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59" r:id="rId4"/>
    <p:sldId id="260" r:id="rId5"/>
    <p:sldId id="261" r:id="rId6"/>
    <p:sldId id="286" r:id="rId7"/>
    <p:sldId id="281" r:id="rId8"/>
    <p:sldId id="265" r:id="rId9"/>
    <p:sldId id="266" r:id="rId10"/>
    <p:sldId id="263" r:id="rId11"/>
    <p:sldId id="267" r:id="rId12"/>
    <p:sldId id="270" r:id="rId13"/>
    <p:sldId id="271" r:id="rId14"/>
    <p:sldId id="268" r:id="rId15"/>
    <p:sldId id="272" r:id="rId16"/>
    <p:sldId id="283" r:id="rId17"/>
    <p:sldId id="273" r:id="rId18"/>
    <p:sldId id="274" r:id="rId19"/>
    <p:sldId id="275" r:id="rId20"/>
    <p:sldId id="276" r:id="rId21"/>
    <p:sldId id="285" r:id="rId22"/>
    <p:sldId id="282" r:id="rId23"/>
    <p:sldId id="284"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6"/>
    <p:restoredTop sz="94679"/>
  </p:normalViewPr>
  <p:slideViewPr>
    <p:cSldViewPr snapToGrid="0">
      <p:cViewPr varScale="1">
        <p:scale>
          <a:sx n="112" d="100"/>
          <a:sy n="112" d="100"/>
        </p:scale>
        <p:origin x="3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794FF-EAA1-2143-A38D-08AB90A2C33A}" type="datetimeFigureOut">
              <a:rPr lang="en-US" smtClean="0"/>
              <a:t>1/17/26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A4292-F510-7D43-9A45-92C706DB835F}" type="slidenum">
              <a:rPr lang="en-US" smtClean="0"/>
              <a:t>‹#›</a:t>
            </a:fld>
            <a:endParaRPr lang="en-US"/>
          </a:p>
        </p:txBody>
      </p:sp>
    </p:spTree>
    <p:extLst>
      <p:ext uri="{BB962C8B-B14F-4D97-AF65-F5344CB8AC3E}">
        <p14:creationId xmlns:p14="http://schemas.microsoft.com/office/powerpoint/2010/main" val="159841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2D8B-DA91-D24F-BDE8-A5BD885C87D1}" type="slidenum">
              <a:rPr lang="en-US" smtClean="0"/>
              <a:t>10</a:t>
            </a:fld>
            <a:endParaRPr lang="en-US"/>
          </a:p>
        </p:txBody>
      </p:sp>
    </p:spTree>
    <p:extLst>
      <p:ext uri="{BB962C8B-B14F-4D97-AF65-F5344CB8AC3E}">
        <p14:creationId xmlns:p14="http://schemas.microsoft.com/office/powerpoint/2010/main" val="10670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E9E84-1F48-FE3D-2B9B-A0E2A1278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02A29-E91D-21BF-398E-E8B9FDE3B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E6BAE-F08E-2025-E26E-B2B8EC69FB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6FC534-B71C-4B98-10FA-B197B80BD3B1}"/>
              </a:ext>
            </a:extLst>
          </p:cNvPr>
          <p:cNvSpPr>
            <a:spLocks noGrp="1"/>
          </p:cNvSpPr>
          <p:nvPr>
            <p:ph type="sldNum" sz="quarter" idx="5"/>
          </p:nvPr>
        </p:nvSpPr>
        <p:spPr/>
        <p:txBody>
          <a:bodyPr/>
          <a:lstStyle/>
          <a:p>
            <a:fld id="{39CE2D8B-DA91-D24F-BDE8-A5BD885C87D1}" type="slidenum">
              <a:rPr lang="en-US" smtClean="0"/>
              <a:t>18</a:t>
            </a:fld>
            <a:endParaRPr lang="en-US"/>
          </a:p>
        </p:txBody>
      </p:sp>
    </p:spTree>
    <p:extLst>
      <p:ext uri="{BB962C8B-B14F-4D97-AF65-F5344CB8AC3E}">
        <p14:creationId xmlns:p14="http://schemas.microsoft.com/office/powerpoint/2010/main" val="166396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00ED-EF96-484E-670B-B4AA56B12E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2FECC5-EFB7-B73F-9A34-796EA0E3E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F4146-BFF9-2BCD-476B-F8BB60BB6B82}"/>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5FCFC1F9-8881-D77B-E1F5-77F22D89B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01A32-5021-84E3-46C4-429D29C7BAF7}"/>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42452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1425-485F-F4FC-DAB7-4F0DF018C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BB165-D24C-7F47-1B33-06EF4FD467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CF27C-02E4-1EEA-A280-CB77EC3EE545}"/>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8FA78790-8ABB-3C73-8AA4-F653CEB6B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8B125-1682-F263-8066-3B82C061CBDC}"/>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112963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F588AD-9710-D859-F60F-28CAE5A2CA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B08C49-FFD3-20CD-DFE4-89D5305C6A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6C06-4295-B791-3D13-979AE3137386}"/>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9887A228-04AB-B3DC-0C20-A82B7AC17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A3F95-7FF8-4C36-DE3E-CD4DF8474546}"/>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212270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AFE3-E848-049E-DA11-60535AE43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AD8A6-E123-F3C8-B738-50E1B366C6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79E31-1432-91E1-411C-853FE73B8E71}"/>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68E8408F-CDAB-7363-4BA3-85735165E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95C2B-8C6B-4B30-AD32-1A0F1FC2809B}"/>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269167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58F3-7764-7864-E892-DAE798702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7983B7-A0FB-E913-18FD-D8F2B0E2B2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E92AF-66D2-F653-71D1-DBDF1E8FE9A6}"/>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837F191F-A64E-0625-8418-CD319D3A9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D7432-7554-A3D3-9FE0-352112BE3AE7}"/>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306034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CDA9-9265-7F91-7133-CCF2CE0DF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3938B-79F5-AA4C-F0C4-D6A69B999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D4AC7-BD86-E700-9CE2-59F54D36A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EE0D11-3341-1FDC-D879-BB99F86AA878}"/>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6" name="Footer Placeholder 5">
            <a:extLst>
              <a:ext uri="{FF2B5EF4-FFF2-40B4-BE49-F238E27FC236}">
                <a16:creationId xmlns:a16="http://schemas.microsoft.com/office/drawing/2014/main" id="{281F229D-6F37-14AB-6DA6-9108353A9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DA852-A53D-FC89-BEA1-D98D38BA6E53}"/>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52958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2621-AF20-E67F-52BF-B2023ED534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C61E9-3B22-64D3-4CD6-A349DE430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E5057-CDDA-3AF7-F9E2-A50CC2E81A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923180-980E-9936-55EF-B1F559DBF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4E493-F86B-7ACE-3C3F-DDF58E89DC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9D962-3B22-3C83-C050-2655344220CC}"/>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8" name="Footer Placeholder 7">
            <a:extLst>
              <a:ext uri="{FF2B5EF4-FFF2-40B4-BE49-F238E27FC236}">
                <a16:creationId xmlns:a16="http://schemas.microsoft.com/office/drawing/2014/main" id="{E964CE72-33FA-716A-5382-C94999B98A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731A9-FA87-6E23-9EC4-CFDC1D4D956D}"/>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418858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27DD-6B58-C6B6-FF78-AB8056034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744446-A1AD-968F-AE85-1044AAABFC3E}"/>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4" name="Footer Placeholder 3">
            <a:extLst>
              <a:ext uri="{FF2B5EF4-FFF2-40B4-BE49-F238E27FC236}">
                <a16:creationId xmlns:a16="http://schemas.microsoft.com/office/drawing/2014/main" id="{DBC5F5FF-A596-28B8-F095-9A7487015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E27D4F-D9DE-753C-EAFF-72AE32BF6489}"/>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502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F29DF-755E-57A5-08F7-C2CD14980A48}"/>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3" name="Footer Placeholder 2">
            <a:extLst>
              <a:ext uri="{FF2B5EF4-FFF2-40B4-BE49-F238E27FC236}">
                <a16:creationId xmlns:a16="http://schemas.microsoft.com/office/drawing/2014/main" id="{BBF2D0DC-108D-0164-C7BA-7E7585B17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AA0821-0FBE-B550-4F8B-262F72EB99E7}"/>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13599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0769-1990-7130-EE56-6266F3537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E6C974-A22F-D120-3F1E-531FFCF35C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D8584-2A56-E1D6-2871-47692550E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D15EB-0A11-0FCA-240B-B935356CAC8F}"/>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6" name="Footer Placeholder 5">
            <a:extLst>
              <a:ext uri="{FF2B5EF4-FFF2-40B4-BE49-F238E27FC236}">
                <a16:creationId xmlns:a16="http://schemas.microsoft.com/office/drawing/2014/main" id="{B14CAD51-9780-E9D8-F099-6B2C9FB16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57630-8C5D-017C-E96B-1211132876B0}"/>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181538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80EC-D195-7F98-71B4-9E5D073EA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8E0AD-0477-6EB0-DF24-15C5604D8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AE82F-E077-A7E7-0EF8-D18D97A2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0A72E-94C8-AC8F-983E-8C7A4013EAED}"/>
              </a:ext>
            </a:extLst>
          </p:cNvPr>
          <p:cNvSpPr>
            <a:spLocks noGrp="1"/>
          </p:cNvSpPr>
          <p:nvPr>
            <p:ph type="dt" sz="half" idx="10"/>
          </p:nvPr>
        </p:nvSpPr>
        <p:spPr/>
        <p:txBody>
          <a:bodyPr/>
          <a:lstStyle/>
          <a:p>
            <a:fld id="{F2E5275C-9E53-0A43-9C9C-FEDBD2BAF50B}" type="datetimeFigureOut">
              <a:rPr lang="en-US" smtClean="0"/>
              <a:t>1/17/26</a:t>
            </a:fld>
            <a:endParaRPr lang="en-US"/>
          </a:p>
        </p:txBody>
      </p:sp>
      <p:sp>
        <p:nvSpPr>
          <p:cNvPr id="6" name="Footer Placeholder 5">
            <a:extLst>
              <a:ext uri="{FF2B5EF4-FFF2-40B4-BE49-F238E27FC236}">
                <a16:creationId xmlns:a16="http://schemas.microsoft.com/office/drawing/2014/main" id="{30BB185A-CD6B-749A-779C-C945C2E75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24384-3593-D46D-15D0-1EDD314A0151}"/>
              </a:ext>
            </a:extLst>
          </p:cNvPr>
          <p:cNvSpPr>
            <a:spLocks noGrp="1"/>
          </p:cNvSpPr>
          <p:nvPr>
            <p:ph type="sldNum" sz="quarter" idx="12"/>
          </p:nvPr>
        </p:nvSpPr>
        <p:spPr/>
        <p:txBody>
          <a:bodyPr/>
          <a:lstStyle/>
          <a:p>
            <a:fld id="{9565C302-EDF8-4249-BF7B-DED88B1AFD9C}" type="slidenum">
              <a:rPr lang="en-US" smtClean="0"/>
              <a:t>‹#›</a:t>
            </a:fld>
            <a:endParaRPr lang="en-US"/>
          </a:p>
        </p:txBody>
      </p:sp>
    </p:spTree>
    <p:extLst>
      <p:ext uri="{BB962C8B-B14F-4D97-AF65-F5344CB8AC3E}">
        <p14:creationId xmlns:p14="http://schemas.microsoft.com/office/powerpoint/2010/main" val="28790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22B18-765A-7E90-787D-C57B20441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D1705F-BAA8-F447-A351-9E472F318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5959E-E121-CA32-54EC-AF7A52B5A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E5275C-9E53-0A43-9C9C-FEDBD2BAF50B}" type="datetimeFigureOut">
              <a:rPr lang="en-US" smtClean="0"/>
              <a:t>1/17/26</a:t>
            </a:fld>
            <a:endParaRPr lang="en-US"/>
          </a:p>
        </p:txBody>
      </p:sp>
      <p:sp>
        <p:nvSpPr>
          <p:cNvPr id="5" name="Footer Placeholder 4">
            <a:extLst>
              <a:ext uri="{FF2B5EF4-FFF2-40B4-BE49-F238E27FC236}">
                <a16:creationId xmlns:a16="http://schemas.microsoft.com/office/drawing/2014/main" id="{0DB2D16A-C92C-A27B-0D85-EA23F88DA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4348B5-69B5-863D-23C1-006EC48D3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65C302-EDF8-4249-BF7B-DED88B1AFD9C}" type="slidenum">
              <a:rPr lang="en-US" smtClean="0"/>
              <a:t>‹#›</a:t>
            </a:fld>
            <a:endParaRPr lang="en-US"/>
          </a:p>
        </p:txBody>
      </p:sp>
    </p:spTree>
    <p:extLst>
      <p:ext uri="{BB962C8B-B14F-4D97-AF65-F5344CB8AC3E}">
        <p14:creationId xmlns:p14="http://schemas.microsoft.com/office/powerpoint/2010/main" val="358426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C2F91-16BF-7B4D-4706-B56A0EED9316}"/>
              </a:ext>
            </a:extLst>
          </p:cNvPr>
          <p:cNvSpPr>
            <a:spLocks noGrp="1"/>
          </p:cNvSpPr>
          <p:nvPr>
            <p:ph type="ctrTitle"/>
          </p:nvPr>
        </p:nvSpPr>
        <p:spPr>
          <a:xfrm>
            <a:off x="170286" y="1970778"/>
            <a:ext cx="4344207" cy="3640345"/>
          </a:xfrm>
        </p:spPr>
        <p:txBody>
          <a:bodyPr anchor="t">
            <a:normAutofit/>
          </a:bodyPr>
          <a:lstStyle/>
          <a:p>
            <a:pPr algn="ctr"/>
            <a:r>
              <a:rPr lang="en-US" sz="4400" b="1" dirty="0">
                <a:latin typeface="ACADEMY ENGRAVED LET PLAIN:1.0" panose="02000000000000000000" pitchFamily="2" charset="0"/>
              </a:rPr>
              <a:t>Pes Planus</a:t>
            </a: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A9D0CF8-CE12-B745-C3BF-94FE4CE39DB7}"/>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pic>
        <p:nvPicPr>
          <p:cNvPr id="6" name="Picture 5" descr="A gold circle with a black background&#10;&#10;AI-generated content may be incorrect.">
            <a:extLst>
              <a:ext uri="{FF2B5EF4-FFF2-40B4-BE49-F238E27FC236}">
                <a16:creationId xmlns:a16="http://schemas.microsoft.com/office/drawing/2014/main" id="{0B40C451-6BDD-842C-26AE-863E8168C146}"/>
              </a:ext>
            </a:extLst>
          </p:cNvPr>
          <p:cNvPicPr>
            <a:picLocks noChangeAspect="1"/>
          </p:cNvPicPr>
          <p:nvPr/>
        </p:nvPicPr>
        <p:blipFill>
          <a:blip r:embed="rId3"/>
          <a:stretch>
            <a:fillRect/>
          </a:stretch>
        </p:blipFill>
        <p:spPr>
          <a:xfrm>
            <a:off x="960145" y="3967852"/>
            <a:ext cx="2697134" cy="2463901"/>
          </a:xfrm>
          <a:prstGeom prst="rect">
            <a:avLst/>
          </a:prstGeom>
        </p:spPr>
      </p:pic>
    </p:spTree>
    <p:extLst>
      <p:ext uri="{BB962C8B-B14F-4D97-AF65-F5344CB8AC3E}">
        <p14:creationId xmlns:p14="http://schemas.microsoft.com/office/powerpoint/2010/main" val="1186151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85DD-E0D4-4BD8-583D-CF5BFFFF5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C343E-1CFC-2FE6-2C4F-DA61AEAEF402}"/>
              </a:ext>
            </a:extLst>
          </p:cNvPr>
          <p:cNvSpPr>
            <a:spLocks noGrp="1"/>
          </p:cNvSpPr>
          <p:nvPr>
            <p:ph type="title"/>
          </p:nvPr>
        </p:nvSpPr>
        <p:spPr>
          <a:xfrm>
            <a:off x="106553" y="112541"/>
            <a:ext cx="8471119"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DBA965BE-C7F7-D83E-9B74-D3339E242856}"/>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3" name="Picture 2">
            <a:extLst>
              <a:ext uri="{FF2B5EF4-FFF2-40B4-BE49-F238E27FC236}">
                <a16:creationId xmlns:a16="http://schemas.microsoft.com/office/drawing/2014/main" id="{7B903E5B-FDBA-4C48-06DB-444739D6E2D7}"/>
              </a:ext>
            </a:extLst>
          </p:cNvPr>
          <p:cNvPicPr>
            <a:picLocks noChangeAspect="1"/>
          </p:cNvPicPr>
          <p:nvPr/>
        </p:nvPicPr>
        <p:blipFill>
          <a:blip r:embed="rId3"/>
          <a:srcRect t="2460" r="83724"/>
          <a:stretch>
            <a:fillRect/>
          </a:stretch>
        </p:blipFill>
        <p:spPr>
          <a:xfrm>
            <a:off x="2738395" y="1266091"/>
            <a:ext cx="3207434" cy="5591909"/>
          </a:xfrm>
          <a:prstGeom prst="rect">
            <a:avLst/>
          </a:prstGeom>
        </p:spPr>
      </p:pic>
      <p:pic>
        <p:nvPicPr>
          <p:cNvPr id="7" name="Picture 6" descr="X-ray of a foot&#10;&#10;AI-generated content may be incorrect.">
            <a:extLst>
              <a:ext uri="{FF2B5EF4-FFF2-40B4-BE49-F238E27FC236}">
                <a16:creationId xmlns:a16="http://schemas.microsoft.com/office/drawing/2014/main" id="{20BE5B79-D01A-312D-582F-B80053083F22}"/>
              </a:ext>
            </a:extLst>
          </p:cNvPr>
          <p:cNvPicPr>
            <a:picLocks noChangeAspect="1"/>
          </p:cNvPicPr>
          <p:nvPr/>
        </p:nvPicPr>
        <p:blipFill>
          <a:blip r:embed="rId4"/>
          <a:srcRect t="2460"/>
          <a:stretch>
            <a:fillRect/>
          </a:stretch>
        </p:blipFill>
        <p:spPr>
          <a:xfrm>
            <a:off x="5934335" y="1266091"/>
            <a:ext cx="6257665" cy="5591908"/>
          </a:xfrm>
          <a:prstGeom prst="rect">
            <a:avLst/>
          </a:prstGeom>
        </p:spPr>
      </p:pic>
    </p:spTree>
    <p:extLst>
      <p:ext uri="{BB962C8B-B14F-4D97-AF65-F5344CB8AC3E}">
        <p14:creationId xmlns:p14="http://schemas.microsoft.com/office/powerpoint/2010/main" val="156623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A9CFF-1AC6-2B45-2535-266F8B2161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919290-2E00-0147-87B5-7F9539BC6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EF2B936-0B76-CBBF-982D-CC87387B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5A89C-EAD1-D761-5E19-01B614170809}"/>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A35DCCBB-1527-2F44-D2D6-901F68620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485FA29-BEAF-E679-FE3C-43F9C06283E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73698934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01FF72-A03B-0C64-F1B1-EAC652C591B7}"/>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0DA61B74-FE43-EB9A-8FF3-DEA455AE5700}"/>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7D6622-1768-5BAF-2FBF-A52F4A7CEE54}"/>
              </a:ext>
            </a:extLst>
          </p:cNvPr>
          <p:cNvSpPr>
            <a:spLocks noGrp="1"/>
          </p:cNvSpPr>
          <p:nvPr>
            <p:ph type="ctrTitle"/>
          </p:nvPr>
        </p:nvSpPr>
        <p:spPr>
          <a:xfrm>
            <a:off x="704087" y="871758"/>
            <a:ext cx="10268713" cy="4136337"/>
          </a:xfrm>
        </p:spPr>
        <p:txBody>
          <a:bodyPr anchor="t">
            <a:normAutofit/>
          </a:bodyPr>
          <a:lstStyle/>
          <a:p>
            <a:r>
              <a:rPr lang="en-US" altLang="en-US" b="1" cap="none" dirty="0">
                <a:solidFill>
                  <a:schemeClr val="bg1"/>
                </a:solidFill>
                <a:latin typeface="+mn-lt"/>
              </a:rPr>
              <a:t>Which classification system is used for PTTD?</a:t>
            </a:r>
            <a:endParaRPr lang="en-US" b="1" dirty="0">
              <a:solidFill>
                <a:schemeClr val="bg1"/>
              </a:solidFill>
              <a:latin typeface="+mn-lt"/>
            </a:endParaRP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6947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0B68-81AF-9ED4-B93F-B100F6A6DB45}"/>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58C5AC85-21BD-9716-A42E-F40AE4E61AE0}"/>
              </a:ext>
            </a:extLst>
          </p:cNvPr>
          <p:cNvSpPr>
            <a:spLocks noGrp="1"/>
          </p:cNvSpPr>
          <p:nvPr>
            <p:ph idx="1"/>
          </p:nvPr>
        </p:nvSpPr>
        <p:spPr/>
        <p:txBody>
          <a:bodyPr>
            <a:normAutofit fontScale="92500" lnSpcReduction="20000"/>
          </a:bodyPr>
          <a:lstStyle/>
          <a:p>
            <a:pPr marL="457200" indent="-457200">
              <a:buAutoNum type="arabicPeriod"/>
            </a:pPr>
            <a:r>
              <a:rPr lang="en-US" dirty="0"/>
              <a:t>During TN fusion what is the most common site of non-union?</a:t>
            </a:r>
          </a:p>
          <a:p>
            <a:pPr marL="457200" indent="-457200">
              <a:buAutoNum type="arabicPeriod"/>
            </a:pPr>
            <a:r>
              <a:rPr lang="en-US" dirty="0"/>
              <a:t>What is Bassett ligament?</a:t>
            </a:r>
          </a:p>
          <a:p>
            <a:pPr marL="457200" indent="-457200">
              <a:buAutoNum type="arabicPeriod"/>
            </a:pPr>
            <a:r>
              <a:rPr lang="en-US" dirty="0"/>
              <a:t>Key goals of surgery of Pes Planus?</a:t>
            </a:r>
          </a:p>
          <a:p>
            <a:pPr marL="457200" indent="-457200">
              <a:buAutoNum type="arabicPeriod"/>
            </a:pPr>
            <a:r>
              <a:rPr lang="en-US" dirty="0"/>
              <a:t>Procedure for forefoot abduction? </a:t>
            </a:r>
          </a:p>
          <a:p>
            <a:pPr marL="457200" indent="-457200">
              <a:buAutoNum type="arabicPeriod"/>
            </a:pPr>
            <a:r>
              <a:rPr lang="en-US" dirty="0"/>
              <a:t>Primary tendon involved?</a:t>
            </a:r>
          </a:p>
          <a:p>
            <a:pPr marL="457200" indent="-457200">
              <a:buAutoNum type="arabicPeriod"/>
            </a:pPr>
            <a:r>
              <a:rPr lang="en-US" dirty="0"/>
              <a:t>Tendon transfer used when PTT is insufficient?</a:t>
            </a:r>
          </a:p>
          <a:p>
            <a:pPr marL="457200" indent="-457200">
              <a:buAutoNum type="arabicPeriod"/>
            </a:pPr>
            <a:r>
              <a:rPr lang="en-US" dirty="0"/>
              <a:t>Why address equines?</a:t>
            </a:r>
          </a:p>
          <a:p>
            <a:pPr marL="457200" indent="-457200">
              <a:buAutoNum type="arabicPeriod"/>
            </a:pPr>
            <a:r>
              <a:rPr lang="en-US" dirty="0"/>
              <a:t>What calcaneal pitch angle suggests pathologic collapse?</a:t>
            </a: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267845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4054-A0F9-32B1-6B29-D739C8B9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B806C-BF12-5E51-9E9E-0F686C9E5A82}"/>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2BB4B0F1-17A6-1ED1-9546-5C9E955D6B93}"/>
              </a:ext>
            </a:extLst>
          </p:cNvPr>
          <p:cNvSpPr>
            <a:spLocks noGrp="1"/>
          </p:cNvSpPr>
          <p:nvPr>
            <p:ph idx="1"/>
          </p:nvPr>
        </p:nvSpPr>
        <p:spPr/>
        <p:txBody>
          <a:bodyPr>
            <a:normAutofit fontScale="47500" lnSpcReduction="20000"/>
          </a:bodyPr>
          <a:lstStyle/>
          <a:p>
            <a:pPr marL="0" indent="0">
              <a:buNone/>
            </a:pPr>
            <a:r>
              <a:rPr lang="en-US" sz="4700" dirty="0"/>
              <a:t>11. Definitive procedure for Stage III deformity?</a:t>
            </a:r>
          </a:p>
          <a:p>
            <a:pPr marL="0" indent="0">
              <a:buNone/>
            </a:pPr>
            <a:r>
              <a:rPr lang="en-US" sz="4700" dirty="0"/>
              <a:t>12. What is </a:t>
            </a:r>
            <a:r>
              <a:rPr lang="en-US" sz="4700" dirty="0" err="1"/>
              <a:t>dorsiflexory</a:t>
            </a:r>
            <a:r>
              <a:rPr lang="en-US" sz="4700" dirty="0"/>
              <a:t> osteotomy of 1</a:t>
            </a:r>
            <a:r>
              <a:rPr lang="en-US" sz="4700" baseline="30000" dirty="0"/>
              <a:t>st</a:t>
            </a:r>
            <a:r>
              <a:rPr lang="en-US" sz="4700" dirty="0"/>
              <a:t> metatarsal?</a:t>
            </a:r>
          </a:p>
          <a:p>
            <a:pPr marL="0" indent="0">
              <a:buNone/>
            </a:pPr>
            <a:r>
              <a:rPr lang="en-US" sz="4700" dirty="0"/>
              <a:t>13. How many degrees of eversion we get with MBA implant?</a:t>
            </a:r>
          </a:p>
          <a:p>
            <a:pPr marL="0" indent="0">
              <a:buNone/>
            </a:pPr>
            <a:r>
              <a:rPr lang="en-US" sz="4700" dirty="0"/>
              <a:t>14. Name different types of non-unions?</a:t>
            </a:r>
          </a:p>
          <a:p>
            <a:pPr marL="0" indent="0">
              <a:buNone/>
            </a:pPr>
            <a:r>
              <a:rPr lang="en-US" sz="4700" dirty="0"/>
              <a:t>15. What is the appropriate classification for posterior tibial tendon based on MRI?</a:t>
            </a:r>
          </a:p>
          <a:p>
            <a:pPr marL="0" indent="0">
              <a:buNone/>
            </a:pPr>
            <a:r>
              <a:rPr lang="en-US" sz="4700" dirty="0"/>
              <a:t>17. Which tendon is rerouted through a keyhole in the navicular during Young </a:t>
            </a:r>
            <a:r>
              <a:rPr lang="en-US" sz="4700" dirty="0" err="1"/>
              <a:t>tenosuspension</a:t>
            </a:r>
            <a:r>
              <a:rPr lang="en-US" sz="4700" dirty="0"/>
              <a:t> while maintaining its distal insertion to preserve dorsiflexion strength?</a:t>
            </a:r>
            <a:br>
              <a:rPr lang="en-US" sz="4700" dirty="0"/>
            </a:br>
            <a:br>
              <a:rPr lang="en-US" sz="4700" dirty="0"/>
            </a:br>
            <a:br>
              <a:rPr lang="en-US" sz="4700" dirty="0"/>
            </a:br>
            <a:endParaRPr lang="en-US" sz="4700"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42724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B036B0-97BD-D912-E773-EEEFC7AAC49A}"/>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FEBD81-4CC9-ED37-7A9E-5CDF32BCB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96AA1944-6901-7BBD-E40D-62D5424D3C22}"/>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98BC6D5-D152-E36E-6A42-4C626DC4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ABD214-EFC9-D9F8-6227-2A981208C428}"/>
              </a:ext>
            </a:extLst>
          </p:cNvPr>
          <p:cNvSpPr>
            <a:spLocks noGrp="1"/>
          </p:cNvSpPr>
          <p:nvPr>
            <p:ph type="ctrTitle"/>
          </p:nvPr>
        </p:nvSpPr>
        <p:spPr>
          <a:xfrm>
            <a:off x="704087" y="871758"/>
            <a:ext cx="10268713" cy="4136337"/>
          </a:xfrm>
        </p:spPr>
        <p:txBody>
          <a:bodyPr anchor="t">
            <a:normAutofit/>
          </a:bodyPr>
          <a:lstStyle/>
          <a:p>
            <a:pPr algn="ctr"/>
            <a:r>
              <a:rPr lang="en-US" b="1" dirty="0">
                <a:solidFill>
                  <a:schemeClr val="bg1"/>
                </a:solidFill>
                <a:latin typeface="+mn-lt"/>
                <a:cs typeface="Arial" panose="020B0604020202020204" pitchFamily="34" charset="0"/>
              </a:rPr>
              <a:t>How long does a patient need to stay non-weight-bearing?</a:t>
            </a:r>
          </a:p>
        </p:txBody>
      </p:sp>
      <p:cxnSp>
        <p:nvCxnSpPr>
          <p:cNvPr id="22" name="Straight Connector 21">
            <a:extLst>
              <a:ext uri="{FF2B5EF4-FFF2-40B4-BE49-F238E27FC236}">
                <a16:creationId xmlns:a16="http://schemas.microsoft.com/office/drawing/2014/main" id="{F10884DD-C738-664B-56FB-370AC2C34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605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2F9A18-A8F8-C6D1-6E70-677631F11D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D4505E-2F19-FC80-3AA7-E02466FA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A8C3792-02C3-BF67-3984-777DA133A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11ECA-28AF-5A86-1068-621DB680FA26}"/>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Labs to order?</a:t>
            </a:r>
          </a:p>
        </p:txBody>
      </p:sp>
      <p:cxnSp>
        <p:nvCxnSpPr>
          <p:cNvPr id="13" name="Straight Connector 12">
            <a:extLst>
              <a:ext uri="{FF2B5EF4-FFF2-40B4-BE49-F238E27FC236}">
                <a16:creationId xmlns:a16="http://schemas.microsoft.com/office/drawing/2014/main" id="{49584AF6-0662-9AEF-CC59-C92DA5BE0E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D6909593-7D2E-82D4-3093-F55C8EE9E00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
        <p:nvSpPr>
          <p:cNvPr id="3" name="TextBox 2">
            <a:extLst>
              <a:ext uri="{FF2B5EF4-FFF2-40B4-BE49-F238E27FC236}">
                <a16:creationId xmlns:a16="http://schemas.microsoft.com/office/drawing/2014/main" id="{6E9D0276-8896-F954-A199-8209F495758C}"/>
              </a:ext>
            </a:extLst>
          </p:cNvPr>
          <p:cNvSpPr txBox="1"/>
          <p:nvPr/>
        </p:nvSpPr>
        <p:spPr>
          <a:xfrm>
            <a:off x="5052325" y="2721114"/>
            <a:ext cx="6963506" cy="707886"/>
          </a:xfrm>
          <a:prstGeom prst="rect">
            <a:avLst/>
          </a:prstGeom>
          <a:noFill/>
        </p:spPr>
        <p:txBody>
          <a:bodyPr wrap="square" rtlCol="0">
            <a:spAutoFit/>
          </a:bodyPr>
          <a:lstStyle/>
          <a:p>
            <a:r>
              <a:rPr lang="en-US" sz="4000" b="1" dirty="0">
                <a:solidFill>
                  <a:srgbClr val="FF0000"/>
                </a:solidFill>
              </a:rPr>
              <a:t>Urine Pregnancy Blood Test </a:t>
            </a:r>
          </a:p>
        </p:txBody>
      </p:sp>
    </p:spTree>
    <p:extLst>
      <p:ext uri="{BB962C8B-B14F-4D97-AF65-F5344CB8AC3E}">
        <p14:creationId xmlns:p14="http://schemas.microsoft.com/office/powerpoint/2010/main" val="249861613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AC358A-383D-7BBA-47D4-72775F6B3BAF}"/>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A90231B-8309-A55A-E43D-D68E1D2EEF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CC2202-C10E-3AED-18E3-0BDE62CD2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2944998-27F5-0D2F-7E1F-2342C2609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F25B61D3-734F-286C-4556-E47212E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16C95-CF9E-1877-BF01-EA65A58D63BF}"/>
              </a:ext>
            </a:extLst>
          </p:cNvPr>
          <p:cNvSpPr>
            <a:spLocks noGrp="1"/>
          </p:cNvSpPr>
          <p:nvPr>
            <p:ph type="title"/>
          </p:nvPr>
        </p:nvSpPr>
        <p:spPr>
          <a:xfrm>
            <a:off x="125185" y="860615"/>
            <a:ext cx="5267430" cy="5827056"/>
          </a:xfrm>
        </p:spPr>
        <p:txBody>
          <a:bodyPr vert="horz" lIns="91440" tIns="45720" rIns="91440" bIns="45720" rtlCol="0" anchor="t">
            <a:normAutofit/>
          </a:bodyPr>
          <a:lstStyle/>
          <a:p>
            <a:r>
              <a:rPr lang="en-US" dirty="0"/>
              <a:t>Describe The Clinical Image</a:t>
            </a:r>
            <a:br>
              <a:rPr lang="en-US" dirty="0"/>
            </a:br>
            <a:br>
              <a:rPr lang="en-US" dirty="0"/>
            </a:br>
            <a:r>
              <a:rPr lang="en-US" sz="2200" dirty="0">
                <a:solidFill>
                  <a:srgbClr val="FF0000"/>
                </a:solidFill>
                <a:latin typeface="Calisto MT" panose="02040603050505030304" pitchFamily="18" charset="77"/>
              </a:rPr>
              <a:t>The image demonstrates a </a:t>
            </a:r>
            <a:r>
              <a:rPr lang="en-US" sz="2200" b="1" dirty="0">
                <a:solidFill>
                  <a:srgbClr val="FF0000"/>
                </a:solidFill>
                <a:latin typeface="Calisto MT" panose="02040603050505030304" pitchFamily="18" charset="77"/>
              </a:rPr>
              <a:t>weight-bearing foot with collapse of the medial longitudinal arch</a:t>
            </a:r>
            <a:r>
              <a:rPr lang="en-US" sz="2200" dirty="0">
                <a:solidFill>
                  <a:srgbClr val="FF0000"/>
                </a:solidFill>
                <a:latin typeface="Calisto MT" panose="02040603050505030304" pitchFamily="18" charset="77"/>
              </a:rPr>
              <a:t>. There is </a:t>
            </a:r>
            <a:r>
              <a:rPr lang="en-US" sz="2200" b="1" dirty="0">
                <a:solidFill>
                  <a:srgbClr val="FF0000"/>
                </a:solidFill>
                <a:latin typeface="Calisto MT" panose="02040603050505030304" pitchFamily="18" charset="77"/>
              </a:rPr>
              <a:t>hindfoot valgus</a:t>
            </a:r>
            <a:r>
              <a:rPr lang="en-US" sz="2200" dirty="0">
                <a:solidFill>
                  <a:srgbClr val="FF0000"/>
                </a:solidFill>
                <a:latin typeface="Calisto MT" panose="02040603050505030304" pitchFamily="18" charset="77"/>
              </a:rPr>
              <a:t> with the calcaneus everted relative to the tibia, and from a posterior view there is a </a:t>
            </a:r>
            <a:r>
              <a:rPr lang="en-US" sz="2200" b="1" dirty="0">
                <a:solidFill>
                  <a:srgbClr val="FF0000"/>
                </a:solidFill>
                <a:latin typeface="Calisto MT" panose="02040603050505030304" pitchFamily="18" charset="77"/>
              </a:rPr>
              <a:t>“too many toes” sign</a:t>
            </a:r>
            <a:r>
              <a:rPr lang="en-US" sz="2200" dirty="0">
                <a:solidFill>
                  <a:srgbClr val="FF0000"/>
                </a:solidFill>
                <a:latin typeface="Calisto MT" panose="02040603050505030304" pitchFamily="18" charset="77"/>
              </a:rPr>
              <a:t>, indicating </a:t>
            </a:r>
            <a:r>
              <a:rPr lang="en-US" sz="2200" b="1" dirty="0">
                <a:solidFill>
                  <a:srgbClr val="FF0000"/>
                </a:solidFill>
                <a:latin typeface="Calisto MT" panose="02040603050505030304" pitchFamily="18" charset="77"/>
              </a:rPr>
              <a:t>forefoot abduction</a:t>
            </a:r>
            <a:r>
              <a:rPr lang="en-US" sz="2200" dirty="0">
                <a:solidFill>
                  <a:srgbClr val="FF0000"/>
                </a:solidFill>
                <a:latin typeface="Calisto MT" panose="02040603050505030304" pitchFamily="18" charset="77"/>
              </a:rPr>
              <a:t>. The medial border of the foot appears convex, and the arch is diminished or absent during stance. Overall alignment suggests a </a:t>
            </a:r>
            <a:r>
              <a:rPr lang="en-US" sz="2200" b="1" dirty="0">
                <a:solidFill>
                  <a:srgbClr val="FF0000"/>
                </a:solidFill>
                <a:latin typeface="Calisto MT" panose="02040603050505030304" pitchFamily="18" charset="77"/>
              </a:rPr>
              <a:t>flexible flatfoot deformity</a:t>
            </a:r>
            <a:r>
              <a:rPr lang="en-US" sz="2200" dirty="0">
                <a:solidFill>
                  <a:srgbClr val="FF0000"/>
                </a:solidFill>
                <a:latin typeface="Calisto MT" panose="02040603050505030304" pitchFamily="18" charset="77"/>
              </a:rPr>
              <a:t> consistent with pes planus.</a:t>
            </a:r>
            <a:br>
              <a:rPr lang="en-US" sz="2200" dirty="0">
                <a:solidFill>
                  <a:srgbClr val="FF0000"/>
                </a:solidFill>
                <a:latin typeface="Calisto MT" panose="02040603050505030304" pitchFamily="18" charset="77"/>
              </a:rPr>
            </a:br>
            <a:endParaRPr lang="en-US" sz="2200" dirty="0">
              <a:solidFill>
                <a:srgbClr val="FF0000"/>
              </a:solidFill>
              <a:latin typeface="Calisto MT" panose="02040603050505030304" pitchFamily="18" charset="77"/>
            </a:endParaRPr>
          </a:p>
        </p:txBody>
      </p:sp>
      <p:cxnSp>
        <p:nvCxnSpPr>
          <p:cNvPr id="17" name="Straight Connector 16">
            <a:extLst>
              <a:ext uri="{FF2B5EF4-FFF2-40B4-BE49-F238E27FC236}">
                <a16:creationId xmlns:a16="http://schemas.microsoft.com/office/drawing/2014/main" id="{B7A877A6-0315-04DA-05B8-0AC70EAA57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Ultra high‑definition clinical photo of lateral foot with pes planus.">
            <a:extLst>
              <a:ext uri="{FF2B5EF4-FFF2-40B4-BE49-F238E27FC236}">
                <a16:creationId xmlns:a16="http://schemas.microsoft.com/office/drawing/2014/main" id="{A274EE92-258A-7AAB-3D97-3E868E345578}"/>
              </a:ext>
            </a:extLst>
          </p:cNvPr>
          <p:cNvPicPr>
            <a:picLocks noChangeAspect="1"/>
          </p:cNvPicPr>
          <p:nvPr/>
        </p:nvPicPr>
        <p:blipFill>
          <a:blip r:embed="rId2"/>
          <a:stretch>
            <a:fillRect/>
          </a:stretch>
        </p:blipFill>
        <p:spPr>
          <a:xfrm>
            <a:off x="5392615" y="1701410"/>
            <a:ext cx="6799385" cy="4441371"/>
          </a:xfrm>
          <a:prstGeom prst="rect">
            <a:avLst/>
          </a:prstGeom>
        </p:spPr>
      </p:pic>
    </p:spTree>
    <p:extLst>
      <p:ext uri="{BB962C8B-B14F-4D97-AF65-F5344CB8AC3E}">
        <p14:creationId xmlns:p14="http://schemas.microsoft.com/office/powerpoint/2010/main" val="46399823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0275-CAC1-CF86-575A-39C612FDA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533C2-22D9-8794-9A3A-8CD820BEEFF4}"/>
              </a:ext>
            </a:extLst>
          </p:cNvPr>
          <p:cNvSpPr>
            <a:spLocks noGrp="1"/>
          </p:cNvSpPr>
          <p:nvPr>
            <p:ph type="title"/>
          </p:nvPr>
        </p:nvSpPr>
        <p:spPr>
          <a:xfrm>
            <a:off x="0" y="0"/>
            <a:ext cx="10885463" cy="1307592"/>
          </a:xfrm>
        </p:spPr>
        <p:txBody>
          <a:bodyPr/>
          <a:lstStyle/>
          <a:p>
            <a:r>
              <a:rPr lang="en-US" dirty="0">
                <a:latin typeface="+mn-lt"/>
              </a:rPr>
              <a:t>Read Images</a:t>
            </a:r>
          </a:p>
        </p:txBody>
      </p:sp>
      <p:sp>
        <p:nvSpPr>
          <p:cNvPr id="6" name="TextBox 5">
            <a:extLst>
              <a:ext uri="{FF2B5EF4-FFF2-40B4-BE49-F238E27FC236}">
                <a16:creationId xmlns:a16="http://schemas.microsoft.com/office/drawing/2014/main" id="{4D252F1D-C94E-3CE3-AECA-D93C3E1FAF34}"/>
              </a:ext>
            </a:extLst>
          </p:cNvPr>
          <p:cNvSpPr txBox="1"/>
          <p:nvPr/>
        </p:nvSpPr>
        <p:spPr>
          <a:xfrm flipH="1">
            <a:off x="3893821" y="1266092"/>
            <a:ext cx="453683" cy="1015663"/>
          </a:xfrm>
          <a:prstGeom prst="rect">
            <a:avLst/>
          </a:prstGeom>
          <a:noFill/>
        </p:spPr>
        <p:txBody>
          <a:bodyPr wrap="square" rtlCol="0">
            <a:spAutoFit/>
          </a:bodyPr>
          <a:lstStyle/>
          <a:p>
            <a:r>
              <a:rPr lang="en-US" sz="6000" b="1" dirty="0">
                <a:solidFill>
                  <a:schemeClr val="bg1"/>
                </a:solidFill>
              </a:rPr>
              <a:t>L</a:t>
            </a:r>
          </a:p>
        </p:txBody>
      </p:sp>
      <p:pic>
        <p:nvPicPr>
          <p:cNvPr id="7" name="Picture 6" descr="A close-up of a foot&#10;&#10;AI-generated content may be incorrect.">
            <a:extLst>
              <a:ext uri="{FF2B5EF4-FFF2-40B4-BE49-F238E27FC236}">
                <a16:creationId xmlns:a16="http://schemas.microsoft.com/office/drawing/2014/main" id="{22678B5F-90A6-19B3-D8D2-9049D2424BB1}"/>
              </a:ext>
            </a:extLst>
          </p:cNvPr>
          <p:cNvPicPr>
            <a:picLocks noChangeAspect="1"/>
          </p:cNvPicPr>
          <p:nvPr/>
        </p:nvPicPr>
        <p:blipFill>
          <a:blip r:embed="rId3"/>
          <a:stretch>
            <a:fillRect/>
          </a:stretch>
        </p:blipFill>
        <p:spPr>
          <a:xfrm>
            <a:off x="4411981" y="1123950"/>
            <a:ext cx="7772400" cy="4610100"/>
          </a:xfrm>
          <a:prstGeom prst="rect">
            <a:avLst/>
          </a:prstGeom>
        </p:spPr>
      </p:pic>
      <p:sp>
        <p:nvSpPr>
          <p:cNvPr id="8" name="TextBox 7">
            <a:extLst>
              <a:ext uri="{FF2B5EF4-FFF2-40B4-BE49-F238E27FC236}">
                <a16:creationId xmlns:a16="http://schemas.microsoft.com/office/drawing/2014/main" id="{710C6CCF-8ABE-5CB3-0CC7-16DD270B2240}"/>
              </a:ext>
            </a:extLst>
          </p:cNvPr>
          <p:cNvSpPr txBox="1"/>
          <p:nvPr/>
        </p:nvSpPr>
        <p:spPr>
          <a:xfrm>
            <a:off x="211015" y="1266092"/>
            <a:ext cx="4136489" cy="4247317"/>
          </a:xfrm>
          <a:prstGeom prst="rect">
            <a:avLst/>
          </a:prstGeom>
          <a:noFill/>
        </p:spPr>
        <p:txBody>
          <a:bodyPr wrap="square" rtlCol="0">
            <a:spAutoFit/>
          </a:bodyPr>
          <a:lstStyle/>
          <a:p>
            <a:r>
              <a:rPr lang="en-US" dirty="0">
                <a:solidFill>
                  <a:srgbClr val="FF0000"/>
                </a:solidFill>
              </a:rPr>
              <a:t>The weight-bearing radiographs of the </a:t>
            </a:r>
            <a:r>
              <a:rPr lang="en-US" b="1" dirty="0">
                <a:solidFill>
                  <a:srgbClr val="FF0000"/>
                </a:solidFill>
              </a:rPr>
              <a:t>left foot</a:t>
            </a:r>
            <a:r>
              <a:rPr lang="en-US" dirty="0">
                <a:solidFill>
                  <a:srgbClr val="FF0000"/>
                </a:solidFill>
              </a:rPr>
              <a:t> demonstrate findings consistent with pes planus. On the </a:t>
            </a:r>
            <a:r>
              <a:rPr lang="en-US" b="1" dirty="0">
                <a:solidFill>
                  <a:srgbClr val="FF0000"/>
                </a:solidFill>
              </a:rPr>
              <a:t>AP view</a:t>
            </a:r>
            <a:r>
              <a:rPr lang="en-US" dirty="0">
                <a:solidFill>
                  <a:srgbClr val="FF0000"/>
                </a:solidFill>
              </a:rPr>
              <a:t>, there is </a:t>
            </a:r>
            <a:r>
              <a:rPr lang="en-US" b="1" dirty="0">
                <a:solidFill>
                  <a:srgbClr val="FF0000"/>
                </a:solidFill>
              </a:rPr>
              <a:t>forefoot abduction</a:t>
            </a:r>
            <a:r>
              <a:rPr lang="en-US" dirty="0">
                <a:solidFill>
                  <a:srgbClr val="FF0000"/>
                </a:solidFill>
              </a:rPr>
              <a:t> with increased talonavicular </a:t>
            </a:r>
            <a:r>
              <a:rPr lang="en-US" dirty="0" err="1">
                <a:solidFill>
                  <a:srgbClr val="FF0000"/>
                </a:solidFill>
              </a:rPr>
              <a:t>uncoverage</a:t>
            </a:r>
            <a:r>
              <a:rPr lang="en-US" dirty="0">
                <a:solidFill>
                  <a:srgbClr val="FF0000"/>
                </a:solidFill>
              </a:rPr>
              <a:t> and lateral deviation of the forefoot relative to the hindfoot. On the </a:t>
            </a:r>
            <a:r>
              <a:rPr lang="en-US" b="1" dirty="0">
                <a:solidFill>
                  <a:srgbClr val="FF0000"/>
                </a:solidFill>
              </a:rPr>
              <a:t>lateral weight-bearing view</a:t>
            </a:r>
            <a:r>
              <a:rPr lang="en-US" dirty="0">
                <a:solidFill>
                  <a:srgbClr val="FF0000"/>
                </a:solidFill>
              </a:rPr>
              <a:t>, there is </a:t>
            </a:r>
            <a:r>
              <a:rPr lang="en-US" b="1" dirty="0">
                <a:solidFill>
                  <a:srgbClr val="FF0000"/>
                </a:solidFill>
              </a:rPr>
              <a:t>collapse of the medial longitudinal arch</a:t>
            </a:r>
            <a:r>
              <a:rPr lang="en-US" dirty="0">
                <a:solidFill>
                  <a:srgbClr val="FF0000"/>
                </a:solidFill>
              </a:rPr>
              <a:t>, characterized by </a:t>
            </a:r>
            <a:r>
              <a:rPr lang="en-US" b="1" dirty="0">
                <a:solidFill>
                  <a:srgbClr val="FF0000"/>
                </a:solidFill>
              </a:rPr>
              <a:t>decreased calcaneal pitch</a:t>
            </a:r>
            <a:r>
              <a:rPr lang="en-US" dirty="0">
                <a:solidFill>
                  <a:srgbClr val="FF0000"/>
                </a:solidFill>
              </a:rPr>
              <a:t> and </a:t>
            </a:r>
            <a:r>
              <a:rPr lang="en-US" b="1" dirty="0">
                <a:solidFill>
                  <a:srgbClr val="FF0000"/>
                </a:solidFill>
              </a:rPr>
              <a:t>plantarflexion of the talus</a:t>
            </a:r>
            <a:r>
              <a:rPr lang="en-US" dirty="0">
                <a:solidFill>
                  <a:srgbClr val="FF0000"/>
                </a:solidFill>
              </a:rPr>
              <a:t> with increased </a:t>
            </a:r>
            <a:r>
              <a:rPr lang="en-US" dirty="0" err="1">
                <a:solidFill>
                  <a:srgbClr val="FF0000"/>
                </a:solidFill>
              </a:rPr>
              <a:t>talo</a:t>
            </a:r>
            <a:r>
              <a:rPr lang="en-US" dirty="0">
                <a:solidFill>
                  <a:srgbClr val="FF0000"/>
                </a:solidFill>
              </a:rPr>
              <a:t>–first metatarsal angle (</a:t>
            </a:r>
            <a:r>
              <a:rPr lang="en-US" dirty="0" err="1">
                <a:solidFill>
                  <a:srgbClr val="FF0000"/>
                </a:solidFill>
              </a:rPr>
              <a:t>Meary’s</a:t>
            </a:r>
            <a:r>
              <a:rPr lang="en-US" dirty="0">
                <a:solidFill>
                  <a:srgbClr val="FF0000"/>
                </a:solidFill>
              </a:rPr>
              <a:t> angle). Overall alignment is consistent with a </a:t>
            </a:r>
            <a:r>
              <a:rPr lang="en-US" b="1" dirty="0">
                <a:solidFill>
                  <a:srgbClr val="FF0000"/>
                </a:solidFill>
              </a:rPr>
              <a:t>flatfoot deformity</a:t>
            </a:r>
            <a:r>
              <a:rPr lang="en-US" dirty="0">
                <a:solidFill>
                  <a:srgbClr val="FF0000"/>
                </a:solidFill>
              </a:rPr>
              <a:t>, without obvious degenerative changes.</a:t>
            </a:r>
          </a:p>
        </p:txBody>
      </p:sp>
    </p:spTree>
    <p:extLst>
      <p:ext uri="{BB962C8B-B14F-4D97-AF65-F5344CB8AC3E}">
        <p14:creationId xmlns:p14="http://schemas.microsoft.com/office/powerpoint/2010/main" val="380206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0B2CD4-D5B4-2CE9-AA76-6D9E1C8084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D3E85D-EB00-2F20-769A-246BD0C7C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60339CC-0656-0A26-560E-5535B6263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8D498-397B-829D-BC50-90B42B7A8EE7}"/>
              </a:ext>
            </a:extLst>
          </p:cNvPr>
          <p:cNvSpPr>
            <a:spLocks noGrp="1"/>
          </p:cNvSpPr>
          <p:nvPr>
            <p:ph type="ctrTitle"/>
          </p:nvPr>
        </p:nvSpPr>
        <p:spPr>
          <a:xfrm>
            <a:off x="543379" y="2493755"/>
            <a:ext cx="4169297" cy="3640345"/>
          </a:xfrm>
        </p:spPr>
        <p:txBody>
          <a:bodyPr anchor="t">
            <a:normAutofit/>
          </a:bodyPr>
          <a:lstStyle/>
          <a:p>
            <a:pPr algn="ctr"/>
            <a:r>
              <a:rPr lang="en-US" sz="4400" b="1" dirty="0">
                <a:solidFill>
                  <a:srgbClr val="E6B94E"/>
                </a:solidFill>
                <a:latin typeface="ACADEMY ENGRAVED LET PLAIN:1.0" panose="02000000000000000000" pitchFamily="2" charset="0"/>
              </a:rPr>
              <a:t>What is your treatment plan?</a:t>
            </a:r>
          </a:p>
        </p:txBody>
      </p:sp>
      <p:cxnSp>
        <p:nvCxnSpPr>
          <p:cNvPr id="13" name="Straight Connector 12">
            <a:extLst>
              <a:ext uri="{FF2B5EF4-FFF2-40B4-BE49-F238E27FC236}">
                <a16:creationId xmlns:a16="http://schemas.microsoft.com/office/drawing/2014/main" id="{DDFC08B3-2371-F7E8-7FCC-CF2B5E659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744E7F63-38FA-DD2C-50CF-6DFFF4FE9AC4}"/>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150800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02EEA-E1ED-4F0A-D903-23DAAD26C18B}"/>
              </a:ext>
            </a:extLst>
          </p:cNvPr>
          <p:cNvSpPr>
            <a:spLocks noGrp="1"/>
          </p:cNvSpPr>
          <p:nvPr>
            <p:ph type="title"/>
          </p:nvPr>
        </p:nvSpPr>
        <p:spPr/>
        <p:txBody>
          <a:bodyPr/>
          <a:lstStyle/>
          <a:p>
            <a:r>
              <a:rPr lang="en-US" dirty="0"/>
              <a:t>HPI</a:t>
            </a:r>
          </a:p>
        </p:txBody>
      </p:sp>
      <p:sp>
        <p:nvSpPr>
          <p:cNvPr id="3" name="Content Placeholder 2">
            <a:extLst>
              <a:ext uri="{FF2B5EF4-FFF2-40B4-BE49-F238E27FC236}">
                <a16:creationId xmlns:a16="http://schemas.microsoft.com/office/drawing/2014/main" id="{E7A07BA7-51FB-0372-9611-D75F309A27DE}"/>
              </a:ext>
            </a:extLst>
          </p:cNvPr>
          <p:cNvSpPr>
            <a:spLocks noGrp="1"/>
          </p:cNvSpPr>
          <p:nvPr>
            <p:ph idx="1"/>
          </p:nvPr>
        </p:nvSpPr>
        <p:spPr/>
        <p:txBody>
          <a:bodyPr>
            <a:normAutofit/>
          </a:bodyPr>
          <a:lstStyle/>
          <a:p>
            <a:pPr marL="0" indent="0">
              <a:buNone/>
            </a:pPr>
            <a:r>
              <a:rPr lang="en-US" dirty="0"/>
              <a:t>A 20-year-old female who presents with left foot pain. Symptoms have been present for several years with gradual worsening. Pain is primarily along the medial foot and ankle, worsened by prolonged standing and walking, and improved with rest. She reports associated foot fatigue and intermittent swelling. Conservative treatments including supportive footwear, orthotics, activity modification, and NSAIDs have provided minimal relief. She denies trauma, numbness, or tingling.</a:t>
            </a:r>
          </a:p>
          <a:p>
            <a:pPr marL="0" indent="0">
              <a:buNone/>
            </a:pPr>
            <a:endParaRPr lang="en-US" dirty="0"/>
          </a:p>
        </p:txBody>
      </p:sp>
    </p:spTree>
    <p:extLst>
      <p:ext uri="{BB962C8B-B14F-4D97-AF65-F5344CB8AC3E}">
        <p14:creationId xmlns:p14="http://schemas.microsoft.com/office/powerpoint/2010/main" val="399483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D1EB8B-EA1C-06A3-41F2-F2685F815FD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8D5C87-D408-233D-B5AC-5B7AF6CD4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F9B35ED5-663F-344B-A518-F2CAA3CA253C}"/>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DA5D424-E20F-566A-0CE6-603E75426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BFCF98-4CE3-F112-AC63-E2392845B1DF}"/>
              </a:ext>
            </a:extLst>
          </p:cNvPr>
          <p:cNvSpPr>
            <a:spLocks noGrp="1"/>
          </p:cNvSpPr>
          <p:nvPr>
            <p:ph type="ctrTitle"/>
          </p:nvPr>
        </p:nvSpPr>
        <p:spPr>
          <a:xfrm>
            <a:off x="704087" y="871758"/>
            <a:ext cx="10268713" cy="4136337"/>
          </a:xfrm>
        </p:spPr>
        <p:txBody>
          <a:bodyPr anchor="t">
            <a:normAutofit/>
          </a:bodyPr>
          <a:lstStyle/>
          <a:p>
            <a:r>
              <a:rPr lang="en-US" altLang="en-US" b="1" dirty="0">
                <a:solidFill>
                  <a:schemeClr val="bg1"/>
                </a:solidFill>
              </a:rPr>
              <a:t>Which classification system is used for PTTD? </a:t>
            </a:r>
            <a:r>
              <a:rPr lang="en-US" b="1" dirty="0">
                <a:solidFill>
                  <a:srgbClr val="FF0000"/>
                </a:solidFill>
              </a:rPr>
              <a:t>Classification by Johnson &amp; Strom</a:t>
            </a:r>
            <a:r>
              <a:rPr lang="en-US" dirty="0">
                <a:solidFill>
                  <a:srgbClr val="FF0000"/>
                </a:solidFill>
              </a:rPr>
              <a:t> </a:t>
            </a:r>
            <a:r>
              <a:rPr lang="en-US" b="1" dirty="0">
                <a:solidFill>
                  <a:srgbClr val="FF0000"/>
                </a:solidFill>
              </a:rPr>
              <a:t>(1989)</a:t>
            </a:r>
            <a:endParaRPr lang="en-US" b="1" dirty="0">
              <a:solidFill>
                <a:srgbClr val="FF0000"/>
              </a:solidFill>
              <a:latin typeface="+mn-lt"/>
            </a:endParaRPr>
          </a:p>
        </p:txBody>
      </p:sp>
      <p:cxnSp>
        <p:nvCxnSpPr>
          <p:cNvPr id="22" name="Straight Connector 21">
            <a:extLst>
              <a:ext uri="{FF2B5EF4-FFF2-40B4-BE49-F238E27FC236}">
                <a16:creationId xmlns:a16="http://schemas.microsoft.com/office/drawing/2014/main" id="{13ECECF3-9658-D88D-B34D-28F6F4AB33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97356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015-34FE-50EE-D4B9-367CD03326A7}"/>
              </a:ext>
            </a:extLst>
          </p:cNvPr>
          <p:cNvSpPr>
            <a:spLocks noGrp="1"/>
          </p:cNvSpPr>
          <p:nvPr>
            <p:ph type="title"/>
          </p:nvPr>
        </p:nvSpPr>
        <p:spPr>
          <a:xfrm>
            <a:off x="1260231" y="318232"/>
            <a:ext cx="10931769" cy="1325563"/>
          </a:xfrm>
        </p:spPr>
        <p:txBody>
          <a:bodyPr/>
          <a:lstStyle/>
          <a:p>
            <a:r>
              <a:rPr lang="en-US" b="1" dirty="0">
                <a:solidFill>
                  <a:srgbClr val="FF0000"/>
                </a:solidFill>
              </a:rPr>
              <a:t>Johnson &amp; Strom Classification (1989)</a:t>
            </a:r>
            <a:r>
              <a:rPr lang="en-US" dirty="0">
                <a:solidFill>
                  <a:srgbClr val="FF0000"/>
                </a:solidFill>
              </a:rPr>
              <a:t> </a:t>
            </a:r>
            <a:r>
              <a:rPr lang="en-US" i="1" dirty="0">
                <a:solidFill>
                  <a:srgbClr val="FF0000"/>
                </a:solidFill>
              </a:rPr>
              <a:t>(Posterior Tibial Tendon Dysfunction)</a:t>
            </a:r>
            <a:endParaRPr lang="en-US" dirty="0">
              <a:solidFill>
                <a:srgbClr val="FF0000"/>
              </a:solidFill>
            </a:endParaRPr>
          </a:p>
        </p:txBody>
      </p:sp>
      <p:sp>
        <p:nvSpPr>
          <p:cNvPr id="3" name="Content Placeholder 2">
            <a:extLst>
              <a:ext uri="{FF2B5EF4-FFF2-40B4-BE49-F238E27FC236}">
                <a16:creationId xmlns:a16="http://schemas.microsoft.com/office/drawing/2014/main" id="{7AB297F1-B5FC-8D04-64D2-42562E844922}"/>
              </a:ext>
            </a:extLst>
          </p:cNvPr>
          <p:cNvSpPr>
            <a:spLocks noGrp="1"/>
          </p:cNvSpPr>
          <p:nvPr>
            <p:ph idx="1"/>
          </p:nvPr>
        </p:nvSpPr>
        <p:spPr>
          <a:xfrm>
            <a:off x="838200" y="2188430"/>
            <a:ext cx="10515600" cy="4351338"/>
          </a:xfrm>
        </p:spPr>
        <p:txBody>
          <a:bodyPr/>
          <a:lstStyle/>
          <a:p>
            <a:r>
              <a:rPr lang="en-US" b="1" dirty="0">
                <a:solidFill>
                  <a:srgbClr val="FF0000"/>
                </a:solidFill>
              </a:rPr>
              <a:t>Stage I:</a:t>
            </a:r>
            <a:r>
              <a:rPr lang="en-US" dirty="0">
                <a:solidFill>
                  <a:srgbClr val="FF0000"/>
                </a:solidFill>
              </a:rPr>
              <a:t> Tenosynovitis of the posterior tibial tendon; no deformity, normal alignment</a:t>
            </a:r>
          </a:p>
          <a:p>
            <a:r>
              <a:rPr lang="en-US" b="1" dirty="0">
                <a:solidFill>
                  <a:srgbClr val="FF0000"/>
                </a:solidFill>
              </a:rPr>
              <a:t>Stage II:</a:t>
            </a:r>
            <a:r>
              <a:rPr lang="en-US" dirty="0">
                <a:solidFill>
                  <a:srgbClr val="FF0000"/>
                </a:solidFill>
              </a:rPr>
              <a:t> Tendon dysfunction with </a:t>
            </a:r>
            <a:r>
              <a:rPr lang="en-US" b="1" dirty="0">
                <a:solidFill>
                  <a:srgbClr val="FF0000"/>
                </a:solidFill>
              </a:rPr>
              <a:t>flexible flatfoot deformity</a:t>
            </a:r>
            <a:r>
              <a:rPr lang="en-US" dirty="0">
                <a:solidFill>
                  <a:srgbClr val="FF0000"/>
                </a:solidFill>
              </a:rPr>
              <a:t> (hindfoot valgus, forefoot abduction)</a:t>
            </a:r>
          </a:p>
          <a:p>
            <a:r>
              <a:rPr lang="en-US" b="1" dirty="0">
                <a:solidFill>
                  <a:srgbClr val="FF0000"/>
                </a:solidFill>
              </a:rPr>
              <a:t>Stage III:</a:t>
            </a:r>
            <a:r>
              <a:rPr lang="en-US" dirty="0">
                <a:solidFill>
                  <a:srgbClr val="FF0000"/>
                </a:solidFill>
              </a:rPr>
              <a:t> </a:t>
            </a:r>
            <a:r>
              <a:rPr lang="en-US" b="1" dirty="0">
                <a:solidFill>
                  <a:srgbClr val="FF0000"/>
                </a:solidFill>
              </a:rPr>
              <a:t>Rigid flatfoot deformity</a:t>
            </a:r>
            <a:r>
              <a:rPr lang="en-US" dirty="0">
                <a:solidFill>
                  <a:srgbClr val="FF0000"/>
                </a:solidFill>
              </a:rPr>
              <a:t> with subtalar arthritis</a:t>
            </a:r>
          </a:p>
          <a:p>
            <a:r>
              <a:rPr lang="en-US" b="1" dirty="0">
                <a:solidFill>
                  <a:srgbClr val="FF0000"/>
                </a:solidFill>
              </a:rPr>
              <a:t>Stage IV:</a:t>
            </a:r>
            <a:r>
              <a:rPr lang="en-US" dirty="0">
                <a:solidFill>
                  <a:srgbClr val="FF0000"/>
                </a:solidFill>
              </a:rPr>
              <a:t> Stage III findings </a:t>
            </a:r>
            <a:r>
              <a:rPr lang="en-US" b="1" dirty="0">
                <a:solidFill>
                  <a:srgbClr val="FF0000"/>
                </a:solidFill>
              </a:rPr>
              <a:t>plus ankle involvement</a:t>
            </a:r>
            <a:r>
              <a:rPr lang="en-US" dirty="0">
                <a:solidFill>
                  <a:srgbClr val="FF0000"/>
                </a:solidFill>
              </a:rPr>
              <a:t> (valgus talar tilt / deltoid insufficiency)</a:t>
            </a:r>
          </a:p>
          <a:p>
            <a:pPr marL="0" indent="0">
              <a:buNone/>
            </a:pPr>
            <a:endParaRPr lang="en-US" dirty="0"/>
          </a:p>
        </p:txBody>
      </p:sp>
    </p:spTree>
    <p:extLst>
      <p:ext uri="{BB962C8B-B14F-4D97-AF65-F5344CB8AC3E}">
        <p14:creationId xmlns:p14="http://schemas.microsoft.com/office/powerpoint/2010/main" val="368739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1F53-1731-4577-DADB-70AE5876A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68767-4AA3-2105-E01C-B54527CDCCBF}"/>
              </a:ext>
            </a:extLst>
          </p:cNvPr>
          <p:cNvSpPr>
            <a:spLocks noGrp="1"/>
          </p:cNvSpPr>
          <p:nvPr>
            <p:ph type="title"/>
          </p:nvPr>
        </p:nvSpPr>
        <p:spPr/>
        <p:txBody>
          <a:bodyPr/>
          <a:lstStyle/>
          <a:p>
            <a:r>
              <a:rPr lang="en-US" dirty="0"/>
              <a:t>Rapid fire questions</a:t>
            </a:r>
          </a:p>
        </p:txBody>
      </p:sp>
      <p:sp>
        <p:nvSpPr>
          <p:cNvPr id="3" name="Content Placeholder 2">
            <a:extLst>
              <a:ext uri="{FF2B5EF4-FFF2-40B4-BE49-F238E27FC236}">
                <a16:creationId xmlns:a16="http://schemas.microsoft.com/office/drawing/2014/main" id="{14C26F55-70C5-3226-EA22-55022B58F895}"/>
              </a:ext>
            </a:extLst>
          </p:cNvPr>
          <p:cNvSpPr>
            <a:spLocks noGrp="1"/>
          </p:cNvSpPr>
          <p:nvPr>
            <p:ph idx="1"/>
          </p:nvPr>
        </p:nvSpPr>
        <p:spPr/>
        <p:txBody>
          <a:bodyPr>
            <a:normAutofit fontScale="70000" lnSpcReduction="20000"/>
          </a:bodyPr>
          <a:lstStyle/>
          <a:p>
            <a:pPr marL="457200" indent="-457200">
              <a:buAutoNum type="arabicPeriod"/>
            </a:pPr>
            <a:r>
              <a:rPr lang="en-US" dirty="0"/>
              <a:t>During TN fusion what is the most common site of non-union? </a:t>
            </a:r>
            <a:r>
              <a:rPr lang="en-US" i="1" dirty="0">
                <a:solidFill>
                  <a:srgbClr val="FF0000"/>
                </a:solidFill>
              </a:rPr>
              <a:t>lateral aspect</a:t>
            </a:r>
            <a:r>
              <a:rPr lang="en-US" dirty="0">
                <a:solidFill>
                  <a:srgbClr val="FF0000"/>
                </a:solidFill>
              </a:rPr>
              <a:t> of the talonavicular joint.</a:t>
            </a:r>
          </a:p>
          <a:p>
            <a:pPr marL="457200" indent="-457200">
              <a:buAutoNum type="arabicPeriod"/>
            </a:pPr>
            <a:r>
              <a:rPr lang="en-US" dirty="0"/>
              <a:t>What is Bassett ligament? </a:t>
            </a:r>
            <a:r>
              <a:rPr lang="en-US" dirty="0">
                <a:solidFill>
                  <a:srgbClr val="FF0000"/>
                </a:solidFill>
              </a:rPr>
              <a:t>AITFL</a:t>
            </a:r>
          </a:p>
          <a:p>
            <a:pPr marL="457200" indent="-457200">
              <a:buAutoNum type="arabicPeriod"/>
            </a:pPr>
            <a:r>
              <a:rPr lang="en-US" dirty="0"/>
              <a:t>Key goals of surgery of Pes Planus? </a:t>
            </a:r>
            <a:r>
              <a:rPr lang="en-US" dirty="0">
                <a:solidFill>
                  <a:srgbClr val="FF0000"/>
                </a:solidFill>
              </a:rPr>
              <a:t>Restore anatomic alignment, Correct hindfoot valgus, and Recreate the medial longitudinal arch </a:t>
            </a:r>
          </a:p>
          <a:p>
            <a:pPr marL="457200" indent="-457200">
              <a:buAutoNum type="arabicPeriod"/>
            </a:pPr>
            <a:r>
              <a:rPr lang="en-US" dirty="0"/>
              <a:t>Procedure for forefoot abduction? </a:t>
            </a:r>
            <a:r>
              <a:rPr lang="en-US" dirty="0">
                <a:solidFill>
                  <a:srgbClr val="FF0000"/>
                </a:solidFill>
              </a:rPr>
              <a:t>Lateral column lengthening (Evans osteotomy).</a:t>
            </a:r>
          </a:p>
          <a:p>
            <a:pPr marL="457200" indent="-457200">
              <a:buAutoNum type="arabicPeriod"/>
            </a:pPr>
            <a:r>
              <a:rPr lang="en-US" dirty="0"/>
              <a:t>Primary tendon involved? </a:t>
            </a:r>
            <a:r>
              <a:rPr lang="en-US" dirty="0">
                <a:solidFill>
                  <a:srgbClr val="FF0000"/>
                </a:solidFill>
              </a:rPr>
              <a:t>Posterior tibial tendon.</a:t>
            </a:r>
          </a:p>
          <a:p>
            <a:pPr marL="457200" indent="-457200">
              <a:buAutoNum type="arabicPeriod"/>
            </a:pPr>
            <a:r>
              <a:rPr lang="en-US" dirty="0"/>
              <a:t>Tendon transfer used when PTT is insufficient? </a:t>
            </a:r>
            <a:r>
              <a:rPr lang="en-US" dirty="0">
                <a:solidFill>
                  <a:srgbClr val="FF0000"/>
                </a:solidFill>
              </a:rPr>
              <a:t>Flexor digitorum longus (FDL) transfer.</a:t>
            </a:r>
          </a:p>
          <a:p>
            <a:pPr marL="457200" indent="-457200">
              <a:buAutoNum type="arabicPeriod"/>
            </a:pPr>
            <a:r>
              <a:rPr lang="en-US" dirty="0"/>
              <a:t>Why address equines? </a:t>
            </a:r>
            <a:r>
              <a:rPr lang="en-US" dirty="0">
                <a:solidFill>
                  <a:srgbClr val="FF0000"/>
                </a:solidFill>
              </a:rPr>
              <a:t>Tight gastrocnemius/Achilles worsens arch collapse.</a:t>
            </a:r>
          </a:p>
          <a:p>
            <a:pPr marL="457200" indent="-457200">
              <a:buAutoNum type="arabicPeriod"/>
            </a:pPr>
            <a:r>
              <a:rPr lang="en-US" dirty="0"/>
              <a:t>What calcaneal pitch angle suggests pathologic collapse? </a:t>
            </a:r>
            <a:r>
              <a:rPr lang="en-US" dirty="0">
                <a:solidFill>
                  <a:srgbClr val="FF0000"/>
                </a:solidFill>
              </a:rPr>
              <a:t>&lt;18°.</a:t>
            </a: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391622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2E94-63A8-3272-7424-588DCDC7B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E6CC2-E29C-5DB0-DC7F-F369DC5AA21D}"/>
              </a:ext>
            </a:extLst>
          </p:cNvPr>
          <p:cNvSpPr>
            <a:spLocks noGrp="1"/>
          </p:cNvSpPr>
          <p:nvPr>
            <p:ph type="title"/>
          </p:nvPr>
        </p:nvSpPr>
        <p:spPr/>
        <p:txBody>
          <a:bodyPr/>
          <a:lstStyle/>
          <a:p>
            <a:r>
              <a:rPr lang="en-US" dirty="0"/>
              <a:t>Rapid fire questions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2D6C2F-56A4-CD36-54EF-8ED863F3908A}"/>
                  </a:ext>
                </a:extLst>
              </p:cNvPr>
              <p:cNvSpPr>
                <a:spLocks noGrp="1"/>
              </p:cNvSpPr>
              <p:nvPr>
                <p:ph idx="1"/>
              </p:nvPr>
            </p:nvSpPr>
            <p:spPr/>
            <p:txBody>
              <a:bodyPr>
                <a:normAutofit fontScale="40000" lnSpcReduction="20000"/>
              </a:bodyPr>
              <a:lstStyle/>
              <a:p>
                <a:pPr marL="0" indent="0">
                  <a:buNone/>
                </a:pPr>
                <a:r>
                  <a:rPr lang="en-US" sz="4700" dirty="0"/>
                  <a:t>11. Definitive procedure for Stage III deformity? </a:t>
                </a:r>
                <a:r>
                  <a:rPr lang="en-US" sz="4700" dirty="0">
                    <a:solidFill>
                      <a:srgbClr val="FF0000"/>
                    </a:solidFill>
                  </a:rPr>
                  <a:t>Arthrodesis</a:t>
                </a:r>
              </a:p>
              <a:p>
                <a:pPr marL="0" indent="0">
                  <a:buNone/>
                </a:pPr>
                <a:r>
                  <a:rPr lang="en-US" sz="4700" dirty="0"/>
                  <a:t>12. What is </a:t>
                </a:r>
                <a:r>
                  <a:rPr lang="en-US" sz="4700" dirty="0" err="1"/>
                  <a:t>dorsiflexory</a:t>
                </a:r>
                <a:r>
                  <a:rPr lang="en-US" sz="4700" dirty="0"/>
                  <a:t> osteotomy of 1</a:t>
                </a:r>
                <a:r>
                  <a:rPr lang="en-US" sz="4700" baseline="30000" dirty="0"/>
                  <a:t>st</a:t>
                </a:r>
                <a:r>
                  <a:rPr lang="en-US" sz="4700" dirty="0"/>
                  <a:t> metatarsal? </a:t>
                </a:r>
                <a:r>
                  <a:rPr lang="en-US" sz="4700" dirty="0">
                    <a:solidFill>
                      <a:srgbClr val="FF0000"/>
                    </a:solidFill>
                  </a:rPr>
                  <a:t>Cole, Japas</a:t>
                </a:r>
              </a:p>
              <a:p>
                <a:pPr marL="0" indent="0">
                  <a:buNone/>
                </a:pPr>
                <a:r>
                  <a:rPr lang="en-US" sz="4700" dirty="0"/>
                  <a:t>13. How many degrees of eversion we get with MBA implant? </a:t>
                </a:r>
                <a:r>
                  <a:rPr lang="en-US" sz="4700" dirty="0">
                    <a:solidFill>
                      <a:srgbClr val="FF0000"/>
                    </a:solidFill>
                  </a:rPr>
                  <a:t>2-4</a:t>
                </a:r>
                <a14:m>
                  <m:oMath xmlns:m="http://schemas.openxmlformats.org/officeDocument/2006/math">
                    <m:r>
                      <a:rPr lang="en-US" sz="4700" i="1" smtClean="0">
                        <a:solidFill>
                          <a:srgbClr val="FF0000"/>
                        </a:solidFill>
                        <a:latin typeface="Cambria Math" panose="02040503050406030204" pitchFamily="18" charset="0"/>
                        <a:ea typeface="Cambria Math" panose="02040503050406030204" pitchFamily="18" charset="0"/>
                      </a:rPr>
                      <m:t>°</m:t>
                    </m:r>
                  </m:oMath>
                </a14:m>
                <a:r>
                  <a:rPr lang="en-US" sz="4700" dirty="0">
                    <a:solidFill>
                      <a:srgbClr val="FF0000"/>
                    </a:solidFill>
                  </a:rPr>
                  <a:t> of eversion</a:t>
                </a:r>
              </a:p>
              <a:p>
                <a:pPr marL="0" indent="0">
                  <a:buNone/>
                </a:pPr>
                <a:r>
                  <a:rPr lang="en-US" sz="4700" dirty="0"/>
                  <a:t>14. Name different types of non-unions? </a:t>
                </a:r>
                <a:r>
                  <a:rPr lang="en-US" sz="4700" dirty="0">
                    <a:solidFill>
                      <a:srgbClr val="FF0000"/>
                    </a:solidFill>
                  </a:rPr>
                  <a:t>Hypertrophic( Elephant foot, Horse hoof, Oligotrophic), Atrophic (Torsion wedge, Comminuted, Defect, Atrophic)</a:t>
                </a:r>
              </a:p>
              <a:p>
                <a:pPr marL="0" indent="0">
                  <a:buNone/>
                </a:pPr>
                <a:r>
                  <a:rPr lang="en-US" sz="4700" dirty="0"/>
                  <a:t>15. What is the appropriate classification for posterior tibial tendon based on MRI? </a:t>
                </a:r>
                <a:r>
                  <a:rPr lang="en-US" sz="4700" dirty="0">
                    <a:solidFill>
                      <a:srgbClr val="FF0000"/>
                    </a:solidFill>
                  </a:rPr>
                  <a:t>Conti</a:t>
                </a:r>
              </a:p>
              <a:p>
                <a:pPr marL="0" indent="0">
                  <a:buNone/>
                </a:pPr>
                <a:r>
                  <a:rPr lang="en-US" sz="4700" dirty="0"/>
                  <a:t>17. Which tendon is rerouted through a keyhole in the navicular during Young </a:t>
                </a:r>
                <a:r>
                  <a:rPr lang="en-US" sz="4700" dirty="0" err="1"/>
                  <a:t>tenosuspension</a:t>
                </a:r>
                <a:r>
                  <a:rPr lang="en-US" sz="4700" dirty="0"/>
                  <a:t> while maintaining its distal insertion to preserve dorsiflexion strength? </a:t>
                </a:r>
                <a:r>
                  <a:rPr lang="en-US" sz="4700" dirty="0">
                    <a:solidFill>
                      <a:srgbClr val="FF0000"/>
                    </a:solidFill>
                  </a:rPr>
                  <a:t>Tibialis Anterior Tendon</a:t>
                </a:r>
                <a:br>
                  <a:rPr lang="en-US" sz="4700" dirty="0"/>
                </a:br>
                <a:br>
                  <a:rPr lang="en-US" sz="4700" dirty="0"/>
                </a:br>
                <a:br>
                  <a:rPr lang="en-US" sz="4700" dirty="0"/>
                </a:br>
                <a:endParaRPr lang="en-US" sz="4700" dirty="0"/>
              </a:p>
              <a:p>
                <a:pPr marL="0" indent="0">
                  <a:buNone/>
                </a:pPr>
                <a:br>
                  <a:rPr lang="en-US" dirty="0"/>
                </a:br>
                <a:br>
                  <a:rPr lang="en-US" dirty="0"/>
                </a:br>
                <a:br>
                  <a:rPr lang="en-US" dirty="0"/>
                </a:br>
                <a:br>
                  <a:rPr lang="en-US" dirty="0"/>
                </a:br>
                <a:endParaRPr lang="en-US" dirty="0"/>
              </a:p>
              <a:p>
                <a:endParaRPr lang="en-US" dirty="0"/>
              </a:p>
              <a:p>
                <a:pPr marL="457200" indent="-45720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AD2D6C2F-56A4-CD36-54EF-8ED863F3908A}"/>
                  </a:ext>
                </a:extLst>
              </p:cNvPr>
              <p:cNvSpPr>
                <a:spLocks noGrp="1" noRot="1" noChangeAspect="1" noMove="1" noResize="1" noEditPoints="1" noAdjustHandles="1" noChangeArrowheads="1" noChangeShapeType="1" noTextEdit="1"/>
              </p:cNvSpPr>
              <p:nvPr>
                <p:ph idx="1"/>
              </p:nvPr>
            </p:nvSpPr>
            <p:spPr>
              <a:blipFill>
                <a:blip r:embed="rId2"/>
                <a:stretch>
                  <a:fillRect l="-603" t="-2326" r="-121"/>
                </a:stretch>
              </a:blipFill>
            </p:spPr>
            <p:txBody>
              <a:bodyPr/>
              <a:lstStyle/>
              <a:p>
                <a:r>
                  <a:rPr lang="en-US">
                    <a:noFill/>
                  </a:rPr>
                  <a:t> </a:t>
                </a:r>
              </a:p>
            </p:txBody>
          </p:sp>
        </mc:Fallback>
      </mc:AlternateContent>
    </p:spTree>
    <p:extLst>
      <p:ext uri="{BB962C8B-B14F-4D97-AF65-F5344CB8AC3E}">
        <p14:creationId xmlns:p14="http://schemas.microsoft.com/office/powerpoint/2010/main" val="56774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F2C39-BC31-2F23-6338-232E3F833995}"/>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9ECBAE5-FD58-30AC-6E4F-ADD8714DF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nected sticks shaping polygons background">
            <a:extLst>
              <a:ext uri="{FF2B5EF4-FFF2-40B4-BE49-F238E27FC236}">
                <a16:creationId xmlns:a16="http://schemas.microsoft.com/office/drawing/2014/main" id="{82114759-F696-1EF2-9C6A-740F690657ED}"/>
              </a:ext>
            </a:extLst>
          </p:cNvPr>
          <p:cNvPicPr>
            <a:picLocks noChangeAspect="1"/>
          </p:cNvPicPr>
          <p:nvPr/>
        </p:nvPicPr>
        <p:blipFill>
          <a:blip r:embed="rId2"/>
          <a:srcRect t="7865" b="7865"/>
          <a:stretch>
            <a:fill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D525081-A9D0-CE40-A50A-EF5DBC2A9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3A626D-A5B0-2F70-D5CB-7D37A01C6D21}"/>
              </a:ext>
            </a:extLst>
          </p:cNvPr>
          <p:cNvSpPr>
            <a:spLocks noGrp="1"/>
          </p:cNvSpPr>
          <p:nvPr>
            <p:ph type="ctrTitle"/>
          </p:nvPr>
        </p:nvSpPr>
        <p:spPr>
          <a:xfrm>
            <a:off x="704087" y="871758"/>
            <a:ext cx="10620405" cy="4136337"/>
          </a:xfrm>
        </p:spPr>
        <p:txBody>
          <a:bodyPr anchor="t">
            <a:normAutofit/>
          </a:bodyPr>
          <a:lstStyle/>
          <a:p>
            <a:r>
              <a:rPr lang="en-US" b="1" dirty="0">
                <a:solidFill>
                  <a:schemeClr val="bg1"/>
                </a:solidFill>
                <a:latin typeface="Arial" panose="020B0604020202020204" pitchFamily="34" charset="0"/>
                <a:cs typeface="Arial" panose="020B0604020202020204" pitchFamily="34" charset="0"/>
              </a:rPr>
              <a:t>How long does a patient need to stay non-weight-bearing?</a:t>
            </a:r>
            <a:br>
              <a:rPr lang="en-US" b="1" dirty="0">
                <a:solidFill>
                  <a:schemeClr val="bg1"/>
                </a:solidFill>
                <a:latin typeface="Arial" panose="020B0604020202020204" pitchFamily="34" charset="0"/>
                <a:cs typeface="Arial" panose="020B0604020202020204" pitchFamily="34" charset="0"/>
              </a:rPr>
            </a:br>
            <a:br>
              <a:rPr lang="en-US" b="1" dirty="0">
                <a:solidFill>
                  <a:schemeClr val="bg1"/>
                </a:solidFill>
                <a:latin typeface="Arial" panose="020B0604020202020204" pitchFamily="34" charset="0"/>
                <a:cs typeface="Arial" panose="020B0604020202020204" pitchFamily="34" charset="0"/>
              </a:rPr>
            </a:br>
            <a:r>
              <a:rPr lang="en-US" sz="2200" b="1" dirty="0">
                <a:solidFill>
                  <a:srgbClr val="FF0000"/>
                </a:solidFill>
                <a:latin typeface="+mn-lt"/>
                <a:cs typeface="Arial" panose="020B0604020202020204" pitchFamily="34" charset="0"/>
              </a:rPr>
              <a:t>A</a:t>
            </a:r>
            <a:r>
              <a:rPr lang="en-US" sz="2200" b="1" dirty="0">
                <a:solidFill>
                  <a:srgbClr val="FF0000"/>
                </a:solidFill>
                <a:latin typeface="+mn-lt"/>
              </a:rPr>
              <a:t> patient typically remains non-weight-bearing for </a:t>
            </a:r>
            <a:r>
              <a:rPr lang="en-US" sz="2200" b="1" dirty="0">
                <a:solidFill>
                  <a:srgbClr val="FF0000"/>
                </a:solidFill>
                <a:highlight>
                  <a:srgbClr val="FFFF00"/>
                </a:highlight>
                <a:latin typeface="+mn-lt"/>
              </a:rPr>
              <a:t>about 6–8 weeks.</a:t>
            </a:r>
            <a:br>
              <a:rPr lang="en-US" sz="2200" b="1" dirty="0">
                <a:solidFill>
                  <a:srgbClr val="FF0000"/>
                </a:solidFill>
                <a:highlight>
                  <a:srgbClr val="FFFF00"/>
                </a:highlight>
                <a:latin typeface="+mn-lt"/>
              </a:rPr>
            </a:br>
            <a:endParaRPr lang="en-US" sz="2000" b="1" dirty="0">
              <a:solidFill>
                <a:srgbClr val="FF0000"/>
              </a:solidFill>
              <a:latin typeface="+mn-lt"/>
              <a:cs typeface="Arial" panose="020B0604020202020204" pitchFamily="34" charset="0"/>
            </a:endParaRPr>
          </a:p>
        </p:txBody>
      </p:sp>
      <p:cxnSp>
        <p:nvCxnSpPr>
          <p:cNvPr id="22" name="Straight Connector 21">
            <a:extLst>
              <a:ext uri="{FF2B5EF4-FFF2-40B4-BE49-F238E27FC236}">
                <a16:creationId xmlns:a16="http://schemas.microsoft.com/office/drawing/2014/main" id="{6897C957-0025-7109-1B01-DC4F4B07E0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250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8E36-1D55-1894-EE25-15C7FDE244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1178B1-9DF2-2B1D-5ED5-44DBF2595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1FC9-8193-F66F-29CB-DE4959089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766E8-B5F9-16EE-F671-F56D464D7F78}"/>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B898E3E-58FA-36DE-E06A-BFDCEA6F2E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8E02867-B596-8CF0-AC0E-D87EC45CB06A}"/>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7336137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8421E-6D35-0810-0B0F-0ECA84D253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E9D21-898C-4AE5-1106-9311F17F98C7}"/>
              </a:ext>
            </a:extLst>
          </p:cNvPr>
          <p:cNvSpPr>
            <a:spLocks noGrp="1"/>
          </p:cNvSpPr>
          <p:nvPr>
            <p:ph idx="1"/>
          </p:nvPr>
        </p:nvSpPr>
        <p:spPr>
          <a:xfrm>
            <a:off x="700635" y="982980"/>
            <a:ext cx="10691265" cy="4978908"/>
          </a:xfrm>
        </p:spPr>
        <p:txBody>
          <a:bodyPr>
            <a:normAutofit fontScale="92500" lnSpcReduction="20000"/>
          </a:bodyPr>
          <a:lstStyle/>
          <a:p>
            <a:r>
              <a:rPr lang="en-US" b="1" dirty="0"/>
              <a:t>PMH:</a:t>
            </a:r>
            <a:br>
              <a:rPr lang="en-US" dirty="0"/>
            </a:br>
            <a:r>
              <a:rPr lang="en-US" dirty="0"/>
              <a:t>No significant past medical history reported.</a:t>
            </a:r>
          </a:p>
          <a:p>
            <a:r>
              <a:rPr lang="en-US" b="1" dirty="0"/>
              <a:t>PSH:</a:t>
            </a:r>
            <a:br>
              <a:rPr lang="en-US" dirty="0"/>
            </a:br>
            <a:r>
              <a:rPr lang="en-US" dirty="0"/>
              <a:t>Denies any prior surgeries.</a:t>
            </a:r>
          </a:p>
          <a:p>
            <a:r>
              <a:rPr lang="en-US" b="1" dirty="0"/>
              <a:t>Social History:</a:t>
            </a:r>
            <a:br>
              <a:rPr lang="en-US" dirty="0"/>
            </a:br>
            <a:r>
              <a:rPr lang="en-US" dirty="0"/>
              <a:t>Physically active; participates in recreational soccer. Denies tobacco and illicit drug use. Reports occasional alcohol use.</a:t>
            </a:r>
          </a:p>
          <a:p>
            <a:r>
              <a:rPr lang="en-US" b="1" dirty="0"/>
              <a:t>Medications:</a:t>
            </a:r>
            <a:br>
              <a:rPr lang="en-US" dirty="0"/>
            </a:br>
            <a:r>
              <a:rPr lang="en-US" dirty="0"/>
              <a:t>None.</a:t>
            </a:r>
          </a:p>
          <a:p>
            <a:r>
              <a:rPr lang="en-US" b="1" dirty="0"/>
              <a:t>Allergies:</a:t>
            </a:r>
            <a:br>
              <a:rPr lang="en-US" dirty="0"/>
            </a:br>
            <a:r>
              <a:rPr lang="en-US" dirty="0"/>
              <a:t>Allergy to corticosteroids.</a:t>
            </a:r>
          </a:p>
          <a:p>
            <a:r>
              <a:rPr lang="en-US" b="1" dirty="0"/>
              <a:t>Review of Systems (ROS):</a:t>
            </a:r>
            <a:br>
              <a:rPr lang="en-US" dirty="0"/>
            </a:br>
            <a:r>
              <a:rPr lang="en-US" dirty="0"/>
              <a:t>Positive for left foot pain and inability to bear weight. Denies numbness, tingling, fever, chills, chest pain, shortness of breath, or other musculoskeletal complaints.</a:t>
            </a:r>
          </a:p>
          <a:p>
            <a:endParaRPr lang="en-US" dirty="0"/>
          </a:p>
        </p:txBody>
      </p:sp>
    </p:spTree>
    <p:extLst>
      <p:ext uri="{BB962C8B-B14F-4D97-AF65-F5344CB8AC3E}">
        <p14:creationId xmlns:p14="http://schemas.microsoft.com/office/powerpoint/2010/main" val="237459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63ECD-5AD3-7845-9A72-8F6C912E030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01EA0-F94B-B438-DF25-9CD4EEF3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A8AF58B-8D5A-9F87-860B-88F64683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75E8-A929-8549-72C4-FB5BFD7B54E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3DF41197-DF38-5317-4593-89AA33219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EEDECA5A-0BEE-BCED-D3A4-93C3215E8BAC}"/>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7860647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DD17-E522-CEB7-B9CF-269E7513D04F}"/>
              </a:ext>
            </a:extLst>
          </p:cNvPr>
          <p:cNvSpPr>
            <a:spLocks noGrp="1"/>
          </p:cNvSpPr>
          <p:nvPr>
            <p:ph type="title"/>
          </p:nvPr>
        </p:nvSpPr>
        <p:spPr/>
        <p:txBody>
          <a:bodyPr/>
          <a:lstStyle/>
          <a:p>
            <a:r>
              <a:rPr lang="en-US" dirty="0"/>
              <a:t>Physical Exam</a:t>
            </a:r>
          </a:p>
        </p:txBody>
      </p:sp>
      <p:sp>
        <p:nvSpPr>
          <p:cNvPr id="3" name="Content Placeholder 2">
            <a:extLst>
              <a:ext uri="{FF2B5EF4-FFF2-40B4-BE49-F238E27FC236}">
                <a16:creationId xmlns:a16="http://schemas.microsoft.com/office/drawing/2014/main" id="{80632E06-2198-9A14-5244-439A46934F9A}"/>
              </a:ext>
            </a:extLst>
          </p:cNvPr>
          <p:cNvSpPr>
            <a:spLocks noGrp="1"/>
          </p:cNvSpPr>
          <p:nvPr>
            <p:ph idx="1"/>
          </p:nvPr>
        </p:nvSpPr>
        <p:spPr/>
        <p:txBody>
          <a:bodyPr>
            <a:normAutofit fontScale="85000" lnSpcReduction="20000"/>
          </a:bodyPr>
          <a:lstStyle/>
          <a:p>
            <a:r>
              <a:rPr lang="en-US" b="1" dirty="0"/>
              <a:t>Vitals</a:t>
            </a:r>
            <a:r>
              <a:rPr lang="en-US" dirty="0"/>
              <a:t>: Temperature: 98.4°F (36.9°C), Blood Pressure: 118/72 mmHg, Heart Rate: 78 bpm, Respiratory Rate: 16 breaths/min, Oxygen Saturation: 99% on room air, Height: 5'5" (165 cm), Weight: 135 </a:t>
            </a:r>
            <a:r>
              <a:rPr lang="en-US" dirty="0" err="1"/>
              <a:t>lb</a:t>
            </a:r>
            <a:r>
              <a:rPr lang="en-US" dirty="0"/>
              <a:t> (61 kg), BMI: 22.5 kg/m²</a:t>
            </a:r>
          </a:p>
          <a:p>
            <a:r>
              <a:rPr lang="en-US" b="1" dirty="0"/>
              <a:t>VASC:</a:t>
            </a:r>
            <a:r>
              <a:rPr lang="en-US" dirty="0"/>
              <a:t> Dorsalis pedis and posterior tibial pulses 2/4 with capillary refill &lt;3 seconds; no ischemic changes.</a:t>
            </a:r>
          </a:p>
          <a:p>
            <a:r>
              <a:rPr lang="en-US" b="1" dirty="0"/>
              <a:t>NEURO:</a:t>
            </a:r>
            <a:r>
              <a:rPr lang="en-US" dirty="0"/>
              <a:t> Protective and vibratory sensation intact; motor strength preserved except for mild weakness with inversion.</a:t>
            </a:r>
          </a:p>
          <a:p>
            <a:r>
              <a:rPr lang="en-US" b="1" dirty="0"/>
              <a:t>MSK:</a:t>
            </a:r>
            <a:r>
              <a:rPr lang="en-US" dirty="0"/>
              <a:t> Left foot demonstrates collapse of the medial longitudinal arch with hindfoot valgus and forefoot abduction. There is tenderness along the course of the posterior tibial tendon and at the medial ankle. Single-heel rise is weak and painful on the left. Subtalar joint motion is increased and flexible.</a:t>
            </a:r>
          </a:p>
          <a:p>
            <a:r>
              <a:rPr lang="en-US" b="1" dirty="0"/>
              <a:t>DERM:</a:t>
            </a:r>
            <a:r>
              <a:rPr lang="en-US" dirty="0"/>
              <a:t> Skin intact without ulceration or erythema; mild medial ankle swelling noted.</a:t>
            </a:r>
          </a:p>
          <a:p>
            <a:endParaRPr lang="en-US" dirty="0"/>
          </a:p>
          <a:p>
            <a:endParaRPr lang="en-US" dirty="0"/>
          </a:p>
          <a:p>
            <a:endParaRPr lang="en-US" dirty="0"/>
          </a:p>
        </p:txBody>
      </p:sp>
    </p:spTree>
    <p:extLst>
      <p:ext uri="{BB962C8B-B14F-4D97-AF65-F5344CB8AC3E}">
        <p14:creationId xmlns:p14="http://schemas.microsoft.com/office/powerpoint/2010/main" val="194017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D50D4-2910-B5E5-97EF-DCB609D98DB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5525AD-598F-3013-6265-F89946459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B91C368-7993-02A8-902D-0A1919031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742E4-A47D-A3C8-3348-B9A45BB151F5}"/>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Labs to order?</a:t>
            </a:r>
          </a:p>
        </p:txBody>
      </p:sp>
      <p:cxnSp>
        <p:nvCxnSpPr>
          <p:cNvPr id="13" name="Straight Connector 12">
            <a:extLst>
              <a:ext uri="{FF2B5EF4-FFF2-40B4-BE49-F238E27FC236}">
                <a16:creationId xmlns:a16="http://schemas.microsoft.com/office/drawing/2014/main" id="{76255E7B-B276-66EA-1111-37E506CD4E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933B85C1-D420-601C-F3E4-E1761E1B4038}"/>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34868034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7F82B-BC07-77DE-1639-5FFFE6FED1B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7276F-5FE2-C058-10E2-167ACC7B155D}"/>
              </a:ext>
            </a:extLst>
          </p:cNvPr>
          <p:cNvSpPr>
            <a:spLocks noGrp="1"/>
          </p:cNvSpPr>
          <p:nvPr>
            <p:ph type="title"/>
          </p:nvPr>
        </p:nvSpPr>
        <p:spPr>
          <a:xfrm>
            <a:off x="182880" y="1447801"/>
            <a:ext cx="3798277" cy="3640345"/>
          </a:xfrm>
        </p:spPr>
        <p:txBody>
          <a:bodyPr vert="horz" lIns="91440" tIns="45720" rIns="91440" bIns="45720" rtlCol="0" anchor="t">
            <a:normAutofit/>
          </a:bodyPr>
          <a:lstStyle/>
          <a:p>
            <a:pPr algn="ctr"/>
            <a:r>
              <a:rPr lang="en-US" dirty="0">
                <a:latin typeface="+mn-lt"/>
              </a:rPr>
              <a:t>Describe The Clinical Image</a:t>
            </a: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Ultra high‑definition clinical photo of lateral foot with pes planus.">
            <a:extLst>
              <a:ext uri="{FF2B5EF4-FFF2-40B4-BE49-F238E27FC236}">
                <a16:creationId xmlns:a16="http://schemas.microsoft.com/office/drawing/2014/main" id="{F1835DB7-B459-BFE9-AF0C-1177C79BFECB}"/>
              </a:ext>
            </a:extLst>
          </p:cNvPr>
          <p:cNvPicPr>
            <a:picLocks noChangeAspect="1"/>
          </p:cNvPicPr>
          <p:nvPr/>
        </p:nvPicPr>
        <p:blipFill>
          <a:blip r:embed="rId2"/>
          <a:stretch>
            <a:fillRect/>
          </a:stretch>
        </p:blipFill>
        <p:spPr>
          <a:xfrm>
            <a:off x="4419600" y="1208314"/>
            <a:ext cx="7772400" cy="4441371"/>
          </a:xfrm>
          <a:prstGeom prst="rect">
            <a:avLst/>
          </a:prstGeom>
        </p:spPr>
      </p:pic>
    </p:spTree>
    <p:extLst>
      <p:ext uri="{BB962C8B-B14F-4D97-AF65-F5344CB8AC3E}">
        <p14:creationId xmlns:p14="http://schemas.microsoft.com/office/powerpoint/2010/main" val="8416701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C22A1-E5A2-9DC6-5CA3-53DD046D59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BAF45C-E5AE-83C6-58E1-C7095944B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0306960-9322-5DAB-029B-D8658A398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1569E-C13F-76F6-3839-D7CF053B940A}"/>
              </a:ext>
            </a:extLst>
          </p:cNvPr>
          <p:cNvSpPr>
            <a:spLocks noGrp="1"/>
          </p:cNvSpPr>
          <p:nvPr>
            <p:ph type="ctrTitle"/>
          </p:nvPr>
        </p:nvSpPr>
        <p:spPr>
          <a:xfrm>
            <a:off x="543380" y="2493755"/>
            <a:ext cx="3620882" cy="3640345"/>
          </a:xfrm>
        </p:spPr>
        <p:txBody>
          <a:bodyPr anchor="t">
            <a:normAutofit/>
          </a:bodyPr>
          <a:lstStyle/>
          <a:p>
            <a:pPr algn="ctr"/>
            <a:r>
              <a:rPr lang="en-US" sz="4400" b="1" dirty="0">
                <a:solidFill>
                  <a:srgbClr val="E6B94E"/>
                </a:solidFill>
                <a:latin typeface="ACADEMY ENGRAVED LET PLAIN:1.0" panose="02000000000000000000" pitchFamily="2" charset="0"/>
              </a:rPr>
              <a:t>What to do next?</a:t>
            </a:r>
          </a:p>
        </p:txBody>
      </p:sp>
      <p:cxnSp>
        <p:nvCxnSpPr>
          <p:cNvPr id="13" name="Straight Connector 12">
            <a:extLst>
              <a:ext uri="{FF2B5EF4-FFF2-40B4-BE49-F238E27FC236}">
                <a16:creationId xmlns:a16="http://schemas.microsoft.com/office/drawing/2014/main" id="{F77DA3A5-D651-6EBF-6C75-961F3F5B28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nnected sticks shaping polygons background">
            <a:extLst>
              <a:ext uri="{FF2B5EF4-FFF2-40B4-BE49-F238E27FC236}">
                <a16:creationId xmlns:a16="http://schemas.microsoft.com/office/drawing/2014/main" id="{BE43BF04-0CD3-DC45-C24C-0C0949B7277D}"/>
              </a:ext>
            </a:extLst>
          </p:cNvPr>
          <p:cNvPicPr>
            <a:picLocks noChangeAspect="1"/>
          </p:cNvPicPr>
          <p:nvPr/>
        </p:nvPicPr>
        <p:blipFill>
          <a:blip r:embed="rId2"/>
          <a:srcRect l="12931" r="15861" b="-1"/>
          <a:stretch>
            <a:fillRect/>
          </a:stretch>
        </p:blipFill>
        <p:spPr>
          <a:xfrm>
            <a:off x="4876158" y="10"/>
            <a:ext cx="7315841" cy="6857990"/>
          </a:xfrm>
          <a:prstGeom prst="rect">
            <a:avLst/>
          </a:prstGeom>
        </p:spPr>
      </p:pic>
    </p:spTree>
    <p:extLst>
      <p:ext uri="{BB962C8B-B14F-4D97-AF65-F5344CB8AC3E}">
        <p14:creationId xmlns:p14="http://schemas.microsoft.com/office/powerpoint/2010/main" val="236057958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373</TotalTime>
  <Words>1085</Words>
  <Application>Microsoft Macintosh PowerPoint</Application>
  <PresentationFormat>Widescreen</PresentationFormat>
  <Paragraphs>76</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ACADEMY ENGRAVED LET PLAIN:1.0</vt:lpstr>
      <vt:lpstr>Aptos</vt:lpstr>
      <vt:lpstr>Aptos Display</vt:lpstr>
      <vt:lpstr>Arial</vt:lpstr>
      <vt:lpstr>Calisto MT</vt:lpstr>
      <vt:lpstr>Cambria Math</vt:lpstr>
      <vt:lpstr>Office Theme</vt:lpstr>
      <vt:lpstr>Pes Planus</vt:lpstr>
      <vt:lpstr>HPI</vt:lpstr>
      <vt:lpstr>What to do next?</vt:lpstr>
      <vt:lpstr>PowerPoint Presentation</vt:lpstr>
      <vt:lpstr>What to do next?</vt:lpstr>
      <vt:lpstr>Physical Exam</vt:lpstr>
      <vt:lpstr>What Labs to order?</vt:lpstr>
      <vt:lpstr>Describe The Clinical Image</vt:lpstr>
      <vt:lpstr>What to do next?</vt:lpstr>
      <vt:lpstr>Read Images</vt:lpstr>
      <vt:lpstr>What is your treatment plan?</vt:lpstr>
      <vt:lpstr>Which classification system is used for PTTD?</vt:lpstr>
      <vt:lpstr>Rapid fire questions</vt:lpstr>
      <vt:lpstr>Rapid fire questions</vt:lpstr>
      <vt:lpstr>How long does a patient need to stay non-weight-bearing?</vt:lpstr>
      <vt:lpstr>What Labs to order?</vt:lpstr>
      <vt:lpstr>Describe The Clinical Image  The image demonstrates a weight-bearing foot with collapse of the medial longitudinal arch. There is hindfoot valgus with the calcaneus everted relative to the tibia, and from a posterior view there is a “too many toes” sign, indicating forefoot abduction. The medial border of the foot appears convex, and the arch is diminished or absent during stance. Overall alignment suggests a flexible flatfoot deformity consistent with pes planus. </vt:lpstr>
      <vt:lpstr>Read Images</vt:lpstr>
      <vt:lpstr>What is your treatment plan?</vt:lpstr>
      <vt:lpstr>Which classification system is used for PTTD? Classification by Johnson &amp; Strom (1989)</vt:lpstr>
      <vt:lpstr>Johnson &amp; Strom Classification (1989) (Posterior Tibial Tendon Dysfunction)</vt:lpstr>
      <vt:lpstr>Rapid fire questions</vt:lpstr>
      <vt:lpstr>Rapid fire questions</vt:lpstr>
      <vt:lpstr>How long does a patient need to stay non-weight-bearing?  A patient typically remains non-weight-bearing for about 6–8 weeks.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Camellia Russell</dc:creator>
  <cp:lastModifiedBy>Camellia Russell</cp:lastModifiedBy>
  <cp:revision>3</cp:revision>
  <dcterms:created xsi:type="dcterms:W3CDTF">2026-01-15T18:27:52Z</dcterms:created>
  <dcterms:modified xsi:type="dcterms:W3CDTF">2026-01-18T03:37:17Z</dcterms:modified>
</cp:coreProperties>
</file>