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59" r:id="rId3"/>
    <p:sldId id="260" r:id="rId4"/>
    <p:sldId id="261" r:id="rId5"/>
    <p:sldId id="262" r:id="rId6"/>
    <p:sldId id="263" r:id="rId7"/>
    <p:sldId id="285" r:id="rId8"/>
    <p:sldId id="264" r:id="rId9"/>
    <p:sldId id="265" r:id="rId10"/>
    <p:sldId id="266" r:id="rId11"/>
    <p:sldId id="267" r:id="rId12"/>
    <p:sldId id="268" r:id="rId13"/>
    <p:sldId id="283" r:id="rId14"/>
    <p:sldId id="270" r:id="rId15"/>
    <p:sldId id="271" r:id="rId16"/>
    <p:sldId id="272" r:id="rId17"/>
    <p:sldId id="273" r:id="rId18"/>
    <p:sldId id="274" r:id="rId19"/>
    <p:sldId id="275" r:id="rId20"/>
    <p:sldId id="286" r:id="rId21"/>
    <p:sldId id="287" r:id="rId22"/>
    <p:sldId id="288" r:id="rId23"/>
    <p:sldId id="289"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6"/>
    <p:restoredTop sz="94679"/>
  </p:normalViewPr>
  <p:slideViewPr>
    <p:cSldViewPr snapToGrid="0">
      <p:cViewPr varScale="1">
        <p:scale>
          <a:sx n="65" d="100"/>
          <a:sy n="65" d="100"/>
        </p:scale>
        <p:origin x="240" y="1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F8F28-2CE3-D44D-8C5B-E518FE1D9FE1}"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D4A63-2237-DE4C-9527-E21116003BB9}" type="slidenum">
              <a:rPr lang="en-US" smtClean="0"/>
              <a:t>‹#›</a:t>
            </a:fld>
            <a:endParaRPr lang="en-US"/>
          </a:p>
        </p:txBody>
      </p:sp>
    </p:spTree>
    <p:extLst>
      <p:ext uri="{BB962C8B-B14F-4D97-AF65-F5344CB8AC3E}">
        <p14:creationId xmlns:p14="http://schemas.microsoft.com/office/powerpoint/2010/main" val="290740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11</a:t>
            </a:fld>
            <a:endParaRPr lang="en-US"/>
          </a:p>
        </p:txBody>
      </p:sp>
    </p:spTree>
    <p:extLst>
      <p:ext uri="{BB962C8B-B14F-4D97-AF65-F5344CB8AC3E}">
        <p14:creationId xmlns:p14="http://schemas.microsoft.com/office/powerpoint/2010/main" val="59963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DC89-57A5-42E2-4869-FCA11EA47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BE5CD-DAF2-1D76-B411-EDCEA8061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91973-C3C5-A129-E9EC-FBCEB6EFB6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E6C86-BB40-2901-E17A-B8C8ABDEFB49}"/>
              </a:ext>
            </a:extLst>
          </p:cNvPr>
          <p:cNvSpPr>
            <a:spLocks noGrp="1"/>
          </p:cNvSpPr>
          <p:nvPr>
            <p:ph type="sldNum" sz="quarter" idx="5"/>
          </p:nvPr>
        </p:nvSpPr>
        <p:spPr/>
        <p:txBody>
          <a:bodyPr/>
          <a:lstStyle/>
          <a:p>
            <a:fld id="{39CE2D8B-DA91-D24F-BDE8-A5BD885C87D1}" type="slidenum">
              <a:rPr lang="en-US" smtClean="0"/>
              <a:t>13</a:t>
            </a:fld>
            <a:endParaRPr lang="en-US"/>
          </a:p>
        </p:txBody>
      </p:sp>
    </p:spTree>
    <p:extLst>
      <p:ext uri="{BB962C8B-B14F-4D97-AF65-F5344CB8AC3E}">
        <p14:creationId xmlns:p14="http://schemas.microsoft.com/office/powerpoint/2010/main" val="632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9E84-1F48-FE3D-2B9B-A0E2A127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02A29-E91D-21BF-398E-E8B9FDE3B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E6BAE-F08E-2025-E26E-B2B8EC69FB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FC534-B71C-4B98-10FA-B197B80BD3B1}"/>
              </a:ext>
            </a:extLst>
          </p:cNvPr>
          <p:cNvSpPr>
            <a:spLocks noGrp="1"/>
          </p:cNvSpPr>
          <p:nvPr>
            <p:ph type="sldNum" sz="quarter" idx="5"/>
          </p:nvPr>
        </p:nvSpPr>
        <p:spPr/>
        <p:txBody>
          <a:bodyPr/>
          <a:lstStyle/>
          <a:p>
            <a:fld id="{39CE2D8B-DA91-D24F-BDE8-A5BD885C87D1}" type="slidenum">
              <a:rPr lang="en-US" smtClean="0"/>
              <a:t>19</a:t>
            </a:fld>
            <a:endParaRPr lang="en-US"/>
          </a:p>
        </p:txBody>
      </p:sp>
    </p:spTree>
    <p:extLst>
      <p:ext uri="{BB962C8B-B14F-4D97-AF65-F5344CB8AC3E}">
        <p14:creationId xmlns:p14="http://schemas.microsoft.com/office/powerpoint/2010/main" val="8854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8C91-1F72-A62E-AFAF-B615801BB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940B8-86B0-86BE-DC33-0BC6551F1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3CC0A-3DA3-834A-043D-A92898C493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FB572A-ACB9-DD90-087C-F8E775B22D77}"/>
              </a:ext>
            </a:extLst>
          </p:cNvPr>
          <p:cNvSpPr>
            <a:spLocks noGrp="1"/>
          </p:cNvSpPr>
          <p:nvPr>
            <p:ph type="sldNum" sz="quarter" idx="5"/>
          </p:nvPr>
        </p:nvSpPr>
        <p:spPr/>
        <p:txBody>
          <a:bodyPr/>
          <a:lstStyle/>
          <a:p>
            <a:fld id="{39CE2D8B-DA91-D24F-BDE8-A5BD885C87D1}" type="slidenum">
              <a:rPr lang="en-US" smtClean="0"/>
              <a:t>23</a:t>
            </a:fld>
            <a:endParaRPr lang="en-US"/>
          </a:p>
        </p:txBody>
      </p:sp>
    </p:spTree>
    <p:extLst>
      <p:ext uri="{BB962C8B-B14F-4D97-AF65-F5344CB8AC3E}">
        <p14:creationId xmlns:p14="http://schemas.microsoft.com/office/powerpoint/2010/main" val="230143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5F53-9499-C809-3032-F2254AC1C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8D59BF-D1DC-F1A5-9C62-6C0E2F17D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B98BC5-72DA-FB0A-13FA-524412D4AB72}"/>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C05C78A2-EDC7-293A-29C3-D50F2DC9E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4ECDC-BE49-6B27-C77C-CF61C8F32870}"/>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201952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3F2F-8E75-BAE7-5110-453A6151C2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A97F6-04E4-8C8A-8F56-26BD9C0DE8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36AAB-AF99-164D-FC9C-38A2CC80742B}"/>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FE046B97-D580-3143-F413-54DF68338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5BD49-3337-EF11-D99C-CAE8C68549F9}"/>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83862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51230-B07F-49E7-8333-E6FB17E64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400495-0005-C7E7-38CD-EFA992290D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AC481-ADD6-0A88-F586-C33AE77DE916}"/>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F1A0CBE1-9655-EFA6-530C-19975CF1C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83CB4-02FE-4F8A-A757-C5D5905253B8}"/>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140470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F670-62E1-A870-155A-73A9F20E0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6DB38-71CF-8C83-6571-2525584410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7D162-3E79-9E73-C623-343A30F0F529}"/>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E281FB38-F361-1452-C012-13729828A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03214-2906-0FA5-8329-B1081988491C}"/>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329325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54D9-EE89-F047-2342-6CC7A3C5D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32BA9B-0B60-4F4E-C664-F3A77F26BC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7E8DB-FCE4-A7F8-B2B6-3094F5E01D79}"/>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F946CF35-9373-5633-D2C6-B4ACDE33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B807C-0AD8-CD59-D973-2CB28C133BBF}"/>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179076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F045-30CD-DD41-E308-FE5F78AB9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2C627-3739-54E9-456B-F3E31705D3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98D2E-1923-FC48-3F2F-C192E4320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6D828D-8BA1-2401-FA32-0F3BF5B9F23F}"/>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6" name="Footer Placeholder 5">
            <a:extLst>
              <a:ext uri="{FF2B5EF4-FFF2-40B4-BE49-F238E27FC236}">
                <a16:creationId xmlns:a16="http://schemas.microsoft.com/office/drawing/2014/main" id="{D16CA451-EDA6-4E99-F9AD-7082274C3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4A3BA-059B-8E29-7C9A-85236058B651}"/>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2817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5927-A9AC-70E7-B3A1-3733F92543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65CF0D-AB0D-B5A9-EB69-AE65D1E0C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C53AC2-1D96-DD2C-73AB-F1B122D9BF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4AFD8-06D9-5E6A-19DC-F745D5EF3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B0EB3-38AB-E6B6-86C5-C8C16BA9B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6F714B-4556-EA03-0AB0-3753E82644C5}"/>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8" name="Footer Placeholder 7">
            <a:extLst>
              <a:ext uri="{FF2B5EF4-FFF2-40B4-BE49-F238E27FC236}">
                <a16:creationId xmlns:a16="http://schemas.microsoft.com/office/drawing/2014/main" id="{0628208F-B0D4-9418-0B82-4ED4E15646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40FBB0-B7F4-BD0A-172A-3745FFBD3557}"/>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35382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9234-353A-EAB4-D236-CF6CC47CD0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9ADB0-6F25-63B5-5533-80028291A7B6}"/>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4" name="Footer Placeholder 3">
            <a:extLst>
              <a:ext uri="{FF2B5EF4-FFF2-40B4-BE49-F238E27FC236}">
                <a16:creationId xmlns:a16="http://schemas.microsoft.com/office/drawing/2014/main" id="{CFF39BA1-2FA8-DBD4-5471-93A9041994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E24C9-DEF1-D1E5-215C-E1AA83A757E7}"/>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390251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A8D4E-5EBA-D37B-517B-41159295BDAA}"/>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3" name="Footer Placeholder 2">
            <a:extLst>
              <a:ext uri="{FF2B5EF4-FFF2-40B4-BE49-F238E27FC236}">
                <a16:creationId xmlns:a16="http://schemas.microsoft.com/office/drawing/2014/main" id="{4F6CA8F4-9283-0CDD-A33F-E60B2F780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EB1D0E-1DCF-8CE9-D36D-1B9F01A65E8F}"/>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396437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78CC-D4CF-4ABA-231C-6337100AB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3DB801-9683-C9FA-CEB2-82E4C1CA4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DADAF-515F-62E0-E213-16C4260D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9556F-0E83-ED5B-0699-6B2222461787}"/>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6" name="Footer Placeholder 5">
            <a:extLst>
              <a:ext uri="{FF2B5EF4-FFF2-40B4-BE49-F238E27FC236}">
                <a16:creationId xmlns:a16="http://schemas.microsoft.com/office/drawing/2014/main" id="{A43C8ABA-4A6C-EF54-5670-9C8C6E59A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2FEBC-B6C0-225D-2DAE-77B3870B1C7A}"/>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314659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45E-3F84-BA69-B610-DAB26CBF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122FDA-F5DC-E07F-E198-32F36014D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E37E21-084A-F28E-FAC2-A98EB1FDC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2B718-6F38-40E1-BC06-7518864587E5}"/>
              </a:ext>
            </a:extLst>
          </p:cNvPr>
          <p:cNvSpPr>
            <a:spLocks noGrp="1"/>
          </p:cNvSpPr>
          <p:nvPr>
            <p:ph type="dt" sz="half" idx="10"/>
          </p:nvPr>
        </p:nvSpPr>
        <p:spPr/>
        <p:txBody>
          <a:bodyPr/>
          <a:lstStyle/>
          <a:p>
            <a:fld id="{27BD69A6-1ECA-4A40-BF3F-A18BCCDA31FC}" type="datetimeFigureOut">
              <a:rPr lang="en-US" smtClean="0"/>
              <a:t>1/17/26</a:t>
            </a:fld>
            <a:endParaRPr lang="en-US"/>
          </a:p>
        </p:txBody>
      </p:sp>
      <p:sp>
        <p:nvSpPr>
          <p:cNvPr id="6" name="Footer Placeholder 5">
            <a:extLst>
              <a:ext uri="{FF2B5EF4-FFF2-40B4-BE49-F238E27FC236}">
                <a16:creationId xmlns:a16="http://schemas.microsoft.com/office/drawing/2014/main" id="{D86AC706-ED1F-85AF-3F10-3B417BAD3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E0405-0A99-5D31-98EA-FF90D048FF40}"/>
              </a:ext>
            </a:extLst>
          </p:cNvPr>
          <p:cNvSpPr>
            <a:spLocks noGrp="1"/>
          </p:cNvSpPr>
          <p:nvPr>
            <p:ph type="sldNum" sz="quarter" idx="12"/>
          </p:nvPr>
        </p:nvSpPr>
        <p:spPr/>
        <p:txBody>
          <a:bodyPr/>
          <a:lstStyle/>
          <a:p>
            <a:fld id="{E31FFB03-F2B4-FF43-B20E-2A6DF7B5C90A}" type="slidenum">
              <a:rPr lang="en-US" smtClean="0"/>
              <a:t>‹#›</a:t>
            </a:fld>
            <a:endParaRPr lang="en-US"/>
          </a:p>
        </p:txBody>
      </p:sp>
    </p:spTree>
    <p:extLst>
      <p:ext uri="{BB962C8B-B14F-4D97-AF65-F5344CB8AC3E}">
        <p14:creationId xmlns:p14="http://schemas.microsoft.com/office/powerpoint/2010/main" val="260186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A7E2D-F976-B37A-4928-0CC2ED89C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C3D517-99D3-7733-0BDD-FDBCB042F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E56A-7A19-8F53-1FE8-E2F587159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BD69A6-1ECA-4A40-BF3F-A18BCCDA31FC}" type="datetimeFigureOut">
              <a:rPr lang="en-US" smtClean="0"/>
              <a:t>1/17/26</a:t>
            </a:fld>
            <a:endParaRPr lang="en-US"/>
          </a:p>
        </p:txBody>
      </p:sp>
      <p:sp>
        <p:nvSpPr>
          <p:cNvPr id="5" name="Footer Placeholder 4">
            <a:extLst>
              <a:ext uri="{FF2B5EF4-FFF2-40B4-BE49-F238E27FC236}">
                <a16:creationId xmlns:a16="http://schemas.microsoft.com/office/drawing/2014/main" id="{A2A0B91F-DB3D-7ED8-DA93-E40DF3E2C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CD9596-4FCA-5704-F8BB-1933D6DC6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1FFB03-F2B4-FF43-B20E-2A6DF7B5C90A}" type="slidenum">
              <a:rPr lang="en-US" smtClean="0"/>
              <a:t>‹#›</a:t>
            </a:fld>
            <a:endParaRPr lang="en-US"/>
          </a:p>
        </p:txBody>
      </p:sp>
    </p:spTree>
    <p:extLst>
      <p:ext uri="{BB962C8B-B14F-4D97-AF65-F5344CB8AC3E}">
        <p14:creationId xmlns:p14="http://schemas.microsoft.com/office/powerpoint/2010/main" val="243396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531950" y="1608827"/>
            <a:ext cx="3620882" cy="3640345"/>
          </a:xfrm>
        </p:spPr>
        <p:txBody>
          <a:bodyPr anchor="t">
            <a:normAutofit/>
          </a:bodyPr>
          <a:lstStyle/>
          <a:p>
            <a:pPr algn="ctr"/>
            <a:r>
              <a:rPr lang="en-US" sz="4400" b="1" dirty="0">
                <a:latin typeface="ACADEMY ENGRAVED LET PLAIN:1.0" panose="02000000000000000000" pitchFamily="2" charset="0"/>
              </a:rPr>
              <a:t>Talar Neck Fractures</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1187547" y="4420269"/>
            <a:ext cx="2309687" cy="2109958"/>
          </a:xfrm>
          <a:prstGeom prst="rect">
            <a:avLst/>
          </a:prstGeom>
        </p:spPr>
      </p:pic>
    </p:spTree>
    <p:extLst>
      <p:ext uri="{BB962C8B-B14F-4D97-AF65-F5344CB8AC3E}">
        <p14:creationId xmlns:p14="http://schemas.microsoft.com/office/powerpoint/2010/main" val="26193090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21281652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750367" y="3069622"/>
            <a:ext cx="10691265"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8" name="Picture 7" descr="X-ray of a foot&#10;&#10;AI-generated content may be incorrect.">
            <a:extLst>
              <a:ext uri="{FF2B5EF4-FFF2-40B4-BE49-F238E27FC236}">
                <a16:creationId xmlns:a16="http://schemas.microsoft.com/office/drawing/2014/main" id="{FDC4DD99-44CA-6DF0-9F40-232DA1B39A13}"/>
              </a:ext>
            </a:extLst>
          </p:cNvPr>
          <p:cNvPicPr>
            <a:picLocks noChangeAspect="1"/>
          </p:cNvPicPr>
          <p:nvPr/>
        </p:nvPicPr>
        <p:blipFill>
          <a:blip r:embed="rId3"/>
          <a:stretch>
            <a:fillRect/>
          </a:stretch>
        </p:blipFill>
        <p:spPr>
          <a:xfrm>
            <a:off x="6739467" y="0"/>
            <a:ext cx="5452533" cy="6858000"/>
          </a:xfrm>
          <a:prstGeom prst="rect">
            <a:avLst/>
          </a:prstGeom>
        </p:spPr>
      </p:pic>
    </p:spTree>
    <p:extLst>
      <p:ext uri="{BB962C8B-B14F-4D97-AF65-F5344CB8AC3E}">
        <p14:creationId xmlns:p14="http://schemas.microsoft.com/office/powerpoint/2010/main" val="34230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A9CFF-1AC6-2B45-2535-266F8B216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919290-2E00-0147-87B5-7F9539BC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EF2B936-0B76-CBBF-982D-CC87387B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A89C-EAD1-D761-5E19-01B614170809}"/>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A35DCCBB-1527-2F44-D2D6-901F68620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485FA29-BEAF-E679-FE3C-43F9C06283E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0743856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60F4BC5-5554-950D-AE82-50BF5C3B168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X-ray of a foot and ankle&#10;&#10;AI-generated content may be incorrect.">
            <a:extLst>
              <a:ext uri="{FF2B5EF4-FFF2-40B4-BE49-F238E27FC236}">
                <a16:creationId xmlns:a16="http://schemas.microsoft.com/office/drawing/2014/main" id="{24DBE141-0E5F-5E5C-E707-AA26E279C578}"/>
              </a:ext>
            </a:extLst>
          </p:cNvPr>
          <p:cNvPicPr>
            <a:picLocks noChangeAspect="1"/>
          </p:cNvPicPr>
          <p:nvPr/>
        </p:nvPicPr>
        <p:blipFill>
          <a:blip r:embed="rId3">
            <a:alphaModFix amt="50000"/>
          </a:blip>
          <a:srcRect t="1747"/>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826E9A8-05A4-C224-DFF4-3F2539FE6CDD}"/>
              </a:ext>
            </a:extLst>
          </p:cNvPr>
          <p:cNvSpPr>
            <a:spLocks noGrp="1"/>
          </p:cNvSpPr>
          <p:nvPr>
            <p:ph type="title"/>
          </p:nvPr>
        </p:nvSpPr>
        <p:spPr>
          <a:xfrm>
            <a:off x="1524000" y="1707122"/>
            <a:ext cx="9144000" cy="2900518"/>
          </a:xfrm>
        </p:spPr>
        <p:txBody>
          <a:bodyPr vert="horz" lIns="91440" tIns="45720" rIns="91440" bIns="45720" rtlCol="0" anchor="b">
            <a:normAutofit/>
          </a:bodyPr>
          <a:lstStyle/>
          <a:p>
            <a:pPr algn="ctr"/>
            <a:r>
              <a:rPr lang="en-US" sz="6000" dirty="0">
                <a:solidFill>
                  <a:srgbClr val="FFFFFF"/>
                </a:solidFill>
              </a:rPr>
              <a:t>What Has Done?</a:t>
            </a:r>
          </a:p>
        </p:txBody>
      </p:sp>
      <p:sp>
        <p:nvSpPr>
          <p:cNvPr id="6" name="TextBox 5">
            <a:extLst>
              <a:ext uri="{FF2B5EF4-FFF2-40B4-BE49-F238E27FC236}">
                <a16:creationId xmlns:a16="http://schemas.microsoft.com/office/drawing/2014/main" id="{221BCF2B-9F17-498F-D754-8B1C7F922529}"/>
              </a:ext>
            </a:extLst>
          </p:cNvPr>
          <p:cNvSpPr txBox="1"/>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2400" b="1">
                <a:solidFill>
                  <a:srgbClr val="FFFFFF"/>
                </a:solidFill>
              </a:rPr>
              <a:t>L</a:t>
            </a:r>
          </a:p>
        </p:txBody>
      </p:sp>
    </p:spTree>
    <p:extLst>
      <p:ext uri="{BB962C8B-B14F-4D97-AF65-F5344CB8AC3E}">
        <p14:creationId xmlns:p14="http://schemas.microsoft.com/office/powerpoint/2010/main" val="3633730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704087" y="871758"/>
            <a:ext cx="10268713" cy="4136337"/>
          </a:xfrm>
        </p:spPr>
        <p:txBody>
          <a:bodyPr anchor="t">
            <a:normAutofit/>
          </a:bodyPr>
          <a:lstStyle/>
          <a:p>
            <a:r>
              <a:rPr lang="en-US" altLang="en-US" b="1" cap="none" dirty="0">
                <a:solidFill>
                  <a:schemeClr val="bg1"/>
                </a:solidFill>
                <a:latin typeface="+mn-lt"/>
              </a:rPr>
              <a:t>Which classification system is used for Talar Neck Fracture?</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9740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92500" lnSpcReduction="20000"/>
          </a:bodyPr>
          <a:lstStyle/>
          <a:p>
            <a:pPr marL="457200" indent="-457200">
              <a:buAutoNum type="arabicPeriod"/>
            </a:pPr>
            <a:r>
              <a:rPr lang="en-US" dirty="0"/>
              <a:t>Most common mechanism of injury?</a:t>
            </a:r>
          </a:p>
          <a:p>
            <a:pPr marL="457200" indent="-457200">
              <a:buAutoNum type="arabicPeriod"/>
            </a:pPr>
            <a:r>
              <a:rPr lang="en-US" dirty="0"/>
              <a:t>Why are talar neck fractures dangerous?</a:t>
            </a:r>
          </a:p>
          <a:p>
            <a:pPr marL="457200" indent="-457200">
              <a:buAutoNum type="arabicPeriod"/>
            </a:pPr>
            <a:r>
              <a:rPr lang="en-US" dirty="0"/>
              <a:t>Primary blood supply at risk?</a:t>
            </a:r>
          </a:p>
          <a:p>
            <a:pPr marL="457200" indent="-457200">
              <a:buAutoNum type="arabicPeriod"/>
            </a:pPr>
            <a:r>
              <a:rPr lang="en-US" dirty="0"/>
              <a:t>Most feared long-term complication?</a:t>
            </a:r>
          </a:p>
          <a:p>
            <a:pPr marL="457200" indent="-457200">
              <a:buAutoNum type="arabicPeriod"/>
            </a:pPr>
            <a:r>
              <a:rPr lang="en-US" dirty="0"/>
              <a:t>Best imaging study after X-ray?</a:t>
            </a:r>
          </a:p>
          <a:p>
            <a:pPr marL="457200" indent="-457200">
              <a:buAutoNum type="arabicPeriod"/>
            </a:pPr>
            <a:r>
              <a:rPr lang="en-US" dirty="0"/>
              <a:t>What does a positive Hawkins sign indicate?</a:t>
            </a:r>
          </a:p>
          <a:p>
            <a:pPr marL="457200" indent="-457200">
              <a:buAutoNum type="arabicPeriod"/>
            </a:pPr>
            <a:r>
              <a:rPr lang="en-US" dirty="0"/>
              <a:t>When does Hawkins sign appear?</a:t>
            </a:r>
          </a:p>
          <a:p>
            <a:pPr marL="457200" indent="-457200">
              <a:buAutoNum type="arabicPeriod"/>
            </a:pPr>
            <a:r>
              <a:rPr lang="en-US" dirty="0"/>
              <a:t>Classification system used?</a:t>
            </a: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278166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fontScale="77500" lnSpcReduction="20000"/>
          </a:bodyPr>
          <a:lstStyle/>
          <a:p>
            <a:pPr marL="0" indent="0">
              <a:buNone/>
            </a:pPr>
            <a:r>
              <a:rPr lang="en-US" sz="2900" dirty="0"/>
              <a:t>11.  </a:t>
            </a:r>
            <a:r>
              <a:rPr lang="en-US" sz="3200" dirty="0"/>
              <a:t>Hawkins Type I</a:t>
            </a:r>
            <a:endParaRPr lang="en-US" sz="2900" dirty="0"/>
          </a:p>
          <a:p>
            <a:pPr marL="0" indent="0">
              <a:buNone/>
            </a:pPr>
            <a:r>
              <a:rPr lang="en-US" sz="2900" dirty="0"/>
              <a:t>12. </a:t>
            </a:r>
            <a:r>
              <a:rPr lang="en-US" sz="3200" dirty="0"/>
              <a:t>Hawkins Type II</a:t>
            </a:r>
          </a:p>
          <a:p>
            <a:pPr marL="0" indent="0">
              <a:buNone/>
            </a:pPr>
            <a:r>
              <a:rPr lang="en-US" sz="2900" dirty="0"/>
              <a:t>13. </a:t>
            </a:r>
            <a:r>
              <a:rPr lang="en-US" sz="3200" dirty="0"/>
              <a:t>Hawkins Type III</a:t>
            </a:r>
          </a:p>
          <a:p>
            <a:pPr marL="0" indent="0">
              <a:buNone/>
            </a:pPr>
            <a:r>
              <a:rPr lang="en-US" sz="2900" dirty="0"/>
              <a:t>14. </a:t>
            </a:r>
            <a:r>
              <a:rPr lang="en-US" sz="3200" dirty="0"/>
              <a:t>Hawkins Type IV</a:t>
            </a:r>
            <a:endParaRPr lang="en-US" sz="2900" dirty="0"/>
          </a:p>
          <a:p>
            <a:pPr marL="0" indent="0">
              <a:buNone/>
            </a:pPr>
            <a:r>
              <a:rPr lang="en-US" sz="2900" dirty="0"/>
              <a:t>15. </a:t>
            </a:r>
            <a:r>
              <a:rPr lang="en-US" sz="3200" dirty="0"/>
              <a:t>Which Hawkins type has the highest AVN risk?</a:t>
            </a:r>
          </a:p>
          <a:p>
            <a:pPr marL="0" indent="0">
              <a:buNone/>
            </a:pPr>
            <a:r>
              <a:rPr lang="en-US" sz="2900" dirty="0"/>
              <a:t>16. </a:t>
            </a:r>
            <a:r>
              <a:rPr lang="en-US" sz="3200" dirty="0"/>
              <a:t>Treatment for displaced talar neck fracture?</a:t>
            </a:r>
          </a:p>
          <a:p>
            <a:pPr marL="0" indent="0">
              <a:buNone/>
            </a:pPr>
            <a:r>
              <a:rPr lang="en-US" sz="2900" dirty="0"/>
              <a:t>17. </a:t>
            </a:r>
            <a:r>
              <a:rPr lang="en-US" sz="3200" dirty="0"/>
              <a:t>Does perfect reduction eliminate AVN risk?</a:t>
            </a:r>
            <a:br>
              <a:rPr lang="en-US" dirty="0"/>
            </a:br>
            <a:endParaRPr lang="en-US"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5517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B036B0-97BD-D912-E773-EEEFC7AAC49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FEBD81-4CC9-ED37-7A9E-5CDF32BCB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96AA1944-6901-7BBD-E40D-62D5424D3C22}"/>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98BC6D5-D152-E36E-6A42-4C626DC4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ABD214-EFC9-D9F8-6227-2A981208C428}"/>
              </a:ext>
            </a:extLst>
          </p:cNvPr>
          <p:cNvSpPr>
            <a:spLocks noGrp="1"/>
          </p:cNvSpPr>
          <p:nvPr>
            <p:ph type="ctrTitle"/>
          </p:nvPr>
        </p:nvSpPr>
        <p:spPr>
          <a:xfrm>
            <a:off x="704087" y="871758"/>
            <a:ext cx="10268713" cy="4136337"/>
          </a:xfrm>
        </p:spPr>
        <p:txBody>
          <a:bodyPr anchor="t">
            <a:normAutofit/>
          </a:bodyPr>
          <a:lstStyle/>
          <a:p>
            <a:pPr algn="ctr"/>
            <a:r>
              <a:rPr lang="en-US" b="1" dirty="0">
                <a:solidFill>
                  <a:schemeClr val="bg1"/>
                </a:solidFill>
                <a:latin typeface="+mn-lt"/>
                <a:cs typeface="Arial" panose="020B0604020202020204" pitchFamily="34" charset="0"/>
              </a:rPr>
              <a:t>How long does a patient need to stay non-weight-bearing?</a:t>
            </a:r>
          </a:p>
        </p:txBody>
      </p:sp>
      <p:cxnSp>
        <p:nvCxnSpPr>
          <p:cNvPr id="22" name="Straight Connector 21">
            <a:extLst>
              <a:ext uri="{FF2B5EF4-FFF2-40B4-BE49-F238E27FC236}">
                <a16:creationId xmlns:a16="http://schemas.microsoft.com/office/drawing/2014/main" id="{F10884DD-C738-664B-56FB-370AC2C34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70722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416113" y="2292251"/>
            <a:ext cx="4625788" cy="3850530"/>
          </a:xfrm>
        </p:spPr>
        <p:txBody>
          <a:bodyPr vert="horz" lIns="91440" tIns="45720" rIns="91440" bIns="45720" rtlCol="0" anchor="t">
            <a:noAutofit/>
          </a:bodyPr>
          <a:lstStyle/>
          <a:p>
            <a:r>
              <a:rPr lang="en-US" sz="2800" dirty="0">
                <a:solidFill>
                  <a:srgbClr val="FF0000"/>
                </a:solidFill>
              </a:rPr>
              <a:t>This clinical image shows the medial aspect of the ankle and heel with extensive purple and yellow ecchymosis and soft tissue swelling, consistent with a significant contusion or hematoma, most suggestive of an acute ankle injury such as a fracture or high-grade ligamentous rupture.</a:t>
            </a: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Content Placeholder 4" descr="Clinical photo of anterior ankle bruising from talar neck fracture.">
            <a:extLst>
              <a:ext uri="{FF2B5EF4-FFF2-40B4-BE49-F238E27FC236}">
                <a16:creationId xmlns:a16="http://schemas.microsoft.com/office/drawing/2014/main" id="{3F437D93-BA6D-337C-BA39-D7F21EEC8622}"/>
              </a:ext>
            </a:extLst>
          </p:cNvPr>
          <p:cNvPicPr>
            <a:picLocks noChangeAspect="1"/>
          </p:cNvPicPr>
          <p:nvPr/>
        </p:nvPicPr>
        <p:blipFill>
          <a:blip r:embed="rId2"/>
          <a:srcRect l="8485" r="29544"/>
          <a:stretch>
            <a:fillRect/>
          </a:stretch>
        </p:blipFill>
        <p:spPr>
          <a:xfrm>
            <a:off x="5842001" y="-53775"/>
            <a:ext cx="6369050" cy="6857990"/>
          </a:xfrm>
          <a:prstGeom prst="rect">
            <a:avLst/>
          </a:prstGeom>
        </p:spPr>
      </p:pic>
      <p:sp>
        <p:nvSpPr>
          <p:cNvPr id="4" name="TextBox 3">
            <a:extLst>
              <a:ext uri="{FF2B5EF4-FFF2-40B4-BE49-F238E27FC236}">
                <a16:creationId xmlns:a16="http://schemas.microsoft.com/office/drawing/2014/main" id="{40E6FFBB-5AE3-3F82-9A22-1E39431114DD}"/>
              </a:ext>
            </a:extLst>
          </p:cNvPr>
          <p:cNvSpPr txBox="1"/>
          <p:nvPr/>
        </p:nvSpPr>
        <p:spPr>
          <a:xfrm>
            <a:off x="125506" y="923093"/>
            <a:ext cx="5784574" cy="1200329"/>
          </a:xfrm>
          <a:prstGeom prst="rect">
            <a:avLst/>
          </a:prstGeom>
          <a:noFill/>
        </p:spPr>
        <p:txBody>
          <a:bodyPr wrap="square" rtlCol="0">
            <a:spAutoFit/>
          </a:bodyPr>
          <a:lstStyle/>
          <a:p>
            <a:pPr algn="ctr"/>
            <a:r>
              <a:rPr lang="en-US" sz="3600" b="1" dirty="0"/>
              <a:t>Describe this Clinical Image</a:t>
            </a:r>
          </a:p>
        </p:txBody>
      </p:sp>
    </p:spTree>
    <p:extLst>
      <p:ext uri="{BB962C8B-B14F-4D97-AF65-F5344CB8AC3E}">
        <p14:creationId xmlns:p14="http://schemas.microsoft.com/office/powerpoint/2010/main" val="26137788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0275-CAC1-CF86-575A-39C612FD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533C2-22D9-8794-9A3A-8CD820BEEFF4}"/>
              </a:ext>
            </a:extLst>
          </p:cNvPr>
          <p:cNvSpPr>
            <a:spLocks noGrp="1"/>
          </p:cNvSpPr>
          <p:nvPr>
            <p:ph type="title"/>
          </p:nvPr>
        </p:nvSpPr>
        <p:spPr>
          <a:xfrm>
            <a:off x="787791" y="112542"/>
            <a:ext cx="10885463"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4D252F1D-C94E-3CE3-AECA-D93C3E1FAF34}"/>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5" name="Picture 4" descr="X-ray of a foot&#10;&#10;AI-generated content may be incorrect.">
            <a:extLst>
              <a:ext uri="{FF2B5EF4-FFF2-40B4-BE49-F238E27FC236}">
                <a16:creationId xmlns:a16="http://schemas.microsoft.com/office/drawing/2014/main" id="{0732904F-70D1-8AED-2FF1-7CD1BD2E9CC3}"/>
              </a:ext>
            </a:extLst>
          </p:cNvPr>
          <p:cNvPicPr>
            <a:picLocks noChangeAspect="1"/>
          </p:cNvPicPr>
          <p:nvPr/>
        </p:nvPicPr>
        <p:blipFill>
          <a:blip r:embed="rId3"/>
          <a:stretch>
            <a:fillRect/>
          </a:stretch>
        </p:blipFill>
        <p:spPr>
          <a:xfrm>
            <a:off x="6434667" y="0"/>
            <a:ext cx="5757333" cy="6858000"/>
          </a:xfrm>
          <a:prstGeom prst="rect">
            <a:avLst/>
          </a:prstGeom>
        </p:spPr>
      </p:pic>
      <p:sp>
        <p:nvSpPr>
          <p:cNvPr id="3" name="TextBox 2">
            <a:extLst>
              <a:ext uri="{FF2B5EF4-FFF2-40B4-BE49-F238E27FC236}">
                <a16:creationId xmlns:a16="http://schemas.microsoft.com/office/drawing/2014/main" id="{3BBB0120-1263-ADDA-7BF4-417A23CF4AFF}"/>
              </a:ext>
            </a:extLst>
          </p:cNvPr>
          <p:cNvSpPr txBox="1"/>
          <p:nvPr/>
        </p:nvSpPr>
        <p:spPr>
          <a:xfrm>
            <a:off x="787792" y="1420134"/>
            <a:ext cx="4460070" cy="3970318"/>
          </a:xfrm>
          <a:prstGeom prst="rect">
            <a:avLst/>
          </a:prstGeom>
          <a:noFill/>
        </p:spPr>
        <p:txBody>
          <a:bodyPr wrap="square" rtlCol="0">
            <a:spAutoFit/>
          </a:bodyPr>
          <a:lstStyle/>
          <a:p>
            <a:r>
              <a:rPr lang="en-US" sz="2600" dirty="0">
                <a:solidFill>
                  <a:srgbClr val="FF0000"/>
                </a:solidFill>
              </a:rPr>
              <a:t>This lateral ankle radiograph demonstrates a </a:t>
            </a:r>
            <a:r>
              <a:rPr lang="en-US" sz="2600" b="1" dirty="0">
                <a:solidFill>
                  <a:srgbClr val="FF0000"/>
                </a:solidFill>
              </a:rPr>
              <a:t>talar neck fracture with displacement</a:t>
            </a:r>
            <a:r>
              <a:rPr lang="en-US" sz="2600" dirty="0">
                <a:solidFill>
                  <a:srgbClr val="FF0000"/>
                </a:solidFill>
              </a:rPr>
              <a:t>, showing disruption of the normal talar contour and incongruity at the tibiotalar and subtalar joints, consistent with a high-risk talar neck injury.</a:t>
            </a:r>
          </a:p>
          <a:p>
            <a:endParaRPr lang="en-US" dirty="0"/>
          </a:p>
        </p:txBody>
      </p:sp>
    </p:spTree>
    <p:extLst>
      <p:ext uri="{BB962C8B-B14F-4D97-AF65-F5344CB8AC3E}">
        <p14:creationId xmlns:p14="http://schemas.microsoft.com/office/powerpoint/2010/main" val="211266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lstStyle/>
          <a:p>
            <a:pPr marL="0" indent="0">
              <a:buNone/>
            </a:pPr>
            <a:r>
              <a:rPr lang="en-US" dirty="0"/>
              <a:t>A 23-year-old male who presents with acute right ankle pain following a snowboarding injury sustained earlier today while riding on-</a:t>
            </a:r>
            <a:r>
              <a:rPr lang="en-US" dirty="0" err="1"/>
              <a:t>piste</a:t>
            </a:r>
            <a:r>
              <a:rPr lang="en-US" dirty="0"/>
              <a:t>. He reports losing balance and landing awkwardly. He experienced immediate severe pain, swelling, and inability to bear weight. He denies head injury, loss of consciousness, or other trauma. No numbness or tingling is reported. Symptoms have remained constant since the injury, prompting evaluation.</a:t>
            </a:r>
          </a:p>
          <a:p>
            <a:endParaRPr lang="en-US" dirty="0"/>
          </a:p>
        </p:txBody>
      </p:sp>
    </p:spTree>
    <p:extLst>
      <p:ext uri="{BB962C8B-B14F-4D97-AF65-F5344CB8AC3E}">
        <p14:creationId xmlns:p14="http://schemas.microsoft.com/office/powerpoint/2010/main" val="117936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E5C92F-3854-147C-8616-BF9AF0824C1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098088F-78F2-F1BE-1371-D959CB020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F653CFA5-5782-09A6-5A30-A68731FDE06D}"/>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828914CD-A0B3-8C44-B003-B32D46D9B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4255B5-019D-312F-5554-EC6DA442DCC9}"/>
              </a:ext>
            </a:extLst>
          </p:cNvPr>
          <p:cNvSpPr>
            <a:spLocks noGrp="1"/>
          </p:cNvSpPr>
          <p:nvPr>
            <p:ph type="ctrTitle"/>
          </p:nvPr>
        </p:nvSpPr>
        <p:spPr>
          <a:xfrm>
            <a:off x="704087" y="871758"/>
            <a:ext cx="10268713" cy="4136337"/>
          </a:xfrm>
        </p:spPr>
        <p:txBody>
          <a:bodyPr anchor="t">
            <a:normAutofit/>
          </a:bodyPr>
          <a:lstStyle/>
          <a:p>
            <a:r>
              <a:rPr lang="en-US" altLang="en-US" b="1" cap="none" dirty="0">
                <a:solidFill>
                  <a:schemeClr val="bg1"/>
                </a:solidFill>
                <a:latin typeface="+mn-lt"/>
              </a:rPr>
              <a:t>Which classification system is used for Talar Neck Fracture? </a:t>
            </a:r>
            <a:r>
              <a:rPr lang="en-US" altLang="en-US" b="1" cap="none" dirty="0">
                <a:solidFill>
                  <a:srgbClr val="FF0000"/>
                </a:solidFill>
                <a:latin typeface="+mn-lt"/>
              </a:rPr>
              <a:t>Hawkin Classification</a:t>
            </a:r>
            <a:endParaRPr lang="en-US" b="1" dirty="0">
              <a:solidFill>
                <a:srgbClr val="FF0000"/>
              </a:solidFill>
              <a:latin typeface="+mn-lt"/>
            </a:endParaRPr>
          </a:p>
        </p:txBody>
      </p:sp>
      <p:cxnSp>
        <p:nvCxnSpPr>
          <p:cNvPr id="22" name="Straight Connector 21">
            <a:extLst>
              <a:ext uri="{FF2B5EF4-FFF2-40B4-BE49-F238E27FC236}">
                <a16:creationId xmlns:a16="http://schemas.microsoft.com/office/drawing/2014/main" id="{1B32F87C-D32A-1A8D-8259-97EB3FE544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14775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5C163-200F-ED18-FE3C-DB09CCB61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8666F-CC0D-DF54-DF04-54C15B17274D}"/>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872B947C-1040-5E1C-5E0A-50F164B2E47F}"/>
              </a:ext>
            </a:extLst>
          </p:cNvPr>
          <p:cNvSpPr>
            <a:spLocks noGrp="1"/>
          </p:cNvSpPr>
          <p:nvPr>
            <p:ph idx="1"/>
          </p:nvPr>
        </p:nvSpPr>
        <p:spPr>
          <a:xfrm>
            <a:off x="427382" y="1711602"/>
            <a:ext cx="11764618" cy="4351338"/>
          </a:xfrm>
        </p:spPr>
        <p:txBody>
          <a:bodyPr>
            <a:normAutofit fontScale="77500" lnSpcReduction="20000"/>
          </a:bodyPr>
          <a:lstStyle/>
          <a:p>
            <a:pPr marL="457200" indent="-457200">
              <a:buAutoNum type="arabicPeriod"/>
            </a:pPr>
            <a:r>
              <a:rPr lang="en-US" dirty="0"/>
              <a:t>Most common mechanism of injury? </a:t>
            </a:r>
            <a:r>
              <a:rPr lang="en-US" dirty="0">
                <a:solidFill>
                  <a:srgbClr val="FF0000"/>
                </a:solidFill>
              </a:rPr>
              <a:t>High-energy </a:t>
            </a:r>
            <a:r>
              <a:rPr lang="en-US" b="1" dirty="0">
                <a:solidFill>
                  <a:srgbClr val="FF0000"/>
                </a:solidFill>
              </a:rPr>
              <a:t>forced dorsiflexion of the ankle</a:t>
            </a:r>
            <a:r>
              <a:rPr lang="en-US" dirty="0">
                <a:solidFill>
                  <a:srgbClr val="FF0000"/>
                </a:solidFill>
              </a:rPr>
              <a:t> (e.g., MVC or fall from height).</a:t>
            </a:r>
          </a:p>
          <a:p>
            <a:pPr marL="457200" indent="-457200">
              <a:buAutoNum type="arabicPeriod"/>
            </a:pPr>
            <a:r>
              <a:rPr lang="en-US" dirty="0"/>
              <a:t>Why are talar neck fractures dangerous? </a:t>
            </a:r>
            <a:r>
              <a:rPr lang="en-US" dirty="0">
                <a:solidFill>
                  <a:srgbClr val="FF0000"/>
                </a:solidFill>
              </a:rPr>
              <a:t>High-energy </a:t>
            </a:r>
            <a:r>
              <a:rPr lang="en-US" b="1" dirty="0">
                <a:solidFill>
                  <a:srgbClr val="FF0000"/>
                </a:solidFill>
              </a:rPr>
              <a:t>forced dorsiflexion of the ankle</a:t>
            </a:r>
            <a:r>
              <a:rPr lang="en-US" dirty="0">
                <a:solidFill>
                  <a:srgbClr val="FF0000"/>
                </a:solidFill>
              </a:rPr>
              <a:t> (e.g., MVC or fall from height).</a:t>
            </a:r>
          </a:p>
          <a:p>
            <a:pPr marL="457200" indent="-457200">
              <a:buAutoNum type="arabicPeriod"/>
            </a:pPr>
            <a:r>
              <a:rPr lang="en-US" dirty="0"/>
              <a:t>Primary blood supply at risk? </a:t>
            </a:r>
            <a:r>
              <a:rPr lang="en-US" dirty="0">
                <a:solidFill>
                  <a:srgbClr val="FF0000"/>
                </a:solidFill>
              </a:rPr>
              <a:t>Posterior tibial artery (artery of the tarsal canal).</a:t>
            </a:r>
          </a:p>
          <a:p>
            <a:pPr marL="457200" indent="-457200">
              <a:buAutoNum type="arabicPeriod"/>
            </a:pPr>
            <a:r>
              <a:rPr lang="en-US" dirty="0"/>
              <a:t>Most feared long-term complication? </a:t>
            </a:r>
            <a:r>
              <a:rPr lang="en-US" dirty="0">
                <a:solidFill>
                  <a:srgbClr val="FF0000"/>
                </a:solidFill>
              </a:rPr>
              <a:t>Avascular necrosis of the talus.</a:t>
            </a:r>
          </a:p>
          <a:p>
            <a:pPr marL="457200" indent="-457200">
              <a:buAutoNum type="arabicPeriod"/>
            </a:pPr>
            <a:r>
              <a:rPr lang="en-US" dirty="0"/>
              <a:t>Best imaging study after X-ray?</a:t>
            </a:r>
            <a:r>
              <a:rPr lang="en-US" b="1" dirty="0"/>
              <a:t> </a:t>
            </a:r>
            <a:r>
              <a:rPr lang="en-US" b="1" dirty="0">
                <a:solidFill>
                  <a:srgbClr val="FF0000"/>
                </a:solidFill>
              </a:rPr>
              <a:t>CT scan</a:t>
            </a:r>
            <a:r>
              <a:rPr lang="en-US" dirty="0">
                <a:solidFill>
                  <a:srgbClr val="FF0000"/>
                </a:solidFill>
              </a:rPr>
              <a:t> to evaluate fracture pattern and displacement.</a:t>
            </a:r>
          </a:p>
          <a:p>
            <a:pPr marL="457200" indent="-457200">
              <a:buAutoNum type="arabicPeriod"/>
            </a:pPr>
            <a:r>
              <a:rPr lang="en-US" dirty="0"/>
              <a:t>What does a positive Hawkins sign indicate? </a:t>
            </a:r>
            <a:r>
              <a:rPr lang="en-US" dirty="0">
                <a:solidFill>
                  <a:srgbClr val="FF0000"/>
                </a:solidFill>
              </a:rPr>
              <a:t>Subchondral radiolucency = preserved talar vascularity (no AVN).</a:t>
            </a:r>
          </a:p>
          <a:p>
            <a:pPr marL="457200" indent="-457200">
              <a:buAutoNum type="arabicPeriod"/>
            </a:pPr>
            <a:r>
              <a:rPr lang="en-US" dirty="0"/>
              <a:t>When does Hawkins sign appear? </a:t>
            </a:r>
            <a:r>
              <a:rPr lang="en-US" dirty="0">
                <a:solidFill>
                  <a:srgbClr val="FF0000"/>
                </a:solidFill>
              </a:rPr>
              <a:t>6–8 weeks post-injury.</a:t>
            </a:r>
          </a:p>
          <a:p>
            <a:pPr marL="0" indent="0">
              <a:buNone/>
            </a:pP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173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22E88-A6D3-9CC6-B949-7FFD760FF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CDCB5-9A0F-3D67-CF7C-F59A9AC5C410}"/>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1AB90D7-8C37-29D7-E069-1DE0BBA258F5}"/>
              </a:ext>
            </a:extLst>
          </p:cNvPr>
          <p:cNvSpPr>
            <a:spLocks noGrp="1"/>
          </p:cNvSpPr>
          <p:nvPr>
            <p:ph idx="1"/>
          </p:nvPr>
        </p:nvSpPr>
        <p:spPr/>
        <p:txBody>
          <a:bodyPr>
            <a:normAutofit fontScale="70000" lnSpcReduction="20000"/>
          </a:bodyPr>
          <a:lstStyle/>
          <a:p>
            <a:pPr marL="0" indent="0">
              <a:buNone/>
            </a:pPr>
            <a:r>
              <a:rPr lang="en-US" sz="2900" dirty="0"/>
              <a:t> 9.  </a:t>
            </a:r>
            <a:r>
              <a:rPr lang="en-US" sz="3200" dirty="0"/>
              <a:t>Hawkins Type I : </a:t>
            </a:r>
            <a:r>
              <a:rPr lang="en-US" sz="3200" dirty="0">
                <a:solidFill>
                  <a:srgbClr val="FF0000"/>
                </a:solidFill>
              </a:rPr>
              <a:t>Nondisplaced talar neck fracture.</a:t>
            </a:r>
            <a:endParaRPr lang="en-US" sz="2900" dirty="0">
              <a:solidFill>
                <a:srgbClr val="FF0000"/>
              </a:solidFill>
            </a:endParaRPr>
          </a:p>
          <a:p>
            <a:pPr marL="0" indent="0">
              <a:buNone/>
            </a:pPr>
            <a:r>
              <a:rPr lang="en-US" sz="2900" dirty="0"/>
              <a:t>10. </a:t>
            </a:r>
            <a:r>
              <a:rPr lang="en-US" sz="3200" dirty="0"/>
              <a:t>Hawkins Type II : </a:t>
            </a:r>
            <a:r>
              <a:rPr lang="en-US" sz="3200" dirty="0">
                <a:solidFill>
                  <a:srgbClr val="FF0000"/>
                </a:solidFill>
              </a:rPr>
              <a:t>Fracture with </a:t>
            </a:r>
            <a:r>
              <a:rPr lang="en-US" sz="3200" b="1" dirty="0">
                <a:solidFill>
                  <a:srgbClr val="FF0000"/>
                </a:solidFill>
              </a:rPr>
              <a:t>subtalar joint dislocation/subluxation.</a:t>
            </a:r>
            <a:endParaRPr lang="en-US" sz="3200" dirty="0">
              <a:solidFill>
                <a:srgbClr val="FF0000"/>
              </a:solidFill>
            </a:endParaRPr>
          </a:p>
          <a:p>
            <a:pPr marL="0" indent="0">
              <a:buNone/>
            </a:pPr>
            <a:r>
              <a:rPr lang="en-US" sz="2900" dirty="0"/>
              <a:t>11. </a:t>
            </a:r>
            <a:r>
              <a:rPr lang="en-US" sz="3200" dirty="0"/>
              <a:t>Hawkins Type III : </a:t>
            </a:r>
            <a:r>
              <a:rPr lang="en-US" sz="3200" dirty="0">
                <a:solidFill>
                  <a:srgbClr val="FF0000"/>
                </a:solidFill>
              </a:rPr>
              <a:t>Fracture with </a:t>
            </a:r>
            <a:r>
              <a:rPr lang="en-US" sz="3200" b="1" dirty="0">
                <a:solidFill>
                  <a:srgbClr val="FF0000"/>
                </a:solidFill>
              </a:rPr>
              <a:t>subtalar + tibiotalar dislocation.</a:t>
            </a:r>
            <a:endParaRPr lang="en-US" sz="3200" dirty="0">
              <a:solidFill>
                <a:srgbClr val="FF0000"/>
              </a:solidFill>
            </a:endParaRPr>
          </a:p>
          <a:p>
            <a:pPr marL="0" indent="0">
              <a:buNone/>
            </a:pPr>
            <a:r>
              <a:rPr lang="en-US" sz="2900" dirty="0"/>
              <a:t>12. </a:t>
            </a:r>
            <a:r>
              <a:rPr lang="en-US" sz="3200" dirty="0"/>
              <a:t>Hawkins Type IV : </a:t>
            </a:r>
            <a:r>
              <a:rPr lang="en-US" sz="3200" dirty="0">
                <a:solidFill>
                  <a:srgbClr val="FF0000"/>
                </a:solidFill>
              </a:rPr>
              <a:t>Fracture with </a:t>
            </a:r>
            <a:r>
              <a:rPr lang="en-US" sz="3200" b="1" dirty="0">
                <a:solidFill>
                  <a:srgbClr val="FF0000"/>
                </a:solidFill>
              </a:rPr>
              <a:t>subtalar + tibiotalar + talonavicular dislocation.</a:t>
            </a:r>
            <a:endParaRPr lang="en-US" sz="2900" dirty="0">
              <a:solidFill>
                <a:srgbClr val="FF0000"/>
              </a:solidFill>
            </a:endParaRPr>
          </a:p>
          <a:p>
            <a:pPr marL="0" indent="0">
              <a:buNone/>
            </a:pPr>
            <a:r>
              <a:rPr lang="en-US" sz="2900" dirty="0"/>
              <a:t>13. </a:t>
            </a:r>
            <a:r>
              <a:rPr lang="en-US" sz="3200" dirty="0"/>
              <a:t>Which Hawkins type has the highest AVN risk? </a:t>
            </a:r>
            <a:r>
              <a:rPr lang="en-US" sz="3200" dirty="0">
                <a:solidFill>
                  <a:srgbClr val="FF0000"/>
                </a:solidFill>
              </a:rPr>
              <a:t>Hawkins Type IV.</a:t>
            </a:r>
          </a:p>
          <a:p>
            <a:pPr marL="0" indent="0">
              <a:buNone/>
            </a:pPr>
            <a:r>
              <a:rPr lang="en-US" sz="2900" dirty="0"/>
              <a:t>14. </a:t>
            </a:r>
            <a:r>
              <a:rPr lang="en-US" sz="3200" dirty="0"/>
              <a:t>Treatment for displaced talar neck fracture? </a:t>
            </a:r>
            <a:r>
              <a:rPr lang="en-US" sz="3200" dirty="0">
                <a:solidFill>
                  <a:srgbClr val="FF0000"/>
                </a:solidFill>
              </a:rPr>
              <a:t>Urgent ORIF (open reduction and internal fixation).</a:t>
            </a:r>
          </a:p>
          <a:p>
            <a:pPr marL="0" indent="0">
              <a:buNone/>
            </a:pPr>
            <a:r>
              <a:rPr lang="en-US" sz="2900" dirty="0"/>
              <a:t>15. </a:t>
            </a:r>
            <a:r>
              <a:rPr lang="en-US" sz="3200" dirty="0"/>
              <a:t>Does perfect reduction eliminate AVN risk? </a:t>
            </a:r>
            <a:r>
              <a:rPr lang="en-US" sz="3200" dirty="0">
                <a:solidFill>
                  <a:srgbClr val="FF0000"/>
                </a:solidFill>
              </a:rPr>
              <a:t>V</a:t>
            </a:r>
            <a:r>
              <a:rPr lang="en-US" dirty="0">
                <a:solidFill>
                  <a:srgbClr val="FF0000"/>
                </a:solidFill>
              </a:rPr>
              <a:t>ascular injury.</a:t>
            </a:r>
            <a:br>
              <a:rPr lang="en-US" dirty="0">
                <a:solidFill>
                  <a:srgbClr val="FF0000"/>
                </a:solidFill>
              </a:rPr>
            </a:br>
            <a:endParaRPr lang="en-US" dirty="0">
              <a:solidFill>
                <a:srgbClr val="FF0000"/>
              </a:solidFill>
            </a:endParaRPr>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868875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21794D2-7397-2A17-0685-2147279A482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99B34BD-A660-1C6C-7A91-7B7E4A6EA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X-ray of a foot and ankle&#10;&#10;AI-generated content may be incorrect.">
            <a:extLst>
              <a:ext uri="{FF2B5EF4-FFF2-40B4-BE49-F238E27FC236}">
                <a16:creationId xmlns:a16="http://schemas.microsoft.com/office/drawing/2014/main" id="{56236A52-4A23-4BCE-EB14-66CD53CA2ED5}"/>
              </a:ext>
            </a:extLst>
          </p:cNvPr>
          <p:cNvPicPr>
            <a:picLocks noChangeAspect="1"/>
          </p:cNvPicPr>
          <p:nvPr/>
        </p:nvPicPr>
        <p:blipFill>
          <a:blip r:embed="rId3">
            <a:alphaModFix amt="50000"/>
          </a:blip>
          <a:srcRect t="1747"/>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A03ADBFA-D7EA-5D25-140B-2D24E685F43F}"/>
              </a:ext>
            </a:extLst>
          </p:cNvPr>
          <p:cNvSpPr>
            <a:spLocks noGrp="1"/>
          </p:cNvSpPr>
          <p:nvPr>
            <p:ph type="title"/>
          </p:nvPr>
        </p:nvSpPr>
        <p:spPr>
          <a:xfrm>
            <a:off x="1524000" y="1707122"/>
            <a:ext cx="9144000" cy="2900518"/>
          </a:xfrm>
        </p:spPr>
        <p:txBody>
          <a:bodyPr vert="horz" lIns="91440" tIns="45720" rIns="91440" bIns="45720" rtlCol="0" anchor="b">
            <a:normAutofit fontScale="90000"/>
          </a:bodyPr>
          <a:lstStyle/>
          <a:p>
            <a:pPr algn="ctr"/>
            <a:r>
              <a:rPr lang="en-US" sz="6000" dirty="0">
                <a:solidFill>
                  <a:srgbClr val="FFFFFF"/>
                </a:solidFill>
              </a:rPr>
              <a:t>What Has Done?</a:t>
            </a:r>
            <a:br>
              <a:rPr lang="en-US" sz="6000" dirty="0">
                <a:solidFill>
                  <a:srgbClr val="FFFFFF"/>
                </a:solidFill>
              </a:rPr>
            </a:br>
            <a:r>
              <a:rPr lang="en-US" sz="4900" dirty="0">
                <a:solidFill>
                  <a:srgbClr val="FF0000"/>
                </a:solidFill>
              </a:rPr>
              <a:t>The image shows a </a:t>
            </a:r>
            <a:r>
              <a:rPr lang="en-US" sz="4900" b="1" dirty="0">
                <a:solidFill>
                  <a:srgbClr val="FF0000"/>
                </a:solidFill>
              </a:rPr>
              <a:t>talar neck fracture that has been treated with open reduction and internal fixation (ORIF), using two screws placed across the talar neck to stabilize the fracture.</a:t>
            </a:r>
            <a:endParaRPr lang="en-US" sz="4900" dirty="0">
              <a:solidFill>
                <a:srgbClr val="FF0000"/>
              </a:solidFill>
            </a:endParaRPr>
          </a:p>
        </p:txBody>
      </p:sp>
      <p:sp>
        <p:nvSpPr>
          <p:cNvPr id="6" name="TextBox 5">
            <a:extLst>
              <a:ext uri="{FF2B5EF4-FFF2-40B4-BE49-F238E27FC236}">
                <a16:creationId xmlns:a16="http://schemas.microsoft.com/office/drawing/2014/main" id="{ACA31E8D-7851-4FC9-FA55-B901416A76A6}"/>
              </a:ext>
            </a:extLst>
          </p:cNvPr>
          <p:cNvSpPr txBox="1"/>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2400" b="1">
                <a:solidFill>
                  <a:srgbClr val="FFFFFF"/>
                </a:solidFill>
              </a:rPr>
              <a:t>L</a:t>
            </a:r>
          </a:p>
        </p:txBody>
      </p:sp>
    </p:spTree>
    <p:extLst>
      <p:ext uri="{BB962C8B-B14F-4D97-AF65-F5344CB8AC3E}">
        <p14:creationId xmlns:p14="http://schemas.microsoft.com/office/powerpoint/2010/main" val="24571997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F171F-D44E-0437-A6F7-3D234F7C3E7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3914B5-3F0B-9D72-B12E-536F05E6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D85C1EE2-1854-F66E-0E41-04415D2AE717}"/>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C5E480EF-ED86-1319-E323-EA9AD69E6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ABD96D-CC0D-8B6E-8073-6452FAE34481}"/>
              </a:ext>
            </a:extLst>
          </p:cNvPr>
          <p:cNvSpPr>
            <a:spLocks noGrp="1"/>
          </p:cNvSpPr>
          <p:nvPr>
            <p:ph type="ctrTitle"/>
          </p:nvPr>
        </p:nvSpPr>
        <p:spPr>
          <a:xfrm>
            <a:off x="704087" y="871758"/>
            <a:ext cx="10268713" cy="4136337"/>
          </a:xfrm>
        </p:spPr>
        <p:txBody>
          <a:bodyPr anchor="t">
            <a:normAutofit/>
          </a:bodyPr>
          <a:lstStyle/>
          <a:p>
            <a:r>
              <a:rPr lang="en-US" b="1" dirty="0">
                <a:solidFill>
                  <a:schemeClr val="bg1"/>
                </a:solidFill>
                <a:latin typeface="+mn-lt"/>
                <a:cs typeface="Arial" panose="020B0604020202020204" pitchFamily="34" charset="0"/>
              </a:rPr>
              <a:t>How long does a patient need to stay non-weight-bearing? </a:t>
            </a:r>
            <a:r>
              <a:rPr lang="en-US" dirty="0">
                <a:solidFill>
                  <a:srgbClr val="FF0000"/>
                </a:solidFill>
                <a:latin typeface="+mn-lt"/>
                <a:cs typeface="Arial" panose="020B0604020202020204" pitchFamily="34" charset="0"/>
              </a:rPr>
              <a:t>S</a:t>
            </a:r>
            <a:r>
              <a:rPr lang="en-US" dirty="0">
                <a:solidFill>
                  <a:srgbClr val="FF0000"/>
                </a:solidFill>
              </a:rPr>
              <a:t>trictly non–weight-bearing for about </a:t>
            </a:r>
            <a:r>
              <a:rPr lang="en-US">
                <a:solidFill>
                  <a:srgbClr val="FF0000"/>
                </a:solidFill>
              </a:rPr>
              <a:t>8–12 weeks.</a:t>
            </a:r>
            <a:endParaRPr lang="en-US" b="1" dirty="0">
              <a:solidFill>
                <a:srgbClr val="FF0000"/>
              </a:solidFill>
              <a:latin typeface="+mn-lt"/>
              <a:cs typeface="Arial" panose="020B0604020202020204" pitchFamily="34" charset="0"/>
            </a:endParaRPr>
          </a:p>
        </p:txBody>
      </p:sp>
      <p:cxnSp>
        <p:nvCxnSpPr>
          <p:cNvPr id="22" name="Straight Connector 21">
            <a:extLst>
              <a:ext uri="{FF2B5EF4-FFF2-40B4-BE49-F238E27FC236}">
                <a16:creationId xmlns:a16="http://schemas.microsoft.com/office/drawing/2014/main" id="{06D06700-5989-DC8D-203A-2B07F899D7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3933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070755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92500" lnSpcReduction="20000"/>
          </a:bodyPr>
          <a:lstStyle/>
          <a:p>
            <a:r>
              <a:rPr lang="en-US" b="1" dirty="0"/>
              <a:t>PMH:</a:t>
            </a:r>
            <a:br>
              <a:rPr lang="en-US" dirty="0"/>
            </a:br>
            <a:r>
              <a:rPr lang="en-US" dirty="0"/>
              <a:t>No significant past medical history reported.</a:t>
            </a:r>
          </a:p>
          <a:p>
            <a:r>
              <a:rPr lang="en-US" b="1" dirty="0"/>
              <a:t>PSH:</a:t>
            </a:r>
            <a:br>
              <a:rPr lang="en-US" dirty="0"/>
            </a:br>
            <a:r>
              <a:rPr lang="en-US" dirty="0"/>
              <a:t>Denies any prior surgeries.</a:t>
            </a:r>
          </a:p>
          <a:p>
            <a:r>
              <a:rPr lang="en-US" b="1" dirty="0"/>
              <a:t>Social History:</a:t>
            </a:r>
            <a:br>
              <a:rPr lang="en-US" dirty="0"/>
            </a:br>
            <a:r>
              <a:rPr lang="en-US" dirty="0"/>
              <a:t>Physically active; participates in recreational soccer. Denies tobacco and illicit drug use. Reports occasional alcohol use.</a:t>
            </a:r>
          </a:p>
          <a:p>
            <a:r>
              <a:rPr lang="en-US" b="1" dirty="0"/>
              <a:t>Medications:</a:t>
            </a:r>
            <a:br>
              <a:rPr lang="en-US" dirty="0"/>
            </a:br>
            <a:r>
              <a:rPr lang="en-US" dirty="0"/>
              <a:t>None.</a:t>
            </a:r>
          </a:p>
          <a:p>
            <a:r>
              <a:rPr lang="en-US" b="1" dirty="0"/>
              <a:t>Allergies:</a:t>
            </a:r>
            <a:br>
              <a:rPr lang="en-US" dirty="0"/>
            </a:br>
            <a:r>
              <a:rPr lang="en-US" dirty="0"/>
              <a:t>No known drug allergies (NKDA).</a:t>
            </a:r>
          </a:p>
          <a:p>
            <a:r>
              <a:rPr lang="en-US" b="1" dirty="0"/>
              <a:t>Review of Systems (ROS):</a:t>
            </a:r>
            <a:br>
              <a:rPr lang="en-US" dirty="0"/>
            </a:br>
            <a:r>
              <a:rPr lang="en-US" dirty="0"/>
              <a:t>Positive for left foot pain and inability to bear weight. Denies numbness, tingling, fever, chills, chest pain, shortness of breath, or other musculoskeletal complaints.</a:t>
            </a:r>
          </a:p>
          <a:p>
            <a:endParaRPr lang="en-US" dirty="0"/>
          </a:p>
        </p:txBody>
      </p:sp>
    </p:spTree>
    <p:extLst>
      <p:ext uri="{BB962C8B-B14F-4D97-AF65-F5344CB8AC3E}">
        <p14:creationId xmlns:p14="http://schemas.microsoft.com/office/powerpoint/2010/main" val="80410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4958576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2F9B-4BCC-FD93-1B0B-25FBE21E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857E7-FC9B-10C1-45E6-D06CC655424F}"/>
              </a:ext>
            </a:extLst>
          </p:cNvPr>
          <p:cNvSpPr>
            <a:spLocks noGrp="1"/>
          </p:cNvSpPr>
          <p:nvPr>
            <p:ph type="title"/>
          </p:nvPr>
        </p:nvSpPr>
        <p:spPr/>
        <p:txBody>
          <a:bodyPr/>
          <a:lstStyle/>
          <a:p>
            <a:r>
              <a:rPr lang="en-US" dirty="0"/>
              <a:t>Vitals</a:t>
            </a:r>
          </a:p>
        </p:txBody>
      </p:sp>
      <p:sp>
        <p:nvSpPr>
          <p:cNvPr id="5" name="Rectangle 2">
            <a:extLst>
              <a:ext uri="{FF2B5EF4-FFF2-40B4-BE49-F238E27FC236}">
                <a16:creationId xmlns:a16="http://schemas.microsoft.com/office/drawing/2014/main" id="{ECC726FD-092C-1595-3A4F-9FD42357005D}"/>
              </a:ext>
            </a:extLst>
          </p:cNvPr>
          <p:cNvSpPr>
            <a:spLocks noGrp="1" noChangeArrowheads="1"/>
          </p:cNvSpPr>
          <p:nvPr>
            <p:ph idx="1"/>
          </p:nvPr>
        </p:nvSpPr>
        <p:spPr bwMode="auto">
          <a:xfrm>
            <a:off x="700635" y="2239414"/>
            <a:ext cx="3947171" cy="185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800" dirty="0"/>
              <a:t>Blood Pressure: 134/86 mmHg</a:t>
            </a:r>
          </a:p>
          <a:p>
            <a:r>
              <a:rPr lang="en-US" sz="1800" dirty="0"/>
              <a:t>Heart Rate: 88 bpm</a:t>
            </a:r>
          </a:p>
          <a:p>
            <a:r>
              <a:rPr lang="en-US" sz="1800" dirty="0"/>
              <a:t>Respiratory Rate: 16 breaths/min</a:t>
            </a:r>
          </a:p>
          <a:p>
            <a:r>
              <a:rPr lang="en-US" sz="1800" dirty="0"/>
              <a:t>Temperature: 98.7°F (37.1°C)</a:t>
            </a:r>
          </a:p>
          <a:p>
            <a:r>
              <a:rPr lang="en-US" sz="1800" dirty="0"/>
              <a:t>Oxygen Saturation: 99% on room air</a:t>
            </a:r>
          </a:p>
        </p:txBody>
      </p:sp>
      <p:cxnSp>
        <p:nvCxnSpPr>
          <p:cNvPr id="4" name="Straight Connector 3">
            <a:extLst>
              <a:ext uri="{FF2B5EF4-FFF2-40B4-BE49-F238E27FC236}">
                <a16:creationId xmlns:a16="http://schemas.microsoft.com/office/drawing/2014/main" id="{0E83381E-B5B4-C6FB-C7C7-8E38126B4D0A}"/>
              </a:ext>
            </a:extLst>
          </p:cNvPr>
          <p:cNvCxnSpPr/>
          <p:nvPr/>
        </p:nvCxnSpPr>
        <p:spPr>
          <a:xfrm>
            <a:off x="8669867" y="1151467"/>
            <a:ext cx="0" cy="16764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11038E29-1047-D6CA-3E70-E8E8CEBB57EF}"/>
              </a:ext>
            </a:extLst>
          </p:cNvPr>
          <p:cNvCxnSpPr/>
          <p:nvPr/>
        </p:nvCxnSpPr>
        <p:spPr>
          <a:xfrm flipH="1">
            <a:off x="7382933" y="2827867"/>
            <a:ext cx="1320800" cy="601133"/>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9DAEB82B-9D6E-33EB-A2C5-5D805559ABF9}"/>
              </a:ext>
            </a:extLst>
          </p:cNvPr>
          <p:cNvCxnSpPr>
            <a:cxnSpLocks/>
          </p:cNvCxnSpPr>
          <p:nvPr/>
        </p:nvCxnSpPr>
        <p:spPr>
          <a:xfrm>
            <a:off x="8669867" y="2827867"/>
            <a:ext cx="1286935" cy="474133"/>
          </a:xfrm>
          <a:prstGeom prst="line">
            <a:avLst/>
          </a:prstGeom>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292B4B9A-2AC4-218A-530E-BBC3D55415F7}"/>
              </a:ext>
            </a:extLst>
          </p:cNvPr>
          <p:cNvSpPr txBox="1"/>
          <p:nvPr/>
        </p:nvSpPr>
        <p:spPr>
          <a:xfrm>
            <a:off x="7849772" y="2331535"/>
            <a:ext cx="1153551" cy="369332"/>
          </a:xfrm>
          <a:prstGeom prst="rect">
            <a:avLst/>
          </a:prstGeom>
          <a:noFill/>
        </p:spPr>
        <p:txBody>
          <a:bodyPr wrap="square" rtlCol="0">
            <a:spAutoFit/>
          </a:bodyPr>
          <a:lstStyle/>
          <a:p>
            <a:r>
              <a:rPr lang="en-US" dirty="0"/>
              <a:t>11</a:t>
            </a:r>
          </a:p>
        </p:txBody>
      </p:sp>
      <p:sp>
        <p:nvSpPr>
          <p:cNvPr id="12" name="TextBox 11">
            <a:extLst>
              <a:ext uri="{FF2B5EF4-FFF2-40B4-BE49-F238E27FC236}">
                <a16:creationId xmlns:a16="http://schemas.microsoft.com/office/drawing/2014/main" id="{7D638328-6D21-7950-6DCC-F9C70484CA1E}"/>
              </a:ext>
            </a:extLst>
          </p:cNvPr>
          <p:cNvSpPr txBox="1"/>
          <p:nvPr/>
        </p:nvSpPr>
        <p:spPr>
          <a:xfrm>
            <a:off x="8846494" y="2331535"/>
            <a:ext cx="647114" cy="369332"/>
          </a:xfrm>
          <a:prstGeom prst="rect">
            <a:avLst/>
          </a:prstGeom>
          <a:noFill/>
        </p:spPr>
        <p:txBody>
          <a:bodyPr wrap="square" rtlCol="0">
            <a:spAutoFit/>
          </a:bodyPr>
          <a:lstStyle/>
          <a:p>
            <a:r>
              <a:rPr lang="en-US" dirty="0"/>
              <a:t>25</a:t>
            </a:r>
          </a:p>
        </p:txBody>
      </p:sp>
      <p:sp>
        <p:nvSpPr>
          <p:cNvPr id="13" name="TextBox 12">
            <a:extLst>
              <a:ext uri="{FF2B5EF4-FFF2-40B4-BE49-F238E27FC236}">
                <a16:creationId xmlns:a16="http://schemas.microsoft.com/office/drawing/2014/main" id="{1F080D54-BEB5-95A0-4FC0-14723857FD28}"/>
              </a:ext>
            </a:extLst>
          </p:cNvPr>
          <p:cNvSpPr txBox="1"/>
          <p:nvPr/>
        </p:nvSpPr>
        <p:spPr>
          <a:xfrm>
            <a:off x="8426547" y="3166110"/>
            <a:ext cx="576776"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38683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649E-96AF-3FE5-FEA6-D7F1873885B3}"/>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86D69172-46E6-148E-8C83-AC9FC216DD11}"/>
              </a:ext>
            </a:extLst>
          </p:cNvPr>
          <p:cNvSpPr>
            <a:spLocks noGrp="1"/>
          </p:cNvSpPr>
          <p:nvPr>
            <p:ph idx="1"/>
          </p:nvPr>
        </p:nvSpPr>
        <p:spPr/>
        <p:txBody>
          <a:bodyPr>
            <a:normAutofit lnSpcReduction="10000"/>
          </a:bodyPr>
          <a:lstStyle/>
          <a:p>
            <a:r>
              <a:rPr lang="en-US" b="1" dirty="0"/>
              <a:t>DERM:</a:t>
            </a:r>
            <a:r>
              <a:rPr lang="en-US" dirty="0"/>
              <a:t> Moderate edema with developing ecchymosis over the lateral ankle; skin intact without lacerations or fracture blisters.</a:t>
            </a:r>
          </a:p>
          <a:p>
            <a:r>
              <a:rPr lang="en-US" b="1" dirty="0"/>
              <a:t>VASC:</a:t>
            </a:r>
            <a:r>
              <a:rPr lang="en-US" dirty="0"/>
              <a:t> Dorsalis pedis and posterior tibial pulses 2/4 with capillary refill &lt;3 seconds; no signs of vascular compromise.</a:t>
            </a:r>
          </a:p>
          <a:p>
            <a:r>
              <a:rPr lang="en-US" b="1" dirty="0"/>
              <a:t>NEURO:</a:t>
            </a:r>
            <a:r>
              <a:rPr lang="en-US" dirty="0"/>
              <a:t> Sensation intact to light touch and pinprick; motor function limited by pain but grossly intact.</a:t>
            </a:r>
          </a:p>
          <a:p>
            <a:r>
              <a:rPr lang="en-US" b="1" dirty="0"/>
              <a:t>MSK:</a:t>
            </a:r>
            <a:r>
              <a:rPr lang="en-US" dirty="0"/>
              <a:t> Right ankle demonstrates significant swelling and diffuse tenderness, most pronounced over the lateral malleolus and anterolateral ankle ligaments. Range of motion is markedly limited due to pain. Pain is elicited with anterior drawer and inversion stress, and the patient is unable to bear weight.</a:t>
            </a:r>
          </a:p>
          <a:p>
            <a:endParaRPr lang="en-US" dirty="0"/>
          </a:p>
          <a:p>
            <a:endParaRPr lang="en-US" dirty="0"/>
          </a:p>
        </p:txBody>
      </p:sp>
    </p:spTree>
    <p:extLst>
      <p:ext uri="{BB962C8B-B14F-4D97-AF65-F5344CB8AC3E}">
        <p14:creationId xmlns:p14="http://schemas.microsoft.com/office/powerpoint/2010/main" val="101592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54FA6-7727-E764-28D3-F8D78826D2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028295-2F27-D6F6-8966-82913D3B3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736AB9C-3F50-AF77-8CB7-EDD9D715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CE07-9778-4B8D-1CDD-6837ADA5C2D3}"/>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1C79FC8C-6A74-3FDE-4E73-E47738823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6BE3F549-0041-115E-C522-6DD7CD6BDB79}"/>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1576275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831873" y="2273863"/>
            <a:ext cx="4707671" cy="1225650"/>
          </a:xfrm>
        </p:spPr>
        <p:txBody>
          <a:bodyPr vert="horz" lIns="91440" tIns="45720" rIns="91440" bIns="45720" rtlCol="0" anchor="b">
            <a:normAutofit/>
          </a:bodyPr>
          <a:lstStyle/>
          <a:p>
            <a:r>
              <a:rPr lang="en-US" sz="3800" dirty="0">
                <a:solidFill>
                  <a:schemeClr val="bg1"/>
                </a:solidFill>
                <a:latin typeface="+mn-lt"/>
              </a:rPr>
              <a:t>Describe the Clinical Image</a:t>
            </a:r>
          </a:p>
        </p:txBody>
      </p:sp>
      <p:cxnSp>
        <p:nvCxnSpPr>
          <p:cNvPr id="26"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linical photo of anterior ankle bruising from talar neck fracture.">
            <a:extLst>
              <a:ext uri="{FF2B5EF4-FFF2-40B4-BE49-F238E27FC236}">
                <a16:creationId xmlns:a16="http://schemas.microsoft.com/office/drawing/2014/main" id="{035E5C55-2FCC-BD31-6143-AFCB5B838803}"/>
              </a:ext>
            </a:extLst>
          </p:cNvPr>
          <p:cNvPicPr>
            <a:picLocks noChangeAspect="1"/>
          </p:cNvPicPr>
          <p:nvPr/>
        </p:nvPicPr>
        <p:blipFill>
          <a:blip r:embed="rId2"/>
          <a:srcRect l="8485" r="29544"/>
          <a:stretch>
            <a:fillRect/>
          </a:stretch>
        </p:blipFill>
        <p:spPr>
          <a:xfrm>
            <a:off x="6525453" y="10"/>
            <a:ext cx="5666547" cy="6857990"/>
          </a:xfrm>
          <a:prstGeom prst="rect">
            <a:avLst/>
          </a:prstGeom>
        </p:spPr>
      </p:pic>
    </p:spTree>
    <p:extLst>
      <p:ext uri="{BB962C8B-B14F-4D97-AF65-F5344CB8AC3E}">
        <p14:creationId xmlns:p14="http://schemas.microsoft.com/office/powerpoint/2010/main" val="3905674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273</TotalTime>
  <Words>890</Words>
  <Application>Microsoft Macintosh PowerPoint</Application>
  <PresentationFormat>Widescreen</PresentationFormat>
  <Paragraphs>84</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ACADEMY ENGRAVED LET PLAIN:1.0</vt:lpstr>
      <vt:lpstr>Aptos</vt:lpstr>
      <vt:lpstr>Aptos Display</vt:lpstr>
      <vt:lpstr>Arial</vt:lpstr>
      <vt:lpstr>Office Theme</vt:lpstr>
      <vt:lpstr>Talar Neck Fractures</vt:lpstr>
      <vt:lpstr>HPI</vt:lpstr>
      <vt:lpstr>What to do next?</vt:lpstr>
      <vt:lpstr>PowerPoint Presentation</vt:lpstr>
      <vt:lpstr>What to do next?</vt:lpstr>
      <vt:lpstr>Vitals</vt:lpstr>
      <vt:lpstr>Physical Exam</vt:lpstr>
      <vt:lpstr>What to do next?</vt:lpstr>
      <vt:lpstr>Describe the Clinical Image</vt:lpstr>
      <vt:lpstr>What to do next?</vt:lpstr>
      <vt:lpstr>Read Images</vt:lpstr>
      <vt:lpstr>What is your treatment plan?</vt:lpstr>
      <vt:lpstr>What Has Done?</vt:lpstr>
      <vt:lpstr>Which classification system is used for Talar Neck Fracture?</vt:lpstr>
      <vt:lpstr>Rapid fire questions</vt:lpstr>
      <vt:lpstr>Rapid fire questions</vt:lpstr>
      <vt:lpstr>How long does a patient need to stay non-weight-bearing?</vt:lpstr>
      <vt:lpstr>This clinical image shows the medial aspect of the ankle and heel with extensive purple and yellow ecchymosis and soft tissue swelling, consistent with a significant contusion or hematoma, most suggestive of an acute ankle injury such as a fracture or high-grade ligamentous rupture.</vt:lpstr>
      <vt:lpstr>Read Images</vt:lpstr>
      <vt:lpstr>Which classification system is used for Talar Neck Fracture? Hawkin Classification</vt:lpstr>
      <vt:lpstr>Rapid fire questions</vt:lpstr>
      <vt:lpstr>Rapid fire questions</vt:lpstr>
      <vt:lpstr>What Has Done? The image shows a talar neck fracture that has been treated with open reduction and internal fixation (ORIF), using two screws placed across the talar neck to stabilize the fracture.</vt:lpstr>
      <vt:lpstr>How long does a patient need to stay non-weight-bearing? Strictly non–weight-bearing for about 8–12 weeks.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4</cp:revision>
  <dcterms:created xsi:type="dcterms:W3CDTF">2026-01-15T01:27:02Z</dcterms:created>
  <dcterms:modified xsi:type="dcterms:W3CDTF">2026-01-18T05:52:58Z</dcterms:modified>
</cp:coreProperties>
</file>