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58" r:id="rId3"/>
    <p:sldId id="259" r:id="rId4"/>
    <p:sldId id="260" r:id="rId5"/>
    <p:sldId id="261" r:id="rId6"/>
    <p:sldId id="262" r:id="rId7"/>
    <p:sldId id="282" r:id="rId8"/>
    <p:sldId id="264" r:id="rId9"/>
    <p:sldId id="265" r:id="rId10"/>
    <p:sldId id="266" r:id="rId11"/>
    <p:sldId id="263" r:id="rId12"/>
    <p:sldId id="267" r:id="rId13"/>
    <p:sldId id="270" r:id="rId14"/>
    <p:sldId id="271" r:id="rId15"/>
    <p:sldId id="268" r:id="rId16"/>
    <p:sldId id="273" r:id="rId17"/>
    <p:sldId id="274" r:id="rId18"/>
    <p:sldId id="275" r:id="rId19"/>
    <p:sldId id="283"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2"/>
    <p:restoredTop sz="94664"/>
  </p:normalViewPr>
  <p:slideViewPr>
    <p:cSldViewPr snapToGrid="0">
      <p:cViewPr varScale="1">
        <p:scale>
          <a:sx n="78" d="100"/>
          <a:sy n="78" d="100"/>
        </p:scale>
        <p:origin x="168"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2666A-58B0-2A4D-9692-348BBB3BB28E}" type="datetimeFigureOut">
              <a:rPr lang="en-US" smtClean="0"/>
              <a:t>1/15/26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537F7-3F64-B84D-AC12-F2B8962C5DB0}" type="slidenum">
              <a:rPr lang="en-US" smtClean="0"/>
              <a:t>‹#›</a:t>
            </a:fld>
            <a:endParaRPr lang="en-US"/>
          </a:p>
        </p:txBody>
      </p:sp>
    </p:spTree>
    <p:extLst>
      <p:ext uri="{BB962C8B-B14F-4D97-AF65-F5344CB8AC3E}">
        <p14:creationId xmlns:p14="http://schemas.microsoft.com/office/powerpoint/2010/main" val="1780284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E2D8B-DA91-D24F-BDE8-A5BD885C87D1}" type="slidenum">
              <a:rPr lang="en-US" smtClean="0"/>
              <a:t>11</a:t>
            </a:fld>
            <a:endParaRPr lang="en-US"/>
          </a:p>
        </p:txBody>
      </p:sp>
    </p:spTree>
    <p:extLst>
      <p:ext uri="{BB962C8B-B14F-4D97-AF65-F5344CB8AC3E}">
        <p14:creationId xmlns:p14="http://schemas.microsoft.com/office/powerpoint/2010/main" val="345302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E9E84-1F48-FE3D-2B9B-A0E2A1278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02A29-E91D-21BF-398E-E8B9FDE3B1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E6BAE-F08E-2025-E26E-B2B8EC69FB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6FC534-B71C-4B98-10FA-B197B80BD3B1}"/>
              </a:ext>
            </a:extLst>
          </p:cNvPr>
          <p:cNvSpPr>
            <a:spLocks noGrp="1"/>
          </p:cNvSpPr>
          <p:nvPr>
            <p:ph type="sldNum" sz="quarter" idx="5"/>
          </p:nvPr>
        </p:nvSpPr>
        <p:spPr/>
        <p:txBody>
          <a:bodyPr/>
          <a:lstStyle/>
          <a:p>
            <a:fld id="{39CE2D8B-DA91-D24F-BDE8-A5BD885C87D1}" type="slidenum">
              <a:rPr lang="en-US" smtClean="0"/>
              <a:t>17</a:t>
            </a:fld>
            <a:endParaRPr lang="en-US"/>
          </a:p>
        </p:txBody>
      </p:sp>
    </p:spTree>
    <p:extLst>
      <p:ext uri="{BB962C8B-B14F-4D97-AF65-F5344CB8AC3E}">
        <p14:creationId xmlns:p14="http://schemas.microsoft.com/office/powerpoint/2010/main" val="362671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C722-F8C2-89C1-292E-C4288F0A83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17474D-2EC2-B257-334C-004C380E5A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9C2158-E381-CBAB-00B3-EEB0159B57A0}"/>
              </a:ext>
            </a:extLst>
          </p:cNvPr>
          <p:cNvSpPr>
            <a:spLocks noGrp="1"/>
          </p:cNvSpPr>
          <p:nvPr>
            <p:ph type="dt" sz="half" idx="10"/>
          </p:nvPr>
        </p:nvSpPr>
        <p:spPr/>
        <p:txBody>
          <a:bodyPr/>
          <a:lstStyle/>
          <a:p>
            <a:fld id="{B14774DD-95D9-3C40-B296-8515181C4AAA}" type="datetimeFigureOut">
              <a:rPr lang="en-US" smtClean="0"/>
              <a:t>1/15/26</a:t>
            </a:fld>
            <a:endParaRPr lang="en-US"/>
          </a:p>
        </p:txBody>
      </p:sp>
      <p:sp>
        <p:nvSpPr>
          <p:cNvPr id="5" name="Footer Placeholder 4">
            <a:extLst>
              <a:ext uri="{FF2B5EF4-FFF2-40B4-BE49-F238E27FC236}">
                <a16:creationId xmlns:a16="http://schemas.microsoft.com/office/drawing/2014/main" id="{2CF5665E-E9FA-4939-2B2A-37EE562FD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2777D-C8A1-3C90-82C8-15747A82E769}"/>
              </a:ext>
            </a:extLst>
          </p:cNvPr>
          <p:cNvSpPr>
            <a:spLocks noGrp="1"/>
          </p:cNvSpPr>
          <p:nvPr>
            <p:ph type="sldNum" sz="quarter" idx="12"/>
          </p:nvPr>
        </p:nvSpPr>
        <p:spPr/>
        <p:txBody>
          <a:bodyPr/>
          <a:lstStyle/>
          <a:p>
            <a:fld id="{50AEF914-76E2-5E4D-B8B4-163098C95939}" type="slidenum">
              <a:rPr lang="en-US" smtClean="0"/>
              <a:t>‹#›</a:t>
            </a:fld>
            <a:endParaRPr lang="en-US"/>
          </a:p>
        </p:txBody>
      </p:sp>
    </p:spTree>
    <p:extLst>
      <p:ext uri="{BB962C8B-B14F-4D97-AF65-F5344CB8AC3E}">
        <p14:creationId xmlns:p14="http://schemas.microsoft.com/office/powerpoint/2010/main" val="401868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122C-2438-E7E7-4C53-97F47E6E55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210F4D-DB86-114E-A6A6-4099E680C7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CA496-73CF-FF97-9779-B62A88FAAD7A}"/>
              </a:ext>
            </a:extLst>
          </p:cNvPr>
          <p:cNvSpPr>
            <a:spLocks noGrp="1"/>
          </p:cNvSpPr>
          <p:nvPr>
            <p:ph type="dt" sz="half" idx="10"/>
          </p:nvPr>
        </p:nvSpPr>
        <p:spPr/>
        <p:txBody>
          <a:bodyPr/>
          <a:lstStyle/>
          <a:p>
            <a:fld id="{B14774DD-95D9-3C40-B296-8515181C4AAA}" type="datetimeFigureOut">
              <a:rPr lang="en-US" smtClean="0"/>
              <a:t>1/15/26</a:t>
            </a:fld>
            <a:endParaRPr lang="en-US"/>
          </a:p>
        </p:txBody>
      </p:sp>
      <p:sp>
        <p:nvSpPr>
          <p:cNvPr id="5" name="Footer Placeholder 4">
            <a:extLst>
              <a:ext uri="{FF2B5EF4-FFF2-40B4-BE49-F238E27FC236}">
                <a16:creationId xmlns:a16="http://schemas.microsoft.com/office/drawing/2014/main" id="{E78E1AD3-E64B-BA40-654A-C9A280886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44648-D984-D1FD-1E31-050267BBA3A0}"/>
              </a:ext>
            </a:extLst>
          </p:cNvPr>
          <p:cNvSpPr>
            <a:spLocks noGrp="1"/>
          </p:cNvSpPr>
          <p:nvPr>
            <p:ph type="sldNum" sz="quarter" idx="12"/>
          </p:nvPr>
        </p:nvSpPr>
        <p:spPr/>
        <p:txBody>
          <a:bodyPr/>
          <a:lstStyle/>
          <a:p>
            <a:fld id="{50AEF914-76E2-5E4D-B8B4-163098C95939}" type="slidenum">
              <a:rPr lang="en-US" smtClean="0"/>
              <a:t>‹#›</a:t>
            </a:fld>
            <a:endParaRPr lang="en-US"/>
          </a:p>
        </p:txBody>
      </p:sp>
    </p:spTree>
    <p:extLst>
      <p:ext uri="{BB962C8B-B14F-4D97-AF65-F5344CB8AC3E}">
        <p14:creationId xmlns:p14="http://schemas.microsoft.com/office/powerpoint/2010/main" val="277989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5061B-46A6-426B-8DAD-6FD98AE26E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0B78EB-94B3-97F4-D62B-49A766698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9C156-70F0-DA0F-9DDB-FFE10347F40A}"/>
              </a:ext>
            </a:extLst>
          </p:cNvPr>
          <p:cNvSpPr>
            <a:spLocks noGrp="1"/>
          </p:cNvSpPr>
          <p:nvPr>
            <p:ph type="dt" sz="half" idx="10"/>
          </p:nvPr>
        </p:nvSpPr>
        <p:spPr/>
        <p:txBody>
          <a:bodyPr/>
          <a:lstStyle/>
          <a:p>
            <a:fld id="{B14774DD-95D9-3C40-B296-8515181C4AAA}" type="datetimeFigureOut">
              <a:rPr lang="en-US" smtClean="0"/>
              <a:t>1/15/26</a:t>
            </a:fld>
            <a:endParaRPr lang="en-US"/>
          </a:p>
        </p:txBody>
      </p:sp>
      <p:sp>
        <p:nvSpPr>
          <p:cNvPr id="5" name="Footer Placeholder 4">
            <a:extLst>
              <a:ext uri="{FF2B5EF4-FFF2-40B4-BE49-F238E27FC236}">
                <a16:creationId xmlns:a16="http://schemas.microsoft.com/office/drawing/2014/main" id="{5595DCBE-8845-CE5C-57A2-7414FF37B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11514-A12C-63A9-DA28-957C0FCBBAA9}"/>
              </a:ext>
            </a:extLst>
          </p:cNvPr>
          <p:cNvSpPr>
            <a:spLocks noGrp="1"/>
          </p:cNvSpPr>
          <p:nvPr>
            <p:ph type="sldNum" sz="quarter" idx="12"/>
          </p:nvPr>
        </p:nvSpPr>
        <p:spPr/>
        <p:txBody>
          <a:bodyPr/>
          <a:lstStyle/>
          <a:p>
            <a:fld id="{50AEF914-76E2-5E4D-B8B4-163098C95939}" type="slidenum">
              <a:rPr lang="en-US" smtClean="0"/>
              <a:t>‹#›</a:t>
            </a:fld>
            <a:endParaRPr lang="en-US"/>
          </a:p>
        </p:txBody>
      </p:sp>
    </p:spTree>
    <p:extLst>
      <p:ext uri="{BB962C8B-B14F-4D97-AF65-F5344CB8AC3E}">
        <p14:creationId xmlns:p14="http://schemas.microsoft.com/office/powerpoint/2010/main" val="239912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BF77-7FCC-81DC-F552-244E40580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B5153-0C2D-8034-D7BF-68C2A7CAD1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C3C6E-27D9-53B0-18CB-8E3F0EE40F40}"/>
              </a:ext>
            </a:extLst>
          </p:cNvPr>
          <p:cNvSpPr>
            <a:spLocks noGrp="1"/>
          </p:cNvSpPr>
          <p:nvPr>
            <p:ph type="dt" sz="half" idx="10"/>
          </p:nvPr>
        </p:nvSpPr>
        <p:spPr/>
        <p:txBody>
          <a:bodyPr/>
          <a:lstStyle/>
          <a:p>
            <a:fld id="{B14774DD-95D9-3C40-B296-8515181C4AAA}" type="datetimeFigureOut">
              <a:rPr lang="en-US" smtClean="0"/>
              <a:t>1/15/26</a:t>
            </a:fld>
            <a:endParaRPr lang="en-US"/>
          </a:p>
        </p:txBody>
      </p:sp>
      <p:sp>
        <p:nvSpPr>
          <p:cNvPr id="5" name="Footer Placeholder 4">
            <a:extLst>
              <a:ext uri="{FF2B5EF4-FFF2-40B4-BE49-F238E27FC236}">
                <a16:creationId xmlns:a16="http://schemas.microsoft.com/office/drawing/2014/main" id="{48CC6C66-1EF7-3F9E-F5C2-2FF829976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09B0E-B20B-BA2B-7CD3-4EDEA0CA3A05}"/>
              </a:ext>
            </a:extLst>
          </p:cNvPr>
          <p:cNvSpPr>
            <a:spLocks noGrp="1"/>
          </p:cNvSpPr>
          <p:nvPr>
            <p:ph type="sldNum" sz="quarter" idx="12"/>
          </p:nvPr>
        </p:nvSpPr>
        <p:spPr/>
        <p:txBody>
          <a:bodyPr/>
          <a:lstStyle/>
          <a:p>
            <a:fld id="{50AEF914-76E2-5E4D-B8B4-163098C95939}" type="slidenum">
              <a:rPr lang="en-US" smtClean="0"/>
              <a:t>‹#›</a:t>
            </a:fld>
            <a:endParaRPr lang="en-US"/>
          </a:p>
        </p:txBody>
      </p:sp>
    </p:spTree>
    <p:extLst>
      <p:ext uri="{BB962C8B-B14F-4D97-AF65-F5344CB8AC3E}">
        <p14:creationId xmlns:p14="http://schemas.microsoft.com/office/powerpoint/2010/main" val="428717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9139-ED9D-2D89-DDCD-D365BB393C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FC4033-2A94-C68C-534E-19499D11F7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A1D059-A66E-4BB2-2009-2EA4F3FD4133}"/>
              </a:ext>
            </a:extLst>
          </p:cNvPr>
          <p:cNvSpPr>
            <a:spLocks noGrp="1"/>
          </p:cNvSpPr>
          <p:nvPr>
            <p:ph type="dt" sz="half" idx="10"/>
          </p:nvPr>
        </p:nvSpPr>
        <p:spPr/>
        <p:txBody>
          <a:bodyPr/>
          <a:lstStyle/>
          <a:p>
            <a:fld id="{B14774DD-95D9-3C40-B296-8515181C4AAA}" type="datetimeFigureOut">
              <a:rPr lang="en-US" smtClean="0"/>
              <a:t>1/15/26</a:t>
            </a:fld>
            <a:endParaRPr lang="en-US"/>
          </a:p>
        </p:txBody>
      </p:sp>
      <p:sp>
        <p:nvSpPr>
          <p:cNvPr id="5" name="Footer Placeholder 4">
            <a:extLst>
              <a:ext uri="{FF2B5EF4-FFF2-40B4-BE49-F238E27FC236}">
                <a16:creationId xmlns:a16="http://schemas.microsoft.com/office/drawing/2014/main" id="{B69397CF-9A81-43DA-6DD5-7144DBAFF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E7457-DA32-E3EF-128D-B17341A7860B}"/>
              </a:ext>
            </a:extLst>
          </p:cNvPr>
          <p:cNvSpPr>
            <a:spLocks noGrp="1"/>
          </p:cNvSpPr>
          <p:nvPr>
            <p:ph type="sldNum" sz="quarter" idx="12"/>
          </p:nvPr>
        </p:nvSpPr>
        <p:spPr/>
        <p:txBody>
          <a:bodyPr/>
          <a:lstStyle/>
          <a:p>
            <a:fld id="{50AEF914-76E2-5E4D-B8B4-163098C95939}" type="slidenum">
              <a:rPr lang="en-US" smtClean="0"/>
              <a:t>‹#›</a:t>
            </a:fld>
            <a:endParaRPr lang="en-US"/>
          </a:p>
        </p:txBody>
      </p:sp>
    </p:spTree>
    <p:extLst>
      <p:ext uri="{BB962C8B-B14F-4D97-AF65-F5344CB8AC3E}">
        <p14:creationId xmlns:p14="http://schemas.microsoft.com/office/powerpoint/2010/main" val="16854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9080-6FCE-8B0F-E16D-4D91F45A7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1AA95-CC53-D425-1B35-32EB84B952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8C978C-06AC-963D-D4A5-38B303C125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04C2FB-5757-DD66-AE26-0FF08FD0FEE4}"/>
              </a:ext>
            </a:extLst>
          </p:cNvPr>
          <p:cNvSpPr>
            <a:spLocks noGrp="1"/>
          </p:cNvSpPr>
          <p:nvPr>
            <p:ph type="dt" sz="half" idx="10"/>
          </p:nvPr>
        </p:nvSpPr>
        <p:spPr/>
        <p:txBody>
          <a:bodyPr/>
          <a:lstStyle/>
          <a:p>
            <a:fld id="{B14774DD-95D9-3C40-B296-8515181C4AAA}" type="datetimeFigureOut">
              <a:rPr lang="en-US" smtClean="0"/>
              <a:t>1/15/26</a:t>
            </a:fld>
            <a:endParaRPr lang="en-US"/>
          </a:p>
        </p:txBody>
      </p:sp>
      <p:sp>
        <p:nvSpPr>
          <p:cNvPr id="6" name="Footer Placeholder 5">
            <a:extLst>
              <a:ext uri="{FF2B5EF4-FFF2-40B4-BE49-F238E27FC236}">
                <a16:creationId xmlns:a16="http://schemas.microsoft.com/office/drawing/2014/main" id="{898FA930-E6B4-D329-6622-9D73524AA7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88036-04DF-D20C-0220-9C769DFF5428}"/>
              </a:ext>
            </a:extLst>
          </p:cNvPr>
          <p:cNvSpPr>
            <a:spLocks noGrp="1"/>
          </p:cNvSpPr>
          <p:nvPr>
            <p:ph type="sldNum" sz="quarter" idx="12"/>
          </p:nvPr>
        </p:nvSpPr>
        <p:spPr/>
        <p:txBody>
          <a:bodyPr/>
          <a:lstStyle/>
          <a:p>
            <a:fld id="{50AEF914-76E2-5E4D-B8B4-163098C95939}" type="slidenum">
              <a:rPr lang="en-US" smtClean="0"/>
              <a:t>‹#›</a:t>
            </a:fld>
            <a:endParaRPr lang="en-US"/>
          </a:p>
        </p:txBody>
      </p:sp>
    </p:spTree>
    <p:extLst>
      <p:ext uri="{BB962C8B-B14F-4D97-AF65-F5344CB8AC3E}">
        <p14:creationId xmlns:p14="http://schemas.microsoft.com/office/powerpoint/2010/main" val="273837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8986-92CC-2700-D69B-B5C2F82E06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6D86F2-7818-357A-3819-49B126C37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261E8D-E8F2-6AEE-0DB9-3EC094C288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466B3A-39C8-68CC-4525-1B0132ECD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23FD8-01B4-6757-0C0D-8BCFC1C68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F1E60-846E-55E6-F417-B9CEC8F16BE9}"/>
              </a:ext>
            </a:extLst>
          </p:cNvPr>
          <p:cNvSpPr>
            <a:spLocks noGrp="1"/>
          </p:cNvSpPr>
          <p:nvPr>
            <p:ph type="dt" sz="half" idx="10"/>
          </p:nvPr>
        </p:nvSpPr>
        <p:spPr/>
        <p:txBody>
          <a:bodyPr/>
          <a:lstStyle/>
          <a:p>
            <a:fld id="{B14774DD-95D9-3C40-B296-8515181C4AAA}" type="datetimeFigureOut">
              <a:rPr lang="en-US" smtClean="0"/>
              <a:t>1/15/26</a:t>
            </a:fld>
            <a:endParaRPr lang="en-US"/>
          </a:p>
        </p:txBody>
      </p:sp>
      <p:sp>
        <p:nvSpPr>
          <p:cNvPr id="8" name="Footer Placeholder 7">
            <a:extLst>
              <a:ext uri="{FF2B5EF4-FFF2-40B4-BE49-F238E27FC236}">
                <a16:creationId xmlns:a16="http://schemas.microsoft.com/office/drawing/2014/main" id="{24D6005A-F310-4811-0023-7B9A4DE8CE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B05104-4865-0ADF-13BC-CE932F12412A}"/>
              </a:ext>
            </a:extLst>
          </p:cNvPr>
          <p:cNvSpPr>
            <a:spLocks noGrp="1"/>
          </p:cNvSpPr>
          <p:nvPr>
            <p:ph type="sldNum" sz="quarter" idx="12"/>
          </p:nvPr>
        </p:nvSpPr>
        <p:spPr/>
        <p:txBody>
          <a:bodyPr/>
          <a:lstStyle/>
          <a:p>
            <a:fld id="{50AEF914-76E2-5E4D-B8B4-163098C95939}" type="slidenum">
              <a:rPr lang="en-US" smtClean="0"/>
              <a:t>‹#›</a:t>
            </a:fld>
            <a:endParaRPr lang="en-US"/>
          </a:p>
        </p:txBody>
      </p:sp>
    </p:spTree>
    <p:extLst>
      <p:ext uri="{BB962C8B-B14F-4D97-AF65-F5344CB8AC3E}">
        <p14:creationId xmlns:p14="http://schemas.microsoft.com/office/powerpoint/2010/main" val="171327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0575D-A034-8736-C014-5A3F119B88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79968-0A33-7AEF-498C-020590C76303}"/>
              </a:ext>
            </a:extLst>
          </p:cNvPr>
          <p:cNvSpPr>
            <a:spLocks noGrp="1"/>
          </p:cNvSpPr>
          <p:nvPr>
            <p:ph type="dt" sz="half" idx="10"/>
          </p:nvPr>
        </p:nvSpPr>
        <p:spPr/>
        <p:txBody>
          <a:bodyPr/>
          <a:lstStyle/>
          <a:p>
            <a:fld id="{B14774DD-95D9-3C40-B296-8515181C4AAA}" type="datetimeFigureOut">
              <a:rPr lang="en-US" smtClean="0"/>
              <a:t>1/15/26</a:t>
            </a:fld>
            <a:endParaRPr lang="en-US"/>
          </a:p>
        </p:txBody>
      </p:sp>
      <p:sp>
        <p:nvSpPr>
          <p:cNvPr id="4" name="Footer Placeholder 3">
            <a:extLst>
              <a:ext uri="{FF2B5EF4-FFF2-40B4-BE49-F238E27FC236}">
                <a16:creationId xmlns:a16="http://schemas.microsoft.com/office/drawing/2014/main" id="{C5204CA2-3CDA-DC9E-CF6F-8542C17700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529036-9D56-C606-041F-6F4CADA1E124}"/>
              </a:ext>
            </a:extLst>
          </p:cNvPr>
          <p:cNvSpPr>
            <a:spLocks noGrp="1"/>
          </p:cNvSpPr>
          <p:nvPr>
            <p:ph type="sldNum" sz="quarter" idx="12"/>
          </p:nvPr>
        </p:nvSpPr>
        <p:spPr/>
        <p:txBody>
          <a:bodyPr/>
          <a:lstStyle/>
          <a:p>
            <a:fld id="{50AEF914-76E2-5E4D-B8B4-163098C95939}" type="slidenum">
              <a:rPr lang="en-US" smtClean="0"/>
              <a:t>‹#›</a:t>
            </a:fld>
            <a:endParaRPr lang="en-US"/>
          </a:p>
        </p:txBody>
      </p:sp>
    </p:spTree>
    <p:extLst>
      <p:ext uri="{BB962C8B-B14F-4D97-AF65-F5344CB8AC3E}">
        <p14:creationId xmlns:p14="http://schemas.microsoft.com/office/powerpoint/2010/main" val="296775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1BC16-FC43-B6EB-DB44-B7FE7CB996F2}"/>
              </a:ext>
            </a:extLst>
          </p:cNvPr>
          <p:cNvSpPr>
            <a:spLocks noGrp="1"/>
          </p:cNvSpPr>
          <p:nvPr>
            <p:ph type="dt" sz="half" idx="10"/>
          </p:nvPr>
        </p:nvSpPr>
        <p:spPr/>
        <p:txBody>
          <a:bodyPr/>
          <a:lstStyle/>
          <a:p>
            <a:fld id="{B14774DD-95D9-3C40-B296-8515181C4AAA}" type="datetimeFigureOut">
              <a:rPr lang="en-US" smtClean="0"/>
              <a:t>1/15/26</a:t>
            </a:fld>
            <a:endParaRPr lang="en-US"/>
          </a:p>
        </p:txBody>
      </p:sp>
      <p:sp>
        <p:nvSpPr>
          <p:cNvPr id="3" name="Footer Placeholder 2">
            <a:extLst>
              <a:ext uri="{FF2B5EF4-FFF2-40B4-BE49-F238E27FC236}">
                <a16:creationId xmlns:a16="http://schemas.microsoft.com/office/drawing/2014/main" id="{CE86B489-9DB3-7060-CE2D-ADCA4A52CE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74A82F-20A8-0036-7FE9-276F4C6B8321}"/>
              </a:ext>
            </a:extLst>
          </p:cNvPr>
          <p:cNvSpPr>
            <a:spLocks noGrp="1"/>
          </p:cNvSpPr>
          <p:nvPr>
            <p:ph type="sldNum" sz="quarter" idx="12"/>
          </p:nvPr>
        </p:nvSpPr>
        <p:spPr/>
        <p:txBody>
          <a:bodyPr/>
          <a:lstStyle/>
          <a:p>
            <a:fld id="{50AEF914-76E2-5E4D-B8B4-163098C95939}" type="slidenum">
              <a:rPr lang="en-US" smtClean="0"/>
              <a:t>‹#›</a:t>
            </a:fld>
            <a:endParaRPr lang="en-US"/>
          </a:p>
        </p:txBody>
      </p:sp>
    </p:spTree>
    <p:extLst>
      <p:ext uri="{BB962C8B-B14F-4D97-AF65-F5344CB8AC3E}">
        <p14:creationId xmlns:p14="http://schemas.microsoft.com/office/powerpoint/2010/main" val="365007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036C-7EF1-5FFF-DA9B-1CD1C9BD2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98183E-6392-DAC5-40A2-AE214636D3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BBB307-B887-B3EE-1A95-5FE4CD856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9AFA06-3590-C082-9A82-75B1E1FDBA93}"/>
              </a:ext>
            </a:extLst>
          </p:cNvPr>
          <p:cNvSpPr>
            <a:spLocks noGrp="1"/>
          </p:cNvSpPr>
          <p:nvPr>
            <p:ph type="dt" sz="half" idx="10"/>
          </p:nvPr>
        </p:nvSpPr>
        <p:spPr/>
        <p:txBody>
          <a:bodyPr/>
          <a:lstStyle/>
          <a:p>
            <a:fld id="{B14774DD-95D9-3C40-B296-8515181C4AAA}" type="datetimeFigureOut">
              <a:rPr lang="en-US" smtClean="0"/>
              <a:t>1/15/26</a:t>
            </a:fld>
            <a:endParaRPr lang="en-US"/>
          </a:p>
        </p:txBody>
      </p:sp>
      <p:sp>
        <p:nvSpPr>
          <p:cNvPr id="6" name="Footer Placeholder 5">
            <a:extLst>
              <a:ext uri="{FF2B5EF4-FFF2-40B4-BE49-F238E27FC236}">
                <a16:creationId xmlns:a16="http://schemas.microsoft.com/office/drawing/2014/main" id="{81D6227B-2122-1F0B-E9B3-5C8A312DA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FCF110-4BE8-73F6-44E5-ED96539AC998}"/>
              </a:ext>
            </a:extLst>
          </p:cNvPr>
          <p:cNvSpPr>
            <a:spLocks noGrp="1"/>
          </p:cNvSpPr>
          <p:nvPr>
            <p:ph type="sldNum" sz="quarter" idx="12"/>
          </p:nvPr>
        </p:nvSpPr>
        <p:spPr/>
        <p:txBody>
          <a:bodyPr/>
          <a:lstStyle/>
          <a:p>
            <a:fld id="{50AEF914-76E2-5E4D-B8B4-163098C95939}" type="slidenum">
              <a:rPr lang="en-US" smtClean="0"/>
              <a:t>‹#›</a:t>
            </a:fld>
            <a:endParaRPr lang="en-US"/>
          </a:p>
        </p:txBody>
      </p:sp>
    </p:spTree>
    <p:extLst>
      <p:ext uri="{BB962C8B-B14F-4D97-AF65-F5344CB8AC3E}">
        <p14:creationId xmlns:p14="http://schemas.microsoft.com/office/powerpoint/2010/main" val="68644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F81E-D7E4-E084-3190-061E13BA9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57FAAE-7F2F-EF02-F199-926C7FAC6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DEB7F0-5055-FE91-4F6D-489B14E92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3B39DA-5BA9-E13A-E484-40145BC3F4C8}"/>
              </a:ext>
            </a:extLst>
          </p:cNvPr>
          <p:cNvSpPr>
            <a:spLocks noGrp="1"/>
          </p:cNvSpPr>
          <p:nvPr>
            <p:ph type="dt" sz="half" idx="10"/>
          </p:nvPr>
        </p:nvSpPr>
        <p:spPr/>
        <p:txBody>
          <a:bodyPr/>
          <a:lstStyle/>
          <a:p>
            <a:fld id="{B14774DD-95D9-3C40-B296-8515181C4AAA}" type="datetimeFigureOut">
              <a:rPr lang="en-US" smtClean="0"/>
              <a:t>1/15/26</a:t>
            </a:fld>
            <a:endParaRPr lang="en-US"/>
          </a:p>
        </p:txBody>
      </p:sp>
      <p:sp>
        <p:nvSpPr>
          <p:cNvPr id="6" name="Footer Placeholder 5">
            <a:extLst>
              <a:ext uri="{FF2B5EF4-FFF2-40B4-BE49-F238E27FC236}">
                <a16:creationId xmlns:a16="http://schemas.microsoft.com/office/drawing/2014/main" id="{81CB8981-41AF-D2EE-260E-0748E0D20F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6B8E5-A820-6873-4EA8-EE6C92659E1E}"/>
              </a:ext>
            </a:extLst>
          </p:cNvPr>
          <p:cNvSpPr>
            <a:spLocks noGrp="1"/>
          </p:cNvSpPr>
          <p:nvPr>
            <p:ph type="sldNum" sz="quarter" idx="12"/>
          </p:nvPr>
        </p:nvSpPr>
        <p:spPr/>
        <p:txBody>
          <a:bodyPr/>
          <a:lstStyle/>
          <a:p>
            <a:fld id="{50AEF914-76E2-5E4D-B8B4-163098C95939}" type="slidenum">
              <a:rPr lang="en-US" smtClean="0"/>
              <a:t>‹#›</a:t>
            </a:fld>
            <a:endParaRPr lang="en-US"/>
          </a:p>
        </p:txBody>
      </p:sp>
    </p:spTree>
    <p:extLst>
      <p:ext uri="{BB962C8B-B14F-4D97-AF65-F5344CB8AC3E}">
        <p14:creationId xmlns:p14="http://schemas.microsoft.com/office/powerpoint/2010/main" val="33977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825F0-602A-8F25-40FA-0DD46B8C6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6DFB11-2260-4BBB-C5F0-F8361D0101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47FE1-392C-851F-2C3D-D57C402BC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4774DD-95D9-3C40-B296-8515181C4AAA}" type="datetimeFigureOut">
              <a:rPr lang="en-US" smtClean="0"/>
              <a:t>1/15/26</a:t>
            </a:fld>
            <a:endParaRPr lang="en-US"/>
          </a:p>
        </p:txBody>
      </p:sp>
      <p:sp>
        <p:nvSpPr>
          <p:cNvPr id="5" name="Footer Placeholder 4">
            <a:extLst>
              <a:ext uri="{FF2B5EF4-FFF2-40B4-BE49-F238E27FC236}">
                <a16:creationId xmlns:a16="http://schemas.microsoft.com/office/drawing/2014/main" id="{F146A2A8-F06E-F908-56F8-4563BFB00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4FAC4F-1F36-DFF5-32AD-BFDFBA715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AEF914-76E2-5E4D-B8B4-163098C95939}" type="slidenum">
              <a:rPr lang="en-US" smtClean="0"/>
              <a:t>‹#›</a:t>
            </a:fld>
            <a:endParaRPr lang="en-US"/>
          </a:p>
        </p:txBody>
      </p:sp>
    </p:spTree>
    <p:extLst>
      <p:ext uri="{BB962C8B-B14F-4D97-AF65-F5344CB8AC3E}">
        <p14:creationId xmlns:p14="http://schemas.microsoft.com/office/powerpoint/2010/main" val="2972342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C2F91-16BF-7B4D-4706-B56A0EED9316}"/>
              </a:ext>
            </a:extLst>
          </p:cNvPr>
          <p:cNvSpPr>
            <a:spLocks noGrp="1"/>
          </p:cNvSpPr>
          <p:nvPr>
            <p:ph type="ctrTitle"/>
          </p:nvPr>
        </p:nvSpPr>
        <p:spPr>
          <a:xfrm>
            <a:off x="531950" y="2166429"/>
            <a:ext cx="3620882" cy="3082743"/>
          </a:xfrm>
        </p:spPr>
        <p:txBody>
          <a:bodyPr anchor="t">
            <a:normAutofit/>
          </a:bodyPr>
          <a:lstStyle/>
          <a:p>
            <a:pPr algn="ctr"/>
            <a:r>
              <a:rPr lang="en-US" sz="4400" b="1" dirty="0">
                <a:latin typeface="ACADEMY ENGRAVED LET PLAIN:1.0" panose="02000000000000000000" pitchFamily="2" charset="0"/>
              </a:rPr>
              <a:t>Pes Cavus</a:t>
            </a:r>
            <a:br>
              <a:rPr lang="en-US" sz="4400" b="1" dirty="0">
                <a:latin typeface="ACADEMY ENGRAVED LET PLAIN:1.0" panose="02000000000000000000" pitchFamily="2" charset="0"/>
              </a:rPr>
            </a:br>
            <a:endParaRPr lang="en-US" sz="4400" b="1" dirty="0">
              <a:latin typeface="ACADEMY ENGRAVED LET PLAIN:1.0" panose="02000000000000000000" pitchFamily="2" charset="0"/>
            </a:endParaRPr>
          </a:p>
        </p:txBody>
      </p:sp>
      <p:cxnSp>
        <p:nvCxnSpPr>
          <p:cNvPr id="13" name="Straight Connector 1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BA9D0CF8-CE12-B745-C3BF-94FE4CE39DB7}"/>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pic>
        <p:nvPicPr>
          <p:cNvPr id="6" name="Picture 5" descr="A gold circle with a black background&#10;&#10;AI-generated content may be incorrect.">
            <a:extLst>
              <a:ext uri="{FF2B5EF4-FFF2-40B4-BE49-F238E27FC236}">
                <a16:creationId xmlns:a16="http://schemas.microsoft.com/office/drawing/2014/main" id="{0B40C451-6BDD-842C-26AE-863E8168C146}"/>
              </a:ext>
            </a:extLst>
          </p:cNvPr>
          <p:cNvPicPr>
            <a:picLocks noChangeAspect="1"/>
          </p:cNvPicPr>
          <p:nvPr/>
        </p:nvPicPr>
        <p:blipFill>
          <a:blip r:embed="rId3"/>
          <a:stretch>
            <a:fillRect/>
          </a:stretch>
        </p:blipFill>
        <p:spPr>
          <a:xfrm>
            <a:off x="1049965" y="4359979"/>
            <a:ext cx="2309687" cy="2109958"/>
          </a:xfrm>
          <a:prstGeom prst="rect">
            <a:avLst/>
          </a:prstGeom>
        </p:spPr>
      </p:pic>
    </p:spTree>
    <p:extLst>
      <p:ext uri="{BB962C8B-B14F-4D97-AF65-F5344CB8AC3E}">
        <p14:creationId xmlns:p14="http://schemas.microsoft.com/office/powerpoint/2010/main" val="34558131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CC22A1-E5A2-9DC6-5CA3-53DD046D594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BAF45C-E5AE-83C6-58E1-C7095944B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0306960-9322-5DAB-029B-D8658A39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1569E-C13F-76F6-3839-D7CF053B940A}"/>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F77DA3A5-D651-6EBF-6C75-961F3F5B28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BE43BF04-0CD3-DC45-C24C-0C0949B7277D}"/>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108216675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85DD-E0D4-4BD8-583D-CF5BFFFF5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C343E-1CFC-2FE6-2C4F-DA61AEAEF402}"/>
              </a:ext>
            </a:extLst>
          </p:cNvPr>
          <p:cNvSpPr>
            <a:spLocks noGrp="1"/>
          </p:cNvSpPr>
          <p:nvPr>
            <p:ph type="title"/>
          </p:nvPr>
        </p:nvSpPr>
        <p:spPr>
          <a:xfrm>
            <a:off x="1" y="3052689"/>
            <a:ext cx="2347784" cy="1307592"/>
          </a:xfrm>
        </p:spPr>
        <p:txBody>
          <a:bodyPr/>
          <a:lstStyle/>
          <a:p>
            <a:r>
              <a:rPr lang="en-US" dirty="0">
                <a:latin typeface="+mn-lt"/>
              </a:rPr>
              <a:t>Read Images</a:t>
            </a:r>
          </a:p>
        </p:txBody>
      </p:sp>
      <p:sp>
        <p:nvSpPr>
          <p:cNvPr id="6" name="TextBox 5">
            <a:extLst>
              <a:ext uri="{FF2B5EF4-FFF2-40B4-BE49-F238E27FC236}">
                <a16:creationId xmlns:a16="http://schemas.microsoft.com/office/drawing/2014/main" id="{DBA965BE-C7F7-D83E-9B74-D3339E242856}"/>
              </a:ext>
            </a:extLst>
          </p:cNvPr>
          <p:cNvSpPr txBox="1"/>
          <p:nvPr/>
        </p:nvSpPr>
        <p:spPr>
          <a:xfrm flipH="1">
            <a:off x="3893821" y="1266092"/>
            <a:ext cx="453683" cy="1015663"/>
          </a:xfrm>
          <a:prstGeom prst="rect">
            <a:avLst/>
          </a:prstGeom>
          <a:noFill/>
        </p:spPr>
        <p:txBody>
          <a:bodyPr wrap="square" rtlCol="0">
            <a:spAutoFit/>
          </a:bodyPr>
          <a:lstStyle/>
          <a:p>
            <a:r>
              <a:rPr lang="en-US" sz="6000" b="1" dirty="0">
                <a:solidFill>
                  <a:schemeClr val="bg1"/>
                </a:solidFill>
              </a:rPr>
              <a:t>L</a:t>
            </a:r>
          </a:p>
        </p:txBody>
      </p:sp>
      <p:pic>
        <p:nvPicPr>
          <p:cNvPr id="5" name="Picture 4" descr="X-ray of a foot&#10;&#10;AI-generated content may be incorrect.">
            <a:extLst>
              <a:ext uri="{FF2B5EF4-FFF2-40B4-BE49-F238E27FC236}">
                <a16:creationId xmlns:a16="http://schemas.microsoft.com/office/drawing/2014/main" id="{511DB8AC-2919-207E-97FD-BB764A69585E}"/>
              </a:ext>
            </a:extLst>
          </p:cNvPr>
          <p:cNvPicPr>
            <a:picLocks noChangeAspect="1"/>
          </p:cNvPicPr>
          <p:nvPr/>
        </p:nvPicPr>
        <p:blipFill>
          <a:blip r:embed="rId3"/>
          <a:stretch>
            <a:fillRect/>
          </a:stretch>
        </p:blipFill>
        <p:spPr>
          <a:xfrm>
            <a:off x="6584932" y="1183666"/>
            <a:ext cx="5607068" cy="3738045"/>
          </a:xfrm>
          <a:prstGeom prst="rect">
            <a:avLst/>
          </a:prstGeom>
        </p:spPr>
      </p:pic>
      <p:pic>
        <p:nvPicPr>
          <p:cNvPr id="8" name="Picture 7" descr="X-ray of a foot&#10;&#10;AI-generated content may be incorrect.">
            <a:extLst>
              <a:ext uri="{FF2B5EF4-FFF2-40B4-BE49-F238E27FC236}">
                <a16:creationId xmlns:a16="http://schemas.microsoft.com/office/drawing/2014/main" id="{1B7C30F2-5DEC-50B8-6DCF-EBF64D0830CD}"/>
              </a:ext>
            </a:extLst>
          </p:cNvPr>
          <p:cNvPicPr>
            <a:picLocks noChangeAspect="1"/>
          </p:cNvPicPr>
          <p:nvPr/>
        </p:nvPicPr>
        <p:blipFill>
          <a:blip r:embed="rId4"/>
          <a:srcRect l="14472" r="18460"/>
          <a:stretch>
            <a:fillRect/>
          </a:stretch>
        </p:blipFill>
        <p:spPr>
          <a:xfrm>
            <a:off x="2824359" y="0"/>
            <a:ext cx="3760573" cy="6858000"/>
          </a:xfrm>
          <a:prstGeom prst="rect">
            <a:avLst/>
          </a:prstGeom>
        </p:spPr>
      </p:pic>
    </p:spTree>
    <p:extLst>
      <p:ext uri="{BB962C8B-B14F-4D97-AF65-F5344CB8AC3E}">
        <p14:creationId xmlns:p14="http://schemas.microsoft.com/office/powerpoint/2010/main" val="2887003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7A9CFF-1AC6-2B45-2535-266F8B2161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919290-2E00-0147-87B5-7F9539BC6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EF2B936-0B76-CBBF-982D-CC87387B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5A89C-EAD1-D761-5E19-01B614170809}"/>
              </a:ext>
            </a:extLst>
          </p:cNvPr>
          <p:cNvSpPr>
            <a:spLocks noGrp="1"/>
          </p:cNvSpPr>
          <p:nvPr>
            <p:ph type="ctrTitle"/>
          </p:nvPr>
        </p:nvSpPr>
        <p:spPr>
          <a:xfrm>
            <a:off x="543379" y="2493755"/>
            <a:ext cx="4169297" cy="3640345"/>
          </a:xfrm>
        </p:spPr>
        <p:txBody>
          <a:bodyPr anchor="t">
            <a:normAutofit/>
          </a:bodyPr>
          <a:lstStyle/>
          <a:p>
            <a:pPr algn="ctr"/>
            <a:r>
              <a:rPr lang="en-US" sz="4400" b="1" dirty="0">
                <a:solidFill>
                  <a:srgbClr val="E6B94E"/>
                </a:solidFill>
                <a:latin typeface="ACADEMY ENGRAVED LET PLAIN:1.0" panose="02000000000000000000" pitchFamily="2" charset="0"/>
              </a:rPr>
              <a:t>What is your treatment plan?</a:t>
            </a:r>
          </a:p>
        </p:txBody>
      </p:sp>
      <p:cxnSp>
        <p:nvCxnSpPr>
          <p:cNvPr id="13" name="Straight Connector 12">
            <a:extLst>
              <a:ext uri="{FF2B5EF4-FFF2-40B4-BE49-F238E27FC236}">
                <a16:creationId xmlns:a16="http://schemas.microsoft.com/office/drawing/2014/main" id="{A35DCCBB-1527-2F44-D2D6-901F68620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D485FA29-BEAF-E679-FE3C-43F9C06283EC}"/>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174236422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01FF72-A03B-0C64-F1B1-EAC652C591B7}"/>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0DA61B74-FE43-EB9A-8FF3-DEA455AE5700}"/>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D6622-1768-5BAF-2FBF-A52F4A7CEE54}"/>
              </a:ext>
            </a:extLst>
          </p:cNvPr>
          <p:cNvSpPr>
            <a:spLocks noGrp="1"/>
          </p:cNvSpPr>
          <p:nvPr>
            <p:ph type="ctrTitle"/>
          </p:nvPr>
        </p:nvSpPr>
        <p:spPr>
          <a:xfrm>
            <a:off x="800100" y="1722782"/>
            <a:ext cx="10268713" cy="4136337"/>
          </a:xfrm>
        </p:spPr>
        <p:txBody>
          <a:bodyPr anchor="t">
            <a:normAutofit/>
          </a:bodyPr>
          <a:lstStyle/>
          <a:p>
            <a:r>
              <a:rPr lang="en-US" b="1" dirty="0">
                <a:solidFill>
                  <a:schemeClr val="bg1"/>
                </a:solidFill>
              </a:rPr>
              <a:t>What clinical test should be performed?</a:t>
            </a:r>
            <a:endParaRPr lang="en-US" b="1" dirty="0">
              <a:solidFill>
                <a:schemeClr val="bg1"/>
              </a:solidFill>
              <a:latin typeface="+mn-lt"/>
            </a:endParaRPr>
          </a:p>
        </p:txBody>
      </p:sp>
      <p:cxnSp>
        <p:nvCxnSpPr>
          <p:cNvPr id="22" name="Straight Connector 2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76059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0B68-81AF-9ED4-B93F-B100F6A6DB45}"/>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58C5AC85-21BD-9716-A42E-F40AE4E61AE0}"/>
              </a:ext>
            </a:extLst>
          </p:cNvPr>
          <p:cNvSpPr>
            <a:spLocks noGrp="1"/>
          </p:cNvSpPr>
          <p:nvPr>
            <p:ph idx="1"/>
          </p:nvPr>
        </p:nvSpPr>
        <p:spPr/>
        <p:txBody>
          <a:bodyPr>
            <a:normAutofit fontScale="70000" lnSpcReduction="20000"/>
          </a:bodyPr>
          <a:lstStyle/>
          <a:p>
            <a:pPr marL="514350" indent="-514350">
              <a:buFont typeface="+mj-lt"/>
              <a:buAutoNum type="arabicPeriod"/>
            </a:pPr>
            <a:r>
              <a:rPr lang="en-US" dirty="0"/>
              <a:t>What radiographic angle is increased on lateral view in </a:t>
            </a:r>
            <a:r>
              <a:rPr lang="en-US" dirty="0" err="1"/>
              <a:t>cavus</a:t>
            </a:r>
            <a:r>
              <a:rPr lang="en-US" dirty="0"/>
              <a:t> foot?</a:t>
            </a:r>
          </a:p>
          <a:p>
            <a:pPr marL="514350" indent="-514350">
              <a:buFont typeface="+mj-lt"/>
              <a:buAutoNum type="arabicPeriod"/>
            </a:pPr>
            <a:r>
              <a:rPr lang="en-US" dirty="0"/>
              <a:t>Which muscle imbalance most commonly produces a plantarflexed first ray in </a:t>
            </a:r>
            <a:r>
              <a:rPr lang="en-US" dirty="0" err="1"/>
              <a:t>cavus</a:t>
            </a:r>
            <a:r>
              <a:rPr lang="en-US" dirty="0"/>
              <a:t> deformity?</a:t>
            </a:r>
          </a:p>
          <a:p>
            <a:pPr marL="514350" indent="-514350">
              <a:buFont typeface="+mj-lt"/>
              <a:buAutoNum type="arabicPeriod"/>
            </a:pPr>
            <a:r>
              <a:rPr lang="en-US" dirty="0"/>
              <a:t>What neurologic disease is most commonly associated with bilateral pes </a:t>
            </a:r>
            <a:r>
              <a:rPr lang="en-US" dirty="0" err="1"/>
              <a:t>cavus</a:t>
            </a:r>
            <a:r>
              <a:rPr lang="en-US" dirty="0"/>
              <a:t> in adolescents?</a:t>
            </a:r>
          </a:p>
          <a:p>
            <a:pPr marL="514350" indent="-514350">
              <a:buFont typeface="+mj-lt"/>
              <a:buAutoNum type="arabicPeriod"/>
            </a:pPr>
            <a:r>
              <a:rPr lang="en-US" dirty="0"/>
              <a:t>What clinical finding distinguishes </a:t>
            </a:r>
            <a:r>
              <a:rPr lang="en-US" dirty="0" err="1"/>
              <a:t>cavus</a:t>
            </a:r>
            <a:r>
              <a:rPr lang="en-US" dirty="0"/>
              <a:t> from planus during weight-bearing?</a:t>
            </a:r>
          </a:p>
          <a:p>
            <a:pPr marL="514350" indent="-514350">
              <a:buFont typeface="+mj-lt"/>
              <a:buAutoNum type="arabicPeriod"/>
            </a:pPr>
            <a:r>
              <a:rPr lang="en-US" dirty="0"/>
              <a:t>In a Coleman block test, what does persistent hindfoot varus indicate?</a:t>
            </a:r>
          </a:p>
          <a:p>
            <a:pPr marL="514350" indent="-514350">
              <a:buFont typeface="+mj-lt"/>
              <a:buAutoNum type="arabicPeriod"/>
            </a:pPr>
            <a:r>
              <a:rPr lang="en-US" dirty="0"/>
              <a:t>Which nerve is most commonly involved in recurrent ankle sprains in </a:t>
            </a:r>
            <a:r>
              <a:rPr lang="en-US" dirty="0" err="1"/>
              <a:t>cavovarus</a:t>
            </a:r>
            <a:r>
              <a:rPr lang="en-US" dirty="0"/>
              <a:t> feet?</a:t>
            </a:r>
          </a:p>
          <a:p>
            <a:pPr marL="514350" indent="-514350">
              <a:buFont typeface="+mj-lt"/>
              <a:buAutoNum type="arabicPeriod"/>
            </a:pPr>
            <a:r>
              <a:rPr lang="en-US" dirty="0"/>
              <a:t>What plantar pressure pattern is expected under the metatarsals in </a:t>
            </a:r>
            <a:r>
              <a:rPr lang="en-US" dirty="0" err="1"/>
              <a:t>cavus</a:t>
            </a:r>
            <a:r>
              <a:rPr lang="en-US" dirty="0"/>
              <a:t> foot?</a:t>
            </a:r>
          </a:p>
          <a:p>
            <a:pPr marL="0" indent="0">
              <a:buNone/>
            </a:pPr>
            <a:br>
              <a:rPr lang="en-US" dirty="0"/>
            </a:b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8121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E4054-A0F9-32B1-6B29-D739C8B90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B806C-BF12-5E51-9E9E-0F686C9E5A82}"/>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2BB4B0F1-17A6-1ED1-9546-5C9E955D6B93}"/>
              </a:ext>
            </a:extLst>
          </p:cNvPr>
          <p:cNvSpPr>
            <a:spLocks noGrp="1"/>
          </p:cNvSpPr>
          <p:nvPr>
            <p:ph idx="1"/>
          </p:nvPr>
        </p:nvSpPr>
        <p:spPr/>
        <p:txBody>
          <a:bodyPr>
            <a:normAutofit/>
          </a:bodyPr>
          <a:lstStyle/>
          <a:p>
            <a:pPr marL="0" indent="0">
              <a:buNone/>
            </a:pPr>
            <a:r>
              <a:rPr lang="en-US" sz="2000" dirty="0"/>
              <a:t>8. Which tendon transfer is commonly used to rebalance </a:t>
            </a:r>
            <a:r>
              <a:rPr lang="en-US" sz="2000" dirty="0" err="1"/>
              <a:t>cavovarus</a:t>
            </a:r>
            <a:r>
              <a:rPr lang="en-US" sz="2000" dirty="0"/>
              <a:t> deformity?</a:t>
            </a:r>
          </a:p>
          <a:p>
            <a:pPr marL="0" indent="0">
              <a:buNone/>
            </a:pPr>
            <a:r>
              <a:rPr lang="en-US" sz="2000" dirty="0"/>
              <a:t>9. What gait abnormality is most characteristic in </a:t>
            </a:r>
            <a:r>
              <a:rPr lang="en-US" sz="2000" dirty="0" err="1"/>
              <a:t>cavus</a:t>
            </a:r>
            <a:r>
              <a:rPr lang="en-US" sz="2000" dirty="0"/>
              <a:t> patients?</a:t>
            </a:r>
          </a:p>
          <a:p>
            <a:pPr marL="0" indent="0">
              <a:buNone/>
            </a:pPr>
            <a:r>
              <a:rPr lang="en-US" sz="2000" dirty="0"/>
              <a:t>10. What is the most common overall foot type associated with chronic lateral ankle instability?</a:t>
            </a:r>
          </a:p>
          <a:p>
            <a:pPr marL="457200" indent="-457200">
              <a:buFont typeface="+mj-lt"/>
              <a:buAutoNum type="arabicPeriod"/>
            </a:pPr>
            <a:endParaRPr lang="en-US" dirty="0"/>
          </a:p>
        </p:txBody>
      </p:sp>
    </p:spTree>
    <p:extLst>
      <p:ext uri="{BB962C8B-B14F-4D97-AF65-F5344CB8AC3E}">
        <p14:creationId xmlns:p14="http://schemas.microsoft.com/office/powerpoint/2010/main" val="109986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AC358A-383D-7BBA-47D4-72775F6B3BAF}"/>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A90231B-8309-A55A-E43D-D68E1D2EEF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CC2202-C10E-3AED-18E3-0BDE62CD2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2944998-27F5-0D2F-7E1F-2342C2609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25B61D3-734F-286C-4556-E47212E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16C95-CF9E-1877-BF01-EA65A58D63BF}"/>
              </a:ext>
            </a:extLst>
          </p:cNvPr>
          <p:cNvSpPr>
            <a:spLocks noGrp="1"/>
          </p:cNvSpPr>
          <p:nvPr>
            <p:ph type="title"/>
          </p:nvPr>
        </p:nvSpPr>
        <p:spPr>
          <a:xfrm>
            <a:off x="125185" y="849090"/>
            <a:ext cx="4625788" cy="5838581"/>
          </a:xfrm>
        </p:spPr>
        <p:txBody>
          <a:bodyPr vert="horz" lIns="91440" tIns="45720" rIns="91440" bIns="45720" rtlCol="0" anchor="t">
            <a:normAutofit/>
          </a:bodyPr>
          <a:lstStyle/>
          <a:p>
            <a:r>
              <a:rPr lang="en-US" dirty="0">
                <a:latin typeface="+mn-lt"/>
              </a:rPr>
              <a:t>Describe The Clinical Image</a:t>
            </a:r>
            <a:br>
              <a:rPr lang="en-US" dirty="0">
                <a:latin typeface="+mn-lt"/>
              </a:rPr>
            </a:br>
            <a:br>
              <a:rPr lang="en-US" dirty="0">
                <a:latin typeface="+mn-lt"/>
              </a:rPr>
            </a:br>
            <a:r>
              <a:rPr lang="en-US" sz="2000" dirty="0">
                <a:solidFill>
                  <a:srgbClr val="FF0000"/>
                </a:solidFill>
              </a:rPr>
              <a:t>The image demonstrates a </a:t>
            </a:r>
            <a:r>
              <a:rPr lang="en-US" sz="2000" dirty="0" err="1">
                <a:solidFill>
                  <a:srgbClr val="FF0000"/>
                </a:solidFill>
              </a:rPr>
              <a:t>cavus</a:t>
            </a:r>
            <a:r>
              <a:rPr lang="en-US" sz="2000" dirty="0">
                <a:solidFill>
                  <a:srgbClr val="FF0000"/>
                </a:solidFill>
              </a:rPr>
              <a:t> foot deformity characterized by a markedly elevated medial longitudinal arch, a plantarflexed forefoot, and clawing of the lesser toes. The hindfoot appears prominent with reduced plantar surface contact, suggesting altered weight distribution and decreased shock absorption. These structural features are typical of a </a:t>
            </a:r>
            <a:r>
              <a:rPr lang="en-US" sz="2000" dirty="0" err="1">
                <a:solidFill>
                  <a:srgbClr val="FF0000"/>
                </a:solidFill>
              </a:rPr>
              <a:t>cavovarus</a:t>
            </a:r>
            <a:r>
              <a:rPr lang="en-US" sz="2000" dirty="0">
                <a:solidFill>
                  <a:srgbClr val="FF0000"/>
                </a:solidFill>
              </a:rPr>
              <a:t>-type foot and are commonly associated with lateral column overload and recurrent ankle instability.</a:t>
            </a:r>
            <a:br>
              <a:rPr lang="en-US" sz="2000" dirty="0">
                <a:solidFill>
                  <a:srgbClr val="FF0000"/>
                </a:solidFill>
              </a:rPr>
            </a:br>
            <a:endParaRPr lang="en-US" sz="2000" dirty="0">
              <a:solidFill>
                <a:srgbClr val="FF0000"/>
              </a:solidFill>
              <a:latin typeface="+mn-lt"/>
            </a:endParaRPr>
          </a:p>
        </p:txBody>
      </p:sp>
      <p:cxnSp>
        <p:nvCxnSpPr>
          <p:cNvPr id="17" name="Straight Connector 16">
            <a:extLst>
              <a:ext uri="{FF2B5EF4-FFF2-40B4-BE49-F238E27FC236}">
                <a16:creationId xmlns:a16="http://schemas.microsoft.com/office/drawing/2014/main" id="{B7A877A6-0315-04DA-05B8-0AC70EAA57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5" descr="A close-up of a foot&#10;&#10;AI-generated content may be incorrect.">
            <a:extLst>
              <a:ext uri="{FF2B5EF4-FFF2-40B4-BE49-F238E27FC236}">
                <a16:creationId xmlns:a16="http://schemas.microsoft.com/office/drawing/2014/main" id="{05BFA855-FDF8-B356-5C7F-42C296D813BF}"/>
              </a:ext>
            </a:extLst>
          </p:cNvPr>
          <p:cNvPicPr>
            <a:picLocks noChangeAspect="1"/>
          </p:cNvPicPr>
          <p:nvPr/>
        </p:nvPicPr>
        <p:blipFill>
          <a:blip r:embed="rId2"/>
          <a:srcRect t="13693" b="2038"/>
          <a:stretch>
            <a:fillRect/>
          </a:stretch>
        </p:blipFill>
        <p:spPr>
          <a:xfrm>
            <a:off x="4876158" y="10"/>
            <a:ext cx="7315842" cy="6857990"/>
          </a:xfrm>
          <a:prstGeom prst="rect">
            <a:avLst/>
          </a:prstGeom>
        </p:spPr>
      </p:pic>
    </p:spTree>
    <p:extLst>
      <p:ext uri="{BB962C8B-B14F-4D97-AF65-F5344CB8AC3E}">
        <p14:creationId xmlns:p14="http://schemas.microsoft.com/office/powerpoint/2010/main" val="183956660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C0275-CAC1-CF86-575A-39C612FDA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533C2-22D9-8794-9A3A-8CD820BEEFF4}"/>
              </a:ext>
            </a:extLst>
          </p:cNvPr>
          <p:cNvSpPr>
            <a:spLocks noGrp="1"/>
          </p:cNvSpPr>
          <p:nvPr>
            <p:ph type="title"/>
          </p:nvPr>
        </p:nvSpPr>
        <p:spPr>
          <a:xfrm>
            <a:off x="0" y="0"/>
            <a:ext cx="10885463" cy="1307592"/>
          </a:xfrm>
        </p:spPr>
        <p:txBody>
          <a:bodyPr/>
          <a:lstStyle/>
          <a:p>
            <a:r>
              <a:rPr lang="en-US" dirty="0">
                <a:latin typeface="+mn-lt"/>
              </a:rPr>
              <a:t>Read Images</a:t>
            </a:r>
          </a:p>
        </p:txBody>
      </p:sp>
      <p:sp>
        <p:nvSpPr>
          <p:cNvPr id="6" name="TextBox 5">
            <a:extLst>
              <a:ext uri="{FF2B5EF4-FFF2-40B4-BE49-F238E27FC236}">
                <a16:creationId xmlns:a16="http://schemas.microsoft.com/office/drawing/2014/main" id="{4D252F1D-C94E-3CE3-AECA-D93C3E1FAF34}"/>
              </a:ext>
            </a:extLst>
          </p:cNvPr>
          <p:cNvSpPr txBox="1"/>
          <p:nvPr/>
        </p:nvSpPr>
        <p:spPr>
          <a:xfrm flipH="1">
            <a:off x="3893821" y="1266092"/>
            <a:ext cx="453683" cy="1015663"/>
          </a:xfrm>
          <a:prstGeom prst="rect">
            <a:avLst/>
          </a:prstGeom>
          <a:noFill/>
        </p:spPr>
        <p:txBody>
          <a:bodyPr wrap="square" rtlCol="0">
            <a:spAutoFit/>
          </a:bodyPr>
          <a:lstStyle/>
          <a:p>
            <a:r>
              <a:rPr lang="en-US" sz="6000" b="1" dirty="0">
                <a:solidFill>
                  <a:schemeClr val="bg1"/>
                </a:solidFill>
              </a:rPr>
              <a:t>L</a:t>
            </a:r>
          </a:p>
        </p:txBody>
      </p:sp>
      <p:sp>
        <p:nvSpPr>
          <p:cNvPr id="3" name="TextBox 2">
            <a:extLst>
              <a:ext uri="{FF2B5EF4-FFF2-40B4-BE49-F238E27FC236}">
                <a16:creationId xmlns:a16="http://schemas.microsoft.com/office/drawing/2014/main" id="{33DE09E1-1AC4-1A7B-3958-E3A6082BCF28}"/>
              </a:ext>
            </a:extLst>
          </p:cNvPr>
          <p:cNvSpPr txBox="1"/>
          <p:nvPr/>
        </p:nvSpPr>
        <p:spPr>
          <a:xfrm>
            <a:off x="146574" y="1070971"/>
            <a:ext cx="7331912" cy="3785652"/>
          </a:xfrm>
          <a:prstGeom prst="rect">
            <a:avLst/>
          </a:prstGeom>
          <a:noFill/>
        </p:spPr>
        <p:txBody>
          <a:bodyPr wrap="square" rtlCol="0">
            <a:spAutoFit/>
          </a:bodyPr>
          <a:lstStyle/>
          <a:p>
            <a:r>
              <a:rPr lang="en-US" sz="2000" dirty="0">
                <a:solidFill>
                  <a:srgbClr val="FF0000"/>
                </a:solidFill>
              </a:rPr>
              <a:t>AP and lateral views demonstrate a </a:t>
            </a:r>
            <a:r>
              <a:rPr lang="en-US" sz="2000" dirty="0" err="1">
                <a:solidFill>
                  <a:srgbClr val="FF0000"/>
                </a:solidFill>
              </a:rPr>
              <a:t>cavus</a:t>
            </a:r>
            <a:r>
              <a:rPr lang="en-US" sz="2000" dirty="0">
                <a:solidFill>
                  <a:srgbClr val="FF0000"/>
                </a:solidFill>
              </a:rPr>
              <a:t> foot configuration. On the lateral projection, there is a markedly increased medial longitudinal arch with an elevated calcaneal pitch and plantarflexion of the forefoot relative to the hindfoot. The </a:t>
            </a:r>
            <a:r>
              <a:rPr lang="en-US" sz="2000" dirty="0" err="1">
                <a:solidFill>
                  <a:srgbClr val="FF0000"/>
                </a:solidFill>
              </a:rPr>
              <a:t>talo</a:t>
            </a:r>
            <a:r>
              <a:rPr lang="en-US" sz="2000" dirty="0">
                <a:solidFill>
                  <a:srgbClr val="FF0000"/>
                </a:solidFill>
              </a:rPr>
              <a:t>–first metatarsal alignment is increased, consistent with a </a:t>
            </a:r>
            <a:r>
              <a:rPr lang="en-US" sz="2000" dirty="0" err="1">
                <a:solidFill>
                  <a:srgbClr val="FF0000"/>
                </a:solidFill>
              </a:rPr>
              <a:t>cavus</a:t>
            </a:r>
            <a:r>
              <a:rPr lang="en-US" sz="2000" dirty="0">
                <a:solidFill>
                  <a:srgbClr val="FF0000"/>
                </a:solidFill>
              </a:rPr>
              <a:t> architecture. On the AP view, there is relative narrowing of the midfoot with lateral column overload and mild forefoot adduction. No acute fracture, dislocation, or destructive osseous process is identified. Joint spaces are preserved.</a:t>
            </a:r>
          </a:p>
          <a:p>
            <a:r>
              <a:rPr lang="en-US" sz="2000" b="1" dirty="0">
                <a:solidFill>
                  <a:srgbClr val="FF0000"/>
                </a:solidFill>
              </a:rPr>
              <a:t>Impression:</a:t>
            </a:r>
            <a:br>
              <a:rPr lang="en-US" sz="2000" dirty="0">
                <a:solidFill>
                  <a:srgbClr val="FF0000"/>
                </a:solidFill>
              </a:rPr>
            </a:br>
            <a:r>
              <a:rPr lang="en-US" sz="2000" dirty="0">
                <a:solidFill>
                  <a:srgbClr val="FF0000"/>
                </a:solidFill>
              </a:rPr>
              <a:t>Findings are most consistent with </a:t>
            </a:r>
            <a:r>
              <a:rPr lang="en-US" sz="2000" b="1" dirty="0">
                <a:solidFill>
                  <a:srgbClr val="FF0000"/>
                </a:solidFill>
              </a:rPr>
              <a:t>pes </a:t>
            </a:r>
            <a:r>
              <a:rPr lang="en-US" sz="2000" b="1" dirty="0" err="1">
                <a:solidFill>
                  <a:srgbClr val="FF0000"/>
                </a:solidFill>
              </a:rPr>
              <a:t>cavus</a:t>
            </a:r>
            <a:r>
              <a:rPr lang="en-US" sz="2000" b="1" dirty="0">
                <a:solidFill>
                  <a:srgbClr val="FF0000"/>
                </a:solidFill>
              </a:rPr>
              <a:t>.</a:t>
            </a:r>
            <a:endParaRPr lang="en-US" sz="2000" dirty="0">
              <a:solidFill>
                <a:srgbClr val="FF0000"/>
              </a:solidFill>
            </a:endParaRPr>
          </a:p>
          <a:p>
            <a:endParaRPr lang="en-US" sz="2000" dirty="0"/>
          </a:p>
        </p:txBody>
      </p:sp>
      <p:pic>
        <p:nvPicPr>
          <p:cNvPr id="5" name="Picture 4" descr="X-ray of a foot&#10;&#10;AI-generated content may be incorrect.">
            <a:extLst>
              <a:ext uri="{FF2B5EF4-FFF2-40B4-BE49-F238E27FC236}">
                <a16:creationId xmlns:a16="http://schemas.microsoft.com/office/drawing/2014/main" id="{4CB90027-6F4D-2225-3FE5-B8561B02054B}"/>
              </a:ext>
            </a:extLst>
          </p:cNvPr>
          <p:cNvPicPr>
            <a:picLocks noChangeAspect="1"/>
          </p:cNvPicPr>
          <p:nvPr/>
        </p:nvPicPr>
        <p:blipFill>
          <a:blip r:embed="rId3"/>
          <a:srcRect l="14472" r="18460"/>
          <a:stretch>
            <a:fillRect/>
          </a:stretch>
        </p:blipFill>
        <p:spPr>
          <a:xfrm>
            <a:off x="9553902" y="-146557"/>
            <a:ext cx="2663121" cy="4856623"/>
          </a:xfrm>
          <a:prstGeom prst="rect">
            <a:avLst/>
          </a:prstGeom>
        </p:spPr>
      </p:pic>
      <p:pic>
        <p:nvPicPr>
          <p:cNvPr id="7" name="Picture 6" descr="X-ray of a foot&#10;&#10;AI-generated content may be incorrect.">
            <a:extLst>
              <a:ext uri="{FF2B5EF4-FFF2-40B4-BE49-F238E27FC236}">
                <a16:creationId xmlns:a16="http://schemas.microsoft.com/office/drawing/2014/main" id="{B85CA425-65C6-58F6-1440-BD0BDBA98FCD}"/>
              </a:ext>
            </a:extLst>
          </p:cNvPr>
          <p:cNvPicPr>
            <a:picLocks noChangeAspect="1"/>
          </p:cNvPicPr>
          <p:nvPr/>
        </p:nvPicPr>
        <p:blipFill>
          <a:blip r:embed="rId4"/>
          <a:stretch>
            <a:fillRect/>
          </a:stretch>
        </p:blipFill>
        <p:spPr>
          <a:xfrm>
            <a:off x="5128429" y="3931051"/>
            <a:ext cx="4425473" cy="2950315"/>
          </a:xfrm>
          <a:prstGeom prst="rect">
            <a:avLst/>
          </a:prstGeom>
        </p:spPr>
      </p:pic>
    </p:spTree>
    <p:extLst>
      <p:ext uri="{BB962C8B-B14F-4D97-AF65-F5344CB8AC3E}">
        <p14:creationId xmlns:p14="http://schemas.microsoft.com/office/powerpoint/2010/main" val="301548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0B2CD4-D5B4-2CE9-AA76-6D9E1C8084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D3E85D-EB00-2F20-769A-246BD0C7C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60339CC-0656-0A26-560E-5535B6263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8D498-397B-829D-BC50-90B42B7A8EE7}"/>
              </a:ext>
            </a:extLst>
          </p:cNvPr>
          <p:cNvSpPr>
            <a:spLocks noGrp="1"/>
          </p:cNvSpPr>
          <p:nvPr>
            <p:ph type="ctrTitle"/>
          </p:nvPr>
        </p:nvSpPr>
        <p:spPr>
          <a:xfrm>
            <a:off x="543379" y="2493755"/>
            <a:ext cx="4169297" cy="3640345"/>
          </a:xfrm>
        </p:spPr>
        <p:txBody>
          <a:bodyPr anchor="t">
            <a:normAutofit/>
          </a:bodyPr>
          <a:lstStyle/>
          <a:p>
            <a:pPr algn="ctr"/>
            <a:r>
              <a:rPr lang="en-US" sz="4400" b="1" dirty="0">
                <a:solidFill>
                  <a:srgbClr val="E6B94E"/>
                </a:solidFill>
                <a:latin typeface="ACADEMY ENGRAVED LET PLAIN:1.0" panose="02000000000000000000" pitchFamily="2" charset="0"/>
              </a:rPr>
              <a:t>What is your treatment plan?</a:t>
            </a:r>
          </a:p>
        </p:txBody>
      </p:sp>
      <p:cxnSp>
        <p:nvCxnSpPr>
          <p:cNvPr id="13" name="Straight Connector 12">
            <a:extLst>
              <a:ext uri="{FF2B5EF4-FFF2-40B4-BE49-F238E27FC236}">
                <a16:creationId xmlns:a16="http://schemas.microsoft.com/office/drawing/2014/main" id="{DDFC08B3-2371-F7E8-7FCC-CF2B5E659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744E7F63-38FA-DD2C-50CF-6DFFF4FE9AC4}"/>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
        <p:nvSpPr>
          <p:cNvPr id="3" name="TextBox 2">
            <a:extLst>
              <a:ext uri="{FF2B5EF4-FFF2-40B4-BE49-F238E27FC236}">
                <a16:creationId xmlns:a16="http://schemas.microsoft.com/office/drawing/2014/main" id="{F2081591-CD5F-4B75-7A14-B29EE95D24B8}"/>
              </a:ext>
            </a:extLst>
          </p:cNvPr>
          <p:cNvSpPr txBox="1"/>
          <p:nvPr/>
        </p:nvSpPr>
        <p:spPr>
          <a:xfrm>
            <a:off x="5082666" y="250371"/>
            <a:ext cx="6902823" cy="6986528"/>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FF0000"/>
                </a:solidFill>
              </a:rPr>
              <a:t>Custom functional orthotics with lateral posting, first-ray recess, and metatarsal offloading.</a:t>
            </a:r>
          </a:p>
          <a:p>
            <a:pPr marL="457200" indent="-457200">
              <a:buFont typeface="Arial" panose="020B0604020202020204" pitchFamily="34" charset="0"/>
              <a:buChar char="•"/>
            </a:pPr>
            <a:r>
              <a:rPr lang="en-US" sz="2800" b="1" dirty="0">
                <a:solidFill>
                  <a:srgbClr val="FF0000"/>
                </a:solidFill>
              </a:rPr>
              <a:t>Ankle brace for recurrent instability.</a:t>
            </a:r>
          </a:p>
          <a:p>
            <a:pPr marL="457200" indent="-457200">
              <a:buFont typeface="Arial" panose="020B0604020202020204" pitchFamily="34" charset="0"/>
              <a:buChar char="•"/>
            </a:pPr>
            <a:r>
              <a:rPr lang="en-US" sz="2800" b="1" dirty="0">
                <a:solidFill>
                  <a:srgbClr val="FF0000"/>
                </a:solidFill>
              </a:rPr>
              <a:t>Supportive footwear with cushioning and a wider toe box.</a:t>
            </a:r>
          </a:p>
          <a:p>
            <a:pPr marL="457200" indent="-457200">
              <a:buFont typeface="Arial" panose="020B0604020202020204" pitchFamily="34" charset="0"/>
              <a:buChar char="•"/>
            </a:pPr>
            <a:r>
              <a:rPr lang="en-US" sz="2800" b="1" dirty="0">
                <a:solidFill>
                  <a:srgbClr val="FF0000"/>
                </a:solidFill>
              </a:rPr>
              <a:t>Physical therapy focusing on peroneal strengthening and gastrocnemius–soleus stretching.</a:t>
            </a:r>
          </a:p>
          <a:p>
            <a:pPr marL="457200" indent="-457200">
              <a:buFont typeface="Arial" panose="020B0604020202020204" pitchFamily="34" charset="0"/>
              <a:buChar char="•"/>
            </a:pPr>
            <a:r>
              <a:rPr lang="en-US" sz="2800" b="1" dirty="0">
                <a:solidFill>
                  <a:srgbClr val="FF0000"/>
                </a:solidFill>
              </a:rPr>
              <a:t>Soft-tissue balancing (e.g., peroneus longus to brevis transfer).</a:t>
            </a:r>
          </a:p>
          <a:p>
            <a:pPr marL="457200" indent="-457200">
              <a:buFont typeface="Arial" panose="020B0604020202020204" pitchFamily="34" charset="0"/>
              <a:buChar char="•"/>
            </a:pPr>
            <a:r>
              <a:rPr lang="en-US" sz="2800" b="1" dirty="0">
                <a:solidFill>
                  <a:srgbClr val="FF0000"/>
                </a:solidFill>
              </a:rPr>
              <a:t>Osseous realignment procedures based on deformity driver (e.g., first met dorsiflexion osteotomy, calcaneal osteotomy).</a:t>
            </a:r>
          </a:p>
          <a:p>
            <a:pPr lvl="0" defTabSz="914400" eaLnBrk="0" fontAlgn="base" hangingPunct="0">
              <a:spcBef>
                <a:spcPct val="0"/>
              </a:spcBef>
              <a:spcAft>
                <a:spcPct val="0"/>
              </a:spcAft>
            </a:pPr>
            <a:endParaRPr lang="en-US" altLang="en-US" sz="2800" b="1" dirty="0">
              <a:solidFill>
                <a:srgbClr val="FF0000"/>
              </a:solidFill>
            </a:endParaRPr>
          </a:p>
        </p:txBody>
      </p:sp>
    </p:spTree>
    <p:extLst>
      <p:ext uri="{BB962C8B-B14F-4D97-AF65-F5344CB8AC3E}">
        <p14:creationId xmlns:p14="http://schemas.microsoft.com/office/powerpoint/2010/main" val="292771283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441B52-D760-3B7B-0642-6AC2B769A864}"/>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45B6301-93C7-385D-6A87-98A02B3A5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022DD57F-2802-D06F-2B3B-99840ACE0FBC}"/>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DD18696B-5619-D576-481B-14FB2591B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587397-D56B-C479-9187-3C675929818D}"/>
              </a:ext>
            </a:extLst>
          </p:cNvPr>
          <p:cNvSpPr>
            <a:spLocks noGrp="1"/>
          </p:cNvSpPr>
          <p:nvPr>
            <p:ph type="ctrTitle"/>
          </p:nvPr>
        </p:nvSpPr>
        <p:spPr>
          <a:xfrm>
            <a:off x="800100" y="1722782"/>
            <a:ext cx="10268713" cy="4136337"/>
          </a:xfrm>
        </p:spPr>
        <p:txBody>
          <a:bodyPr anchor="t">
            <a:normAutofit fontScale="90000"/>
          </a:bodyPr>
          <a:lstStyle/>
          <a:p>
            <a:r>
              <a:rPr lang="en-US" b="1" dirty="0">
                <a:solidFill>
                  <a:schemeClr val="bg1"/>
                </a:solidFill>
              </a:rPr>
              <a:t>What clinical test should be performed? </a:t>
            </a:r>
            <a:r>
              <a:rPr lang="en-US" b="1" dirty="0">
                <a:solidFill>
                  <a:srgbClr val="FF0000"/>
                </a:solidFill>
              </a:rPr>
              <a:t>Coleman Block Test, </a:t>
            </a:r>
            <a:r>
              <a:rPr lang="en-US" dirty="0">
                <a:solidFill>
                  <a:srgbClr val="FF0000"/>
                </a:solidFill>
              </a:rPr>
              <a:t>Distinguishes </a:t>
            </a:r>
            <a:r>
              <a:rPr lang="en-US" b="1" dirty="0">
                <a:solidFill>
                  <a:srgbClr val="FF0000"/>
                </a:solidFill>
              </a:rPr>
              <a:t>forefoot-driven vs hindfoot-driven </a:t>
            </a:r>
            <a:r>
              <a:rPr lang="en-US" b="1" dirty="0" err="1">
                <a:solidFill>
                  <a:srgbClr val="FF0000"/>
                </a:solidFill>
              </a:rPr>
              <a:t>cavus</a:t>
            </a:r>
            <a:r>
              <a:rPr lang="en-US" b="1" dirty="0">
                <a:solidFill>
                  <a:srgbClr val="FF0000"/>
                </a:solidFill>
              </a:rPr>
              <a:t>.</a:t>
            </a:r>
            <a:br>
              <a:rPr lang="en-US" dirty="0">
                <a:solidFill>
                  <a:srgbClr val="FF0000"/>
                </a:solidFill>
              </a:rPr>
            </a:br>
            <a:endParaRPr lang="en-US" b="1" dirty="0">
              <a:solidFill>
                <a:srgbClr val="FF0000"/>
              </a:solidFill>
              <a:latin typeface="+mn-lt"/>
            </a:endParaRPr>
          </a:p>
        </p:txBody>
      </p:sp>
      <p:cxnSp>
        <p:nvCxnSpPr>
          <p:cNvPr id="22" name="Straight Connector 21">
            <a:extLst>
              <a:ext uri="{FF2B5EF4-FFF2-40B4-BE49-F238E27FC236}">
                <a16:creationId xmlns:a16="http://schemas.microsoft.com/office/drawing/2014/main" id="{B3287015-F8A5-AAAE-36F2-DF9E93E6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34813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2EEA-E1ED-4F0A-D903-23DAAD26C18B}"/>
              </a:ext>
            </a:extLst>
          </p:cNvPr>
          <p:cNvSpPr>
            <a:spLocks noGrp="1"/>
          </p:cNvSpPr>
          <p:nvPr>
            <p:ph type="title"/>
          </p:nvPr>
        </p:nvSpPr>
        <p:spPr/>
        <p:txBody>
          <a:bodyPr/>
          <a:lstStyle/>
          <a:p>
            <a:r>
              <a:rPr lang="en-US" dirty="0"/>
              <a:t>HPI</a:t>
            </a:r>
          </a:p>
        </p:txBody>
      </p:sp>
      <p:sp>
        <p:nvSpPr>
          <p:cNvPr id="3" name="Content Placeholder 2">
            <a:extLst>
              <a:ext uri="{FF2B5EF4-FFF2-40B4-BE49-F238E27FC236}">
                <a16:creationId xmlns:a16="http://schemas.microsoft.com/office/drawing/2014/main" id="{E7A07BA7-51FB-0372-9611-D75F309A27DE}"/>
              </a:ext>
            </a:extLst>
          </p:cNvPr>
          <p:cNvSpPr>
            <a:spLocks noGrp="1"/>
          </p:cNvSpPr>
          <p:nvPr>
            <p:ph idx="1"/>
          </p:nvPr>
        </p:nvSpPr>
        <p:spPr/>
        <p:txBody>
          <a:bodyPr/>
          <a:lstStyle/>
          <a:p>
            <a:pPr marL="0" indent="0">
              <a:buNone/>
            </a:pPr>
            <a:r>
              <a:rPr lang="en-US" dirty="0"/>
              <a:t>A 15-year-old male presenting with long-standing high arches of both feet, noted for several years. He reports intermittent foot pain along the lateral foot and forefoot, worsened with prolonged activity, as well as frequent ankle sprains. He also notes callus formation and difficulty with shoe wear. No history of trauma, neurologic symptoms, or prior treatment is reported.</a:t>
            </a:r>
          </a:p>
          <a:p>
            <a:endParaRPr lang="en-US" dirty="0"/>
          </a:p>
        </p:txBody>
      </p:sp>
    </p:spTree>
    <p:extLst>
      <p:ext uri="{BB962C8B-B14F-4D97-AF65-F5344CB8AC3E}">
        <p14:creationId xmlns:p14="http://schemas.microsoft.com/office/powerpoint/2010/main" val="1650750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7E119-55E0-A671-6293-0EF65C274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8B629-2075-8872-782B-5A5FC98D60B6}"/>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6DBF5B51-1BFD-3B4A-DB85-5DB0BC0859C7}"/>
              </a:ext>
            </a:extLst>
          </p:cNvPr>
          <p:cNvSpPr>
            <a:spLocks noGrp="1"/>
          </p:cNvSpPr>
          <p:nvPr>
            <p:ph idx="1"/>
          </p:nvPr>
        </p:nvSpPr>
        <p:spPr/>
        <p:txBody>
          <a:bodyPr>
            <a:normAutofit fontScale="62500" lnSpcReduction="20000"/>
          </a:bodyPr>
          <a:lstStyle/>
          <a:p>
            <a:pPr marL="514350" indent="-514350">
              <a:buFont typeface="+mj-lt"/>
              <a:buAutoNum type="arabicPeriod"/>
            </a:pPr>
            <a:r>
              <a:rPr lang="en-US" dirty="0"/>
              <a:t>What radiographic angle is increased on lateral view in </a:t>
            </a:r>
            <a:r>
              <a:rPr lang="en-US" dirty="0" err="1"/>
              <a:t>cavus</a:t>
            </a:r>
            <a:r>
              <a:rPr lang="en-US" dirty="0"/>
              <a:t> foot? </a:t>
            </a:r>
            <a:r>
              <a:rPr lang="en-US" dirty="0">
                <a:solidFill>
                  <a:srgbClr val="FF0000"/>
                </a:solidFill>
              </a:rPr>
              <a:t>Increased calcaneal pitch.</a:t>
            </a:r>
          </a:p>
          <a:p>
            <a:pPr marL="514350" indent="-514350">
              <a:buFont typeface="+mj-lt"/>
              <a:buAutoNum type="arabicPeriod"/>
            </a:pPr>
            <a:r>
              <a:rPr lang="en-US" dirty="0"/>
              <a:t>Which muscle imbalance most commonly produces a plantarflexed first ray in </a:t>
            </a:r>
            <a:r>
              <a:rPr lang="en-US" dirty="0" err="1"/>
              <a:t>cavus</a:t>
            </a:r>
            <a:r>
              <a:rPr lang="en-US" dirty="0"/>
              <a:t> deformity? </a:t>
            </a:r>
            <a:r>
              <a:rPr lang="en-US" dirty="0">
                <a:solidFill>
                  <a:srgbClr val="FF0000"/>
                </a:solidFill>
              </a:rPr>
              <a:t>Overpowering peroneus longus with weak tibialis anterior.</a:t>
            </a:r>
          </a:p>
          <a:p>
            <a:pPr marL="514350" indent="-514350">
              <a:buFont typeface="+mj-lt"/>
              <a:buAutoNum type="arabicPeriod"/>
            </a:pPr>
            <a:r>
              <a:rPr lang="en-US" dirty="0"/>
              <a:t>What neurologic disease is most commonly associated with bilateral pes </a:t>
            </a:r>
            <a:r>
              <a:rPr lang="en-US" dirty="0" err="1"/>
              <a:t>cavus</a:t>
            </a:r>
            <a:r>
              <a:rPr lang="en-US" dirty="0"/>
              <a:t> in adolescents? </a:t>
            </a:r>
            <a:r>
              <a:rPr lang="en-US" dirty="0">
                <a:solidFill>
                  <a:srgbClr val="FF0000"/>
                </a:solidFill>
              </a:rPr>
              <a:t>Charcot-Marie-Tooth disease.</a:t>
            </a:r>
          </a:p>
          <a:p>
            <a:pPr marL="514350" indent="-514350">
              <a:buFont typeface="+mj-lt"/>
              <a:buAutoNum type="arabicPeriod"/>
            </a:pPr>
            <a:r>
              <a:rPr lang="en-US" dirty="0"/>
              <a:t>What clinical finding distinguishes </a:t>
            </a:r>
            <a:r>
              <a:rPr lang="en-US" dirty="0" err="1"/>
              <a:t>cavus</a:t>
            </a:r>
            <a:r>
              <a:rPr lang="en-US" dirty="0"/>
              <a:t> from planus during weight-bearing? </a:t>
            </a:r>
            <a:r>
              <a:rPr lang="en-US" dirty="0">
                <a:solidFill>
                  <a:srgbClr val="FF0000"/>
                </a:solidFill>
              </a:rPr>
              <a:t>Persistently high medial arch in both stance and non–weight-bearing.</a:t>
            </a:r>
          </a:p>
          <a:p>
            <a:pPr marL="514350" indent="-514350">
              <a:buFont typeface="+mj-lt"/>
              <a:buAutoNum type="arabicPeriod"/>
            </a:pPr>
            <a:r>
              <a:rPr lang="en-US" dirty="0"/>
              <a:t>In a Coleman block test, what does persistent hindfoot varus indicate? </a:t>
            </a:r>
            <a:r>
              <a:rPr lang="en-US" dirty="0">
                <a:solidFill>
                  <a:srgbClr val="FF0000"/>
                </a:solidFill>
              </a:rPr>
              <a:t>Hindfoot-driven (fixed) </a:t>
            </a:r>
            <a:r>
              <a:rPr lang="en-US" dirty="0" err="1">
                <a:solidFill>
                  <a:srgbClr val="FF0000"/>
                </a:solidFill>
              </a:rPr>
              <a:t>cavus</a:t>
            </a:r>
            <a:r>
              <a:rPr lang="en-US" dirty="0">
                <a:solidFill>
                  <a:srgbClr val="FF0000"/>
                </a:solidFill>
              </a:rPr>
              <a:t>.</a:t>
            </a:r>
            <a:endParaRPr lang="en-US" dirty="0"/>
          </a:p>
          <a:p>
            <a:pPr marL="514350" indent="-514350">
              <a:buFont typeface="+mj-lt"/>
              <a:buAutoNum type="arabicPeriod"/>
            </a:pPr>
            <a:r>
              <a:rPr lang="en-US" dirty="0"/>
              <a:t>Which nerve is most commonly involved in recurrent ankle sprains in </a:t>
            </a:r>
            <a:r>
              <a:rPr lang="en-US" dirty="0" err="1"/>
              <a:t>cavovarus</a:t>
            </a:r>
            <a:r>
              <a:rPr lang="en-US" dirty="0"/>
              <a:t> feet? </a:t>
            </a:r>
            <a:r>
              <a:rPr lang="en-US" dirty="0">
                <a:solidFill>
                  <a:srgbClr val="FF0000"/>
                </a:solidFill>
              </a:rPr>
              <a:t>Sural nerve.</a:t>
            </a:r>
          </a:p>
          <a:p>
            <a:pPr marL="514350" indent="-514350">
              <a:buFont typeface="+mj-lt"/>
              <a:buAutoNum type="arabicPeriod"/>
            </a:pPr>
            <a:r>
              <a:rPr lang="en-US" dirty="0"/>
              <a:t>What plantar pressure pattern is expected under the metatarsals in </a:t>
            </a:r>
            <a:r>
              <a:rPr lang="en-US" dirty="0" err="1"/>
              <a:t>cavus</a:t>
            </a:r>
            <a:r>
              <a:rPr lang="en-US" dirty="0"/>
              <a:t> foot? </a:t>
            </a:r>
            <a:r>
              <a:rPr lang="en-US" dirty="0">
                <a:solidFill>
                  <a:srgbClr val="FF0000"/>
                </a:solidFill>
              </a:rPr>
              <a:t>Increased pressure under the 1st and 5th metatarsal heads.</a:t>
            </a:r>
          </a:p>
          <a:p>
            <a:pPr marL="0" indent="0">
              <a:buNone/>
            </a:pPr>
            <a:br>
              <a:rPr lang="en-US" dirty="0"/>
            </a:b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1525702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126B6-B284-142B-55C6-0F05EEEDB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EBD24-7866-48E2-A29E-26DDFDF6CC33}"/>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23BCAA32-F942-9A5C-1B5A-DC2724A5BB95}"/>
              </a:ext>
            </a:extLst>
          </p:cNvPr>
          <p:cNvSpPr>
            <a:spLocks noGrp="1"/>
          </p:cNvSpPr>
          <p:nvPr>
            <p:ph idx="1"/>
          </p:nvPr>
        </p:nvSpPr>
        <p:spPr/>
        <p:txBody>
          <a:bodyPr>
            <a:normAutofit/>
          </a:bodyPr>
          <a:lstStyle/>
          <a:p>
            <a:pPr marL="0" indent="0">
              <a:buNone/>
            </a:pPr>
            <a:r>
              <a:rPr lang="en-US" sz="2000" dirty="0"/>
              <a:t>8. Which tendon transfer is commonly used to rebalance </a:t>
            </a:r>
            <a:r>
              <a:rPr lang="en-US" sz="2000" dirty="0" err="1"/>
              <a:t>cavovarus</a:t>
            </a:r>
            <a:r>
              <a:rPr lang="en-US" sz="2000" dirty="0"/>
              <a:t> deformity? </a:t>
            </a:r>
            <a:r>
              <a:rPr lang="en-US" sz="2000" dirty="0">
                <a:solidFill>
                  <a:srgbClr val="FF0000"/>
                </a:solidFill>
              </a:rPr>
              <a:t>Peroneus longus to brevis transfer.</a:t>
            </a:r>
          </a:p>
          <a:p>
            <a:pPr marL="0" indent="0">
              <a:buNone/>
            </a:pPr>
            <a:r>
              <a:rPr lang="en-US" sz="2000" dirty="0"/>
              <a:t>9. What gait abnormality is most characteristic in </a:t>
            </a:r>
            <a:r>
              <a:rPr lang="en-US" sz="2000" dirty="0" err="1"/>
              <a:t>cavus</a:t>
            </a:r>
            <a:r>
              <a:rPr lang="en-US" sz="2000" dirty="0"/>
              <a:t> patients</a:t>
            </a:r>
            <a:r>
              <a:rPr lang="en-US" sz="2000" dirty="0">
                <a:solidFill>
                  <a:srgbClr val="FF0000"/>
                </a:solidFill>
              </a:rPr>
              <a:t>? Lateral column overload with early heel-off.</a:t>
            </a:r>
          </a:p>
          <a:p>
            <a:pPr marL="0" indent="0">
              <a:buNone/>
            </a:pPr>
            <a:r>
              <a:rPr lang="en-US" sz="2000" dirty="0"/>
              <a:t>10. What is the most common overall foot type associated with chronic lateral ankle instability? </a:t>
            </a:r>
            <a:r>
              <a:rPr lang="en-US" sz="2000" dirty="0" err="1">
                <a:solidFill>
                  <a:srgbClr val="FF0000"/>
                </a:solidFill>
              </a:rPr>
              <a:t>Cavovarus</a:t>
            </a:r>
            <a:r>
              <a:rPr lang="en-US" sz="2000" dirty="0">
                <a:solidFill>
                  <a:srgbClr val="FF0000"/>
                </a:solidFill>
              </a:rPr>
              <a:t> foot type.</a:t>
            </a:r>
          </a:p>
          <a:p>
            <a:pPr marL="457200" indent="-457200">
              <a:buFont typeface="+mj-lt"/>
              <a:buAutoNum type="arabicPeriod"/>
            </a:pPr>
            <a:endParaRPr lang="en-US" dirty="0"/>
          </a:p>
        </p:txBody>
      </p:sp>
    </p:spTree>
    <p:extLst>
      <p:ext uri="{BB962C8B-B14F-4D97-AF65-F5344CB8AC3E}">
        <p14:creationId xmlns:p14="http://schemas.microsoft.com/office/powerpoint/2010/main" val="185424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B8E36-1D55-1894-EE25-15C7FDE244B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1178B1-9DF2-2B1D-5ED5-44DBF2595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ADD1FC9-8193-F66F-29CB-DE4959089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766E8-B5F9-16EE-F671-F56D464D7F78}"/>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3B898E3E-58FA-36DE-E06A-BFDCEA6F2E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98E02867-B596-8CF0-AC0E-D87EC45CB06A}"/>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272206240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8421E-6D35-0810-0B0F-0ECA84D253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E9D21-898C-4AE5-1106-9311F17F98C7}"/>
              </a:ext>
            </a:extLst>
          </p:cNvPr>
          <p:cNvSpPr>
            <a:spLocks noGrp="1"/>
          </p:cNvSpPr>
          <p:nvPr>
            <p:ph idx="1"/>
          </p:nvPr>
        </p:nvSpPr>
        <p:spPr>
          <a:xfrm>
            <a:off x="700635" y="982980"/>
            <a:ext cx="10691265" cy="4978908"/>
          </a:xfrm>
        </p:spPr>
        <p:txBody>
          <a:bodyPr>
            <a:normAutofit fontScale="92500" lnSpcReduction="20000"/>
          </a:bodyPr>
          <a:lstStyle/>
          <a:p>
            <a:r>
              <a:rPr lang="en-US" b="1" dirty="0"/>
              <a:t>Past Medical History:</a:t>
            </a:r>
            <a:br>
              <a:rPr lang="en-US" dirty="0"/>
            </a:br>
            <a:r>
              <a:rPr lang="en-US" dirty="0"/>
              <a:t>Unremarkable; no chronic medical conditions.</a:t>
            </a:r>
          </a:p>
          <a:p>
            <a:r>
              <a:rPr lang="en-US" b="1" dirty="0"/>
              <a:t>Past Surgical History:</a:t>
            </a:r>
            <a:br>
              <a:rPr lang="en-US" dirty="0"/>
            </a:br>
            <a:r>
              <a:rPr lang="en-US" dirty="0"/>
              <a:t>No history of surgical procedures.</a:t>
            </a:r>
          </a:p>
          <a:p>
            <a:r>
              <a:rPr lang="en-US" b="1" dirty="0"/>
              <a:t>Social History:</a:t>
            </a:r>
            <a:br>
              <a:rPr lang="en-US" dirty="0"/>
            </a:br>
            <a:r>
              <a:rPr lang="en-US" dirty="0"/>
              <a:t>Active lifestyle; plays recreational soccer. Denies smoking or illicit substance use. Admits to occasional alcohol consumption.</a:t>
            </a:r>
          </a:p>
          <a:p>
            <a:r>
              <a:rPr lang="en-US" b="1" dirty="0"/>
              <a:t>Medications:</a:t>
            </a:r>
            <a:br>
              <a:rPr lang="en-US" dirty="0"/>
            </a:br>
            <a:r>
              <a:rPr lang="en-US" dirty="0"/>
              <a:t>Not currently taking any medications.</a:t>
            </a:r>
          </a:p>
          <a:p>
            <a:r>
              <a:rPr lang="en-US" b="1" dirty="0"/>
              <a:t>Allergies:</a:t>
            </a:r>
            <a:br>
              <a:rPr lang="en-US" dirty="0"/>
            </a:br>
            <a:r>
              <a:rPr lang="en-US" dirty="0"/>
              <a:t>No known allergies to medications.</a:t>
            </a:r>
          </a:p>
          <a:p>
            <a:r>
              <a:rPr lang="en-US" b="1" dirty="0"/>
              <a:t>Review of Systems:</a:t>
            </a:r>
            <a:br>
              <a:rPr lang="en-US" dirty="0"/>
            </a:br>
            <a:r>
              <a:rPr lang="en-US" dirty="0"/>
              <a:t>Reports left foot pain with inability to bear weight. Denies sensory changes, fever, chills, cardiopulmonary symptoms, or additional joint or muscle pain.</a:t>
            </a:r>
          </a:p>
          <a:p>
            <a:endParaRPr lang="en-US" dirty="0"/>
          </a:p>
        </p:txBody>
      </p:sp>
    </p:spTree>
    <p:extLst>
      <p:ext uri="{BB962C8B-B14F-4D97-AF65-F5344CB8AC3E}">
        <p14:creationId xmlns:p14="http://schemas.microsoft.com/office/powerpoint/2010/main" val="116913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A63ECD-5AD3-7845-9A72-8F6C912E030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01EA0-F94B-B438-DF25-9CD4EEF30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A8AF58B-8D5A-9F87-860B-88F64683F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F75E8-A929-8549-72C4-FB5BFD7B54EA}"/>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3DF41197-DF38-5317-4593-89AA33219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EEDECA5A-0BEE-BCED-D3A4-93C3215E8BAC}"/>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40738651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A2F9B-4BCC-FD93-1B0B-25FBE21EA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857E7-FC9B-10C1-45E6-D06CC655424F}"/>
              </a:ext>
            </a:extLst>
          </p:cNvPr>
          <p:cNvSpPr>
            <a:spLocks noGrp="1"/>
          </p:cNvSpPr>
          <p:nvPr>
            <p:ph type="title"/>
          </p:nvPr>
        </p:nvSpPr>
        <p:spPr/>
        <p:txBody>
          <a:bodyPr/>
          <a:lstStyle/>
          <a:p>
            <a:r>
              <a:rPr lang="en-US" dirty="0"/>
              <a:t>Vitals</a:t>
            </a:r>
          </a:p>
        </p:txBody>
      </p:sp>
      <p:sp>
        <p:nvSpPr>
          <p:cNvPr id="5" name="Rectangle 2">
            <a:extLst>
              <a:ext uri="{FF2B5EF4-FFF2-40B4-BE49-F238E27FC236}">
                <a16:creationId xmlns:a16="http://schemas.microsoft.com/office/drawing/2014/main" id="{ECC726FD-092C-1595-3A4F-9FD42357005D}"/>
              </a:ext>
            </a:extLst>
          </p:cNvPr>
          <p:cNvSpPr>
            <a:spLocks noGrp="1" noChangeArrowheads="1"/>
          </p:cNvSpPr>
          <p:nvPr>
            <p:ph idx="1"/>
          </p:nvPr>
        </p:nvSpPr>
        <p:spPr bwMode="auto">
          <a:xfrm>
            <a:off x="700635" y="2618652"/>
            <a:ext cx="539536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Blood Pressure: 140/82 mmHg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Heart Rate: </a:t>
            </a:r>
            <a:r>
              <a:rPr lang="en-US" altLang="en-US" sz="1800" dirty="0"/>
              <a:t>95</a:t>
            </a:r>
            <a:r>
              <a:rPr kumimoji="0" lang="en-US" altLang="en-US" sz="1800" b="0" i="0" u="none" strike="noStrike" cap="none" normalizeH="0" baseline="0" dirty="0">
                <a:ln>
                  <a:noFill/>
                </a:ln>
                <a:solidFill>
                  <a:schemeClr val="tx1"/>
                </a:solidFill>
                <a:effectLst/>
              </a:rPr>
              <a:t> bpm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Respiratory Rate: 17 breaths/min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Temperature: 98.4°F (36.9°C)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Oxygen Saturation: 98% on room air</a:t>
            </a:r>
          </a:p>
        </p:txBody>
      </p:sp>
      <p:cxnSp>
        <p:nvCxnSpPr>
          <p:cNvPr id="4" name="Straight Connector 3">
            <a:extLst>
              <a:ext uri="{FF2B5EF4-FFF2-40B4-BE49-F238E27FC236}">
                <a16:creationId xmlns:a16="http://schemas.microsoft.com/office/drawing/2014/main" id="{4B9460F3-95A4-B48A-DB92-9D0020274E72}"/>
              </a:ext>
            </a:extLst>
          </p:cNvPr>
          <p:cNvCxnSpPr/>
          <p:nvPr/>
        </p:nvCxnSpPr>
        <p:spPr>
          <a:xfrm>
            <a:off x="6370820" y="2968052"/>
            <a:ext cx="4287187"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1EC3BFFD-CBE0-827A-7F81-8DBDBCD924FE}"/>
              </a:ext>
            </a:extLst>
          </p:cNvPr>
          <p:cNvCxnSpPr/>
          <p:nvPr/>
        </p:nvCxnSpPr>
        <p:spPr>
          <a:xfrm>
            <a:off x="7510072" y="2203554"/>
            <a:ext cx="0" cy="1424066"/>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4E51405B-3233-A6A4-6400-A5B7783C1178}"/>
              </a:ext>
            </a:extLst>
          </p:cNvPr>
          <p:cNvCxnSpPr>
            <a:cxnSpLocks/>
          </p:cNvCxnSpPr>
          <p:nvPr/>
        </p:nvCxnSpPr>
        <p:spPr>
          <a:xfrm>
            <a:off x="9039069" y="2203554"/>
            <a:ext cx="0" cy="1499017"/>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CD6E4135-97EC-B2EC-356A-3FD2A5F84B1F}"/>
              </a:ext>
            </a:extLst>
          </p:cNvPr>
          <p:cNvCxnSpPr/>
          <p:nvPr/>
        </p:nvCxnSpPr>
        <p:spPr>
          <a:xfrm flipV="1">
            <a:off x="10658007" y="2273877"/>
            <a:ext cx="680803" cy="70453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60F27156-261B-8627-D726-1DCBC5BF76AA}"/>
              </a:ext>
            </a:extLst>
          </p:cNvPr>
          <p:cNvCxnSpPr/>
          <p:nvPr/>
        </p:nvCxnSpPr>
        <p:spPr>
          <a:xfrm>
            <a:off x="10658007" y="2978415"/>
            <a:ext cx="680803" cy="649205"/>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99A9F929-F4A7-D5E6-7DDF-4ABADF2A6706}"/>
              </a:ext>
            </a:extLst>
          </p:cNvPr>
          <p:cNvSpPr txBox="1"/>
          <p:nvPr/>
        </p:nvSpPr>
        <p:spPr>
          <a:xfrm>
            <a:off x="6513976" y="2521078"/>
            <a:ext cx="852940" cy="369332"/>
          </a:xfrm>
          <a:prstGeom prst="rect">
            <a:avLst/>
          </a:prstGeom>
          <a:noFill/>
        </p:spPr>
        <p:txBody>
          <a:bodyPr wrap="square" rtlCol="0">
            <a:spAutoFit/>
          </a:bodyPr>
          <a:lstStyle/>
          <a:p>
            <a:r>
              <a:rPr lang="en-US" dirty="0"/>
              <a:t>146</a:t>
            </a:r>
          </a:p>
        </p:txBody>
      </p:sp>
      <p:sp>
        <p:nvSpPr>
          <p:cNvPr id="16" name="TextBox 15">
            <a:extLst>
              <a:ext uri="{FF2B5EF4-FFF2-40B4-BE49-F238E27FC236}">
                <a16:creationId xmlns:a16="http://schemas.microsoft.com/office/drawing/2014/main" id="{5D97FE5F-1202-0DF4-EB40-1D1B48B1C0E7}"/>
              </a:ext>
            </a:extLst>
          </p:cNvPr>
          <p:cNvSpPr txBox="1"/>
          <p:nvPr/>
        </p:nvSpPr>
        <p:spPr>
          <a:xfrm>
            <a:off x="6577805" y="3035527"/>
            <a:ext cx="1049312" cy="369332"/>
          </a:xfrm>
          <a:prstGeom prst="rect">
            <a:avLst/>
          </a:prstGeom>
          <a:noFill/>
        </p:spPr>
        <p:txBody>
          <a:bodyPr wrap="square" rtlCol="0">
            <a:spAutoFit/>
          </a:bodyPr>
          <a:lstStyle/>
          <a:p>
            <a:r>
              <a:rPr lang="en-US" dirty="0"/>
              <a:t>4.1</a:t>
            </a:r>
          </a:p>
        </p:txBody>
      </p:sp>
      <p:sp>
        <p:nvSpPr>
          <p:cNvPr id="17" name="TextBox 16">
            <a:extLst>
              <a:ext uri="{FF2B5EF4-FFF2-40B4-BE49-F238E27FC236}">
                <a16:creationId xmlns:a16="http://schemas.microsoft.com/office/drawing/2014/main" id="{55EFCC39-F10E-30BE-5390-93143AC9272C}"/>
              </a:ext>
            </a:extLst>
          </p:cNvPr>
          <p:cNvSpPr txBox="1"/>
          <p:nvPr/>
        </p:nvSpPr>
        <p:spPr>
          <a:xfrm>
            <a:off x="7714938" y="2521077"/>
            <a:ext cx="584246" cy="369332"/>
          </a:xfrm>
          <a:prstGeom prst="rect">
            <a:avLst/>
          </a:prstGeom>
          <a:noFill/>
        </p:spPr>
        <p:txBody>
          <a:bodyPr wrap="square" rtlCol="0">
            <a:spAutoFit/>
          </a:bodyPr>
          <a:lstStyle/>
          <a:p>
            <a:r>
              <a:rPr lang="en-US" dirty="0"/>
              <a:t>100</a:t>
            </a:r>
          </a:p>
        </p:txBody>
      </p:sp>
      <p:sp>
        <p:nvSpPr>
          <p:cNvPr id="18" name="TextBox 17">
            <a:extLst>
              <a:ext uri="{FF2B5EF4-FFF2-40B4-BE49-F238E27FC236}">
                <a16:creationId xmlns:a16="http://schemas.microsoft.com/office/drawing/2014/main" id="{1F98C30A-1FDF-48C1-D259-E6508DA37902}"/>
              </a:ext>
            </a:extLst>
          </p:cNvPr>
          <p:cNvSpPr txBox="1"/>
          <p:nvPr/>
        </p:nvSpPr>
        <p:spPr>
          <a:xfrm>
            <a:off x="7714938" y="3035527"/>
            <a:ext cx="1075101" cy="369332"/>
          </a:xfrm>
          <a:prstGeom prst="rect">
            <a:avLst/>
          </a:prstGeom>
          <a:noFill/>
        </p:spPr>
        <p:txBody>
          <a:bodyPr wrap="square" rtlCol="0">
            <a:spAutoFit/>
          </a:bodyPr>
          <a:lstStyle/>
          <a:p>
            <a:r>
              <a:rPr lang="en-US" dirty="0"/>
              <a:t>24</a:t>
            </a:r>
          </a:p>
        </p:txBody>
      </p:sp>
      <p:sp>
        <p:nvSpPr>
          <p:cNvPr id="19" name="TextBox 18">
            <a:extLst>
              <a:ext uri="{FF2B5EF4-FFF2-40B4-BE49-F238E27FC236}">
                <a16:creationId xmlns:a16="http://schemas.microsoft.com/office/drawing/2014/main" id="{454CAE14-7122-4FCF-EE2E-397B08C7F97A}"/>
              </a:ext>
            </a:extLst>
          </p:cNvPr>
          <p:cNvSpPr txBox="1"/>
          <p:nvPr/>
        </p:nvSpPr>
        <p:spPr>
          <a:xfrm>
            <a:off x="9293853" y="2464711"/>
            <a:ext cx="1248535" cy="369330"/>
          </a:xfrm>
          <a:prstGeom prst="rect">
            <a:avLst/>
          </a:prstGeom>
          <a:noFill/>
        </p:spPr>
        <p:txBody>
          <a:bodyPr wrap="square" rtlCol="0">
            <a:spAutoFit/>
          </a:bodyPr>
          <a:lstStyle/>
          <a:p>
            <a:r>
              <a:rPr lang="en-US" dirty="0"/>
              <a:t>16</a:t>
            </a:r>
          </a:p>
        </p:txBody>
      </p:sp>
      <p:sp>
        <p:nvSpPr>
          <p:cNvPr id="20" name="TextBox 19">
            <a:extLst>
              <a:ext uri="{FF2B5EF4-FFF2-40B4-BE49-F238E27FC236}">
                <a16:creationId xmlns:a16="http://schemas.microsoft.com/office/drawing/2014/main" id="{4BB74459-E23D-D57C-EF95-9A532B2AD04A}"/>
              </a:ext>
            </a:extLst>
          </p:cNvPr>
          <p:cNvSpPr txBox="1"/>
          <p:nvPr/>
        </p:nvSpPr>
        <p:spPr>
          <a:xfrm>
            <a:off x="9293853" y="3074570"/>
            <a:ext cx="1248535" cy="369332"/>
          </a:xfrm>
          <a:prstGeom prst="rect">
            <a:avLst/>
          </a:prstGeom>
          <a:noFill/>
        </p:spPr>
        <p:txBody>
          <a:bodyPr wrap="square" rtlCol="0">
            <a:spAutoFit/>
          </a:bodyPr>
          <a:lstStyle/>
          <a:p>
            <a:r>
              <a:rPr lang="en-US" dirty="0"/>
              <a:t>1.2</a:t>
            </a:r>
          </a:p>
        </p:txBody>
      </p:sp>
      <p:sp>
        <p:nvSpPr>
          <p:cNvPr id="21" name="TextBox 20">
            <a:extLst>
              <a:ext uri="{FF2B5EF4-FFF2-40B4-BE49-F238E27FC236}">
                <a16:creationId xmlns:a16="http://schemas.microsoft.com/office/drawing/2014/main" id="{44E75044-5B78-37F2-416F-E61067EE23AE}"/>
              </a:ext>
            </a:extLst>
          </p:cNvPr>
          <p:cNvSpPr txBox="1"/>
          <p:nvPr/>
        </p:nvSpPr>
        <p:spPr>
          <a:xfrm>
            <a:off x="11035360" y="2850861"/>
            <a:ext cx="636880" cy="369332"/>
          </a:xfrm>
          <a:prstGeom prst="rect">
            <a:avLst/>
          </a:prstGeom>
          <a:noFill/>
        </p:spPr>
        <p:txBody>
          <a:bodyPr wrap="square" rtlCol="0">
            <a:spAutoFit/>
          </a:bodyPr>
          <a:lstStyle/>
          <a:p>
            <a:r>
              <a:rPr lang="en-US" dirty="0"/>
              <a:t>110</a:t>
            </a:r>
          </a:p>
        </p:txBody>
      </p:sp>
      <p:sp>
        <p:nvSpPr>
          <p:cNvPr id="22" name="Oval 21">
            <a:extLst>
              <a:ext uri="{FF2B5EF4-FFF2-40B4-BE49-F238E27FC236}">
                <a16:creationId xmlns:a16="http://schemas.microsoft.com/office/drawing/2014/main" id="{638524DD-D071-96E3-0F0D-2ED66BE026CA}"/>
              </a:ext>
            </a:extLst>
          </p:cNvPr>
          <p:cNvSpPr/>
          <p:nvPr/>
        </p:nvSpPr>
        <p:spPr>
          <a:xfrm>
            <a:off x="6291682" y="2353883"/>
            <a:ext cx="1175827" cy="58543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0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C66D-2856-C989-06A9-31C96B6A465C}"/>
              </a:ext>
            </a:extLst>
          </p:cNvPr>
          <p:cNvSpPr>
            <a:spLocks noGrp="1"/>
          </p:cNvSpPr>
          <p:nvPr>
            <p:ph type="title"/>
          </p:nvPr>
        </p:nvSpPr>
        <p:spPr/>
        <p:txBody>
          <a:bodyPr/>
          <a:lstStyle/>
          <a:p>
            <a:r>
              <a:rPr lang="en-US" dirty="0"/>
              <a:t>Physical Exam</a:t>
            </a:r>
          </a:p>
        </p:txBody>
      </p:sp>
      <p:sp>
        <p:nvSpPr>
          <p:cNvPr id="3" name="Content Placeholder 2">
            <a:extLst>
              <a:ext uri="{FF2B5EF4-FFF2-40B4-BE49-F238E27FC236}">
                <a16:creationId xmlns:a16="http://schemas.microsoft.com/office/drawing/2014/main" id="{104CB5B9-979D-A26C-AE9F-96EBF1263A76}"/>
              </a:ext>
            </a:extLst>
          </p:cNvPr>
          <p:cNvSpPr>
            <a:spLocks noGrp="1"/>
          </p:cNvSpPr>
          <p:nvPr>
            <p:ph idx="1"/>
          </p:nvPr>
        </p:nvSpPr>
        <p:spPr/>
        <p:txBody>
          <a:bodyPr>
            <a:normAutofit/>
          </a:bodyPr>
          <a:lstStyle/>
          <a:p>
            <a:pPr marL="0" indent="0">
              <a:buNone/>
            </a:pPr>
            <a:r>
              <a:rPr lang="en-US" b="1" dirty="0"/>
              <a:t>Derm: </a:t>
            </a:r>
            <a:r>
              <a:rPr lang="en-US" dirty="0"/>
              <a:t>Skin intact bilaterally. Calluses at plantar 1st and 5th met heads and lateral heels. No erythema or open lesions.</a:t>
            </a:r>
          </a:p>
          <a:p>
            <a:pPr marL="0" indent="0">
              <a:buNone/>
            </a:pPr>
            <a:r>
              <a:rPr lang="en-US" b="1" dirty="0"/>
              <a:t>Vascular: </a:t>
            </a:r>
            <a:r>
              <a:rPr lang="en-US" dirty="0"/>
              <a:t>DP/PT pulses 2/4 bilaterally. Cap refill &lt;2 sec. No edema.</a:t>
            </a:r>
          </a:p>
          <a:p>
            <a:pPr marL="0" indent="0">
              <a:buNone/>
            </a:pPr>
            <a:r>
              <a:rPr lang="en-US" b="1" dirty="0"/>
              <a:t>MSK: </a:t>
            </a:r>
            <a:r>
              <a:rPr lang="en-US" dirty="0"/>
              <a:t>Bilateral high arches with hindfoot varus. Forefoot plantarflexed. Mildly limited ankle dorsiflexion. Peroneal strength 4/5; others 5/5. Positive ankle instability with lateral column overload on gait.</a:t>
            </a:r>
          </a:p>
          <a:p>
            <a:pPr marL="0" indent="0">
              <a:buNone/>
            </a:pPr>
            <a:r>
              <a:rPr lang="en-US" b="1" dirty="0"/>
              <a:t>Neuro: </a:t>
            </a:r>
            <a:r>
              <a:rPr lang="en-US" dirty="0"/>
              <a:t>Light touch and vibration intact. Reflexes 2+ and symmetric. No sensory deficits.</a:t>
            </a:r>
          </a:p>
          <a:p>
            <a:pPr marL="0" indent="0">
              <a:buNone/>
            </a:pPr>
            <a:endParaRPr lang="en-US" dirty="0"/>
          </a:p>
        </p:txBody>
      </p:sp>
    </p:spTree>
    <p:extLst>
      <p:ext uri="{BB962C8B-B14F-4D97-AF65-F5344CB8AC3E}">
        <p14:creationId xmlns:p14="http://schemas.microsoft.com/office/powerpoint/2010/main" val="384102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F54FA6-7727-E764-28D3-F8D78826D2A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028295-2F27-D6F6-8966-82913D3B3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736AB9C-3F50-AF77-8CB7-EDD9D7156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3CE07-9778-4B8D-1CDD-6837ADA5C2D3}"/>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1C79FC8C-6A74-3FDE-4E73-E47738823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6BE3F549-0041-115E-C522-6DD7CD6BDB79}"/>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141623851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07F82B-BC07-77DE-1639-5FFFE6FED1B8}"/>
            </a:ext>
          </a:extLst>
        </p:cNvPr>
        <p:cNvGrpSpPr/>
        <p:nvPr/>
      </p:nvGrpSpPr>
      <p:grpSpPr>
        <a:xfrm>
          <a:off x="0" y="0"/>
          <a:ext cx="0" cy="0"/>
          <a:chOff x="0" y="0"/>
          <a:chExt cx="0" cy="0"/>
        </a:xfrm>
      </p:grpSpPr>
      <p:pic>
        <p:nvPicPr>
          <p:cNvPr id="6" name="Content Placeholder 5" descr="A close-up of a foot&#10;&#10;AI-generated content may be incorrect.">
            <a:extLst>
              <a:ext uri="{FF2B5EF4-FFF2-40B4-BE49-F238E27FC236}">
                <a16:creationId xmlns:a16="http://schemas.microsoft.com/office/drawing/2014/main" id="{575B6B44-8F66-1F24-6634-960D31C5E3C3}"/>
              </a:ext>
            </a:extLst>
          </p:cNvPr>
          <p:cNvPicPr>
            <a:picLocks noGrp="1" noChangeAspect="1"/>
          </p:cNvPicPr>
          <p:nvPr>
            <p:ph idx="1"/>
          </p:nvPr>
        </p:nvPicPr>
        <p:blipFill>
          <a:blip r:embed="rId2"/>
          <a:srcRect t="13693" b="2038"/>
          <a:stretch>
            <a:fillRect/>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7276F-5FE2-C058-10E2-167ACC7B155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Describe the Clinical Image</a:t>
            </a:r>
          </a:p>
        </p:txBody>
      </p:sp>
      <p:cxnSp>
        <p:nvCxnSpPr>
          <p:cNvPr id="24" name="Straight Connector 2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94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2908</TotalTime>
  <Words>976</Words>
  <Application>Microsoft Macintosh PowerPoint</Application>
  <PresentationFormat>Widescreen</PresentationFormat>
  <Paragraphs>77</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ACADEMY ENGRAVED LET PLAIN:1.0</vt:lpstr>
      <vt:lpstr>Aptos</vt:lpstr>
      <vt:lpstr>Aptos Display</vt:lpstr>
      <vt:lpstr>Arial</vt:lpstr>
      <vt:lpstr>Office Theme</vt:lpstr>
      <vt:lpstr>Pes Cavus </vt:lpstr>
      <vt:lpstr>HPI</vt:lpstr>
      <vt:lpstr>What to do next?</vt:lpstr>
      <vt:lpstr>PowerPoint Presentation</vt:lpstr>
      <vt:lpstr>What to do next?</vt:lpstr>
      <vt:lpstr>Vitals</vt:lpstr>
      <vt:lpstr>Physical Exam</vt:lpstr>
      <vt:lpstr>What to do next?</vt:lpstr>
      <vt:lpstr>Describe the Clinical Image</vt:lpstr>
      <vt:lpstr>What to do next?</vt:lpstr>
      <vt:lpstr>Read Images</vt:lpstr>
      <vt:lpstr>What is your treatment plan?</vt:lpstr>
      <vt:lpstr>What clinical test should be performed?</vt:lpstr>
      <vt:lpstr>Rapid fire questions</vt:lpstr>
      <vt:lpstr>Rapid fire questions</vt:lpstr>
      <vt:lpstr>Describe The Clinical Image  The image demonstrates a cavus foot deformity characterized by a markedly elevated medial longitudinal arch, a plantarflexed forefoot, and clawing of the lesser toes. The hindfoot appears prominent with reduced plantar surface contact, suggesting altered weight distribution and decreased shock absorption. These structural features are typical of a cavovarus-type foot and are commonly associated with lateral column overload and recurrent ankle instability. </vt:lpstr>
      <vt:lpstr>Read Images</vt:lpstr>
      <vt:lpstr>What is your treatment plan?</vt:lpstr>
      <vt:lpstr>What clinical test should be performed? Coleman Block Test, Distinguishes forefoot-driven vs hindfoot-driven cavus. </vt:lpstr>
      <vt:lpstr>Rapid fire questions</vt:lpstr>
      <vt:lpstr>Rapid fire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Camellia Russell</dc:creator>
  <cp:lastModifiedBy>Camellia Russell</cp:lastModifiedBy>
  <cp:revision>3</cp:revision>
  <dcterms:created xsi:type="dcterms:W3CDTF">2026-01-16T01:07:20Z</dcterms:created>
  <dcterms:modified xsi:type="dcterms:W3CDTF">2026-01-18T01:35:28Z</dcterms:modified>
</cp:coreProperties>
</file>