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1"/>
  </p:notesMasterIdLst>
  <p:sldIdLst>
    <p:sldId id="410" r:id="rId2"/>
    <p:sldId id="289" r:id="rId3"/>
    <p:sldId id="256" r:id="rId4"/>
    <p:sldId id="375" r:id="rId5"/>
    <p:sldId id="263" r:id="rId6"/>
    <p:sldId id="396" r:id="rId7"/>
    <p:sldId id="318" r:id="rId8"/>
    <p:sldId id="370" r:id="rId9"/>
    <p:sldId id="395" r:id="rId10"/>
    <p:sldId id="397" r:id="rId11"/>
    <p:sldId id="358" r:id="rId12"/>
    <p:sldId id="347" r:id="rId13"/>
    <p:sldId id="266" r:id="rId14"/>
    <p:sldId id="322" r:id="rId15"/>
    <p:sldId id="349" r:id="rId16"/>
    <p:sldId id="350" r:id="rId17"/>
    <p:sldId id="351" r:id="rId18"/>
    <p:sldId id="269" r:id="rId19"/>
    <p:sldId id="327" r:id="rId20"/>
    <p:sldId id="399" r:id="rId21"/>
    <p:sldId id="381" r:id="rId22"/>
    <p:sldId id="382" r:id="rId23"/>
    <p:sldId id="383" r:id="rId24"/>
    <p:sldId id="384" r:id="rId25"/>
    <p:sldId id="335" r:id="rId26"/>
    <p:sldId id="353" r:id="rId27"/>
    <p:sldId id="273" r:id="rId28"/>
    <p:sldId id="274" r:id="rId29"/>
    <p:sldId id="400" r:id="rId30"/>
    <p:sldId id="372" r:id="rId31"/>
    <p:sldId id="373" r:id="rId32"/>
    <p:sldId id="374" r:id="rId33"/>
    <p:sldId id="401" r:id="rId34"/>
    <p:sldId id="354" r:id="rId35"/>
    <p:sldId id="338" r:id="rId36"/>
    <p:sldId id="402" r:id="rId37"/>
    <p:sldId id="339" r:id="rId38"/>
    <p:sldId id="388" r:id="rId39"/>
    <p:sldId id="403" r:id="rId40"/>
    <p:sldId id="355" r:id="rId41"/>
    <p:sldId id="376" r:id="rId42"/>
    <p:sldId id="385" r:id="rId43"/>
    <p:sldId id="377" r:id="rId44"/>
    <p:sldId id="390" r:id="rId45"/>
    <p:sldId id="404" r:id="rId46"/>
    <p:sldId id="356" r:id="rId47"/>
    <p:sldId id="280" r:id="rId48"/>
    <p:sldId id="405" r:id="rId49"/>
    <p:sldId id="345" r:id="rId50"/>
    <p:sldId id="407" r:id="rId51"/>
    <p:sldId id="406" r:id="rId52"/>
    <p:sldId id="386" r:id="rId53"/>
    <p:sldId id="357" r:id="rId54"/>
    <p:sldId id="380" r:id="rId55"/>
    <p:sldId id="379" r:id="rId56"/>
    <p:sldId id="408" r:id="rId57"/>
    <p:sldId id="398" r:id="rId58"/>
    <p:sldId id="387" r:id="rId59"/>
    <p:sldId id="284" r:id="rId6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33333"/>
    <a:srgbClr val="126232"/>
    <a:srgbClr val="00FFFF"/>
    <a:srgbClr val="990099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1020" autoAdjust="0"/>
  </p:normalViewPr>
  <p:slideViewPr>
    <p:cSldViewPr snapToGrid="0" snapToObjects="1">
      <p:cViewPr varScale="1">
        <p:scale>
          <a:sx n="149" d="100"/>
          <a:sy n="149" d="100"/>
        </p:scale>
        <p:origin x="1008" y="16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775BCD-6608-A444-9B0C-B76B9802128A}" type="datetimeFigureOut">
              <a:rPr lang="en-US" smtClean="0"/>
              <a:t>9/7/21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17A39-A227-0F4A-A993-050D4B627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137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17A39-A227-0F4A-A993-050D4B62718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3267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</a:rPr>
              <a:t>Gretchen</a:t>
            </a:r>
          </a:p>
          <a:p>
            <a:r>
              <a:rPr lang="en-US" dirty="0">
                <a:ea typeface="ＭＳ Ｐゴシック" charset="0"/>
              </a:rPr>
              <a:t>21 senior (6 year medical students in the  Netherlands) </a:t>
            </a:r>
          </a:p>
          <a:p>
            <a:r>
              <a:rPr lang="en-US" dirty="0">
                <a:ea typeface="ＭＳ Ｐゴシック" charset="0"/>
              </a:rPr>
              <a:t>Focus group interviews </a:t>
            </a:r>
          </a:p>
          <a:p>
            <a:r>
              <a:rPr lang="en-US" dirty="0">
                <a:ea typeface="ＭＳ Ｐゴシック" charset="0"/>
              </a:rPr>
              <a:t>Discussed vignettes representing six methods and the learning environment and</a:t>
            </a:r>
          </a:p>
          <a:p>
            <a:r>
              <a:rPr lang="en-US" dirty="0">
                <a:ea typeface="ＭＳ Ｐゴシック" charset="0"/>
              </a:rPr>
              <a:t> discussed occurrence and use of each methods </a:t>
            </a:r>
          </a:p>
          <a:p>
            <a:r>
              <a:rPr lang="en-US" dirty="0">
                <a:ea typeface="ＭＳ Ｐゴシック" charset="0"/>
              </a:rPr>
              <a:t>problems and possibilities  for improvement  </a:t>
            </a:r>
          </a:p>
          <a:p>
            <a:endParaRPr lang="en-US" dirty="0">
              <a:ea typeface="ＭＳ Ｐゴシック" charset="0"/>
            </a:endParaRPr>
          </a:p>
          <a:p>
            <a:endParaRPr lang="en-US" dirty="0">
              <a:ea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17A39-A227-0F4A-A993-050D4B62718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3379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17A39-A227-0F4A-A993-050D4B62718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3379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ea typeface="ＭＳ Ｐゴシック" charset="0"/>
              </a:rPr>
              <a:t>Modeling _We do not do this enough…show resident how to do treatment by watching us </a:t>
            </a:r>
          </a:p>
          <a:p>
            <a:pPr eaLnBrk="1" hangingPunct="1">
              <a:buFontTx/>
              <a:buChar char="•"/>
            </a:pPr>
            <a:r>
              <a:rPr lang="en-US" sz="1200" u="sng" dirty="0">
                <a:solidFill>
                  <a:srgbClr val="DAEDEF"/>
                </a:solidFill>
                <a:ea typeface="ＭＳ Ｐゴシック" charset="0"/>
              </a:rPr>
              <a:t>Used For:</a:t>
            </a:r>
            <a:r>
              <a:rPr lang="en-US" sz="1200" dirty="0">
                <a:solidFill>
                  <a:srgbClr val="DAEDEF"/>
                </a:solidFill>
                <a:ea typeface="ＭＳ Ｐゴシック" charset="0"/>
              </a:rPr>
              <a:t> New topics and new skills (e.g. Interviewing, psychotherapy etc. )</a:t>
            </a:r>
          </a:p>
          <a:p>
            <a:pPr eaLnBrk="1" hangingPunct="1">
              <a:buFontTx/>
              <a:buChar char="•"/>
            </a:pPr>
            <a:endParaRPr lang="en-US" sz="1200" dirty="0">
              <a:solidFill>
                <a:srgbClr val="DAEDEF"/>
              </a:solidFill>
              <a:ea typeface="ＭＳ Ｐゴシック" charset="0"/>
            </a:endParaRPr>
          </a:p>
          <a:p>
            <a:pPr eaLnBrk="1" hangingPunct="1">
              <a:buFontTx/>
              <a:buChar char="•"/>
            </a:pPr>
            <a:r>
              <a:rPr lang="en-US" sz="1200" u="sng" dirty="0">
                <a:solidFill>
                  <a:srgbClr val="DAEDEF"/>
                </a:solidFill>
                <a:ea typeface="ＭＳ Ｐゴシック" charset="0"/>
              </a:rPr>
              <a:t>Students Reactions:</a:t>
            </a:r>
            <a:r>
              <a:rPr lang="en-US" sz="1200" dirty="0">
                <a:solidFill>
                  <a:srgbClr val="DAEDEF"/>
                </a:solidFill>
                <a:ea typeface="ＭＳ Ｐゴシック" charset="0"/>
              </a:rPr>
              <a:t> Liked teachers who demonstrated things &amp;  actively involved student by thinking out loud and explaining  their actions. </a:t>
            </a:r>
            <a:r>
              <a:rPr lang="en-US" sz="1200" dirty="0">
                <a:solidFill>
                  <a:srgbClr val="FFFF00"/>
                </a:solidFill>
                <a:ea typeface="ＭＳ Ｐゴシック" charset="0"/>
              </a:rPr>
              <a:t>Not regularly done or observed by students</a:t>
            </a:r>
          </a:p>
          <a:p>
            <a:endParaRPr lang="en-US" sz="1600" dirty="0">
              <a:ea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17A39-A227-0F4A-A993-050D4B62718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734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ea typeface="ＭＳ Ｐゴシック" charset="0"/>
              </a:rPr>
              <a:t>Keep</a:t>
            </a:r>
            <a:r>
              <a:rPr lang="en-US" sz="1200" baseline="0" dirty="0">
                <a:ea typeface="ＭＳ Ｐゴシック" charset="0"/>
              </a:rPr>
              <a:t> in mind that i</a:t>
            </a:r>
            <a:r>
              <a:rPr lang="en-US" sz="1200" dirty="0">
                <a:ea typeface="ＭＳ Ｐゴシック" charset="0"/>
              </a:rPr>
              <a:t>f you are modeling an internal process such as developing a formulation the teacher needs to clearly </a:t>
            </a:r>
          </a:p>
          <a:p>
            <a:endParaRPr lang="en-US" sz="1200" dirty="0">
              <a:ea typeface="ＭＳ Ｐゴシック" charset="0"/>
            </a:endParaRPr>
          </a:p>
          <a:p>
            <a:r>
              <a:rPr lang="en-US" sz="1200" b="1" dirty="0">
                <a:ea typeface="ＭＳ Ｐゴシック" charset="0"/>
              </a:rPr>
              <a:t>externalize /describe the internal thinking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17A39-A227-0F4A-A993-050D4B62718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734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ea typeface="ＭＳ Ｐゴシック" charset="0"/>
              </a:rPr>
              <a:t>Keep</a:t>
            </a:r>
            <a:r>
              <a:rPr lang="en-US" sz="1200" baseline="0" dirty="0">
                <a:ea typeface="ＭＳ Ｐゴシック" charset="0"/>
              </a:rPr>
              <a:t> in mind that i</a:t>
            </a:r>
            <a:r>
              <a:rPr lang="en-US" sz="1200" dirty="0">
                <a:ea typeface="ＭＳ Ｐゴシック" charset="0"/>
              </a:rPr>
              <a:t>f you are modeling an internal process such as developing a formulation the teacher needs to clearly </a:t>
            </a:r>
          </a:p>
          <a:p>
            <a:endParaRPr lang="en-US" sz="1200" dirty="0">
              <a:ea typeface="ＭＳ Ｐゴシック" charset="0"/>
            </a:endParaRPr>
          </a:p>
          <a:p>
            <a:r>
              <a:rPr lang="en-US" sz="1200" b="1" dirty="0">
                <a:ea typeface="ＭＳ Ｐゴシック" charset="0"/>
              </a:rPr>
              <a:t>externalize /describe the internal thinking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17A39-A227-0F4A-A993-050D4B62718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734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/>
              <a:t>“Modeling is when an expert, usually a teacher, within the cognitive domain or subject area demonstrates a task explicitly so that novices, usually a student, can experience and build a conceptual model of the task at hand. For example, a math teacher might write out explicit steps and work through a problem aloud, demonstrating her heuristics and procedural knowledge. Modeling can include modeling of expert performance or processes in the world.” </a:t>
            </a:r>
          </a:p>
          <a:p>
            <a:pPr marL="0" marR="0" lvl="0" indent="0" algn="l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/>
              <a:t>Cambridge model of cognitive apprenticeship</a:t>
            </a:r>
          </a:p>
          <a:p>
            <a:pPr marL="0" marR="0" lvl="0" indent="0" algn="l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/>
              <a:t>https://en.wikipedia.org/wiki/Cognitive_apprenticeship#Modeling</a:t>
            </a:r>
          </a:p>
          <a:p>
            <a:pPr marL="0" marR="0" lvl="0" indent="0" algn="l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9270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ea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17A39-A227-0F4A-A993-050D4B62718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734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</a:rPr>
              <a:t>21 senior (6 year medical students in the  Netherlands) </a:t>
            </a:r>
          </a:p>
          <a:p>
            <a:r>
              <a:rPr lang="en-US" dirty="0">
                <a:ea typeface="ＭＳ Ｐゴシック" charset="0"/>
              </a:rPr>
              <a:t>Focus group interviews </a:t>
            </a:r>
          </a:p>
          <a:p>
            <a:r>
              <a:rPr lang="en-US" dirty="0">
                <a:ea typeface="ＭＳ Ｐゴシック" charset="0"/>
              </a:rPr>
              <a:t>Discussed vignettes representing six methods and the learning environment and</a:t>
            </a:r>
          </a:p>
          <a:p>
            <a:r>
              <a:rPr lang="en-US" dirty="0">
                <a:ea typeface="ＭＳ Ｐゴシック" charset="0"/>
              </a:rPr>
              <a:t> discussed occurrence and use of each methods </a:t>
            </a:r>
          </a:p>
          <a:p>
            <a:r>
              <a:rPr lang="en-US" dirty="0">
                <a:ea typeface="ＭＳ Ｐゴシック" charset="0"/>
              </a:rPr>
              <a:t>problems and possibilities  for improvement  </a:t>
            </a:r>
          </a:p>
          <a:p>
            <a:endParaRPr lang="en-US" dirty="0">
              <a:ea typeface="ＭＳ Ｐゴシック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17A39-A227-0F4A-A993-050D4B62718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3379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1463" indent="-271463" eaLnBrk="1" hangingPunct="1"/>
            <a:r>
              <a:rPr lang="en-US" sz="1600" u="sng" dirty="0">
                <a:solidFill>
                  <a:schemeClr val="accent1"/>
                </a:solidFill>
                <a:ea typeface="ＭＳ Ｐゴシック" charset="0"/>
              </a:rPr>
              <a:t>Click--Coaching is focused on a helping someone in the present life  or future plans or goals who is eager, motivated, seeking to acquire a specific skill or  new ability </a:t>
            </a:r>
          </a:p>
          <a:p>
            <a:pPr marL="271463" indent="-271463" eaLnBrk="1" hangingPunct="1"/>
            <a:r>
              <a:rPr lang="en-US" sz="1600" u="sng" dirty="0">
                <a:solidFill>
                  <a:schemeClr val="accent1"/>
                </a:solidFill>
                <a:ea typeface="ＭＳ Ｐゴシック" charset="0"/>
              </a:rPr>
              <a:t>Click The focus  is more on </a:t>
            </a:r>
            <a:r>
              <a:rPr lang="en-US" sz="1600" u="sng" dirty="0" err="1">
                <a:solidFill>
                  <a:schemeClr val="accent1"/>
                </a:solidFill>
                <a:ea typeface="ＭＳ Ｐゴシック" charset="0"/>
              </a:rPr>
              <a:t>possiblities</a:t>
            </a:r>
            <a:r>
              <a:rPr lang="en-US" sz="1600" u="sng" dirty="0">
                <a:solidFill>
                  <a:schemeClr val="accent1"/>
                </a:solidFill>
                <a:ea typeface="ＭＳ Ｐゴシック" charset="0"/>
              </a:rPr>
              <a:t> not so much problems </a:t>
            </a:r>
          </a:p>
          <a:p>
            <a:pPr marL="271463" indent="-271463" eaLnBrk="1" hangingPunct="1"/>
            <a:r>
              <a:rPr lang="en-US" sz="1600" u="sng" dirty="0">
                <a:solidFill>
                  <a:schemeClr val="accent1"/>
                </a:solidFill>
                <a:ea typeface="ＭＳ Ｐゴシック" charset="0"/>
              </a:rPr>
              <a:t>Typically focused in one or several action areas.</a:t>
            </a:r>
          </a:p>
          <a:p>
            <a:pPr marL="271463" indent="-271463" eaLnBrk="1" hangingPunct="1"/>
            <a:r>
              <a:rPr lang="en-US" sz="1600" u="sng" dirty="0">
                <a:solidFill>
                  <a:schemeClr val="accent1"/>
                </a:solidFill>
                <a:ea typeface="ＭＳ Ｐゴシック" charset="0"/>
              </a:rPr>
              <a:t>Coaches are more like </a:t>
            </a:r>
            <a:r>
              <a:rPr lang="en-US" sz="1600" u="sng" dirty="0" err="1">
                <a:solidFill>
                  <a:schemeClr val="accent1"/>
                </a:solidFill>
                <a:ea typeface="ＭＳ Ｐゴシック" charset="0"/>
              </a:rPr>
              <a:t>accounatablity</a:t>
            </a:r>
            <a:r>
              <a:rPr lang="en-US" sz="1600" u="sng" dirty="0">
                <a:solidFill>
                  <a:schemeClr val="accent1"/>
                </a:solidFill>
                <a:ea typeface="ＭＳ Ｐゴシック" charset="0"/>
              </a:rPr>
              <a:t> </a:t>
            </a:r>
            <a:r>
              <a:rPr lang="en-US" sz="1600" u="sng" dirty="0" err="1">
                <a:solidFill>
                  <a:schemeClr val="accent1"/>
                </a:solidFill>
                <a:ea typeface="ＭＳ Ｐゴシック" charset="0"/>
              </a:rPr>
              <a:t>partnners</a:t>
            </a:r>
            <a:r>
              <a:rPr lang="en-US" sz="1600" u="sng" dirty="0">
                <a:solidFill>
                  <a:schemeClr val="accent1"/>
                </a:solidFill>
                <a:ea typeface="ＭＳ Ｐゴシック" charset="0"/>
              </a:rPr>
              <a:t> not experts</a:t>
            </a:r>
          </a:p>
          <a:p>
            <a:pPr marL="271463" indent="-271463" eaLnBrk="1" hangingPunct="1"/>
            <a:endParaRPr lang="en-US" sz="1600" u="sng" dirty="0">
              <a:solidFill>
                <a:schemeClr val="accent1"/>
              </a:solidFill>
              <a:ea typeface="ＭＳ Ｐゴシック" charset="0"/>
            </a:endParaRPr>
          </a:p>
          <a:p>
            <a:pPr marL="271463" indent="-271463" eaLnBrk="1" hangingPunct="1"/>
            <a:r>
              <a:rPr lang="en-US" sz="1600" u="sng" dirty="0">
                <a:solidFill>
                  <a:schemeClr val="accent1"/>
                </a:solidFill>
                <a:ea typeface="ＭＳ Ｐゴシック" charset="0"/>
              </a:rPr>
              <a:t>Supervision is a much broader process which focused on the </a:t>
            </a:r>
            <a:r>
              <a:rPr lang="en-US" sz="1600" u="sng" dirty="0" err="1">
                <a:solidFill>
                  <a:schemeClr val="accent1"/>
                </a:solidFill>
                <a:ea typeface="ＭＳ Ｐゴシック" charset="0"/>
              </a:rPr>
              <a:t>realtionship</a:t>
            </a:r>
            <a:r>
              <a:rPr lang="en-US" sz="1600" u="sng" dirty="0">
                <a:solidFill>
                  <a:schemeClr val="accent1"/>
                </a:solidFill>
                <a:ea typeface="ＭＳ Ｐゴシック" charset="0"/>
              </a:rPr>
              <a:t> of the transference to current events, to past </a:t>
            </a:r>
            <a:r>
              <a:rPr lang="en-US" sz="1600" u="sng" dirty="0" err="1">
                <a:solidFill>
                  <a:schemeClr val="accent1"/>
                </a:solidFill>
                <a:ea typeface="ＭＳ Ｐゴシック" charset="0"/>
              </a:rPr>
              <a:t>history,case</a:t>
            </a:r>
            <a:r>
              <a:rPr lang="en-US" sz="1600" u="sng" dirty="0">
                <a:solidFill>
                  <a:schemeClr val="accent1"/>
                </a:solidFill>
                <a:ea typeface="ＭＳ Ｐゴシック" charset="0"/>
              </a:rPr>
              <a:t> formulation, theories of the mind, a broad range of internal processes </a:t>
            </a:r>
            <a:r>
              <a:rPr lang="en-US" sz="1600" u="sng" dirty="0" err="1">
                <a:solidFill>
                  <a:schemeClr val="accent1"/>
                </a:solidFill>
                <a:ea typeface="ＭＳ Ｐゴシック" charset="0"/>
              </a:rPr>
              <a:t>e.g</a:t>
            </a:r>
            <a:r>
              <a:rPr lang="en-US" sz="1600" u="sng" dirty="0">
                <a:solidFill>
                  <a:schemeClr val="accent1"/>
                </a:solidFill>
                <a:ea typeface="ＭＳ Ｐゴシック" charset="0"/>
              </a:rPr>
              <a:t> defenses, object relations, </a:t>
            </a:r>
            <a:r>
              <a:rPr lang="en-US" sz="1600" u="sng" dirty="0" err="1">
                <a:solidFill>
                  <a:schemeClr val="accent1"/>
                </a:solidFill>
                <a:ea typeface="ＭＳ Ｐゴシック" charset="0"/>
              </a:rPr>
              <a:t>mentalization</a:t>
            </a:r>
            <a:r>
              <a:rPr lang="en-US" sz="1600" u="sng" dirty="0">
                <a:solidFill>
                  <a:schemeClr val="accent1"/>
                </a:solidFill>
                <a:ea typeface="ＭＳ Ｐゴシック" charset="0"/>
              </a:rPr>
              <a:t>, </a:t>
            </a:r>
            <a:r>
              <a:rPr lang="en-US" sz="1600" u="sng" dirty="0" err="1">
                <a:solidFill>
                  <a:schemeClr val="accent1"/>
                </a:solidFill>
                <a:ea typeface="ＭＳ Ｐゴシック" charset="0"/>
              </a:rPr>
              <a:t>attachement</a:t>
            </a:r>
            <a:r>
              <a:rPr lang="en-US" sz="1600" u="sng" dirty="0">
                <a:solidFill>
                  <a:schemeClr val="accent1"/>
                </a:solidFill>
                <a:ea typeface="ＭＳ Ｐゴシック" charset="0"/>
              </a:rPr>
              <a:t>, early </a:t>
            </a:r>
            <a:r>
              <a:rPr lang="en-US" sz="1600" u="sng" dirty="0" err="1">
                <a:solidFill>
                  <a:schemeClr val="accent1"/>
                </a:solidFill>
                <a:ea typeface="ＭＳ Ｐゴシック" charset="0"/>
              </a:rPr>
              <a:t>childhoo</a:t>
            </a:r>
            <a:r>
              <a:rPr lang="en-US" sz="1600" u="sng" dirty="0">
                <a:solidFill>
                  <a:schemeClr val="accent1"/>
                </a:solidFill>
                <a:ea typeface="ＭＳ Ｐゴシック" charset="0"/>
              </a:rPr>
              <a:t> development, wide range of interventions which may </a:t>
            </a:r>
            <a:r>
              <a:rPr lang="en-US" sz="1600" u="sng" dirty="0" err="1">
                <a:solidFill>
                  <a:schemeClr val="accent1"/>
                </a:solidFill>
                <a:ea typeface="ＭＳ Ｐゴシック" charset="0"/>
              </a:rPr>
              <a:t>chage</a:t>
            </a:r>
            <a:r>
              <a:rPr lang="en-US" sz="1600" u="sng" dirty="0">
                <a:solidFill>
                  <a:schemeClr val="accent1"/>
                </a:solidFill>
                <a:ea typeface="ＭＳ Ｐゴシック" charset="0"/>
              </a:rPr>
              <a:t> internal functioning </a:t>
            </a:r>
          </a:p>
          <a:p>
            <a:pPr marL="271463" indent="-271463" eaLnBrk="1" hangingPunct="1"/>
            <a:endParaRPr lang="en-US" sz="1600" u="sng" dirty="0">
              <a:solidFill>
                <a:schemeClr val="accent1"/>
              </a:solidFill>
              <a:ea typeface="ＭＳ Ｐゴシック" charset="0"/>
            </a:endParaRPr>
          </a:p>
          <a:p>
            <a:pPr marL="271463" indent="-271463" eaLnBrk="1" hangingPunct="1"/>
            <a:r>
              <a:rPr lang="en-US" sz="1600" u="sng" dirty="0">
                <a:solidFill>
                  <a:schemeClr val="accent1"/>
                </a:solidFill>
                <a:ea typeface="ＭＳ Ｐゴシック" charset="0"/>
              </a:rPr>
              <a:t>Used For:</a:t>
            </a:r>
            <a:r>
              <a:rPr lang="en-US" sz="1600" dirty="0">
                <a:solidFill>
                  <a:schemeClr val="accent1"/>
                </a:solidFill>
                <a:ea typeface="ＭＳ Ｐゴシック" charset="0"/>
              </a:rPr>
              <a:t> Clinical  Care  &amp; mostly experience during assessments, examination,  or when presenting case history. </a:t>
            </a:r>
          </a:p>
          <a:p>
            <a:pPr marL="271463" indent="-271463" eaLnBrk="1" hangingPunct="1"/>
            <a:endParaRPr lang="en-US" sz="1600" dirty="0">
              <a:solidFill>
                <a:schemeClr val="accent1"/>
              </a:solidFill>
              <a:ea typeface="ＭＳ Ｐゴシック" charset="0"/>
            </a:endParaRPr>
          </a:p>
          <a:p>
            <a:pPr marL="271463" indent="-271463" eaLnBrk="1" hangingPunct="1"/>
            <a:r>
              <a:rPr lang="en-US" sz="1600" u="sng" dirty="0">
                <a:solidFill>
                  <a:schemeClr val="accent1"/>
                </a:solidFill>
                <a:ea typeface="ＭＳ Ｐゴシック" charset="0"/>
              </a:rPr>
              <a:t>Student Reactions:</a:t>
            </a:r>
          </a:p>
          <a:p>
            <a:pPr marL="638175" lvl="1" indent="-244475" eaLnBrk="1" hangingPunct="1">
              <a:buFontTx/>
              <a:buChar char="•"/>
            </a:pPr>
            <a:r>
              <a:rPr lang="en-US" sz="1600" dirty="0">
                <a:solidFill>
                  <a:schemeClr val="accent1"/>
                </a:solidFill>
                <a:ea typeface="ＭＳ Ｐゴシック" charset="0"/>
              </a:rPr>
              <a:t>Liked it when they actually got feedback  not just observation </a:t>
            </a:r>
          </a:p>
          <a:p>
            <a:pPr marL="638175" lvl="1" indent="-244475" eaLnBrk="1" hangingPunct="1">
              <a:buFontTx/>
              <a:buChar char="•"/>
            </a:pPr>
            <a:r>
              <a:rPr lang="en-US" sz="1600" dirty="0">
                <a:solidFill>
                  <a:schemeClr val="accent1"/>
                </a:solidFill>
                <a:ea typeface="ＭＳ Ｐゴシック" charset="0"/>
              </a:rPr>
              <a:t>More observation is possible</a:t>
            </a:r>
          </a:p>
          <a:p>
            <a:pPr marL="638175" lvl="1" indent="-244475" eaLnBrk="1" hangingPunct="1">
              <a:buFontTx/>
              <a:buChar char="•"/>
            </a:pPr>
            <a:r>
              <a:rPr lang="en-US" sz="1600" dirty="0">
                <a:solidFill>
                  <a:schemeClr val="accent1"/>
                </a:solidFill>
                <a:ea typeface="ＭＳ Ｐゴシック" charset="0"/>
              </a:rPr>
              <a:t>Train the teachers on feedback  </a:t>
            </a:r>
          </a:p>
          <a:p>
            <a:pPr marL="271463" indent="-271463"/>
            <a:endParaRPr lang="en-US" sz="1600" dirty="0">
              <a:ea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17A39-A227-0F4A-A993-050D4B62718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7359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3050" indent="-273050" eaLnBrk="1" hangingPunct="1">
              <a:buFont typeface="Arial" pitchFamily="34" charset="0"/>
              <a:buNone/>
              <a:defRPr/>
            </a:pPr>
            <a:r>
              <a:rPr lang="en-US" sz="2800" u="sng" dirty="0">
                <a:solidFill>
                  <a:schemeClr val="accent1"/>
                </a:solidFill>
                <a:latin typeface="Arial" pitchFamily="34" charset="0"/>
                <a:cs typeface="+mn-cs"/>
              </a:rPr>
              <a:t>Used For:</a:t>
            </a:r>
            <a:r>
              <a:rPr lang="en-US" sz="2800" dirty="0">
                <a:solidFill>
                  <a:schemeClr val="accent1"/>
                </a:solidFill>
                <a:latin typeface="Arial" pitchFamily="34" charset="0"/>
                <a:cs typeface="+mn-cs"/>
              </a:rPr>
              <a:t> </a:t>
            </a:r>
            <a:r>
              <a:rPr lang="en-US" sz="2400" dirty="0">
                <a:solidFill>
                  <a:schemeClr val="accent1"/>
                </a:solidFill>
                <a:latin typeface="Arial" pitchFamily="34" charset="0"/>
                <a:cs typeface="+mn-cs"/>
              </a:rPr>
              <a:t>Clinical  Care  &amp; mostly experienced during assessments, examination,  or when presenting case history. </a:t>
            </a:r>
          </a:p>
          <a:p>
            <a:pPr marL="273050" indent="-273050" eaLnBrk="1" hangingPunct="1">
              <a:buFont typeface="Arial" pitchFamily="34" charset="0"/>
              <a:buNone/>
              <a:defRPr/>
            </a:pPr>
            <a:endParaRPr lang="en-US" sz="1000" dirty="0">
              <a:solidFill>
                <a:schemeClr val="accent1"/>
              </a:solidFill>
              <a:latin typeface="Arial" pitchFamily="34" charset="0"/>
              <a:cs typeface="+mn-cs"/>
            </a:endParaRPr>
          </a:p>
          <a:p>
            <a:pPr marL="273050" indent="-273050" eaLnBrk="1" hangingPunct="1">
              <a:buFont typeface="Arial" pitchFamily="34" charset="0"/>
              <a:buNone/>
              <a:defRPr/>
            </a:pPr>
            <a:r>
              <a:rPr lang="en-US" sz="2800" u="sng" dirty="0">
                <a:solidFill>
                  <a:schemeClr val="accent1"/>
                </a:solidFill>
                <a:latin typeface="Arial" pitchFamily="34" charset="0"/>
                <a:cs typeface="+mn-cs"/>
              </a:rPr>
              <a:t>Student Reactions:</a:t>
            </a:r>
          </a:p>
          <a:p>
            <a:pPr marL="639763" lvl="1" indent="-246063" eaLnBrk="1" hangingPunct="1"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accent1"/>
                </a:solidFill>
                <a:latin typeface="Arial" pitchFamily="34" charset="0"/>
              </a:rPr>
              <a:t>Liked it when they actually got feedback  not just observation </a:t>
            </a:r>
          </a:p>
          <a:p>
            <a:pPr marL="639763" lvl="1" indent="-246063" eaLnBrk="1" hangingPunct="1"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accent1"/>
                </a:solidFill>
                <a:latin typeface="Arial" pitchFamily="34" charset="0"/>
              </a:rPr>
              <a:t>More observation is possible</a:t>
            </a:r>
          </a:p>
          <a:p>
            <a:pPr marL="639763" lvl="1" indent="-246063" eaLnBrk="1" hangingPunct="1"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accent1"/>
                </a:solidFill>
                <a:latin typeface="Arial" pitchFamily="34" charset="0"/>
              </a:rPr>
              <a:t>Train the teachers on feedback  </a:t>
            </a:r>
          </a:p>
          <a:p>
            <a:pPr>
              <a:defRPr/>
            </a:pPr>
            <a:endParaRPr lang="en-US" dirty="0">
              <a:latin typeface="Arial" pitchFamily="34" charset="0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17A39-A227-0F4A-A993-050D4B62718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588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17A39-A227-0F4A-A993-050D4B62718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2697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ea typeface="ＭＳ Ｐゴシック" charset="0"/>
              </a:rPr>
              <a:t>Keep</a:t>
            </a:r>
            <a:r>
              <a:rPr lang="en-US" sz="1200" baseline="0" dirty="0">
                <a:ea typeface="ＭＳ Ｐゴシック" charset="0"/>
              </a:rPr>
              <a:t> in mind that i</a:t>
            </a:r>
            <a:r>
              <a:rPr lang="en-US" sz="1200" dirty="0">
                <a:ea typeface="ＭＳ Ｐゴシック" charset="0"/>
              </a:rPr>
              <a:t>f you are modeling an internal process such as developing a formulation the teacher needs to clearly </a:t>
            </a:r>
          </a:p>
          <a:p>
            <a:endParaRPr lang="en-US" sz="1200" dirty="0">
              <a:ea typeface="ＭＳ Ｐゴシック" charset="0"/>
            </a:endParaRPr>
          </a:p>
          <a:p>
            <a:r>
              <a:rPr lang="en-US" sz="1200" b="1" dirty="0">
                <a:ea typeface="ＭＳ Ｐゴシック" charset="0"/>
              </a:rPr>
              <a:t>externalize /describe the internal thinking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17A39-A227-0F4A-A993-050D4B62718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734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3050" indent="-273050" eaLnBrk="1" hangingPunct="1">
              <a:buFont typeface="Arial" pitchFamily="34" charset="0"/>
              <a:buNone/>
              <a:defRPr/>
            </a:pPr>
            <a:r>
              <a:rPr lang="en-US" sz="2800" u="sng" dirty="0">
                <a:solidFill>
                  <a:schemeClr val="accent1"/>
                </a:solidFill>
                <a:latin typeface="Arial" pitchFamily="34" charset="0"/>
                <a:cs typeface="+mn-cs"/>
              </a:rPr>
              <a:t>Used For:</a:t>
            </a:r>
            <a:r>
              <a:rPr lang="en-US" sz="2800" dirty="0">
                <a:solidFill>
                  <a:schemeClr val="accent1"/>
                </a:solidFill>
                <a:latin typeface="Arial" pitchFamily="34" charset="0"/>
                <a:cs typeface="+mn-cs"/>
              </a:rPr>
              <a:t> </a:t>
            </a:r>
            <a:r>
              <a:rPr lang="en-US" sz="2400" dirty="0">
                <a:solidFill>
                  <a:schemeClr val="accent1"/>
                </a:solidFill>
                <a:latin typeface="Arial" pitchFamily="34" charset="0"/>
                <a:cs typeface="+mn-cs"/>
              </a:rPr>
              <a:t>Clinical  Care  &amp; mostly experienced during assessments, examination,  or when presenting case history. </a:t>
            </a:r>
          </a:p>
          <a:p>
            <a:pPr marL="273050" indent="-273050" eaLnBrk="1" hangingPunct="1">
              <a:buFont typeface="Arial" pitchFamily="34" charset="0"/>
              <a:buNone/>
              <a:defRPr/>
            </a:pPr>
            <a:endParaRPr lang="en-US" sz="1000" dirty="0">
              <a:solidFill>
                <a:schemeClr val="accent1"/>
              </a:solidFill>
              <a:latin typeface="Arial" pitchFamily="34" charset="0"/>
              <a:cs typeface="+mn-cs"/>
            </a:endParaRPr>
          </a:p>
          <a:p>
            <a:pPr marL="273050" indent="-273050" eaLnBrk="1" hangingPunct="1">
              <a:buFont typeface="Arial" pitchFamily="34" charset="0"/>
              <a:buNone/>
              <a:defRPr/>
            </a:pPr>
            <a:r>
              <a:rPr lang="en-US" sz="2800" u="sng" dirty="0">
                <a:solidFill>
                  <a:schemeClr val="accent1"/>
                </a:solidFill>
                <a:latin typeface="Arial" pitchFamily="34" charset="0"/>
                <a:cs typeface="+mn-cs"/>
              </a:rPr>
              <a:t>Student Reactions:</a:t>
            </a:r>
          </a:p>
          <a:p>
            <a:pPr marL="639763" lvl="1" indent="-246063" eaLnBrk="1" hangingPunct="1"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accent1"/>
                </a:solidFill>
                <a:latin typeface="Arial" pitchFamily="34" charset="0"/>
              </a:rPr>
              <a:t>Liked it when they actually got feedback  not just observation </a:t>
            </a:r>
          </a:p>
          <a:p>
            <a:pPr marL="639763" lvl="1" indent="-246063" eaLnBrk="1" hangingPunct="1"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accent1"/>
                </a:solidFill>
                <a:latin typeface="Arial" pitchFamily="34" charset="0"/>
              </a:rPr>
              <a:t>More observation is possible</a:t>
            </a:r>
          </a:p>
          <a:p>
            <a:pPr marL="639763" lvl="1" indent="-246063" eaLnBrk="1" hangingPunct="1"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accent1"/>
                </a:solidFill>
                <a:latin typeface="Arial" pitchFamily="34" charset="0"/>
              </a:rPr>
              <a:t>Train the teachers on feedback  </a:t>
            </a:r>
          </a:p>
          <a:p>
            <a:pPr>
              <a:defRPr/>
            </a:pPr>
            <a:endParaRPr lang="en-US" dirty="0">
              <a:latin typeface="Arial" pitchFamily="34" charset="0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17A39-A227-0F4A-A993-050D4B62718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5880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3050" indent="-273050" eaLnBrk="1" hangingPunct="1">
              <a:buFont typeface="Arial" pitchFamily="34" charset="0"/>
              <a:buNone/>
              <a:defRPr/>
            </a:pPr>
            <a:r>
              <a:rPr lang="en-US" sz="2800" u="sng" dirty="0">
                <a:solidFill>
                  <a:schemeClr val="accent1"/>
                </a:solidFill>
                <a:latin typeface="Arial" pitchFamily="34" charset="0"/>
                <a:cs typeface="+mn-cs"/>
              </a:rPr>
              <a:t>Used For:</a:t>
            </a:r>
            <a:r>
              <a:rPr lang="en-US" sz="2800" dirty="0">
                <a:solidFill>
                  <a:schemeClr val="accent1"/>
                </a:solidFill>
                <a:latin typeface="Arial" pitchFamily="34" charset="0"/>
                <a:cs typeface="+mn-cs"/>
              </a:rPr>
              <a:t> </a:t>
            </a:r>
            <a:r>
              <a:rPr lang="en-US" sz="2400" dirty="0">
                <a:solidFill>
                  <a:schemeClr val="accent1"/>
                </a:solidFill>
                <a:latin typeface="Arial" pitchFamily="34" charset="0"/>
                <a:cs typeface="+mn-cs"/>
              </a:rPr>
              <a:t>Clinical  Care  &amp; mostly experienced during assessments, examination,  or when presenting case history. </a:t>
            </a:r>
          </a:p>
          <a:p>
            <a:pPr marL="273050" indent="-273050" eaLnBrk="1" hangingPunct="1">
              <a:buFont typeface="Arial" pitchFamily="34" charset="0"/>
              <a:buNone/>
              <a:defRPr/>
            </a:pPr>
            <a:endParaRPr lang="en-US" sz="1000" dirty="0">
              <a:solidFill>
                <a:schemeClr val="accent1"/>
              </a:solidFill>
              <a:latin typeface="Arial" pitchFamily="34" charset="0"/>
              <a:cs typeface="+mn-cs"/>
            </a:endParaRPr>
          </a:p>
          <a:p>
            <a:pPr marL="273050" indent="-273050" eaLnBrk="1" hangingPunct="1">
              <a:buFont typeface="Arial" pitchFamily="34" charset="0"/>
              <a:buNone/>
              <a:defRPr/>
            </a:pPr>
            <a:r>
              <a:rPr lang="en-US" sz="2800" u="sng" dirty="0">
                <a:solidFill>
                  <a:schemeClr val="accent1"/>
                </a:solidFill>
                <a:latin typeface="Arial" pitchFamily="34" charset="0"/>
                <a:cs typeface="+mn-cs"/>
              </a:rPr>
              <a:t>Student Reactions:</a:t>
            </a:r>
          </a:p>
          <a:p>
            <a:pPr marL="639763" lvl="1" indent="-246063" eaLnBrk="1" hangingPunct="1"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accent1"/>
                </a:solidFill>
                <a:latin typeface="Arial" pitchFamily="34" charset="0"/>
              </a:rPr>
              <a:t>Liked it when they actually got feedback  not just observation </a:t>
            </a:r>
          </a:p>
          <a:p>
            <a:pPr marL="639763" lvl="1" indent="-246063" eaLnBrk="1" hangingPunct="1"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accent1"/>
                </a:solidFill>
                <a:latin typeface="Arial" pitchFamily="34" charset="0"/>
              </a:rPr>
              <a:t>More observation is possible</a:t>
            </a:r>
          </a:p>
          <a:p>
            <a:pPr marL="639763" lvl="1" indent="-246063" eaLnBrk="1" hangingPunct="1"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accent1"/>
                </a:solidFill>
                <a:latin typeface="Arial" pitchFamily="34" charset="0"/>
              </a:rPr>
              <a:t>Train the teachers on feedback  </a:t>
            </a:r>
          </a:p>
          <a:p>
            <a:pPr>
              <a:defRPr/>
            </a:pPr>
            <a:endParaRPr lang="en-US" dirty="0">
              <a:latin typeface="Arial" pitchFamily="34" charset="0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17A39-A227-0F4A-A993-050D4B62718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5880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3020" indent="-273020" eaLnBrk="1" hangingPunct="1">
              <a:defRPr/>
            </a:pPr>
            <a:r>
              <a:rPr lang="en-US" sz="2800" u="sng" dirty="0">
                <a:solidFill>
                  <a:schemeClr val="accent1"/>
                </a:solidFill>
                <a:latin typeface="Arial" pitchFamily="34" charset="0"/>
                <a:cs typeface="+mn-cs"/>
              </a:rPr>
              <a:t>Used For:</a:t>
            </a:r>
            <a:r>
              <a:rPr lang="en-US" sz="2800" dirty="0">
                <a:solidFill>
                  <a:schemeClr val="accent1"/>
                </a:solidFill>
                <a:latin typeface="Arial" pitchFamily="34" charset="0"/>
                <a:cs typeface="+mn-cs"/>
              </a:rPr>
              <a:t> </a:t>
            </a:r>
            <a:r>
              <a:rPr lang="en-US" sz="2400" dirty="0">
                <a:solidFill>
                  <a:schemeClr val="accent1"/>
                </a:solidFill>
                <a:latin typeface="Arial" pitchFamily="34" charset="0"/>
                <a:cs typeface="+mn-cs"/>
              </a:rPr>
              <a:t>Clinical  Care  &amp; mostly experience during assessments, examination,  or when presenting case history. </a:t>
            </a:r>
          </a:p>
          <a:p>
            <a:pPr marL="273020" indent="-273020" eaLnBrk="1" hangingPunct="1">
              <a:defRPr/>
            </a:pPr>
            <a:endParaRPr lang="en-US" sz="1000" dirty="0">
              <a:solidFill>
                <a:schemeClr val="accent1"/>
              </a:solidFill>
              <a:latin typeface="Arial" pitchFamily="34" charset="0"/>
              <a:cs typeface="+mn-cs"/>
            </a:endParaRPr>
          </a:p>
          <a:p>
            <a:pPr marL="273020" indent="-273020" eaLnBrk="1" hangingPunct="1">
              <a:defRPr/>
            </a:pPr>
            <a:r>
              <a:rPr lang="en-US" sz="2800" u="sng" dirty="0">
                <a:solidFill>
                  <a:schemeClr val="accent1"/>
                </a:solidFill>
                <a:latin typeface="Arial" pitchFamily="34" charset="0"/>
                <a:cs typeface="+mn-cs"/>
              </a:rPr>
              <a:t>Student Reactions:</a:t>
            </a:r>
          </a:p>
          <a:p>
            <a:pPr marL="639693" lvl="1" indent="-246036" eaLnBrk="1" hangingPunct="1"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accent1"/>
                </a:solidFill>
                <a:latin typeface="Arial" pitchFamily="34" charset="0"/>
              </a:rPr>
              <a:t>Liked it when they actually got feedback  not just observation </a:t>
            </a:r>
          </a:p>
          <a:p>
            <a:pPr marL="639693" lvl="1" indent="-246036" eaLnBrk="1" hangingPunct="1"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accent1"/>
                </a:solidFill>
                <a:latin typeface="Arial" pitchFamily="34" charset="0"/>
              </a:rPr>
              <a:t>More observation is possible</a:t>
            </a:r>
          </a:p>
          <a:p>
            <a:pPr marL="639693" lvl="1" indent="-246036" eaLnBrk="1" hangingPunct="1"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accent1"/>
                </a:solidFill>
                <a:latin typeface="Arial" pitchFamily="34" charset="0"/>
              </a:rPr>
              <a:t>Train the teachers on feedback  </a:t>
            </a:r>
          </a:p>
          <a:p>
            <a:pPr>
              <a:defRPr/>
            </a:pPr>
            <a:endParaRPr lang="en-US" dirty="0">
              <a:latin typeface="Arial" pitchFamily="34" charset="0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17A39-A227-0F4A-A993-050D4B62718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5777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ea typeface="ＭＳ Ｐゴシック" charset="0"/>
              </a:rPr>
              <a:t>Keep</a:t>
            </a:r>
            <a:r>
              <a:rPr lang="en-US" sz="1200" baseline="0" dirty="0">
                <a:ea typeface="ＭＳ Ｐゴシック" charset="0"/>
              </a:rPr>
              <a:t> in mind that i</a:t>
            </a:r>
            <a:r>
              <a:rPr lang="en-US" sz="1200" dirty="0">
                <a:ea typeface="ＭＳ Ｐゴシック" charset="0"/>
              </a:rPr>
              <a:t>f you are modeling an internal process such as developing a formulation the teacher needs to clearly </a:t>
            </a:r>
          </a:p>
          <a:p>
            <a:endParaRPr lang="en-US" sz="1200" dirty="0">
              <a:ea typeface="ＭＳ Ｐゴシック" charset="0"/>
            </a:endParaRPr>
          </a:p>
          <a:p>
            <a:r>
              <a:rPr lang="en-US" sz="1200" b="1" dirty="0">
                <a:ea typeface="ＭＳ Ｐゴシック" charset="0"/>
              </a:rPr>
              <a:t>externalize /describe the internal thinking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17A39-A227-0F4A-A993-050D4B62718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734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</a:rPr>
              <a:t>21 senior (6 year medical students in the  Netherlands) </a:t>
            </a:r>
          </a:p>
          <a:p>
            <a:r>
              <a:rPr lang="en-US" dirty="0">
                <a:ea typeface="ＭＳ Ｐゴシック" charset="0"/>
              </a:rPr>
              <a:t>Focus group interviews </a:t>
            </a:r>
          </a:p>
          <a:p>
            <a:r>
              <a:rPr lang="en-US" dirty="0">
                <a:ea typeface="ＭＳ Ｐゴシック" charset="0"/>
              </a:rPr>
              <a:t>Discussed vignettes representing six methods and the learning environment and</a:t>
            </a:r>
          </a:p>
          <a:p>
            <a:r>
              <a:rPr lang="en-US" dirty="0">
                <a:ea typeface="ＭＳ Ｐゴシック" charset="0"/>
              </a:rPr>
              <a:t> discussed occurrence and use of each methods </a:t>
            </a:r>
          </a:p>
          <a:p>
            <a:r>
              <a:rPr lang="en-US" dirty="0">
                <a:ea typeface="ＭＳ Ｐゴシック" charset="0"/>
              </a:rPr>
              <a:t>problems and possibilities  for improvement  </a:t>
            </a:r>
          </a:p>
          <a:p>
            <a:endParaRPr lang="en-US" dirty="0">
              <a:ea typeface="ＭＳ Ｐゴシック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17A39-A227-0F4A-A993-050D4B62718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3379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65050" indent="-265050">
              <a:lnSpc>
                <a:spcPct val="120000"/>
              </a:lnSpc>
              <a:buFont typeface="Arial" charset="0"/>
              <a:buChar char="•"/>
              <a:defRPr/>
            </a:pPr>
            <a:r>
              <a:rPr lang="en-US" sz="1900" b="1" u="sng" dirty="0">
                <a:solidFill>
                  <a:schemeClr val="accent5"/>
                </a:solidFill>
              </a:rPr>
              <a:t>Uses:</a:t>
            </a:r>
            <a:r>
              <a:rPr lang="en-US" sz="1900" b="1" dirty="0">
                <a:solidFill>
                  <a:schemeClr val="accent5"/>
                </a:solidFill>
              </a:rPr>
              <a:t> All teaching</a:t>
            </a:r>
          </a:p>
          <a:p>
            <a:pPr marL="265050" indent="-265050">
              <a:lnSpc>
                <a:spcPct val="120000"/>
              </a:lnSpc>
              <a:buFont typeface="Arial" charset="0"/>
              <a:buChar char="•"/>
              <a:defRPr/>
            </a:pPr>
            <a:r>
              <a:rPr lang="en-US" sz="1900" b="1" u="sng" dirty="0">
                <a:solidFill>
                  <a:schemeClr val="accent5"/>
                </a:solidFill>
              </a:rPr>
              <a:t>Student Reactions:</a:t>
            </a:r>
            <a:endParaRPr lang="en-US" sz="1900" u="sng" dirty="0">
              <a:solidFill>
                <a:schemeClr val="accent5"/>
              </a:solidFill>
            </a:endParaRPr>
          </a:p>
          <a:p>
            <a:pPr marL="621018" lvl="1" indent="-238853">
              <a:lnSpc>
                <a:spcPct val="120000"/>
              </a:lnSpc>
              <a:buFont typeface="Arial" charset="0"/>
              <a:buChar char="•"/>
              <a:defRPr/>
            </a:pPr>
            <a:r>
              <a:rPr lang="en-US" sz="1900" dirty="0">
                <a:solidFill>
                  <a:schemeClr val="accent5"/>
                </a:solidFill>
              </a:rPr>
              <a:t>Students like acknowledgement and awareness of their level and skill </a:t>
            </a:r>
          </a:p>
          <a:p>
            <a:pPr marL="621018" lvl="1" indent="-238853">
              <a:lnSpc>
                <a:spcPct val="120000"/>
              </a:lnSpc>
              <a:buFont typeface="Arial" charset="0"/>
              <a:buChar char="•"/>
              <a:defRPr/>
            </a:pPr>
            <a:r>
              <a:rPr lang="en-US" sz="1900" dirty="0">
                <a:solidFill>
                  <a:schemeClr val="accent5"/>
                </a:solidFill>
              </a:rPr>
              <a:t>Would like to feel safe to tell their supervisors there level of skill.  </a:t>
            </a:r>
          </a:p>
          <a:p>
            <a:pPr marL="621018" lvl="1" indent="-238853">
              <a:lnSpc>
                <a:spcPct val="120000"/>
              </a:lnSpc>
              <a:buFont typeface="Arial" charset="0"/>
              <a:buChar char="•"/>
              <a:defRPr/>
            </a:pPr>
            <a:r>
              <a:rPr lang="en-US" sz="1900" dirty="0">
                <a:solidFill>
                  <a:schemeClr val="accent5"/>
                </a:solidFill>
              </a:rPr>
              <a:t>Ask students what they need to learn</a:t>
            </a:r>
          </a:p>
          <a:p>
            <a:pPr marL="621018" lvl="1" indent="-238853">
              <a:lnSpc>
                <a:spcPct val="120000"/>
              </a:lnSpc>
              <a:buFont typeface="Arial" charset="0"/>
              <a:buChar char="•"/>
              <a:defRPr/>
            </a:pPr>
            <a:r>
              <a:rPr lang="en-US" sz="1900" dirty="0">
                <a:solidFill>
                  <a:schemeClr val="accent5"/>
                </a:solidFill>
              </a:rPr>
              <a:t>Experienced more with one-on-one supervisor. </a:t>
            </a:r>
          </a:p>
          <a:p>
            <a:pPr marL="621018" lvl="1" indent="-238853">
              <a:lnSpc>
                <a:spcPct val="120000"/>
              </a:lnSpc>
              <a:buFont typeface="Arial" charset="0"/>
              <a:buChar char="•"/>
              <a:defRPr/>
            </a:pPr>
            <a:r>
              <a:rPr lang="en-US" sz="1900" dirty="0">
                <a:solidFill>
                  <a:schemeClr val="accent5"/>
                </a:solidFill>
              </a:rPr>
              <a:t>Experienced  more on longer rotations 10 weeks</a:t>
            </a:r>
          </a:p>
          <a:p>
            <a:pPr marL="621018" lvl="1" indent="-238853">
              <a:lnSpc>
                <a:spcPct val="80000"/>
              </a:lnSpc>
              <a:buFont typeface="Arial" charset="0"/>
              <a:buChar char="•"/>
              <a:defRPr/>
            </a:pPr>
            <a:endParaRPr lang="en-US" sz="1900" dirty="0">
              <a:solidFill>
                <a:schemeClr val="accent5"/>
              </a:solidFill>
            </a:endParaRPr>
          </a:p>
          <a:p>
            <a:pPr>
              <a:defRPr/>
            </a:pPr>
            <a:endParaRPr lang="en-US" sz="190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17A39-A227-0F4A-A993-050D4B62718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2737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ea typeface="ＭＳ Ｐゴシック" charset="0"/>
              </a:rPr>
              <a:t>Keep</a:t>
            </a:r>
            <a:r>
              <a:rPr lang="en-US" sz="1200" baseline="0" dirty="0">
                <a:ea typeface="ＭＳ Ｐゴシック" charset="0"/>
              </a:rPr>
              <a:t> in mind that i</a:t>
            </a:r>
            <a:r>
              <a:rPr lang="en-US" sz="1200" dirty="0">
                <a:ea typeface="ＭＳ Ｐゴシック" charset="0"/>
              </a:rPr>
              <a:t>f you are modeling an internal process such as developing a formulation the teacher needs to clearly </a:t>
            </a:r>
          </a:p>
          <a:p>
            <a:endParaRPr lang="en-US" sz="1200" dirty="0">
              <a:ea typeface="ＭＳ Ｐゴシック" charset="0"/>
            </a:endParaRPr>
          </a:p>
          <a:p>
            <a:r>
              <a:rPr lang="en-US" sz="1200" b="1" dirty="0">
                <a:ea typeface="ＭＳ Ｐゴシック" charset="0"/>
              </a:rPr>
              <a:t>externalize /describe the internal thinking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17A39-A227-0F4A-A993-050D4B62718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734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>
                <a:ea typeface="ＭＳ Ｐゴシック" charset="0"/>
              </a:rPr>
              <a:t> 40% </a:t>
            </a:r>
            <a:r>
              <a:rPr lang="en-US" sz="2000" dirty="0" err="1">
                <a:ea typeface="ＭＳ Ｐゴシック" charset="0"/>
              </a:rPr>
              <a:t>Precontemplation</a:t>
            </a:r>
            <a:r>
              <a:rPr lang="en-US" sz="2000" dirty="0">
                <a:ea typeface="ＭＳ Ｐゴシック" charset="0"/>
              </a:rPr>
              <a:t>- Motivational Interviewing, </a:t>
            </a:r>
            <a:r>
              <a:rPr lang="en-US" sz="2000" dirty="0" err="1">
                <a:ea typeface="ＭＳ Ｐゴシック" charset="0"/>
              </a:rPr>
              <a:t>Sullivanian</a:t>
            </a:r>
            <a:r>
              <a:rPr lang="en-US" sz="2000" dirty="0">
                <a:ea typeface="ＭＳ Ｐゴシック" charset="0"/>
              </a:rPr>
              <a:t>( Interpersonal)  , PD ( Intrapersonal) , Strategic Family Therapy</a:t>
            </a:r>
          </a:p>
          <a:p>
            <a:r>
              <a:rPr lang="en-US" sz="2000" dirty="0">
                <a:ea typeface="ＭＳ Ｐゴシック" charset="0"/>
              </a:rPr>
              <a:t>10 to 20% Contemplation- Adlerian ( Cognitions) Transactional Analysis, Bowen, Existential</a:t>
            </a:r>
          </a:p>
          <a:p>
            <a:r>
              <a:rPr lang="en-US" sz="2000" dirty="0">
                <a:ea typeface="ＭＳ Ｐゴシック" charset="0"/>
              </a:rPr>
              <a:t>10% Action CBT, BA, Structural </a:t>
            </a:r>
            <a:r>
              <a:rPr lang="en-US" sz="2000" dirty="0" err="1">
                <a:ea typeface="ＭＳ Ｐゴシック" charset="0"/>
              </a:rPr>
              <a:t>Fam</a:t>
            </a:r>
            <a:r>
              <a:rPr lang="en-US" sz="2000" dirty="0">
                <a:ea typeface="ＭＳ Ｐゴシック" charset="0"/>
              </a:rPr>
              <a:t> Therapy, ITP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17A39-A227-0F4A-A993-050D4B62718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2737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>
                <a:ea typeface="ＭＳ Ｐゴシック" charset="0"/>
              </a:rPr>
              <a:t> 40% </a:t>
            </a:r>
            <a:r>
              <a:rPr lang="en-US" sz="2000" dirty="0" err="1">
                <a:ea typeface="ＭＳ Ｐゴシック" charset="0"/>
              </a:rPr>
              <a:t>Precontemplation</a:t>
            </a:r>
            <a:r>
              <a:rPr lang="en-US" sz="2000" dirty="0">
                <a:ea typeface="ＭＳ Ｐゴシック" charset="0"/>
              </a:rPr>
              <a:t>- Motivational Interviewing, </a:t>
            </a:r>
            <a:r>
              <a:rPr lang="en-US" sz="2000" dirty="0" err="1">
                <a:ea typeface="ＭＳ Ｐゴシック" charset="0"/>
              </a:rPr>
              <a:t>Sullivanian</a:t>
            </a:r>
            <a:r>
              <a:rPr lang="en-US" sz="2000" dirty="0">
                <a:ea typeface="ＭＳ Ｐゴシック" charset="0"/>
              </a:rPr>
              <a:t>( Interpersonal)  , PD ( Intrapersonal) , Strategic Family Therapy</a:t>
            </a:r>
          </a:p>
          <a:p>
            <a:r>
              <a:rPr lang="en-US" sz="2000" dirty="0">
                <a:ea typeface="ＭＳ Ｐゴシック" charset="0"/>
              </a:rPr>
              <a:t>10 to 20% Contemplation- Adlerian ( Cognitions) Transactional Analysis, Bowen, Existential</a:t>
            </a:r>
          </a:p>
          <a:p>
            <a:r>
              <a:rPr lang="en-US" sz="2000" dirty="0">
                <a:ea typeface="ＭＳ Ｐゴシック" charset="0"/>
              </a:rPr>
              <a:t>10% Action CBT, BA, Structural </a:t>
            </a:r>
            <a:r>
              <a:rPr lang="en-US" sz="2000" dirty="0" err="1">
                <a:ea typeface="ＭＳ Ｐゴシック" charset="0"/>
              </a:rPr>
              <a:t>Fam</a:t>
            </a:r>
            <a:r>
              <a:rPr lang="en-US" sz="2000" dirty="0">
                <a:ea typeface="ＭＳ Ｐゴシック" charset="0"/>
              </a:rPr>
              <a:t> Therapy, ITP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17A39-A227-0F4A-A993-050D4B62718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273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17A39-A227-0F4A-A993-050D4B62718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9104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ea typeface="ＭＳ Ｐゴシック" charset="0"/>
              </a:rPr>
              <a:t>Keep</a:t>
            </a:r>
            <a:r>
              <a:rPr lang="en-US" sz="1200" baseline="0" dirty="0">
                <a:ea typeface="ＭＳ Ｐゴシック" charset="0"/>
              </a:rPr>
              <a:t> in mind that i</a:t>
            </a:r>
            <a:r>
              <a:rPr lang="en-US" sz="1200" dirty="0">
                <a:ea typeface="ＭＳ Ｐゴシック" charset="0"/>
              </a:rPr>
              <a:t>f you are modeling an internal process such as developing a formulation the teacher needs to clearly </a:t>
            </a:r>
          </a:p>
          <a:p>
            <a:endParaRPr lang="en-US" sz="1200" dirty="0">
              <a:ea typeface="ＭＳ Ｐゴシック" charset="0"/>
            </a:endParaRPr>
          </a:p>
          <a:p>
            <a:r>
              <a:rPr lang="en-US" sz="1200" b="1" dirty="0">
                <a:ea typeface="ＭＳ Ｐゴシック" charset="0"/>
              </a:rPr>
              <a:t>externalize /describe the internal thinking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17A39-A227-0F4A-A993-050D4B62718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734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</a:rPr>
              <a:t>21 senior (6 year medical students in the  Netherlands) </a:t>
            </a:r>
          </a:p>
          <a:p>
            <a:r>
              <a:rPr lang="en-US" dirty="0">
                <a:ea typeface="ＭＳ Ｐゴシック" charset="0"/>
              </a:rPr>
              <a:t>Focus group interviews </a:t>
            </a:r>
          </a:p>
          <a:p>
            <a:r>
              <a:rPr lang="en-US" dirty="0">
                <a:ea typeface="ＭＳ Ｐゴシック" charset="0"/>
              </a:rPr>
              <a:t>Discussed vignettes representing six methods and the learning environment and</a:t>
            </a:r>
          </a:p>
          <a:p>
            <a:r>
              <a:rPr lang="en-US" dirty="0">
                <a:ea typeface="ＭＳ Ｐゴシック" charset="0"/>
              </a:rPr>
              <a:t> discussed occurrence and use of each methods </a:t>
            </a:r>
          </a:p>
          <a:p>
            <a:r>
              <a:rPr lang="en-US" dirty="0">
                <a:ea typeface="ＭＳ Ｐゴシック" charset="0"/>
              </a:rPr>
              <a:t>problems and possibilities  for improvement  </a:t>
            </a:r>
          </a:p>
          <a:p>
            <a:endParaRPr lang="en-US" dirty="0">
              <a:ea typeface="ＭＳ Ｐゴシック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17A39-A227-0F4A-A993-050D4B62718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3379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861" indent="-168861">
              <a:buFont typeface="Arial" panose="020B0604020202020204" pitchFamily="34" charset="0"/>
              <a:buChar char="•"/>
            </a:pPr>
            <a:r>
              <a:rPr lang="en-US" dirty="0"/>
              <a:t>Articulation is when a teacher encourages students to verbalize their knowledge and thinking. </a:t>
            </a:r>
          </a:p>
          <a:p>
            <a:pPr marL="168861" indent="-168861">
              <a:buFont typeface="Arial" panose="020B0604020202020204" pitchFamily="34" charset="0"/>
              <a:buChar char="•"/>
            </a:pPr>
            <a:r>
              <a:rPr lang="en-US" dirty="0"/>
              <a:t>It involves teachers stimulating residents to ask themselves questions using </a:t>
            </a:r>
            <a:r>
              <a:rPr lang="en-US" dirty="0" err="1"/>
              <a:t>socratic</a:t>
            </a:r>
            <a:r>
              <a:rPr lang="en-US" dirty="0"/>
              <a:t> questioning, to become curious about why they’re doing what they’re doing. </a:t>
            </a:r>
          </a:p>
          <a:p>
            <a:pPr marL="168861" indent="-168861">
              <a:buFont typeface="Arial" panose="020B0604020202020204" pitchFamily="34" charset="0"/>
              <a:buChar char="•"/>
            </a:pPr>
            <a:r>
              <a:rPr lang="en-US" dirty="0"/>
              <a:t>It’s not pimping! It’s about asking questions of the learner so</a:t>
            </a:r>
            <a:r>
              <a:rPr lang="en-US" baseline="0" dirty="0"/>
              <a:t> that the learner can think out loud and come to think of something that maybe they haven’t thought of before. </a:t>
            </a:r>
            <a:endParaRPr lang="en-US" dirty="0"/>
          </a:p>
          <a:p>
            <a:pPr marL="168861" indent="-168861">
              <a:buFont typeface="Arial" panose="020B0604020202020204" pitchFamily="34" charset="0"/>
              <a:buChar char="•"/>
            </a:pPr>
            <a:r>
              <a:rPr lang="en-US" dirty="0"/>
              <a:t>Residents report Articulation is not effective when a resident has to guess what the supervisor is thinking or when asked about highly specialized knowledge on a supervisor’s pet topic.</a:t>
            </a:r>
          </a:p>
          <a:p>
            <a:pPr marL="168861" indent="-168861">
              <a:buFont typeface="Arial" panose="020B0604020202020204" pitchFamily="34" charset="0"/>
              <a:buChar char="•"/>
            </a:pPr>
            <a:r>
              <a:rPr lang="en-US" dirty="0"/>
              <a:t>Resident</a:t>
            </a:r>
            <a:r>
              <a:rPr lang="en-US" baseline="0" dirty="0"/>
              <a:t> describe the</a:t>
            </a:r>
            <a:r>
              <a:rPr lang="en-US" dirty="0"/>
              <a:t> benefits of articulation as deepening their knowledge and enhancing their learning and retention. It’s not about memorizing, but understanding, which is why it is retained.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17A39-A227-0F4A-A993-050D4B62718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3729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 Components of articulation</a:t>
            </a:r>
            <a:r>
              <a:rPr lang="en-US" baseline="0" dirty="0"/>
              <a:t> or </a:t>
            </a:r>
            <a:r>
              <a:rPr lang="en-US" baseline="0" dirty="0" err="1"/>
              <a:t>socratic</a:t>
            </a:r>
            <a:r>
              <a:rPr lang="en-US" baseline="0" dirty="0"/>
              <a:t> questioning are - 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Follow up – </a:t>
            </a:r>
          </a:p>
          <a:p>
            <a:pPr marL="225148" indent="-225148">
              <a:buAutoNum type="arabicPeriod"/>
            </a:pPr>
            <a:r>
              <a:rPr lang="en-US" dirty="0"/>
              <a:t>Person 1 - Which of these components</a:t>
            </a:r>
            <a:r>
              <a:rPr lang="en-US" baseline="0" dirty="0"/>
              <a:t> were you able to use?</a:t>
            </a:r>
          </a:p>
          <a:p>
            <a:pPr marL="225148" indent="-225148">
              <a:buAutoNum type="arabicPeriod"/>
            </a:pPr>
            <a:r>
              <a:rPr lang="en-US" baseline="0" dirty="0"/>
              <a:t>Person 2 - Which components/interventions did you find most helpful?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17A39-A227-0F4A-A993-050D4B62718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3729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17A39-A227-0F4A-A993-050D4B62718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3729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 Components of articulation</a:t>
            </a:r>
            <a:r>
              <a:rPr lang="en-US" baseline="0" dirty="0"/>
              <a:t> or </a:t>
            </a:r>
            <a:r>
              <a:rPr lang="en-US" baseline="0" dirty="0" err="1"/>
              <a:t>socratic</a:t>
            </a:r>
            <a:r>
              <a:rPr lang="en-US" baseline="0" dirty="0"/>
              <a:t> questioning are - 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Follow up – </a:t>
            </a:r>
          </a:p>
          <a:p>
            <a:pPr marL="225148" indent="-225148">
              <a:buAutoNum type="arabicPeriod"/>
            </a:pPr>
            <a:r>
              <a:rPr lang="en-US" dirty="0"/>
              <a:t>Person 1 - Which of these components</a:t>
            </a:r>
            <a:r>
              <a:rPr lang="en-US" baseline="0" dirty="0"/>
              <a:t> were you able to use?</a:t>
            </a:r>
          </a:p>
          <a:p>
            <a:pPr marL="225148" indent="-225148">
              <a:buAutoNum type="arabicPeriod"/>
            </a:pPr>
            <a:r>
              <a:rPr lang="en-US" baseline="0" dirty="0"/>
              <a:t>Person 2 - Which components/interventions did you find most helpful?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17A39-A227-0F4A-A993-050D4B62718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3729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ea typeface="ＭＳ Ｐゴシック" charset="0"/>
              </a:rPr>
              <a:t>Keep</a:t>
            </a:r>
            <a:r>
              <a:rPr lang="en-US" sz="1200" baseline="0" dirty="0">
                <a:ea typeface="ＭＳ Ｐゴシック" charset="0"/>
              </a:rPr>
              <a:t> in mind that i</a:t>
            </a:r>
            <a:r>
              <a:rPr lang="en-US" sz="1200" dirty="0">
                <a:ea typeface="ＭＳ Ｐゴシック" charset="0"/>
              </a:rPr>
              <a:t>f you are modeling an internal process such as developing a formulation the teacher needs to clearly </a:t>
            </a:r>
          </a:p>
          <a:p>
            <a:endParaRPr lang="en-US" sz="1200" dirty="0">
              <a:ea typeface="ＭＳ Ｐゴシック" charset="0"/>
            </a:endParaRPr>
          </a:p>
          <a:p>
            <a:r>
              <a:rPr lang="en-US" sz="1200" b="1" dirty="0">
                <a:ea typeface="ＭＳ Ｐゴシック" charset="0"/>
              </a:rPr>
              <a:t>externalize /describe the internal thinking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17A39-A227-0F4A-A993-050D4B62718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734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</a:rPr>
              <a:t>21 senior (6 year medical students in the  Netherlands) </a:t>
            </a:r>
          </a:p>
          <a:p>
            <a:r>
              <a:rPr lang="en-US" dirty="0">
                <a:ea typeface="ＭＳ Ｐゴシック" charset="0"/>
              </a:rPr>
              <a:t>Focus group interviews </a:t>
            </a:r>
          </a:p>
          <a:p>
            <a:r>
              <a:rPr lang="en-US" dirty="0">
                <a:ea typeface="ＭＳ Ｐゴシック" charset="0"/>
              </a:rPr>
              <a:t>Discussed vignettes representing six methods and the learning environment and</a:t>
            </a:r>
          </a:p>
          <a:p>
            <a:r>
              <a:rPr lang="en-US" dirty="0">
                <a:ea typeface="ＭＳ Ｐゴシック" charset="0"/>
              </a:rPr>
              <a:t> discussed occurrence and use of each methods </a:t>
            </a:r>
          </a:p>
          <a:p>
            <a:r>
              <a:rPr lang="en-US" dirty="0">
                <a:ea typeface="ＭＳ Ｐゴシック" charset="0"/>
              </a:rPr>
              <a:t>problems and possibilities  for improvement  </a:t>
            </a:r>
          </a:p>
          <a:p>
            <a:endParaRPr lang="en-US" dirty="0">
              <a:ea typeface="ＭＳ Ｐゴシック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17A39-A227-0F4A-A993-050D4B62718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3379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65050" indent="-265050">
              <a:lnSpc>
                <a:spcPct val="110000"/>
              </a:lnSpc>
              <a:defRPr/>
            </a:pPr>
            <a:r>
              <a:rPr lang="en-US" sz="1200" u="sng" dirty="0">
                <a:solidFill>
                  <a:schemeClr val="accent1"/>
                </a:solidFill>
                <a:latin typeface="Arial" pitchFamily="34" charset="0"/>
              </a:rPr>
              <a:t>Uses:</a:t>
            </a:r>
            <a:r>
              <a:rPr lang="en-US" sz="1200" dirty="0">
                <a:solidFill>
                  <a:schemeClr val="accent1"/>
                </a:solidFill>
                <a:latin typeface="Arial" pitchFamily="34" charset="0"/>
              </a:rPr>
              <a:t>  e.g. Personal growth, fosters identify  Professionalism</a:t>
            </a:r>
          </a:p>
          <a:p>
            <a:pPr marL="265050" indent="-265050">
              <a:lnSpc>
                <a:spcPct val="110000"/>
              </a:lnSpc>
              <a:defRPr/>
            </a:pPr>
            <a:r>
              <a:rPr lang="en-US" sz="1200" u="sng" dirty="0">
                <a:solidFill>
                  <a:schemeClr val="accent1"/>
                </a:solidFill>
                <a:latin typeface="Arial" pitchFamily="34" charset="0"/>
              </a:rPr>
              <a:t>Student Reactions:</a:t>
            </a:r>
          </a:p>
          <a:p>
            <a:pPr marL="265050" indent="-265050">
              <a:lnSpc>
                <a:spcPct val="110000"/>
              </a:lnSpc>
              <a:defRPr/>
            </a:pPr>
            <a:r>
              <a:rPr lang="en-US" sz="1200" dirty="0">
                <a:solidFill>
                  <a:schemeClr val="accent1"/>
                </a:solidFill>
                <a:latin typeface="Arial" pitchFamily="34" charset="0"/>
              </a:rPr>
              <a:t>Not much reflection done much. </a:t>
            </a:r>
          </a:p>
          <a:p>
            <a:pPr marL="265050" indent="-265050">
              <a:lnSpc>
                <a:spcPct val="110000"/>
              </a:lnSpc>
              <a:defRPr/>
            </a:pPr>
            <a:r>
              <a:rPr lang="en-US" sz="1200" dirty="0">
                <a:solidFill>
                  <a:schemeClr val="accent1"/>
                </a:solidFill>
                <a:latin typeface="Arial" pitchFamily="34" charset="0"/>
              </a:rPr>
              <a:t>Associated with their portfolio  and mentors. </a:t>
            </a:r>
          </a:p>
          <a:p>
            <a:pPr marL="265050" indent="-265050">
              <a:lnSpc>
                <a:spcPct val="110000"/>
              </a:lnSpc>
              <a:defRPr/>
            </a:pPr>
            <a:r>
              <a:rPr lang="en-US" sz="1200" dirty="0">
                <a:solidFill>
                  <a:schemeClr val="accent1"/>
                </a:solidFill>
                <a:latin typeface="Arial" pitchFamily="34" charset="0"/>
              </a:rPr>
              <a:t>If used with a focus on strengths and weakness than faculty should  make suggestions for improvement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17A39-A227-0F4A-A993-050D4B62718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4882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ea typeface="ＭＳ Ｐゴシック" charset="0"/>
              </a:rPr>
              <a:t>Keep</a:t>
            </a:r>
            <a:r>
              <a:rPr lang="en-US" sz="1200" baseline="0" dirty="0">
                <a:ea typeface="ＭＳ Ｐゴシック" charset="0"/>
              </a:rPr>
              <a:t> in mind that i</a:t>
            </a:r>
            <a:r>
              <a:rPr lang="en-US" sz="1200" dirty="0">
                <a:ea typeface="ＭＳ Ｐゴシック" charset="0"/>
              </a:rPr>
              <a:t>f you are modeling an internal process such as developing a formulation the teacher needs to clearly </a:t>
            </a:r>
          </a:p>
          <a:p>
            <a:endParaRPr lang="en-US" sz="1200" dirty="0">
              <a:ea typeface="ＭＳ Ｐゴシック" charset="0"/>
            </a:endParaRPr>
          </a:p>
          <a:p>
            <a:r>
              <a:rPr lang="en-US" sz="1200" b="1" dirty="0">
                <a:ea typeface="ＭＳ Ｐゴシック" charset="0"/>
              </a:rPr>
              <a:t>externalize /describe the internal thinking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17A39-A227-0F4A-A993-050D4B62718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73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17A39-A227-0F4A-A993-050D4B62718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8691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17A39-A227-0F4A-A993-050D4B62718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48822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ea typeface="ＭＳ Ｐゴシック" charset="0"/>
              </a:rPr>
              <a:t>Keep</a:t>
            </a:r>
            <a:r>
              <a:rPr lang="en-US" sz="1200" baseline="0" dirty="0">
                <a:ea typeface="ＭＳ Ｐゴシック" charset="0"/>
              </a:rPr>
              <a:t> in mind that i</a:t>
            </a:r>
            <a:r>
              <a:rPr lang="en-US" sz="1200" dirty="0">
                <a:ea typeface="ＭＳ Ｐゴシック" charset="0"/>
              </a:rPr>
              <a:t>f you are modeling an internal process such as developing a formulation the teacher needs to clearly </a:t>
            </a:r>
          </a:p>
          <a:p>
            <a:endParaRPr lang="en-US" sz="1200" dirty="0">
              <a:ea typeface="ＭＳ Ｐゴシック" charset="0"/>
            </a:endParaRPr>
          </a:p>
          <a:p>
            <a:r>
              <a:rPr lang="en-US" sz="1200" b="1" dirty="0">
                <a:ea typeface="ＭＳ Ｐゴシック" charset="0"/>
              </a:rPr>
              <a:t>externalize /describe the internal thinking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17A39-A227-0F4A-A993-050D4B62718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734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17A39-A227-0F4A-A993-050D4B62718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48822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</a:rPr>
              <a:t>21 senior (6 year medical students in the  Netherlands) </a:t>
            </a:r>
          </a:p>
          <a:p>
            <a:r>
              <a:rPr lang="en-US" dirty="0">
                <a:ea typeface="ＭＳ Ｐゴシック" charset="0"/>
              </a:rPr>
              <a:t>Focus group interviews </a:t>
            </a:r>
          </a:p>
          <a:p>
            <a:r>
              <a:rPr lang="en-US" dirty="0">
                <a:ea typeface="ＭＳ Ｐゴシック" charset="0"/>
              </a:rPr>
              <a:t>Discussed vignettes representing six methods and the learning environment and</a:t>
            </a:r>
          </a:p>
          <a:p>
            <a:r>
              <a:rPr lang="en-US" dirty="0">
                <a:ea typeface="ＭＳ Ｐゴシック" charset="0"/>
              </a:rPr>
              <a:t> discussed occurrence and use of each methods </a:t>
            </a:r>
          </a:p>
          <a:p>
            <a:r>
              <a:rPr lang="en-US" dirty="0">
                <a:ea typeface="ＭＳ Ｐゴシック" charset="0"/>
              </a:rPr>
              <a:t>problems and possibilities  for improvement  </a:t>
            </a:r>
          </a:p>
          <a:p>
            <a:endParaRPr lang="en-US" dirty="0">
              <a:ea typeface="ＭＳ Ｐゴシック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17A39-A227-0F4A-A993-050D4B62718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33791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Examples</a:t>
            </a:r>
            <a:r>
              <a:rPr lang="en-US" baseline="0" dirty="0"/>
              <a:t> of professional exploration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17A39-A227-0F4A-A993-050D4B627185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67648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Exploration is inviting students to open up to other possibilities. It</a:t>
            </a:r>
            <a:r>
              <a:rPr lang="en-US" baseline="0" dirty="0"/>
              <a:t> is more exploratory and open ended than coaching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>
              <a:defRPr/>
            </a:pPr>
            <a:endParaRPr lang="en-US" dirty="0"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17A39-A227-0F4A-A993-050D4B62718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67648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ea typeface="ＭＳ Ｐゴシック" charset="0"/>
              </a:rPr>
              <a:t>Keep</a:t>
            </a:r>
            <a:r>
              <a:rPr lang="en-US" sz="1200" baseline="0" dirty="0">
                <a:ea typeface="ＭＳ Ｐゴシック" charset="0"/>
              </a:rPr>
              <a:t> in mind that i</a:t>
            </a:r>
            <a:r>
              <a:rPr lang="en-US" sz="1200" dirty="0">
                <a:ea typeface="ＭＳ Ｐゴシック" charset="0"/>
              </a:rPr>
              <a:t>f you are modeling an internal process such as developing a formulation the teacher needs to clearly </a:t>
            </a:r>
          </a:p>
          <a:p>
            <a:endParaRPr lang="en-US" sz="1200" dirty="0">
              <a:ea typeface="ＭＳ Ｐゴシック" charset="0"/>
            </a:endParaRPr>
          </a:p>
          <a:p>
            <a:r>
              <a:rPr lang="en-US" sz="1200" b="1" dirty="0">
                <a:ea typeface="ＭＳ Ｐゴシック" charset="0"/>
              </a:rPr>
              <a:t>externalize /describe the internal thinking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17A39-A227-0F4A-A993-050D4B62718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7347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17A39-A227-0F4A-A993-050D4B62718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910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17A39-A227-0F4A-A993-050D4B62718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229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17A39-A227-0F4A-A993-050D4B62718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32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</a:rPr>
              <a:t>21 senior (6 year medical students in the  Netherlands) </a:t>
            </a:r>
          </a:p>
          <a:p>
            <a:r>
              <a:rPr lang="en-US" dirty="0">
                <a:ea typeface="ＭＳ Ｐゴシック" charset="0"/>
              </a:rPr>
              <a:t>Focus group interviews </a:t>
            </a:r>
          </a:p>
          <a:p>
            <a:r>
              <a:rPr lang="en-US" dirty="0">
                <a:ea typeface="ＭＳ Ｐゴシック" charset="0"/>
              </a:rPr>
              <a:t>Discussed vignettes representing six methods and the learning environment and</a:t>
            </a:r>
          </a:p>
          <a:p>
            <a:r>
              <a:rPr lang="en-US" dirty="0">
                <a:ea typeface="ＭＳ Ｐゴシック" charset="0"/>
              </a:rPr>
              <a:t> discussed occurrence and use of each methods </a:t>
            </a:r>
          </a:p>
          <a:p>
            <a:r>
              <a:rPr lang="en-US" dirty="0">
                <a:ea typeface="ＭＳ Ｐゴシック" charset="0"/>
              </a:rPr>
              <a:t>problems and possibilities  for improvement  </a:t>
            </a:r>
          </a:p>
          <a:p>
            <a:endParaRPr lang="en-US" dirty="0">
              <a:ea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17A39-A227-0F4A-A993-050D4B62718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3379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</a:rPr>
              <a:t>First group methods- modeling, coaching, scaffolding- </a:t>
            </a:r>
          </a:p>
          <a:p>
            <a:endParaRPr lang="en-US" dirty="0">
              <a:ea typeface="ＭＳ Ｐゴシック" charset="0"/>
            </a:endParaRPr>
          </a:p>
          <a:p>
            <a:r>
              <a:rPr lang="en-US" sz="1200" b="1" dirty="0">
                <a:ea typeface="ＭＳ Ｐゴシック" charset="0"/>
              </a:rPr>
              <a:t>designed to help learner acquire an integrated set of skills through process of observation and guided practice</a:t>
            </a:r>
          </a:p>
          <a:p>
            <a:endParaRPr lang="en-US" dirty="0">
              <a:ea typeface="ＭＳ Ｐゴシック" charset="0"/>
            </a:endParaRPr>
          </a:p>
          <a:p>
            <a:endParaRPr lang="en-US" dirty="0">
              <a:ea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17A39-A227-0F4A-A993-050D4B62718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337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</a:rPr>
              <a:t>21 senior (6 year medical students in the  Netherlands) </a:t>
            </a:r>
          </a:p>
          <a:p>
            <a:r>
              <a:rPr lang="en-US" dirty="0">
                <a:ea typeface="ＭＳ Ｐゴシック" charset="0"/>
              </a:rPr>
              <a:t>Focus group interviews </a:t>
            </a:r>
          </a:p>
          <a:p>
            <a:r>
              <a:rPr lang="en-US" dirty="0">
                <a:ea typeface="ＭＳ Ｐゴシック" charset="0"/>
              </a:rPr>
              <a:t>Discussed vignettes representing six methods and the learning environment and</a:t>
            </a:r>
          </a:p>
          <a:p>
            <a:r>
              <a:rPr lang="en-US" dirty="0">
                <a:ea typeface="ＭＳ Ｐゴシック" charset="0"/>
              </a:rPr>
              <a:t> discussed occurrence and use of each methods </a:t>
            </a:r>
          </a:p>
          <a:p>
            <a:r>
              <a:rPr lang="en-US" dirty="0">
                <a:ea typeface="ＭＳ Ｐゴシック" charset="0"/>
              </a:rPr>
              <a:t>problems and possibilities  for improvement  </a:t>
            </a:r>
          </a:p>
          <a:p>
            <a:endParaRPr lang="en-US" dirty="0">
              <a:ea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17A39-A227-0F4A-A993-050D4B62718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337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AB18-5319-EA47-8BB5-892C9EF486BF}" type="datetimeFigureOut">
              <a:rPr lang="en-US" smtClean="0"/>
              <a:t>9/7/21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B50A3-4B43-5E4E-B876-7B217350E8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106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AB18-5319-EA47-8BB5-892C9EF486BF}" type="datetimeFigureOut">
              <a:rPr lang="en-US" smtClean="0"/>
              <a:t>9/7/21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B50A3-4B43-5E4E-B876-7B217350E8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450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AB18-5319-EA47-8BB5-892C9EF486BF}" type="datetimeFigureOut">
              <a:rPr lang="en-US" smtClean="0"/>
              <a:t>9/7/21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B50A3-4B43-5E4E-B876-7B217350E8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729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892969" y="863947"/>
            <a:ext cx="7358063" cy="1741289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000"/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92969" y="2652117"/>
            <a:ext cx="7358063" cy="596057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000"/>
            </a:lvl1pPr>
            <a:lvl2pPr marL="0" indent="143492" algn="ctr">
              <a:spcBef>
                <a:spcPts val="0"/>
              </a:spcBef>
              <a:buSzTx/>
              <a:buNone/>
              <a:defRPr sz="2000"/>
            </a:lvl2pPr>
            <a:lvl3pPr marL="0" indent="286984" algn="ctr">
              <a:spcBef>
                <a:spcPts val="0"/>
              </a:spcBef>
              <a:buSzTx/>
              <a:buNone/>
              <a:defRPr sz="2000"/>
            </a:lvl3pPr>
            <a:lvl4pPr marL="0" indent="430477" algn="ctr">
              <a:spcBef>
                <a:spcPts val="0"/>
              </a:spcBef>
              <a:buSzTx/>
              <a:buNone/>
              <a:defRPr sz="2000"/>
            </a:lvl4pPr>
            <a:lvl5pPr marL="0" indent="573969" algn="ctr">
              <a:spcBef>
                <a:spcPts val="0"/>
              </a:spcBef>
              <a:buSzTx/>
              <a:buNone/>
              <a:defRPr sz="2000"/>
            </a:lvl5pPr>
          </a:lstStyle>
          <a:p>
            <a:pPr lvl="0">
              <a:defRPr sz="1800"/>
            </a:pPr>
            <a:r>
              <a:rPr sz="2000"/>
              <a:t>Body Level One</a:t>
            </a:r>
          </a:p>
          <a:p>
            <a:pPr lvl="1">
              <a:defRPr sz="1800"/>
            </a:pPr>
            <a:r>
              <a:rPr sz="2000"/>
              <a:t>Body Level Two</a:t>
            </a:r>
          </a:p>
          <a:p>
            <a:pPr lvl="2">
              <a:defRPr sz="1800"/>
            </a:pPr>
            <a:r>
              <a:rPr sz="2000"/>
              <a:t>Body Level Three</a:t>
            </a:r>
          </a:p>
          <a:p>
            <a:pPr lvl="3">
              <a:defRPr sz="1800"/>
            </a:pPr>
            <a:r>
              <a:rPr sz="2000"/>
              <a:t>Body Level Four</a:t>
            </a:r>
          </a:p>
          <a:p>
            <a:pPr lvl="4">
              <a:defRPr sz="1800"/>
            </a:pPr>
            <a:r>
              <a:rPr sz="20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17006379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AB18-5319-EA47-8BB5-892C9EF486BF}" type="datetimeFigureOut">
              <a:rPr lang="en-US" smtClean="0"/>
              <a:t>9/7/21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B50A3-4B43-5E4E-B876-7B217350E8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143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AB18-5319-EA47-8BB5-892C9EF486BF}" type="datetimeFigureOut">
              <a:rPr lang="en-US" smtClean="0"/>
              <a:t>9/7/21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B50A3-4B43-5E4E-B876-7B217350E8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241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AB18-5319-EA47-8BB5-892C9EF486BF}" type="datetimeFigureOut">
              <a:rPr lang="en-US" smtClean="0"/>
              <a:t>9/7/21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B50A3-4B43-5E4E-B876-7B217350E8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9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AB18-5319-EA47-8BB5-892C9EF486BF}" type="datetimeFigureOut">
              <a:rPr lang="en-US" smtClean="0"/>
              <a:t>9/7/21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B50A3-4B43-5E4E-B876-7B217350E8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911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AB18-5319-EA47-8BB5-892C9EF486BF}" type="datetimeFigureOut">
              <a:rPr lang="en-US" smtClean="0"/>
              <a:t>9/7/21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B50A3-4B43-5E4E-B876-7B217350E8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5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AB18-5319-EA47-8BB5-892C9EF486BF}" type="datetimeFigureOut">
              <a:rPr lang="en-US" smtClean="0"/>
              <a:t>9/7/21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B50A3-4B43-5E4E-B876-7B217350E8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560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AB18-5319-EA47-8BB5-892C9EF486BF}" type="datetimeFigureOut">
              <a:rPr lang="en-US" smtClean="0"/>
              <a:t>9/7/21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B50A3-4B43-5E4E-B876-7B217350E8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696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AB18-5319-EA47-8BB5-892C9EF486BF}" type="datetimeFigureOut">
              <a:rPr lang="en-US" smtClean="0"/>
              <a:t>9/7/21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B50A3-4B43-5E4E-B876-7B217350E8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525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7AB18-5319-EA47-8BB5-892C9EF486BF}" type="datetimeFigureOut">
              <a:rPr lang="en-US" smtClean="0"/>
              <a:t>9/7/21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B50A3-4B43-5E4E-B876-7B217350E8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06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roon bells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285750"/>
            <a:ext cx="9205913" cy="542925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562" y="4011678"/>
            <a:ext cx="8532976" cy="8572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ct val="80000"/>
              </a:lnSpc>
            </a:pPr>
            <a:br>
              <a:rPr lang="en-US" sz="2800" spc="150" dirty="0">
                <a:ln w="11430"/>
                <a:solidFill>
                  <a:srgbClr val="FFCC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DIN Condensed Bold"/>
                <a:cs typeface="DIN Condensed Bold"/>
              </a:rPr>
            </a:br>
            <a:r>
              <a:rPr lang="en-US" sz="2400" spc="150" dirty="0">
                <a:ln w="11430"/>
                <a:solidFill>
                  <a:srgbClr val="FFCC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DIN Condensed Bold"/>
                <a:cs typeface="DIN Condensed Bold"/>
              </a:rPr>
              <a:t>Robert E Feinstein MD</a:t>
            </a:r>
            <a:br>
              <a:rPr lang="en-US" sz="2400" spc="150" dirty="0">
                <a:ln w="11430"/>
                <a:solidFill>
                  <a:srgbClr val="FFCC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DIN Condensed Bold"/>
                <a:cs typeface="DIN Condensed Bold"/>
              </a:rPr>
            </a:br>
            <a:r>
              <a:rPr lang="en-US" sz="2400" spc="150" dirty="0">
                <a:ln w="11430"/>
                <a:solidFill>
                  <a:srgbClr val="FFCC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DIN Condensed Bold"/>
                <a:cs typeface="DIN Condensed Bold"/>
              </a:rPr>
              <a:t>Professor of Psychiatry </a:t>
            </a:r>
            <a:br>
              <a:rPr lang="en-US" sz="2400" spc="150" dirty="0">
                <a:ln w="11430"/>
                <a:solidFill>
                  <a:srgbClr val="FFCC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DIN Condensed Bold"/>
                <a:cs typeface="DIN Condensed Bold"/>
              </a:rPr>
            </a:br>
            <a:r>
              <a:rPr lang="en-US" sz="2400" spc="150" dirty="0" err="1">
                <a:ln w="11430"/>
                <a:solidFill>
                  <a:srgbClr val="FFCC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DIN Condensed Bold"/>
                <a:cs typeface="DIN Condensed Bold"/>
              </a:rPr>
              <a:t>Feinster@RobFeinsteinMD.com</a:t>
            </a:r>
            <a:r>
              <a:rPr lang="en-US" sz="2400" spc="150" dirty="0">
                <a:ln w="11430"/>
                <a:solidFill>
                  <a:srgbClr val="FFCC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DIN Condensed Bold"/>
                <a:cs typeface="DIN Condensed Bold"/>
              </a:rPr>
              <a:t> </a:t>
            </a:r>
            <a:br>
              <a:rPr lang="en-US" sz="2400" spc="150" dirty="0">
                <a:ln w="11430"/>
                <a:solidFill>
                  <a:srgbClr val="FFCC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DIN Condensed Bold"/>
                <a:cs typeface="DIN Condensed Bold"/>
              </a:rPr>
            </a:br>
            <a:r>
              <a:rPr lang="en-US" sz="2400" spc="150" dirty="0">
                <a:ln w="11430"/>
                <a:solidFill>
                  <a:srgbClr val="FFCC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DIN Condensed Bold"/>
                <a:cs typeface="DIN Condensed Bold"/>
              </a:rPr>
              <a:t>Website; </a:t>
            </a:r>
            <a:r>
              <a:rPr lang="en-US" sz="2400" spc="150" dirty="0" err="1">
                <a:ln w="11430"/>
                <a:solidFill>
                  <a:srgbClr val="FFCC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DIN Condensed Bold"/>
                <a:cs typeface="DIN Condensed Bold"/>
              </a:rPr>
              <a:t>RobFeinsteinMD.com</a:t>
            </a:r>
            <a:br>
              <a:rPr lang="en-US" sz="2400" spc="150" dirty="0">
                <a:ln w="11430"/>
                <a:solidFill>
                  <a:srgbClr val="FFCC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DIN Condensed Bold"/>
                <a:cs typeface="DIN Condensed Bold"/>
              </a:rPr>
            </a:br>
            <a:endParaRPr lang="en-US" sz="3200" spc="150" dirty="0">
              <a:ln w="11430"/>
              <a:solidFill>
                <a:srgbClr val="FFCC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DIN Condensed Bold"/>
              <a:cs typeface="DIN Condensed Bold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F9ADB88-2A11-D44B-AB56-A09CFF411AD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532976" cy="857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2800" spc="150" dirty="0">
                <a:ln w="11430"/>
                <a:solidFill>
                  <a:srgbClr val="FFCC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DIN Condensed Bold"/>
                <a:cs typeface="DIN Condensed Bold"/>
              </a:rPr>
              <a:t>Apprenticeship Model of Psychotherapy Training &amp; Supervision</a:t>
            </a:r>
            <a:br>
              <a:rPr lang="en-US" sz="2800" spc="150" dirty="0">
                <a:ln w="11430"/>
                <a:solidFill>
                  <a:srgbClr val="FFCC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DIN Condensed Bold"/>
                <a:cs typeface="DIN Condensed Bold"/>
              </a:rPr>
            </a:br>
            <a:br>
              <a:rPr lang="en-US" sz="2400" spc="150" dirty="0">
                <a:ln w="11430"/>
                <a:solidFill>
                  <a:srgbClr val="FFCC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DIN Condensed Bold"/>
                <a:cs typeface="DIN Condensed Bold"/>
              </a:rPr>
            </a:br>
            <a:endParaRPr lang="en-US" sz="3200" spc="150" dirty="0">
              <a:ln w="11430"/>
              <a:solidFill>
                <a:srgbClr val="FFCC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DIN Condensed Bold"/>
              <a:cs typeface="DIN Condensed Bold"/>
            </a:endParaRPr>
          </a:p>
        </p:txBody>
      </p:sp>
    </p:spTree>
    <p:extLst>
      <p:ext uri="{BB962C8B-B14F-4D97-AF65-F5344CB8AC3E}">
        <p14:creationId xmlns:p14="http://schemas.microsoft.com/office/powerpoint/2010/main" val="462849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3571" y="910644"/>
            <a:ext cx="46357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abletGothicCompressed-Regular"/>
              <a:cs typeface="TabletGothicCompressed-Regular"/>
            </a:endParaRPr>
          </a:p>
          <a:p>
            <a:r>
              <a:rPr lang="en-US" dirty="0">
                <a:latin typeface="Avenir Light"/>
                <a:cs typeface="Avenir Light"/>
              </a:rPr>
              <a:t>Patient consents to have 2 therapists</a:t>
            </a:r>
          </a:p>
          <a:p>
            <a:r>
              <a:rPr lang="en-US" dirty="0">
                <a:latin typeface="Avenir Light"/>
                <a:cs typeface="Avenir Light"/>
              </a:rPr>
              <a:t>Brief treatments (5-20 sessions)</a:t>
            </a:r>
          </a:p>
          <a:p>
            <a:r>
              <a:rPr lang="en-US" dirty="0">
                <a:latin typeface="Avenir Light"/>
                <a:cs typeface="Avenir Light"/>
              </a:rPr>
              <a:t>Various types of psychotherapy utilized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3571" y="2422097"/>
            <a:ext cx="556120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Light"/>
                <a:cs typeface="Avenir Light"/>
              </a:rPr>
              <a:t>Intake &amp; initial 1/3 of session: Faculty leads, resident observes</a:t>
            </a:r>
          </a:p>
          <a:p>
            <a:endParaRPr lang="en-US" dirty="0">
              <a:latin typeface="Avenir Light"/>
              <a:cs typeface="Avenir Light"/>
            </a:endParaRPr>
          </a:p>
          <a:p>
            <a:r>
              <a:rPr lang="en-US" dirty="0">
                <a:latin typeface="Avenir Light"/>
                <a:cs typeface="Avenir Light"/>
              </a:rPr>
              <a:t>Middle 1/3 : Resident leads, faculty helps </a:t>
            </a:r>
            <a:r>
              <a:rPr lang="en-US" dirty="0" err="1">
                <a:latin typeface="Avenir Light"/>
                <a:cs typeface="Avenir Light"/>
              </a:rPr>
              <a:t>prn</a:t>
            </a:r>
            <a:endParaRPr lang="en-US" dirty="0">
              <a:latin typeface="Avenir Light"/>
              <a:cs typeface="Avenir Light"/>
            </a:endParaRPr>
          </a:p>
          <a:p>
            <a:endParaRPr lang="en-US" dirty="0">
              <a:latin typeface="Avenir Light"/>
              <a:cs typeface="Avenir Light"/>
            </a:endParaRPr>
          </a:p>
          <a:p>
            <a:r>
              <a:rPr lang="en-US" dirty="0">
                <a:latin typeface="Avenir Light"/>
                <a:cs typeface="Avenir Light"/>
              </a:rPr>
              <a:t>Termination &amp; final 1/3: resident leads, faculty observes/helps </a:t>
            </a:r>
            <a:r>
              <a:rPr lang="en-US" dirty="0" err="1">
                <a:latin typeface="Avenir Light"/>
                <a:cs typeface="Avenir Light"/>
              </a:rPr>
              <a:t>prn</a:t>
            </a:r>
            <a:endParaRPr lang="en-US" dirty="0">
              <a:latin typeface="Avenir Light"/>
              <a:cs typeface="Avenir Ligh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76137" y="894648"/>
            <a:ext cx="2787943" cy="5847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3200" b="1" dirty="0">
                <a:effectLst/>
                <a:latin typeface="Savoye LET"/>
                <a:cs typeface="Savoye LET"/>
              </a:rPr>
              <a:t>Supervision &amp; Training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67489" y="-70368"/>
            <a:ext cx="4641946" cy="12311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7400" dirty="0">
                <a:effectLst/>
                <a:latin typeface="DIN Condensed Bold"/>
                <a:cs typeface="DIN Condensed Bold"/>
              </a:rPr>
              <a:t>A</a:t>
            </a:r>
            <a:r>
              <a:rPr lang="en-US" sz="6600" dirty="0">
                <a:effectLst/>
                <a:latin typeface="DIN Condensed Bold"/>
                <a:cs typeface="DIN Condensed Bold"/>
              </a:rPr>
              <a:t>PPRENTICESHIP</a:t>
            </a:r>
          </a:p>
        </p:txBody>
      </p:sp>
      <p:pic>
        <p:nvPicPr>
          <p:cNvPr id="10" name="Picture 9" descr="shutterstock_89838082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52" b="93526" l="19068" r="80078">
                        <a14:foregroundMark x1="77481" y1="91332" x2="77481" y2="91332"/>
                        <a14:foregroundMark x1="33404" y1="90102" x2="45856" y2="91600"/>
                        <a14:foregroundMark x1="29883" y1="90851" x2="29883" y2="90851"/>
                        <a14:foregroundMark x1="74920" y1="91332" x2="72821" y2="92777"/>
                        <a14:backgroundMark x1="20491" y1="91814" x2="26467" y2="9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3139" y="1762734"/>
            <a:ext cx="4855698" cy="3228495"/>
          </a:xfrm>
          <a:prstGeom prst="rect">
            <a:avLst/>
          </a:prstGeom>
          <a:effectLst>
            <a:outerShdw blurRad="88900" dist="101600" dir="2700000" sx="102000" sy="102000" algn="tl" rotWithShape="0">
              <a:prstClr val="black">
                <a:alpha val="2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726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065" y="0"/>
            <a:ext cx="6123544" cy="5143500"/>
          </a:xfrm>
          <a:prstGeom prst="rect">
            <a:avLst/>
          </a:prstGeom>
          <a:gradFill flip="none" rotWithShape="1">
            <a:gsLst>
              <a:gs pos="0">
                <a:srgbClr val="008000">
                  <a:alpha val="70000"/>
                </a:srgbClr>
              </a:gs>
              <a:gs pos="100000">
                <a:srgbClr val="FFFFFF">
                  <a:alpha val="29000"/>
                </a:srgb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 descr="shutterstock_85726867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2620" r="-132620"/>
          <a:stretch>
            <a:fillRect/>
          </a:stretch>
        </p:blipFill>
        <p:spPr>
          <a:xfrm>
            <a:off x="988835" y="-116555"/>
            <a:ext cx="13043929" cy="5379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70436" y="235975"/>
            <a:ext cx="8229600" cy="857250"/>
          </a:xfrm>
          <a:prstGeom prst="rect">
            <a:avLst/>
          </a:prstGeom>
          <a:effectLst>
            <a:glow rad="812800">
              <a:schemeClr val="bg1"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7300" dirty="0">
                <a:effectLst>
                  <a:glow rad="1117600">
                    <a:schemeClr val="bg1">
                      <a:alpha val="81000"/>
                    </a:schemeClr>
                  </a:glow>
                </a:effectLst>
                <a:latin typeface="DIN Condensed Bold"/>
                <a:cs typeface="DIN Condensed Bold"/>
              </a:rPr>
              <a:t>A</a:t>
            </a:r>
            <a:r>
              <a:rPr lang="en-US" sz="6700" dirty="0">
                <a:effectLst>
                  <a:glow rad="1117600">
                    <a:schemeClr val="bg1">
                      <a:alpha val="81000"/>
                    </a:schemeClr>
                  </a:glow>
                </a:effectLst>
                <a:latin typeface="DIN Condensed Bold"/>
                <a:cs typeface="DIN Condensed Bold"/>
              </a:rPr>
              <a:t>PPRENTICESHIP</a:t>
            </a:r>
            <a:r>
              <a:rPr lang="en-US" dirty="0">
                <a:effectLst>
                  <a:glow rad="1117600">
                    <a:schemeClr val="bg1">
                      <a:alpha val="81000"/>
                    </a:schemeClr>
                  </a:glow>
                </a:effectLst>
                <a:latin typeface="DIN Condensed Bold"/>
                <a:cs typeface="DIN Condensed Bold"/>
              </a:rPr>
              <a:t> </a:t>
            </a:r>
            <a:r>
              <a:rPr lang="en-US" sz="3600" b="1" dirty="0">
                <a:latin typeface="Savoye LET"/>
                <a:cs typeface="Savoye LET"/>
              </a:rPr>
              <a:t>model</a:t>
            </a:r>
            <a:br>
              <a:rPr lang="en-US" b="1" dirty="0">
                <a:latin typeface="Savoye LET"/>
                <a:cs typeface="Savoye LET"/>
              </a:rPr>
            </a:br>
            <a:endParaRPr lang="en-US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90829" y="953827"/>
            <a:ext cx="5490217" cy="3984951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6400" dirty="0">
                <a:solidFill>
                  <a:schemeClr val="accent6">
                    <a:lumMod val="50000"/>
                  </a:schemeClr>
                </a:solidFill>
              </a:rPr>
              <a:t>A Positive learning environment</a:t>
            </a:r>
          </a:p>
          <a:p>
            <a:pPr>
              <a:spcAft>
                <a:spcPts val="1200"/>
              </a:spcAft>
            </a:pPr>
            <a:r>
              <a:rPr lang="en-US" sz="6400" dirty="0">
                <a:solidFill>
                  <a:schemeClr val="accent6">
                    <a:lumMod val="50000"/>
                  </a:schemeClr>
                </a:solidFill>
              </a:rPr>
              <a:t>Cognitive/Experiential learning in a practice setting fosters knowledge transfer to multiple new clinical situations </a:t>
            </a:r>
          </a:p>
          <a:p>
            <a:pPr>
              <a:spcAft>
                <a:spcPts val="1200"/>
              </a:spcAft>
            </a:pPr>
            <a:r>
              <a:rPr lang="en-US" sz="6400" dirty="0">
                <a:solidFill>
                  <a:schemeClr val="accent6">
                    <a:lumMod val="50000"/>
                  </a:schemeClr>
                </a:solidFill>
              </a:rPr>
              <a:t>Learn by observing masters and taking on tasks with supervision </a:t>
            </a:r>
          </a:p>
          <a:p>
            <a:pPr>
              <a:spcAft>
                <a:spcPts val="1200"/>
              </a:spcAft>
            </a:pPr>
            <a:r>
              <a:rPr lang="en-US" sz="6400" dirty="0">
                <a:solidFill>
                  <a:schemeClr val="accent6">
                    <a:lumMod val="50000"/>
                  </a:schemeClr>
                </a:solidFill>
              </a:rPr>
              <a:t>Cognitive/reasoning skills of the expert are made explicit</a:t>
            </a:r>
          </a:p>
          <a:p>
            <a:pPr>
              <a:spcAft>
                <a:spcPts val="1200"/>
              </a:spcAft>
            </a:pPr>
            <a:r>
              <a:rPr lang="en-US" sz="6400" dirty="0">
                <a:solidFill>
                  <a:schemeClr val="accent6">
                    <a:lumMod val="50000"/>
                  </a:schemeClr>
                </a:solidFill>
              </a:rPr>
              <a:t>Connect abstract knowledge and real-world practice</a:t>
            </a:r>
          </a:p>
          <a:p>
            <a:pPr>
              <a:spcAft>
                <a:spcPts val="1200"/>
              </a:spcAft>
            </a:pPr>
            <a:r>
              <a:rPr lang="en-US" sz="6400" dirty="0">
                <a:solidFill>
                  <a:schemeClr val="accent6">
                    <a:lumMod val="50000"/>
                  </a:schemeClr>
                </a:solidFill>
              </a:rPr>
              <a:t>Students perform tasks, solve problems, &amp; do psychotherapy in a clinical and social setting </a:t>
            </a:r>
          </a:p>
          <a:p>
            <a:pPr>
              <a:spcAft>
                <a:spcPts val="1200"/>
              </a:spcAft>
            </a:pPr>
            <a:r>
              <a:rPr lang="en-US" sz="6400" dirty="0">
                <a:solidFill>
                  <a:schemeClr val="accent6">
                    <a:lumMod val="50000"/>
                  </a:schemeClr>
                </a:solidFill>
              </a:rPr>
              <a:t>Help students observe, enact, and practice psychotherapy and  identify with there  best selves </a:t>
            </a:r>
          </a:p>
          <a:p>
            <a:pPr marL="0" indent="0">
              <a:buFont typeface="Arial"/>
              <a:buNone/>
            </a:pPr>
            <a:r>
              <a:rPr lang="en-US" sz="5600" dirty="0">
                <a:solidFill>
                  <a:schemeClr val="accent6">
                    <a:lumMod val="75000"/>
                  </a:schemeClr>
                </a:solidFill>
              </a:rPr>
              <a:t> </a:t>
            </a:r>
          </a:p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0829" y="4842455"/>
            <a:ext cx="56628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venir Light"/>
                <a:cs typeface="Avenir Light"/>
              </a:rPr>
              <a:t>Collins, Al. Cognitive apprenticeship. Cambridge handbook of the learning sciences, 2006, 47-60.</a:t>
            </a:r>
          </a:p>
        </p:txBody>
      </p:sp>
    </p:spTree>
    <p:extLst>
      <p:ext uri="{BB962C8B-B14F-4D97-AF65-F5344CB8AC3E}">
        <p14:creationId xmlns:p14="http://schemas.microsoft.com/office/powerpoint/2010/main" val="206861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62310" y="3041661"/>
            <a:ext cx="3240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glow rad="1117600">
                    <a:schemeClr val="bg1">
                      <a:alpha val="81000"/>
                    </a:schemeClr>
                  </a:glow>
                </a:effectLst>
                <a:latin typeface="DIN Condensed Bold"/>
                <a:cs typeface="DIN Condensed Bold"/>
              </a:rPr>
              <a:t>Of Psychotherapy Training and Supervision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418499" y="1207470"/>
            <a:ext cx="4641946" cy="1781822"/>
            <a:chOff x="4462725" y="1207470"/>
            <a:chExt cx="4641946" cy="1781822"/>
          </a:xfrm>
        </p:grpSpPr>
        <p:sp>
          <p:nvSpPr>
            <p:cNvPr id="6" name="TextBox 5"/>
            <p:cNvSpPr txBox="1"/>
            <p:nvPr/>
          </p:nvSpPr>
          <p:spPr>
            <a:xfrm>
              <a:off x="4462725" y="1207470"/>
              <a:ext cx="4641946" cy="123110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7400" dirty="0">
                  <a:effectLst/>
                  <a:latin typeface="DIN Condensed Bold"/>
                  <a:cs typeface="DIN Condensed Bold"/>
                </a:rPr>
                <a:t>A</a:t>
              </a:r>
              <a:r>
                <a:rPr lang="en-US" sz="6600" dirty="0">
                  <a:effectLst/>
                  <a:latin typeface="DIN Condensed Bold"/>
                  <a:cs typeface="DIN Condensed Bold"/>
                </a:rPr>
                <a:t>PPRENTICESHIP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474076" y="2404516"/>
              <a:ext cx="908454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effectLst/>
                  <a:latin typeface="Savoye LET"/>
                  <a:cs typeface="Savoye LET"/>
                </a:rPr>
                <a:t>model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60625" y="47034"/>
            <a:ext cx="3684647" cy="2308324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latin typeface="Avenir Light"/>
                <a:cs typeface="Avenir Light"/>
              </a:rPr>
              <a:t>Using </a:t>
            </a:r>
          </a:p>
          <a:p>
            <a:r>
              <a:rPr lang="en-US" sz="5400" dirty="0">
                <a:solidFill>
                  <a:srgbClr val="008000"/>
                </a:solidFill>
                <a:latin typeface="DIN Condensed Bold"/>
                <a:cs typeface="DIN Condensed Bold"/>
              </a:rPr>
              <a:t>S</a:t>
            </a:r>
            <a:r>
              <a:rPr lang="en-US" sz="4800" dirty="0">
                <a:solidFill>
                  <a:srgbClr val="008000"/>
                </a:solidFill>
                <a:latin typeface="DIN Condensed Bold"/>
                <a:cs typeface="DIN Condensed Bold"/>
              </a:rPr>
              <a:t>IX </a:t>
            </a:r>
            <a:r>
              <a:rPr lang="en-US" sz="5400" dirty="0">
                <a:solidFill>
                  <a:srgbClr val="008000"/>
                </a:solidFill>
                <a:latin typeface="DIN Condensed Bold"/>
                <a:cs typeface="DIN Condensed Bold"/>
              </a:rPr>
              <a:t>T</a:t>
            </a:r>
            <a:r>
              <a:rPr lang="en-US" sz="4800" dirty="0">
                <a:solidFill>
                  <a:srgbClr val="008000"/>
                </a:solidFill>
                <a:latin typeface="DIN Condensed Bold"/>
                <a:cs typeface="DIN Condensed Bold"/>
              </a:rPr>
              <a:t>OOLS</a:t>
            </a:r>
            <a:r>
              <a:rPr lang="en-US" sz="4800" dirty="0">
                <a:solidFill>
                  <a:srgbClr val="008000"/>
                </a:solidFill>
                <a:latin typeface="TabletGothicCompressed-Heavy"/>
                <a:cs typeface="TabletGothicCompressed-Heavy"/>
              </a:rPr>
              <a:t> </a:t>
            </a:r>
          </a:p>
          <a:p>
            <a:r>
              <a:rPr lang="en-US" dirty="0">
                <a:latin typeface="Avenir Light"/>
                <a:cs typeface="Avenir Light"/>
              </a:rPr>
              <a:t>of </a:t>
            </a:r>
          </a:p>
          <a:p>
            <a:r>
              <a:rPr lang="en-US" sz="3600" dirty="0">
                <a:latin typeface="Savoye LET"/>
                <a:cs typeface="Savoye LET"/>
              </a:rPr>
              <a:t>experiential learning</a:t>
            </a:r>
          </a:p>
          <a:p>
            <a:endParaRPr lang="en-US" dirty="0"/>
          </a:p>
        </p:txBody>
      </p:sp>
      <p:pic>
        <p:nvPicPr>
          <p:cNvPr id="18" name="Picture 17" descr="shutterstock_11001600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6862" y="2229852"/>
            <a:ext cx="4475361" cy="2964200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93323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9656E-6 5.55556E-6 L 0.26411 0.2176 " pathEditMode="relative" ptsTypes="AA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vector background rainbow horizonta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24321"/>
            <a:ext cx="9144000" cy="27508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15658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l"/>
            <a:r>
              <a:rPr lang="en-US" sz="4800" dirty="0">
                <a:solidFill>
                  <a:srgbClr val="008000"/>
                </a:solidFill>
                <a:latin typeface="DIN Condensed Bold"/>
                <a:cs typeface="DIN Condensed Bold"/>
              </a:rPr>
              <a:t>S</a:t>
            </a:r>
            <a:r>
              <a:rPr lang="en-US" dirty="0">
                <a:solidFill>
                  <a:srgbClr val="008000"/>
                </a:solidFill>
                <a:latin typeface="DIN Condensed Bold"/>
                <a:cs typeface="DIN Condensed Bold"/>
              </a:rPr>
              <a:t>IX</a:t>
            </a:r>
            <a:r>
              <a:rPr lang="en-US" dirty="0">
                <a:latin typeface="DIN Condensed Bold"/>
                <a:cs typeface="DIN Condensed Bold"/>
              </a:rPr>
              <a:t> </a:t>
            </a:r>
            <a:r>
              <a:rPr lang="en-US" sz="4800" dirty="0">
                <a:latin typeface="DIN Condensed Bold"/>
                <a:cs typeface="DIN Condensed Bold"/>
              </a:rPr>
              <a:t>T</a:t>
            </a:r>
            <a:r>
              <a:rPr lang="en-US" dirty="0">
                <a:latin typeface="DIN Condensed Bold"/>
                <a:cs typeface="DIN Condensed Bold"/>
              </a:rPr>
              <a:t>EACHING </a:t>
            </a:r>
            <a:r>
              <a:rPr lang="en-US" sz="4800" dirty="0">
                <a:latin typeface="DIN Condensed Bold"/>
                <a:cs typeface="DIN Condensed Bold"/>
              </a:rPr>
              <a:t>M</a:t>
            </a:r>
            <a:r>
              <a:rPr lang="en-US" dirty="0">
                <a:latin typeface="DIN Condensed Bold"/>
                <a:cs typeface="DIN Condensed Bold"/>
              </a:rPr>
              <a:t>ETHODS</a:t>
            </a:r>
            <a:r>
              <a:rPr lang="en-US" dirty="0">
                <a:latin typeface="TabletGothicCompressed-Heavy"/>
                <a:cs typeface="TabletGothicCompressed-Heavy"/>
              </a:rPr>
              <a:t> </a:t>
            </a:r>
            <a:r>
              <a:rPr lang="en-US" sz="3600" dirty="0">
                <a:latin typeface="Savoye LET"/>
                <a:cs typeface="Savoye LET"/>
              </a:rPr>
              <a:t>support  learning</a:t>
            </a:r>
            <a:br>
              <a:rPr lang="en-US" sz="5400" dirty="0">
                <a:latin typeface="TabletGothicCompressed-Bold"/>
                <a:cs typeface="TabletGothicCompressed-Bold"/>
              </a:rPr>
            </a:br>
            <a:endParaRPr lang="en-US" dirty="0">
              <a:latin typeface="TabletGothicCompressed-Bold"/>
              <a:cs typeface="TabletGothicCompressed-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9613"/>
            <a:ext cx="8229600" cy="3394472"/>
          </a:xfrm>
        </p:spPr>
        <p:txBody>
          <a:bodyPr numCol="2">
            <a:normAutofit/>
          </a:bodyPr>
          <a:lstStyle/>
          <a:p>
            <a:pPr marL="273050" indent="-273050" algn="r">
              <a:lnSpc>
                <a:spcPct val="80000"/>
              </a:lnSpc>
              <a:buNone/>
              <a:defRPr/>
            </a:pPr>
            <a:r>
              <a:rPr lang="en-US" b="1" dirty="0">
                <a:solidFill>
                  <a:srgbClr val="000000"/>
                </a:solidFill>
                <a:latin typeface="Avenir Light"/>
                <a:cs typeface="Avenir Light"/>
              </a:rPr>
              <a:t>Modeling</a:t>
            </a:r>
          </a:p>
          <a:p>
            <a:pPr marL="273050" indent="-273050" algn="r">
              <a:lnSpc>
                <a:spcPct val="80000"/>
              </a:lnSpc>
              <a:buNone/>
              <a:defRPr/>
            </a:pPr>
            <a:endParaRPr lang="en-US" sz="14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marL="273050" indent="-273050" algn="r">
              <a:lnSpc>
                <a:spcPct val="80000"/>
              </a:lnSpc>
              <a:buNone/>
              <a:defRPr/>
            </a:pPr>
            <a:r>
              <a:rPr lang="en-US" b="1" dirty="0">
                <a:solidFill>
                  <a:srgbClr val="000000"/>
                </a:solidFill>
                <a:latin typeface="Avenir Light"/>
                <a:cs typeface="Avenir Light"/>
              </a:rPr>
              <a:t>Coaching</a:t>
            </a:r>
            <a:r>
              <a:rPr lang="en-US" dirty="0">
                <a:solidFill>
                  <a:srgbClr val="000000"/>
                </a:solidFill>
                <a:latin typeface="Avenir Light"/>
                <a:cs typeface="Avenir Light"/>
              </a:rPr>
              <a:t> </a:t>
            </a:r>
          </a:p>
          <a:p>
            <a:pPr marL="273050" indent="-273050" algn="r">
              <a:lnSpc>
                <a:spcPct val="80000"/>
              </a:lnSpc>
              <a:buNone/>
              <a:defRPr/>
            </a:pPr>
            <a:endParaRPr lang="en-US" sz="14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marL="273050" indent="-273050" algn="r">
              <a:lnSpc>
                <a:spcPct val="80000"/>
              </a:lnSpc>
              <a:buNone/>
              <a:defRPr/>
            </a:pPr>
            <a:r>
              <a:rPr lang="en-US" b="1" dirty="0">
                <a:solidFill>
                  <a:srgbClr val="000000"/>
                </a:solidFill>
                <a:latin typeface="Avenir Light"/>
                <a:cs typeface="Avenir Light"/>
              </a:rPr>
              <a:t>Scaffolding</a:t>
            </a:r>
          </a:p>
          <a:p>
            <a:pPr marL="273050" indent="-273050" algn="r">
              <a:lnSpc>
                <a:spcPct val="80000"/>
              </a:lnSpc>
              <a:buNone/>
              <a:defRPr/>
            </a:pPr>
            <a:endParaRPr lang="en-US" sz="12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marL="273050" indent="-273050" algn="r">
              <a:lnSpc>
                <a:spcPct val="80000"/>
              </a:lnSpc>
              <a:buNone/>
              <a:defRPr/>
            </a:pPr>
            <a:endParaRPr lang="en-US" b="1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marL="273050" indent="-273050" algn="r">
              <a:lnSpc>
                <a:spcPct val="80000"/>
              </a:lnSpc>
              <a:buNone/>
              <a:defRPr/>
            </a:pPr>
            <a:endParaRPr lang="en-US" b="1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marL="273050" indent="-273050" algn="r">
              <a:lnSpc>
                <a:spcPct val="80000"/>
              </a:lnSpc>
              <a:buNone/>
              <a:defRPr/>
            </a:pPr>
            <a:r>
              <a:rPr lang="en-US" b="1" dirty="0">
                <a:solidFill>
                  <a:srgbClr val="000000"/>
                </a:solidFill>
                <a:latin typeface="Avenir Light"/>
                <a:cs typeface="Avenir Light"/>
              </a:rPr>
              <a:t>Articulation</a:t>
            </a:r>
          </a:p>
          <a:p>
            <a:pPr marL="273050" indent="-273050" algn="r">
              <a:lnSpc>
                <a:spcPct val="80000"/>
              </a:lnSpc>
              <a:buNone/>
              <a:defRPr/>
            </a:pPr>
            <a:endParaRPr lang="en-US" sz="12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marL="273050" indent="-273050" algn="r">
              <a:lnSpc>
                <a:spcPct val="80000"/>
              </a:lnSpc>
              <a:buNone/>
              <a:defRPr/>
            </a:pPr>
            <a:r>
              <a:rPr lang="en-US" b="1" dirty="0">
                <a:solidFill>
                  <a:srgbClr val="000000"/>
                </a:solidFill>
                <a:latin typeface="Avenir Light"/>
                <a:cs typeface="Avenir Light"/>
              </a:rPr>
              <a:t>Reflection</a:t>
            </a:r>
          </a:p>
          <a:p>
            <a:pPr marL="273050" indent="-273050" algn="r">
              <a:lnSpc>
                <a:spcPct val="80000"/>
              </a:lnSpc>
              <a:buNone/>
              <a:defRPr/>
            </a:pPr>
            <a:endParaRPr lang="en-US" sz="11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marL="273050" indent="-273050" algn="r">
              <a:lnSpc>
                <a:spcPct val="80000"/>
              </a:lnSpc>
              <a:buNone/>
              <a:defRPr/>
            </a:pPr>
            <a:r>
              <a:rPr lang="en-US" b="1" dirty="0">
                <a:solidFill>
                  <a:srgbClr val="000000"/>
                </a:solidFill>
                <a:latin typeface="Avenir Light"/>
                <a:cs typeface="Avenir Light"/>
              </a:rPr>
              <a:t>Exploration</a:t>
            </a:r>
          </a:p>
          <a:p>
            <a:pPr marL="273050" indent="-273050" algn="r">
              <a:lnSpc>
                <a:spcPct val="80000"/>
              </a:lnSpc>
              <a:buNone/>
              <a:defRPr/>
            </a:pPr>
            <a:endParaRPr lang="en-US" sz="1100" dirty="0">
              <a:solidFill>
                <a:srgbClr val="000000"/>
              </a:solidFill>
              <a:latin typeface="TabletGothicCompressed-Regular"/>
              <a:cs typeface="TabletGothicCompressed-Regular"/>
            </a:endParaRPr>
          </a:p>
          <a:p>
            <a:pPr algn="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213856" y="3445777"/>
            <a:ext cx="2733713" cy="4336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91298" y="4754398"/>
            <a:ext cx="2656271" cy="27101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199" y="4742461"/>
            <a:ext cx="808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buClr>
                <a:schemeClr val="accent3"/>
              </a:buClr>
              <a:defRPr/>
            </a:pPr>
            <a:r>
              <a:rPr lang="en-US" sz="1200" dirty="0" err="1">
                <a:solidFill>
                  <a:srgbClr val="000000"/>
                </a:solidFill>
                <a:latin typeface="Avenir Light"/>
                <a:cs typeface="Avenir Light"/>
              </a:rPr>
              <a:t>Stalmeijer</a:t>
            </a:r>
            <a:r>
              <a:rPr lang="en-US" sz="1200" dirty="0">
                <a:solidFill>
                  <a:srgbClr val="000000"/>
                </a:solidFill>
                <a:latin typeface="Avenir Light"/>
                <a:cs typeface="Avenir Light"/>
              </a:rPr>
              <a:t> ,Renee et al: Cognitive Apprenticeship in clinical practice; can it stimulate learning in the opinion of students? </a:t>
            </a:r>
            <a:r>
              <a:rPr lang="en-US" sz="1200" dirty="0" err="1">
                <a:solidFill>
                  <a:srgbClr val="000000"/>
                </a:solidFill>
                <a:latin typeface="Avenir Light"/>
                <a:cs typeface="Avenir Light"/>
              </a:rPr>
              <a:t>Avd</a:t>
            </a:r>
            <a:r>
              <a:rPr lang="en-US" sz="1200" dirty="0">
                <a:solidFill>
                  <a:srgbClr val="000000"/>
                </a:solidFill>
                <a:latin typeface="Avenir Light"/>
                <a:cs typeface="Avenir Light"/>
              </a:rPr>
              <a:t> in Health </a:t>
            </a:r>
            <a:r>
              <a:rPr lang="en-US" sz="1200" dirty="0" err="1">
                <a:solidFill>
                  <a:srgbClr val="000000"/>
                </a:solidFill>
                <a:latin typeface="Avenir Light"/>
                <a:cs typeface="Avenir Light"/>
              </a:rPr>
              <a:t>Sci</a:t>
            </a:r>
            <a:r>
              <a:rPr lang="en-US" sz="1200" dirty="0">
                <a:solidFill>
                  <a:srgbClr val="000000"/>
                </a:solidFill>
                <a:latin typeface="Avenir Light"/>
                <a:cs typeface="Avenir Light"/>
              </a:rPr>
              <a:t> Education 2009 14:535-546</a:t>
            </a:r>
          </a:p>
        </p:txBody>
      </p:sp>
    </p:spTree>
    <p:extLst>
      <p:ext uri="{BB962C8B-B14F-4D97-AF65-F5344CB8AC3E}">
        <p14:creationId xmlns:p14="http://schemas.microsoft.com/office/powerpoint/2010/main" val="384335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41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2292292" y="859008"/>
            <a:ext cx="3427230" cy="2609021"/>
          </a:xfrm>
          <a:prstGeom prst="ellipse">
            <a:avLst/>
          </a:prstGeom>
          <a:solidFill>
            <a:srgbClr val="FFCC00">
              <a:alpha val="15000"/>
            </a:srgbClr>
          </a:solidFill>
          <a:ln w="9525" cmpd="sng">
            <a:solidFill>
              <a:srgbClr val="FFCC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Avenir Light"/>
                <a:cs typeface="Avenir Light"/>
              </a:rPr>
              <a:t>Modeling</a:t>
            </a:r>
          </a:p>
          <a:p>
            <a:pPr algn="ctr"/>
            <a:endParaRPr lang="en-US" sz="2800" dirty="0">
              <a:solidFill>
                <a:srgbClr val="000000"/>
              </a:solidFill>
              <a:latin typeface="Avenir Light"/>
              <a:cs typeface="Avenir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64074" y="585547"/>
            <a:ext cx="143733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Light"/>
                <a:cs typeface="Avenir Light"/>
              </a:rPr>
              <a:t>Learners acquire an integrated set of </a:t>
            </a:r>
            <a:r>
              <a:rPr lang="en-US" b="1" dirty="0">
                <a:latin typeface="Avenir Light"/>
                <a:cs typeface="Avenir Light"/>
              </a:rPr>
              <a:t>skills through process of observation and guided practice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6189" y="4858709"/>
            <a:ext cx="7386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venir Light"/>
                <a:cs typeface="Avenir Light"/>
              </a:rPr>
              <a:t>Collins, Allan. Cognitive apprenticeship in the Cambridge handbook of the learning sciences, 2006, 47-60.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46756" y="-13728"/>
            <a:ext cx="8229600" cy="8572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l"/>
            <a:r>
              <a:rPr lang="en-US" sz="7200" dirty="0">
                <a:latin typeface="DIN Condensed Bold"/>
                <a:cs typeface="DIN Condensed Bold"/>
              </a:rPr>
              <a:t>A</a:t>
            </a:r>
            <a:r>
              <a:rPr lang="en-US" sz="6600" dirty="0">
                <a:latin typeface="DIN Condensed Bold"/>
                <a:cs typeface="DIN Condensed Bold"/>
              </a:rPr>
              <a:t>PPRENTICESHIP </a:t>
            </a:r>
            <a:r>
              <a:rPr lang="en-US" sz="3200" b="1" dirty="0">
                <a:latin typeface="Savoye LET"/>
                <a:cs typeface="Savoye LET"/>
              </a:rPr>
              <a:t>model</a:t>
            </a:r>
            <a:endParaRPr lang="en-US" sz="3200" b="1" dirty="0">
              <a:latin typeface="DIN Condensed Bold"/>
              <a:cs typeface="DIN Condensed Bold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88102" y="2231230"/>
            <a:ext cx="3427230" cy="2609021"/>
          </a:xfrm>
          <a:prstGeom prst="ellipse">
            <a:avLst/>
          </a:prstGeom>
          <a:solidFill>
            <a:srgbClr val="990099">
              <a:alpha val="15000"/>
            </a:srgbClr>
          </a:solidFill>
          <a:ln w="9525" cmpd="sng">
            <a:solidFill>
              <a:srgbClr val="990099">
                <a:alpha val="88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Avenir Light"/>
                <a:cs typeface="Avenir Light"/>
              </a:rPr>
              <a:t>Coaching</a:t>
            </a:r>
          </a:p>
        </p:txBody>
      </p:sp>
      <p:sp>
        <p:nvSpPr>
          <p:cNvPr id="16" name="Oval 15"/>
          <p:cNvSpPr/>
          <p:nvPr/>
        </p:nvSpPr>
        <p:spPr>
          <a:xfrm>
            <a:off x="3936844" y="2264177"/>
            <a:ext cx="3427230" cy="2609021"/>
          </a:xfrm>
          <a:prstGeom prst="ellipse">
            <a:avLst/>
          </a:prstGeom>
          <a:solidFill>
            <a:srgbClr val="00FFFF">
              <a:alpha val="15000"/>
            </a:srgbClr>
          </a:solidFill>
          <a:ln w="6350" cmpd="sng">
            <a:solidFill>
              <a:srgbClr val="00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Avenir Light"/>
                <a:cs typeface="Avenir Light"/>
              </a:rPr>
              <a:t>Scaffolding</a:t>
            </a:r>
          </a:p>
        </p:txBody>
      </p:sp>
    </p:spTree>
    <p:extLst>
      <p:ext uri="{BB962C8B-B14F-4D97-AF65-F5344CB8AC3E}">
        <p14:creationId xmlns:p14="http://schemas.microsoft.com/office/powerpoint/2010/main" val="34729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vector background rainbow horizonta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24321"/>
            <a:ext cx="9144000" cy="27508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15658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l"/>
            <a:r>
              <a:rPr lang="en-US" sz="4800" dirty="0">
                <a:solidFill>
                  <a:srgbClr val="008000"/>
                </a:solidFill>
                <a:latin typeface="DIN Condensed Bold"/>
                <a:cs typeface="DIN Condensed Bold"/>
              </a:rPr>
              <a:t>S</a:t>
            </a:r>
            <a:r>
              <a:rPr lang="en-US" dirty="0">
                <a:solidFill>
                  <a:srgbClr val="008000"/>
                </a:solidFill>
                <a:latin typeface="DIN Condensed Bold"/>
                <a:cs typeface="DIN Condensed Bold"/>
              </a:rPr>
              <a:t>IX</a:t>
            </a:r>
            <a:r>
              <a:rPr lang="en-US" dirty="0">
                <a:latin typeface="DIN Condensed Bold"/>
                <a:cs typeface="DIN Condensed Bold"/>
              </a:rPr>
              <a:t> </a:t>
            </a:r>
            <a:r>
              <a:rPr lang="en-US" sz="4800" dirty="0">
                <a:latin typeface="DIN Condensed Bold"/>
                <a:cs typeface="DIN Condensed Bold"/>
              </a:rPr>
              <a:t>T</a:t>
            </a:r>
            <a:r>
              <a:rPr lang="en-US" dirty="0">
                <a:latin typeface="DIN Condensed Bold"/>
                <a:cs typeface="DIN Condensed Bold"/>
              </a:rPr>
              <a:t>EACHING </a:t>
            </a:r>
            <a:r>
              <a:rPr lang="en-US" sz="4800" dirty="0">
                <a:latin typeface="DIN Condensed Bold"/>
                <a:cs typeface="DIN Condensed Bold"/>
              </a:rPr>
              <a:t>M</a:t>
            </a:r>
            <a:r>
              <a:rPr lang="en-US" dirty="0">
                <a:latin typeface="DIN Condensed Bold"/>
                <a:cs typeface="DIN Condensed Bold"/>
              </a:rPr>
              <a:t>ETHODS</a:t>
            </a:r>
            <a:r>
              <a:rPr lang="en-US" dirty="0">
                <a:latin typeface="TabletGothicCompressed-Heavy"/>
                <a:cs typeface="TabletGothicCompressed-Heavy"/>
              </a:rPr>
              <a:t> </a:t>
            </a:r>
            <a:r>
              <a:rPr lang="en-US" sz="3600" dirty="0">
                <a:latin typeface="Savoye LET"/>
                <a:cs typeface="Savoye LET"/>
              </a:rPr>
              <a:t>support  learning</a:t>
            </a:r>
            <a:br>
              <a:rPr lang="en-US" sz="5400" dirty="0">
                <a:latin typeface="TabletGothicCompressed-Bold"/>
                <a:cs typeface="TabletGothicCompressed-Bold"/>
              </a:rPr>
            </a:br>
            <a:endParaRPr lang="en-US" dirty="0">
              <a:latin typeface="TabletGothicCompressed-Bold"/>
              <a:cs typeface="TabletGothicCompressed-Bold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13856" y="3445777"/>
            <a:ext cx="2733713" cy="4336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91298" y="4754398"/>
            <a:ext cx="2656271" cy="27101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9613"/>
            <a:ext cx="8229600" cy="3394472"/>
          </a:xfrm>
          <a:effectLst>
            <a:glow rad="673100">
              <a:schemeClr val="accent3">
                <a:satMod val="175000"/>
                <a:alpha val="40000"/>
              </a:schemeClr>
            </a:glow>
          </a:effectLst>
        </p:spPr>
        <p:txBody>
          <a:bodyPr numCol="2">
            <a:normAutofit/>
          </a:bodyPr>
          <a:lstStyle/>
          <a:p>
            <a:pPr marL="273050" indent="-273050" algn="r">
              <a:lnSpc>
                <a:spcPct val="80000"/>
              </a:lnSpc>
              <a:buNone/>
              <a:defRPr/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Avenir Light"/>
                <a:cs typeface="Avenir Light"/>
              </a:rPr>
              <a:t>Modeling</a:t>
            </a:r>
          </a:p>
          <a:p>
            <a:pPr marL="273050" indent="-273050" algn="r">
              <a:lnSpc>
                <a:spcPct val="80000"/>
              </a:lnSpc>
              <a:buNone/>
              <a:defRPr/>
            </a:pPr>
            <a:endParaRPr lang="en-US" sz="1400" b="1" dirty="0">
              <a:solidFill>
                <a:schemeClr val="bg1">
                  <a:lumMod val="75000"/>
                </a:schemeClr>
              </a:solidFill>
              <a:latin typeface="Avenir Light"/>
              <a:cs typeface="Avenir Light"/>
            </a:endParaRPr>
          </a:p>
          <a:p>
            <a:pPr marL="273050" indent="-273050" algn="r">
              <a:lnSpc>
                <a:spcPct val="80000"/>
              </a:lnSpc>
              <a:buNone/>
              <a:defRPr/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Avenir Light"/>
                <a:cs typeface="Avenir Light"/>
              </a:rPr>
              <a:t>Coaching </a:t>
            </a:r>
          </a:p>
          <a:p>
            <a:pPr marL="273050" indent="-273050" algn="r">
              <a:lnSpc>
                <a:spcPct val="80000"/>
              </a:lnSpc>
              <a:buNone/>
              <a:defRPr/>
            </a:pPr>
            <a:endParaRPr lang="en-US" sz="1400" b="1" dirty="0">
              <a:solidFill>
                <a:schemeClr val="bg1">
                  <a:lumMod val="75000"/>
                </a:schemeClr>
              </a:solidFill>
              <a:latin typeface="Avenir Light"/>
              <a:cs typeface="Avenir Light"/>
            </a:endParaRPr>
          </a:p>
          <a:p>
            <a:pPr marL="273050" indent="-273050" algn="r">
              <a:lnSpc>
                <a:spcPct val="80000"/>
              </a:lnSpc>
              <a:buNone/>
              <a:defRPr/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Avenir Light"/>
                <a:cs typeface="Avenir Light"/>
              </a:rPr>
              <a:t>Scaffolding</a:t>
            </a:r>
          </a:p>
          <a:p>
            <a:pPr marL="273050" indent="-273050" algn="r">
              <a:lnSpc>
                <a:spcPct val="80000"/>
              </a:lnSpc>
              <a:buNone/>
              <a:defRPr/>
            </a:pPr>
            <a:endParaRPr lang="en-US" sz="12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marL="273050" indent="-273050" algn="r">
              <a:lnSpc>
                <a:spcPct val="80000"/>
              </a:lnSpc>
              <a:buNone/>
              <a:defRPr/>
            </a:pPr>
            <a:endParaRPr lang="en-US" b="1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marL="273050" indent="-273050" algn="r">
              <a:lnSpc>
                <a:spcPct val="80000"/>
              </a:lnSpc>
              <a:buNone/>
              <a:defRPr/>
            </a:pPr>
            <a:endParaRPr lang="en-US" b="1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marL="273050" indent="-273050" algn="r">
              <a:lnSpc>
                <a:spcPct val="80000"/>
              </a:lnSpc>
              <a:buNone/>
              <a:defRPr/>
            </a:pPr>
            <a:r>
              <a:rPr lang="en-US" b="1" dirty="0">
                <a:latin typeface="Avenir Light"/>
                <a:cs typeface="Avenir Light"/>
              </a:rPr>
              <a:t>Articulation</a:t>
            </a:r>
          </a:p>
          <a:p>
            <a:pPr marL="273050" indent="-273050" algn="r">
              <a:lnSpc>
                <a:spcPct val="80000"/>
              </a:lnSpc>
              <a:buNone/>
              <a:defRPr/>
            </a:pPr>
            <a:endParaRPr lang="en-US" sz="1200" dirty="0">
              <a:latin typeface="Avenir Light"/>
              <a:cs typeface="Avenir Light"/>
            </a:endParaRPr>
          </a:p>
          <a:p>
            <a:pPr marL="273050" indent="-273050" algn="r">
              <a:lnSpc>
                <a:spcPct val="80000"/>
              </a:lnSpc>
              <a:buNone/>
              <a:defRPr/>
            </a:pPr>
            <a:r>
              <a:rPr lang="en-US" b="1" dirty="0">
                <a:latin typeface="Avenir Light"/>
                <a:cs typeface="Avenir Light"/>
              </a:rPr>
              <a:t>Reflection</a:t>
            </a:r>
          </a:p>
          <a:p>
            <a:pPr marL="273050" indent="-273050" algn="r">
              <a:lnSpc>
                <a:spcPct val="80000"/>
              </a:lnSpc>
              <a:buNone/>
              <a:defRPr/>
            </a:pPr>
            <a:endParaRPr lang="en-US" sz="1100" dirty="0">
              <a:latin typeface="Avenir Light"/>
              <a:cs typeface="Avenir Light"/>
            </a:endParaRPr>
          </a:p>
          <a:p>
            <a:pPr marL="273050" indent="-273050" algn="r">
              <a:lnSpc>
                <a:spcPct val="80000"/>
              </a:lnSpc>
              <a:buNone/>
              <a:defRPr/>
            </a:pPr>
            <a:r>
              <a:rPr lang="en-US" b="1" dirty="0">
                <a:latin typeface="Avenir Light"/>
                <a:cs typeface="Avenir Light"/>
              </a:rPr>
              <a:t>Exploration</a:t>
            </a:r>
          </a:p>
          <a:p>
            <a:pPr marL="273050" indent="-273050" algn="r">
              <a:lnSpc>
                <a:spcPct val="80000"/>
              </a:lnSpc>
              <a:buNone/>
              <a:defRPr/>
            </a:pPr>
            <a:endParaRPr lang="en-US" sz="1100" dirty="0">
              <a:solidFill>
                <a:srgbClr val="000000"/>
              </a:solidFill>
              <a:latin typeface="TabletGothicCompressed-Regular"/>
              <a:cs typeface="TabletGothicCompressed-Regular"/>
            </a:endParaRPr>
          </a:p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32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8 -0.06512 L -0.32361 0.058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81" y="617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 -0.08982 L -0.34427 0.0845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27" y="870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8 -0.08117 L -0.32674 0.0987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76" y="898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2292292" y="859008"/>
            <a:ext cx="3427230" cy="2609021"/>
          </a:xfrm>
          <a:prstGeom prst="ellipse">
            <a:avLst/>
          </a:prstGeom>
          <a:solidFill>
            <a:srgbClr val="008000">
              <a:alpha val="15000"/>
            </a:srgbClr>
          </a:solidFill>
          <a:ln w="952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Avenir Light"/>
                <a:cs typeface="Avenir Light"/>
              </a:rPr>
              <a:t>Articulation</a:t>
            </a:r>
          </a:p>
          <a:p>
            <a:pPr algn="ctr"/>
            <a:endParaRPr lang="en-US" sz="2800" dirty="0">
              <a:solidFill>
                <a:srgbClr val="000000"/>
              </a:solidFill>
              <a:latin typeface="Avenir Light"/>
              <a:cs typeface="Avenir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04638" y="585547"/>
            <a:ext cx="222244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Light"/>
                <a:cs typeface="Avenir Light"/>
              </a:rPr>
              <a:t>Designed to help learner gain </a:t>
            </a:r>
            <a:r>
              <a:rPr lang="en-US" sz="2000" b="1" dirty="0">
                <a:latin typeface="Avenir Light"/>
                <a:cs typeface="Avenir Light"/>
              </a:rPr>
              <a:t>conscious access and control over problem solving strategies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46756" y="-13728"/>
            <a:ext cx="8229600" cy="8572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l"/>
            <a:r>
              <a:rPr lang="en-US" sz="7200" dirty="0">
                <a:latin typeface="DIN Condensed Bold"/>
                <a:cs typeface="DIN Condensed Bold"/>
              </a:rPr>
              <a:t>A</a:t>
            </a:r>
            <a:r>
              <a:rPr lang="en-US" sz="6600" dirty="0">
                <a:latin typeface="DIN Condensed Bold"/>
                <a:cs typeface="DIN Condensed Bold"/>
              </a:rPr>
              <a:t>PPRENTICESHIP </a:t>
            </a:r>
            <a:r>
              <a:rPr lang="en-US" sz="3200" b="1" dirty="0">
                <a:latin typeface="Savoye LET"/>
                <a:cs typeface="Savoye LET"/>
              </a:rPr>
              <a:t>model</a:t>
            </a:r>
            <a:endParaRPr lang="en-US" sz="3200" b="1" dirty="0">
              <a:latin typeface="DIN Condensed Bold"/>
              <a:cs typeface="DIN Condensed Bold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88102" y="2231230"/>
            <a:ext cx="3427230" cy="2609021"/>
          </a:xfrm>
          <a:prstGeom prst="ellipse">
            <a:avLst/>
          </a:prstGeom>
          <a:solidFill>
            <a:srgbClr val="FF6600">
              <a:alpha val="15000"/>
            </a:srgbClr>
          </a:solidFill>
          <a:ln w="9525" cmpd="sng">
            <a:solidFill>
              <a:srgbClr val="FF6600">
                <a:alpha val="88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Avenir Light"/>
                <a:cs typeface="Avenir Light"/>
              </a:rPr>
              <a:t>Reflection</a:t>
            </a:r>
          </a:p>
        </p:txBody>
      </p:sp>
      <p:sp>
        <p:nvSpPr>
          <p:cNvPr id="16" name="Oval 15"/>
          <p:cNvSpPr/>
          <p:nvPr/>
        </p:nvSpPr>
        <p:spPr>
          <a:xfrm>
            <a:off x="3936844" y="2264177"/>
            <a:ext cx="3427230" cy="2609021"/>
          </a:xfrm>
          <a:prstGeom prst="ellipse">
            <a:avLst/>
          </a:prstGeom>
          <a:solidFill>
            <a:srgbClr val="3366FF">
              <a:alpha val="15000"/>
            </a:srgbClr>
          </a:solidFill>
          <a:ln w="635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Avenir Light"/>
                <a:cs typeface="Avenir Light"/>
              </a:rPr>
              <a:t>Exploration</a:t>
            </a:r>
          </a:p>
        </p:txBody>
      </p:sp>
    </p:spTree>
    <p:extLst>
      <p:ext uri="{BB962C8B-B14F-4D97-AF65-F5344CB8AC3E}">
        <p14:creationId xmlns:p14="http://schemas.microsoft.com/office/powerpoint/2010/main" val="207209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vector background rainbow horizonta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24321"/>
            <a:ext cx="9144000" cy="27508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15658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l"/>
            <a:r>
              <a:rPr lang="en-US" sz="4800" dirty="0">
                <a:solidFill>
                  <a:srgbClr val="008000"/>
                </a:solidFill>
                <a:latin typeface="DIN Condensed Bold"/>
                <a:cs typeface="DIN Condensed Bold"/>
              </a:rPr>
              <a:t>S</a:t>
            </a:r>
            <a:r>
              <a:rPr lang="en-US" dirty="0">
                <a:solidFill>
                  <a:srgbClr val="008000"/>
                </a:solidFill>
                <a:latin typeface="DIN Condensed Bold"/>
                <a:cs typeface="DIN Condensed Bold"/>
              </a:rPr>
              <a:t>IX</a:t>
            </a:r>
            <a:r>
              <a:rPr lang="en-US" dirty="0">
                <a:latin typeface="DIN Condensed Bold"/>
                <a:cs typeface="DIN Condensed Bold"/>
              </a:rPr>
              <a:t> </a:t>
            </a:r>
            <a:r>
              <a:rPr lang="en-US" sz="4800" dirty="0">
                <a:latin typeface="DIN Condensed Bold"/>
                <a:cs typeface="DIN Condensed Bold"/>
              </a:rPr>
              <a:t>T</a:t>
            </a:r>
            <a:r>
              <a:rPr lang="en-US" dirty="0">
                <a:latin typeface="DIN Condensed Bold"/>
                <a:cs typeface="DIN Condensed Bold"/>
              </a:rPr>
              <a:t>EACHING </a:t>
            </a:r>
            <a:r>
              <a:rPr lang="en-US" sz="4800" dirty="0">
                <a:latin typeface="DIN Condensed Bold"/>
                <a:cs typeface="DIN Condensed Bold"/>
              </a:rPr>
              <a:t>M</a:t>
            </a:r>
            <a:r>
              <a:rPr lang="en-US" dirty="0">
                <a:latin typeface="DIN Condensed Bold"/>
                <a:cs typeface="DIN Condensed Bold"/>
              </a:rPr>
              <a:t>ETHODS</a:t>
            </a:r>
            <a:r>
              <a:rPr lang="en-US" dirty="0">
                <a:latin typeface="TabletGothicCompressed-Heavy"/>
                <a:cs typeface="TabletGothicCompressed-Heavy"/>
              </a:rPr>
              <a:t> </a:t>
            </a:r>
            <a:r>
              <a:rPr lang="en-US" sz="3600" dirty="0">
                <a:latin typeface="Savoye LET"/>
                <a:cs typeface="Savoye LET"/>
              </a:rPr>
              <a:t>support  learning</a:t>
            </a:r>
            <a:br>
              <a:rPr lang="en-US" sz="5400" dirty="0">
                <a:latin typeface="TabletGothicCompressed-Bold"/>
                <a:cs typeface="TabletGothicCompressed-Bold"/>
              </a:rPr>
            </a:br>
            <a:endParaRPr lang="en-US" dirty="0">
              <a:latin typeface="TabletGothicCompressed-Bold"/>
              <a:cs typeface="TabletGothicCompressed-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9613"/>
            <a:ext cx="8229600" cy="3394472"/>
          </a:xfrm>
        </p:spPr>
        <p:txBody>
          <a:bodyPr numCol="2">
            <a:normAutofit/>
          </a:bodyPr>
          <a:lstStyle/>
          <a:p>
            <a:pPr marL="273050" indent="-273050" algn="r">
              <a:lnSpc>
                <a:spcPct val="80000"/>
              </a:lnSpc>
              <a:buNone/>
              <a:defRPr/>
            </a:pPr>
            <a:r>
              <a:rPr lang="en-US" b="1" dirty="0">
                <a:solidFill>
                  <a:srgbClr val="000000"/>
                </a:solidFill>
                <a:latin typeface="Avenir Light"/>
                <a:cs typeface="Avenir Light"/>
              </a:rPr>
              <a:t>Modeling</a:t>
            </a:r>
          </a:p>
          <a:p>
            <a:pPr marL="273050" indent="-273050" algn="r">
              <a:lnSpc>
                <a:spcPct val="80000"/>
              </a:lnSpc>
              <a:buNone/>
              <a:defRPr/>
            </a:pPr>
            <a:endParaRPr lang="en-US" sz="14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marL="273050" indent="-273050" algn="r">
              <a:lnSpc>
                <a:spcPct val="80000"/>
              </a:lnSpc>
              <a:buNone/>
              <a:defRPr/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Avenir Light"/>
                <a:cs typeface="Avenir Light"/>
              </a:rPr>
              <a:t>Coaching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venir Light"/>
                <a:cs typeface="Avenir Light"/>
              </a:rPr>
              <a:t> </a:t>
            </a:r>
          </a:p>
          <a:p>
            <a:pPr marL="273050" indent="-273050" algn="r">
              <a:lnSpc>
                <a:spcPct val="80000"/>
              </a:lnSpc>
              <a:buNone/>
              <a:defRPr/>
            </a:pPr>
            <a:endParaRPr lang="en-US" sz="1400" dirty="0">
              <a:solidFill>
                <a:schemeClr val="bg1">
                  <a:lumMod val="75000"/>
                </a:schemeClr>
              </a:solidFill>
              <a:latin typeface="Avenir Light"/>
              <a:cs typeface="Avenir Light"/>
            </a:endParaRPr>
          </a:p>
          <a:p>
            <a:pPr marL="273050" indent="-273050" algn="r">
              <a:lnSpc>
                <a:spcPct val="80000"/>
              </a:lnSpc>
              <a:buNone/>
              <a:defRPr/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Avenir Light"/>
                <a:cs typeface="Avenir Light"/>
              </a:rPr>
              <a:t>Scaffolding</a:t>
            </a:r>
          </a:p>
          <a:p>
            <a:pPr marL="273050" indent="-273050" algn="r">
              <a:lnSpc>
                <a:spcPct val="80000"/>
              </a:lnSpc>
              <a:buNone/>
              <a:defRPr/>
            </a:pPr>
            <a:endParaRPr lang="en-US" sz="12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marL="273050" indent="-273050" algn="r">
              <a:lnSpc>
                <a:spcPct val="80000"/>
              </a:lnSpc>
              <a:buNone/>
              <a:defRPr/>
            </a:pPr>
            <a:endParaRPr lang="en-US" b="1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marL="273050" indent="-273050" algn="r">
              <a:lnSpc>
                <a:spcPct val="80000"/>
              </a:lnSpc>
              <a:buNone/>
              <a:defRPr/>
            </a:pPr>
            <a:endParaRPr lang="en-US" b="1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marL="273050" indent="-273050" algn="r">
              <a:lnSpc>
                <a:spcPct val="80000"/>
              </a:lnSpc>
              <a:buNone/>
              <a:defRPr/>
            </a:pPr>
            <a:r>
              <a:rPr lang="en-US" b="1" dirty="0">
                <a:solidFill>
                  <a:srgbClr val="BFBFBF"/>
                </a:solidFill>
                <a:latin typeface="Avenir Light"/>
                <a:cs typeface="Avenir Light"/>
              </a:rPr>
              <a:t>Articulation</a:t>
            </a:r>
          </a:p>
          <a:p>
            <a:pPr marL="273050" indent="-273050" algn="r">
              <a:lnSpc>
                <a:spcPct val="80000"/>
              </a:lnSpc>
              <a:buNone/>
              <a:defRPr/>
            </a:pPr>
            <a:endParaRPr lang="en-US" sz="1200" dirty="0">
              <a:solidFill>
                <a:srgbClr val="BFBFBF"/>
              </a:solidFill>
              <a:latin typeface="Avenir Light"/>
              <a:cs typeface="Avenir Light"/>
            </a:endParaRPr>
          </a:p>
          <a:p>
            <a:pPr marL="273050" indent="-273050" algn="r">
              <a:lnSpc>
                <a:spcPct val="80000"/>
              </a:lnSpc>
              <a:buNone/>
              <a:defRPr/>
            </a:pPr>
            <a:r>
              <a:rPr lang="en-US" b="1" dirty="0">
                <a:solidFill>
                  <a:srgbClr val="BFBFBF"/>
                </a:solidFill>
                <a:latin typeface="Avenir Light"/>
                <a:cs typeface="Avenir Light"/>
              </a:rPr>
              <a:t>Reflection</a:t>
            </a:r>
          </a:p>
          <a:p>
            <a:pPr marL="273050" indent="-273050" algn="r">
              <a:lnSpc>
                <a:spcPct val="80000"/>
              </a:lnSpc>
              <a:buNone/>
              <a:defRPr/>
            </a:pPr>
            <a:endParaRPr lang="en-US" sz="1100" dirty="0">
              <a:solidFill>
                <a:srgbClr val="BFBFBF"/>
              </a:solidFill>
              <a:latin typeface="Avenir Light"/>
              <a:cs typeface="Avenir Light"/>
            </a:endParaRPr>
          </a:p>
          <a:p>
            <a:pPr marL="273050" indent="-273050" algn="r">
              <a:lnSpc>
                <a:spcPct val="80000"/>
              </a:lnSpc>
              <a:buNone/>
              <a:defRPr/>
            </a:pPr>
            <a:r>
              <a:rPr lang="en-US" b="1" dirty="0">
                <a:solidFill>
                  <a:srgbClr val="BFBFBF"/>
                </a:solidFill>
                <a:latin typeface="Avenir Light"/>
                <a:cs typeface="Avenir Light"/>
              </a:rPr>
              <a:t>Exploration</a:t>
            </a:r>
          </a:p>
          <a:p>
            <a:pPr marL="273050" indent="-273050" algn="r">
              <a:lnSpc>
                <a:spcPct val="80000"/>
              </a:lnSpc>
              <a:buNone/>
              <a:defRPr/>
            </a:pPr>
            <a:endParaRPr lang="en-US" sz="1100" dirty="0">
              <a:solidFill>
                <a:srgbClr val="000000"/>
              </a:solidFill>
              <a:latin typeface="TabletGothicCompressed-Regular"/>
              <a:cs typeface="TabletGothicCompressed-Regular"/>
            </a:endParaRPr>
          </a:p>
          <a:p>
            <a:pPr algn="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213856" y="3445777"/>
            <a:ext cx="2733713" cy="4336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91298" y="4754398"/>
            <a:ext cx="2656271" cy="27101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08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shutterstock_228503593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284" r="-15284"/>
          <a:stretch>
            <a:fillRect/>
          </a:stretch>
        </p:blipFill>
        <p:spPr>
          <a:xfrm>
            <a:off x="-928688" y="0"/>
            <a:ext cx="10072688" cy="5143500"/>
          </a:xfrm>
          <a:prstGeom prst="rect">
            <a:avLst/>
          </a:prstGeom>
          <a:ln>
            <a:noFill/>
          </a:ln>
          <a:effectLst>
            <a:softEdge rad="3302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8333" y="391817"/>
            <a:ext cx="3691771" cy="8572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r"/>
            <a:r>
              <a:rPr lang="en-US" sz="7300" dirty="0">
                <a:latin typeface="DIN Condensed Bold"/>
                <a:cs typeface="DIN Condensed Bold"/>
              </a:rPr>
              <a:t>M</a:t>
            </a:r>
            <a:r>
              <a:rPr lang="en-US" sz="6700" dirty="0">
                <a:latin typeface="DIN Condensed Bold"/>
                <a:cs typeface="DIN Condensed Bold"/>
              </a:rPr>
              <a:t>ODELING</a:t>
            </a:r>
            <a:br>
              <a:rPr lang="en-US" dirty="0"/>
            </a:b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422207" y="1630895"/>
            <a:ext cx="16306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venir Light"/>
                <a:cs typeface="Avenir Light"/>
              </a:rPr>
              <a:t>Actively demonstrate and explain skills and procedures to learners</a:t>
            </a:r>
          </a:p>
        </p:txBody>
      </p:sp>
    </p:spTree>
    <p:extLst>
      <p:ext uri="{BB962C8B-B14F-4D97-AF65-F5344CB8AC3E}">
        <p14:creationId xmlns:p14="http://schemas.microsoft.com/office/powerpoint/2010/main" val="174088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159" y="198699"/>
            <a:ext cx="3396442" cy="38834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l">
              <a:lnSpc>
                <a:spcPct val="70000"/>
              </a:lnSpc>
            </a:pPr>
            <a:r>
              <a:rPr lang="en-US" sz="7300" dirty="0">
                <a:latin typeface="DIN Condensed Bold"/>
                <a:cs typeface="DIN Condensed Bold"/>
              </a:rPr>
              <a:t>M</a:t>
            </a:r>
            <a:r>
              <a:rPr lang="en-US" sz="6700" dirty="0">
                <a:latin typeface="DIN Condensed Bold"/>
                <a:cs typeface="DIN Condensed Bold"/>
              </a:rPr>
              <a:t>ODELING :</a:t>
            </a:r>
            <a:br>
              <a:rPr lang="en-US" sz="6700" dirty="0">
                <a:latin typeface="DIN Condensed Bold"/>
                <a:cs typeface="DIN Condensed Bold"/>
              </a:rPr>
            </a:br>
            <a:r>
              <a:rPr lang="en-US" sz="6700" dirty="0">
                <a:latin typeface="DIN Condensed Bold"/>
                <a:cs typeface="DIN Condensed Bold"/>
              </a:rPr>
              <a:t> </a:t>
            </a:r>
            <a:r>
              <a:rPr lang="en-US" sz="8000" dirty="0">
                <a:solidFill>
                  <a:srgbClr val="008000"/>
                </a:solidFill>
                <a:latin typeface="Savoye LET"/>
                <a:cs typeface="Savoye LET"/>
              </a:rPr>
              <a:t>2 parts</a:t>
            </a:r>
            <a:br>
              <a:rPr lang="en-US" dirty="0"/>
            </a:br>
            <a:br>
              <a:rPr lang="en-US" dirty="0"/>
            </a:br>
            <a:r>
              <a:rPr lang="en-US" sz="4000" dirty="0">
                <a:latin typeface="Avenir Book"/>
                <a:cs typeface="Avenir Book"/>
              </a:rPr>
              <a:t>Each with </a:t>
            </a:r>
            <a:br>
              <a:rPr lang="en-US" sz="4000" dirty="0">
                <a:latin typeface="Avenir Book"/>
                <a:cs typeface="Avenir Book"/>
              </a:rPr>
            </a:br>
            <a:r>
              <a:rPr lang="en-US" sz="3600" dirty="0">
                <a:latin typeface="Avenir Book"/>
                <a:cs typeface="Avenir Book"/>
              </a:rPr>
              <a:t>2 steps</a:t>
            </a:r>
            <a:br>
              <a:rPr lang="en-US" sz="4000" dirty="0">
                <a:latin typeface="Avenir Book"/>
                <a:cs typeface="Avenir Book"/>
              </a:rPr>
            </a:br>
            <a:endParaRPr lang="en-US" sz="4000" dirty="0">
              <a:latin typeface="Avenir Book"/>
              <a:cs typeface="Avenir Book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464496" y="250536"/>
            <a:ext cx="5304751" cy="4656470"/>
            <a:chOff x="1701247" y="1347338"/>
            <a:chExt cx="3766180" cy="3398760"/>
          </a:xfrm>
        </p:grpSpPr>
        <p:sp>
          <p:nvSpPr>
            <p:cNvPr id="4" name="Chord 3"/>
            <p:cNvSpPr/>
            <p:nvPr/>
          </p:nvSpPr>
          <p:spPr>
            <a:xfrm flipH="1">
              <a:off x="1827639" y="1347338"/>
              <a:ext cx="3639788" cy="3398760"/>
            </a:xfrm>
            <a:prstGeom prst="chord">
              <a:avLst>
                <a:gd name="adj1" fmla="val 5439926"/>
                <a:gd name="adj2" fmla="val 16200000"/>
              </a:avLst>
            </a:prstGeom>
            <a:solidFill>
              <a:srgbClr val="FFCC00">
                <a:alpha val="64000"/>
              </a:srgbClr>
            </a:solidFill>
            <a:ln w="19050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hord 6"/>
            <p:cNvSpPr/>
            <p:nvPr/>
          </p:nvSpPr>
          <p:spPr>
            <a:xfrm>
              <a:off x="1701247" y="1347338"/>
              <a:ext cx="3639788" cy="3398760"/>
            </a:xfrm>
            <a:prstGeom prst="chord">
              <a:avLst>
                <a:gd name="adj1" fmla="val 5439926"/>
                <a:gd name="adj2" fmla="val 16200000"/>
              </a:avLst>
            </a:prstGeom>
            <a:solidFill>
              <a:srgbClr val="660066">
                <a:alpha val="34000"/>
              </a:srgbClr>
            </a:solidFill>
            <a:ln w="3175" cmpd="sng"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464497" y="1019426"/>
            <a:ext cx="2410472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r">
              <a:buAutoNum type="arabicPeriod"/>
            </a:pPr>
            <a:r>
              <a:rPr lang="en-US" sz="2800" dirty="0"/>
              <a:t>Therapist demonstrates (models) a skill. </a:t>
            </a:r>
          </a:p>
          <a:p>
            <a:pPr marL="514350" indent="-514350" algn="r">
              <a:buAutoNum type="arabicPeriod"/>
            </a:pPr>
            <a:r>
              <a:rPr lang="en-US" sz="2800" dirty="0"/>
              <a:t>Student describes what they observed.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99235" y="570893"/>
            <a:ext cx="221055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/>
              <a:t>Student models the skill demonstrated by the therapist.</a:t>
            </a:r>
          </a:p>
          <a:p>
            <a:pPr marL="514350" indent="-514350">
              <a:buAutoNum type="arabicPeriod"/>
            </a:pPr>
            <a:r>
              <a:rPr lang="en-US" sz="2800" dirty="0"/>
              <a:t>Therapist provides feedback. </a:t>
            </a:r>
          </a:p>
        </p:txBody>
      </p:sp>
    </p:spTree>
    <p:extLst>
      <p:ext uri="{BB962C8B-B14F-4D97-AF65-F5344CB8AC3E}">
        <p14:creationId xmlns:p14="http://schemas.microsoft.com/office/powerpoint/2010/main" val="227193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hutterstock_264887780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396" t="-14553"/>
          <a:stretch/>
        </p:blipFill>
        <p:spPr>
          <a:xfrm flipH="1" flipV="1">
            <a:off x="-129100" y="-81237"/>
            <a:ext cx="1310776" cy="5995112"/>
          </a:xfrm>
          <a:prstGeom prst="rect">
            <a:avLst/>
          </a:prstGeom>
        </p:spPr>
      </p:pic>
      <p:pic>
        <p:nvPicPr>
          <p:cNvPr id="21" name="Picture 20" descr="shutterstock_264887780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13" t="-14553"/>
          <a:stretch/>
        </p:blipFill>
        <p:spPr>
          <a:xfrm>
            <a:off x="874825" y="-754574"/>
            <a:ext cx="8278537" cy="5920714"/>
          </a:xfrm>
          <a:prstGeom prst="rect">
            <a:avLst/>
          </a:prstGeom>
        </p:spPr>
      </p:pic>
      <p:sp>
        <p:nvSpPr>
          <p:cNvPr id="17" name="Subtitle 2"/>
          <p:cNvSpPr txBox="1">
            <a:spLocks/>
          </p:cNvSpPr>
          <p:nvPr/>
        </p:nvSpPr>
        <p:spPr>
          <a:xfrm>
            <a:off x="109760" y="2255346"/>
            <a:ext cx="6960589" cy="1943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>
                <a:solidFill>
                  <a:srgbClr val="FFFF00"/>
                </a:solidFill>
                <a:effectLst>
                  <a:glow rad="25400">
                    <a:schemeClr val="accent2">
                      <a:lumMod val="20000"/>
                      <a:lumOff val="80000"/>
                      <a:alpha val="2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IN Condensed Bold"/>
                <a:cs typeface="DIN Condensed Bold"/>
              </a:rPr>
              <a:t>Robert E. Feinstein, MD</a:t>
            </a:r>
          </a:p>
          <a:p>
            <a:pPr marL="0" indent="0">
              <a:buNone/>
            </a:pPr>
            <a:r>
              <a:rPr lang="en-US" sz="3600" dirty="0">
                <a:solidFill>
                  <a:srgbClr val="FFFF00"/>
                </a:solidFill>
                <a:effectLst>
                  <a:glow rad="25400">
                    <a:schemeClr val="accent2">
                      <a:lumMod val="20000"/>
                      <a:lumOff val="80000"/>
                      <a:alpha val="2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IN Condensed Bold"/>
                <a:cs typeface="DIN Condensed Bold"/>
              </a:rPr>
              <a:t>Noa Heiman, PhD</a:t>
            </a:r>
          </a:p>
          <a:p>
            <a:pPr marL="0" indent="0">
              <a:buNone/>
            </a:pPr>
            <a:r>
              <a:rPr lang="en-US" sz="3600" dirty="0">
                <a:solidFill>
                  <a:srgbClr val="FFFF00"/>
                </a:solidFill>
                <a:effectLst>
                  <a:glow rad="25400">
                    <a:schemeClr val="accent2">
                      <a:lumMod val="20000"/>
                      <a:lumOff val="80000"/>
                      <a:alpha val="2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IN Condensed Bold"/>
                <a:cs typeface="DIN Condensed Bold"/>
              </a:rPr>
              <a:t>Lynne Fenton, MD</a:t>
            </a:r>
          </a:p>
          <a:p>
            <a:pPr marL="0" indent="0">
              <a:buNone/>
            </a:pPr>
            <a:r>
              <a:rPr lang="en-US" sz="3600" dirty="0">
                <a:solidFill>
                  <a:srgbClr val="FFFF00"/>
                </a:solidFill>
                <a:effectLst>
                  <a:glow rad="25400">
                    <a:schemeClr val="accent2">
                      <a:lumMod val="20000"/>
                      <a:lumOff val="80000"/>
                      <a:alpha val="2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IN Condensed Bold"/>
                <a:cs typeface="DIN Condensed Bold"/>
              </a:rPr>
              <a:t>Alexis Ritvo, MD</a:t>
            </a:r>
          </a:p>
        </p:txBody>
      </p:sp>
    </p:spTree>
    <p:extLst>
      <p:ext uri="{BB962C8B-B14F-4D97-AF65-F5344CB8AC3E}">
        <p14:creationId xmlns:p14="http://schemas.microsoft.com/office/powerpoint/2010/main" val="330704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158" y="198699"/>
            <a:ext cx="8391459" cy="367890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l">
              <a:lnSpc>
                <a:spcPct val="70000"/>
              </a:lnSpc>
            </a:pPr>
            <a:r>
              <a:rPr lang="en-US" sz="7300" dirty="0">
                <a:latin typeface="DIN Condensed Bold"/>
                <a:cs typeface="DIN Condensed Bold"/>
              </a:rPr>
              <a:t>M</a:t>
            </a:r>
            <a:r>
              <a:rPr lang="en-US" sz="6700" dirty="0">
                <a:latin typeface="DIN Condensed Bold"/>
                <a:cs typeface="DIN Condensed Bold"/>
              </a:rPr>
              <a:t>ODELING :</a:t>
            </a:r>
            <a:br>
              <a:rPr lang="en-US" sz="6700" dirty="0">
                <a:latin typeface="DIN Condensed Bold"/>
                <a:cs typeface="DIN Condensed Bold"/>
              </a:rPr>
            </a:br>
            <a:br>
              <a:rPr lang="en-US" sz="6700" dirty="0">
                <a:latin typeface="DIN Condensed Bold"/>
                <a:cs typeface="DIN Condensed Bold"/>
              </a:rPr>
            </a:br>
            <a:r>
              <a:rPr lang="en-US" sz="6700" dirty="0">
                <a:latin typeface="DIN Condensed Bold"/>
                <a:cs typeface="DIN Condensed Bold"/>
              </a:rPr>
              <a:t> </a:t>
            </a:r>
            <a:r>
              <a:rPr lang="en-US" sz="8000" dirty="0">
                <a:solidFill>
                  <a:srgbClr val="008000"/>
                </a:solidFill>
                <a:latin typeface="Savoye LET"/>
                <a:cs typeface="Savoye LET"/>
              </a:rPr>
              <a:t>how </a:t>
            </a:r>
            <a:r>
              <a:rPr lang="en-US" dirty="0">
                <a:solidFill>
                  <a:srgbClr val="008000"/>
                </a:solidFill>
                <a:latin typeface="Savoye LET"/>
                <a:cs typeface="Savoye LET"/>
              </a:rPr>
              <a:t>&amp; </a:t>
            </a:r>
            <a:r>
              <a:rPr lang="en-US" sz="8000" dirty="0">
                <a:solidFill>
                  <a:srgbClr val="008000"/>
                </a:solidFill>
                <a:latin typeface="Savoye LET"/>
                <a:cs typeface="Savoye LET"/>
              </a:rPr>
              <a:t>when it is used in the</a:t>
            </a:r>
            <a:br>
              <a:rPr lang="en-US" sz="8000" dirty="0">
                <a:solidFill>
                  <a:srgbClr val="008000"/>
                </a:solidFill>
                <a:latin typeface="Savoye LET"/>
                <a:cs typeface="Savoye LET"/>
              </a:rPr>
            </a:br>
            <a:r>
              <a:rPr lang="en-US" sz="8000" dirty="0">
                <a:solidFill>
                  <a:srgbClr val="008000"/>
                </a:solidFill>
                <a:latin typeface="Savoye LET"/>
                <a:cs typeface="Savoye LET"/>
              </a:rPr>
              <a:t> 				 	 Apprenticeship Model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99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112151" y="3501428"/>
            <a:ext cx="3125391" cy="281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Autofit/>
          </a:bodyPr>
          <a:lstStyle>
            <a:lvl1pPr defTabSz="327152">
              <a:defRPr sz="4480"/>
            </a:lvl1pPr>
          </a:lstStyle>
          <a:p>
            <a:pPr lvl="0">
              <a:defRPr sz="1800"/>
            </a:pPr>
            <a:r>
              <a:rPr lang="en-US" sz="2800" b="1" dirty="0">
                <a:latin typeface="DIN Condensed Bold"/>
                <a:cs typeface="DIN Condensed Bold"/>
              </a:rPr>
              <a:t>Student as Patient </a:t>
            </a:r>
            <a:endParaRPr sz="2800" b="1" dirty="0">
              <a:latin typeface="DIN Condensed Bold"/>
              <a:cs typeface="DIN Condensed Bold"/>
            </a:endParaRPr>
          </a:p>
        </p:txBody>
      </p:sp>
      <p:sp>
        <p:nvSpPr>
          <p:cNvPr id="38" name="Shape 38"/>
          <p:cNvSpPr/>
          <p:nvPr/>
        </p:nvSpPr>
        <p:spPr>
          <a:xfrm>
            <a:off x="5184137" y="3119684"/>
            <a:ext cx="3781891" cy="522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Autofit/>
          </a:bodyPr>
          <a:lstStyle>
            <a:lvl1pPr defTabSz="233679">
              <a:defRPr sz="3200"/>
            </a:lvl1pPr>
          </a:lstStyle>
          <a:p>
            <a:pPr lvl="0" algn="r">
              <a:defRPr sz="1800"/>
            </a:pPr>
            <a:r>
              <a:rPr sz="2800" b="1" dirty="0">
                <a:latin typeface="DIN Condensed Bold"/>
                <a:cs typeface="DIN Condensed Bold"/>
              </a:rPr>
              <a:t>Therapist</a:t>
            </a:r>
            <a:r>
              <a:rPr lang="en-US" sz="2800" b="1" dirty="0">
                <a:latin typeface="DIN Condensed Bold"/>
                <a:cs typeface="DIN Condensed Bold"/>
              </a:rPr>
              <a:t> Models Doing CBT </a:t>
            </a:r>
            <a:endParaRPr sz="2800" b="1" dirty="0">
              <a:latin typeface="DIN Condensed Bold"/>
              <a:cs typeface="DIN Condensed Bold"/>
            </a:endParaRPr>
          </a:p>
        </p:txBody>
      </p:sp>
      <p:sp>
        <p:nvSpPr>
          <p:cNvPr id="39" name="Shape 39"/>
          <p:cNvSpPr/>
          <p:nvPr/>
        </p:nvSpPr>
        <p:spPr>
          <a:xfrm>
            <a:off x="5047755" y="3696891"/>
            <a:ext cx="4096245" cy="1406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 lnSpcReduction="10000"/>
          </a:bodyPr>
          <a:lstStyle/>
          <a:p>
            <a:pPr marL="322857" indent="-322857" defTabSz="176016">
              <a:buFont typeface="+mj-lt"/>
              <a:buAutoNum type="arabicPeriod"/>
              <a:defRPr sz="1800"/>
            </a:pPr>
            <a:r>
              <a:rPr sz="1900" dirty="0">
                <a:latin typeface="Avenir Book"/>
                <a:cs typeface="Avenir Book"/>
              </a:rPr>
              <a:t>Identify the Situation</a:t>
            </a:r>
            <a:endParaRPr lang="en-US" sz="1900" dirty="0">
              <a:latin typeface="Avenir Book"/>
              <a:cs typeface="Avenir Book"/>
            </a:endParaRPr>
          </a:p>
          <a:p>
            <a:pPr marL="286984" indent="-286984" defTabSz="176016">
              <a:buFont typeface="+mj-lt"/>
              <a:buAutoNum type="arabicPeriod"/>
              <a:defRPr sz="1800"/>
            </a:pPr>
            <a:r>
              <a:rPr sz="1900" dirty="0">
                <a:latin typeface="Avenir Book"/>
                <a:cs typeface="Avenir Book"/>
              </a:rPr>
              <a:t>Identify the Feeling</a:t>
            </a:r>
            <a:endParaRPr lang="en-US" sz="1900" dirty="0">
              <a:latin typeface="Avenir Book"/>
              <a:cs typeface="Avenir Book"/>
            </a:endParaRPr>
          </a:p>
          <a:p>
            <a:pPr marL="286984" indent="-286984" defTabSz="176016">
              <a:buFont typeface="+mj-lt"/>
              <a:buAutoNum type="arabicPeriod"/>
              <a:defRPr sz="1800"/>
            </a:pPr>
            <a:r>
              <a:rPr sz="1900" dirty="0">
                <a:latin typeface="Avenir Book"/>
                <a:cs typeface="Avenir Book"/>
              </a:rPr>
              <a:t>Identify the Automatic Thought</a:t>
            </a:r>
            <a:endParaRPr lang="en-US" sz="1900" dirty="0">
              <a:latin typeface="Avenir Book"/>
              <a:cs typeface="Avenir Book"/>
            </a:endParaRPr>
          </a:p>
          <a:p>
            <a:pPr marL="286984" indent="-286984" defTabSz="176016">
              <a:buFont typeface="+mj-lt"/>
              <a:buAutoNum type="arabicPeriod"/>
              <a:defRPr sz="1800"/>
            </a:pPr>
            <a:r>
              <a:rPr lang="en-US" sz="1900" dirty="0">
                <a:latin typeface="Avenir Book"/>
                <a:cs typeface="Avenir Book"/>
              </a:rPr>
              <a:t>Describe the Rationale for what you did </a:t>
            </a:r>
            <a:endParaRPr sz="1900" dirty="0">
              <a:latin typeface="Avenir Book"/>
              <a:cs typeface="Avenir Book"/>
            </a:endParaRPr>
          </a:p>
          <a:p>
            <a:pPr defTabSz="176016">
              <a:defRPr sz="1800"/>
            </a:pPr>
            <a:endParaRPr sz="1000" dirty="0"/>
          </a:p>
        </p:txBody>
      </p:sp>
      <p:sp>
        <p:nvSpPr>
          <p:cNvPr id="41" name="Shape 41"/>
          <p:cNvSpPr/>
          <p:nvPr/>
        </p:nvSpPr>
        <p:spPr>
          <a:xfrm>
            <a:off x="2865841" y="1661647"/>
            <a:ext cx="3681805" cy="1024666"/>
          </a:xfrm>
          <a:prstGeom prst="leftRightArrow">
            <a:avLst>
              <a:gd name="adj1" fmla="val 32000"/>
              <a:gd name="adj2" fmla="val 44000"/>
            </a:avLst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1887" tIns="31887" rIns="31887" bIns="31887" anchor="ctr"/>
          <a:lstStyle>
            <a:lvl1pPr>
              <a:defRPr sz="2400"/>
            </a:lvl1pPr>
          </a:lstStyle>
          <a:p>
            <a:pPr lvl="0">
              <a:defRPr sz="1800"/>
            </a:pPr>
            <a:r>
              <a:rPr lang="en-US" sz="1500" dirty="0">
                <a:latin typeface="Avenir Book"/>
                <a:cs typeface="Avenir Book"/>
              </a:rPr>
              <a:t>      Student as </a:t>
            </a:r>
            <a:r>
              <a:rPr sz="1500" dirty="0">
                <a:latin typeface="Avenir Book"/>
                <a:cs typeface="Avenir Book"/>
              </a:rPr>
              <a:t>Patient &amp; </a:t>
            </a:r>
            <a:r>
              <a:rPr lang="en-US" sz="1500" dirty="0">
                <a:latin typeface="Avenir Book"/>
                <a:cs typeface="Avenir Book"/>
              </a:rPr>
              <a:t>Therapist</a:t>
            </a:r>
            <a:endParaRPr sz="1500" dirty="0">
              <a:latin typeface="Avenir Book"/>
              <a:cs typeface="Avenir Book"/>
            </a:endParaRPr>
          </a:p>
        </p:txBody>
      </p:sp>
      <p:sp>
        <p:nvSpPr>
          <p:cNvPr id="15" name="Shape 39"/>
          <p:cNvSpPr/>
          <p:nvPr/>
        </p:nvSpPr>
        <p:spPr>
          <a:xfrm>
            <a:off x="112151" y="3878662"/>
            <a:ext cx="3161109" cy="964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/>
          <a:p>
            <a:pPr defTabSz="176016">
              <a:defRPr sz="1800"/>
            </a:pPr>
            <a:r>
              <a:rPr lang="en-US" dirty="0">
                <a:latin typeface="Avenir Book"/>
                <a:cs typeface="Avenir Book"/>
              </a:rPr>
              <a:t>Role play a recent situation in which you had a panic attack. </a:t>
            </a:r>
            <a:endParaRPr dirty="0">
              <a:latin typeface="Avenir Book"/>
              <a:cs typeface="Avenir Book"/>
            </a:endParaRPr>
          </a:p>
        </p:txBody>
      </p:sp>
      <p:pic>
        <p:nvPicPr>
          <p:cNvPr id="5" name="Picture 4" descr="Psych patient 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1" y="1122900"/>
            <a:ext cx="2383312" cy="2269873"/>
          </a:xfrm>
          <a:prstGeom prst="rect">
            <a:avLst/>
          </a:prstGeom>
        </p:spPr>
      </p:pic>
      <p:pic>
        <p:nvPicPr>
          <p:cNvPr id="7" name="Picture 6" descr="Freud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0774" y="987934"/>
            <a:ext cx="2156166" cy="22698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77175" y="30431"/>
            <a:ext cx="4635420" cy="20005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DIN Condensed Bold"/>
                <a:cs typeface="DIN Condensed Bold"/>
              </a:rPr>
              <a:t>M</a:t>
            </a:r>
            <a:r>
              <a:rPr lang="en-US" sz="4000" dirty="0">
                <a:latin typeface="DIN Condensed Bold"/>
                <a:cs typeface="DIN Condensed Bold"/>
              </a:rPr>
              <a:t>ODELING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8000"/>
                </a:solidFill>
                <a:latin typeface="Savoye LET"/>
                <a:cs typeface="Savoye LET"/>
              </a:rPr>
              <a:t> </a:t>
            </a:r>
            <a:r>
              <a:rPr lang="en-US" sz="4400" dirty="0">
                <a:solidFill>
                  <a:srgbClr val="008000"/>
                </a:solidFill>
                <a:latin typeface="Savoye LET"/>
                <a:cs typeface="Savoye LET"/>
              </a:rPr>
              <a:t>Part 1 Step 1</a:t>
            </a:r>
          </a:p>
          <a:p>
            <a:r>
              <a:rPr lang="en-US" sz="2400" dirty="0">
                <a:latin typeface="Avenir Book"/>
                <a:cs typeface="Avenir Book"/>
              </a:rPr>
              <a:t>(page 11)  </a:t>
            </a:r>
            <a:endParaRPr lang="en-US" sz="3200" dirty="0">
              <a:latin typeface="Avenir Book"/>
              <a:cs typeface="Avenir Book"/>
            </a:endParaRPr>
          </a:p>
          <a:p>
            <a:r>
              <a:rPr lang="en-US" sz="2000" dirty="0">
                <a:solidFill>
                  <a:srgbClr val="E46C0A"/>
                </a:solidFill>
              </a:rPr>
              <a:t>Find a partner: (Role play 3 minutes)  </a:t>
            </a:r>
            <a:br>
              <a:rPr lang="en-US" sz="2800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717705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uild="p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458" y="770669"/>
            <a:ext cx="7358063" cy="75009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dirty="0">
                <a:latin typeface="DIN Condensed Bold"/>
                <a:cs typeface="DIN Condensed Bold"/>
              </a:rPr>
              <a:t>Student Observations </a:t>
            </a:r>
            <a:br>
              <a:rPr lang="en-US" dirty="0"/>
            </a:br>
            <a:r>
              <a:rPr lang="en-US" sz="2200" dirty="0">
                <a:solidFill>
                  <a:srgbClr val="E46C0A"/>
                </a:solidFill>
              </a:rPr>
              <a:t>3 Minutes </a:t>
            </a:r>
            <a:endParaRPr lang="en-US" sz="2200" dirty="0">
              <a:solidFill>
                <a:srgbClr val="E46C0A"/>
              </a:solidFill>
              <a:latin typeface="Avenir Book"/>
              <a:cs typeface="Avenir Book"/>
            </a:endParaRPr>
          </a:p>
        </p:txBody>
      </p:sp>
      <p:sp>
        <p:nvSpPr>
          <p:cNvPr id="8" name="Shape 38"/>
          <p:cNvSpPr/>
          <p:nvPr/>
        </p:nvSpPr>
        <p:spPr>
          <a:xfrm>
            <a:off x="6018609" y="2905446"/>
            <a:ext cx="2937575" cy="313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Autofit/>
          </a:bodyPr>
          <a:lstStyle>
            <a:lvl1pPr defTabSz="233679">
              <a:defRPr sz="3200"/>
            </a:lvl1pPr>
          </a:lstStyle>
          <a:p>
            <a:pPr lvl="0">
              <a:defRPr sz="1800"/>
            </a:pPr>
            <a:endParaRPr sz="23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2402" y="1520763"/>
            <a:ext cx="3217902" cy="19154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87715" y="-37063"/>
            <a:ext cx="5805071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DIN Condensed Bold"/>
                <a:cs typeface="DIN Condensed Bold"/>
              </a:rPr>
              <a:t>M</a:t>
            </a:r>
            <a:r>
              <a:rPr lang="en-US" sz="4000" dirty="0">
                <a:latin typeface="DIN Condensed Bold"/>
                <a:cs typeface="DIN Condensed Bold"/>
              </a:rPr>
              <a:t>ODELING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8000"/>
                </a:solidFill>
                <a:latin typeface="Savoye LET"/>
                <a:cs typeface="Savoye LET"/>
              </a:rPr>
              <a:t> </a:t>
            </a:r>
            <a:r>
              <a:rPr lang="en-US" sz="4400" dirty="0">
                <a:solidFill>
                  <a:srgbClr val="008000"/>
                </a:solidFill>
                <a:latin typeface="Savoye LET"/>
                <a:cs typeface="Savoye LET"/>
              </a:rPr>
              <a:t>Part 1 Step 2</a:t>
            </a:r>
            <a:r>
              <a:rPr lang="en-US" sz="3200" dirty="0"/>
              <a:t> </a:t>
            </a:r>
            <a:r>
              <a:rPr lang="en-US" sz="2400" dirty="0">
                <a:latin typeface="Avenir Book"/>
                <a:cs typeface="Avenir Book"/>
              </a:rPr>
              <a:t>(page 11) </a:t>
            </a:r>
            <a:endParaRPr lang="en-US" sz="3200" dirty="0"/>
          </a:p>
        </p:txBody>
      </p:sp>
      <p:sp>
        <p:nvSpPr>
          <p:cNvPr id="5" name="Shape 33"/>
          <p:cNvSpPr txBox="1">
            <a:spLocks/>
          </p:cNvSpPr>
          <p:nvPr/>
        </p:nvSpPr>
        <p:spPr>
          <a:xfrm>
            <a:off x="208965" y="1699624"/>
            <a:ext cx="8411766" cy="3335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 marL="0" indent="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5pPr>
            <a:lvl6pPr marL="26670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6pPr>
            <a:lvl7pPr marL="31115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7pPr>
            <a:lvl8pPr marL="35560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8pPr>
            <a:lvl9pPr marL="40005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 defTabSz="198019">
              <a:defRPr sz="1800"/>
            </a:pPr>
            <a:r>
              <a:rPr lang="en-US" sz="2800" b="1" dirty="0">
                <a:latin typeface="DIN Condensed Bold"/>
                <a:cs typeface="DIN Condensed Bold"/>
              </a:rPr>
              <a:t>Student describes how the therapist</a:t>
            </a:r>
          </a:p>
          <a:p>
            <a:pPr algn="l" defTabSz="198019">
              <a:defRPr sz="1800"/>
            </a:pPr>
            <a:r>
              <a:rPr lang="en-US" sz="2800" b="1" dirty="0">
                <a:latin typeface="DIN Condensed Bold"/>
                <a:cs typeface="DIN Condensed Bold"/>
              </a:rPr>
              <a:t>elicited the patient’s: </a:t>
            </a:r>
          </a:p>
          <a:p>
            <a:pPr algn="l" defTabSz="198019">
              <a:defRPr sz="1800"/>
            </a:pPr>
            <a:endParaRPr lang="en-US" sz="2800" b="1" dirty="0">
              <a:latin typeface="DIN Condensed Bold"/>
              <a:cs typeface="DIN Condensed Bold"/>
            </a:endParaRPr>
          </a:p>
          <a:p>
            <a:pPr marL="466350" lvl="2" indent="-466350" algn="l" defTabSz="198019">
              <a:buFont typeface="+mj-lt"/>
              <a:buAutoNum type="arabicPeriod"/>
              <a:defRPr sz="1800"/>
            </a:pPr>
            <a:r>
              <a:rPr lang="en-US" sz="2300" dirty="0">
                <a:latin typeface="Avenir Book"/>
                <a:cs typeface="Avenir Book"/>
              </a:rPr>
              <a:t>Situation</a:t>
            </a:r>
          </a:p>
          <a:p>
            <a:pPr marL="466350" lvl="2" indent="-466350" algn="l" defTabSz="198019">
              <a:buFont typeface="+mj-lt"/>
              <a:buAutoNum type="arabicPeriod"/>
              <a:defRPr sz="1800"/>
            </a:pPr>
            <a:r>
              <a:rPr lang="en-US" sz="2300" dirty="0">
                <a:latin typeface="Avenir Book"/>
                <a:cs typeface="Avenir Book"/>
              </a:rPr>
              <a:t>Feelings</a:t>
            </a:r>
          </a:p>
          <a:p>
            <a:pPr marL="466350" lvl="2" indent="-466350" algn="l" defTabSz="198019">
              <a:buFont typeface="+mj-lt"/>
              <a:buAutoNum type="arabicPeriod"/>
              <a:defRPr sz="1800"/>
            </a:pPr>
            <a:r>
              <a:rPr lang="en-US" sz="2300" dirty="0">
                <a:latin typeface="Avenir Book"/>
                <a:cs typeface="Avenir Book"/>
              </a:rPr>
              <a:t>Automatic thoughts</a:t>
            </a:r>
          </a:p>
          <a:p>
            <a:pPr marL="466350" lvl="2" indent="-466350" algn="l" defTabSz="198019">
              <a:buFont typeface="+mj-lt"/>
              <a:buAutoNum type="arabicPeriod"/>
              <a:defRPr sz="1800"/>
            </a:pPr>
            <a:r>
              <a:rPr lang="en-US" sz="2300" dirty="0">
                <a:latin typeface="Avenir Book"/>
                <a:cs typeface="Avenir Book"/>
              </a:rPr>
              <a:t>Describe your understanding of the therapist’s rationale</a:t>
            </a:r>
          </a:p>
          <a:p>
            <a:pPr marL="286984" indent="-286984" algn="l" defTabSz="198019">
              <a:buFont typeface="+mj-lt"/>
              <a:buAutoNum type="romanLcPeriod" startAt="2"/>
              <a:defRPr sz="1800"/>
            </a:pPr>
            <a:endParaRPr lang="en-US" sz="2300" dirty="0"/>
          </a:p>
        </p:txBody>
      </p:sp>
      <p:sp>
        <p:nvSpPr>
          <p:cNvPr id="4" name="Shape 32"/>
          <p:cNvSpPr txBox="1">
            <a:spLocks/>
          </p:cNvSpPr>
          <p:nvPr/>
        </p:nvSpPr>
        <p:spPr>
          <a:xfrm>
            <a:off x="5838893" y="3273267"/>
            <a:ext cx="1473398" cy="325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 lnSpcReduction="10000"/>
          </a:bodyPr>
          <a:lstStyle>
            <a:lvl1pPr algn="l" defTabSz="584200">
              <a:spcBef>
                <a:spcPts val="3200"/>
              </a:spcBef>
              <a:defRPr sz="2800"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ctr">
              <a:defRPr sz="1800"/>
            </a:pPr>
            <a:r>
              <a:rPr lang="en-US" sz="2300" b="1" dirty="0">
                <a:solidFill>
                  <a:srgbClr val="990099"/>
                </a:solidFill>
                <a:latin typeface="Avenir Book"/>
                <a:cs typeface="Avenir Book"/>
              </a:rPr>
              <a:t>Student</a:t>
            </a:r>
            <a:r>
              <a:rPr lang="en-US" b="1" dirty="0">
                <a:solidFill>
                  <a:srgbClr val="990099"/>
                </a:solidFill>
                <a:latin typeface="Avenir Book"/>
                <a:cs typeface="Avenir Book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455686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125016" y="3295055"/>
            <a:ext cx="3161109" cy="401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Autofit/>
          </a:bodyPr>
          <a:lstStyle>
            <a:lvl1pPr defTabSz="327152">
              <a:defRPr sz="4480"/>
            </a:lvl1pPr>
          </a:lstStyle>
          <a:p>
            <a:pPr lvl="0">
              <a:defRPr sz="1800"/>
            </a:pPr>
            <a:r>
              <a:rPr lang="en-US" sz="3200" dirty="0">
                <a:latin typeface="DIN Condensed Bold"/>
                <a:cs typeface="DIN Condensed Bold"/>
              </a:rPr>
              <a:t>Therapist as </a:t>
            </a:r>
            <a:r>
              <a:rPr sz="3200" dirty="0">
                <a:latin typeface="DIN Condensed Bold"/>
                <a:cs typeface="DIN Condensed Bold"/>
              </a:rPr>
              <a:t>Patient</a:t>
            </a:r>
          </a:p>
        </p:txBody>
      </p:sp>
      <p:sp>
        <p:nvSpPr>
          <p:cNvPr id="50" name="Shape 50"/>
          <p:cNvSpPr/>
          <p:nvPr/>
        </p:nvSpPr>
        <p:spPr>
          <a:xfrm>
            <a:off x="5750719" y="3576340"/>
            <a:ext cx="3393281" cy="1446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/>
          <a:p>
            <a:pPr defTabSz="198019">
              <a:defRPr sz="1800"/>
            </a:pPr>
            <a:r>
              <a:rPr lang="en-US" b="1" dirty="0">
                <a:latin typeface="Avenir Book"/>
                <a:cs typeface="Avenir Book"/>
              </a:rPr>
              <a:t>Student </a:t>
            </a:r>
            <a:r>
              <a:rPr b="1" dirty="0">
                <a:latin typeface="Avenir Book"/>
                <a:cs typeface="Avenir Book"/>
              </a:rPr>
              <a:t> MODEL</a:t>
            </a:r>
            <a:r>
              <a:rPr lang="en-US" b="1" dirty="0">
                <a:latin typeface="Avenir Book"/>
                <a:cs typeface="Avenir Book"/>
              </a:rPr>
              <a:t>S Doing </a:t>
            </a:r>
            <a:r>
              <a:rPr b="1" dirty="0">
                <a:latin typeface="Avenir Book"/>
                <a:cs typeface="Avenir Book"/>
              </a:rPr>
              <a:t>CBT</a:t>
            </a:r>
            <a:endParaRPr lang="en-US" b="1" dirty="0">
              <a:latin typeface="Avenir Book"/>
              <a:cs typeface="Avenir Book"/>
            </a:endParaRPr>
          </a:p>
          <a:p>
            <a:pPr marL="322857" indent="-322857" defTabSz="198019">
              <a:buFont typeface="+mj-lt"/>
              <a:buAutoNum type="arabicPeriod"/>
              <a:defRPr sz="1800"/>
            </a:pPr>
            <a:r>
              <a:rPr dirty="0">
                <a:latin typeface="Avenir Book"/>
                <a:cs typeface="Avenir Book"/>
              </a:rPr>
              <a:t>Identif</a:t>
            </a:r>
            <a:r>
              <a:rPr lang="en-US" dirty="0">
                <a:latin typeface="Avenir Book"/>
                <a:cs typeface="Avenir Book"/>
              </a:rPr>
              <a:t>ies</a:t>
            </a:r>
            <a:r>
              <a:rPr dirty="0">
                <a:latin typeface="Avenir Book"/>
                <a:cs typeface="Avenir Book"/>
              </a:rPr>
              <a:t> the Situation</a:t>
            </a:r>
            <a:endParaRPr lang="en-US" dirty="0">
              <a:latin typeface="Avenir Book"/>
              <a:cs typeface="Avenir Book"/>
            </a:endParaRPr>
          </a:p>
          <a:p>
            <a:pPr marL="322857" indent="-322857" defTabSz="198019">
              <a:buFont typeface="+mj-lt"/>
              <a:buAutoNum type="arabicPeriod"/>
              <a:defRPr sz="1800"/>
            </a:pPr>
            <a:r>
              <a:rPr dirty="0">
                <a:latin typeface="Avenir Book"/>
                <a:cs typeface="Avenir Book"/>
              </a:rPr>
              <a:t>Identif</a:t>
            </a:r>
            <a:r>
              <a:rPr lang="en-US" dirty="0">
                <a:latin typeface="Avenir Book"/>
                <a:cs typeface="Avenir Book"/>
              </a:rPr>
              <a:t>ies</a:t>
            </a:r>
            <a:r>
              <a:rPr dirty="0">
                <a:latin typeface="Avenir Book"/>
                <a:cs typeface="Avenir Book"/>
              </a:rPr>
              <a:t> the Feeling</a:t>
            </a:r>
            <a:endParaRPr lang="en-US" dirty="0">
              <a:latin typeface="Avenir Book"/>
              <a:cs typeface="Avenir Book"/>
            </a:endParaRPr>
          </a:p>
          <a:p>
            <a:pPr marL="322857" indent="-322857" defTabSz="198019">
              <a:buFont typeface="+mj-lt"/>
              <a:buAutoNum type="arabicPeriod"/>
              <a:defRPr sz="1800"/>
            </a:pPr>
            <a:r>
              <a:rPr dirty="0">
                <a:latin typeface="Avenir Book"/>
                <a:cs typeface="Avenir Book"/>
              </a:rPr>
              <a:t>Identif</a:t>
            </a:r>
            <a:r>
              <a:rPr lang="en-US" dirty="0">
                <a:latin typeface="Avenir Book"/>
                <a:cs typeface="Avenir Book"/>
              </a:rPr>
              <a:t>ies</a:t>
            </a:r>
            <a:r>
              <a:rPr dirty="0">
                <a:latin typeface="Avenir Book"/>
                <a:cs typeface="Avenir Book"/>
              </a:rPr>
              <a:t> the Automatic Thought</a:t>
            </a:r>
            <a:r>
              <a:rPr lang="en-US" dirty="0">
                <a:latin typeface="Avenir Book"/>
                <a:cs typeface="Avenir Book"/>
              </a:rPr>
              <a:t>s</a:t>
            </a:r>
            <a:endParaRPr dirty="0">
              <a:latin typeface="Avenir Book"/>
              <a:cs typeface="Avenir Book"/>
            </a:endParaRPr>
          </a:p>
        </p:txBody>
      </p:sp>
      <p:sp>
        <p:nvSpPr>
          <p:cNvPr id="52" name="Shape 52"/>
          <p:cNvSpPr/>
          <p:nvPr/>
        </p:nvSpPr>
        <p:spPr>
          <a:xfrm>
            <a:off x="2595026" y="1615948"/>
            <a:ext cx="4098497" cy="1072849"/>
          </a:xfrm>
          <a:prstGeom prst="leftRightArrow">
            <a:avLst>
              <a:gd name="adj1" fmla="val 32000"/>
              <a:gd name="adj2" fmla="val 41201"/>
            </a:avLst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1887" tIns="31887" rIns="31887" bIns="31887" anchor="ctr"/>
          <a:lstStyle>
            <a:lvl1pPr>
              <a:defRPr sz="2400"/>
            </a:lvl1pPr>
          </a:lstStyle>
          <a:p>
            <a:pPr lvl="0" algn="ctr">
              <a:defRPr sz="1800"/>
            </a:pPr>
            <a:r>
              <a:rPr sz="1500" b="1" dirty="0">
                <a:latin typeface="Avenir Book"/>
                <a:cs typeface="Avenir Book"/>
              </a:rPr>
              <a:t>Student &amp; Patient: </a:t>
            </a:r>
            <a:r>
              <a:rPr sz="1500" b="1" dirty="0">
                <a:solidFill>
                  <a:srgbClr val="FF6600"/>
                </a:solidFill>
                <a:latin typeface="Avenir Book"/>
                <a:cs typeface="Avenir Book"/>
              </a:rPr>
              <a:t>Take </a:t>
            </a:r>
            <a:r>
              <a:rPr lang="en-US" sz="1500" b="1" dirty="0">
                <a:solidFill>
                  <a:srgbClr val="FF6600"/>
                </a:solidFill>
                <a:latin typeface="Avenir Book"/>
                <a:cs typeface="Avenir Book"/>
              </a:rPr>
              <a:t>3 minute</a:t>
            </a:r>
            <a:r>
              <a:rPr lang="en-US" sz="1500" b="1" dirty="0">
                <a:solidFill>
                  <a:srgbClr val="FF6600"/>
                </a:solidFill>
              </a:rPr>
              <a:t>s</a:t>
            </a:r>
            <a:endParaRPr sz="1500" b="1" dirty="0">
              <a:solidFill>
                <a:srgbClr val="FF6600"/>
              </a:solidFill>
            </a:endParaRPr>
          </a:p>
        </p:txBody>
      </p:sp>
      <p:sp>
        <p:nvSpPr>
          <p:cNvPr id="14" name="Shape 50"/>
          <p:cNvSpPr/>
          <p:nvPr/>
        </p:nvSpPr>
        <p:spPr>
          <a:xfrm>
            <a:off x="232172" y="3737074"/>
            <a:ext cx="3107531" cy="1023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/>
          <a:p>
            <a:pPr defTabSz="198019">
              <a:defRPr sz="1800"/>
            </a:pPr>
            <a:r>
              <a:rPr lang="en-US" dirty="0">
                <a:latin typeface="Avenir Book"/>
                <a:cs typeface="Avenir Book"/>
              </a:rPr>
              <a:t>Role play a recent situation at work that made you feel depressed</a:t>
            </a:r>
            <a:endParaRPr dirty="0">
              <a:latin typeface="Avenir Book"/>
              <a:cs typeface="Avenir Book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172" y="1165324"/>
            <a:ext cx="2089547" cy="21385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703" y="1285875"/>
            <a:ext cx="2375297" cy="1928813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214063" y="684590"/>
            <a:ext cx="7358063" cy="3750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Avenir Book"/>
                <a:cs typeface="Avenir Book"/>
              </a:rPr>
              <a:t>(Reverse Roles: Student now therapist, therapist now patient)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95026" y="47044"/>
            <a:ext cx="5378760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DIN Condensed Bold"/>
                <a:cs typeface="DIN Condensed Bold"/>
              </a:rPr>
              <a:t>MODELING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8000"/>
                </a:solidFill>
                <a:latin typeface="Savoye LET"/>
                <a:cs typeface="Savoye LET"/>
              </a:rPr>
              <a:t> </a:t>
            </a:r>
            <a:r>
              <a:rPr lang="en-US" sz="4400" dirty="0">
                <a:solidFill>
                  <a:srgbClr val="008000"/>
                </a:solidFill>
                <a:latin typeface="Savoye LET"/>
                <a:cs typeface="Savoye LET"/>
              </a:rPr>
              <a:t>Part 2 Step 1</a:t>
            </a:r>
            <a:r>
              <a:rPr lang="en-US" sz="3200" dirty="0"/>
              <a:t> </a:t>
            </a:r>
            <a:r>
              <a:rPr lang="en-US" sz="2400" dirty="0">
                <a:latin typeface="Avenir Book"/>
                <a:cs typeface="Avenir Book"/>
              </a:rPr>
              <a:t>(page 12)</a:t>
            </a:r>
            <a:r>
              <a:rPr lang="en-US" sz="3200" dirty="0">
                <a:latin typeface="Avenir Book"/>
                <a:cs typeface="Avenir Book"/>
              </a:rPr>
              <a:t> 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689122" y="2953078"/>
            <a:ext cx="2968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DIN Condensed Bold"/>
                <a:cs typeface="DIN Condensed Bold"/>
              </a:rPr>
              <a:t>Student as Therapist</a:t>
            </a:r>
          </a:p>
        </p:txBody>
      </p:sp>
      <p:sp>
        <p:nvSpPr>
          <p:cNvPr id="5" name="Rectangle 4"/>
          <p:cNvSpPr/>
          <p:nvPr/>
        </p:nvSpPr>
        <p:spPr>
          <a:xfrm>
            <a:off x="6898854" y="2085289"/>
            <a:ext cx="412056" cy="4805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731944" y="2033803"/>
            <a:ext cx="412056" cy="4805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5016" y="1059637"/>
            <a:ext cx="1307991" cy="47644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947859" y="1165324"/>
            <a:ext cx="348117" cy="3707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7890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8718" y="613433"/>
            <a:ext cx="7358063" cy="402230"/>
          </a:xfrm>
        </p:spPr>
        <p:txBody>
          <a:bodyPr>
            <a:normAutofit fontScale="90000"/>
          </a:bodyPr>
          <a:lstStyle/>
          <a:p>
            <a:br>
              <a:rPr lang="en-US" sz="5400" dirty="0">
                <a:latin typeface="DIN Condensed Bold"/>
                <a:cs typeface="DIN Condensed Bold"/>
              </a:rPr>
            </a:br>
            <a:br>
              <a:rPr lang="en-US" dirty="0"/>
            </a:br>
            <a:r>
              <a:rPr lang="en-US" sz="2200" dirty="0"/>
              <a:t>(Reverse Roles: Student now therapist, therapist now patient) </a:t>
            </a:r>
          </a:p>
        </p:txBody>
      </p:sp>
      <p:sp>
        <p:nvSpPr>
          <p:cNvPr id="4" name="Shape 44"/>
          <p:cNvSpPr txBox="1">
            <a:spLocks/>
          </p:cNvSpPr>
          <p:nvPr/>
        </p:nvSpPr>
        <p:spPr>
          <a:xfrm>
            <a:off x="4625578" y="3254871"/>
            <a:ext cx="4518422" cy="1888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 marL="0" indent="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5pPr>
            <a:lvl6pPr marL="26670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6pPr>
            <a:lvl7pPr marL="31115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7pPr>
            <a:lvl8pPr marL="35560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8pPr>
            <a:lvl9pPr marL="40005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322857" indent="-322857" algn="l">
              <a:lnSpc>
                <a:spcPct val="120000"/>
              </a:lnSpc>
              <a:buFont typeface="+mj-lt"/>
              <a:buAutoNum type="arabicPeriod"/>
            </a:pPr>
            <a:r>
              <a:rPr lang="en-US" altLang="en-US" sz="1800" dirty="0">
                <a:latin typeface="Avenir Book"/>
                <a:cs typeface="Avenir Book"/>
              </a:rPr>
              <a:t>Elicit the student’s thoughts and feelings of what worked and what did not work</a:t>
            </a:r>
          </a:p>
          <a:p>
            <a:pPr marL="286984" indent="-286984" algn="l">
              <a:lnSpc>
                <a:spcPct val="120000"/>
              </a:lnSpc>
              <a:buFont typeface="+mj-lt"/>
              <a:buAutoNum type="arabicPeriod"/>
            </a:pPr>
            <a:r>
              <a:rPr lang="en-US" altLang="en-US" sz="1800" dirty="0">
                <a:latin typeface="Avenir Book"/>
                <a:cs typeface="Avenir Book"/>
              </a:rPr>
              <a:t>Reflect on accurately observed behaviors</a:t>
            </a:r>
          </a:p>
          <a:p>
            <a:pPr marL="286984" indent="-286984" algn="l">
              <a:lnSpc>
                <a:spcPct val="120000"/>
              </a:lnSpc>
              <a:buFont typeface="+mj-lt"/>
              <a:buAutoNum type="arabicPeriod"/>
            </a:pPr>
            <a:r>
              <a:rPr lang="en-US" altLang="en-US" sz="1800" dirty="0">
                <a:latin typeface="Avenir Book"/>
                <a:cs typeface="Avenir Book"/>
              </a:rPr>
              <a:t>Give constructive feedback &amp; establish mutually agreed upon goals</a:t>
            </a:r>
          </a:p>
          <a:p>
            <a:pPr eaLnBrk="1" hangingPunct="1">
              <a:lnSpc>
                <a:spcPct val="80000"/>
              </a:lnSpc>
              <a:buFont typeface="Arial" charset="0"/>
              <a:buChar char="•"/>
            </a:pPr>
            <a:endParaRPr lang="en-US" altLang="en-US" sz="1800" b="1" dirty="0">
              <a:latin typeface="Avenir Book"/>
              <a:cs typeface="Avenir Book"/>
            </a:endParaRPr>
          </a:p>
          <a:p>
            <a:pPr algn="l" defTabSz="223688">
              <a:defRPr sz="1800"/>
            </a:pPr>
            <a:endParaRPr lang="en-US" sz="1800" dirty="0">
              <a:latin typeface="Avenir Book"/>
              <a:cs typeface="Avenir Book"/>
            </a:endParaRPr>
          </a:p>
        </p:txBody>
      </p:sp>
      <p:sp>
        <p:nvSpPr>
          <p:cNvPr id="10" name="Shape 52"/>
          <p:cNvSpPr/>
          <p:nvPr/>
        </p:nvSpPr>
        <p:spPr>
          <a:xfrm>
            <a:off x="2595026" y="1768078"/>
            <a:ext cx="4098497" cy="1072849"/>
          </a:xfrm>
          <a:prstGeom prst="leftRightArrow">
            <a:avLst>
              <a:gd name="adj1" fmla="val 32000"/>
              <a:gd name="adj2" fmla="val 41201"/>
            </a:avLst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1887" tIns="31887" rIns="31887" bIns="31887" anchor="ctr"/>
          <a:lstStyle>
            <a:lvl1pPr>
              <a:defRPr sz="2400"/>
            </a:lvl1pPr>
          </a:lstStyle>
          <a:p>
            <a:pPr lvl="0" algn="ctr">
              <a:defRPr sz="1800"/>
            </a:pPr>
            <a:r>
              <a:rPr sz="1500" dirty="0"/>
              <a:t>Studen</a:t>
            </a:r>
            <a:r>
              <a:rPr lang="en-US" sz="1500" dirty="0"/>
              <a:t>t &amp; Faculty</a:t>
            </a:r>
            <a:r>
              <a:rPr sz="1500" dirty="0"/>
              <a:t>: </a:t>
            </a:r>
            <a:r>
              <a:rPr sz="1500" dirty="0">
                <a:solidFill>
                  <a:srgbClr val="FF6600"/>
                </a:solidFill>
              </a:rPr>
              <a:t>Take </a:t>
            </a:r>
            <a:r>
              <a:rPr lang="en-US" sz="1500" dirty="0">
                <a:solidFill>
                  <a:srgbClr val="FF6600"/>
                </a:solidFill>
              </a:rPr>
              <a:t>3 minutes</a:t>
            </a:r>
            <a:endParaRPr sz="1500" dirty="0">
              <a:solidFill>
                <a:srgbClr val="FF6600"/>
              </a:solidFill>
            </a:endParaRPr>
          </a:p>
        </p:txBody>
      </p:sp>
      <p:sp>
        <p:nvSpPr>
          <p:cNvPr id="11" name="Shape 33"/>
          <p:cNvSpPr txBox="1">
            <a:spLocks/>
          </p:cNvSpPr>
          <p:nvPr/>
        </p:nvSpPr>
        <p:spPr>
          <a:xfrm>
            <a:off x="178593" y="3254871"/>
            <a:ext cx="4360691" cy="1366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 marL="0" indent="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5pPr>
            <a:lvl6pPr marL="26670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6pPr>
            <a:lvl7pPr marL="31115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7pPr>
            <a:lvl8pPr marL="35560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8pPr>
            <a:lvl9pPr marL="40005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 defTabSz="198019">
              <a:defRPr sz="1800"/>
            </a:pPr>
            <a:r>
              <a:rPr lang="en-US" sz="1800" b="1" dirty="0">
                <a:latin typeface="Avenir Book"/>
                <a:cs typeface="Avenir Book"/>
              </a:rPr>
              <a:t>Explain your clinical reasoning regarding how you elicited the patient’s:</a:t>
            </a:r>
          </a:p>
          <a:p>
            <a:pPr algn="l" defTabSz="198019">
              <a:defRPr sz="1800"/>
            </a:pPr>
            <a:endParaRPr lang="en-US" sz="1800" dirty="0">
              <a:latin typeface="Avenir Book"/>
              <a:cs typeface="Avenir Book"/>
            </a:endParaRPr>
          </a:p>
          <a:p>
            <a:pPr marL="286984" indent="-286984" algn="l" defTabSz="198019">
              <a:buFont typeface="+mj-lt"/>
              <a:buAutoNum type="arabicPeriod"/>
              <a:defRPr sz="1800"/>
            </a:pPr>
            <a:r>
              <a:rPr lang="en-US" sz="1800" dirty="0">
                <a:latin typeface="Avenir Book"/>
                <a:cs typeface="Avenir Book"/>
              </a:rPr>
              <a:t>Situation</a:t>
            </a:r>
          </a:p>
          <a:p>
            <a:pPr marL="286984" indent="-286984" algn="l" defTabSz="198019">
              <a:buFont typeface="+mj-lt"/>
              <a:buAutoNum type="arabicPeriod"/>
              <a:defRPr sz="1800"/>
            </a:pPr>
            <a:r>
              <a:rPr lang="en-US" sz="1800" dirty="0">
                <a:latin typeface="Avenir Book"/>
                <a:cs typeface="Avenir Book"/>
              </a:rPr>
              <a:t>Feelings</a:t>
            </a:r>
          </a:p>
          <a:p>
            <a:pPr marL="286984" indent="-286984" algn="l" defTabSz="198019">
              <a:buFont typeface="+mj-lt"/>
              <a:buAutoNum type="arabicPeriod"/>
              <a:defRPr sz="1800"/>
            </a:pPr>
            <a:r>
              <a:rPr lang="en-US" sz="1800" dirty="0">
                <a:latin typeface="Avenir Book"/>
                <a:cs typeface="Avenir Book"/>
              </a:rPr>
              <a:t>Automatic Thoughts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2281" y="964406"/>
            <a:ext cx="1714500" cy="17546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94" y="1004590"/>
            <a:ext cx="2411016" cy="180826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24214" y="0"/>
            <a:ext cx="7229929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DIN Condensed Bold"/>
                <a:cs typeface="DIN Condensed Bold"/>
              </a:rPr>
              <a:t>MODELING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8000"/>
                </a:solidFill>
                <a:latin typeface="Savoye LET"/>
                <a:cs typeface="Savoye LET"/>
              </a:rPr>
              <a:t> </a:t>
            </a:r>
            <a:r>
              <a:rPr lang="en-US" sz="4400" dirty="0">
                <a:solidFill>
                  <a:srgbClr val="008000"/>
                </a:solidFill>
                <a:latin typeface="Savoye LET"/>
                <a:cs typeface="Savoye LET"/>
              </a:rPr>
              <a:t>Part 2 Step 2</a:t>
            </a:r>
            <a:r>
              <a:rPr lang="en-US" sz="3200" dirty="0"/>
              <a:t> </a:t>
            </a:r>
            <a:r>
              <a:rPr lang="en-US" sz="2400" dirty="0">
                <a:latin typeface="Avenir Book"/>
                <a:cs typeface="Avenir Book"/>
              </a:rPr>
              <a:t>(bottom of page 12)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74438" y="2719090"/>
            <a:ext cx="2968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DIN Condensed Bold"/>
                <a:cs typeface="DIN Condensed Bold"/>
              </a:rPr>
              <a:t>Student as Therapist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97500" y="2715986"/>
            <a:ext cx="3449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DIN Condensed Bold"/>
                <a:cs typeface="DIN Condensed Bold"/>
              </a:rPr>
              <a:t>Therapist provides Feedback</a:t>
            </a:r>
          </a:p>
        </p:txBody>
      </p:sp>
      <p:sp>
        <p:nvSpPr>
          <p:cNvPr id="3" name="Rectangle 2"/>
          <p:cNvSpPr/>
          <p:nvPr/>
        </p:nvSpPr>
        <p:spPr>
          <a:xfrm>
            <a:off x="8229063" y="875307"/>
            <a:ext cx="351816" cy="39474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856604" y="936596"/>
            <a:ext cx="926253" cy="39474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131900" y="1728225"/>
            <a:ext cx="553916" cy="33131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78819" y="1799312"/>
            <a:ext cx="553916" cy="33131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074643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ector backgroun swir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5158" y="-123308"/>
            <a:ext cx="5999655" cy="52668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771" y="391817"/>
            <a:ext cx="8307333" cy="8572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l"/>
            <a:r>
              <a:rPr lang="en-US" sz="5400" dirty="0">
                <a:latin typeface="DIN Condensed Bold"/>
                <a:cs typeface="DIN Condensed Bold"/>
              </a:rPr>
              <a:t>Did you complete the Modeling Cycle?</a:t>
            </a:r>
            <a:endParaRPr lang="en-US" sz="5400" dirty="0"/>
          </a:p>
        </p:txBody>
      </p:sp>
      <p:sp>
        <p:nvSpPr>
          <p:cNvPr id="9" name="TextBox 8"/>
          <p:cNvSpPr txBox="1"/>
          <p:nvPr/>
        </p:nvSpPr>
        <p:spPr>
          <a:xfrm>
            <a:off x="5856688" y="1557311"/>
            <a:ext cx="3707956" cy="2363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indent="-273050">
              <a:lnSpc>
                <a:spcPct val="120000"/>
              </a:lnSpc>
              <a:defRPr/>
            </a:pPr>
            <a:r>
              <a:rPr lang="en-US" b="1" dirty="0">
                <a:solidFill>
                  <a:srgbClr val="000000"/>
                </a:solidFill>
                <a:latin typeface="Avenir Light"/>
                <a:cs typeface="Avenir Light"/>
              </a:rPr>
              <a:t>Did you model CBT?</a:t>
            </a:r>
          </a:p>
          <a:p>
            <a:pPr marL="273050" indent="-273050">
              <a:lnSpc>
                <a:spcPct val="120000"/>
              </a:lnSpc>
              <a:defRPr/>
            </a:pPr>
            <a:r>
              <a:rPr lang="en-US" b="1" dirty="0">
                <a:solidFill>
                  <a:srgbClr val="000000"/>
                </a:solidFill>
                <a:latin typeface="Avenir Light"/>
                <a:cs typeface="Avenir Light"/>
              </a:rPr>
              <a:t>Did you externalize/express </a:t>
            </a:r>
          </a:p>
          <a:p>
            <a:pPr marL="273050" indent="-273050">
              <a:lnSpc>
                <a:spcPct val="120000"/>
              </a:lnSpc>
              <a:defRPr/>
            </a:pPr>
            <a:r>
              <a:rPr lang="en-US" b="1" dirty="0">
                <a:solidFill>
                  <a:srgbClr val="000000"/>
                </a:solidFill>
                <a:latin typeface="Avenir Light"/>
                <a:cs typeface="Avenir Light"/>
              </a:rPr>
              <a:t>	your </a:t>
            </a:r>
            <a:r>
              <a:rPr lang="en-US" b="1" u="sng" dirty="0">
                <a:solidFill>
                  <a:srgbClr val="000000"/>
                </a:solidFill>
                <a:latin typeface="Avenir Light"/>
                <a:cs typeface="Avenir Light"/>
              </a:rPr>
              <a:t>reasoning</a:t>
            </a:r>
            <a:r>
              <a:rPr lang="en-US" b="1" dirty="0">
                <a:solidFill>
                  <a:srgbClr val="000000"/>
                </a:solidFill>
                <a:latin typeface="Avenir Light"/>
                <a:cs typeface="Avenir Light"/>
              </a:rPr>
              <a:t>?</a:t>
            </a:r>
          </a:p>
          <a:p>
            <a:pPr marL="273050" indent="-273050">
              <a:lnSpc>
                <a:spcPct val="120000"/>
              </a:lnSpc>
              <a:defRPr/>
            </a:pPr>
            <a:endParaRPr lang="en-US" b="1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marL="273050" indent="-273050">
              <a:lnSpc>
                <a:spcPct val="120000"/>
              </a:lnSpc>
              <a:defRPr/>
            </a:pPr>
            <a:r>
              <a:rPr lang="en-US" b="1" dirty="0">
                <a:solidFill>
                  <a:srgbClr val="000000"/>
                </a:solidFill>
                <a:latin typeface="Avenir Light"/>
                <a:cs typeface="Avenir Light"/>
              </a:rPr>
              <a:t>What was </a:t>
            </a:r>
            <a:r>
              <a:rPr lang="en-US" b="1" u="sng" dirty="0">
                <a:solidFill>
                  <a:srgbClr val="000000"/>
                </a:solidFill>
                <a:latin typeface="Avenir Light"/>
                <a:cs typeface="Avenir Light"/>
              </a:rPr>
              <a:t>easy</a:t>
            </a:r>
            <a:r>
              <a:rPr lang="en-US" b="1" dirty="0">
                <a:solidFill>
                  <a:srgbClr val="000000"/>
                </a:solidFill>
                <a:latin typeface="Avenir Light"/>
                <a:cs typeface="Avenir Light"/>
              </a:rPr>
              <a:t>? </a:t>
            </a:r>
          </a:p>
          <a:p>
            <a:pPr marL="273050" indent="-273050">
              <a:lnSpc>
                <a:spcPct val="120000"/>
              </a:lnSpc>
              <a:defRPr/>
            </a:pPr>
            <a:r>
              <a:rPr lang="en-US" b="1" dirty="0">
                <a:solidFill>
                  <a:srgbClr val="000000"/>
                </a:solidFill>
                <a:latin typeface="Avenir Light"/>
                <a:cs typeface="Avenir Light"/>
              </a:rPr>
              <a:t>What was </a:t>
            </a:r>
            <a:r>
              <a:rPr lang="en-US" b="1" u="sng" dirty="0">
                <a:solidFill>
                  <a:srgbClr val="000000"/>
                </a:solidFill>
                <a:latin typeface="Avenir Light"/>
                <a:cs typeface="Avenir Light"/>
              </a:rPr>
              <a:t>difficult</a:t>
            </a:r>
            <a:r>
              <a:rPr lang="en-US" b="1" dirty="0">
                <a:solidFill>
                  <a:srgbClr val="000000"/>
                </a:solidFill>
                <a:latin typeface="Avenir Light"/>
                <a:cs typeface="Avenir Light"/>
              </a:rPr>
              <a:t>?</a:t>
            </a:r>
          </a:p>
          <a:p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4100473" y="3417340"/>
            <a:ext cx="1140813" cy="115167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0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vector background rainbow horizonta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24321"/>
            <a:ext cx="9144000" cy="27508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15658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l"/>
            <a:r>
              <a:rPr lang="en-US" sz="4800" dirty="0">
                <a:solidFill>
                  <a:srgbClr val="008000"/>
                </a:solidFill>
                <a:latin typeface="DIN Condensed Bold"/>
                <a:cs typeface="DIN Condensed Bold"/>
              </a:rPr>
              <a:t>S</a:t>
            </a:r>
            <a:r>
              <a:rPr lang="en-US" dirty="0">
                <a:solidFill>
                  <a:srgbClr val="008000"/>
                </a:solidFill>
                <a:latin typeface="DIN Condensed Bold"/>
                <a:cs typeface="DIN Condensed Bold"/>
              </a:rPr>
              <a:t>IX</a:t>
            </a:r>
            <a:r>
              <a:rPr lang="en-US" dirty="0">
                <a:latin typeface="DIN Condensed Bold"/>
                <a:cs typeface="DIN Condensed Bold"/>
              </a:rPr>
              <a:t> </a:t>
            </a:r>
            <a:r>
              <a:rPr lang="en-US" sz="4800" dirty="0">
                <a:latin typeface="DIN Condensed Bold"/>
                <a:cs typeface="DIN Condensed Bold"/>
              </a:rPr>
              <a:t>T</a:t>
            </a:r>
            <a:r>
              <a:rPr lang="en-US" dirty="0">
                <a:latin typeface="DIN Condensed Bold"/>
                <a:cs typeface="DIN Condensed Bold"/>
              </a:rPr>
              <a:t>EACHING </a:t>
            </a:r>
            <a:r>
              <a:rPr lang="en-US" sz="4800" dirty="0">
                <a:latin typeface="DIN Condensed Bold"/>
                <a:cs typeface="DIN Condensed Bold"/>
              </a:rPr>
              <a:t>M</a:t>
            </a:r>
            <a:r>
              <a:rPr lang="en-US" dirty="0">
                <a:latin typeface="DIN Condensed Bold"/>
                <a:cs typeface="DIN Condensed Bold"/>
              </a:rPr>
              <a:t>ETHODS</a:t>
            </a:r>
            <a:r>
              <a:rPr lang="en-US" dirty="0">
                <a:latin typeface="TabletGothicCompressed-Heavy"/>
                <a:cs typeface="TabletGothicCompressed-Heavy"/>
              </a:rPr>
              <a:t> </a:t>
            </a:r>
            <a:r>
              <a:rPr lang="en-US" sz="3600" dirty="0">
                <a:latin typeface="Savoye LET"/>
                <a:cs typeface="Savoye LET"/>
              </a:rPr>
              <a:t>support  learning</a:t>
            </a:r>
            <a:br>
              <a:rPr lang="en-US" sz="5400" dirty="0">
                <a:latin typeface="TabletGothicCompressed-Bold"/>
                <a:cs typeface="TabletGothicCompressed-Bold"/>
              </a:rPr>
            </a:br>
            <a:endParaRPr lang="en-US" dirty="0">
              <a:latin typeface="TabletGothicCompressed-Bold"/>
              <a:cs typeface="TabletGothicCompressed-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9613"/>
            <a:ext cx="8229600" cy="3394472"/>
          </a:xfrm>
        </p:spPr>
        <p:txBody>
          <a:bodyPr numCol="2">
            <a:normAutofit/>
          </a:bodyPr>
          <a:lstStyle/>
          <a:p>
            <a:pPr marL="273050" indent="-273050" algn="r">
              <a:lnSpc>
                <a:spcPct val="80000"/>
              </a:lnSpc>
              <a:buNone/>
              <a:defRPr/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Avenir Light"/>
                <a:cs typeface="Avenir Light"/>
              </a:rPr>
              <a:t>Modeling</a:t>
            </a:r>
          </a:p>
          <a:p>
            <a:pPr marL="273050" indent="-273050" algn="r">
              <a:lnSpc>
                <a:spcPct val="80000"/>
              </a:lnSpc>
              <a:buNone/>
              <a:defRPr/>
            </a:pPr>
            <a:endParaRPr lang="en-US" sz="14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marL="273050" indent="-273050" algn="r">
              <a:lnSpc>
                <a:spcPct val="80000"/>
              </a:lnSpc>
              <a:buNone/>
              <a:defRPr/>
            </a:pPr>
            <a:r>
              <a:rPr lang="en-US" b="1" dirty="0">
                <a:latin typeface="Avenir Light"/>
                <a:cs typeface="Avenir Light"/>
              </a:rPr>
              <a:t>Coaching</a:t>
            </a:r>
            <a:r>
              <a:rPr lang="en-US" dirty="0">
                <a:latin typeface="Avenir Light"/>
                <a:cs typeface="Avenir Light"/>
              </a:rPr>
              <a:t> </a:t>
            </a:r>
          </a:p>
          <a:p>
            <a:pPr marL="273050" indent="-273050" algn="r">
              <a:lnSpc>
                <a:spcPct val="80000"/>
              </a:lnSpc>
              <a:buNone/>
              <a:defRPr/>
            </a:pPr>
            <a:endParaRPr lang="en-US" sz="1400" dirty="0">
              <a:solidFill>
                <a:schemeClr val="bg1">
                  <a:lumMod val="75000"/>
                </a:schemeClr>
              </a:solidFill>
              <a:latin typeface="Avenir Light"/>
              <a:cs typeface="Avenir Light"/>
            </a:endParaRPr>
          </a:p>
          <a:p>
            <a:pPr marL="273050" indent="-273050" algn="r">
              <a:lnSpc>
                <a:spcPct val="80000"/>
              </a:lnSpc>
              <a:buNone/>
              <a:defRPr/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Avenir Light"/>
                <a:cs typeface="Avenir Light"/>
              </a:rPr>
              <a:t>Scaffolding</a:t>
            </a:r>
          </a:p>
          <a:p>
            <a:pPr marL="273050" indent="-273050" algn="r">
              <a:lnSpc>
                <a:spcPct val="80000"/>
              </a:lnSpc>
              <a:buNone/>
              <a:defRPr/>
            </a:pPr>
            <a:endParaRPr lang="en-US" sz="12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marL="273050" indent="-273050" algn="r">
              <a:lnSpc>
                <a:spcPct val="80000"/>
              </a:lnSpc>
              <a:buNone/>
              <a:defRPr/>
            </a:pPr>
            <a:endParaRPr lang="en-US" b="1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marL="273050" indent="-273050" algn="r">
              <a:lnSpc>
                <a:spcPct val="80000"/>
              </a:lnSpc>
              <a:buNone/>
              <a:defRPr/>
            </a:pPr>
            <a:endParaRPr lang="en-US" b="1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marL="273050" indent="-273050" algn="r">
              <a:lnSpc>
                <a:spcPct val="80000"/>
              </a:lnSpc>
              <a:buNone/>
              <a:defRPr/>
            </a:pPr>
            <a:r>
              <a:rPr lang="en-US" b="1" dirty="0">
                <a:solidFill>
                  <a:srgbClr val="BFBFBF"/>
                </a:solidFill>
                <a:latin typeface="Avenir Light"/>
                <a:cs typeface="Avenir Light"/>
              </a:rPr>
              <a:t>Articulation</a:t>
            </a:r>
          </a:p>
          <a:p>
            <a:pPr marL="273050" indent="-273050" algn="r">
              <a:lnSpc>
                <a:spcPct val="80000"/>
              </a:lnSpc>
              <a:buNone/>
              <a:defRPr/>
            </a:pPr>
            <a:endParaRPr lang="en-US" sz="1200" dirty="0">
              <a:solidFill>
                <a:srgbClr val="BFBFBF"/>
              </a:solidFill>
              <a:latin typeface="Avenir Light"/>
              <a:cs typeface="Avenir Light"/>
            </a:endParaRPr>
          </a:p>
          <a:p>
            <a:pPr marL="273050" indent="-273050" algn="r">
              <a:lnSpc>
                <a:spcPct val="80000"/>
              </a:lnSpc>
              <a:buNone/>
              <a:defRPr/>
            </a:pPr>
            <a:r>
              <a:rPr lang="en-US" b="1" dirty="0">
                <a:solidFill>
                  <a:srgbClr val="BFBFBF"/>
                </a:solidFill>
                <a:latin typeface="Avenir Light"/>
                <a:cs typeface="Avenir Light"/>
              </a:rPr>
              <a:t>Reflection</a:t>
            </a:r>
          </a:p>
          <a:p>
            <a:pPr marL="273050" indent="-273050" algn="r">
              <a:lnSpc>
                <a:spcPct val="80000"/>
              </a:lnSpc>
              <a:buNone/>
              <a:defRPr/>
            </a:pPr>
            <a:endParaRPr lang="en-US" sz="1100" dirty="0">
              <a:solidFill>
                <a:srgbClr val="BFBFBF"/>
              </a:solidFill>
              <a:latin typeface="Avenir Light"/>
              <a:cs typeface="Avenir Light"/>
            </a:endParaRPr>
          </a:p>
          <a:p>
            <a:pPr marL="273050" indent="-273050" algn="r">
              <a:lnSpc>
                <a:spcPct val="80000"/>
              </a:lnSpc>
              <a:buNone/>
              <a:defRPr/>
            </a:pPr>
            <a:r>
              <a:rPr lang="en-US" b="1" dirty="0">
                <a:solidFill>
                  <a:srgbClr val="BFBFBF"/>
                </a:solidFill>
                <a:latin typeface="Avenir Light"/>
                <a:cs typeface="Avenir Light"/>
              </a:rPr>
              <a:t>Exploration</a:t>
            </a:r>
          </a:p>
          <a:p>
            <a:pPr marL="273050" indent="-273050" algn="r">
              <a:lnSpc>
                <a:spcPct val="80000"/>
              </a:lnSpc>
              <a:buNone/>
              <a:defRPr/>
            </a:pPr>
            <a:endParaRPr lang="en-US" sz="1100" dirty="0">
              <a:solidFill>
                <a:srgbClr val="000000"/>
              </a:solidFill>
              <a:latin typeface="TabletGothicCompressed-Regular"/>
              <a:cs typeface="TabletGothicCompressed-Regular"/>
            </a:endParaRPr>
          </a:p>
          <a:p>
            <a:pPr algn="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213856" y="3445777"/>
            <a:ext cx="2733713" cy="4336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91298" y="4754398"/>
            <a:ext cx="2656271" cy="27101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6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ymnast with coach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420" r="-17420"/>
          <a:stretch>
            <a:fillRect/>
          </a:stretch>
        </p:blipFill>
        <p:spPr>
          <a:xfrm>
            <a:off x="67351" y="-5362"/>
            <a:ext cx="10431128" cy="5148862"/>
          </a:xfrm>
          <a:prstGeom prst="rect">
            <a:avLst/>
          </a:prstGeom>
          <a:ln>
            <a:noFill/>
          </a:ln>
          <a:effectLst>
            <a:softEdge rad="241300"/>
          </a:effectLst>
        </p:spPr>
      </p:pic>
      <p:sp>
        <p:nvSpPr>
          <p:cNvPr id="3" name="Rectangle 2"/>
          <p:cNvSpPr/>
          <p:nvPr/>
        </p:nvSpPr>
        <p:spPr>
          <a:xfrm>
            <a:off x="257425" y="120164"/>
            <a:ext cx="2559897" cy="1167667"/>
          </a:xfrm>
          <a:prstGeom prst="rect">
            <a:avLst/>
          </a:prstGeom>
          <a:solidFill>
            <a:srgbClr val="FFFFFF">
              <a:alpha val="61000"/>
            </a:srgbClr>
          </a:solidFill>
          <a:ln>
            <a:noFill/>
          </a:ln>
          <a:effectLst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425" y="120164"/>
            <a:ext cx="2881877" cy="125709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l"/>
            <a:r>
              <a:rPr lang="en-US" sz="6600" dirty="0">
                <a:latin typeface="DIN Condensed Bold"/>
                <a:cs typeface="DIN Condensed Bold"/>
              </a:rPr>
              <a:t>C</a:t>
            </a:r>
            <a:r>
              <a:rPr lang="en-US" sz="6000" dirty="0">
                <a:latin typeface="DIN Condensed Bold"/>
                <a:cs typeface="DIN Condensed Bold"/>
              </a:rPr>
              <a:t>OACHING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83261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768521" cy="3394472"/>
          </a:xfrm>
        </p:spPr>
        <p:txBody>
          <a:bodyPr>
            <a:normAutofit fontScale="92500" lnSpcReduction="10000"/>
          </a:bodyPr>
          <a:lstStyle/>
          <a:p>
            <a:pPr marL="273050" indent="-273050"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venir Light"/>
                <a:cs typeface="Avenir Light"/>
              </a:rPr>
              <a:t>Rehearsal </a:t>
            </a:r>
          </a:p>
          <a:p>
            <a:pPr marL="273050" indent="-273050"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venir Light"/>
                <a:cs typeface="Avenir Light"/>
              </a:rPr>
              <a:t>Repetition</a:t>
            </a:r>
          </a:p>
          <a:p>
            <a:pPr marL="273050" indent="-273050"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venir Light"/>
                <a:cs typeface="Avenir Light"/>
              </a:rPr>
              <a:t>Feedback</a:t>
            </a:r>
          </a:p>
          <a:p>
            <a:pPr marL="273050" indent="-273050"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venir Light"/>
                <a:cs typeface="Avenir Light"/>
              </a:rPr>
              <a:t>Micro-counseling</a:t>
            </a:r>
          </a:p>
          <a:p>
            <a:pPr>
              <a:defRPr/>
            </a:pPr>
            <a:r>
              <a:rPr lang="en-US" sz="2600" dirty="0">
                <a:solidFill>
                  <a:srgbClr val="000000"/>
                </a:solidFill>
                <a:latin typeface="Avenir Light"/>
                <a:cs typeface="Avenir Light"/>
              </a:rPr>
              <a:t>		Live or Moment-to-Moment</a:t>
            </a:r>
          </a:p>
          <a:p>
            <a:pPr>
              <a:defRPr/>
            </a:pPr>
            <a:r>
              <a:rPr lang="en-US" sz="2600" dirty="0">
                <a:solidFill>
                  <a:srgbClr val="000000"/>
                </a:solidFill>
                <a:latin typeface="Avenir Light"/>
                <a:cs typeface="Avenir Light"/>
              </a:rPr>
              <a:t>	Reinforce successive 		approximations </a:t>
            </a:r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3493" y="-484194"/>
            <a:ext cx="7283747" cy="18505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l"/>
            <a:r>
              <a:rPr lang="en-US" sz="6000" dirty="0">
                <a:latin typeface="DIN Condensed Bold"/>
                <a:cs typeface="DIN Condensed Bold"/>
              </a:rPr>
              <a:t>C</a:t>
            </a:r>
            <a:r>
              <a:rPr lang="en-US" sz="5400" dirty="0">
                <a:latin typeface="DIN Condensed Bold"/>
                <a:cs typeface="DIN Condensed Bold"/>
              </a:rPr>
              <a:t>OACHING</a:t>
            </a:r>
            <a:endParaRPr lang="en-US" sz="5400" dirty="0">
              <a:solidFill>
                <a:srgbClr val="008000"/>
              </a:solidFill>
            </a:endParaRPr>
          </a:p>
        </p:txBody>
      </p:sp>
      <p:pic>
        <p:nvPicPr>
          <p:cNvPr id="7" name="Picture 7" descr="http://www.ideasandtraining.com/images/Coachin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9331" y="1011471"/>
            <a:ext cx="3709988" cy="3951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731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158" y="198699"/>
            <a:ext cx="8391459" cy="367890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l">
              <a:lnSpc>
                <a:spcPct val="70000"/>
              </a:lnSpc>
            </a:pPr>
            <a:r>
              <a:rPr lang="en-US" sz="7300" dirty="0">
                <a:latin typeface="DIN Condensed Bold"/>
                <a:cs typeface="DIN Condensed Bold"/>
              </a:rPr>
              <a:t>C</a:t>
            </a:r>
            <a:r>
              <a:rPr lang="en-US" sz="6700" dirty="0">
                <a:latin typeface="DIN Condensed Bold"/>
                <a:cs typeface="DIN Condensed Bold"/>
              </a:rPr>
              <a:t>OACHING :</a:t>
            </a:r>
            <a:br>
              <a:rPr lang="en-US" sz="6700" dirty="0">
                <a:latin typeface="DIN Condensed Bold"/>
                <a:cs typeface="DIN Condensed Bold"/>
              </a:rPr>
            </a:br>
            <a:br>
              <a:rPr lang="en-US" sz="6700" dirty="0">
                <a:latin typeface="DIN Condensed Bold"/>
                <a:cs typeface="DIN Condensed Bold"/>
              </a:rPr>
            </a:br>
            <a:r>
              <a:rPr lang="en-US" sz="6700" dirty="0">
                <a:latin typeface="DIN Condensed Bold"/>
                <a:cs typeface="DIN Condensed Bold"/>
              </a:rPr>
              <a:t> </a:t>
            </a:r>
            <a:r>
              <a:rPr lang="en-US" sz="8000" dirty="0">
                <a:solidFill>
                  <a:srgbClr val="008000"/>
                </a:solidFill>
                <a:latin typeface="Savoye LET"/>
                <a:cs typeface="Savoye LET"/>
              </a:rPr>
              <a:t>how </a:t>
            </a:r>
            <a:r>
              <a:rPr lang="en-US" dirty="0">
                <a:solidFill>
                  <a:srgbClr val="008000"/>
                </a:solidFill>
                <a:latin typeface="Savoye LET"/>
                <a:cs typeface="Savoye LET"/>
              </a:rPr>
              <a:t>&amp; </a:t>
            </a:r>
            <a:r>
              <a:rPr lang="en-US" sz="8000" dirty="0">
                <a:solidFill>
                  <a:srgbClr val="008000"/>
                </a:solidFill>
                <a:latin typeface="Savoye LET"/>
                <a:cs typeface="Savoye LET"/>
              </a:rPr>
              <a:t>when it is used in the</a:t>
            </a:r>
            <a:br>
              <a:rPr lang="en-US" sz="8000" dirty="0">
                <a:solidFill>
                  <a:srgbClr val="008000"/>
                </a:solidFill>
                <a:latin typeface="Savoye LET"/>
                <a:cs typeface="Savoye LET"/>
              </a:rPr>
            </a:br>
            <a:r>
              <a:rPr lang="en-US" sz="8000" dirty="0">
                <a:solidFill>
                  <a:srgbClr val="008000"/>
                </a:solidFill>
                <a:latin typeface="Savoye LET"/>
                <a:cs typeface="Savoye LET"/>
              </a:rPr>
              <a:t> 				 	 Apprenticeship Model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63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6" descr="shutterstock_6809143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51937" cy="51435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171047" y="2063377"/>
            <a:ext cx="4980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glow rad="1117600">
                    <a:schemeClr val="bg1">
                      <a:alpha val="81000"/>
                    </a:schemeClr>
                  </a:glow>
                </a:effectLst>
                <a:latin typeface="DIN Condensed Bold"/>
                <a:cs typeface="DIN Condensed Bold"/>
              </a:rPr>
              <a:t> </a:t>
            </a:r>
            <a:r>
              <a:rPr lang="en-US" sz="2800" dirty="0">
                <a:effectLst>
                  <a:glow rad="1117600">
                    <a:schemeClr val="bg1">
                      <a:alpha val="81000"/>
                    </a:schemeClr>
                  </a:glow>
                </a:effectLst>
                <a:latin typeface="DIN Condensed Bold"/>
                <a:cs typeface="DIN Condensed Bold"/>
              </a:rPr>
              <a:t>Of Psychotherapy Training and Supervision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71047" y="1414095"/>
            <a:ext cx="3890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effectLst>
                  <a:glow rad="1117600">
                    <a:schemeClr val="bg1">
                      <a:alpha val="81000"/>
                    </a:schemeClr>
                  </a:glow>
                </a:effectLst>
                <a:latin typeface="DIN Condensed Bold"/>
                <a:cs typeface="DIN Condensed Bold"/>
              </a:rPr>
              <a:t>2. APPRENTICESHIP Model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36501" y="725646"/>
            <a:ext cx="5267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effectLst>
                  <a:glow rad="1117600">
                    <a:schemeClr val="bg1">
                      <a:alpha val="81000"/>
                    </a:schemeClr>
                  </a:glow>
                </a:effectLst>
                <a:latin typeface="DIN Condensed Bold"/>
                <a:cs typeface="DIN Condensed Bold"/>
              </a:rPr>
              <a:t>1. Psychotherapy Scholarship Track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90752" y="133051"/>
            <a:ext cx="3270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>
                <a:effectLst>
                  <a:glow rad="1117600">
                    <a:schemeClr val="bg1">
                      <a:alpha val="81000"/>
                    </a:schemeClr>
                  </a:glow>
                </a:effectLst>
                <a:latin typeface="DIN Condensed Bold"/>
                <a:cs typeface="DIN Condensed Bold"/>
              </a:rPr>
              <a:t>3 Learning Objectives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52245" y="2760376"/>
            <a:ext cx="65917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effectLst>
                  <a:glow rad="1117600">
                    <a:schemeClr val="bg1">
                      <a:alpha val="81000"/>
                    </a:schemeClr>
                  </a:glow>
                </a:effectLst>
                <a:latin typeface="DIN Condensed Bold"/>
                <a:cs typeface="DIN Condensed Bold"/>
              </a:rPr>
              <a:t>                  3. Learn to Use 6 Tools of </a:t>
            </a:r>
            <a:r>
              <a:rPr lang="en-US" sz="3600" b="1" dirty="0">
                <a:effectLst>
                  <a:glow rad="1117600">
                    <a:schemeClr val="bg1">
                      <a:alpha val="81000"/>
                    </a:schemeClr>
                  </a:glow>
                </a:effectLst>
                <a:latin typeface="Savoye LET Plain:1.0"/>
                <a:cs typeface="Savoye LET Plain:1.0"/>
              </a:rPr>
              <a:t>experiential </a:t>
            </a:r>
          </a:p>
          <a:p>
            <a:r>
              <a:rPr lang="en-US" sz="3600" b="1" dirty="0">
                <a:effectLst>
                  <a:glow rad="1117600">
                    <a:schemeClr val="bg1">
                      <a:alpha val="81000"/>
                    </a:schemeClr>
                  </a:glow>
                </a:effectLst>
                <a:latin typeface="Savoye LET Plain:1.0"/>
                <a:cs typeface="Savoye LET Plain:1.0"/>
              </a:rPr>
              <a:t>         learning  for dynamic teaching of psychotherapy</a:t>
            </a:r>
          </a:p>
        </p:txBody>
      </p:sp>
    </p:spTree>
    <p:extLst>
      <p:ext uri="{BB962C8B-B14F-4D97-AF65-F5344CB8AC3E}">
        <p14:creationId xmlns:p14="http://schemas.microsoft.com/office/powerpoint/2010/main" val="228674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cer kick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55742"/>
            <a:ext cx="9144000" cy="539924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721" y="4022131"/>
            <a:ext cx="8229600" cy="3394472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en-US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431800">
                    <a:schemeClr val="tx1">
                      <a:alpha val="58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venir Light"/>
                <a:cs typeface="Avenir Light"/>
              </a:rPr>
              <a:t>To be coachable, student must be in the </a:t>
            </a:r>
            <a:r>
              <a:rPr lang="en-US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431800">
                    <a:schemeClr val="tx1">
                      <a:alpha val="58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venir Light"/>
                <a:cs typeface="Avenir Light"/>
              </a:rPr>
              <a:t>action</a:t>
            </a:r>
            <a:r>
              <a:rPr lang="en-US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431800">
                    <a:schemeClr val="tx1">
                      <a:alpha val="58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venir Light"/>
                <a:cs typeface="Avenir Light"/>
              </a:rPr>
              <a:t> phase of the </a:t>
            </a:r>
            <a:r>
              <a:rPr lang="ja-JP" altLang="en-US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431800">
                    <a:schemeClr val="tx1">
                      <a:alpha val="58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venir Light"/>
                <a:cs typeface="Avenir Light"/>
              </a:rPr>
              <a:t>“</a:t>
            </a:r>
            <a:r>
              <a:rPr lang="en-US" altLang="ja-JP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431800">
                    <a:schemeClr val="tx1">
                      <a:alpha val="58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venir Light"/>
                <a:cs typeface="Avenir Light"/>
              </a:rPr>
              <a:t>stages of change</a:t>
            </a:r>
            <a:r>
              <a:rPr lang="ja-JP" altLang="en-US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431800">
                    <a:schemeClr val="tx1">
                      <a:alpha val="58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venir Light"/>
                <a:cs typeface="Avenir Light"/>
              </a:rPr>
              <a:t>”</a:t>
            </a:r>
            <a:r>
              <a:rPr lang="en-US" altLang="ja-JP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431800">
                    <a:schemeClr val="tx1">
                      <a:alpha val="58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venir Light"/>
                <a:cs typeface="Avenir Light"/>
              </a:rPr>
              <a:t> </a:t>
            </a:r>
            <a:endParaRPr 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431800">
                  <a:schemeClr val="tx1">
                    <a:alpha val="58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venir Light"/>
              <a:cs typeface="Avenir Light"/>
            </a:endParaRPr>
          </a:p>
          <a:p>
            <a:endParaRPr 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431800">
                  <a:schemeClr val="tx1">
                    <a:alpha val="58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3721" y="-162033"/>
            <a:ext cx="5202963" cy="8572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l"/>
            <a:r>
              <a:rPr lang="en-US" sz="4800" dirty="0">
                <a:latin typeface="DIN Condensed Bold"/>
                <a:cs typeface="DIN Condensed Bold"/>
              </a:rPr>
              <a:t>C</a:t>
            </a:r>
            <a:r>
              <a:rPr lang="en-US" dirty="0">
                <a:latin typeface="DIN Condensed Bold"/>
                <a:cs typeface="DIN Condensed Bold"/>
              </a:rPr>
              <a:t>OACHING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1451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ector background 5 strips dif colors.jpg"/>
          <p:cNvPicPr>
            <a:picLocks noChangeAspect="1"/>
          </p:cNvPicPr>
          <p:nvPr/>
        </p:nvPicPr>
        <p:blipFill>
          <a:blip r:embed="rId3" cstate="email">
            <a:alphaModFix amt="5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25" y="970727"/>
            <a:ext cx="8623756" cy="427713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424" y="828957"/>
            <a:ext cx="8818827" cy="3042597"/>
          </a:xfrm>
        </p:spPr>
        <p:txBody>
          <a:bodyPr>
            <a:noAutofit/>
          </a:bodyPr>
          <a:lstStyle/>
          <a:p>
            <a:pPr marL="273050" indent="-273050">
              <a:buNone/>
              <a:defRPr/>
            </a:pPr>
            <a:r>
              <a:rPr lang="en-US" sz="2800" b="1" u="sng" dirty="0">
                <a:latin typeface="Avenir Light"/>
                <a:cs typeface="Avenir Light"/>
              </a:rPr>
              <a:t>Skills</a:t>
            </a:r>
            <a:r>
              <a:rPr lang="en-US" sz="1800" b="1" dirty="0">
                <a:latin typeface="Avenir Light"/>
                <a:cs typeface="Avenir Light"/>
              </a:rPr>
              <a:t>: e.g. for a project or task - how to do a neurological exam, mental status, etc.</a:t>
            </a:r>
          </a:p>
          <a:p>
            <a:pPr marL="273050" indent="-273050">
              <a:buNone/>
              <a:defRPr/>
            </a:pPr>
            <a:endParaRPr lang="en-US" sz="1800" b="1" u="sng" dirty="0">
              <a:latin typeface="Avenir Light"/>
              <a:cs typeface="Avenir Light"/>
            </a:endParaRPr>
          </a:p>
          <a:p>
            <a:pPr marL="273050" indent="-273050">
              <a:buNone/>
              <a:defRPr/>
            </a:pPr>
            <a:endParaRPr lang="en-US" sz="1800" b="1" u="sng" dirty="0">
              <a:latin typeface="Avenir Light"/>
              <a:cs typeface="Avenir Light"/>
            </a:endParaRPr>
          </a:p>
          <a:p>
            <a:pPr marL="273050" indent="-273050">
              <a:buNone/>
              <a:defRPr/>
            </a:pPr>
            <a:r>
              <a:rPr lang="en-US" sz="2400" b="1" u="sng" dirty="0">
                <a:latin typeface="Avenir Light"/>
                <a:cs typeface="Avenir Light"/>
              </a:rPr>
              <a:t>Performance</a:t>
            </a:r>
            <a:r>
              <a:rPr lang="en-US" sz="1800" b="1" dirty="0">
                <a:latin typeface="Avenir Light"/>
                <a:cs typeface="Avenir Light"/>
              </a:rPr>
              <a:t>: e.g. better performance in </a:t>
            </a:r>
            <a:r>
              <a:rPr lang="en-US" sz="1800" b="1" i="1" dirty="0">
                <a:latin typeface="Avenir Light"/>
                <a:cs typeface="Avenir Light"/>
              </a:rPr>
              <a:t> current </a:t>
            </a:r>
            <a:r>
              <a:rPr lang="en-US" sz="1800" b="1" dirty="0">
                <a:latin typeface="Avenir Light"/>
                <a:cs typeface="Avenir Light"/>
              </a:rPr>
              <a:t>work or sports</a:t>
            </a:r>
          </a:p>
          <a:p>
            <a:pPr marL="273050" indent="-273050">
              <a:buNone/>
              <a:defRPr/>
            </a:pPr>
            <a:endParaRPr lang="en-US" sz="1800" b="1" u="sng" dirty="0">
              <a:latin typeface="Avenir Light"/>
              <a:cs typeface="Avenir Light"/>
            </a:endParaRPr>
          </a:p>
          <a:p>
            <a:pPr marL="273050" indent="-273050">
              <a:buNone/>
              <a:defRPr/>
            </a:pPr>
            <a:endParaRPr lang="en-US" sz="1800" b="1" u="sng" dirty="0">
              <a:latin typeface="Avenir Light"/>
              <a:cs typeface="Avenir Light"/>
            </a:endParaRPr>
          </a:p>
          <a:p>
            <a:pPr marL="273050" indent="-273050">
              <a:buNone/>
              <a:defRPr/>
            </a:pPr>
            <a:r>
              <a:rPr lang="en-US" sz="2400" b="1" u="sng" dirty="0">
                <a:latin typeface="Avenir Light"/>
                <a:cs typeface="Avenir Light"/>
              </a:rPr>
              <a:t>Development</a:t>
            </a:r>
            <a:r>
              <a:rPr lang="en-US" sz="1800" b="1" dirty="0">
                <a:latin typeface="Avenir Light"/>
                <a:cs typeface="Avenir Light"/>
              </a:rPr>
              <a:t>:  e.g. </a:t>
            </a:r>
            <a:r>
              <a:rPr lang="en-US" sz="1800" b="1" i="1" dirty="0">
                <a:latin typeface="Avenir Light"/>
                <a:cs typeface="Avenir Light"/>
              </a:rPr>
              <a:t>future</a:t>
            </a:r>
            <a:r>
              <a:rPr lang="en-US" sz="1800" b="1" dirty="0">
                <a:latin typeface="Avenir Light"/>
                <a:cs typeface="Avenir Light"/>
              </a:rPr>
              <a:t> career development, promotion, etc.</a:t>
            </a:r>
          </a:p>
          <a:p>
            <a:pPr marL="273050" indent="-273050">
              <a:buNone/>
              <a:defRPr/>
            </a:pPr>
            <a:endParaRPr lang="en-US" sz="1800" b="1" u="sng" dirty="0">
              <a:latin typeface="Avenir Light"/>
              <a:cs typeface="Avenir Light"/>
            </a:endParaRPr>
          </a:p>
          <a:p>
            <a:pPr marL="273050" indent="-273050">
              <a:buNone/>
              <a:defRPr/>
            </a:pPr>
            <a:endParaRPr lang="en-US" sz="1800" b="1" u="sng" dirty="0">
              <a:latin typeface="Avenir Light"/>
              <a:cs typeface="Avenir Light"/>
            </a:endParaRPr>
          </a:p>
          <a:p>
            <a:pPr marL="273050" indent="-273050">
              <a:buNone/>
              <a:defRPr/>
            </a:pPr>
            <a:r>
              <a:rPr lang="en-US" sz="2400" b="1" u="sng" dirty="0">
                <a:latin typeface="Avenir Light"/>
                <a:cs typeface="Avenir Light"/>
              </a:rPr>
              <a:t>Executive</a:t>
            </a:r>
            <a:r>
              <a:rPr lang="en-US" sz="2400" b="1" dirty="0">
                <a:latin typeface="Avenir Light"/>
                <a:cs typeface="Avenir Light"/>
              </a:rPr>
              <a:t> Agenda/Leadership</a:t>
            </a:r>
            <a:r>
              <a:rPr lang="en-US" sz="1800" b="1" dirty="0">
                <a:latin typeface="Avenir Light"/>
                <a:cs typeface="Avenir Light"/>
              </a:rPr>
              <a:t>:  e.g., org./systems consultation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656430" y="36650"/>
            <a:ext cx="3385182" cy="8572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rgbClr val="000000"/>
                </a:solidFill>
                <a:latin typeface="DIN Condensed Bold"/>
                <a:cs typeface="DIN Condensed Bold"/>
              </a:rPr>
              <a:t>4</a:t>
            </a:r>
            <a:r>
              <a:rPr lang="en-US" sz="3600" dirty="0">
                <a:solidFill>
                  <a:srgbClr val="000000"/>
                </a:solidFill>
                <a:latin typeface="DIN Condensed Bold"/>
                <a:cs typeface="DIN Condensed Bold"/>
              </a:rPr>
              <a:t> </a:t>
            </a:r>
            <a:r>
              <a:rPr lang="en-US" sz="4000" dirty="0">
                <a:solidFill>
                  <a:srgbClr val="000000"/>
                </a:solidFill>
                <a:latin typeface="DIN Condensed Bold"/>
                <a:cs typeface="DIN Condensed Bold"/>
              </a:rPr>
              <a:t>K</a:t>
            </a:r>
            <a:r>
              <a:rPr lang="en-US" sz="3600" dirty="0">
                <a:solidFill>
                  <a:srgbClr val="000000"/>
                </a:solidFill>
                <a:latin typeface="DIN Condensed Bold"/>
                <a:cs typeface="DIN Condensed Bold"/>
              </a:rPr>
              <a:t>INDS OF </a:t>
            </a:r>
            <a:r>
              <a:rPr lang="en-US" sz="4000" dirty="0">
                <a:solidFill>
                  <a:srgbClr val="000000"/>
                </a:solidFill>
                <a:latin typeface="DIN Condensed Bold"/>
                <a:cs typeface="DIN Condensed Bold"/>
              </a:rPr>
              <a:t>C</a:t>
            </a:r>
            <a:r>
              <a:rPr lang="en-US" sz="3600" dirty="0">
                <a:solidFill>
                  <a:srgbClr val="000000"/>
                </a:solidFill>
                <a:latin typeface="DIN Condensed Bold"/>
                <a:cs typeface="DIN Condensed Bold"/>
              </a:rPr>
              <a:t>OACHING</a:t>
            </a:r>
            <a:endParaRPr lang="en-US" sz="3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92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99" y="114424"/>
            <a:ext cx="8229600" cy="5912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dirty="0">
                <a:latin typeface="DIN Condensed Bold"/>
                <a:cs typeface="DIN Condensed Bold"/>
              </a:rPr>
              <a:t>Practice Coaching: </a:t>
            </a:r>
            <a:r>
              <a:rPr lang="en-US" dirty="0">
                <a:solidFill>
                  <a:schemeClr val="accent2"/>
                </a:solidFill>
                <a:latin typeface="DIN Condensed Bold"/>
                <a:cs typeface="DIN Condensed Bold"/>
              </a:rPr>
              <a:t>GOOD  </a:t>
            </a:r>
            <a:r>
              <a:rPr lang="en-US" sz="2700" dirty="0">
                <a:latin typeface="Avenir Book"/>
                <a:cs typeface="Avenir Book"/>
              </a:rPr>
              <a:t>(page 13)</a:t>
            </a:r>
            <a:endParaRPr lang="en-US" sz="2700" dirty="0">
              <a:solidFill>
                <a:schemeClr val="accent2"/>
              </a:solidFill>
              <a:latin typeface="DIN Condensed Bold"/>
              <a:cs typeface="DIN Condensed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8020" y="755617"/>
            <a:ext cx="8598601" cy="417182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  <a:defRPr/>
            </a:pPr>
            <a:r>
              <a:rPr lang="en-US" sz="9600" b="1" dirty="0">
                <a:solidFill>
                  <a:schemeClr val="accent2">
                    <a:lumMod val="75000"/>
                  </a:schemeClr>
                </a:solidFill>
                <a:latin typeface="Abadi MT Condensed Extra Bold"/>
                <a:ea typeface="ＭＳ Ｐゴシック" pitchFamily="34" charset="-128"/>
                <a:cs typeface="Abadi MT Condensed Extra Bold"/>
              </a:rPr>
              <a:t>				Role Play: 1 Coach &amp;  1 Learner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14400" b="1" dirty="0">
                <a:solidFill>
                  <a:schemeClr val="accent2"/>
                </a:solidFill>
                <a:latin typeface="DIN Condensed Bold"/>
                <a:cs typeface="DIN Condensed Bold"/>
              </a:rPr>
              <a:t>G</a:t>
            </a:r>
            <a:r>
              <a:rPr lang="en-US" sz="8000" b="1" dirty="0">
                <a:solidFill>
                  <a:srgbClr val="C0504D"/>
                </a:solidFill>
                <a:latin typeface="Avenir Book"/>
                <a:ea typeface="ＭＳ Ｐゴシック" pitchFamily="34" charset="-128"/>
                <a:cs typeface="Avenir Book"/>
              </a:rPr>
              <a:t>oal: Name one thing you want to do better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8000" b="1" dirty="0">
                <a:solidFill>
                  <a:srgbClr val="C0504D"/>
                </a:solidFill>
                <a:latin typeface="Avenir Book"/>
                <a:ea typeface="ＭＳ Ｐゴシック" pitchFamily="34" charset="-128"/>
                <a:cs typeface="Avenir Book"/>
              </a:rPr>
              <a:t>       as a psychotherapist?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US" sz="8000" b="1" dirty="0">
              <a:solidFill>
                <a:srgbClr val="C0504D"/>
              </a:solidFill>
              <a:latin typeface="Avenir Book"/>
              <a:ea typeface="ＭＳ Ｐゴシック" pitchFamily="34" charset="-128"/>
              <a:cs typeface="Avenir Book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14400" b="1" dirty="0">
                <a:solidFill>
                  <a:schemeClr val="accent2"/>
                </a:solidFill>
                <a:latin typeface="DIN Condensed Bold"/>
                <a:cs typeface="DIN Condensed Bold"/>
              </a:rPr>
              <a:t>O</a:t>
            </a:r>
            <a:r>
              <a:rPr lang="en-US" sz="8000" b="1" dirty="0">
                <a:solidFill>
                  <a:srgbClr val="C0504D"/>
                </a:solidFill>
                <a:latin typeface="Avenir Book"/>
                <a:ea typeface="ＭＳ Ｐゴシック" pitchFamily="34" charset="-128"/>
                <a:cs typeface="Avenir Book"/>
              </a:rPr>
              <a:t>ptions: What are some avenues (possibilities)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8000" b="1" dirty="0">
                <a:solidFill>
                  <a:srgbClr val="C0504D"/>
                </a:solidFill>
                <a:latin typeface="Avenir Book"/>
                <a:ea typeface="ＭＳ Ｐゴシック" pitchFamily="34" charset="-128"/>
                <a:cs typeface="Avenir Book"/>
              </a:rPr>
              <a:t>        to attain your goal?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US" sz="8000" b="1" dirty="0">
              <a:solidFill>
                <a:srgbClr val="C0504D"/>
              </a:solidFill>
              <a:latin typeface="Avenir Book"/>
              <a:ea typeface="ＭＳ Ｐゴシック" pitchFamily="34" charset="-128"/>
              <a:cs typeface="Avenir Book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14400" dirty="0">
                <a:solidFill>
                  <a:schemeClr val="accent2"/>
                </a:solidFill>
                <a:latin typeface="DIN Condensed Bold"/>
                <a:cs typeface="DIN Condensed Bold"/>
              </a:rPr>
              <a:t>O</a:t>
            </a:r>
            <a:r>
              <a:rPr lang="en-US" sz="8000" b="1" dirty="0">
                <a:solidFill>
                  <a:srgbClr val="C0504D"/>
                </a:solidFill>
                <a:latin typeface="Avenir Book"/>
                <a:ea typeface="ＭＳ Ｐゴシック" pitchFamily="34" charset="-128"/>
                <a:cs typeface="Avenir Book"/>
              </a:rPr>
              <a:t>bstacles: What barriers (internal/external) might  be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8000" b="1" dirty="0">
                <a:solidFill>
                  <a:srgbClr val="C0504D"/>
                </a:solidFill>
                <a:latin typeface="Avenir Book"/>
                <a:ea typeface="ＭＳ Ｐゴシック" pitchFamily="34" charset="-128"/>
                <a:cs typeface="Avenir Book"/>
              </a:rPr>
              <a:t>     preventing you from achieving your goal?</a:t>
            </a:r>
          </a:p>
          <a:p>
            <a:pPr marL="273050" indent="-273050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en-US" sz="8000" b="1" dirty="0">
              <a:solidFill>
                <a:srgbClr val="C0504D"/>
              </a:solidFill>
              <a:latin typeface="Avenir Book"/>
              <a:ea typeface="ＭＳ Ｐゴシック" pitchFamily="34" charset="-128"/>
              <a:cs typeface="Avenir Book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14400" dirty="0">
                <a:solidFill>
                  <a:schemeClr val="accent2"/>
                </a:solidFill>
                <a:latin typeface="DIN Condensed Bold"/>
                <a:cs typeface="DIN Condensed Bold"/>
              </a:rPr>
              <a:t>D</a:t>
            </a:r>
            <a:r>
              <a:rPr lang="en-US" sz="8000" dirty="0">
                <a:solidFill>
                  <a:schemeClr val="accent2"/>
                </a:solidFill>
                <a:latin typeface="Avenir Book"/>
                <a:cs typeface="Avenir Book"/>
              </a:rPr>
              <a:t>i</a:t>
            </a:r>
            <a:r>
              <a:rPr lang="en-US" sz="8000" b="1" dirty="0">
                <a:solidFill>
                  <a:srgbClr val="C0504D"/>
                </a:solidFill>
                <a:latin typeface="Avenir Book"/>
                <a:ea typeface="ＭＳ Ｐゴシック" pitchFamily="34" charset="-128"/>
                <a:cs typeface="Avenir Book"/>
              </a:rPr>
              <a:t>rect Action: What steps can you take to move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8000" b="1" dirty="0">
                <a:solidFill>
                  <a:srgbClr val="C0504D"/>
                </a:solidFill>
                <a:latin typeface="Avenir Book"/>
                <a:ea typeface="ＭＳ Ｐゴシック" pitchFamily="34" charset="-128"/>
                <a:cs typeface="Avenir Book"/>
              </a:rPr>
              <a:t>      towards your goal?</a:t>
            </a:r>
          </a:p>
        </p:txBody>
      </p:sp>
      <p:pic>
        <p:nvPicPr>
          <p:cNvPr id="6" name="Picture 6" descr="http://blueshelled.com/wp-content/uploads/2009/09/cobbler-221x3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7496" y="1584445"/>
            <a:ext cx="2556504" cy="3559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048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158" y="198699"/>
            <a:ext cx="8391459" cy="367890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l">
              <a:lnSpc>
                <a:spcPct val="70000"/>
              </a:lnSpc>
            </a:pPr>
            <a:r>
              <a:rPr lang="en-US" sz="7300" dirty="0">
                <a:latin typeface="DIN Condensed Bold"/>
                <a:cs typeface="DIN Condensed Bold"/>
              </a:rPr>
              <a:t>C</a:t>
            </a:r>
            <a:r>
              <a:rPr lang="en-US" sz="6700" dirty="0">
                <a:latin typeface="DIN Condensed Bold"/>
                <a:cs typeface="DIN Condensed Bold"/>
              </a:rPr>
              <a:t>OACHING :</a:t>
            </a:r>
            <a:br>
              <a:rPr lang="en-US" sz="6700" dirty="0">
                <a:latin typeface="DIN Condensed Bold"/>
                <a:cs typeface="DIN Condensed Bold"/>
              </a:rPr>
            </a:br>
            <a:br>
              <a:rPr lang="en-US" sz="6700" dirty="0">
                <a:latin typeface="DIN Condensed Bold"/>
                <a:cs typeface="DIN Condensed Bold"/>
              </a:rPr>
            </a:br>
            <a:r>
              <a:rPr lang="en-US" sz="6700" dirty="0">
                <a:latin typeface="DIN Condensed Bold"/>
                <a:cs typeface="DIN Condensed Bold"/>
              </a:rPr>
              <a:t>  		</a:t>
            </a:r>
            <a:r>
              <a:rPr lang="en-US" sz="8000" dirty="0">
                <a:solidFill>
                  <a:srgbClr val="008000"/>
                </a:solidFill>
                <a:latin typeface="Savoye LET"/>
                <a:cs typeface="Savoye LET"/>
              </a:rPr>
              <a:t>what did you learn?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37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vector background rainbow horizonta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24321"/>
            <a:ext cx="9144000" cy="27508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15658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l"/>
            <a:r>
              <a:rPr lang="en-US" sz="4800" dirty="0">
                <a:solidFill>
                  <a:srgbClr val="008000"/>
                </a:solidFill>
                <a:latin typeface="DIN Condensed Bold"/>
                <a:cs typeface="DIN Condensed Bold"/>
              </a:rPr>
              <a:t>S</a:t>
            </a:r>
            <a:r>
              <a:rPr lang="en-US" dirty="0">
                <a:solidFill>
                  <a:srgbClr val="008000"/>
                </a:solidFill>
                <a:latin typeface="DIN Condensed Bold"/>
                <a:cs typeface="DIN Condensed Bold"/>
              </a:rPr>
              <a:t>IX</a:t>
            </a:r>
            <a:r>
              <a:rPr lang="en-US" dirty="0">
                <a:latin typeface="DIN Condensed Bold"/>
                <a:cs typeface="DIN Condensed Bold"/>
              </a:rPr>
              <a:t> </a:t>
            </a:r>
            <a:r>
              <a:rPr lang="en-US" sz="4800" dirty="0">
                <a:latin typeface="DIN Condensed Bold"/>
                <a:cs typeface="DIN Condensed Bold"/>
              </a:rPr>
              <a:t>T</a:t>
            </a:r>
            <a:r>
              <a:rPr lang="en-US" dirty="0">
                <a:latin typeface="DIN Condensed Bold"/>
                <a:cs typeface="DIN Condensed Bold"/>
              </a:rPr>
              <a:t>EACHING </a:t>
            </a:r>
            <a:r>
              <a:rPr lang="en-US" sz="4800" dirty="0">
                <a:latin typeface="DIN Condensed Bold"/>
                <a:cs typeface="DIN Condensed Bold"/>
              </a:rPr>
              <a:t>M</a:t>
            </a:r>
            <a:r>
              <a:rPr lang="en-US" dirty="0">
                <a:latin typeface="DIN Condensed Bold"/>
                <a:cs typeface="DIN Condensed Bold"/>
              </a:rPr>
              <a:t>ETHODS</a:t>
            </a:r>
            <a:r>
              <a:rPr lang="en-US" dirty="0">
                <a:latin typeface="TabletGothicCompressed-Heavy"/>
                <a:cs typeface="TabletGothicCompressed-Heavy"/>
              </a:rPr>
              <a:t> </a:t>
            </a:r>
            <a:r>
              <a:rPr lang="en-US" sz="3600" dirty="0">
                <a:latin typeface="Savoye LET"/>
                <a:cs typeface="Savoye LET"/>
              </a:rPr>
              <a:t>support  learning</a:t>
            </a:r>
            <a:br>
              <a:rPr lang="en-US" sz="5400" dirty="0">
                <a:latin typeface="TabletGothicCompressed-Bold"/>
                <a:cs typeface="TabletGothicCompressed-Bold"/>
              </a:rPr>
            </a:br>
            <a:endParaRPr lang="en-US" dirty="0">
              <a:latin typeface="TabletGothicCompressed-Bold"/>
              <a:cs typeface="TabletGothicCompressed-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9613"/>
            <a:ext cx="8229600" cy="3394472"/>
          </a:xfrm>
        </p:spPr>
        <p:txBody>
          <a:bodyPr numCol="2">
            <a:normAutofit/>
          </a:bodyPr>
          <a:lstStyle/>
          <a:p>
            <a:pPr marL="273050" indent="-273050" algn="r">
              <a:lnSpc>
                <a:spcPct val="80000"/>
              </a:lnSpc>
              <a:buNone/>
              <a:defRPr/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Avenir Light"/>
                <a:cs typeface="Avenir Light"/>
              </a:rPr>
              <a:t>Modeling</a:t>
            </a:r>
          </a:p>
          <a:p>
            <a:pPr marL="273050" indent="-273050" algn="r">
              <a:lnSpc>
                <a:spcPct val="80000"/>
              </a:lnSpc>
              <a:buNone/>
              <a:defRPr/>
            </a:pPr>
            <a:endParaRPr lang="en-US" sz="14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marL="273050" indent="-273050" algn="r">
              <a:lnSpc>
                <a:spcPct val="80000"/>
              </a:lnSpc>
              <a:buNone/>
              <a:defRPr/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Avenir Light"/>
                <a:cs typeface="Avenir Light"/>
              </a:rPr>
              <a:t>Coaching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venir Light"/>
                <a:cs typeface="Avenir Light"/>
              </a:rPr>
              <a:t> </a:t>
            </a:r>
          </a:p>
          <a:p>
            <a:pPr marL="273050" indent="-273050" algn="r">
              <a:lnSpc>
                <a:spcPct val="80000"/>
              </a:lnSpc>
              <a:buNone/>
              <a:defRPr/>
            </a:pPr>
            <a:endParaRPr lang="en-US" sz="1400" dirty="0">
              <a:solidFill>
                <a:schemeClr val="bg1">
                  <a:lumMod val="75000"/>
                </a:schemeClr>
              </a:solidFill>
              <a:latin typeface="Avenir Light"/>
              <a:cs typeface="Avenir Light"/>
            </a:endParaRPr>
          </a:p>
          <a:p>
            <a:pPr marL="273050" indent="-273050" algn="r">
              <a:lnSpc>
                <a:spcPct val="80000"/>
              </a:lnSpc>
              <a:buNone/>
              <a:defRPr/>
            </a:pPr>
            <a:r>
              <a:rPr lang="en-US" b="1" dirty="0">
                <a:latin typeface="Avenir Light"/>
                <a:cs typeface="Avenir Light"/>
              </a:rPr>
              <a:t>Scaffolding</a:t>
            </a:r>
          </a:p>
          <a:p>
            <a:pPr marL="273050" indent="-273050" algn="r">
              <a:lnSpc>
                <a:spcPct val="80000"/>
              </a:lnSpc>
              <a:buNone/>
              <a:defRPr/>
            </a:pPr>
            <a:endParaRPr lang="en-US" sz="12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marL="273050" indent="-273050" algn="r">
              <a:lnSpc>
                <a:spcPct val="80000"/>
              </a:lnSpc>
              <a:buNone/>
              <a:defRPr/>
            </a:pPr>
            <a:endParaRPr lang="en-US" b="1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marL="273050" indent="-273050" algn="r">
              <a:lnSpc>
                <a:spcPct val="80000"/>
              </a:lnSpc>
              <a:buNone/>
              <a:defRPr/>
            </a:pPr>
            <a:endParaRPr lang="en-US" b="1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marL="273050" indent="-273050" algn="r">
              <a:lnSpc>
                <a:spcPct val="80000"/>
              </a:lnSpc>
              <a:buNone/>
              <a:defRPr/>
            </a:pPr>
            <a:r>
              <a:rPr lang="en-US" b="1" dirty="0">
                <a:solidFill>
                  <a:srgbClr val="BFBFBF"/>
                </a:solidFill>
                <a:latin typeface="Avenir Light"/>
                <a:cs typeface="Avenir Light"/>
              </a:rPr>
              <a:t>Articulation</a:t>
            </a:r>
          </a:p>
          <a:p>
            <a:pPr marL="273050" indent="-273050" algn="r">
              <a:lnSpc>
                <a:spcPct val="80000"/>
              </a:lnSpc>
              <a:buNone/>
              <a:defRPr/>
            </a:pPr>
            <a:endParaRPr lang="en-US" sz="1200" dirty="0">
              <a:solidFill>
                <a:srgbClr val="BFBFBF"/>
              </a:solidFill>
              <a:latin typeface="Avenir Light"/>
              <a:cs typeface="Avenir Light"/>
            </a:endParaRPr>
          </a:p>
          <a:p>
            <a:pPr marL="273050" indent="-273050" algn="r">
              <a:lnSpc>
                <a:spcPct val="80000"/>
              </a:lnSpc>
              <a:buNone/>
              <a:defRPr/>
            </a:pPr>
            <a:r>
              <a:rPr lang="en-US" b="1" dirty="0">
                <a:solidFill>
                  <a:srgbClr val="BFBFBF"/>
                </a:solidFill>
                <a:latin typeface="Avenir Light"/>
                <a:cs typeface="Avenir Light"/>
              </a:rPr>
              <a:t>Reflection</a:t>
            </a:r>
          </a:p>
          <a:p>
            <a:pPr marL="273050" indent="-273050" algn="r">
              <a:lnSpc>
                <a:spcPct val="80000"/>
              </a:lnSpc>
              <a:buNone/>
              <a:defRPr/>
            </a:pPr>
            <a:endParaRPr lang="en-US" sz="1100" dirty="0">
              <a:solidFill>
                <a:srgbClr val="BFBFBF"/>
              </a:solidFill>
              <a:latin typeface="Avenir Light"/>
              <a:cs typeface="Avenir Light"/>
            </a:endParaRPr>
          </a:p>
          <a:p>
            <a:pPr marL="273050" indent="-273050" algn="r">
              <a:lnSpc>
                <a:spcPct val="80000"/>
              </a:lnSpc>
              <a:buNone/>
              <a:defRPr/>
            </a:pPr>
            <a:r>
              <a:rPr lang="en-US" b="1" dirty="0">
                <a:solidFill>
                  <a:srgbClr val="BFBFBF"/>
                </a:solidFill>
                <a:latin typeface="Avenir Light"/>
                <a:cs typeface="Avenir Light"/>
              </a:rPr>
              <a:t>Exploration</a:t>
            </a:r>
          </a:p>
          <a:p>
            <a:pPr marL="273050" indent="-273050" algn="r">
              <a:lnSpc>
                <a:spcPct val="80000"/>
              </a:lnSpc>
              <a:buNone/>
              <a:defRPr/>
            </a:pPr>
            <a:endParaRPr lang="en-US" sz="1100" dirty="0">
              <a:solidFill>
                <a:srgbClr val="000000"/>
              </a:solidFill>
              <a:latin typeface="TabletGothicCompressed-Regular"/>
              <a:cs typeface="TabletGothicCompressed-Regular"/>
            </a:endParaRPr>
          </a:p>
          <a:p>
            <a:pPr algn="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213856" y="3445777"/>
            <a:ext cx="2733713" cy="4336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91298" y="4754398"/>
            <a:ext cx="2656271" cy="27101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96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hutterstock_118244233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194" r="-30194"/>
          <a:stretch>
            <a:fillRect/>
          </a:stretch>
        </p:blipFill>
        <p:spPr>
          <a:xfrm>
            <a:off x="-1732503" y="-5683"/>
            <a:ext cx="9144000" cy="51435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4444047" cy="11355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l"/>
            <a:r>
              <a:rPr lang="en-US" sz="5400" dirty="0">
                <a:latin typeface="DIN Condensed Bold"/>
                <a:cs typeface="DIN Condensed Bold"/>
              </a:rPr>
              <a:t>S</a:t>
            </a:r>
            <a:r>
              <a:rPr lang="en-US" sz="4800" dirty="0">
                <a:latin typeface="DIN Condensed Bold"/>
                <a:cs typeface="DIN Condensed Bold"/>
              </a:rPr>
              <a:t>CAFFOLDING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756555" y="526290"/>
            <a:ext cx="2997717" cy="39149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3050" indent="-273050">
              <a:lnSpc>
                <a:spcPct val="120000"/>
              </a:lnSpc>
              <a:defRPr/>
            </a:pPr>
            <a:r>
              <a:rPr lang="en-US" sz="3200" dirty="0">
                <a:solidFill>
                  <a:srgbClr val="000000"/>
                </a:solidFill>
                <a:latin typeface="Avenir Light"/>
                <a:cs typeface="Avenir Light"/>
              </a:rPr>
              <a:t>Learning is </a:t>
            </a:r>
          </a:p>
          <a:p>
            <a:pPr marL="273050" indent="-273050">
              <a:lnSpc>
                <a:spcPct val="120000"/>
              </a:lnSpc>
              <a:defRPr/>
            </a:pPr>
            <a:r>
              <a:rPr lang="en-US" sz="3200" dirty="0">
                <a:solidFill>
                  <a:srgbClr val="000000"/>
                </a:solidFill>
                <a:latin typeface="Avenir Light"/>
                <a:cs typeface="Avenir Light"/>
              </a:rPr>
              <a:t>tailored to </a:t>
            </a:r>
          </a:p>
          <a:p>
            <a:pPr marL="273050" indent="-273050">
              <a:lnSpc>
                <a:spcPct val="120000"/>
              </a:lnSpc>
              <a:defRPr/>
            </a:pPr>
            <a:r>
              <a:rPr lang="en-US" sz="3200" dirty="0">
                <a:solidFill>
                  <a:srgbClr val="000000"/>
                </a:solidFill>
                <a:latin typeface="Avenir Light"/>
                <a:cs typeface="Avenir Light"/>
              </a:rPr>
              <a:t>appropriate </a:t>
            </a:r>
          </a:p>
          <a:p>
            <a:pPr marL="273050" indent="-273050">
              <a:lnSpc>
                <a:spcPct val="120000"/>
              </a:lnSpc>
              <a:defRPr/>
            </a:pPr>
            <a:r>
              <a:rPr lang="en-US" sz="3200" dirty="0">
                <a:solidFill>
                  <a:srgbClr val="000000"/>
                </a:solidFill>
                <a:latin typeface="Avenir Light"/>
                <a:cs typeface="Avenir Light"/>
              </a:rPr>
              <a:t>knowledge and </a:t>
            </a:r>
          </a:p>
          <a:p>
            <a:pPr marL="273050" indent="-273050">
              <a:lnSpc>
                <a:spcPct val="120000"/>
              </a:lnSpc>
              <a:defRPr/>
            </a:pPr>
            <a:r>
              <a:rPr lang="en-US" sz="3200" dirty="0">
                <a:solidFill>
                  <a:srgbClr val="000000"/>
                </a:solidFill>
                <a:latin typeface="Avenir Light"/>
                <a:cs typeface="Avenir Light"/>
              </a:rPr>
              <a:t>developmental </a:t>
            </a:r>
          </a:p>
          <a:p>
            <a:pPr marL="273050" indent="-273050">
              <a:lnSpc>
                <a:spcPct val="120000"/>
              </a:lnSpc>
              <a:defRPr/>
            </a:pPr>
            <a:r>
              <a:rPr lang="en-US" sz="3200" dirty="0">
                <a:solidFill>
                  <a:srgbClr val="000000"/>
                </a:solidFill>
                <a:latin typeface="Avenir Light"/>
                <a:cs typeface="Avenir Light"/>
              </a:rPr>
              <a:t>level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3975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158" y="198699"/>
            <a:ext cx="8391459" cy="367890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l">
              <a:lnSpc>
                <a:spcPct val="70000"/>
              </a:lnSpc>
            </a:pPr>
            <a:r>
              <a:rPr lang="en-US" sz="7300" dirty="0">
                <a:latin typeface="DIN Condensed Bold"/>
                <a:cs typeface="DIN Condensed Bold"/>
              </a:rPr>
              <a:t>S</a:t>
            </a:r>
            <a:r>
              <a:rPr lang="en-US" sz="6700" dirty="0">
                <a:latin typeface="DIN Condensed Bold"/>
                <a:cs typeface="DIN Condensed Bold"/>
              </a:rPr>
              <a:t>CAFFOLDING :</a:t>
            </a:r>
            <a:br>
              <a:rPr lang="en-US" sz="6700" dirty="0">
                <a:latin typeface="DIN Condensed Bold"/>
                <a:cs typeface="DIN Condensed Bold"/>
              </a:rPr>
            </a:br>
            <a:br>
              <a:rPr lang="en-US" sz="6700" dirty="0">
                <a:latin typeface="DIN Condensed Bold"/>
                <a:cs typeface="DIN Condensed Bold"/>
              </a:rPr>
            </a:br>
            <a:r>
              <a:rPr lang="en-US" sz="6700" dirty="0">
                <a:latin typeface="DIN Condensed Bold"/>
                <a:cs typeface="DIN Condensed Bold"/>
              </a:rPr>
              <a:t> </a:t>
            </a:r>
            <a:r>
              <a:rPr lang="en-US" sz="8000" dirty="0">
                <a:solidFill>
                  <a:srgbClr val="008000"/>
                </a:solidFill>
                <a:latin typeface="Savoye LET"/>
                <a:cs typeface="Savoye LET"/>
              </a:rPr>
              <a:t>how </a:t>
            </a:r>
            <a:r>
              <a:rPr lang="en-US" dirty="0">
                <a:solidFill>
                  <a:srgbClr val="008000"/>
                </a:solidFill>
                <a:latin typeface="Savoye LET"/>
                <a:cs typeface="Savoye LET"/>
              </a:rPr>
              <a:t>&amp; </a:t>
            </a:r>
            <a:r>
              <a:rPr lang="en-US" sz="8000" dirty="0">
                <a:solidFill>
                  <a:srgbClr val="008000"/>
                </a:solidFill>
                <a:latin typeface="Savoye LET"/>
                <a:cs typeface="Savoye LET"/>
              </a:rPr>
              <a:t>when it is used in the</a:t>
            </a:r>
            <a:br>
              <a:rPr lang="en-US" sz="8000" dirty="0">
                <a:solidFill>
                  <a:srgbClr val="008000"/>
                </a:solidFill>
                <a:latin typeface="Savoye LET"/>
                <a:cs typeface="Savoye LET"/>
              </a:rPr>
            </a:br>
            <a:r>
              <a:rPr lang="en-US" sz="8000" dirty="0">
                <a:solidFill>
                  <a:srgbClr val="008000"/>
                </a:solidFill>
                <a:latin typeface="Savoye LET"/>
                <a:cs typeface="Savoye LET"/>
              </a:rPr>
              <a:t> 				 	 Apprenticeship Model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31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rigami pin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284056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0896" y="205979"/>
            <a:ext cx="3965903" cy="8572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r"/>
            <a:r>
              <a:rPr lang="en-US" sz="4800" dirty="0">
                <a:latin typeface="DIN Condensed Bold"/>
                <a:cs typeface="DIN Condensed Bold"/>
              </a:rPr>
              <a:t>S</a:t>
            </a:r>
            <a:r>
              <a:rPr lang="en-US" dirty="0">
                <a:latin typeface="DIN Condensed Bold"/>
                <a:cs typeface="DIN Condensed Bold"/>
              </a:rPr>
              <a:t>CAFFOLDING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284056" y="1055912"/>
            <a:ext cx="3965904" cy="33944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000000"/>
                </a:solidFill>
                <a:latin typeface="Avenir Light"/>
                <a:cs typeface="Avenir Light"/>
              </a:rPr>
              <a:t>How can/should we teach psychotherapy ? 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00000"/>
                </a:solidFill>
                <a:latin typeface="Avenir Light"/>
                <a:cs typeface="Avenir Light"/>
              </a:rPr>
              <a:t>Not completely clear….Some options…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00000"/>
                </a:solidFill>
                <a:latin typeface="Avenir Light"/>
                <a:cs typeface="Avenir Light"/>
              </a:rPr>
              <a:t>Didactic &amp; Experiential </a:t>
            </a:r>
          </a:p>
          <a:p>
            <a:pPr marL="0" indent="0">
              <a:buNone/>
            </a:pPr>
            <a:endParaRPr lang="en-US" sz="1800" b="1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latin typeface="Avenir Light"/>
                <a:cs typeface="Avenir Light"/>
              </a:rPr>
              <a:t>What are some other ways to scaffold Psychotherapy? (Go to Page 14)</a:t>
            </a:r>
          </a:p>
          <a:p>
            <a:endParaRPr lang="en-US" sz="1800" dirty="0"/>
          </a:p>
        </p:txBody>
      </p:sp>
      <p:sp>
        <p:nvSpPr>
          <p:cNvPr id="3" name="Rounded Rectangle 2"/>
          <p:cNvSpPr/>
          <p:nvPr/>
        </p:nvSpPr>
        <p:spPr>
          <a:xfrm>
            <a:off x="3275724" y="2645103"/>
            <a:ext cx="1944414" cy="1226207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7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04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rigami pin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284056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0896" y="205979"/>
            <a:ext cx="3965903" cy="8572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r"/>
            <a:r>
              <a:rPr lang="en-US" sz="4800" dirty="0">
                <a:latin typeface="DIN Condensed Bold"/>
                <a:cs typeface="DIN Condensed Bold"/>
              </a:rPr>
              <a:t>S</a:t>
            </a:r>
            <a:r>
              <a:rPr lang="en-US" dirty="0">
                <a:latin typeface="DIN Condensed Bold"/>
                <a:cs typeface="DIN Condensed Bold"/>
              </a:rPr>
              <a:t>CAFFOLDING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220138" y="1068487"/>
            <a:ext cx="4279322" cy="33944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000000"/>
                </a:solidFill>
                <a:latin typeface="Avenir Heavy"/>
                <a:cs typeface="Avenir Heavy"/>
              </a:rPr>
              <a:t>Other ways to Scaffold Psychotherapy</a:t>
            </a:r>
          </a:p>
          <a:p>
            <a:pPr marL="0" indent="0">
              <a:buNone/>
            </a:pPr>
            <a:endParaRPr lang="en-US" sz="1800" b="1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rgbClr val="000000"/>
                </a:solidFill>
                <a:latin typeface="Avenir Light"/>
                <a:cs typeface="Avenir Light"/>
              </a:rPr>
              <a:t>Easiest to More Difficult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00000"/>
                </a:solidFill>
                <a:latin typeface="Avenir Light"/>
                <a:cs typeface="Avenir Light"/>
              </a:rPr>
              <a:t>Based on Stages of Change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00000"/>
                </a:solidFill>
                <a:latin typeface="Avenir Light"/>
                <a:cs typeface="Avenir Light"/>
              </a:rPr>
              <a:t>Based on Resistance to Treatment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00000"/>
                </a:solidFill>
                <a:latin typeface="Avenir Light"/>
                <a:cs typeface="Avenir Light"/>
              </a:rPr>
              <a:t>Based on Personality  &amp; Attachment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00000"/>
                </a:solidFill>
                <a:latin typeface="Avenir Light"/>
                <a:cs typeface="Avenir Light"/>
              </a:rPr>
              <a:t>Common Factors</a:t>
            </a:r>
            <a:r>
              <a:rPr lang="en-US" sz="1800" b="1" dirty="0">
                <a:solidFill>
                  <a:srgbClr val="000000"/>
                </a:solidFill>
                <a:latin typeface="Avenir Light"/>
                <a:cs typeface="Avenir Light"/>
                <a:sym typeface="Wingdings" charset="0"/>
              </a:rPr>
              <a:t> Interventions Theory</a:t>
            </a:r>
            <a:endParaRPr lang="en-US" sz="18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endParaRPr lang="en-US" sz="1800" dirty="0"/>
          </a:p>
        </p:txBody>
      </p:sp>
      <p:sp>
        <p:nvSpPr>
          <p:cNvPr id="3" name="Rounded Rectangle 2"/>
          <p:cNvSpPr/>
          <p:nvPr/>
        </p:nvSpPr>
        <p:spPr>
          <a:xfrm>
            <a:off x="3275724" y="2645103"/>
            <a:ext cx="1944414" cy="1226207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7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158" y="198699"/>
            <a:ext cx="8391459" cy="367890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l">
              <a:lnSpc>
                <a:spcPct val="70000"/>
              </a:lnSpc>
            </a:pPr>
            <a:r>
              <a:rPr lang="en-US" sz="7300" dirty="0">
                <a:latin typeface="DIN Condensed Bold"/>
                <a:cs typeface="DIN Condensed Bold"/>
              </a:rPr>
              <a:t>S</a:t>
            </a:r>
            <a:r>
              <a:rPr lang="en-US" sz="6700" dirty="0">
                <a:latin typeface="DIN Condensed Bold"/>
                <a:cs typeface="DIN Condensed Bold"/>
              </a:rPr>
              <a:t>CAFFOLDING :</a:t>
            </a:r>
            <a:br>
              <a:rPr lang="en-US" sz="6700" dirty="0">
                <a:latin typeface="DIN Condensed Bold"/>
                <a:cs typeface="DIN Condensed Bold"/>
              </a:rPr>
            </a:br>
            <a:br>
              <a:rPr lang="en-US" sz="6700" dirty="0">
                <a:latin typeface="DIN Condensed Bold"/>
                <a:cs typeface="DIN Condensed Bold"/>
              </a:rPr>
            </a:br>
            <a:r>
              <a:rPr lang="en-US" sz="6700" dirty="0">
                <a:latin typeface="DIN Condensed Bold"/>
                <a:cs typeface="DIN Condensed Bold"/>
              </a:rPr>
              <a:t>  		</a:t>
            </a:r>
            <a:r>
              <a:rPr lang="en-US" sz="8000" dirty="0">
                <a:solidFill>
                  <a:srgbClr val="008000"/>
                </a:solidFill>
                <a:latin typeface="Savoye LET"/>
                <a:cs typeface="Savoye LET"/>
              </a:rPr>
              <a:t>what did you learn?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42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rticle screen grab 1.tif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801" y="-1459929"/>
            <a:ext cx="3974523" cy="5143500"/>
          </a:xfrm>
          <a:prstGeom prst="rect">
            <a:avLst/>
          </a:prstGeom>
        </p:spPr>
      </p:pic>
      <p:pic>
        <p:nvPicPr>
          <p:cNvPr id="4" name="Picture 3" descr="article screen grab 2.tiff.pd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8860" y="325163"/>
            <a:ext cx="3974523" cy="1655108"/>
          </a:xfrm>
          <a:prstGeom prst="rect">
            <a:avLst/>
          </a:prstGeom>
          <a:ln w="9525" cap="sq" cmpd="sng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art screen grab 3.tiff.pd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801" y="325162"/>
            <a:ext cx="3974523" cy="1655109"/>
          </a:xfrm>
          <a:prstGeom prst="rect">
            <a:avLst/>
          </a:prstGeom>
          <a:ln w="9525" cap="sq" cmpd="sng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272801" y="671692"/>
            <a:ext cx="4317326" cy="5143500"/>
            <a:chOff x="1720047" y="1709917"/>
            <a:chExt cx="4317326" cy="5143500"/>
          </a:xfrm>
        </p:grpSpPr>
        <p:pic>
          <p:nvPicPr>
            <p:cNvPr id="6" name="Picture 5" descr="grab 4.tiff.pdf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20047" y="3357848"/>
              <a:ext cx="3974523" cy="1219731"/>
            </a:xfrm>
            <a:prstGeom prst="rect">
              <a:avLst/>
            </a:prstGeom>
            <a:ln w="9525" cap="sq" cmpd="sng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7" name="Picture 6" descr="grab 5.tiff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62850" y="1709917"/>
              <a:ext cx="3974523" cy="5143500"/>
            </a:xfrm>
            <a:prstGeom prst="rect">
              <a:avLst/>
            </a:prstGeom>
          </p:spPr>
        </p:pic>
      </p:grpSp>
      <p:pic>
        <p:nvPicPr>
          <p:cNvPr id="10" name="Picture 9" descr="art screen grab 3.tiff.pdf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2599" y="2195958"/>
            <a:ext cx="3192965" cy="1343396"/>
          </a:xfrm>
          <a:prstGeom prst="rect">
            <a:avLst/>
          </a:prstGeom>
          <a:ln w="9525" cap="sq" cmpd="sng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913786" y="3683571"/>
            <a:ext cx="4190148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Crisis Intervention, Trauma, Disaster</a:t>
            </a:r>
          </a:p>
          <a:p>
            <a:r>
              <a:rPr lang="en-US" sz="1200" dirty="0"/>
              <a:t>Robert E Feinstein &amp; Emily Collins</a:t>
            </a:r>
          </a:p>
          <a:p>
            <a:endParaRPr lang="en-US" sz="800" dirty="0"/>
          </a:p>
          <a:p>
            <a:pPr marL="1031875"/>
            <a:r>
              <a:rPr lang="en-US" sz="1200" dirty="0"/>
              <a:t>Textbook of Family Medicine 9th Edition  </a:t>
            </a:r>
          </a:p>
          <a:p>
            <a:pPr marL="1031875"/>
            <a:r>
              <a:rPr lang="en-US" sz="1200" dirty="0"/>
              <a:t>Robert E. </a:t>
            </a:r>
            <a:r>
              <a:rPr lang="en-US" sz="1200" dirty="0" err="1"/>
              <a:t>Rakel</a:t>
            </a:r>
            <a:r>
              <a:rPr lang="en-US" sz="1200" dirty="0"/>
              <a:t> MD  David </a:t>
            </a:r>
            <a:r>
              <a:rPr lang="en-US" sz="1200" dirty="0" err="1"/>
              <a:t>Rakel</a:t>
            </a:r>
            <a:r>
              <a:rPr lang="en-US" sz="1200" dirty="0"/>
              <a:t> MD</a:t>
            </a:r>
          </a:p>
          <a:p>
            <a:pPr marL="1031875"/>
            <a:r>
              <a:rPr lang="en-US" sz="1200" dirty="0"/>
              <a:t> Elsevier/Saunders Philadelphia Pa 2016</a:t>
            </a:r>
          </a:p>
          <a:p>
            <a:pPr marL="1031875"/>
            <a:r>
              <a:rPr lang="en-US" sz="1200" dirty="0"/>
              <a:t>        Chapter 44 pp. 1062-1073</a:t>
            </a:r>
          </a:p>
        </p:txBody>
      </p:sp>
    </p:spTree>
    <p:extLst>
      <p:ext uri="{BB962C8B-B14F-4D97-AF65-F5344CB8AC3E}">
        <p14:creationId xmlns:p14="http://schemas.microsoft.com/office/powerpoint/2010/main" val="28113475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vector background rainbow horizonta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24321"/>
            <a:ext cx="9144000" cy="27508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15658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l"/>
            <a:r>
              <a:rPr lang="en-US" sz="4800" dirty="0">
                <a:solidFill>
                  <a:srgbClr val="008000"/>
                </a:solidFill>
                <a:latin typeface="DIN Condensed Bold"/>
                <a:cs typeface="DIN Condensed Bold"/>
              </a:rPr>
              <a:t>S</a:t>
            </a:r>
            <a:r>
              <a:rPr lang="en-US" dirty="0">
                <a:solidFill>
                  <a:srgbClr val="008000"/>
                </a:solidFill>
                <a:latin typeface="DIN Condensed Bold"/>
                <a:cs typeface="DIN Condensed Bold"/>
              </a:rPr>
              <a:t>IX</a:t>
            </a:r>
            <a:r>
              <a:rPr lang="en-US" dirty="0">
                <a:latin typeface="DIN Condensed Bold"/>
                <a:cs typeface="DIN Condensed Bold"/>
              </a:rPr>
              <a:t> </a:t>
            </a:r>
            <a:r>
              <a:rPr lang="en-US" sz="4800" dirty="0">
                <a:latin typeface="DIN Condensed Bold"/>
                <a:cs typeface="DIN Condensed Bold"/>
              </a:rPr>
              <a:t>T</a:t>
            </a:r>
            <a:r>
              <a:rPr lang="en-US" dirty="0">
                <a:latin typeface="DIN Condensed Bold"/>
                <a:cs typeface="DIN Condensed Bold"/>
              </a:rPr>
              <a:t>EACHING </a:t>
            </a:r>
            <a:r>
              <a:rPr lang="en-US" sz="4800" dirty="0">
                <a:latin typeface="DIN Condensed Bold"/>
                <a:cs typeface="DIN Condensed Bold"/>
              </a:rPr>
              <a:t>M</a:t>
            </a:r>
            <a:r>
              <a:rPr lang="en-US" dirty="0">
                <a:latin typeface="DIN Condensed Bold"/>
                <a:cs typeface="DIN Condensed Bold"/>
              </a:rPr>
              <a:t>ETHODS</a:t>
            </a:r>
            <a:r>
              <a:rPr lang="en-US" dirty="0">
                <a:latin typeface="TabletGothicCompressed-Heavy"/>
                <a:cs typeface="TabletGothicCompressed-Heavy"/>
              </a:rPr>
              <a:t> </a:t>
            </a:r>
            <a:r>
              <a:rPr lang="en-US" sz="3600" dirty="0">
                <a:latin typeface="Savoye LET"/>
                <a:cs typeface="Savoye LET"/>
              </a:rPr>
              <a:t>support  learning</a:t>
            </a:r>
            <a:br>
              <a:rPr lang="en-US" sz="5400" dirty="0">
                <a:latin typeface="TabletGothicCompressed-Bold"/>
                <a:cs typeface="TabletGothicCompressed-Bold"/>
              </a:rPr>
            </a:br>
            <a:endParaRPr lang="en-US" dirty="0">
              <a:latin typeface="TabletGothicCompressed-Bold"/>
              <a:cs typeface="TabletGothicCompressed-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9613"/>
            <a:ext cx="8229600" cy="3394472"/>
          </a:xfrm>
        </p:spPr>
        <p:txBody>
          <a:bodyPr numCol="2">
            <a:normAutofit/>
          </a:bodyPr>
          <a:lstStyle/>
          <a:p>
            <a:pPr marL="273050" indent="-273050" algn="r">
              <a:lnSpc>
                <a:spcPct val="80000"/>
              </a:lnSpc>
              <a:buNone/>
              <a:defRPr/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Avenir Light"/>
                <a:cs typeface="Avenir Light"/>
              </a:rPr>
              <a:t>Modeling</a:t>
            </a:r>
          </a:p>
          <a:p>
            <a:pPr marL="273050" indent="-273050" algn="r">
              <a:lnSpc>
                <a:spcPct val="80000"/>
              </a:lnSpc>
              <a:buNone/>
              <a:defRPr/>
            </a:pPr>
            <a:endParaRPr lang="en-US" sz="14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marL="273050" indent="-273050" algn="r">
              <a:lnSpc>
                <a:spcPct val="80000"/>
              </a:lnSpc>
              <a:buNone/>
              <a:defRPr/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Avenir Light"/>
                <a:cs typeface="Avenir Light"/>
              </a:rPr>
              <a:t>Coaching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venir Light"/>
                <a:cs typeface="Avenir Light"/>
              </a:rPr>
              <a:t> </a:t>
            </a:r>
          </a:p>
          <a:p>
            <a:pPr marL="273050" indent="-273050" algn="r">
              <a:lnSpc>
                <a:spcPct val="80000"/>
              </a:lnSpc>
              <a:buNone/>
              <a:defRPr/>
            </a:pPr>
            <a:endParaRPr lang="en-US" sz="1400" dirty="0">
              <a:solidFill>
                <a:schemeClr val="bg1">
                  <a:lumMod val="75000"/>
                </a:schemeClr>
              </a:solidFill>
              <a:latin typeface="Avenir Light"/>
              <a:cs typeface="Avenir Light"/>
            </a:endParaRPr>
          </a:p>
          <a:p>
            <a:pPr marL="273050" indent="-273050" algn="r">
              <a:lnSpc>
                <a:spcPct val="80000"/>
              </a:lnSpc>
              <a:buNone/>
              <a:defRPr/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Avenir Light"/>
                <a:cs typeface="Avenir Light"/>
              </a:rPr>
              <a:t>Scaffolding</a:t>
            </a:r>
          </a:p>
          <a:p>
            <a:pPr marL="273050" indent="-273050" algn="r">
              <a:lnSpc>
                <a:spcPct val="80000"/>
              </a:lnSpc>
              <a:buNone/>
              <a:defRPr/>
            </a:pPr>
            <a:endParaRPr lang="en-US" sz="12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marL="273050" indent="-273050" algn="r">
              <a:lnSpc>
                <a:spcPct val="80000"/>
              </a:lnSpc>
              <a:buNone/>
              <a:defRPr/>
            </a:pPr>
            <a:endParaRPr lang="en-US" b="1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marL="273050" indent="-273050" algn="r">
              <a:lnSpc>
                <a:spcPct val="80000"/>
              </a:lnSpc>
              <a:buNone/>
              <a:defRPr/>
            </a:pPr>
            <a:endParaRPr lang="en-US" b="1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marL="273050" indent="-273050" algn="r">
              <a:lnSpc>
                <a:spcPct val="80000"/>
              </a:lnSpc>
              <a:buNone/>
              <a:defRPr/>
            </a:pPr>
            <a:r>
              <a:rPr lang="en-US" b="1" dirty="0">
                <a:solidFill>
                  <a:srgbClr val="000000"/>
                </a:solidFill>
                <a:latin typeface="Avenir Light"/>
                <a:cs typeface="Avenir Light"/>
              </a:rPr>
              <a:t>Articulation</a:t>
            </a:r>
          </a:p>
          <a:p>
            <a:pPr marL="273050" indent="-273050" algn="r">
              <a:lnSpc>
                <a:spcPct val="80000"/>
              </a:lnSpc>
              <a:buNone/>
              <a:defRPr/>
            </a:pPr>
            <a:endParaRPr lang="en-US" sz="1200" dirty="0">
              <a:solidFill>
                <a:srgbClr val="BFBFBF"/>
              </a:solidFill>
              <a:latin typeface="Avenir Light"/>
              <a:cs typeface="Avenir Light"/>
            </a:endParaRPr>
          </a:p>
          <a:p>
            <a:pPr marL="273050" indent="-273050" algn="r">
              <a:lnSpc>
                <a:spcPct val="80000"/>
              </a:lnSpc>
              <a:buNone/>
              <a:defRPr/>
            </a:pPr>
            <a:r>
              <a:rPr lang="en-US" b="1" dirty="0">
                <a:solidFill>
                  <a:srgbClr val="BFBFBF"/>
                </a:solidFill>
                <a:latin typeface="Avenir Light"/>
                <a:cs typeface="Avenir Light"/>
              </a:rPr>
              <a:t>Reflection</a:t>
            </a:r>
          </a:p>
          <a:p>
            <a:pPr marL="273050" indent="-273050" algn="r">
              <a:lnSpc>
                <a:spcPct val="80000"/>
              </a:lnSpc>
              <a:buNone/>
              <a:defRPr/>
            </a:pPr>
            <a:endParaRPr lang="en-US" sz="1100" dirty="0">
              <a:solidFill>
                <a:srgbClr val="BFBFBF"/>
              </a:solidFill>
              <a:latin typeface="Avenir Light"/>
              <a:cs typeface="Avenir Light"/>
            </a:endParaRPr>
          </a:p>
          <a:p>
            <a:pPr marL="273050" indent="-273050" algn="r">
              <a:lnSpc>
                <a:spcPct val="80000"/>
              </a:lnSpc>
              <a:buNone/>
              <a:defRPr/>
            </a:pPr>
            <a:r>
              <a:rPr lang="en-US" b="1" dirty="0">
                <a:solidFill>
                  <a:srgbClr val="BFBFBF"/>
                </a:solidFill>
                <a:latin typeface="Avenir Light"/>
                <a:cs typeface="Avenir Light"/>
              </a:rPr>
              <a:t>Exploration</a:t>
            </a:r>
          </a:p>
          <a:p>
            <a:pPr marL="273050" indent="-273050" algn="r">
              <a:lnSpc>
                <a:spcPct val="80000"/>
              </a:lnSpc>
              <a:buNone/>
              <a:defRPr/>
            </a:pPr>
            <a:endParaRPr lang="en-US" sz="1100" dirty="0">
              <a:solidFill>
                <a:srgbClr val="000000"/>
              </a:solidFill>
              <a:latin typeface="TabletGothicCompressed-Regular"/>
              <a:cs typeface="TabletGothicCompressed-Regular"/>
            </a:endParaRPr>
          </a:p>
          <a:p>
            <a:pPr algn="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213856" y="3445777"/>
            <a:ext cx="2733713" cy="4336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91298" y="4754398"/>
            <a:ext cx="2656271" cy="27101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91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ocrates statue seated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9141017" cy="5143501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75923" y="-128569"/>
            <a:ext cx="3192691" cy="113298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r"/>
            <a:r>
              <a:rPr lang="en-US" sz="4800" dirty="0">
                <a:latin typeface="DIN Condensed Bold"/>
                <a:cs typeface="DIN Condensed Bold"/>
              </a:rPr>
              <a:t>A</a:t>
            </a:r>
            <a:r>
              <a:rPr lang="en-US" dirty="0">
                <a:latin typeface="DIN Condensed Bold"/>
                <a:cs typeface="DIN Condensed Bold"/>
              </a:rPr>
              <a:t>RTICULATION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9489" y="1004420"/>
            <a:ext cx="4046525" cy="4293114"/>
          </a:xfrm>
          <a:solidFill>
            <a:srgbClr val="3366FF">
              <a:alpha val="77000"/>
            </a:srgbClr>
          </a:solidFill>
          <a:effectLst>
            <a:softEdge rad="241300"/>
          </a:effectLst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sz="11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r>
              <a:rPr lang="en-US" sz="3600" dirty="0">
                <a:solidFill>
                  <a:srgbClr val="000000"/>
                </a:solidFill>
                <a:latin typeface="Avenir Light"/>
                <a:cs typeface="Avenir Light"/>
              </a:rPr>
              <a:t>Stimulates student to develop critical thinking </a:t>
            </a:r>
          </a:p>
          <a:p>
            <a:endParaRPr lang="en-US" sz="11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r>
              <a:rPr lang="en-US" sz="3600" dirty="0">
                <a:solidFill>
                  <a:srgbClr val="000000"/>
                </a:solidFill>
                <a:latin typeface="Avenir Light"/>
                <a:cs typeface="Avenir Light"/>
              </a:rPr>
              <a:t>Helps students become aware of knowledge gaps (what they need to learn) </a:t>
            </a:r>
          </a:p>
          <a:p>
            <a:endParaRPr lang="en-US" sz="14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r>
              <a:rPr lang="en-US" sz="3600" dirty="0">
                <a:solidFill>
                  <a:srgbClr val="000000"/>
                </a:solidFill>
                <a:latin typeface="Avenir Light"/>
                <a:cs typeface="Avenir Light"/>
              </a:rPr>
              <a:t>Helps student discover what they want to learn</a:t>
            </a:r>
          </a:p>
          <a:p>
            <a:pPr marL="0" indent="0">
              <a:buNone/>
            </a:pPr>
            <a:endParaRPr lang="en-US" sz="14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r>
              <a:rPr lang="en-US" sz="3600" dirty="0">
                <a:solidFill>
                  <a:srgbClr val="000000"/>
                </a:solidFill>
                <a:latin typeface="Avenir Light"/>
                <a:cs typeface="Avenir Light"/>
              </a:rPr>
              <a:t>Teaches the importance of asking questions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3558" y="611222"/>
            <a:ext cx="4733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venir Light"/>
                <a:cs typeface="Avenir Light"/>
              </a:rPr>
              <a:t>Socratic questioning of students: </a:t>
            </a:r>
          </a:p>
        </p:txBody>
      </p:sp>
    </p:spTree>
    <p:extLst>
      <p:ext uri="{BB962C8B-B14F-4D97-AF65-F5344CB8AC3E}">
        <p14:creationId xmlns:p14="http://schemas.microsoft.com/office/powerpoint/2010/main" val="266469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 birds talking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554" y="-17911"/>
            <a:ext cx="9183553" cy="5190543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09237" y="-17911"/>
            <a:ext cx="3296450" cy="51435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            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2099" y="649840"/>
            <a:ext cx="8813588" cy="4262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bg1"/>
                </a:solidFill>
                <a:effectLst>
                  <a:glow rad="508000">
                    <a:schemeClr val="tx1">
                      <a:alpha val="75000"/>
                    </a:schemeClr>
                  </a:glow>
                </a:effectLst>
                <a:latin typeface="Avenir Light"/>
              </a:rPr>
              <a:t>Clarification – “why do you think that”, “can you explain further”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bg1"/>
                </a:solidFill>
                <a:effectLst>
                  <a:glow rad="508000">
                    <a:schemeClr val="tx1">
                      <a:alpha val="75000"/>
                    </a:schemeClr>
                  </a:glow>
                </a:effectLst>
                <a:latin typeface="Avenir Light"/>
              </a:rPr>
              <a:t>Challenging – “is that always the case”, </a:t>
            </a:r>
          </a:p>
          <a:p>
            <a:pPr lvl="1"/>
            <a:r>
              <a:rPr lang="en-US" sz="2300" dirty="0">
                <a:solidFill>
                  <a:schemeClr val="bg1"/>
                </a:solidFill>
                <a:effectLst>
                  <a:glow rad="508000">
                    <a:schemeClr val="tx1">
                      <a:alpha val="75000"/>
                    </a:schemeClr>
                  </a:glow>
                </a:effectLst>
                <a:latin typeface="Avenir Light"/>
              </a:rPr>
              <a:t>“lets revisit your assumption”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bg1"/>
                </a:solidFill>
                <a:effectLst>
                  <a:glow rad="508000">
                    <a:schemeClr val="tx1">
                      <a:alpha val="75000"/>
                    </a:schemeClr>
                  </a:glow>
                </a:effectLst>
                <a:latin typeface="Avenir Light"/>
              </a:rPr>
              <a:t>Evidence – “why do you say that”, </a:t>
            </a:r>
          </a:p>
          <a:p>
            <a:pPr lvl="1"/>
            <a:r>
              <a:rPr lang="en-US" sz="2300" dirty="0">
                <a:solidFill>
                  <a:schemeClr val="bg1"/>
                </a:solidFill>
                <a:effectLst>
                  <a:glow rad="508000">
                    <a:schemeClr val="tx1">
                      <a:alpha val="75000"/>
                    </a:schemeClr>
                  </a:glow>
                </a:effectLst>
                <a:latin typeface="Avenir Light"/>
              </a:rPr>
              <a:t>”is there reason to doubt the evidence”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bg1"/>
                </a:solidFill>
                <a:effectLst>
                  <a:glow rad="508000">
                    <a:schemeClr val="tx1">
                      <a:alpha val="75000"/>
                    </a:schemeClr>
                  </a:glow>
                </a:effectLst>
                <a:latin typeface="Avenir Light"/>
              </a:rPr>
              <a:t>Alternatives – “what might be a counter-argument”, </a:t>
            </a:r>
          </a:p>
          <a:p>
            <a:pPr lvl="1"/>
            <a:r>
              <a:rPr lang="en-US" sz="2300" dirty="0">
                <a:solidFill>
                  <a:schemeClr val="bg1"/>
                </a:solidFill>
                <a:effectLst>
                  <a:glow rad="508000">
                    <a:schemeClr val="tx1">
                      <a:alpha val="75000"/>
                    </a:schemeClr>
                  </a:glow>
                </a:effectLst>
                <a:latin typeface="Avenir Light"/>
              </a:rPr>
              <a:t>“is there another way you can see”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bg1"/>
                </a:solidFill>
                <a:effectLst>
                  <a:glow rad="508000">
                    <a:schemeClr val="tx1">
                      <a:alpha val="75000"/>
                    </a:schemeClr>
                  </a:glow>
                </a:effectLst>
                <a:latin typeface="Avenir Light"/>
              </a:rPr>
              <a:t>Implications and consequences – “if X happened, what would be </a:t>
            </a:r>
          </a:p>
          <a:p>
            <a:pPr lvl="1"/>
            <a:r>
              <a:rPr lang="en-US" sz="2300" dirty="0">
                <a:solidFill>
                  <a:schemeClr val="bg1"/>
                </a:solidFill>
                <a:effectLst>
                  <a:glow rad="508000">
                    <a:schemeClr val="tx1">
                      <a:alpha val="75000"/>
                    </a:schemeClr>
                  </a:glow>
                </a:effectLst>
                <a:latin typeface="Avenir Light"/>
              </a:rPr>
              <a:t>the result”, “how does A affect B”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bg1"/>
                </a:solidFill>
                <a:effectLst>
                  <a:glow rad="508000">
                    <a:schemeClr val="tx1">
                      <a:alpha val="75000"/>
                    </a:schemeClr>
                  </a:glow>
                </a:effectLst>
                <a:latin typeface="Avenir Light"/>
              </a:rPr>
              <a:t>Question the question – “why was that question important”,</a:t>
            </a:r>
          </a:p>
          <a:p>
            <a:pPr lvl="1"/>
            <a:r>
              <a:rPr lang="en-US" sz="2300" dirty="0">
                <a:solidFill>
                  <a:schemeClr val="bg1"/>
                </a:solidFill>
                <a:effectLst>
                  <a:glow rad="508000">
                    <a:schemeClr val="tx1">
                      <a:alpha val="75000"/>
                    </a:schemeClr>
                  </a:glow>
                </a:effectLst>
                <a:latin typeface="Avenir Light"/>
              </a:rPr>
              <a:t> “any other questions that might be useful in this case”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2099" y="9112"/>
            <a:ext cx="5053470" cy="8423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>
                <a:solidFill>
                  <a:srgbClr val="FFFF00"/>
                </a:solidFill>
                <a:latin typeface="DIN Condensed Bold"/>
                <a:cs typeface="DIN Condensed Bold"/>
              </a:rPr>
              <a:t>A</a:t>
            </a:r>
            <a:r>
              <a:rPr lang="en-US" dirty="0">
                <a:solidFill>
                  <a:srgbClr val="FFFF00"/>
                </a:solidFill>
                <a:latin typeface="DIN Condensed Bold"/>
                <a:cs typeface="DIN Condensed Bold"/>
              </a:rPr>
              <a:t>RTICULATION </a:t>
            </a:r>
            <a:r>
              <a:rPr lang="en-US" sz="2400" dirty="0">
                <a:solidFill>
                  <a:srgbClr val="FFFF00"/>
                </a:solidFill>
                <a:latin typeface="Avenir Book"/>
                <a:cs typeface="Avenir Book"/>
              </a:rPr>
              <a:t>(page 15)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75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effectLst>
            <a:glow rad="63500">
              <a:schemeClr val="bg1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lvl="0" algn="l">
              <a:spcBef>
                <a:spcPts val="0"/>
              </a:spcBef>
            </a:pPr>
            <a:r>
              <a:rPr lang="en-US" sz="6000" dirty="0">
                <a:solidFill>
                  <a:schemeClr val="bg2"/>
                </a:solidFill>
                <a:latin typeface="DIN Condensed Bold"/>
                <a:cs typeface="DIN Condensed Bold"/>
              </a:rPr>
              <a:t>A</a:t>
            </a:r>
            <a:r>
              <a:rPr lang="en-US" sz="5400" dirty="0">
                <a:solidFill>
                  <a:schemeClr val="bg2"/>
                </a:solidFill>
                <a:latin typeface="DIN Condensed Bold"/>
                <a:cs typeface="DIN Condensed Bold"/>
              </a:rPr>
              <a:t>RTICULATION </a:t>
            </a:r>
            <a:br>
              <a:rPr lang="en-US" sz="5400" dirty="0">
                <a:solidFill>
                  <a:schemeClr val="bg2"/>
                </a:solidFill>
                <a:latin typeface="DIN Condensed Bold"/>
                <a:cs typeface="DIN Condensed Bold"/>
              </a:rPr>
            </a:br>
            <a:endParaRPr lang="en-US" sz="5400" dirty="0">
              <a:solidFill>
                <a:schemeClr val="bg2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41931" y="28327"/>
            <a:ext cx="4841374" cy="514350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4600" dirty="0">
                <a:solidFill>
                  <a:schemeClr val="accent6">
                    <a:lumMod val="50000"/>
                  </a:schemeClr>
                </a:solidFill>
                <a:latin typeface="Avenir Light"/>
                <a:cs typeface="Avenir Light"/>
              </a:rPr>
              <a:t>Pair Up. (3 min Role Play)</a:t>
            </a:r>
          </a:p>
          <a:p>
            <a:pPr marL="0" indent="0">
              <a:buNone/>
            </a:pPr>
            <a:r>
              <a:rPr lang="en-US" sz="4600" dirty="0">
                <a:solidFill>
                  <a:schemeClr val="accent6">
                    <a:lumMod val="50000"/>
                  </a:schemeClr>
                </a:solidFill>
                <a:latin typeface="Avenir Light"/>
                <a:cs typeface="Avenir Light"/>
              </a:rPr>
              <a:t>Page 15</a:t>
            </a:r>
          </a:p>
          <a:p>
            <a:pPr marL="0" indent="0">
              <a:buNone/>
            </a:pPr>
            <a:endParaRPr lang="en-US" sz="2900" dirty="0">
              <a:solidFill>
                <a:schemeClr val="accent6">
                  <a:lumMod val="50000"/>
                </a:schemeClr>
              </a:solidFill>
              <a:latin typeface="Avenir Light"/>
              <a:cs typeface="Avenir Light"/>
            </a:endParaRPr>
          </a:p>
          <a:p>
            <a:pPr marL="0" indent="0">
              <a:buNone/>
            </a:pPr>
            <a:endParaRPr lang="en-US" sz="29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marL="0" indent="0">
              <a:buNone/>
            </a:pPr>
            <a:r>
              <a:rPr lang="en-US" sz="3800" b="1" dirty="0">
                <a:solidFill>
                  <a:srgbClr val="000000"/>
                </a:solidFill>
                <a:latin typeface="Avenir Light"/>
                <a:cs typeface="Avenir Light"/>
              </a:rPr>
              <a:t>Person 1 – Discuss a case you feel stuck with or uncertain  about.</a:t>
            </a:r>
          </a:p>
          <a:p>
            <a:pPr marL="0" indent="0">
              <a:buNone/>
            </a:pPr>
            <a:br>
              <a:rPr lang="en-US" sz="3800" dirty="0">
                <a:solidFill>
                  <a:srgbClr val="000000"/>
                </a:solidFill>
                <a:latin typeface="Avenir Light"/>
                <a:cs typeface="Avenir Light"/>
              </a:rPr>
            </a:br>
            <a:r>
              <a:rPr lang="en-US" sz="3800" b="1" dirty="0">
                <a:solidFill>
                  <a:srgbClr val="000000"/>
                </a:solidFill>
                <a:latin typeface="Avenir Light"/>
                <a:cs typeface="Avenir Light"/>
              </a:rPr>
              <a:t>Person 2 – Use some of the Socratic Questions to help facilitate new learning for person 1</a:t>
            </a:r>
          </a:p>
          <a:p>
            <a:pPr marL="0" indent="0">
              <a:buNone/>
            </a:pPr>
            <a:endParaRPr lang="en-US" sz="2000" b="1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latin typeface="Avenir Light"/>
                <a:cs typeface="Avenir Light"/>
              </a:rPr>
              <a:t> 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blue birds talking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23"/>
          <a:stretch/>
        </p:blipFill>
        <p:spPr>
          <a:xfrm>
            <a:off x="0" y="-21464"/>
            <a:ext cx="4037672" cy="521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83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 birds talking.jpg"/>
          <p:cNvPicPr>
            <a:picLocks noChangeAspect="1"/>
          </p:cNvPicPr>
          <p:nvPr/>
        </p:nvPicPr>
        <p:blipFill>
          <a:blip r:embed="rId3" cstate="email">
            <a:alphaModFix amt="5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554" y="-17911"/>
            <a:ext cx="9183553" cy="5190543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09237" y="-17911"/>
            <a:ext cx="3296450" cy="51435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            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2099" y="649840"/>
            <a:ext cx="8813588" cy="4262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bg1"/>
                </a:solidFill>
                <a:effectLst>
                  <a:glow rad="508000">
                    <a:schemeClr val="tx1">
                      <a:alpha val="75000"/>
                    </a:schemeClr>
                  </a:glow>
                </a:effectLst>
                <a:latin typeface="Avenir Light"/>
              </a:rPr>
              <a:t>Clarification – “why do you think that”, “can you explain further”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bg1"/>
                </a:solidFill>
                <a:effectLst>
                  <a:glow rad="508000">
                    <a:schemeClr val="tx1">
                      <a:alpha val="75000"/>
                    </a:schemeClr>
                  </a:glow>
                </a:effectLst>
                <a:latin typeface="Avenir Light"/>
              </a:rPr>
              <a:t>Challenging – “is that always the case”, “lets revisit your assumption”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bg1"/>
                </a:solidFill>
                <a:effectLst>
                  <a:glow rad="508000">
                    <a:schemeClr val="tx1">
                      <a:alpha val="75000"/>
                    </a:schemeClr>
                  </a:glow>
                </a:effectLst>
                <a:latin typeface="Avenir Light"/>
              </a:rPr>
              <a:t>Evidence – “why do you say that”, ”is there reason to doubt the evidence”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bg1"/>
                </a:solidFill>
                <a:effectLst>
                  <a:glow rad="508000">
                    <a:schemeClr val="tx1">
                      <a:alpha val="75000"/>
                    </a:schemeClr>
                  </a:glow>
                </a:effectLst>
                <a:latin typeface="Avenir Light"/>
              </a:rPr>
              <a:t>Alternatives – “what might be a counter-argument”, “is there another way you can see”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bg1"/>
                </a:solidFill>
                <a:effectLst>
                  <a:glow rad="508000">
                    <a:schemeClr val="tx1">
                      <a:alpha val="75000"/>
                    </a:schemeClr>
                  </a:glow>
                </a:effectLst>
                <a:latin typeface="Avenir Light"/>
              </a:rPr>
              <a:t>Implications and consequences – “if X happened, what would be the result”, “how does A affect B”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bg1"/>
                </a:solidFill>
                <a:effectLst>
                  <a:glow rad="508000">
                    <a:schemeClr val="tx1">
                      <a:alpha val="75000"/>
                    </a:schemeClr>
                  </a:glow>
                </a:effectLst>
                <a:latin typeface="Avenir Light"/>
              </a:rPr>
              <a:t>Question the question – “why was that question important”, “any other questions that might be useful in this case”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2099" y="9112"/>
            <a:ext cx="5053470" cy="8423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>
                <a:solidFill>
                  <a:srgbClr val="FFFF00"/>
                </a:solidFill>
                <a:latin typeface="DIN Condensed Bold"/>
                <a:cs typeface="DIN Condensed Bold"/>
              </a:rPr>
              <a:t>A</a:t>
            </a:r>
            <a:r>
              <a:rPr lang="en-US" dirty="0">
                <a:solidFill>
                  <a:srgbClr val="FFFF00"/>
                </a:solidFill>
                <a:latin typeface="DIN Condensed Bold"/>
                <a:cs typeface="DIN Condensed Bold"/>
              </a:rPr>
              <a:t>RTICULATION </a:t>
            </a:r>
            <a:r>
              <a:rPr lang="en-US" sz="2400" dirty="0">
                <a:solidFill>
                  <a:srgbClr val="FFFF00"/>
                </a:solidFill>
                <a:latin typeface="Avenir Book"/>
                <a:cs typeface="Avenir Book"/>
              </a:rPr>
              <a:t>(page 15)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56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158" y="198699"/>
            <a:ext cx="8391459" cy="367890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l">
              <a:lnSpc>
                <a:spcPct val="70000"/>
              </a:lnSpc>
            </a:pPr>
            <a:r>
              <a:rPr lang="en-US" sz="7300" dirty="0">
                <a:latin typeface="DIN Condensed Bold"/>
                <a:cs typeface="DIN Condensed Bold"/>
              </a:rPr>
              <a:t>A</a:t>
            </a:r>
            <a:r>
              <a:rPr lang="en-US" sz="6700" dirty="0">
                <a:latin typeface="DIN Condensed Bold"/>
                <a:cs typeface="DIN Condensed Bold"/>
              </a:rPr>
              <a:t>RTICULATION :</a:t>
            </a:r>
            <a:br>
              <a:rPr lang="en-US" sz="6700" dirty="0">
                <a:latin typeface="DIN Condensed Bold"/>
                <a:cs typeface="DIN Condensed Bold"/>
              </a:rPr>
            </a:br>
            <a:br>
              <a:rPr lang="en-US" sz="6700" dirty="0">
                <a:latin typeface="DIN Condensed Bold"/>
                <a:cs typeface="DIN Condensed Bold"/>
              </a:rPr>
            </a:br>
            <a:r>
              <a:rPr lang="en-US" sz="6700" dirty="0">
                <a:latin typeface="DIN Condensed Bold"/>
                <a:cs typeface="DIN Condensed Bold"/>
              </a:rPr>
              <a:t>  		</a:t>
            </a:r>
            <a:r>
              <a:rPr lang="en-US" sz="8000" dirty="0">
                <a:solidFill>
                  <a:srgbClr val="008000"/>
                </a:solidFill>
                <a:latin typeface="Savoye LET"/>
                <a:cs typeface="Savoye LET"/>
              </a:rPr>
              <a:t>what did you learn?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75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vector background rainbow horizonta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24321"/>
            <a:ext cx="9144000" cy="27508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15658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l"/>
            <a:r>
              <a:rPr lang="en-US" sz="4800" dirty="0">
                <a:solidFill>
                  <a:srgbClr val="008000"/>
                </a:solidFill>
                <a:latin typeface="DIN Condensed Bold"/>
                <a:cs typeface="DIN Condensed Bold"/>
              </a:rPr>
              <a:t>S</a:t>
            </a:r>
            <a:r>
              <a:rPr lang="en-US" dirty="0">
                <a:solidFill>
                  <a:srgbClr val="008000"/>
                </a:solidFill>
                <a:latin typeface="DIN Condensed Bold"/>
                <a:cs typeface="DIN Condensed Bold"/>
              </a:rPr>
              <a:t>IX</a:t>
            </a:r>
            <a:r>
              <a:rPr lang="en-US" dirty="0">
                <a:latin typeface="DIN Condensed Bold"/>
                <a:cs typeface="DIN Condensed Bold"/>
              </a:rPr>
              <a:t> </a:t>
            </a:r>
            <a:r>
              <a:rPr lang="en-US" sz="4800" dirty="0">
                <a:latin typeface="DIN Condensed Bold"/>
                <a:cs typeface="DIN Condensed Bold"/>
              </a:rPr>
              <a:t>T</a:t>
            </a:r>
            <a:r>
              <a:rPr lang="en-US" dirty="0">
                <a:latin typeface="DIN Condensed Bold"/>
                <a:cs typeface="DIN Condensed Bold"/>
              </a:rPr>
              <a:t>EACHING </a:t>
            </a:r>
            <a:r>
              <a:rPr lang="en-US" sz="4800" dirty="0">
                <a:latin typeface="DIN Condensed Bold"/>
                <a:cs typeface="DIN Condensed Bold"/>
              </a:rPr>
              <a:t>M</a:t>
            </a:r>
            <a:r>
              <a:rPr lang="en-US" dirty="0">
                <a:latin typeface="DIN Condensed Bold"/>
                <a:cs typeface="DIN Condensed Bold"/>
              </a:rPr>
              <a:t>ETHODS</a:t>
            </a:r>
            <a:r>
              <a:rPr lang="en-US" dirty="0">
                <a:latin typeface="TabletGothicCompressed-Heavy"/>
                <a:cs typeface="TabletGothicCompressed-Heavy"/>
              </a:rPr>
              <a:t> </a:t>
            </a:r>
            <a:r>
              <a:rPr lang="en-US" sz="3600" dirty="0">
                <a:latin typeface="Savoye LET"/>
                <a:cs typeface="Savoye LET"/>
              </a:rPr>
              <a:t>support  learning</a:t>
            </a:r>
            <a:br>
              <a:rPr lang="en-US" sz="5400" dirty="0">
                <a:latin typeface="TabletGothicCompressed-Bold"/>
                <a:cs typeface="TabletGothicCompressed-Bold"/>
              </a:rPr>
            </a:br>
            <a:endParaRPr lang="en-US" dirty="0">
              <a:latin typeface="TabletGothicCompressed-Bold"/>
              <a:cs typeface="TabletGothicCompressed-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9613"/>
            <a:ext cx="8229600" cy="3394472"/>
          </a:xfrm>
        </p:spPr>
        <p:txBody>
          <a:bodyPr numCol="2">
            <a:normAutofit/>
          </a:bodyPr>
          <a:lstStyle/>
          <a:p>
            <a:pPr marL="273050" indent="-273050" algn="r">
              <a:lnSpc>
                <a:spcPct val="80000"/>
              </a:lnSpc>
              <a:buNone/>
              <a:defRPr/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Avenir Light"/>
                <a:cs typeface="Avenir Light"/>
              </a:rPr>
              <a:t>Modeling</a:t>
            </a:r>
          </a:p>
          <a:p>
            <a:pPr marL="273050" indent="-273050" algn="r">
              <a:lnSpc>
                <a:spcPct val="80000"/>
              </a:lnSpc>
              <a:buNone/>
              <a:defRPr/>
            </a:pPr>
            <a:endParaRPr lang="en-US" sz="14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marL="273050" indent="-273050" algn="r">
              <a:lnSpc>
                <a:spcPct val="80000"/>
              </a:lnSpc>
              <a:buNone/>
              <a:defRPr/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Avenir Light"/>
                <a:cs typeface="Avenir Light"/>
              </a:rPr>
              <a:t>Coaching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venir Light"/>
                <a:cs typeface="Avenir Light"/>
              </a:rPr>
              <a:t> </a:t>
            </a:r>
          </a:p>
          <a:p>
            <a:pPr marL="273050" indent="-273050" algn="r">
              <a:lnSpc>
                <a:spcPct val="80000"/>
              </a:lnSpc>
              <a:buNone/>
              <a:defRPr/>
            </a:pPr>
            <a:endParaRPr lang="en-US" sz="1400" dirty="0">
              <a:solidFill>
                <a:schemeClr val="bg1">
                  <a:lumMod val="75000"/>
                </a:schemeClr>
              </a:solidFill>
              <a:latin typeface="Avenir Light"/>
              <a:cs typeface="Avenir Light"/>
            </a:endParaRPr>
          </a:p>
          <a:p>
            <a:pPr marL="273050" indent="-273050" algn="r">
              <a:lnSpc>
                <a:spcPct val="80000"/>
              </a:lnSpc>
              <a:buNone/>
              <a:defRPr/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Avenir Light"/>
                <a:cs typeface="Avenir Light"/>
              </a:rPr>
              <a:t>Scaffolding</a:t>
            </a:r>
          </a:p>
          <a:p>
            <a:pPr marL="273050" indent="-273050" algn="r">
              <a:lnSpc>
                <a:spcPct val="80000"/>
              </a:lnSpc>
              <a:buNone/>
              <a:defRPr/>
            </a:pPr>
            <a:endParaRPr lang="en-US" sz="12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marL="273050" indent="-273050" algn="r">
              <a:lnSpc>
                <a:spcPct val="80000"/>
              </a:lnSpc>
              <a:buNone/>
              <a:defRPr/>
            </a:pPr>
            <a:endParaRPr lang="en-US" b="1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marL="273050" indent="-273050" algn="r">
              <a:lnSpc>
                <a:spcPct val="80000"/>
              </a:lnSpc>
              <a:buNone/>
              <a:defRPr/>
            </a:pPr>
            <a:endParaRPr lang="en-US" b="1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marL="273050" indent="-273050" algn="r">
              <a:lnSpc>
                <a:spcPct val="80000"/>
              </a:lnSpc>
              <a:buNone/>
              <a:defRPr/>
            </a:pPr>
            <a:r>
              <a:rPr lang="en-US" b="1" dirty="0">
                <a:solidFill>
                  <a:srgbClr val="BFBFBF"/>
                </a:solidFill>
                <a:latin typeface="Avenir Light"/>
                <a:cs typeface="Avenir Light"/>
              </a:rPr>
              <a:t>Articulation</a:t>
            </a:r>
          </a:p>
          <a:p>
            <a:pPr marL="273050" indent="-273050" algn="r">
              <a:lnSpc>
                <a:spcPct val="80000"/>
              </a:lnSpc>
              <a:buNone/>
              <a:defRPr/>
            </a:pPr>
            <a:endParaRPr lang="en-US" sz="1200" dirty="0">
              <a:solidFill>
                <a:srgbClr val="BFBFBF"/>
              </a:solidFill>
              <a:latin typeface="Avenir Light"/>
              <a:cs typeface="Avenir Light"/>
            </a:endParaRPr>
          </a:p>
          <a:p>
            <a:pPr marL="273050" indent="-273050" algn="r">
              <a:lnSpc>
                <a:spcPct val="80000"/>
              </a:lnSpc>
              <a:buNone/>
              <a:defRPr/>
            </a:pPr>
            <a:r>
              <a:rPr lang="en-US" b="1" dirty="0">
                <a:latin typeface="Avenir Light"/>
                <a:cs typeface="Avenir Light"/>
              </a:rPr>
              <a:t>Reflection</a:t>
            </a:r>
          </a:p>
          <a:p>
            <a:pPr marL="273050" indent="-273050" algn="r">
              <a:lnSpc>
                <a:spcPct val="80000"/>
              </a:lnSpc>
              <a:buNone/>
              <a:defRPr/>
            </a:pPr>
            <a:endParaRPr lang="en-US" sz="1100" dirty="0">
              <a:solidFill>
                <a:srgbClr val="BFBFBF"/>
              </a:solidFill>
              <a:latin typeface="Avenir Light"/>
              <a:cs typeface="Avenir Light"/>
            </a:endParaRPr>
          </a:p>
          <a:p>
            <a:pPr marL="273050" indent="-273050" algn="r">
              <a:lnSpc>
                <a:spcPct val="80000"/>
              </a:lnSpc>
              <a:buNone/>
              <a:defRPr/>
            </a:pPr>
            <a:r>
              <a:rPr lang="en-US" b="1" dirty="0">
                <a:solidFill>
                  <a:srgbClr val="BFBFBF"/>
                </a:solidFill>
                <a:latin typeface="Avenir Light"/>
                <a:cs typeface="Avenir Light"/>
              </a:rPr>
              <a:t>Exploration</a:t>
            </a:r>
          </a:p>
          <a:p>
            <a:pPr marL="273050" indent="-273050" algn="r">
              <a:lnSpc>
                <a:spcPct val="80000"/>
              </a:lnSpc>
              <a:buNone/>
              <a:defRPr/>
            </a:pPr>
            <a:endParaRPr lang="en-US" sz="1100" dirty="0">
              <a:solidFill>
                <a:srgbClr val="000000"/>
              </a:solidFill>
              <a:latin typeface="TabletGothicCompressed-Regular"/>
              <a:cs typeface="TabletGothicCompressed-Regular"/>
            </a:endParaRPr>
          </a:p>
          <a:p>
            <a:pPr algn="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213856" y="3445777"/>
            <a:ext cx="2733713" cy="4336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91298" y="4754398"/>
            <a:ext cx="2656271" cy="27101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2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1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utterstock_11338685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0070"/>
            <a:ext cx="9257862" cy="623689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351516" y="-289047"/>
            <a:ext cx="3487683" cy="13320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6000" dirty="0">
                <a:latin typeface="DIN Condensed Bold"/>
                <a:cs typeface="DIN Condensed Bold"/>
              </a:rPr>
              <a:t>R</a:t>
            </a:r>
            <a:r>
              <a:rPr lang="en-US" sz="5400" dirty="0">
                <a:latin typeface="DIN Condensed Bold"/>
                <a:cs typeface="DIN Condensed Bold"/>
              </a:rPr>
              <a:t>EFLECTION</a:t>
            </a:r>
            <a:endParaRPr lang="en-US" sz="54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0" y="3503034"/>
            <a:ext cx="9144000" cy="2233237"/>
          </a:xfrm>
        </p:spPr>
        <p:txBody>
          <a:bodyPr>
            <a:noAutofit/>
          </a:bodyPr>
          <a:lstStyle/>
          <a:p>
            <a:pPr marL="273050" indent="-273050">
              <a:buNone/>
            </a:pPr>
            <a:r>
              <a:rPr lang="en-US" sz="2800" b="1" dirty="0">
                <a:solidFill>
                  <a:srgbClr val="FFFF00"/>
                </a:solidFill>
                <a:latin typeface="Avenir Light"/>
                <a:cs typeface="Avenir Light"/>
              </a:rPr>
              <a:t>Student to consider their own reactions, experiences, strengths &amp; weaknesses </a:t>
            </a:r>
          </a:p>
          <a:p>
            <a:pPr marL="273050" indent="-273050">
              <a:buNone/>
            </a:pPr>
            <a:r>
              <a:rPr lang="en-US" sz="2800" b="1" dirty="0">
                <a:solidFill>
                  <a:srgbClr val="FFFF00"/>
                </a:solidFill>
                <a:latin typeface="Avenir Light"/>
                <a:cs typeface="Avenir Light"/>
              </a:rPr>
              <a:t>Individual &amp; Group Reflections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8383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158" y="198699"/>
            <a:ext cx="8391459" cy="367890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l">
              <a:lnSpc>
                <a:spcPct val="70000"/>
              </a:lnSpc>
            </a:pPr>
            <a:r>
              <a:rPr lang="en-US" sz="7300" dirty="0">
                <a:latin typeface="DIN Condensed Bold"/>
                <a:cs typeface="DIN Condensed Bold"/>
              </a:rPr>
              <a:t>R</a:t>
            </a:r>
            <a:r>
              <a:rPr lang="en-US" sz="6700" dirty="0">
                <a:latin typeface="DIN Condensed Bold"/>
                <a:cs typeface="DIN Condensed Bold"/>
              </a:rPr>
              <a:t>EFLECTION :</a:t>
            </a:r>
            <a:br>
              <a:rPr lang="en-US" sz="6700" dirty="0">
                <a:latin typeface="DIN Condensed Bold"/>
                <a:cs typeface="DIN Condensed Bold"/>
              </a:rPr>
            </a:br>
            <a:br>
              <a:rPr lang="en-US" sz="6700" dirty="0">
                <a:latin typeface="DIN Condensed Bold"/>
                <a:cs typeface="DIN Condensed Bold"/>
              </a:rPr>
            </a:br>
            <a:r>
              <a:rPr lang="en-US" sz="6700" dirty="0">
                <a:latin typeface="DIN Condensed Bold"/>
                <a:cs typeface="DIN Condensed Bold"/>
              </a:rPr>
              <a:t> </a:t>
            </a:r>
            <a:r>
              <a:rPr lang="en-US" sz="8000" dirty="0">
                <a:solidFill>
                  <a:srgbClr val="008000"/>
                </a:solidFill>
                <a:latin typeface="Savoye LET"/>
                <a:cs typeface="Savoye LET"/>
              </a:rPr>
              <a:t>how </a:t>
            </a:r>
            <a:r>
              <a:rPr lang="en-US" dirty="0">
                <a:solidFill>
                  <a:srgbClr val="008000"/>
                </a:solidFill>
                <a:latin typeface="Savoye LET"/>
                <a:cs typeface="Savoye LET"/>
              </a:rPr>
              <a:t>&amp; </a:t>
            </a:r>
            <a:r>
              <a:rPr lang="en-US" sz="8000" dirty="0">
                <a:solidFill>
                  <a:srgbClr val="008000"/>
                </a:solidFill>
                <a:latin typeface="Savoye LET"/>
                <a:cs typeface="Savoye LET"/>
              </a:rPr>
              <a:t>when it is used in the</a:t>
            </a:r>
            <a:br>
              <a:rPr lang="en-US" sz="8000" dirty="0">
                <a:solidFill>
                  <a:srgbClr val="008000"/>
                </a:solidFill>
                <a:latin typeface="Savoye LET"/>
                <a:cs typeface="Savoye LET"/>
              </a:rPr>
            </a:br>
            <a:r>
              <a:rPr lang="en-US" sz="8000" dirty="0">
                <a:solidFill>
                  <a:srgbClr val="008000"/>
                </a:solidFill>
                <a:latin typeface="Savoye LET"/>
                <a:cs typeface="Savoye LET"/>
              </a:rPr>
              <a:t> 				 	 Apprenticeship Model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17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opeful young woman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20237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15907" y="46003"/>
            <a:ext cx="4039480" cy="857250"/>
          </a:xfrm>
          <a:prstGeom prst="roundRect">
            <a:avLst/>
          </a:prstGeom>
          <a:solidFill>
            <a:schemeClr val="bg1">
              <a:alpha val="5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708869" y="-8875"/>
            <a:ext cx="4435132" cy="5211254"/>
          </a:xfrm>
          <a:solidFill>
            <a:srgbClr val="333333">
              <a:alpha val="77000"/>
            </a:srgbClr>
          </a:solidFill>
          <a:effectLst>
            <a:softEdge rad="177800"/>
          </a:effectLst>
        </p:spPr>
        <p:txBody>
          <a:bodyPr lIns="274320" tIns="365760" anchor="t" anchorCtr="0">
            <a:noAutofit/>
          </a:bodyPr>
          <a:lstStyle/>
          <a:p>
            <a:pPr marL="0" indent="0">
              <a:lnSpc>
                <a:spcPct val="70000"/>
              </a:lnSpc>
              <a:spcBef>
                <a:spcPct val="0"/>
              </a:spcBef>
              <a:spcAft>
                <a:spcPts val="2400"/>
              </a:spcAft>
              <a:buClr>
                <a:schemeClr val="accent1"/>
              </a:buClr>
              <a:buNone/>
              <a:defRPr/>
            </a:pPr>
            <a:r>
              <a:rPr lang="en-US" sz="2400" b="1" dirty="0">
                <a:solidFill>
                  <a:srgbClr val="FFFF00"/>
                </a:solidFill>
                <a:latin typeface="Avenir Light"/>
                <a:cs typeface="Avenir Light"/>
              </a:rPr>
              <a:t>Link present, past, and future experience </a:t>
            </a:r>
            <a:endParaRPr lang="en-US" sz="1200" b="1" dirty="0">
              <a:solidFill>
                <a:srgbClr val="FFFF00"/>
              </a:solidFill>
              <a:latin typeface="Avenir Light"/>
              <a:cs typeface="Avenir Light"/>
            </a:endParaRPr>
          </a:p>
          <a:p>
            <a:pPr marL="0" indent="0">
              <a:lnSpc>
                <a:spcPct val="70000"/>
              </a:lnSpc>
              <a:spcBef>
                <a:spcPct val="0"/>
              </a:spcBef>
              <a:spcAft>
                <a:spcPts val="2400"/>
              </a:spcAft>
              <a:buClr>
                <a:schemeClr val="accent1"/>
              </a:buClr>
              <a:buNone/>
              <a:defRPr/>
            </a:pPr>
            <a:r>
              <a:rPr lang="en-US" sz="2400" b="1" dirty="0">
                <a:solidFill>
                  <a:srgbClr val="FFFF00"/>
                </a:solidFill>
                <a:latin typeface="Avenir Light"/>
                <a:cs typeface="Avenir Light"/>
              </a:rPr>
              <a:t>Integrate cognitive &amp; emotional experience </a:t>
            </a:r>
            <a:endParaRPr lang="en-US" sz="1000" b="1" dirty="0">
              <a:solidFill>
                <a:srgbClr val="FFFF00"/>
              </a:solidFill>
              <a:latin typeface="Avenir Light"/>
              <a:cs typeface="Avenir Light"/>
            </a:endParaRPr>
          </a:p>
          <a:p>
            <a:pPr marL="0" indent="0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Clr>
                <a:schemeClr val="accent1"/>
              </a:buClr>
              <a:buNone/>
              <a:defRPr/>
            </a:pPr>
            <a:r>
              <a:rPr lang="en-US" sz="2400" b="1" dirty="0">
                <a:solidFill>
                  <a:srgbClr val="FFFF00"/>
                </a:solidFill>
                <a:latin typeface="Avenir Light"/>
                <a:cs typeface="Avenir Light"/>
              </a:rPr>
              <a:t>Consider the experience from multiple perspectives </a:t>
            </a:r>
          </a:p>
          <a:p>
            <a:pPr marL="0" indent="0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Clr>
                <a:schemeClr val="accent1"/>
              </a:buClr>
              <a:buNone/>
              <a:defRPr/>
            </a:pPr>
            <a:r>
              <a:rPr lang="en-US" sz="2400" b="1" dirty="0">
                <a:solidFill>
                  <a:srgbClr val="FFFF00"/>
                </a:solidFill>
                <a:latin typeface="Avenir Light"/>
                <a:cs typeface="Avenir Light"/>
              </a:rPr>
              <a:t>Reframe </a:t>
            </a:r>
          </a:p>
          <a:p>
            <a:pPr marL="0" indent="0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Clr>
                <a:schemeClr val="accent1"/>
              </a:buClr>
              <a:buNone/>
              <a:defRPr/>
            </a:pPr>
            <a:r>
              <a:rPr lang="en-US" sz="2400" b="1" dirty="0">
                <a:solidFill>
                  <a:srgbClr val="FFFF00"/>
                </a:solidFill>
                <a:latin typeface="Avenir Light"/>
                <a:cs typeface="Avenir Light"/>
              </a:rPr>
              <a:t>State the lessons learned </a:t>
            </a:r>
          </a:p>
          <a:p>
            <a:pPr marL="0" indent="0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Clr>
                <a:schemeClr val="accent1"/>
              </a:buClr>
              <a:buNone/>
              <a:defRPr/>
            </a:pPr>
            <a:r>
              <a:rPr lang="en-US" sz="2400" b="1" dirty="0">
                <a:solidFill>
                  <a:srgbClr val="FFFF00"/>
                </a:solidFill>
                <a:latin typeface="Avenir Light"/>
                <a:cs typeface="Avenir Light"/>
              </a:rPr>
              <a:t>Plan for future learning or behavior</a:t>
            </a:r>
          </a:p>
          <a:p>
            <a:pPr marL="273050" indent="-273050">
              <a:lnSpc>
                <a:spcPct val="50000"/>
              </a:lnSpc>
              <a:buNone/>
            </a:pPr>
            <a:endParaRPr lang="en-US" sz="2400" b="1" dirty="0">
              <a:solidFill>
                <a:srgbClr val="D9D9D9"/>
              </a:solidFill>
              <a:latin typeface="Avenir Light"/>
              <a:cs typeface="Avenir Light"/>
            </a:endParaRPr>
          </a:p>
          <a:p>
            <a:pPr>
              <a:lnSpc>
                <a:spcPct val="50000"/>
              </a:lnSpc>
            </a:pPr>
            <a:endParaRPr lang="en-US" sz="1200" dirty="0">
              <a:solidFill>
                <a:srgbClr val="D9D9D9"/>
              </a:solidFill>
              <a:latin typeface="Avenir Light"/>
              <a:cs typeface="Avenir Ligh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-8876"/>
            <a:ext cx="4512441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6000" dirty="0">
                <a:solidFill>
                  <a:srgbClr val="000000"/>
                </a:solidFill>
                <a:latin typeface="DIN Condensed Bold"/>
                <a:cs typeface="DIN Condensed Bold"/>
              </a:rPr>
              <a:t>S</a:t>
            </a:r>
            <a:r>
              <a:rPr lang="en-US" sz="5400" dirty="0">
                <a:solidFill>
                  <a:srgbClr val="000000"/>
                </a:solidFill>
                <a:latin typeface="DIN Condensed Bold"/>
                <a:cs typeface="DIN Condensed Bold"/>
              </a:rPr>
              <a:t>ELF </a:t>
            </a:r>
            <a:r>
              <a:rPr lang="en-US" sz="6000" dirty="0">
                <a:solidFill>
                  <a:srgbClr val="000000"/>
                </a:solidFill>
                <a:latin typeface="DIN Condensed Bold"/>
                <a:cs typeface="DIN Condensed Bold"/>
              </a:rPr>
              <a:t>R</a:t>
            </a:r>
            <a:r>
              <a:rPr lang="en-US" sz="5400" dirty="0">
                <a:solidFill>
                  <a:srgbClr val="000000"/>
                </a:solidFill>
                <a:latin typeface="DIN Condensed Bold"/>
                <a:cs typeface="DIN Condensed Bold"/>
              </a:rPr>
              <a:t>EFLECTION</a:t>
            </a:r>
            <a:endParaRPr lang="en-US" sz="5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76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059"/>
            <a:ext cx="3594101" cy="5220443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bs mal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660" y="-17661"/>
            <a:ext cx="6908668" cy="522044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047" y="1058293"/>
            <a:ext cx="8229600" cy="3962421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solidFill>
                  <a:schemeClr val="bg1"/>
                </a:solidFill>
                <a:latin typeface="Avenir Light"/>
                <a:cs typeface="Avenir Light"/>
              </a:rPr>
              <a:t>Doctor to psychotherapist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solidFill>
                  <a:schemeClr val="bg1"/>
                </a:solidFill>
                <a:latin typeface="Avenir Light"/>
                <a:cs typeface="Avenir Light"/>
              </a:rPr>
              <a:t>Common factors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solidFill>
                  <a:schemeClr val="bg1"/>
                </a:solidFill>
                <a:latin typeface="Avenir Light"/>
                <a:cs typeface="Avenir Light"/>
              </a:rPr>
              <a:t>Common techniques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solidFill>
                  <a:schemeClr val="bg1"/>
                </a:solidFill>
                <a:latin typeface="Avenir Light"/>
                <a:cs typeface="Avenir Light"/>
              </a:rPr>
              <a:t>Common interventions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solidFill>
                  <a:schemeClr val="bg1"/>
                </a:solidFill>
                <a:latin typeface="Avenir Light"/>
                <a:cs typeface="Avenir Light"/>
              </a:rPr>
              <a:t>5+ School-based therapies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solidFill>
                  <a:schemeClr val="bg1"/>
                </a:solidFill>
                <a:latin typeface="Avenir Light"/>
                <a:cs typeface="Avenir Light"/>
              </a:rPr>
              <a:t>Maximize and track process &amp;  outcomes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latin typeface="Avenir Light"/>
                <a:cs typeface="Avenir Light"/>
              </a:rPr>
              <a:t>Apprenticeship model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873" y="40407"/>
            <a:ext cx="8229600" cy="857250"/>
          </a:xfr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  <a:latin typeface="DIN Condensed Bold"/>
                <a:cs typeface="DIN Condensed Bold"/>
              </a:rPr>
              <a:t>O</a:t>
            </a:r>
            <a:r>
              <a:rPr lang="en-US" sz="4000" dirty="0">
                <a:solidFill>
                  <a:srgbClr val="FFFFFF"/>
                </a:solidFill>
                <a:latin typeface="DIN Condensed Bold"/>
                <a:cs typeface="DIN Condensed Bold"/>
              </a:rPr>
              <a:t>UR </a:t>
            </a:r>
            <a:r>
              <a:rPr lang="en-US" dirty="0">
                <a:solidFill>
                  <a:srgbClr val="FFFFFF"/>
                </a:solidFill>
                <a:latin typeface="DIN Condensed Bold"/>
                <a:cs typeface="DIN Condensed Bold"/>
              </a:rPr>
              <a:t>C</a:t>
            </a:r>
            <a:r>
              <a:rPr lang="en-US" sz="4000" dirty="0">
                <a:solidFill>
                  <a:srgbClr val="FFFFFF"/>
                </a:solidFill>
                <a:latin typeface="DIN Condensed Bold"/>
                <a:cs typeface="DIN Condensed Bold"/>
              </a:rPr>
              <a:t>ORE </a:t>
            </a:r>
            <a:r>
              <a:rPr lang="en-US" dirty="0">
                <a:solidFill>
                  <a:srgbClr val="FFFFFF"/>
                </a:solidFill>
                <a:latin typeface="DIN Condensed Bold"/>
                <a:cs typeface="DIN Condensed Bold"/>
              </a:rPr>
              <a:t>PST</a:t>
            </a:r>
            <a:r>
              <a:rPr lang="en-US" sz="4000" dirty="0">
                <a:solidFill>
                  <a:srgbClr val="FFFFFF"/>
                </a:solidFill>
                <a:latin typeface="DIN Condensed Bold"/>
                <a:cs typeface="DIN Condensed Bold"/>
              </a:rPr>
              <a:t> </a:t>
            </a:r>
            <a:r>
              <a:rPr lang="en-US" dirty="0">
                <a:solidFill>
                  <a:srgbClr val="FFFFFF"/>
                </a:solidFill>
                <a:latin typeface="DIN Condensed Bold"/>
                <a:cs typeface="DIN Condensed Bold"/>
              </a:rPr>
              <a:t>P</a:t>
            </a:r>
            <a:r>
              <a:rPr lang="en-US" sz="4000" dirty="0">
                <a:solidFill>
                  <a:srgbClr val="FFFFFF"/>
                </a:solidFill>
                <a:latin typeface="DIN Condensed Bold"/>
                <a:cs typeface="DIN Condensed Bold"/>
              </a:rPr>
              <a:t>RINCIPLES</a:t>
            </a:r>
          </a:p>
        </p:txBody>
      </p:sp>
    </p:spTree>
    <p:extLst>
      <p:ext uri="{BB962C8B-B14F-4D97-AF65-F5344CB8AC3E}">
        <p14:creationId xmlns:p14="http://schemas.microsoft.com/office/powerpoint/2010/main" val="74265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shutterstock_250425343.pdf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0" t="16017" r="-393" b="-1565"/>
          <a:stretch/>
        </p:blipFill>
        <p:spPr>
          <a:xfrm>
            <a:off x="-25232" y="3364511"/>
            <a:ext cx="9228102" cy="1911027"/>
          </a:xfrm>
        </p:spPr>
      </p:pic>
      <p:sp>
        <p:nvSpPr>
          <p:cNvPr id="9" name="Rectangle 8"/>
          <p:cNvSpPr/>
          <p:nvPr/>
        </p:nvSpPr>
        <p:spPr>
          <a:xfrm>
            <a:off x="3162239" y="2607498"/>
            <a:ext cx="2918342" cy="124487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860286" y="102750"/>
            <a:ext cx="520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Book"/>
                <a:cs typeface="Avenir Book"/>
              </a:rPr>
              <a:t>Choose one question and write your thoughts on page 15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162239" y="3574795"/>
            <a:ext cx="2741728" cy="8243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-117740" y="-134575"/>
            <a:ext cx="3582749" cy="1068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6000" dirty="0">
                <a:latin typeface="DIN Condensed Bold"/>
                <a:cs typeface="DIN Condensed Bold"/>
              </a:rPr>
              <a:t>S</a:t>
            </a:r>
            <a:r>
              <a:rPr lang="en-US" sz="5400" dirty="0">
                <a:latin typeface="DIN Condensed Bold"/>
                <a:cs typeface="DIN Condensed Bold"/>
              </a:rPr>
              <a:t>ELF</a:t>
            </a:r>
            <a:r>
              <a:rPr lang="en-US" sz="6000" dirty="0">
                <a:latin typeface="DIN Condensed Bold"/>
                <a:cs typeface="DIN Condensed Bold"/>
              </a:rPr>
              <a:t> R</a:t>
            </a:r>
            <a:r>
              <a:rPr lang="en-US" sz="5400" dirty="0">
                <a:latin typeface="DIN Condensed Bold"/>
                <a:cs typeface="DIN Condensed Bold"/>
              </a:rPr>
              <a:t>EFLECTION</a:t>
            </a:r>
            <a:endParaRPr lang="en-US" sz="54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85120" y="1118788"/>
            <a:ext cx="8686800" cy="3771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n-US" sz="2600" dirty="0">
                <a:solidFill>
                  <a:srgbClr val="126232"/>
                </a:solidFill>
                <a:latin typeface="Avenir Book"/>
                <a:cs typeface="Avenir Book"/>
              </a:rPr>
              <a:t>What does being a psychotherapist mean to you? Define it in your own words</a:t>
            </a:r>
          </a:p>
          <a:p>
            <a:pPr>
              <a:spcBef>
                <a:spcPct val="0"/>
              </a:spcBef>
            </a:pPr>
            <a:endParaRPr lang="en-US" sz="2600" dirty="0">
              <a:solidFill>
                <a:srgbClr val="126232"/>
              </a:solidFill>
              <a:latin typeface="Avenir Book"/>
              <a:cs typeface="Avenir Book"/>
            </a:endParaRPr>
          </a:p>
          <a:p>
            <a:pPr>
              <a:spcBef>
                <a:spcPct val="0"/>
              </a:spcBef>
            </a:pPr>
            <a:r>
              <a:rPr lang="en-US" sz="2600" dirty="0">
                <a:solidFill>
                  <a:srgbClr val="126232"/>
                </a:solidFill>
                <a:latin typeface="Avenir Book"/>
                <a:cs typeface="Avenir Book"/>
              </a:rPr>
              <a:t>What were major milestones in your career that helped you form your identity as a psychotherapist?</a:t>
            </a:r>
          </a:p>
          <a:p>
            <a:pPr>
              <a:spcBef>
                <a:spcPct val="0"/>
              </a:spcBef>
            </a:pPr>
            <a:endParaRPr lang="en-US" sz="2600" dirty="0">
              <a:solidFill>
                <a:srgbClr val="126232"/>
              </a:solidFill>
              <a:latin typeface="Avenir Book"/>
              <a:cs typeface="Avenir Book"/>
            </a:endParaRPr>
          </a:p>
          <a:p>
            <a:pPr>
              <a:spcBef>
                <a:spcPct val="0"/>
              </a:spcBef>
            </a:pPr>
            <a:r>
              <a:rPr lang="en-US" sz="2600" dirty="0">
                <a:solidFill>
                  <a:srgbClr val="126232"/>
                </a:solidFill>
                <a:latin typeface="Avenir Book"/>
                <a:cs typeface="Avenir Book"/>
              </a:rPr>
              <a:t>Which people in your life were most effective in helping you become a psychotherapist ? Why?</a:t>
            </a:r>
          </a:p>
        </p:txBody>
      </p:sp>
    </p:spTree>
    <p:extLst>
      <p:ext uri="{BB962C8B-B14F-4D97-AF65-F5344CB8AC3E}">
        <p14:creationId xmlns:p14="http://schemas.microsoft.com/office/powerpoint/2010/main" val="38063634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158" y="198699"/>
            <a:ext cx="8391459" cy="367890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l">
              <a:lnSpc>
                <a:spcPct val="70000"/>
              </a:lnSpc>
            </a:pPr>
            <a:r>
              <a:rPr lang="en-US" sz="7300" dirty="0">
                <a:latin typeface="DIN Condensed Bold"/>
                <a:cs typeface="DIN Condensed Bold"/>
              </a:rPr>
              <a:t>R</a:t>
            </a:r>
            <a:r>
              <a:rPr lang="en-US" sz="6700" dirty="0">
                <a:latin typeface="DIN Condensed Bold"/>
                <a:cs typeface="DIN Condensed Bold"/>
              </a:rPr>
              <a:t>EFLECTION :</a:t>
            </a:r>
            <a:br>
              <a:rPr lang="en-US" sz="6700" dirty="0">
                <a:latin typeface="DIN Condensed Bold"/>
                <a:cs typeface="DIN Condensed Bold"/>
              </a:rPr>
            </a:br>
            <a:br>
              <a:rPr lang="en-US" sz="6700" dirty="0">
                <a:latin typeface="DIN Condensed Bold"/>
                <a:cs typeface="DIN Condensed Bold"/>
              </a:rPr>
            </a:br>
            <a:r>
              <a:rPr lang="en-US" sz="6700" dirty="0">
                <a:latin typeface="DIN Condensed Bold"/>
                <a:cs typeface="DIN Condensed Bold"/>
              </a:rPr>
              <a:t>  		</a:t>
            </a:r>
            <a:r>
              <a:rPr lang="en-US" sz="8000" dirty="0">
                <a:solidFill>
                  <a:srgbClr val="008000"/>
                </a:solidFill>
                <a:latin typeface="Savoye LET"/>
                <a:cs typeface="Savoye LET"/>
              </a:rPr>
              <a:t>what did you learn?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51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utterstock_216495169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222828" cy="51435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8114" y="-163071"/>
            <a:ext cx="4698125" cy="12006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6000" dirty="0">
                <a:solidFill>
                  <a:schemeClr val="bg1">
                    <a:lumMod val="85000"/>
                  </a:schemeClr>
                </a:solidFill>
                <a:latin typeface="DIN Condensed Bold"/>
                <a:cs typeface="DIN Condensed Bold"/>
              </a:rPr>
              <a:t>R</a:t>
            </a:r>
            <a:r>
              <a:rPr lang="en-US" sz="5400" dirty="0">
                <a:solidFill>
                  <a:schemeClr val="bg1">
                    <a:lumMod val="85000"/>
                  </a:schemeClr>
                </a:solidFill>
                <a:latin typeface="DIN Condensed Bold"/>
                <a:cs typeface="DIN Condensed Bold"/>
              </a:rPr>
              <a:t>EFLECTION </a:t>
            </a:r>
            <a:r>
              <a:rPr lang="en-US" sz="6000" dirty="0">
                <a:solidFill>
                  <a:schemeClr val="bg1">
                    <a:lumMod val="85000"/>
                  </a:schemeClr>
                </a:solidFill>
                <a:latin typeface="DIN Condensed Bold"/>
                <a:cs typeface="DIN Condensed Bold"/>
              </a:rPr>
              <a:t>G</a:t>
            </a:r>
            <a:r>
              <a:rPr lang="en-US" sz="5400" dirty="0">
                <a:solidFill>
                  <a:schemeClr val="bg1">
                    <a:lumMod val="85000"/>
                  </a:schemeClr>
                </a:solidFill>
                <a:latin typeface="DIN Condensed Bold"/>
                <a:cs typeface="DIN Condensed Bold"/>
              </a:rPr>
              <a:t>ROUP</a:t>
            </a:r>
            <a:endParaRPr lang="en-US" sz="5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01408" y="2430617"/>
            <a:ext cx="8334517" cy="2584472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90000"/>
              </a:lnSpc>
              <a:buClr>
                <a:srgbClr val="F3F3F3"/>
              </a:buClr>
              <a:buSzPct val="95000"/>
              <a:buNone/>
            </a:pPr>
            <a:r>
              <a:rPr lang="en-US" sz="2400" b="1" dirty="0">
                <a:solidFill>
                  <a:srgbClr val="FFFF00"/>
                </a:solidFill>
                <a:effectLst>
                  <a:glow rad="571500">
                    <a:schemeClr val="tx1">
                      <a:alpha val="75000"/>
                    </a:schemeClr>
                  </a:glow>
                </a:effectLst>
                <a:latin typeface="Avenir Light"/>
                <a:cs typeface="Avenir Light"/>
              </a:rPr>
              <a:t>Groups in which students can discuss critical experiences during residency</a:t>
            </a:r>
          </a:p>
          <a:p>
            <a:pPr marL="0" indent="0">
              <a:lnSpc>
                <a:spcPct val="90000"/>
              </a:lnSpc>
              <a:buClr>
                <a:srgbClr val="F3F3F3"/>
              </a:buClr>
              <a:buSzPct val="95000"/>
              <a:buNone/>
            </a:pPr>
            <a:endParaRPr lang="en-US" sz="2400" b="1" dirty="0">
              <a:solidFill>
                <a:srgbClr val="FFFF00"/>
              </a:solidFill>
              <a:latin typeface="Avenir Light"/>
              <a:cs typeface="Avenir Light"/>
            </a:endParaRPr>
          </a:p>
          <a:p>
            <a:pPr marL="0" indent="0">
              <a:lnSpc>
                <a:spcPct val="90000"/>
              </a:lnSpc>
              <a:buClr>
                <a:srgbClr val="F3F3F3"/>
              </a:buClr>
              <a:buSzPct val="95000"/>
              <a:buNone/>
            </a:pPr>
            <a:r>
              <a:rPr lang="en-US" sz="2400" b="1" dirty="0">
                <a:solidFill>
                  <a:srgbClr val="FFFF00"/>
                </a:solidFill>
                <a:effectLst>
                  <a:glow rad="571500">
                    <a:schemeClr val="tx1">
                      <a:alpha val="75000"/>
                    </a:schemeClr>
                  </a:glow>
                </a:effectLst>
                <a:latin typeface="Avenir Light"/>
                <a:cs typeface="Avenir Light"/>
              </a:rPr>
              <a:t>Confidentially discuss experiences/emotions</a:t>
            </a:r>
          </a:p>
          <a:p>
            <a:pPr marL="0" indent="0">
              <a:lnSpc>
                <a:spcPct val="90000"/>
              </a:lnSpc>
              <a:buClr>
                <a:srgbClr val="F3F3F3"/>
              </a:buClr>
              <a:buSzPct val="95000"/>
              <a:buNone/>
            </a:pPr>
            <a:endParaRPr lang="en-US" sz="2400" b="1" dirty="0">
              <a:solidFill>
                <a:srgbClr val="FFFF00"/>
              </a:solidFill>
              <a:effectLst>
                <a:glow rad="571500">
                  <a:schemeClr val="tx1">
                    <a:alpha val="75000"/>
                  </a:schemeClr>
                </a:glow>
              </a:effectLst>
              <a:latin typeface="Avenir Light"/>
              <a:cs typeface="Avenir Light"/>
            </a:endParaRPr>
          </a:p>
          <a:p>
            <a:pPr marL="0" indent="0">
              <a:lnSpc>
                <a:spcPct val="90000"/>
              </a:lnSpc>
              <a:buClr>
                <a:srgbClr val="F3F3F3"/>
              </a:buClr>
              <a:buSzPct val="95000"/>
              <a:buNone/>
            </a:pPr>
            <a:r>
              <a:rPr lang="en-US" sz="2400" b="1" dirty="0">
                <a:solidFill>
                  <a:srgbClr val="FFFF00"/>
                </a:solidFill>
                <a:effectLst>
                  <a:glow rad="571500">
                    <a:schemeClr val="tx1">
                      <a:alpha val="75000"/>
                    </a:schemeClr>
                  </a:glow>
                </a:effectLst>
                <a:latin typeface="Avenir Light"/>
                <a:cs typeface="Avenir Light"/>
              </a:rPr>
              <a:t>A forum for integrating the emotional aspects of medicine &amp; psychiatry</a:t>
            </a:r>
          </a:p>
          <a:p>
            <a:pPr marL="0" indent="0">
              <a:lnSpc>
                <a:spcPct val="90000"/>
              </a:lnSpc>
              <a:buClr>
                <a:srgbClr val="F3F3F3"/>
              </a:buClr>
              <a:buSzPct val="95000"/>
              <a:buNone/>
            </a:pPr>
            <a:r>
              <a:rPr lang="en-US" sz="2400" b="1" dirty="0">
                <a:solidFill>
                  <a:srgbClr val="FFFF00"/>
                </a:solidFill>
                <a:effectLst>
                  <a:glow rad="571500">
                    <a:schemeClr val="tx1">
                      <a:alpha val="75000"/>
                    </a:schemeClr>
                  </a:glow>
                </a:effectLst>
                <a:latin typeface="Avenir Light"/>
                <a:cs typeface="Avenir Light"/>
              </a:rPr>
              <a:t>The experiences are discussed as part of professional identity formation</a:t>
            </a:r>
          </a:p>
          <a:p>
            <a:pPr marL="0" indent="0">
              <a:lnSpc>
                <a:spcPct val="90000"/>
              </a:lnSpc>
              <a:buClr>
                <a:srgbClr val="F3F3F3"/>
              </a:buClr>
              <a:buSzPct val="95000"/>
              <a:buNone/>
            </a:pPr>
            <a:endParaRPr lang="en-US" sz="2400" b="1" dirty="0">
              <a:solidFill>
                <a:srgbClr val="FFFF00"/>
              </a:solidFill>
              <a:effectLst>
                <a:glow rad="571500">
                  <a:schemeClr val="tx1">
                    <a:alpha val="75000"/>
                  </a:schemeClr>
                </a:glow>
              </a:effectLst>
              <a:latin typeface="Avenir Light"/>
              <a:cs typeface="Avenir Light"/>
            </a:endParaRPr>
          </a:p>
          <a:p>
            <a:pPr marL="0" indent="0">
              <a:lnSpc>
                <a:spcPct val="90000"/>
              </a:lnSpc>
              <a:buClr>
                <a:srgbClr val="F3F3F3"/>
              </a:buClr>
              <a:buSzPct val="95000"/>
              <a:buNone/>
            </a:pPr>
            <a:r>
              <a:rPr lang="en-US" sz="2400" b="1" dirty="0">
                <a:solidFill>
                  <a:srgbClr val="FFFF00"/>
                </a:solidFill>
                <a:effectLst>
                  <a:glow rad="571500">
                    <a:schemeClr val="tx1">
                      <a:alpha val="75000"/>
                    </a:schemeClr>
                  </a:glow>
                </a:effectLst>
                <a:latin typeface="Avenir Light"/>
                <a:cs typeface="Avenir Light"/>
              </a:rPr>
              <a:t>Faculty facilitators lead discussion of the meanings of events…</a:t>
            </a:r>
          </a:p>
          <a:p>
            <a:pPr marL="0" indent="0">
              <a:lnSpc>
                <a:spcPct val="90000"/>
              </a:lnSpc>
              <a:buClr>
                <a:srgbClr val="F3F3F3"/>
              </a:buClr>
              <a:buSzPct val="95000"/>
              <a:buNone/>
            </a:pPr>
            <a:r>
              <a:rPr lang="en-US" sz="2400" b="1" dirty="0">
                <a:solidFill>
                  <a:srgbClr val="FFFF00"/>
                </a:solidFill>
                <a:effectLst>
                  <a:glow rad="571500">
                    <a:schemeClr val="tx1">
                      <a:alpha val="75000"/>
                    </a:schemeClr>
                  </a:glow>
                </a:effectLst>
                <a:latin typeface="Avenir Light"/>
                <a:cs typeface="Avenir Light"/>
              </a:rPr>
              <a:t>	not tell residents how to be psychiatrists</a:t>
            </a:r>
          </a:p>
          <a:p>
            <a:pPr marL="273050" indent="-273050">
              <a:lnSpc>
                <a:spcPct val="110000"/>
              </a:lnSpc>
              <a:buNone/>
            </a:pPr>
            <a:endParaRPr lang="en-US" sz="2400" b="1" dirty="0">
              <a:solidFill>
                <a:srgbClr val="D9D9D9"/>
              </a:solidFill>
              <a:latin typeface="Avenir Light"/>
              <a:cs typeface="Avenir Light"/>
            </a:endParaRPr>
          </a:p>
          <a:p>
            <a:endParaRPr lang="en-US" dirty="0">
              <a:solidFill>
                <a:srgbClr val="D9D9D9"/>
              </a:solidFill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53924" y="4716143"/>
            <a:ext cx="89900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200" i="1" dirty="0" err="1">
                <a:solidFill>
                  <a:schemeClr val="bg1"/>
                </a:solidFill>
                <a:latin typeface="Calibri" charset="0"/>
              </a:rPr>
              <a:t>Ryynaen</a:t>
            </a:r>
            <a:r>
              <a:rPr lang="en-US" sz="1200" i="1" dirty="0">
                <a:solidFill>
                  <a:schemeClr val="bg1"/>
                </a:solidFill>
                <a:latin typeface="Calibri" charset="0"/>
              </a:rPr>
              <a:t> .</a:t>
            </a:r>
            <a:r>
              <a:rPr lang="en-US" sz="1200" i="1" dirty="0" err="1">
                <a:solidFill>
                  <a:schemeClr val="bg1"/>
                </a:solidFill>
                <a:latin typeface="Calibri" charset="0"/>
              </a:rPr>
              <a:t>Katja</a:t>
            </a:r>
            <a:r>
              <a:rPr lang="en-US" sz="1200" i="1" dirty="0">
                <a:solidFill>
                  <a:schemeClr val="bg1"/>
                </a:solidFill>
                <a:latin typeface="Calibri" charset="0"/>
              </a:rPr>
              <a:t>; Constructing Physician's Professional identity-Explorations of Students</a:t>
            </a:r>
            <a:r>
              <a:rPr lang="ja-JP" altLang="en-US" sz="1200" i="1" dirty="0">
                <a:solidFill>
                  <a:schemeClr val="accent1"/>
                </a:solidFill>
                <a:latin typeface="Calibri" charset="0"/>
              </a:rPr>
              <a:t>’</a:t>
            </a:r>
            <a:r>
              <a:rPr lang="en-US" altLang="ja-JP" sz="1200" i="1" dirty="0">
                <a:solidFill>
                  <a:schemeClr val="accent1"/>
                </a:solidFill>
                <a:latin typeface="Calibri" charset="0"/>
              </a:rPr>
              <a:t> </a:t>
            </a:r>
          </a:p>
          <a:p>
            <a:pPr algn="r" eaLnBrk="1" hangingPunct="1"/>
            <a:r>
              <a:rPr lang="en-US" sz="1200" i="1" dirty="0">
                <a:solidFill>
                  <a:srgbClr val="FFFFFF"/>
                </a:solidFill>
                <a:latin typeface="Calibri" charset="0"/>
              </a:rPr>
              <a:t>Critical Experiences in Medical Education.  </a:t>
            </a:r>
            <a:r>
              <a:rPr lang="en-US" sz="1200" dirty="0">
                <a:solidFill>
                  <a:srgbClr val="FFFFFF"/>
                </a:solidFill>
                <a:latin typeface="Calibri" charset="0"/>
              </a:rPr>
              <a:t>University of Helsinki </a:t>
            </a:r>
            <a:r>
              <a:rPr lang="en-US" sz="1200" dirty="0" err="1">
                <a:solidFill>
                  <a:srgbClr val="FFFFFF"/>
                </a:solidFill>
                <a:latin typeface="Calibri" charset="0"/>
              </a:rPr>
              <a:t>Merikoski</a:t>
            </a:r>
            <a:r>
              <a:rPr lang="en-US" sz="1200" dirty="0">
                <a:solidFill>
                  <a:srgbClr val="FFFFFF"/>
                </a:solidFill>
                <a:latin typeface="Calibri" charset="0"/>
              </a:rPr>
              <a:t> Rehabilitation and Research Centre, Oulu 2001</a:t>
            </a:r>
          </a:p>
        </p:txBody>
      </p:sp>
    </p:spTree>
    <p:extLst>
      <p:ext uri="{BB962C8B-B14F-4D97-AF65-F5344CB8AC3E}">
        <p14:creationId xmlns:p14="http://schemas.microsoft.com/office/powerpoint/2010/main" val="296196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vector background rainbow horizonta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24321"/>
            <a:ext cx="9144000" cy="27508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15658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l"/>
            <a:r>
              <a:rPr lang="en-US" sz="4800" dirty="0">
                <a:solidFill>
                  <a:srgbClr val="008000"/>
                </a:solidFill>
                <a:latin typeface="DIN Condensed Bold"/>
                <a:cs typeface="DIN Condensed Bold"/>
              </a:rPr>
              <a:t>S</a:t>
            </a:r>
            <a:r>
              <a:rPr lang="en-US" dirty="0">
                <a:solidFill>
                  <a:srgbClr val="008000"/>
                </a:solidFill>
                <a:latin typeface="DIN Condensed Bold"/>
                <a:cs typeface="DIN Condensed Bold"/>
              </a:rPr>
              <a:t>IX</a:t>
            </a:r>
            <a:r>
              <a:rPr lang="en-US" dirty="0">
                <a:latin typeface="DIN Condensed Bold"/>
                <a:cs typeface="DIN Condensed Bold"/>
              </a:rPr>
              <a:t> </a:t>
            </a:r>
            <a:r>
              <a:rPr lang="en-US" sz="4800" dirty="0">
                <a:latin typeface="DIN Condensed Bold"/>
                <a:cs typeface="DIN Condensed Bold"/>
              </a:rPr>
              <a:t>T</a:t>
            </a:r>
            <a:r>
              <a:rPr lang="en-US" dirty="0">
                <a:latin typeface="DIN Condensed Bold"/>
                <a:cs typeface="DIN Condensed Bold"/>
              </a:rPr>
              <a:t>EACHING </a:t>
            </a:r>
            <a:r>
              <a:rPr lang="en-US" sz="4800" dirty="0">
                <a:latin typeface="DIN Condensed Bold"/>
                <a:cs typeface="DIN Condensed Bold"/>
              </a:rPr>
              <a:t>M</a:t>
            </a:r>
            <a:r>
              <a:rPr lang="en-US" dirty="0">
                <a:latin typeface="DIN Condensed Bold"/>
                <a:cs typeface="DIN Condensed Bold"/>
              </a:rPr>
              <a:t>ETHODS</a:t>
            </a:r>
            <a:r>
              <a:rPr lang="en-US" dirty="0">
                <a:latin typeface="TabletGothicCompressed-Heavy"/>
                <a:cs typeface="TabletGothicCompressed-Heavy"/>
              </a:rPr>
              <a:t> </a:t>
            </a:r>
            <a:r>
              <a:rPr lang="en-US" sz="3600" dirty="0">
                <a:latin typeface="Savoye LET"/>
                <a:cs typeface="Savoye LET"/>
              </a:rPr>
              <a:t>support  learning</a:t>
            </a:r>
            <a:br>
              <a:rPr lang="en-US" sz="5400" dirty="0">
                <a:latin typeface="TabletGothicCompressed-Bold"/>
                <a:cs typeface="TabletGothicCompressed-Bold"/>
              </a:rPr>
            </a:br>
            <a:endParaRPr lang="en-US" dirty="0">
              <a:latin typeface="TabletGothicCompressed-Bold"/>
              <a:cs typeface="TabletGothicCompressed-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9613"/>
            <a:ext cx="8229600" cy="3394472"/>
          </a:xfrm>
        </p:spPr>
        <p:txBody>
          <a:bodyPr numCol="2">
            <a:normAutofit/>
          </a:bodyPr>
          <a:lstStyle/>
          <a:p>
            <a:pPr marL="273050" indent="-273050" algn="r">
              <a:lnSpc>
                <a:spcPct val="80000"/>
              </a:lnSpc>
              <a:buNone/>
              <a:defRPr/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Avenir Light"/>
                <a:cs typeface="Avenir Light"/>
              </a:rPr>
              <a:t>Modeling</a:t>
            </a:r>
          </a:p>
          <a:p>
            <a:pPr marL="273050" indent="-273050" algn="r">
              <a:lnSpc>
                <a:spcPct val="80000"/>
              </a:lnSpc>
              <a:buNone/>
              <a:defRPr/>
            </a:pPr>
            <a:endParaRPr lang="en-US" sz="14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marL="273050" indent="-273050" algn="r">
              <a:lnSpc>
                <a:spcPct val="80000"/>
              </a:lnSpc>
              <a:buNone/>
              <a:defRPr/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Avenir Light"/>
                <a:cs typeface="Avenir Light"/>
              </a:rPr>
              <a:t>Coaching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venir Light"/>
                <a:cs typeface="Avenir Light"/>
              </a:rPr>
              <a:t> </a:t>
            </a:r>
          </a:p>
          <a:p>
            <a:pPr marL="273050" indent="-273050" algn="r">
              <a:lnSpc>
                <a:spcPct val="80000"/>
              </a:lnSpc>
              <a:buNone/>
              <a:defRPr/>
            </a:pPr>
            <a:endParaRPr lang="en-US" sz="1400" dirty="0">
              <a:solidFill>
                <a:schemeClr val="bg1">
                  <a:lumMod val="75000"/>
                </a:schemeClr>
              </a:solidFill>
              <a:latin typeface="Avenir Light"/>
              <a:cs typeface="Avenir Light"/>
            </a:endParaRPr>
          </a:p>
          <a:p>
            <a:pPr marL="273050" indent="-273050" algn="r">
              <a:lnSpc>
                <a:spcPct val="80000"/>
              </a:lnSpc>
              <a:buNone/>
              <a:defRPr/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Avenir Light"/>
                <a:cs typeface="Avenir Light"/>
              </a:rPr>
              <a:t>Scaffolding</a:t>
            </a:r>
          </a:p>
          <a:p>
            <a:pPr marL="273050" indent="-273050" algn="r">
              <a:lnSpc>
                <a:spcPct val="80000"/>
              </a:lnSpc>
              <a:buNone/>
              <a:defRPr/>
            </a:pPr>
            <a:endParaRPr lang="en-US" sz="12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marL="273050" indent="-273050" algn="r">
              <a:lnSpc>
                <a:spcPct val="80000"/>
              </a:lnSpc>
              <a:buNone/>
              <a:defRPr/>
            </a:pPr>
            <a:endParaRPr lang="en-US" b="1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marL="273050" indent="-273050" algn="r">
              <a:lnSpc>
                <a:spcPct val="80000"/>
              </a:lnSpc>
              <a:buNone/>
              <a:defRPr/>
            </a:pPr>
            <a:endParaRPr lang="en-US" b="1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marL="273050" indent="-273050" algn="r">
              <a:lnSpc>
                <a:spcPct val="80000"/>
              </a:lnSpc>
              <a:buNone/>
              <a:defRPr/>
            </a:pPr>
            <a:r>
              <a:rPr lang="en-US" b="1" dirty="0">
                <a:solidFill>
                  <a:srgbClr val="BFBFBF"/>
                </a:solidFill>
                <a:latin typeface="Avenir Light"/>
                <a:cs typeface="Avenir Light"/>
              </a:rPr>
              <a:t>Articulation</a:t>
            </a:r>
          </a:p>
          <a:p>
            <a:pPr marL="273050" indent="-273050" algn="r">
              <a:lnSpc>
                <a:spcPct val="80000"/>
              </a:lnSpc>
              <a:buNone/>
              <a:defRPr/>
            </a:pPr>
            <a:endParaRPr lang="en-US" sz="1200" dirty="0">
              <a:solidFill>
                <a:srgbClr val="BFBFBF"/>
              </a:solidFill>
              <a:latin typeface="Avenir Light"/>
              <a:cs typeface="Avenir Light"/>
            </a:endParaRPr>
          </a:p>
          <a:p>
            <a:pPr marL="273050" indent="-273050" algn="r">
              <a:lnSpc>
                <a:spcPct val="80000"/>
              </a:lnSpc>
              <a:buNone/>
              <a:defRPr/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Avenir Light"/>
                <a:cs typeface="Avenir Light"/>
              </a:rPr>
              <a:t>Reflection</a:t>
            </a:r>
          </a:p>
          <a:p>
            <a:pPr marL="273050" indent="-273050" algn="r">
              <a:lnSpc>
                <a:spcPct val="80000"/>
              </a:lnSpc>
              <a:buNone/>
              <a:defRPr/>
            </a:pPr>
            <a:endParaRPr lang="en-US" sz="1100" dirty="0">
              <a:solidFill>
                <a:srgbClr val="BFBFBF"/>
              </a:solidFill>
              <a:latin typeface="Avenir Light"/>
              <a:cs typeface="Avenir Light"/>
            </a:endParaRPr>
          </a:p>
          <a:p>
            <a:pPr marL="273050" indent="-273050" algn="r">
              <a:lnSpc>
                <a:spcPct val="80000"/>
              </a:lnSpc>
              <a:buNone/>
              <a:defRPr/>
            </a:pPr>
            <a:r>
              <a:rPr lang="en-US" b="1" dirty="0">
                <a:latin typeface="Avenir Light"/>
                <a:cs typeface="Avenir Light"/>
              </a:rPr>
              <a:t>Exploration</a:t>
            </a:r>
          </a:p>
          <a:p>
            <a:pPr marL="273050" indent="-273050" algn="r">
              <a:lnSpc>
                <a:spcPct val="80000"/>
              </a:lnSpc>
              <a:buNone/>
              <a:defRPr/>
            </a:pPr>
            <a:endParaRPr lang="en-US" sz="1100" dirty="0">
              <a:solidFill>
                <a:srgbClr val="000000"/>
              </a:solidFill>
              <a:latin typeface="TabletGothicCompressed-Regular"/>
              <a:cs typeface="TabletGothicCompressed-Regular"/>
            </a:endParaRPr>
          </a:p>
          <a:p>
            <a:pPr algn="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213856" y="3445777"/>
            <a:ext cx="2733713" cy="4336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91298" y="4754398"/>
            <a:ext cx="2656271" cy="27101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60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young explorers binoculars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96" b="89668" l="159" r="100000">
                        <a14:foregroundMark x1="37261" y1="42251" x2="37261" y2="42251"/>
                        <a14:foregroundMark x1="12898" y1="38376" x2="44268" y2="41328"/>
                        <a14:foregroundMark x1="43790" y1="81550" x2="67834" y2="82472"/>
                        <a14:foregroundMark x1="73885" y1="85055" x2="98408" y2="84133"/>
                        <a14:foregroundMark x1="96338" y1="47601" x2="97771" y2="53137"/>
                        <a14:foregroundMark x1="95223" y1="47232" x2="95223" y2="47232"/>
                        <a14:foregroundMark x1="95223" y1="44465" x2="95223" y2="44465"/>
                        <a14:foregroundMark x1="95541" y1="41882" x2="95541" y2="41882"/>
                        <a14:foregroundMark x1="96178" y1="45941" x2="96178" y2="45941"/>
                        <a14:foregroundMark x1="95701" y1="43358" x2="95701" y2="43358"/>
                        <a14:foregroundMark x1="93949" y1="30258" x2="93949" y2="30258"/>
                        <a14:foregroundMark x1="94586" y1="31919" x2="94586" y2="31919"/>
                        <a14:foregroundMark x1="95382" y1="17159" x2="95382" y2="17159"/>
                        <a14:foregroundMark x1="94904" y1="14391" x2="94904" y2="14391"/>
                        <a14:foregroundMark x1="92834" y1="10886" x2="92834" y2="10886"/>
                        <a14:foregroundMark x1="91720" y1="9779" x2="91720" y2="9779"/>
                        <a14:foregroundMark x1="90446" y1="8856" x2="90446" y2="8856"/>
                        <a14:foregroundMark x1="86146" y1="8856" x2="86146" y2="8856"/>
                        <a14:foregroundMark x1="83917" y1="8487" x2="83917" y2="8487"/>
                        <a14:foregroundMark x1="81529" y1="9041" x2="81529" y2="9041"/>
                        <a14:foregroundMark x1="87739" y1="8303" x2="87739" y2="8303"/>
                        <a14:foregroundMark x1="7166" y1="40221" x2="7166" y2="40221"/>
                        <a14:foregroundMark x1="5573" y1="43173" x2="5573" y2="43173"/>
                        <a14:foregroundMark x1="3185" y1="35055" x2="3185" y2="35055"/>
                        <a14:foregroundMark x1="36943" y1="86716" x2="36943" y2="86716"/>
                        <a14:foregroundMark x1="42834" y1="87638" x2="68631" y2="88561"/>
                        <a14:foregroundMark x1="45860" y1="88561" x2="38376" y2="88745"/>
                        <a14:foregroundMark x1="95064" y1="33026" x2="95541" y2="36716"/>
                        <a14:foregroundMark x1="95701" y1="37269" x2="96019" y2="41697"/>
                        <a14:foregroundMark x1="96338" y1="46679" x2="96338" y2="46679"/>
                        <a14:foregroundMark x1="96019" y1="47601" x2="96019" y2="47601"/>
                        <a14:foregroundMark x1="95382" y1="46494" x2="95382" y2="46494"/>
                        <a14:foregroundMark x1="95860" y1="45018" x2="95860" y2="45018"/>
                        <a14:foregroundMark x1="94108" y1="33764" x2="95064" y2="44465"/>
                        <a14:foregroundMark x1="94586" y1="33026" x2="95701" y2="44465"/>
                        <a14:foregroundMark x1="95064" y1="36347" x2="95064" y2="36347"/>
                        <a14:foregroundMark x1="94745" y1="33210" x2="94745" y2="33210"/>
                        <a14:foregroundMark x1="96178" y1="42066" x2="96975" y2="47601"/>
                        <a14:backgroundMark x1="94745" y1="33026" x2="96019" y2="47970"/>
                        <a14:backgroundMark x1="79299" y1="10517" x2="79299" y2="10517"/>
                        <a14:backgroundMark x1="86624" y1="56273" x2="86624" y2="56089"/>
                        <a14:backgroundMark x1="95860" y1="42066" x2="96975" y2="47232"/>
                        <a14:backgroundMark x1="96178" y1="47232" x2="96178" y2="472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4452" b="-2035"/>
          <a:stretch/>
        </p:blipFill>
        <p:spPr>
          <a:xfrm>
            <a:off x="2935251" y="-232428"/>
            <a:ext cx="6225349" cy="5503555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66421" y="61313"/>
            <a:ext cx="3349297" cy="9203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6000" dirty="0">
                <a:solidFill>
                  <a:srgbClr val="000000"/>
                </a:solidFill>
                <a:latin typeface="DIN Condensed Bold"/>
                <a:cs typeface="DIN Condensed Bold"/>
              </a:rPr>
              <a:t>E</a:t>
            </a:r>
            <a:r>
              <a:rPr lang="en-US" sz="5400" dirty="0">
                <a:solidFill>
                  <a:srgbClr val="000000"/>
                </a:solidFill>
                <a:latin typeface="DIN Condensed Bold"/>
                <a:cs typeface="DIN Condensed Bold"/>
              </a:rPr>
              <a:t>XPLORATION</a:t>
            </a:r>
            <a:endParaRPr lang="en-US" sz="5400" dirty="0">
              <a:solidFill>
                <a:srgbClr val="000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8366" y="1122810"/>
            <a:ext cx="4427087" cy="3895886"/>
          </a:xfrm>
          <a:noFill/>
        </p:spPr>
        <p:txBody>
          <a:bodyPr>
            <a:noAutofit/>
          </a:bodyPr>
          <a:lstStyle/>
          <a:p>
            <a:pPr lvl="0">
              <a:lnSpc>
                <a:spcPct val="120000"/>
              </a:lnSpc>
            </a:pPr>
            <a:r>
              <a:rPr lang="en-US" sz="2000" dirty="0">
                <a:effectLst/>
              </a:rPr>
              <a:t>Develop new psychotherapy skills</a:t>
            </a:r>
          </a:p>
          <a:p>
            <a:pPr marL="0" lvl="0" indent="0">
              <a:lnSpc>
                <a:spcPct val="120000"/>
              </a:lnSpc>
              <a:buNone/>
            </a:pPr>
            <a:endParaRPr lang="en-US" sz="2000" dirty="0"/>
          </a:p>
          <a:p>
            <a:pPr lvl="0">
              <a:lnSpc>
                <a:spcPct val="120000"/>
              </a:lnSpc>
            </a:pPr>
            <a:r>
              <a:rPr lang="en-US" sz="2000" dirty="0">
                <a:effectLst/>
              </a:rPr>
              <a:t>Learn to do a different </a:t>
            </a:r>
            <a:endParaRPr lang="en-US" sz="2000" dirty="0"/>
          </a:p>
          <a:p>
            <a:pPr marL="0" lvl="0" indent="0">
              <a:lnSpc>
                <a:spcPct val="120000"/>
              </a:lnSpc>
              <a:buNone/>
            </a:pPr>
            <a:r>
              <a:rPr lang="en-US" sz="2000" dirty="0"/>
              <a:t>	</a:t>
            </a:r>
            <a:r>
              <a:rPr lang="en-US" sz="2000" dirty="0">
                <a:effectLst/>
              </a:rPr>
              <a:t>kind of psychotherapy or change </a:t>
            </a:r>
          </a:p>
          <a:p>
            <a:pPr marL="0" lvl="0" indent="0">
              <a:lnSpc>
                <a:spcPct val="120000"/>
              </a:lnSpc>
              <a:buNone/>
            </a:pPr>
            <a:r>
              <a:rPr lang="en-US" sz="2000" dirty="0"/>
              <a:t>	</a:t>
            </a:r>
            <a:r>
              <a:rPr lang="en-US" sz="2000" dirty="0">
                <a:effectLst/>
              </a:rPr>
              <a:t>theoretical orientation </a:t>
            </a:r>
            <a:endParaRPr lang="en-US" sz="1600" dirty="0">
              <a:effectLst/>
            </a:endParaRPr>
          </a:p>
          <a:p>
            <a:pPr lvl="0">
              <a:lnSpc>
                <a:spcPct val="120000"/>
              </a:lnSpc>
            </a:pPr>
            <a:r>
              <a:rPr lang="en-US" sz="2000" dirty="0">
                <a:effectLst/>
              </a:rPr>
              <a:t>Scholarly projects</a:t>
            </a:r>
          </a:p>
          <a:p>
            <a:pPr lvl="0">
              <a:lnSpc>
                <a:spcPct val="120000"/>
              </a:lnSpc>
            </a:pPr>
            <a:r>
              <a:rPr lang="en-US" sz="2000" dirty="0">
                <a:effectLst/>
              </a:rPr>
              <a:t>Volunteering to do something out of your comfort zone</a:t>
            </a:r>
          </a:p>
          <a:p>
            <a:pPr lvl="0">
              <a:lnSpc>
                <a:spcPct val="120000"/>
              </a:lnSpc>
            </a:pPr>
            <a:r>
              <a:rPr lang="en-US" sz="2000" dirty="0">
                <a:effectLst/>
              </a:rPr>
              <a:t>Exploring new fields of study</a:t>
            </a:r>
          </a:p>
        </p:txBody>
      </p:sp>
    </p:spTree>
    <p:extLst>
      <p:ext uri="{BB962C8B-B14F-4D97-AF65-F5344CB8AC3E}">
        <p14:creationId xmlns:p14="http://schemas.microsoft.com/office/powerpoint/2010/main" val="78123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pelunking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7308" y="-76046"/>
            <a:ext cx="9311308" cy="5490335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280" y="-121335"/>
            <a:ext cx="6296882" cy="999207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3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6000" dirty="0">
                <a:solidFill>
                  <a:schemeClr val="bg1">
                    <a:lumMod val="85000"/>
                  </a:schemeClr>
                </a:solidFill>
                <a:latin typeface="DIN Condensed Bold"/>
                <a:cs typeface="DIN Condensed Bold"/>
              </a:rPr>
              <a:t>E</a:t>
            </a:r>
            <a:r>
              <a:rPr lang="en-US" sz="5400" dirty="0">
                <a:solidFill>
                  <a:schemeClr val="bg1">
                    <a:lumMod val="85000"/>
                  </a:schemeClr>
                </a:solidFill>
                <a:latin typeface="DIN Condensed Bold"/>
                <a:cs typeface="DIN Condensed Bold"/>
              </a:rPr>
              <a:t>XPLORATION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venir Book"/>
                <a:cs typeface="Avenir Book"/>
              </a:rPr>
              <a:t>(page 19)</a:t>
            </a:r>
          </a:p>
        </p:txBody>
      </p:sp>
      <p:sp>
        <p:nvSpPr>
          <p:cNvPr id="5" name="Content Placeholder 8"/>
          <p:cNvSpPr txBox="1">
            <a:spLocks/>
          </p:cNvSpPr>
          <p:nvPr/>
        </p:nvSpPr>
        <p:spPr>
          <a:xfrm>
            <a:off x="0" y="819798"/>
            <a:ext cx="7352826" cy="620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50" indent="-273050">
              <a:lnSpc>
                <a:spcPct val="120000"/>
              </a:lnSpc>
              <a:buFont typeface="Arial"/>
              <a:buNone/>
              <a:defRPr/>
            </a:pPr>
            <a:r>
              <a:rPr lang="en-US" sz="1600" b="1" dirty="0">
                <a:solidFill>
                  <a:schemeClr val="bg1">
                    <a:lumMod val="85000"/>
                  </a:schemeClr>
                </a:solidFill>
                <a:effectLst>
                  <a:glow rad="508000">
                    <a:schemeClr val="tx1">
                      <a:alpha val="75000"/>
                    </a:schemeClr>
                  </a:glow>
                </a:effectLst>
                <a:latin typeface="Avenir Light"/>
                <a:cs typeface="Avenir Light"/>
              </a:rPr>
              <a:t>Designed to Foster Autonomy &amp; Open up to new possibilities</a:t>
            </a:r>
          </a:p>
          <a:p>
            <a:pPr marL="273050" indent="-273050">
              <a:lnSpc>
                <a:spcPct val="120000"/>
              </a:lnSpc>
              <a:buFont typeface="Arial"/>
              <a:buNone/>
              <a:defRPr/>
            </a:pPr>
            <a:endParaRPr lang="en-US" sz="1600" dirty="0">
              <a:solidFill>
                <a:schemeClr val="bg1">
                  <a:lumMod val="85000"/>
                </a:schemeClr>
              </a:solidFill>
              <a:latin typeface="Avenir Light"/>
              <a:cs typeface="Avenir Light"/>
            </a:endParaRPr>
          </a:p>
          <a:p>
            <a:pPr>
              <a:lnSpc>
                <a:spcPct val="120000"/>
              </a:lnSpc>
              <a:defRPr/>
            </a:pP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7814" y="1440673"/>
            <a:ext cx="5280334" cy="3702827"/>
          </a:xfrm>
        </p:spPr>
        <p:txBody>
          <a:bodyPr>
            <a:normAutofit/>
          </a:bodyPr>
          <a:lstStyle/>
          <a:p>
            <a:pPr marL="273050" indent="-273050">
              <a:lnSpc>
                <a:spcPct val="120000"/>
              </a:lnSpc>
              <a:buNone/>
              <a:defRPr/>
            </a:pPr>
            <a:r>
              <a:rPr lang="en-US" sz="2400" b="1" u="sng" dirty="0">
                <a:solidFill>
                  <a:schemeClr val="bg1">
                    <a:lumMod val="85000"/>
                  </a:schemeClr>
                </a:solidFill>
                <a:effectLst/>
                <a:latin typeface="Avenir Light"/>
                <a:cs typeface="Avenir Light"/>
              </a:rPr>
              <a:t>Pair up</a:t>
            </a:r>
          </a:p>
          <a:p>
            <a:pPr marL="273050" indent="-273050">
              <a:lnSpc>
                <a:spcPct val="120000"/>
              </a:lnSpc>
              <a:buNone/>
              <a:defRPr/>
            </a:pPr>
            <a:r>
              <a:rPr lang="en-US" sz="1800" b="1" dirty="0">
                <a:solidFill>
                  <a:schemeClr val="bg1">
                    <a:lumMod val="85000"/>
                  </a:schemeClr>
                </a:solidFill>
                <a:effectLst>
                  <a:glow rad="508000">
                    <a:schemeClr val="tx1">
                      <a:alpha val="75000"/>
                    </a:schemeClr>
                  </a:glow>
                </a:effectLst>
                <a:latin typeface="Avenir Light"/>
                <a:cs typeface="Avenir Light"/>
              </a:rPr>
              <a:t>Person 1 - Think of an ideal life where you had all the time in the world. What would you do with that time?</a:t>
            </a:r>
            <a:endParaRPr lang="en-US" sz="1800" b="1" dirty="0">
              <a:solidFill>
                <a:schemeClr val="bg1">
                  <a:lumMod val="85000"/>
                </a:schemeClr>
              </a:solidFill>
              <a:effectLst>
                <a:glow rad="508000">
                  <a:schemeClr val="tx1">
                    <a:alpha val="75000"/>
                  </a:schemeClr>
                </a:glow>
              </a:effectLst>
              <a:latin typeface="Avenir Light"/>
            </a:endParaRPr>
          </a:p>
          <a:p>
            <a:pPr marL="0" indent="0">
              <a:lnSpc>
                <a:spcPct val="120000"/>
              </a:lnSpc>
              <a:buNone/>
              <a:defRPr/>
            </a:pPr>
            <a:endParaRPr lang="en-US" sz="900" b="1" dirty="0">
              <a:solidFill>
                <a:schemeClr val="bg1">
                  <a:lumMod val="85000"/>
                </a:schemeClr>
              </a:solidFill>
              <a:effectLst>
                <a:glow rad="508000">
                  <a:schemeClr val="tx1">
                    <a:alpha val="75000"/>
                  </a:schemeClr>
                </a:glow>
              </a:effectLst>
              <a:latin typeface="Avenir Light"/>
            </a:endParaRP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en-US" sz="1800" b="1" dirty="0">
                <a:solidFill>
                  <a:schemeClr val="bg1">
                    <a:lumMod val="85000"/>
                  </a:schemeClr>
                </a:solidFill>
                <a:effectLst>
                  <a:glow rad="508000">
                    <a:schemeClr val="tx1">
                      <a:alpha val="75000"/>
                    </a:schemeClr>
                  </a:glow>
                </a:effectLst>
                <a:latin typeface="Avenir Light"/>
              </a:rPr>
              <a:t>Person 2 – Help person 1 open to all the possibilities of  the world they can explore and ways to obtain them.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en-US" sz="1800" b="1" dirty="0">
                <a:solidFill>
                  <a:schemeClr val="bg1">
                    <a:lumMod val="85000"/>
                  </a:schemeClr>
                </a:solidFill>
                <a:effectLst>
                  <a:glow rad="508000">
                    <a:schemeClr val="tx1">
                      <a:alpha val="75000"/>
                    </a:schemeClr>
                  </a:glow>
                </a:effectLst>
                <a:latin typeface="Avenir Light"/>
              </a:rPr>
              <a:t>        Then Switch (2 min. each)</a:t>
            </a:r>
          </a:p>
          <a:p>
            <a:pPr>
              <a:lnSpc>
                <a:spcPct val="120000"/>
              </a:lnSpc>
              <a:defRPr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7256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158" y="198699"/>
            <a:ext cx="8391459" cy="367890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l">
              <a:lnSpc>
                <a:spcPct val="70000"/>
              </a:lnSpc>
            </a:pPr>
            <a:r>
              <a:rPr lang="en-US" sz="7300" dirty="0">
                <a:latin typeface="DIN Condensed Bold"/>
                <a:cs typeface="DIN Condensed Bold"/>
              </a:rPr>
              <a:t>E</a:t>
            </a:r>
            <a:r>
              <a:rPr lang="en-US" sz="6700" dirty="0">
                <a:latin typeface="DIN Condensed Bold"/>
                <a:cs typeface="DIN Condensed Bold"/>
              </a:rPr>
              <a:t>XPLORATION :</a:t>
            </a:r>
            <a:br>
              <a:rPr lang="en-US" sz="6700" dirty="0">
                <a:latin typeface="DIN Condensed Bold"/>
                <a:cs typeface="DIN Condensed Bold"/>
              </a:rPr>
            </a:br>
            <a:br>
              <a:rPr lang="en-US" sz="6700" dirty="0">
                <a:latin typeface="DIN Condensed Bold"/>
                <a:cs typeface="DIN Condensed Bold"/>
              </a:rPr>
            </a:br>
            <a:r>
              <a:rPr lang="en-US" sz="6700" dirty="0">
                <a:latin typeface="DIN Condensed Bold"/>
                <a:cs typeface="DIN Condensed Bold"/>
              </a:rPr>
              <a:t>  		</a:t>
            </a:r>
            <a:r>
              <a:rPr lang="en-US" sz="8000" dirty="0">
                <a:solidFill>
                  <a:srgbClr val="008000"/>
                </a:solidFill>
                <a:latin typeface="Savoye LET"/>
                <a:cs typeface="Savoye LET"/>
              </a:rPr>
              <a:t>what did you learn?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5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6" descr="shutterstock_6809143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51937" cy="51435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171047" y="2063377"/>
            <a:ext cx="4980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glow rad="1117600">
                    <a:schemeClr val="bg1">
                      <a:alpha val="81000"/>
                    </a:schemeClr>
                  </a:glow>
                </a:effectLst>
                <a:latin typeface="DIN Condensed Bold"/>
                <a:cs typeface="DIN Condensed Bold"/>
              </a:rPr>
              <a:t> </a:t>
            </a:r>
            <a:r>
              <a:rPr lang="en-US" sz="2800" dirty="0">
                <a:effectLst>
                  <a:glow rad="1117600">
                    <a:schemeClr val="bg1">
                      <a:alpha val="81000"/>
                    </a:schemeClr>
                  </a:glow>
                </a:effectLst>
                <a:latin typeface="DIN Condensed Bold"/>
                <a:cs typeface="DIN Condensed Bold"/>
              </a:rPr>
              <a:t>Of Psychotherapy Training and Supervision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71047" y="1414095"/>
            <a:ext cx="3890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effectLst>
                  <a:glow rad="1117600">
                    <a:schemeClr val="bg1">
                      <a:alpha val="81000"/>
                    </a:schemeClr>
                  </a:glow>
                </a:effectLst>
                <a:latin typeface="DIN Condensed Bold"/>
                <a:cs typeface="DIN Condensed Bold"/>
              </a:rPr>
              <a:t>2. APPRENTICESHIP Model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36501" y="725646"/>
            <a:ext cx="5267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effectLst>
                  <a:glow rad="1117600">
                    <a:schemeClr val="bg1">
                      <a:alpha val="81000"/>
                    </a:schemeClr>
                  </a:glow>
                </a:effectLst>
                <a:latin typeface="DIN Condensed Bold"/>
                <a:cs typeface="DIN Condensed Bold"/>
              </a:rPr>
              <a:t>1. Psychotherapy Scholarship Track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90752" y="133051"/>
            <a:ext cx="3270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>
                <a:effectLst>
                  <a:glow rad="1117600">
                    <a:schemeClr val="bg1">
                      <a:alpha val="81000"/>
                    </a:schemeClr>
                  </a:glow>
                </a:effectLst>
                <a:latin typeface="DIN Condensed Bold"/>
                <a:cs typeface="DIN Condensed Bold"/>
              </a:rPr>
              <a:t>3 Learning Objectives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52245" y="2760376"/>
            <a:ext cx="65917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effectLst>
                  <a:glow rad="1117600">
                    <a:schemeClr val="bg1">
                      <a:alpha val="81000"/>
                    </a:schemeClr>
                  </a:glow>
                </a:effectLst>
                <a:latin typeface="DIN Condensed Bold"/>
                <a:cs typeface="DIN Condensed Bold"/>
              </a:rPr>
              <a:t>                  3. Learn to Use 6 Tools of </a:t>
            </a:r>
            <a:r>
              <a:rPr lang="en-US" sz="3600" b="1" dirty="0">
                <a:effectLst>
                  <a:glow rad="1117600">
                    <a:schemeClr val="bg1">
                      <a:alpha val="81000"/>
                    </a:schemeClr>
                  </a:glow>
                </a:effectLst>
                <a:latin typeface="Savoye LET Plain:1.0"/>
                <a:cs typeface="Savoye LET Plain:1.0"/>
              </a:rPr>
              <a:t>experiential </a:t>
            </a:r>
          </a:p>
          <a:p>
            <a:r>
              <a:rPr lang="en-US" sz="3600" b="1" dirty="0">
                <a:effectLst>
                  <a:glow rad="1117600">
                    <a:schemeClr val="bg1">
                      <a:alpha val="81000"/>
                    </a:schemeClr>
                  </a:glow>
                </a:effectLst>
                <a:latin typeface="Savoye LET Plain:1.0"/>
                <a:cs typeface="Savoye LET Plain:1.0"/>
              </a:rPr>
              <a:t>         learning  for dynamic teaching of psychotherapy</a:t>
            </a:r>
          </a:p>
        </p:txBody>
      </p:sp>
    </p:spTree>
    <p:extLst>
      <p:ext uri="{BB962C8B-B14F-4D97-AF65-F5344CB8AC3E}">
        <p14:creationId xmlns:p14="http://schemas.microsoft.com/office/powerpoint/2010/main" val="110310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pic>
        <p:nvPicPr>
          <p:cNvPr id="4" name="Content Placeholder 3" descr="shutterstock_20112078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70077" cy="51435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7814" y="1416370"/>
            <a:ext cx="6296882" cy="999207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>
                <a:solidFill>
                  <a:schemeClr val="bg1">
                    <a:lumMod val="85000"/>
                  </a:schemeClr>
                </a:solidFill>
                <a:latin typeface="DIN Condensed Bold"/>
                <a:cs typeface="DIN Condensed Bold"/>
              </a:rPr>
              <a:t>D</a:t>
            </a:r>
            <a:r>
              <a:rPr lang="en-US" sz="6000" dirty="0">
                <a:solidFill>
                  <a:schemeClr val="bg1">
                    <a:lumMod val="85000"/>
                  </a:schemeClr>
                </a:solidFill>
                <a:latin typeface="DIN Condensed Bold"/>
                <a:cs typeface="DIN Condensed Bold"/>
              </a:rPr>
              <a:t>ISCUSSION</a:t>
            </a:r>
            <a:endParaRPr lang="en-US" sz="5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73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hutterstock_96038471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212196" cy="51435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l"/>
            <a:r>
              <a:rPr lang="en-US" sz="6600" dirty="0">
                <a:solidFill>
                  <a:srgbClr val="FFFFFF"/>
                </a:solidFill>
                <a:latin typeface="DIN Condensed Bold"/>
                <a:cs typeface="DIN Condensed Bold"/>
              </a:rPr>
              <a:t>T</a:t>
            </a:r>
            <a:r>
              <a:rPr lang="en-US" sz="6000" dirty="0">
                <a:solidFill>
                  <a:srgbClr val="FFFFFF"/>
                </a:solidFill>
                <a:latin typeface="DIN Condensed Bold"/>
                <a:cs typeface="DIN Condensed Bold"/>
              </a:rPr>
              <a:t>HE </a:t>
            </a:r>
            <a:r>
              <a:rPr lang="en-US" sz="6600" dirty="0">
                <a:solidFill>
                  <a:srgbClr val="FFFFFF"/>
                </a:solidFill>
                <a:latin typeface="DIN Condensed Bold"/>
                <a:cs typeface="DIN Condensed Bold"/>
              </a:rPr>
              <a:t>E</a:t>
            </a:r>
            <a:r>
              <a:rPr lang="en-US" sz="6000" dirty="0">
                <a:solidFill>
                  <a:srgbClr val="FFFFFF"/>
                </a:solidFill>
                <a:latin typeface="DIN Condensed Bold"/>
                <a:cs typeface="DIN Condensed Bold"/>
              </a:rPr>
              <a:t>ND</a:t>
            </a:r>
          </a:p>
        </p:txBody>
      </p:sp>
    </p:spTree>
    <p:extLst>
      <p:ext uri="{BB962C8B-B14F-4D97-AF65-F5344CB8AC3E}">
        <p14:creationId xmlns:p14="http://schemas.microsoft.com/office/powerpoint/2010/main" val="361710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92815" y="86281"/>
            <a:ext cx="459954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venir Light"/>
                <a:cs typeface="Avenir Light"/>
              </a:rPr>
              <a:t>4 year track within psychiatry residency</a:t>
            </a:r>
          </a:p>
          <a:p>
            <a:r>
              <a:rPr lang="en-US" b="1" dirty="0">
                <a:latin typeface="Avenir Light"/>
                <a:cs typeface="Avenir Light"/>
              </a:rPr>
              <a:t>2 residents per year – total of 8 reside</a:t>
            </a:r>
            <a:r>
              <a:rPr lang="en-US" dirty="0">
                <a:latin typeface="Avenir Light"/>
                <a:cs typeface="Avenir Light"/>
              </a:rPr>
              <a:t>nts</a:t>
            </a:r>
          </a:p>
          <a:p>
            <a:r>
              <a:rPr lang="en-US" sz="1600" b="1" dirty="0">
                <a:latin typeface="Avenir Light"/>
                <a:cs typeface="Avenir Light"/>
              </a:rPr>
              <a:t>Seminars/Teaching built as advances on top of the core adult residency curriculum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92815" y="1242695"/>
            <a:ext cx="439733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Light"/>
                <a:cs typeface="Avenir Light"/>
              </a:rPr>
              <a:t>Brief Crisis Treatment – advanced course</a:t>
            </a:r>
          </a:p>
          <a:p>
            <a:r>
              <a:rPr lang="en-US" dirty="0">
                <a:latin typeface="Avenir Light"/>
                <a:cs typeface="Avenir Light"/>
              </a:rPr>
              <a:t>Psychodynamic psychotherapy</a:t>
            </a:r>
          </a:p>
          <a:p>
            <a:r>
              <a:rPr lang="en-US" dirty="0">
                <a:latin typeface="Avenir Light"/>
                <a:cs typeface="Avenir Light"/>
              </a:rPr>
              <a:t>BTs (CBT, BA, DBT)</a:t>
            </a:r>
          </a:p>
          <a:p>
            <a:r>
              <a:rPr lang="en-US" dirty="0">
                <a:latin typeface="Avenir Light"/>
                <a:cs typeface="Avenir Light"/>
              </a:rPr>
              <a:t>Group Therapy</a:t>
            </a:r>
          </a:p>
          <a:p>
            <a:r>
              <a:rPr lang="en-US" dirty="0">
                <a:latin typeface="Avenir Light"/>
                <a:cs typeface="Avenir Light"/>
              </a:rPr>
              <a:t>Family Therapy</a:t>
            </a:r>
          </a:p>
          <a:p>
            <a:r>
              <a:rPr lang="en-US" dirty="0">
                <a:latin typeface="Avenir Light"/>
                <a:cs typeface="Avenir Light"/>
              </a:rPr>
              <a:t>Didactic Psychotherapy Seminars</a:t>
            </a:r>
          </a:p>
          <a:p>
            <a:r>
              <a:rPr lang="en-US" dirty="0">
                <a:latin typeface="Avenir Light"/>
                <a:cs typeface="Avenir Light"/>
              </a:rPr>
              <a:t>Empirically Supported Psychotherapy</a:t>
            </a:r>
          </a:p>
          <a:p>
            <a:r>
              <a:rPr lang="en-US" dirty="0">
                <a:latin typeface="Avenir Light"/>
                <a:cs typeface="Avenir Light"/>
              </a:rPr>
              <a:t>Neuroscience of Psychotherapy</a:t>
            </a:r>
          </a:p>
          <a:p>
            <a:r>
              <a:rPr lang="en-US" dirty="0">
                <a:latin typeface="Avenir Light"/>
                <a:cs typeface="Avenir Light"/>
              </a:rPr>
              <a:t>Student Mental Health</a:t>
            </a:r>
          </a:p>
          <a:p>
            <a:r>
              <a:rPr lang="en-US" dirty="0">
                <a:latin typeface="Avenir Light"/>
                <a:cs typeface="Avenir Light"/>
              </a:rPr>
              <a:t>100 critical psychotherapy papers</a:t>
            </a:r>
          </a:p>
          <a:p>
            <a:r>
              <a:rPr lang="en-US" dirty="0">
                <a:latin typeface="Avenir Light"/>
                <a:cs typeface="Avenir Light"/>
              </a:rPr>
              <a:t>Introduction to Freud</a:t>
            </a:r>
          </a:p>
          <a:p>
            <a:r>
              <a:rPr lang="en-US" dirty="0">
                <a:latin typeface="Avenir Light"/>
                <a:cs typeface="Avenir Light"/>
              </a:rPr>
              <a:t>Teach the Teachers (Residents)</a:t>
            </a:r>
          </a:p>
          <a:p>
            <a:r>
              <a:rPr lang="en-US" dirty="0">
                <a:latin typeface="Avenir Light"/>
                <a:cs typeface="Avenir Light"/>
              </a:rPr>
              <a:t>Scholarly projects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 descr="Psyhc Scholar LOGo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4" y="83163"/>
            <a:ext cx="4051027" cy="506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41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hutterstock_4870348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4288" y="0"/>
            <a:ext cx="9197976" cy="514191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8334" y="1287744"/>
            <a:ext cx="4425354" cy="85725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pPr algn="l"/>
            <a:r>
              <a:rPr lang="en-US" sz="3600" b="1" dirty="0">
                <a:latin typeface="Savoye LET"/>
                <a:cs typeface="Savoye LET"/>
              </a:rPr>
              <a:t>Model of Supervision &amp; Training</a:t>
            </a:r>
            <a:br>
              <a:rPr lang="en-US" b="1" dirty="0">
                <a:latin typeface="Savoye LET"/>
                <a:cs typeface="Savoye LET"/>
              </a:rPr>
            </a:b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9260" y="-27350"/>
            <a:ext cx="4643975" cy="1673231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7300" dirty="0">
                <a:effectLst>
                  <a:glow rad="1117600">
                    <a:schemeClr val="bg1">
                      <a:alpha val="81000"/>
                    </a:schemeClr>
                  </a:glow>
                </a:effectLst>
                <a:latin typeface="DIN Condensed Bold"/>
                <a:cs typeface="DIN Condensed Bold"/>
              </a:rPr>
              <a:t>A</a:t>
            </a:r>
            <a:r>
              <a:rPr lang="en-US" sz="6600" dirty="0">
                <a:effectLst>
                  <a:glow rad="1117600">
                    <a:schemeClr val="bg1">
                      <a:alpha val="81000"/>
                    </a:schemeClr>
                  </a:glow>
                </a:effectLst>
                <a:latin typeface="DIN Condensed Bold"/>
                <a:cs typeface="DIN Condensed Bold"/>
              </a:rPr>
              <a:t>PPRENTICESHIP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14801" y="160356"/>
            <a:ext cx="4868332" cy="5109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Light"/>
                <a:cs typeface="Avenir Light"/>
              </a:rPr>
              <a:t>PGY-1</a:t>
            </a:r>
          </a:p>
          <a:p>
            <a:r>
              <a:rPr lang="en-US" sz="1400" dirty="0">
                <a:latin typeface="Avenir Light"/>
                <a:cs typeface="Avenir Light"/>
              </a:rPr>
              <a:t>					1 month rotation in outpatient clinic</a:t>
            </a:r>
          </a:p>
          <a:p>
            <a:r>
              <a:rPr lang="en-US" sz="1400" dirty="0">
                <a:latin typeface="Avenir Light"/>
                <a:cs typeface="Avenir Light"/>
              </a:rPr>
              <a:t>						½ day/week in outpatient clinic throughout the year</a:t>
            </a:r>
          </a:p>
          <a:p>
            <a:r>
              <a:rPr lang="en-US" sz="1400" dirty="0">
                <a:latin typeface="Avenir Light"/>
                <a:cs typeface="Avenir Light"/>
              </a:rPr>
              <a:t>          </a:t>
            </a:r>
          </a:p>
          <a:p>
            <a:r>
              <a:rPr lang="en-US" sz="1400" dirty="0">
                <a:latin typeface="Avenir Light"/>
                <a:cs typeface="Avenir Light"/>
              </a:rPr>
              <a:t>PGY-2	</a:t>
            </a:r>
          </a:p>
          <a:p>
            <a:r>
              <a:rPr lang="en-US" sz="1400" dirty="0">
                <a:latin typeface="Avenir Light"/>
                <a:cs typeface="Avenir Light"/>
              </a:rPr>
              <a:t>	2 month rotation</a:t>
            </a:r>
          </a:p>
          <a:p>
            <a:r>
              <a:rPr lang="en-US" sz="1400" dirty="0">
                <a:latin typeface="Avenir Light"/>
                <a:cs typeface="Avenir Light"/>
              </a:rPr>
              <a:t>		½ day/week in outpatient clinic throughout the year</a:t>
            </a:r>
          </a:p>
          <a:p>
            <a:r>
              <a:rPr lang="en-US" sz="1400" dirty="0">
                <a:latin typeface="Avenir Light"/>
                <a:cs typeface="Avenir Light"/>
              </a:rPr>
              <a:t>		develop scholarly project</a:t>
            </a:r>
          </a:p>
          <a:p>
            <a:endParaRPr lang="en-US" sz="1400" dirty="0">
              <a:latin typeface="Avenir Light"/>
              <a:cs typeface="Avenir Light"/>
            </a:endParaRPr>
          </a:p>
          <a:p>
            <a:r>
              <a:rPr lang="en-US" sz="1400" dirty="0">
                <a:latin typeface="Avenir Light"/>
                <a:cs typeface="Avenir Light"/>
              </a:rPr>
              <a:t>PGY-3	</a:t>
            </a:r>
          </a:p>
          <a:p>
            <a:r>
              <a:rPr lang="en-US" sz="1400" dirty="0">
                <a:latin typeface="Avenir Light"/>
                <a:cs typeface="Avenir Light"/>
              </a:rPr>
              <a:t>	full year in outpatient clinic (3-4 days/week)</a:t>
            </a:r>
          </a:p>
          <a:p>
            <a:r>
              <a:rPr lang="en-US" sz="1400" dirty="0">
                <a:latin typeface="Avenir Light"/>
                <a:cs typeface="Avenir Light"/>
              </a:rPr>
              <a:t>			50% psychotherapy cases</a:t>
            </a:r>
          </a:p>
          <a:p>
            <a:r>
              <a:rPr lang="en-US" sz="1400" dirty="0">
                <a:latin typeface="Avenir Light"/>
                <a:cs typeface="Avenir Light"/>
              </a:rPr>
              <a:t>			6 </a:t>
            </a:r>
            <a:r>
              <a:rPr lang="en-US" sz="1400" dirty="0" err="1">
                <a:latin typeface="Avenir Light"/>
                <a:cs typeface="Avenir Light"/>
              </a:rPr>
              <a:t>hrs</a:t>
            </a:r>
            <a:r>
              <a:rPr lang="en-US" sz="1400" dirty="0">
                <a:latin typeface="Avenir Light"/>
                <a:cs typeface="Avenir Light"/>
              </a:rPr>
              <a:t>/week supervision </a:t>
            </a:r>
          </a:p>
          <a:p>
            <a:r>
              <a:rPr lang="en-US" sz="1400" dirty="0">
                <a:latin typeface="Avenir Light"/>
                <a:cs typeface="Avenir Light"/>
              </a:rPr>
              <a:t>			scholarly project</a:t>
            </a:r>
          </a:p>
          <a:p>
            <a:endParaRPr lang="en-US" sz="1400" dirty="0">
              <a:latin typeface="Avenir Light"/>
              <a:cs typeface="Avenir Light"/>
            </a:endParaRPr>
          </a:p>
          <a:p>
            <a:r>
              <a:rPr lang="en-US" sz="1400" dirty="0">
                <a:latin typeface="Avenir Light"/>
                <a:cs typeface="Avenir Light"/>
              </a:rPr>
              <a:t>PGY-4	</a:t>
            </a:r>
          </a:p>
          <a:p>
            <a:r>
              <a:rPr lang="en-US" sz="1400" dirty="0">
                <a:latin typeface="Avenir Light"/>
                <a:cs typeface="Avenir Light"/>
              </a:rPr>
              <a:t>	outpatient clinic (2-4 days/week)</a:t>
            </a:r>
          </a:p>
          <a:p>
            <a:r>
              <a:rPr lang="en-US" sz="1400" dirty="0">
                <a:latin typeface="Avenir Light"/>
                <a:cs typeface="Avenir Light"/>
              </a:rPr>
              <a:t>          50 % psychotherapy cases</a:t>
            </a:r>
          </a:p>
          <a:p>
            <a:r>
              <a:rPr lang="en-US" sz="1400" dirty="0">
                <a:latin typeface="Avenir Light"/>
                <a:cs typeface="Avenir Light"/>
              </a:rPr>
              <a:t>		6 hours/week supervision</a:t>
            </a:r>
          </a:p>
          <a:p>
            <a:r>
              <a:rPr lang="en-US" sz="1400" dirty="0">
                <a:latin typeface="Avenir Light"/>
                <a:cs typeface="Avenir Light"/>
              </a:rPr>
              <a:t>		supervise/junior residents/apprenticeship cases</a:t>
            </a:r>
          </a:p>
          <a:p>
            <a:r>
              <a:rPr lang="en-US" sz="1400" dirty="0">
                <a:latin typeface="Avenir Light"/>
                <a:cs typeface="Avenir Light"/>
              </a:rPr>
              <a:t>		Teach the teacher / teach Psych Scholar classes		</a:t>
            </a:r>
          </a:p>
          <a:p>
            <a:r>
              <a:rPr lang="en-US" sz="1400" dirty="0">
                <a:latin typeface="Avenir Light"/>
                <a:cs typeface="Avenir Light"/>
              </a:rPr>
              <a:t>          ½ day/week as junior attending in </a:t>
            </a:r>
            <a:r>
              <a:rPr lang="en-US" sz="1400" dirty="0" err="1">
                <a:latin typeface="Avenir Light"/>
                <a:cs typeface="Avenir Light"/>
              </a:rPr>
              <a:t>outpt</a:t>
            </a:r>
            <a:r>
              <a:rPr lang="en-US" sz="1400" dirty="0">
                <a:latin typeface="Avenir Light"/>
                <a:cs typeface="Avenir Light"/>
              </a:rPr>
              <a:t> clinic</a:t>
            </a:r>
          </a:p>
          <a:p>
            <a:endParaRPr lang="en-US" dirty="0"/>
          </a:p>
        </p:txBody>
      </p:sp>
      <p:pic>
        <p:nvPicPr>
          <p:cNvPr id="2" name="Picture 1" descr="Psyhc Scholar LOGo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450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42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566604" y="2733375"/>
            <a:ext cx="4641946" cy="2188889"/>
            <a:chOff x="4610830" y="2733375"/>
            <a:chExt cx="4641946" cy="2188889"/>
          </a:xfrm>
        </p:grpSpPr>
        <p:sp>
          <p:nvSpPr>
            <p:cNvPr id="4" name="TextBox 3"/>
            <p:cNvSpPr txBox="1"/>
            <p:nvPr/>
          </p:nvSpPr>
          <p:spPr>
            <a:xfrm>
              <a:off x="5526024" y="4552932"/>
              <a:ext cx="32403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effectLst>
                    <a:glow rad="1117600">
                      <a:schemeClr val="bg1">
                        <a:alpha val="81000"/>
                      </a:schemeClr>
                    </a:glow>
                  </a:effectLst>
                  <a:latin typeface="DIN Condensed Bold"/>
                  <a:cs typeface="DIN Condensed Bold"/>
                </a:rPr>
                <a:t>Of Psychotherapy Training and Supervision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610830" y="2733375"/>
              <a:ext cx="4641946" cy="1627922"/>
              <a:chOff x="4610830" y="2733375"/>
              <a:chExt cx="4641946" cy="1627922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4610830" y="2733375"/>
                <a:ext cx="4641946" cy="123110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sz="7400" dirty="0">
                    <a:effectLst/>
                    <a:latin typeface="DIN Condensed Bold"/>
                    <a:cs typeface="DIN Condensed Bold"/>
                  </a:rPr>
                  <a:t>A</a:t>
                </a:r>
                <a:r>
                  <a:rPr lang="en-US" sz="6600" dirty="0">
                    <a:effectLst/>
                    <a:latin typeface="DIN Condensed Bold"/>
                    <a:cs typeface="DIN Condensed Bold"/>
                  </a:rPr>
                  <a:t>PPRENTICESHIP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7928303" y="3776521"/>
                <a:ext cx="908454" cy="5847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b="1" dirty="0">
                    <a:effectLst/>
                    <a:latin typeface="Savoye LET"/>
                    <a:cs typeface="Savoye LET"/>
                  </a:rPr>
                  <a:t>model</a:t>
                </a: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360625" y="47034"/>
            <a:ext cx="3684647" cy="2308324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latin typeface="Avenir Light"/>
                <a:cs typeface="Avenir Light"/>
              </a:rPr>
              <a:t>Using </a:t>
            </a:r>
          </a:p>
          <a:p>
            <a:r>
              <a:rPr lang="en-US" sz="5400" dirty="0">
                <a:solidFill>
                  <a:srgbClr val="008000"/>
                </a:solidFill>
                <a:latin typeface="DIN Condensed Bold"/>
                <a:cs typeface="DIN Condensed Bold"/>
              </a:rPr>
              <a:t>S</a:t>
            </a:r>
            <a:r>
              <a:rPr lang="en-US" sz="4800" dirty="0">
                <a:solidFill>
                  <a:srgbClr val="008000"/>
                </a:solidFill>
                <a:latin typeface="DIN Condensed Bold"/>
                <a:cs typeface="DIN Condensed Bold"/>
              </a:rPr>
              <a:t>IX </a:t>
            </a:r>
            <a:r>
              <a:rPr lang="en-US" sz="5400" dirty="0">
                <a:solidFill>
                  <a:srgbClr val="008000"/>
                </a:solidFill>
                <a:latin typeface="DIN Condensed Bold"/>
                <a:cs typeface="DIN Condensed Bold"/>
              </a:rPr>
              <a:t>T</a:t>
            </a:r>
            <a:r>
              <a:rPr lang="en-US" sz="4800" dirty="0">
                <a:solidFill>
                  <a:srgbClr val="008000"/>
                </a:solidFill>
                <a:latin typeface="DIN Condensed Bold"/>
                <a:cs typeface="DIN Condensed Bold"/>
              </a:rPr>
              <a:t>OOLS</a:t>
            </a:r>
            <a:r>
              <a:rPr lang="en-US" sz="4800" dirty="0">
                <a:solidFill>
                  <a:srgbClr val="008000"/>
                </a:solidFill>
                <a:latin typeface="TabletGothicCompressed-Heavy"/>
                <a:cs typeface="TabletGothicCompressed-Heavy"/>
              </a:rPr>
              <a:t> </a:t>
            </a:r>
          </a:p>
          <a:p>
            <a:r>
              <a:rPr lang="en-US" dirty="0">
                <a:latin typeface="Avenir Light"/>
                <a:cs typeface="Avenir Light"/>
              </a:rPr>
              <a:t>of </a:t>
            </a:r>
          </a:p>
          <a:p>
            <a:r>
              <a:rPr lang="en-US" sz="3600" dirty="0">
                <a:latin typeface="Savoye LET"/>
                <a:cs typeface="Savoye LET"/>
              </a:rPr>
              <a:t>experiential learning</a:t>
            </a:r>
          </a:p>
          <a:p>
            <a:endParaRPr lang="en-US" dirty="0"/>
          </a:p>
        </p:txBody>
      </p:sp>
      <p:pic>
        <p:nvPicPr>
          <p:cNvPr id="18" name="Picture 17" descr="shutterstock_11001600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6862" y="2229852"/>
            <a:ext cx="4475361" cy="2964200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162789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11474</TotalTime>
  <Words>3705</Words>
  <Application>Microsoft Macintosh PowerPoint</Application>
  <PresentationFormat>On-screen Show (16:9)</PresentationFormat>
  <Paragraphs>665</Paragraphs>
  <Slides>59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72" baseType="lpstr">
      <vt:lpstr>Abadi MT Condensed Extra Bold</vt:lpstr>
      <vt:lpstr>Arial</vt:lpstr>
      <vt:lpstr>Avenir Book</vt:lpstr>
      <vt:lpstr>Avenir Heavy</vt:lpstr>
      <vt:lpstr>Avenir Light</vt:lpstr>
      <vt:lpstr>Calibri</vt:lpstr>
      <vt:lpstr>DIN Condensed Bold</vt:lpstr>
      <vt:lpstr>Savoye LET</vt:lpstr>
      <vt:lpstr>Savoye LET Plain:1.0</vt:lpstr>
      <vt:lpstr>TabletGothicCompressed-Bold</vt:lpstr>
      <vt:lpstr>TabletGothicCompressed-Heavy</vt:lpstr>
      <vt:lpstr>TabletGothicCompressed-Regular</vt:lpstr>
      <vt:lpstr>Office Theme</vt:lpstr>
      <vt:lpstr> Robert E Feinstein MD Professor of Psychiatry  Feinster@RobFeinsteinMD.com  Website; RobFeinsteinMD.com </vt:lpstr>
      <vt:lpstr>PowerPoint Presentation</vt:lpstr>
      <vt:lpstr>PowerPoint Presentation</vt:lpstr>
      <vt:lpstr>PowerPoint Presentation</vt:lpstr>
      <vt:lpstr>OUR CORE PST PRINCIPLES</vt:lpstr>
      <vt:lpstr>PowerPoint Presentation</vt:lpstr>
      <vt:lpstr>Model of Supervision &amp; Training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SIX TEACHING METHODS support  learning </vt:lpstr>
      <vt:lpstr>APPRENTICESHIP model</vt:lpstr>
      <vt:lpstr>SIX TEACHING METHODS support  learning </vt:lpstr>
      <vt:lpstr>APPRENTICESHIP model</vt:lpstr>
      <vt:lpstr>SIX TEACHING METHODS support  learning </vt:lpstr>
      <vt:lpstr>MODELING </vt:lpstr>
      <vt:lpstr>MODELING :  2 parts  Each with  2 steps </vt:lpstr>
      <vt:lpstr>MODELING :   how &amp; when it is used in the         Apprenticeship Model </vt:lpstr>
      <vt:lpstr>PowerPoint Presentation</vt:lpstr>
      <vt:lpstr>Student Observations  3 Minutes </vt:lpstr>
      <vt:lpstr>PowerPoint Presentation</vt:lpstr>
      <vt:lpstr>  (Reverse Roles: Student now therapist, therapist now patient) </vt:lpstr>
      <vt:lpstr>Did you complete the Modeling Cycle?</vt:lpstr>
      <vt:lpstr>SIX TEACHING METHODS support  learning </vt:lpstr>
      <vt:lpstr>COACHING</vt:lpstr>
      <vt:lpstr>COACHING</vt:lpstr>
      <vt:lpstr>COACHING :   how &amp; when it is used in the         Apprenticeship Model </vt:lpstr>
      <vt:lpstr>COACHING</vt:lpstr>
      <vt:lpstr>4 KINDS OF COACHING</vt:lpstr>
      <vt:lpstr>Practice Coaching: GOOD  (page 13)</vt:lpstr>
      <vt:lpstr>COACHING :      what did you learn?</vt:lpstr>
      <vt:lpstr>SIX TEACHING METHODS support  learning </vt:lpstr>
      <vt:lpstr>SCAFFOLDING</vt:lpstr>
      <vt:lpstr>SCAFFOLDING :   how &amp; when it is used in the         Apprenticeship Model </vt:lpstr>
      <vt:lpstr>SCAFFOLDING</vt:lpstr>
      <vt:lpstr>SCAFFOLDING</vt:lpstr>
      <vt:lpstr>SCAFFOLDING :      what did you learn?</vt:lpstr>
      <vt:lpstr>SIX TEACHING METHODS support  learning </vt:lpstr>
      <vt:lpstr>ARTICULATION</vt:lpstr>
      <vt:lpstr>PowerPoint Presentation</vt:lpstr>
      <vt:lpstr>ARTICULATION  </vt:lpstr>
      <vt:lpstr>PowerPoint Presentation</vt:lpstr>
      <vt:lpstr>ARTICULATION :      what did you learn?</vt:lpstr>
      <vt:lpstr>SIX TEACHING METHODS support  learning </vt:lpstr>
      <vt:lpstr>PowerPoint Presentation</vt:lpstr>
      <vt:lpstr>REFLECTION :   how &amp; when it is used in the         Apprenticeship Model </vt:lpstr>
      <vt:lpstr>PowerPoint Presentation</vt:lpstr>
      <vt:lpstr>PowerPoint Presentation</vt:lpstr>
      <vt:lpstr>REFLECTION :      what did you learn?</vt:lpstr>
      <vt:lpstr>PowerPoint Presentation</vt:lpstr>
      <vt:lpstr>SIX TEACHING METHODS support  learning </vt:lpstr>
      <vt:lpstr>PowerPoint Presentation</vt:lpstr>
      <vt:lpstr>PowerPoint Presentation</vt:lpstr>
      <vt:lpstr>EXPLORATION :      what did you learn?</vt:lpstr>
      <vt:lpstr>PowerPoint Presentation</vt:lpstr>
      <vt:lpstr>questions</vt:lpstr>
      <vt:lpstr>THE END</vt:lpstr>
    </vt:vector>
  </TitlesOfParts>
  <Manager/>
  <Company>University of Colorado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Lynne Fenton</dc:creator>
  <cp:keywords/>
  <dc:description/>
  <cp:lastModifiedBy>Feinstein, Robert</cp:lastModifiedBy>
  <cp:revision>203</cp:revision>
  <dcterms:created xsi:type="dcterms:W3CDTF">2015-08-05T17:14:08Z</dcterms:created>
  <dcterms:modified xsi:type="dcterms:W3CDTF">2021-09-07T23:31:25Z</dcterms:modified>
  <cp:category/>
</cp:coreProperties>
</file>