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49"/>
  </p:notesMasterIdLst>
  <p:sldIdLst>
    <p:sldId id="258" r:id="rId2"/>
    <p:sldId id="657" r:id="rId3"/>
    <p:sldId id="668" r:id="rId4"/>
    <p:sldId id="746" r:id="rId5"/>
    <p:sldId id="736" r:id="rId6"/>
    <p:sldId id="647" r:id="rId7"/>
    <p:sldId id="740" r:id="rId8"/>
    <p:sldId id="726" r:id="rId9"/>
    <p:sldId id="727" r:id="rId10"/>
    <p:sldId id="730" r:id="rId11"/>
    <p:sldId id="735" r:id="rId12"/>
    <p:sldId id="741" r:id="rId13"/>
    <p:sldId id="747" r:id="rId14"/>
    <p:sldId id="749" r:id="rId15"/>
    <p:sldId id="683" r:id="rId16"/>
    <p:sldId id="684" r:id="rId17"/>
    <p:sldId id="757" r:id="rId18"/>
    <p:sldId id="755" r:id="rId19"/>
    <p:sldId id="756" r:id="rId20"/>
    <p:sldId id="667" r:id="rId21"/>
    <p:sldId id="604" r:id="rId22"/>
    <p:sldId id="673" r:id="rId23"/>
    <p:sldId id="672" r:id="rId24"/>
    <p:sldId id="676" r:id="rId25"/>
    <p:sldId id="677" r:id="rId26"/>
    <p:sldId id="679" r:id="rId27"/>
    <p:sldId id="694" r:id="rId28"/>
    <p:sldId id="623" r:id="rId29"/>
    <p:sldId id="695" r:id="rId30"/>
    <p:sldId id="697" r:id="rId31"/>
    <p:sldId id="681" r:id="rId32"/>
    <p:sldId id="698" r:id="rId33"/>
    <p:sldId id="702" r:id="rId34"/>
    <p:sldId id="701" r:id="rId35"/>
    <p:sldId id="705" r:id="rId36"/>
    <p:sldId id="704" r:id="rId37"/>
    <p:sldId id="738" r:id="rId38"/>
    <p:sldId id="716" r:id="rId39"/>
    <p:sldId id="617" r:id="rId40"/>
    <p:sldId id="718" r:id="rId41"/>
    <p:sldId id="719" r:id="rId42"/>
    <p:sldId id="708" r:id="rId43"/>
    <p:sldId id="720" r:id="rId44"/>
    <p:sldId id="743" r:id="rId45"/>
    <p:sldId id="744" r:id="rId46"/>
    <p:sldId id="503" r:id="rId47"/>
    <p:sldId id="284"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D78"/>
    <a:srgbClr val="942093"/>
    <a:srgbClr val="126232"/>
    <a:srgbClr val="F7FFD6"/>
    <a:srgbClr val="D883FF"/>
    <a:srgbClr val="333333"/>
    <a:srgbClr val="00FFFF"/>
    <a:srgbClr val="9900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3"/>
    <p:restoredTop sz="67551" autoAdjust="0"/>
  </p:normalViewPr>
  <p:slideViewPr>
    <p:cSldViewPr snapToGrid="0" snapToObjects="1">
      <p:cViewPr varScale="1">
        <p:scale>
          <a:sx n="106" d="100"/>
          <a:sy n="106" d="100"/>
        </p:scale>
        <p:origin x="1752" y="176"/>
      </p:cViewPr>
      <p:guideLst>
        <p:guide orient="horz" pos="1620"/>
        <p:guide pos="2880"/>
      </p:guideLst>
    </p:cSldViewPr>
  </p:slideViewPr>
  <p:outlineViewPr>
    <p:cViewPr>
      <p:scale>
        <a:sx n="33" d="100"/>
        <a:sy n="33" d="100"/>
      </p:scale>
      <p:origin x="0" y="-1276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60C34-B14A-44EE-B1E6-470779784BA1}" type="doc">
      <dgm:prSet loTypeId="urn:microsoft.com/office/officeart/2011/layout/ConvergingText" loCatId="officeonline" qsTypeId="urn:microsoft.com/office/officeart/2005/8/quickstyle/simple1" qsCatId="simple" csTypeId="urn:microsoft.com/office/officeart/2005/8/colors/accent1_1" csCatId="accent1" phldr="1"/>
      <dgm:spPr/>
      <dgm:t>
        <a:bodyPr/>
        <a:lstStyle/>
        <a:p>
          <a:endParaRPr lang="en-US"/>
        </a:p>
      </dgm:t>
    </dgm:pt>
    <dgm:pt modelId="{89578A2E-A4C5-4D4F-A420-70A828399FDC}">
      <dgm:prSet phldrT="[Text]"/>
      <dgm:spPr>
        <a:solidFill>
          <a:schemeClr val="accent2"/>
        </a:solidFill>
      </dgm:spPr>
      <dgm:t>
        <a:bodyPr/>
        <a:lstStyle/>
        <a:p>
          <a:pPr>
            <a:lnSpc>
              <a:spcPct val="150000"/>
            </a:lnSpc>
            <a:spcAft>
              <a:spcPts val="400"/>
            </a:spcAft>
          </a:pPr>
          <a:r>
            <a:rPr lang="en-US" b="1" i="0" dirty="0">
              <a:latin typeface="Garamond"/>
              <a:cs typeface="Garamond"/>
            </a:rPr>
            <a:t>Integrated Care</a:t>
          </a:r>
        </a:p>
        <a:p>
          <a:pPr>
            <a:lnSpc>
              <a:spcPct val="90000"/>
            </a:lnSpc>
            <a:spcAft>
              <a:spcPct val="35000"/>
            </a:spcAft>
          </a:pPr>
          <a:r>
            <a:rPr lang="en-US" b="1" i="0" dirty="0">
              <a:latin typeface="Garamond"/>
              <a:cs typeface="Garamond"/>
            </a:rPr>
            <a:t>System</a:t>
          </a:r>
        </a:p>
      </dgm:t>
    </dgm:pt>
    <dgm:pt modelId="{891BA7EF-89E6-4334-A663-3D2077D66541}" type="parTrans" cxnId="{923BD705-33AC-41E4-BE4B-2B3F5091B3DB}">
      <dgm:prSet/>
      <dgm:spPr/>
      <dgm:t>
        <a:bodyPr/>
        <a:lstStyle/>
        <a:p>
          <a:endParaRPr lang="en-US"/>
        </a:p>
      </dgm:t>
    </dgm:pt>
    <dgm:pt modelId="{E4A1B7DE-D8DF-4F7A-8FA3-392C14BEAA75}" type="sibTrans" cxnId="{923BD705-33AC-41E4-BE4B-2B3F5091B3DB}">
      <dgm:prSet/>
      <dgm:spPr/>
      <dgm:t>
        <a:bodyPr/>
        <a:lstStyle/>
        <a:p>
          <a:endParaRPr lang="en-US"/>
        </a:p>
      </dgm:t>
    </dgm:pt>
    <dgm:pt modelId="{0E2F0D06-4006-47E6-B098-DF6547221CA0}">
      <dgm:prSet phldrT="[Text]" custT="1"/>
      <dgm:spPr/>
      <dgm:t>
        <a:bodyPr/>
        <a:lstStyle/>
        <a:p>
          <a:endParaRPr lang="en-US" sz="3200" b="1" dirty="0">
            <a:solidFill>
              <a:srgbClr val="FFFF00"/>
            </a:solidFill>
            <a:latin typeface="Times New Roman" panose="02020603050405020304" pitchFamily="18" charset="0"/>
            <a:cs typeface="Times New Roman" panose="02020603050405020304" pitchFamily="18" charset="0"/>
          </a:endParaRPr>
        </a:p>
      </dgm:t>
    </dgm:pt>
    <dgm:pt modelId="{E5CB66C2-B347-4DBA-947E-E97F54604096}" type="parTrans" cxnId="{CEA94D98-BC8B-445F-A2F4-8A0C054A7F41}">
      <dgm:prSet/>
      <dgm:spPr/>
      <dgm:t>
        <a:bodyPr/>
        <a:lstStyle/>
        <a:p>
          <a:endParaRPr lang="en-US"/>
        </a:p>
      </dgm:t>
    </dgm:pt>
    <dgm:pt modelId="{BBC3C83C-DF36-476A-A5F1-6590EBCE7ACC}" type="sibTrans" cxnId="{CEA94D98-BC8B-445F-A2F4-8A0C054A7F41}">
      <dgm:prSet/>
      <dgm:spPr/>
      <dgm:t>
        <a:bodyPr/>
        <a:lstStyle/>
        <a:p>
          <a:endParaRPr lang="en-US"/>
        </a:p>
      </dgm:t>
    </dgm:pt>
    <dgm:pt modelId="{D9FC1087-FE05-4F09-A0D5-9BB8A33EF7BE}">
      <dgm:prSet phldrT="[Text]"/>
      <dgm:spPr/>
      <dgm:t>
        <a:bodyPr/>
        <a:lstStyle/>
        <a:p>
          <a:endParaRPr lang="en-US" dirty="0"/>
        </a:p>
      </dgm:t>
    </dgm:pt>
    <dgm:pt modelId="{1B17F489-A812-46A3-8474-F25F0F25185D}" type="parTrans" cxnId="{E6FB81AA-F42A-4449-9107-F17408F8FACE}">
      <dgm:prSet/>
      <dgm:spPr/>
      <dgm:t>
        <a:bodyPr/>
        <a:lstStyle/>
        <a:p>
          <a:endParaRPr lang="en-US"/>
        </a:p>
      </dgm:t>
    </dgm:pt>
    <dgm:pt modelId="{CAF2468F-5521-4B5A-9D8C-E4CB891FF140}" type="sibTrans" cxnId="{E6FB81AA-F42A-4449-9107-F17408F8FACE}">
      <dgm:prSet/>
      <dgm:spPr/>
      <dgm:t>
        <a:bodyPr/>
        <a:lstStyle/>
        <a:p>
          <a:endParaRPr lang="en-US"/>
        </a:p>
      </dgm:t>
    </dgm:pt>
    <dgm:pt modelId="{D4C57E53-B482-4416-9C49-0883E61958B7}" type="pres">
      <dgm:prSet presAssocID="{CFA60C34-B14A-44EE-B1E6-470779784BA1}" presName="Name0" presStyleCnt="0">
        <dgm:presLayoutVars>
          <dgm:chMax/>
          <dgm:chPref val="1"/>
          <dgm:dir/>
          <dgm:animOne val="branch"/>
          <dgm:animLvl val="lvl"/>
          <dgm:resizeHandles/>
        </dgm:presLayoutVars>
      </dgm:prSet>
      <dgm:spPr/>
    </dgm:pt>
    <dgm:pt modelId="{06B4C234-2798-4F80-9B24-2A0FA4F8D4A1}" type="pres">
      <dgm:prSet presAssocID="{89578A2E-A4C5-4D4F-A420-70A828399FDC}" presName="composite" presStyleCnt="0"/>
      <dgm:spPr/>
    </dgm:pt>
    <dgm:pt modelId="{DC8608F6-6C78-466C-8B4F-9AC1B79EE3B5}" type="pres">
      <dgm:prSet presAssocID="{89578A2E-A4C5-4D4F-A420-70A828399FDC}" presName="ParentAccent1" presStyleLbl="alignNode1" presStyleIdx="0" presStyleCnt="27"/>
      <dgm:spPr/>
    </dgm:pt>
    <dgm:pt modelId="{B442347C-157F-4FB6-82B5-BD9F42BB0C42}" type="pres">
      <dgm:prSet presAssocID="{89578A2E-A4C5-4D4F-A420-70A828399FDC}" presName="ParentAccent2" presStyleLbl="alignNode1" presStyleIdx="1" presStyleCnt="27"/>
      <dgm:spPr/>
    </dgm:pt>
    <dgm:pt modelId="{B894FF8A-6310-42F5-AFF8-A7521312A9CF}" type="pres">
      <dgm:prSet presAssocID="{89578A2E-A4C5-4D4F-A420-70A828399FDC}" presName="ParentAccent3" presStyleLbl="alignNode1" presStyleIdx="2" presStyleCnt="27"/>
      <dgm:spPr/>
    </dgm:pt>
    <dgm:pt modelId="{775CAD27-F280-4C35-9F07-CA7F5752627E}" type="pres">
      <dgm:prSet presAssocID="{89578A2E-A4C5-4D4F-A420-70A828399FDC}" presName="ParentAccent4" presStyleLbl="alignNode1" presStyleIdx="3" presStyleCnt="27"/>
      <dgm:spPr/>
    </dgm:pt>
    <dgm:pt modelId="{D4DE53BA-B5C5-4308-8AC4-548D82578B25}" type="pres">
      <dgm:prSet presAssocID="{89578A2E-A4C5-4D4F-A420-70A828399FDC}" presName="ParentAccent5" presStyleLbl="alignNode1" presStyleIdx="4" presStyleCnt="27"/>
      <dgm:spPr/>
    </dgm:pt>
    <dgm:pt modelId="{F4CD63EA-3341-4B4F-AEA8-46F30540A5F0}" type="pres">
      <dgm:prSet presAssocID="{89578A2E-A4C5-4D4F-A420-70A828399FDC}" presName="ParentAccent6" presStyleLbl="alignNode1" presStyleIdx="5" presStyleCnt="27"/>
      <dgm:spPr/>
    </dgm:pt>
    <dgm:pt modelId="{4F69AFC4-138B-45DA-B98F-49C7E7BC654A}" type="pres">
      <dgm:prSet presAssocID="{89578A2E-A4C5-4D4F-A420-70A828399FDC}" presName="ParentAccent7" presStyleLbl="alignNode1" presStyleIdx="6" presStyleCnt="27"/>
      <dgm:spPr/>
    </dgm:pt>
    <dgm:pt modelId="{504E8E99-B481-427E-A380-C4880C9154E8}" type="pres">
      <dgm:prSet presAssocID="{89578A2E-A4C5-4D4F-A420-70A828399FDC}" presName="ParentAccent8" presStyleLbl="alignNode1" presStyleIdx="7" presStyleCnt="27"/>
      <dgm:spPr/>
    </dgm:pt>
    <dgm:pt modelId="{B74BB2C3-D22D-4409-AC2F-A6AAE63E4214}" type="pres">
      <dgm:prSet presAssocID="{89578A2E-A4C5-4D4F-A420-70A828399FDC}" presName="ParentAccent9" presStyleLbl="alignNode1" presStyleIdx="8" presStyleCnt="27"/>
      <dgm:spPr/>
    </dgm:pt>
    <dgm:pt modelId="{82F364AA-40E4-485D-9DD2-F56311F0202B}" type="pres">
      <dgm:prSet presAssocID="{89578A2E-A4C5-4D4F-A420-70A828399FDC}" presName="ParentAccent10" presStyleLbl="alignNode1" presStyleIdx="9" presStyleCnt="27"/>
      <dgm:spPr/>
    </dgm:pt>
    <dgm:pt modelId="{8C32E5C1-D288-4CFF-9540-4553477D5461}" type="pres">
      <dgm:prSet presAssocID="{89578A2E-A4C5-4D4F-A420-70A828399FDC}" presName="Parent" presStyleLbl="alignNode1" presStyleIdx="10" presStyleCnt="27" custLinFactNeighborX="1772" custLinFactNeighborY="-10076">
        <dgm:presLayoutVars>
          <dgm:chMax val="5"/>
          <dgm:chPref val="3"/>
          <dgm:bulletEnabled val="1"/>
        </dgm:presLayoutVars>
      </dgm:prSet>
      <dgm:spPr/>
    </dgm:pt>
    <dgm:pt modelId="{4FC0D37D-BDA5-4225-A186-9175C99DD984}" type="pres">
      <dgm:prSet presAssocID="{0E2F0D06-4006-47E6-B098-DF6547221CA0}" presName="Child1Accent1" presStyleLbl="alignNode1" presStyleIdx="11" presStyleCnt="27" custLinFactNeighborY="14745"/>
      <dgm:spPr/>
    </dgm:pt>
    <dgm:pt modelId="{D35804ED-5FDC-4AE3-BC1D-C7DCA92D784F}" type="pres">
      <dgm:prSet presAssocID="{0E2F0D06-4006-47E6-B098-DF6547221CA0}" presName="Child1Accent2" presStyleLbl="alignNode1" presStyleIdx="12" presStyleCnt="27" custLinFactNeighborY="29514"/>
      <dgm:spPr/>
    </dgm:pt>
    <dgm:pt modelId="{3F65B2EA-F3EC-4789-A5A1-A6EA8675E275}" type="pres">
      <dgm:prSet presAssocID="{0E2F0D06-4006-47E6-B098-DF6547221CA0}" presName="Child1Accent3" presStyleLbl="alignNode1" presStyleIdx="13" presStyleCnt="27" custLinFactNeighborY="29514"/>
      <dgm:spPr/>
    </dgm:pt>
    <dgm:pt modelId="{8F4157CB-816E-4E66-9546-A85C4F15B968}" type="pres">
      <dgm:prSet presAssocID="{0E2F0D06-4006-47E6-B098-DF6547221CA0}" presName="Child1Accent4" presStyleLbl="alignNode1" presStyleIdx="14" presStyleCnt="27" custLinFactNeighborY="29514"/>
      <dgm:spPr/>
    </dgm:pt>
    <dgm:pt modelId="{19FBEB6B-5FEE-4BA9-863E-A89B65C9D7EC}" type="pres">
      <dgm:prSet presAssocID="{0E2F0D06-4006-47E6-B098-DF6547221CA0}" presName="Child1Accent5" presStyleLbl="alignNode1" presStyleIdx="15" presStyleCnt="27" custLinFactNeighborY="29514"/>
      <dgm:spPr/>
    </dgm:pt>
    <dgm:pt modelId="{6F470FB8-CDB4-4DDB-961B-C304F8DF2CDD}" type="pres">
      <dgm:prSet presAssocID="{0E2F0D06-4006-47E6-B098-DF6547221CA0}" presName="Child1Accent6" presStyleLbl="alignNode1" presStyleIdx="16" presStyleCnt="27" custLinFactNeighborY="29514"/>
      <dgm:spPr/>
    </dgm:pt>
    <dgm:pt modelId="{C6945317-AB50-452F-B5CD-CF068BF4AA16}" type="pres">
      <dgm:prSet presAssocID="{0E2F0D06-4006-47E6-B098-DF6547221CA0}" presName="Child1Accent7" presStyleLbl="alignNode1" presStyleIdx="17" presStyleCnt="27" custLinFactNeighborY="29514"/>
      <dgm:spPr/>
    </dgm:pt>
    <dgm:pt modelId="{4EEB5092-7DA8-4B4A-B2A2-68ACAB469A77}" type="pres">
      <dgm:prSet presAssocID="{0E2F0D06-4006-47E6-B098-DF6547221CA0}" presName="Child1Accent8" presStyleLbl="alignNode1" presStyleIdx="18" presStyleCnt="27"/>
      <dgm:spPr/>
    </dgm:pt>
    <dgm:pt modelId="{3064D3C7-3FBD-47CA-9378-CEE53C8B781C}" type="pres">
      <dgm:prSet presAssocID="{0E2F0D06-4006-47E6-B098-DF6547221CA0}" presName="Child1Accent9" presStyleLbl="alignNode1" presStyleIdx="19" presStyleCnt="27"/>
      <dgm:spPr/>
    </dgm:pt>
    <dgm:pt modelId="{9F4085E3-1C11-4E80-A3EF-FEC827481A60}" type="pres">
      <dgm:prSet presAssocID="{0E2F0D06-4006-47E6-B098-DF6547221CA0}" presName="Child1" presStyleLbl="revTx" presStyleIdx="0" presStyleCnt="2" custScaleX="426330" custScaleY="380785" custLinFactY="-125963" custLinFactNeighborX="-167" custLinFactNeighborY="-200000">
        <dgm:presLayoutVars>
          <dgm:chMax/>
          <dgm:chPref val="0"/>
          <dgm:bulletEnabled val="1"/>
        </dgm:presLayoutVars>
      </dgm:prSet>
      <dgm:spPr/>
    </dgm:pt>
    <dgm:pt modelId="{E2DC1220-04E7-4C1F-9594-36115CD01FC0}" type="pres">
      <dgm:prSet presAssocID="{D9FC1087-FE05-4F09-A0D5-9BB8A33EF7BE}" presName="Child2Accent1" presStyleLbl="alignNode1" presStyleIdx="20" presStyleCnt="27" custLinFactNeighborY="14745"/>
      <dgm:spPr/>
    </dgm:pt>
    <dgm:pt modelId="{9405143B-3354-4098-9C9C-022BF5FFB615}" type="pres">
      <dgm:prSet presAssocID="{D9FC1087-FE05-4F09-A0D5-9BB8A33EF7BE}" presName="Child2Accent2" presStyleLbl="alignNode1" presStyleIdx="21" presStyleCnt="27" custLinFactNeighborY="29514"/>
      <dgm:spPr/>
    </dgm:pt>
    <dgm:pt modelId="{DEF90072-BC4D-4BF9-8663-7A67EE52DD4D}" type="pres">
      <dgm:prSet presAssocID="{D9FC1087-FE05-4F09-A0D5-9BB8A33EF7BE}" presName="Child2Accent3" presStyleLbl="alignNode1" presStyleIdx="22" presStyleCnt="27" custLinFactNeighborY="29514"/>
      <dgm:spPr/>
    </dgm:pt>
    <dgm:pt modelId="{A3AF49A2-74C9-422B-BFCD-34B2279CE5CB}" type="pres">
      <dgm:prSet presAssocID="{D9FC1087-FE05-4F09-A0D5-9BB8A33EF7BE}" presName="Child2Accent4" presStyleLbl="alignNode1" presStyleIdx="23" presStyleCnt="27" custLinFactNeighborY="29514"/>
      <dgm:spPr/>
    </dgm:pt>
    <dgm:pt modelId="{6981D412-23DD-4CF6-B32E-1BDAE970B7CE}" type="pres">
      <dgm:prSet presAssocID="{D9FC1087-FE05-4F09-A0D5-9BB8A33EF7BE}" presName="Child2Accent5" presStyleLbl="alignNode1" presStyleIdx="24" presStyleCnt="27" custLinFactNeighborY="14757"/>
      <dgm:spPr/>
    </dgm:pt>
    <dgm:pt modelId="{723AA190-E58D-4773-BE68-0376C95CAE5A}" type="pres">
      <dgm:prSet presAssocID="{D9FC1087-FE05-4F09-A0D5-9BB8A33EF7BE}" presName="Child2Accent6" presStyleLbl="alignNode1" presStyleIdx="25" presStyleCnt="27"/>
      <dgm:spPr/>
    </dgm:pt>
    <dgm:pt modelId="{9E27551D-8900-4510-8C5A-B58ED9EFE8A9}" type="pres">
      <dgm:prSet presAssocID="{D9FC1087-FE05-4F09-A0D5-9BB8A33EF7BE}" presName="Child2Accent7" presStyleLbl="alignNode1" presStyleIdx="26" presStyleCnt="27"/>
      <dgm:spPr/>
    </dgm:pt>
    <dgm:pt modelId="{3F301A15-1813-4F3C-8DD4-954D52199A45}" type="pres">
      <dgm:prSet presAssocID="{D9FC1087-FE05-4F09-A0D5-9BB8A33EF7BE}" presName="Child2" presStyleLbl="revTx" presStyleIdx="1" presStyleCnt="2" custFlipHor="1" custScaleX="219961" custScaleY="296653">
        <dgm:presLayoutVars>
          <dgm:chMax/>
          <dgm:chPref val="0"/>
          <dgm:bulletEnabled val="1"/>
        </dgm:presLayoutVars>
      </dgm:prSet>
      <dgm:spPr/>
    </dgm:pt>
  </dgm:ptLst>
  <dgm:cxnLst>
    <dgm:cxn modelId="{923BD705-33AC-41E4-BE4B-2B3F5091B3DB}" srcId="{CFA60C34-B14A-44EE-B1E6-470779784BA1}" destId="{89578A2E-A4C5-4D4F-A420-70A828399FDC}" srcOrd="0" destOrd="0" parTransId="{891BA7EF-89E6-4334-A663-3D2077D66541}" sibTransId="{E4A1B7DE-D8DF-4F7A-8FA3-392C14BEAA75}"/>
    <dgm:cxn modelId="{1C50EF0C-1871-E34A-B4BB-FBDC9F16263C}" type="presOf" srcId="{CFA60C34-B14A-44EE-B1E6-470779784BA1}" destId="{D4C57E53-B482-4416-9C49-0883E61958B7}" srcOrd="0" destOrd="0" presId="urn:microsoft.com/office/officeart/2011/layout/ConvergingText"/>
    <dgm:cxn modelId="{6CAE6B72-D4A3-C049-A183-7C878D31E1D9}" type="presOf" srcId="{0E2F0D06-4006-47E6-B098-DF6547221CA0}" destId="{9F4085E3-1C11-4E80-A3EF-FEC827481A60}" srcOrd="0" destOrd="0" presId="urn:microsoft.com/office/officeart/2011/layout/ConvergingText"/>
    <dgm:cxn modelId="{CEA94D98-BC8B-445F-A2F4-8A0C054A7F41}" srcId="{89578A2E-A4C5-4D4F-A420-70A828399FDC}" destId="{0E2F0D06-4006-47E6-B098-DF6547221CA0}" srcOrd="0" destOrd="0" parTransId="{E5CB66C2-B347-4DBA-947E-E97F54604096}" sibTransId="{BBC3C83C-DF36-476A-A5F1-6590EBCE7ACC}"/>
    <dgm:cxn modelId="{E6FB81AA-F42A-4449-9107-F17408F8FACE}" srcId="{89578A2E-A4C5-4D4F-A420-70A828399FDC}" destId="{D9FC1087-FE05-4F09-A0D5-9BB8A33EF7BE}" srcOrd="1" destOrd="0" parTransId="{1B17F489-A812-46A3-8474-F25F0F25185D}" sibTransId="{CAF2468F-5521-4B5A-9D8C-E4CB891FF140}"/>
    <dgm:cxn modelId="{4BE4CEBC-136E-DC4D-8B0B-7FADFEFDB5FE}" type="presOf" srcId="{89578A2E-A4C5-4D4F-A420-70A828399FDC}" destId="{8C32E5C1-D288-4CFF-9540-4553477D5461}" srcOrd="0" destOrd="0" presId="urn:microsoft.com/office/officeart/2011/layout/ConvergingText"/>
    <dgm:cxn modelId="{818802CC-2CBE-F741-A6C0-1C813BE4E377}" type="presOf" srcId="{D9FC1087-FE05-4F09-A0D5-9BB8A33EF7BE}" destId="{3F301A15-1813-4F3C-8DD4-954D52199A45}" srcOrd="0" destOrd="0" presId="urn:microsoft.com/office/officeart/2011/layout/ConvergingText"/>
    <dgm:cxn modelId="{6B7DB74D-5D21-774D-BACC-2F2045435C0A}" type="presParOf" srcId="{D4C57E53-B482-4416-9C49-0883E61958B7}" destId="{06B4C234-2798-4F80-9B24-2A0FA4F8D4A1}" srcOrd="0" destOrd="0" presId="urn:microsoft.com/office/officeart/2011/layout/ConvergingText"/>
    <dgm:cxn modelId="{517D07E4-3CFE-1A40-BD9B-7D7D08860089}" type="presParOf" srcId="{06B4C234-2798-4F80-9B24-2A0FA4F8D4A1}" destId="{DC8608F6-6C78-466C-8B4F-9AC1B79EE3B5}" srcOrd="0" destOrd="0" presId="urn:microsoft.com/office/officeart/2011/layout/ConvergingText"/>
    <dgm:cxn modelId="{315B247B-7EF1-DF43-BBFF-E16F8CCA39BD}" type="presParOf" srcId="{06B4C234-2798-4F80-9B24-2A0FA4F8D4A1}" destId="{B442347C-157F-4FB6-82B5-BD9F42BB0C42}" srcOrd="1" destOrd="0" presId="urn:microsoft.com/office/officeart/2011/layout/ConvergingText"/>
    <dgm:cxn modelId="{7B2F1536-DCCC-D346-877D-9D31123036A0}" type="presParOf" srcId="{06B4C234-2798-4F80-9B24-2A0FA4F8D4A1}" destId="{B894FF8A-6310-42F5-AFF8-A7521312A9CF}" srcOrd="2" destOrd="0" presId="urn:microsoft.com/office/officeart/2011/layout/ConvergingText"/>
    <dgm:cxn modelId="{0C2261DF-6DDF-0340-8A78-B24D2401E0C8}" type="presParOf" srcId="{06B4C234-2798-4F80-9B24-2A0FA4F8D4A1}" destId="{775CAD27-F280-4C35-9F07-CA7F5752627E}" srcOrd="3" destOrd="0" presId="urn:microsoft.com/office/officeart/2011/layout/ConvergingText"/>
    <dgm:cxn modelId="{FB55D724-7236-4746-BF34-35D6473E91E0}" type="presParOf" srcId="{06B4C234-2798-4F80-9B24-2A0FA4F8D4A1}" destId="{D4DE53BA-B5C5-4308-8AC4-548D82578B25}" srcOrd="4" destOrd="0" presId="urn:microsoft.com/office/officeart/2011/layout/ConvergingText"/>
    <dgm:cxn modelId="{8F2B62E4-280C-1F46-A1E5-8177D09D40AB}" type="presParOf" srcId="{06B4C234-2798-4F80-9B24-2A0FA4F8D4A1}" destId="{F4CD63EA-3341-4B4F-AEA8-46F30540A5F0}" srcOrd="5" destOrd="0" presId="urn:microsoft.com/office/officeart/2011/layout/ConvergingText"/>
    <dgm:cxn modelId="{98B1594F-E990-B747-8487-D7C00DEC93B3}" type="presParOf" srcId="{06B4C234-2798-4F80-9B24-2A0FA4F8D4A1}" destId="{4F69AFC4-138B-45DA-B98F-49C7E7BC654A}" srcOrd="6" destOrd="0" presId="urn:microsoft.com/office/officeart/2011/layout/ConvergingText"/>
    <dgm:cxn modelId="{0B1AC7BF-C69A-6C42-9D3A-AFD76C7A5CD3}" type="presParOf" srcId="{06B4C234-2798-4F80-9B24-2A0FA4F8D4A1}" destId="{504E8E99-B481-427E-A380-C4880C9154E8}" srcOrd="7" destOrd="0" presId="urn:microsoft.com/office/officeart/2011/layout/ConvergingText"/>
    <dgm:cxn modelId="{FE7B72F2-24C4-5345-AFDD-C18150E98726}" type="presParOf" srcId="{06B4C234-2798-4F80-9B24-2A0FA4F8D4A1}" destId="{B74BB2C3-D22D-4409-AC2F-A6AAE63E4214}" srcOrd="8" destOrd="0" presId="urn:microsoft.com/office/officeart/2011/layout/ConvergingText"/>
    <dgm:cxn modelId="{BE540067-35F8-D142-A9CE-8F09396A4005}" type="presParOf" srcId="{06B4C234-2798-4F80-9B24-2A0FA4F8D4A1}" destId="{82F364AA-40E4-485D-9DD2-F56311F0202B}" srcOrd="9" destOrd="0" presId="urn:microsoft.com/office/officeart/2011/layout/ConvergingText"/>
    <dgm:cxn modelId="{E3D028AD-0FA7-AD44-B7C2-1D07E971EF14}" type="presParOf" srcId="{06B4C234-2798-4F80-9B24-2A0FA4F8D4A1}" destId="{8C32E5C1-D288-4CFF-9540-4553477D5461}" srcOrd="10" destOrd="0" presId="urn:microsoft.com/office/officeart/2011/layout/ConvergingText"/>
    <dgm:cxn modelId="{D77B8827-F1EF-7F4A-81A1-041C576A8269}" type="presParOf" srcId="{06B4C234-2798-4F80-9B24-2A0FA4F8D4A1}" destId="{4FC0D37D-BDA5-4225-A186-9175C99DD984}" srcOrd="11" destOrd="0" presId="urn:microsoft.com/office/officeart/2011/layout/ConvergingText"/>
    <dgm:cxn modelId="{66E7E026-98EF-C14C-8D25-CBAF48E61FA0}" type="presParOf" srcId="{06B4C234-2798-4F80-9B24-2A0FA4F8D4A1}" destId="{D35804ED-5FDC-4AE3-BC1D-C7DCA92D784F}" srcOrd="12" destOrd="0" presId="urn:microsoft.com/office/officeart/2011/layout/ConvergingText"/>
    <dgm:cxn modelId="{656530D2-4013-774E-9EA0-827FEEE4B315}" type="presParOf" srcId="{06B4C234-2798-4F80-9B24-2A0FA4F8D4A1}" destId="{3F65B2EA-F3EC-4789-A5A1-A6EA8675E275}" srcOrd="13" destOrd="0" presId="urn:microsoft.com/office/officeart/2011/layout/ConvergingText"/>
    <dgm:cxn modelId="{74CD1FE9-303B-8B43-B9CE-B59A086243BE}" type="presParOf" srcId="{06B4C234-2798-4F80-9B24-2A0FA4F8D4A1}" destId="{8F4157CB-816E-4E66-9546-A85C4F15B968}" srcOrd="14" destOrd="0" presId="urn:microsoft.com/office/officeart/2011/layout/ConvergingText"/>
    <dgm:cxn modelId="{43B6A1B5-37C6-1B48-9BFB-6607589D3F09}" type="presParOf" srcId="{06B4C234-2798-4F80-9B24-2A0FA4F8D4A1}" destId="{19FBEB6B-5FEE-4BA9-863E-A89B65C9D7EC}" srcOrd="15" destOrd="0" presId="urn:microsoft.com/office/officeart/2011/layout/ConvergingText"/>
    <dgm:cxn modelId="{82F3A8EF-CEE3-D041-94F6-53D46FB4D558}" type="presParOf" srcId="{06B4C234-2798-4F80-9B24-2A0FA4F8D4A1}" destId="{6F470FB8-CDB4-4DDB-961B-C304F8DF2CDD}" srcOrd="16" destOrd="0" presId="urn:microsoft.com/office/officeart/2011/layout/ConvergingText"/>
    <dgm:cxn modelId="{78434F3B-132A-1A4E-8B1B-02DC7FC55B56}" type="presParOf" srcId="{06B4C234-2798-4F80-9B24-2A0FA4F8D4A1}" destId="{C6945317-AB50-452F-B5CD-CF068BF4AA16}" srcOrd="17" destOrd="0" presId="urn:microsoft.com/office/officeart/2011/layout/ConvergingText"/>
    <dgm:cxn modelId="{84605F30-1905-B942-B2A2-3008CBE0C05C}" type="presParOf" srcId="{06B4C234-2798-4F80-9B24-2A0FA4F8D4A1}" destId="{4EEB5092-7DA8-4B4A-B2A2-68ACAB469A77}" srcOrd="18" destOrd="0" presId="urn:microsoft.com/office/officeart/2011/layout/ConvergingText"/>
    <dgm:cxn modelId="{33FBC5DD-CC37-234C-BCF3-0BA12F00F0E4}" type="presParOf" srcId="{06B4C234-2798-4F80-9B24-2A0FA4F8D4A1}" destId="{3064D3C7-3FBD-47CA-9378-CEE53C8B781C}" srcOrd="19" destOrd="0" presId="urn:microsoft.com/office/officeart/2011/layout/ConvergingText"/>
    <dgm:cxn modelId="{C9DF4AE2-6544-BF47-A264-74B500E1E7EE}" type="presParOf" srcId="{06B4C234-2798-4F80-9B24-2A0FA4F8D4A1}" destId="{9F4085E3-1C11-4E80-A3EF-FEC827481A60}" srcOrd="20" destOrd="0" presId="urn:microsoft.com/office/officeart/2011/layout/ConvergingText"/>
    <dgm:cxn modelId="{2E778F5F-71F3-C647-8A32-5C65C059094F}" type="presParOf" srcId="{06B4C234-2798-4F80-9B24-2A0FA4F8D4A1}" destId="{E2DC1220-04E7-4C1F-9594-36115CD01FC0}" srcOrd="21" destOrd="0" presId="urn:microsoft.com/office/officeart/2011/layout/ConvergingText"/>
    <dgm:cxn modelId="{3EDA86A1-A06B-3143-9EEB-F235A8FE6F3A}" type="presParOf" srcId="{06B4C234-2798-4F80-9B24-2A0FA4F8D4A1}" destId="{9405143B-3354-4098-9C9C-022BF5FFB615}" srcOrd="22" destOrd="0" presId="urn:microsoft.com/office/officeart/2011/layout/ConvergingText"/>
    <dgm:cxn modelId="{A4866A14-D0DE-C544-BA29-F2DB037B224D}" type="presParOf" srcId="{06B4C234-2798-4F80-9B24-2A0FA4F8D4A1}" destId="{DEF90072-BC4D-4BF9-8663-7A67EE52DD4D}" srcOrd="23" destOrd="0" presId="urn:microsoft.com/office/officeart/2011/layout/ConvergingText"/>
    <dgm:cxn modelId="{E8138A99-48B4-1041-B4DC-468DD4E8D7F3}" type="presParOf" srcId="{06B4C234-2798-4F80-9B24-2A0FA4F8D4A1}" destId="{A3AF49A2-74C9-422B-BFCD-34B2279CE5CB}" srcOrd="24" destOrd="0" presId="urn:microsoft.com/office/officeart/2011/layout/ConvergingText"/>
    <dgm:cxn modelId="{01EBDF0B-4DA4-DD41-8B2D-6A0BA8176185}" type="presParOf" srcId="{06B4C234-2798-4F80-9B24-2A0FA4F8D4A1}" destId="{6981D412-23DD-4CF6-B32E-1BDAE970B7CE}" srcOrd="25" destOrd="0" presId="urn:microsoft.com/office/officeart/2011/layout/ConvergingText"/>
    <dgm:cxn modelId="{B7CCF79A-AC2C-9C4B-9EE7-408E424732E3}" type="presParOf" srcId="{06B4C234-2798-4F80-9B24-2A0FA4F8D4A1}" destId="{723AA190-E58D-4773-BE68-0376C95CAE5A}" srcOrd="26" destOrd="0" presId="urn:microsoft.com/office/officeart/2011/layout/ConvergingText"/>
    <dgm:cxn modelId="{81F1CE9B-0624-9849-A574-FB1934251469}" type="presParOf" srcId="{06B4C234-2798-4F80-9B24-2A0FA4F8D4A1}" destId="{9E27551D-8900-4510-8C5A-B58ED9EFE8A9}" srcOrd="27" destOrd="0" presId="urn:microsoft.com/office/officeart/2011/layout/ConvergingText"/>
    <dgm:cxn modelId="{19152BF4-87BA-A646-BB81-DC643A81775F}" type="presParOf" srcId="{06B4C234-2798-4F80-9B24-2A0FA4F8D4A1}" destId="{3F301A15-1813-4F3C-8DD4-954D52199A45}" srcOrd="28"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608F6-6C78-466C-8B4F-9AC1B79EE3B5}">
      <dsp:nvSpPr>
        <dsp:cNvPr id="0" name=""/>
        <dsp:cNvSpPr/>
      </dsp:nvSpPr>
      <dsp:spPr>
        <a:xfrm>
          <a:off x="7448227" y="252075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2347C-157F-4FB6-82B5-BD9F42BB0C42}">
      <dsp:nvSpPr>
        <dsp:cNvPr id="0" name=""/>
        <dsp:cNvSpPr/>
      </dsp:nvSpPr>
      <dsp:spPr>
        <a:xfrm>
          <a:off x="7190534" y="252075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4FF8A-6310-42F5-AFF8-A7521312A9CF}">
      <dsp:nvSpPr>
        <dsp:cNvPr id="0" name=""/>
        <dsp:cNvSpPr/>
      </dsp:nvSpPr>
      <dsp:spPr>
        <a:xfrm>
          <a:off x="6932842" y="252075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CAD27-F280-4C35-9F07-CA7F5752627E}">
      <dsp:nvSpPr>
        <dsp:cNvPr id="0" name=""/>
        <dsp:cNvSpPr/>
      </dsp:nvSpPr>
      <dsp:spPr>
        <a:xfrm>
          <a:off x="6675639" y="252075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DE53BA-B5C5-4308-8AC4-548D82578B25}">
      <dsp:nvSpPr>
        <dsp:cNvPr id="0" name=""/>
        <dsp:cNvSpPr/>
      </dsp:nvSpPr>
      <dsp:spPr>
        <a:xfrm>
          <a:off x="6417947" y="252075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CD63EA-3341-4B4F-AEA8-46F30540A5F0}">
      <dsp:nvSpPr>
        <dsp:cNvPr id="0" name=""/>
        <dsp:cNvSpPr/>
      </dsp:nvSpPr>
      <dsp:spPr>
        <a:xfrm>
          <a:off x="6019651" y="2450456"/>
          <a:ext cx="281207" cy="281434"/>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69AFC4-138B-45DA-B98F-49C7E7BC654A}">
      <dsp:nvSpPr>
        <dsp:cNvPr id="0" name=""/>
        <dsp:cNvSpPr/>
      </dsp:nvSpPr>
      <dsp:spPr>
        <a:xfrm>
          <a:off x="7218949" y="2230303"/>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E8E99-B481-427E-A380-C4880C9154E8}">
      <dsp:nvSpPr>
        <dsp:cNvPr id="0" name=""/>
        <dsp:cNvSpPr/>
      </dsp:nvSpPr>
      <dsp:spPr>
        <a:xfrm>
          <a:off x="7218949" y="2813291"/>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BB2C3-D22D-4409-AC2F-A6AAE63E4214}">
      <dsp:nvSpPr>
        <dsp:cNvPr id="0" name=""/>
        <dsp:cNvSpPr/>
      </dsp:nvSpPr>
      <dsp:spPr>
        <a:xfrm>
          <a:off x="7344366" y="2356567"/>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364AA-40E4-485D-9DD2-F56311F0202B}">
      <dsp:nvSpPr>
        <dsp:cNvPr id="0" name=""/>
        <dsp:cNvSpPr/>
      </dsp:nvSpPr>
      <dsp:spPr>
        <a:xfrm>
          <a:off x="7352694" y="2687721"/>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32E5C1-D288-4CFF-9540-4553477D5461}">
      <dsp:nvSpPr>
        <dsp:cNvPr id="0" name=""/>
        <dsp:cNvSpPr/>
      </dsp:nvSpPr>
      <dsp:spPr>
        <a:xfrm>
          <a:off x="4504603" y="1735796"/>
          <a:ext cx="1423676" cy="1423824"/>
        </a:xfrm>
        <a:prstGeom prst="ellipse">
          <a:avLst/>
        </a:prstGeom>
        <a:solidFill>
          <a:schemeClr val="accent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50000"/>
            </a:lnSpc>
            <a:spcBef>
              <a:spcPct val="0"/>
            </a:spcBef>
            <a:spcAft>
              <a:spcPts val="400"/>
            </a:spcAft>
            <a:buNone/>
          </a:pPr>
          <a:r>
            <a:rPr lang="en-US" sz="1600" b="1" i="0" kern="1200" dirty="0">
              <a:latin typeface="Garamond"/>
              <a:cs typeface="Garamond"/>
            </a:rPr>
            <a:t>Integrated Care</a:t>
          </a:r>
        </a:p>
        <a:p>
          <a:pPr marL="0" lvl="0" indent="0" algn="ctr" defTabSz="711200">
            <a:lnSpc>
              <a:spcPct val="90000"/>
            </a:lnSpc>
            <a:spcBef>
              <a:spcPct val="0"/>
            </a:spcBef>
            <a:spcAft>
              <a:spcPct val="35000"/>
            </a:spcAft>
            <a:buNone/>
          </a:pPr>
          <a:r>
            <a:rPr lang="en-US" sz="1600" b="1" i="0" kern="1200" dirty="0">
              <a:latin typeface="Garamond"/>
              <a:cs typeface="Garamond"/>
            </a:rPr>
            <a:t>System</a:t>
          </a:r>
        </a:p>
      </dsp:txBody>
      <dsp:txXfrm>
        <a:off x="4713096" y="1944310"/>
        <a:ext cx="1006690" cy="1006796"/>
      </dsp:txXfrm>
    </dsp:sp>
    <dsp:sp modelId="{4FC0D37D-BDA5-4225-A186-9175C99DD984}">
      <dsp:nvSpPr>
        <dsp:cNvPr id="0" name=""/>
        <dsp:cNvSpPr/>
      </dsp:nvSpPr>
      <dsp:spPr>
        <a:xfrm>
          <a:off x="4373065" y="1799119"/>
          <a:ext cx="281207" cy="281434"/>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804ED-5FDC-4AE3-BC1D-C7DCA92D784F}">
      <dsp:nvSpPr>
        <dsp:cNvPr id="0" name=""/>
        <dsp:cNvSpPr/>
      </dsp:nvSpPr>
      <dsp:spPr>
        <a:xfrm>
          <a:off x="4192779" y="1650655"/>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5B2EA-F3EC-4789-A5A1-A6EA8675E275}">
      <dsp:nvSpPr>
        <dsp:cNvPr id="0" name=""/>
        <dsp:cNvSpPr/>
      </dsp:nvSpPr>
      <dsp:spPr>
        <a:xfrm>
          <a:off x="3892464" y="1650655"/>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157CB-816E-4E66-9546-A85C4F15B968}">
      <dsp:nvSpPr>
        <dsp:cNvPr id="0" name=""/>
        <dsp:cNvSpPr/>
      </dsp:nvSpPr>
      <dsp:spPr>
        <a:xfrm>
          <a:off x="3592150" y="1650655"/>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BEB6B-5FEE-4BA9-863E-A89B65C9D7EC}">
      <dsp:nvSpPr>
        <dsp:cNvPr id="0" name=""/>
        <dsp:cNvSpPr/>
      </dsp:nvSpPr>
      <dsp:spPr>
        <a:xfrm>
          <a:off x="3291835" y="1650655"/>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70FB8-CDB4-4DDB-961B-C304F8DF2CDD}">
      <dsp:nvSpPr>
        <dsp:cNvPr id="0" name=""/>
        <dsp:cNvSpPr/>
      </dsp:nvSpPr>
      <dsp:spPr>
        <a:xfrm>
          <a:off x="2991031" y="1650655"/>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45317-AB50-452F-B5CD-CF068BF4AA16}">
      <dsp:nvSpPr>
        <dsp:cNvPr id="0" name=""/>
        <dsp:cNvSpPr/>
      </dsp:nvSpPr>
      <dsp:spPr>
        <a:xfrm>
          <a:off x="2690717" y="1650655"/>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085E3-1C11-4E80-A3EF-FEC827481A60}">
      <dsp:nvSpPr>
        <dsp:cNvPr id="0" name=""/>
        <dsp:cNvSpPr/>
      </dsp:nvSpPr>
      <dsp:spPr>
        <a:xfrm>
          <a:off x="0" y="0"/>
          <a:ext cx="7026153" cy="137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422400">
            <a:lnSpc>
              <a:spcPct val="90000"/>
            </a:lnSpc>
            <a:spcBef>
              <a:spcPct val="0"/>
            </a:spcBef>
            <a:spcAft>
              <a:spcPct val="35000"/>
            </a:spcAft>
            <a:buNone/>
          </a:pPr>
          <a:endParaRPr lang="en-US" sz="3200" b="1" kern="1200" dirty="0">
            <a:solidFill>
              <a:srgbClr val="FFFF00"/>
            </a:solidFill>
            <a:latin typeface="Times New Roman" panose="02020603050405020304" pitchFamily="18" charset="0"/>
            <a:cs typeface="Times New Roman" panose="02020603050405020304" pitchFamily="18" charset="0"/>
          </a:endParaRPr>
        </a:p>
      </dsp:txBody>
      <dsp:txXfrm>
        <a:off x="0" y="0"/>
        <a:ext cx="7026153" cy="1377221"/>
      </dsp:txXfrm>
    </dsp:sp>
    <dsp:sp modelId="{E2DC1220-04E7-4C1F-9594-36115CD01FC0}">
      <dsp:nvSpPr>
        <dsp:cNvPr id="0" name=""/>
        <dsp:cNvSpPr/>
      </dsp:nvSpPr>
      <dsp:spPr>
        <a:xfrm>
          <a:off x="4373065" y="3173224"/>
          <a:ext cx="281207" cy="281434"/>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5143B-3354-4098-9C9C-022BF5FFB615}">
      <dsp:nvSpPr>
        <dsp:cNvPr id="0" name=""/>
        <dsp:cNvSpPr/>
      </dsp:nvSpPr>
      <dsp:spPr>
        <a:xfrm>
          <a:off x="4192779" y="345974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F90072-BC4D-4BF9-8663-7A67EE52DD4D}">
      <dsp:nvSpPr>
        <dsp:cNvPr id="0" name=""/>
        <dsp:cNvSpPr/>
      </dsp:nvSpPr>
      <dsp:spPr>
        <a:xfrm>
          <a:off x="3892464" y="345974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AF49A2-74C9-422B-BFCD-34B2279CE5CB}">
      <dsp:nvSpPr>
        <dsp:cNvPr id="0" name=""/>
        <dsp:cNvSpPr/>
      </dsp:nvSpPr>
      <dsp:spPr>
        <a:xfrm>
          <a:off x="3592150" y="3459746"/>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81D412-23DD-4CF6-B32E-1BDAE970B7CE}">
      <dsp:nvSpPr>
        <dsp:cNvPr id="0" name=""/>
        <dsp:cNvSpPr/>
      </dsp:nvSpPr>
      <dsp:spPr>
        <a:xfrm>
          <a:off x="3291835" y="3438998"/>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AA190-E58D-4773-BE68-0376C95CAE5A}">
      <dsp:nvSpPr>
        <dsp:cNvPr id="0" name=""/>
        <dsp:cNvSpPr/>
      </dsp:nvSpPr>
      <dsp:spPr>
        <a:xfrm>
          <a:off x="2991031" y="3418249"/>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27551D-8900-4510-8C5A-B58ED9EFE8A9}">
      <dsp:nvSpPr>
        <dsp:cNvPr id="0" name=""/>
        <dsp:cNvSpPr/>
      </dsp:nvSpPr>
      <dsp:spPr>
        <a:xfrm>
          <a:off x="2690717" y="3418249"/>
          <a:ext cx="140603" cy="1406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301A15-1813-4F3C-8DD4-954D52199A45}">
      <dsp:nvSpPr>
        <dsp:cNvPr id="0" name=""/>
        <dsp:cNvSpPr/>
      </dsp:nvSpPr>
      <dsp:spPr>
        <a:xfrm flipH="1">
          <a:off x="1701225" y="2699555"/>
          <a:ext cx="3625078" cy="1072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711200">
            <a:lnSpc>
              <a:spcPct val="90000"/>
            </a:lnSpc>
            <a:spcBef>
              <a:spcPct val="0"/>
            </a:spcBef>
            <a:spcAft>
              <a:spcPct val="35000"/>
            </a:spcAft>
            <a:buNone/>
          </a:pPr>
          <a:endParaRPr lang="en-US" sz="1600" kern="1200" dirty="0"/>
        </a:p>
      </dsp:txBody>
      <dsp:txXfrm>
        <a:off x="1701225" y="2699555"/>
        <a:ext cx="3625078" cy="1072933"/>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775BCD-6608-A444-9B0C-B76B9802128A}" type="datetimeFigureOut">
              <a:rPr lang="en-US" smtClean="0"/>
              <a:t>9/7/21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17A39-A227-0F4A-A993-050D4B627185}" type="slidenum">
              <a:rPr lang="en-US" smtClean="0"/>
              <a:t>‹#›</a:t>
            </a:fld>
            <a:endParaRPr lang="en-US" dirty="0"/>
          </a:p>
        </p:txBody>
      </p:sp>
    </p:spTree>
    <p:extLst>
      <p:ext uri="{BB962C8B-B14F-4D97-AF65-F5344CB8AC3E}">
        <p14:creationId xmlns:p14="http://schemas.microsoft.com/office/powerpoint/2010/main" val="8161372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2495569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_ENREF_22"/><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a:t>
            </a:fld>
            <a:endParaRPr lang="en-US" dirty="0"/>
          </a:p>
        </p:txBody>
      </p:sp>
    </p:spTree>
    <p:extLst>
      <p:ext uri="{BB962C8B-B14F-4D97-AF65-F5344CB8AC3E}">
        <p14:creationId xmlns:p14="http://schemas.microsoft.com/office/powerpoint/2010/main" val="104783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Fee for Service not sustainable </a:t>
            </a:r>
          </a:p>
          <a:p>
            <a:pPr lvl="0"/>
            <a:r>
              <a:rPr lang="en-US" dirty="0"/>
              <a:t>Much value in medical cost offset which is often not considered </a:t>
            </a:r>
          </a:p>
          <a:p>
            <a:pPr lvl="0"/>
            <a:r>
              <a:rPr lang="en-US" dirty="0"/>
              <a:t>Carve Care back in </a:t>
            </a:r>
          </a:p>
          <a:p>
            <a:pPr lvl="0"/>
            <a:r>
              <a:rPr lang="en-US" dirty="0"/>
              <a:t>Must targeting of individuals with greater severity and high frequency medical comorbidities</a:t>
            </a:r>
          </a:p>
          <a:p>
            <a:pPr lvl="0"/>
            <a:r>
              <a:rPr lang="en-US" dirty="0"/>
              <a:t>Global Budget; Value base payment non volume</a:t>
            </a:r>
          </a:p>
          <a:p>
            <a:pPr lvl="0"/>
            <a:r>
              <a:rPr lang="en-US" dirty="0"/>
              <a:t>Pay 4 </a:t>
            </a:r>
            <a:r>
              <a:rPr lang="en-US" dirty="0" err="1"/>
              <a:t>performace</a:t>
            </a:r>
            <a:r>
              <a:rPr lang="en-US" dirty="0"/>
              <a:t> </a:t>
            </a:r>
            <a:r>
              <a:rPr lang="mr-IN" dirty="0"/>
              <a:t>–</a:t>
            </a:r>
            <a:r>
              <a:rPr lang="en-US" dirty="0"/>
              <a:t> Base on quality measure </a:t>
            </a:r>
          </a:p>
          <a:p>
            <a:pPr lvl="0"/>
            <a:r>
              <a:rPr lang="en-US" dirty="0"/>
              <a:t>Bundled payments</a:t>
            </a:r>
          </a:p>
          <a:p>
            <a:pPr lvl="0"/>
            <a:r>
              <a:rPr lang="en-US" dirty="0"/>
              <a:t>Capitated plans for whole populations</a:t>
            </a:r>
          </a:p>
          <a:p>
            <a:pPr lvl="0"/>
            <a:r>
              <a:rPr lang="en-US" dirty="0"/>
              <a:t>Shared Savings: incentives for quality and cost control by transferring a portion of the risk onto healthcare providers and tying that risk to quality metrics  </a:t>
            </a:r>
          </a:p>
          <a:p>
            <a:endParaRPr lang="en-US"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11</a:t>
            </a:fld>
            <a:endParaRPr lang="en-US"/>
          </a:p>
        </p:txBody>
      </p:sp>
    </p:spTree>
    <p:extLst>
      <p:ext uri="{BB962C8B-B14F-4D97-AF65-F5344CB8AC3E}">
        <p14:creationId xmlns:p14="http://schemas.microsoft.com/office/powerpoint/2010/main" val="185933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12</a:t>
            </a:fld>
            <a:endParaRPr lang="en-US"/>
          </a:p>
        </p:txBody>
      </p:sp>
    </p:spTree>
    <p:extLst>
      <p:ext uri="{BB962C8B-B14F-4D97-AF65-F5344CB8AC3E}">
        <p14:creationId xmlns:p14="http://schemas.microsoft.com/office/powerpoint/2010/main" val="129044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JÜRGEN UNÜTZER, MD, MPH,* WAYNE KATON, MD,† J </a:t>
            </a:r>
            <a:r>
              <a:rPr lang="en-US" sz="1200" i="1" kern="1200" dirty="0">
                <a:solidFill>
                  <a:schemeClr val="tx1"/>
                </a:solidFill>
                <a:effectLst/>
                <a:latin typeface="+mn-lt"/>
                <a:ea typeface="+mn-ea"/>
                <a:cs typeface="+mn-cs"/>
              </a:rPr>
              <a:t>Improving Mood-Promoting Access to Collaborative Treatment (IMPACT)</a:t>
            </a:r>
            <a:endParaRPr lang="en-US" sz="1200" kern="120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effectLst/>
                <a:latin typeface="+mn-lt"/>
                <a:ea typeface="+mn-ea"/>
                <a:cs typeface="+mn-cs"/>
              </a:rPr>
              <a:t>1st</a:t>
            </a:r>
            <a:r>
              <a:rPr lang="en-US" sz="1200" kern="1200" baseline="0" dirty="0">
                <a:solidFill>
                  <a:schemeClr val="tx1"/>
                </a:solidFill>
                <a:effectLst/>
                <a:latin typeface="+mn-lt"/>
                <a:ea typeface="+mn-ea"/>
                <a:cs typeface="+mn-cs"/>
              </a:rPr>
              <a:t> major </a:t>
            </a:r>
            <a:r>
              <a:rPr lang="en-US" sz="1200" kern="1200" dirty="0">
                <a:solidFill>
                  <a:schemeClr val="tx1"/>
                </a:solidFill>
                <a:effectLst/>
                <a:latin typeface="+mn-lt"/>
                <a:ea typeface="+mn-ea"/>
                <a:cs typeface="+mn-cs"/>
              </a:rPr>
              <a:t>collaborative care program for late-life depression that includes four essential elements: It included 18 diverse primary care clinics within eight health care organizations across the United States, including one VA.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sz="1200" kern="120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sz="1200" kern="1200" dirty="0">
                <a:solidFill>
                  <a:schemeClr val="tx1"/>
                </a:solidFill>
                <a:effectLst/>
                <a:latin typeface="+mn-lt"/>
                <a:ea typeface="+mn-ea"/>
                <a:cs typeface="+mn-cs"/>
              </a:rPr>
              <a:t>Include1) </a:t>
            </a:r>
            <a:r>
              <a:rPr lang="en-US" sz="1200" kern="1200" baseline="0" dirty="0">
                <a:solidFill>
                  <a:schemeClr val="tx1"/>
                </a:solidFill>
                <a:effectLst/>
                <a:latin typeface="+mn-lt"/>
                <a:ea typeface="+mn-ea"/>
                <a:cs typeface="+mn-cs"/>
              </a:rPr>
              <a:t> team PCP, 2) Depression Clinical Specialist (Care Manager) and 3)Psychiatrist  4) Step Care</a:t>
            </a:r>
          </a:p>
          <a:p>
            <a:r>
              <a:rPr lang="en-US" dirty="0"/>
              <a:t>STEPPED</a:t>
            </a:r>
            <a:r>
              <a:rPr lang="en-US" baseline="0" dirty="0"/>
              <a:t> CARE </a:t>
            </a:r>
          </a:p>
          <a:p>
            <a:r>
              <a:rPr lang="en-US" baseline="0" dirty="0"/>
              <a:t>STEP 1- ANTIDEPRESSEANTS OR PROBLEMSOLVING THERAPY ( 8 TO 12 WEEKS)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STEP 2 </a:t>
            </a:r>
            <a:r>
              <a:rPr lang="en-US" sz="1200" b="0" kern="1200" dirty="0">
                <a:solidFill>
                  <a:schemeClr val="tx1"/>
                </a:solidFill>
                <a:effectLst/>
                <a:latin typeface="+mn-lt"/>
                <a:ea typeface="+mn-ea"/>
                <a:cs typeface="+mn-cs"/>
              </a:rPr>
              <a:t>alternative antidepressant, a switch from medications to PST-PC, or vice versa.( 6 TO 10 WEEKS) </a:t>
            </a:r>
            <a:endParaRPr lang="en-US" dirty="0"/>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STEP 3 ( 6 TO 12 WEEKS) </a:t>
            </a:r>
            <a:r>
              <a:rPr lang="en-US" sz="1200" b="0" kern="1200" dirty="0">
                <a:solidFill>
                  <a:schemeClr val="tx1"/>
                </a:solidFill>
                <a:effectLst/>
                <a:latin typeface="+mn-lt"/>
                <a:ea typeface="+mn-ea"/>
                <a:cs typeface="+mn-cs"/>
              </a:rPr>
              <a:t>psychiatric consultation and step 3 treatment. This often involves a combination of treatments (more than one antidepressant or an antidepressant plus PST-PC). In some difficult to treat cases, the psychiatrist may recommend </a:t>
            </a:r>
            <a:r>
              <a:rPr lang="en-US" sz="1200" b="0" kern="1200" dirty="0" err="1">
                <a:solidFill>
                  <a:schemeClr val="tx1"/>
                </a:solidFill>
                <a:effectLst/>
                <a:latin typeface="+mn-lt"/>
                <a:ea typeface="+mn-ea"/>
                <a:cs typeface="+mn-cs"/>
              </a:rPr>
              <a:t>inpa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tient</a:t>
            </a:r>
            <a:r>
              <a:rPr lang="en-US" sz="1200" b="0" kern="1200" dirty="0">
                <a:solidFill>
                  <a:schemeClr val="tx1"/>
                </a:solidFill>
                <a:effectLst/>
                <a:latin typeface="+mn-lt"/>
                <a:ea typeface="+mn-ea"/>
                <a:cs typeface="+mn-cs"/>
              </a:rPr>
              <a:t> hospitalization, electroconvulsive therapy, or other specialty mental health treatments not avail- able in primary care. </a:t>
            </a:r>
            <a:r>
              <a:rPr lang="en-US" sz="1200" kern="1200" dirty="0">
                <a:solidFill>
                  <a:schemeClr val="tx1"/>
                </a:solidFill>
                <a:effectLst/>
                <a:latin typeface="+mn-lt"/>
                <a:ea typeface="+mn-ea"/>
                <a:cs typeface="+mn-cs"/>
              </a:rPr>
              <a:t>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sz="1200" kern="1200" dirty="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Results: At one year, about half of the patients receiving IMPACT care reported a reduction in depression symptoms of at least 50%, compared with only a 19% reduction for those in usual care. While physical functioning steadily declined in usual care patients, it improved in patients receiving IMPACT care.26 </a:t>
            </a:r>
            <a:endParaRPr lang="en-US"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13</a:t>
            </a:fld>
            <a:endParaRPr lang="en-US" dirty="0"/>
          </a:p>
        </p:txBody>
      </p:sp>
    </p:spTree>
    <p:extLst>
      <p:ext uri="{BB962C8B-B14F-4D97-AF65-F5344CB8AC3E}">
        <p14:creationId xmlns:p14="http://schemas.microsoft.com/office/powerpoint/2010/main" val="2146803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Solberg LI, Crain AL, </a:t>
            </a:r>
            <a:r>
              <a:rPr lang="en-US" sz="1200" b="0" i="0" kern="1200" dirty="0" err="1">
                <a:solidFill>
                  <a:schemeClr val="tx1"/>
                </a:solidFill>
                <a:effectLst/>
                <a:latin typeface="+mn-lt"/>
                <a:ea typeface="+mn-ea"/>
                <a:cs typeface="+mn-cs"/>
              </a:rPr>
              <a:t>Jaeckels</a:t>
            </a:r>
            <a:r>
              <a:rPr lang="en-US" sz="1200" b="0" i="0" kern="1200" dirty="0">
                <a:solidFill>
                  <a:schemeClr val="tx1"/>
                </a:solidFill>
                <a:effectLst/>
                <a:latin typeface="+mn-lt"/>
                <a:ea typeface="+mn-ea"/>
                <a:cs typeface="+mn-cs"/>
              </a:rPr>
              <a:t> N, </a:t>
            </a:r>
            <a:r>
              <a:rPr lang="en-US" sz="1200" b="0" i="0" kern="1200" dirty="0" err="1">
                <a:solidFill>
                  <a:schemeClr val="tx1"/>
                </a:solidFill>
                <a:effectLst/>
                <a:latin typeface="+mn-lt"/>
                <a:ea typeface="+mn-ea"/>
                <a:cs typeface="+mn-cs"/>
              </a:rPr>
              <a:t>Ohnsorg</a:t>
            </a:r>
            <a:r>
              <a:rPr lang="en-US" sz="1200" b="0" i="0" kern="1200" dirty="0">
                <a:solidFill>
                  <a:schemeClr val="tx1"/>
                </a:solidFill>
                <a:effectLst/>
                <a:latin typeface="+mn-lt"/>
                <a:ea typeface="+mn-ea"/>
                <a:cs typeface="+mn-cs"/>
              </a:rPr>
              <a:t> KA, Margolis KL, Beck A, </a:t>
            </a:r>
            <a:r>
              <a:rPr lang="en-US" sz="1200" b="0" i="0" kern="1200" dirty="0" err="1">
                <a:solidFill>
                  <a:schemeClr val="tx1"/>
                </a:solidFill>
                <a:effectLst/>
                <a:latin typeface="+mn-lt"/>
                <a:ea typeface="+mn-ea"/>
                <a:cs typeface="+mn-cs"/>
              </a:rPr>
              <a:t>Whitebird</a:t>
            </a:r>
            <a:r>
              <a:rPr lang="en-US" sz="1200" b="0" i="0" kern="1200" dirty="0">
                <a:solidFill>
                  <a:schemeClr val="tx1"/>
                </a:solidFill>
                <a:effectLst/>
                <a:latin typeface="+mn-lt"/>
                <a:ea typeface="+mn-ea"/>
                <a:cs typeface="+mn-cs"/>
              </a:rPr>
              <a:t> RR, </a:t>
            </a:r>
            <a:r>
              <a:rPr lang="en-US" sz="1200" b="0" i="0" kern="1200" dirty="0" err="1">
                <a:solidFill>
                  <a:schemeClr val="tx1"/>
                </a:solidFill>
                <a:effectLst/>
                <a:latin typeface="+mn-lt"/>
                <a:ea typeface="+mn-ea"/>
                <a:cs typeface="+mn-cs"/>
              </a:rPr>
              <a:t>Rossom</a:t>
            </a:r>
            <a:r>
              <a:rPr lang="en-US" sz="1200" b="0" i="0" kern="1200" dirty="0">
                <a:solidFill>
                  <a:schemeClr val="tx1"/>
                </a:solidFill>
                <a:effectLst/>
                <a:latin typeface="+mn-lt"/>
                <a:ea typeface="+mn-ea"/>
                <a:cs typeface="+mn-cs"/>
              </a:rPr>
              <a:t> RC, Crabtree BF, Van de </a:t>
            </a:r>
            <a:r>
              <a:rPr lang="en-US" sz="1200" b="0" i="0" kern="1200" dirty="0" err="1">
                <a:solidFill>
                  <a:schemeClr val="tx1"/>
                </a:solidFill>
                <a:effectLst/>
                <a:latin typeface="+mn-lt"/>
                <a:ea typeface="+mn-ea"/>
                <a:cs typeface="+mn-cs"/>
              </a:rPr>
              <a:t>Ven</a:t>
            </a:r>
            <a:r>
              <a:rPr lang="en-US" sz="1200" b="0" i="0" kern="1200" dirty="0">
                <a:solidFill>
                  <a:schemeClr val="tx1"/>
                </a:solidFill>
                <a:effectLst/>
                <a:latin typeface="+mn-lt"/>
                <a:ea typeface="+mn-ea"/>
                <a:cs typeface="+mn-cs"/>
              </a:rPr>
              <a:t> AH. The DIAMOND initiative: implementing collaborative care for depression in 75 primary care clinics. Implementation Science. 2013 Nov 16;8(1):135.</a:t>
            </a:r>
            <a:r>
              <a:rPr lang="en-US" dirty="0"/>
              <a:t>Used </a:t>
            </a:r>
          </a:p>
          <a:p>
            <a:endParaRPr lang="en-US" dirty="0"/>
          </a:p>
          <a:p>
            <a:r>
              <a:rPr lang="en-US" baseline="0" dirty="0"/>
              <a:t>1) Used Core principles of the IMPACT Model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2) Practice</a:t>
            </a:r>
            <a:r>
              <a:rPr lang="en-US" baseline="0" dirty="0"/>
              <a:t> Transformation Process </a:t>
            </a:r>
          </a:p>
          <a:p>
            <a:endParaRPr lang="en-US"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14</a:t>
            </a:fld>
            <a:endParaRPr lang="en-US"/>
          </a:p>
        </p:txBody>
      </p:sp>
    </p:spTree>
    <p:extLst>
      <p:ext uri="{BB962C8B-B14F-4D97-AF65-F5344CB8AC3E}">
        <p14:creationId xmlns:p14="http://schemas.microsoft.com/office/powerpoint/2010/main" val="163550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15</a:t>
            </a:fld>
            <a:endParaRPr lang="en-US" dirty="0"/>
          </a:p>
        </p:txBody>
      </p:sp>
    </p:spTree>
    <p:extLst>
      <p:ext uri="{BB962C8B-B14F-4D97-AF65-F5344CB8AC3E}">
        <p14:creationId xmlns:p14="http://schemas.microsoft.com/office/powerpoint/2010/main" val="2645018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16</a:t>
            </a:fld>
            <a:endParaRPr lang="en-US" dirty="0"/>
          </a:p>
        </p:txBody>
      </p:sp>
    </p:spTree>
    <p:extLst>
      <p:ext uri="{BB962C8B-B14F-4D97-AF65-F5344CB8AC3E}">
        <p14:creationId xmlns:p14="http://schemas.microsoft.com/office/powerpoint/2010/main" val="73011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17</a:t>
            </a:fld>
            <a:endParaRPr lang="en-US"/>
          </a:p>
        </p:txBody>
      </p:sp>
    </p:spTree>
    <p:extLst>
      <p:ext uri="{BB962C8B-B14F-4D97-AF65-F5344CB8AC3E}">
        <p14:creationId xmlns:p14="http://schemas.microsoft.com/office/powerpoint/2010/main" val="328372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18</a:t>
            </a:fld>
            <a:endParaRPr lang="en-US"/>
          </a:p>
        </p:txBody>
      </p:sp>
    </p:spTree>
    <p:extLst>
      <p:ext uri="{BB962C8B-B14F-4D97-AF65-F5344CB8AC3E}">
        <p14:creationId xmlns:p14="http://schemas.microsoft.com/office/powerpoint/2010/main" val="76395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19</a:t>
            </a:fld>
            <a:endParaRPr lang="en-US"/>
          </a:p>
        </p:txBody>
      </p:sp>
    </p:spTree>
    <p:extLst>
      <p:ext uri="{BB962C8B-B14F-4D97-AF65-F5344CB8AC3E}">
        <p14:creationId xmlns:p14="http://schemas.microsoft.com/office/powerpoint/2010/main" val="701524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Appalachian region of east Tennessee for over 50 years.</a:t>
            </a:r>
            <a:r>
              <a:rPr lang="en-US" sz="2400" dirty="0">
                <a:effectLst/>
              </a:rPr>
              <a:t> </a:t>
            </a:r>
          </a:p>
          <a:p>
            <a:r>
              <a:rPr lang="en-US" sz="1200" kern="1200" dirty="0">
                <a:solidFill>
                  <a:schemeClr val="tx1"/>
                </a:solidFill>
                <a:effectLst/>
                <a:latin typeface="+mn-lt"/>
                <a:ea typeface="+mn-ea"/>
                <a:cs typeface="+mn-cs"/>
              </a:rPr>
              <a:t>Began as Mental Health Center of Morristown, TN in 1960</a:t>
            </a:r>
            <a:r>
              <a:rPr lang="en-US" sz="1200" kern="1200" baseline="0" dirty="0">
                <a:solidFill>
                  <a:schemeClr val="tx1"/>
                </a:solidFill>
                <a:effectLst/>
                <a:latin typeface="+mn-lt"/>
                <a:ea typeface="+mn-ea"/>
                <a:cs typeface="+mn-cs"/>
              </a:rPr>
              <a:t> and grew in the scope </a:t>
            </a:r>
            <a:r>
              <a:rPr lang="en-US" sz="1200" kern="1200" baseline="0" dirty="0" err="1">
                <a:solidFill>
                  <a:schemeClr val="tx1"/>
                </a:solidFill>
                <a:effectLst/>
                <a:latin typeface="+mn-lt"/>
                <a:ea typeface="+mn-ea"/>
                <a:cs typeface="+mn-cs"/>
              </a:rPr>
              <a:t>ofn</a:t>
            </a:r>
            <a:r>
              <a:rPr lang="en-US" sz="1200" kern="1200" baseline="0" dirty="0">
                <a:solidFill>
                  <a:schemeClr val="tx1"/>
                </a:solidFill>
                <a:effectLst/>
                <a:latin typeface="+mn-lt"/>
                <a:ea typeface="+mn-ea"/>
                <a:cs typeface="+mn-cs"/>
              </a:rPr>
              <a:t> mental health service offered over 15 years</a:t>
            </a:r>
          </a:p>
          <a:p>
            <a:r>
              <a:rPr lang="en-US" sz="1200" kern="1200" baseline="0" dirty="0">
                <a:solidFill>
                  <a:schemeClr val="tx1"/>
                </a:solidFill>
                <a:effectLst/>
                <a:latin typeface="+mn-lt"/>
                <a:ea typeface="+mn-ea"/>
                <a:cs typeface="+mn-cs"/>
              </a:rPr>
              <a:t>1980 School based psychology service and primary care was introduced</a:t>
            </a:r>
          </a:p>
          <a:p>
            <a:r>
              <a:rPr lang="en-US" sz="1200" kern="1200" baseline="0" dirty="0">
                <a:solidFill>
                  <a:schemeClr val="tx1"/>
                </a:solidFill>
                <a:effectLst/>
                <a:latin typeface="+mn-lt"/>
                <a:ea typeface="+mn-ea"/>
                <a:cs typeface="+mn-cs"/>
              </a:rPr>
              <a:t>1982 supervised housing began for sever and persistent mentally ill</a:t>
            </a:r>
          </a:p>
          <a:p>
            <a:r>
              <a:rPr lang="en-US" sz="1200" kern="1200" baseline="0" dirty="0">
                <a:solidFill>
                  <a:schemeClr val="tx1"/>
                </a:solidFill>
                <a:effectLst/>
                <a:latin typeface="+mn-lt"/>
                <a:ea typeface="+mn-ea"/>
                <a:cs typeface="+mn-cs"/>
              </a:rPr>
              <a:t>1983 merged with </a:t>
            </a:r>
            <a:r>
              <a:rPr lang="en-US" sz="1200" kern="1200" dirty="0">
                <a:solidFill>
                  <a:schemeClr val="tx1"/>
                </a:solidFill>
                <a:effectLst/>
                <a:latin typeface="+mn-lt"/>
                <a:ea typeface="+mn-ea"/>
                <a:cs typeface="+mn-cs"/>
              </a:rPr>
              <a:t>Blaine Medical and Dental Board to bring primary care to</a:t>
            </a:r>
            <a:r>
              <a:rPr lang="en-US" sz="1200" kern="1200" baseline="0" dirty="0">
                <a:solidFill>
                  <a:schemeClr val="tx1"/>
                </a:solidFill>
                <a:effectLst/>
                <a:latin typeface="+mn-lt"/>
                <a:ea typeface="+mn-ea"/>
                <a:cs typeface="+mn-cs"/>
              </a:rPr>
              <a:t> underserved largely </a:t>
            </a:r>
            <a:r>
              <a:rPr lang="en-US" sz="1200" kern="1200" baseline="0" dirty="0" err="1">
                <a:solidFill>
                  <a:schemeClr val="tx1"/>
                </a:solidFill>
                <a:effectLst/>
                <a:latin typeface="+mn-lt"/>
                <a:ea typeface="+mn-ea"/>
                <a:cs typeface="+mn-cs"/>
              </a:rPr>
              <a:t>medicaid</a:t>
            </a:r>
            <a:r>
              <a:rPr lang="en-US" sz="1200" kern="1200" baseline="0" dirty="0">
                <a:solidFill>
                  <a:schemeClr val="tx1"/>
                </a:solidFill>
                <a:effectLst/>
                <a:latin typeface="+mn-lt"/>
                <a:ea typeface="+mn-ea"/>
                <a:cs typeface="+mn-cs"/>
              </a:rPr>
              <a:t> population</a:t>
            </a:r>
          </a:p>
          <a:p>
            <a:r>
              <a:rPr lang="en-US" sz="1200" kern="1200" baseline="0" dirty="0">
                <a:solidFill>
                  <a:schemeClr val="tx1"/>
                </a:solidFill>
                <a:effectLst/>
                <a:latin typeface="+mn-lt"/>
                <a:ea typeface="+mn-ea"/>
                <a:cs typeface="+mn-cs"/>
              </a:rPr>
              <a:t>1984 First primary care clinic was established in Blaine </a:t>
            </a:r>
            <a:r>
              <a:rPr lang="en-US" sz="1200" kern="1200" baseline="0" dirty="0" err="1">
                <a:solidFill>
                  <a:schemeClr val="tx1"/>
                </a:solidFill>
                <a:effectLst/>
                <a:latin typeface="+mn-lt"/>
                <a:ea typeface="+mn-ea"/>
                <a:cs typeface="+mn-cs"/>
              </a:rPr>
              <a:t>Tennesee</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1987 Representative  of federal government asked the mental health center to manage a 2</a:t>
            </a:r>
            <a:r>
              <a:rPr lang="en-US" sz="1200" kern="1200" baseline="30000" dirty="0">
                <a:solidFill>
                  <a:schemeClr val="tx1"/>
                </a:solidFill>
                <a:effectLst/>
                <a:latin typeface="+mn-lt"/>
                <a:ea typeface="+mn-ea"/>
                <a:cs typeface="+mn-cs"/>
              </a:rPr>
              <a:t>nd</a:t>
            </a:r>
            <a:r>
              <a:rPr lang="en-US" sz="1200" kern="1200" baseline="0" dirty="0">
                <a:solidFill>
                  <a:schemeClr val="tx1"/>
                </a:solidFill>
                <a:effectLst/>
                <a:latin typeface="+mn-lt"/>
                <a:ea typeface="+mn-ea"/>
                <a:cs typeface="+mn-cs"/>
              </a:rPr>
              <a:t> medical health center and they opened primary care in Knoxville </a:t>
            </a:r>
            <a:r>
              <a:rPr lang="en-US" sz="1200" kern="1200" baseline="0" dirty="0" err="1">
                <a:solidFill>
                  <a:schemeClr val="tx1"/>
                </a:solidFill>
                <a:effectLst/>
                <a:latin typeface="+mn-lt"/>
                <a:ea typeface="+mn-ea"/>
                <a:cs typeface="+mn-cs"/>
              </a:rPr>
              <a:t>Tn</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New practices were added and by 1993 became Cherokee Health System </a:t>
            </a:r>
          </a:p>
          <a:p>
            <a:r>
              <a:rPr lang="en-US" sz="1200" kern="1200" baseline="0" dirty="0">
                <a:solidFill>
                  <a:schemeClr val="tx1"/>
                </a:solidFill>
                <a:effectLst/>
                <a:latin typeface="+mn-lt"/>
                <a:ea typeface="+mn-ea"/>
                <a:cs typeface="+mn-cs"/>
              </a:rPr>
              <a:t> By 2000 all there clinics were integrated clinic </a:t>
            </a:r>
          </a:p>
          <a:p>
            <a:r>
              <a:rPr lang="en-US" sz="1200" kern="1200" baseline="0" dirty="0">
                <a:solidFill>
                  <a:schemeClr val="tx1"/>
                </a:solidFill>
                <a:effectLst/>
                <a:latin typeface="+mn-lt"/>
                <a:ea typeface="+mn-ea"/>
                <a:cs typeface="+mn-cs"/>
              </a:rPr>
              <a:t>In 2006 Discount </a:t>
            </a:r>
            <a:r>
              <a:rPr lang="en-US" sz="1200" kern="1200" baseline="0" dirty="0" err="1">
                <a:solidFill>
                  <a:schemeClr val="tx1"/>
                </a:solidFill>
                <a:effectLst/>
                <a:latin typeface="+mn-lt"/>
                <a:ea typeface="+mn-ea"/>
                <a:cs typeface="+mn-cs"/>
              </a:rPr>
              <a:t>Pharmancy</a:t>
            </a:r>
            <a:r>
              <a:rPr lang="en-US" sz="1200" kern="1200" baseline="0" dirty="0">
                <a:solidFill>
                  <a:schemeClr val="tx1"/>
                </a:solidFill>
                <a:effectLst/>
                <a:latin typeface="+mn-lt"/>
                <a:ea typeface="+mn-ea"/>
                <a:cs typeface="+mn-cs"/>
              </a:rPr>
              <a:t> service were added </a:t>
            </a:r>
          </a:p>
          <a:p>
            <a:r>
              <a:rPr lang="en-US" sz="1200" kern="1200" baseline="0" dirty="0">
                <a:solidFill>
                  <a:schemeClr val="tx1"/>
                </a:solidFill>
                <a:effectLst/>
                <a:latin typeface="+mn-lt"/>
                <a:ea typeface="+mn-ea"/>
                <a:cs typeface="+mn-cs"/>
              </a:rPr>
              <a:t>In 2007 </a:t>
            </a:r>
            <a:r>
              <a:rPr lang="en-US" sz="1200" kern="1200" dirty="0">
                <a:solidFill>
                  <a:schemeClr val="tx1"/>
                </a:solidFill>
                <a:effectLst/>
                <a:latin typeface="+mn-lt"/>
                <a:ea typeface="+mn-ea"/>
                <a:cs typeface="+mn-cs"/>
              </a:rPr>
              <a:t>Knox County Health Department transitioned their primary care services into Cherokee’s Center City location</a:t>
            </a:r>
            <a:r>
              <a:rPr lang="en-US" sz="1200" kern="1200" baseline="0" dirty="0">
                <a:solidFill>
                  <a:schemeClr val="tx1"/>
                </a:solidFill>
                <a:effectLst/>
                <a:latin typeface="+mn-lt"/>
                <a:ea typeface="+mn-ea"/>
                <a:cs typeface="+mn-cs"/>
              </a:rPr>
              <a:t> and the pubic health perspective  was added and they became a AHEC site </a:t>
            </a:r>
            <a:r>
              <a:rPr lang="en-US" sz="1200" kern="1200" dirty="0">
                <a:solidFill>
                  <a:schemeClr val="tx1"/>
                </a:solidFill>
                <a:effectLst/>
                <a:latin typeface="+mn-lt"/>
                <a:ea typeface="+mn-ea"/>
                <a:cs typeface="+mn-cs"/>
              </a:rPr>
              <a:t> adding primary</a:t>
            </a:r>
            <a:r>
              <a:rPr lang="en-US" sz="1200" kern="1200" baseline="0" dirty="0">
                <a:solidFill>
                  <a:schemeClr val="tx1"/>
                </a:solidFill>
                <a:effectLst/>
                <a:latin typeface="+mn-lt"/>
                <a:ea typeface="+mn-ea"/>
                <a:cs typeface="+mn-cs"/>
              </a:rPr>
              <a:t> care education and workforce recruitment</a:t>
            </a:r>
          </a:p>
          <a:p>
            <a:r>
              <a:rPr lang="en-US" sz="1200" kern="1200" baseline="0" dirty="0">
                <a:solidFill>
                  <a:schemeClr val="tx1"/>
                </a:solidFill>
                <a:effectLst/>
                <a:latin typeface="+mn-lt"/>
                <a:ea typeface="+mn-ea"/>
                <a:cs typeface="+mn-cs"/>
              </a:rPr>
              <a:t>2008 opened 18 school based clinic via telemedicine which expand to </a:t>
            </a:r>
            <a:r>
              <a:rPr lang="en-US" sz="1200" kern="1200" baseline="0" dirty="0" err="1">
                <a:solidFill>
                  <a:schemeClr val="tx1"/>
                </a:solidFill>
                <a:effectLst/>
                <a:latin typeface="+mn-lt"/>
                <a:ea typeface="+mn-ea"/>
                <a:cs typeface="+mn-cs"/>
              </a:rPr>
              <a:t>telpharmacy</a:t>
            </a:r>
            <a:r>
              <a:rPr lang="en-US" sz="1200" kern="1200" baseline="0" dirty="0">
                <a:solidFill>
                  <a:schemeClr val="tx1"/>
                </a:solidFill>
                <a:effectLst/>
                <a:latin typeface="+mn-lt"/>
                <a:ea typeface="+mn-ea"/>
                <a:cs typeface="+mn-cs"/>
              </a:rPr>
              <a:t> shortly </a:t>
            </a:r>
            <a:r>
              <a:rPr lang="en-US" sz="1200" kern="1200" baseline="0" dirty="0" err="1">
                <a:solidFill>
                  <a:schemeClr val="tx1"/>
                </a:solidFill>
                <a:effectLst/>
                <a:latin typeface="+mn-lt"/>
                <a:ea typeface="+mn-ea"/>
                <a:cs typeface="+mn-cs"/>
              </a:rPr>
              <a:t>therafter</a:t>
            </a: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Offers primary and some specialty medical care, comprehensive behavioral services, dental, pharmacy, school-based, social, and public health services, all within a deeply integrated, comprehensive system of clinics and care settings. </a:t>
            </a:r>
            <a:endParaRPr lang="en-US" sz="2400" dirty="0"/>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Now largest health care provider in east Tb. There philosophy is primary care at the hub delivering </a:t>
            </a:r>
            <a:r>
              <a:rPr lang="en-US" sz="1200" kern="1200" baseline="0" dirty="0" err="1">
                <a:solidFill>
                  <a:schemeClr val="tx1"/>
                </a:solidFill>
                <a:effectLst/>
                <a:latin typeface="+mn-lt"/>
                <a:ea typeface="+mn-ea"/>
                <a:cs typeface="+mn-cs"/>
              </a:rPr>
              <a:t>comeprehensive</a:t>
            </a:r>
            <a:r>
              <a:rPr lang="en-US" sz="1200" kern="1200" baseline="0" dirty="0">
                <a:solidFill>
                  <a:schemeClr val="tx1"/>
                </a:solidFill>
                <a:effectLst/>
                <a:latin typeface="+mn-lt"/>
                <a:ea typeface="+mn-ea"/>
                <a:cs typeface="+mn-cs"/>
              </a:rPr>
              <a:t> mental health services PCP</a:t>
            </a:r>
          </a:p>
          <a:p>
            <a:r>
              <a:rPr lang="en-US" sz="1200" kern="1200" baseline="0" dirty="0">
                <a:solidFill>
                  <a:schemeClr val="tx1"/>
                </a:solidFill>
                <a:effectLst/>
                <a:latin typeface="+mn-lt"/>
                <a:ea typeface="+mn-ea"/>
                <a:cs typeface="+mn-cs"/>
              </a:rPr>
              <a:t>58 locations in 14 counties 66,000 patients, 16,00 new patient/year 604 employees</a:t>
            </a:r>
          </a:p>
          <a:p>
            <a:r>
              <a:rPr lang="en-US" sz="1200" kern="1200" baseline="0" dirty="0">
                <a:solidFill>
                  <a:schemeClr val="tx1"/>
                </a:solidFill>
                <a:effectLst/>
                <a:latin typeface="+mn-lt"/>
                <a:ea typeface="+mn-ea"/>
                <a:cs typeface="+mn-cs"/>
              </a:rPr>
              <a:t>System wide they have 62  PCP, NP, PA; 67 social workers, 54 psychologist, 9 psychiatrist, 9 </a:t>
            </a:r>
            <a:r>
              <a:rPr lang="en-US" sz="1200" kern="1200" baseline="0" dirty="0" err="1">
                <a:solidFill>
                  <a:schemeClr val="tx1"/>
                </a:solidFill>
                <a:effectLst/>
                <a:latin typeface="+mn-lt"/>
                <a:ea typeface="+mn-ea"/>
                <a:cs typeface="+mn-cs"/>
              </a:rPr>
              <a:t>Psyhciatric</a:t>
            </a:r>
            <a:r>
              <a:rPr lang="en-US" sz="1200" kern="1200" baseline="0" dirty="0">
                <a:solidFill>
                  <a:schemeClr val="tx1"/>
                </a:solidFill>
                <a:effectLst/>
                <a:latin typeface="+mn-lt"/>
                <a:ea typeface="+mn-ea"/>
                <a:cs typeface="+mn-cs"/>
              </a:rPr>
              <a:t> NP, 37 community workers, 11 pharmacist, 2 dentists, 1 cardiologist, 1 nephrologist, 1 OBGYN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Parinda</a:t>
            </a:r>
            <a:r>
              <a:rPr lang="en-US" sz="1200" kern="1200" dirty="0">
                <a:solidFill>
                  <a:schemeClr val="tx1"/>
                </a:solidFill>
                <a:effectLst/>
                <a:latin typeface="+mn-lt"/>
                <a:ea typeface="+mn-ea"/>
                <a:cs typeface="+mn-cs"/>
              </a:rPr>
              <a:t> Khatri, PhD</a:t>
            </a:r>
          </a:p>
          <a:p>
            <a:r>
              <a:rPr lang="en-US" sz="1200" kern="1200" dirty="0">
                <a:solidFill>
                  <a:schemeClr val="tx1"/>
                </a:solidFill>
                <a:effectLst/>
                <a:latin typeface="+mn-lt"/>
                <a:ea typeface="+mn-ea"/>
                <a:cs typeface="+mn-cs"/>
              </a:rPr>
              <a:t>Chief Clinical Officer, Cherokee Health Systems</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building the plane while flying.</a:t>
            </a:r>
          </a:p>
          <a:p>
            <a:r>
              <a:rPr lang="en-US" sz="1200" b="0" i="0" kern="1200" dirty="0">
                <a:solidFill>
                  <a:schemeClr val="tx1"/>
                </a:solidFill>
                <a:effectLst/>
                <a:latin typeface="+mn-lt"/>
                <a:ea typeface="+mn-ea"/>
                <a:cs typeface="+mn-cs"/>
                <a:hlinkClick r:id="rId3"/>
              </a:rPr>
              <a:t>: no matter what the question, mission is the answer.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21</a:t>
            </a:fld>
            <a:endParaRPr lang="en-US"/>
          </a:p>
        </p:txBody>
      </p:sp>
    </p:spTree>
    <p:extLst>
      <p:ext uri="{BB962C8B-B14F-4D97-AF65-F5344CB8AC3E}">
        <p14:creationId xmlns:p14="http://schemas.microsoft.com/office/powerpoint/2010/main" val="164720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3</a:t>
            </a:fld>
            <a:endParaRPr lang="en-US" dirty="0"/>
          </a:p>
        </p:txBody>
      </p:sp>
    </p:spTree>
    <p:extLst>
      <p:ext uri="{BB962C8B-B14F-4D97-AF65-F5344CB8AC3E}">
        <p14:creationId xmlns:p14="http://schemas.microsoft.com/office/powerpoint/2010/main" val="1828902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Patients are at the center of everything we do.</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Access is a right, and we will strive to offer equal access for everyone.</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Health disparities are wrong, and we will eliminate them.</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go where the grass is browner.</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value wellness over health care.</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believe in personal responsibility.</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will create a common culture of values, behaviors, assumptions, and rules.</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Trusting each other is vital to our collective success. We practice trust.</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A group of people who have a family spirit can do amazing things together.</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Put others first. Big egos won’t work, and don’t belong here.</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People matter above all. There is healing power in relationship. We must connect with patients and each other in meaningful ways.</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Communities matter. Health is won and lost in the community. We will measure, account for, and use community factors, and will think population health.</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Our care will be synergistic. We will be greater than the sum of primary care plus behavioral health, by working well together.</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Over-communicate. Communicate continuously. Practice effective communication, accurate transmission of information—with patients and each other.</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will adopt a culture of integration in all aspects of our organization.</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Integration serves our mission, but it is not our mission.</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Persistence pays off. Never give up on doing the right thing.</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will measure our outcomes and results, and make them known to everyone.</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Stewardship is critical. We must do more with less.</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will be fanatical, creative, and unrelenting about efficiency.</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We work from careful financial models, but doing the right thing is always more important than making money. “Do the right thing and the money will follow.”</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The status quo is dangerous, so we need to be ready to change.</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Risk-taking is encouraged. Take the initiative and try things. Search for solutions. “Ready, fire, aim.” Learn what works and adjust quickly. Experiment and fail fast.</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Fast, imperfect implementation trumps slow, careful planning.</a:t>
            </a:r>
          </a:p>
          <a:p>
            <a:pPr marL="171450" lvl="0" indent="-171450">
              <a:spcBef>
                <a:spcPts val="600"/>
              </a:spcBef>
              <a:spcAft>
                <a:spcPts val="600"/>
              </a:spcAft>
              <a:buFont typeface="Wingdings" charset="2"/>
              <a:buChar char="v"/>
            </a:pPr>
            <a:r>
              <a:rPr lang="en-US" sz="1200" b="0" kern="1200">
                <a:solidFill>
                  <a:schemeClr val="tx1"/>
                </a:solidFill>
                <a:effectLst/>
                <a:latin typeface="+mn-lt"/>
                <a:ea typeface="+mn-ea"/>
                <a:cs typeface="+mn-cs"/>
              </a:rPr>
              <a:t>Have fun.</a:t>
            </a:r>
          </a:p>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22</a:t>
            </a:fld>
            <a:endParaRPr lang="en-US"/>
          </a:p>
        </p:txBody>
      </p:sp>
    </p:spTree>
    <p:extLst>
      <p:ext uri="{BB962C8B-B14F-4D97-AF65-F5344CB8AC3E}">
        <p14:creationId xmlns:p14="http://schemas.microsoft.com/office/powerpoint/2010/main" val="1047328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23</a:t>
            </a:fld>
            <a:endParaRPr lang="en-US"/>
          </a:p>
        </p:txBody>
      </p:sp>
    </p:spTree>
    <p:extLst>
      <p:ext uri="{BB962C8B-B14F-4D97-AF65-F5344CB8AC3E}">
        <p14:creationId xmlns:p14="http://schemas.microsoft.com/office/powerpoint/2010/main" val="1487866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dirty="0" err="1"/>
              <a:t>Telehealth</a:t>
            </a:r>
            <a:r>
              <a:rPr lang="en-US" dirty="0"/>
              <a:t>. </a:t>
            </a:r>
          </a:p>
          <a:p>
            <a:r>
              <a:rPr lang="en-US" dirty="0"/>
              <a:t>2)Developing Behavioral Health Clinicians Trained To Support Psychiatric Consultation in Primary Care. </a:t>
            </a:r>
          </a:p>
          <a:p>
            <a:r>
              <a:rPr lang="en-US" dirty="0"/>
              <a:t>3) Electronic Health Record </a:t>
            </a:r>
          </a:p>
          <a:p>
            <a:r>
              <a:rPr lang="en-US" dirty="0"/>
              <a:t>4) Pay Attention to the Physical Workspace. </a:t>
            </a:r>
          </a:p>
          <a:p>
            <a:endParaRPr lang="en-US"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24</a:t>
            </a:fld>
            <a:endParaRPr lang="en-US"/>
          </a:p>
        </p:txBody>
      </p:sp>
    </p:spTree>
    <p:extLst>
      <p:ext uri="{BB962C8B-B14F-4D97-AF65-F5344CB8AC3E}">
        <p14:creationId xmlns:p14="http://schemas.microsoft.com/office/powerpoint/2010/main" val="1306798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25</a:t>
            </a:fld>
            <a:endParaRPr lang="en-US"/>
          </a:p>
        </p:txBody>
      </p:sp>
    </p:spTree>
    <p:extLst>
      <p:ext uri="{BB962C8B-B14F-4D97-AF65-F5344CB8AC3E}">
        <p14:creationId xmlns:p14="http://schemas.microsoft.com/office/powerpoint/2010/main" val="1709840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Leadership. Culture C suite on down</a:t>
            </a:r>
          </a:p>
          <a:p>
            <a:r>
              <a:rPr lang="en-US"/>
              <a:t>Close Oversight</a:t>
            </a:r>
            <a:r>
              <a:rPr lang="en-US" i="1"/>
              <a:t>.</a:t>
            </a:r>
            <a:r>
              <a:rPr lang="en-US"/>
              <a:t> continuous, constructive scrutiny </a:t>
            </a:r>
          </a:p>
          <a:p>
            <a:r>
              <a:rPr lang="en-US"/>
              <a:t>Continuous Reinforcement. </a:t>
            </a:r>
          </a:p>
          <a:p>
            <a:r>
              <a:rPr lang="en-US"/>
              <a:t>Creative Approach to Problem-Solving. </a:t>
            </a:r>
          </a:p>
          <a:p>
            <a:r>
              <a:rPr lang="en-US"/>
              <a:t>Respond to Problems Quickly and Iteratively</a:t>
            </a:r>
            <a:r>
              <a:rPr lang="en-US" i="1"/>
              <a:t> </a:t>
            </a:r>
          </a:p>
          <a:p>
            <a:r>
              <a:rPr lang="en-US"/>
              <a:t>Persistence. </a:t>
            </a:r>
          </a:p>
          <a:p>
            <a:r>
              <a:rPr lang="en-US"/>
              <a:t>Recruit for Fit, and Don’t Take Those Who Don’t Fit </a:t>
            </a:r>
          </a:p>
          <a:p>
            <a:r>
              <a:rPr lang="en-US"/>
              <a:t>Grow Our Own. </a:t>
            </a:r>
          </a:p>
          <a:p>
            <a:r>
              <a:rPr lang="en-US"/>
              <a:t>Detailed And Ever-Changing Job Descriptions</a:t>
            </a:r>
            <a:r>
              <a:rPr lang="en-US" i="1"/>
              <a:t>. </a:t>
            </a:r>
            <a:endParaRPr lang="en-US"/>
          </a:p>
          <a:p>
            <a:r>
              <a:rPr lang="en-US"/>
              <a:t>Do Whatever It Takes To Make It Work </a:t>
            </a:r>
          </a:p>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26</a:t>
            </a:fld>
            <a:endParaRPr lang="en-US"/>
          </a:p>
        </p:txBody>
      </p:sp>
    </p:spTree>
    <p:extLst>
      <p:ext uri="{BB962C8B-B14F-4D97-AF65-F5344CB8AC3E}">
        <p14:creationId xmlns:p14="http://schemas.microsoft.com/office/powerpoint/2010/main" val="775208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27</a:t>
            </a:fld>
            <a:endParaRPr lang="en-US"/>
          </a:p>
        </p:txBody>
      </p:sp>
    </p:spTree>
    <p:extLst>
      <p:ext uri="{BB962C8B-B14F-4D97-AF65-F5344CB8AC3E}">
        <p14:creationId xmlns:p14="http://schemas.microsoft.com/office/powerpoint/2010/main" val="1732674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effectLst/>
            </a:endParaRPr>
          </a:p>
          <a:p>
            <a:r>
              <a:rPr lang="en-US" baseline="0" dirty="0">
                <a:effectLst/>
              </a:rPr>
              <a:t>170 </a:t>
            </a:r>
            <a:r>
              <a:rPr lang="en-US" baseline="0" dirty="0" err="1">
                <a:effectLst/>
              </a:rPr>
              <a:t>physicans</a:t>
            </a:r>
            <a:r>
              <a:rPr lang="en-US" baseline="0" dirty="0">
                <a:effectLst/>
              </a:rPr>
              <a:t> in small practice  one or two md total of 86 practices. </a:t>
            </a:r>
          </a:p>
          <a:p>
            <a:r>
              <a:rPr lang="en-US" baseline="0" dirty="0">
                <a:effectLst/>
              </a:rPr>
              <a:t>Team PCP ,</a:t>
            </a:r>
            <a:r>
              <a:rPr lang="en-US" sz="1200" kern="1200" dirty="0">
                <a:solidFill>
                  <a:schemeClr val="tx1"/>
                </a:solidFill>
                <a:effectLst/>
                <a:latin typeface="+mn-lt"/>
                <a:ea typeface="+mn-ea"/>
                <a:cs typeface="+mn-cs"/>
              </a:rPr>
              <a:t>nurse, and other health professionals such as pharmacists or dietitians as well as a mental health counselor ( nurse or social worker) and visiting psychiatrist.</a:t>
            </a:r>
            <a:r>
              <a:rPr lang="en-US" sz="1200" strike="sngStrik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effectLst/>
              </a:rPr>
              <a:t>1 counselor for for every 7000 patients or 1.5 days per week of a counselor. 4 PCP will  have a full time social workers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effectLst/>
              </a:rPr>
              <a:t>Psychiatrist ½ day per month per family physician</a:t>
            </a:r>
          </a:p>
          <a:p>
            <a:r>
              <a:rPr lang="en-US" baseline="0" dirty="0">
                <a:effectLst/>
              </a:rPr>
              <a:t>All attend team meetings and social events and see patient of any age.</a:t>
            </a:r>
          </a:p>
          <a:p>
            <a:r>
              <a:rPr lang="en-US" baseline="0" dirty="0">
                <a:effectLst/>
              </a:rPr>
              <a:t>Informal hallway or curbside consultations occur all the time</a:t>
            </a:r>
          </a:p>
          <a:p>
            <a:r>
              <a:rPr lang="en-US" baseline="0" dirty="0">
                <a:effectLst/>
              </a:rPr>
              <a:t>Not experts but team embers</a:t>
            </a:r>
          </a:p>
          <a:p>
            <a:r>
              <a:rPr lang="en-US" baseline="0" dirty="0">
                <a:effectLst/>
              </a:rPr>
              <a:t>Run psychoeducation and support groups for addictions though have a few addiction </a:t>
            </a:r>
            <a:r>
              <a:rPr lang="en-US" baseline="0" dirty="0" err="1">
                <a:effectLst/>
              </a:rPr>
              <a:t>specaiists</a:t>
            </a:r>
            <a:r>
              <a:rPr lang="en-US" baseline="0" dirty="0">
                <a:effectLst/>
              </a:rPr>
              <a:t>.</a:t>
            </a:r>
          </a:p>
          <a:p>
            <a:r>
              <a:rPr lang="en-US" baseline="0" dirty="0">
                <a:effectLst/>
              </a:rPr>
              <a:t>Short term treatment 5 session </a:t>
            </a:r>
            <a:r>
              <a:rPr lang="en-US" baseline="0" dirty="0" err="1">
                <a:effectLst/>
              </a:rPr>
              <a:t>CBTor</a:t>
            </a:r>
            <a:r>
              <a:rPr lang="en-US" baseline="0" dirty="0">
                <a:effectLst/>
              </a:rPr>
              <a:t> solution focus</a:t>
            </a:r>
          </a:p>
          <a:p>
            <a:r>
              <a:rPr lang="en-US" baseline="0" dirty="0">
                <a:effectLst/>
              </a:rPr>
              <a:t>Shared EMR with succinct mental health notes  </a:t>
            </a:r>
          </a:p>
          <a:p>
            <a:endParaRPr lang="en-US" baseline="0"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28</a:t>
            </a:fld>
            <a:endParaRPr lang="en-US"/>
          </a:p>
        </p:txBody>
      </p:sp>
    </p:spTree>
    <p:extLst>
      <p:ext uri="{BB962C8B-B14F-4D97-AF65-F5344CB8AC3E}">
        <p14:creationId xmlns:p14="http://schemas.microsoft.com/office/powerpoint/2010/main" val="999645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29</a:t>
            </a:fld>
            <a:endParaRPr lang="en-US"/>
          </a:p>
        </p:txBody>
      </p:sp>
    </p:spTree>
    <p:extLst>
      <p:ext uri="{BB962C8B-B14F-4D97-AF65-F5344CB8AC3E}">
        <p14:creationId xmlns:p14="http://schemas.microsoft.com/office/powerpoint/2010/main" val="2005172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30</a:t>
            </a:fld>
            <a:endParaRPr lang="en-US"/>
          </a:p>
        </p:txBody>
      </p:sp>
    </p:spTree>
    <p:extLst>
      <p:ext uri="{BB962C8B-B14F-4D97-AF65-F5344CB8AC3E}">
        <p14:creationId xmlns:p14="http://schemas.microsoft.com/office/powerpoint/2010/main" val="1030243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err="1">
                <a:effectLst/>
              </a:rPr>
              <a:t>Sucesses</a:t>
            </a:r>
            <a:r>
              <a:rPr lang="en-US" baseline="0">
                <a:effectLst/>
              </a:rPr>
              <a:t>;</a:t>
            </a:r>
          </a:p>
          <a:p>
            <a:r>
              <a:rPr lang="en-US" baseline="0">
                <a:effectLst/>
              </a:rPr>
              <a:t>Improving access to mental health care PCP refer 11X the number of mental health patient as they did before the program began and continues for 20 </a:t>
            </a:r>
            <a:r>
              <a:rPr lang="en-US" baseline="0" err="1">
                <a:effectLst/>
              </a:rPr>
              <a:t>yrs</a:t>
            </a:r>
            <a:r>
              <a:rPr lang="en-US" baseline="0">
                <a:effectLst/>
              </a:rPr>
              <a:t> </a:t>
            </a:r>
          </a:p>
          <a:p>
            <a:r>
              <a:rPr lang="en-US" baseline="0">
                <a:effectLst/>
              </a:rPr>
              <a:t>Improves  detection of mental health issues and addiction</a:t>
            </a:r>
          </a:p>
          <a:p>
            <a:r>
              <a:rPr lang="en-US" baseline="0">
                <a:effectLst/>
              </a:rPr>
              <a:t>Reduce inpatient admission and length of stay.  </a:t>
            </a:r>
          </a:p>
          <a:p>
            <a:r>
              <a:rPr lang="en-US" baseline="0">
                <a:effectLst/>
              </a:rPr>
              <a:t>Reduce depression score and improved functioning </a:t>
            </a:r>
          </a:p>
          <a:p>
            <a:r>
              <a:rPr lang="en-US" baseline="0">
                <a:effectLst/>
              </a:rPr>
              <a:t>Uses case based learning, presentations, workshops, CME </a:t>
            </a:r>
            <a:r>
              <a:rPr lang="en-US" baseline="0" err="1">
                <a:effectLst/>
              </a:rPr>
              <a:t>etc</a:t>
            </a:r>
            <a:r>
              <a:rPr lang="en-US" baseline="0">
                <a:effectLst/>
              </a:rPr>
              <a:t> increasing the skill of family MD </a:t>
            </a:r>
          </a:p>
          <a:p>
            <a:r>
              <a:rPr lang="en-US" sz="1200" kern="1200">
                <a:solidFill>
                  <a:schemeClr val="tx1"/>
                </a:solidFill>
                <a:effectLst/>
                <a:latin typeface="+mn-lt"/>
                <a:ea typeface="+mn-ea"/>
                <a:cs typeface="+mn-cs"/>
              </a:rPr>
              <a:t>Use of evidence informed guidelines</a:t>
            </a:r>
          </a:p>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31</a:t>
            </a:fld>
            <a:endParaRPr lang="en-US"/>
          </a:p>
        </p:txBody>
      </p:sp>
    </p:spTree>
    <p:extLst>
      <p:ext uri="{BB962C8B-B14F-4D97-AF65-F5344CB8AC3E}">
        <p14:creationId xmlns:p14="http://schemas.microsoft.com/office/powerpoint/2010/main" val="181846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OTHER CONFLIECT OF INTEREST</a:t>
            </a:r>
          </a:p>
        </p:txBody>
      </p:sp>
      <p:sp>
        <p:nvSpPr>
          <p:cNvPr id="4" name="Slide Number Placeholder 3"/>
          <p:cNvSpPr>
            <a:spLocks noGrp="1"/>
          </p:cNvSpPr>
          <p:nvPr>
            <p:ph type="sldNum" sz="quarter" idx="10"/>
          </p:nvPr>
        </p:nvSpPr>
        <p:spPr/>
        <p:txBody>
          <a:bodyPr/>
          <a:lstStyle/>
          <a:p>
            <a:fld id="{F1317A39-A227-0F4A-A993-050D4B627185}" type="slidenum">
              <a:rPr lang="en-US" smtClean="0"/>
              <a:t>4</a:t>
            </a:fld>
            <a:endParaRPr lang="en-US" dirty="0"/>
          </a:p>
        </p:txBody>
      </p:sp>
    </p:spTree>
    <p:extLst>
      <p:ext uri="{BB962C8B-B14F-4D97-AF65-F5344CB8AC3E}">
        <p14:creationId xmlns:p14="http://schemas.microsoft.com/office/powerpoint/2010/main" val="1535094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a:t>
            </a:r>
            <a:r>
              <a:rPr lang="en-US" baseline="0"/>
              <a:t> 1930 VA  has been committed as a mission to mental health care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WW II years </a:t>
            </a:r>
            <a:r>
              <a:rPr lang="en-US" sz="1200" kern="1200" err="1">
                <a:solidFill>
                  <a:schemeClr val="tx1"/>
                </a:solidFill>
                <a:effectLst/>
                <a:latin typeface="+mn-lt"/>
                <a:ea typeface="+mn-ea"/>
                <a:cs typeface="+mn-cs"/>
              </a:rPr>
              <a:t>Va</a:t>
            </a:r>
            <a:r>
              <a:rPr lang="en-US" sz="1200" kern="1200">
                <a:solidFill>
                  <a:schemeClr val="tx1"/>
                </a:solidFill>
                <a:effectLst/>
                <a:latin typeface="+mn-lt"/>
                <a:ea typeface="+mn-ea"/>
                <a:cs typeface="+mn-cs"/>
              </a:rPr>
              <a:t> provided urgent and ambulatory care ( not Primary care ) to an increasingly broader group of Veterans based on complex eligibility formulas.  Laws and regulations governing VA facilities, however, prohibited provision of comprehensive primary care.</a:t>
            </a:r>
            <a:r>
              <a:rPr lang="en-US">
                <a:effectLst/>
              </a:rPr>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Up until the 1990s mental</a:t>
            </a:r>
            <a:r>
              <a:rPr lang="en-US" sz="1200" kern="1200" baseline="0">
                <a:solidFill>
                  <a:schemeClr val="tx1"/>
                </a:solidFill>
                <a:effectLst/>
                <a:latin typeface="+mn-lt"/>
                <a:ea typeface="+mn-ea"/>
                <a:cs typeface="+mn-cs"/>
              </a:rPr>
              <a:t> health care was the </a:t>
            </a:r>
            <a:r>
              <a:rPr lang="en-US" sz="1200" kern="1200">
                <a:solidFill>
                  <a:schemeClr val="tx1"/>
                </a:solidFill>
                <a:effectLst/>
                <a:latin typeface="+mn-lt"/>
                <a:ea typeface="+mn-ea"/>
                <a:cs typeface="+mn-cs"/>
              </a:rPr>
              <a:t>safety net for very ill and impoverished patients focused on serious mental illness </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inpatient care and</a:t>
            </a:r>
            <a:r>
              <a:rPr lang="en-US" sz="1200" kern="1200" baseline="0">
                <a:solidFill>
                  <a:schemeClr val="tx1"/>
                </a:solidFill>
                <a:effectLst/>
                <a:latin typeface="+mn-lt"/>
                <a:ea typeface="+mn-ea"/>
                <a:cs typeface="+mn-cs"/>
              </a:rPr>
              <a:t> some outpatient care</a:t>
            </a:r>
            <a:r>
              <a:rPr lang="en-US" sz="1200" kern="1200">
                <a:solidFill>
                  <a:schemeClr val="tx1"/>
                </a:solidFill>
                <a:effectLst/>
                <a:latin typeface="+mn-lt"/>
                <a:ea typeface="+mn-ea"/>
                <a:cs typeface="+mn-cs"/>
              </a:rPr>
              <a:t> directed at severe major depression, posttraumatic stress disorder, bipolar disorder, and schizophrenia. Rx</a:t>
            </a:r>
            <a:r>
              <a:rPr lang="en-US" sz="1200" kern="1200" baseline="0">
                <a:solidFill>
                  <a:schemeClr val="tx1"/>
                </a:solidFill>
                <a:effectLst/>
                <a:latin typeface="+mn-lt"/>
                <a:ea typeface="+mn-ea"/>
                <a:cs typeface="+mn-cs"/>
              </a:rPr>
              <a:t> focused on </a:t>
            </a:r>
            <a:r>
              <a:rPr lang="en-US" sz="1200" kern="1200">
                <a:solidFill>
                  <a:schemeClr val="tx1"/>
                </a:solidFill>
                <a:effectLst/>
                <a:latin typeface="+mn-lt"/>
                <a:ea typeface="+mn-ea"/>
                <a:cs typeface="+mn-cs"/>
              </a:rPr>
              <a:t>serious persistent mental illness, and was often intensive, long term, and difficult to access. Little routine interaction between mental health specialists and physical health providers.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Primary care service mandate</a:t>
            </a:r>
            <a:r>
              <a:rPr lang="en-US" sz="1200" kern="1200" baseline="0">
                <a:solidFill>
                  <a:schemeClr val="tx1"/>
                </a:solidFill>
                <a:effectLst/>
                <a:latin typeface="+mn-lt"/>
                <a:ea typeface="+mn-ea"/>
                <a:cs typeface="+mn-cs"/>
              </a:rPr>
              <a:t> for Vets and </a:t>
            </a:r>
            <a:r>
              <a:rPr lang="en-US" sz="1200" kern="1200">
                <a:solidFill>
                  <a:schemeClr val="tx1"/>
                </a:solidFill>
                <a:effectLst/>
                <a:latin typeface="+mn-lt"/>
                <a:ea typeface="+mn-ea"/>
                <a:cs typeface="+mn-cs"/>
              </a:rPr>
              <a:t>began in 1994</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of 2008, all primary care sites with at least 5000 patients are required to have at least one full-time equivalent mental health professional on site--either a psychiatrist, a psychologist, or a mental-health-trained social worker.</a:t>
            </a:r>
            <a:r>
              <a:rPr lang="en-US" sz="1200" kern="1200" baseline="30000">
                <a:solidFill>
                  <a:schemeClr val="tx1"/>
                </a:solidFill>
                <a:effectLst/>
                <a:latin typeface="+mn-lt"/>
                <a:ea typeface="+mn-ea"/>
                <a:cs typeface="+mn-cs"/>
              </a:rPr>
              <a:t>3</a:t>
            </a:r>
            <a:r>
              <a:rPr lang="en-US">
                <a:effectLst/>
              </a:rPr>
              <a:t> </a:t>
            </a:r>
            <a:r>
              <a:rPr lang="en-US" sz="1200" kern="1200">
                <a:solidFill>
                  <a:schemeClr val="tx1"/>
                </a:solidFill>
                <a:effectLst/>
                <a:latin typeface="+mn-lt"/>
                <a:ea typeface="+mn-ea"/>
                <a:cs typeface="+mn-cs"/>
              </a:rPr>
              <a:t>includes mental-health-trained nurse practitioners, clinical nurse specialists, and physician assistants.</a:t>
            </a:r>
            <a:r>
              <a:rPr lang="en-US">
                <a:effectLst/>
              </a:rPr>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32</a:t>
            </a:fld>
            <a:endParaRPr lang="en-US"/>
          </a:p>
        </p:txBody>
      </p:sp>
    </p:spTree>
    <p:extLst>
      <p:ext uri="{BB962C8B-B14F-4D97-AF65-F5344CB8AC3E}">
        <p14:creationId xmlns:p14="http://schemas.microsoft.com/office/powerpoint/2010/main" val="1892022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2010 patient-centered medical home model (Patient Aligned Care Teams  [PACT])</a:t>
            </a:r>
            <a:r>
              <a:rPr lang="en-US" sz="1200" kern="1200" baseline="0">
                <a:solidFill>
                  <a:schemeClr val="tx1"/>
                </a:solidFill>
                <a:effectLst/>
                <a:latin typeface="+mn-lt"/>
                <a:ea typeface="+mn-ea"/>
                <a:cs typeface="+mn-cs"/>
              </a:rPr>
              <a:t> </a:t>
            </a:r>
            <a:r>
              <a:rPr lang="en-US" sz="1200" kern="1200" baseline="0" err="1">
                <a:solidFill>
                  <a:schemeClr val="tx1"/>
                </a:solidFill>
                <a:effectLst/>
                <a:latin typeface="+mn-lt"/>
                <a:ea typeface="+mn-ea"/>
                <a:cs typeface="+mn-cs"/>
              </a:rPr>
              <a:t>Teamlet</a:t>
            </a:r>
            <a:r>
              <a:rPr lang="en-US" sz="1200" kern="1200" baseline="0">
                <a:solidFill>
                  <a:schemeClr val="tx1"/>
                </a:solidFill>
                <a:effectLst/>
                <a:latin typeface="+mn-lt"/>
                <a:ea typeface="+mn-ea"/>
                <a:cs typeface="+mn-cs"/>
              </a:rPr>
              <a:t>  is PCP, nurse manager, nurse or health technician, clerk</a:t>
            </a:r>
            <a:r>
              <a:rPr lang="en-US">
                <a:effectLst/>
              </a:rPr>
              <a:t> (1200 patients) 5 05 6 </a:t>
            </a:r>
            <a:r>
              <a:rPr lang="en-US" err="1">
                <a:effectLst/>
              </a:rPr>
              <a:t>teamlets</a:t>
            </a:r>
            <a:r>
              <a:rPr lang="en-US">
                <a:effectLst/>
              </a:rPr>
              <a:t> linked</a:t>
            </a:r>
            <a:r>
              <a:rPr lang="en-US" baseline="0">
                <a:effectLst/>
              </a:rPr>
              <a:t> to a larger team of </a:t>
            </a:r>
            <a:r>
              <a:rPr lang="en-US" sz="1200" kern="1200">
                <a:solidFill>
                  <a:schemeClr val="tx1"/>
                </a:solidFill>
                <a:effectLst/>
                <a:latin typeface="+mn-lt"/>
                <a:ea typeface="+mn-ea"/>
                <a:cs typeface="+mn-cs"/>
              </a:rPr>
              <a:t>social worker, pharmacist, dietitian, coach, and an integrated mental-health specialist, 2013 60% implemented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team-based organization of primary care provides a strong basis for leveraging mental health specialty resources through integrated primary care teams.</a:t>
            </a:r>
            <a:r>
              <a:rPr lang="en-US">
                <a:effectLst/>
              </a:rPr>
              <a:t>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VA currently manages 8 million vets in 150 hospitals with emergency care, nursing homes, specialist care, and primary care. </a:t>
            </a:r>
            <a:r>
              <a:rPr lang="en-US" sz="1200" kern="1200" baseline="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900 primary care practices linked to a hospital hub. </a:t>
            </a:r>
            <a:r>
              <a:rPr lang="en-US" sz="1200" kern="1200" err="1">
                <a:solidFill>
                  <a:schemeClr val="tx1"/>
                </a:solidFill>
                <a:effectLst/>
                <a:latin typeface="+mn-lt"/>
                <a:ea typeface="+mn-ea"/>
                <a:cs typeface="+mn-cs"/>
              </a:rPr>
              <a:t>Va</a:t>
            </a:r>
            <a:r>
              <a:rPr lang="en-US" sz="1200" kern="1200">
                <a:solidFill>
                  <a:schemeClr val="tx1"/>
                </a:solidFill>
                <a:effectLst/>
                <a:latin typeface="+mn-lt"/>
                <a:ea typeface="+mn-ea"/>
                <a:cs typeface="+mn-cs"/>
              </a:rPr>
              <a:t> is Single medical record and within a multi-level local, regional, and central (Washington DC-based) management system. </a:t>
            </a:r>
          </a:p>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33</a:t>
            </a:fld>
            <a:endParaRPr lang="en-US"/>
          </a:p>
        </p:txBody>
      </p:sp>
    </p:spTree>
    <p:extLst>
      <p:ext uri="{BB962C8B-B14F-4D97-AF65-F5344CB8AC3E}">
        <p14:creationId xmlns:p14="http://schemas.microsoft.com/office/powerpoint/2010/main" val="1257482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of 2008, all primary care sites with at least 5000 patients are required to have at least one full-time equivalent mental health professional on site--either a psychiatrist, a psychologist, or a mental-health-trained social worker.</a:t>
            </a:r>
            <a:r>
              <a:rPr lang="en-US" sz="1200" kern="1200" baseline="30000">
                <a:solidFill>
                  <a:schemeClr val="tx1"/>
                </a:solidFill>
                <a:effectLst/>
                <a:latin typeface="+mn-lt"/>
                <a:ea typeface="+mn-ea"/>
                <a:cs typeface="+mn-cs"/>
              </a:rPr>
              <a:t>3</a:t>
            </a:r>
            <a:r>
              <a:rPr lang="en-US">
                <a:effectLst/>
              </a:rPr>
              <a:t> </a:t>
            </a:r>
            <a:r>
              <a:rPr lang="en-US" sz="1200" kern="1200">
                <a:solidFill>
                  <a:schemeClr val="tx1"/>
                </a:solidFill>
                <a:effectLst/>
                <a:latin typeface="+mn-lt"/>
                <a:ea typeface="+mn-ea"/>
                <a:cs typeface="+mn-cs"/>
              </a:rPr>
              <a:t>includes mental-health-trained nurse practitioners, clinical nurse specialists, and physician assistants.</a:t>
            </a:r>
            <a:r>
              <a:rPr lang="en-US">
                <a:effectLst/>
              </a:rPr>
              <a:t> </a:t>
            </a: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VA’s new mission is</a:t>
            </a:r>
            <a:r>
              <a:rPr lang="en-US" sz="1200" kern="1200" baseline="0">
                <a:solidFill>
                  <a:schemeClr val="tx1"/>
                </a:solidFill>
                <a:effectLst/>
                <a:latin typeface="+mn-lt"/>
                <a:ea typeface="+mn-ea"/>
                <a:cs typeface="+mn-cs"/>
              </a:rPr>
              <a:t> to </a:t>
            </a:r>
            <a:r>
              <a:rPr lang="en-US" sz="1200" kern="1200">
                <a:solidFill>
                  <a:schemeClr val="tx1"/>
                </a:solidFill>
                <a:effectLst/>
                <a:latin typeface="+mn-lt"/>
                <a:ea typeface="+mn-ea"/>
                <a:cs typeface="+mn-cs"/>
              </a:rPr>
              <a:t>fully integrating mental and physical health care</a:t>
            </a:r>
            <a:r>
              <a:rPr lang="en-US" sz="1200" kern="1200" baseline="0">
                <a:solidFill>
                  <a:schemeClr val="tx1"/>
                </a:solidFill>
                <a:effectLst/>
                <a:latin typeface="+mn-lt"/>
                <a:ea typeface="+mn-ea"/>
                <a:cs typeface="+mn-cs"/>
              </a:rPr>
              <a:t> a lager provider for transgender care.</a:t>
            </a:r>
            <a:r>
              <a:rPr lang="en-US" sz="1200" kern="1200">
                <a:solidFill>
                  <a:schemeClr val="tx1"/>
                </a:solidFill>
                <a:effectLst/>
                <a:latin typeface="+mn-lt"/>
                <a:ea typeface="+mn-ea"/>
                <a:cs typeface="+mn-cs"/>
              </a:rPr>
              <a:t> </a:t>
            </a:r>
            <a:r>
              <a:rPr lang="en-US" baseline="0"/>
              <a:t> </a:t>
            </a:r>
            <a:endParaRPr lang="en-US"/>
          </a:p>
          <a:p>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34</a:t>
            </a:fld>
            <a:endParaRPr lang="en-US"/>
          </a:p>
        </p:txBody>
      </p:sp>
    </p:spTree>
    <p:extLst>
      <p:ext uri="{BB962C8B-B14F-4D97-AF65-F5344CB8AC3E}">
        <p14:creationId xmlns:p14="http://schemas.microsoft.com/office/powerpoint/2010/main" val="208941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bg1"/>
                </a:solidFill>
                <a:latin typeface="Times New Roman" charset="0"/>
                <a:ea typeface="Calibri" charset="0"/>
              </a:rPr>
              <a:t>12 -Member Strategic Planning committee: </a:t>
            </a:r>
            <a:r>
              <a:rPr lang="en-US" sz="1200" b="1">
                <a:solidFill>
                  <a:schemeClr val="bg1"/>
                </a:solidFill>
              </a:rPr>
              <a:t>PACT and PC-MHI </a:t>
            </a:r>
          </a:p>
          <a:p>
            <a:endParaRPr lang="en-US">
              <a:solidFill>
                <a:schemeClr val="bg1"/>
              </a:solidFill>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35</a:t>
            </a:fld>
            <a:endParaRPr lang="en-US"/>
          </a:p>
        </p:txBody>
      </p:sp>
    </p:spTree>
    <p:extLst>
      <p:ext uri="{BB962C8B-B14F-4D97-AF65-F5344CB8AC3E}">
        <p14:creationId xmlns:p14="http://schemas.microsoft.com/office/powerpoint/2010/main" val="2077682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Most results not yet in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FOUR YEAR RESULTS</a:t>
            </a:r>
          </a:p>
          <a:p>
            <a:r>
              <a:rPr lang="en-US" sz="1200" kern="1200">
                <a:solidFill>
                  <a:schemeClr val="tx1"/>
                </a:solidFill>
                <a:effectLst/>
                <a:latin typeface="+mn-lt"/>
                <a:ea typeface="+mn-ea"/>
                <a:cs typeface="+mn-cs"/>
              </a:rPr>
              <a:t>Since implementation of PACT, the rate of face-to-face visits rates to mental health specialty has decreased significantly </a:t>
            </a:r>
          </a:p>
          <a:p>
            <a:r>
              <a:rPr lang="en-US" sz="1200" kern="1200">
                <a:solidFill>
                  <a:schemeClr val="tx1"/>
                </a:solidFill>
                <a:effectLst/>
                <a:latin typeface="+mn-lt"/>
                <a:ea typeface="+mn-ea"/>
                <a:cs typeface="+mn-cs"/>
              </a:rPr>
              <a:t>This may reflect increased use of non-face-to-face visits, greater adoption of shorter-term PC-MHI modalities, or more engagement of primary care clinicians in treatment.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9 VISIN RESEARCH showed that 8% of Veterans visiting primary care per year are newly diagnosed with depression.</a:t>
            </a:r>
            <a:r>
              <a:rPr lang="en-US" sz="1200" kern="1200" baseline="30000">
                <a:solidFill>
                  <a:schemeClr val="tx1"/>
                </a:solidFill>
                <a:effectLst/>
                <a:latin typeface="+mn-lt"/>
                <a:ea typeface="+mn-ea"/>
                <a:cs typeface="+mn-cs"/>
              </a:rPr>
              <a:t>50</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Over 70% of Veterans diagnosed with a new depression episode complete minimal appropriate treatment, defined as at least 60 days of appropriate antidepressant medicine or at least four psychotherapy visits during the following year. </a:t>
            </a:r>
          </a:p>
          <a:p>
            <a:r>
              <a:rPr lang="en-US" sz="1200" kern="1200">
                <a:solidFill>
                  <a:schemeClr val="tx1"/>
                </a:solidFill>
                <a:effectLst/>
                <a:latin typeface="+mn-lt"/>
                <a:ea typeface="+mn-ea"/>
                <a:cs typeface="+mn-cs"/>
              </a:rPr>
              <a:t>Over 90% of Veterans with co-occurring depression and PTSD complete treatment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Alcohol NOT </a:t>
            </a:r>
            <a:r>
              <a:rPr lang="en-US" sz="1200" kern="1200" err="1">
                <a:solidFill>
                  <a:schemeClr val="tx1"/>
                </a:solidFill>
                <a:effectLst/>
                <a:latin typeface="+mn-lt"/>
                <a:ea typeface="+mn-ea"/>
                <a:cs typeface="+mn-cs"/>
              </a:rPr>
              <a:t>YETavailabe</a:t>
            </a:r>
            <a:r>
              <a:rPr lang="en-US" sz="1200" kern="1200" baseline="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F1317A39-A227-0F4A-A993-050D4B627185}" type="slidenum">
              <a:rPr lang="en-US" smtClean="0"/>
              <a:t>36</a:t>
            </a:fld>
            <a:endParaRPr lang="en-US"/>
          </a:p>
        </p:txBody>
      </p:sp>
    </p:spTree>
    <p:extLst>
      <p:ext uri="{BB962C8B-B14F-4D97-AF65-F5344CB8AC3E}">
        <p14:creationId xmlns:p14="http://schemas.microsoft.com/office/powerpoint/2010/main" val="1559072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Based on</a:t>
            </a:r>
            <a:r>
              <a:rPr lang="en-US" sz="1200" kern="1200" baseline="0">
                <a:solidFill>
                  <a:schemeClr val="tx1"/>
                </a:solidFill>
                <a:effectLst/>
                <a:latin typeface="+mn-lt"/>
                <a:ea typeface="+mn-ea"/>
                <a:cs typeface="+mn-cs"/>
              </a:rPr>
              <a:t> Diagnosis &amp; Problem</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37</a:t>
            </a:fld>
            <a:endParaRPr lang="en-US"/>
          </a:p>
        </p:txBody>
      </p:sp>
    </p:spTree>
    <p:extLst>
      <p:ext uri="{BB962C8B-B14F-4D97-AF65-F5344CB8AC3E}">
        <p14:creationId xmlns:p14="http://schemas.microsoft.com/office/powerpoint/2010/main" val="329445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bg1"/>
                </a:solidFill>
                <a:latin typeface="Times New Roman" charset="0"/>
                <a:ea typeface="Calibri" charset="0"/>
              </a:rPr>
              <a:t>12 -Member Strategic Planning committee: </a:t>
            </a:r>
            <a:r>
              <a:rPr lang="en-US" sz="1200" b="1">
                <a:solidFill>
                  <a:schemeClr val="bg1"/>
                </a:solidFill>
              </a:rPr>
              <a:t>PACT and PC-MHI </a:t>
            </a:r>
          </a:p>
          <a:p>
            <a:endParaRPr lang="en-US">
              <a:solidFill>
                <a:schemeClr val="bg1"/>
              </a:solidFill>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38</a:t>
            </a:fld>
            <a:endParaRPr lang="en-US"/>
          </a:p>
        </p:txBody>
      </p:sp>
    </p:spTree>
    <p:extLst>
      <p:ext uri="{BB962C8B-B14F-4D97-AF65-F5344CB8AC3E}">
        <p14:creationId xmlns:p14="http://schemas.microsoft.com/office/powerpoint/2010/main" val="1817431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835738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solidFill>
                  <a:schemeClr val="bg1"/>
                </a:solidFill>
                <a:latin typeface="Times New Roman" charset="0"/>
                <a:ea typeface="Calibri" charset="0"/>
              </a:rPr>
              <a:t>12 -Member Strategic Planning committee: </a:t>
            </a:r>
            <a:r>
              <a:rPr lang="en-US" sz="1200" b="1" dirty="0">
                <a:solidFill>
                  <a:schemeClr val="bg1"/>
                </a:solidFill>
              </a:rPr>
              <a:t>PACT and PC-MHI </a:t>
            </a:r>
          </a:p>
          <a:p>
            <a:endParaRPr lang="en-US" dirty="0">
              <a:solidFill>
                <a:schemeClr val="bg1"/>
              </a:solidFill>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42</a:t>
            </a:fld>
            <a:endParaRPr lang="en-US"/>
          </a:p>
        </p:txBody>
      </p:sp>
    </p:spTree>
    <p:extLst>
      <p:ext uri="{BB962C8B-B14F-4D97-AF65-F5344CB8AC3E}">
        <p14:creationId xmlns:p14="http://schemas.microsoft.com/office/powerpoint/2010/main" val="753080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17A39-A227-0F4A-A993-050D4B627185}" type="slidenum">
              <a:rPr lang="en-US" smtClean="0"/>
              <a:t>43</a:t>
            </a:fld>
            <a:endParaRPr lang="en-US"/>
          </a:p>
        </p:txBody>
      </p:sp>
    </p:spTree>
    <p:extLst>
      <p:ext uri="{BB962C8B-B14F-4D97-AF65-F5344CB8AC3E}">
        <p14:creationId xmlns:p14="http://schemas.microsoft.com/office/powerpoint/2010/main" val="200654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5</a:t>
            </a:fld>
            <a:endParaRPr lang="en-US" dirty="0"/>
          </a:p>
        </p:txBody>
      </p:sp>
    </p:spTree>
    <p:extLst>
      <p:ext uri="{BB962C8B-B14F-4D97-AF65-F5344CB8AC3E}">
        <p14:creationId xmlns:p14="http://schemas.microsoft.com/office/powerpoint/2010/main" val="16503068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Colorado 16.6  beds. 100,000</a:t>
            </a:r>
          </a:p>
        </p:txBody>
      </p:sp>
      <p:sp>
        <p:nvSpPr>
          <p:cNvPr id="4" name="Slide Number Placeholder 3"/>
          <p:cNvSpPr>
            <a:spLocks noGrp="1"/>
          </p:cNvSpPr>
          <p:nvPr>
            <p:ph type="sldNum" sz="quarter" idx="10"/>
          </p:nvPr>
        </p:nvSpPr>
        <p:spPr/>
        <p:txBody>
          <a:bodyPr/>
          <a:lstStyle/>
          <a:p>
            <a:fld id="{F1317A39-A227-0F4A-A993-050D4B627185}" type="slidenum">
              <a:rPr lang="en-US" smtClean="0"/>
              <a:t>45</a:t>
            </a:fld>
            <a:endParaRPr lang="en-US"/>
          </a:p>
        </p:txBody>
      </p:sp>
    </p:spTree>
    <p:extLst>
      <p:ext uri="{BB962C8B-B14F-4D97-AF65-F5344CB8AC3E}">
        <p14:creationId xmlns:p14="http://schemas.microsoft.com/office/powerpoint/2010/main" val="75308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6</a:t>
            </a:fld>
            <a:endParaRPr lang="en-US" dirty="0"/>
          </a:p>
        </p:txBody>
      </p:sp>
    </p:spTree>
    <p:extLst>
      <p:ext uri="{BB962C8B-B14F-4D97-AF65-F5344CB8AC3E}">
        <p14:creationId xmlns:p14="http://schemas.microsoft.com/office/powerpoint/2010/main" val="55821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u="sng" dirty="0"/>
              <a:t>Care May Address </a:t>
            </a:r>
          </a:p>
          <a:p>
            <a:pPr>
              <a:spcAft>
                <a:spcPts val="600"/>
              </a:spcAft>
            </a:pPr>
            <a:r>
              <a:rPr lang="en-US" sz="1200" b="1" dirty="0"/>
              <a:t>Mental health and substance abuse conditions </a:t>
            </a:r>
          </a:p>
          <a:p>
            <a:pPr>
              <a:spcAft>
                <a:spcPts val="600"/>
              </a:spcAft>
            </a:pPr>
            <a:r>
              <a:rPr lang="en-US" sz="1200" b="1" dirty="0"/>
              <a:t>Health behaviors (and contribution to chronic medical illnesses) </a:t>
            </a:r>
          </a:p>
          <a:p>
            <a:pPr>
              <a:spcAft>
                <a:spcPts val="600"/>
              </a:spcAft>
            </a:pPr>
            <a:r>
              <a:rPr lang="en-US" sz="1200" b="1" dirty="0"/>
              <a:t>Life stressors and Crises</a:t>
            </a:r>
          </a:p>
          <a:p>
            <a:pPr>
              <a:spcAft>
                <a:spcPts val="600"/>
              </a:spcAft>
            </a:pPr>
            <a:r>
              <a:rPr lang="en-US" sz="1200" b="1" dirty="0"/>
              <a:t>Stress-related Physical Symptoms </a:t>
            </a:r>
          </a:p>
          <a:p>
            <a:pPr>
              <a:spcAft>
                <a:spcPts val="600"/>
              </a:spcAft>
            </a:pPr>
            <a:r>
              <a:rPr lang="en-US" sz="1200" b="1" dirty="0"/>
              <a:t>Ineffective Patterns of Health Care Utilization </a:t>
            </a:r>
            <a:r>
              <a:rPr lang="en-US" sz="1200" b="1" baseline="30000" dirty="0"/>
              <a:t> </a:t>
            </a:r>
            <a:endParaRPr lang="en-US" sz="1200" b="1"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7</a:t>
            </a:fld>
            <a:endParaRPr lang="en-US" dirty="0"/>
          </a:p>
        </p:txBody>
      </p:sp>
    </p:spTree>
    <p:extLst>
      <p:ext uri="{BB962C8B-B14F-4D97-AF65-F5344CB8AC3E}">
        <p14:creationId xmlns:p14="http://schemas.microsoft.com/office/powerpoint/2010/main" val="197420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patient-centered medical home (PCMH) is a framework for integrated care based</a:t>
            </a:r>
            <a:r>
              <a:rPr lang="en-US" baseline="0" dirty="0"/>
              <a:t> on 7 principles</a:t>
            </a:r>
            <a:endParaRPr lang="en-US" dirty="0"/>
          </a:p>
          <a:p>
            <a:endParaRPr lang="en-US" dirty="0"/>
          </a:p>
          <a:p>
            <a:pPr marL="0" indent="0">
              <a:lnSpc>
                <a:spcPct val="200000"/>
              </a:lnSpc>
              <a:spcAft>
                <a:spcPts val="600"/>
              </a:spcAft>
              <a:buNone/>
            </a:pPr>
            <a:r>
              <a:rPr lang="en-US" b="1" i="1" dirty="0"/>
              <a:t>1) Personal Physician:</a:t>
            </a:r>
            <a:r>
              <a:rPr lang="en-US" b="1" dirty="0"/>
              <a:t> </a:t>
            </a:r>
          </a:p>
          <a:p>
            <a:pPr marL="0" indent="0">
              <a:lnSpc>
                <a:spcPct val="200000"/>
              </a:lnSpc>
              <a:spcAft>
                <a:spcPts val="600"/>
              </a:spcAft>
              <a:buNone/>
            </a:pPr>
            <a:r>
              <a:rPr lang="en-US" b="1" dirty="0"/>
              <a:t>2) </a:t>
            </a:r>
            <a:r>
              <a:rPr lang="en-US" b="1" i="1" dirty="0"/>
              <a:t>Physician-Directed Medical Practice:</a:t>
            </a:r>
            <a:r>
              <a:rPr lang="en-US" b="1" dirty="0"/>
              <a:t> MD leads a team </a:t>
            </a:r>
          </a:p>
          <a:p>
            <a:pPr marL="0" indent="0">
              <a:lnSpc>
                <a:spcPct val="150000"/>
              </a:lnSpc>
              <a:spcAft>
                <a:spcPts val="600"/>
              </a:spcAft>
              <a:buNone/>
            </a:pPr>
            <a:r>
              <a:rPr lang="en-US" b="1" dirty="0"/>
              <a:t>3) </a:t>
            </a:r>
            <a:r>
              <a:rPr lang="en-US" b="1" i="1" dirty="0"/>
              <a:t>Whole Person Orientation:</a:t>
            </a:r>
            <a:r>
              <a:rPr lang="en-US" b="1" dirty="0"/>
              <a:t> All of the patient’s health care needs. </a:t>
            </a:r>
          </a:p>
          <a:p>
            <a:pPr marL="0" indent="0">
              <a:lnSpc>
                <a:spcPct val="150000"/>
              </a:lnSpc>
              <a:spcAft>
                <a:spcPts val="600"/>
              </a:spcAft>
              <a:buNone/>
            </a:pPr>
            <a:r>
              <a:rPr lang="en-US" b="1" dirty="0"/>
              <a:t>4) </a:t>
            </a:r>
            <a:r>
              <a:rPr lang="en-US" b="1" i="1" dirty="0"/>
              <a:t>Care is Coordinated and/or Integrated</a:t>
            </a:r>
            <a:r>
              <a:rPr lang="en-US" b="1" dirty="0"/>
              <a:t> across the health care system. </a:t>
            </a:r>
          </a:p>
          <a:p>
            <a:pPr marL="0" indent="0">
              <a:lnSpc>
                <a:spcPct val="150000"/>
              </a:lnSpc>
              <a:spcAft>
                <a:spcPts val="600"/>
              </a:spcAft>
              <a:buNone/>
            </a:pPr>
            <a:r>
              <a:rPr lang="en-US" b="1" dirty="0"/>
              <a:t>5) </a:t>
            </a:r>
            <a:r>
              <a:rPr lang="en-US" b="1" i="1" dirty="0"/>
              <a:t>Quality and Safety</a:t>
            </a:r>
            <a:endParaRPr lang="en-US" b="1" dirty="0"/>
          </a:p>
          <a:p>
            <a:pPr marL="0" indent="0">
              <a:lnSpc>
                <a:spcPct val="150000"/>
              </a:lnSpc>
              <a:spcAft>
                <a:spcPts val="600"/>
              </a:spcAft>
              <a:buNone/>
            </a:pPr>
            <a:r>
              <a:rPr lang="en-US" b="1" dirty="0"/>
              <a:t>6) </a:t>
            </a:r>
            <a:r>
              <a:rPr lang="en-US" b="1" i="1" dirty="0"/>
              <a:t>Enhanced Access to Care</a:t>
            </a:r>
            <a:r>
              <a:rPr lang="en-US" b="1" dirty="0"/>
              <a:t> through practice systems.</a:t>
            </a:r>
          </a:p>
          <a:p>
            <a:pPr marL="0" indent="0">
              <a:lnSpc>
                <a:spcPct val="150000"/>
              </a:lnSpc>
              <a:spcAft>
                <a:spcPts val="600"/>
              </a:spcAft>
              <a:buNone/>
            </a:pPr>
            <a:r>
              <a:rPr lang="en-US" b="1" dirty="0"/>
              <a:t>7) Increase capacity and Accountability</a:t>
            </a:r>
            <a:r>
              <a:rPr lang="en-US" b="1" baseline="0" dirty="0"/>
              <a:t> leading  to  </a:t>
            </a:r>
            <a:r>
              <a:rPr lang="en-US" b="1" i="1" dirty="0"/>
              <a:t>Payment Reform</a:t>
            </a:r>
            <a:r>
              <a:rPr lang="en-US" b="1" dirty="0"/>
              <a:t> which recognizes the added value</a:t>
            </a:r>
          </a:p>
          <a:p>
            <a:endParaRPr lang="en-US" dirty="0"/>
          </a:p>
          <a:p>
            <a:endParaRPr lang="en-US" dirty="0"/>
          </a:p>
          <a:p>
            <a:endParaRPr lang="en-US" dirty="0"/>
          </a:p>
          <a:p>
            <a:r>
              <a:rPr lang="en-US" dirty="0"/>
              <a:t>to provide patient-centered, comprehensive, coordinated, and accessible care.</a:t>
            </a:r>
          </a:p>
          <a:p>
            <a:r>
              <a:rPr lang="en-US" dirty="0"/>
              <a:t> The PCMH is the hub of care, interfacing specialty care, behavioral health, hospitals, home health, nursing homes, and community services. Formal relationships with the medical neighborhood are essential. </a:t>
            </a:r>
          </a:p>
          <a:p>
            <a:r>
              <a:rPr lang="en-US" dirty="0"/>
              <a:t>The PCMH has been shown to decrease costs and improve outcomes of patients. </a:t>
            </a:r>
          </a:p>
          <a:p>
            <a:r>
              <a:rPr lang="en-US" dirty="0"/>
              <a:t>Payment models to support the PCMH are beginning to be implemented and include fee-for-service, a monthly maintenance fee, and shared savings.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Triple Aim is the simultaneous pursuit of improved patient experience of care, improved population health, and reduced per capita health care costs. Integrated behavioral health care is both conceptually aligned with the Triple Aim and essential to the required systems transformation needed to achieve its intended outcomes. </a:t>
            </a:r>
          </a:p>
          <a:p>
            <a:endParaRPr lang="en-US"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8</a:t>
            </a:fld>
            <a:endParaRPr lang="en-US" dirty="0"/>
          </a:p>
        </p:txBody>
      </p:sp>
    </p:spTree>
    <p:extLst>
      <p:ext uri="{BB962C8B-B14F-4D97-AF65-F5344CB8AC3E}">
        <p14:creationId xmlns:p14="http://schemas.microsoft.com/office/powerpoint/2010/main" val="68085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Agency for Healthcare Research and Quality (AHRQ) in 2011, Taylor et al</a:t>
            </a:r>
            <a:r>
              <a:rPr lang="en-US" baseline="30000" dirty="0">
                <a:hlinkClick r:id="rId3" action="ppaction://hlinkfile" tooltip="Taylor, 2011 #20060"/>
              </a:rPr>
              <a:t>22</a:t>
            </a:r>
            <a:r>
              <a:rPr lang="en-US" dirty="0"/>
              <a:t> describe the medical neighborhood as a not a geographic location, but rather a “set of relationships revolving around the patient.” </a:t>
            </a:r>
          </a:p>
          <a:p>
            <a:pPr lvl="0"/>
            <a:endParaRPr lang="en-US" dirty="0"/>
          </a:p>
          <a:p>
            <a:pPr marL="228600" lvl="0" indent="-228600">
              <a:buAutoNum type="arabicPeriod"/>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Care teams, typically anchored by the patient centered medical home develop individualized care plans for complex patients. </a:t>
            </a:r>
          </a:p>
          <a:p>
            <a:pPr marL="228600" lvl="0" indent="-228600">
              <a:buAutoNum type="arabicPeriod"/>
            </a:pPr>
            <a:r>
              <a:rPr lang="en-US" dirty="0"/>
              <a:t>Clear agreement upon, and delineation of, the respective roles of neighbors in the </a:t>
            </a:r>
            <a:r>
              <a:rPr lang="en-US" dirty="0" err="1"/>
              <a:t>system.Strong</a:t>
            </a:r>
            <a:r>
              <a:rPr lang="en-US" dirty="0"/>
              <a:t> community linkages </a:t>
            </a:r>
          </a:p>
          <a:p>
            <a:pPr marL="228600" lvl="0" indent="-228600">
              <a:buAutoNum type="arabicPeriod"/>
            </a:pPr>
            <a:r>
              <a:rPr lang="en-US" dirty="0"/>
              <a:t>agreement on care transitions, pre-referral arrangements, referral and follow-up guidelines from professional societies, or others).</a:t>
            </a:r>
          </a:p>
          <a:p>
            <a:pPr lvl="0"/>
            <a:r>
              <a:rPr lang="en-US" dirty="0"/>
              <a:t>3. Shared clinical information needed for effective decision-making and reduced duplication and waste in the system, supported by appropriate health Internet Technology (IT) systems.</a:t>
            </a:r>
          </a:p>
          <a:p>
            <a:pPr lvl="0"/>
            <a:r>
              <a:rPr lang="en-US" dirty="0"/>
              <a:t> 4.Continuity of needed medical care when patients transition between settings, with active communication, coordination, and collaboration among everyone involved in the patient’s care, including clinicians, patients, and families.</a:t>
            </a:r>
          </a:p>
          <a:p>
            <a:pPr lvl="0"/>
            <a:r>
              <a:rPr lang="en-US" dirty="0"/>
              <a:t>5. A focus on the patient’s preferences, perhaps with the dedicated Primary Care Coordinator with the patient centered medical home playing a key role in interfacing with other clinicians to ensure that patient preferences are incorporated into decision-making. </a:t>
            </a:r>
          </a:p>
          <a:p>
            <a:pPr lvl="0"/>
            <a:r>
              <a:rPr lang="en-US" dirty="0"/>
              <a:t>Strong community linkages that include both clinical and nonclinical services (such as personal care services, home-delivered meals, school-based care, linkages with mental health and addiction services).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1317A39-A227-0F4A-A993-050D4B627185}" type="slidenum">
              <a:rPr lang="en-US" smtClean="0"/>
              <a:t>9</a:t>
            </a:fld>
            <a:endParaRPr lang="en-US"/>
          </a:p>
        </p:txBody>
      </p:sp>
    </p:spTree>
    <p:extLst>
      <p:ext uri="{BB962C8B-B14F-4D97-AF65-F5344CB8AC3E}">
        <p14:creationId xmlns:p14="http://schemas.microsoft.com/office/powerpoint/2010/main" val="1094233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Practice climates, cultures, and habits typical for each may clash at times which can make collaboration challenging</a:t>
            </a:r>
          </a:p>
          <a:p>
            <a:r>
              <a:rPr lang="en-US" dirty="0"/>
              <a:t>2) Each professional contributes meaningfully from his or her skillset in a manner that supports that management.</a:t>
            </a:r>
          </a:p>
          <a:p>
            <a:r>
              <a:rPr lang="en-US" dirty="0"/>
              <a:t>TEAM </a:t>
            </a:r>
          </a:p>
          <a:p>
            <a:r>
              <a:rPr lang="en-US" dirty="0"/>
              <a:t>Primary Care Clinicians</a:t>
            </a:r>
            <a:r>
              <a:rPr lang="en-US" baseline="0" dirty="0"/>
              <a:t> </a:t>
            </a:r>
            <a:r>
              <a:rPr lang="en-US" dirty="0"/>
              <a:t>NP</a:t>
            </a:r>
          </a:p>
          <a:p>
            <a:r>
              <a:rPr lang="en-US" dirty="0"/>
              <a:t>Medical assistants (MAs), </a:t>
            </a:r>
          </a:p>
          <a:p>
            <a:r>
              <a:rPr lang="en-US" dirty="0"/>
              <a:t>Licensed practical nurses (LPNs), registered nurses (RNs), </a:t>
            </a:r>
          </a:p>
          <a:p>
            <a:r>
              <a:rPr lang="en-US" dirty="0"/>
              <a:t>Care managers provide assistance to patients to both extend and deepen the care provided</a:t>
            </a:r>
          </a:p>
          <a:p>
            <a:r>
              <a:rPr lang="en-US" dirty="0"/>
              <a:t>Behavioral Health</a:t>
            </a:r>
            <a:r>
              <a:rPr lang="en-US" baseline="0" dirty="0"/>
              <a:t> </a:t>
            </a:r>
            <a:r>
              <a:rPr lang="en-US" baseline="0" dirty="0" err="1"/>
              <a:t>Specailist</a:t>
            </a:r>
            <a:r>
              <a:rPr lang="en-US" baseline="0" dirty="0"/>
              <a:t> </a:t>
            </a:r>
            <a:endParaRPr lang="en-US" dirty="0"/>
          </a:p>
          <a:p>
            <a:r>
              <a:rPr lang="en-US" dirty="0"/>
              <a:t>Psychiatrist in Primary Care: Patient Consultation, Clinician Education, and Population Health</a:t>
            </a:r>
          </a:p>
          <a:p>
            <a:endParaRPr lang="en-US" dirty="0"/>
          </a:p>
          <a:p>
            <a:pPr lvl="0"/>
            <a:r>
              <a:rPr lang="en-US" b="1" dirty="0">
                <a:latin typeface="+mn-lt"/>
              </a:rPr>
              <a:t>Teams: Level of Consultation &amp; Collaboration </a:t>
            </a:r>
            <a:r>
              <a:rPr lang="en-US" b="1" dirty="0">
                <a:solidFill>
                  <a:prstClr val="white"/>
                </a:solidFill>
              </a:rPr>
              <a:t>Patient-specific PCP Education</a:t>
            </a:r>
          </a:p>
          <a:p>
            <a:r>
              <a:rPr lang="en-US" b="1" dirty="0">
                <a:solidFill>
                  <a:schemeClr val="bg1"/>
                </a:solidFill>
              </a:rPr>
              <a:t>Curbside” or “Hallway” Consultation</a:t>
            </a:r>
          </a:p>
          <a:p>
            <a:r>
              <a:rPr lang="en-US" b="1" dirty="0">
                <a:solidFill>
                  <a:schemeClr val="bg1"/>
                </a:solidFill>
              </a:rPr>
              <a:t>Formal Indirect Consultation Through the Care Manager</a:t>
            </a:r>
          </a:p>
          <a:p>
            <a:r>
              <a:rPr lang="en-US" b="1" dirty="0">
                <a:solidFill>
                  <a:schemeClr val="bg1"/>
                </a:solidFill>
              </a:rPr>
              <a:t>Formal Direct Consultation</a:t>
            </a:r>
          </a:p>
          <a:p>
            <a:r>
              <a:rPr lang="en-US" b="1" dirty="0">
                <a:solidFill>
                  <a:schemeClr val="bg1"/>
                </a:solidFill>
              </a:rPr>
              <a:t>E-Consults</a:t>
            </a:r>
          </a:p>
          <a:p>
            <a:r>
              <a:rPr lang="en-US" b="1" dirty="0" err="1">
                <a:solidFill>
                  <a:schemeClr val="bg1"/>
                </a:solidFill>
              </a:rPr>
              <a:t>Teamlets</a:t>
            </a:r>
            <a:r>
              <a:rPr lang="en-US" b="1" dirty="0">
                <a:solidFill>
                  <a:schemeClr val="bg1"/>
                </a:solidFill>
              </a:rPr>
              <a:t>: 2 or more team member (Care manager &amp; BHS)  </a:t>
            </a:r>
          </a:p>
          <a:p>
            <a:r>
              <a:rPr lang="en-US" b="1" dirty="0">
                <a:solidFill>
                  <a:schemeClr val="bg1"/>
                </a:solidFill>
              </a:rPr>
              <a:t>PCP &amp; Psychiatrist </a:t>
            </a:r>
          </a:p>
          <a:p>
            <a:r>
              <a:rPr lang="en-US" b="1" dirty="0">
                <a:solidFill>
                  <a:schemeClr val="bg1"/>
                </a:solidFill>
              </a:rPr>
              <a:t>Medical and Mental Health Team Meetings </a:t>
            </a:r>
          </a:p>
          <a:p>
            <a:r>
              <a:rPr lang="en-US" b="1" dirty="0">
                <a:solidFill>
                  <a:schemeClr val="bg1"/>
                </a:solidFill>
              </a:rPr>
              <a:t>Registry </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F1317A39-A227-0F4A-A993-050D4B627185}" type="slidenum">
              <a:rPr lang="en-US" smtClean="0"/>
              <a:t>10</a:t>
            </a:fld>
            <a:endParaRPr lang="en-US"/>
          </a:p>
        </p:txBody>
      </p:sp>
    </p:spTree>
    <p:extLst>
      <p:ext uri="{BB962C8B-B14F-4D97-AF65-F5344CB8AC3E}">
        <p14:creationId xmlns:p14="http://schemas.microsoft.com/office/powerpoint/2010/main" val="1540903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A57AB18-5319-EA47-8BB5-892C9EF486BF}" type="datetimeFigureOut">
              <a:rPr lang="en-US" smtClean="0"/>
              <a:t>9/7/21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7AB18-5319-EA47-8BB5-892C9EF486BF}" type="datetimeFigureOut">
              <a:rPr lang="en-US" smtClean="0"/>
              <a:t>9/7/21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7AB18-5319-EA47-8BB5-892C9EF486BF}" type="datetimeFigureOut">
              <a:rPr lang="en-US" smtClean="0"/>
              <a:t>9/7/21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57AB18-5319-EA47-8BB5-892C9EF486BF}" type="datetimeFigureOut">
              <a:rPr lang="en-US" smtClean="0"/>
              <a:t>9/7/21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57AB18-5319-EA47-8BB5-892C9EF486BF}" type="datetimeFigureOut">
              <a:rPr lang="en-US" smtClean="0"/>
              <a:t>9/7/21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57AB18-5319-EA47-8BB5-892C9EF486BF}" type="datetimeFigureOut">
              <a:rPr lang="en-US" smtClean="0"/>
              <a:t>9/7/21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57AB18-5319-EA47-8BB5-892C9EF486BF}" type="datetimeFigureOut">
              <a:rPr lang="en-US" smtClean="0"/>
              <a:t>9/7/21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57AB18-5319-EA47-8BB5-892C9EF486BF}" type="datetimeFigureOut">
              <a:rPr lang="en-US" smtClean="0"/>
              <a:t>9/7/21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7AB18-5319-EA47-8BB5-892C9EF486BF}" type="datetimeFigureOut">
              <a:rPr lang="en-US" smtClean="0"/>
              <a:t>9/7/21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A57AB18-5319-EA47-8BB5-892C9EF486BF}" type="datetimeFigureOut">
              <a:rPr lang="en-US" smtClean="0"/>
              <a:t>9/7/21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A57AB18-5319-EA47-8BB5-892C9EF486BF}" type="datetimeFigureOut">
              <a:rPr lang="en-US" smtClean="0"/>
              <a:t>9/7/21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1B50A3-4B43-5E4E-B876-7B217350E8F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A57AB18-5319-EA47-8BB5-892C9EF486BF}" type="datetimeFigureOut">
              <a:rPr lang="en-US" smtClean="0"/>
              <a:t>9/7/21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21B50A3-4B43-5E4E-B876-7B217350E8F5}" type="slidenum">
              <a:rPr lang="en-US" smtClean="0"/>
              <a:t>‹#›</a:t>
            </a:fld>
            <a:endParaRPr lang="en-US" dirty="0"/>
          </a:p>
        </p:txBody>
      </p:sp>
    </p:spTree>
    <p:extLst>
      <p:ext uri="{BB962C8B-B14F-4D97-AF65-F5344CB8AC3E}">
        <p14:creationId xmlns:p14="http://schemas.microsoft.com/office/powerpoint/2010/main" val="1394406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tiff"/><Relationship Id="rId7"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tif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69" y="3067437"/>
            <a:ext cx="8229600" cy="1429612"/>
          </a:xfrm>
          <a:effectLst>
            <a:outerShdw blurRad="50800" dist="38100" dir="2700000" algn="tl" rotWithShape="0">
              <a:prstClr val="black">
                <a:alpha val="40000"/>
              </a:prstClr>
            </a:outerShdw>
          </a:effectLst>
        </p:spPr>
        <p:txBody>
          <a:bodyPr>
            <a:noAutofit/>
            <a:scene3d>
              <a:camera prst="orthographicFront"/>
              <a:lightRig rig="soft" dir="t">
                <a:rot lat="0" lon="0" rev="10800000"/>
              </a:lightRig>
            </a:scene3d>
            <a:sp3d>
              <a:bevelT w="27940" h="12700"/>
              <a:contourClr>
                <a:srgbClr val="DDDDDD"/>
              </a:contourClr>
            </a:sp3d>
          </a:bodyPr>
          <a:lstStyle/>
          <a:p>
            <a:pPr>
              <a:lnSpc>
                <a:spcPct val="80000"/>
              </a:lnSpc>
            </a:pPr>
            <a:r>
              <a:rPr lang="en-US" sz="5400" spc="150" dirty="0">
                <a:ln w="11430"/>
                <a:solidFill>
                  <a:srgbClr val="FFCC00"/>
                </a:solidFill>
                <a:effectLst>
                  <a:outerShdw blurRad="25400" algn="tl" rotWithShape="0">
                    <a:srgbClr val="000000">
                      <a:alpha val="43000"/>
                    </a:srgbClr>
                  </a:outerShdw>
                </a:effectLst>
                <a:latin typeface="DIN Condensed Bold"/>
                <a:cs typeface="DIN Condensed Bold"/>
              </a:rPr>
              <a:t>Integrated Care; </a:t>
            </a:r>
            <a:br>
              <a:rPr lang="en-US" sz="5400" spc="150" dirty="0">
                <a:ln w="11430"/>
                <a:solidFill>
                  <a:srgbClr val="FFCC00"/>
                </a:solidFill>
                <a:effectLst>
                  <a:outerShdw blurRad="25400" algn="tl" rotWithShape="0">
                    <a:srgbClr val="000000">
                      <a:alpha val="43000"/>
                    </a:srgbClr>
                  </a:outerShdw>
                </a:effectLst>
                <a:latin typeface="DIN Condensed Bold"/>
                <a:cs typeface="DIN Condensed Bold"/>
              </a:rPr>
            </a:br>
            <a:r>
              <a:rPr lang="en-US" sz="5400" spc="150" dirty="0">
                <a:ln w="11430"/>
                <a:solidFill>
                  <a:srgbClr val="FFCC00"/>
                </a:solidFill>
                <a:effectLst>
                  <a:outerShdw blurRad="25400" algn="tl" rotWithShape="0">
                    <a:srgbClr val="000000">
                      <a:alpha val="43000"/>
                    </a:srgbClr>
                  </a:outerShdw>
                </a:effectLst>
                <a:latin typeface="DIN Condensed Bold"/>
                <a:cs typeface="DIN Condensed Bold"/>
              </a:rPr>
              <a:t>Coming of A New Age? </a:t>
            </a:r>
            <a:br>
              <a:rPr lang="en-US" sz="5400" spc="150" dirty="0">
                <a:ln w="11430"/>
                <a:solidFill>
                  <a:srgbClr val="FFCC00"/>
                </a:solidFill>
                <a:effectLst>
                  <a:outerShdw blurRad="25400" algn="tl" rotWithShape="0">
                    <a:srgbClr val="000000">
                      <a:alpha val="43000"/>
                    </a:srgbClr>
                  </a:outerShdw>
                </a:effectLst>
                <a:latin typeface="DIN Condensed Bold"/>
                <a:cs typeface="DIN Condensed Bold"/>
              </a:rPr>
            </a:br>
            <a:r>
              <a:rPr lang="en-US" sz="3200" spc="150" dirty="0">
                <a:ln w="11430"/>
                <a:solidFill>
                  <a:srgbClr val="FFCC00"/>
                </a:solidFill>
                <a:effectLst>
                  <a:outerShdw blurRad="25400" algn="tl" rotWithShape="0">
                    <a:srgbClr val="000000">
                      <a:alpha val="43000"/>
                    </a:srgbClr>
                  </a:outerShdw>
                </a:effectLst>
                <a:latin typeface="DIN Condensed Bold"/>
                <a:cs typeface="DIN Condensed Bold"/>
              </a:rPr>
              <a:t>Robert E Feinstein MD</a:t>
            </a:r>
            <a:br>
              <a:rPr lang="en-US" sz="3200" spc="150" dirty="0">
                <a:ln w="11430"/>
                <a:solidFill>
                  <a:srgbClr val="FFCC00"/>
                </a:solidFill>
                <a:effectLst>
                  <a:outerShdw blurRad="25400" algn="tl" rotWithShape="0">
                    <a:srgbClr val="000000">
                      <a:alpha val="43000"/>
                    </a:srgbClr>
                  </a:outerShdw>
                </a:effectLst>
                <a:latin typeface="DIN Condensed Bold"/>
                <a:cs typeface="DIN Condensed Bold"/>
              </a:rPr>
            </a:br>
            <a:r>
              <a:rPr lang="en-US" sz="3200" spc="150" dirty="0">
                <a:ln w="11430"/>
                <a:solidFill>
                  <a:srgbClr val="FFCC00"/>
                </a:solidFill>
                <a:effectLst>
                  <a:outerShdw blurRad="25400" algn="tl" rotWithShape="0">
                    <a:srgbClr val="000000">
                      <a:alpha val="43000"/>
                    </a:srgbClr>
                  </a:outerShdw>
                </a:effectLst>
                <a:latin typeface="DIN Condensed Bold"/>
                <a:cs typeface="DIN Condensed Bold"/>
              </a:rPr>
              <a:t>Professor of Psychiatry </a:t>
            </a:r>
            <a:br>
              <a:rPr lang="en-US" sz="3200" spc="150" dirty="0">
                <a:ln w="11430"/>
                <a:solidFill>
                  <a:srgbClr val="FFCC00"/>
                </a:solidFill>
                <a:effectLst>
                  <a:outerShdw blurRad="25400" algn="tl" rotWithShape="0">
                    <a:srgbClr val="000000">
                      <a:alpha val="43000"/>
                    </a:srgbClr>
                  </a:outerShdw>
                </a:effectLst>
                <a:latin typeface="DIN Condensed Bold"/>
                <a:cs typeface="DIN Condensed Bold"/>
              </a:rPr>
            </a:br>
            <a:r>
              <a:rPr lang="en-US" sz="3200" spc="150" dirty="0">
                <a:ln w="11430"/>
                <a:solidFill>
                  <a:srgbClr val="FFCC00"/>
                </a:solidFill>
                <a:effectLst>
                  <a:outerShdw blurRad="25400" algn="tl" rotWithShape="0">
                    <a:srgbClr val="000000">
                      <a:alpha val="43000"/>
                    </a:srgbClr>
                  </a:outerShdw>
                </a:effectLst>
                <a:latin typeface="DIN Condensed Bold"/>
                <a:cs typeface="DIN Condensed Bold"/>
              </a:rPr>
              <a:t>UNIVERSITY OF COLORADO  School of Medicine</a:t>
            </a:r>
            <a:br>
              <a:rPr lang="en-US" sz="3200" spc="150" dirty="0">
                <a:ln w="11430"/>
                <a:solidFill>
                  <a:srgbClr val="FFCC00"/>
                </a:solidFill>
                <a:effectLst>
                  <a:outerShdw blurRad="25400" algn="tl" rotWithShape="0">
                    <a:srgbClr val="000000">
                      <a:alpha val="43000"/>
                    </a:srgbClr>
                  </a:outerShdw>
                </a:effectLst>
                <a:latin typeface="DIN Condensed Bold"/>
                <a:cs typeface="DIN Condensed Bold"/>
              </a:rPr>
            </a:br>
            <a:endParaRPr lang="en-US" sz="3200" spc="150" dirty="0">
              <a:ln w="11430"/>
              <a:solidFill>
                <a:srgbClr val="FFCC00"/>
              </a:solidFill>
              <a:effectLst>
                <a:outerShdw blurRad="25400" algn="tl" rotWithShape="0">
                  <a:srgbClr val="000000">
                    <a:alpha val="43000"/>
                  </a:srgbClr>
                </a:outerShdw>
              </a:effectLst>
              <a:latin typeface="DIN Condensed Bold"/>
              <a:cs typeface="DIN Condensed Bold"/>
            </a:endParaRPr>
          </a:p>
        </p:txBody>
      </p:sp>
      <p:pic>
        <p:nvPicPr>
          <p:cNvPr id="4" name="Content Placeholder 3" descr="maroon bells.jpg"/>
          <p:cNvPicPr>
            <a:picLocks noGrp="1" noChangeAspect="1"/>
          </p:cNvPicPr>
          <p:nvPr>
            <p:ph idx="1"/>
          </p:nvPr>
        </p:nvPicPr>
        <p:blipFill>
          <a:blip r:embed="rId3">
            <a:extLst>
              <a:ext uri="{28A0092B-C50C-407E-A947-70E740481C1C}">
                <a14:useLocalDpi xmlns:a14="http://schemas.microsoft.com/office/drawing/2010/main" val="0"/>
              </a:ext>
            </a:extLst>
          </a:blip>
          <a:srcRect t="5773" b="5773"/>
          <a:stretch>
            <a:fillRect/>
          </a:stretch>
        </p:blipFill>
        <p:spPr>
          <a:xfrm>
            <a:off x="0" y="27661"/>
            <a:ext cx="9205913" cy="5429250"/>
          </a:xfrm>
        </p:spPr>
      </p:pic>
      <p:sp>
        <p:nvSpPr>
          <p:cNvPr id="3" name="TextBox 2"/>
          <p:cNvSpPr txBox="1"/>
          <p:nvPr/>
        </p:nvSpPr>
        <p:spPr>
          <a:xfrm>
            <a:off x="1887515" y="-29689"/>
            <a:ext cx="5450018" cy="954107"/>
          </a:xfrm>
          <a:prstGeom prst="rect">
            <a:avLst/>
          </a:prstGeom>
          <a:noFill/>
        </p:spPr>
        <p:txBody>
          <a:bodyPr wrap="none" rtlCol="0">
            <a:spAutoFit/>
          </a:bodyPr>
          <a:lstStyle/>
          <a:p>
            <a:r>
              <a:rPr lang="en-US" sz="2800" b="1" dirty="0">
                <a:solidFill>
                  <a:srgbClr val="FFFF00"/>
                </a:solidFill>
                <a:latin typeface="Baskerville"/>
                <a:cs typeface="Baskerville"/>
              </a:rPr>
              <a:t>    </a:t>
            </a:r>
            <a:endParaRPr lang="en-US" sz="2800" b="1" dirty="0">
              <a:solidFill>
                <a:srgbClr val="FFFF00"/>
              </a:solidFill>
              <a:latin typeface="Garamond"/>
              <a:cs typeface="Garamond"/>
            </a:endParaRPr>
          </a:p>
          <a:p>
            <a:r>
              <a:rPr lang="en-US" sz="2800" b="1" dirty="0">
                <a:solidFill>
                  <a:srgbClr val="FFFF00"/>
                </a:solidFill>
                <a:latin typeface="Garamond"/>
                <a:cs typeface="Garamond"/>
              </a:rPr>
              <a:t> Integrated Care: Coming of Age?</a:t>
            </a:r>
            <a:r>
              <a:rPr lang="en-US" sz="2800" b="1" dirty="0">
                <a:solidFill>
                  <a:srgbClr val="FFFF00"/>
                </a:solidFill>
                <a:latin typeface="Baskerville"/>
                <a:cs typeface="Baskerville"/>
              </a:rPr>
              <a:t> </a:t>
            </a:r>
          </a:p>
        </p:txBody>
      </p:sp>
      <p:sp>
        <p:nvSpPr>
          <p:cNvPr id="5" name="TextBox 4"/>
          <p:cNvSpPr txBox="1"/>
          <p:nvPr/>
        </p:nvSpPr>
        <p:spPr>
          <a:xfrm>
            <a:off x="352269" y="3915151"/>
            <a:ext cx="9087380" cy="1015663"/>
          </a:xfrm>
          <a:prstGeom prst="rect">
            <a:avLst/>
          </a:prstGeom>
          <a:noFill/>
        </p:spPr>
        <p:txBody>
          <a:bodyPr wrap="square" rtlCol="0">
            <a:spAutoFit/>
          </a:bodyPr>
          <a:lstStyle/>
          <a:p>
            <a:pPr algn="ctr"/>
            <a:r>
              <a:rPr lang="en-US" sz="2000" b="1" dirty="0">
                <a:solidFill>
                  <a:schemeClr val="bg1"/>
                </a:solidFill>
                <a:latin typeface="Garamond"/>
                <a:cs typeface="Garamond"/>
              </a:rPr>
              <a:t>Robert E. Feinstein MD. </a:t>
            </a:r>
          </a:p>
          <a:p>
            <a:pPr algn="ctr"/>
            <a:r>
              <a:rPr lang="en-US" sz="2000" b="1" dirty="0">
                <a:solidFill>
                  <a:schemeClr val="bg1"/>
                </a:solidFill>
                <a:latin typeface="Garamond"/>
                <a:cs typeface="Garamond"/>
              </a:rPr>
              <a:t>Professor of Psychiatry</a:t>
            </a:r>
          </a:p>
          <a:p>
            <a:pPr algn="ctr"/>
            <a:r>
              <a:rPr lang="en-US" sz="2000" b="1" dirty="0" err="1">
                <a:solidFill>
                  <a:schemeClr val="bg1"/>
                </a:solidFill>
                <a:latin typeface="Garamond"/>
                <a:cs typeface="Garamond"/>
              </a:rPr>
              <a:t>Feinster@Rob</a:t>
            </a:r>
            <a:r>
              <a:rPr lang="en-US" sz="2000" b="1" dirty="0">
                <a:solidFill>
                  <a:schemeClr val="bg1"/>
                </a:solidFill>
                <a:latin typeface="Garamond"/>
                <a:cs typeface="Garamond"/>
              </a:rPr>
              <a:t> </a:t>
            </a:r>
            <a:r>
              <a:rPr lang="en-US" sz="2000" b="1" dirty="0" err="1">
                <a:solidFill>
                  <a:schemeClr val="bg1"/>
                </a:solidFill>
                <a:latin typeface="Garamond"/>
                <a:cs typeface="Garamond"/>
              </a:rPr>
              <a:t>FeinsteinMD.com</a:t>
            </a:r>
            <a:r>
              <a:rPr lang="en-US" sz="2000" b="1" dirty="0">
                <a:solidFill>
                  <a:schemeClr val="bg1"/>
                </a:solidFill>
                <a:latin typeface="Garamond"/>
                <a:cs typeface="Garamond"/>
              </a:rPr>
              <a:t> </a:t>
            </a:r>
          </a:p>
        </p:txBody>
      </p:sp>
    </p:spTree>
    <p:extLst>
      <p:ext uri="{BB962C8B-B14F-4D97-AF65-F5344CB8AC3E}">
        <p14:creationId xmlns:p14="http://schemas.microsoft.com/office/powerpoint/2010/main" val="2944483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8147" y="288758"/>
            <a:ext cx="7676148" cy="4596063"/>
          </a:xfrm>
        </p:spPr>
      </p:pic>
    </p:spTree>
    <p:extLst>
      <p:ext uri="{BB962C8B-B14F-4D97-AF65-F5344CB8AC3E}">
        <p14:creationId xmlns:p14="http://schemas.microsoft.com/office/powerpoint/2010/main" val="86997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2677" y="102177"/>
            <a:ext cx="6844464" cy="4768243"/>
          </a:xfrm>
        </p:spPr>
      </p:pic>
      <p:sp>
        <p:nvSpPr>
          <p:cNvPr id="3" name="Title 1"/>
          <p:cNvSpPr>
            <a:spLocks noGrp="1"/>
          </p:cNvSpPr>
          <p:nvPr>
            <p:ph type="title"/>
          </p:nvPr>
        </p:nvSpPr>
        <p:spPr>
          <a:xfrm>
            <a:off x="278291" y="275631"/>
            <a:ext cx="7886700" cy="994172"/>
          </a:xfrm>
        </p:spPr>
        <p:txBody>
          <a:bodyPr>
            <a:normAutofit/>
          </a:bodyPr>
          <a:lstStyle/>
          <a:p>
            <a:r>
              <a:rPr lang="en-US" sz="4800" b="1" dirty="0">
                <a:solidFill>
                  <a:srgbClr val="00B050"/>
                </a:solidFill>
                <a:latin typeface="Garamond"/>
                <a:cs typeface="Garamond"/>
              </a:rPr>
              <a:t> Financing</a:t>
            </a:r>
          </a:p>
        </p:txBody>
      </p:sp>
    </p:spTree>
    <p:extLst>
      <p:ext uri="{BB962C8B-B14F-4D97-AF65-F5344CB8AC3E}">
        <p14:creationId xmlns:p14="http://schemas.microsoft.com/office/powerpoint/2010/main" val="698774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1150"/>
            <a:ext cx="9144000" cy="5106594"/>
          </a:xfrm>
          <a:prstGeom prst="rect">
            <a:avLst/>
          </a:prstGeom>
        </p:spPr>
      </p:pic>
      <p:sp>
        <p:nvSpPr>
          <p:cNvPr id="4" name="Title 1"/>
          <p:cNvSpPr>
            <a:spLocks noGrp="1"/>
          </p:cNvSpPr>
          <p:nvPr>
            <p:ph type="title"/>
          </p:nvPr>
        </p:nvSpPr>
        <p:spPr>
          <a:xfrm>
            <a:off x="499309" y="36906"/>
            <a:ext cx="8644689" cy="994172"/>
          </a:xfrm>
        </p:spPr>
        <p:txBody>
          <a:bodyPr>
            <a:noAutofit/>
          </a:bodyPr>
          <a:lstStyle/>
          <a:p>
            <a:r>
              <a:rPr lang="en-US" sz="4000" b="1" dirty="0">
                <a:solidFill>
                  <a:srgbClr val="FFFF00"/>
                </a:solidFill>
                <a:latin typeface="Garamond"/>
                <a:cs typeface="Garamond"/>
              </a:rPr>
              <a:t>Formal Accreditation Integrated Care </a:t>
            </a:r>
          </a:p>
        </p:txBody>
      </p:sp>
      <p:sp>
        <p:nvSpPr>
          <p:cNvPr id="5" name="Content Placeholder 2"/>
          <p:cNvSpPr>
            <a:spLocks noGrp="1"/>
          </p:cNvSpPr>
          <p:nvPr>
            <p:ph idx="1"/>
          </p:nvPr>
        </p:nvSpPr>
        <p:spPr>
          <a:xfrm>
            <a:off x="171548" y="2333344"/>
            <a:ext cx="7259509" cy="490180"/>
          </a:xfrm>
        </p:spPr>
        <p:txBody>
          <a:bodyPr>
            <a:normAutofit fontScale="92500"/>
          </a:bodyPr>
          <a:lstStyle/>
          <a:p>
            <a:pPr marL="0" indent="0">
              <a:buNone/>
            </a:pPr>
            <a:r>
              <a:rPr lang="en-US" sz="2400" b="1" dirty="0">
                <a:solidFill>
                  <a:schemeClr val="bg1"/>
                </a:solidFill>
                <a:latin typeface="Garamond"/>
                <a:cs typeface="Garamond"/>
              </a:rPr>
              <a:t>  The Joint Commission accredits organizations for PCMH</a:t>
            </a:r>
            <a:endParaRPr lang="en-US" sz="2400" b="1" baseline="30000" dirty="0">
              <a:solidFill>
                <a:schemeClr val="bg1"/>
              </a:solidFill>
              <a:latin typeface="Garamond"/>
              <a:cs typeface="Garamond"/>
            </a:endParaRPr>
          </a:p>
          <a:p>
            <a:pPr marL="0" indent="0">
              <a:buNone/>
            </a:pPr>
            <a:endParaRPr lang="en-US" sz="2400" b="1" dirty="0">
              <a:solidFill>
                <a:schemeClr val="bg1"/>
              </a:solidFill>
            </a:endParaRPr>
          </a:p>
          <a:p>
            <a:pPr marL="0" indent="0">
              <a:buNone/>
            </a:pPr>
            <a:endParaRPr lang="en-US" sz="2400" b="1" dirty="0">
              <a:solidFill>
                <a:schemeClr val="bg1"/>
              </a:solidFill>
            </a:endParaRPr>
          </a:p>
        </p:txBody>
      </p:sp>
      <p:pic>
        <p:nvPicPr>
          <p:cNvPr id="6" name="Picture 5"/>
          <p:cNvPicPr>
            <a:picLocks noChangeAspect="1"/>
          </p:cNvPicPr>
          <p:nvPr/>
        </p:nvPicPr>
        <p:blipFill>
          <a:blip r:embed="rId4"/>
          <a:stretch>
            <a:fillRect/>
          </a:stretch>
        </p:blipFill>
        <p:spPr>
          <a:xfrm>
            <a:off x="7476100" y="1049656"/>
            <a:ext cx="822773" cy="745934"/>
          </a:xfrm>
          <a:prstGeom prst="rect">
            <a:avLst/>
          </a:prstGeom>
        </p:spPr>
      </p:pic>
      <p:pic>
        <p:nvPicPr>
          <p:cNvPr id="7" name="Picture 6"/>
          <p:cNvPicPr>
            <a:picLocks noChangeAspect="1"/>
          </p:cNvPicPr>
          <p:nvPr/>
        </p:nvPicPr>
        <p:blipFill>
          <a:blip r:embed="rId5"/>
          <a:stretch>
            <a:fillRect/>
          </a:stretch>
        </p:blipFill>
        <p:spPr>
          <a:xfrm>
            <a:off x="7443476" y="2180367"/>
            <a:ext cx="842978" cy="842978"/>
          </a:xfrm>
          <a:prstGeom prst="rect">
            <a:avLst/>
          </a:prstGeom>
        </p:spPr>
      </p:pic>
      <p:pic>
        <p:nvPicPr>
          <p:cNvPr id="8" name="Picture 7"/>
          <p:cNvPicPr>
            <a:picLocks noChangeAspect="1"/>
          </p:cNvPicPr>
          <p:nvPr/>
        </p:nvPicPr>
        <p:blipFill>
          <a:blip r:embed="rId6"/>
          <a:stretch>
            <a:fillRect/>
          </a:stretch>
        </p:blipFill>
        <p:spPr>
          <a:xfrm>
            <a:off x="7431057" y="3378293"/>
            <a:ext cx="867816" cy="867816"/>
          </a:xfrm>
          <a:prstGeom prst="rect">
            <a:avLst/>
          </a:prstGeom>
        </p:spPr>
      </p:pic>
      <p:sp>
        <p:nvSpPr>
          <p:cNvPr id="9" name="Content Placeholder 2"/>
          <p:cNvSpPr txBox="1">
            <a:spLocks/>
          </p:cNvSpPr>
          <p:nvPr/>
        </p:nvSpPr>
        <p:spPr>
          <a:xfrm>
            <a:off x="249655" y="1243228"/>
            <a:ext cx="7181402" cy="467890"/>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2400" b="1" dirty="0">
                <a:solidFill>
                  <a:schemeClr val="bg1"/>
                </a:solidFill>
                <a:latin typeface="Garamond"/>
                <a:cs typeface="Garamond"/>
              </a:rPr>
              <a:t> The National Committee for Quality Assurance (NCQA) </a:t>
            </a:r>
          </a:p>
          <a:p>
            <a:pPr marL="0" indent="0">
              <a:buFont typeface="Arial"/>
              <a:buNone/>
            </a:pPr>
            <a:endParaRPr lang="en-US" sz="2400" b="1" dirty="0">
              <a:solidFill>
                <a:schemeClr val="bg1"/>
              </a:solidFill>
              <a:latin typeface="Garamond"/>
              <a:cs typeface="Garamond"/>
            </a:endParaRPr>
          </a:p>
          <a:p>
            <a:pPr marL="0" indent="0">
              <a:buFont typeface="Arial"/>
              <a:buNone/>
            </a:pPr>
            <a:endParaRPr lang="en-US" sz="2400" b="1" dirty="0">
              <a:solidFill>
                <a:schemeClr val="bg1"/>
              </a:solidFill>
            </a:endParaRPr>
          </a:p>
        </p:txBody>
      </p:sp>
      <p:sp>
        <p:nvSpPr>
          <p:cNvPr id="10" name="Content Placeholder 2"/>
          <p:cNvSpPr txBox="1">
            <a:spLocks/>
          </p:cNvSpPr>
          <p:nvPr/>
        </p:nvSpPr>
        <p:spPr>
          <a:xfrm>
            <a:off x="249655" y="3488249"/>
            <a:ext cx="6940854" cy="623454"/>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2400" b="1" dirty="0">
                <a:solidFill>
                  <a:schemeClr val="bg1"/>
                </a:solidFill>
                <a:latin typeface="Garamond"/>
                <a:cs typeface="Garamond"/>
              </a:rPr>
              <a:t> Utilization Review Accreditation Commission (URAC)</a:t>
            </a:r>
          </a:p>
        </p:txBody>
      </p:sp>
    </p:spTree>
    <p:extLst>
      <p:ext uri="{BB962C8B-B14F-4D97-AF65-F5344CB8AC3E}">
        <p14:creationId xmlns:p14="http://schemas.microsoft.com/office/powerpoint/2010/main" val="179659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4743390"/>
            <a:ext cx="9144000" cy="400110"/>
          </a:xfrm>
          <a:prstGeom prst="rect">
            <a:avLst/>
          </a:prstGeom>
          <a:solidFill>
            <a:schemeClr val="bg1"/>
          </a:solidFill>
        </p:spPr>
        <p:txBody>
          <a:bodyPr wrap="square" rtlCol="0">
            <a:spAutoFit/>
          </a:bodyPr>
          <a:lstStyle/>
          <a:p>
            <a:pPr algn="ctr"/>
            <a:r>
              <a:rPr lang="en-US" sz="2000" b="1" dirty="0">
                <a:latin typeface="Garamond"/>
                <a:cs typeface="Garamond"/>
              </a:rPr>
              <a:t>Improving Mood Promoting Access to Collaborative Treatment (IMPACT)</a:t>
            </a:r>
          </a:p>
        </p:txBody>
      </p:sp>
      <p:sp>
        <p:nvSpPr>
          <p:cNvPr id="2" name="TextBox 1"/>
          <p:cNvSpPr txBox="1"/>
          <p:nvPr/>
        </p:nvSpPr>
        <p:spPr>
          <a:xfrm>
            <a:off x="4984899" y="221674"/>
            <a:ext cx="4159101" cy="4616649"/>
          </a:xfrm>
          <a:prstGeom prst="rect">
            <a:avLst/>
          </a:prstGeom>
          <a:noFill/>
        </p:spPr>
        <p:txBody>
          <a:bodyPr wrap="square" rtlCol="0">
            <a:spAutoFit/>
          </a:bodyPr>
          <a:lstStyle/>
          <a:p>
            <a:pPr algn="ctr"/>
            <a:endParaRPr lang="en-US" sz="800" b="1" dirty="0">
              <a:solidFill>
                <a:srgbClr val="FFCC00"/>
              </a:solidFill>
              <a:latin typeface="Garamond"/>
              <a:cs typeface="Garamond"/>
            </a:endParaRPr>
          </a:p>
          <a:p>
            <a:pPr algn="ctr"/>
            <a:r>
              <a:rPr lang="en-US" b="1" dirty="0">
                <a:solidFill>
                  <a:srgbClr val="FFCC00"/>
                </a:solidFill>
                <a:latin typeface="Garamond"/>
                <a:cs typeface="Garamond"/>
              </a:rPr>
              <a:t>         1.</a:t>
            </a:r>
            <a:r>
              <a:rPr lang="en-US" sz="2000" b="1" dirty="0">
                <a:solidFill>
                  <a:srgbClr val="FFCC00"/>
                </a:solidFill>
                <a:latin typeface="Garamond"/>
                <a:cs typeface="Garamond"/>
              </a:rPr>
              <a:t> </a:t>
            </a:r>
            <a:r>
              <a:rPr lang="en-US" b="1" dirty="0">
                <a:solidFill>
                  <a:srgbClr val="FFCC00"/>
                </a:solidFill>
                <a:latin typeface="Garamond"/>
                <a:cs typeface="Garamond"/>
              </a:rPr>
              <a:t>Team</a:t>
            </a:r>
          </a:p>
          <a:p>
            <a:pPr algn="ctr"/>
            <a:r>
              <a:rPr lang="en-US" b="1" dirty="0">
                <a:solidFill>
                  <a:srgbClr val="FFCC00"/>
                </a:solidFill>
                <a:latin typeface="Garamond"/>
                <a:cs typeface="Garamond"/>
              </a:rPr>
              <a:t>                Depression Clinical Specialist</a:t>
            </a:r>
          </a:p>
          <a:p>
            <a:pPr algn="ctr"/>
            <a:r>
              <a:rPr lang="en-US" b="1" dirty="0">
                <a:solidFill>
                  <a:srgbClr val="FFCC00"/>
                </a:solidFill>
                <a:latin typeface="Garamond"/>
                <a:cs typeface="Garamond"/>
              </a:rPr>
              <a:t>           PCP</a:t>
            </a:r>
          </a:p>
          <a:p>
            <a:pPr algn="ctr"/>
            <a:r>
              <a:rPr lang="en-US" b="1" dirty="0">
                <a:solidFill>
                  <a:srgbClr val="FFCC00"/>
                </a:solidFill>
                <a:latin typeface="Garamond"/>
                <a:cs typeface="Garamond"/>
              </a:rPr>
              <a:t>          Psychiatrist</a:t>
            </a:r>
          </a:p>
          <a:p>
            <a:pPr algn="ctr"/>
            <a:endParaRPr lang="en-US" sz="1400" b="1" dirty="0">
              <a:solidFill>
                <a:srgbClr val="FFCC00"/>
              </a:solidFill>
              <a:latin typeface="Garamond"/>
              <a:cs typeface="Garamond"/>
            </a:endParaRPr>
          </a:p>
          <a:p>
            <a:pPr algn="ctr"/>
            <a:endParaRPr lang="en-US" sz="800" b="1" dirty="0">
              <a:solidFill>
                <a:srgbClr val="FFCC00"/>
              </a:solidFill>
              <a:latin typeface="Garamond"/>
              <a:cs typeface="Garamond"/>
            </a:endParaRPr>
          </a:p>
          <a:p>
            <a:pPr algn="ctr"/>
            <a:r>
              <a:rPr lang="en-US" b="1" dirty="0">
                <a:solidFill>
                  <a:srgbClr val="FFCC00"/>
                </a:solidFill>
                <a:latin typeface="Garamond"/>
                <a:cs typeface="Garamond"/>
              </a:rPr>
              <a:t>                     2. Weekly Team Meeting</a:t>
            </a:r>
          </a:p>
          <a:p>
            <a:pPr algn="ctr"/>
            <a:r>
              <a:rPr lang="en-US" b="1" dirty="0">
                <a:solidFill>
                  <a:srgbClr val="FFCC00"/>
                </a:solidFill>
                <a:latin typeface="Garamond"/>
                <a:cs typeface="Garamond"/>
              </a:rPr>
              <a:t>                    Registry Tracking </a:t>
            </a:r>
          </a:p>
          <a:p>
            <a:pPr algn="ctr"/>
            <a:r>
              <a:rPr lang="en-US" b="1" dirty="0">
                <a:solidFill>
                  <a:srgbClr val="FFCC00"/>
                </a:solidFill>
                <a:latin typeface="Garamond"/>
                <a:cs typeface="Garamond"/>
              </a:rPr>
              <a:t>                   (Weekly &amp; Monthly)  </a:t>
            </a:r>
            <a:endParaRPr lang="en-US" sz="1400" b="1" dirty="0">
              <a:solidFill>
                <a:srgbClr val="FFCC00"/>
              </a:solidFill>
              <a:latin typeface="Garamond"/>
              <a:cs typeface="Garamond"/>
            </a:endParaRPr>
          </a:p>
          <a:p>
            <a:endParaRPr lang="en-US" sz="1400" b="1" dirty="0">
              <a:solidFill>
                <a:srgbClr val="FFCC00"/>
              </a:solidFill>
              <a:latin typeface="Garamond"/>
              <a:cs typeface="Garamond"/>
            </a:endParaRPr>
          </a:p>
          <a:p>
            <a:endParaRPr lang="en-US" sz="800" b="1" dirty="0">
              <a:solidFill>
                <a:srgbClr val="FFCC00"/>
              </a:solidFill>
              <a:latin typeface="Garamond"/>
              <a:cs typeface="Garamond"/>
            </a:endParaRPr>
          </a:p>
          <a:p>
            <a:pPr algn="ctr"/>
            <a:r>
              <a:rPr lang="en-US" sz="2000" b="1" dirty="0">
                <a:solidFill>
                  <a:srgbClr val="FFCC00"/>
                </a:solidFill>
                <a:latin typeface="Garamond"/>
                <a:cs typeface="Garamond"/>
              </a:rPr>
              <a:t>      </a:t>
            </a:r>
            <a:r>
              <a:rPr lang="en-US" b="1" dirty="0">
                <a:solidFill>
                  <a:srgbClr val="FFCC00"/>
                </a:solidFill>
                <a:latin typeface="Garamond"/>
                <a:cs typeface="Garamond"/>
              </a:rPr>
              <a:t>        3. Stepped Care </a:t>
            </a:r>
          </a:p>
          <a:p>
            <a:r>
              <a:rPr lang="en-US" b="1" dirty="0">
                <a:latin typeface="Garamond"/>
                <a:cs typeface="Garamond"/>
              </a:rPr>
              <a:t>                  </a:t>
            </a:r>
            <a:r>
              <a:rPr lang="en-US" sz="1600" b="1" dirty="0">
                <a:latin typeface="Garamond"/>
                <a:cs typeface="Garamond"/>
              </a:rPr>
              <a:t>Step 1:</a:t>
            </a:r>
            <a:r>
              <a:rPr lang="en-US" sz="1600" b="1" dirty="0">
                <a:solidFill>
                  <a:schemeClr val="bg1"/>
                </a:solidFill>
                <a:latin typeface="Garamond"/>
                <a:cs typeface="Garamond"/>
              </a:rPr>
              <a:t> </a:t>
            </a:r>
            <a:r>
              <a:rPr lang="en-US" b="1" dirty="0">
                <a:solidFill>
                  <a:srgbClr val="FFCC00"/>
                </a:solidFill>
                <a:latin typeface="Garamond"/>
                <a:cs typeface="Garamond"/>
              </a:rPr>
              <a:t>Meds/Problem Solving </a:t>
            </a:r>
          </a:p>
          <a:p>
            <a:r>
              <a:rPr lang="en-US" b="1" dirty="0">
                <a:solidFill>
                  <a:srgbClr val="FFCC00"/>
                </a:solidFill>
                <a:latin typeface="Garamond"/>
                <a:cs typeface="Garamond"/>
              </a:rPr>
              <a:t>                                     Therapy</a:t>
            </a:r>
          </a:p>
          <a:p>
            <a:r>
              <a:rPr lang="en-US" sz="1600" b="1" dirty="0">
                <a:latin typeface="Garamond"/>
                <a:cs typeface="Garamond"/>
              </a:rPr>
              <a:t>                     Step 2:</a:t>
            </a:r>
            <a:r>
              <a:rPr lang="en-US" sz="1600" b="1" dirty="0">
                <a:solidFill>
                  <a:schemeClr val="bg1"/>
                </a:solidFill>
                <a:latin typeface="Garamond"/>
                <a:cs typeface="Garamond"/>
              </a:rPr>
              <a:t> </a:t>
            </a:r>
            <a:r>
              <a:rPr lang="en-US" sz="1600" b="1" dirty="0">
                <a:latin typeface="Garamond"/>
                <a:cs typeface="Garamond"/>
              </a:rPr>
              <a:t>Switch </a:t>
            </a:r>
          </a:p>
          <a:p>
            <a:r>
              <a:rPr lang="en-US" sz="1600" b="1" dirty="0">
                <a:latin typeface="Garamond"/>
                <a:cs typeface="Garamond"/>
              </a:rPr>
              <a:t>                     Step 3:</a:t>
            </a:r>
            <a:r>
              <a:rPr lang="en-US" sz="1600" b="1" dirty="0">
                <a:solidFill>
                  <a:schemeClr val="bg1"/>
                </a:solidFill>
                <a:latin typeface="Garamond"/>
                <a:cs typeface="Garamond"/>
              </a:rPr>
              <a:t> </a:t>
            </a:r>
            <a:r>
              <a:rPr lang="en-US" sz="1600" b="1" dirty="0">
                <a:latin typeface="Garamond"/>
                <a:cs typeface="Garamond"/>
              </a:rPr>
              <a:t>Psychiatrist   </a:t>
            </a:r>
            <a:r>
              <a:rPr lang="en-US" sz="1600" b="1" dirty="0">
                <a:solidFill>
                  <a:srgbClr val="FFCC00"/>
                </a:solidFill>
                <a:latin typeface="Garamond"/>
                <a:cs typeface="Garamond"/>
              </a:rPr>
              <a:t>Consult, </a:t>
            </a:r>
          </a:p>
          <a:p>
            <a:r>
              <a:rPr lang="en-US" sz="1600" b="1" dirty="0">
                <a:solidFill>
                  <a:srgbClr val="FFCC00"/>
                </a:solidFill>
                <a:latin typeface="Garamond"/>
                <a:cs typeface="Garamond"/>
              </a:rPr>
              <a:t>       Multiple   Meds + Therapy, Hospital. etc.   </a:t>
            </a:r>
          </a:p>
        </p:txBody>
      </p:sp>
      <p:sp>
        <p:nvSpPr>
          <p:cNvPr id="3" name="TextBox 2"/>
          <p:cNvSpPr txBox="1"/>
          <p:nvPr/>
        </p:nvSpPr>
        <p:spPr>
          <a:xfrm>
            <a:off x="484909" y="221674"/>
            <a:ext cx="2877711" cy="523220"/>
          </a:xfrm>
          <a:prstGeom prst="rect">
            <a:avLst/>
          </a:prstGeom>
          <a:noFill/>
        </p:spPr>
        <p:txBody>
          <a:bodyPr wrap="none" rtlCol="0">
            <a:spAutoFit/>
          </a:bodyPr>
          <a:lstStyle/>
          <a:p>
            <a:r>
              <a:rPr lang="en-US" sz="2800" b="1" dirty="0">
                <a:solidFill>
                  <a:schemeClr val="bg1"/>
                </a:solidFill>
                <a:latin typeface="Garamond"/>
                <a:cs typeface="Garamond"/>
              </a:rPr>
              <a:t>IMPACT STUDY </a:t>
            </a:r>
          </a:p>
        </p:txBody>
      </p:sp>
    </p:spTree>
    <p:extLst>
      <p:ext uri="{BB962C8B-B14F-4D97-AF65-F5344CB8AC3E}">
        <p14:creationId xmlns:p14="http://schemas.microsoft.com/office/powerpoint/2010/main" val="2025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064" y="0"/>
            <a:ext cx="9049871" cy="5095888"/>
          </a:xfrm>
        </p:spPr>
      </p:pic>
      <p:sp>
        <p:nvSpPr>
          <p:cNvPr id="5" name="Rectangle 4"/>
          <p:cNvSpPr/>
          <p:nvPr/>
        </p:nvSpPr>
        <p:spPr>
          <a:xfrm>
            <a:off x="116914" y="4238342"/>
            <a:ext cx="8906435" cy="461665"/>
          </a:xfrm>
          <a:prstGeom prst="rect">
            <a:avLst/>
          </a:prstGeom>
        </p:spPr>
        <p:txBody>
          <a:bodyPr wrap="square">
            <a:spAutoFit/>
          </a:bodyPr>
          <a:lstStyle/>
          <a:p>
            <a:r>
              <a:rPr lang="en-US" sz="2400" b="1" dirty="0">
                <a:solidFill>
                  <a:srgbClr val="FFFF00"/>
                </a:solidFill>
                <a:latin typeface="Garamond"/>
                <a:cs typeface="Garamond"/>
              </a:rPr>
              <a:t>D</a:t>
            </a:r>
            <a:r>
              <a:rPr lang="en-US" b="1" dirty="0">
                <a:solidFill>
                  <a:schemeClr val="bg1"/>
                </a:solidFill>
                <a:latin typeface="Garamond"/>
                <a:cs typeface="Garamond"/>
              </a:rPr>
              <a:t>epression </a:t>
            </a:r>
            <a:r>
              <a:rPr lang="en-US" sz="2400" b="1" dirty="0">
                <a:solidFill>
                  <a:srgbClr val="FFFF00"/>
                </a:solidFill>
                <a:latin typeface="Garamond"/>
                <a:cs typeface="Garamond"/>
              </a:rPr>
              <a:t>I</a:t>
            </a:r>
            <a:r>
              <a:rPr lang="en-US" b="1" dirty="0">
                <a:solidFill>
                  <a:schemeClr val="bg1"/>
                </a:solidFill>
                <a:latin typeface="Garamond"/>
                <a:cs typeface="Garamond"/>
              </a:rPr>
              <a:t>nitiative </a:t>
            </a:r>
            <a:r>
              <a:rPr lang="en-US" sz="2400" b="1" dirty="0">
                <a:solidFill>
                  <a:srgbClr val="FFFF00"/>
                </a:solidFill>
                <a:latin typeface="Garamond"/>
                <a:cs typeface="Garamond"/>
              </a:rPr>
              <a:t>A</a:t>
            </a:r>
            <a:r>
              <a:rPr lang="en-US" b="1" dirty="0">
                <a:solidFill>
                  <a:schemeClr val="bg1"/>
                </a:solidFill>
                <a:latin typeface="Garamond"/>
                <a:cs typeface="Garamond"/>
              </a:rPr>
              <a:t>cross </a:t>
            </a:r>
            <a:r>
              <a:rPr lang="en-US" sz="2400" b="1" dirty="0">
                <a:solidFill>
                  <a:srgbClr val="FFFF00"/>
                </a:solidFill>
                <a:latin typeface="Garamond"/>
                <a:cs typeface="Garamond"/>
              </a:rPr>
              <a:t>M</a:t>
            </a:r>
            <a:r>
              <a:rPr lang="en-US" b="1" dirty="0">
                <a:solidFill>
                  <a:schemeClr val="bg1"/>
                </a:solidFill>
                <a:latin typeface="Garamond"/>
                <a:cs typeface="Garamond"/>
              </a:rPr>
              <a:t>innesota, </a:t>
            </a:r>
            <a:r>
              <a:rPr lang="en-US" sz="2400" b="1" dirty="0">
                <a:solidFill>
                  <a:srgbClr val="FFFF00"/>
                </a:solidFill>
                <a:latin typeface="Garamond"/>
                <a:cs typeface="Garamond"/>
              </a:rPr>
              <a:t>O</a:t>
            </a:r>
            <a:r>
              <a:rPr lang="en-US" b="1" dirty="0">
                <a:solidFill>
                  <a:schemeClr val="bg1"/>
                </a:solidFill>
                <a:latin typeface="Garamond"/>
                <a:cs typeface="Garamond"/>
              </a:rPr>
              <a:t>ffering a </a:t>
            </a:r>
            <a:r>
              <a:rPr lang="en-US" sz="2400" b="1" dirty="0">
                <a:solidFill>
                  <a:srgbClr val="FFFF00"/>
                </a:solidFill>
                <a:latin typeface="Garamond"/>
                <a:cs typeface="Garamond"/>
              </a:rPr>
              <a:t>N</a:t>
            </a:r>
            <a:r>
              <a:rPr lang="en-US" b="1" dirty="0">
                <a:solidFill>
                  <a:schemeClr val="bg1"/>
                </a:solidFill>
                <a:latin typeface="Garamond"/>
                <a:cs typeface="Garamond"/>
              </a:rPr>
              <a:t>ew </a:t>
            </a:r>
            <a:r>
              <a:rPr lang="en-US" sz="2400" b="1" dirty="0">
                <a:solidFill>
                  <a:srgbClr val="FFFF00"/>
                </a:solidFill>
                <a:latin typeface="Garamond"/>
                <a:cs typeface="Garamond"/>
              </a:rPr>
              <a:t>D</a:t>
            </a:r>
            <a:r>
              <a:rPr lang="en-US" b="1" dirty="0">
                <a:solidFill>
                  <a:schemeClr val="bg1"/>
                </a:solidFill>
                <a:latin typeface="Garamond"/>
                <a:cs typeface="Garamond"/>
              </a:rPr>
              <a:t>irection  </a:t>
            </a:r>
            <a:r>
              <a:rPr lang="en-US" sz="2400" b="1" dirty="0">
                <a:solidFill>
                  <a:srgbClr val="FFFF00"/>
                </a:solidFill>
                <a:latin typeface="Garamond"/>
                <a:cs typeface="Garamond"/>
              </a:rPr>
              <a:t>(DIAMOND) </a:t>
            </a:r>
          </a:p>
        </p:txBody>
      </p:sp>
      <p:sp>
        <p:nvSpPr>
          <p:cNvPr id="6" name="Rectangle 5"/>
          <p:cNvSpPr/>
          <p:nvPr/>
        </p:nvSpPr>
        <p:spPr>
          <a:xfrm>
            <a:off x="0" y="215757"/>
            <a:ext cx="8458198" cy="584775"/>
          </a:xfrm>
          <a:prstGeom prst="rect">
            <a:avLst/>
          </a:prstGeom>
        </p:spPr>
        <p:txBody>
          <a:bodyPr wrap="square">
            <a:spAutoFit/>
          </a:bodyPr>
          <a:lstStyle/>
          <a:p>
            <a:pPr algn="ctr"/>
            <a:r>
              <a:rPr lang="en-US" sz="3200" b="1" dirty="0">
                <a:solidFill>
                  <a:schemeClr val="bg1"/>
                </a:solidFill>
                <a:latin typeface="Garamond"/>
                <a:cs typeface="Garamond"/>
              </a:rPr>
              <a:t>         DIAMOND STUDY </a:t>
            </a:r>
          </a:p>
        </p:txBody>
      </p:sp>
    </p:spTree>
    <p:extLst>
      <p:ext uri="{BB962C8B-B14F-4D97-AF65-F5344CB8AC3E}">
        <p14:creationId xmlns:p14="http://schemas.microsoft.com/office/powerpoint/2010/main" val="1833938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4" name="TextBox 3"/>
          <p:cNvSpPr txBox="1"/>
          <p:nvPr/>
        </p:nvSpPr>
        <p:spPr>
          <a:xfrm>
            <a:off x="0" y="4592989"/>
            <a:ext cx="9172983" cy="738664"/>
          </a:xfrm>
          <a:prstGeom prst="rect">
            <a:avLst/>
          </a:prstGeom>
          <a:noFill/>
        </p:spPr>
        <p:txBody>
          <a:bodyPr wrap="square" rtlCol="0">
            <a:spAutoFit/>
          </a:bodyPr>
          <a:lstStyle/>
          <a:p>
            <a:r>
              <a:rPr lang="en-US" sz="1400" b="1" dirty="0">
                <a:solidFill>
                  <a:schemeClr val="bg1"/>
                </a:solidFill>
                <a:latin typeface="Garamond"/>
                <a:cs typeface="Garamond"/>
              </a:rPr>
              <a:t>Reference: L Archer J, Bower P, </a:t>
            </a:r>
            <a:r>
              <a:rPr lang="en-US" sz="1400" b="1" dirty="0" err="1">
                <a:solidFill>
                  <a:schemeClr val="bg1"/>
                </a:solidFill>
                <a:latin typeface="Garamond"/>
                <a:cs typeface="Garamond"/>
              </a:rPr>
              <a:t>Gilbody</a:t>
            </a:r>
            <a:r>
              <a:rPr lang="en-US" sz="1400" b="1" dirty="0">
                <a:solidFill>
                  <a:schemeClr val="bg1"/>
                </a:solidFill>
                <a:latin typeface="Garamond"/>
                <a:cs typeface="Garamond"/>
              </a:rPr>
              <a:t> S, et al. Collaborative care for depression &amp; anxiety problems. </a:t>
            </a:r>
          </a:p>
          <a:p>
            <a:r>
              <a:rPr lang="en-US" sz="1400" b="1" dirty="0">
                <a:solidFill>
                  <a:schemeClr val="bg1"/>
                </a:solidFill>
                <a:latin typeface="Garamond"/>
                <a:cs typeface="Garamond"/>
              </a:rPr>
              <a:t>                  The Cochrane Library. 2012 Oct 17.</a:t>
            </a:r>
          </a:p>
          <a:p>
            <a:endParaRPr lang="en-US" sz="1400" b="1" dirty="0">
              <a:solidFill>
                <a:schemeClr val="bg1"/>
              </a:solidFill>
            </a:endParaRPr>
          </a:p>
        </p:txBody>
      </p:sp>
      <p:sp>
        <p:nvSpPr>
          <p:cNvPr id="5" name="TextBox 4"/>
          <p:cNvSpPr txBox="1"/>
          <p:nvPr/>
        </p:nvSpPr>
        <p:spPr>
          <a:xfrm>
            <a:off x="818387" y="3758505"/>
            <a:ext cx="7243201" cy="646331"/>
          </a:xfrm>
          <a:prstGeom prst="rect">
            <a:avLst/>
          </a:prstGeom>
          <a:noFill/>
        </p:spPr>
        <p:txBody>
          <a:bodyPr wrap="none" rtlCol="0">
            <a:spAutoFit/>
          </a:bodyPr>
          <a:lstStyle/>
          <a:p>
            <a:r>
              <a:rPr lang="en-US" b="1" dirty="0">
                <a:solidFill>
                  <a:srgbClr val="000000"/>
                </a:solidFill>
                <a:latin typeface="Garamond"/>
                <a:cs typeface="Garamond"/>
              </a:rPr>
              <a:t>Results: Collaborative care is associated with significant improvement in </a:t>
            </a:r>
          </a:p>
          <a:p>
            <a:r>
              <a:rPr lang="en-US" b="1" dirty="0">
                <a:solidFill>
                  <a:srgbClr val="000000"/>
                </a:solidFill>
                <a:latin typeface="Garamond"/>
                <a:cs typeface="Garamond"/>
              </a:rPr>
              <a:t>               Depression &amp; Anxiety Outcomes compared with usual care,</a:t>
            </a:r>
            <a:r>
              <a:rPr lang="en-US" dirty="0">
                <a:solidFill>
                  <a:srgbClr val="000000"/>
                </a:solidFill>
                <a:latin typeface="Helvetica Neue" charset="0"/>
              </a:rPr>
              <a:t> </a:t>
            </a:r>
            <a:endParaRPr lang="en-US" dirty="0">
              <a:solidFill>
                <a:srgbClr val="000000"/>
              </a:solidFill>
            </a:endParaRPr>
          </a:p>
        </p:txBody>
      </p:sp>
      <p:sp>
        <p:nvSpPr>
          <p:cNvPr id="6" name="Rectangle 5"/>
          <p:cNvSpPr/>
          <p:nvPr/>
        </p:nvSpPr>
        <p:spPr>
          <a:xfrm>
            <a:off x="1453360" y="200818"/>
            <a:ext cx="1338828" cy="1569660"/>
          </a:xfrm>
          <a:prstGeom prst="rect">
            <a:avLst/>
          </a:prstGeom>
          <a:solidFill>
            <a:srgbClr val="FF0000"/>
          </a:solidFill>
        </p:spPr>
        <p:txBody>
          <a:bodyPr wrap="none" lIns="91440" tIns="45720" rIns="91440" bIns="45720">
            <a:spAutoFit/>
          </a:bodyPr>
          <a:lstStyle/>
          <a:p>
            <a:pPr algn="ctr"/>
            <a:r>
              <a:rPr lang="en-US" sz="9600" b="1"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rPr>
              <a:t>79</a:t>
            </a:r>
            <a:endParaRPr lang="en-US" sz="9600" b="1" cap="none" spc="0"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endParaRPr>
          </a:p>
        </p:txBody>
      </p:sp>
      <p:sp>
        <p:nvSpPr>
          <p:cNvPr id="7" name="Rectangle 6"/>
          <p:cNvSpPr/>
          <p:nvPr/>
        </p:nvSpPr>
        <p:spPr>
          <a:xfrm>
            <a:off x="5006582" y="206507"/>
            <a:ext cx="3390471" cy="1569660"/>
          </a:xfrm>
          <a:prstGeom prst="rect">
            <a:avLst/>
          </a:prstGeom>
          <a:solidFill>
            <a:srgbClr val="00B0F0"/>
          </a:solidFill>
        </p:spPr>
        <p:txBody>
          <a:bodyPr wrap="none" lIns="91440" tIns="45720" rIns="91440" bIns="45720">
            <a:spAutoFit/>
          </a:bodyPr>
          <a:lstStyle/>
          <a:p>
            <a:pPr algn="ctr"/>
            <a:r>
              <a:rPr lang="en-US" sz="9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aramond"/>
                <a:cs typeface="Garamond"/>
              </a:rPr>
              <a:t>24,308</a:t>
            </a:r>
            <a:endPar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aramond"/>
              <a:cs typeface="Garamond"/>
            </a:endParaRPr>
          </a:p>
        </p:txBody>
      </p:sp>
      <p:sp>
        <p:nvSpPr>
          <p:cNvPr id="8" name="Rectangle 7"/>
          <p:cNvSpPr/>
          <p:nvPr/>
        </p:nvSpPr>
        <p:spPr>
          <a:xfrm>
            <a:off x="818387" y="2021787"/>
            <a:ext cx="2700379" cy="1569660"/>
          </a:xfrm>
          <a:prstGeom prst="rect">
            <a:avLst/>
          </a:prstGeom>
          <a:solidFill>
            <a:srgbClr val="FF0000"/>
          </a:solidFill>
        </p:spPr>
        <p:txBody>
          <a:bodyPr wrap="none" lIns="91440" tIns="45720" rIns="91440" bIns="45720">
            <a:spAutoFit/>
          </a:bodyPr>
          <a:lstStyle/>
          <a:p>
            <a:pPr algn="ctr"/>
            <a:r>
              <a:rPr lang="en-US" sz="9600" b="1"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rPr>
              <a:t>RCT</a:t>
            </a:r>
            <a:endParaRPr lang="en-US" sz="9600" b="1" cap="none" spc="0"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endParaRPr>
          </a:p>
        </p:txBody>
      </p:sp>
      <p:sp>
        <p:nvSpPr>
          <p:cNvPr id="9" name="Rectangle 8"/>
          <p:cNvSpPr/>
          <p:nvPr/>
        </p:nvSpPr>
        <p:spPr>
          <a:xfrm>
            <a:off x="4491698" y="1924692"/>
            <a:ext cx="4382330" cy="1569660"/>
          </a:xfrm>
          <a:prstGeom prst="rect">
            <a:avLst/>
          </a:prstGeom>
          <a:solidFill>
            <a:srgbClr val="00B0F0"/>
          </a:solidFill>
        </p:spPr>
        <p:txBody>
          <a:bodyPr wrap="non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aramond"/>
                <a:cs typeface="Garamond"/>
              </a:rPr>
              <a:t>Patients</a:t>
            </a:r>
          </a:p>
        </p:txBody>
      </p:sp>
    </p:spTree>
    <p:extLst>
      <p:ext uri="{BB962C8B-B14F-4D97-AF65-F5344CB8AC3E}">
        <p14:creationId xmlns:p14="http://schemas.microsoft.com/office/powerpoint/2010/main" val="20574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4" name="Content Placeholder 2"/>
          <p:cNvSpPr>
            <a:spLocks noGrp="1"/>
          </p:cNvSpPr>
          <p:nvPr>
            <p:ph idx="1"/>
          </p:nvPr>
        </p:nvSpPr>
        <p:spPr>
          <a:xfrm>
            <a:off x="0" y="1902547"/>
            <a:ext cx="9144000" cy="2677875"/>
          </a:xfrm>
        </p:spPr>
        <p:txBody>
          <a:bodyPr>
            <a:normAutofit fontScale="25000" lnSpcReduction="20000"/>
          </a:bodyPr>
          <a:lstStyle/>
          <a:p>
            <a:pPr>
              <a:spcAft>
                <a:spcPts val="1200"/>
              </a:spcAft>
              <a:buFont typeface="Wingdings" charset="2"/>
              <a:buChar char="Ø"/>
            </a:pPr>
            <a:r>
              <a:rPr lang="en-US" sz="12800" b="1" dirty="0">
                <a:solidFill>
                  <a:schemeClr val="bg1"/>
                </a:solidFill>
                <a:latin typeface="Garamond"/>
                <a:cs typeface="Garamond"/>
              </a:rPr>
              <a:t> Meta-analysis: Collaborative Care for Depression</a:t>
            </a:r>
          </a:p>
          <a:p>
            <a:pPr>
              <a:spcAft>
                <a:spcPts val="1200"/>
              </a:spcAft>
              <a:buFont typeface="Wingdings" charset="2"/>
              <a:buChar char="Ø"/>
            </a:pPr>
            <a:r>
              <a:rPr lang="en-US" sz="12800" b="1" dirty="0">
                <a:solidFill>
                  <a:schemeClr val="bg1"/>
                </a:solidFill>
                <a:latin typeface="Garamond"/>
                <a:cs typeface="Garamond"/>
              </a:rPr>
              <a:t> 12, 355 Patients with Depression </a:t>
            </a:r>
          </a:p>
          <a:p>
            <a:pPr>
              <a:spcAft>
                <a:spcPts val="1200"/>
              </a:spcAft>
              <a:buFont typeface="Wingdings" charset="2"/>
              <a:buChar char="Ø"/>
            </a:pPr>
            <a:r>
              <a:rPr lang="en-US" sz="12800" b="1" dirty="0">
                <a:solidFill>
                  <a:schemeClr val="bg1"/>
                </a:solidFill>
                <a:latin typeface="Garamond"/>
                <a:cs typeface="Garamond"/>
              </a:rPr>
              <a:t> Received Supported Care Coordination </a:t>
            </a:r>
          </a:p>
          <a:p>
            <a:pPr>
              <a:spcAft>
                <a:spcPts val="1200"/>
              </a:spcAft>
              <a:buFont typeface="Wingdings" charset="2"/>
              <a:buChar char="Ø"/>
            </a:pPr>
            <a:r>
              <a:rPr lang="en-US" sz="12800" b="1" dirty="0">
                <a:solidFill>
                  <a:schemeClr val="bg1"/>
                </a:solidFill>
                <a:latin typeface="Garamond"/>
                <a:cs typeface="Garamond"/>
              </a:rPr>
              <a:t> Superior to Practice as Usual  </a:t>
            </a:r>
          </a:p>
          <a:p>
            <a:pPr marL="0" indent="0" algn="ctr">
              <a:buNone/>
            </a:pPr>
            <a:endParaRPr lang="en-US" dirty="0"/>
          </a:p>
          <a:p>
            <a:pPr marL="0" indent="0">
              <a:buNone/>
            </a:pPr>
            <a:endParaRPr lang="en-US" sz="1400" b="1" dirty="0"/>
          </a:p>
        </p:txBody>
      </p:sp>
      <p:sp>
        <p:nvSpPr>
          <p:cNvPr id="5" name="Rectangle 4"/>
          <p:cNvSpPr/>
          <p:nvPr/>
        </p:nvSpPr>
        <p:spPr>
          <a:xfrm>
            <a:off x="2050473" y="200818"/>
            <a:ext cx="1868857" cy="1569660"/>
          </a:xfrm>
          <a:prstGeom prst="rect">
            <a:avLst/>
          </a:prstGeom>
          <a:solidFill>
            <a:srgbClr val="FFC000"/>
          </a:solidFill>
        </p:spPr>
        <p:txBody>
          <a:bodyPr wrap="square" lIns="91440" tIns="45720" rIns="91440" bIns="45720">
            <a:spAutoFit/>
          </a:bodyPr>
          <a:lstStyle/>
          <a:p>
            <a:pPr algn="ctr"/>
            <a:r>
              <a:rPr lang="en-US" sz="9600" b="1"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rPr>
              <a:t>37</a:t>
            </a:r>
            <a:endParaRPr lang="en-US" sz="9600" b="1" cap="none" spc="0"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endParaRPr>
          </a:p>
        </p:txBody>
      </p:sp>
      <p:sp>
        <p:nvSpPr>
          <p:cNvPr id="6" name="Rectangle 5"/>
          <p:cNvSpPr/>
          <p:nvPr/>
        </p:nvSpPr>
        <p:spPr>
          <a:xfrm>
            <a:off x="4696691" y="200818"/>
            <a:ext cx="2895600" cy="1569660"/>
          </a:xfrm>
          <a:prstGeom prst="rect">
            <a:avLst/>
          </a:prstGeom>
          <a:solidFill>
            <a:srgbClr val="FFC000"/>
          </a:solidFill>
        </p:spPr>
        <p:txBody>
          <a:bodyPr wrap="square" lIns="91440" tIns="45720" rIns="91440" bIns="45720">
            <a:spAutoFit/>
          </a:bodyPr>
          <a:lstStyle/>
          <a:p>
            <a:pPr algn="ctr"/>
            <a:r>
              <a:rPr lang="en-US" sz="9600" b="1"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rPr>
              <a:t>RCT</a:t>
            </a:r>
            <a:endParaRPr lang="en-US" sz="9600" b="1" cap="none" spc="0" dirty="0">
              <a:ln w="12700">
                <a:solidFill>
                  <a:schemeClr val="tx2">
                    <a:satMod val="155000"/>
                  </a:schemeClr>
                </a:solidFill>
                <a:prstDash val="solid"/>
              </a:ln>
              <a:solidFill>
                <a:schemeClr val="bg2">
                  <a:tint val="85000"/>
                  <a:satMod val="155000"/>
                </a:schemeClr>
              </a:solidFill>
              <a:effectLst>
                <a:glow rad="101600">
                  <a:schemeClr val="accent5">
                    <a:satMod val="175000"/>
                    <a:alpha val="40000"/>
                  </a:schemeClr>
                </a:glow>
                <a:outerShdw blurRad="41275" dist="20320" dir="1800000" algn="tl" rotWithShape="0">
                  <a:srgbClr val="000000">
                    <a:alpha val="40000"/>
                  </a:srgbClr>
                </a:outerShdw>
              </a:effectLst>
              <a:latin typeface="Garamond"/>
              <a:cs typeface="Garamond"/>
            </a:endParaRPr>
          </a:p>
        </p:txBody>
      </p:sp>
      <p:sp>
        <p:nvSpPr>
          <p:cNvPr id="7" name="Content Placeholder 2"/>
          <p:cNvSpPr txBox="1">
            <a:spLocks/>
          </p:cNvSpPr>
          <p:nvPr/>
        </p:nvSpPr>
        <p:spPr>
          <a:xfrm>
            <a:off x="372979" y="4649171"/>
            <a:ext cx="8398042" cy="4943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sz="1400" b="1" dirty="0" err="1">
                <a:solidFill>
                  <a:schemeClr val="bg1"/>
                </a:solidFill>
                <a:latin typeface="Garamond"/>
                <a:cs typeface="Garamond"/>
              </a:rPr>
              <a:t>Gilbody</a:t>
            </a:r>
            <a:r>
              <a:rPr lang="en-US" sz="1400" b="1" dirty="0">
                <a:solidFill>
                  <a:schemeClr val="bg1"/>
                </a:solidFill>
                <a:latin typeface="Garamond"/>
                <a:cs typeface="Garamond"/>
              </a:rPr>
              <a:t> S, Bower P, Fletcher J, Richards D, Sutton AJ. Collaborative care for depression: a cumulative meta-analysis and review of longer-term outcomes. Archives of internal medicine. 2006 Nov 27;166(21):2314-21.</a:t>
            </a:r>
            <a:r>
              <a:rPr lang="en-US" sz="1400" b="1" dirty="0"/>
              <a:t> </a:t>
            </a:r>
          </a:p>
        </p:txBody>
      </p:sp>
    </p:spTree>
    <p:extLst>
      <p:ext uri="{BB962C8B-B14F-4D97-AF65-F5344CB8AC3E}">
        <p14:creationId xmlns:p14="http://schemas.microsoft.com/office/powerpoint/2010/main" val="7901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047017" cy="5143500"/>
          </a:xfrm>
        </p:spPr>
      </p:pic>
    </p:spTree>
    <p:extLst>
      <p:ext uri="{BB962C8B-B14F-4D97-AF65-F5344CB8AC3E}">
        <p14:creationId xmlns:p14="http://schemas.microsoft.com/office/powerpoint/2010/main" val="1778877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0836"/>
            <a:ext cx="9144000" cy="5143500"/>
          </a:xfrm>
          <a:prstGeom prst="rect">
            <a:avLst/>
          </a:prstGeom>
        </p:spPr>
      </p:pic>
      <p:sp>
        <p:nvSpPr>
          <p:cNvPr id="2" name="Rectangle 1"/>
          <p:cNvSpPr/>
          <p:nvPr/>
        </p:nvSpPr>
        <p:spPr>
          <a:xfrm>
            <a:off x="177801" y="1551709"/>
            <a:ext cx="9144000" cy="3380413"/>
          </a:xfrm>
          <a:prstGeom prst="rect">
            <a:avLst/>
          </a:prstGeom>
        </p:spPr>
        <p:txBody>
          <a:bodyPr wrap="square">
            <a:spAutoFit/>
          </a:bodyPr>
          <a:lstStyle/>
          <a:p>
            <a:pPr marL="457200" indent="-457200">
              <a:spcAft>
                <a:spcPts val="1000"/>
              </a:spcAft>
              <a:buFont typeface="+mj-lt"/>
              <a:buAutoNum type="arabicPeriod"/>
            </a:pPr>
            <a:r>
              <a:rPr lang="en-US" sz="2800" b="1" dirty="0">
                <a:solidFill>
                  <a:schemeClr val="bg1"/>
                </a:solidFill>
                <a:latin typeface="Garamond"/>
                <a:cs typeface="Garamond"/>
              </a:rPr>
              <a:t>Seen 1 integrated care practice</a:t>
            </a:r>
            <a:r>
              <a:rPr lang="mr-IN" sz="2800" b="1" dirty="0">
                <a:solidFill>
                  <a:schemeClr val="bg1"/>
                </a:solidFill>
                <a:latin typeface="Garamond"/>
                <a:cs typeface="Garamond"/>
              </a:rPr>
              <a:t>…</a:t>
            </a:r>
            <a:r>
              <a:rPr lang="en-US" sz="2800" b="1" dirty="0">
                <a:solidFill>
                  <a:schemeClr val="bg1"/>
                </a:solidFill>
                <a:latin typeface="Garamond"/>
                <a:cs typeface="Garamond"/>
              </a:rPr>
              <a:t>. you have seen 1 integrated care practice</a:t>
            </a:r>
          </a:p>
          <a:p>
            <a:pPr marL="457200" indent="-457200">
              <a:spcAft>
                <a:spcPts val="1000"/>
              </a:spcAft>
              <a:buFont typeface="+mj-lt"/>
              <a:buAutoNum type="arabicPeriod"/>
            </a:pPr>
            <a:endParaRPr lang="en-US" sz="200" b="1" dirty="0">
              <a:solidFill>
                <a:schemeClr val="bg1"/>
              </a:solidFill>
              <a:latin typeface="Garamond"/>
              <a:cs typeface="Garamond"/>
            </a:endParaRPr>
          </a:p>
          <a:p>
            <a:pPr marL="457200" indent="-457200">
              <a:spcAft>
                <a:spcPts val="1000"/>
              </a:spcAft>
              <a:buFont typeface="+mj-lt"/>
              <a:buAutoNum type="arabicPeriod"/>
            </a:pPr>
            <a:r>
              <a:rPr lang="en-US" sz="2800" b="1" dirty="0">
                <a:solidFill>
                  <a:schemeClr val="bg1"/>
                </a:solidFill>
                <a:latin typeface="Garamond"/>
                <a:cs typeface="Garamond"/>
              </a:rPr>
              <a:t>Flexibly designed, locally tailored, serving a population</a:t>
            </a:r>
          </a:p>
          <a:p>
            <a:pPr>
              <a:spcAft>
                <a:spcPts val="1000"/>
              </a:spcAft>
            </a:pPr>
            <a:endParaRPr lang="en-US" sz="200" b="1" dirty="0">
              <a:solidFill>
                <a:schemeClr val="bg1"/>
              </a:solidFill>
              <a:latin typeface="Garamond"/>
              <a:cs typeface="Garamond"/>
            </a:endParaRPr>
          </a:p>
          <a:p>
            <a:pPr marL="457200" lvl="0" indent="-457200">
              <a:spcAft>
                <a:spcPts val="1000"/>
              </a:spcAft>
              <a:buFont typeface="+mj-lt"/>
              <a:buAutoNum type="arabicPeriod"/>
            </a:pPr>
            <a:r>
              <a:rPr lang="en-US" sz="2800" b="1" dirty="0">
                <a:solidFill>
                  <a:schemeClr val="bg1"/>
                </a:solidFill>
                <a:latin typeface="Garamond"/>
                <a:cs typeface="Garamond"/>
              </a:rPr>
              <a:t>Team-based care, shared decision-making,                     care coordination</a:t>
            </a:r>
          </a:p>
          <a:p>
            <a:pPr marL="457200" lvl="0" indent="-457200">
              <a:spcAft>
                <a:spcPts val="1000"/>
              </a:spcAft>
              <a:buFont typeface="+mj-lt"/>
              <a:buAutoNum type="arabicPeriod"/>
            </a:pPr>
            <a:r>
              <a:rPr lang="en-US" sz="2800" b="1" dirty="0">
                <a:solidFill>
                  <a:schemeClr val="bg1"/>
                </a:solidFill>
                <a:latin typeface="Garamond"/>
                <a:cs typeface="Garamond"/>
              </a:rPr>
              <a:t>Population-based : Guidelines &amp; Algorithms driven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047018" cy="1288473"/>
          </a:xfrm>
          <a:prstGeom prst="rect">
            <a:avLst/>
          </a:prstGeom>
        </p:spPr>
      </p:pic>
    </p:spTree>
    <p:extLst>
      <p:ext uri="{BB962C8B-B14F-4D97-AF65-F5344CB8AC3E}">
        <p14:creationId xmlns:p14="http://schemas.microsoft.com/office/powerpoint/2010/main" val="188214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2" name="Rectangle 1"/>
          <p:cNvSpPr/>
          <p:nvPr/>
        </p:nvSpPr>
        <p:spPr>
          <a:xfrm>
            <a:off x="46182" y="1639692"/>
            <a:ext cx="9097818" cy="2631490"/>
          </a:xfrm>
          <a:prstGeom prst="rect">
            <a:avLst/>
          </a:prstGeom>
        </p:spPr>
        <p:txBody>
          <a:bodyPr wrap="square">
            <a:spAutoFit/>
          </a:bodyPr>
          <a:lstStyle/>
          <a:p>
            <a:pPr marL="457200" lvl="0" indent="-457200">
              <a:spcAft>
                <a:spcPts val="1000"/>
              </a:spcAft>
              <a:buFont typeface="+mj-lt"/>
              <a:buAutoNum type="arabicPeriod" startAt="5"/>
            </a:pPr>
            <a:r>
              <a:rPr lang="en-US" sz="2800" b="1" dirty="0">
                <a:solidFill>
                  <a:schemeClr val="bg1"/>
                </a:solidFill>
                <a:latin typeface="Garamond"/>
                <a:cs typeface="Garamond"/>
              </a:rPr>
              <a:t>No mind-body distinctions; Address Mental Health &amp; Substance Use</a:t>
            </a:r>
            <a:r>
              <a:rPr lang="en-US" sz="2800" b="1" dirty="0">
                <a:solidFill>
                  <a:schemeClr val="bg1"/>
                </a:solidFill>
                <a:latin typeface="Garamond"/>
                <a:cs typeface="Garamond"/>
                <a:sym typeface="Wingdings"/>
              </a:rPr>
              <a:t></a:t>
            </a:r>
            <a:r>
              <a:rPr lang="en-US" sz="2800" b="1" dirty="0">
                <a:solidFill>
                  <a:schemeClr val="bg1"/>
                </a:solidFill>
                <a:latin typeface="Garamond"/>
                <a:cs typeface="Garamond"/>
              </a:rPr>
              <a:t> No Stigma </a:t>
            </a:r>
          </a:p>
          <a:p>
            <a:pPr marL="457200" lvl="0" indent="-457200">
              <a:spcAft>
                <a:spcPts val="1000"/>
              </a:spcAft>
              <a:buFont typeface="+mj-lt"/>
              <a:buAutoNum type="arabicPeriod" startAt="5"/>
            </a:pPr>
            <a:r>
              <a:rPr lang="en-US" sz="2800" b="1" dirty="0">
                <a:solidFill>
                  <a:schemeClr val="bg1"/>
                </a:solidFill>
                <a:latin typeface="Garamond"/>
                <a:cs typeface="Garamond"/>
              </a:rPr>
              <a:t>Stepped Care &amp; Access to Care </a:t>
            </a:r>
          </a:p>
          <a:p>
            <a:pPr marL="457200" lvl="0" indent="-457200">
              <a:spcAft>
                <a:spcPts val="1000"/>
              </a:spcAft>
              <a:buFont typeface="+mj-lt"/>
              <a:buAutoNum type="arabicPeriod" startAt="5"/>
            </a:pPr>
            <a:r>
              <a:rPr lang="en-US" sz="2800" b="1" dirty="0">
                <a:solidFill>
                  <a:schemeClr val="bg1"/>
                </a:solidFill>
                <a:latin typeface="Garamond"/>
                <a:cs typeface="Garamond"/>
              </a:rPr>
              <a:t>Administrative support &amp; new payment methods </a:t>
            </a:r>
          </a:p>
          <a:p>
            <a:pPr marL="457200" lvl="0" indent="-457200">
              <a:spcAft>
                <a:spcPts val="1000"/>
              </a:spcAft>
              <a:buFont typeface="+mj-lt"/>
              <a:buAutoNum type="arabicPeriod" startAt="5"/>
            </a:pPr>
            <a:r>
              <a:rPr lang="en-US" sz="2800" b="1" dirty="0">
                <a:solidFill>
                  <a:schemeClr val="bg1"/>
                </a:solidFill>
                <a:latin typeface="Garamond"/>
                <a:cs typeface="Garamond"/>
              </a:rPr>
              <a:t>Right </a:t>
            </a:r>
            <a:r>
              <a:rPr lang="en-US" sz="2800" b="1" i="1" dirty="0">
                <a:solidFill>
                  <a:schemeClr val="bg1"/>
                </a:solidFill>
                <a:latin typeface="Book Antiqua"/>
                <a:cs typeface="Book Antiqua"/>
              </a:rPr>
              <a:t>Service,</a:t>
            </a:r>
            <a:r>
              <a:rPr lang="en-US" sz="2800" b="1" dirty="0">
                <a:solidFill>
                  <a:schemeClr val="bg1"/>
                </a:solidFill>
                <a:latin typeface="Garamond"/>
                <a:cs typeface="Garamond"/>
              </a:rPr>
              <a:t> Right </a:t>
            </a:r>
            <a:r>
              <a:rPr lang="en-US" sz="2800" b="1" i="1" dirty="0">
                <a:solidFill>
                  <a:schemeClr val="bg1"/>
                </a:solidFill>
                <a:latin typeface="Book Antiqua"/>
                <a:cs typeface="Book Antiqua"/>
              </a:rPr>
              <a:t>Time,</a:t>
            </a:r>
            <a:r>
              <a:rPr lang="en-US" sz="2800" b="1" dirty="0">
                <a:solidFill>
                  <a:schemeClr val="bg1"/>
                </a:solidFill>
                <a:latin typeface="Garamond"/>
                <a:cs typeface="Garamond"/>
              </a:rPr>
              <a:t> Right </a:t>
            </a:r>
            <a:r>
              <a:rPr lang="en-US" sz="2800" b="1" i="1" dirty="0">
                <a:solidFill>
                  <a:schemeClr val="bg1"/>
                </a:solidFill>
                <a:latin typeface="Book Antiqua"/>
                <a:cs typeface="Book Antiqua"/>
              </a:rPr>
              <a:t>Location</a:t>
            </a:r>
            <a:r>
              <a:rPr lang="en-US" sz="2800" b="1" i="1" dirty="0">
                <a:solidFill>
                  <a:schemeClr val="bg1"/>
                </a:solidFill>
                <a:latin typeface="Garamond"/>
                <a:cs typeface="Garamond"/>
              </a:rPr>
              <a:t>, </a:t>
            </a:r>
            <a:r>
              <a:rPr lang="en-US" sz="2800" b="1" dirty="0">
                <a:solidFill>
                  <a:schemeClr val="bg1"/>
                </a:solidFill>
                <a:latin typeface="Garamond"/>
                <a:cs typeface="Garamond"/>
              </a:rPr>
              <a:t>Right </a:t>
            </a:r>
            <a:r>
              <a:rPr lang="en-US" sz="2800" b="1" i="1" dirty="0">
                <a:solidFill>
                  <a:schemeClr val="bg1"/>
                </a:solidFill>
                <a:latin typeface="Book Antiqua"/>
                <a:cs typeface="Book Antiqua"/>
              </a:rPr>
              <a:t>Staff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8894618" cy="1496291"/>
          </a:xfrm>
          <a:prstGeom prst="rect">
            <a:avLst/>
          </a:prstGeom>
        </p:spPr>
      </p:pic>
    </p:spTree>
    <p:extLst>
      <p:ext uri="{BB962C8B-B14F-4D97-AF65-F5344CB8AC3E}">
        <p14:creationId xmlns:p14="http://schemas.microsoft.com/office/powerpoint/2010/main" val="21058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4788568" cy="5171341"/>
          </a:xfrm>
        </p:spPr>
      </p:pic>
      <p:pic>
        <p:nvPicPr>
          <p:cNvPr id="3" name="Picture 2"/>
          <p:cNvPicPr>
            <a:picLocks noChangeAspect="1"/>
          </p:cNvPicPr>
          <p:nvPr/>
        </p:nvPicPr>
        <p:blipFill>
          <a:blip r:embed="rId3"/>
          <a:stretch>
            <a:fillRect/>
          </a:stretch>
        </p:blipFill>
        <p:spPr>
          <a:xfrm>
            <a:off x="4788568" y="27842"/>
            <a:ext cx="4355432" cy="5143499"/>
          </a:xfrm>
          <a:prstGeom prst="rect">
            <a:avLst/>
          </a:prstGeom>
        </p:spPr>
      </p:pic>
      <p:sp>
        <p:nvSpPr>
          <p:cNvPr id="5" name="Rectangle 4"/>
          <p:cNvSpPr/>
          <p:nvPr/>
        </p:nvSpPr>
        <p:spPr>
          <a:xfrm>
            <a:off x="5320145" y="2225452"/>
            <a:ext cx="2646220" cy="337640"/>
          </a:xfrm>
          <a:prstGeom prst="rect">
            <a:avLst/>
          </a:prstGeom>
          <a:solidFill>
            <a:srgbClr val="1262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3985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
        <p:nvSpPr>
          <p:cNvPr id="7" name="TextBox 6"/>
          <p:cNvSpPr txBox="1"/>
          <p:nvPr/>
        </p:nvSpPr>
        <p:spPr>
          <a:xfrm>
            <a:off x="133798" y="3478352"/>
            <a:ext cx="8876404" cy="1631216"/>
          </a:xfrm>
          <a:prstGeom prst="rect">
            <a:avLst/>
          </a:prstGeom>
          <a:solidFill>
            <a:srgbClr val="F7FFD6">
              <a:alpha val="98039"/>
            </a:srgbClr>
          </a:solidFill>
        </p:spPr>
        <p:txBody>
          <a:bodyPr wrap="none" rtlCol="0">
            <a:spAutoFit/>
          </a:bodyPr>
          <a:lstStyle/>
          <a:p>
            <a:r>
              <a:rPr lang="en-US" sz="6000" b="1">
                <a:solidFill>
                  <a:srgbClr val="C00000"/>
                </a:solidFill>
              </a:rPr>
              <a:t>4 Stories of Integrated Care</a:t>
            </a:r>
          </a:p>
          <a:p>
            <a:endParaRPr lang="en-US" sz="1200" b="1">
              <a:solidFill>
                <a:srgbClr val="C00000"/>
              </a:solidFill>
            </a:endParaRPr>
          </a:p>
          <a:p>
            <a:endParaRPr lang="en-US" sz="1200" b="1">
              <a:solidFill>
                <a:srgbClr val="C00000"/>
              </a:solidFill>
            </a:endParaRPr>
          </a:p>
          <a:p>
            <a:endParaRPr lang="en-US" sz="800" b="1">
              <a:solidFill>
                <a:srgbClr val="C00000"/>
              </a:solidFill>
            </a:endParaRPr>
          </a:p>
          <a:p>
            <a:endParaRPr lang="en-US" sz="800" b="1">
              <a:solidFill>
                <a:srgbClr val="C00000"/>
              </a:solidFill>
            </a:endParaRPr>
          </a:p>
        </p:txBody>
      </p:sp>
    </p:spTree>
    <p:extLst>
      <p:ext uri="{BB962C8B-B14F-4D97-AF65-F5344CB8AC3E}">
        <p14:creationId xmlns:p14="http://schemas.microsoft.com/office/powerpoint/2010/main" val="1586386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975533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6778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5" name="Content Placeholder 2"/>
          <p:cNvSpPr>
            <a:spLocks noGrp="1"/>
          </p:cNvSpPr>
          <p:nvPr>
            <p:ph idx="1"/>
          </p:nvPr>
        </p:nvSpPr>
        <p:spPr>
          <a:xfrm>
            <a:off x="0" y="665018"/>
            <a:ext cx="9144000" cy="3263504"/>
          </a:xfrm>
        </p:spPr>
        <p:txBody>
          <a:bodyPr>
            <a:noAutofit/>
          </a:bodyPr>
          <a:lstStyle/>
          <a:p>
            <a:pPr>
              <a:spcAft>
                <a:spcPts val="1200"/>
              </a:spcAft>
            </a:pPr>
            <a:r>
              <a:rPr lang="en-US" sz="2400" b="1" dirty="0">
                <a:solidFill>
                  <a:schemeClr val="bg1"/>
                </a:solidFill>
                <a:latin typeface="Garamond"/>
                <a:cs typeface="Garamond"/>
              </a:rPr>
              <a:t>  Integrated Health Care &gt; Primary Care Principles </a:t>
            </a:r>
          </a:p>
          <a:p>
            <a:pPr>
              <a:spcAft>
                <a:spcPts val="1200"/>
              </a:spcAft>
            </a:pPr>
            <a:r>
              <a:rPr lang="en-US" sz="2400" b="1" dirty="0">
                <a:solidFill>
                  <a:schemeClr val="bg1"/>
                </a:solidFill>
                <a:latin typeface="Garamond"/>
                <a:cs typeface="Garamond"/>
              </a:rPr>
              <a:t>  Care = Comprehensive, Coordinated, Continuous </a:t>
            </a:r>
          </a:p>
          <a:p>
            <a:pPr>
              <a:spcAft>
                <a:spcPts val="1200"/>
              </a:spcAft>
            </a:pPr>
            <a:r>
              <a:rPr lang="en-US" sz="2400" b="1" dirty="0">
                <a:solidFill>
                  <a:schemeClr val="bg1"/>
                </a:solidFill>
                <a:latin typeface="Garamond"/>
                <a:cs typeface="Garamond"/>
              </a:rPr>
              <a:t>  Encounters = Planned with Extreme Flexibility </a:t>
            </a:r>
          </a:p>
          <a:p>
            <a:pPr>
              <a:spcAft>
                <a:spcPts val="1200"/>
              </a:spcAft>
            </a:pPr>
            <a:r>
              <a:rPr lang="en-US" sz="2400" b="1" dirty="0">
                <a:solidFill>
                  <a:schemeClr val="bg1"/>
                </a:solidFill>
                <a:latin typeface="Garamond"/>
                <a:cs typeface="Garamond"/>
              </a:rPr>
              <a:t>  Mature Team Members Frequently </a:t>
            </a:r>
            <a:r>
              <a:rPr lang="en-US" sz="2400" b="1" i="1" dirty="0">
                <a:solidFill>
                  <a:schemeClr val="bg1"/>
                </a:solidFill>
                <a:latin typeface="Book Antiqua"/>
                <a:cs typeface="Book Antiqua"/>
              </a:rPr>
              <a:t>bleed</a:t>
            </a:r>
            <a:r>
              <a:rPr lang="en-US" sz="2400" b="1" dirty="0">
                <a:solidFill>
                  <a:schemeClr val="bg1"/>
                </a:solidFill>
                <a:latin typeface="Garamond"/>
                <a:cs typeface="Garamond"/>
              </a:rPr>
              <a:t> into Others’ Territories </a:t>
            </a:r>
          </a:p>
          <a:p>
            <a:pPr>
              <a:spcAft>
                <a:spcPts val="1200"/>
              </a:spcAft>
            </a:pPr>
            <a:r>
              <a:rPr lang="en-US" sz="2400" b="1" dirty="0">
                <a:solidFill>
                  <a:schemeClr val="bg1"/>
                </a:solidFill>
                <a:latin typeface="Garamond"/>
                <a:cs typeface="Garamond"/>
              </a:rPr>
              <a:t>  Encounters Routinely have More than One Clinician </a:t>
            </a:r>
          </a:p>
          <a:p>
            <a:pPr>
              <a:spcAft>
                <a:spcPts val="1200"/>
              </a:spcAft>
            </a:pPr>
            <a:r>
              <a:rPr lang="en-US" sz="2400" b="1" dirty="0">
                <a:solidFill>
                  <a:schemeClr val="bg1"/>
                </a:solidFill>
                <a:latin typeface="Garamond"/>
                <a:cs typeface="Garamond"/>
              </a:rPr>
              <a:t>  Community Resources - Mobilized </a:t>
            </a:r>
          </a:p>
          <a:p>
            <a:pPr>
              <a:spcAft>
                <a:spcPts val="1200"/>
              </a:spcAft>
            </a:pPr>
            <a:r>
              <a:rPr lang="en-US" sz="2400" b="1" dirty="0">
                <a:solidFill>
                  <a:schemeClr val="bg1"/>
                </a:solidFill>
              </a:rPr>
              <a:t>  </a:t>
            </a:r>
            <a:r>
              <a:rPr lang="en-US" sz="2400" b="1" dirty="0">
                <a:solidFill>
                  <a:schemeClr val="bg1"/>
                </a:solidFill>
                <a:latin typeface="Garamond"/>
                <a:cs typeface="Garamond"/>
              </a:rPr>
              <a:t>Communication/Documentation </a:t>
            </a:r>
            <a:r>
              <a:rPr lang="en-US" sz="2000" b="1" dirty="0">
                <a:solidFill>
                  <a:schemeClr val="bg1"/>
                </a:solidFill>
                <a:latin typeface="Garamond"/>
                <a:cs typeface="Garamond"/>
              </a:rPr>
              <a:t>(face-to-face, </a:t>
            </a:r>
            <a:r>
              <a:rPr lang="en-US" sz="2000" b="1" dirty="0" err="1">
                <a:solidFill>
                  <a:schemeClr val="bg1"/>
                </a:solidFill>
                <a:latin typeface="Garamond"/>
                <a:cs typeface="Garamond"/>
              </a:rPr>
              <a:t>telehealth</a:t>
            </a:r>
            <a:r>
              <a:rPr lang="en-US" sz="2000" b="1" dirty="0">
                <a:solidFill>
                  <a:schemeClr val="bg1"/>
                </a:solidFill>
                <a:latin typeface="Garamond"/>
                <a:cs typeface="Garamond"/>
              </a:rPr>
              <a:t> &amp; HER) </a:t>
            </a:r>
          </a:p>
          <a:p>
            <a:pPr>
              <a:spcAft>
                <a:spcPts val="1200"/>
              </a:spcAft>
            </a:pPr>
            <a:r>
              <a:rPr lang="en-US" sz="2400" b="1" dirty="0">
                <a:solidFill>
                  <a:schemeClr val="bg1"/>
                </a:solidFill>
              </a:rPr>
              <a:t>  </a:t>
            </a:r>
            <a:r>
              <a:rPr lang="en-US" sz="2400" b="1" dirty="0">
                <a:solidFill>
                  <a:schemeClr val="bg1"/>
                </a:solidFill>
                <a:latin typeface="Garamond"/>
                <a:cs typeface="Garamond"/>
              </a:rPr>
              <a:t>Help the Entire Population </a:t>
            </a:r>
          </a:p>
        </p:txBody>
      </p:sp>
      <p:sp>
        <p:nvSpPr>
          <p:cNvPr id="6" name="Title 1"/>
          <p:cNvSpPr>
            <a:spLocks noGrp="1"/>
          </p:cNvSpPr>
          <p:nvPr>
            <p:ph type="title"/>
          </p:nvPr>
        </p:nvSpPr>
        <p:spPr>
          <a:xfrm>
            <a:off x="628650" y="0"/>
            <a:ext cx="7886700" cy="831273"/>
          </a:xfrm>
        </p:spPr>
        <p:txBody>
          <a:bodyPr>
            <a:normAutofit/>
          </a:bodyPr>
          <a:lstStyle/>
          <a:p>
            <a:pPr algn="ctr"/>
            <a:r>
              <a:rPr lang="en-US" sz="4000" b="1" dirty="0">
                <a:solidFill>
                  <a:srgbClr val="FFFF00"/>
                </a:solidFill>
                <a:latin typeface="Garamond"/>
                <a:cs typeface="Garamond"/>
              </a:rPr>
              <a:t>Care at Cherokee</a:t>
            </a:r>
          </a:p>
        </p:txBody>
      </p:sp>
    </p:spTree>
    <p:extLst>
      <p:ext uri="{BB962C8B-B14F-4D97-AF65-F5344CB8AC3E}">
        <p14:creationId xmlns:p14="http://schemas.microsoft.com/office/powerpoint/2010/main" val="11853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4" name="Title 1"/>
          <p:cNvSpPr>
            <a:spLocks noGrp="1"/>
          </p:cNvSpPr>
          <p:nvPr>
            <p:ph type="title"/>
          </p:nvPr>
        </p:nvSpPr>
        <p:spPr>
          <a:xfrm>
            <a:off x="1867660" y="136531"/>
            <a:ext cx="6157748" cy="994172"/>
          </a:xfrm>
        </p:spPr>
        <p:txBody>
          <a:bodyPr>
            <a:normAutofit/>
          </a:bodyPr>
          <a:lstStyle/>
          <a:p>
            <a:r>
              <a:rPr lang="en-US" sz="4400" b="1" dirty="0">
                <a:solidFill>
                  <a:srgbClr val="FFFF00"/>
                </a:solidFill>
                <a:latin typeface="Garamond"/>
                <a:cs typeface="Garamond"/>
              </a:rPr>
              <a:t> 4 Cherokee Essentials </a:t>
            </a:r>
          </a:p>
        </p:txBody>
      </p:sp>
      <p:pic>
        <p:nvPicPr>
          <p:cNvPr id="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8053" y="1309902"/>
            <a:ext cx="3032807" cy="1485003"/>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99" y="2963943"/>
            <a:ext cx="3090870" cy="204089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7491" y="2758131"/>
            <a:ext cx="4591600" cy="214637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5944" y="1271961"/>
            <a:ext cx="687939" cy="12036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408" y="1413863"/>
            <a:ext cx="772228" cy="10819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0684" y="1451986"/>
            <a:ext cx="840434" cy="99417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3294" y="1499042"/>
            <a:ext cx="826090" cy="99130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flipH="1" flipV="1">
            <a:off x="6149495" y="1457365"/>
            <a:ext cx="650289" cy="960125"/>
          </a:xfrm>
          <a:prstGeom prst="rect">
            <a:avLst/>
          </a:prstGeom>
        </p:spPr>
      </p:pic>
      <p:sp>
        <p:nvSpPr>
          <p:cNvPr id="13" name="TextBox 12"/>
          <p:cNvSpPr txBox="1"/>
          <p:nvPr/>
        </p:nvSpPr>
        <p:spPr>
          <a:xfrm>
            <a:off x="7798567" y="1725837"/>
            <a:ext cx="1345433" cy="276999"/>
          </a:xfrm>
          <a:prstGeom prst="rect">
            <a:avLst/>
          </a:prstGeom>
          <a:solidFill>
            <a:schemeClr val="bg1"/>
          </a:solidFill>
        </p:spPr>
        <p:txBody>
          <a:bodyPr wrap="none" rtlCol="0">
            <a:spAutoFit/>
          </a:bodyPr>
          <a:lstStyle/>
          <a:p>
            <a:r>
              <a:rPr lang="en-US" sz="1200"/>
              <a:t>Care Coordinators </a:t>
            </a:r>
          </a:p>
        </p:txBody>
      </p:sp>
      <p:sp>
        <p:nvSpPr>
          <p:cNvPr id="14" name="TextBox 13"/>
          <p:cNvSpPr txBox="1"/>
          <p:nvPr/>
        </p:nvSpPr>
        <p:spPr>
          <a:xfrm>
            <a:off x="6860641" y="1585683"/>
            <a:ext cx="902167" cy="646331"/>
          </a:xfrm>
          <a:prstGeom prst="rect">
            <a:avLst/>
          </a:prstGeom>
          <a:solidFill>
            <a:schemeClr val="bg1"/>
          </a:solidFill>
        </p:spPr>
        <p:txBody>
          <a:bodyPr wrap="square" rtlCol="0">
            <a:spAutoFit/>
          </a:bodyPr>
          <a:lstStyle/>
          <a:p>
            <a:pPr algn="ctr"/>
            <a:r>
              <a:rPr lang="en-US" sz="1200"/>
              <a:t>Behavioral</a:t>
            </a:r>
          </a:p>
          <a:p>
            <a:pPr algn="ctr"/>
            <a:r>
              <a:rPr lang="en-US" sz="1200"/>
              <a:t>Health </a:t>
            </a:r>
          </a:p>
          <a:p>
            <a:pPr algn="ctr"/>
            <a:r>
              <a:rPr lang="en-US" sz="1200"/>
              <a:t>Specialist</a:t>
            </a:r>
          </a:p>
        </p:txBody>
      </p:sp>
      <p:sp>
        <p:nvSpPr>
          <p:cNvPr id="15" name="TextBox 14"/>
          <p:cNvSpPr txBox="1"/>
          <p:nvPr/>
        </p:nvSpPr>
        <p:spPr>
          <a:xfrm>
            <a:off x="639631" y="1778222"/>
            <a:ext cx="498247" cy="461665"/>
          </a:xfrm>
          <a:prstGeom prst="rect">
            <a:avLst/>
          </a:prstGeom>
          <a:noFill/>
        </p:spPr>
        <p:txBody>
          <a:bodyPr wrap="square" rtlCol="0">
            <a:spAutoFit/>
          </a:bodyPr>
          <a:lstStyle/>
          <a:p>
            <a:r>
              <a:rPr lang="en-US" sz="2400" b="1" dirty="0">
                <a:latin typeface="Garamond"/>
                <a:cs typeface="Garamond"/>
              </a:rPr>
              <a:t>1.</a:t>
            </a:r>
          </a:p>
        </p:txBody>
      </p:sp>
      <p:sp>
        <p:nvSpPr>
          <p:cNvPr id="16" name="TextBox 15"/>
          <p:cNvSpPr txBox="1"/>
          <p:nvPr/>
        </p:nvSpPr>
        <p:spPr>
          <a:xfrm>
            <a:off x="4067492" y="2802495"/>
            <a:ext cx="582298" cy="461665"/>
          </a:xfrm>
          <a:prstGeom prst="rect">
            <a:avLst/>
          </a:prstGeom>
          <a:noFill/>
        </p:spPr>
        <p:txBody>
          <a:bodyPr wrap="square" rtlCol="0">
            <a:spAutoFit/>
          </a:bodyPr>
          <a:lstStyle/>
          <a:p>
            <a:r>
              <a:rPr lang="en-US" sz="2400" b="1" dirty="0">
                <a:latin typeface="Garamond"/>
                <a:cs typeface="Garamond"/>
              </a:rPr>
              <a:t>4.</a:t>
            </a:r>
          </a:p>
        </p:txBody>
      </p:sp>
      <p:sp>
        <p:nvSpPr>
          <p:cNvPr id="17" name="TextBox 16"/>
          <p:cNvSpPr txBox="1"/>
          <p:nvPr/>
        </p:nvSpPr>
        <p:spPr>
          <a:xfrm>
            <a:off x="486300" y="3001244"/>
            <a:ext cx="539340" cy="461665"/>
          </a:xfrm>
          <a:prstGeom prst="rect">
            <a:avLst/>
          </a:prstGeom>
          <a:noFill/>
        </p:spPr>
        <p:txBody>
          <a:bodyPr wrap="square" rtlCol="0">
            <a:spAutoFit/>
          </a:bodyPr>
          <a:lstStyle/>
          <a:p>
            <a:r>
              <a:rPr lang="en-US" sz="2400" b="1" dirty="0">
                <a:latin typeface="Garamond"/>
                <a:cs typeface="Garamond"/>
              </a:rPr>
              <a:t>3.</a:t>
            </a:r>
          </a:p>
        </p:txBody>
      </p:sp>
      <p:sp>
        <p:nvSpPr>
          <p:cNvPr id="18" name="TextBox 17"/>
          <p:cNvSpPr txBox="1"/>
          <p:nvPr/>
        </p:nvSpPr>
        <p:spPr>
          <a:xfrm>
            <a:off x="3913819" y="1725837"/>
            <a:ext cx="658950" cy="461665"/>
          </a:xfrm>
          <a:prstGeom prst="rect">
            <a:avLst/>
          </a:prstGeom>
          <a:noFill/>
        </p:spPr>
        <p:txBody>
          <a:bodyPr wrap="square" rtlCol="0">
            <a:spAutoFit/>
          </a:bodyPr>
          <a:lstStyle/>
          <a:p>
            <a:r>
              <a:rPr lang="en-US" sz="2400" b="1" dirty="0">
                <a:solidFill>
                  <a:srgbClr val="000000"/>
                </a:solidFill>
                <a:latin typeface="Garamond"/>
                <a:cs typeface="Garamond"/>
              </a:rPr>
              <a:t>2.</a:t>
            </a:r>
          </a:p>
        </p:txBody>
      </p:sp>
    </p:spTree>
    <p:extLst>
      <p:ext uri="{BB962C8B-B14F-4D97-AF65-F5344CB8AC3E}">
        <p14:creationId xmlns:p14="http://schemas.microsoft.com/office/powerpoint/2010/main" val="107439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4" name="Title 1"/>
          <p:cNvSpPr>
            <a:spLocks noGrp="1"/>
          </p:cNvSpPr>
          <p:nvPr>
            <p:ph type="title"/>
          </p:nvPr>
        </p:nvSpPr>
        <p:spPr>
          <a:xfrm>
            <a:off x="0" y="1515174"/>
            <a:ext cx="9005454" cy="713834"/>
          </a:xfrm>
        </p:spPr>
        <p:txBody>
          <a:bodyPr>
            <a:noAutofit/>
          </a:bodyPr>
          <a:lstStyle/>
          <a:p>
            <a:r>
              <a:rPr lang="en-US" sz="4000" b="1" dirty="0">
                <a:solidFill>
                  <a:srgbClr val="FFFF00"/>
                </a:solidFill>
                <a:latin typeface="Garamond"/>
                <a:cs typeface="Garamond"/>
              </a:rPr>
              <a:t>  Mental Health Pathways: Stepped Care </a:t>
            </a:r>
          </a:p>
        </p:txBody>
      </p:sp>
      <p:sp>
        <p:nvSpPr>
          <p:cNvPr id="5" name="Content Placeholder 2"/>
          <p:cNvSpPr>
            <a:spLocks noGrp="1"/>
          </p:cNvSpPr>
          <p:nvPr>
            <p:ph idx="1"/>
          </p:nvPr>
        </p:nvSpPr>
        <p:spPr>
          <a:xfrm>
            <a:off x="-1" y="2341197"/>
            <a:ext cx="9144001" cy="2098638"/>
          </a:xfrm>
        </p:spPr>
        <p:txBody>
          <a:bodyPr>
            <a:noAutofit/>
          </a:bodyPr>
          <a:lstStyle/>
          <a:p>
            <a:pPr marL="0" indent="0">
              <a:spcBef>
                <a:spcPts val="600"/>
              </a:spcBef>
              <a:spcAft>
                <a:spcPts val="1200"/>
              </a:spcAft>
              <a:buNone/>
            </a:pPr>
            <a:r>
              <a:rPr lang="en-US" sz="2800" b="1" dirty="0">
                <a:solidFill>
                  <a:schemeClr val="bg1"/>
                </a:solidFill>
                <a:latin typeface="Garamond"/>
                <a:cs typeface="Garamond"/>
              </a:rPr>
              <a:t>      Pathway A: </a:t>
            </a:r>
            <a:r>
              <a:rPr lang="en-US" sz="2800" b="1" dirty="0" err="1">
                <a:solidFill>
                  <a:schemeClr val="bg1"/>
                </a:solidFill>
                <a:latin typeface="Garamond"/>
                <a:cs typeface="Garamond"/>
              </a:rPr>
              <a:t>Pt</a:t>
            </a:r>
            <a:r>
              <a:rPr lang="en-US" sz="2800" b="1" dirty="0">
                <a:solidFill>
                  <a:schemeClr val="bg1"/>
                </a:solidFill>
                <a:latin typeface="Garamond"/>
                <a:cs typeface="Garamond"/>
              </a:rPr>
              <a:t> - Managed in Primary Care </a:t>
            </a:r>
          </a:p>
          <a:p>
            <a:pPr marL="0" indent="0">
              <a:spcBef>
                <a:spcPts val="0"/>
              </a:spcBef>
              <a:spcAft>
                <a:spcPts val="1200"/>
              </a:spcAft>
              <a:buNone/>
            </a:pPr>
            <a:r>
              <a:rPr lang="en-US" sz="2800" b="1" dirty="0">
                <a:solidFill>
                  <a:schemeClr val="bg1"/>
                </a:solidFill>
                <a:latin typeface="Garamond"/>
                <a:cs typeface="Garamond"/>
              </a:rPr>
              <a:t>      Pathway B: </a:t>
            </a:r>
            <a:r>
              <a:rPr lang="en-US" sz="2800" b="1" dirty="0" err="1">
                <a:solidFill>
                  <a:schemeClr val="bg1"/>
                </a:solidFill>
                <a:latin typeface="Garamond"/>
                <a:cs typeface="Garamond"/>
              </a:rPr>
              <a:t>Pt</a:t>
            </a:r>
            <a:r>
              <a:rPr lang="en-US" sz="2800" b="1" dirty="0">
                <a:solidFill>
                  <a:schemeClr val="bg1"/>
                </a:solidFill>
                <a:latin typeface="Garamond"/>
                <a:cs typeface="Garamond"/>
              </a:rPr>
              <a:t> - Briefly Managed by the Psychiatrist </a:t>
            </a:r>
          </a:p>
          <a:p>
            <a:pPr marL="0" indent="0">
              <a:spcBef>
                <a:spcPts val="0"/>
              </a:spcBef>
              <a:spcAft>
                <a:spcPts val="1200"/>
              </a:spcAft>
              <a:buNone/>
            </a:pPr>
            <a:r>
              <a:rPr lang="en-US" sz="2800" b="1" dirty="0">
                <a:solidFill>
                  <a:schemeClr val="bg1"/>
                </a:solidFill>
                <a:latin typeface="Garamond"/>
                <a:cs typeface="Garamond"/>
              </a:rPr>
              <a:t>                           Returned to Primary Care with a Care Plan</a:t>
            </a:r>
          </a:p>
          <a:p>
            <a:pPr marL="0" indent="0">
              <a:spcBef>
                <a:spcPts val="600"/>
              </a:spcBef>
              <a:spcAft>
                <a:spcPts val="1200"/>
              </a:spcAft>
              <a:buNone/>
            </a:pPr>
            <a:r>
              <a:rPr lang="en-US" sz="2800" b="1" dirty="0">
                <a:solidFill>
                  <a:schemeClr val="bg1"/>
                </a:solidFill>
              </a:rPr>
              <a:t>Pathway C: Psychiatrist Provides Long-Term Care</a:t>
            </a:r>
            <a:r>
              <a:rPr lang="en-US" sz="2800" b="1" i="1" dirty="0">
                <a:solidFill>
                  <a:schemeClr val="bg1"/>
                </a:solidFill>
              </a:rPr>
              <a:t> </a:t>
            </a:r>
            <a:endParaRPr lang="en-US" sz="2800" b="1" dirty="0">
              <a:solidFill>
                <a:schemeClr val="bg1"/>
              </a:solidFill>
            </a:endParaRPr>
          </a:p>
          <a:p>
            <a:endParaRPr lang="en-US" sz="2400" b="1"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005455" cy="1402987"/>
          </a:xfrm>
          <a:prstGeom prst="rect">
            <a:avLst/>
          </a:prstGeom>
        </p:spPr>
      </p:pic>
    </p:spTree>
    <p:extLst>
      <p:ext uri="{BB962C8B-B14F-4D97-AF65-F5344CB8AC3E}">
        <p14:creationId xmlns:p14="http://schemas.microsoft.com/office/powerpoint/2010/main" val="1212541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3327" cy="5143500"/>
          </a:xfrm>
          <a:prstGeom prst="rect">
            <a:avLst/>
          </a:prstGeom>
        </p:spPr>
      </p:pic>
      <p:sp>
        <p:nvSpPr>
          <p:cNvPr id="6" name="Title 1"/>
          <p:cNvSpPr txBox="1">
            <a:spLocks/>
          </p:cNvSpPr>
          <p:nvPr/>
        </p:nvSpPr>
        <p:spPr>
          <a:xfrm>
            <a:off x="3241964" y="263237"/>
            <a:ext cx="5902036"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5400" b="1" dirty="0">
                <a:latin typeface="Garamond"/>
                <a:cs typeface="Garamond"/>
              </a:rPr>
              <a:t>Cherokee Success</a:t>
            </a:r>
          </a:p>
        </p:txBody>
      </p:sp>
    </p:spTree>
    <p:extLst>
      <p:ext uri="{BB962C8B-B14F-4D97-AF65-F5344CB8AC3E}">
        <p14:creationId xmlns:p14="http://schemas.microsoft.com/office/powerpoint/2010/main" val="926018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550" y="72736"/>
            <a:ext cx="4656282" cy="2349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94972"/>
            <a:ext cx="9144000" cy="2648527"/>
          </a:xfrm>
          <a:prstGeom prst="rect">
            <a:avLst/>
          </a:prstGeom>
        </p:spPr>
      </p:pic>
    </p:spTree>
    <p:extLst>
      <p:ext uri="{BB962C8B-B14F-4D97-AF65-F5344CB8AC3E}">
        <p14:creationId xmlns:p14="http://schemas.microsoft.com/office/powerpoint/2010/main" val="1957971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4418" y="152401"/>
            <a:ext cx="2652491" cy="1925782"/>
          </a:xfrm>
          <a:prstGeom prst="rect">
            <a:avLst/>
          </a:prstGeom>
        </p:spPr>
      </p:pic>
    </p:spTree>
    <p:extLst>
      <p:ext uri="{BB962C8B-B14F-4D97-AF65-F5344CB8AC3E}">
        <p14:creationId xmlns:p14="http://schemas.microsoft.com/office/powerpoint/2010/main" val="130104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285" y="19159"/>
            <a:ext cx="9144000" cy="5143500"/>
          </a:xfrm>
          <a:prstGeom prst="rect">
            <a:avLst/>
          </a:prstGeom>
        </p:spPr>
      </p:pic>
      <p:sp>
        <p:nvSpPr>
          <p:cNvPr id="4" name="Title 1"/>
          <p:cNvSpPr>
            <a:spLocks noGrp="1"/>
          </p:cNvSpPr>
          <p:nvPr>
            <p:ph type="title"/>
          </p:nvPr>
        </p:nvSpPr>
        <p:spPr>
          <a:xfrm>
            <a:off x="111703" y="19159"/>
            <a:ext cx="8595500" cy="682334"/>
          </a:xfrm>
        </p:spPr>
        <p:txBody>
          <a:bodyPr>
            <a:normAutofit/>
          </a:bodyPr>
          <a:lstStyle/>
          <a:p>
            <a:pPr algn="ctr"/>
            <a:r>
              <a:rPr lang="en-US" b="1" dirty="0">
                <a:solidFill>
                  <a:srgbClr val="FFFF00"/>
                </a:solidFill>
                <a:latin typeface="Garamond"/>
                <a:cs typeface="Garamond"/>
              </a:rPr>
              <a:t>Canada’s Patient Education</a:t>
            </a:r>
          </a:p>
        </p:txBody>
      </p:sp>
      <p:sp>
        <p:nvSpPr>
          <p:cNvPr id="5" name="Content Placeholder 2"/>
          <p:cNvSpPr>
            <a:spLocks noGrp="1"/>
          </p:cNvSpPr>
          <p:nvPr>
            <p:ph idx="1"/>
          </p:nvPr>
        </p:nvSpPr>
        <p:spPr>
          <a:xfrm>
            <a:off x="237260" y="701493"/>
            <a:ext cx="8906739" cy="3562591"/>
          </a:xfrm>
        </p:spPr>
        <p:txBody>
          <a:bodyPr>
            <a:normAutofit/>
          </a:bodyPr>
          <a:lstStyle/>
          <a:p>
            <a:pPr marL="0" indent="0">
              <a:buNone/>
            </a:pPr>
            <a:r>
              <a:rPr lang="en-US" sz="2000" b="1" dirty="0">
                <a:solidFill>
                  <a:schemeClr val="bg1"/>
                </a:solidFill>
                <a:latin typeface="Garamond"/>
                <a:cs typeface="Garamond"/>
              </a:rPr>
              <a:t>1)  </a:t>
            </a:r>
            <a:r>
              <a:rPr lang="en-US" sz="2000" b="1" dirty="0">
                <a:solidFill>
                  <a:srgbClr val="FFFF00"/>
                </a:solidFill>
                <a:latin typeface="Garamond"/>
                <a:cs typeface="Garamond"/>
              </a:rPr>
              <a:t>Bounce Back: c</a:t>
            </a:r>
            <a:r>
              <a:rPr lang="en-US" sz="2000" b="1" dirty="0">
                <a:solidFill>
                  <a:schemeClr val="bg1"/>
                </a:solidFill>
                <a:latin typeface="Garamond"/>
                <a:cs typeface="Garamond"/>
              </a:rPr>
              <a:t>ombines Digital Video Discs (DVDs) &amp; workbooks      </a:t>
            </a:r>
          </a:p>
          <a:p>
            <a:pPr marL="0" indent="0">
              <a:buNone/>
            </a:pPr>
            <a:r>
              <a:rPr lang="en-US" sz="2000" b="1" dirty="0">
                <a:solidFill>
                  <a:schemeClr val="bg1"/>
                </a:solidFill>
                <a:latin typeface="Garamond"/>
                <a:cs typeface="Garamond"/>
              </a:rPr>
              <a:t>       for individuals/</a:t>
            </a:r>
            <a:r>
              <a:rPr lang="en-US" sz="2000" b="1" dirty="0" err="1">
                <a:solidFill>
                  <a:schemeClr val="bg1"/>
                </a:solidFill>
                <a:latin typeface="Garamond"/>
                <a:cs typeface="Garamond"/>
              </a:rPr>
              <a:t>pts</a:t>
            </a:r>
            <a:r>
              <a:rPr lang="en-US" sz="2000" b="1" dirty="0">
                <a:solidFill>
                  <a:schemeClr val="bg1"/>
                </a:solidFill>
                <a:latin typeface="Garamond"/>
                <a:cs typeface="Garamond"/>
              </a:rPr>
              <a:t> with depression (with/without anxiety)</a:t>
            </a:r>
          </a:p>
          <a:p>
            <a:pPr marL="0" indent="0">
              <a:buNone/>
            </a:pPr>
            <a:r>
              <a:rPr lang="en-US" sz="2000" b="1" dirty="0">
                <a:solidFill>
                  <a:schemeClr val="bg1"/>
                </a:solidFill>
                <a:latin typeface="Garamond"/>
                <a:cs typeface="Garamond"/>
              </a:rPr>
              <a:t>2</a:t>
            </a:r>
            <a:r>
              <a:rPr lang="en-US" sz="2000" b="1" dirty="0">
                <a:solidFill>
                  <a:srgbClr val="FFFF00"/>
                </a:solidFill>
                <a:latin typeface="Garamond"/>
                <a:cs typeface="Garamond"/>
              </a:rPr>
              <a:t>) Antidepressant Skills Workbook:</a:t>
            </a:r>
            <a:r>
              <a:rPr lang="en-US" sz="2000" b="1" dirty="0">
                <a:solidFill>
                  <a:schemeClr val="bg1"/>
                </a:solidFill>
                <a:latin typeface="Garamond"/>
                <a:cs typeface="Garamond"/>
              </a:rPr>
              <a:t> teaches specific skills to improve </a:t>
            </a:r>
          </a:p>
          <a:p>
            <a:pPr marL="0" indent="0">
              <a:buNone/>
            </a:pPr>
            <a:r>
              <a:rPr lang="en-US" sz="2000" b="1" dirty="0">
                <a:solidFill>
                  <a:schemeClr val="bg1"/>
                </a:solidFill>
                <a:latin typeface="Garamond"/>
                <a:cs typeface="Garamond"/>
              </a:rPr>
              <a:t>       medication use &amp; overall well-being</a:t>
            </a:r>
          </a:p>
          <a:p>
            <a:pPr marL="0" indent="0">
              <a:buNone/>
            </a:pPr>
            <a:r>
              <a:rPr lang="en-US" sz="2000" b="1" dirty="0">
                <a:solidFill>
                  <a:schemeClr val="bg1"/>
                </a:solidFill>
                <a:latin typeface="Garamond"/>
                <a:cs typeface="Garamond"/>
              </a:rPr>
              <a:t>3) </a:t>
            </a:r>
            <a:r>
              <a:rPr lang="en-US" sz="2000" b="1" dirty="0">
                <a:solidFill>
                  <a:srgbClr val="FFFF00"/>
                </a:solidFill>
                <a:latin typeface="Garamond"/>
                <a:cs typeface="Garamond"/>
              </a:rPr>
              <a:t>Cognitive Behavioral Interpersonal Skills (CBIS) Manual; for MDs </a:t>
            </a:r>
          </a:p>
          <a:p>
            <a:pPr marL="0" indent="0">
              <a:buNone/>
            </a:pPr>
            <a:r>
              <a:rPr lang="en-US" b="1" dirty="0">
                <a:solidFill>
                  <a:schemeClr val="bg1"/>
                </a:solidFill>
                <a:latin typeface="Garamond"/>
                <a:cs typeface="Garamond"/>
              </a:rPr>
              <a:t>                                     </a:t>
            </a:r>
            <a:r>
              <a:rPr lang="en-US" b="1" i="1" dirty="0">
                <a:solidFill>
                  <a:srgbClr val="FFFF00"/>
                </a:solidFill>
                <a:latin typeface="Book Antiqua"/>
                <a:cs typeface="Book Antiqua"/>
              </a:rPr>
              <a:t>Organized, Guideline-Based System </a:t>
            </a:r>
          </a:p>
          <a:p>
            <a:pPr lvl="1"/>
            <a:r>
              <a:rPr lang="en-US" sz="2000" b="1" dirty="0">
                <a:solidFill>
                  <a:schemeClr val="bg1"/>
                </a:solidFill>
                <a:latin typeface="Garamond"/>
                <a:cs typeface="Garamond"/>
              </a:rPr>
              <a:t>Assist PCP: Assessing </a:t>
            </a:r>
            <a:r>
              <a:rPr lang="en-US" sz="2000" b="1" dirty="0" err="1">
                <a:solidFill>
                  <a:schemeClr val="bg1"/>
                </a:solidFill>
                <a:latin typeface="Garamond"/>
                <a:cs typeface="Garamond"/>
              </a:rPr>
              <a:t>Pts</a:t>
            </a:r>
            <a:r>
              <a:rPr lang="en-US" sz="2000" b="1" dirty="0">
                <a:solidFill>
                  <a:schemeClr val="bg1"/>
                </a:solidFill>
                <a:latin typeface="Garamond"/>
                <a:cs typeface="Garamond"/>
              </a:rPr>
              <a:t> </a:t>
            </a:r>
          </a:p>
          <a:p>
            <a:pPr lvl="1"/>
            <a:r>
              <a:rPr lang="en-US" sz="2000" b="1" dirty="0">
                <a:solidFill>
                  <a:schemeClr val="bg1"/>
                </a:solidFill>
                <a:latin typeface="Garamond"/>
                <a:cs typeface="Garamond"/>
              </a:rPr>
              <a:t>Developing </a:t>
            </a:r>
            <a:r>
              <a:rPr lang="en-US" sz="2000" b="1" dirty="0" err="1">
                <a:solidFill>
                  <a:schemeClr val="bg1"/>
                </a:solidFill>
                <a:latin typeface="Garamond"/>
                <a:cs typeface="Garamond"/>
              </a:rPr>
              <a:t>Tx</a:t>
            </a:r>
            <a:r>
              <a:rPr lang="en-US" sz="2000" b="1" dirty="0">
                <a:solidFill>
                  <a:schemeClr val="bg1"/>
                </a:solidFill>
                <a:latin typeface="Garamond"/>
                <a:cs typeface="Garamond"/>
              </a:rPr>
              <a:t> Strategies to teach </a:t>
            </a:r>
            <a:r>
              <a:rPr lang="en-US" sz="2000" b="1" dirty="0" err="1">
                <a:solidFill>
                  <a:schemeClr val="bg1"/>
                </a:solidFill>
                <a:latin typeface="Garamond"/>
                <a:cs typeface="Garamond"/>
              </a:rPr>
              <a:t>Pt</a:t>
            </a:r>
            <a:r>
              <a:rPr lang="en-US" sz="2000" b="1" dirty="0">
                <a:solidFill>
                  <a:schemeClr val="bg1"/>
                </a:solidFill>
                <a:latin typeface="Garamond"/>
                <a:cs typeface="Garamond"/>
              </a:rPr>
              <a:t> Self-Management Skills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5" y="4371801"/>
            <a:ext cx="8894618" cy="1369219"/>
          </a:xfrm>
          <a:prstGeom prst="rect">
            <a:avLst/>
          </a:prstGeom>
        </p:spPr>
      </p:pic>
      <p:sp>
        <p:nvSpPr>
          <p:cNvPr id="7" name="Rectangle 1"/>
          <p:cNvSpPr>
            <a:spLocks noChangeArrowheads="1"/>
          </p:cNvSpPr>
          <p:nvPr/>
        </p:nvSpPr>
        <p:spPr bwMode="auto">
          <a:xfrm>
            <a:off x="695166" y="3633137"/>
            <a:ext cx="768672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en-US" altLang="x-none" sz="1400" b="1" u="none" strike="noStrike" cap="none" normalizeH="0" baseline="0" dirty="0">
                <a:ln>
                  <a:noFill/>
                </a:ln>
                <a:solidFill>
                  <a:schemeClr val="bg1"/>
                </a:solidFill>
                <a:effectLst/>
                <a:latin typeface="Garamond"/>
                <a:cs typeface="Garamond"/>
              </a:rPr>
              <a:t>                    </a:t>
            </a:r>
            <a:r>
              <a:rPr kumimoji="0" lang="x-none" altLang="x-none" sz="1400" b="1" u="none" strike="noStrike" cap="none" normalizeH="0" baseline="0" dirty="0">
                <a:ln>
                  <a:noFill/>
                </a:ln>
                <a:solidFill>
                  <a:schemeClr val="bg1"/>
                </a:solidFill>
                <a:effectLst/>
                <a:latin typeface="Garamond"/>
                <a:cs typeface="Garamond"/>
              </a:rPr>
              <a:t>General Practice Services Committee Adult Mental Health  </a:t>
            </a:r>
            <a:r>
              <a:rPr lang="x-none" altLang="x-none" sz="1400" b="1" dirty="0">
                <a:solidFill>
                  <a:schemeClr val="bg1"/>
                </a:solidFill>
                <a:latin typeface="Garamond"/>
                <a:cs typeface="Garamond"/>
              </a:rPr>
              <a:t>May 10 2016</a:t>
            </a:r>
            <a:endParaRPr kumimoji="0" lang="en-US" altLang="x-none" sz="1400" b="1" u="none" strike="noStrike" cap="none" normalizeH="0" baseline="0" dirty="0">
              <a:ln>
                <a:noFill/>
              </a:ln>
              <a:solidFill>
                <a:schemeClr val="bg1"/>
              </a:solidFill>
              <a:effectLst/>
              <a:latin typeface="Garamond"/>
              <a:cs typeface="Garamond"/>
            </a:endParaRPr>
          </a:p>
          <a:p>
            <a:pPr lvl="0" defTabSz="914400" eaLnBrk="0" fontAlgn="base" hangingPunct="0">
              <a:spcBef>
                <a:spcPct val="0"/>
              </a:spcBef>
              <a:spcAft>
                <a:spcPct val="0"/>
              </a:spcAft>
            </a:pPr>
            <a:r>
              <a:rPr lang="en-US" altLang="x-none" sz="1400" b="1" dirty="0">
                <a:solidFill>
                  <a:schemeClr val="bg1"/>
                </a:solidFill>
                <a:latin typeface="Garamond"/>
                <a:cs typeface="Garamond"/>
              </a:rPr>
              <a:t>http://</a:t>
            </a:r>
            <a:r>
              <a:rPr lang="en-US" altLang="x-none" sz="1400" b="1" dirty="0" err="1">
                <a:solidFill>
                  <a:schemeClr val="bg1"/>
                </a:solidFill>
                <a:latin typeface="Garamond"/>
                <a:cs typeface="Garamond"/>
              </a:rPr>
              <a:t>www.gpscbc.ca</a:t>
            </a:r>
            <a:r>
              <a:rPr lang="en-US" altLang="x-none" sz="1400" b="1" dirty="0">
                <a:solidFill>
                  <a:schemeClr val="bg1"/>
                </a:solidFill>
                <a:latin typeface="Garamond"/>
                <a:cs typeface="Garamond"/>
              </a:rPr>
              <a:t>/what-we-do/professional-development/</a:t>
            </a:r>
            <a:r>
              <a:rPr lang="en-US" altLang="x-none" sz="1400" b="1" dirty="0" err="1">
                <a:solidFill>
                  <a:schemeClr val="bg1"/>
                </a:solidFill>
                <a:latin typeface="Garamond"/>
                <a:cs typeface="Garamond"/>
              </a:rPr>
              <a:t>psp</a:t>
            </a:r>
            <a:r>
              <a:rPr lang="en-US" altLang="x-none" sz="1400" b="1" dirty="0">
                <a:solidFill>
                  <a:schemeClr val="bg1"/>
                </a:solidFill>
                <a:latin typeface="Garamond"/>
                <a:cs typeface="Garamond"/>
              </a:rPr>
              <a:t>/modules/adult-mental-health</a:t>
            </a:r>
            <a:endParaRPr kumimoji="0" lang="en-US" altLang="x-none" sz="1400" b="1" u="none" strike="noStrike" cap="none" normalizeH="0" baseline="0" dirty="0">
              <a:ln>
                <a:noFill/>
              </a:ln>
              <a:solidFill>
                <a:schemeClr val="bg1"/>
              </a:solidFill>
              <a:effectLst/>
              <a:latin typeface="Garamond"/>
              <a:cs typeface="Garamon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400" b="1" u="none" strike="noStrike" cap="none" normalizeH="0" baseline="0" dirty="0">
                <a:ln>
                  <a:noFill/>
                </a:ln>
                <a:solidFill>
                  <a:schemeClr val="tx1"/>
                </a:solidFill>
                <a:effectLst/>
                <a:latin typeface="Garamond"/>
                <a:cs typeface="Garamond"/>
              </a:rPr>
              <a:t>	</a:t>
            </a:r>
            <a:endParaRPr kumimoji="0" lang="x-none" altLang="x-none" sz="1400" b="1" u="none" strike="noStrike" cap="none" normalizeH="0" baseline="0" dirty="0">
              <a:ln>
                <a:noFill/>
              </a:ln>
              <a:solidFill>
                <a:schemeClr val="bg1"/>
              </a:solidFill>
              <a:effectLst/>
              <a:latin typeface="Garamond"/>
              <a:cs typeface="Garamond"/>
            </a:endParaRPr>
          </a:p>
        </p:txBody>
      </p:sp>
    </p:spTree>
    <p:extLst>
      <p:ext uri="{BB962C8B-B14F-4D97-AF65-F5344CB8AC3E}">
        <p14:creationId xmlns:p14="http://schemas.microsoft.com/office/powerpoint/2010/main" val="16358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6031"/>
            <a:ext cx="9144000" cy="5143500"/>
          </a:xfrm>
          <a:prstGeom prst="rect">
            <a:avLst/>
          </a:prstGeom>
        </p:spPr>
      </p:pic>
      <p:sp>
        <p:nvSpPr>
          <p:cNvPr id="2" name="TextBox 1"/>
          <p:cNvSpPr txBox="1"/>
          <p:nvPr/>
        </p:nvSpPr>
        <p:spPr>
          <a:xfrm>
            <a:off x="2745498" y="163945"/>
            <a:ext cx="3682068" cy="769441"/>
          </a:xfrm>
          <a:prstGeom prst="rect">
            <a:avLst/>
          </a:prstGeom>
          <a:noFill/>
        </p:spPr>
        <p:txBody>
          <a:bodyPr wrap="none" rtlCol="0">
            <a:spAutoFit/>
          </a:bodyPr>
          <a:lstStyle/>
          <a:p>
            <a:r>
              <a:rPr lang="en-US" sz="4400" b="1" dirty="0">
                <a:solidFill>
                  <a:schemeClr val="bg1"/>
                </a:solidFill>
                <a:latin typeface="Garamond"/>
                <a:cs typeface="Garamond"/>
              </a:rPr>
              <a:t>OBJECTIVES</a:t>
            </a:r>
          </a:p>
        </p:txBody>
      </p:sp>
      <p:sp>
        <p:nvSpPr>
          <p:cNvPr id="4" name="TextBox 3"/>
          <p:cNvSpPr txBox="1"/>
          <p:nvPr/>
        </p:nvSpPr>
        <p:spPr>
          <a:xfrm>
            <a:off x="161316" y="1091944"/>
            <a:ext cx="8271164" cy="1384995"/>
          </a:xfrm>
          <a:prstGeom prst="rect">
            <a:avLst/>
          </a:prstGeom>
          <a:noFill/>
        </p:spPr>
        <p:txBody>
          <a:bodyPr wrap="none" rtlCol="0">
            <a:spAutoFit/>
          </a:bodyPr>
          <a:lstStyle/>
          <a:p>
            <a:r>
              <a:rPr lang="en-US" sz="2800" b="1" dirty="0">
                <a:solidFill>
                  <a:schemeClr val="bg1"/>
                </a:solidFill>
                <a:latin typeface="Garamond"/>
                <a:cs typeface="Garamond"/>
              </a:rPr>
              <a:t>1) Understand the Collaborative Care Model &amp; its </a:t>
            </a:r>
          </a:p>
          <a:p>
            <a:r>
              <a:rPr lang="en-US" sz="2800" b="1" dirty="0">
                <a:solidFill>
                  <a:schemeClr val="bg1"/>
                </a:solidFill>
                <a:latin typeface="Garamond"/>
                <a:cs typeface="Garamond"/>
              </a:rPr>
              <a:t>     relationship to the Primary Care Medical Home &amp;</a:t>
            </a:r>
          </a:p>
          <a:p>
            <a:r>
              <a:rPr lang="en-US" sz="2800" b="1" dirty="0">
                <a:solidFill>
                  <a:schemeClr val="bg1"/>
                </a:solidFill>
                <a:latin typeface="Garamond"/>
                <a:cs typeface="Garamond"/>
              </a:rPr>
              <a:t>     Medical Neighborhood </a:t>
            </a:r>
          </a:p>
        </p:txBody>
      </p:sp>
      <p:sp>
        <p:nvSpPr>
          <p:cNvPr id="5" name="TextBox 4"/>
          <p:cNvSpPr txBox="1"/>
          <p:nvPr/>
        </p:nvSpPr>
        <p:spPr>
          <a:xfrm>
            <a:off x="161316" y="2604465"/>
            <a:ext cx="8179818" cy="1692771"/>
          </a:xfrm>
          <a:prstGeom prst="rect">
            <a:avLst/>
          </a:prstGeom>
          <a:noFill/>
        </p:spPr>
        <p:txBody>
          <a:bodyPr wrap="none" rtlCol="0">
            <a:spAutoFit/>
          </a:bodyPr>
          <a:lstStyle/>
          <a:p>
            <a:r>
              <a:rPr lang="en-US" sz="2800" b="1" dirty="0">
                <a:solidFill>
                  <a:schemeClr val="bg1"/>
                </a:solidFill>
                <a:latin typeface="Garamond"/>
                <a:cs typeface="Garamond"/>
              </a:rPr>
              <a:t>2) Describe 3 different models of Collaborative Care</a:t>
            </a:r>
          </a:p>
          <a:p>
            <a:endParaRPr lang="en-US" sz="2000" b="1" dirty="0">
              <a:solidFill>
                <a:schemeClr val="bg1"/>
              </a:solidFill>
              <a:latin typeface="Garamond"/>
              <a:cs typeface="Garamond"/>
            </a:endParaRPr>
          </a:p>
          <a:p>
            <a:r>
              <a:rPr lang="en-US" sz="2800" b="1" dirty="0">
                <a:solidFill>
                  <a:schemeClr val="bg1"/>
                </a:solidFill>
                <a:latin typeface="Garamond"/>
                <a:cs typeface="Garamond"/>
              </a:rPr>
              <a:t>3) Review a few guidelines &amp; outcome measures </a:t>
            </a:r>
          </a:p>
          <a:p>
            <a:r>
              <a:rPr lang="en-US" sz="2800" b="1" dirty="0">
                <a:solidFill>
                  <a:schemeClr val="bg1"/>
                </a:solidFill>
                <a:latin typeface="Garamond"/>
                <a:cs typeface="Garamond"/>
              </a:rPr>
              <a:t>    that may be useful in an integrated care setting </a:t>
            </a:r>
          </a:p>
        </p:txBody>
      </p:sp>
    </p:spTree>
    <p:extLst>
      <p:ext uri="{BB962C8B-B14F-4D97-AF65-F5344CB8AC3E}">
        <p14:creationId xmlns:p14="http://schemas.microsoft.com/office/powerpoint/2010/main" val="1485088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285" y="19159"/>
            <a:ext cx="9144000" cy="5143500"/>
          </a:xfrm>
          <a:prstGeom prst="rect">
            <a:avLst/>
          </a:prstGeom>
        </p:spPr>
      </p:pic>
      <p:sp>
        <p:nvSpPr>
          <p:cNvPr id="4" name="Title 1"/>
          <p:cNvSpPr>
            <a:spLocks noGrp="1"/>
          </p:cNvSpPr>
          <p:nvPr>
            <p:ph type="title"/>
          </p:nvPr>
        </p:nvSpPr>
        <p:spPr>
          <a:xfrm>
            <a:off x="111703" y="19159"/>
            <a:ext cx="8595500" cy="590441"/>
          </a:xfrm>
        </p:spPr>
        <p:txBody>
          <a:bodyPr>
            <a:normAutofit/>
          </a:bodyPr>
          <a:lstStyle/>
          <a:p>
            <a:r>
              <a:rPr lang="en-US" b="1" dirty="0">
                <a:solidFill>
                  <a:srgbClr val="FFFF00"/>
                </a:solidFill>
                <a:latin typeface="Garamond"/>
                <a:cs typeface="Garamond"/>
              </a:rPr>
              <a:t>     Canada’s Education CME for MDs &amp; Staff</a:t>
            </a:r>
          </a:p>
        </p:txBody>
      </p:sp>
      <p:sp>
        <p:nvSpPr>
          <p:cNvPr id="5" name="Content Placeholder 2"/>
          <p:cNvSpPr>
            <a:spLocks noGrp="1"/>
          </p:cNvSpPr>
          <p:nvPr>
            <p:ph idx="1"/>
          </p:nvPr>
        </p:nvSpPr>
        <p:spPr>
          <a:xfrm>
            <a:off x="236393" y="609600"/>
            <a:ext cx="8727497" cy="3263504"/>
          </a:xfrm>
        </p:spPr>
        <p:txBody>
          <a:bodyPr>
            <a:normAutofit fontScale="85000" lnSpcReduction="20000"/>
          </a:bodyPr>
          <a:lstStyle/>
          <a:p>
            <a:pPr marL="0" indent="0">
              <a:buNone/>
            </a:pPr>
            <a:r>
              <a:rPr lang="en-US" b="1" u="sng" dirty="0">
                <a:solidFill>
                  <a:srgbClr val="FFFF00"/>
                </a:solidFill>
                <a:latin typeface="Garamond"/>
                <a:cs typeface="Garamond"/>
              </a:rPr>
              <a:t>Practice Support Learning Modules </a:t>
            </a:r>
            <a:r>
              <a:rPr lang="en-US" b="1" u="sng" dirty="0">
                <a:solidFill>
                  <a:schemeClr val="bg1"/>
                </a:solidFill>
                <a:latin typeface="Garamond"/>
                <a:cs typeface="Garamond"/>
              </a:rPr>
              <a:t> </a:t>
            </a:r>
          </a:p>
          <a:p>
            <a:r>
              <a:rPr lang="en-US" b="1" dirty="0">
                <a:solidFill>
                  <a:schemeClr val="bg1"/>
                </a:solidFill>
                <a:latin typeface="Garamond"/>
                <a:cs typeface="Garamond"/>
              </a:rPr>
              <a:t>Use of common screening scales</a:t>
            </a:r>
          </a:p>
          <a:p>
            <a:r>
              <a:rPr lang="en-US" b="1" dirty="0">
                <a:solidFill>
                  <a:schemeClr val="bg1"/>
                </a:solidFill>
                <a:latin typeface="Garamond"/>
                <a:cs typeface="Garamond"/>
              </a:rPr>
              <a:t> Diagnostic assessment interview tool </a:t>
            </a:r>
          </a:p>
          <a:p>
            <a:r>
              <a:rPr lang="en-US" b="1" dirty="0">
                <a:solidFill>
                  <a:schemeClr val="bg1"/>
                </a:solidFill>
                <a:latin typeface="Garamond"/>
                <a:cs typeface="Garamond"/>
              </a:rPr>
              <a:t>A tool for organizing patient issues </a:t>
            </a:r>
          </a:p>
          <a:p>
            <a:r>
              <a:rPr lang="en-US" b="1" dirty="0">
                <a:solidFill>
                  <a:schemeClr val="bg1"/>
                </a:solidFill>
                <a:latin typeface="Garamond"/>
                <a:cs typeface="Garamond"/>
              </a:rPr>
              <a:t>Cognitive-behavioral skills program, use of a patient self-management workbook</a:t>
            </a:r>
          </a:p>
          <a:p>
            <a:endParaRPr lang="en-US" sz="200" b="1" dirty="0">
              <a:solidFill>
                <a:schemeClr val="bg1"/>
              </a:solidFill>
              <a:latin typeface="Garamond"/>
              <a:cs typeface="Garamond"/>
            </a:endParaRPr>
          </a:p>
          <a:p>
            <a:pPr marL="0" indent="0">
              <a:buNone/>
            </a:pPr>
            <a:r>
              <a:rPr lang="en-US" b="1" u="sng" dirty="0">
                <a:solidFill>
                  <a:srgbClr val="FFFF00"/>
                </a:solidFill>
                <a:latin typeface="Garamond"/>
                <a:cs typeface="Garamond"/>
              </a:rPr>
              <a:t>Group</a:t>
            </a:r>
            <a:r>
              <a:rPr lang="en-US" b="1" u="sng" dirty="0">
                <a:solidFill>
                  <a:schemeClr val="bg1"/>
                </a:solidFill>
                <a:latin typeface="Garamond"/>
                <a:cs typeface="Garamond"/>
              </a:rPr>
              <a:t>  </a:t>
            </a:r>
            <a:r>
              <a:rPr lang="en-US" b="1" u="sng" dirty="0">
                <a:solidFill>
                  <a:srgbClr val="FFFF00"/>
                </a:solidFill>
                <a:latin typeface="Garamond"/>
                <a:cs typeface="Garamond"/>
              </a:rPr>
              <a:t>Training </a:t>
            </a:r>
          </a:p>
          <a:p>
            <a:r>
              <a:rPr lang="en-US" b="1" dirty="0">
                <a:solidFill>
                  <a:schemeClr val="bg1"/>
                </a:solidFill>
                <a:latin typeface="Garamond"/>
                <a:cs typeface="Garamond"/>
              </a:rPr>
              <a:t>(3) ½ day group-learning sessions - </a:t>
            </a:r>
            <a:r>
              <a:rPr lang="en-US" b="1" i="1" dirty="0">
                <a:solidFill>
                  <a:schemeClr val="bg1"/>
                </a:solidFill>
                <a:latin typeface="Book Antiqua"/>
                <a:cs typeface="Book Antiqua"/>
              </a:rPr>
              <a:t>Mental Health &amp; Addiction in Family Practice </a:t>
            </a:r>
          </a:p>
          <a:p>
            <a:r>
              <a:rPr lang="en-US" b="1" dirty="0">
                <a:solidFill>
                  <a:schemeClr val="bg1"/>
                </a:solidFill>
                <a:latin typeface="Garamond"/>
                <a:cs typeface="Garamond"/>
              </a:rPr>
              <a:t>Action period (8 -12 weeks): participants test learning in their own practices</a:t>
            </a:r>
          </a:p>
          <a:p>
            <a:r>
              <a:rPr lang="en-US" b="1" dirty="0">
                <a:solidFill>
                  <a:schemeClr val="bg1"/>
                </a:solidFill>
                <a:latin typeface="Garamond"/>
                <a:cs typeface="Garamond"/>
              </a:rPr>
              <a:t> Medical Assistants/Support Staff receive 2-day </a:t>
            </a:r>
            <a:r>
              <a:rPr lang="en-US" b="1" i="1" dirty="0">
                <a:solidFill>
                  <a:schemeClr val="bg1"/>
                </a:solidFill>
                <a:latin typeface="Book Antiqua"/>
                <a:cs typeface="Book Antiqua"/>
              </a:rPr>
              <a:t>Mental Health First Aid </a:t>
            </a:r>
            <a:r>
              <a:rPr lang="en-US" b="1" dirty="0">
                <a:solidFill>
                  <a:schemeClr val="bg1"/>
                </a:solidFill>
                <a:latin typeface="Garamond"/>
                <a:cs typeface="Garamond"/>
              </a:rPr>
              <a:t>training  </a:t>
            </a:r>
          </a:p>
          <a:p>
            <a:pPr marL="0" indent="0">
              <a:buNone/>
            </a:pPr>
            <a:r>
              <a:rPr lang="en-US" b="1" dirty="0">
                <a:solidFill>
                  <a:schemeClr val="bg1"/>
                </a:solidFill>
                <a:latin typeface="Garamond"/>
                <a:cs typeface="Garamond"/>
              </a:rPr>
              <a:t>     offered by the Canadian Mental Health Association </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5518"/>
            <a:ext cx="9200285" cy="817141"/>
          </a:xfrm>
          <a:prstGeom prst="rect">
            <a:avLst/>
          </a:prstGeom>
        </p:spPr>
      </p:pic>
      <p:sp>
        <p:nvSpPr>
          <p:cNvPr id="7" name="Rectangle 1"/>
          <p:cNvSpPr>
            <a:spLocks noChangeArrowheads="1"/>
          </p:cNvSpPr>
          <p:nvPr/>
        </p:nvSpPr>
        <p:spPr bwMode="auto">
          <a:xfrm>
            <a:off x="56285" y="3773370"/>
            <a:ext cx="961465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kumimoji="0" lang="en-US" altLang="x-none" sz="1600" b="1" u="none" strike="noStrike" cap="none" normalizeH="0" baseline="0" dirty="0">
                <a:ln>
                  <a:noFill/>
                </a:ln>
                <a:solidFill>
                  <a:schemeClr val="bg1"/>
                </a:solidFill>
                <a:effectLst/>
                <a:latin typeface="Book Antiqua"/>
                <a:cs typeface="Book Antiqua"/>
              </a:rPr>
              <a:t>                         </a:t>
            </a:r>
            <a:r>
              <a:rPr kumimoji="0" lang="x-none" altLang="x-none" sz="1600" b="1" u="none" strike="noStrike" cap="none" normalizeH="0" baseline="0" dirty="0">
                <a:ln>
                  <a:noFill/>
                </a:ln>
                <a:solidFill>
                  <a:schemeClr val="bg1"/>
                </a:solidFill>
                <a:effectLst/>
                <a:latin typeface="Book Antiqua"/>
                <a:cs typeface="Book Antiqua"/>
              </a:rPr>
              <a:t>General Practice Services Committee Adult Mental Health  </a:t>
            </a:r>
            <a:r>
              <a:rPr lang="x-none" altLang="x-none" sz="1600" b="1" dirty="0">
                <a:solidFill>
                  <a:schemeClr val="bg1"/>
                </a:solidFill>
                <a:latin typeface="Book Antiqua"/>
                <a:cs typeface="Book Antiqua"/>
              </a:rPr>
              <a:t>May 10 2016</a:t>
            </a:r>
            <a:endParaRPr kumimoji="0" lang="en-US" altLang="x-none" sz="1600" b="1" u="none" strike="noStrike" cap="none" normalizeH="0" baseline="0" dirty="0">
              <a:ln>
                <a:noFill/>
              </a:ln>
              <a:solidFill>
                <a:schemeClr val="bg1"/>
              </a:solidFill>
              <a:effectLst/>
              <a:latin typeface="Book Antiqua"/>
              <a:cs typeface="Book Antiqua"/>
            </a:endParaRPr>
          </a:p>
          <a:p>
            <a:pPr lvl="0" defTabSz="914400" eaLnBrk="0" fontAlgn="base" hangingPunct="0">
              <a:spcBef>
                <a:spcPct val="0"/>
              </a:spcBef>
              <a:spcAft>
                <a:spcPct val="0"/>
              </a:spcAft>
            </a:pPr>
            <a:r>
              <a:rPr lang="en-US" altLang="x-none" sz="1600" b="1" dirty="0">
                <a:solidFill>
                  <a:schemeClr val="bg1"/>
                </a:solidFill>
                <a:latin typeface="Book Antiqua"/>
                <a:cs typeface="Book Antiqua"/>
              </a:rPr>
              <a:t> http://</a:t>
            </a:r>
            <a:r>
              <a:rPr lang="en-US" altLang="x-none" sz="1600" b="1" dirty="0" err="1">
                <a:solidFill>
                  <a:schemeClr val="bg1"/>
                </a:solidFill>
                <a:latin typeface="Book Antiqua"/>
                <a:cs typeface="Book Antiqua"/>
              </a:rPr>
              <a:t>www.gpscbc.ca</a:t>
            </a:r>
            <a:r>
              <a:rPr lang="en-US" altLang="x-none" sz="1600" b="1" dirty="0">
                <a:solidFill>
                  <a:schemeClr val="bg1"/>
                </a:solidFill>
                <a:latin typeface="Book Antiqua"/>
                <a:cs typeface="Book Antiqua"/>
              </a:rPr>
              <a:t>/what-we-do/professional-development/</a:t>
            </a:r>
            <a:r>
              <a:rPr lang="en-US" altLang="x-none" sz="1600" b="1" dirty="0" err="1">
                <a:solidFill>
                  <a:schemeClr val="bg1"/>
                </a:solidFill>
                <a:latin typeface="Book Antiqua"/>
                <a:cs typeface="Book Antiqua"/>
              </a:rPr>
              <a:t>psp</a:t>
            </a:r>
            <a:r>
              <a:rPr lang="en-US" altLang="x-none" sz="1600" b="1" dirty="0">
                <a:solidFill>
                  <a:schemeClr val="bg1"/>
                </a:solidFill>
                <a:latin typeface="Book Antiqua"/>
                <a:cs typeface="Book Antiqua"/>
              </a:rPr>
              <a:t>/modules/adult-mental-health</a:t>
            </a:r>
            <a:endParaRPr kumimoji="0" lang="en-US" altLang="x-none" sz="1600" b="1" u="none" strike="noStrike" cap="none" normalizeH="0" baseline="0" dirty="0">
              <a:ln>
                <a:noFill/>
              </a:ln>
              <a:solidFill>
                <a:schemeClr val="bg1"/>
              </a:solidFill>
              <a:effectLst/>
              <a:latin typeface="Book Antiqua"/>
              <a:cs typeface="Book Antiqu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600" b="1" u="none" strike="noStrike" cap="none" normalizeH="0" baseline="0" dirty="0">
                <a:ln>
                  <a:noFill/>
                </a:ln>
                <a:solidFill>
                  <a:schemeClr val="tx1"/>
                </a:solidFill>
                <a:effectLst/>
                <a:latin typeface="Book Antiqua"/>
                <a:cs typeface="Book Antiqua"/>
              </a:rPr>
              <a:t>	</a:t>
            </a:r>
            <a:endParaRPr kumimoji="0" lang="x-none" altLang="x-none" sz="1600" b="1" u="none" strike="noStrike" cap="none" normalizeH="0" baseline="0" dirty="0">
              <a:ln>
                <a:noFill/>
              </a:ln>
              <a:solidFill>
                <a:schemeClr val="bg1"/>
              </a:solidFill>
              <a:effectLst/>
              <a:latin typeface="Book Antiqua"/>
              <a:cs typeface="Book Antiqua"/>
            </a:endParaRPr>
          </a:p>
        </p:txBody>
      </p:sp>
    </p:spTree>
    <p:extLst>
      <p:ext uri="{BB962C8B-B14F-4D97-AF65-F5344CB8AC3E}">
        <p14:creationId xmlns:p14="http://schemas.microsoft.com/office/powerpoint/2010/main" val="61835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3327" cy="5143500"/>
          </a:xfrm>
          <a:prstGeom prst="rect">
            <a:avLst/>
          </a:prstGeom>
        </p:spPr>
      </p:pic>
      <p:sp>
        <p:nvSpPr>
          <p:cNvPr id="6" name="Title 1"/>
          <p:cNvSpPr txBox="1">
            <a:spLocks/>
          </p:cNvSpPr>
          <p:nvPr/>
        </p:nvSpPr>
        <p:spPr>
          <a:xfrm>
            <a:off x="3006436" y="928255"/>
            <a:ext cx="5902036"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latin typeface="Garamond"/>
                <a:cs typeface="Garamond"/>
              </a:rPr>
              <a:t>Hamilton Family </a:t>
            </a:r>
            <a:r>
              <a:rPr lang="en-US" sz="5400" b="1" dirty="0" err="1">
                <a:latin typeface="Garamond"/>
                <a:cs typeface="Garamond"/>
              </a:rPr>
              <a:t>HealthTeam</a:t>
            </a:r>
            <a:r>
              <a:rPr lang="en-US" sz="5400" b="1" dirty="0">
                <a:latin typeface="Garamond"/>
                <a:cs typeface="Garamond"/>
              </a:rPr>
              <a:t> Success</a:t>
            </a:r>
          </a:p>
        </p:txBody>
      </p:sp>
    </p:spTree>
    <p:extLst>
      <p:ext uri="{BB962C8B-B14F-4D97-AF65-F5344CB8AC3E}">
        <p14:creationId xmlns:p14="http://schemas.microsoft.com/office/powerpoint/2010/main" val="129266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3463"/>
            <a:ext cx="9144000" cy="1330037"/>
          </a:xfrm>
          <a:prstGeom prst="rect">
            <a:avLst/>
          </a:prstGeom>
        </p:spPr>
      </p:pic>
    </p:spTree>
    <p:extLst>
      <p:ext uri="{BB962C8B-B14F-4D97-AF65-F5344CB8AC3E}">
        <p14:creationId xmlns:p14="http://schemas.microsoft.com/office/powerpoint/2010/main" val="1719678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965" y="124691"/>
            <a:ext cx="8783780" cy="4904509"/>
          </a:xfrm>
        </p:spPr>
      </p:pic>
    </p:spTree>
    <p:extLst>
      <p:ext uri="{BB962C8B-B14F-4D97-AF65-F5344CB8AC3E}">
        <p14:creationId xmlns:p14="http://schemas.microsoft.com/office/powerpoint/2010/main" val="1677342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4" name="Title 1"/>
          <p:cNvSpPr>
            <a:spLocks noGrp="1"/>
          </p:cNvSpPr>
          <p:nvPr>
            <p:ph type="title"/>
          </p:nvPr>
        </p:nvSpPr>
        <p:spPr>
          <a:xfrm>
            <a:off x="457200" y="0"/>
            <a:ext cx="8229600" cy="1172722"/>
          </a:xfrm>
        </p:spPr>
        <p:txBody>
          <a:bodyPr>
            <a:normAutofit/>
          </a:bodyPr>
          <a:lstStyle/>
          <a:p>
            <a:pPr algn="ctr"/>
            <a:r>
              <a:rPr lang="en-US" sz="4000" b="1" dirty="0">
                <a:solidFill>
                  <a:srgbClr val="FFFF00"/>
                </a:solidFill>
                <a:latin typeface="Garamond"/>
                <a:cs typeface="Garamond"/>
              </a:rPr>
              <a:t>Veterans Affairs</a:t>
            </a:r>
            <a:br>
              <a:rPr lang="en-US" sz="4000" b="1" dirty="0">
                <a:solidFill>
                  <a:srgbClr val="FFFF00"/>
                </a:solidFill>
                <a:latin typeface="Garamond"/>
                <a:cs typeface="Garamond"/>
              </a:rPr>
            </a:br>
            <a:r>
              <a:rPr lang="en-US" b="1" dirty="0">
                <a:solidFill>
                  <a:srgbClr val="FFFF00"/>
                </a:solidFill>
                <a:latin typeface="Garamond"/>
                <a:cs typeface="Garamond"/>
              </a:rPr>
              <a:t>Largest Integrated Care System in US</a:t>
            </a:r>
          </a:p>
        </p:txBody>
      </p:sp>
      <p:pic>
        <p:nvPicPr>
          <p:cNvPr id="5"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794" y="1213469"/>
            <a:ext cx="4180536" cy="3078237"/>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852" y="1172722"/>
            <a:ext cx="4211053" cy="3159731"/>
          </a:xfrm>
          <a:prstGeom prst="rect">
            <a:avLst/>
          </a:prstGeom>
        </p:spPr>
      </p:pic>
      <p:sp>
        <p:nvSpPr>
          <p:cNvPr id="7" name="TextBox 6"/>
          <p:cNvSpPr txBox="1"/>
          <p:nvPr/>
        </p:nvSpPr>
        <p:spPr>
          <a:xfrm>
            <a:off x="748144" y="4620291"/>
            <a:ext cx="1448923" cy="369332"/>
          </a:xfrm>
          <a:prstGeom prst="rect">
            <a:avLst/>
          </a:prstGeom>
          <a:noFill/>
        </p:spPr>
        <p:txBody>
          <a:bodyPr wrap="none" rtlCol="0">
            <a:spAutoFit/>
          </a:bodyPr>
          <a:lstStyle/>
          <a:p>
            <a:r>
              <a:rPr lang="en-US"/>
              <a:t>Primary Care </a:t>
            </a:r>
          </a:p>
        </p:txBody>
      </p:sp>
      <p:sp>
        <p:nvSpPr>
          <p:cNvPr id="8" name="TextBox 7"/>
          <p:cNvSpPr txBox="1"/>
          <p:nvPr/>
        </p:nvSpPr>
        <p:spPr>
          <a:xfrm>
            <a:off x="5064897" y="3535126"/>
            <a:ext cx="3621903" cy="307777"/>
          </a:xfrm>
          <a:prstGeom prst="rect">
            <a:avLst/>
          </a:prstGeom>
          <a:noFill/>
        </p:spPr>
        <p:txBody>
          <a:bodyPr wrap="square" rtlCol="0">
            <a:spAutoFit/>
          </a:bodyPr>
          <a:lstStyle/>
          <a:p>
            <a:r>
              <a:rPr lang="en-US" sz="1400"/>
              <a:t>Primary Care &amp; Mental Health Integrated </a:t>
            </a:r>
          </a:p>
        </p:txBody>
      </p:sp>
      <p:sp>
        <p:nvSpPr>
          <p:cNvPr id="9" name="TextBox 8"/>
          <p:cNvSpPr txBox="1"/>
          <p:nvPr/>
        </p:nvSpPr>
        <p:spPr>
          <a:xfrm>
            <a:off x="2197067" y="1621746"/>
            <a:ext cx="2007514" cy="369332"/>
          </a:xfrm>
          <a:prstGeom prst="rect">
            <a:avLst/>
          </a:prstGeom>
          <a:noFill/>
        </p:spPr>
        <p:txBody>
          <a:bodyPr wrap="square" rtlCol="0">
            <a:spAutoFit/>
          </a:bodyPr>
          <a:lstStyle/>
          <a:p>
            <a:r>
              <a:rPr lang="en-US"/>
              <a:t>Primary Care Team </a:t>
            </a:r>
          </a:p>
        </p:txBody>
      </p:sp>
    </p:spTree>
    <p:extLst>
      <p:ext uri="{BB962C8B-B14F-4D97-AF65-F5344CB8AC3E}">
        <p14:creationId xmlns:p14="http://schemas.microsoft.com/office/powerpoint/2010/main" val="607446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5" name="Rectangle 24"/>
          <p:cNvSpPr>
            <a:spLocks noChangeArrowheads="1"/>
          </p:cNvSpPr>
          <p:nvPr/>
        </p:nvSpPr>
        <p:spPr bwMode="auto">
          <a:xfrm>
            <a:off x="0" y="217865"/>
            <a:ext cx="9219045"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sz="3200" b="1" dirty="0">
                <a:solidFill>
                  <a:srgbClr val="FFFF00"/>
                </a:solidFill>
                <a:latin typeface="Garamond"/>
                <a:ea typeface="Calibri" charset="0"/>
                <a:cs typeface="Garamond"/>
              </a:rPr>
              <a:t> VA Offices of Mental Health &amp; Primary Care 2012</a:t>
            </a:r>
            <a:endParaRPr kumimoji="0" lang="x-none" altLang="x-none" sz="3200" b="1" u="none" strike="noStrike" cap="none" normalizeH="0" baseline="0" dirty="0">
              <a:ln>
                <a:noFill/>
              </a:ln>
              <a:solidFill>
                <a:srgbClr val="FFFF00"/>
              </a:solidFill>
              <a:effectLst/>
              <a:latin typeface="Garamond"/>
              <a:cs typeface="Garamond"/>
            </a:endParaRPr>
          </a:p>
        </p:txBody>
      </p:sp>
      <p:sp>
        <p:nvSpPr>
          <p:cNvPr id="6" name="Rectangle 5"/>
          <p:cNvSpPr/>
          <p:nvPr/>
        </p:nvSpPr>
        <p:spPr>
          <a:xfrm>
            <a:off x="308632" y="802640"/>
            <a:ext cx="8835368" cy="4278094"/>
          </a:xfrm>
          <a:prstGeom prst="rect">
            <a:avLst/>
          </a:prstGeom>
        </p:spPr>
        <p:txBody>
          <a:bodyPr wrap="square">
            <a:spAutoFit/>
          </a:bodyPr>
          <a:lstStyle/>
          <a:p>
            <a:pPr marL="285750" indent="-285750">
              <a:buFont typeface="Arial" charset="0"/>
              <a:buChar char="•"/>
            </a:pPr>
            <a:r>
              <a:rPr lang="en-US" sz="2800" b="1" dirty="0">
                <a:solidFill>
                  <a:schemeClr val="bg1"/>
                </a:solidFill>
                <a:latin typeface="Garamond"/>
                <a:cs typeface="Garamond"/>
              </a:rPr>
              <a:t>Seamless, high quality, accessible Integrated Care </a:t>
            </a:r>
          </a:p>
          <a:p>
            <a:pPr marL="285750" indent="-285750">
              <a:buFont typeface="Arial" charset="0"/>
              <a:buChar char="•"/>
            </a:pPr>
            <a:r>
              <a:rPr lang="en-US" sz="2800" b="1" dirty="0">
                <a:solidFill>
                  <a:schemeClr val="bg1"/>
                </a:solidFill>
                <a:latin typeface="Garamond"/>
                <a:cs typeface="Garamond"/>
              </a:rPr>
              <a:t>Treat </a:t>
            </a:r>
            <a:r>
              <a:rPr lang="en-US" sz="2800" b="1" i="1" dirty="0">
                <a:solidFill>
                  <a:schemeClr val="bg1"/>
                </a:solidFill>
                <a:latin typeface="Book Antiqua"/>
                <a:cs typeface="Book Antiqua"/>
              </a:rPr>
              <a:t>mild</a:t>
            </a:r>
            <a:r>
              <a:rPr lang="en-US" sz="2800" b="1" dirty="0">
                <a:solidFill>
                  <a:schemeClr val="bg1"/>
                </a:solidFill>
                <a:latin typeface="Garamond"/>
                <a:cs typeface="Garamond"/>
              </a:rPr>
              <a:t> Depression, Anxiety, Alcohol Misuse </a:t>
            </a:r>
          </a:p>
          <a:p>
            <a:pPr marL="285750" indent="-285750">
              <a:buFont typeface="Arial" charset="0"/>
              <a:buChar char="•"/>
            </a:pPr>
            <a:r>
              <a:rPr lang="en-US" sz="2800" b="1" dirty="0">
                <a:solidFill>
                  <a:schemeClr val="bg1"/>
                </a:solidFill>
                <a:latin typeface="Garamond"/>
                <a:cs typeface="Garamond"/>
              </a:rPr>
              <a:t>Design </a:t>
            </a:r>
            <a:r>
              <a:rPr lang="en-US" sz="2800" b="1" dirty="0" err="1">
                <a:solidFill>
                  <a:schemeClr val="bg1"/>
                </a:solidFill>
                <a:latin typeface="Garamond"/>
                <a:cs typeface="Garamond"/>
              </a:rPr>
              <a:t>Pt</a:t>
            </a:r>
            <a:r>
              <a:rPr lang="en-US" sz="2800" b="1" dirty="0">
                <a:solidFill>
                  <a:schemeClr val="bg1"/>
                </a:solidFill>
                <a:latin typeface="Garamond"/>
                <a:cs typeface="Garamond"/>
              </a:rPr>
              <a:t> centered &amp; </a:t>
            </a:r>
            <a:r>
              <a:rPr lang="en-US" sz="2800" b="1" i="1" dirty="0">
                <a:solidFill>
                  <a:schemeClr val="bg1"/>
                </a:solidFill>
                <a:latin typeface="Book Antiqua"/>
                <a:cs typeface="Book Antiqua"/>
              </a:rPr>
              <a:t>stepped care </a:t>
            </a:r>
            <a:r>
              <a:rPr lang="en-US" sz="2800" b="1" dirty="0">
                <a:solidFill>
                  <a:schemeClr val="bg1"/>
                </a:solidFill>
                <a:latin typeface="Garamond"/>
                <a:cs typeface="Garamond"/>
              </a:rPr>
              <a:t>pathways </a:t>
            </a:r>
          </a:p>
          <a:p>
            <a:pPr marL="285750" indent="-285750">
              <a:buFont typeface="Arial" charset="0"/>
              <a:buChar char="•"/>
            </a:pPr>
            <a:r>
              <a:rPr lang="en-US" sz="2800" b="1" dirty="0">
                <a:solidFill>
                  <a:schemeClr val="bg1"/>
                </a:solidFill>
                <a:latin typeface="Garamond"/>
                <a:cs typeface="Garamond"/>
              </a:rPr>
              <a:t>Develop Inter-Service Agreements specifying </a:t>
            </a:r>
          </a:p>
          <a:p>
            <a:r>
              <a:rPr lang="en-US" sz="2800" b="1" dirty="0">
                <a:solidFill>
                  <a:schemeClr val="bg1"/>
                </a:solidFill>
                <a:latin typeface="Garamond"/>
                <a:cs typeface="Garamond"/>
              </a:rPr>
              <a:t>     services delivered, staff needs &amp; referral to </a:t>
            </a:r>
          </a:p>
          <a:p>
            <a:r>
              <a:rPr lang="en-US" sz="2800" b="1" dirty="0">
                <a:solidFill>
                  <a:schemeClr val="bg1"/>
                </a:solidFill>
                <a:latin typeface="Garamond"/>
                <a:cs typeface="Garamond"/>
              </a:rPr>
              <a:t>             specialized mental health services </a:t>
            </a:r>
          </a:p>
          <a:p>
            <a:pPr marL="285750" indent="-285750">
              <a:buFont typeface="Arial" charset="0"/>
              <a:buChar char="•"/>
            </a:pPr>
            <a:r>
              <a:rPr lang="en-US" sz="2800" b="1" dirty="0">
                <a:solidFill>
                  <a:schemeClr val="bg1"/>
                </a:solidFill>
                <a:latin typeface="Garamond"/>
                <a:cs typeface="Garamond"/>
              </a:rPr>
              <a:t>EHR :Measurement Based &amp; Guideline Concordant</a:t>
            </a:r>
          </a:p>
          <a:p>
            <a:pPr marL="285750" indent="-285750">
              <a:buFont typeface="Arial" charset="0"/>
              <a:buChar char="•"/>
            </a:pPr>
            <a:r>
              <a:rPr lang="en-US" sz="2800" b="1" dirty="0">
                <a:solidFill>
                  <a:schemeClr val="bg1"/>
                </a:solidFill>
                <a:latin typeface="Garamond"/>
                <a:cs typeface="Garamond"/>
              </a:rPr>
              <a:t>Appropriate Training for, Staff &amp; Providers</a:t>
            </a:r>
          </a:p>
          <a:p>
            <a:pPr marL="285750" lvl="0" indent="-285750">
              <a:buFont typeface="Arial" charset="0"/>
              <a:buChar char="•"/>
            </a:pPr>
            <a:r>
              <a:rPr lang="en-US" sz="2800" b="1" dirty="0">
                <a:solidFill>
                  <a:schemeClr val="bg1"/>
                </a:solidFill>
                <a:latin typeface="Garamond"/>
                <a:cs typeface="Garamond"/>
              </a:rPr>
              <a:t>PC-MHI  links to </a:t>
            </a:r>
            <a:r>
              <a:rPr lang="en-US" sz="2800" b="1" dirty="0">
                <a:latin typeface="Garamond"/>
                <a:cs typeface="Garamond"/>
              </a:rPr>
              <a:t>additional mental health </a:t>
            </a:r>
            <a:r>
              <a:rPr lang="en-US" sz="2800" b="1" dirty="0">
                <a:solidFill>
                  <a:schemeClr val="bg1"/>
                </a:solidFill>
                <a:latin typeface="Garamond"/>
                <a:cs typeface="Garamond"/>
              </a:rPr>
              <a:t>services  </a:t>
            </a:r>
          </a:p>
          <a:p>
            <a:pPr marL="285750" indent="-285750">
              <a:buFont typeface="Arial" charset="0"/>
              <a:buChar char="•"/>
            </a:pPr>
            <a:endParaRPr lang="en-US" sz="2000" dirty="0"/>
          </a:p>
        </p:txBody>
      </p:sp>
    </p:spTree>
    <p:extLst>
      <p:ext uri="{BB962C8B-B14F-4D97-AF65-F5344CB8AC3E}">
        <p14:creationId xmlns:p14="http://schemas.microsoft.com/office/powerpoint/2010/main" val="124041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3327" cy="5143500"/>
          </a:xfrm>
          <a:prstGeom prst="rect">
            <a:avLst/>
          </a:prstGeom>
        </p:spPr>
      </p:pic>
      <p:sp>
        <p:nvSpPr>
          <p:cNvPr id="6" name="Title 1"/>
          <p:cNvSpPr txBox="1">
            <a:spLocks/>
          </p:cNvSpPr>
          <p:nvPr/>
        </p:nvSpPr>
        <p:spPr>
          <a:xfrm>
            <a:off x="2209800" y="928255"/>
            <a:ext cx="6934200"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latin typeface="Garamond"/>
                <a:cs typeface="Garamond"/>
              </a:rPr>
              <a:t>  </a:t>
            </a:r>
            <a:r>
              <a:rPr lang="en-US" sz="4800" b="1" dirty="0">
                <a:latin typeface="Garamond"/>
                <a:cs typeface="Garamond"/>
              </a:rPr>
              <a:t>VA PACT &amp; PCMHI</a:t>
            </a:r>
          </a:p>
          <a:p>
            <a:pPr algn="ctr"/>
            <a:r>
              <a:rPr lang="en-US" sz="4800" b="1" dirty="0">
                <a:latin typeface="Garamond"/>
                <a:cs typeface="Garamond"/>
              </a:rPr>
              <a:t>Successes</a:t>
            </a:r>
          </a:p>
        </p:txBody>
      </p:sp>
    </p:spTree>
    <p:extLst>
      <p:ext uri="{BB962C8B-B14F-4D97-AF65-F5344CB8AC3E}">
        <p14:creationId xmlns:p14="http://schemas.microsoft.com/office/powerpoint/2010/main" val="1197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7709"/>
            <a:ext cx="9144000" cy="5143500"/>
          </a:xfrm>
          <a:prstGeom prst="rect">
            <a:avLst/>
          </a:prstGeom>
        </p:spPr>
      </p:pic>
      <p:pic>
        <p:nvPicPr>
          <p:cNvPr id="6" name="Content Placeholder 3"/>
          <p:cNvPicPr>
            <a:picLocks noChangeAspect="1"/>
          </p:cNvPicPr>
          <p:nvPr/>
        </p:nvPicPr>
        <p:blipFill>
          <a:blip r:embed="rId4"/>
          <a:stretch>
            <a:fillRect/>
          </a:stretch>
        </p:blipFill>
        <p:spPr>
          <a:xfrm>
            <a:off x="0" y="2810136"/>
            <a:ext cx="9144001" cy="2361073"/>
          </a:xfrm>
          <a:prstGeom prst="rect">
            <a:avLst/>
          </a:prstGeom>
        </p:spPr>
      </p:pic>
      <p:sp>
        <p:nvSpPr>
          <p:cNvPr id="7" name="TextBox 6"/>
          <p:cNvSpPr txBox="1"/>
          <p:nvPr/>
        </p:nvSpPr>
        <p:spPr>
          <a:xfrm>
            <a:off x="850373" y="228919"/>
            <a:ext cx="7443254" cy="1754326"/>
          </a:xfrm>
          <a:prstGeom prst="rect">
            <a:avLst/>
          </a:prstGeom>
          <a:noFill/>
        </p:spPr>
        <p:txBody>
          <a:bodyPr wrap="square" rtlCol="0">
            <a:spAutoFit/>
          </a:bodyPr>
          <a:lstStyle/>
          <a:p>
            <a:pPr algn="ctr">
              <a:spcAft>
                <a:spcPts val="600"/>
              </a:spcAft>
            </a:pPr>
            <a:r>
              <a:rPr lang="en-US" sz="5400" b="1" dirty="0">
                <a:solidFill>
                  <a:srgbClr val="FFFD78"/>
                </a:solidFill>
                <a:latin typeface="Garamond"/>
                <a:cs typeface="Garamond"/>
              </a:rPr>
              <a:t>Diagnosis &amp; Care Pathways / Guidelines</a:t>
            </a:r>
          </a:p>
        </p:txBody>
      </p:sp>
    </p:spTree>
    <p:extLst>
      <p:ext uri="{BB962C8B-B14F-4D97-AF65-F5344CB8AC3E}">
        <p14:creationId xmlns:p14="http://schemas.microsoft.com/office/powerpoint/2010/main" val="1611622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6" name="Picture 5"/>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698009" y="327772"/>
            <a:ext cx="1788629" cy="508414"/>
          </a:xfrm>
          <a:prstGeom prst="rect">
            <a:avLst/>
          </a:prstGeom>
          <a:solidFill>
            <a:schemeClr val="accent1">
              <a:lumMod val="75000"/>
            </a:schemeClr>
          </a:solidFill>
        </p:spPr>
      </p:pic>
      <p:sp>
        <p:nvSpPr>
          <p:cNvPr id="5" name="Rectangle 4"/>
          <p:cNvSpPr/>
          <p:nvPr/>
        </p:nvSpPr>
        <p:spPr>
          <a:xfrm>
            <a:off x="667693" y="225877"/>
            <a:ext cx="6386945" cy="1200329"/>
          </a:xfrm>
          <a:prstGeom prst="rect">
            <a:avLst/>
          </a:prstGeom>
        </p:spPr>
        <p:txBody>
          <a:bodyPr wrap="square">
            <a:spAutoFit/>
          </a:bodyPr>
          <a:lstStyle/>
          <a:p>
            <a:r>
              <a:rPr lang="en-US" sz="3600" b="1">
                <a:solidFill>
                  <a:srgbClr val="FFFD78"/>
                </a:solidFill>
              </a:rPr>
              <a:t>Quick </a:t>
            </a:r>
            <a:r>
              <a:rPr lang="en-US" sz="3600" b="1" err="1">
                <a:solidFill>
                  <a:srgbClr val="FFFD78"/>
                </a:solidFill>
              </a:rPr>
              <a:t>PsychoDiagnostics</a:t>
            </a:r>
            <a:r>
              <a:rPr lang="en-US" sz="3600" b="1">
                <a:solidFill>
                  <a:srgbClr val="FFFD78"/>
                </a:solidFill>
              </a:rPr>
              <a:t> Panel</a:t>
            </a:r>
            <a:br>
              <a:rPr lang="en-US" sz="3600" b="1">
                <a:solidFill>
                  <a:srgbClr val="FFFD78"/>
                </a:solidFill>
              </a:rPr>
            </a:br>
            <a:endParaRPr lang="en-US" sz="3600" b="1">
              <a:solidFill>
                <a:srgbClr val="FFFD78"/>
              </a:solidFill>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189448727"/>
              </p:ext>
            </p:extLst>
          </p:nvPr>
        </p:nvGraphicFramePr>
        <p:xfrm>
          <a:off x="906743" y="5957455"/>
          <a:ext cx="7579895" cy="3161131"/>
        </p:xfrm>
        <a:graphic>
          <a:graphicData uri="http://schemas.openxmlformats.org/drawingml/2006/table">
            <a:tbl>
              <a:tblPr>
                <a:tableStyleId>{5C22544A-7EE6-4342-B048-85BDC9FD1C3A}</a:tableStyleId>
              </a:tblPr>
              <a:tblGrid>
                <a:gridCol w="3723198">
                  <a:extLst>
                    <a:ext uri="{9D8B030D-6E8A-4147-A177-3AD203B41FA5}">
                      <a16:colId xmlns:a16="http://schemas.microsoft.com/office/drawing/2014/main" val="20000"/>
                    </a:ext>
                  </a:extLst>
                </a:gridCol>
                <a:gridCol w="3856697">
                  <a:extLst>
                    <a:ext uri="{9D8B030D-6E8A-4147-A177-3AD203B41FA5}">
                      <a16:colId xmlns:a16="http://schemas.microsoft.com/office/drawing/2014/main" val="20001"/>
                    </a:ext>
                  </a:extLst>
                </a:gridCol>
              </a:tblGrid>
              <a:tr h="707491">
                <a:tc>
                  <a:txBody>
                    <a:bodyPr/>
                    <a:lstStyle/>
                    <a:p>
                      <a:pPr marL="457200" marR="0" lvl="0" indent="-457200">
                        <a:lnSpc>
                          <a:spcPct val="115000"/>
                        </a:lnSpc>
                        <a:spcBef>
                          <a:spcPts val="600"/>
                        </a:spcBef>
                        <a:spcAft>
                          <a:spcPts val="0"/>
                        </a:spcAft>
                        <a:buFont typeface="+mj-lt"/>
                        <a:buAutoNum type="arabicPeriod"/>
                      </a:pPr>
                      <a:r>
                        <a:rPr lang="en-US" sz="2000">
                          <a:effectLst/>
                        </a:rPr>
                        <a:t>Major Depression</a:t>
                      </a:r>
                      <a:endParaRPr lang="en-US" sz="2000">
                        <a:solidFill>
                          <a:srgbClr val="000000"/>
                        </a:solidFill>
                        <a:effectLst/>
                        <a:latin typeface="Cambria" charset="0"/>
                        <a:ea typeface="Cambria" charset="0"/>
                        <a:cs typeface="Times New Roman" charset="0"/>
                      </a:endParaRPr>
                    </a:p>
                  </a:txBody>
                  <a:tcPr marL="68580" marR="68580" marT="0" marB="0"/>
                </a:tc>
                <a:tc>
                  <a:txBody>
                    <a:bodyPr/>
                    <a:lstStyle/>
                    <a:p>
                      <a:pPr marL="342900" marR="0" lvl="0" indent="-342900">
                        <a:lnSpc>
                          <a:spcPct val="115000"/>
                        </a:lnSpc>
                        <a:spcBef>
                          <a:spcPts val="600"/>
                        </a:spcBef>
                        <a:spcAft>
                          <a:spcPts val="0"/>
                        </a:spcAft>
                        <a:buFont typeface="+mj-lt"/>
                        <a:buAutoNum type="arabicPeriod"/>
                      </a:pPr>
                      <a:r>
                        <a:rPr lang="en-US" sz="2000">
                          <a:effectLst/>
                        </a:rPr>
                        <a:t>Posttraumatic Stress Disorder </a:t>
                      </a:r>
                      <a:endParaRPr lang="en-US" sz="2000">
                        <a:solidFill>
                          <a:srgbClr val="000000"/>
                        </a:solidFill>
                        <a:effectLst/>
                        <a:latin typeface="Cambria" charset="0"/>
                        <a:ea typeface="Cambria" charset="0"/>
                        <a:cs typeface="Times New Roman" charset="0"/>
                      </a:endParaRPr>
                    </a:p>
                  </a:txBody>
                  <a:tcPr marL="68580" marR="68580" marT="0" marB="0"/>
                </a:tc>
                <a:extLst>
                  <a:ext uri="{0D108BD9-81ED-4DB2-BD59-A6C34878D82A}">
                    <a16:rowId xmlns:a16="http://schemas.microsoft.com/office/drawing/2014/main" val="10000"/>
                  </a:ext>
                </a:extLst>
              </a:tr>
              <a:tr h="266973">
                <a:tc>
                  <a:txBody>
                    <a:bodyPr/>
                    <a:lstStyle/>
                    <a:p>
                      <a:pPr marL="457200" marR="0" lvl="0" indent="-457200">
                        <a:lnSpc>
                          <a:spcPct val="115000"/>
                        </a:lnSpc>
                        <a:spcBef>
                          <a:spcPts val="600"/>
                        </a:spcBef>
                        <a:spcAft>
                          <a:spcPts val="0"/>
                        </a:spcAft>
                        <a:buFont typeface="+mj-lt"/>
                        <a:buAutoNum type="arabicPeriod"/>
                      </a:pPr>
                      <a:r>
                        <a:rPr lang="en-US" sz="2000">
                          <a:effectLst/>
                        </a:rPr>
                        <a:t>Persistent Depressive Disorder </a:t>
                      </a:r>
                      <a:endParaRPr lang="en-US" sz="2000">
                        <a:solidFill>
                          <a:srgbClr val="000000"/>
                        </a:solidFill>
                        <a:effectLst/>
                        <a:latin typeface="Cambria" charset="0"/>
                        <a:ea typeface="Cambria" charset="0"/>
                        <a:cs typeface="Times New Roman" charset="0"/>
                      </a:endParaRPr>
                    </a:p>
                  </a:txBody>
                  <a:tcPr marL="68580" marR="68580" marT="0" marB="0"/>
                </a:tc>
                <a:tc>
                  <a:txBody>
                    <a:bodyPr/>
                    <a:lstStyle/>
                    <a:p>
                      <a:pPr marL="342900" marR="0" lvl="0" indent="-342900">
                        <a:lnSpc>
                          <a:spcPct val="115000"/>
                        </a:lnSpc>
                        <a:spcBef>
                          <a:spcPts val="600"/>
                        </a:spcBef>
                        <a:spcAft>
                          <a:spcPts val="0"/>
                        </a:spcAft>
                        <a:buFont typeface="+mj-lt"/>
                        <a:buAutoNum type="arabicPeriod"/>
                      </a:pPr>
                      <a:r>
                        <a:rPr lang="en-US" sz="2000">
                          <a:effectLst/>
                        </a:rPr>
                        <a:t>Substance Use Disorder</a:t>
                      </a:r>
                      <a:endParaRPr lang="en-US" sz="2000">
                        <a:solidFill>
                          <a:srgbClr val="000000"/>
                        </a:solidFill>
                        <a:effectLst/>
                        <a:latin typeface="Cambria" charset="0"/>
                        <a:ea typeface="Cambria" charset="0"/>
                        <a:cs typeface="Times New Roman" charset="0"/>
                      </a:endParaRPr>
                    </a:p>
                  </a:txBody>
                  <a:tcPr marL="68580" marR="68580" marT="0" marB="0"/>
                </a:tc>
                <a:extLst>
                  <a:ext uri="{0D108BD9-81ED-4DB2-BD59-A6C34878D82A}">
                    <a16:rowId xmlns:a16="http://schemas.microsoft.com/office/drawing/2014/main" val="10001"/>
                  </a:ext>
                </a:extLst>
              </a:tr>
              <a:tr h="266973">
                <a:tc>
                  <a:txBody>
                    <a:bodyPr/>
                    <a:lstStyle/>
                    <a:p>
                      <a:pPr marL="457200" marR="0" lvl="0" indent="-457200">
                        <a:lnSpc>
                          <a:spcPct val="115000"/>
                        </a:lnSpc>
                        <a:spcBef>
                          <a:spcPts val="600"/>
                        </a:spcBef>
                        <a:spcAft>
                          <a:spcPts val="0"/>
                        </a:spcAft>
                        <a:buFont typeface="+mj-lt"/>
                        <a:buAutoNum type="arabicPeriod"/>
                      </a:pPr>
                      <a:r>
                        <a:rPr lang="en-US" sz="2000">
                          <a:effectLst/>
                        </a:rPr>
                        <a:t>Bipolar Disorder</a:t>
                      </a:r>
                      <a:endParaRPr lang="en-US" sz="2000">
                        <a:solidFill>
                          <a:srgbClr val="000000"/>
                        </a:solidFill>
                        <a:effectLst/>
                        <a:latin typeface="Cambria" charset="0"/>
                        <a:ea typeface="Cambria" charset="0"/>
                        <a:cs typeface="Times New Roman" charset="0"/>
                      </a:endParaRPr>
                    </a:p>
                  </a:txBody>
                  <a:tcPr marL="68580" marR="68580" marT="0" marB="0"/>
                </a:tc>
                <a:tc>
                  <a:txBody>
                    <a:bodyPr/>
                    <a:lstStyle/>
                    <a:p>
                      <a:pPr marL="342900" marR="0" lvl="0" indent="-342900">
                        <a:lnSpc>
                          <a:spcPct val="115000"/>
                        </a:lnSpc>
                        <a:spcBef>
                          <a:spcPts val="600"/>
                        </a:spcBef>
                        <a:spcAft>
                          <a:spcPts val="0"/>
                        </a:spcAft>
                        <a:buFont typeface="+mj-lt"/>
                        <a:buAutoNum type="arabicPeriod"/>
                      </a:pPr>
                      <a:r>
                        <a:rPr lang="en-US" sz="2000">
                          <a:effectLst/>
                        </a:rPr>
                        <a:t>Binge-Eating Disorder</a:t>
                      </a:r>
                      <a:endParaRPr lang="en-US" sz="2000">
                        <a:solidFill>
                          <a:srgbClr val="000000"/>
                        </a:solidFill>
                        <a:effectLst/>
                        <a:latin typeface="Cambria" charset="0"/>
                        <a:ea typeface="Cambria" charset="0"/>
                        <a:cs typeface="Times New Roman" charset="0"/>
                      </a:endParaRPr>
                    </a:p>
                  </a:txBody>
                  <a:tcPr marL="68580" marR="68580" marT="0" marB="0"/>
                </a:tc>
                <a:extLst>
                  <a:ext uri="{0D108BD9-81ED-4DB2-BD59-A6C34878D82A}">
                    <a16:rowId xmlns:a16="http://schemas.microsoft.com/office/drawing/2014/main" val="10002"/>
                  </a:ext>
                </a:extLst>
              </a:tr>
              <a:tr h="266973">
                <a:tc>
                  <a:txBody>
                    <a:bodyPr/>
                    <a:lstStyle/>
                    <a:p>
                      <a:pPr marL="457200" marR="0" lvl="0" indent="-457200">
                        <a:lnSpc>
                          <a:spcPct val="115000"/>
                        </a:lnSpc>
                        <a:spcBef>
                          <a:spcPts val="600"/>
                        </a:spcBef>
                        <a:spcAft>
                          <a:spcPts val="0"/>
                        </a:spcAft>
                        <a:buFont typeface="+mj-lt"/>
                        <a:buAutoNum type="arabicPeriod"/>
                      </a:pPr>
                      <a:r>
                        <a:rPr lang="en-US" sz="2000">
                          <a:effectLst/>
                        </a:rPr>
                        <a:t>Generalized Anxiety Disorder</a:t>
                      </a:r>
                      <a:endParaRPr lang="en-US" sz="2000">
                        <a:solidFill>
                          <a:srgbClr val="000000"/>
                        </a:solidFill>
                        <a:effectLst/>
                        <a:latin typeface="Cambria" charset="0"/>
                        <a:ea typeface="Cambria" charset="0"/>
                        <a:cs typeface="Times New Roman" charset="0"/>
                      </a:endParaRPr>
                    </a:p>
                  </a:txBody>
                  <a:tcPr marL="68580" marR="68580" marT="0" marB="0"/>
                </a:tc>
                <a:tc>
                  <a:txBody>
                    <a:bodyPr/>
                    <a:lstStyle/>
                    <a:p>
                      <a:pPr marL="342900" marR="0" lvl="0" indent="-342900">
                        <a:lnSpc>
                          <a:spcPct val="115000"/>
                        </a:lnSpc>
                        <a:spcBef>
                          <a:spcPts val="600"/>
                        </a:spcBef>
                        <a:spcAft>
                          <a:spcPts val="0"/>
                        </a:spcAft>
                        <a:buFont typeface="+mj-lt"/>
                        <a:buAutoNum type="arabicPeriod"/>
                      </a:pPr>
                      <a:r>
                        <a:rPr lang="en-US" sz="2000">
                          <a:effectLst/>
                        </a:rPr>
                        <a:t>Bulimia Nervosa</a:t>
                      </a:r>
                      <a:endParaRPr lang="en-US" sz="2000">
                        <a:solidFill>
                          <a:srgbClr val="000000"/>
                        </a:solidFill>
                        <a:effectLst/>
                        <a:latin typeface="Cambria" charset="0"/>
                        <a:ea typeface="Cambria" charset="0"/>
                        <a:cs typeface="Times New Roman" charset="0"/>
                      </a:endParaRPr>
                    </a:p>
                  </a:txBody>
                  <a:tcPr marL="68580" marR="68580" marT="0" marB="0"/>
                </a:tc>
                <a:extLst>
                  <a:ext uri="{0D108BD9-81ED-4DB2-BD59-A6C34878D82A}">
                    <a16:rowId xmlns:a16="http://schemas.microsoft.com/office/drawing/2014/main" val="10003"/>
                  </a:ext>
                </a:extLst>
              </a:tr>
              <a:tr h="266973">
                <a:tc>
                  <a:txBody>
                    <a:bodyPr/>
                    <a:lstStyle/>
                    <a:p>
                      <a:pPr marL="457200" marR="0" lvl="0" indent="-457200">
                        <a:lnSpc>
                          <a:spcPct val="115000"/>
                        </a:lnSpc>
                        <a:spcBef>
                          <a:spcPts val="600"/>
                        </a:spcBef>
                        <a:spcAft>
                          <a:spcPts val="0"/>
                        </a:spcAft>
                        <a:buFont typeface="+mj-lt"/>
                        <a:buAutoNum type="arabicPeriod"/>
                      </a:pPr>
                      <a:r>
                        <a:rPr lang="en-US" sz="2000">
                          <a:effectLst/>
                        </a:rPr>
                        <a:t>Panic Disorder</a:t>
                      </a:r>
                      <a:endParaRPr lang="en-US" sz="2000">
                        <a:solidFill>
                          <a:srgbClr val="000000"/>
                        </a:solidFill>
                        <a:effectLst/>
                        <a:latin typeface="Cambria" charset="0"/>
                        <a:ea typeface="Cambria" charset="0"/>
                        <a:cs typeface="Times New Roman" charset="0"/>
                      </a:endParaRPr>
                    </a:p>
                  </a:txBody>
                  <a:tcPr marL="68580" marR="68580" marT="0" marB="0"/>
                </a:tc>
                <a:tc>
                  <a:txBody>
                    <a:bodyPr/>
                    <a:lstStyle/>
                    <a:p>
                      <a:pPr marL="342900" marR="0" lvl="0" indent="-342900">
                        <a:lnSpc>
                          <a:spcPct val="115000"/>
                        </a:lnSpc>
                        <a:spcBef>
                          <a:spcPts val="600"/>
                        </a:spcBef>
                        <a:spcAft>
                          <a:spcPts val="0"/>
                        </a:spcAft>
                        <a:buFont typeface="+mj-lt"/>
                        <a:buAutoNum type="arabicPeriod"/>
                      </a:pPr>
                      <a:r>
                        <a:rPr lang="en-US" sz="2000">
                          <a:effectLst/>
                        </a:rPr>
                        <a:t>Somatic Symptom Disorder</a:t>
                      </a:r>
                      <a:endParaRPr lang="en-US" sz="2000">
                        <a:solidFill>
                          <a:srgbClr val="000000"/>
                        </a:solidFill>
                        <a:effectLst/>
                        <a:latin typeface="Cambria" charset="0"/>
                        <a:ea typeface="Cambria" charset="0"/>
                        <a:cs typeface="Times New Roman" charset="0"/>
                      </a:endParaRPr>
                    </a:p>
                  </a:txBody>
                  <a:tcPr marL="68580" marR="68580" marT="0" marB="0"/>
                </a:tc>
                <a:extLst>
                  <a:ext uri="{0D108BD9-81ED-4DB2-BD59-A6C34878D82A}">
                    <a16:rowId xmlns:a16="http://schemas.microsoft.com/office/drawing/2014/main" val="10004"/>
                  </a:ext>
                </a:extLst>
              </a:tr>
              <a:tr h="511699">
                <a:tc>
                  <a:txBody>
                    <a:bodyPr/>
                    <a:lstStyle/>
                    <a:p>
                      <a:pPr marL="457200" marR="0" lvl="0" indent="-457200">
                        <a:lnSpc>
                          <a:spcPct val="115000"/>
                        </a:lnSpc>
                        <a:spcBef>
                          <a:spcPts val="600"/>
                        </a:spcBef>
                        <a:spcAft>
                          <a:spcPts val="0"/>
                        </a:spcAft>
                        <a:buFont typeface="+mj-lt"/>
                        <a:buAutoNum type="arabicPeriod"/>
                      </a:pPr>
                      <a:r>
                        <a:rPr lang="en-US" sz="2000">
                          <a:effectLst/>
                        </a:rPr>
                        <a:t>Obsessive-Compulsive Disorder</a:t>
                      </a:r>
                      <a:endParaRPr lang="en-US" sz="2000">
                        <a:solidFill>
                          <a:srgbClr val="000000"/>
                        </a:solidFill>
                        <a:effectLst/>
                        <a:latin typeface="Cambria" charset="0"/>
                        <a:ea typeface="Cambria" charset="0"/>
                        <a:cs typeface="Times New Roman" charset="0"/>
                      </a:endParaRPr>
                    </a:p>
                  </a:txBody>
                  <a:tcPr marL="68580" marR="68580" marT="0" marB="0"/>
                </a:tc>
                <a:tc>
                  <a:txBody>
                    <a:bodyPr/>
                    <a:lstStyle/>
                    <a:p>
                      <a:pPr marL="342900" marR="0" lvl="0" indent="-342900">
                        <a:lnSpc>
                          <a:spcPct val="115000"/>
                        </a:lnSpc>
                        <a:spcBef>
                          <a:spcPts val="600"/>
                        </a:spcBef>
                        <a:spcAft>
                          <a:spcPts val="0"/>
                        </a:spcAft>
                        <a:buFont typeface="+mj-lt"/>
                        <a:buAutoNum type="arabicPeriod"/>
                      </a:pPr>
                      <a:r>
                        <a:rPr lang="en-US" sz="2000" err="1">
                          <a:effectLst/>
                        </a:rPr>
                        <a:t>Psychosis</a:t>
                      </a:r>
                      <a:r>
                        <a:rPr lang="en-US" sz="2000" baseline="30000" err="1">
                          <a:effectLst/>
                        </a:rPr>
                        <a:t>a</a:t>
                      </a:r>
                      <a:br>
                        <a:rPr lang="en-US" sz="2000">
                          <a:effectLst/>
                        </a:rPr>
                      </a:br>
                      <a:endParaRPr lang="en-US" sz="2000">
                        <a:solidFill>
                          <a:srgbClr val="000000"/>
                        </a:solidFill>
                        <a:effectLst/>
                        <a:latin typeface="Cambria" charset="0"/>
                        <a:ea typeface="Cambria" charset="0"/>
                        <a:cs typeface="Times New Roman" charset="0"/>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3742998338"/>
              </p:ext>
            </p:extLst>
          </p:nvPr>
        </p:nvGraphicFramePr>
        <p:xfrm>
          <a:off x="0" y="1053122"/>
          <a:ext cx="9144000" cy="3206751"/>
        </p:xfrm>
        <a:graphic>
          <a:graphicData uri="http://schemas.openxmlformats.org/drawingml/2006/table">
            <a:tbl>
              <a:tblPr firstRow="1" bandRow="1">
                <a:tableStyleId>{D113A9D2-9D6B-4929-AA2D-F23B5EE8CBE7}</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72677">
                <a:tc>
                  <a:txBody>
                    <a:bodyPr/>
                    <a:lstStyle/>
                    <a:p>
                      <a:pPr marL="0" indent="0">
                        <a:buFontTx/>
                        <a:buNone/>
                      </a:pPr>
                      <a:r>
                        <a:rPr lang="en-US" sz="2000" b="1" i="0" dirty="0">
                          <a:latin typeface="Garamond"/>
                          <a:cs typeface="Garamond"/>
                        </a:rPr>
                        <a:t>1. Major</a:t>
                      </a:r>
                      <a:r>
                        <a:rPr lang="en-US" sz="2000" b="1" i="0" baseline="0" dirty="0">
                          <a:latin typeface="Garamond"/>
                          <a:cs typeface="Garamond"/>
                        </a:rPr>
                        <a:t> Depression</a:t>
                      </a:r>
                      <a:endParaRPr lang="en-US" sz="2000" b="1" i="0" dirty="0">
                        <a:latin typeface="Garamond"/>
                        <a:cs typeface="Garamond"/>
                      </a:endParaRPr>
                    </a:p>
                  </a:txBody>
                  <a:tcPr/>
                </a:tc>
                <a:tc>
                  <a:txBody>
                    <a:bodyPr/>
                    <a:lstStyle/>
                    <a:p>
                      <a:r>
                        <a:rPr lang="en-US" sz="2000" b="1" i="0">
                          <a:latin typeface="Garamond"/>
                          <a:cs typeface="Garamond"/>
                        </a:rPr>
                        <a:t>7. Post Traumatic Stress Disorder</a:t>
                      </a:r>
                    </a:p>
                  </a:txBody>
                  <a:tcPr/>
                </a:tc>
                <a:extLst>
                  <a:ext uri="{0D108BD9-81ED-4DB2-BD59-A6C34878D82A}">
                    <a16:rowId xmlns:a16="http://schemas.microsoft.com/office/drawing/2014/main" val="10000"/>
                  </a:ext>
                </a:extLst>
              </a:tr>
              <a:tr h="672677">
                <a:tc>
                  <a:txBody>
                    <a:bodyPr/>
                    <a:lstStyle/>
                    <a:p>
                      <a:pPr marL="0" indent="0">
                        <a:buFontTx/>
                        <a:buNone/>
                      </a:pPr>
                      <a:r>
                        <a:rPr lang="en-US" sz="2000" b="1" i="0" dirty="0">
                          <a:latin typeface="Garamond"/>
                          <a:cs typeface="Garamond"/>
                        </a:rPr>
                        <a:t>2. Persistent</a:t>
                      </a:r>
                      <a:r>
                        <a:rPr lang="en-US" sz="2000" b="1" i="0" baseline="0" dirty="0">
                          <a:latin typeface="Garamond"/>
                          <a:cs typeface="Garamond"/>
                        </a:rPr>
                        <a:t> Depressive Disorder</a:t>
                      </a:r>
                      <a:endParaRPr lang="en-US" sz="2000" b="1" i="0" dirty="0">
                        <a:latin typeface="Garamond"/>
                        <a:cs typeface="Garamond"/>
                      </a:endParaRPr>
                    </a:p>
                  </a:txBody>
                  <a:tcPr/>
                </a:tc>
                <a:tc>
                  <a:txBody>
                    <a:bodyPr/>
                    <a:lstStyle/>
                    <a:p>
                      <a:r>
                        <a:rPr lang="en-US" sz="2000" b="1" i="0">
                          <a:latin typeface="Garamond"/>
                          <a:cs typeface="Garamond"/>
                        </a:rPr>
                        <a:t>8. Substance Use Disorder </a:t>
                      </a:r>
                    </a:p>
                  </a:txBody>
                  <a:tcPr/>
                </a:tc>
                <a:extLst>
                  <a:ext uri="{0D108BD9-81ED-4DB2-BD59-A6C34878D82A}">
                    <a16:rowId xmlns:a16="http://schemas.microsoft.com/office/drawing/2014/main" val="10001"/>
                  </a:ext>
                </a:extLst>
              </a:tr>
              <a:tr h="380209">
                <a:tc>
                  <a:txBody>
                    <a:bodyPr/>
                    <a:lstStyle/>
                    <a:p>
                      <a:pPr marL="0" indent="0">
                        <a:buFontTx/>
                        <a:buNone/>
                      </a:pPr>
                      <a:r>
                        <a:rPr lang="en-US" sz="2000" b="1" i="0">
                          <a:latin typeface="Garamond"/>
                          <a:cs typeface="Garamond"/>
                        </a:rPr>
                        <a:t>3. Bipolar</a:t>
                      </a:r>
                      <a:r>
                        <a:rPr lang="en-US" sz="2000" b="1" i="0" baseline="0">
                          <a:latin typeface="Garamond"/>
                          <a:cs typeface="Garamond"/>
                        </a:rPr>
                        <a:t> Disorder</a:t>
                      </a:r>
                      <a:endParaRPr lang="en-US" sz="2000" b="1" i="0">
                        <a:latin typeface="Garamond"/>
                        <a:cs typeface="Garamond"/>
                      </a:endParaRPr>
                    </a:p>
                  </a:txBody>
                  <a:tcPr/>
                </a:tc>
                <a:tc>
                  <a:txBody>
                    <a:bodyPr/>
                    <a:lstStyle/>
                    <a:p>
                      <a:r>
                        <a:rPr lang="en-US" sz="2000" b="1" i="0">
                          <a:latin typeface="Garamond"/>
                          <a:cs typeface="Garamond"/>
                        </a:rPr>
                        <a:t>9. Binge</a:t>
                      </a:r>
                      <a:r>
                        <a:rPr lang="en-US" sz="2000" b="1" i="0" baseline="0">
                          <a:latin typeface="Garamond"/>
                          <a:cs typeface="Garamond"/>
                        </a:rPr>
                        <a:t> </a:t>
                      </a:r>
                      <a:r>
                        <a:rPr lang="mr-IN" sz="2000" b="1" i="0" baseline="0">
                          <a:latin typeface="Garamond"/>
                          <a:cs typeface="Garamond"/>
                        </a:rPr>
                        <a:t>–</a:t>
                      </a:r>
                      <a:r>
                        <a:rPr lang="en-US" sz="2000" b="1" i="0" baseline="0">
                          <a:latin typeface="Garamond"/>
                          <a:cs typeface="Garamond"/>
                        </a:rPr>
                        <a:t>Eating Disorder</a:t>
                      </a:r>
                      <a:endParaRPr lang="en-US" sz="2000" b="1" i="0">
                        <a:latin typeface="Garamond"/>
                        <a:cs typeface="Garamond"/>
                      </a:endParaRPr>
                    </a:p>
                  </a:txBody>
                  <a:tcPr/>
                </a:tc>
                <a:extLst>
                  <a:ext uri="{0D108BD9-81ED-4DB2-BD59-A6C34878D82A}">
                    <a16:rowId xmlns:a16="http://schemas.microsoft.com/office/drawing/2014/main" val="10002"/>
                  </a:ext>
                </a:extLst>
              </a:tr>
              <a:tr h="380209">
                <a:tc>
                  <a:txBody>
                    <a:bodyPr/>
                    <a:lstStyle/>
                    <a:p>
                      <a:pPr marL="0" indent="0">
                        <a:buFontTx/>
                        <a:buNone/>
                      </a:pPr>
                      <a:r>
                        <a:rPr lang="en-US" sz="2000" b="1" i="0">
                          <a:latin typeface="Garamond"/>
                          <a:cs typeface="Garamond"/>
                        </a:rPr>
                        <a:t>4. Generalized</a:t>
                      </a:r>
                      <a:r>
                        <a:rPr lang="en-US" sz="2000" b="1" i="0" baseline="0">
                          <a:latin typeface="Garamond"/>
                          <a:cs typeface="Garamond"/>
                        </a:rPr>
                        <a:t> Anxiety Disorder</a:t>
                      </a:r>
                      <a:endParaRPr lang="en-US" sz="2000" b="1" i="0">
                        <a:latin typeface="Garamond"/>
                        <a:cs typeface="Garamond"/>
                      </a:endParaRPr>
                    </a:p>
                  </a:txBody>
                  <a:tcPr/>
                </a:tc>
                <a:tc>
                  <a:txBody>
                    <a:bodyPr/>
                    <a:lstStyle/>
                    <a:p>
                      <a:r>
                        <a:rPr lang="en-US" sz="2000" b="1" i="0" dirty="0">
                          <a:latin typeface="Garamond"/>
                          <a:cs typeface="Garamond"/>
                        </a:rPr>
                        <a:t>10. Bulimia Nervosa </a:t>
                      </a:r>
                    </a:p>
                  </a:txBody>
                  <a:tcPr/>
                </a:tc>
                <a:extLst>
                  <a:ext uri="{0D108BD9-81ED-4DB2-BD59-A6C34878D82A}">
                    <a16:rowId xmlns:a16="http://schemas.microsoft.com/office/drawing/2014/main" val="10003"/>
                  </a:ext>
                </a:extLst>
              </a:tr>
              <a:tr h="380209">
                <a:tc>
                  <a:txBody>
                    <a:bodyPr/>
                    <a:lstStyle/>
                    <a:p>
                      <a:pPr marL="0" indent="0">
                        <a:buFontTx/>
                        <a:buNone/>
                      </a:pPr>
                      <a:r>
                        <a:rPr lang="en-US" sz="2000" b="1" i="0">
                          <a:latin typeface="Garamond"/>
                          <a:cs typeface="Garamond"/>
                        </a:rPr>
                        <a:t>5. Panic Disorder</a:t>
                      </a:r>
                    </a:p>
                  </a:txBody>
                  <a:tcPr/>
                </a:tc>
                <a:tc>
                  <a:txBody>
                    <a:bodyPr/>
                    <a:lstStyle/>
                    <a:p>
                      <a:r>
                        <a:rPr lang="en-US" sz="2000" b="1" i="0" dirty="0">
                          <a:latin typeface="Garamond"/>
                          <a:cs typeface="Garamond"/>
                        </a:rPr>
                        <a:t>11. Somatic Symptoms Disorder</a:t>
                      </a:r>
                    </a:p>
                  </a:txBody>
                  <a:tcPr/>
                </a:tc>
                <a:extLst>
                  <a:ext uri="{0D108BD9-81ED-4DB2-BD59-A6C34878D82A}">
                    <a16:rowId xmlns:a16="http://schemas.microsoft.com/office/drawing/2014/main" val="10004"/>
                  </a:ext>
                </a:extLst>
              </a:tr>
              <a:tr h="672677">
                <a:tc>
                  <a:txBody>
                    <a:bodyPr/>
                    <a:lstStyle/>
                    <a:p>
                      <a:pPr marL="0" indent="0">
                        <a:buFontTx/>
                        <a:buNone/>
                      </a:pPr>
                      <a:r>
                        <a:rPr lang="en-US" sz="2000" b="1" i="0">
                          <a:latin typeface="Garamond"/>
                          <a:cs typeface="Garamond"/>
                        </a:rPr>
                        <a:t>6. Obsessive- Compulsive</a:t>
                      </a:r>
                      <a:r>
                        <a:rPr lang="en-US" sz="2000" b="1" i="0" baseline="0">
                          <a:latin typeface="Garamond"/>
                          <a:cs typeface="Garamond"/>
                        </a:rPr>
                        <a:t> Disorder</a:t>
                      </a:r>
                      <a:endParaRPr lang="en-US" sz="2000" b="1" i="0">
                        <a:latin typeface="Garamond"/>
                        <a:cs typeface="Garamond"/>
                      </a:endParaRPr>
                    </a:p>
                  </a:txBody>
                  <a:tcPr/>
                </a:tc>
                <a:tc>
                  <a:txBody>
                    <a:bodyPr/>
                    <a:lstStyle/>
                    <a:p>
                      <a:r>
                        <a:rPr lang="en-US" sz="2000" b="1" i="0" dirty="0">
                          <a:latin typeface="Garamond"/>
                          <a:cs typeface="Garamond"/>
                        </a:rPr>
                        <a:t>12.</a:t>
                      </a:r>
                      <a:r>
                        <a:rPr lang="en-US" sz="2000" b="1" i="0" baseline="0" dirty="0">
                          <a:latin typeface="Garamond"/>
                          <a:cs typeface="Garamond"/>
                        </a:rPr>
                        <a:t> </a:t>
                      </a:r>
                      <a:r>
                        <a:rPr lang="en-US" sz="2000" b="1" i="0" dirty="0">
                          <a:latin typeface="Garamond"/>
                          <a:cs typeface="Garamond"/>
                        </a:rPr>
                        <a:t>Psychosis </a:t>
                      </a:r>
                      <a:r>
                        <a:rPr lang="en-US" sz="2000" b="1" i="0" baseline="30000" dirty="0">
                          <a:latin typeface="Garamond"/>
                          <a:cs typeface="Garamond"/>
                        </a:rPr>
                        <a:t>a (Upon Request) </a:t>
                      </a:r>
                    </a:p>
                  </a:txBody>
                  <a:tcPr/>
                </a:tc>
                <a:extLst>
                  <a:ext uri="{0D108BD9-81ED-4DB2-BD59-A6C34878D82A}">
                    <a16:rowId xmlns:a16="http://schemas.microsoft.com/office/drawing/2014/main" val="10005"/>
                  </a:ext>
                </a:extLst>
              </a:tr>
            </a:tbl>
          </a:graphicData>
        </a:graphic>
      </p:graphicFrame>
      <p:sp>
        <p:nvSpPr>
          <p:cNvPr id="2" name="Rectangle 1"/>
          <p:cNvSpPr/>
          <p:nvPr/>
        </p:nvSpPr>
        <p:spPr>
          <a:xfrm>
            <a:off x="422563" y="4476809"/>
            <a:ext cx="8548253" cy="646331"/>
          </a:xfrm>
          <a:prstGeom prst="rect">
            <a:avLst/>
          </a:prstGeom>
        </p:spPr>
        <p:txBody>
          <a:bodyPr wrap="square">
            <a:spAutoFit/>
          </a:bodyPr>
          <a:lstStyle/>
          <a:p>
            <a:r>
              <a:rPr lang="en-US" b="1" err="1">
                <a:solidFill>
                  <a:schemeClr val="bg1"/>
                </a:solidFill>
              </a:rPr>
              <a:t>Shedler</a:t>
            </a:r>
            <a:r>
              <a:rPr lang="en-US" b="1">
                <a:solidFill>
                  <a:schemeClr val="bg1"/>
                </a:solidFill>
              </a:rPr>
              <a:t> J, Beck A, </a:t>
            </a:r>
            <a:r>
              <a:rPr lang="en-US" b="1" err="1">
                <a:solidFill>
                  <a:schemeClr val="bg1"/>
                </a:solidFill>
              </a:rPr>
              <a:t>Bensen</a:t>
            </a:r>
            <a:r>
              <a:rPr lang="en-US" b="1">
                <a:solidFill>
                  <a:schemeClr val="bg1"/>
                </a:solidFill>
              </a:rPr>
              <a:t> S. Practical mental health assessment in primary care. Journal of Family Practice. 2000 Jul 1;49(7):614-22.</a:t>
            </a:r>
          </a:p>
        </p:txBody>
      </p:sp>
    </p:spTree>
    <p:extLst>
      <p:ext uri="{BB962C8B-B14F-4D97-AF65-F5344CB8AC3E}">
        <p14:creationId xmlns:p14="http://schemas.microsoft.com/office/powerpoint/2010/main" val="223200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19918" y="1200151"/>
            <a:ext cx="8229600" cy="2852202"/>
          </a:xfrm>
        </p:spPr>
        <p:txBody>
          <a:bodyPr/>
          <a:lstStyle/>
          <a:p>
            <a:endParaRPr 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0" y="0"/>
          <a:ext cx="4724400" cy="4935071"/>
        </p:xfrm>
        <a:graphic>
          <a:graphicData uri="http://schemas.openxmlformats.org/presentationml/2006/ole">
            <mc:AlternateContent xmlns:mc="http://schemas.openxmlformats.org/markup-compatibility/2006">
              <mc:Choice xmlns:v="urn:schemas-microsoft-com:vml" Requires="v">
                <p:oleObj spid="_x0000_s1260" r:id="rId3" imgW="7785100" imgH="10071100" progId="AcroExch.Document.7">
                  <p:embed/>
                </p:oleObj>
              </mc:Choice>
              <mc:Fallback>
                <p:oleObj r:id="rId3" imgW="7785100" imgH="100711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24400" cy="4935071"/>
                      </a:xfrm>
                      <a:prstGeom prst="rect">
                        <a:avLst/>
                      </a:prstGeom>
                      <a:noFill/>
                    </p:spPr>
                  </p:pic>
                </p:oleObj>
              </mc:Fallback>
            </mc:AlternateContent>
          </a:graphicData>
        </a:graphic>
      </p:graphicFrame>
      <p:sp>
        <p:nvSpPr>
          <p:cNvPr id="6" name="Rectangle 4"/>
          <p:cNvSpPr>
            <a:spLocks noChangeArrowheads="1"/>
          </p:cNvSpPr>
          <p:nvPr/>
        </p:nvSpPr>
        <p:spPr bwMode="auto">
          <a:xfrm>
            <a:off x="4262718"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4262718" y="0"/>
          <a:ext cx="4775200" cy="5143500"/>
        </p:xfrm>
        <a:graphic>
          <a:graphicData uri="http://schemas.openxmlformats.org/presentationml/2006/ole">
            <mc:AlternateContent xmlns:mc="http://schemas.openxmlformats.org/markup-compatibility/2006">
              <mc:Choice xmlns:v="urn:schemas-microsoft-com:vml" Requires="v">
                <p:oleObj spid="_x0000_s1261" r:id="rId5" imgW="7785100" imgH="10071100" progId="AcroExch.Document.7">
                  <p:embed/>
                </p:oleObj>
              </mc:Choice>
              <mc:Fallback>
                <p:oleObj r:id="rId5" imgW="7785100" imgH="10071100"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2718" y="0"/>
                        <a:ext cx="4775200" cy="5143500"/>
                      </a:xfrm>
                      <a:prstGeom prst="rect">
                        <a:avLst/>
                      </a:prstGeom>
                      <a:noFill/>
                    </p:spPr>
                  </p:pic>
                </p:oleObj>
              </mc:Fallback>
            </mc:AlternateContent>
          </a:graphicData>
        </a:graphic>
      </p:graphicFrame>
    </p:spTree>
    <p:extLst>
      <p:ext uri="{BB962C8B-B14F-4D97-AF65-F5344CB8AC3E}">
        <p14:creationId xmlns:p14="http://schemas.microsoft.com/office/powerpoint/2010/main" val="65448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94452"/>
          </a:xfrm>
          <a:prstGeom prst="rect">
            <a:avLst/>
          </a:prstGeom>
        </p:spPr>
      </p:pic>
      <p:sp>
        <p:nvSpPr>
          <p:cNvPr id="2" name="TextBox 1"/>
          <p:cNvSpPr txBox="1"/>
          <p:nvPr/>
        </p:nvSpPr>
        <p:spPr>
          <a:xfrm>
            <a:off x="2590800" y="98347"/>
            <a:ext cx="4353962" cy="769441"/>
          </a:xfrm>
          <a:prstGeom prst="rect">
            <a:avLst/>
          </a:prstGeom>
          <a:noFill/>
        </p:spPr>
        <p:txBody>
          <a:bodyPr wrap="square" rtlCol="0">
            <a:spAutoFit/>
          </a:bodyPr>
          <a:lstStyle/>
          <a:p>
            <a:r>
              <a:rPr lang="en-US" sz="4400" b="1" dirty="0">
                <a:solidFill>
                  <a:schemeClr val="bg1"/>
                </a:solidFill>
                <a:latin typeface="Garamond"/>
                <a:cs typeface="Garamond"/>
              </a:rPr>
              <a:t>DISCLOSURE</a:t>
            </a:r>
            <a:r>
              <a:rPr lang="en-US" sz="4400" b="1" dirty="0">
                <a:solidFill>
                  <a:schemeClr val="bg1"/>
                </a:solidFill>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439" y="1016327"/>
            <a:ext cx="2816942" cy="3847773"/>
          </a:xfrm>
          <a:prstGeom prst="rect">
            <a:avLst/>
          </a:prstGeom>
        </p:spPr>
      </p:pic>
      <p:sp>
        <p:nvSpPr>
          <p:cNvPr id="4" name="Rectangle 3"/>
          <p:cNvSpPr/>
          <p:nvPr/>
        </p:nvSpPr>
        <p:spPr>
          <a:xfrm>
            <a:off x="960724" y="1537505"/>
            <a:ext cx="3793551" cy="2677656"/>
          </a:xfrm>
          <a:prstGeom prst="rect">
            <a:avLst/>
          </a:prstGeom>
        </p:spPr>
        <p:txBody>
          <a:bodyPr wrap="square">
            <a:spAutoFit/>
          </a:bodyPr>
          <a:lstStyle/>
          <a:p>
            <a:pPr algn="ctr">
              <a:buFontTx/>
              <a:buNone/>
            </a:pPr>
            <a:r>
              <a:rPr lang="en-US" altLang="x-none" sz="2400" b="1" dirty="0">
                <a:solidFill>
                  <a:schemeClr val="bg1"/>
                </a:solidFill>
                <a:latin typeface="Garamond"/>
                <a:cs typeface="Garamond"/>
              </a:rPr>
              <a:t>I have no financial relationship or any </a:t>
            </a:r>
          </a:p>
          <a:p>
            <a:pPr algn="ctr">
              <a:buFontTx/>
              <a:buNone/>
            </a:pPr>
            <a:r>
              <a:rPr lang="en-US" altLang="x-none" sz="2400" b="1" dirty="0">
                <a:solidFill>
                  <a:schemeClr val="bg1"/>
                </a:solidFill>
                <a:latin typeface="Garamond"/>
                <a:cs typeface="Garamond"/>
              </a:rPr>
              <a:t>conflict of interest to report with the exception</a:t>
            </a:r>
          </a:p>
          <a:p>
            <a:pPr algn="ctr">
              <a:buFontTx/>
              <a:buNone/>
            </a:pPr>
            <a:r>
              <a:rPr lang="en-US" altLang="x-none" sz="2400" b="1" i="1" dirty="0">
                <a:solidFill>
                  <a:schemeClr val="bg1"/>
                </a:solidFill>
                <a:latin typeface="Book Antiqua"/>
                <a:cs typeface="Book Antiqua"/>
              </a:rPr>
              <a:t>I recommend </a:t>
            </a:r>
          </a:p>
          <a:p>
            <a:pPr algn="ctr">
              <a:buFontTx/>
              <a:buNone/>
            </a:pPr>
            <a:r>
              <a:rPr lang="en-US" altLang="x-none" sz="2400" b="1" i="1" dirty="0">
                <a:solidFill>
                  <a:schemeClr val="bg1"/>
                </a:solidFill>
                <a:latin typeface="Book Antiqua"/>
                <a:cs typeface="Book Antiqua"/>
              </a:rPr>
              <a:t>our New Edited Book</a:t>
            </a:r>
          </a:p>
          <a:p>
            <a:endParaRPr lang="en-US" sz="2400" b="1" dirty="0">
              <a:solidFill>
                <a:schemeClr val="bg1"/>
              </a:solidFill>
            </a:endParaRPr>
          </a:p>
        </p:txBody>
      </p:sp>
    </p:spTree>
    <p:extLst>
      <p:ext uri="{BB962C8B-B14F-4D97-AF65-F5344CB8AC3E}">
        <p14:creationId xmlns:p14="http://schemas.microsoft.com/office/powerpoint/2010/main" val="145752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009"/>
            <a:ext cx="9144000" cy="5103491"/>
          </a:xfrm>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090" y="40009"/>
            <a:ext cx="2475345" cy="2190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5616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3"/>
          <p:cNvSpPr/>
          <p:nvPr/>
        </p:nvSpPr>
        <p:spPr>
          <a:xfrm>
            <a:off x="2099166" y="2417459"/>
            <a:ext cx="5601322" cy="923330"/>
          </a:xfrm>
          <a:prstGeom prst="rect">
            <a:avLst/>
          </a:prstGeom>
          <a:noFill/>
        </p:spPr>
        <p:txBody>
          <a:bodyPr wrap="square" lIns="91440" tIns="45720" rIns="91440" bIns="45720">
            <a:spAutoFit/>
          </a:bodyPr>
          <a:lstStyle/>
          <a:p>
            <a:pPr algn="ctr"/>
            <a:r>
              <a:rPr lang="en-US" sz="5400" b="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Bipolar Depression</a:t>
            </a:r>
          </a:p>
        </p:txBody>
      </p:sp>
      <p:sp>
        <p:nvSpPr>
          <p:cNvPr id="5" name="Rectangle 4"/>
          <p:cNvSpPr/>
          <p:nvPr/>
        </p:nvSpPr>
        <p:spPr>
          <a:xfrm rot="1443236">
            <a:off x="6680727" y="576667"/>
            <a:ext cx="2126288" cy="830997"/>
          </a:xfrm>
          <a:prstGeom prst="rect">
            <a:avLst/>
          </a:prstGeom>
          <a:noFill/>
        </p:spPr>
        <p:txBody>
          <a:bodyPr wrap="none" lIns="91440" tIns="45720" rIns="91440" bIns="45720">
            <a:spAutoFit/>
          </a:bodyPr>
          <a:lstStyle/>
          <a:p>
            <a:pPr algn="ctr"/>
            <a:r>
              <a:rPr lang="en-US" sz="4800" b="1">
                <a:ln w="12700">
                  <a:solidFill>
                    <a:srgbClr val="44546A">
                      <a:satMod val="155000"/>
                    </a:srgbClr>
                  </a:solidFill>
                  <a:prstDash val="solid"/>
                </a:ln>
                <a:solidFill>
                  <a:srgbClr val="FF0000"/>
                </a:solidFill>
                <a:effectLst>
                  <a:outerShdw blurRad="41275" dist="20320" dir="1800000" algn="tl" rotWithShape="0">
                    <a:srgbClr val="000000">
                      <a:alpha val="40000"/>
                    </a:srgbClr>
                  </a:outerShdw>
                </a:effectLst>
              </a:rPr>
              <a:t>Anxiety</a:t>
            </a:r>
          </a:p>
        </p:txBody>
      </p:sp>
      <p:sp>
        <p:nvSpPr>
          <p:cNvPr id="7" name="Rectangle 6"/>
          <p:cNvSpPr/>
          <p:nvPr/>
        </p:nvSpPr>
        <p:spPr>
          <a:xfrm>
            <a:off x="3203630" y="3304490"/>
            <a:ext cx="3067828" cy="1754326"/>
          </a:xfrm>
          <a:prstGeom prst="rect">
            <a:avLst/>
          </a:prstGeom>
          <a:noFill/>
        </p:spPr>
        <p:txBody>
          <a:bodyPr wrap="none" lIns="91440" tIns="45720" rIns="91440" bIns="45720">
            <a:spAutoFit/>
          </a:bodyPr>
          <a:lstStyle/>
          <a:p>
            <a:pPr algn="ctr"/>
            <a:r>
              <a:rPr lang="en-US" sz="5400" b="1">
                <a:ln w="12700">
                  <a:solidFill>
                    <a:srgbClr val="44546A">
                      <a:satMod val="155000"/>
                    </a:srgbClr>
                  </a:solidFill>
                  <a:prstDash val="solid"/>
                </a:ln>
                <a:solidFill>
                  <a:srgbClr val="C00000"/>
                </a:solidFill>
                <a:effectLst>
                  <a:outerShdw blurRad="41275" dist="20320" dir="1800000" algn="tl" rotWithShape="0">
                    <a:srgbClr val="000000">
                      <a:alpha val="40000"/>
                    </a:srgbClr>
                  </a:outerShdw>
                </a:effectLst>
              </a:rPr>
              <a:t>Somatic</a:t>
            </a:r>
          </a:p>
          <a:p>
            <a:pPr algn="ctr"/>
            <a:r>
              <a:rPr lang="en-US" sz="5400" b="1">
                <a:ln w="12700">
                  <a:solidFill>
                    <a:srgbClr val="44546A">
                      <a:satMod val="155000"/>
                    </a:srgbClr>
                  </a:solidFill>
                  <a:prstDash val="solid"/>
                </a:ln>
                <a:solidFill>
                  <a:srgbClr val="C00000"/>
                </a:solidFill>
                <a:effectLst>
                  <a:outerShdw blurRad="41275" dist="20320" dir="1800000" algn="tl" rotWithShape="0">
                    <a:srgbClr val="000000">
                      <a:alpha val="40000"/>
                    </a:srgbClr>
                  </a:outerShdw>
                </a:effectLst>
              </a:rPr>
              <a:t> Disorders</a:t>
            </a:r>
          </a:p>
        </p:txBody>
      </p:sp>
      <p:sp>
        <p:nvSpPr>
          <p:cNvPr id="8" name="Rectangle 7"/>
          <p:cNvSpPr/>
          <p:nvPr/>
        </p:nvSpPr>
        <p:spPr>
          <a:xfrm rot="21437835">
            <a:off x="264260" y="3439336"/>
            <a:ext cx="2719013" cy="1569660"/>
          </a:xfrm>
          <a:prstGeom prst="rect">
            <a:avLst/>
          </a:prstGeom>
          <a:noFill/>
        </p:spPr>
        <p:txBody>
          <a:bodyPr wrap="none" lIns="91440" tIns="45720" rIns="91440" bIns="45720">
            <a:spAutoFit/>
          </a:bodyPr>
          <a:lstStyle/>
          <a:p>
            <a:pPr algn="ctr"/>
            <a:r>
              <a:rPr lang="en-US" sz="4800" b="1">
                <a:ln w="22225">
                  <a:solidFill>
                    <a:srgbClr val="ED7D31"/>
                  </a:solidFill>
                  <a:prstDash val="solid"/>
                </a:ln>
                <a:solidFill>
                  <a:srgbClr val="ED7D31">
                    <a:lumMod val="40000"/>
                    <a:lumOff val="60000"/>
                  </a:srgbClr>
                </a:solidFill>
              </a:rPr>
              <a:t>Suicide &amp; </a:t>
            </a:r>
          </a:p>
          <a:p>
            <a:pPr algn="ctr"/>
            <a:r>
              <a:rPr lang="en-US" sz="4800" b="1">
                <a:ln w="22225">
                  <a:solidFill>
                    <a:srgbClr val="ED7D31"/>
                  </a:solidFill>
                  <a:prstDash val="solid"/>
                </a:ln>
                <a:solidFill>
                  <a:srgbClr val="ED7D31">
                    <a:lumMod val="40000"/>
                    <a:lumOff val="60000"/>
                  </a:srgbClr>
                </a:solidFill>
              </a:rPr>
              <a:t>Violence</a:t>
            </a:r>
          </a:p>
        </p:txBody>
      </p:sp>
      <p:sp>
        <p:nvSpPr>
          <p:cNvPr id="12" name="Rectangle 11"/>
          <p:cNvSpPr/>
          <p:nvPr/>
        </p:nvSpPr>
        <p:spPr>
          <a:xfrm rot="20338919">
            <a:off x="-26512" y="1863702"/>
            <a:ext cx="4510850" cy="830997"/>
          </a:xfrm>
          <a:prstGeom prst="rect">
            <a:avLst/>
          </a:prstGeom>
          <a:noFill/>
        </p:spPr>
        <p:txBody>
          <a:bodyPr wrap="none" lIns="91440" tIns="45720" rIns="91440" bIns="45720">
            <a:spAutoFit/>
          </a:bodyPr>
          <a:lstStyle/>
          <a:p>
            <a:pPr algn="ctr"/>
            <a:r>
              <a:rPr lang="en-US" sz="4800" b="1">
                <a:ln w="12700">
                  <a:solidFill>
                    <a:srgbClr val="44546A">
                      <a:satMod val="155000"/>
                    </a:srgbClr>
                  </a:solidFill>
                  <a:prstDash val="solid"/>
                </a:ln>
                <a:solidFill>
                  <a:srgbClr val="70AD47"/>
                </a:solidFill>
                <a:effectLst>
                  <a:outerShdw blurRad="41275" dist="20320" dir="1800000" algn="tl" rotWithShape="0">
                    <a:srgbClr val="000000">
                      <a:alpha val="40000"/>
                    </a:srgbClr>
                  </a:outerShdw>
                </a:effectLst>
              </a:rPr>
              <a:t>Substance Abuse</a:t>
            </a:r>
          </a:p>
        </p:txBody>
      </p:sp>
      <p:sp>
        <p:nvSpPr>
          <p:cNvPr id="13" name="Rectangle 12"/>
          <p:cNvSpPr/>
          <p:nvPr/>
        </p:nvSpPr>
        <p:spPr>
          <a:xfrm>
            <a:off x="3309522" y="155520"/>
            <a:ext cx="2524601" cy="830997"/>
          </a:xfrm>
          <a:prstGeom prst="rect">
            <a:avLst/>
          </a:prstGeom>
          <a:noFill/>
        </p:spPr>
        <p:txBody>
          <a:bodyPr wrap="none" lIns="91440" tIns="45720" rIns="91440" bIns="45720">
            <a:spAutoFit/>
          </a:bodyPr>
          <a:lstStyle/>
          <a:p>
            <a:pPr algn="ctr"/>
            <a:r>
              <a:rPr lang="en-US" sz="4800">
                <a:ln w="0"/>
                <a:solidFill>
                  <a:srgbClr val="FFC000">
                    <a:lumMod val="60000"/>
                    <a:lumOff val="40000"/>
                  </a:srgbClr>
                </a:solidFill>
                <a:effectLst>
                  <a:outerShdw blurRad="38100" dist="25400" dir="5400000" algn="ctr" rotWithShape="0">
                    <a:srgbClr val="6E747A">
                      <a:alpha val="43000"/>
                    </a:srgbClr>
                  </a:outerShdw>
                </a:effectLst>
              </a:rPr>
              <a:t>Psychosis</a:t>
            </a:r>
          </a:p>
        </p:txBody>
      </p:sp>
      <p:sp>
        <p:nvSpPr>
          <p:cNvPr id="14" name="Rectangle 13"/>
          <p:cNvSpPr/>
          <p:nvPr/>
        </p:nvSpPr>
        <p:spPr>
          <a:xfrm rot="20590934">
            <a:off x="6657610" y="3206615"/>
            <a:ext cx="2523127" cy="1754326"/>
          </a:xfrm>
          <a:prstGeom prst="rect">
            <a:avLst/>
          </a:prstGeom>
          <a:noFill/>
        </p:spPr>
        <p:txBody>
          <a:bodyPr wrap="none" lIns="91440" tIns="45720" rIns="91440" bIns="45720">
            <a:spAutoFit/>
          </a:bodyPr>
          <a:lstStyle/>
          <a:p>
            <a:pPr algn="ctr"/>
            <a:r>
              <a:rPr lang="en-US" sz="5400" b="1">
                <a:ln w="9525">
                  <a:solidFill>
                    <a:prstClr val="white"/>
                  </a:solidFill>
                  <a:prstDash val="solid"/>
                </a:ln>
                <a:solidFill>
                  <a:prstClr val="black"/>
                </a:solidFill>
                <a:effectLst>
                  <a:outerShdw blurRad="12700" dist="38100" dir="2700000" algn="tl" rotWithShape="0">
                    <a:prstClr val="white">
                      <a:lumMod val="50000"/>
                    </a:prstClr>
                  </a:outerShdw>
                </a:effectLst>
              </a:rPr>
              <a:t>Chronic </a:t>
            </a:r>
          </a:p>
          <a:p>
            <a:pPr algn="ctr"/>
            <a:r>
              <a:rPr lang="en-US" sz="5400" b="1">
                <a:ln w="9525">
                  <a:solidFill>
                    <a:prstClr val="white"/>
                  </a:solidFill>
                  <a:prstDash val="solid"/>
                </a:ln>
                <a:solidFill>
                  <a:prstClr val="black"/>
                </a:solidFill>
                <a:effectLst>
                  <a:outerShdw blurRad="12700" dist="38100" dir="2700000" algn="tl" rotWithShape="0">
                    <a:prstClr val="white">
                      <a:lumMod val="50000"/>
                    </a:prstClr>
                  </a:outerShdw>
                </a:effectLst>
              </a:rPr>
              <a:t>Pain</a:t>
            </a:r>
          </a:p>
        </p:txBody>
      </p:sp>
      <p:sp>
        <p:nvSpPr>
          <p:cNvPr id="15" name="Rectangle 14"/>
          <p:cNvSpPr/>
          <p:nvPr/>
        </p:nvSpPr>
        <p:spPr>
          <a:xfrm rot="1144928">
            <a:off x="4916544" y="1650991"/>
            <a:ext cx="4030783" cy="923330"/>
          </a:xfrm>
          <a:prstGeom prst="rect">
            <a:avLst/>
          </a:prstGeom>
          <a:noFill/>
        </p:spPr>
        <p:txBody>
          <a:bodyPr wrap="none" lIns="91440" tIns="45720" rIns="91440" bIns="45720">
            <a:spAutoFit/>
          </a:bodyPr>
          <a:lstStyle/>
          <a:p>
            <a:pPr algn="ctr"/>
            <a:r>
              <a:rPr lang="en-US" sz="5400" b="1">
                <a:ln w="12700">
                  <a:solidFill>
                    <a:srgbClr val="44546A">
                      <a:satMod val="155000"/>
                    </a:srgbClr>
                  </a:solidFill>
                  <a:prstDash val="solid"/>
                </a:ln>
                <a:solidFill>
                  <a:srgbClr val="FFFF00"/>
                </a:solidFill>
                <a:effectLst>
                  <a:outerShdw blurRad="41275" dist="20320" dir="1800000" algn="tl" rotWithShape="0">
                    <a:srgbClr val="000000">
                      <a:alpha val="40000"/>
                    </a:srgbClr>
                  </a:outerShdw>
                </a:effectLst>
              </a:rPr>
              <a:t>Sex Problems</a:t>
            </a:r>
          </a:p>
        </p:txBody>
      </p:sp>
      <p:sp>
        <p:nvSpPr>
          <p:cNvPr id="16" name="Rectangle 15"/>
          <p:cNvSpPr/>
          <p:nvPr/>
        </p:nvSpPr>
        <p:spPr>
          <a:xfrm rot="20382297">
            <a:off x="179860" y="232649"/>
            <a:ext cx="2154756"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a:ln/>
                <a:solidFill>
                  <a:srgbClr val="FFC000"/>
                </a:solidFill>
              </a:rPr>
              <a:t>Bipolar </a:t>
            </a:r>
          </a:p>
          <a:p>
            <a:pPr algn="ctr"/>
            <a:r>
              <a:rPr lang="en-US" sz="4800" b="1">
                <a:ln/>
                <a:solidFill>
                  <a:srgbClr val="FFC000"/>
                </a:solidFill>
              </a:rPr>
              <a:t>Mania</a:t>
            </a:r>
          </a:p>
        </p:txBody>
      </p:sp>
      <p:sp>
        <p:nvSpPr>
          <p:cNvPr id="2" name="TextBox 1"/>
          <p:cNvSpPr txBox="1"/>
          <p:nvPr/>
        </p:nvSpPr>
        <p:spPr>
          <a:xfrm>
            <a:off x="3293110" y="2112656"/>
            <a:ext cx="2964209" cy="461665"/>
          </a:xfrm>
          <a:prstGeom prst="rect">
            <a:avLst/>
          </a:prstGeom>
          <a:noFill/>
        </p:spPr>
        <p:txBody>
          <a:bodyPr wrap="none" rtlCol="0">
            <a:spAutoFit/>
          </a:bodyPr>
          <a:lstStyle/>
          <a:p>
            <a:r>
              <a:rPr lang="en-US" sz="2400" b="1">
                <a:solidFill>
                  <a:prstClr val="white"/>
                </a:solidFill>
              </a:rPr>
              <a:t>Personality Disorders </a:t>
            </a:r>
          </a:p>
        </p:txBody>
      </p:sp>
    </p:spTree>
    <p:extLst>
      <p:ext uri="{BB962C8B-B14F-4D97-AF65-F5344CB8AC3E}">
        <p14:creationId xmlns:p14="http://schemas.microsoft.com/office/powerpoint/2010/main" val="1274774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2400"/>
            <a:ext cx="9144000" cy="5143500"/>
          </a:xfrm>
          <a:prstGeom prst="rect">
            <a:avLst/>
          </a:prstGeom>
        </p:spPr>
      </p:pic>
      <p:sp>
        <p:nvSpPr>
          <p:cNvPr id="8" name="Title 1"/>
          <p:cNvSpPr>
            <a:spLocks noGrp="1"/>
          </p:cNvSpPr>
          <p:nvPr>
            <p:ph type="title"/>
          </p:nvPr>
        </p:nvSpPr>
        <p:spPr>
          <a:xfrm>
            <a:off x="1101493" y="-152400"/>
            <a:ext cx="6478732" cy="994172"/>
          </a:xfrm>
        </p:spPr>
        <p:txBody>
          <a:bodyPr>
            <a:normAutofit/>
          </a:bodyPr>
          <a:lstStyle/>
          <a:p>
            <a:r>
              <a:rPr lang="en-US" sz="4400" b="1" dirty="0">
                <a:solidFill>
                  <a:srgbClr val="FFFD78"/>
                </a:solidFill>
                <a:latin typeface="Garamond"/>
                <a:cs typeface="Garamond"/>
              </a:rPr>
              <a:t>1 Year Algorithms for Care </a:t>
            </a:r>
          </a:p>
        </p:txBody>
      </p:sp>
      <p:sp>
        <p:nvSpPr>
          <p:cNvPr id="9" name="TextBox 8"/>
          <p:cNvSpPr txBox="1"/>
          <p:nvPr/>
        </p:nvSpPr>
        <p:spPr>
          <a:xfrm>
            <a:off x="235527" y="727935"/>
            <a:ext cx="8908473" cy="3570208"/>
          </a:xfrm>
          <a:prstGeom prst="rect">
            <a:avLst/>
          </a:prstGeom>
          <a:noFill/>
        </p:spPr>
        <p:txBody>
          <a:bodyPr wrap="square" rtlCol="0">
            <a:spAutoFit/>
          </a:bodyPr>
          <a:lstStyle/>
          <a:p>
            <a:pPr>
              <a:spcAft>
                <a:spcPts val="600"/>
              </a:spcAft>
            </a:pPr>
            <a:r>
              <a:rPr lang="en-US" sz="2800" b="1" dirty="0">
                <a:solidFill>
                  <a:schemeClr val="bg1"/>
                </a:solidFill>
                <a:latin typeface="Garamond"/>
                <a:cs typeface="Garamond"/>
              </a:rPr>
              <a:t> Screening &amp; Diagnosis: QPD  </a:t>
            </a:r>
          </a:p>
          <a:p>
            <a:pPr>
              <a:spcAft>
                <a:spcPts val="600"/>
              </a:spcAft>
            </a:pPr>
            <a:r>
              <a:rPr lang="en-US" sz="2800" b="1" dirty="0">
                <a:solidFill>
                  <a:schemeClr val="bg1"/>
                </a:solidFill>
                <a:latin typeface="Garamond"/>
                <a:cs typeface="Garamond"/>
              </a:rPr>
              <a:t> </a:t>
            </a:r>
            <a:r>
              <a:rPr lang="en-US" sz="2800" b="1" dirty="0" err="1">
                <a:solidFill>
                  <a:schemeClr val="bg1"/>
                </a:solidFill>
                <a:latin typeface="Garamond"/>
                <a:cs typeface="Garamond"/>
              </a:rPr>
              <a:t>Psychoeducation</a:t>
            </a:r>
            <a:endParaRPr lang="en-US" sz="2800" b="1" dirty="0">
              <a:solidFill>
                <a:schemeClr val="bg1"/>
              </a:solidFill>
              <a:latin typeface="Garamond"/>
              <a:cs typeface="Garamond"/>
            </a:endParaRPr>
          </a:p>
          <a:p>
            <a:pPr>
              <a:spcAft>
                <a:spcPts val="600"/>
              </a:spcAft>
            </a:pPr>
            <a:r>
              <a:rPr lang="en-US" sz="2800" b="1" dirty="0">
                <a:solidFill>
                  <a:schemeClr val="bg1"/>
                </a:solidFill>
                <a:latin typeface="Garamond"/>
                <a:cs typeface="Garamond"/>
              </a:rPr>
              <a:t> Treatment Recommendations: Brief Interventions &amp;  </a:t>
            </a:r>
          </a:p>
          <a:p>
            <a:pPr>
              <a:spcAft>
                <a:spcPts val="600"/>
              </a:spcAft>
            </a:pPr>
            <a:r>
              <a:rPr lang="en-US" sz="2800" b="1" dirty="0">
                <a:solidFill>
                  <a:schemeClr val="bg1"/>
                </a:solidFill>
                <a:latin typeface="Garamond"/>
                <a:cs typeface="Garamond"/>
              </a:rPr>
              <a:t> Meds; Long Term Referral for MH </a:t>
            </a:r>
            <a:r>
              <a:rPr lang="en-US" sz="2800" b="1" dirty="0" err="1">
                <a:solidFill>
                  <a:schemeClr val="bg1"/>
                </a:solidFill>
                <a:latin typeface="Garamond"/>
                <a:cs typeface="Garamond"/>
              </a:rPr>
              <a:t>Tx</a:t>
            </a:r>
            <a:r>
              <a:rPr lang="en-US" sz="2800" b="1" dirty="0">
                <a:solidFill>
                  <a:schemeClr val="bg1"/>
                </a:solidFill>
                <a:latin typeface="Garamond"/>
                <a:cs typeface="Garamond"/>
              </a:rPr>
              <a:t> </a:t>
            </a:r>
            <a:r>
              <a:rPr lang="en-US" sz="2800" b="1" dirty="0" err="1">
                <a:solidFill>
                  <a:schemeClr val="bg1"/>
                </a:solidFill>
                <a:latin typeface="Garamond"/>
                <a:cs typeface="Garamond"/>
              </a:rPr>
              <a:t>Prn</a:t>
            </a:r>
            <a:endParaRPr lang="en-US" sz="2800" b="1" dirty="0">
              <a:solidFill>
                <a:schemeClr val="bg1"/>
              </a:solidFill>
              <a:latin typeface="Garamond"/>
              <a:cs typeface="Garamond"/>
            </a:endParaRPr>
          </a:p>
          <a:p>
            <a:pPr>
              <a:spcAft>
                <a:spcPts val="600"/>
              </a:spcAft>
            </a:pPr>
            <a:r>
              <a:rPr lang="en-US" sz="2800" b="1" dirty="0">
                <a:solidFill>
                  <a:schemeClr val="bg1"/>
                </a:solidFill>
                <a:latin typeface="Garamond"/>
                <a:cs typeface="Garamond"/>
              </a:rPr>
              <a:t> Patient Self Management &amp; Self Help</a:t>
            </a:r>
          </a:p>
          <a:p>
            <a:pPr>
              <a:spcAft>
                <a:spcPts val="600"/>
              </a:spcAft>
            </a:pPr>
            <a:r>
              <a:rPr lang="en-US" sz="2800" b="1" dirty="0">
                <a:solidFill>
                  <a:schemeClr val="bg1"/>
                </a:solidFill>
                <a:latin typeface="Garamond"/>
                <a:cs typeface="Garamond"/>
              </a:rPr>
              <a:t> Referral to Community Resources </a:t>
            </a:r>
          </a:p>
          <a:p>
            <a:pPr>
              <a:spcAft>
                <a:spcPts val="600"/>
              </a:spcAft>
            </a:pPr>
            <a:r>
              <a:rPr lang="en-US" sz="2800" b="1" dirty="0">
                <a:solidFill>
                  <a:schemeClr val="bg1"/>
                </a:solidFill>
                <a:latin typeface="Garamond"/>
                <a:cs typeface="Garamond"/>
              </a:rPr>
              <a:t> Relapse Prevention &amp; Coping </a:t>
            </a:r>
          </a:p>
        </p:txBody>
      </p:sp>
    </p:spTree>
    <p:extLst>
      <p:ext uri="{BB962C8B-B14F-4D97-AF65-F5344CB8AC3E}">
        <p14:creationId xmlns:p14="http://schemas.microsoft.com/office/powerpoint/2010/main" val="170338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8233"/>
            <a:ext cx="9144000" cy="5143500"/>
          </a:xfrm>
          <a:prstGeom prst="rect">
            <a:avLst/>
          </a:prstGeom>
        </p:spPr>
      </p:pic>
      <p:sp>
        <p:nvSpPr>
          <p:cNvPr id="8" name="Title 1"/>
          <p:cNvSpPr>
            <a:spLocks noGrp="1"/>
          </p:cNvSpPr>
          <p:nvPr>
            <p:ph type="title"/>
          </p:nvPr>
        </p:nvSpPr>
        <p:spPr>
          <a:xfrm>
            <a:off x="1071996" y="41876"/>
            <a:ext cx="6478732" cy="994172"/>
          </a:xfrm>
        </p:spPr>
        <p:txBody>
          <a:bodyPr>
            <a:normAutofit/>
          </a:bodyPr>
          <a:lstStyle/>
          <a:p>
            <a:r>
              <a:rPr lang="en-US" sz="4400" b="1" dirty="0">
                <a:solidFill>
                  <a:srgbClr val="FFFD78"/>
                </a:solidFill>
                <a:latin typeface="Garamond"/>
                <a:cs typeface="Garamond"/>
              </a:rPr>
              <a:t>1 Year Algorithms for Care </a:t>
            </a:r>
          </a:p>
        </p:txBody>
      </p:sp>
      <p:graphicFrame>
        <p:nvGraphicFramePr>
          <p:cNvPr id="6" name="Table 5"/>
          <p:cNvGraphicFramePr>
            <a:graphicFrameLocks noGrp="1"/>
          </p:cNvGraphicFramePr>
          <p:nvPr>
            <p:extLst>
              <p:ext uri="{D42A27DB-BD31-4B8C-83A1-F6EECF244321}">
                <p14:modId xmlns:p14="http://schemas.microsoft.com/office/powerpoint/2010/main" val="622987736"/>
              </p:ext>
            </p:extLst>
          </p:nvPr>
        </p:nvGraphicFramePr>
        <p:xfrm>
          <a:off x="0" y="888482"/>
          <a:ext cx="9144000" cy="4141451"/>
        </p:xfrm>
        <a:graphic>
          <a:graphicData uri="http://schemas.openxmlformats.org/drawingml/2006/table">
            <a:tbl>
              <a:tblPr/>
              <a:tblGrid>
                <a:gridCol w="9144000">
                  <a:extLst>
                    <a:ext uri="{9D8B030D-6E8A-4147-A177-3AD203B41FA5}">
                      <a16:colId xmlns:a16="http://schemas.microsoft.com/office/drawing/2014/main" val="20000"/>
                    </a:ext>
                  </a:extLst>
                </a:gridCol>
              </a:tblGrid>
              <a:tr h="4141451">
                <a:tc>
                  <a:txBody>
                    <a:bodyPr/>
                    <a:lstStyle/>
                    <a:p>
                      <a:endParaRPr lang="en-US" sz="1200" b="0" i="1">
                        <a:solidFill>
                          <a:srgbClr val="2D2829"/>
                        </a:solidFill>
                        <a:effectLst/>
                        <a:latin typeface="Times" charset="0"/>
                      </a:endParaRPr>
                    </a:p>
                    <a:p>
                      <a:endParaRPr lang="en-US" sz="1200" b="0" i="1">
                        <a:solidFill>
                          <a:srgbClr val="2D2829"/>
                        </a:solidFill>
                        <a:effectLst/>
                        <a:latin typeface="Times" charset="0"/>
                      </a:endParaRPr>
                    </a:p>
                    <a:p>
                      <a:endParaRPr lang="en-US" sz="1200" b="0" i="1">
                        <a:solidFill>
                          <a:srgbClr val="2D2829"/>
                        </a:solidFill>
                        <a:effectLst/>
                        <a:latin typeface="Times" charset="0"/>
                      </a:endParaRPr>
                    </a:p>
                    <a:p>
                      <a:endParaRPr lang="en-US" sz="1200" b="0" i="1">
                        <a:solidFill>
                          <a:srgbClr val="2D2829"/>
                        </a:solidFill>
                        <a:effectLst/>
                        <a:latin typeface="Times" charset="0"/>
                      </a:endParaRPr>
                    </a:p>
                    <a:p>
                      <a:endParaRPr lang="en-US" sz="1200" b="0" i="1">
                        <a:solidFill>
                          <a:srgbClr val="2D2829"/>
                        </a:solidFill>
                        <a:effectLst/>
                        <a:latin typeface="Times" charset="0"/>
                      </a:endParaRPr>
                    </a:p>
                    <a:p>
                      <a:endParaRPr lang="en-US" sz="1200" b="0" i="1">
                        <a:solidFill>
                          <a:srgbClr val="2D2829"/>
                        </a:solidFill>
                        <a:effectLst/>
                        <a:latin typeface="Times" charset="0"/>
                      </a:endParaRPr>
                    </a:p>
                    <a:p>
                      <a:endParaRPr lang="en-US" sz="1200" b="0" i="1">
                        <a:solidFill>
                          <a:srgbClr val="2D2829"/>
                        </a:solidFill>
                        <a:effectLst/>
                        <a:latin typeface="Times" charset="0"/>
                      </a:endParaRPr>
                    </a:p>
                    <a:p>
                      <a:pPr algn="l"/>
                      <a:endParaRPr lang="en-US" sz="1200" b="1" i="1" u="sng">
                        <a:solidFill>
                          <a:srgbClr val="2D2829"/>
                        </a:solidFill>
                        <a:effectLst/>
                        <a:latin typeface="Times" charset="0"/>
                      </a:endParaRPr>
                    </a:p>
                    <a:p>
                      <a:pPr algn="l"/>
                      <a:r>
                        <a:rPr lang="en-US" sz="1200" b="1" i="1" u="sng">
                          <a:solidFill>
                            <a:srgbClr val="2D2829"/>
                          </a:solidFill>
                          <a:effectLst/>
                          <a:latin typeface="Times" charset="0"/>
                        </a:rPr>
                        <a:t>ROLES</a:t>
                      </a:r>
                    </a:p>
                    <a:p>
                      <a:endParaRPr lang="en-US" sz="1200" b="0" i="1">
                        <a:solidFill>
                          <a:srgbClr val="2D2829"/>
                        </a:solidFill>
                        <a:effectLst/>
                        <a:latin typeface="Times" charset="0"/>
                      </a:endParaRPr>
                    </a:p>
                    <a:p>
                      <a:r>
                        <a:rPr lang="en-US" sz="1200" b="0" i="1">
                          <a:solidFill>
                            <a:srgbClr val="2D2829"/>
                          </a:solidFill>
                          <a:effectLst/>
                          <a:latin typeface="Times" charset="0"/>
                        </a:rPr>
                        <a:t>Front</a:t>
                      </a:r>
                      <a:r>
                        <a:rPr lang="en-US" sz="1200" b="0" i="1" baseline="0">
                          <a:solidFill>
                            <a:srgbClr val="2D2829"/>
                          </a:solidFill>
                          <a:effectLst/>
                          <a:latin typeface="Times" charset="0"/>
                        </a:rPr>
                        <a:t> Desk</a:t>
                      </a:r>
                    </a:p>
                    <a:p>
                      <a:r>
                        <a:rPr lang="en-US" sz="1200" b="0" i="1">
                          <a:solidFill>
                            <a:srgbClr val="2D2829"/>
                          </a:solidFill>
                          <a:effectLst/>
                          <a:latin typeface="Times" charset="0"/>
                        </a:rPr>
                        <a:t>Medical Assistant</a:t>
                      </a:r>
                    </a:p>
                    <a:p>
                      <a:r>
                        <a:rPr lang="en-US" sz="1200" b="0" i="1">
                          <a:solidFill>
                            <a:srgbClr val="2D2829"/>
                          </a:solidFill>
                          <a:effectLst/>
                          <a:latin typeface="Times" charset="0"/>
                        </a:rPr>
                        <a:t>PCP</a:t>
                      </a:r>
                    </a:p>
                    <a:p>
                      <a:r>
                        <a:rPr lang="en-US" sz="1200" b="0" i="1">
                          <a:solidFill>
                            <a:srgbClr val="2D2829"/>
                          </a:solidFill>
                          <a:effectLst/>
                          <a:latin typeface="Times" charset="0"/>
                        </a:rPr>
                        <a:t>Nurse</a:t>
                      </a:r>
                    </a:p>
                    <a:p>
                      <a:r>
                        <a:rPr lang="en-US" sz="1200" b="0" i="1">
                          <a:solidFill>
                            <a:srgbClr val="2D2829"/>
                          </a:solidFill>
                          <a:effectLst/>
                          <a:latin typeface="Times" charset="0"/>
                        </a:rPr>
                        <a:t>Behavioral</a:t>
                      </a:r>
                      <a:r>
                        <a:rPr lang="en-US" sz="1200" b="0" i="1" baseline="0">
                          <a:solidFill>
                            <a:srgbClr val="2D2829"/>
                          </a:solidFill>
                          <a:effectLst/>
                          <a:latin typeface="Times" charset="0"/>
                        </a:rPr>
                        <a:t> Health Specialist  </a:t>
                      </a:r>
                      <a:r>
                        <a:rPr lang="en-US" sz="1200" b="0" i="1">
                          <a:solidFill>
                            <a:srgbClr val="2D2829"/>
                          </a:solidFill>
                          <a:effectLst/>
                          <a:latin typeface="Times" charset="0"/>
                        </a:rPr>
                        <a:t> </a:t>
                      </a:r>
                      <a:endParaRPr lang="en-US" sz="1200" b="0">
                        <a:solidFill>
                          <a:srgbClr val="2D2829"/>
                        </a:solidFill>
                        <a:effectLst/>
                        <a:latin typeface="Times" charset="0"/>
                      </a:endParaRPr>
                    </a:p>
                    <a:p>
                      <a:r>
                        <a:rPr lang="en-US" sz="1200" b="0" i="1">
                          <a:solidFill>
                            <a:srgbClr val="2D2829"/>
                          </a:solidFill>
                          <a:effectLst/>
                          <a:latin typeface="Times" charset="0"/>
                        </a:rPr>
                        <a:t>Psychiatrist</a:t>
                      </a:r>
                    </a:p>
                    <a:p>
                      <a:r>
                        <a:rPr lang="en-US" sz="1200" b="0" i="1">
                          <a:solidFill>
                            <a:srgbClr val="2D2829"/>
                          </a:solidFill>
                          <a:effectLst/>
                          <a:latin typeface="Times" charset="0"/>
                        </a:rPr>
                        <a:t>Health Coach</a:t>
                      </a:r>
                    </a:p>
                    <a:p>
                      <a:r>
                        <a:rPr lang="en-US" b="1" i="1">
                          <a:solidFill>
                            <a:srgbClr val="2D2829"/>
                          </a:solidFill>
                          <a:effectLst/>
                          <a:latin typeface="Times" charset="0"/>
                        </a:rPr>
                        <a:t> </a:t>
                      </a:r>
                      <a:endParaRPr lang="en-US">
                        <a:solidFill>
                          <a:srgbClr val="2D2829"/>
                        </a:solidFill>
                        <a:effectLst/>
                        <a:latin typeface="Times" charset="0"/>
                      </a:endParaRPr>
                    </a:p>
                  </a:txBody>
                  <a:tcPr marL="31750" marR="31750" marT="0" marB="0">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pic>
        <p:nvPicPr>
          <p:cNvPr id="10"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54" y="984668"/>
            <a:ext cx="8263369" cy="1647696"/>
          </a:xfrm>
          <a:prstGeom prst="rect">
            <a:avLst/>
          </a:prstGeom>
        </p:spPr>
      </p:pic>
    </p:spTree>
    <p:extLst>
      <p:ext uri="{BB962C8B-B14F-4D97-AF65-F5344CB8AC3E}">
        <p14:creationId xmlns:p14="http://schemas.microsoft.com/office/powerpoint/2010/main" val="1784471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4788568" cy="5171341"/>
          </a:xfrm>
        </p:spPr>
      </p:pic>
      <p:pic>
        <p:nvPicPr>
          <p:cNvPr id="3" name="Picture 2"/>
          <p:cNvPicPr>
            <a:picLocks noChangeAspect="1"/>
          </p:cNvPicPr>
          <p:nvPr/>
        </p:nvPicPr>
        <p:blipFill>
          <a:blip r:embed="rId3"/>
          <a:stretch>
            <a:fillRect/>
          </a:stretch>
        </p:blipFill>
        <p:spPr>
          <a:xfrm>
            <a:off x="4788568" y="27842"/>
            <a:ext cx="4355432" cy="5143499"/>
          </a:xfrm>
          <a:prstGeom prst="rect">
            <a:avLst/>
          </a:prstGeom>
        </p:spPr>
      </p:pic>
      <p:sp>
        <p:nvSpPr>
          <p:cNvPr id="5" name="Rectangle 4"/>
          <p:cNvSpPr/>
          <p:nvPr/>
        </p:nvSpPr>
        <p:spPr>
          <a:xfrm>
            <a:off x="5320145" y="2225452"/>
            <a:ext cx="2646220" cy="337640"/>
          </a:xfrm>
          <a:prstGeom prst="rect">
            <a:avLst/>
          </a:prstGeom>
          <a:solidFill>
            <a:srgbClr val="1262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6566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2400"/>
            <a:ext cx="9144000" cy="5295900"/>
          </a:xfrm>
          <a:prstGeom prst="rect">
            <a:avLst/>
          </a:prstGeom>
        </p:spPr>
      </p:pic>
      <p:sp>
        <p:nvSpPr>
          <p:cNvPr id="8" name="Title 1"/>
          <p:cNvSpPr>
            <a:spLocks noGrp="1"/>
          </p:cNvSpPr>
          <p:nvPr>
            <p:ph type="title"/>
          </p:nvPr>
        </p:nvSpPr>
        <p:spPr>
          <a:xfrm>
            <a:off x="892450" y="-152400"/>
            <a:ext cx="7939512" cy="994172"/>
          </a:xfrm>
        </p:spPr>
        <p:txBody>
          <a:bodyPr>
            <a:normAutofit/>
          </a:bodyPr>
          <a:lstStyle/>
          <a:p>
            <a:r>
              <a:rPr lang="en-US" sz="4400" b="1" dirty="0">
                <a:solidFill>
                  <a:srgbClr val="FFFD78"/>
                </a:solidFill>
                <a:latin typeface="Garamond"/>
                <a:cs typeface="Garamond"/>
              </a:rPr>
              <a:t>Is Integrated Care the Answer ? </a:t>
            </a:r>
          </a:p>
        </p:txBody>
      </p:sp>
      <p:sp>
        <p:nvSpPr>
          <p:cNvPr id="9" name="TextBox 8"/>
          <p:cNvSpPr txBox="1"/>
          <p:nvPr/>
        </p:nvSpPr>
        <p:spPr>
          <a:xfrm>
            <a:off x="1" y="972344"/>
            <a:ext cx="9144000" cy="4031873"/>
          </a:xfrm>
          <a:prstGeom prst="rect">
            <a:avLst/>
          </a:prstGeom>
          <a:noFill/>
        </p:spPr>
        <p:txBody>
          <a:bodyPr wrap="square" rtlCol="0">
            <a:spAutoFit/>
          </a:bodyPr>
          <a:lstStyle/>
          <a:p>
            <a:pPr>
              <a:spcAft>
                <a:spcPts val="600"/>
              </a:spcAft>
            </a:pPr>
            <a:r>
              <a:rPr lang="en-US" sz="2400" b="1" i="1" dirty="0">
                <a:solidFill>
                  <a:schemeClr val="bg1"/>
                </a:solidFill>
                <a:latin typeface="Book Antiqua"/>
                <a:cs typeface="Book Antiqua"/>
              </a:rPr>
              <a:t>   Partial</a:t>
            </a:r>
            <a:r>
              <a:rPr lang="en-US" sz="2400" b="1" dirty="0">
                <a:solidFill>
                  <a:schemeClr val="bg1"/>
                </a:solidFill>
                <a:latin typeface="Garamond"/>
                <a:cs typeface="Garamond"/>
              </a:rPr>
              <a:t> Answer </a:t>
            </a:r>
          </a:p>
          <a:p>
            <a:pPr>
              <a:spcAft>
                <a:spcPts val="600"/>
              </a:spcAft>
            </a:pPr>
            <a:r>
              <a:rPr lang="en-US" sz="2400" b="1" dirty="0">
                <a:solidFill>
                  <a:schemeClr val="bg1"/>
                </a:solidFill>
                <a:latin typeface="Garamond"/>
                <a:cs typeface="Garamond"/>
              </a:rPr>
              <a:t>   Addresses </a:t>
            </a:r>
            <a:r>
              <a:rPr lang="en-US" sz="2400" b="1" i="1" dirty="0">
                <a:solidFill>
                  <a:schemeClr val="bg1"/>
                </a:solidFill>
                <a:latin typeface="Book Antiqua"/>
                <a:cs typeface="Book Antiqua"/>
              </a:rPr>
              <a:t>only</a:t>
            </a:r>
            <a:r>
              <a:rPr lang="en-US" sz="2400" b="1" dirty="0">
                <a:solidFill>
                  <a:schemeClr val="bg1"/>
                </a:solidFill>
                <a:latin typeface="Garamond"/>
                <a:cs typeface="Garamond"/>
              </a:rPr>
              <a:t> Low-Moderate Psychiatric/SU Problems</a:t>
            </a:r>
          </a:p>
          <a:p>
            <a:pPr>
              <a:spcAft>
                <a:spcPts val="600"/>
              </a:spcAft>
            </a:pPr>
            <a:r>
              <a:rPr lang="en-US" sz="2400" b="1" dirty="0">
                <a:solidFill>
                  <a:schemeClr val="bg1"/>
                </a:solidFill>
                <a:latin typeface="Garamond"/>
                <a:cs typeface="Garamond"/>
              </a:rPr>
              <a:t>   Need 50 Inpatient Psych Beds/100,000; Massive Shortage </a:t>
            </a:r>
          </a:p>
          <a:p>
            <a:pPr>
              <a:spcAft>
                <a:spcPts val="600"/>
              </a:spcAft>
            </a:pPr>
            <a:r>
              <a:rPr lang="en-US" sz="2400" b="1" dirty="0">
                <a:solidFill>
                  <a:schemeClr val="bg1"/>
                </a:solidFill>
                <a:latin typeface="Garamond"/>
                <a:cs typeface="Garamond"/>
              </a:rPr>
              <a:t>   Addiction Epidemic Requires -</a:t>
            </a:r>
          </a:p>
          <a:p>
            <a:pPr>
              <a:spcAft>
                <a:spcPts val="600"/>
              </a:spcAft>
            </a:pPr>
            <a:r>
              <a:rPr lang="en-US" sz="2400" b="1" dirty="0">
                <a:solidFill>
                  <a:schemeClr val="bg1"/>
                </a:solidFill>
                <a:latin typeface="Garamond"/>
                <a:cs typeface="Garamond"/>
              </a:rPr>
              <a:t>        </a:t>
            </a:r>
            <a:r>
              <a:rPr lang="en-US" sz="2400" b="1" i="1" dirty="0">
                <a:solidFill>
                  <a:schemeClr val="bg1"/>
                </a:solidFill>
                <a:latin typeface="Book Antiqua"/>
                <a:cs typeface="Book Antiqua"/>
              </a:rPr>
              <a:t>Massive Expansion of Addiction Treatment Services</a:t>
            </a:r>
          </a:p>
          <a:p>
            <a:pPr>
              <a:spcAft>
                <a:spcPts val="600"/>
              </a:spcAft>
            </a:pPr>
            <a:r>
              <a:rPr lang="en-US" sz="2400" b="1" dirty="0">
                <a:solidFill>
                  <a:schemeClr val="bg1"/>
                </a:solidFill>
                <a:latin typeface="Garamond"/>
                <a:cs typeface="Garamond"/>
              </a:rPr>
              <a:t>   Need a Continuum of Psychiatric Services to </a:t>
            </a:r>
            <a:r>
              <a:rPr lang="en-US" sz="2400" b="1" dirty="0" err="1">
                <a:solidFill>
                  <a:schemeClr val="bg1"/>
                </a:solidFill>
                <a:latin typeface="Garamond"/>
                <a:cs typeface="Garamond"/>
              </a:rPr>
              <a:t>Tx</a:t>
            </a:r>
            <a:r>
              <a:rPr lang="en-US" sz="2400" b="1" dirty="0">
                <a:solidFill>
                  <a:schemeClr val="bg1"/>
                </a:solidFill>
                <a:latin typeface="Garamond"/>
                <a:cs typeface="Garamond"/>
              </a:rPr>
              <a:t> the SPMI</a:t>
            </a:r>
          </a:p>
          <a:p>
            <a:pPr>
              <a:spcAft>
                <a:spcPts val="600"/>
              </a:spcAft>
            </a:pPr>
            <a:r>
              <a:rPr lang="en-US" sz="2400" b="1" dirty="0">
                <a:solidFill>
                  <a:schemeClr val="bg1"/>
                </a:solidFill>
                <a:latin typeface="Garamond"/>
                <a:cs typeface="Garamond"/>
              </a:rPr>
              <a:t>   Poverty &amp; Homelessness</a:t>
            </a:r>
          </a:p>
          <a:p>
            <a:pPr>
              <a:spcAft>
                <a:spcPts val="600"/>
              </a:spcAft>
            </a:pPr>
            <a:r>
              <a:rPr lang="en-US" sz="2400" b="1" dirty="0">
                <a:solidFill>
                  <a:schemeClr val="bg1"/>
                </a:solidFill>
                <a:latin typeface="Garamond"/>
                <a:cs typeface="Garamond"/>
              </a:rPr>
              <a:t>   Social Equity &amp; Equal Opportunity</a:t>
            </a:r>
          </a:p>
          <a:p>
            <a:pPr>
              <a:spcAft>
                <a:spcPts val="600"/>
              </a:spcAft>
            </a:pPr>
            <a:r>
              <a:rPr lang="en-US" sz="2400" b="1" dirty="0">
                <a:solidFill>
                  <a:schemeClr val="bg1"/>
                </a:solidFill>
                <a:latin typeface="Garamond"/>
                <a:cs typeface="Garamond"/>
              </a:rPr>
              <a:t>   Insurance/Reimbursement Reforms - Mental Health &amp; Addictions</a:t>
            </a:r>
          </a:p>
        </p:txBody>
      </p:sp>
    </p:spTree>
    <p:extLst>
      <p:ext uri="{BB962C8B-B14F-4D97-AF65-F5344CB8AC3E}">
        <p14:creationId xmlns:p14="http://schemas.microsoft.com/office/powerpoint/2010/main" val="34704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8564"/>
            <a:ext cx="9144000" cy="5162063"/>
          </a:xfrm>
        </p:spPr>
      </p:pic>
    </p:spTree>
    <p:extLst>
      <p:ext uri="{BB962C8B-B14F-4D97-AF65-F5344CB8AC3E}">
        <p14:creationId xmlns:p14="http://schemas.microsoft.com/office/powerpoint/2010/main" val="572718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US" sz="6600" dirty="0">
                <a:solidFill>
                  <a:srgbClr val="FFFFFF"/>
                </a:solidFill>
                <a:latin typeface="DIN Condensed Bold"/>
                <a:cs typeface="DIN Condensed Bold"/>
              </a:rPr>
              <a:t>T</a:t>
            </a:r>
            <a:r>
              <a:rPr lang="en-US" sz="6000" dirty="0">
                <a:solidFill>
                  <a:srgbClr val="FFFFFF"/>
                </a:solidFill>
                <a:latin typeface="DIN Condensed Bold"/>
                <a:cs typeface="DIN Condensed Bold"/>
              </a:rPr>
              <a:t>HE </a:t>
            </a:r>
            <a:r>
              <a:rPr lang="en-US" sz="6600" dirty="0">
                <a:solidFill>
                  <a:srgbClr val="FFFFFF"/>
                </a:solidFill>
                <a:latin typeface="DIN Condensed Bold"/>
                <a:cs typeface="DIN Condensed Bold"/>
              </a:rPr>
              <a:t>E</a:t>
            </a:r>
            <a:r>
              <a:rPr lang="en-US" sz="6000" dirty="0">
                <a:solidFill>
                  <a:srgbClr val="FFFFFF"/>
                </a:solidFill>
                <a:latin typeface="DIN Condensed Bold"/>
                <a:cs typeface="DIN Condensed Bold"/>
              </a:rPr>
              <a:t>ND</a:t>
            </a:r>
          </a:p>
        </p:txBody>
      </p:sp>
      <p:pic>
        <p:nvPicPr>
          <p:cNvPr id="4" name="Content Placeholder 3" descr="shutterstock_9603847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2778" b="12778"/>
          <a:stretch/>
        </p:blipFill>
        <p:spPr>
          <a:xfrm>
            <a:off x="0" y="0"/>
            <a:ext cx="9212196" cy="5143500"/>
          </a:xfrm>
        </p:spPr>
      </p:pic>
      <p:sp>
        <p:nvSpPr>
          <p:cNvPr id="3" name="TextBox 2"/>
          <p:cNvSpPr txBox="1"/>
          <p:nvPr/>
        </p:nvSpPr>
        <p:spPr>
          <a:xfrm>
            <a:off x="2978728" y="273844"/>
            <a:ext cx="2226892" cy="769441"/>
          </a:xfrm>
          <a:prstGeom prst="rect">
            <a:avLst/>
          </a:prstGeom>
          <a:noFill/>
        </p:spPr>
        <p:txBody>
          <a:bodyPr wrap="none" rtlCol="0">
            <a:spAutoFit/>
          </a:bodyPr>
          <a:lstStyle/>
          <a:p>
            <a:r>
              <a:rPr lang="en-US" sz="4400" b="1" dirty="0">
                <a:solidFill>
                  <a:schemeClr val="bg1"/>
                </a:solidFill>
              </a:rPr>
              <a:t>THE END</a:t>
            </a:r>
          </a:p>
        </p:txBody>
      </p:sp>
    </p:spTree>
    <p:extLst>
      <p:ext uri="{BB962C8B-B14F-4D97-AF65-F5344CB8AC3E}">
        <p14:creationId xmlns:p14="http://schemas.microsoft.com/office/powerpoint/2010/main" val="3617109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4" name="TextBox 3"/>
          <p:cNvSpPr txBox="1"/>
          <p:nvPr/>
        </p:nvSpPr>
        <p:spPr>
          <a:xfrm>
            <a:off x="912179" y="236646"/>
            <a:ext cx="7009889" cy="1015663"/>
          </a:xfrm>
          <a:prstGeom prst="rect">
            <a:avLst/>
          </a:prstGeom>
          <a:noFill/>
        </p:spPr>
        <p:txBody>
          <a:bodyPr wrap="none" rtlCol="0">
            <a:spAutoFit/>
          </a:bodyPr>
          <a:lstStyle/>
          <a:p>
            <a:r>
              <a:rPr lang="en-US" sz="3000" b="1" dirty="0">
                <a:solidFill>
                  <a:srgbClr val="FFFF00"/>
                </a:solidFill>
                <a:latin typeface="Garamond"/>
                <a:cs typeface="Garamond"/>
              </a:rPr>
              <a:t>How Many of You Are Currently Working </a:t>
            </a:r>
          </a:p>
          <a:p>
            <a:r>
              <a:rPr lang="en-US" sz="3000" b="1" dirty="0">
                <a:solidFill>
                  <a:srgbClr val="FFFF00"/>
                </a:solidFill>
                <a:latin typeface="Garamond"/>
                <a:cs typeface="Garamond"/>
              </a:rPr>
              <a:t>  in an Integrated Care Environment?  </a:t>
            </a:r>
          </a:p>
        </p:txBody>
      </p:sp>
      <p:sp>
        <p:nvSpPr>
          <p:cNvPr id="5" name="TextBox 4"/>
          <p:cNvSpPr txBox="1"/>
          <p:nvPr/>
        </p:nvSpPr>
        <p:spPr>
          <a:xfrm>
            <a:off x="912179" y="1441328"/>
            <a:ext cx="8228445" cy="1015663"/>
          </a:xfrm>
          <a:prstGeom prst="rect">
            <a:avLst/>
          </a:prstGeom>
          <a:noFill/>
        </p:spPr>
        <p:txBody>
          <a:bodyPr wrap="square" rtlCol="0">
            <a:spAutoFit/>
          </a:bodyPr>
          <a:lstStyle/>
          <a:p>
            <a:r>
              <a:rPr lang="en-US" sz="3000" b="1" dirty="0">
                <a:solidFill>
                  <a:srgbClr val="FFFF00"/>
                </a:solidFill>
                <a:latin typeface="Garamond"/>
                <a:cs typeface="Garamond"/>
              </a:rPr>
              <a:t>How Many of You Believe You will be Working      </a:t>
            </a:r>
          </a:p>
          <a:p>
            <a:r>
              <a:rPr lang="en-US" sz="3000" b="1" dirty="0">
                <a:solidFill>
                  <a:srgbClr val="FFFF00"/>
                </a:solidFill>
                <a:latin typeface="Garamond"/>
                <a:cs typeface="Garamond"/>
              </a:rPr>
              <a:t>  in an Integrated Care </a:t>
            </a:r>
            <a:r>
              <a:rPr lang="en-US" sz="3000" b="1" dirty="0" err="1">
                <a:solidFill>
                  <a:srgbClr val="FFFF00"/>
                </a:solidFill>
                <a:latin typeface="Garamond"/>
                <a:cs typeface="Garamond"/>
              </a:rPr>
              <a:t>Enviroment</a:t>
            </a:r>
            <a:r>
              <a:rPr lang="en-US" sz="3000" b="1" dirty="0">
                <a:solidFill>
                  <a:srgbClr val="FFFF00"/>
                </a:solidFill>
                <a:latin typeface="Garamond"/>
                <a:cs typeface="Garamond"/>
              </a:rPr>
              <a:t>?</a:t>
            </a:r>
            <a:r>
              <a:rPr lang="en-US" sz="3000" b="1" dirty="0">
                <a:solidFill>
                  <a:srgbClr val="FFFF00"/>
                </a:solidFill>
              </a:rPr>
              <a:t> </a:t>
            </a:r>
          </a:p>
        </p:txBody>
      </p:sp>
      <p:sp>
        <p:nvSpPr>
          <p:cNvPr id="6" name="TextBox 5"/>
          <p:cNvSpPr txBox="1"/>
          <p:nvPr/>
        </p:nvSpPr>
        <p:spPr>
          <a:xfrm>
            <a:off x="912179" y="2596522"/>
            <a:ext cx="7906029" cy="1015663"/>
          </a:xfrm>
          <a:prstGeom prst="rect">
            <a:avLst/>
          </a:prstGeom>
          <a:noFill/>
        </p:spPr>
        <p:txBody>
          <a:bodyPr wrap="square" rtlCol="0">
            <a:spAutoFit/>
          </a:bodyPr>
          <a:lstStyle/>
          <a:p>
            <a:r>
              <a:rPr lang="en-US" sz="3000" b="1" dirty="0">
                <a:solidFill>
                  <a:srgbClr val="FFFF00"/>
                </a:solidFill>
                <a:latin typeface="Garamond"/>
                <a:cs typeface="Garamond"/>
              </a:rPr>
              <a:t>How Many of You Want Nothing to Do </a:t>
            </a:r>
          </a:p>
          <a:p>
            <a:r>
              <a:rPr lang="en-US" sz="3000" b="1" dirty="0">
                <a:solidFill>
                  <a:srgbClr val="FFFF00"/>
                </a:solidFill>
                <a:latin typeface="Garamond"/>
                <a:cs typeface="Garamond"/>
              </a:rPr>
              <a:t>  with Integrated Care </a:t>
            </a:r>
            <a:r>
              <a:rPr lang="en-US" sz="3000" b="1" dirty="0" err="1">
                <a:solidFill>
                  <a:srgbClr val="FFFF00"/>
                </a:solidFill>
                <a:latin typeface="Garamond"/>
                <a:cs typeface="Garamond"/>
              </a:rPr>
              <a:t>Enviroments</a:t>
            </a:r>
            <a:r>
              <a:rPr lang="en-US" sz="3000" b="1" dirty="0">
                <a:solidFill>
                  <a:srgbClr val="FFFF00"/>
                </a:solidFill>
                <a:latin typeface="Garamond"/>
                <a:cs typeface="Garamond"/>
              </a:rPr>
              <a:t>? </a:t>
            </a:r>
          </a:p>
        </p:txBody>
      </p:sp>
    </p:spTree>
    <p:extLst>
      <p:ext uri="{BB962C8B-B14F-4D97-AF65-F5344CB8AC3E}">
        <p14:creationId xmlns:p14="http://schemas.microsoft.com/office/powerpoint/2010/main" val="9060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graphicFrame>
        <p:nvGraphicFramePr>
          <p:cNvPr id="28" name="Content Placeholder 3"/>
          <p:cNvGraphicFramePr>
            <a:graphicFrameLocks noGrp="1"/>
          </p:cNvGraphicFramePr>
          <p:nvPr>
            <p:ph idx="1"/>
            <p:extLst>
              <p:ext uri="{D42A27DB-BD31-4B8C-83A1-F6EECF244321}">
                <p14:modId xmlns:p14="http://schemas.microsoft.com/office/powerpoint/2010/main" val="2217727753"/>
              </p:ext>
            </p:extLst>
          </p:nvPr>
        </p:nvGraphicFramePr>
        <p:xfrm>
          <a:off x="1051560" y="335280"/>
          <a:ext cx="7589519" cy="4511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TextBox 28"/>
          <p:cNvSpPr txBox="1"/>
          <p:nvPr/>
        </p:nvSpPr>
        <p:spPr>
          <a:xfrm>
            <a:off x="215900" y="2362201"/>
            <a:ext cx="5080000" cy="1200328"/>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Garamond"/>
                <a:cs typeface="Garamond"/>
              </a:rPr>
              <a:t>1 in 5 Diagnosed with a </a:t>
            </a:r>
          </a:p>
          <a:p>
            <a:r>
              <a:rPr lang="en-US" sz="2400" b="1" dirty="0">
                <a:solidFill>
                  <a:schemeClr val="bg1"/>
                </a:solidFill>
                <a:latin typeface="Garamond"/>
                <a:cs typeface="Garamond"/>
              </a:rPr>
              <a:t>       Mental Health /Substance Use       </a:t>
            </a:r>
          </a:p>
          <a:p>
            <a:r>
              <a:rPr lang="en-US" sz="2400" b="1" dirty="0">
                <a:solidFill>
                  <a:schemeClr val="bg1"/>
                </a:solidFill>
                <a:latin typeface="Garamond"/>
                <a:cs typeface="Garamond"/>
              </a:rPr>
              <a:t>                         Disorder</a:t>
            </a:r>
          </a:p>
        </p:txBody>
      </p:sp>
      <p:sp>
        <p:nvSpPr>
          <p:cNvPr id="30" name="TextBox 29"/>
          <p:cNvSpPr txBox="1"/>
          <p:nvPr/>
        </p:nvSpPr>
        <p:spPr>
          <a:xfrm>
            <a:off x="988343" y="335280"/>
            <a:ext cx="6995800" cy="1754327"/>
          </a:xfrm>
          <a:prstGeom prst="rect">
            <a:avLst/>
          </a:prstGeom>
          <a:noFill/>
        </p:spPr>
        <p:txBody>
          <a:bodyPr wrap="none" rtlCol="0">
            <a:spAutoFit/>
          </a:bodyPr>
          <a:lstStyle/>
          <a:p>
            <a:pPr lvl="0"/>
            <a:r>
              <a:rPr lang="en-US" sz="3600" b="1" dirty="0">
                <a:solidFill>
                  <a:srgbClr val="FFFF00"/>
                </a:solidFill>
                <a:latin typeface="Garamond"/>
                <a:cs typeface="Garamond"/>
              </a:rPr>
              <a:t>70% of Patient Primary Care Visits </a:t>
            </a:r>
          </a:p>
          <a:p>
            <a:pPr lvl="0"/>
            <a:r>
              <a:rPr lang="en-US" sz="3600" b="1" dirty="0">
                <a:solidFill>
                  <a:srgbClr val="FFFF00"/>
                </a:solidFill>
                <a:latin typeface="Garamond"/>
                <a:cs typeface="Garamond"/>
              </a:rPr>
              <a:t>      Related to Behavioral Health</a:t>
            </a:r>
          </a:p>
          <a:p>
            <a:endParaRPr lang="en-US" sz="3600" b="1" dirty="0"/>
          </a:p>
        </p:txBody>
      </p:sp>
    </p:spTree>
    <p:extLst>
      <p:ext uri="{BB962C8B-B14F-4D97-AF65-F5344CB8AC3E}">
        <p14:creationId xmlns:p14="http://schemas.microsoft.com/office/powerpoint/2010/main" val="135520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3349"/>
            <a:ext cx="9144000" cy="5143500"/>
          </a:xfrm>
          <a:prstGeom prst="rect">
            <a:avLst/>
          </a:prstGeom>
        </p:spPr>
      </p:pic>
      <p:sp>
        <p:nvSpPr>
          <p:cNvPr id="2" name="Rectangle 1"/>
          <p:cNvSpPr/>
          <p:nvPr/>
        </p:nvSpPr>
        <p:spPr>
          <a:xfrm>
            <a:off x="498764" y="1221464"/>
            <a:ext cx="8645236" cy="2862322"/>
          </a:xfrm>
          <a:prstGeom prst="rect">
            <a:avLst/>
          </a:prstGeom>
        </p:spPr>
        <p:txBody>
          <a:bodyPr wrap="square">
            <a:spAutoFit/>
          </a:bodyPr>
          <a:lstStyle/>
          <a:p>
            <a:r>
              <a:rPr lang="en-US" sz="3000" b="1" dirty="0">
                <a:solidFill>
                  <a:schemeClr val="bg1"/>
                </a:solidFill>
                <a:latin typeface="Garamond"/>
                <a:cs typeface="Garamond"/>
              </a:rPr>
              <a:t>“The care that results from a practice team of   </a:t>
            </a:r>
          </a:p>
          <a:p>
            <a:r>
              <a:rPr lang="en-US" sz="3000" b="1" dirty="0">
                <a:solidFill>
                  <a:schemeClr val="bg1"/>
                </a:solidFill>
                <a:latin typeface="Garamond"/>
                <a:cs typeface="Garamond"/>
              </a:rPr>
              <a:t>  primary care and behavioral health clinicians,  </a:t>
            </a:r>
          </a:p>
          <a:p>
            <a:r>
              <a:rPr lang="en-US" sz="3000" b="1" dirty="0">
                <a:solidFill>
                  <a:schemeClr val="bg1"/>
                </a:solidFill>
                <a:latin typeface="Garamond"/>
                <a:cs typeface="Garamond"/>
              </a:rPr>
              <a:t>  working together with patients and families,  </a:t>
            </a:r>
          </a:p>
          <a:p>
            <a:r>
              <a:rPr lang="en-US" sz="3000" b="1" dirty="0">
                <a:solidFill>
                  <a:schemeClr val="bg1"/>
                </a:solidFill>
                <a:latin typeface="Garamond"/>
                <a:cs typeface="Garamond"/>
              </a:rPr>
              <a:t>  using a systematic and cost-effective approach </a:t>
            </a:r>
          </a:p>
          <a:p>
            <a:r>
              <a:rPr lang="en-US" sz="3000" b="1" dirty="0">
                <a:solidFill>
                  <a:schemeClr val="bg1"/>
                </a:solidFill>
                <a:latin typeface="Garamond"/>
                <a:cs typeface="Garamond"/>
              </a:rPr>
              <a:t>  to provide patient-centered care for a defined </a:t>
            </a:r>
          </a:p>
          <a:p>
            <a:r>
              <a:rPr lang="en-US" sz="3000" b="1" dirty="0">
                <a:solidFill>
                  <a:schemeClr val="bg1"/>
                </a:solidFill>
                <a:latin typeface="Garamond"/>
                <a:cs typeface="Garamond"/>
              </a:rPr>
              <a:t>  population.”</a:t>
            </a:r>
          </a:p>
        </p:txBody>
      </p:sp>
      <p:sp>
        <p:nvSpPr>
          <p:cNvPr id="4" name="Title 1"/>
          <p:cNvSpPr>
            <a:spLocks noGrp="1"/>
          </p:cNvSpPr>
          <p:nvPr>
            <p:ph type="title"/>
          </p:nvPr>
        </p:nvSpPr>
        <p:spPr>
          <a:xfrm>
            <a:off x="813083" y="316192"/>
            <a:ext cx="7517823" cy="994172"/>
          </a:xfrm>
        </p:spPr>
        <p:txBody>
          <a:bodyPr>
            <a:normAutofit fontScale="90000"/>
          </a:bodyPr>
          <a:lstStyle/>
          <a:p>
            <a:pPr algn="ctr"/>
            <a:r>
              <a:rPr lang="en-US" sz="4000" b="1" dirty="0">
                <a:solidFill>
                  <a:srgbClr val="FFFF00"/>
                </a:solidFill>
                <a:latin typeface="Garamond"/>
                <a:cs typeface="Garamond"/>
              </a:rPr>
              <a:t>Primary Care Integration: Definition </a:t>
            </a:r>
          </a:p>
        </p:txBody>
      </p:sp>
      <p:sp>
        <p:nvSpPr>
          <p:cNvPr id="5" name="TextBox 4"/>
          <p:cNvSpPr txBox="1"/>
          <p:nvPr/>
        </p:nvSpPr>
        <p:spPr>
          <a:xfrm>
            <a:off x="2257131" y="116137"/>
            <a:ext cx="4845948" cy="400110"/>
          </a:xfrm>
          <a:prstGeom prst="rect">
            <a:avLst/>
          </a:prstGeom>
          <a:noFill/>
        </p:spPr>
        <p:txBody>
          <a:bodyPr wrap="none" rtlCol="0">
            <a:spAutoFit/>
          </a:bodyPr>
          <a:lstStyle/>
          <a:p>
            <a:r>
              <a:rPr lang="en-US" sz="2000" b="1" dirty="0">
                <a:solidFill>
                  <a:schemeClr val="bg1"/>
                </a:solidFill>
                <a:latin typeface="Garamond"/>
                <a:cs typeface="Garamond"/>
              </a:rPr>
              <a:t>Agency for Healthcare Research &amp; Quality</a:t>
            </a:r>
            <a:endParaRPr lang="en-US" sz="2000" b="1" dirty="0">
              <a:latin typeface="Garamond"/>
              <a:cs typeface="Garamond"/>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427" y="3632917"/>
            <a:ext cx="2577561" cy="1578942"/>
          </a:xfrm>
          <a:prstGeom prst="rect">
            <a:avLst/>
          </a:prstGeom>
        </p:spPr>
      </p:pic>
    </p:spTree>
    <p:extLst>
      <p:ext uri="{BB962C8B-B14F-4D97-AF65-F5344CB8AC3E}">
        <p14:creationId xmlns:p14="http://schemas.microsoft.com/office/powerpoint/2010/main" val="123321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pic>
        <p:nvPicPr>
          <p:cNvPr id="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066800"/>
            <a:ext cx="9143999" cy="4076699"/>
          </a:xfrm>
        </p:spPr>
      </p:pic>
      <p:sp>
        <p:nvSpPr>
          <p:cNvPr id="10" name="Title 1"/>
          <p:cNvSpPr>
            <a:spLocks noGrp="1"/>
          </p:cNvSpPr>
          <p:nvPr>
            <p:ph type="title"/>
          </p:nvPr>
        </p:nvSpPr>
        <p:spPr>
          <a:xfrm>
            <a:off x="808759" y="0"/>
            <a:ext cx="7886700" cy="994172"/>
          </a:xfrm>
        </p:spPr>
        <p:txBody>
          <a:bodyPr>
            <a:normAutofit/>
          </a:bodyPr>
          <a:lstStyle/>
          <a:p>
            <a:r>
              <a:rPr lang="en-US" b="1" dirty="0">
                <a:solidFill>
                  <a:schemeClr val="bg1"/>
                </a:solidFill>
                <a:latin typeface="Garamond"/>
                <a:cs typeface="Garamond"/>
              </a:rPr>
              <a:t>Patient-Centered Medical Home (PCMH) </a:t>
            </a:r>
          </a:p>
        </p:txBody>
      </p:sp>
      <p:sp>
        <p:nvSpPr>
          <p:cNvPr id="11" name="TextBox 10"/>
          <p:cNvSpPr txBox="1"/>
          <p:nvPr/>
        </p:nvSpPr>
        <p:spPr>
          <a:xfrm>
            <a:off x="2137062" y="2400625"/>
            <a:ext cx="484909" cy="646331"/>
          </a:xfrm>
          <a:prstGeom prst="rect">
            <a:avLst/>
          </a:prstGeom>
          <a:noFill/>
        </p:spPr>
        <p:txBody>
          <a:bodyPr wrap="square" rtlCol="0">
            <a:spAutoFit/>
          </a:bodyPr>
          <a:lstStyle/>
          <a:p>
            <a:r>
              <a:rPr lang="en-US" b="1" dirty="0">
                <a:latin typeface="Garamond"/>
                <a:cs typeface="Garamond"/>
              </a:rPr>
              <a:t>5.</a:t>
            </a:r>
          </a:p>
          <a:p>
            <a:endParaRPr lang="en-US" b="1" dirty="0"/>
          </a:p>
        </p:txBody>
      </p:sp>
      <p:sp>
        <p:nvSpPr>
          <p:cNvPr id="12" name="TextBox 11"/>
          <p:cNvSpPr txBox="1"/>
          <p:nvPr/>
        </p:nvSpPr>
        <p:spPr>
          <a:xfrm>
            <a:off x="4078429" y="3758476"/>
            <a:ext cx="484909" cy="646331"/>
          </a:xfrm>
          <a:prstGeom prst="rect">
            <a:avLst/>
          </a:prstGeom>
          <a:noFill/>
        </p:spPr>
        <p:txBody>
          <a:bodyPr wrap="square" rtlCol="0">
            <a:spAutoFit/>
          </a:bodyPr>
          <a:lstStyle/>
          <a:p>
            <a:r>
              <a:rPr lang="en-US" b="1" dirty="0">
                <a:latin typeface="Garamond"/>
                <a:cs typeface="Garamond"/>
              </a:rPr>
              <a:t>6.</a:t>
            </a:r>
          </a:p>
          <a:p>
            <a:endParaRPr lang="en-US" b="1" dirty="0"/>
          </a:p>
        </p:txBody>
      </p:sp>
      <p:sp>
        <p:nvSpPr>
          <p:cNvPr id="13" name="TextBox 12"/>
          <p:cNvSpPr txBox="1"/>
          <p:nvPr/>
        </p:nvSpPr>
        <p:spPr>
          <a:xfrm>
            <a:off x="3404754" y="1509206"/>
            <a:ext cx="484909" cy="646331"/>
          </a:xfrm>
          <a:prstGeom prst="rect">
            <a:avLst/>
          </a:prstGeom>
          <a:noFill/>
        </p:spPr>
        <p:txBody>
          <a:bodyPr wrap="square" rtlCol="0">
            <a:spAutoFit/>
          </a:bodyPr>
          <a:lstStyle/>
          <a:p>
            <a:r>
              <a:rPr lang="en-US" b="1" dirty="0">
                <a:latin typeface="Garamond"/>
                <a:cs typeface="Garamond"/>
              </a:rPr>
              <a:t>2.</a:t>
            </a:r>
          </a:p>
          <a:p>
            <a:endParaRPr lang="en-US" b="1" dirty="0"/>
          </a:p>
        </p:txBody>
      </p:sp>
      <p:sp>
        <p:nvSpPr>
          <p:cNvPr id="14" name="TextBox 13"/>
          <p:cNvSpPr txBox="1"/>
          <p:nvPr/>
        </p:nvSpPr>
        <p:spPr>
          <a:xfrm>
            <a:off x="3889663" y="2365771"/>
            <a:ext cx="484909" cy="646331"/>
          </a:xfrm>
          <a:prstGeom prst="rect">
            <a:avLst/>
          </a:prstGeom>
          <a:noFill/>
        </p:spPr>
        <p:txBody>
          <a:bodyPr wrap="square" rtlCol="0">
            <a:spAutoFit/>
          </a:bodyPr>
          <a:lstStyle/>
          <a:p>
            <a:r>
              <a:rPr lang="en-US" b="1" dirty="0">
                <a:latin typeface="Garamond"/>
                <a:cs typeface="Garamond"/>
              </a:rPr>
              <a:t>3.</a:t>
            </a:r>
          </a:p>
          <a:p>
            <a:endParaRPr lang="en-US" b="1" dirty="0"/>
          </a:p>
        </p:txBody>
      </p:sp>
      <p:sp>
        <p:nvSpPr>
          <p:cNvPr id="15" name="TextBox 14"/>
          <p:cNvSpPr txBox="1"/>
          <p:nvPr/>
        </p:nvSpPr>
        <p:spPr>
          <a:xfrm>
            <a:off x="2137061" y="4002536"/>
            <a:ext cx="1813212" cy="369332"/>
          </a:xfrm>
          <a:prstGeom prst="rect">
            <a:avLst/>
          </a:prstGeom>
          <a:noFill/>
        </p:spPr>
        <p:txBody>
          <a:bodyPr wrap="square" rtlCol="0">
            <a:spAutoFit/>
          </a:bodyPr>
          <a:lstStyle/>
          <a:p>
            <a:r>
              <a:rPr lang="en-US" b="1" dirty="0">
                <a:solidFill>
                  <a:schemeClr val="bg1"/>
                </a:solidFill>
              </a:rPr>
              <a:t>PCP Direct Care </a:t>
            </a:r>
          </a:p>
        </p:txBody>
      </p:sp>
      <p:sp>
        <p:nvSpPr>
          <p:cNvPr id="16" name="TextBox 15"/>
          <p:cNvSpPr txBox="1"/>
          <p:nvPr/>
        </p:nvSpPr>
        <p:spPr>
          <a:xfrm>
            <a:off x="1894607" y="3448896"/>
            <a:ext cx="484909" cy="646331"/>
          </a:xfrm>
          <a:prstGeom prst="rect">
            <a:avLst/>
          </a:prstGeom>
          <a:noFill/>
        </p:spPr>
        <p:txBody>
          <a:bodyPr wrap="square" rtlCol="0">
            <a:spAutoFit/>
          </a:bodyPr>
          <a:lstStyle/>
          <a:p>
            <a:r>
              <a:rPr lang="en-US" b="1" dirty="0">
                <a:latin typeface="Garamond"/>
                <a:cs typeface="Garamond"/>
              </a:rPr>
              <a:t>1.</a:t>
            </a:r>
          </a:p>
          <a:p>
            <a:endParaRPr lang="en-US" b="1" dirty="0"/>
          </a:p>
        </p:txBody>
      </p:sp>
      <p:sp>
        <p:nvSpPr>
          <p:cNvPr id="18" name="TextBox 17"/>
          <p:cNvSpPr txBox="1"/>
          <p:nvPr/>
        </p:nvSpPr>
        <p:spPr>
          <a:xfrm>
            <a:off x="5406731" y="3758476"/>
            <a:ext cx="484909" cy="646331"/>
          </a:xfrm>
          <a:prstGeom prst="rect">
            <a:avLst/>
          </a:prstGeom>
          <a:noFill/>
        </p:spPr>
        <p:txBody>
          <a:bodyPr wrap="square" rtlCol="0">
            <a:spAutoFit/>
          </a:bodyPr>
          <a:lstStyle/>
          <a:p>
            <a:r>
              <a:rPr lang="en-US" b="1" dirty="0">
                <a:latin typeface="Garamond"/>
                <a:cs typeface="Garamond"/>
              </a:rPr>
              <a:t>4.</a:t>
            </a:r>
          </a:p>
          <a:p>
            <a:endParaRPr lang="en-US" b="1" dirty="0"/>
          </a:p>
        </p:txBody>
      </p:sp>
      <p:sp>
        <p:nvSpPr>
          <p:cNvPr id="19" name="TextBox 18"/>
          <p:cNvSpPr txBox="1"/>
          <p:nvPr/>
        </p:nvSpPr>
        <p:spPr>
          <a:xfrm>
            <a:off x="6683952" y="4696517"/>
            <a:ext cx="1813212" cy="369332"/>
          </a:xfrm>
          <a:prstGeom prst="rect">
            <a:avLst/>
          </a:prstGeom>
          <a:noFill/>
        </p:spPr>
        <p:txBody>
          <a:bodyPr wrap="square" rtlCol="0">
            <a:spAutoFit/>
          </a:bodyPr>
          <a:lstStyle/>
          <a:p>
            <a:r>
              <a:rPr lang="en-US" b="1" dirty="0">
                <a:solidFill>
                  <a:schemeClr val="bg1"/>
                </a:solidFill>
              </a:rPr>
              <a:t>Payment Reform</a:t>
            </a:r>
          </a:p>
        </p:txBody>
      </p:sp>
      <p:sp>
        <p:nvSpPr>
          <p:cNvPr id="20" name="TextBox 19"/>
          <p:cNvSpPr txBox="1"/>
          <p:nvPr/>
        </p:nvSpPr>
        <p:spPr>
          <a:xfrm>
            <a:off x="2583868" y="4711201"/>
            <a:ext cx="562840" cy="646331"/>
          </a:xfrm>
          <a:prstGeom prst="rect">
            <a:avLst/>
          </a:prstGeom>
          <a:noFill/>
        </p:spPr>
        <p:txBody>
          <a:bodyPr wrap="square" rtlCol="0">
            <a:spAutoFit/>
          </a:bodyPr>
          <a:lstStyle/>
          <a:p>
            <a:r>
              <a:rPr lang="en-US" b="1" dirty="0">
                <a:latin typeface="Garamond"/>
                <a:cs typeface="Garamond"/>
              </a:rPr>
              <a:t>7.</a:t>
            </a:r>
          </a:p>
          <a:p>
            <a:endParaRPr lang="en-US" b="1" dirty="0"/>
          </a:p>
        </p:txBody>
      </p:sp>
      <p:sp>
        <p:nvSpPr>
          <p:cNvPr id="23" name="Right Arrow 22"/>
          <p:cNvSpPr/>
          <p:nvPr/>
        </p:nvSpPr>
        <p:spPr>
          <a:xfrm flipV="1">
            <a:off x="6289964" y="4776798"/>
            <a:ext cx="393987" cy="2444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81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369282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18027</TotalTime>
  <Words>4020</Words>
  <Application>Microsoft Macintosh PowerPoint</Application>
  <PresentationFormat>On-screen Show (16:9)</PresentationFormat>
  <Paragraphs>496</Paragraphs>
  <Slides>47</Slides>
  <Notes>40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1" baseType="lpstr">
      <vt:lpstr>Arial</vt:lpstr>
      <vt:lpstr>Baskerville</vt:lpstr>
      <vt:lpstr>Book Antiqua</vt:lpstr>
      <vt:lpstr>Calibri</vt:lpstr>
      <vt:lpstr>Calibri Light</vt:lpstr>
      <vt:lpstr>Cambria</vt:lpstr>
      <vt:lpstr>DIN Condensed Bold</vt:lpstr>
      <vt:lpstr>Garamond</vt:lpstr>
      <vt:lpstr>Helvetica Neue</vt:lpstr>
      <vt:lpstr>Times</vt:lpstr>
      <vt:lpstr>Times New Roman</vt:lpstr>
      <vt:lpstr>Wingdings</vt:lpstr>
      <vt:lpstr>Office Theme</vt:lpstr>
      <vt:lpstr>AcroExch.Document.7</vt:lpstr>
      <vt:lpstr>Integrated Care;  Coming of A New Age?  Robert E Feinstein MD Professor of Psychiatry  UNIVERSITY OF COLORADO  School of Medicine </vt:lpstr>
      <vt:lpstr>PowerPoint Presentation</vt:lpstr>
      <vt:lpstr>PowerPoint Presentation</vt:lpstr>
      <vt:lpstr>PowerPoint Presentation</vt:lpstr>
      <vt:lpstr>PowerPoint Presentation</vt:lpstr>
      <vt:lpstr>PowerPoint Presentation</vt:lpstr>
      <vt:lpstr>Primary Care Integration: Definition </vt:lpstr>
      <vt:lpstr>Patient-Centered Medical Home (PCMH) </vt:lpstr>
      <vt:lpstr>PowerPoint Presentation</vt:lpstr>
      <vt:lpstr>PowerPoint Presentation</vt:lpstr>
      <vt:lpstr> Financing</vt:lpstr>
      <vt:lpstr>Formal Accreditation Integrated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 at Cherokee</vt:lpstr>
      <vt:lpstr> 4 Cherokee Essentials </vt:lpstr>
      <vt:lpstr>  Mental Health Pathways: Stepped Care </vt:lpstr>
      <vt:lpstr>PowerPoint Presentation</vt:lpstr>
      <vt:lpstr>PowerPoint Presentation</vt:lpstr>
      <vt:lpstr>PowerPoint Presentation</vt:lpstr>
      <vt:lpstr>Canada’s Patient Education</vt:lpstr>
      <vt:lpstr>     Canada’s Education CME for MDs &amp; Staff</vt:lpstr>
      <vt:lpstr>PowerPoint Presentation</vt:lpstr>
      <vt:lpstr>PowerPoint Presentation</vt:lpstr>
      <vt:lpstr>PowerPoint Presentation</vt:lpstr>
      <vt:lpstr>Veterans Affairs Largest Integrated Care System in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Year Algorithms for Care </vt:lpstr>
      <vt:lpstr>1 Year Algorithms for Care </vt:lpstr>
      <vt:lpstr>PowerPoint Presentation</vt:lpstr>
      <vt:lpstr>Is Integrated Care the Answer ? </vt:lpstr>
      <vt:lpstr>PowerPoint Presentation</vt:lpstr>
      <vt:lpstr>THE END</vt:lpstr>
    </vt:vector>
  </TitlesOfParts>
  <Manager/>
  <Company>University of Colorado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Lynne Fenton</dc:creator>
  <cp:keywords/>
  <dc:description/>
  <cp:lastModifiedBy>Feinstein, Robert</cp:lastModifiedBy>
  <cp:revision>467</cp:revision>
  <dcterms:created xsi:type="dcterms:W3CDTF">2015-08-05T17:14:08Z</dcterms:created>
  <dcterms:modified xsi:type="dcterms:W3CDTF">2021-09-07T23:08:36Z</dcterms:modified>
  <cp:category/>
</cp:coreProperties>
</file>