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22"/>
  </p:notesMasterIdLst>
  <p:handoutMasterIdLst>
    <p:handoutMasterId r:id="rId23"/>
  </p:handoutMasterIdLst>
  <p:sldIdLst>
    <p:sldId id="279" r:id="rId2"/>
    <p:sldId id="278" r:id="rId3"/>
    <p:sldId id="289" r:id="rId4"/>
    <p:sldId id="290" r:id="rId5"/>
    <p:sldId id="292" r:id="rId6"/>
    <p:sldId id="273" r:id="rId7"/>
    <p:sldId id="298" r:id="rId8"/>
    <p:sldId id="291" r:id="rId9"/>
    <p:sldId id="300" r:id="rId10"/>
    <p:sldId id="304" r:id="rId11"/>
    <p:sldId id="305" r:id="rId12"/>
    <p:sldId id="309" r:id="rId13"/>
    <p:sldId id="293" r:id="rId14"/>
    <p:sldId id="294" r:id="rId15"/>
    <p:sldId id="301" r:id="rId16"/>
    <p:sldId id="307" r:id="rId17"/>
    <p:sldId id="296" r:id="rId18"/>
    <p:sldId id="308" r:id="rId19"/>
    <p:sldId id="302" r:id="rId20"/>
    <p:sldId id="270" r:id="rId2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66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10" autoAdjust="0"/>
    <p:restoredTop sz="94500" autoAdjust="0"/>
  </p:normalViewPr>
  <p:slideViewPr>
    <p:cSldViewPr>
      <p:cViewPr varScale="1">
        <p:scale>
          <a:sx n="81" d="100"/>
          <a:sy n="81" d="100"/>
        </p:scale>
        <p:origin x="1517"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8DE8C0-2BFA-9C48-9DA3-7033EEE96E47}" type="doc">
      <dgm:prSet loTypeId="urn:microsoft.com/office/officeart/2005/8/layout/venn1" loCatId="" qsTypeId="urn:microsoft.com/office/officeart/2005/8/quickstyle/simple4" qsCatId="simple" csTypeId="urn:microsoft.com/office/officeart/2005/8/colors/accent1_2" csCatId="accent1" phldr="1"/>
      <dgm:spPr/>
    </dgm:pt>
    <dgm:pt modelId="{0D222294-C389-4A4C-9057-14D21CC5445B}">
      <dgm:prSet phldrT="[Text]"/>
      <dgm:spPr/>
      <dgm:t>
        <a:bodyPr/>
        <a:lstStyle/>
        <a:p>
          <a:r>
            <a:rPr lang="en-US" dirty="0"/>
            <a:t>Higher Ed</a:t>
          </a:r>
        </a:p>
      </dgm:t>
    </dgm:pt>
    <dgm:pt modelId="{8B745709-DB04-EA43-A38E-55D8EFAA9875}" type="parTrans" cxnId="{5D6018E9-F50E-8149-8AF0-339A5DD779AA}">
      <dgm:prSet/>
      <dgm:spPr/>
      <dgm:t>
        <a:bodyPr/>
        <a:lstStyle/>
        <a:p>
          <a:endParaRPr lang="en-US"/>
        </a:p>
      </dgm:t>
    </dgm:pt>
    <dgm:pt modelId="{41FF7989-5A48-2E4D-9A0D-CD0F2291044F}" type="sibTrans" cxnId="{5D6018E9-F50E-8149-8AF0-339A5DD779AA}">
      <dgm:prSet/>
      <dgm:spPr/>
      <dgm:t>
        <a:bodyPr/>
        <a:lstStyle/>
        <a:p>
          <a:endParaRPr lang="en-US"/>
        </a:p>
      </dgm:t>
    </dgm:pt>
    <dgm:pt modelId="{DCBE8BCE-2200-5048-A3A8-E9D88E42A118}">
      <dgm:prSet phldrT="[Text]"/>
      <dgm:spPr/>
      <dgm:t>
        <a:bodyPr/>
        <a:lstStyle/>
        <a:p>
          <a:r>
            <a:rPr lang="en-US" dirty="0"/>
            <a:t>STEM </a:t>
          </a:r>
        </a:p>
      </dgm:t>
    </dgm:pt>
    <dgm:pt modelId="{D8206E6F-81BD-1040-B2DB-39BF98F399FB}" type="parTrans" cxnId="{BDCE652A-876C-104F-A9D6-59FB3EB6312F}">
      <dgm:prSet/>
      <dgm:spPr/>
      <dgm:t>
        <a:bodyPr/>
        <a:lstStyle/>
        <a:p>
          <a:endParaRPr lang="en-US"/>
        </a:p>
      </dgm:t>
    </dgm:pt>
    <dgm:pt modelId="{66313A86-8099-5A4F-AB65-B50A0F1BD482}" type="sibTrans" cxnId="{BDCE652A-876C-104F-A9D6-59FB3EB6312F}">
      <dgm:prSet/>
      <dgm:spPr/>
      <dgm:t>
        <a:bodyPr/>
        <a:lstStyle/>
        <a:p>
          <a:endParaRPr lang="en-US"/>
        </a:p>
      </dgm:t>
    </dgm:pt>
    <dgm:pt modelId="{CC9FEEE5-7827-3948-95EF-92F514EEB31D}">
      <dgm:prSet phldrT="[Text]"/>
      <dgm:spPr/>
      <dgm:t>
        <a:bodyPr/>
        <a:lstStyle/>
        <a:p>
          <a:r>
            <a:rPr lang="en-US" dirty="0"/>
            <a:t>URM</a:t>
          </a:r>
        </a:p>
      </dgm:t>
    </dgm:pt>
    <dgm:pt modelId="{2EAD7D1F-ADB5-1648-A945-D04AC33CAE56}" type="parTrans" cxnId="{2054CEF7-1751-024F-9353-831FAB4183CD}">
      <dgm:prSet/>
      <dgm:spPr/>
      <dgm:t>
        <a:bodyPr/>
        <a:lstStyle/>
        <a:p>
          <a:endParaRPr lang="en-US"/>
        </a:p>
      </dgm:t>
    </dgm:pt>
    <dgm:pt modelId="{B7ED79E3-9368-4747-AE4A-125B711F10D2}" type="sibTrans" cxnId="{2054CEF7-1751-024F-9353-831FAB4183CD}">
      <dgm:prSet/>
      <dgm:spPr/>
      <dgm:t>
        <a:bodyPr/>
        <a:lstStyle/>
        <a:p>
          <a:endParaRPr lang="en-US"/>
        </a:p>
      </dgm:t>
    </dgm:pt>
    <dgm:pt modelId="{BBA12EB1-F30D-2240-940D-0F41ED50C3DE}">
      <dgm:prSet/>
      <dgm:spPr/>
      <dgm:t>
        <a:bodyPr/>
        <a:lstStyle/>
        <a:p>
          <a:r>
            <a:rPr lang="en-US" dirty="0"/>
            <a:t>Mentoring</a:t>
          </a:r>
        </a:p>
      </dgm:t>
    </dgm:pt>
    <dgm:pt modelId="{8F302D69-FE45-AE46-B53C-5DC2389A09DB}" type="parTrans" cxnId="{5600E303-8E46-2D41-A432-96FE60E302E4}">
      <dgm:prSet/>
      <dgm:spPr/>
      <dgm:t>
        <a:bodyPr/>
        <a:lstStyle/>
        <a:p>
          <a:endParaRPr lang="en-US"/>
        </a:p>
      </dgm:t>
    </dgm:pt>
    <dgm:pt modelId="{C9099193-4A9C-F74B-9B0A-4B91C22ACAC1}" type="sibTrans" cxnId="{5600E303-8E46-2D41-A432-96FE60E302E4}">
      <dgm:prSet/>
      <dgm:spPr/>
      <dgm:t>
        <a:bodyPr/>
        <a:lstStyle/>
        <a:p>
          <a:endParaRPr lang="en-US"/>
        </a:p>
      </dgm:t>
    </dgm:pt>
    <dgm:pt modelId="{DD2C90FF-7D57-2742-9183-53E1793E325B}">
      <dgm:prSet/>
      <dgm:spPr/>
      <dgm:t>
        <a:bodyPr/>
        <a:lstStyle/>
        <a:p>
          <a:r>
            <a:rPr lang="en-US" dirty="0"/>
            <a:t>Diversity</a:t>
          </a:r>
        </a:p>
      </dgm:t>
    </dgm:pt>
    <dgm:pt modelId="{10C2CDA2-A641-644A-B715-C254DD28E439}" type="parTrans" cxnId="{5EB2B475-8233-5B43-80BC-040E851D691B}">
      <dgm:prSet/>
      <dgm:spPr/>
      <dgm:t>
        <a:bodyPr/>
        <a:lstStyle/>
        <a:p>
          <a:endParaRPr lang="en-US"/>
        </a:p>
      </dgm:t>
    </dgm:pt>
    <dgm:pt modelId="{C9FBDC0A-49A9-F74F-9E99-9D3FC46C069D}" type="sibTrans" cxnId="{5EB2B475-8233-5B43-80BC-040E851D691B}">
      <dgm:prSet/>
      <dgm:spPr/>
      <dgm:t>
        <a:bodyPr/>
        <a:lstStyle/>
        <a:p>
          <a:endParaRPr lang="en-US"/>
        </a:p>
      </dgm:t>
    </dgm:pt>
    <dgm:pt modelId="{2ED45DC1-4D83-FC4D-B8D9-ABE6A65E2BE4}" type="pres">
      <dgm:prSet presAssocID="{258DE8C0-2BFA-9C48-9DA3-7033EEE96E47}" presName="compositeShape" presStyleCnt="0">
        <dgm:presLayoutVars>
          <dgm:chMax val="7"/>
          <dgm:dir/>
          <dgm:resizeHandles val="exact"/>
        </dgm:presLayoutVars>
      </dgm:prSet>
      <dgm:spPr/>
    </dgm:pt>
    <dgm:pt modelId="{85C1A7A4-D270-8442-8B85-373859A449E5}" type="pres">
      <dgm:prSet presAssocID="{0D222294-C389-4A4C-9057-14D21CC5445B}" presName="circ1" presStyleLbl="vennNode1" presStyleIdx="0" presStyleCnt="5"/>
      <dgm:spPr/>
    </dgm:pt>
    <dgm:pt modelId="{08EB47B1-B84E-B143-9FF7-04B8A4C05964}" type="pres">
      <dgm:prSet presAssocID="{0D222294-C389-4A4C-9057-14D21CC5445B}" presName="circ1Tx" presStyleLbl="revTx" presStyleIdx="0" presStyleCnt="0">
        <dgm:presLayoutVars>
          <dgm:chMax val="0"/>
          <dgm:chPref val="0"/>
          <dgm:bulletEnabled val="1"/>
        </dgm:presLayoutVars>
      </dgm:prSet>
      <dgm:spPr/>
    </dgm:pt>
    <dgm:pt modelId="{CB3E6F25-0191-D946-8844-EC02976A084B}" type="pres">
      <dgm:prSet presAssocID="{BBA12EB1-F30D-2240-940D-0F41ED50C3DE}" presName="circ2" presStyleLbl="vennNode1" presStyleIdx="1" presStyleCnt="5"/>
      <dgm:spPr/>
    </dgm:pt>
    <dgm:pt modelId="{3BCF4992-67A1-1640-A6C0-BD2CECF12D33}" type="pres">
      <dgm:prSet presAssocID="{BBA12EB1-F30D-2240-940D-0F41ED50C3DE}" presName="circ2Tx" presStyleLbl="revTx" presStyleIdx="0" presStyleCnt="0">
        <dgm:presLayoutVars>
          <dgm:chMax val="0"/>
          <dgm:chPref val="0"/>
          <dgm:bulletEnabled val="1"/>
        </dgm:presLayoutVars>
      </dgm:prSet>
      <dgm:spPr/>
    </dgm:pt>
    <dgm:pt modelId="{6807A613-2C1A-1741-8761-C38B71BC37F9}" type="pres">
      <dgm:prSet presAssocID="{DD2C90FF-7D57-2742-9183-53E1793E325B}" presName="circ3" presStyleLbl="vennNode1" presStyleIdx="2" presStyleCnt="5"/>
      <dgm:spPr/>
    </dgm:pt>
    <dgm:pt modelId="{45585AD4-D184-554F-93D6-328336C4C7C4}" type="pres">
      <dgm:prSet presAssocID="{DD2C90FF-7D57-2742-9183-53E1793E325B}" presName="circ3Tx" presStyleLbl="revTx" presStyleIdx="0" presStyleCnt="0">
        <dgm:presLayoutVars>
          <dgm:chMax val="0"/>
          <dgm:chPref val="0"/>
          <dgm:bulletEnabled val="1"/>
        </dgm:presLayoutVars>
      </dgm:prSet>
      <dgm:spPr/>
    </dgm:pt>
    <dgm:pt modelId="{A7BDBF81-0629-1640-A45D-F6B09E63D71B}" type="pres">
      <dgm:prSet presAssocID="{DCBE8BCE-2200-5048-A3A8-E9D88E42A118}" presName="circ4" presStyleLbl="vennNode1" presStyleIdx="3" presStyleCnt="5"/>
      <dgm:spPr/>
    </dgm:pt>
    <dgm:pt modelId="{7769C484-9650-054C-96AA-2E50A2BCA6F7}" type="pres">
      <dgm:prSet presAssocID="{DCBE8BCE-2200-5048-A3A8-E9D88E42A118}" presName="circ4Tx" presStyleLbl="revTx" presStyleIdx="0" presStyleCnt="0">
        <dgm:presLayoutVars>
          <dgm:chMax val="0"/>
          <dgm:chPref val="0"/>
          <dgm:bulletEnabled val="1"/>
        </dgm:presLayoutVars>
      </dgm:prSet>
      <dgm:spPr/>
    </dgm:pt>
    <dgm:pt modelId="{2B9F348D-E001-DE48-A920-9DDA176D7084}" type="pres">
      <dgm:prSet presAssocID="{CC9FEEE5-7827-3948-95EF-92F514EEB31D}" presName="circ5" presStyleLbl="vennNode1" presStyleIdx="4" presStyleCnt="5"/>
      <dgm:spPr/>
    </dgm:pt>
    <dgm:pt modelId="{C25D9EF6-1D3B-F742-B74F-9D94435CF207}" type="pres">
      <dgm:prSet presAssocID="{CC9FEEE5-7827-3948-95EF-92F514EEB31D}" presName="circ5Tx" presStyleLbl="revTx" presStyleIdx="0" presStyleCnt="0">
        <dgm:presLayoutVars>
          <dgm:chMax val="0"/>
          <dgm:chPref val="0"/>
          <dgm:bulletEnabled val="1"/>
        </dgm:presLayoutVars>
      </dgm:prSet>
      <dgm:spPr/>
    </dgm:pt>
  </dgm:ptLst>
  <dgm:cxnLst>
    <dgm:cxn modelId="{5600E303-8E46-2D41-A432-96FE60E302E4}" srcId="{258DE8C0-2BFA-9C48-9DA3-7033EEE96E47}" destId="{BBA12EB1-F30D-2240-940D-0F41ED50C3DE}" srcOrd="1" destOrd="0" parTransId="{8F302D69-FE45-AE46-B53C-5DC2389A09DB}" sibTransId="{C9099193-4A9C-F74B-9B0A-4B91C22ACAC1}"/>
    <dgm:cxn modelId="{CB4D890F-CFBA-754F-B57D-68A122258FC4}" type="presOf" srcId="{CC9FEEE5-7827-3948-95EF-92F514EEB31D}" destId="{C25D9EF6-1D3B-F742-B74F-9D94435CF207}" srcOrd="0" destOrd="0" presId="urn:microsoft.com/office/officeart/2005/8/layout/venn1"/>
    <dgm:cxn modelId="{73FCB417-3B63-234F-B60F-A45D80F1A39A}" type="presOf" srcId="{BBA12EB1-F30D-2240-940D-0F41ED50C3DE}" destId="{3BCF4992-67A1-1640-A6C0-BD2CECF12D33}" srcOrd="0" destOrd="0" presId="urn:microsoft.com/office/officeart/2005/8/layout/venn1"/>
    <dgm:cxn modelId="{BDCE652A-876C-104F-A9D6-59FB3EB6312F}" srcId="{258DE8C0-2BFA-9C48-9DA3-7033EEE96E47}" destId="{DCBE8BCE-2200-5048-A3A8-E9D88E42A118}" srcOrd="3" destOrd="0" parTransId="{D8206E6F-81BD-1040-B2DB-39BF98F399FB}" sibTransId="{66313A86-8099-5A4F-AB65-B50A0F1BD482}"/>
    <dgm:cxn modelId="{6DC06B39-1F58-8B4F-9737-DF9DA51EEB54}" type="presOf" srcId="{DD2C90FF-7D57-2742-9183-53E1793E325B}" destId="{45585AD4-D184-554F-93D6-328336C4C7C4}" srcOrd="0" destOrd="0" presId="urn:microsoft.com/office/officeart/2005/8/layout/venn1"/>
    <dgm:cxn modelId="{5EB2B475-8233-5B43-80BC-040E851D691B}" srcId="{258DE8C0-2BFA-9C48-9DA3-7033EEE96E47}" destId="{DD2C90FF-7D57-2742-9183-53E1793E325B}" srcOrd="2" destOrd="0" parTransId="{10C2CDA2-A641-644A-B715-C254DD28E439}" sibTransId="{C9FBDC0A-49A9-F74F-9E99-9D3FC46C069D}"/>
    <dgm:cxn modelId="{3A85E380-4A2B-F140-A1DB-518BF2F9D40E}" type="presOf" srcId="{258DE8C0-2BFA-9C48-9DA3-7033EEE96E47}" destId="{2ED45DC1-4D83-FC4D-B8D9-ABE6A65E2BE4}" srcOrd="0" destOrd="0" presId="urn:microsoft.com/office/officeart/2005/8/layout/venn1"/>
    <dgm:cxn modelId="{6FCF9E92-C95A-AD43-AAB3-B3904A5633A0}" type="presOf" srcId="{DCBE8BCE-2200-5048-A3A8-E9D88E42A118}" destId="{7769C484-9650-054C-96AA-2E50A2BCA6F7}" srcOrd="0" destOrd="0" presId="urn:microsoft.com/office/officeart/2005/8/layout/venn1"/>
    <dgm:cxn modelId="{D8D105E1-24F2-9C4E-9205-4962533D1D14}" type="presOf" srcId="{0D222294-C389-4A4C-9057-14D21CC5445B}" destId="{08EB47B1-B84E-B143-9FF7-04B8A4C05964}" srcOrd="0" destOrd="0" presId="urn:microsoft.com/office/officeart/2005/8/layout/venn1"/>
    <dgm:cxn modelId="{5D6018E9-F50E-8149-8AF0-339A5DD779AA}" srcId="{258DE8C0-2BFA-9C48-9DA3-7033EEE96E47}" destId="{0D222294-C389-4A4C-9057-14D21CC5445B}" srcOrd="0" destOrd="0" parTransId="{8B745709-DB04-EA43-A38E-55D8EFAA9875}" sibTransId="{41FF7989-5A48-2E4D-9A0D-CD0F2291044F}"/>
    <dgm:cxn modelId="{2054CEF7-1751-024F-9353-831FAB4183CD}" srcId="{258DE8C0-2BFA-9C48-9DA3-7033EEE96E47}" destId="{CC9FEEE5-7827-3948-95EF-92F514EEB31D}" srcOrd="4" destOrd="0" parTransId="{2EAD7D1F-ADB5-1648-A945-D04AC33CAE56}" sibTransId="{B7ED79E3-9368-4747-AE4A-125B711F10D2}"/>
    <dgm:cxn modelId="{AD8EFC94-5386-594A-BDEA-FE2B7D3416B4}" type="presParOf" srcId="{2ED45DC1-4D83-FC4D-B8D9-ABE6A65E2BE4}" destId="{85C1A7A4-D270-8442-8B85-373859A449E5}" srcOrd="0" destOrd="0" presId="urn:microsoft.com/office/officeart/2005/8/layout/venn1"/>
    <dgm:cxn modelId="{67F3AB8C-88E8-9748-BBF5-F01F243CD82C}" type="presParOf" srcId="{2ED45DC1-4D83-FC4D-B8D9-ABE6A65E2BE4}" destId="{08EB47B1-B84E-B143-9FF7-04B8A4C05964}" srcOrd="1" destOrd="0" presId="urn:microsoft.com/office/officeart/2005/8/layout/venn1"/>
    <dgm:cxn modelId="{623A7F9B-1721-8341-A756-884696B8CCF8}" type="presParOf" srcId="{2ED45DC1-4D83-FC4D-B8D9-ABE6A65E2BE4}" destId="{CB3E6F25-0191-D946-8844-EC02976A084B}" srcOrd="2" destOrd="0" presId="urn:microsoft.com/office/officeart/2005/8/layout/venn1"/>
    <dgm:cxn modelId="{E6D3ECF1-6233-E14A-9DC1-49840E149F81}" type="presParOf" srcId="{2ED45DC1-4D83-FC4D-B8D9-ABE6A65E2BE4}" destId="{3BCF4992-67A1-1640-A6C0-BD2CECF12D33}" srcOrd="3" destOrd="0" presId="urn:microsoft.com/office/officeart/2005/8/layout/venn1"/>
    <dgm:cxn modelId="{CE92D92A-544E-D047-9734-E10F994464BA}" type="presParOf" srcId="{2ED45DC1-4D83-FC4D-B8D9-ABE6A65E2BE4}" destId="{6807A613-2C1A-1741-8761-C38B71BC37F9}" srcOrd="4" destOrd="0" presId="urn:microsoft.com/office/officeart/2005/8/layout/venn1"/>
    <dgm:cxn modelId="{15439DA3-93D8-684A-AD49-D2C363374765}" type="presParOf" srcId="{2ED45DC1-4D83-FC4D-B8D9-ABE6A65E2BE4}" destId="{45585AD4-D184-554F-93D6-328336C4C7C4}" srcOrd="5" destOrd="0" presId="urn:microsoft.com/office/officeart/2005/8/layout/venn1"/>
    <dgm:cxn modelId="{7C9F1C73-55B5-E64B-BE30-221B344826D8}" type="presParOf" srcId="{2ED45DC1-4D83-FC4D-B8D9-ABE6A65E2BE4}" destId="{A7BDBF81-0629-1640-A45D-F6B09E63D71B}" srcOrd="6" destOrd="0" presId="urn:microsoft.com/office/officeart/2005/8/layout/venn1"/>
    <dgm:cxn modelId="{F32E028C-4218-B742-8703-5C4729F5018D}" type="presParOf" srcId="{2ED45DC1-4D83-FC4D-B8D9-ABE6A65E2BE4}" destId="{7769C484-9650-054C-96AA-2E50A2BCA6F7}" srcOrd="7" destOrd="0" presId="urn:microsoft.com/office/officeart/2005/8/layout/venn1"/>
    <dgm:cxn modelId="{B9E024CB-5FB9-3D4F-977F-A46AE7D79E12}" type="presParOf" srcId="{2ED45DC1-4D83-FC4D-B8D9-ABE6A65E2BE4}" destId="{2B9F348D-E001-DE48-A920-9DDA176D7084}" srcOrd="8" destOrd="0" presId="urn:microsoft.com/office/officeart/2005/8/layout/venn1"/>
    <dgm:cxn modelId="{81A02DA6-C6D0-8C40-A3CC-4F7E206F1017}" type="presParOf" srcId="{2ED45DC1-4D83-FC4D-B8D9-ABE6A65E2BE4}" destId="{C25D9EF6-1D3B-F742-B74F-9D94435CF207}" srcOrd="9"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A5C8A1-2354-BA4F-8CE9-BD1A9FC450E2}" type="doc">
      <dgm:prSet loTypeId="urn:microsoft.com/office/officeart/2005/8/layout/radial6" loCatId="" qsTypeId="urn:microsoft.com/office/officeart/2005/8/quickstyle/simple4" qsCatId="simple" csTypeId="urn:microsoft.com/office/officeart/2005/8/colors/accent1_2" csCatId="accent1" phldr="1"/>
      <dgm:spPr/>
      <dgm:t>
        <a:bodyPr/>
        <a:lstStyle/>
        <a:p>
          <a:endParaRPr lang="en-US"/>
        </a:p>
      </dgm:t>
    </dgm:pt>
    <dgm:pt modelId="{1E8DC237-608D-C643-A2FE-AC0C21A53FEE}">
      <dgm:prSet phldrT="[Text]"/>
      <dgm:spPr/>
      <dgm:t>
        <a:bodyPr/>
        <a:lstStyle/>
        <a:p>
          <a:r>
            <a:rPr lang="en-US" dirty="0"/>
            <a:t>Advising &amp; Mentoring</a:t>
          </a:r>
        </a:p>
      </dgm:t>
    </dgm:pt>
    <dgm:pt modelId="{BCB893F5-FADE-DB49-ADBE-78DF9C9BC21E}" type="parTrans" cxnId="{F70ADD0E-497A-D547-B008-1AE66A4A1BF8}">
      <dgm:prSet/>
      <dgm:spPr/>
      <dgm:t>
        <a:bodyPr/>
        <a:lstStyle/>
        <a:p>
          <a:endParaRPr lang="en-US"/>
        </a:p>
      </dgm:t>
    </dgm:pt>
    <dgm:pt modelId="{25CA0C96-C183-9A4A-82B9-07653B60472C}" type="sibTrans" cxnId="{F70ADD0E-497A-D547-B008-1AE66A4A1BF8}">
      <dgm:prSet/>
      <dgm:spPr/>
      <dgm:t>
        <a:bodyPr/>
        <a:lstStyle/>
        <a:p>
          <a:endParaRPr lang="en-US"/>
        </a:p>
      </dgm:t>
    </dgm:pt>
    <dgm:pt modelId="{BFCF5128-E626-A54C-AA1E-AABB4D9639F4}">
      <dgm:prSet phldrT="[Text]"/>
      <dgm:spPr/>
      <dgm:t>
        <a:bodyPr/>
        <a:lstStyle/>
        <a:p>
          <a:r>
            <a:rPr lang="en-US" dirty="0"/>
            <a:t>Resources</a:t>
          </a:r>
        </a:p>
      </dgm:t>
    </dgm:pt>
    <dgm:pt modelId="{2F2D7514-BE55-774F-87D0-E0818AAF7E55}" type="parTrans" cxnId="{17D86A2B-F9C8-3944-A31B-A9D2E164D942}">
      <dgm:prSet/>
      <dgm:spPr/>
      <dgm:t>
        <a:bodyPr/>
        <a:lstStyle/>
        <a:p>
          <a:endParaRPr lang="en-US"/>
        </a:p>
      </dgm:t>
    </dgm:pt>
    <dgm:pt modelId="{3BDD564C-BDF0-6C4B-A83E-773B9BB547E0}" type="sibTrans" cxnId="{17D86A2B-F9C8-3944-A31B-A9D2E164D942}">
      <dgm:prSet/>
      <dgm:spPr/>
      <dgm:t>
        <a:bodyPr/>
        <a:lstStyle/>
        <a:p>
          <a:endParaRPr lang="en-US" dirty="0"/>
        </a:p>
      </dgm:t>
    </dgm:pt>
    <dgm:pt modelId="{30B6776A-3EBE-FD4A-9CC0-A02FCF262236}">
      <dgm:prSet phldrT="[Text]"/>
      <dgm:spPr/>
      <dgm:t>
        <a:bodyPr/>
        <a:lstStyle/>
        <a:p>
          <a:r>
            <a:rPr lang="en-US" dirty="0"/>
            <a:t>academic</a:t>
          </a:r>
        </a:p>
      </dgm:t>
    </dgm:pt>
    <dgm:pt modelId="{4057B54B-C97D-4440-BF23-DD0891045ABD}" type="parTrans" cxnId="{90E4FD4C-CDA0-C344-9A1D-96BAF796F811}">
      <dgm:prSet/>
      <dgm:spPr/>
      <dgm:t>
        <a:bodyPr/>
        <a:lstStyle/>
        <a:p>
          <a:endParaRPr lang="en-US"/>
        </a:p>
      </dgm:t>
    </dgm:pt>
    <dgm:pt modelId="{872BBD3B-E4B1-594A-B7BA-C34A8431BC0B}" type="sibTrans" cxnId="{90E4FD4C-CDA0-C344-9A1D-96BAF796F811}">
      <dgm:prSet/>
      <dgm:spPr/>
      <dgm:t>
        <a:bodyPr/>
        <a:lstStyle/>
        <a:p>
          <a:endParaRPr lang="en-US" dirty="0"/>
        </a:p>
      </dgm:t>
    </dgm:pt>
    <dgm:pt modelId="{8598FD4D-AC79-8B47-9FAE-513AF8B66EC5}">
      <dgm:prSet phldrT="[Text]"/>
      <dgm:spPr/>
      <dgm:t>
        <a:bodyPr/>
        <a:lstStyle/>
        <a:p>
          <a:r>
            <a:rPr lang="en-US" dirty="0"/>
            <a:t>Personal</a:t>
          </a:r>
        </a:p>
      </dgm:t>
    </dgm:pt>
    <dgm:pt modelId="{AA2F55A9-CD2F-C14E-AC10-6AE5E1C5C807}" type="parTrans" cxnId="{C90186A8-B00E-CD47-B9A0-16153C1FA9BD}">
      <dgm:prSet/>
      <dgm:spPr/>
      <dgm:t>
        <a:bodyPr/>
        <a:lstStyle/>
        <a:p>
          <a:endParaRPr lang="en-US"/>
        </a:p>
      </dgm:t>
    </dgm:pt>
    <dgm:pt modelId="{717EF697-0147-6043-9280-C467F9BB04A3}" type="sibTrans" cxnId="{C90186A8-B00E-CD47-B9A0-16153C1FA9BD}">
      <dgm:prSet/>
      <dgm:spPr/>
      <dgm:t>
        <a:bodyPr/>
        <a:lstStyle/>
        <a:p>
          <a:endParaRPr lang="en-US" dirty="0"/>
        </a:p>
      </dgm:t>
    </dgm:pt>
    <dgm:pt modelId="{0B1C300E-0516-8341-A71D-CF9613DF82D6}">
      <dgm:prSet phldrT="[Text]"/>
      <dgm:spPr/>
      <dgm:t>
        <a:bodyPr/>
        <a:lstStyle/>
        <a:p>
          <a:r>
            <a:rPr lang="en-US" dirty="0"/>
            <a:t>Social</a:t>
          </a:r>
        </a:p>
      </dgm:t>
    </dgm:pt>
    <dgm:pt modelId="{CEF3089A-E372-E248-8139-AAB92A8FB7AA}" type="parTrans" cxnId="{0F979194-96D9-9C48-886B-5DE13ED40173}">
      <dgm:prSet/>
      <dgm:spPr/>
      <dgm:t>
        <a:bodyPr/>
        <a:lstStyle/>
        <a:p>
          <a:endParaRPr lang="en-US"/>
        </a:p>
      </dgm:t>
    </dgm:pt>
    <dgm:pt modelId="{B5F3DEC8-9256-C74F-A233-3DE9D4E2C024}" type="sibTrans" cxnId="{0F979194-96D9-9C48-886B-5DE13ED40173}">
      <dgm:prSet/>
      <dgm:spPr/>
      <dgm:t>
        <a:bodyPr/>
        <a:lstStyle/>
        <a:p>
          <a:endParaRPr lang="en-US" dirty="0"/>
        </a:p>
      </dgm:t>
    </dgm:pt>
    <dgm:pt modelId="{4175CB62-A774-7143-849E-24647CDB8A07}">
      <dgm:prSet/>
      <dgm:spPr/>
      <dgm:t>
        <a:bodyPr/>
        <a:lstStyle/>
        <a:p>
          <a:r>
            <a:rPr lang="en-US" dirty="0"/>
            <a:t>Aspirations</a:t>
          </a:r>
        </a:p>
      </dgm:t>
    </dgm:pt>
    <dgm:pt modelId="{0E453534-3937-E24A-911B-1F2298D59927}" type="parTrans" cxnId="{509D41F6-B673-E842-A2CD-39801F028668}">
      <dgm:prSet/>
      <dgm:spPr/>
      <dgm:t>
        <a:bodyPr/>
        <a:lstStyle/>
        <a:p>
          <a:endParaRPr lang="en-US"/>
        </a:p>
      </dgm:t>
    </dgm:pt>
    <dgm:pt modelId="{EAA5C4D0-ACCB-BE48-9103-17B1F3841DB3}" type="sibTrans" cxnId="{509D41F6-B673-E842-A2CD-39801F028668}">
      <dgm:prSet/>
      <dgm:spPr/>
      <dgm:t>
        <a:bodyPr/>
        <a:lstStyle/>
        <a:p>
          <a:endParaRPr lang="en-US" dirty="0"/>
        </a:p>
      </dgm:t>
    </dgm:pt>
    <dgm:pt modelId="{7B5C67C7-D5F0-B846-BFD7-EC208F4171D8}" type="pres">
      <dgm:prSet presAssocID="{2AA5C8A1-2354-BA4F-8CE9-BD1A9FC450E2}" presName="Name0" presStyleCnt="0">
        <dgm:presLayoutVars>
          <dgm:chMax val="1"/>
          <dgm:dir/>
          <dgm:animLvl val="ctr"/>
          <dgm:resizeHandles val="exact"/>
        </dgm:presLayoutVars>
      </dgm:prSet>
      <dgm:spPr/>
    </dgm:pt>
    <dgm:pt modelId="{796CFD9B-B355-A84E-AF4A-35B9FDA902BA}" type="pres">
      <dgm:prSet presAssocID="{1E8DC237-608D-C643-A2FE-AC0C21A53FEE}" presName="centerShape" presStyleLbl="node0" presStyleIdx="0" presStyleCnt="1"/>
      <dgm:spPr/>
    </dgm:pt>
    <dgm:pt modelId="{2FC95B9A-F8A0-C247-B5B9-1BD5470F8D05}" type="pres">
      <dgm:prSet presAssocID="{BFCF5128-E626-A54C-AA1E-AABB4D9639F4}" presName="node" presStyleLbl="node1" presStyleIdx="0" presStyleCnt="5">
        <dgm:presLayoutVars>
          <dgm:bulletEnabled val="1"/>
        </dgm:presLayoutVars>
      </dgm:prSet>
      <dgm:spPr/>
    </dgm:pt>
    <dgm:pt modelId="{CC900452-4161-A74B-ACB4-DD5C493CBD6A}" type="pres">
      <dgm:prSet presAssocID="{BFCF5128-E626-A54C-AA1E-AABB4D9639F4}" presName="dummy" presStyleCnt="0"/>
      <dgm:spPr/>
    </dgm:pt>
    <dgm:pt modelId="{C7642BCA-A52E-9E47-9B52-CCF1F429D6D5}" type="pres">
      <dgm:prSet presAssocID="{3BDD564C-BDF0-6C4B-A83E-773B9BB547E0}" presName="sibTrans" presStyleLbl="sibTrans2D1" presStyleIdx="0" presStyleCnt="5"/>
      <dgm:spPr/>
    </dgm:pt>
    <dgm:pt modelId="{FBE17823-F6BF-4045-B74D-0FC5F6098015}" type="pres">
      <dgm:prSet presAssocID="{30B6776A-3EBE-FD4A-9CC0-A02FCF262236}" presName="node" presStyleLbl="node1" presStyleIdx="1" presStyleCnt="5">
        <dgm:presLayoutVars>
          <dgm:bulletEnabled val="1"/>
        </dgm:presLayoutVars>
      </dgm:prSet>
      <dgm:spPr/>
    </dgm:pt>
    <dgm:pt modelId="{86868A2D-BB9C-5C4C-A174-DE7F03E2B933}" type="pres">
      <dgm:prSet presAssocID="{30B6776A-3EBE-FD4A-9CC0-A02FCF262236}" presName="dummy" presStyleCnt="0"/>
      <dgm:spPr/>
    </dgm:pt>
    <dgm:pt modelId="{F9CC7157-44D7-C945-9620-1CF7B385518B}" type="pres">
      <dgm:prSet presAssocID="{872BBD3B-E4B1-594A-B7BA-C34A8431BC0B}" presName="sibTrans" presStyleLbl="sibTrans2D1" presStyleIdx="1" presStyleCnt="5"/>
      <dgm:spPr/>
    </dgm:pt>
    <dgm:pt modelId="{E1F23754-8C8B-C444-A48A-D4FEA702CC51}" type="pres">
      <dgm:prSet presAssocID="{8598FD4D-AC79-8B47-9FAE-513AF8B66EC5}" presName="node" presStyleLbl="node1" presStyleIdx="2" presStyleCnt="5">
        <dgm:presLayoutVars>
          <dgm:bulletEnabled val="1"/>
        </dgm:presLayoutVars>
      </dgm:prSet>
      <dgm:spPr/>
    </dgm:pt>
    <dgm:pt modelId="{4F3516B9-5C4E-D541-8E31-7B10E7806712}" type="pres">
      <dgm:prSet presAssocID="{8598FD4D-AC79-8B47-9FAE-513AF8B66EC5}" presName="dummy" presStyleCnt="0"/>
      <dgm:spPr/>
    </dgm:pt>
    <dgm:pt modelId="{CBD0DC9D-F7DB-3C41-945E-F0742D226B05}" type="pres">
      <dgm:prSet presAssocID="{717EF697-0147-6043-9280-C467F9BB04A3}" presName="sibTrans" presStyleLbl="sibTrans2D1" presStyleIdx="2" presStyleCnt="5"/>
      <dgm:spPr/>
    </dgm:pt>
    <dgm:pt modelId="{5704F4D2-D011-6044-A707-B623912B8C67}" type="pres">
      <dgm:prSet presAssocID="{4175CB62-A774-7143-849E-24647CDB8A07}" presName="node" presStyleLbl="node1" presStyleIdx="3" presStyleCnt="5">
        <dgm:presLayoutVars>
          <dgm:bulletEnabled val="1"/>
        </dgm:presLayoutVars>
      </dgm:prSet>
      <dgm:spPr/>
    </dgm:pt>
    <dgm:pt modelId="{80247F61-1D2A-844F-A258-4992D9519514}" type="pres">
      <dgm:prSet presAssocID="{4175CB62-A774-7143-849E-24647CDB8A07}" presName="dummy" presStyleCnt="0"/>
      <dgm:spPr/>
    </dgm:pt>
    <dgm:pt modelId="{DEC35C68-194C-9F4E-B401-E625D841DABE}" type="pres">
      <dgm:prSet presAssocID="{EAA5C4D0-ACCB-BE48-9103-17B1F3841DB3}" presName="sibTrans" presStyleLbl="sibTrans2D1" presStyleIdx="3" presStyleCnt="5"/>
      <dgm:spPr/>
    </dgm:pt>
    <dgm:pt modelId="{5A9A87C4-234A-1147-ADF6-322792E776EF}" type="pres">
      <dgm:prSet presAssocID="{0B1C300E-0516-8341-A71D-CF9613DF82D6}" presName="node" presStyleLbl="node1" presStyleIdx="4" presStyleCnt="5">
        <dgm:presLayoutVars>
          <dgm:bulletEnabled val="1"/>
        </dgm:presLayoutVars>
      </dgm:prSet>
      <dgm:spPr/>
    </dgm:pt>
    <dgm:pt modelId="{7EC77A5A-CE1B-9C4B-AAC6-55839A8CEF17}" type="pres">
      <dgm:prSet presAssocID="{0B1C300E-0516-8341-A71D-CF9613DF82D6}" presName="dummy" presStyleCnt="0"/>
      <dgm:spPr/>
    </dgm:pt>
    <dgm:pt modelId="{A481AC71-D4A3-244B-AB12-CB8EEB62BF02}" type="pres">
      <dgm:prSet presAssocID="{B5F3DEC8-9256-C74F-A233-3DE9D4E2C024}" presName="sibTrans" presStyleLbl="sibTrans2D1" presStyleIdx="4" presStyleCnt="5"/>
      <dgm:spPr/>
    </dgm:pt>
  </dgm:ptLst>
  <dgm:cxnLst>
    <dgm:cxn modelId="{CD56A000-F8AA-4F49-AA7F-A4AC1715A274}" type="presOf" srcId="{4175CB62-A774-7143-849E-24647CDB8A07}" destId="{5704F4D2-D011-6044-A707-B623912B8C67}" srcOrd="0" destOrd="0" presId="urn:microsoft.com/office/officeart/2005/8/layout/radial6"/>
    <dgm:cxn modelId="{F70ADD0E-497A-D547-B008-1AE66A4A1BF8}" srcId="{2AA5C8A1-2354-BA4F-8CE9-BD1A9FC450E2}" destId="{1E8DC237-608D-C643-A2FE-AC0C21A53FEE}" srcOrd="0" destOrd="0" parTransId="{BCB893F5-FADE-DB49-ADBE-78DF9C9BC21E}" sibTransId="{25CA0C96-C183-9A4A-82B9-07653B60472C}"/>
    <dgm:cxn modelId="{DF85FE19-492D-AB46-ACEC-2508B8ED53D2}" type="presOf" srcId="{3BDD564C-BDF0-6C4B-A83E-773B9BB547E0}" destId="{C7642BCA-A52E-9E47-9B52-CCF1F429D6D5}" srcOrd="0" destOrd="0" presId="urn:microsoft.com/office/officeart/2005/8/layout/radial6"/>
    <dgm:cxn modelId="{17D86A2B-F9C8-3944-A31B-A9D2E164D942}" srcId="{1E8DC237-608D-C643-A2FE-AC0C21A53FEE}" destId="{BFCF5128-E626-A54C-AA1E-AABB4D9639F4}" srcOrd="0" destOrd="0" parTransId="{2F2D7514-BE55-774F-87D0-E0818AAF7E55}" sibTransId="{3BDD564C-BDF0-6C4B-A83E-773B9BB547E0}"/>
    <dgm:cxn modelId="{43489D2D-7277-5F45-A636-A0DCE9F87591}" type="presOf" srcId="{8598FD4D-AC79-8B47-9FAE-513AF8B66EC5}" destId="{E1F23754-8C8B-C444-A48A-D4FEA702CC51}" srcOrd="0" destOrd="0" presId="urn:microsoft.com/office/officeart/2005/8/layout/radial6"/>
    <dgm:cxn modelId="{0ADAF02D-777A-2742-9EB1-C3F6F87126F6}" type="presOf" srcId="{B5F3DEC8-9256-C74F-A233-3DE9D4E2C024}" destId="{A481AC71-D4A3-244B-AB12-CB8EEB62BF02}" srcOrd="0" destOrd="0" presId="urn:microsoft.com/office/officeart/2005/8/layout/radial6"/>
    <dgm:cxn modelId="{03187B62-6B29-2A4A-82DD-1B86AD4A920A}" type="presOf" srcId="{872BBD3B-E4B1-594A-B7BA-C34A8431BC0B}" destId="{F9CC7157-44D7-C945-9620-1CF7B385518B}" srcOrd="0" destOrd="0" presId="urn:microsoft.com/office/officeart/2005/8/layout/radial6"/>
    <dgm:cxn modelId="{B54F674A-CCFF-9844-9F23-7F35783BE904}" type="presOf" srcId="{1E8DC237-608D-C643-A2FE-AC0C21A53FEE}" destId="{796CFD9B-B355-A84E-AF4A-35B9FDA902BA}" srcOrd="0" destOrd="0" presId="urn:microsoft.com/office/officeart/2005/8/layout/radial6"/>
    <dgm:cxn modelId="{90E4FD4C-CDA0-C344-9A1D-96BAF796F811}" srcId="{1E8DC237-608D-C643-A2FE-AC0C21A53FEE}" destId="{30B6776A-3EBE-FD4A-9CC0-A02FCF262236}" srcOrd="1" destOrd="0" parTransId="{4057B54B-C97D-4440-BF23-DD0891045ABD}" sibTransId="{872BBD3B-E4B1-594A-B7BA-C34A8431BC0B}"/>
    <dgm:cxn modelId="{89873256-7E48-9B44-BE5F-6517445CA534}" type="presOf" srcId="{717EF697-0147-6043-9280-C467F9BB04A3}" destId="{CBD0DC9D-F7DB-3C41-945E-F0742D226B05}" srcOrd="0" destOrd="0" presId="urn:microsoft.com/office/officeart/2005/8/layout/radial6"/>
    <dgm:cxn modelId="{0F979194-96D9-9C48-886B-5DE13ED40173}" srcId="{1E8DC237-608D-C643-A2FE-AC0C21A53FEE}" destId="{0B1C300E-0516-8341-A71D-CF9613DF82D6}" srcOrd="4" destOrd="0" parTransId="{CEF3089A-E372-E248-8139-AAB92A8FB7AA}" sibTransId="{B5F3DEC8-9256-C74F-A233-3DE9D4E2C024}"/>
    <dgm:cxn modelId="{C90186A8-B00E-CD47-B9A0-16153C1FA9BD}" srcId="{1E8DC237-608D-C643-A2FE-AC0C21A53FEE}" destId="{8598FD4D-AC79-8B47-9FAE-513AF8B66EC5}" srcOrd="2" destOrd="0" parTransId="{AA2F55A9-CD2F-C14E-AC10-6AE5E1C5C807}" sibTransId="{717EF697-0147-6043-9280-C467F9BB04A3}"/>
    <dgm:cxn modelId="{FA1F2FA9-3FBA-A34B-9A3B-71953410C98D}" type="presOf" srcId="{BFCF5128-E626-A54C-AA1E-AABB4D9639F4}" destId="{2FC95B9A-F8A0-C247-B5B9-1BD5470F8D05}" srcOrd="0" destOrd="0" presId="urn:microsoft.com/office/officeart/2005/8/layout/radial6"/>
    <dgm:cxn modelId="{E5B8A7D5-4C8A-E442-A262-A4E4E206578D}" type="presOf" srcId="{2AA5C8A1-2354-BA4F-8CE9-BD1A9FC450E2}" destId="{7B5C67C7-D5F0-B846-BFD7-EC208F4171D8}" srcOrd="0" destOrd="0" presId="urn:microsoft.com/office/officeart/2005/8/layout/radial6"/>
    <dgm:cxn modelId="{7F8C68D7-3DEB-9043-8E4D-D5A6E05B384D}" type="presOf" srcId="{0B1C300E-0516-8341-A71D-CF9613DF82D6}" destId="{5A9A87C4-234A-1147-ADF6-322792E776EF}" srcOrd="0" destOrd="0" presId="urn:microsoft.com/office/officeart/2005/8/layout/radial6"/>
    <dgm:cxn modelId="{654E1AE9-9BC2-574F-A392-456A22C7815B}" type="presOf" srcId="{30B6776A-3EBE-FD4A-9CC0-A02FCF262236}" destId="{FBE17823-F6BF-4045-B74D-0FC5F6098015}" srcOrd="0" destOrd="0" presId="urn:microsoft.com/office/officeart/2005/8/layout/radial6"/>
    <dgm:cxn modelId="{FD81C4F4-A51B-9747-ADD0-014199B20FFA}" type="presOf" srcId="{EAA5C4D0-ACCB-BE48-9103-17B1F3841DB3}" destId="{DEC35C68-194C-9F4E-B401-E625D841DABE}" srcOrd="0" destOrd="0" presId="urn:microsoft.com/office/officeart/2005/8/layout/radial6"/>
    <dgm:cxn modelId="{509D41F6-B673-E842-A2CD-39801F028668}" srcId="{1E8DC237-608D-C643-A2FE-AC0C21A53FEE}" destId="{4175CB62-A774-7143-849E-24647CDB8A07}" srcOrd="3" destOrd="0" parTransId="{0E453534-3937-E24A-911B-1F2298D59927}" sibTransId="{EAA5C4D0-ACCB-BE48-9103-17B1F3841DB3}"/>
    <dgm:cxn modelId="{0BF07B90-619E-4841-8220-DB6CA234959A}" type="presParOf" srcId="{7B5C67C7-D5F0-B846-BFD7-EC208F4171D8}" destId="{796CFD9B-B355-A84E-AF4A-35B9FDA902BA}" srcOrd="0" destOrd="0" presId="urn:microsoft.com/office/officeart/2005/8/layout/radial6"/>
    <dgm:cxn modelId="{8144D457-A3C2-D942-9648-C332447D9C02}" type="presParOf" srcId="{7B5C67C7-D5F0-B846-BFD7-EC208F4171D8}" destId="{2FC95B9A-F8A0-C247-B5B9-1BD5470F8D05}" srcOrd="1" destOrd="0" presId="urn:microsoft.com/office/officeart/2005/8/layout/radial6"/>
    <dgm:cxn modelId="{25988F0A-48D2-A34B-9B44-25E64258FD5D}" type="presParOf" srcId="{7B5C67C7-D5F0-B846-BFD7-EC208F4171D8}" destId="{CC900452-4161-A74B-ACB4-DD5C493CBD6A}" srcOrd="2" destOrd="0" presId="urn:microsoft.com/office/officeart/2005/8/layout/radial6"/>
    <dgm:cxn modelId="{F7A325AD-618C-B645-8F2C-FBA93D76E3D5}" type="presParOf" srcId="{7B5C67C7-D5F0-B846-BFD7-EC208F4171D8}" destId="{C7642BCA-A52E-9E47-9B52-CCF1F429D6D5}" srcOrd="3" destOrd="0" presId="urn:microsoft.com/office/officeart/2005/8/layout/radial6"/>
    <dgm:cxn modelId="{2038B351-D598-A54F-B1E7-96FE16177EBA}" type="presParOf" srcId="{7B5C67C7-D5F0-B846-BFD7-EC208F4171D8}" destId="{FBE17823-F6BF-4045-B74D-0FC5F6098015}" srcOrd="4" destOrd="0" presId="urn:microsoft.com/office/officeart/2005/8/layout/radial6"/>
    <dgm:cxn modelId="{342080EE-FC96-A444-9934-3B718DEB43AC}" type="presParOf" srcId="{7B5C67C7-D5F0-B846-BFD7-EC208F4171D8}" destId="{86868A2D-BB9C-5C4C-A174-DE7F03E2B933}" srcOrd="5" destOrd="0" presId="urn:microsoft.com/office/officeart/2005/8/layout/radial6"/>
    <dgm:cxn modelId="{16304084-52F8-134A-B014-B072DA9A41C4}" type="presParOf" srcId="{7B5C67C7-D5F0-B846-BFD7-EC208F4171D8}" destId="{F9CC7157-44D7-C945-9620-1CF7B385518B}" srcOrd="6" destOrd="0" presId="urn:microsoft.com/office/officeart/2005/8/layout/radial6"/>
    <dgm:cxn modelId="{E47D2FE1-1F3F-FC4D-939A-2B35F838D1B7}" type="presParOf" srcId="{7B5C67C7-D5F0-B846-BFD7-EC208F4171D8}" destId="{E1F23754-8C8B-C444-A48A-D4FEA702CC51}" srcOrd="7" destOrd="0" presId="urn:microsoft.com/office/officeart/2005/8/layout/radial6"/>
    <dgm:cxn modelId="{ECBA98B7-D27C-044F-8154-85EA591EC453}" type="presParOf" srcId="{7B5C67C7-D5F0-B846-BFD7-EC208F4171D8}" destId="{4F3516B9-5C4E-D541-8E31-7B10E7806712}" srcOrd="8" destOrd="0" presId="urn:microsoft.com/office/officeart/2005/8/layout/radial6"/>
    <dgm:cxn modelId="{1D1C523B-994C-9B45-AB43-D06B9276BE03}" type="presParOf" srcId="{7B5C67C7-D5F0-B846-BFD7-EC208F4171D8}" destId="{CBD0DC9D-F7DB-3C41-945E-F0742D226B05}" srcOrd="9" destOrd="0" presId="urn:microsoft.com/office/officeart/2005/8/layout/radial6"/>
    <dgm:cxn modelId="{DE48BFB8-69BF-F84D-ADA6-DCBB9E499148}" type="presParOf" srcId="{7B5C67C7-D5F0-B846-BFD7-EC208F4171D8}" destId="{5704F4D2-D011-6044-A707-B623912B8C67}" srcOrd="10" destOrd="0" presId="urn:microsoft.com/office/officeart/2005/8/layout/radial6"/>
    <dgm:cxn modelId="{19165D9D-A87E-ED40-AB0D-EF3FFA66CBEF}" type="presParOf" srcId="{7B5C67C7-D5F0-B846-BFD7-EC208F4171D8}" destId="{80247F61-1D2A-844F-A258-4992D9519514}" srcOrd="11" destOrd="0" presId="urn:microsoft.com/office/officeart/2005/8/layout/radial6"/>
    <dgm:cxn modelId="{F597BA30-BF17-0849-AFBC-E029CA0B6810}" type="presParOf" srcId="{7B5C67C7-D5F0-B846-BFD7-EC208F4171D8}" destId="{DEC35C68-194C-9F4E-B401-E625D841DABE}" srcOrd="12" destOrd="0" presId="urn:microsoft.com/office/officeart/2005/8/layout/radial6"/>
    <dgm:cxn modelId="{0331AE6C-5D5D-E447-851F-1D728448A951}" type="presParOf" srcId="{7B5C67C7-D5F0-B846-BFD7-EC208F4171D8}" destId="{5A9A87C4-234A-1147-ADF6-322792E776EF}" srcOrd="13" destOrd="0" presId="urn:microsoft.com/office/officeart/2005/8/layout/radial6"/>
    <dgm:cxn modelId="{F5946E39-D7A1-5542-AB7C-F0F63A2C34E8}" type="presParOf" srcId="{7B5C67C7-D5F0-B846-BFD7-EC208F4171D8}" destId="{7EC77A5A-CE1B-9C4B-AAC6-55839A8CEF17}" srcOrd="14" destOrd="0" presId="urn:microsoft.com/office/officeart/2005/8/layout/radial6"/>
    <dgm:cxn modelId="{5A810748-7571-D046-9518-347B2D6FD8CC}" type="presParOf" srcId="{7B5C67C7-D5F0-B846-BFD7-EC208F4171D8}" destId="{A481AC71-D4A3-244B-AB12-CB8EEB62BF02}" srcOrd="15"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C1A7A4-D270-8442-8B85-373859A449E5}">
      <dsp:nvSpPr>
        <dsp:cNvPr id="0" name=""/>
        <dsp:cNvSpPr/>
      </dsp:nvSpPr>
      <dsp:spPr>
        <a:xfrm>
          <a:off x="3052787" y="1181314"/>
          <a:ext cx="1450737" cy="1450737"/>
        </a:xfrm>
        <a:prstGeom prst="ellipse">
          <a:avLst/>
        </a:prstGeom>
        <a:gradFill rotWithShape="0">
          <a:gsLst>
            <a:gs pos="0">
              <a:schemeClr val="accent1">
                <a:alpha val="50000"/>
                <a:hueOff val="0"/>
                <a:satOff val="0"/>
                <a:lumOff val="0"/>
                <a:alphaOff val="0"/>
                <a:shade val="40000"/>
                <a:alpha val="100000"/>
                <a:satMod val="150000"/>
                <a:lumMod val="100000"/>
              </a:schemeClr>
            </a:gs>
            <a:gs pos="100000">
              <a:schemeClr val="accent1">
                <a:alpha val="50000"/>
                <a:hueOff val="0"/>
                <a:satOff val="0"/>
                <a:lumOff val="0"/>
                <a:alphaOff val="0"/>
                <a:tint val="70000"/>
                <a:shade val="100000"/>
                <a:alpha val="100000"/>
                <a:satMod val="200000"/>
                <a:lumMod val="100000"/>
              </a:schemeClr>
            </a:gs>
          </a:gsLst>
          <a:lin ang="5400000" scaled="1"/>
        </a:gradFill>
        <a:ln>
          <a:noFill/>
        </a:ln>
        <a:effectLst/>
      </dsp:spPr>
      <dsp:style>
        <a:lnRef idx="0">
          <a:scrgbClr r="0" g="0" b="0"/>
        </a:lnRef>
        <a:fillRef idx="3">
          <a:scrgbClr r="0" g="0" b="0"/>
        </a:fillRef>
        <a:effectRef idx="0">
          <a:scrgbClr r="0" g="0" b="0"/>
        </a:effectRef>
        <a:fontRef idx="minor">
          <a:schemeClr val="tx1"/>
        </a:fontRef>
      </dsp:style>
    </dsp:sp>
    <dsp:sp modelId="{08EB47B1-B84E-B143-9FF7-04B8A4C05964}">
      <dsp:nvSpPr>
        <dsp:cNvPr id="0" name=""/>
        <dsp:cNvSpPr/>
      </dsp:nvSpPr>
      <dsp:spPr>
        <a:xfrm>
          <a:off x="2936729" y="0"/>
          <a:ext cx="1682854" cy="97406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dirty="0"/>
            <a:t>Higher Ed</a:t>
          </a:r>
        </a:p>
      </dsp:txBody>
      <dsp:txXfrm>
        <a:off x="2936729" y="0"/>
        <a:ext cx="1682854" cy="974066"/>
      </dsp:txXfrm>
    </dsp:sp>
    <dsp:sp modelId="{CB3E6F25-0191-D946-8844-EC02976A084B}">
      <dsp:nvSpPr>
        <dsp:cNvPr id="0" name=""/>
        <dsp:cNvSpPr/>
      </dsp:nvSpPr>
      <dsp:spPr>
        <a:xfrm>
          <a:off x="3604648" y="1582132"/>
          <a:ext cx="1450737" cy="1450737"/>
        </a:xfrm>
        <a:prstGeom prst="ellipse">
          <a:avLst/>
        </a:prstGeom>
        <a:gradFill rotWithShape="0">
          <a:gsLst>
            <a:gs pos="0">
              <a:schemeClr val="accent1">
                <a:alpha val="50000"/>
                <a:hueOff val="0"/>
                <a:satOff val="0"/>
                <a:lumOff val="0"/>
                <a:alphaOff val="0"/>
                <a:shade val="40000"/>
                <a:alpha val="100000"/>
                <a:satMod val="150000"/>
                <a:lumMod val="100000"/>
              </a:schemeClr>
            </a:gs>
            <a:gs pos="100000">
              <a:schemeClr val="accent1">
                <a:alpha val="50000"/>
                <a:hueOff val="0"/>
                <a:satOff val="0"/>
                <a:lumOff val="0"/>
                <a:alphaOff val="0"/>
                <a:tint val="70000"/>
                <a:shade val="100000"/>
                <a:alpha val="100000"/>
                <a:satMod val="200000"/>
                <a:lumMod val="100000"/>
              </a:schemeClr>
            </a:gs>
          </a:gsLst>
          <a:lin ang="5400000" scaled="1"/>
        </a:gradFill>
        <a:ln>
          <a:noFill/>
        </a:ln>
        <a:effectLst/>
      </dsp:spPr>
      <dsp:style>
        <a:lnRef idx="0">
          <a:scrgbClr r="0" g="0" b="0"/>
        </a:lnRef>
        <a:fillRef idx="3">
          <a:scrgbClr r="0" g="0" b="0"/>
        </a:fillRef>
        <a:effectRef idx="0">
          <a:scrgbClr r="0" g="0" b="0"/>
        </a:effectRef>
        <a:fontRef idx="minor">
          <a:schemeClr val="tx1"/>
        </a:fontRef>
      </dsp:style>
    </dsp:sp>
    <dsp:sp modelId="{3BCF4992-67A1-1640-A6C0-BD2CECF12D33}">
      <dsp:nvSpPr>
        <dsp:cNvPr id="0" name=""/>
        <dsp:cNvSpPr/>
      </dsp:nvSpPr>
      <dsp:spPr>
        <a:xfrm>
          <a:off x="5170864" y="1284938"/>
          <a:ext cx="1508766" cy="105696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dirty="0"/>
            <a:t>Mentoring</a:t>
          </a:r>
        </a:p>
      </dsp:txBody>
      <dsp:txXfrm>
        <a:off x="5170864" y="1284938"/>
        <a:ext cx="1508766" cy="1056965"/>
      </dsp:txXfrm>
    </dsp:sp>
    <dsp:sp modelId="{6807A613-2C1A-1741-8761-C38B71BC37F9}">
      <dsp:nvSpPr>
        <dsp:cNvPr id="0" name=""/>
        <dsp:cNvSpPr/>
      </dsp:nvSpPr>
      <dsp:spPr>
        <a:xfrm>
          <a:off x="3394001" y="2231233"/>
          <a:ext cx="1450737" cy="1450737"/>
        </a:xfrm>
        <a:prstGeom prst="ellipse">
          <a:avLst/>
        </a:prstGeom>
        <a:gradFill rotWithShape="0">
          <a:gsLst>
            <a:gs pos="0">
              <a:schemeClr val="accent1">
                <a:alpha val="50000"/>
                <a:hueOff val="0"/>
                <a:satOff val="0"/>
                <a:lumOff val="0"/>
                <a:alphaOff val="0"/>
                <a:shade val="40000"/>
                <a:alpha val="100000"/>
                <a:satMod val="150000"/>
                <a:lumMod val="100000"/>
              </a:schemeClr>
            </a:gs>
            <a:gs pos="100000">
              <a:schemeClr val="accent1">
                <a:alpha val="50000"/>
                <a:hueOff val="0"/>
                <a:satOff val="0"/>
                <a:lumOff val="0"/>
                <a:alphaOff val="0"/>
                <a:tint val="70000"/>
                <a:shade val="100000"/>
                <a:alpha val="100000"/>
                <a:satMod val="200000"/>
                <a:lumMod val="100000"/>
              </a:schemeClr>
            </a:gs>
          </a:gsLst>
          <a:lin ang="5400000" scaled="1"/>
        </a:gradFill>
        <a:ln>
          <a:noFill/>
        </a:ln>
        <a:effectLst/>
      </dsp:spPr>
      <dsp:style>
        <a:lnRef idx="0">
          <a:scrgbClr r="0" g="0" b="0"/>
        </a:lnRef>
        <a:fillRef idx="3">
          <a:scrgbClr r="0" g="0" b="0"/>
        </a:fillRef>
        <a:effectRef idx="0">
          <a:scrgbClr r="0" g="0" b="0"/>
        </a:effectRef>
        <a:fontRef idx="minor">
          <a:schemeClr val="tx1"/>
        </a:fontRef>
      </dsp:style>
    </dsp:sp>
    <dsp:sp modelId="{45585AD4-D184-554F-93D6-328336C4C7C4}">
      <dsp:nvSpPr>
        <dsp:cNvPr id="0" name=""/>
        <dsp:cNvSpPr/>
      </dsp:nvSpPr>
      <dsp:spPr>
        <a:xfrm>
          <a:off x="4938746" y="3087997"/>
          <a:ext cx="1508766" cy="105696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dirty="0"/>
            <a:t>Diversity</a:t>
          </a:r>
        </a:p>
      </dsp:txBody>
      <dsp:txXfrm>
        <a:off x="4938746" y="3087997"/>
        <a:ext cx="1508766" cy="1056965"/>
      </dsp:txXfrm>
    </dsp:sp>
    <dsp:sp modelId="{A7BDBF81-0629-1640-A45D-F6B09E63D71B}">
      <dsp:nvSpPr>
        <dsp:cNvPr id="0" name=""/>
        <dsp:cNvSpPr/>
      </dsp:nvSpPr>
      <dsp:spPr>
        <a:xfrm>
          <a:off x="2711574" y="2231233"/>
          <a:ext cx="1450737" cy="1450737"/>
        </a:xfrm>
        <a:prstGeom prst="ellipse">
          <a:avLst/>
        </a:prstGeom>
        <a:gradFill rotWithShape="0">
          <a:gsLst>
            <a:gs pos="0">
              <a:schemeClr val="accent1">
                <a:alpha val="50000"/>
                <a:hueOff val="0"/>
                <a:satOff val="0"/>
                <a:lumOff val="0"/>
                <a:alphaOff val="0"/>
                <a:shade val="40000"/>
                <a:alpha val="100000"/>
                <a:satMod val="150000"/>
                <a:lumMod val="100000"/>
              </a:schemeClr>
            </a:gs>
            <a:gs pos="100000">
              <a:schemeClr val="accent1">
                <a:alpha val="50000"/>
                <a:hueOff val="0"/>
                <a:satOff val="0"/>
                <a:lumOff val="0"/>
                <a:alphaOff val="0"/>
                <a:tint val="70000"/>
                <a:shade val="100000"/>
                <a:alpha val="100000"/>
                <a:satMod val="200000"/>
                <a:lumMod val="100000"/>
              </a:schemeClr>
            </a:gs>
          </a:gsLst>
          <a:lin ang="5400000" scaled="1"/>
        </a:gradFill>
        <a:ln>
          <a:noFill/>
        </a:ln>
        <a:effectLst/>
      </dsp:spPr>
      <dsp:style>
        <a:lnRef idx="0">
          <a:scrgbClr r="0" g="0" b="0"/>
        </a:lnRef>
        <a:fillRef idx="3">
          <a:scrgbClr r="0" g="0" b="0"/>
        </a:fillRef>
        <a:effectRef idx="0">
          <a:scrgbClr r="0" g="0" b="0"/>
        </a:effectRef>
        <a:fontRef idx="minor">
          <a:schemeClr val="tx1"/>
        </a:fontRef>
      </dsp:style>
    </dsp:sp>
    <dsp:sp modelId="{7769C484-9650-054C-96AA-2E50A2BCA6F7}">
      <dsp:nvSpPr>
        <dsp:cNvPr id="0" name=""/>
        <dsp:cNvSpPr/>
      </dsp:nvSpPr>
      <dsp:spPr>
        <a:xfrm>
          <a:off x="1108800" y="3087997"/>
          <a:ext cx="1508766" cy="105696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dirty="0"/>
            <a:t>STEM </a:t>
          </a:r>
        </a:p>
      </dsp:txBody>
      <dsp:txXfrm>
        <a:off x="1108800" y="3087997"/>
        <a:ext cx="1508766" cy="1056965"/>
      </dsp:txXfrm>
    </dsp:sp>
    <dsp:sp modelId="{2B9F348D-E001-DE48-A920-9DDA176D7084}">
      <dsp:nvSpPr>
        <dsp:cNvPr id="0" name=""/>
        <dsp:cNvSpPr/>
      </dsp:nvSpPr>
      <dsp:spPr>
        <a:xfrm>
          <a:off x="2500927" y="1582132"/>
          <a:ext cx="1450737" cy="1450737"/>
        </a:xfrm>
        <a:prstGeom prst="ellipse">
          <a:avLst/>
        </a:prstGeom>
        <a:gradFill rotWithShape="0">
          <a:gsLst>
            <a:gs pos="0">
              <a:schemeClr val="accent1">
                <a:alpha val="50000"/>
                <a:hueOff val="0"/>
                <a:satOff val="0"/>
                <a:lumOff val="0"/>
                <a:alphaOff val="0"/>
                <a:shade val="40000"/>
                <a:alpha val="100000"/>
                <a:satMod val="150000"/>
                <a:lumMod val="100000"/>
              </a:schemeClr>
            </a:gs>
            <a:gs pos="100000">
              <a:schemeClr val="accent1">
                <a:alpha val="50000"/>
                <a:hueOff val="0"/>
                <a:satOff val="0"/>
                <a:lumOff val="0"/>
                <a:alphaOff val="0"/>
                <a:tint val="70000"/>
                <a:shade val="100000"/>
                <a:alpha val="100000"/>
                <a:satMod val="200000"/>
                <a:lumMod val="100000"/>
              </a:schemeClr>
            </a:gs>
          </a:gsLst>
          <a:lin ang="5400000" scaled="1"/>
        </a:gradFill>
        <a:ln>
          <a:noFill/>
        </a:ln>
        <a:effectLst/>
      </dsp:spPr>
      <dsp:style>
        <a:lnRef idx="0">
          <a:scrgbClr r="0" g="0" b="0"/>
        </a:lnRef>
        <a:fillRef idx="3">
          <a:scrgbClr r="0" g="0" b="0"/>
        </a:fillRef>
        <a:effectRef idx="0">
          <a:scrgbClr r="0" g="0" b="0"/>
        </a:effectRef>
        <a:fontRef idx="minor">
          <a:schemeClr val="tx1"/>
        </a:fontRef>
      </dsp:style>
    </dsp:sp>
    <dsp:sp modelId="{C25D9EF6-1D3B-F742-B74F-9D94435CF207}">
      <dsp:nvSpPr>
        <dsp:cNvPr id="0" name=""/>
        <dsp:cNvSpPr/>
      </dsp:nvSpPr>
      <dsp:spPr>
        <a:xfrm>
          <a:off x="876682" y="1284938"/>
          <a:ext cx="1508766" cy="105696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dirty="0"/>
            <a:t>URM</a:t>
          </a:r>
        </a:p>
      </dsp:txBody>
      <dsp:txXfrm>
        <a:off x="876682" y="1284938"/>
        <a:ext cx="1508766" cy="10569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81AC71-D4A3-244B-AB12-CB8EEB62BF02}">
      <dsp:nvSpPr>
        <dsp:cNvPr id="0" name=""/>
        <dsp:cNvSpPr/>
      </dsp:nvSpPr>
      <dsp:spPr>
        <a:xfrm>
          <a:off x="2072128" y="511356"/>
          <a:ext cx="3412056" cy="3412056"/>
        </a:xfrm>
        <a:prstGeom prst="blockArc">
          <a:avLst>
            <a:gd name="adj1" fmla="val 11880000"/>
            <a:gd name="adj2" fmla="val 16200000"/>
            <a:gd name="adj3" fmla="val 4643"/>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sp>
    <dsp:sp modelId="{DEC35C68-194C-9F4E-B401-E625D841DABE}">
      <dsp:nvSpPr>
        <dsp:cNvPr id="0" name=""/>
        <dsp:cNvSpPr/>
      </dsp:nvSpPr>
      <dsp:spPr>
        <a:xfrm>
          <a:off x="2072128" y="511356"/>
          <a:ext cx="3412056" cy="3412056"/>
        </a:xfrm>
        <a:prstGeom prst="blockArc">
          <a:avLst>
            <a:gd name="adj1" fmla="val 7560000"/>
            <a:gd name="adj2" fmla="val 11880000"/>
            <a:gd name="adj3" fmla="val 4643"/>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sp>
    <dsp:sp modelId="{CBD0DC9D-F7DB-3C41-945E-F0742D226B05}">
      <dsp:nvSpPr>
        <dsp:cNvPr id="0" name=""/>
        <dsp:cNvSpPr/>
      </dsp:nvSpPr>
      <dsp:spPr>
        <a:xfrm>
          <a:off x="2072128" y="511356"/>
          <a:ext cx="3412056" cy="3412056"/>
        </a:xfrm>
        <a:prstGeom prst="blockArc">
          <a:avLst>
            <a:gd name="adj1" fmla="val 3240000"/>
            <a:gd name="adj2" fmla="val 7560000"/>
            <a:gd name="adj3" fmla="val 4643"/>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sp>
    <dsp:sp modelId="{F9CC7157-44D7-C945-9620-1CF7B385518B}">
      <dsp:nvSpPr>
        <dsp:cNvPr id="0" name=""/>
        <dsp:cNvSpPr/>
      </dsp:nvSpPr>
      <dsp:spPr>
        <a:xfrm>
          <a:off x="2072128" y="511356"/>
          <a:ext cx="3412056" cy="3412056"/>
        </a:xfrm>
        <a:prstGeom prst="blockArc">
          <a:avLst>
            <a:gd name="adj1" fmla="val 20520000"/>
            <a:gd name="adj2" fmla="val 3240000"/>
            <a:gd name="adj3" fmla="val 4643"/>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sp>
    <dsp:sp modelId="{C7642BCA-A52E-9E47-9B52-CCF1F429D6D5}">
      <dsp:nvSpPr>
        <dsp:cNvPr id="0" name=""/>
        <dsp:cNvSpPr/>
      </dsp:nvSpPr>
      <dsp:spPr>
        <a:xfrm>
          <a:off x="2072128" y="511356"/>
          <a:ext cx="3412056" cy="3412056"/>
        </a:xfrm>
        <a:prstGeom prst="blockArc">
          <a:avLst>
            <a:gd name="adj1" fmla="val 16200000"/>
            <a:gd name="adj2" fmla="val 20520000"/>
            <a:gd name="adj3" fmla="val 4643"/>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sp>
    <dsp:sp modelId="{796CFD9B-B355-A84E-AF4A-35B9FDA902BA}">
      <dsp:nvSpPr>
        <dsp:cNvPr id="0" name=""/>
        <dsp:cNvSpPr/>
      </dsp:nvSpPr>
      <dsp:spPr>
        <a:xfrm>
          <a:off x="2992270" y="1431498"/>
          <a:ext cx="1571772" cy="1571772"/>
        </a:xfrm>
        <a:prstGeom prst="ellips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Advising &amp; Mentoring</a:t>
          </a:r>
        </a:p>
      </dsp:txBody>
      <dsp:txXfrm>
        <a:off x="3222451" y="1661679"/>
        <a:ext cx="1111410" cy="1111410"/>
      </dsp:txXfrm>
    </dsp:sp>
    <dsp:sp modelId="{2FC95B9A-F8A0-C247-B5B9-1BD5470F8D05}">
      <dsp:nvSpPr>
        <dsp:cNvPr id="0" name=""/>
        <dsp:cNvSpPr/>
      </dsp:nvSpPr>
      <dsp:spPr>
        <a:xfrm>
          <a:off x="3228036" y="845"/>
          <a:ext cx="1100240" cy="1100240"/>
        </a:xfrm>
        <a:prstGeom prst="ellips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Resources</a:t>
          </a:r>
        </a:p>
      </dsp:txBody>
      <dsp:txXfrm>
        <a:off x="3389162" y="161971"/>
        <a:ext cx="777988" cy="777988"/>
      </dsp:txXfrm>
    </dsp:sp>
    <dsp:sp modelId="{FBE17823-F6BF-4045-B74D-0FC5F6098015}">
      <dsp:nvSpPr>
        <dsp:cNvPr id="0" name=""/>
        <dsp:cNvSpPr/>
      </dsp:nvSpPr>
      <dsp:spPr>
        <a:xfrm>
          <a:off x="4812895" y="1152312"/>
          <a:ext cx="1100240" cy="1100240"/>
        </a:xfrm>
        <a:prstGeom prst="ellips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academic</a:t>
          </a:r>
        </a:p>
      </dsp:txBody>
      <dsp:txXfrm>
        <a:off x="4974021" y="1313438"/>
        <a:ext cx="777988" cy="777988"/>
      </dsp:txXfrm>
    </dsp:sp>
    <dsp:sp modelId="{E1F23754-8C8B-C444-A48A-D4FEA702CC51}">
      <dsp:nvSpPr>
        <dsp:cNvPr id="0" name=""/>
        <dsp:cNvSpPr/>
      </dsp:nvSpPr>
      <dsp:spPr>
        <a:xfrm>
          <a:off x="4207533" y="3015426"/>
          <a:ext cx="1100240" cy="1100240"/>
        </a:xfrm>
        <a:prstGeom prst="ellips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Personal</a:t>
          </a:r>
        </a:p>
      </dsp:txBody>
      <dsp:txXfrm>
        <a:off x="4368659" y="3176552"/>
        <a:ext cx="777988" cy="777988"/>
      </dsp:txXfrm>
    </dsp:sp>
    <dsp:sp modelId="{5704F4D2-D011-6044-A707-B623912B8C67}">
      <dsp:nvSpPr>
        <dsp:cNvPr id="0" name=""/>
        <dsp:cNvSpPr/>
      </dsp:nvSpPr>
      <dsp:spPr>
        <a:xfrm>
          <a:off x="2248539" y="3015426"/>
          <a:ext cx="1100240" cy="1100240"/>
        </a:xfrm>
        <a:prstGeom prst="ellips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Aspirations</a:t>
          </a:r>
        </a:p>
      </dsp:txBody>
      <dsp:txXfrm>
        <a:off x="2409665" y="3176552"/>
        <a:ext cx="777988" cy="777988"/>
      </dsp:txXfrm>
    </dsp:sp>
    <dsp:sp modelId="{5A9A87C4-234A-1147-ADF6-322792E776EF}">
      <dsp:nvSpPr>
        <dsp:cNvPr id="0" name=""/>
        <dsp:cNvSpPr/>
      </dsp:nvSpPr>
      <dsp:spPr>
        <a:xfrm>
          <a:off x="1643177" y="1152312"/>
          <a:ext cx="1100240" cy="1100240"/>
        </a:xfrm>
        <a:prstGeom prst="ellips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Social</a:t>
          </a:r>
        </a:p>
      </dsp:txBody>
      <dsp:txXfrm>
        <a:off x="1804303" y="1313438"/>
        <a:ext cx="777988" cy="77798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7F05B7E-F52F-304F-BEB5-BF267A3FF64A}" type="datetimeFigureOut">
              <a:rPr lang="en-US" smtClean="0"/>
              <a:pPr/>
              <a:t>6/24/2020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244D310-B863-FE47-B245-C2FC4FFA4476}" type="slidenum">
              <a:rPr lang="en-US" smtClean="0"/>
              <a:pPr/>
              <a:t>‹#›</a:t>
            </a:fld>
            <a:endParaRPr lang="en-US" dirty="0"/>
          </a:p>
        </p:txBody>
      </p:sp>
    </p:spTree>
    <p:extLst>
      <p:ext uri="{BB962C8B-B14F-4D97-AF65-F5344CB8AC3E}">
        <p14:creationId xmlns:p14="http://schemas.microsoft.com/office/powerpoint/2010/main" val="14717474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EFB92FD1-273F-4AF7-811A-43DB371A27A8}" type="datetimeFigureOut">
              <a:rPr lang="en-US"/>
              <a:pPr>
                <a:defRPr/>
              </a:pPr>
              <a:t>6/24/2020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1C456893-C2D0-423D-A7AA-8C6380539257}" type="slidenum">
              <a:rPr lang="en-US"/>
              <a:pPr>
                <a:defRPr/>
              </a:pPr>
              <a:t>‹#›</a:t>
            </a:fld>
            <a:endParaRPr lang="en-US" dirty="0"/>
          </a:p>
        </p:txBody>
      </p:sp>
    </p:spTree>
    <p:extLst>
      <p:ext uri="{BB962C8B-B14F-4D97-AF65-F5344CB8AC3E}">
        <p14:creationId xmlns:p14="http://schemas.microsoft.com/office/powerpoint/2010/main" val="94112789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C456893-C2D0-423D-A7AA-8C6380539257}"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C456893-C2D0-423D-A7AA-8C6380539257}" type="slidenum">
              <a:rPr lang="en-US" smtClean="0"/>
              <a:pPr>
                <a:defRPr/>
              </a:pPr>
              <a:t>2</a:t>
            </a:fld>
            <a:endParaRPr lang="en-US" dirty="0"/>
          </a:p>
        </p:txBody>
      </p:sp>
    </p:spTree>
    <p:extLst>
      <p:ext uri="{BB962C8B-B14F-4D97-AF65-F5344CB8AC3E}">
        <p14:creationId xmlns:p14="http://schemas.microsoft.com/office/powerpoint/2010/main" val="3688164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1C456893-C2D0-423D-A7AA-8C6380539257}" type="slidenum">
              <a:rPr lang="en-US" smtClean="0"/>
              <a:pPr>
                <a:defRPr/>
              </a:pPr>
              <a:t>3</a:t>
            </a:fld>
            <a:endParaRPr lang="en-US" dirty="0"/>
          </a:p>
        </p:txBody>
      </p:sp>
    </p:spTree>
    <p:extLst>
      <p:ext uri="{BB962C8B-B14F-4D97-AF65-F5344CB8AC3E}">
        <p14:creationId xmlns:p14="http://schemas.microsoft.com/office/powerpoint/2010/main" val="3389656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1C456893-C2D0-423D-A7AA-8C6380539257}" type="slidenum">
              <a:rPr lang="en-US" smtClean="0"/>
              <a:pPr>
                <a:defRPr/>
              </a:pPr>
              <a:t>4</a:t>
            </a:fld>
            <a:endParaRPr lang="en-US" dirty="0"/>
          </a:p>
        </p:txBody>
      </p:sp>
    </p:spTree>
    <p:extLst>
      <p:ext uri="{BB962C8B-B14F-4D97-AF65-F5344CB8AC3E}">
        <p14:creationId xmlns:p14="http://schemas.microsoft.com/office/powerpoint/2010/main" val="1061723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C456893-C2D0-423D-A7AA-8C6380539257}" type="slidenum">
              <a:rPr lang="en-US" smtClean="0"/>
              <a:pPr>
                <a:defRPr/>
              </a:pPr>
              <a:t>5</a:t>
            </a:fld>
            <a:endParaRPr lang="en-US" dirty="0"/>
          </a:p>
        </p:txBody>
      </p:sp>
    </p:spTree>
    <p:extLst>
      <p:ext uri="{BB962C8B-B14F-4D97-AF65-F5344CB8AC3E}">
        <p14:creationId xmlns:p14="http://schemas.microsoft.com/office/powerpoint/2010/main" val="1093232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ea typeface="ＭＳ Ｐゴシック" charset="0"/>
                <a:cs typeface="ＭＳ Ｐゴシック" charset="0"/>
              </a:defRPr>
            </a:lvl1pPr>
            <a:lvl2pPr marL="735966" indent="-283064">
              <a:defRPr sz="1200">
                <a:solidFill>
                  <a:schemeClr val="tx1"/>
                </a:solidFill>
                <a:latin typeface="Arial" charset="0"/>
                <a:ea typeface="ＭＳ Ｐゴシック" charset="0"/>
              </a:defRPr>
            </a:lvl2pPr>
            <a:lvl3pPr marL="1132256" indent="-226451">
              <a:defRPr sz="1200">
                <a:solidFill>
                  <a:schemeClr val="tx1"/>
                </a:solidFill>
                <a:latin typeface="Arial" charset="0"/>
                <a:ea typeface="ＭＳ Ｐゴシック" charset="0"/>
              </a:defRPr>
            </a:lvl3pPr>
            <a:lvl4pPr marL="1585158" indent="-226451">
              <a:defRPr sz="1200">
                <a:solidFill>
                  <a:schemeClr val="tx1"/>
                </a:solidFill>
                <a:latin typeface="Arial" charset="0"/>
                <a:ea typeface="ＭＳ Ｐゴシック" charset="0"/>
              </a:defRPr>
            </a:lvl4pPr>
            <a:lvl5pPr marL="2038060" indent="-226451">
              <a:defRPr sz="1200">
                <a:solidFill>
                  <a:schemeClr val="tx1"/>
                </a:solidFill>
                <a:latin typeface="Arial" charset="0"/>
                <a:ea typeface="ＭＳ Ｐゴシック" charset="0"/>
              </a:defRPr>
            </a:lvl5pPr>
            <a:lvl6pPr marL="2490963" indent="-226451" eaLnBrk="0" fontAlgn="base" hangingPunct="0">
              <a:spcBef>
                <a:spcPct val="0"/>
              </a:spcBef>
              <a:spcAft>
                <a:spcPct val="0"/>
              </a:spcAft>
              <a:defRPr sz="1200">
                <a:solidFill>
                  <a:schemeClr val="tx1"/>
                </a:solidFill>
                <a:latin typeface="Arial" charset="0"/>
                <a:ea typeface="ＭＳ Ｐゴシック" charset="0"/>
              </a:defRPr>
            </a:lvl6pPr>
            <a:lvl7pPr marL="2943865" indent="-226451" eaLnBrk="0" fontAlgn="base" hangingPunct="0">
              <a:spcBef>
                <a:spcPct val="0"/>
              </a:spcBef>
              <a:spcAft>
                <a:spcPct val="0"/>
              </a:spcAft>
              <a:defRPr sz="1200">
                <a:solidFill>
                  <a:schemeClr val="tx1"/>
                </a:solidFill>
                <a:latin typeface="Arial" charset="0"/>
                <a:ea typeface="ＭＳ Ｐゴシック" charset="0"/>
              </a:defRPr>
            </a:lvl7pPr>
            <a:lvl8pPr marL="3396767" indent="-226451" eaLnBrk="0" fontAlgn="base" hangingPunct="0">
              <a:spcBef>
                <a:spcPct val="0"/>
              </a:spcBef>
              <a:spcAft>
                <a:spcPct val="0"/>
              </a:spcAft>
              <a:defRPr sz="1200">
                <a:solidFill>
                  <a:schemeClr val="tx1"/>
                </a:solidFill>
                <a:latin typeface="Arial" charset="0"/>
                <a:ea typeface="ＭＳ Ｐゴシック" charset="0"/>
              </a:defRPr>
            </a:lvl8pPr>
            <a:lvl9pPr marL="3849670" indent="-226451" eaLnBrk="0" fontAlgn="base" hangingPunct="0">
              <a:spcBef>
                <a:spcPct val="0"/>
              </a:spcBef>
              <a:spcAft>
                <a:spcPct val="0"/>
              </a:spcAft>
              <a:defRPr sz="1200">
                <a:solidFill>
                  <a:schemeClr val="tx1"/>
                </a:solidFill>
                <a:latin typeface="Arial" charset="0"/>
                <a:ea typeface="ＭＳ Ｐゴシック" charset="0"/>
              </a:defRPr>
            </a:lvl9pPr>
          </a:lstStyle>
          <a:p>
            <a:fld id="{C66472F8-9009-B54D-ABA0-6F5C7E9AFDF2}" type="slidenum">
              <a:rPr lang="en-US"/>
              <a:pPr/>
              <a:t>7</a:t>
            </a:fld>
            <a:endParaRPr lang="en-US" dirty="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40B1E-F58D-F24A-84F3-140E73F911C7}" type="slidenum">
              <a:rPr lang="en-US" smtClean="0"/>
              <a:pPr/>
              <a:t>8</a:t>
            </a:fld>
            <a:endParaRPr lang="en-US" dirty="0"/>
          </a:p>
        </p:txBody>
      </p:sp>
    </p:spTree>
    <p:extLst>
      <p:ext uri="{BB962C8B-B14F-4D97-AF65-F5344CB8AC3E}">
        <p14:creationId xmlns:p14="http://schemas.microsoft.com/office/powerpoint/2010/main" val="3527544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9C1246-DD89-2D48-8E03-899725A19B64}" type="slidenum">
              <a:rPr lang="en-US"/>
              <a:pPr/>
              <a:t>10</a:t>
            </a:fld>
            <a:endParaRPr lang="en-US" dirty="0"/>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C456893-C2D0-423D-A7AA-8C6380539257}" type="slidenum">
              <a:rPr lang="en-US" smtClean="0"/>
              <a:pPr>
                <a:defRPr/>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86219191-6721-4EFC-8504-D1428EACBFFE}" type="datetimeFigureOut">
              <a:rPr lang="en-US" smtClean="0"/>
              <a:pPr/>
              <a:t>6/24/2020</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5" name="Date Placeholder 4"/>
          <p:cNvSpPr>
            <a:spLocks noGrp="1"/>
          </p:cNvSpPr>
          <p:nvPr>
            <p:ph type="dt" sz="half" idx="10"/>
          </p:nvPr>
        </p:nvSpPr>
        <p:spPr/>
        <p:txBody>
          <a:bodyPr/>
          <a:lstStyle/>
          <a:p>
            <a:fld id="{828136B6-A854-4E25-B3F7-7ABA9185677F}" type="datetimeFigureOut">
              <a:rPr lang="en-US" smtClean="0"/>
              <a:pPr/>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B5C4BB-4043-4434-9E8F-4FCF5D6722AE}" type="slidenum">
              <a:rPr lang="en-US" smtClean="0"/>
              <a:pPr/>
              <a:t>‹#›</a:t>
            </a:fld>
            <a:endParaRPr lang="en-US" dirty="0"/>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1D9D1567-1535-4074-AE86-6C9FDF89F348}" type="datetimeFigureOut">
              <a:rPr lang="en-US" smtClean="0"/>
              <a:pPr/>
              <a:t>6/24/2020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4D9EAE5-E486-4C32-91B1-E08A96F1BC0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D279FF8-BDC4-439F-971C-74FF58187422}" type="datetimeFigureOut">
              <a:rPr lang="en-US" smtClean="0"/>
              <a:pPr/>
              <a:t>6/24/2020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0F9A5DD-1AEC-4D3B-9A53-210F2521E20C}"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C40B9245-99C3-4AD2-B9E9-DD2FF1E9016F}" type="datetimeFigureOut">
              <a:rPr lang="en-US" smtClean="0"/>
              <a:pPr/>
              <a:t>6/24/2020</a:t>
            </a:fld>
            <a:endParaRPr lang="en-US" dirty="0"/>
          </a:p>
        </p:txBody>
      </p:sp>
      <p:sp>
        <p:nvSpPr>
          <p:cNvPr id="6" name="Footer Placeholder 5"/>
          <p:cNvSpPr>
            <a:spLocks noGrp="1"/>
          </p:cNvSpPr>
          <p:nvPr>
            <p:ph type="ftr" sz="quarter" idx="11"/>
          </p:nvPr>
        </p:nvSpPr>
        <p:spPr>
          <a:xfrm>
            <a:off x="3859305" y="6423585"/>
            <a:ext cx="3316941" cy="365125"/>
          </a:xfrm>
        </p:spPr>
        <p:txBody>
          <a:bodyPr/>
          <a:lstStyle/>
          <a:p>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03985F0B-2CED-42BE-BE0E-BD1B6D94465C}" type="datetimeFigureOut">
              <a:rPr lang="en-US" smtClean="0"/>
              <a:pPr/>
              <a:t>6/24/2020</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2CEED762-FA5C-49A5-B8D3-835CD3F402D9}" type="slidenum">
              <a:rPr lang="en-US" smtClean="0"/>
              <a:pPr/>
              <a:t>‹#›</a:t>
            </a:fld>
            <a:endParaRPr lang="en-US" dirty="0"/>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8136B6-A854-4E25-B3F7-7ABA9185677F}" type="datetimeFigureOut">
              <a:rPr lang="en-US" smtClean="0"/>
              <a:pPr/>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B5C4BB-4043-4434-9E8F-4FCF5D6722AE}" type="slidenum">
              <a:rPr lang="en-US" smtClean="0"/>
              <a:pPr/>
              <a:t>‹#›</a:t>
            </a:fld>
            <a:endParaRPr lang="en-US" dirty="0"/>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828136B6-A854-4E25-B3F7-7ABA9185677F}" type="datetimeFigureOut">
              <a:rPr lang="en-US" smtClean="0"/>
              <a:pPr/>
              <a:t>6/24/2020</a:t>
            </a:fld>
            <a:endParaRPr lang="en-US" dirty="0"/>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68B5C4BB-4043-4434-9E8F-4FCF5D6722AE}" type="slidenum">
              <a:rPr lang="en-US" smtClean="0"/>
              <a:pPr/>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dirty="0"/>
              <a:t>Click icon to add picture</a:t>
            </a:r>
            <a:endParaRPr dirty="0"/>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dirty="0"/>
              <a:t>Click icon to add picture</a:t>
            </a:r>
            <a:endParaRP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828136B6-A854-4E25-B3F7-7ABA9185677F}" type="datetimeFigureOut">
              <a:rPr lang="en-US" smtClean="0"/>
              <a:pPr/>
              <a:t>6/24/2020</a:t>
            </a:fld>
            <a:endParaRPr lang="en-US" dirty="0"/>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68B5C4BB-4043-4434-9E8F-4FCF5D6722AE}" type="slidenum">
              <a:rPr lang="en-US" smtClean="0"/>
              <a:pPr/>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dirty="0"/>
              <a:t>Click icon to add picture</a:t>
            </a:r>
            <a:endParaRPr dirty="0"/>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dirty="0"/>
              <a:t>Click icon to add picture</a:t>
            </a:r>
            <a:endParaRPr dirty="0"/>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dirty="0"/>
              <a:t>Click icon to add picture</a:t>
            </a: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828136B6-A854-4E25-B3F7-7ABA9185677F}" type="datetimeFigureOut">
              <a:rPr lang="en-US" smtClean="0"/>
              <a:pPr/>
              <a:t>6/24/2020</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68B5C4BB-4043-4434-9E8F-4FCF5D6722AE}" type="slidenum">
              <a:rPr lang="en-US" smtClean="0"/>
              <a:pPr/>
              <a:t>‹#›</a:t>
            </a:fld>
            <a:endParaRPr lang="en-US" dirty="0"/>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dirty="0"/>
              <a:t>Click icon to add picture</a:t>
            </a:r>
            <a:endParaRPr dirty="0"/>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dirty="0"/>
              <a:t>Click icon to add picture</a:t>
            </a:r>
            <a:endParaRP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572B6CA0-08E6-4F24-886B-E3B87A4A16EF}"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AFD945-E2DA-419E-8494-2A5B1D20B74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8136578-DC68-470D-97DF-D5DC0537EFB7}"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16F713-2E29-4A5C-B8BB-38B702B3DAA5}" type="slidenum">
              <a:rPr lang="en-US" smtClean="0"/>
              <a:pPr/>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A7375C84-98BD-474F-BC0C-4A6C5EA96165}"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10A5C2-943B-4664-9BB8-0B892E1BE67D}" type="slidenum">
              <a:rPr lang="en-US" smtClean="0"/>
              <a:pPr/>
              <a:t>‹#›</a:t>
            </a:fld>
            <a:endParaRPr lang="en-US" dirty="0"/>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8400"/>
            <a:ext cx="2133600" cy="457200"/>
          </a:xfrm>
        </p:spPr>
        <p:txBody>
          <a:bodyPr/>
          <a:lstStyle>
            <a:lvl1pPr>
              <a:defRPr/>
            </a:lvl1pPr>
          </a:lstStyle>
          <a:p>
            <a:fld id="{D2A6E24E-CC44-44C4-9AE5-B1E028F3C719}" type="datetimeFigureOut">
              <a:rPr lang="en-US"/>
              <a:pPr/>
              <a:t>6/24/2020</a:t>
            </a:fld>
            <a:endParaRPr 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0A903AAC-70E1-4CAF-9860-69EC502DCF69}"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828136B6-A854-4E25-B3F7-7ABA9185677F}"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B5C4BB-4043-4434-9E8F-4FCF5D6722AE}" type="slidenum">
              <a:rPr lang="en-US" smtClean="0"/>
              <a:pPr/>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828136B6-A854-4E25-B3F7-7ABA9185677F}" type="datetimeFigureOut">
              <a:rPr lang="en-US" smtClean="0"/>
              <a:pPr/>
              <a:t>6/24/2020</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dirty="0"/>
              <a:t>Click icon to add picture</a:t>
            </a:r>
            <a:endParaRPr dirty="0"/>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dirty="0"/>
              <a:t>Click icon to add picture</a:t>
            </a:r>
            <a:endParaRPr dirty="0"/>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6795F8A7-4545-4E7E-BE83-9ABC4B2E5299}" type="datetimeFigureOut">
              <a:rPr lang="en-US" smtClean="0"/>
              <a:pPr/>
              <a:t>6/24/2020</a:t>
            </a:fld>
            <a:endParaRPr lang="en-US" dirty="0"/>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8305800" y="6248774"/>
            <a:ext cx="554038" cy="365125"/>
          </a:xfrm>
        </p:spPr>
        <p:txBody>
          <a:bodyPr/>
          <a:lstStyle/>
          <a:p>
            <a:fld id="{7C472B71-E950-46CA-9F45-11A6051A5D3E}" type="slidenum">
              <a:rPr lang="en-US" smtClean="0"/>
              <a:pPr/>
              <a:t>‹#›</a:t>
            </a:fld>
            <a:endParaRPr lang="en-US" dirty="0"/>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B16227CD-DE13-4523-A47C-BEB9A11A43D8}" type="datetimeFigureOut">
              <a:rPr lang="en-US" smtClean="0"/>
              <a:pPr/>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D62EE7-3FFD-4510-8EDF-A6DAB3732CD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3058ECA3-7DA5-45C9-96A8-AB04AFC25D01}" type="datetimeFigureOut">
              <a:rPr lang="en-US" smtClean="0"/>
              <a:pPr/>
              <a:t>6/24/2020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E5ECAC3-ACE9-4F07-A376-30444B72C981}" type="slidenum">
              <a:rPr lang="en-US" smtClean="0"/>
              <a:pPr/>
              <a:t>‹#›</a:t>
            </a:fld>
            <a:endParaRPr lang="en-US" dirty="0"/>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828136B6-A854-4E25-B3F7-7ABA9185677F}" type="datetimeFigureOut">
              <a:rPr lang="en-US" smtClean="0"/>
              <a:pPr/>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68B5C4BB-4043-4434-9E8F-4FCF5D6722A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828136B6-A854-4E25-B3F7-7ABA9185677F}" type="datetimeFigureOut">
              <a:rPr lang="en-US" smtClean="0"/>
              <a:pPr/>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B5C4BB-4043-4434-9E8F-4FCF5D6722AE}" type="slidenum">
              <a:rPr lang="en-US" smtClean="0"/>
              <a:pPr/>
              <a:t>‹#›</a:t>
            </a:fld>
            <a:endParaRPr lang="en-US"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828136B6-A854-4E25-B3F7-7ABA9185677F}" type="datetimeFigureOut">
              <a:rPr lang="en-US" smtClean="0"/>
              <a:pPr/>
              <a:t>6/24/2020</a:t>
            </a:fld>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8B5C4BB-4043-4434-9E8F-4FCF5D6722A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8" r:id="rId21"/>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dictionary.reference.com/browse/force"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4400" y="4800600"/>
            <a:ext cx="4191000" cy="2057400"/>
          </a:xfrm>
        </p:spPr>
        <p:txBody>
          <a:bodyPr>
            <a:noAutofit/>
          </a:bodyPr>
          <a:lstStyle/>
          <a:p>
            <a:r>
              <a:rPr lang="en-US" sz="2000" dirty="0"/>
              <a:t>Beyond the Margins: Fortifying Mentoring Relationships with URM Students</a:t>
            </a:r>
            <a:br>
              <a:rPr lang="en-US" sz="2000" dirty="0"/>
            </a:br>
            <a:br>
              <a:rPr lang="en-US" sz="2000" dirty="0"/>
            </a:br>
            <a:endParaRPr lang="en-US" sz="2000" dirty="0"/>
          </a:p>
        </p:txBody>
      </p:sp>
      <p:pic>
        <p:nvPicPr>
          <p:cNvPr id="8" name="Picture 7" descr="Women of Color STEM 3.jpg"/>
          <p:cNvPicPr>
            <a:picLocks noChangeAspect="1"/>
          </p:cNvPicPr>
          <p:nvPr/>
        </p:nvPicPr>
        <p:blipFill>
          <a:blip r:embed="rId3" cstate="print"/>
          <a:stretch>
            <a:fillRect/>
          </a:stretch>
        </p:blipFill>
        <p:spPr>
          <a:xfrm>
            <a:off x="4724400" y="2667000"/>
            <a:ext cx="1835172" cy="1371600"/>
          </a:xfrm>
          <a:prstGeom prst="rect">
            <a:avLst/>
          </a:prstGeom>
        </p:spPr>
      </p:pic>
      <p:sp>
        <p:nvSpPr>
          <p:cNvPr id="4" name="Subtitle 3"/>
          <p:cNvSpPr>
            <a:spLocks noGrp="1"/>
          </p:cNvSpPr>
          <p:nvPr>
            <p:ph type="subTitle" idx="1"/>
          </p:nvPr>
        </p:nvSpPr>
        <p:spPr/>
        <p:txBody>
          <a:bodyPr>
            <a:normAutofit fontScale="92500" lnSpcReduction="10000"/>
          </a:bodyPr>
          <a:lstStyle/>
          <a:p>
            <a:endParaRPr lang="en-US" dirty="0"/>
          </a:p>
          <a:p>
            <a:endParaRPr lang="en-US" dirty="0"/>
          </a:p>
          <a:p>
            <a:r>
              <a:rPr lang="en-US" dirty="0"/>
              <a:t>Dr. Sharon Fries-Britt</a:t>
            </a:r>
          </a:p>
        </p:txBody>
      </p:sp>
      <p:pic>
        <p:nvPicPr>
          <p:cNvPr id="9" name="Picture 4" descr="science sh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609600"/>
            <a:ext cx="1828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IMG_5684_v2.jpg"/>
          <p:cNvPicPr>
            <a:picLocks noChangeAspect="1"/>
          </p:cNvPicPr>
          <p:nvPr/>
        </p:nvPicPr>
        <p:blipFill>
          <a:blip r:embed="rId5"/>
          <a:stretch>
            <a:fillRect/>
          </a:stretch>
        </p:blipFill>
        <p:spPr>
          <a:xfrm>
            <a:off x="457200" y="457200"/>
            <a:ext cx="3835400" cy="36576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AutoShape 2"/>
          <p:cNvSpPr>
            <a:spLocks noGrp="1" noChangeArrowheads="1"/>
          </p:cNvSpPr>
          <p:nvPr>
            <p:ph type="title"/>
          </p:nvPr>
        </p:nvSpPr>
        <p:spPr/>
        <p:txBody>
          <a:bodyPr/>
          <a:lstStyle/>
          <a:p>
            <a:r>
              <a:rPr lang="en-US" dirty="0"/>
              <a:t>Faculty Interactions</a:t>
            </a:r>
          </a:p>
        </p:txBody>
      </p:sp>
      <p:sp>
        <p:nvSpPr>
          <p:cNvPr id="125955" name="Rectangle 3"/>
          <p:cNvSpPr>
            <a:spLocks noGrp="1" noChangeArrowheads="1"/>
          </p:cNvSpPr>
          <p:nvPr>
            <p:ph type="body" idx="1"/>
          </p:nvPr>
        </p:nvSpPr>
        <p:spPr>
          <a:xfrm>
            <a:off x="838200" y="2362200"/>
            <a:ext cx="8305800" cy="4343400"/>
          </a:xfrm>
        </p:spPr>
        <p:txBody>
          <a:bodyPr>
            <a:normAutofit/>
          </a:bodyPr>
          <a:lstStyle/>
          <a:p>
            <a:r>
              <a:rPr lang="en-US" dirty="0"/>
              <a:t> What faculty say and how they behave matters</a:t>
            </a:r>
          </a:p>
          <a:p>
            <a:r>
              <a:rPr lang="en-US" dirty="0"/>
              <a:t>Attitudes of faculty are conveyed in subtle and not so subtle comments (“someone will need to clean the lab equipment”)</a:t>
            </a:r>
          </a:p>
          <a:p>
            <a:pPr lvl="2"/>
            <a:r>
              <a:rPr lang="en-US" dirty="0"/>
              <a:t>Students observe and “make meaning” out of verbal and  non-verbal behaviors</a:t>
            </a:r>
          </a:p>
          <a:p>
            <a:r>
              <a:rPr lang="en-US" dirty="0"/>
              <a:t>Faculty are the bridge to professional experiences and connections</a:t>
            </a:r>
          </a:p>
          <a:p>
            <a:pPr lvl="1"/>
            <a:r>
              <a:rPr lang="en-US" dirty="0"/>
              <a:t>Research invitations, connections on and off campus, </a:t>
            </a:r>
          </a:p>
          <a:p>
            <a:r>
              <a:rPr lang="en-US" dirty="0"/>
              <a:t>Interaction with international faculty (mixed experiences)	</a:t>
            </a:r>
          </a:p>
          <a:p>
            <a:r>
              <a:rPr lang="en-US" dirty="0"/>
              <a:t>Good faculty mentors build self efficacy and science identity  </a:t>
            </a:r>
          </a:p>
          <a:p>
            <a:pPr lvl="2"/>
            <a:endParaRPr lang="en-US" dirty="0"/>
          </a:p>
          <a:p>
            <a:pPr lvl="2">
              <a:buFont typeface="Wingdings" pitchFamily="1" charset="2"/>
              <a:buNone/>
            </a:pPr>
            <a:endParaRPr lang="en-US" dirty="0"/>
          </a:p>
          <a:p>
            <a:pPr lvl="2">
              <a:buFont typeface="Wingdings" pitchFamily="1" charset="2"/>
              <a:buNone/>
            </a:pPr>
            <a:endParaRPr lang="en-US" dirty="0"/>
          </a:p>
        </p:txBody>
      </p:sp>
      <p:sp>
        <p:nvSpPr>
          <p:cNvPr id="4" name="TextBox 3"/>
          <p:cNvSpPr txBox="1"/>
          <p:nvPr/>
        </p:nvSpPr>
        <p:spPr>
          <a:xfrm>
            <a:off x="3835400" y="5854700"/>
            <a:ext cx="184666" cy="369332"/>
          </a:xfrm>
          <a:prstGeom prst="rect">
            <a:avLst/>
          </a:prstGeom>
          <a:noFill/>
        </p:spPr>
        <p:txBody>
          <a:bodyPr wrap="none" rtlCol="0">
            <a:spAutoFit/>
          </a:bodyPr>
          <a:lstStyle/>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800600" y="4624668"/>
            <a:ext cx="4038600" cy="1776132"/>
          </a:xfrm>
        </p:spPr>
        <p:txBody>
          <a:bodyPr>
            <a:normAutofit/>
          </a:bodyPr>
          <a:lstStyle/>
          <a:p>
            <a:r>
              <a:rPr lang="en-US" dirty="0"/>
              <a:t>KEY ASPECTS OF MENTORING</a:t>
            </a:r>
          </a:p>
        </p:txBody>
      </p:sp>
      <p:sp>
        <p:nvSpPr>
          <p:cNvPr id="5" name="Subtitle 4"/>
          <p:cNvSpPr>
            <a:spLocks noGrp="1"/>
          </p:cNvSpPr>
          <p:nvPr>
            <p:ph type="subTitle" idx="1"/>
          </p:nvPr>
        </p:nvSpPr>
        <p:spPr/>
        <p:txBody>
          <a:bodyPr/>
          <a:lstStyle/>
          <a:p>
            <a:r>
              <a:rPr lang="en-US" dirty="0">
                <a:solidFill>
                  <a:schemeClr val="accent2">
                    <a:lumMod val="75000"/>
                    <a:lumOff val="25000"/>
                  </a:schemeClr>
                </a:solidFill>
              </a:rPr>
              <a:t>FORTIFYING RELATIONSHIPS WITH URM</a:t>
            </a:r>
          </a:p>
        </p:txBody>
      </p:sp>
      <p:pic>
        <p:nvPicPr>
          <p:cNvPr id="6" name="Picture 11" descr="nsbp1"/>
          <p:cNvPicPr>
            <a:picLocks noChangeAspect="1" noChangeArrowheads="1"/>
          </p:cNvPicPr>
          <p:nvPr/>
        </p:nvPicPr>
        <p:blipFill>
          <a:blip r:embed="rId2"/>
          <a:srcRect/>
          <a:stretch>
            <a:fillRect/>
          </a:stretch>
        </p:blipFill>
        <p:spPr bwMode="auto">
          <a:xfrm>
            <a:off x="838200" y="990600"/>
            <a:ext cx="3429000" cy="2819400"/>
          </a:xfrm>
          <a:prstGeom prst="rect">
            <a:avLst/>
          </a:prstGeom>
          <a:noFill/>
          <a:ln w="9525">
            <a:noFill/>
            <a:miter lim="800000"/>
            <a:headEnd/>
            <a:tailEnd/>
          </a:ln>
          <a:effectLst/>
        </p:spPr>
      </p:pic>
      <p:pic>
        <p:nvPicPr>
          <p:cNvPr id="8" name="Picture 7" descr="images.jpeg"/>
          <p:cNvPicPr>
            <a:picLocks noChangeAspect="1"/>
          </p:cNvPicPr>
          <p:nvPr/>
        </p:nvPicPr>
        <p:blipFill>
          <a:blip r:embed="rId3"/>
          <a:stretch>
            <a:fillRect/>
          </a:stretch>
        </p:blipFill>
        <p:spPr>
          <a:xfrm>
            <a:off x="6934200" y="2667000"/>
            <a:ext cx="1752600" cy="1524000"/>
          </a:xfrm>
          <a:prstGeom prst="rect">
            <a:avLst/>
          </a:prstGeom>
        </p:spPr>
      </p:pic>
      <p:pic>
        <p:nvPicPr>
          <p:cNvPr id="10" name="Picture 9" descr="Women of Color STEM 7.jpg"/>
          <p:cNvPicPr>
            <a:picLocks noChangeAspect="1"/>
          </p:cNvPicPr>
          <p:nvPr/>
        </p:nvPicPr>
        <p:blipFill>
          <a:blip r:embed="rId4" cstate="print"/>
          <a:stretch>
            <a:fillRect/>
          </a:stretch>
        </p:blipFill>
        <p:spPr>
          <a:xfrm>
            <a:off x="4724400" y="457201"/>
            <a:ext cx="1828800" cy="179338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0554" y="1600200"/>
            <a:ext cx="6181611" cy="2133600"/>
          </a:xfrm>
        </p:spPr>
        <p:txBody>
          <a:bodyPr/>
          <a:lstStyle/>
          <a:p>
            <a:r>
              <a:rPr lang="en-US" dirty="0"/>
              <a:t>How Intentional is Your Mentoring?</a:t>
            </a:r>
          </a:p>
        </p:txBody>
      </p:sp>
      <p:sp>
        <p:nvSpPr>
          <p:cNvPr id="7" name="Text Placeholder 6"/>
          <p:cNvSpPr>
            <a:spLocks noGrp="1"/>
          </p:cNvSpPr>
          <p:nvPr>
            <p:ph type="body" sz="half" idx="2"/>
          </p:nvPr>
        </p:nvSpPr>
        <p:spPr>
          <a:xfrm>
            <a:off x="304800" y="3657601"/>
            <a:ext cx="6179566" cy="1905000"/>
          </a:xfrm>
        </p:spPr>
        <p:txBody>
          <a:bodyPr>
            <a:normAutofit fontScale="92500" lnSpcReduction="20000"/>
          </a:bodyPr>
          <a:lstStyle/>
          <a:p>
            <a:endParaRPr lang="en-US" dirty="0"/>
          </a:p>
          <a:p>
            <a:r>
              <a:rPr lang="en-US" sz="1800" dirty="0"/>
              <a:t>What is your mentoring philosophy and style?</a:t>
            </a:r>
          </a:p>
          <a:p>
            <a:r>
              <a:rPr lang="en-US" sz="1800" dirty="0"/>
              <a:t>What “process” do you use to guide your interactions with students?</a:t>
            </a:r>
          </a:p>
          <a:p>
            <a:r>
              <a:rPr lang="en-US" sz="1800" dirty="0"/>
              <a:t>What strategies work?     </a:t>
            </a:r>
          </a:p>
          <a:p>
            <a:endParaRPr lang="en-US" sz="1800" dirty="0"/>
          </a:p>
        </p:txBody>
      </p:sp>
      <p:pic>
        <p:nvPicPr>
          <p:cNvPr id="13" name="Picture Placeholder 12" descr="images-3.jpeg"/>
          <p:cNvPicPr>
            <a:picLocks noGrp="1" noChangeAspect="1"/>
          </p:cNvPicPr>
          <p:nvPr>
            <p:ph type="pic" sz="quarter" idx="13"/>
          </p:nvPr>
        </p:nvPicPr>
        <p:blipFill>
          <a:blip r:embed="rId2"/>
          <a:srcRect t="-2491" b="-2491"/>
          <a:stretch>
            <a:fillRect/>
          </a:stretch>
        </p:blipFill>
        <p:spPr>
          <a:xfrm>
            <a:off x="6858000" y="4648200"/>
            <a:ext cx="1752600" cy="1736372"/>
          </a:xfrm>
        </p:spPr>
      </p:pic>
      <p:sp>
        <p:nvSpPr>
          <p:cNvPr id="14" name="Picture Placeholder 13"/>
          <p:cNvSpPr>
            <a:spLocks noGrp="1"/>
          </p:cNvSpPr>
          <p:nvPr>
            <p:ph type="pic" sz="quarter" idx="14"/>
          </p:nvPr>
        </p:nvSpPr>
        <p:spPr>
          <a:xfrm>
            <a:off x="6781800" y="2590800"/>
            <a:ext cx="2057400" cy="2039112"/>
          </a:xfrm>
        </p:spPr>
      </p:sp>
      <p:pic>
        <p:nvPicPr>
          <p:cNvPr id="15" name="Picture 4" descr="nabp_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2514600"/>
            <a:ext cx="2017643"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Aspects of Mentoring</a:t>
            </a:r>
          </a:p>
        </p:txBody>
      </p:sp>
      <p:sp>
        <p:nvSpPr>
          <p:cNvPr id="3" name="Content Placeholder 2"/>
          <p:cNvSpPr>
            <a:spLocks noGrp="1"/>
          </p:cNvSpPr>
          <p:nvPr>
            <p:ph idx="1"/>
          </p:nvPr>
        </p:nvSpPr>
        <p:spPr/>
        <p:txBody>
          <a:bodyPr>
            <a:normAutofit/>
          </a:bodyPr>
          <a:lstStyle/>
          <a:p>
            <a:r>
              <a:rPr lang="en-US" dirty="0"/>
              <a:t>Technical aspects of mentoring</a:t>
            </a:r>
          </a:p>
          <a:p>
            <a:pPr lvl="1"/>
            <a:r>
              <a:rPr lang="en-US" dirty="0"/>
              <a:t>Planning program and courses</a:t>
            </a:r>
          </a:p>
          <a:p>
            <a:pPr lvl="1"/>
            <a:r>
              <a:rPr lang="en-US" dirty="0"/>
              <a:t>Help with conducting research, grants, presentations</a:t>
            </a:r>
          </a:p>
          <a:p>
            <a:pPr lvl="1"/>
            <a:r>
              <a:rPr lang="en-US" dirty="0"/>
              <a:t>Prepare for exams and other department requirements</a:t>
            </a:r>
          </a:p>
          <a:p>
            <a:r>
              <a:rPr lang="en-US" dirty="0"/>
              <a:t>Social and Personal aspects</a:t>
            </a:r>
          </a:p>
          <a:p>
            <a:pPr lvl="1"/>
            <a:r>
              <a:rPr lang="en-US" dirty="0"/>
              <a:t>Affirm students and their experiences</a:t>
            </a:r>
          </a:p>
          <a:p>
            <a:pPr lvl="1"/>
            <a:r>
              <a:rPr lang="en-US" dirty="0"/>
              <a:t>Help to build as sense of self efficacy </a:t>
            </a:r>
          </a:p>
          <a:p>
            <a:pPr lvl="1"/>
            <a:r>
              <a:rPr lang="en-US" dirty="0"/>
              <a:t>Help broaden their connections and resources ( on and off campus)</a:t>
            </a:r>
          </a:p>
          <a:p>
            <a:pPr lvl="1"/>
            <a:r>
              <a:rPr lang="en-US" dirty="0"/>
              <a:t>Help to combat isolation</a:t>
            </a:r>
          </a:p>
        </p:txBody>
      </p:sp>
    </p:spTree>
    <p:extLst>
      <p:ext uri="{BB962C8B-B14F-4D97-AF65-F5344CB8AC3E}">
        <p14:creationId xmlns:p14="http://schemas.microsoft.com/office/powerpoint/2010/main" val="2341722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Aspects of Mentoring</a:t>
            </a:r>
          </a:p>
        </p:txBody>
      </p:sp>
      <p:sp>
        <p:nvSpPr>
          <p:cNvPr id="3" name="Content Placeholder 2"/>
          <p:cNvSpPr>
            <a:spLocks noGrp="1"/>
          </p:cNvSpPr>
          <p:nvPr>
            <p:ph idx="1"/>
          </p:nvPr>
        </p:nvSpPr>
        <p:spPr/>
        <p:txBody>
          <a:bodyPr>
            <a:normAutofit lnSpcReduction="10000"/>
          </a:bodyPr>
          <a:lstStyle/>
          <a:p>
            <a:r>
              <a:rPr lang="en-US" dirty="0"/>
              <a:t>Seek to humanize the educational experience</a:t>
            </a:r>
          </a:p>
          <a:p>
            <a:pPr lvl="1"/>
            <a:r>
              <a:rPr lang="en-US" dirty="0"/>
              <a:t>Help with navigating the “cultural context” of the discipline</a:t>
            </a:r>
          </a:p>
          <a:p>
            <a:pPr lvl="1"/>
            <a:r>
              <a:rPr lang="en-US" dirty="0"/>
              <a:t>Be proactive and provide holistic support, show empathy, so respect  </a:t>
            </a:r>
          </a:p>
          <a:p>
            <a:r>
              <a:rPr lang="en-US" dirty="0"/>
              <a:t>Consider cross race/gender vs. same race/gender</a:t>
            </a:r>
          </a:p>
          <a:p>
            <a:pPr lvl="1"/>
            <a:r>
              <a:rPr lang="en-US" dirty="0"/>
              <a:t>The race and gender of the faculty is not the most important factor for support.</a:t>
            </a:r>
          </a:p>
          <a:p>
            <a:pPr lvl="1"/>
            <a:r>
              <a:rPr lang="en-US" dirty="0"/>
              <a:t>Most mentors in STEM are male and white. It is important to be self aware, culturally aware, demonstrate a genuine interest, proper guidance and commitment to students</a:t>
            </a:r>
          </a:p>
          <a:p>
            <a:pPr lvl="1"/>
            <a:r>
              <a:rPr lang="en-US" dirty="0"/>
              <a:t>There are benefits to same race mentors (e.g. role models, understand campus climate and experiences, familiar with racial experiences). </a:t>
            </a:r>
          </a:p>
        </p:txBody>
      </p:sp>
    </p:spTree>
    <p:extLst>
      <p:ext uri="{BB962C8B-B14F-4D97-AF65-F5344CB8AC3E}">
        <p14:creationId xmlns:p14="http://schemas.microsoft.com/office/powerpoint/2010/main" val="3484742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Institutional Factors</a:t>
            </a:r>
          </a:p>
        </p:txBody>
      </p:sp>
      <p:sp>
        <p:nvSpPr>
          <p:cNvPr id="3" name="Content Placeholder 2"/>
          <p:cNvSpPr>
            <a:spLocks noGrp="1"/>
          </p:cNvSpPr>
          <p:nvPr>
            <p:ph idx="1"/>
          </p:nvPr>
        </p:nvSpPr>
        <p:spPr>
          <a:xfrm>
            <a:off x="498474" y="1600201"/>
            <a:ext cx="7556313" cy="4267200"/>
          </a:xfrm>
        </p:spPr>
        <p:txBody>
          <a:bodyPr>
            <a:normAutofit fontScale="85000" lnSpcReduction="10000"/>
          </a:bodyPr>
          <a:lstStyle/>
          <a:p>
            <a:pPr>
              <a:buNone/>
            </a:pPr>
            <a:endParaRPr lang="en-US" dirty="0"/>
          </a:p>
          <a:p>
            <a:r>
              <a:rPr lang="en-US" dirty="0"/>
              <a:t>Institutional differences matter (HBCUs, HSIs and TWIs)</a:t>
            </a:r>
          </a:p>
          <a:p>
            <a:pPr lvl="2"/>
            <a:r>
              <a:rPr lang="en-US" dirty="0"/>
              <a:t>Climate of the dept, campus and extended community</a:t>
            </a:r>
          </a:p>
          <a:p>
            <a:r>
              <a:rPr lang="en-US" dirty="0"/>
              <a:t>TWIs are known for the competitive “weed out” process vs. collaboration emphasizing “everyone will all make it”!</a:t>
            </a:r>
          </a:p>
          <a:p>
            <a:r>
              <a:rPr lang="en-US" dirty="0"/>
              <a:t>Institutional deficiencies should be considered with any discussion of student deficiencies. </a:t>
            </a:r>
          </a:p>
          <a:p>
            <a:r>
              <a:rPr lang="en-US" dirty="0"/>
              <a:t>Dropout of URM at TWIs often has less to do with ability, being unprepared, not qualified and more to do with competitive peer culture, faculty focus on research and not teaching and limited role models. </a:t>
            </a:r>
          </a:p>
          <a:p>
            <a:pPr marL="228600" lvl="1">
              <a:spcBef>
                <a:spcPts val="2000"/>
              </a:spcBef>
              <a:buClr>
                <a:schemeClr val="accent1"/>
              </a:buClr>
            </a:pPr>
            <a:r>
              <a:rPr lang="en-US" dirty="0"/>
              <a:t>Demands of the academy vs. requirements of good mentoring often in conflict</a:t>
            </a:r>
          </a:p>
          <a:p>
            <a:endParaRPr lang="en-US" dirty="0"/>
          </a:p>
          <a:p>
            <a:endParaRPr lang="en-US" dirty="0"/>
          </a:p>
          <a:p>
            <a:pPr>
              <a:buNone/>
            </a:pPr>
            <a:endParaRPr lang="en-US" dirty="0"/>
          </a:p>
        </p:txBody>
      </p:sp>
    </p:spTree>
    <p:extLst>
      <p:ext uri="{BB962C8B-B14F-4D97-AF65-F5344CB8AC3E}">
        <p14:creationId xmlns:p14="http://schemas.microsoft.com/office/powerpoint/2010/main" val="690506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Fortify:</a:t>
            </a:r>
          </a:p>
        </p:txBody>
      </p:sp>
      <p:sp>
        <p:nvSpPr>
          <p:cNvPr id="3" name="Content Placeholder 2"/>
          <p:cNvSpPr>
            <a:spLocks noGrp="1"/>
          </p:cNvSpPr>
          <p:nvPr>
            <p:ph idx="1"/>
          </p:nvPr>
        </p:nvSpPr>
        <p:spPr/>
        <p:txBody>
          <a:bodyPr>
            <a:normAutofit/>
          </a:bodyPr>
          <a:lstStyle/>
          <a:p>
            <a:endParaRPr lang="en-US" b="1" i="1" u="sng" dirty="0">
              <a:hlinkClick r:id="rId2"/>
            </a:endParaRPr>
          </a:p>
          <a:p>
            <a:endParaRPr lang="en-US" b="1" i="1" u="sng" dirty="0">
              <a:hlinkClick r:id="rId2"/>
            </a:endParaRPr>
          </a:p>
          <a:p>
            <a:endParaRPr lang="en-US" b="1" i="1" u="sng" dirty="0">
              <a:hlinkClick r:id="rId2"/>
            </a:endParaRPr>
          </a:p>
          <a:p>
            <a:r>
              <a:rPr lang="en-US" b="1" i="1" u="sng" dirty="0">
                <a:hlinkClick r:id="rId2"/>
              </a:rPr>
              <a:t>1. to make strong; impart strength or vigor to</a:t>
            </a:r>
          </a:p>
          <a:p>
            <a:pPr>
              <a:buNone/>
            </a:pPr>
            <a:endParaRPr lang="en-US" b="1" i="1" u="sng" dirty="0">
              <a:hlinkClick r:id="rId2"/>
            </a:endParaRPr>
          </a:p>
          <a:p>
            <a:r>
              <a:rPr lang="en-US" b="1" i="1" u="sng" dirty="0">
                <a:hlinkClick r:id="rId2"/>
              </a:rPr>
              <a:t>2. to increase the effectiveness of, as by additional ingredients</a:t>
            </a:r>
          </a:p>
          <a:p>
            <a:pPr>
              <a:buNone/>
            </a:pPr>
            <a:endParaRPr lang="en-US" b="1" i="1" u="sng" dirty="0">
              <a:hlinkClick r:id="rId2"/>
            </a:endParaRPr>
          </a:p>
          <a:p>
            <a:r>
              <a:rPr lang="en-US" b="1" i="1" u="sng" dirty="0">
                <a:hlinkClick r:id="rId2"/>
              </a:rPr>
              <a:t>3.to strengthen mentally or morally: </a:t>
            </a:r>
            <a:endParaRPr lang="en-US" dirty="0"/>
          </a:p>
        </p:txBody>
      </p:sp>
      <p:sp>
        <p:nvSpPr>
          <p:cNvPr id="19" name="Text Placeholder 18"/>
          <p:cNvSpPr>
            <a:spLocks noGrp="1"/>
          </p:cNvSpPr>
          <p:nvPr>
            <p:ph type="body" sz="half" idx="2"/>
          </p:nvPr>
        </p:nvSpPr>
        <p:spPr/>
        <p:txBody>
          <a:bodyPr/>
          <a:lstStyle/>
          <a:p>
            <a:r>
              <a:rPr lang="en-US" dirty="0"/>
              <a:t>Is to move beyond the technical aspects of mentoring</a:t>
            </a:r>
          </a:p>
        </p:txBody>
      </p:sp>
      <p:pic>
        <p:nvPicPr>
          <p:cNvPr id="20" name="Picture 4" descr="Woman in Science 4"/>
          <p:cNvPicPr>
            <a:picLocks noChangeAspect="1" noChangeArrowheads="1"/>
          </p:cNvPicPr>
          <p:nvPr/>
        </p:nvPicPr>
        <p:blipFill>
          <a:blip r:embed="rId3" cstate="print"/>
          <a:srcRect/>
          <a:stretch>
            <a:fillRect/>
          </a:stretch>
        </p:blipFill>
        <p:spPr bwMode="auto">
          <a:xfrm>
            <a:off x="1905000" y="5181600"/>
            <a:ext cx="5943600" cy="1492811"/>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Fortifying Mentoring Relationships</a:t>
            </a:r>
          </a:p>
        </p:txBody>
      </p:sp>
      <p:sp>
        <p:nvSpPr>
          <p:cNvPr id="3" name="Content Placeholder 2"/>
          <p:cNvSpPr>
            <a:spLocks noGrp="1"/>
          </p:cNvSpPr>
          <p:nvPr>
            <p:ph idx="1"/>
          </p:nvPr>
        </p:nvSpPr>
        <p:spPr>
          <a:xfrm>
            <a:off x="498474" y="1447800"/>
            <a:ext cx="7556313" cy="4678363"/>
          </a:xfrm>
        </p:spPr>
        <p:txBody>
          <a:bodyPr>
            <a:normAutofit fontScale="92500" lnSpcReduction="10000"/>
          </a:bodyPr>
          <a:lstStyle/>
          <a:p>
            <a:pPr marL="0" indent="0">
              <a:buNone/>
            </a:pPr>
            <a:endParaRPr lang="en-US" dirty="0"/>
          </a:p>
          <a:p>
            <a:r>
              <a:rPr lang="en-US" dirty="0"/>
              <a:t>Set high expectations then invest in student success</a:t>
            </a:r>
          </a:p>
          <a:p>
            <a:pPr marL="228600" lvl="1">
              <a:spcBef>
                <a:spcPts val="2000"/>
              </a:spcBef>
              <a:buClr>
                <a:schemeClr val="accent1"/>
              </a:buClr>
            </a:pPr>
            <a:r>
              <a:rPr lang="en-US" dirty="0"/>
              <a:t>Think long term.  You are investing in a student’s professional development. </a:t>
            </a:r>
          </a:p>
          <a:p>
            <a:pPr marL="228600" lvl="1">
              <a:spcBef>
                <a:spcPts val="2000"/>
              </a:spcBef>
              <a:buClr>
                <a:schemeClr val="accent1"/>
              </a:buClr>
            </a:pPr>
            <a:r>
              <a:rPr lang="en-US" dirty="0"/>
              <a:t>Value the unique perspectives and views of your students about research, philosophy of life and their aspirations. </a:t>
            </a:r>
          </a:p>
          <a:p>
            <a:pPr marL="228600" lvl="1">
              <a:spcBef>
                <a:spcPts val="2000"/>
              </a:spcBef>
              <a:buClr>
                <a:schemeClr val="accent1"/>
              </a:buClr>
            </a:pPr>
            <a:r>
              <a:rPr lang="en-US" dirty="0"/>
              <a:t>Be willing to share your own struggles (appropriate examples) and open the door to your own humanity.</a:t>
            </a:r>
          </a:p>
          <a:p>
            <a:r>
              <a:rPr lang="en-US" dirty="0"/>
              <a:t>Be honest with your feedback and praise and ask for student feedback as well. </a:t>
            </a:r>
          </a:p>
          <a:p>
            <a:r>
              <a:rPr lang="en-US" dirty="0"/>
              <a:t>Affirm student identity as scientists by acknowledging their abilities and achievements. </a:t>
            </a:r>
          </a:p>
          <a:p>
            <a:endParaRPr lang="en-US" dirty="0"/>
          </a:p>
          <a:p>
            <a:pPr>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103667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Fortifying Mentoring Relationships</a:t>
            </a:r>
          </a:p>
        </p:txBody>
      </p:sp>
      <p:sp>
        <p:nvSpPr>
          <p:cNvPr id="3" name="Content Placeholder 2"/>
          <p:cNvSpPr>
            <a:spLocks noGrp="1"/>
          </p:cNvSpPr>
          <p:nvPr>
            <p:ph idx="1"/>
          </p:nvPr>
        </p:nvSpPr>
        <p:spPr/>
        <p:txBody>
          <a:bodyPr>
            <a:normAutofit/>
          </a:bodyPr>
          <a:lstStyle/>
          <a:p>
            <a:r>
              <a:rPr lang="en-US" dirty="0"/>
              <a:t>Build good mentoring practices in your research team and/or other communities of student workers.</a:t>
            </a:r>
          </a:p>
          <a:p>
            <a:pPr lvl="2"/>
            <a:r>
              <a:rPr lang="en-US" dirty="0"/>
              <a:t>Encourage collaboration vs. competition</a:t>
            </a:r>
          </a:p>
          <a:p>
            <a:pPr lvl="2"/>
            <a:r>
              <a:rPr lang="en-US" dirty="0"/>
              <a:t>Spread opportunities for different tasks, prepare students to take on more challenging assignments</a:t>
            </a:r>
          </a:p>
          <a:p>
            <a:pPr lvl="2"/>
            <a:r>
              <a:rPr lang="en-US" dirty="0"/>
              <a:t>Be sure that you note everyone’s contributions verbally and in writing</a:t>
            </a:r>
          </a:p>
          <a:p>
            <a:pPr lvl="2"/>
            <a:r>
              <a:rPr lang="en-US" dirty="0"/>
              <a:t>These efforts will help students develop broader skills for working in an increasingly diverse world</a:t>
            </a:r>
          </a:p>
          <a:p>
            <a:r>
              <a:rPr lang="en-US" dirty="0"/>
              <a:t>Help students understand professional and “cultural” distinctions in the academy.</a:t>
            </a:r>
          </a:p>
          <a:p>
            <a:pPr lvl="2"/>
            <a:r>
              <a:rPr lang="en-US" dirty="0"/>
              <a:t>Givens, Negotiate and Create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 and Opportunities</a:t>
            </a:r>
          </a:p>
        </p:txBody>
      </p:sp>
      <p:sp>
        <p:nvSpPr>
          <p:cNvPr id="3" name="Content Placeholder 2"/>
          <p:cNvSpPr>
            <a:spLocks noGrp="1"/>
          </p:cNvSpPr>
          <p:nvPr>
            <p:ph idx="1"/>
          </p:nvPr>
        </p:nvSpPr>
        <p:spPr/>
        <p:txBody>
          <a:bodyPr>
            <a:normAutofit fontScale="92500" lnSpcReduction="10000"/>
          </a:bodyPr>
          <a:lstStyle/>
          <a:p>
            <a:r>
              <a:rPr lang="en-US" dirty="0"/>
              <a:t>Changing demographic landscape (race, age, gender, SES international etc)</a:t>
            </a:r>
          </a:p>
          <a:p>
            <a:pPr lvl="1"/>
            <a:r>
              <a:rPr lang="en-US" dirty="0"/>
              <a:t>“Guess whose coming to college”? </a:t>
            </a:r>
          </a:p>
          <a:p>
            <a:pPr lvl="1"/>
            <a:r>
              <a:rPr lang="en-US" dirty="0"/>
              <a:t>Utilizing all of the nation’s talent</a:t>
            </a:r>
          </a:p>
          <a:p>
            <a:r>
              <a:rPr lang="en-US" dirty="0"/>
              <a:t> Dynamics of power and privilege </a:t>
            </a:r>
          </a:p>
          <a:p>
            <a:pPr lvl="1"/>
            <a:r>
              <a:rPr lang="en-US" dirty="0"/>
              <a:t>Racism, sexism and other forms of oppression are real</a:t>
            </a:r>
          </a:p>
          <a:p>
            <a:pPr lvl="1"/>
            <a:r>
              <a:rPr lang="en-US" dirty="0"/>
              <a:t>There is a high cost for complaining</a:t>
            </a:r>
          </a:p>
          <a:p>
            <a:r>
              <a:rPr lang="en-US" dirty="0"/>
              <a:t>Avoiding diversity does not make it go away</a:t>
            </a:r>
          </a:p>
          <a:p>
            <a:pPr lvl="1"/>
            <a:r>
              <a:rPr lang="en-US" dirty="0"/>
              <a:t>Develop a repertoire of skills and abilities beyond your current expertise</a:t>
            </a:r>
          </a:p>
          <a:p>
            <a:r>
              <a:rPr lang="en-US" dirty="0"/>
              <a:t>Think in terms of “intersectionality”</a:t>
            </a:r>
          </a:p>
        </p:txBody>
      </p:sp>
    </p:spTree>
    <p:extLst>
      <p:ext uri="{BB962C8B-B14F-4D97-AF65-F5344CB8AC3E}">
        <p14:creationId xmlns:p14="http://schemas.microsoft.com/office/powerpoint/2010/main" val="1591115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457200" y="457200"/>
            <a:ext cx="8077200" cy="990600"/>
          </a:xfrm>
        </p:spPr>
        <p:txBody>
          <a:bodyPr/>
          <a:lstStyle/>
          <a:p>
            <a:r>
              <a:rPr lang="en-US" dirty="0"/>
              <a:t>Presentation Overview</a:t>
            </a:r>
          </a:p>
        </p:txBody>
      </p:sp>
      <p:sp>
        <p:nvSpPr>
          <p:cNvPr id="12" name="Content Placeholder 11"/>
          <p:cNvSpPr>
            <a:spLocks noGrp="1"/>
          </p:cNvSpPr>
          <p:nvPr>
            <p:ph idx="1"/>
          </p:nvPr>
        </p:nvSpPr>
        <p:spPr>
          <a:xfrm>
            <a:off x="381000" y="1447800"/>
            <a:ext cx="8229600" cy="4495800"/>
          </a:xfrm>
        </p:spPr>
        <p:txBody>
          <a:bodyPr>
            <a:normAutofit/>
          </a:bodyPr>
          <a:lstStyle/>
          <a:p>
            <a:endParaRPr lang="en-US" dirty="0"/>
          </a:p>
          <a:p>
            <a:r>
              <a:rPr lang="en-US" dirty="0"/>
              <a:t>Introduction &amp; Context</a:t>
            </a:r>
          </a:p>
          <a:p>
            <a:r>
              <a:rPr lang="en-US" dirty="0"/>
              <a:t>Data Sources</a:t>
            </a:r>
          </a:p>
          <a:p>
            <a:pPr lvl="2"/>
            <a:r>
              <a:rPr lang="en-US" dirty="0"/>
              <a:t>Key factors from the literature</a:t>
            </a:r>
          </a:p>
          <a:p>
            <a:r>
              <a:rPr lang="en-US" dirty="0"/>
              <a:t>Research on Minority High Achievers</a:t>
            </a:r>
          </a:p>
          <a:p>
            <a:r>
              <a:rPr lang="en-US" dirty="0"/>
              <a:t>Key aspects of mentoring</a:t>
            </a:r>
          </a:p>
          <a:p>
            <a:r>
              <a:rPr lang="en-US" dirty="0"/>
              <a:t>Fortifying mentoring relationships</a:t>
            </a:r>
          </a:p>
          <a:p>
            <a:r>
              <a:rPr lang="en-US" dirty="0"/>
              <a:t>Mentoring challenges and opportunities </a:t>
            </a:r>
          </a:p>
          <a:p>
            <a:pPr lvl="1"/>
            <a:r>
              <a:rPr lang="en-US" dirty="0"/>
              <a:t>Race, Equity and Diversity Landscape</a:t>
            </a:r>
          </a:p>
          <a:p>
            <a:endParaRPr lang="en-US" dirty="0"/>
          </a:p>
          <a:p>
            <a:endParaRPr lang="en-US" dirty="0"/>
          </a:p>
          <a:p>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dirty="0"/>
              <a:t>References</a:t>
            </a:r>
          </a:p>
        </p:txBody>
      </p:sp>
      <p:sp>
        <p:nvSpPr>
          <p:cNvPr id="4" name="Text Placeholder 3"/>
          <p:cNvSpPr>
            <a:spLocks noGrp="1"/>
          </p:cNvSpPr>
          <p:nvPr>
            <p:ph type="body" idx="1"/>
          </p:nvPr>
        </p:nvSpPr>
        <p:spPr/>
        <p:txBody>
          <a:bodyPr/>
          <a:lstStyle/>
          <a:p>
            <a:r>
              <a:rPr lang="en-US" dirty="0"/>
              <a:t>See attached document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&amp; Context</a:t>
            </a:r>
          </a:p>
        </p:txBody>
      </p:sp>
      <p:sp>
        <p:nvSpPr>
          <p:cNvPr id="3" name="Content Placeholder 2"/>
          <p:cNvSpPr>
            <a:spLocks noGrp="1"/>
          </p:cNvSpPr>
          <p:nvPr>
            <p:ph idx="1"/>
          </p:nvPr>
        </p:nvSpPr>
        <p:spPr/>
        <p:txBody>
          <a:bodyPr>
            <a:normAutofit/>
          </a:bodyPr>
          <a:lstStyle/>
          <a:p>
            <a:r>
              <a:rPr lang="en-US" dirty="0"/>
              <a:t>Research landscape on minority students has changed </a:t>
            </a:r>
          </a:p>
          <a:p>
            <a:r>
              <a:rPr lang="en-US" dirty="0"/>
              <a:t>Institutional context matters (TWIs, HBCUs &amp; HSIs)</a:t>
            </a:r>
          </a:p>
          <a:p>
            <a:pPr lvl="1"/>
            <a:r>
              <a:rPr lang="en-US" dirty="0"/>
              <a:t>Campus mission &amp; commitment </a:t>
            </a:r>
          </a:p>
          <a:p>
            <a:pPr lvl="1"/>
            <a:r>
              <a:rPr lang="en-US" dirty="0"/>
              <a:t>Campus climate</a:t>
            </a:r>
          </a:p>
          <a:p>
            <a:r>
              <a:rPr lang="en-US" dirty="0"/>
              <a:t>Access and Retention </a:t>
            </a:r>
          </a:p>
          <a:p>
            <a:pPr lvl="2"/>
            <a:r>
              <a:rPr lang="en-US" dirty="0"/>
              <a:t>The Role of Faculty</a:t>
            </a:r>
          </a:p>
          <a:p>
            <a:pPr lvl="2"/>
            <a:r>
              <a:rPr lang="en-US" dirty="0"/>
              <a:t>Role of Peers</a:t>
            </a:r>
          </a:p>
          <a:p>
            <a:pPr lvl="2"/>
            <a:r>
              <a:rPr lang="en-US" dirty="0"/>
              <a:t>Institution practices</a:t>
            </a:r>
          </a:p>
          <a:p>
            <a:r>
              <a:rPr lang="en-US" dirty="0"/>
              <a:t>Issues of race, equity and diversity. What does is all mean and why is this even important?</a:t>
            </a:r>
          </a:p>
          <a:p>
            <a:endParaRPr lang="en-US" dirty="0"/>
          </a:p>
          <a:p>
            <a:endParaRPr lang="en-US" dirty="0"/>
          </a:p>
        </p:txBody>
      </p:sp>
    </p:spTree>
    <p:extLst>
      <p:ext uri="{BB962C8B-B14F-4D97-AF65-F5344CB8AC3E}">
        <p14:creationId xmlns:p14="http://schemas.microsoft.com/office/powerpoint/2010/main" val="1363182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Data Sources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1708010"/>
              </p:ext>
            </p:extLst>
          </p:nvPr>
        </p:nvGraphicFramePr>
        <p:xfrm>
          <a:off x="457200" y="1600200"/>
          <a:ext cx="7556313" cy="4144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1130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Factors from the Literature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46196886"/>
              </p:ext>
            </p:extLst>
          </p:nvPr>
        </p:nvGraphicFramePr>
        <p:xfrm>
          <a:off x="498474" y="1981200"/>
          <a:ext cx="7556313" cy="4144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0648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dirty="0"/>
              <a:t>Examples of Science Climate</a:t>
            </a:r>
          </a:p>
        </p:txBody>
      </p:sp>
      <p:sp>
        <p:nvSpPr>
          <p:cNvPr id="82947" name="Rectangle 3"/>
          <p:cNvSpPr>
            <a:spLocks noGrp="1" noChangeArrowheads="1"/>
          </p:cNvSpPr>
          <p:nvPr>
            <p:ph idx="1"/>
          </p:nvPr>
        </p:nvSpPr>
        <p:spPr>
          <a:xfrm>
            <a:off x="457200" y="1295400"/>
            <a:ext cx="8229600" cy="5181600"/>
          </a:xfrm>
        </p:spPr>
        <p:txBody>
          <a:bodyPr/>
          <a:lstStyle/>
          <a:p>
            <a:pPr lvl="1">
              <a:lnSpc>
                <a:spcPct val="90000"/>
              </a:lnSpc>
            </a:pPr>
            <a:r>
              <a:rPr lang="en-US" sz="2000" dirty="0"/>
              <a:t>Unnecessarily perception that science is a “hard major”</a:t>
            </a:r>
          </a:p>
          <a:p>
            <a:pPr lvl="1">
              <a:lnSpc>
                <a:spcPct val="90000"/>
              </a:lnSpc>
            </a:pPr>
            <a:r>
              <a:rPr lang="en-US" sz="2000" dirty="0"/>
              <a:t>Competition and ‘weeding out’</a:t>
            </a:r>
          </a:p>
          <a:p>
            <a:pPr lvl="1">
              <a:lnSpc>
                <a:spcPct val="90000"/>
              </a:lnSpc>
            </a:pPr>
            <a:r>
              <a:rPr lang="en-US" sz="2000" dirty="0"/>
              <a:t>Fast pace</a:t>
            </a:r>
          </a:p>
          <a:p>
            <a:pPr lvl="1">
              <a:lnSpc>
                <a:spcPct val="90000"/>
              </a:lnSpc>
            </a:pPr>
            <a:r>
              <a:rPr lang="en-US" sz="2000" dirty="0"/>
              <a:t>Demanding work loads</a:t>
            </a:r>
          </a:p>
          <a:p>
            <a:pPr lvl="1">
              <a:lnSpc>
                <a:spcPct val="90000"/>
              </a:lnSpc>
            </a:pPr>
            <a:r>
              <a:rPr lang="en-US" sz="2000" dirty="0"/>
              <a:t>Large classes</a:t>
            </a:r>
          </a:p>
          <a:p>
            <a:pPr lvl="1">
              <a:lnSpc>
                <a:spcPct val="90000"/>
              </a:lnSpc>
            </a:pPr>
            <a:r>
              <a:rPr lang="en-US" sz="2000" dirty="0"/>
              <a:t>Unsupportive departmental cultures</a:t>
            </a:r>
          </a:p>
          <a:p>
            <a:pPr lvl="1">
              <a:lnSpc>
                <a:spcPct val="90000"/>
              </a:lnSpc>
            </a:pPr>
            <a:r>
              <a:rPr lang="en-US" sz="2000" dirty="0"/>
              <a:t>Poor pedagogy </a:t>
            </a:r>
          </a:p>
          <a:p>
            <a:pPr lvl="1">
              <a:lnSpc>
                <a:spcPct val="90000"/>
              </a:lnSpc>
            </a:pPr>
            <a:r>
              <a:rPr lang="en-US" sz="2000" dirty="0"/>
              <a:t>Bell curve grading</a:t>
            </a:r>
          </a:p>
          <a:p>
            <a:pPr lvl="1">
              <a:lnSpc>
                <a:spcPct val="90000"/>
              </a:lnSpc>
            </a:pPr>
            <a:r>
              <a:rPr lang="en-US" sz="2000" dirty="0"/>
              <a:t>Students feel faculty are focused more on research not teaching</a:t>
            </a:r>
          </a:p>
          <a:p>
            <a:pPr lvl="1">
              <a:lnSpc>
                <a:spcPct val="90000"/>
              </a:lnSpc>
            </a:pPr>
            <a:r>
              <a:rPr lang="en-US" sz="2000" dirty="0"/>
              <a:t>Students leave for non-academic reasons</a:t>
            </a:r>
          </a:p>
          <a:p>
            <a:pPr lvl="1">
              <a:lnSpc>
                <a:spcPct val="90000"/>
              </a:lnSpc>
            </a:pPr>
            <a:r>
              <a:rPr lang="en-US" sz="2000" dirty="0"/>
              <a:t>Separation of individual and work (balance for women in particular)</a:t>
            </a:r>
          </a:p>
          <a:p>
            <a:pPr lvl="1">
              <a:lnSpc>
                <a:spcPct val="90000"/>
              </a:lnSpc>
            </a:pPr>
            <a:endParaRPr lang="en-US" sz="2000" dirty="0"/>
          </a:p>
          <a:p>
            <a:pPr lvl="1">
              <a:lnSpc>
                <a:spcPct val="90000"/>
              </a:lnSpc>
            </a:pP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p:txBody>
          <a:bodyPr/>
          <a:lstStyle/>
          <a:p>
            <a:pPr eaLnBrk="1" hangingPunct="1"/>
            <a:r>
              <a:rPr lang="en-US" sz="3200" dirty="0">
                <a:latin typeface="Arial" charset="0"/>
                <a:ea typeface="ＭＳ Ｐゴシック" charset="0"/>
                <a:cs typeface="ＭＳ Ｐゴシック" charset="0"/>
              </a:rPr>
              <a:t>Research on Minority High Achievers</a:t>
            </a:r>
          </a:p>
        </p:txBody>
      </p:sp>
      <p:pic>
        <p:nvPicPr>
          <p:cNvPr id="20" name="Content Placeholder 19" descr="images-2.jpeg"/>
          <p:cNvPicPr>
            <a:picLocks noGrp="1" noChangeAspect="1"/>
          </p:cNvPicPr>
          <p:nvPr>
            <p:ph sz="half" idx="1"/>
          </p:nvPr>
        </p:nvPicPr>
        <p:blipFill>
          <a:blip r:embed="rId3"/>
          <a:srcRect l="-9964" r="-9964"/>
          <a:stretch>
            <a:fillRect/>
          </a:stretch>
        </p:blipFill>
        <p:spPr/>
      </p:pic>
      <p:sp>
        <p:nvSpPr>
          <p:cNvPr id="19458" name="Rectangle 3"/>
          <p:cNvSpPr>
            <a:spLocks noGrp="1" noChangeArrowheads="1"/>
          </p:cNvSpPr>
          <p:nvPr>
            <p:ph type="body" sz="half" idx="2"/>
          </p:nvPr>
        </p:nvSpPr>
        <p:spPr/>
        <p:txBody>
          <a:bodyPr/>
          <a:lstStyle/>
          <a:p>
            <a:pPr eaLnBrk="1" hangingPunct="1">
              <a:lnSpc>
                <a:spcPct val="90000"/>
              </a:lnSpc>
            </a:pPr>
            <a:r>
              <a:rPr lang="en-US" sz="2000" dirty="0">
                <a:latin typeface="Arial" charset="0"/>
                <a:ea typeface="ＭＳ Ｐゴシック" charset="0"/>
                <a:cs typeface="ＭＳ Ｐゴシック" charset="0"/>
              </a:rPr>
              <a:t>National Society of Black and Hispanic Physicists, Meyerhoff Scholars, Honors Students at several universities including HBCUs and TWIs.</a:t>
            </a:r>
          </a:p>
          <a:p>
            <a:pPr eaLnBrk="1" hangingPunct="1">
              <a:lnSpc>
                <a:spcPct val="90000"/>
              </a:lnSpc>
              <a:buFont typeface="Wingdings" charset="0"/>
              <a:buNone/>
            </a:pPr>
            <a:endParaRPr lang="en-US" sz="2000" dirty="0">
              <a:latin typeface="Arial" charset="0"/>
              <a:ea typeface="ＭＳ Ｐゴシック" charset="0"/>
              <a:cs typeface="ＭＳ Ｐゴシック" charset="0"/>
            </a:endParaRPr>
          </a:p>
          <a:p>
            <a:pPr eaLnBrk="1" hangingPunct="1">
              <a:lnSpc>
                <a:spcPct val="90000"/>
              </a:lnSpc>
            </a:pPr>
            <a:r>
              <a:rPr lang="en-US" sz="2000" dirty="0">
                <a:latin typeface="Arial" charset="0"/>
                <a:ea typeface="ＭＳ Ｐゴシック" charset="0"/>
                <a:cs typeface="ＭＳ Ｐゴシック" charset="0"/>
              </a:rPr>
              <a:t>The majority are Black,  they tend to come from middle class families and most have two parent households but not all. </a:t>
            </a:r>
          </a:p>
          <a:p>
            <a:pPr eaLnBrk="1" hangingPunct="1">
              <a:lnSpc>
                <a:spcPct val="90000"/>
              </a:lnSpc>
            </a:pPr>
            <a:endParaRPr lang="en-US" sz="20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1551176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NSBP &amp; NSHP</a:t>
            </a:r>
          </a:p>
        </p:txBody>
      </p:sp>
      <p:sp>
        <p:nvSpPr>
          <p:cNvPr id="3" name="Content Placeholder 2"/>
          <p:cNvSpPr>
            <a:spLocks noGrp="1"/>
          </p:cNvSpPr>
          <p:nvPr>
            <p:ph idx="1"/>
          </p:nvPr>
        </p:nvSpPr>
        <p:spPr>
          <a:xfrm>
            <a:off x="457200" y="1295400"/>
            <a:ext cx="4218217" cy="5122333"/>
          </a:xfrm>
        </p:spPr>
        <p:txBody>
          <a:bodyPr>
            <a:normAutofit/>
          </a:bodyPr>
          <a:lstStyle/>
          <a:p>
            <a:r>
              <a:rPr lang="en-US" dirty="0"/>
              <a:t>Annually from 2005-2009,Total 162 Black US participants.</a:t>
            </a:r>
          </a:p>
          <a:p>
            <a:r>
              <a:rPr lang="en-US" dirty="0"/>
              <a:t>Joint meeting of National Society for Black Physicists and National Society of Hispanic Physicists</a:t>
            </a:r>
          </a:p>
          <a:p>
            <a:r>
              <a:rPr lang="en-US" dirty="0"/>
              <a:t>Multiple bodies of research STEM, URM, Higher Ed an High Achieving URM</a:t>
            </a:r>
          </a:p>
          <a:p>
            <a:r>
              <a:rPr lang="en-US" dirty="0"/>
              <a:t>Focus groups and individual interviews</a:t>
            </a:r>
          </a:p>
          <a:p>
            <a:r>
              <a:rPr lang="en-US" dirty="0"/>
              <a:t>Students at various points in academic careers at multiple institutions</a:t>
            </a:r>
          </a:p>
          <a:p>
            <a:endParaRPr lang="en-US" dirty="0"/>
          </a:p>
          <a:p>
            <a:pPr marL="0" indent="0">
              <a:buNone/>
            </a:pPr>
            <a:endParaRPr lang="en-US" dirty="0"/>
          </a:p>
          <a:p>
            <a:pPr marL="0" indent="0">
              <a:buNone/>
            </a:pPr>
            <a:endParaRPr lang="en-US" dirty="0"/>
          </a:p>
          <a:p>
            <a:pPr marL="0" indent="0">
              <a:buNone/>
            </a:pPr>
            <a:endParaRPr lang="en-US" dirty="0"/>
          </a:p>
        </p:txBody>
      </p:sp>
      <p:pic>
        <p:nvPicPr>
          <p:cNvPr id="6" name="Picture 5"/>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760082" y="88900"/>
            <a:ext cx="4191000" cy="6769100"/>
          </a:xfrm>
          <a:prstGeom prst="rect">
            <a:avLst/>
          </a:prstGeom>
        </p:spPr>
      </p:pic>
    </p:spTree>
    <p:extLst>
      <p:ext uri="{BB962C8B-B14F-4D97-AF65-F5344CB8AC3E}">
        <p14:creationId xmlns:p14="http://schemas.microsoft.com/office/powerpoint/2010/main" val="140372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Themes</a:t>
            </a:r>
          </a:p>
        </p:txBody>
      </p:sp>
      <p:sp>
        <p:nvSpPr>
          <p:cNvPr id="3" name="Content Placeholder 2"/>
          <p:cNvSpPr>
            <a:spLocks noGrp="1"/>
          </p:cNvSpPr>
          <p:nvPr>
            <p:ph idx="1"/>
          </p:nvPr>
        </p:nvSpPr>
        <p:spPr/>
        <p:txBody>
          <a:bodyPr>
            <a:normAutofit lnSpcReduction="10000"/>
          </a:bodyPr>
          <a:lstStyle/>
          <a:p>
            <a:r>
              <a:rPr lang="en-US" dirty="0"/>
              <a:t>The role of parents, family (precollege experiences, exposure to science, parents educational experiences and SES) and access to other key adults.</a:t>
            </a:r>
          </a:p>
          <a:p>
            <a:r>
              <a:rPr lang="en-US" dirty="0"/>
              <a:t>Peers were essential to success and motivation</a:t>
            </a:r>
          </a:p>
          <a:p>
            <a:pPr lvl="2"/>
            <a:r>
              <a:rPr lang="en-US" dirty="0"/>
              <a:t>Like type community of high achieving peers</a:t>
            </a:r>
          </a:p>
          <a:p>
            <a:r>
              <a:rPr lang="en-US" dirty="0"/>
              <a:t>Institutional context (TWIs and HBCUs) matters. Campus climate, isolation, connections, motivation to succeed.</a:t>
            </a:r>
          </a:p>
          <a:p>
            <a:r>
              <a:rPr lang="en-US" dirty="0"/>
              <a:t>Intersection of identity (science, race, gender)</a:t>
            </a:r>
          </a:p>
          <a:p>
            <a:r>
              <a:rPr lang="en-US" dirty="0"/>
              <a:t>Faculty advisors/mentors, attitudes and behaviors matter.</a:t>
            </a:r>
          </a:p>
          <a:p>
            <a:pPr lvl="2"/>
            <a:r>
              <a:rPr lang="en-US" dirty="0"/>
              <a:t>International faculty experiences</a:t>
            </a:r>
          </a:p>
          <a:p>
            <a:endParaRPr lang="en-US" dirty="0"/>
          </a:p>
          <a:p>
            <a:endParaRPr lang="en-US" dirty="0"/>
          </a:p>
          <a:p>
            <a:endParaRPr lang="en-US" dirty="0"/>
          </a:p>
        </p:txBody>
      </p:sp>
    </p:spTree>
    <p:extLst>
      <p:ext uri="{BB962C8B-B14F-4D97-AF65-F5344CB8AC3E}">
        <p14:creationId xmlns:p14="http://schemas.microsoft.com/office/powerpoint/2010/main" val="285689744"/>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4241</TotalTime>
  <Words>1098</Words>
  <Application>Microsoft Office PowerPoint</Application>
  <PresentationFormat>On-screen Show (4:3)</PresentationFormat>
  <Paragraphs>164</Paragraphs>
  <Slides>20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Rockwell</vt:lpstr>
      <vt:lpstr>Tahoma</vt:lpstr>
      <vt:lpstr>Wingdings</vt:lpstr>
      <vt:lpstr>Advantage</vt:lpstr>
      <vt:lpstr>Beyond the Margins: Fortifying Mentoring Relationships with URM Students  </vt:lpstr>
      <vt:lpstr>Presentation Overview</vt:lpstr>
      <vt:lpstr>Introduction &amp; Context</vt:lpstr>
      <vt:lpstr>                  Data Sources</vt:lpstr>
      <vt:lpstr>Key Factors from the Literature</vt:lpstr>
      <vt:lpstr>Examples of Science Climate</vt:lpstr>
      <vt:lpstr>Research on Minority High Achievers</vt:lpstr>
      <vt:lpstr>NSBP &amp; NSHP</vt:lpstr>
      <vt:lpstr>Major Themes</vt:lpstr>
      <vt:lpstr>Faculty Interactions</vt:lpstr>
      <vt:lpstr>KEY ASPECTS OF MENTORING</vt:lpstr>
      <vt:lpstr>How Intentional is Your Mentoring?</vt:lpstr>
      <vt:lpstr>Key Aspects of Mentoring</vt:lpstr>
      <vt:lpstr>Key Aspects of Mentoring</vt:lpstr>
      <vt:lpstr>Key Institutional Factors</vt:lpstr>
      <vt:lpstr>To Fortify:</vt:lpstr>
      <vt:lpstr>Fortifying Mentoring Relationships</vt:lpstr>
      <vt:lpstr>Fortifying Mentoring Relationships</vt:lpstr>
      <vt:lpstr>Challenges and Opportunities</vt:lpstr>
      <vt:lpstr>References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of Color in STEM</dc:title>
  <dc:creator>Kim</dc:creator>
  <cp:lastModifiedBy>James Langley</cp:lastModifiedBy>
  <cp:revision>63</cp:revision>
  <dcterms:created xsi:type="dcterms:W3CDTF">2012-03-19T15:06:28Z</dcterms:created>
  <dcterms:modified xsi:type="dcterms:W3CDTF">2020-06-24T19:13:58Z</dcterms:modified>
</cp:coreProperties>
</file>