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9144000" cy="5143500" type="screen16x9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CD5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26" y="2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93E41E1-D3BD-64A5-6846-E9B700B4A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63b9e4034_1_26:notes">
            <a:extLst>
              <a:ext uri="{FF2B5EF4-FFF2-40B4-BE49-F238E27FC236}">
                <a16:creationId xmlns:a16="http://schemas.microsoft.com/office/drawing/2014/main" id="{6DAAC147-0426-A299-2B04-C8FEC5E07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b63b9e4034_1_26:notes">
            <a:extLst>
              <a:ext uri="{FF2B5EF4-FFF2-40B4-BE49-F238E27FC236}">
                <a16:creationId xmlns:a16="http://schemas.microsoft.com/office/drawing/2014/main" id="{48892D94-4637-6BBD-7AEF-1CAEB1ADFB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4712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63b9e4034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b63b9e4034_1_26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4ac087d2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4ac087d2f_0_6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>
          <a:extLst>
            <a:ext uri="{FF2B5EF4-FFF2-40B4-BE49-F238E27FC236}">
              <a16:creationId xmlns:a16="http://schemas.microsoft.com/office/drawing/2014/main" id="{8FAFDEBA-B829-9830-E940-4A9365D60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4ac087d2f_0_6:notes">
            <a:extLst>
              <a:ext uri="{FF2B5EF4-FFF2-40B4-BE49-F238E27FC236}">
                <a16:creationId xmlns:a16="http://schemas.microsoft.com/office/drawing/2014/main" id="{F123D6C1-0B06-C5AC-B09C-52D0FF3EA7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4ac087d2f_0_6:notes">
            <a:extLst>
              <a:ext uri="{FF2B5EF4-FFF2-40B4-BE49-F238E27FC236}">
                <a16:creationId xmlns:a16="http://schemas.microsoft.com/office/drawing/2014/main" id="{C67A6ED2-ED1F-A842-D4B8-7347393AD2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0361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>
          <a:extLst>
            <a:ext uri="{FF2B5EF4-FFF2-40B4-BE49-F238E27FC236}">
              <a16:creationId xmlns:a16="http://schemas.microsoft.com/office/drawing/2014/main" id="{B9F34A3B-83FB-59E6-B9A4-FCD2ABE03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4ac087d2f_0_6:notes">
            <a:extLst>
              <a:ext uri="{FF2B5EF4-FFF2-40B4-BE49-F238E27FC236}">
                <a16:creationId xmlns:a16="http://schemas.microsoft.com/office/drawing/2014/main" id="{415CBFFD-A034-1A02-BD18-170F97461D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4ac087d2f_0_6:notes">
            <a:extLst>
              <a:ext uri="{FF2B5EF4-FFF2-40B4-BE49-F238E27FC236}">
                <a16:creationId xmlns:a16="http://schemas.microsoft.com/office/drawing/2014/main" id="{F173CC39-2EA1-1F00-C72D-9B3509F37B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502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>
          <a:extLst>
            <a:ext uri="{FF2B5EF4-FFF2-40B4-BE49-F238E27FC236}">
              <a16:creationId xmlns:a16="http://schemas.microsoft.com/office/drawing/2014/main" id="{6CAC5725-A77C-AB8E-1ABF-740BC6681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4ac087d2f_0_6:notes">
            <a:extLst>
              <a:ext uri="{FF2B5EF4-FFF2-40B4-BE49-F238E27FC236}">
                <a16:creationId xmlns:a16="http://schemas.microsoft.com/office/drawing/2014/main" id="{2211C5A1-4A66-8764-5F0D-5033762BCB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4ac087d2f_0_6:notes">
            <a:extLst>
              <a:ext uri="{FF2B5EF4-FFF2-40B4-BE49-F238E27FC236}">
                <a16:creationId xmlns:a16="http://schemas.microsoft.com/office/drawing/2014/main" id="{172CC781-EC4A-E075-6BF3-BA2811E0DF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6408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>
          <a:extLst>
            <a:ext uri="{FF2B5EF4-FFF2-40B4-BE49-F238E27FC236}">
              <a16:creationId xmlns:a16="http://schemas.microsoft.com/office/drawing/2014/main" id="{B6A39126-7E7B-4414-03DD-9FA8B7A73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4ac087d2f_0_6:notes">
            <a:extLst>
              <a:ext uri="{FF2B5EF4-FFF2-40B4-BE49-F238E27FC236}">
                <a16:creationId xmlns:a16="http://schemas.microsoft.com/office/drawing/2014/main" id="{6560F509-3DEC-1B17-7757-4D4CCEB093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4ac087d2f_0_6:notes">
            <a:extLst>
              <a:ext uri="{FF2B5EF4-FFF2-40B4-BE49-F238E27FC236}">
                <a16:creationId xmlns:a16="http://schemas.microsoft.com/office/drawing/2014/main" id="{716B60A1-21FB-8735-1DA3-0BBE6656AE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7738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>
          <a:extLst>
            <a:ext uri="{FF2B5EF4-FFF2-40B4-BE49-F238E27FC236}">
              <a16:creationId xmlns:a16="http://schemas.microsoft.com/office/drawing/2014/main" id="{3BB608EC-2D54-CA98-5D89-E2140A1AF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4ac087d2f_0_6:notes">
            <a:extLst>
              <a:ext uri="{FF2B5EF4-FFF2-40B4-BE49-F238E27FC236}">
                <a16:creationId xmlns:a16="http://schemas.microsoft.com/office/drawing/2014/main" id="{E8FE24BE-7FE6-C1AC-FE6D-9222ABE5A5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4ac087d2f_0_6:notes">
            <a:extLst>
              <a:ext uri="{FF2B5EF4-FFF2-40B4-BE49-F238E27FC236}">
                <a16:creationId xmlns:a16="http://schemas.microsoft.com/office/drawing/2014/main" id="{0A179C36-FD06-E3FD-54B4-6A4CD9E06B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9646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>
          <a:extLst>
            <a:ext uri="{FF2B5EF4-FFF2-40B4-BE49-F238E27FC236}">
              <a16:creationId xmlns:a16="http://schemas.microsoft.com/office/drawing/2014/main" id="{A024E256-2CEC-7079-0FCD-D7C5A9240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4ac087d2f_0_6:notes">
            <a:extLst>
              <a:ext uri="{FF2B5EF4-FFF2-40B4-BE49-F238E27FC236}">
                <a16:creationId xmlns:a16="http://schemas.microsoft.com/office/drawing/2014/main" id="{DBDB2BB1-AF10-D078-611E-CC25AE6DC3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4ac087d2f_0_6:notes">
            <a:extLst>
              <a:ext uri="{FF2B5EF4-FFF2-40B4-BE49-F238E27FC236}">
                <a16:creationId xmlns:a16="http://schemas.microsoft.com/office/drawing/2014/main" id="{353E4059-0E42-8109-16CB-DFC337E988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6398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DkN9wTT7FdKnj60Q4Dyed4moOi2A5In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79800" y="1219199"/>
            <a:ext cx="7784400" cy="220717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lang="en" dirty="0"/>
              <a:t>Step Up San Marcos</a:t>
            </a:r>
            <a:br>
              <a:rPr lang="en" dirty="0"/>
            </a:br>
            <a:r>
              <a:rPr lang="en" dirty="0"/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General Membership Meeting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January 13, 2026</a:t>
            </a:r>
            <a:endParaRPr dirty="0"/>
          </a:p>
        </p:txBody>
      </p:sp>
      <p:pic>
        <p:nvPicPr>
          <p:cNvPr id="56" name="Google Shape;56;p13" title="SUSM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0">
          <a:extLst>
            <a:ext uri="{FF2B5EF4-FFF2-40B4-BE49-F238E27FC236}">
              <a16:creationId xmlns:a16="http://schemas.microsoft.com/office/drawing/2014/main" id="{BA0DACDD-77ED-4132-95E9-2CF93B9C0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00C786A3-853F-53FA-12FA-2921805998F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987972"/>
            <a:ext cx="8520600" cy="30269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5. Announcements from Membership</a:t>
            </a:r>
            <a:endParaRPr lang="en-US" sz="3200" dirty="0">
              <a:solidFill>
                <a:srgbClr val="595959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20000"/>
              </a:lnSpc>
              <a:spcAft>
                <a:spcPts val="0"/>
              </a:spcAft>
              <a:buNone/>
            </a:pPr>
            <a:r>
              <a:rPr kumimoji="0" lang="en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6. Upcoming Events</a:t>
            </a:r>
          </a:p>
          <a:p>
            <a:pPr marL="0" lvl="0" indent="0" algn="ctr" rtl="0">
              <a:lnSpc>
                <a:spcPct val="120000"/>
              </a:lnSpc>
              <a:spcAft>
                <a:spcPts val="0"/>
              </a:spcAft>
              <a:buNone/>
            </a:pPr>
            <a:r>
              <a:rPr lang="en" sz="3200">
                <a:solidFill>
                  <a:srgbClr val="595959"/>
                </a:solidFill>
              </a:rPr>
              <a:t>Paul Murray</a:t>
            </a:r>
            <a:endParaRPr sz="3200" dirty="0"/>
          </a:p>
        </p:txBody>
      </p:sp>
      <p:pic>
        <p:nvPicPr>
          <p:cNvPr id="63" name="Google Shape;63;p14" title="SUSM LOGO.png">
            <a:extLst>
              <a:ext uri="{FF2B5EF4-FFF2-40B4-BE49-F238E27FC236}">
                <a16:creationId xmlns:a16="http://schemas.microsoft.com/office/drawing/2014/main" id="{50151F42-E558-DCE9-9883-11E259D9F31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062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subTitle" idx="1"/>
          </p:nvPr>
        </p:nvSpPr>
        <p:spPr>
          <a:xfrm>
            <a:off x="311700" y="987972"/>
            <a:ext cx="8520600" cy="30269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1. Welcome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Diane Phalen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20000"/>
              </a:lnSpc>
              <a:spcAft>
                <a:spcPts val="0"/>
              </a:spcAft>
              <a:buNone/>
            </a:pPr>
            <a:r>
              <a:rPr kumimoji="0" lang="en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2. </a:t>
            </a:r>
            <a:r>
              <a:rPr lang="en-US" sz="3200" dirty="0">
                <a:solidFill>
                  <a:srgbClr val="0097A7"/>
                </a:solidFill>
                <a:hlinkClick r:id="rId3"/>
              </a:rPr>
              <a:t>Treasurer’s Report</a:t>
            </a:r>
            <a:endParaRPr sz="3200" dirty="0"/>
          </a:p>
          <a:p>
            <a:pPr marL="0" lvl="0" indent="0" algn="ctr" rtl="0">
              <a:lnSpc>
                <a:spcPct val="120000"/>
              </a:lnSpc>
              <a:spcAft>
                <a:spcPts val="0"/>
              </a:spcAft>
              <a:buNone/>
            </a:pPr>
            <a:r>
              <a:rPr lang="en" sz="3200" dirty="0"/>
              <a:t>Diane Phalen</a:t>
            </a:r>
            <a:endParaRPr sz="3200" dirty="0"/>
          </a:p>
        </p:txBody>
      </p:sp>
      <p:pic>
        <p:nvPicPr>
          <p:cNvPr id="63" name="Google Shape;63;p14" title="SUSM 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subTitle" idx="1"/>
          </p:nvPr>
        </p:nvSpPr>
        <p:spPr>
          <a:xfrm>
            <a:off x="311700" y="353897"/>
            <a:ext cx="8520600" cy="119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3. Overview of 2026 SUSM Action Plan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Stephanie Korcheck</a:t>
            </a:r>
            <a:endParaRPr sz="3200" dirty="0"/>
          </a:p>
        </p:txBody>
      </p:sp>
      <p:pic>
        <p:nvPicPr>
          <p:cNvPr id="70" name="Google Shape;70;p15" title="SUSM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86A53C-A471-BBB2-6BBB-9BC1D6727C4F}"/>
              </a:ext>
            </a:extLst>
          </p:cNvPr>
          <p:cNvSpPr txBox="1"/>
          <p:nvPr/>
        </p:nvSpPr>
        <p:spPr>
          <a:xfrm>
            <a:off x="426220" y="1757958"/>
            <a:ext cx="739235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95959"/>
              </a:buClr>
              <a:buSzPts val="1800"/>
              <a:buFont typeface="Arial"/>
              <a:buChar char="●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October Survey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●"/>
              <a:tabLst/>
              <a:defRPr/>
            </a:pPr>
            <a:r>
              <a:rPr lang="en-US" sz="2400" dirty="0">
                <a:solidFill>
                  <a:srgbClr val="595959"/>
                </a:solidFill>
              </a:rPr>
              <a:t>Why Do We Need an Action Plan?</a:t>
            </a:r>
          </a:p>
          <a:p>
            <a:pPr marL="8048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State what we want to accomplish</a:t>
            </a:r>
          </a:p>
          <a:p>
            <a:pPr marL="8048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Wingdings" panose="05000000000000000000" pitchFamily="2" charset="2"/>
              <a:buChar char="Ø"/>
              <a:tabLst/>
              <a:defRPr/>
            </a:pPr>
            <a:r>
              <a:rPr lang="en-US" sz="2400" dirty="0">
                <a:solidFill>
                  <a:srgbClr val="595959"/>
                </a:solidFill>
              </a:rPr>
              <a:t>Prioritize the work</a:t>
            </a:r>
          </a:p>
          <a:p>
            <a:pPr marL="8048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Identify who does what by when</a:t>
            </a:r>
          </a:p>
          <a:p>
            <a:pPr marL="8048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ts val="1800"/>
              <a:buFont typeface="Wingdings" panose="05000000000000000000" pitchFamily="2" charset="2"/>
              <a:buChar char="Ø"/>
              <a:tabLst/>
              <a:defRPr/>
            </a:pPr>
            <a:r>
              <a:rPr lang="en-US" sz="2400" dirty="0">
                <a:solidFill>
                  <a:srgbClr val="595959"/>
                </a:solidFill>
              </a:rPr>
              <a:t>Accountability!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●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Steering Committee Leadership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7">
          <a:extLst>
            <a:ext uri="{FF2B5EF4-FFF2-40B4-BE49-F238E27FC236}">
              <a16:creationId xmlns:a16="http://schemas.microsoft.com/office/drawing/2014/main" id="{100D9DA1-38D3-F76E-E7D0-42F1C874A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>
            <a:extLst>
              <a:ext uri="{FF2B5EF4-FFF2-40B4-BE49-F238E27FC236}">
                <a16:creationId xmlns:a16="http://schemas.microsoft.com/office/drawing/2014/main" id="{26150864-BC28-7D52-EEC5-27564E84DC8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353897"/>
            <a:ext cx="8520600" cy="7129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3. Overview of Action Plan (continued)</a:t>
            </a:r>
          </a:p>
        </p:txBody>
      </p:sp>
      <p:pic>
        <p:nvPicPr>
          <p:cNvPr id="70" name="Google Shape;70;p15" title="SUSM LOGO.png">
            <a:extLst>
              <a:ext uri="{FF2B5EF4-FFF2-40B4-BE49-F238E27FC236}">
                <a16:creationId xmlns:a16="http://schemas.microsoft.com/office/drawing/2014/main" id="{6818C4CC-633D-1106-9A34-FEA9E13F72F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547C7A-6CBB-5DB4-DB07-707CE07826A6}"/>
              </a:ext>
            </a:extLst>
          </p:cNvPr>
          <p:cNvSpPr txBox="1"/>
          <p:nvPr/>
        </p:nvSpPr>
        <p:spPr>
          <a:xfrm>
            <a:off x="426219" y="1268101"/>
            <a:ext cx="739235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95959"/>
              </a:buClr>
              <a:buSzPts val="1800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Goal 1: Organize and Educate the Local Community to Champion Democratic Principles</a:t>
            </a:r>
          </a:p>
          <a:p>
            <a:pPr marL="1143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95959"/>
              </a:buClr>
              <a:buSzPts val="1800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Goal 2: Build Alliances with Other Organizations in San Marcos and Central Texas to Advance Democratic Principles</a:t>
            </a:r>
          </a:p>
          <a:p>
            <a:pPr marL="1143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95959"/>
              </a:buClr>
              <a:buSzPts val="1800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Goal 3: Deliver Consistent, Compelling Messaging within SUSM and throughout the Community to Support Democratic Principles</a:t>
            </a:r>
          </a:p>
          <a:p>
            <a:pPr marL="1143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95959"/>
              </a:buClr>
              <a:buSzPts val="1800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Goal 4: Build an Effective and Enduring Organization</a:t>
            </a:r>
          </a:p>
        </p:txBody>
      </p:sp>
    </p:spTree>
    <p:extLst>
      <p:ext uri="{BB962C8B-B14F-4D97-AF65-F5344CB8AC3E}">
        <p14:creationId xmlns:p14="http://schemas.microsoft.com/office/powerpoint/2010/main" val="4265077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7">
          <a:extLst>
            <a:ext uri="{FF2B5EF4-FFF2-40B4-BE49-F238E27FC236}">
              <a16:creationId xmlns:a16="http://schemas.microsoft.com/office/drawing/2014/main" id="{0172465E-B4A8-E277-E1B1-57ECE5F95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>
            <a:extLst>
              <a:ext uri="{FF2B5EF4-FFF2-40B4-BE49-F238E27FC236}">
                <a16:creationId xmlns:a16="http://schemas.microsoft.com/office/drawing/2014/main" id="{95D81D2E-E349-29A5-65BB-4B4421330C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353897"/>
            <a:ext cx="8520600" cy="7129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3. Overview of Action Plan (continued)</a:t>
            </a:r>
          </a:p>
        </p:txBody>
      </p:sp>
      <p:pic>
        <p:nvPicPr>
          <p:cNvPr id="70" name="Google Shape;70;p15" title="SUSM LOGO.png">
            <a:extLst>
              <a:ext uri="{FF2B5EF4-FFF2-40B4-BE49-F238E27FC236}">
                <a16:creationId xmlns:a16="http://schemas.microsoft.com/office/drawing/2014/main" id="{F312B344-F658-C45A-7301-B9FB3FB97BF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C9B549-C6BE-1224-188D-566C5621F46D}"/>
              </a:ext>
            </a:extLst>
          </p:cNvPr>
          <p:cNvSpPr txBox="1"/>
          <p:nvPr/>
        </p:nvSpPr>
        <p:spPr>
          <a:xfrm>
            <a:off x="435455" y="1397411"/>
            <a:ext cx="78957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95959"/>
              </a:buClr>
              <a:buSzPts val="1800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What’s Next?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95959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4-6 team members per goal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95959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Fully develop plan for each goal</a:t>
            </a:r>
            <a:endParaRPr lang="en-US" sz="2400" dirty="0">
              <a:solidFill>
                <a:srgbClr val="595959"/>
              </a:solidFill>
            </a:endParaRPr>
          </a:p>
          <a:p>
            <a:pPr marL="803275" marR="0" lvl="0" indent="-3476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95959"/>
              </a:buClr>
              <a:buSzPct val="7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prioritized objectives</a:t>
            </a:r>
          </a:p>
          <a:p>
            <a:pPr marL="803275" marR="0" lvl="0" indent="-3476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95959"/>
              </a:buClr>
              <a:buSzPct val="75000"/>
              <a:buFont typeface="Wingdings" panose="05000000000000000000" pitchFamily="2" charset="2"/>
              <a:buChar char="Ø"/>
              <a:tabLst/>
              <a:defRPr/>
            </a:pPr>
            <a:r>
              <a:rPr lang="en-US" sz="2400" dirty="0">
                <a:solidFill>
                  <a:srgbClr val="595959"/>
                </a:solidFill>
              </a:rPr>
              <a:t>a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ction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steps for each objective – who and by when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95959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Worker bees 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95959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Impact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1C396F-4F63-737B-507B-8F9C0A1E6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5378" y="1206593"/>
            <a:ext cx="1883995" cy="1888418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151378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7">
          <a:extLst>
            <a:ext uri="{FF2B5EF4-FFF2-40B4-BE49-F238E27FC236}">
              <a16:creationId xmlns:a16="http://schemas.microsoft.com/office/drawing/2014/main" id="{BC019C69-B694-9312-DAE4-894D9E3B9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>
            <a:extLst>
              <a:ext uri="{FF2B5EF4-FFF2-40B4-BE49-F238E27FC236}">
                <a16:creationId xmlns:a16="http://schemas.microsoft.com/office/drawing/2014/main" id="{1B4F5004-FC04-26B2-29E5-17B94E044C6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353897"/>
            <a:ext cx="8520600" cy="6802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4. Reports from Action Plan Goal Teams</a:t>
            </a:r>
          </a:p>
        </p:txBody>
      </p:sp>
      <p:pic>
        <p:nvPicPr>
          <p:cNvPr id="70" name="Google Shape;70;p15" title="SUSM LOGO.png">
            <a:extLst>
              <a:ext uri="{FF2B5EF4-FFF2-40B4-BE49-F238E27FC236}">
                <a16:creationId xmlns:a16="http://schemas.microsoft.com/office/drawing/2014/main" id="{43F757E9-C28D-B56A-E2CB-8BAC9061832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8A0724-4253-D4C7-74CC-66898B9CA4AD}"/>
              </a:ext>
            </a:extLst>
          </p:cNvPr>
          <p:cNvSpPr txBox="1"/>
          <p:nvPr/>
        </p:nvSpPr>
        <p:spPr>
          <a:xfrm>
            <a:off x="426220" y="1133598"/>
            <a:ext cx="7966666" cy="3558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buNone/>
            </a:pPr>
            <a:r>
              <a:rPr lang="en-US" sz="22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Goal 1: Organize and Educate the Local Community to Champion Democratic Principles</a:t>
            </a: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200" i="1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Team Leaders: Scott Henize, Melani Howard, Dick McBride</a:t>
            </a:r>
            <a:endParaRPr lang="en-US" sz="2200" kern="100" dirty="0">
              <a:solidFill>
                <a:srgbClr val="595959"/>
              </a:solidFill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-11430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2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1 – Hold protests and rallies</a:t>
            </a:r>
          </a:p>
          <a:p>
            <a:pPr marL="342900" marR="0" indent="-11430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2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2 – Rapidly respond to significant events</a:t>
            </a:r>
          </a:p>
          <a:p>
            <a:pPr marL="342900" marR="0" indent="-11430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2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3 – Engage with voters to support like-minded state and national candidates</a:t>
            </a:r>
          </a:p>
          <a:p>
            <a:pPr marL="342900" marR="0" indent="-11430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2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4 – Educate the community on targeted issues</a:t>
            </a:r>
          </a:p>
        </p:txBody>
      </p:sp>
    </p:spTree>
    <p:extLst>
      <p:ext uri="{BB962C8B-B14F-4D97-AF65-F5344CB8AC3E}">
        <p14:creationId xmlns:p14="http://schemas.microsoft.com/office/powerpoint/2010/main" val="1415239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7">
          <a:extLst>
            <a:ext uri="{FF2B5EF4-FFF2-40B4-BE49-F238E27FC236}">
              <a16:creationId xmlns:a16="http://schemas.microsoft.com/office/drawing/2014/main" id="{20927180-C9B2-47C2-A902-F0139A6FD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>
            <a:extLst>
              <a:ext uri="{FF2B5EF4-FFF2-40B4-BE49-F238E27FC236}">
                <a16:creationId xmlns:a16="http://schemas.microsoft.com/office/drawing/2014/main" id="{E21E490D-4FB1-CC18-9D1C-2A904FA5BC3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353897"/>
            <a:ext cx="8520600" cy="6802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4. Reports from Goal Teams (continued)</a:t>
            </a:r>
          </a:p>
        </p:txBody>
      </p:sp>
      <p:pic>
        <p:nvPicPr>
          <p:cNvPr id="70" name="Google Shape;70;p15" title="SUSM LOGO.png">
            <a:extLst>
              <a:ext uri="{FF2B5EF4-FFF2-40B4-BE49-F238E27FC236}">
                <a16:creationId xmlns:a16="http://schemas.microsoft.com/office/drawing/2014/main" id="{1E409BF6-F068-062F-5C22-627D66DC30B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9AFD2D-55E6-D3A5-E6F8-5F538F6CCB55}"/>
              </a:ext>
            </a:extLst>
          </p:cNvPr>
          <p:cNvSpPr txBox="1"/>
          <p:nvPr/>
        </p:nvSpPr>
        <p:spPr>
          <a:xfrm>
            <a:off x="426220" y="1133598"/>
            <a:ext cx="7966666" cy="3478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Goal 2: Build Alliances with Other Organizations in San Marcos and Central Texas to Advance Democratic Principles</a:t>
            </a: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i="1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Team Leaders: Joe Sokal, Paul Murray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1 – Sync activities with national, state, and nearby Indivisible groups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2 – Enhance the diversity of voices and participants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3 – Build alliances with other groups, both within and outside the Indivisible network, to amend state laws on targeted issues</a:t>
            </a:r>
          </a:p>
        </p:txBody>
      </p:sp>
    </p:spTree>
    <p:extLst>
      <p:ext uri="{BB962C8B-B14F-4D97-AF65-F5344CB8AC3E}">
        <p14:creationId xmlns:p14="http://schemas.microsoft.com/office/powerpoint/2010/main" val="2825190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7">
          <a:extLst>
            <a:ext uri="{FF2B5EF4-FFF2-40B4-BE49-F238E27FC236}">
              <a16:creationId xmlns:a16="http://schemas.microsoft.com/office/drawing/2014/main" id="{42DBC39E-6256-E464-16E1-73DEB8505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>
            <a:extLst>
              <a:ext uri="{FF2B5EF4-FFF2-40B4-BE49-F238E27FC236}">
                <a16:creationId xmlns:a16="http://schemas.microsoft.com/office/drawing/2014/main" id="{521FC537-810F-2D3E-29F0-413F4ABCDAF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353897"/>
            <a:ext cx="8520600" cy="6802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4. Reports from Goal Teams (continued)</a:t>
            </a:r>
          </a:p>
        </p:txBody>
      </p:sp>
      <p:pic>
        <p:nvPicPr>
          <p:cNvPr id="70" name="Google Shape;70;p15" title="SUSM LOGO.png">
            <a:extLst>
              <a:ext uri="{FF2B5EF4-FFF2-40B4-BE49-F238E27FC236}">
                <a16:creationId xmlns:a16="http://schemas.microsoft.com/office/drawing/2014/main" id="{5DBE80A1-1295-3A6E-45D0-DF5E773CA17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8017A1-B18E-0413-6B4D-56FEF0597C1C}"/>
              </a:ext>
            </a:extLst>
          </p:cNvPr>
          <p:cNvSpPr txBox="1"/>
          <p:nvPr/>
        </p:nvSpPr>
        <p:spPr>
          <a:xfrm>
            <a:off x="426220" y="1133598"/>
            <a:ext cx="7966666" cy="3478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Goal 3: Deliver Consistent, Compelling Messaging within SUSM and throughout the Community to Support Democratic Principles</a:t>
            </a: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i="1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Team Leaders: Susan Hanson, Larry Mock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1 – Create a regular schedule, format, and content for SUSM newsletter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2 – Develop plans and procedures for use of social media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3 – Build technology infrastructure to manage member database and other SUSM functions</a:t>
            </a:r>
          </a:p>
        </p:txBody>
      </p:sp>
    </p:spTree>
    <p:extLst>
      <p:ext uri="{BB962C8B-B14F-4D97-AF65-F5344CB8AC3E}">
        <p14:creationId xmlns:p14="http://schemas.microsoft.com/office/powerpoint/2010/main" val="3565054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lin ang="5400012" scaled="0"/>
        </a:gradFill>
        <a:effectLst/>
      </p:bgPr>
    </p:bg>
    <p:spTree>
      <p:nvGrpSpPr>
        <p:cNvPr id="1" name="Shape 67">
          <a:extLst>
            <a:ext uri="{FF2B5EF4-FFF2-40B4-BE49-F238E27FC236}">
              <a16:creationId xmlns:a16="http://schemas.microsoft.com/office/drawing/2014/main" id="{690B0C01-CF7E-1257-3E93-B50DCFA24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>
            <a:extLst>
              <a:ext uri="{FF2B5EF4-FFF2-40B4-BE49-F238E27FC236}">
                <a16:creationId xmlns:a16="http://schemas.microsoft.com/office/drawing/2014/main" id="{7C670AA5-CD52-12AA-BC02-08DEFE611C5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353897"/>
            <a:ext cx="8520600" cy="6802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Item 4. Reports from Goal Teams (continued)</a:t>
            </a:r>
          </a:p>
        </p:txBody>
      </p:sp>
      <p:pic>
        <p:nvPicPr>
          <p:cNvPr id="70" name="Google Shape;70;p15" title="SUSM LOGO.png">
            <a:extLst>
              <a:ext uri="{FF2B5EF4-FFF2-40B4-BE49-F238E27FC236}">
                <a16:creationId xmlns:a16="http://schemas.microsoft.com/office/drawing/2014/main" id="{10D90621-22FC-EEC1-0962-F6527FBD2DD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1400" y="4240902"/>
            <a:ext cx="902599" cy="9025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9C3883-116E-62F2-8961-C3BA7BD603F2}"/>
              </a:ext>
            </a:extLst>
          </p:cNvPr>
          <p:cNvSpPr txBox="1"/>
          <p:nvPr/>
        </p:nvSpPr>
        <p:spPr>
          <a:xfrm>
            <a:off x="426220" y="1252175"/>
            <a:ext cx="7966666" cy="2770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Goal 4: Build an Effective and Enduring Organization</a:t>
            </a:r>
          </a:p>
          <a:p>
            <a:pPr marL="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i="1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Team Leaders: </a:t>
            </a:r>
            <a:r>
              <a:rPr lang="en-US" sz="2000" i="1" kern="10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Diane Phalen</a:t>
            </a:r>
            <a:r>
              <a:rPr lang="en-US" sz="2000" i="1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, Betsy Robertson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1 – Monitor the implementation of the Action Plan and update, as necessary</a:t>
            </a:r>
          </a:p>
          <a:p>
            <a:pPr marL="228600" marR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2 – Hold and document regularly scheduled meetings of the Steering Committee and General Membership</a:t>
            </a:r>
          </a:p>
          <a:p>
            <a:pPr marL="228600" marR="0">
              <a:lnSpc>
                <a:spcPct val="115000"/>
              </a:lnSpc>
              <a:buNone/>
            </a:pPr>
            <a:r>
              <a:rPr lang="en-US" sz="2000" kern="100" dirty="0">
                <a:solidFill>
                  <a:srgbClr val="595959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Objective 3 – Develop organization bylaws and procedures</a:t>
            </a:r>
          </a:p>
        </p:txBody>
      </p:sp>
    </p:spTree>
    <p:extLst>
      <p:ext uri="{BB962C8B-B14F-4D97-AF65-F5344CB8AC3E}">
        <p14:creationId xmlns:p14="http://schemas.microsoft.com/office/powerpoint/2010/main" val="221434617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485</Words>
  <Application>Microsoft Office PowerPoint</Application>
  <PresentationFormat>On-screen Show (16:9)</PresentationFormat>
  <Paragraphs>57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Simple Light</vt:lpstr>
      <vt:lpstr>Step Up San Marcos  General Membership Meeting January 13,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Stephanie A Korcheck</dc:creator>
  <cp:lastModifiedBy>Stephanie A Korcheck</cp:lastModifiedBy>
  <cp:revision>11</cp:revision>
  <cp:lastPrinted>2026-01-13T18:16:01Z</cp:lastPrinted>
  <dcterms:modified xsi:type="dcterms:W3CDTF">2026-01-13T19:00:53Z</dcterms:modified>
</cp:coreProperties>
</file>