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405" r:id="rId4"/>
    <p:sldId id="409" r:id="rId5"/>
    <p:sldId id="410" r:id="rId6"/>
    <p:sldId id="397" r:id="rId7"/>
    <p:sldId id="413" r:id="rId8"/>
    <p:sldId id="398" r:id="rId9"/>
    <p:sldId id="400" r:id="rId10"/>
    <p:sldId id="415" r:id="rId11"/>
    <p:sldId id="412" r:id="rId12"/>
    <p:sldId id="411" r:id="rId13"/>
    <p:sldId id="401" r:id="rId14"/>
    <p:sldId id="402" r:id="rId15"/>
    <p:sldId id="40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65670B-C1A3-4BB3-ACF3-4F1CE94E0D9E}" v="29" dt="2025-03-27T14:32:06.6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D52C3-1AF2-4B18-B823-AC83F7D8F6BD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611E2-7B44-43DA-80C4-084962A8C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58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019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422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424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782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08280-90D3-43BF-EB76-88FD7204D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B336B8-537C-C6FD-76D0-820CE8832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C19A8-7493-0A48-80B8-3C784EEF6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E0CB7-3D4A-457D-B236-003640635E30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B83B5-8499-1161-3A71-73444BE26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408F4-47CB-CBFE-C2D4-6CB740780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5616-2709-4995-9C7E-717648E5E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80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4D347-A0CC-8D98-67FD-18B25460C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6BF6DF-683B-6E1D-4931-8F46E06BF1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A40DA-B7BE-DD11-6AF5-DBAD05DB0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E0CB7-3D4A-457D-B236-003640635E30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B03D1-737D-A491-1596-0E388D735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44145-4517-BA4F-73DE-43FA8927B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5616-2709-4995-9C7E-717648E5E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489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569DDB-136C-EFDC-DC53-B65A1A531F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269137-336F-E303-F64F-30E2004014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6D82D1-171F-F528-B7CD-8CD5032A4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E0CB7-3D4A-457D-B236-003640635E30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BA862-8DE4-7E84-07D8-EF884B228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476776-8D71-0E15-C7C2-4414A2539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5616-2709-4995-9C7E-717648E5E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44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200" b="1" u="none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>
                <a:solidFill>
                  <a:srgbClr val="18468B"/>
                </a:solidFill>
              </a:rPr>
              <a:t>Click to edit Master title style</a:t>
            </a:r>
            <a:endParaRPr sz="2400" dirty="0">
              <a:solidFill>
                <a:srgbClr val="18468B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17495" y="1143000"/>
            <a:ext cx="11331593" cy="5105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FCD0A7-2433-47FA-B13D-9D73AB5483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64563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200" b="1" u="none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>
                <a:solidFill>
                  <a:srgbClr val="18468B"/>
                </a:solidFill>
              </a:rPr>
              <a:t>Click to edit Master title style</a:t>
            </a:r>
            <a:endParaRPr sz="2400" dirty="0">
              <a:solidFill>
                <a:srgbClr val="18468B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17495" y="1143000"/>
            <a:ext cx="11331593" cy="5105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FCD0A7-2433-47FA-B13D-9D73AB5483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66964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200" b="1" u="none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>
                <a:solidFill>
                  <a:srgbClr val="18468B"/>
                </a:solidFill>
              </a:rPr>
              <a:t>Click to edit Master title style</a:t>
            </a:r>
            <a:endParaRPr sz="2400" dirty="0">
              <a:solidFill>
                <a:srgbClr val="18468B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17495" y="1143000"/>
            <a:ext cx="11331593" cy="5105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FCD0A7-2433-47FA-B13D-9D73AB5483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938384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200" b="1" u="none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>
                <a:solidFill>
                  <a:srgbClr val="18468B"/>
                </a:solidFill>
              </a:rPr>
              <a:t>Click to edit Master title style</a:t>
            </a:r>
            <a:endParaRPr sz="2400" dirty="0">
              <a:solidFill>
                <a:srgbClr val="18468B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17495" y="1143000"/>
            <a:ext cx="11331593" cy="5105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FCD0A7-2433-47FA-B13D-9D73AB5483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149749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200" b="1" u="none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>
                <a:solidFill>
                  <a:srgbClr val="18468B"/>
                </a:solidFill>
              </a:rPr>
              <a:t>Click to edit Master title style</a:t>
            </a:r>
            <a:endParaRPr sz="2400" dirty="0">
              <a:solidFill>
                <a:srgbClr val="18468B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17495" y="1143000"/>
            <a:ext cx="11331593" cy="5105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FCD0A7-2433-47FA-B13D-9D73AB5483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152938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200" b="1" u="none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>
                <a:solidFill>
                  <a:srgbClr val="18468B"/>
                </a:solidFill>
              </a:rPr>
              <a:t>Click to edit Master title style</a:t>
            </a:r>
            <a:endParaRPr sz="2400" dirty="0">
              <a:solidFill>
                <a:srgbClr val="18468B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17495" y="1143000"/>
            <a:ext cx="11331593" cy="5105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FCD0A7-2433-47FA-B13D-9D73AB5483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095080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200" b="1" u="none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>
                <a:solidFill>
                  <a:srgbClr val="18468B"/>
                </a:solidFill>
              </a:rPr>
              <a:t>Click to edit Master title style</a:t>
            </a:r>
            <a:endParaRPr sz="2400" dirty="0">
              <a:solidFill>
                <a:srgbClr val="18468B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17495" y="1143000"/>
            <a:ext cx="11331593" cy="5105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FCD0A7-2433-47FA-B13D-9D73AB5483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013939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200" b="1" u="none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>
                <a:solidFill>
                  <a:srgbClr val="18468B"/>
                </a:solidFill>
              </a:rPr>
              <a:t>Click to edit Master title style</a:t>
            </a:r>
            <a:endParaRPr sz="2400" dirty="0">
              <a:solidFill>
                <a:srgbClr val="18468B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17495" y="1143000"/>
            <a:ext cx="11331593" cy="5105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FCD0A7-2433-47FA-B13D-9D73AB5483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4246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F3D02-A8CB-4BDF-3313-0C6345576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5A8FA-5AAF-0070-8E8C-C75D0571E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CC7AD-0384-BEE5-3185-1B4AFE9CB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E0CB7-3D4A-457D-B236-003640635E30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03F71-2D31-BA7E-451A-8C5D8EA35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428B3-9A2E-5059-783F-033827905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5616-2709-4995-9C7E-717648E5E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073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200" b="1" u="none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>
                <a:solidFill>
                  <a:srgbClr val="18468B"/>
                </a:solidFill>
              </a:rPr>
              <a:t>Click to edit Master title style</a:t>
            </a:r>
            <a:endParaRPr sz="2400" dirty="0">
              <a:solidFill>
                <a:srgbClr val="18468B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17495" y="1143000"/>
            <a:ext cx="11331593" cy="5105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FCD0A7-2433-47FA-B13D-9D73AB5483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601511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200" b="1" u="none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>
                <a:solidFill>
                  <a:srgbClr val="18468B"/>
                </a:solidFill>
              </a:rPr>
              <a:t>Click to edit Master title style</a:t>
            </a:r>
            <a:endParaRPr sz="2400" dirty="0">
              <a:solidFill>
                <a:srgbClr val="18468B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17495" y="1143000"/>
            <a:ext cx="11331593" cy="5105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FCD0A7-2433-47FA-B13D-9D73AB5483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200698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200" b="1" u="none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>
                <a:solidFill>
                  <a:srgbClr val="18468B"/>
                </a:solidFill>
              </a:rPr>
              <a:t>Click to edit Master title style</a:t>
            </a:r>
            <a:endParaRPr sz="2400" dirty="0">
              <a:solidFill>
                <a:srgbClr val="18468B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17495" y="1143000"/>
            <a:ext cx="11331593" cy="5105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FCD0A7-2433-47FA-B13D-9D73AB5483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518920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200" b="1" u="none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>
                <a:solidFill>
                  <a:srgbClr val="18468B"/>
                </a:solidFill>
              </a:rPr>
              <a:t>Click to edit Master title style</a:t>
            </a:r>
            <a:endParaRPr sz="2400" dirty="0">
              <a:solidFill>
                <a:srgbClr val="18468B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17495" y="1143000"/>
            <a:ext cx="11331593" cy="5105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FCD0A7-2433-47FA-B13D-9D73AB5483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265592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200" b="1" u="none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>
                <a:solidFill>
                  <a:srgbClr val="18468B"/>
                </a:solidFill>
              </a:rPr>
              <a:t>Click to edit Master title style</a:t>
            </a:r>
            <a:endParaRPr sz="2400" dirty="0">
              <a:solidFill>
                <a:srgbClr val="18468B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17495" y="1143000"/>
            <a:ext cx="11331593" cy="5105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FCD0A7-2433-47FA-B13D-9D73AB5483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359449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200" b="1" u="none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>
                <a:solidFill>
                  <a:srgbClr val="18468B"/>
                </a:solidFill>
              </a:rPr>
              <a:t>Click to edit Master title style</a:t>
            </a:r>
            <a:endParaRPr sz="2400" dirty="0">
              <a:solidFill>
                <a:srgbClr val="18468B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17495" y="1143000"/>
            <a:ext cx="11331593" cy="5105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FCD0A7-2433-47FA-B13D-9D73AB5483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56204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251CA-0619-A8F2-5FE8-E45C2E854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76E62D-0508-693C-7AF8-43460798C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A8B6B-E94F-9050-808C-596625084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E0CB7-3D4A-457D-B236-003640635E30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F89C2-2EE6-994A-A6EB-8985B6261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51134-0BAD-79C7-1973-04E581700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5616-2709-4995-9C7E-717648E5E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59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A0029-8486-2EF7-7C48-BB3A9AAAB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BFF8B-7DCB-284B-B822-D111DEB1DF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EB9A47-A97C-6FE4-FF71-EC3C792C35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9B9B9C-FE1D-1F46-D9E2-49AD5C974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E0CB7-3D4A-457D-B236-003640635E30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18D5A1-F7D0-8053-12BF-21B5AE3EC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0F526-E5EA-3B80-134A-D96720B6B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5616-2709-4995-9C7E-717648E5E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669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896F6-BA7A-3B85-FDCC-5C48782CE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62CF90-DD2E-CC46-928D-493B11C5B4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7B521-57EA-6127-0017-5D568BCC71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CB982B-28E3-0124-A556-B7C6D12E5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EDF074-A643-C3C0-EA97-D07F57BB71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C1867F-3E8F-F45D-95CE-B6B5AB7F2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E0CB7-3D4A-457D-B236-003640635E30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AAE9FE-E8F7-7F18-914C-A2B086CEC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B8E70F-4E61-2B86-12AC-77F3A163A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5616-2709-4995-9C7E-717648E5E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103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A17A1-105E-A02D-20F3-52779A80F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9A9776-ED68-1ED1-1303-427978B2C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E0CB7-3D4A-457D-B236-003640635E30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03275F-B52D-2CB2-C6C1-73199FAA3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6EB3F8-559F-2AEA-27F8-5C120A495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5616-2709-4995-9C7E-717648E5E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61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5EAB01-F13C-7D92-3180-45ADD4B6E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E0CB7-3D4A-457D-B236-003640635E30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1F257E-71EC-EE6D-67EA-0968F6587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4335DA-CFB8-8AB1-2912-A6819689C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5616-2709-4995-9C7E-717648E5E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93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4758E-6294-BF7E-B2BD-7AC8543EA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F9F8A-4272-A686-4019-DAAC6A0C6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826740-8FCB-D69C-A205-CC0AE75275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BB9308-0159-3A5C-7075-082DF7456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E0CB7-3D4A-457D-B236-003640635E30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A9FF8F-0AFA-A55A-77F9-81B3E1052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5B1B61-E092-168A-0029-87B872E5E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5616-2709-4995-9C7E-717648E5E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145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B8BF0-2C3F-85EE-D724-57EA0FFA3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99C18B-5759-CC81-BC40-27DE4ECBF4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139EC6-B8D9-DB7C-26F9-68C9AB502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1CE17C-EE8C-82F2-A71D-4A14D2B41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E0CB7-3D4A-457D-B236-003640635E30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71E7-0DA9-275C-F6ED-11E025700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2F7436-E30C-75D2-A20C-0D9C8E156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5616-2709-4995-9C7E-717648E5E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47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4084DC-6104-B0A8-5294-9651D4C11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92538F-9073-D88A-38C5-278DB04EC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5AFD8D-97A3-DAD7-8B64-C2B83A6FD9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E0CB7-3D4A-457D-B236-003640635E30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08D47B-39DD-6208-D777-5599BE92D4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697AB-188C-118C-A830-41210DAAB7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E5616-2709-4995-9C7E-717648E5E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B241DB-294F-8B17-A41F-7C29B7CF7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9700"/>
            <a:ext cx="12192000" cy="4038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2BB075-A9F0-5FFB-7BC6-1F9007F12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779" y="230109"/>
            <a:ext cx="12192000" cy="104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556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1FD3D-BECD-4CBE-B6E6-6E5798D5C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35" y="495923"/>
            <a:ext cx="11331266" cy="407586"/>
          </a:xfrm>
        </p:spPr>
        <p:txBody>
          <a:bodyPr/>
          <a:lstStyle/>
          <a:p>
            <a:r>
              <a:rPr lang="en-US" dirty="0"/>
              <a:t>Let’s look at each one in more detail…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B02A5-6A1B-4334-81F5-6189DCC287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FCD0A7-2433-47FA-B13D-9D73AB54837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3DC19F-6704-4206-A4BF-327F79EAA4CD}"/>
              </a:ext>
            </a:extLst>
          </p:cNvPr>
          <p:cNvSpPr/>
          <p:nvPr/>
        </p:nvSpPr>
        <p:spPr>
          <a:xfrm>
            <a:off x="3336276" y="1106799"/>
            <a:ext cx="2031433" cy="54940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91440" tIns="91440" rIns="91440" bIns="91440" anchor="t" anchorCtr="0">
            <a:noAutofit/>
          </a:bodyPr>
          <a:lstStyle/>
          <a:p>
            <a:pPr defTabSz="228595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1600" b="1" spc="-25" dirty="0">
                <a:solidFill>
                  <a:srgbClr val="009933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Emergency Equipment:</a:t>
            </a:r>
          </a:p>
          <a:p>
            <a:pPr marL="228600" indent="-228600" defTabSz="228595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spc="-25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First Aid kt</a:t>
            </a:r>
          </a:p>
          <a:p>
            <a:pPr marL="228600" indent="-228600" defTabSz="228595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spc="-25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Reflective safety vest</a:t>
            </a:r>
          </a:p>
          <a:p>
            <a:pPr marL="228600" indent="-228600" defTabSz="228595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spc="-25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Reflective triangles</a:t>
            </a:r>
          </a:p>
          <a:p>
            <a:pPr defTabSz="228595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1600" b="1" spc="-25" dirty="0">
                <a:solidFill>
                  <a:srgbClr val="009933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Additional Emergency Equipment:</a:t>
            </a:r>
          </a:p>
          <a:p>
            <a:pPr marL="228600" indent="-228600" defTabSz="228595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spc="-25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Fire extinguisher</a:t>
            </a:r>
          </a:p>
          <a:p>
            <a:pPr marL="228600" indent="-228600" defTabSz="228595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spc="-25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Non-perishable food and water</a:t>
            </a:r>
          </a:p>
          <a:p>
            <a:pPr marL="228600" indent="-228600" defTabSz="228595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spc="-25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Flashlight</a:t>
            </a:r>
          </a:p>
          <a:p>
            <a:pPr marL="228600" indent="-228600" defTabSz="228595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spc="-25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Tire inflator and/or sealant</a:t>
            </a:r>
          </a:p>
          <a:p>
            <a:pPr marL="228600" indent="-228600" defTabSz="228595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spc="-25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Towing strap/rope</a:t>
            </a:r>
          </a:p>
          <a:p>
            <a:pPr marL="228600" indent="-228600" defTabSz="228595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spc="-25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Survival blanket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E1D061-6860-4EAA-9E5B-BA2420E533A4}"/>
              </a:ext>
            </a:extLst>
          </p:cNvPr>
          <p:cNvSpPr/>
          <p:nvPr/>
        </p:nvSpPr>
        <p:spPr>
          <a:xfrm>
            <a:off x="5548165" y="1106798"/>
            <a:ext cx="2031433" cy="54940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91440" tIns="91440" rIns="91440" bIns="91440" anchor="t" anchorCtr="0">
            <a:noAutofit/>
          </a:bodyPr>
          <a:lstStyle/>
          <a:p>
            <a:pPr defTabSz="228595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1600" b="1" spc="-25" dirty="0">
                <a:solidFill>
                  <a:srgbClr val="009933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Inspections</a:t>
            </a:r>
            <a:r>
              <a:rPr lang="en-US" sz="1600" spc="-25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:</a:t>
            </a:r>
          </a:p>
          <a:p>
            <a:pPr defTabSz="228595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1400" b="1" u="sng" spc="-25" dirty="0">
                <a:solidFill>
                  <a:srgbClr val="002E6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Pre-Operation</a:t>
            </a:r>
          </a:p>
          <a:p>
            <a:pPr marL="228600" indent="-228600" defTabSz="228595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spc="-25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Daily visual inspection of the vehicle prior to use</a:t>
            </a:r>
          </a:p>
          <a:p>
            <a:pPr marL="228600" indent="-228600" defTabSz="228595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spc="-25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Tires properly inflated and not worn excessively</a:t>
            </a:r>
          </a:p>
          <a:p>
            <a:pPr marL="228600" indent="-228600" defTabSz="228595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spc="-25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Windshield and windows</a:t>
            </a:r>
          </a:p>
          <a:p>
            <a:pPr marL="228600" indent="-228600" defTabSz="228595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spc="-25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Headlights, taillights and turn signals</a:t>
            </a:r>
          </a:p>
          <a:p>
            <a:pPr marL="228600" indent="-228600" defTabSz="228595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spc="-25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Fuel and gauges</a:t>
            </a:r>
          </a:p>
          <a:p>
            <a:pPr marL="228600" indent="-228600" defTabSz="228595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spc="-25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Mirrors</a:t>
            </a:r>
          </a:p>
          <a:p>
            <a:pPr marL="228600" indent="-228600" defTabSz="228595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spc="-25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Seatbelts</a:t>
            </a:r>
          </a:p>
          <a:p>
            <a:pPr marL="228600" indent="-228600" defTabSz="228595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spc="-25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All loose items secured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C5F8278-F0B0-4757-B08C-49AA74B1303B}"/>
              </a:ext>
            </a:extLst>
          </p:cNvPr>
          <p:cNvSpPr/>
          <p:nvPr/>
        </p:nvSpPr>
        <p:spPr>
          <a:xfrm>
            <a:off x="7760055" y="1106799"/>
            <a:ext cx="2031433" cy="54940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91440" tIns="91440" rIns="91440" bIns="91440" anchor="t" anchorCtr="0">
            <a:noAutofit/>
          </a:bodyPr>
          <a:lstStyle/>
          <a:p>
            <a:pPr defTabSz="228595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1600" b="1" spc="-25" dirty="0">
                <a:solidFill>
                  <a:srgbClr val="009933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Maintenance:</a:t>
            </a:r>
          </a:p>
          <a:p>
            <a:pPr marL="228600" indent="-228600" defTabSz="228595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spc="-25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In accordance with manufacturer’s recommendations, industry standards, local requirements and based on operating environment</a:t>
            </a:r>
          </a:p>
          <a:p>
            <a:pPr marL="228600" indent="-228600" defTabSz="228595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spc="-25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Service/maintenance must be completed by authorized technician at regular intervals based on miles driven, hours operated or time</a:t>
            </a:r>
          </a:p>
          <a:p>
            <a:pPr marL="228600" indent="-228600" defTabSz="228595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spc="-25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Vehicles will be serviced promptly after any notice of a manufacturer recall</a:t>
            </a:r>
          </a:p>
          <a:p>
            <a:pPr defTabSz="228595" fontAlgn="base">
              <a:spcBef>
                <a:spcPct val="0"/>
              </a:spcBef>
              <a:spcAft>
                <a:spcPts val="1200"/>
              </a:spcAft>
              <a:defRPr/>
            </a:pPr>
            <a:endParaRPr lang="en-US" sz="1400" spc="-25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D8FB17-AABD-4526-B7CF-5A3BA26DC1CC}"/>
              </a:ext>
            </a:extLst>
          </p:cNvPr>
          <p:cNvSpPr/>
          <p:nvPr/>
        </p:nvSpPr>
        <p:spPr>
          <a:xfrm>
            <a:off x="441635" y="1106799"/>
            <a:ext cx="2705100" cy="2300769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28600" tIns="228600" rIns="228600" bIns="228600" rtlCol="0" anchor="t"/>
          <a:lstStyle/>
          <a:p>
            <a:pPr defTabSz="228600" eaLnBrk="0" fontAlgn="base" hangingPunct="0">
              <a:spcBef>
                <a:spcPct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/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02 |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Vehicle requirements </a:t>
            </a:r>
            <a:r>
              <a:rPr lang="en-US" sz="1600" b="1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managing the vehicle</a:t>
            </a:r>
            <a:endParaRPr lang="en-US" sz="1600" spc="-25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9BDBE0-563F-11A4-EF46-0CA3A70F8738}"/>
              </a:ext>
            </a:extLst>
          </p:cNvPr>
          <p:cNvSpPr/>
          <p:nvPr/>
        </p:nvSpPr>
        <p:spPr>
          <a:xfrm>
            <a:off x="9981029" y="1106798"/>
            <a:ext cx="2031433" cy="36176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91440" tIns="91440" rIns="91440" bIns="91440" anchor="t" anchorCtr="0">
            <a:noAutofit/>
          </a:bodyPr>
          <a:lstStyle/>
          <a:p>
            <a:pPr defTabSz="228595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1600" b="1" spc="-25" dirty="0">
                <a:solidFill>
                  <a:srgbClr val="009933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Repairs:</a:t>
            </a:r>
          </a:p>
          <a:p>
            <a:pPr marL="228600" indent="-228600" defTabSz="228595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spc="-25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If defects are discovered during any inspection or during use, vehicle will be taken out of service and repaired by authorized technician</a:t>
            </a:r>
          </a:p>
          <a:p>
            <a:pPr marL="228600" indent="-228600" defTabSz="228595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spc="-25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Any </a:t>
            </a:r>
            <a:r>
              <a:rPr lang="en-US" sz="1400" b="1" spc="-25" dirty="0">
                <a:solidFill>
                  <a:srgbClr val="FF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SAFETY</a:t>
            </a:r>
            <a:r>
              <a:rPr lang="en-US" sz="1400" spc="-25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related defects shall be repaired before the vehicle is returned to normal service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326399-D3C7-4DF2-5369-1FF4ED585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1944" y="4733317"/>
            <a:ext cx="2073795" cy="14302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93F7B1-9651-B222-84FE-C562673F39B2}"/>
              </a:ext>
            </a:extLst>
          </p:cNvPr>
          <p:cNvSpPr txBox="1"/>
          <p:nvPr/>
        </p:nvSpPr>
        <p:spPr>
          <a:xfrm>
            <a:off x="347053" y="4602034"/>
            <a:ext cx="2589578" cy="738664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algn="l" rtl="0" latinLnBrk="1" hangingPunct="0"/>
            <a:r>
              <a:rPr lang="en-US" altLang="en-US" sz="1400" i="1" dirty="0"/>
              <a:t>This is not a comprehensive list of the requirements; see your specific site procedures for details.</a:t>
            </a:r>
          </a:p>
        </p:txBody>
      </p:sp>
    </p:spTree>
    <p:extLst>
      <p:ext uri="{BB962C8B-B14F-4D97-AF65-F5344CB8AC3E}">
        <p14:creationId xmlns:p14="http://schemas.microsoft.com/office/powerpoint/2010/main" val="391108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3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1FD3D-BECD-4CBE-B6E6-6E5798D5C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look at each one in more detail…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B02A5-6A1B-4334-81F5-6189DCC287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FCD0A7-2433-47FA-B13D-9D73AB54837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3DC19F-6704-4206-A4BF-327F79EAA4CD}"/>
              </a:ext>
            </a:extLst>
          </p:cNvPr>
          <p:cNvSpPr/>
          <p:nvPr/>
        </p:nvSpPr>
        <p:spPr>
          <a:xfrm>
            <a:off x="3695701" y="1228075"/>
            <a:ext cx="2171700" cy="49588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91440" tIns="91440" rIns="91440" bIns="91440" anchor="t" anchorCtr="0">
            <a:noAutofit/>
          </a:bodyPr>
          <a:lstStyle/>
          <a:p>
            <a:pPr defTabSz="609570" fontAlgn="base">
              <a:spcAft>
                <a:spcPts val="1200"/>
              </a:spcAft>
              <a:buFont typeface="Arial" panose="020B0604020202020204" pitchFamily="34" charset="0"/>
              <a:buChar char="​"/>
              <a:defRPr/>
            </a:pPr>
            <a:r>
              <a:rPr lang="en-US" sz="1600" b="1" spc="-25" dirty="0">
                <a:solidFill>
                  <a:srgbClr val="002E6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Documented procedure </a:t>
            </a:r>
            <a:r>
              <a:rPr lang="en-US" sz="1600" spc="-25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is required for </a:t>
            </a:r>
            <a:r>
              <a:rPr lang="en-US" sz="1600" b="1" spc="-25" dirty="0">
                <a:solidFill>
                  <a:srgbClr val="002E6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reporting and investigating </a:t>
            </a:r>
            <a:r>
              <a:rPr lang="en-US" sz="1600" spc="-25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vehicle incidents involving:</a:t>
            </a:r>
          </a:p>
          <a:p>
            <a:pPr marL="228600" indent="-228600" defTabSz="609570" fontAlgn="base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spc="-25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Injury or fatality</a:t>
            </a:r>
          </a:p>
          <a:p>
            <a:pPr marL="228600" indent="-228600" defTabSz="609570" fontAlgn="base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spc="-25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Damage to vehicle or property</a:t>
            </a:r>
          </a:p>
          <a:p>
            <a:pPr marL="228600" indent="-228600" defTabSz="609570" fontAlgn="base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spc="-25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Near-miss that could have resulted in injury or property damage</a:t>
            </a:r>
            <a:endParaRPr lang="en-US" sz="1400" spc="-25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defTabSz="228595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1400" b="1" spc="-25" dirty="0">
                <a:solidFill>
                  <a:srgbClr val="002E6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Procedure </a:t>
            </a:r>
            <a:r>
              <a:rPr lang="en-US" sz="1400" spc="-25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should include:</a:t>
            </a:r>
          </a:p>
          <a:p>
            <a:pPr marL="228600" indent="-228600" defTabSz="228595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spc="-25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Immediate reporting of the event </a:t>
            </a:r>
          </a:p>
          <a:p>
            <a:pPr marL="228600" indent="-228600" defTabSz="228595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US" sz="1400" spc="-25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E1D061-6860-4EAA-9E5B-BA2420E533A4}"/>
              </a:ext>
            </a:extLst>
          </p:cNvPr>
          <p:cNvSpPr/>
          <p:nvPr/>
        </p:nvSpPr>
        <p:spPr>
          <a:xfrm>
            <a:off x="6142654" y="1228075"/>
            <a:ext cx="2171701" cy="49588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91440" tIns="91440" rIns="91440" bIns="91440" anchor="t" anchorCtr="0">
            <a:noAutofit/>
          </a:bodyPr>
          <a:lstStyle/>
          <a:p>
            <a:pPr marL="228600" indent="-228600" defTabSz="609570" fontAlgn="base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spc="-25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 documented investigation process</a:t>
            </a:r>
          </a:p>
          <a:p>
            <a:pPr marL="228600" indent="-228600" defTabSz="609570" fontAlgn="base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spc="-25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Reporting driving limitations to employee’s supervisor/manager (license suspensions, revocations, </a:t>
            </a:r>
            <a:r>
              <a:rPr lang="en-US" sz="1600" spc="-25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etc</a:t>
            </a:r>
            <a:r>
              <a:rPr lang="en-US" sz="1600" spc="-25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) </a:t>
            </a:r>
          </a:p>
          <a:p>
            <a:pPr marL="228600" indent="-228600" defTabSz="609570" fontAlgn="base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spc="-25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Documenting violations and corrective measures as necessary</a:t>
            </a:r>
          </a:p>
          <a:p>
            <a:pPr defTabSz="609570" fontAlgn="base">
              <a:spcAft>
                <a:spcPts val="1200"/>
              </a:spcAft>
              <a:defRPr/>
            </a:pPr>
            <a:endParaRPr lang="en-US" sz="1600" spc="-25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F1F07DC-70D0-4B43-A73E-6CB8559B85A8}"/>
              </a:ext>
            </a:extLst>
          </p:cNvPr>
          <p:cNvSpPr/>
          <p:nvPr/>
        </p:nvSpPr>
        <p:spPr>
          <a:xfrm>
            <a:off x="354673" y="1228075"/>
            <a:ext cx="3065775" cy="2300769"/>
          </a:xfrm>
          <a:prstGeom prst="rect">
            <a:avLst/>
          </a:prstGeom>
          <a:solidFill>
            <a:srgbClr val="002E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28600" tIns="228600" rIns="228600" bIns="228600" rtlCol="0" anchor="t"/>
          <a:lstStyle/>
          <a:p>
            <a:pPr defTabSz="2286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/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 | Vehicle incident reporting and investigation</a:t>
            </a:r>
            <a:endParaRPr lang="en-US" sz="1600" b="1" i="1" dirty="0">
              <a:solidFill>
                <a:srgbClr val="C4D7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228600" eaLnBrk="0" fontAlgn="base" hangingPunct="0">
              <a:spcBef>
                <a:spcPct val="0"/>
              </a:spcBef>
              <a:spcAft>
                <a:spcPts val="600"/>
              </a:spcAft>
              <a:defRPr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228595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/>
            </a:pPr>
            <a:endParaRPr lang="en-US" sz="1600" spc="-2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AC09DA-4678-1420-9F11-FDF12C7AA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2280" y="1228074"/>
            <a:ext cx="2655755" cy="22029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E4B1AF-735A-5C52-F7AE-42C3251CB6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7774" y="3577309"/>
            <a:ext cx="2407891" cy="24078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39F14D-2210-8D08-B8C4-270DE4579CE2}"/>
              </a:ext>
            </a:extLst>
          </p:cNvPr>
          <p:cNvSpPr txBox="1"/>
          <p:nvPr/>
        </p:nvSpPr>
        <p:spPr>
          <a:xfrm>
            <a:off x="347053" y="4602034"/>
            <a:ext cx="2589578" cy="738664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algn="l" rtl="0" latinLnBrk="1" hangingPunct="0"/>
            <a:r>
              <a:rPr lang="en-US" altLang="en-US" sz="1400" i="1" dirty="0"/>
              <a:t>This is not a comprehensive list of the requirements; see your specific site procedures for details.</a:t>
            </a:r>
          </a:p>
        </p:txBody>
      </p:sp>
    </p:spTree>
    <p:extLst>
      <p:ext uri="{BB962C8B-B14F-4D97-AF65-F5344CB8AC3E}">
        <p14:creationId xmlns:p14="http://schemas.microsoft.com/office/powerpoint/2010/main" val="102172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1FD3D-BECD-4CBE-B6E6-6E5798D5C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35" y="495923"/>
            <a:ext cx="11331266" cy="407586"/>
          </a:xfrm>
        </p:spPr>
        <p:txBody>
          <a:bodyPr/>
          <a:lstStyle/>
          <a:p>
            <a:r>
              <a:rPr lang="en-US" dirty="0"/>
              <a:t>Let’s look at each one in more detail…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B02A5-6A1B-4334-81F5-6189DCC287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FCD0A7-2433-47FA-B13D-9D73AB54837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3DC19F-6704-4206-A4BF-327F79EAA4CD}"/>
              </a:ext>
            </a:extLst>
          </p:cNvPr>
          <p:cNvSpPr/>
          <p:nvPr/>
        </p:nvSpPr>
        <p:spPr>
          <a:xfrm>
            <a:off x="3695700" y="1228075"/>
            <a:ext cx="2576963" cy="49588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91440" tIns="365760" rIns="91440" bIns="91440" anchor="t" anchorCtr="0">
            <a:noAutofit/>
          </a:bodyPr>
          <a:lstStyle/>
          <a:p>
            <a:pPr defTabSz="228595" fontAlgn="base">
              <a:spcBef>
                <a:spcPct val="0"/>
              </a:spcBef>
              <a:spcAft>
                <a:spcPts val="1200"/>
              </a:spcAft>
              <a:defRPr/>
            </a:pPr>
            <a:br>
              <a:rPr lang="en-GB" sz="1600" b="1" spc="-25" dirty="0">
                <a:solidFill>
                  <a:srgbClr val="C3D69B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br>
              <a:rPr lang="en-GB" sz="1600" b="1" spc="-25" dirty="0">
                <a:solidFill>
                  <a:srgbClr val="C3D69B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US" sz="1600" b="1" spc="-25" dirty="0">
                <a:solidFill>
                  <a:srgbClr val="009933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All personnel shall receive initial awareness training that covers at a minimum</a:t>
            </a:r>
            <a:r>
              <a:rPr lang="en-US" sz="1600" spc="-25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 defTabSz="228595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spc="-25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Safe driving procedures</a:t>
            </a:r>
          </a:p>
          <a:p>
            <a:pPr marL="228600" indent="-228600" defTabSz="228595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spc="-25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Vehicle inspection requirements</a:t>
            </a:r>
          </a:p>
          <a:p>
            <a:pPr marL="228600" indent="-228600" defTabSz="228595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spc="-25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Accident procedures and reporting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E1D061-6860-4EAA-9E5B-BA2420E533A4}"/>
              </a:ext>
            </a:extLst>
          </p:cNvPr>
          <p:cNvSpPr/>
          <p:nvPr/>
        </p:nvSpPr>
        <p:spPr>
          <a:xfrm>
            <a:off x="6464868" y="1228075"/>
            <a:ext cx="2576963" cy="49588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91440" tIns="365760" rIns="91440" bIns="91440" anchor="t" anchorCtr="0">
            <a:noAutofit/>
          </a:bodyPr>
          <a:lstStyle/>
          <a:p>
            <a:pPr defTabSz="228595" fontAlgn="base">
              <a:spcBef>
                <a:spcPct val="0"/>
              </a:spcBef>
              <a:spcAft>
                <a:spcPts val="1200"/>
              </a:spcAft>
              <a:defRPr/>
            </a:pPr>
            <a:br>
              <a:rPr lang="en-US" sz="1600" spc="-25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br>
              <a:rPr lang="en-US" sz="1600" spc="-25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US" sz="1600" b="1" spc="-25" dirty="0">
                <a:solidFill>
                  <a:srgbClr val="009933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Employees who operate </a:t>
            </a:r>
            <a:r>
              <a:rPr lang="en-US" sz="1600" spc="-25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company owned, leased or long-term rented vehicles:</a:t>
            </a:r>
          </a:p>
          <a:p>
            <a:pPr marL="228600" indent="-228600" defTabSz="228595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spc="-25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Must</a:t>
            </a:r>
            <a:r>
              <a:rPr lang="en-US" sz="1600" spc="-25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m</a:t>
            </a:r>
            <a:r>
              <a:rPr lang="en-US" sz="1600" spc="-25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aintain</a:t>
            </a:r>
            <a:r>
              <a:rPr lang="en-US" sz="1600" spc="-25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required licenses and training to operate according to local regulations</a:t>
            </a:r>
          </a:p>
          <a:p>
            <a:pPr marL="228600" indent="-228600" defTabSz="228595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spc="-25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May</a:t>
            </a:r>
            <a:r>
              <a:rPr lang="en-US" sz="1600" spc="-25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be required to attend defensive driving safety courses</a:t>
            </a:r>
            <a:br>
              <a:rPr lang="en-US" sz="1600" spc="-25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endParaRPr lang="en-US" sz="1600" spc="-25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C5F8278-F0B0-4757-B08C-49AA74B1303B}"/>
              </a:ext>
            </a:extLst>
          </p:cNvPr>
          <p:cNvSpPr/>
          <p:nvPr/>
        </p:nvSpPr>
        <p:spPr>
          <a:xfrm>
            <a:off x="9234038" y="1228075"/>
            <a:ext cx="2576963" cy="49588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91440" tIns="365760" rIns="91440" bIns="91440" anchor="t" anchorCtr="0">
            <a:noAutofit/>
          </a:bodyPr>
          <a:lstStyle/>
          <a:p>
            <a:pPr defTabSz="228595" fontAlgn="base">
              <a:spcBef>
                <a:spcPct val="0"/>
              </a:spcBef>
              <a:spcAft>
                <a:spcPts val="1200"/>
              </a:spcAft>
              <a:defRPr/>
            </a:pPr>
            <a:br>
              <a:rPr lang="en-US" sz="1600" spc="-25" dirty="0">
                <a:solidFill>
                  <a:srgbClr val="C3D69B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br>
              <a:rPr lang="en-US" sz="1600" spc="-25" dirty="0">
                <a:solidFill>
                  <a:srgbClr val="C3D69B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US" sz="1600" b="1" spc="-25" dirty="0">
                <a:solidFill>
                  <a:srgbClr val="009933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Refresher training </a:t>
            </a:r>
            <a:r>
              <a:rPr lang="en-US" sz="1600" spc="-25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must be provided: </a:t>
            </a:r>
          </a:p>
          <a:p>
            <a:pPr marL="228600" indent="-228600" defTabSz="228595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spc="-25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periodically according to legal requirements</a:t>
            </a:r>
          </a:p>
          <a:p>
            <a:pPr marL="228600" indent="-228600" defTabSz="228595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spc="-25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After a vehicle accident or incident</a:t>
            </a:r>
          </a:p>
          <a:p>
            <a:pPr marL="228600" indent="-228600" defTabSz="228595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spc="-25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After changes to the site-specific program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D8FB17-AABD-4526-B7CF-5A3BA26DC1CC}"/>
              </a:ext>
            </a:extLst>
          </p:cNvPr>
          <p:cNvSpPr/>
          <p:nvPr/>
        </p:nvSpPr>
        <p:spPr>
          <a:xfrm>
            <a:off x="457200" y="1237600"/>
            <a:ext cx="3065775" cy="2300769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28600" tIns="228600" rIns="228600" bIns="228600" rtlCol="0" anchor="t"/>
          <a:lstStyle/>
          <a:p>
            <a:pPr defTabSz="228600" eaLnBrk="0" fontAlgn="base" hangingPunct="0">
              <a:spcBef>
                <a:spcPct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/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04 | Train </a:t>
            </a:r>
            <a:r>
              <a:rPr lang="en-US" sz="1600" b="1" i="1" dirty="0">
                <a:solidFill>
                  <a:srgbClr val="057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employees and management</a:t>
            </a:r>
            <a:endParaRPr lang="en-US" sz="1600" spc="-25" dirty="0">
              <a:solidFill>
                <a:srgbClr val="057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BA6996-CACF-D548-424A-3686D506C6BA}"/>
              </a:ext>
            </a:extLst>
          </p:cNvPr>
          <p:cNvSpPr txBox="1"/>
          <p:nvPr/>
        </p:nvSpPr>
        <p:spPr>
          <a:xfrm>
            <a:off x="347053" y="4602034"/>
            <a:ext cx="2589578" cy="738664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algn="l" rtl="0" latinLnBrk="1" hangingPunct="0"/>
            <a:r>
              <a:rPr lang="en-US" altLang="en-US" sz="1400" i="1" dirty="0"/>
              <a:t>This is not a comprehensive list of the requirements; see your specific site procedures for details.</a:t>
            </a:r>
          </a:p>
        </p:txBody>
      </p:sp>
    </p:spTree>
    <p:extLst>
      <p:ext uri="{BB962C8B-B14F-4D97-AF65-F5344CB8AC3E}">
        <p14:creationId xmlns:p14="http://schemas.microsoft.com/office/powerpoint/2010/main" val="381663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1FD3D-BECD-4CBE-B6E6-6E5798D5C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35" y="495923"/>
            <a:ext cx="11331266" cy="407586"/>
          </a:xfrm>
        </p:spPr>
        <p:txBody>
          <a:bodyPr/>
          <a:lstStyle/>
          <a:p>
            <a:r>
              <a:rPr lang="en-US" dirty="0"/>
              <a:t>Let’s look at each one in more detail…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B02A5-6A1B-4334-81F5-6189DCC287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FCD0A7-2433-47FA-B13D-9D73AB54837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3DC19F-6704-4206-A4BF-327F79EAA4CD}"/>
              </a:ext>
            </a:extLst>
          </p:cNvPr>
          <p:cNvSpPr/>
          <p:nvPr/>
        </p:nvSpPr>
        <p:spPr>
          <a:xfrm>
            <a:off x="3694889" y="2209800"/>
            <a:ext cx="1869385" cy="39771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91440" tIns="822960" rIns="91440" bIns="91440" anchor="t" anchorCtr="0">
            <a:noAutofit/>
          </a:bodyPr>
          <a:lstStyle/>
          <a:p>
            <a:pPr defTabSz="228595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1600" spc="-25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Vehicle inspection, maintenance and repair records</a:t>
            </a:r>
            <a:endParaRPr lang="en-US" sz="1400" spc="-25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E1D061-6860-4EAA-9E5B-BA2420E533A4}"/>
              </a:ext>
            </a:extLst>
          </p:cNvPr>
          <p:cNvSpPr/>
          <p:nvPr/>
        </p:nvSpPr>
        <p:spPr>
          <a:xfrm>
            <a:off x="5736188" y="2209800"/>
            <a:ext cx="1869385" cy="39771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91440" tIns="822960" rIns="91440" bIns="91440" anchor="t" anchorCtr="0">
            <a:noAutofit/>
          </a:bodyPr>
          <a:lstStyle/>
          <a:p>
            <a:pPr defTabSz="228595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1600" spc="-25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Training records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C5F8278-F0B0-4757-B08C-49AA74B1303B}"/>
              </a:ext>
            </a:extLst>
          </p:cNvPr>
          <p:cNvSpPr/>
          <p:nvPr/>
        </p:nvSpPr>
        <p:spPr>
          <a:xfrm>
            <a:off x="7819852" y="2209800"/>
            <a:ext cx="1869385" cy="39771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91440" tIns="822960" rIns="91440" bIns="91440" anchor="t" anchorCtr="0">
            <a:noAutofit/>
          </a:bodyPr>
          <a:lstStyle/>
          <a:p>
            <a:pPr defTabSz="228595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1600" spc="-25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Incident reports involving company vehicles and follow-up corrective actions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5F3C647-C268-4181-947B-32087850A2B9}"/>
              </a:ext>
            </a:extLst>
          </p:cNvPr>
          <p:cNvSpPr/>
          <p:nvPr/>
        </p:nvSpPr>
        <p:spPr>
          <a:xfrm>
            <a:off x="457200" y="1228075"/>
            <a:ext cx="3065775" cy="2300769"/>
          </a:xfrm>
          <a:prstGeom prst="rect">
            <a:avLst/>
          </a:prstGeom>
          <a:solidFill>
            <a:srgbClr val="002E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28600" tIns="228600" rIns="228600" bIns="228600" rtlCol="0" anchor="t"/>
          <a:lstStyle/>
          <a:p>
            <a:pPr defTabSz="2286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/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 | Maintain </a:t>
            </a:r>
            <a:r>
              <a:rPr lang="en-US" sz="1600" b="1" i="1" dirty="0">
                <a:solidFill>
                  <a:srgbClr val="C4D7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records</a:t>
            </a:r>
          </a:p>
          <a:p>
            <a:pPr defTabSz="228600" eaLnBrk="0" fontAlgn="base" hangingPunct="0">
              <a:spcBef>
                <a:spcPct val="0"/>
              </a:spcBef>
              <a:spcAft>
                <a:spcPts val="600"/>
              </a:spcAft>
              <a:defRPr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228595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/>
            </a:pPr>
            <a:endParaRPr lang="en-US" sz="1600" spc="-2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E3C7E0-BC5E-4C05-985A-E0C0EE86B9E2}"/>
              </a:ext>
            </a:extLst>
          </p:cNvPr>
          <p:cNvSpPr txBox="1"/>
          <p:nvPr/>
        </p:nvSpPr>
        <p:spPr>
          <a:xfrm>
            <a:off x="3619500" y="1228075"/>
            <a:ext cx="8191500" cy="1077218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t">
            <a:spAutoFit/>
          </a:bodyPr>
          <a:lstStyle/>
          <a:p>
            <a:r>
              <a:rPr lang="en-GB" altLang="en-US" sz="1600" dirty="0">
                <a:cs typeface="Times New Roman" panose="02020603050405020304" pitchFamily="18" charset="0"/>
              </a:rPr>
              <a:t>Records must be </a:t>
            </a:r>
            <a:r>
              <a:rPr lang="en-GB" altLang="en-US" sz="1600" b="1" dirty="0">
                <a:solidFill>
                  <a:srgbClr val="002E61"/>
                </a:solidFill>
                <a:cs typeface="Times New Roman" panose="02020603050405020304" pitchFamily="18" charset="0"/>
              </a:rPr>
              <a:t>controlled and retained </a:t>
            </a:r>
            <a:r>
              <a:rPr lang="en-GB" altLang="en-US" sz="1600" dirty="0">
                <a:cs typeface="Times New Roman" panose="02020603050405020304" pitchFamily="18" charset="0"/>
              </a:rPr>
              <a:t>in accordance with regulatory or site business segment record retention requirements, whichever is more stringent. </a:t>
            </a:r>
            <a:r>
              <a:rPr lang="en-GB" altLang="en-US" sz="1600" b="1" dirty="0">
                <a:solidFill>
                  <a:srgbClr val="002E61"/>
                </a:solidFill>
                <a:cs typeface="Times New Roman" panose="02020603050405020304" pitchFamily="18" charset="0"/>
              </a:rPr>
              <a:t>Examples </a:t>
            </a:r>
            <a:r>
              <a:rPr lang="en-GB" altLang="en-US" sz="1600" dirty="0">
                <a:cs typeface="Times New Roman" panose="02020603050405020304" pitchFamily="18" charset="0"/>
              </a:rPr>
              <a:t>of records to be maintained, include but not limited to:</a:t>
            </a:r>
          </a:p>
          <a:p>
            <a:pPr defTabSz="535781" latinLnBrk="1" hangingPunct="0"/>
            <a:endParaRPr lang="en-US" sz="16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raphic 17" descr="Circle with left arrow outline">
            <a:extLst>
              <a:ext uri="{FF2B5EF4-FFF2-40B4-BE49-F238E27FC236}">
                <a16:creationId xmlns:a16="http://schemas.microsoft.com/office/drawing/2014/main" id="{C437FCFB-4A9B-4143-B598-AC536D61C0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3713475" y="2287762"/>
            <a:ext cx="684039" cy="684039"/>
          </a:xfrm>
          <a:prstGeom prst="rect">
            <a:avLst/>
          </a:prstGeom>
        </p:spPr>
      </p:pic>
      <p:pic>
        <p:nvPicPr>
          <p:cNvPr id="19" name="Graphic 18" descr="Circle with left arrow outline">
            <a:extLst>
              <a:ext uri="{FF2B5EF4-FFF2-40B4-BE49-F238E27FC236}">
                <a16:creationId xmlns:a16="http://schemas.microsoft.com/office/drawing/2014/main" id="{ADEEBC6E-FC32-4B75-85E7-5914EDAC28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5806851" y="2287762"/>
            <a:ext cx="684039" cy="684039"/>
          </a:xfrm>
          <a:prstGeom prst="rect">
            <a:avLst/>
          </a:prstGeom>
        </p:spPr>
      </p:pic>
      <p:pic>
        <p:nvPicPr>
          <p:cNvPr id="20" name="Graphic 19" descr="Circle with left arrow outline">
            <a:extLst>
              <a:ext uri="{FF2B5EF4-FFF2-40B4-BE49-F238E27FC236}">
                <a16:creationId xmlns:a16="http://schemas.microsoft.com/office/drawing/2014/main" id="{A4003411-16C7-4C42-A0E6-D23E0022BF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7883121" y="2287762"/>
            <a:ext cx="684039" cy="68403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98E9C07-C68B-4E04-B9E4-86BAA8092005}"/>
              </a:ext>
            </a:extLst>
          </p:cNvPr>
          <p:cNvSpPr/>
          <p:nvPr/>
        </p:nvSpPr>
        <p:spPr>
          <a:xfrm>
            <a:off x="9903516" y="2209800"/>
            <a:ext cx="1869385" cy="39771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91440" tIns="822960" rIns="91440" bIns="91440" anchor="t" anchorCtr="0">
            <a:noAutofit/>
          </a:bodyPr>
          <a:lstStyle/>
          <a:p>
            <a:pPr defTabSz="228595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1600" spc="-25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Policies, programs, procedures related to safe driving</a:t>
            </a:r>
          </a:p>
        </p:txBody>
      </p:sp>
      <p:pic>
        <p:nvPicPr>
          <p:cNvPr id="16" name="Graphic 15" descr="Circle with left arrow outline">
            <a:extLst>
              <a:ext uri="{FF2B5EF4-FFF2-40B4-BE49-F238E27FC236}">
                <a16:creationId xmlns:a16="http://schemas.microsoft.com/office/drawing/2014/main" id="{5B194B48-5746-4D92-B226-E7B36130FB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982200" y="2287761"/>
            <a:ext cx="684039" cy="6840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D12691-277D-FA25-A172-64299FB3B1E8}"/>
              </a:ext>
            </a:extLst>
          </p:cNvPr>
          <p:cNvSpPr txBox="1"/>
          <p:nvPr/>
        </p:nvSpPr>
        <p:spPr>
          <a:xfrm>
            <a:off x="347053" y="4602034"/>
            <a:ext cx="2589578" cy="738664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algn="l" rtl="0" latinLnBrk="1" hangingPunct="0"/>
            <a:r>
              <a:rPr lang="en-US" altLang="en-US" sz="1400" i="1" dirty="0"/>
              <a:t>This is not a comprehensive list of the requirements; see your specific site procedures for details.</a:t>
            </a:r>
          </a:p>
        </p:txBody>
      </p:sp>
    </p:spTree>
    <p:extLst>
      <p:ext uri="{BB962C8B-B14F-4D97-AF65-F5344CB8AC3E}">
        <p14:creationId xmlns:p14="http://schemas.microsoft.com/office/powerpoint/2010/main" val="199136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4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D2DC4D-064F-42BB-A8F9-A2B2049A1803}"/>
              </a:ext>
            </a:extLst>
          </p:cNvPr>
          <p:cNvSpPr/>
          <p:nvPr/>
        </p:nvSpPr>
        <p:spPr>
          <a:xfrm>
            <a:off x="-12873" y="0"/>
            <a:ext cx="12192000" cy="6239995"/>
          </a:xfrm>
          <a:prstGeom prst="rect">
            <a:avLst/>
          </a:prstGeom>
          <a:solidFill>
            <a:srgbClr val="002E61"/>
          </a:solidFill>
          <a:ln w="508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noAutofit/>
          </a:bodyPr>
          <a:lstStyle/>
          <a:p>
            <a:pPr algn="ctr" defTabSz="535781" latinLnBrk="1" hangingPunct="0"/>
            <a:endParaRPr lang="en-US" sz="3600" dirty="0">
              <a:solidFill>
                <a:srgbClr val="C4D7F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raphic 6" descr="Badge Question Mark with solid fill">
            <a:extLst>
              <a:ext uri="{FF2B5EF4-FFF2-40B4-BE49-F238E27FC236}">
                <a16:creationId xmlns:a16="http://schemas.microsoft.com/office/drawing/2014/main" id="{1F29F345-8655-4653-AF00-7624CFC1F3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19475" y="448235"/>
            <a:ext cx="5353050" cy="53530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99DEA4-87B3-4D5D-BFFE-23B99204EB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FCD0A7-2433-47FA-B13D-9D73AB54837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54C67D-8887-4A9A-9AC9-CF3C2E863BB4}"/>
              </a:ext>
            </a:extLst>
          </p:cNvPr>
          <p:cNvSpPr/>
          <p:nvPr/>
        </p:nvSpPr>
        <p:spPr>
          <a:xfrm>
            <a:off x="0" y="0"/>
            <a:ext cx="12192000" cy="6230470"/>
          </a:xfrm>
          <a:prstGeom prst="rect">
            <a:avLst/>
          </a:prstGeom>
          <a:noFill/>
          <a:ln w="508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noAutofit/>
          </a:bodyPr>
          <a:lstStyle/>
          <a:p>
            <a:pPr algn="ctr" defTabSz="535781" latinLnBrk="1" hangingPunct="0"/>
            <a:r>
              <a:rPr lang="en-US" sz="8300" dirty="0">
                <a:solidFill>
                  <a:srgbClr val="C4D7F5"/>
                </a:solidFill>
                <a:latin typeface="Arial Black" panose="020B0A04020102020204" pitchFamily="34" charset="0"/>
                <a:sym typeface="Arial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64211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99DEA4-87B3-4D5D-BFFE-23B99204EB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FCD0A7-2433-47FA-B13D-9D73AB54837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3B60F-6185-4233-99FC-92A436A07B49}"/>
              </a:ext>
            </a:extLst>
          </p:cNvPr>
          <p:cNvSpPr/>
          <p:nvPr/>
        </p:nvSpPr>
        <p:spPr>
          <a:xfrm>
            <a:off x="-12873" y="0"/>
            <a:ext cx="12192000" cy="6239995"/>
          </a:xfrm>
          <a:prstGeom prst="rect">
            <a:avLst/>
          </a:prstGeom>
          <a:solidFill>
            <a:srgbClr val="002E61"/>
          </a:solidFill>
          <a:ln w="508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noAutofit/>
          </a:bodyPr>
          <a:lstStyle/>
          <a:p>
            <a:pPr algn="ctr" defTabSz="535781" latinLnBrk="1" hangingPunct="0"/>
            <a:endParaRPr lang="en-US" sz="3600" dirty="0">
              <a:solidFill>
                <a:srgbClr val="C4D7F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33A64AD-AA3B-4960-A036-03AA68595C91}"/>
              </a:ext>
            </a:extLst>
          </p:cNvPr>
          <p:cNvGrpSpPr/>
          <p:nvPr/>
        </p:nvGrpSpPr>
        <p:grpSpPr>
          <a:xfrm>
            <a:off x="457200" y="1460909"/>
            <a:ext cx="11353802" cy="3682591"/>
            <a:chOff x="358774" y="1828800"/>
            <a:chExt cx="11472272" cy="3372688"/>
          </a:xfrm>
          <a:solidFill>
            <a:srgbClr val="057CFF">
              <a:alpha val="40000"/>
            </a:srgbClr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28DDB62-BFE1-4C50-90C3-5208B0562731}"/>
                </a:ext>
              </a:extLst>
            </p:cNvPr>
            <p:cNvSpPr/>
            <p:nvPr/>
          </p:nvSpPr>
          <p:spPr>
            <a:xfrm>
              <a:off x="358774" y="1828800"/>
              <a:ext cx="2103120" cy="335280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72000" tIns="72000" rIns="72000" bIns="72000" anchor="t" anchorCtr="0">
              <a:noAutofit/>
            </a:bodyPr>
            <a:lstStyle/>
            <a:p>
              <a:pPr defTabSz="609570" fontAlgn="base">
                <a:lnSpc>
                  <a:spcPct val="90000"/>
                </a:lnSpc>
                <a:spcAft>
                  <a:spcPts val="150"/>
                </a:spcAft>
                <a:buFont typeface="Arial" panose="020B0604020202020204" pitchFamily="34" charset="0"/>
                <a:buChar char="​"/>
                <a:defRPr/>
              </a:pPr>
              <a:r>
                <a:rPr lang="en-GB" sz="4000" b="1" spc="-25" dirty="0">
                  <a:solidFill>
                    <a:srgbClr val="C4D7F5">
                      <a:alpha val="50000"/>
                    </a:srgbClr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Q1</a:t>
              </a:r>
            </a:p>
            <a:p>
              <a:pPr defTabSz="609570" fontAlgn="base">
                <a:lnSpc>
                  <a:spcPct val="90000"/>
                </a:lnSpc>
                <a:spcAft>
                  <a:spcPts val="600"/>
                </a:spcAft>
                <a:buFont typeface="Arial" panose="020B0604020202020204" pitchFamily="34" charset="0"/>
                <a:buChar char="​"/>
                <a:defRPr/>
              </a:pPr>
              <a:endParaRPr lang="en-GB" sz="1400" b="1" spc="-25" dirty="0">
                <a:solidFill>
                  <a:srgbClr val="FFFFFF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  <a:p>
              <a:pPr defTabSz="228595" fontAlgn="base">
                <a:spcBef>
                  <a:spcPct val="0"/>
                </a:spcBef>
                <a:spcAft>
                  <a:spcPts val="600"/>
                </a:spcAft>
                <a:buFont typeface="Arial" panose="020B0604020202020204" pitchFamily="34" charset="0"/>
                <a:buChar char="​"/>
                <a:defRPr/>
              </a:pPr>
              <a:r>
                <a:rPr lang="en-US" sz="1400" b="1" spc="-25" dirty="0">
                  <a:solidFill>
                    <a:srgbClr val="FFFFFF"/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True or False:  </a:t>
              </a:r>
            </a:p>
            <a:p>
              <a:pPr defTabSz="228595" fontAlgn="base">
                <a:spcBef>
                  <a:spcPct val="0"/>
                </a:spcBef>
                <a:spcAft>
                  <a:spcPts val="600"/>
                </a:spcAft>
                <a:buFont typeface="Arial" panose="020B0604020202020204" pitchFamily="34" charset="0"/>
                <a:buChar char="​"/>
                <a:defRPr/>
              </a:pPr>
              <a:r>
                <a:rPr lang="en-US" sz="1400" spc="-25" dirty="0">
                  <a:solidFill>
                    <a:srgbClr val="FFFFFF"/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Use of handheld devices while driving is not allowed.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EBE2A43-1985-46ED-B726-0BD199DC2368}"/>
                </a:ext>
              </a:extLst>
            </p:cNvPr>
            <p:cNvSpPr/>
            <p:nvPr/>
          </p:nvSpPr>
          <p:spPr>
            <a:xfrm>
              <a:off x="2701062" y="1828800"/>
              <a:ext cx="2103120" cy="335280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72000" tIns="72000" rIns="72000" bIns="72000" anchor="t" anchorCtr="0">
              <a:noAutofit/>
            </a:bodyPr>
            <a:lstStyle/>
            <a:p>
              <a:pPr defTabSz="609570" fontAlgn="base">
                <a:lnSpc>
                  <a:spcPct val="90000"/>
                </a:lnSpc>
                <a:spcAft>
                  <a:spcPts val="150"/>
                </a:spcAft>
                <a:buFont typeface="Arial" panose="020B0604020202020204" pitchFamily="34" charset="0"/>
                <a:buChar char="​"/>
                <a:defRPr/>
              </a:pPr>
              <a:r>
                <a:rPr lang="en-GB" sz="4000" b="1" spc="-25" dirty="0">
                  <a:solidFill>
                    <a:srgbClr val="C4D7F5">
                      <a:alpha val="50000"/>
                    </a:srgbClr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  <a:sym typeface="Arial"/>
                </a:rPr>
                <a:t>Q2</a:t>
              </a:r>
            </a:p>
            <a:p>
              <a:pPr defTabSz="609570" fontAlgn="base">
                <a:lnSpc>
                  <a:spcPct val="90000"/>
                </a:lnSpc>
                <a:spcAft>
                  <a:spcPts val="150"/>
                </a:spcAft>
                <a:buFont typeface="Arial" panose="020B0604020202020204" pitchFamily="34" charset="0"/>
                <a:buChar char="​"/>
                <a:defRPr/>
              </a:pPr>
              <a:endParaRPr lang="en-GB" sz="1400" b="1" spc="-25" dirty="0">
                <a:solidFill>
                  <a:srgbClr val="FFFFFF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  <a:p>
              <a:pPr defTabSz="228595" fontAlgn="base">
                <a:spcBef>
                  <a:spcPct val="0"/>
                </a:spcBef>
                <a:spcAft>
                  <a:spcPts val="600"/>
                </a:spcAft>
                <a:defRPr/>
              </a:pPr>
              <a:r>
                <a:rPr lang="en-US" sz="1400" b="1" spc="-25" dirty="0">
                  <a:solidFill>
                    <a:srgbClr val="FFFFFF"/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Before using a company vehicle, visual </a:t>
              </a:r>
              <a:r>
                <a:rPr lang="en-US" sz="1400" b="1" spc="-25">
                  <a:solidFill>
                    <a:srgbClr val="FFFFFF"/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inspections should </a:t>
              </a:r>
              <a:r>
                <a:rPr lang="en-US" sz="1400" b="1" spc="-25" dirty="0">
                  <a:solidFill>
                    <a:srgbClr val="FFFFFF"/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be performed:</a:t>
              </a:r>
            </a:p>
            <a:p>
              <a:pPr marL="228600" indent="-228600" defTabSz="228595" fontAlgn="base">
                <a:spcBef>
                  <a:spcPct val="0"/>
                </a:spcBef>
                <a:spcAft>
                  <a:spcPts val="600"/>
                </a:spcAft>
                <a:buFont typeface="+mj-lt"/>
                <a:buAutoNum type="alphaLcPeriod"/>
                <a:defRPr/>
              </a:pPr>
              <a:r>
                <a:rPr lang="en-US" sz="1200" spc="-25" dirty="0">
                  <a:solidFill>
                    <a:srgbClr val="FFFFFF"/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Daily</a:t>
              </a:r>
            </a:p>
            <a:p>
              <a:pPr marL="228600" indent="-228600" defTabSz="228595" fontAlgn="base">
                <a:spcBef>
                  <a:spcPct val="0"/>
                </a:spcBef>
                <a:spcAft>
                  <a:spcPts val="600"/>
                </a:spcAft>
                <a:buFont typeface="+mj-lt"/>
                <a:buAutoNum type="alphaLcPeriod"/>
                <a:defRPr/>
              </a:pPr>
              <a:r>
                <a:rPr lang="en-US" sz="1200" spc="-25" dirty="0">
                  <a:solidFill>
                    <a:srgbClr val="FFFFFF"/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M</a:t>
              </a:r>
              <a:r>
                <a:rPr lang="en-US" sz="1200" spc="-25" dirty="0" err="1">
                  <a:solidFill>
                    <a:srgbClr val="FFFFFF"/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onthly</a:t>
              </a:r>
              <a:endParaRPr lang="en-US" sz="1200" spc="-25" dirty="0">
                <a:solidFill>
                  <a:srgbClr val="FFFFFF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  <a:p>
              <a:pPr marL="228600" indent="-228600" defTabSz="228595" fontAlgn="base">
                <a:spcBef>
                  <a:spcPct val="0"/>
                </a:spcBef>
                <a:spcAft>
                  <a:spcPts val="600"/>
                </a:spcAft>
                <a:buFont typeface="+mj-lt"/>
                <a:buAutoNum type="alphaLcPeriod"/>
                <a:defRPr/>
              </a:pPr>
              <a:r>
                <a:rPr lang="en-US" sz="1200" spc="-25" dirty="0">
                  <a:solidFill>
                    <a:srgbClr val="FFFFFF"/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Annually</a:t>
              </a:r>
            </a:p>
            <a:p>
              <a:pPr marL="228600" indent="-228600" defTabSz="228595" fontAlgn="base">
                <a:spcBef>
                  <a:spcPct val="0"/>
                </a:spcBef>
                <a:spcAft>
                  <a:spcPts val="600"/>
                </a:spcAft>
                <a:buFont typeface="+mj-lt"/>
                <a:buAutoNum type="alphaLcPeriod"/>
                <a:defRPr/>
              </a:pPr>
              <a:r>
                <a:rPr lang="en-US" sz="1200" spc="-25" dirty="0">
                  <a:solidFill>
                    <a:srgbClr val="FFFFFF"/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Not required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1D3C8A7-54F2-4811-81DC-F9DA224ECEFD}"/>
                </a:ext>
              </a:extLst>
            </p:cNvPr>
            <p:cNvSpPr/>
            <p:nvPr/>
          </p:nvSpPr>
          <p:spPr>
            <a:xfrm>
              <a:off x="7385638" y="1848688"/>
              <a:ext cx="2103120" cy="335280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72000" tIns="72000" rIns="72000" bIns="72000" anchor="t" anchorCtr="0">
              <a:noAutofit/>
            </a:bodyPr>
            <a:lstStyle/>
            <a:p>
              <a:pPr defTabSz="609570" fontAlgn="base">
                <a:lnSpc>
                  <a:spcPct val="90000"/>
                </a:lnSpc>
                <a:spcAft>
                  <a:spcPts val="150"/>
                </a:spcAft>
                <a:buFont typeface="Arial" panose="020B0604020202020204" pitchFamily="34" charset="0"/>
                <a:buChar char="​"/>
                <a:defRPr/>
              </a:pPr>
              <a:r>
                <a:rPr lang="en-GB" sz="4000" b="1" spc="-25" dirty="0">
                  <a:solidFill>
                    <a:srgbClr val="C4D7F5">
                      <a:alpha val="50000"/>
                    </a:srgbClr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  <a:sym typeface="Arial"/>
                </a:rPr>
                <a:t>Q4</a:t>
              </a:r>
              <a:endParaRPr lang="en-GB" sz="1400" b="1" spc="-25" dirty="0">
                <a:solidFill>
                  <a:srgbClr val="C4D7F5">
                    <a:alpha val="50000"/>
                  </a:srgb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  <a:p>
              <a:pPr defTabSz="228595" fontAlgn="base">
                <a:spcBef>
                  <a:spcPct val="0"/>
                </a:spcBef>
                <a:spcAft>
                  <a:spcPts val="600"/>
                </a:spcAft>
                <a:buFont typeface="Arial" panose="020B0604020202020204" pitchFamily="34" charset="0"/>
                <a:buChar char="​"/>
                <a:defRPr/>
              </a:pPr>
              <a:endParaRPr lang="en-US" sz="1400" b="1" spc="-25" dirty="0">
                <a:solidFill>
                  <a:srgbClr val="FFFFFF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  <a:p>
              <a:pPr defTabSz="228595" fontAlgn="base">
                <a:spcBef>
                  <a:spcPct val="0"/>
                </a:spcBef>
                <a:spcAft>
                  <a:spcPts val="600"/>
                </a:spcAft>
                <a:buFont typeface="Arial" panose="020B0604020202020204" pitchFamily="34" charset="0"/>
                <a:buChar char="​"/>
                <a:defRPr/>
              </a:pPr>
              <a:r>
                <a:rPr lang="en-US" sz="1400" b="1" spc="-25" dirty="0">
                  <a:solidFill>
                    <a:srgbClr val="FFFFFF"/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An investigation must be performed for any company vehicle incident involving (check all that apply):</a:t>
              </a:r>
            </a:p>
            <a:p>
              <a:pPr marL="257175" indent="-257175" defTabSz="228595" fontAlgn="base">
                <a:spcBef>
                  <a:spcPct val="0"/>
                </a:spcBef>
                <a:spcAft>
                  <a:spcPts val="600"/>
                </a:spcAft>
                <a:buFont typeface="+mj-lt"/>
                <a:buAutoNum type="alphaLcPeriod"/>
                <a:defRPr/>
              </a:pPr>
              <a:r>
                <a:rPr lang="en-US" sz="1200" spc="-25" dirty="0">
                  <a:solidFill>
                    <a:srgbClr val="FFFFFF"/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An injury or fatality</a:t>
              </a:r>
            </a:p>
            <a:p>
              <a:pPr marL="257175" indent="-257175" defTabSz="228595" fontAlgn="base">
                <a:spcBef>
                  <a:spcPct val="0"/>
                </a:spcBef>
                <a:spcAft>
                  <a:spcPts val="600"/>
                </a:spcAft>
                <a:buFont typeface="+mj-lt"/>
                <a:buAutoNum type="alphaLcPeriod"/>
                <a:defRPr/>
              </a:pPr>
              <a:r>
                <a:rPr lang="en-US" sz="1200" spc="-25" dirty="0">
                  <a:solidFill>
                    <a:srgbClr val="FFFFFF"/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Damage to the vehicle or other property</a:t>
              </a:r>
            </a:p>
            <a:p>
              <a:pPr marL="257175" indent="-257175" defTabSz="228595" fontAlgn="base">
                <a:spcBef>
                  <a:spcPct val="0"/>
                </a:spcBef>
                <a:spcAft>
                  <a:spcPts val="600"/>
                </a:spcAft>
                <a:buFont typeface="+mj-lt"/>
                <a:buAutoNum type="alphaLcPeriod"/>
                <a:defRPr/>
              </a:pPr>
              <a:r>
                <a:rPr lang="en-US" sz="1200" spc="-25" dirty="0">
                  <a:solidFill>
                    <a:srgbClr val="FFFFFF"/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A near-miss that could have resulted in an injury or property damage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1D19E7F-BF4B-4A66-A1EC-3B91CEB92AE4}"/>
                </a:ext>
              </a:extLst>
            </p:cNvPr>
            <p:cNvSpPr/>
            <p:nvPr/>
          </p:nvSpPr>
          <p:spPr>
            <a:xfrm>
              <a:off x="9727926" y="1848688"/>
              <a:ext cx="2103120" cy="335280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72000" tIns="72000" rIns="72000" bIns="72000" anchor="t" anchorCtr="0">
              <a:noAutofit/>
            </a:bodyPr>
            <a:lstStyle/>
            <a:p>
              <a:pPr defTabSz="609570" fontAlgn="base">
                <a:lnSpc>
                  <a:spcPct val="90000"/>
                </a:lnSpc>
                <a:spcAft>
                  <a:spcPts val="150"/>
                </a:spcAft>
                <a:buFont typeface="Arial" panose="020B0604020202020204" pitchFamily="34" charset="0"/>
                <a:buChar char="​"/>
                <a:defRPr/>
              </a:pPr>
              <a:r>
                <a:rPr lang="en-GB" sz="4000" b="1" spc="-25" dirty="0">
                  <a:solidFill>
                    <a:srgbClr val="C4D7F5">
                      <a:alpha val="50000"/>
                    </a:srgbClr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  <a:sym typeface="Arial"/>
                </a:rPr>
                <a:t>Q5</a:t>
              </a:r>
              <a:endParaRPr lang="en-GB" sz="1400" b="1" spc="-25" dirty="0">
                <a:solidFill>
                  <a:srgbClr val="C4D7F5">
                    <a:alpha val="50000"/>
                  </a:srgb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  <a:p>
              <a:pPr defTabSz="228595" fontAlgn="base">
                <a:spcBef>
                  <a:spcPct val="0"/>
                </a:spcBef>
                <a:spcAft>
                  <a:spcPts val="600"/>
                </a:spcAft>
                <a:buFont typeface="Arial" panose="020B0604020202020204" pitchFamily="34" charset="0"/>
                <a:buChar char="​"/>
                <a:defRPr/>
              </a:pPr>
              <a:endParaRPr lang="en-US" sz="1400" spc="-25" dirty="0">
                <a:solidFill>
                  <a:srgbClr val="FFFFFF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  <a:p>
              <a:pPr defTabSz="228595" fontAlgn="base">
                <a:spcBef>
                  <a:spcPct val="0"/>
                </a:spcBef>
                <a:spcAft>
                  <a:spcPts val="600"/>
                </a:spcAft>
                <a:buFont typeface="Arial" panose="020B0604020202020204" pitchFamily="34" charset="0"/>
                <a:buChar char="​"/>
                <a:defRPr/>
              </a:pPr>
              <a:r>
                <a:rPr lang="en-US" sz="1400" b="1" spc="-25" dirty="0">
                  <a:solidFill>
                    <a:srgbClr val="FFFFFF"/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True or False: </a:t>
              </a:r>
            </a:p>
            <a:p>
              <a:pPr defTabSz="228595" fontAlgn="base">
                <a:spcBef>
                  <a:spcPct val="0"/>
                </a:spcBef>
                <a:spcAft>
                  <a:spcPts val="600"/>
                </a:spcAft>
                <a:buFont typeface="Arial" panose="020B0604020202020204" pitchFamily="34" charset="0"/>
                <a:buChar char="​"/>
                <a:defRPr/>
              </a:pPr>
              <a:r>
                <a:rPr lang="en-US" sz="1400" spc="-25" dirty="0">
                  <a:solidFill>
                    <a:srgbClr val="FFFFFF"/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Refresher training for a driver is required after a vehicle accident/incident.</a:t>
              </a:r>
            </a:p>
            <a:p>
              <a:pPr defTabSz="228595" fontAlgn="base">
                <a:spcBef>
                  <a:spcPct val="0"/>
                </a:spcBef>
                <a:spcAft>
                  <a:spcPts val="600"/>
                </a:spcAft>
                <a:buFont typeface="Arial" panose="020B0604020202020204" pitchFamily="34" charset="0"/>
                <a:buChar char="​"/>
                <a:defRPr/>
              </a:pPr>
              <a:endParaRPr lang="en-US" sz="1400" b="1" spc="-25" dirty="0">
                <a:solidFill>
                  <a:srgbClr val="FFFFFF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7B2C6A4-6762-4454-8F30-6A8E893D539C}"/>
                </a:ext>
              </a:extLst>
            </p:cNvPr>
            <p:cNvSpPr/>
            <p:nvPr/>
          </p:nvSpPr>
          <p:spPr>
            <a:xfrm>
              <a:off x="5043350" y="1828800"/>
              <a:ext cx="2103120" cy="335280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72000" tIns="72000" rIns="72000" bIns="72000" anchor="t" anchorCtr="0">
              <a:noAutofit/>
            </a:bodyPr>
            <a:lstStyle/>
            <a:p>
              <a:pPr defTabSz="609570" fontAlgn="base">
                <a:lnSpc>
                  <a:spcPct val="90000"/>
                </a:lnSpc>
                <a:spcAft>
                  <a:spcPts val="150"/>
                </a:spcAft>
                <a:buFont typeface="Arial" panose="020B0604020202020204" pitchFamily="34" charset="0"/>
                <a:buChar char="​"/>
                <a:defRPr/>
              </a:pPr>
              <a:r>
                <a:rPr lang="en-GB" sz="4000" b="1" spc="-25" dirty="0">
                  <a:solidFill>
                    <a:srgbClr val="C4D7F5">
                      <a:alpha val="50000"/>
                    </a:srgbClr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  <a:sym typeface="Arial"/>
                </a:rPr>
                <a:t>Q3</a:t>
              </a:r>
              <a:endParaRPr lang="en-GB" sz="1400" b="1" spc="-25" dirty="0">
                <a:solidFill>
                  <a:srgbClr val="C4D7F5">
                    <a:alpha val="50000"/>
                  </a:srgb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  <a:p>
              <a:pPr defTabSz="228595" fontAlgn="base">
                <a:spcBef>
                  <a:spcPct val="0"/>
                </a:spcBef>
                <a:spcAft>
                  <a:spcPts val="600"/>
                </a:spcAft>
                <a:buFont typeface="Arial" panose="020B0604020202020204" pitchFamily="34" charset="0"/>
                <a:buChar char="​"/>
                <a:defRPr/>
              </a:pPr>
              <a:endParaRPr lang="en-US" sz="1400" spc="-25" dirty="0">
                <a:solidFill>
                  <a:srgbClr val="FFFFFF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  <a:p>
              <a:pPr defTabSz="228595" fontAlgn="base">
                <a:spcBef>
                  <a:spcPct val="0"/>
                </a:spcBef>
                <a:spcAft>
                  <a:spcPts val="600"/>
                </a:spcAft>
                <a:buFont typeface="Arial" panose="020B0604020202020204" pitchFamily="34" charset="0"/>
                <a:buChar char="​"/>
                <a:defRPr/>
              </a:pPr>
              <a:r>
                <a:rPr lang="en-US" sz="1400" b="1" spc="-25" dirty="0">
                  <a:solidFill>
                    <a:srgbClr val="FFFFFF"/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True or False: </a:t>
              </a:r>
            </a:p>
            <a:p>
              <a:pPr defTabSz="228595" fontAlgn="base">
                <a:spcBef>
                  <a:spcPct val="0"/>
                </a:spcBef>
                <a:spcAft>
                  <a:spcPts val="600"/>
                </a:spcAft>
                <a:buFont typeface="Arial" panose="020B0604020202020204" pitchFamily="34" charset="0"/>
                <a:buChar char="​"/>
                <a:defRPr/>
              </a:pPr>
              <a:r>
                <a:rPr lang="en-US" sz="1400" spc="-25" dirty="0">
                  <a:solidFill>
                    <a:srgbClr val="FFFFFF"/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These Safety Tips don’t apply to personally- owned vehicles being driven on company business.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1498F819-75BD-4B83-86A4-EA1C4B51D781}"/>
              </a:ext>
            </a:extLst>
          </p:cNvPr>
          <p:cNvSpPr/>
          <p:nvPr/>
        </p:nvSpPr>
        <p:spPr>
          <a:xfrm>
            <a:off x="0" y="0"/>
            <a:ext cx="12192000" cy="1460909"/>
          </a:xfrm>
          <a:prstGeom prst="rect">
            <a:avLst/>
          </a:prstGeom>
          <a:noFill/>
          <a:ln w="508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noAutofit/>
          </a:bodyPr>
          <a:lstStyle/>
          <a:p>
            <a:pPr algn="ctr" defTabSz="535781" latinLnBrk="1" hangingPunct="0"/>
            <a:r>
              <a:rPr lang="en-US" sz="3600" b="1" dirty="0">
                <a:solidFill>
                  <a:srgbClr val="C4D7F5"/>
                </a:solidFill>
              </a:rPr>
              <a:t>Quiz</a:t>
            </a:r>
            <a:r>
              <a:rPr lang="en-US" sz="3600" dirty="0">
                <a:solidFill>
                  <a:schemeClr val="bg1"/>
                </a:solidFill>
              </a:rPr>
              <a:t> to Check Understanding</a:t>
            </a:r>
            <a:endParaRPr lang="en-US" sz="36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593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CE211866-07F3-4C36-8999-C5C32E5901CE}"/>
              </a:ext>
            </a:extLst>
          </p:cNvPr>
          <p:cNvSpPr/>
          <p:nvPr/>
        </p:nvSpPr>
        <p:spPr>
          <a:xfrm>
            <a:off x="0" y="1372614"/>
            <a:ext cx="6330462" cy="49377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08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defTabSz="535781" latinLnBrk="1" hangingPunct="0"/>
            <a:endParaRPr lang="en-US" sz="2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 descr="Car outline">
            <a:extLst>
              <a:ext uri="{FF2B5EF4-FFF2-40B4-BE49-F238E27FC236}">
                <a16:creationId xmlns:a16="http://schemas.microsoft.com/office/drawing/2014/main" id="{DB6DD1C7-E4B4-4022-A9EA-5A864D5891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8272" b="8272"/>
          <a:stretch/>
        </p:blipFill>
        <p:spPr>
          <a:xfrm>
            <a:off x="6096000" y="1143000"/>
            <a:ext cx="6096000" cy="508747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FCD0A7-2433-47FA-B13D-9D73AB54837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Objectives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03208" y="3087262"/>
            <a:ext cx="2119423" cy="1198947"/>
          </a:xfrm>
        </p:spPr>
        <p:txBody>
          <a:bodyPr anchor="ctr">
            <a:noAutofit/>
          </a:bodyPr>
          <a:lstStyle/>
          <a:p>
            <a:pPr marL="0" indent="0"/>
            <a:r>
              <a:rPr lang="en-US" sz="2400" dirty="0"/>
              <a:t>Explain key elements for the safe operation of: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76E9E8B-D9B6-40D7-A8E7-69C20D459FDA}"/>
              </a:ext>
            </a:extLst>
          </p:cNvPr>
          <p:cNvGrpSpPr/>
          <p:nvPr/>
        </p:nvGrpSpPr>
        <p:grpSpPr>
          <a:xfrm>
            <a:off x="2590800" y="4363789"/>
            <a:ext cx="1865370" cy="1694112"/>
            <a:chOff x="8343336" y="3962400"/>
            <a:chExt cx="3584066" cy="3584066"/>
          </a:xfrm>
        </p:grpSpPr>
        <p:sp>
          <p:nvSpPr>
            <p:cNvPr id="26" name="Teardrop 25">
              <a:extLst>
                <a:ext uri="{FF2B5EF4-FFF2-40B4-BE49-F238E27FC236}">
                  <a16:creationId xmlns:a16="http://schemas.microsoft.com/office/drawing/2014/main" id="{B2022C5B-5C4D-4A14-B104-D58C548A1888}"/>
                </a:ext>
              </a:extLst>
            </p:cNvPr>
            <p:cNvSpPr/>
            <p:nvPr/>
          </p:nvSpPr>
          <p:spPr>
            <a:xfrm rot="2700000">
              <a:off x="8343336" y="3962400"/>
              <a:ext cx="3584066" cy="3584066"/>
            </a:xfrm>
            <a:prstGeom prst="teardrop">
              <a:avLst>
                <a:gd name="adj" fmla="val 100000"/>
              </a:avLst>
            </a:prstGeom>
            <a:solidFill>
              <a:srgbClr val="00993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ABB530E-D135-46DF-A92B-BBD7BDA25BB1}"/>
                </a:ext>
              </a:extLst>
            </p:cNvPr>
            <p:cNvSpPr/>
            <p:nvPr/>
          </p:nvSpPr>
          <p:spPr>
            <a:xfrm>
              <a:off x="8459671" y="4104559"/>
              <a:ext cx="3345791" cy="3345203"/>
            </a:xfrm>
            <a:custGeom>
              <a:avLst/>
              <a:gdLst>
                <a:gd name="connsiteX0" fmla="*/ 0 w 3468460"/>
                <a:gd name="connsiteY0" fmla="*/ 1733925 h 3467850"/>
                <a:gd name="connsiteX1" fmla="*/ 1734230 w 3468460"/>
                <a:gd name="connsiteY1" fmla="*/ 0 h 3467850"/>
                <a:gd name="connsiteX2" fmla="*/ 3468460 w 3468460"/>
                <a:gd name="connsiteY2" fmla="*/ 1733925 h 3467850"/>
                <a:gd name="connsiteX3" fmla="*/ 1734230 w 3468460"/>
                <a:gd name="connsiteY3" fmla="*/ 3467850 h 3467850"/>
                <a:gd name="connsiteX4" fmla="*/ 0 w 3468460"/>
                <a:gd name="connsiteY4" fmla="*/ 1733925 h 3467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8460" h="3467850">
                  <a:moveTo>
                    <a:pt x="0" y="1733925"/>
                  </a:moveTo>
                  <a:cubicBezTo>
                    <a:pt x="0" y="776305"/>
                    <a:pt x="776441" y="0"/>
                    <a:pt x="1734230" y="0"/>
                  </a:cubicBezTo>
                  <a:cubicBezTo>
                    <a:pt x="2692019" y="0"/>
                    <a:pt x="3468460" y="776305"/>
                    <a:pt x="3468460" y="1733925"/>
                  </a:cubicBezTo>
                  <a:cubicBezTo>
                    <a:pt x="3468460" y="2691545"/>
                    <a:pt x="2692019" y="3467850"/>
                    <a:pt x="1734230" y="3467850"/>
                  </a:cubicBezTo>
                  <a:cubicBezTo>
                    <a:pt x="776441" y="3467850"/>
                    <a:pt x="0" y="2691545"/>
                    <a:pt x="0" y="1733925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84580" rIns="0" bIns="284581" numCol="1" spcCol="1270" anchor="ctr" anchorCtr="0">
              <a:noAutofit/>
            </a:bodyPr>
            <a:lstStyle/>
            <a:p>
              <a:pPr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Leased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749C0C6-3DA8-461A-82AA-B7752B6391EF}"/>
              </a:ext>
            </a:extLst>
          </p:cNvPr>
          <p:cNvGrpSpPr/>
          <p:nvPr/>
        </p:nvGrpSpPr>
        <p:grpSpPr>
          <a:xfrm>
            <a:off x="2590800" y="2969695"/>
            <a:ext cx="1865370" cy="1694112"/>
            <a:chOff x="880428" y="6674256"/>
            <a:chExt cx="3584066" cy="3584066"/>
          </a:xfrm>
        </p:grpSpPr>
        <p:sp>
          <p:nvSpPr>
            <p:cNvPr id="28" name="Teardrop 27">
              <a:extLst>
                <a:ext uri="{FF2B5EF4-FFF2-40B4-BE49-F238E27FC236}">
                  <a16:creationId xmlns:a16="http://schemas.microsoft.com/office/drawing/2014/main" id="{BF5C0528-8AEE-4064-8692-DD91B3B08519}"/>
                </a:ext>
              </a:extLst>
            </p:cNvPr>
            <p:cNvSpPr/>
            <p:nvPr/>
          </p:nvSpPr>
          <p:spPr>
            <a:xfrm rot="2700000">
              <a:off x="880428" y="6674256"/>
              <a:ext cx="3584066" cy="3584066"/>
            </a:xfrm>
            <a:prstGeom prst="teardrop">
              <a:avLst>
                <a:gd name="adj" fmla="val 100000"/>
              </a:avLst>
            </a:prstGeom>
            <a:solidFill>
              <a:srgbClr val="00993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8DC91D8-C282-43F8-9C31-56ABD897629B}"/>
                </a:ext>
              </a:extLst>
            </p:cNvPr>
            <p:cNvSpPr/>
            <p:nvPr/>
          </p:nvSpPr>
          <p:spPr>
            <a:xfrm>
              <a:off x="1000335" y="6794003"/>
              <a:ext cx="3345791" cy="3345203"/>
            </a:xfrm>
            <a:custGeom>
              <a:avLst/>
              <a:gdLst>
                <a:gd name="connsiteX0" fmla="*/ 0 w 3468460"/>
                <a:gd name="connsiteY0" fmla="*/ 1733925 h 3467850"/>
                <a:gd name="connsiteX1" fmla="*/ 1734230 w 3468460"/>
                <a:gd name="connsiteY1" fmla="*/ 0 h 3467850"/>
                <a:gd name="connsiteX2" fmla="*/ 3468460 w 3468460"/>
                <a:gd name="connsiteY2" fmla="*/ 1733925 h 3467850"/>
                <a:gd name="connsiteX3" fmla="*/ 1734230 w 3468460"/>
                <a:gd name="connsiteY3" fmla="*/ 3467850 h 3467850"/>
                <a:gd name="connsiteX4" fmla="*/ 0 w 3468460"/>
                <a:gd name="connsiteY4" fmla="*/ 1733925 h 3467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8460" h="3467850">
                  <a:moveTo>
                    <a:pt x="0" y="1733925"/>
                  </a:moveTo>
                  <a:cubicBezTo>
                    <a:pt x="0" y="776305"/>
                    <a:pt x="776441" y="0"/>
                    <a:pt x="1734230" y="0"/>
                  </a:cubicBezTo>
                  <a:cubicBezTo>
                    <a:pt x="2692019" y="0"/>
                    <a:pt x="3468460" y="776305"/>
                    <a:pt x="3468460" y="1733925"/>
                  </a:cubicBezTo>
                  <a:cubicBezTo>
                    <a:pt x="3468460" y="2691545"/>
                    <a:pt x="2692019" y="3467850"/>
                    <a:pt x="1734230" y="3467850"/>
                  </a:cubicBezTo>
                  <a:cubicBezTo>
                    <a:pt x="776441" y="3467850"/>
                    <a:pt x="0" y="2691545"/>
                    <a:pt x="0" y="1733925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4577" tIns="284580" rIns="284578" bIns="284581" numCol="1" spcCol="1270" anchor="ctr" anchorCtr="0">
              <a:noAutofit/>
            </a:bodyPr>
            <a:lstStyle/>
            <a:p>
              <a:pPr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Rented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E795DC9-7967-42FB-8E0F-C9DB31755E14}"/>
              </a:ext>
            </a:extLst>
          </p:cNvPr>
          <p:cNvGrpSpPr/>
          <p:nvPr/>
        </p:nvGrpSpPr>
        <p:grpSpPr>
          <a:xfrm>
            <a:off x="2590800" y="1575601"/>
            <a:ext cx="1865370" cy="1694112"/>
            <a:chOff x="950936" y="3962400"/>
            <a:chExt cx="3584066" cy="3584066"/>
          </a:xfrm>
        </p:grpSpPr>
        <p:sp>
          <p:nvSpPr>
            <p:cNvPr id="30" name="Teardrop 29">
              <a:extLst>
                <a:ext uri="{FF2B5EF4-FFF2-40B4-BE49-F238E27FC236}">
                  <a16:creationId xmlns:a16="http://schemas.microsoft.com/office/drawing/2014/main" id="{EF790062-6A0F-4286-BBDA-E1C062A40784}"/>
                </a:ext>
              </a:extLst>
            </p:cNvPr>
            <p:cNvSpPr/>
            <p:nvPr/>
          </p:nvSpPr>
          <p:spPr>
            <a:xfrm rot="2700000">
              <a:off x="950936" y="3962400"/>
              <a:ext cx="3584066" cy="3584066"/>
            </a:xfrm>
            <a:prstGeom prst="teardrop">
              <a:avLst>
                <a:gd name="adj" fmla="val 100000"/>
              </a:avLst>
            </a:prstGeom>
            <a:solidFill>
              <a:srgbClr val="00993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A7267EC-DEE1-4E0F-9B1A-80DC79C2826D}"/>
                </a:ext>
              </a:extLst>
            </p:cNvPr>
            <p:cNvSpPr/>
            <p:nvPr/>
          </p:nvSpPr>
          <p:spPr>
            <a:xfrm>
              <a:off x="1070842" y="4082147"/>
              <a:ext cx="3345791" cy="3345203"/>
            </a:xfrm>
            <a:custGeom>
              <a:avLst/>
              <a:gdLst>
                <a:gd name="connsiteX0" fmla="*/ 0 w 3468460"/>
                <a:gd name="connsiteY0" fmla="*/ 1733925 h 3467850"/>
                <a:gd name="connsiteX1" fmla="*/ 1734230 w 3468460"/>
                <a:gd name="connsiteY1" fmla="*/ 0 h 3467850"/>
                <a:gd name="connsiteX2" fmla="*/ 3468460 w 3468460"/>
                <a:gd name="connsiteY2" fmla="*/ 1733925 h 3467850"/>
                <a:gd name="connsiteX3" fmla="*/ 1734230 w 3468460"/>
                <a:gd name="connsiteY3" fmla="*/ 3467850 h 3467850"/>
                <a:gd name="connsiteX4" fmla="*/ 0 w 3468460"/>
                <a:gd name="connsiteY4" fmla="*/ 1733925 h 3467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8460" h="3467850">
                  <a:moveTo>
                    <a:pt x="0" y="1733925"/>
                  </a:moveTo>
                  <a:cubicBezTo>
                    <a:pt x="0" y="776305"/>
                    <a:pt x="776441" y="0"/>
                    <a:pt x="1734230" y="0"/>
                  </a:cubicBezTo>
                  <a:cubicBezTo>
                    <a:pt x="2692019" y="0"/>
                    <a:pt x="3468460" y="776305"/>
                    <a:pt x="3468460" y="1733925"/>
                  </a:cubicBezTo>
                  <a:cubicBezTo>
                    <a:pt x="3468460" y="2691545"/>
                    <a:pt x="2692019" y="3467850"/>
                    <a:pt x="1734230" y="3467850"/>
                  </a:cubicBezTo>
                  <a:cubicBezTo>
                    <a:pt x="776441" y="3467850"/>
                    <a:pt x="0" y="2691545"/>
                    <a:pt x="0" y="1733925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284580" rIns="91440" bIns="284581" numCol="1" spcCol="1270" anchor="ctr" anchorCtr="0">
              <a:noAutofit/>
            </a:bodyPr>
            <a:lstStyle/>
            <a:p>
              <a:pPr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Owned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663D83FB-208E-40BD-95B4-67C7D5CCC789}"/>
              </a:ext>
            </a:extLst>
          </p:cNvPr>
          <p:cNvSpPr txBox="1"/>
          <p:nvPr/>
        </p:nvSpPr>
        <p:spPr>
          <a:xfrm>
            <a:off x="4912528" y="2658098"/>
            <a:ext cx="2669372" cy="2561602"/>
          </a:xfrm>
          <a:prstGeom prst="ellipse">
            <a:avLst/>
          </a:prstGeom>
          <a:solidFill>
            <a:srgbClr val="006421"/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 vehicles</a:t>
            </a:r>
          </a:p>
        </p:txBody>
      </p:sp>
    </p:spTree>
    <p:extLst>
      <p:ext uri="{BB962C8B-B14F-4D97-AF65-F5344CB8AC3E}">
        <p14:creationId xmlns:p14="http://schemas.microsoft.com/office/powerpoint/2010/main" val="77498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173B0-13E2-48A5-B5F1-41AD75F48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Company vehicles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B4F416-6120-42A9-95FF-0694986156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FCD0A7-2433-47FA-B13D-9D73AB54837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1BCD75-C40D-4F7D-91D2-5E18050E2FA8}"/>
              </a:ext>
            </a:extLst>
          </p:cNvPr>
          <p:cNvSpPr txBox="1"/>
          <p:nvPr/>
        </p:nvSpPr>
        <p:spPr>
          <a:xfrm>
            <a:off x="625440" y="5798489"/>
            <a:ext cx="11331265" cy="400110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t">
            <a:spAutoFit/>
          </a:bodyPr>
          <a:lstStyle/>
          <a:p>
            <a:pPr algn="ctr" defTabSz="535781" latinLnBrk="1" hangingPunct="0"/>
            <a:r>
              <a:rPr lang="en-US" sz="2000" b="1" i="1" u="sng" dirty="0">
                <a:solidFill>
                  <a:schemeClr val="bg1">
                    <a:lumMod val="50000"/>
                  </a:schemeClr>
                </a:solidFill>
              </a:rPr>
              <a:t>These safety elements also apply to all personally owned vehicles operated for company business.</a:t>
            </a:r>
            <a:endParaRPr lang="en-US" sz="2000" b="1" i="1" u="sng" dirty="0">
              <a:solidFill>
                <a:schemeClr val="bg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294C38C-2428-4734-BA45-39F1274CD4F6}"/>
              </a:ext>
            </a:extLst>
          </p:cNvPr>
          <p:cNvGrpSpPr/>
          <p:nvPr/>
        </p:nvGrpSpPr>
        <p:grpSpPr>
          <a:xfrm>
            <a:off x="1828800" y="1145002"/>
            <a:ext cx="7815734" cy="4653487"/>
            <a:chOff x="3723333" y="2580226"/>
            <a:chExt cx="14728018" cy="8557616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DFC2555-CF10-4EF6-B301-C07A69177147}"/>
                </a:ext>
              </a:extLst>
            </p:cNvPr>
            <p:cNvSpPr/>
            <p:nvPr/>
          </p:nvSpPr>
          <p:spPr>
            <a:xfrm>
              <a:off x="6555900" y="7065642"/>
              <a:ext cx="3154774" cy="2708925"/>
            </a:xfrm>
            <a:custGeom>
              <a:avLst/>
              <a:gdLst>
                <a:gd name="connsiteX0" fmla="*/ 0 w 3154774"/>
                <a:gd name="connsiteY0" fmla="*/ 1354463 h 2708925"/>
                <a:gd name="connsiteX1" fmla="*/ 677231 w 3154774"/>
                <a:gd name="connsiteY1" fmla="*/ 1 h 2708925"/>
                <a:gd name="connsiteX2" fmla="*/ 2477543 w 3154774"/>
                <a:gd name="connsiteY2" fmla="*/ 1 h 2708925"/>
                <a:gd name="connsiteX3" fmla="*/ 3154774 w 3154774"/>
                <a:gd name="connsiteY3" fmla="*/ 1354463 h 2708925"/>
                <a:gd name="connsiteX4" fmla="*/ 2477543 w 3154774"/>
                <a:gd name="connsiteY4" fmla="*/ 2708924 h 2708925"/>
                <a:gd name="connsiteX5" fmla="*/ 677231 w 3154774"/>
                <a:gd name="connsiteY5" fmla="*/ 2708924 h 2708925"/>
                <a:gd name="connsiteX6" fmla="*/ 0 w 3154774"/>
                <a:gd name="connsiteY6" fmla="*/ 1354463 h 270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54774" h="2708925">
                  <a:moveTo>
                    <a:pt x="0" y="1354463"/>
                  </a:moveTo>
                  <a:lnTo>
                    <a:pt x="677231" y="1"/>
                  </a:lnTo>
                  <a:lnTo>
                    <a:pt x="2477543" y="1"/>
                  </a:lnTo>
                  <a:lnTo>
                    <a:pt x="3154774" y="1354463"/>
                  </a:lnTo>
                  <a:lnTo>
                    <a:pt x="2477543" y="2708924"/>
                  </a:lnTo>
                  <a:lnTo>
                    <a:pt x="677231" y="2708924"/>
                  </a:lnTo>
                  <a:lnTo>
                    <a:pt x="0" y="1354463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4321" tIns="225667" rIns="244321" bIns="225667" numCol="1" spcCol="1270" anchor="ctr" anchorCtr="0">
              <a:noAutofit/>
            </a:bodyPr>
            <a:lstStyle/>
            <a:p>
              <a:pPr algn="ctr" defTabSz="5556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>
                  <a:solidFill>
                    <a:schemeClr val="bg1"/>
                  </a:solidFill>
                </a:rPr>
                <a:t>Motorcycles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9" name="Hexagon 8">
              <a:extLst>
                <a:ext uri="{FF2B5EF4-FFF2-40B4-BE49-F238E27FC236}">
                  <a16:creationId xmlns:a16="http://schemas.microsoft.com/office/drawing/2014/main" id="{FF15B455-3731-4A2F-93D4-3A1AD2159553}"/>
                </a:ext>
              </a:extLst>
            </p:cNvPr>
            <p:cNvSpPr/>
            <p:nvPr/>
          </p:nvSpPr>
          <p:spPr>
            <a:xfrm>
              <a:off x="6671964" y="8205561"/>
              <a:ext cx="368001" cy="317555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Hexagon 9" descr="Motorcycle outline">
              <a:extLst>
                <a:ext uri="{FF2B5EF4-FFF2-40B4-BE49-F238E27FC236}">
                  <a16:creationId xmlns:a16="http://schemas.microsoft.com/office/drawing/2014/main" id="{1F9CBF01-B814-4EED-9228-299BB24D03BF}"/>
                </a:ext>
              </a:extLst>
            </p:cNvPr>
            <p:cNvSpPr/>
            <p:nvPr/>
          </p:nvSpPr>
          <p:spPr>
            <a:xfrm>
              <a:off x="3723333" y="5313038"/>
              <a:ext cx="3471798" cy="3076120"/>
            </a:xfrm>
            <a:prstGeom prst="hexagon">
              <a:avLst>
                <a:gd name="adj" fmla="val 25000"/>
                <a:gd name="vf" fmla="val 115470"/>
              </a:avLst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900" dirty="0"/>
            </a:p>
          </p:txBody>
        </p:sp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C7675470-F2BF-495E-941A-630DD231B97B}"/>
                </a:ext>
              </a:extLst>
            </p:cNvPr>
            <p:cNvSpPr/>
            <p:nvPr/>
          </p:nvSpPr>
          <p:spPr>
            <a:xfrm>
              <a:off x="6043016" y="7846141"/>
              <a:ext cx="368001" cy="317555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D0B9D84-A5EE-462A-A754-925177016B7B}"/>
                </a:ext>
              </a:extLst>
            </p:cNvPr>
            <p:cNvSpPr/>
            <p:nvPr/>
          </p:nvSpPr>
          <p:spPr>
            <a:xfrm>
              <a:off x="9311537" y="5488467"/>
              <a:ext cx="3154774" cy="2708925"/>
            </a:xfrm>
            <a:custGeom>
              <a:avLst/>
              <a:gdLst>
                <a:gd name="connsiteX0" fmla="*/ 0 w 3154774"/>
                <a:gd name="connsiteY0" fmla="*/ 1354463 h 2708925"/>
                <a:gd name="connsiteX1" fmla="*/ 677231 w 3154774"/>
                <a:gd name="connsiteY1" fmla="*/ 1 h 2708925"/>
                <a:gd name="connsiteX2" fmla="*/ 2477543 w 3154774"/>
                <a:gd name="connsiteY2" fmla="*/ 1 h 2708925"/>
                <a:gd name="connsiteX3" fmla="*/ 3154774 w 3154774"/>
                <a:gd name="connsiteY3" fmla="*/ 1354463 h 2708925"/>
                <a:gd name="connsiteX4" fmla="*/ 2477543 w 3154774"/>
                <a:gd name="connsiteY4" fmla="*/ 2708924 h 2708925"/>
                <a:gd name="connsiteX5" fmla="*/ 677231 w 3154774"/>
                <a:gd name="connsiteY5" fmla="*/ 2708924 h 2708925"/>
                <a:gd name="connsiteX6" fmla="*/ 0 w 3154774"/>
                <a:gd name="connsiteY6" fmla="*/ 1354463 h 270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54774" h="2708925">
                  <a:moveTo>
                    <a:pt x="0" y="1354463"/>
                  </a:moveTo>
                  <a:lnTo>
                    <a:pt x="677231" y="1"/>
                  </a:lnTo>
                  <a:lnTo>
                    <a:pt x="2477543" y="1"/>
                  </a:lnTo>
                  <a:lnTo>
                    <a:pt x="3154774" y="1354463"/>
                  </a:lnTo>
                  <a:lnTo>
                    <a:pt x="2477543" y="2708924"/>
                  </a:lnTo>
                  <a:lnTo>
                    <a:pt x="677231" y="2708924"/>
                  </a:lnTo>
                  <a:lnTo>
                    <a:pt x="0" y="1354463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4321" tIns="225667" rIns="244321" bIns="225667" numCol="1" spcCol="1270" anchor="ctr" anchorCtr="0">
              <a:noAutofit/>
            </a:bodyPr>
            <a:lstStyle/>
            <a:p>
              <a:pPr algn="ctr" defTabSz="5556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>
                  <a:solidFill>
                    <a:schemeClr val="bg1"/>
                  </a:solidFill>
                </a:rPr>
                <a:t>Buses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5CAB4D50-DF9C-4969-AD90-9F25D168460B}"/>
                </a:ext>
              </a:extLst>
            </p:cNvPr>
            <p:cNvSpPr/>
            <p:nvPr/>
          </p:nvSpPr>
          <p:spPr>
            <a:xfrm>
              <a:off x="11482745" y="7831846"/>
              <a:ext cx="368001" cy="317555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7361B60E-B394-4E41-A4C2-FC1EFCF4AA95}"/>
                </a:ext>
              </a:extLst>
            </p:cNvPr>
            <p:cNvSpPr/>
            <p:nvPr/>
          </p:nvSpPr>
          <p:spPr>
            <a:xfrm>
              <a:off x="12101656" y="8194329"/>
              <a:ext cx="368001" cy="317555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78D94B5-E585-445C-B0F6-66CA74F90FD3}"/>
                </a:ext>
              </a:extLst>
            </p:cNvPr>
            <p:cNvSpPr/>
            <p:nvPr/>
          </p:nvSpPr>
          <p:spPr>
            <a:xfrm>
              <a:off x="6596691" y="3999732"/>
              <a:ext cx="3154774" cy="2708925"/>
            </a:xfrm>
            <a:custGeom>
              <a:avLst/>
              <a:gdLst>
                <a:gd name="connsiteX0" fmla="*/ 0 w 3154774"/>
                <a:gd name="connsiteY0" fmla="*/ 1354463 h 2708925"/>
                <a:gd name="connsiteX1" fmla="*/ 677231 w 3154774"/>
                <a:gd name="connsiteY1" fmla="*/ 1 h 2708925"/>
                <a:gd name="connsiteX2" fmla="*/ 2477543 w 3154774"/>
                <a:gd name="connsiteY2" fmla="*/ 1 h 2708925"/>
                <a:gd name="connsiteX3" fmla="*/ 3154774 w 3154774"/>
                <a:gd name="connsiteY3" fmla="*/ 1354463 h 2708925"/>
                <a:gd name="connsiteX4" fmla="*/ 2477543 w 3154774"/>
                <a:gd name="connsiteY4" fmla="*/ 2708924 h 2708925"/>
                <a:gd name="connsiteX5" fmla="*/ 677231 w 3154774"/>
                <a:gd name="connsiteY5" fmla="*/ 2708924 h 2708925"/>
                <a:gd name="connsiteX6" fmla="*/ 0 w 3154774"/>
                <a:gd name="connsiteY6" fmla="*/ 1354463 h 270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54774" h="2708925">
                  <a:moveTo>
                    <a:pt x="0" y="1354463"/>
                  </a:moveTo>
                  <a:lnTo>
                    <a:pt x="677231" y="1"/>
                  </a:lnTo>
                  <a:lnTo>
                    <a:pt x="2477543" y="1"/>
                  </a:lnTo>
                  <a:lnTo>
                    <a:pt x="3154774" y="1354463"/>
                  </a:lnTo>
                  <a:lnTo>
                    <a:pt x="2477543" y="2708924"/>
                  </a:lnTo>
                  <a:lnTo>
                    <a:pt x="677231" y="2708924"/>
                  </a:lnTo>
                  <a:lnTo>
                    <a:pt x="0" y="1354463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4321" tIns="225667" rIns="244321" bIns="225667" numCol="1" spcCol="1270" anchor="ctr" anchorCtr="0">
              <a:noAutofit/>
            </a:bodyPr>
            <a:lstStyle/>
            <a:p>
              <a:pPr algn="ctr" defTabSz="5556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>
                  <a:solidFill>
                    <a:schemeClr val="bg1"/>
                  </a:solidFill>
                </a:rPr>
                <a:t>Passenger cars</a:t>
              </a:r>
            </a:p>
          </p:txBody>
        </p:sp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3F38437A-F5A5-4330-BE22-E4D928073439}"/>
                </a:ext>
              </a:extLst>
            </p:cNvPr>
            <p:cNvSpPr/>
            <p:nvPr/>
          </p:nvSpPr>
          <p:spPr>
            <a:xfrm>
              <a:off x="8744481" y="4036491"/>
              <a:ext cx="368001" cy="317555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Hexagon 17" descr="Truck outline">
              <a:extLst>
                <a:ext uri="{FF2B5EF4-FFF2-40B4-BE49-F238E27FC236}">
                  <a16:creationId xmlns:a16="http://schemas.microsoft.com/office/drawing/2014/main" id="{569635EF-EA09-4B31-8204-ABB1C435524D}"/>
                </a:ext>
              </a:extLst>
            </p:cNvPr>
            <p:cNvSpPr/>
            <p:nvPr/>
          </p:nvSpPr>
          <p:spPr>
            <a:xfrm>
              <a:off x="9312406" y="2580226"/>
              <a:ext cx="3154774" cy="2708925"/>
            </a:xfrm>
            <a:prstGeom prst="hexagon">
              <a:avLst>
                <a:gd name="adj" fmla="val 25000"/>
                <a:gd name="vf" fmla="val 115470"/>
              </a:avLst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900" dirty="0"/>
            </a:p>
          </p:txBody>
        </p:sp>
        <p:sp>
          <p:nvSpPr>
            <p:cNvPr id="19" name="Hexagon 18">
              <a:extLst>
                <a:ext uri="{FF2B5EF4-FFF2-40B4-BE49-F238E27FC236}">
                  <a16:creationId xmlns:a16="http://schemas.microsoft.com/office/drawing/2014/main" id="{B5F7BC66-7BD3-46F8-8452-9C4B92AC48B4}"/>
                </a:ext>
              </a:extLst>
            </p:cNvPr>
            <p:cNvSpPr/>
            <p:nvPr/>
          </p:nvSpPr>
          <p:spPr>
            <a:xfrm>
              <a:off x="9400192" y="3693408"/>
              <a:ext cx="368001" cy="317555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6A3BA03-5D29-4AD4-9BA5-1F064171FDA5}"/>
                </a:ext>
              </a:extLst>
            </p:cNvPr>
            <p:cNvSpPr/>
            <p:nvPr/>
          </p:nvSpPr>
          <p:spPr>
            <a:xfrm>
              <a:off x="12024711" y="3993606"/>
              <a:ext cx="3154774" cy="2708925"/>
            </a:xfrm>
            <a:custGeom>
              <a:avLst/>
              <a:gdLst>
                <a:gd name="connsiteX0" fmla="*/ 0 w 3154774"/>
                <a:gd name="connsiteY0" fmla="*/ 1354463 h 2708925"/>
                <a:gd name="connsiteX1" fmla="*/ 677231 w 3154774"/>
                <a:gd name="connsiteY1" fmla="*/ 1 h 2708925"/>
                <a:gd name="connsiteX2" fmla="*/ 2477543 w 3154774"/>
                <a:gd name="connsiteY2" fmla="*/ 1 h 2708925"/>
                <a:gd name="connsiteX3" fmla="*/ 3154774 w 3154774"/>
                <a:gd name="connsiteY3" fmla="*/ 1354463 h 2708925"/>
                <a:gd name="connsiteX4" fmla="*/ 2477543 w 3154774"/>
                <a:gd name="connsiteY4" fmla="*/ 2708924 h 2708925"/>
                <a:gd name="connsiteX5" fmla="*/ 677231 w 3154774"/>
                <a:gd name="connsiteY5" fmla="*/ 2708924 h 2708925"/>
                <a:gd name="connsiteX6" fmla="*/ 0 w 3154774"/>
                <a:gd name="connsiteY6" fmla="*/ 1354463 h 270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54774" h="2708925">
                  <a:moveTo>
                    <a:pt x="0" y="1354463"/>
                  </a:moveTo>
                  <a:lnTo>
                    <a:pt x="677231" y="1"/>
                  </a:lnTo>
                  <a:lnTo>
                    <a:pt x="2477543" y="1"/>
                  </a:lnTo>
                  <a:lnTo>
                    <a:pt x="3154774" y="1354463"/>
                  </a:lnTo>
                  <a:lnTo>
                    <a:pt x="2477543" y="2708924"/>
                  </a:lnTo>
                  <a:lnTo>
                    <a:pt x="677231" y="2708924"/>
                  </a:lnTo>
                  <a:lnTo>
                    <a:pt x="0" y="1354463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4321" tIns="225667" rIns="244321" bIns="225667" numCol="1" spcCol="1270" anchor="ctr" anchorCtr="0">
              <a:noAutofit/>
            </a:bodyPr>
            <a:lstStyle/>
            <a:p>
              <a:pPr algn="ctr" defTabSz="5556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>
                  <a:solidFill>
                    <a:schemeClr val="bg1"/>
                  </a:solidFill>
                </a:rPr>
                <a:t>Trucks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1" name="Hexagon 20">
              <a:extLst>
                <a:ext uri="{FF2B5EF4-FFF2-40B4-BE49-F238E27FC236}">
                  <a16:creationId xmlns:a16="http://schemas.microsoft.com/office/drawing/2014/main" id="{6BD271A7-0D63-46FC-B2DA-3FB6DD03205D}"/>
                </a:ext>
              </a:extLst>
            </p:cNvPr>
            <p:cNvSpPr/>
            <p:nvPr/>
          </p:nvSpPr>
          <p:spPr>
            <a:xfrm>
              <a:off x="14754611" y="5194396"/>
              <a:ext cx="368001" cy="317555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C13FB124-02DA-4097-96BB-77FA64B6BDE5}"/>
                </a:ext>
              </a:extLst>
            </p:cNvPr>
            <p:cNvSpPr/>
            <p:nvPr/>
          </p:nvSpPr>
          <p:spPr>
            <a:xfrm>
              <a:off x="15355122" y="5565048"/>
              <a:ext cx="368001" cy="317555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Hexagon 24">
              <a:extLst>
                <a:ext uri="{FF2B5EF4-FFF2-40B4-BE49-F238E27FC236}">
                  <a16:creationId xmlns:a16="http://schemas.microsoft.com/office/drawing/2014/main" id="{66DB800E-9C0B-48C3-BAB9-2F582A2577F3}"/>
                </a:ext>
              </a:extLst>
            </p:cNvPr>
            <p:cNvSpPr/>
            <p:nvPr/>
          </p:nvSpPr>
          <p:spPr>
            <a:xfrm>
              <a:off x="17469457" y="3736294"/>
              <a:ext cx="368001" cy="317555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Hexagon 26">
              <a:extLst>
                <a:ext uri="{FF2B5EF4-FFF2-40B4-BE49-F238E27FC236}">
                  <a16:creationId xmlns:a16="http://schemas.microsoft.com/office/drawing/2014/main" id="{ABB06F23-BDE6-492D-A204-562D47BE6891}"/>
                </a:ext>
              </a:extLst>
            </p:cNvPr>
            <p:cNvSpPr/>
            <p:nvPr/>
          </p:nvSpPr>
          <p:spPr>
            <a:xfrm>
              <a:off x="18083350" y="4093672"/>
              <a:ext cx="368001" cy="317555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Hexagon 28">
              <a:extLst>
                <a:ext uri="{FF2B5EF4-FFF2-40B4-BE49-F238E27FC236}">
                  <a16:creationId xmlns:a16="http://schemas.microsoft.com/office/drawing/2014/main" id="{A407EF39-5C7B-44E9-AB88-D437AC47D2C1}"/>
                </a:ext>
              </a:extLst>
            </p:cNvPr>
            <p:cNvSpPr/>
            <p:nvPr/>
          </p:nvSpPr>
          <p:spPr>
            <a:xfrm>
              <a:off x="18080005" y="9396140"/>
              <a:ext cx="368001" cy="317555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Hexagon 30">
              <a:extLst>
                <a:ext uri="{FF2B5EF4-FFF2-40B4-BE49-F238E27FC236}">
                  <a16:creationId xmlns:a16="http://schemas.microsoft.com/office/drawing/2014/main" id="{D2442D12-2F53-4D45-96DF-ECE2FEBF0BF9}"/>
                </a:ext>
              </a:extLst>
            </p:cNvPr>
            <p:cNvSpPr/>
            <p:nvPr/>
          </p:nvSpPr>
          <p:spPr>
            <a:xfrm>
              <a:off x="17494548" y="9695317"/>
              <a:ext cx="368001" cy="317555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Hexagon 32">
              <a:extLst>
                <a:ext uri="{FF2B5EF4-FFF2-40B4-BE49-F238E27FC236}">
                  <a16:creationId xmlns:a16="http://schemas.microsoft.com/office/drawing/2014/main" id="{5CC06FAC-72B0-4D65-9370-2D769B603951}"/>
                </a:ext>
              </a:extLst>
            </p:cNvPr>
            <p:cNvSpPr/>
            <p:nvPr/>
          </p:nvSpPr>
          <p:spPr>
            <a:xfrm>
              <a:off x="9398519" y="9690211"/>
              <a:ext cx="368001" cy="317555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Hexagon 34">
              <a:extLst>
                <a:ext uri="{FF2B5EF4-FFF2-40B4-BE49-F238E27FC236}">
                  <a16:creationId xmlns:a16="http://schemas.microsoft.com/office/drawing/2014/main" id="{CCB72DA9-9AA7-44E6-9037-00FEDCAB25FD}"/>
                </a:ext>
              </a:extLst>
            </p:cNvPr>
            <p:cNvSpPr/>
            <p:nvPr/>
          </p:nvSpPr>
          <p:spPr>
            <a:xfrm>
              <a:off x="8741135" y="10033294"/>
              <a:ext cx="368001" cy="317555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89D4B9A-F2D4-4BC3-9DA9-AF7B650A2377}"/>
                </a:ext>
              </a:extLst>
            </p:cNvPr>
            <p:cNvSpPr/>
            <p:nvPr/>
          </p:nvSpPr>
          <p:spPr>
            <a:xfrm>
              <a:off x="12045430" y="6919762"/>
              <a:ext cx="3154774" cy="2708925"/>
            </a:xfrm>
            <a:custGeom>
              <a:avLst/>
              <a:gdLst>
                <a:gd name="connsiteX0" fmla="*/ 0 w 3154774"/>
                <a:gd name="connsiteY0" fmla="*/ 1354463 h 2708925"/>
                <a:gd name="connsiteX1" fmla="*/ 677231 w 3154774"/>
                <a:gd name="connsiteY1" fmla="*/ 1 h 2708925"/>
                <a:gd name="connsiteX2" fmla="*/ 2477543 w 3154774"/>
                <a:gd name="connsiteY2" fmla="*/ 1 h 2708925"/>
                <a:gd name="connsiteX3" fmla="*/ 3154774 w 3154774"/>
                <a:gd name="connsiteY3" fmla="*/ 1354463 h 2708925"/>
                <a:gd name="connsiteX4" fmla="*/ 2477543 w 3154774"/>
                <a:gd name="connsiteY4" fmla="*/ 2708924 h 2708925"/>
                <a:gd name="connsiteX5" fmla="*/ 677231 w 3154774"/>
                <a:gd name="connsiteY5" fmla="*/ 2708924 h 2708925"/>
                <a:gd name="connsiteX6" fmla="*/ 0 w 3154774"/>
                <a:gd name="connsiteY6" fmla="*/ 1354463 h 270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54774" h="2708925">
                  <a:moveTo>
                    <a:pt x="0" y="1354463"/>
                  </a:moveTo>
                  <a:lnTo>
                    <a:pt x="677231" y="1"/>
                  </a:lnTo>
                  <a:lnTo>
                    <a:pt x="2477543" y="1"/>
                  </a:lnTo>
                  <a:lnTo>
                    <a:pt x="3154774" y="1354463"/>
                  </a:lnTo>
                  <a:lnTo>
                    <a:pt x="2477543" y="2708924"/>
                  </a:lnTo>
                  <a:lnTo>
                    <a:pt x="677231" y="2708924"/>
                  </a:lnTo>
                  <a:lnTo>
                    <a:pt x="0" y="1354463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4321" tIns="225667" rIns="244321" bIns="225667" numCol="1" spcCol="1270" anchor="ctr" anchorCtr="0">
              <a:noAutofit/>
            </a:bodyPr>
            <a:lstStyle/>
            <a:p>
              <a:pPr algn="ctr" defTabSz="5556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>
                  <a:solidFill>
                    <a:schemeClr val="bg1"/>
                  </a:solidFill>
                </a:rPr>
                <a:t>Vans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9" name="Hexagon 38" descr="Car outline">
              <a:extLst>
                <a:ext uri="{FF2B5EF4-FFF2-40B4-BE49-F238E27FC236}">
                  <a16:creationId xmlns:a16="http://schemas.microsoft.com/office/drawing/2014/main" id="{7AFBD014-E62A-4773-BEA8-6AB3C6EC3DA3}"/>
                </a:ext>
              </a:extLst>
            </p:cNvPr>
            <p:cNvSpPr/>
            <p:nvPr/>
          </p:nvSpPr>
          <p:spPr>
            <a:xfrm>
              <a:off x="14754611" y="5456684"/>
              <a:ext cx="3154774" cy="2708925"/>
            </a:xfrm>
            <a:prstGeom prst="hexagon">
              <a:avLst>
                <a:gd name="adj" fmla="val 25000"/>
                <a:gd name="vf" fmla="val 115470"/>
              </a:avLst>
            </a:pr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900" dirty="0"/>
            </a:p>
          </p:txBody>
        </p:sp>
        <p:sp>
          <p:nvSpPr>
            <p:cNvPr id="34" name="Hexagon 33" descr="Bus outline">
              <a:extLst>
                <a:ext uri="{FF2B5EF4-FFF2-40B4-BE49-F238E27FC236}">
                  <a16:creationId xmlns:a16="http://schemas.microsoft.com/office/drawing/2014/main" id="{F86FC4D9-7DC0-4585-B7A3-13EE3F560458}"/>
                </a:ext>
              </a:extLst>
            </p:cNvPr>
            <p:cNvSpPr/>
            <p:nvPr/>
          </p:nvSpPr>
          <p:spPr>
            <a:xfrm>
              <a:off x="9374721" y="8428917"/>
              <a:ext cx="3154774" cy="2708925"/>
            </a:xfrm>
            <a:prstGeom prst="hexagon">
              <a:avLst>
                <a:gd name="adj" fmla="val 25000"/>
                <a:gd name="vf" fmla="val 115470"/>
              </a:avLst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079862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DB4CE-8C7A-4258-BAD5-8437E2B74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need a standard on Driving Requirements?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80BCCE-0915-43A9-AFEF-419DECDCE0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FCD0A7-2433-47FA-B13D-9D73AB54837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3703DD-B90B-44D3-9BAD-5E09BFB4D573}"/>
              </a:ext>
            </a:extLst>
          </p:cNvPr>
          <p:cNvSpPr/>
          <p:nvPr/>
        </p:nvSpPr>
        <p:spPr>
          <a:xfrm>
            <a:off x="417495" y="2146527"/>
            <a:ext cx="11331575" cy="529200"/>
          </a:xfrm>
          <a:prstGeom prst="rect">
            <a:avLst/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BAD978-E386-46DA-BDC4-CFD2CDA2C196}"/>
              </a:ext>
            </a:extLst>
          </p:cNvPr>
          <p:cNvSpPr/>
          <p:nvPr/>
        </p:nvSpPr>
        <p:spPr>
          <a:xfrm>
            <a:off x="408880" y="3129781"/>
            <a:ext cx="11331575" cy="529200"/>
          </a:xfrm>
          <a:prstGeom prst="rect">
            <a:avLst/>
          </a:pr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517C17-A8C6-4EEB-9621-EA81909C1DBD}"/>
              </a:ext>
            </a:extLst>
          </p:cNvPr>
          <p:cNvSpPr/>
          <p:nvPr/>
        </p:nvSpPr>
        <p:spPr>
          <a:xfrm>
            <a:off x="408880" y="4082341"/>
            <a:ext cx="11331575" cy="529200"/>
          </a:xfrm>
          <a:prstGeom prst="rect">
            <a:avLst/>
          </a:pr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5745138-57DF-4B28-B8FA-D0C11BA95A14}"/>
              </a:ext>
            </a:extLst>
          </p:cNvPr>
          <p:cNvSpPr/>
          <p:nvPr/>
        </p:nvSpPr>
        <p:spPr>
          <a:xfrm>
            <a:off x="984074" y="1752600"/>
            <a:ext cx="10369726" cy="703887"/>
          </a:xfrm>
          <a:custGeom>
            <a:avLst/>
            <a:gdLst>
              <a:gd name="connsiteX0" fmla="*/ 0 w 15864205"/>
              <a:gd name="connsiteY0" fmla="*/ 206644 h 1239840"/>
              <a:gd name="connsiteX1" fmla="*/ 206644 w 15864205"/>
              <a:gd name="connsiteY1" fmla="*/ 0 h 1239840"/>
              <a:gd name="connsiteX2" fmla="*/ 15657561 w 15864205"/>
              <a:gd name="connsiteY2" fmla="*/ 0 h 1239840"/>
              <a:gd name="connsiteX3" fmla="*/ 15864205 w 15864205"/>
              <a:gd name="connsiteY3" fmla="*/ 206644 h 1239840"/>
              <a:gd name="connsiteX4" fmla="*/ 15864205 w 15864205"/>
              <a:gd name="connsiteY4" fmla="*/ 1033196 h 1239840"/>
              <a:gd name="connsiteX5" fmla="*/ 15657561 w 15864205"/>
              <a:gd name="connsiteY5" fmla="*/ 1239840 h 1239840"/>
              <a:gd name="connsiteX6" fmla="*/ 206644 w 15864205"/>
              <a:gd name="connsiteY6" fmla="*/ 1239840 h 1239840"/>
              <a:gd name="connsiteX7" fmla="*/ 0 w 15864205"/>
              <a:gd name="connsiteY7" fmla="*/ 1033196 h 1239840"/>
              <a:gd name="connsiteX8" fmla="*/ 0 w 15864205"/>
              <a:gd name="connsiteY8" fmla="*/ 206644 h 123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4205" h="1239840">
                <a:moveTo>
                  <a:pt x="0" y="206644"/>
                </a:moveTo>
                <a:cubicBezTo>
                  <a:pt x="0" y="92518"/>
                  <a:pt x="92518" y="0"/>
                  <a:pt x="206644" y="0"/>
                </a:cubicBezTo>
                <a:lnTo>
                  <a:pt x="15657561" y="0"/>
                </a:lnTo>
                <a:cubicBezTo>
                  <a:pt x="15771687" y="0"/>
                  <a:pt x="15864205" y="92518"/>
                  <a:pt x="15864205" y="206644"/>
                </a:cubicBezTo>
                <a:lnTo>
                  <a:pt x="15864205" y="1033196"/>
                </a:lnTo>
                <a:cubicBezTo>
                  <a:pt x="15864205" y="1147322"/>
                  <a:pt x="15771687" y="1239840"/>
                  <a:pt x="15657561" y="1239840"/>
                </a:cubicBezTo>
                <a:lnTo>
                  <a:pt x="206644" y="1239840"/>
                </a:lnTo>
                <a:cubicBezTo>
                  <a:pt x="92518" y="1239840"/>
                  <a:pt x="0" y="1147322"/>
                  <a:pt x="0" y="1033196"/>
                </a:cubicBezTo>
                <a:lnTo>
                  <a:pt x="0" y="20664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0077" tIns="30262" rIns="330077" bIns="30262" numCol="1" spcCol="1270" anchor="ctr" anchorCtr="0">
            <a:no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Driving is a hazardous activity which poses safety risks to our employees and the community around us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AA96F68-A510-4295-A6D8-F4A056D653A8}"/>
              </a:ext>
            </a:extLst>
          </p:cNvPr>
          <p:cNvSpPr/>
          <p:nvPr/>
        </p:nvSpPr>
        <p:spPr>
          <a:xfrm>
            <a:off x="975458" y="2819820"/>
            <a:ext cx="10378342" cy="619920"/>
          </a:xfrm>
          <a:custGeom>
            <a:avLst/>
            <a:gdLst>
              <a:gd name="connsiteX0" fmla="*/ 0 w 15864205"/>
              <a:gd name="connsiteY0" fmla="*/ 206644 h 1239840"/>
              <a:gd name="connsiteX1" fmla="*/ 206644 w 15864205"/>
              <a:gd name="connsiteY1" fmla="*/ 0 h 1239840"/>
              <a:gd name="connsiteX2" fmla="*/ 15657561 w 15864205"/>
              <a:gd name="connsiteY2" fmla="*/ 0 h 1239840"/>
              <a:gd name="connsiteX3" fmla="*/ 15864205 w 15864205"/>
              <a:gd name="connsiteY3" fmla="*/ 206644 h 1239840"/>
              <a:gd name="connsiteX4" fmla="*/ 15864205 w 15864205"/>
              <a:gd name="connsiteY4" fmla="*/ 1033196 h 1239840"/>
              <a:gd name="connsiteX5" fmla="*/ 15657561 w 15864205"/>
              <a:gd name="connsiteY5" fmla="*/ 1239840 h 1239840"/>
              <a:gd name="connsiteX6" fmla="*/ 206644 w 15864205"/>
              <a:gd name="connsiteY6" fmla="*/ 1239840 h 1239840"/>
              <a:gd name="connsiteX7" fmla="*/ 0 w 15864205"/>
              <a:gd name="connsiteY7" fmla="*/ 1033196 h 1239840"/>
              <a:gd name="connsiteX8" fmla="*/ 0 w 15864205"/>
              <a:gd name="connsiteY8" fmla="*/ 206644 h 123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4205" h="1239840">
                <a:moveTo>
                  <a:pt x="0" y="206644"/>
                </a:moveTo>
                <a:cubicBezTo>
                  <a:pt x="0" y="92518"/>
                  <a:pt x="92518" y="0"/>
                  <a:pt x="206644" y="0"/>
                </a:cubicBezTo>
                <a:lnTo>
                  <a:pt x="15657561" y="0"/>
                </a:lnTo>
                <a:cubicBezTo>
                  <a:pt x="15771687" y="0"/>
                  <a:pt x="15864205" y="92518"/>
                  <a:pt x="15864205" y="206644"/>
                </a:cubicBezTo>
                <a:lnTo>
                  <a:pt x="15864205" y="1033196"/>
                </a:lnTo>
                <a:cubicBezTo>
                  <a:pt x="15864205" y="1147322"/>
                  <a:pt x="15771687" y="1239840"/>
                  <a:pt x="15657561" y="1239840"/>
                </a:cubicBezTo>
                <a:lnTo>
                  <a:pt x="206644" y="1239840"/>
                </a:lnTo>
                <a:cubicBezTo>
                  <a:pt x="92518" y="1239840"/>
                  <a:pt x="0" y="1147322"/>
                  <a:pt x="0" y="1033196"/>
                </a:cubicBezTo>
                <a:lnTo>
                  <a:pt x="0" y="20664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0077" tIns="30262" rIns="330077" bIns="30262" numCol="1" spcCol="1270" anchor="ctr" anchorCtr="0">
            <a:no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Company and personal vehicles need to be inspected and maintained in order to operate safely</a:t>
            </a:r>
            <a:endParaRPr lang="en-US" sz="60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CD98F26-5187-4E23-A649-16060D94FD76}"/>
              </a:ext>
            </a:extLst>
          </p:cNvPr>
          <p:cNvSpPr/>
          <p:nvPr/>
        </p:nvSpPr>
        <p:spPr>
          <a:xfrm>
            <a:off x="975458" y="3772380"/>
            <a:ext cx="10378342" cy="746865"/>
          </a:xfrm>
          <a:custGeom>
            <a:avLst/>
            <a:gdLst>
              <a:gd name="connsiteX0" fmla="*/ 0 w 15864205"/>
              <a:gd name="connsiteY0" fmla="*/ 206644 h 1239840"/>
              <a:gd name="connsiteX1" fmla="*/ 206644 w 15864205"/>
              <a:gd name="connsiteY1" fmla="*/ 0 h 1239840"/>
              <a:gd name="connsiteX2" fmla="*/ 15657561 w 15864205"/>
              <a:gd name="connsiteY2" fmla="*/ 0 h 1239840"/>
              <a:gd name="connsiteX3" fmla="*/ 15864205 w 15864205"/>
              <a:gd name="connsiteY3" fmla="*/ 206644 h 1239840"/>
              <a:gd name="connsiteX4" fmla="*/ 15864205 w 15864205"/>
              <a:gd name="connsiteY4" fmla="*/ 1033196 h 1239840"/>
              <a:gd name="connsiteX5" fmla="*/ 15657561 w 15864205"/>
              <a:gd name="connsiteY5" fmla="*/ 1239840 h 1239840"/>
              <a:gd name="connsiteX6" fmla="*/ 206644 w 15864205"/>
              <a:gd name="connsiteY6" fmla="*/ 1239840 h 1239840"/>
              <a:gd name="connsiteX7" fmla="*/ 0 w 15864205"/>
              <a:gd name="connsiteY7" fmla="*/ 1033196 h 1239840"/>
              <a:gd name="connsiteX8" fmla="*/ 0 w 15864205"/>
              <a:gd name="connsiteY8" fmla="*/ 206644 h 123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4205" h="1239840">
                <a:moveTo>
                  <a:pt x="0" y="206644"/>
                </a:moveTo>
                <a:cubicBezTo>
                  <a:pt x="0" y="92518"/>
                  <a:pt x="92518" y="0"/>
                  <a:pt x="206644" y="0"/>
                </a:cubicBezTo>
                <a:lnTo>
                  <a:pt x="15657561" y="0"/>
                </a:lnTo>
                <a:cubicBezTo>
                  <a:pt x="15771687" y="0"/>
                  <a:pt x="15864205" y="92518"/>
                  <a:pt x="15864205" y="206644"/>
                </a:cubicBezTo>
                <a:lnTo>
                  <a:pt x="15864205" y="1033196"/>
                </a:lnTo>
                <a:cubicBezTo>
                  <a:pt x="15864205" y="1147322"/>
                  <a:pt x="15771687" y="1239840"/>
                  <a:pt x="15657561" y="1239840"/>
                </a:cubicBezTo>
                <a:lnTo>
                  <a:pt x="206644" y="1239840"/>
                </a:lnTo>
                <a:cubicBezTo>
                  <a:pt x="92518" y="1239840"/>
                  <a:pt x="0" y="1147322"/>
                  <a:pt x="0" y="1033196"/>
                </a:cubicBezTo>
                <a:lnTo>
                  <a:pt x="0" y="20664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0077" tIns="30262" rIns="330077" bIns="30262" numCol="1" spcCol="1270" anchor="ctr" anchorCtr="0">
            <a:no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When accidents happen, we need to understand why so we can try to prevent them from happening in the future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588E57-9B5E-4146-4065-384F92289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964" y="4829206"/>
            <a:ext cx="2257425" cy="1714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71C936-B976-D7B5-7ECA-51CE16C0E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5852" y="4824412"/>
            <a:ext cx="2381250" cy="1714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66978A-486F-AF8A-9F1B-7B55C60DFA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9565" y="4824412"/>
            <a:ext cx="2576877" cy="1714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99E564-78BE-06E6-0CB7-74A15487FF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8905" y="4824412"/>
            <a:ext cx="1947131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1213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A5057-8327-4E74-9725-7D6E8ADD7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 “Safe Operation of Vehicles” applies to all drivers and passengers</a:t>
            </a:r>
          </a:p>
        </p:txBody>
      </p:sp>
      <p:pic>
        <p:nvPicPr>
          <p:cNvPr id="6" name="Content Placeholder 5" descr="Multiple interweaving highways with cars driving in different directions">
            <a:extLst>
              <a:ext uri="{FF2B5EF4-FFF2-40B4-BE49-F238E27FC236}">
                <a16:creationId xmlns:a16="http://schemas.microsoft.com/office/drawing/2014/main" id="{10556A09-75C3-44CB-BD91-21F97E20E53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931" y="1371744"/>
            <a:ext cx="5259405" cy="476091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03B410-C02F-45C2-BEC1-05D0A6810D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FCD0A7-2433-47FA-B13D-9D73AB54837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AEDFC7-EA1F-4BCE-B0C2-4D73831AC287}"/>
              </a:ext>
            </a:extLst>
          </p:cNvPr>
          <p:cNvSpPr txBox="1"/>
          <p:nvPr/>
        </p:nvSpPr>
        <p:spPr>
          <a:xfrm>
            <a:off x="5428569" y="1354426"/>
            <a:ext cx="6667500" cy="45935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t">
            <a:spAutoFit/>
          </a:bodyPr>
          <a:lstStyle/>
          <a:p>
            <a:pPr defTabSz="535781" latinLnBrk="1" hangingPunct="0"/>
            <a:r>
              <a:rPr lang="en-US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categories of vehicles must not be </a:t>
            </a:r>
          </a:p>
          <a:p>
            <a:pPr defTabSz="535781" latinLnBrk="1" hangingPunct="0"/>
            <a:r>
              <a:rPr lang="en-US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operated unless: (this includes self-propelled mobile equipment)</a:t>
            </a:r>
          </a:p>
          <a:p>
            <a:pPr defTabSz="535781" latinLnBrk="1" hangingPunct="0"/>
            <a:endParaRPr lang="en-US" sz="900" i="1" dirty="0">
              <a:solidFill>
                <a:srgbClr val="000000"/>
              </a:solidFill>
            </a:endParaRPr>
          </a:p>
          <a:p>
            <a:pPr marL="285750" indent="-285750" defTabSz="535781" latinLnBrk="1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Safety features are maintained in safe working order</a:t>
            </a:r>
          </a:p>
          <a:p>
            <a:pPr marL="285750" indent="-285750" defTabSz="535781" latinLnBrk="1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</a:rPr>
              <a:t>The number of passengers does not exceed manufacturer’s specifications and legal limits for the vehicle</a:t>
            </a:r>
          </a:p>
          <a:p>
            <a:pPr marL="285750" indent="-285750" defTabSz="535781" latinLnBrk="1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Loads are secure and do not exceed limits</a:t>
            </a:r>
          </a:p>
          <a:p>
            <a:pPr marL="285750" indent="-285750" defTabSz="535781" latinLnBrk="1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b="1" i="1" u="sng" dirty="0">
                <a:solidFill>
                  <a:srgbClr val="FF0000"/>
                </a:solidFill>
              </a:rPr>
              <a:t>ALL</a:t>
            </a:r>
            <a:r>
              <a:rPr lang="en-US" sz="1500" dirty="0">
                <a:solidFill>
                  <a:srgbClr val="000000"/>
                </a:solidFill>
              </a:rPr>
              <a:t> occupants wear seat belts when vehicle is moving</a:t>
            </a:r>
          </a:p>
          <a:p>
            <a:pPr marL="285750" indent="-285750" defTabSz="535781" latinLnBrk="1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Drivers are trained, assessed and medically fit</a:t>
            </a:r>
          </a:p>
          <a:p>
            <a:pPr marL="285750" indent="-285750" defTabSz="535781" latinLnBrk="1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</a:rPr>
              <a:t>Drivers are rested, alert and not impaired by any alcohol or drugs</a:t>
            </a:r>
          </a:p>
          <a:p>
            <a:pPr marL="285750" indent="-285750" defTabSz="535781" latinLnBrk="1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</a:rPr>
              <a:t>Drivers u</a:t>
            </a:r>
            <a:r>
              <a:rPr lang="en-US" sz="1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 handheld communication devices in </a:t>
            </a:r>
            <a:r>
              <a:rPr lang="en-US" sz="1500" b="1" i="1" u="sng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“hands-free”</a:t>
            </a:r>
            <a:r>
              <a:rPr lang="en-US" sz="15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mode</a:t>
            </a:r>
          </a:p>
          <a:p>
            <a:pPr marL="285750" indent="-285750" defTabSz="535781" latinLnBrk="1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</a:rPr>
              <a:t>Pedestrians must yield and stand clear</a:t>
            </a:r>
          </a:p>
          <a:p>
            <a:pPr marL="285750" indent="-285750" defTabSz="535781" latinLnBrk="1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Drivers </a:t>
            </a:r>
            <a:r>
              <a:rPr lang="en-US" sz="1500" dirty="0">
                <a:solidFill>
                  <a:srgbClr val="000000"/>
                </a:solidFill>
              </a:rPr>
              <a:t>give way at designated walkways and crosswalks</a:t>
            </a:r>
          </a:p>
          <a:p>
            <a:pPr marL="285750" indent="-285750" defTabSz="535781" latinLnBrk="1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Pedestrians always err on the side of caution</a:t>
            </a:r>
          </a:p>
        </p:txBody>
      </p:sp>
    </p:spTree>
    <p:extLst>
      <p:ext uri="{BB962C8B-B14F-4D97-AF65-F5344CB8AC3E}">
        <p14:creationId xmlns:p14="http://schemas.microsoft.com/office/powerpoint/2010/main" val="343661920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1FD3D-BECD-4CBE-B6E6-6E5798D5C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my site have to do?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B02A5-6A1B-4334-81F5-6189DCC287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FCD0A7-2433-47FA-B13D-9D73AB54837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E559CB-BD41-4FB7-B7CF-7757B32948D9}"/>
              </a:ext>
            </a:extLst>
          </p:cNvPr>
          <p:cNvSpPr txBox="1"/>
          <p:nvPr/>
        </p:nvSpPr>
        <p:spPr>
          <a:xfrm>
            <a:off x="381000" y="1198405"/>
            <a:ext cx="6743700" cy="1887696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t">
            <a:spAutoFit/>
          </a:bodyPr>
          <a:lstStyle/>
          <a:p>
            <a:pPr defTabSz="535781" latinLnBrk="1" hangingPunct="0">
              <a:lnSpc>
                <a:spcPts val="7000"/>
              </a:lnSpc>
            </a:pPr>
            <a:r>
              <a:rPr lang="en-US" sz="6900" dirty="0">
                <a:solidFill>
                  <a:srgbClr val="C4D7F5"/>
                </a:solidFill>
                <a:latin typeface="Arial Black" panose="020B0A04020102020204" pitchFamily="34" charset="0"/>
                <a:sym typeface="Arial"/>
              </a:rPr>
              <a:t>THE BIG </a:t>
            </a:r>
            <a:br>
              <a:rPr lang="en-US" sz="6900" dirty="0">
                <a:solidFill>
                  <a:srgbClr val="C4D7F5"/>
                </a:solidFill>
                <a:latin typeface="Arial Black" panose="020B0A04020102020204" pitchFamily="34" charset="0"/>
                <a:sym typeface="Arial"/>
              </a:rPr>
            </a:br>
            <a:r>
              <a:rPr lang="en-US" sz="6900" dirty="0">
                <a:solidFill>
                  <a:srgbClr val="C4D7F5"/>
                </a:solidFill>
                <a:latin typeface="Arial Black" panose="020B0A04020102020204" pitchFamily="34" charset="0"/>
                <a:sym typeface="Arial"/>
              </a:rPr>
              <a:t>PICTURE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C0121D-52C7-4BBA-B310-B61B3EC7EC3B}"/>
              </a:ext>
            </a:extLst>
          </p:cNvPr>
          <p:cNvSpPr txBox="1"/>
          <p:nvPr/>
        </p:nvSpPr>
        <p:spPr>
          <a:xfrm>
            <a:off x="621976" y="2888673"/>
            <a:ext cx="4267200" cy="1154162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t">
            <a:spAutoFit/>
          </a:bodyPr>
          <a:lstStyle/>
          <a:p>
            <a:pPr algn="l" rtl="0" latinLnBrk="1" hangingPunct="0"/>
            <a:r>
              <a:rPr lang="en-US" altLang="en-US" sz="1600" b="1" dirty="0"/>
              <a:t>Develop and implement a </a:t>
            </a:r>
            <a:r>
              <a:rPr lang="en-US" altLang="en-US" sz="1600" b="1" i="1" dirty="0">
                <a:solidFill>
                  <a:srgbClr val="009933"/>
                </a:solidFill>
              </a:rPr>
              <a:t>site-specific </a:t>
            </a:r>
            <a:br>
              <a:rPr lang="en-US" altLang="en-US" sz="1600" b="1" i="1" dirty="0">
                <a:solidFill>
                  <a:srgbClr val="009933"/>
                </a:solidFill>
              </a:rPr>
            </a:br>
            <a:r>
              <a:rPr lang="en-US" altLang="en-US" sz="1600" b="1" i="1" dirty="0">
                <a:solidFill>
                  <a:srgbClr val="009933"/>
                </a:solidFill>
              </a:rPr>
              <a:t>program </a:t>
            </a:r>
            <a:r>
              <a:rPr lang="en-US" altLang="en-US" sz="1600" b="1" dirty="0"/>
              <a:t>that meets local regulatory </a:t>
            </a:r>
          </a:p>
          <a:p>
            <a:pPr algn="l" rtl="0" latinLnBrk="1" hangingPunct="0"/>
            <a:r>
              <a:rPr lang="en-US" altLang="en-US" sz="1600" b="1" dirty="0"/>
              <a:t>requirements and includes the following:</a:t>
            </a:r>
            <a:br>
              <a:rPr lang="en-US" altLang="en-US" sz="1600" b="1" dirty="0"/>
            </a:br>
            <a:endParaRPr lang="en-US" sz="2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3A135FC-ABA2-4D38-8845-C5A67843B713}"/>
              </a:ext>
            </a:extLst>
          </p:cNvPr>
          <p:cNvSpPr/>
          <p:nvPr/>
        </p:nvSpPr>
        <p:spPr>
          <a:xfrm>
            <a:off x="5410200" y="1231932"/>
            <a:ext cx="3065775" cy="2300769"/>
          </a:xfrm>
          <a:prstGeom prst="rect">
            <a:avLst/>
          </a:prstGeom>
          <a:solidFill>
            <a:srgbClr val="002E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28600" tIns="228600" rIns="228600" bIns="228600" rtlCol="0" anchor="t"/>
          <a:lstStyle/>
          <a:p>
            <a:pPr defTabSz="228600" eaLnBrk="0" fontAlgn="base" hangingPunct="0">
              <a:spcBef>
                <a:spcPct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/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 | Operator/passenger requirements </a:t>
            </a:r>
            <a:r>
              <a:rPr lang="en-US" sz="1600" b="1" i="1" dirty="0">
                <a:solidFill>
                  <a:srgbClr val="C4D7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safe operation of the vehicle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4DBF9A-744D-4828-B8FE-B30448E6939F}"/>
              </a:ext>
            </a:extLst>
          </p:cNvPr>
          <p:cNvSpPr/>
          <p:nvPr/>
        </p:nvSpPr>
        <p:spPr>
          <a:xfrm>
            <a:off x="8745226" y="1231932"/>
            <a:ext cx="3065775" cy="2300769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28600" tIns="228600" rIns="228600" bIns="228600" rtlCol="0" anchor="t"/>
          <a:lstStyle/>
          <a:p>
            <a:pPr defTabSz="228600" eaLnBrk="0" fontAlgn="base" hangingPunct="0">
              <a:spcBef>
                <a:spcPct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/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 | Vehicle requirements </a:t>
            </a:r>
            <a:r>
              <a:rPr lang="en-US" sz="16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managing the vehicle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D193F60-288A-41EC-9270-597A1270954B}"/>
              </a:ext>
            </a:extLst>
          </p:cNvPr>
          <p:cNvSpPr/>
          <p:nvPr/>
        </p:nvSpPr>
        <p:spPr>
          <a:xfrm>
            <a:off x="5410200" y="3816120"/>
            <a:ext cx="3065775" cy="2300769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28600" tIns="228600" rIns="228600" bIns="228600" rtlCol="0" anchor="t"/>
          <a:lstStyle/>
          <a:p>
            <a:pPr defTabSz="228600" eaLnBrk="0" fontAlgn="base" hangingPunct="0">
              <a:spcBef>
                <a:spcPct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/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04 | Train </a:t>
            </a:r>
            <a:r>
              <a:rPr lang="en-US" sz="1600" b="1" i="1" dirty="0">
                <a:solidFill>
                  <a:schemeClr val="accent3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employees and management</a:t>
            </a:r>
            <a:endParaRPr lang="en-US" sz="1600" spc="-25" dirty="0">
              <a:solidFill>
                <a:schemeClr val="accent3">
                  <a:lumMod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BE62A59-606E-4115-9220-EE401C1E91C4}"/>
              </a:ext>
            </a:extLst>
          </p:cNvPr>
          <p:cNvSpPr/>
          <p:nvPr/>
        </p:nvSpPr>
        <p:spPr>
          <a:xfrm>
            <a:off x="8740307" y="3816120"/>
            <a:ext cx="3065775" cy="2300769"/>
          </a:xfrm>
          <a:prstGeom prst="rect">
            <a:avLst/>
          </a:prstGeom>
          <a:solidFill>
            <a:srgbClr val="002E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28600" tIns="228600" rIns="228600" bIns="228600" rtlCol="0" anchor="t"/>
          <a:lstStyle/>
          <a:p>
            <a:pPr defTabSz="2286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/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 | Maintain </a:t>
            </a:r>
            <a:r>
              <a:rPr lang="en-US" sz="1600" b="1" i="1" dirty="0">
                <a:solidFill>
                  <a:srgbClr val="C4D7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records</a:t>
            </a:r>
          </a:p>
          <a:p>
            <a:pPr defTabSz="228600" eaLnBrk="0" fontAlgn="base" hangingPunct="0">
              <a:spcBef>
                <a:spcPct val="0"/>
              </a:spcBef>
              <a:spcAft>
                <a:spcPts val="600"/>
              </a:spcAft>
              <a:defRPr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228595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/>
            </a:pPr>
            <a:endParaRPr lang="en-US" sz="1600" spc="-2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7516D7-EA4C-40AC-AA18-77AC88C51EB7}"/>
              </a:ext>
            </a:extLst>
          </p:cNvPr>
          <p:cNvSpPr/>
          <p:nvPr/>
        </p:nvSpPr>
        <p:spPr>
          <a:xfrm>
            <a:off x="2080094" y="3814234"/>
            <a:ext cx="3065775" cy="2300769"/>
          </a:xfrm>
          <a:prstGeom prst="rect">
            <a:avLst/>
          </a:prstGeom>
          <a:solidFill>
            <a:srgbClr val="002E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28600" tIns="228600" rIns="228600" bIns="228600" rtlCol="0" anchor="t"/>
          <a:lstStyle/>
          <a:p>
            <a:pPr defTabSz="2286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/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 | Vehicle </a:t>
            </a:r>
            <a:r>
              <a:rPr lang="en-US" sz="1600" b="1" i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b="1" i="1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ncident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reporting and investigation</a:t>
            </a:r>
            <a:endParaRPr lang="en-US" sz="1600" b="1" i="1" dirty="0">
              <a:solidFill>
                <a:srgbClr val="C4D7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228600" eaLnBrk="0" fontAlgn="base" hangingPunct="0">
              <a:spcBef>
                <a:spcPct val="0"/>
              </a:spcBef>
              <a:spcAft>
                <a:spcPts val="600"/>
              </a:spcAft>
              <a:defRPr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228595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/>
            </a:pPr>
            <a:endParaRPr lang="en-US" sz="1600" spc="-2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47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1FD3D-BECD-4CBE-B6E6-6E5798D5C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Let’s look at each one in more detail…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B02A5-6A1B-4334-81F5-6189DCC287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FCD0A7-2433-47FA-B13D-9D73AB54837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3DC19F-6704-4206-A4BF-327F79EAA4CD}"/>
              </a:ext>
            </a:extLst>
          </p:cNvPr>
          <p:cNvSpPr/>
          <p:nvPr/>
        </p:nvSpPr>
        <p:spPr>
          <a:xfrm>
            <a:off x="3487891" y="1104900"/>
            <a:ext cx="1869385" cy="54959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91440" tIns="91440" rIns="91440" bIns="91440" anchor="t" anchorCtr="0">
            <a:noAutofit/>
          </a:bodyPr>
          <a:lstStyle/>
          <a:p>
            <a:pPr defTabSz="609570" fontAlgn="base">
              <a:spcAft>
                <a:spcPts val="1200"/>
              </a:spcAft>
              <a:defRPr/>
            </a:pPr>
            <a:r>
              <a:rPr lang="en-US" sz="1500" b="1" spc="-25" dirty="0">
                <a:solidFill>
                  <a:srgbClr val="002E61"/>
                </a:solidFill>
                <a:ea typeface="Verdana"/>
              </a:rPr>
              <a:t>Personnel who operate company owned, leased or long-term rented vehicles </a:t>
            </a:r>
            <a:r>
              <a:rPr lang="en-US" sz="1500" spc="-25" dirty="0">
                <a:ea typeface="Verdana"/>
              </a:rPr>
              <a:t>shall:</a:t>
            </a:r>
            <a:r>
              <a:rPr lang="en-US" sz="1600" spc="-25" dirty="0">
                <a:ea typeface="Verdana"/>
              </a:rPr>
              <a:t> </a:t>
            </a:r>
            <a:endParaRPr lang="en-US" sz="1600" spc="-25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228600" indent="-228600" defTabSz="609570" fontAlgn="base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spc="-25" dirty="0">
                <a:ea typeface="Verdana"/>
              </a:rPr>
              <a:t>Maintain required licenses and training to operate the vehicle, at a minimum to meet local regulatory requirements</a:t>
            </a:r>
          </a:p>
          <a:p>
            <a:pPr marL="228600" indent="-228600" defTabSz="609570" fontAlgn="base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spc="-25" dirty="0">
                <a:ea typeface="Verdana"/>
              </a:rPr>
              <a:t>Be physically and mentally fit</a:t>
            </a:r>
          </a:p>
          <a:p>
            <a:pPr marL="228600" indent="-228600" defTabSz="609570" fontAlgn="base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spc="-25" dirty="0">
                <a:ea typeface="Verdana"/>
              </a:rPr>
              <a:t>Personnel shall always wear the vehicle-supplied restraint system (i.e. seat belt)</a:t>
            </a:r>
          </a:p>
          <a:p>
            <a:pPr marL="228600" indent="-228600" defTabSz="228595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US" sz="1400" spc="-25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C5F8278-F0B0-4757-B08C-49AA74B1303B}"/>
              </a:ext>
            </a:extLst>
          </p:cNvPr>
          <p:cNvSpPr/>
          <p:nvPr/>
        </p:nvSpPr>
        <p:spPr>
          <a:xfrm>
            <a:off x="7734300" y="1104900"/>
            <a:ext cx="1903904" cy="54959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91440" tIns="91440" rIns="91440" bIns="91440" anchor="t" anchorCtr="0">
            <a:noAutofit/>
          </a:bodyPr>
          <a:lstStyle/>
          <a:p>
            <a:pPr defTabSz="228595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/>
            </a:pPr>
            <a:r>
              <a:rPr lang="en-US" sz="1600" b="1" spc="-25" dirty="0">
                <a:solidFill>
                  <a:srgbClr val="002E6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Driving in a foreign country </a:t>
            </a:r>
            <a:r>
              <a:rPr lang="en-US" sz="1600" spc="-25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is permitted for personnel who are:</a:t>
            </a:r>
          </a:p>
          <a:p>
            <a:pPr marL="228600" indent="-228600" defTabSz="228595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spc="-25" dirty="0">
                <a:ea typeface="Verdana"/>
              </a:rPr>
              <a:t>Licensed according to the specific country’s laws</a:t>
            </a:r>
          </a:p>
          <a:p>
            <a:pPr marL="228600" indent="-228600" defTabSz="228595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spc="-25" dirty="0">
                <a:ea typeface="Verdana"/>
              </a:rPr>
              <a:t>Familiar with local driving conditions/ behaviors</a:t>
            </a:r>
          </a:p>
          <a:p>
            <a:pPr marL="228600" indent="-228600" defTabSz="228595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spc="-25" dirty="0">
                <a:ea typeface="Verdana"/>
              </a:rPr>
              <a:t>Able to recognize and understand road signs / directions</a:t>
            </a:r>
          </a:p>
          <a:p>
            <a:pPr defTabSz="228595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1600" b="1" spc="-25" dirty="0">
                <a:solidFill>
                  <a:srgbClr val="002E6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Transportation of hazardous materials:</a:t>
            </a:r>
          </a:p>
          <a:p>
            <a:pPr marL="228600" indent="-228600" defTabSz="228595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spc="-25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Vehicle and driver must be authorized to carry</a:t>
            </a:r>
          </a:p>
          <a:p>
            <a:pPr marL="228600" indent="-228600" defTabSz="228595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US" sz="1600" spc="-25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622623-E332-4478-B95A-6D64BBF13F6A}"/>
              </a:ext>
            </a:extLst>
          </p:cNvPr>
          <p:cNvSpPr/>
          <p:nvPr/>
        </p:nvSpPr>
        <p:spPr>
          <a:xfrm>
            <a:off x="370008" y="1214220"/>
            <a:ext cx="2997050" cy="2300769"/>
          </a:xfrm>
          <a:prstGeom prst="rect">
            <a:avLst/>
          </a:prstGeom>
          <a:solidFill>
            <a:srgbClr val="002E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28600" tIns="228600" rIns="228600" bIns="228600" rtlCol="0" anchor="t"/>
          <a:lstStyle/>
          <a:p>
            <a:pPr defTabSz="228600" eaLnBrk="0" fontAlgn="base" hangingPunct="0">
              <a:spcBef>
                <a:spcPct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/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 | Operator/passenger requirements </a:t>
            </a:r>
            <a:r>
              <a:rPr lang="en-US" sz="1600" b="1" i="1" dirty="0">
                <a:solidFill>
                  <a:srgbClr val="C4D7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safe operation of the vehicle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7F830E-413C-ECFF-BDD4-372BF9AC745C}"/>
              </a:ext>
            </a:extLst>
          </p:cNvPr>
          <p:cNvSpPr/>
          <p:nvPr/>
        </p:nvSpPr>
        <p:spPr>
          <a:xfrm>
            <a:off x="5587320" y="1104899"/>
            <a:ext cx="1869385" cy="54959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91440" tIns="91440" rIns="91440" bIns="91440" anchor="t" anchorCtr="0">
            <a:noAutofit/>
          </a:bodyPr>
          <a:lstStyle/>
          <a:p>
            <a:pPr marL="228600" indent="-228600" defTabSz="609570" fontAlgn="base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spc="-25" dirty="0">
                <a:ea typeface="Verdana"/>
              </a:rPr>
              <a:t>Local traffic regulations shall be obeyed at all times</a:t>
            </a:r>
          </a:p>
          <a:p>
            <a:pPr marL="228600" indent="-228600" defTabSz="609570" fontAlgn="base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spc="-25" dirty="0">
                <a:ea typeface="Verdana"/>
              </a:rPr>
              <a:t>Vehicles shall be operated within designated speed limits and at speeds that are safe for the current conditions</a:t>
            </a:r>
          </a:p>
          <a:p>
            <a:pPr marL="228600" indent="-228600" defTabSz="609570" fontAlgn="base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spc="-25" dirty="0">
                <a:ea typeface="Verdana"/>
              </a:rPr>
              <a:t>Personnel shall not conduct high risk behaviors while driving (e.g. aggressive actions such as yelling, making obscene gestures at other drivers, excessive use of vehicle horn, using handheld device)</a:t>
            </a:r>
          </a:p>
          <a:p>
            <a:pPr marL="228600" indent="-228600" defTabSz="228595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US" sz="1400" spc="-25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2945FC-CD73-ADC7-105F-661E75B93367}"/>
              </a:ext>
            </a:extLst>
          </p:cNvPr>
          <p:cNvSpPr/>
          <p:nvPr/>
        </p:nvSpPr>
        <p:spPr>
          <a:xfrm>
            <a:off x="9892023" y="1104900"/>
            <a:ext cx="1903904" cy="22098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91440" tIns="91440" rIns="91440" bIns="91440" anchor="t" anchorCtr="0">
            <a:noAutofit/>
          </a:bodyPr>
          <a:lstStyle/>
          <a:p>
            <a:pPr marL="228600" indent="-228600" defTabSz="228595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spc="-25" dirty="0">
                <a:ea typeface="Verdana"/>
              </a:rPr>
              <a:t>Must be properly secured and documented</a:t>
            </a:r>
          </a:p>
          <a:p>
            <a:pPr marL="228600" indent="-228600" defTabSz="228595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spc="-25" dirty="0">
                <a:ea typeface="Verdana"/>
              </a:rPr>
              <a:t>Small quantities of commercially available “off-the-shelf” products may be carried</a:t>
            </a:r>
          </a:p>
          <a:p>
            <a:pPr marL="228600" indent="-228600" defTabSz="228595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US" sz="1600" spc="-25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2B8A76-8B08-35CE-99E5-0BB8CF5E6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2141" y="3409628"/>
            <a:ext cx="2243667" cy="1524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11BC4D-B71A-EEBF-6ED8-38A116900D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2141" y="4971365"/>
            <a:ext cx="2243667" cy="13446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3831C0-2347-5300-03BE-15394C3622E1}"/>
              </a:ext>
            </a:extLst>
          </p:cNvPr>
          <p:cNvSpPr txBox="1"/>
          <p:nvPr/>
        </p:nvSpPr>
        <p:spPr>
          <a:xfrm>
            <a:off x="347053" y="4602034"/>
            <a:ext cx="2589578" cy="738664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algn="l" rtl="0" latinLnBrk="1" hangingPunct="0"/>
            <a:r>
              <a:rPr lang="en-US" altLang="en-US" sz="1400" i="1" dirty="0"/>
              <a:t>This is not a comprehensive list of the requirements; see your specific site procedures for details.</a:t>
            </a:r>
          </a:p>
        </p:txBody>
      </p:sp>
    </p:spTree>
    <p:extLst>
      <p:ext uri="{BB962C8B-B14F-4D97-AF65-F5344CB8AC3E}">
        <p14:creationId xmlns:p14="http://schemas.microsoft.com/office/powerpoint/2010/main" val="158560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3" grpId="0" animBg="1"/>
      <p:bldP spid="6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1FD3D-BECD-4CBE-B6E6-6E5798D5C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look at each one in more detail…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B02A5-6A1B-4334-81F5-6189DCC287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FCD0A7-2433-47FA-B13D-9D73AB54837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3DC19F-6704-4206-A4BF-327F79EAA4CD}"/>
              </a:ext>
            </a:extLst>
          </p:cNvPr>
          <p:cNvSpPr/>
          <p:nvPr/>
        </p:nvSpPr>
        <p:spPr>
          <a:xfrm>
            <a:off x="3543300" y="1228075"/>
            <a:ext cx="1869385" cy="53728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91440" tIns="182880" rIns="91440" bIns="91440" anchor="t" anchorCtr="0">
            <a:noAutofit/>
          </a:bodyPr>
          <a:lstStyle/>
          <a:p>
            <a:pPr defTabSz="609570" fontAlgn="base">
              <a:spcAft>
                <a:spcPts val="1200"/>
              </a:spcAft>
              <a:defRPr/>
            </a:pPr>
            <a:r>
              <a:rPr lang="en-GB" sz="2000" b="1" spc="-25" dirty="0">
                <a:solidFill>
                  <a:schemeClr val="accent1">
                    <a:lumMod val="75000"/>
                  </a:schemeClr>
                </a:solidFill>
                <a:ea typeface="Verdana"/>
              </a:rPr>
              <a:t>Fatigue Management:</a:t>
            </a:r>
          </a:p>
          <a:p>
            <a:pPr marL="85725" indent="-85725" defTabSz="609570" fontAlgn="base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spc="-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Personnel are expected to stop and rest if they are too fatigued to drive safely.</a:t>
            </a:r>
          </a:p>
          <a:p>
            <a:pPr marL="85725" indent="-85725" defTabSz="609570" fontAlgn="base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spc="-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maintain alertness, drivers should consider taking breaks at least every two hours. In addition, trips should be avoided that are over 500 miles (800 km) per day or approximately 8 hours.</a:t>
            </a:r>
            <a:endParaRPr lang="en-US" sz="600" spc="-25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E1D061-6860-4EAA-9E5B-BA2420E533A4}"/>
              </a:ext>
            </a:extLst>
          </p:cNvPr>
          <p:cNvSpPr/>
          <p:nvPr/>
        </p:nvSpPr>
        <p:spPr>
          <a:xfrm>
            <a:off x="5588928" y="1214220"/>
            <a:ext cx="1869385" cy="53866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91440" tIns="365760" rIns="91440" bIns="91440" anchor="t" anchorCtr="0">
            <a:noAutofit/>
          </a:bodyPr>
          <a:lstStyle/>
          <a:p>
            <a:pPr defTabSz="609570" fontAlgn="base">
              <a:spcAft>
                <a:spcPts val="1200"/>
              </a:spcAft>
              <a:buFont typeface="Arial" panose="020B0604020202020204" pitchFamily="34" charset="0"/>
              <a:buChar char="​"/>
              <a:defRPr/>
            </a:pPr>
            <a:r>
              <a:rPr lang="en-US" sz="1600" b="1" spc="-25" dirty="0">
                <a:solidFill>
                  <a:srgbClr val="FF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Use of handheld devices </a:t>
            </a:r>
            <a:r>
              <a:rPr lang="en-US" sz="1600" spc="-25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while driving is </a:t>
            </a:r>
            <a:r>
              <a:rPr lang="en-US" sz="1600" b="1" spc="-25" dirty="0">
                <a:solidFill>
                  <a:srgbClr val="FF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prohibited</a:t>
            </a:r>
            <a:r>
              <a:rPr lang="en-US" sz="1600" spc="-25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. Navigation devices are allowed when:</a:t>
            </a:r>
          </a:p>
          <a:p>
            <a:pPr marL="228600" indent="-228600" defTabSz="609570" fontAlgn="base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spc="-25" dirty="0">
                <a:ea typeface="Verdana"/>
              </a:rPr>
              <a:t>The vehicle is stopped</a:t>
            </a:r>
          </a:p>
          <a:p>
            <a:pPr marL="228600" indent="-228600" defTabSz="609570" fontAlgn="base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spc="-25" dirty="0">
                <a:ea typeface="Verdana"/>
              </a:rPr>
              <a:t>The input is entered by a passenger</a:t>
            </a:r>
          </a:p>
          <a:p>
            <a:pPr marL="228600" indent="-228600" defTabSz="609570" fontAlgn="base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spc="-25" dirty="0">
                <a:ea typeface="Verdana"/>
              </a:rPr>
              <a:t>The device is mounted to maintain hands-free operation</a:t>
            </a:r>
          </a:p>
          <a:p>
            <a:pPr defTabSz="609570" fontAlgn="base">
              <a:spcAft>
                <a:spcPts val="1200"/>
              </a:spcAft>
              <a:defRPr/>
            </a:pPr>
            <a:endParaRPr lang="en-US" sz="1600" spc="-25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622623-E332-4478-B95A-6D64BBF13F6A}"/>
              </a:ext>
            </a:extLst>
          </p:cNvPr>
          <p:cNvSpPr/>
          <p:nvPr/>
        </p:nvSpPr>
        <p:spPr>
          <a:xfrm>
            <a:off x="370008" y="1214220"/>
            <a:ext cx="2997050" cy="2300769"/>
          </a:xfrm>
          <a:prstGeom prst="rect">
            <a:avLst/>
          </a:prstGeom>
          <a:solidFill>
            <a:srgbClr val="002E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28600" tIns="228600" rIns="228600" bIns="228600" rtlCol="0" anchor="t"/>
          <a:lstStyle/>
          <a:p>
            <a:pPr defTabSz="228600" eaLnBrk="0" fontAlgn="base" hangingPunct="0">
              <a:spcBef>
                <a:spcPct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/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 | Operator/passenger requirements </a:t>
            </a:r>
            <a:r>
              <a:rPr lang="en-US" sz="1600" b="1" i="1" dirty="0">
                <a:solidFill>
                  <a:srgbClr val="C4D7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safe operation of the vehicle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29A1B4-B323-9EF0-87D8-FC9F3CC93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0963" y="4038600"/>
            <a:ext cx="3481466" cy="21911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68BA53-344E-75AD-E776-03BACBF680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00" y="1228075"/>
            <a:ext cx="2376566" cy="23896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62E0BF-DA09-53A6-DC32-11A797C60957}"/>
              </a:ext>
            </a:extLst>
          </p:cNvPr>
          <p:cNvSpPr txBox="1"/>
          <p:nvPr/>
        </p:nvSpPr>
        <p:spPr>
          <a:xfrm>
            <a:off x="347053" y="4602034"/>
            <a:ext cx="2589578" cy="738664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algn="l" rtl="0" latinLnBrk="1" hangingPunct="0"/>
            <a:r>
              <a:rPr lang="en-US" altLang="en-US" sz="1400" i="1" dirty="0"/>
              <a:t>This is not a comprehensive list of the requirements; see your specific site procedures for details.</a:t>
            </a:r>
          </a:p>
        </p:txBody>
      </p:sp>
    </p:spTree>
    <p:extLst>
      <p:ext uri="{BB962C8B-B14F-4D97-AF65-F5344CB8AC3E}">
        <p14:creationId xmlns:p14="http://schemas.microsoft.com/office/powerpoint/2010/main" val="217624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1FD3D-BECD-4CBE-B6E6-6E5798D5C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35" y="495923"/>
            <a:ext cx="11331266" cy="407586"/>
          </a:xfrm>
        </p:spPr>
        <p:txBody>
          <a:bodyPr/>
          <a:lstStyle/>
          <a:p>
            <a:r>
              <a:rPr lang="en-US" dirty="0"/>
              <a:t>Let’s look at each one in more detail…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B02A5-6A1B-4334-81F5-6189DCC287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FCD0A7-2433-47FA-B13D-9D73AB54837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3DC19F-6704-4206-A4BF-327F79EAA4CD}"/>
              </a:ext>
            </a:extLst>
          </p:cNvPr>
          <p:cNvSpPr/>
          <p:nvPr/>
        </p:nvSpPr>
        <p:spPr>
          <a:xfrm>
            <a:off x="3336276" y="1106799"/>
            <a:ext cx="2031433" cy="54940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91440" tIns="91440" rIns="91440" bIns="91440" anchor="t" anchorCtr="0">
            <a:noAutofit/>
          </a:bodyPr>
          <a:lstStyle/>
          <a:p>
            <a:pPr defTabSz="228595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1600" spc="-25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Vehicles shall be </a:t>
            </a:r>
            <a:r>
              <a:rPr lang="en-US" sz="1600" b="1" spc="-25" dirty="0">
                <a:solidFill>
                  <a:srgbClr val="009933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acquired and replaced </a:t>
            </a:r>
            <a:r>
              <a:rPr lang="en-US" sz="1600" spc="-25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based on the activities to be performed and according to criteria established by your company. Considerations include:</a:t>
            </a:r>
          </a:p>
          <a:p>
            <a:pPr marL="228600" indent="-228600" defTabSz="228595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spc="-25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Suitability for the task(s) and loads</a:t>
            </a:r>
          </a:p>
          <a:p>
            <a:pPr marL="228600" indent="-228600" defTabSz="228595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spc="-25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Cargo capacity and ability to secure objects</a:t>
            </a:r>
          </a:p>
          <a:p>
            <a:pPr marL="228600" indent="-228600" defTabSz="228595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spc="-25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Towing capacity, if needed</a:t>
            </a:r>
          </a:p>
          <a:p>
            <a:pPr marL="228600" indent="-228600" defTabSz="228595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spc="-25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Ergonomic considerations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E1D061-6860-4EAA-9E5B-BA2420E533A4}"/>
              </a:ext>
            </a:extLst>
          </p:cNvPr>
          <p:cNvSpPr/>
          <p:nvPr/>
        </p:nvSpPr>
        <p:spPr>
          <a:xfrm>
            <a:off x="5548165" y="1106798"/>
            <a:ext cx="2031433" cy="54940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91440" tIns="91440" rIns="91440" bIns="91440" anchor="t" anchorCtr="0">
            <a:noAutofit/>
          </a:bodyPr>
          <a:lstStyle/>
          <a:p>
            <a:pPr defTabSz="228595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1600" b="1" spc="-25" dirty="0">
                <a:solidFill>
                  <a:srgbClr val="009933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Safety Features</a:t>
            </a:r>
            <a:r>
              <a:rPr lang="en-US" sz="1600" spc="-25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 defTabSz="228595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spc="-25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Lap/shoulder seatbelts for all occupants</a:t>
            </a:r>
          </a:p>
          <a:p>
            <a:pPr marL="228600" indent="-228600" defTabSz="228595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spc="-25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Anti-lock braking system (ABS)</a:t>
            </a:r>
          </a:p>
          <a:p>
            <a:pPr marL="228600" indent="-228600" defTabSz="228595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spc="-25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Supplemental restraint systems (airbags) if available</a:t>
            </a:r>
          </a:p>
          <a:p>
            <a:pPr defTabSz="228595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1400" spc="-25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Additional items to consider:</a:t>
            </a:r>
          </a:p>
          <a:p>
            <a:pPr marL="228600" indent="-228600" defTabSz="228595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spc="-25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Electronic stability control (ESC)</a:t>
            </a:r>
          </a:p>
          <a:p>
            <a:pPr marL="228600" indent="-228600" defTabSz="228595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spc="-25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Rear vision and detection systems</a:t>
            </a:r>
          </a:p>
          <a:p>
            <a:pPr marL="228600" indent="-228600" defTabSz="228595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spc="-25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Collision avoidance systems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C5F8278-F0B0-4757-B08C-49AA74B1303B}"/>
              </a:ext>
            </a:extLst>
          </p:cNvPr>
          <p:cNvSpPr/>
          <p:nvPr/>
        </p:nvSpPr>
        <p:spPr>
          <a:xfrm>
            <a:off x="7760055" y="1106799"/>
            <a:ext cx="2031433" cy="21317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91440" tIns="91440" rIns="91440" bIns="91440" anchor="t" anchorCtr="0">
            <a:noAutofit/>
          </a:bodyPr>
          <a:lstStyle/>
          <a:p>
            <a:pPr defTabSz="228595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1600" b="1" spc="-25" dirty="0">
                <a:solidFill>
                  <a:srgbClr val="009933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Modifications:</a:t>
            </a:r>
          </a:p>
          <a:p>
            <a:pPr marL="228600" indent="-228600" defTabSz="228595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spc="-25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Only made using manufacturer’s recommendation</a:t>
            </a:r>
          </a:p>
          <a:p>
            <a:pPr marL="228600" indent="-228600" defTabSz="228595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spc="-25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Installed by licensed/certified technician</a:t>
            </a:r>
          </a:p>
          <a:p>
            <a:pPr defTabSz="228595" fontAlgn="base">
              <a:spcBef>
                <a:spcPct val="0"/>
              </a:spcBef>
              <a:spcAft>
                <a:spcPts val="1200"/>
              </a:spcAft>
              <a:defRPr/>
            </a:pPr>
            <a:endParaRPr lang="en-US" sz="1400" spc="-25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D8FB17-AABD-4526-B7CF-5A3BA26DC1CC}"/>
              </a:ext>
            </a:extLst>
          </p:cNvPr>
          <p:cNvSpPr/>
          <p:nvPr/>
        </p:nvSpPr>
        <p:spPr>
          <a:xfrm>
            <a:off x="441635" y="1106799"/>
            <a:ext cx="2705100" cy="2300769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28600" tIns="228600" rIns="228600" bIns="228600" rtlCol="0" anchor="t"/>
          <a:lstStyle/>
          <a:p>
            <a:pPr defTabSz="228600" eaLnBrk="0" fontAlgn="base" hangingPunct="0">
              <a:spcBef>
                <a:spcPct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/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02 |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Vehicle requirements </a:t>
            </a:r>
            <a:r>
              <a:rPr lang="en-US" sz="1600" b="1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managing the vehicle</a:t>
            </a:r>
            <a:endParaRPr lang="en-US" sz="1600" spc="-25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108057-A77B-E686-B3E5-EFCB11C3D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9580" y="5071747"/>
            <a:ext cx="1943100" cy="15100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452460-4882-BA81-DFC6-459D5BA09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1487" y="4231013"/>
            <a:ext cx="1447800" cy="148070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CCFC5A4-A51D-3926-1910-B85DFB1495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3215" y="3373839"/>
            <a:ext cx="1620486" cy="11994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BC4A649-0690-6E41-E974-C65EA76D4D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3198" y="2146308"/>
            <a:ext cx="2031433" cy="20088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A92EEA-A422-12A7-F86F-80365017B178}"/>
              </a:ext>
            </a:extLst>
          </p:cNvPr>
          <p:cNvSpPr txBox="1"/>
          <p:nvPr/>
        </p:nvSpPr>
        <p:spPr>
          <a:xfrm>
            <a:off x="347053" y="4602034"/>
            <a:ext cx="2589578" cy="738664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algn="l" rtl="0" latinLnBrk="1" hangingPunct="0"/>
            <a:r>
              <a:rPr lang="en-US" altLang="en-US" sz="1400" i="1" dirty="0"/>
              <a:t>This is not a comprehensive list of the requirements; see your specific site procedures for details.</a:t>
            </a:r>
          </a:p>
        </p:txBody>
      </p:sp>
    </p:spTree>
    <p:extLst>
      <p:ext uri="{BB962C8B-B14F-4D97-AF65-F5344CB8AC3E}">
        <p14:creationId xmlns:p14="http://schemas.microsoft.com/office/powerpoint/2010/main" val="190394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1428</Words>
  <Application>Microsoft Office PowerPoint</Application>
  <PresentationFormat>Widescreen</PresentationFormat>
  <Paragraphs>193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Times New Roman</vt:lpstr>
      <vt:lpstr>Verdana</vt:lpstr>
      <vt:lpstr>Office Theme</vt:lpstr>
      <vt:lpstr>PowerPoint Presentation</vt:lpstr>
      <vt:lpstr>Training Objectives</vt:lpstr>
      <vt:lpstr>Examples of Company vehicles</vt:lpstr>
      <vt:lpstr>Why do we need a standard on Driving Requirements?</vt:lpstr>
      <vt:lpstr>Reminder:  “Safe Operation of Vehicles” applies to all drivers and passengers</vt:lpstr>
      <vt:lpstr>What does my site have to do?</vt:lpstr>
      <vt:lpstr>Let’s look at each one in more detail…</vt:lpstr>
      <vt:lpstr>Let’s look at each one in more detail…</vt:lpstr>
      <vt:lpstr>Let’s look at each one in more detail…</vt:lpstr>
      <vt:lpstr>Let’s look at each one in more detail…</vt:lpstr>
      <vt:lpstr>Let’s look at each one in more detail…</vt:lpstr>
      <vt:lpstr>Let’s look at each one in more detail…</vt:lpstr>
      <vt:lpstr>Let’s look at each one in more detail…</vt:lpstr>
      <vt:lpstr>PowerPoint Presentation</vt:lpstr>
      <vt:lpstr>PowerPoint Presentation</vt:lpstr>
    </vt:vector>
  </TitlesOfParts>
  <Company>Indorama Ventures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 Merriman</dc:creator>
  <cp:lastModifiedBy>Katie Celli</cp:lastModifiedBy>
  <cp:revision>2</cp:revision>
  <dcterms:created xsi:type="dcterms:W3CDTF">2025-03-27T14:11:36Z</dcterms:created>
  <dcterms:modified xsi:type="dcterms:W3CDTF">2025-03-31T12:56:17Z</dcterms:modified>
</cp:coreProperties>
</file>