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31D0E-4543-B71D-5527-2060DB4CA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DB7867-1831-254C-BBE7-4AD5984EF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FD3F3-CF23-9A83-25F3-32B4E082B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F456-AF38-45A7-8FE4-670953FE40BB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16A3F-9531-08B0-D176-011EC5A2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C8188-6C5C-4808-1B88-2B2A3E81A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8042-AA6C-457A-A08C-799644E2C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853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ECBB6-0B53-2206-4699-1DACA7BDE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43706-46E9-23F7-F12C-5BB9B1847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7A8BC-3DAE-FFDE-0D9C-CA386E4D1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F456-AF38-45A7-8FE4-670953FE40BB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93F30-7B16-6B99-EDC0-73B9114B8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7D6BC-94C9-FAC6-F237-CE3BD567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8042-AA6C-457A-A08C-799644E2C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5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23C57C-3D85-0BAA-8F70-8E41923F8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69091B-9BC9-B2D1-F317-B9CFDFECD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94B23-C5AA-C5AD-A41F-7578BBD16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F456-AF38-45A7-8FE4-670953FE40BB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C6122-A800-F688-999C-6F4CD7877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AE94B-6584-4DDE-F65A-6ACBF756C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8042-AA6C-457A-A08C-799644E2C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61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ACAA-A8B7-615C-2CF6-D83A24525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6B186-5084-3866-EFE7-0E659B69E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BD18C-1E38-6BC9-55F9-676216F16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F456-AF38-45A7-8FE4-670953FE40BB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15BB2-9511-11FA-873A-85C9F53B5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5D0A1-AB11-88FD-4FCA-D5613834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8042-AA6C-457A-A08C-799644E2C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61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C81E7-B96D-28FA-5487-6A02ED48B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EE28F-B88A-AE0E-CC71-68D5258AF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F53EF-7F12-502F-E77F-D13B9BAE8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F456-AF38-45A7-8FE4-670953FE40BB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06A51-9588-6B46-D0B2-C531E30E1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A9230-CC1C-66FD-12CE-688AF4468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8042-AA6C-457A-A08C-799644E2C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73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0E5E2-3675-2237-271D-D9FA0DBFC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487EE-B951-6AD9-1436-BA4D1EEDCD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28A3EA-58B6-3B13-034E-31D6E06091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2C1C29-D175-C57E-5216-00A5C4653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F456-AF38-45A7-8FE4-670953FE40BB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FE0B7-978C-35CA-950E-C48824A43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61B47F-D172-3B9C-2C67-271613761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8042-AA6C-457A-A08C-799644E2C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06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6461-A5E8-5FEA-6311-1D3CD21C4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65ACAA-AFEF-F10C-FD95-626B8888A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2A4888-88A1-3BCE-2684-3EAD5E2DC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EDC4D2-8D76-E27E-E7E6-40D406CE4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994C7E-0693-2B2B-3A30-AB862D6B99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1EA215-22B2-E4BB-A998-AC21C31EA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F456-AF38-45A7-8FE4-670953FE40BB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6BAEA1-285F-E8DD-EC6C-B46A7F8E9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C385E7-0EC5-670F-1C31-D47D5086B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8042-AA6C-457A-A08C-799644E2C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0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D04A2-462C-E456-7602-38CBEB2F8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E5E37C-7C34-D2C3-D0DE-811CE7D63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F456-AF38-45A7-8FE4-670953FE40BB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A3AC9D-C64B-D811-B267-382A9A951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F9F1C1-2284-2919-8992-7BE1B360A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8042-AA6C-457A-A08C-799644E2C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643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187623-E0AB-0BBD-55D6-6E5AEE76C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F456-AF38-45A7-8FE4-670953FE40BB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E01E47-1ADC-0898-F058-2AD951AA8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7FC24B-8BA5-053C-4307-2F7EA25FA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8042-AA6C-457A-A08C-799644E2C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5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81000-8B78-E9FB-6BBA-171120B26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800B5-9E2B-B94A-0862-0694D1FFD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886BA6-AF9F-92E1-91FA-A6CEB134D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74193-711C-407F-BA62-49F493D8E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F456-AF38-45A7-8FE4-670953FE40BB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8578-FD66-18B2-A4EA-BE6C2EE3E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007C9C-DCE4-1A8C-96D8-7FB5E3AE1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8042-AA6C-457A-A08C-799644E2C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28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5B9F2-D1FB-0928-4D52-7D1ADC0E9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03961F-761C-5754-66FD-B1151E7E2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36F6B4-A440-AD76-DCFF-129665077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1A204B-C37C-0268-0621-A5D60805B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BF456-AF38-45A7-8FE4-670953FE40BB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BF8396-1780-96D0-79DF-198015B3A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656B8-26FA-158D-BE02-A4EB6105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E8042-AA6C-457A-A08C-799644E2C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19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1AAB10-A726-C24C-DEA3-37895211F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09042-702F-B72F-ADF6-640E82E1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E918D-779C-0AE4-9B9D-3BEC8BAE9C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5BF456-AF38-45A7-8FE4-670953FE40BB}" type="datetimeFigureOut">
              <a:rPr lang="en-US" smtClean="0"/>
              <a:t>5/5/2025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AD13F-3AB7-45ED-FC30-BD767330BD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33B09-B87C-EDE0-9ABA-243FE4AB14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CE8042-AA6C-457A-A08C-799644E2C8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87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MPj01780170000[1]">
            <a:extLst>
              <a:ext uri="{FF2B5EF4-FFF2-40B4-BE49-F238E27FC236}">
                <a16:creationId xmlns:a16="http://schemas.microsoft.com/office/drawing/2014/main" id="{2518A836-EA40-11CB-A230-A9304B56E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7" r="19584" b="2402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ABA2F5-5887-A375-67FE-D22C3565E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Energy Isolation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178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020C988C-FAAD-4B22-8BA7-6B5DEFD8D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E2B032-F41C-74F5-392B-6FB2ED299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73946"/>
            <a:ext cx="5114150" cy="1325563"/>
          </a:xfrm>
        </p:spPr>
        <p:txBody>
          <a:bodyPr>
            <a:normAutofit/>
          </a:bodyPr>
          <a:lstStyle/>
          <a:p>
            <a:r>
              <a:rPr lang="en-US" altLang="en-US" dirty="0">
                <a:latin typeface="Verdana" panose="020B0604030504040204" pitchFamily="34" charset="0"/>
              </a:rPr>
              <a:t>Tags (cont’d)</a:t>
            </a:r>
            <a:br>
              <a:rPr lang="en-US" altLang="en-US" dirty="0">
                <a:latin typeface="Verdana" panose="020B060403050404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C092A-8A0B-7618-84E3-4316F64F4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114150" cy="4351338"/>
          </a:xfrm>
        </p:spPr>
        <p:txBody>
          <a:bodyPr>
            <a:normAutofit/>
          </a:bodyPr>
          <a:lstStyle/>
          <a:p>
            <a:pPr>
              <a:spcBef>
                <a:spcPct val="25000"/>
              </a:spcBef>
              <a:spcAft>
                <a:spcPct val="25000"/>
              </a:spcAft>
              <a:buClr>
                <a:schemeClr val="hlink"/>
              </a:buClr>
            </a:pPr>
            <a:r>
              <a:rPr lang="en-NZ" altLang="en-US" sz="2200" b="0" dirty="0">
                <a:latin typeface="Verdana" panose="020B0604030504040204" pitchFamily="34" charset="0"/>
              </a:rPr>
              <a:t>Tags shall provide warning to personnel not to energize the equipment.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Clr>
                <a:schemeClr val="hlink"/>
              </a:buClr>
            </a:pPr>
            <a:r>
              <a:rPr lang="en-NZ" altLang="en-US" sz="2200" b="0" dirty="0">
                <a:latin typeface="Verdana" panose="020B0604030504040204" pitchFamily="34" charset="0"/>
              </a:rPr>
              <a:t>Tags should be of a suitably durable material for the work environment in which they are installed.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Clr>
                <a:schemeClr val="hlink"/>
              </a:buClr>
            </a:pPr>
            <a:r>
              <a:rPr lang="en-NZ" altLang="en-US" sz="2200" b="0" dirty="0">
                <a:latin typeface="Verdana" panose="020B0604030504040204" pitchFamily="34" charset="0"/>
              </a:rPr>
              <a:t>Tag must securely fasten to prevent accidental removal using a sufficiently strong self-locking, non-reusable tie wrap</a:t>
            </a:r>
            <a:endParaRPr lang="en-US" sz="2200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52635" y="2507215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432189" flipV="1">
            <a:off x="7537061" y="1878543"/>
            <a:ext cx="4592562" cy="45925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pst">
            <a:extLst>
              <a:ext uri="{FF2B5EF4-FFF2-40B4-BE49-F238E27FC236}">
                <a16:creationId xmlns:a16="http://schemas.microsoft.com/office/drawing/2014/main" id="{A95017DC-6A11-5A59-0F99-6FF1CA5832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4789" y="533712"/>
            <a:ext cx="1213613" cy="2271020"/>
          </a:xfrm>
          <a:custGeom>
            <a:avLst/>
            <a:gdLst/>
            <a:ahLst/>
            <a:cxnLst/>
            <a:rect l="l" t="t" r="r" b="b"/>
            <a:pathLst>
              <a:path w="2185353" h="2064564">
                <a:moveTo>
                  <a:pt x="65529" y="0"/>
                </a:moveTo>
                <a:lnTo>
                  <a:pt x="2119824" y="0"/>
                </a:lnTo>
                <a:cubicBezTo>
                  <a:pt x="2156015" y="0"/>
                  <a:pt x="2185353" y="29338"/>
                  <a:pt x="2185353" y="65529"/>
                </a:cubicBezTo>
                <a:lnTo>
                  <a:pt x="2185353" y="1999035"/>
                </a:lnTo>
                <a:cubicBezTo>
                  <a:pt x="2185353" y="2035226"/>
                  <a:pt x="2156015" y="2064564"/>
                  <a:pt x="2119824" y="2064564"/>
                </a:cubicBezTo>
                <a:lnTo>
                  <a:pt x="65529" y="2064564"/>
                </a:lnTo>
                <a:cubicBezTo>
                  <a:pt x="29338" y="2064564"/>
                  <a:pt x="0" y="2035226"/>
                  <a:pt x="0" y="1999035"/>
                </a:cubicBezTo>
                <a:lnTo>
                  <a:pt x="0" y="65529"/>
                </a:lnTo>
                <a:cubicBezTo>
                  <a:pt x="0" y="29338"/>
                  <a:pt x="29338" y="0"/>
                  <a:pt x="6552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pst">
            <a:extLst>
              <a:ext uri="{FF2B5EF4-FFF2-40B4-BE49-F238E27FC236}">
                <a16:creationId xmlns:a16="http://schemas.microsoft.com/office/drawing/2014/main" id="{C9F264AA-0A71-902E-D181-709103E068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5473" y="2930036"/>
            <a:ext cx="1508097" cy="2822083"/>
          </a:xfrm>
          <a:custGeom>
            <a:avLst/>
            <a:gdLst/>
            <a:ahLst/>
            <a:cxnLst/>
            <a:rect l="l" t="t" r="r" b="b"/>
            <a:pathLst>
              <a:path w="2185353" h="2064564">
                <a:moveTo>
                  <a:pt x="65529" y="0"/>
                </a:moveTo>
                <a:lnTo>
                  <a:pt x="2119824" y="0"/>
                </a:lnTo>
                <a:cubicBezTo>
                  <a:pt x="2156015" y="0"/>
                  <a:pt x="2185353" y="29338"/>
                  <a:pt x="2185353" y="65529"/>
                </a:cubicBezTo>
                <a:lnTo>
                  <a:pt x="2185353" y="1999035"/>
                </a:lnTo>
                <a:cubicBezTo>
                  <a:pt x="2185353" y="2035226"/>
                  <a:pt x="2156015" y="2064564"/>
                  <a:pt x="2119824" y="2064564"/>
                </a:cubicBezTo>
                <a:lnTo>
                  <a:pt x="65529" y="2064564"/>
                </a:lnTo>
                <a:cubicBezTo>
                  <a:pt x="29338" y="2064564"/>
                  <a:pt x="0" y="2035226"/>
                  <a:pt x="0" y="1999035"/>
                </a:cubicBezTo>
                <a:lnTo>
                  <a:pt x="0" y="65529"/>
                </a:lnTo>
                <a:cubicBezTo>
                  <a:pt x="0" y="29338"/>
                  <a:pt x="29338" y="0"/>
                  <a:pt x="6552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8994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74D635-9D52-6C03-66F6-6B27C776A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dirty="0"/>
              <a:t>What is energy isolation	</a:t>
            </a:r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47C4F-C6B9-1FA6-1512-1B374D17B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355600" indent="-355600">
              <a:spcAft>
                <a:spcPct val="25000"/>
              </a:spcAft>
              <a:defRPr/>
            </a:pPr>
            <a:r>
              <a:rPr lang="en-US" sz="1600" b="0" dirty="0">
                <a:latin typeface="Verdana" pitchFamily="34" charset="0"/>
                <a:cs typeface="+mn-cs"/>
              </a:rPr>
              <a:t>Purpose</a:t>
            </a:r>
            <a:r>
              <a:rPr lang="en-US" sz="1600" b="0" dirty="0">
                <a:solidFill>
                  <a:srgbClr val="777777"/>
                </a:solidFill>
                <a:latin typeface="Verdana" pitchFamily="34" charset="0"/>
                <a:cs typeface="+mn-cs"/>
              </a:rPr>
              <a:t>:</a:t>
            </a:r>
          </a:p>
          <a:p>
            <a:pPr lvl="1">
              <a:spcAft>
                <a:spcPct val="25000"/>
              </a:spcAft>
              <a:buClr>
                <a:schemeClr val="hlink"/>
              </a:buClr>
              <a:defRPr/>
            </a:pPr>
            <a:r>
              <a:rPr lang="en-NZ" sz="1600" b="0" dirty="0">
                <a:solidFill>
                  <a:srgbClr val="777777"/>
                </a:solidFill>
                <a:latin typeface="Verdana" pitchFamily="34" charset="0"/>
                <a:cs typeface="+mn-cs"/>
              </a:rPr>
              <a:t>To protect workers from the release of     hazardous energy, and;</a:t>
            </a:r>
          </a:p>
          <a:p>
            <a:pPr lvl="1">
              <a:spcAft>
                <a:spcPct val="25000"/>
              </a:spcAft>
              <a:buClr>
                <a:schemeClr val="hlink"/>
              </a:buClr>
              <a:defRPr/>
            </a:pPr>
            <a:r>
              <a:rPr lang="en-NZ" sz="1600" b="0" dirty="0">
                <a:solidFill>
                  <a:srgbClr val="777777"/>
                </a:solidFill>
                <a:latin typeface="Verdana" pitchFamily="34" charset="0"/>
                <a:cs typeface="+mn-cs"/>
              </a:rPr>
              <a:t>To guard against the accidental start-up of equipment during service and maintenance.</a:t>
            </a:r>
            <a:endParaRPr lang="en-US" sz="1600" b="0" dirty="0">
              <a:solidFill>
                <a:srgbClr val="777777"/>
              </a:solidFill>
              <a:latin typeface="Verdana" pitchFamily="34" charset="0"/>
              <a:cs typeface="+mn-cs"/>
            </a:endParaRPr>
          </a:p>
          <a:p>
            <a:pPr lvl="1"/>
            <a:endParaRPr lang="en-US" sz="1500" dirty="0"/>
          </a:p>
        </p:txBody>
      </p:sp>
      <p:pic>
        <p:nvPicPr>
          <p:cNvPr id="4" name="Picture 3" descr="loto">
            <a:extLst>
              <a:ext uri="{FF2B5EF4-FFF2-40B4-BE49-F238E27FC236}">
                <a16:creationId xmlns:a16="http://schemas.microsoft.com/office/drawing/2014/main" id="{610C4AEB-3A01-D188-9881-882BE69E1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153" y="3795948"/>
            <a:ext cx="6173788" cy="251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3854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7A1CBE-5AB5-FBEE-94D8-B2716A385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altLang="en-US" sz="3100" dirty="0"/>
              <a:t>What are Energy Sources?</a:t>
            </a:r>
            <a:endParaRPr lang="en-US" sz="3100" dirty="0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E5791-FA39-2966-044E-26AA40F60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7967" y="364433"/>
            <a:ext cx="5536397" cy="3935281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ct val="25000"/>
              </a:spcAft>
              <a:buClr>
                <a:schemeClr val="hlink"/>
              </a:buClr>
            </a:pPr>
            <a:r>
              <a:rPr lang="en-US" altLang="en-US" sz="1900" b="1" dirty="0">
                <a:solidFill>
                  <a:srgbClr val="777777"/>
                </a:solidFill>
                <a:latin typeface="Verdana" panose="020B0604030504040204" pitchFamily="34" charset="0"/>
              </a:rPr>
              <a:t>Typical sources of energy that may need to be isolated, locked and tagged out include</a:t>
            </a:r>
            <a:r>
              <a:rPr lang="en-US" altLang="en-US" sz="2000" b="1" dirty="0">
                <a:solidFill>
                  <a:srgbClr val="777777"/>
                </a:solidFill>
                <a:latin typeface="Verdana" panose="020B0604030504040204" pitchFamily="34" charset="0"/>
              </a:rPr>
              <a:t>:</a:t>
            </a:r>
          </a:p>
          <a:p>
            <a:pPr lvl="1">
              <a:spcAft>
                <a:spcPct val="25000"/>
              </a:spcAft>
              <a:buClr>
                <a:srgbClr val="00B050"/>
              </a:buClr>
            </a:pPr>
            <a:r>
              <a:rPr lang="en-US" altLang="en-US" sz="2000" b="0" dirty="0">
                <a:latin typeface="Verdana" panose="020B0604030504040204" pitchFamily="34" charset="0"/>
              </a:rPr>
              <a:t>Electrical (electric motors, batteries)</a:t>
            </a:r>
          </a:p>
          <a:p>
            <a:pPr lvl="1">
              <a:spcAft>
                <a:spcPct val="25000"/>
              </a:spcAft>
              <a:buClr>
                <a:srgbClr val="00B050"/>
              </a:buClr>
            </a:pPr>
            <a:r>
              <a:rPr lang="en-US" altLang="en-US" sz="2000" b="0" dirty="0">
                <a:latin typeface="Verdana" panose="020B0604030504040204" pitchFamily="34" charset="0"/>
              </a:rPr>
              <a:t>Hydraulic (e.g., pressurized fluids in hoses/pipes)</a:t>
            </a:r>
          </a:p>
          <a:p>
            <a:pPr lvl="1">
              <a:spcAft>
                <a:spcPct val="25000"/>
              </a:spcAft>
              <a:buClr>
                <a:srgbClr val="00B050"/>
              </a:buClr>
            </a:pPr>
            <a:r>
              <a:rPr lang="en-US" altLang="en-US" sz="2000" b="0" dirty="0">
                <a:latin typeface="Verdana" panose="020B0604030504040204" pitchFamily="34" charset="0"/>
              </a:rPr>
              <a:t>Pneumatic (e.g., pressurized air in hoses/pipes)</a:t>
            </a:r>
          </a:p>
          <a:p>
            <a:pPr lvl="1">
              <a:spcAft>
                <a:spcPct val="25000"/>
              </a:spcAft>
              <a:buClr>
                <a:srgbClr val="00B050"/>
              </a:buClr>
            </a:pPr>
            <a:r>
              <a:rPr lang="en-US" altLang="en-US" sz="2000" b="0" dirty="0">
                <a:latin typeface="Verdana" panose="020B0604030504040204" pitchFamily="34" charset="0"/>
              </a:rPr>
              <a:t>Mechanical (e.g., gravity systems, or spring energy)</a:t>
            </a:r>
          </a:p>
          <a:p>
            <a:pPr lvl="1">
              <a:spcAft>
                <a:spcPct val="25000"/>
              </a:spcAft>
              <a:buClr>
                <a:srgbClr val="00B050"/>
              </a:buClr>
            </a:pPr>
            <a:r>
              <a:rPr lang="en-NZ" altLang="en-US" sz="2000" b="0" dirty="0">
                <a:latin typeface="Verdana" panose="020B0604030504040204" pitchFamily="34" charset="0"/>
              </a:rPr>
              <a:t>Chemical (e.g. storage vessels or pipelines containing toxic/hazardous chemicals and hydrocarbon/petrol products)</a:t>
            </a:r>
          </a:p>
          <a:p>
            <a:pPr lvl="1">
              <a:spcAft>
                <a:spcPct val="25000"/>
              </a:spcAft>
              <a:buClr>
                <a:srgbClr val="00B050"/>
              </a:buClr>
            </a:pPr>
            <a:r>
              <a:rPr lang="en-NZ" altLang="en-US" sz="2000" b="0" dirty="0">
                <a:latin typeface="Verdana" panose="020B0604030504040204" pitchFamily="34" charset="0"/>
              </a:rPr>
              <a:t>Thermal (e.g. </a:t>
            </a:r>
            <a:r>
              <a:rPr lang="en-US" altLang="en-US" sz="2000" b="0" dirty="0">
                <a:latin typeface="Verdana" panose="020B0604030504040204" pitchFamily="34" charset="0"/>
              </a:rPr>
              <a:t>hot oil lines used to heat heavy fuel oil tanks/pipe work</a:t>
            </a:r>
            <a:r>
              <a:rPr lang="en-US" altLang="en-US" sz="2000" dirty="0">
                <a:latin typeface="Verdana" panose="020B0604030504040204" pitchFamily="34" charset="0"/>
              </a:rPr>
              <a:t>)</a:t>
            </a:r>
            <a:endParaRPr lang="en-NZ" altLang="en-US" sz="2000" b="0" dirty="0">
              <a:latin typeface="Verdana" panose="020B0604030504040204" pitchFamily="34" charset="0"/>
            </a:endParaRPr>
          </a:p>
          <a:p>
            <a:pPr lvl="1">
              <a:spcAft>
                <a:spcPct val="25000"/>
              </a:spcAft>
              <a:buClr>
                <a:srgbClr val="00B050"/>
              </a:buClr>
            </a:pPr>
            <a:r>
              <a:rPr lang="en-NZ" altLang="en-US" sz="2000" b="0" dirty="0">
                <a:latin typeface="Verdana" panose="020B0604030504040204" pitchFamily="34" charset="0"/>
              </a:rPr>
              <a:t>Pressurized Liquids/Gases (e.g. hydrocarbons/petrol, steam)</a:t>
            </a:r>
            <a:endParaRPr lang="en-US" altLang="en-US" sz="2000" b="0" dirty="0">
              <a:latin typeface="Verdana" panose="020B0604030504040204" pitchFamily="34" charset="0"/>
            </a:endParaRPr>
          </a:p>
          <a:p>
            <a:endParaRPr lang="en-US" dirty="0"/>
          </a:p>
        </p:txBody>
      </p:sp>
      <p:pic>
        <p:nvPicPr>
          <p:cNvPr id="1026" name="Picture 2" descr="How to Enhance Industrial Security: a ...">
            <a:extLst>
              <a:ext uri="{FF2B5EF4-FFF2-40B4-BE49-F238E27FC236}">
                <a16:creationId xmlns:a16="http://schemas.microsoft.com/office/drawing/2014/main" id="{C466DAA8-2A60-1F62-950B-E73156AFB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788" y="4165914"/>
            <a:ext cx="6264188" cy="229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244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6F728F-F3EE-4D26-BE8B-DEC87484E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2583" y="501651"/>
            <a:ext cx="4414848" cy="1716255"/>
          </a:xfrm>
        </p:spPr>
        <p:txBody>
          <a:bodyPr anchor="b">
            <a:normAutofit/>
          </a:bodyPr>
          <a:lstStyle/>
          <a:p>
            <a:r>
              <a:rPr lang="en-US" altLang="en-US" sz="5600" dirty="0"/>
              <a:t>What are Isolations?</a:t>
            </a:r>
            <a:endParaRPr lang="en-US" sz="5600" dirty="0"/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 descr="Energy Isolation/Lock-Out/Tag-Out Program | Environmental Health &amp; Safety">
            <a:extLst>
              <a:ext uri="{FF2B5EF4-FFF2-40B4-BE49-F238E27FC236}">
                <a16:creationId xmlns:a16="http://schemas.microsoft.com/office/drawing/2014/main" id="{4E1B19A1-911A-684C-D004-817488615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89" r="18726" b="-1"/>
          <a:stretch/>
        </p:blipFill>
        <p:spPr bwMode="auto">
          <a:xfrm>
            <a:off x="279143" y="299509"/>
            <a:ext cx="5221625" cy="625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97933-6F5E-D881-E877-DC91CDABA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2583" y="2645922"/>
            <a:ext cx="4434721" cy="3710427"/>
          </a:xfrm>
        </p:spPr>
        <p:txBody>
          <a:bodyPr anchor="t">
            <a:normAutofit/>
          </a:bodyPr>
          <a:lstStyle/>
          <a:p>
            <a:pPr>
              <a:spcAft>
                <a:spcPct val="25000"/>
              </a:spcAft>
              <a:buClr>
                <a:schemeClr val="hlink"/>
              </a:buClr>
              <a:defRPr/>
            </a:pPr>
            <a:r>
              <a:rPr lang="en-US" sz="1300" b="1" dirty="0">
                <a:solidFill>
                  <a:schemeClr val="tx1">
                    <a:alpha val="80000"/>
                  </a:schemeClr>
                </a:solidFill>
                <a:latin typeface="Verdana" pitchFamily="34" charset="0"/>
                <a:cs typeface="+mn-cs"/>
              </a:rPr>
              <a:t>Isolation of all hazardous energy or toxic/flammable substances into equipment to be worked on.</a:t>
            </a:r>
          </a:p>
          <a:p>
            <a:pPr marL="801688" lvl="1" indent="-342900">
              <a:spcAft>
                <a:spcPct val="25000"/>
              </a:spcAft>
              <a:buClr>
                <a:srgbClr val="00B050"/>
              </a:buClr>
              <a:defRPr/>
            </a:pPr>
            <a:r>
              <a:rPr lang="en-US" sz="1300" b="0" dirty="0">
                <a:solidFill>
                  <a:schemeClr val="tx1">
                    <a:alpha val="80000"/>
                  </a:schemeClr>
                </a:solidFill>
                <a:latin typeface="Verdana" pitchFamily="34" charset="0"/>
                <a:cs typeface="+mn-cs"/>
              </a:rPr>
              <a:t>Two types of isolation used are:</a:t>
            </a:r>
          </a:p>
          <a:p>
            <a:pPr marL="1557338" lvl="2" indent="-342900">
              <a:spcAft>
                <a:spcPct val="25000"/>
              </a:spcAft>
              <a:buClr>
                <a:schemeClr val="bg2"/>
              </a:buClr>
              <a:defRPr/>
            </a:pPr>
            <a:r>
              <a:rPr lang="en-US" sz="1300" dirty="0">
                <a:solidFill>
                  <a:schemeClr val="tx1">
                    <a:alpha val="80000"/>
                  </a:schemeClr>
                </a:solidFill>
                <a:latin typeface="Verdana" pitchFamily="34" charset="0"/>
                <a:cs typeface="+mn-cs"/>
              </a:rPr>
              <a:t>Closed isolation block valves or opening of circuit breaker and installation of Locks &amp; Tags</a:t>
            </a:r>
          </a:p>
          <a:p>
            <a:pPr marL="1557338" lvl="2" indent="-342900">
              <a:spcAft>
                <a:spcPct val="25000"/>
              </a:spcAft>
              <a:buClr>
                <a:schemeClr val="bg2"/>
              </a:buClr>
              <a:defRPr/>
            </a:pPr>
            <a:r>
              <a:rPr lang="en-US" sz="1300" dirty="0">
                <a:solidFill>
                  <a:schemeClr val="tx1">
                    <a:alpha val="80000"/>
                  </a:schemeClr>
                </a:solidFill>
                <a:latin typeface="Verdana" pitchFamily="34" charset="0"/>
                <a:cs typeface="+mn-cs"/>
              </a:rPr>
              <a:t>Positive Isolation</a:t>
            </a:r>
          </a:p>
          <a:p>
            <a:pPr marL="2171700" lvl="3" indent="-342900">
              <a:spcAft>
                <a:spcPct val="2500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sz="1300" dirty="0">
                <a:solidFill>
                  <a:schemeClr val="tx1">
                    <a:alpha val="80000"/>
                  </a:schemeClr>
                </a:solidFill>
                <a:latin typeface="Verdana" pitchFamily="34" charset="0"/>
                <a:cs typeface="+mn-cs"/>
              </a:rPr>
              <a:t>Installation of a Blind (spade)</a:t>
            </a:r>
          </a:p>
          <a:p>
            <a:pPr marL="2171700" lvl="3" indent="-342900">
              <a:spcAft>
                <a:spcPct val="2500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sz="1300" dirty="0">
                <a:solidFill>
                  <a:schemeClr val="tx1">
                    <a:alpha val="80000"/>
                  </a:schemeClr>
                </a:solidFill>
                <a:latin typeface="Verdana" pitchFamily="34" charset="0"/>
                <a:cs typeface="+mn-cs"/>
              </a:rPr>
              <a:t>Removal of a block valve or pipe spool</a:t>
            </a:r>
          </a:p>
          <a:p>
            <a:pPr marL="2171700" lvl="3" indent="-342900">
              <a:spcAft>
                <a:spcPct val="25000"/>
              </a:spcAft>
              <a:buClr>
                <a:schemeClr val="accent1">
                  <a:lumMod val="60000"/>
                  <a:lumOff val="40000"/>
                </a:schemeClr>
              </a:buClr>
              <a:defRPr/>
            </a:pPr>
            <a:r>
              <a:rPr lang="en-US" sz="1300" dirty="0">
                <a:solidFill>
                  <a:schemeClr val="tx1">
                    <a:alpha val="80000"/>
                  </a:schemeClr>
                </a:solidFill>
                <a:latin typeface="Verdana" pitchFamily="34" charset="0"/>
                <a:cs typeface="+mn-cs"/>
              </a:rPr>
              <a:t>Removal of circuit Breaker</a:t>
            </a:r>
          </a:p>
          <a:p>
            <a:endParaRPr lang="en-US" sz="1300" dirty="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2059" name="Straight Connector 2058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126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1" name="Rectangle 3080">
            <a:extLst>
              <a:ext uri="{FF2B5EF4-FFF2-40B4-BE49-F238E27FC236}">
                <a16:creationId xmlns:a16="http://schemas.microsoft.com/office/drawing/2014/main" id="{5AC1364A-3E3D-4F0D-8776-78AF3A270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E2B032-F41C-74F5-392B-6FB2ED299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501" y="329184"/>
            <a:ext cx="6755626" cy="1783080"/>
          </a:xfrm>
        </p:spPr>
        <p:txBody>
          <a:bodyPr anchor="b">
            <a:normAutofit/>
          </a:bodyPr>
          <a:lstStyle/>
          <a:p>
            <a:r>
              <a:rPr lang="en-US" altLang="en-US" sz="3800" dirty="0">
                <a:latin typeface="Verdana" panose="020B0604030504040204" pitchFamily="34" charset="0"/>
              </a:rPr>
              <a:t>Positive Physical Isolation</a:t>
            </a:r>
            <a:br>
              <a:rPr lang="en-US" altLang="en-US" sz="3800" dirty="0">
                <a:latin typeface="Verdana" panose="020B0604030504040204" pitchFamily="34" charset="0"/>
              </a:rPr>
            </a:br>
            <a:endParaRPr lang="en-US" sz="3800" dirty="0"/>
          </a:p>
        </p:txBody>
      </p:sp>
      <p:pic>
        <p:nvPicPr>
          <p:cNvPr id="3076" name="Picture 4" descr="Equipment Isolation Methods for the ...">
            <a:extLst>
              <a:ext uri="{FF2B5EF4-FFF2-40B4-BE49-F238E27FC236}">
                <a16:creationId xmlns:a16="http://schemas.microsoft.com/office/drawing/2014/main" id="{40A6A4D9-BF9B-1D29-E8FA-25FED843D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3364" y="0"/>
            <a:ext cx="3787567" cy="390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3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7494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74" name="Picture 2" descr="What is Positive Isolation | Types of ...">
            <a:extLst>
              <a:ext uri="{FF2B5EF4-FFF2-40B4-BE49-F238E27FC236}">
                <a16:creationId xmlns:a16="http://schemas.microsoft.com/office/drawing/2014/main" id="{268221EE-F1FF-9C73-F2C8-21FECEA0F4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040" y="4281505"/>
            <a:ext cx="3995928" cy="18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C092A-8A0B-7618-84E3-4316F64F4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7494" y="2706624"/>
            <a:ext cx="6755626" cy="348386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Clr>
                <a:schemeClr val="hlink"/>
              </a:buClr>
            </a:pPr>
            <a:r>
              <a:rPr lang="en-US" altLang="en-US" sz="1200" b="0" dirty="0">
                <a:latin typeface="Verdana" panose="020B0604030504040204" pitchFamily="34" charset="0"/>
              </a:rPr>
              <a:t>Blinding (spading) is one method of positive physical isolation of equipment, lines and or vessels.</a:t>
            </a:r>
          </a:p>
          <a:p>
            <a:pPr>
              <a:spcAft>
                <a:spcPts val="1200"/>
              </a:spcAft>
              <a:buClr>
                <a:schemeClr val="hlink"/>
              </a:buClr>
            </a:pPr>
            <a:r>
              <a:rPr lang="en-US" altLang="en-US" sz="1200" b="0" dirty="0">
                <a:latin typeface="Verdana" panose="020B0604030504040204" pitchFamily="34" charset="0"/>
              </a:rPr>
              <a:t>Equipment, lines and vessels can also be positive isolated by removal of a valve or pipe spool and installing a blank flange (blanking) of the live side of the line.</a:t>
            </a:r>
          </a:p>
          <a:p>
            <a:pPr>
              <a:spcAft>
                <a:spcPts val="1200"/>
              </a:spcAft>
              <a:buClr>
                <a:schemeClr val="hlink"/>
              </a:buClr>
            </a:pPr>
            <a:r>
              <a:rPr lang="en-US" altLang="en-US" sz="1200" b="0" dirty="0">
                <a:latin typeface="Verdana" panose="020B0604030504040204" pitchFamily="34" charset="0"/>
              </a:rPr>
              <a:t>When should positive isolation (normally blinding is used) of equipment be considered?</a:t>
            </a:r>
          </a:p>
          <a:p>
            <a:pPr lvl="2">
              <a:spcAft>
                <a:spcPts val="1200"/>
              </a:spcAft>
              <a:buClr>
                <a:srgbClr val="00B050"/>
              </a:buClr>
            </a:pPr>
            <a:r>
              <a:rPr lang="en-US" altLang="en-US" sz="1200" b="0" dirty="0">
                <a:latin typeface="Verdana" panose="020B0604030504040204" pitchFamily="34" charset="0"/>
              </a:rPr>
              <a:t>Whenever </a:t>
            </a:r>
            <a:r>
              <a:rPr lang="en-US" altLang="en-US" sz="1200" dirty="0">
                <a:latin typeface="Verdana" panose="020B0604030504040204" pitchFamily="34" charset="0"/>
              </a:rPr>
              <a:t>HOT WORK</a:t>
            </a:r>
            <a:r>
              <a:rPr lang="en-US" altLang="en-US" sz="1200" b="0" dirty="0">
                <a:latin typeface="Verdana" panose="020B0604030504040204" pitchFamily="34" charset="0"/>
              </a:rPr>
              <a:t> is to be performed on the equipment.</a:t>
            </a:r>
          </a:p>
          <a:p>
            <a:pPr lvl="2">
              <a:spcAft>
                <a:spcPts val="1200"/>
              </a:spcAft>
              <a:buClr>
                <a:srgbClr val="00B050"/>
              </a:buClr>
            </a:pPr>
            <a:r>
              <a:rPr lang="en-US" altLang="en-US" sz="1200" b="0" dirty="0">
                <a:latin typeface="Verdana" panose="020B0604030504040204" pitchFamily="34" charset="0"/>
              </a:rPr>
              <a:t>Whenever a piece of equipment in any type of hazardous service is to be removed from the job site.</a:t>
            </a:r>
          </a:p>
          <a:p>
            <a:pPr lvl="2">
              <a:spcAft>
                <a:spcPts val="1200"/>
              </a:spcAft>
              <a:buClr>
                <a:srgbClr val="00B050"/>
              </a:buClr>
            </a:pPr>
            <a:r>
              <a:rPr lang="en-US" altLang="en-US" sz="1200" b="0" dirty="0">
                <a:latin typeface="Verdana" panose="020B0604030504040204" pitchFamily="34" charset="0"/>
              </a:rPr>
              <a:t>Whenever a tank, vessel or other equipment is to be isolated for confined space entry.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1374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24" name="Rectangle 4123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E2B032-F41C-74F5-392B-6FB2ED299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4600" dirty="0"/>
              <a:t>LOTO Requirements</a:t>
            </a:r>
            <a:br>
              <a:rPr lang="en-US" sz="4600" dirty="0"/>
            </a:br>
            <a:endParaRPr lang="en-US" sz="4600" dirty="0"/>
          </a:p>
        </p:txBody>
      </p:sp>
      <p:sp>
        <p:nvSpPr>
          <p:cNvPr id="412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C092A-8A0B-7618-84E3-4316F64F4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>
              <a:spcBef>
                <a:spcPct val="50000"/>
              </a:spcBef>
              <a:spcAft>
                <a:spcPct val="25000"/>
              </a:spcAft>
              <a:buClr>
                <a:schemeClr val="hlink"/>
              </a:buClr>
              <a:defRPr/>
            </a:pPr>
            <a:r>
              <a:rPr lang="en-US" sz="1400" b="0" dirty="0">
                <a:latin typeface="Verdana" pitchFamily="34" charset="0"/>
                <a:cs typeface="+mn-cs"/>
              </a:rPr>
              <a:t>LOTO is used to ensure equipment to be worked on can not be activated by locking out and tagging the equipment’s power source.</a:t>
            </a:r>
          </a:p>
          <a:p>
            <a:pPr marL="804862" lvl="1" indent="-342900">
              <a:spcBef>
                <a:spcPct val="50000"/>
              </a:spcBef>
              <a:spcAft>
                <a:spcPct val="25000"/>
              </a:spcAft>
              <a:buClr>
                <a:srgbClr val="00B050"/>
              </a:buClr>
              <a:defRPr/>
            </a:pPr>
            <a:r>
              <a:rPr lang="en-US" sz="1400" b="0" dirty="0">
                <a:latin typeface="Verdana" pitchFamily="34" charset="0"/>
                <a:cs typeface="+mn-cs"/>
              </a:rPr>
              <a:t>For Electrically powered equipment its electrical breaker is to be opened, locked, tagged and verified by a qualified electrician of the absence of potential energy.</a:t>
            </a:r>
          </a:p>
          <a:p>
            <a:pPr>
              <a:spcBef>
                <a:spcPct val="50000"/>
              </a:spcBef>
              <a:buClr>
                <a:schemeClr val="hlink"/>
              </a:buClr>
            </a:pPr>
            <a:r>
              <a:rPr lang="en-US" altLang="en-US" sz="1400" b="0" dirty="0">
                <a:latin typeface="Verdana" panose="020B0604030504040204" pitchFamily="34" charset="0"/>
              </a:rPr>
              <a:t>Lock Out and Tag Out should both be used, never use a tag alone</a:t>
            </a:r>
          </a:p>
          <a:p>
            <a:pPr>
              <a:spcBef>
                <a:spcPct val="50000"/>
              </a:spcBef>
              <a:buClr>
                <a:schemeClr val="hlink"/>
              </a:buClr>
            </a:pPr>
            <a:r>
              <a:rPr lang="en-US" altLang="en-US" sz="1400" b="0" dirty="0">
                <a:latin typeface="Verdana" panose="020B0604030504040204" pitchFamily="34" charset="0"/>
              </a:rPr>
              <a:t>Test the equipment to ensure zero energy state</a:t>
            </a:r>
          </a:p>
          <a:p>
            <a:pPr>
              <a:spcBef>
                <a:spcPct val="50000"/>
              </a:spcBef>
              <a:buClr>
                <a:schemeClr val="hlink"/>
              </a:buClr>
            </a:pPr>
            <a:r>
              <a:rPr lang="en-US" altLang="en-US" sz="1400" b="0" dirty="0">
                <a:latin typeface="Verdana" panose="020B0604030504040204" pitchFamily="34" charset="0"/>
              </a:rPr>
              <a:t>A hasp can be installed at the equipment's primary isolation point</a:t>
            </a:r>
          </a:p>
          <a:p>
            <a:pPr lvl="1">
              <a:spcBef>
                <a:spcPct val="50000"/>
              </a:spcBef>
              <a:buClr>
                <a:srgbClr val="00B050"/>
              </a:buClr>
            </a:pPr>
            <a:r>
              <a:rPr lang="en-US" altLang="en-US" sz="1400" b="0" dirty="0">
                <a:latin typeface="Verdana" panose="020B0604030504040204" pitchFamily="34" charset="0"/>
              </a:rPr>
              <a:t>All isolation point(s) will be documented on a LOTO log sheet</a:t>
            </a:r>
          </a:p>
          <a:p>
            <a:pPr>
              <a:spcBef>
                <a:spcPct val="50000"/>
              </a:spcBef>
              <a:buClr>
                <a:schemeClr val="hlink"/>
              </a:buClr>
            </a:pPr>
            <a:r>
              <a:rPr lang="en-US" altLang="en-US" sz="1400" b="0" dirty="0">
                <a:latin typeface="Verdana" panose="020B0604030504040204" pitchFamily="34" charset="0"/>
              </a:rPr>
              <a:t>If an isolation point cannot be locked out another isolation point further back in the system should be identified and LOTO performed there.</a:t>
            </a:r>
          </a:p>
          <a:p>
            <a:pPr>
              <a:spcBef>
                <a:spcPct val="50000"/>
              </a:spcBef>
              <a:buClr>
                <a:schemeClr val="hlink"/>
              </a:buClr>
            </a:pPr>
            <a:r>
              <a:rPr lang="en-US" altLang="en-US" sz="1400" b="0" dirty="0">
                <a:latin typeface="Verdana" panose="020B0604030504040204" pitchFamily="34" charset="0"/>
              </a:rPr>
              <a:t>Only the maintenance person who fitted a lock and tag is authorized to remove it</a:t>
            </a:r>
          </a:p>
          <a:p>
            <a:pPr marL="914400" lvl="1" indent="-452438">
              <a:spcBef>
                <a:spcPct val="50000"/>
              </a:spcBef>
              <a:spcAft>
                <a:spcPct val="25000"/>
              </a:spcAft>
              <a:buClr>
                <a:srgbClr val="00B050"/>
              </a:buClr>
              <a:buFont typeface="Wingdings" pitchFamily="2" charset="2"/>
              <a:buChar char="l"/>
              <a:defRPr/>
            </a:pPr>
            <a:endParaRPr lang="en-US" sz="1400" b="0" dirty="0">
              <a:latin typeface="Verdana" pitchFamily="34" charset="0"/>
              <a:cs typeface="+mn-cs"/>
            </a:endParaRPr>
          </a:p>
          <a:p>
            <a:endParaRPr lang="en-US" sz="1400" dirty="0"/>
          </a:p>
        </p:txBody>
      </p:sp>
      <p:pic>
        <p:nvPicPr>
          <p:cNvPr id="4102" name="Picture 6" descr="LOTO standard ...">
            <a:extLst>
              <a:ext uri="{FF2B5EF4-FFF2-40B4-BE49-F238E27FC236}">
                <a16:creationId xmlns:a16="http://schemas.microsoft.com/office/drawing/2014/main" id="{E5CF5BCF-C471-437E-83E1-A94F7EF64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83" r="23364" b="-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7274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E2B032-F41C-74F5-392B-6FB2ED299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7715" y="467271"/>
            <a:ext cx="4195674" cy="2052522"/>
          </a:xfrm>
        </p:spPr>
        <p:txBody>
          <a:bodyPr anchor="b">
            <a:normAutofit/>
          </a:bodyPr>
          <a:lstStyle/>
          <a:p>
            <a:r>
              <a:rPr lang="en-US" sz="5600" dirty="0"/>
              <a:t>Locks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oto2">
            <a:extLst>
              <a:ext uri="{FF2B5EF4-FFF2-40B4-BE49-F238E27FC236}">
                <a16:creationId xmlns:a16="http://schemas.microsoft.com/office/drawing/2014/main" id="{060D8DBA-E66F-B40E-BCBB-324AD471C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"/>
          <a:stretch/>
        </p:blipFill>
        <p:spPr bwMode="auto"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9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C092A-8A0B-7618-84E3-4316F64F4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7715" y="2990818"/>
            <a:ext cx="4195673" cy="2913872"/>
          </a:xfrm>
        </p:spPr>
        <p:txBody>
          <a:bodyPr anchor="t">
            <a:normAutofit/>
          </a:bodyPr>
          <a:lstStyle/>
          <a:p>
            <a:pPr>
              <a:spcBef>
                <a:spcPct val="15000"/>
              </a:spcBef>
              <a:spcAft>
                <a:spcPct val="15000"/>
              </a:spcAft>
              <a:buClr>
                <a:schemeClr val="hlink"/>
              </a:buClr>
            </a:pPr>
            <a:r>
              <a:rPr lang="en-US" altLang="en-US" sz="2000" dirty="0">
                <a:solidFill>
                  <a:schemeClr val="tx1">
                    <a:alpha val="80000"/>
                  </a:schemeClr>
                </a:solidFill>
                <a:latin typeface="Verdana" panose="020B0604030504040204" pitchFamily="34" charset="0"/>
              </a:rPr>
              <a:t>Each authorized employee/contractor required to perform LO/TO should be issued with their own lockout lock(s) and key(s).</a:t>
            </a:r>
          </a:p>
          <a:p>
            <a:pPr>
              <a:spcBef>
                <a:spcPct val="15000"/>
              </a:spcBef>
              <a:spcAft>
                <a:spcPct val="15000"/>
              </a:spcAft>
              <a:buClr>
                <a:schemeClr val="hlink"/>
              </a:buClr>
            </a:pPr>
            <a:r>
              <a:rPr lang="en-US" altLang="en-US" sz="2000" dirty="0">
                <a:solidFill>
                  <a:schemeClr val="tx1">
                    <a:alpha val="80000"/>
                  </a:schemeClr>
                </a:solidFill>
                <a:latin typeface="Verdana" panose="020B0604030504040204" pitchFamily="34" charset="0"/>
              </a:rPr>
              <a:t>Lockout locks should only to be used for LO/TO purposes.</a:t>
            </a:r>
          </a:p>
          <a:p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41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43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216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E2B032-F41C-74F5-392B-6FB2ED299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091" y="501651"/>
            <a:ext cx="4395340" cy="1716255"/>
          </a:xfrm>
        </p:spPr>
        <p:txBody>
          <a:bodyPr anchor="b">
            <a:normAutofit/>
          </a:bodyPr>
          <a:lstStyle/>
          <a:p>
            <a:r>
              <a:rPr lang="en-US" sz="5600" dirty="0"/>
              <a:t>Locks (Cont.)</a:t>
            </a:r>
          </a:p>
        </p:txBody>
      </p:sp>
      <p:sp>
        <p:nvSpPr>
          <p:cNvPr id="5129" name="Rectangle 5128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122" name="Picture 2" descr="Breaker Lockout Tagout Kit Electrical ...">
            <a:extLst>
              <a:ext uri="{FF2B5EF4-FFF2-40B4-BE49-F238E27FC236}">
                <a16:creationId xmlns:a16="http://schemas.microsoft.com/office/drawing/2014/main" id="{52D5E762-FAE4-1979-EE15-7800A37D6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9143" y="818188"/>
            <a:ext cx="5221625" cy="522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C092A-8A0B-7618-84E3-4316F64F4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2583" y="2645922"/>
            <a:ext cx="4434721" cy="3710427"/>
          </a:xfrm>
        </p:spPr>
        <p:txBody>
          <a:bodyPr anchor="t">
            <a:normAutofit/>
          </a:bodyPr>
          <a:lstStyle/>
          <a:p>
            <a:pPr>
              <a:spcBef>
                <a:spcPct val="25000"/>
              </a:spcBef>
              <a:spcAft>
                <a:spcPct val="25000"/>
              </a:spcAft>
              <a:buClr>
                <a:schemeClr val="hlink"/>
              </a:buClr>
            </a:pPr>
            <a:r>
              <a:rPr lang="en-US" altLang="en-US" sz="2000" b="0" dirty="0">
                <a:solidFill>
                  <a:schemeClr val="tx1">
                    <a:alpha val="80000"/>
                  </a:schemeClr>
                </a:solidFill>
                <a:latin typeface="Verdana" panose="020B0604030504040204" pitchFamily="34" charset="0"/>
              </a:rPr>
              <a:t>One key per lock is ideal. If a second key is available, it should be under strict control.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Clr>
                <a:schemeClr val="hlink"/>
              </a:buClr>
            </a:pPr>
            <a:r>
              <a:rPr lang="en-US" altLang="en-US" sz="2000" b="0" dirty="0">
                <a:solidFill>
                  <a:schemeClr val="tx1">
                    <a:alpha val="80000"/>
                  </a:schemeClr>
                </a:solidFill>
                <a:latin typeface="Verdana" panose="020B0604030504040204" pitchFamily="34" charset="0"/>
              </a:rPr>
              <a:t>Only individual keyed locks are to be used, combination locks cannot be used.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Clr>
                <a:schemeClr val="hlink"/>
              </a:buClr>
            </a:pPr>
            <a:r>
              <a:rPr lang="en-US" altLang="en-US" sz="2000" b="0" dirty="0">
                <a:solidFill>
                  <a:schemeClr val="tx1">
                    <a:alpha val="80000"/>
                  </a:schemeClr>
                </a:solidFill>
                <a:latin typeface="Verdana" panose="020B0604030504040204" pitchFamily="34" charset="0"/>
              </a:rPr>
              <a:t>Locks that are used for Lock-out and Tag-out can not be used for any other purposes</a:t>
            </a: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5131" name="Straight Connector 5130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859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E2B032-F41C-74F5-392B-6FB2ED299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091" y="501651"/>
            <a:ext cx="4395340" cy="1716255"/>
          </a:xfrm>
        </p:spPr>
        <p:txBody>
          <a:bodyPr anchor="b">
            <a:normAutofit/>
          </a:bodyPr>
          <a:lstStyle/>
          <a:p>
            <a:r>
              <a:rPr lang="en-US" altLang="en-US" sz="3900" dirty="0">
                <a:latin typeface="Verdana" panose="020B0604030504040204" pitchFamily="34" charset="0"/>
              </a:rPr>
              <a:t>Tags Used For LOTO</a:t>
            </a:r>
            <a:br>
              <a:rPr lang="en-US" altLang="en-US" sz="3900" dirty="0">
                <a:latin typeface="Verdana" panose="020B0604030504040204" pitchFamily="34" charset="0"/>
              </a:rPr>
            </a:br>
            <a:endParaRPr lang="en-US" sz="39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60E621-0F4A-FAD8-E987-060A61CE2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634" y="299509"/>
            <a:ext cx="4124643" cy="625898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C092A-8A0B-7618-84E3-4316F64F4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2583" y="2645922"/>
            <a:ext cx="4434721" cy="3710427"/>
          </a:xfrm>
        </p:spPr>
        <p:txBody>
          <a:bodyPr anchor="t">
            <a:normAutofit/>
          </a:bodyPr>
          <a:lstStyle/>
          <a:p>
            <a:pPr>
              <a:spcBef>
                <a:spcPct val="25000"/>
              </a:spcBef>
              <a:spcAft>
                <a:spcPct val="25000"/>
              </a:spcAft>
              <a:buClr>
                <a:schemeClr val="hlink"/>
              </a:buClr>
              <a:defRPr/>
            </a:pPr>
            <a:r>
              <a:rPr lang="en-NZ" sz="1700" b="0" dirty="0">
                <a:solidFill>
                  <a:schemeClr val="tx1">
                    <a:alpha val="80000"/>
                  </a:schemeClr>
                </a:solidFill>
                <a:latin typeface="Verdana" pitchFamily="34" charset="0"/>
                <a:cs typeface="+mn-cs"/>
              </a:rPr>
              <a:t>LOTO Tags are generally to be utilised in tandem with locks.</a:t>
            </a:r>
            <a:endParaRPr lang="en-US" sz="1700" b="0" dirty="0">
              <a:solidFill>
                <a:schemeClr val="tx1">
                  <a:alpha val="80000"/>
                </a:schemeClr>
              </a:solidFill>
              <a:latin typeface="Verdana" pitchFamily="34" charset="0"/>
              <a:cs typeface="+mn-cs"/>
            </a:endParaRPr>
          </a:p>
          <a:p>
            <a:pPr>
              <a:spcBef>
                <a:spcPct val="25000"/>
              </a:spcBef>
              <a:spcAft>
                <a:spcPct val="25000"/>
              </a:spcAft>
              <a:buClr>
                <a:schemeClr val="hlink"/>
              </a:buClr>
              <a:defRPr/>
            </a:pPr>
            <a:r>
              <a:rPr lang="en-US" sz="1700" b="0" dirty="0">
                <a:solidFill>
                  <a:schemeClr val="tx1">
                    <a:alpha val="80000"/>
                  </a:schemeClr>
                </a:solidFill>
                <a:latin typeface="Verdana" pitchFamily="34" charset="0"/>
                <a:cs typeface="+mn-cs"/>
              </a:rPr>
              <a:t>“Danger Do Not Operate” tags to be installed on any vents and or drains that are left open to atmosphere.   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Clr>
                <a:schemeClr val="hlink"/>
              </a:buClr>
              <a:defRPr/>
            </a:pPr>
            <a:r>
              <a:rPr lang="en-US" sz="1700" b="0" dirty="0">
                <a:solidFill>
                  <a:schemeClr val="tx1">
                    <a:alpha val="80000"/>
                  </a:schemeClr>
                </a:solidFill>
                <a:latin typeface="Verdana" pitchFamily="34" charset="0"/>
                <a:cs typeface="+mn-cs"/>
              </a:rPr>
              <a:t>Remember that tags only provide information and warnings to alert workers; </a:t>
            </a:r>
          </a:p>
          <a:p>
            <a:pPr>
              <a:spcBef>
                <a:spcPct val="25000"/>
              </a:spcBef>
              <a:spcAft>
                <a:spcPct val="25000"/>
              </a:spcAft>
              <a:buClr>
                <a:schemeClr val="hlink"/>
              </a:buClr>
              <a:defRPr/>
            </a:pPr>
            <a:r>
              <a:rPr lang="en-US" sz="1700" b="1" dirty="0">
                <a:solidFill>
                  <a:schemeClr val="tx1">
                    <a:alpha val="80000"/>
                  </a:schemeClr>
                </a:solidFill>
                <a:latin typeface="Verdana" pitchFamily="34" charset="0"/>
                <a:cs typeface="+mn-cs"/>
              </a:rPr>
              <a:t>IMPORTANT - TAGS DO NOT LOCK OUT AN ENERGY SOURCE!</a:t>
            </a:r>
          </a:p>
          <a:p>
            <a:endParaRPr lang="en-US" sz="1700" dirty="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186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696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Verdana</vt:lpstr>
      <vt:lpstr>Wingdings</vt:lpstr>
      <vt:lpstr>Office Theme</vt:lpstr>
      <vt:lpstr>Energy Isolation</vt:lpstr>
      <vt:lpstr>What is energy isolation </vt:lpstr>
      <vt:lpstr>What are Energy Sources?</vt:lpstr>
      <vt:lpstr>What are Isolations?</vt:lpstr>
      <vt:lpstr>Positive Physical Isolation </vt:lpstr>
      <vt:lpstr>LOTO Requirements </vt:lpstr>
      <vt:lpstr>Locks</vt:lpstr>
      <vt:lpstr>Locks (Cont.)</vt:lpstr>
      <vt:lpstr>Tags Used For LOTO </vt:lpstr>
      <vt:lpstr>Tags (cont’d)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Bobby Burt</dc:creator>
  <cp:lastModifiedBy>Katie Celli</cp:lastModifiedBy>
  <cp:revision>2</cp:revision>
  <dcterms:created xsi:type="dcterms:W3CDTF">2025-03-24T17:36:37Z</dcterms:created>
  <dcterms:modified xsi:type="dcterms:W3CDTF">2025-05-05T13:26:10Z</dcterms:modified>
</cp:coreProperties>
</file>