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66" r:id="rId4"/>
    <p:sldId id="279" r:id="rId5"/>
    <p:sldId id="258" r:id="rId6"/>
    <p:sldId id="259" r:id="rId7"/>
    <p:sldId id="269" r:id="rId8"/>
    <p:sldId id="270" r:id="rId9"/>
    <p:sldId id="268" r:id="rId10"/>
    <p:sldId id="265" r:id="rId11"/>
    <p:sldId id="267" r:id="rId12"/>
    <p:sldId id="257" r:id="rId13"/>
    <p:sldId id="271" r:id="rId14"/>
    <p:sldId id="272" r:id="rId15"/>
    <p:sldId id="273" r:id="rId16"/>
    <p:sldId id="275" r:id="rId17"/>
    <p:sldId id="276" r:id="rId18"/>
    <p:sldId id="277" r:id="rId19"/>
    <p:sldId id="263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395"/>
    <a:srgbClr val="2A5AA4"/>
    <a:srgbClr val="657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ACDA0-7962-46D4-9CD5-2EC6E748F48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A15B46-830E-4128-B691-C5D451EA5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2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along with this class is a very open and dialog course about bypasses, what they are and how they can effect them and their families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1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each pic, what its function is and what cause and effect it could have on them if bypassed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5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air plane controls, what would happen if a pilot bypassed a critical landing safety system. Discuss man lift, how they operator and what he safety features do, along with what could happen is bypassed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7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slide to discuss different “life safety rules” for different sites (get input from students)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8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reasons safety systems might be bypassed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30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scenario, then discuss with the students on what the answers might be, then open each bullet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the scenario, then discuss with the students on what the answers might be, then open each bullet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5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video then discuss what system was bypassed, did the proper approval get completed and what was the end result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9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video, stop in a few key areas to discus: steps he's taking that are safe and not bypassing safety systems and steps he taking that are bypassing safety systems. Also identify safety systems </a:t>
            </a:r>
            <a:r>
              <a:rPr lang="en-US" dirty="0" err="1"/>
              <a:t>throughtout</a:t>
            </a:r>
            <a:r>
              <a:rPr lang="en-US" dirty="0"/>
              <a:t>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0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discussion on safety critical controls </a:t>
            </a:r>
            <a:r>
              <a:rPr lang="en-US" dirty="0" err="1"/>
              <a:t>defenition</a:t>
            </a:r>
            <a:r>
              <a:rPr lang="en-US" dirty="0"/>
              <a:t> and the reasoning this could effect them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2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each line down with a discussion on valves, computer programs, push button and electrical jumpers (class involvement is important)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1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with the class on when they would use barriers and why they would be needed along with the effect of barriers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2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 with the class on when they would use Interlocks and why they would be needed along with there effect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5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ESD, where are they used, why are they used and what effect could bypassing them have on me and my family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2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industry example and something that needs to be discuss; what is the reasoning for this system, how does it keep me safe and what could happen is bypassed. Discuss the option of putting portable gas detection in place as a mitigation when bypassed. Also a good slide to discuss home safety alarms like smoke or CO2 detectors (why they are important in your home, why happens when you bypass them – like putting tape over the inlet or letting the batteries go dead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5B46-830E-4128-B691-C5D451EA50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8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KaykPaF8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40ewYhV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/>
              <a:t>Bypassing Safety Controls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Understanding the Importance of Authorization and Safety Complianc</a:t>
            </a:r>
            <a:r>
              <a:rPr lang="en-US" dirty="0"/>
              <a:t>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84CF-ADFD-4675-BE92-871A9F15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Safety Critical Controls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3C74-A784-4102-AE00-CCB854A71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199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Examples Include: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94B50-2D2D-4EA6-9EA8-DFB988D0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8" y="2715672"/>
            <a:ext cx="2505425" cy="3867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CCF449-85F3-4AFD-A164-7262851B616A}"/>
              </a:ext>
            </a:extLst>
          </p:cNvPr>
          <p:cNvSpPr/>
          <p:nvPr/>
        </p:nvSpPr>
        <p:spPr>
          <a:xfrm>
            <a:off x="457201" y="2294965"/>
            <a:ext cx="2106706" cy="340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Pressure Relief Valve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6C9C3-A958-4F57-85A8-D73560725C24}"/>
              </a:ext>
            </a:extLst>
          </p:cNvPr>
          <p:cNvSpPr/>
          <p:nvPr/>
        </p:nvSpPr>
        <p:spPr>
          <a:xfrm>
            <a:off x="3128683" y="2302785"/>
            <a:ext cx="2537011" cy="340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Industrial Flare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C5C0D-3923-4399-84FF-42016D6BB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91" y="2734725"/>
            <a:ext cx="2643733" cy="38486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FC1593-D2B2-4CD7-A93E-1EF6265C5596}"/>
              </a:ext>
            </a:extLst>
          </p:cNvPr>
          <p:cNvSpPr/>
          <p:nvPr/>
        </p:nvSpPr>
        <p:spPr>
          <a:xfrm>
            <a:off x="6123322" y="2302785"/>
            <a:ext cx="2268069" cy="340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Anti – Two Block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C6BF7-B190-4A03-9E5C-619542763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52" y="2734725"/>
            <a:ext cx="2994639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84CF-ADFD-4675-BE92-871A9F15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Safety Critical Controls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3C74-A784-4102-AE00-CCB854A71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41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Examples Include: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CF449-85F3-4AFD-A164-7262851B616A}"/>
              </a:ext>
            </a:extLst>
          </p:cNvPr>
          <p:cNvSpPr/>
          <p:nvPr/>
        </p:nvSpPr>
        <p:spPr>
          <a:xfrm>
            <a:off x="1352288" y="2242808"/>
            <a:ext cx="2106706" cy="340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Air Plane Controls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6C9C3-A958-4F57-85A8-D73560725C24}"/>
              </a:ext>
            </a:extLst>
          </p:cNvPr>
          <p:cNvSpPr/>
          <p:nvPr/>
        </p:nvSpPr>
        <p:spPr>
          <a:xfrm>
            <a:off x="5158086" y="2247290"/>
            <a:ext cx="2846709" cy="340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Powered Mobile Equipment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5AC7E-354A-496C-91FE-6B001056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45" y="2870784"/>
            <a:ext cx="3773255" cy="3539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1FB1A-7658-4EC2-BA6E-609FECA9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554" y="2733002"/>
            <a:ext cx="285212" cy="93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D332CB-E34F-43E7-A99E-1D8B045A6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925" y="2870784"/>
            <a:ext cx="3291032" cy="2401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8F6725-4ED4-4AAF-ADC6-25A6402CE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080" y="5272058"/>
            <a:ext cx="2299922" cy="15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565556"/>
            <a:ext cx="5576048" cy="493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the Meaning of Bypass Safety Controls?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A bypassed safety control is defined as an operation or a process used to </a:t>
            </a:r>
            <a:r>
              <a:rPr lang="en-US" u="sng" dirty="0"/>
              <a:t>temporarily stop </a:t>
            </a:r>
            <a:r>
              <a:rPr lang="en-US" dirty="0"/>
              <a:t>the functioning of a component of a system or stops the entire 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FAA50-701C-48B4-9A58-E46A94FE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818" y="2307886"/>
            <a:ext cx="2943636" cy="351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60568-BB82-423D-AED2-EB4DA1B7C4D8}"/>
              </a:ext>
            </a:extLst>
          </p:cNvPr>
          <p:cNvSpPr txBox="1"/>
          <p:nvPr/>
        </p:nvSpPr>
        <p:spPr>
          <a:xfrm>
            <a:off x="6349545" y="4821382"/>
            <a:ext cx="233218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E6395"/>
                </a:solidFill>
              </a:rPr>
              <a:t>Obtain authorization before overriding or disabling safety controls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565556"/>
            <a:ext cx="8536006" cy="493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Bypass Safety Critical Controls </a:t>
            </a:r>
          </a:p>
          <a:p>
            <a:r>
              <a:rPr lang="en-US" dirty="0"/>
              <a:t>Complete preventive maintenance or repair l</a:t>
            </a:r>
          </a:p>
          <a:p>
            <a:r>
              <a:rPr lang="en-US" dirty="0"/>
              <a:t>Verify calibrations</a:t>
            </a:r>
          </a:p>
          <a:p>
            <a:r>
              <a:rPr lang="en-US" dirty="0"/>
              <a:t>Known / planned work in the area might set the instrument into alarm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11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565556"/>
            <a:ext cx="8536006" cy="493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Before disabling or overriding safety equipment, the following should be completed: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Obtain authorization from the designated authority as outlined in each site’s policy and procedure (to possibly include):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i="1" dirty="0"/>
              <a:t>Risk assessment and justification for the action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i="1" dirty="0"/>
              <a:t>Implement temporary safety measures to compensate for the bypassed control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i="1" dirty="0"/>
              <a:t>Document the process and obtain written approval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i="1" dirty="0"/>
              <a:t>Restore the safety control as soon as possible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49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565556"/>
            <a:ext cx="8536006" cy="493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Scenario 1: An operator disables a pressure relief valve to speed up maintenance without approval.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Consequences:</a:t>
            </a:r>
          </a:p>
          <a:p>
            <a:pPr marL="857250" lvl="1" indent="-457200"/>
            <a:r>
              <a:rPr lang="en-US" dirty="0"/>
              <a:t>Overpressure occurs, causing an explosion</a:t>
            </a:r>
          </a:p>
          <a:p>
            <a:pPr marL="857250" lvl="1" indent="-457200"/>
            <a:r>
              <a:rPr lang="en-US" dirty="0"/>
              <a:t>Worker injury/fatalities occur</a:t>
            </a:r>
          </a:p>
          <a:p>
            <a:pPr marL="857250" lvl="1" indent="-457200"/>
            <a:r>
              <a:rPr lang="en-US" dirty="0"/>
              <a:t>Impact to local community </a:t>
            </a:r>
          </a:p>
          <a:p>
            <a:pPr marL="857250" lvl="1" indent="-457200"/>
            <a:r>
              <a:rPr lang="en-US" dirty="0"/>
              <a:t>Regulatory fines / legal action</a:t>
            </a:r>
          </a:p>
          <a:p>
            <a:pPr marL="857250" lvl="1" indent="-457200"/>
            <a:r>
              <a:rPr lang="en-US" dirty="0"/>
              <a:t>Equipment damage and operational downtime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8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565556"/>
            <a:ext cx="8536006" cy="49338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Scenario 2: An operator needs to bypass an alarm for a scheduled maintenance task.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Steps Taken:</a:t>
            </a:r>
          </a:p>
          <a:p>
            <a:pPr lvl="1"/>
            <a:r>
              <a:rPr lang="en-US" dirty="0"/>
              <a:t>Worker obtains written approval from the appropriate parties</a:t>
            </a:r>
          </a:p>
          <a:p>
            <a:pPr lvl="1"/>
            <a:r>
              <a:rPr lang="en-US" dirty="0"/>
              <a:t>Alternative safety measures are implemented (e.g., increased monitoring, temporary guards)</a:t>
            </a:r>
          </a:p>
          <a:p>
            <a:pPr lvl="1"/>
            <a:r>
              <a:rPr lang="en-US" dirty="0"/>
              <a:t>Work is completed safely</a:t>
            </a:r>
          </a:p>
          <a:p>
            <a:pPr lvl="1"/>
            <a:r>
              <a:rPr lang="en-US" dirty="0"/>
              <a:t>Alarms are reinstated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Outcome: No incidents, compliance maintained, work completed safely.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3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251791"/>
            <a:ext cx="8536006" cy="493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Flow Chart </a:t>
            </a:r>
            <a:endParaRPr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E4E688-8B87-40C1-A7D0-43769AD773F5}"/>
              </a:ext>
            </a:extLst>
          </p:cNvPr>
          <p:cNvSpPr/>
          <p:nvPr/>
        </p:nvSpPr>
        <p:spPr>
          <a:xfrm>
            <a:off x="3919817" y="1520138"/>
            <a:ext cx="1151964" cy="8068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Safety Critical Control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FAA147-DF80-4355-9B60-78C116CCEF53}"/>
              </a:ext>
            </a:extLst>
          </p:cNvPr>
          <p:cNvCxnSpPr>
            <a:cxnSpLocks/>
          </p:cNvCxnSpPr>
          <p:nvPr/>
        </p:nvCxnSpPr>
        <p:spPr>
          <a:xfrm>
            <a:off x="4930588" y="2167130"/>
            <a:ext cx="672352" cy="468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3C900F-908A-4562-9977-342A8A77B210}"/>
              </a:ext>
            </a:extLst>
          </p:cNvPr>
          <p:cNvCxnSpPr>
            <a:cxnSpLocks/>
          </p:cNvCxnSpPr>
          <p:nvPr/>
        </p:nvCxnSpPr>
        <p:spPr>
          <a:xfrm flipH="1">
            <a:off x="3370730" y="2202989"/>
            <a:ext cx="744070" cy="468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EF6982F-A518-452E-865C-DB107D284B0A}"/>
              </a:ext>
            </a:extLst>
          </p:cNvPr>
          <p:cNvSpPr/>
          <p:nvPr/>
        </p:nvSpPr>
        <p:spPr>
          <a:xfrm>
            <a:off x="2913530" y="2706727"/>
            <a:ext cx="744070" cy="468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BFED1-A3D8-4013-91FF-53878CE586DA}"/>
              </a:ext>
            </a:extLst>
          </p:cNvPr>
          <p:cNvSpPr/>
          <p:nvPr/>
        </p:nvSpPr>
        <p:spPr>
          <a:xfrm>
            <a:off x="5266764" y="2671149"/>
            <a:ext cx="744070" cy="468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  <a:r>
              <a:rPr lang="en-US" dirty="0"/>
              <a:t> </a:t>
            </a: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71BB12A1-2B77-4128-8817-643F35466A9D}"/>
              </a:ext>
            </a:extLst>
          </p:cNvPr>
          <p:cNvSpPr/>
          <p:nvPr/>
        </p:nvSpPr>
        <p:spPr>
          <a:xfrm>
            <a:off x="5208493" y="3888801"/>
            <a:ext cx="1178855" cy="778548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action needed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3C7FD9-FEF9-49A6-8C63-190DB419925F}"/>
              </a:ext>
            </a:extLst>
          </p:cNvPr>
          <p:cNvCxnSpPr>
            <a:cxnSpLocks/>
          </p:cNvCxnSpPr>
          <p:nvPr/>
        </p:nvCxnSpPr>
        <p:spPr>
          <a:xfrm flipH="1">
            <a:off x="5602940" y="3174887"/>
            <a:ext cx="4484" cy="778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odecagon 27">
            <a:extLst>
              <a:ext uri="{FF2B5EF4-FFF2-40B4-BE49-F238E27FC236}">
                <a16:creationId xmlns:a16="http://schemas.microsoft.com/office/drawing/2014/main" id="{9DBBC9C4-25FA-4C84-A826-AEBD45C396C2}"/>
              </a:ext>
            </a:extLst>
          </p:cNvPr>
          <p:cNvSpPr/>
          <p:nvPr/>
        </p:nvSpPr>
        <p:spPr>
          <a:xfrm>
            <a:off x="2747676" y="3564160"/>
            <a:ext cx="1107143" cy="977153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Identify safety critical  device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C1B277-BCAC-44A0-94CA-90A97BC005B6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285565" y="3174887"/>
            <a:ext cx="4485" cy="389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tar: 7 Points 31">
            <a:extLst>
              <a:ext uri="{FF2B5EF4-FFF2-40B4-BE49-F238E27FC236}">
                <a16:creationId xmlns:a16="http://schemas.microsoft.com/office/drawing/2014/main" id="{1D0D01C7-BA26-4D86-9D4B-A84DDA5E9E56}"/>
              </a:ext>
            </a:extLst>
          </p:cNvPr>
          <p:cNvSpPr/>
          <p:nvPr/>
        </p:nvSpPr>
        <p:spPr>
          <a:xfrm>
            <a:off x="2353238" y="4925247"/>
            <a:ext cx="1873624" cy="126040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Obtain authorization to bypass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4EA606-C497-4E85-BCCB-7ACD85FA42E0}"/>
              </a:ext>
            </a:extLst>
          </p:cNvPr>
          <p:cNvCxnSpPr>
            <a:cxnSpLocks/>
          </p:cNvCxnSpPr>
          <p:nvPr/>
        </p:nvCxnSpPr>
        <p:spPr>
          <a:xfrm>
            <a:off x="3314690" y="4595875"/>
            <a:ext cx="0" cy="329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Magnetic Disk 38">
            <a:extLst>
              <a:ext uri="{FF2B5EF4-FFF2-40B4-BE49-F238E27FC236}">
                <a16:creationId xmlns:a16="http://schemas.microsoft.com/office/drawing/2014/main" id="{567FE85F-9DC6-48E9-BE3B-607EEF067600}"/>
              </a:ext>
            </a:extLst>
          </p:cNvPr>
          <p:cNvSpPr/>
          <p:nvPr/>
        </p:nvSpPr>
        <p:spPr>
          <a:xfrm>
            <a:off x="5028393" y="5216935"/>
            <a:ext cx="1149094" cy="7785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Complete Bypass </a:t>
            </a:r>
          </a:p>
        </p:txBody>
      </p:sp>
      <p:sp>
        <p:nvSpPr>
          <p:cNvPr id="40" name="Flowchart: Document 39">
            <a:extLst>
              <a:ext uri="{FF2B5EF4-FFF2-40B4-BE49-F238E27FC236}">
                <a16:creationId xmlns:a16="http://schemas.microsoft.com/office/drawing/2014/main" id="{0358765E-8C96-44C7-9D60-81918BD77DE0}"/>
              </a:ext>
            </a:extLst>
          </p:cNvPr>
          <p:cNvSpPr/>
          <p:nvPr/>
        </p:nvSpPr>
        <p:spPr>
          <a:xfrm>
            <a:off x="6893858" y="5382834"/>
            <a:ext cx="1712260" cy="70420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Remove bypass and put back in service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22A7E3-D64C-41BF-8713-748E16288B38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4226867" y="5734935"/>
            <a:ext cx="801526" cy="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337B73-231A-4D61-ABC1-D793D44FF460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177487" y="5734935"/>
            <a:ext cx="71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0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Bypassing Safety Critical Control's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59" y="1251791"/>
            <a:ext cx="8536006" cy="4933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CBT Video 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311B7-F232-4A9E-8BE0-4F00E5E21925}"/>
              </a:ext>
            </a:extLst>
          </p:cNvPr>
          <p:cNvSpPr/>
          <p:nvPr/>
        </p:nvSpPr>
        <p:spPr>
          <a:xfrm>
            <a:off x="2052918" y="20716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https://www.youtube.com/watch?v=Z1KaykPaF8M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4FCE6-877B-43AE-9795-2E32D2B2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18" y="2993191"/>
            <a:ext cx="8122023" cy="37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Summary and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2318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Safety controls prevent accidents and must not be bypassed without</a:t>
            </a:r>
            <a:r>
              <a:rPr lang="en-US" dirty="0"/>
              <a:t> proper</a:t>
            </a:r>
            <a:r>
              <a:rPr dirty="0"/>
              <a:t> authorization.</a:t>
            </a:r>
          </a:p>
          <a:p>
            <a:r>
              <a:rPr dirty="0"/>
              <a:t>Proper authorization </a:t>
            </a:r>
            <a:r>
              <a:rPr lang="en-US" dirty="0"/>
              <a:t>could include:</a:t>
            </a:r>
          </a:p>
          <a:p>
            <a:pPr lvl="1"/>
            <a:r>
              <a:rPr lang="en-US" dirty="0"/>
              <a:t>R</a:t>
            </a:r>
            <a:r>
              <a:rPr dirty="0"/>
              <a:t>isk assessment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dirty="0"/>
              <a:t>emporary safeguards</a:t>
            </a:r>
          </a:p>
          <a:p>
            <a:r>
              <a:rPr dirty="0"/>
              <a:t>Unauthorized bypassing leads to severe consequences, includin</a:t>
            </a:r>
            <a:r>
              <a:rPr lang="en-US" dirty="0"/>
              <a:t>g:</a:t>
            </a:r>
          </a:p>
          <a:p>
            <a:pPr lvl="1"/>
            <a:r>
              <a:rPr dirty="0"/>
              <a:t> </a:t>
            </a:r>
            <a:r>
              <a:rPr lang="en-US" dirty="0"/>
              <a:t>I</a:t>
            </a:r>
            <a:r>
              <a:rPr dirty="0"/>
              <a:t>njuries</a:t>
            </a:r>
            <a:endParaRPr lang="en-US" dirty="0"/>
          </a:p>
          <a:p>
            <a:pPr lvl="1"/>
            <a:r>
              <a:rPr lang="en-US" dirty="0"/>
              <a:t>Property damage </a:t>
            </a:r>
          </a:p>
          <a:p>
            <a:pPr lvl="1"/>
            <a:r>
              <a:rPr dirty="0"/>
              <a:t> </a:t>
            </a:r>
            <a:r>
              <a:rPr lang="en-US" dirty="0"/>
              <a:t>L</a:t>
            </a:r>
            <a:r>
              <a:rPr dirty="0"/>
              <a:t>egal </a:t>
            </a:r>
            <a:r>
              <a:rPr lang="en-US" dirty="0"/>
              <a:t>penalties</a:t>
            </a:r>
          </a:p>
          <a:p>
            <a:pPr lvl="1"/>
            <a:r>
              <a:rPr dirty="0"/>
              <a:t> </a:t>
            </a:r>
            <a:r>
              <a:rPr lang="en-US" dirty="0"/>
              <a:t>D</a:t>
            </a:r>
            <a:r>
              <a:rPr dirty="0"/>
              <a:t>owntime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8CC2A-32A0-47B8-B72D-75FB5216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72" y="4186690"/>
            <a:ext cx="3572828" cy="2468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CA95-07A3-4094-9F73-72027C21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2307"/>
            <a:ext cx="7772400" cy="1470025"/>
          </a:xfrm>
        </p:spPr>
        <p:txBody>
          <a:bodyPr/>
          <a:lstStyle/>
          <a:p>
            <a:r>
              <a:rPr lang="en-US" b="1" dirty="0"/>
              <a:t>Safety Critical Controls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DA928-0348-4C9B-8DFA-A63DB6D25910}"/>
              </a:ext>
            </a:extLst>
          </p:cNvPr>
          <p:cNvSpPr/>
          <p:nvPr/>
        </p:nvSpPr>
        <p:spPr>
          <a:xfrm>
            <a:off x="1470212" y="1752466"/>
            <a:ext cx="688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https://www.youtube.com/watch?v=-i40ewYhVnA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3FBF-C448-404C-95C9-41E63C3D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0" y="2495364"/>
            <a:ext cx="8499659" cy="3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9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CA95-07A3-4094-9F73-72027C21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2307"/>
            <a:ext cx="7772400" cy="1470025"/>
          </a:xfrm>
        </p:spPr>
        <p:txBody>
          <a:bodyPr/>
          <a:lstStyle/>
          <a:p>
            <a:r>
              <a:rPr lang="en-US" b="1" dirty="0"/>
              <a:t>Safety Critical Controls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C4E34-6D6B-48EC-8671-AE903B34B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7" y="2003612"/>
            <a:ext cx="8077200" cy="402067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Definition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 </a:t>
            </a:r>
            <a:r>
              <a:rPr lang="en-US" b="1" dirty="0">
                <a:solidFill>
                  <a:schemeClr val="tx1"/>
                </a:solidFill>
              </a:rPr>
              <a:t>safety-critical system</a:t>
            </a:r>
            <a:r>
              <a:rPr lang="en-US" b="1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 </a:t>
            </a:r>
            <a:r>
              <a:rPr lang="en-US" b="1" dirty="0">
                <a:solidFill>
                  <a:schemeClr val="tx1"/>
                </a:solidFill>
              </a:rPr>
              <a:t>life-critical system</a:t>
            </a:r>
            <a:r>
              <a:rPr lang="en-US" dirty="0">
                <a:solidFill>
                  <a:schemeClr val="tx1"/>
                </a:solidFill>
              </a:rPr>
              <a:t> is a system whose failure or malfunction may result in one (or more) of the following outcomes:</a:t>
            </a:r>
          </a:p>
          <a:p>
            <a:pPr algn="l"/>
            <a:endParaRPr lang="en-US" sz="13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Death or serious injury to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Loss or severe damage to equipment/property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Environmental harm</a:t>
            </a:r>
          </a:p>
        </p:txBody>
      </p:sp>
    </p:spTree>
    <p:extLst>
      <p:ext uri="{BB962C8B-B14F-4D97-AF65-F5344CB8AC3E}">
        <p14:creationId xmlns:p14="http://schemas.microsoft.com/office/powerpoint/2010/main" val="124691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CA95-07A3-4094-9F73-72027C21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2307"/>
            <a:ext cx="7772400" cy="1470025"/>
          </a:xfrm>
        </p:spPr>
        <p:txBody>
          <a:bodyPr/>
          <a:lstStyle/>
          <a:p>
            <a:r>
              <a:rPr lang="en-US" b="1" dirty="0"/>
              <a:t>Safety Critical Controls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C4E34-6D6B-48EC-8671-AE903B34B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7" y="2003612"/>
            <a:ext cx="8077200" cy="402067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What could a bypass be: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Could be a valve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Could be a computer program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Could be a push button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Could be an electrical jumper </a:t>
            </a:r>
          </a:p>
        </p:txBody>
      </p:sp>
    </p:spTree>
    <p:extLst>
      <p:ext uri="{BB962C8B-B14F-4D97-AF65-F5344CB8AC3E}">
        <p14:creationId xmlns:p14="http://schemas.microsoft.com/office/powerpoint/2010/main" val="18565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Safety </a:t>
            </a:r>
            <a:r>
              <a:rPr lang="en-US" dirty="0"/>
              <a:t>Critical </a:t>
            </a:r>
            <a:r>
              <a:rPr dirty="0"/>
              <a:t>Controls?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947"/>
            <a:ext cx="8229600" cy="516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Safety controls are engineering</a:t>
            </a:r>
            <a:r>
              <a:rPr lang="en-US" dirty="0"/>
              <a:t>,</a:t>
            </a:r>
            <a:r>
              <a:rPr dirty="0"/>
              <a:t> administrative</a:t>
            </a:r>
            <a:r>
              <a:rPr lang="en-US" dirty="0"/>
              <a:t>, and/or procedural</a:t>
            </a:r>
            <a:r>
              <a:rPr dirty="0"/>
              <a:t> measures designed to prevent hazards and incidents. </a:t>
            </a:r>
            <a:endParaRPr lang="en-US" dirty="0"/>
          </a:p>
          <a:p>
            <a:pPr marL="0" indent="0">
              <a:buNone/>
            </a:pPr>
            <a:r>
              <a:rPr sz="2800" dirty="0"/>
              <a:t>These </a:t>
            </a:r>
            <a:r>
              <a:rPr lang="en-US" sz="2800" dirty="0"/>
              <a:t>may </a:t>
            </a:r>
            <a:r>
              <a:rPr sz="2800" dirty="0"/>
              <a:t>include:</a:t>
            </a:r>
          </a:p>
          <a:p>
            <a:r>
              <a:rPr sz="2800" dirty="0"/>
              <a:t>Physical barriers</a:t>
            </a:r>
            <a:endParaRPr lang="en-US" sz="2800" dirty="0"/>
          </a:p>
          <a:p>
            <a:r>
              <a:rPr sz="2800" dirty="0"/>
              <a:t>Safety interlocks</a:t>
            </a:r>
            <a:endParaRPr lang="en-US" sz="2800" dirty="0"/>
          </a:p>
          <a:p>
            <a:r>
              <a:rPr sz="2800" dirty="0"/>
              <a:t>Emergency shutdown systems</a:t>
            </a:r>
            <a:endParaRPr lang="en-US" sz="2800" dirty="0"/>
          </a:p>
          <a:p>
            <a:r>
              <a:rPr sz="2800" dirty="0"/>
              <a:t>Alarm systems</a:t>
            </a:r>
            <a:endParaRPr lang="en-US" sz="2800" dirty="0"/>
          </a:p>
          <a:p>
            <a:r>
              <a:rPr lang="en-US" sz="2800" dirty="0"/>
              <a:t>Pressure relief valve</a:t>
            </a:r>
          </a:p>
          <a:p>
            <a:r>
              <a:rPr lang="en-US" sz="2800" dirty="0"/>
              <a:t>Lockout/Tagout (LOTO) procedures</a:t>
            </a:r>
            <a:endParaRPr sz="2800" dirty="0"/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8AE0F-9CFA-4A11-A948-83EAF30F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380" y="3021026"/>
            <a:ext cx="2954420" cy="3021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F9366-9F76-4BFE-8764-E9AE97A5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58" y="2953137"/>
            <a:ext cx="4934639" cy="3429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Examples of Safety Controls and Their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Physical Barriers: Prevent access to hazardous areas (e.g., locked gates, confined space barriers</a:t>
            </a:r>
            <a:r>
              <a:rPr lang="en-US" dirty="0"/>
              <a:t>, etc.</a:t>
            </a:r>
            <a:r>
              <a:rPr dirty="0"/>
              <a:t>)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1F321-CB4B-4FEE-AA94-CDF9C679B4F0}"/>
              </a:ext>
            </a:extLst>
          </p:cNvPr>
          <p:cNvSpPr/>
          <p:nvPr/>
        </p:nvSpPr>
        <p:spPr>
          <a:xfrm>
            <a:off x="928403" y="3792071"/>
            <a:ext cx="1743079" cy="14657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considered a weak control since they are used so frequent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Examples of Safety Controls and Their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Safety Interlocks: Ensure safe sequencing of operations (e.g., pressure release systems)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46050-FA7B-4A16-A435-AEEF66B9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67" y="2744251"/>
            <a:ext cx="5220429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7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Examples of Safety Controls and Their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Emergency Shutdown Systems: Rapidly shut down operations to prevent escalation (e.g., ESD valves)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11CAF-EE86-48E6-987D-6DD3D58E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891" y="2839515"/>
            <a:ext cx="5363323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Examples of Safety Controls and Their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Alarm Systems: Alert personnel of abnormal conditions (e.g., gas detection alarms)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301FE9-08F7-47A2-9760-86E523B6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16" y="2925316"/>
            <a:ext cx="6296102" cy="37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1089</Words>
  <Application>Microsoft Office PowerPoint</Application>
  <PresentationFormat>On-screen Show (4:3)</PresentationFormat>
  <Paragraphs>138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Office Theme</vt:lpstr>
      <vt:lpstr>Bypassing Safety Controls</vt:lpstr>
      <vt:lpstr>Safety Critical Controls </vt:lpstr>
      <vt:lpstr>Safety Critical Controls </vt:lpstr>
      <vt:lpstr>Safety Critical Controls </vt:lpstr>
      <vt:lpstr>Safety Critical Controls?</vt:lpstr>
      <vt:lpstr>Examples of Safety Controls and Their Functions</vt:lpstr>
      <vt:lpstr>Examples of Safety Controls and Their Functions</vt:lpstr>
      <vt:lpstr>Examples of Safety Controls and Their Functions</vt:lpstr>
      <vt:lpstr>Examples of Safety Controls and Their Functions</vt:lpstr>
      <vt:lpstr>Safety Critical Controls  </vt:lpstr>
      <vt:lpstr>Safety Critical Controls  </vt:lpstr>
      <vt:lpstr>Bypassing Safety Critical Control's </vt:lpstr>
      <vt:lpstr>Bypassing Safety Critical Control's </vt:lpstr>
      <vt:lpstr>Bypassing Safety Critical Control's </vt:lpstr>
      <vt:lpstr>Bypassing Safety Critical Control's </vt:lpstr>
      <vt:lpstr>Bypassing Safety Critical Control's </vt:lpstr>
      <vt:lpstr>Bypassing Safety Critical Control's </vt:lpstr>
      <vt:lpstr>Bypassing Safety Critical Control's </vt:lpstr>
      <vt:lpstr>Summary and 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IOGP Report 459: Life-Saving Rule for Bypassing Safety Controls</dc:title>
  <dc:subject/>
  <dc:creator>King, Bruce</dc:creator>
  <cp:keywords/>
  <dc:description/>
  <cp:lastModifiedBy>Katie Celli</cp:lastModifiedBy>
  <cp:revision>46</cp:revision>
  <cp:lastPrinted>2025-02-24T14:49:49Z</cp:lastPrinted>
  <dcterms:created xsi:type="dcterms:W3CDTF">2013-01-27T09:14:16Z</dcterms:created>
  <dcterms:modified xsi:type="dcterms:W3CDTF">2025-03-31T13:50:32Z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