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147473362" r:id="rId3"/>
    <p:sldId id="2147473365" r:id="rId4"/>
    <p:sldId id="2147473366" r:id="rId5"/>
    <p:sldId id="2147473367" r:id="rId6"/>
    <p:sldId id="214747336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75B5A-B77B-455F-8BE7-13F106337553}" v="30" dt="2025-03-27T17:10:32.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684C37-BEF2-45F1-AB2A-7D17DC116A71}" type="datetimeFigureOut">
              <a:rPr lang="en-US" smtClean="0"/>
              <a:t>3/31/2025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34834B-0E4F-4D6E-888F-5B73E465E53F}" type="slidenum">
              <a:rPr lang="en-US" smtClean="0"/>
              <a:t>‹#›</a:t>
            </a:fld>
            <a:endParaRPr lang="en-US"/>
          </a:p>
        </p:txBody>
      </p:sp>
    </p:spTree>
    <p:extLst>
      <p:ext uri="{BB962C8B-B14F-4D97-AF65-F5344CB8AC3E}">
        <p14:creationId xmlns:p14="http://schemas.microsoft.com/office/powerpoint/2010/main" val="3491917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of fire is when a person is located in the path that a moving object could take if it were to move.  The three main categories are: caught in between (moving truck and wall), struck by (swinging crane hook, falling tool), and released or potential energy (cutting incinerator tubes, cutting wire under tension).  OSHA reports that around 27% of workplace deaths are related to line of fire incidents.  Indorama has unfortunately had our fair share of Line of Fire incidents in the last few years with some resulting in significant injuries.  The latest two were the incident in Mexico which we will discuss some of the lessons learned and the train and truck incident at PNO which will be discussed later in the meeting.  The good news is that with good situational awareness, line of fire incidents are completely preventable.</a:t>
            </a:r>
          </a:p>
        </p:txBody>
      </p:sp>
      <p:sp>
        <p:nvSpPr>
          <p:cNvPr id="4" name="Slide Number Placeholder 3"/>
          <p:cNvSpPr>
            <a:spLocks noGrp="1"/>
          </p:cNvSpPr>
          <p:nvPr>
            <p:ph type="sldNum" sz="quarter" idx="5"/>
          </p:nvPr>
        </p:nvSpPr>
        <p:spPr/>
        <p:txBody>
          <a:bodyPr/>
          <a:lstStyle/>
          <a:p>
            <a:fld id="{8DEDB557-179C-4FCC-B19F-33272873FD8B}" type="slidenum">
              <a:rPr lang="en-US" smtClean="0"/>
              <a:t>2</a:t>
            </a:fld>
            <a:endParaRPr lang="en-US"/>
          </a:p>
        </p:txBody>
      </p:sp>
    </p:spTree>
    <p:extLst>
      <p:ext uri="{BB962C8B-B14F-4D97-AF65-F5344CB8AC3E}">
        <p14:creationId xmlns:p14="http://schemas.microsoft.com/office/powerpoint/2010/main" val="368425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remove all line of hazards from the workplace so the key is situational awareness.  Constantly reassess your work environment and look for objects that do or could possibly move and then identify their path of travel (line of fire).  PPE will not protect you from every line of fire hazard.  If the hazard can’t be removed, try using engineering controls such as barricades, spotters, hard barriers</a:t>
            </a:r>
            <a:r>
              <a:rPr lang="en-US"/>
              <a:t>, etc.</a:t>
            </a:r>
          </a:p>
        </p:txBody>
      </p:sp>
      <p:sp>
        <p:nvSpPr>
          <p:cNvPr id="4" name="Slide Number Placeholder 3"/>
          <p:cNvSpPr>
            <a:spLocks noGrp="1"/>
          </p:cNvSpPr>
          <p:nvPr>
            <p:ph type="sldNum" sz="quarter" idx="5"/>
          </p:nvPr>
        </p:nvSpPr>
        <p:spPr/>
        <p:txBody>
          <a:bodyPr/>
          <a:lstStyle/>
          <a:p>
            <a:fld id="{8DEDB557-179C-4FCC-B19F-33272873FD8B}" type="slidenum">
              <a:rPr lang="en-US" smtClean="0"/>
              <a:t>6</a:t>
            </a:fld>
            <a:endParaRPr lang="en-US"/>
          </a:p>
        </p:txBody>
      </p:sp>
    </p:spTree>
    <p:extLst>
      <p:ext uri="{BB962C8B-B14F-4D97-AF65-F5344CB8AC3E}">
        <p14:creationId xmlns:p14="http://schemas.microsoft.com/office/powerpoint/2010/main" val="2479398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375296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4659B-C873-4217-BB69-30B6084195BE}"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289900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4097768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3472826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4207737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1664182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3394180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2295397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2771618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124171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84659B-C873-4217-BB69-30B6084195BE}"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400815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84659B-C873-4217-BB69-30B6084195BE}"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84467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84659B-C873-4217-BB69-30B6084195BE}"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218016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84659B-C873-4217-BB69-30B6084195BE}"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1315143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4659B-C873-4217-BB69-30B6084195BE}"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103998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4659B-C873-4217-BB69-30B6084195BE}"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386786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84659B-C873-4217-BB69-30B6084195BE}"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74620D-CA54-490A-9D0B-4C1944A972A2}" type="slidenum">
              <a:rPr lang="en-US" smtClean="0"/>
              <a:t>‹#›</a:t>
            </a:fld>
            <a:endParaRPr lang="en-US"/>
          </a:p>
        </p:txBody>
      </p:sp>
    </p:spTree>
    <p:extLst>
      <p:ext uri="{BB962C8B-B14F-4D97-AF65-F5344CB8AC3E}">
        <p14:creationId xmlns:p14="http://schemas.microsoft.com/office/powerpoint/2010/main" val="48047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84659B-C873-4217-BB69-30B6084195BE}" type="datetimeFigureOut">
              <a:rPr lang="en-US" smtClean="0"/>
              <a:t>3/31/2025</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74620D-CA54-490A-9D0B-4C1944A972A2}" type="slidenum">
              <a:rPr lang="en-US" smtClean="0"/>
              <a:t>‹#›</a:t>
            </a:fld>
            <a:endParaRPr lang="en-US"/>
          </a:p>
        </p:txBody>
      </p:sp>
    </p:spTree>
    <p:extLst>
      <p:ext uri="{BB962C8B-B14F-4D97-AF65-F5344CB8AC3E}">
        <p14:creationId xmlns:p14="http://schemas.microsoft.com/office/powerpoint/2010/main" val="744710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8" name="Rectangle 6">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43C240-2404-3195-E3A3-1595D6F028CB}"/>
              </a:ext>
            </a:extLst>
          </p:cNvPr>
          <p:cNvSpPr>
            <a:spLocks noGrp="1"/>
          </p:cNvSpPr>
          <p:nvPr>
            <p:ph type="ctrTitle"/>
          </p:nvPr>
        </p:nvSpPr>
        <p:spPr>
          <a:xfrm>
            <a:off x="3854450" y="965200"/>
            <a:ext cx="7372350" cy="3404680"/>
          </a:xfrm>
        </p:spPr>
        <p:txBody>
          <a:bodyPr>
            <a:normAutofit/>
          </a:bodyPr>
          <a:lstStyle/>
          <a:p>
            <a:pPr algn="l"/>
            <a:r>
              <a:rPr lang="en-US" dirty="0">
                <a:latin typeface="Aharoni" panose="02010803020104030203" pitchFamily="2" charset="-79"/>
                <a:cs typeface="Aharoni" panose="02010803020104030203" pitchFamily="2" charset="-79"/>
              </a:rPr>
              <a:t>Line of Fire Safety</a:t>
            </a:r>
          </a:p>
        </p:txBody>
      </p:sp>
      <p:sp>
        <p:nvSpPr>
          <p:cNvPr id="19" name="Rectangle 8">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grpSp>
        <p:nvGrpSpPr>
          <p:cNvPr id="20" name="Group 10">
            <a:extLst>
              <a:ext uri="{FF2B5EF4-FFF2-40B4-BE49-F238E27FC236}">
                <a16:creationId xmlns:a16="http://schemas.microsoft.com/office/drawing/2014/main" id="{329F7DAB-18F4-436A-A0D8-61013DEB6F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1424" y="1"/>
            <a:ext cx="3258129" cy="6858000"/>
            <a:chOff x="141424" y="1"/>
            <a:chExt cx="3258129" cy="6858000"/>
          </a:xfrm>
        </p:grpSpPr>
        <p:sp>
          <p:nvSpPr>
            <p:cNvPr id="12" name="Freeform 6">
              <a:extLst>
                <a:ext uri="{FF2B5EF4-FFF2-40B4-BE49-F238E27FC236}">
                  <a16:creationId xmlns:a16="http://schemas.microsoft.com/office/drawing/2014/main" id="{AA2A446D-5444-4251-A0C1-1C33937BB1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1"/>
              <a:ext cx="858884" cy="2780957"/>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lumMod val="75000"/>
              </a:schemeClr>
            </a:solidFill>
            <a:ln>
              <a:noFill/>
            </a:ln>
          </p:spPr>
          <p:txBody>
            <a:bodyPr/>
            <a:lstStyle/>
            <a:p>
              <a:endParaRPr lang="en-US"/>
            </a:p>
          </p:txBody>
        </p:sp>
        <p:sp>
          <p:nvSpPr>
            <p:cNvPr id="13" name="Freeform 7">
              <a:extLst>
                <a:ext uri="{FF2B5EF4-FFF2-40B4-BE49-F238E27FC236}">
                  <a16:creationId xmlns:a16="http://schemas.microsoft.com/office/drawing/2014/main" id="{E013EF53-9F7F-40D2-9E88-917DCF6430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1"/>
              <a:ext cx="835810" cy="2671495"/>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txBody>
            <a:bodyPr/>
            <a:lstStyle/>
            <a:p>
              <a:endParaRPr lang="en-US"/>
            </a:p>
          </p:txBody>
        </p:sp>
        <p:sp>
          <p:nvSpPr>
            <p:cNvPr id="14" name="Freeform 12">
              <a:extLst>
                <a:ext uri="{FF2B5EF4-FFF2-40B4-BE49-F238E27FC236}">
                  <a16:creationId xmlns:a16="http://schemas.microsoft.com/office/drawing/2014/main" id="{210AE139-2815-4F3D-A56C-2608DB3D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5830"/>
              <a:ext cx="2175413" cy="4272171"/>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txBody>
            <a:bodyPr/>
            <a:lstStyle/>
            <a:p>
              <a:endParaRPr lang="en-US"/>
            </a:p>
          </p:txBody>
        </p:sp>
        <p:sp>
          <p:nvSpPr>
            <p:cNvPr id="15" name="Freeform 13">
              <a:extLst>
                <a:ext uri="{FF2B5EF4-FFF2-40B4-BE49-F238E27FC236}">
                  <a16:creationId xmlns:a16="http://schemas.microsoft.com/office/drawing/2014/main" id="{7C52B438-B53F-4BCB-A9A8-183E8815A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9078" y="2695292"/>
              <a:ext cx="2690743" cy="4162709"/>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16" name="Freeform: Shape 15">
              <a:extLst>
                <a:ext uri="{FF2B5EF4-FFF2-40B4-BE49-F238E27FC236}">
                  <a16:creationId xmlns:a16="http://schemas.microsoft.com/office/drawing/2014/main" id="{557375C8-AF41-41DF-8F04-72401D4B9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95233" y="2690532"/>
              <a:ext cx="2904320" cy="4167469"/>
            </a:xfrm>
            <a:custGeom>
              <a:avLst/>
              <a:gdLst>
                <a:gd name="connsiteX0" fmla="*/ 0 w 2904320"/>
                <a:gd name="connsiteY0" fmla="*/ 0 h 4167469"/>
                <a:gd name="connsiteX1" fmla="*/ 288431 w 2904320"/>
                <a:gd name="connsiteY1" fmla="*/ 90425 h 4167469"/>
                <a:gd name="connsiteX2" fmla="*/ 2904320 w 2904320"/>
                <a:gd name="connsiteY2" fmla="*/ 3220465 h 4167469"/>
                <a:gd name="connsiteX3" fmla="*/ 2904320 w 2904320"/>
                <a:gd name="connsiteY3" fmla="*/ 4167469 h 4167469"/>
                <a:gd name="connsiteX4" fmla="*/ 2694589 w 2904320"/>
                <a:gd name="connsiteY4" fmla="*/ 4167469 h 4167469"/>
                <a:gd name="connsiteX5" fmla="*/ 3846 w 2904320"/>
                <a:gd name="connsiteY5" fmla="*/ 4759 h 416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4320" h="4167469">
                  <a:moveTo>
                    <a:pt x="0" y="0"/>
                  </a:moveTo>
                  <a:lnTo>
                    <a:pt x="288431" y="90425"/>
                  </a:lnTo>
                  <a:lnTo>
                    <a:pt x="2904320" y="3220465"/>
                  </a:lnTo>
                  <a:lnTo>
                    <a:pt x="2904320" y="4167469"/>
                  </a:lnTo>
                  <a:lnTo>
                    <a:pt x="2694589" y="4167469"/>
                  </a:lnTo>
                  <a:lnTo>
                    <a:pt x="3846" y="4759"/>
                  </a:lnTo>
                  <a:close/>
                </a:path>
              </a:pathLst>
            </a:custGeom>
            <a:solidFill>
              <a:schemeClr val="accent1">
                <a:lumMod val="75000"/>
              </a:schemeClr>
            </a:solidFill>
            <a:ln>
              <a:noFill/>
            </a:ln>
          </p:spPr>
          <p:txBody>
            <a:bodyPr/>
            <a:lstStyle/>
            <a:p>
              <a:endParaRPr lang="en-US"/>
            </a:p>
          </p:txBody>
        </p:sp>
        <p:sp>
          <p:nvSpPr>
            <p:cNvPr id="17" name="Freeform 15">
              <a:extLst>
                <a:ext uri="{FF2B5EF4-FFF2-40B4-BE49-F238E27FC236}">
                  <a16:creationId xmlns:a16="http://schemas.microsoft.com/office/drawing/2014/main" id="{1B37C1D7-483C-4CD7-85AB-F4EEA6E57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1424" y="2581071"/>
              <a:ext cx="2894568" cy="427693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txBody>
            <a:bodyPr/>
            <a:lstStyle/>
            <a:p>
              <a:endParaRPr lang="en-US"/>
            </a:p>
          </p:txBody>
        </p:sp>
      </p:grpSp>
    </p:spTree>
    <p:extLst>
      <p:ext uri="{BB962C8B-B14F-4D97-AF65-F5344CB8AC3E}">
        <p14:creationId xmlns:p14="http://schemas.microsoft.com/office/powerpoint/2010/main" val="1692618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B06F61-BCD8-00FE-0785-17A6F8D06A91}"/>
              </a:ext>
            </a:extLst>
          </p:cNvPr>
          <p:cNvSpPr>
            <a:spLocks noGrp="1"/>
          </p:cNvSpPr>
          <p:nvPr>
            <p:ph type="body" idx="1"/>
          </p:nvPr>
        </p:nvSpPr>
        <p:spPr>
          <a:xfrm>
            <a:off x="1519138" y="0"/>
            <a:ext cx="6881911" cy="972977"/>
          </a:xfrm>
        </p:spPr>
        <p:txBody>
          <a:bodyPr anchor="ctr" anchorCtr="0"/>
          <a:lstStyle/>
          <a:p>
            <a:r>
              <a:rPr lang="en-US" sz="3000" b="1" u="sng" dirty="0">
                <a:solidFill>
                  <a:schemeClr val="accent3">
                    <a:lumMod val="75000"/>
                  </a:schemeClr>
                </a:solidFill>
                <a:latin typeface="72 Black" panose="020B0A04030603020204" pitchFamily="34" charset="0"/>
                <a:cs typeface="72 Black" panose="020B0A04030603020204" pitchFamily="34" charset="0"/>
              </a:rPr>
              <a:t>Three Categories of Line of Fire</a:t>
            </a:r>
          </a:p>
        </p:txBody>
      </p:sp>
      <p:sp>
        <p:nvSpPr>
          <p:cNvPr id="4" name="Content Placeholder 3">
            <a:extLst>
              <a:ext uri="{FF2B5EF4-FFF2-40B4-BE49-F238E27FC236}">
                <a16:creationId xmlns:a16="http://schemas.microsoft.com/office/drawing/2014/main" id="{ECEDCB86-CBB1-81F0-C64F-8CBAD822D339}"/>
              </a:ext>
            </a:extLst>
          </p:cNvPr>
          <p:cNvSpPr>
            <a:spLocks noGrp="1"/>
          </p:cNvSpPr>
          <p:nvPr>
            <p:ph sz="half" idx="2"/>
          </p:nvPr>
        </p:nvSpPr>
        <p:spPr>
          <a:xfrm>
            <a:off x="1322538" y="1755015"/>
            <a:ext cx="5767389" cy="4737859"/>
          </a:xfrm>
        </p:spPr>
        <p:txBody>
          <a:bodyPr>
            <a:normAutofit lnSpcReduction="10000"/>
          </a:bodyPr>
          <a:lstStyle/>
          <a:p>
            <a:r>
              <a:rPr lang="en-US" sz="3200" b="1" dirty="0">
                <a:solidFill>
                  <a:srgbClr val="002060"/>
                </a:solidFill>
                <a:latin typeface="72 Black" panose="020B0A04030603020204" pitchFamily="34" charset="0"/>
                <a:cs typeface="72 Black" panose="020B0A04030603020204" pitchFamily="34" charset="0"/>
              </a:rPr>
              <a:t>Caught in Between</a:t>
            </a:r>
          </a:p>
          <a:p>
            <a:endParaRPr lang="en-US" b="1" dirty="0">
              <a:solidFill>
                <a:srgbClr val="002060"/>
              </a:solidFill>
              <a:latin typeface="72 Black" panose="020B0A04030603020204" pitchFamily="34" charset="0"/>
              <a:cs typeface="72 Black" panose="020B0A04030603020204" pitchFamily="34" charset="0"/>
            </a:endParaRPr>
          </a:p>
          <a:p>
            <a:pPr marL="0" indent="0">
              <a:buNone/>
            </a:pPr>
            <a:endParaRPr lang="en-US" b="1" dirty="0">
              <a:solidFill>
                <a:srgbClr val="002060"/>
              </a:solidFill>
              <a:latin typeface="72 Black" panose="020B0A04030603020204" pitchFamily="34" charset="0"/>
              <a:cs typeface="72 Black" panose="020B0A04030603020204" pitchFamily="34" charset="0"/>
            </a:endParaRPr>
          </a:p>
          <a:p>
            <a:endParaRPr lang="en-US" b="1" dirty="0">
              <a:solidFill>
                <a:srgbClr val="002060"/>
              </a:solidFill>
              <a:latin typeface="72 Black" panose="020B0A04030603020204" pitchFamily="34" charset="0"/>
              <a:cs typeface="72 Black" panose="020B0A04030603020204" pitchFamily="34" charset="0"/>
            </a:endParaRPr>
          </a:p>
          <a:p>
            <a:r>
              <a:rPr lang="en-US" sz="3200" b="1" dirty="0">
                <a:solidFill>
                  <a:srgbClr val="002060"/>
                </a:solidFill>
                <a:latin typeface="72 Black" panose="020B0A04030603020204" pitchFamily="34" charset="0"/>
                <a:cs typeface="72 Black" panose="020B0A04030603020204" pitchFamily="34" charset="0"/>
              </a:rPr>
              <a:t>Struck By</a:t>
            </a:r>
          </a:p>
          <a:p>
            <a:endParaRPr lang="en-US" b="1" dirty="0">
              <a:solidFill>
                <a:srgbClr val="002060"/>
              </a:solidFill>
              <a:latin typeface="72 Black" panose="020B0A04030603020204" pitchFamily="34" charset="0"/>
              <a:cs typeface="72 Black" panose="020B0A04030603020204" pitchFamily="34" charset="0"/>
            </a:endParaRPr>
          </a:p>
          <a:p>
            <a:endParaRPr lang="en-US" b="1" dirty="0">
              <a:solidFill>
                <a:srgbClr val="002060"/>
              </a:solidFill>
              <a:latin typeface="72 Black" panose="020B0A04030603020204" pitchFamily="34" charset="0"/>
              <a:cs typeface="72 Black" panose="020B0A04030603020204" pitchFamily="34" charset="0"/>
            </a:endParaRPr>
          </a:p>
          <a:p>
            <a:endParaRPr lang="en-US" b="1" dirty="0">
              <a:solidFill>
                <a:srgbClr val="002060"/>
              </a:solidFill>
              <a:latin typeface="72 Black" panose="020B0A04030603020204" pitchFamily="34" charset="0"/>
              <a:cs typeface="72 Black" panose="020B0A04030603020204" pitchFamily="34" charset="0"/>
            </a:endParaRPr>
          </a:p>
          <a:p>
            <a:r>
              <a:rPr lang="en-US" sz="3200" b="1" dirty="0">
                <a:solidFill>
                  <a:srgbClr val="002060"/>
                </a:solidFill>
                <a:latin typeface="72 Black" panose="020B0A04030603020204" pitchFamily="34" charset="0"/>
                <a:cs typeface="72 Black" panose="020B0A04030603020204" pitchFamily="34" charset="0"/>
              </a:rPr>
              <a:t>Released Energy or Potential Energy</a:t>
            </a:r>
          </a:p>
        </p:txBody>
      </p:sp>
      <p:pic>
        <p:nvPicPr>
          <p:cNvPr id="8" name="Picture 7">
            <a:extLst>
              <a:ext uri="{FF2B5EF4-FFF2-40B4-BE49-F238E27FC236}">
                <a16:creationId xmlns:a16="http://schemas.microsoft.com/office/drawing/2014/main" id="{080118CF-78F6-12D8-F955-CACAF5226025}"/>
              </a:ext>
            </a:extLst>
          </p:cNvPr>
          <p:cNvPicPr>
            <a:picLocks noChangeAspect="1"/>
          </p:cNvPicPr>
          <p:nvPr/>
        </p:nvPicPr>
        <p:blipFill>
          <a:blip r:embed="rId3"/>
          <a:stretch>
            <a:fillRect/>
          </a:stretch>
        </p:blipFill>
        <p:spPr>
          <a:xfrm>
            <a:off x="7014020" y="941722"/>
            <a:ext cx="2774058" cy="2027196"/>
          </a:xfrm>
          <a:prstGeom prst="rect">
            <a:avLst/>
          </a:prstGeom>
        </p:spPr>
      </p:pic>
      <p:pic>
        <p:nvPicPr>
          <p:cNvPr id="9" name="Picture 8">
            <a:extLst>
              <a:ext uri="{FF2B5EF4-FFF2-40B4-BE49-F238E27FC236}">
                <a16:creationId xmlns:a16="http://schemas.microsoft.com/office/drawing/2014/main" id="{196FF370-1710-0272-FE10-060078E47CCA}"/>
              </a:ext>
            </a:extLst>
          </p:cNvPr>
          <p:cNvPicPr>
            <a:picLocks noChangeAspect="1"/>
          </p:cNvPicPr>
          <p:nvPr/>
        </p:nvPicPr>
        <p:blipFill>
          <a:blip r:embed="rId4"/>
          <a:stretch>
            <a:fillRect/>
          </a:stretch>
        </p:blipFill>
        <p:spPr>
          <a:xfrm>
            <a:off x="5126667" y="2737358"/>
            <a:ext cx="2914836" cy="2082026"/>
          </a:xfrm>
          <a:prstGeom prst="rect">
            <a:avLst/>
          </a:prstGeom>
        </p:spPr>
      </p:pic>
      <p:pic>
        <p:nvPicPr>
          <p:cNvPr id="10" name="Picture 9">
            <a:extLst>
              <a:ext uri="{FF2B5EF4-FFF2-40B4-BE49-F238E27FC236}">
                <a16:creationId xmlns:a16="http://schemas.microsoft.com/office/drawing/2014/main" id="{35A101CD-8987-8215-9015-918C81BB655E}"/>
              </a:ext>
            </a:extLst>
          </p:cNvPr>
          <p:cNvPicPr>
            <a:picLocks noChangeAspect="1"/>
          </p:cNvPicPr>
          <p:nvPr/>
        </p:nvPicPr>
        <p:blipFill>
          <a:blip r:embed="rId5"/>
          <a:stretch>
            <a:fillRect/>
          </a:stretch>
        </p:blipFill>
        <p:spPr>
          <a:xfrm>
            <a:off x="6776342" y="4447380"/>
            <a:ext cx="2530323" cy="2201117"/>
          </a:xfrm>
          <a:prstGeom prst="rect">
            <a:avLst/>
          </a:prstGeom>
        </p:spPr>
      </p:pic>
      <p:pic>
        <p:nvPicPr>
          <p:cNvPr id="6" name="Picture 5">
            <a:extLst>
              <a:ext uri="{FF2B5EF4-FFF2-40B4-BE49-F238E27FC236}">
                <a16:creationId xmlns:a16="http://schemas.microsoft.com/office/drawing/2014/main" id="{77365214-A104-EB2F-D2B3-0AFAAF4FDCE5}"/>
              </a:ext>
            </a:extLst>
          </p:cNvPr>
          <p:cNvPicPr>
            <a:picLocks noChangeAspect="1"/>
          </p:cNvPicPr>
          <p:nvPr/>
        </p:nvPicPr>
        <p:blipFill>
          <a:blip r:embed="rId6"/>
          <a:stretch>
            <a:fillRect/>
          </a:stretch>
        </p:blipFill>
        <p:spPr>
          <a:xfrm>
            <a:off x="9350911" y="4644596"/>
            <a:ext cx="2441168" cy="1848278"/>
          </a:xfrm>
          <a:prstGeom prst="rect">
            <a:avLst/>
          </a:prstGeom>
        </p:spPr>
      </p:pic>
    </p:spTree>
    <p:extLst>
      <p:ext uri="{BB962C8B-B14F-4D97-AF65-F5344CB8AC3E}">
        <p14:creationId xmlns:p14="http://schemas.microsoft.com/office/powerpoint/2010/main" val="285304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CD5D-50CC-965C-C0B2-1CCA5F9EB561}"/>
              </a:ext>
            </a:extLst>
          </p:cNvPr>
          <p:cNvSpPr>
            <a:spLocks noGrp="1"/>
          </p:cNvSpPr>
          <p:nvPr>
            <p:ph type="title"/>
          </p:nvPr>
        </p:nvSpPr>
        <p:spPr>
          <a:xfrm>
            <a:off x="1484311" y="390525"/>
            <a:ext cx="10018713" cy="1019176"/>
          </a:xfrm>
        </p:spPr>
        <p:txBody>
          <a:bodyPr anchor="t">
            <a:normAutofit/>
          </a:bodyPr>
          <a:lstStyle/>
          <a:p>
            <a:r>
              <a:rPr lang="en-US" sz="4000" b="1" i="1" u="sng" dirty="0">
                <a:solidFill>
                  <a:srgbClr val="002060"/>
                </a:solidFill>
                <a:latin typeface="72 Black" panose="020B0A04030603020204" pitchFamily="34" charset="0"/>
                <a:cs typeface="72 Black" panose="020B0A04030603020204" pitchFamily="34" charset="0"/>
              </a:rPr>
              <a:t>Recognition and Protection</a:t>
            </a:r>
            <a:endParaRPr lang="en-US" dirty="0">
              <a:latin typeface="72 Black" panose="020B0A04030603020204" pitchFamily="34" charset="0"/>
              <a:cs typeface="72 Black" panose="020B0A04030603020204" pitchFamily="34" charset="0"/>
            </a:endParaRPr>
          </a:p>
        </p:txBody>
      </p:sp>
      <p:sp>
        <p:nvSpPr>
          <p:cNvPr id="4" name="Content Placeholder 3">
            <a:extLst>
              <a:ext uri="{FF2B5EF4-FFF2-40B4-BE49-F238E27FC236}">
                <a16:creationId xmlns:a16="http://schemas.microsoft.com/office/drawing/2014/main" id="{C5AAFFAB-5164-7598-8A3D-0E44763817FC}"/>
              </a:ext>
            </a:extLst>
          </p:cNvPr>
          <p:cNvSpPr>
            <a:spLocks noGrp="1"/>
          </p:cNvSpPr>
          <p:nvPr>
            <p:ph sz="half" idx="2"/>
          </p:nvPr>
        </p:nvSpPr>
        <p:spPr>
          <a:xfrm>
            <a:off x="1484311" y="1409701"/>
            <a:ext cx="4895056" cy="2455862"/>
          </a:xfrm>
        </p:spPr>
        <p:txBody>
          <a:bodyPr>
            <a:normAutofit lnSpcReduction="10000"/>
          </a:bodyPr>
          <a:lstStyle/>
          <a:p>
            <a:r>
              <a:rPr lang="en-US" sz="1800" dirty="0">
                <a:solidFill>
                  <a:srgbClr val="002060"/>
                </a:solidFill>
                <a:latin typeface="72" panose="020B0503030000000003" pitchFamily="34" charset="0"/>
                <a:cs typeface="72" panose="020B0503030000000003" pitchFamily="34" charset="0"/>
              </a:rPr>
              <a:t>Always perform a job walk to assess hazards and </a:t>
            </a:r>
            <a:r>
              <a:rPr lang="en-US" sz="1800" b="1" i="1" u="sng" dirty="0">
                <a:solidFill>
                  <a:srgbClr val="FF0000"/>
                </a:solidFill>
                <a:latin typeface="72" panose="020B0503030000000003" pitchFamily="34" charset="0"/>
                <a:cs typeface="72" panose="020B0503030000000003" pitchFamily="34" charset="0"/>
              </a:rPr>
              <a:t>Reevaluate </a:t>
            </a:r>
            <a:r>
              <a:rPr lang="en-US" sz="1800" dirty="0">
                <a:solidFill>
                  <a:srgbClr val="002060"/>
                </a:solidFill>
                <a:latin typeface="72" panose="020B0503030000000003" pitchFamily="34" charset="0"/>
                <a:cs typeface="72" panose="020B0503030000000003" pitchFamily="34" charset="0"/>
              </a:rPr>
              <a:t>if conditions change</a:t>
            </a:r>
          </a:p>
          <a:p>
            <a:r>
              <a:rPr lang="en-US" dirty="0">
                <a:solidFill>
                  <a:srgbClr val="002060"/>
                </a:solidFill>
                <a:latin typeface="72" panose="020B0503030000000003" pitchFamily="34" charset="0"/>
                <a:cs typeface="72" panose="020B0503030000000003" pitchFamily="34" charset="0"/>
              </a:rPr>
              <a:t>Ensure proper LOTO/EIP prior to work</a:t>
            </a:r>
          </a:p>
          <a:p>
            <a:r>
              <a:rPr lang="en-US" dirty="0">
                <a:solidFill>
                  <a:srgbClr val="002060"/>
                </a:solidFill>
                <a:latin typeface="72" panose="020B0503030000000003" pitchFamily="34" charset="0"/>
                <a:cs typeface="72" panose="020B0503030000000003" pitchFamily="34" charset="0"/>
              </a:rPr>
              <a:t>Barricade areas to inform workers</a:t>
            </a:r>
          </a:p>
          <a:p>
            <a:r>
              <a:rPr lang="en-US" dirty="0">
                <a:solidFill>
                  <a:srgbClr val="002060"/>
                </a:solidFill>
                <a:latin typeface="72" panose="020B0503030000000003" pitchFamily="34" charset="0"/>
                <a:cs typeface="72" panose="020B0503030000000003" pitchFamily="34" charset="0"/>
              </a:rPr>
              <a:t>Install toe boards on scaffolding</a:t>
            </a:r>
          </a:p>
          <a:p>
            <a:r>
              <a:rPr lang="en-US" dirty="0">
                <a:solidFill>
                  <a:srgbClr val="002060"/>
                </a:solidFill>
                <a:latin typeface="72" panose="020B0503030000000003" pitchFamily="34" charset="0"/>
                <a:cs typeface="72" panose="020B0503030000000003" pitchFamily="34" charset="0"/>
              </a:rPr>
              <a:t>Use tool leashes/lanyards</a:t>
            </a:r>
          </a:p>
          <a:p>
            <a:endParaRPr lang="en-US" sz="1800" dirty="0">
              <a:solidFill>
                <a:srgbClr val="002060"/>
              </a:solidFill>
              <a:latin typeface="72" panose="020B0503030000000003" pitchFamily="34" charset="0"/>
              <a:cs typeface="72" panose="020B0503030000000003" pitchFamily="34" charset="0"/>
            </a:endParaRPr>
          </a:p>
          <a:p>
            <a:endParaRPr lang="en-US" dirty="0">
              <a:latin typeface="72" panose="020B0503030000000003" pitchFamily="34" charset="0"/>
              <a:cs typeface="72" panose="020B0503030000000003" pitchFamily="34" charset="0"/>
            </a:endParaRPr>
          </a:p>
        </p:txBody>
      </p:sp>
      <p:sp>
        <p:nvSpPr>
          <p:cNvPr id="6" name="Content Placeholder 5">
            <a:extLst>
              <a:ext uri="{FF2B5EF4-FFF2-40B4-BE49-F238E27FC236}">
                <a16:creationId xmlns:a16="http://schemas.microsoft.com/office/drawing/2014/main" id="{02DABB52-9984-4093-9E57-08CA2B886F21}"/>
              </a:ext>
            </a:extLst>
          </p:cNvPr>
          <p:cNvSpPr>
            <a:spLocks noGrp="1"/>
          </p:cNvSpPr>
          <p:nvPr>
            <p:ph sz="quarter" idx="4"/>
          </p:nvPr>
        </p:nvSpPr>
        <p:spPr>
          <a:xfrm>
            <a:off x="6615708" y="4706938"/>
            <a:ext cx="4895056" cy="2455862"/>
          </a:xfrm>
        </p:spPr>
        <p:txBody>
          <a:bodyPr>
            <a:normAutofit lnSpcReduction="10000"/>
          </a:bodyPr>
          <a:lstStyle/>
          <a:p>
            <a:r>
              <a:rPr lang="en-US" dirty="0">
                <a:solidFill>
                  <a:srgbClr val="002060"/>
                </a:solidFill>
                <a:latin typeface="72" panose="020B0503030000000003" pitchFamily="34" charset="0"/>
                <a:cs typeface="72" panose="020B0503030000000003" pitchFamily="34" charset="0"/>
              </a:rPr>
              <a:t>Don’t move loads over individuals</a:t>
            </a:r>
          </a:p>
          <a:p>
            <a:r>
              <a:rPr lang="en-US" dirty="0">
                <a:solidFill>
                  <a:srgbClr val="002060"/>
                </a:solidFill>
                <a:latin typeface="72" panose="020B0503030000000003" pitchFamily="34" charset="0"/>
                <a:cs typeface="72" panose="020B0503030000000003" pitchFamily="34" charset="0"/>
              </a:rPr>
              <a:t>Utilize taglines as needed</a:t>
            </a:r>
          </a:p>
          <a:p>
            <a:r>
              <a:rPr lang="en-US" dirty="0">
                <a:solidFill>
                  <a:srgbClr val="002060"/>
                </a:solidFill>
                <a:latin typeface="72" panose="020B0503030000000003" pitchFamily="34" charset="0"/>
                <a:cs typeface="72" panose="020B0503030000000003" pitchFamily="34" charset="0"/>
              </a:rPr>
              <a:t>Don’t stand directly in front of piping outlets</a:t>
            </a:r>
          </a:p>
          <a:p>
            <a:r>
              <a:rPr lang="en-US" dirty="0">
                <a:solidFill>
                  <a:srgbClr val="002060"/>
                </a:solidFill>
                <a:latin typeface="72" panose="020B0503030000000003" pitchFamily="34" charset="0"/>
                <a:cs typeface="72" panose="020B0503030000000003" pitchFamily="34" charset="0"/>
              </a:rPr>
              <a:t>Watch for pinch-points</a:t>
            </a:r>
          </a:p>
          <a:p>
            <a:r>
              <a:rPr lang="en-US" dirty="0">
                <a:solidFill>
                  <a:srgbClr val="002060"/>
                </a:solidFill>
                <a:latin typeface="72" panose="020B0503030000000003" pitchFamily="34" charset="0"/>
                <a:cs typeface="72" panose="020B0503030000000003" pitchFamily="34" charset="0"/>
              </a:rPr>
              <a:t>Have a safe way out of tight spaces</a:t>
            </a:r>
          </a:p>
          <a:p>
            <a:endParaRPr lang="en-US" dirty="0">
              <a:latin typeface="72" panose="020B0503030000000003" pitchFamily="34" charset="0"/>
              <a:cs typeface="72" panose="020B0503030000000003" pitchFamily="34" charset="0"/>
            </a:endParaRPr>
          </a:p>
        </p:txBody>
      </p:sp>
      <p:pic>
        <p:nvPicPr>
          <p:cNvPr id="9" name="Picture 8">
            <a:extLst>
              <a:ext uri="{FF2B5EF4-FFF2-40B4-BE49-F238E27FC236}">
                <a16:creationId xmlns:a16="http://schemas.microsoft.com/office/drawing/2014/main" id="{6256B320-4D72-0DAE-82F7-2D97988F903E}"/>
              </a:ext>
            </a:extLst>
          </p:cNvPr>
          <p:cNvPicPr>
            <a:picLocks noChangeAspect="1"/>
          </p:cNvPicPr>
          <p:nvPr/>
        </p:nvPicPr>
        <p:blipFill>
          <a:blip r:embed="rId2"/>
          <a:stretch>
            <a:fillRect/>
          </a:stretch>
        </p:blipFill>
        <p:spPr>
          <a:xfrm>
            <a:off x="6647695" y="1083943"/>
            <a:ext cx="2311401" cy="1733551"/>
          </a:xfrm>
          <a:prstGeom prst="rect">
            <a:avLst/>
          </a:prstGeom>
        </p:spPr>
      </p:pic>
      <p:pic>
        <p:nvPicPr>
          <p:cNvPr id="13" name="Picture 12">
            <a:extLst>
              <a:ext uri="{FF2B5EF4-FFF2-40B4-BE49-F238E27FC236}">
                <a16:creationId xmlns:a16="http://schemas.microsoft.com/office/drawing/2014/main" id="{B7DB82F4-184F-9229-771E-3A1A278A4FA3}"/>
              </a:ext>
            </a:extLst>
          </p:cNvPr>
          <p:cNvPicPr>
            <a:picLocks noChangeAspect="1"/>
          </p:cNvPicPr>
          <p:nvPr/>
        </p:nvPicPr>
        <p:blipFill>
          <a:blip r:embed="rId3"/>
          <a:stretch>
            <a:fillRect/>
          </a:stretch>
        </p:blipFill>
        <p:spPr>
          <a:xfrm>
            <a:off x="9157097" y="1083943"/>
            <a:ext cx="2234804" cy="1742723"/>
          </a:xfrm>
          <a:prstGeom prst="rect">
            <a:avLst/>
          </a:prstGeom>
        </p:spPr>
      </p:pic>
      <p:pic>
        <p:nvPicPr>
          <p:cNvPr id="14" name="Picture 13">
            <a:extLst>
              <a:ext uri="{FF2B5EF4-FFF2-40B4-BE49-F238E27FC236}">
                <a16:creationId xmlns:a16="http://schemas.microsoft.com/office/drawing/2014/main" id="{3A2A5061-8D3E-33BA-6909-5ABEDF4AA3C0}"/>
              </a:ext>
            </a:extLst>
          </p:cNvPr>
          <p:cNvPicPr>
            <a:picLocks noChangeAspect="1"/>
          </p:cNvPicPr>
          <p:nvPr/>
        </p:nvPicPr>
        <p:blipFill>
          <a:blip r:embed="rId4"/>
          <a:stretch>
            <a:fillRect/>
          </a:stretch>
        </p:blipFill>
        <p:spPr>
          <a:xfrm>
            <a:off x="6647695" y="2895441"/>
            <a:ext cx="2324100" cy="1733550"/>
          </a:xfrm>
          <a:prstGeom prst="rect">
            <a:avLst/>
          </a:prstGeom>
        </p:spPr>
      </p:pic>
      <p:pic>
        <p:nvPicPr>
          <p:cNvPr id="15" name="Picture 14">
            <a:extLst>
              <a:ext uri="{FF2B5EF4-FFF2-40B4-BE49-F238E27FC236}">
                <a16:creationId xmlns:a16="http://schemas.microsoft.com/office/drawing/2014/main" id="{0A5404CF-BD20-C62D-CA0D-CB9E2469D606}"/>
              </a:ext>
            </a:extLst>
          </p:cNvPr>
          <p:cNvPicPr>
            <a:picLocks noChangeAspect="1"/>
          </p:cNvPicPr>
          <p:nvPr/>
        </p:nvPicPr>
        <p:blipFill>
          <a:blip r:embed="rId5"/>
          <a:stretch>
            <a:fillRect/>
          </a:stretch>
        </p:blipFill>
        <p:spPr>
          <a:xfrm>
            <a:off x="9157096" y="2904613"/>
            <a:ext cx="2252067" cy="1724378"/>
          </a:xfrm>
          <a:prstGeom prst="rect">
            <a:avLst/>
          </a:prstGeom>
        </p:spPr>
      </p:pic>
      <p:pic>
        <p:nvPicPr>
          <p:cNvPr id="16" name="Picture 15">
            <a:extLst>
              <a:ext uri="{FF2B5EF4-FFF2-40B4-BE49-F238E27FC236}">
                <a16:creationId xmlns:a16="http://schemas.microsoft.com/office/drawing/2014/main" id="{B2D8F42D-48E9-A48C-A4FD-0634A67AD422}"/>
              </a:ext>
            </a:extLst>
          </p:cNvPr>
          <p:cNvPicPr>
            <a:picLocks noChangeAspect="1"/>
          </p:cNvPicPr>
          <p:nvPr/>
        </p:nvPicPr>
        <p:blipFill>
          <a:blip r:embed="rId6"/>
          <a:stretch>
            <a:fillRect/>
          </a:stretch>
        </p:blipFill>
        <p:spPr>
          <a:xfrm>
            <a:off x="1299010" y="3865563"/>
            <a:ext cx="2609850" cy="1743075"/>
          </a:xfrm>
          <a:prstGeom prst="rect">
            <a:avLst/>
          </a:prstGeom>
        </p:spPr>
      </p:pic>
      <p:pic>
        <p:nvPicPr>
          <p:cNvPr id="17" name="Picture 16">
            <a:extLst>
              <a:ext uri="{FF2B5EF4-FFF2-40B4-BE49-F238E27FC236}">
                <a16:creationId xmlns:a16="http://schemas.microsoft.com/office/drawing/2014/main" id="{433C9884-EE61-C46C-EA60-51A1ED6CEAFF}"/>
              </a:ext>
            </a:extLst>
          </p:cNvPr>
          <p:cNvPicPr>
            <a:picLocks noChangeAspect="1"/>
          </p:cNvPicPr>
          <p:nvPr/>
        </p:nvPicPr>
        <p:blipFill>
          <a:blip r:embed="rId7"/>
          <a:stretch>
            <a:fillRect/>
          </a:stretch>
        </p:blipFill>
        <p:spPr>
          <a:xfrm>
            <a:off x="4112417" y="4884739"/>
            <a:ext cx="2381250" cy="1771650"/>
          </a:xfrm>
          <a:prstGeom prst="rect">
            <a:avLst/>
          </a:prstGeom>
        </p:spPr>
      </p:pic>
    </p:spTree>
    <p:extLst>
      <p:ext uri="{BB962C8B-B14F-4D97-AF65-F5344CB8AC3E}">
        <p14:creationId xmlns:p14="http://schemas.microsoft.com/office/powerpoint/2010/main" val="2032973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6CD5D-50CC-965C-C0B2-1CCA5F9EB561}"/>
              </a:ext>
            </a:extLst>
          </p:cNvPr>
          <p:cNvSpPr>
            <a:spLocks noGrp="1"/>
          </p:cNvSpPr>
          <p:nvPr>
            <p:ph type="title"/>
          </p:nvPr>
        </p:nvSpPr>
        <p:spPr>
          <a:xfrm>
            <a:off x="1484311" y="390525"/>
            <a:ext cx="10018713" cy="1019176"/>
          </a:xfrm>
        </p:spPr>
        <p:txBody>
          <a:bodyPr anchor="t">
            <a:normAutofit/>
          </a:bodyPr>
          <a:lstStyle/>
          <a:p>
            <a:r>
              <a:rPr lang="en-US" sz="4000" b="1" i="1" u="sng" dirty="0">
                <a:solidFill>
                  <a:srgbClr val="002060"/>
                </a:solidFill>
                <a:latin typeface="72 Black" panose="020B0A04030603020204" pitchFamily="34" charset="0"/>
                <a:cs typeface="72 Black" panose="020B0A04030603020204" pitchFamily="34" charset="0"/>
              </a:rPr>
              <a:t>Recognition and Protection</a:t>
            </a:r>
            <a:endParaRPr lang="en-US" dirty="0">
              <a:latin typeface="72 Black" panose="020B0A04030603020204" pitchFamily="34" charset="0"/>
              <a:cs typeface="72 Black" panose="020B0A04030603020204" pitchFamily="34" charset="0"/>
            </a:endParaRPr>
          </a:p>
        </p:txBody>
      </p:sp>
      <p:sp>
        <p:nvSpPr>
          <p:cNvPr id="4" name="Content Placeholder 3">
            <a:extLst>
              <a:ext uri="{FF2B5EF4-FFF2-40B4-BE49-F238E27FC236}">
                <a16:creationId xmlns:a16="http://schemas.microsoft.com/office/drawing/2014/main" id="{C5AAFFAB-5164-7598-8A3D-0E44763817FC}"/>
              </a:ext>
            </a:extLst>
          </p:cNvPr>
          <p:cNvSpPr>
            <a:spLocks noGrp="1"/>
          </p:cNvSpPr>
          <p:nvPr>
            <p:ph sz="half" idx="2"/>
          </p:nvPr>
        </p:nvSpPr>
        <p:spPr>
          <a:xfrm>
            <a:off x="1484311" y="1409701"/>
            <a:ext cx="4895056" cy="2455862"/>
          </a:xfrm>
        </p:spPr>
        <p:txBody>
          <a:bodyPr>
            <a:normAutofit lnSpcReduction="10000"/>
          </a:bodyPr>
          <a:lstStyle/>
          <a:p>
            <a:r>
              <a:rPr lang="en-US" sz="1800" dirty="0">
                <a:solidFill>
                  <a:srgbClr val="002060"/>
                </a:solidFill>
                <a:latin typeface="72" panose="020B0503030000000003" pitchFamily="34" charset="0"/>
                <a:cs typeface="72" panose="020B0503030000000003" pitchFamily="34" charset="0"/>
              </a:rPr>
              <a:t>Confirm vehicle warning lights/signals are functional</a:t>
            </a:r>
          </a:p>
          <a:p>
            <a:r>
              <a:rPr lang="en-US" sz="1800" dirty="0">
                <a:solidFill>
                  <a:srgbClr val="002060"/>
                </a:solidFill>
                <a:latin typeface="72" panose="020B0503030000000003" pitchFamily="34" charset="0"/>
                <a:cs typeface="72" panose="020B0503030000000003" pitchFamily="34" charset="0"/>
              </a:rPr>
              <a:t>Make sure all vehicle operators are properly licensed</a:t>
            </a:r>
          </a:p>
          <a:p>
            <a:r>
              <a:rPr lang="en-US" sz="1800" dirty="0">
                <a:solidFill>
                  <a:srgbClr val="002060"/>
                </a:solidFill>
                <a:latin typeface="72" panose="020B0503030000000003" pitchFamily="34" charset="0"/>
                <a:cs typeface="72" panose="020B0503030000000003" pitchFamily="34" charset="0"/>
              </a:rPr>
              <a:t>Always wear snug fitting gloves</a:t>
            </a:r>
          </a:p>
          <a:p>
            <a:r>
              <a:rPr lang="en-US" dirty="0">
                <a:solidFill>
                  <a:srgbClr val="002060"/>
                </a:solidFill>
                <a:latin typeface="72" panose="020B0503030000000003" pitchFamily="34" charset="0"/>
                <a:cs typeface="72" panose="020B0503030000000003" pitchFamily="34" charset="0"/>
              </a:rPr>
              <a:t>Use proper safety glasses/goggles/face shields</a:t>
            </a:r>
          </a:p>
          <a:p>
            <a:endParaRPr lang="en-US" sz="1800" dirty="0">
              <a:solidFill>
                <a:srgbClr val="002060"/>
              </a:solidFill>
              <a:latin typeface="72" panose="020B0503030000000003" pitchFamily="34" charset="0"/>
              <a:cs typeface="72" panose="020B0503030000000003" pitchFamily="34" charset="0"/>
            </a:endParaRPr>
          </a:p>
          <a:p>
            <a:endParaRPr lang="en-US" dirty="0">
              <a:latin typeface="72" panose="020B0503030000000003" pitchFamily="34" charset="0"/>
              <a:cs typeface="72" panose="020B0503030000000003" pitchFamily="34" charset="0"/>
            </a:endParaRPr>
          </a:p>
        </p:txBody>
      </p:sp>
      <p:sp>
        <p:nvSpPr>
          <p:cNvPr id="6" name="Content Placeholder 5">
            <a:extLst>
              <a:ext uri="{FF2B5EF4-FFF2-40B4-BE49-F238E27FC236}">
                <a16:creationId xmlns:a16="http://schemas.microsoft.com/office/drawing/2014/main" id="{02DABB52-9984-4093-9E57-08CA2B886F21}"/>
              </a:ext>
            </a:extLst>
          </p:cNvPr>
          <p:cNvSpPr>
            <a:spLocks noGrp="1"/>
          </p:cNvSpPr>
          <p:nvPr>
            <p:ph sz="quarter" idx="4"/>
          </p:nvPr>
        </p:nvSpPr>
        <p:spPr>
          <a:xfrm>
            <a:off x="6615708" y="4706938"/>
            <a:ext cx="4895056" cy="2455862"/>
          </a:xfrm>
        </p:spPr>
        <p:txBody>
          <a:bodyPr>
            <a:normAutofit lnSpcReduction="10000"/>
          </a:bodyPr>
          <a:lstStyle/>
          <a:p>
            <a:r>
              <a:rPr lang="en-US" dirty="0">
                <a:solidFill>
                  <a:srgbClr val="002060"/>
                </a:solidFill>
                <a:latin typeface="72" panose="020B0503030000000003" pitchFamily="34" charset="0"/>
                <a:cs typeface="72" panose="020B0503030000000003" pitchFamily="34" charset="0"/>
              </a:rPr>
              <a:t>Wear hard hats where overhead hazards exist</a:t>
            </a:r>
          </a:p>
          <a:p>
            <a:r>
              <a:rPr lang="en-US" dirty="0">
                <a:solidFill>
                  <a:srgbClr val="002060"/>
                </a:solidFill>
                <a:latin typeface="72" panose="020B0503030000000003" pitchFamily="34" charset="0"/>
                <a:cs typeface="72" panose="020B0503030000000003" pitchFamily="34" charset="0"/>
              </a:rPr>
              <a:t>Install energy capture devices/bracing</a:t>
            </a:r>
          </a:p>
          <a:p>
            <a:r>
              <a:rPr lang="en-US" dirty="0">
                <a:solidFill>
                  <a:srgbClr val="002060"/>
                </a:solidFill>
                <a:latin typeface="72" panose="020B0503030000000003" pitchFamily="34" charset="0"/>
                <a:cs typeface="72" panose="020B0503030000000003" pitchFamily="34" charset="0"/>
              </a:rPr>
              <a:t>Make sure machine guards are installed</a:t>
            </a:r>
          </a:p>
          <a:p>
            <a:r>
              <a:rPr lang="en-US" b="1" i="1" dirty="0">
                <a:solidFill>
                  <a:srgbClr val="FF0000"/>
                </a:solidFill>
                <a:latin typeface="72" panose="020B0503030000000003" pitchFamily="34" charset="0"/>
                <a:cs typeface="72" panose="020B0503030000000003" pitchFamily="34" charset="0"/>
              </a:rPr>
              <a:t>Never sacrifice safety for speed or ease of task!!</a:t>
            </a:r>
          </a:p>
          <a:p>
            <a:endParaRPr lang="en-US" dirty="0">
              <a:latin typeface="72" panose="020B0503030000000003" pitchFamily="34" charset="0"/>
              <a:cs typeface="72" panose="020B0503030000000003" pitchFamily="34" charset="0"/>
            </a:endParaRPr>
          </a:p>
        </p:txBody>
      </p:sp>
      <p:pic>
        <p:nvPicPr>
          <p:cNvPr id="7" name="Picture 6">
            <a:extLst>
              <a:ext uri="{FF2B5EF4-FFF2-40B4-BE49-F238E27FC236}">
                <a16:creationId xmlns:a16="http://schemas.microsoft.com/office/drawing/2014/main" id="{8975FDAD-DE1E-3158-484B-A6E6EE03BC35}"/>
              </a:ext>
            </a:extLst>
          </p:cNvPr>
          <p:cNvPicPr>
            <a:picLocks noChangeAspect="1"/>
          </p:cNvPicPr>
          <p:nvPr/>
        </p:nvPicPr>
        <p:blipFill>
          <a:blip r:embed="rId2"/>
          <a:stretch>
            <a:fillRect/>
          </a:stretch>
        </p:blipFill>
        <p:spPr>
          <a:xfrm>
            <a:off x="6329562" y="1239044"/>
            <a:ext cx="1826814" cy="1457001"/>
          </a:xfrm>
          <a:prstGeom prst="rect">
            <a:avLst/>
          </a:prstGeom>
        </p:spPr>
      </p:pic>
      <p:pic>
        <p:nvPicPr>
          <p:cNvPr id="11" name="Picture 10">
            <a:extLst>
              <a:ext uri="{FF2B5EF4-FFF2-40B4-BE49-F238E27FC236}">
                <a16:creationId xmlns:a16="http://schemas.microsoft.com/office/drawing/2014/main" id="{55C9F0BE-05A7-066D-A65F-A324BC2E9895}"/>
              </a:ext>
            </a:extLst>
          </p:cNvPr>
          <p:cNvPicPr>
            <a:picLocks noChangeAspect="1"/>
          </p:cNvPicPr>
          <p:nvPr/>
        </p:nvPicPr>
        <p:blipFill>
          <a:blip r:embed="rId3"/>
          <a:stretch>
            <a:fillRect/>
          </a:stretch>
        </p:blipFill>
        <p:spPr>
          <a:xfrm>
            <a:off x="8729465" y="1239044"/>
            <a:ext cx="1826814" cy="1457002"/>
          </a:xfrm>
          <a:prstGeom prst="rect">
            <a:avLst/>
          </a:prstGeom>
        </p:spPr>
      </p:pic>
      <p:pic>
        <p:nvPicPr>
          <p:cNvPr id="12" name="Picture 11">
            <a:extLst>
              <a:ext uri="{FF2B5EF4-FFF2-40B4-BE49-F238E27FC236}">
                <a16:creationId xmlns:a16="http://schemas.microsoft.com/office/drawing/2014/main" id="{4C36168C-16D5-8A02-B89A-A971F151B748}"/>
              </a:ext>
            </a:extLst>
          </p:cNvPr>
          <p:cNvPicPr>
            <a:picLocks noChangeAspect="1"/>
          </p:cNvPicPr>
          <p:nvPr/>
        </p:nvPicPr>
        <p:blipFill>
          <a:blip r:embed="rId4"/>
          <a:stretch>
            <a:fillRect/>
          </a:stretch>
        </p:blipFill>
        <p:spPr>
          <a:xfrm>
            <a:off x="6329562" y="2844241"/>
            <a:ext cx="1826814" cy="1714500"/>
          </a:xfrm>
          <a:prstGeom prst="rect">
            <a:avLst/>
          </a:prstGeom>
        </p:spPr>
      </p:pic>
      <p:pic>
        <p:nvPicPr>
          <p:cNvPr id="18" name="Picture 17">
            <a:extLst>
              <a:ext uri="{FF2B5EF4-FFF2-40B4-BE49-F238E27FC236}">
                <a16:creationId xmlns:a16="http://schemas.microsoft.com/office/drawing/2014/main" id="{684EEA2E-1CC4-FFB7-5D4B-E4EBD1245259}"/>
              </a:ext>
            </a:extLst>
          </p:cNvPr>
          <p:cNvPicPr>
            <a:picLocks noChangeAspect="1"/>
          </p:cNvPicPr>
          <p:nvPr/>
        </p:nvPicPr>
        <p:blipFill>
          <a:blip r:embed="rId5"/>
          <a:stretch>
            <a:fillRect/>
          </a:stretch>
        </p:blipFill>
        <p:spPr>
          <a:xfrm>
            <a:off x="8729464" y="2844241"/>
            <a:ext cx="1826815" cy="1714500"/>
          </a:xfrm>
          <a:prstGeom prst="rect">
            <a:avLst/>
          </a:prstGeom>
        </p:spPr>
      </p:pic>
      <p:pic>
        <p:nvPicPr>
          <p:cNvPr id="19" name="Picture 18">
            <a:extLst>
              <a:ext uri="{FF2B5EF4-FFF2-40B4-BE49-F238E27FC236}">
                <a16:creationId xmlns:a16="http://schemas.microsoft.com/office/drawing/2014/main" id="{676BE3DF-C129-095D-81A2-DF1EAFE8518F}"/>
              </a:ext>
            </a:extLst>
          </p:cNvPr>
          <p:cNvPicPr>
            <a:picLocks noChangeAspect="1"/>
          </p:cNvPicPr>
          <p:nvPr/>
        </p:nvPicPr>
        <p:blipFill>
          <a:blip r:embed="rId6"/>
          <a:stretch>
            <a:fillRect/>
          </a:stretch>
        </p:blipFill>
        <p:spPr>
          <a:xfrm>
            <a:off x="1309687" y="3701491"/>
            <a:ext cx="2340228" cy="1556309"/>
          </a:xfrm>
          <a:prstGeom prst="rect">
            <a:avLst/>
          </a:prstGeom>
        </p:spPr>
      </p:pic>
      <p:pic>
        <p:nvPicPr>
          <p:cNvPr id="20" name="Picture 19">
            <a:extLst>
              <a:ext uri="{FF2B5EF4-FFF2-40B4-BE49-F238E27FC236}">
                <a16:creationId xmlns:a16="http://schemas.microsoft.com/office/drawing/2014/main" id="{74B5A9C4-5F1F-E023-C998-C08FDE73B905}"/>
              </a:ext>
            </a:extLst>
          </p:cNvPr>
          <p:cNvPicPr>
            <a:picLocks noChangeAspect="1"/>
          </p:cNvPicPr>
          <p:nvPr/>
        </p:nvPicPr>
        <p:blipFill>
          <a:blip r:embed="rId7"/>
          <a:stretch>
            <a:fillRect/>
          </a:stretch>
        </p:blipFill>
        <p:spPr>
          <a:xfrm>
            <a:off x="3724275" y="4987366"/>
            <a:ext cx="2371725" cy="1714500"/>
          </a:xfrm>
          <a:prstGeom prst="rect">
            <a:avLst/>
          </a:prstGeom>
        </p:spPr>
      </p:pic>
    </p:spTree>
    <p:extLst>
      <p:ext uri="{BB962C8B-B14F-4D97-AF65-F5344CB8AC3E}">
        <p14:creationId xmlns:p14="http://schemas.microsoft.com/office/powerpoint/2010/main" val="236362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5AAFFAB-5164-7598-8A3D-0E44763817FC}"/>
              </a:ext>
            </a:extLst>
          </p:cNvPr>
          <p:cNvSpPr>
            <a:spLocks noGrp="1"/>
          </p:cNvSpPr>
          <p:nvPr>
            <p:ph sz="half" idx="2"/>
          </p:nvPr>
        </p:nvSpPr>
        <p:spPr>
          <a:xfrm>
            <a:off x="1484311" y="1238251"/>
            <a:ext cx="9212264" cy="2455862"/>
          </a:xfrm>
        </p:spPr>
        <p:txBody>
          <a:bodyPr>
            <a:normAutofit/>
          </a:bodyPr>
          <a:lstStyle/>
          <a:p>
            <a:pPr marL="0" indent="0" algn="ctr">
              <a:buNone/>
            </a:pPr>
            <a:r>
              <a:rPr lang="en-US" sz="4800" b="1" i="1" dirty="0">
                <a:solidFill>
                  <a:schemeClr val="accent5">
                    <a:lumMod val="50000"/>
                  </a:schemeClr>
                </a:solidFill>
                <a:latin typeface="72 Black" panose="020B0A04030603020204" pitchFamily="34" charset="0"/>
                <a:cs typeface="72 Black" panose="020B0A04030603020204" pitchFamily="34" charset="0"/>
              </a:rPr>
              <a:t>Remember always identify </a:t>
            </a:r>
            <a:r>
              <a:rPr lang="en-US" sz="4800" b="1" i="1">
                <a:solidFill>
                  <a:schemeClr val="accent5">
                    <a:lumMod val="50000"/>
                  </a:schemeClr>
                </a:solidFill>
                <a:latin typeface="72 Black" panose="020B0A04030603020204" pitchFamily="34" charset="0"/>
                <a:cs typeface="72 Black" panose="020B0A04030603020204" pitchFamily="34" charset="0"/>
              </a:rPr>
              <a:t>a safe </a:t>
            </a:r>
            <a:r>
              <a:rPr lang="en-US" sz="4800" b="1" i="1" dirty="0">
                <a:solidFill>
                  <a:schemeClr val="accent5">
                    <a:lumMod val="50000"/>
                  </a:schemeClr>
                </a:solidFill>
                <a:latin typeface="72 Black" panose="020B0A04030603020204" pitchFamily="34" charset="0"/>
                <a:cs typeface="72 Black" panose="020B0A04030603020204" pitchFamily="34" charset="0"/>
              </a:rPr>
              <a:t>escape route before starting any work!</a:t>
            </a:r>
          </a:p>
          <a:p>
            <a:pPr algn="ctr"/>
            <a:endParaRPr lang="en-US" dirty="0">
              <a:latin typeface="72 Black" panose="020B0A04030603020204" pitchFamily="34" charset="0"/>
              <a:cs typeface="72 Black" panose="020B0A04030603020204" pitchFamily="34" charset="0"/>
            </a:endParaRPr>
          </a:p>
        </p:txBody>
      </p:sp>
      <p:pic>
        <p:nvPicPr>
          <p:cNvPr id="16" name="Picture 15">
            <a:extLst>
              <a:ext uri="{FF2B5EF4-FFF2-40B4-BE49-F238E27FC236}">
                <a16:creationId xmlns:a16="http://schemas.microsoft.com/office/drawing/2014/main" id="{14FAFF69-AA4B-AA29-6569-AA52525FEF1C}"/>
              </a:ext>
            </a:extLst>
          </p:cNvPr>
          <p:cNvPicPr>
            <a:picLocks noChangeAspect="1"/>
          </p:cNvPicPr>
          <p:nvPr/>
        </p:nvPicPr>
        <p:blipFill rotWithShape="1">
          <a:blip r:embed="rId2"/>
          <a:srcRect l="514" t="3401" r="2489" b="6934"/>
          <a:stretch/>
        </p:blipFill>
        <p:spPr>
          <a:xfrm>
            <a:off x="3629025" y="3790950"/>
            <a:ext cx="5400676" cy="2552700"/>
          </a:xfrm>
          <a:prstGeom prst="rect">
            <a:avLst/>
          </a:prstGeom>
        </p:spPr>
      </p:pic>
    </p:spTree>
    <p:extLst>
      <p:ext uri="{BB962C8B-B14F-4D97-AF65-F5344CB8AC3E}">
        <p14:creationId xmlns:p14="http://schemas.microsoft.com/office/powerpoint/2010/main" val="49350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66FABC-8700-0687-FECA-22514A831D43}"/>
              </a:ext>
            </a:extLst>
          </p:cNvPr>
          <p:cNvSpPr>
            <a:spLocks noGrp="1"/>
          </p:cNvSpPr>
          <p:nvPr>
            <p:ph type="body" idx="1"/>
          </p:nvPr>
        </p:nvSpPr>
        <p:spPr>
          <a:xfrm>
            <a:off x="1049338" y="312751"/>
            <a:ext cx="5157787" cy="543241"/>
          </a:xfrm>
        </p:spPr>
        <p:txBody>
          <a:bodyPr/>
          <a:lstStyle/>
          <a:p>
            <a:pPr algn="ctr"/>
            <a:r>
              <a:rPr lang="en-US" sz="3200" u="sng" dirty="0">
                <a:solidFill>
                  <a:srgbClr val="002060"/>
                </a:solidFill>
                <a:latin typeface="72 Black" panose="020B0A04030603020204" pitchFamily="34" charset="0"/>
                <a:cs typeface="72 Black" panose="020B0A04030603020204" pitchFamily="34" charset="0"/>
              </a:rPr>
              <a:t>Expectations</a:t>
            </a:r>
          </a:p>
        </p:txBody>
      </p:sp>
      <p:sp>
        <p:nvSpPr>
          <p:cNvPr id="4" name="Content Placeholder 3">
            <a:extLst>
              <a:ext uri="{FF2B5EF4-FFF2-40B4-BE49-F238E27FC236}">
                <a16:creationId xmlns:a16="http://schemas.microsoft.com/office/drawing/2014/main" id="{66892E04-E1CF-FEB5-6BD0-A95054E91142}"/>
              </a:ext>
            </a:extLst>
          </p:cNvPr>
          <p:cNvSpPr>
            <a:spLocks noGrp="1"/>
          </p:cNvSpPr>
          <p:nvPr>
            <p:ph sz="half" idx="2"/>
          </p:nvPr>
        </p:nvSpPr>
        <p:spPr>
          <a:xfrm>
            <a:off x="1307070" y="1070215"/>
            <a:ext cx="5157787" cy="5060540"/>
          </a:xfrm>
        </p:spPr>
        <p:txBody>
          <a:bodyPr>
            <a:normAutofit/>
          </a:bodyPr>
          <a:lstStyle/>
          <a:p>
            <a:r>
              <a:rPr lang="en-US" sz="2000" dirty="0">
                <a:solidFill>
                  <a:srgbClr val="002060"/>
                </a:solidFill>
                <a:latin typeface="72" panose="020B0503030000000003" pitchFamily="34" charset="0"/>
                <a:cs typeface="72" panose="020B0503030000000003" pitchFamily="34" charset="0"/>
              </a:rPr>
              <a:t>Avoid positioning yourself between stationary and moving objects</a:t>
            </a:r>
          </a:p>
          <a:p>
            <a:r>
              <a:rPr lang="en-US" sz="2000" dirty="0">
                <a:solidFill>
                  <a:srgbClr val="002060"/>
                </a:solidFill>
                <a:latin typeface="72" panose="020B0503030000000003" pitchFamily="34" charset="0"/>
                <a:cs typeface="72" panose="020B0503030000000003" pitchFamily="34" charset="0"/>
              </a:rPr>
              <a:t>When working around vehicles make direct eye contact with the operator/driver</a:t>
            </a:r>
          </a:p>
          <a:p>
            <a:r>
              <a:rPr lang="en-US" sz="2000" dirty="0">
                <a:solidFill>
                  <a:srgbClr val="002060"/>
                </a:solidFill>
                <a:latin typeface="72" panose="020B0503030000000003" pitchFamily="34" charset="0"/>
                <a:cs typeface="72" panose="020B0503030000000003" pitchFamily="34" charset="0"/>
              </a:rPr>
              <a:t>Avoid areas where pressure releases can occur</a:t>
            </a:r>
          </a:p>
          <a:p>
            <a:r>
              <a:rPr lang="en-US" sz="2000" dirty="0">
                <a:solidFill>
                  <a:srgbClr val="002060"/>
                </a:solidFill>
                <a:latin typeface="72" panose="020B0503030000000003" pitchFamily="34" charset="0"/>
                <a:cs typeface="72" panose="020B0503030000000003" pitchFamily="34" charset="0"/>
              </a:rPr>
              <a:t>Be aware of all overhead hazards</a:t>
            </a:r>
          </a:p>
          <a:p>
            <a:r>
              <a:rPr lang="en-US" sz="2000" dirty="0">
                <a:solidFill>
                  <a:srgbClr val="002060"/>
                </a:solidFill>
                <a:latin typeface="72" panose="020B0503030000000003" pitchFamily="34" charset="0"/>
                <a:cs typeface="72" panose="020B0503030000000003" pitchFamily="34" charset="0"/>
              </a:rPr>
              <a:t>Always wear proper PPE</a:t>
            </a:r>
          </a:p>
          <a:p>
            <a:r>
              <a:rPr lang="en-US" sz="2000" dirty="0">
                <a:solidFill>
                  <a:srgbClr val="002060"/>
                </a:solidFill>
                <a:latin typeface="72" panose="020B0503030000000003" pitchFamily="34" charset="0"/>
                <a:cs typeface="72" panose="020B0503030000000003" pitchFamily="34" charset="0"/>
              </a:rPr>
              <a:t>Always properly barricade hazardous areas and enforce their adherence</a:t>
            </a:r>
          </a:p>
          <a:p>
            <a:r>
              <a:rPr lang="en-US" sz="2000" dirty="0">
                <a:solidFill>
                  <a:srgbClr val="002060"/>
                </a:solidFill>
                <a:latin typeface="72" panose="020B0503030000000003" pitchFamily="34" charset="0"/>
                <a:cs typeface="72" panose="020B0503030000000003" pitchFamily="34" charset="0"/>
              </a:rPr>
              <a:t>Watch out for your coworkers, we all can get complacent</a:t>
            </a:r>
          </a:p>
          <a:p>
            <a:r>
              <a:rPr lang="en-US" sz="2000" b="1" dirty="0">
                <a:solidFill>
                  <a:srgbClr val="FF0000"/>
                </a:solidFill>
                <a:latin typeface="72" panose="020B0503030000000003" pitchFamily="34" charset="0"/>
                <a:cs typeface="72" panose="020B0503030000000003" pitchFamily="34" charset="0"/>
              </a:rPr>
              <a:t>If in doubt, stop work and report!!</a:t>
            </a:r>
          </a:p>
        </p:txBody>
      </p:sp>
      <p:pic>
        <p:nvPicPr>
          <p:cNvPr id="8" name="Picture 7">
            <a:extLst>
              <a:ext uri="{FF2B5EF4-FFF2-40B4-BE49-F238E27FC236}">
                <a16:creationId xmlns:a16="http://schemas.microsoft.com/office/drawing/2014/main" id="{F2A1795C-5931-9497-B81C-BEE97BA4F55D}"/>
              </a:ext>
            </a:extLst>
          </p:cNvPr>
          <p:cNvPicPr>
            <a:picLocks noChangeAspect="1"/>
          </p:cNvPicPr>
          <p:nvPr/>
        </p:nvPicPr>
        <p:blipFill>
          <a:blip r:embed="rId3"/>
          <a:stretch>
            <a:fillRect/>
          </a:stretch>
        </p:blipFill>
        <p:spPr>
          <a:xfrm>
            <a:off x="7993135" y="3600485"/>
            <a:ext cx="1647680" cy="1594242"/>
          </a:xfrm>
          <a:prstGeom prst="rect">
            <a:avLst/>
          </a:prstGeom>
        </p:spPr>
      </p:pic>
      <p:pic>
        <p:nvPicPr>
          <p:cNvPr id="9" name="Picture 8">
            <a:extLst>
              <a:ext uri="{FF2B5EF4-FFF2-40B4-BE49-F238E27FC236}">
                <a16:creationId xmlns:a16="http://schemas.microsoft.com/office/drawing/2014/main" id="{2E588C21-2375-4DBA-8C9F-AB0E78AD1864}"/>
              </a:ext>
            </a:extLst>
          </p:cNvPr>
          <p:cNvPicPr>
            <a:picLocks noChangeAspect="1"/>
          </p:cNvPicPr>
          <p:nvPr/>
        </p:nvPicPr>
        <p:blipFill>
          <a:blip r:embed="rId4"/>
          <a:stretch>
            <a:fillRect/>
          </a:stretch>
        </p:blipFill>
        <p:spPr>
          <a:xfrm>
            <a:off x="6534187" y="2399586"/>
            <a:ext cx="2087316" cy="1456267"/>
          </a:xfrm>
          <a:prstGeom prst="rect">
            <a:avLst/>
          </a:prstGeom>
        </p:spPr>
      </p:pic>
      <p:pic>
        <p:nvPicPr>
          <p:cNvPr id="10" name="Picture 9">
            <a:extLst>
              <a:ext uri="{FF2B5EF4-FFF2-40B4-BE49-F238E27FC236}">
                <a16:creationId xmlns:a16="http://schemas.microsoft.com/office/drawing/2014/main" id="{8F27CBEB-57B8-2929-9B91-DC3882D81AE6}"/>
              </a:ext>
            </a:extLst>
          </p:cNvPr>
          <p:cNvPicPr>
            <a:picLocks noChangeAspect="1"/>
          </p:cNvPicPr>
          <p:nvPr/>
        </p:nvPicPr>
        <p:blipFill>
          <a:blip r:embed="rId5"/>
          <a:stretch>
            <a:fillRect/>
          </a:stretch>
        </p:blipFill>
        <p:spPr>
          <a:xfrm>
            <a:off x="9249870" y="2565825"/>
            <a:ext cx="2763679" cy="1507461"/>
          </a:xfrm>
          <a:prstGeom prst="rect">
            <a:avLst/>
          </a:prstGeom>
        </p:spPr>
      </p:pic>
      <p:pic>
        <p:nvPicPr>
          <p:cNvPr id="11" name="Picture 10">
            <a:extLst>
              <a:ext uri="{FF2B5EF4-FFF2-40B4-BE49-F238E27FC236}">
                <a16:creationId xmlns:a16="http://schemas.microsoft.com/office/drawing/2014/main" id="{0FC6C871-9AD7-E0C3-8D05-F1BFCDF7680A}"/>
              </a:ext>
            </a:extLst>
          </p:cNvPr>
          <p:cNvPicPr>
            <a:picLocks noChangeAspect="1"/>
          </p:cNvPicPr>
          <p:nvPr/>
        </p:nvPicPr>
        <p:blipFill>
          <a:blip r:embed="rId6"/>
          <a:stretch>
            <a:fillRect/>
          </a:stretch>
        </p:blipFill>
        <p:spPr>
          <a:xfrm>
            <a:off x="8202120" y="855992"/>
            <a:ext cx="2095500" cy="1714500"/>
          </a:xfrm>
          <a:prstGeom prst="rect">
            <a:avLst/>
          </a:prstGeom>
        </p:spPr>
      </p:pic>
      <p:pic>
        <p:nvPicPr>
          <p:cNvPr id="14" name="Picture 13">
            <a:extLst>
              <a:ext uri="{FF2B5EF4-FFF2-40B4-BE49-F238E27FC236}">
                <a16:creationId xmlns:a16="http://schemas.microsoft.com/office/drawing/2014/main" id="{CC32A7EA-30B3-E00F-1A37-A5D5D9993F06}"/>
              </a:ext>
            </a:extLst>
          </p:cNvPr>
          <p:cNvPicPr>
            <a:picLocks noChangeAspect="1"/>
          </p:cNvPicPr>
          <p:nvPr/>
        </p:nvPicPr>
        <p:blipFill rotWithShape="1">
          <a:blip r:embed="rId7"/>
          <a:srcRect t="15198" b="15985"/>
          <a:stretch/>
        </p:blipFill>
        <p:spPr>
          <a:xfrm>
            <a:off x="6739872" y="4911554"/>
            <a:ext cx="1771650" cy="1219201"/>
          </a:xfrm>
          <a:prstGeom prst="rect">
            <a:avLst/>
          </a:prstGeom>
        </p:spPr>
      </p:pic>
      <p:pic>
        <p:nvPicPr>
          <p:cNvPr id="15" name="Picture 14">
            <a:extLst>
              <a:ext uri="{FF2B5EF4-FFF2-40B4-BE49-F238E27FC236}">
                <a16:creationId xmlns:a16="http://schemas.microsoft.com/office/drawing/2014/main" id="{1D985FFD-4F0D-13B0-3FC4-0EAF160CE1BE}"/>
              </a:ext>
            </a:extLst>
          </p:cNvPr>
          <p:cNvPicPr>
            <a:picLocks noChangeAspect="1"/>
          </p:cNvPicPr>
          <p:nvPr/>
        </p:nvPicPr>
        <p:blipFill>
          <a:blip r:embed="rId8"/>
          <a:stretch>
            <a:fillRect/>
          </a:stretch>
        </p:blipFill>
        <p:spPr>
          <a:xfrm>
            <a:off x="9441799" y="4663904"/>
            <a:ext cx="2571750" cy="1714500"/>
          </a:xfrm>
          <a:prstGeom prst="rect">
            <a:avLst/>
          </a:prstGeom>
        </p:spPr>
      </p:pic>
    </p:spTree>
    <p:extLst>
      <p:ext uri="{BB962C8B-B14F-4D97-AF65-F5344CB8AC3E}">
        <p14:creationId xmlns:p14="http://schemas.microsoft.com/office/powerpoint/2010/main" val="36231677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115</TotalTime>
  <Words>466</Words>
  <Application>Microsoft Office PowerPoint</Application>
  <PresentationFormat>Widescreen</PresentationFormat>
  <Paragraphs>45</Paragraphs>
  <Slides>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72</vt:lpstr>
      <vt:lpstr>72 Black</vt:lpstr>
      <vt:lpstr>Aharoni</vt:lpstr>
      <vt:lpstr>Arial</vt:lpstr>
      <vt:lpstr>Calibri</vt:lpstr>
      <vt:lpstr>Century Gothic</vt:lpstr>
      <vt:lpstr>Corbel</vt:lpstr>
      <vt:lpstr>Parallax</vt:lpstr>
      <vt:lpstr>Line of Fire Safety</vt:lpstr>
      <vt:lpstr>PowerPoint Presentation</vt:lpstr>
      <vt:lpstr>Recognition and Protection</vt:lpstr>
      <vt:lpstr>Recognition and Protection</vt:lpstr>
      <vt:lpstr>PowerPoint Presentation</vt:lpstr>
      <vt:lpstr>PowerPoint Presentation</vt:lpstr>
    </vt:vector>
  </TitlesOfParts>
  <Company>Indorama Ventures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 of Fire Safety</dc:title>
  <dc:creator>Jamie Merriman</dc:creator>
  <cp:lastModifiedBy>Katie Celli</cp:lastModifiedBy>
  <cp:revision>2</cp:revision>
  <dcterms:created xsi:type="dcterms:W3CDTF">2025-03-27T15:16:06Z</dcterms:created>
  <dcterms:modified xsi:type="dcterms:W3CDTF">2025-03-31T12:57:14Z</dcterms:modified>
</cp:coreProperties>
</file>