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hgNYn8sy8MlJcDQm/XXK58BWKPj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8DF630-D921-4DBC-AFEC-5278530C3AD1}">
  <a:tblStyle styleId="{7F8DF630-D921-4DBC-AFEC-5278530C3AD1}" styleName="Table_0">
    <a:wholeTbl>
      <a:tcTxStyle b="off" i="off">
        <a:font>
          <a:latin typeface="Avenir Next LT Pro Light"/>
          <a:ea typeface="Avenir Next LT Pro Light"/>
          <a:cs typeface="Avenir Next LT Pro Ligh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F2E8"/>
          </a:solidFill>
        </a:fill>
      </a:tcStyle>
    </a:wholeTbl>
    <a:band1H>
      <a:tcTxStyle/>
      <a:tcStyle>
        <a:tcBdr/>
        <a:fill>
          <a:solidFill>
            <a:srgbClr val="CEE5CE"/>
          </a:solidFill>
        </a:fill>
      </a:tcStyle>
    </a:band1H>
    <a:band2H>
      <a:tcTxStyle/>
      <a:tcStyle>
        <a:tcBdr/>
      </a:tcStyle>
    </a:band2H>
    <a:band1V>
      <a:tcTxStyle/>
      <a:tcStyle>
        <a:tcBdr/>
        <a:fill>
          <a:solidFill>
            <a:srgbClr val="CEE5CE"/>
          </a:solidFill>
        </a:fill>
      </a:tcStyle>
    </a:band1V>
    <a:band2V>
      <a:tcTxStyle/>
      <a:tcStyle>
        <a:tcBdr/>
      </a:tcStyle>
    </a:band2V>
    <a:lastCol>
      <a:tcTxStyle b="on" i="off">
        <a:font>
          <a:latin typeface="Avenir Next LT Pro Light"/>
          <a:ea typeface="Avenir Next LT Pro Light"/>
          <a:cs typeface="Avenir Next LT Pro Light"/>
        </a:font>
        <a:schemeClr val="lt1"/>
      </a:tcTxStyle>
      <a:tcStyle>
        <a:tcBdr/>
        <a:fill>
          <a:solidFill>
            <a:schemeClr val="accent1"/>
          </a:solidFill>
        </a:fill>
      </a:tcStyle>
    </a:lastCol>
    <a:firstCol>
      <a:tcTxStyle b="on" i="off">
        <a:font>
          <a:latin typeface="Avenir Next LT Pro Light"/>
          <a:ea typeface="Avenir Next LT Pro Light"/>
          <a:cs typeface="Avenir Next LT Pro Light"/>
        </a:font>
        <a:schemeClr val="lt1"/>
      </a:tcTxStyle>
      <a:tcStyle>
        <a:tcBdr/>
        <a:fill>
          <a:solidFill>
            <a:schemeClr val="accent1"/>
          </a:solidFill>
        </a:fill>
      </a:tcStyle>
    </a:firstCol>
    <a:lastRow>
      <a:tcTxStyle b="on" i="off">
        <a:font>
          <a:latin typeface="Avenir Next LT Pro Light"/>
          <a:ea typeface="Avenir Next LT Pro Light"/>
          <a:cs typeface="Avenir Next LT Pro Ligh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venir Next LT Pro Light"/>
          <a:ea typeface="Avenir Next LT Pro Light"/>
          <a:cs typeface="Avenir Next LT Pro Ligh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E416D29F-B262-43C0-AD8A-37FE154E15EB}" styleName="Table_1">
    <a:wholeTbl>
      <a:tcTxStyle b="off" i="off">
        <a:font>
          <a:latin typeface="Avenir Next LT Pro Light"/>
          <a:ea typeface="Avenir Next LT Pro Light"/>
          <a:cs typeface="Avenir Next LT Pro Light"/>
        </a:font>
        <a:schemeClr val="lt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FFF">
              <a:alpha val="0"/>
            </a:srgbClr>
          </a:solidFill>
        </a:fill>
      </a:tcStyle>
    </a:wholeTbl>
    <a:band1H>
      <a:tcTxStyle/>
      <a:tcStyle>
        <a:tcBdr/>
        <a:fill>
          <a:solidFill>
            <a:schemeClr val="lt1">
              <a:alpha val="20000"/>
            </a:schemeClr>
          </a:solidFill>
        </a:fill>
      </a:tcStyle>
    </a:band1H>
    <a:band2H>
      <a:tcTxStyle/>
      <a:tcStyle>
        <a:tcBdr/>
      </a:tcStyle>
    </a:band2H>
    <a:band1V>
      <a:tcTxStyle/>
      <a:tcStyle>
        <a:tcBdr/>
        <a:fill>
          <a:solidFill>
            <a:schemeClr val="l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l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l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C22F95C6-58FB-4199-A9AE-7030E3A04EE1}" styleName="Table_2">
    <a:wholeTbl>
      <a:tcTxStyle b="off" i="off">
        <a:font>
          <a:latin typeface="Avenir Next LT Pro Light"/>
          <a:ea typeface="Avenir Next LT Pro Light"/>
          <a:cs typeface="Avenir Next LT Pro Light"/>
        </a:font>
        <a:schemeClr val="lt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1AE960C-469A-463D-88F0-88E244A9ADB3}" styleName="Table_3">
    <a:wholeTbl>
      <a:tcTxStyle b="off" i="off">
        <a:font>
          <a:latin typeface="Avenir Next LT Pro Light"/>
          <a:ea typeface="Avenir Next LT Pro Light"/>
          <a:cs typeface="Avenir Next LT Pro Light"/>
        </a:font>
        <a:schemeClr val="lt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lt1">
              <a:alpha val="20000"/>
            </a:schemeClr>
          </a:solidFill>
        </a:fill>
      </a:tcStyle>
    </a:band1H>
    <a:band2H>
      <a:tcTxStyle/>
      <a:tcStyle>
        <a:tcBdr/>
      </a:tcStyle>
    </a:band2H>
    <a:band1V>
      <a:tcTxStyle/>
      <a:tcStyle>
        <a:tcBdr/>
        <a:fill>
          <a:solidFill>
            <a:schemeClr val="l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l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l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8" autoAdjust="0"/>
    <p:restoredTop sz="94660"/>
  </p:normalViewPr>
  <p:slideViewPr>
    <p:cSldViewPr snapToGrid="0">
      <p:cViewPr varScale="1">
        <p:scale>
          <a:sx n="59" d="100"/>
          <a:sy n="59" d="100"/>
        </p:scale>
        <p:origin x="96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1" name="Google Shape;54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0" name="Google Shape;55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8" name="Google Shape;55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8" name="Google Shape;56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5" name="Google Shape;57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5" name="Google Shape;58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2" name="Google Shape;59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3" name="Google Shape;59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5" name="Google Shape;60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6" name="Google Shape;60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6" name="Google Shape;61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6" name="Google Shape;63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7" name="Google Shape;637;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4" name="Google Shape;64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3" name="Google Shape;65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4" name="Google Shape;654;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1" name="Google Shape;66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8" name="Google Shape;66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9" name="Google Shape;669;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7" name="Google Shape;67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4" name="Google Shape;684;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5" name="Google Shape;685;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4" name="Google Shape;69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1" name="Google Shape;701;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2" name="Google Shape;702;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1" name="Google Shape;711;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2" name="Google Shape;712;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6" name="Google Shape;736;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3" name="Google Shape;743;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4" name="Google Shape;744;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37"/>
          <p:cNvSpPr/>
          <p:nvPr/>
        </p:nvSpPr>
        <p:spPr>
          <a:xfrm>
            <a:off x="0" y="5987031"/>
            <a:ext cx="12192000" cy="870969"/>
          </a:xfrm>
          <a:prstGeom prst="rect">
            <a:avLst/>
          </a:prstGeom>
          <a:solidFill>
            <a:srgbClr val="235A2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9" name="Google Shape;19;p37"/>
          <p:cNvSpPr txBox="1">
            <a:spLocks noGrp="1"/>
          </p:cNvSpPr>
          <p:nvPr>
            <p:ph type="ctrTitle"/>
          </p:nvPr>
        </p:nvSpPr>
        <p:spPr>
          <a:xfrm>
            <a:off x="2197100" y="1079500"/>
            <a:ext cx="7797799" cy="2138400"/>
          </a:xfrm>
          <a:prstGeom prst="rect">
            <a:avLst/>
          </a:prstGeom>
          <a:noFill/>
          <a:ln>
            <a:noFill/>
          </a:ln>
        </p:spPr>
        <p:txBody>
          <a:bodyPr spcFirstLastPara="1" wrap="square" lIns="0" tIns="0" rIns="0" bIns="0" anchor="b" anchorCtr="0">
            <a:normAutofit/>
          </a:bodyPr>
          <a:lstStyle>
            <a:lvl1pPr lvl="0" algn="ctr">
              <a:lnSpc>
                <a:spcPct val="100000"/>
              </a:lnSpc>
              <a:spcBef>
                <a:spcPts val="0"/>
              </a:spcBef>
              <a:spcAft>
                <a:spcPts val="0"/>
              </a:spcAft>
              <a:buClr>
                <a:schemeClr val="lt1"/>
              </a:buClr>
              <a:buSzPts val="2800"/>
              <a:buFont typeface="Rockwel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7"/>
          <p:cNvSpPr txBox="1">
            <a:spLocks noGrp="1"/>
          </p:cNvSpPr>
          <p:nvPr>
            <p:ph type="subTitle" idx="1"/>
          </p:nvPr>
        </p:nvSpPr>
        <p:spPr>
          <a:xfrm>
            <a:off x="3308350" y="4113213"/>
            <a:ext cx="5575300" cy="1655762"/>
          </a:xfrm>
          <a:prstGeom prst="rect">
            <a:avLst/>
          </a:prstGeom>
          <a:noFill/>
          <a:ln>
            <a:noFill/>
          </a:ln>
        </p:spPr>
        <p:txBody>
          <a:bodyPr spcFirstLastPara="1" wrap="square" lIns="0" tIns="0" rIns="0" bIns="0" anchor="t" anchorCtr="0">
            <a:normAutofit/>
          </a:bodyPr>
          <a:lstStyle>
            <a:lvl1pPr lvl="0" algn="ctr">
              <a:lnSpc>
                <a:spcPct val="125000"/>
              </a:lnSpc>
              <a:spcBef>
                <a:spcPts val="1000"/>
              </a:spcBef>
              <a:spcAft>
                <a:spcPts val="0"/>
              </a:spcAft>
              <a:buSzPts val="2400"/>
              <a:buNone/>
              <a:defRPr sz="2400" i="1"/>
            </a:lvl1pPr>
            <a:lvl2pPr lvl="1" algn="ctr">
              <a:lnSpc>
                <a:spcPct val="125000"/>
              </a:lnSpc>
              <a:spcBef>
                <a:spcPts val="500"/>
              </a:spcBef>
              <a:spcAft>
                <a:spcPts val="0"/>
              </a:spcAft>
              <a:buSzPts val="2000"/>
              <a:buFont typeface="Avenir"/>
              <a:buNone/>
              <a:defRPr sz="2000"/>
            </a:lvl2pPr>
            <a:lvl3pPr lvl="2" algn="ctr">
              <a:lnSpc>
                <a:spcPct val="125000"/>
              </a:lnSpc>
              <a:spcBef>
                <a:spcPts val="500"/>
              </a:spcBef>
              <a:spcAft>
                <a:spcPts val="0"/>
              </a:spcAft>
              <a:buSzPts val="1800"/>
              <a:buNone/>
              <a:defRPr sz="1800"/>
            </a:lvl3pPr>
            <a:lvl4pPr lvl="3" algn="ctr">
              <a:lnSpc>
                <a:spcPct val="125000"/>
              </a:lnSpc>
              <a:spcBef>
                <a:spcPts val="500"/>
              </a:spcBef>
              <a:spcAft>
                <a:spcPts val="0"/>
              </a:spcAft>
              <a:buSzPts val="1600"/>
              <a:buFont typeface="Avenir"/>
              <a:buNone/>
              <a:defRPr sz="1600"/>
            </a:lvl4pPr>
            <a:lvl5pPr lvl="4" algn="ctr">
              <a:lnSpc>
                <a:spcPct val="125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21" name="Google Shape;21;p37"/>
          <p:cNvSpPr txBox="1">
            <a:spLocks noGrp="1"/>
          </p:cNvSpPr>
          <p:nvPr>
            <p:ph type="ftr" idx="11"/>
          </p:nvPr>
        </p:nvSpPr>
        <p:spPr>
          <a:xfrm>
            <a:off x="3308350" y="6401999"/>
            <a:ext cx="5575300" cy="369332"/>
          </a:xfrm>
          <a:prstGeom prst="rect">
            <a:avLst/>
          </a:prstGeom>
          <a:noFill/>
          <a:ln>
            <a:noFill/>
          </a:ln>
        </p:spPr>
        <p:txBody>
          <a:bodyPr spcFirstLastPara="1" wrap="square" lIns="0" tIns="0" rIns="0" bIns="0" anchor="ctr" anchorCtr="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7"/>
          <p:cNvSpPr txBox="1">
            <a:spLocks noGrp="1"/>
          </p:cNvSpPr>
          <p:nvPr>
            <p:ph type="sldNum" idx="12"/>
          </p:nvPr>
        </p:nvSpPr>
        <p:spPr>
          <a:xfrm>
            <a:off x="9442800" y="6401999"/>
            <a:ext cx="2208212" cy="369332"/>
          </a:xfrm>
          <a:prstGeom prst="rect">
            <a:avLst/>
          </a:prstGeom>
          <a:noFill/>
          <a:ln>
            <a:noFill/>
          </a:ln>
        </p:spPr>
        <p:txBody>
          <a:bodyPr spcFirstLastPara="1" wrap="square" lIns="0" tIns="0" rIns="0" bIns="0"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3" name="Google Shape;23;p37"/>
          <p:cNvCxnSpPr/>
          <p:nvPr/>
        </p:nvCxnSpPr>
        <p:spPr>
          <a:xfrm>
            <a:off x="5826000" y="3690871"/>
            <a:ext cx="540000" cy="0"/>
          </a:xfrm>
          <a:prstGeom prst="straightConnector1">
            <a:avLst/>
          </a:prstGeom>
          <a:noFill/>
          <a:ln w="12700" cap="flat" cmpd="sng">
            <a:solidFill>
              <a:schemeClr val="lt1"/>
            </a:solidFill>
            <a:prstDash val="solid"/>
            <a:round/>
            <a:headEnd type="none" w="sm" len="sm"/>
            <a:tailEnd type="none" w="sm" len="sm"/>
          </a:ln>
        </p:spPr>
      </p:cxnSp>
      <p:grpSp>
        <p:nvGrpSpPr>
          <p:cNvPr id="24" name="Google Shape;24;p37"/>
          <p:cNvGrpSpPr/>
          <p:nvPr/>
        </p:nvGrpSpPr>
        <p:grpSpPr>
          <a:xfrm>
            <a:off x="9763121" y="4439427"/>
            <a:ext cx="1597977" cy="1549851"/>
            <a:chOff x="9623421" y="4394977"/>
            <a:chExt cx="1597977" cy="1549851"/>
          </a:xfrm>
        </p:grpSpPr>
        <p:sp>
          <p:nvSpPr>
            <p:cNvPr id="25" name="Google Shape;25;p37"/>
            <p:cNvSpPr/>
            <p:nvPr/>
          </p:nvSpPr>
          <p:spPr>
            <a:xfrm rot="2700000" flipH="1">
              <a:off x="10267789" y="4452443"/>
              <a:ext cx="571820" cy="1316717"/>
            </a:xfrm>
            <a:custGeom>
              <a:avLst/>
              <a:gdLst/>
              <a:ahLst/>
              <a:cxnLst/>
              <a:rect l="l" t="t" r="r" b="b"/>
              <a:pathLst>
                <a:path w="571820" h="1316717" extrusionOk="0">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grpSp>
          <p:nvGrpSpPr>
            <p:cNvPr id="26" name="Google Shape;26;p37"/>
            <p:cNvGrpSpPr/>
            <p:nvPr/>
          </p:nvGrpSpPr>
          <p:grpSpPr>
            <a:xfrm rot="2700000" flipH="1">
              <a:off x="10112436" y="4359902"/>
              <a:ext cx="571820" cy="1620000"/>
              <a:chOff x="8482785" y="4330454"/>
              <a:chExt cx="571820" cy="1620000"/>
            </a:xfrm>
          </p:grpSpPr>
          <p:sp>
            <p:nvSpPr>
              <p:cNvPr id="27" name="Google Shape;27;p37"/>
              <p:cNvSpPr/>
              <p:nvPr/>
            </p:nvSpPr>
            <p:spPr>
              <a:xfrm>
                <a:off x="8482785" y="4333632"/>
                <a:ext cx="571820" cy="1311956"/>
              </a:xfrm>
              <a:custGeom>
                <a:avLst/>
                <a:gdLst/>
                <a:ahLst/>
                <a:cxnLst/>
                <a:rect l="l" t="t" r="r" b="b"/>
                <a:pathLst>
                  <a:path w="571820" h="1311956" extrusionOk="0">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cxnSp>
            <p:nvCxnSpPr>
              <p:cNvPr id="28" name="Google Shape;28;p37"/>
              <p:cNvCxnSpPr/>
              <p:nvPr/>
            </p:nvCxnSpPr>
            <p:spPr>
              <a:xfrm>
                <a:off x="8768695" y="4330454"/>
                <a:ext cx="0" cy="1620000"/>
              </a:xfrm>
              <a:prstGeom prst="straightConnector1">
                <a:avLst/>
              </a:prstGeom>
              <a:noFill/>
              <a:ln w="12700" cap="flat" cmpd="sng">
                <a:solidFill>
                  <a:schemeClr val="lt1"/>
                </a:solidFill>
                <a:prstDash val="solid"/>
                <a:round/>
                <a:headEnd type="none" w="sm" len="sm"/>
                <a:tailEnd type="none" w="sm" len="sm"/>
              </a:ln>
            </p:spPr>
          </p:cxnSp>
        </p:grpSp>
      </p:grpSp>
      <p:pic>
        <p:nvPicPr>
          <p:cNvPr id="29" name="Google Shape;29;p37" descr="A black background with white text&#10;&#10;Description automatically generated"/>
          <p:cNvPicPr preferRelativeResize="0"/>
          <p:nvPr/>
        </p:nvPicPr>
        <p:blipFill rotWithShape="1">
          <a:blip r:embed="rId2">
            <a:alphaModFix/>
          </a:blip>
          <a:srcRect/>
          <a:stretch/>
        </p:blipFill>
        <p:spPr>
          <a:xfrm>
            <a:off x="170837" y="6138628"/>
            <a:ext cx="2577126" cy="56777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5"/>
        <p:cNvGrpSpPr/>
        <p:nvPr/>
      </p:nvGrpSpPr>
      <p:grpSpPr>
        <a:xfrm>
          <a:off x="0" y="0"/>
          <a:ext cx="0" cy="0"/>
          <a:chOff x="0" y="0"/>
          <a:chExt cx="0" cy="0"/>
        </a:xfrm>
      </p:grpSpPr>
      <p:sp>
        <p:nvSpPr>
          <p:cNvPr id="96" name="Google Shape;96;p46"/>
          <p:cNvSpPr txBox="1">
            <a:spLocks noGrp="1"/>
          </p:cNvSpPr>
          <p:nvPr>
            <p:ph type="title"/>
          </p:nvPr>
        </p:nvSpPr>
        <p:spPr>
          <a:xfrm>
            <a:off x="1079500" y="1011238"/>
            <a:ext cx="10026650" cy="655637"/>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46"/>
          <p:cNvSpPr txBox="1">
            <a:spLocks noGrp="1"/>
          </p:cNvSpPr>
          <p:nvPr>
            <p:ph type="body" idx="1"/>
          </p:nvPr>
        </p:nvSpPr>
        <p:spPr>
          <a:xfrm rot="5400000">
            <a:off x="4103688" y="-1233487"/>
            <a:ext cx="3978275" cy="10026650"/>
          </a:xfrm>
          <a:prstGeom prst="rect">
            <a:avLst/>
          </a:prstGeom>
          <a:noFill/>
          <a:ln>
            <a:noFill/>
          </a:ln>
        </p:spPr>
        <p:txBody>
          <a:bodyPr spcFirstLastPara="1" wrap="square" lIns="0" tIns="0" rIns="0" bIns="0" anchor="t" anchorCtr="0">
            <a:normAutofit/>
          </a:bodyPr>
          <a:lstStyle>
            <a:lvl1pPr marL="457200" lvl="0" indent="-342900" algn="l">
              <a:lnSpc>
                <a:spcPct val="125000"/>
              </a:lnSpc>
              <a:spcBef>
                <a:spcPts val="1000"/>
              </a:spcBef>
              <a:spcAft>
                <a:spcPts val="0"/>
              </a:spcAft>
              <a:buSzPts val="1800"/>
              <a:buChar char="·"/>
              <a:defRPr/>
            </a:lvl1pPr>
            <a:lvl2pPr marL="914400" lvl="1" indent="-228600" algn="l">
              <a:lnSpc>
                <a:spcPct val="125000"/>
              </a:lnSpc>
              <a:spcBef>
                <a:spcPts val="500"/>
              </a:spcBef>
              <a:spcAft>
                <a:spcPts val="0"/>
              </a:spcAft>
              <a:buSzPts val="1800"/>
              <a:buNone/>
              <a:defRPr/>
            </a:lvl2pPr>
            <a:lvl3pPr marL="1371600" lvl="2" indent="-342900" algn="l">
              <a:lnSpc>
                <a:spcPct val="125000"/>
              </a:lnSpc>
              <a:spcBef>
                <a:spcPts val="500"/>
              </a:spcBef>
              <a:spcAft>
                <a:spcPts val="0"/>
              </a:spcAft>
              <a:buSzPts val="1800"/>
              <a:buChar char="·"/>
              <a:defRPr/>
            </a:lvl3pPr>
            <a:lvl4pPr marL="1828800" lvl="3" indent="-228600" algn="l">
              <a:lnSpc>
                <a:spcPct val="125000"/>
              </a:lnSpc>
              <a:spcBef>
                <a:spcPts val="500"/>
              </a:spcBef>
              <a:spcAft>
                <a:spcPts val="0"/>
              </a:spcAft>
              <a:buSzPts val="1800"/>
              <a:buNone/>
              <a:defRPr/>
            </a:lvl4pPr>
            <a:lvl5pPr marL="2286000" lvl="4" indent="-342900" algn="l">
              <a:lnSpc>
                <a:spcPct val="125000"/>
              </a:lnSpc>
              <a:spcBef>
                <a:spcPts val="5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8" name="Google Shape;98;p46"/>
          <p:cNvSpPr txBox="1">
            <a:spLocks noGrp="1"/>
          </p:cNvSpPr>
          <p:nvPr>
            <p:ph type="dt" idx="10"/>
          </p:nvPr>
        </p:nvSpPr>
        <p:spPr>
          <a:xfrm>
            <a:off x="541338" y="6401999"/>
            <a:ext cx="2206625" cy="369332"/>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46"/>
          <p:cNvSpPr txBox="1">
            <a:spLocks noGrp="1"/>
          </p:cNvSpPr>
          <p:nvPr>
            <p:ph type="ftr" idx="11"/>
          </p:nvPr>
        </p:nvSpPr>
        <p:spPr>
          <a:xfrm>
            <a:off x="3308350" y="6401999"/>
            <a:ext cx="5575300" cy="369332"/>
          </a:xfrm>
          <a:prstGeom prst="rect">
            <a:avLst/>
          </a:prstGeom>
          <a:noFill/>
          <a:ln>
            <a:noFill/>
          </a:ln>
        </p:spPr>
        <p:txBody>
          <a:bodyPr spcFirstLastPara="1" wrap="square" lIns="0" tIns="0" rIns="0" bIns="0" anchor="ctr" anchorCtr="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46"/>
          <p:cNvSpPr txBox="1">
            <a:spLocks noGrp="1"/>
          </p:cNvSpPr>
          <p:nvPr>
            <p:ph type="sldNum" idx="12"/>
          </p:nvPr>
        </p:nvSpPr>
        <p:spPr>
          <a:xfrm>
            <a:off x="9442800" y="6401999"/>
            <a:ext cx="2208212" cy="369332"/>
          </a:xfrm>
          <a:prstGeom prst="rect">
            <a:avLst/>
          </a:prstGeom>
          <a:noFill/>
          <a:ln>
            <a:noFill/>
          </a:ln>
        </p:spPr>
        <p:txBody>
          <a:bodyPr spcFirstLastPara="1" wrap="square" lIns="0" tIns="0" rIns="0" bIns="0"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1"/>
        <p:cNvGrpSpPr/>
        <p:nvPr/>
      </p:nvGrpSpPr>
      <p:grpSpPr>
        <a:xfrm>
          <a:off x="0" y="0"/>
          <a:ext cx="0" cy="0"/>
          <a:chOff x="0" y="0"/>
          <a:chExt cx="0" cy="0"/>
        </a:xfrm>
      </p:grpSpPr>
      <p:sp>
        <p:nvSpPr>
          <p:cNvPr id="102" name="Google Shape;102;p47"/>
          <p:cNvSpPr txBox="1">
            <a:spLocks noGrp="1"/>
          </p:cNvSpPr>
          <p:nvPr>
            <p:ph type="title"/>
          </p:nvPr>
        </p:nvSpPr>
        <p:spPr>
          <a:xfrm rot="5400000">
            <a:off x="8200672" y="2777907"/>
            <a:ext cx="4689476" cy="1292662"/>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47"/>
          <p:cNvSpPr txBox="1">
            <a:spLocks noGrp="1"/>
          </p:cNvSpPr>
          <p:nvPr>
            <p:ph type="body" idx="1"/>
          </p:nvPr>
        </p:nvSpPr>
        <p:spPr>
          <a:xfrm rot="5400000">
            <a:off x="2982733" y="-823733"/>
            <a:ext cx="4689476" cy="8495943"/>
          </a:xfrm>
          <a:prstGeom prst="rect">
            <a:avLst/>
          </a:prstGeom>
          <a:noFill/>
          <a:ln>
            <a:noFill/>
          </a:ln>
        </p:spPr>
        <p:txBody>
          <a:bodyPr spcFirstLastPara="1" wrap="square" lIns="0" tIns="0" rIns="0" bIns="0" anchor="t" anchorCtr="0">
            <a:normAutofit/>
          </a:bodyPr>
          <a:lstStyle>
            <a:lvl1pPr marL="457200" lvl="0" indent="-342900" algn="l">
              <a:lnSpc>
                <a:spcPct val="125000"/>
              </a:lnSpc>
              <a:spcBef>
                <a:spcPts val="1000"/>
              </a:spcBef>
              <a:spcAft>
                <a:spcPts val="0"/>
              </a:spcAft>
              <a:buSzPts val="1800"/>
              <a:buChar char="·"/>
              <a:defRPr/>
            </a:lvl1pPr>
            <a:lvl2pPr marL="914400" lvl="1" indent="-228600" algn="l">
              <a:lnSpc>
                <a:spcPct val="125000"/>
              </a:lnSpc>
              <a:spcBef>
                <a:spcPts val="500"/>
              </a:spcBef>
              <a:spcAft>
                <a:spcPts val="0"/>
              </a:spcAft>
              <a:buSzPts val="1800"/>
              <a:buNone/>
              <a:defRPr/>
            </a:lvl2pPr>
            <a:lvl3pPr marL="1371600" lvl="2" indent="-342900" algn="l">
              <a:lnSpc>
                <a:spcPct val="125000"/>
              </a:lnSpc>
              <a:spcBef>
                <a:spcPts val="500"/>
              </a:spcBef>
              <a:spcAft>
                <a:spcPts val="0"/>
              </a:spcAft>
              <a:buSzPts val="1800"/>
              <a:buChar char="·"/>
              <a:defRPr/>
            </a:lvl3pPr>
            <a:lvl4pPr marL="1828800" lvl="3" indent="-228600" algn="l">
              <a:lnSpc>
                <a:spcPct val="125000"/>
              </a:lnSpc>
              <a:spcBef>
                <a:spcPts val="500"/>
              </a:spcBef>
              <a:spcAft>
                <a:spcPts val="0"/>
              </a:spcAft>
              <a:buSzPts val="1800"/>
              <a:buNone/>
              <a:defRPr/>
            </a:lvl4pPr>
            <a:lvl5pPr marL="2286000" lvl="4" indent="-342900" algn="l">
              <a:lnSpc>
                <a:spcPct val="125000"/>
              </a:lnSpc>
              <a:spcBef>
                <a:spcPts val="5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04" name="Google Shape;104;p47"/>
          <p:cNvSpPr txBox="1">
            <a:spLocks noGrp="1"/>
          </p:cNvSpPr>
          <p:nvPr>
            <p:ph type="dt" idx="10"/>
          </p:nvPr>
        </p:nvSpPr>
        <p:spPr>
          <a:xfrm>
            <a:off x="541338" y="6401999"/>
            <a:ext cx="2206625" cy="369332"/>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47"/>
          <p:cNvSpPr txBox="1">
            <a:spLocks noGrp="1"/>
          </p:cNvSpPr>
          <p:nvPr>
            <p:ph type="ftr" idx="11"/>
          </p:nvPr>
        </p:nvSpPr>
        <p:spPr>
          <a:xfrm>
            <a:off x="3308350" y="6401999"/>
            <a:ext cx="5575300" cy="369332"/>
          </a:xfrm>
          <a:prstGeom prst="rect">
            <a:avLst/>
          </a:prstGeom>
          <a:noFill/>
          <a:ln>
            <a:noFill/>
          </a:ln>
        </p:spPr>
        <p:txBody>
          <a:bodyPr spcFirstLastPara="1" wrap="square" lIns="0" tIns="0" rIns="0" bIns="0" anchor="ctr" anchorCtr="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47"/>
          <p:cNvSpPr txBox="1">
            <a:spLocks noGrp="1"/>
          </p:cNvSpPr>
          <p:nvPr>
            <p:ph type="sldNum" idx="12"/>
          </p:nvPr>
        </p:nvSpPr>
        <p:spPr>
          <a:xfrm>
            <a:off x="9442800" y="6401999"/>
            <a:ext cx="2208212" cy="369332"/>
          </a:xfrm>
          <a:prstGeom prst="rect">
            <a:avLst/>
          </a:prstGeom>
          <a:noFill/>
          <a:ln>
            <a:noFill/>
          </a:ln>
        </p:spPr>
        <p:txBody>
          <a:bodyPr spcFirstLastPara="1" wrap="square" lIns="0" tIns="0" rIns="0" bIns="0"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38"/>
          <p:cNvSpPr txBox="1">
            <a:spLocks noGrp="1"/>
          </p:cNvSpPr>
          <p:nvPr>
            <p:ph type="title"/>
          </p:nvPr>
        </p:nvSpPr>
        <p:spPr>
          <a:xfrm>
            <a:off x="1079500" y="1011238"/>
            <a:ext cx="10026650" cy="655637"/>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8"/>
          <p:cNvSpPr txBox="1">
            <a:spLocks noGrp="1"/>
          </p:cNvSpPr>
          <p:nvPr>
            <p:ph type="body" idx="1"/>
          </p:nvPr>
        </p:nvSpPr>
        <p:spPr>
          <a:xfrm>
            <a:off x="1079500" y="1790700"/>
            <a:ext cx="10026650" cy="3978275"/>
          </a:xfrm>
          <a:prstGeom prst="rect">
            <a:avLst/>
          </a:prstGeom>
          <a:noFill/>
          <a:ln>
            <a:noFill/>
          </a:ln>
        </p:spPr>
        <p:txBody>
          <a:bodyPr spcFirstLastPara="1" wrap="square" lIns="0" tIns="0" rIns="0" bIns="0" anchor="t" anchorCtr="0">
            <a:normAutofit/>
          </a:bodyPr>
          <a:lstStyle>
            <a:lvl1pPr marL="457200" lvl="0" indent="-342900" algn="l">
              <a:lnSpc>
                <a:spcPct val="125000"/>
              </a:lnSpc>
              <a:spcBef>
                <a:spcPts val="1000"/>
              </a:spcBef>
              <a:spcAft>
                <a:spcPts val="0"/>
              </a:spcAft>
              <a:buSzPts val="1800"/>
              <a:buChar char="·"/>
              <a:defRPr/>
            </a:lvl1pPr>
            <a:lvl2pPr marL="914400" lvl="1" indent="-228600" algn="l">
              <a:lnSpc>
                <a:spcPct val="125000"/>
              </a:lnSpc>
              <a:spcBef>
                <a:spcPts val="500"/>
              </a:spcBef>
              <a:spcAft>
                <a:spcPts val="0"/>
              </a:spcAft>
              <a:buSzPts val="1800"/>
              <a:buNone/>
              <a:defRPr/>
            </a:lvl2pPr>
            <a:lvl3pPr marL="1371600" lvl="2" indent="-342900" algn="l">
              <a:lnSpc>
                <a:spcPct val="125000"/>
              </a:lnSpc>
              <a:spcBef>
                <a:spcPts val="500"/>
              </a:spcBef>
              <a:spcAft>
                <a:spcPts val="0"/>
              </a:spcAft>
              <a:buSzPts val="1800"/>
              <a:buChar char="·"/>
              <a:defRPr/>
            </a:lvl3pPr>
            <a:lvl4pPr marL="1828800" lvl="3" indent="-228600" algn="l">
              <a:lnSpc>
                <a:spcPct val="125000"/>
              </a:lnSpc>
              <a:spcBef>
                <a:spcPts val="500"/>
              </a:spcBef>
              <a:spcAft>
                <a:spcPts val="0"/>
              </a:spcAft>
              <a:buSzPts val="1800"/>
              <a:buNone/>
              <a:defRPr/>
            </a:lvl4pPr>
            <a:lvl5pPr marL="2286000" lvl="4" indent="-342900" algn="l">
              <a:lnSpc>
                <a:spcPct val="125000"/>
              </a:lnSpc>
              <a:spcBef>
                <a:spcPts val="5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3" name="Google Shape;33;p38"/>
          <p:cNvSpPr txBox="1">
            <a:spLocks noGrp="1"/>
          </p:cNvSpPr>
          <p:nvPr>
            <p:ph type="dt" idx="10"/>
          </p:nvPr>
        </p:nvSpPr>
        <p:spPr>
          <a:xfrm>
            <a:off x="541338" y="6401999"/>
            <a:ext cx="2206625" cy="369332"/>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8"/>
          <p:cNvSpPr txBox="1">
            <a:spLocks noGrp="1"/>
          </p:cNvSpPr>
          <p:nvPr>
            <p:ph type="ftr" idx="11"/>
          </p:nvPr>
        </p:nvSpPr>
        <p:spPr>
          <a:xfrm>
            <a:off x="3308350" y="6401999"/>
            <a:ext cx="5575300" cy="369332"/>
          </a:xfrm>
          <a:prstGeom prst="rect">
            <a:avLst/>
          </a:prstGeom>
          <a:noFill/>
          <a:ln>
            <a:noFill/>
          </a:ln>
        </p:spPr>
        <p:txBody>
          <a:bodyPr spcFirstLastPara="1" wrap="square" lIns="0" tIns="0" rIns="0" bIns="0" anchor="ctr" anchorCtr="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8"/>
          <p:cNvSpPr txBox="1">
            <a:spLocks noGrp="1"/>
          </p:cNvSpPr>
          <p:nvPr>
            <p:ph type="sldNum" idx="12"/>
          </p:nvPr>
        </p:nvSpPr>
        <p:spPr>
          <a:xfrm>
            <a:off x="9442800" y="6401999"/>
            <a:ext cx="2208212" cy="369332"/>
          </a:xfrm>
          <a:prstGeom prst="rect">
            <a:avLst/>
          </a:prstGeom>
          <a:noFill/>
          <a:ln>
            <a:noFill/>
          </a:ln>
        </p:spPr>
        <p:txBody>
          <a:bodyPr spcFirstLastPara="1" wrap="square" lIns="0" tIns="0" rIns="0" bIns="0"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
        <p:nvSpPr>
          <p:cNvPr id="37" name="Google Shape;37;p39"/>
          <p:cNvSpPr txBox="1">
            <a:spLocks noGrp="1"/>
          </p:cNvSpPr>
          <p:nvPr>
            <p:ph type="dt" idx="10"/>
          </p:nvPr>
        </p:nvSpPr>
        <p:spPr>
          <a:xfrm>
            <a:off x="541338" y="6401999"/>
            <a:ext cx="2206625" cy="369332"/>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3308350" y="6401999"/>
            <a:ext cx="5575300" cy="369332"/>
          </a:xfrm>
          <a:prstGeom prst="rect">
            <a:avLst/>
          </a:prstGeom>
          <a:noFill/>
          <a:ln>
            <a:noFill/>
          </a:ln>
        </p:spPr>
        <p:txBody>
          <a:bodyPr spcFirstLastPara="1" wrap="square" lIns="0" tIns="0" rIns="0" bIns="0" anchor="ctr" anchorCtr="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9442800" y="6401999"/>
            <a:ext cx="2208212" cy="369332"/>
          </a:xfrm>
          <a:prstGeom prst="rect">
            <a:avLst/>
          </a:prstGeom>
          <a:noFill/>
          <a:ln>
            <a:noFill/>
          </a:ln>
        </p:spPr>
        <p:txBody>
          <a:bodyPr spcFirstLastPara="1" wrap="square" lIns="0" tIns="0" rIns="0" bIns="0"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1079501" y="1011238"/>
            <a:ext cx="3905250" cy="1292662"/>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2800"/>
              <a:buFont typeface="Rockwel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0"/>
          <p:cNvSpPr>
            <a:spLocks noGrp="1"/>
          </p:cNvSpPr>
          <p:nvPr>
            <p:ph type="pic" idx="2"/>
          </p:nvPr>
        </p:nvSpPr>
        <p:spPr>
          <a:xfrm>
            <a:off x="5537200" y="531813"/>
            <a:ext cx="6113812" cy="5784849"/>
          </a:xfrm>
          <a:prstGeom prst="rect">
            <a:avLst/>
          </a:prstGeom>
          <a:noFill/>
          <a:ln>
            <a:noFill/>
          </a:ln>
        </p:spPr>
      </p:sp>
      <p:sp>
        <p:nvSpPr>
          <p:cNvPr id="43" name="Google Shape;43;p40"/>
          <p:cNvSpPr txBox="1">
            <a:spLocks noGrp="1"/>
          </p:cNvSpPr>
          <p:nvPr>
            <p:ph type="body" idx="1"/>
          </p:nvPr>
        </p:nvSpPr>
        <p:spPr>
          <a:xfrm>
            <a:off x="1079500" y="2663825"/>
            <a:ext cx="3905250" cy="3105150"/>
          </a:xfrm>
          <a:prstGeom prst="rect">
            <a:avLst/>
          </a:prstGeom>
          <a:noFill/>
          <a:ln>
            <a:noFill/>
          </a:ln>
        </p:spPr>
        <p:txBody>
          <a:bodyPr spcFirstLastPara="1" wrap="square" lIns="0" tIns="0" rIns="0" bIns="0" anchor="t" anchorCtr="0">
            <a:normAutofit/>
          </a:bodyPr>
          <a:lstStyle>
            <a:lvl1pPr marL="457200" lvl="0" indent="-228600" algn="l">
              <a:lnSpc>
                <a:spcPct val="125000"/>
              </a:lnSpc>
              <a:spcBef>
                <a:spcPts val="1000"/>
              </a:spcBef>
              <a:spcAft>
                <a:spcPts val="0"/>
              </a:spcAft>
              <a:buSzPts val="2000"/>
              <a:buNone/>
              <a:defRPr sz="2000"/>
            </a:lvl1pPr>
            <a:lvl2pPr marL="914400" lvl="1" indent="-228600" algn="l">
              <a:lnSpc>
                <a:spcPct val="125000"/>
              </a:lnSpc>
              <a:spcBef>
                <a:spcPts val="500"/>
              </a:spcBef>
              <a:spcAft>
                <a:spcPts val="0"/>
              </a:spcAft>
              <a:buSzPts val="1400"/>
              <a:buFont typeface="Avenir"/>
              <a:buNone/>
              <a:defRPr sz="1400"/>
            </a:lvl2pPr>
            <a:lvl3pPr marL="1371600" lvl="2" indent="-228600" algn="l">
              <a:lnSpc>
                <a:spcPct val="125000"/>
              </a:lnSpc>
              <a:spcBef>
                <a:spcPts val="500"/>
              </a:spcBef>
              <a:spcAft>
                <a:spcPts val="0"/>
              </a:spcAft>
              <a:buSzPts val="1200"/>
              <a:buNone/>
              <a:defRPr sz="1200"/>
            </a:lvl3pPr>
            <a:lvl4pPr marL="1828800" lvl="3" indent="-228600" algn="l">
              <a:lnSpc>
                <a:spcPct val="125000"/>
              </a:lnSpc>
              <a:spcBef>
                <a:spcPts val="500"/>
              </a:spcBef>
              <a:spcAft>
                <a:spcPts val="0"/>
              </a:spcAft>
              <a:buSzPts val="1000"/>
              <a:buFont typeface="Avenir"/>
              <a:buNone/>
              <a:defRPr sz="1000"/>
            </a:lvl4pPr>
            <a:lvl5pPr marL="2286000" lvl="4" indent="-228600" algn="l">
              <a:lnSpc>
                <a:spcPct val="125000"/>
              </a:lnSpc>
              <a:spcBef>
                <a:spcPts val="500"/>
              </a:spcBef>
              <a:spcAft>
                <a:spcPts val="0"/>
              </a:spcAft>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44" name="Google Shape;44;p40"/>
          <p:cNvSpPr txBox="1">
            <a:spLocks noGrp="1"/>
          </p:cNvSpPr>
          <p:nvPr>
            <p:ph type="dt" idx="10"/>
          </p:nvPr>
        </p:nvSpPr>
        <p:spPr>
          <a:xfrm>
            <a:off x="541338" y="6401999"/>
            <a:ext cx="2206625" cy="369332"/>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0"/>
          <p:cNvSpPr txBox="1">
            <a:spLocks noGrp="1"/>
          </p:cNvSpPr>
          <p:nvPr>
            <p:ph type="ftr" idx="11"/>
          </p:nvPr>
        </p:nvSpPr>
        <p:spPr>
          <a:xfrm>
            <a:off x="3308350" y="6401999"/>
            <a:ext cx="5575300" cy="369332"/>
          </a:xfrm>
          <a:prstGeom prst="rect">
            <a:avLst/>
          </a:prstGeom>
          <a:noFill/>
          <a:ln>
            <a:noFill/>
          </a:ln>
        </p:spPr>
        <p:txBody>
          <a:bodyPr spcFirstLastPara="1" wrap="square" lIns="0" tIns="0" rIns="0" bIns="0" anchor="ctr" anchorCtr="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40"/>
          <p:cNvSpPr txBox="1">
            <a:spLocks noGrp="1"/>
          </p:cNvSpPr>
          <p:nvPr>
            <p:ph type="sldNum" idx="12"/>
          </p:nvPr>
        </p:nvSpPr>
        <p:spPr>
          <a:xfrm>
            <a:off x="9442800" y="6401999"/>
            <a:ext cx="2208212" cy="369332"/>
          </a:xfrm>
          <a:prstGeom prst="rect">
            <a:avLst/>
          </a:prstGeom>
          <a:noFill/>
          <a:ln>
            <a:noFill/>
          </a:ln>
        </p:spPr>
        <p:txBody>
          <a:bodyPr spcFirstLastPara="1" wrap="square" lIns="0" tIns="0" rIns="0" bIns="0"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41"/>
          <p:cNvSpPr txBox="1">
            <a:spLocks noGrp="1"/>
          </p:cNvSpPr>
          <p:nvPr>
            <p:ph type="title"/>
          </p:nvPr>
        </p:nvSpPr>
        <p:spPr>
          <a:xfrm>
            <a:off x="1079500" y="2252663"/>
            <a:ext cx="4457700" cy="23495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lt1"/>
              </a:buClr>
              <a:buSzPts val="2800"/>
              <a:buFont typeface="Rockwel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41"/>
          <p:cNvSpPr txBox="1">
            <a:spLocks noGrp="1"/>
          </p:cNvSpPr>
          <p:nvPr>
            <p:ph type="body" idx="1"/>
          </p:nvPr>
        </p:nvSpPr>
        <p:spPr>
          <a:xfrm>
            <a:off x="6654800" y="2252664"/>
            <a:ext cx="4451348" cy="2349500"/>
          </a:xfrm>
          <a:prstGeom prst="rect">
            <a:avLst/>
          </a:prstGeom>
          <a:noFill/>
          <a:ln>
            <a:noFill/>
          </a:ln>
        </p:spPr>
        <p:txBody>
          <a:bodyPr spcFirstLastPara="1" wrap="square" lIns="0" tIns="0" rIns="0" bIns="0" anchor="ctr" anchorCtr="0">
            <a:normAutofit/>
          </a:bodyPr>
          <a:lstStyle>
            <a:lvl1pPr marL="457200" lvl="0" indent="-228600" algn="l">
              <a:lnSpc>
                <a:spcPct val="125000"/>
              </a:lnSpc>
              <a:spcBef>
                <a:spcPts val="1000"/>
              </a:spcBef>
              <a:spcAft>
                <a:spcPts val="0"/>
              </a:spcAft>
              <a:buSzPts val="2400"/>
              <a:buNone/>
              <a:defRPr sz="2400" i="1">
                <a:solidFill>
                  <a:schemeClr val="lt1"/>
                </a:solidFill>
              </a:defRPr>
            </a:lvl1pPr>
            <a:lvl2pPr marL="914400" lvl="1" indent="-228600" algn="l">
              <a:lnSpc>
                <a:spcPct val="125000"/>
              </a:lnSpc>
              <a:spcBef>
                <a:spcPts val="500"/>
              </a:spcBef>
              <a:spcAft>
                <a:spcPts val="0"/>
              </a:spcAft>
              <a:buSzPts val="2000"/>
              <a:buFont typeface="Avenir"/>
              <a:buNone/>
              <a:defRPr sz="2000">
                <a:solidFill>
                  <a:schemeClr val="lt1"/>
                </a:solidFill>
              </a:defRPr>
            </a:lvl2pPr>
            <a:lvl3pPr marL="1371600" lvl="2" indent="-228600" algn="l">
              <a:lnSpc>
                <a:spcPct val="125000"/>
              </a:lnSpc>
              <a:spcBef>
                <a:spcPts val="500"/>
              </a:spcBef>
              <a:spcAft>
                <a:spcPts val="0"/>
              </a:spcAft>
              <a:buSzPts val="1800"/>
              <a:buNone/>
              <a:defRPr sz="1800">
                <a:solidFill>
                  <a:schemeClr val="lt1"/>
                </a:solidFill>
              </a:defRPr>
            </a:lvl3pPr>
            <a:lvl4pPr marL="1828800" lvl="3" indent="-228600" algn="l">
              <a:lnSpc>
                <a:spcPct val="125000"/>
              </a:lnSpc>
              <a:spcBef>
                <a:spcPts val="500"/>
              </a:spcBef>
              <a:spcAft>
                <a:spcPts val="0"/>
              </a:spcAft>
              <a:buSzPts val="1600"/>
              <a:buFont typeface="Avenir"/>
              <a:buNone/>
              <a:defRPr sz="1600">
                <a:solidFill>
                  <a:schemeClr val="lt1"/>
                </a:solidFill>
              </a:defRPr>
            </a:lvl4pPr>
            <a:lvl5pPr marL="2286000" lvl="4" indent="-228600" algn="l">
              <a:lnSpc>
                <a:spcPct val="125000"/>
              </a:lnSpc>
              <a:spcBef>
                <a:spcPts val="500"/>
              </a:spcBef>
              <a:spcAft>
                <a:spcPts val="0"/>
              </a:spcAft>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50" name="Google Shape;50;p41"/>
          <p:cNvSpPr txBox="1">
            <a:spLocks noGrp="1"/>
          </p:cNvSpPr>
          <p:nvPr>
            <p:ph type="dt" idx="10"/>
          </p:nvPr>
        </p:nvSpPr>
        <p:spPr>
          <a:xfrm>
            <a:off x="541338" y="6401999"/>
            <a:ext cx="2206625" cy="369332"/>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1"/>
          <p:cNvSpPr txBox="1">
            <a:spLocks noGrp="1"/>
          </p:cNvSpPr>
          <p:nvPr>
            <p:ph type="ftr" idx="11"/>
          </p:nvPr>
        </p:nvSpPr>
        <p:spPr>
          <a:xfrm>
            <a:off x="3308350" y="6401999"/>
            <a:ext cx="5575300" cy="369332"/>
          </a:xfrm>
          <a:prstGeom prst="rect">
            <a:avLst/>
          </a:prstGeom>
          <a:noFill/>
          <a:ln>
            <a:noFill/>
          </a:ln>
        </p:spPr>
        <p:txBody>
          <a:bodyPr spcFirstLastPara="1" wrap="square" lIns="0" tIns="0" rIns="0" bIns="0" anchor="ctr" anchorCtr="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1"/>
          <p:cNvSpPr txBox="1">
            <a:spLocks noGrp="1"/>
          </p:cNvSpPr>
          <p:nvPr>
            <p:ph type="sldNum" idx="12"/>
          </p:nvPr>
        </p:nvSpPr>
        <p:spPr>
          <a:xfrm>
            <a:off x="9442800" y="6401999"/>
            <a:ext cx="2208212" cy="369332"/>
          </a:xfrm>
          <a:prstGeom prst="rect">
            <a:avLst/>
          </a:prstGeom>
          <a:noFill/>
          <a:ln>
            <a:noFill/>
          </a:ln>
        </p:spPr>
        <p:txBody>
          <a:bodyPr spcFirstLastPara="1" wrap="square" lIns="0" tIns="0" rIns="0" bIns="0"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53" name="Google Shape;53;p41"/>
          <p:cNvGrpSpPr/>
          <p:nvPr/>
        </p:nvGrpSpPr>
        <p:grpSpPr>
          <a:xfrm>
            <a:off x="903520" y="1008265"/>
            <a:ext cx="1241179" cy="1192625"/>
            <a:chOff x="903520" y="1008265"/>
            <a:chExt cx="1241179" cy="1192625"/>
          </a:xfrm>
        </p:grpSpPr>
        <p:grpSp>
          <p:nvGrpSpPr>
            <p:cNvPr id="54" name="Google Shape;54;p41"/>
            <p:cNvGrpSpPr/>
            <p:nvPr/>
          </p:nvGrpSpPr>
          <p:grpSpPr>
            <a:xfrm rot="-2700000" flipH="1">
              <a:off x="1067391" y="1242261"/>
              <a:ext cx="961992" cy="724633"/>
              <a:chOff x="461917" y="958515"/>
              <a:chExt cx="961992" cy="724633"/>
            </a:xfrm>
          </p:grpSpPr>
          <p:sp>
            <p:nvSpPr>
              <p:cNvPr id="55" name="Google Shape;55;p41"/>
              <p:cNvSpPr/>
              <p:nvPr/>
            </p:nvSpPr>
            <p:spPr>
              <a:xfrm rot="8100000" flipH="1">
                <a:off x="558167" y="1122160"/>
                <a:ext cx="464738" cy="464738"/>
              </a:xfrm>
              <a:custGeom>
                <a:avLst/>
                <a:gdLst/>
                <a:ahLst/>
                <a:cxnLst/>
                <a:rect l="l" t="t" r="r" b="b"/>
                <a:pathLst>
                  <a:path w="464738" h="464738" extrusionOk="0">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56" name="Google Shape;56;p41"/>
              <p:cNvSpPr/>
              <p:nvPr/>
            </p:nvSpPr>
            <p:spPr>
              <a:xfrm rot="5400000" flipH="1">
                <a:off x="959170" y="958515"/>
                <a:ext cx="464739" cy="464739"/>
              </a:xfrm>
              <a:custGeom>
                <a:avLst/>
                <a:gdLst/>
                <a:ahLst/>
                <a:cxnLst/>
                <a:rect l="l" t="t" r="r" b="b"/>
                <a:pathLst>
                  <a:path w="464739" h="464739" extrusionOk="0">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grpSp>
        <p:grpSp>
          <p:nvGrpSpPr>
            <p:cNvPr id="57" name="Google Shape;57;p41"/>
            <p:cNvGrpSpPr/>
            <p:nvPr/>
          </p:nvGrpSpPr>
          <p:grpSpPr>
            <a:xfrm>
              <a:off x="903520" y="1063906"/>
              <a:ext cx="960256" cy="901092"/>
              <a:chOff x="2111720" y="2516203"/>
              <a:chExt cx="960256" cy="901092"/>
            </a:xfrm>
          </p:grpSpPr>
          <p:sp>
            <p:nvSpPr>
              <p:cNvPr id="58" name="Google Shape;58;p41"/>
              <p:cNvSpPr/>
              <p:nvPr/>
            </p:nvSpPr>
            <p:spPr>
              <a:xfrm rot="-8100000">
                <a:off x="2207971" y="2856305"/>
                <a:ext cx="464739" cy="464739"/>
              </a:xfrm>
              <a:custGeom>
                <a:avLst/>
                <a:gdLst/>
                <a:ahLst/>
                <a:cxnLst/>
                <a:rect l="l" t="t" r="r" b="b"/>
                <a:pathLst>
                  <a:path w="464739" h="464739" extrusionOk="0">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59" name="Google Shape;59;p41"/>
              <p:cNvSpPr/>
              <p:nvPr/>
            </p:nvSpPr>
            <p:spPr>
              <a:xfrm rot="10800000">
                <a:off x="2607238" y="2688467"/>
                <a:ext cx="464738" cy="464738"/>
              </a:xfrm>
              <a:custGeom>
                <a:avLst/>
                <a:gdLst/>
                <a:ahLst/>
                <a:cxnLst/>
                <a:rect l="l" t="t" r="r" b="b"/>
                <a:pathLst>
                  <a:path w="464738" h="464738" extrusionOk="0">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grpSp>
            <p:nvGrpSpPr>
              <p:cNvPr id="60" name="Google Shape;60;p41"/>
              <p:cNvGrpSpPr/>
              <p:nvPr/>
            </p:nvGrpSpPr>
            <p:grpSpPr>
              <a:xfrm>
                <a:off x="2435580" y="2516203"/>
                <a:ext cx="636396" cy="900662"/>
                <a:chOff x="2435580" y="2516203"/>
                <a:chExt cx="636396" cy="900662"/>
              </a:xfrm>
            </p:grpSpPr>
            <p:cxnSp>
              <p:nvCxnSpPr>
                <p:cNvPr id="61" name="Google Shape;61;p41"/>
                <p:cNvCxnSpPr/>
                <p:nvPr/>
              </p:nvCxnSpPr>
              <p:spPr>
                <a:xfrm rot="10800000">
                  <a:off x="2440769" y="2516865"/>
                  <a:ext cx="0" cy="900000"/>
                </a:xfrm>
                <a:prstGeom prst="straightConnector1">
                  <a:avLst/>
                </a:prstGeom>
                <a:noFill/>
                <a:ln w="12700" cap="flat" cmpd="sng">
                  <a:solidFill>
                    <a:schemeClr val="lt1"/>
                  </a:solidFill>
                  <a:prstDash val="solid"/>
                  <a:round/>
                  <a:headEnd type="none" w="sm" len="sm"/>
                  <a:tailEnd type="none" w="sm" len="sm"/>
                </a:ln>
              </p:spPr>
            </p:cxnSp>
            <p:cxnSp>
              <p:nvCxnSpPr>
                <p:cNvPr id="62" name="Google Shape;62;p41"/>
                <p:cNvCxnSpPr/>
                <p:nvPr/>
              </p:nvCxnSpPr>
              <p:spPr>
                <a:xfrm rot="10800000">
                  <a:off x="2753778" y="2384401"/>
                  <a:ext cx="0" cy="900000"/>
                </a:xfrm>
                <a:prstGeom prst="straightConnector1">
                  <a:avLst/>
                </a:prstGeom>
                <a:noFill/>
                <a:ln w="12700" cap="flat" cmpd="sng">
                  <a:solidFill>
                    <a:schemeClr val="lt1"/>
                  </a:solidFill>
                  <a:prstDash val="solid"/>
                  <a:round/>
                  <a:headEnd type="none" w="sm" len="sm"/>
                  <a:tailEnd type="none" w="sm" len="sm"/>
                </a:ln>
              </p:spPr>
            </p:cxnSp>
          </p:grpSp>
        </p:grpSp>
      </p:grpSp>
      <p:grpSp>
        <p:nvGrpSpPr>
          <p:cNvPr id="63" name="Google Shape;63;p41"/>
          <p:cNvGrpSpPr/>
          <p:nvPr/>
        </p:nvGrpSpPr>
        <p:grpSpPr>
          <a:xfrm>
            <a:off x="1437136" y="649304"/>
            <a:ext cx="388541" cy="388541"/>
            <a:chOff x="5752675" y="5440856"/>
            <a:chExt cx="388541" cy="388541"/>
          </a:xfrm>
        </p:grpSpPr>
        <p:sp>
          <p:nvSpPr>
            <p:cNvPr id="64" name="Google Shape;64;p41"/>
            <p:cNvSpPr/>
            <p:nvPr/>
          </p:nvSpPr>
          <p:spPr>
            <a:xfrm rot="10800000">
              <a:off x="5800801" y="5488982"/>
              <a:ext cx="340415" cy="340415"/>
            </a:xfrm>
            <a:prstGeom prst="ellipse">
              <a:avLst/>
            </a:prstGeom>
            <a:solidFill>
              <a:srgbClr val="8ED3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65" name="Google Shape;65;p41"/>
            <p:cNvSpPr/>
            <p:nvPr/>
          </p:nvSpPr>
          <p:spPr>
            <a:xfrm>
              <a:off x="5752675" y="5440856"/>
              <a:ext cx="340415" cy="340415"/>
            </a:xfrm>
            <a:prstGeom prst="ellipse">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grpSp>
      <p:cxnSp>
        <p:nvCxnSpPr>
          <p:cNvPr id="66" name="Google Shape;66;p41"/>
          <p:cNvCxnSpPr/>
          <p:nvPr/>
        </p:nvCxnSpPr>
        <p:spPr>
          <a:xfrm rot="5400000">
            <a:off x="5826000" y="3429001"/>
            <a:ext cx="540000"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7"/>
        <p:cNvGrpSpPr/>
        <p:nvPr/>
      </p:nvGrpSpPr>
      <p:grpSpPr>
        <a:xfrm>
          <a:off x="0" y="0"/>
          <a:ext cx="0" cy="0"/>
          <a:chOff x="0" y="0"/>
          <a:chExt cx="0" cy="0"/>
        </a:xfrm>
      </p:grpSpPr>
      <p:sp>
        <p:nvSpPr>
          <p:cNvPr id="68" name="Google Shape;68;p42"/>
          <p:cNvSpPr txBox="1">
            <a:spLocks noGrp="1"/>
          </p:cNvSpPr>
          <p:nvPr>
            <p:ph type="title"/>
          </p:nvPr>
        </p:nvSpPr>
        <p:spPr>
          <a:xfrm>
            <a:off x="1079500" y="1011238"/>
            <a:ext cx="10026650" cy="655637"/>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2800"/>
              <a:buFont typeface="Rockwel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42"/>
          <p:cNvSpPr txBox="1">
            <a:spLocks noGrp="1"/>
          </p:cNvSpPr>
          <p:nvPr>
            <p:ph type="body" idx="1"/>
          </p:nvPr>
        </p:nvSpPr>
        <p:spPr>
          <a:xfrm>
            <a:off x="1085850" y="1790700"/>
            <a:ext cx="4740150" cy="3978275"/>
          </a:xfrm>
          <a:prstGeom prst="rect">
            <a:avLst/>
          </a:prstGeom>
          <a:noFill/>
          <a:ln>
            <a:noFill/>
          </a:ln>
        </p:spPr>
        <p:txBody>
          <a:bodyPr spcFirstLastPara="1" wrap="square" lIns="0" tIns="0" rIns="0" bIns="0" anchor="t" anchorCtr="0">
            <a:normAutofit/>
          </a:bodyPr>
          <a:lstStyle>
            <a:lvl1pPr marL="457200" lvl="0" indent="-342900" algn="l">
              <a:lnSpc>
                <a:spcPct val="125000"/>
              </a:lnSpc>
              <a:spcBef>
                <a:spcPts val="1000"/>
              </a:spcBef>
              <a:spcAft>
                <a:spcPts val="0"/>
              </a:spcAft>
              <a:buSzPts val="1800"/>
              <a:buChar char="·"/>
              <a:defRPr/>
            </a:lvl1pPr>
            <a:lvl2pPr marL="914400" lvl="1" indent="-228600" algn="l">
              <a:lnSpc>
                <a:spcPct val="125000"/>
              </a:lnSpc>
              <a:spcBef>
                <a:spcPts val="500"/>
              </a:spcBef>
              <a:spcAft>
                <a:spcPts val="0"/>
              </a:spcAft>
              <a:buSzPts val="1800"/>
              <a:buNone/>
              <a:defRPr/>
            </a:lvl2pPr>
            <a:lvl3pPr marL="1371600" lvl="2" indent="-342900" algn="l">
              <a:lnSpc>
                <a:spcPct val="125000"/>
              </a:lnSpc>
              <a:spcBef>
                <a:spcPts val="500"/>
              </a:spcBef>
              <a:spcAft>
                <a:spcPts val="0"/>
              </a:spcAft>
              <a:buSzPts val="1800"/>
              <a:buChar char="·"/>
              <a:defRPr/>
            </a:lvl3pPr>
            <a:lvl4pPr marL="1828800" lvl="3" indent="-228600" algn="l">
              <a:lnSpc>
                <a:spcPct val="125000"/>
              </a:lnSpc>
              <a:spcBef>
                <a:spcPts val="500"/>
              </a:spcBef>
              <a:spcAft>
                <a:spcPts val="0"/>
              </a:spcAft>
              <a:buSzPts val="1800"/>
              <a:buNone/>
              <a:defRPr/>
            </a:lvl4pPr>
            <a:lvl5pPr marL="2286000" lvl="4" indent="-342900" algn="l">
              <a:lnSpc>
                <a:spcPct val="125000"/>
              </a:lnSpc>
              <a:spcBef>
                <a:spcPts val="5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0" name="Google Shape;70;p42"/>
          <p:cNvSpPr txBox="1">
            <a:spLocks noGrp="1"/>
          </p:cNvSpPr>
          <p:nvPr>
            <p:ph type="body" idx="2"/>
          </p:nvPr>
        </p:nvSpPr>
        <p:spPr>
          <a:xfrm>
            <a:off x="6366000" y="1790700"/>
            <a:ext cx="4740150" cy="3978275"/>
          </a:xfrm>
          <a:prstGeom prst="rect">
            <a:avLst/>
          </a:prstGeom>
          <a:noFill/>
          <a:ln>
            <a:noFill/>
          </a:ln>
        </p:spPr>
        <p:txBody>
          <a:bodyPr spcFirstLastPara="1" wrap="square" lIns="0" tIns="0" rIns="0" bIns="0" anchor="t" anchorCtr="0">
            <a:normAutofit/>
          </a:bodyPr>
          <a:lstStyle>
            <a:lvl1pPr marL="457200" lvl="0" indent="-342900" algn="l">
              <a:lnSpc>
                <a:spcPct val="125000"/>
              </a:lnSpc>
              <a:spcBef>
                <a:spcPts val="1000"/>
              </a:spcBef>
              <a:spcAft>
                <a:spcPts val="0"/>
              </a:spcAft>
              <a:buSzPts val="1800"/>
              <a:buChar char="·"/>
              <a:defRPr/>
            </a:lvl1pPr>
            <a:lvl2pPr marL="914400" lvl="1" indent="-228600" algn="l">
              <a:lnSpc>
                <a:spcPct val="125000"/>
              </a:lnSpc>
              <a:spcBef>
                <a:spcPts val="500"/>
              </a:spcBef>
              <a:spcAft>
                <a:spcPts val="0"/>
              </a:spcAft>
              <a:buSzPts val="1800"/>
              <a:buNone/>
              <a:defRPr/>
            </a:lvl2pPr>
            <a:lvl3pPr marL="1371600" lvl="2" indent="-342900" algn="l">
              <a:lnSpc>
                <a:spcPct val="125000"/>
              </a:lnSpc>
              <a:spcBef>
                <a:spcPts val="500"/>
              </a:spcBef>
              <a:spcAft>
                <a:spcPts val="0"/>
              </a:spcAft>
              <a:buSzPts val="1800"/>
              <a:buChar char="·"/>
              <a:defRPr/>
            </a:lvl3pPr>
            <a:lvl4pPr marL="1828800" lvl="3" indent="-228600" algn="l">
              <a:lnSpc>
                <a:spcPct val="125000"/>
              </a:lnSpc>
              <a:spcBef>
                <a:spcPts val="500"/>
              </a:spcBef>
              <a:spcAft>
                <a:spcPts val="0"/>
              </a:spcAft>
              <a:buSzPts val="1800"/>
              <a:buNone/>
              <a:defRPr/>
            </a:lvl4pPr>
            <a:lvl5pPr marL="2286000" lvl="4" indent="-342900" algn="l">
              <a:lnSpc>
                <a:spcPct val="125000"/>
              </a:lnSpc>
              <a:spcBef>
                <a:spcPts val="5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1" name="Google Shape;71;p42"/>
          <p:cNvSpPr txBox="1">
            <a:spLocks noGrp="1"/>
          </p:cNvSpPr>
          <p:nvPr>
            <p:ph type="dt" idx="10"/>
          </p:nvPr>
        </p:nvSpPr>
        <p:spPr>
          <a:xfrm>
            <a:off x="541338" y="6401999"/>
            <a:ext cx="2206625" cy="369332"/>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2"/>
          <p:cNvSpPr txBox="1">
            <a:spLocks noGrp="1"/>
          </p:cNvSpPr>
          <p:nvPr>
            <p:ph type="ftr" idx="11"/>
          </p:nvPr>
        </p:nvSpPr>
        <p:spPr>
          <a:xfrm>
            <a:off x="3308350" y="6401999"/>
            <a:ext cx="5575300" cy="369332"/>
          </a:xfrm>
          <a:prstGeom prst="rect">
            <a:avLst/>
          </a:prstGeom>
          <a:noFill/>
          <a:ln>
            <a:noFill/>
          </a:ln>
        </p:spPr>
        <p:txBody>
          <a:bodyPr spcFirstLastPara="1" wrap="square" lIns="0" tIns="0" rIns="0" bIns="0" anchor="ctr" anchorCtr="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2"/>
          <p:cNvSpPr txBox="1">
            <a:spLocks noGrp="1"/>
          </p:cNvSpPr>
          <p:nvPr>
            <p:ph type="sldNum" idx="12"/>
          </p:nvPr>
        </p:nvSpPr>
        <p:spPr>
          <a:xfrm>
            <a:off x="9442800" y="6401999"/>
            <a:ext cx="2208212" cy="369332"/>
          </a:xfrm>
          <a:prstGeom prst="rect">
            <a:avLst/>
          </a:prstGeom>
          <a:noFill/>
          <a:ln>
            <a:noFill/>
          </a:ln>
        </p:spPr>
        <p:txBody>
          <a:bodyPr spcFirstLastPara="1" wrap="square" lIns="0" tIns="0" rIns="0" bIns="0"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4"/>
        <p:cNvGrpSpPr/>
        <p:nvPr/>
      </p:nvGrpSpPr>
      <p:grpSpPr>
        <a:xfrm>
          <a:off x="0" y="0"/>
          <a:ext cx="0" cy="0"/>
          <a:chOff x="0" y="0"/>
          <a:chExt cx="0" cy="0"/>
        </a:xfrm>
      </p:grpSpPr>
      <p:sp>
        <p:nvSpPr>
          <p:cNvPr id="75" name="Google Shape;75;p43"/>
          <p:cNvSpPr txBox="1">
            <a:spLocks noGrp="1"/>
          </p:cNvSpPr>
          <p:nvPr>
            <p:ph type="title"/>
          </p:nvPr>
        </p:nvSpPr>
        <p:spPr>
          <a:xfrm>
            <a:off x="1079500" y="1011238"/>
            <a:ext cx="10026650" cy="655637"/>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2800"/>
              <a:buFont typeface="Rockwel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3"/>
          <p:cNvSpPr txBox="1">
            <a:spLocks noGrp="1"/>
          </p:cNvSpPr>
          <p:nvPr>
            <p:ph type="body" idx="1"/>
          </p:nvPr>
        </p:nvSpPr>
        <p:spPr>
          <a:xfrm>
            <a:off x="1079500" y="1854200"/>
            <a:ext cx="4741200" cy="553998"/>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SzPts val="1800"/>
              <a:buNone/>
              <a:defRPr sz="1800" b="0" cap="none">
                <a:solidFill>
                  <a:schemeClr val="lt1"/>
                </a:solidFill>
              </a:defRPr>
            </a:lvl1pPr>
            <a:lvl2pPr marL="914400" lvl="1" indent="-228600" algn="l">
              <a:lnSpc>
                <a:spcPct val="125000"/>
              </a:lnSpc>
              <a:spcBef>
                <a:spcPts val="500"/>
              </a:spcBef>
              <a:spcAft>
                <a:spcPts val="0"/>
              </a:spcAft>
              <a:buSzPts val="2000"/>
              <a:buFont typeface="Avenir"/>
              <a:buNone/>
              <a:defRPr sz="2000" b="1"/>
            </a:lvl2pPr>
            <a:lvl3pPr marL="1371600" lvl="2" indent="-228600" algn="l">
              <a:lnSpc>
                <a:spcPct val="125000"/>
              </a:lnSpc>
              <a:spcBef>
                <a:spcPts val="500"/>
              </a:spcBef>
              <a:spcAft>
                <a:spcPts val="0"/>
              </a:spcAft>
              <a:buSzPts val="1800"/>
              <a:buNone/>
              <a:defRPr sz="1800" b="1"/>
            </a:lvl3pPr>
            <a:lvl4pPr marL="1828800" lvl="3" indent="-228600" algn="l">
              <a:lnSpc>
                <a:spcPct val="125000"/>
              </a:lnSpc>
              <a:spcBef>
                <a:spcPts val="500"/>
              </a:spcBef>
              <a:spcAft>
                <a:spcPts val="0"/>
              </a:spcAft>
              <a:buSzPts val="1600"/>
              <a:buFont typeface="Avenir"/>
              <a:buNone/>
              <a:defRPr sz="1600" b="1"/>
            </a:lvl4pPr>
            <a:lvl5pPr marL="2286000" lvl="4" indent="-228600" algn="l">
              <a:lnSpc>
                <a:spcPct val="125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77" name="Google Shape;77;p43"/>
          <p:cNvSpPr txBox="1">
            <a:spLocks noGrp="1"/>
          </p:cNvSpPr>
          <p:nvPr>
            <p:ph type="body" idx="2"/>
          </p:nvPr>
        </p:nvSpPr>
        <p:spPr>
          <a:xfrm>
            <a:off x="1079500" y="2525561"/>
            <a:ext cx="4741200" cy="3243414"/>
          </a:xfrm>
          <a:prstGeom prst="rect">
            <a:avLst/>
          </a:prstGeom>
          <a:noFill/>
          <a:ln>
            <a:noFill/>
          </a:ln>
        </p:spPr>
        <p:txBody>
          <a:bodyPr spcFirstLastPara="1" wrap="square" lIns="0" tIns="0" rIns="0" bIns="0" anchor="t" anchorCtr="0">
            <a:normAutofit/>
          </a:bodyPr>
          <a:lstStyle>
            <a:lvl1pPr marL="457200" lvl="0" indent="-342900" algn="l">
              <a:lnSpc>
                <a:spcPct val="125000"/>
              </a:lnSpc>
              <a:spcBef>
                <a:spcPts val="1000"/>
              </a:spcBef>
              <a:spcAft>
                <a:spcPts val="0"/>
              </a:spcAft>
              <a:buSzPts val="1800"/>
              <a:buChar char="·"/>
              <a:defRPr/>
            </a:lvl1pPr>
            <a:lvl2pPr marL="914400" lvl="1" indent="-228600" algn="l">
              <a:lnSpc>
                <a:spcPct val="125000"/>
              </a:lnSpc>
              <a:spcBef>
                <a:spcPts val="500"/>
              </a:spcBef>
              <a:spcAft>
                <a:spcPts val="0"/>
              </a:spcAft>
              <a:buSzPts val="1800"/>
              <a:buNone/>
              <a:defRPr/>
            </a:lvl2pPr>
            <a:lvl3pPr marL="1371600" lvl="2" indent="-342900" algn="l">
              <a:lnSpc>
                <a:spcPct val="125000"/>
              </a:lnSpc>
              <a:spcBef>
                <a:spcPts val="500"/>
              </a:spcBef>
              <a:spcAft>
                <a:spcPts val="0"/>
              </a:spcAft>
              <a:buSzPts val="1800"/>
              <a:buChar char="·"/>
              <a:defRPr/>
            </a:lvl3pPr>
            <a:lvl4pPr marL="1828800" lvl="3" indent="-228600" algn="l">
              <a:lnSpc>
                <a:spcPct val="125000"/>
              </a:lnSpc>
              <a:spcBef>
                <a:spcPts val="500"/>
              </a:spcBef>
              <a:spcAft>
                <a:spcPts val="0"/>
              </a:spcAft>
              <a:buSzPts val="1800"/>
              <a:buNone/>
              <a:defRPr/>
            </a:lvl4pPr>
            <a:lvl5pPr marL="2286000" lvl="4" indent="-342900" algn="l">
              <a:lnSpc>
                <a:spcPct val="125000"/>
              </a:lnSpc>
              <a:spcBef>
                <a:spcPts val="5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8" name="Google Shape;78;p43"/>
          <p:cNvSpPr txBox="1">
            <a:spLocks noGrp="1"/>
          </p:cNvSpPr>
          <p:nvPr>
            <p:ph type="body" idx="3"/>
          </p:nvPr>
        </p:nvSpPr>
        <p:spPr>
          <a:xfrm>
            <a:off x="6364950" y="1854200"/>
            <a:ext cx="4741200" cy="553998"/>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SzPts val="1800"/>
              <a:buNone/>
              <a:defRPr sz="1800" b="0" cap="none">
                <a:solidFill>
                  <a:schemeClr val="lt1"/>
                </a:solidFill>
              </a:defRPr>
            </a:lvl1pPr>
            <a:lvl2pPr marL="914400" lvl="1" indent="-228600" algn="l">
              <a:lnSpc>
                <a:spcPct val="125000"/>
              </a:lnSpc>
              <a:spcBef>
                <a:spcPts val="500"/>
              </a:spcBef>
              <a:spcAft>
                <a:spcPts val="0"/>
              </a:spcAft>
              <a:buSzPts val="2000"/>
              <a:buFont typeface="Avenir"/>
              <a:buNone/>
              <a:defRPr sz="2000" b="1"/>
            </a:lvl2pPr>
            <a:lvl3pPr marL="1371600" lvl="2" indent="-228600" algn="l">
              <a:lnSpc>
                <a:spcPct val="125000"/>
              </a:lnSpc>
              <a:spcBef>
                <a:spcPts val="500"/>
              </a:spcBef>
              <a:spcAft>
                <a:spcPts val="0"/>
              </a:spcAft>
              <a:buSzPts val="1800"/>
              <a:buNone/>
              <a:defRPr sz="1800" b="1"/>
            </a:lvl3pPr>
            <a:lvl4pPr marL="1828800" lvl="3" indent="-228600" algn="l">
              <a:lnSpc>
                <a:spcPct val="125000"/>
              </a:lnSpc>
              <a:spcBef>
                <a:spcPts val="500"/>
              </a:spcBef>
              <a:spcAft>
                <a:spcPts val="0"/>
              </a:spcAft>
              <a:buSzPts val="1600"/>
              <a:buFont typeface="Avenir"/>
              <a:buNone/>
              <a:defRPr sz="1600" b="1"/>
            </a:lvl4pPr>
            <a:lvl5pPr marL="2286000" lvl="4" indent="-228600" algn="l">
              <a:lnSpc>
                <a:spcPct val="125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79" name="Google Shape;79;p43"/>
          <p:cNvSpPr txBox="1">
            <a:spLocks noGrp="1"/>
          </p:cNvSpPr>
          <p:nvPr>
            <p:ph type="body" idx="4"/>
          </p:nvPr>
        </p:nvSpPr>
        <p:spPr>
          <a:xfrm>
            <a:off x="6364950" y="2525560"/>
            <a:ext cx="4741200" cy="3243414"/>
          </a:xfrm>
          <a:prstGeom prst="rect">
            <a:avLst/>
          </a:prstGeom>
          <a:noFill/>
          <a:ln>
            <a:noFill/>
          </a:ln>
        </p:spPr>
        <p:txBody>
          <a:bodyPr spcFirstLastPara="1" wrap="square" lIns="0" tIns="0" rIns="0" bIns="0" anchor="t" anchorCtr="0">
            <a:normAutofit/>
          </a:bodyPr>
          <a:lstStyle>
            <a:lvl1pPr marL="457200" lvl="0" indent="-342900" algn="l">
              <a:lnSpc>
                <a:spcPct val="125000"/>
              </a:lnSpc>
              <a:spcBef>
                <a:spcPts val="1000"/>
              </a:spcBef>
              <a:spcAft>
                <a:spcPts val="0"/>
              </a:spcAft>
              <a:buSzPts val="1800"/>
              <a:buChar char="·"/>
              <a:defRPr/>
            </a:lvl1pPr>
            <a:lvl2pPr marL="914400" lvl="1" indent="-228600" algn="l">
              <a:lnSpc>
                <a:spcPct val="125000"/>
              </a:lnSpc>
              <a:spcBef>
                <a:spcPts val="500"/>
              </a:spcBef>
              <a:spcAft>
                <a:spcPts val="0"/>
              </a:spcAft>
              <a:buSzPts val="1800"/>
              <a:buNone/>
              <a:defRPr/>
            </a:lvl2pPr>
            <a:lvl3pPr marL="1371600" lvl="2" indent="-342900" algn="l">
              <a:lnSpc>
                <a:spcPct val="125000"/>
              </a:lnSpc>
              <a:spcBef>
                <a:spcPts val="500"/>
              </a:spcBef>
              <a:spcAft>
                <a:spcPts val="0"/>
              </a:spcAft>
              <a:buSzPts val="1800"/>
              <a:buChar char="·"/>
              <a:defRPr/>
            </a:lvl3pPr>
            <a:lvl4pPr marL="1828800" lvl="3" indent="-228600" algn="l">
              <a:lnSpc>
                <a:spcPct val="125000"/>
              </a:lnSpc>
              <a:spcBef>
                <a:spcPts val="500"/>
              </a:spcBef>
              <a:spcAft>
                <a:spcPts val="0"/>
              </a:spcAft>
              <a:buSzPts val="1800"/>
              <a:buNone/>
              <a:defRPr/>
            </a:lvl4pPr>
            <a:lvl5pPr marL="2286000" lvl="4" indent="-342900" algn="l">
              <a:lnSpc>
                <a:spcPct val="125000"/>
              </a:lnSpc>
              <a:spcBef>
                <a:spcPts val="5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0" name="Google Shape;80;p43"/>
          <p:cNvSpPr txBox="1">
            <a:spLocks noGrp="1"/>
          </p:cNvSpPr>
          <p:nvPr>
            <p:ph type="dt" idx="10"/>
          </p:nvPr>
        </p:nvSpPr>
        <p:spPr>
          <a:xfrm>
            <a:off x="541338" y="6401999"/>
            <a:ext cx="2206625" cy="369332"/>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3"/>
          <p:cNvSpPr txBox="1">
            <a:spLocks noGrp="1"/>
          </p:cNvSpPr>
          <p:nvPr>
            <p:ph type="ftr" idx="11"/>
          </p:nvPr>
        </p:nvSpPr>
        <p:spPr>
          <a:xfrm>
            <a:off x="3308350" y="6401999"/>
            <a:ext cx="5575300" cy="369332"/>
          </a:xfrm>
          <a:prstGeom prst="rect">
            <a:avLst/>
          </a:prstGeom>
          <a:noFill/>
          <a:ln>
            <a:noFill/>
          </a:ln>
        </p:spPr>
        <p:txBody>
          <a:bodyPr spcFirstLastPara="1" wrap="square" lIns="0" tIns="0" rIns="0" bIns="0" anchor="ctr" anchorCtr="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3"/>
          <p:cNvSpPr txBox="1">
            <a:spLocks noGrp="1"/>
          </p:cNvSpPr>
          <p:nvPr>
            <p:ph type="sldNum" idx="12"/>
          </p:nvPr>
        </p:nvSpPr>
        <p:spPr>
          <a:xfrm>
            <a:off x="9442800" y="6401999"/>
            <a:ext cx="2208212" cy="369332"/>
          </a:xfrm>
          <a:prstGeom prst="rect">
            <a:avLst/>
          </a:prstGeom>
          <a:noFill/>
          <a:ln>
            <a:noFill/>
          </a:ln>
        </p:spPr>
        <p:txBody>
          <a:bodyPr spcFirstLastPara="1" wrap="square" lIns="0" tIns="0" rIns="0" bIns="0"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3"/>
        <p:cNvGrpSpPr/>
        <p:nvPr/>
      </p:nvGrpSpPr>
      <p:grpSpPr>
        <a:xfrm>
          <a:off x="0" y="0"/>
          <a:ext cx="0" cy="0"/>
          <a:chOff x="0" y="0"/>
          <a:chExt cx="0" cy="0"/>
        </a:xfrm>
      </p:grpSpPr>
      <p:sp>
        <p:nvSpPr>
          <p:cNvPr id="84" name="Google Shape;84;p44"/>
          <p:cNvSpPr txBox="1">
            <a:spLocks noGrp="1"/>
          </p:cNvSpPr>
          <p:nvPr>
            <p:ph type="title"/>
          </p:nvPr>
        </p:nvSpPr>
        <p:spPr>
          <a:xfrm>
            <a:off x="1079500" y="1079500"/>
            <a:ext cx="10026650" cy="4689475"/>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lt1"/>
              </a:buClr>
              <a:buSzPts val="2800"/>
              <a:buFont typeface="Rockwel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44"/>
          <p:cNvSpPr txBox="1">
            <a:spLocks noGrp="1"/>
          </p:cNvSpPr>
          <p:nvPr>
            <p:ph type="dt" idx="10"/>
          </p:nvPr>
        </p:nvSpPr>
        <p:spPr>
          <a:xfrm>
            <a:off x="541338" y="6401999"/>
            <a:ext cx="2206625" cy="369332"/>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44"/>
          <p:cNvSpPr txBox="1">
            <a:spLocks noGrp="1"/>
          </p:cNvSpPr>
          <p:nvPr>
            <p:ph type="ftr" idx="11"/>
          </p:nvPr>
        </p:nvSpPr>
        <p:spPr>
          <a:xfrm>
            <a:off x="3308350" y="6401999"/>
            <a:ext cx="5575300" cy="369332"/>
          </a:xfrm>
          <a:prstGeom prst="rect">
            <a:avLst/>
          </a:prstGeom>
          <a:noFill/>
          <a:ln>
            <a:noFill/>
          </a:ln>
        </p:spPr>
        <p:txBody>
          <a:bodyPr spcFirstLastPara="1" wrap="square" lIns="0" tIns="0" rIns="0" bIns="0" anchor="ctr" anchorCtr="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4"/>
          <p:cNvSpPr txBox="1">
            <a:spLocks noGrp="1"/>
          </p:cNvSpPr>
          <p:nvPr>
            <p:ph type="sldNum" idx="12"/>
          </p:nvPr>
        </p:nvSpPr>
        <p:spPr>
          <a:xfrm>
            <a:off x="9442800" y="6401999"/>
            <a:ext cx="2208212" cy="369332"/>
          </a:xfrm>
          <a:prstGeom prst="rect">
            <a:avLst/>
          </a:prstGeom>
          <a:noFill/>
          <a:ln>
            <a:noFill/>
          </a:ln>
        </p:spPr>
        <p:txBody>
          <a:bodyPr spcFirstLastPara="1" wrap="square" lIns="0" tIns="0" rIns="0" bIns="0"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8"/>
        <p:cNvGrpSpPr/>
        <p:nvPr/>
      </p:nvGrpSpPr>
      <p:grpSpPr>
        <a:xfrm>
          <a:off x="0" y="0"/>
          <a:ext cx="0" cy="0"/>
          <a:chOff x="0" y="0"/>
          <a:chExt cx="0" cy="0"/>
        </a:xfrm>
      </p:grpSpPr>
      <p:sp>
        <p:nvSpPr>
          <p:cNvPr id="89" name="Google Shape;89;p45"/>
          <p:cNvSpPr txBox="1">
            <a:spLocks noGrp="1"/>
          </p:cNvSpPr>
          <p:nvPr>
            <p:ph type="title"/>
          </p:nvPr>
        </p:nvSpPr>
        <p:spPr>
          <a:xfrm>
            <a:off x="1071607" y="1011238"/>
            <a:ext cx="3906000" cy="12924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2800"/>
              <a:buFont typeface="Rockwel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45"/>
          <p:cNvSpPr txBox="1">
            <a:spLocks noGrp="1"/>
          </p:cNvSpPr>
          <p:nvPr>
            <p:ph type="body" idx="1"/>
          </p:nvPr>
        </p:nvSpPr>
        <p:spPr>
          <a:xfrm>
            <a:off x="5537200" y="955230"/>
            <a:ext cx="5583193" cy="4813745"/>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SzPts val="4800"/>
              <a:buFont typeface="Avenir"/>
              <a:buNone/>
              <a:defRPr sz="4800"/>
            </a:lvl1pPr>
            <a:lvl2pPr marL="914400" lvl="1" indent="-228600" algn="l">
              <a:lnSpc>
                <a:spcPct val="100000"/>
              </a:lnSpc>
              <a:spcBef>
                <a:spcPts val="500"/>
              </a:spcBef>
              <a:spcAft>
                <a:spcPts val="0"/>
              </a:spcAft>
              <a:buSzPts val="4800"/>
              <a:buFont typeface="Avenir"/>
              <a:buNone/>
              <a:defRPr sz="4800"/>
            </a:lvl2pPr>
            <a:lvl3pPr marL="1371600" lvl="2" indent="-228600" algn="l">
              <a:lnSpc>
                <a:spcPct val="125000"/>
              </a:lnSpc>
              <a:spcBef>
                <a:spcPts val="500"/>
              </a:spcBef>
              <a:spcAft>
                <a:spcPts val="0"/>
              </a:spcAft>
              <a:buSzPts val="2000"/>
              <a:buNone/>
              <a:defRPr sz="2000"/>
            </a:lvl3pPr>
            <a:lvl4pPr marL="1828800" lvl="3" indent="-228600" algn="l">
              <a:lnSpc>
                <a:spcPct val="125000"/>
              </a:lnSpc>
              <a:spcBef>
                <a:spcPts val="500"/>
              </a:spcBef>
              <a:spcAft>
                <a:spcPts val="0"/>
              </a:spcAft>
              <a:buSzPts val="2000"/>
              <a:buFont typeface="Avenir"/>
              <a:buNone/>
              <a:defRPr sz="2000"/>
            </a:lvl4pPr>
            <a:lvl5pPr marL="2286000" lvl="4" indent="-355600" algn="l">
              <a:lnSpc>
                <a:spcPct val="125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91" name="Google Shape;91;p45"/>
          <p:cNvSpPr txBox="1">
            <a:spLocks noGrp="1"/>
          </p:cNvSpPr>
          <p:nvPr>
            <p:ph type="body" idx="2"/>
          </p:nvPr>
        </p:nvSpPr>
        <p:spPr>
          <a:xfrm>
            <a:off x="1079499" y="2664000"/>
            <a:ext cx="3905999" cy="3106800"/>
          </a:xfrm>
          <a:prstGeom prst="rect">
            <a:avLst/>
          </a:prstGeom>
          <a:noFill/>
          <a:ln>
            <a:noFill/>
          </a:ln>
        </p:spPr>
        <p:txBody>
          <a:bodyPr spcFirstLastPara="1" wrap="square" lIns="0" tIns="0" rIns="0" bIns="0" anchor="t" anchorCtr="0">
            <a:normAutofit/>
          </a:bodyPr>
          <a:lstStyle>
            <a:lvl1pPr marL="457200" lvl="0" indent="-228600" algn="l">
              <a:lnSpc>
                <a:spcPct val="125000"/>
              </a:lnSpc>
              <a:spcBef>
                <a:spcPts val="1000"/>
              </a:spcBef>
              <a:spcAft>
                <a:spcPts val="0"/>
              </a:spcAft>
              <a:buSzPts val="2000"/>
              <a:buNone/>
              <a:defRPr sz="2000"/>
            </a:lvl1pPr>
            <a:lvl2pPr marL="914400" lvl="1" indent="-228600" algn="l">
              <a:lnSpc>
                <a:spcPct val="125000"/>
              </a:lnSpc>
              <a:spcBef>
                <a:spcPts val="500"/>
              </a:spcBef>
              <a:spcAft>
                <a:spcPts val="0"/>
              </a:spcAft>
              <a:buSzPts val="1400"/>
              <a:buFont typeface="Avenir"/>
              <a:buNone/>
              <a:defRPr sz="1400"/>
            </a:lvl2pPr>
            <a:lvl3pPr marL="1371600" lvl="2" indent="-228600" algn="l">
              <a:lnSpc>
                <a:spcPct val="125000"/>
              </a:lnSpc>
              <a:spcBef>
                <a:spcPts val="500"/>
              </a:spcBef>
              <a:spcAft>
                <a:spcPts val="0"/>
              </a:spcAft>
              <a:buSzPts val="1200"/>
              <a:buNone/>
              <a:defRPr sz="1200"/>
            </a:lvl3pPr>
            <a:lvl4pPr marL="1828800" lvl="3" indent="-228600" algn="l">
              <a:lnSpc>
                <a:spcPct val="125000"/>
              </a:lnSpc>
              <a:spcBef>
                <a:spcPts val="500"/>
              </a:spcBef>
              <a:spcAft>
                <a:spcPts val="0"/>
              </a:spcAft>
              <a:buSzPts val="1000"/>
              <a:buFont typeface="Avenir"/>
              <a:buNone/>
              <a:defRPr sz="1000"/>
            </a:lvl4pPr>
            <a:lvl5pPr marL="2286000" lvl="4" indent="-228600" algn="l">
              <a:lnSpc>
                <a:spcPct val="125000"/>
              </a:lnSpc>
              <a:spcBef>
                <a:spcPts val="500"/>
              </a:spcBef>
              <a:spcAft>
                <a:spcPts val="0"/>
              </a:spcAft>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92" name="Google Shape;92;p45"/>
          <p:cNvSpPr txBox="1">
            <a:spLocks noGrp="1"/>
          </p:cNvSpPr>
          <p:nvPr>
            <p:ph type="dt" idx="10"/>
          </p:nvPr>
        </p:nvSpPr>
        <p:spPr>
          <a:xfrm>
            <a:off x="541338" y="6401999"/>
            <a:ext cx="2206625" cy="369332"/>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45"/>
          <p:cNvSpPr txBox="1">
            <a:spLocks noGrp="1"/>
          </p:cNvSpPr>
          <p:nvPr>
            <p:ph type="ftr" idx="11"/>
          </p:nvPr>
        </p:nvSpPr>
        <p:spPr>
          <a:xfrm>
            <a:off x="3308350" y="6401999"/>
            <a:ext cx="5575300" cy="369332"/>
          </a:xfrm>
          <a:prstGeom prst="rect">
            <a:avLst/>
          </a:prstGeom>
          <a:noFill/>
          <a:ln>
            <a:noFill/>
          </a:ln>
        </p:spPr>
        <p:txBody>
          <a:bodyPr spcFirstLastPara="1" wrap="square" lIns="0" tIns="0" rIns="0" bIns="0" anchor="ctr" anchorCtr="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45"/>
          <p:cNvSpPr txBox="1">
            <a:spLocks noGrp="1"/>
          </p:cNvSpPr>
          <p:nvPr>
            <p:ph type="sldNum" idx="12"/>
          </p:nvPr>
        </p:nvSpPr>
        <p:spPr>
          <a:xfrm>
            <a:off x="9442800" y="6401999"/>
            <a:ext cx="2208212" cy="369332"/>
          </a:xfrm>
          <a:prstGeom prst="rect">
            <a:avLst/>
          </a:prstGeom>
          <a:noFill/>
          <a:ln>
            <a:noFill/>
          </a:ln>
        </p:spPr>
        <p:txBody>
          <a:bodyPr spcFirstLastPara="1" wrap="square" lIns="0" tIns="0" rIns="0" bIns="0"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Google Shape;10;p36"/>
          <p:cNvSpPr/>
          <p:nvPr/>
        </p:nvSpPr>
        <p:spPr>
          <a:xfrm>
            <a:off x="0" y="5987031"/>
            <a:ext cx="12192000" cy="870969"/>
          </a:xfrm>
          <a:prstGeom prst="rect">
            <a:avLst/>
          </a:prstGeom>
          <a:solidFill>
            <a:srgbClr val="235A2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1" name="Google Shape;11;p36"/>
          <p:cNvSpPr txBox="1">
            <a:spLocks noGrp="1"/>
          </p:cNvSpPr>
          <p:nvPr>
            <p:ph type="title"/>
          </p:nvPr>
        </p:nvSpPr>
        <p:spPr>
          <a:xfrm>
            <a:off x="1079500" y="1011238"/>
            <a:ext cx="10026650" cy="655637"/>
          </a:xfrm>
          <a:prstGeom prst="rect">
            <a:avLst/>
          </a:prstGeom>
          <a:noFill/>
          <a:ln>
            <a:noFill/>
          </a:ln>
        </p:spPr>
        <p:txBody>
          <a:bodyPr spcFirstLastPara="1" wrap="square" lIns="0" tIns="0" rIns="0" bIns="0" anchor="t" anchorCtr="0">
            <a:normAutofit/>
          </a:bodyPr>
          <a:lstStyle>
            <a:lvl1pPr marR="0" lvl="0" algn="l" rtl="0">
              <a:lnSpc>
                <a:spcPct val="100000"/>
              </a:lnSpc>
              <a:spcBef>
                <a:spcPts val="0"/>
              </a:spcBef>
              <a:spcAft>
                <a:spcPts val="0"/>
              </a:spcAft>
              <a:buClr>
                <a:schemeClr val="lt1"/>
              </a:buClr>
              <a:buSzPts val="2800"/>
              <a:buFont typeface="Rockwell"/>
              <a:buNone/>
              <a:defRPr sz="2800" b="0" i="0" u="none" strike="noStrike" cap="none">
                <a:solidFill>
                  <a:schemeClr val="l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36"/>
          <p:cNvSpPr txBox="1">
            <a:spLocks noGrp="1"/>
          </p:cNvSpPr>
          <p:nvPr>
            <p:ph type="body" idx="1"/>
          </p:nvPr>
        </p:nvSpPr>
        <p:spPr>
          <a:xfrm>
            <a:off x="1079500" y="1790700"/>
            <a:ext cx="10026650" cy="3978275"/>
          </a:xfrm>
          <a:prstGeom prst="rect">
            <a:avLst/>
          </a:prstGeom>
          <a:noFill/>
          <a:ln>
            <a:noFill/>
          </a:ln>
        </p:spPr>
        <p:txBody>
          <a:bodyPr spcFirstLastPara="1" wrap="square" lIns="0" tIns="0" rIns="0" bIns="0" anchor="t" anchorCtr="0">
            <a:normAutofit/>
          </a:bodyPr>
          <a:lstStyle>
            <a:lvl1pPr marL="457200" marR="0" lvl="0" indent="-355600" algn="l" rtl="0">
              <a:lnSpc>
                <a:spcPct val="125000"/>
              </a:lnSpc>
              <a:spcBef>
                <a:spcPts val="1000"/>
              </a:spcBef>
              <a:spcAft>
                <a:spcPts val="0"/>
              </a:spcAft>
              <a:buClr>
                <a:srgbClr val="8ED38E"/>
              </a:buClr>
              <a:buSzPts val="2000"/>
              <a:buFont typeface="Noto Sans Symbols"/>
              <a:buChar char="·"/>
              <a:defRPr sz="2000" b="0" i="0" u="none" strike="noStrike" cap="none">
                <a:solidFill>
                  <a:schemeClr val="lt1"/>
                </a:solidFill>
                <a:latin typeface="Avenir"/>
                <a:ea typeface="Avenir"/>
                <a:cs typeface="Avenir"/>
                <a:sym typeface="Avenir"/>
              </a:defRPr>
            </a:lvl1pPr>
            <a:lvl2pPr marL="914400" marR="0" lvl="1" indent="-228600" algn="l" rtl="0">
              <a:lnSpc>
                <a:spcPct val="125000"/>
              </a:lnSpc>
              <a:spcBef>
                <a:spcPts val="500"/>
              </a:spcBef>
              <a:spcAft>
                <a:spcPts val="0"/>
              </a:spcAft>
              <a:buClr>
                <a:srgbClr val="8ED38E"/>
              </a:buClr>
              <a:buSzPts val="2000"/>
              <a:buFont typeface="Avenir"/>
              <a:buNone/>
              <a:defRPr sz="2000" b="0" i="1" u="none" strike="noStrike" cap="none">
                <a:solidFill>
                  <a:schemeClr val="lt1"/>
                </a:solidFill>
                <a:latin typeface="Avenir"/>
                <a:ea typeface="Avenir"/>
                <a:cs typeface="Avenir"/>
                <a:sym typeface="Avenir"/>
              </a:defRPr>
            </a:lvl2pPr>
            <a:lvl3pPr marL="1371600" marR="0" lvl="2" indent="-355600" algn="l" rtl="0">
              <a:lnSpc>
                <a:spcPct val="125000"/>
              </a:lnSpc>
              <a:spcBef>
                <a:spcPts val="500"/>
              </a:spcBef>
              <a:spcAft>
                <a:spcPts val="0"/>
              </a:spcAft>
              <a:buClr>
                <a:srgbClr val="8ED38E"/>
              </a:buClr>
              <a:buSzPts val="2000"/>
              <a:buFont typeface="Noto Sans Symbols"/>
              <a:buChar char="·"/>
              <a:defRPr sz="2000" b="0" i="0" u="none" strike="noStrike" cap="none">
                <a:solidFill>
                  <a:schemeClr val="lt1"/>
                </a:solidFill>
                <a:latin typeface="Avenir"/>
                <a:ea typeface="Avenir"/>
                <a:cs typeface="Avenir"/>
                <a:sym typeface="Avenir"/>
              </a:defRPr>
            </a:lvl3pPr>
            <a:lvl4pPr marL="1828800" marR="0" lvl="3" indent="-228600" algn="l" rtl="0">
              <a:lnSpc>
                <a:spcPct val="125000"/>
              </a:lnSpc>
              <a:spcBef>
                <a:spcPts val="500"/>
              </a:spcBef>
              <a:spcAft>
                <a:spcPts val="0"/>
              </a:spcAft>
              <a:buClr>
                <a:srgbClr val="8ED38E"/>
              </a:buClr>
              <a:buSzPts val="2000"/>
              <a:buFont typeface="Avenir"/>
              <a:buNone/>
              <a:defRPr sz="2000" b="0" i="1" u="none" strike="noStrike" cap="none">
                <a:solidFill>
                  <a:schemeClr val="lt1"/>
                </a:solidFill>
                <a:latin typeface="Avenir"/>
                <a:ea typeface="Avenir"/>
                <a:cs typeface="Avenir"/>
                <a:sym typeface="Avenir"/>
              </a:defRPr>
            </a:lvl4pPr>
            <a:lvl5pPr marL="2286000" marR="0" lvl="4" indent="-355600" algn="l" rtl="0">
              <a:lnSpc>
                <a:spcPct val="125000"/>
              </a:lnSpc>
              <a:spcBef>
                <a:spcPts val="500"/>
              </a:spcBef>
              <a:spcAft>
                <a:spcPts val="0"/>
              </a:spcAft>
              <a:buClr>
                <a:srgbClr val="8ED38E"/>
              </a:buClr>
              <a:buSzPts val="2000"/>
              <a:buFont typeface="Noto Sans Symbols"/>
              <a:buChar char="·"/>
              <a:defRPr sz="2000" b="0" i="0" u="none" strike="noStrike" cap="none">
                <a:solidFill>
                  <a:schemeClr val="lt1"/>
                </a:solidFill>
                <a:latin typeface="Avenir"/>
                <a:ea typeface="Avenir"/>
                <a:cs typeface="Avenir"/>
                <a:sym typeface="Avenir"/>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9pPr>
          </a:lstStyle>
          <a:p>
            <a:endParaRPr/>
          </a:p>
        </p:txBody>
      </p:sp>
      <p:sp>
        <p:nvSpPr>
          <p:cNvPr id="13" name="Google Shape;13;p36"/>
          <p:cNvSpPr txBox="1">
            <a:spLocks noGrp="1"/>
          </p:cNvSpPr>
          <p:nvPr>
            <p:ph type="dt" idx="10"/>
          </p:nvPr>
        </p:nvSpPr>
        <p:spPr>
          <a:xfrm>
            <a:off x="541338" y="6401999"/>
            <a:ext cx="2206625" cy="369332"/>
          </a:xfrm>
          <a:prstGeom prst="rect">
            <a:avLst/>
          </a:prstGeom>
          <a:noFill/>
          <a:ln>
            <a:noFill/>
          </a:ln>
        </p:spPr>
        <p:txBody>
          <a:bodyPr spcFirstLastPara="1" wrap="square" lIns="0" tIns="0" rIns="0" bIns="0" anchor="ctr" anchorCtr="0">
            <a:normAutofit/>
          </a:bodyPr>
          <a:lstStyle>
            <a:lvl1pPr marR="0" lvl="0" algn="l" rtl="0">
              <a:spcBef>
                <a:spcPts val="0"/>
              </a:spcBef>
              <a:spcAft>
                <a:spcPts val="0"/>
              </a:spcAft>
              <a:buSzPts val="1400"/>
              <a:buNone/>
              <a:defRPr sz="1000" b="0" i="0" u="none" strike="noStrike" cap="none">
                <a:solidFill>
                  <a:schemeClr val="lt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lt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lt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lt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lt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lt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lt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lt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lt1"/>
                </a:solidFill>
                <a:latin typeface="Avenir"/>
                <a:ea typeface="Avenir"/>
                <a:cs typeface="Avenir"/>
                <a:sym typeface="Avenir"/>
              </a:defRPr>
            </a:lvl9pPr>
          </a:lstStyle>
          <a:p>
            <a:endParaRPr/>
          </a:p>
        </p:txBody>
      </p:sp>
      <p:sp>
        <p:nvSpPr>
          <p:cNvPr id="14" name="Google Shape;14;p36"/>
          <p:cNvSpPr txBox="1">
            <a:spLocks noGrp="1"/>
          </p:cNvSpPr>
          <p:nvPr>
            <p:ph type="ftr" idx="11"/>
          </p:nvPr>
        </p:nvSpPr>
        <p:spPr>
          <a:xfrm>
            <a:off x="3308350" y="6401999"/>
            <a:ext cx="5575300" cy="369332"/>
          </a:xfrm>
          <a:prstGeom prst="rect">
            <a:avLst/>
          </a:prstGeom>
          <a:noFill/>
          <a:ln>
            <a:noFill/>
          </a:ln>
        </p:spPr>
        <p:txBody>
          <a:bodyPr spcFirstLastPara="1" wrap="square" lIns="0" tIns="0" rIns="0" bIns="0" anchor="ctr" anchorCtr="0">
            <a:normAutofit/>
          </a:bodyPr>
          <a:lstStyle>
            <a:lvl1pPr marR="0" lvl="0" algn="ctr" rtl="0">
              <a:spcBef>
                <a:spcPts val="0"/>
              </a:spcBef>
              <a:spcAft>
                <a:spcPts val="0"/>
              </a:spcAft>
              <a:buSzPts val="1400"/>
              <a:buNone/>
              <a:defRPr sz="1000" b="0" i="0" u="none" strike="noStrike" cap="none">
                <a:solidFill>
                  <a:schemeClr val="lt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lt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lt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lt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lt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lt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lt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lt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lt1"/>
                </a:solidFill>
                <a:latin typeface="Avenir"/>
                <a:ea typeface="Avenir"/>
                <a:cs typeface="Avenir"/>
                <a:sym typeface="Avenir"/>
              </a:defRPr>
            </a:lvl9pPr>
          </a:lstStyle>
          <a:p>
            <a:endParaRPr/>
          </a:p>
        </p:txBody>
      </p:sp>
      <p:sp>
        <p:nvSpPr>
          <p:cNvPr id="15" name="Google Shape;15;p36"/>
          <p:cNvSpPr txBox="1">
            <a:spLocks noGrp="1"/>
          </p:cNvSpPr>
          <p:nvPr>
            <p:ph type="sldNum" idx="12"/>
          </p:nvPr>
        </p:nvSpPr>
        <p:spPr>
          <a:xfrm>
            <a:off x="9442800" y="6401999"/>
            <a:ext cx="2208212" cy="369332"/>
          </a:xfrm>
          <a:prstGeom prst="rect">
            <a:avLst/>
          </a:prstGeom>
          <a:noFill/>
          <a:ln>
            <a:noFill/>
          </a:ln>
        </p:spPr>
        <p:txBody>
          <a:bodyPr spcFirstLastPara="1" wrap="square" lIns="0" tIns="0" rIns="0" bIns="0" anchor="ctr" anchorCtr="0">
            <a:normAutofit/>
          </a:bodyPr>
          <a:lstStyle>
            <a:lvl1pPr marL="0" marR="0" lvl="0" indent="0" algn="r" rtl="0">
              <a:spcBef>
                <a:spcPts val="0"/>
              </a:spcBef>
              <a:buNone/>
              <a:defRPr sz="1000" b="0" i="0" u="none" strike="noStrike" cap="none">
                <a:solidFill>
                  <a:schemeClr val="lt1"/>
                </a:solidFill>
                <a:latin typeface="Avenir"/>
                <a:ea typeface="Avenir"/>
                <a:cs typeface="Avenir"/>
                <a:sym typeface="Avenir"/>
              </a:defRPr>
            </a:lvl1pPr>
            <a:lvl2pPr marL="0" marR="0" lvl="1" indent="0" algn="r" rtl="0">
              <a:spcBef>
                <a:spcPts val="0"/>
              </a:spcBef>
              <a:buNone/>
              <a:defRPr sz="1000" b="0" i="0" u="none" strike="noStrike" cap="none">
                <a:solidFill>
                  <a:schemeClr val="lt1"/>
                </a:solidFill>
                <a:latin typeface="Avenir"/>
                <a:ea typeface="Avenir"/>
                <a:cs typeface="Avenir"/>
                <a:sym typeface="Avenir"/>
              </a:defRPr>
            </a:lvl2pPr>
            <a:lvl3pPr marL="0" marR="0" lvl="2" indent="0" algn="r" rtl="0">
              <a:spcBef>
                <a:spcPts val="0"/>
              </a:spcBef>
              <a:buNone/>
              <a:defRPr sz="1000" b="0" i="0" u="none" strike="noStrike" cap="none">
                <a:solidFill>
                  <a:schemeClr val="lt1"/>
                </a:solidFill>
                <a:latin typeface="Avenir"/>
                <a:ea typeface="Avenir"/>
                <a:cs typeface="Avenir"/>
                <a:sym typeface="Avenir"/>
              </a:defRPr>
            </a:lvl3pPr>
            <a:lvl4pPr marL="0" marR="0" lvl="3" indent="0" algn="r" rtl="0">
              <a:spcBef>
                <a:spcPts val="0"/>
              </a:spcBef>
              <a:buNone/>
              <a:defRPr sz="1000" b="0" i="0" u="none" strike="noStrike" cap="none">
                <a:solidFill>
                  <a:schemeClr val="lt1"/>
                </a:solidFill>
                <a:latin typeface="Avenir"/>
                <a:ea typeface="Avenir"/>
                <a:cs typeface="Avenir"/>
                <a:sym typeface="Avenir"/>
              </a:defRPr>
            </a:lvl4pPr>
            <a:lvl5pPr marL="0" marR="0" lvl="4" indent="0" algn="r" rtl="0">
              <a:spcBef>
                <a:spcPts val="0"/>
              </a:spcBef>
              <a:buNone/>
              <a:defRPr sz="1000" b="0" i="0" u="none" strike="noStrike" cap="none">
                <a:solidFill>
                  <a:schemeClr val="lt1"/>
                </a:solidFill>
                <a:latin typeface="Avenir"/>
                <a:ea typeface="Avenir"/>
                <a:cs typeface="Avenir"/>
                <a:sym typeface="Avenir"/>
              </a:defRPr>
            </a:lvl5pPr>
            <a:lvl6pPr marL="0" marR="0" lvl="5" indent="0" algn="r" rtl="0">
              <a:spcBef>
                <a:spcPts val="0"/>
              </a:spcBef>
              <a:buNone/>
              <a:defRPr sz="1000" b="0" i="0" u="none" strike="noStrike" cap="none">
                <a:solidFill>
                  <a:schemeClr val="lt1"/>
                </a:solidFill>
                <a:latin typeface="Avenir"/>
                <a:ea typeface="Avenir"/>
                <a:cs typeface="Avenir"/>
                <a:sym typeface="Avenir"/>
              </a:defRPr>
            </a:lvl6pPr>
            <a:lvl7pPr marL="0" marR="0" lvl="6" indent="0" algn="r" rtl="0">
              <a:spcBef>
                <a:spcPts val="0"/>
              </a:spcBef>
              <a:buNone/>
              <a:defRPr sz="1000" b="0" i="0" u="none" strike="noStrike" cap="none">
                <a:solidFill>
                  <a:schemeClr val="lt1"/>
                </a:solidFill>
                <a:latin typeface="Avenir"/>
                <a:ea typeface="Avenir"/>
                <a:cs typeface="Avenir"/>
                <a:sym typeface="Avenir"/>
              </a:defRPr>
            </a:lvl7pPr>
            <a:lvl8pPr marL="0" marR="0" lvl="7" indent="0" algn="r" rtl="0">
              <a:spcBef>
                <a:spcPts val="0"/>
              </a:spcBef>
              <a:buNone/>
              <a:defRPr sz="1000" b="0" i="0" u="none" strike="noStrike" cap="none">
                <a:solidFill>
                  <a:schemeClr val="lt1"/>
                </a:solidFill>
                <a:latin typeface="Avenir"/>
                <a:ea typeface="Avenir"/>
                <a:cs typeface="Avenir"/>
                <a:sym typeface="Avenir"/>
              </a:defRPr>
            </a:lvl8pPr>
            <a:lvl9pPr marL="0" marR="0" lvl="8" indent="0" algn="r" rtl="0">
              <a:spcBef>
                <a:spcPts val="0"/>
              </a:spcBef>
              <a:buNone/>
              <a:defRPr sz="1000" b="0" i="0" u="none" strike="noStrike" cap="none">
                <a:solidFill>
                  <a:schemeClr val="lt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pic>
        <p:nvPicPr>
          <p:cNvPr id="16" name="Google Shape;16;p36" descr="A black background with white text&#10;&#10;Description automatically generated"/>
          <p:cNvPicPr preferRelativeResize="0"/>
          <p:nvPr/>
        </p:nvPicPr>
        <p:blipFill rotWithShape="1">
          <a:blip r:embed="rId13">
            <a:alphaModFix/>
          </a:blip>
          <a:srcRect/>
          <a:stretch/>
        </p:blipFill>
        <p:spPr>
          <a:xfrm>
            <a:off x="170837" y="6138628"/>
            <a:ext cx="2577126" cy="56777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creativecommons.org/licenses/by/3.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flickr.com/photos/notionscapital/48857033957/" TargetMode="External"/><Relationship Id="rId5" Type="http://schemas.openxmlformats.org/officeDocument/2006/relationships/image" Target="../media/image35.jpg"/><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6.jp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7.jpg"/></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png"/><Relationship Id="rId7"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6.jp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burklandassociates.com/2024/08/06/12-common-startup-budgeting-mistakes-to-avoid/"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47.jp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hyperlink" Target="https://www.thinkscape.com/Map-Network-Drives-To-Office-365-OneDrive/"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36.jp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bauerfinancial.com/" TargetMode="External"/><Relationship Id="rId4" Type="http://schemas.openxmlformats.org/officeDocument/2006/relationships/hyperlink" Target="https://www.ffiec.gov/crarating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ffiec.gov/crarating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bauerfinancial.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8.png"/><Relationship Id="rId10" Type="http://schemas.openxmlformats.org/officeDocument/2006/relationships/image" Target="../media/image25.png"/><Relationship Id="rId4" Type="http://schemas.openxmlformats.org/officeDocument/2006/relationships/image" Target="../media/image20.jp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10"/>
        <p:cNvGrpSpPr/>
        <p:nvPr/>
      </p:nvGrpSpPr>
      <p:grpSpPr>
        <a:xfrm>
          <a:off x="0" y="0"/>
          <a:ext cx="0" cy="0"/>
          <a:chOff x="0" y="0"/>
          <a:chExt cx="0" cy="0"/>
        </a:xfrm>
      </p:grpSpPr>
      <p:sp>
        <p:nvSpPr>
          <p:cNvPr id="111" name="Google Shape;111;p1"/>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12" name="Google Shape;112;p1"/>
          <p:cNvSpPr txBox="1">
            <a:spLocks noGrp="1"/>
          </p:cNvSpPr>
          <p:nvPr>
            <p:ph type="ctrTitle"/>
          </p:nvPr>
        </p:nvSpPr>
        <p:spPr>
          <a:xfrm>
            <a:off x="1079510" y="4602162"/>
            <a:ext cx="4457690" cy="1720850"/>
          </a:xfrm>
          <a:prstGeom prst="rect">
            <a:avLst/>
          </a:prstGeom>
          <a:noFill/>
          <a:ln>
            <a:noFill/>
          </a:ln>
        </p:spPr>
        <p:txBody>
          <a:bodyPr spcFirstLastPara="1" wrap="square" lIns="0" tIns="0" rIns="0" bIns="0" anchor="ctr" anchorCtr="0">
            <a:normAutofit/>
          </a:bodyPr>
          <a:lstStyle/>
          <a:p>
            <a:pPr marL="0" lvl="0" indent="0" algn="ctr" rtl="0">
              <a:lnSpc>
                <a:spcPct val="100000"/>
              </a:lnSpc>
              <a:spcBef>
                <a:spcPts val="0"/>
              </a:spcBef>
              <a:spcAft>
                <a:spcPts val="0"/>
              </a:spcAft>
              <a:buClr>
                <a:srgbClr val="8ED38E"/>
              </a:buClr>
              <a:buSzPts val="3200"/>
              <a:buFont typeface="Rockwell"/>
              <a:buNone/>
            </a:pPr>
            <a:r>
              <a:rPr lang="en-US" sz="3200" b="1">
                <a:solidFill>
                  <a:srgbClr val="8ED38E"/>
                </a:solidFill>
              </a:rPr>
              <a:t>FINANCE 101</a:t>
            </a:r>
            <a:endParaRPr/>
          </a:p>
        </p:txBody>
      </p:sp>
      <p:pic>
        <p:nvPicPr>
          <p:cNvPr id="113" name="Google Shape;113;p1" descr="Top view of wood desk with the plant, white keyboard, coffee in a white mug, notebook, and pen"/>
          <p:cNvPicPr preferRelativeResize="0"/>
          <p:nvPr/>
        </p:nvPicPr>
        <p:blipFill rotWithShape="1">
          <a:blip r:embed="rId3">
            <a:alphaModFix/>
          </a:blip>
          <a:srcRect t="19010" b="32384"/>
          <a:stretch/>
        </p:blipFill>
        <p:spPr>
          <a:xfrm>
            <a:off x="20" y="10"/>
            <a:ext cx="12191977" cy="4014777"/>
          </a:xfrm>
          <a:prstGeom prst="rect">
            <a:avLst/>
          </a:prstGeom>
          <a:noFill/>
          <a:ln>
            <a:noFill/>
          </a:ln>
        </p:spPr>
      </p:pic>
      <p:cxnSp>
        <p:nvCxnSpPr>
          <p:cNvPr id="114" name="Google Shape;114;p1"/>
          <p:cNvCxnSpPr/>
          <p:nvPr/>
        </p:nvCxnSpPr>
        <p:spPr>
          <a:xfrm rot="5400000">
            <a:off x="5826000" y="5462587"/>
            <a:ext cx="540000" cy="0"/>
          </a:xfrm>
          <a:prstGeom prst="straightConnector1">
            <a:avLst/>
          </a:prstGeom>
          <a:noFill/>
          <a:ln w="12700" cap="flat" cmpd="sng">
            <a:solidFill>
              <a:schemeClr val="lt1"/>
            </a:solidFill>
            <a:prstDash val="solid"/>
            <a:round/>
            <a:headEnd type="none" w="sm" len="sm"/>
            <a:tailEnd type="none" w="sm" len="sm"/>
          </a:ln>
        </p:spPr>
      </p:cxnSp>
      <p:pic>
        <p:nvPicPr>
          <p:cNvPr id="115" name="Google Shape;115;p1" descr="A black and white logo&#10;&#10;Description automatically generated"/>
          <p:cNvPicPr preferRelativeResize="0"/>
          <p:nvPr/>
        </p:nvPicPr>
        <p:blipFill rotWithShape="1">
          <a:blip r:embed="rId4">
            <a:alphaModFix/>
          </a:blip>
          <a:srcRect/>
          <a:stretch/>
        </p:blipFill>
        <p:spPr>
          <a:xfrm>
            <a:off x="6554042" y="4807114"/>
            <a:ext cx="5179917" cy="125855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0"/>
          <p:cNvSpPr txBox="1">
            <a:spLocks noGrp="1"/>
          </p:cNvSpPr>
          <p:nvPr>
            <p:ph type="title"/>
          </p:nvPr>
        </p:nvSpPr>
        <p:spPr>
          <a:xfrm>
            <a:off x="179173" y="133514"/>
            <a:ext cx="10026650" cy="655637"/>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8ED38E"/>
              </a:buClr>
              <a:buSzPts val="2800"/>
              <a:buFont typeface="Rockwell"/>
              <a:buNone/>
            </a:pPr>
            <a:r>
              <a:rPr lang="en-US">
                <a:solidFill>
                  <a:srgbClr val="8ED38E"/>
                </a:solidFill>
              </a:rPr>
              <a:t>INTERNAL CONTROLS MATRIX</a:t>
            </a:r>
            <a:endParaRPr/>
          </a:p>
        </p:txBody>
      </p:sp>
      <p:pic>
        <p:nvPicPr>
          <p:cNvPr id="270" name="Google Shape;270;p10" descr="A black background with white arrows&#10;&#10;Description automatically generated"/>
          <p:cNvPicPr preferRelativeResize="0"/>
          <p:nvPr/>
        </p:nvPicPr>
        <p:blipFill rotWithShape="1">
          <a:blip r:embed="rId3">
            <a:alphaModFix/>
          </a:blip>
          <a:srcRect/>
          <a:stretch/>
        </p:blipFill>
        <p:spPr>
          <a:xfrm>
            <a:off x="10344150" y="-1182688"/>
            <a:ext cx="6216764" cy="4973411"/>
          </a:xfrm>
          <a:prstGeom prst="rect">
            <a:avLst/>
          </a:prstGeom>
          <a:noFill/>
          <a:ln>
            <a:noFill/>
          </a:ln>
        </p:spPr>
      </p:pic>
      <p:grpSp>
        <p:nvGrpSpPr>
          <p:cNvPr id="271" name="Google Shape;271;p10"/>
          <p:cNvGrpSpPr/>
          <p:nvPr/>
        </p:nvGrpSpPr>
        <p:grpSpPr>
          <a:xfrm>
            <a:off x="1146954" y="604057"/>
            <a:ext cx="9008959" cy="5169074"/>
            <a:chOff x="1146954" y="785"/>
            <a:chExt cx="9008959" cy="5169074"/>
          </a:xfrm>
        </p:grpSpPr>
        <p:sp>
          <p:nvSpPr>
            <p:cNvPr id="272" name="Google Shape;272;p10"/>
            <p:cNvSpPr/>
            <p:nvPr/>
          </p:nvSpPr>
          <p:spPr>
            <a:xfrm rot="5400000">
              <a:off x="724037" y="1173900"/>
              <a:ext cx="1838258" cy="221531"/>
            </a:xfrm>
            <a:prstGeom prst="rect">
              <a:avLst/>
            </a:prstGeom>
            <a:solidFill>
              <a:srgbClr val="AFD3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0"/>
            <p:cNvSpPr/>
            <p:nvPr/>
          </p:nvSpPr>
          <p:spPr>
            <a:xfrm>
              <a:off x="1146954" y="785"/>
              <a:ext cx="2461464" cy="1476878"/>
            </a:xfrm>
            <a:prstGeom prst="roundRect">
              <a:avLst>
                <a:gd name="adj" fmla="val 10000"/>
              </a:avLst>
            </a:prstGeom>
            <a:solidFill>
              <a:schemeClr val="accent1"/>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0"/>
            <p:cNvSpPr txBox="1"/>
            <p:nvPr/>
          </p:nvSpPr>
          <p:spPr>
            <a:xfrm>
              <a:off x="1190210" y="44041"/>
              <a:ext cx="2374952" cy="1390366"/>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lt1"/>
                </a:buClr>
                <a:buSzPts val="1000"/>
                <a:buFont typeface="Avenir"/>
                <a:buNone/>
              </a:pPr>
              <a:r>
                <a:rPr lang="en-US" sz="1000">
                  <a:solidFill>
                    <a:schemeClr val="lt1"/>
                  </a:solidFill>
                  <a:latin typeface="Avenir"/>
                  <a:ea typeface="Avenir"/>
                  <a:cs typeface="Avenir"/>
                  <a:sym typeface="Avenir"/>
                </a:rPr>
                <a:t>1. **Segregation of Duties**: Ensure that </a:t>
              </a:r>
              <a:r>
                <a:rPr lang="en-US" sz="1100" b="1">
                  <a:solidFill>
                    <a:schemeClr val="dk1"/>
                  </a:solidFill>
                  <a:latin typeface="Avenir"/>
                  <a:ea typeface="Avenir"/>
                  <a:cs typeface="Avenir"/>
                  <a:sym typeface="Avenir"/>
                </a:rPr>
                <a:t>no single employee has control over all aspects of a financial transaction. </a:t>
              </a:r>
              <a:r>
                <a:rPr lang="en-US" sz="1000">
                  <a:solidFill>
                    <a:schemeClr val="lt1"/>
                  </a:solidFill>
                  <a:latin typeface="Avenir"/>
                  <a:ea typeface="Avenir"/>
                  <a:cs typeface="Avenir"/>
                  <a:sym typeface="Avenir"/>
                </a:rPr>
                <a:t>For example, the person who approves payments should not be the same person who reconciles bank statements. This creates checks and balances, making it harder for fraud to go undetected.</a:t>
              </a:r>
              <a:endParaRPr/>
            </a:p>
          </p:txBody>
        </p:sp>
        <p:sp>
          <p:nvSpPr>
            <p:cNvPr id="275" name="Google Shape;275;p10"/>
            <p:cNvSpPr/>
            <p:nvPr/>
          </p:nvSpPr>
          <p:spPr>
            <a:xfrm rot="5400000">
              <a:off x="724037" y="3019999"/>
              <a:ext cx="1838258" cy="221531"/>
            </a:xfrm>
            <a:prstGeom prst="rect">
              <a:avLst/>
            </a:prstGeom>
            <a:solidFill>
              <a:srgbClr val="AFD3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0"/>
            <p:cNvSpPr/>
            <p:nvPr/>
          </p:nvSpPr>
          <p:spPr>
            <a:xfrm>
              <a:off x="1146954" y="1846883"/>
              <a:ext cx="2461464" cy="1476878"/>
            </a:xfrm>
            <a:prstGeom prst="roundRect">
              <a:avLst>
                <a:gd name="adj" fmla="val 10000"/>
              </a:avLst>
            </a:prstGeom>
            <a:solidFill>
              <a:schemeClr val="accent1"/>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0"/>
            <p:cNvSpPr txBox="1"/>
            <p:nvPr/>
          </p:nvSpPr>
          <p:spPr>
            <a:xfrm>
              <a:off x="1190210" y="1890139"/>
              <a:ext cx="2374952" cy="1390366"/>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lt1"/>
                </a:buClr>
                <a:buSzPts val="1000"/>
                <a:buFont typeface="Avenir"/>
                <a:buNone/>
              </a:pPr>
              <a:r>
                <a:rPr lang="en-US" sz="1000">
                  <a:solidFill>
                    <a:schemeClr val="lt1"/>
                  </a:solidFill>
                  <a:latin typeface="Avenir"/>
                  <a:ea typeface="Avenir"/>
                  <a:cs typeface="Avenir"/>
                  <a:sym typeface="Avenir"/>
                </a:rPr>
                <a:t>2. **Access Controls**: Limit access to sensitive financial systems and data to authorized personnel only.</a:t>
              </a:r>
              <a:r>
                <a:rPr lang="en-US" sz="1200" b="1">
                  <a:solidFill>
                    <a:schemeClr val="dk1"/>
                  </a:solidFill>
                  <a:latin typeface="Avenir"/>
                  <a:ea typeface="Avenir"/>
                  <a:cs typeface="Avenir"/>
                  <a:sym typeface="Avenir"/>
                </a:rPr>
                <a:t> </a:t>
              </a:r>
              <a:r>
                <a:rPr lang="en-US" sz="1100" b="1">
                  <a:solidFill>
                    <a:schemeClr val="dk1"/>
                  </a:solidFill>
                  <a:latin typeface="Avenir"/>
                  <a:ea typeface="Avenir"/>
                  <a:cs typeface="Avenir"/>
                  <a:sym typeface="Avenir"/>
                </a:rPr>
                <a:t>Implement strict user permissions </a:t>
              </a:r>
              <a:r>
                <a:rPr lang="en-US" sz="1000">
                  <a:solidFill>
                    <a:schemeClr val="lt1"/>
                  </a:solidFill>
                  <a:latin typeface="Avenir"/>
                  <a:ea typeface="Avenir"/>
                  <a:cs typeface="Avenir"/>
                  <a:sym typeface="Avenir"/>
                </a:rPr>
                <a:t>for systems that handle financial transactions to minimize exposure to fraud.</a:t>
              </a:r>
              <a:endParaRPr/>
            </a:p>
          </p:txBody>
        </p:sp>
        <p:sp>
          <p:nvSpPr>
            <p:cNvPr id="278" name="Google Shape;278;p10"/>
            <p:cNvSpPr/>
            <p:nvPr/>
          </p:nvSpPr>
          <p:spPr>
            <a:xfrm>
              <a:off x="1647086" y="3943048"/>
              <a:ext cx="3265907" cy="221531"/>
            </a:xfrm>
            <a:prstGeom prst="rect">
              <a:avLst/>
            </a:prstGeom>
            <a:solidFill>
              <a:srgbClr val="AFD3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0"/>
            <p:cNvSpPr/>
            <p:nvPr/>
          </p:nvSpPr>
          <p:spPr>
            <a:xfrm>
              <a:off x="1146954" y="3692981"/>
              <a:ext cx="2461464" cy="1476878"/>
            </a:xfrm>
            <a:prstGeom prst="roundRect">
              <a:avLst>
                <a:gd name="adj" fmla="val 10000"/>
              </a:avLst>
            </a:prstGeom>
            <a:solidFill>
              <a:schemeClr val="accent1"/>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0"/>
            <p:cNvSpPr txBox="1"/>
            <p:nvPr/>
          </p:nvSpPr>
          <p:spPr>
            <a:xfrm>
              <a:off x="1190210" y="3736237"/>
              <a:ext cx="2374952" cy="1390366"/>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lt1"/>
                </a:buClr>
                <a:buSzPts val="1000"/>
                <a:buFont typeface="Avenir"/>
                <a:buNone/>
              </a:pPr>
              <a:r>
                <a:rPr lang="en-US" sz="1000">
                  <a:solidFill>
                    <a:schemeClr val="lt1"/>
                  </a:solidFill>
                  <a:latin typeface="Avenir"/>
                  <a:ea typeface="Avenir"/>
                  <a:cs typeface="Avenir"/>
                  <a:sym typeface="Avenir"/>
                </a:rPr>
                <a:t>3. **Dual Authorization for Payments**: </a:t>
              </a:r>
              <a:r>
                <a:rPr lang="en-US" sz="1100" b="1">
                  <a:solidFill>
                    <a:schemeClr val="dk1"/>
                  </a:solidFill>
                  <a:latin typeface="Avenir"/>
                  <a:ea typeface="Avenir"/>
                  <a:cs typeface="Avenir"/>
                  <a:sym typeface="Avenir"/>
                </a:rPr>
                <a:t>Require two or more individuals to approve</a:t>
              </a:r>
              <a:r>
                <a:rPr lang="en-US" sz="1100">
                  <a:solidFill>
                    <a:schemeClr val="lt1"/>
                  </a:solidFill>
                  <a:latin typeface="Avenir"/>
                  <a:ea typeface="Avenir"/>
                  <a:cs typeface="Avenir"/>
                  <a:sym typeface="Avenir"/>
                </a:rPr>
                <a:t> </a:t>
              </a:r>
              <a:r>
                <a:rPr lang="en-US" sz="1000">
                  <a:solidFill>
                    <a:schemeClr val="lt1"/>
                  </a:solidFill>
                  <a:latin typeface="Avenir"/>
                  <a:ea typeface="Avenir"/>
                  <a:cs typeface="Avenir"/>
                  <a:sym typeface="Avenir"/>
                </a:rPr>
                <a:t>significant payments, especially wire transfers, to prevent a single person from initiating unauthorized transactions.</a:t>
              </a:r>
              <a:endParaRPr/>
            </a:p>
          </p:txBody>
        </p:sp>
        <p:sp>
          <p:nvSpPr>
            <p:cNvPr id="281" name="Google Shape;281;p10"/>
            <p:cNvSpPr/>
            <p:nvPr/>
          </p:nvSpPr>
          <p:spPr>
            <a:xfrm rot="-5400000">
              <a:off x="3997785" y="3019999"/>
              <a:ext cx="1838258" cy="221531"/>
            </a:xfrm>
            <a:prstGeom prst="rect">
              <a:avLst/>
            </a:prstGeom>
            <a:solidFill>
              <a:srgbClr val="AFD3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0"/>
            <p:cNvSpPr/>
            <p:nvPr/>
          </p:nvSpPr>
          <p:spPr>
            <a:xfrm>
              <a:off x="4420701" y="3692981"/>
              <a:ext cx="2461464" cy="1476878"/>
            </a:xfrm>
            <a:prstGeom prst="roundRect">
              <a:avLst>
                <a:gd name="adj" fmla="val 10000"/>
              </a:avLst>
            </a:prstGeom>
            <a:solidFill>
              <a:schemeClr val="accent1"/>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0"/>
            <p:cNvSpPr txBox="1"/>
            <p:nvPr/>
          </p:nvSpPr>
          <p:spPr>
            <a:xfrm>
              <a:off x="4463957" y="3736237"/>
              <a:ext cx="2374952" cy="1390366"/>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Avenir"/>
                <a:buNone/>
              </a:pPr>
              <a:r>
                <a:rPr lang="en-US" sz="1100">
                  <a:solidFill>
                    <a:schemeClr val="lt1"/>
                  </a:solidFill>
                  <a:latin typeface="Avenir"/>
                  <a:ea typeface="Avenir"/>
                  <a:cs typeface="Avenir"/>
                  <a:sym typeface="Avenir"/>
                </a:rPr>
                <a:t>4. **Regular Financial Statement Review**: </a:t>
              </a:r>
              <a:r>
                <a:rPr lang="en-US" sz="1100" b="1">
                  <a:solidFill>
                    <a:schemeClr val="dk1"/>
                  </a:solidFill>
                  <a:latin typeface="Avenir"/>
                  <a:ea typeface="Avenir"/>
                  <a:cs typeface="Avenir"/>
                  <a:sym typeface="Avenir"/>
                </a:rPr>
                <a:t>Conduct regular variance analysis of the budget vs actual along with prior vs actual with the CEO each month end close</a:t>
              </a:r>
              <a:r>
                <a:rPr lang="en-US" sz="1100">
                  <a:solidFill>
                    <a:schemeClr val="lt1"/>
                  </a:solidFill>
                  <a:latin typeface="Avenir"/>
                  <a:ea typeface="Avenir"/>
                  <a:cs typeface="Avenir"/>
                  <a:sym typeface="Avenir"/>
                </a:rPr>
                <a:t>.   In addition, there should be a preparer and a reviewer for each month’s financial production.</a:t>
              </a:r>
              <a:endParaRPr/>
            </a:p>
          </p:txBody>
        </p:sp>
        <p:sp>
          <p:nvSpPr>
            <p:cNvPr id="284" name="Google Shape;284;p10"/>
            <p:cNvSpPr/>
            <p:nvPr/>
          </p:nvSpPr>
          <p:spPr>
            <a:xfrm rot="-5400000">
              <a:off x="3997785" y="1173900"/>
              <a:ext cx="1838258" cy="221531"/>
            </a:xfrm>
            <a:prstGeom prst="rect">
              <a:avLst/>
            </a:prstGeom>
            <a:solidFill>
              <a:srgbClr val="AFD3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0"/>
            <p:cNvSpPr/>
            <p:nvPr/>
          </p:nvSpPr>
          <p:spPr>
            <a:xfrm>
              <a:off x="4420701" y="1846883"/>
              <a:ext cx="2461464" cy="1476878"/>
            </a:xfrm>
            <a:prstGeom prst="roundRect">
              <a:avLst>
                <a:gd name="adj" fmla="val 10000"/>
              </a:avLst>
            </a:prstGeom>
            <a:solidFill>
              <a:schemeClr val="accent1"/>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0"/>
            <p:cNvSpPr txBox="1"/>
            <p:nvPr/>
          </p:nvSpPr>
          <p:spPr>
            <a:xfrm>
              <a:off x="4463957" y="1890139"/>
              <a:ext cx="2374952" cy="1390366"/>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Avenir"/>
                <a:buNone/>
              </a:pPr>
              <a:r>
                <a:rPr lang="en-US" sz="1100">
                  <a:solidFill>
                    <a:schemeClr val="lt1"/>
                  </a:solidFill>
                  <a:latin typeface="Avenir"/>
                  <a:ea typeface="Avenir"/>
                  <a:cs typeface="Avenir"/>
                  <a:sym typeface="Avenir"/>
                </a:rPr>
                <a:t>5. **Reconciliation of Accounts**: </a:t>
              </a:r>
              <a:r>
                <a:rPr lang="en-US" sz="1100" b="1">
                  <a:solidFill>
                    <a:schemeClr val="dk1"/>
                  </a:solidFill>
                  <a:latin typeface="Avenir"/>
                  <a:ea typeface="Avenir"/>
                  <a:cs typeface="Avenir"/>
                  <a:sym typeface="Avenir"/>
                </a:rPr>
                <a:t>Reconcile </a:t>
              </a:r>
              <a:r>
                <a:rPr lang="en-US" sz="1100">
                  <a:solidFill>
                    <a:schemeClr val="lt1"/>
                  </a:solidFill>
                  <a:latin typeface="Avenir"/>
                  <a:ea typeface="Avenir"/>
                  <a:cs typeface="Avenir"/>
                  <a:sym typeface="Avenir"/>
                </a:rPr>
                <a:t>bank statements, accounts receivable, and payable </a:t>
              </a:r>
              <a:r>
                <a:rPr lang="en-US" sz="1100" b="1">
                  <a:solidFill>
                    <a:schemeClr val="dk1"/>
                  </a:solidFill>
                  <a:latin typeface="Avenir"/>
                  <a:ea typeface="Avenir"/>
                  <a:cs typeface="Avenir"/>
                  <a:sym typeface="Avenir"/>
                </a:rPr>
                <a:t>regularly </a:t>
              </a:r>
              <a:r>
                <a:rPr lang="en-US" sz="1100">
                  <a:solidFill>
                    <a:schemeClr val="lt1"/>
                  </a:solidFill>
                  <a:latin typeface="Avenir"/>
                  <a:ea typeface="Avenir"/>
                  <a:cs typeface="Avenir"/>
                  <a:sym typeface="Avenir"/>
                </a:rPr>
                <a:t>to ensure that all transactions are legitimate and accounted for. Discrepancies should be investigated immediately.</a:t>
              </a:r>
              <a:endParaRPr/>
            </a:p>
          </p:txBody>
        </p:sp>
        <p:sp>
          <p:nvSpPr>
            <p:cNvPr id="287" name="Google Shape;287;p10"/>
            <p:cNvSpPr/>
            <p:nvPr/>
          </p:nvSpPr>
          <p:spPr>
            <a:xfrm>
              <a:off x="4920834" y="250851"/>
              <a:ext cx="3265907" cy="221531"/>
            </a:xfrm>
            <a:prstGeom prst="rect">
              <a:avLst/>
            </a:prstGeom>
            <a:solidFill>
              <a:srgbClr val="AFD3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0"/>
            <p:cNvSpPr/>
            <p:nvPr/>
          </p:nvSpPr>
          <p:spPr>
            <a:xfrm>
              <a:off x="4420701" y="785"/>
              <a:ext cx="2461464" cy="1476878"/>
            </a:xfrm>
            <a:prstGeom prst="roundRect">
              <a:avLst>
                <a:gd name="adj" fmla="val 10000"/>
              </a:avLst>
            </a:prstGeom>
            <a:solidFill>
              <a:schemeClr val="accent1"/>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0"/>
            <p:cNvSpPr txBox="1"/>
            <p:nvPr/>
          </p:nvSpPr>
          <p:spPr>
            <a:xfrm>
              <a:off x="4463957" y="44041"/>
              <a:ext cx="2374952" cy="1390366"/>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Avenir"/>
                <a:buNone/>
              </a:pPr>
              <a:r>
                <a:rPr lang="en-US" sz="1100">
                  <a:solidFill>
                    <a:schemeClr val="lt1"/>
                  </a:solidFill>
                  <a:latin typeface="Avenir"/>
                  <a:ea typeface="Avenir"/>
                  <a:cs typeface="Avenir"/>
                  <a:sym typeface="Avenir"/>
                </a:rPr>
                <a:t>6. **Monitoring of Cash Flow**: </a:t>
              </a:r>
              <a:r>
                <a:rPr lang="en-US" sz="1100" b="1">
                  <a:solidFill>
                    <a:schemeClr val="dk1"/>
                  </a:solidFill>
                  <a:latin typeface="Avenir"/>
                  <a:ea typeface="Avenir"/>
                  <a:cs typeface="Avenir"/>
                  <a:sym typeface="Avenir"/>
                </a:rPr>
                <a:t>Establish clear protocols for monitoring cash flow </a:t>
              </a:r>
              <a:r>
                <a:rPr lang="en-US" sz="1100">
                  <a:solidFill>
                    <a:schemeClr val="lt1"/>
                  </a:solidFill>
                  <a:latin typeface="Avenir"/>
                  <a:ea typeface="Avenir"/>
                  <a:cs typeface="Avenir"/>
                  <a:sym typeface="Avenir"/>
                </a:rPr>
                <a:t>and use accounting software that flags unusual patterns in transactions, such as large withdrawals or payments to unknown vendors.</a:t>
              </a:r>
              <a:endParaRPr/>
            </a:p>
          </p:txBody>
        </p:sp>
        <p:sp>
          <p:nvSpPr>
            <p:cNvPr id="290" name="Google Shape;290;p10"/>
            <p:cNvSpPr/>
            <p:nvPr/>
          </p:nvSpPr>
          <p:spPr>
            <a:xfrm rot="5400000">
              <a:off x="7271533" y="1173900"/>
              <a:ext cx="1838258" cy="221531"/>
            </a:xfrm>
            <a:prstGeom prst="rect">
              <a:avLst/>
            </a:prstGeom>
            <a:solidFill>
              <a:srgbClr val="AFD3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0"/>
            <p:cNvSpPr/>
            <p:nvPr/>
          </p:nvSpPr>
          <p:spPr>
            <a:xfrm>
              <a:off x="7694449" y="785"/>
              <a:ext cx="2461464" cy="1476878"/>
            </a:xfrm>
            <a:prstGeom prst="roundRect">
              <a:avLst>
                <a:gd name="adj" fmla="val 10000"/>
              </a:avLst>
            </a:prstGeom>
            <a:solidFill>
              <a:schemeClr val="accent1"/>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0"/>
            <p:cNvSpPr txBox="1"/>
            <p:nvPr/>
          </p:nvSpPr>
          <p:spPr>
            <a:xfrm>
              <a:off x="7737705" y="44041"/>
              <a:ext cx="2374952" cy="1390366"/>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Avenir"/>
                <a:buNone/>
              </a:pPr>
              <a:r>
                <a:rPr lang="en-US" sz="1100">
                  <a:solidFill>
                    <a:schemeClr val="lt1"/>
                  </a:solidFill>
                  <a:latin typeface="Avenir"/>
                  <a:ea typeface="Avenir"/>
                  <a:cs typeface="Avenir"/>
                  <a:sym typeface="Avenir"/>
                </a:rPr>
                <a:t>7. **Vendor Management**: </a:t>
              </a:r>
              <a:r>
                <a:rPr lang="en-US" sz="1100" b="1">
                  <a:solidFill>
                    <a:schemeClr val="dk1"/>
                  </a:solidFill>
                  <a:latin typeface="Avenir"/>
                  <a:ea typeface="Avenir"/>
                  <a:cs typeface="Avenir"/>
                  <a:sym typeface="Avenir"/>
                </a:rPr>
                <a:t>Regularly vet and review all vendors </a:t>
              </a:r>
              <a:r>
                <a:rPr lang="en-US" sz="1100">
                  <a:solidFill>
                    <a:schemeClr val="lt1"/>
                  </a:solidFill>
                  <a:latin typeface="Avenir"/>
                  <a:ea typeface="Avenir"/>
                  <a:cs typeface="Avenir"/>
                  <a:sym typeface="Avenir"/>
                </a:rPr>
                <a:t>to ensure that they are legitimate and that payments to them are for actual goods and services.</a:t>
              </a:r>
              <a:endParaRPr/>
            </a:p>
          </p:txBody>
        </p:sp>
        <p:sp>
          <p:nvSpPr>
            <p:cNvPr id="293" name="Google Shape;293;p10"/>
            <p:cNvSpPr/>
            <p:nvPr/>
          </p:nvSpPr>
          <p:spPr>
            <a:xfrm rot="5400000">
              <a:off x="7271533" y="3019999"/>
              <a:ext cx="1838258" cy="221531"/>
            </a:xfrm>
            <a:prstGeom prst="rect">
              <a:avLst/>
            </a:prstGeom>
            <a:solidFill>
              <a:srgbClr val="AFD3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0"/>
            <p:cNvSpPr/>
            <p:nvPr/>
          </p:nvSpPr>
          <p:spPr>
            <a:xfrm>
              <a:off x="7694449" y="1846883"/>
              <a:ext cx="2461464" cy="1476878"/>
            </a:xfrm>
            <a:prstGeom prst="roundRect">
              <a:avLst>
                <a:gd name="adj" fmla="val 10000"/>
              </a:avLst>
            </a:prstGeom>
            <a:solidFill>
              <a:schemeClr val="accent1"/>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0"/>
            <p:cNvSpPr txBox="1"/>
            <p:nvPr/>
          </p:nvSpPr>
          <p:spPr>
            <a:xfrm>
              <a:off x="7737705" y="1890139"/>
              <a:ext cx="2374952" cy="1390366"/>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Avenir"/>
                <a:buNone/>
              </a:pPr>
              <a:r>
                <a:rPr lang="en-US" sz="1100">
                  <a:solidFill>
                    <a:schemeClr val="lt1"/>
                  </a:solidFill>
                  <a:latin typeface="Avenir"/>
                  <a:ea typeface="Avenir"/>
                  <a:cs typeface="Avenir"/>
                  <a:sym typeface="Avenir"/>
                </a:rPr>
                <a:t>8. **Bank Account Reconciliation**: Have </a:t>
              </a:r>
              <a:r>
                <a:rPr lang="en-US" sz="1100" b="1">
                  <a:solidFill>
                    <a:schemeClr val="dk1"/>
                  </a:solidFill>
                  <a:latin typeface="Avenir"/>
                  <a:ea typeface="Avenir"/>
                  <a:cs typeface="Avenir"/>
                  <a:sym typeface="Avenir"/>
                </a:rPr>
                <a:t>someone independent of cash disbursement and collection functions reconcile the bank </a:t>
              </a:r>
              <a:r>
                <a:rPr lang="en-US" sz="1100">
                  <a:solidFill>
                    <a:schemeClr val="lt1"/>
                  </a:solidFill>
                  <a:latin typeface="Avenir"/>
                  <a:ea typeface="Avenir"/>
                  <a:cs typeface="Avenir"/>
                  <a:sym typeface="Avenir"/>
                </a:rPr>
                <a:t>accounts regularly to detect unauthorized transactions or discrepancies early.</a:t>
              </a:r>
              <a:endParaRPr/>
            </a:p>
          </p:txBody>
        </p:sp>
        <p:sp>
          <p:nvSpPr>
            <p:cNvPr id="296" name="Google Shape;296;p10"/>
            <p:cNvSpPr/>
            <p:nvPr/>
          </p:nvSpPr>
          <p:spPr>
            <a:xfrm>
              <a:off x="7694449" y="3692981"/>
              <a:ext cx="2461464" cy="1476878"/>
            </a:xfrm>
            <a:prstGeom prst="roundRect">
              <a:avLst>
                <a:gd name="adj" fmla="val 10000"/>
              </a:avLst>
            </a:prstGeom>
            <a:solidFill>
              <a:schemeClr val="accent1"/>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0"/>
            <p:cNvSpPr txBox="1"/>
            <p:nvPr/>
          </p:nvSpPr>
          <p:spPr>
            <a:xfrm>
              <a:off x="7737705" y="3736237"/>
              <a:ext cx="2374952" cy="1390366"/>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Avenir"/>
                <a:buNone/>
              </a:pPr>
              <a:r>
                <a:rPr lang="en-US" sz="1100">
                  <a:solidFill>
                    <a:schemeClr val="lt1"/>
                  </a:solidFill>
                  <a:latin typeface="Avenir"/>
                  <a:ea typeface="Avenir"/>
                  <a:cs typeface="Avenir"/>
                  <a:sym typeface="Avenir"/>
                </a:rPr>
                <a:t>9. **Rotate Job Responsibilities**: </a:t>
              </a:r>
              <a:r>
                <a:rPr lang="en-US" sz="1100" b="1">
                  <a:solidFill>
                    <a:schemeClr val="dk1"/>
                  </a:solidFill>
                  <a:latin typeface="Avenir"/>
                  <a:ea typeface="Avenir"/>
                  <a:cs typeface="Avenir"/>
                  <a:sym typeface="Avenir"/>
                </a:rPr>
                <a:t>Rotating roles or requiring employees to take vacations </a:t>
              </a:r>
              <a:r>
                <a:rPr lang="en-US" sz="1100">
                  <a:solidFill>
                    <a:schemeClr val="lt1"/>
                  </a:solidFill>
                  <a:latin typeface="Avenir"/>
                  <a:ea typeface="Avenir"/>
                  <a:cs typeface="Avenir"/>
                  <a:sym typeface="Avenir"/>
                </a:rPr>
                <a:t>can help uncover fraud that someone might otherwise hide by having continuous control over a process.</a:t>
              </a:r>
              <a:endParaRPr/>
            </a:p>
          </p:txBody>
        </p:sp>
      </p:grpSp>
      <p:sp>
        <p:nvSpPr>
          <p:cNvPr id="298" name="Google Shape;298;p10"/>
          <p:cNvSpPr txBox="1"/>
          <p:nvPr/>
        </p:nvSpPr>
        <p:spPr>
          <a:xfrm>
            <a:off x="2814733" y="5934670"/>
            <a:ext cx="8488135"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Avenir"/>
                <a:ea typeface="Avenir"/>
                <a:cs typeface="Avenir"/>
                <a:sym typeface="Avenir"/>
              </a:rPr>
              <a:t>To mitigate the risk of embezzlement or fraud within a business, a CFO can help with implementing robust financial controls that are essential to a business.  See additional articles for sample recommendation by stage of business</a:t>
            </a:r>
            <a:endParaRPr sz="1800" i="1">
              <a:solidFill>
                <a:schemeClr val="lt1"/>
              </a:solidFill>
              <a:latin typeface="Avenir"/>
              <a:ea typeface="Avenir"/>
              <a:cs typeface="Avenir"/>
              <a:sym typeface="Aveni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1"/>
          <p:cNvSpPr txBox="1">
            <a:spLocks noGrp="1"/>
          </p:cNvSpPr>
          <p:nvPr>
            <p:ph type="title"/>
          </p:nvPr>
        </p:nvSpPr>
        <p:spPr>
          <a:xfrm>
            <a:off x="179173" y="133514"/>
            <a:ext cx="10026650" cy="655637"/>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rgbClr val="8ED38E"/>
              </a:buClr>
              <a:buSzPct val="100000"/>
              <a:buFont typeface="Rockwell"/>
              <a:buNone/>
            </a:pPr>
            <a:r>
              <a:rPr lang="en-US">
                <a:solidFill>
                  <a:srgbClr val="8ED38E"/>
                </a:solidFill>
              </a:rPr>
              <a:t>FINANCE LIFE CYCLE AND</a:t>
            </a:r>
            <a:br>
              <a:rPr lang="en-US">
                <a:solidFill>
                  <a:srgbClr val="8ED38E"/>
                </a:solidFill>
              </a:rPr>
            </a:br>
            <a:r>
              <a:rPr lang="en-US">
                <a:solidFill>
                  <a:srgbClr val="8ED38E"/>
                </a:solidFill>
              </a:rPr>
              <a:t>LEVEL OF SERVICE ENGAGEMENT</a:t>
            </a:r>
            <a:endParaRPr/>
          </a:p>
        </p:txBody>
      </p:sp>
      <p:pic>
        <p:nvPicPr>
          <p:cNvPr id="304" name="Google Shape;304;p11" descr="A black background with white arrows&#10;&#10;Description automatically generated"/>
          <p:cNvPicPr preferRelativeResize="0"/>
          <p:nvPr/>
        </p:nvPicPr>
        <p:blipFill rotWithShape="1">
          <a:blip r:embed="rId3">
            <a:alphaModFix/>
          </a:blip>
          <a:srcRect/>
          <a:stretch/>
        </p:blipFill>
        <p:spPr>
          <a:xfrm>
            <a:off x="10344150" y="-1182688"/>
            <a:ext cx="6216764" cy="4973411"/>
          </a:xfrm>
          <a:prstGeom prst="rect">
            <a:avLst/>
          </a:prstGeom>
          <a:noFill/>
          <a:ln>
            <a:noFill/>
          </a:ln>
        </p:spPr>
      </p:pic>
      <p:sp>
        <p:nvSpPr>
          <p:cNvPr id="305" name="Google Shape;305;p11"/>
          <p:cNvSpPr txBox="1"/>
          <p:nvPr/>
        </p:nvSpPr>
        <p:spPr>
          <a:xfrm>
            <a:off x="282962" y="1051500"/>
            <a:ext cx="5250943" cy="3009899"/>
          </a:xfrm>
          <a:prstGeom prst="rect">
            <a:avLst/>
          </a:prstGeom>
          <a:noFill/>
          <a:ln>
            <a:noFill/>
          </a:ln>
        </p:spPr>
        <p:txBody>
          <a:bodyPr spcFirstLastPara="1" wrap="square" lIns="0" tIns="0" rIns="0" bIns="0" anchor="t" anchorCtr="0">
            <a:normAutofit/>
          </a:bodyPr>
          <a:lstStyle/>
          <a:p>
            <a:pPr marL="0" marR="0" lvl="0" indent="0" algn="l" rtl="0">
              <a:lnSpc>
                <a:spcPct val="115000"/>
              </a:lnSpc>
              <a:spcBef>
                <a:spcPts val="0"/>
              </a:spcBef>
              <a:spcAft>
                <a:spcPts val="0"/>
              </a:spcAft>
              <a:buNone/>
            </a:pPr>
            <a:r>
              <a:rPr lang="en-US" sz="1400">
                <a:solidFill>
                  <a:schemeClr val="lt1"/>
                </a:solidFill>
                <a:latin typeface="Avenir"/>
                <a:ea typeface="Avenir"/>
                <a:cs typeface="Avenir"/>
                <a:sym typeface="Avenir"/>
              </a:rPr>
              <a:t>Investing in an operational team to meet your corporate governance needs is key in every stage of the finance life cycle.  </a:t>
            </a:r>
            <a:endParaRPr/>
          </a:p>
          <a:p>
            <a:pPr marL="0" marR="0" lvl="0" indent="0" algn="l" rtl="0">
              <a:lnSpc>
                <a:spcPct val="115000"/>
              </a:lnSpc>
              <a:spcBef>
                <a:spcPts val="600"/>
              </a:spcBef>
              <a:spcAft>
                <a:spcPts val="0"/>
              </a:spcAft>
              <a:buNone/>
            </a:pPr>
            <a:r>
              <a:rPr lang="en-US" sz="1400">
                <a:solidFill>
                  <a:schemeClr val="lt1"/>
                </a:solidFill>
                <a:latin typeface="Avenir"/>
                <a:ea typeface="Avenir"/>
                <a:cs typeface="Avenir"/>
                <a:sym typeface="Avenir"/>
              </a:rPr>
              <a:t>A company should utilize accountants, lawyers, and investment advisors for governance at a fraction of the cost of in-house expertise as they make their way through the life cycle.</a:t>
            </a:r>
            <a:endParaRPr sz="1400">
              <a:solidFill>
                <a:schemeClr val="lt1"/>
              </a:solidFill>
              <a:latin typeface="Avenir"/>
              <a:ea typeface="Avenir"/>
              <a:cs typeface="Avenir"/>
              <a:sym typeface="Avenir"/>
            </a:endParaRPr>
          </a:p>
          <a:p>
            <a:pPr marL="0" marR="0" lvl="0" indent="0" algn="l" rtl="0">
              <a:lnSpc>
                <a:spcPct val="115000"/>
              </a:lnSpc>
              <a:spcBef>
                <a:spcPts val="600"/>
              </a:spcBef>
              <a:spcAft>
                <a:spcPts val="0"/>
              </a:spcAft>
              <a:buNone/>
            </a:pPr>
            <a:endParaRPr sz="1400">
              <a:solidFill>
                <a:schemeClr val="lt1"/>
              </a:solidFill>
              <a:latin typeface="Avenir"/>
              <a:ea typeface="Avenir"/>
              <a:cs typeface="Avenir"/>
              <a:sym typeface="Avenir"/>
            </a:endParaRPr>
          </a:p>
          <a:p>
            <a:pPr marL="0" marR="0" lvl="0" indent="0" algn="l" rtl="0">
              <a:lnSpc>
                <a:spcPct val="115000"/>
              </a:lnSpc>
              <a:spcBef>
                <a:spcPts val="600"/>
              </a:spcBef>
              <a:spcAft>
                <a:spcPts val="0"/>
              </a:spcAft>
              <a:buNone/>
            </a:pPr>
            <a:r>
              <a:rPr lang="en-US" sz="1400">
                <a:solidFill>
                  <a:schemeClr val="lt1"/>
                </a:solidFill>
                <a:latin typeface="Avenir"/>
                <a:ea typeface="Avenir"/>
                <a:cs typeface="Avenir"/>
                <a:sym typeface="Avenir"/>
              </a:rPr>
              <a:t>This shows the level of service engagement for CFO services, Advisory services, Operational services, and Accounting &amp; Tax services across the different business life cycle stages. Each curve represents how the demand for these services changes from Startup to Transition.</a:t>
            </a:r>
            <a:endParaRPr/>
          </a:p>
        </p:txBody>
      </p:sp>
      <p:pic>
        <p:nvPicPr>
          <p:cNvPr id="306" name="Google Shape;306;p11"/>
          <p:cNvPicPr preferRelativeResize="0"/>
          <p:nvPr/>
        </p:nvPicPr>
        <p:blipFill rotWithShape="1">
          <a:blip r:embed="rId4">
            <a:alphaModFix/>
          </a:blip>
          <a:srcRect/>
          <a:stretch/>
        </p:blipFill>
        <p:spPr>
          <a:xfrm>
            <a:off x="5932109" y="1051500"/>
            <a:ext cx="5084150" cy="1685131"/>
          </a:xfrm>
          <a:prstGeom prst="rect">
            <a:avLst/>
          </a:prstGeom>
          <a:noFill/>
          <a:ln>
            <a:noFill/>
          </a:ln>
        </p:spPr>
      </p:pic>
      <p:pic>
        <p:nvPicPr>
          <p:cNvPr id="307" name="Google Shape;307;p11"/>
          <p:cNvPicPr preferRelativeResize="0"/>
          <p:nvPr/>
        </p:nvPicPr>
        <p:blipFill rotWithShape="1">
          <a:blip r:embed="rId5">
            <a:alphaModFix/>
          </a:blip>
          <a:srcRect/>
          <a:stretch/>
        </p:blipFill>
        <p:spPr>
          <a:xfrm>
            <a:off x="5932108" y="2889693"/>
            <a:ext cx="5084149" cy="2856153"/>
          </a:xfrm>
          <a:prstGeom prst="rect">
            <a:avLst/>
          </a:prstGeom>
          <a:noFill/>
          <a:ln>
            <a:noFill/>
          </a:ln>
        </p:spPr>
      </p:pic>
      <p:pic>
        <p:nvPicPr>
          <p:cNvPr id="308" name="Google Shape;308;p11"/>
          <p:cNvPicPr preferRelativeResize="0"/>
          <p:nvPr/>
        </p:nvPicPr>
        <p:blipFill rotWithShape="1">
          <a:blip r:embed="rId6">
            <a:alphaModFix/>
          </a:blip>
          <a:srcRect/>
          <a:stretch/>
        </p:blipFill>
        <p:spPr>
          <a:xfrm>
            <a:off x="282962" y="4060714"/>
            <a:ext cx="4904740" cy="168513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2"/>
          <p:cNvSpPr txBox="1">
            <a:spLocks noGrp="1"/>
          </p:cNvSpPr>
          <p:nvPr>
            <p:ph type="title"/>
          </p:nvPr>
        </p:nvSpPr>
        <p:spPr>
          <a:xfrm>
            <a:off x="179173" y="133514"/>
            <a:ext cx="10026650" cy="655637"/>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rgbClr val="8ED38E"/>
              </a:buClr>
              <a:buSzPct val="100000"/>
              <a:buFont typeface="Rockwell"/>
              <a:buNone/>
            </a:pPr>
            <a:r>
              <a:rPr lang="en-US">
                <a:solidFill>
                  <a:srgbClr val="8ED38E"/>
                </a:solidFill>
              </a:rPr>
              <a:t>FINANCE LIFE CYCLE </a:t>
            </a:r>
            <a:br>
              <a:rPr lang="en-US">
                <a:solidFill>
                  <a:srgbClr val="8ED38E"/>
                </a:solidFill>
              </a:rPr>
            </a:br>
            <a:r>
              <a:rPr lang="en-US">
                <a:solidFill>
                  <a:srgbClr val="8ED38E"/>
                </a:solidFill>
              </a:rPr>
              <a:t>LIST OF SERVICES ENGAGED </a:t>
            </a:r>
            <a:br>
              <a:rPr lang="en-US">
                <a:solidFill>
                  <a:srgbClr val="8ED38E"/>
                </a:solidFill>
              </a:rPr>
            </a:br>
            <a:endParaRPr>
              <a:solidFill>
                <a:srgbClr val="8ED38E"/>
              </a:solidFill>
            </a:endParaRPr>
          </a:p>
        </p:txBody>
      </p:sp>
      <p:pic>
        <p:nvPicPr>
          <p:cNvPr id="314" name="Google Shape;314;p12" descr="A black background with white arrows&#10;&#10;Description automatically generated"/>
          <p:cNvPicPr preferRelativeResize="0"/>
          <p:nvPr/>
        </p:nvPicPr>
        <p:blipFill rotWithShape="1">
          <a:blip r:embed="rId3">
            <a:alphaModFix/>
          </a:blip>
          <a:srcRect/>
          <a:stretch/>
        </p:blipFill>
        <p:spPr>
          <a:xfrm>
            <a:off x="10344150" y="-1182688"/>
            <a:ext cx="6216764" cy="4973411"/>
          </a:xfrm>
          <a:prstGeom prst="rect">
            <a:avLst/>
          </a:prstGeom>
          <a:noFill/>
          <a:ln>
            <a:noFill/>
          </a:ln>
        </p:spPr>
      </p:pic>
      <p:sp>
        <p:nvSpPr>
          <p:cNvPr id="315" name="Google Shape;315;p12"/>
          <p:cNvSpPr txBox="1"/>
          <p:nvPr/>
        </p:nvSpPr>
        <p:spPr>
          <a:xfrm>
            <a:off x="282962" y="1051500"/>
            <a:ext cx="5250943" cy="3009899"/>
          </a:xfrm>
          <a:prstGeom prst="rect">
            <a:avLst/>
          </a:prstGeom>
          <a:noFill/>
          <a:ln>
            <a:noFill/>
          </a:ln>
        </p:spPr>
        <p:txBody>
          <a:bodyPr spcFirstLastPara="1" wrap="square" lIns="0" tIns="0" rIns="0" bIns="0" anchor="t" anchorCtr="0">
            <a:normAutofit/>
          </a:bodyPr>
          <a:lstStyle/>
          <a:p>
            <a:pPr marL="0" marR="0" lvl="0" indent="0" algn="l" rtl="0">
              <a:lnSpc>
                <a:spcPct val="115000"/>
              </a:lnSpc>
              <a:spcBef>
                <a:spcPts val="0"/>
              </a:spcBef>
              <a:spcAft>
                <a:spcPts val="0"/>
              </a:spcAft>
              <a:buNone/>
            </a:pPr>
            <a:endParaRPr sz="1400">
              <a:solidFill>
                <a:schemeClr val="lt1"/>
              </a:solidFill>
              <a:latin typeface="Avenir"/>
              <a:ea typeface="Avenir"/>
              <a:cs typeface="Avenir"/>
              <a:sym typeface="Avenir"/>
            </a:endParaRPr>
          </a:p>
        </p:txBody>
      </p:sp>
      <p:grpSp>
        <p:nvGrpSpPr>
          <p:cNvPr id="316" name="Google Shape;316;p12"/>
          <p:cNvGrpSpPr/>
          <p:nvPr/>
        </p:nvGrpSpPr>
        <p:grpSpPr>
          <a:xfrm>
            <a:off x="349716" y="1527248"/>
            <a:ext cx="11601202" cy="4059554"/>
            <a:chOff x="66754" y="581085"/>
            <a:chExt cx="11601202" cy="4059554"/>
          </a:xfrm>
        </p:grpSpPr>
        <p:sp>
          <p:nvSpPr>
            <p:cNvPr id="317" name="Google Shape;317;p12"/>
            <p:cNvSpPr/>
            <p:nvPr/>
          </p:nvSpPr>
          <p:spPr>
            <a:xfrm>
              <a:off x="427083" y="672756"/>
              <a:ext cx="945647" cy="945647"/>
            </a:xfrm>
            <a:prstGeom prst="roundRect">
              <a:avLst>
                <a:gd name="adj" fmla="val 10000"/>
              </a:avLst>
            </a:prstGeom>
            <a:blipFill rotWithShape="1">
              <a:blip r:embed="rId4">
                <a:alphaModFix/>
              </a:blip>
              <a:stretch>
                <a:fillRect/>
              </a:stretch>
            </a:blip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2"/>
            <p:cNvSpPr/>
            <p:nvPr/>
          </p:nvSpPr>
          <p:spPr>
            <a:xfrm>
              <a:off x="66754" y="1681350"/>
              <a:ext cx="2029964" cy="2949180"/>
            </a:xfrm>
            <a:prstGeom prst="roundRect">
              <a:avLst>
                <a:gd name="adj" fmla="val 10000"/>
              </a:avLst>
            </a:prstGeom>
            <a:solidFill>
              <a:schemeClr val="accent1"/>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2"/>
            <p:cNvSpPr txBox="1"/>
            <p:nvPr/>
          </p:nvSpPr>
          <p:spPr>
            <a:xfrm>
              <a:off x="126210" y="1740806"/>
              <a:ext cx="1911052" cy="2830268"/>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dk1"/>
                </a:buClr>
                <a:buSzPts val="1400"/>
                <a:buFont typeface="Avenir"/>
                <a:buNone/>
              </a:pPr>
              <a:r>
                <a:rPr lang="en-US" sz="1400" b="1">
                  <a:solidFill>
                    <a:schemeClr val="dk1"/>
                  </a:solidFill>
                  <a:latin typeface="Avenir"/>
                  <a:ea typeface="Avenir"/>
                  <a:cs typeface="Avenir"/>
                  <a:sym typeface="Avenir"/>
                </a:rPr>
                <a:t>Fundraising Support</a:t>
              </a:r>
              <a:endParaRPr/>
            </a:p>
            <a:p>
              <a:pPr marL="57150" marR="0" lvl="1" indent="-69850" algn="l" rtl="0">
                <a:lnSpc>
                  <a:spcPct val="90000"/>
                </a:lnSpc>
                <a:spcBef>
                  <a:spcPts val="490"/>
                </a:spcBef>
                <a:spcAft>
                  <a:spcPts val="0"/>
                </a:spcAft>
                <a:buClr>
                  <a:schemeClr val="dk1"/>
                </a:buClr>
                <a:buSzPts val="1100"/>
                <a:buFont typeface="Avenir"/>
                <a:buChar char="•"/>
              </a:pPr>
              <a:r>
                <a:rPr lang="en-US" sz="1100" b="1" i="0" u="none" strike="noStrike" cap="none">
                  <a:solidFill>
                    <a:schemeClr val="dk1"/>
                  </a:solidFill>
                  <a:latin typeface="Avenir"/>
                  <a:ea typeface="Avenir"/>
                  <a:cs typeface="Avenir"/>
                  <a:sym typeface="Avenir"/>
                </a:rPr>
                <a:t>Financial Statement for accurate and timely reporting</a:t>
              </a:r>
              <a:endParaRPr sz="1100" b="1" i="0" u="none" strike="noStrike" cap="none">
                <a:solidFill>
                  <a:schemeClr val="dk1"/>
                </a:solidFill>
                <a:latin typeface="Avenir"/>
                <a:ea typeface="Avenir"/>
                <a:cs typeface="Avenir"/>
                <a:sym typeface="Avenir"/>
              </a:endParaRPr>
            </a:p>
            <a:p>
              <a:pPr marL="57150" marR="0" lvl="1" indent="-69850" algn="l" rtl="0">
                <a:lnSpc>
                  <a:spcPct val="90000"/>
                </a:lnSpc>
                <a:spcBef>
                  <a:spcPts val="165"/>
                </a:spcBef>
                <a:spcAft>
                  <a:spcPts val="0"/>
                </a:spcAft>
                <a:buClr>
                  <a:schemeClr val="dk1"/>
                </a:buClr>
                <a:buSzPts val="1100"/>
                <a:buFont typeface="Avenir"/>
                <a:buChar char="•"/>
              </a:pPr>
              <a:r>
                <a:rPr lang="en-US" sz="1100" b="1" i="0" u="none" strike="noStrike" cap="none">
                  <a:solidFill>
                    <a:schemeClr val="dk1"/>
                  </a:solidFill>
                  <a:latin typeface="Avenir"/>
                  <a:ea typeface="Avenir"/>
                  <a:cs typeface="Avenir"/>
                  <a:sym typeface="Avenir"/>
                </a:rPr>
                <a:t>Financial Models</a:t>
              </a:r>
              <a:endParaRPr sz="1100" b="1" i="0" u="none" strike="noStrike" cap="none">
                <a:solidFill>
                  <a:schemeClr val="dk1"/>
                </a:solidFill>
                <a:latin typeface="Avenir"/>
                <a:ea typeface="Avenir"/>
                <a:cs typeface="Avenir"/>
                <a:sym typeface="Avenir"/>
              </a:endParaRPr>
            </a:p>
            <a:p>
              <a:pPr marL="57150" marR="0" lvl="1" indent="-69850" algn="l" rtl="0">
                <a:lnSpc>
                  <a:spcPct val="90000"/>
                </a:lnSpc>
                <a:spcBef>
                  <a:spcPts val="165"/>
                </a:spcBef>
                <a:spcAft>
                  <a:spcPts val="0"/>
                </a:spcAft>
                <a:buClr>
                  <a:srgbClr val="FF0000"/>
                </a:buClr>
                <a:buSzPts val="1100"/>
                <a:buFont typeface="Avenir"/>
                <a:buChar char="•"/>
              </a:pPr>
              <a:r>
                <a:rPr lang="en-US" sz="1100" b="1" i="0" u="none" strike="noStrike" cap="none">
                  <a:solidFill>
                    <a:srgbClr val="FF0000"/>
                  </a:solidFill>
                  <a:latin typeface="Avenir"/>
                  <a:ea typeface="Avenir"/>
                  <a:cs typeface="Avenir"/>
                  <a:sym typeface="Avenir"/>
                </a:rPr>
                <a:t>Pitch Decks</a:t>
              </a:r>
              <a:endParaRPr sz="1100" b="1" i="0" u="none" strike="noStrike" cap="none">
                <a:solidFill>
                  <a:srgbClr val="FF0000"/>
                </a:solidFill>
                <a:latin typeface="Avenir"/>
                <a:ea typeface="Avenir"/>
                <a:cs typeface="Avenir"/>
                <a:sym typeface="Avenir"/>
              </a:endParaRPr>
            </a:p>
            <a:p>
              <a:pPr marL="57150" marR="0" lvl="1" indent="-69850" algn="l" rtl="0">
                <a:lnSpc>
                  <a:spcPct val="90000"/>
                </a:lnSpc>
                <a:spcBef>
                  <a:spcPts val="165"/>
                </a:spcBef>
                <a:spcAft>
                  <a:spcPts val="0"/>
                </a:spcAft>
                <a:buClr>
                  <a:srgbClr val="FF0000"/>
                </a:buClr>
                <a:buSzPts val="1100"/>
                <a:buFont typeface="Avenir"/>
                <a:buChar char="•"/>
              </a:pPr>
              <a:r>
                <a:rPr lang="en-US" sz="1100" b="1" i="0" u="none" strike="noStrike" cap="none">
                  <a:solidFill>
                    <a:srgbClr val="FF0000"/>
                  </a:solidFill>
                  <a:latin typeface="Avenir"/>
                  <a:ea typeface="Avenir"/>
                  <a:cs typeface="Avenir"/>
                  <a:sym typeface="Avenir"/>
                </a:rPr>
                <a:t>Investor Meetings</a:t>
              </a:r>
              <a:endParaRPr sz="1100" b="1" i="0" u="none" strike="noStrike" cap="none">
                <a:solidFill>
                  <a:srgbClr val="FF0000"/>
                </a:solidFill>
                <a:latin typeface="Avenir"/>
                <a:ea typeface="Avenir"/>
                <a:cs typeface="Avenir"/>
                <a:sym typeface="Avenir"/>
              </a:endParaRPr>
            </a:p>
            <a:p>
              <a:pPr marL="57150" marR="0" lvl="1" indent="-69850" algn="l" rtl="0">
                <a:lnSpc>
                  <a:spcPct val="90000"/>
                </a:lnSpc>
                <a:spcBef>
                  <a:spcPts val="165"/>
                </a:spcBef>
                <a:spcAft>
                  <a:spcPts val="0"/>
                </a:spcAft>
                <a:buClr>
                  <a:schemeClr val="lt1"/>
                </a:buClr>
                <a:buSzPts val="1100"/>
                <a:buFont typeface="Avenir"/>
                <a:buChar char="•"/>
              </a:pPr>
              <a:r>
                <a:rPr lang="en-US" sz="1100" b="0" i="0" u="none" strike="noStrike" cap="none">
                  <a:solidFill>
                    <a:schemeClr val="lt1"/>
                  </a:solidFill>
                  <a:latin typeface="Avenir"/>
                  <a:ea typeface="Avenir"/>
                  <a:cs typeface="Avenir"/>
                  <a:sym typeface="Avenir"/>
                </a:rPr>
                <a:t>Valuation</a:t>
              </a:r>
              <a:endParaRPr sz="1100" b="0" i="0" u="none" strike="noStrike" cap="none">
                <a:solidFill>
                  <a:schemeClr val="lt1"/>
                </a:solidFill>
                <a:latin typeface="Avenir"/>
                <a:ea typeface="Avenir"/>
                <a:cs typeface="Avenir"/>
                <a:sym typeface="Avenir"/>
              </a:endParaRPr>
            </a:p>
            <a:p>
              <a:pPr marL="57150" marR="0" lvl="1" indent="-69850" algn="l" rtl="0">
                <a:lnSpc>
                  <a:spcPct val="90000"/>
                </a:lnSpc>
                <a:spcBef>
                  <a:spcPts val="165"/>
                </a:spcBef>
                <a:spcAft>
                  <a:spcPts val="0"/>
                </a:spcAft>
                <a:buClr>
                  <a:srgbClr val="FF0000"/>
                </a:buClr>
                <a:buSzPts val="1100"/>
                <a:buFont typeface="Avenir"/>
                <a:buChar char="•"/>
              </a:pPr>
              <a:r>
                <a:rPr lang="en-US" sz="1100" b="1" i="0" u="none" strike="noStrike" cap="none">
                  <a:solidFill>
                    <a:srgbClr val="FF0000"/>
                  </a:solidFill>
                  <a:latin typeface="Avenir"/>
                  <a:ea typeface="Avenir"/>
                  <a:cs typeface="Avenir"/>
                  <a:sym typeface="Avenir"/>
                </a:rPr>
                <a:t>Negotiating Terms</a:t>
              </a:r>
              <a:endParaRPr sz="1100" b="1" i="0" u="none" strike="noStrike" cap="none">
                <a:solidFill>
                  <a:srgbClr val="FF0000"/>
                </a:solidFill>
                <a:latin typeface="Avenir"/>
                <a:ea typeface="Avenir"/>
                <a:cs typeface="Avenir"/>
                <a:sym typeface="Avenir"/>
              </a:endParaRPr>
            </a:p>
            <a:p>
              <a:pPr marL="57150" marR="0" lvl="1" indent="-69850" algn="l" rtl="0">
                <a:lnSpc>
                  <a:spcPct val="90000"/>
                </a:lnSpc>
                <a:spcBef>
                  <a:spcPts val="165"/>
                </a:spcBef>
                <a:spcAft>
                  <a:spcPts val="0"/>
                </a:spcAft>
                <a:buClr>
                  <a:srgbClr val="FF0000"/>
                </a:buClr>
                <a:buSzPts val="1100"/>
                <a:buFont typeface="Avenir"/>
                <a:buChar char="•"/>
              </a:pPr>
              <a:r>
                <a:rPr lang="en-US" sz="1100" b="1" i="0" u="none" strike="noStrike" cap="none">
                  <a:solidFill>
                    <a:srgbClr val="FF0000"/>
                  </a:solidFill>
                  <a:latin typeface="Avenir"/>
                  <a:ea typeface="Avenir"/>
                  <a:cs typeface="Avenir"/>
                  <a:sym typeface="Avenir"/>
                </a:rPr>
                <a:t>Managing new funds</a:t>
              </a:r>
              <a:endParaRPr sz="1100" b="1" i="0" u="none" strike="noStrike" cap="none">
                <a:solidFill>
                  <a:srgbClr val="FF0000"/>
                </a:solidFill>
                <a:latin typeface="Avenir"/>
                <a:ea typeface="Avenir"/>
                <a:cs typeface="Avenir"/>
                <a:sym typeface="Avenir"/>
              </a:endParaRPr>
            </a:p>
            <a:p>
              <a:pPr marL="57150" marR="0" lvl="1" indent="-69850" algn="l" rtl="0">
                <a:lnSpc>
                  <a:spcPct val="90000"/>
                </a:lnSpc>
                <a:spcBef>
                  <a:spcPts val="165"/>
                </a:spcBef>
                <a:spcAft>
                  <a:spcPts val="0"/>
                </a:spcAft>
                <a:buClr>
                  <a:schemeClr val="lt1"/>
                </a:buClr>
                <a:buSzPts val="1100"/>
                <a:buFont typeface="Avenir"/>
                <a:buChar char="•"/>
              </a:pPr>
              <a:r>
                <a:rPr lang="en-US" sz="1100" b="0" i="0" u="none" strike="noStrike" cap="none">
                  <a:solidFill>
                    <a:schemeClr val="lt1"/>
                  </a:solidFill>
                  <a:latin typeface="Avenir"/>
                  <a:ea typeface="Avenir"/>
                  <a:cs typeface="Avenir"/>
                  <a:sym typeface="Avenir"/>
                </a:rPr>
                <a:t>Cap Table, Waterfall and Equity Dilution Scenarios</a:t>
              </a:r>
              <a:endParaRPr sz="1100" b="0" i="0" u="none" strike="noStrike" cap="none">
                <a:solidFill>
                  <a:schemeClr val="lt1"/>
                </a:solidFill>
                <a:latin typeface="Avenir"/>
                <a:ea typeface="Avenir"/>
                <a:cs typeface="Avenir"/>
                <a:sym typeface="Avenir"/>
              </a:endParaRPr>
            </a:p>
          </p:txBody>
        </p:sp>
        <p:sp>
          <p:nvSpPr>
            <p:cNvPr id="320" name="Google Shape;320;p12"/>
            <p:cNvSpPr/>
            <p:nvPr/>
          </p:nvSpPr>
          <p:spPr>
            <a:xfrm rot="-58117">
              <a:off x="1876054" y="1011207"/>
              <a:ext cx="503432" cy="227225"/>
            </a:xfrm>
            <a:prstGeom prst="rightArrow">
              <a:avLst>
                <a:gd name="adj1" fmla="val 60000"/>
                <a:gd name="adj2" fmla="val 50000"/>
              </a:avLst>
            </a:prstGeom>
            <a:solidFill>
              <a:srgbClr val="AFD3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2"/>
            <p:cNvSpPr txBox="1"/>
            <p:nvPr/>
          </p:nvSpPr>
          <p:spPr>
            <a:xfrm rot="-58117">
              <a:off x="1876059" y="1057228"/>
              <a:ext cx="435265" cy="13633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900"/>
                <a:buFont typeface="Avenir"/>
                <a:buNone/>
              </a:pPr>
              <a:endParaRPr sz="900">
                <a:solidFill>
                  <a:schemeClr val="lt1"/>
                </a:solidFill>
                <a:latin typeface="Avenir"/>
                <a:ea typeface="Avenir"/>
                <a:cs typeface="Avenir"/>
                <a:sym typeface="Avenir"/>
              </a:endParaRPr>
            </a:p>
          </p:txBody>
        </p:sp>
        <p:sp>
          <p:nvSpPr>
            <p:cNvPr id="322" name="Google Shape;322;p12"/>
            <p:cNvSpPr/>
            <p:nvPr/>
          </p:nvSpPr>
          <p:spPr>
            <a:xfrm>
              <a:off x="2810902" y="632453"/>
              <a:ext cx="945647" cy="945647"/>
            </a:xfrm>
            <a:prstGeom prst="roundRect">
              <a:avLst>
                <a:gd name="adj" fmla="val 10000"/>
              </a:avLst>
            </a:prstGeom>
            <a:blipFill rotWithShape="1">
              <a:blip r:embed="rId5">
                <a:alphaModFix/>
              </a:blip>
              <a:stretch>
                <a:fillRect/>
              </a:stretch>
            </a:blip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2"/>
            <p:cNvSpPr/>
            <p:nvPr/>
          </p:nvSpPr>
          <p:spPr>
            <a:xfrm>
              <a:off x="4760482" y="1674333"/>
              <a:ext cx="2105114" cy="2966306"/>
            </a:xfrm>
            <a:prstGeom prst="roundRect">
              <a:avLst>
                <a:gd name="adj" fmla="val 10000"/>
              </a:avLst>
            </a:prstGeom>
            <a:solidFill>
              <a:schemeClr val="accent1"/>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2"/>
            <p:cNvSpPr txBox="1"/>
            <p:nvPr/>
          </p:nvSpPr>
          <p:spPr>
            <a:xfrm>
              <a:off x="4822139" y="1735990"/>
              <a:ext cx="1981800" cy="2842992"/>
            </a:xfrm>
            <a:prstGeom prst="rect">
              <a:avLst/>
            </a:prstGeom>
            <a:noFill/>
            <a:ln>
              <a:noFill/>
            </a:ln>
          </p:spPr>
          <p:txBody>
            <a:bodyPr spcFirstLastPara="1" wrap="square" lIns="53325" tIns="53325" rIns="53325" bIns="53325" anchor="t" anchorCtr="0">
              <a:noAutofit/>
            </a:bodyPr>
            <a:lstStyle/>
            <a:p>
              <a:pPr marL="0" marR="0" lvl="0" indent="0" algn="ctr" rtl="0">
                <a:lnSpc>
                  <a:spcPct val="90000"/>
                </a:lnSpc>
                <a:spcBef>
                  <a:spcPts val="0"/>
                </a:spcBef>
                <a:spcAft>
                  <a:spcPts val="0"/>
                </a:spcAft>
                <a:buClr>
                  <a:schemeClr val="dk1"/>
                </a:buClr>
                <a:buSzPts val="1400"/>
                <a:buFont typeface="Avenir"/>
                <a:buNone/>
              </a:pPr>
              <a:r>
                <a:rPr lang="en-US" sz="1400" b="1">
                  <a:solidFill>
                    <a:schemeClr val="dk1"/>
                  </a:solidFill>
                  <a:latin typeface="Avenir"/>
                  <a:ea typeface="Avenir"/>
                  <a:cs typeface="Avenir"/>
                  <a:sym typeface="Avenir"/>
                </a:rPr>
                <a:t>Growth Stage</a:t>
              </a:r>
              <a:endParaRPr/>
            </a:p>
            <a:p>
              <a:pPr marL="57150" marR="0" lvl="1" indent="-69850" algn="l" rtl="0">
                <a:lnSpc>
                  <a:spcPct val="90000"/>
                </a:lnSpc>
                <a:spcBef>
                  <a:spcPts val="490"/>
                </a:spcBef>
                <a:spcAft>
                  <a:spcPts val="0"/>
                </a:spcAft>
                <a:buClr>
                  <a:schemeClr val="dk1"/>
                </a:buClr>
                <a:buSzPts val="1100"/>
                <a:buFont typeface="Avenir"/>
                <a:buChar char="•"/>
              </a:pPr>
              <a:r>
                <a:rPr lang="en-US" sz="1100" b="1" i="0" u="none" strike="noStrike" cap="none">
                  <a:solidFill>
                    <a:schemeClr val="dk1"/>
                  </a:solidFill>
                  <a:latin typeface="Avenir"/>
                  <a:ea typeface="Avenir"/>
                  <a:cs typeface="Avenir"/>
                  <a:sym typeface="Avenir"/>
                </a:rPr>
                <a:t>Strategic Planning &amp; Budgets</a:t>
              </a:r>
              <a:endParaRPr sz="1100" b="0" i="0" u="none" strike="noStrike" cap="none">
                <a:solidFill>
                  <a:schemeClr val="dk1"/>
                </a:solidFill>
                <a:latin typeface="Avenir"/>
                <a:ea typeface="Avenir"/>
                <a:cs typeface="Avenir"/>
                <a:sym typeface="Avenir"/>
              </a:endParaRPr>
            </a:p>
            <a:p>
              <a:pPr marL="57150" marR="0" lvl="1" indent="-69850" algn="l" rtl="0">
                <a:lnSpc>
                  <a:spcPct val="90000"/>
                </a:lnSpc>
                <a:spcBef>
                  <a:spcPts val="165"/>
                </a:spcBef>
                <a:spcAft>
                  <a:spcPts val="0"/>
                </a:spcAft>
                <a:buClr>
                  <a:schemeClr val="lt1"/>
                </a:buClr>
                <a:buSzPts val="1100"/>
                <a:buFont typeface="Avenir"/>
                <a:buChar char="•"/>
              </a:pPr>
              <a:r>
                <a:rPr lang="en-US" sz="1100" b="0" i="0" u="none" strike="noStrike" cap="none">
                  <a:solidFill>
                    <a:schemeClr val="lt1"/>
                  </a:solidFill>
                  <a:latin typeface="Avenir"/>
                  <a:ea typeface="Avenir"/>
                  <a:cs typeface="Avenir"/>
                  <a:sym typeface="Avenir"/>
                </a:rPr>
                <a:t>Cash Management</a:t>
              </a:r>
              <a:endParaRPr sz="1100" b="0" i="0" u="none" strike="noStrike" cap="none">
                <a:solidFill>
                  <a:schemeClr val="lt1"/>
                </a:solidFill>
                <a:latin typeface="Avenir"/>
                <a:ea typeface="Avenir"/>
                <a:cs typeface="Avenir"/>
                <a:sym typeface="Avenir"/>
              </a:endParaRPr>
            </a:p>
            <a:p>
              <a:pPr marL="57150" marR="0" lvl="1" indent="-69850" algn="l" rtl="0">
                <a:lnSpc>
                  <a:spcPct val="90000"/>
                </a:lnSpc>
                <a:spcBef>
                  <a:spcPts val="165"/>
                </a:spcBef>
                <a:spcAft>
                  <a:spcPts val="0"/>
                </a:spcAft>
                <a:buClr>
                  <a:schemeClr val="lt1"/>
                </a:buClr>
                <a:buSzPts val="1100"/>
                <a:buFont typeface="Avenir"/>
                <a:buChar char="•"/>
              </a:pPr>
              <a:r>
                <a:rPr lang="en-US" sz="1100" b="0" i="0" u="none" strike="noStrike" cap="none">
                  <a:solidFill>
                    <a:schemeClr val="lt1"/>
                  </a:solidFill>
                  <a:latin typeface="Avenir"/>
                  <a:ea typeface="Avenir"/>
                  <a:cs typeface="Avenir"/>
                  <a:sym typeface="Avenir"/>
                </a:rPr>
                <a:t>Optimize spending</a:t>
              </a:r>
              <a:endParaRPr sz="1100" b="0" i="0" u="none" strike="noStrike" cap="none">
                <a:solidFill>
                  <a:schemeClr val="lt1"/>
                </a:solidFill>
                <a:latin typeface="Avenir"/>
                <a:ea typeface="Avenir"/>
                <a:cs typeface="Avenir"/>
                <a:sym typeface="Avenir"/>
              </a:endParaRPr>
            </a:p>
            <a:p>
              <a:pPr marL="57150" marR="0" lvl="1" indent="-69850" algn="l" rtl="0">
                <a:lnSpc>
                  <a:spcPct val="90000"/>
                </a:lnSpc>
                <a:spcBef>
                  <a:spcPts val="165"/>
                </a:spcBef>
                <a:spcAft>
                  <a:spcPts val="0"/>
                </a:spcAft>
                <a:buClr>
                  <a:schemeClr val="dk1"/>
                </a:buClr>
                <a:buSzPts val="1100"/>
                <a:buFont typeface="Avenir"/>
                <a:buChar char="•"/>
              </a:pPr>
              <a:r>
                <a:rPr lang="en-US" sz="1100" b="1" i="0" u="none" strike="noStrike" cap="none">
                  <a:solidFill>
                    <a:schemeClr val="dk1"/>
                  </a:solidFill>
                  <a:latin typeface="Avenir"/>
                  <a:ea typeface="Avenir"/>
                  <a:cs typeface="Avenir"/>
                  <a:sym typeface="Avenir"/>
                </a:rPr>
                <a:t>Revenue targeting and analysis</a:t>
              </a:r>
              <a:endParaRPr sz="1100" b="0" i="0" u="none" strike="noStrike" cap="none">
                <a:solidFill>
                  <a:schemeClr val="dk1"/>
                </a:solidFill>
                <a:latin typeface="Avenir"/>
                <a:ea typeface="Avenir"/>
                <a:cs typeface="Avenir"/>
                <a:sym typeface="Avenir"/>
              </a:endParaRPr>
            </a:p>
            <a:p>
              <a:pPr marL="57150" marR="0" lvl="1" indent="-69850" algn="l" rtl="0">
                <a:lnSpc>
                  <a:spcPct val="90000"/>
                </a:lnSpc>
                <a:spcBef>
                  <a:spcPts val="165"/>
                </a:spcBef>
                <a:spcAft>
                  <a:spcPts val="0"/>
                </a:spcAft>
                <a:buClr>
                  <a:schemeClr val="lt1"/>
                </a:buClr>
                <a:buSzPts val="1100"/>
                <a:buFont typeface="Avenir"/>
                <a:buChar char="•"/>
              </a:pPr>
              <a:r>
                <a:rPr lang="en-US" sz="1100" b="0" i="0" u="none" strike="noStrike" cap="none">
                  <a:solidFill>
                    <a:schemeClr val="lt1"/>
                  </a:solidFill>
                  <a:latin typeface="Avenir"/>
                  <a:ea typeface="Avenir"/>
                  <a:cs typeface="Avenir"/>
                  <a:sym typeface="Avenir"/>
                </a:rPr>
                <a:t>Cap Tables, Valuations, and </a:t>
              </a:r>
              <a:r>
                <a:rPr lang="en-US" sz="1100" b="1" i="0" u="none" strike="noStrike" cap="none">
                  <a:solidFill>
                    <a:srgbClr val="FF0000"/>
                  </a:solidFill>
                  <a:latin typeface="Avenir"/>
                  <a:ea typeface="Avenir"/>
                  <a:cs typeface="Avenir"/>
                  <a:sym typeface="Avenir"/>
                </a:rPr>
                <a:t>Fundraising Support</a:t>
              </a:r>
              <a:endParaRPr sz="1100" b="1" i="0" u="none" strike="noStrike" cap="none">
                <a:solidFill>
                  <a:srgbClr val="FF0000"/>
                </a:solidFill>
                <a:latin typeface="Avenir"/>
                <a:ea typeface="Avenir"/>
                <a:cs typeface="Avenir"/>
                <a:sym typeface="Avenir"/>
              </a:endParaRPr>
            </a:p>
            <a:p>
              <a:pPr marL="57150" marR="0" lvl="1" indent="-69850" algn="l" rtl="0">
                <a:lnSpc>
                  <a:spcPct val="90000"/>
                </a:lnSpc>
                <a:spcBef>
                  <a:spcPts val="165"/>
                </a:spcBef>
                <a:spcAft>
                  <a:spcPts val="0"/>
                </a:spcAft>
                <a:buClr>
                  <a:schemeClr val="lt1"/>
                </a:buClr>
                <a:buSzPts val="1100"/>
                <a:buFont typeface="Avenir"/>
                <a:buChar char="•"/>
              </a:pPr>
              <a:r>
                <a:rPr lang="en-US" sz="1100" b="0" i="0" u="none" strike="noStrike" cap="none">
                  <a:solidFill>
                    <a:schemeClr val="lt1"/>
                  </a:solidFill>
                  <a:latin typeface="Avenir"/>
                  <a:ea typeface="Avenir"/>
                  <a:cs typeface="Avenir"/>
                  <a:sym typeface="Avenir"/>
                </a:rPr>
                <a:t>Compensation Structure and Comp Market Studies</a:t>
              </a:r>
              <a:endParaRPr sz="1100" b="0" i="0" u="none" strike="noStrike" cap="none">
                <a:solidFill>
                  <a:schemeClr val="lt1"/>
                </a:solidFill>
                <a:latin typeface="Avenir"/>
                <a:ea typeface="Avenir"/>
                <a:cs typeface="Avenir"/>
                <a:sym typeface="Avenir"/>
              </a:endParaRPr>
            </a:p>
            <a:p>
              <a:pPr marL="57150" marR="0" lvl="1" indent="-69850" algn="l" rtl="0">
                <a:lnSpc>
                  <a:spcPct val="90000"/>
                </a:lnSpc>
                <a:spcBef>
                  <a:spcPts val="165"/>
                </a:spcBef>
                <a:spcAft>
                  <a:spcPts val="0"/>
                </a:spcAft>
                <a:buClr>
                  <a:schemeClr val="lt1"/>
                </a:buClr>
                <a:buSzPts val="1100"/>
                <a:buFont typeface="Avenir"/>
                <a:buChar char="•"/>
              </a:pPr>
              <a:r>
                <a:rPr lang="en-US" sz="1100" b="0" i="0" u="none" strike="noStrike" cap="none">
                  <a:solidFill>
                    <a:schemeClr val="lt1"/>
                  </a:solidFill>
                  <a:latin typeface="Avenir"/>
                  <a:ea typeface="Avenir"/>
                  <a:cs typeface="Avenir"/>
                  <a:sym typeface="Avenir"/>
                </a:rPr>
                <a:t>Source &amp; Uses</a:t>
              </a:r>
              <a:endParaRPr sz="1100" b="0" i="0" u="none" strike="noStrike" cap="none">
                <a:solidFill>
                  <a:schemeClr val="lt1"/>
                </a:solidFill>
                <a:latin typeface="Avenir"/>
                <a:ea typeface="Avenir"/>
                <a:cs typeface="Avenir"/>
                <a:sym typeface="Avenir"/>
              </a:endParaRPr>
            </a:p>
            <a:p>
              <a:pPr marL="57150" marR="0" lvl="1" indent="-69850" algn="l" rtl="0">
                <a:lnSpc>
                  <a:spcPct val="90000"/>
                </a:lnSpc>
                <a:spcBef>
                  <a:spcPts val="165"/>
                </a:spcBef>
                <a:spcAft>
                  <a:spcPts val="0"/>
                </a:spcAft>
                <a:buClr>
                  <a:schemeClr val="lt1"/>
                </a:buClr>
                <a:buSzPts val="1100"/>
                <a:buFont typeface="Avenir"/>
                <a:buChar char="•"/>
              </a:pPr>
              <a:r>
                <a:rPr lang="en-US" sz="1100" b="0" i="0" u="none" strike="noStrike" cap="none">
                  <a:solidFill>
                    <a:schemeClr val="lt1"/>
                  </a:solidFill>
                  <a:latin typeface="Avenir"/>
                  <a:ea typeface="Avenir"/>
                  <a:cs typeface="Avenir"/>
                  <a:sym typeface="Avenir"/>
                </a:rPr>
                <a:t>Closing Statements &amp; Flow of Funds Analysis</a:t>
              </a:r>
              <a:endParaRPr sz="1100" b="0" i="0" u="none" strike="noStrike" cap="none">
                <a:solidFill>
                  <a:schemeClr val="lt1"/>
                </a:solidFill>
                <a:latin typeface="Avenir"/>
                <a:ea typeface="Avenir"/>
                <a:cs typeface="Avenir"/>
                <a:sym typeface="Avenir"/>
              </a:endParaRPr>
            </a:p>
            <a:p>
              <a:pPr marL="57150" marR="0" lvl="1" indent="-69850" algn="l" rtl="0">
                <a:lnSpc>
                  <a:spcPct val="90000"/>
                </a:lnSpc>
                <a:spcBef>
                  <a:spcPts val="165"/>
                </a:spcBef>
                <a:spcAft>
                  <a:spcPts val="0"/>
                </a:spcAft>
                <a:buClr>
                  <a:schemeClr val="lt1"/>
                </a:buClr>
                <a:buSzPts val="1100"/>
                <a:buFont typeface="Avenir"/>
                <a:buChar char="•"/>
              </a:pPr>
              <a:r>
                <a:rPr lang="en-US" sz="1100" b="0" i="0" u="none" strike="noStrike" cap="none">
                  <a:solidFill>
                    <a:schemeClr val="lt1"/>
                  </a:solidFill>
                  <a:latin typeface="Avenir"/>
                  <a:ea typeface="Avenir"/>
                  <a:cs typeface="Avenir"/>
                  <a:sym typeface="Avenir"/>
                </a:rPr>
                <a:t>Corporate Governance</a:t>
              </a:r>
              <a:endParaRPr sz="1100" b="0" i="0" u="none" strike="noStrike" cap="none">
                <a:solidFill>
                  <a:schemeClr val="lt1"/>
                </a:solidFill>
                <a:latin typeface="Avenir"/>
                <a:ea typeface="Avenir"/>
                <a:cs typeface="Avenir"/>
                <a:sym typeface="Avenir"/>
              </a:endParaRPr>
            </a:p>
            <a:p>
              <a:pPr marL="57150" marR="0" lvl="1" indent="-69850" algn="l" rtl="0">
                <a:lnSpc>
                  <a:spcPct val="90000"/>
                </a:lnSpc>
                <a:spcBef>
                  <a:spcPts val="165"/>
                </a:spcBef>
                <a:spcAft>
                  <a:spcPts val="0"/>
                </a:spcAft>
                <a:buClr>
                  <a:schemeClr val="lt1"/>
                </a:buClr>
                <a:buSzPts val="1100"/>
                <a:buFont typeface="Avenir"/>
                <a:buChar char="•"/>
              </a:pPr>
              <a:r>
                <a:rPr lang="en-US" sz="1100" b="0" i="0" u="none" strike="noStrike" cap="none">
                  <a:solidFill>
                    <a:schemeClr val="lt1"/>
                  </a:solidFill>
                  <a:latin typeface="Avenir"/>
                  <a:ea typeface="Avenir"/>
                  <a:cs typeface="Avenir"/>
                  <a:sym typeface="Avenir"/>
                </a:rPr>
                <a:t>Systems Automation</a:t>
              </a:r>
              <a:endParaRPr sz="1100" b="0" i="0" u="none" strike="noStrike" cap="none">
                <a:solidFill>
                  <a:schemeClr val="lt1"/>
                </a:solidFill>
                <a:latin typeface="Avenir"/>
                <a:ea typeface="Avenir"/>
                <a:cs typeface="Avenir"/>
                <a:sym typeface="Avenir"/>
              </a:endParaRPr>
            </a:p>
          </p:txBody>
        </p:sp>
        <p:sp>
          <p:nvSpPr>
            <p:cNvPr id="325" name="Google Shape;325;p12"/>
            <p:cNvSpPr/>
            <p:nvPr/>
          </p:nvSpPr>
          <p:spPr>
            <a:xfrm rot="-71802">
              <a:off x="4286175" y="965189"/>
              <a:ext cx="529799" cy="227225"/>
            </a:xfrm>
            <a:prstGeom prst="rightArrow">
              <a:avLst>
                <a:gd name="adj1" fmla="val 60000"/>
                <a:gd name="adj2" fmla="val 50000"/>
              </a:avLst>
            </a:prstGeom>
            <a:solidFill>
              <a:srgbClr val="AFD3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2"/>
            <p:cNvSpPr txBox="1"/>
            <p:nvPr/>
          </p:nvSpPr>
          <p:spPr>
            <a:xfrm rot="-71802">
              <a:off x="4286182" y="1011346"/>
              <a:ext cx="461632" cy="13633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900"/>
                <a:buFont typeface="Avenir"/>
                <a:buNone/>
              </a:pPr>
              <a:endParaRPr sz="900">
                <a:solidFill>
                  <a:schemeClr val="lt1"/>
                </a:solidFill>
                <a:latin typeface="Avenir"/>
                <a:ea typeface="Avenir"/>
                <a:cs typeface="Avenir"/>
                <a:sym typeface="Avenir"/>
              </a:endParaRPr>
            </a:p>
          </p:txBody>
        </p:sp>
        <p:sp>
          <p:nvSpPr>
            <p:cNvPr id="327" name="Google Shape;327;p12"/>
            <p:cNvSpPr/>
            <p:nvPr/>
          </p:nvSpPr>
          <p:spPr>
            <a:xfrm>
              <a:off x="5269932" y="581085"/>
              <a:ext cx="945647" cy="945647"/>
            </a:xfrm>
            <a:prstGeom prst="roundRect">
              <a:avLst>
                <a:gd name="adj" fmla="val 10000"/>
              </a:avLst>
            </a:prstGeom>
            <a:blipFill rotWithShape="1">
              <a:blip r:embed="rId6">
                <a:alphaModFix/>
              </a:blip>
              <a:stretch>
                <a:fillRect/>
              </a:stretch>
            </a:blip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2"/>
            <p:cNvSpPr/>
            <p:nvPr/>
          </p:nvSpPr>
          <p:spPr>
            <a:xfrm>
              <a:off x="2387908" y="1691459"/>
              <a:ext cx="2045992" cy="2949180"/>
            </a:xfrm>
            <a:prstGeom prst="roundRect">
              <a:avLst>
                <a:gd name="adj" fmla="val 10000"/>
              </a:avLst>
            </a:prstGeom>
            <a:solidFill>
              <a:schemeClr val="accent1"/>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2"/>
            <p:cNvSpPr txBox="1"/>
            <p:nvPr/>
          </p:nvSpPr>
          <p:spPr>
            <a:xfrm>
              <a:off x="2447833" y="1751384"/>
              <a:ext cx="1926142" cy="2829330"/>
            </a:xfrm>
            <a:prstGeom prst="rect">
              <a:avLst/>
            </a:prstGeom>
            <a:noFill/>
            <a:ln>
              <a:noFill/>
            </a:ln>
          </p:spPr>
          <p:txBody>
            <a:bodyPr spcFirstLastPara="1" wrap="square" lIns="53325" tIns="53325" rIns="53325" bIns="53325" anchor="t" anchorCtr="0">
              <a:noAutofit/>
            </a:bodyPr>
            <a:lstStyle/>
            <a:p>
              <a:pPr marL="0" marR="0" lvl="0" indent="0" algn="ctr" rtl="0">
                <a:lnSpc>
                  <a:spcPct val="90000"/>
                </a:lnSpc>
                <a:spcBef>
                  <a:spcPts val="0"/>
                </a:spcBef>
                <a:spcAft>
                  <a:spcPts val="0"/>
                </a:spcAft>
                <a:buClr>
                  <a:schemeClr val="dk1"/>
                </a:buClr>
                <a:buSzPts val="1400"/>
                <a:buFont typeface="Avenir"/>
                <a:buNone/>
              </a:pPr>
              <a:r>
                <a:rPr lang="en-US" sz="1400" b="1">
                  <a:solidFill>
                    <a:schemeClr val="dk1"/>
                  </a:solidFill>
                  <a:latin typeface="Avenir"/>
                  <a:ea typeface="Avenir"/>
                  <a:cs typeface="Avenir"/>
                  <a:sym typeface="Avenir"/>
                </a:rPr>
                <a:t>Startup Stage</a:t>
              </a:r>
              <a:endParaRPr/>
            </a:p>
            <a:p>
              <a:pPr marL="57150" marR="0" lvl="1" indent="-69850" algn="l" rtl="0">
                <a:lnSpc>
                  <a:spcPct val="90000"/>
                </a:lnSpc>
                <a:spcBef>
                  <a:spcPts val="490"/>
                </a:spcBef>
                <a:spcAft>
                  <a:spcPts val="0"/>
                </a:spcAft>
                <a:buClr>
                  <a:schemeClr val="dk1"/>
                </a:buClr>
                <a:buSzPts val="1100"/>
                <a:buFont typeface="Avenir"/>
                <a:buChar char="•"/>
              </a:pPr>
              <a:r>
                <a:rPr lang="en-US" sz="1100" b="1" i="0" u="none" strike="noStrike" cap="none">
                  <a:solidFill>
                    <a:schemeClr val="dk1"/>
                  </a:solidFill>
                  <a:latin typeface="Avenir"/>
                  <a:ea typeface="Avenir"/>
                  <a:cs typeface="Avenir"/>
                  <a:sym typeface="Avenir"/>
                </a:rPr>
                <a:t>Basic Operational setup</a:t>
              </a:r>
              <a:endParaRPr sz="1100" b="0" i="0" u="none" strike="noStrike" cap="none">
                <a:solidFill>
                  <a:schemeClr val="dk1"/>
                </a:solidFill>
                <a:latin typeface="Avenir"/>
                <a:ea typeface="Avenir"/>
                <a:cs typeface="Avenir"/>
                <a:sym typeface="Avenir"/>
              </a:endParaRPr>
            </a:p>
            <a:p>
              <a:pPr marL="57150" marR="0" lvl="1" indent="-69850" algn="l" rtl="0">
                <a:lnSpc>
                  <a:spcPct val="90000"/>
                </a:lnSpc>
                <a:spcBef>
                  <a:spcPts val="165"/>
                </a:spcBef>
                <a:spcAft>
                  <a:spcPts val="0"/>
                </a:spcAft>
                <a:buClr>
                  <a:schemeClr val="dk1"/>
                </a:buClr>
                <a:buSzPts val="1100"/>
                <a:buFont typeface="Avenir"/>
                <a:buChar char="•"/>
              </a:pPr>
              <a:r>
                <a:rPr lang="en-US" sz="1100" b="1" i="0" u="none" strike="noStrike" cap="none">
                  <a:solidFill>
                    <a:schemeClr val="dk1"/>
                  </a:solidFill>
                  <a:latin typeface="Avenir"/>
                  <a:ea typeface="Avenir"/>
                  <a:cs typeface="Avenir"/>
                  <a:sym typeface="Avenir"/>
                </a:rPr>
                <a:t>Setup financial systems</a:t>
              </a:r>
              <a:endParaRPr sz="1100" b="0" i="0" u="none" strike="noStrike" cap="none">
                <a:solidFill>
                  <a:schemeClr val="dk1"/>
                </a:solidFill>
                <a:latin typeface="Avenir"/>
                <a:ea typeface="Avenir"/>
                <a:cs typeface="Avenir"/>
                <a:sym typeface="Avenir"/>
              </a:endParaRPr>
            </a:p>
            <a:p>
              <a:pPr marL="57150" marR="0" lvl="1" indent="-69850" algn="l" rtl="0">
                <a:lnSpc>
                  <a:spcPct val="90000"/>
                </a:lnSpc>
                <a:spcBef>
                  <a:spcPts val="165"/>
                </a:spcBef>
                <a:spcAft>
                  <a:spcPts val="0"/>
                </a:spcAft>
                <a:buClr>
                  <a:schemeClr val="lt1"/>
                </a:buClr>
                <a:buSzPts val="1100"/>
                <a:buFont typeface="Avenir"/>
                <a:buChar char="•"/>
              </a:pPr>
              <a:r>
                <a:rPr lang="en-US" sz="1100" b="0" i="0" u="none" strike="noStrike" cap="none">
                  <a:solidFill>
                    <a:schemeClr val="lt1"/>
                  </a:solidFill>
                  <a:latin typeface="Avenir"/>
                  <a:ea typeface="Avenir"/>
                  <a:cs typeface="Avenir"/>
                  <a:sym typeface="Avenir"/>
                </a:rPr>
                <a:t>Prepare financials to attract investors</a:t>
              </a:r>
              <a:endParaRPr sz="1100" b="0" i="0" u="none" strike="noStrike" cap="none">
                <a:solidFill>
                  <a:schemeClr val="lt1"/>
                </a:solidFill>
                <a:latin typeface="Avenir"/>
                <a:ea typeface="Avenir"/>
                <a:cs typeface="Avenir"/>
                <a:sym typeface="Avenir"/>
              </a:endParaRPr>
            </a:p>
            <a:p>
              <a:pPr marL="57150" marR="0" lvl="1" indent="-69850" algn="l" rtl="0">
                <a:lnSpc>
                  <a:spcPct val="90000"/>
                </a:lnSpc>
                <a:spcBef>
                  <a:spcPts val="165"/>
                </a:spcBef>
                <a:spcAft>
                  <a:spcPts val="0"/>
                </a:spcAft>
                <a:buClr>
                  <a:schemeClr val="dk1"/>
                </a:buClr>
                <a:buSzPts val="1100"/>
                <a:buFont typeface="Avenir"/>
                <a:buChar char="•"/>
              </a:pPr>
              <a:r>
                <a:rPr lang="en-US" sz="1100" b="1" i="0" u="none" strike="noStrike" cap="none">
                  <a:solidFill>
                    <a:schemeClr val="dk1"/>
                  </a:solidFill>
                  <a:latin typeface="Avenir"/>
                  <a:ea typeface="Avenir"/>
                  <a:cs typeface="Avenir"/>
                  <a:sym typeface="Avenir"/>
                </a:rPr>
                <a:t>Accrual Accounting</a:t>
              </a:r>
              <a:endParaRPr sz="1100" b="1" i="0" u="none" strike="noStrike" cap="none">
                <a:solidFill>
                  <a:schemeClr val="dk1"/>
                </a:solidFill>
                <a:latin typeface="Avenir"/>
                <a:ea typeface="Avenir"/>
                <a:cs typeface="Avenir"/>
                <a:sym typeface="Avenir"/>
              </a:endParaRPr>
            </a:p>
            <a:p>
              <a:pPr marL="57150" marR="0" lvl="1" indent="-69850" algn="l" rtl="0">
                <a:lnSpc>
                  <a:spcPct val="90000"/>
                </a:lnSpc>
                <a:spcBef>
                  <a:spcPts val="165"/>
                </a:spcBef>
                <a:spcAft>
                  <a:spcPts val="0"/>
                </a:spcAft>
                <a:buClr>
                  <a:srgbClr val="FF0000"/>
                </a:buClr>
                <a:buSzPts val="1100"/>
                <a:buFont typeface="Avenir"/>
                <a:buChar char="•"/>
              </a:pPr>
              <a:r>
                <a:rPr lang="en-US" sz="1100" b="1" i="0" u="none" strike="noStrike" cap="none">
                  <a:solidFill>
                    <a:srgbClr val="FF0000"/>
                  </a:solidFill>
                  <a:latin typeface="Avenir"/>
                  <a:ea typeface="Avenir"/>
                  <a:cs typeface="Avenir"/>
                  <a:sym typeface="Avenir"/>
                </a:rPr>
                <a:t>Banking Relationships</a:t>
              </a:r>
              <a:endParaRPr sz="1100" b="1" i="0" u="none" strike="noStrike" cap="none">
                <a:solidFill>
                  <a:srgbClr val="FF0000"/>
                </a:solidFill>
                <a:latin typeface="Avenir"/>
                <a:ea typeface="Avenir"/>
                <a:cs typeface="Avenir"/>
                <a:sym typeface="Avenir"/>
              </a:endParaRPr>
            </a:p>
            <a:p>
              <a:pPr marL="57150" marR="0" lvl="1" indent="-69850" algn="l" rtl="0">
                <a:lnSpc>
                  <a:spcPct val="90000"/>
                </a:lnSpc>
                <a:spcBef>
                  <a:spcPts val="165"/>
                </a:spcBef>
                <a:spcAft>
                  <a:spcPts val="0"/>
                </a:spcAft>
                <a:buClr>
                  <a:schemeClr val="lt1"/>
                </a:buClr>
                <a:buSzPts val="1100"/>
                <a:buFont typeface="Avenir"/>
                <a:buChar char="•"/>
              </a:pPr>
              <a:r>
                <a:rPr lang="en-US" sz="1100" b="0" i="0" u="none" strike="noStrike" cap="none">
                  <a:solidFill>
                    <a:schemeClr val="lt1"/>
                  </a:solidFill>
                  <a:latin typeface="Avenir"/>
                  <a:ea typeface="Avenir"/>
                  <a:cs typeface="Avenir"/>
                  <a:sym typeface="Avenir"/>
                </a:rPr>
                <a:t>Corporate Tax Compliance</a:t>
              </a:r>
              <a:endParaRPr sz="1100" b="0" i="0" u="none" strike="noStrike" cap="none">
                <a:solidFill>
                  <a:schemeClr val="lt1"/>
                </a:solidFill>
                <a:latin typeface="Avenir"/>
                <a:ea typeface="Avenir"/>
                <a:cs typeface="Avenir"/>
                <a:sym typeface="Avenir"/>
              </a:endParaRPr>
            </a:p>
            <a:p>
              <a:pPr marL="57150" marR="0" lvl="1" indent="-69850" algn="l" rtl="0">
                <a:lnSpc>
                  <a:spcPct val="90000"/>
                </a:lnSpc>
                <a:spcBef>
                  <a:spcPts val="165"/>
                </a:spcBef>
                <a:spcAft>
                  <a:spcPts val="0"/>
                </a:spcAft>
                <a:buClr>
                  <a:schemeClr val="lt1"/>
                </a:buClr>
                <a:buSzPts val="1100"/>
                <a:buFont typeface="Avenir"/>
                <a:buChar char="•"/>
              </a:pPr>
              <a:r>
                <a:rPr lang="en-US" sz="1100" b="0" i="0" u="none" strike="noStrike" cap="none">
                  <a:solidFill>
                    <a:schemeClr val="lt1"/>
                  </a:solidFill>
                  <a:latin typeface="Avenir"/>
                  <a:ea typeface="Avenir"/>
                  <a:cs typeface="Avenir"/>
                  <a:sym typeface="Avenir"/>
                </a:rPr>
                <a:t>Customer Collections</a:t>
              </a:r>
              <a:endParaRPr sz="1100" b="0" i="0" u="none" strike="noStrike" cap="none">
                <a:solidFill>
                  <a:schemeClr val="lt1"/>
                </a:solidFill>
                <a:latin typeface="Avenir"/>
                <a:ea typeface="Avenir"/>
                <a:cs typeface="Avenir"/>
                <a:sym typeface="Avenir"/>
              </a:endParaRPr>
            </a:p>
            <a:p>
              <a:pPr marL="57150" marR="0" lvl="1" indent="-69850" algn="l" rtl="0">
                <a:lnSpc>
                  <a:spcPct val="90000"/>
                </a:lnSpc>
                <a:spcBef>
                  <a:spcPts val="165"/>
                </a:spcBef>
                <a:spcAft>
                  <a:spcPts val="0"/>
                </a:spcAft>
                <a:buClr>
                  <a:schemeClr val="lt1"/>
                </a:buClr>
                <a:buSzPts val="1100"/>
                <a:buFont typeface="Avenir"/>
                <a:buChar char="•"/>
              </a:pPr>
              <a:r>
                <a:rPr lang="en-US" sz="1100" b="0" i="0" u="none" strike="noStrike" cap="none">
                  <a:solidFill>
                    <a:schemeClr val="lt1"/>
                  </a:solidFill>
                  <a:latin typeface="Avenir"/>
                  <a:ea typeface="Avenir"/>
                  <a:cs typeface="Avenir"/>
                  <a:sym typeface="Avenir"/>
                </a:rPr>
                <a:t>Vendor Management</a:t>
              </a:r>
              <a:endParaRPr sz="1100" b="0" i="0" u="none" strike="noStrike" cap="none">
                <a:solidFill>
                  <a:schemeClr val="lt1"/>
                </a:solidFill>
                <a:latin typeface="Avenir"/>
                <a:ea typeface="Avenir"/>
                <a:cs typeface="Avenir"/>
                <a:sym typeface="Avenir"/>
              </a:endParaRPr>
            </a:p>
            <a:p>
              <a:pPr marL="57150" marR="0" lvl="1" indent="-69850" algn="l" rtl="0">
                <a:lnSpc>
                  <a:spcPct val="90000"/>
                </a:lnSpc>
                <a:spcBef>
                  <a:spcPts val="165"/>
                </a:spcBef>
                <a:spcAft>
                  <a:spcPts val="0"/>
                </a:spcAft>
                <a:buClr>
                  <a:schemeClr val="dk1"/>
                </a:buClr>
                <a:buSzPts val="1100"/>
                <a:buFont typeface="Avenir"/>
                <a:buChar char="•"/>
              </a:pPr>
              <a:r>
                <a:rPr lang="en-US" sz="1100" b="1" i="0" u="none" strike="noStrike" cap="none">
                  <a:solidFill>
                    <a:schemeClr val="dk1"/>
                  </a:solidFill>
                  <a:latin typeface="Avenir"/>
                  <a:ea typeface="Avenir"/>
                  <a:cs typeface="Avenir"/>
                  <a:sym typeface="Avenir"/>
                </a:rPr>
                <a:t>Internal Controls (SOPs)</a:t>
              </a:r>
              <a:endParaRPr sz="1100" b="0" i="0" u="none" strike="noStrike" cap="none">
                <a:solidFill>
                  <a:schemeClr val="dk1"/>
                </a:solidFill>
                <a:latin typeface="Avenir"/>
                <a:ea typeface="Avenir"/>
                <a:cs typeface="Avenir"/>
                <a:sym typeface="Avenir"/>
              </a:endParaRPr>
            </a:p>
            <a:p>
              <a:pPr marL="57150" marR="0" lvl="1" indent="-69850" algn="l" rtl="0">
                <a:lnSpc>
                  <a:spcPct val="90000"/>
                </a:lnSpc>
                <a:spcBef>
                  <a:spcPts val="165"/>
                </a:spcBef>
                <a:spcAft>
                  <a:spcPts val="0"/>
                </a:spcAft>
                <a:buClr>
                  <a:schemeClr val="dk1"/>
                </a:buClr>
                <a:buSzPts val="1100"/>
                <a:buFont typeface="Avenir"/>
                <a:buChar char="•"/>
              </a:pPr>
              <a:r>
                <a:rPr lang="en-US" sz="1100" b="1" i="0" u="none" strike="noStrike" cap="none">
                  <a:solidFill>
                    <a:schemeClr val="dk1"/>
                  </a:solidFill>
                  <a:latin typeface="Avenir"/>
                  <a:ea typeface="Avenir"/>
                  <a:cs typeface="Avenir"/>
                  <a:sym typeface="Avenir"/>
                </a:rPr>
                <a:t>Data Standardization</a:t>
              </a:r>
              <a:endParaRPr sz="1100" b="0" i="0" u="none" strike="noStrike" cap="none">
                <a:solidFill>
                  <a:schemeClr val="dk1"/>
                </a:solidFill>
                <a:latin typeface="Avenir"/>
                <a:ea typeface="Avenir"/>
                <a:cs typeface="Avenir"/>
                <a:sym typeface="Avenir"/>
              </a:endParaRPr>
            </a:p>
          </p:txBody>
        </p:sp>
        <p:sp>
          <p:nvSpPr>
            <p:cNvPr id="330" name="Google Shape;330;p12"/>
            <p:cNvSpPr/>
            <p:nvPr/>
          </p:nvSpPr>
          <p:spPr>
            <a:xfrm rot="38470">
              <a:off x="6740796" y="954404"/>
              <a:ext cx="525265" cy="227225"/>
            </a:xfrm>
            <a:prstGeom prst="rightArrow">
              <a:avLst>
                <a:gd name="adj1" fmla="val 60000"/>
                <a:gd name="adj2" fmla="val 50000"/>
              </a:avLst>
            </a:prstGeom>
            <a:solidFill>
              <a:srgbClr val="AFD3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2"/>
            <p:cNvSpPr txBox="1"/>
            <p:nvPr/>
          </p:nvSpPr>
          <p:spPr>
            <a:xfrm rot="38470">
              <a:off x="6740798" y="999468"/>
              <a:ext cx="457098" cy="13633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900"/>
                <a:buFont typeface="Avenir"/>
                <a:buNone/>
              </a:pPr>
              <a:endParaRPr sz="900">
                <a:solidFill>
                  <a:schemeClr val="lt1"/>
                </a:solidFill>
                <a:latin typeface="Avenir"/>
                <a:ea typeface="Avenir"/>
                <a:cs typeface="Avenir"/>
                <a:sym typeface="Avenir"/>
              </a:endParaRPr>
            </a:p>
          </p:txBody>
        </p:sp>
        <p:sp>
          <p:nvSpPr>
            <p:cNvPr id="332" name="Google Shape;332;p12"/>
            <p:cNvSpPr/>
            <p:nvPr/>
          </p:nvSpPr>
          <p:spPr>
            <a:xfrm>
              <a:off x="7716244" y="608462"/>
              <a:ext cx="945647" cy="945647"/>
            </a:xfrm>
            <a:prstGeom prst="roundRect">
              <a:avLst>
                <a:gd name="adj" fmla="val 10000"/>
              </a:avLst>
            </a:prstGeom>
            <a:blipFill rotWithShape="1">
              <a:blip r:embed="rId7">
                <a:alphaModFix/>
              </a:blip>
              <a:stretch>
                <a:fillRect/>
              </a:stretch>
            </a:blip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2"/>
            <p:cNvSpPr/>
            <p:nvPr/>
          </p:nvSpPr>
          <p:spPr>
            <a:xfrm>
              <a:off x="7248240" y="1653936"/>
              <a:ext cx="2071166" cy="2986703"/>
            </a:xfrm>
            <a:prstGeom prst="roundRect">
              <a:avLst>
                <a:gd name="adj" fmla="val 10000"/>
              </a:avLst>
            </a:prstGeom>
            <a:solidFill>
              <a:schemeClr val="accent1"/>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2"/>
            <p:cNvSpPr txBox="1"/>
            <p:nvPr/>
          </p:nvSpPr>
          <p:spPr>
            <a:xfrm>
              <a:off x="7308902" y="1714598"/>
              <a:ext cx="1949842" cy="2865379"/>
            </a:xfrm>
            <a:prstGeom prst="rect">
              <a:avLst/>
            </a:prstGeom>
            <a:noFill/>
            <a:ln>
              <a:noFill/>
            </a:ln>
          </p:spPr>
          <p:txBody>
            <a:bodyPr spcFirstLastPara="1" wrap="square" lIns="53325" tIns="53325" rIns="53325" bIns="53325" anchor="t" anchorCtr="0">
              <a:noAutofit/>
            </a:bodyPr>
            <a:lstStyle/>
            <a:p>
              <a:pPr marL="0" marR="0" lvl="0" indent="0" algn="ctr" rtl="0">
                <a:lnSpc>
                  <a:spcPct val="90000"/>
                </a:lnSpc>
                <a:spcBef>
                  <a:spcPts val="0"/>
                </a:spcBef>
                <a:spcAft>
                  <a:spcPts val="0"/>
                </a:spcAft>
                <a:buClr>
                  <a:schemeClr val="dk1"/>
                </a:buClr>
                <a:buSzPts val="1400"/>
                <a:buFont typeface="Avenir"/>
                <a:buNone/>
              </a:pPr>
              <a:r>
                <a:rPr lang="en-US" sz="1400" b="1" u="none">
                  <a:solidFill>
                    <a:schemeClr val="dk1"/>
                  </a:solidFill>
                  <a:latin typeface="Avenir"/>
                  <a:ea typeface="Avenir"/>
                  <a:cs typeface="Avenir"/>
                  <a:sym typeface="Avenir"/>
                </a:rPr>
                <a:t>Maturity Stage</a:t>
              </a:r>
              <a:endParaRPr/>
            </a:p>
            <a:p>
              <a:pPr marL="57150" marR="0" lvl="1" indent="-69850" algn="l" rtl="0">
                <a:lnSpc>
                  <a:spcPct val="90000"/>
                </a:lnSpc>
                <a:spcBef>
                  <a:spcPts val="490"/>
                </a:spcBef>
                <a:spcAft>
                  <a:spcPts val="0"/>
                </a:spcAft>
                <a:buClr>
                  <a:schemeClr val="dk1"/>
                </a:buClr>
                <a:buSzPts val="1100"/>
                <a:buFont typeface="Avenir"/>
                <a:buChar char="•"/>
              </a:pPr>
              <a:r>
                <a:rPr lang="en-US" sz="1100" b="1" i="0" u="none" strike="noStrike" cap="none">
                  <a:solidFill>
                    <a:schemeClr val="dk1"/>
                  </a:solidFill>
                  <a:latin typeface="Avenir"/>
                  <a:ea typeface="Avenir"/>
                  <a:cs typeface="Avenir"/>
                  <a:sym typeface="Avenir"/>
                </a:rPr>
                <a:t>Monitor KPIs</a:t>
              </a:r>
              <a:endParaRPr sz="1100" b="0" i="0" u="none" strike="noStrike" cap="none">
                <a:solidFill>
                  <a:schemeClr val="dk1"/>
                </a:solidFill>
                <a:latin typeface="Avenir"/>
                <a:ea typeface="Avenir"/>
                <a:cs typeface="Avenir"/>
                <a:sym typeface="Avenir"/>
              </a:endParaRPr>
            </a:p>
            <a:p>
              <a:pPr marL="57150" marR="0" lvl="1" indent="-69850" algn="l" rtl="0">
                <a:lnSpc>
                  <a:spcPct val="90000"/>
                </a:lnSpc>
                <a:spcBef>
                  <a:spcPts val="165"/>
                </a:spcBef>
                <a:spcAft>
                  <a:spcPts val="0"/>
                </a:spcAft>
                <a:buClr>
                  <a:schemeClr val="dk1"/>
                </a:buClr>
                <a:buSzPts val="1100"/>
                <a:buFont typeface="Avenir"/>
                <a:buChar char="•"/>
              </a:pPr>
              <a:r>
                <a:rPr lang="en-US" sz="1100" b="1" i="0" u="none" strike="noStrike" cap="none">
                  <a:solidFill>
                    <a:schemeClr val="dk1"/>
                  </a:solidFill>
                  <a:latin typeface="Avenir"/>
                  <a:ea typeface="Avenir"/>
                  <a:cs typeface="Avenir"/>
                  <a:sym typeface="Avenir"/>
                </a:rPr>
                <a:t>Scenario Planning</a:t>
              </a:r>
              <a:endParaRPr sz="1100" b="0" i="0" u="none" strike="noStrike" cap="none">
                <a:solidFill>
                  <a:schemeClr val="dk1"/>
                </a:solidFill>
                <a:latin typeface="Avenir"/>
                <a:ea typeface="Avenir"/>
                <a:cs typeface="Avenir"/>
                <a:sym typeface="Avenir"/>
              </a:endParaRPr>
            </a:p>
            <a:p>
              <a:pPr marL="57150" marR="0" lvl="1" indent="-69850" algn="l" rtl="0">
                <a:lnSpc>
                  <a:spcPct val="90000"/>
                </a:lnSpc>
                <a:spcBef>
                  <a:spcPts val="165"/>
                </a:spcBef>
                <a:spcAft>
                  <a:spcPts val="0"/>
                </a:spcAft>
                <a:buClr>
                  <a:schemeClr val="dk1"/>
                </a:buClr>
                <a:buSzPts val="1100"/>
                <a:buFont typeface="Avenir"/>
                <a:buChar char="•"/>
              </a:pPr>
              <a:r>
                <a:rPr lang="en-US" sz="1100" b="1" i="0" u="none" strike="noStrike" cap="none">
                  <a:solidFill>
                    <a:schemeClr val="dk1"/>
                  </a:solidFill>
                  <a:latin typeface="Avenir"/>
                  <a:ea typeface="Avenir"/>
                  <a:cs typeface="Avenir"/>
                  <a:sym typeface="Avenir"/>
                </a:rPr>
                <a:t>Monthly PE Reporting Package</a:t>
              </a:r>
              <a:endParaRPr sz="1100" b="0" i="0" u="none" strike="noStrike" cap="none">
                <a:solidFill>
                  <a:schemeClr val="dk1"/>
                </a:solidFill>
                <a:latin typeface="Avenir"/>
                <a:ea typeface="Avenir"/>
                <a:cs typeface="Avenir"/>
                <a:sym typeface="Avenir"/>
              </a:endParaRPr>
            </a:p>
            <a:p>
              <a:pPr marL="57150" marR="0" lvl="1" indent="-69850" algn="l" rtl="0">
                <a:lnSpc>
                  <a:spcPct val="90000"/>
                </a:lnSpc>
                <a:spcBef>
                  <a:spcPts val="165"/>
                </a:spcBef>
                <a:spcAft>
                  <a:spcPts val="0"/>
                </a:spcAft>
                <a:buClr>
                  <a:schemeClr val="lt1"/>
                </a:buClr>
                <a:buSzPts val="1100"/>
                <a:buFont typeface="Avenir"/>
                <a:buChar char="•"/>
              </a:pPr>
              <a:r>
                <a:rPr lang="en-US" sz="1100" b="0" i="0" u="none" strike="noStrike" cap="none">
                  <a:solidFill>
                    <a:schemeClr val="lt1"/>
                  </a:solidFill>
                  <a:latin typeface="Avenir"/>
                  <a:ea typeface="Avenir"/>
                  <a:cs typeface="Avenir"/>
                  <a:sym typeface="Avenir"/>
                </a:rPr>
                <a:t>EBITDA monitoring</a:t>
              </a:r>
              <a:endParaRPr sz="1100" b="0" i="0" u="none" strike="noStrike" cap="none">
                <a:solidFill>
                  <a:schemeClr val="lt1"/>
                </a:solidFill>
                <a:latin typeface="Avenir"/>
                <a:ea typeface="Avenir"/>
                <a:cs typeface="Avenir"/>
                <a:sym typeface="Avenir"/>
              </a:endParaRPr>
            </a:p>
            <a:p>
              <a:pPr marL="57150" marR="0" lvl="1" indent="-69850" algn="l" rtl="0">
                <a:lnSpc>
                  <a:spcPct val="90000"/>
                </a:lnSpc>
                <a:spcBef>
                  <a:spcPts val="165"/>
                </a:spcBef>
                <a:spcAft>
                  <a:spcPts val="0"/>
                </a:spcAft>
                <a:buClr>
                  <a:schemeClr val="dk1"/>
                </a:buClr>
                <a:buSzPts val="1100"/>
                <a:buFont typeface="Avenir"/>
                <a:buChar char="•"/>
              </a:pPr>
              <a:r>
                <a:rPr lang="en-US" sz="1100" b="1" i="0" u="none" strike="noStrike" cap="none">
                  <a:solidFill>
                    <a:schemeClr val="dk1"/>
                  </a:solidFill>
                  <a:latin typeface="Avenir"/>
                  <a:ea typeface="Avenir"/>
                  <a:cs typeface="Avenir"/>
                  <a:sym typeface="Avenir"/>
                </a:rPr>
                <a:t>Predictive Analytics</a:t>
              </a:r>
              <a:endParaRPr sz="1100" b="0" i="0" u="none" strike="noStrike" cap="none">
                <a:solidFill>
                  <a:schemeClr val="dk1"/>
                </a:solidFill>
                <a:latin typeface="Avenir"/>
                <a:ea typeface="Avenir"/>
                <a:cs typeface="Avenir"/>
                <a:sym typeface="Avenir"/>
              </a:endParaRPr>
            </a:p>
            <a:p>
              <a:pPr marL="57150" marR="0" lvl="1" indent="-69850" algn="l" rtl="0">
                <a:lnSpc>
                  <a:spcPct val="90000"/>
                </a:lnSpc>
                <a:spcBef>
                  <a:spcPts val="165"/>
                </a:spcBef>
                <a:spcAft>
                  <a:spcPts val="0"/>
                </a:spcAft>
                <a:buClr>
                  <a:schemeClr val="lt1"/>
                </a:buClr>
                <a:buSzPts val="1100"/>
                <a:buFont typeface="Avenir"/>
                <a:buChar char="•"/>
              </a:pPr>
              <a:r>
                <a:rPr lang="en-US" sz="1100" b="0" i="0" u="none" strike="noStrike" cap="none">
                  <a:solidFill>
                    <a:schemeClr val="lt1"/>
                  </a:solidFill>
                  <a:latin typeface="Avenir"/>
                  <a:ea typeface="Avenir"/>
                  <a:cs typeface="Avenir"/>
                  <a:sym typeface="Avenir"/>
                </a:rPr>
                <a:t>Customer Segmentation Study</a:t>
              </a:r>
              <a:endParaRPr sz="1100" b="0" i="0" u="none" strike="noStrike" cap="none">
                <a:solidFill>
                  <a:schemeClr val="lt1"/>
                </a:solidFill>
                <a:latin typeface="Avenir"/>
                <a:ea typeface="Avenir"/>
                <a:cs typeface="Avenir"/>
                <a:sym typeface="Avenir"/>
              </a:endParaRPr>
            </a:p>
            <a:p>
              <a:pPr marL="57150" marR="0" lvl="1" indent="-69850" algn="l" rtl="0">
                <a:lnSpc>
                  <a:spcPct val="90000"/>
                </a:lnSpc>
                <a:spcBef>
                  <a:spcPts val="165"/>
                </a:spcBef>
                <a:spcAft>
                  <a:spcPts val="0"/>
                </a:spcAft>
                <a:buClr>
                  <a:schemeClr val="lt1"/>
                </a:buClr>
                <a:buSzPts val="1100"/>
                <a:buFont typeface="Avenir"/>
                <a:buChar char="•"/>
              </a:pPr>
              <a:r>
                <a:rPr lang="en-US" sz="1100" b="0" i="0" u="none" strike="noStrike" cap="none">
                  <a:solidFill>
                    <a:schemeClr val="lt1"/>
                  </a:solidFill>
                  <a:latin typeface="Avenir"/>
                  <a:ea typeface="Avenir"/>
                  <a:cs typeface="Avenir"/>
                  <a:sym typeface="Avenir"/>
                </a:rPr>
                <a:t>Advanced Equity Comp Structure</a:t>
              </a:r>
              <a:endParaRPr sz="1100" b="0" i="0" u="none" strike="noStrike" cap="none">
                <a:solidFill>
                  <a:schemeClr val="lt1"/>
                </a:solidFill>
                <a:latin typeface="Avenir"/>
                <a:ea typeface="Avenir"/>
                <a:cs typeface="Avenir"/>
                <a:sym typeface="Avenir"/>
              </a:endParaRPr>
            </a:p>
            <a:p>
              <a:pPr marL="57150" marR="0" lvl="1" indent="-69850" algn="l" rtl="0">
                <a:lnSpc>
                  <a:spcPct val="90000"/>
                </a:lnSpc>
                <a:spcBef>
                  <a:spcPts val="165"/>
                </a:spcBef>
                <a:spcAft>
                  <a:spcPts val="0"/>
                </a:spcAft>
                <a:buClr>
                  <a:schemeClr val="lt1"/>
                </a:buClr>
                <a:buSzPts val="1100"/>
                <a:buFont typeface="Avenir"/>
                <a:buChar char="•"/>
              </a:pPr>
              <a:r>
                <a:rPr lang="en-US" sz="1100" b="0" i="0" u="none" strike="noStrike" cap="none">
                  <a:solidFill>
                    <a:schemeClr val="lt1"/>
                  </a:solidFill>
                  <a:latin typeface="Avenir"/>
                  <a:ea typeface="Avenir"/>
                  <a:cs typeface="Avenir"/>
                  <a:sym typeface="Avenir"/>
                </a:rPr>
                <a:t>Cultural Gaps &amp; Risk Management</a:t>
              </a:r>
              <a:endParaRPr sz="1100" b="0" i="0" u="none" strike="noStrike" cap="none">
                <a:solidFill>
                  <a:schemeClr val="lt1"/>
                </a:solidFill>
                <a:latin typeface="Avenir"/>
                <a:ea typeface="Avenir"/>
                <a:cs typeface="Avenir"/>
                <a:sym typeface="Avenir"/>
              </a:endParaRPr>
            </a:p>
            <a:p>
              <a:pPr marL="57150" marR="0" lvl="1" indent="-69850" algn="l" rtl="0">
                <a:lnSpc>
                  <a:spcPct val="90000"/>
                </a:lnSpc>
                <a:spcBef>
                  <a:spcPts val="165"/>
                </a:spcBef>
                <a:spcAft>
                  <a:spcPts val="0"/>
                </a:spcAft>
                <a:buClr>
                  <a:schemeClr val="lt1"/>
                </a:buClr>
                <a:buSzPts val="1100"/>
                <a:buFont typeface="Avenir"/>
                <a:buChar char="•"/>
              </a:pPr>
              <a:r>
                <a:rPr lang="en-US" sz="1100" b="0" i="0" u="none" strike="noStrike" cap="none">
                  <a:solidFill>
                    <a:schemeClr val="lt1"/>
                  </a:solidFill>
                  <a:latin typeface="Avenir"/>
                  <a:ea typeface="Avenir"/>
                  <a:cs typeface="Avenir"/>
                  <a:sym typeface="Avenir"/>
                </a:rPr>
                <a:t>Comprehensive Value Levers Analysis</a:t>
              </a:r>
              <a:endParaRPr sz="1100" b="0" i="0" u="none" strike="noStrike" cap="none">
                <a:solidFill>
                  <a:schemeClr val="lt1"/>
                </a:solidFill>
                <a:latin typeface="Avenir"/>
                <a:ea typeface="Avenir"/>
                <a:cs typeface="Avenir"/>
                <a:sym typeface="Avenir"/>
              </a:endParaRPr>
            </a:p>
          </p:txBody>
        </p:sp>
        <p:sp>
          <p:nvSpPr>
            <p:cNvPr id="335" name="Google Shape;335;p12"/>
            <p:cNvSpPr/>
            <p:nvPr/>
          </p:nvSpPr>
          <p:spPr>
            <a:xfrm rot="-17468">
              <a:off x="9156848" y="961497"/>
              <a:ext cx="494966" cy="227225"/>
            </a:xfrm>
            <a:prstGeom prst="rightArrow">
              <a:avLst>
                <a:gd name="adj1" fmla="val 60000"/>
                <a:gd name="adj2" fmla="val 50000"/>
              </a:avLst>
            </a:prstGeom>
            <a:solidFill>
              <a:srgbClr val="AFD3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2"/>
            <p:cNvSpPr txBox="1"/>
            <p:nvPr/>
          </p:nvSpPr>
          <p:spPr>
            <a:xfrm rot="-17468">
              <a:off x="9156848" y="1007115"/>
              <a:ext cx="426799" cy="13633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900"/>
                <a:buFont typeface="Avenir"/>
                <a:buNone/>
              </a:pPr>
              <a:endParaRPr sz="900">
                <a:solidFill>
                  <a:schemeClr val="lt1"/>
                </a:solidFill>
                <a:latin typeface="Avenir"/>
                <a:ea typeface="Avenir"/>
                <a:cs typeface="Avenir"/>
                <a:sym typeface="Avenir"/>
              </a:endParaRPr>
            </a:p>
          </p:txBody>
        </p:sp>
        <p:sp>
          <p:nvSpPr>
            <p:cNvPr id="337" name="Google Shape;337;p12"/>
            <p:cNvSpPr/>
            <p:nvPr/>
          </p:nvSpPr>
          <p:spPr>
            <a:xfrm>
              <a:off x="10076063" y="596471"/>
              <a:ext cx="945647" cy="945647"/>
            </a:xfrm>
            <a:prstGeom prst="roundRect">
              <a:avLst>
                <a:gd name="adj" fmla="val 10000"/>
              </a:avLst>
            </a:prstGeom>
            <a:blipFill rotWithShape="1">
              <a:blip r:embed="rId8">
                <a:alphaModFix/>
              </a:blip>
              <a:stretch>
                <a:fillRect/>
              </a:stretch>
            </a:blip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2"/>
            <p:cNvSpPr/>
            <p:nvPr/>
          </p:nvSpPr>
          <p:spPr>
            <a:xfrm>
              <a:off x="9632356" y="1697006"/>
              <a:ext cx="2035600" cy="2941435"/>
            </a:xfrm>
            <a:prstGeom prst="roundRect">
              <a:avLst>
                <a:gd name="adj" fmla="val 10000"/>
              </a:avLst>
            </a:prstGeom>
            <a:solidFill>
              <a:schemeClr val="accent1"/>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2"/>
            <p:cNvSpPr txBox="1"/>
            <p:nvPr/>
          </p:nvSpPr>
          <p:spPr>
            <a:xfrm>
              <a:off x="9691977" y="1756627"/>
              <a:ext cx="1916358" cy="2822193"/>
            </a:xfrm>
            <a:prstGeom prst="rect">
              <a:avLst/>
            </a:prstGeom>
            <a:noFill/>
            <a:ln>
              <a:noFill/>
            </a:ln>
          </p:spPr>
          <p:txBody>
            <a:bodyPr spcFirstLastPara="1" wrap="square" lIns="53325" tIns="53325" rIns="53325" bIns="53325" anchor="t" anchorCtr="0">
              <a:noAutofit/>
            </a:bodyPr>
            <a:lstStyle/>
            <a:p>
              <a:pPr marL="0" marR="0" lvl="0" indent="0" algn="ctr" rtl="0">
                <a:lnSpc>
                  <a:spcPct val="90000"/>
                </a:lnSpc>
                <a:spcBef>
                  <a:spcPts val="0"/>
                </a:spcBef>
                <a:spcAft>
                  <a:spcPts val="0"/>
                </a:spcAft>
                <a:buClr>
                  <a:schemeClr val="dk1"/>
                </a:buClr>
                <a:buSzPts val="1400"/>
                <a:buFont typeface="Avenir"/>
                <a:buNone/>
              </a:pPr>
              <a:r>
                <a:rPr lang="en-US" sz="1400" b="1">
                  <a:solidFill>
                    <a:schemeClr val="dk1"/>
                  </a:solidFill>
                  <a:latin typeface="Avenir"/>
                  <a:ea typeface="Avenir"/>
                  <a:cs typeface="Avenir"/>
                  <a:sym typeface="Avenir"/>
                </a:rPr>
                <a:t>Expansion Stage</a:t>
              </a:r>
              <a:endParaRPr/>
            </a:p>
            <a:p>
              <a:pPr marL="57150" marR="0" lvl="1" indent="-69850" algn="l" rtl="0">
                <a:lnSpc>
                  <a:spcPct val="90000"/>
                </a:lnSpc>
                <a:spcBef>
                  <a:spcPts val="490"/>
                </a:spcBef>
                <a:spcAft>
                  <a:spcPts val="0"/>
                </a:spcAft>
                <a:buClr>
                  <a:srgbClr val="FF0000"/>
                </a:buClr>
                <a:buSzPts val="1100"/>
                <a:buFont typeface="Avenir"/>
                <a:buChar char="•"/>
              </a:pPr>
              <a:r>
                <a:rPr lang="en-US" sz="1100" b="1" i="0" u="none" strike="noStrike" cap="none">
                  <a:solidFill>
                    <a:srgbClr val="FF0000"/>
                  </a:solidFill>
                  <a:latin typeface="Avenir"/>
                  <a:ea typeface="Avenir"/>
                  <a:cs typeface="Avenir"/>
                  <a:sym typeface="Avenir"/>
                </a:rPr>
                <a:t>Navigate financial complexities</a:t>
              </a:r>
              <a:endParaRPr sz="1100" b="1" i="0" u="none" strike="noStrike" cap="none">
                <a:solidFill>
                  <a:srgbClr val="FF0000"/>
                </a:solidFill>
                <a:latin typeface="Avenir"/>
                <a:ea typeface="Avenir"/>
                <a:cs typeface="Avenir"/>
                <a:sym typeface="Avenir"/>
              </a:endParaRPr>
            </a:p>
            <a:p>
              <a:pPr marL="57150" marR="0" lvl="1" indent="-69850" algn="l" rtl="0">
                <a:lnSpc>
                  <a:spcPct val="90000"/>
                </a:lnSpc>
                <a:spcBef>
                  <a:spcPts val="165"/>
                </a:spcBef>
                <a:spcAft>
                  <a:spcPts val="0"/>
                </a:spcAft>
                <a:buClr>
                  <a:schemeClr val="lt1"/>
                </a:buClr>
                <a:buSzPts val="1100"/>
                <a:buFont typeface="Avenir"/>
                <a:buChar char="•"/>
              </a:pPr>
              <a:r>
                <a:rPr lang="en-US" sz="1100" b="0" i="0" u="none" strike="noStrike" cap="none">
                  <a:solidFill>
                    <a:schemeClr val="lt1"/>
                  </a:solidFill>
                  <a:latin typeface="Avenir"/>
                  <a:ea typeface="Avenir"/>
                  <a:cs typeface="Avenir"/>
                  <a:sym typeface="Avenir"/>
                </a:rPr>
                <a:t>Audit Prep</a:t>
              </a:r>
              <a:endParaRPr sz="1100" b="0" i="0" u="none" strike="noStrike" cap="none">
                <a:solidFill>
                  <a:schemeClr val="lt1"/>
                </a:solidFill>
                <a:latin typeface="Avenir"/>
                <a:ea typeface="Avenir"/>
                <a:cs typeface="Avenir"/>
                <a:sym typeface="Avenir"/>
              </a:endParaRPr>
            </a:p>
            <a:p>
              <a:pPr marL="57150" marR="0" lvl="1" indent="-69850" algn="l" rtl="0">
                <a:lnSpc>
                  <a:spcPct val="90000"/>
                </a:lnSpc>
                <a:spcBef>
                  <a:spcPts val="165"/>
                </a:spcBef>
                <a:spcAft>
                  <a:spcPts val="0"/>
                </a:spcAft>
                <a:buClr>
                  <a:srgbClr val="FF0000"/>
                </a:buClr>
                <a:buSzPts val="1100"/>
                <a:buFont typeface="Avenir"/>
                <a:buChar char="•"/>
              </a:pPr>
              <a:r>
                <a:rPr lang="en-US" sz="1100" b="1" i="0" u="none" strike="noStrike" cap="none">
                  <a:solidFill>
                    <a:srgbClr val="FF0000"/>
                  </a:solidFill>
                  <a:latin typeface="Avenir"/>
                  <a:ea typeface="Avenir"/>
                  <a:cs typeface="Avenir"/>
                  <a:sym typeface="Avenir"/>
                </a:rPr>
                <a:t>M&amp;A</a:t>
              </a:r>
              <a:endParaRPr sz="1100" b="1" i="0" u="none" strike="noStrike" cap="none">
                <a:solidFill>
                  <a:srgbClr val="FF0000"/>
                </a:solidFill>
                <a:latin typeface="Avenir"/>
                <a:ea typeface="Avenir"/>
                <a:cs typeface="Avenir"/>
                <a:sym typeface="Avenir"/>
              </a:endParaRPr>
            </a:p>
            <a:p>
              <a:pPr marL="57150" marR="0" lvl="1" indent="-69850" algn="l" rtl="0">
                <a:lnSpc>
                  <a:spcPct val="90000"/>
                </a:lnSpc>
                <a:spcBef>
                  <a:spcPts val="165"/>
                </a:spcBef>
                <a:spcAft>
                  <a:spcPts val="0"/>
                </a:spcAft>
                <a:buClr>
                  <a:schemeClr val="lt1"/>
                </a:buClr>
                <a:buSzPts val="1100"/>
                <a:buFont typeface="Avenir"/>
                <a:buChar char="•"/>
              </a:pPr>
              <a:r>
                <a:rPr lang="en-US" sz="1100" b="0" i="0" u="none" strike="noStrike" cap="none">
                  <a:solidFill>
                    <a:schemeClr val="lt1"/>
                  </a:solidFill>
                  <a:latin typeface="Avenir"/>
                  <a:ea typeface="Avenir"/>
                  <a:cs typeface="Avenir"/>
                  <a:sym typeface="Avenir"/>
                </a:rPr>
                <a:t>International Expansion</a:t>
              </a:r>
              <a:endParaRPr sz="1100" b="0" i="0" u="none" strike="noStrike" cap="none">
                <a:solidFill>
                  <a:schemeClr val="lt1"/>
                </a:solidFill>
                <a:latin typeface="Avenir"/>
                <a:ea typeface="Avenir"/>
                <a:cs typeface="Avenir"/>
                <a:sym typeface="Avenir"/>
              </a:endParaRPr>
            </a:p>
            <a:p>
              <a:pPr marL="57150" marR="0" lvl="1" indent="-69850" algn="l" rtl="0">
                <a:lnSpc>
                  <a:spcPct val="90000"/>
                </a:lnSpc>
                <a:spcBef>
                  <a:spcPts val="165"/>
                </a:spcBef>
                <a:spcAft>
                  <a:spcPts val="0"/>
                </a:spcAft>
                <a:buClr>
                  <a:schemeClr val="lt1"/>
                </a:buClr>
                <a:buSzPts val="1100"/>
                <a:buFont typeface="Avenir"/>
                <a:buChar char="•"/>
              </a:pPr>
              <a:r>
                <a:rPr lang="en-US" sz="1100" b="0" i="0" u="none" strike="noStrike" cap="none">
                  <a:solidFill>
                    <a:schemeClr val="lt1"/>
                  </a:solidFill>
                  <a:latin typeface="Avenir"/>
                  <a:ea typeface="Avenir"/>
                  <a:cs typeface="Avenir"/>
                  <a:sym typeface="Avenir"/>
                </a:rPr>
                <a:t>Manage Foreign exchange risk</a:t>
              </a:r>
              <a:endParaRPr sz="1100" b="0" i="0" u="none" strike="noStrike" cap="none">
                <a:solidFill>
                  <a:schemeClr val="lt1"/>
                </a:solidFill>
                <a:latin typeface="Avenir"/>
                <a:ea typeface="Avenir"/>
                <a:cs typeface="Avenir"/>
                <a:sym typeface="Avenir"/>
              </a:endParaRPr>
            </a:p>
            <a:p>
              <a:pPr marL="57150" marR="0" lvl="1" indent="-69850" algn="l" rtl="0">
                <a:lnSpc>
                  <a:spcPct val="90000"/>
                </a:lnSpc>
                <a:spcBef>
                  <a:spcPts val="165"/>
                </a:spcBef>
                <a:spcAft>
                  <a:spcPts val="0"/>
                </a:spcAft>
                <a:buClr>
                  <a:srgbClr val="FF0000"/>
                </a:buClr>
                <a:buSzPts val="1100"/>
                <a:buFont typeface="Avenir"/>
                <a:buChar char="•"/>
              </a:pPr>
              <a:r>
                <a:rPr lang="en-US" sz="1100" b="1" i="0" u="none" strike="noStrike" cap="none">
                  <a:solidFill>
                    <a:srgbClr val="FF0000"/>
                  </a:solidFill>
                  <a:latin typeface="Avenir"/>
                  <a:ea typeface="Avenir"/>
                  <a:cs typeface="Avenir"/>
                  <a:sym typeface="Avenir"/>
                </a:rPr>
                <a:t>Prep for Transition</a:t>
              </a:r>
              <a:endParaRPr sz="1100" b="1" i="0" u="none" strike="noStrike" cap="none">
                <a:solidFill>
                  <a:srgbClr val="FF0000"/>
                </a:solidFill>
                <a:latin typeface="Avenir"/>
                <a:ea typeface="Avenir"/>
                <a:cs typeface="Avenir"/>
                <a:sym typeface="Avenir"/>
              </a:endParaRPr>
            </a:p>
            <a:p>
              <a:pPr marL="57150" marR="0" lvl="1" indent="-69850" algn="l" rtl="0">
                <a:lnSpc>
                  <a:spcPct val="90000"/>
                </a:lnSpc>
                <a:spcBef>
                  <a:spcPts val="165"/>
                </a:spcBef>
                <a:spcAft>
                  <a:spcPts val="0"/>
                </a:spcAft>
                <a:buClr>
                  <a:srgbClr val="FF0000"/>
                </a:buClr>
                <a:buSzPts val="1100"/>
                <a:buFont typeface="Avenir"/>
                <a:buChar char="•"/>
              </a:pPr>
              <a:r>
                <a:rPr lang="en-US" sz="1100" b="1" i="0" u="none" strike="noStrike" cap="none">
                  <a:solidFill>
                    <a:srgbClr val="FF0000"/>
                  </a:solidFill>
                  <a:latin typeface="Avenir"/>
                  <a:ea typeface="Avenir"/>
                  <a:cs typeface="Avenir"/>
                  <a:sym typeface="Avenir"/>
                </a:rPr>
                <a:t>Continued Fundraising Support</a:t>
              </a:r>
              <a:endParaRPr sz="1100" b="1" i="0" u="none" strike="noStrike" cap="none">
                <a:solidFill>
                  <a:srgbClr val="FF0000"/>
                </a:solidFill>
                <a:latin typeface="Avenir"/>
                <a:ea typeface="Avenir"/>
                <a:cs typeface="Avenir"/>
                <a:sym typeface="Avenir"/>
              </a:endParaRPr>
            </a:p>
          </p:txBody>
        </p:sp>
      </p:grpSp>
      <p:sp>
        <p:nvSpPr>
          <p:cNvPr id="340" name="Google Shape;340;p12"/>
          <p:cNvSpPr txBox="1"/>
          <p:nvPr/>
        </p:nvSpPr>
        <p:spPr>
          <a:xfrm>
            <a:off x="179173" y="1051500"/>
            <a:ext cx="791671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Avenir"/>
                <a:ea typeface="Avenir"/>
                <a:cs typeface="Avenir"/>
                <a:sym typeface="Avenir"/>
              </a:rPr>
              <a:t>What type of Service Support do you need at each stage of your business?</a:t>
            </a:r>
            <a:endParaRPr/>
          </a:p>
          <a:p>
            <a:pPr marL="0" marR="0" lvl="0" indent="0" algn="l" rtl="0">
              <a:spcBef>
                <a:spcPts val="0"/>
              </a:spcBef>
              <a:spcAft>
                <a:spcPts val="0"/>
              </a:spcAft>
              <a:buNone/>
            </a:pPr>
            <a:endParaRPr sz="1800">
              <a:solidFill>
                <a:schemeClr val="lt1"/>
              </a:solidFill>
              <a:latin typeface="Avenir"/>
              <a:ea typeface="Avenir"/>
              <a:cs typeface="Avenir"/>
              <a:sym typeface="Avenir"/>
            </a:endParaRPr>
          </a:p>
        </p:txBody>
      </p:sp>
      <p:sp>
        <p:nvSpPr>
          <p:cNvPr id="341" name="Google Shape;341;p12"/>
          <p:cNvSpPr txBox="1"/>
          <p:nvPr/>
        </p:nvSpPr>
        <p:spPr>
          <a:xfrm>
            <a:off x="6789420" y="128170"/>
            <a:ext cx="4143698" cy="923330"/>
          </a:xfrm>
          <a:prstGeom prst="rect">
            <a:avLst/>
          </a:prstGeom>
          <a:solidFill>
            <a:srgbClr val="846E2C"/>
          </a:solidFill>
          <a:ln w="190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Avenir"/>
                <a:ea typeface="Avenir"/>
                <a:cs typeface="Avenir"/>
                <a:sym typeface="Avenir"/>
              </a:rPr>
              <a:t>    Core Business Process Optimization</a:t>
            </a:r>
            <a:endParaRPr/>
          </a:p>
          <a:p>
            <a:pPr marL="0" marR="0" lvl="0" indent="0" algn="l" rtl="0">
              <a:spcBef>
                <a:spcPts val="0"/>
              </a:spcBef>
              <a:spcAft>
                <a:spcPts val="0"/>
              </a:spcAft>
              <a:buNone/>
            </a:pPr>
            <a:r>
              <a:rPr lang="en-US" sz="1800">
                <a:solidFill>
                  <a:schemeClr val="lt1"/>
                </a:solidFill>
                <a:latin typeface="Avenir"/>
                <a:ea typeface="Avenir"/>
                <a:cs typeface="Avenir"/>
                <a:sym typeface="Avenir"/>
              </a:rPr>
              <a:t>    Story Telling Support</a:t>
            </a:r>
            <a:endParaRPr/>
          </a:p>
          <a:p>
            <a:pPr marL="0" marR="0" lvl="0" indent="0" algn="l" rtl="0">
              <a:spcBef>
                <a:spcPts val="0"/>
              </a:spcBef>
              <a:spcAft>
                <a:spcPts val="0"/>
              </a:spcAft>
              <a:buNone/>
            </a:pPr>
            <a:r>
              <a:rPr lang="en-US" sz="1800">
                <a:solidFill>
                  <a:schemeClr val="lt1"/>
                </a:solidFill>
                <a:latin typeface="Avenir"/>
                <a:ea typeface="Avenir"/>
                <a:cs typeface="Avenir"/>
                <a:sym typeface="Avenir"/>
              </a:rPr>
              <a:t>    Operational Challenge Support</a:t>
            </a:r>
            <a:endParaRPr/>
          </a:p>
        </p:txBody>
      </p:sp>
      <p:sp>
        <p:nvSpPr>
          <p:cNvPr id="342" name="Google Shape;342;p12"/>
          <p:cNvSpPr/>
          <p:nvPr/>
        </p:nvSpPr>
        <p:spPr>
          <a:xfrm>
            <a:off x="6844717" y="239059"/>
            <a:ext cx="194310" cy="157012"/>
          </a:xfrm>
          <a:prstGeom prst="rect">
            <a:avLst/>
          </a:prstGeom>
          <a:solidFill>
            <a:schemeClr val="dk1"/>
          </a:solidFill>
          <a:ln w="10775" cap="flat" cmpd="sng">
            <a:solidFill>
              <a:srgbClr val="1D4C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343" name="Google Shape;343;p12"/>
          <p:cNvSpPr/>
          <p:nvPr/>
        </p:nvSpPr>
        <p:spPr>
          <a:xfrm>
            <a:off x="6844717" y="501408"/>
            <a:ext cx="194310" cy="157012"/>
          </a:xfrm>
          <a:prstGeom prst="rect">
            <a:avLst/>
          </a:prstGeom>
          <a:solidFill>
            <a:srgbClr val="FF0000"/>
          </a:solidFill>
          <a:ln w="10775" cap="flat" cmpd="sng">
            <a:solidFill>
              <a:srgbClr val="1D4C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344" name="Google Shape;344;p12"/>
          <p:cNvSpPr/>
          <p:nvPr/>
        </p:nvSpPr>
        <p:spPr>
          <a:xfrm>
            <a:off x="6844717" y="789151"/>
            <a:ext cx="194310" cy="157012"/>
          </a:xfrm>
          <a:prstGeom prst="rect">
            <a:avLst/>
          </a:prstGeom>
          <a:solidFill>
            <a:schemeClr val="lt1"/>
          </a:solidFill>
          <a:ln w="10775" cap="flat" cmpd="sng">
            <a:solidFill>
              <a:srgbClr val="1D4C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3"/>
          <p:cNvSpPr txBox="1">
            <a:spLocks noGrp="1"/>
          </p:cNvSpPr>
          <p:nvPr>
            <p:ph type="title"/>
          </p:nvPr>
        </p:nvSpPr>
        <p:spPr>
          <a:xfrm>
            <a:off x="179173" y="133514"/>
            <a:ext cx="10026650" cy="655637"/>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8ED38E"/>
              </a:buClr>
              <a:buSzPts val="2800"/>
              <a:buFont typeface="Rockwell"/>
              <a:buNone/>
            </a:pPr>
            <a:r>
              <a:rPr lang="en-US">
                <a:solidFill>
                  <a:srgbClr val="8ED38E"/>
                </a:solidFill>
              </a:rPr>
              <a:t>FINANCIAL AND ACCOUNTING ROLES</a:t>
            </a:r>
            <a:endParaRPr/>
          </a:p>
        </p:txBody>
      </p:sp>
      <p:pic>
        <p:nvPicPr>
          <p:cNvPr id="351" name="Google Shape;351;p13" descr="A black background with white arrows&#10;&#10;Description automatically generated"/>
          <p:cNvPicPr preferRelativeResize="0"/>
          <p:nvPr/>
        </p:nvPicPr>
        <p:blipFill rotWithShape="1">
          <a:blip r:embed="rId3">
            <a:alphaModFix/>
          </a:blip>
          <a:srcRect/>
          <a:stretch/>
        </p:blipFill>
        <p:spPr>
          <a:xfrm>
            <a:off x="10344150" y="-1182688"/>
            <a:ext cx="6216764" cy="4973411"/>
          </a:xfrm>
          <a:prstGeom prst="rect">
            <a:avLst/>
          </a:prstGeom>
          <a:noFill/>
          <a:ln>
            <a:noFill/>
          </a:ln>
        </p:spPr>
      </p:pic>
      <p:sp>
        <p:nvSpPr>
          <p:cNvPr id="352" name="Google Shape;352;p13"/>
          <p:cNvSpPr txBox="1"/>
          <p:nvPr/>
        </p:nvSpPr>
        <p:spPr>
          <a:xfrm>
            <a:off x="179173" y="461332"/>
            <a:ext cx="11296649"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lt1"/>
                </a:solidFill>
                <a:latin typeface="Avenir"/>
                <a:ea typeface="Avenir"/>
                <a:cs typeface="Avenir"/>
                <a:sym typeface="Avenir"/>
              </a:rPr>
              <a:t>There are three main roles to be played on the responsibilities pyramid as you scale:</a:t>
            </a:r>
            <a:endParaRPr/>
          </a:p>
          <a:p>
            <a:pPr marL="285750" marR="0" lvl="0" indent="-285750" algn="l" rtl="0">
              <a:spcBef>
                <a:spcPts val="0"/>
              </a:spcBef>
              <a:spcAft>
                <a:spcPts val="0"/>
              </a:spcAft>
              <a:buClr>
                <a:srgbClr val="8ED38E"/>
              </a:buClr>
              <a:buSzPts val="1400"/>
              <a:buFont typeface="Noto Sans Symbols"/>
              <a:buChar char="❖"/>
            </a:pPr>
            <a:r>
              <a:rPr lang="en-US" sz="1400">
                <a:solidFill>
                  <a:schemeClr val="lt1"/>
                </a:solidFill>
                <a:latin typeface="Avenir"/>
                <a:ea typeface="Avenir"/>
                <a:cs typeface="Avenir"/>
                <a:sym typeface="Avenir"/>
              </a:rPr>
              <a:t>Bookkeepers – focus on daily transactional work and record-keeping</a:t>
            </a:r>
            <a:endParaRPr/>
          </a:p>
          <a:p>
            <a:pPr marL="285750" marR="0" lvl="0" indent="-285750" algn="l" rtl="0">
              <a:spcBef>
                <a:spcPts val="0"/>
              </a:spcBef>
              <a:spcAft>
                <a:spcPts val="0"/>
              </a:spcAft>
              <a:buClr>
                <a:srgbClr val="8ED38E"/>
              </a:buClr>
              <a:buSzPts val="1400"/>
              <a:buFont typeface="Noto Sans Symbols"/>
              <a:buChar char="❖"/>
            </a:pPr>
            <a:r>
              <a:rPr lang="en-US" sz="1400">
                <a:solidFill>
                  <a:schemeClr val="lt1"/>
                </a:solidFill>
                <a:latin typeface="Avenir"/>
                <a:ea typeface="Avenir"/>
                <a:cs typeface="Avenir"/>
                <a:sym typeface="Avenir"/>
              </a:rPr>
              <a:t>Controllers – oversee the accuracy of financial reporting, compliance, and manage staff</a:t>
            </a:r>
            <a:endParaRPr/>
          </a:p>
          <a:p>
            <a:pPr marL="285750" marR="0" lvl="0" indent="-285750" algn="l" rtl="0">
              <a:spcBef>
                <a:spcPts val="0"/>
              </a:spcBef>
              <a:spcAft>
                <a:spcPts val="0"/>
              </a:spcAft>
              <a:buClr>
                <a:srgbClr val="8ED38E"/>
              </a:buClr>
              <a:buSzPts val="1400"/>
              <a:buFont typeface="Noto Sans Symbols"/>
              <a:buChar char="❖"/>
            </a:pPr>
            <a:r>
              <a:rPr lang="en-US" sz="1400">
                <a:solidFill>
                  <a:schemeClr val="lt1"/>
                </a:solidFill>
                <a:latin typeface="Avenir"/>
                <a:ea typeface="Avenir"/>
                <a:cs typeface="Avenir"/>
                <a:sym typeface="Avenir"/>
              </a:rPr>
              <a:t>CFOs – develop strategies, oversees financial risk and works with C-suite on high-level business decisions</a:t>
            </a:r>
            <a:r>
              <a:rPr lang="en-US" sz="1800">
                <a:solidFill>
                  <a:schemeClr val="lt1"/>
                </a:solidFill>
                <a:latin typeface="Avenir"/>
                <a:ea typeface="Avenir"/>
                <a:cs typeface="Avenir"/>
                <a:sym typeface="Avenir"/>
              </a:rPr>
              <a:t> </a:t>
            </a:r>
            <a:endParaRPr/>
          </a:p>
        </p:txBody>
      </p:sp>
      <p:grpSp>
        <p:nvGrpSpPr>
          <p:cNvPr id="353" name="Google Shape;353;p13"/>
          <p:cNvGrpSpPr/>
          <p:nvPr/>
        </p:nvGrpSpPr>
        <p:grpSpPr>
          <a:xfrm>
            <a:off x="1371656" y="1462895"/>
            <a:ext cx="10641170" cy="4655654"/>
            <a:chOff x="0" y="0"/>
            <a:chExt cx="10641170" cy="4655654"/>
          </a:xfrm>
        </p:grpSpPr>
        <p:sp>
          <p:nvSpPr>
            <p:cNvPr id="354" name="Google Shape;354;p13"/>
            <p:cNvSpPr/>
            <p:nvPr/>
          </p:nvSpPr>
          <p:spPr>
            <a:xfrm>
              <a:off x="6569179" y="665413"/>
              <a:ext cx="4071991" cy="3990241"/>
            </a:xfrm>
            <a:prstGeom prst="wedgeRectCallout">
              <a:avLst>
                <a:gd name="adj1" fmla="val 0"/>
                <a:gd name="adj2" fmla="val 0"/>
              </a:avLst>
            </a:prstGeom>
            <a:solidFill>
              <a:srgbClr val="BFDEBF"/>
            </a:solidFill>
            <a:ln w="171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txBox="1"/>
            <p:nvPr/>
          </p:nvSpPr>
          <p:spPr>
            <a:xfrm>
              <a:off x="7085967" y="665413"/>
              <a:ext cx="3555203" cy="3990241"/>
            </a:xfrm>
            <a:prstGeom prst="rect">
              <a:avLst/>
            </a:prstGeom>
            <a:noFill/>
            <a:ln>
              <a:noFill/>
            </a:ln>
          </p:spPr>
          <p:txBody>
            <a:bodyPr spcFirstLastPara="1" wrap="square" lIns="44450" tIns="44450" rIns="44450" bIns="44450" anchor="t" anchorCtr="0">
              <a:noAutofit/>
            </a:bodyPr>
            <a:lstStyle/>
            <a:p>
              <a:pPr marL="0" marR="0" lvl="0" indent="0" algn="r" rtl="0">
                <a:lnSpc>
                  <a:spcPct val="100000"/>
                </a:lnSpc>
                <a:spcBef>
                  <a:spcPts val="0"/>
                </a:spcBef>
                <a:spcAft>
                  <a:spcPts val="0"/>
                </a:spcAft>
                <a:buClr>
                  <a:schemeClr val="dk1"/>
                </a:buClr>
                <a:buSzPts val="1400"/>
                <a:buFont typeface="Avenir"/>
                <a:buNone/>
              </a:pPr>
              <a:r>
                <a:rPr lang="en-US" sz="1400">
                  <a:solidFill>
                    <a:schemeClr val="dk1"/>
                  </a:solidFill>
                  <a:latin typeface="Avenir"/>
                  <a:ea typeface="Avenir"/>
                  <a:cs typeface="Avenir"/>
                  <a:sym typeface="Avenir"/>
                </a:rPr>
                <a:t>Records daily transactions </a:t>
              </a:r>
              <a:endParaRPr/>
            </a:p>
            <a:p>
              <a:pPr marL="0" marR="0" lvl="0" indent="0" algn="r" rtl="0">
                <a:lnSpc>
                  <a:spcPct val="100000"/>
                </a:lnSpc>
                <a:spcBef>
                  <a:spcPts val="0"/>
                </a:spcBef>
                <a:spcAft>
                  <a:spcPts val="0"/>
                </a:spcAft>
                <a:buClr>
                  <a:schemeClr val="lt1"/>
                </a:buClr>
                <a:buSzPts val="1400"/>
                <a:buFont typeface="Avenir"/>
                <a:buNone/>
              </a:pPr>
              <a:endParaRPr sz="1400">
                <a:solidFill>
                  <a:schemeClr val="dk1"/>
                </a:solidFill>
                <a:latin typeface="Avenir"/>
                <a:ea typeface="Avenir"/>
                <a:cs typeface="Avenir"/>
                <a:sym typeface="Avenir"/>
              </a:endParaRPr>
            </a:p>
            <a:p>
              <a:pPr marL="0" marR="0" lvl="0" indent="0" algn="r" rtl="0">
                <a:lnSpc>
                  <a:spcPct val="100000"/>
                </a:lnSpc>
                <a:spcBef>
                  <a:spcPts val="0"/>
                </a:spcBef>
                <a:spcAft>
                  <a:spcPts val="0"/>
                </a:spcAft>
                <a:buClr>
                  <a:schemeClr val="dk1"/>
                </a:buClr>
                <a:buSzPts val="1400"/>
                <a:buFont typeface="Avenir"/>
                <a:buNone/>
              </a:pPr>
              <a:r>
                <a:rPr lang="en-US" sz="1400">
                  <a:solidFill>
                    <a:schemeClr val="dk1"/>
                  </a:solidFill>
                  <a:latin typeface="Avenir"/>
                  <a:ea typeface="Avenir"/>
                  <a:cs typeface="Avenir"/>
                  <a:sym typeface="Avenir"/>
                </a:rPr>
                <a:t>Payable</a:t>
              </a:r>
              <a:endParaRPr/>
            </a:p>
            <a:p>
              <a:pPr marL="0" marR="0" lvl="0" indent="0" algn="r" rtl="0">
                <a:lnSpc>
                  <a:spcPct val="100000"/>
                </a:lnSpc>
                <a:spcBef>
                  <a:spcPts val="0"/>
                </a:spcBef>
                <a:spcAft>
                  <a:spcPts val="0"/>
                </a:spcAft>
                <a:buClr>
                  <a:schemeClr val="lt1"/>
                </a:buClr>
                <a:buSzPts val="1400"/>
                <a:buFont typeface="Avenir"/>
                <a:buNone/>
              </a:pPr>
              <a:endParaRPr sz="1400">
                <a:solidFill>
                  <a:schemeClr val="dk1"/>
                </a:solidFill>
                <a:latin typeface="Avenir"/>
                <a:ea typeface="Avenir"/>
                <a:cs typeface="Avenir"/>
                <a:sym typeface="Avenir"/>
              </a:endParaRPr>
            </a:p>
            <a:p>
              <a:pPr marL="0" marR="0" lvl="0" indent="0" algn="r" rtl="0">
                <a:lnSpc>
                  <a:spcPct val="100000"/>
                </a:lnSpc>
                <a:spcBef>
                  <a:spcPts val="0"/>
                </a:spcBef>
                <a:spcAft>
                  <a:spcPts val="0"/>
                </a:spcAft>
                <a:buClr>
                  <a:schemeClr val="dk1"/>
                </a:buClr>
                <a:buSzPts val="1400"/>
                <a:buFont typeface="Avenir"/>
                <a:buNone/>
              </a:pPr>
              <a:r>
                <a:rPr lang="en-US" sz="1400">
                  <a:solidFill>
                    <a:schemeClr val="dk1"/>
                  </a:solidFill>
                  <a:latin typeface="Avenir"/>
                  <a:ea typeface="Avenir"/>
                  <a:cs typeface="Avenir"/>
                  <a:sym typeface="Avenir"/>
                </a:rPr>
                <a:t>Billings and Contracting</a:t>
              </a:r>
              <a:endParaRPr/>
            </a:p>
            <a:p>
              <a:pPr marL="0" marR="0" lvl="0" indent="0" algn="r" rtl="0">
                <a:lnSpc>
                  <a:spcPct val="100000"/>
                </a:lnSpc>
                <a:spcBef>
                  <a:spcPts val="0"/>
                </a:spcBef>
                <a:spcAft>
                  <a:spcPts val="0"/>
                </a:spcAft>
                <a:buClr>
                  <a:schemeClr val="lt1"/>
                </a:buClr>
                <a:buSzPts val="1400"/>
                <a:buFont typeface="Avenir"/>
                <a:buNone/>
              </a:pPr>
              <a:endParaRPr sz="1400">
                <a:solidFill>
                  <a:schemeClr val="dk1"/>
                </a:solidFill>
                <a:latin typeface="Avenir"/>
                <a:ea typeface="Avenir"/>
                <a:cs typeface="Avenir"/>
                <a:sym typeface="Avenir"/>
              </a:endParaRPr>
            </a:p>
            <a:p>
              <a:pPr marL="0" marR="0" lvl="0" indent="0" algn="r" rtl="0">
                <a:lnSpc>
                  <a:spcPct val="100000"/>
                </a:lnSpc>
                <a:spcBef>
                  <a:spcPts val="0"/>
                </a:spcBef>
                <a:spcAft>
                  <a:spcPts val="0"/>
                </a:spcAft>
                <a:buClr>
                  <a:schemeClr val="dk1"/>
                </a:buClr>
                <a:buSzPts val="1400"/>
                <a:buFont typeface="Avenir"/>
                <a:buNone/>
              </a:pPr>
              <a:r>
                <a:rPr lang="en-US" sz="1400">
                  <a:solidFill>
                    <a:schemeClr val="dk1"/>
                  </a:solidFill>
                  <a:latin typeface="Avenir"/>
                  <a:ea typeface="Avenir"/>
                  <a:cs typeface="Avenir"/>
                  <a:sym typeface="Avenir"/>
                </a:rPr>
                <a:t>Payroll Processing</a:t>
              </a:r>
              <a:endParaRPr/>
            </a:p>
            <a:p>
              <a:pPr marL="0" marR="0" lvl="0" indent="0" algn="r" rtl="0">
                <a:lnSpc>
                  <a:spcPct val="100000"/>
                </a:lnSpc>
                <a:spcBef>
                  <a:spcPts val="0"/>
                </a:spcBef>
                <a:spcAft>
                  <a:spcPts val="0"/>
                </a:spcAft>
                <a:buClr>
                  <a:schemeClr val="lt1"/>
                </a:buClr>
                <a:buSzPts val="1400"/>
                <a:buFont typeface="Avenir"/>
                <a:buNone/>
              </a:pPr>
              <a:endParaRPr sz="1400">
                <a:solidFill>
                  <a:schemeClr val="dk1"/>
                </a:solidFill>
                <a:latin typeface="Avenir"/>
                <a:ea typeface="Avenir"/>
                <a:cs typeface="Avenir"/>
                <a:sym typeface="Avenir"/>
              </a:endParaRPr>
            </a:p>
            <a:p>
              <a:pPr marL="0" marR="0" lvl="0" indent="0" algn="r" rtl="0">
                <a:lnSpc>
                  <a:spcPct val="100000"/>
                </a:lnSpc>
                <a:spcBef>
                  <a:spcPts val="0"/>
                </a:spcBef>
                <a:spcAft>
                  <a:spcPts val="0"/>
                </a:spcAft>
                <a:buClr>
                  <a:schemeClr val="dk1"/>
                </a:buClr>
                <a:buSzPts val="1400"/>
                <a:buFont typeface="Avenir"/>
                <a:buNone/>
              </a:pPr>
              <a:r>
                <a:rPr lang="en-US" sz="1400">
                  <a:solidFill>
                    <a:schemeClr val="dk1"/>
                  </a:solidFill>
                  <a:latin typeface="Avenir"/>
                  <a:ea typeface="Avenir"/>
                  <a:cs typeface="Avenir"/>
                  <a:sym typeface="Avenir"/>
                </a:rPr>
                <a:t>Expense Management</a:t>
              </a:r>
              <a:endParaRPr/>
            </a:p>
            <a:p>
              <a:pPr marL="0" marR="0" lvl="0" indent="0" algn="r" rtl="0">
                <a:lnSpc>
                  <a:spcPct val="100000"/>
                </a:lnSpc>
                <a:spcBef>
                  <a:spcPts val="0"/>
                </a:spcBef>
                <a:spcAft>
                  <a:spcPts val="0"/>
                </a:spcAft>
                <a:buClr>
                  <a:schemeClr val="lt1"/>
                </a:buClr>
                <a:buSzPts val="1400"/>
                <a:buFont typeface="Avenir"/>
                <a:buNone/>
              </a:pPr>
              <a:endParaRPr sz="1400">
                <a:solidFill>
                  <a:schemeClr val="dk1"/>
                </a:solidFill>
                <a:latin typeface="Avenir"/>
                <a:ea typeface="Avenir"/>
                <a:cs typeface="Avenir"/>
                <a:sym typeface="Avenir"/>
              </a:endParaRPr>
            </a:p>
            <a:p>
              <a:pPr marL="0" marR="0" lvl="0" indent="0" algn="r" rtl="0">
                <a:lnSpc>
                  <a:spcPct val="100000"/>
                </a:lnSpc>
                <a:spcBef>
                  <a:spcPts val="0"/>
                </a:spcBef>
                <a:spcAft>
                  <a:spcPts val="0"/>
                </a:spcAft>
                <a:buClr>
                  <a:schemeClr val="dk1"/>
                </a:buClr>
                <a:buSzPts val="1400"/>
                <a:buFont typeface="Avenir"/>
                <a:buNone/>
              </a:pPr>
              <a:r>
                <a:rPr lang="en-US" sz="1400">
                  <a:solidFill>
                    <a:schemeClr val="dk1"/>
                  </a:solidFill>
                  <a:latin typeface="Avenir"/>
                  <a:ea typeface="Avenir"/>
                  <a:cs typeface="Avenir"/>
                  <a:sym typeface="Avenir"/>
                </a:rPr>
                <a:t>Maintain General Ledger and track accounts</a:t>
              </a:r>
              <a:endParaRPr/>
            </a:p>
            <a:p>
              <a:pPr marL="0" marR="0" lvl="0" indent="0" algn="r" rtl="0">
                <a:lnSpc>
                  <a:spcPct val="100000"/>
                </a:lnSpc>
                <a:spcBef>
                  <a:spcPts val="0"/>
                </a:spcBef>
                <a:spcAft>
                  <a:spcPts val="0"/>
                </a:spcAft>
                <a:buClr>
                  <a:schemeClr val="lt1"/>
                </a:buClr>
                <a:buSzPts val="1400"/>
                <a:buFont typeface="Avenir"/>
                <a:buNone/>
              </a:pPr>
              <a:endParaRPr sz="1400">
                <a:solidFill>
                  <a:schemeClr val="dk1"/>
                </a:solidFill>
                <a:latin typeface="Avenir"/>
                <a:ea typeface="Avenir"/>
                <a:cs typeface="Avenir"/>
                <a:sym typeface="Avenir"/>
              </a:endParaRPr>
            </a:p>
            <a:p>
              <a:pPr marL="0" marR="0" lvl="0" indent="0" algn="r" rtl="0">
                <a:lnSpc>
                  <a:spcPct val="100000"/>
                </a:lnSpc>
                <a:spcBef>
                  <a:spcPts val="0"/>
                </a:spcBef>
                <a:spcAft>
                  <a:spcPts val="0"/>
                </a:spcAft>
                <a:buClr>
                  <a:schemeClr val="dk1"/>
                </a:buClr>
                <a:buSzPts val="1400"/>
                <a:buFont typeface="Avenir"/>
                <a:buNone/>
              </a:pPr>
              <a:r>
                <a:rPr lang="en-US" sz="1400">
                  <a:solidFill>
                    <a:schemeClr val="dk1"/>
                  </a:solidFill>
                  <a:latin typeface="Avenir"/>
                  <a:ea typeface="Avenir"/>
                  <a:cs typeface="Avenir"/>
                  <a:sym typeface="Avenir"/>
                </a:rPr>
                <a:t>Reconciles the bank</a:t>
              </a:r>
              <a:endParaRPr/>
            </a:p>
            <a:p>
              <a:pPr marL="0" marR="0" lvl="0" indent="0" algn="r" rtl="0">
                <a:lnSpc>
                  <a:spcPct val="100000"/>
                </a:lnSpc>
                <a:spcBef>
                  <a:spcPts val="0"/>
                </a:spcBef>
                <a:spcAft>
                  <a:spcPts val="0"/>
                </a:spcAft>
                <a:buClr>
                  <a:schemeClr val="lt1"/>
                </a:buClr>
                <a:buSzPts val="1400"/>
                <a:buFont typeface="Avenir"/>
                <a:buNone/>
              </a:pPr>
              <a:endParaRPr sz="1400">
                <a:solidFill>
                  <a:schemeClr val="dk1"/>
                </a:solidFill>
                <a:latin typeface="Avenir"/>
                <a:ea typeface="Avenir"/>
                <a:cs typeface="Avenir"/>
                <a:sym typeface="Avenir"/>
              </a:endParaRPr>
            </a:p>
            <a:p>
              <a:pPr marL="0" marR="0" lvl="0" indent="0" algn="r" rtl="0">
                <a:lnSpc>
                  <a:spcPct val="100000"/>
                </a:lnSpc>
                <a:spcBef>
                  <a:spcPts val="0"/>
                </a:spcBef>
                <a:spcAft>
                  <a:spcPts val="0"/>
                </a:spcAft>
                <a:buClr>
                  <a:schemeClr val="dk1"/>
                </a:buClr>
                <a:buSzPts val="1400"/>
                <a:buFont typeface="Avenir"/>
                <a:buNone/>
              </a:pPr>
              <a:r>
                <a:rPr lang="en-US" sz="1400">
                  <a:solidFill>
                    <a:schemeClr val="dk1"/>
                  </a:solidFill>
                  <a:latin typeface="Avenir"/>
                  <a:ea typeface="Avenir"/>
                  <a:cs typeface="Avenir"/>
                  <a:sym typeface="Avenir"/>
                </a:rPr>
                <a:t>Handle data entry related to </a:t>
              </a:r>
              <a:endParaRPr/>
            </a:p>
            <a:p>
              <a:pPr marL="0" marR="0" lvl="0" indent="0" algn="r" rtl="0">
                <a:lnSpc>
                  <a:spcPct val="100000"/>
                </a:lnSpc>
                <a:spcBef>
                  <a:spcPts val="0"/>
                </a:spcBef>
                <a:spcAft>
                  <a:spcPts val="0"/>
                </a:spcAft>
                <a:buClr>
                  <a:schemeClr val="dk1"/>
                </a:buClr>
                <a:buSzPts val="1400"/>
                <a:buFont typeface="Avenir"/>
                <a:buNone/>
              </a:pPr>
              <a:r>
                <a:rPr lang="en-US" sz="1400">
                  <a:solidFill>
                    <a:schemeClr val="dk1"/>
                  </a:solidFill>
                  <a:latin typeface="Avenir"/>
                  <a:ea typeface="Avenir"/>
                  <a:cs typeface="Avenir"/>
                  <a:sym typeface="Avenir"/>
                </a:rPr>
                <a:t>accounting tasks</a:t>
              </a:r>
              <a:endParaRPr/>
            </a:p>
          </p:txBody>
        </p:sp>
        <p:sp>
          <p:nvSpPr>
            <p:cNvPr id="356" name="Google Shape;356;p13"/>
            <p:cNvSpPr/>
            <p:nvPr/>
          </p:nvSpPr>
          <p:spPr>
            <a:xfrm>
              <a:off x="6569179" y="0"/>
              <a:ext cx="4071991" cy="658277"/>
            </a:xfrm>
            <a:prstGeom prst="rect">
              <a:avLst/>
            </a:prstGeom>
            <a:solidFill>
              <a:schemeClr val="accent1"/>
            </a:solidFill>
            <a:ln w="171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3"/>
            <p:cNvSpPr txBox="1"/>
            <p:nvPr/>
          </p:nvSpPr>
          <p:spPr>
            <a:xfrm>
              <a:off x="6569179" y="0"/>
              <a:ext cx="4071991" cy="658277"/>
            </a:xfrm>
            <a:prstGeom prst="rect">
              <a:avLst/>
            </a:prstGeom>
            <a:noFill/>
            <a:ln>
              <a:noFill/>
            </a:ln>
          </p:spPr>
          <p:txBody>
            <a:bodyPr spcFirstLastPara="1" wrap="square" lIns="66675" tIns="66675" rIns="66675" bIns="66675" anchor="ctr" anchorCtr="0">
              <a:noAutofit/>
            </a:bodyPr>
            <a:lstStyle/>
            <a:p>
              <a:pPr marL="0" marR="0" lvl="0" indent="0" algn="ctr" rtl="0">
                <a:lnSpc>
                  <a:spcPct val="90000"/>
                </a:lnSpc>
                <a:spcBef>
                  <a:spcPts val="0"/>
                </a:spcBef>
                <a:spcAft>
                  <a:spcPts val="0"/>
                </a:spcAft>
                <a:buClr>
                  <a:schemeClr val="lt1"/>
                </a:buClr>
                <a:buSzPts val="2100"/>
                <a:buFont typeface="Avenir"/>
                <a:buNone/>
              </a:pPr>
              <a:r>
                <a:rPr lang="en-US" sz="2100">
                  <a:solidFill>
                    <a:schemeClr val="lt1"/>
                  </a:solidFill>
                  <a:latin typeface="Avenir"/>
                  <a:ea typeface="Avenir"/>
                  <a:cs typeface="Avenir"/>
                  <a:sym typeface="Avenir"/>
                </a:rPr>
                <a:t>Bookkeeper</a:t>
              </a:r>
              <a:endParaRPr/>
            </a:p>
          </p:txBody>
        </p:sp>
        <p:sp>
          <p:nvSpPr>
            <p:cNvPr id="358" name="Google Shape;358;p13"/>
            <p:cNvSpPr/>
            <p:nvPr/>
          </p:nvSpPr>
          <p:spPr>
            <a:xfrm>
              <a:off x="3107338" y="654769"/>
              <a:ext cx="4071991" cy="4000874"/>
            </a:xfrm>
            <a:prstGeom prst="wedgeRectCallout">
              <a:avLst>
                <a:gd name="adj1" fmla="val 62500"/>
                <a:gd name="adj2" fmla="val 20830"/>
              </a:avLst>
            </a:prstGeom>
            <a:solidFill>
              <a:srgbClr val="BFDEBF"/>
            </a:solidFill>
            <a:ln w="171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3"/>
            <p:cNvSpPr txBox="1"/>
            <p:nvPr/>
          </p:nvSpPr>
          <p:spPr>
            <a:xfrm>
              <a:off x="3624126" y="654769"/>
              <a:ext cx="3555203" cy="4000874"/>
            </a:xfrm>
            <a:prstGeom prst="rect">
              <a:avLst/>
            </a:prstGeom>
            <a:noFill/>
            <a:ln>
              <a:noFill/>
            </a:ln>
          </p:spPr>
          <p:txBody>
            <a:bodyPr spcFirstLastPara="1" wrap="square" lIns="44450" tIns="44450" rIns="44450" bIns="44450" anchor="t" anchorCtr="0">
              <a:noAutofit/>
            </a:bodyPr>
            <a:lstStyle/>
            <a:p>
              <a:pPr marL="0" marR="0" lvl="0" indent="0" algn="r" rtl="0">
                <a:lnSpc>
                  <a:spcPct val="100000"/>
                </a:lnSpc>
                <a:spcBef>
                  <a:spcPts val="0"/>
                </a:spcBef>
                <a:spcAft>
                  <a:spcPts val="0"/>
                </a:spcAft>
                <a:buClr>
                  <a:schemeClr val="dk1"/>
                </a:buClr>
                <a:buSzPts val="1400"/>
                <a:buFont typeface="Avenir"/>
                <a:buNone/>
              </a:pPr>
              <a:r>
                <a:rPr lang="en-US" sz="1400">
                  <a:solidFill>
                    <a:schemeClr val="dk1"/>
                  </a:solidFill>
                  <a:latin typeface="Avenir"/>
                  <a:ea typeface="Avenir"/>
                  <a:cs typeface="Avenir"/>
                  <a:sym typeface="Avenir"/>
                </a:rPr>
                <a:t> Oversees all accounting operations</a:t>
              </a:r>
              <a:endParaRPr/>
            </a:p>
            <a:p>
              <a:pPr marL="0" marR="0" lvl="0" indent="0" algn="r" rtl="0">
                <a:lnSpc>
                  <a:spcPct val="100000"/>
                </a:lnSpc>
                <a:spcBef>
                  <a:spcPts val="0"/>
                </a:spcBef>
                <a:spcAft>
                  <a:spcPts val="0"/>
                </a:spcAft>
                <a:buClr>
                  <a:schemeClr val="lt1"/>
                </a:buClr>
                <a:buSzPts val="1400"/>
                <a:buFont typeface="Avenir"/>
                <a:buNone/>
              </a:pPr>
              <a:endParaRPr sz="1400">
                <a:solidFill>
                  <a:schemeClr val="dk1"/>
                </a:solidFill>
                <a:latin typeface="Avenir"/>
                <a:ea typeface="Avenir"/>
                <a:cs typeface="Avenir"/>
                <a:sym typeface="Avenir"/>
              </a:endParaRPr>
            </a:p>
            <a:p>
              <a:pPr marL="0" marR="0" lvl="0" indent="0" algn="r" rtl="0">
                <a:lnSpc>
                  <a:spcPct val="100000"/>
                </a:lnSpc>
                <a:spcBef>
                  <a:spcPts val="0"/>
                </a:spcBef>
                <a:spcAft>
                  <a:spcPts val="0"/>
                </a:spcAft>
                <a:buClr>
                  <a:schemeClr val="dk1"/>
                </a:buClr>
                <a:buSzPts val="1400"/>
                <a:buFont typeface="Avenir"/>
                <a:buNone/>
              </a:pPr>
              <a:r>
                <a:rPr lang="en-US" sz="1400">
                  <a:solidFill>
                    <a:schemeClr val="dk1"/>
                  </a:solidFill>
                  <a:latin typeface="Avenir"/>
                  <a:ea typeface="Avenir"/>
                  <a:cs typeface="Avenir"/>
                  <a:sym typeface="Avenir"/>
                </a:rPr>
                <a:t>Oversees all aspects of financial </a:t>
              </a:r>
              <a:endParaRPr/>
            </a:p>
            <a:p>
              <a:pPr marL="0" marR="0" lvl="0" indent="0" algn="r" rtl="0">
                <a:lnSpc>
                  <a:spcPct val="100000"/>
                </a:lnSpc>
                <a:spcBef>
                  <a:spcPts val="0"/>
                </a:spcBef>
                <a:spcAft>
                  <a:spcPts val="0"/>
                </a:spcAft>
                <a:buClr>
                  <a:schemeClr val="dk1"/>
                </a:buClr>
                <a:buSzPts val="1400"/>
                <a:buFont typeface="Avenir"/>
                <a:buNone/>
              </a:pPr>
              <a:r>
                <a:rPr lang="en-US" sz="1400">
                  <a:solidFill>
                    <a:schemeClr val="dk1"/>
                  </a:solidFill>
                  <a:latin typeface="Avenir"/>
                  <a:ea typeface="Avenir"/>
                  <a:cs typeface="Avenir"/>
                  <a:sym typeface="Avenir"/>
                </a:rPr>
                <a:t>reporting (including budget, forecasting, and variance analysis)</a:t>
              </a:r>
              <a:endParaRPr/>
            </a:p>
            <a:p>
              <a:pPr marL="0" marR="0" lvl="0" indent="0" algn="r" rtl="0">
                <a:lnSpc>
                  <a:spcPct val="100000"/>
                </a:lnSpc>
                <a:spcBef>
                  <a:spcPts val="0"/>
                </a:spcBef>
                <a:spcAft>
                  <a:spcPts val="0"/>
                </a:spcAft>
                <a:buClr>
                  <a:schemeClr val="lt1"/>
                </a:buClr>
                <a:buSzPts val="1400"/>
                <a:buFont typeface="Avenir"/>
                <a:buNone/>
              </a:pPr>
              <a:endParaRPr sz="1400">
                <a:solidFill>
                  <a:schemeClr val="dk1"/>
                </a:solidFill>
                <a:latin typeface="Avenir"/>
                <a:ea typeface="Avenir"/>
                <a:cs typeface="Avenir"/>
                <a:sym typeface="Avenir"/>
              </a:endParaRPr>
            </a:p>
            <a:p>
              <a:pPr marL="0" marR="0" lvl="0" indent="0" algn="r" rtl="0">
                <a:lnSpc>
                  <a:spcPct val="100000"/>
                </a:lnSpc>
                <a:spcBef>
                  <a:spcPts val="0"/>
                </a:spcBef>
                <a:spcAft>
                  <a:spcPts val="0"/>
                </a:spcAft>
                <a:buClr>
                  <a:schemeClr val="dk1"/>
                </a:buClr>
                <a:buSzPts val="1400"/>
                <a:buFont typeface="Avenir"/>
                <a:buNone/>
              </a:pPr>
              <a:r>
                <a:rPr lang="en-US" sz="1400">
                  <a:solidFill>
                    <a:schemeClr val="dk1"/>
                  </a:solidFill>
                  <a:latin typeface="Avenir"/>
                  <a:ea typeface="Avenir"/>
                  <a:cs typeface="Avenir"/>
                  <a:sym typeface="Avenir"/>
                </a:rPr>
                <a:t>Implements and maintains Internal Controls</a:t>
              </a:r>
              <a:endParaRPr/>
            </a:p>
            <a:p>
              <a:pPr marL="0" marR="0" lvl="0" indent="0" algn="r" rtl="0">
                <a:lnSpc>
                  <a:spcPct val="100000"/>
                </a:lnSpc>
                <a:spcBef>
                  <a:spcPts val="0"/>
                </a:spcBef>
                <a:spcAft>
                  <a:spcPts val="0"/>
                </a:spcAft>
                <a:buClr>
                  <a:schemeClr val="lt1"/>
                </a:buClr>
                <a:buSzPts val="1400"/>
                <a:buFont typeface="Avenir"/>
                <a:buNone/>
              </a:pPr>
              <a:endParaRPr sz="1400">
                <a:solidFill>
                  <a:schemeClr val="dk1"/>
                </a:solidFill>
                <a:latin typeface="Avenir"/>
                <a:ea typeface="Avenir"/>
                <a:cs typeface="Avenir"/>
                <a:sym typeface="Avenir"/>
              </a:endParaRPr>
            </a:p>
            <a:p>
              <a:pPr marL="0" marR="0" lvl="0" indent="0" algn="r" rtl="0">
                <a:lnSpc>
                  <a:spcPct val="100000"/>
                </a:lnSpc>
                <a:spcBef>
                  <a:spcPts val="0"/>
                </a:spcBef>
                <a:spcAft>
                  <a:spcPts val="0"/>
                </a:spcAft>
                <a:buClr>
                  <a:schemeClr val="dk1"/>
                </a:buClr>
                <a:buSzPts val="1400"/>
                <a:buFont typeface="Avenir"/>
                <a:buNone/>
              </a:pPr>
              <a:r>
                <a:rPr lang="en-US" sz="1400">
                  <a:solidFill>
                    <a:schemeClr val="dk1"/>
                  </a:solidFill>
                  <a:latin typeface="Avenir"/>
                  <a:ea typeface="Avenir"/>
                  <a:cs typeface="Avenir"/>
                  <a:sym typeface="Avenir"/>
                </a:rPr>
                <a:t>Manages month-end close process</a:t>
              </a:r>
              <a:endParaRPr/>
            </a:p>
            <a:p>
              <a:pPr marL="0" marR="0" lvl="0" indent="0" algn="r" rtl="0">
                <a:lnSpc>
                  <a:spcPct val="100000"/>
                </a:lnSpc>
                <a:spcBef>
                  <a:spcPts val="0"/>
                </a:spcBef>
                <a:spcAft>
                  <a:spcPts val="0"/>
                </a:spcAft>
                <a:buClr>
                  <a:schemeClr val="lt1"/>
                </a:buClr>
                <a:buSzPts val="1400"/>
                <a:buFont typeface="Avenir"/>
                <a:buNone/>
              </a:pPr>
              <a:endParaRPr sz="1400">
                <a:solidFill>
                  <a:schemeClr val="dk1"/>
                </a:solidFill>
                <a:latin typeface="Avenir"/>
                <a:ea typeface="Avenir"/>
                <a:cs typeface="Avenir"/>
                <a:sym typeface="Avenir"/>
              </a:endParaRPr>
            </a:p>
            <a:p>
              <a:pPr marL="0" marR="0" lvl="0" indent="0" algn="r" rtl="0">
                <a:lnSpc>
                  <a:spcPct val="100000"/>
                </a:lnSpc>
                <a:spcBef>
                  <a:spcPts val="0"/>
                </a:spcBef>
                <a:spcAft>
                  <a:spcPts val="0"/>
                </a:spcAft>
                <a:buClr>
                  <a:schemeClr val="dk1"/>
                </a:buClr>
                <a:buSzPts val="1400"/>
                <a:buFont typeface="Avenir"/>
                <a:buNone/>
              </a:pPr>
              <a:r>
                <a:rPr lang="en-US" sz="1400">
                  <a:solidFill>
                    <a:schemeClr val="dk1"/>
                  </a:solidFill>
                  <a:latin typeface="Avenir"/>
                  <a:ea typeface="Avenir"/>
                  <a:cs typeface="Avenir"/>
                  <a:sym typeface="Avenir"/>
                </a:rPr>
                <a:t>Compliance tax and reporting requirements</a:t>
              </a:r>
              <a:endParaRPr/>
            </a:p>
            <a:p>
              <a:pPr marL="0" marR="0" lvl="0" indent="0" algn="r" rtl="0">
                <a:lnSpc>
                  <a:spcPct val="100000"/>
                </a:lnSpc>
                <a:spcBef>
                  <a:spcPts val="0"/>
                </a:spcBef>
                <a:spcAft>
                  <a:spcPts val="0"/>
                </a:spcAft>
                <a:buClr>
                  <a:schemeClr val="lt1"/>
                </a:buClr>
                <a:buSzPts val="1400"/>
                <a:buFont typeface="Avenir"/>
                <a:buNone/>
              </a:pPr>
              <a:endParaRPr sz="1400">
                <a:solidFill>
                  <a:schemeClr val="dk1"/>
                </a:solidFill>
                <a:latin typeface="Avenir"/>
                <a:ea typeface="Avenir"/>
                <a:cs typeface="Avenir"/>
                <a:sym typeface="Avenir"/>
              </a:endParaRPr>
            </a:p>
            <a:p>
              <a:pPr marL="0" marR="0" lvl="0" indent="0" algn="r" rtl="0">
                <a:lnSpc>
                  <a:spcPct val="100000"/>
                </a:lnSpc>
                <a:spcBef>
                  <a:spcPts val="0"/>
                </a:spcBef>
                <a:spcAft>
                  <a:spcPts val="0"/>
                </a:spcAft>
                <a:buClr>
                  <a:schemeClr val="dk1"/>
                </a:buClr>
                <a:buSzPts val="1400"/>
                <a:buFont typeface="Avenir"/>
                <a:buNone/>
              </a:pPr>
              <a:r>
                <a:rPr lang="en-US" sz="1400">
                  <a:solidFill>
                    <a:schemeClr val="dk1"/>
                  </a:solidFill>
                  <a:latin typeface="Avenir"/>
                  <a:ea typeface="Avenir"/>
                  <a:cs typeface="Avenir"/>
                  <a:sym typeface="Avenir"/>
                </a:rPr>
                <a:t>Manages external audit process</a:t>
              </a:r>
              <a:endParaRPr/>
            </a:p>
            <a:p>
              <a:pPr marL="0" marR="0" lvl="0" indent="0" algn="r" rtl="0">
                <a:lnSpc>
                  <a:spcPct val="100000"/>
                </a:lnSpc>
                <a:spcBef>
                  <a:spcPts val="0"/>
                </a:spcBef>
                <a:spcAft>
                  <a:spcPts val="0"/>
                </a:spcAft>
                <a:buClr>
                  <a:schemeClr val="lt1"/>
                </a:buClr>
                <a:buSzPts val="1400"/>
                <a:buFont typeface="Avenir"/>
                <a:buNone/>
              </a:pPr>
              <a:endParaRPr sz="1400">
                <a:solidFill>
                  <a:schemeClr val="dk1"/>
                </a:solidFill>
                <a:latin typeface="Avenir"/>
                <a:ea typeface="Avenir"/>
                <a:cs typeface="Avenir"/>
                <a:sym typeface="Avenir"/>
              </a:endParaRPr>
            </a:p>
            <a:p>
              <a:pPr marL="0" marR="0" lvl="0" indent="0" algn="r" rtl="0">
                <a:lnSpc>
                  <a:spcPct val="100000"/>
                </a:lnSpc>
                <a:spcBef>
                  <a:spcPts val="0"/>
                </a:spcBef>
                <a:spcAft>
                  <a:spcPts val="0"/>
                </a:spcAft>
                <a:buClr>
                  <a:schemeClr val="dk1"/>
                </a:buClr>
                <a:buSzPts val="1400"/>
                <a:buFont typeface="Avenir"/>
                <a:buNone/>
              </a:pPr>
              <a:r>
                <a:rPr lang="en-US" sz="1400">
                  <a:solidFill>
                    <a:schemeClr val="dk1"/>
                  </a:solidFill>
                  <a:latin typeface="Avenir"/>
                  <a:ea typeface="Avenir"/>
                  <a:cs typeface="Avenir"/>
                  <a:sym typeface="Avenir"/>
                </a:rPr>
                <a:t>Maintains internal systems</a:t>
              </a:r>
              <a:endParaRPr/>
            </a:p>
            <a:p>
              <a:pPr marL="0" marR="0" lvl="0" indent="0" algn="r" rtl="0">
                <a:lnSpc>
                  <a:spcPct val="100000"/>
                </a:lnSpc>
                <a:spcBef>
                  <a:spcPts val="0"/>
                </a:spcBef>
                <a:spcAft>
                  <a:spcPts val="0"/>
                </a:spcAft>
                <a:buClr>
                  <a:schemeClr val="dk1"/>
                </a:buClr>
                <a:buSzPts val="1400"/>
                <a:buFont typeface="Avenir"/>
                <a:buNone/>
              </a:pPr>
              <a:r>
                <a:rPr lang="en-US" sz="1400">
                  <a:solidFill>
                    <a:schemeClr val="dk1"/>
                  </a:solidFill>
                  <a:latin typeface="Avenir"/>
                  <a:ea typeface="Avenir"/>
                  <a:cs typeface="Avenir"/>
                  <a:sym typeface="Avenir"/>
                </a:rPr>
                <a:t> and procedures</a:t>
              </a:r>
              <a:endParaRPr/>
            </a:p>
          </p:txBody>
        </p:sp>
        <p:sp>
          <p:nvSpPr>
            <p:cNvPr id="360" name="Google Shape;360;p13"/>
            <p:cNvSpPr/>
            <p:nvPr/>
          </p:nvSpPr>
          <p:spPr>
            <a:xfrm>
              <a:off x="3107356" y="95231"/>
              <a:ext cx="4071991" cy="565841"/>
            </a:xfrm>
            <a:prstGeom prst="rect">
              <a:avLst/>
            </a:prstGeom>
            <a:solidFill>
              <a:schemeClr val="accent1"/>
            </a:solidFill>
            <a:ln w="171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3"/>
            <p:cNvSpPr txBox="1"/>
            <p:nvPr/>
          </p:nvSpPr>
          <p:spPr>
            <a:xfrm>
              <a:off x="3107356" y="95231"/>
              <a:ext cx="4071991" cy="565841"/>
            </a:xfrm>
            <a:prstGeom prst="rect">
              <a:avLst/>
            </a:prstGeom>
            <a:noFill/>
            <a:ln>
              <a:noFill/>
            </a:ln>
          </p:spPr>
          <p:txBody>
            <a:bodyPr spcFirstLastPara="1" wrap="square" lIns="66675" tIns="66675" rIns="66675" bIns="66675" anchor="ctr" anchorCtr="0">
              <a:noAutofit/>
            </a:bodyPr>
            <a:lstStyle/>
            <a:p>
              <a:pPr marL="0" marR="0" lvl="0" indent="0" algn="ctr" rtl="0">
                <a:lnSpc>
                  <a:spcPct val="90000"/>
                </a:lnSpc>
                <a:spcBef>
                  <a:spcPts val="0"/>
                </a:spcBef>
                <a:spcAft>
                  <a:spcPts val="0"/>
                </a:spcAft>
                <a:buClr>
                  <a:schemeClr val="lt1"/>
                </a:buClr>
                <a:buSzPts val="2100"/>
                <a:buFont typeface="Avenir"/>
                <a:buNone/>
              </a:pPr>
              <a:r>
                <a:rPr lang="en-US" sz="2100">
                  <a:solidFill>
                    <a:schemeClr val="lt1"/>
                  </a:solidFill>
                  <a:latin typeface="Avenir"/>
                  <a:ea typeface="Avenir"/>
                  <a:cs typeface="Avenir"/>
                  <a:sym typeface="Avenir"/>
                </a:rPr>
                <a:t>Controller</a:t>
              </a:r>
              <a:endParaRPr/>
            </a:p>
          </p:txBody>
        </p:sp>
        <p:sp>
          <p:nvSpPr>
            <p:cNvPr id="362" name="Google Shape;362;p13"/>
            <p:cNvSpPr/>
            <p:nvPr/>
          </p:nvSpPr>
          <p:spPr>
            <a:xfrm>
              <a:off x="0" y="758274"/>
              <a:ext cx="3701808" cy="3798962"/>
            </a:xfrm>
            <a:prstGeom prst="wedgeRectCallout">
              <a:avLst>
                <a:gd name="adj1" fmla="val 62500"/>
                <a:gd name="adj2" fmla="val 20830"/>
              </a:avLst>
            </a:prstGeom>
            <a:solidFill>
              <a:srgbClr val="BFDEBF"/>
            </a:solidFill>
            <a:ln w="171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3"/>
            <p:cNvSpPr txBox="1"/>
            <p:nvPr/>
          </p:nvSpPr>
          <p:spPr>
            <a:xfrm>
              <a:off x="469806" y="758274"/>
              <a:ext cx="3232002" cy="3798962"/>
            </a:xfrm>
            <a:prstGeom prst="rect">
              <a:avLst/>
            </a:prstGeom>
            <a:noFill/>
            <a:ln>
              <a:noFill/>
            </a:ln>
          </p:spPr>
          <p:txBody>
            <a:bodyPr spcFirstLastPara="1" wrap="square" lIns="44450" tIns="44450" rIns="44450" bIns="44450" anchor="t" anchorCtr="0">
              <a:noAutofit/>
            </a:bodyPr>
            <a:lstStyle/>
            <a:p>
              <a:pPr marL="0" marR="0" lvl="0" indent="0" algn="r" rtl="0">
                <a:lnSpc>
                  <a:spcPct val="100000"/>
                </a:lnSpc>
                <a:spcBef>
                  <a:spcPts val="0"/>
                </a:spcBef>
                <a:spcAft>
                  <a:spcPts val="0"/>
                </a:spcAft>
                <a:buClr>
                  <a:schemeClr val="dk1"/>
                </a:buClr>
                <a:buSzPts val="1400"/>
                <a:buFont typeface="Avenir"/>
                <a:buNone/>
              </a:pPr>
              <a:r>
                <a:rPr lang="en-US" sz="1400">
                  <a:solidFill>
                    <a:schemeClr val="dk1"/>
                  </a:solidFill>
                  <a:latin typeface="Avenir"/>
                  <a:ea typeface="Avenir"/>
                  <a:cs typeface="Avenir"/>
                  <a:sym typeface="Avenir"/>
                </a:rPr>
                <a:t>Develops Financial Strategies</a:t>
              </a:r>
              <a:endParaRPr/>
            </a:p>
            <a:p>
              <a:pPr marL="0" marR="0" lvl="0" indent="0" algn="r" rtl="0">
                <a:lnSpc>
                  <a:spcPct val="100000"/>
                </a:lnSpc>
                <a:spcBef>
                  <a:spcPts val="0"/>
                </a:spcBef>
                <a:spcAft>
                  <a:spcPts val="0"/>
                </a:spcAft>
                <a:buClr>
                  <a:schemeClr val="lt1"/>
                </a:buClr>
                <a:buSzPts val="1400"/>
                <a:buFont typeface="Avenir"/>
                <a:buNone/>
              </a:pPr>
              <a:endParaRPr sz="1400">
                <a:solidFill>
                  <a:schemeClr val="dk1"/>
                </a:solidFill>
                <a:latin typeface="Avenir"/>
                <a:ea typeface="Avenir"/>
                <a:cs typeface="Avenir"/>
                <a:sym typeface="Avenir"/>
              </a:endParaRPr>
            </a:p>
            <a:p>
              <a:pPr marL="0" marR="0" lvl="0" indent="0" algn="r" rtl="0">
                <a:lnSpc>
                  <a:spcPct val="100000"/>
                </a:lnSpc>
                <a:spcBef>
                  <a:spcPts val="0"/>
                </a:spcBef>
                <a:spcAft>
                  <a:spcPts val="0"/>
                </a:spcAft>
                <a:buClr>
                  <a:schemeClr val="dk1"/>
                </a:buClr>
                <a:buSzPts val="1400"/>
                <a:buFont typeface="Avenir"/>
                <a:buNone/>
              </a:pPr>
              <a:r>
                <a:rPr lang="en-US" sz="1400">
                  <a:solidFill>
                    <a:schemeClr val="dk1"/>
                  </a:solidFill>
                  <a:latin typeface="Avenir"/>
                  <a:ea typeface="Avenir"/>
                  <a:cs typeface="Avenir"/>
                  <a:sym typeface="Avenir"/>
                </a:rPr>
                <a:t>Planning and risk management</a:t>
              </a:r>
              <a:endParaRPr/>
            </a:p>
            <a:p>
              <a:pPr marL="0" marR="0" lvl="0" indent="0" algn="r" rtl="0">
                <a:lnSpc>
                  <a:spcPct val="100000"/>
                </a:lnSpc>
                <a:spcBef>
                  <a:spcPts val="0"/>
                </a:spcBef>
                <a:spcAft>
                  <a:spcPts val="0"/>
                </a:spcAft>
                <a:buClr>
                  <a:schemeClr val="lt1"/>
                </a:buClr>
                <a:buSzPts val="1400"/>
                <a:buFont typeface="Avenir"/>
                <a:buNone/>
              </a:pPr>
              <a:endParaRPr sz="1400">
                <a:solidFill>
                  <a:schemeClr val="dk1"/>
                </a:solidFill>
                <a:latin typeface="Avenir"/>
                <a:ea typeface="Avenir"/>
                <a:cs typeface="Avenir"/>
                <a:sym typeface="Avenir"/>
              </a:endParaRPr>
            </a:p>
            <a:p>
              <a:pPr marL="0" marR="0" lvl="0" indent="0" algn="r" rtl="0">
                <a:lnSpc>
                  <a:spcPct val="100000"/>
                </a:lnSpc>
                <a:spcBef>
                  <a:spcPts val="0"/>
                </a:spcBef>
                <a:spcAft>
                  <a:spcPts val="0"/>
                </a:spcAft>
                <a:buClr>
                  <a:schemeClr val="dk1"/>
                </a:buClr>
                <a:buSzPts val="1400"/>
                <a:buFont typeface="Avenir"/>
                <a:buNone/>
              </a:pPr>
              <a:r>
                <a:rPr lang="en-US" sz="1400">
                  <a:solidFill>
                    <a:schemeClr val="dk1"/>
                  </a:solidFill>
                  <a:latin typeface="Avenir"/>
                  <a:ea typeface="Avenir"/>
                  <a:cs typeface="Avenir"/>
                  <a:sym typeface="Avenir"/>
                </a:rPr>
                <a:t>Manages relationships with banks, investors, and financial institutions</a:t>
              </a:r>
              <a:endParaRPr/>
            </a:p>
            <a:p>
              <a:pPr marL="0" marR="0" lvl="0" indent="0" algn="r" rtl="0">
                <a:lnSpc>
                  <a:spcPct val="100000"/>
                </a:lnSpc>
                <a:spcBef>
                  <a:spcPts val="0"/>
                </a:spcBef>
                <a:spcAft>
                  <a:spcPts val="0"/>
                </a:spcAft>
                <a:buClr>
                  <a:schemeClr val="lt1"/>
                </a:buClr>
                <a:buSzPts val="1400"/>
                <a:buFont typeface="Avenir"/>
                <a:buNone/>
              </a:pPr>
              <a:endParaRPr sz="1400">
                <a:solidFill>
                  <a:schemeClr val="dk1"/>
                </a:solidFill>
                <a:latin typeface="Avenir"/>
                <a:ea typeface="Avenir"/>
                <a:cs typeface="Avenir"/>
                <a:sym typeface="Avenir"/>
              </a:endParaRPr>
            </a:p>
            <a:p>
              <a:pPr marL="0" marR="0" lvl="0" indent="0" algn="r" rtl="0">
                <a:lnSpc>
                  <a:spcPct val="100000"/>
                </a:lnSpc>
                <a:spcBef>
                  <a:spcPts val="0"/>
                </a:spcBef>
                <a:spcAft>
                  <a:spcPts val="0"/>
                </a:spcAft>
                <a:buClr>
                  <a:schemeClr val="dk1"/>
                </a:buClr>
                <a:buSzPts val="1400"/>
                <a:buFont typeface="Avenir"/>
                <a:buNone/>
              </a:pPr>
              <a:r>
                <a:rPr lang="en-US" sz="1400">
                  <a:solidFill>
                    <a:schemeClr val="dk1"/>
                  </a:solidFill>
                  <a:latin typeface="Avenir"/>
                  <a:ea typeface="Avenir"/>
                  <a:cs typeface="Avenir"/>
                  <a:sym typeface="Avenir"/>
                </a:rPr>
                <a:t>Drives key decision making on M&amp;A and expansions</a:t>
              </a:r>
              <a:endParaRPr/>
            </a:p>
            <a:p>
              <a:pPr marL="0" marR="0" lvl="0" indent="0" algn="r" rtl="0">
                <a:lnSpc>
                  <a:spcPct val="100000"/>
                </a:lnSpc>
                <a:spcBef>
                  <a:spcPts val="0"/>
                </a:spcBef>
                <a:spcAft>
                  <a:spcPts val="0"/>
                </a:spcAft>
                <a:buClr>
                  <a:schemeClr val="lt1"/>
                </a:buClr>
                <a:buSzPts val="1400"/>
                <a:buFont typeface="Avenir"/>
                <a:buNone/>
              </a:pPr>
              <a:endParaRPr sz="1400">
                <a:solidFill>
                  <a:schemeClr val="dk1"/>
                </a:solidFill>
                <a:latin typeface="Avenir"/>
                <a:ea typeface="Avenir"/>
                <a:cs typeface="Avenir"/>
                <a:sym typeface="Avenir"/>
              </a:endParaRPr>
            </a:p>
            <a:p>
              <a:pPr marL="0" marR="0" lvl="0" indent="0" algn="r" rtl="0">
                <a:lnSpc>
                  <a:spcPct val="100000"/>
                </a:lnSpc>
                <a:spcBef>
                  <a:spcPts val="0"/>
                </a:spcBef>
                <a:spcAft>
                  <a:spcPts val="0"/>
                </a:spcAft>
                <a:buClr>
                  <a:schemeClr val="dk1"/>
                </a:buClr>
                <a:buSzPts val="1400"/>
                <a:buFont typeface="Avenir"/>
                <a:buNone/>
              </a:pPr>
              <a:r>
                <a:rPr lang="en-US" sz="1400">
                  <a:solidFill>
                    <a:schemeClr val="dk1"/>
                  </a:solidFill>
                  <a:latin typeface="Avenir"/>
                  <a:ea typeface="Avenir"/>
                  <a:cs typeface="Avenir"/>
                  <a:sym typeface="Avenir"/>
                </a:rPr>
                <a:t>Monitors liquidity, cashflow management, and capital structure</a:t>
              </a:r>
              <a:endParaRPr/>
            </a:p>
            <a:p>
              <a:pPr marL="0" marR="0" lvl="0" indent="0" algn="r" rtl="0">
                <a:lnSpc>
                  <a:spcPct val="100000"/>
                </a:lnSpc>
                <a:spcBef>
                  <a:spcPts val="0"/>
                </a:spcBef>
                <a:spcAft>
                  <a:spcPts val="0"/>
                </a:spcAft>
                <a:buClr>
                  <a:schemeClr val="lt1"/>
                </a:buClr>
                <a:buSzPts val="1400"/>
                <a:buFont typeface="Avenir"/>
                <a:buNone/>
              </a:pPr>
              <a:endParaRPr sz="1400">
                <a:solidFill>
                  <a:schemeClr val="dk1"/>
                </a:solidFill>
                <a:latin typeface="Avenir"/>
                <a:ea typeface="Avenir"/>
                <a:cs typeface="Avenir"/>
                <a:sym typeface="Avenir"/>
              </a:endParaRPr>
            </a:p>
            <a:p>
              <a:pPr marL="0" marR="0" lvl="0" indent="0" algn="r" rtl="0">
                <a:lnSpc>
                  <a:spcPct val="100000"/>
                </a:lnSpc>
                <a:spcBef>
                  <a:spcPts val="0"/>
                </a:spcBef>
                <a:spcAft>
                  <a:spcPts val="0"/>
                </a:spcAft>
                <a:buClr>
                  <a:schemeClr val="dk1"/>
                </a:buClr>
                <a:buSzPts val="1400"/>
                <a:buFont typeface="Avenir"/>
                <a:buNone/>
              </a:pPr>
              <a:r>
                <a:rPr lang="en-US" sz="1400">
                  <a:solidFill>
                    <a:schemeClr val="dk1"/>
                  </a:solidFill>
                  <a:latin typeface="Avenir"/>
                  <a:ea typeface="Avenir"/>
                  <a:cs typeface="Avenir"/>
                  <a:sym typeface="Avenir"/>
                </a:rPr>
                <a:t>Oversee budget, forecast and resource allocation</a:t>
              </a:r>
              <a:endParaRPr/>
            </a:p>
            <a:p>
              <a:pPr marL="0" marR="0" lvl="0" indent="0" algn="r" rtl="0">
                <a:lnSpc>
                  <a:spcPct val="100000"/>
                </a:lnSpc>
                <a:spcBef>
                  <a:spcPts val="0"/>
                </a:spcBef>
                <a:spcAft>
                  <a:spcPts val="0"/>
                </a:spcAft>
                <a:buClr>
                  <a:schemeClr val="lt1"/>
                </a:buClr>
                <a:buSzPts val="1400"/>
                <a:buFont typeface="Avenir"/>
                <a:buNone/>
              </a:pPr>
              <a:endParaRPr sz="1400">
                <a:solidFill>
                  <a:schemeClr val="dk1"/>
                </a:solidFill>
                <a:latin typeface="Avenir"/>
                <a:ea typeface="Avenir"/>
                <a:cs typeface="Avenir"/>
                <a:sym typeface="Avenir"/>
              </a:endParaRPr>
            </a:p>
            <a:p>
              <a:pPr marL="0" marR="0" lvl="0" indent="0" algn="r" rtl="0">
                <a:lnSpc>
                  <a:spcPct val="100000"/>
                </a:lnSpc>
                <a:spcBef>
                  <a:spcPts val="0"/>
                </a:spcBef>
                <a:spcAft>
                  <a:spcPts val="0"/>
                </a:spcAft>
                <a:buClr>
                  <a:schemeClr val="dk1"/>
                </a:buClr>
                <a:buSzPts val="1400"/>
                <a:buFont typeface="Avenir"/>
                <a:buNone/>
              </a:pPr>
              <a:r>
                <a:rPr lang="en-US" sz="1400">
                  <a:solidFill>
                    <a:schemeClr val="dk1"/>
                  </a:solidFill>
                  <a:latin typeface="Avenir"/>
                  <a:ea typeface="Avenir"/>
                  <a:cs typeface="Avenir"/>
                  <a:sym typeface="Avenir"/>
                </a:rPr>
                <a:t>Fundraising</a:t>
              </a:r>
              <a:endParaRPr/>
            </a:p>
          </p:txBody>
        </p:sp>
        <p:sp>
          <p:nvSpPr>
            <p:cNvPr id="364" name="Google Shape;364;p13"/>
            <p:cNvSpPr/>
            <p:nvPr/>
          </p:nvSpPr>
          <p:spPr>
            <a:xfrm>
              <a:off x="5" y="326378"/>
              <a:ext cx="3701808" cy="433028"/>
            </a:xfrm>
            <a:prstGeom prst="rect">
              <a:avLst/>
            </a:prstGeom>
            <a:solidFill>
              <a:schemeClr val="accent1"/>
            </a:solidFill>
            <a:ln w="171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3"/>
            <p:cNvSpPr txBox="1"/>
            <p:nvPr/>
          </p:nvSpPr>
          <p:spPr>
            <a:xfrm>
              <a:off x="5" y="326378"/>
              <a:ext cx="3701808" cy="433028"/>
            </a:xfrm>
            <a:prstGeom prst="rect">
              <a:avLst/>
            </a:prstGeom>
            <a:noFill/>
            <a:ln>
              <a:noFill/>
            </a:ln>
          </p:spPr>
          <p:txBody>
            <a:bodyPr spcFirstLastPara="1" wrap="square" lIns="66675" tIns="66675" rIns="66675" bIns="66675" anchor="ctr" anchorCtr="0">
              <a:noAutofit/>
            </a:bodyPr>
            <a:lstStyle/>
            <a:p>
              <a:pPr marL="0" marR="0" lvl="0" indent="0" algn="ctr" rtl="0">
                <a:lnSpc>
                  <a:spcPct val="90000"/>
                </a:lnSpc>
                <a:spcBef>
                  <a:spcPts val="0"/>
                </a:spcBef>
                <a:spcAft>
                  <a:spcPts val="0"/>
                </a:spcAft>
                <a:buClr>
                  <a:schemeClr val="lt1"/>
                </a:buClr>
                <a:buSzPts val="2100"/>
                <a:buFont typeface="Avenir"/>
                <a:buNone/>
              </a:pPr>
              <a:r>
                <a:rPr lang="en-US" sz="2100">
                  <a:solidFill>
                    <a:schemeClr val="lt1"/>
                  </a:solidFill>
                  <a:latin typeface="Avenir"/>
                  <a:ea typeface="Avenir"/>
                  <a:cs typeface="Avenir"/>
                  <a:sym typeface="Avenir"/>
                </a:rPr>
                <a:t>CFO</a:t>
              </a:r>
              <a:endParaRPr/>
            </a:p>
          </p:txBody>
        </p:sp>
      </p:grpSp>
      <p:sp>
        <p:nvSpPr>
          <p:cNvPr id="366" name="Google Shape;366;p13"/>
          <p:cNvSpPr/>
          <p:nvPr/>
        </p:nvSpPr>
        <p:spPr>
          <a:xfrm rot="796646">
            <a:off x="5226634" y="5781068"/>
            <a:ext cx="1472294" cy="853567"/>
          </a:xfrm>
          <a:prstGeom prst="rect">
            <a:avLst/>
          </a:prstGeom>
          <a:solidFill>
            <a:schemeClr val="accent1"/>
          </a:solidFill>
          <a:ln w="10775" cap="flat" cmpd="sng">
            <a:solidFill>
              <a:srgbClr val="1D4C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venir"/>
                <a:ea typeface="Avenir"/>
                <a:cs typeface="Avenir"/>
                <a:sym typeface="Avenir"/>
              </a:rPr>
              <a:t>Focus:</a:t>
            </a:r>
            <a:endParaRPr/>
          </a:p>
          <a:p>
            <a:pPr marL="0" marR="0" lvl="0" indent="0" algn="ctr" rtl="0">
              <a:spcBef>
                <a:spcPts val="0"/>
              </a:spcBef>
              <a:spcAft>
                <a:spcPts val="0"/>
              </a:spcAft>
              <a:buNone/>
            </a:pPr>
            <a:r>
              <a:rPr lang="en-US" sz="1800">
                <a:solidFill>
                  <a:schemeClr val="lt1"/>
                </a:solidFill>
                <a:latin typeface="Avenir"/>
                <a:ea typeface="Avenir"/>
                <a:cs typeface="Avenir"/>
                <a:sym typeface="Avenir"/>
              </a:rPr>
              <a:t>Oversees Reporting</a:t>
            </a:r>
            <a:endParaRPr/>
          </a:p>
        </p:txBody>
      </p:sp>
      <p:sp>
        <p:nvSpPr>
          <p:cNvPr id="367" name="Google Shape;367;p13"/>
          <p:cNvSpPr/>
          <p:nvPr/>
        </p:nvSpPr>
        <p:spPr>
          <a:xfrm rot="796646">
            <a:off x="2474240" y="5444196"/>
            <a:ext cx="1472294" cy="853567"/>
          </a:xfrm>
          <a:prstGeom prst="rect">
            <a:avLst/>
          </a:prstGeom>
          <a:solidFill>
            <a:schemeClr val="accent1"/>
          </a:solidFill>
          <a:ln w="10775" cap="flat" cmpd="sng">
            <a:solidFill>
              <a:srgbClr val="1D4C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venir"/>
                <a:ea typeface="Avenir"/>
                <a:cs typeface="Avenir"/>
                <a:sym typeface="Avenir"/>
              </a:rPr>
              <a:t>Focus:</a:t>
            </a:r>
            <a:endParaRPr/>
          </a:p>
          <a:p>
            <a:pPr marL="0" marR="0" lvl="0" indent="0" algn="ctr" rtl="0">
              <a:spcBef>
                <a:spcPts val="0"/>
              </a:spcBef>
              <a:spcAft>
                <a:spcPts val="0"/>
              </a:spcAft>
              <a:buNone/>
            </a:pPr>
            <a:r>
              <a:rPr lang="en-US" sz="1800">
                <a:solidFill>
                  <a:schemeClr val="lt1"/>
                </a:solidFill>
                <a:latin typeface="Avenir"/>
                <a:ea typeface="Avenir"/>
                <a:cs typeface="Avenir"/>
                <a:sym typeface="Avenir"/>
              </a:rPr>
              <a:t>Strategic Force</a:t>
            </a:r>
            <a:endParaRPr/>
          </a:p>
        </p:txBody>
      </p:sp>
      <p:sp>
        <p:nvSpPr>
          <p:cNvPr id="368" name="Google Shape;368;p13"/>
          <p:cNvSpPr/>
          <p:nvPr/>
        </p:nvSpPr>
        <p:spPr>
          <a:xfrm rot="796646">
            <a:off x="8793515" y="5699793"/>
            <a:ext cx="1472294" cy="853567"/>
          </a:xfrm>
          <a:prstGeom prst="rect">
            <a:avLst/>
          </a:prstGeom>
          <a:solidFill>
            <a:schemeClr val="accent1"/>
          </a:solidFill>
          <a:ln w="10775" cap="flat" cmpd="sng">
            <a:solidFill>
              <a:srgbClr val="1D4C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venir"/>
                <a:ea typeface="Avenir"/>
                <a:cs typeface="Avenir"/>
                <a:sym typeface="Avenir"/>
              </a:rPr>
              <a:t>Focus:</a:t>
            </a:r>
            <a:endParaRPr/>
          </a:p>
          <a:p>
            <a:pPr marL="0" marR="0" lvl="0" indent="0" algn="ctr" rtl="0">
              <a:spcBef>
                <a:spcPts val="0"/>
              </a:spcBef>
              <a:spcAft>
                <a:spcPts val="0"/>
              </a:spcAft>
              <a:buNone/>
            </a:pPr>
            <a:r>
              <a:rPr lang="en-US" sz="1800">
                <a:solidFill>
                  <a:schemeClr val="lt1"/>
                </a:solidFill>
                <a:latin typeface="Avenir"/>
                <a:ea typeface="Avenir"/>
                <a:cs typeface="Avenir"/>
                <a:sym typeface="Avenir"/>
              </a:rPr>
              <a:t>Day-to-Day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14"/>
          <p:cNvSpPr txBox="1">
            <a:spLocks noGrp="1"/>
          </p:cNvSpPr>
          <p:nvPr>
            <p:ph type="title"/>
          </p:nvPr>
        </p:nvSpPr>
        <p:spPr>
          <a:xfrm>
            <a:off x="179173" y="133514"/>
            <a:ext cx="10026650" cy="655637"/>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rgbClr val="8ED38E"/>
              </a:buClr>
              <a:buSzPct val="100000"/>
              <a:buFont typeface="Rockwell"/>
              <a:buNone/>
            </a:pPr>
            <a:r>
              <a:rPr lang="en-US">
                <a:solidFill>
                  <a:srgbClr val="8ED38E"/>
                </a:solidFill>
              </a:rPr>
              <a:t>OPERATIONAL STRUCTURE</a:t>
            </a:r>
            <a:br>
              <a:rPr lang="en-US">
                <a:solidFill>
                  <a:srgbClr val="8ED38E"/>
                </a:solidFill>
              </a:rPr>
            </a:br>
            <a:endParaRPr>
              <a:solidFill>
                <a:srgbClr val="8ED38E"/>
              </a:solidFill>
            </a:endParaRPr>
          </a:p>
        </p:txBody>
      </p:sp>
      <p:pic>
        <p:nvPicPr>
          <p:cNvPr id="374" name="Google Shape;374;p14" descr="A black background with white arrows&#10;&#10;Description automatically generated"/>
          <p:cNvPicPr preferRelativeResize="0"/>
          <p:nvPr/>
        </p:nvPicPr>
        <p:blipFill rotWithShape="1">
          <a:blip r:embed="rId3">
            <a:alphaModFix/>
          </a:blip>
          <a:srcRect/>
          <a:stretch/>
        </p:blipFill>
        <p:spPr>
          <a:xfrm>
            <a:off x="10344150" y="-1182688"/>
            <a:ext cx="6216764" cy="4973411"/>
          </a:xfrm>
          <a:prstGeom prst="rect">
            <a:avLst/>
          </a:prstGeom>
          <a:noFill/>
          <a:ln>
            <a:noFill/>
          </a:ln>
        </p:spPr>
      </p:pic>
      <p:sp>
        <p:nvSpPr>
          <p:cNvPr id="375" name="Google Shape;375;p14"/>
          <p:cNvSpPr txBox="1"/>
          <p:nvPr/>
        </p:nvSpPr>
        <p:spPr>
          <a:xfrm>
            <a:off x="8257801" y="1086568"/>
            <a:ext cx="20817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Sales Function</a:t>
            </a:r>
            <a:endParaRPr sz="1400" b="0" i="0" u="none" strike="noStrike" cap="none">
              <a:solidFill>
                <a:schemeClr val="lt1"/>
              </a:solidFill>
              <a:latin typeface="Arial"/>
              <a:ea typeface="Arial"/>
              <a:cs typeface="Arial"/>
              <a:sym typeface="Arial"/>
            </a:endParaRPr>
          </a:p>
        </p:txBody>
      </p:sp>
      <p:sp>
        <p:nvSpPr>
          <p:cNvPr id="376" name="Google Shape;376;p14"/>
          <p:cNvSpPr txBox="1"/>
          <p:nvPr/>
        </p:nvSpPr>
        <p:spPr>
          <a:xfrm>
            <a:off x="2774935" y="963583"/>
            <a:ext cx="16245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CFO Function</a:t>
            </a:r>
            <a:endParaRPr sz="1400" b="0" i="0" u="none" strike="noStrike" cap="none">
              <a:solidFill>
                <a:schemeClr val="lt1"/>
              </a:solidFill>
              <a:latin typeface="Arial"/>
              <a:ea typeface="Arial"/>
              <a:cs typeface="Arial"/>
              <a:sym typeface="Arial"/>
            </a:endParaRPr>
          </a:p>
        </p:txBody>
      </p:sp>
      <p:sp>
        <p:nvSpPr>
          <p:cNvPr id="377" name="Google Shape;377;p14"/>
          <p:cNvSpPr txBox="1"/>
          <p:nvPr/>
        </p:nvSpPr>
        <p:spPr>
          <a:xfrm>
            <a:off x="8714952" y="2423904"/>
            <a:ext cx="16245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Accounting Function </a:t>
            </a:r>
            <a:endParaRPr sz="1400" b="0" i="0" u="none" strike="noStrike" cap="none">
              <a:solidFill>
                <a:schemeClr val="lt1"/>
              </a:solidFill>
              <a:latin typeface="Arial"/>
              <a:ea typeface="Arial"/>
              <a:cs typeface="Arial"/>
              <a:sym typeface="Arial"/>
            </a:endParaRPr>
          </a:p>
        </p:txBody>
      </p:sp>
      <p:sp>
        <p:nvSpPr>
          <p:cNvPr id="378" name="Google Shape;378;p14"/>
          <p:cNvSpPr txBox="1"/>
          <p:nvPr/>
        </p:nvSpPr>
        <p:spPr>
          <a:xfrm>
            <a:off x="2211162" y="2552012"/>
            <a:ext cx="16245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IT Function</a:t>
            </a:r>
            <a:endParaRPr sz="1400" b="0" i="0" u="none" strike="noStrike" cap="none">
              <a:solidFill>
                <a:schemeClr val="lt1"/>
              </a:solidFill>
              <a:latin typeface="Arial"/>
              <a:ea typeface="Arial"/>
              <a:cs typeface="Arial"/>
              <a:sym typeface="Arial"/>
            </a:endParaRPr>
          </a:p>
        </p:txBody>
      </p:sp>
      <p:sp>
        <p:nvSpPr>
          <p:cNvPr id="379" name="Google Shape;379;p14"/>
          <p:cNvSpPr txBox="1"/>
          <p:nvPr/>
        </p:nvSpPr>
        <p:spPr>
          <a:xfrm>
            <a:off x="2131465" y="3763227"/>
            <a:ext cx="16245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People Resources</a:t>
            </a:r>
            <a:endParaRPr sz="1400" b="0" i="0" u="none" strike="noStrike" cap="none">
              <a:solidFill>
                <a:schemeClr val="lt1"/>
              </a:solidFill>
              <a:latin typeface="Arial"/>
              <a:ea typeface="Arial"/>
              <a:cs typeface="Arial"/>
              <a:sym typeface="Arial"/>
            </a:endParaRPr>
          </a:p>
        </p:txBody>
      </p:sp>
      <p:sp>
        <p:nvSpPr>
          <p:cNvPr id="380" name="Google Shape;380;p14"/>
          <p:cNvSpPr txBox="1"/>
          <p:nvPr/>
        </p:nvSpPr>
        <p:spPr>
          <a:xfrm>
            <a:off x="8343345" y="3888840"/>
            <a:ext cx="21285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Investors Relations Function</a:t>
            </a:r>
            <a:endParaRPr sz="1400" b="0" i="0" u="none" strike="noStrike" cap="none">
              <a:solidFill>
                <a:schemeClr val="lt1"/>
              </a:solidFill>
              <a:latin typeface="Arial"/>
              <a:ea typeface="Arial"/>
              <a:cs typeface="Arial"/>
              <a:sym typeface="Arial"/>
            </a:endParaRPr>
          </a:p>
        </p:txBody>
      </p:sp>
      <p:grpSp>
        <p:nvGrpSpPr>
          <p:cNvPr id="381" name="Google Shape;381;p14"/>
          <p:cNvGrpSpPr/>
          <p:nvPr/>
        </p:nvGrpSpPr>
        <p:grpSpPr>
          <a:xfrm>
            <a:off x="3696169" y="864402"/>
            <a:ext cx="5078254" cy="4014370"/>
            <a:chOff x="3224009" y="1298357"/>
            <a:chExt cx="5743982" cy="4540629"/>
          </a:xfrm>
        </p:grpSpPr>
        <p:grpSp>
          <p:nvGrpSpPr>
            <p:cNvPr id="382" name="Google Shape;382;p14"/>
            <p:cNvGrpSpPr/>
            <p:nvPr/>
          </p:nvGrpSpPr>
          <p:grpSpPr>
            <a:xfrm>
              <a:off x="3224009" y="1298357"/>
              <a:ext cx="5743982" cy="4540629"/>
              <a:chOff x="3224009" y="1298357"/>
              <a:chExt cx="5743982" cy="4540629"/>
            </a:xfrm>
          </p:grpSpPr>
          <p:grpSp>
            <p:nvGrpSpPr>
              <p:cNvPr id="383" name="Google Shape;383;p14"/>
              <p:cNvGrpSpPr/>
              <p:nvPr/>
            </p:nvGrpSpPr>
            <p:grpSpPr>
              <a:xfrm>
                <a:off x="5087795" y="2555390"/>
                <a:ext cx="2004306" cy="2006601"/>
                <a:chOff x="5087795" y="2555390"/>
                <a:chExt cx="2004306" cy="2006601"/>
              </a:xfrm>
            </p:grpSpPr>
            <p:grpSp>
              <p:nvGrpSpPr>
                <p:cNvPr id="384" name="Google Shape;384;p14"/>
                <p:cNvGrpSpPr/>
                <p:nvPr/>
              </p:nvGrpSpPr>
              <p:grpSpPr>
                <a:xfrm>
                  <a:off x="5087795" y="2555390"/>
                  <a:ext cx="2004306" cy="2006601"/>
                  <a:chOff x="5093848" y="2209800"/>
                  <a:chExt cx="2004306" cy="2006601"/>
                </a:xfrm>
              </p:grpSpPr>
              <p:grpSp>
                <p:nvGrpSpPr>
                  <p:cNvPr id="385" name="Google Shape;385;p14"/>
                  <p:cNvGrpSpPr/>
                  <p:nvPr/>
                </p:nvGrpSpPr>
                <p:grpSpPr>
                  <a:xfrm>
                    <a:off x="5093848" y="2209800"/>
                    <a:ext cx="2004306" cy="2006601"/>
                    <a:chOff x="5093848" y="2209800"/>
                    <a:chExt cx="2004306" cy="2006601"/>
                  </a:xfrm>
                </p:grpSpPr>
                <p:sp>
                  <p:nvSpPr>
                    <p:cNvPr id="386" name="Google Shape;386;p14"/>
                    <p:cNvSpPr/>
                    <p:nvPr/>
                  </p:nvSpPr>
                  <p:spPr>
                    <a:xfrm>
                      <a:off x="5093862" y="2516644"/>
                      <a:ext cx="326374" cy="673443"/>
                    </a:xfrm>
                    <a:custGeom>
                      <a:avLst/>
                      <a:gdLst/>
                      <a:ahLst/>
                      <a:cxnLst/>
                      <a:rect l="l" t="t" r="r" b="b"/>
                      <a:pathLst>
                        <a:path w="326374" h="673443" extrusionOk="0">
                          <a:moveTo>
                            <a:pt x="280899" y="0"/>
                          </a:moveTo>
                          <a:lnTo>
                            <a:pt x="326374" y="45475"/>
                          </a:lnTo>
                          <a:lnTo>
                            <a:pt x="222815" y="170989"/>
                          </a:lnTo>
                          <a:cubicBezTo>
                            <a:pt x="138368" y="295987"/>
                            <a:pt x="83202" y="442393"/>
                            <a:pt x="67159" y="600365"/>
                          </a:cubicBezTo>
                          <a:lnTo>
                            <a:pt x="63469" y="673443"/>
                          </a:lnTo>
                          <a:lnTo>
                            <a:pt x="0" y="673443"/>
                          </a:lnTo>
                          <a:lnTo>
                            <a:pt x="4018" y="593875"/>
                          </a:lnTo>
                          <a:cubicBezTo>
                            <a:pt x="24570" y="391508"/>
                            <a:pt x="105263" y="206919"/>
                            <a:pt x="227943" y="58265"/>
                          </a:cubicBezTo>
                          <a:lnTo>
                            <a:pt x="280899" y="0"/>
                          </a:lnTo>
                          <a:close/>
                        </a:path>
                      </a:pathLst>
                    </a:custGeom>
                    <a:solidFill>
                      <a:srgbClr val="7C99B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7" name="Google Shape;387;p14"/>
                    <p:cNvSpPr/>
                    <p:nvPr/>
                  </p:nvSpPr>
                  <p:spPr>
                    <a:xfrm>
                      <a:off x="5093848" y="3235806"/>
                      <a:ext cx="326367" cy="673727"/>
                    </a:xfrm>
                    <a:custGeom>
                      <a:avLst/>
                      <a:gdLst/>
                      <a:ahLst/>
                      <a:cxnLst/>
                      <a:rect l="l" t="t" r="r" b="b"/>
                      <a:pathLst>
                        <a:path w="326367" h="673727" extrusionOk="0">
                          <a:moveTo>
                            <a:pt x="0" y="0"/>
                          </a:moveTo>
                          <a:lnTo>
                            <a:pt x="63469" y="0"/>
                          </a:lnTo>
                          <a:lnTo>
                            <a:pt x="67174" y="73387"/>
                          </a:lnTo>
                          <a:cubicBezTo>
                            <a:pt x="83217" y="231359"/>
                            <a:pt x="138383" y="377765"/>
                            <a:pt x="222830" y="502763"/>
                          </a:cubicBezTo>
                          <a:lnTo>
                            <a:pt x="326367" y="628251"/>
                          </a:lnTo>
                          <a:lnTo>
                            <a:pt x="280891" y="673727"/>
                          </a:lnTo>
                          <a:lnTo>
                            <a:pt x="227958" y="615487"/>
                          </a:lnTo>
                          <a:cubicBezTo>
                            <a:pt x="105278" y="466833"/>
                            <a:pt x="24585" y="282245"/>
                            <a:pt x="4033" y="79877"/>
                          </a:cubicBezTo>
                          <a:lnTo>
                            <a:pt x="0" y="0"/>
                          </a:lnTo>
                          <a:close/>
                        </a:path>
                      </a:pathLst>
                    </a:custGeom>
                    <a:solidFill>
                      <a:srgbClr val="D4CFD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8" name="Google Shape;388;p14"/>
                    <p:cNvSpPr/>
                    <p:nvPr/>
                  </p:nvSpPr>
                  <p:spPr>
                    <a:xfrm>
                      <a:off x="5407449" y="2209800"/>
                      <a:ext cx="1384984" cy="327514"/>
                    </a:xfrm>
                    <a:custGeom>
                      <a:avLst/>
                      <a:gdLst/>
                      <a:ahLst/>
                      <a:cxnLst/>
                      <a:rect l="l" t="t" r="r" b="b"/>
                      <a:pathLst>
                        <a:path w="1384984" h="327514" extrusionOk="0">
                          <a:moveTo>
                            <a:pt x="688551" y="0"/>
                          </a:moveTo>
                          <a:cubicBezTo>
                            <a:pt x="930973" y="0"/>
                            <a:pt x="1153314" y="85978"/>
                            <a:pt x="1326743" y="229105"/>
                          </a:cubicBezTo>
                          <a:lnTo>
                            <a:pt x="1384984" y="282038"/>
                          </a:lnTo>
                          <a:lnTo>
                            <a:pt x="1339507" y="327514"/>
                          </a:lnTo>
                          <a:lnTo>
                            <a:pt x="1214019" y="223977"/>
                          </a:lnTo>
                          <a:cubicBezTo>
                            <a:pt x="1064022" y="122641"/>
                            <a:pt x="883196" y="63469"/>
                            <a:pt x="688551" y="63469"/>
                          </a:cubicBezTo>
                          <a:cubicBezTo>
                            <a:pt x="493906" y="63469"/>
                            <a:pt x="313081" y="122641"/>
                            <a:pt x="163083" y="223977"/>
                          </a:cubicBezTo>
                          <a:lnTo>
                            <a:pt x="45838" y="320713"/>
                          </a:lnTo>
                          <a:lnTo>
                            <a:pt x="0" y="274875"/>
                          </a:lnTo>
                          <a:lnTo>
                            <a:pt x="50359" y="229105"/>
                          </a:lnTo>
                          <a:cubicBezTo>
                            <a:pt x="223789" y="85978"/>
                            <a:pt x="446129" y="0"/>
                            <a:pt x="688551" y="0"/>
                          </a:cubicBezTo>
                          <a:close/>
                        </a:path>
                      </a:pathLst>
                    </a:custGeom>
                    <a:solidFill>
                      <a:srgbClr val="03A0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9" name="Google Shape;389;p14"/>
                    <p:cNvSpPr/>
                    <p:nvPr/>
                  </p:nvSpPr>
                  <p:spPr>
                    <a:xfrm>
                      <a:off x="6778566" y="2524524"/>
                      <a:ext cx="319572" cy="665562"/>
                    </a:xfrm>
                    <a:custGeom>
                      <a:avLst/>
                      <a:gdLst/>
                      <a:ahLst/>
                      <a:cxnLst/>
                      <a:rect l="l" t="t" r="r" b="b"/>
                      <a:pathLst>
                        <a:path w="319572" h="665562" extrusionOk="0">
                          <a:moveTo>
                            <a:pt x="45837" y="0"/>
                          </a:moveTo>
                          <a:lnTo>
                            <a:pt x="91629" y="50384"/>
                          </a:lnTo>
                          <a:cubicBezTo>
                            <a:pt x="214309" y="199038"/>
                            <a:pt x="295003" y="383627"/>
                            <a:pt x="315554" y="585994"/>
                          </a:cubicBezTo>
                          <a:lnTo>
                            <a:pt x="319572" y="665562"/>
                          </a:lnTo>
                          <a:lnTo>
                            <a:pt x="256103" y="665562"/>
                          </a:lnTo>
                          <a:lnTo>
                            <a:pt x="252413" y="592484"/>
                          </a:lnTo>
                          <a:cubicBezTo>
                            <a:pt x="236370" y="434512"/>
                            <a:pt x="181204" y="288106"/>
                            <a:pt x="96757" y="163108"/>
                          </a:cubicBezTo>
                          <a:lnTo>
                            <a:pt x="0" y="45837"/>
                          </a:lnTo>
                          <a:lnTo>
                            <a:pt x="45837" y="0"/>
                          </a:lnTo>
                          <a:close/>
                        </a:path>
                      </a:pathLst>
                    </a:custGeom>
                    <a:solidFill>
                      <a:srgbClr val="1726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0" name="Google Shape;390;p14"/>
                    <p:cNvSpPr/>
                    <p:nvPr/>
                  </p:nvSpPr>
                  <p:spPr>
                    <a:xfrm>
                      <a:off x="6778588" y="3235805"/>
                      <a:ext cx="319566" cy="665846"/>
                    </a:xfrm>
                    <a:custGeom>
                      <a:avLst/>
                      <a:gdLst/>
                      <a:ahLst/>
                      <a:cxnLst/>
                      <a:rect l="l" t="t" r="r" b="b"/>
                      <a:pathLst>
                        <a:path w="319566" h="665846" extrusionOk="0">
                          <a:moveTo>
                            <a:pt x="256097" y="0"/>
                          </a:moveTo>
                          <a:lnTo>
                            <a:pt x="319566" y="0"/>
                          </a:lnTo>
                          <a:lnTo>
                            <a:pt x="315532" y="79877"/>
                          </a:lnTo>
                          <a:cubicBezTo>
                            <a:pt x="294981" y="282245"/>
                            <a:pt x="214287" y="466833"/>
                            <a:pt x="91607" y="615487"/>
                          </a:cubicBezTo>
                          <a:lnTo>
                            <a:pt x="45838" y="665846"/>
                          </a:lnTo>
                          <a:lnTo>
                            <a:pt x="0" y="620008"/>
                          </a:lnTo>
                          <a:lnTo>
                            <a:pt x="96735" y="502763"/>
                          </a:lnTo>
                          <a:cubicBezTo>
                            <a:pt x="181182" y="377765"/>
                            <a:pt x="236348" y="231359"/>
                            <a:pt x="252391" y="73387"/>
                          </a:cubicBezTo>
                          <a:lnTo>
                            <a:pt x="256097" y="0"/>
                          </a:lnTo>
                          <a:close/>
                        </a:path>
                      </a:pathLst>
                    </a:custGeom>
                    <a:solidFill>
                      <a:srgbClr val="D5D0D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 name="Google Shape;391;p14"/>
                    <p:cNvSpPr/>
                    <p:nvPr/>
                  </p:nvSpPr>
                  <p:spPr>
                    <a:xfrm>
                      <a:off x="5407425" y="3888866"/>
                      <a:ext cx="1385033" cy="327535"/>
                    </a:xfrm>
                    <a:custGeom>
                      <a:avLst/>
                      <a:gdLst/>
                      <a:ahLst/>
                      <a:cxnLst/>
                      <a:rect l="l" t="t" r="r" b="b"/>
                      <a:pathLst>
                        <a:path w="1385033" h="327535" extrusionOk="0">
                          <a:moveTo>
                            <a:pt x="1339558" y="0"/>
                          </a:moveTo>
                          <a:lnTo>
                            <a:pt x="1385033" y="45475"/>
                          </a:lnTo>
                          <a:lnTo>
                            <a:pt x="1326768" y="98430"/>
                          </a:lnTo>
                          <a:cubicBezTo>
                            <a:pt x="1153339" y="241557"/>
                            <a:pt x="930998" y="327535"/>
                            <a:pt x="688576" y="327535"/>
                          </a:cubicBezTo>
                          <a:cubicBezTo>
                            <a:pt x="446154" y="327535"/>
                            <a:pt x="223814" y="241557"/>
                            <a:pt x="50384" y="98430"/>
                          </a:cubicBezTo>
                          <a:lnTo>
                            <a:pt x="0" y="52638"/>
                          </a:lnTo>
                          <a:lnTo>
                            <a:pt x="45837" y="6801"/>
                          </a:lnTo>
                          <a:lnTo>
                            <a:pt x="163108" y="103558"/>
                          </a:lnTo>
                          <a:cubicBezTo>
                            <a:pt x="313106" y="204894"/>
                            <a:pt x="493931" y="264066"/>
                            <a:pt x="688576" y="264066"/>
                          </a:cubicBezTo>
                          <a:cubicBezTo>
                            <a:pt x="883221" y="264066"/>
                            <a:pt x="1064047" y="204894"/>
                            <a:pt x="1214044" y="103558"/>
                          </a:cubicBezTo>
                          <a:lnTo>
                            <a:pt x="1339558" y="0"/>
                          </a:lnTo>
                          <a:close/>
                        </a:path>
                      </a:pathLst>
                    </a:custGeom>
                    <a:solidFill>
                      <a:srgbClr val="7770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92" name="Google Shape;392;p14"/>
                  <p:cNvSpPr/>
                  <p:nvPr/>
                </p:nvSpPr>
                <p:spPr>
                  <a:xfrm>
                    <a:off x="5352538" y="2469637"/>
                    <a:ext cx="1486800" cy="1486800"/>
                  </a:xfrm>
                  <a:prstGeom prst="ellipse">
                    <a:avLst/>
                  </a:prstGeom>
                  <a:solidFill>
                    <a:srgbClr val="F2F2F2"/>
                  </a:solidFill>
                  <a:ln>
                    <a:noFill/>
                  </a:ln>
                  <a:effectLst>
                    <a:outerShdw blurRad="76200" dist="63500" dir="4200000" sx="99000" sy="99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393" name="Google Shape;393;p14"/>
                <p:cNvGrpSpPr/>
                <p:nvPr/>
              </p:nvGrpSpPr>
              <p:grpSpPr>
                <a:xfrm>
                  <a:off x="5715708" y="3182820"/>
                  <a:ext cx="748039" cy="751502"/>
                  <a:chOff x="5662711" y="2876345"/>
                  <a:chExt cx="863188" cy="867184"/>
                </a:xfrm>
              </p:grpSpPr>
              <p:sp>
                <p:nvSpPr>
                  <p:cNvPr id="394" name="Google Shape;394;p14"/>
                  <p:cNvSpPr/>
                  <p:nvPr/>
                </p:nvSpPr>
                <p:spPr>
                  <a:xfrm>
                    <a:off x="5687880" y="2897929"/>
                    <a:ext cx="819150" cy="819150"/>
                  </a:xfrm>
                  <a:custGeom>
                    <a:avLst/>
                    <a:gdLst/>
                    <a:ahLst/>
                    <a:cxnLst/>
                    <a:rect l="l" t="t" r="r" b="b"/>
                    <a:pathLst>
                      <a:path w="819150" h="819150" extrusionOk="0">
                        <a:moveTo>
                          <a:pt x="706497" y="247358"/>
                        </a:moveTo>
                        <a:lnTo>
                          <a:pt x="755377" y="172446"/>
                        </a:lnTo>
                        <a:lnTo>
                          <a:pt x="652035" y="69010"/>
                        </a:lnTo>
                        <a:lnTo>
                          <a:pt x="577045" y="117969"/>
                        </a:lnTo>
                        <a:cubicBezTo>
                          <a:pt x="554027" y="104998"/>
                          <a:pt x="529410" y="94789"/>
                          <a:pt x="503719" y="87561"/>
                        </a:cubicBezTo>
                        <a:lnTo>
                          <a:pt x="485301" y="0"/>
                        </a:lnTo>
                        <a:lnTo>
                          <a:pt x="339078" y="0"/>
                        </a:lnTo>
                        <a:lnTo>
                          <a:pt x="320749" y="87543"/>
                        </a:lnTo>
                        <a:cubicBezTo>
                          <a:pt x="295327" y="94636"/>
                          <a:pt x="270686" y="104849"/>
                          <a:pt x="247353" y="117974"/>
                        </a:cubicBezTo>
                        <a:lnTo>
                          <a:pt x="172437" y="69005"/>
                        </a:lnTo>
                        <a:lnTo>
                          <a:pt x="69093" y="172445"/>
                        </a:lnTo>
                        <a:lnTo>
                          <a:pt x="117965" y="247343"/>
                        </a:lnTo>
                        <a:cubicBezTo>
                          <a:pt x="104970" y="270402"/>
                          <a:pt x="94762" y="295025"/>
                          <a:pt x="87553" y="320673"/>
                        </a:cubicBezTo>
                        <a:lnTo>
                          <a:pt x="0" y="339091"/>
                        </a:lnTo>
                        <a:lnTo>
                          <a:pt x="0" y="485305"/>
                        </a:lnTo>
                        <a:lnTo>
                          <a:pt x="87553" y="503718"/>
                        </a:lnTo>
                        <a:cubicBezTo>
                          <a:pt x="94761" y="529373"/>
                          <a:pt x="104970" y="553989"/>
                          <a:pt x="117965" y="577053"/>
                        </a:cubicBezTo>
                        <a:lnTo>
                          <a:pt x="69093" y="651951"/>
                        </a:lnTo>
                        <a:lnTo>
                          <a:pt x="172436" y="755392"/>
                        </a:lnTo>
                        <a:lnTo>
                          <a:pt x="247352" y="706423"/>
                        </a:lnTo>
                        <a:cubicBezTo>
                          <a:pt x="270685" y="719547"/>
                          <a:pt x="295325" y="729761"/>
                          <a:pt x="320748" y="736853"/>
                        </a:cubicBezTo>
                        <a:lnTo>
                          <a:pt x="339077" y="824392"/>
                        </a:lnTo>
                        <a:lnTo>
                          <a:pt x="485301" y="824392"/>
                        </a:lnTo>
                        <a:lnTo>
                          <a:pt x="503718" y="736834"/>
                        </a:lnTo>
                        <a:cubicBezTo>
                          <a:pt x="529423" y="729597"/>
                          <a:pt x="554036" y="719389"/>
                          <a:pt x="577044" y="706426"/>
                        </a:cubicBezTo>
                        <a:lnTo>
                          <a:pt x="652034" y="755386"/>
                        </a:lnTo>
                        <a:lnTo>
                          <a:pt x="755382" y="651951"/>
                        </a:lnTo>
                        <a:lnTo>
                          <a:pt x="706492" y="577109"/>
                        </a:lnTo>
                        <a:cubicBezTo>
                          <a:pt x="719584" y="553720"/>
                          <a:pt x="729779" y="529079"/>
                          <a:pt x="736848" y="503718"/>
                        </a:cubicBezTo>
                        <a:lnTo>
                          <a:pt x="824392" y="485305"/>
                        </a:lnTo>
                        <a:lnTo>
                          <a:pt x="824392" y="339091"/>
                        </a:lnTo>
                        <a:lnTo>
                          <a:pt x="736848" y="320678"/>
                        </a:lnTo>
                        <a:cubicBezTo>
                          <a:pt x="729769" y="295275"/>
                          <a:pt x="719580" y="270662"/>
                          <a:pt x="706497" y="247358"/>
                        </a:cubicBezTo>
                        <a:close/>
                        <a:moveTo>
                          <a:pt x="805342" y="469846"/>
                        </a:moveTo>
                        <a:lnTo>
                          <a:pt x="721430" y="487491"/>
                        </a:lnTo>
                        <a:lnTo>
                          <a:pt x="719946" y="493207"/>
                        </a:lnTo>
                        <a:cubicBezTo>
                          <a:pt x="712802" y="520777"/>
                          <a:pt x="701752" y="547507"/>
                          <a:pt x="687102" y="572649"/>
                        </a:cubicBezTo>
                        <a:lnTo>
                          <a:pt x="684145" y="577732"/>
                        </a:lnTo>
                        <a:lnTo>
                          <a:pt x="730974" y="649421"/>
                        </a:lnTo>
                        <a:lnTo>
                          <a:pt x="649496" y="730979"/>
                        </a:lnTo>
                        <a:lnTo>
                          <a:pt x="577626" y="684051"/>
                        </a:lnTo>
                        <a:lnTo>
                          <a:pt x="572537" y="687042"/>
                        </a:lnTo>
                        <a:cubicBezTo>
                          <a:pt x="547892" y="701520"/>
                          <a:pt x="521192" y="712599"/>
                          <a:pt x="493175" y="719961"/>
                        </a:cubicBezTo>
                        <a:lnTo>
                          <a:pt x="487487" y="721459"/>
                        </a:lnTo>
                        <a:lnTo>
                          <a:pt x="469842" y="805342"/>
                        </a:lnTo>
                        <a:lnTo>
                          <a:pt x="354556" y="805342"/>
                        </a:lnTo>
                        <a:lnTo>
                          <a:pt x="336985" y="721435"/>
                        </a:lnTo>
                        <a:lnTo>
                          <a:pt x="331264" y="719956"/>
                        </a:lnTo>
                        <a:cubicBezTo>
                          <a:pt x="303624" y="712789"/>
                          <a:pt x="276905" y="701715"/>
                          <a:pt x="251846" y="687036"/>
                        </a:cubicBezTo>
                        <a:lnTo>
                          <a:pt x="246758" y="684055"/>
                        </a:lnTo>
                        <a:lnTo>
                          <a:pt x="174976" y="730973"/>
                        </a:lnTo>
                        <a:lnTo>
                          <a:pt x="93493" y="649420"/>
                        </a:lnTo>
                        <a:lnTo>
                          <a:pt x="140341" y="577629"/>
                        </a:lnTo>
                        <a:lnTo>
                          <a:pt x="137351" y="572541"/>
                        </a:lnTo>
                        <a:cubicBezTo>
                          <a:pt x="122831" y="547827"/>
                          <a:pt x="111757" y="521130"/>
                          <a:pt x="104431" y="493184"/>
                        </a:cubicBezTo>
                        <a:lnTo>
                          <a:pt x="102939" y="487487"/>
                        </a:lnTo>
                        <a:lnTo>
                          <a:pt x="19051" y="469845"/>
                        </a:lnTo>
                        <a:lnTo>
                          <a:pt x="19051" y="354551"/>
                        </a:lnTo>
                        <a:lnTo>
                          <a:pt x="102939" y="336906"/>
                        </a:lnTo>
                        <a:lnTo>
                          <a:pt x="104431" y="331209"/>
                        </a:lnTo>
                        <a:cubicBezTo>
                          <a:pt x="111756" y="303266"/>
                          <a:pt x="122830" y="276566"/>
                          <a:pt x="137351" y="251855"/>
                        </a:cubicBezTo>
                        <a:lnTo>
                          <a:pt x="140341" y="246767"/>
                        </a:lnTo>
                        <a:lnTo>
                          <a:pt x="93493" y="174976"/>
                        </a:lnTo>
                        <a:lnTo>
                          <a:pt x="174976" y="93423"/>
                        </a:lnTo>
                        <a:lnTo>
                          <a:pt x="246758" y="140341"/>
                        </a:lnTo>
                        <a:lnTo>
                          <a:pt x="251846" y="137360"/>
                        </a:lnTo>
                        <a:cubicBezTo>
                          <a:pt x="276905" y="122682"/>
                          <a:pt x="303628" y="111608"/>
                          <a:pt x="331264" y="104441"/>
                        </a:cubicBezTo>
                        <a:lnTo>
                          <a:pt x="336985" y="102961"/>
                        </a:lnTo>
                        <a:lnTo>
                          <a:pt x="354556" y="19050"/>
                        </a:lnTo>
                        <a:lnTo>
                          <a:pt x="469842" y="19050"/>
                        </a:lnTo>
                        <a:lnTo>
                          <a:pt x="487487" y="102938"/>
                        </a:lnTo>
                        <a:lnTo>
                          <a:pt x="493180" y="104435"/>
                        </a:lnTo>
                        <a:cubicBezTo>
                          <a:pt x="521179" y="111788"/>
                          <a:pt x="547879" y="122867"/>
                          <a:pt x="572537" y="137354"/>
                        </a:cubicBezTo>
                        <a:lnTo>
                          <a:pt x="577626" y="140345"/>
                        </a:lnTo>
                        <a:lnTo>
                          <a:pt x="649496" y="93417"/>
                        </a:lnTo>
                        <a:lnTo>
                          <a:pt x="730979" y="174975"/>
                        </a:lnTo>
                        <a:lnTo>
                          <a:pt x="684140" y="246757"/>
                        </a:lnTo>
                        <a:lnTo>
                          <a:pt x="687112" y="251835"/>
                        </a:lnTo>
                        <a:cubicBezTo>
                          <a:pt x="701743" y="276876"/>
                          <a:pt x="712789" y="303571"/>
                          <a:pt x="719952" y="331184"/>
                        </a:cubicBezTo>
                        <a:lnTo>
                          <a:pt x="721431" y="336900"/>
                        </a:lnTo>
                        <a:lnTo>
                          <a:pt x="805343" y="354550"/>
                        </a:lnTo>
                        <a:lnTo>
                          <a:pt x="805343" y="4698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5" name="Google Shape;395;p14"/>
                  <p:cNvSpPr/>
                  <p:nvPr/>
                </p:nvSpPr>
                <p:spPr>
                  <a:xfrm>
                    <a:off x="5833527" y="3043576"/>
                    <a:ext cx="523875" cy="523875"/>
                  </a:xfrm>
                  <a:custGeom>
                    <a:avLst/>
                    <a:gdLst/>
                    <a:ahLst/>
                    <a:cxnLst/>
                    <a:rect l="l" t="t" r="r" b="b"/>
                    <a:pathLst>
                      <a:path w="523875" h="523875" extrusionOk="0">
                        <a:moveTo>
                          <a:pt x="266547" y="0"/>
                        </a:moveTo>
                        <a:cubicBezTo>
                          <a:pt x="216945" y="0"/>
                          <a:pt x="168538" y="13720"/>
                          <a:pt x="126560" y="39681"/>
                        </a:cubicBezTo>
                        <a:lnTo>
                          <a:pt x="136578" y="55885"/>
                        </a:lnTo>
                        <a:cubicBezTo>
                          <a:pt x="175548" y="31789"/>
                          <a:pt x="220489" y="19050"/>
                          <a:pt x="266547" y="19050"/>
                        </a:cubicBezTo>
                        <a:cubicBezTo>
                          <a:pt x="403017" y="19050"/>
                          <a:pt x="514048" y="130080"/>
                          <a:pt x="514048" y="266551"/>
                        </a:cubicBezTo>
                        <a:cubicBezTo>
                          <a:pt x="514048" y="403023"/>
                          <a:pt x="403018" y="514048"/>
                          <a:pt x="266547" y="514048"/>
                        </a:cubicBezTo>
                        <a:cubicBezTo>
                          <a:pt x="130075" y="514048"/>
                          <a:pt x="19050" y="403022"/>
                          <a:pt x="19050" y="266551"/>
                        </a:cubicBezTo>
                        <a:cubicBezTo>
                          <a:pt x="19050" y="195002"/>
                          <a:pt x="50011" y="126979"/>
                          <a:pt x="103989" y="79917"/>
                        </a:cubicBezTo>
                        <a:lnTo>
                          <a:pt x="91469" y="65555"/>
                        </a:lnTo>
                        <a:cubicBezTo>
                          <a:pt x="33338" y="116240"/>
                          <a:pt x="0" y="189496"/>
                          <a:pt x="0" y="266552"/>
                        </a:cubicBezTo>
                        <a:cubicBezTo>
                          <a:pt x="0" y="413525"/>
                          <a:pt x="119574" y="533099"/>
                          <a:pt x="266547" y="533099"/>
                        </a:cubicBezTo>
                        <a:cubicBezTo>
                          <a:pt x="413524" y="533099"/>
                          <a:pt x="533098" y="413525"/>
                          <a:pt x="533098" y="266552"/>
                        </a:cubicBezTo>
                        <a:cubicBezTo>
                          <a:pt x="533098" y="119574"/>
                          <a:pt x="413524" y="0"/>
                          <a:pt x="266547"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6" name="Google Shape;396;p14"/>
                  <p:cNvSpPr/>
                  <p:nvPr/>
                </p:nvSpPr>
                <p:spPr>
                  <a:xfrm>
                    <a:off x="5662711" y="2876345"/>
                    <a:ext cx="190500" cy="19050"/>
                  </a:xfrm>
                  <a:custGeom>
                    <a:avLst/>
                    <a:gdLst/>
                    <a:ahLst/>
                    <a:cxnLst/>
                    <a:rect l="l" t="t" r="r" b="b"/>
                    <a:pathLst>
                      <a:path w="190500" h="19050" extrusionOk="0">
                        <a:moveTo>
                          <a:pt x="0" y="0"/>
                        </a:moveTo>
                        <a:lnTo>
                          <a:pt x="192333" y="0"/>
                        </a:lnTo>
                        <a:lnTo>
                          <a:pt x="192333"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7" name="Google Shape;397;p14"/>
                  <p:cNvSpPr/>
                  <p:nvPr/>
                </p:nvSpPr>
                <p:spPr>
                  <a:xfrm>
                    <a:off x="5815111" y="2924351"/>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8" name="Google Shape;398;p14"/>
                  <p:cNvSpPr/>
                  <p:nvPr/>
                </p:nvSpPr>
                <p:spPr>
                  <a:xfrm>
                    <a:off x="5738911" y="2924351"/>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9" name="Google Shape;399;p14"/>
                  <p:cNvSpPr/>
                  <p:nvPr/>
                </p:nvSpPr>
                <p:spPr>
                  <a:xfrm>
                    <a:off x="5700811" y="2924351"/>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0" name="Google Shape;400;p14"/>
                  <p:cNvSpPr/>
                  <p:nvPr/>
                </p:nvSpPr>
                <p:spPr>
                  <a:xfrm>
                    <a:off x="5662711" y="2924351"/>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1" name="Google Shape;401;p14"/>
                  <p:cNvSpPr/>
                  <p:nvPr/>
                </p:nvSpPr>
                <p:spPr>
                  <a:xfrm>
                    <a:off x="5777011" y="2924351"/>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2" name="Google Shape;402;p14"/>
                  <p:cNvSpPr/>
                  <p:nvPr/>
                </p:nvSpPr>
                <p:spPr>
                  <a:xfrm>
                    <a:off x="6319386" y="3676472"/>
                    <a:ext cx="190500" cy="19050"/>
                  </a:xfrm>
                  <a:custGeom>
                    <a:avLst/>
                    <a:gdLst/>
                    <a:ahLst/>
                    <a:cxnLst/>
                    <a:rect l="l" t="t" r="r" b="b"/>
                    <a:pathLst>
                      <a:path w="190500" h="19050" extrusionOk="0">
                        <a:moveTo>
                          <a:pt x="0" y="0"/>
                        </a:moveTo>
                        <a:lnTo>
                          <a:pt x="192333" y="0"/>
                        </a:lnTo>
                        <a:lnTo>
                          <a:pt x="192333"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3" name="Google Shape;403;p14"/>
                  <p:cNvSpPr/>
                  <p:nvPr/>
                </p:nvSpPr>
                <p:spPr>
                  <a:xfrm>
                    <a:off x="6357486" y="372447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4" name="Google Shape;404;p14"/>
                  <p:cNvSpPr/>
                  <p:nvPr/>
                </p:nvSpPr>
                <p:spPr>
                  <a:xfrm>
                    <a:off x="6319386" y="372447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5" name="Google Shape;405;p14"/>
                  <p:cNvSpPr/>
                  <p:nvPr/>
                </p:nvSpPr>
                <p:spPr>
                  <a:xfrm>
                    <a:off x="6395586" y="372447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6" name="Google Shape;406;p14"/>
                  <p:cNvSpPr/>
                  <p:nvPr/>
                </p:nvSpPr>
                <p:spPr>
                  <a:xfrm>
                    <a:off x="6433686" y="372447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7" name="Google Shape;407;p14"/>
                  <p:cNvSpPr/>
                  <p:nvPr/>
                </p:nvSpPr>
                <p:spPr>
                  <a:xfrm>
                    <a:off x="6471786" y="372447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8" name="Google Shape;408;p14"/>
                  <p:cNvSpPr/>
                  <p:nvPr/>
                </p:nvSpPr>
                <p:spPr>
                  <a:xfrm>
                    <a:off x="5668724" y="348535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9" name="Google Shape;409;p14"/>
                  <p:cNvSpPr/>
                  <p:nvPr/>
                </p:nvSpPr>
                <p:spPr>
                  <a:xfrm>
                    <a:off x="5744924" y="3485359"/>
                    <a:ext cx="9525" cy="19050"/>
                  </a:xfrm>
                  <a:custGeom>
                    <a:avLst/>
                    <a:gdLst/>
                    <a:ahLst/>
                    <a:cxnLst/>
                    <a:rect l="l" t="t" r="r" b="b"/>
                    <a:pathLst>
                      <a:path w="9525" h="19050" extrusionOk="0">
                        <a:moveTo>
                          <a:pt x="0" y="0"/>
                        </a:moveTo>
                        <a:lnTo>
                          <a:pt x="13952" y="0"/>
                        </a:lnTo>
                        <a:lnTo>
                          <a:pt x="13952"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0" name="Google Shape;410;p14"/>
                  <p:cNvSpPr/>
                  <p:nvPr/>
                </p:nvSpPr>
                <p:spPr>
                  <a:xfrm>
                    <a:off x="5706824" y="3485359"/>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1" name="Google Shape;411;p14"/>
                  <p:cNvSpPr/>
                  <p:nvPr/>
                </p:nvSpPr>
                <p:spPr>
                  <a:xfrm>
                    <a:off x="6307062" y="2900348"/>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2" name="Google Shape;412;p14"/>
                  <p:cNvSpPr/>
                  <p:nvPr/>
                </p:nvSpPr>
                <p:spPr>
                  <a:xfrm>
                    <a:off x="6345162" y="2900348"/>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3" name="Google Shape;413;p14"/>
                  <p:cNvSpPr/>
                  <p:nvPr/>
                </p:nvSpPr>
                <p:spPr>
                  <a:xfrm>
                    <a:off x="6383262" y="2900348"/>
                    <a:ext cx="9525" cy="19050"/>
                  </a:xfrm>
                  <a:custGeom>
                    <a:avLst/>
                    <a:gdLst/>
                    <a:ahLst/>
                    <a:cxnLst/>
                    <a:rect l="l" t="t" r="r" b="b"/>
                    <a:pathLst>
                      <a:path w="9525" h="19050" extrusionOk="0">
                        <a:moveTo>
                          <a:pt x="0" y="0"/>
                        </a:moveTo>
                        <a:lnTo>
                          <a:pt x="13952" y="0"/>
                        </a:lnTo>
                        <a:lnTo>
                          <a:pt x="13952"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4" name="Google Shape;414;p14"/>
                  <p:cNvSpPr/>
                  <p:nvPr/>
                </p:nvSpPr>
                <p:spPr>
                  <a:xfrm>
                    <a:off x="6477237" y="3476666"/>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5" name="Google Shape;415;p14"/>
                  <p:cNvSpPr/>
                  <p:nvPr/>
                </p:nvSpPr>
                <p:spPr>
                  <a:xfrm>
                    <a:off x="6515337" y="3476666"/>
                    <a:ext cx="9525" cy="19050"/>
                  </a:xfrm>
                  <a:custGeom>
                    <a:avLst/>
                    <a:gdLst/>
                    <a:ahLst/>
                    <a:cxnLst/>
                    <a:rect l="l" t="t" r="r" b="b"/>
                    <a:pathLst>
                      <a:path w="9525" h="19050" extrusionOk="0">
                        <a:moveTo>
                          <a:pt x="0" y="0"/>
                        </a:moveTo>
                        <a:lnTo>
                          <a:pt x="13952" y="0"/>
                        </a:lnTo>
                        <a:lnTo>
                          <a:pt x="13952"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6" name="Google Shape;416;p14"/>
                  <p:cNvSpPr/>
                  <p:nvPr/>
                </p:nvSpPr>
                <p:spPr>
                  <a:xfrm>
                    <a:off x="6439137" y="3476666"/>
                    <a:ext cx="19050" cy="19050"/>
                  </a:xfrm>
                  <a:custGeom>
                    <a:avLst/>
                    <a:gdLst/>
                    <a:ahLst/>
                    <a:cxnLst/>
                    <a:rect l="l" t="t" r="r" b="b"/>
                    <a:pathLst>
                      <a:path w="19050" h="19050" extrusionOk="0">
                        <a:moveTo>
                          <a:pt x="0" y="0"/>
                        </a:moveTo>
                        <a:lnTo>
                          <a:pt x="19050" y="0"/>
                        </a:lnTo>
                        <a:lnTo>
                          <a:pt x="19050"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7" name="Google Shape;417;p14"/>
                  <p:cNvSpPr/>
                  <p:nvPr/>
                </p:nvSpPr>
                <p:spPr>
                  <a:xfrm>
                    <a:off x="5797944" y="3702708"/>
                    <a:ext cx="85725" cy="19050"/>
                  </a:xfrm>
                  <a:custGeom>
                    <a:avLst/>
                    <a:gdLst/>
                    <a:ahLst/>
                    <a:cxnLst/>
                    <a:rect l="l" t="t" r="r" b="b"/>
                    <a:pathLst>
                      <a:path w="85725" h="19050" extrusionOk="0">
                        <a:moveTo>
                          <a:pt x="0" y="0"/>
                        </a:moveTo>
                        <a:lnTo>
                          <a:pt x="90152" y="0"/>
                        </a:lnTo>
                        <a:lnTo>
                          <a:pt x="90152"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8" name="Google Shape;418;p14"/>
                  <p:cNvSpPr/>
                  <p:nvPr/>
                </p:nvSpPr>
                <p:spPr>
                  <a:xfrm>
                    <a:off x="6468749" y="3144375"/>
                    <a:ext cx="57150" cy="19050"/>
                  </a:xfrm>
                  <a:custGeom>
                    <a:avLst/>
                    <a:gdLst/>
                    <a:ahLst/>
                    <a:cxnLst/>
                    <a:rect l="l" t="t" r="r" b="b"/>
                    <a:pathLst>
                      <a:path w="57150" h="19050" extrusionOk="0">
                        <a:moveTo>
                          <a:pt x="0" y="0"/>
                        </a:moveTo>
                        <a:lnTo>
                          <a:pt x="60541" y="0"/>
                        </a:lnTo>
                        <a:lnTo>
                          <a:pt x="60541" y="19050"/>
                        </a:lnTo>
                        <a:lnTo>
                          <a:pt x="0" y="190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9" name="Google Shape;419;p14"/>
                  <p:cNvSpPr/>
                  <p:nvPr/>
                </p:nvSpPr>
                <p:spPr>
                  <a:xfrm>
                    <a:off x="5916750" y="3198916"/>
                    <a:ext cx="361950" cy="219075"/>
                  </a:xfrm>
                  <a:custGeom>
                    <a:avLst/>
                    <a:gdLst/>
                    <a:ahLst/>
                    <a:cxnLst/>
                    <a:rect l="l" t="t" r="r" b="b"/>
                    <a:pathLst>
                      <a:path w="361950" h="219075" extrusionOk="0">
                        <a:moveTo>
                          <a:pt x="1" y="222424"/>
                        </a:moveTo>
                        <a:cubicBezTo>
                          <a:pt x="25610" y="222424"/>
                          <a:pt x="379927" y="222424"/>
                          <a:pt x="366649" y="222424"/>
                        </a:cubicBezTo>
                        <a:lnTo>
                          <a:pt x="366649" y="203374"/>
                        </a:lnTo>
                        <a:lnTo>
                          <a:pt x="343236" y="203374"/>
                        </a:lnTo>
                        <a:lnTo>
                          <a:pt x="343236" y="15836"/>
                        </a:lnTo>
                        <a:lnTo>
                          <a:pt x="282310" y="15836"/>
                        </a:lnTo>
                        <a:lnTo>
                          <a:pt x="282310" y="203374"/>
                        </a:lnTo>
                        <a:lnTo>
                          <a:pt x="257892" y="203374"/>
                        </a:lnTo>
                        <a:lnTo>
                          <a:pt x="257892" y="76958"/>
                        </a:lnTo>
                        <a:lnTo>
                          <a:pt x="196966" y="76958"/>
                        </a:lnTo>
                        <a:lnTo>
                          <a:pt x="196966" y="203374"/>
                        </a:lnTo>
                        <a:lnTo>
                          <a:pt x="172548" y="203374"/>
                        </a:lnTo>
                        <a:lnTo>
                          <a:pt x="172548" y="0"/>
                        </a:lnTo>
                        <a:lnTo>
                          <a:pt x="111622" y="0"/>
                        </a:lnTo>
                        <a:lnTo>
                          <a:pt x="111622" y="203374"/>
                        </a:lnTo>
                        <a:lnTo>
                          <a:pt x="87204" y="203374"/>
                        </a:lnTo>
                        <a:lnTo>
                          <a:pt x="87204" y="54444"/>
                        </a:lnTo>
                        <a:lnTo>
                          <a:pt x="26282" y="54444"/>
                        </a:lnTo>
                        <a:lnTo>
                          <a:pt x="26282" y="203374"/>
                        </a:lnTo>
                        <a:lnTo>
                          <a:pt x="0" y="203374"/>
                        </a:lnTo>
                        <a:lnTo>
                          <a:pt x="0" y="222424"/>
                        </a:lnTo>
                        <a:close/>
                        <a:moveTo>
                          <a:pt x="301359" y="34886"/>
                        </a:moveTo>
                        <a:lnTo>
                          <a:pt x="324185" y="34886"/>
                        </a:lnTo>
                        <a:lnTo>
                          <a:pt x="324185" y="203374"/>
                        </a:lnTo>
                        <a:lnTo>
                          <a:pt x="301359" y="203374"/>
                        </a:lnTo>
                        <a:lnTo>
                          <a:pt x="301359" y="34886"/>
                        </a:lnTo>
                        <a:close/>
                        <a:moveTo>
                          <a:pt x="216016" y="96008"/>
                        </a:moveTo>
                        <a:lnTo>
                          <a:pt x="238842" y="96008"/>
                        </a:lnTo>
                        <a:lnTo>
                          <a:pt x="238842" y="203374"/>
                        </a:lnTo>
                        <a:lnTo>
                          <a:pt x="216016" y="203374"/>
                        </a:lnTo>
                        <a:lnTo>
                          <a:pt x="216016" y="96008"/>
                        </a:lnTo>
                        <a:close/>
                        <a:moveTo>
                          <a:pt x="130672" y="19050"/>
                        </a:moveTo>
                        <a:lnTo>
                          <a:pt x="153498" y="19050"/>
                        </a:lnTo>
                        <a:lnTo>
                          <a:pt x="153498" y="203374"/>
                        </a:lnTo>
                        <a:lnTo>
                          <a:pt x="130672" y="203374"/>
                        </a:lnTo>
                        <a:lnTo>
                          <a:pt x="130672" y="19050"/>
                        </a:lnTo>
                        <a:close/>
                        <a:moveTo>
                          <a:pt x="45332" y="73494"/>
                        </a:moveTo>
                        <a:lnTo>
                          <a:pt x="68154" y="73494"/>
                        </a:lnTo>
                        <a:lnTo>
                          <a:pt x="68154" y="203374"/>
                        </a:lnTo>
                        <a:lnTo>
                          <a:pt x="45332" y="203374"/>
                        </a:lnTo>
                        <a:lnTo>
                          <a:pt x="45332" y="73494"/>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420" name="Google Shape;420;p14"/>
              <p:cNvGrpSpPr/>
              <p:nvPr/>
            </p:nvGrpSpPr>
            <p:grpSpPr>
              <a:xfrm>
                <a:off x="3224009" y="1298357"/>
                <a:ext cx="5743982" cy="4540629"/>
                <a:chOff x="3224009" y="1298357"/>
                <a:chExt cx="5743982" cy="4540629"/>
              </a:xfrm>
            </p:grpSpPr>
            <p:grpSp>
              <p:nvGrpSpPr>
                <p:cNvPr id="421" name="Google Shape;421;p14"/>
                <p:cNvGrpSpPr/>
                <p:nvPr/>
              </p:nvGrpSpPr>
              <p:grpSpPr>
                <a:xfrm>
                  <a:off x="3834646" y="1298357"/>
                  <a:ext cx="1786984" cy="1780968"/>
                  <a:chOff x="3834646" y="1298357"/>
                  <a:chExt cx="1786984" cy="1780968"/>
                </a:xfrm>
              </p:grpSpPr>
              <p:sp>
                <p:nvSpPr>
                  <p:cNvPr id="422" name="Google Shape;422;p14"/>
                  <p:cNvSpPr/>
                  <p:nvPr/>
                </p:nvSpPr>
                <p:spPr>
                  <a:xfrm rot="2700000">
                    <a:off x="4564723" y="2515232"/>
                    <a:ext cx="1066600" cy="80186"/>
                  </a:xfrm>
                  <a:prstGeom prst="rect">
                    <a:avLst/>
                  </a:prstGeom>
                  <a:solidFill>
                    <a:srgbClr val="03A0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423" name="Google Shape;423;p14"/>
                  <p:cNvGrpSpPr/>
                  <p:nvPr/>
                </p:nvGrpSpPr>
                <p:grpSpPr>
                  <a:xfrm>
                    <a:off x="5202530" y="2660225"/>
                    <a:ext cx="419100" cy="419100"/>
                    <a:chOff x="7327900" y="2616200"/>
                    <a:chExt cx="419100" cy="419100"/>
                  </a:xfrm>
                </p:grpSpPr>
                <p:sp>
                  <p:nvSpPr>
                    <p:cNvPr id="424" name="Google Shape;424;p14"/>
                    <p:cNvSpPr/>
                    <p:nvPr/>
                  </p:nvSpPr>
                  <p:spPr>
                    <a:xfrm>
                      <a:off x="7327900" y="2616200"/>
                      <a:ext cx="419100" cy="419100"/>
                    </a:xfrm>
                    <a:prstGeom prst="ellipse">
                      <a:avLst/>
                    </a:prstGeom>
                    <a:solidFill>
                      <a:srgbClr val="03A0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5" name="Google Shape;425;p14"/>
                    <p:cNvSpPr/>
                    <p:nvPr/>
                  </p:nvSpPr>
                  <p:spPr>
                    <a:xfrm>
                      <a:off x="7369175" y="2657475"/>
                      <a:ext cx="336600" cy="336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426" name="Google Shape;426;p14"/>
                  <p:cNvGrpSpPr/>
                  <p:nvPr/>
                </p:nvGrpSpPr>
                <p:grpSpPr>
                  <a:xfrm>
                    <a:off x="3834646" y="1298357"/>
                    <a:ext cx="1463400" cy="1463400"/>
                    <a:chOff x="3834646" y="1298357"/>
                    <a:chExt cx="1463400" cy="1463400"/>
                  </a:xfrm>
                </p:grpSpPr>
                <p:grpSp>
                  <p:nvGrpSpPr>
                    <p:cNvPr id="427" name="Google Shape;427;p14"/>
                    <p:cNvGrpSpPr/>
                    <p:nvPr/>
                  </p:nvGrpSpPr>
                  <p:grpSpPr>
                    <a:xfrm>
                      <a:off x="3834646" y="1298357"/>
                      <a:ext cx="1463400" cy="1463400"/>
                      <a:chOff x="3834646" y="1298357"/>
                      <a:chExt cx="1463400" cy="1463400"/>
                    </a:xfrm>
                  </p:grpSpPr>
                  <p:sp>
                    <p:nvSpPr>
                      <p:cNvPr id="428" name="Google Shape;428;p14"/>
                      <p:cNvSpPr/>
                      <p:nvPr/>
                    </p:nvSpPr>
                    <p:spPr>
                      <a:xfrm>
                        <a:off x="3834646" y="1298357"/>
                        <a:ext cx="1463400" cy="1463400"/>
                      </a:xfrm>
                      <a:prstGeom prst="ellipse">
                        <a:avLst/>
                      </a:prstGeom>
                      <a:solidFill>
                        <a:srgbClr val="03A0D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9" name="Google Shape;429;p14"/>
                      <p:cNvSpPr/>
                      <p:nvPr/>
                    </p:nvSpPr>
                    <p:spPr>
                      <a:xfrm>
                        <a:off x="4036312" y="1500023"/>
                        <a:ext cx="1060200" cy="1060200"/>
                      </a:xfrm>
                      <a:prstGeom prst="ellipse">
                        <a:avLst/>
                      </a:prstGeom>
                      <a:gradFill>
                        <a:gsLst>
                          <a:gs pos="0">
                            <a:schemeClr val="lt1"/>
                          </a:gs>
                          <a:gs pos="100000">
                            <a:srgbClr val="F2F2F2"/>
                          </a:gs>
                        </a:gsLst>
                        <a:lin ang="13500032" scaled="0"/>
                      </a:gradFill>
                      <a:ln w="12700" cap="flat" cmpd="sng">
                        <a:solidFill>
                          <a:schemeClr val="lt1"/>
                        </a:solidFill>
                        <a:prstDash val="solid"/>
                        <a:miter lim="800000"/>
                        <a:headEnd type="none" w="sm" len="sm"/>
                        <a:tailEnd type="none" w="sm" len="sm"/>
                      </a:ln>
                      <a:effectLst>
                        <a:outerShdw blurRad="88900" dist="635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430" name="Google Shape;430;p14"/>
                    <p:cNvGrpSpPr/>
                    <p:nvPr/>
                  </p:nvGrpSpPr>
                  <p:grpSpPr>
                    <a:xfrm>
                      <a:off x="4284590" y="1748321"/>
                      <a:ext cx="563483" cy="563483"/>
                      <a:chOff x="5668443" y="2893288"/>
                      <a:chExt cx="847725" cy="847725"/>
                    </a:xfrm>
                  </p:grpSpPr>
                  <p:sp>
                    <p:nvSpPr>
                      <p:cNvPr id="431" name="Google Shape;431;p14"/>
                      <p:cNvSpPr/>
                      <p:nvPr/>
                    </p:nvSpPr>
                    <p:spPr>
                      <a:xfrm>
                        <a:off x="5763101" y="3215830"/>
                        <a:ext cx="114300" cy="114300"/>
                      </a:xfrm>
                      <a:custGeom>
                        <a:avLst/>
                        <a:gdLst/>
                        <a:ahLst/>
                        <a:cxnLst/>
                        <a:rect l="l" t="t" r="r" b="b"/>
                        <a:pathLst>
                          <a:path w="114300" h="114300" extrusionOk="0">
                            <a:moveTo>
                              <a:pt x="58388" y="0"/>
                            </a:moveTo>
                            <a:cubicBezTo>
                              <a:pt x="26141" y="0"/>
                              <a:pt x="0" y="26141"/>
                              <a:pt x="0" y="58388"/>
                            </a:cubicBezTo>
                            <a:cubicBezTo>
                              <a:pt x="0" y="90635"/>
                              <a:pt x="26141" y="116777"/>
                              <a:pt x="58388" y="116777"/>
                            </a:cubicBezTo>
                            <a:cubicBezTo>
                              <a:pt x="90635" y="116777"/>
                              <a:pt x="116776" y="90635"/>
                              <a:pt x="116776" y="58388"/>
                            </a:cubicBezTo>
                            <a:cubicBezTo>
                              <a:pt x="116724" y="26163"/>
                              <a:pt x="90613" y="52"/>
                              <a:pt x="58388" y="0"/>
                            </a:cubicBezTo>
                            <a:close/>
                            <a:moveTo>
                              <a:pt x="58388" y="97727"/>
                            </a:moveTo>
                            <a:cubicBezTo>
                              <a:pt x="36662" y="97727"/>
                              <a:pt x="19050" y="80114"/>
                              <a:pt x="19050" y="58388"/>
                            </a:cubicBezTo>
                            <a:cubicBezTo>
                              <a:pt x="19050" y="36662"/>
                              <a:pt x="36662" y="19050"/>
                              <a:pt x="58388" y="19050"/>
                            </a:cubicBezTo>
                            <a:cubicBezTo>
                              <a:pt x="80114" y="19050"/>
                              <a:pt x="97726" y="36662"/>
                              <a:pt x="97726" y="58388"/>
                            </a:cubicBezTo>
                            <a:cubicBezTo>
                              <a:pt x="97726" y="80114"/>
                              <a:pt x="80114" y="97727"/>
                              <a:pt x="58388" y="9772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2" name="Google Shape;432;p14"/>
                      <p:cNvSpPr/>
                      <p:nvPr/>
                    </p:nvSpPr>
                    <p:spPr>
                      <a:xfrm>
                        <a:off x="6304312" y="2957513"/>
                        <a:ext cx="114300" cy="114300"/>
                      </a:xfrm>
                      <a:custGeom>
                        <a:avLst/>
                        <a:gdLst/>
                        <a:ahLst/>
                        <a:cxnLst/>
                        <a:rect l="l" t="t" r="r" b="b"/>
                        <a:pathLst>
                          <a:path w="114300" h="114300" extrusionOk="0">
                            <a:moveTo>
                              <a:pt x="58388" y="116776"/>
                            </a:moveTo>
                            <a:cubicBezTo>
                              <a:pt x="90635" y="116776"/>
                              <a:pt x="116776" y="90635"/>
                              <a:pt x="116776" y="58388"/>
                            </a:cubicBezTo>
                            <a:cubicBezTo>
                              <a:pt x="116776" y="26141"/>
                              <a:pt x="90635" y="0"/>
                              <a:pt x="58388" y="0"/>
                            </a:cubicBezTo>
                            <a:cubicBezTo>
                              <a:pt x="26141" y="0"/>
                              <a:pt x="0" y="26141"/>
                              <a:pt x="0" y="58388"/>
                            </a:cubicBezTo>
                            <a:cubicBezTo>
                              <a:pt x="52" y="90613"/>
                              <a:pt x="26163" y="116724"/>
                              <a:pt x="58388" y="116776"/>
                            </a:cubicBezTo>
                            <a:close/>
                            <a:moveTo>
                              <a:pt x="58388" y="19050"/>
                            </a:moveTo>
                            <a:cubicBezTo>
                              <a:pt x="80114" y="19050"/>
                              <a:pt x="97726" y="36662"/>
                              <a:pt x="97726" y="58388"/>
                            </a:cubicBezTo>
                            <a:cubicBezTo>
                              <a:pt x="97726" y="80114"/>
                              <a:pt x="80114" y="97726"/>
                              <a:pt x="58388" y="97726"/>
                            </a:cubicBezTo>
                            <a:cubicBezTo>
                              <a:pt x="36662" y="97726"/>
                              <a:pt x="19050" y="80114"/>
                              <a:pt x="19050" y="58388"/>
                            </a:cubicBezTo>
                            <a:cubicBezTo>
                              <a:pt x="19050" y="36662"/>
                              <a:pt x="36662" y="19050"/>
                              <a:pt x="58388" y="1905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3" name="Google Shape;433;p14"/>
                      <p:cNvSpPr/>
                      <p:nvPr/>
                    </p:nvSpPr>
                    <p:spPr>
                      <a:xfrm>
                        <a:off x="6312598" y="3502818"/>
                        <a:ext cx="114300" cy="114300"/>
                      </a:xfrm>
                      <a:custGeom>
                        <a:avLst/>
                        <a:gdLst/>
                        <a:ahLst/>
                        <a:cxnLst/>
                        <a:rect l="l" t="t" r="r" b="b"/>
                        <a:pathLst>
                          <a:path w="114300" h="114300" extrusionOk="0">
                            <a:moveTo>
                              <a:pt x="57912" y="1"/>
                            </a:moveTo>
                            <a:cubicBezTo>
                              <a:pt x="25666" y="264"/>
                              <a:pt x="-261" y="26618"/>
                              <a:pt x="2" y="58864"/>
                            </a:cubicBezTo>
                            <a:cubicBezTo>
                              <a:pt x="265" y="91110"/>
                              <a:pt x="26619" y="117037"/>
                              <a:pt x="58865" y="116774"/>
                            </a:cubicBezTo>
                            <a:cubicBezTo>
                              <a:pt x="90924" y="116512"/>
                              <a:pt x="116775" y="90450"/>
                              <a:pt x="116777" y="58389"/>
                            </a:cubicBezTo>
                            <a:cubicBezTo>
                              <a:pt x="116725" y="26090"/>
                              <a:pt x="90499" y="-52"/>
                              <a:pt x="58199" y="0"/>
                            </a:cubicBezTo>
                            <a:cubicBezTo>
                              <a:pt x="58103" y="0"/>
                              <a:pt x="58008" y="1"/>
                              <a:pt x="57912" y="1"/>
                            </a:cubicBezTo>
                            <a:close/>
                            <a:moveTo>
                              <a:pt x="57912" y="97728"/>
                            </a:moveTo>
                            <a:cubicBezTo>
                              <a:pt x="36188" y="97465"/>
                              <a:pt x="18790" y="79640"/>
                              <a:pt x="19053" y="57916"/>
                            </a:cubicBezTo>
                            <a:cubicBezTo>
                              <a:pt x="19316" y="36192"/>
                              <a:pt x="37140" y="18794"/>
                              <a:pt x="58865" y="19057"/>
                            </a:cubicBezTo>
                            <a:cubicBezTo>
                              <a:pt x="80402" y="19318"/>
                              <a:pt x="97725" y="36851"/>
                              <a:pt x="97727" y="58390"/>
                            </a:cubicBezTo>
                            <a:cubicBezTo>
                              <a:pt x="97676" y="80115"/>
                              <a:pt x="80022" y="97686"/>
                              <a:pt x="58296" y="97635"/>
                            </a:cubicBezTo>
                            <a:cubicBezTo>
                              <a:pt x="58168" y="97635"/>
                              <a:pt x="58040" y="97634"/>
                              <a:pt x="57912" y="97633"/>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4" name="Google Shape;434;p14"/>
                      <p:cNvSpPr/>
                      <p:nvPr/>
                    </p:nvSpPr>
                    <p:spPr>
                      <a:xfrm>
                        <a:off x="5668443" y="2893288"/>
                        <a:ext cx="847725" cy="847725"/>
                      </a:xfrm>
                      <a:custGeom>
                        <a:avLst/>
                        <a:gdLst/>
                        <a:ahLst/>
                        <a:cxnLst/>
                        <a:rect l="l" t="t" r="r" b="b"/>
                        <a:pathLst>
                          <a:path w="847725" h="847725" extrusionOk="0">
                            <a:moveTo>
                              <a:pt x="702067" y="545237"/>
                            </a:moveTo>
                            <a:cubicBezTo>
                              <a:pt x="643030" y="545357"/>
                              <a:pt x="589325" y="579419"/>
                              <a:pt x="564050" y="632772"/>
                            </a:cubicBezTo>
                            <a:lnTo>
                              <a:pt x="284110" y="489897"/>
                            </a:lnTo>
                            <a:cubicBezTo>
                              <a:pt x="310211" y="446856"/>
                              <a:pt x="313175" y="393647"/>
                              <a:pt x="292016" y="347974"/>
                            </a:cubicBezTo>
                            <a:lnTo>
                              <a:pt x="553668" y="214624"/>
                            </a:lnTo>
                            <a:cubicBezTo>
                              <a:pt x="587591" y="292113"/>
                              <a:pt x="677908" y="327430"/>
                              <a:pt x="755397" y="293507"/>
                            </a:cubicBezTo>
                            <a:cubicBezTo>
                              <a:pt x="832886" y="259583"/>
                              <a:pt x="868203" y="169266"/>
                              <a:pt x="834279" y="91777"/>
                            </a:cubicBezTo>
                            <a:cubicBezTo>
                              <a:pt x="800356" y="14288"/>
                              <a:pt x="710039" y="-21029"/>
                              <a:pt x="632550" y="12895"/>
                            </a:cubicBezTo>
                            <a:cubicBezTo>
                              <a:pt x="561836" y="43852"/>
                              <a:pt x="525211" y="122596"/>
                              <a:pt x="547095" y="196622"/>
                            </a:cubicBezTo>
                            <a:lnTo>
                              <a:pt x="283062" y="331210"/>
                            </a:lnTo>
                            <a:cubicBezTo>
                              <a:pt x="238597" y="259375"/>
                              <a:pt x="144316" y="237187"/>
                              <a:pt x="72481" y="281652"/>
                            </a:cubicBezTo>
                            <a:cubicBezTo>
                              <a:pt x="645" y="326118"/>
                              <a:pt x="-21543" y="420398"/>
                              <a:pt x="22923" y="492234"/>
                            </a:cubicBezTo>
                            <a:cubicBezTo>
                              <a:pt x="67388" y="564069"/>
                              <a:pt x="161669" y="586257"/>
                              <a:pt x="233504" y="541792"/>
                            </a:cubicBezTo>
                            <a:cubicBezTo>
                              <a:pt x="248863" y="532285"/>
                              <a:pt x="262417" y="520133"/>
                              <a:pt x="273537" y="505899"/>
                            </a:cubicBezTo>
                            <a:lnTo>
                              <a:pt x="557097" y="650679"/>
                            </a:lnTo>
                            <a:cubicBezTo>
                              <a:pt x="530847" y="730981"/>
                              <a:pt x="574665" y="817359"/>
                              <a:pt x="654968" y="843608"/>
                            </a:cubicBezTo>
                            <a:cubicBezTo>
                              <a:pt x="735270" y="869858"/>
                              <a:pt x="821648" y="826039"/>
                              <a:pt x="847897" y="745737"/>
                            </a:cubicBezTo>
                            <a:cubicBezTo>
                              <a:pt x="874147" y="665435"/>
                              <a:pt x="830328" y="579057"/>
                              <a:pt x="750026" y="552808"/>
                            </a:cubicBezTo>
                            <a:cubicBezTo>
                              <a:pt x="734545" y="547747"/>
                              <a:pt x="718355" y="545191"/>
                              <a:pt x="702067" y="545237"/>
                            </a:cubicBezTo>
                            <a:close/>
                            <a:moveTo>
                              <a:pt x="694257" y="287110"/>
                            </a:moveTo>
                            <a:cubicBezTo>
                              <a:pt x="663706" y="287108"/>
                              <a:pt x="634083" y="276617"/>
                              <a:pt x="610341" y="257392"/>
                            </a:cubicBezTo>
                            <a:cubicBezTo>
                              <a:pt x="624153" y="223623"/>
                              <a:pt x="657825" y="202297"/>
                              <a:pt x="694257" y="204242"/>
                            </a:cubicBezTo>
                            <a:cubicBezTo>
                              <a:pt x="730723" y="202255"/>
                              <a:pt x="764444" y="223589"/>
                              <a:pt x="778267" y="257392"/>
                            </a:cubicBezTo>
                            <a:cubicBezTo>
                              <a:pt x="754500" y="276638"/>
                              <a:pt x="724839" y="287130"/>
                              <a:pt x="694257" y="287110"/>
                            </a:cubicBezTo>
                            <a:close/>
                            <a:moveTo>
                              <a:pt x="694257" y="19267"/>
                            </a:moveTo>
                            <a:cubicBezTo>
                              <a:pt x="767903" y="18935"/>
                              <a:pt x="827874" y="78368"/>
                              <a:pt x="828206" y="152014"/>
                            </a:cubicBezTo>
                            <a:cubicBezTo>
                              <a:pt x="828359" y="185988"/>
                              <a:pt x="815539" y="218738"/>
                              <a:pt x="792364" y="243580"/>
                            </a:cubicBezTo>
                            <a:cubicBezTo>
                              <a:pt x="774201" y="206323"/>
                              <a:pt x="735666" y="183389"/>
                              <a:pt x="694257" y="185192"/>
                            </a:cubicBezTo>
                            <a:cubicBezTo>
                              <a:pt x="652515" y="183026"/>
                              <a:pt x="613518" y="206012"/>
                              <a:pt x="595197" y="243580"/>
                            </a:cubicBezTo>
                            <a:cubicBezTo>
                              <a:pt x="544954" y="189733"/>
                              <a:pt x="547876" y="105351"/>
                              <a:pt x="601723" y="55108"/>
                            </a:cubicBezTo>
                            <a:cubicBezTo>
                              <a:pt x="626808" y="31702"/>
                              <a:pt x="659950" y="18865"/>
                              <a:pt x="694257" y="19267"/>
                            </a:cubicBezTo>
                            <a:close/>
                            <a:moveTo>
                              <a:pt x="153046" y="545237"/>
                            </a:moveTo>
                            <a:cubicBezTo>
                              <a:pt x="122463" y="545258"/>
                              <a:pt x="92803" y="534766"/>
                              <a:pt x="69036" y="515519"/>
                            </a:cubicBezTo>
                            <a:cubicBezTo>
                              <a:pt x="82997" y="481832"/>
                              <a:pt x="116626" y="460557"/>
                              <a:pt x="153046" y="462370"/>
                            </a:cubicBezTo>
                            <a:cubicBezTo>
                              <a:pt x="189560" y="460413"/>
                              <a:pt x="223295" y="481832"/>
                              <a:pt x="237057" y="515710"/>
                            </a:cubicBezTo>
                            <a:cubicBezTo>
                              <a:pt x="213264" y="534888"/>
                              <a:pt x="183606" y="545312"/>
                              <a:pt x="153046" y="545237"/>
                            </a:cubicBezTo>
                            <a:close/>
                            <a:moveTo>
                              <a:pt x="251630" y="501708"/>
                            </a:moveTo>
                            <a:cubicBezTo>
                              <a:pt x="233378" y="464304"/>
                              <a:pt x="194619" y="441348"/>
                              <a:pt x="153046" y="443320"/>
                            </a:cubicBezTo>
                            <a:cubicBezTo>
                              <a:pt x="111429" y="441383"/>
                              <a:pt x="72659" y="464420"/>
                              <a:pt x="54462" y="501898"/>
                            </a:cubicBezTo>
                            <a:cubicBezTo>
                              <a:pt x="4401" y="447452"/>
                              <a:pt x="7956" y="362732"/>
                              <a:pt x="62403" y="312671"/>
                            </a:cubicBezTo>
                            <a:cubicBezTo>
                              <a:pt x="116849" y="262610"/>
                              <a:pt x="201569" y="266165"/>
                              <a:pt x="251630" y="320612"/>
                            </a:cubicBezTo>
                            <a:cubicBezTo>
                              <a:pt x="298747" y="371856"/>
                              <a:pt x="298747" y="450654"/>
                              <a:pt x="251630" y="501898"/>
                            </a:cubicBezTo>
                            <a:close/>
                            <a:moveTo>
                              <a:pt x="702067" y="832225"/>
                            </a:moveTo>
                            <a:cubicBezTo>
                              <a:pt x="671473" y="832219"/>
                              <a:pt x="641811" y="821693"/>
                              <a:pt x="618057" y="802412"/>
                            </a:cubicBezTo>
                            <a:cubicBezTo>
                              <a:pt x="631869" y="768644"/>
                              <a:pt x="665540" y="747317"/>
                              <a:pt x="701972" y="749263"/>
                            </a:cubicBezTo>
                            <a:cubicBezTo>
                              <a:pt x="738472" y="747234"/>
                              <a:pt x="772243" y="768575"/>
                              <a:pt x="786078" y="802412"/>
                            </a:cubicBezTo>
                            <a:cubicBezTo>
                              <a:pt x="762349" y="821761"/>
                              <a:pt x="732685" y="832356"/>
                              <a:pt x="702067" y="832416"/>
                            </a:cubicBezTo>
                            <a:close/>
                            <a:moveTo>
                              <a:pt x="800651" y="788601"/>
                            </a:moveTo>
                            <a:cubicBezTo>
                              <a:pt x="782257" y="751340"/>
                              <a:pt x="743580" y="728470"/>
                              <a:pt x="702067" y="730308"/>
                            </a:cubicBezTo>
                            <a:cubicBezTo>
                              <a:pt x="660554" y="728470"/>
                              <a:pt x="621878" y="751340"/>
                              <a:pt x="603483" y="788601"/>
                            </a:cubicBezTo>
                            <a:cubicBezTo>
                              <a:pt x="553422" y="734155"/>
                              <a:pt x="556977" y="649435"/>
                              <a:pt x="611424" y="599374"/>
                            </a:cubicBezTo>
                            <a:cubicBezTo>
                              <a:pt x="665870" y="549313"/>
                              <a:pt x="750590" y="552868"/>
                              <a:pt x="800651" y="607314"/>
                            </a:cubicBezTo>
                            <a:cubicBezTo>
                              <a:pt x="847768" y="658559"/>
                              <a:pt x="847768" y="737356"/>
                              <a:pt x="800651" y="788601"/>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grpSp>
              <p:nvGrpSpPr>
                <p:cNvPr id="435" name="Google Shape;435;p14"/>
                <p:cNvGrpSpPr/>
                <p:nvPr/>
              </p:nvGrpSpPr>
              <p:grpSpPr>
                <a:xfrm>
                  <a:off x="3224009" y="2815976"/>
                  <a:ext cx="2125312" cy="1463400"/>
                  <a:chOff x="3224009" y="2815976"/>
                  <a:chExt cx="2125312" cy="1463400"/>
                </a:xfrm>
              </p:grpSpPr>
              <p:sp>
                <p:nvSpPr>
                  <p:cNvPr id="436" name="Google Shape;436;p14"/>
                  <p:cNvSpPr/>
                  <p:nvPr/>
                </p:nvSpPr>
                <p:spPr>
                  <a:xfrm rot="10800000">
                    <a:off x="4095406" y="3510098"/>
                    <a:ext cx="1066800" cy="80100"/>
                  </a:xfrm>
                  <a:prstGeom prst="rect">
                    <a:avLst/>
                  </a:prstGeom>
                  <a:solidFill>
                    <a:srgbClr val="7C99B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437" name="Google Shape;437;p14"/>
                  <p:cNvGrpSpPr/>
                  <p:nvPr/>
                </p:nvGrpSpPr>
                <p:grpSpPr>
                  <a:xfrm>
                    <a:off x="4930221" y="3347068"/>
                    <a:ext cx="419100" cy="419100"/>
                    <a:chOff x="7327900" y="2616200"/>
                    <a:chExt cx="419100" cy="419100"/>
                  </a:xfrm>
                </p:grpSpPr>
                <p:sp>
                  <p:nvSpPr>
                    <p:cNvPr id="438" name="Google Shape;438;p14"/>
                    <p:cNvSpPr/>
                    <p:nvPr/>
                  </p:nvSpPr>
                  <p:spPr>
                    <a:xfrm>
                      <a:off x="7327900" y="2616200"/>
                      <a:ext cx="419100" cy="419100"/>
                    </a:xfrm>
                    <a:prstGeom prst="ellipse">
                      <a:avLst/>
                    </a:prstGeom>
                    <a:solidFill>
                      <a:srgbClr val="7C99B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9" name="Google Shape;439;p14"/>
                    <p:cNvSpPr/>
                    <p:nvPr/>
                  </p:nvSpPr>
                  <p:spPr>
                    <a:xfrm>
                      <a:off x="7369175" y="2657475"/>
                      <a:ext cx="336600" cy="336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440" name="Google Shape;440;p14"/>
                  <p:cNvGrpSpPr/>
                  <p:nvPr/>
                </p:nvGrpSpPr>
                <p:grpSpPr>
                  <a:xfrm>
                    <a:off x="3224009" y="2815976"/>
                    <a:ext cx="1463400" cy="1463400"/>
                    <a:chOff x="3224009" y="2815976"/>
                    <a:chExt cx="1463400" cy="1463400"/>
                  </a:xfrm>
                </p:grpSpPr>
                <p:grpSp>
                  <p:nvGrpSpPr>
                    <p:cNvPr id="441" name="Google Shape;441;p14"/>
                    <p:cNvGrpSpPr/>
                    <p:nvPr/>
                  </p:nvGrpSpPr>
                  <p:grpSpPr>
                    <a:xfrm>
                      <a:off x="3224009" y="2815976"/>
                      <a:ext cx="1463400" cy="1463400"/>
                      <a:chOff x="3224009" y="2815976"/>
                      <a:chExt cx="1463400" cy="1463400"/>
                    </a:xfrm>
                  </p:grpSpPr>
                  <p:sp>
                    <p:nvSpPr>
                      <p:cNvPr id="442" name="Google Shape;442;p14"/>
                      <p:cNvSpPr/>
                      <p:nvPr/>
                    </p:nvSpPr>
                    <p:spPr>
                      <a:xfrm>
                        <a:off x="3224009" y="2815976"/>
                        <a:ext cx="1463400" cy="1463400"/>
                      </a:xfrm>
                      <a:prstGeom prst="ellipse">
                        <a:avLst/>
                      </a:prstGeom>
                      <a:solidFill>
                        <a:srgbClr val="7C99B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3" name="Google Shape;443;p14"/>
                      <p:cNvSpPr/>
                      <p:nvPr/>
                    </p:nvSpPr>
                    <p:spPr>
                      <a:xfrm>
                        <a:off x="3425675" y="3017642"/>
                        <a:ext cx="1060200" cy="1060200"/>
                      </a:xfrm>
                      <a:prstGeom prst="ellipse">
                        <a:avLst/>
                      </a:prstGeom>
                      <a:gradFill>
                        <a:gsLst>
                          <a:gs pos="0">
                            <a:schemeClr val="lt1"/>
                          </a:gs>
                          <a:gs pos="100000">
                            <a:srgbClr val="F2F2F2"/>
                          </a:gs>
                        </a:gsLst>
                        <a:lin ang="13500032" scaled="0"/>
                      </a:gradFill>
                      <a:ln w="12700" cap="flat" cmpd="sng">
                        <a:solidFill>
                          <a:schemeClr val="lt1"/>
                        </a:solidFill>
                        <a:prstDash val="solid"/>
                        <a:miter lim="800000"/>
                        <a:headEnd type="none" w="sm" len="sm"/>
                        <a:tailEnd type="none" w="sm" len="sm"/>
                      </a:ln>
                      <a:effectLst>
                        <a:outerShdw blurRad="88900" dist="635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444" name="Google Shape;444;p14"/>
                    <p:cNvGrpSpPr/>
                    <p:nvPr/>
                  </p:nvGrpSpPr>
                  <p:grpSpPr>
                    <a:xfrm>
                      <a:off x="3660736" y="3283472"/>
                      <a:ext cx="589872" cy="528403"/>
                      <a:chOff x="3839125" y="797243"/>
                      <a:chExt cx="4506278" cy="4036695"/>
                    </a:xfrm>
                  </p:grpSpPr>
                  <p:sp>
                    <p:nvSpPr>
                      <p:cNvPr id="445" name="Google Shape;445;p14"/>
                      <p:cNvSpPr/>
                      <p:nvPr/>
                    </p:nvSpPr>
                    <p:spPr>
                      <a:xfrm>
                        <a:off x="4993958" y="797243"/>
                        <a:ext cx="619125" cy="714375"/>
                      </a:xfrm>
                      <a:custGeom>
                        <a:avLst/>
                        <a:gdLst/>
                        <a:ahLst/>
                        <a:cxnLst/>
                        <a:rect l="l" t="t" r="r" b="b"/>
                        <a:pathLst>
                          <a:path w="619125" h="714375" extrusionOk="0">
                            <a:moveTo>
                              <a:pt x="619125" y="406718"/>
                            </a:moveTo>
                            <a:lnTo>
                              <a:pt x="619125" y="309562"/>
                            </a:lnTo>
                            <a:cubicBezTo>
                              <a:pt x="619125" y="139065"/>
                              <a:pt x="480060" y="0"/>
                              <a:pt x="309563" y="0"/>
                            </a:cubicBezTo>
                            <a:cubicBezTo>
                              <a:pt x="139065" y="0"/>
                              <a:pt x="0" y="139065"/>
                              <a:pt x="0" y="309562"/>
                            </a:cubicBezTo>
                            <a:lnTo>
                              <a:pt x="0" y="406718"/>
                            </a:lnTo>
                            <a:cubicBezTo>
                              <a:pt x="0" y="577215"/>
                              <a:pt x="139065" y="716280"/>
                              <a:pt x="309563" y="716280"/>
                            </a:cubicBezTo>
                            <a:lnTo>
                              <a:pt x="309563" y="716280"/>
                            </a:lnTo>
                            <a:cubicBezTo>
                              <a:pt x="480060" y="716280"/>
                              <a:pt x="619125" y="577215"/>
                              <a:pt x="619125" y="406718"/>
                            </a:cubicBezTo>
                            <a:close/>
                            <a:moveTo>
                              <a:pt x="485775" y="406718"/>
                            </a:moveTo>
                            <a:cubicBezTo>
                              <a:pt x="485775" y="503872"/>
                              <a:pt x="406717" y="582930"/>
                              <a:pt x="309563" y="582930"/>
                            </a:cubicBezTo>
                            <a:lnTo>
                              <a:pt x="309563" y="582930"/>
                            </a:lnTo>
                            <a:cubicBezTo>
                              <a:pt x="212408" y="582930"/>
                              <a:pt x="133350" y="503872"/>
                              <a:pt x="133350" y="406718"/>
                            </a:cubicBezTo>
                            <a:lnTo>
                              <a:pt x="133350" y="309562"/>
                            </a:lnTo>
                            <a:cubicBezTo>
                              <a:pt x="133350" y="212408"/>
                              <a:pt x="212408" y="133350"/>
                              <a:pt x="309563" y="133350"/>
                            </a:cubicBezTo>
                            <a:cubicBezTo>
                              <a:pt x="406717" y="133350"/>
                              <a:pt x="485775" y="212408"/>
                              <a:pt x="485775" y="309562"/>
                            </a:cubicBezTo>
                            <a:lnTo>
                              <a:pt x="485775" y="4067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6" name="Google Shape;446;p14"/>
                      <p:cNvSpPr/>
                      <p:nvPr/>
                    </p:nvSpPr>
                    <p:spPr>
                      <a:xfrm>
                        <a:off x="6579870" y="797243"/>
                        <a:ext cx="619125" cy="714375"/>
                      </a:xfrm>
                      <a:custGeom>
                        <a:avLst/>
                        <a:gdLst/>
                        <a:ahLst/>
                        <a:cxnLst/>
                        <a:rect l="l" t="t" r="r" b="b"/>
                        <a:pathLst>
                          <a:path w="619125" h="714375" extrusionOk="0">
                            <a:moveTo>
                              <a:pt x="619125" y="406718"/>
                            </a:moveTo>
                            <a:lnTo>
                              <a:pt x="619125" y="309562"/>
                            </a:lnTo>
                            <a:cubicBezTo>
                              <a:pt x="619125" y="139065"/>
                              <a:pt x="480060" y="0"/>
                              <a:pt x="309563" y="0"/>
                            </a:cubicBezTo>
                            <a:cubicBezTo>
                              <a:pt x="139065" y="0"/>
                              <a:pt x="0" y="139065"/>
                              <a:pt x="0" y="309562"/>
                            </a:cubicBezTo>
                            <a:lnTo>
                              <a:pt x="0" y="406718"/>
                            </a:lnTo>
                            <a:cubicBezTo>
                              <a:pt x="0" y="577215"/>
                              <a:pt x="139065" y="716280"/>
                              <a:pt x="309563" y="716280"/>
                            </a:cubicBezTo>
                            <a:lnTo>
                              <a:pt x="309563" y="716280"/>
                            </a:lnTo>
                            <a:cubicBezTo>
                              <a:pt x="480060" y="716280"/>
                              <a:pt x="619125" y="577215"/>
                              <a:pt x="619125" y="406718"/>
                            </a:cubicBezTo>
                            <a:close/>
                            <a:moveTo>
                              <a:pt x="485775" y="406718"/>
                            </a:moveTo>
                            <a:cubicBezTo>
                              <a:pt x="485775" y="503872"/>
                              <a:pt x="406718" y="582930"/>
                              <a:pt x="309563" y="582930"/>
                            </a:cubicBezTo>
                            <a:lnTo>
                              <a:pt x="309563" y="582930"/>
                            </a:lnTo>
                            <a:cubicBezTo>
                              <a:pt x="212408" y="582930"/>
                              <a:pt x="133350" y="503872"/>
                              <a:pt x="133350" y="406718"/>
                            </a:cubicBezTo>
                            <a:lnTo>
                              <a:pt x="133350" y="309562"/>
                            </a:lnTo>
                            <a:cubicBezTo>
                              <a:pt x="133350" y="212408"/>
                              <a:pt x="212408" y="133350"/>
                              <a:pt x="309563" y="133350"/>
                            </a:cubicBezTo>
                            <a:cubicBezTo>
                              <a:pt x="406718" y="133350"/>
                              <a:pt x="485775" y="212408"/>
                              <a:pt x="485775" y="309562"/>
                            </a:cubicBezTo>
                            <a:lnTo>
                              <a:pt x="485775" y="4067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7" name="Google Shape;447;p14"/>
                      <p:cNvSpPr/>
                      <p:nvPr/>
                    </p:nvSpPr>
                    <p:spPr>
                      <a:xfrm>
                        <a:off x="7332345" y="1203008"/>
                        <a:ext cx="676275" cy="781050"/>
                      </a:xfrm>
                      <a:custGeom>
                        <a:avLst/>
                        <a:gdLst/>
                        <a:ahLst/>
                        <a:cxnLst/>
                        <a:rect l="l" t="t" r="r" b="b"/>
                        <a:pathLst>
                          <a:path w="676275" h="781050" extrusionOk="0">
                            <a:moveTo>
                              <a:pt x="333375" y="789622"/>
                            </a:moveTo>
                            <a:lnTo>
                              <a:pt x="346710" y="789622"/>
                            </a:lnTo>
                            <a:cubicBezTo>
                              <a:pt x="530543" y="789622"/>
                              <a:pt x="680085" y="640080"/>
                              <a:pt x="680085" y="456247"/>
                            </a:cubicBezTo>
                            <a:lnTo>
                              <a:pt x="680085" y="333375"/>
                            </a:lnTo>
                            <a:cubicBezTo>
                              <a:pt x="680085" y="149542"/>
                              <a:pt x="530543" y="0"/>
                              <a:pt x="346710" y="0"/>
                            </a:cubicBezTo>
                            <a:lnTo>
                              <a:pt x="333375" y="0"/>
                            </a:lnTo>
                            <a:cubicBezTo>
                              <a:pt x="149543" y="0"/>
                              <a:pt x="0" y="149542"/>
                              <a:pt x="0" y="333375"/>
                            </a:cubicBezTo>
                            <a:lnTo>
                              <a:pt x="0" y="456247"/>
                            </a:lnTo>
                            <a:cubicBezTo>
                              <a:pt x="0" y="640080"/>
                              <a:pt x="149543" y="789622"/>
                              <a:pt x="333375" y="789622"/>
                            </a:cubicBezTo>
                            <a:close/>
                            <a:moveTo>
                              <a:pt x="133350" y="333375"/>
                            </a:moveTo>
                            <a:cubicBezTo>
                              <a:pt x="133350" y="222885"/>
                              <a:pt x="222885" y="133350"/>
                              <a:pt x="333375" y="133350"/>
                            </a:cubicBezTo>
                            <a:lnTo>
                              <a:pt x="346710" y="133350"/>
                            </a:lnTo>
                            <a:cubicBezTo>
                              <a:pt x="457200" y="133350"/>
                              <a:pt x="546735" y="222885"/>
                              <a:pt x="546735" y="333375"/>
                            </a:cubicBezTo>
                            <a:lnTo>
                              <a:pt x="546735" y="456247"/>
                            </a:lnTo>
                            <a:cubicBezTo>
                              <a:pt x="546735" y="566738"/>
                              <a:pt x="457200" y="656272"/>
                              <a:pt x="346710" y="656272"/>
                            </a:cubicBezTo>
                            <a:lnTo>
                              <a:pt x="333375" y="656272"/>
                            </a:lnTo>
                            <a:cubicBezTo>
                              <a:pt x="222885" y="656272"/>
                              <a:pt x="133350" y="566738"/>
                              <a:pt x="133350" y="456247"/>
                            </a:cubicBezTo>
                            <a:lnTo>
                              <a:pt x="133350" y="33337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8" name="Google Shape;448;p14"/>
                      <p:cNvSpPr/>
                      <p:nvPr/>
                    </p:nvSpPr>
                    <p:spPr>
                      <a:xfrm>
                        <a:off x="7011903" y="2100263"/>
                        <a:ext cx="1333500" cy="2733675"/>
                      </a:xfrm>
                      <a:custGeom>
                        <a:avLst/>
                        <a:gdLst/>
                        <a:ahLst/>
                        <a:cxnLst/>
                        <a:rect l="l" t="t" r="r" b="b"/>
                        <a:pathLst>
                          <a:path w="1333500" h="2733675" extrusionOk="0">
                            <a:moveTo>
                              <a:pt x="991002" y="0"/>
                            </a:moveTo>
                            <a:lnTo>
                              <a:pt x="922422" y="0"/>
                            </a:lnTo>
                            <a:cubicBezTo>
                              <a:pt x="899562" y="0"/>
                              <a:pt x="878607" y="11430"/>
                              <a:pt x="866225" y="30480"/>
                            </a:cubicBezTo>
                            <a:lnTo>
                              <a:pt x="790977" y="149542"/>
                            </a:lnTo>
                            <a:lnTo>
                              <a:pt x="699537" y="99060"/>
                            </a:lnTo>
                            <a:cubicBezTo>
                              <a:pt x="678582" y="87630"/>
                              <a:pt x="653817" y="87630"/>
                              <a:pt x="632862" y="100013"/>
                            </a:cubicBezTo>
                            <a:lnTo>
                              <a:pt x="552852" y="147638"/>
                            </a:lnTo>
                            <a:lnTo>
                              <a:pt x="486177" y="34290"/>
                            </a:lnTo>
                            <a:cubicBezTo>
                              <a:pt x="473795" y="14288"/>
                              <a:pt x="451887" y="953"/>
                              <a:pt x="429027" y="953"/>
                            </a:cubicBezTo>
                            <a:lnTo>
                              <a:pt x="350922" y="953"/>
                            </a:lnTo>
                            <a:cubicBezTo>
                              <a:pt x="251862" y="953"/>
                              <a:pt x="156612" y="42863"/>
                              <a:pt x="90890" y="116205"/>
                            </a:cubicBezTo>
                            <a:cubicBezTo>
                              <a:pt x="25167" y="188595"/>
                              <a:pt x="-7218" y="285750"/>
                              <a:pt x="1355" y="382905"/>
                            </a:cubicBezTo>
                            <a:lnTo>
                              <a:pt x="1355" y="1109663"/>
                            </a:lnTo>
                            <a:cubicBezTo>
                              <a:pt x="1355" y="1123950"/>
                              <a:pt x="6117" y="1137285"/>
                              <a:pt x="14690" y="1148715"/>
                            </a:cubicBezTo>
                            <a:lnTo>
                              <a:pt x="229955" y="1443038"/>
                            </a:lnTo>
                            <a:lnTo>
                              <a:pt x="277580" y="2519363"/>
                            </a:lnTo>
                            <a:cubicBezTo>
                              <a:pt x="282342" y="2644140"/>
                              <a:pt x="383307" y="2741295"/>
                              <a:pt x="508085" y="2741295"/>
                            </a:cubicBezTo>
                            <a:lnTo>
                              <a:pt x="834792" y="2741295"/>
                            </a:lnTo>
                            <a:cubicBezTo>
                              <a:pt x="959570" y="2741295"/>
                              <a:pt x="1060535" y="2644140"/>
                              <a:pt x="1065297" y="2520315"/>
                            </a:cubicBezTo>
                            <a:lnTo>
                              <a:pt x="1112922" y="1443038"/>
                            </a:lnTo>
                            <a:lnTo>
                              <a:pt x="1327235" y="1148715"/>
                            </a:lnTo>
                            <a:cubicBezTo>
                              <a:pt x="1335807" y="1137285"/>
                              <a:pt x="1339617" y="1123950"/>
                              <a:pt x="1339617" y="1109663"/>
                            </a:cubicBezTo>
                            <a:lnTo>
                              <a:pt x="1339617" y="382905"/>
                            </a:lnTo>
                            <a:cubicBezTo>
                              <a:pt x="1348190" y="285750"/>
                              <a:pt x="1315805" y="188595"/>
                              <a:pt x="1250082" y="116205"/>
                            </a:cubicBezTo>
                            <a:cubicBezTo>
                              <a:pt x="1184360" y="41910"/>
                              <a:pt x="1090062" y="0"/>
                              <a:pt x="991002" y="0"/>
                            </a:cubicBezTo>
                            <a:close/>
                            <a:moveTo>
                              <a:pt x="1207220" y="372428"/>
                            </a:moveTo>
                            <a:cubicBezTo>
                              <a:pt x="1207220" y="374333"/>
                              <a:pt x="1207220" y="377190"/>
                              <a:pt x="1207220" y="379095"/>
                            </a:cubicBezTo>
                            <a:lnTo>
                              <a:pt x="1207220" y="1087755"/>
                            </a:lnTo>
                            <a:lnTo>
                              <a:pt x="993860" y="1381125"/>
                            </a:lnTo>
                            <a:cubicBezTo>
                              <a:pt x="986240" y="1391603"/>
                              <a:pt x="981477" y="1403985"/>
                              <a:pt x="981477" y="1417320"/>
                            </a:cubicBezTo>
                            <a:lnTo>
                              <a:pt x="931947" y="2515553"/>
                            </a:lnTo>
                            <a:cubicBezTo>
                              <a:pt x="930042" y="2567940"/>
                              <a:pt x="887180" y="2608898"/>
                              <a:pt x="834792" y="2608898"/>
                            </a:cubicBezTo>
                            <a:lnTo>
                              <a:pt x="508085" y="2608898"/>
                            </a:lnTo>
                            <a:cubicBezTo>
                              <a:pt x="455697" y="2608898"/>
                              <a:pt x="412835" y="2567940"/>
                              <a:pt x="410930" y="2514600"/>
                            </a:cubicBezTo>
                            <a:lnTo>
                              <a:pt x="362352" y="1417320"/>
                            </a:lnTo>
                            <a:cubicBezTo>
                              <a:pt x="361400" y="1403985"/>
                              <a:pt x="357590" y="1391603"/>
                              <a:pt x="349970" y="1381125"/>
                            </a:cubicBezTo>
                            <a:lnTo>
                              <a:pt x="135657" y="1087755"/>
                            </a:lnTo>
                            <a:lnTo>
                              <a:pt x="135657" y="379095"/>
                            </a:lnTo>
                            <a:cubicBezTo>
                              <a:pt x="135657" y="377190"/>
                              <a:pt x="135657" y="374333"/>
                              <a:pt x="135657" y="372428"/>
                            </a:cubicBezTo>
                            <a:cubicBezTo>
                              <a:pt x="128990" y="310515"/>
                              <a:pt x="148992" y="250508"/>
                              <a:pt x="190902" y="204788"/>
                            </a:cubicBezTo>
                            <a:cubicBezTo>
                              <a:pt x="232812" y="158115"/>
                              <a:pt x="289962" y="133350"/>
                              <a:pt x="351875" y="133350"/>
                            </a:cubicBezTo>
                            <a:lnTo>
                              <a:pt x="391880" y="133350"/>
                            </a:lnTo>
                            <a:lnTo>
                              <a:pt x="472842" y="272415"/>
                            </a:lnTo>
                            <a:cubicBezTo>
                              <a:pt x="484272" y="292417"/>
                              <a:pt x="506180" y="304800"/>
                              <a:pt x="529040" y="305753"/>
                            </a:cubicBezTo>
                            <a:cubicBezTo>
                              <a:pt x="541422" y="305753"/>
                              <a:pt x="553805" y="302895"/>
                              <a:pt x="564282" y="296228"/>
                            </a:cubicBezTo>
                            <a:lnTo>
                              <a:pt x="668105" y="234315"/>
                            </a:lnTo>
                            <a:lnTo>
                              <a:pt x="780500" y="297180"/>
                            </a:lnTo>
                            <a:cubicBezTo>
                              <a:pt x="810980" y="314325"/>
                              <a:pt x="850032" y="304800"/>
                              <a:pt x="869082" y="275272"/>
                            </a:cubicBezTo>
                            <a:lnTo>
                              <a:pt x="958617" y="134303"/>
                            </a:lnTo>
                            <a:lnTo>
                              <a:pt x="991002" y="134303"/>
                            </a:lnTo>
                            <a:cubicBezTo>
                              <a:pt x="1052915" y="134303"/>
                              <a:pt x="1111017" y="160020"/>
                              <a:pt x="1151975" y="205740"/>
                            </a:cubicBezTo>
                            <a:cubicBezTo>
                              <a:pt x="1193885" y="251460"/>
                              <a:pt x="1212935" y="310515"/>
                              <a:pt x="1207220" y="3724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9" name="Google Shape;449;p14"/>
                      <p:cNvSpPr/>
                      <p:nvPr/>
                    </p:nvSpPr>
                    <p:spPr>
                      <a:xfrm>
                        <a:off x="5746433" y="1203008"/>
                        <a:ext cx="676275" cy="781050"/>
                      </a:xfrm>
                      <a:custGeom>
                        <a:avLst/>
                        <a:gdLst/>
                        <a:ahLst/>
                        <a:cxnLst/>
                        <a:rect l="l" t="t" r="r" b="b"/>
                        <a:pathLst>
                          <a:path w="676275" h="781050" extrusionOk="0">
                            <a:moveTo>
                              <a:pt x="333375" y="789622"/>
                            </a:moveTo>
                            <a:lnTo>
                              <a:pt x="346710" y="789622"/>
                            </a:lnTo>
                            <a:cubicBezTo>
                              <a:pt x="530543" y="789622"/>
                              <a:pt x="680085" y="640080"/>
                              <a:pt x="680085" y="456247"/>
                            </a:cubicBezTo>
                            <a:lnTo>
                              <a:pt x="680085" y="333375"/>
                            </a:lnTo>
                            <a:cubicBezTo>
                              <a:pt x="680085" y="149542"/>
                              <a:pt x="530543" y="0"/>
                              <a:pt x="346710" y="0"/>
                            </a:cubicBezTo>
                            <a:lnTo>
                              <a:pt x="333375" y="0"/>
                            </a:lnTo>
                            <a:cubicBezTo>
                              <a:pt x="149542" y="0"/>
                              <a:pt x="0" y="149542"/>
                              <a:pt x="0" y="333375"/>
                            </a:cubicBezTo>
                            <a:lnTo>
                              <a:pt x="0" y="456247"/>
                            </a:lnTo>
                            <a:cubicBezTo>
                              <a:pt x="0" y="640080"/>
                              <a:pt x="149542" y="789622"/>
                              <a:pt x="333375" y="789622"/>
                            </a:cubicBezTo>
                            <a:close/>
                            <a:moveTo>
                              <a:pt x="133350" y="333375"/>
                            </a:moveTo>
                            <a:cubicBezTo>
                              <a:pt x="133350" y="222885"/>
                              <a:pt x="222885" y="133350"/>
                              <a:pt x="333375" y="133350"/>
                            </a:cubicBezTo>
                            <a:lnTo>
                              <a:pt x="346710" y="133350"/>
                            </a:lnTo>
                            <a:cubicBezTo>
                              <a:pt x="457200" y="133350"/>
                              <a:pt x="546735" y="222885"/>
                              <a:pt x="546735" y="333375"/>
                            </a:cubicBezTo>
                            <a:lnTo>
                              <a:pt x="546735" y="456247"/>
                            </a:lnTo>
                            <a:cubicBezTo>
                              <a:pt x="546735" y="566738"/>
                              <a:pt x="457200" y="656272"/>
                              <a:pt x="346710" y="656272"/>
                            </a:cubicBezTo>
                            <a:lnTo>
                              <a:pt x="333375" y="656272"/>
                            </a:lnTo>
                            <a:cubicBezTo>
                              <a:pt x="222885" y="656272"/>
                              <a:pt x="133350" y="566738"/>
                              <a:pt x="133350" y="456247"/>
                            </a:cubicBezTo>
                            <a:lnTo>
                              <a:pt x="133350" y="33337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0" name="Google Shape;450;p14"/>
                      <p:cNvSpPr/>
                      <p:nvPr/>
                    </p:nvSpPr>
                    <p:spPr>
                      <a:xfrm>
                        <a:off x="5425038" y="2100263"/>
                        <a:ext cx="1333500" cy="2733675"/>
                      </a:xfrm>
                      <a:custGeom>
                        <a:avLst/>
                        <a:gdLst/>
                        <a:ahLst/>
                        <a:cxnLst/>
                        <a:rect l="l" t="t" r="r" b="b"/>
                        <a:pathLst>
                          <a:path w="1333500" h="2733675" extrusionOk="0">
                            <a:moveTo>
                              <a:pt x="991002" y="0"/>
                            </a:moveTo>
                            <a:lnTo>
                              <a:pt x="922422" y="0"/>
                            </a:lnTo>
                            <a:cubicBezTo>
                              <a:pt x="899562" y="0"/>
                              <a:pt x="878607" y="11430"/>
                              <a:pt x="866225" y="30480"/>
                            </a:cubicBezTo>
                            <a:lnTo>
                              <a:pt x="790977" y="149542"/>
                            </a:lnTo>
                            <a:lnTo>
                              <a:pt x="699537" y="99060"/>
                            </a:lnTo>
                            <a:cubicBezTo>
                              <a:pt x="678582" y="87630"/>
                              <a:pt x="653817" y="87630"/>
                              <a:pt x="632862" y="100013"/>
                            </a:cubicBezTo>
                            <a:lnTo>
                              <a:pt x="552852" y="147638"/>
                            </a:lnTo>
                            <a:lnTo>
                              <a:pt x="486177" y="34290"/>
                            </a:lnTo>
                            <a:cubicBezTo>
                              <a:pt x="473795" y="14288"/>
                              <a:pt x="451887" y="953"/>
                              <a:pt x="429027" y="953"/>
                            </a:cubicBezTo>
                            <a:lnTo>
                              <a:pt x="350922" y="953"/>
                            </a:lnTo>
                            <a:cubicBezTo>
                              <a:pt x="251862" y="953"/>
                              <a:pt x="156612" y="42863"/>
                              <a:pt x="90890" y="116205"/>
                            </a:cubicBezTo>
                            <a:cubicBezTo>
                              <a:pt x="25167" y="188595"/>
                              <a:pt x="-7218" y="285750"/>
                              <a:pt x="1355" y="382905"/>
                            </a:cubicBezTo>
                            <a:lnTo>
                              <a:pt x="1355" y="1109663"/>
                            </a:lnTo>
                            <a:cubicBezTo>
                              <a:pt x="1355" y="1123950"/>
                              <a:pt x="6117" y="1137285"/>
                              <a:pt x="14690" y="1148715"/>
                            </a:cubicBezTo>
                            <a:lnTo>
                              <a:pt x="229955" y="1443038"/>
                            </a:lnTo>
                            <a:lnTo>
                              <a:pt x="277580" y="2519363"/>
                            </a:lnTo>
                            <a:cubicBezTo>
                              <a:pt x="282342" y="2644140"/>
                              <a:pt x="383307" y="2741295"/>
                              <a:pt x="508085" y="2741295"/>
                            </a:cubicBezTo>
                            <a:lnTo>
                              <a:pt x="834792" y="2741295"/>
                            </a:lnTo>
                            <a:cubicBezTo>
                              <a:pt x="959569" y="2741295"/>
                              <a:pt x="1060535" y="2644140"/>
                              <a:pt x="1065297" y="2520315"/>
                            </a:cubicBezTo>
                            <a:lnTo>
                              <a:pt x="1112922" y="1443038"/>
                            </a:lnTo>
                            <a:lnTo>
                              <a:pt x="1327235" y="1148715"/>
                            </a:lnTo>
                            <a:cubicBezTo>
                              <a:pt x="1335807" y="1137285"/>
                              <a:pt x="1339617" y="1123950"/>
                              <a:pt x="1339617" y="1109663"/>
                            </a:cubicBezTo>
                            <a:lnTo>
                              <a:pt x="1339617" y="382905"/>
                            </a:lnTo>
                            <a:cubicBezTo>
                              <a:pt x="1348190" y="285750"/>
                              <a:pt x="1315805" y="188595"/>
                              <a:pt x="1250082" y="116205"/>
                            </a:cubicBezTo>
                            <a:cubicBezTo>
                              <a:pt x="1185312" y="41910"/>
                              <a:pt x="1090062" y="0"/>
                              <a:pt x="991002" y="0"/>
                            </a:cubicBezTo>
                            <a:close/>
                            <a:moveTo>
                              <a:pt x="1207220" y="372428"/>
                            </a:moveTo>
                            <a:cubicBezTo>
                              <a:pt x="1207220" y="374333"/>
                              <a:pt x="1207220" y="377190"/>
                              <a:pt x="1207220" y="379095"/>
                            </a:cubicBezTo>
                            <a:lnTo>
                              <a:pt x="1207220" y="1087755"/>
                            </a:lnTo>
                            <a:lnTo>
                              <a:pt x="993860" y="1381125"/>
                            </a:lnTo>
                            <a:cubicBezTo>
                              <a:pt x="986240" y="1391603"/>
                              <a:pt x="981477" y="1403985"/>
                              <a:pt x="981477" y="1417320"/>
                            </a:cubicBezTo>
                            <a:lnTo>
                              <a:pt x="932900" y="2515553"/>
                            </a:lnTo>
                            <a:cubicBezTo>
                              <a:pt x="930994" y="2567940"/>
                              <a:pt x="888132" y="2608898"/>
                              <a:pt x="835744" y="2608898"/>
                            </a:cubicBezTo>
                            <a:lnTo>
                              <a:pt x="509037" y="2608898"/>
                            </a:lnTo>
                            <a:cubicBezTo>
                              <a:pt x="456650" y="2608898"/>
                              <a:pt x="413787" y="2567940"/>
                              <a:pt x="411882" y="2514600"/>
                            </a:cubicBezTo>
                            <a:lnTo>
                              <a:pt x="363305" y="1417320"/>
                            </a:lnTo>
                            <a:cubicBezTo>
                              <a:pt x="362352" y="1403985"/>
                              <a:pt x="358542" y="1391603"/>
                              <a:pt x="350922" y="1381125"/>
                            </a:cubicBezTo>
                            <a:lnTo>
                              <a:pt x="136610" y="1087755"/>
                            </a:lnTo>
                            <a:lnTo>
                              <a:pt x="136610" y="379095"/>
                            </a:lnTo>
                            <a:cubicBezTo>
                              <a:pt x="136610" y="377190"/>
                              <a:pt x="136610" y="374333"/>
                              <a:pt x="136610" y="372428"/>
                            </a:cubicBezTo>
                            <a:cubicBezTo>
                              <a:pt x="129942" y="310515"/>
                              <a:pt x="149945" y="250508"/>
                              <a:pt x="191855" y="204788"/>
                            </a:cubicBezTo>
                            <a:cubicBezTo>
                              <a:pt x="233765" y="158115"/>
                              <a:pt x="290915" y="133350"/>
                              <a:pt x="352827" y="133350"/>
                            </a:cubicBezTo>
                            <a:lnTo>
                              <a:pt x="392832" y="133350"/>
                            </a:lnTo>
                            <a:lnTo>
                              <a:pt x="473795" y="272415"/>
                            </a:lnTo>
                            <a:cubicBezTo>
                              <a:pt x="485225" y="292417"/>
                              <a:pt x="507132" y="304800"/>
                              <a:pt x="529992" y="305753"/>
                            </a:cubicBezTo>
                            <a:cubicBezTo>
                              <a:pt x="542375" y="305753"/>
                              <a:pt x="554757" y="302895"/>
                              <a:pt x="565235" y="296228"/>
                            </a:cubicBezTo>
                            <a:lnTo>
                              <a:pt x="669057" y="234315"/>
                            </a:lnTo>
                            <a:lnTo>
                              <a:pt x="781452" y="297180"/>
                            </a:lnTo>
                            <a:cubicBezTo>
                              <a:pt x="811932" y="314325"/>
                              <a:pt x="850985" y="304800"/>
                              <a:pt x="870035" y="275272"/>
                            </a:cubicBezTo>
                            <a:lnTo>
                              <a:pt x="959569" y="134303"/>
                            </a:lnTo>
                            <a:lnTo>
                              <a:pt x="991955" y="134303"/>
                            </a:lnTo>
                            <a:cubicBezTo>
                              <a:pt x="1053867" y="134303"/>
                              <a:pt x="1111970" y="160020"/>
                              <a:pt x="1152927" y="205740"/>
                            </a:cubicBezTo>
                            <a:cubicBezTo>
                              <a:pt x="1193885" y="251460"/>
                              <a:pt x="1213887" y="310515"/>
                              <a:pt x="1207220" y="3724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1" name="Google Shape;451;p14"/>
                      <p:cNvSpPr/>
                      <p:nvPr/>
                    </p:nvSpPr>
                    <p:spPr>
                      <a:xfrm>
                        <a:off x="4155757" y="1203008"/>
                        <a:ext cx="676275" cy="781050"/>
                      </a:xfrm>
                      <a:custGeom>
                        <a:avLst/>
                        <a:gdLst/>
                        <a:ahLst/>
                        <a:cxnLst/>
                        <a:rect l="l" t="t" r="r" b="b"/>
                        <a:pathLst>
                          <a:path w="676275" h="781050" extrusionOk="0">
                            <a:moveTo>
                              <a:pt x="333375" y="789622"/>
                            </a:moveTo>
                            <a:lnTo>
                              <a:pt x="346710" y="789622"/>
                            </a:lnTo>
                            <a:cubicBezTo>
                              <a:pt x="530543" y="789622"/>
                              <a:pt x="680085" y="640080"/>
                              <a:pt x="680085" y="456247"/>
                            </a:cubicBezTo>
                            <a:lnTo>
                              <a:pt x="680085" y="333375"/>
                            </a:lnTo>
                            <a:cubicBezTo>
                              <a:pt x="680085" y="149542"/>
                              <a:pt x="530543" y="0"/>
                              <a:pt x="346710" y="0"/>
                            </a:cubicBezTo>
                            <a:lnTo>
                              <a:pt x="333375" y="0"/>
                            </a:lnTo>
                            <a:cubicBezTo>
                              <a:pt x="149543" y="0"/>
                              <a:pt x="0" y="149542"/>
                              <a:pt x="0" y="333375"/>
                            </a:cubicBezTo>
                            <a:lnTo>
                              <a:pt x="0" y="456247"/>
                            </a:lnTo>
                            <a:cubicBezTo>
                              <a:pt x="0" y="640080"/>
                              <a:pt x="149543" y="789622"/>
                              <a:pt x="333375" y="789622"/>
                            </a:cubicBezTo>
                            <a:close/>
                            <a:moveTo>
                              <a:pt x="133350" y="333375"/>
                            </a:moveTo>
                            <a:cubicBezTo>
                              <a:pt x="133350" y="222885"/>
                              <a:pt x="222885" y="133350"/>
                              <a:pt x="333375" y="133350"/>
                            </a:cubicBezTo>
                            <a:lnTo>
                              <a:pt x="346710" y="133350"/>
                            </a:lnTo>
                            <a:cubicBezTo>
                              <a:pt x="457200" y="133350"/>
                              <a:pt x="546735" y="222885"/>
                              <a:pt x="546735" y="333375"/>
                            </a:cubicBezTo>
                            <a:lnTo>
                              <a:pt x="546735" y="456247"/>
                            </a:lnTo>
                            <a:cubicBezTo>
                              <a:pt x="546735" y="566738"/>
                              <a:pt x="457200" y="656272"/>
                              <a:pt x="346710" y="656272"/>
                            </a:cubicBezTo>
                            <a:lnTo>
                              <a:pt x="333375" y="656272"/>
                            </a:lnTo>
                            <a:cubicBezTo>
                              <a:pt x="222885" y="656272"/>
                              <a:pt x="133350" y="566738"/>
                              <a:pt x="133350" y="456247"/>
                            </a:cubicBezTo>
                            <a:lnTo>
                              <a:pt x="133350" y="33337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2" name="Google Shape;452;p14"/>
                      <p:cNvSpPr/>
                      <p:nvPr/>
                    </p:nvSpPr>
                    <p:spPr>
                      <a:xfrm>
                        <a:off x="3839125" y="2100263"/>
                        <a:ext cx="1333500" cy="2733675"/>
                      </a:xfrm>
                      <a:custGeom>
                        <a:avLst/>
                        <a:gdLst/>
                        <a:ahLst/>
                        <a:cxnLst/>
                        <a:rect l="l" t="t" r="r" b="b"/>
                        <a:pathLst>
                          <a:path w="1333500" h="2733675" extrusionOk="0">
                            <a:moveTo>
                              <a:pt x="991002" y="0"/>
                            </a:moveTo>
                            <a:lnTo>
                              <a:pt x="922422" y="0"/>
                            </a:lnTo>
                            <a:cubicBezTo>
                              <a:pt x="899562" y="0"/>
                              <a:pt x="878607" y="11430"/>
                              <a:pt x="866225" y="30480"/>
                            </a:cubicBezTo>
                            <a:lnTo>
                              <a:pt x="790977" y="149542"/>
                            </a:lnTo>
                            <a:lnTo>
                              <a:pt x="699537" y="99060"/>
                            </a:lnTo>
                            <a:cubicBezTo>
                              <a:pt x="678582" y="87630"/>
                              <a:pt x="653817" y="87630"/>
                              <a:pt x="632862" y="100013"/>
                            </a:cubicBezTo>
                            <a:lnTo>
                              <a:pt x="552852" y="147638"/>
                            </a:lnTo>
                            <a:lnTo>
                              <a:pt x="486177" y="34290"/>
                            </a:lnTo>
                            <a:cubicBezTo>
                              <a:pt x="473795" y="14288"/>
                              <a:pt x="451887" y="953"/>
                              <a:pt x="429027" y="953"/>
                            </a:cubicBezTo>
                            <a:lnTo>
                              <a:pt x="350922" y="953"/>
                            </a:lnTo>
                            <a:cubicBezTo>
                              <a:pt x="251862" y="953"/>
                              <a:pt x="156612" y="42863"/>
                              <a:pt x="90890" y="116205"/>
                            </a:cubicBezTo>
                            <a:cubicBezTo>
                              <a:pt x="25167" y="188595"/>
                              <a:pt x="-7218" y="285750"/>
                              <a:pt x="1355" y="382905"/>
                            </a:cubicBezTo>
                            <a:lnTo>
                              <a:pt x="1355" y="1109663"/>
                            </a:lnTo>
                            <a:cubicBezTo>
                              <a:pt x="1355" y="1123950"/>
                              <a:pt x="6117" y="1137285"/>
                              <a:pt x="14690" y="1148715"/>
                            </a:cubicBezTo>
                            <a:lnTo>
                              <a:pt x="229955" y="1443038"/>
                            </a:lnTo>
                            <a:lnTo>
                              <a:pt x="277580" y="2519363"/>
                            </a:lnTo>
                            <a:cubicBezTo>
                              <a:pt x="282342" y="2644140"/>
                              <a:pt x="383307" y="2741295"/>
                              <a:pt x="508085" y="2741295"/>
                            </a:cubicBezTo>
                            <a:lnTo>
                              <a:pt x="834792" y="2741295"/>
                            </a:lnTo>
                            <a:cubicBezTo>
                              <a:pt x="959570" y="2741295"/>
                              <a:pt x="1060535" y="2644140"/>
                              <a:pt x="1065297" y="2520315"/>
                            </a:cubicBezTo>
                            <a:lnTo>
                              <a:pt x="1113875" y="1443038"/>
                            </a:lnTo>
                            <a:lnTo>
                              <a:pt x="1328187" y="1148715"/>
                            </a:lnTo>
                            <a:cubicBezTo>
                              <a:pt x="1336760" y="1137285"/>
                              <a:pt x="1340570" y="1123950"/>
                              <a:pt x="1340570" y="1109663"/>
                            </a:cubicBezTo>
                            <a:lnTo>
                              <a:pt x="1340570" y="382905"/>
                            </a:lnTo>
                            <a:cubicBezTo>
                              <a:pt x="1349142" y="285750"/>
                              <a:pt x="1316757" y="188595"/>
                              <a:pt x="1251035" y="116205"/>
                            </a:cubicBezTo>
                            <a:cubicBezTo>
                              <a:pt x="1184360" y="41910"/>
                              <a:pt x="1090062" y="0"/>
                              <a:pt x="991002" y="0"/>
                            </a:cubicBezTo>
                            <a:close/>
                            <a:moveTo>
                              <a:pt x="1207220" y="372428"/>
                            </a:moveTo>
                            <a:cubicBezTo>
                              <a:pt x="1207220" y="374333"/>
                              <a:pt x="1207220" y="377190"/>
                              <a:pt x="1207220" y="379095"/>
                            </a:cubicBezTo>
                            <a:lnTo>
                              <a:pt x="1207220" y="1087755"/>
                            </a:lnTo>
                            <a:lnTo>
                              <a:pt x="993860" y="1381125"/>
                            </a:lnTo>
                            <a:cubicBezTo>
                              <a:pt x="986240" y="1391603"/>
                              <a:pt x="981477" y="1403985"/>
                              <a:pt x="981477" y="1417320"/>
                            </a:cubicBezTo>
                            <a:lnTo>
                              <a:pt x="932900" y="2515553"/>
                            </a:lnTo>
                            <a:cubicBezTo>
                              <a:pt x="930995" y="2567940"/>
                              <a:pt x="888132" y="2608898"/>
                              <a:pt x="835745" y="2608898"/>
                            </a:cubicBezTo>
                            <a:lnTo>
                              <a:pt x="508085" y="2608898"/>
                            </a:lnTo>
                            <a:cubicBezTo>
                              <a:pt x="455697" y="2608898"/>
                              <a:pt x="412835" y="2567940"/>
                              <a:pt x="410930" y="2514600"/>
                            </a:cubicBezTo>
                            <a:lnTo>
                              <a:pt x="361400" y="1417320"/>
                            </a:lnTo>
                            <a:cubicBezTo>
                              <a:pt x="360447" y="1403985"/>
                              <a:pt x="356637" y="1391603"/>
                              <a:pt x="349017" y="1381125"/>
                            </a:cubicBezTo>
                            <a:lnTo>
                              <a:pt x="134705" y="1087755"/>
                            </a:lnTo>
                            <a:lnTo>
                              <a:pt x="134705" y="379095"/>
                            </a:lnTo>
                            <a:cubicBezTo>
                              <a:pt x="134705" y="377190"/>
                              <a:pt x="134705" y="374333"/>
                              <a:pt x="134705" y="372428"/>
                            </a:cubicBezTo>
                            <a:cubicBezTo>
                              <a:pt x="128037" y="310515"/>
                              <a:pt x="148040" y="250508"/>
                              <a:pt x="189950" y="204788"/>
                            </a:cubicBezTo>
                            <a:cubicBezTo>
                              <a:pt x="231860" y="158115"/>
                              <a:pt x="289010" y="133350"/>
                              <a:pt x="350922" y="133350"/>
                            </a:cubicBezTo>
                            <a:lnTo>
                              <a:pt x="389975" y="133350"/>
                            </a:lnTo>
                            <a:lnTo>
                              <a:pt x="470937" y="272415"/>
                            </a:lnTo>
                            <a:cubicBezTo>
                              <a:pt x="482367" y="292417"/>
                              <a:pt x="504275" y="304800"/>
                              <a:pt x="527135" y="305753"/>
                            </a:cubicBezTo>
                            <a:cubicBezTo>
                              <a:pt x="539517" y="305753"/>
                              <a:pt x="551900" y="302895"/>
                              <a:pt x="562377" y="296228"/>
                            </a:cubicBezTo>
                            <a:lnTo>
                              <a:pt x="666200" y="234315"/>
                            </a:lnTo>
                            <a:lnTo>
                              <a:pt x="778595" y="297180"/>
                            </a:lnTo>
                            <a:cubicBezTo>
                              <a:pt x="809075" y="314325"/>
                              <a:pt x="848127" y="304800"/>
                              <a:pt x="867177" y="275272"/>
                            </a:cubicBezTo>
                            <a:lnTo>
                              <a:pt x="956712" y="134303"/>
                            </a:lnTo>
                            <a:lnTo>
                              <a:pt x="989097" y="134303"/>
                            </a:lnTo>
                            <a:cubicBezTo>
                              <a:pt x="1051010" y="134303"/>
                              <a:pt x="1109112" y="160020"/>
                              <a:pt x="1150070" y="205740"/>
                            </a:cubicBezTo>
                            <a:cubicBezTo>
                              <a:pt x="1193885" y="251460"/>
                              <a:pt x="1212935" y="310515"/>
                              <a:pt x="1207220" y="3724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grpSp>
              <p:nvGrpSpPr>
                <p:cNvPr id="453" name="Google Shape;453;p14"/>
                <p:cNvGrpSpPr/>
                <p:nvPr/>
              </p:nvGrpSpPr>
              <p:grpSpPr>
                <a:xfrm>
                  <a:off x="3833317" y="4035720"/>
                  <a:ext cx="1768735" cy="1789936"/>
                  <a:chOff x="3833317" y="4035720"/>
                  <a:chExt cx="1768735" cy="1789936"/>
                </a:xfrm>
              </p:grpSpPr>
              <p:sp>
                <p:nvSpPr>
                  <p:cNvPr id="454" name="Google Shape;454;p14"/>
                  <p:cNvSpPr/>
                  <p:nvPr/>
                </p:nvSpPr>
                <p:spPr>
                  <a:xfrm rot="8179298">
                    <a:off x="4491103" y="4575453"/>
                    <a:ext cx="1066884" cy="80204"/>
                  </a:xfrm>
                  <a:prstGeom prst="rect">
                    <a:avLst/>
                  </a:prstGeom>
                  <a:solidFill>
                    <a:srgbClr val="D4CFD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455" name="Google Shape;455;p14"/>
                  <p:cNvGrpSpPr/>
                  <p:nvPr/>
                </p:nvGrpSpPr>
                <p:grpSpPr>
                  <a:xfrm>
                    <a:off x="5182952" y="4035720"/>
                    <a:ext cx="419100" cy="419100"/>
                    <a:chOff x="7327900" y="2616200"/>
                    <a:chExt cx="419100" cy="419100"/>
                  </a:xfrm>
                </p:grpSpPr>
                <p:sp>
                  <p:nvSpPr>
                    <p:cNvPr id="456" name="Google Shape;456;p14"/>
                    <p:cNvSpPr/>
                    <p:nvPr/>
                  </p:nvSpPr>
                  <p:spPr>
                    <a:xfrm>
                      <a:off x="7327900" y="2616200"/>
                      <a:ext cx="419100" cy="419100"/>
                    </a:xfrm>
                    <a:prstGeom prst="ellipse">
                      <a:avLst/>
                    </a:prstGeom>
                    <a:solidFill>
                      <a:srgbClr val="D4CFD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7" name="Google Shape;457;p14"/>
                    <p:cNvSpPr/>
                    <p:nvPr/>
                  </p:nvSpPr>
                  <p:spPr>
                    <a:xfrm>
                      <a:off x="7369175" y="2657475"/>
                      <a:ext cx="336600" cy="336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458" name="Google Shape;458;p14"/>
                  <p:cNvGrpSpPr/>
                  <p:nvPr/>
                </p:nvGrpSpPr>
                <p:grpSpPr>
                  <a:xfrm>
                    <a:off x="3833317" y="4362256"/>
                    <a:ext cx="1463400" cy="1463400"/>
                    <a:chOff x="3833317" y="4362256"/>
                    <a:chExt cx="1463400" cy="1463400"/>
                  </a:xfrm>
                </p:grpSpPr>
                <p:grpSp>
                  <p:nvGrpSpPr>
                    <p:cNvPr id="459" name="Google Shape;459;p14"/>
                    <p:cNvGrpSpPr/>
                    <p:nvPr/>
                  </p:nvGrpSpPr>
                  <p:grpSpPr>
                    <a:xfrm>
                      <a:off x="3833317" y="4362256"/>
                      <a:ext cx="1463400" cy="1463400"/>
                      <a:chOff x="3833317" y="4362256"/>
                      <a:chExt cx="1463400" cy="1463400"/>
                    </a:xfrm>
                  </p:grpSpPr>
                  <p:sp>
                    <p:nvSpPr>
                      <p:cNvPr id="460" name="Google Shape;460;p14"/>
                      <p:cNvSpPr/>
                      <p:nvPr/>
                    </p:nvSpPr>
                    <p:spPr>
                      <a:xfrm>
                        <a:off x="3833317" y="4362256"/>
                        <a:ext cx="1463400" cy="1463400"/>
                      </a:xfrm>
                      <a:prstGeom prst="ellipse">
                        <a:avLst/>
                      </a:prstGeom>
                      <a:solidFill>
                        <a:srgbClr val="D4CFD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1" name="Google Shape;461;p14"/>
                      <p:cNvSpPr/>
                      <p:nvPr/>
                    </p:nvSpPr>
                    <p:spPr>
                      <a:xfrm>
                        <a:off x="4034983" y="4563922"/>
                        <a:ext cx="1060200" cy="1060200"/>
                      </a:xfrm>
                      <a:prstGeom prst="ellipse">
                        <a:avLst/>
                      </a:prstGeom>
                      <a:gradFill>
                        <a:gsLst>
                          <a:gs pos="0">
                            <a:schemeClr val="lt1"/>
                          </a:gs>
                          <a:gs pos="100000">
                            <a:srgbClr val="F2F2F2"/>
                          </a:gs>
                        </a:gsLst>
                        <a:lin ang="13500032" scaled="0"/>
                      </a:gradFill>
                      <a:ln w="12700" cap="flat" cmpd="sng">
                        <a:solidFill>
                          <a:schemeClr val="lt1"/>
                        </a:solidFill>
                        <a:prstDash val="solid"/>
                        <a:miter lim="800000"/>
                        <a:headEnd type="none" w="sm" len="sm"/>
                        <a:tailEnd type="none" w="sm" len="sm"/>
                      </a:ln>
                      <a:effectLst>
                        <a:outerShdw blurRad="88900" dist="635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462" name="Google Shape;462;p14"/>
                    <p:cNvGrpSpPr/>
                    <p:nvPr/>
                  </p:nvGrpSpPr>
                  <p:grpSpPr>
                    <a:xfrm>
                      <a:off x="4288412" y="4817427"/>
                      <a:ext cx="552929" cy="552934"/>
                      <a:chOff x="5715205" y="2928937"/>
                      <a:chExt cx="755058" cy="755065"/>
                    </a:xfrm>
                  </p:grpSpPr>
                  <p:sp>
                    <p:nvSpPr>
                      <p:cNvPr id="463" name="Google Shape;463;p14"/>
                      <p:cNvSpPr/>
                      <p:nvPr/>
                    </p:nvSpPr>
                    <p:spPr>
                      <a:xfrm>
                        <a:off x="5927880" y="3141612"/>
                        <a:ext cx="333375" cy="333375"/>
                      </a:xfrm>
                      <a:custGeom>
                        <a:avLst/>
                        <a:gdLst/>
                        <a:ahLst/>
                        <a:cxnLst/>
                        <a:rect l="l" t="t" r="r" b="b"/>
                        <a:pathLst>
                          <a:path w="333375" h="333375" extrusionOk="0">
                            <a:moveTo>
                              <a:pt x="168325" y="0"/>
                            </a:moveTo>
                            <a:cubicBezTo>
                              <a:pt x="75512" y="0"/>
                              <a:pt x="0" y="75512"/>
                              <a:pt x="0" y="168325"/>
                            </a:cubicBezTo>
                            <a:cubicBezTo>
                              <a:pt x="0" y="187737"/>
                              <a:pt x="3470" y="206313"/>
                              <a:pt x="9544" y="223679"/>
                            </a:cubicBezTo>
                            <a:cubicBezTo>
                              <a:pt x="9648" y="225533"/>
                              <a:pt x="10332" y="227171"/>
                              <a:pt x="11346" y="228592"/>
                            </a:cubicBezTo>
                            <a:cubicBezTo>
                              <a:pt x="35658" y="291685"/>
                              <a:pt x="96768" y="336649"/>
                              <a:pt x="168325" y="336649"/>
                            </a:cubicBezTo>
                            <a:cubicBezTo>
                              <a:pt x="168327" y="336649"/>
                              <a:pt x="168330" y="336649"/>
                              <a:pt x="168332" y="336649"/>
                            </a:cubicBezTo>
                            <a:cubicBezTo>
                              <a:pt x="168333" y="336649"/>
                              <a:pt x="168333" y="336649"/>
                              <a:pt x="168334" y="336649"/>
                            </a:cubicBezTo>
                            <a:cubicBezTo>
                              <a:pt x="168336" y="336649"/>
                              <a:pt x="168337" y="336649"/>
                              <a:pt x="168339" y="336649"/>
                            </a:cubicBezTo>
                            <a:cubicBezTo>
                              <a:pt x="261146" y="336641"/>
                              <a:pt x="336649" y="261133"/>
                              <a:pt x="336649" y="168325"/>
                            </a:cubicBezTo>
                            <a:cubicBezTo>
                              <a:pt x="336649" y="75512"/>
                              <a:pt x="261138" y="0"/>
                              <a:pt x="168325" y="0"/>
                            </a:cubicBezTo>
                            <a:close/>
                            <a:moveTo>
                              <a:pt x="301718" y="101710"/>
                            </a:moveTo>
                            <a:lnTo>
                              <a:pt x="249082" y="101710"/>
                            </a:lnTo>
                            <a:cubicBezTo>
                              <a:pt x="236628" y="65866"/>
                              <a:pt x="216364" y="39173"/>
                              <a:pt x="201055" y="22780"/>
                            </a:cubicBezTo>
                            <a:cubicBezTo>
                              <a:pt x="245202" y="32707"/>
                              <a:pt x="281915" y="62223"/>
                              <a:pt x="301718" y="101710"/>
                            </a:cubicBezTo>
                            <a:close/>
                            <a:moveTo>
                              <a:pt x="19050" y="168325"/>
                            </a:moveTo>
                            <a:cubicBezTo>
                              <a:pt x="19050" y="151681"/>
                              <a:pt x="21906" y="135721"/>
                              <a:pt x="26954" y="120760"/>
                            </a:cubicBezTo>
                            <a:lnTo>
                              <a:pt x="82123" y="120760"/>
                            </a:lnTo>
                            <a:cubicBezTo>
                              <a:pt x="78538" y="135402"/>
                              <a:pt x="76256" y="151195"/>
                              <a:pt x="76256" y="168325"/>
                            </a:cubicBezTo>
                            <a:cubicBezTo>
                              <a:pt x="76256" y="184542"/>
                              <a:pt x="78474" y="199581"/>
                              <a:pt x="81943" y="213643"/>
                            </a:cubicBezTo>
                            <a:lnTo>
                              <a:pt x="26130" y="213643"/>
                            </a:lnTo>
                            <a:cubicBezTo>
                              <a:pt x="21561" y="199339"/>
                              <a:pt x="19050" y="184125"/>
                              <a:pt x="19050" y="168325"/>
                            </a:cubicBezTo>
                            <a:close/>
                            <a:moveTo>
                              <a:pt x="95306" y="168325"/>
                            </a:moveTo>
                            <a:cubicBezTo>
                              <a:pt x="95306" y="151137"/>
                              <a:pt x="97818" y="135277"/>
                              <a:pt x="101836" y="120760"/>
                            </a:cubicBezTo>
                            <a:lnTo>
                              <a:pt x="158800" y="120760"/>
                            </a:lnTo>
                            <a:lnTo>
                              <a:pt x="158800" y="213643"/>
                            </a:lnTo>
                            <a:lnTo>
                              <a:pt x="101586" y="213643"/>
                            </a:lnTo>
                            <a:cubicBezTo>
                              <a:pt x="97698" y="199699"/>
                              <a:pt x="95306" y="184580"/>
                              <a:pt x="95306" y="168325"/>
                            </a:cubicBezTo>
                            <a:close/>
                            <a:moveTo>
                              <a:pt x="228590" y="101710"/>
                            </a:moveTo>
                            <a:lnTo>
                              <a:pt x="177850" y="101710"/>
                            </a:lnTo>
                            <a:lnTo>
                              <a:pt x="177850" y="26580"/>
                            </a:lnTo>
                            <a:cubicBezTo>
                              <a:pt x="190490" y="38517"/>
                              <a:pt x="213964" y="64295"/>
                              <a:pt x="228590" y="101710"/>
                            </a:cubicBezTo>
                            <a:close/>
                            <a:moveTo>
                              <a:pt x="158800" y="27426"/>
                            </a:moveTo>
                            <a:lnTo>
                              <a:pt x="158800" y="101710"/>
                            </a:lnTo>
                            <a:lnTo>
                              <a:pt x="108262" y="101710"/>
                            </a:lnTo>
                            <a:cubicBezTo>
                              <a:pt x="122724" y="65335"/>
                              <a:pt x="145790" y="39777"/>
                              <a:pt x="158800" y="27426"/>
                            </a:cubicBezTo>
                            <a:close/>
                            <a:moveTo>
                              <a:pt x="158800" y="232693"/>
                            </a:moveTo>
                            <a:lnTo>
                              <a:pt x="158800" y="306363"/>
                            </a:lnTo>
                            <a:cubicBezTo>
                              <a:pt x="144072" y="292232"/>
                              <a:pt x="121970" y="266966"/>
                              <a:pt x="108103" y="232693"/>
                            </a:cubicBezTo>
                            <a:lnTo>
                              <a:pt x="158800" y="232693"/>
                            </a:lnTo>
                            <a:close/>
                            <a:moveTo>
                              <a:pt x="177850" y="306252"/>
                            </a:moveTo>
                            <a:lnTo>
                              <a:pt x="177850" y="232693"/>
                            </a:lnTo>
                            <a:lnTo>
                              <a:pt x="228499" y="232693"/>
                            </a:lnTo>
                            <a:cubicBezTo>
                              <a:pt x="214601" y="266948"/>
                              <a:pt x="192559" y="292108"/>
                              <a:pt x="177850" y="306252"/>
                            </a:cubicBezTo>
                            <a:close/>
                            <a:moveTo>
                              <a:pt x="177850" y="213643"/>
                            </a:moveTo>
                            <a:lnTo>
                              <a:pt x="177850" y="120760"/>
                            </a:lnTo>
                            <a:lnTo>
                              <a:pt x="234955" y="120760"/>
                            </a:lnTo>
                            <a:cubicBezTo>
                              <a:pt x="238893" y="135262"/>
                              <a:pt x="241334" y="151131"/>
                              <a:pt x="241334" y="168325"/>
                            </a:cubicBezTo>
                            <a:cubicBezTo>
                              <a:pt x="241334" y="184586"/>
                              <a:pt x="238865" y="199679"/>
                              <a:pt x="234953" y="213643"/>
                            </a:cubicBezTo>
                            <a:lnTo>
                              <a:pt x="177850" y="213643"/>
                            </a:lnTo>
                            <a:close/>
                            <a:moveTo>
                              <a:pt x="254591" y="120760"/>
                            </a:moveTo>
                            <a:lnTo>
                              <a:pt x="309695" y="120760"/>
                            </a:lnTo>
                            <a:cubicBezTo>
                              <a:pt x="314744" y="135721"/>
                              <a:pt x="317599" y="151681"/>
                              <a:pt x="317599" y="168325"/>
                            </a:cubicBezTo>
                            <a:cubicBezTo>
                              <a:pt x="317599" y="184125"/>
                              <a:pt x="315088" y="199339"/>
                              <a:pt x="310519" y="213643"/>
                            </a:cubicBezTo>
                            <a:lnTo>
                              <a:pt x="254697" y="213643"/>
                            </a:lnTo>
                            <a:cubicBezTo>
                              <a:pt x="258166" y="199581"/>
                              <a:pt x="260384" y="184542"/>
                              <a:pt x="260384" y="168325"/>
                            </a:cubicBezTo>
                            <a:cubicBezTo>
                              <a:pt x="260384" y="151196"/>
                              <a:pt x="258131" y="135402"/>
                              <a:pt x="254591" y="120760"/>
                            </a:cubicBezTo>
                            <a:close/>
                            <a:moveTo>
                              <a:pt x="136586" y="22524"/>
                            </a:moveTo>
                            <a:cubicBezTo>
                              <a:pt x="121044" y="38905"/>
                              <a:pt x="100376" y="65697"/>
                              <a:pt x="87703" y="101710"/>
                            </a:cubicBezTo>
                            <a:lnTo>
                              <a:pt x="34932" y="101710"/>
                            </a:lnTo>
                            <a:cubicBezTo>
                              <a:pt x="54884" y="61924"/>
                              <a:pt x="91993" y="32226"/>
                              <a:pt x="136586" y="22524"/>
                            </a:cubicBezTo>
                            <a:close/>
                            <a:moveTo>
                              <a:pt x="33848" y="232693"/>
                            </a:moveTo>
                            <a:lnTo>
                              <a:pt x="87638" y="232693"/>
                            </a:lnTo>
                            <a:cubicBezTo>
                              <a:pt x="100926" y="269785"/>
                              <a:pt x="123199" y="297674"/>
                              <a:pt x="140138" y="314846"/>
                            </a:cubicBezTo>
                            <a:cubicBezTo>
                              <a:pt x="93133" y="305819"/>
                              <a:pt x="54023" y="274665"/>
                              <a:pt x="33848" y="232693"/>
                            </a:cubicBezTo>
                            <a:close/>
                            <a:moveTo>
                              <a:pt x="196508" y="314846"/>
                            </a:moveTo>
                            <a:cubicBezTo>
                              <a:pt x="213446" y="297674"/>
                              <a:pt x="235715" y="269786"/>
                              <a:pt x="249002" y="232693"/>
                            </a:cubicBezTo>
                            <a:lnTo>
                              <a:pt x="302801" y="232693"/>
                            </a:lnTo>
                            <a:cubicBezTo>
                              <a:pt x="282625" y="274665"/>
                              <a:pt x="243514" y="305819"/>
                              <a:pt x="196508" y="31484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4" name="Google Shape;464;p14"/>
                      <p:cNvSpPr/>
                      <p:nvPr/>
                    </p:nvSpPr>
                    <p:spPr>
                      <a:xfrm>
                        <a:off x="6216058" y="2941932"/>
                        <a:ext cx="247650" cy="247650"/>
                      </a:xfrm>
                      <a:custGeom>
                        <a:avLst/>
                        <a:gdLst/>
                        <a:ahLst/>
                        <a:cxnLst/>
                        <a:rect l="l" t="t" r="r" b="b"/>
                        <a:pathLst>
                          <a:path w="247650" h="247650" extrusionOk="0">
                            <a:moveTo>
                              <a:pt x="248152" y="124076"/>
                            </a:moveTo>
                            <a:cubicBezTo>
                              <a:pt x="248152" y="55662"/>
                              <a:pt x="192491" y="0"/>
                              <a:pt x="124076" y="0"/>
                            </a:cubicBezTo>
                            <a:cubicBezTo>
                              <a:pt x="55662" y="0"/>
                              <a:pt x="0" y="55662"/>
                              <a:pt x="0" y="124076"/>
                            </a:cubicBezTo>
                            <a:cubicBezTo>
                              <a:pt x="0" y="192491"/>
                              <a:pt x="55662" y="248152"/>
                              <a:pt x="124076" y="248152"/>
                            </a:cubicBezTo>
                            <a:cubicBezTo>
                              <a:pt x="192491" y="248152"/>
                              <a:pt x="248152" y="192491"/>
                              <a:pt x="248152" y="124076"/>
                            </a:cubicBezTo>
                            <a:close/>
                            <a:moveTo>
                              <a:pt x="61428" y="208173"/>
                            </a:moveTo>
                            <a:cubicBezTo>
                              <a:pt x="62587" y="181488"/>
                              <a:pt x="80022" y="158619"/>
                              <a:pt x="105789" y="150795"/>
                            </a:cubicBezTo>
                            <a:cubicBezTo>
                              <a:pt x="109454" y="149679"/>
                              <a:pt x="112105" y="146465"/>
                              <a:pt x="112495" y="142647"/>
                            </a:cubicBezTo>
                            <a:cubicBezTo>
                              <a:pt x="112886" y="138829"/>
                              <a:pt x="110942" y="135150"/>
                              <a:pt x="107575" y="133313"/>
                            </a:cubicBezTo>
                            <a:cubicBezTo>
                              <a:pt x="95455" y="126713"/>
                              <a:pt x="87920" y="114058"/>
                              <a:pt x="87920" y="100278"/>
                            </a:cubicBezTo>
                            <a:cubicBezTo>
                              <a:pt x="87920" y="79553"/>
                              <a:pt x="104784" y="62689"/>
                              <a:pt x="125509" y="62689"/>
                            </a:cubicBezTo>
                            <a:cubicBezTo>
                              <a:pt x="146233" y="62689"/>
                              <a:pt x="163097" y="79553"/>
                              <a:pt x="163097" y="100278"/>
                            </a:cubicBezTo>
                            <a:cubicBezTo>
                              <a:pt x="163097" y="114467"/>
                              <a:pt x="155209" y="127295"/>
                              <a:pt x="142512" y="133759"/>
                            </a:cubicBezTo>
                            <a:cubicBezTo>
                              <a:pt x="139080" y="135499"/>
                              <a:pt x="137043" y="139131"/>
                              <a:pt x="137331" y="142963"/>
                            </a:cubicBezTo>
                            <a:cubicBezTo>
                              <a:pt x="137620" y="146796"/>
                              <a:pt x="140187" y="150079"/>
                              <a:pt x="143833" y="151288"/>
                            </a:cubicBezTo>
                            <a:cubicBezTo>
                              <a:pt x="168724" y="159536"/>
                              <a:pt x="185578" y="182195"/>
                              <a:pt x="186726" y="208171"/>
                            </a:cubicBezTo>
                            <a:cubicBezTo>
                              <a:pt x="169212" y="221254"/>
                              <a:pt x="147570" y="229102"/>
                              <a:pt x="124076" y="229102"/>
                            </a:cubicBezTo>
                            <a:cubicBezTo>
                              <a:pt x="100583" y="229102"/>
                              <a:pt x="78942" y="221255"/>
                              <a:pt x="61428" y="208173"/>
                            </a:cubicBezTo>
                            <a:close/>
                            <a:moveTo>
                              <a:pt x="19050" y="124076"/>
                            </a:moveTo>
                            <a:cubicBezTo>
                              <a:pt x="19050" y="66163"/>
                              <a:pt x="66163" y="19050"/>
                              <a:pt x="124076" y="19050"/>
                            </a:cubicBezTo>
                            <a:cubicBezTo>
                              <a:pt x="181989" y="19050"/>
                              <a:pt x="229102" y="66163"/>
                              <a:pt x="229102" y="124076"/>
                            </a:cubicBezTo>
                            <a:cubicBezTo>
                              <a:pt x="229102" y="150140"/>
                              <a:pt x="219502" y="173965"/>
                              <a:pt x="203727" y="192344"/>
                            </a:cubicBezTo>
                            <a:cubicBezTo>
                              <a:pt x="198645" y="170527"/>
                              <a:pt x="184933" y="151665"/>
                              <a:pt x="165562" y="140317"/>
                            </a:cubicBezTo>
                            <a:cubicBezTo>
                              <a:pt x="176045" y="129880"/>
                              <a:pt x="182147" y="115607"/>
                              <a:pt x="182147" y="100278"/>
                            </a:cubicBezTo>
                            <a:cubicBezTo>
                              <a:pt x="182147" y="69047"/>
                              <a:pt x="156735" y="43639"/>
                              <a:pt x="125509" y="43639"/>
                            </a:cubicBezTo>
                            <a:cubicBezTo>
                              <a:pt x="94283" y="43639"/>
                              <a:pt x="68870" y="69047"/>
                              <a:pt x="68870" y="100278"/>
                            </a:cubicBezTo>
                            <a:cubicBezTo>
                              <a:pt x="68870" y="114998"/>
                              <a:pt x="74572" y="128862"/>
                              <a:pt x="84395" y="139229"/>
                            </a:cubicBezTo>
                            <a:cubicBezTo>
                              <a:pt x="64004" y="150420"/>
                              <a:pt x="49623" y="169722"/>
                              <a:pt x="44418" y="192336"/>
                            </a:cubicBezTo>
                            <a:cubicBezTo>
                              <a:pt x="28647" y="173959"/>
                              <a:pt x="19050" y="150136"/>
                              <a:pt x="19050" y="12407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5" name="Google Shape;465;p14"/>
                      <p:cNvSpPr/>
                      <p:nvPr/>
                    </p:nvSpPr>
                    <p:spPr>
                      <a:xfrm>
                        <a:off x="5728199" y="2941932"/>
                        <a:ext cx="247650" cy="247650"/>
                      </a:xfrm>
                      <a:custGeom>
                        <a:avLst/>
                        <a:gdLst/>
                        <a:ahLst/>
                        <a:cxnLst/>
                        <a:rect l="l" t="t" r="r" b="b"/>
                        <a:pathLst>
                          <a:path w="247650" h="247650" extrusionOk="0">
                            <a:moveTo>
                              <a:pt x="124076" y="0"/>
                            </a:moveTo>
                            <a:cubicBezTo>
                              <a:pt x="55662" y="0"/>
                              <a:pt x="0" y="55662"/>
                              <a:pt x="0" y="124076"/>
                            </a:cubicBezTo>
                            <a:cubicBezTo>
                              <a:pt x="0" y="192491"/>
                              <a:pt x="55662" y="248152"/>
                              <a:pt x="124076" y="248152"/>
                            </a:cubicBezTo>
                            <a:cubicBezTo>
                              <a:pt x="192491" y="248152"/>
                              <a:pt x="248152" y="192491"/>
                              <a:pt x="248152" y="124076"/>
                            </a:cubicBezTo>
                            <a:cubicBezTo>
                              <a:pt x="248152" y="55662"/>
                              <a:pt x="192491" y="0"/>
                              <a:pt x="124076" y="0"/>
                            </a:cubicBezTo>
                            <a:close/>
                            <a:moveTo>
                              <a:pt x="61419" y="208166"/>
                            </a:moveTo>
                            <a:cubicBezTo>
                              <a:pt x="62582" y="181488"/>
                              <a:pt x="80015" y="158618"/>
                              <a:pt x="105789" y="150795"/>
                            </a:cubicBezTo>
                            <a:cubicBezTo>
                              <a:pt x="109454" y="149679"/>
                              <a:pt x="112105" y="146465"/>
                              <a:pt x="112495" y="142647"/>
                            </a:cubicBezTo>
                            <a:cubicBezTo>
                              <a:pt x="112886" y="138829"/>
                              <a:pt x="110942" y="135150"/>
                              <a:pt x="107575" y="133313"/>
                            </a:cubicBezTo>
                            <a:cubicBezTo>
                              <a:pt x="95455" y="126713"/>
                              <a:pt x="87920" y="114058"/>
                              <a:pt x="87920" y="100278"/>
                            </a:cubicBezTo>
                            <a:cubicBezTo>
                              <a:pt x="87920" y="79553"/>
                              <a:pt x="104784" y="62689"/>
                              <a:pt x="125508" y="62689"/>
                            </a:cubicBezTo>
                            <a:cubicBezTo>
                              <a:pt x="146233" y="62689"/>
                              <a:pt x="163097" y="79553"/>
                              <a:pt x="163097" y="100278"/>
                            </a:cubicBezTo>
                            <a:cubicBezTo>
                              <a:pt x="163097" y="114463"/>
                              <a:pt x="155209" y="127295"/>
                              <a:pt x="142503" y="133759"/>
                            </a:cubicBezTo>
                            <a:cubicBezTo>
                              <a:pt x="139080" y="135503"/>
                              <a:pt x="137043" y="139136"/>
                              <a:pt x="137331" y="142968"/>
                            </a:cubicBezTo>
                            <a:cubicBezTo>
                              <a:pt x="137620" y="146800"/>
                              <a:pt x="140187" y="150079"/>
                              <a:pt x="143833" y="151288"/>
                            </a:cubicBezTo>
                            <a:cubicBezTo>
                              <a:pt x="168724" y="159536"/>
                              <a:pt x="185578" y="182195"/>
                              <a:pt x="186726" y="208171"/>
                            </a:cubicBezTo>
                            <a:cubicBezTo>
                              <a:pt x="169212" y="221254"/>
                              <a:pt x="147570" y="229102"/>
                              <a:pt x="124076" y="229102"/>
                            </a:cubicBezTo>
                            <a:cubicBezTo>
                              <a:pt x="100579" y="229102"/>
                              <a:pt x="78935" y="221252"/>
                              <a:pt x="61419" y="208166"/>
                            </a:cubicBezTo>
                            <a:close/>
                            <a:moveTo>
                              <a:pt x="203727" y="192343"/>
                            </a:moveTo>
                            <a:cubicBezTo>
                              <a:pt x="198645" y="170526"/>
                              <a:pt x="184932" y="151665"/>
                              <a:pt x="165553" y="140317"/>
                            </a:cubicBezTo>
                            <a:cubicBezTo>
                              <a:pt x="176045" y="129876"/>
                              <a:pt x="182147" y="115602"/>
                              <a:pt x="182147" y="100278"/>
                            </a:cubicBezTo>
                            <a:cubicBezTo>
                              <a:pt x="182147" y="69047"/>
                              <a:pt x="156735" y="43639"/>
                              <a:pt x="125508" y="43639"/>
                            </a:cubicBezTo>
                            <a:cubicBezTo>
                              <a:pt x="94283" y="43639"/>
                              <a:pt x="68870" y="69047"/>
                              <a:pt x="68870" y="100278"/>
                            </a:cubicBezTo>
                            <a:cubicBezTo>
                              <a:pt x="68870" y="114998"/>
                              <a:pt x="74572" y="128862"/>
                              <a:pt x="84386" y="139229"/>
                            </a:cubicBezTo>
                            <a:cubicBezTo>
                              <a:pt x="64004" y="150419"/>
                              <a:pt x="49620" y="169718"/>
                              <a:pt x="44411" y="192328"/>
                            </a:cubicBezTo>
                            <a:cubicBezTo>
                              <a:pt x="28644" y="173952"/>
                              <a:pt x="19050" y="150133"/>
                              <a:pt x="19050" y="124076"/>
                            </a:cubicBezTo>
                            <a:cubicBezTo>
                              <a:pt x="19050" y="66163"/>
                              <a:pt x="66163" y="19050"/>
                              <a:pt x="124076" y="19050"/>
                            </a:cubicBezTo>
                            <a:cubicBezTo>
                              <a:pt x="181989" y="19050"/>
                              <a:pt x="229102" y="66163"/>
                              <a:pt x="229102" y="124076"/>
                            </a:cubicBezTo>
                            <a:cubicBezTo>
                              <a:pt x="229102" y="150140"/>
                              <a:pt x="219502" y="173965"/>
                              <a:pt x="203727" y="192343"/>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6" name="Google Shape;466;p14"/>
                      <p:cNvSpPr/>
                      <p:nvPr/>
                    </p:nvSpPr>
                    <p:spPr>
                      <a:xfrm>
                        <a:off x="6216058" y="3430795"/>
                        <a:ext cx="247650" cy="247650"/>
                      </a:xfrm>
                      <a:custGeom>
                        <a:avLst/>
                        <a:gdLst/>
                        <a:ahLst/>
                        <a:cxnLst/>
                        <a:rect l="l" t="t" r="r" b="b"/>
                        <a:pathLst>
                          <a:path w="247650" h="247650" extrusionOk="0">
                            <a:moveTo>
                              <a:pt x="124076" y="248152"/>
                            </a:moveTo>
                            <a:cubicBezTo>
                              <a:pt x="192491" y="248152"/>
                              <a:pt x="248152" y="192491"/>
                              <a:pt x="248152" y="124076"/>
                            </a:cubicBezTo>
                            <a:cubicBezTo>
                              <a:pt x="248152" y="55662"/>
                              <a:pt x="192491" y="0"/>
                              <a:pt x="124076" y="0"/>
                            </a:cubicBezTo>
                            <a:cubicBezTo>
                              <a:pt x="55662" y="0"/>
                              <a:pt x="0" y="55662"/>
                              <a:pt x="0" y="124076"/>
                            </a:cubicBezTo>
                            <a:cubicBezTo>
                              <a:pt x="0" y="192491"/>
                              <a:pt x="55662" y="248152"/>
                              <a:pt x="124076" y="248152"/>
                            </a:cubicBezTo>
                            <a:close/>
                            <a:moveTo>
                              <a:pt x="61428" y="208173"/>
                            </a:moveTo>
                            <a:cubicBezTo>
                              <a:pt x="62587" y="181488"/>
                              <a:pt x="80022" y="158619"/>
                              <a:pt x="105789" y="150795"/>
                            </a:cubicBezTo>
                            <a:cubicBezTo>
                              <a:pt x="109454" y="149679"/>
                              <a:pt x="112105" y="146465"/>
                              <a:pt x="112495" y="142647"/>
                            </a:cubicBezTo>
                            <a:cubicBezTo>
                              <a:pt x="112886" y="138829"/>
                              <a:pt x="110942" y="135150"/>
                              <a:pt x="107575" y="133313"/>
                            </a:cubicBezTo>
                            <a:cubicBezTo>
                              <a:pt x="95455" y="126713"/>
                              <a:pt x="87920" y="114058"/>
                              <a:pt x="87920" y="100278"/>
                            </a:cubicBezTo>
                            <a:cubicBezTo>
                              <a:pt x="87920" y="79553"/>
                              <a:pt x="104784" y="62689"/>
                              <a:pt x="125509" y="62689"/>
                            </a:cubicBezTo>
                            <a:cubicBezTo>
                              <a:pt x="146233" y="62689"/>
                              <a:pt x="163097" y="79553"/>
                              <a:pt x="163097" y="100278"/>
                            </a:cubicBezTo>
                            <a:cubicBezTo>
                              <a:pt x="163097" y="114467"/>
                              <a:pt x="155209" y="127295"/>
                              <a:pt x="142512" y="133759"/>
                            </a:cubicBezTo>
                            <a:cubicBezTo>
                              <a:pt x="139080" y="135499"/>
                              <a:pt x="137043" y="139131"/>
                              <a:pt x="137331" y="142963"/>
                            </a:cubicBezTo>
                            <a:cubicBezTo>
                              <a:pt x="137620" y="146796"/>
                              <a:pt x="140187" y="150079"/>
                              <a:pt x="143833" y="151288"/>
                            </a:cubicBezTo>
                            <a:cubicBezTo>
                              <a:pt x="168724" y="159536"/>
                              <a:pt x="185578" y="182195"/>
                              <a:pt x="186726" y="208171"/>
                            </a:cubicBezTo>
                            <a:cubicBezTo>
                              <a:pt x="169212" y="221254"/>
                              <a:pt x="147570" y="229102"/>
                              <a:pt x="124076" y="229102"/>
                            </a:cubicBezTo>
                            <a:cubicBezTo>
                              <a:pt x="100583" y="229102"/>
                              <a:pt x="78942" y="221255"/>
                              <a:pt x="61428" y="208173"/>
                            </a:cubicBezTo>
                            <a:close/>
                            <a:moveTo>
                              <a:pt x="124076" y="19050"/>
                            </a:moveTo>
                            <a:cubicBezTo>
                              <a:pt x="181989" y="19050"/>
                              <a:pt x="229102" y="66163"/>
                              <a:pt x="229102" y="124076"/>
                            </a:cubicBezTo>
                            <a:cubicBezTo>
                              <a:pt x="229102" y="150140"/>
                              <a:pt x="219502" y="173965"/>
                              <a:pt x="203727" y="192344"/>
                            </a:cubicBezTo>
                            <a:cubicBezTo>
                              <a:pt x="198645" y="170527"/>
                              <a:pt x="184933" y="151665"/>
                              <a:pt x="165562" y="140317"/>
                            </a:cubicBezTo>
                            <a:cubicBezTo>
                              <a:pt x="176045" y="129880"/>
                              <a:pt x="182147" y="115607"/>
                              <a:pt x="182147" y="100278"/>
                            </a:cubicBezTo>
                            <a:cubicBezTo>
                              <a:pt x="182147" y="69047"/>
                              <a:pt x="156735" y="43639"/>
                              <a:pt x="125509" y="43639"/>
                            </a:cubicBezTo>
                            <a:cubicBezTo>
                              <a:pt x="94283" y="43639"/>
                              <a:pt x="68870" y="69047"/>
                              <a:pt x="68870" y="100278"/>
                            </a:cubicBezTo>
                            <a:cubicBezTo>
                              <a:pt x="68870" y="114998"/>
                              <a:pt x="74572" y="128862"/>
                              <a:pt x="84395" y="139229"/>
                            </a:cubicBezTo>
                            <a:cubicBezTo>
                              <a:pt x="64004" y="150420"/>
                              <a:pt x="49623" y="169722"/>
                              <a:pt x="44418" y="192336"/>
                            </a:cubicBezTo>
                            <a:cubicBezTo>
                              <a:pt x="28647" y="173959"/>
                              <a:pt x="19050" y="150136"/>
                              <a:pt x="19050" y="124076"/>
                            </a:cubicBezTo>
                            <a:cubicBezTo>
                              <a:pt x="19050" y="66163"/>
                              <a:pt x="66163" y="19050"/>
                              <a:pt x="124076" y="1905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7" name="Google Shape;467;p14"/>
                      <p:cNvSpPr/>
                      <p:nvPr/>
                    </p:nvSpPr>
                    <p:spPr>
                      <a:xfrm>
                        <a:off x="5728199" y="3430795"/>
                        <a:ext cx="247650" cy="247650"/>
                      </a:xfrm>
                      <a:custGeom>
                        <a:avLst/>
                        <a:gdLst/>
                        <a:ahLst/>
                        <a:cxnLst/>
                        <a:rect l="l" t="t" r="r" b="b"/>
                        <a:pathLst>
                          <a:path w="247650" h="247650" extrusionOk="0">
                            <a:moveTo>
                              <a:pt x="124076" y="248152"/>
                            </a:moveTo>
                            <a:cubicBezTo>
                              <a:pt x="192491" y="248152"/>
                              <a:pt x="248152" y="192491"/>
                              <a:pt x="248152" y="124076"/>
                            </a:cubicBezTo>
                            <a:cubicBezTo>
                              <a:pt x="248152" y="55662"/>
                              <a:pt x="192491" y="0"/>
                              <a:pt x="124076" y="0"/>
                            </a:cubicBezTo>
                            <a:cubicBezTo>
                              <a:pt x="55662" y="0"/>
                              <a:pt x="0" y="55662"/>
                              <a:pt x="0" y="124076"/>
                            </a:cubicBezTo>
                            <a:cubicBezTo>
                              <a:pt x="0" y="192491"/>
                              <a:pt x="55662" y="248152"/>
                              <a:pt x="124076" y="248152"/>
                            </a:cubicBezTo>
                            <a:close/>
                            <a:moveTo>
                              <a:pt x="61419" y="208166"/>
                            </a:moveTo>
                            <a:cubicBezTo>
                              <a:pt x="62582" y="181488"/>
                              <a:pt x="80015" y="158618"/>
                              <a:pt x="105789" y="150795"/>
                            </a:cubicBezTo>
                            <a:cubicBezTo>
                              <a:pt x="109454" y="149679"/>
                              <a:pt x="112105" y="146465"/>
                              <a:pt x="112495" y="142647"/>
                            </a:cubicBezTo>
                            <a:cubicBezTo>
                              <a:pt x="112886" y="138829"/>
                              <a:pt x="110942" y="135150"/>
                              <a:pt x="107575" y="133313"/>
                            </a:cubicBezTo>
                            <a:cubicBezTo>
                              <a:pt x="95455" y="126713"/>
                              <a:pt x="87920" y="114058"/>
                              <a:pt x="87920" y="100278"/>
                            </a:cubicBezTo>
                            <a:cubicBezTo>
                              <a:pt x="87920" y="79553"/>
                              <a:pt x="104784" y="62689"/>
                              <a:pt x="125508" y="62689"/>
                            </a:cubicBezTo>
                            <a:cubicBezTo>
                              <a:pt x="146233" y="62689"/>
                              <a:pt x="163097" y="79553"/>
                              <a:pt x="163097" y="100278"/>
                            </a:cubicBezTo>
                            <a:cubicBezTo>
                              <a:pt x="163097" y="114463"/>
                              <a:pt x="155209" y="127295"/>
                              <a:pt x="142503" y="133759"/>
                            </a:cubicBezTo>
                            <a:cubicBezTo>
                              <a:pt x="139080" y="135503"/>
                              <a:pt x="137043" y="139136"/>
                              <a:pt x="137331" y="142968"/>
                            </a:cubicBezTo>
                            <a:cubicBezTo>
                              <a:pt x="137620" y="146800"/>
                              <a:pt x="140187" y="150079"/>
                              <a:pt x="143833" y="151288"/>
                            </a:cubicBezTo>
                            <a:cubicBezTo>
                              <a:pt x="168724" y="159536"/>
                              <a:pt x="185578" y="182195"/>
                              <a:pt x="186726" y="208171"/>
                            </a:cubicBezTo>
                            <a:cubicBezTo>
                              <a:pt x="169212" y="221254"/>
                              <a:pt x="147570" y="229102"/>
                              <a:pt x="124076" y="229102"/>
                            </a:cubicBezTo>
                            <a:cubicBezTo>
                              <a:pt x="100579" y="229102"/>
                              <a:pt x="78935" y="221252"/>
                              <a:pt x="61419" y="208166"/>
                            </a:cubicBezTo>
                            <a:close/>
                            <a:moveTo>
                              <a:pt x="124076" y="19050"/>
                            </a:moveTo>
                            <a:cubicBezTo>
                              <a:pt x="181989" y="19050"/>
                              <a:pt x="229102" y="66163"/>
                              <a:pt x="229102" y="124076"/>
                            </a:cubicBezTo>
                            <a:cubicBezTo>
                              <a:pt x="229102" y="150140"/>
                              <a:pt x="219502" y="173965"/>
                              <a:pt x="203727" y="192343"/>
                            </a:cubicBezTo>
                            <a:cubicBezTo>
                              <a:pt x="198645" y="170526"/>
                              <a:pt x="184932" y="151665"/>
                              <a:pt x="165553" y="140317"/>
                            </a:cubicBezTo>
                            <a:cubicBezTo>
                              <a:pt x="176045" y="129876"/>
                              <a:pt x="182147" y="115602"/>
                              <a:pt x="182147" y="100278"/>
                            </a:cubicBezTo>
                            <a:cubicBezTo>
                              <a:pt x="182147" y="69047"/>
                              <a:pt x="156735" y="43639"/>
                              <a:pt x="125508" y="43639"/>
                            </a:cubicBezTo>
                            <a:cubicBezTo>
                              <a:pt x="94283" y="43639"/>
                              <a:pt x="68870" y="69047"/>
                              <a:pt x="68870" y="100278"/>
                            </a:cubicBezTo>
                            <a:cubicBezTo>
                              <a:pt x="68870" y="114998"/>
                              <a:pt x="74572" y="128862"/>
                              <a:pt x="84386" y="139229"/>
                            </a:cubicBezTo>
                            <a:cubicBezTo>
                              <a:pt x="64004" y="150419"/>
                              <a:pt x="49620" y="169718"/>
                              <a:pt x="44411" y="192328"/>
                            </a:cubicBezTo>
                            <a:cubicBezTo>
                              <a:pt x="28644" y="173952"/>
                              <a:pt x="19050" y="150133"/>
                              <a:pt x="19050" y="124076"/>
                            </a:cubicBezTo>
                            <a:cubicBezTo>
                              <a:pt x="19050" y="66163"/>
                              <a:pt x="66163" y="19050"/>
                              <a:pt x="124076" y="1905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8" name="Google Shape;468;p14"/>
                      <p:cNvSpPr/>
                      <p:nvPr/>
                    </p:nvSpPr>
                    <p:spPr>
                      <a:xfrm>
                        <a:off x="5975028" y="2928937"/>
                        <a:ext cx="238125" cy="38100"/>
                      </a:xfrm>
                      <a:custGeom>
                        <a:avLst/>
                        <a:gdLst/>
                        <a:ahLst/>
                        <a:cxnLst/>
                        <a:rect l="l" t="t" r="r" b="b"/>
                        <a:pathLst>
                          <a:path w="238125" h="38100" extrusionOk="0">
                            <a:moveTo>
                              <a:pt x="237039" y="26970"/>
                            </a:moveTo>
                            <a:cubicBezTo>
                              <a:pt x="200762" y="9074"/>
                              <a:pt x="161779" y="0"/>
                              <a:pt x="121177" y="0"/>
                            </a:cubicBezTo>
                            <a:cubicBezTo>
                              <a:pt x="80574" y="0"/>
                              <a:pt x="41591" y="9074"/>
                              <a:pt x="5314" y="26970"/>
                            </a:cubicBezTo>
                            <a:cubicBezTo>
                              <a:pt x="598" y="29301"/>
                              <a:pt x="-1346" y="35012"/>
                              <a:pt x="989" y="39728"/>
                            </a:cubicBezTo>
                            <a:cubicBezTo>
                              <a:pt x="3314" y="44448"/>
                              <a:pt x="9025" y="46383"/>
                              <a:pt x="13741" y="44058"/>
                            </a:cubicBezTo>
                            <a:cubicBezTo>
                              <a:pt x="47376" y="27463"/>
                              <a:pt x="83523" y="19050"/>
                              <a:pt x="121177" y="19050"/>
                            </a:cubicBezTo>
                            <a:cubicBezTo>
                              <a:pt x="158830" y="19050"/>
                              <a:pt x="194977" y="27463"/>
                              <a:pt x="228612" y="44058"/>
                            </a:cubicBezTo>
                            <a:cubicBezTo>
                              <a:pt x="229970" y="44723"/>
                              <a:pt x="231402" y="45039"/>
                              <a:pt x="232816" y="45039"/>
                            </a:cubicBezTo>
                            <a:cubicBezTo>
                              <a:pt x="236332" y="45039"/>
                              <a:pt x="239709" y="43090"/>
                              <a:pt x="241365" y="39728"/>
                            </a:cubicBezTo>
                            <a:cubicBezTo>
                              <a:pt x="243699" y="35012"/>
                              <a:pt x="241755" y="29301"/>
                              <a:pt x="237039" y="2697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9" name="Google Shape;469;p14"/>
                      <p:cNvSpPr/>
                      <p:nvPr/>
                    </p:nvSpPr>
                    <p:spPr>
                      <a:xfrm>
                        <a:off x="5715205" y="3188770"/>
                        <a:ext cx="38100" cy="238125"/>
                      </a:xfrm>
                      <a:custGeom>
                        <a:avLst/>
                        <a:gdLst/>
                        <a:ahLst/>
                        <a:cxnLst/>
                        <a:rect l="l" t="t" r="r" b="b"/>
                        <a:pathLst>
                          <a:path w="38100" h="238125" extrusionOk="0">
                            <a:moveTo>
                              <a:pt x="26975" y="237030"/>
                            </a:moveTo>
                            <a:cubicBezTo>
                              <a:pt x="28631" y="240393"/>
                              <a:pt x="32007" y="242341"/>
                              <a:pt x="35523" y="242341"/>
                            </a:cubicBezTo>
                            <a:cubicBezTo>
                              <a:pt x="36937" y="242341"/>
                              <a:pt x="38370" y="242025"/>
                              <a:pt x="39728" y="241360"/>
                            </a:cubicBezTo>
                            <a:cubicBezTo>
                              <a:pt x="44444" y="239030"/>
                              <a:pt x="46388" y="233319"/>
                              <a:pt x="44053" y="228603"/>
                            </a:cubicBezTo>
                            <a:cubicBezTo>
                              <a:pt x="27459" y="194972"/>
                              <a:pt x="19050" y="158825"/>
                              <a:pt x="19050" y="121167"/>
                            </a:cubicBezTo>
                            <a:cubicBezTo>
                              <a:pt x="19050" y="83509"/>
                              <a:pt x="27459" y="47362"/>
                              <a:pt x="44053" y="13732"/>
                            </a:cubicBezTo>
                            <a:cubicBezTo>
                              <a:pt x="46388" y="9016"/>
                              <a:pt x="44444" y="3305"/>
                              <a:pt x="39728" y="975"/>
                            </a:cubicBezTo>
                            <a:cubicBezTo>
                              <a:pt x="34993" y="-1332"/>
                              <a:pt x="29301" y="593"/>
                              <a:pt x="26975" y="5305"/>
                            </a:cubicBezTo>
                            <a:cubicBezTo>
                              <a:pt x="9079" y="41581"/>
                              <a:pt x="0" y="80560"/>
                              <a:pt x="0" y="121167"/>
                            </a:cubicBezTo>
                            <a:cubicBezTo>
                              <a:pt x="0" y="161774"/>
                              <a:pt x="9079" y="200753"/>
                              <a:pt x="26975" y="23703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0" name="Google Shape;470;p14"/>
                      <p:cNvSpPr/>
                      <p:nvPr/>
                    </p:nvSpPr>
                    <p:spPr>
                      <a:xfrm>
                        <a:off x="5975028" y="3645902"/>
                        <a:ext cx="238125" cy="38100"/>
                      </a:xfrm>
                      <a:custGeom>
                        <a:avLst/>
                        <a:gdLst/>
                        <a:ahLst/>
                        <a:cxnLst/>
                        <a:rect l="l" t="t" r="r" b="b"/>
                        <a:pathLst>
                          <a:path w="238125" h="38100" extrusionOk="0">
                            <a:moveTo>
                              <a:pt x="5314" y="18065"/>
                            </a:moveTo>
                            <a:cubicBezTo>
                              <a:pt x="41591" y="35961"/>
                              <a:pt x="80574" y="45035"/>
                              <a:pt x="121177" y="45035"/>
                            </a:cubicBezTo>
                            <a:cubicBezTo>
                              <a:pt x="161779" y="45035"/>
                              <a:pt x="200762" y="35961"/>
                              <a:pt x="237039" y="18065"/>
                            </a:cubicBezTo>
                            <a:cubicBezTo>
                              <a:pt x="241755" y="15735"/>
                              <a:pt x="243699" y="10023"/>
                              <a:pt x="241365" y="5307"/>
                            </a:cubicBezTo>
                            <a:cubicBezTo>
                              <a:pt x="239039" y="591"/>
                              <a:pt x="233337" y="-1334"/>
                              <a:pt x="228612" y="977"/>
                            </a:cubicBezTo>
                            <a:cubicBezTo>
                              <a:pt x="194977" y="17572"/>
                              <a:pt x="158830" y="25985"/>
                              <a:pt x="121177" y="25985"/>
                            </a:cubicBezTo>
                            <a:cubicBezTo>
                              <a:pt x="83523" y="25985"/>
                              <a:pt x="47376" y="17572"/>
                              <a:pt x="13741" y="977"/>
                            </a:cubicBezTo>
                            <a:cubicBezTo>
                              <a:pt x="9016" y="-1325"/>
                              <a:pt x="3314" y="596"/>
                              <a:pt x="989" y="5307"/>
                            </a:cubicBezTo>
                            <a:cubicBezTo>
                              <a:pt x="-1346" y="10023"/>
                              <a:pt x="598" y="15735"/>
                              <a:pt x="5314" y="1806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1" name="Google Shape;471;p14"/>
                      <p:cNvSpPr/>
                      <p:nvPr/>
                    </p:nvSpPr>
                    <p:spPr>
                      <a:xfrm>
                        <a:off x="6432163" y="3188768"/>
                        <a:ext cx="38100" cy="238125"/>
                      </a:xfrm>
                      <a:custGeom>
                        <a:avLst/>
                        <a:gdLst/>
                        <a:ahLst/>
                        <a:cxnLst/>
                        <a:rect l="l" t="t" r="r" b="b"/>
                        <a:pathLst>
                          <a:path w="38100" h="238125" extrusionOk="0">
                            <a:moveTo>
                              <a:pt x="18067" y="5307"/>
                            </a:moveTo>
                            <a:cubicBezTo>
                              <a:pt x="15750" y="595"/>
                              <a:pt x="10048" y="-1335"/>
                              <a:pt x="5314" y="977"/>
                            </a:cubicBezTo>
                            <a:cubicBezTo>
                              <a:pt x="598" y="3307"/>
                              <a:pt x="-1346" y="9018"/>
                              <a:pt x="989" y="13734"/>
                            </a:cubicBezTo>
                            <a:cubicBezTo>
                              <a:pt x="17583" y="47364"/>
                              <a:pt x="25992" y="83511"/>
                              <a:pt x="25992" y="121169"/>
                            </a:cubicBezTo>
                            <a:cubicBezTo>
                              <a:pt x="25992" y="158827"/>
                              <a:pt x="17583" y="194974"/>
                              <a:pt x="989" y="228605"/>
                            </a:cubicBezTo>
                            <a:cubicBezTo>
                              <a:pt x="-1346" y="233321"/>
                              <a:pt x="598" y="239032"/>
                              <a:pt x="5314" y="241362"/>
                            </a:cubicBezTo>
                            <a:cubicBezTo>
                              <a:pt x="6672" y="242027"/>
                              <a:pt x="8104" y="242343"/>
                              <a:pt x="9518" y="242343"/>
                            </a:cubicBezTo>
                            <a:cubicBezTo>
                              <a:pt x="13034" y="242343"/>
                              <a:pt x="16411" y="240395"/>
                              <a:pt x="18067" y="237032"/>
                            </a:cubicBezTo>
                            <a:cubicBezTo>
                              <a:pt x="35963" y="200755"/>
                              <a:pt x="45042" y="161776"/>
                              <a:pt x="45042" y="121169"/>
                            </a:cubicBezTo>
                            <a:cubicBezTo>
                              <a:pt x="45042" y="80562"/>
                              <a:pt x="35963" y="41583"/>
                              <a:pt x="18067" y="530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grpSp>
              <p:nvGrpSpPr>
                <p:cNvPr id="472" name="Google Shape;472;p14"/>
                <p:cNvGrpSpPr/>
                <p:nvPr/>
              </p:nvGrpSpPr>
              <p:grpSpPr>
                <a:xfrm>
                  <a:off x="6565032" y="1298357"/>
                  <a:ext cx="1781013" cy="1777733"/>
                  <a:chOff x="6565032" y="1298357"/>
                  <a:chExt cx="1781013" cy="1777733"/>
                </a:xfrm>
              </p:grpSpPr>
              <p:sp>
                <p:nvSpPr>
                  <p:cNvPr id="473" name="Google Shape;473;p14"/>
                  <p:cNvSpPr/>
                  <p:nvPr/>
                </p:nvSpPr>
                <p:spPr>
                  <a:xfrm rot="-2714355">
                    <a:off x="6633807" y="2442764"/>
                    <a:ext cx="1066821" cy="80187"/>
                  </a:xfrm>
                  <a:prstGeom prst="rect">
                    <a:avLst/>
                  </a:prstGeom>
                  <a:solidFill>
                    <a:srgbClr val="1726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474" name="Google Shape;474;p14"/>
                  <p:cNvGrpSpPr/>
                  <p:nvPr/>
                </p:nvGrpSpPr>
                <p:grpSpPr>
                  <a:xfrm>
                    <a:off x="6565032" y="2656990"/>
                    <a:ext cx="419100" cy="419100"/>
                    <a:chOff x="7327900" y="2616200"/>
                    <a:chExt cx="419100" cy="419100"/>
                  </a:xfrm>
                </p:grpSpPr>
                <p:sp>
                  <p:nvSpPr>
                    <p:cNvPr id="475" name="Google Shape;475;p14"/>
                    <p:cNvSpPr/>
                    <p:nvPr/>
                  </p:nvSpPr>
                  <p:spPr>
                    <a:xfrm>
                      <a:off x="7327900" y="2616200"/>
                      <a:ext cx="419100" cy="419100"/>
                    </a:xfrm>
                    <a:prstGeom prst="ellipse">
                      <a:avLst/>
                    </a:prstGeom>
                    <a:solidFill>
                      <a:srgbClr val="1726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76" name="Google Shape;476;p14"/>
                    <p:cNvSpPr/>
                    <p:nvPr/>
                  </p:nvSpPr>
                  <p:spPr>
                    <a:xfrm>
                      <a:off x="7369175" y="2657475"/>
                      <a:ext cx="336600" cy="336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477" name="Google Shape;477;p14"/>
                  <p:cNvGrpSpPr/>
                  <p:nvPr/>
                </p:nvGrpSpPr>
                <p:grpSpPr>
                  <a:xfrm>
                    <a:off x="6882645" y="1298357"/>
                    <a:ext cx="1463400" cy="1463400"/>
                    <a:chOff x="6882645" y="1298357"/>
                    <a:chExt cx="1463400" cy="1463400"/>
                  </a:xfrm>
                </p:grpSpPr>
                <p:sp>
                  <p:nvSpPr>
                    <p:cNvPr id="478" name="Google Shape;478;p14"/>
                    <p:cNvSpPr/>
                    <p:nvPr/>
                  </p:nvSpPr>
                  <p:spPr>
                    <a:xfrm>
                      <a:off x="6882645" y="1298357"/>
                      <a:ext cx="1463400" cy="1463400"/>
                    </a:xfrm>
                    <a:prstGeom prst="ellipse">
                      <a:avLst/>
                    </a:prstGeom>
                    <a:solidFill>
                      <a:srgbClr val="D5D0D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79" name="Google Shape;479;p14"/>
                    <p:cNvSpPr/>
                    <p:nvPr/>
                  </p:nvSpPr>
                  <p:spPr>
                    <a:xfrm>
                      <a:off x="7084311" y="1500023"/>
                      <a:ext cx="1060200" cy="1060200"/>
                    </a:xfrm>
                    <a:prstGeom prst="ellipse">
                      <a:avLst/>
                    </a:prstGeom>
                    <a:gradFill>
                      <a:gsLst>
                        <a:gs pos="0">
                          <a:schemeClr val="lt1"/>
                        </a:gs>
                        <a:gs pos="100000">
                          <a:srgbClr val="F2F2F2"/>
                        </a:gs>
                      </a:gsLst>
                      <a:lin ang="13500032" scaled="0"/>
                    </a:gradFill>
                    <a:ln w="12700" cap="flat" cmpd="sng">
                      <a:solidFill>
                        <a:schemeClr val="lt1"/>
                      </a:solidFill>
                      <a:prstDash val="solid"/>
                      <a:miter lim="800000"/>
                      <a:headEnd type="none" w="sm" len="sm"/>
                      <a:tailEnd type="none" w="sm" len="sm"/>
                    </a:ln>
                    <a:effectLst>
                      <a:outerShdw blurRad="88900" dist="635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grpSp>
              <p:nvGrpSpPr>
                <p:cNvPr id="480" name="Google Shape;480;p14"/>
                <p:cNvGrpSpPr/>
                <p:nvPr/>
              </p:nvGrpSpPr>
              <p:grpSpPr>
                <a:xfrm>
                  <a:off x="6842679" y="2815976"/>
                  <a:ext cx="2125312" cy="1463400"/>
                  <a:chOff x="6842679" y="2815976"/>
                  <a:chExt cx="2125312" cy="1463400"/>
                </a:xfrm>
              </p:grpSpPr>
              <p:sp>
                <p:nvSpPr>
                  <p:cNvPr id="481" name="Google Shape;481;p14"/>
                  <p:cNvSpPr/>
                  <p:nvPr/>
                </p:nvSpPr>
                <p:spPr>
                  <a:xfrm rot="10800000" flipH="1">
                    <a:off x="7029794" y="3510098"/>
                    <a:ext cx="1066800" cy="80100"/>
                  </a:xfrm>
                  <a:prstGeom prst="rect">
                    <a:avLst/>
                  </a:prstGeom>
                  <a:solidFill>
                    <a:srgbClr val="D5D0D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482" name="Google Shape;482;p14"/>
                  <p:cNvGrpSpPr/>
                  <p:nvPr/>
                </p:nvGrpSpPr>
                <p:grpSpPr>
                  <a:xfrm flipH="1">
                    <a:off x="6842679" y="3347068"/>
                    <a:ext cx="419100" cy="419100"/>
                    <a:chOff x="7327900" y="2616200"/>
                    <a:chExt cx="419100" cy="419100"/>
                  </a:xfrm>
                </p:grpSpPr>
                <p:sp>
                  <p:nvSpPr>
                    <p:cNvPr id="483" name="Google Shape;483;p14"/>
                    <p:cNvSpPr/>
                    <p:nvPr/>
                  </p:nvSpPr>
                  <p:spPr>
                    <a:xfrm>
                      <a:off x="7327900" y="2616200"/>
                      <a:ext cx="419100" cy="419100"/>
                    </a:xfrm>
                    <a:prstGeom prst="ellipse">
                      <a:avLst/>
                    </a:prstGeom>
                    <a:solidFill>
                      <a:srgbClr val="D5D0D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4" name="Google Shape;484;p14"/>
                    <p:cNvSpPr/>
                    <p:nvPr/>
                  </p:nvSpPr>
                  <p:spPr>
                    <a:xfrm>
                      <a:off x="7369175" y="2657475"/>
                      <a:ext cx="336600" cy="336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485" name="Google Shape;485;p14"/>
                  <p:cNvGrpSpPr/>
                  <p:nvPr/>
                </p:nvGrpSpPr>
                <p:grpSpPr>
                  <a:xfrm>
                    <a:off x="7504591" y="2815976"/>
                    <a:ext cx="1463400" cy="1463400"/>
                    <a:chOff x="7504591" y="2815976"/>
                    <a:chExt cx="1463400" cy="1463400"/>
                  </a:xfrm>
                </p:grpSpPr>
                <p:grpSp>
                  <p:nvGrpSpPr>
                    <p:cNvPr id="486" name="Google Shape;486;p14"/>
                    <p:cNvGrpSpPr/>
                    <p:nvPr/>
                  </p:nvGrpSpPr>
                  <p:grpSpPr>
                    <a:xfrm>
                      <a:off x="7504591" y="2815976"/>
                      <a:ext cx="1463400" cy="1463400"/>
                      <a:chOff x="7504591" y="2815976"/>
                      <a:chExt cx="1463400" cy="1463400"/>
                    </a:xfrm>
                  </p:grpSpPr>
                  <p:sp>
                    <p:nvSpPr>
                      <p:cNvPr id="487" name="Google Shape;487;p14"/>
                      <p:cNvSpPr/>
                      <p:nvPr/>
                    </p:nvSpPr>
                    <p:spPr>
                      <a:xfrm flipH="1">
                        <a:off x="7504591" y="2815976"/>
                        <a:ext cx="1463400" cy="1463400"/>
                      </a:xfrm>
                      <a:prstGeom prst="ellipse">
                        <a:avLst/>
                      </a:prstGeom>
                      <a:solidFill>
                        <a:srgbClr val="7770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8" name="Google Shape;488;p14"/>
                      <p:cNvSpPr/>
                      <p:nvPr/>
                    </p:nvSpPr>
                    <p:spPr>
                      <a:xfrm>
                        <a:off x="7706199" y="3017642"/>
                        <a:ext cx="1060200" cy="1060200"/>
                      </a:xfrm>
                      <a:prstGeom prst="ellipse">
                        <a:avLst/>
                      </a:prstGeom>
                      <a:gradFill>
                        <a:gsLst>
                          <a:gs pos="0">
                            <a:schemeClr val="lt1"/>
                          </a:gs>
                          <a:gs pos="100000">
                            <a:srgbClr val="F2F2F2"/>
                          </a:gs>
                        </a:gsLst>
                        <a:lin ang="13500032" scaled="0"/>
                      </a:gradFill>
                      <a:ln w="12700" cap="flat" cmpd="sng">
                        <a:solidFill>
                          <a:schemeClr val="lt1"/>
                        </a:solidFill>
                        <a:prstDash val="solid"/>
                        <a:miter lim="800000"/>
                        <a:headEnd type="none" w="sm" len="sm"/>
                        <a:tailEnd type="none" w="sm" len="sm"/>
                      </a:ln>
                      <a:effectLst>
                        <a:outerShdw blurRad="889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489" name="Google Shape;489;p14"/>
                    <p:cNvGrpSpPr/>
                    <p:nvPr/>
                  </p:nvGrpSpPr>
                  <p:grpSpPr>
                    <a:xfrm>
                      <a:off x="7952318" y="3263762"/>
                      <a:ext cx="567858" cy="567870"/>
                      <a:chOff x="5714999" y="2928927"/>
                      <a:chExt cx="754328" cy="754344"/>
                    </a:xfrm>
                  </p:grpSpPr>
                  <p:sp>
                    <p:nvSpPr>
                      <p:cNvPr id="490" name="Google Shape;490;p14"/>
                      <p:cNvSpPr/>
                      <p:nvPr/>
                    </p:nvSpPr>
                    <p:spPr>
                      <a:xfrm>
                        <a:off x="5714999" y="2928929"/>
                        <a:ext cx="180975" cy="180975"/>
                      </a:xfrm>
                      <a:custGeom>
                        <a:avLst/>
                        <a:gdLst/>
                        <a:ahLst/>
                        <a:cxnLst/>
                        <a:rect l="l" t="t" r="r" b="b"/>
                        <a:pathLst>
                          <a:path w="180975" h="180975" extrusionOk="0">
                            <a:moveTo>
                              <a:pt x="183809" y="15668"/>
                            </a:moveTo>
                            <a:cubicBezTo>
                              <a:pt x="182474" y="12161"/>
                              <a:pt x="179200" y="9766"/>
                              <a:pt x="175456" y="9547"/>
                            </a:cubicBezTo>
                            <a:lnTo>
                              <a:pt x="10075" y="22"/>
                            </a:lnTo>
                            <a:cubicBezTo>
                              <a:pt x="7294" y="-168"/>
                              <a:pt x="4708" y="878"/>
                              <a:pt x="2792" y="2799"/>
                            </a:cubicBezTo>
                            <a:cubicBezTo>
                              <a:pt x="871" y="4720"/>
                              <a:pt x="-138" y="7371"/>
                              <a:pt x="15" y="10082"/>
                            </a:cubicBezTo>
                            <a:lnTo>
                              <a:pt x="9540" y="175463"/>
                            </a:lnTo>
                            <a:cubicBezTo>
                              <a:pt x="9759" y="179207"/>
                              <a:pt x="12154" y="182481"/>
                              <a:pt x="15661" y="183816"/>
                            </a:cubicBezTo>
                            <a:cubicBezTo>
                              <a:pt x="19163" y="185137"/>
                              <a:pt x="23125" y="184299"/>
                              <a:pt x="25786" y="181648"/>
                            </a:cubicBezTo>
                            <a:lnTo>
                              <a:pt x="61379" y="146055"/>
                            </a:lnTo>
                            <a:lnTo>
                              <a:pt x="95442" y="180123"/>
                            </a:lnTo>
                            <a:cubicBezTo>
                              <a:pt x="101335" y="186006"/>
                              <a:pt x="109069" y="188950"/>
                              <a:pt x="116803" y="188950"/>
                            </a:cubicBezTo>
                            <a:cubicBezTo>
                              <a:pt x="124538" y="188950"/>
                              <a:pt x="132272" y="186006"/>
                              <a:pt x="138160" y="180118"/>
                            </a:cubicBezTo>
                            <a:lnTo>
                              <a:pt x="179814" y="138465"/>
                            </a:lnTo>
                            <a:cubicBezTo>
                              <a:pt x="191594" y="126689"/>
                              <a:pt x="191594" y="107523"/>
                              <a:pt x="179814" y="95747"/>
                            </a:cubicBezTo>
                            <a:lnTo>
                              <a:pt x="145751" y="61684"/>
                            </a:lnTo>
                            <a:lnTo>
                              <a:pt x="181641" y="25793"/>
                            </a:lnTo>
                            <a:cubicBezTo>
                              <a:pt x="184297" y="23142"/>
                              <a:pt x="185144" y="19175"/>
                              <a:pt x="183809" y="15668"/>
                            </a:cubicBezTo>
                            <a:close/>
                            <a:moveTo>
                              <a:pt x="125547" y="54949"/>
                            </a:moveTo>
                            <a:cubicBezTo>
                              <a:pt x="121826" y="58670"/>
                              <a:pt x="121826" y="64697"/>
                              <a:pt x="125547" y="68418"/>
                            </a:cubicBezTo>
                            <a:lnTo>
                              <a:pt x="166345" y="109216"/>
                            </a:lnTo>
                            <a:cubicBezTo>
                              <a:pt x="170693" y="113569"/>
                              <a:pt x="170693" y="120643"/>
                              <a:pt x="166345" y="124996"/>
                            </a:cubicBezTo>
                            <a:lnTo>
                              <a:pt x="124691" y="166649"/>
                            </a:lnTo>
                            <a:cubicBezTo>
                              <a:pt x="120329" y="170993"/>
                              <a:pt x="113255" y="170984"/>
                              <a:pt x="108911" y="166649"/>
                            </a:cubicBezTo>
                            <a:lnTo>
                              <a:pt x="68113" y="125852"/>
                            </a:lnTo>
                            <a:cubicBezTo>
                              <a:pt x="66253" y="123991"/>
                              <a:pt x="63816" y="123061"/>
                              <a:pt x="61379" y="123061"/>
                            </a:cubicBezTo>
                            <a:cubicBezTo>
                              <a:pt x="58942" y="123061"/>
                              <a:pt x="56505" y="123991"/>
                              <a:pt x="54644" y="125852"/>
                            </a:cubicBezTo>
                            <a:lnTo>
                              <a:pt x="27339" y="153157"/>
                            </a:lnTo>
                            <a:lnTo>
                              <a:pt x="19651" y="19658"/>
                            </a:lnTo>
                            <a:lnTo>
                              <a:pt x="153150" y="27346"/>
                            </a:lnTo>
                            <a:lnTo>
                              <a:pt x="125547" y="549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1" name="Google Shape;491;p14"/>
                      <p:cNvSpPr/>
                      <p:nvPr/>
                    </p:nvSpPr>
                    <p:spPr>
                      <a:xfrm>
                        <a:off x="5714999" y="3502296"/>
                        <a:ext cx="180975" cy="180975"/>
                      </a:xfrm>
                      <a:custGeom>
                        <a:avLst/>
                        <a:gdLst/>
                        <a:ahLst/>
                        <a:cxnLst/>
                        <a:rect l="l" t="t" r="r" b="b"/>
                        <a:pathLst>
                          <a:path w="180975" h="180975" extrusionOk="0">
                            <a:moveTo>
                              <a:pt x="180111" y="50482"/>
                            </a:moveTo>
                            <a:lnTo>
                              <a:pt x="138458" y="8829"/>
                            </a:lnTo>
                            <a:cubicBezTo>
                              <a:pt x="126691" y="-2943"/>
                              <a:pt x="107525" y="-2943"/>
                              <a:pt x="95740" y="8829"/>
                            </a:cubicBezTo>
                            <a:lnTo>
                              <a:pt x="61677" y="42892"/>
                            </a:lnTo>
                            <a:lnTo>
                              <a:pt x="25786" y="7001"/>
                            </a:lnTo>
                            <a:cubicBezTo>
                              <a:pt x="23125" y="4345"/>
                              <a:pt x="19163" y="3499"/>
                              <a:pt x="15661" y="4833"/>
                            </a:cubicBezTo>
                            <a:cubicBezTo>
                              <a:pt x="12154" y="6168"/>
                              <a:pt x="9759" y="9442"/>
                              <a:pt x="9540" y="13186"/>
                            </a:cubicBezTo>
                            <a:lnTo>
                              <a:pt x="15" y="178567"/>
                            </a:lnTo>
                            <a:cubicBezTo>
                              <a:pt x="-138" y="181278"/>
                              <a:pt x="871" y="183929"/>
                              <a:pt x="2792" y="185850"/>
                            </a:cubicBezTo>
                            <a:cubicBezTo>
                              <a:pt x="4582" y="187641"/>
                              <a:pt x="7006" y="188641"/>
                              <a:pt x="9526" y="188641"/>
                            </a:cubicBezTo>
                            <a:cubicBezTo>
                              <a:pt x="9708" y="188641"/>
                              <a:pt x="9889" y="188636"/>
                              <a:pt x="10075" y="188627"/>
                            </a:cubicBezTo>
                            <a:lnTo>
                              <a:pt x="175456" y="179102"/>
                            </a:lnTo>
                            <a:cubicBezTo>
                              <a:pt x="179200" y="178883"/>
                              <a:pt x="182474" y="176488"/>
                              <a:pt x="183809" y="172981"/>
                            </a:cubicBezTo>
                            <a:cubicBezTo>
                              <a:pt x="185144" y="169475"/>
                              <a:pt x="184297" y="165507"/>
                              <a:pt x="181641" y="162856"/>
                            </a:cubicBezTo>
                            <a:lnTo>
                              <a:pt x="146048" y="127263"/>
                            </a:lnTo>
                            <a:lnTo>
                              <a:pt x="180116" y="93200"/>
                            </a:lnTo>
                            <a:cubicBezTo>
                              <a:pt x="191887" y="81419"/>
                              <a:pt x="191887" y="62258"/>
                              <a:pt x="180111" y="50482"/>
                            </a:cubicBezTo>
                            <a:close/>
                            <a:moveTo>
                              <a:pt x="166642" y="79731"/>
                            </a:moveTo>
                            <a:lnTo>
                              <a:pt x="125845" y="120529"/>
                            </a:lnTo>
                            <a:cubicBezTo>
                              <a:pt x="122124" y="124249"/>
                              <a:pt x="122124" y="130277"/>
                              <a:pt x="125845" y="133998"/>
                            </a:cubicBezTo>
                            <a:lnTo>
                              <a:pt x="153150" y="161303"/>
                            </a:lnTo>
                            <a:lnTo>
                              <a:pt x="19651" y="168991"/>
                            </a:lnTo>
                            <a:lnTo>
                              <a:pt x="27339" y="35492"/>
                            </a:lnTo>
                            <a:lnTo>
                              <a:pt x="54942" y="63095"/>
                            </a:lnTo>
                            <a:cubicBezTo>
                              <a:pt x="58663" y="66816"/>
                              <a:pt x="64690" y="66816"/>
                              <a:pt x="68411" y="63095"/>
                            </a:cubicBezTo>
                            <a:lnTo>
                              <a:pt x="109209" y="22297"/>
                            </a:lnTo>
                            <a:cubicBezTo>
                              <a:pt x="113553" y="17944"/>
                              <a:pt x="120627" y="17935"/>
                              <a:pt x="124989" y="22297"/>
                            </a:cubicBezTo>
                            <a:lnTo>
                              <a:pt x="166642" y="63951"/>
                            </a:lnTo>
                            <a:cubicBezTo>
                              <a:pt x="170991" y="68299"/>
                              <a:pt x="170991" y="75378"/>
                              <a:pt x="166642" y="79731"/>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2" name="Google Shape;492;p14"/>
                      <p:cNvSpPr/>
                      <p:nvPr/>
                    </p:nvSpPr>
                    <p:spPr>
                      <a:xfrm>
                        <a:off x="6288352" y="3501996"/>
                        <a:ext cx="180975" cy="180975"/>
                      </a:xfrm>
                      <a:custGeom>
                        <a:avLst/>
                        <a:gdLst/>
                        <a:ahLst/>
                        <a:cxnLst/>
                        <a:rect l="l" t="t" r="r" b="b"/>
                        <a:pathLst>
                          <a:path w="180975" h="180975" extrusionOk="0">
                            <a:moveTo>
                              <a:pt x="4840" y="173281"/>
                            </a:moveTo>
                            <a:cubicBezTo>
                              <a:pt x="6175" y="176788"/>
                              <a:pt x="9449" y="179183"/>
                              <a:pt x="13193" y="179402"/>
                            </a:cubicBezTo>
                            <a:lnTo>
                              <a:pt x="178574" y="188927"/>
                            </a:lnTo>
                            <a:cubicBezTo>
                              <a:pt x="178760" y="188936"/>
                              <a:pt x="178941" y="188941"/>
                              <a:pt x="179123" y="188941"/>
                            </a:cubicBezTo>
                            <a:cubicBezTo>
                              <a:pt x="181644" y="188941"/>
                              <a:pt x="184067" y="187941"/>
                              <a:pt x="185857" y="186150"/>
                            </a:cubicBezTo>
                            <a:cubicBezTo>
                              <a:pt x="187778" y="184229"/>
                              <a:pt x="188787" y="181578"/>
                              <a:pt x="188634" y="178867"/>
                            </a:cubicBezTo>
                            <a:lnTo>
                              <a:pt x="179109" y="13486"/>
                            </a:lnTo>
                            <a:cubicBezTo>
                              <a:pt x="178890" y="9742"/>
                              <a:pt x="176495" y="6468"/>
                              <a:pt x="172988" y="5133"/>
                            </a:cubicBezTo>
                            <a:cubicBezTo>
                              <a:pt x="169486" y="3799"/>
                              <a:pt x="165519" y="4645"/>
                              <a:pt x="162863" y="7301"/>
                            </a:cubicBezTo>
                            <a:lnTo>
                              <a:pt x="127270" y="42894"/>
                            </a:lnTo>
                            <a:lnTo>
                              <a:pt x="93207" y="8826"/>
                            </a:lnTo>
                            <a:cubicBezTo>
                              <a:pt x="81422" y="-2941"/>
                              <a:pt x="62265" y="-2945"/>
                              <a:pt x="50489" y="8831"/>
                            </a:cubicBezTo>
                            <a:lnTo>
                              <a:pt x="8836" y="50484"/>
                            </a:lnTo>
                            <a:cubicBezTo>
                              <a:pt x="-2945" y="62260"/>
                              <a:pt x="-2945" y="81426"/>
                              <a:pt x="8836" y="93202"/>
                            </a:cubicBezTo>
                            <a:lnTo>
                              <a:pt x="42899" y="127265"/>
                            </a:lnTo>
                            <a:lnTo>
                              <a:pt x="7008" y="163156"/>
                            </a:lnTo>
                            <a:cubicBezTo>
                              <a:pt x="4352" y="165807"/>
                              <a:pt x="3506" y="169775"/>
                              <a:pt x="4840" y="173281"/>
                            </a:cubicBezTo>
                            <a:close/>
                            <a:moveTo>
                              <a:pt x="63102" y="134000"/>
                            </a:moveTo>
                            <a:cubicBezTo>
                              <a:pt x="66823" y="130279"/>
                              <a:pt x="66823" y="124252"/>
                              <a:pt x="63102" y="120531"/>
                            </a:cubicBezTo>
                            <a:lnTo>
                              <a:pt x="22304" y="79734"/>
                            </a:lnTo>
                            <a:cubicBezTo>
                              <a:pt x="17956" y="75380"/>
                              <a:pt x="17956" y="68306"/>
                              <a:pt x="22304" y="63953"/>
                            </a:cubicBezTo>
                            <a:lnTo>
                              <a:pt x="63958" y="22300"/>
                            </a:lnTo>
                            <a:cubicBezTo>
                              <a:pt x="68311" y="17947"/>
                              <a:pt x="75385" y="17956"/>
                              <a:pt x="79738" y="22300"/>
                            </a:cubicBezTo>
                            <a:lnTo>
                              <a:pt x="120536" y="63097"/>
                            </a:lnTo>
                            <a:cubicBezTo>
                              <a:pt x="124256" y="66818"/>
                              <a:pt x="130284" y="66818"/>
                              <a:pt x="134005" y="63097"/>
                            </a:cubicBezTo>
                            <a:lnTo>
                              <a:pt x="161310" y="35792"/>
                            </a:lnTo>
                            <a:lnTo>
                              <a:pt x="168998" y="169291"/>
                            </a:lnTo>
                            <a:lnTo>
                              <a:pt x="35499" y="161603"/>
                            </a:lnTo>
                            <a:lnTo>
                              <a:pt x="63102" y="13400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3" name="Google Shape;493;p14"/>
                      <p:cNvSpPr/>
                      <p:nvPr/>
                    </p:nvSpPr>
                    <p:spPr>
                      <a:xfrm>
                        <a:off x="6288057" y="2928927"/>
                        <a:ext cx="180975" cy="180975"/>
                      </a:xfrm>
                      <a:custGeom>
                        <a:avLst/>
                        <a:gdLst/>
                        <a:ahLst/>
                        <a:cxnLst/>
                        <a:rect l="l" t="t" r="r" b="b"/>
                        <a:pathLst>
                          <a:path w="180975" h="180975" extrusionOk="0">
                            <a:moveTo>
                              <a:pt x="186152" y="2801"/>
                            </a:moveTo>
                            <a:cubicBezTo>
                              <a:pt x="184231" y="880"/>
                              <a:pt x="181613" y="-176"/>
                              <a:pt x="178869" y="24"/>
                            </a:cubicBezTo>
                            <a:lnTo>
                              <a:pt x="13488" y="9549"/>
                            </a:lnTo>
                            <a:cubicBezTo>
                              <a:pt x="9744" y="9768"/>
                              <a:pt x="6470" y="12163"/>
                              <a:pt x="5135" y="15670"/>
                            </a:cubicBezTo>
                            <a:cubicBezTo>
                              <a:pt x="3800" y="19176"/>
                              <a:pt x="4647" y="23144"/>
                              <a:pt x="7302" y="25795"/>
                            </a:cubicBezTo>
                            <a:lnTo>
                              <a:pt x="42896" y="61388"/>
                            </a:lnTo>
                            <a:lnTo>
                              <a:pt x="8828" y="95451"/>
                            </a:lnTo>
                            <a:cubicBezTo>
                              <a:pt x="-2943" y="107232"/>
                              <a:pt x="-2943" y="126393"/>
                              <a:pt x="8833" y="138169"/>
                            </a:cubicBezTo>
                            <a:lnTo>
                              <a:pt x="50486" y="179822"/>
                            </a:lnTo>
                            <a:cubicBezTo>
                              <a:pt x="56374" y="185710"/>
                              <a:pt x="64108" y="188654"/>
                              <a:pt x="71847" y="188654"/>
                            </a:cubicBezTo>
                            <a:cubicBezTo>
                              <a:pt x="79582" y="188654"/>
                              <a:pt x="87316" y="185710"/>
                              <a:pt x="93204" y="179822"/>
                            </a:cubicBezTo>
                            <a:lnTo>
                              <a:pt x="127267" y="145759"/>
                            </a:lnTo>
                            <a:lnTo>
                              <a:pt x="163158" y="181650"/>
                            </a:lnTo>
                            <a:cubicBezTo>
                              <a:pt x="165814" y="184301"/>
                              <a:pt x="169781" y="185138"/>
                              <a:pt x="173283" y="183818"/>
                            </a:cubicBezTo>
                            <a:cubicBezTo>
                              <a:pt x="176790" y="182483"/>
                              <a:pt x="179185" y="179209"/>
                              <a:pt x="179404" y="175465"/>
                            </a:cubicBezTo>
                            <a:lnTo>
                              <a:pt x="188929" y="10084"/>
                            </a:lnTo>
                            <a:cubicBezTo>
                              <a:pt x="189082" y="7372"/>
                              <a:pt x="188073" y="4721"/>
                              <a:pt x="186152" y="2801"/>
                            </a:cubicBezTo>
                            <a:close/>
                            <a:moveTo>
                              <a:pt x="161605" y="153159"/>
                            </a:moveTo>
                            <a:lnTo>
                              <a:pt x="134002" y="125556"/>
                            </a:lnTo>
                            <a:cubicBezTo>
                              <a:pt x="130281" y="121835"/>
                              <a:pt x="124253" y="121835"/>
                              <a:pt x="120533" y="125556"/>
                            </a:cubicBezTo>
                            <a:lnTo>
                              <a:pt x="79735" y="166353"/>
                            </a:lnTo>
                            <a:cubicBezTo>
                              <a:pt x="75382" y="170697"/>
                              <a:pt x="68308" y="170707"/>
                              <a:pt x="63955" y="166353"/>
                            </a:cubicBezTo>
                            <a:lnTo>
                              <a:pt x="22302" y="124700"/>
                            </a:lnTo>
                            <a:cubicBezTo>
                              <a:pt x="17953" y="120352"/>
                              <a:pt x="17953" y="113273"/>
                              <a:pt x="22302" y="108920"/>
                            </a:cubicBezTo>
                            <a:lnTo>
                              <a:pt x="63099" y="68122"/>
                            </a:lnTo>
                            <a:cubicBezTo>
                              <a:pt x="66820" y="64402"/>
                              <a:pt x="66820" y="58374"/>
                              <a:pt x="63099" y="54653"/>
                            </a:cubicBezTo>
                            <a:lnTo>
                              <a:pt x="35794" y="27348"/>
                            </a:lnTo>
                            <a:lnTo>
                              <a:pt x="169293" y="19660"/>
                            </a:lnTo>
                            <a:lnTo>
                              <a:pt x="161605" y="1531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4" name="Google Shape;494;p14"/>
                      <p:cNvSpPr/>
                      <p:nvPr/>
                    </p:nvSpPr>
                    <p:spPr>
                      <a:xfrm>
                        <a:off x="5850852" y="3064682"/>
                        <a:ext cx="485775" cy="485775"/>
                      </a:xfrm>
                      <a:custGeom>
                        <a:avLst/>
                        <a:gdLst/>
                        <a:ahLst/>
                        <a:cxnLst/>
                        <a:rect l="l" t="t" r="r" b="b"/>
                        <a:pathLst>
                          <a:path w="485775" h="485775" extrusionOk="0">
                            <a:moveTo>
                              <a:pt x="245204" y="490403"/>
                            </a:moveTo>
                            <a:cubicBezTo>
                              <a:pt x="380405" y="490403"/>
                              <a:pt x="490403" y="380405"/>
                              <a:pt x="490403" y="245199"/>
                            </a:cubicBezTo>
                            <a:cubicBezTo>
                              <a:pt x="490403" y="109998"/>
                              <a:pt x="380405" y="0"/>
                              <a:pt x="245204" y="0"/>
                            </a:cubicBezTo>
                            <a:cubicBezTo>
                              <a:pt x="109998" y="0"/>
                              <a:pt x="0" y="109998"/>
                              <a:pt x="0" y="245199"/>
                            </a:cubicBezTo>
                            <a:cubicBezTo>
                              <a:pt x="0" y="380405"/>
                              <a:pt x="109998" y="490403"/>
                              <a:pt x="245204" y="490403"/>
                            </a:cubicBezTo>
                            <a:close/>
                            <a:moveTo>
                              <a:pt x="245204" y="19050"/>
                            </a:moveTo>
                            <a:cubicBezTo>
                              <a:pt x="369903" y="19050"/>
                              <a:pt x="471353" y="120500"/>
                              <a:pt x="471353" y="245199"/>
                            </a:cubicBezTo>
                            <a:cubicBezTo>
                              <a:pt x="471353" y="369898"/>
                              <a:pt x="369903" y="471353"/>
                              <a:pt x="245204" y="471353"/>
                            </a:cubicBezTo>
                            <a:cubicBezTo>
                              <a:pt x="120504" y="471353"/>
                              <a:pt x="19050" y="369898"/>
                              <a:pt x="19050" y="245199"/>
                            </a:cubicBezTo>
                            <a:cubicBezTo>
                              <a:pt x="19050" y="120500"/>
                              <a:pt x="120504" y="19050"/>
                              <a:pt x="245204" y="1905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5" name="Google Shape;495;p14"/>
                      <p:cNvSpPr/>
                      <p:nvPr/>
                    </p:nvSpPr>
                    <p:spPr>
                      <a:xfrm>
                        <a:off x="5960347" y="3172783"/>
                        <a:ext cx="266700" cy="257175"/>
                      </a:xfrm>
                      <a:custGeom>
                        <a:avLst/>
                        <a:gdLst/>
                        <a:ahLst/>
                        <a:cxnLst/>
                        <a:rect l="l" t="t" r="r" b="b"/>
                        <a:pathLst>
                          <a:path w="266700" h="257175" extrusionOk="0">
                            <a:moveTo>
                              <a:pt x="62378" y="164990"/>
                            </a:moveTo>
                            <a:lnTo>
                              <a:pt x="48337" y="246529"/>
                            </a:lnTo>
                            <a:cubicBezTo>
                              <a:pt x="47719" y="250101"/>
                              <a:pt x="49184" y="253715"/>
                              <a:pt x="52114" y="255845"/>
                            </a:cubicBezTo>
                            <a:cubicBezTo>
                              <a:pt x="55044" y="257989"/>
                              <a:pt x="58927" y="258268"/>
                              <a:pt x="62141" y="256584"/>
                            </a:cubicBezTo>
                            <a:lnTo>
                              <a:pt x="135709" y="218066"/>
                            </a:lnTo>
                            <a:lnTo>
                              <a:pt x="209276" y="256584"/>
                            </a:lnTo>
                            <a:cubicBezTo>
                              <a:pt x="210667" y="257315"/>
                              <a:pt x="212183" y="257673"/>
                              <a:pt x="213694" y="257673"/>
                            </a:cubicBezTo>
                            <a:cubicBezTo>
                              <a:pt x="215671" y="257673"/>
                              <a:pt x="217643" y="257059"/>
                              <a:pt x="219303" y="255845"/>
                            </a:cubicBezTo>
                            <a:cubicBezTo>
                              <a:pt x="222233" y="253715"/>
                              <a:pt x="223699" y="250101"/>
                              <a:pt x="223080" y="246529"/>
                            </a:cubicBezTo>
                            <a:lnTo>
                              <a:pt x="209039" y="164990"/>
                            </a:lnTo>
                            <a:lnTo>
                              <a:pt x="268528" y="107235"/>
                            </a:lnTo>
                            <a:cubicBezTo>
                              <a:pt x="271133" y="104710"/>
                              <a:pt x="272072" y="100919"/>
                              <a:pt x="270951" y="97468"/>
                            </a:cubicBezTo>
                            <a:cubicBezTo>
                              <a:pt x="269835" y="94013"/>
                              <a:pt x="266849" y="91497"/>
                              <a:pt x="263254" y="90976"/>
                            </a:cubicBezTo>
                            <a:lnTo>
                              <a:pt x="181017" y="79074"/>
                            </a:lnTo>
                            <a:lnTo>
                              <a:pt x="144243" y="4869"/>
                            </a:lnTo>
                            <a:cubicBezTo>
                              <a:pt x="141024" y="-1623"/>
                              <a:pt x="130393" y="-1623"/>
                              <a:pt x="127174" y="4869"/>
                            </a:cubicBezTo>
                            <a:lnTo>
                              <a:pt x="90400" y="79074"/>
                            </a:lnTo>
                            <a:lnTo>
                              <a:pt x="8163" y="90976"/>
                            </a:lnTo>
                            <a:cubicBezTo>
                              <a:pt x="4568" y="91497"/>
                              <a:pt x="1582" y="94013"/>
                              <a:pt x="466" y="97468"/>
                            </a:cubicBezTo>
                            <a:cubicBezTo>
                              <a:pt x="-655" y="100919"/>
                              <a:pt x="284" y="104710"/>
                              <a:pt x="2889" y="107235"/>
                            </a:cubicBezTo>
                            <a:lnTo>
                              <a:pt x="62378" y="164990"/>
                            </a:lnTo>
                            <a:close/>
                            <a:moveTo>
                              <a:pt x="98078" y="97213"/>
                            </a:moveTo>
                            <a:cubicBezTo>
                              <a:pt x="101180" y="96762"/>
                              <a:pt x="103859" y="94822"/>
                              <a:pt x="105250" y="92013"/>
                            </a:cubicBezTo>
                            <a:lnTo>
                              <a:pt x="135709" y="30547"/>
                            </a:lnTo>
                            <a:lnTo>
                              <a:pt x="166167" y="92013"/>
                            </a:lnTo>
                            <a:cubicBezTo>
                              <a:pt x="167558" y="94822"/>
                              <a:pt x="170237" y="96762"/>
                              <a:pt x="173339" y="97213"/>
                            </a:cubicBezTo>
                            <a:lnTo>
                              <a:pt x="241363" y="107059"/>
                            </a:lnTo>
                            <a:lnTo>
                              <a:pt x="192161" y="154823"/>
                            </a:lnTo>
                            <a:cubicBezTo>
                              <a:pt x="189905" y="157009"/>
                              <a:pt x="188877" y="160172"/>
                              <a:pt x="189412" y="163274"/>
                            </a:cubicBezTo>
                            <a:lnTo>
                              <a:pt x="201035" y="230767"/>
                            </a:lnTo>
                            <a:lnTo>
                              <a:pt x="140127" y="198876"/>
                            </a:lnTo>
                            <a:cubicBezTo>
                              <a:pt x="138741" y="198151"/>
                              <a:pt x="137225" y="197788"/>
                              <a:pt x="135709" y="197788"/>
                            </a:cubicBezTo>
                            <a:cubicBezTo>
                              <a:pt x="134192" y="197788"/>
                              <a:pt x="132676" y="198151"/>
                              <a:pt x="131290" y="198876"/>
                            </a:cubicBezTo>
                            <a:lnTo>
                              <a:pt x="70382" y="230767"/>
                            </a:lnTo>
                            <a:lnTo>
                              <a:pt x="82005" y="163274"/>
                            </a:lnTo>
                            <a:cubicBezTo>
                              <a:pt x="82540" y="160172"/>
                              <a:pt x="81512" y="157009"/>
                              <a:pt x="79256" y="154823"/>
                            </a:cubicBezTo>
                            <a:lnTo>
                              <a:pt x="30055" y="107059"/>
                            </a:lnTo>
                            <a:lnTo>
                              <a:pt x="98078" y="9721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grpSp>
              <p:nvGrpSpPr>
                <p:cNvPr id="496" name="Google Shape;496;p14"/>
                <p:cNvGrpSpPr/>
                <p:nvPr/>
              </p:nvGrpSpPr>
              <p:grpSpPr>
                <a:xfrm>
                  <a:off x="6583694" y="4054313"/>
                  <a:ext cx="1788658" cy="1784673"/>
                  <a:chOff x="6583694" y="4054313"/>
                  <a:chExt cx="1788658" cy="1784673"/>
                </a:xfrm>
              </p:grpSpPr>
              <p:grpSp>
                <p:nvGrpSpPr>
                  <p:cNvPr id="497" name="Google Shape;497;p14"/>
                  <p:cNvGrpSpPr/>
                  <p:nvPr/>
                </p:nvGrpSpPr>
                <p:grpSpPr>
                  <a:xfrm>
                    <a:off x="6742324" y="4204213"/>
                    <a:ext cx="1630028" cy="1634773"/>
                    <a:chOff x="6742324" y="4204213"/>
                    <a:chExt cx="1630028" cy="1634773"/>
                  </a:xfrm>
                </p:grpSpPr>
                <p:sp>
                  <p:nvSpPr>
                    <p:cNvPr id="498" name="Google Shape;498;p14"/>
                    <p:cNvSpPr/>
                    <p:nvPr/>
                  </p:nvSpPr>
                  <p:spPr>
                    <a:xfrm rot="2700000">
                      <a:off x="6614474" y="4569570"/>
                      <a:ext cx="1066600" cy="80186"/>
                    </a:xfrm>
                    <a:prstGeom prst="rect">
                      <a:avLst/>
                    </a:prstGeom>
                    <a:solidFill>
                      <a:srgbClr val="7770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499" name="Google Shape;499;p14"/>
                    <p:cNvGrpSpPr/>
                    <p:nvPr/>
                  </p:nvGrpSpPr>
                  <p:grpSpPr>
                    <a:xfrm>
                      <a:off x="6908952" y="4375586"/>
                      <a:ext cx="1463400" cy="1463400"/>
                      <a:chOff x="6908952" y="4375586"/>
                      <a:chExt cx="1463400" cy="1463400"/>
                    </a:xfrm>
                  </p:grpSpPr>
                  <p:grpSp>
                    <p:nvGrpSpPr>
                      <p:cNvPr id="500" name="Google Shape;500;p14"/>
                      <p:cNvGrpSpPr/>
                      <p:nvPr/>
                    </p:nvGrpSpPr>
                    <p:grpSpPr>
                      <a:xfrm>
                        <a:off x="6908952" y="4375586"/>
                        <a:ext cx="1463400" cy="1463400"/>
                        <a:chOff x="6908952" y="4375586"/>
                        <a:chExt cx="1463400" cy="1463400"/>
                      </a:xfrm>
                    </p:grpSpPr>
                    <p:sp>
                      <p:nvSpPr>
                        <p:cNvPr id="501" name="Google Shape;501;p14"/>
                        <p:cNvSpPr/>
                        <p:nvPr/>
                      </p:nvSpPr>
                      <p:spPr>
                        <a:xfrm>
                          <a:off x="6908952" y="4375586"/>
                          <a:ext cx="1463400" cy="1463400"/>
                        </a:xfrm>
                        <a:prstGeom prst="ellipse">
                          <a:avLst/>
                        </a:prstGeom>
                        <a:solidFill>
                          <a:srgbClr val="0435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2" name="Google Shape;502;p14"/>
                        <p:cNvSpPr/>
                        <p:nvPr/>
                      </p:nvSpPr>
                      <p:spPr>
                        <a:xfrm>
                          <a:off x="7110618" y="4577252"/>
                          <a:ext cx="1060200" cy="1060200"/>
                        </a:xfrm>
                        <a:prstGeom prst="ellipse">
                          <a:avLst/>
                        </a:prstGeom>
                        <a:gradFill>
                          <a:gsLst>
                            <a:gs pos="0">
                              <a:schemeClr val="lt1"/>
                            </a:gs>
                            <a:gs pos="100000">
                              <a:srgbClr val="F2F2F2"/>
                            </a:gs>
                          </a:gsLst>
                          <a:lin ang="13500032" scaled="0"/>
                        </a:gradFill>
                        <a:ln w="12700" cap="flat" cmpd="sng">
                          <a:solidFill>
                            <a:schemeClr val="lt1"/>
                          </a:solidFill>
                          <a:prstDash val="solid"/>
                          <a:miter lim="800000"/>
                          <a:headEnd type="none" w="sm" len="sm"/>
                          <a:tailEnd type="none" w="sm" len="sm"/>
                        </a:ln>
                        <a:effectLst>
                          <a:outerShdw blurRad="88900" dist="635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503" name="Google Shape;503;p14"/>
                      <p:cNvGrpSpPr/>
                      <p:nvPr/>
                    </p:nvGrpSpPr>
                    <p:grpSpPr>
                      <a:xfrm>
                        <a:off x="7426314" y="4849268"/>
                        <a:ext cx="429299" cy="516404"/>
                        <a:chOff x="5767312" y="2933700"/>
                        <a:chExt cx="657225" cy="790575"/>
                      </a:xfrm>
                    </p:grpSpPr>
                    <p:sp>
                      <p:nvSpPr>
                        <p:cNvPr id="504" name="Google Shape;504;p14"/>
                        <p:cNvSpPr/>
                        <p:nvPr/>
                      </p:nvSpPr>
                      <p:spPr>
                        <a:xfrm>
                          <a:off x="6153927" y="3385798"/>
                          <a:ext cx="95250" cy="180975"/>
                        </a:xfrm>
                        <a:custGeom>
                          <a:avLst/>
                          <a:gdLst/>
                          <a:ahLst/>
                          <a:cxnLst/>
                          <a:rect l="l" t="t" r="r" b="b"/>
                          <a:pathLst>
                            <a:path w="95250" h="180975" extrusionOk="0">
                              <a:moveTo>
                                <a:pt x="55250" y="82902"/>
                              </a:moveTo>
                              <a:lnTo>
                                <a:pt x="55240" y="82902"/>
                              </a:lnTo>
                              <a:cubicBezTo>
                                <a:pt x="53724" y="82465"/>
                                <a:pt x="52125" y="82028"/>
                                <a:pt x="50488" y="81590"/>
                              </a:cubicBezTo>
                              <a:cubicBezTo>
                                <a:pt x="49036" y="81228"/>
                                <a:pt x="47632" y="80819"/>
                                <a:pt x="46283" y="80437"/>
                              </a:cubicBezTo>
                              <a:lnTo>
                                <a:pt x="44869" y="80037"/>
                              </a:lnTo>
                              <a:cubicBezTo>
                                <a:pt x="23364" y="73451"/>
                                <a:pt x="19048" y="65257"/>
                                <a:pt x="19048" y="54160"/>
                              </a:cubicBezTo>
                              <a:cubicBezTo>
                                <a:pt x="19048" y="45862"/>
                                <a:pt x="22331" y="31789"/>
                                <a:pt x="44525" y="30663"/>
                              </a:cubicBezTo>
                              <a:cubicBezTo>
                                <a:pt x="45321" y="30566"/>
                                <a:pt x="46123" y="30526"/>
                                <a:pt x="46925" y="30542"/>
                              </a:cubicBezTo>
                              <a:cubicBezTo>
                                <a:pt x="49388" y="30478"/>
                                <a:pt x="51850" y="30640"/>
                                <a:pt x="54283" y="31026"/>
                              </a:cubicBezTo>
                              <a:cubicBezTo>
                                <a:pt x="65284" y="31637"/>
                                <a:pt x="74753" y="39005"/>
                                <a:pt x="78049" y="49518"/>
                              </a:cubicBezTo>
                              <a:cubicBezTo>
                                <a:pt x="79269" y="52697"/>
                                <a:pt x="82337" y="54782"/>
                                <a:pt x="85742" y="54745"/>
                              </a:cubicBezTo>
                              <a:cubicBezTo>
                                <a:pt x="88413" y="54743"/>
                                <a:pt x="90923" y="53464"/>
                                <a:pt x="92495" y="51304"/>
                              </a:cubicBezTo>
                              <a:cubicBezTo>
                                <a:pt x="94040" y="49212"/>
                                <a:pt x="94480" y="46503"/>
                                <a:pt x="93676" y="44030"/>
                              </a:cubicBezTo>
                              <a:cubicBezTo>
                                <a:pt x="88340" y="28096"/>
                                <a:pt x="73748" y="17089"/>
                                <a:pt x="56962" y="16334"/>
                              </a:cubicBezTo>
                              <a:lnTo>
                                <a:pt x="56962" y="7586"/>
                              </a:lnTo>
                              <a:cubicBezTo>
                                <a:pt x="56962" y="3396"/>
                                <a:pt x="53566" y="0"/>
                                <a:pt x="49376" y="0"/>
                              </a:cubicBezTo>
                              <a:cubicBezTo>
                                <a:pt x="45187" y="0"/>
                                <a:pt x="41791" y="3396"/>
                                <a:pt x="41791" y="7586"/>
                              </a:cubicBezTo>
                              <a:lnTo>
                                <a:pt x="41791" y="16101"/>
                              </a:lnTo>
                              <a:cubicBezTo>
                                <a:pt x="18062" y="18180"/>
                                <a:pt x="2286" y="33677"/>
                                <a:pt x="2286" y="55239"/>
                              </a:cubicBezTo>
                              <a:cubicBezTo>
                                <a:pt x="2286" y="79507"/>
                                <a:pt x="18769" y="89125"/>
                                <a:pt x="43474" y="96083"/>
                              </a:cubicBezTo>
                              <a:cubicBezTo>
                                <a:pt x="44311" y="96334"/>
                                <a:pt x="45158" y="96557"/>
                                <a:pt x="46023" y="96790"/>
                              </a:cubicBezTo>
                              <a:lnTo>
                                <a:pt x="47994" y="97329"/>
                              </a:lnTo>
                              <a:cubicBezTo>
                                <a:pt x="50050" y="97887"/>
                                <a:pt x="52041" y="98455"/>
                                <a:pt x="53855" y="99022"/>
                              </a:cubicBezTo>
                              <a:cubicBezTo>
                                <a:pt x="76802" y="106408"/>
                                <a:pt x="81509" y="116147"/>
                                <a:pt x="81509" y="128499"/>
                              </a:cubicBezTo>
                              <a:cubicBezTo>
                                <a:pt x="81509" y="144954"/>
                                <a:pt x="72895" y="153307"/>
                                <a:pt x="54394" y="154777"/>
                              </a:cubicBezTo>
                              <a:cubicBezTo>
                                <a:pt x="51076" y="155149"/>
                                <a:pt x="47726" y="155127"/>
                                <a:pt x="44413" y="154712"/>
                              </a:cubicBezTo>
                              <a:cubicBezTo>
                                <a:pt x="31056" y="153679"/>
                                <a:pt x="19732" y="144485"/>
                                <a:pt x="15978" y="131625"/>
                              </a:cubicBezTo>
                              <a:cubicBezTo>
                                <a:pt x="14959" y="128092"/>
                                <a:pt x="11720" y="125665"/>
                                <a:pt x="8043" y="125681"/>
                              </a:cubicBezTo>
                              <a:cubicBezTo>
                                <a:pt x="5554" y="125677"/>
                                <a:pt x="3206" y="126832"/>
                                <a:pt x="1690" y="128806"/>
                              </a:cubicBezTo>
                              <a:cubicBezTo>
                                <a:pt x="170" y="130736"/>
                                <a:pt x="-364" y="133264"/>
                                <a:pt x="248" y="135643"/>
                              </a:cubicBezTo>
                              <a:cubicBezTo>
                                <a:pt x="5114" y="154842"/>
                                <a:pt x="22002" y="168572"/>
                                <a:pt x="41790" y="169418"/>
                              </a:cubicBezTo>
                              <a:lnTo>
                                <a:pt x="41790" y="182831"/>
                              </a:lnTo>
                              <a:cubicBezTo>
                                <a:pt x="41790" y="187020"/>
                                <a:pt x="45186" y="190416"/>
                                <a:pt x="49376" y="190416"/>
                              </a:cubicBezTo>
                              <a:cubicBezTo>
                                <a:pt x="53565" y="190416"/>
                                <a:pt x="56961" y="187020"/>
                                <a:pt x="56961" y="182831"/>
                              </a:cubicBezTo>
                              <a:lnTo>
                                <a:pt x="56961" y="169334"/>
                              </a:lnTo>
                              <a:cubicBezTo>
                                <a:pt x="83378" y="166757"/>
                                <a:pt x="98475" y="151660"/>
                                <a:pt x="98475" y="127634"/>
                              </a:cubicBezTo>
                              <a:cubicBezTo>
                                <a:pt x="98475" y="104873"/>
                                <a:pt x="85955" y="91915"/>
                                <a:pt x="55250" y="82902"/>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5" name="Google Shape;505;p14"/>
                        <p:cNvSpPr/>
                        <p:nvPr/>
                      </p:nvSpPr>
                      <p:spPr>
                        <a:xfrm>
                          <a:off x="5767312" y="2933700"/>
                          <a:ext cx="657225" cy="790575"/>
                        </a:xfrm>
                        <a:custGeom>
                          <a:avLst/>
                          <a:gdLst/>
                          <a:ahLst/>
                          <a:cxnLst/>
                          <a:rect l="l" t="t" r="r" b="b"/>
                          <a:pathLst>
                            <a:path w="657225" h="790575" extrusionOk="0">
                              <a:moveTo>
                                <a:pt x="603033" y="399955"/>
                              </a:moveTo>
                              <a:cubicBezTo>
                                <a:pt x="589270" y="371192"/>
                                <a:pt x="571890" y="344304"/>
                                <a:pt x="551315" y="319945"/>
                              </a:cubicBezTo>
                              <a:cubicBezTo>
                                <a:pt x="551297" y="318630"/>
                                <a:pt x="551138" y="317321"/>
                                <a:pt x="550841" y="316040"/>
                              </a:cubicBezTo>
                              <a:cubicBezTo>
                                <a:pt x="550248" y="311780"/>
                                <a:pt x="549993" y="307480"/>
                                <a:pt x="550078" y="303181"/>
                              </a:cubicBezTo>
                              <a:lnTo>
                                <a:pt x="550078" y="285464"/>
                              </a:lnTo>
                              <a:cubicBezTo>
                                <a:pt x="550324" y="273028"/>
                                <a:pt x="555457" y="261189"/>
                                <a:pt x="564366" y="252508"/>
                              </a:cubicBezTo>
                              <a:cubicBezTo>
                                <a:pt x="588777" y="227788"/>
                                <a:pt x="590384" y="188558"/>
                                <a:pt x="568077" y="161925"/>
                              </a:cubicBezTo>
                              <a:cubicBezTo>
                                <a:pt x="560935" y="153572"/>
                                <a:pt x="550492" y="148768"/>
                                <a:pt x="539502" y="148781"/>
                              </a:cubicBezTo>
                              <a:lnTo>
                                <a:pt x="500546" y="148781"/>
                              </a:lnTo>
                              <a:lnTo>
                                <a:pt x="503597" y="144018"/>
                              </a:lnTo>
                              <a:lnTo>
                                <a:pt x="515787" y="124968"/>
                              </a:lnTo>
                              <a:lnTo>
                                <a:pt x="552459" y="67437"/>
                              </a:lnTo>
                              <a:lnTo>
                                <a:pt x="549697" y="62294"/>
                              </a:lnTo>
                              <a:cubicBezTo>
                                <a:pt x="527486" y="25456"/>
                                <a:pt x="488363" y="2126"/>
                                <a:pt x="445396" y="95"/>
                              </a:cubicBezTo>
                              <a:cubicBezTo>
                                <a:pt x="445396" y="95"/>
                                <a:pt x="444350" y="0"/>
                                <a:pt x="443587" y="0"/>
                              </a:cubicBezTo>
                              <a:lnTo>
                                <a:pt x="435490" y="0"/>
                              </a:lnTo>
                              <a:cubicBezTo>
                                <a:pt x="434634" y="0"/>
                                <a:pt x="433588" y="95"/>
                                <a:pt x="433588" y="95"/>
                              </a:cubicBezTo>
                              <a:cubicBezTo>
                                <a:pt x="390526" y="1977"/>
                                <a:pt x="351281" y="25338"/>
                                <a:pt x="329096" y="62294"/>
                              </a:cubicBezTo>
                              <a:lnTo>
                                <a:pt x="326334" y="67437"/>
                              </a:lnTo>
                              <a:lnTo>
                                <a:pt x="354053" y="110871"/>
                              </a:lnTo>
                              <a:lnTo>
                                <a:pt x="362625" y="124397"/>
                              </a:lnTo>
                              <a:lnTo>
                                <a:pt x="353765" y="134684"/>
                              </a:lnTo>
                              <a:lnTo>
                                <a:pt x="325380" y="167354"/>
                              </a:lnTo>
                              <a:lnTo>
                                <a:pt x="294554" y="167321"/>
                              </a:lnTo>
                              <a:lnTo>
                                <a:pt x="268109" y="167321"/>
                              </a:lnTo>
                              <a:lnTo>
                                <a:pt x="270151" y="157643"/>
                              </a:lnTo>
                              <a:cubicBezTo>
                                <a:pt x="271240" y="152496"/>
                                <a:pt x="267951" y="147441"/>
                                <a:pt x="262804" y="146352"/>
                              </a:cubicBezTo>
                              <a:cubicBezTo>
                                <a:pt x="262804" y="146352"/>
                                <a:pt x="262803" y="146352"/>
                                <a:pt x="262803" y="146352"/>
                              </a:cubicBezTo>
                              <a:cubicBezTo>
                                <a:pt x="262165" y="146278"/>
                                <a:pt x="261521" y="146272"/>
                                <a:pt x="260882" y="146334"/>
                              </a:cubicBezTo>
                              <a:lnTo>
                                <a:pt x="260905" y="146096"/>
                              </a:lnTo>
                              <a:lnTo>
                                <a:pt x="59201" y="125137"/>
                              </a:lnTo>
                              <a:cubicBezTo>
                                <a:pt x="53967" y="124608"/>
                                <a:pt x="49296" y="128422"/>
                                <a:pt x="48767" y="133656"/>
                              </a:cubicBezTo>
                              <a:cubicBezTo>
                                <a:pt x="48240" y="138868"/>
                                <a:pt x="52021" y="143527"/>
                                <a:pt x="57229" y="144085"/>
                              </a:cubicBezTo>
                              <a:lnTo>
                                <a:pt x="249324" y="164045"/>
                              </a:lnTo>
                              <a:lnTo>
                                <a:pt x="217350" y="315352"/>
                              </a:lnTo>
                              <a:lnTo>
                                <a:pt x="10697" y="291330"/>
                              </a:lnTo>
                              <a:cubicBezTo>
                                <a:pt x="5478" y="290682"/>
                                <a:pt x="721" y="294388"/>
                                <a:pt x="74" y="299607"/>
                              </a:cubicBezTo>
                              <a:cubicBezTo>
                                <a:pt x="-574" y="304827"/>
                                <a:pt x="3132" y="309583"/>
                                <a:pt x="8351" y="310231"/>
                              </a:cubicBezTo>
                              <a:cubicBezTo>
                                <a:pt x="8401" y="310237"/>
                                <a:pt x="8452" y="310243"/>
                                <a:pt x="8502" y="310248"/>
                              </a:cubicBezTo>
                              <a:lnTo>
                                <a:pt x="223772" y="335273"/>
                              </a:lnTo>
                              <a:lnTo>
                                <a:pt x="223796" y="335073"/>
                              </a:lnTo>
                              <a:cubicBezTo>
                                <a:pt x="228649" y="335688"/>
                                <a:pt x="233168" y="332495"/>
                                <a:pt x="234209" y="327715"/>
                              </a:cubicBezTo>
                              <a:lnTo>
                                <a:pt x="237460" y="312327"/>
                              </a:lnTo>
                              <a:cubicBezTo>
                                <a:pt x="262465" y="316401"/>
                                <a:pt x="287048" y="322745"/>
                                <a:pt x="310902" y="331280"/>
                              </a:cubicBezTo>
                              <a:cubicBezTo>
                                <a:pt x="294513" y="352659"/>
                                <a:pt x="280374" y="375673"/>
                                <a:pt x="268709" y="399955"/>
                              </a:cubicBezTo>
                              <a:cubicBezTo>
                                <a:pt x="218033" y="502634"/>
                                <a:pt x="200508" y="585788"/>
                                <a:pt x="215368" y="654272"/>
                              </a:cubicBezTo>
                              <a:cubicBezTo>
                                <a:pt x="219680" y="674862"/>
                                <a:pt x="227789" y="694468"/>
                                <a:pt x="239278" y="712089"/>
                              </a:cubicBezTo>
                              <a:cubicBezTo>
                                <a:pt x="286141" y="783527"/>
                                <a:pt x="367005" y="793909"/>
                                <a:pt x="424727" y="795147"/>
                              </a:cubicBezTo>
                              <a:lnTo>
                                <a:pt x="437108" y="795242"/>
                              </a:lnTo>
                              <a:lnTo>
                                <a:pt x="447014" y="795147"/>
                              </a:lnTo>
                              <a:cubicBezTo>
                                <a:pt x="479871" y="795163"/>
                                <a:pt x="512527" y="790021"/>
                                <a:pt x="543790" y="779907"/>
                              </a:cubicBezTo>
                              <a:cubicBezTo>
                                <a:pt x="601142" y="761264"/>
                                <a:pt x="644108" y="713318"/>
                                <a:pt x="656374" y="654272"/>
                              </a:cubicBezTo>
                              <a:cubicBezTo>
                                <a:pt x="671140" y="585788"/>
                                <a:pt x="653709" y="502634"/>
                                <a:pt x="603033" y="399955"/>
                              </a:cubicBezTo>
                              <a:close/>
                              <a:moveTo>
                                <a:pt x="349383" y="67056"/>
                              </a:moveTo>
                              <a:cubicBezTo>
                                <a:pt x="368919" y="38330"/>
                                <a:pt x="401053" y="20722"/>
                                <a:pt x="435778" y="19717"/>
                              </a:cubicBezTo>
                              <a:lnTo>
                                <a:pt x="443015" y="19717"/>
                              </a:lnTo>
                              <a:cubicBezTo>
                                <a:pt x="477748" y="20695"/>
                                <a:pt x="509893" y="38308"/>
                                <a:pt x="529410" y="67056"/>
                              </a:cubicBezTo>
                              <a:lnTo>
                                <a:pt x="492449" y="124968"/>
                              </a:lnTo>
                              <a:lnTo>
                                <a:pt x="465302" y="167545"/>
                              </a:lnTo>
                              <a:lnTo>
                                <a:pt x="414440" y="167545"/>
                              </a:lnTo>
                              <a:lnTo>
                                <a:pt x="406152" y="155829"/>
                              </a:lnTo>
                              <a:lnTo>
                                <a:pt x="405678" y="155162"/>
                              </a:lnTo>
                              <a:lnTo>
                                <a:pt x="367485" y="95345"/>
                              </a:lnTo>
                              <a:close/>
                              <a:moveTo>
                                <a:pt x="275169" y="300443"/>
                              </a:moveTo>
                              <a:cubicBezTo>
                                <a:pt x="267821" y="298545"/>
                                <a:pt x="260654" y="297120"/>
                                <a:pt x="253222" y="295720"/>
                              </a:cubicBezTo>
                              <a:cubicBezTo>
                                <a:pt x="252180" y="295523"/>
                                <a:pt x="246743" y="294684"/>
                                <a:pt x="241371" y="293820"/>
                              </a:cubicBezTo>
                              <a:lnTo>
                                <a:pt x="264068" y="186425"/>
                              </a:lnTo>
                              <a:cubicBezTo>
                                <a:pt x="276732" y="186424"/>
                                <a:pt x="294554" y="186419"/>
                                <a:pt x="294554" y="186404"/>
                              </a:cubicBezTo>
                              <a:lnTo>
                                <a:pt x="334147" y="186404"/>
                              </a:lnTo>
                              <a:lnTo>
                                <a:pt x="364434" y="151447"/>
                              </a:lnTo>
                              <a:lnTo>
                                <a:pt x="372814" y="141732"/>
                              </a:lnTo>
                              <a:lnTo>
                                <a:pt x="381958" y="154781"/>
                              </a:lnTo>
                              <a:lnTo>
                                <a:pt x="391009" y="167545"/>
                              </a:lnTo>
                              <a:lnTo>
                                <a:pt x="404441" y="186595"/>
                              </a:lnTo>
                              <a:lnTo>
                                <a:pt x="490166" y="186595"/>
                              </a:lnTo>
                              <a:cubicBezTo>
                                <a:pt x="495417" y="186605"/>
                                <a:pt x="499682" y="182356"/>
                                <a:pt x="499692" y="177105"/>
                              </a:cubicBezTo>
                              <a:cubicBezTo>
                                <a:pt x="499701" y="172684"/>
                                <a:pt x="496661" y="168840"/>
                                <a:pt x="492357" y="167830"/>
                              </a:cubicBezTo>
                              <a:lnTo>
                                <a:pt x="540456" y="167830"/>
                              </a:lnTo>
                              <a:cubicBezTo>
                                <a:pt x="545156" y="167817"/>
                                <a:pt x="549634" y="169830"/>
                                <a:pt x="552743" y="173355"/>
                              </a:cubicBezTo>
                              <a:cubicBezTo>
                                <a:pt x="569558" y="192484"/>
                                <a:pt x="568598" y="221391"/>
                                <a:pt x="550553" y="239363"/>
                              </a:cubicBezTo>
                              <a:cubicBezTo>
                                <a:pt x="537995" y="251871"/>
                                <a:pt x="530965" y="268883"/>
                                <a:pt x="531028" y="286607"/>
                              </a:cubicBezTo>
                              <a:lnTo>
                                <a:pt x="531028" y="303181"/>
                              </a:lnTo>
                              <a:cubicBezTo>
                                <a:pt x="530912" y="308728"/>
                                <a:pt x="531295" y="314275"/>
                                <a:pt x="532172" y="319754"/>
                              </a:cubicBezTo>
                              <a:cubicBezTo>
                                <a:pt x="532457" y="321228"/>
                                <a:pt x="532552" y="322733"/>
                                <a:pt x="532456" y="324231"/>
                              </a:cubicBezTo>
                              <a:cubicBezTo>
                                <a:pt x="531767" y="334193"/>
                                <a:pt x="523133" y="341710"/>
                                <a:pt x="513171" y="341021"/>
                              </a:cubicBezTo>
                              <a:cubicBezTo>
                                <a:pt x="513058" y="341014"/>
                                <a:pt x="512946" y="341005"/>
                                <a:pt x="512834" y="340995"/>
                              </a:cubicBezTo>
                              <a:lnTo>
                                <a:pt x="402059" y="340995"/>
                              </a:lnTo>
                              <a:cubicBezTo>
                                <a:pt x="381036" y="340733"/>
                                <a:pt x="360386" y="335408"/>
                                <a:pt x="341858" y="325469"/>
                              </a:cubicBezTo>
                              <a:cubicBezTo>
                                <a:pt x="339667" y="324422"/>
                                <a:pt x="337575" y="323279"/>
                                <a:pt x="335477" y="322040"/>
                              </a:cubicBezTo>
                              <a:cubicBezTo>
                                <a:pt x="331668" y="319850"/>
                                <a:pt x="327761" y="317849"/>
                                <a:pt x="323859" y="316039"/>
                              </a:cubicBezTo>
                              <a:cubicBezTo>
                                <a:pt x="308113" y="309434"/>
                                <a:pt x="291822" y="304216"/>
                                <a:pt x="275169" y="300443"/>
                              </a:cubicBezTo>
                              <a:close/>
                              <a:moveTo>
                                <a:pt x="637133" y="650081"/>
                              </a:moveTo>
                              <a:cubicBezTo>
                                <a:pt x="633285" y="668314"/>
                                <a:pt x="626118" y="685684"/>
                                <a:pt x="615991" y="701326"/>
                              </a:cubicBezTo>
                              <a:cubicBezTo>
                                <a:pt x="572654" y="767334"/>
                                <a:pt x="493119" y="775335"/>
                                <a:pt x="437108" y="775526"/>
                              </a:cubicBezTo>
                              <a:lnTo>
                                <a:pt x="434634" y="775526"/>
                              </a:lnTo>
                              <a:cubicBezTo>
                                <a:pt x="378628" y="775335"/>
                                <a:pt x="299093" y="767334"/>
                                <a:pt x="255752" y="701326"/>
                              </a:cubicBezTo>
                              <a:cubicBezTo>
                                <a:pt x="245624" y="685684"/>
                                <a:pt x="238458" y="668314"/>
                                <a:pt x="234609" y="650081"/>
                              </a:cubicBezTo>
                              <a:cubicBezTo>
                                <a:pt x="220796" y="586169"/>
                                <a:pt x="237753" y="507206"/>
                                <a:pt x="286327" y="408718"/>
                              </a:cubicBezTo>
                              <a:cubicBezTo>
                                <a:pt x="297994" y="384362"/>
                                <a:pt x="312306" y="361364"/>
                                <a:pt x="329003" y="340138"/>
                              </a:cubicBezTo>
                              <a:cubicBezTo>
                                <a:pt x="351267" y="352876"/>
                                <a:pt x="376411" y="359728"/>
                                <a:pt x="402059" y="360045"/>
                              </a:cubicBezTo>
                              <a:lnTo>
                                <a:pt x="512834" y="360045"/>
                              </a:lnTo>
                              <a:cubicBezTo>
                                <a:pt x="525734" y="360146"/>
                                <a:pt x="537853" y="353873"/>
                                <a:pt x="545218" y="343281"/>
                              </a:cubicBezTo>
                              <a:cubicBezTo>
                                <a:pt x="560775" y="363673"/>
                                <a:pt x="574211" y="385599"/>
                                <a:pt x="585318" y="408718"/>
                              </a:cubicBezTo>
                              <a:cubicBezTo>
                                <a:pt x="633989" y="507206"/>
                                <a:pt x="650946" y="586169"/>
                                <a:pt x="637133" y="650081"/>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6" name="Google Shape;506;p14"/>
                        <p:cNvSpPr/>
                        <p:nvPr/>
                      </p:nvSpPr>
                      <p:spPr>
                        <a:xfrm>
                          <a:off x="5881823" y="3206202"/>
                          <a:ext cx="85725" cy="28575"/>
                        </a:xfrm>
                        <a:custGeom>
                          <a:avLst/>
                          <a:gdLst/>
                          <a:ahLst/>
                          <a:cxnLst/>
                          <a:rect l="l" t="t" r="r" b="b"/>
                          <a:pathLst>
                            <a:path w="85725" h="28575" extrusionOk="0">
                              <a:moveTo>
                                <a:pt x="82783" y="28596"/>
                              </a:moveTo>
                              <a:cubicBezTo>
                                <a:pt x="88001" y="29263"/>
                                <a:pt x="92771" y="25574"/>
                                <a:pt x="93439" y="20357"/>
                              </a:cubicBezTo>
                              <a:cubicBezTo>
                                <a:pt x="94105" y="15149"/>
                                <a:pt x="90431" y="10384"/>
                                <a:pt x="85225" y="9704"/>
                              </a:cubicBezTo>
                              <a:lnTo>
                                <a:pt x="10685" y="72"/>
                              </a:lnTo>
                              <a:cubicBezTo>
                                <a:pt x="5464" y="-569"/>
                                <a:pt x="713" y="3144"/>
                                <a:pt x="72" y="8365"/>
                              </a:cubicBezTo>
                              <a:cubicBezTo>
                                <a:pt x="-563" y="13539"/>
                                <a:pt x="3079" y="18261"/>
                                <a:pt x="8243" y="18963"/>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grpSp>
              <p:sp>
                <p:nvSpPr>
                  <p:cNvPr id="507" name="Google Shape;507;p14"/>
                  <p:cNvSpPr/>
                  <p:nvPr/>
                </p:nvSpPr>
                <p:spPr>
                  <a:xfrm>
                    <a:off x="6583694" y="4054313"/>
                    <a:ext cx="419100" cy="419100"/>
                  </a:xfrm>
                  <a:prstGeom prst="ellipse">
                    <a:avLst/>
                  </a:prstGeom>
                  <a:solidFill>
                    <a:srgbClr val="7770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grpSp>
        <p:grpSp>
          <p:nvGrpSpPr>
            <p:cNvPr id="508" name="Google Shape;508;p14"/>
            <p:cNvGrpSpPr/>
            <p:nvPr/>
          </p:nvGrpSpPr>
          <p:grpSpPr>
            <a:xfrm>
              <a:off x="4939235" y="2709883"/>
              <a:ext cx="2314720" cy="1691928"/>
              <a:chOff x="4939235" y="2709883"/>
              <a:chExt cx="2314720" cy="1691928"/>
            </a:xfrm>
          </p:grpSpPr>
          <p:sp>
            <p:nvSpPr>
              <p:cNvPr id="509" name="Google Shape;509;p14"/>
              <p:cNvSpPr txBox="1"/>
              <p:nvPr/>
            </p:nvSpPr>
            <p:spPr>
              <a:xfrm>
                <a:off x="6572807" y="2709883"/>
                <a:ext cx="403500" cy="31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01</a:t>
                </a:r>
                <a:endParaRPr sz="1400" b="0" i="0" u="none" strike="noStrike" cap="none">
                  <a:solidFill>
                    <a:srgbClr val="000000"/>
                  </a:solidFill>
                  <a:latin typeface="Arial"/>
                  <a:ea typeface="Arial"/>
                  <a:cs typeface="Arial"/>
                  <a:sym typeface="Arial"/>
                </a:endParaRPr>
              </a:p>
            </p:txBody>
          </p:sp>
          <p:sp>
            <p:nvSpPr>
              <p:cNvPr id="510" name="Google Shape;510;p14"/>
              <p:cNvSpPr txBox="1"/>
              <p:nvPr/>
            </p:nvSpPr>
            <p:spPr>
              <a:xfrm>
                <a:off x="6850455" y="3399961"/>
                <a:ext cx="403500" cy="31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02</a:t>
                </a:r>
                <a:endParaRPr sz="1400" b="0" i="0" u="none" strike="noStrike" cap="none">
                  <a:solidFill>
                    <a:srgbClr val="000000"/>
                  </a:solidFill>
                  <a:latin typeface="Arial"/>
                  <a:ea typeface="Arial"/>
                  <a:cs typeface="Arial"/>
                  <a:sym typeface="Arial"/>
                </a:endParaRPr>
              </a:p>
            </p:txBody>
          </p:sp>
          <p:sp>
            <p:nvSpPr>
              <p:cNvPr id="511" name="Google Shape;511;p14"/>
              <p:cNvSpPr txBox="1"/>
              <p:nvPr/>
            </p:nvSpPr>
            <p:spPr>
              <a:xfrm>
                <a:off x="5180930" y="4088611"/>
                <a:ext cx="401100" cy="31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05</a:t>
                </a:r>
                <a:endParaRPr sz="1400" b="0" i="0" u="none" strike="noStrike" cap="none">
                  <a:solidFill>
                    <a:srgbClr val="000000"/>
                  </a:solidFill>
                  <a:latin typeface="Arial"/>
                  <a:ea typeface="Arial"/>
                  <a:cs typeface="Arial"/>
                  <a:sym typeface="Arial"/>
                </a:endParaRPr>
              </a:p>
            </p:txBody>
          </p:sp>
          <p:sp>
            <p:nvSpPr>
              <p:cNvPr id="512" name="Google Shape;512;p14"/>
              <p:cNvSpPr txBox="1"/>
              <p:nvPr/>
            </p:nvSpPr>
            <p:spPr>
              <a:xfrm>
                <a:off x="4939235" y="3399961"/>
                <a:ext cx="401100" cy="31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06</a:t>
                </a:r>
                <a:endParaRPr sz="1400" b="0" i="0" u="none" strike="noStrike" cap="none">
                  <a:solidFill>
                    <a:srgbClr val="000000"/>
                  </a:solidFill>
                  <a:latin typeface="Arial"/>
                  <a:ea typeface="Arial"/>
                  <a:cs typeface="Arial"/>
                  <a:sym typeface="Arial"/>
                </a:endParaRPr>
              </a:p>
            </p:txBody>
          </p:sp>
          <p:sp>
            <p:nvSpPr>
              <p:cNvPr id="513" name="Google Shape;513;p14"/>
              <p:cNvSpPr txBox="1"/>
              <p:nvPr/>
            </p:nvSpPr>
            <p:spPr>
              <a:xfrm>
                <a:off x="5211544" y="2713118"/>
                <a:ext cx="401100" cy="31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07</a:t>
                </a:r>
                <a:endParaRPr sz="1400" b="0" i="0" u="none" strike="noStrike" cap="none">
                  <a:solidFill>
                    <a:srgbClr val="000000"/>
                  </a:solidFill>
                  <a:latin typeface="Arial"/>
                  <a:ea typeface="Arial"/>
                  <a:cs typeface="Arial"/>
                  <a:sym typeface="Arial"/>
                </a:endParaRPr>
              </a:p>
            </p:txBody>
          </p:sp>
        </p:grpSp>
      </p:grpSp>
      <p:sp>
        <p:nvSpPr>
          <p:cNvPr id="514" name="Google Shape;514;p14"/>
          <p:cNvSpPr/>
          <p:nvPr/>
        </p:nvSpPr>
        <p:spPr>
          <a:xfrm>
            <a:off x="5637016" y="4366730"/>
            <a:ext cx="1293900" cy="1293900"/>
          </a:xfrm>
          <a:prstGeom prst="ellipse">
            <a:avLst/>
          </a:prstGeom>
          <a:solidFill>
            <a:srgbClr val="D4CFD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5" name="Google Shape;515;p14"/>
          <p:cNvSpPr/>
          <p:nvPr/>
        </p:nvSpPr>
        <p:spPr>
          <a:xfrm>
            <a:off x="6093958" y="3556736"/>
            <a:ext cx="370500" cy="370500"/>
          </a:xfrm>
          <a:prstGeom prst="ellipse">
            <a:avLst/>
          </a:prstGeom>
          <a:solidFill>
            <a:srgbClr val="D4CFD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6" name="Google Shape;516;p14"/>
          <p:cNvSpPr/>
          <p:nvPr/>
        </p:nvSpPr>
        <p:spPr>
          <a:xfrm>
            <a:off x="6130948" y="3599116"/>
            <a:ext cx="297600" cy="297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7" name="Google Shape;517;p14"/>
          <p:cNvSpPr txBox="1"/>
          <p:nvPr/>
        </p:nvSpPr>
        <p:spPr>
          <a:xfrm>
            <a:off x="6110263" y="3616165"/>
            <a:ext cx="3546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04</a:t>
            </a:r>
            <a:endParaRPr sz="1400" b="0" i="0" u="none" strike="noStrike" cap="none">
              <a:solidFill>
                <a:srgbClr val="000000"/>
              </a:solidFill>
              <a:latin typeface="Arial"/>
              <a:ea typeface="Arial"/>
              <a:cs typeface="Arial"/>
              <a:sym typeface="Arial"/>
            </a:endParaRPr>
          </a:p>
        </p:txBody>
      </p:sp>
      <p:sp>
        <p:nvSpPr>
          <p:cNvPr id="518" name="Google Shape;518;p14"/>
          <p:cNvSpPr/>
          <p:nvPr/>
        </p:nvSpPr>
        <p:spPr>
          <a:xfrm rot="-5400000">
            <a:off x="5810700" y="4336085"/>
            <a:ext cx="943200" cy="70800"/>
          </a:xfrm>
          <a:prstGeom prst="rect">
            <a:avLst/>
          </a:prstGeom>
          <a:solidFill>
            <a:srgbClr val="D4CFD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9" name="Google Shape;519;p14"/>
          <p:cNvSpPr/>
          <p:nvPr/>
        </p:nvSpPr>
        <p:spPr>
          <a:xfrm>
            <a:off x="5815851" y="4545020"/>
            <a:ext cx="937200" cy="937200"/>
          </a:xfrm>
          <a:prstGeom prst="ellipse">
            <a:avLst/>
          </a:prstGeom>
          <a:gradFill>
            <a:gsLst>
              <a:gs pos="0">
                <a:schemeClr val="lt1"/>
              </a:gs>
              <a:gs pos="100000">
                <a:srgbClr val="F2F2F2"/>
              </a:gs>
            </a:gsLst>
            <a:lin ang="13500032" scaled="0"/>
          </a:gradFill>
          <a:ln w="12700" cap="flat" cmpd="sng">
            <a:solidFill>
              <a:schemeClr val="lt1"/>
            </a:solidFill>
            <a:prstDash val="solid"/>
            <a:miter lim="800000"/>
            <a:headEnd type="none" w="sm" len="sm"/>
            <a:tailEnd type="none" w="sm" len="sm"/>
          </a:ln>
          <a:effectLst>
            <a:outerShdw blurRad="88900" dist="635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20" name="Google Shape;520;p14"/>
          <p:cNvSpPr/>
          <p:nvPr/>
        </p:nvSpPr>
        <p:spPr>
          <a:xfrm rot="-2597919">
            <a:off x="6113233" y="4659471"/>
            <a:ext cx="406968" cy="712698"/>
          </a:xfrm>
          <a:custGeom>
            <a:avLst/>
            <a:gdLst/>
            <a:ahLst/>
            <a:cxnLst/>
            <a:rect l="l" t="t" r="r" b="b"/>
            <a:pathLst>
              <a:path w="2278359" h="3989954" extrusionOk="0">
                <a:moveTo>
                  <a:pt x="1792357" y="471044"/>
                </a:moveTo>
                <a:cubicBezTo>
                  <a:pt x="1406533" y="106992"/>
                  <a:pt x="798638" y="124643"/>
                  <a:pt x="434587" y="510467"/>
                </a:cubicBezTo>
                <a:cubicBezTo>
                  <a:pt x="70537" y="896291"/>
                  <a:pt x="88188" y="1504185"/>
                  <a:pt x="474013" y="1868237"/>
                </a:cubicBezTo>
                <a:cubicBezTo>
                  <a:pt x="859838" y="2232288"/>
                  <a:pt x="1467733" y="2214638"/>
                  <a:pt x="1831783" y="1828814"/>
                </a:cubicBezTo>
                <a:cubicBezTo>
                  <a:pt x="2195834" y="1442990"/>
                  <a:pt x="2178182" y="835095"/>
                  <a:pt x="1792357" y="471044"/>
                </a:cubicBezTo>
                <a:close/>
                <a:moveTo>
                  <a:pt x="1885333" y="283261"/>
                </a:moveTo>
                <a:cubicBezTo>
                  <a:pt x="1914390" y="308960"/>
                  <a:pt x="1942450" y="336397"/>
                  <a:pt x="1969376" y="365568"/>
                </a:cubicBezTo>
                <a:cubicBezTo>
                  <a:pt x="2400194" y="832304"/>
                  <a:pt x="2377747" y="1566184"/>
                  <a:pt x="1919239" y="2004733"/>
                </a:cubicBezTo>
                <a:cubicBezTo>
                  <a:pt x="1747300" y="2169194"/>
                  <a:pt x="1538456" y="2268763"/>
                  <a:pt x="1321847" y="2304377"/>
                </a:cubicBezTo>
                <a:lnTo>
                  <a:pt x="1255970" y="2308700"/>
                </a:lnTo>
                <a:lnTo>
                  <a:pt x="1255970" y="2543326"/>
                </a:lnTo>
                <a:lnTo>
                  <a:pt x="1309237" y="2582393"/>
                </a:lnTo>
                <a:cubicBezTo>
                  <a:pt x="1365185" y="2643003"/>
                  <a:pt x="1398412" y="2725341"/>
                  <a:pt x="1395670" y="2815036"/>
                </a:cubicBezTo>
                <a:lnTo>
                  <a:pt x="1369365" y="3675091"/>
                </a:lnTo>
                <a:cubicBezTo>
                  <a:pt x="1363875" y="3854485"/>
                  <a:pt x="1216570" y="3995377"/>
                  <a:pt x="1040345" y="3989794"/>
                </a:cubicBezTo>
                <a:lnTo>
                  <a:pt x="1040345" y="3989790"/>
                </a:lnTo>
                <a:cubicBezTo>
                  <a:pt x="864115" y="3984202"/>
                  <a:pt x="725707" y="3834251"/>
                  <a:pt x="731192" y="3654862"/>
                </a:cubicBezTo>
                <a:lnTo>
                  <a:pt x="757502" y="2794811"/>
                </a:lnTo>
                <a:cubicBezTo>
                  <a:pt x="760244" y="2705112"/>
                  <a:pt x="798445" y="2625041"/>
                  <a:pt x="857986" y="2568093"/>
                </a:cubicBezTo>
                <a:lnTo>
                  <a:pt x="934106" y="2519287"/>
                </a:lnTo>
                <a:lnTo>
                  <a:pt x="934106" y="2296711"/>
                </a:lnTo>
                <a:lnTo>
                  <a:pt x="886906" y="2290589"/>
                </a:lnTo>
                <a:cubicBezTo>
                  <a:pt x="672890" y="2241330"/>
                  <a:pt x="470536" y="2128727"/>
                  <a:pt x="308981" y="1953696"/>
                </a:cubicBezTo>
                <a:cubicBezTo>
                  <a:pt x="-121834" y="1486961"/>
                  <a:pt x="-99387" y="753081"/>
                  <a:pt x="359117" y="314532"/>
                </a:cubicBezTo>
                <a:cubicBezTo>
                  <a:pt x="788968" y="-96612"/>
                  <a:pt x="1449465" y="-102226"/>
                  <a:pt x="1885333" y="283261"/>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21" name="Google Shape;521;p14"/>
          <p:cNvSpPr/>
          <p:nvPr/>
        </p:nvSpPr>
        <p:spPr>
          <a:xfrm>
            <a:off x="6703305" y="3331391"/>
            <a:ext cx="297600" cy="297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22" name="Google Shape;522;p14"/>
          <p:cNvSpPr txBox="1"/>
          <p:nvPr/>
        </p:nvSpPr>
        <p:spPr>
          <a:xfrm>
            <a:off x="6674782" y="3348291"/>
            <a:ext cx="3546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03</a:t>
            </a:r>
            <a:endParaRPr sz="1400" b="0" i="0" u="none" strike="noStrike" cap="none">
              <a:solidFill>
                <a:srgbClr val="000000"/>
              </a:solidFill>
              <a:latin typeface="Arial"/>
              <a:ea typeface="Arial"/>
              <a:cs typeface="Arial"/>
              <a:sym typeface="Arial"/>
            </a:endParaRPr>
          </a:p>
        </p:txBody>
      </p:sp>
      <p:sp>
        <p:nvSpPr>
          <p:cNvPr id="523" name="Google Shape;523;p14"/>
          <p:cNvSpPr txBox="1"/>
          <p:nvPr/>
        </p:nvSpPr>
        <p:spPr>
          <a:xfrm>
            <a:off x="7013553" y="4975669"/>
            <a:ext cx="22644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Arial"/>
                <a:ea typeface="Arial"/>
                <a:cs typeface="Arial"/>
                <a:sym typeface="Arial"/>
              </a:rPr>
              <a:t>Legal &amp; Compliance Function</a:t>
            </a:r>
            <a:endParaRPr sz="1400" b="0" i="0" u="none" strike="noStrike" cap="none">
              <a:solidFill>
                <a:schemeClr val="lt1"/>
              </a:solidFill>
              <a:latin typeface="Arial"/>
              <a:ea typeface="Arial"/>
              <a:cs typeface="Arial"/>
              <a:sym typeface="Arial"/>
            </a:endParaRPr>
          </a:p>
        </p:txBody>
      </p:sp>
      <p:sp>
        <p:nvSpPr>
          <p:cNvPr id="524" name="Google Shape;524;p14"/>
          <p:cNvSpPr txBox="1"/>
          <p:nvPr/>
        </p:nvSpPr>
        <p:spPr>
          <a:xfrm>
            <a:off x="8887223" y="2690699"/>
            <a:ext cx="1761300" cy="9543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B0F0"/>
              </a:buClr>
              <a:buSzPts val="800"/>
              <a:buFont typeface="Noto Sans Symbols"/>
              <a:buChar char="⮚"/>
            </a:pPr>
            <a:r>
              <a:rPr lang="en-US" sz="800" b="0" i="0" u="none" strike="noStrike" cap="none">
                <a:solidFill>
                  <a:srgbClr val="00B0F0"/>
                </a:solidFill>
                <a:latin typeface="Arial"/>
                <a:ea typeface="Arial"/>
                <a:cs typeface="Arial"/>
                <a:sym typeface="Arial"/>
              </a:rPr>
              <a:t>Billing and Contract Mmgt</a:t>
            </a:r>
            <a:endParaRPr sz="800" b="0" i="0" u="none" strike="noStrike" cap="none">
              <a:solidFill>
                <a:srgbClr val="00B0F0"/>
              </a:solidFill>
              <a:latin typeface="Arial"/>
              <a:ea typeface="Arial"/>
              <a:cs typeface="Arial"/>
              <a:sym typeface="Arial"/>
            </a:endParaRPr>
          </a:p>
          <a:p>
            <a:pPr marL="285750" marR="0" lvl="0" indent="-285750" algn="l" rtl="0">
              <a:lnSpc>
                <a:spcPct val="100000"/>
              </a:lnSpc>
              <a:spcBef>
                <a:spcPts val="0"/>
              </a:spcBef>
              <a:spcAft>
                <a:spcPts val="0"/>
              </a:spcAft>
              <a:buClr>
                <a:srgbClr val="00B0F0"/>
              </a:buClr>
              <a:buSzPts val="800"/>
              <a:buFont typeface="Noto Sans Symbols"/>
              <a:buChar char="⮚"/>
            </a:pPr>
            <a:r>
              <a:rPr lang="en-US" sz="800" b="0" i="0" u="none" strike="noStrike" cap="none">
                <a:solidFill>
                  <a:srgbClr val="00B0F0"/>
                </a:solidFill>
                <a:latin typeface="Arial"/>
                <a:ea typeface="Arial"/>
                <a:cs typeface="Arial"/>
                <a:sym typeface="Arial"/>
              </a:rPr>
              <a:t>AP and Vendor Mgmt</a:t>
            </a:r>
            <a:endParaRPr sz="800" b="0" i="0" u="none" strike="noStrike" cap="none">
              <a:solidFill>
                <a:srgbClr val="00B0F0"/>
              </a:solidFill>
              <a:latin typeface="Arial"/>
              <a:ea typeface="Arial"/>
              <a:cs typeface="Arial"/>
              <a:sym typeface="Arial"/>
            </a:endParaRPr>
          </a:p>
          <a:p>
            <a:pPr marL="285750" marR="0" lvl="0" indent="-285750" algn="l" rtl="0">
              <a:lnSpc>
                <a:spcPct val="100000"/>
              </a:lnSpc>
              <a:spcBef>
                <a:spcPts val="0"/>
              </a:spcBef>
              <a:spcAft>
                <a:spcPts val="0"/>
              </a:spcAft>
              <a:buClr>
                <a:srgbClr val="00B0F0"/>
              </a:buClr>
              <a:buSzPts val="800"/>
              <a:buFont typeface="Noto Sans Symbols"/>
              <a:buChar char="⮚"/>
            </a:pPr>
            <a:r>
              <a:rPr lang="en-US" sz="800" b="0" i="0" u="none" strike="noStrike" cap="none">
                <a:solidFill>
                  <a:srgbClr val="00B0F0"/>
                </a:solidFill>
                <a:latin typeface="Arial"/>
                <a:ea typeface="Arial"/>
                <a:cs typeface="Arial"/>
                <a:sym typeface="Arial"/>
              </a:rPr>
              <a:t>Cash Mgmt</a:t>
            </a:r>
            <a:endParaRPr sz="800" b="0" i="0" u="none" strike="noStrike" cap="none">
              <a:solidFill>
                <a:srgbClr val="00B0F0"/>
              </a:solidFill>
              <a:latin typeface="Arial"/>
              <a:ea typeface="Arial"/>
              <a:cs typeface="Arial"/>
              <a:sym typeface="Arial"/>
            </a:endParaRPr>
          </a:p>
          <a:p>
            <a:pPr marL="285750" marR="0" lvl="0" indent="-285750" algn="l" rtl="0">
              <a:lnSpc>
                <a:spcPct val="100000"/>
              </a:lnSpc>
              <a:spcBef>
                <a:spcPts val="0"/>
              </a:spcBef>
              <a:spcAft>
                <a:spcPts val="0"/>
              </a:spcAft>
              <a:buClr>
                <a:srgbClr val="00B0F0"/>
              </a:buClr>
              <a:buSzPts val="800"/>
              <a:buFont typeface="Noto Sans Symbols"/>
              <a:buChar char="⮚"/>
            </a:pPr>
            <a:r>
              <a:rPr lang="en-US" sz="800" b="0" i="0" u="none" strike="noStrike" cap="none">
                <a:solidFill>
                  <a:srgbClr val="00B0F0"/>
                </a:solidFill>
                <a:latin typeface="Arial"/>
                <a:ea typeface="Arial"/>
                <a:cs typeface="Arial"/>
                <a:sym typeface="Arial"/>
              </a:rPr>
              <a:t>Asset Mgmt</a:t>
            </a:r>
            <a:endParaRPr sz="800" b="0" i="0" u="none" strike="noStrike" cap="none">
              <a:solidFill>
                <a:srgbClr val="00B0F0"/>
              </a:solidFill>
              <a:latin typeface="Arial"/>
              <a:ea typeface="Arial"/>
              <a:cs typeface="Arial"/>
              <a:sym typeface="Arial"/>
            </a:endParaRPr>
          </a:p>
          <a:p>
            <a:pPr marL="285750" marR="0" lvl="0" indent="-285750" algn="l" rtl="0">
              <a:lnSpc>
                <a:spcPct val="100000"/>
              </a:lnSpc>
              <a:spcBef>
                <a:spcPts val="0"/>
              </a:spcBef>
              <a:spcAft>
                <a:spcPts val="0"/>
              </a:spcAft>
              <a:buClr>
                <a:srgbClr val="00B0F0"/>
              </a:buClr>
              <a:buSzPts val="800"/>
              <a:buFont typeface="Noto Sans Symbols"/>
              <a:buChar char="⮚"/>
            </a:pPr>
            <a:r>
              <a:rPr lang="en-US" sz="800" b="0" i="0" u="none" strike="noStrike" cap="none">
                <a:solidFill>
                  <a:srgbClr val="00B0F0"/>
                </a:solidFill>
                <a:latin typeface="Arial"/>
                <a:ea typeface="Arial"/>
                <a:cs typeface="Arial"/>
                <a:sym typeface="Arial"/>
              </a:rPr>
              <a:t>Payroll Mgmt</a:t>
            </a:r>
            <a:endParaRPr sz="800" b="0" i="0" u="none" strike="noStrike" cap="none">
              <a:solidFill>
                <a:srgbClr val="00B0F0"/>
              </a:solidFill>
              <a:latin typeface="Arial"/>
              <a:ea typeface="Arial"/>
              <a:cs typeface="Arial"/>
              <a:sym typeface="Arial"/>
            </a:endParaRPr>
          </a:p>
          <a:p>
            <a:pPr marL="285750" marR="0" lvl="0" indent="-285750" algn="l" rtl="0">
              <a:lnSpc>
                <a:spcPct val="100000"/>
              </a:lnSpc>
              <a:spcBef>
                <a:spcPts val="0"/>
              </a:spcBef>
              <a:spcAft>
                <a:spcPts val="0"/>
              </a:spcAft>
              <a:buClr>
                <a:srgbClr val="00B0F0"/>
              </a:buClr>
              <a:buSzPts val="800"/>
              <a:buFont typeface="Noto Sans Symbols"/>
              <a:buChar char="⮚"/>
            </a:pPr>
            <a:r>
              <a:rPr lang="en-US" sz="800" b="0" i="0" u="none" strike="noStrike" cap="none">
                <a:solidFill>
                  <a:srgbClr val="00B0F0"/>
                </a:solidFill>
                <a:latin typeface="Arial"/>
                <a:ea typeface="Arial"/>
                <a:cs typeface="Arial"/>
                <a:sym typeface="Arial"/>
              </a:rPr>
              <a:t>Permanent File Mgmt</a:t>
            </a:r>
            <a:endParaRPr sz="800" b="0" i="0" u="none" strike="noStrike" cap="none">
              <a:solidFill>
                <a:srgbClr val="00B0F0"/>
              </a:solidFill>
              <a:latin typeface="Arial"/>
              <a:ea typeface="Arial"/>
              <a:cs typeface="Arial"/>
              <a:sym typeface="Arial"/>
            </a:endParaRPr>
          </a:p>
          <a:p>
            <a:pPr marL="285750" marR="0" lvl="0" indent="-234950" algn="l" rtl="0">
              <a:lnSpc>
                <a:spcPct val="100000"/>
              </a:lnSpc>
              <a:spcBef>
                <a:spcPts val="0"/>
              </a:spcBef>
              <a:spcAft>
                <a:spcPts val="0"/>
              </a:spcAft>
              <a:buClr>
                <a:schemeClr val="dk1"/>
              </a:buClr>
              <a:buSzPts val="800"/>
              <a:buFont typeface="Noto Sans Symbols"/>
              <a:buNone/>
            </a:pPr>
            <a:endParaRPr sz="800" b="0" i="0" u="none" strike="noStrike" cap="none">
              <a:solidFill>
                <a:schemeClr val="dk1"/>
              </a:solidFill>
              <a:latin typeface="Arial"/>
              <a:ea typeface="Arial"/>
              <a:cs typeface="Arial"/>
              <a:sym typeface="Arial"/>
            </a:endParaRPr>
          </a:p>
        </p:txBody>
      </p:sp>
      <p:sp>
        <p:nvSpPr>
          <p:cNvPr id="525" name="Google Shape;525;p14"/>
          <p:cNvSpPr txBox="1"/>
          <p:nvPr/>
        </p:nvSpPr>
        <p:spPr>
          <a:xfrm>
            <a:off x="8435623" y="4098602"/>
            <a:ext cx="1903800" cy="12003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B0F0"/>
              </a:buClr>
              <a:buSzPts val="800"/>
              <a:buFont typeface="Noto Sans Symbols"/>
              <a:buChar char="⮚"/>
            </a:pPr>
            <a:r>
              <a:rPr lang="en-US" sz="800" b="0" i="0" u="none" strike="noStrike" cap="none">
                <a:solidFill>
                  <a:srgbClr val="00B0F0"/>
                </a:solidFill>
                <a:latin typeface="Arial"/>
                <a:ea typeface="Arial"/>
                <a:cs typeface="Arial"/>
                <a:sym typeface="Arial"/>
              </a:rPr>
              <a:t>Progress Reporting</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F0"/>
              </a:buClr>
              <a:buSzPts val="800"/>
              <a:buFont typeface="Noto Sans Symbols"/>
              <a:buChar char="⮚"/>
            </a:pPr>
            <a:r>
              <a:rPr lang="en-US" sz="800" b="0" i="0" u="none" strike="noStrike" cap="none">
                <a:solidFill>
                  <a:srgbClr val="00B0F0"/>
                </a:solidFill>
                <a:latin typeface="Arial"/>
                <a:ea typeface="Arial"/>
                <a:cs typeface="Arial"/>
                <a:sym typeface="Arial"/>
              </a:rPr>
              <a:t>Financial Reporting</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F0"/>
              </a:buClr>
              <a:buSzPts val="800"/>
              <a:buFont typeface="Noto Sans Symbols"/>
              <a:buChar char="⮚"/>
            </a:pPr>
            <a:r>
              <a:rPr lang="en-US" sz="800" b="0" i="0" u="none" strike="noStrike" cap="none">
                <a:solidFill>
                  <a:srgbClr val="00B0F0"/>
                </a:solidFill>
                <a:latin typeface="Arial"/>
                <a:ea typeface="Arial"/>
                <a:cs typeface="Arial"/>
                <a:sym typeface="Arial"/>
              </a:rPr>
              <a:t>Budget Reporting</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F0"/>
              </a:buClr>
              <a:buSzPts val="800"/>
              <a:buFont typeface="Noto Sans Symbols"/>
              <a:buChar char="⮚"/>
            </a:pPr>
            <a:r>
              <a:rPr lang="en-US" sz="800" b="0" i="0" u="none" strike="noStrike" cap="none">
                <a:solidFill>
                  <a:srgbClr val="00B0F0"/>
                </a:solidFill>
                <a:latin typeface="Arial"/>
                <a:ea typeface="Arial"/>
                <a:cs typeface="Arial"/>
                <a:sym typeface="Arial"/>
              </a:rPr>
              <a:t>Bank Reporting</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F0"/>
              </a:buClr>
              <a:buSzPts val="800"/>
              <a:buFont typeface="Noto Sans Symbols"/>
              <a:buChar char="⮚"/>
            </a:pPr>
            <a:r>
              <a:rPr lang="en-US" sz="800" b="0" i="0" u="none" strike="noStrike" cap="none">
                <a:solidFill>
                  <a:srgbClr val="00B0F0"/>
                </a:solidFill>
                <a:latin typeface="Arial"/>
                <a:ea typeface="Arial"/>
                <a:cs typeface="Arial"/>
                <a:sym typeface="Arial"/>
              </a:rPr>
              <a:t>Develop &amp; Enforce Policies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F0"/>
              </a:buClr>
              <a:buSzPts val="800"/>
              <a:buFont typeface="Noto Sans Symbols"/>
              <a:buChar char="⮚"/>
            </a:pPr>
            <a:r>
              <a:rPr lang="en-US" sz="800" b="0" i="0" u="none" strike="noStrike" cap="none">
                <a:solidFill>
                  <a:srgbClr val="00B0F0"/>
                </a:solidFill>
                <a:latin typeface="Arial"/>
                <a:ea typeface="Arial"/>
                <a:cs typeface="Arial"/>
                <a:sym typeface="Arial"/>
              </a:rPr>
              <a:t>Board &amp; Shareholder Events</a:t>
            </a:r>
            <a:endParaRPr sz="1400" b="0" i="0" u="none" strike="noStrike" cap="none">
              <a:solidFill>
                <a:srgbClr val="000000"/>
              </a:solidFill>
              <a:latin typeface="Arial"/>
              <a:ea typeface="Arial"/>
              <a:cs typeface="Arial"/>
              <a:sym typeface="Arial"/>
            </a:endParaRPr>
          </a:p>
          <a:p>
            <a:pPr marL="285750" marR="0" lvl="0" indent="-234950" algn="l" rtl="0">
              <a:lnSpc>
                <a:spcPct val="100000"/>
              </a:lnSpc>
              <a:spcBef>
                <a:spcPts val="0"/>
              </a:spcBef>
              <a:spcAft>
                <a:spcPts val="0"/>
              </a:spcAft>
              <a:buClr>
                <a:schemeClr val="dk1"/>
              </a:buClr>
              <a:buSzPts val="800"/>
              <a:buFont typeface="Noto Sans Symbols"/>
              <a:buNone/>
            </a:pP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Arial"/>
              <a:ea typeface="Arial"/>
              <a:cs typeface="Arial"/>
              <a:sym typeface="Arial"/>
            </a:endParaRPr>
          </a:p>
          <a:p>
            <a:pPr marL="285750" marR="0" lvl="0" indent="-234950" algn="l" rtl="0">
              <a:lnSpc>
                <a:spcPct val="100000"/>
              </a:lnSpc>
              <a:spcBef>
                <a:spcPts val="0"/>
              </a:spcBef>
              <a:spcAft>
                <a:spcPts val="0"/>
              </a:spcAft>
              <a:buClr>
                <a:schemeClr val="dk1"/>
              </a:buClr>
              <a:buSzPts val="800"/>
              <a:buFont typeface="Noto Sans Symbols"/>
              <a:buNone/>
            </a:pPr>
            <a:endParaRPr sz="800" b="0" i="0" u="none" strike="noStrike" cap="none">
              <a:solidFill>
                <a:schemeClr val="dk1"/>
              </a:solidFill>
              <a:latin typeface="Arial"/>
              <a:ea typeface="Arial"/>
              <a:cs typeface="Arial"/>
              <a:sym typeface="Arial"/>
            </a:endParaRPr>
          </a:p>
        </p:txBody>
      </p:sp>
      <p:sp>
        <p:nvSpPr>
          <p:cNvPr id="526" name="Google Shape;526;p14"/>
          <p:cNvSpPr txBox="1"/>
          <p:nvPr/>
        </p:nvSpPr>
        <p:spPr>
          <a:xfrm>
            <a:off x="2270525" y="4000303"/>
            <a:ext cx="2264400" cy="1569600"/>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00B0F0"/>
              </a:buClr>
              <a:buSzPts val="800"/>
              <a:buFont typeface="Noto Sans Symbols"/>
              <a:buChar char="⮚"/>
            </a:pPr>
            <a:r>
              <a:rPr lang="en-US" sz="800" b="0" i="0" u="none" strike="noStrike" cap="none">
                <a:solidFill>
                  <a:srgbClr val="00B0F0"/>
                </a:solidFill>
                <a:latin typeface="Arial"/>
                <a:ea typeface="Arial"/>
                <a:cs typeface="Arial"/>
                <a:sym typeface="Arial"/>
              </a:rPr>
              <a:t>Talent Acquisition w/ CEO</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B0F0"/>
              </a:buClr>
              <a:buSzPts val="800"/>
              <a:buFont typeface="Noto Sans Symbols"/>
              <a:buChar char="⮚"/>
            </a:pPr>
            <a:r>
              <a:rPr lang="en-US" sz="800" b="0" i="0" u="none" strike="noStrike" cap="none">
                <a:solidFill>
                  <a:srgbClr val="00B0F0"/>
                </a:solidFill>
                <a:latin typeface="Arial"/>
                <a:ea typeface="Arial"/>
                <a:cs typeface="Arial"/>
                <a:sym typeface="Arial"/>
              </a:rPr>
              <a:t>EVP and Culture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B0F0"/>
              </a:buClr>
              <a:buSzPts val="800"/>
              <a:buFont typeface="Noto Sans Symbols"/>
              <a:buChar char="⮚"/>
            </a:pPr>
            <a:r>
              <a:rPr lang="en-US" sz="800" b="0" i="0" u="none" strike="noStrike" cap="none">
                <a:solidFill>
                  <a:srgbClr val="00B0F0"/>
                </a:solidFill>
                <a:latin typeface="Arial"/>
                <a:ea typeface="Arial"/>
                <a:cs typeface="Arial"/>
                <a:sym typeface="Arial"/>
              </a:rPr>
              <a:t>Learning and Development</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B0F0"/>
              </a:buClr>
              <a:buSzPts val="800"/>
              <a:buFont typeface="Noto Sans Symbols"/>
              <a:buChar char="⮚"/>
            </a:pPr>
            <a:r>
              <a:rPr lang="en-US" sz="800" b="0" i="0" u="none" strike="noStrike" cap="none">
                <a:solidFill>
                  <a:srgbClr val="00B0F0"/>
                </a:solidFill>
                <a:latin typeface="Arial"/>
                <a:ea typeface="Arial"/>
                <a:cs typeface="Arial"/>
                <a:sym typeface="Arial"/>
              </a:rPr>
              <a:t>Performance Mmgt</a:t>
            </a:r>
            <a:endParaRPr sz="800" b="0" i="0" u="none" strike="noStrike" cap="none">
              <a:solidFill>
                <a:srgbClr val="00B0F0"/>
              </a:solidFill>
              <a:latin typeface="Arial"/>
              <a:ea typeface="Arial"/>
              <a:cs typeface="Arial"/>
              <a:sym typeface="Arial"/>
            </a:endParaRPr>
          </a:p>
          <a:p>
            <a:pPr marL="171450" marR="0" lvl="0" indent="-171450" algn="l" rtl="0">
              <a:lnSpc>
                <a:spcPct val="100000"/>
              </a:lnSpc>
              <a:spcBef>
                <a:spcPts val="0"/>
              </a:spcBef>
              <a:spcAft>
                <a:spcPts val="0"/>
              </a:spcAft>
              <a:buClr>
                <a:srgbClr val="00B0F0"/>
              </a:buClr>
              <a:buSzPts val="800"/>
              <a:buFont typeface="Noto Sans Symbols"/>
              <a:buChar char="⮚"/>
            </a:pPr>
            <a:r>
              <a:rPr lang="en-US" sz="800" b="0" i="0" u="none" strike="noStrike" cap="none">
                <a:solidFill>
                  <a:srgbClr val="00B0F0"/>
                </a:solidFill>
                <a:latin typeface="Arial"/>
                <a:ea typeface="Arial"/>
                <a:cs typeface="Arial"/>
                <a:sym typeface="Arial"/>
              </a:rPr>
              <a:t>Comp, Reward, Incentives &amp; Recognition Mgmt.</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B0F0"/>
              </a:buClr>
              <a:buSzPts val="800"/>
              <a:buFont typeface="Noto Sans Symbols"/>
              <a:buChar char="⮚"/>
            </a:pPr>
            <a:r>
              <a:rPr lang="en-US" sz="800" b="0" i="0" u="none" strike="noStrike" cap="none">
                <a:solidFill>
                  <a:srgbClr val="00B0F0"/>
                </a:solidFill>
                <a:latin typeface="Arial"/>
                <a:ea typeface="Arial"/>
                <a:cs typeface="Arial"/>
                <a:sym typeface="Arial"/>
              </a:rPr>
              <a:t>Workforce Planning &amp; Org Design</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B0F0"/>
              </a:buClr>
              <a:buSzPts val="800"/>
              <a:buFont typeface="Noto Sans Symbols"/>
              <a:buChar char="⮚"/>
            </a:pPr>
            <a:r>
              <a:rPr lang="en-US" sz="800" b="0" i="0" u="none" strike="noStrike" cap="none">
                <a:solidFill>
                  <a:srgbClr val="00B0F0"/>
                </a:solidFill>
                <a:latin typeface="Arial"/>
                <a:ea typeface="Arial"/>
                <a:cs typeface="Arial"/>
                <a:sym typeface="Arial"/>
              </a:rPr>
              <a:t>People Issues Mgmt</a:t>
            </a:r>
            <a:endParaRPr sz="800" b="0" i="0" u="none" strike="noStrike" cap="none">
              <a:solidFill>
                <a:srgbClr val="00B0F0"/>
              </a:solidFill>
              <a:latin typeface="Arial"/>
              <a:ea typeface="Arial"/>
              <a:cs typeface="Arial"/>
              <a:sym typeface="Arial"/>
            </a:endParaRPr>
          </a:p>
          <a:p>
            <a:pPr marL="171450" marR="0" lvl="0" indent="-171450" algn="l" rtl="0">
              <a:lnSpc>
                <a:spcPct val="100000"/>
              </a:lnSpc>
              <a:spcBef>
                <a:spcPts val="0"/>
              </a:spcBef>
              <a:spcAft>
                <a:spcPts val="0"/>
              </a:spcAft>
              <a:buClr>
                <a:srgbClr val="00B0F0"/>
              </a:buClr>
              <a:buSzPts val="800"/>
              <a:buFont typeface="Noto Sans Symbols"/>
              <a:buChar char="⮚"/>
            </a:pPr>
            <a:r>
              <a:rPr lang="en-US" sz="800" b="0" i="0" u="none" strike="noStrike" cap="none">
                <a:solidFill>
                  <a:srgbClr val="00B0F0"/>
                </a:solidFill>
                <a:latin typeface="Arial"/>
                <a:ea typeface="Arial"/>
                <a:cs typeface="Arial"/>
                <a:sym typeface="Arial"/>
              </a:rPr>
              <a:t>Workplace Diversity </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B0F0"/>
              </a:buClr>
              <a:buSzPts val="800"/>
              <a:buFont typeface="Noto Sans Symbols"/>
              <a:buChar char="⮚"/>
            </a:pPr>
            <a:r>
              <a:rPr lang="en-US" sz="800" b="0" i="0" u="none" strike="noStrike" cap="none">
                <a:solidFill>
                  <a:srgbClr val="00B0F0"/>
                </a:solidFill>
                <a:latin typeface="Arial"/>
                <a:ea typeface="Arial"/>
                <a:cs typeface="Arial"/>
                <a:sym typeface="Arial"/>
              </a:rPr>
              <a:t>Corporate Policies &amp; Procedures Mgmt</a:t>
            </a:r>
            <a:endParaRPr sz="800" b="0" i="0" u="none" strike="noStrike" cap="none">
              <a:solidFill>
                <a:srgbClr val="00B0F0"/>
              </a:solidFill>
              <a:latin typeface="Arial"/>
              <a:ea typeface="Arial"/>
              <a:cs typeface="Arial"/>
              <a:sym typeface="Arial"/>
            </a:endParaRPr>
          </a:p>
          <a:p>
            <a:pPr marL="171450" marR="0" lvl="0" indent="-120650" algn="l" rtl="0">
              <a:lnSpc>
                <a:spcPct val="100000"/>
              </a:lnSpc>
              <a:spcBef>
                <a:spcPts val="0"/>
              </a:spcBef>
              <a:spcAft>
                <a:spcPts val="0"/>
              </a:spcAft>
              <a:buClr>
                <a:schemeClr val="dk1"/>
              </a:buClr>
              <a:buSzPts val="800"/>
              <a:buFont typeface="Noto Sans Symbols"/>
              <a:buNone/>
            </a:pPr>
            <a:endParaRPr sz="800" b="0" i="0" u="none" strike="noStrike" cap="none">
              <a:solidFill>
                <a:schemeClr val="dk1"/>
              </a:solidFill>
              <a:latin typeface="Arial"/>
              <a:ea typeface="Arial"/>
              <a:cs typeface="Arial"/>
              <a:sym typeface="Arial"/>
            </a:endParaRPr>
          </a:p>
          <a:p>
            <a:pPr marL="285750" marR="0" lvl="0" indent="-234950" algn="l" rtl="0">
              <a:lnSpc>
                <a:spcPct val="100000"/>
              </a:lnSpc>
              <a:spcBef>
                <a:spcPts val="0"/>
              </a:spcBef>
              <a:spcAft>
                <a:spcPts val="0"/>
              </a:spcAft>
              <a:buClr>
                <a:schemeClr val="dk1"/>
              </a:buClr>
              <a:buSzPts val="800"/>
              <a:buFont typeface="Noto Sans Symbols"/>
              <a:buNone/>
            </a:pPr>
            <a:endParaRPr sz="800" b="0" i="0" u="none" strike="noStrike" cap="none">
              <a:solidFill>
                <a:schemeClr val="dk1"/>
              </a:solidFill>
              <a:latin typeface="Arial"/>
              <a:ea typeface="Arial"/>
              <a:cs typeface="Arial"/>
              <a:sym typeface="Arial"/>
            </a:endParaRPr>
          </a:p>
        </p:txBody>
      </p:sp>
      <p:sp>
        <p:nvSpPr>
          <p:cNvPr id="527" name="Google Shape;527;p14"/>
          <p:cNvSpPr txBox="1"/>
          <p:nvPr/>
        </p:nvSpPr>
        <p:spPr>
          <a:xfrm>
            <a:off x="3048686" y="1158103"/>
            <a:ext cx="2264400" cy="1077300"/>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00B0F0"/>
              </a:buClr>
              <a:buSzPts val="800"/>
              <a:buFont typeface="Noto Sans Symbols"/>
              <a:buChar char="⮚"/>
            </a:pPr>
            <a:r>
              <a:rPr lang="en-US" sz="800" b="0" i="0" u="none" strike="noStrike" cap="none">
                <a:solidFill>
                  <a:srgbClr val="00B0F0"/>
                </a:solidFill>
                <a:latin typeface="Arial"/>
                <a:ea typeface="Arial"/>
                <a:cs typeface="Arial"/>
                <a:sym typeface="Arial"/>
              </a:rPr>
              <a:t>Entrepreneur Role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B0F0"/>
              </a:buClr>
              <a:buSzPts val="800"/>
              <a:buFont typeface="Noto Sans Symbols"/>
              <a:buChar char="⮚"/>
            </a:pPr>
            <a:r>
              <a:rPr lang="en-US" sz="800" b="0" i="0" u="none" strike="noStrike" cap="none">
                <a:solidFill>
                  <a:srgbClr val="00B0F0"/>
                </a:solidFill>
                <a:latin typeface="Arial"/>
                <a:ea typeface="Arial"/>
                <a:cs typeface="Arial"/>
                <a:sym typeface="Arial"/>
              </a:rPr>
              <a:t>Strategist Role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B0F0"/>
              </a:buClr>
              <a:buSzPts val="800"/>
              <a:buFont typeface="Noto Sans Symbols"/>
              <a:buChar char="⮚"/>
            </a:pPr>
            <a:r>
              <a:rPr lang="en-US" sz="800" b="0" i="0" u="none" strike="noStrike" cap="none">
                <a:solidFill>
                  <a:srgbClr val="00B0F0"/>
                </a:solidFill>
                <a:latin typeface="Arial"/>
                <a:ea typeface="Arial"/>
                <a:cs typeface="Arial"/>
                <a:sym typeface="Arial"/>
              </a:rPr>
              <a:t>Challenger Role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B0F0"/>
              </a:buClr>
              <a:buSzPts val="800"/>
              <a:buFont typeface="Noto Sans Symbols"/>
              <a:buChar char="⮚"/>
            </a:pPr>
            <a:r>
              <a:rPr lang="en-US" sz="800" b="0" i="0" u="none" strike="noStrike" cap="none">
                <a:solidFill>
                  <a:srgbClr val="00B0F0"/>
                </a:solidFill>
                <a:latin typeface="Arial"/>
                <a:ea typeface="Arial"/>
                <a:cs typeface="Arial"/>
                <a:sym typeface="Arial"/>
              </a:rPr>
              <a:t>Storyteller Role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B0F0"/>
              </a:buClr>
              <a:buSzPts val="800"/>
              <a:buFont typeface="Noto Sans Symbols"/>
              <a:buChar char="⮚"/>
            </a:pPr>
            <a:r>
              <a:rPr lang="en-US" sz="800" b="0" i="0" u="none" strike="noStrike" cap="none">
                <a:solidFill>
                  <a:srgbClr val="00B0F0"/>
                </a:solidFill>
                <a:latin typeface="Arial"/>
                <a:ea typeface="Arial"/>
                <a:cs typeface="Arial"/>
                <a:sym typeface="Arial"/>
              </a:rPr>
              <a:t>Expert Role</a:t>
            </a:r>
            <a:endParaRPr sz="1400" b="0" i="0" u="none" strike="noStrike" cap="none">
              <a:solidFill>
                <a:srgbClr val="000000"/>
              </a:solidFill>
              <a:latin typeface="Arial"/>
              <a:ea typeface="Arial"/>
              <a:cs typeface="Arial"/>
              <a:sym typeface="Arial"/>
            </a:endParaRPr>
          </a:p>
          <a:p>
            <a:pPr marL="171450" marR="0" lvl="0" indent="-120650" algn="l" rtl="0">
              <a:lnSpc>
                <a:spcPct val="100000"/>
              </a:lnSpc>
              <a:spcBef>
                <a:spcPts val="0"/>
              </a:spcBef>
              <a:spcAft>
                <a:spcPts val="0"/>
              </a:spcAft>
              <a:buClr>
                <a:schemeClr val="dk1"/>
              </a:buClr>
              <a:buSzPts val="800"/>
              <a:buFont typeface="Noto Sans Symbols"/>
              <a:buNone/>
            </a:pPr>
            <a:endParaRPr sz="800" b="0" i="0" u="none" strike="noStrike" cap="none">
              <a:solidFill>
                <a:schemeClr val="dk1"/>
              </a:solidFill>
              <a:latin typeface="Arial"/>
              <a:ea typeface="Arial"/>
              <a:cs typeface="Arial"/>
              <a:sym typeface="Arial"/>
            </a:endParaRPr>
          </a:p>
          <a:p>
            <a:pPr marL="171450" marR="0" lvl="0" indent="-120650" algn="l" rtl="0">
              <a:lnSpc>
                <a:spcPct val="100000"/>
              </a:lnSpc>
              <a:spcBef>
                <a:spcPts val="0"/>
              </a:spcBef>
              <a:spcAft>
                <a:spcPts val="0"/>
              </a:spcAft>
              <a:buClr>
                <a:schemeClr val="dk1"/>
              </a:buClr>
              <a:buSzPts val="800"/>
              <a:buFont typeface="Noto Sans Symbols"/>
              <a:buNone/>
            </a:pPr>
            <a:endParaRPr sz="800" b="0" i="0" u="none" strike="noStrike" cap="none">
              <a:solidFill>
                <a:schemeClr val="dk1"/>
              </a:solidFill>
              <a:latin typeface="Arial"/>
              <a:ea typeface="Arial"/>
              <a:cs typeface="Arial"/>
              <a:sym typeface="Arial"/>
            </a:endParaRPr>
          </a:p>
          <a:p>
            <a:pPr marL="285750" marR="0" lvl="0" indent="-234950" algn="l" rtl="0">
              <a:lnSpc>
                <a:spcPct val="100000"/>
              </a:lnSpc>
              <a:spcBef>
                <a:spcPts val="0"/>
              </a:spcBef>
              <a:spcAft>
                <a:spcPts val="0"/>
              </a:spcAft>
              <a:buClr>
                <a:schemeClr val="dk1"/>
              </a:buClr>
              <a:buSzPts val="800"/>
              <a:buFont typeface="Noto Sans Symbols"/>
              <a:buNone/>
            </a:pPr>
            <a:endParaRPr sz="800" b="0" i="0" u="none" strike="noStrike" cap="none">
              <a:solidFill>
                <a:schemeClr val="dk1"/>
              </a:solidFill>
              <a:latin typeface="Arial"/>
              <a:ea typeface="Arial"/>
              <a:cs typeface="Arial"/>
              <a:sym typeface="Arial"/>
            </a:endParaRPr>
          </a:p>
        </p:txBody>
      </p:sp>
      <p:sp>
        <p:nvSpPr>
          <p:cNvPr id="528" name="Google Shape;528;p14"/>
          <p:cNvSpPr txBox="1"/>
          <p:nvPr/>
        </p:nvSpPr>
        <p:spPr>
          <a:xfrm>
            <a:off x="2231036" y="2722396"/>
            <a:ext cx="2264400" cy="1200288"/>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00B0F0"/>
              </a:buClr>
              <a:buSzPts val="800"/>
              <a:buFont typeface="Noto Sans Symbols"/>
              <a:buChar char="⮚"/>
            </a:pPr>
            <a:r>
              <a:rPr lang="en-US" sz="800" b="0" i="0" u="none" strike="noStrike" cap="none">
                <a:solidFill>
                  <a:srgbClr val="00B0F0"/>
                </a:solidFill>
                <a:latin typeface="Arial"/>
                <a:ea typeface="Arial"/>
                <a:cs typeface="Arial"/>
                <a:sym typeface="Arial"/>
              </a:rPr>
              <a:t>Technology Assessment</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B0F0"/>
              </a:buClr>
              <a:buSzPts val="800"/>
              <a:buFont typeface="Noto Sans Symbols"/>
              <a:buChar char="⮚"/>
            </a:pPr>
            <a:r>
              <a:rPr lang="en-US" sz="800" b="0" i="0" u="none" strike="noStrike" cap="none">
                <a:solidFill>
                  <a:srgbClr val="00B0F0"/>
                </a:solidFill>
                <a:latin typeface="Arial"/>
                <a:ea typeface="Arial"/>
                <a:cs typeface="Arial"/>
                <a:sym typeface="Arial"/>
              </a:rPr>
              <a:t>Software Systems Mgmt.</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B0F0"/>
              </a:buClr>
              <a:buSzPts val="800"/>
              <a:buFont typeface="Noto Sans Symbols"/>
              <a:buChar char="⮚"/>
            </a:pPr>
            <a:r>
              <a:rPr lang="en-US" sz="800" b="0" i="0" u="none" strike="noStrike" cap="none">
                <a:solidFill>
                  <a:srgbClr val="00B0F0"/>
                </a:solidFill>
                <a:latin typeface="Arial"/>
                <a:ea typeface="Arial"/>
                <a:cs typeface="Arial"/>
                <a:sym typeface="Arial"/>
              </a:rPr>
              <a:t>Digital Infrastructure Mgmt</a:t>
            </a:r>
            <a:endParaRPr sz="800" b="0" i="0" u="none" strike="noStrike" cap="none">
              <a:solidFill>
                <a:srgbClr val="00B0F0"/>
              </a:solidFill>
              <a:latin typeface="Arial"/>
              <a:ea typeface="Arial"/>
              <a:cs typeface="Arial"/>
              <a:sym typeface="Arial"/>
            </a:endParaRPr>
          </a:p>
          <a:p>
            <a:pPr marL="171450" marR="0" lvl="0" indent="-171450" algn="l" rtl="0">
              <a:lnSpc>
                <a:spcPct val="100000"/>
              </a:lnSpc>
              <a:spcBef>
                <a:spcPts val="0"/>
              </a:spcBef>
              <a:spcAft>
                <a:spcPts val="0"/>
              </a:spcAft>
              <a:buClr>
                <a:srgbClr val="00B0F0"/>
              </a:buClr>
              <a:buSzPts val="800"/>
              <a:buFont typeface="Noto Sans Symbols"/>
              <a:buChar char="⮚"/>
            </a:pPr>
            <a:r>
              <a:rPr lang="en-US" sz="800" b="0" i="0" u="none" strike="noStrike" cap="none">
                <a:solidFill>
                  <a:srgbClr val="00B0F0"/>
                </a:solidFill>
                <a:latin typeface="Arial"/>
                <a:ea typeface="Arial"/>
                <a:cs typeface="Arial"/>
                <a:sym typeface="Arial"/>
              </a:rPr>
              <a:t>Data Mmgt</a:t>
            </a:r>
            <a:endParaRPr sz="800" b="0" i="0" u="none" strike="noStrike" cap="none">
              <a:solidFill>
                <a:srgbClr val="00B0F0"/>
              </a:solidFill>
              <a:latin typeface="Arial"/>
              <a:ea typeface="Arial"/>
              <a:cs typeface="Arial"/>
              <a:sym typeface="Arial"/>
            </a:endParaRPr>
          </a:p>
          <a:p>
            <a:pPr marL="171450" marR="0" lvl="0" indent="-171450" algn="l" rtl="0">
              <a:lnSpc>
                <a:spcPct val="100000"/>
              </a:lnSpc>
              <a:spcBef>
                <a:spcPts val="0"/>
              </a:spcBef>
              <a:spcAft>
                <a:spcPts val="0"/>
              </a:spcAft>
              <a:buClr>
                <a:srgbClr val="00B0F0"/>
              </a:buClr>
              <a:buSzPts val="800"/>
              <a:buFont typeface="Noto Sans Symbols"/>
              <a:buChar char="⮚"/>
            </a:pPr>
            <a:r>
              <a:rPr lang="en-US" sz="800" b="0" i="0" u="none" strike="noStrike" cap="none">
                <a:solidFill>
                  <a:srgbClr val="00B0F0"/>
                </a:solidFill>
                <a:latin typeface="Arial"/>
                <a:ea typeface="Arial"/>
                <a:cs typeface="Arial"/>
                <a:sym typeface="Arial"/>
              </a:rPr>
              <a:t>IT Maintenance </a:t>
            </a:r>
            <a:endParaRPr sz="1400">
              <a:solidFill>
                <a:srgbClr val="00B0F0"/>
              </a:solidFill>
              <a:latin typeface="Arial"/>
              <a:ea typeface="Arial"/>
              <a:cs typeface="Arial"/>
              <a:sym typeface="Arial"/>
            </a:endParaRPr>
          </a:p>
          <a:p>
            <a:pPr marL="171450" marR="0" lvl="0" indent="-171450" algn="l" rtl="0">
              <a:lnSpc>
                <a:spcPct val="100000"/>
              </a:lnSpc>
              <a:spcBef>
                <a:spcPts val="0"/>
              </a:spcBef>
              <a:spcAft>
                <a:spcPts val="0"/>
              </a:spcAft>
              <a:buClr>
                <a:srgbClr val="00B0F0"/>
              </a:buClr>
              <a:buSzPts val="800"/>
              <a:buFont typeface="Noto Sans Symbols"/>
              <a:buChar char="⮚"/>
            </a:pPr>
            <a:r>
              <a:rPr lang="en-US" sz="800" b="0" i="0" u="none" strike="noStrike" cap="none">
                <a:solidFill>
                  <a:srgbClr val="00B0F0"/>
                </a:solidFill>
                <a:latin typeface="Arial"/>
                <a:ea typeface="Arial"/>
                <a:cs typeface="Arial"/>
                <a:sym typeface="Arial"/>
              </a:rPr>
              <a:t>Solving Workflow Issues</a:t>
            </a:r>
            <a:endParaRPr sz="1400" b="0" i="0" u="none" strike="noStrike" cap="none">
              <a:solidFill>
                <a:srgbClr val="000000"/>
              </a:solidFill>
              <a:latin typeface="Arial"/>
              <a:ea typeface="Arial"/>
              <a:cs typeface="Arial"/>
              <a:sym typeface="Arial"/>
            </a:endParaRPr>
          </a:p>
          <a:p>
            <a:pPr marL="171450" marR="0" lvl="0" indent="-120650" algn="l" rtl="0">
              <a:lnSpc>
                <a:spcPct val="100000"/>
              </a:lnSpc>
              <a:spcBef>
                <a:spcPts val="0"/>
              </a:spcBef>
              <a:spcAft>
                <a:spcPts val="0"/>
              </a:spcAft>
              <a:buClr>
                <a:schemeClr val="dk1"/>
              </a:buClr>
              <a:buSzPts val="800"/>
              <a:buFont typeface="Noto Sans Symbols"/>
              <a:buNone/>
            </a:pPr>
            <a:endParaRPr sz="800" b="0" i="0" u="none" strike="noStrike" cap="none">
              <a:solidFill>
                <a:schemeClr val="dk1"/>
              </a:solidFill>
              <a:latin typeface="Arial"/>
              <a:ea typeface="Arial"/>
              <a:cs typeface="Arial"/>
              <a:sym typeface="Arial"/>
            </a:endParaRPr>
          </a:p>
          <a:p>
            <a:pPr marL="171450" marR="0" lvl="0" indent="-120650" algn="l" rtl="0">
              <a:lnSpc>
                <a:spcPct val="100000"/>
              </a:lnSpc>
              <a:spcBef>
                <a:spcPts val="0"/>
              </a:spcBef>
              <a:spcAft>
                <a:spcPts val="0"/>
              </a:spcAft>
              <a:buClr>
                <a:schemeClr val="dk1"/>
              </a:buClr>
              <a:buSzPts val="800"/>
              <a:buFont typeface="Noto Sans Symbols"/>
              <a:buNone/>
            </a:pPr>
            <a:endParaRPr sz="800" b="0" i="0" u="none" strike="noStrike" cap="none">
              <a:solidFill>
                <a:schemeClr val="dk1"/>
              </a:solidFill>
              <a:latin typeface="Arial"/>
              <a:ea typeface="Arial"/>
              <a:cs typeface="Arial"/>
              <a:sym typeface="Arial"/>
            </a:endParaRPr>
          </a:p>
          <a:p>
            <a:pPr marL="285750" marR="0" lvl="0" indent="-234950" algn="l" rtl="0">
              <a:lnSpc>
                <a:spcPct val="100000"/>
              </a:lnSpc>
              <a:spcBef>
                <a:spcPts val="0"/>
              </a:spcBef>
              <a:spcAft>
                <a:spcPts val="0"/>
              </a:spcAft>
              <a:buClr>
                <a:schemeClr val="dk1"/>
              </a:buClr>
              <a:buSzPts val="800"/>
              <a:buFont typeface="Noto Sans Symbols"/>
              <a:buNone/>
            </a:pPr>
            <a:endParaRPr sz="800" b="0" i="0" u="none" strike="noStrike" cap="none">
              <a:solidFill>
                <a:schemeClr val="dk1"/>
              </a:solidFill>
              <a:latin typeface="Arial"/>
              <a:ea typeface="Arial"/>
              <a:cs typeface="Arial"/>
              <a:sym typeface="Arial"/>
            </a:endParaRPr>
          </a:p>
        </p:txBody>
      </p:sp>
      <p:sp>
        <p:nvSpPr>
          <p:cNvPr id="529" name="Google Shape;529;p14"/>
          <p:cNvSpPr txBox="1"/>
          <p:nvPr/>
        </p:nvSpPr>
        <p:spPr>
          <a:xfrm>
            <a:off x="7193" y="5177503"/>
            <a:ext cx="1800600" cy="784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Calibri"/>
                <a:ea typeface="Calibri"/>
                <a:cs typeface="Calibri"/>
                <a:sym typeface="Calibri"/>
              </a:rPr>
              <a:t>Definitions:</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Calibri"/>
                <a:ea typeface="Calibri"/>
                <a:cs typeface="Calibri"/>
                <a:sym typeface="Calibri"/>
              </a:rPr>
              <a:t>EVP – Employee Value Proposition</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Calibri"/>
                <a:ea typeface="Calibri"/>
                <a:cs typeface="Calibri"/>
                <a:sym typeface="Calibri"/>
              </a:rPr>
              <a:t>SOW – Statement of Work</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Calibri"/>
                <a:ea typeface="Calibri"/>
                <a:cs typeface="Calibri"/>
                <a:sym typeface="Calibri"/>
              </a:rPr>
              <a:t>AP – Accounts Payable</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Calibri"/>
                <a:ea typeface="Calibri"/>
                <a:cs typeface="Calibri"/>
                <a:sym typeface="Calibri"/>
              </a:rPr>
              <a:t>Mgmt - Management</a:t>
            </a:r>
            <a:endParaRPr sz="1400" b="0" i="0" u="none" strike="noStrike" cap="none">
              <a:solidFill>
                <a:schemeClr val="lt1"/>
              </a:solidFill>
              <a:latin typeface="Arial"/>
              <a:ea typeface="Arial"/>
              <a:cs typeface="Arial"/>
              <a:sym typeface="Arial"/>
            </a:endParaRPr>
          </a:p>
        </p:txBody>
      </p:sp>
      <p:grpSp>
        <p:nvGrpSpPr>
          <p:cNvPr id="530" name="Google Shape;530;p14"/>
          <p:cNvGrpSpPr/>
          <p:nvPr/>
        </p:nvGrpSpPr>
        <p:grpSpPr>
          <a:xfrm>
            <a:off x="7233922" y="1162204"/>
            <a:ext cx="806924" cy="726353"/>
            <a:chOff x="6293887" y="2500564"/>
            <a:chExt cx="1016789" cy="915263"/>
          </a:xfrm>
        </p:grpSpPr>
        <p:sp>
          <p:nvSpPr>
            <p:cNvPr id="531" name="Google Shape;531;p14"/>
            <p:cNvSpPr/>
            <p:nvPr/>
          </p:nvSpPr>
          <p:spPr>
            <a:xfrm>
              <a:off x="6293887" y="2500564"/>
              <a:ext cx="720125" cy="728050"/>
            </a:xfrm>
            <a:custGeom>
              <a:avLst/>
              <a:gdLst/>
              <a:ahLst/>
              <a:cxnLst/>
              <a:rect l="l" t="t" r="r" b="b"/>
              <a:pathLst>
                <a:path w="10000" h="10000" extrusionOk="0">
                  <a:moveTo>
                    <a:pt x="5824" y="9855"/>
                  </a:moveTo>
                  <a:cubicBezTo>
                    <a:pt x="5633" y="9755"/>
                    <a:pt x="4953" y="9278"/>
                    <a:pt x="4945" y="8804"/>
                  </a:cubicBezTo>
                  <a:lnTo>
                    <a:pt x="4579" y="9094"/>
                  </a:lnTo>
                  <a:lnTo>
                    <a:pt x="4139" y="8623"/>
                  </a:lnTo>
                  <a:lnTo>
                    <a:pt x="3553" y="8804"/>
                  </a:lnTo>
                  <a:lnTo>
                    <a:pt x="3260" y="8261"/>
                  </a:lnTo>
                  <a:lnTo>
                    <a:pt x="2637" y="8333"/>
                  </a:lnTo>
                  <a:cubicBezTo>
                    <a:pt x="2600" y="8128"/>
                    <a:pt x="2564" y="7922"/>
                    <a:pt x="2527" y="7717"/>
                  </a:cubicBezTo>
                  <a:lnTo>
                    <a:pt x="1905" y="7645"/>
                  </a:lnTo>
                  <a:cubicBezTo>
                    <a:pt x="1917" y="7440"/>
                    <a:pt x="1929" y="7234"/>
                    <a:pt x="1941" y="7029"/>
                  </a:cubicBezTo>
                  <a:lnTo>
                    <a:pt x="1355" y="6775"/>
                  </a:lnTo>
                  <a:lnTo>
                    <a:pt x="1502" y="6159"/>
                  </a:lnTo>
                  <a:lnTo>
                    <a:pt x="1026" y="5761"/>
                  </a:lnTo>
                  <a:lnTo>
                    <a:pt x="1355" y="5254"/>
                  </a:lnTo>
                  <a:lnTo>
                    <a:pt x="989" y="4783"/>
                  </a:lnTo>
                  <a:lnTo>
                    <a:pt x="1392" y="4312"/>
                  </a:lnTo>
                  <a:lnTo>
                    <a:pt x="1172" y="3732"/>
                  </a:lnTo>
                  <a:lnTo>
                    <a:pt x="1685" y="3442"/>
                  </a:lnTo>
                  <a:cubicBezTo>
                    <a:pt x="1661" y="3237"/>
                    <a:pt x="1636" y="3031"/>
                    <a:pt x="1612" y="2826"/>
                  </a:cubicBezTo>
                  <a:lnTo>
                    <a:pt x="2234" y="2645"/>
                  </a:lnTo>
                  <a:cubicBezTo>
                    <a:pt x="2246" y="2440"/>
                    <a:pt x="2259" y="2234"/>
                    <a:pt x="2271" y="2029"/>
                  </a:cubicBezTo>
                  <a:lnTo>
                    <a:pt x="2894" y="2029"/>
                  </a:lnTo>
                  <a:lnTo>
                    <a:pt x="3077" y="1413"/>
                  </a:lnTo>
                  <a:lnTo>
                    <a:pt x="3700" y="1594"/>
                  </a:lnTo>
                  <a:lnTo>
                    <a:pt x="4029" y="1087"/>
                  </a:lnTo>
                  <a:lnTo>
                    <a:pt x="4615" y="1377"/>
                  </a:lnTo>
                  <a:lnTo>
                    <a:pt x="5092" y="942"/>
                  </a:lnTo>
                  <a:lnTo>
                    <a:pt x="5531" y="1377"/>
                  </a:lnTo>
                  <a:lnTo>
                    <a:pt x="6117" y="1087"/>
                  </a:lnTo>
                  <a:lnTo>
                    <a:pt x="6447" y="1594"/>
                  </a:lnTo>
                  <a:lnTo>
                    <a:pt x="7070" y="1413"/>
                  </a:lnTo>
                  <a:lnTo>
                    <a:pt x="7253" y="2029"/>
                  </a:lnTo>
                  <a:lnTo>
                    <a:pt x="7912" y="2029"/>
                  </a:lnTo>
                  <a:cubicBezTo>
                    <a:pt x="7936" y="2234"/>
                    <a:pt x="7961" y="2440"/>
                    <a:pt x="7985" y="2645"/>
                  </a:cubicBezTo>
                  <a:lnTo>
                    <a:pt x="8535" y="2826"/>
                  </a:lnTo>
                  <a:cubicBezTo>
                    <a:pt x="8511" y="3031"/>
                    <a:pt x="8486" y="3237"/>
                    <a:pt x="8462" y="3442"/>
                  </a:cubicBezTo>
                  <a:lnTo>
                    <a:pt x="9048" y="3732"/>
                  </a:lnTo>
                  <a:cubicBezTo>
                    <a:pt x="8950" y="3925"/>
                    <a:pt x="8853" y="4119"/>
                    <a:pt x="8755" y="4312"/>
                  </a:cubicBezTo>
                  <a:lnTo>
                    <a:pt x="9231" y="4783"/>
                  </a:lnTo>
                  <a:lnTo>
                    <a:pt x="8791" y="5254"/>
                  </a:lnTo>
                  <a:cubicBezTo>
                    <a:pt x="8803" y="5266"/>
                    <a:pt x="8816" y="5278"/>
                    <a:pt x="8828" y="5290"/>
                  </a:cubicBezTo>
                  <a:lnTo>
                    <a:pt x="10000" y="4529"/>
                  </a:lnTo>
                  <a:lnTo>
                    <a:pt x="9597" y="4167"/>
                  </a:lnTo>
                  <a:lnTo>
                    <a:pt x="9890" y="3442"/>
                  </a:lnTo>
                  <a:lnTo>
                    <a:pt x="9231" y="3080"/>
                  </a:lnTo>
                  <a:cubicBezTo>
                    <a:pt x="9280" y="2826"/>
                    <a:pt x="9328" y="2573"/>
                    <a:pt x="9377" y="2319"/>
                  </a:cubicBezTo>
                  <a:lnTo>
                    <a:pt x="8608" y="2138"/>
                  </a:lnTo>
                  <a:cubicBezTo>
                    <a:pt x="8584" y="1884"/>
                    <a:pt x="8559" y="1631"/>
                    <a:pt x="8535" y="1377"/>
                  </a:cubicBezTo>
                  <a:lnTo>
                    <a:pt x="7802" y="1377"/>
                  </a:lnTo>
                  <a:cubicBezTo>
                    <a:pt x="7717" y="1123"/>
                    <a:pt x="7631" y="870"/>
                    <a:pt x="7546" y="616"/>
                  </a:cubicBezTo>
                  <a:lnTo>
                    <a:pt x="6777" y="797"/>
                  </a:lnTo>
                  <a:lnTo>
                    <a:pt x="6337" y="181"/>
                  </a:lnTo>
                  <a:lnTo>
                    <a:pt x="5678" y="507"/>
                  </a:lnTo>
                  <a:lnTo>
                    <a:pt x="5092" y="0"/>
                  </a:lnTo>
                  <a:lnTo>
                    <a:pt x="4505" y="507"/>
                  </a:lnTo>
                  <a:lnTo>
                    <a:pt x="3810" y="181"/>
                  </a:lnTo>
                  <a:lnTo>
                    <a:pt x="3370" y="797"/>
                  </a:lnTo>
                  <a:lnTo>
                    <a:pt x="2637" y="616"/>
                  </a:lnTo>
                  <a:cubicBezTo>
                    <a:pt x="2552" y="870"/>
                    <a:pt x="2466" y="1123"/>
                    <a:pt x="2381" y="1377"/>
                  </a:cubicBezTo>
                  <a:lnTo>
                    <a:pt x="1612" y="1377"/>
                  </a:lnTo>
                  <a:cubicBezTo>
                    <a:pt x="1587" y="1631"/>
                    <a:pt x="1563" y="1884"/>
                    <a:pt x="1538" y="2138"/>
                  </a:cubicBezTo>
                  <a:lnTo>
                    <a:pt x="769" y="2319"/>
                  </a:lnTo>
                  <a:lnTo>
                    <a:pt x="916" y="3080"/>
                  </a:lnTo>
                  <a:lnTo>
                    <a:pt x="256" y="3442"/>
                  </a:lnTo>
                  <a:lnTo>
                    <a:pt x="586" y="4167"/>
                  </a:lnTo>
                  <a:lnTo>
                    <a:pt x="0" y="4674"/>
                  </a:lnTo>
                  <a:lnTo>
                    <a:pt x="513" y="5290"/>
                  </a:lnTo>
                  <a:lnTo>
                    <a:pt x="110" y="5978"/>
                  </a:lnTo>
                  <a:lnTo>
                    <a:pt x="733" y="6449"/>
                  </a:lnTo>
                  <a:cubicBezTo>
                    <a:pt x="660" y="6679"/>
                    <a:pt x="586" y="6908"/>
                    <a:pt x="513" y="7138"/>
                  </a:cubicBezTo>
                  <a:lnTo>
                    <a:pt x="1209" y="7428"/>
                  </a:lnTo>
                  <a:cubicBezTo>
                    <a:pt x="1197" y="7706"/>
                    <a:pt x="1184" y="7983"/>
                    <a:pt x="1172" y="8261"/>
                  </a:cubicBezTo>
                  <a:lnTo>
                    <a:pt x="1941" y="8333"/>
                  </a:lnTo>
                  <a:lnTo>
                    <a:pt x="2088" y="9094"/>
                  </a:lnTo>
                  <a:lnTo>
                    <a:pt x="2857" y="8986"/>
                  </a:lnTo>
                  <a:lnTo>
                    <a:pt x="3223" y="9710"/>
                  </a:lnTo>
                  <a:lnTo>
                    <a:pt x="3956" y="9420"/>
                  </a:lnTo>
                  <a:lnTo>
                    <a:pt x="4432" y="10000"/>
                  </a:lnTo>
                  <a:lnTo>
                    <a:pt x="5092" y="9565"/>
                  </a:lnTo>
                  <a:lnTo>
                    <a:pt x="5714" y="10000"/>
                  </a:lnTo>
                  <a:cubicBezTo>
                    <a:pt x="5751" y="9952"/>
                    <a:pt x="5787" y="9903"/>
                    <a:pt x="5824" y="9855"/>
                  </a:cubicBezTo>
                  <a:close/>
                </a:path>
              </a:pathLst>
            </a:custGeom>
            <a:solidFill>
              <a:srgbClr val="607D8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2" name="Google Shape;532;p14"/>
            <p:cNvSpPr/>
            <p:nvPr/>
          </p:nvSpPr>
          <p:spPr>
            <a:xfrm rot="-2004469">
              <a:off x="6682079" y="2860936"/>
              <a:ext cx="553540" cy="438750"/>
            </a:xfrm>
            <a:custGeom>
              <a:avLst/>
              <a:gdLst/>
              <a:ahLst/>
              <a:cxnLst/>
              <a:rect l="l" t="t" r="r" b="b"/>
              <a:pathLst>
                <a:path w="3932598" h="3117074" extrusionOk="0">
                  <a:moveTo>
                    <a:pt x="3263256" y="691575"/>
                  </a:moveTo>
                  <a:lnTo>
                    <a:pt x="861319" y="634239"/>
                  </a:lnTo>
                  <a:lnTo>
                    <a:pt x="852133" y="840618"/>
                  </a:lnTo>
                  <a:lnTo>
                    <a:pt x="3239116" y="917429"/>
                  </a:lnTo>
                  <a:cubicBezTo>
                    <a:pt x="3256431" y="828153"/>
                    <a:pt x="3245941" y="780851"/>
                    <a:pt x="3263256" y="691575"/>
                  </a:cubicBezTo>
                  <a:close/>
                  <a:moveTo>
                    <a:pt x="3929953" y="67429"/>
                  </a:moveTo>
                  <a:lnTo>
                    <a:pt x="3710213" y="1262030"/>
                  </a:lnTo>
                  <a:lnTo>
                    <a:pt x="3725226" y="1266315"/>
                  </a:lnTo>
                  <a:cubicBezTo>
                    <a:pt x="3745822" y="1274519"/>
                    <a:pt x="3765870" y="1284943"/>
                    <a:pt x="3785057" y="1297654"/>
                  </a:cubicBezTo>
                  <a:cubicBezTo>
                    <a:pt x="3938548" y="1399339"/>
                    <a:pt x="3978779" y="1608867"/>
                    <a:pt x="3874915" y="1765647"/>
                  </a:cubicBezTo>
                  <a:cubicBezTo>
                    <a:pt x="3810000" y="1863635"/>
                    <a:pt x="3704162" y="1917827"/>
                    <a:pt x="3596438" y="1919866"/>
                  </a:cubicBezTo>
                  <a:lnTo>
                    <a:pt x="3589311" y="1919303"/>
                  </a:lnTo>
                  <a:lnTo>
                    <a:pt x="3369166" y="3116110"/>
                  </a:lnTo>
                  <a:lnTo>
                    <a:pt x="3319812" y="3117074"/>
                  </a:lnTo>
                  <a:lnTo>
                    <a:pt x="3078498" y="3073241"/>
                  </a:lnTo>
                  <a:cubicBezTo>
                    <a:pt x="2987272" y="3056670"/>
                    <a:pt x="2952559" y="2986380"/>
                    <a:pt x="2943323" y="2878059"/>
                  </a:cubicBezTo>
                  <a:cubicBezTo>
                    <a:pt x="2934236" y="2779878"/>
                    <a:pt x="2937376" y="2643961"/>
                    <a:pt x="2936878" y="2512150"/>
                  </a:cubicBezTo>
                  <a:lnTo>
                    <a:pt x="513809" y="1610794"/>
                  </a:lnTo>
                  <a:cubicBezTo>
                    <a:pt x="182288" y="1558966"/>
                    <a:pt x="-44450" y="1248199"/>
                    <a:pt x="7378" y="916676"/>
                  </a:cubicBezTo>
                  <a:cubicBezTo>
                    <a:pt x="59207" y="585154"/>
                    <a:pt x="366260" y="395720"/>
                    <a:pt x="701496" y="410244"/>
                  </a:cubicBezTo>
                  <a:cubicBezTo>
                    <a:pt x="1615611" y="449849"/>
                    <a:pt x="2450674" y="517636"/>
                    <a:pt x="3359890" y="473476"/>
                  </a:cubicBezTo>
                  <a:lnTo>
                    <a:pt x="3441051" y="137907"/>
                  </a:lnTo>
                  <a:cubicBezTo>
                    <a:pt x="3457621" y="46682"/>
                    <a:pt x="3545008" y="-13839"/>
                    <a:pt x="3636232" y="2732"/>
                  </a:cubicBezTo>
                  <a:lnTo>
                    <a:pt x="3877547" y="46564"/>
                  </a:lnTo>
                  <a:lnTo>
                    <a:pt x="3929953" y="67429"/>
                  </a:lnTo>
                  <a:close/>
                </a:path>
              </a:pathLst>
            </a:custGeom>
            <a:solidFill>
              <a:srgbClr val="607D8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33" name="Google Shape;533;p14"/>
            <p:cNvSpPr/>
            <p:nvPr/>
          </p:nvSpPr>
          <p:spPr>
            <a:xfrm rot="-2014247">
              <a:off x="6443449" y="2652784"/>
              <a:ext cx="439358" cy="397729"/>
            </a:xfrm>
            <a:custGeom>
              <a:avLst/>
              <a:gdLst/>
              <a:ahLst/>
              <a:cxnLst/>
              <a:rect l="l" t="t" r="r" b="b"/>
              <a:pathLst>
                <a:path w="439729" h="398065" extrusionOk="0">
                  <a:moveTo>
                    <a:pt x="208577" y="161833"/>
                  </a:moveTo>
                  <a:lnTo>
                    <a:pt x="208635" y="161872"/>
                  </a:lnTo>
                  <a:lnTo>
                    <a:pt x="198087" y="200910"/>
                  </a:lnTo>
                  <a:lnTo>
                    <a:pt x="176743" y="186769"/>
                  </a:lnTo>
                  <a:close/>
                  <a:moveTo>
                    <a:pt x="314695" y="211464"/>
                  </a:moveTo>
                  <a:cubicBezTo>
                    <a:pt x="313416" y="210617"/>
                    <a:pt x="312089" y="210282"/>
                    <a:pt x="310716" y="210460"/>
                  </a:cubicBezTo>
                  <a:cubicBezTo>
                    <a:pt x="309343" y="210638"/>
                    <a:pt x="308091" y="211580"/>
                    <a:pt x="306961" y="213286"/>
                  </a:cubicBezTo>
                  <a:lnTo>
                    <a:pt x="263500" y="278889"/>
                  </a:lnTo>
                  <a:cubicBezTo>
                    <a:pt x="262370" y="280595"/>
                    <a:pt x="261991" y="282115"/>
                    <a:pt x="262362" y="283449"/>
                  </a:cubicBezTo>
                  <a:cubicBezTo>
                    <a:pt x="262733" y="284783"/>
                    <a:pt x="263559" y="285874"/>
                    <a:pt x="264839" y="286721"/>
                  </a:cubicBezTo>
                  <a:lnTo>
                    <a:pt x="302642" y="311765"/>
                  </a:lnTo>
                  <a:cubicBezTo>
                    <a:pt x="302991" y="311997"/>
                    <a:pt x="303381" y="312102"/>
                    <a:pt x="303813" y="312081"/>
                  </a:cubicBezTo>
                  <a:cubicBezTo>
                    <a:pt x="304245" y="312061"/>
                    <a:pt x="304713" y="311882"/>
                    <a:pt x="305215" y="311545"/>
                  </a:cubicBezTo>
                  <a:cubicBezTo>
                    <a:pt x="305717" y="311208"/>
                    <a:pt x="306267" y="310694"/>
                    <a:pt x="306864" y="310002"/>
                  </a:cubicBezTo>
                  <a:cubicBezTo>
                    <a:pt x="307462" y="309310"/>
                    <a:pt x="308133" y="308402"/>
                    <a:pt x="308878" y="307278"/>
                  </a:cubicBezTo>
                  <a:cubicBezTo>
                    <a:pt x="309623" y="306153"/>
                    <a:pt x="310198" y="305181"/>
                    <a:pt x="310602" y="304361"/>
                  </a:cubicBezTo>
                  <a:cubicBezTo>
                    <a:pt x="311006" y="303541"/>
                    <a:pt x="311265" y="302833"/>
                    <a:pt x="311379" y="302240"/>
                  </a:cubicBezTo>
                  <a:cubicBezTo>
                    <a:pt x="311494" y="301646"/>
                    <a:pt x="311476" y="301146"/>
                    <a:pt x="311327" y="300740"/>
                  </a:cubicBezTo>
                  <a:cubicBezTo>
                    <a:pt x="311177" y="300334"/>
                    <a:pt x="310928" y="300016"/>
                    <a:pt x="310579" y="299785"/>
                  </a:cubicBezTo>
                  <a:lnTo>
                    <a:pt x="283477" y="281830"/>
                  </a:lnTo>
                  <a:lnTo>
                    <a:pt x="297540" y="260602"/>
                  </a:lnTo>
                  <a:lnTo>
                    <a:pt x="320280" y="275667"/>
                  </a:lnTo>
                  <a:cubicBezTo>
                    <a:pt x="320629" y="275898"/>
                    <a:pt x="321013" y="276013"/>
                    <a:pt x="321432" y="276012"/>
                  </a:cubicBezTo>
                  <a:cubicBezTo>
                    <a:pt x="321851" y="276011"/>
                    <a:pt x="322305" y="275852"/>
                    <a:pt x="322795" y="275534"/>
                  </a:cubicBezTo>
                  <a:cubicBezTo>
                    <a:pt x="323284" y="275217"/>
                    <a:pt x="323821" y="274722"/>
                    <a:pt x="324406" y="274049"/>
                  </a:cubicBezTo>
                  <a:cubicBezTo>
                    <a:pt x="324991" y="273377"/>
                    <a:pt x="325656" y="272478"/>
                    <a:pt x="326401" y="271354"/>
                  </a:cubicBezTo>
                  <a:cubicBezTo>
                    <a:pt x="327120" y="270268"/>
                    <a:pt x="327682" y="269315"/>
                    <a:pt x="328086" y="268495"/>
                  </a:cubicBezTo>
                  <a:cubicBezTo>
                    <a:pt x="328490" y="267675"/>
                    <a:pt x="328742" y="266977"/>
                    <a:pt x="328844" y="266403"/>
                  </a:cubicBezTo>
                  <a:cubicBezTo>
                    <a:pt x="328945" y="265829"/>
                    <a:pt x="328922" y="265339"/>
                    <a:pt x="328772" y="264933"/>
                  </a:cubicBezTo>
                  <a:cubicBezTo>
                    <a:pt x="328623" y="264527"/>
                    <a:pt x="328373" y="264208"/>
                    <a:pt x="328024" y="263977"/>
                  </a:cubicBezTo>
                  <a:lnTo>
                    <a:pt x="305284" y="248912"/>
                  </a:lnTo>
                  <a:lnTo>
                    <a:pt x="317459" y="230534"/>
                  </a:lnTo>
                  <a:lnTo>
                    <a:pt x="344328" y="248335"/>
                  </a:lnTo>
                  <a:cubicBezTo>
                    <a:pt x="344677" y="248566"/>
                    <a:pt x="345058" y="248665"/>
                    <a:pt x="345471" y="248631"/>
                  </a:cubicBezTo>
                  <a:cubicBezTo>
                    <a:pt x="345884" y="248598"/>
                    <a:pt x="346341" y="248413"/>
                    <a:pt x="346843" y="248076"/>
                  </a:cubicBezTo>
                  <a:cubicBezTo>
                    <a:pt x="347345" y="247739"/>
                    <a:pt x="347895" y="247225"/>
                    <a:pt x="348493" y="246533"/>
                  </a:cubicBezTo>
                  <a:cubicBezTo>
                    <a:pt x="349091" y="245841"/>
                    <a:pt x="349749" y="244952"/>
                    <a:pt x="350468" y="243866"/>
                  </a:cubicBezTo>
                  <a:cubicBezTo>
                    <a:pt x="351239" y="242703"/>
                    <a:pt x="351826" y="241712"/>
                    <a:pt x="352230" y="240891"/>
                  </a:cubicBezTo>
                  <a:cubicBezTo>
                    <a:pt x="352634" y="240071"/>
                    <a:pt x="352900" y="239354"/>
                    <a:pt x="353027" y="238741"/>
                  </a:cubicBezTo>
                  <a:cubicBezTo>
                    <a:pt x="353154" y="238128"/>
                    <a:pt x="353146" y="237635"/>
                    <a:pt x="353004" y="237261"/>
                  </a:cubicBezTo>
                  <a:cubicBezTo>
                    <a:pt x="352861" y="236888"/>
                    <a:pt x="352614" y="236585"/>
                    <a:pt x="352265" y="236354"/>
                  </a:cubicBezTo>
                  <a:close/>
                  <a:moveTo>
                    <a:pt x="270423" y="181633"/>
                  </a:moveTo>
                  <a:cubicBezTo>
                    <a:pt x="268950" y="180657"/>
                    <a:pt x="267681" y="179900"/>
                    <a:pt x="266615" y="179361"/>
                  </a:cubicBezTo>
                  <a:cubicBezTo>
                    <a:pt x="265549" y="178822"/>
                    <a:pt x="264661" y="178457"/>
                    <a:pt x="263951" y="178266"/>
                  </a:cubicBezTo>
                  <a:cubicBezTo>
                    <a:pt x="263241" y="178074"/>
                    <a:pt x="262657" y="178050"/>
                    <a:pt x="262200" y="178193"/>
                  </a:cubicBezTo>
                  <a:cubicBezTo>
                    <a:pt x="261742" y="178337"/>
                    <a:pt x="261385" y="178602"/>
                    <a:pt x="261128" y="178990"/>
                  </a:cubicBezTo>
                  <a:lnTo>
                    <a:pt x="215856" y="247326"/>
                  </a:lnTo>
                  <a:cubicBezTo>
                    <a:pt x="214726" y="249032"/>
                    <a:pt x="214347" y="250552"/>
                    <a:pt x="214719" y="251886"/>
                  </a:cubicBezTo>
                  <a:cubicBezTo>
                    <a:pt x="215090" y="253220"/>
                    <a:pt x="215916" y="254311"/>
                    <a:pt x="217195" y="255159"/>
                  </a:cubicBezTo>
                  <a:lnTo>
                    <a:pt x="251683" y="278006"/>
                  </a:lnTo>
                  <a:cubicBezTo>
                    <a:pt x="252071" y="278263"/>
                    <a:pt x="252487" y="278371"/>
                    <a:pt x="252932" y="278332"/>
                  </a:cubicBezTo>
                  <a:cubicBezTo>
                    <a:pt x="253377" y="278292"/>
                    <a:pt x="253870" y="278074"/>
                    <a:pt x="254410" y="277679"/>
                  </a:cubicBezTo>
                  <a:cubicBezTo>
                    <a:pt x="254951" y="277284"/>
                    <a:pt x="255533" y="276721"/>
                    <a:pt x="256157" y="275991"/>
                  </a:cubicBezTo>
                  <a:cubicBezTo>
                    <a:pt x="256780" y="275260"/>
                    <a:pt x="257477" y="274313"/>
                    <a:pt x="258247" y="273150"/>
                  </a:cubicBezTo>
                  <a:cubicBezTo>
                    <a:pt x="259018" y="271987"/>
                    <a:pt x="259618" y="270976"/>
                    <a:pt x="260048" y="270117"/>
                  </a:cubicBezTo>
                  <a:cubicBezTo>
                    <a:pt x="260478" y="269258"/>
                    <a:pt x="260756" y="268522"/>
                    <a:pt x="260883" y="267908"/>
                  </a:cubicBezTo>
                  <a:cubicBezTo>
                    <a:pt x="261010" y="267295"/>
                    <a:pt x="260999" y="266786"/>
                    <a:pt x="260850" y="266380"/>
                  </a:cubicBezTo>
                  <a:cubicBezTo>
                    <a:pt x="260700" y="265974"/>
                    <a:pt x="260432" y="265643"/>
                    <a:pt x="260044" y="265386"/>
                  </a:cubicBezTo>
                  <a:lnTo>
                    <a:pt x="236373" y="249705"/>
                  </a:lnTo>
                  <a:lnTo>
                    <a:pt x="276482" y="189162"/>
                  </a:lnTo>
                  <a:cubicBezTo>
                    <a:pt x="276739" y="188774"/>
                    <a:pt x="276844" y="188341"/>
                    <a:pt x="276797" y="187864"/>
                  </a:cubicBezTo>
                  <a:cubicBezTo>
                    <a:pt x="276751" y="187387"/>
                    <a:pt x="276501" y="186859"/>
                    <a:pt x="276048" y="186280"/>
                  </a:cubicBezTo>
                  <a:cubicBezTo>
                    <a:pt x="275595" y="185701"/>
                    <a:pt x="274922" y="185032"/>
                    <a:pt x="274030" y="184273"/>
                  </a:cubicBezTo>
                  <a:cubicBezTo>
                    <a:pt x="273138" y="183515"/>
                    <a:pt x="271935" y="182635"/>
                    <a:pt x="270423" y="181633"/>
                  </a:cubicBezTo>
                  <a:close/>
                  <a:moveTo>
                    <a:pt x="218557" y="147273"/>
                  </a:moveTo>
                  <a:cubicBezTo>
                    <a:pt x="216580" y="145963"/>
                    <a:pt x="214971" y="144939"/>
                    <a:pt x="213731" y="144201"/>
                  </a:cubicBezTo>
                  <a:cubicBezTo>
                    <a:pt x="212490" y="143463"/>
                    <a:pt x="211460" y="142976"/>
                    <a:pt x="210640" y="142739"/>
                  </a:cubicBezTo>
                  <a:cubicBezTo>
                    <a:pt x="209820" y="142503"/>
                    <a:pt x="209121" y="142486"/>
                    <a:pt x="208541" y="142687"/>
                  </a:cubicBezTo>
                  <a:cubicBezTo>
                    <a:pt x="207961" y="142889"/>
                    <a:pt x="207336" y="143242"/>
                    <a:pt x="206667" y="143747"/>
                  </a:cubicBezTo>
                  <a:lnTo>
                    <a:pt x="139231" y="195140"/>
                  </a:lnTo>
                  <a:cubicBezTo>
                    <a:pt x="137866" y="196189"/>
                    <a:pt x="136856" y="197082"/>
                    <a:pt x="136201" y="197819"/>
                  </a:cubicBezTo>
                  <a:cubicBezTo>
                    <a:pt x="135545" y="198556"/>
                    <a:pt x="135263" y="199276"/>
                    <a:pt x="135355" y="199979"/>
                  </a:cubicBezTo>
                  <a:cubicBezTo>
                    <a:pt x="135448" y="200682"/>
                    <a:pt x="135959" y="201425"/>
                    <a:pt x="136890" y="202209"/>
                  </a:cubicBezTo>
                  <a:cubicBezTo>
                    <a:pt x="137822" y="202994"/>
                    <a:pt x="139179" y="203976"/>
                    <a:pt x="140962" y="205158"/>
                  </a:cubicBezTo>
                  <a:cubicBezTo>
                    <a:pt x="142630" y="206262"/>
                    <a:pt x="144002" y="207116"/>
                    <a:pt x="145081" y="207719"/>
                  </a:cubicBezTo>
                  <a:cubicBezTo>
                    <a:pt x="146160" y="208322"/>
                    <a:pt x="147051" y="208704"/>
                    <a:pt x="147755" y="208863"/>
                  </a:cubicBezTo>
                  <a:cubicBezTo>
                    <a:pt x="148458" y="209022"/>
                    <a:pt x="149058" y="209001"/>
                    <a:pt x="149554" y="208800"/>
                  </a:cubicBezTo>
                  <a:cubicBezTo>
                    <a:pt x="150050" y="208598"/>
                    <a:pt x="150556" y="208277"/>
                    <a:pt x="151070" y="207838"/>
                  </a:cubicBezTo>
                  <a:lnTo>
                    <a:pt x="165587" y="196283"/>
                  </a:lnTo>
                  <a:lnTo>
                    <a:pt x="193852" y="215008"/>
                  </a:lnTo>
                  <a:lnTo>
                    <a:pt x="188894" y="233481"/>
                  </a:lnTo>
                  <a:cubicBezTo>
                    <a:pt x="188716" y="234088"/>
                    <a:pt x="188640" y="234623"/>
                    <a:pt x="188667" y="235088"/>
                  </a:cubicBezTo>
                  <a:cubicBezTo>
                    <a:pt x="188694" y="235552"/>
                    <a:pt x="188941" y="236064"/>
                    <a:pt x="189407" y="236624"/>
                  </a:cubicBezTo>
                  <a:cubicBezTo>
                    <a:pt x="189872" y="237183"/>
                    <a:pt x="190639" y="237858"/>
                    <a:pt x="191705" y="238649"/>
                  </a:cubicBezTo>
                  <a:cubicBezTo>
                    <a:pt x="192772" y="239439"/>
                    <a:pt x="194294" y="240489"/>
                    <a:pt x="196271" y="241799"/>
                  </a:cubicBezTo>
                  <a:cubicBezTo>
                    <a:pt x="198171" y="243058"/>
                    <a:pt x="199696" y="243998"/>
                    <a:pt x="200845" y="244620"/>
                  </a:cubicBezTo>
                  <a:cubicBezTo>
                    <a:pt x="201995" y="245243"/>
                    <a:pt x="202919" y="245491"/>
                    <a:pt x="203615" y="245367"/>
                  </a:cubicBezTo>
                  <a:cubicBezTo>
                    <a:pt x="204311" y="245242"/>
                    <a:pt x="204870" y="244734"/>
                    <a:pt x="205294" y="243843"/>
                  </a:cubicBezTo>
                  <a:cubicBezTo>
                    <a:pt x="205717" y="242952"/>
                    <a:pt x="206158" y="241654"/>
                    <a:pt x="206617" y="239950"/>
                  </a:cubicBezTo>
                  <a:lnTo>
                    <a:pt x="227547" y="157831"/>
                  </a:lnTo>
                  <a:cubicBezTo>
                    <a:pt x="227802" y="156940"/>
                    <a:pt x="227906" y="156172"/>
                    <a:pt x="227859" y="155527"/>
                  </a:cubicBezTo>
                  <a:cubicBezTo>
                    <a:pt x="227812" y="154882"/>
                    <a:pt x="227481" y="154203"/>
                    <a:pt x="226867" y="153489"/>
                  </a:cubicBezTo>
                  <a:cubicBezTo>
                    <a:pt x="226252" y="152775"/>
                    <a:pt x="225285" y="151939"/>
                    <a:pt x="223967" y="150982"/>
                  </a:cubicBezTo>
                  <a:cubicBezTo>
                    <a:pt x="222648" y="150025"/>
                    <a:pt x="220845" y="148788"/>
                    <a:pt x="218557" y="147273"/>
                  </a:cubicBezTo>
                  <a:close/>
                  <a:moveTo>
                    <a:pt x="158336" y="105955"/>
                  </a:moveTo>
                  <a:cubicBezTo>
                    <a:pt x="154885" y="103669"/>
                    <a:pt x="151323" y="101951"/>
                    <a:pt x="147650" y="100800"/>
                  </a:cubicBezTo>
                  <a:cubicBezTo>
                    <a:pt x="143977" y="99650"/>
                    <a:pt x="140409" y="99225"/>
                    <a:pt x="136946" y="99525"/>
                  </a:cubicBezTo>
                  <a:cubicBezTo>
                    <a:pt x="133484" y="99826"/>
                    <a:pt x="130178" y="100900"/>
                    <a:pt x="127030" y="102746"/>
                  </a:cubicBezTo>
                  <a:cubicBezTo>
                    <a:pt x="123881" y="104594"/>
                    <a:pt x="121113" y="107321"/>
                    <a:pt x="118724" y="110926"/>
                  </a:cubicBezTo>
                  <a:cubicBezTo>
                    <a:pt x="116643" y="114067"/>
                    <a:pt x="115323" y="117070"/>
                    <a:pt x="114764" y="119935"/>
                  </a:cubicBezTo>
                  <a:cubicBezTo>
                    <a:pt x="114205" y="122800"/>
                    <a:pt x="114126" y="125551"/>
                    <a:pt x="114527" y="128188"/>
                  </a:cubicBezTo>
                  <a:cubicBezTo>
                    <a:pt x="114928" y="130825"/>
                    <a:pt x="115686" y="133364"/>
                    <a:pt x="116803" y="135805"/>
                  </a:cubicBezTo>
                  <a:cubicBezTo>
                    <a:pt x="117919" y="138246"/>
                    <a:pt x="119178" y="140600"/>
                    <a:pt x="120577" y="142866"/>
                  </a:cubicBezTo>
                  <a:cubicBezTo>
                    <a:pt x="121977" y="145132"/>
                    <a:pt x="123351" y="147311"/>
                    <a:pt x="124698" y="149404"/>
                  </a:cubicBezTo>
                  <a:cubicBezTo>
                    <a:pt x="126046" y="151496"/>
                    <a:pt x="127151" y="153511"/>
                    <a:pt x="128015" y="155450"/>
                  </a:cubicBezTo>
                  <a:cubicBezTo>
                    <a:pt x="128878" y="157389"/>
                    <a:pt x="129370" y="159277"/>
                    <a:pt x="129492" y="161115"/>
                  </a:cubicBezTo>
                  <a:cubicBezTo>
                    <a:pt x="129613" y="162953"/>
                    <a:pt x="129109" y="164725"/>
                    <a:pt x="127979" y="166431"/>
                  </a:cubicBezTo>
                  <a:cubicBezTo>
                    <a:pt x="127003" y="167904"/>
                    <a:pt x="125845" y="169062"/>
                    <a:pt x="124506" y="169904"/>
                  </a:cubicBezTo>
                  <a:cubicBezTo>
                    <a:pt x="123167" y="170747"/>
                    <a:pt x="121714" y="171235"/>
                    <a:pt x="120147" y="171368"/>
                  </a:cubicBezTo>
                  <a:cubicBezTo>
                    <a:pt x="118580" y="171502"/>
                    <a:pt x="116913" y="171303"/>
                    <a:pt x="115144" y="170773"/>
                  </a:cubicBezTo>
                  <a:cubicBezTo>
                    <a:pt x="113375" y="170243"/>
                    <a:pt x="111560" y="169361"/>
                    <a:pt x="109699" y="168128"/>
                  </a:cubicBezTo>
                  <a:cubicBezTo>
                    <a:pt x="106869" y="166253"/>
                    <a:pt x="104590" y="164283"/>
                    <a:pt x="102861" y="162218"/>
                  </a:cubicBezTo>
                  <a:cubicBezTo>
                    <a:pt x="101134" y="160153"/>
                    <a:pt x="99751" y="158218"/>
                    <a:pt x="98713" y="156415"/>
                  </a:cubicBezTo>
                  <a:cubicBezTo>
                    <a:pt x="97677" y="154613"/>
                    <a:pt x="96875" y="153064"/>
                    <a:pt x="96310" y="151769"/>
                  </a:cubicBezTo>
                  <a:cubicBezTo>
                    <a:pt x="95745" y="150474"/>
                    <a:pt x="95192" y="149647"/>
                    <a:pt x="94649" y="149288"/>
                  </a:cubicBezTo>
                  <a:cubicBezTo>
                    <a:pt x="94261" y="149031"/>
                    <a:pt x="93851" y="148913"/>
                    <a:pt x="93419" y="148933"/>
                  </a:cubicBezTo>
                  <a:cubicBezTo>
                    <a:pt x="92987" y="148954"/>
                    <a:pt x="92517" y="149158"/>
                    <a:pt x="92009" y="149547"/>
                  </a:cubicBezTo>
                  <a:cubicBezTo>
                    <a:pt x="91500" y="149935"/>
                    <a:pt x="90937" y="150511"/>
                    <a:pt x="90321" y="151274"/>
                  </a:cubicBezTo>
                  <a:cubicBezTo>
                    <a:pt x="89704" y="152037"/>
                    <a:pt x="88997" y="153019"/>
                    <a:pt x="88201" y="154221"/>
                  </a:cubicBezTo>
                  <a:cubicBezTo>
                    <a:pt x="87019" y="156005"/>
                    <a:pt x="86220" y="157442"/>
                    <a:pt x="85805" y="158533"/>
                  </a:cubicBezTo>
                  <a:cubicBezTo>
                    <a:pt x="85388" y="159624"/>
                    <a:pt x="85266" y="160589"/>
                    <a:pt x="85436" y="161427"/>
                  </a:cubicBezTo>
                  <a:cubicBezTo>
                    <a:pt x="85606" y="162265"/>
                    <a:pt x="86044" y="163392"/>
                    <a:pt x="86752" y="164809"/>
                  </a:cubicBezTo>
                  <a:cubicBezTo>
                    <a:pt x="87459" y="166226"/>
                    <a:pt x="88466" y="167800"/>
                    <a:pt x="89774" y="169531"/>
                  </a:cubicBezTo>
                  <a:cubicBezTo>
                    <a:pt x="91082" y="171262"/>
                    <a:pt x="92709" y="173079"/>
                    <a:pt x="94656" y="174983"/>
                  </a:cubicBezTo>
                  <a:cubicBezTo>
                    <a:pt x="96603" y="176886"/>
                    <a:pt x="98875" y="178699"/>
                    <a:pt x="101473" y="180420"/>
                  </a:cubicBezTo>
                  <a:cubicBezTo>
                    <a:pt x="105312" y="182963"/>
                    <a:pt x="109251" y="184847"/>
                    <a:pt x="113292" y="186074"/>
                  </a:cubicBezTo>
                  <a:cubicBezTo>
                    <a:pt x="117333" y="187300"/>
                    <a:pt x="121275" y="187750"/>
                    <a:pt x="125118" y="187423"/>
                  </a:cubicBezTo>
                  <a:cubicBezTo>
                    <a:pt x="128961" y="187096"/>
                    <a:pt x="132608" y="185927"/>
                    <a:pt x="136060" y="183918"/>
                  </a:cubicBezTo>
                  <a:cubicBezTo>
                    <a:pt x="139511" y="181909"/>
                    <a:pt x="142546" y="178927"/>
                    <a:pt x="145166" y="174972"/>
                  </a:cubicBezTo>
                  <a:cubicBezTo>
                    <a:pt x="147170" y="171948"/>
                    <a:pt x="148445" y="169013"/>
                    <a:pt x="148991" y="166167"/>
                  </a:cubicBezTo>
                  <a:cubicBezTo>
                    <a:pt x="149537" y="163321"/>
                    <a:pt x="149601" y="160573"/>
                    <a:pt x="149180" y="157923"/>
                  </a:cubicBezTo>
                  <a:cubicBezTo>
                    <a:pt x="148759" y="155274"/>
                    <a:pt x="147972" y="152716"/>
                    <a:pt x="146816" y="150249"/>
                  </a:cubicBezTo>
                  <a:cubicBezTo>
                    <a:pt x="145661" y="147782"/>
                    <a:pt x="144384" y="145415"/>
                    <a:pt x="142984" y="143149"/>
                  </a:cubicBezTo>
                  <a:cubicBezTo>
                    <a:pt x="141584" y="140883"/>
                    <a:pt x="140191" y="138691"/>
                    <a:pt x="138805" y="136573"/>
                  </a:cubicBezTo>
                  <a:cubicBezTo>
                    <a:pt x="137419" y="134455"/>
                    <a:pt x="136275" y="132414"/>
                    <a:pt x="135372" y="130449"/>
                  </a:cubicBezTo>
                  <a:cubicBezTo>
                    <a:pt x="134470" y="128485"/>
                    <a:pt x="133968" y="126590"/>
                    <a:pt x="133866" y="124765"/>
                  </a:cubicBezTo>
                  <a:cubicBezTo>
                    <a:pt x="133764" y="122940"/>
                    <a:pt x="134265" y="121194"/>
                    <a:pt x="135369" y="119527"/>
                  </a:cubicBezTo>
                  <a:cubicBezTo>
                    <a:pt x="136114" y="118402"/>
                    <a:pt x="137024" y="117471"/>
                    <a:pt x="138099" y="116733"/>
                  </a:cubicBezTo>
                  <a:cubicBezTo>
                    <a:pt x="139174" y="115994"/>
                    <a:pt x="140366" y="115543"/>
                    <a:pt x="141675" y="115378"/>
                  </a:cubicBezTo>
                  <a:cubicBezTo>
                    <a:pt x="142984" y="115212"/>
                    <a:pt x="144393" y="115337"/>
                    <a:pt x="145904" y="115752"/>
                  </a:cubicBezTo>
                  <a:cubicBezTo>
                    <a:pt x="147414" y="116167"/>
                    <a:pt x="149003" y="116927"/>
                    <a:pt x="150670" y="118031"/>
                  </a:cubicBezTo>
                  <a:cubicBezTo>
                    <a:pt x="152803" y="119444"/>
                    <a:pt x="154587" y="121003"/>
                    <a:pt x="156024" y="122708"/>
                  </a:cubicBezTo>
                  <a:cubicBezTo>
                    <a:pt x="157461" y="124413"/>
                    <a:pt x="158646" y="126035"/>
                    <a:pt x="159579" y="127573"/>
                  </a:cubicBezTo>
                  <a:cubicBezTo>
                    <a:pt x="160512" y="129112"/>
                    <a:pt x="161264" y="130461"/>
                    <a:pt x="161835" y="131620"/>
                  </a:cubicBezTo>
                  <a:cubicBezTo>
                    <a:pt x="162406" y="132780"/>
                    <a:pt x="162905" y="133501"/>
                    <a:pt x="163331" y="133783"/>
                  </a:cubicBezTo>
                  <a:cubicBezTo>
                    <a:pt x="163758" y="134066"/>
                    <a:pt x="164174" y="134174"/>
                    <a:pt x="164580" y="134109"/>
                  </a:cubicBezTo>
                  <a:cubicBezTo>
                    <a:pt x="164987" y="134043"/>
                    <a:pt x="165424" y="133803"/>
                    <a:pt x="165894" y="133389"/>
                  </a:cubicBezTo>
                  <a:cubicBezTo>
                    <a:pt x="166364" y="132975"/>
                    <a:pt x="166884" y="132399"/>
                    <a:pt x="167456" y="131662"/>
                  </a:cubicBezTo>
                  <a:cubicBezTo>
                    <a:pt x="168028" y="130925"/>
                    <a:pt x="168686" y="129994"/>
                    <a:pt x="169431" y="128870"/>
                  </a:cubicBezTo>
                  <a:cubicBezTo>
                    <a:pt x="170099" y="127862"/>
                    <a:pt x="170638" y="127006"/>
                    <a:pt x="171049" y="126302"/>
                  </a:cubicBezTo>
                  <a:cubicBezTo>
                    <a:pt x="171460" y="125598"/>
                    <a:pt x="171764" y="124990"/>
                    <a:pt x="171963" y="124480"/>
                  </a:cubicBezTo>
                  <a:cubicBezTo>
                    <a:pt x="172161" y="123970"/>
                    <a:pt x="172283" y="123535"/>
                    <a:pt x="172327" y="123173"/>
                  </a:cubicBezTo>
                  <a:cubicBezTo>
                    <a:pt x="172371" y="122812"/>
                    <a:pt x="172327" y="122309"/>
                    <a:pt x="172197" y="121665"/>
                  </a:cubicBezTo>
                  <a:cubicBezTo>
                    <a:pt x="172066" y="121020"/>
                    <a:pt x="171592" y="120009"/>
                    <a:pt x="170775" y="118631"/>
                  </a:cubicBezTo>
                  <a:cubicBezTo>
                    <a:pt x="169959" y="117253"/>
                    <a:pt x="168929" y="115818"/>
                    <a:pt x="167686" y="114325"/>
                  </a:cubicBezTo>
                  <a:cubicBezTo>
                    <a:pt x="166444" y="112832"/>
                    <a:pt x="165020" y="111359"/>
                    <a:pt x="163417" y="109907"/>
                  </a:cubicBezTo>
                  <a:cubicBezTo>
                    <a:pt x="161813" y="108454"/>
                    <a:pt x="160119" y="107136"/>
                    <a:pt x="158336" y="105955"/>
                  </a:cubicBezTo>
                  <a:close/>
                  <a:moveTo>
                    <a:pt x="341279" y="36593"/>
                  </a:moveTo>
                  <a:cubicBezTo>
                    <a:pt x="442498" y="103648"/>
                    <a:pt x="470192" y="240061"/>
                    <a:pt x="403137" y="341280"/>
                  </a:cubicBezTo>
                  <a:cubicBezTo>
                    <a:pt x="394755" y="353932"/>
                    <a:pt x="385290" y="365436"/>
                    <a:pt x="374945" y="375749"/>
                  </a:cubicBezTo>
                  <a:lnTo>
                    <a:pt x="367420" y="382537"/>
                  </a:lnTo>
                  <a:lnTo>
                    <a:pt x="348634" y="383170"/>
                  </a:lnTo>
                  <a:cubicBezTo>
                    <a:pt x="284124" y="385584"/>
                    <a:pt x="219614" y="387998"/>
                    <a:pt x="160037" y="378684"/>
                  </a:cubicBezTo>
                  <a:cubicBezTo>
                    <a:pt x="136518" y="375007"/>
                    <a:pt x="113734" y="381212"/>
                    <a:pt x="95911" y="394215"/>
                  </a:cubicBezTo>
                  <a:lnTo>
                    <a:pt x="91574" y="398065"/>
                  </a:lnTo>
                  <a:lnTo>
                    <a:pt x="80339" y="389778"/>
                  </a:lnTo>
                  <a:cubicBezTo>
                    <a:pt x="-5859" y="319168"/>
                    <a:pt x="-26272" y="193343"/>
                    <a:pt x="36593" y="98451"/>
                  </a:cubicBezTo>
                  <a:cubicBezTo>
                    <a:pt x="103648" y="-2768"/>
                    <a:pt x="240061" y="-30462"/>
                    <a:pt x="341279" y="36593"/>
                  </a:cubicBezTo>
                  <a:close/>
                </a:path>
              </a:pathLst>
            </a:custGeom>
            <a:solidFill>
              <a:srgbClr val="607D8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34" name="Google Shape;534;p14"/>
            <p:cNvSpPr/>
            <p:nvPr/>
          </p:nvSpPr>
          <p:spPr>
            <a:xfrm rot="-738481">
              <a:off x="6831605" y="3178543"/>
              <a:ext cx="215287" cy="81572"/>
            </a:xfrm>
            <a:custGeom>
              <a:avLst/>
              <a:gdLst/>
              <a:ahLst/>
              <a:cxnLst/>
              <a:rect l="l" t="t" r="r" b="b"/>
              <a:pathLst>
                <a:path w="1529738" h="579616" extrusionOk="0">
                  <a:moveTo>
                    <a:pt x="1529738" y="0"/>
                  </a:moveTo>
                  <a:lnTo>
                    <a:pt x="1525769" y="405501"/>
                  </a:lnTo>
                  <a:cubicBezTo>
                    <a:pt x="1524819" y="502608"/>
                    <a:pt x="1445329" y="580558"/>
                    <a:pt x="1348222" y="579608"/>
                  </a:cubicBezTo>
                  <a:lnTo>
                    <a:pt x="174116" y="568122"/>
                  </a:lnTo>
                  <a:cubicBezTo>
                    <a:pt x="77009" y="567172"/>
                    <a:pt x="-941" y="487682"/>
                    <a:pt x="9" y="390574"/>
                  </a:cubicBezTo>
                  <a:lnTo>
                    <a:pt x="3830" y="1"/>
                  </a:lnTo>
                  <a:lnTo>
                    <a:pt x="226951" y="0"/>
                  </a:lnTo>
                  <a:lnTo>
                    <a:pt x="211099" y="340157"/>
                  </a:lnTo>
                  <a:lnTo>
                    <a:pt x="1245250" y="317581"/>
                  </a:lnTo>
                  <a:lnTo>
                    <a:pt x="1288569" y="0"/>
                  </a:lnTo>
                  <a:lnTo>
                    <a:pt x="1529738" y="0"/>
                  </a:lnTo>
                  <a:close/>
                </a:path>
              </a:pathLst>
            </a:custGeom>
            <a:solidFill>
              <a:srgbClr val="607D8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535" name="Google Shape;535;p14"/>
          <p:cNvSpPr txBox="1"/>
          <p:nvPr/>
        </p:nvSpPr>
        <p:spPr>
          <a:xfrm>
            <a:off x="7201358" y="5190062"/>
            <a:ext cx="2264400" cy="1077300"/>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00B0F0"/>
              </a:buClr>
              <a:buSzPts val="800"/>
              <a:buFont typeface="Noto Sans Symbols"/>
              <a:buChar char="⮚"/>
            </a:pPr>
            <a:r>
              <a:rPr lang="en-US" sz="800" b="0" i="0" u="none" strike="noStrike" cap="none">
                <a:solidFill>
                  <a:srgbClr val="00B0F0"/>
                </a:solidFill>
                <a:latin typeface="Arial"/>
                <a:ea typeface="Arial"/>
                <a:cs typeface="Arial"/>
                <a:sym typeface="Arial"/>
              </a:rPr>
              <a:t>Client Contract Review</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B0F0"/>
              </a:buClr>
              <a:buSzPts val="800"/>
              <a:buFont typeface="Noto Sans Symbols"/>
              <a:buChar char="⮚"/>
            </a:pPr>
            <a:r>
              <a:rPr lang="en-US" sz="800" b="0" i="0" u="none" strike="noStrike" cap="none">
                <a:solidFill>
                  <a:srgbClr val="00B0F0"/>
                </a:solidFill>
                <a:latin typeface="Arial"/>
                <a:ea typeface="Arial"/>
                <a:cs typeface="Arial"/>
                <a:sym typeface="Arial"/>
              </a:rPr>
              <a:t>Vendor Contract Review</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B0F0"/>
              </a:buClr>
              <a:buSzPts val="800"/>
              <a:buFont typeface="Noto Sans Symbols"/>
              <a:buChar char="⮚"/>
            </a:pPr>
            <a:r>
              <a:rPr lang="en-US" sz="800" b="0" i="0" u="none" strike="noStrike" cap="none">
                <a:solidFill>
                  <a:srgbClr val="00B0F0"/>
                </a:solidFill>
                <a:latin typeface="Arial"/>
                <a:ea typeface="Arial"/>
                <a:cs typeface="Arial"/>
                <a:sym typeface="Arial"/>
              </a:rPr>
              <a:t>Contract Management &amp; Maintenance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B0F0"/>
              </a:buClr>
              <a:buSzPts val="800"/>
              <a:buFont typeface="Noto Sans Symbols"/>
              <a:buChar char="⮚"/>
            </a:pPr>
            <a:r>
              <a:rPr lang="en-US" sz="800" b="0" i="0" u="none" strike="noStrike" cap="none">
                <a:solidFill>
                  <a:srgbClr val="00B0F0"/>
                </a:solidFill>
                <a:latin typeface="Arial"/>
                <a:ea typeface="Arial"/>
                <a:cs typeface="Arial"/>
                <a:sym typeface="Arial"/>
              </a:rPr>
              <a:t>HIPPA Compliance</a:t>
            </a:r>
            <a:endParaRPr sz="1400" b="0" i="0" u="none" strike="noStrike" cap="none">
              <a:solidFill>
                <a:srgbClr val="00B0F0"/>
              </a:solidFill>
              <a:latin typeface="Arial"/>
              <a:ea typeface="Arial"/>
              <a:cs typeface="Arial"/>
              <a:sym typeface="Arial"/>
            </a:endParaRPr>
          </a:p>
          <a:p>
            <a:pPr marL="171450" marR="0" lvl="0" indent="-171450" algn="l" rtl="0">
              <a:lnSpc>
                <a:spcPct val="100000"/>
              </a:lnSpc>
              <a:spcBef>
                <a:spcPts val="0"/>
              </a:spcBef>
              <a:spcAft>
                <a:spcPts val="0"/>
              </a:spcAft>
              <a:buClr>
                <a:srgbClr val="00B0F0"/>
              </a:buClr>
              <a:buSzPts val="800"/>
              <a:buFont typeface="Noto Sans Symbols"/>
              <a:buChar char="⮚"/>
            </a:pPr>
            <a:r>
              <a:rPr lang="en-US" sz="800" b="0" i="0" u="none" strike="noStrike" cap="none">
                <a:solidFill>
                  <a:srgbClr val="00B0F0"/>
                </a:solidFill>
                <a:latin typeface="Arial"/>
                <a:ea typeface="Arial"/>
                <a:cs typeface="Arial"/>
                <a:sym typeface="Arial"/>
              </a:rPr>
              <a:t>Banking &amp; Financial Compliance</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B0F0"/>
              </a:buClr>
              <a:buSzPts val="800"/>
              <a:buFont typeface="Noto Sans Symbols"/>
              <a:buChar char="⮚"/>
            </a:pPr>
            <a:r>
              <a:rPr lang="en-US" sz="800" b="0" i="0" u="none" strike="noStrike" cap="none">
                <a:solidFill>
                  <a:srgbClr val="00B0F0"/>
                </a:solidFill>
                <a:latin typeface="Arial"/>
                <a:ea typeface="Arial"/>
                <a:cs typeface="Arial"/>
                <a:sym typeface="Arial"/>
              </a:rPr>
              <a:t>Employment Compliance</a:t>
            </a:r>
            <a:endParaRPr sz="1400" b="0" i="0" u="none" strike="noStrike" cap="none">
              <a:solidFill>
                <a:srgbClr val="000000"/>
              </a:solidFill>
              <a:latin typeface="Arial"/>
              <a:ea typeface="Arial"/>
              <a:cs typeface="Arial"/>
              <a:sym typeface="Arial"/>
            </a:endParaRPr>
          </a:p>
          <a:p>
            <a:pPr marL="171450" marR="0" lvl="0" indent="-120650" algn="l" rtl="0">
              <a:lnSpc>
                <a:spcPct val="100000"/>
              </a:lnSpc>
              <a:spcBef>
                <a:spcPts val="0"/>
              </a:spcBef>
              <a:spcAft>
                <a:spcPts val="0"/>
              </a:spcAft>
              <a:buClr>
                <a:schemeClr val="dk1"/>
              </a:buClr>
              <a:buSzPts val="800"/>
              <a:buFont typeface="Noto Sans Symbols"/>
              <a:buNone/>
            </a:pPr>
            <a:endParaRPr sz="800" b="0" i="0" u="none" strike="noStrike" cap="none">
              <a:solidFill>
                <a:schemeClr val="dk1"/>
              </a:solidFill>
              <a:latin typeface="Arial"/>
              <a:ea typeface="Arial"/>
              <a:cs typeface="Arial"/>
              <a:sym typeface="Arial"/>
            </a:endParaRPr>
          </a:p>
          <a:p>
            <a:pPr marL="285750" marR="0" lvl="0" indent="-234950" algn="l" rtl="0">
              <a:lnSpc>
                <a:spcPct val="100000"/>
              </a:lnSpc>
              <a:spcBef>
                <a:spcPts val="0"/>
              </a:spcBef>
              <a:spcAft>
                <a:spcPts val="0"/>
              </a:spcAft>
              <a:buClr>
                <a:schemeClr val="dk1"/>
              </a:buClr>
              <a:buSzPts val="800"/>
              <a:buFont typeface="Noto Sans Symbols"/>
              <a:buNone/>
            </a:pPr>
            <a:endParaRPr sz="800" b="0" i="0" u="none" strike="noStrike" cap="none">
              <a:solidFill>
                <a:schemeClr val="dk1"/>
              </a:solidFill>
              <a:latin typeface="Arial"/>
              <a:ea typeface="Arial"/>
              <a:cs typeface="Arial"/>
              <a:sym typeface="Arial"/>
            </a:endParaRPr>
          </a:p>
        </p:txBody>
      </p:sp>
      <p:sp>
        <p:nvSpPr>
          <p:cNvPr id="536" name="Google Shape;536;p14"/>
          <p:cNvSpPr txBox="1"/>
          <p:nvPr/>
        </p:nvSpPr>
        <p:spPr>
          <a:xfrm>
            <a:off x="8490023" y="1280380"/>
            <a:ext cx="2339100" cy="12003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B0F0"/>
              </a:buClr>
              <a:buSzPts val="800"/>
              <a:buFont typeface="Noto Sans Symbols"/>
              <a:buChar char="⮚"/>
            </a:pPr>
            <a:r>
              <a:rPr lang="en-US" sz="800" b="0" i="0" u="none" strike="noStrike" cap="none">
                <a:solidFill>
                  <a:srgbClr val="00B0F0"/>
                </a:solidFill>
                <a:latin typeface="Arial"/>
                <a:ea typeface="Arial"/>
                <a:cs typeface="Arial"/>
                <a:sym typeface="Arial"/>
              </a:rPr>
              <a:t>Generate outbound leads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F0"/>
              </a:buClr>
              <a:buSzPts val="800"/>
              <a:buFont typeface="Noto Sans Symbols"/>
              <a:buChar char="⮚"/>
            </a:pPr>
            <a:r>
              <a:rPr lang="en-US" sz="800" b="0" i="0" u="none" strike="noStrike" cap="none">
                <a:solidFill>
                  <a:srgbClr val="00B0F0"/>
                </a:solidFill>
                <a:latin typeface="Arial"/>
                <a:ea typeface="Arial"/>
                <a:cs typeface="Arial"/>
                <a:sym typeface="Arial"/>
              </a:rPr>
              <a:t>F/U inbound leads with team</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F0"/>
              </a:buClr>
              <a:buSzPts val="800"/>
              <a:buFont typeface="Noto Sans Symbols"/>
              <a:buChar char="⮚"/>
            </a:pPr>
            <a:r>
              <a:rPr lang="en-US" sz="800" b="0" i="0" u="none" strike="noStrike" cap="none">
                <a:solidFill>
                  <a:srgbClr val="00B0F0"/>
                </a:solidFill>
                <a:latin typeface="Arial"/>
                <a:ea typeface="Arial"/>
                <a:cs typeface="Arial"/>
                <a:sym typeface="Arial"/>
              </a:rPr>
              <a:t>NDA/MGS execution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F0"/>
              </a:buClr>
              <a:buSzPts val="800"/>
              <a:buFont typeface="Noto Sans Symbols"/>
              <a:buChar char="⮚"/>
            </a:pPr>
            <a:r>
              <a:rPr lang="en-US" sz="800" b="0" i="0" u="none" strike="noStrike" cap="none">
                <a:solidFill>
                  <a:srgbClr val="00B0F0"/>
                </a:solidFill>
                <a:latin typeface="Arial"/>
                <a:ea typeface="Arial"/>
                <a:cs typeface="Arial"/>
                <a:sym typeface="Arial"/>
              </a:rPr>
              <a:t>Quarterback SOW drafting process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F0"/>
              </a:buClr>
              <a:buSzPts val="800"/>
              <a:buFont typeface="Noto Sans Symbols"/>
              <a:buChar char="⮚"/>
            </a:pPr>
            <a:r>
              <a:rPr lang="en-US" sz="800" b="0" i="0" u="none" strike="noStrike" cap="none">
                <a:solidFill>
                  <a:srgbClr val="00B0F0"/>
                </a:solidFill>
                <a:latin typeface="Arial"/>
                <a:ea typeface="Arial"/>
                <a:cs typeface="Arial"/>
                <a:sym typeface="Arial"/>
              </a:rPr>
              <a:t>Track Sales Opportunities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F0"/>
              </a:buClr>
              <a:buSzPts val="800"/>
              <a:buFont typeface="Noto Sans Symbols"/>
              <a:buChar char="⮚"/>
            </a:pPr>
            <a:r>
              <a:rPr lang="en-US" sz="800" b="0" i="0" u="none" strike="noStrike" cap="none">
                <a:solidFill>
                  <a:srgbClr val="00B0F0"/>
                </a:solidFill>
                <a:latin typeface="Arial"/>
                <a:ea typeface="Arial"/>
                <a:cs typeface="Arial"/>
                <a:sym typeface="Arial"/>
              </a:rPr>
              <a:t>Facilitate internal SOW review process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F0"/>
              </a:buClr>
              <a:buSzPts val="800"/>
              <a:buFont typeface="Noto Sans Symbols"/>
              <a:buChar char="⮚"/>
            </a:pPr>
            <a:r>
              <a:rPr lang="en-US" sz="800" b="0" i="0" u="none" strike="noStrike" cap="none">
                <a:solidFill>
                  <a:srgbClr val="00B0F0"/>
                </a:solidFill>
                <a:latin typeface="Arial"/>
                <a:ea typeface="Arial"/>
                <a:cs typeface="Arial"/>
                <a:sym typeface="Arial"/>
              </a:rPr>
              <a:t>Negotiate w/ clients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B0F0"/>
              </a:buClr>
              <a:buSzPts val="800"/>
              <a:buFont typeface="Noto Sans Symbols"/>
              <a:buChar char="⮚"/>
            </a:pPr>
            <a:r>
              <a:rPr lang="en-US" sz="800" b="0" i="0" u="none" strike="noStrike" cap="none">
                <a:solidFill>
                  <a:srgbClr val="00B0F0"/>
                </a:solidFill>
                <a:latin typeface="Arial"/>
                <a:ea typeface="Arial"/>
                <a:cs typeface="Arial"/>
                <a:sym typeface="Arial"/>
              </a:rPr>
              <a:t>Obtain Client Feedback</a:t>
            </a:r>
            <a:endParaRPr sz="1400" b="0" i="0" u="none" strike="noStrike" cap="none">
              <a:solidFill>
                <a:srgbClr val="000000"/>
              </a:solidFill>
              <a:latin typeface="Arial"/>
              <a:ea typeface="Arial"/>
              <a:cs typeface="Arial"/>
              <a:sym typeface="Arial"/>
            </a:endParaRPr>
          </a:p>
          <a:p>
            <a:pPr marL="285750" marR="0" lvl="0" indent="-234950" algn="l" rtl="0">
              <a:lnSpc>
                <a:spcPct val="100000"/>
              </a:lnSpc>
              <a:spcBef>
                <a:spcPts val="0"/>
              </a:spcBef>
              <a:spcAft>
                <a:spcPts val="0"/>
              </a:spcAft>
              <a:buClr>
                <a:schemeClr val="dk1"/>
              </a:buClr>
              <a:buSzPts val="800"/>
              <a:buFont typeface="Noto Sans Symbols"/>
              <a:buNone/>
            </a:pPr>
            <a:endParaRPr sz="800" b="0" i="0" u="none" strike="noStrike" cap="none">
              <a:solidFill>
                <a:schemeClr val="dk1"/>
              </a:solidFill>
              <a:latin typeface="Arial"/>
              <a:ea typeface="Arial"/>
              <a:cs typeface="Arial"/>
              <a:sym typeface="Arial"/>
            </a:endParaRPr>
          </a:p>
        </p:txBody>
      </p:sp>
      <p:sp>
        <p:nvSpPr>
          <p:cNvPr id="537" name="Google Shape;537;p14"/>
          <p:cNvSpPr txBox="1"/>
          <p:nvPr/>
        </p:nvSpPr>
        <p:spPr>
          <a:xfrm>
            <a:off x="101200" y="588217"/>
            <a:ext cx="2673721" cy="1908215"/>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chemeClr val="lt1"/>
                </a:solidFill>
                <a:latin typeface="Avenir"/>
                <a:ea typeface="Avenir"/>
                <a:cs typeface="Avenir"/>
                <a:sym typeface="Avenir"/>
              </a:rPr>
              <a:t>As a business enters both the growth &amp; mature stages, department function build outs become the key for infrastructure investments.  This way you have function areas in place allowing you to expand and acquire.  Here is a sample functional map for a consulting business</a:t>
            </a:r>
            <a:r>
              <a:rPr lang="en-US" sz="1400">
                <a:solidFill>
                  <a:schemeClr val="lt1"/>
                </a:solidFill>
                <a:latin typeface="Avenir"/>
                <a:ea typeface="Avenir"/>
                <a:cs typeface="Avenir"/>
                <a:sym typeface="Avenir"/>
              </a:rPr>
              <a: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15"/>
          <p:cNvSpPr txBox="1">
            <a:spLocks noGrp="1"/>
          </p:cNvSpPr>
          <p:nvPr>
            <p:ph type="title"/>
          </p:nvPr>
        </p:nvSpPr>
        <p:spPr>
          <a:xfrm>
            <a:off x="179173" y="133514"/>
            <a:ext cx="10026650" cy="655637"/>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8ED38E"/>
              </a:buClr>
              <a:buSzPts val="2800"/>
              <a:buFont typeface="Rockwell"/>
              <a:buNone/>
            </a:pPr>
            <a:r>
              <a:rPr lang="en-US">
                <a:solidFill>
                  <a:srgbClr val="8ED38E"/>
                </a:solidFill>
              </a:rPr>
              <a:t>CFO SUPPORT</a:t>
            </a:r>
            <a:endParaRPr/>
          </a:p>
        </p:txBody>
      </p:sp>
      <p:pic>
        <p:nvPicPr>
          <p:cNvPr id="544" name="Google Shape;544;p15" descr="A black background with white arrows&#10;&#10;Description automatically generated"/>
          <p:cNvPicPr preferRelativeResize="0"/>
          <p:nvPr/>
        </p:nvPicPr>
        <p:blipFill rotWithShape="1">
          <a:blip r:embed="rId3">
            <a:alphaModFix/>
          </a:blip>
          <a:srcRect/>
          <a:stretch/>
        </p:blipFill>
        <p:spPr>
          <a:xfrm>
            <a:off x="10344150" y="-1193574"/>
            <a:ext cx="6216764" cy="4973411"/>
          </a:xfrm>
          <a:prstGeom prst="rect">
            <a:avLst/>
          </a:prstGeom>
          <a:noFill/>
          <a:ln>
            <a:noFill/>
          </a:ln>
        </p:spPr>
      </p:pic>
      <p:graphicFrame>
        <p:nvGraphicFramePr>
          <p:cNvPr id="545" name="Google Shape;545;p15"/>
          <p:cNvGraphicFramePr/>
          <p:nvPr/>
        </p:nvGraphicFramePr>
        <p:xfrm>
          <a:off x="1119040" y="2489613"/>
          <a:ext cx="8949725" cy="3131005"/>
        </p:xfrm>
        <a:graphic>
          <a:graphicData uri="http://schemas.openxmlformats.org/drawingml/2006/table">
            <a:tbl>
              <a:tblPr>
                <a:noFill/>
                <a:tableStyleId>{E416D29F-B262-43C0-AD8A-37FE154E15EB}</a:tableStyleId>
              </a:tblPr>
              <a:tblGrid>
                <a:gridCol w="1270025">
                  <a:extLst>
                    <a:ext uri="{9D8B030D-6E8A-4147-A177-3AD203B41FA5}">
                      <a16:colId xmlns:a16="http://schemas.microsoft.com/office/drawing/2014/main" val="20000"/>
                    </a:ext>
                  </a:extLst>
                </a:gridCol>
                <a:gridCol w="952525">
                  <a:extLst>
                    <a:ext uri="{9D8B030D-6E8A-4147-A177-3AD203B41FA5}">
                      <a16:colId xmlns:a16="http://schemas.microsoft.com/office/drawing/2014/main" val="20001"/>
                    </a:ext>
                  </a:extLst>
                </a:gridCol>
                <a:gridCol w="2222550">
                  <a:extLst>
                    <a:ext uri="{9D8B030D-6E8A-4147-A177-3AD203B41FA5}">
                      <a16:colId xmlns:a16="http://schemas.microsoft.com/office/drawing/2014/main" val="20002"/>
                    </a:ext>
                  </a:extLst>
                </a:gridCol>
                <a:gridCol w="1289875">
                  <a:extLst>
                    <a:ext uri="{9D8B030D-6E8A-4147-A177-3AD203B41FA5}">
                      <a16:colId xmlns:a16="http://schemas.microsoft.com/office/drawing/2014/main" val="20003"/>
                    </a:ext>
                  </a:extLst>
                </a:gridCol>
                <a:gridCol w="2262225">
                  <a:extLst>
                    <a:ext uri="{9D8B030D-6E8A-4147-A177-3AD203B41FA5}">
                      <a16:colId xmlns:a16="http://schemas.microsoft.com/office/drawing/2014/main" val="20004"/>
                    </a:ext>
                  </a:extLst>
                </a:gridCol>
                <a:gridCol w="952525">
                  <a:extLst>
                    <a:ext uri="{9D8B030D-6E8A-4147-A177-3AD203B41FA5}">
                      <a16:colId xmlns:a16="http://schemas.microsoft.com/office/drawing/2014/main" val="20005"/>
                    </a:ext>
                  </a:extLst>
                </a:gridCol>
              </a:tblGrid>
              <a:tr h="302425">
                <a:tc>
                  <a:txBody>
                    <a:bodyPr/>
                    <a:lstStyle/>
                    <a:p>
                      <a:pPr marL="0" marR="0" lvl="0" indent="0" algn="ctr" rtl="0">
                        <a:spcBef>
                          <a:spcPts val="0"/>
                        </a:spcBef>
                        <a:spcAft>
                          <a:spcPts val="0"/>
                        </a:spcAft>
                        <a:buNone/>
                      </a:pPr>
                      <a:r>
                        <a:rPr lang="en-US" sz="1100" u="none" strike="noStrike"/>
                        <a:t>Headcount</a:t>
                      </a:r>
                      <a:endParaRPr sz="1100" b="1" i="0" u="none" strike="noStrike">
                        <a:solidFill>
                          <a:srgbClr val="000000"/>
                        </a:solidFill>
                        <a:latin typeface="Arial"/>
                        <a:ea typeface="Arial"/>
                        <a:cs typeface="Arial"/>
                        <a:sym typeface="Arial"/>
                      </a:endParaRPr>
                    </a:p>
                  </a:txBody>
                  <a:tcPr marL="6350" marR="6350" marT="6350" marB="0" anchor="ctr">
                    <a:solidFill>
                      <a:schemeClr val="accent1"/>
                    </a:solidFill>
                  </a:tcPr>
                </a:tc>
                <a:tc>
                  <a:txBody>
                    <a:bodyPr/>
                    <a:lstStyle/>
                    <a:p>
                      <a:pPr marL="0" marR="0" lvl="0" indent="0" algn="ctr" rtl="0">
                        <a:spcBef>
                          <a:spcPts val="0"/>
                        </a:spcBef>
                        <a:spcAft>
                          <a:spcPts val="0"/>
                        </a:spcAft>
                        <a:buNone/>
                      </a:pPr>
                      <a:r>
                        <a:rPr lang="en-US" sz="1100" u="none" strike="noStrike"/>
                        <a:t>Business Stage</a:t>
                      </a:r>
                      <a:endParaRPr sz="1100" b="1" i="0" u="none" strike="noStrike">
                        <a:solidFill>
                          <a:srgbClr val="000000"/>
                        </a:solidFill>
                        <a:latin typeface="Arial"/>
                        <a:ea typeface="Arial"/>
                        <a:cs typeface="Arial"/>
                        <a:sym typeface="Arial"/>
                      </a:endParaRPr>
                    </a:p>
                  </a:txBody>
                  <a:tcPr marL="6350" marR="6350" marT="6350" marB="0" anchor="ctr">
                    <a:solidFill>
                      <a:schemeClr val="accent1"/>
                    </a:solidFill>
                  </a:tcPr>
                </a:tc>
                <a:tc>
                  <a:txBody>
                    <a:bodyPr/>
                    <a:lstStyle/>
                    <a:p>
                      <a:pPr marL="0" marR="0" lvl="0" indent="0" algn="ctr" rtl="0">
                        <a:spcBef>
                          <a:spcPts val="0"/>
                        </a:spcBef>
                        <a:spcAft>
                          <a:spcPts val="0"/>
                        </a:spcAft>
                        <a:buNone/>
                      </a:pPr>
                      <a:r>
                        <a:rPr lang="en-US" sz="1100" u="none" strike="noStrike"/>
                        <a:t>Financial Focus</a:t>
                      </a:r>
                      <a:endParaRPr sz="1100" b="1" i="0" u="none" strike="noStrike">
                        <a:solidFill>
                          <a:srgbClr val="000000"/>
                        </a:solidFill>
                        <a:latin typeface="Arial"/>
                        <a:ea typeface="Arial"/>
                        <a:cs typeface="Arial"/>
                        <a:sym typeface="Arial"/>
                      </a:endParaRPr>
                    </a:p>
                  </a:txBody>
                  <a:tcPr marL="6350" marR="6350" marT="6350" marB="0" anchor="ctr">
                    <a:solidFill>
                      <a:schemeClr val="accent1"/>
                    </a:solidFill>
                  </a:tcPr>
                </a:tc>
                <a:tc>
                  <a:txBody>
                    <a:bodyPr/>
                    <a:lstStyle/>
                    <a:p>
                      <a:pPr marL="0" marR="0" lvl="0" indent="0" algn="ctr" rtl="0">
                        <a:spcBef>
                          <a:spcPts val="0"/>
                        </a:spcBef>
                        <a:spcAft>
                          <a:spcPts val="0"/>
                        </a:spcAft>
                        <a:buNone/>
                      </a:pPr>
                      <a:r>
                        <a:rPr lang="en-US" sz="1100" u="none" strike="noStrike"/>
                        <a:t>Typical Roles</a:t>
                      </a:r>
                      <a:endParaRPr sz="1100" b="1" i="0" u="none" strike="noStrike">
                        <a:solidFill>
                          <a:srgbClr val="000000"/>
                        </a:solidFill>
                        <a:latin typeface="Arial"/>
                        <a:ea typeface="Arial"/>
                        <a:cs typeface="Arial"/>
                        <a:sym typeface="Arial"/>
                      </a:endParaRPr>
                    </a:p>
                  </a:txBody>
                  <a:tcPr marL="6350" marR="6350" marT="6350" marB="0" anchor="ctr">
                    <a:solidFill>
                      <a:schemeClr val="accent1"/>
                    </a:solidFill>
                  </a:tcPr>
                </a:tc>
                <a:tc>
                  <a:txBody>
                    <a:bodyPr/>
                    <a:lstStyle/>
                    <a:p>
                      <a:pPr marL="0" marR="0" lvl="0" indent="0" algn="ctr" rtl="0">
                        <a:spcBef>
                          <a:spcPts val="0"/>
                        </a:spcBef>
                        <a:spcAft>
                          <a:spcPts val="0"/>
                        </a:spcAft>
                        <a:buNone/>
                      </a:pPr>
                      <a:r>
                        <a:rPr lang="en-US" sz="1100" u="none" strike="noStrike"/>
                        <a:t>Outsourced vs In-House</a:t>
                      </a:r>
                      <a:endParaRPr sz="1100" b="1" i="0" u="none" strike="noStrike">
                        <a:solidFill>
                          <a:srgbClr val="000000"/>
                        </a:solidFill>
                        <a:latin typeface="Arial"/>
                        <a:ea typeface="Arial"/>
                        <a:cs typeface="Arial"/>
                        <a:sym typeface="Arial"/>
                      </a:endParaRPr>
                    </a:p>
                  </a:txBody>
                  <a:tcPr marL="6350" marR="6350" marT="6350" marB="0" anchor="ctr">
                    <a:solidFill>
                      <a:schemeClr val="accent1"/>
                    </a:solidFill>
                  </a:tcPr>
                </a:tc>
                <a:tc>
                  <a:txBody>
                    <a:bodyPr/>
                    <a:lstStyle/>
                    <a:p>
                      <a:pPr marL="0" marR="0" lvl="0" indent="0" algn="ctr" rtl="0">
                        <a:spcBef>
                          <a:spcPts val="0"/>
                        </a:spcBef>
                        <a:spcAft>
                          <a:spcPts val="0"/>
                        </a:spcAft>
                        <a:buNone/>
                      </a:pPr>
                      <a:r>
                        <a:rPr lang="en-US" sz="1100" u="none" strike="noStrike"/>
                        <a:t>Factional CFO</a:t>
                      </a:r>
                      <a:endParaRPr sz="1100" b="1" i="0" u="none" strike="noStrike">
                        <a:solidFill>
                          <a:srgbClr val="000000"/>
                        </a:solidFill>
                        <a:latin typeface="Arial"/>
                        <a:ea typeface="Arial"/>
                        <a:cs typeface="Arial"/>
                        <a:sym typeface="Arial"/>
                      </a:endParaRPr>
                    </a:p>
                  </a:txBody>
                  <a:tcPr marL="6350" marR="6350" marT="6350" marB="0" anchor="ctr">
                    <a:solidFill>
                      <a:schemeClr val="accent1"/>
                    </a:solidFill>
                  </a:tcPr>
                </a:tc>
                <a:extLst>
                  <a:ext uri="{0D108BD9-81ED-4DB2-BD59-A6C34878D82A}">
                    <a16:rowId xmlns:a16="http://schemas.microsoft.com/office/drawing/2014/main" val="10000"/>
                  </a:ext>
                </a:extLst>
              </a:tr>
              <a:tr h="411075">
                <a:tc>
                  <a:txBody>
                    <a:bodyPr/>
                    <a:lstStyle/>
                    <a:p>
                      <a:pPr marL="0" marR="0" lvl="0" indent="0" algn="l" rtl="0">
                        <a:spcBef>
                          <a:spcPts val="0"/>
                        </a:spcBef>
                        <a:spcAft>
                          <a:spcPts val="0"/>
                        </a:spcAft>
                        <a:buNone/>
                      </a:pPr>
                      <a:r>
                        <a:rPr lang="en-US" sz="1100" u="none" strike="noStrike"/>
                        <a:t>1-15 People</a:t>
                      </a:r>
                      <a:endParaRPr sz="1100" b="1" i="0" u="none" strike="noStrike">
                        <a:solidFill>
                          <a:srgbClr val="000000"/>
                        </a:solidFill>
                        <a:latin typeface="Arial"/>
                        <a:ea typeface="Arial"/>
                        <a:cs typeface="Arial"/>
                        <a:sym typeface="Arial"/>
                      </a:endParaRPr>
                    </a:p>
                  </a:txBody>
                  <a:tcPr marL="6350" marR="6350" marT="6350" marB="0" anchor="ctr"/>
                </a:tc>
                <a:tc>
                  <a:txBody>
                    <a:bodyPr/>
                    <a:lstStyle/>
                    <a:p>
                      <a:pPr marL="0" marR="0" lvl="0" indent="0" algn="l" rtl="0">
                        <a:spcBef>
                          <a:spcPts val="0"/>
                        </a:spcBef>
                        <a:spcAft>
                          <a:spcPts val="0"/>
                        </a:spcAft>
                        <a:buNone/>
                      </a:pPr>
                      <a:r>
                        <a:rPr lang="en-US" sz="1100" u="none" strike="noStrike" dirty="0"/>
                        <a:t>Startup / Seed</a:t>
                      </a:r>
                      <a:endParaRPr sz="1100" b="0" i="0" u="none" strike="noStrike" dirty="0">
                        <a:solidFill>
                          <a:srgbClr val="000000"/>
                        </a:solidFill>
                        <a:latin typeface="Arial"/>
                        <a:ea typeface="Arial"/>
                        <a:cs typeface="Arial"/>
                        <a:sym typeface="Arial"/>
                      </a:endParaRPr>
                    </a:p>
                  </a:txBody>
                  <a:tcPr marL="6350" marR="6350" marT="6350" marB="0" anchor="ctr"/>
                </a:tc>
                <a:tc>
                  <a:txBody>
                    <a:bodyPr/>
                    <a:lstStyle/>
                    <a:p>
                      <a:pPr marL="0" marR="0" lvl="0" indent="0" algn="l" rtl="0">
                        <a:spcBef>
                          <a:spcPts val="0"/>
                        </a:spcBef>
                        <a:spcAft>
                          <a:spcPts val="0"/>
                        </a:spcAft>
                        <a:buNone/>
                      </a:pPr>
                      <a:r>
                        <a:rPr lang="en-US" sz="1100" u="none" strike="noStrike"/>
                        <a:t>Simple bookkeeping, basic financial tracking</a:t>
                      </a:r>
                      <a:endParaRPr sz="1100" b="0" i="0" u="none" strike="noStrike">
                        <a:solidFill>
                          <a:srgbClr val="000000"/>
                        </a:solidFill>
                        <a:latin typeface="Arial"/>
                        <a:ea typeface="Arial"/>
                        <a:cs typeface="Arial"/>
                        <a:sym typeface="Arial"/>
                      </a:endParaRPr>
                    </a:p>
                  </a:txBody>
                  <a:tcPr marL="6350" marR="6350" marT="6350" marB="0" anchor="ctr"/>
                </a:tc>
                <a:tc>
                  <a:txBody>
                    <a:bodyPr/>
                    <a:lstStyle/>
                    <a:p>
                      <a:pPr marL="0" marR="0" lvl="0" indent="0" algn="l" rtl="0">
                        <a:spcBef>
                          <a:spcPts val="0"/>
                        </a:spcBef>
                        <a:spcAft>
                          <a:spcPts val="0"/>
                        </a:spcAft>
                        <a:buNone/>
                      </a:pPr>
                      <a:r>
                        <a:rPr lang="en-US" sz="1100" u="none" strike="noStrike"/>
                        <a:t>Bookkeeper</a:t>
                      </a:r>
                      <a:endParaRPr sz="1100" b="0" i="0" u="none" strike="noStrike">
                        <a:solidFill>
                          <a:srgbClr val="000000"/>
                        </a:solidFill>
                        <a:latin typeface="Arial"/>
                        <a:ea typeface="Arial"/>
                        <a:cs typeface="Arial"/>
                        <a:sym typeface="Arial"/>
                      </a:endParaRPr>
                    </a:p>
                  </a:txBody>
                  <a:tcPr marL="6350" marR="6350" marT="6350" marB="0" anchor="ctr"/>
                </a:tc>
                <a:tc>
                  <a:txBody>
                    <a:bodyPr/>
                    <a:lstStyle/>
                    <a:p>
                      <a:pPr marL="0" marR="0" lvl="0" indent="0" algn="l" rtl="0">
                        <a:spcBef>
                          <a:spcPts val="0"/>
                        </a:spcBef>
                        <a:spcAft>
                          <a:spcPts val="0"/>
                        </a:spcAft>
                        <a:buNone/>
                      </a:pPr>
                      <a:r>
                        <a:rPr lang="en-US" sz="1100" u="none" strike="noStrike"/>
                        <a:t>Outsourced (or part-time in-house)</a:t>
                      </a:r>
                      <a:endParaRPr sz="1100" b="0" i="0" u="none" strike="noStrike">
                        <a:solidFill>
                          <a:srgbClr val="000000"/>
                        </a:solidFill>
                        <a:latin typeface="Arial"/>
                        <a:ea typeface="Arial"/>
                        <a:cs typeface="Arial"/>
                        <a:sym typeface="Arial"/>
                      </a:endParaRPr>
                    </a:p>
                  </a:txBody>
                  <a:tcPr marL="6350" marR="6350" marT="6350" marB="0" anchor="ctr"/>
                </a:tc>
                <a:tc>
                  <a:txBody>
                    <a:bodyPr/>
                    <a:lstStyle/>
                    <a:p>
                      <a:pPr marL="0" marR="0" lvl="0" indent="0" algn="l" rtl="0">
                        <a:spcBef>
                          <a:spcPts val="0"/>
                        </a:spcBef>
                        <a:spcAft>
                          <a:spcPts val="0"/>
                        </a:spcAft>
                        <a:buNone/>
                      </a:pPr>
                      <a:r>
                        <a:rPr lang="en-US" sz="1100" u="none" strike="noStrike"/>
                        <a:t>Possible</a:t>
                      </a:r>
                      <a:endParaRPr sz="1100" b="0" i="0" u="none" strike="noStrike">
                        <a:solidFill>
                          <a:srgbClr val="000000"/>
                        </a:solidFill>
                        <a:latin typeface="Arial"/>
                        <a:ea typeface="Arial"/>
                        <a:cs typeface="Arial"/>
                        <a:sym typeface="Arial"/>
                      </a:endParaRPr>
                    </a:p>
                  </a:txBody>
                  <a:tcPr marL="6350" marR="6350" marT="6350" marB="0" anchor="ctr"/>
                </a:tc>
                <a:extLst>
                  <a:ext uri="{0D108BD9-81ED-4DB2-BD59-A6C34878D82A}">
                    <a16:rowId xmlns:a16="http://schemas.microsoft.com/office/drawing/2014/main" val="10001"/>
                  </a:ext>
                </a:extLst>
              </a:tr>
              <a:tr h="594575">
                <a:tc>
                  <a:txBody>
                    <a:bodyPr/>
                    <a:lstStyle/>
                    <a:p>
                      <a:pPr marL="0" marR="0" lvl="0" indent="0" algn="l" rtl="0">
                        <a:spcBef>
                          <a:spcPts val="0"/>
                        </a:spcBef>
                        <a:spcAft>
                          <a:spcPts val="0"/>
                        </a:spcAft>
                        <a:buNone/>
                      </a:pPr>
                      <a:r>
                        <a:rPr lang="en-US" sz="1100" u="none" strike="noStrike"/>
                        <a:t>15-30 People</a:t>
                      </a:r>
                      <a:endParaRPr sz="1100" b="1" i="0" u="none" strike="noStrike">
                        <a:solidFill>
                          <a:srgbClr val="000000"/>
                        </a:solidFill>
                        <a:latin typeface="Arial"/>
                        <a:ea typeface="Arial"/>
                        <a:cs typeface="Arial"/>
                        <a:sym typeface="Arial"/>
                      </a:endParaRPr>
                    </a:p>
                  </a:txBody>
                  <a:tcPr marL="6350" marR="6350" marT="6350" marB="0" anchor="ctr"/>
                </a:tc>
                <a:tc>
                  <a:txBody>
                    <a:bodyPr/>
                    <a:lstStyle/>
                    <a:p>
                      <a:pPr marL="0" marR="0" lvl="0" indent="0" algn="l" rtl="0">
                        <a:spcBef>
                          <a:spcPts val="0"/>
                        </a:spcBef>
                        <a:spcAft>
                          <a:spcPts val="0"/>
                        </a:spcAft>
                        <a:buNone/>
                      </a:pPr>
                      <a:r>
                        <a:rPr lang="en-US" sz="1100" u="none" strike="noStrike" dirty="0"/>
                        <a:t>Early Growth / Pre-Series A</a:t>
                      </a:r>
                      <a:endParaRPr sz="1100" b="0" i="0" u="none" strike="noStrike" dirty="0">
                        <a:solidFill>
                          <a:srgbClr val="000000"/>
                        </a:solidFill>
                        <a:latin typeface="Arial"/>
                        <a:ea typeface="Arial"/>
                        <a:cs typeface="Arial"/>
                        <a:sym typeface="Arial"/>
                      </a:endParaRPr>
                    </a:p>
                  </a:txBody>
                  <a:tcPr marL="6350" marR="6350" marT="6350" marB="0" anchor="ctr"/>
                </a:tc>
                <a:tc>
                  <a:txBody>
                    <a:bodyPr/>
                    <a:lstStyle/>
                    <a:p>
                      <a:pPr marL="0" marR="0" lvl="0" indent="0" algn="l" rtl="0">
                        <a:spcBef>
                          <a:spcPts val="0"/>
                        </a:spcBef>
                        <a:spcAft>
                          <a:spcPts val="0"/>
                        </a:spcAft>
                        <a:buNone/>
                      </a:pPr>
                      <a:r>
                        <a:rPr lang="en-US" sz="1100" u="none" strike="noStrike"/>
                        <a:t>Growth management, budgeting, preparing for fundraising</a:t>
                      </a:r>
                      <a:endParaRPr sz="1100" b="0" i="0" u="none" strike="noStrike">
                        <a:solidFill>
                          <a:srgbClr val="000000"/>
                        </a:solidFill>
                        <a:latin typeface="Arial"/>
                        <a:ea typeface="Arial"/>
                        <a:cs typeface="Arial"/>
                        <a:sym typeface="Arial"/>
                      </a:endParaRPr>
                    </a:p>
                  </a:txBody>
                  <a:tcPr marL="6350" marR="6350" marT="6350" marB="0" anchor="ctr"/>
                </a:tc>
                <a:tc>
                  <a:txBody>
                    <a:bodyPr/>
                    <a:lstStyle/>
                    <a:p>
                      <a:pPr marL="0" marR="0" lvl="0" indent="0" algn="l" rtl="0">
                        <a:spcBef>
                          <a:spcPts val="0"/>
                        </a:spcBef>
                        <a:spcAft>
                          <a:spcPts val="0"/>
                        </a:spcAft>
                        <a:buNone/>
                      </a:pPr>
                      <a:r>
                        <a:rPr lang="en-US" sz="1100" u="none" strike="noStrike"/>
                        <a:t>Controller, part-time CFO</a:t>
                      </a:r>
                      <a:endParaRPr sz="1100" b="0" i="0" u="none" strike="noStrike">
                        <a:solidFill>
                          <a:srgbClr val="000000"/>
                        </a:solidFill>
                        <a:latin typeface="Arial"/>
                        <a:ea typeface="Arial"/>
                        <a:cs typeface="Arial"/>
                        <a:sym typeface="Arial"/>
                      </a:endParaRPr>
                    </a:p>
                  </a:txBody>
                  <a:tcPr marL="6350" marR="6350" marT="6350" marB="0" anchor="ctr"/>
                </a:tc>
                <a:tc>
                  <a:txBody>
                    <a:bodyPr/>
                    <a:lstStyle/>
                    <a:p>
                      <a:pPr marL="0" marR="0" lvl="0" indent="0" algn="l" rtl="0">
                        <a:spcBef>
                          <a:spcPts val="0"/>
                        </a:spcBef>
                        <a:spcAft>
                          <a:spcPts val="0"/>
                        </a:spcAft>
                        <a:buNone/>
                      </a:pPr>
                      <a:r>
                        <a:rPr lang="en-US" sz="1100" u="none" strike="noStrike"/>
                        <a:t>Outsourced or Hybrid (mix)</a:t>
                      </a:r>
                      <a:endParaRPr sz="1100" b="0" i="0" u="none" strike="noStrike">
                        <a:solidFill>
                          <a:srgbClr val="000000"/>
                        </a:solidFill>
                        <a:latin typeface="Arial"/>
                        <a:ea typeface="Arial"/>
                        <a:cs typeface="Arial"/>
                        <a:sym typeface="Arial"/>
                      </a:endParaRPr>
                    </a:p>
                  </a:txBody>
                  <a:tcPr marL="6350" marR="6350" marT="6350" marB="0" anchor="ctr"/>
                </a:tc>
                <a:tc>
                  <a:txBody>
                    <a:bodyPr/>
                    <a:lstStyle/>
                    <a:p>
                      <a:pPr marL="0" marR="0" lvl="0" indent="0" algn="l" rtl="0">
                        <a:spcBef>
                          <a:spcPts val="0"/>
                        </a:spcBef>
                        <a:spcAft>
                          <a:spcPts val="0"/>
                        </a:spcAft>
                        <a:buNone/>
                      </a:pPr>
                      <a:r>
                        <a:rPr lang="en-US" sz="1100" u="none" strike="noStrike"/>
                        <a:t>Yes</a:t>
                      </a:r>
                      <a:endParaRPr sz="1100" b="0" i="0" u="none" strike="noStrike">
                        <a:solidFill>
                          <a:srgbClr val="000000"/>
                        </a:solidFill>
                        <a:latin typeface="Arial"/>
                        <a:ea typeface="Arial"/>
                        <a:cs typeface="Arial"/>
                        <a:sym typeface="Arial"/>
                      </a:endParaRPr>
                    </a:p>
                  </a:txBody>
                  <a:tcPr marL="6350" marR="6350" marT="6350" marB="0" anchor="ctr"/>
                </a:tc>
                <a:extLst>
                  <a:ext uri="{0D108BD9-81ED-4DB2-BD59-A6C34878D82A}">
                    <a16:rowId xmlns:a16="http://schemas.microsoft.com/office/drawing/2014/main" val="10002"/>
                  </a:ext>
                </a:extLst>
              </a:tr>
              <a:tr h="445925">
                <a:tc>
                  <a:txBody>
                    <a:bodyPr/>
                    <a:lstStyle/>
                    <a:p>
                      <a:pPr marL="0" marR="0" lvl="0" indent="0" algn="l" rtl="0">
                        <a:spcBef>
                          <a:spcPts val="0"/>
                        </a:spcBef>
                        <a:spcAft>
                          <a:spcPts val="0"/>
                        </a:spcAft>
                        <a:buNone/>
                      </a:pPr>
                      <a:r>
                        <a:rPr lang="en-US" sz="1100" u="none" strike="noStrike"/>
                        <a:t>30-50 People</a:t>
                      </a:r>
                      <a:endParaRPr sz="1100" b="1" i="0" u="none" strike="noStrike">
                        <a:solidFill>
                          <a:srgbClr val="000000"/>
                        </a:solidFill>
                        <a:latin typeface="Arial"/>
                        <a:ea typeface="Arial"/>
                        <a:cs typeface="Arial"/>
                        <a:sym typeface="Arial"/>
                      </a:endParaRPr>
                    </a:p>
                  </a:txBody>
                  <a:tcPr marL="6350" marR="6350" marT="6350" marB="0" anchor="ctr"/>
                </a:tc>
                <a:tc>
                  <a:txBody>
                    <a:bodyPr/>
                    <a:lstStyle/>
                    <a:p>
                      <a:pPr marL="0" marR="0" lvl="0" indent="0" algn="l" rtl="0">
                        <a:spcBef>
                          <a:spcPts val="0"/>
                        </a:spcBef>
                        <a:spcAft>
                          <a:spcPts val="0"/>
                        </a:spcAft>
                        <a:buNone/>
                      </a:pPr>
                      <a:r>
                        <a:rPr lang="en-US" sz="1100" u="none" strike="noStrike" dirty="0"/>
                        <a:t>Series A / Scaling</a:t>
                      </a:r>
                      <a:endParaRPr sz="1100" b="0" i="0" u="none" strike="noStrike" dirty="0">
                        <a:solidFill>
                          <a:srgbClr val="000000"/>
                        </a:solidFill>
                        <a:latin typeface="Arial"/>
                        <a:ea typeface="Arial"/>
                        <a:cs typeface="Arial"/>
                        <a:sym typeface="Arial"/>
                      </a:endParaRPr>
                    </a:p>
                  </a:txBody>
                  <a:tcPr marL="6350" marR="6350" marT="6350" marB="0" anchor="ctr"/>
                </a:tc>
                <a:tc>
                  <a:txBody>
                    <a:bodyPr/>
                    <a:lstStyle/>
                    <a:p>
                      <a:pPr marL="0" marR="0" lvl="0" indent="0" algn="l" rtl="0">
                        <a:spcBef>
                          <a:spcPts val="0"/>
                        </a:spcBef>
                        <a:spcAft>
                          <a:spcPts val="0"/>
                        </a:spcAft>
                        <a:buNone/>
                      </a:pPr>
                      <a:r>
                        <a:rPr lang="en-US" sz="1100" u="none" strike="noStrike"/>
                        <a:t>Structured financial oversight, regular reporting</a:t>
                      </a:r>
                      <a:endParaRPr sz="1100" b="0" i="0" u="none" strike="noStrike">
                        <a:solidFill>
                          <a:srgbClr val="000000"/>
                        </a:solidFill>
                        <a:latin typeface="Arial"/>
                        <a:ea typeface="Arial"/>
                        <a:cs typeface="Arial"/>
                        <a:sym typeface="Arial"/>
                      </a:endParaRPr>
                    </a:p>
                  </a:txBody>
                  <a:tcPr marL="6350" marR="6350" marT="6350" marB="0" anchor="ctr"/>
                </a:tc>
                <a:tc>
                  <a:txBody>
                    <a:bodyPr/>
                    <a:lstStyle/>
                    <a:p>
                      <a:pPr marL="0" marR="0" lvl="0" indent="0" algn="l" rtl="0">
                        <a:spcBef>
                          <a:spcPts val="0"/>
                        </a:spcBef>
                        <a:spcAft>
                          <a:spcPts val="0"/>
                        </a:spcAft>
                        <a:buNone/>
                      </a:pPr>
                      <a:r>
                        <a:rPr lang="en-US" sz="1100" u="none" strike="noStrike"/>
                        <a:t>Controller, fractional CFO</a:t>
                      </a:r>
                      <a:endParaRPr sz="1100" b="0" i="0" u="none" strike="noStrike">
                        <a:solidFill>
                          <a:srgbClr val="000000"/>
                        </a:solidFill>
                        <a:latin typeface="Arial"/>
                        <a:ea typeface="Arial"/>
                        <a:cs typeface="Arial"/>
                        <a:sym typeface="Arial"/>
                      </a:endParaRPr>
                    </a:p>
                  </a:txBody>
                  <a:tcPr marL="6350" marR="6350" marT="6350" marB="0" anchor="ctr"/>
                </a:tc>
                <a:tc>
                  <a:txBody>
                    <a:bodyPr/>
                    <a:lstStyle/>
                    <a:p>
                      <a:pPr marL="0" marR="0" lvl="0" indent="0" algn="l" rtl="0">
                        <a:spcBef>
                          <a:spcPts val="0"/>
                        </a:spcBef>
                        <a:spcAft>
                          <a:spcPts val="0"/>
                        </a:spcAft>
                        <a:buNone/>
                      </a:pPr>
                      <a:r>
                        <a:rPr lang="en-US" sz="1100" u="none" strike="noStrike"/>
                        <a:t>Mostly In-House with some Outsourced CFO services</a:t>
                      </a:r>
                      <a:endParaRPr sz="1100" b="0" i="0" u="none" strike="noStrike">
                        <a:solidFill>
                          <a:srgbClr val="000000"/>
                        </a:solidFill>
                        <a:latin typeface="Arial"/>
                        <a:ea typeface="Arial"/>
                        <a:cs typeface="Arial"/>
                        <a:sym typeface="Arial"/>
                      </a:endParaRPr>
                    </a:p>
                  </a:txBody>
                  <a:tcPr marL="6350" marR="6350" marT="6350" marB="0" anchor="ctr"/>
                </a:tc>
                <a:tc>
                  <a:txBody>
                    <a:bodyPr/>
                    <a:lstStyle/>
                    <a:p>
                      <a:pPr marL="0" marR="0" lvl="0" indent="0" algn="l" rtl="0">
                        <a:spcBef>
                          <a:spcPts val="0"/>
                        </a:spcBef>
                        <a:spcAft>
                          <a:spcPts val="0"/>
                        </a:spcAft>
                        <a:buNone/>
                      </a:pPr>
                      <a:r>
                        <a:rPr lang="en-US" sz="1100" u="none" strike="noStrike"/>
                        <a:t>Yes</a:t>
                      </a:r>
                      <a:endParaRPr sz="1100" b="0" i="0" u="none" strike="noStrike">
                        <a:solidFill>
                          <a:srgbClr val="000000"/>
                        </a:solidFill>
                        <a:latin typeface="Arial"/>
                        <a:ea typeface="Arial"/>
                        <a:cs typeface="Arial"/>
                        <a:sym typeface="Arial"/>
                      </a:endParaRPr>
                    </a:p>
                  </a:txBody>
                  <a:tcPr marL="6350" marR="6350" marT="6350" marB="0" anchor="ctr"/>
                </a:tc>
                <a:extLst>
                  <a:ext uri="{0D108BD9-81ED-4DB2-BD59-A6C34878D82A}">
                    <a16:rowId xmlns:a16="http://schemas.microsoft.com/office/drawing/2014/main" val="10003"/>
                  </a:ext>
                </a:extLst>
              </a:tr>
              <a:tr h="743225">
                <a:tc>
                  <a:txBody>
                    <a:bodyPr/>
                    <a:lstStyle/>
                    <a:p>
                      <a:pPr marL="0" marR="0" lvl="0" indent="0" algn="l" rtl="0">
                        <a:spcBef>
                          <a:spcPts val="0"/>
                        </a:spcBef>
                        <a:spcAft>
                          <a:spcPts val="0"/>
                        </a:spcAft>
                        <a:buNone/>
                      </a:pPr>
                      <a:r>
                        <a:rPr lang="en-US" sz="1100" u="none" strike="noStrike"/>
                        <a:t>50+ People</a:t>
                      </a:r>
                      <a:endParaRPr sz="1100" b="1" i="0" u="none" strike="noStrike">
                        <a:solidFill>
                          <a:srgbClr val="000000"/>
                        </a:solidFill>
                        <a:latin typeface="Arial"/>
                        <a:ea typeface="Arial"/>
                        <a:cs typeface="Arial"/>
                        <a:sym typeface="Arial"/>
                      </a:endParaRPr>
                    </a:p>
                  </a:txBody>
                  <a:tcPr marL="6350" marR="6350" marT="6350" marB="0" anchor="ctr"/>
                </a:tc>
                <a:tc>
                  <a:txBody>
                    <a:bodyPr/>
                    <a:lstStyle/>
                    <a:p>
                      <a:pPr marL="0" marR="0" lvl="0" indent="0" algn="l" rtl="0">
                        <a:spcBef>
                          <a:spcPts val="0"/>
                        </a:spcBef>
                        <a:spcAft>
                          <a:spcPts val="0"/>
                        </a:spcAft>
                        <a:buNone/>
                      </a:pPr>
                      <a:r>
                        <a:rPr lang="en-US" sz="1100" u="none" strike="noStrike" dirty="0"/>
                        <a:t>Series B / Expansion</a:t>
                      </a:r>
                      <a:endParaRPr sz="1100" b="0" i="0" u="none" strike="noStrike" dirty="0">
                        <a:solidFill>
                          <a:srgbClr val="000000"/>
                        </a:solidFill>
                        <a:latin typeface="Arial"/>
                        <a:ea typeface="Arial"/>
                        <a:cs typeface="Arial"/>
                        <a:sym typeface="Arial"/>
                      </a:endParaRPr>
                    </a:p>
                  </a:txBody>
                  <a:tcPr marL="6350" marR="6350" marT="6350" marB="0" anchor="ctr"/>
                </a:tc>
                <a:tc>
                  <a:txBody>
                    <a:bodyPr/>
                    <a:lstStyle/>
                    <a:p>
                      <a:pPr marL="0" marR="0" lvl="0" indent="0" algn="l" rtl="0">
                        <a:spcBef>
                          <a:spcPts val="0"/>
                        </a:spcBef>
                        <a:spcAft>
                          <a:spcPts val="0"/>
                        </a:spcAft>
                        <a:buNone/>
                      </a:pPr>
                      <a:r>
                        <a:rPr lang="en-US" sz="1100" u="none" strike="noStrike"/>
                        <a:t>Complex financial strategy, capital raising, scaling</a:t>
                      </a:r>
                      <a:endParaRPr sz="1100" b="0" i="0" u="none" strike="noStrike">
                        <a:solidFill>
                          <a:srgbClr val="000000"/>
                        </a:solidFill>
                        <a:latin typeface="Arial"/>
                        <a:ea typeface="Arial"/>
                        <a:cs typeface="Arial"/>
                        <a:sym typeface="Arial"/>
                      </a:endParaRPr>
                    </a:p>
                  </a:txBody>
                  <a:tcPr marL="6350" marR="6350" marT="6350" marB="0" anchor="ctr"/>
                </a:tc>
                <a:tc>
                  <a:txBody>
                    <a:bodyPr/>
                    <a:lstStyle/>
                    <a:p>
                      <a:pPr marL="0" marR="0" lvl="0" indent="0" algn="l" rtl="0">
                        <a:spcBef>
                          <a:spcPts val="0"/>
                        </a:spcBef>
                        <a:spcAft>
                          <a:spcPts val="0"/>
                        </a:spcAft>
                        <a:buNone/>
                      </a:pPr>
                      <a:r>
                        <a:rPr lang="en-US" sz="1100" u="none" strike="noStrike"/>
                        <a:t>CFO, Controller, FP&amp;A</a:t>
                      </a:r>
                      <a:endParaRPr sz="1100" b="0" i="0" u="none" strike="noStrike">
                        <a:solidFill>
                          <a:srgbClr val="000000"/>
                        </a:solidFill>
                        <a:latin typeface="Arial"/>
                        <a:ea typeface="Arial"/>
                        <a:cs typeface="Arial"/>
                        <a:sym typeface="Arial"/>
                      </a:endParaRPr>
                    </a:p>
                  </a:txBody>
                  <a:tcPr marL="6350" marR="6350" marT="6350" marB="0" anchor="ctr"/>
                </a:tc>
                <a:tc>
                  <a:txBody>
                    <a:bodyPr/>
                    <a:lstStyle/>
                    <a:p>
                      <a:pPr marL="0" marR="0" lvl="0" indent="0" algn="l" rtl="0">
                        <a:spcBef>
                          <a:spcPts val="0"/>
                        </a:spcBef>
                        <a:spcAft>
                          <a:spcPts val="0"/>
                        </a:spcAft>
                        <a:buNone/>
                      </a:pPr>
                      <a:r>
                        <a:rPr lang="en-US" sz="1100" u="none" strike="noStrike"/>
                        <a:t>In-House (CFO), outsource FP&amp;A, could still outsource for specific services (e.g., audit)</a:t>
                      </a:r>
                      <a:endParaRPr sz="1100" b="0" i="0" u="none" strike="noStrike">
                        <a:solidFill>
                          <a:srgbClr val="000000"/>
                        </a:solidFill>
                        <a:latin typeface="Arial"/>
                        <a:ea typeface="Arial"/>
                        <a:cs typeface="Arial"/>
                        <a:sym typeface="Arial"/>
                      </a:endParaRPr>
                    </a:p>
                  </a:txBody>
                  <a:tcPr marL="6350" marR="6350" marT="6350" marB="0" anchor="ctr"/>
                </a:tc>
                <a:tc>
                  <a:txBody>
                    <a:bodyPr/>
                    <a:lstStyle/>
                    <a:p>
                      <a:pPr marL="0" marR="0" lvl="0" indent="0" algn="l" rtl="0">
                        <a:spcBef>
                          <a:spcPts val="0"/>
                        </a:spcBef>
                        <a:spcAft>
                          <a:spcPts val="0"/>
                        </a:spcAft>
                        <a:buNone/>
                      </a:pPr>
                      <a:r>
                        <a:rPr lang="en-US" sz="1100" u="none" strike="noStrike"/>
                        <a:t>Yes</a:t>
                      </a:r>
                      <a:endParaRPr sz="1100" b="0" i="0" u="none" strike="noStrike">
                        <a:solidFill>
                          <a:srgbClr val="000000"/>
                        </a:solidFill>
                        <a:latin typeface="Arial"/>
                        <a:ea typeface="Arial"/>
                        <a:cs typeface="Arial"/>
                        <a:sym typeface="Arial"/>
                      </a:endParaRPr>
                    </a:p>
                  </a:txBody>
                  <a:tcPr marL="6350" marR="6350" marT="6350" marB="0" anchor="ctr"/>
                </a:tc>
                <a:extLst>
                  <a:ext uri="{0D108BD9-81ED-4DB2-BD59-A6C34878D82A}">
                    <a16:rowId xmlns:a16="http://schemas.microsoft.com/office/drawing/2014/main" val="10004"/>
                  </a:ext>
                </a:extLst>
              </a:tr>
              <a:tr h="594575">
                <a:tc>
                  <a:txBody>
                    <a:bodyPr/>
                    <a:lstStyle/>
                    <a:p>
                      <a:pPr marL="0" marR="0" lvl="0" indent="0" algn="l" rtl="0">
                        <a:spcBef>
                          <a:spcPts val="0"/>
                        </a:spcBef>
                        <a:spcAft>
                          <a:spcPts val="0"/>
                        </a:spcAft>
                        <a:buNone/>
                      </a:pPr>
                      <a:r>
                        <a:rPr lang="en-US" sz="1100" u="none" strike="noStrike" dirty="0"/>
                        <a:t>100+ People</a:t>
                      </a:r>
                      <a:endParaRPr sz="1100" b="1" i="0" u="none" strike="noStrike" dirty="0">
                        <a:solidFill>
                          <a:srgbClr val="000000"/>
                        </a:solidFill>
                        <a:latin typeface="Arial"/>
                        <a:ea typeface="Arial"/>
                        <a:cs typeface="Arial"/>
                        <a:sym typeface="Arial"/>
                      </a:endParaRPr>
                    </a:p>
                  </a:txBody>
                  <a:tcPr marL="6350" marR="6350" marT="6350" marB="0" anchor="ctr"/>
                </a:tc>
                <a:tc>
                  <a:txBody>
                    <a:bodyPr/>
                    <a:lstStyle/>
                    <a:p>
                      <a:pPr marL="0" marR="0" lvl="0" indent="0" algn="l" rtl="0">
                        <a:spcBef>
                          <a:spcPts val="0"/>
                        </a:spcBef>
                        <a:spcAft>
                          <a:spcPts val="0"/>
                        </a:spcAft>
                        <a:buNone/>
                      </a:pPr>
                      <a:r>
                        <a:rPr lang="en-US" sz="1100" u="none" strike="noStrike" dirty="0"/>
                        <a:t>Series C or Later / Maturity/Exit</a:t>
                      </a:r>
                      <a:endParaRPr sz="1100" b="0" i="0" u="none" strike="noStrike" dirty="0">
                        <a:solidFill>
                          <a:srgbClr val="000000"/>
                        </a:solidFill>
                        <a:latin typeface="Arial"/>
                        <a:ea typeface="Arial"/>
                        <a:cs typeface="Arial"/>
                        <a:sym typeface="Arial"/>
                      </a:endParaRPr>
                    </a:p>
                  </a:txBody>
                  <a:tcPr marL="6350" marR="6350" marT="6350" marB="0" anchor="ctr"/>
                </a:tc>
                <a:tc>
                  <a:txBody>
                    <a:bodyPr/>
                    <a:lstStyle/>
                    <a:p>
                      <a:pPr marL="0" marR="0" lvl="0" indent="0" algn="l" rtl="0">
                        <a:spcBef>
                          <a:spcPts val="0"/>
                        </a:spcBef>
                        <a:spcAft>
                          <a:spcPts val="0"/>
                        </a:spcAft>
                        <a:buNone/>
                      </a:pPr>
                      <a:r>
                        <a:rPr lang="en-US" sz="1100" u="none" strike="noStrike"/>
                        <a:t>Strategic planning, preparing for exit or acquisition</a:t>
                      </a:r>
                      <a:endParaRPr sz="1100" b="0" i="0" u="none" strike="noStrike">
                        <a:solidFill>
                          <a:srgbClr val="000000"/>
                        </a:solidFill>
                        <a:latin typeface="Arial"/>
                        <a:ea typeface="Arial"/>
                        <a:cs typeface="Arial"/>
                        <a:sym typeface="Arial"/>
                      </a:endParaRPr>
                    </a:p>
                  </a:txBody>
                  <a:tcPr marL="6350" marR="6350" marT="6350" marB="0" anchor="ctr"/>
                </a:tc>
                <a:tc>
                  <a:txBody>
                    <a:bodyPr/>
                    <a:lstStyle/>
                    <a:p>
                      <a:pPr marL="0" marR="0" lvl="0" indent="0" algn="l" rtl="0">
                        <a:spcBef>
                          <a:spcPts val="0"/>
                        </a:spcBef>
                        <a:spcAft>
                          <a:spcPts val="0"/>
                        </a:spcAft>
                        <a:buNone/>
                      </a:pPr>
                      <a:r>
                        <a:rPr lang="en-US" sz="1100" u="none" strike="noStrike"/>
                        <a:t>CFO, full financial team</a:t>
                      </a:r>
                      <a:endParaRPr sz="1100" b="0" i="0" u="none" strike="noStrike">
                        <a:solidFill>
                          <a:srgbClr val="000000"/>
                        </a:solidFill>
                        <a:latin typeface="Arial"/>
                        <a:ea typeface="Arial"/>
                        <a:cs typeface="Arial"/>
                        <a:sym typeface="Arial"/>
                      </a:endParaRPr>
                    </a:p>
                  </a:txBody>
                  <a:tcPr marL="6350" marR="6350" marT="6350" marB="0" anchor="ctr"/>
                </a:tc>
                <a:tc>
                  <a:txBody>
                    <a:bodyPr/>
                    <a:lstStyle/>
                    <a:p>
                      <a:pPr marL="0" marR="0" lvl="0" indent="0" algn="l" rtl="0">
                        <a:spcBef>
                          <a:spcPts val="0"/>
                        </a:spcBef>
                        <a:spcAft>
                          <a:spcPts val="0"/>
                        </a:spcAft>
                        <a:buNone/>
                      </a:pPr>
                      <a:r>
                        <a:rPr lang="en-US" sz="1100" u="none" strike="noStrike"/>
                        <a:t>Fully In-House financial team</a:t>
                      </a:r>
                      <a:endParaRPr sz="1100" b="0" i="0" u="none" strike="noStrike">
                        <a:solidFill>
                          <a:srgbClr val="000000"/>
                        </a:solidFill>
                        <a:latin typeface="Arial"/>
                        <a:ea typeface="Arial"/>
                        <a:cs typeface="Arial"/>
                        <a:sym typeface="Arial"/>
                      </a:endParaRPr>
                    </a:p>
                  </a:txBody>
                  <a:tcPr marL="6350" marR="6350" marT="6350" marB="0" anchor="ctr"/>
                </a:tc>
                <a:tc>
                  <a:txBody>
                    <a:bodyPr/>
                    <a:lstStyle/>
                    <a:p>
                      <a:pPr marL="0" marR="0" lvl="0" indent="0" algn="l" rtl="0">
                        <a:spcBef>
                          <a:spcPts val="0"/>
                        </a:spcBef>
                        <a:spcAft>
                          <a:spcPts val="0"/>
                        </a:spcAft>
                        <a:buNone/>
                      </a:pPr>
                      <a:r>
                        <a:rPr lang="en-US" sz="1100" u="none" strike="noStrike" dirty="0"/>
                        <a:t>Possible</a:t>
                      </a:r>
                      <a:endParaRPr sz="1100" b="0" i="0" u="none" strike="noStrike" dirty="0">
                        <a:solidFill>
                          <a:srgbClr val="000000"/>
                        </a:solidFill>
                        <a:latin typeface="Arial"/>
                        <a:ea typeface="Arial"/>
                        <a:cs typeface="Arial"/>
                        <a:sym typeface="Arial"/>
                      </a:endParaRPr>
                    </a:p>
                  </a:txBody>
                  <a:tcPr marL="6350" marR="6350" marT="6350" marB="0" anchor="ctr"/>
                </a:tc>
                <a:extLst>
                  <a:ext uri="{0D108BD9-81ED-4DB2-BD59-A6C34878D82A}">
                    <a16:rowId xmlns:a16="http://schemas.microsoft.com/office/drawing/2014/main" val="10005"/>
                  </a:ext>
                </a:extLst>
              </a:tr>
            </a:tbl>
          </a:graphicData>
        </a:graphic>
      </p:graphicFrame>
      <p:sp>
        <p:nvSpPr>
          <p:cNvPr id="546" name="Google Shape;546;p15"/>
          <p:cNvSpPr txBox="1"/>
          <p:nvPr/>
        </p:nvSpPr>
        <p:spPr>
          <a:xfrm>
            <a:off x="409281" y="653412"/>
            <a:ext cx="10369209"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Avenir"/>
                <a:ea typeface="Avenir"/>
                <a:cs typeface="Avenir"/>
                <a:sym typeface="Avenir"/>
              </a:rPr>
              <a:t>The factional CFO can help a business thrive along all stages of growth.  At the core of any business success is to set up your internal systems, external relationships, and processes properly from the beginning.  Then, especially at early stages, you can hire your external specialists  (accountant, lawyers, and bankers) as part-time support at a faction of  the cost for full-time support.  Below represents a roadmap for financial success by headcount and general business staging.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16"/>
          <p:cNvSpPr txBox="1">
            <a:spLocks noGrp="1"/>
          </p:cNvSpPr>
          <p:nvPr>
            <p:ph type="title"/>
          </p:nvPr>
        </p:nvSpPr>
        <p:spPr>
          <a:xfrm>
            <a:off x="179173" y="133514"/>
            <a:ext cx="10026650" cy="655637"/>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8ED38E"/>
              </a:buClr>
              <a:buSzPts val="2800"/>
              <a:buFont typeface="Rockwell"/>
              <a:buNone/>
            </a:pPr>
            <a:r>
              <a:rPr lang="en-US">
                <a:solidFill>
                  <a:srgbClr val="8ED38E"/>
                </a:solidFill>
              </a:rPr>
              <a:t>TAX COMPLIANCE SUPPORT</a:t>
            </a:r>
            <a:endParaRPr/>
          </a:p>
        </p:txBody>
      </p:sp>
      <p:pic>
        <p:nvPicPr>
          <p:cNvPr id="553" name="Google Shape;553;p16" descr="A black background with white arrows&#10;&#10;Description automatically generated"/>
          <p:cNvPicPr preferRelativeResize="0"/>
          <p:nvPr/>
        </p:nvPicPr>
        <p:blipFill rotWithShape="1">
          <a:blip r:embed="rId3">
            <a:alphaModFix/>
          </a:blip>
          <a:srcRect/>
          <a:stretch/>
        </p:blipFill>
        <p:spPr>
          <a:xfrm>
            <a:off x="10344150" y="-1182688"/>
            <a:ext cx="6216764" cy="4973411"/>
          </a:xfrm>
          <a:prstGeom prst="rect">
            <a:avLst/>
          </a:prstGeom>
          <a:noFill/>
          <a:ln>
            <a:noFill/>
          </a:ln>
        </p:spPr>
      </p:pic>
      <p:sp>
        <p:nvSpPr>
          <p:cNvPr id="554" name="Google Shape;554;p16"/>
          <p:cNvSpPr txBox="1"/>
          <p:nvPr/>
        </p:nvSpPr>
        <p:spPr>
          <a:xfrm>
            <a:off x="179173" y="498579"/>
            <a:ext cx="11641926"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Avenir"/>
                <a:ea typeface="Avenir"/>
                <a:cs typeface="Avenir"/>
                <a:sym typeface="Avenir"/>
              </a:rPr>
              <a:t>Cleaning up missed tax deadlines and tax reporting requirements can be not only very costly, but also extremely time intensive to work through corrections with tax agencies.</a:t>
            </a:r>
            <a:endParaRPr/>
          </a:p>
          <a:p>
            <a:pPr marL="0" marR="0" lvl="0" indent="0" algn="l" rtl="0">
              <a:spcBef>
                <a:spcPts val="0"/>
              </a:spcBef>
              <a:spcAft>
                <a:spcPts val="0"/>
              </a:spcAft>
              <a:buNone/>
            </a:pPr>
            <a:endParaRPr sz="1800">
              <a:solidFill>
                <a:schemeClr val="lt1"/>
              </a:solidFill>
              <a:latin typeface="Avenir"/>
              <a:ea typeface="Avenir"/>
              <a:cs typeface="Avenir"/>
              <a:sym typeface="Avenir"/>
            </a:endParaRPr>
          </a:p>
          <a:p>
            <a:pPr marL="0" marR="0" lvl="0" indent="0" algn="l" rtl="0">
              <a:spcBef>
                <a:spcPts val="0"/>
              </a:spcBef>
              <a:spcAft>
                <a:spcPts val="0"/>
              </a:spcAft>
              <a:buNone/>
            </a:pPr>
            <a:r>
              <a:rPr lang="en-US" sz="1800">
                <a:solidFill>
                  <a:schemeClr val="lt1"/>
                </a:solidFill>
                <a:latin typeface="Avenir"/>
                <a:ea typeface="Avenir"/>
                <a:cs typeface="Avenir"/>
                <a:sym typeface="Avenir"/>
              </a:rPr>
              <a:t>It is important to establish a good team early as your company begins to grow.  We strongly encourage the following:</a:t>
            </a:r>
            <a:endParaRPr/>
          </a:p>
          <a:p>
            <a:pPr marL="285750" marR="0" lvl="0" indent="-285750" algn="l" rtl="0">
              <a:spcBef>
                <a:spcPts val="0"/>
              </a:spcBef>
              <a:spcAft>
                <a:spcPts val="0"/>
              </a:spcAft>
              <a:buClr>
                <a:srgbClr val="8ED38E"/>
              </a:buClr>
              <a:buSzPts val="1800"/>
              <a:buFont typeface="Noto Sans Symbols"/>
              <a:buChar char="❖"/>
            </a:pPr>
            <a:r>
              <a:rPr lang="en-US" sz="1800">
                <a:solidFill>
                  <a:schemeClr val="lt1"/>
                </a:solidFill>
                <a:latin typeface="Avenir"/>
                <a:ea typeface="Avenir"/>
                <a:cs typeface="Avenir"/>
                <a:sym typeface="Avenir"/>
              </a:rPr>
              <a:t>Hire a tax firm or individual tax accountant that can get your </a:t>
            </a:r>
            <a:r>
              <a:rPr lang="en-US" sz="1800" b="1">
                <a:solidFill>
                  <a:schemeClr val="lt1"/>
                </a:solidFill>
                <a:latin typeface="Avenir"/>
                <a:ea typeface="Avenir"/>
                <a:cs typeface="Avenir"/>
                <a:sym typeface="Avenir"/>
              </a:rPr>
              <a:t>forms filed and submitted timely and accurately</a:t>
            </a:r>
            <a:endParaRPr/>
          </a:p>
          <a:p>
            <a:pPr marL="285750" marR="0" lvl="0" indent="-285750" algn="l" rtl="0">
              <a:spcBef>
                <a:spcPts val="0"/>
              </a:spcBef>
              <a:spcAft>
                <a:spcPts val="0"/>
              </a:spcAft>
              <a:buClr>
                <a:srgbClr val="8ED38E"/>
              </a:buClr>
              <a:buSzPts val="1800"/>
              <a:buFont typeface="Noto Sans Symbols"/>
              <a:buChar char="❖"/>
            </a:pPr>
            <a:r>
              <a:rPr lang="en-US" sz="1800" b="1">
                <a:solidFill>
                  <a:schemeClr val="lt1"/>
                </a:solidFill>
                <a:latin typeface="Avenir"/>
                <a:ea typeface="Avenir"/>
                <a:cs typeface="Avenir"/>
                <a:sym typeface="Avenir"/>
              </a:rPr>
              <a:t>Seek out tax experts within your specific industry</a:t>
            </a:r>
            <a:r>
              <a:rPr lang="en-US" sz="1800">
                <a:solidFill>
                  <a:schemeClr val="lt1"/>
                </a:solidFill>
                <a:latin typeface="Avenir"/>
                <a:ea typeface="Avenir"/>
                <a:cs typeface="Avenir"/>
                <a:sym typeface="Avenir"/>
              </a:rPr>
              <a:t>.  Similar to getting a medical surgery, ask how many procedures they have performed and do they have experience in which states.</a:t>
            </a:r>
            <a:endParaRPr/>
          </a:p>
          <a:p>
            <a:pPr marL="285750" marR="0" lvl="0" indent="-285750" algn="l" rtl="0">
              <a:spcBef>
                <a:spcPts val="0"/>
              </a:spcBef>
              <a:spcAft>
                <a:spcPts val="0"/>
              </a:spcAft>
              <a:buClr>
                <a:srgbClr val="8ED38E"/>
              </a:buClr>
              <a:buSzPts val="1800"/>
              <a:buFont typeface="Noto Sans Symbols"/>
              <a:buChar char="❖"/>
            </a:pPr>
            <a:r>
              <a:rPr lang="en-US" sz="1800" b="1">
                <a:solidFill>
                  <a:schemeClr val="lt1"/>
                </a:solidFill>
                <a:latin typeface="Avenir"/>
                <a:ea typeface="Avenir"/>
                <a:cs typeface="Avenir"/>
                <a:sym typeface="Avenir"/>
              </a:rPr>
              <a:t>Ask about tax credits </a:t>
            </a:r>
            <a:r>
              <a:rPr lang="en-US" sz="1800">
                <a:solidFill>
                  <a:schemeClr val="lt1"/>
                </a:solidFill>
                <a:latin typeface="Avenir"/>
                <a:ea typeface="Avenir"/>
                <a:cs typeface="Avenir"/>
                <a:sym typeface="Avenir"/>
              </a:rPr>
              <a:t>that are specific to startup business such as the Qualified Small Business Stock (QSBS) Exemption, R&amp;D Credits, and Startup Cost Deductions (IRC Section 195) to name a few.</a:t>
            </a:r>
            <a:endParaRPr/>
          </a:p>
          <a:p>
            <a:pPr marL="285750" marR="0" lvl="0" indent="-285750" algn="l" rtl="0">
              <a:spcBef>
                <a:spcPts val="0"/>
              </a:spcBef>
              <a:spcAft>
                <a:spcPts val="0"/>
              </a:spcAft>
              <a:buClr>
                <a:srgbClr val="8ED38E"/>
              </a:buClr>
              <a:buSzPts val="1800"/>
              <a:buFont typeface="Noto Sans Symbols"/>
              <a:buChar char="❖"/>
            </a:pPr>
            <a:r>
              <a:rPr lang="en-US" sz="1800" b="1">
                <a:solidFill>
                  <a:schemeClr val="lt1"/>
                </a:solidFill>
                <a:latin typeface="Avenir"/>
                <a:ea typeface="Avenir"/>
                <a:cs typeface="Avenir"/>
                <a:sym typeface="Avenir"/>
              </a:rPr>
              <a:t>Ensure your corporate structure is </a:t>
            </a:r>
            <a:r>
              <a:rPr lang="en-US" sz="1800">
                <a:solidFill>
                  <a:schemeClr val="lt1"/>
                </a:solidFill>
                <a:latin typeface="Avenir"/>
                <a:ea typeface="Avenir"/>
                <a:cs typeface="Avenir"/>
                <a:sym typeface="Avenir"/>
              </a:rPr>
              <a:t>setup for not only growth, but </a:t>
            </a:r>
            <a:r>
              <a:rPr lang="en-US" sz="1800" b="1">
                <a:solidFill>
                  <a:schemeClr val="lt1"/>
                </a:solidFill>
                <a:latin typeface="Avenir"/>
                <a:ea typeface="Avenir"/>
                <a:cs typeface="Avenir"/>
                <a:sym typeface="Avenir"/>
              </a:rPr>
              <a:t>positioned properly </a:t>
            </a:r>
            <a:r>
              <a:rPr lang="en-US" sz="1800">
                <a:solidFill>
                  <a:schemeClr val="lt1"/>
                </a:solidFill>
                <a:latin typeface="Avenir"/>
                <a:ea typeface="Avenir"/>
                <a:cs typeface="Avenir"/>
                <a:sym typeface="Avenir"/>
              </a:rPr>
              <a:t>as either a S-corp, C-corp, or LLC taxed as a partnership based on your growth plans.  There can be substantial tax savings to owners based on the structure.</a:t>
            </a:r>
            <a:endParaRPr/>
          </a:p>
          <a:p>
            <a:pPr marL="285750" marR="0" lvl="0" indent="-285750" algn="l" rtl="0">
              <a:spcBef>
                <a:spcPts val="0"/>
              </a:spcBef>
              <a:spcAft>
                <a:spcPts val="0"/>
              </a:spcAft>
              <a:buClr>
                <a:srgbClr val="8ED38E"/>
              </a:buClr>
              <a:buSzPts val="1800"/>
              <a:buFont typeface="Noto Sans Symbols"/>
              <a:buChar char="❖"/>
            </a:pPr>
            <a:r>
              <a:rPr lang="en-US" sz="1800" b="1">
                <a:solidFill>
                  <a:schemeClr val="lt1"/>
                </a:solidFill>
                <a:latin typeface="Avenir"/>
                <a:ea typeface="Avenir"/>
                <a:cs typeface="Avenir"/>
                <a:sym typeface="Avenir"/>
              </a:rPr>
              <a:t>Sale Tax nexus is tailored and almost different for each state</a:t>
            </a:r>
            <a:r>
              <a:rPr lang="en-US" sz="1800">
                <a:solidFill>
                  <a:schemeClr val="lt1"/>
                </a:solidFill>
                <a:latin typeface="Avenir"/>
                <a:ea typeface="Avenir"/>
                <a:cs typeface="Avenir"/>
                <a:sym typeface="Avenir"/>
              </a:rPr>
              <a:t>.  Ensure you review the nexus requirements not only if you have a physical presence in a state, but do you have significant economic activity.   CA, NY and others are very aggressive to get their money.  Sale Tax can be a filing nightmare if not completed correctly.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17"/>
          <p:cNvSpPr txBox="1">
            <a:spLocks noGrp="1"/>
          </p:cNvSpPr>
          <p:nvPr>
            <p:ph type="title"/>
          </p:nvPr>
        </p:nvSpPr>
        <p:spPr>
          <a:xfrm>
            <a:off x="179173" y="133514"/>
            <a:ext cx="10026650" cy="655637"/>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8ED38E"/>
              </a:buClr>
              <a:buSzPts val="2800"/>
              <a:buFont typeface="Rockwell"/>
              <a:buNone/>
            </a:pPr>
            <a:r>
              <a:rPr lang="en-US">
                <a:solidFill>
                  <a:srgbClr val="8ED38E"/>
                </a:solidFill>
              </a:rPr>
              <a:t>TAX COMPLIANCE SUPPORT (CONTINUED)</a:t>
            </a:r>
            <a:endParaRPr/>
          </a:p>
        </p:txBody>
      </p:sp>
      <p:pic>
        <p:nvPicPr>
          <p:cNvPr id="561" name="Google Shape;561;p17" descr="A black background with white arrows&#10;&#10;Description automatically generated"/>
          <p:cNvPicPr preferRelativeResize="0"/>
          <p:nvPr/>
        </p:nvPicPr>
        <p:blipFill rotWithShape="1">
          <a:blip r:embed="rId3">
            <a:alphaModFix/>
          </a:blip>
          <a:srcRect/>
          <a:stretch/>
        </p:blipFill>
        <p:spPr>
          <a:xfrm>
            <a:off x="10344150" y="-1182688"/>
            <a:ext cx="6216764" cy="4973411"/>
          </a:xfrm>
          <a:prstGeom prst="rect">
            <a:avLst/>
          </a:prstGeom>
          <a:noFill/>
          <a:ln>
            <a:noFill/>
          </a:ln>
        </p:spPr>
      </p:pic>
      <p:sp>
        <p:nvSpPr>
          <p:cNvPr id="562" name="Google Shape;562;p17"/>
          <p:cNvSpPr txBox="1"/>
          <p:nvPr/>
        </p:nvSpPr>
        <p:spPr>
          <a:xfrm>
            <a:off x="179173" y="498579"/>
            <a:ext cx="7169078" cy="44935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i="1">
              <a:solidFill>
                <a:schemeClr val="lt1"/>
              </a:solidFill>
              <a:latin typeface="Avenir"/>
              <a:ea typeface="Avenir"/>
              <a:cs typeface="Avenir"/>
              <a:sym typeface="Avenir"/>
            </a:endParaRPr>
          </a:p>
          <a:p>
            <a:pPr marL="0" marR="0" lvl="0" indent="0" algn="l" rtl="0">
              <a:spcBef>
                <a:spcPts val="0"/>
              </a:spcBef>
              <a:spcAft>
                <a:spcPts val="0"/>
              </a:spcAft>
              <a:buNone/>
            </a:pPr>
            <a:r>
              <a:rPr lang="en-US" sz="1800" b="1" i="1">
                <a:solidFill>
                  <a:schemeClr val="lt1"/>
                </a:solidFill>
                <a:latin typeface="Avenir"/>
                <a:ea typeface="Avenir"/>
                <a:cs typeface="Avenir"/>
                <a:sym typeface="Avenir"/>
              </a:rPr>
              <a:t>Payroll Processing Tax Issues to look out for</a:t>
            </a:r>
            <a:r>
              <a:rPr lang="en-US" sz="1800" i="1">
                <a:solidFill>
                  <a:schemeClr val="lt1"/>
                </a:solidFill>
                <a:latin typeface="Avenir"/>
                <a:ea typeface="Avenir"/>
                <a:cs typeface="Avenir"/>
                <a:sym typeface="Avenir"/>
              </a:rPr>
              <a:t>:</a:t>
            </a:r>
            <a:r>
              <a:rPr lang="en-US" sz="1800">
                <a:solidFill>
                  <a:schemeClr val="lt1"/>
                </a:solidFill>
                <a:latin typeface="Avenir"/>
                <a:ea typeface="Avenir"/>
                <a:cs typeface="Avenir"/>
                <a:sym typeface="Avenir"/>
              </a:rPr>
              <a:t>  </a:t>
            </a:r>
            <a:endParaRPr/>
          </a:p>
          <a:p>
            <a:pPr marL="0" marR="0" lvl="0" indent="0" algn="l" rtl="0">
              <a:spcBef>
                <a:spcPts val="0"/>
              </a:spcBef>
              <a:spcAft>
                <a:spcPts val="0"/>
              </a:spcAft>
              <a:buNone/>
            </a:pPr>
            <a:endParaRPr sz="1800">
              <a:solidFill>
                <a:schemeClr val="lt1"/>
              </a:solidFill>
              <a:latin typeface="Avenir"/>
              <a:ea typeface="Avenir"/>
              <a:cs typeface="Avenir"/>
              <a:sym typeface="Avenir"/>
            </a:endParaRPr>
          </a:p>
          <a:p>
            <a:pPr marL="285750" marR="0" lvl="0" indent="-285750" algn="l" rtl="0">
              <a:spcBef>
                <a:spcPts val="0"/>
              </a:spcBef>
              <a:spcAft>
                <a:spcPts val="0"/>
              </a:spcAft>
              <a:buClr>
                <a:srgbClr val="8ED38E"/>
              </a:buClr>
              <a:buSzPts val="1800"/>
              <a:buFont typeface="Noto Sans Symbols"/>
              <a:buChar char="❖"/>
            </a:pPr>
            <a:r>
              <a:rPr lang="en-US" sz="1800">
                <a:solidFill>
                  <a:schemeClr val="lt1"/>
                </a:solidFill>
                <a:latin typeface="Avenir"/>
                <a:ea typeface="Avenir"/>
                <a:cs typeface="Avenir"/>
                <a:sym typeface="Avenir"/>
              </a:rPr>
              <a:t>In addition, HR experts should be consulted for paying people in the proper states and proper payroll tax filings.  ADP can help setup states for $150 per state so you don’t have to complete the paperwork or phone calls.  They can also ensure quarterly filings, power of attorneys, and annual payroll tax filings are completed timely and correspondence with each state.</a:t>
            </a:r>
            <a:endParaRPr/>
          </a:p>
          <a:p>
            <a:pPr marL="285750" marR="0" lvl="0" indent="-171450" algn="l" rtl="0">
              <a:spcBef>
                <a:spcPts val="0"/>
              </a:spcBef>
              <a:spcAft>
                <a:spcPts val="0"/>
              </a:spcAft>
              <a:buClr>
                <a:srgbClr val="8ED38E"/>
              </a:buClr>
              <a:buSzPts val="1800"/>
              <a:buFont typeface="Noto Sans Symbols"/>
              <a:buNone/>
            </a:pPr>
            <a:endParaRPr sz="1800">
              <a:solidFill>
                <a:schemeClr val="lt1"/>
              </a:solidFill>
              <a:latin typeface="Avenir"/>
              <a:ea typeface="Avenir"/>
              <a:cs typeface="Avenir"/>
              <a:sym typeface="Avenir"/>
            </a:endParaRPr>
          </a:p>
          <a:p>
            <a:pPr marL="285750" marR="0" lvl="0" indent="-285750" algn="l" rtl="0">
              <a:spcBef>
                <a:spcPts val="0"/>
              </a:spcBef>
              <a:spcAft>
                <a:spcPts val="0"/>
              </a:spcAft>
              <a:buClr>
                <a:srgbClr val="8ED38E"/>
              </a:buClr>
              <a:buSzPts val="1800"/>
              <a:buFont typeface="Noto Sans Symbols"/>
              <a:buChar char="❖"/>
            </a:pPr>
            <a:r>
              <a:rPr lang="en-US" sz="1800">
                <a:solidFill>
                  <a:schemeClr val="lt1"/>
                </a:solidFill>
                <a:latin typeface="Avenir"/>
                <a:ea typeface="Avenir"/>
                <a:cs typeface="Avenir"/>
                <a:sym typeface="Avenir"/>
              </a:rPr>
              <a:t>Payroll taxes over a certain $ threshold will have to be deposited by wire the next day to IRS.  If not in compliance, the business will get fined for late filing and accessed penalties.   This usually triggers when a company is above 40 people.  </a:t>
            </a:r>
            <a:endParaRPr/>
          </a:p>
          <a:p>
            <a:pPr marL="285750" marR="0" lvl="0" indent="-171450" algn="l" rtl="0">
              <a:spcBef>
                <a:spcPts val="0"/>
              </a:spcBef>
              <a:spcAft>
                <a:spcPts val="0"/>
              </a:spcAft>
              <a:buClr>
                <a:schemeClr val="lt1"/>
              </a:buClr>
              <a:buSzPts val="1800"/>
              <a:buFont typeface="Noto Sans Symbols"/>
              <a:buNone/>
            </a:pPr>
            <a:endParaRPr sz="1800">
              <a:solidFill>
                <a:schemeClr val="lt1"/>
              </a:solidFill>
              <a:latin typeface="Avenir"/>
              <a:ea typeface="Avenir"/>
              <a:cs typeface="Avenir"/>
              <a:sym typeface="Avenir"/>
            </a:endParaRPr>
          </a:p>
          <a:p>
            <a:pPr marL="285750" marR="0" lvl="0" indent="-171450" algn="l" rtl="0">
              <a:spcBef>
                <a:spcPts val="0"/>
              </a:spcBef>
              <a:spcAft>
                <a:spcPts val="0"/>
              </a:spcAft>
              <a:buClr>
                <a:schemeClr val="lt1"/>
              </a:buClr>
              <a:buSzPts val="1800"/>
              <a:buFont typeface="Noto Sans Symbols"/>
              <a:buNone/>
            </a:pPr>
            <a:endParaRPr sz="1800">
              <a:solidFill>
                <a:schemeClr val="lt1"/>
              </a:solidFill>
              <a:latin typeface="Avenir"/>
              <a:ea typeface="Avenir"/>
              <a:cs typeface="Avenir"/>
              <a:sym typeface="Avenir"/>
            </a:endParaRPr>
          </a:p>
        </p:txBody>
      </p:sp>
      <p:pic>
        <p:nvPicPr>
          <p:cNvPr id="563" name="Google Shape;563;p17" descr="Calculator and notepad"/>
          <p:cNvPicPr preferRelativeResize="0"/>
          <p:nvPr/>
        </p:nvPicPr>
        <p:blipFill rotWithShape="1">
          <a:blip r:embed="rId4">
            <a:alphaModFix/>
          </a:blip>
          <a:srcRect/>
          <a:stretch/>
        </p:blipFill>
        <p:spPr>
          <a:xfrm>
            <a:off x="7486578" y="1451417"/>
            <a:ext cx="4293121" cy="2845900"/>
          </a:xfrm>
          <a:prstGeom prst="rect">
            <a:avLst/>
          </a:prstGeom>
          <a:noFill/>
          <a:ln>
            <a:noFill/>
          </a:ln>
        </p:spPr>
      </p:pic>
      <p:pic>
        <p:nvPicPr>
          <p:cNvPr id="564" name="Google Shape;564;p17" descr="A close-up of a sign&#10;&#10;Description automatically generated"/>
          <p:cNvPicPr preferRelativeResize="0"/>
          <p:nvPr/>
        </p:nvPicPr>
        <p:blipFill rotWithShape="1">
          <a:blip r:embed="rId5">
            <a:alphaModFix/>
          </a:blip>
          <a:srcRect/>
          <a:stretch/>
        </p:blipFill>
        <p:spPr>
          <a:xfrm>
            <a:off x="7651114" y="3468471"/>
            <a:ext cx="1933561" cy="1523646"/>
          </a:xfrm>
          <a:prstGeom prst="rect">
            <a:avLst/>
          </a:prstGeom>
          <a:noFill/>
          <a:ln>
            <a:noFill/>
          </a:ln>
        </p:spPr>
      </p:pic>
      <p:sp>
        <p:nvSpPr>
          <p:cNvPr id="565" name="Google Shape;565;p17"/>
          <p:cNvSpPr txBox="1"/>
          <p:nvPr/>
        </p:nvSpPr>
        <p:spPr>
          <a:xfrm>
            <a:off x="7651114" y="5654383"/>
            <a:ext cx="243243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u="sng">
                <a:solidFill>
                  <a:schemeClr val="lt1"/>
                </a:solidFill>
                <a:latin typeface="Avenir"/>
                <a:ea typeface="Avenir"/>
                <a:cs typeface="Avenir"/>
                <a:sym typeface="Avenir"/>
                <a:hlinkClick r:id="rId6">
                  <a:extLst>
                    <a:ext uri="{A12FA001-AC4F-418D-AE19-62706E023703}">
                      <ahyp:hlinkClr xmlns:ahyp="http://schemas.microsoft.com/office/drawing/2018/hyperlinkcolor" val="tx"/>
                    </a:ext>
                  </a:extLst>
                </a:hlinkClick>
              </a:rPr>
              <a:t>This Photo</a:t>
            </a:r>
            <a:r>
              <a:rPr lang="en-US" sz="900">
                <a:solidFill>
                  <a:schemeClr val="lt1"/>
                </a:solidFill>
                <a:latin typeface="Avenir"/>
                <a:ea typeface="Avenir"/>
                <a:cs typeface="Avenir"/>
                <a:sym typeface="Avenir"/>
              </a:rPr>
              <a:t> by Unknown Author is licensed under </a:t>
            </a:r>
            <a:r>
              <a:rPr lang="en-US" sz="900" u="sng">
                <a:solidFill>
                  <a:schemeClr val="lt1"/>
                </a:solidFill>
                <a:latin typeface="Avenir"/>
                <a:ea typeface="Avenir"/>
                <a:cs typeface="Avenir"/>
                <a:sym typeface="Avenir"/>
                <a:hlinkClick r:id="rId7">
                  <a:extLst>
                    <a:ext uri="{A12FA001-AC4F-418D-AE19-62706E023703}">
                      <ahyp:hlinkClr xmlns:ahyp="http://schemas.microsoft.com/office/drawing/2018/hyperlinkcolor" val="tx"/>
                    </a:ext>
                  </a:extLst>
                </a:hlinkClick>
              </a:rPr>
              <a:t>CC BY</a:t>
            </a:r>
            <a:endParaRPr sz="900">
              <a:solidFill>
                <a:schemeClr val="lt1"/>
              </a:solidFill>
              <a:latin typeface="Avenir"/>
              <a:ea typeface="Avenir"/>
              <a:cs typeface="Avenir"/>
              <a:sym typeface="Aveni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18"/>
          <p:cNvSpPr txBox="1">
            <a:spLocks noGrp="1"/>
          </p:cNvSpPr>
          <p:nvPr>
            <p:ph type="title"/>
          </p:nvPr>
        </p:nvSpPr>
        <p:spPr>
          <a:xfrm>
            <a:off x="4984750" y="1011237"/>
            <a:ext cx="6120000" cy="860400"/>
          </a:xfrm>
          <a:prstGeom prst="rect">
            <a:avLst/>
          </a:prstGeom>
          <a:noFill/>
          <a:ln>
            <a:noFill/>
          </a:ln>
        </p:spPr>
        <p:txBody>
          <a:bodyPr spcFirstLastPara="1" wrap="square" lIns="0" tIns="0" rIns="0" bIns="0" anchor="b" anchorCtr="0">
            <a:normAutofit/>
          </a:bodyPr>
          <a:lstStyle/>
          <a:p>
            <a:pPr marL="0" lvl="0" indent="0" algn="ctr" rtl="0">
              <a:lnSpc>
                <a:spcPct val="100000"/>
              </a:lnSpc>
              <a:spcBef>
                <a:spcPts val="0"/>
              </a:spcBef>
              <a:spcAft>
                <a:spcPts val="0"/>
              </a:spcAft>
              <a:buClr>
                <a:schemeClr val="lt1"/>
              </a:buClr>
              <a:buSzPts val="2800"/>
              <a:buFont typeface="Rockwell"/>
              <a:buNone/>
            </a:pPr>
            <a:r>
              <a:rPr lang="en-US"/>
              <a:t>CASH MANAGEMENT</a:t>
            </a:r>
            <a:endParaRPr/>
          </a:p>
        </p:txBody>
      </p:sp>
      <p:pic>
        <p:nvPicPr>
          <p:cNvPr id="571" name="Google Shape;571;p18" descr="A black background with white arrows&#10;&#10;Description automatically generated"/>
          <p:cNvPicPr preferRelativeResize="0"/>
          <p:nvPr/>
        </p:nvPicPr>
        <p:blipFill rotWithShape="1">
          <a:blip r:embed="rId3">
            <a:alphaModFix/>
          </a:blip>
          <a:srcRect r="54844" b="-1"/>
          <a:stretch/>
        </p:blipFill>
        <p:spPr>
          <a:xfrm>
            <a:off x="10012177" y="-1343196"/>
            <a:ext cx="3259823" cy="5775279"/>
          </a:xfrm>
          <a:prstGeom prst="rect">
            <a:avLst/>
          </a:prstGeom>
          <a:noFill/>
          <a:ln>
            <a:noFill/>
          </a:ln>
        </p:spPr>
      </p:pic>
      <p:pic>
        <p:nvPicPr>
          <p:cNvPr id="572" name="Google Shape;572;p18" descr="A person standing in front of a window&#10;&#10;Description automatically generated"/>
          <p:cNvPicPr preferRelativeResize="0"/>
          <p:nvPr/>
        </p:nvPicPr>
        <p:blipFill rotWithShape="1">
          <a:blip r:embed="rId4">
            <a:alphaModFix/>
          </a:blip>
          <a:srcRect l="43185" r="24613" b="-1"/>
          <a:stretch/>
        </p:blipFill>
        <p:spPr>
          <a:xfrm>
            <a:off x="1" y="10"/>
            <a:ext cx="2884713" cy="597981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19"/>
          <p:cNvSpPr txBox="1"/>
          <p:nvPr/>
        </p:nvSpPr>
        <p:spPr>
          <a:xfrm>
            <a:off x="204107" y="576944"/>
            <a:ext cx="11898993" cy="1831482"/>
          </a:xfrm>
          <a:prstGeom prst="rect">
            <a:avLst/>
          </a:prstGeom>
          <a:noFill/>
          <a:ln>
            <a:noFill/>
          </a:ln>
        </p:spPr>
        <p:txBody>
          <a:bodyPr spcFirstLastPara="1" wrap="square" lIns="91425" tIns="45700" rIns="91425" bIns="45700" anchor="t" anchorCtr="0">
            <a:normAutofit fontScale="82500" lnSpcReduction="20000"/>
          </a:bodyPr>
          <a:lstStyle/>
          <a:p>
            <a:pPr marL="0" marR="0" lvl="0" indent="0" algn="l" rtl="0">
              <a:lnSpc>
                <a:spcPct val="120000"/>
              </a:lnSpc>
              <a:spcBef>
                <a:spcPts val="0"/>
              </a:spcBef>
              <a:spcAft>
                <a:spcPts val="0"/>
              </a:spcAft>
              <a:buClr>
                <a:schemeClr val="lt1"/>
              </a:buClr>
              <a:buSzPct val="100000"/>
              <a:buFont typeface="Avenir"/>
              <a:buNone/>
            </a:pPr>
            <a:r>
              <a:rPr lang="en-US" sz="1600" b="1" cap="none">
                <a:solidFill>
                  <a:schemeClr val="lt1"/>
                </a:solidFill>
                <a:latin typeface="Avenir"/>
                <a:ea typeface="Avenir"/>
                <a:cs typeface="Avenir"/>
                <a:sym typeface="Avenir"/>
              </a:rPr>
              <a:t>Cash and treasury management is critical for several reasons:</a:t>
            </a:r>
            <a:endParaRPr/>
          </a:p>
          <a:p>
            <a:pPr marL="342900" marR="0" lvl="0" indent="-342900" algn="l" rtl="0">
              <a:lnSpc>
                <a:spcPct val="120000"/>
              </a:lnSpc>
              <a:spcBef>
                <a:spcPts val="0"/>
              </a:spcBef>
              <a:spcAft>
                <a:spcPts val="0"/>
              </a:spcAft>
              <a:buClr>
                <a:schemeClr val="lt1"/>
              </a:buClr>
              <a:buSzPct val="100000"/>
              <a:buFont typeface="Avenir"/>
              <a:buAutoNum type="arabicPeriod"/>
            </a:pPr>
            <a:r>
              <a:rPr lang="en-US" sz="1600" b="1" cap="none">
                <a:solidFill>
                  <a:schemeClr val="lt1"/>
                </a:solidFill>
                <a:latin typeface="Avenir"/>
                <a:ea typeface="Avenir"/>
                <a:cs typeface="Avenir"/>
                <a:sym typeface="Avenir"/>
              </a:rPr>
              <a:t>Liquidity:</a:t>
            </a:r>
            <a:r>
              <a:rPr lang="en-US" sz="1600" cap="none">
                <a:solidFill>
                  <a:schemeClr val="lt1"/>
                </a:solidFill>
                <a:latin typeface="Avenir"/>
                <a:ea typeface="Avenir"/>
                <a:cs typeface="Avenir"/>
                <a:sym typeface="Avenir"/>
              </a:rPr>
              <a:t>  Ensures the business meets its immediate financial obligations without interruption.</a:t>
            </a:r>
            <a:endParaRPr/>
          </a:p>
          <a:p>
            <a:pPr marL="342900" marR="0" lvl="0" indent="-342900" algn="l" rtl="0">
              <a:lnSpc>
                <a:spcPct val="120000"/>
              </a:lnSpc>
              <a:spcBef>
                <a:spcPts val="0"/>
              </a:spcBef>
              <a:spcAft>
                <a:spcPts val="0"/>
              </a:spcAft>
              <a:buClr>
                <a:schemeClr val="lt1"/>
              </a:buClr>
              <a:buSzPct val="100000"/>
              <a:buFont typeface="Avenir"/>
              <a:buAutoNum type="arabicPeriod"/>
            </a:pPr>
            <a:r>
              <a:rPr lang="en-US" sz="1600" b="1" cap="none">
                <a:solidFill>
                  <a:schemeClr val="lt1"/>
                </a:solidFill>
                <a:latin typeface="Avenir"/>
                <a:ea typeface="Avenir"/>
                <a:cs typeface="Avenir"/>
                <a:sym typeface="Avenir"/>
              </a:rPr>
              <a:t>Risk Management:</a:t>
            </a:r>
            <a:r>
              <a:rPr lang="en-US" sz="1600" cap="none">
                <a:solidFill>
                  <a:schemeClr val="lt1"/>
                </a:solidFill>
                <a:latin typeface="Avenir"/>
                <a:ea typeface="Avenir"/>
                <a:cs typeface="Avenir"/>
                <a:sym typeface="Avenir"/>
              </a:rPr>
              <a:t> Identifies and mitigates financial risks, especially interest rate changes.  In addition, minimizes risks associated with cash shortages and enhances overall financial stability.</a:t>
            </a:r>
            <a:endParaRPr sz="1600" b="1" cap="none">
              <a:solidFill>
                <a:schemeClr val="lt1"/>
              </a:solidFill>
              <a:latin typeface="Avenir"/>
              <a:ea typeface="Avenir"/>
              <a:cs typeface="Avenir"/>
              <a:sym typeface="Avenir"/>
            </a:endParaRPr>
          </a:p>
          <a:p>
            <a:pPr marL="342900" marR="0" lvl="0" indent="-342900" algn="l" rtl="0">
              <a:lnSpc>
                <a:spcPct val="120000"/>
              </a:lnSpc>
              <a:spcBef>
                <a:spcPts val="0"/>
              </a:spcBef>
              <a:spcAft>
                <a:spcPts val="0"/>
              </a:spcAft>
              <a:buClr>
                <a:schemeClr val="lt1"/>
              </a:buClr>
              <a:buSzPct val="100000"/>
              <a:buFont typeface="Avenir"/>
              <a:buAutoNum type="arabicPeriod"/>
            </a:pPr>
            <a:r>
              <a:rPr lang="en-US" sz="1600" b="1" cap="none">
                <a:solidFill>
                  <a:schemeClr val="lt1"/>
                </a:solidFill>
                <a:latin typeface="Avenir"/>
                <a:ea typeface="Avenir"/>
                <a:cs typeface="Avenir"/>
                <a:sym typeface="Avenir"/>
              </a:rPr>
              <a:t>Cost Efficiency:</a:t>
            </a:r>
            <a:r>
              <a:rPr lang="en-US" sz="1600" cap="none">
                <a:solidFill>
                  <a:schemeClr val="lt1"/>
                </a:solidFill>
                <a:latin typeface="Avenir"/>
                <a:ea typeface="Avenir"/>
                <a:cs typeface="Avenir"/>
                <a:sym typeface="Avenir"/>
              </a:rPr>
              <a:t>  Reduces borrowing costs by efficiently managing cash flow to manage draws on LOC.</a:t>
            </a:r>
            <a:endParaRPr/>
          </a:p>
          <a:p>
            <a:pPr marL="0" marR="0" lvl="0" indent="0" algn="l" rtl="0">
              <a:lnSpc>
                <a:spcPct val="120000"/>
              </a:lnSpc>
              <a:spcBef>
                <a:spcPts val="0"/>
              </a:spcBef>
              <a:spcAft>
                <a:spcPts val="0"/>
              </a:spcAft>
              <a:buClr>
                <a:schemeClr val="lt1"/>
              </a:buClr>
              <a:buSzPct val="100000"/>
              <a:buFont typeface="Rockwell"/>
              <a:buNone/>
            </a:pPr>
            <a:endParaRPr sz="1800" cap="none">
              <a:solidFill>
                <a:schemeClr val="lt1"/>
              </a:solidFill>
              <a:latin typeface="Avenir"/>
              <a:ea typeface="Avenir"/>
              <a:cs typeface="Avenir"/>
              <a:sym typeface="Avenir"/>
            </a:endParaRPr>
          </a:p>
          <a:p>
            <a:pPr marL="0" marR="0" lvl="0" indent="0" algn="l" rtl="0">
              <a:lnSpc>
                <a:spcPct val="120000"/>
              </a:lnSpc>
              <a:spcBef>
                <a:spcPts val="0"/>
              </a:spcBef>
              <a:spcAft>
                <a:spcPts val="0"/>
              </a:spcAft>
              <a:buClr>
                <a:schemeClr val="lt1"/>
              </a:buClr>
              <a:buSzPct val="100000"/>
              <a:buFont typeface="Rockwell"/>
              <a:buNone/>
            </a:pPr>
            <a:endParaRPr sz="1800" cap="none">
              <a:solidFill>
                <a:schemeClr val="lt1"/>
              </a:solidFill>
              <a:latin typeface="Avenir"/>
              <a:ea typeface="Avenir"/>
              <a:cs typeface="Avenir"/>
              <a:sym typeface="Avenir"/>
            </a:endParaRPr>
          </a:p>
          <a:p>
            <a:pPr marL="0" marR="0" lvl="0" indent="0" algn="l" rtl="0">
              <a:lnSpc>
                <a:spcPct val="120000"/>
              </a:lnSpc>
              <a:spcBef>
                <a:spcPts val="0"/>
              </a:spcBef>
              <a:spcAft>
                <a:spcPts val="0"/>
              </a:spcAft>
              <a:buClr>
                <a:schemeClr val="lt1"/>
              </a:buClr>
              <a:buSzPct val="100000"/>
              <a:buFont typeface="Rockwell"/>
              <a:buNone/>
            </a:pPr>
            <a:endParaRPr sz="1800" cap="none">
              <a:solidFill>
                <a:schemeClr val="lt1"/>
              </a:solidFill>
              <a:latin typeface="Avenir"/>
              <a:ea typeface="Avenir"/>
              <a:cs typeface="Avenir"/>
              <a:sym typeface="Avenir"/>
            </a:endParaRPr>
          </a:p>
          <a:p>
            <a:pPr marL="0" marR="0" lvl="0" indent="0" algn="l" rtl="0">
              <a:lnSpc>
                <a:spcPct val="100000"/>
              </a:lnSpc>
              <a:spcBef>
                <a:spcPts val="0"/>
              </a:spcBef>
              <a:spcAft>
                <a:spcPts val="0"/>
              </a:spcAft>
              <a:buClr>
                <a:schemeClr val="lt1"/>
              </a:buClr>
              <a:buSzPct val="100000"/>
              <a:buFont typeface="Rockwell"/>
              <a:buNone/>
            </a:pPr>
            <a:endParaRPr sz="2800" cap="none">
              <a:solidFill>
                <a:schemeClr val="lt1"/>
              </a:solidFill>
              <a:latin typeface="Rockwell"/>
              <a:ea typeface="Rockwell"/>
              <a:cs typeface="Rockwell"/>
              <a:sym typeface="Rockwell"/>
            </a:endParaRPr>
          </a:p>
        </p:txBody>
      </p:sp>
      <p:sp>
        <p:nvSpPr>
          <p:cNvPr id="578" name="Google Shape;578;p19"/>
          <p:cNvSpPr txBox="1"/>
          <p:nvPr/>
        </p:nvSpPr>
        <p:spPr>
          <a:xfrm>
            <a:off x="88900" y="32657"/>
            <a:ext cx="10026650" cy="655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8ED38E"/>
              </a:buClr>
              <a:buSzPts val="2800"/>
              <a:buFont typeface="Rockwell"/>
              <a:buNone/>
            </a:pPr>
            <a:r>
              <a:rPr lang="en-US" sz="2800" cap="none">
                <a:solidFill>
                  <a:srgbClr val="8ED38E"/>
                </a:solidFill>
                <a:latin typeface="Rockwell"/>
                <a:ea typeface="Rockwell"/>
                <a:cs typeface="Rockwell"/>
                <a:sym typeface="Rockwell"/>
              </a:rPr>
              <a:t>CASH MANAGEMENT</a:t>
            </a:r>
            <a:endParaRPr/>
          </a:p>
        </p:txBody>
      </p:sp>
      <p:graphicFrame>
        <p:nvGraphicFramePr>
          <p:cNvPr id="579" name="Google Shape;579;p19"/>
          <p:cNvGraphicFramePr/>
          <p:nvPr/>
        </p:nvGraphicFramePr>
        <p:xfrm>
          <a:off x="0" y="3644650"/>
          <a:ext cx="12192000" cy="2353668"/>
        </p:xfrm>
        <a:graphic>
          <a:graphicData uri="http://schemas.openxmlformats.org/drawingml/2006/table">
            <a:tbl>
              <a:tblPr firstRow="1" bandRow="1">
                <a:noFill/>
                <a:tableStyleId>{7F8DF630-D921-4DBC-AFEC-5278530C3AD1}</a:tableStyleId>
              </a:tblPr>
              <a:tblGrid>
                <a:gridCol w="3532150">
                  <a:extLst>
                    <a:ext uri="{9D8B030D-6E8A-4147-A177-3AD203B41FA5}">
                      <a16:colId xmlns:a16="http://schemas.microsoft.com/office/drawing/2014/main" val="20000"/>
                    </a:ext>
                  </a:extLst>
                </a:gridCol>
                <a:gridCol w="8659850">
                  <a:extLst>
                    <a:ext uri="{9D8B030D-6E8A-4147-A177-3AD203B41FA5}">
                      <a16:colId xmlns:a16="http://schemas.microsoft.com/office/drawing/2014/main" val="20001"/>
                    </a:ext>
                  </a:extLst>
                </a:gridCol>
              </a:tblGrid>
              <a:tr h="261425">
                <a:tc>
                  <a:txBody>
                    <a:bodyPr/>
                    <a:lstStyle/>
                    <a:p>
                      <a:pPr marL="0" marR="0" lvl="0" indent="0" algn="l" rtl="0">
                        <a:spcBef>
                          <a:spcPts val="0"/>
                        </a:spcBef>
                        <a:spcAft>
                          <a:spcPts val="0"/>
                        </a:spcAft>
                        <a:buNone/>
                      </a:pPr>
                      <a:r>
                        <a:rPr lang="en-US" sz="1400"/>
                        <a:t>Treasury Options</a:t>
                      </a:r>
                      <a:endParaRPr/>
                    </a:p>
                  </a:txBody>
                  <a:tcPr marL="91450" marR="91450" marT="45725" marB="45725" anchor="b"/>
                </a:tc>
                <a:tc>
                  <a:txBody>
                    <a:bodyPr/>
                    <a:lstStyle/>
                    <a:p>
                      <a:pPr marL="0" marR="0" lvl="0" indent="0" algn="l" rtl="0">
                        <a:spcBef>
                          <a:spcPts val="0"/>
                        </a:spcBef>
                        <a:spcAft>
                          <a:spcPts val="0"/>
                        </a:spcAft>
                        <a:buNone/>
                      </a:pPr>
                      <a:r>
                        <a:rPr lang="en-US" sz="1400"/>
                        <a:t>Description</a:t>
                      </a:r>
                      <a:endParaRPr/>
                    </a:p>
                  </a:txBody>
                  <a:tcPr marL="91450" marR="91450" marT="45725" marB="45725" anchor="b"/>
                </a:tc>
                <a:extLst>
                  <a:ext uri="{0D108BD9-81ED-4DB2-BD59-A6C34878D82A}">
                    <a16:rowId xmlns:a16="http://schemas.microsoft.com/office/drawing/2014/main" val="10000"/>
                  </a:ext>
                </a:extLst>
              </a:tr>
              <a:tr h="444450">
                <a:tc>
                  <a:txBody>
                    <a:bodyPr/>
                    <a:lstStyle/>
                    <a:p>
                      <a:pPr marL="0" marR="0" lvl="0" indent="0" algn="l" rtl="0">
                        <a:spcBef>
                          <a:spcPts val="0"/>
                        </a:spcBef>
                        <a:spcAft>
                          <a:spcPts val="0"/>
                        </a:spcAft>
                        <a:buNone/>
                      </a:pPr>
                      <a:r>
                        <a:rPr lang="en-US" sz="1400" b="1" cap="none">
                          <a:latin typeface="Avenir"/>
                          <a:ea typeface="Avenir"/>
                          <a:cs typeface="Avenir"/>
                          <a:sym typeface="Avenir"/>
                        </a:rPr>
                        <a:t>Insured Cash Sweep Accounts (ICS)</a:t>
                      </a:r>
                      <a:endParaRPr sz="1400"/>
                    </a:p>
                  </a:txBody>
                  <a:tcPr marL="91450" marR="91450" marT="45725" marB="45725"/>
                </a:tc>
                <a:tc>
                  <a:txBody>
                    <a:bodyPr/>
                    <a:lstStyle/>
                    <a:p>
                      <a:pPr marL="0" marR="0" lvl="0" indent="0" algn="l" rtl="0">
                        <a:spcBef>
                          <a:spcPts val="0"/>
                        </a:spcBef>
                        <a:spcAft>
                          <a:spcPts val="0"/>
                        </a:spcAft>
                        <a:buNone/>
                      </a:pPr>
                      <a:r>
                        <a:rPr lang="en-US" sz="1400" cap="none">
                          <a:latin typeface="Avenir"/>
                          <a:ea typeface="Avenir"/>
                          <a:cs typeface="Avenir"/>
                          <a:sym typeface="Avenir"/>
                        </a:rPr>
                        <a:t>Automatically transfer excess cash into interest-bearing accounts, optimizing returns without manual efforts.  Estimated 15-30% of small to medium business employ them.</a:t>
                      </a:r>
                      <a:endParaRPr sz="1400"/>
                    </a:p>
                  </a:txBody>
                  <a:tcPr marL="91450" marR="91450" marT="45725" marB="45725"/>
                </a:tc>
                <a:extLst>
                  <a:ext uri="{0D108BD9-81ED-4DB2-BD59-A6C34878D82A}">
                    <a16:rowId xmlns:a16="http://schemas.microsoft.com/office/drawing/2014/main" val="10001"/>
                  </a:ext>
                </a:extLst>
              </a:tr>
              <a:tr h="500475">
                <a:tc>
                  <a:txBody>
                    <a:bodyPr/>
                    <a:lstStyle/>
                    <a:p>
                      <a:pPr marL="0" marR="0" lvl="0" indent="0" algn="l" rtl="0">
                        <a:spcBef>
                          <a:spcPts val="0"/>
                        </a:spcBef>
                        <a:spcAft>
                          <a:spcPts val="0"/>
                        </a:spcAft>
                        <a:buNone/>
                      </a:pPr>
                      <a:r>
                        <a:rPr lang="en-US" sz="1400" b="1"/>
                        <a:t>Money Market Funds</a:t>
                      </a:r>
                      <a:endParaRPr/>
                    </a:p>
                  </a:txBody>
                  <a:tcPr marL="91450" marR="91450" marT="45725" marB="45725"/>
                </a:tc>
                <a:tc>
                  <a:txBody>
                    <a:bodyPr/>
                    <a:lstStyle/>
                    <a:p>
                      <a:pPr marL="0" marR="0" lvl="0" indent="0" algn="l" rtl="0">
                        <a:lnSpc>
                          <a:spcPct val="120000"/>
                        </a:lnSpc>
                        <a:spcBef>
                          <a:spcPts val="0"/>
                        </a:spcBef>
                        <a:spcAft>
                          <a:spcPts val="0"/>
                        </a:spcAft>
                        <a:buNone/>
                      </a:pPr>
                      <a:r>
                        <a:rPr lang="en-US" sz="1400" cap="none">
                          <a:latin typeface="Avenir"/>
                          <a:ea typeface="Avenir"/>
                          <a:cs typeface="Avenir"/>
                          <a:sym typeface="Avenir"/>
                        </a:rPr>
                        <a:t>Offer higher returns compared to traditional savings accounts, while maintaining liquidity and low risk.  Estimated 20-30% of small businesses use as part of their cash management strategy.</a:t>
                      </a:r>
                      <a:endParaRPr/>
                    </a:p>
                  </a:txBody>
                  <a:tcPr marL="91450" marR="91450" marT="45725" marB="45725"/>
                </a:tc>
                <a:extLst>
                  <a:ext uri="{0D108BD9-81ED-4DB2-BD59-A6C34878D82A}">
                    <a16:rowId xmlns:a16="http://schemas.microsoft.com/office/drawing/2014/main" val="10002"/>
                  </a:ext>
                </a:extLst>
              </a:tr>
              <a:tr h="810450">
                <a:tc>
                  <a:txBody>
                    <a:bodyPr/>
                    <a:lstStyle/>
                    <a:p>
                      <a:pPr marL="0" marR="0" lvl="0" indent="0" algn="l" rtl="0">
                        <a:spcBef>
                          <a:spcPts val="0"/>
                        </a:spcBef>
                        <a:spcAft>
                          <a:spcPts val="0"/>
                        </a:spcAft>
                        <a:buNone/>
                      </a:pPr>
                      <a:r>
                        <a:rPr lang="en-US" sz="1400" b="1"/>
                        <a:t>CDARS (now part of IntraFI)</a:t>
                      </a:r>
                      <a:endParaRPr/>
                    </a:p>
                  </a:txBody>
                  <a:tcPr marL="91450" marR="91450" marT="45725" marB="45725"/>
                </a:tc>
                <a:tc>
                  <a:txBody>
                    <a:bodyPr/>
                    <a:lstStyle/>
                    <a:p>
                      <a:pPr marL="0" marR="0" lvl="0" indent="0" algn="l" rtl="0">
                        <a:lnSpc>
                          <a:spcPct val="100000"/>
                        </a:lnSpc>
                        <a:spcBef>
                          <a:spcPts val="0"/>
                        </a:spcBef>
                        <a:spcAft>
                          <a:spcPts val="0"/>
                        </a:spcAft>
                        <a:buClr>
                          <a:schemeClr val="lt1"/>
                        </a:buClr>
                        <a:buSzPts val="1400"/>
                        <a:buFont typeface="Avenir"/>
                        <a:buNone/>
                      </a:pPr>
                      <a:r>
                        <a:rPr lang="en-US" sz="1400"/>
                        <a:t>Allows businesses and individuals to access multi-million-dollar FDIC insurance coverage by spreading large deposits across multiple banks within a network, while maintaining a single banking relationship.  Estimated10-20% of small businesses may utilize to ensure FDIC coverage for larger deposits.</a:t>
                      </a:r>
                      <a:endParaRPr/>
                    </a:p>
                    <a:p>
                      <a:pPr marL="0" marR="0" lvl="0" indent="0" algn="l" rtl="0">
                        <a:spcBef>
                          <a:spcPts val="0"/>
                        </a:spcBef>
                        <a:spcAft>
                          <a:spcPts val="0"/>
                        </a:spcAft>
                        <a:buNone/>
                      </a:pPr>
                      <a:endParaRPr sz="1400"/>
                    </a:p>
                  </a:txBody>
                  <a:tcPr marL="91450" marR="91450" marT="45725" marB="45725"/>
                </a:tc>
                <a:extLst>
                  <a:ext uri="{0D108BD9-81ED-4DB2-BD59-A6C34878D82A}">
                    <a16:rowId xmlns:a16="http://schemas.microsoft.com/office/drawing/2014/main" val="10003"/>
                  </a:ext>
                </a:extLst>
              </a:tr>
            </a:tbl>
          </a:graphicData>
        </a:graphic>
      </p:graphicFrame>
      <p:sp>
        <p:nvSpPr>
          <p:cNvPr id="580" name="Google Shape;580;p19"/>
          <p:cNvSpPr txBox="1"/>
          <p:nvPr/>
        </p:nvSpPr>
        <p:spPr>
          <a:xfrm>
            <a:off x="243568" y="2408426"/>
            <a:ext cx="11704863" cy="1144929"/>
          </a:xfrm>
          <a:prstGeom prst="rect">
            <a:avLst/>
          </a:prstGeom>
          <a:solidFill>
            <a:srgbClr val="235A23"/>
          </a:solid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endParaRPr sz="1400" cap="none">
              <a:solidFill>
                <a:schemeClr val="lt1"/>
              </a:solidFill>
              <a:latin typeface="Avenir"/>
              <a:ea typeface="Avenir"/>
              <a:cs typeface="Avenir"/>
              <a:sym typeface="Avenir"/>
            </a:endParaRPr>
          </a:p>
          <a:p>
            <a:pPr marL="0" marR="0" lvl="0" indent="0" algn="l" rtl="0">
              <a:lnSpc>
                <a:spcPct val="120000"/>
              </a:lnSpc>
              <a:spcBef>
                <a:spcPts val="0"/>
              </a:spcBef>
              <a:spcAft>
                <a:spcPts val="0"/>
              </a:spcAft>
              <a:buNone/>
            </a:pPr>
            <a:r>
              <a:rPr lang="en-US" sz="1400" cap="none">
                <a:solidFill>
                  <a:schemeClr val="lt1"/>
                </a:solidFill>
                <a:latin typeface="Avenir"/>
                <a:ea typeface="Avenir"/>
                <a:cs typeface="Avenir"/>
                <a:sym typeface="Avenir"/>
              </a:rPr>
              <a:t>CFOs can help to provide real-time visibility into cash positions, forecasts and transaction tracking with weekly cashflow models and </a:t>
            </a:r>
            <a:r>
              <a:rPr lang="en-US" sz="1400">
                <a:solidFill>
                  <a:schemeClr val="lt1"/>
                </a:solidFill>
                <a:latin typeface="Avenir"/>
                <a:ea typeface="Avenir"/>
                <a:cs typeface="Avenir"/>
                <a:sym typeface="Avenir"/>
              </a:rPr>
              <a:t>liquidity </a:t>
            </a:r>
            <a:r>
              <a:rPr lang="en-US" sz="1400" cap="none">
                <a:solidFill>
                  <a:schemeClr val="lt1"/>
                </a:solidFill>
                <a:latin typeface="Avenir"/>
                <a:ea typeface="Avenir"/>
                <a:cs typeface="Avenir"/>
                <a:sym typeface="Avenir"/>
              </a:rPr>
              <a:t>scenario runs. Also, </a:t>
            </a:r>
            <a:r>
              <a:rPr lang="en-US" sz="1400">
                <a:solidFill>
                  <a:schemeClr val="lt1"/>
                </a:solidFill>
                <a:latin typeface="Avenir"/>
                <a:ea typeface="Avenir"/>
                <a:cs typeface="Avenir"/>
                <a:sym typeface="Avenir"/>
              </a:rPr>
              <a:t>Here are </a:t>
            </a:r>
            <a:r>
              <a:rPr lang="en-US" sz="1400" cap="none">
                <a:solidFill>
                  <a:schemeClr val="lt1"/>
                </a:solidFill>
                <a:latin typeface="Avenir"/>
                <a:ea typeface="Avenir"/>
                <a:cs typeface="Avenir"/>
                <a:sym typeface="Avenir"/>
              </a:rPr>
              <a:t>treasury options used for risk mitigation (so excess cash can earn interest while still maintaining liquidity levels): </a:t>
            </a:r>
            <a:endParaRPr sz="1400" cap="none">
              <a:solidFill>
                <a:schemeClr val="lt1"/>
              </a:solidFill>
              <a:latin typeface="Avenir"/>
              <a:ea typeface="Avenir"/>
              <a:cs typeface="Avenir"/>
              <a:sym typeface="Avenir"/>
            </a:endParaRPr>
          </a:p>
          <a:p>
            <a:pPr marL="0" marR="0" lvl="0" indent="0" algn="l" rtl="0">
              <a:spcBef>
                <a:spcPts val="0"/>
              </a:spcBef>
              <a:spcAft>
                <a:spcPts val="0"/>
              </a:spcAft>
              <a:buNone/>
            </a:pPr>
            <a:endParaRPr sz="1800">
              <a:solidFill>
                <a:schemeClr val="lt1"/>
              </a:solidFill>
              <a:latin typeface="Avenir"/>
              <a:ea typeface="Avenir"/>
              <a:cs typeface="Avenir"/>
              <a:sym typeface="Avenir"/>
            </a:endParaRPr>
          </a:p>
        </p:txBody>
      </p:sp>
      <p:sp>
        <p:nvSpPr>
          <p:cNvPr id="581" name="Google Shape;581;p19"/>
          <p:cNvSpPr txBox="1"/>
          <p:nvPr/>
        </p:nvSpPr>
        <p:spPr>
          <a:xfrm>
            <a:off x="3037115" y="6087287"/>
            <a:ext cx="8911316" cy="64633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1200"/>
              <a:buFont typeface="Arial"/>
              <a:buChar char="•"/>
            </a:pPr>
            <a:r>
              <a:rPr lang="en-US" sz="1200">
                <a:solidFill>
                  <a:schemeClr val="lt1"/>
                </a:solidFill>
                <a:latin typeface="Avenir"/>
                <a:ea typeface="Avenir"/>
                <a:cs typeface="Avenir"/>
                <a:sym typeface="Avenir"/>
              </a:rPr>
              <a:t>CDARS is now part of </a:t>
            </a:r>
            <a:r>
              <a:rPr lang="en-US" sz="1200" b="1">
                <a:solidFill>
                  <a:schemeClr val="lt1"/>
                </a:solidFill>
                <a:latin typeface="Avenir"/>
                <a:ea typeface="Avenir"/>
                <a:cs typeface="Avenir"/>
                <a:sym typeface="Avenir"/>
              </a:rPr>
              <a:t>IntraFi Network Deposits</a:t>
            </a:r>
            <a:r>
              <a:rPr lang="en-US" sz="1200">
                <a:solidFill>
                  <a:schemeClr val="lt1"/>
                </a:solidFill>
                <a:latin typeface="Avenir"/>
                <a:ea typeface="Avenir"/>
                <a:cs typeface="Avenir"/>
                <a:sym typeface="Avenir"/>
              </a:rPr>
              <a:t>. IntraFi was formerly known as Promontory Interfinancial Network, which initially created CDARS. The rebranding to IntraFi Network occurred to encompass both CDARS and another product called </a:t>
            </a:r>
            <a:r>
              <a:rPr lang="en-US" sz="1200" b="1">
                <a:solidFill>
                  <a:schemeClr val="lt1"/>
                </a:solidFill>
                <a:latin typeface="Avenir"/>
                <a:ea typeface="Avenir"/>
                <a:cs typeface="Avenir"/>
                <a:sym typeface="Avenir"/>
              </a:rPr>
              <a:t>ICS (Insured Cash Sweep)</a:t>
            </a:r>
            <a:r>
              <a:rPr lang="en-US" sz="1200">
                <a:solidFill>
                  <a:schemeClr val="lt1"/>
                </a:solidFill>
                <a:latin typeface="Avenir"/>
                <a:ea typeface="Avenir"/>
                <a:cs typeface="Avenir"/>
                <a:sym typeface="Avenir"/>
              </a:rPr>
              <a:t> under a single brand.</a:t>
            </a:r>
            <a:endParaRPr/>
          </a:p>
        </p:txBody>
      </p:sp>
      <p:pic>
        <p:nvPicPr>
          <p:cNvPr id="582" name="Google Shape;582;p19" descr="A black background with white arrows&#10;&#10;Description automatically generated"/>
          <p:cNvPicPr preferRelativeResize="0"/>
          <p:nvPr/>
        </p:nvPicPr>
        <p:blipFill rotWithShape="1">
          <a:blip r:embed="rId3">
            <a:alphaModFix/>
          </a:blip>
          <a:srcRect/>
          <a:stretch/>
        </p:blipFill>
        <p:spPr>
          <a:xfrm>
            <a:off x="10344150" y="-1182688"/>
            <a:ext cx="6216764" cy="497341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
          <p:cNvSpPr txBox="1">
            <a:spLocks noGrp="1"/>
          </p:cNvSpPr>
          <p:nvPr>
            <p:ph type="title"/>
          </p:nvPr>
        </p:nvSpPr>
        <p:spPr>
          <a:xfrm>
            <a:off x="1079500" y="1011238"/>
            <a:ext cx="10026650" cy="655637"/>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8ED38E"/>
              </a:buClr>
              <a:buSzPts val="2800"/>
              <a:buFont typeface="Rockwell"/>
              <a:buNone/>
            </a:pPr>
            <a:r>
              <a:rPr lang="en-US">
                <a:solidFill>
                  <a:srgbClr val="8ED38E"/>
                </a:solidFill>
              </a:rPr>
              <a:t>TABLE OF CONTENTS</a:t>
            </a:r>
            <a:endParaRPr/>
          </a:p>
        </p:txBody>
      </p:sp>
      <p:sp>
        <p:nvSpPr>
          <p:cNvPr id="121" name="Google Shape;121;p2"/>
          <p:cNvSpPr txBox="1">
            <a:spLocks noGrp="1"/>
          </p:cNvSpPr>
          <p:nvPr>
            <p:ph type="body" idx="1"/>
          </p:nvPr>
        </p:nvSpPr>
        <p:spPr>
          <a:xfrm>
            <a:off x="1079500" y="1439862"/>
            <a:ext cx="10026650" cy="4247706"/>
          </a:xfrm>
          <a:prstGeom prst="rect">
            <a:avLst/>
          </a:prstGeom>
          <a:noFill/>
          <a:ln>
            <a:noFill/>
          </a:ln>
        </p:spPr>
        <p:txBody>
          <a:bodyPr spcFirstLastPara="1" wrap="square" lIns="0" tIns="0" rIns="0" bIns="0" anchor="t" anchorCtr="0">
            <a:normAutofit/>
          </a:bodyPr>
          <a:lstStyle/>
          <a:p>
            <a:pPr marL="114300" lvl="0" indent="0" algn="l" rtl="0">
              <a:lnSpc>
                <a:spcPct val="115000"/>
              </a:lnSpc>
              <a:spcBef>
                <a:spcPts val="0"/>
              </a:spcBef>
              <a:spcAft>
                <a:spcPts val="0"/>
              </a:spcAft>
              <a:buSzPts val="1800"/>
              <a:buNone/>
            </a:pPr>
            <a:endParaRPr sz="2000"/>
          </a:p>
          <a:p>
            <a:pPr marL="457200" lvl="0" indent="-342900" algn="l" rtl="0">
              <a:lnSpc>
                <a:spcPct val="115000"/>
              </a:lnSpc>
              <a:spcBef>
                <a:spcPts val="0"/>
              </a:spcBef>
              <a:spcAft>
                <a:spcPts val="0"/>
              </a:spcAft>
              <a:buSzPts val="1800"/>
              <a:buFont typeface="Noto Sans Symbols"/>
              <a:buChar char="❖"/>
            </a:pPr>
            <a:r>
              <a:rPr lang="en-US" sz="2000" b="1">
                <a:solidFill>
                  <a:srgbClr val="8ED38E"/>
                </a:solidFill>
              </a:rPr>
              <a:t>About Us</a:t>
            </a:r>
            <a:endParaRPr/>
          </a:p>
          <a:p>
            <a:pPr marL="457200" lvl="0" indent="-342900" algn="l" rtl="0">
              <a:lnSpc>
                <a:spcPct val="115000"/>
              </a:lnSpc>
              <a:spcBef>
                <a:spcPts val="0"/>
              </a:spcBef>
              <a:spcAft>
                <a:spcPts val="0"/>
              </a:spcAft>
              <a:buSzPts val="1800"/>
              <a:buFont typeface="Noto Sans Symbols"/>
              <a:buChar char="❖"/>
            </a:pPr>
            <a:r>
              <a:rPr lang="en-US" sz="2000" b="1">
                <a:solidFill>
                  <a:srgbClr val="8ED38E"/>
                </a:solidFill>
              </a:rPr>
              <a:t>Introduction: Fears in Finance</a:t>
            </a:r>
            <a:endParaRPr/>
          </a:p>
          <a:p>
            <a:pPr marL="457200" lvl="0" indent="-342900" algn="l" rtl="0">
              <a:lnSpc>
                <a:spcPct val="115000"/>
              </a:lnSpc>
              <a:spcBef>
                <a:spcPts val="0"/>
              </a:spcBef>
              <a:spcAft>
                <a:spcPts val="0"/>
              </a:spcAft>
              <a:buSzPts val="1800"/>
              <a:buFont typeface="Noto Sans Symbols"/>
              <a:buChar char="❖"/>
            </a:pPr>
            <a:r>
              <a:rPr lang="en-US" b="1">
                <a:solidFill>
                  <a:srgbClr val="8ED38E"/>
                </a:solidFill>
              </a:rPr>
              <a:t>Process Optimization</a:t>
            </a:r>
            <a:endParaRPr/>
          </a:p>
          <a:p>
            <a:pPr marL="457200" lvl="0" indent="-342900" algn="l" rtl="0">
              <a:lnSpc>
                <a:spcPct val="115000"/>
              </a:lnSpc>
              <a:spcBef>
                <a:spcPts val="0"/>
              </a:spcBef>
              <a:spcAft>
                <a:spcPts val="0"/>
              </a:spcAft>
              <a:buSzPts val="1800"/>
              <a:buFont typeface="Noto Sans Symbols"/>
              <a:buChar char="❖"/>
            </a:pPr>
            <a:r>
              <a:rPr lang="en-US" sz="2000" b="1">
                <a:solidFill>
                  <a:srgbClr val="8ED38E"/>
                </a:solidFill>
              </a:rPr>
              <a:t>Financial Oversight</a:t>
            </a:r>
            <a:endParaRPr/>
          </a:p>
          <a:p>
            <a:pPr marL="457200" lvl="0" indent="-342900" algn="l" rtl="0">
              <a:lnSpc>
                <a:spcPct val="115000"/>
              </a:lnSpc>
              <a:spcBef>
                <a:spcPts val="0"/>
              </a:spcBef>
              <a:spcAft>
                <a:spcPts val="0"/>
              </a:spcAft>
              <a:buSzPts val="1800"/>
              <a:buFont typeface="Noto Sans Symbols"/>
              <a:buChar char="❖"/>
            </a:pPr>
            <a:r>
              <a:rPr lang="en-US" sz="2000" b="1">
                <a:solidFill>
                  <a:srgbClr val="8ED38E"/>
                </a:solidFill>
              </a:rPr>
              <a:t>Cash Mana</a:t>
            </a:r>
            <a:r>
              <a:rPr lang="en-US" b="1">
                <a:solidFill>
                  <a:srgbClr val="8ED38E"/>
                </a:solidFill>
              </a:rPr>
              <a:t>gement</a:t>
            </a:r>
            <a:endParaRPr/>
          </a:p>
          <a:p>
            <a:pPr marL="457200" lvl="0" indent="-342900" algn="l" rtl="0">
              <a:lnSpc>
                <a:spcPct val="115000"/>
              </a:lnSpc>
              <a:spcBef>
                <a:spcPts val="0"/>
              </a:spcBef>
              <a:spcAft>
                <a:spcPts val="0"/>
              </a:spcAft>
              <a:buSzPts val="1800"/>
              <a:buFont typeface="Noto Sans Symbols"/>
              <a:buChar char="❖"/>
            </a:pPr>
            <a:r>
              <a:rPr lang="en-US" sz="2000" b="1">
                <a:solidFill>
                  <a:srgbClr val="8ED38E"/>
                </a:solidFill>
              </a:rPr>
              <a:t>Financial Modeling</a:t>
            </a:r>
            <a:endParaRPr/>
          </a:p>
          <a:p>
            <a:pPr marL="457200" lvl="0" indent="-342900" algn="l" rtl="0">
              <a:lnSpc>
                <a:spcPct val="115000"/>
              </a:lnSpc>
              <a:spcBef>
                <a:spcPts val="0"/>
              </a:spcBef>
              <a:spcAft>
                <a:spcPts val="0"/>
              </a:spcAft>
              <a:buSzPts val="1800"/>
              <a:buFont typeface="Noto Sans Symbols"/>
              <a:buChar char="❖"/>
            </a:pPr>
            <a:r>
              <a:rPr lang="en-US" sz="2000" b="1">
                <a:solidFill>
                  <a:srgbClr val="8ED38E"/>
                </a:solidFill>
              </a:rPr>
              <a:t>Planning &amp; Budgeting</a:t>
            </a:r>
            <a:endParaRPr/>
          </a:p>
          <a:p>
            <a:pPr marL="457200" lvl="0" indent="-342900" algn="l" rtl="0">
              <a:lnSpc>
                <a:spcPct val="115000"/>
              </a:lnSpc>
              <a:spcBef>
                <a:spcPts val="0"/>
              </a:spcBef>
              <a:spcAft>
                <a:spcPts val="0"/>
              </a:spcAft>
              <a:buSzPts val="1800"/>
              <a:buFont typeface="Noto Sans Symbols"/>
              <a:buChar char="❖"/>
            </a:pPr>
            <a:r>
              <a:rPr lang="en-US" b="1">
                <a:solidFill>
                  <a:srgbClr val="8ED38E"/>
                </a:solidFill>
              </a:rPr>
              <a:t>Key Performance Indicators (KPIs)</a:t>
            </a:r>
            <a:endParaRPr/>
          </a:p>
          <a:p>
            <a:pPr marL="457200" lvl="0" indent="-342900" algn="l" rtl="0">
              <a:lnSpc>
                <a:spcPct val="115000"/>
              </a:lnSpc>
              <a:spcBef>
                <a:spcPts val="0"/>
              </a:spcBef>
              <a:spcAft>
                <a:spcPts val="0"/>
              </a:spcAft>
              <a:buSzPts val="1800"/>
              <a:buFont typeface="Noto Sans Symbols"/>
              <a:buChar char="❖"/>
            </a:pPr>
            <a:r>
              <a:rPr lang="en-US" b="1">
                <a:solidFill>
                  <a:srgbClr val="8ED38E"/>
                </a:solidFill>
              </a:rPr>
              <a:t>Pitch Deck Support</a:t>
            </a:r>
            <a:endParaRPr/>
          </a:p>
          <a:p>
            <a:pPr marL="457200" lvl="0" indent="-342900" algn="l" rtl="0">
              <a:lnSpc>
                <a:spcPct val="115000"/>
              </a:lnSpc>
              <a:spcBef>
                <a:spcPts val="0"/>
              </a:spcBef>
              <a:spcAft>
                <a:spcPts val="0"/>
              </a:spcAft>
              <a:buSzPts val="1800"/>
              <a:buFont typeface="Noto Sans Symbols"/>
              <a:buChar char="❖"/>
            </a:pPr>
            <a:r>
              <a:rPr lang="en-US" b="1">
                <a:solidFill>
                  <a:srgbClr val="8ED38E"/>
                </a:solidFill>
              </a:rPr>
              <a:t>Due Diligence Support</a:t>
            </a:r>
            <a:endParaRPr/>
          </a:p>
          <a:p>
            <a:pPr marL="457200" lvl="0" indent="-342900" algn="l" rtl="0">
              <a:lnSpc>
                <a:spcPct val="115000"/>
              </a:lnSpc>
              <a:spcBef>
                <a:spcPts val="0"/>
              </a:spcBef>
              <a:spcAft>
                <a:spcPts val="0"/>
              </a:spcAft>
              <a:buSzPts val="1800"/>
              <a:buFont typeface="Noto Sans Symbols"/>
              <a:buChar char="❖"/>
            </a:pPr>
            <a:r>
              <a:rPr lang="en-US" sz="2000" b="1">
                <a:solidFill>
                  <a:srgbClr val="8ED38E"/>
                </a:solidFill>
              </a:rPr>
              <a:t>Board Support</a:t>
            </a:r>
            <a:endParaRPr/>
          </a:p>
          <a:p>
            <a:pPr marL="114300" lvl="0" indent="0" algn="l" rtl="0">
              <a:lnSpc>
                <a:spcPct val="115000"/>
              </a:lnSpc>
              <a:spcBef>
                <a:spcPts val="0"/>
              </a:spcBef>
              <a:spcAft>
                <a:spcPts val="0"/>
              </a:spcAft>
              <a:buSzPts val="1800"/>
              <a:buNone/>
            </a:pPr>
            <a:endParaRPr sz="2000" b="1"/>
          </a:p>
          <a:p>
            <a:pPr marL="114300" lvl="0" indent="0" algn="l" rtl="0">
              <a:lnSpc>
                <a:spcPct val="115000"/>
              </a:lnSpc>
              <a:spcBef>
                <a:spcPts val="0"/>
              </a:spcBef>
              <a:spcAft>
                <a:spcPts val="0"/>
              </a:spcAft>
              <a:buSzPts val="1800"/>
              <a:buNone/>
            </a:pPr>
            <a:endParaRPr sz="2000" b="1"/>
          </a:p>
          <a:p>
            <a:pPr marL="114300" lvl="0" indent="0" algn="l" rtl="0">
              <a:lnSpc>
                <a:spcPct val="115000"/>
              </a:lnSpc>
              <a:spcBef>
                <a:spcPts val="0"/>
              </a:spcBef>
              <a:spcAft>
                <a:spcPts val="0"/>
              </a:spcAft>
              <a:buSzPts val="1800"/>
              <a:buNone/>
            </a:pPr>
            <a:endParaRPr sz="2000"/>
          </a:p>
        </p:txBody>
      </p:sp>
      <p:pic>
        <p:nvPicPr>
          <p:cNvPr id="122" name="Google Shape;122;p2" descr="A black background with white arrows&#10;&#10;Description automatically generated"/>
          <p:cNvPicPr preferRelativeResize="0"/>
          <p:nvPr/>
        </p:nvPicPr>
        <p:blipFill rotWithShape="1">
          <a:blip r:embed="rId3">
            <a:alphaModFix/>
          </a:blip>
          <a:srcRect/>
          <a:stretch/>
        </p:blipFill>
        <p:spPr>
          <a:xfrm>
            <a:off x="10344150" y="-1182688"/>
            <a:ext cx="6216764" cy="497341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20"/>
          <p:cNvSpPr txBox="1">
            <a:spLocks noGrp="1"/>
          </p:cNvSpPr>
          <p:nvPr>
            <p:ph type="title"/>
          </p:nvPr>
        </p:nvSpPr>
        <p:spPr>
          <a:xfrm>
            <a:off x="4984750" y="1011237"/>
            <a:ext cx="6120000" cy="860400"/>
          </a:xfrm>
          <a:prstGeom prst="rect">
            <a:avLst/>
          </a:prstGeom>
          <a:noFill/>
          <a:ln>
            <a:noFill/>
          </a:ln>
        </p:spPr>
        <p:txBody>
          <a:bodyPr spcFirstLastPara="1" wrap="square" lIns="0" tIns="0" rIns="0" bIns="0" anchor="b" anchorCtr="0">
            <a:normAutofit/>
          </a:bodyPr>
          <a:lstStyle/>
          <a:p>
            <a:pPr marL="0" lvl="0" indent="0" algn="ctr" rtl="0">
              <a:lnSpc>
                <a:spcPct val="100000"/>
              </a:lnSpc>
              <a:spcBef>
                <a:spcPts val="0"/>
              </a:spcBef>
              <a:spcAft>
                <a:spcPts val="0"/>
              </a:spcAft>
              <a:buClr>
                <a:schemeClr val="lt1"/>
              </a:buClr>
              <a:buSzPts val="2800"/>
              <a:buFont typeface="Rockwell"/>
              <a:buNone/>
            </a:pPr>
            <a:r>
              <a:rPr lang="en-US"/>
              <a:t>FINANCIAL MODELING</a:t>
            </a:r>
            <a:endParaRPr/>
          </a:p>
        </p:txBody>
      </p:sp>
      <p:pic>
        <p:nvPicPr>
          <p:cNvPr id="588" name="Google Shape;588;p20" descr="A black background with white arrows&#10;&#10;Description automatically generated"/>
          <p:cNvPicPr preferRelativeResize="0"/>
          <p:nvPr/>
        </p:nvPicPr>
        <p:blipFill rotWithShape="1">
          <a:blip r:embed="rId3">
            <a:alphaModFix/>
          </a:blip>
          <a:srcRect r="54844" b="-1"/>
          <a:stretch/>
        </p:blipFill>
        <p:spPr>
          <a:xfrm>
            <a:off x="10012177" y="-1343196"/>
            <a:ext cx="3259823" cy="5775279"/>
          </a:xfrm>
          <a:prstGeom prst="rect">
            <a:avLst/>
          </a:prstGeom>
          <a:noFill/>
          <a:ln>
            <a:noFill/>
          </a:ln>
        </p:spPr>
      </p:pic>
      <p:pic>
        <p:nvPicPr>
          <p:cNvPr id="589" name="Google Shape;589;p20" descr="A group of people sitting around a table&#10;&#10;Description automatically generated"/>
          <p:cNvPicPr preferRelativeResize="0"/>
          <p:nvPr/>
        </p:nvPicPr>
        <p:blipFill rotWithShape="1">
          <a:blip r:embed="rId4">
            <a:alphaModFix/>
          </a:blip>
          <a:srcRect l="29914" r="29295"/>
          <a:stretch/>
        </p:blipFill>
        <p:spPr>
          <a:xfrm>
            <a:off x="0" y="0"/>
            <a:ext cx="3657600" cy="597789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21"/>
          <p:cNvSpPr txBox="1">
            <a:spLocks noGrp="1"/>
          </p:cNvSpPr>
          <p:nvPr>
            <p:ph type="title"/>
          </p:nvPr>
        </p:nvSpPr>
        <p:spPr>
          <a:xfrm>
            <a:off x="179173" y="133514"/>
            <a:ext cx="10026650" cy="655637"/>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8ED38E"/>
              </a:buClr>
              <a:buSzPts val="2800"/>
              <a:buFont typeface="Rockwell"/>
              <a:buNone/>
            </a:pPr>
            <a:r>
              <a:rPr lang="en-US">
                <a:solidFill>
                  <a:srgbClr val="8ED38E"/>
                </a:solidFill>
              </a:rPr>
              <a:t>FINANCIAL MODELING</a:t>
            </a:r>
            <a:endParaRPr/>
          </a:p>
        </p:txBody>
      </p:sp>
      <p:pic>
        <p:nvPicPr>
          <p:cNvPr id="596" name="Google Shape;596;p21" descr="A black background with white arrows&#10;&#10;Description automatically generated"/>
          <p:cNvPicPr preferRelativeResize="0"/>
          <p:nvPr/>
        </p:nvPicPr>
        <p:blipFill rotWithShape="1">
          <a:blip r:embed="rId3">
            <a:alphaModFix/>
          </a:blip>
          <a:srcRect/>
          <a:stretch/>
        </p:blipFill>
        <p:spPr>
          <a:xfrm>
            <a:off x="10344150" y="-1182688"/>
            <a:ext cx="6216764" cy="4973411"/>
          </a:xfrm>
          <a:prstGeom prst="rect">
            <a:avLst/>
          </a:prstGeom>
          <a:noFill/>
          <a:ln>
            <a:noFill/>
          </a:ln>
        </p:spPr>
      </p:pic>
      <p:sp>
        <p:nvSpPr>
          <p:cNvPr id="597" name="Google Shape;597;p21"/>
          <p:cNvSpPr txBox="1"/>
          <p:nvPr/>
        </p:nvSpPr>
        <p:spPr>
          <a:xfrm>
            <a:off x="365760" y="643405"/>
            <a:ext cx="1030986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Avenir"/>
                <a:ea typeface="Avenir"/>
                <a:cs typeface="Avenir"/>
                <a:sym typeface="Avenir"/>
              </a:rPr>
              <a:t>A fractional CFO can build detailed </a:t>
            </a:r>
            <a:r>
              <a:rPr lang="en-US" sz="1800" b="1">
                <a:solidFill>
                  <a:schemeClr val="lt1"/>
                </a:solidFill>
                <a:latin typeface="Avenir"/>
                <a:ea typeface="Avenir"/>
                <a:cs typeface="Avenir"/>
                <a:sym typeface="Avenir"/>
              </a:rPr>
              <a:t>financial models</a:t>
            </a:r>
            <a:r>
              <a:rPr lang="en-US" sz="1800">
                <a:solidFill>
                  <a:schemeClr val="lt1"/>
                </a:solidFill>
                <a:latin typeface="Avenir"/>
                <a:ea typeface="Avenir"/>
                <a:cs typeface="Avenir"/>
                <a:sym typeface="Avenir"/>
              </a:rPr>
              <a:t> that project the company’s future performance. This typically includes operating models, revenue forecasts, expense projections, sensitivity analysis, budgeting, and cash flow analysis. They help predict financial outcomes based on different business scenarios.</a:t>
            </a:r>
            <a:endParaRPr/>
          </a:p>
        </p:txBody>
      </p:sp>
      <p:pic>
        <p:nvPicPr>
          <p:cNvPr id="598" name="Google Shape;598;p21"/>
          <p:cNvPicPr preferRelativeResize="0"/>
          <p:nvPr/>
        </p:nvPicPr>
        <p:blipFill rotWithShape="1">
          <a:blip r:embed="rId4">
            <a:alphaModFix/>
          </a:blip>
          <a:srcRect/>
          <a:stretch/>
        </p:blipFill>
        <p:spPr>
          <a:xfrm>
            <a:off x="469021" y="1843734"/>
            <a:ext cx="4460997" cy="2434233"/>
          </a:xfrm>
          <a:prstGeom prst="rect">
            <a:avLst/>
          </a:prstGeom>
          <a:noFill/>
          <a:ln>
            <a:noFill/>
          </a:ln>
        </p:spPr>
      </p:pic>
      <p:pic>
        <p:nvPicPr>
          <p:cNvPr id="599" name="Google Shape;599;p21"/>
          <p:cNvPicPr preferRelativeResize="0"/>
          <p:nvPr/>
        </p:nvPicPr>
        <p:blipFill rotWithShape="1">
          <a:blip r:embed="rId5">
            <a:alphaModFix/>
          </a:blip>
          <a:srcRect/>
          <a:stretch/>
        </p:blipFill>
        <p:spPr>
          <a:xfrm>
            <a:off x="469021" y="4277967"/>
            <a:ext cx="4460997" cy="1677287"/>
          </a:xfrm>
          <a:prstGeom prst="rect">
            <a:avLst/>
          </a:prstGeom>
          <a:noFill/>
          <a:ln>
            <a:noFill/>
          </a:ln>
        </p:spPr>
      </p:pic>
      <p:pic>
        <p:nvPicPr>
          <p:cNvPr id="600" name="Google Shape;600;p21"/>
          <p:cNvPicPr preferRelativeResize="0"/>
          <p:nvPr/>
        </p:nvPicPr>
        <p:blipFill rotWithShape="1">
          <a:blip r:embed="rId6">
            <a:alphaModFix/>
          </a:blip>
          <a:srcRect/>
          <a:stretch/>
        </p:blipFill>
        <p:spPr>
          <a:xfrm>
            <a:off x="5068345" y="1850298"/>
            <a:ext cx="6916115" cy="1819529"/>
          </a:xfrm>
          <a:prstGeom prst="rect">
            <a:avLst/>
          </a:prstGeom>
          <a:noFill/>
          <a:ln>
            <a:noFill/>
          </a:ln>
        </p:spPr>
      </p:pic>
      <p:pic>
        <p:nvPicPr>
          <p:cNvPr id="601" name="Google Shape;601;p21"/>
          <p:cNvPicPr preferRelativeResize="0"/>
          <p:nvPr/>
        </p:nvPicPr>
        <p:blipFill rotWithShape="1">
          <a:blip r:embed="rId7">
            <a:alphaModFix/>
          </a:blip>
          <a:srcRect/>
          <a:stretch/>
        </p:blipFill>
        <p:spPr>
          <a:xfrm>
            <a:off x="5068345" y="3822137"/>
            <a:ext cx="3184119" cy="1854167"/>
          </a:xfrm>
          <a:prstGeom prst="rect">
            <a:avLst/>
          </a:prstGeom>
          <a:noFill/>
          <a:ln>
            <a:noFill/>
          </a:ln>
        </p:spPr>
      </p:pic>
      <p:pic>
        <p:nvPicPr>
          <p:cNvPr id="602" name="Google Shape;602;p21"/>
          <p:cNvPicPr preferRelativeResize="0"/>
          <p:nvPr/>
        </p:nvPicPr>
        <p:blipFill rotWithShape="1">
          <a:blip r:embed="rId8">
            <a:alphaModFix/>
          </a:blip>
          <a:srcRect/>
          <a:stretch/>
        </p:blipFill>
        <p:spPr>
          <a:xfrm rot="1152848">
            <a:off x="7673607" y="2830905"/>
            <a:ext cx="2319555" cy="289412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22"/>
          <p:cNvSpPr txBox="1">
            <a:spLocks noGrp="1"/>
          </p:cNvSpPr>
          <p:nvPr>
            <p:ph type="title"/>
          </p:nvPr>
        </p:nvSpPr>
        <p:spPr>
          <a:xfrm>
            <a:off x="179173" y="133514"/>
            <a:ext cx="10026650" cy="655637"/>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8ED38E"/>
              </a:buClr>
              <a:buSzPts val="2800"/>
              <a:buFont typeface="Rockwell"/>
              <a:buNone/>
            </a:pPr>
            <a:r>
              <a:rPr lang="en-US">
                <a:solidFill>
                  <a:srgbClr val="8ED38E"/>
                </a:solidFill>
              </a:rPr>
              <a:t>FINANCIAL MODELING (CONTINUED)</a:t>
            </a:r>
            <a:endParaRPr/>
          </a:p>
        </p:txBody>
      </p:sp>
      <p:pic>
        <p:nvPicPr>
          <p:cNvPr id="609" name="Google Shape;609;p22" descr="A black background with white arrows&#10;&#10;Description automatically generated"/>
          <p:cNvPicPr preferRelativeResize="0"/>
          <p:nvPr/>
        </p:nvPicPr>
        <p:blipFill rotWithShape="1">
          <a:blip r:embed="rId3">
            <a:alphaModFix/>
          </a:blip>
          <a:srcRect/>
          <a:stretch/>
        </p:blipFill>
        <p:spPr>
          <a:xfrm>
            <a:off x="10344150" y="-1182688"/>
            <a:ext cx="6216764" cy="4973411"/>
          </a:xfrm>
          <a:prstGeom prst="rect">
            <a:avLst/>
          </a:prstGeom>
          <a:noFill/>
          <a:ln>
            <a:noFill/>
          </a:ln>
        </p:spPr>
      </p:pic>
      <p:sp>
        <p:nvSpPr>
          <p:cNvPr id="610" name="Google Shape;610;p22"/>
          <p:cNvSpPr txBox="1"/>
          <p:nvPr/>
        </p:nvSpPr>
        <p:spPr>
          <a:xfrm>
            <a:off x="365760" y="600011"/>
            <a:ext cx="10915650" cy="1477328"/>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a:solidFill>
                  <a:schemeClr val="lt1"/>
                </a:solidFill>
                <a:latin typeface="Avenir"/>
                <a:ea typeface="Avenir"/>
                <a:cs typeface="Avenir"/>
                <a:sym typeface="Avenir"/>
              </a:rPr>
              <a:t>Reporting requirements will accelerate once you obtain investors and bank debt.  Bank debt typically requires audit reporting, monthly close packages, quarterly meeting on forecast and variance analysis, annual budget report by financial statement, and compliance certifications.  Board reporting will typically require quarterly reporting and a budget session.  A business should establish automated reporting ahead of the curve to be ready for the demand reporting of private equity as investors will want to reference prior financials constantly during first few years to gain an understanding of your business and guide you where to put capital.</a:t>
            </a:r>
            <a:endParaRPr/>
          </a:p>
        </p:txBody>
      </p:sp>
      <p:sp>
        <p:nvSpPr>
          <p:cNvPr id="611" name="Google Shape;611;p22"/>
          <p:cNvSpPr txBox="1"/>
          <p:nvPr/>
        </p:nvSpPr>
        <p:spPr>
          <a:xfrm>
            <a:off x="365760" y="2114926"/>
            <a:ext cx="10915650" cy="170816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a:solidFill>
                  <a:schemeClr val="lt1"/>
                </a:solidFill>
                <a:latin typeface="Avenir"/>
                <a:ea typeface="Avenir"/>
                <a:cs typeface="Avenir"/>
                <a:sym typeface="Avenir"/>
              </a:rPr>
              <a:t>Companies should brainstorm on potential required reporting for supplement information to automate reporting through systems ahead of board requests, such as:</a:t>
            </a:r>
            <a:endParaRPr/>
          </a:p>
          <a:p>
            <a:pPr marL="285750" marR="0" lvl="0" indent="-285750" algn="l" rtl="0">
              <a:spcBef>
                <a:spcPts val="0"/>
              </a:spcBef>
              <a:spcAft>
                <a:spcPts val="0"/>
              </a:spcAft>
              <a:buClr>
                <a:srgbClr val="8ED38E"/>
              </a:buClr>
              <a:buSzPts val="1500"/>
              <a:buFont typeface="Noto Sans Symbols"/>
              <a:buChar char="❖"/>
            </a:pPr>
            <a:r>
              <a:rPr lang="en-US" sz="1500">
                <a:solidFill>
                  <a:schemeClr val="lt1"/>
                </a:solidFill>
                <a:latin typeface="Avenir"/>
                <a:ea typeface="Avenir"/>
                <a:cs typeface="Avenir"/>
                <a:sym typeface="Avenir"/>
              </a:rPr>
              <a:t>Customer segmentation</a:t>
            </a:r>
            <a:endParaRPr/>
          </a:p>
          <a:p>
            <a:pPr marL="285750" marR="0" lvl="0" indent="-285750" algn="l" rtl="0">
              <a:spcBef>
                <a:spcPts val="0"/>
              </a:spcBef>
              <a:spcAft>
                <a:spcPts val="0"/>
              </a:spcAft>
              <a:buClr>
                <a:srgbClr val="8ED38E"/>
              </a:buClr>
              <a:buSzPts val="1500"/>
              <a:buFont typeface="Noto Sans Symbols"/>
              <a:buChar char="❖"/>
            </a:pPr>
            <a:r>
              <a:rPr lang="en-US" sz="1500">
                <a:solidFill>
                  <a:schemeClr val="lt1"/>
                </a:solidFill>
                <a:latin typeface="Avenir"/>
                <a:ea typeface="Avenir"/>
                <a:cs typeface="Avenir"/>
                <a:sym typeface="Avenir"/>
              </a:rPr>
              <a:t>Headcount  and human capital </a:t>
            </a:r>
            <a:endParaRPr/>
          </a:p>
          <a:p>
            <a:pPr marL="285750" marR="0" lvl="0" indent="-285750" algn="l" rtl="0">
              <a:spcBef>
                <a:spcPts val="0"/>
              </a:spcBef>
              <a:spcAft>
                <a:spcPts val="0"/>
              </a:spcAft>
              <a:buClr>
                <a:srgbClr val="8ED38E"/>
              </a:buClr>
              <a:buSzPts val="1500"/>
              <a:buFont typeface="Noto Sans Symbols"/>
              <a:buChar char="❖"/>
            </a:pPr>
            <a:r>
              <a:rPr lang="en-US" sz="1500">
                <a:solidFill>
                  <a:schemeClr val="lt1"/>
                </a:solidFill>
                <a:latin typeface="Avenir"/>
                <a:ea typeface="Avenir"/>
                <a:cs typeface="Avenir"/>
                <a:sym typeface="Avenir"/>
              </a:rPr>
              <a:t>Budgets into system reporting</a:t>
            </a:r>
            <a:endParaRPr/>
          </a:p>
          <a:p>
            <a:pPr marL="285750" marR="0" lvl="0" indent="-285750" algn="l" rtl="0">
              <a:spcBef>
                <a:spcPts val="0"/>
              </a:spcBef>
              <a:spcAft>
                <a:spcPts val="0"/>
              </a:spcAft>
              <a:buClr>
                <a:srgbClr val="8ED38E"/>
              </a:buClr>
              <a:buSzPts val="1500"/>
              <a:buFont typeface="Noto Sans Symbols"/>
              <a:buChar char="❖"/>
            </a:pPr>
            <a:r>
              <a:rPr lang="en-US" sz="1500">
                <a:solidFill>
                  <a:schemeClr val="lt1"/>
                </a:solidFill>
                <a:latin typeface="Avenir"/>
                <a:ea typeface="Avenir"/>
                <a:cs typeface="Avenir"/>
                <a:sym typeface="Avenir"/>
              </a:rPr>
              <a:t>KPIs that will be important metrics such as contribution margin, EBITDA, Revenue per client, days in sales, days in payables</a:t>
            </a:r>
            <a:endParaRPr/>
          </a:p>
          <a:p>
            <a:pPr marL="285750" marR="0" lvl="0" indent="-285750" algn="l" rtl="0">
              <a:spcBef>
                <a:spcPts val="0"/>
              </a:spcBef>
              <a:spcAft>
                <a:spcPts val="0"/>
              </a:spcAft>
              <a:buClr>
                <a:srgbClr val="8ED38E"/>
              </a:buClr>
              <a:buSzPts val="1500"/>
              <a:buFont typeface="Noto Sans Symbols"/>
              <a:buChar char="❖"/>
            </a:pPr>
            <a:r>
              <a:rPr lang="en-US" sz="1500">
                <a:solidFill>
                  <a:schemeClr val="lt1"/>
                </a:solidFill>
                <a:latin typeface="Avenir"/>
                <a:ea typeface="Avenir"/>
                <a:cs typeface="Avenir"/>
                <a:sym typeface="Avenir"/>
              </a:rPr>
              <a:t>Sales pipeline</a:t>
            </a:r>
            <a:endParaRPr/>
          </a:p>
        </p:txBody>
      </p:sp>
      <p:sp>
        <p:nvSpPr>
          <p:cNvPr id="612" name="Google Shape;612;p22"/>
          <p:cNvSpPr txBox="1"/>
          <p:nvPr/>
        </p:nvSpPr>
        <p:spPr>
          <a:xfrm>
            <a:off x="365760" y="3867659"/>
            <a:ext cx="10915650" cy="2062103"/>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lt1"/>
                </a:solidFill>
                <a:latin typeface="Avenir"/>
                <a:ea typeface="Avenir"/>
                <a:cs typeface="Avenir"/>
                <a:sym typeface="Avenir"/>
              </a:rPr>
              <a:t>Companies should start with the following processes to prepare for reporting requirements:</a:t>
            </a:r>
            <a:endParaRPr/>
          </a:p>
          <a:p>
            <a:pPr marL="285750" marR="0" lvl="0" indent="-285750" algn="l" rtl="0">
              <a:spcBef>
                <a:spcPts val="0"/>
              </a:spcBef>
              <a:spcAft>
                <a:spcPts val="0"/>
              </a:spcAft>
              <a:buClr>
                <a:srgbClr val="8ED38E"/>
              </a:buClr>
              <a:buSzPts val="1600"/>
              <a:buFont typeface="Noto Sans Symbols"/>
              <a:buChar char="❖"/>
            </a:pPr>
            <a:r>
              <a:rPr lang="en-US" sz="1600">
                <a:solidFill>
                  <a:schemeClr val="lt1"/>
                </a:solidFill>
                <a:latin typeface="Avenir"/>
                <a:ea typeface="Avenir"/>
                <a:cs typeface="Avenir"/>
                <a:sym typeface="Avenir"/>
              </a:rPr>
              <a:t>Develop a close checklist and 15-day maximum monthly close process</a:t>
            </a:r>
            <a:endParaRPr/>
          </a:p>
          <a:p>
            <a:pPr marL="285750" marR="0" lvl="0" indent="-285750" algn="l" rtl="0">
              <a:spcBef>
                <a:spcPts val="0"/>
              </a:spcBef>
              <a:spcAft>
                <a:spcPts val="0"/>
              </a:spcAft>
              <a:buClr>
                <a:srgbClr val="8ED38E"/>
              </a:buClr>
              <a:buSzPts val="1600"/>
              <a:buFont typeface="Noto Sans Symbols"/>
              <a:buChar char="❖"/>
            </a:pPr>
            <a:r>
              <a:rPr lang="en-US" sz="1600">
                <a:solidFill>
                  <a:schemeClr val="lt1"/>
                </a:solidFill>
                <a:latin typeface="Avenir"/>
                <a:ea typeface="Avenir"/>
                <a:cs typeface="Avenir"/>
                <a:sym typeface="Avenir"/>
              </a:rPr>
              <a:t>Develop a standard financial package with balance sheet, income statement, cashflow, budget vs actual, variance analysis, KPIs, EBIDTA reporting, and supplemental reporting.  </a:t>
            </a:r>
            <a:endParaRPr/>
          </a:p>
          <a:p>
            <a:pPr marL="285750" marR="0" lvl="0" indent="-285750" algn="l" rtl="0">
              <a:spcBef>
                <a:spcPts val="0"/>
              </a:spcBef>
              <a:spcAft>
                <a:spcPts val="0"/>
              </a:spcAft>
              <a:buClr>
                <a:srgbClr val="8ED38E"/>
              </a:buClr>
              <a:buSzPts val="1600"/>
              <a:buFont typeface="Noto Sans Symbols"/>
              <a:buChar char="❖"/>
            </a:pPr>
            <a:r>
              <a:rPr lang="en-US" sz="1600">
                <a:solidFill>
                  <a:schemeClr val="lt1"/>
                </a:solidFill>
                <a:latin typeface="Avenir"/>
                <a:ea typeface="Avenir"/>
                <a:cs typeface="Avenir"/>
                <a:sym typeface="Avenir"/>
              </a:rPr>
              <a:t>This should all be done within the financial accounting system to automate the reporting process as excel gets overwhelming on the backend and pulling prior data becomes cumbersome if prior reports were generated in excel databases.  Any frontend automation will reduce the close process substantially and increase efficiency response to pull prior reported data.</a:t>
            </a:r>
            <a:endParaRPr/>
          </a:p>
        </p:txBody>
      </p:sp>
      <p:sp>
        <p:nvSpPr>
          <p:cNvPr id="613" name="Google Shape;613;p22"/>
          <p:cNvSpPr txBox="1"/>
          <p:nvPr/>
        </p:nvSpPr>
        <p:spPr>
          <a:xfrm>
            <a:off x="3429000" y="6042661"/>
            <a:ext cx="77724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Avenir"/>
                <a:ea typeface="Avenir"/>
                <a:cs typeface="Avenir"/>
                <a:sym typeface="Avenir"/>
              </a:rPr>
              <a:t>To note with modeling, we have the major assumption that the </a:t>
            </a:r>
            <a:r>
              <a:rPr lang="en-US" sz="1800" i="1">
                <a:solidFill>
                  <a:schemeClr val="lt1"/>
                </a:solidFill>
                <a:latin typeface="Avenir"/>
                <a:ea typeface="Avenir"/>
                <a:cs typeface="Avenir"/>
                <a:sym typeface="Avenir"/>
              </a:rPr>
              <a:t>past will be a predictor of the future</a:t>
            </a:r>
            <a:r>
              <a:rPr lang="en-US" sz="1800">
                <a:solidFill>
                  <a:schemeClr val="lt1"/>
                </a:solidFill>
                <a:latin typeface="Avenir"/>
                <a:ea typeface="Avenir"/>
                <a:cs typeface="Avenir"/>
                <a:sym typeface="Avenir"/>
              </a:rPr>
              <a: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23"/>
          <p:cNvSpPr txBox="1">
            <a:spLocks noGrp="1"/>
          </p:cNvSpPr>
          <p:nvPr>
            <p:ph type="title"/>
          </p:nvPr>
        </p:nvSpPr>
        <p:spPr>
          <a:xfrm>
            <a:off x="4674870" y="1011237"/>
            <a:ext cx="6429880" cy="860400"/>
          </a:xfrm>
          <a:prstGeom prst="rect">
            <a:avLst/>
          </a:prstGeom>
          <a:noFill/>
          <a:ln>
            <a:noFill/>
          </a:ln>
        </p:spPr>
        <p:txBody>
          <a:bodyPr spcFirstLastPara="1" wrap="square" lIns="0" tIns="0" rIns="0" bIns="0" anchor="b" anchorCtr="0">
            <a:normAutofit/>
          </a:bodyPr>
          <a:lstStyle/>
          <a:p>
            <a:pPr marL="0" lvl="0" indent="0" algn="ctr" rtl="0">
              <a:lnSpc>
                <a:spcPct val="100000"/>
              </a:lnSpc>
              <a:spcBef>
                <a:spcPts val="0"/>
              </a:spcBef>
              <a:spcAft>
                <a:spcPts val="0"/>
              </a:spcAft>
              <a:buClr>
                <a:schemeClr val="lt1"/>
              </a:buClr>
              <a:buSzPts val="2800"/>
              <a:buFont typeface="Rockwell"/>
              <a:buNone/>
            </a:pPr>
            <a:r>
              <a:rPr lang="en-US"/>
              <a:t>PLANNING AND BUDGETING</a:t>
            </a:r>
            <a:endParaRPr/>
          </a:p>
        </p:txBody>
      </p:sp>
      <p:pic>
        <p:nvPicPr>
          <p:cNvPr id="619" name="Google Shape;619;p23" descr="A black background with white arrows&#10;&#10;Description automatically generated"/>
          <p:cNvPicPr preferRelativeResize="0"/>
          <p:nvPr/>
        </p:nvPicPr>
        <p:blipFill rotWithShape="1">
          <a:blip r:embed="rId3">
            <a:alphaModFix/>
          </a:blip>
          <a:srcRect r="54844" b="-1"/>
          <a:stretch/>
        </p:blipFill>
        <p:spPr>
          <a:xfrm>
            <a:off x="10012177" y="-1343196"/>
            <a:ext cx="3259823" cy="5775279"/>
          </a:xfrm>
          <a:prstGeom prst="rect">
            <a:avLst/>
          </a:prstGeom>
          <a:noFill/>
          <a:ln>
            <a:noFill/>
          </a:ln>
        </p:spPr>
      </p:pic>
      <p:grpSp>
        <p:nvGrpSpPr>
          <p:cNvPr id="620" name="Google Shape;620;p23"/>
          <p:cNvGrpSpPr/>
          <p:nvPr/>
        </p:nvGrpSpPr>
        <p:grpSpPr>
          <a:xfrm>
            <a:off x="5348268" y="1923138"/>
            <a:ext cx="6107460" cy="2302650"/>
            <a:chOff x="0" y="281"/>
            <a:chExt cx="6107460" cy="2302650"/>
          </a:xfrm>
        </p:grpSpPr>
        <p:sp>
          <p:nvSpPr>
            <p:cNvPr id="621" name="Google Shape;621;p23"/>
            <p:cNvSpPr/>
            <p:nvPr/>
          </p:nvSpPr>
          <p:spPr>
            <a:xfrm>
              <a:off x="0" y="281"/>
              <a:ext cx="6107460" cy="657900"/>
            </a:xfrm>
            <a:prstGeom prst="roundRect">
              <a:avLst>
                <a:gd name="adj" fmla="val 10000"/>
              </a:avLst>
            </a:prstGeom>
            <a:solidFill>
              <a:srgbClr val="97A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3"/>
            <p:cNvSpPr/>
            <p:nvPr/>
          </p:nvSpPr>
          <p:spPr>
            <a:xfrm>
              <a:off x="199014" y="148308"/>
              <a:ext cx="361845" cy="361845"/>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3"/>
            <p:cNvSpPr/>
            <p:nvPr/>
          </p:nvSpPr>
          <p:spPr>
            <a:xfrm>
              <a:off x="759874" y="281"/>
              <a:ext cx="5347585" cy="657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3"/>
            <p:cNvSpPr txBox="1"/>
            <p:nvPr/>
          </p:nvSpPr>
          <p:spPr>
            <a:xfrm>
              <a:off x="759874" y="281"/>
              <a:ext cx="5347585" cy="657900"/>
            </a:xfrm>
            <a:prstGeom prst="rect">
              <a:avLst/>
            </a:prstGeom>
            <a:noFill/>
            <a:ln>
              <a:noFill/>
            </a:ln>
          </p:spPr>
          <p:txBody>
            <a:bodyPr spcFirstLastPara="1" wrap="square" lIns="69625" tIns="69625" rIns="69625" bIns="69625" anchor="ctr" anchorCtr="0">
              <a:noAutofit/>
            </a:bodyPr>
            <a:lstStyle/>
            <a:p>
              <a:pPr marL="0" marR="0" lvl="0" indent="0" algn="l" rtl="0">
                <a:lnSpc>
                  <a:spcPct val="100000"/>
                </a:lnSpc>
                <a:spcBef>
                  <a:spcPts val="0"/>
                </a:spcBef>
                <a:spcAft>
                  <a:spcPts val="0"/>
                </a:spcAft>
                <a:buClr>
                  <a:schemeClr val="lt1"/>
                </a:buClr>
                <a:buSzPts val="2500"/>
                <a:buFont typeface="Avenir"/>
                <a:buNone/>
              </a:pPr>
              <a:r>
                <a:rPr lang="en-US" sz="2500">
                  <a:solidFill>
                    <a:schemeClr val="lt1"/>
                  </a:solidFill>
                  <a:latin typeface="Avenir"/>
                  <a:ea typeface="Avenir"/>
                  <a:cs typeface="Avenir"/>
                  <a:sym typeface="Avenir"/>
                </a:rPr>
                <a:t>Scenario Planning</a:t>
              </a:r>
              <a:endParaRPr/>
            </a:p>
          </p:txBody>
        </p:sp>
        <p:sp>
          <p:nvSpPr>
            <p:cNvPr id="625" name="Google Shape;625;p23"/>
            <p:cNvSpPr/>
            <p:nvPr/>
          </p:nvSpPr>
          <p:spPr>
            <a:xfrm>
              <a:off x="0" y="822656"/>
              <a:ext cx="6107460" cy="657900"/>
            </a:xfrm>
            <a:prstGeom prst="roundRect">
              <a:avLst>
                <a:gd name="adj" fmla="val 10000"/>
              </a:avLst>
            </a:prstGeom>
            <a:solidFill>
              <a:srgbClr val="97A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3"/>
            <p:cNvSpPr/>
            <p:nvPr/>
          </p:nvSpPr>
          <p:spPr>
            <a:xfrm>
              <a:off x="199014" y="970683"/>
              <a:ext cx="361845" cy="361845"/>
            </a:xfrm>
            <a:prstGeom prst="rect">
              <a:avLst/>
            </a:prstGeom>
            <a:blipFill rotWithShape="1">
              <a:blip r:embed="rId5">
                <a:alphaModFix/>
              </a:blip>
              <a:stretch>
                <a:fillRect/>
              </a:stretch>
            </a:blipFill>
            <a:ln w="10775" cap="flat" cmpd="sng">
              <a:solidFill>
                <a:schemeClr val="lt1">
                  <a:alpha val="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3"/>
            <p:cNvSpPr/>
            <p:nvPr/>
          </p:nvSpPr>
          <p:spPr>
            <a:xfrm>
              <a:off x="759874" y="822656"/>
              <a:ext cx="5347585" cy="657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3"/>
            <p:cNvSpPr txBox="1"/>
            <p:nvPr/>
          </p:nvSpPr>
          <p:spPr>
            <a:xfrm>
              <a:off x="759874" y="822656"/>
              <a:ext cx="5347585" cy="657900"/>
            </a:xfrm>
            <a:prstGeom prst="rect">
              <a:avLst/>
            </a:prstGeom>
            <a:noFill/>
            <a:ln>
              <a:noFill/>
            </a:ln>
          </p:spPr>
          <p:txBody>
            <a:bodyPr spcFirstLastPara="1" wrap="square" lIns="69625" tIns="69625" rIns="69625" bIns="69625" anchor="ctr" anchorCtr="0">
              <a:noAutofit/>
            </a:bodyPr>
            <a:lstStyle/>
            <a:p>
              <a:pPr marL="0" marR="0" lvl="0" indent="0" algn="l" rtl="0">
                <a:lnSpc>
                  <a:spcPct val="100000"/>
                </a:lnSpc>
                <a:spcBef>
                  <a:spcPts val="0"/>
                </a:spcBef>
                <a:spcAft>
                  <a:spcPts val="0"/>
                </a:spcAft>
                <a:buClr>
                  <a:schemeClr val="lt1"/>
                </a:buClr>
                <a:buSzPts val="2500"/>
                <a:buFont typeface="Avenir"/>
                <a:buNone/>
              </a:pPr>
              <a:r>
                <a:rPr lang="en-US" sz="2500">
                  <a:solidFill>
                    <a:schemeClr val="lt1"/>
                  </a:solidFill>
                  <a:latin typeface="Avenir"/>
                  <a:ea typeface="Avenir"/>
                  <a:cs typeface="Avenir"/>
                  <a:sym typeface="Avenir"/>
                </a:rPr>
                <a:t>Runway Matrix</a:t>
              </a:r>
              <a:endParaRPr/>
            </a:p>
          </p:txBody>
        </p:sp>
        <p:sp>
          <p:nvSpPr>
            <p:cNvPr id="629" name="Google Shape;629;p23"/>
            <p:cNvSpPr/>
            <p:nvPr/>
          </p:nvSpPr>
          <p:spPr>
            <a:xfrm>
              <a:off x="0" y="1645031"/>
              <a:ext cx="6107460" cy="657900"/>
            </a:xfrm>
            <a:prstGeom prst="roundRect">
              <a:avLst>
                <a:gd name="adj" fmla="val 10000"/>
              </a:avLst>
            </a:prstGeom>
            <a:solidFill>
              <a:srgbClr val="97A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3"/>
            <p:cNvSpPr/>
            <p:nvPr/>
          </p:nvSpPr>
          <p:spPr>
            <a:xfrm>
              <a:off x="199014" y="1793059"/>
              <a:ext cx="361845" cy="361845"/>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3"/>
            <p:cNvSpPr/>
            <p:nvPr/>
          </p:nvSpPr>
          <p:spPr>
            <a:xfrm>
              <a:off x="759874" y="1645031"/>
              <a:ext cx="5347585" cy="657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3"/>
            <p:cNvSpPr txBox="1"/>
            <p:nvPr/>
          </p:nvSpPr>
          <p:spPr>
            <a:xfrm>
              <a:off x="759874" y="1645031"/>
              <a:ext cx="5347585" cy="657900"/>
            </a:xfrm>
            <a:prstGeom prst="rect">
              <a:avLst/>
            </a:prstGeom>
            <a:noFill/>
            <a:ln>
              <a:noFill/>
            </a:ln>
          </p:spPr>
          <p:txBody>
            <a:bodyPr spcFirstLastPara="1" wrap="square" lIns="69625" tIns="69625" rIns="69625" bIns="69625" anchor="ctr" anchorCtr="0">
              <a:noAutofit/>
            </a:bodyPr>
            <a:lstStyle/>
            <a:p>
              <a:pPr marL="0" marR="0" lvl="0" indent="0" algn="l" rtl="0">
                <a:lnSpc>
                  <a:spcPct val="100000"/>
                </a:lnSpc>
                <a:spcBef>
                  <a:spcPts val="0"/>
                </a:spcBef>
                <a:spcAft>
                  <a:spcPts val="0"/>
                </a:spcAft>
                <a:buClr>
                  <a:schemeClr val="lt1"/>
                </a:buClr>
                <a:buSzPts val="2500"/>
                <a:buFont typeface="Avenir"/>
                <a:buNone/>
              </a:pPr>
              <a:r>
                <a:rPr lang="en-US" sz="2500">
                  <a:solidFill>
                    <a:schemeClr val="lt1"/>
                  </a:solidFill>
                  <a:latin typeface="Avenir"/>
                  <a:ea typeface="Avenir"/>
                  <a:cs typeface="Avenir"/>
                  <a:sym typeface="Avenir"/>
                </a:rPr>
                <a:t>Budget Process</a:t>
              </a:r>
              <a:endParaRPr/>
            </a:p>
          </p:txBody>
        </p:sp>
      </p:grpSp>
      <p:pic>
        <p:nvPicPr>
          <p:cNvPr id="633" name="Google Shape;633;p23" descr="A person standing in front of a group of people&#10;&#10;Description automatically generated"/>
          <p:cNvPicPr preferRelativeResize="0"/>
          <p:nvPr/>
        </p:nvPicPr>
        <p:blipFill rotWithShape="1">
          <a:blip r:embed="rId7">
            <a:alphaModFix/>
          </a:blip>
          <a:srcRect l="9162" t="-1" r="45041" b="-762"/>
          <a:stretch/>
        </p:blipFill>
        <p:spPr>
          <a:xfrm>
            <a:off x="0" y="0"/>
            <a:ext cx="4114800" cy="603504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24"/>
          <p:cNvSpPr txBox="1">
            <a:spLocks noGrp="1"/>
          </p:cNvSpPr>
          <p:nvPr>
            <p:ph type="title"/>
          </p:nvPr>
        </p:nvSpPr>
        <p:spPr>
          <a:xfrm>
            <a:off x="179173" y="133514"/>
            <a:ext cx="10026650" cy="655637"/>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8ED38E"/>
              </a:buClr>
              <a:buSzPts val="2800"/>
              <a:buFont typeface="Rockwell"/>
              <a:buNone/>
            </a:pPr>
            <a:r>
              <a:rPr lang="en-US">
                <a:solidFill>
                  <a:srgbClr val="8ED38E"/>
                </a:solidFill>
              </a:rPr>
              <a:t>SCENARIO PLANNING</a:t>
            </a:r>
            <a:endParaRPr/>
          </a:p>
        </p:txBody>
      </p:sp>
      <p:pic>
        <p:nvPicPr>
          <p:cNvPr id="640" name="Google Shape;640;p24" descr="A black background with white arrows&#10;&#10;Description automatically generated"/>
          <p:cNvPicPr preferRelativeResize="0"/>
          <p:nvPr/>
        </p:nvPicPr>
        <p:blipFill rotWithShape="1">
          <a:blip r:embed="rId3">
            <a:alphaModFix/>
          </a:blip>
          <a:srcRect/>
          <a:stretch/>
        </p:blipFill>
        <p:spPr>
          <a:xfrm>
            <a:off x="10344150" y="-1182688"/>
            <a:ext cx="6216764" cy="4973411"/>
          </a:xfrm>
          <a:prstGeom prst="rect">
            <a:avLst/>
          </a:prstGeom>
          <a:noFill/>
          <a:ln>
            <a:noFill/>
          </a:ln>
        </p:spPr>
      </p:pic>
      <p:sp>
        <p:nvSpPr>
          <p:cNvPr id="641" name="Google Shape;641;p24"/>
          <p:cNvSpPr txBox="1"/>
          <p:nvPr/>
        </p:nvSpPr>
        <p:spPr>
          <a:xfrm>
            <a:off x="365759" y="643405"/>
            <a:ext cx="10868297" cy="48013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Avenir"/>
                <a:ea typeface="Avenir"/>
                <a:cs typeface="Avenir"/>
                <a:sym typeface="Avenir"/>
              </a:rPr>
              <a:t>Scenario planning is a main key to success when you start into the growth stages of your business.  To touch on how you would use this planning to help your business run on all cylinders, see below:</a:t>
            </a:r>
            <a:endParaRPr/>
          </a:p>
          <a:p>
            <a:pPr marL="285750" marR="0" lvl="0" indent="-171450" algn="l" rtl="0">
              <a:spcBef>
                <a:spcPts val="0"/>
              </a:spcBef>
              <a:spcAft>
                <a:spcPts val="0"/>
              </a:spcAft>
              <a:buClr>
                <a:srgbClr val="8ED38E"/>
              </a:buClr>
              <a:buSzPts val="1800"/>
              <a:buFont typeface="Noto Sans Symbols"/>
              <a:buNone/>
            </a:pPr>
            <a:endParaRPr sz="1800">
              <a:solidFill>
                <a:schemeClr val="lt1"/>
              </a:solidFill>
              <a:latin typeface="Avenir"/>
              <a:ea typeface="Avenir"/>
              <a:cs typeface="Avenir"/>
              <a:sym typeface="Avenir"/>
            </a:endParaRPr>
          </a:p>
          <a:p>
            <a:pPr marL="285750" marR="0" lvl="0" indent="-285750" algn="l" rtl="0">
              <a:spcBef>
                <a:spcPts val="0"/>
              </a:spcBef>
              <a:spcAft>
                <a:spcPts val="0"/>
              </a:spcAft>
              <a:buClr>
                <a:srgbClr val="8ED38E"/>
              </a:buClr>
              <a:buSzPts val="1800"/>
              <a:buFont typeface="Noto Sans Symbols"/>
              <a:buChar char="❖"/>
            </a:pPr>
            <a:r>
              <a:rPr lang="en-US" sz="1800">
                <a:solidFill>
                  <a:schemeClr val="lt1"/>
                </a:solidFill>
                <a:latin typeface="Avenir"/>
                <a:ea typeface="Avenir"/>
                <a:cs typeface="Avenir"/>
                <a:sym typeface="Avenir"/>
              </a:rPr>
              <a:t>A fractional CFO can build models that </a:t>
            </a:r>
            <a:r>
              <a:rPr lang="en-US" sz="1800" b="1">
                <a:solidFill>
                  <a:schemeClr val="lt1"/>
                </a:solidFill>
                <a:latin typeface="Avenir"/>
                <a:ea typeface="Avenir"/>
                <a:cs typeface="Avenir"/>
                <a:sym typeface="Avenir"/>
              </a:rPr>
              <a:t>stress test</a:t>
            </a:r>
            <a:r>
              <a:rPr lang="en-US" sz="1800">
                <a:solidFill>
                  <a:schemeClr val="lt1"/>
                </a:solidFill>
                <a:latin typeface="Avenir"/>
                <a:ea typeface="Avenir"/>
                <a:cs typeface="Avenir"/>
                <a:sym typeface="Avenir"/>
              </a:rPr>
              <a:t> the business by evaluating worst-case financial scenarios (e.g., sales drop by 10%, major client attrition, economic downturn).  Stress testing helps a business prepare for financial shocks and ensure there is a plan in place for survival in tough times.</a:t>
            </a:r>
            <a:endParaRPr/>
          </a:p>
          <a:p>
            <a:pPr marL="285750" marR="0" lvl="0" indent="-171450" algn="l" rtl="0">
              <a:spcBef>
                <a:spcPts val="0"/>
              </a:spcBef>
              <a:spcAft>
                <a:spcPts val="0"/>
              </a:spcAft>
              <a:buClr>
                <a:srgbClr val="8ED38E"/>
              </a:buClr>
              <a:buSzPts val="1800"/>
              <a:buFont typeface="Noto Sans Symbols"/>
              <a:buNone/>
            </a:pPr>
            <a:endParaRPr sz="1800">
              <a:solidFill>
                <a:schemeClr val="lt1"/>
              </a:solidFill>
              <a:latin typeface="Avenir"/>
              <a:ea typeface="Avenir"/>
              <a:cs typeface="Avenir"/>
              <a:sym typeface="Avenir"/>
            </a:endParaRPr>
          </a:p>
          <a:p>
            <a:pPr marL="285750" marR="0" lvl="0" indent="-285750" algn="l" rtl="0">
              <a:spcBef>
                <a:spcPts val="0"/>
              </a:spcBef>
              <a:spcAft>
                <a:spcPts val="0"/>
              </a:spcAft>
              <a:buClr>
                <a:srgbClr val="8ED38E"/>
              </a:buClr>
              <a:buSzPts val="1800"/>
              <a:buFont typeface="Noto Sans Symbols"/>
              <a:buChar char="❖"/>
            </a:pPr>
            <a:r>
              <a:rPr lang="en-US" sz="1800">
                <a:solidFill>
                  <a:schemeClr val="lt1"/>
                </a:solidFill>
                <a:latin typeface="Avenir"/>
                <a:ea typeface="Avenir"/>
                <a:cs typeface="Avenir"/>
                <a:sym typeface="Avenir"/>
              </a:rPr>
              <a:t>Develop </a:t>
            </a:r>
            <a:r>
              <a:rPr lang="en-US" sz="1800" b="1">
                <a:solidFill>
                  <a:schemeClr val="lt1"/>
                </a:solidFill>
                <a:latin typeface="Avenir"/>
                <a:ea typeface="Avenir"/>
                <a:cs typeface="Avenir"/>
                <a:sym typeface="Avenir"/>
              </a:rPr>
              <a:t>mergers and acquisitions (M&amp;A) models</a:t>
            </a:r>
            <a:r>
              <a:rPr lang="en-US" sz="1800">
                <a:solidFill>
                  <a:schemeClr val="lt1"/>
                </a:solidFill>
                <a:latin typeface="Avenir"/>
                <a:ea typeface="Avenir"/>
                <a:cs typeface="Avenir"/>
                <a:sym typeface="Avenir"/>
              </a:rPr>
              <a:t> or </a:t>
            </a:r>
            <a:r>
              <a:rPr lang="en-US" sz="1800" b="1">
                <a:solidFill>
                  <a:schemeClr val="lt1"/>
                </a:solidFill>
                <a:latin typeface="Avenir"/>
                <a:ea typeface="Avenir"/>
                <a:cs typeface="Avenir"/>
                <a:sym typeface="Avenir"/>
              </a:rPr>
              <a:t>exit strategy models</a:t>
            </a:r>
            <a:r>
              <a:rPr lang="en-US" sz="1800">
                <a:solidFill>
                  <a:schemeClr val="lt1"/>
                </a:solidFill>
                <a:latin typeface="Avenir"/>
                <a:ea typeface="Avenir"/>
                <a:cs typeface="Avenir"/>
                <a:sym typeface="Avenir"/>
              </a:rPr>
              <a:t> to plan for the financial implications of selling or merging the business. These models are vital for understanding the financial impact of M&amp;A activity, including the effect on liquidity, tax liabilities, and shareholder value.</a:t>
            </a:r>
            <a:endParaRPr/>
          </a:p>
          <a:p>
            <a:pPr marL="285750" marR="0" lvl="0" indent="-171450" algn="l" rtl="0">
              <a:spcBef>
                <a:spcPts val="0"/>
              </a:spcBef>
              <a:spcAft>
                <a:spcPts val="0"/>
              </a:spcAft>
              <a:buClr>
                <a:srgbClr val="8ED38E"/>
              </a:buClr>
              <a:buSzPts val="1800"/>
              <a:buFont typeface="Noto Sans Symbols"/>
              <a:buNone/>
            </a:pPr>
            <a:endParaRPr sz="1800">
              <a:solidFill>
                <a:schemeClr val="lt1"/>
              </a:solidFill>
              <a:latin typeface="Avenir"/>
              <a:ea typeface="Avenir"/>
              <a:cs typeface="Avenir"/>
              <a:sym typeface="Avenir"/>
            </a:endParaRPr>
          </a:p>
          <a:p>
            <a:pPr marL="285750" marR="0" lvl="0" indent="-285750" algn="l" rtl="0">
              <a:spcBef>
                <a:spcPts val="0"/>
              </a:spcBef>
              <a:spcAft>
                <a:spcPts val="0"/>
              </a:spcAft>
              <a:buClr>
                <a:srgbClr val="8ED38E"/>
              </a:buClr>
              <a:buSzPts val="1800"/>
              <a:buFont typeface="Noto Sans Symbols"/>
              <a:buChar char="❖"/>
            </a:pPr>
            <a:r>
              <a:rPr lang="en-US" sz="1800">
                <a:solidFill>
                  <a:schemeClr val="lt1"/>
                </a:solidFill>
                <a:latin typeface="Avenir"/>
                <a:ea typeface="Avenir"/>
                <a:cs typeface="Avenir"/>
                <a:sym typeface="Avenir"/>
              </a:rPr>
              <a:t>P</a:t>
            </a:r>
            <a:r>
              <a:rPr lang="en-US" sz="1800" b="0" i="0" u="none" strike="noStrike" cap="none">
                <a:solidFill>
                  <a:schemeClr val="lt1"/>
                </a:solidFill>
                <a:latin typeface="Avenir"/>
                <a:ea typeface="Avenir"/>
                <a:cs typeface="Avenir"/>
                <a:sym typeface="Avenir"/>
              </a:rPr>
              <a:t>repare </a:t>
            </a:r>
            <a:r>
              <a:rPr lang="en-US" sz="1800" b="1" i="0" u="none" strike="noStrike" cap="none">
                <a:solidFill>
                  <a:schemeClr val="lt1"/>
                </a:solidFill>
                <a:latin typeface="Avenir"/>
                <a:ea typeface="Avenir"/>
                <a:cs typeface="Avenir"/>
                <a:sym typeface="Avenir"/>
              </a:rPr>
              <a:t>cash flow forecasts</a:t>
            </a:r>
            <a:r>
              <a:rPr lang="en-US" sz="1800" b="0" i="0" u="none" strike="noStrike" cap="none">
                <a:solidFill>
                  <a:schemeClr val="lt1"/>
                </a:solidFill>
                <a:latin typeface="Avenir"/>
                <a:ea typeface="Avenir"/>
                <a:cs typeface="Avenir"/>
                <a:sym typeface="Avenir"/>
              </a:rPr>
              <a:t> to ensure the business has enough liquidity for operations and growth under scenario runs.  Specifically, it is recommended to create a runway matrix.  This is discusse</a:t>
            </a:r>
            <a:r>
              <a:rPr lang="en-US" sz="1800">
                <a:solidFill>
                  <a:schemeClr val="lt1"/>
                </a:solidFill>
                <a:latin typeface="Avenir"/>
                <a:ea typeface="Avenir"/>
                <a:cs typeface="Avenir"/>
                <a:sym typeface="Avenir"/>
              </a:rPr>
              <a:t>d on the next page.</a:t>
            </a:r>
            <a:endParaRPr sz="1800" b="0" i="0" u="none" strike="noStrike" cap="none">
              <a:solidFill>
                <a:schemeClr val="lt1"/>
              </a:solidFill>
              <a:latin typeface="Avenir"/>
              <a:ea typeface="Avenir"/>
              <a:cs typeface="Avenir"/>
              <a:sym typeface="Avenir"/>
            </a:endParaRPr>
          </a:p>
          <a:p>
            <a:pPr marL="285750" marR="0" lvl="0" indent="-171450" algn="l" rtl="0">
              <a:spcBef>
                <a:spcPts val="0"/>
              </a:spcBef>
              <a:spcAft>
                <a:spcPts val="0"/>
              </a:spcAft>
              <a:buClr>
                <a:srgbClr val="8ED38E"/>
              </a:buClr>
              <a:buSzPts val="1800"/>
              <a:buFont typeface="Noto Sans Symbols"/>
              <a:buNone/>
            </a:pPr>
            <a:endParaRPr sz="1800">
              <a:solidFill>
                <a:schemeClr val="lt1"/>
              </a:solidFill>
              <a:latin typeface="Avenir"/>
              <a:ea typeface="Avenir"/>
              <a:cs typeface="Avenir"/>
              <a:sym typeface="Avenir"/>
            </a:endParaRPr>
          </a:p>
          <a:p>
            <a:pPr marL="0" marR="0" lvl="0" indent="0" algn="l" rtl="0">
              <a:spcBef>
                <a:spcPts val="0"/>
              </a:spcBef>
              <a:spcAft>
                <a:spcPts val="0"/>
              </a:spcAft>
              <a:buNone/>
            </a:pPr>
            <a:r>
              <a:rPr lang="en-US" sz="1800" b="0" i="0">
                <a:solidFill>
                  <a:schemeClr val="lt1"/>
                </a:solidFill>
                <a:latin typeface="Avenir"/>
                <a:ea typeface="Avenir"/>
                <a:cs typeface="Avenir"/>
                <a:sym typeface="Avenir"/>
              </a:rPr>
              <a:t>Typically, planning runs 3 scenarios with [1] optimistic, [2] pessimistic, and [3] realistic cases for the stress test and exit strategy model.  </a:t>
            </a:r>
            <a:endParaRPr sz="1800">
              <a:solidFill>
                <a:schemeClr val="lt1"/>
              </a:solidFill>
              <a:latin typeface="Avenir"/>
              <a:ea typeface="Avenir"/>
              <a:cs typeface="Avenir"/>
              <a:sym typeface="Aveni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25"/>
          <p:cNvSpPr txBox="1">
            <a:spLocks noGrp="1"/>
          </p:cNvSpPr>
          <p:nvPr>
            <p:ph type="title"/>
          </p:nvPr>
        </p:nvSpPr>
        <p:spPr>
          <a:xfrm>
            <a:off x="179173" y="133514"/>
            <a:ext cx="10026650" cy="655637"/>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8ED38E"/>
              </a:buClr>
              <a:buSzPts val="2800"/>
              <a:buFont typeface="Rockwell"/>
              <a:buNone/>
            </a:pPr>
            <a:r>
              <a:rPr lang="en-US">
                <a:solidFill>
                  <a:srgbClr val="8ED38E"/>
                </a:solidFill>
              </a:rPr>
              <a:t>RUNWAY MATRIX</a:t>
            </a:r>
            <a:endParaRPr/>
          </a:p>
        </p:txBody>
      </p:sp>
      <p:pic>
        <p:nvPicPr>
          <p:cNvPr id="648" name="Google Shape;648;p25" descr="A black background with white arrows&#10;&#10;Description automatically generated"/>
          <p:cNvPicPr preferRelativeResize="0"/>
          <p:nvPr/>
        </p:nvPicPr>
        <p:blipFill rotWithShape="1">
          <a:blip r:embed="rId3">
            <a:alphaModFix/>
          </a:blip>
          <a:srcRect/>
          <a:stretch/>
        </p:blipFill>
        <p:spPr>
          <a:xfrm>
            <a:off x="10344150" y="-1182688"/>
            <a:ext cx="6216764" cy="4973411"/>
          </a:xfrm>
          <a:prstGeom prst="rect">
            <a:avLst/>
          </a:prstGeom>
          <a:noFill/>
          <a:ln>
            <a:noFill/>
          </a:ln>
        </p:spPr>
      </p:pic>
      <p:sp>
        <p:nvSpPr>
          <p:cNvPr id="649" name="Google Shape;649;p25"/>
          <p:cNvSpPr txBox="1"/>
          <p:nvPr/>
        </p:nvSpPr>
        <p:spPr>
          <a:xfrm>
            <a:off x="179172" y="901450"/>
            <a:ext cx="11011341" cy="175432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8ED38E"/>
              </a:buClr>
              <a:buSzPts val="1800"/>
              <a:buFont typeface="Noto Sans Symbols"/>
              <a:buChar char="❖"/>
            </a:pPr>
            <a:r>
              <a:rPr lang="en-US" sz="1800">
                <a:solidFill>
                  <a:schemeClr val="lt1"/>
                </a:solidFill>
                <a:latin typeface="Avenir"/>
                <a:ea typeface="Avenir"/>
                <a:cs typeface="Avenir"/>
                <a:sym typeface="Avenir"/>
              </a:rPr>
              <a:t>A </a:t>
            </a:r>
            <a:r>
              <a:rPr lang="en-US" sz="1800" b="1">
                <a:solidFill>
                  <a:schemeClr val="lt1"/>
                </a:solidFill>
                <a:latin typeface="Avenir"/>
                <a:ea typeface="Avenir"/>
                <a:cs typeface="Avenir"/>
                <a:sym typeface="Avenir"/>
              </a:rPr>
              <a:t>runway matrix </a:t>
            </a:r>
            <a:r>
              <a:rPr lang="en-US" sz="1800">
                <a:solidFill>
                  <a:schemeClr val="lt1"/>
                </a:solidFill>
                <a:latin typeface="Avenir"/>
                <a:ea typeface="Avenir"/>
                <a:cs typeface="Avenir"/>
                <a:sym typeface="Avenir"/>
              </a:rPr>
              <a:t>helps businesses understand how long they can operate with their current cash reserves by comparing projected revenues and costs to project the cumulative cashflow for a 24-month period.  In addition, it is recommended to complete a 3-year financial model to help answer cash on hand and financial stability.  The recommended steps would be to create the matrix with Python modeling to generated outcomes from a predictive model to see if the scenarios line up with the typical estimated run of your company.  It may look something like the following:</a:t>
            </a:r>
            <a:endParaRPr/>
          </a:p>
        </p:txBody>
      </p:sp>
      <p:graphicFrame>
        <p:nvGraphicFramePr>
          <p:cNvPr id="650" name="Google Shape;650;p25"/>
          <p:cNvGraphicFramePr/>
          <p:nvPr/>
        </p:nvGraphicFramePr>
        <p:xfrm>
          <a:off x="1341441" y="2655776"/>
          <a:ext cx="3000000" cy="3000000"/>
        </p:xfrm>
        <a:graphic>
          <a:graphicData uri="http://schemas.openxmlformats.org/drawingml/2006/table">
            <a:tbl>
              <a:tblPr>
                <a:noFill/>
                <a:tableStyleId>{C22F95C6-58FB-4199-A9AE-7030E3A04EE1}</a:tableStyleId>
              </a:tblPr>
              <a:tblGrid>
                <a:gridCol w="1380150">
                  <a:extLst>
                    <a:ext uri="{9D8B030D-6E8A-4147-A177-3AD203B41FA5}">
                      <a16:colId xmlns:a16="http://schemas.microsoft.com/office/drawing/2014/main" val="20000"/>
                    </a:ext>
                  </a:extLst>
                </a:gridCol>
                <a:gridCol w="588600">
                  <a:extLst>
                    <a:ext uri="{9D8B030D-6E8A-4147-A177-3AD203B41FA5}">
                      <a16:colId xmlns:a16="http://schemas.microsoft.com/office/drawing/2014/main" val="20001"/>
                    </a:ext>
                  </a:extLst>
                </a:gridCol>
                <a:gridCol w="1298950">
                  <a:extLst>
                    <a:ext uri="{9D8B030D-6E8A-4147-A177-3AD203B41FA5}">
                      <a16:colId xmlns:a16="http://schemas.microsoft.com/office/drawing/2014/main" val="20002"/>
                    </a:ext>
                  </a:extLst>
                </a:gridCol>
                <a:gridCol w="1461325">
                  <a:extLst>
                    <a:ext uri="{9D8B030D-6E8A-4147-A177-3AD203B41FA5}">
                      <a16:colId xmlns:a16="http://schemas.microsoft.com/office/drawing/2014/main" val="20003"/>
                    </a:ext>
                  </a:extLst>
                </a:gridCol>
                <a:gridCol w="1461325">
                  <a:extLst>
                    <a:ext uri="{9D8B030D-6E8A-4147-A177-3AD203B41FA5}">
                      <a16:colId xmlns:a16="http://schemas.microsoft.com/office/drawing/2014/main" val="20004"/>
                    </a:ext>
                  </a:extLst>
                </a:gridCol>
                <a:gridCol w="1461325">
                  <a:extLst>
                    <a:ext uri="{9D8B030D-6E8A-4147-A177-3AD203B41FA5}">
                      <a16:colId xmlns:a16="http://schemas.microsoft.com/office/drawing/2014/main" val="20005"/>
                    </a:ext>
                  </a:extLst>
                </a:gridCol>
                <a:gridCol w="1035100">
                  <a:extLst>
                    <a:ext uri="{9D8B030D-6E8A-4147-A177-3AD203B41FA5}">
                      <a16:colId xmlns:a16="http://schemas.microsoft.com/office/drawing/2014/main" val="20006"/>
                    </a:ext>
                  </a:extLst>
                </a:gridCol>
              </a:tblGrid>
              <a:tr h="487900">
                <a:tc>
                  <a:txBody>
                    <a:bodyPr/>
                    <a:lstStyle/>
                    <a:p>
                      <a:pPr marL="0" marR="0" lvl="0" indent="0" algn="ctr" rtl="0">
                        <a:spcBef>
                          <a:spcPts val="0"/>
                        </a:spcBef>
                        <a:spcAft>
                          <a:spcPts val="0"/>
                        </a:spcAft>
                        <a:buNone/>
                      </a:pPr>
                      <a:endParaRPr sz="1500" b="0" i="0" u="none" strike="noStrike">
                        <a:solidFill>
                          <a:srgbClr val="000000"/>
                        </a:solidFill>
                        <a:latin typeface="Arial"/>
                        <a:ea typeface="Arial"/>
                        <a:cs typeface="Arial"/>
                        <a:sym typeface="Arial"/>
                      </a:endParaRPr>
                    </a:p>
                  </a:txBody>
                  <a:tcPr marL="6350" marR="6350" marT="9300" marB="0" anchor="b">
                    <a:lnR w="9525" cap="flat" cmpd="sng">
                      <a:solidFill>
                        <a:srgbClr val="000000">
                          <a:alpha val="0"/>
                        </a:srgbClr>
                      </a:solidFill>
                      <a:prstDash val="solid"/>
                      <a:round/>
                      <a:headEnd type="none" w="sm" len="sm"/>
                      <a:tailEnd type="none" w="sm" len="sm"/>
                    </a:lnR>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500" b="0" i="0" u="none" strike="noStrike">
                        <a:solidFill>
                          <a:srgbClr val="000000"/>
                        </a:solidFill>
                        <a:latin typeface="Arial"/>
                        <a:ea typeface="Arial"/>
                        <a:cs typeface="Arial"/>
                        <a:sym typeface="Arial"/>
                      </a:endParaRPr>
                    </a:p>
                  </a:txBody>
                  <a:tcPr marL="6350" marR="6350" marT="93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500" b="1" u="none" strike="noStrike"/>
                        <a:t>Plan</a:t>
                      </a:r>
                      <a:endParaRPr sz="1500" b="1" i="0" u="none" strike="noStrike">
                        <a:solidFill>
                          <a:srgbClr val="000000"/>
                        </a:solidFill>
                        <a:latin typeface="Arial"/>
                        <a:ea typeface="Arial"/>
                        <a:cs typeface="Arial"/>
                        <a:sym typeface="Arial"/>
                      </a:endParaRPr>
                    </a:p>
                  </a:txBody>
                  <a:tcPr marL="6350" marR="6350" marT="93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500" b="1" u="none" strike="noStrike"/>
                        <a:t>-10% from Plan</a:t>
                      </a:r>
                      <a:endParaRPr sz="1500" b="1" i="0" u="none" strike="noStrike">
                        <a:solidFill>
                          <a:srgbClr val="000000"/>
                        </a:solidFill>
                        <a:latin typeface="Arial"/>
                        <a:ea typeface="Arial"/>
                        <a:cs typeface="Arial"/>
                        <a:sym typeface="Arial"/>
                      </a:endParaRPr>
                    </a:p>
                  </a:txBody>
                  <a:tcPr marL="6350" marR="6350" marT="93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500" b="1" u="none" strike="noStrike"/>
                        <a:t>-20% from Plan</a:t>
                      </a:r>
                      <a:endParaRPr sz="1500" b="1" i="0" u="none" strike="noStrike">
                        <a:solidFill>
                          <a:srgbClr val="000000"/>
                        </a:solidFill>
                        <a:latin typeface="Arial"/>
                        <a:ea typeface="Arial"/>
                        <a:cs typeface="Arial"/>
                        <a:sym typeface="Arial"/>
                      </a:endParaRPr>
                    </a:p>
                  </a:txBody>
                  <a:tcPr marL="6350" marR="6350" marT="93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500" b="1" u="none" strike="noStrike"/>
                        <a:t>-30% from Plan</a:t>
                      </a:r>
                      <a:endParaRPr sz="1500" b="1" i="0" u="none" strike="noStrike">
                        <a:solidFill>
                          <a:srgbClr val="000000"/>
                        </a:solidFill>
                        <a:latin typeface="Arial"/>
                        <a:ea typeface="Arial"/>
                        <a:cs typeface="Arial"/>
                        <a:sym typeface="Arial"/>
                      </a:endParaRPr>
                    </a:p>
                  </a:txBody>
                  <a:tcPr marL="6350" marR="6350" marT="93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500" b="1" u="none" strike="noStrike"/>
                        <a:t>No</a:t>
                      </a:r>
                      <a:endParaRPr sz="1500" b="1" i="0" u="none" strike="noStrike">
                        <a:solidFill>
                          <a:srgbClr val="000000"/>
                        </a:solidFill>
                        <a:latin typeface="Arial"/>
                        <a:ea typeface="Arial"/>
                        <a:cs typeface="Arial"/>
                        <a:sym typeface="Arial"/>
                      </a:endParaRPr>
                    </a:p>
                  </a:txBody>
                  <a:tcPr marL="6350" marR="6350" marT="9300" marB="0" anchor="b">
                    <a:lnL w="9525" cap="flat" cmpd="sng">
                      <a:solidFill>
                        <a:srgbClr val="000000">
                          <a:alpha val="0"/>
                        </a:srgbClr>
                      </a:solidFill>
                      <a:prstDash val="solid"/>
                      <a:round/>
                      <a:headEnd type="none" w="sm" len="sm"/>
                      <a:tailEnd type="none" w="sm" len="sm"/>
                    </a:lnL>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9625">
                <a:tc>
                  <a:txBody>
                    <a:bodyPr/>
                    <a:lstStyle/>
                    <a:p>
                      <a:pPr marL="0" marR="0" lvl="0" indent="0" algn="ctr" rtl="0">
                        <a:spcBef>
                          <a:spcPts val="0"/>
                        </a:spcBef>
                        <a:spcAft>
                          <a:spcPts val="0"/>
                        </a:spcAft>
                        <a:buNone/>
                      </a:pPr>
                      <a:endParaRPr sz="1500" b="0" i="0" u="none" strike="noStrike">
                        <a:solidFill>
                          <a:srgbClr val="000000"/>
                        </a:solidFill>
                        <a:latin typeface="Arial"/>
                        <a:ea typeface="Arial"/>
                        <a:cs typeface="Arial"/>
                        <a:sym typeface="Arial"/>
                      </a:endParaRPr>
                    </a:p>
                  </a:txBody>
                  <a:tcPr marL="6350" marR="6350" marT="9300" marB="0" anchor="b">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500" b="0" i="0" u="none" strike="noStrike">
                        <a:solidFill>
                          <a:srgbClr val="000000"/>
                        </a:solidFill>
                        <a:latin typeface="Arial"/>
                        <a:ea typeface="Arial"/>
                        <a:cs typeface="Arial"/>
                        <a:sym typeface="Arial"/>
                      </a:endParaRPr>
                    </a:p>
                  </a:txBody>
                  <a:tcPr marL="6350" marR="6350" marT="93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500" b="1" u="none" strike="noStrike"/>
                        <a:t>Revenue</a:t>
                      </a:r>
                      <a:endParaRPr sz="1500" b="1" i="0" u="none" strike="noStrike">
                        <a:solidFill>
                          <a:srgbClr val="000000"/>
                        </a:solidFill>
                        <a:latin typeface="Arial"/>
                        <a:ea typeface="Arial"/>
                        <a:cs typeface="Arial"/>
                        <a:sym typeface="Arial"/>
                      </a:endParaRPr>
                    </a:p>
                  </a:txBody>
                  <a:tcPr marL="6350" marR="6350" marT="93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500" b="1" u="none" strike="noStrike"/>
                        <a:t>Revenue</a:t>
                      </a:r>
                      <a:endParaRPr sz="1500" b="1" i="0" u="none" strike="noStrike">
                        <a:solidFill>
                          <a:srgbClr val="000000"/>
                        </a:solidFill>
                        <a:latin typeface="Arial"/>
                        <a:ea typeface="Arial"/>
                        <a:cs typeface="Arial"/>
                        <a:sym typeface="Arial"/>
                      </a:endParaRPr>
                    </a:p>
                  </a:txBody>
                  <a:tcPr marL="6350" marR="6350" marT="93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500" b="1" u="none" strike="noStrike"/>
                        <a:t>Revenue</a:t>
                      </a:r>
                      <a:endParaRPr sz="1500" b="1" i="0" u="none" strike="noStrike">
                        <a:solidFill>
                          <a:srgbClr val="000000"/>
                        </a:solidFill>
                        <a:latin typeface="Arial"/>
                        <a:ea typeface="Arial"/>
                        <a:cs typeface="Arial"/>
                        <a:sym typeface="Arial"/>
                      </a:endParaRPr>
                    </a:p>
                  </a:txBody>
                  <a:tcPr marL="6350" marR="6350" marT="93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500" b="1" u="none" strike="noStrike"/>
                        <a:t>Revenue</a:t>
                      </a:r>
                      <a:endParaRPr sz="1500" b="1" i="0" u="none" strike="noStrike">
                        <a:solidFill>
                          <a:srgbClr val="000000"/>
                        </a:solidFill>
                        <a:latin typeface="Arial"/>
                        <a:ea typeface="Arial"/>
                        <a:cs typeface="Arial"/>
                        <a:sym typeface="Arial"/>
                      </a:endParaRPr>
                    </a:p>
                  </a:txBody>
                  <a:tcPr marL="6350" marR="6350" marT="93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500" b="1" u="none" strike="noStrike"/>
                        <a:t>Revenue</a:t>
                      </a:r>
                      <a:endParaRPr sz="1500" b="1" i="0" u="none" strike="noStrike">
                        <a:solidFill>
                          <a:srgbClr val="000000"/>
                        </a:solidFill>
                        <a:latin typeface="Arial"/>
                        <a:ea typeface="Arial"/>
                        <a:cs typeface="Arial"/>
                        <a:sym typeface="Arial"/>
                      </a:endParaRPr>
                    </a:p>
                  </a:txBody>
                  <a:tcPr marL="6350" marR="6350" marT="9300" marB="0" anchor="b">
                    <a:lnL w="9525" cap="flat" cmpd="sng">
                      <a:solidFill>
                        <a:srgbClr val="000000">
                          <a:alpha val="0"/>
                        </a:srgbClr>
                      </a:solidFill>
                      <a:prstDash val="solid"/>
                      <a:round/>
                      <a:headEnd type="none" w="sm" len="sm"/>
                      <a:tailEnd type="none" w="sm" len="sm"/>
                    </a:lnL>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87900">
                <a:tc>
                  <a:txBody>
                    <a:bodyPr/>
                    <a:lstStyle/>
                    <a:p>
                      <a:pPr marL="0" marR="0" lvl="0" indent="0" algn="r" rtl="0">
                        <a:spcBef>
                          <a:spcPts val="0"/>
                        </a:spcBef>
                        <a:spcAft>
                          <a:spcPts val="0"/>
                        </a:spcAft>
                        <a:buNone/>
                      </a:pPr>
                      <a:r>
                        <a:rPr lang="en-US" sz="1500" b="1" u="none" strike="noStrike"/>
                        <a:t>Plan</a:t>
                      </a:r>
                      <a:endParaRPr sz="1500" b="1" i="0" u="none" strike="noStrike">
                        <a:solidFill>
                          <a:srgbClr val="000000"/>
                        </a:solidFill>
                        <a:latin typeface="Arial"/>
                        <a:ea typeface="Arial"/>
                        <a:cs typeface="Arial"/>
                        <a:sym typeface="Arial"/>
                      </a:endParaRPr>
                    </a:p>
                  </a:txBody>
                  <a:tcPr marL="6350" marR="6350" marT="9300" marB="0" anchor="b">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500" b="1" u="none" strike="noStrike"/>
                        <a:t>OPEX</a:t>
                      </a:r>
                      <a:endParaRPr sz="1500" b="1" i="0" u="none" strike="noStrike">
                        <a:solidFill>
                          <a:srgbClr val="000000"/>
                        </a:solidFill>
                        <a:latin typeface="Arial"/>
                        <a:ea typeface="Arial"/>
                        <a:cs typeface="Arial"/>
                        <a:sym typeface="Arial"/>
                      </a:endParaRPr>
                    </a:p>
                  </a:txBody>
                  <a:tcPr marL="6350" marR="6350" marT="93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500" u="none" strike="noStrike">
                          <a:solidFill>
                            <a:schemeClr val="dk1"/>
                          </a:solidFill>
                        </a:rPr>
                        <a:t>24 months</a:t>
                      </a:r>
                      <a:endParaRPr sz="1500" b="0" i="0" u="none" strike="noStrike">
                        <a:solidFill>
                          <a:schemeClr val="dk1"/>
                        </a:solidFill>
                        <a:latin typeface="Arial"/>
                        <a:ea typeface="Arial"/>
                        <a:cs typeface="Arial"/>
                        <a:sym typeface="Arial"/>
                      </a:endParaRPr>
                    </a:p>
                  </a:txBody>
                  <a:tcPr marL="6350" marR="6350" marT="93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3D5AB"/>
                    </a:solidFill>
                  </a:tcPr>
                </a:tc>
                <a:tc>
                  <a:txBody>
                    <a:bodyPr/>
                    <a:lstStyle/>
                    <a:p>
                      <a:pPr marL="0" marR="0" lvl="0" indent="0" algn="ctr" rtl="0">
                        <a:spcBef>
                          <a:spcPts val="0"/>
                        </a:spcBef>
                        <a:spcAft>
                          <a:spcPts val="0"/>
                        </a:spcAft>
                        <a:buNone/>
                      </a:pPr>
                      <a:r>
                        <a:rPr lang="en-US" sz="1500" u="none" strike="noStrike">
                          <a:solidFill>
                            <a:schemeClr val="dk1"/>
                          </a:solidFill>
                        </a:rPr>
                        <a:t>18 months</a:t>
                      </a:r>
                      <a:endParaRPr sz="1500" b="0" i="0" u="none" strike="noStrike">
                        <a:solidFill>
                          <a:schemeClr val="dk1"/>
                        </a:solidFill>
                        <a:latin typeface="Arial"/>
                        <a:ea typeface="Arial"/>
                        <a:cs typeface="Arial"/>
                        <a:sym typeface="Arial"/>
                      </a:endParaRPr>
                    </a:p>
                  </a:txBody>
                  <a:tcPr marL="6350" marR="6350" marT="93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3D5AB"/>
                    </a:solidFill>
                  </a:tcPr>
                </a:tc>
                <a:tc>
                  <a:txBody>
                    <a:bodyPr/>
                    <a:lstStyle/>
                    <a:p>
                      <a:pPr marL="0" marR="0" lvl="0" indent="0" algn="ctr" rtl="0">
                        <a:spcBef>
                          <a:spcPts val="0"/>
                        </a:spcBef>
                        <a:spcAft>
                          <a:spcPts val="0"/>
                        </a:spcAft>
                        <a:buNone/>
                      </a:pPr>
                      <a:r>
                        <a:rPr lang="en-US" sz="1500" u="none" strike="noStrike">
                          <a:solidFill>
                            <a:schemeClr val="dk1"/>
                          </a:solidFill>
                        </a:rPr>
                        <a:t>16 months</a:t>
                      </a:r>
                      <a:endParaRPr sz="1500" b="0" i="0" u="none" strike="noStrike">
                        <a:solidFill>
                          <a:schemeClr val="dk1"/>
                        </a:solidFill>
                        <a:latin typeface="Arial"/>
                        <a:ea typeface="Arial"/>
                        <a:cs typeface="Arial"/>
                        <a:sym typeface="Arial"/>
                      </a:endParaRPr>
                    </a:p>
                  </a:txBody>
                  <a:tcPr marL="6350" marR="6350" marT="93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68289"/>
                    </a:solidFill>
                  </a:tcPr>
                </a:tc>
                <a:tc>
                  <a:txBody>
                    <a:bodyPr/>
                    <a:lstStyle/>
                    <a:p>
                      <a:pPr marL="0" marR="0" lvl="0" indent="0" algn="ctr" rtl="0">
                        <a:spcBef>
                          <a:spcPts val="0"/>
                        </a:spcBef>
                        <a:spcAft>
                          <a:spcPts val="0"/>
                        </a:spcAft>
                        <a:buNone/>
                      </a:pPr>
                      <a:r>
                        <a:rPr lang="en-US" sz="1500" u="none" strike="noStrike">
                          <a:solidFill>
                            <a:schemeClr val="dk1"/>
                          </a:solidFill>
                        </a:rPr>
                        <a:t>12 months</a:t>
                      </a:r>
                      <a:endParaRPr sz="1500" b="0" i="0" u="none" strike="noStrike">
                        <a:solidFill>
                          <a:schemeClr val="dk1"/>
                        </a:solidFill>
                        <a:latin typeface="Arial"/>
                        <a:ea typeface="Arial"/>
                        <a:cs typeface="Arial"/>
                        <a:sym typeface="Arial"/>
                      </a:endParaRPr>
                    </a:p>
                  </a:txBody>
                  <a:tcPr marL="6350" marR="6350" marT="93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68289"/>
                    </a:solidFill>
                  </a:tcPr>
                </a:tc>
                <a:tc>
                  <a:txBody>
                    <a:bodyPr/>
                    <a:lstStyle/>
                    <a:p>
                      <a:pPr marL="0" marR="0" lvl="0" indent="0" algn="ctr" rtl="0">
                        <a:spcBef>
                          <a:spcPts val="0"/>
                        </a:spcBef>
                        <a:spcAft>
                          <a:spcPts val="0"/>
                        </a:spcAft>
                        <a:buNone/>
                      </a:pPr>
                      <a:r>
                        <a:rPr lang="en-US" sz="1500" u="none" strike="noStrike">
                          <a:solidFill>
                            <a:schemeClr val="dk1"/>
                          </a:solidFill>
                        </a:rPr>
                        <a:t>8 months</a:t>
                      </a:r>
                      <a:endParaRPr sz="1500" b="0" i="0" u="none" strike="noStrike">
                        <a:solidFill>
                          <a:schemeClr val="dk1"/>
                        </a:solidFill>
                        <a:latin typeface="Arial"/>
                        <a:ea typeface="Arial"/>
                        <a:cs typeface="Arial"/>
                        <a:sym typeface="Arial"/>
                      </a:endParaRPr>
                    </a:p>
                  </a:txBody>
                  <a:tcPr marL="6350" marR="6350" marT="9300" marB="0" anchor="ctr">
                    <a:lnL w="9525" cap="flat" cmpd="sng">
                      <a:solidFill>
                        <a:srgbClr val="000000">
                          <a:alpha val="0"/>
                        </a:srgbClr>
                      </a:solidFill>
                      <a:prstDash val="solid"/>
                      <a:round/>
                      <a:headEnd type="none" w="sm" len="sm"/>
                      <a:tailEnd type="none" w="sm" len="sm"/>
                    </a:lnL>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68289"/>
                    </a:solidFill>
                  </a:tcPr>
                </a:tc>
                <a:extLst>
                  <a:ext uri="{0D108BD9-81ED-4DB2-BD59-A6C34878D82A}">
                    <a16:rowId xmlns:a16="http://schemas.microsoft.com/office/drawing/2014/main" val="10002"/>
                  </a:ext>
                </a:extLst>
              </a:tr>
              <a:tr h="487900">
                <a:tc>
                  <a:txBody>
                    <a:bodyPr/>
                    <a:lstStyle/>
                    <a:p>
                      <a:pPr marL="0" marR="0" lvl="0" indent="0" algn="ctr" rtl="0">
                        <a:spcBef>
                          <a:spcPts val="0"/>
                        </a:spcBef>
                        <a:spcAft>
                          <a:spcPts val="0"/>
                        </a:spcAft>
                        <a:buNone/>
                      </a:pPr>
                      <a:r>
                        <a:rPr lang="en-US" sz="1500" b="1" u="none" strike="noStrike"/>
                        <a:t>-10% from Plan</a:t>
                      </a:r>
                      <a:endParaRPr sz="1500" b="1" i="0" u="none" strike="noStrike">
                        <a:solidFill>
                          <a:srgbClr val="000000"/>
                        </a:solidFill>
                        <a:latin typeface="Arial"/>
                        <a:ea typeface="Arial"/>
                        <a:cs typeface="Arial"/>
                        <a:sym typeface="Arial"/>
                      </a:endParaRPr>
                    </a:p>
                  </a:txBody>
                  <a:tcPr marL="6350" marR="6350" marT="9300" marB="0" anchor="b">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500" b="1" u="none" strike="noStrike"/>
                        <a:t>OPEX</a:t>
                      </a:r>
                      <a:endParaRPr sz="1500" b="1" i="0" u="none" strike="noStrike">
                        <a:solidFill>
                          <a:srgbClr val="000000"/>
                        </a:solidFill>
                        <a:latin typeface="Arial"/>
                        <a:ea typeface="Arial"/>
                        <a:cs typeface="Arial"/>
                        <a:sym typeface="Arial"/>
                      </a:endParaRPr>
                    </a:p>
                  </a:txBody>
                  <a:tcPr marL="6350" marR="6350" marT="93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500" u="none" strike="noStrike">
                          <a:solidFill>
                            <a:schemeClr val="dk1"/>
                          </a:solidFill>
                        </a:rPr>
                        <a:t>25 months</a:t>
                      </a:r>
                      <a:endParaRPr sz="1500" b="0" i="0" u="none" strike="noStrike">
                        <a:solidFill>
                          <a:schemeClr val="dk1"/>
                        </a:solidFill>
                        <a:latin typeface="Arial"/>
                        <a:ea typeface="Arial"/>
                        <a:cs typeface="Arial"/>
                        <a:sym typeface="Arial"/>
                      </a:endParaRPr>
                    </a:p>
                  </a:txBody>
                  <a:tcPr marL="6350" marR="6350" marT="93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3D5AB"/>
                    </a:solidFill>
                  </a:tcPr>
                </a:tc>
                <a:tc>
                  <a:txBody>
                    <a:bodyPr/>
                    <a:lstStyle/>
                    <a:p>
                      <a:pPr marL="0" marR="0" lvl="0" indent="0" algn="ctr" rtl="0">
                        <a:spcBef>
                          <a:spcPts val="0"/>
                        </a:spcBef>
                        <a:spcAft>
                          <a:spcPts val="0"/>
                        </a:spcAft>
                        <a:buNone/>
                      </a:pPr>
                      <a:r>
                        <a:rPr lang="en-US" sz="1500" u="none" strike="noStrike">
                          <a:solidFill>
                            <a:schemeClr val="dk1"/>
                          </a:solidFill>
                        </a:rPr>
                        <a:t>24 months</a:t>
                      </a:r>
                      <a:endParaRPr sz="1500" b="0" i="0" u="none" strike="noStrike">
                        <a:solidFill>
                          <a:schemeClr val="dk1"/>
                        </a:solidFill>
                        <a:latin typeface="Arial"/>
                        <a:ea typeface="Arial"/>
                        <a:cs typeface="Arial"/>
                        <a:sym typeface="Arial"/>
                      </a:endParaRPr>
                    </a:p>
                  </a:txBody>
                  <a:tcPr marL="6350" marR="6350" marT="93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3D5AB"/>
                    </a:solidFill>
                  </a:tcPr>
                </a:tc>
                <a:tc>
                  <a:txBody>
                    <a:bodyPr/>
                    <a:lstStyle/>
                    <a:p>
                      <a:pPr marL="0" marR="0" lvl="0" indent="0" algn="ctr" rtl="0">
                        <a:spcBef>
                          <a:spcPts val="0"/>
                        </a:spcBef>
                        <a:spcAft>
                          <a:spcPts val="0"/>
                        </a:spcAft>
                        <a:buNone/>
                      </a:pPr>
                      <a:r>
                        <a:rPr lang="en-US" sz="1500" u="none" strike="noStrike">
                          <a:solidFill>
                            <a:schemeClr val="dk1"/>
                          </a:solidFill>
                        </a:rPr>
                        <a:t>18 months</a:t>
                      </a:r>
                      <a:endParaRPr sz="1500" b="0" i="0" u="none" strike="noStrike">
                        <a:solidFill>
                          <a:schemeClr val="dk1"/>
                        </a:solidFill>
                        <a:latin typeface="Arial"/>
                        <a:ea typeface="Arial"/>
                        <a:cs typeface="Arial"/>
                        <a:sym typeface="Arial"/>
                      </a:endParaRPr>
                    </a:p>
                  </a:txBody>
                  <a:tcPr marL="6350" marR="6350" marT="93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3D5AB"/>
                    </a:solidFill>
                  </a:tcPr>
                </a:tc>
                <a:tc>
                  <a:txBody>
                    <a:bodyPr/>
                    <a:lstStyle/>
                    <a:p>
                      <a:pPr marL="0" marR="0" lvl="0" indent="0" algn="ctr" rtl="0">
                        <a:spcBef>
                          <a:spcPts val="0"/>
                        </a:spcBef>
                        <a:spcAft>
                          <a:spcPts val="0"/>
                        </a:spcAft>
                        <a:buNone/>
                      </a:pPr>
                      <a:r>
                        <a:rPr lang="en-US" sz="1500" u="none" strike="noStrike">
                          <a:solidFill>
                            <a:schemeClr val="dk1"/>
                          </a:solidFill>
                        </a:rPr>
                        <a:t>16 months</a:t>
                      </a:r>
                      <a:endParaRPr sz="1500" b="0" i="0" u="none" strike="noStrike">
                        <a:solidFill>
                          <a:schemeClr val="dk1"/>
                        </a:solidFill>
                        <a:latin typeface="Arial"/>
                        <a:ea typeface="Arial"/>
                        <a:cs typeface="Arial"/>
                        <a:sym typeface="Arial"/>
                      </a:endParaRPr>
                    </a:p>
                  </a:txBody>
                  <a:tcPr marL="6350" marR="6350" marT="93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68289"/>
                    </a:solidFill>
                  </a:tcPr>
                </a:tc>
                <a:tc>
                  <a:txBody>
                    <a:bodyPr/>
                    <a:lstStyle/>
                    <a:p>
                      <a:pPr marL="0" marR="0" lvl="0" indent="0" algn="ctr" rtl="0">
                        <a:spcBef>
                          <a:spcPts val="0"/>
                        </a:spcBef>
                        <a:spcAft>
                          <a:spcPts val="0"/>
                        </a:spcAft>
                        <a:buNone/>
                      </a:pPr>
                      <a:r>
                        <a:rPr lang="en-US" sz="1500" u="none" strike="noStrike">
                          <a:solidFill>
                            <a:schemeClr val="dk1"/>
                          </a:solidFill>
                        </a:rPr>
                        <a:t>12 months</a:t>
                      </a:r>
                      <a:endParaRPr sz="1500" b="0" i="0" u="none" strike="noStrike">
                        <a:solidFill>
                          <a:schemeClr val="dk1"/>
                        </a:solidFill>
                        <a:latin typeface="Arial"/>
                        <a:ea typeface="Arial"/>
                        <a:cs typeface="Arial"/>
                        <a:sym typeface="Arial"/>
                      </a:endParaRPr>
                    </a:p>
                  </a:txBody>
                  <a:tcPr marL="6350" marR="6350" marT="9300" marB="0" anchor="ctr">
                    <a:lnL w="9525" cap="flat" cmpd="sng">
                      <a:solidFill>
                        <a:srgbClr val="000000">
                          <a:alpha val="0"/>
                        </a:srgbClr>
                      </a:solidFill>
                      <a:prstDash val="solid"/>
                      <a:round/>
                      <a:headEnd type="none" w="sm" len="sm"/>
                      <a:tailEnd type="none" w="sm" len="sm"/>
                    </a:lnL>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68289"/>
                    </a:solidFill>
                  </a:tcPr>
                </a:tc>
                <a:extLst>
                  <a:ext uri="{0D108BD9-81ED-4DB2-BD59-A6C34878D82A}">
                    <a16:rowId xmlns:a16="http://schemas.microsoft.com/office/drawing/2014/main" val="10003"/>
                  </a:ext>
                </a:extLst>
              </a:tr>
              <a:tr h="487900">
                <a:tc>
                  <a:txBody>
                    <a:bodyPr/>
                    <a:lstStyle/>
                    <a:p>
                      <a:pPr marL="0" marR="0" lvl="0" indent="0" algn="ctr" rtl="0">
                        <a:spcBef>
                          <a:spcPts val="0"/>
                        </a:spcBef>
                        <a:spcAft>
                          <a:spcPts val="0"/>
                        </a:spcAft>
                        <a:buNone/>
                      </a:pPr>
                      <a:r>
                        <a:rPr lang="en-US" sz="1500" b="1" u="none" strike="noStrike"/>
                        <a:t>-30% from Plan</a:t>
                      </a:r>
                      <a:endParaRPr sz="1500" b="1" i="0" u="none" strike="noStrike">
                        <a:solidFill>
                          <a:srgbClr val="000000"/>
                        </a:solidFill>
                        <a:latin typeface="Arial"/>
                        <a:ea typeface="Arial"/>
                        <a:cs typeface="Arial"/>
                        <a:sym typeface="Arial"/>
                      </a:endParaRPr>
                    </a:p>
                  </a:txBody>
                  <a:tcPr marL="6350" marR="6350" marT="9300" marB="0" anchor="b">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500" b="1" u="none" strike="noStrike"/>
                        <a:t>OPEX</a:t>
                      </a:r>
                      <a:endParaRPr sz="1500" b="1" i="0" u="none" strike="noStrike">
                        <a:solidFill>
                          <a:srgbClr val="000000"/>
                        </a:solidFill>
                        <a:latin typeface="Arial"/>
                        <a:ea typeface="Arial"/>
                        <a:cs typeface="Arial"/>
                        <a:sym typeface="Arial"/>
                      </a:endParaRPr>
                    </a:p>
                  </a:txBody>
                  <a:tcPr marL="6350" marR="6350" marT="93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500" u="none" strike="noStrike">
                          <a:solidFill>
                            <a:schemeClr val="dk1"/>
                          </a:solidFill>
                        </a:rPr>
                        <a:t>28 months</a:t>
                      </a:r>
                      <a:endParaRPr sz="1500" b="0" i="0" u="none" strike="noStrike">
                        <a:solidFill>
                          <a:schemeClr val="dk1"/>
                        </a:solidFill>
                        <a:latin typeface="Arial"/>
                        <a:ea typeface="Arial"/>
                        <a:cs typeface="Arial"/>
                        <a:sym typeface="Arial"/>
                      </a:endParaRPr>
                    </a:p>
                  </a:txBody>
                  <a:tcPr marL="6350" marR="6350" marT="93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8ED38E"/>
                    </a:solidFill>
                  </a:tcPr>
                </a:tc>
                <a:tc>
                  <a:txBody>
                    <a:bodyPr/>
                    <a:lstStyle/>
                    <a:p>
                      <a:pPr marL="0" marR="0" lvl="0" indent="0" algn="ctr" rtl="0">
                        <a:spcBef>
                          <a:spcPts val="0"/>
                        </a:spcBef>
                        <a:spcAft>
                          <a:spcPts val="0"/>
                        </a:spcAft>
                        <a:buNone/>
                      </a:pPr>
                      <a:r>
                        <a:rPr lang="en-US" sz="1500" u="none" strike="noStrike">
                          <a:solidFill>
                            <a:schemeClr val="dk1"/>
                          </a:solidFill>
                        </a:rPr>
                        <a:t>25 months</a:t>
                      </a:r>
                      <a:endParaRPr sz="1500" b="0" i="0" u="none" strike="noStrike">
                        <a:solidFill>
                          <a:schemeClr val="dk1"/>
                        </a:solidFill>
                        <a:latin typeface="Arial"/>
                        <a:ea typeface="Arial"/>
                        <a:cs typeface="Arial"/>
                        <a:sym typeface="Arial"/>
                      </a:endParaRPr>
                    </a:p>
                  </a:txBody>
                  <a:tcPr marL="6350" marR="6350" marT="93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8ED38E"/>
                    </a:solidFill>
                  </a:tcPr>
                </a:tc>
                <a:tc>
                  <a:txBody>
                    <a:bodyPr/>
                    <a:lstStyle/>
                    <a:p>
                      <a:pPr marL="0" marR="0" lvl="0" indent="0" algn="ctr" rtl="0">
                        <a:spcBef>
                          <a:spcPts val="0"/>
                        </a:spcBef>
                        <a:spcAft>
                          <a:spcPts val="0"/>
                        </a:spcAft>
                        <a:buNone/>
                      </a:pPr>
                      <a:r>
                        <a:rPr lang="en-US" sz="1500" u="none" strike="noStrike">
                          <a:solidFill>
                            <a:schemeClr val="dk1"/>
                          </a:solidFill>
                        </a:rPr>
                        <a:t>24 months</a:t>
                      </a:r>
                      <a:endParaRPr sz="1500" b="0" i="0" u="none" strike="noStrike">
                        <a:solidFill>
                          <a:schemeClr val="dk1"/>
                        </a:solidFill>
                        <a:latin typeface="Arial"/>
                        <a:ea typeface="Arial"/>
                        <a:cs typeface="Arial"/>
                        <a:sym typeface="Arial"/>
                      </a:endParaRPr>
                    </a:p>
                  </a:txBody>
                  <a:tcPr marL="6350" marR="6350" marT="93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3D5AB"/>
                    </a:solidFill>
                  </a:tcPr>
                </a:tc>
                <a:tc>
                  <a:txBody>
                    <a:bodyPr/>
                    <a:lstStyle/>
                    <a:p>
                      <a:pPr marL="0" marR="0" lvl="0" indent="0" algn="ctr" rtl="0">
                        <a:spcBef>
                          <a:spcPts val="0"/>
                        </a:spcBef>
                        <a:spcAft>
                          <a:spcPts val="0"/>
                        </a:spcAft>
                        <a:buNone/>
                      </a:pPr>
                      <a:r>
                        <a:rPr lang="en-US" sz="1500" u="none" strike="noStrike">
                          <a:solidFill>
                            <a:schemeClr val="dk1"/>
                          </a:solidFill>
                        </a:rPr>
                        <a:t>18 months</a:t>
                      </a:r>
                      <a:endParaRPr sz="1500" b="0" i="0" u="none" strike="noStrike">
                        <a:solidFill>
                          <a:schemeClr val="dk1"/>
                        </a:solidFill>
                        <a:latin typeface="Arial"/>
                        <a:ea typeface="Arial"/>
                        <a:cs typeface="Arial"/>
                        <a:sym typeface="Arial"/>
                      </a:endParaRPr>
                    </a:p>
                  </a:txBody>
                  <a:tcPr marL="6350" marR="6350" marT="93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3D5AB"/>
                    </a:solidFill>
                  </a:tcPr>
                </a:tc>
                <a:tc>
                  <a:txBody>
                    <a:bodyPr/>
                    <a:lstStyle/>
                    <a:p>
                      <a:pPr marL="0" marR="0" lvl="0" indent="0" algn="ctr" rtl="0">
                        <a:spcBef>
                          <a:spcPts val="0"/>
                        </a:spcBef>
                        <a:spcAft>
                          <a:spcPts val="0"/>
                        </a:spcAft>
                        <a:buNone/>
                      </a:pPr>
                      <a:r>
                        <a:rPr lang="en-US" sz="1500" u="none" strike="noStrike">
                          <a:solidFill>
                            <a:schemeClr val="dk1"/>
                          </a:solidFill>
                        </a:rPr>
                        <a:t>16 months</a:t>
                      </a:r>
                      <a:endParaRPr sz="1500" b="0" i="0" u="none" strike="noStrike">
                        <a:solidFill>
                          <a:schemeClr val="dk1"/>
                        </a:solidFill>
                        <a:latin typeface="Arial"/>
                        <a:ea typeface="Arial"/>
                        <a:cs typeface="Arial"/>
                        <a:sym typeface="Arial"/>
                      </a:endParaRPr>
                    </a:p>
                  </a:txBody>
                  <a:tcPr marL="6350" marR="6350" marT="9300" marB="0" anchor="ctr">
                    <a:lnL w="9525" cap="flat" cmpd="sng">
                      <a:solidFill>
                        <a:srgbClr val="000000">
                          <a:alpha val="0"/>
                        </a:srgbClr>
                      </a:solidFill>
                      <a:prstDash val="solid"/>
                      <a:round/>
                      <a:headEnd type="none" w="sm" len="sm"/>
                      <a:tailEnd type="none" w="sm" len="sm"/>
                    </a:lnL>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68289"/>
                    </a:solidFill>
                  </a:tcPr>
                </a:tc>
                <a:extLst>
                  <a:ext uri="{0D108BD9-81ED-4DB2-BD59-A6C34878D82A}">
                    <a16:rowId xmlns:a16="http://schemas.microsoft.com/office/drawing/2014/main" val="10004"/>
                  </a:ext>
                </a:extLst>
              </a:tr>
              <a:tr h="487900">
                <a:tc>
                  <a:txBody>
                    <a:bodyPr/>
                    <a:lstStyle/>
                    <a:p>
                      <a:pPr marL="0" marR="0" lvl="0" indent="0" algn="ctr" rtl="0">
                        <a:spcBef>
                          <a:spcPts val="0"/>
                        </a:spcBef>
                        <a:spcAft>
                          <a:spcPts val="0"/>
                        </a:spcAft>
                        <a:buNone/>
                      </a:pPr>
                      <a:r>
                        <a:rPr lang="en-US" sz="1500" b="1" u="none" strike="noStrike"/>
                        <a:t>-40% from Plan</a:t>
                      </a:r>
                      <a:endParaRPr sz="1500" b="1" i="0" u="none" strike="noStrike">
                        <a:solidFill>
                          <a:srgbClr val="000000"/>
                        </a:solidFill>
                        <a:latin typeface="Arial"/>
                        <a:ea typeface="Arial"/>
                        <a:cs typeface="Arial"/>
                        <a:sym typeface="Arial"/>
                      </a:endParaRPr>
                    </a:p>
                  </a:txBody>
                  <a:tcPr marL="6350" marR="6350" marT="9300" marB="0" anchor="b">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tcPr>
                </a:tc>
                <a:tc>
                  <a:txBody>
                    <a:bodyPr/>
                    <a:lstStyle/>
                    <a:p>
                      <a:pPr marL="0" marR="0" lvl="0" indent="0" algn="ctr" rtl="0">
                        <a:spcBef>
                          <a:spcPts val="0"/>
                        </a:spcBef>
                        <a:spcAft>
                          <a:spcPts val="0"/>
                        </a:spcAft>
                        <a:buNone/>
                      </a:pPr>
                      <a:r>
                        <a:rPr lang="en-US" sz="1500" b="1" u="none" strike="noStrike"/>
                        <a:t>OPEX</a:t>
                      </a:r>
                      <a:endParaRPr sz="1500" b="1" i="0" u="none" strike="noStrike">
                        <a:solidFill>
                          <a:srgbClr val="000000"/>
                        </a:solidFill>
                        <a:latin typeface="Arial"/>
                        <a:ea typeface="Arial"/>
                        <a:cs typeface="Arial"/>
                        <a:sym typeface="Arial"/>
                      </a:endParaRPr>
                    </a:p>
                  </a:txBody>
                  <a:tcPr marL="6350" marR="6350" marT="93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tcPr>
                </a:tc>
                <a:tc>
                  <a:txBody>
                    <a:bodyPr/>
                    <a:lstStyle/>
                    <a:p>
                      <a:pPr marL="0" marR="0" lvl="0" indent="0" algn="ctr" rtl="0">
                        <a:spcBef>
                          <a:spcPts val="0"/>
                        </a:spcBef>
                        <a:spcAft>
                          <a:spcPts val="0"/>
                        </a:spcAft>
                        <a:buNone/>
                      </a:pPr>
                      <a:r>
                        <a:rPr lang="en-US" sz="1500" u="none" strike="noStrike">
                          <a:solidFill>
                            <a:schemeClr val="dk1"/>
                          </a:solidFill>
                        </a:rPr>
                        <a:t>30 months</a:t>
                      </a:r>
                      <a:endParaRPr sz="1500" b="0" i="0" u="none" strike="noStrike">
                        <a:solidFill>
                          <a:schemeClr val="dk1"/>
                        </a:solidFill>
                        <a:latin typeface="Arial"/>
                        <a:ea typeface="Arial"/>
                        <a:cs typeface="Arial"/>
                        <a:sym typeface="Arial"/>
                      </a:endParaRPr>
                    </a:p>
                  </a:txBody>
                  <a:tcPr marL="6350" marR="6350" marT="93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solidFill>
                      <a:srgbClr val="8ED38E"/>
                    </a:solidFill>
                  </a:tcPr>
                </a:tc>
                <a:tc>
                  <a:txBody>
                    <a:bodyPr/>
                    <a:lstStyle/>
                    <a:p>
                      <a:pPr marL="0" marR="0" lvl="0" indent="0" algn="ctr" rtl="0">
                        <a:spcBef>
                          <a:spcPts val="0"/>
                        </a:spcBef>
                        <a:spcAft>
                          <a:spcPts val="0"/>
                        </a:spcAft>
                        <a:buNone/>
                      </a:pPr>
                      <a:r>
                        <a:rPr lang="en-US" sz="1500" u="none" strike="noStrike">
                          <a:solidFill>
                            <a:schemeClr val="dk1"/>
                          </a:solidFill>
                        </a:rPr>
                        <a:t>28 months</a:t>
                      </a:r>
                      <a:endParaRPr sz="1500" b="0" i="0" u="none" strike="noStrike">
                        <a:solidFill>
                          <a:schemeClr val="dk1"/>
                        </a:solidFill>
                        <a:latin typeface="Arial"/>
                        <a:ea typeface="Arial"/>
                        <a:cs typeface="Arial"/>
                        <a:sym typeface="Arial"/>
                      </a:endParaRPr>
                    </a:p>
                  </a:txBody>
                  <a:tcPr marL="6350" marR="6350" marT="93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solidFill>
                      <a:srgbClr val="8ED38E"/>
                    </a:solidFill>
                  </a:tcPr>
                </a:tc>
                <a:tc>
                  <a:txBody>
                    <a:bodyPr/>
                    <a:lstStyle/>
                    <a:p>
                      <a:pPr marL="0" marR="0" lvl="0" indent="0" algn="ctr" rtl="0">
                        <a:spcBef>
                          <a:spcPts val="0"/>
                        </a:spcBef>
                        <a:spcAft>
                          <a:spcPts val="0"/>
                        </a:spcAft>
                        <a:buNone/>
                      </a:pPr>
                      <a:r>
                        <a:rPr lang="en-US" sz="1500" u="none" strike="noStrike">
                          <a:solidFill>
                            <a:schemeClr val="dk1"/>
                          </a:solidFill>
                        </a:rPr>
                        <a:t>25 months</a:t>
                      </a:r>
                      <a:endParaRPr sz="1500" b="0" i="0" u="none" strike="noStrike">
                        <a:solidFill>
                          <a:schemeClr val="dk1"/>
                        </a:solidFill>
                        <a:latin typeface="Arial"/>
                        <a:ea typeface="Arial"/>
                        <a:cs typeface="Arial"/>
                        <a:sym typeface="Arial"/>
                      </a:endParaRPr>
                    </a:p>
                  </a:txBody>
                  <a:tcPr marL="6350" marR="6350" marT="93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solidFill>
                      <a:srgbClr val="8ED38E"/>
                    </a:solidFill>
                  </a:tcPr>
                </a:tc>
                <a:tc>
                  <a:txBody>
                    <a:bodyPr/>
                    <a:lstStyle/>
                    <a:p>
                      <a:pPr marL="0" marR="0" lvl="0" indent="0" algn="ctr" rtl="0">
                        <a:spcBef>
                          <a:spcPts val="0"/>
                        </a:spcBef>
                        <a:spcAft>
                          <a:spcPts val="0"/>
                        </a:spcAft>
                        <a:buNone/>
                      </a:pPr>
                      <a:r>
                        <a:rPr lang="en-US" sz="1500" u="none" strike="noStrike">
                          <a:solidFill>
                            <a:schemeClr val="dk1"/>
                          </a:solidFill>
                        </a:rPr>
                        <a:t>24 months</a:t>
                      </a:r>
                      <a:endParaRPr sz="1500" b="0" i="0" u="none" strike="noStrike">
                        <a:solidFill>
                          <a:schemeClr val="dk1"/>
                        </a:solidFill>
                        <a:latin typeface="Arial"/>
                        <a:ea typeface="Arial"/>
                        <a:cs typeface="Arial"/>
                        <a:sym typeface="Arial"/>
                      </a:endParaRPr>
                    </a:p>
                  </a:txBody>
                  <a:tcPr marL="6350" marR="6350" marT="93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solidFill>
                      <a:srgbClr val="E3D5AB"/>
                    </a:solidFill>
                  </a:tcPr>
                </a:tc>
                <a:tc>
                  <a:txBody>
                    <a:bodyPr/>
                    <a:lstStyle/>
                    <a:p>
                      <a:pPr marL="0" marR="0" lvl="0" indent="0" algn="ctr" rtl="0">
                        <a:spcBef>
                          <a:spcPts val="0"/>
                        </a:spcBef>
                        <a:spcAft>
                          <a:spcPts val="0"/>
                        </a:spcAft>
                        <a:buNone/>
                      </a:pPr>
                      <a:r>
                        <a:rPr lang="en-US" sz="1500" u="none" strike="noStrike">
                          <a:solidFill>
                            <a:schemeClr val="dk1"/>
                          </a:solidFill>
                        </a:rPr>
                        <a:t>18 months</a:t>
                      </a:r>
                      <a:endParaRPr sz="1500" b="0" i="0" u="none" strike="noStrike">
                        <a:solidFill>
                          <a:schemeClr val="dk1"/>
                        </a:solidFill>
                        <a:latin typeface="Arial"/>
                        <a:ea typeface="Arial"/>
                        <a:cs typeface="Arial"/>
                        <a:sym typeface="Arial"/>
                      </a:endParaRPr>
                    </a:p>
                  </a:txBody>
                  <a:tcPr marL="6350" marR="6350" marT="9300" marB="0" anchor="ctr">
                    <a:lnL w="9525" cap="flat" cmpd="sng">
                      <a:solidFill>
                        <a:srgbClr val="000000">
                          <a:alpha val="0"/>
                        </a:srgbClr>
                      </a:solidFill>
                      <a:prstDash val="solid"/>
                      <a:round/>
                      <a:headEnd type="none" w="sm" len="sm"/>
                      <a:tailEnd type="none" w="sm" len="sm"/>
                    </a:lnL>
                    <a:lnT w="9525" cap="flat" cmpd="sng">
                      <a:solidFill>
                        <a:srgbClr val="000000">
                          <a:alpha val="0"/>
                        </a:srgbClr>
                      </a:solidFill>
                      <a:prstDash val="solid"/>
                      <a:round/>
                      <a:headEnd type="none" w="sm" len="sm"/>
                      <a:tailEnd type="none" w="sm" len="sm"/>
                    </a:lnT>
                    <a:solidFill>
                      <a:srgbClr val="E3D5AB"/>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26"/>
          <p:cNvSpPr txBox="1">
            <a:spLocks noGrp="1"/>
          </p:cNvSpPr>
          <p:nvPr>
            <p:ph type="title"/>
          </p:nvPr>
        </p:nvSpPr>
        <p:spPr>
          <a:xfrm>
            <a:off x="179173" y="133514"/>
            <a:ext cx="10026650" cy="655637"/>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8ED38E"/>
              </a:buClr>
              <a:buSzPts val="2800"/>
              <a:buFont typeface="Rockwell"/>
              <a:buNone/>
            </a:pPr>
            <a:r>
              <a:rPr lang="en-US">
                <a:solidFill>
                  <a:srgbClr val="8ED38E"/>
                </a:solidFill>
              </a:rPr>
              <a:t>BUDGET PROCESS</a:t>
            </a:r>
            <a:endParaRPr/>
          </a:p>
        </p:txBody>
      </p:sp>
      <p:pic>
        <p:nvPicPr>
          <p:cNvPr id="657" name="Google Shape;657;p26" descr="A black background with white arrows&#10;&#10;Description automatically generated"/>
          <p:cNvPicPr preferRelativeResize="0"/>
          <p:nvPr/>
        </p:nvPicPr>
        <p:blipFill rotWithShape="1">
          <a:blip r:embed="rId3">
            <a:alphaModFix/>
          </a:blip>
          <a:srcRect/>
          <a:stretch/>
        </p:blipFill>
        <p:spPr>
          <a:xfrm>
            <a:off x="10344150" y="-1182688"/>
            <a:ext cx="6216764" cy="4973411"/>
          </a:xfrm>
          <a:prstGeom prst="rect">
            <a:avLst/>
          </a:prstGeom>
          <a:noFill/>
          <a:ln>
            <a:noFill/>
          </a:ln>
        </p:spPr>
      </p:pic>
      <p:sp>
        <p:nvSpPr>
          <p:cNvPr id="658" name="Google Shape;658;p26"/>
          <p:cNvSpPr/>
          <p:nvPr/>
        </p:nvSpPr>
        <p:spPr>
          <a:xfrm>
            <a:off x="70316" y="615220"/>
            <a:ext cx="11316141" cy="532453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lt1"/>
              </a:buClr>
              <a:buSzPts val="1700"/>
              <a:buFont typeface="Avenir"/>
              <a:buNone/>
            </a:pPr>
            <a:r>
              <a:rPr lang="en-US" sz="1700" b="0" i="0" u="none" strike="noStrike" cap="none">
                <a:solidFill>
                  <a:schemeClr val="lt1"/>
                </a:solidFill>
                <a:latin typeface="Avenir"/>
                <a:ea typeface="Avenir"/>
                <a:cs typeface="Avenir"/>
                <a:sym typeface="Avenir"/>
              </a:rPr>
              <a:t>The budget model helps to align financial resources with the company’s strategic goals.  There are a few ways to approach a budget model; most use either the top-down approach or the bottom-up approach.  Typically, you will see companies move to the top-down approach as revenue growth goals become the main KPI used to create enterprise value. In the top-down approach, you would start with the expected revenue growth and then build the COGS and then the OPEX needed to support the revenue growth.  However, one of the most common mistakes in building a budget is </a:t>
            </a:r>
            <a:r>
              <a:rPr lang="en-US" sz="1700" b="1" i="0" u="none" strike="noStrike" cap="none">
                <a:solidFill>
                  <a:schemeClr val="lt1"/>
                </a:solidFill>
                <a:latin typeface="Avenir"/>
                <a:ea typeface="Avenir"/>
                <a:cs typeface="Avenir"/>
                <a:sym typeface="Avenir"/>
              </a:rPr>
              <a:t>overestimating revenue growth</a:t>
            </a:r>
            <a:r>
              <a:rPr lang="en-US" sz="1700" b="0" i="0" u="none" strike="noStrike" cap="none">
                <a:solidFill>
                  <a:schemeClr val="lt1"/>
                </a:solidFill>
                <a:latin typeface="Avenir"/>
                <a:ea typeface="Avenir"/>
                <a:cs typeface="Avenir"/>
                <a:sym typeface="Avenir"/>
              </a:rPr>
              <a:t>.  It is recommended to not only use historical data, but benchmark to the industry.  </a:t>
            </a:r>
            <a:r>
              <a:rPr lang="en-US" sz="1700" b="1" i="0" u="none" strike="noStrike" cap="none">
                <a:solidFill>
                  <a:schemeClr val="lt1"/>
                </a:solidFill>
                <a:latin typeface="Avenir"/>
                <a:ea typeface="Avenir"/>
                <a:cs typeface="Avenir"/>
                <a:sym typeface="Avenir"/>
              </a:rPr>
              <a:t>Find out </a:t>
            </a:r>
            <a:r>
              <a:rPr lang="en-US" sz="1700" b="1">
                <a:solidFill>
                  <a:schemeClr val="lt1"/>
                </a:solidFill>
                <a:latin typeface="Avenir"/>
                <a:ea typeface="Avenir"/>
                <a:cs typeface="Avenir"/>
                <a:sym typeface="Avenir"/>
              </a:rPr>
              <a:t>w</a:t>
            </a:r>
            <a:r>
              <a:rPr lang="en-US" sz="1700" b="1" i="0" u="none" strike="noStrike" cap="none">
                <a:solidFill>
                  <a:schemeClr val="lt1"/>
                </a:solidFill>
                <a:latin typeface="Avenir"/>
                <a:ea typeface="Avenir"/>
                <a:cs typeface="Avenir"/>
                <a:sym typeface="Avenir"/>
              </a:rPr>
              <a:t>hat are your competitors doing? </a:t>
            </a:r>
            <a:r>
              <a:rPr lang="en-US" sz="1700" b="0" i="0" u="none" strike="noStrike" cap="none">
                <a:solidFill>
                  <a:schemeClr val="lt1"/>
                </a:solidFill>
                <a:latin typeface="Avenir"/>
                <a:ea typeface="Avenir"/>
                <a:cs typeface="Avenir"/>
                <a:sym typeface="Avenir"/>
              </a:rPr>
              <a:t> When running a budget </a:t>
            </a:r>
            <a:r>
              <a:rPr lang="en-US" sz="1700" b="1" i="0" u="none" strike="noStrike" cap="none">
                <a:solidFill>
                  <a:schemeClr val="lt1"/>
                </a:solidFill>
                <a:latin typeface="Avenir"/>
                <a:ea typeface="Avenir"/>
                <a:cs typeface="Avenir"/>
                <a:sym typeface="Avenir"/>
              </a:rPr>
              <a:t>always anticipate lower revenue and higher costs than expectated.  Be conservative here to avoid financial instability and created unwarranted credit issues with your business.  </a:t>
            </a:r>
            <a:r>
              <a:rPr lang="en-US" sz="1700" i="0" u="none" strike="noStrike" cap="none">
                <a:solidFill>
                  <a:schemeClr val="lt1"/>
                </a:solidFill>
                <a:latin typeface="Avenir"/>
                <a:ea typeface="Avenir"/>
                <a:cs typeface="Avenir"/>
                <a:sym typeface="Avenir"/>
              </a:rPr>
              <a:t>Since this is a model, you should follow the 3-pong approach of optimistic, pessimistic, and realistic budget runs.</a:t>
            </a:r>
            <a:endParaRPr sz="1700">
              <a:solidFill>
                <a:schemeClr val="lt1"/>
              </a:solidFill>
              <a:latin typeface="Avenir"/>
              <a:ea typeface="Avenir"/>
              <a:cs typeface="Avenir"/>
              <a:sym typeface="Avenir"/>
            </a:endParaRPr>
          </a:p>
          <a:p>
            <a:pPr marL="0" marR="0" lvl="0" indent="0" algn="l" rtl="0">
              <a:lnSpc>
                <a:spcPct val="100000"/>
              </a:lnSpc>
              <a:spcBef>
                <a:spcPts val="0"/>
              </a:spcBef>
              <a:spcAft>
                <a:spcPts val="0"/>
              </a:spcAft>
              <a:buClr>
                <a:schemeClr val="lt1"/>
              </a:buClr>
              <a:buSzPts val="1700"/>
              <a:buFont typeface="Avenir"/>
              <a:buNone/>
            </a:pPr>
            <a:endParaRPr sz="1700">
              <a:solidFill>
                <a:schemeClr val="lt1"/>
              </a:solidFill>
              <a:latin typeface="Avenir"/>
              <a:ea typeface="Avenir"/>
              <a:cs typeface="Avenir"/>
              <a:sym typeface="Avenir"/>
            </a:endParaRPr>
          </a:p>
          <a:p>
            <a:pPr marL="0" marR="0" lvl="0" indent="0" algn="l" rtl="0">
              <a:lnSpc>
                <a:spcPct val="100000"/>
              </a:lnSpc>
              <a:spcBef>
                <a:spcPts val="0"/>
              </a:spcBef>
              <a:spcAft>
                <a:spcPts val="0"/>
              </a:spcAft>
              <a:buClr>
                <a:schemeClr val="lt1"/>
              </a:buClr>
              <a:buSzPts val="1700"/>
              <a:buFont typeface="Avenir"/>
              <a:buNone/>
            </a:pPr>
            <a:r>
              <a:rPr lang="en-US" sz="1700">
                <a:solidFill>
                  <a:schemeClr val="lt1"/>
                </a:solidFill>
                <a:latin typeface="Avenir"/>
                <a:ea typeface="Avenir"/>
                <a:cs typeface="Avenir"/>
                <a:sym typeface="Avenir"/>
              </a:rPr>
              <a:t>Depending upon</a:t>
            </a:r>
            <a:r>
              <a:rPr lang="en-US" sz="1700" b="0" i="0" u="none" strike="noStrike" cap="none">
                <a:solidFill>
                  <a:schemeClr val="lt1"/>
                </a:solidFill>
                <a:latin typeface="Avenir"/>
                <a:ea typeface="Avenir"/>
                <a:cs typeface="Avenir"/>
                <a:sym typeface="Avenir"/>
              </a:rPr>
              <a:t> the industry, we would typically recommend starting the budget process early in September to start gathering data with the complete build in October and November for publication.</a:t>
            </a:r>
            <a:endParaRPr/>
          </a:p>
          <a:p>
            <a:pPr marL="0" marR="0" lvl="0" indent="0" algn="l" rtl="0">
              <a:lnSpc>
                <a:spcPct val="100000"/>
              </a:lnSpc>
              <a:spcBef>
                <a:spcPts val="0"/>
              </a:spcBef>
              <a:spcAft>
                <a:spcPts val="0"/>
              </a:spcAft>
              <a:buClr>
                <a:schemeClr val="lt1"/>
              </a:buClr>
              <a:buSzPts val="1700"/>
              <a:buFont typeface="Avenir"/>
              <a:buNone/>
            </a:pPr>
            <a:endParaRPr sz="1700">
              <a:solidFill>
                <a:schemeClr val="lt1"/>
              </a:solidFill>
              <a:latin typeface="Avenir"/>
              <a:ea typeface="Avenir"/>
              <a:cs typeface="Avenir"/>
              <a:sym typeface="Avenir"/>
            </a:endParaRPr>
          </a:p>
          <a:p>
            <a:pPr marL="0" marR="0" lvl="0" indent="0" algn="l" rtl="0">
              <a:lnSpc>
                <a:spcPct val="100000"/>
              </a:lnSpc>
              <a:spcBef>
                <a:spcPts val="0"/>
              </a:spcBef>
              <a:spcAft>
                <a:spcPts val="0"/>
              </a:spcAft>
              <a:buClr>
                <a:schemeClr val="lt1"/>
              </a:buClr>
              <a:buSzPts val="1700"/>
              <a:buFont typeface="Avenir"/>
              <a:buNone/>
            </a:pPr>
            <a:r>
              <a:rPr lang="en-US" sz="1700">
                <a:solidFill>
                  <a:schemeClr val="lt1"/>
                </a:solidFill>
                <a:latin typeface="Avenir"/>
                <a:ea typeface="Avenir"/>
                <a:cs typeface="Avenir"/>
                <a:sym typeface="Avenir"/>
              </a:rPr>
              <a:t>The budget will provide a roadmap for how the company should allocate its future resources while minimizing surprises or financial strains. </a:t>
            </a:r>
            <a:endParaRPr/>
          </a:p>
          <a:p>
            <a:pPr marL="0" marR="0" lvl="0" indent="0" algn="l" rtl="0">
              <a:lnSpc>
                <a:spcPct val="100000"/>
              </a:lnSpc>
              <a:spcBef>
                <a:spcPts val="0"/>
              </a:spcBef>
              <a:spcAft>
                <a:spcPts val="0"/>
              </a:spcAft>
              <a:buClr>
                <a:schemeClr val="lt1"/>
              </a:buClr>
              <a:buSzPts val="1700"/>
              <a:buFont typeface="Avenir"/>
              <a:buNone/>
            </a:pPr>
            <a:endParaRPr sz="1700" b="0" i="0" u="none" strike="noStrike" cap="none">
              <a:solidFill>
                <a:schemeClr val="lt1"/>
              </a:solidFill>
              <a:latin typeface="Avenir"/>
              <a:ea typeface="Avenir"/>
              <a:cs typeface="Avenir"/>
              <a:sym typeface="Avenir"/>
            </a:endParaRPr>
          </a:p>
          <a:p>
            <a:pPr marL="0" marR="0" lvl="0" indent="0" algn="l" rtl="0">
              <a:spcBef>
                <a:spcPts val="0"/>
              </a:spcBef>
              <a:spcAft>
                <a:spcPts val="0"/>
              </a:spcAft>
              <a:buNone/>
            </a:pPr>
            <a:r>
              <a:rPr lang="en-US" sz="1700" u="sng">
                <a:solidFill>
                  <a:srgbClr val="8ED38E"/>
                </a:solidFill>
                <a:latin typeface="Avenir"/>
                <a:ea typeface="Avenir"/>
                <a:cs typeface="Avenir"/>
                <a:sym typeface="Avenir"/>
                <a:hlinkClick r:id="rId4">
                  <a:extLst>
                    <a:ext uri="{A12FA001-AC4F-418D-AE19-62706E023703}">
                      <ahyp:hlinkClr xmlns:ahyp="http://schemas.microsoft.com/office/drawing/2018/hyperlinkcolor" val="tx"/>
                    </a:ext>
                  </a:extLst>
                </a:hlinkClick>
              </a:rPr>
              <a:t>12 Common Startup Budgeting Mistakes to Avoid - Burkland (burklandassociates.com)</a:t>
            </a:r>
            <a:endParaRPr sz="1700" b="0" i="0" u="none" strike="noStrike" cap="none">
              <a:solidFill>
                <a:srgbClr val="8ED38E"/>
              </a:solidFill>
              <a:latin typeface="Avenir"/>
              <a:ea typeface="Avenir"/>
              <a:cs typeface="Avenir"/>
              <a:sym typeface="Avenir"/>
            </a:endParaRPr>
          </a:p>
          <a:p>
            <a:pPr marL="0" marR="0" lvl="0" indent="0" algn="l" rtl="0">
              <a:lnSpc>
                <a:spcPct val="100000"/>
              </a:lnSpc>
              <a:spcBef>
                <a:spcPts val="0"/>
              </a:spcBef>
              <a:spcAft>
                <a:spcPts val="0"/>
              </a:spcAft>
              <a:buClr>
                <a:schemeClr val="lt1"/>
              </a:buClr>
              <a:buSzPts val="1700"/>
              <a:buFont typeface="Avenir"/>
              <a:buNone/>
            </a:pPr>
            <a:r>
              <a:rPr lang="en-US" sz="1700">
                <a:solidFill>
                  <a:schemeClr val="lt1"/>
                </a:solidFill>
                <a:latin typeface="Avenir"/>
                <a:ea typeface="Avenir"/>
                <a:cs typeface="Avenir"/>
                <a:sym typeface="Avenir"/>
              </a:rPr>
              <a:t>There is an amazing article link above which discussed the “12 Common Startup Budgeting Mistakes to Avoid” by Kate Adams at Burkland Associates.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27"/>
          <p:cNvSpPr txBox="1">
            <a:spLocks noGrp="1"/>
          </p:cNvSpPr>
          <p:nvPr>
            <p:ph type="title"/>
          </p:nvPr>
        </p:nvSpPr>
        <p:spPr>
          <a:xfrm>
            <a:off x="4984750" y="1011237"/>
            <a:ext cx="6120000" cy="860400"/>
          </a:xfrm>
          <a:prstGeom prst="rect">
            <a:avLst/>
          </a:prstGeom>
          <a:noFill/>
          <a:ln>
            <a:noFill/>
          </a:ln>
        </p:spPr>
        <p:txBody>
          <a:bodyPr spcFirstLastPara="1" wrap="square" lIns="0" tIns="0" rIns="0" bIns="0" anchor="b" anchorCtr="0">
            <a:normAutofit/>
          </a:bodyPr>
          <a:lstStyle/>
          <a:p>
            <a:pPr marL="0" lvl="0" indent="0" algn="ctr" rtl="0">
              <a:lnSpc>
                <a:spcPct val="100000"/>
              </a:lnSpc>
              <a:spcBef>
                <a:spcPts val="0"/>
              </a:spcBef>
              <a:spcAft>
                <a:spcPts val="0"/>
              </a:spcAft>
              <a:buClr>
                <a:schemeClr val="lt1"/>
              </a:buClr>
              <a:buSzPts val="2800"/>
              <a:buFont typeface="Rockwell"/>
              <a:buNone/>
            </a:pPr>
            <a:r>
              <a:rPr lang="en-US"/>
              <a:t>KEY PERFORMANCE INDICATORS (KPIS)</a:t>
            </a:r>
            <a:endParaRPr/>
          </a:p>
        </p:txBody>
      </p:sp>
      <p:pic>
        <p:nvPicPr>
          <p:cNvPr id="664" name="Google Shape;664;p27" descr="A black background with white arrows&#10;&#10;Description automatically generated"/>
          <p:cNvPicPr preferRelativeResize="0"/>
          <p:nvPr/>
        </p:nvPicPr>
        <p:blipFill rotWithShape="1">
          <a:blip r:embed="rId3">
            <a:alphaModFix/>
          </a:blip>
          <a:srcRect r="54844" b="-1"/>
          <a:stretch/>
        </p:blipFill>
        <p:spPr>
          <a:xfrm>
            <a:off x="10012177" y="-1343196"/>
            <a:ext cx="3259823" cy="5775279"/>
          </a:xfrm>
          <a:prstGeom prst="rect">
            <a:avLst/>
          </a:prstGeom>
          <a:noFill/>
          <a:ln>
            <a:noFill/>
          </a:ln>
        </p:spPr>
      </p:pic>
      <p:pic>
        <p:nvPicPr>
          <p:cNvPr id="665" name="Google Shape;665;p27" descr="A group of people sitting at a table&#10;&#10;Description automatically generated"/>
          <p:cNvPicPr preferRelativeResize="0">
            <a:picLocks noGrp="1"/>
          </p:cNvPicPr>
          <p:nvPr>
            <p:ph type="pic" idx="2"/>
          </p:nvPr>
        </p:nvPicPr>
        <p:blipFill rotWithShape="1">
          <a:blip r:embed="rId4">
            <a:alphaModFix/>
          </a:blip>
          <a:srcRect l="27998" t="-756" r="24420" b="756"/>
          <a:stretch/>
        </p:blipFill>
        <p:spPr>
          <a:xfrm>
            <a:off x="-1" y="-54415"/>
            <a:ext cx="4299857" cy="602429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28"/>
          <p:cNvSpPr txBox="1">
            <a:spLocks noGrp="1"/>
          </p:cNvSpPr>
          <p:nvPr>
            <p:ph type="title"/>
          </p:nvPr>
        </p:nvSpPr>
        <p:spPr>
          <a:xfrm>
            <a:off x="179173" y="133514"/>
            <a:ext cx="10026650" cy="655637"/>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8ED38E"/>
              </a:buClr>
              <a:buSzPts val="2800"/>
              <a:buFont typeface="Rockwell"/>
              <a:buNone/>
            </a:pPr>
            <a:r>
              <a:rPr lang="en-US">
                <a:solidFill>
                  <a:srgbClr val="8ED38E"/>
                </a:solidFill>
              </a:rPr>
              <a:t>KEY PERFORMANCE INDICATORS</a:t>
            </a:r>
            <a:endParaRPr/>
          </a:p>
        </p:txBody>
      </p:sp>
      <p:pic>
        <p:nvPicPr>
          <p:cNvPr id="672" name="Google Shape;672;p28" descr="A black background with white arrows&#10;&#10;Description automatically generated"/>
          <p:cNvPicPr preferRelativeResize="0"/>
          <p:nvPr/>
        </p:nvPicPr>
        <p:blipFill rotWithShape="1">
          <a:blip r:embed="rId3">
            <a:alphaModFix/>
          </a:blip>
          <a:srcRect/>
          <a:stretch/>
        </p:blipFill>
        <p:spPr>
          <a:xfrm>
            <a:off x="10344150" y="-1182688"/>
            <a:ext cx="6216764" cy="4973411"/>
          </a:xfrm>
          <a:prstGeom prst="rect">
            <a:avLst/>
          </a:prstGeom>
          <a:noFill/>
          <a:ln>
            <a:noFill/>
          </a:ln>
        </p:spPr>
      </p:pic>
      <p:sp>
        <p:nvSpPr>
          <p:cNvPr id="673" name="Google Shape;673;p28"/>
          <p:cNvSpPr txBox="1"/>
          <p:nvPr/>
        </p:nvSpPr>
        <p:spPr>
          <a:xfrm>
            <a:off x="259945" y="552699"/>
            <a:ext cx="11081700" cy="4332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50">
                <a:solidFill>
                  <a:schemeClr val="lt1"/>
                </a:solidFill>
                <a:latin typeface="Avenir"/>
                <a:ea typeface="Avenir"/>
                <a:cs typeface="Avenir"/>
                <a:sym typeface="Avenir"/>
              </a:rPr>
              <a:t>Common financial KPIs were discussed earlier for financial specific metrics under the section “Financial Modeling.”  In addition to reporting financial metrics, Companies should map out and set KPI targets for the company as a whole and at the employee-level.  These are monitored during the year and reported on via dashboards, monthly reporting and Board reporting.  Each year, the company can review the key indicators by employee/department to tie to the overall company financial KPI goals to trickle all the way down to individual performance.  Mapping should be done to the company’s KPIs by department and amongst employee class once your growth stage demands a performance comp structure.</a:t>
            </a:r>
            <a:endParaRPr/>
          </a:p>
          <a:p>
            <a:pPr marL="0" marR="0" lvl="0" indent="0" algn="l" rtl="0">
              <a:spcBef>
                <a:spcPts val="0"/>
              </a:spcBef>
              <a:spcAft>
                <a:spcPts val="0"/>
              </a:spcAft>
              <a:buNone/>
            </a:pPr>
            <a:endParaRPr sz="1450">
              <a:solidFill>
                <a:schemeClr val="lt1"/>
              </a:solidFill>
              <a:latin typeface="Avenir"/>
              <a:ea typeface="Avenir"/>
              <a:cs typeface="Avenir"/>
              <a:sym typeface="Avenir"/>
            </a:endParaRPr>
          </a:p>
          <a:p>
            <a:pPr marL="0" marR="0" lvl="0" indent="0" algn="l" rtl="0">
              <a:spcBef>
                <a:spcPts val="0"/>
              </a:spcBef>
              <a:spcAft>
                <a:spcPts val="0"/>
              </a:spcAft>
              <a:buNone/>
            </a:pPr>
            <a:r>
              <a:rPr lang="en-US" sz="1450">
                <a:solidFill>
                  <a:schemeClr val="lt1"/>
                </a:solidFill>
                <a:latin typeface="Avenir"/>
                <a:ea typeface="Avenir"/>
                <a:cs typeface="Avenir"/>
                <a:sym typeface="Avenir"/>
              </a:rPr>
              <a:t>For example, in a consulting firm, you can relate a portion of team management year-end bonuses to the set KPIs measures they can influence such as:</a:t>
            </a:r>
            <a:endParaRPr/>
          </a:p>
          <a:p>
            <a:pPr marL="285750" marR="0" lvl="0" indent="-285750" algn="l" rtl="0">
              <a:spcBef>
                <a:spcPts val="0"/>
              </a:spcBef>
              <a:spcAft>
                <a:spcPts val="0"/>
              </a:spcAft>
              <a:buClr>
                <a:srgbClr val="8ED38E"/>
              </a:buClr>
              <a:buSzPts val="1450"/>
              <a:buFont typeface="Noto Sans Symbols"/>
              <a:buChar char="❖"/>
            </a:pPr>
            <a:r>
              <a:rPr lang="en-US" sz="1450">
                <a:solidFill>
                  <a:schemeClr val="lt1"/>
                </a:solidFill>
                <a:latin typeface="Avenir"/>
                <a:ea typeface="Avenir"/>
                <a:cs typeface="Avenir"/>
                <a:sym typeface="Avenir"/>
              </a:rPr>
              <a:t>Revenue Growth by Niche</a:t>
            </a:r>
            <a:endParaRPr/>
          </a:p>
          <a:p>
            <a:pPr marL="285750" marR="0" lvl="0" indent="-285750" algn="l" rtl="0">
              <a:spcBef>
                <a:spcPts val="0"/>
              </a:spcBef>
              <a:spcAft>
                <a:spcPts val="0"/>
              </a:spcAft>
              <a:buClr>
                <a:srgbClr val="8ED38E"/>
              </a:buClr>
              <a:buSzPts val="1450"/>
              <a:buFont typeface="Noto Sans Symbols"/>
              <a:buChar char="❖"/>
            </a:pPr>
            <a:r>
              <a:rPr lang="en-US" sz="1450">
                <a:solidFill>
                  <a:schemeClr val="lt1"/>
                </a:solidFill>
                <a:latin typeface="Avenir"/>
                <a:ea typeface="Avenir"/>
                <a:cs typeface="Avenir"/>
                <a:sym typeface="Avenir"/>
              </a:rPr>
              <a:t>Customer Retention Rates</a:t>
            </a:r>
            <a:endParaRPr/>
          </a:p>
          <a:p>
            <a:pPr marL="285750" marR="0" lvl="0" indent="-285750" algn="l" rtl="0">
              <a:spcBef>
                <a:spcPts val="0"/>
              </a:spcBef>
              <a:spcAft>
                <a:spcPts val="0"/>
              </a:spcAft>
              <a:buClr>
                <a:srgbClr val="8ED38E"/>
              </a:buClr>
              <a:buSzPts val="1450"/>
              <a:buFont typeface="Noto Sans Symbols"/>
              <a:buChar char="❖"/>
            </a:pPr>
            <a:r>
              <a:rPr lang="en-US" sz="1450">
                <a:solidFill>
                  <a:schemeClr val="lt1"/>
                </a:solidFill>
                <a:latin typeface="Avenir"/>
                <a:ea typeface="Avenir"/>
                <a:cs typeface="Avenir"/>
                <a:sym typeface="Avenir"/>
              </a:rPr>
              <a:t>Contribution Margin</a:t>
            </a:r>
            <a:endParaRPr/>
          </a:p>
          <a:p>
            <a:pPr marL="285750" marR="0" lvl="0" indent="-285750" algn="l" rtl="0">
              <a:spcBef>
                <a:spcPts val="0"/>
              </a:spcBef>
              <a:spcAft>
                <a:spcPts val="0"/>
              </a:spcAft>
              <a:buClr>
                <a:srgbClr val="8ED38E"/>
              </a:buClr>
              <a:buSzPts val="1450"/>
              <a:buFont typeface="Noto Sans Symbols"/>
              <a:buChar char="❖"/>
            </a:pPr>
            <a:r>
              <a:rPr lang="en-US" sz="1450">
                <a:solidFill>
                  <a:schemeClr val="lt1"/>
                </a:solidFill>
                <a:latin typeface="Avenir"/>
                <a:ea typeface="Avenir"/>
                <a:cs typeface="Avenir"/>
                <a:sym typeface="Avenir"/>
              </a:rPr>
              <a:t>EBIDTA Margin by Niche</a:t>
            </a:r>
            <a:endParaRPr/>
          </a:p>
          <a:p>
            <a:pPr marL="285750" marR="0" lvl="0" indent="-285750" algn="l" rtl="0">
              <a:spcBef>
                <a:spcPts val="0"/>
              </a:spcBef>
              <a:spcAft>
                <a:spcPts val="0"/>
              </a:spcAft>
              <a:buClr>
                <a:srgbClr val="8ED38E"/>
              </a:buClr>
              <a:buSzPts val="1450"/>
              <a:buFont typeface="Noto Sans Symbols"/>
              <a:buChar char="❖"/>
            </a:pPr>
            <a:r>
              <a:rPr lang="en-US" sz="1450">
                <a:solidFill>
                  <a:schemeClr val="lt1"/>
                </a:solidFill>
                <a:latin typeface="Avenir"/>
                <a:ea typeface="Avenir"/>
                <a:cs typeface="Avenir"/>
                <a:sym typeface="Avenir"/>
              </a:rPr>
              <a:t>Billable Rates and Utilization Rates</a:t>
            </a:r>
            <a:endParaRPr/>
          </a:p>
          <a:p>
            <a:pPr marL="285750" marR="0" lvl="0" indent="-285750" algn="l" rtl="0">
              <a:spcBef>
                <a:spcPts val="0"/>
              </a:spcBef>
              <a:spcAft>
                <a:spcPts val="0"/>
              </a:spcAft>
              <a:buClr>
                <a:srgbClr val="8ED38E"/>
              </a:buClr>
              <a:buSzPts val="1450"/>
              <a:buFont typeface="Noto Sans Symbols"/>
              <a:buChar char="❖"/>
            </a:pPr>
            <a:r>
              <a:rPr lang="en-US" sz="1450">
                <a:solidFill>
                  <a:schemeClr val="lt1"/>
                </a:solidFill>
                <a:latin typeface="Avenir"/>
                <a:ea typeface="Avenir"/>
                <a:cs typeface="Avenir"/>
                <a:sym typeface="Avenir"/>
              </a:rPr>
              <a:t>Employee Attrition &amp; Headcount Growth</a:t>
            </a:r>
            <a:endParaRPr/>
          </a:p>
          <a:p>
            <a:pPr marL="0" marR="0" lvl="0" indent="0" algn="l" rtl="0">
              <a:spcBef>
                <a:spcPts val="0"/>
              </a:spcBef>
              <a:spcAft>
                <a:spcPts val="0"/>
              </a:spcAft>
              <a:buNone/>
            </a:pPr>
            <a:endParaRPr sz="1450">
              <a:solidFill>
                <a:schemeClr val="lt1"/>
              </a:solidFill>
              <a:latin typeface="Avenir"/>
              <a:ea typeface="Avenir"/>
              <a:cs typeface="Avenir"/>
              <a:sym typeface="Avenir"/>
            </a:endParaRPr>
          </a:p>
          <a:p>
            <a:pPr marL="0" marR="0" lvl="0" indent="0" algn="l" rtl="0">
              <a:spcBef>
                <a:spcPts val="0"/>
              </a:spcBef>
              <a:spcAft>
                <a:spcPts val="0"/>
              </a:spcAft>
              <a:buNone/>
            </a:pPr>
            <a:r>
              <a:rPr lang="en-US" sz="1450">
                <a:solidFill>
                  <a:schemeClr val="lt1"/>
                </a:solidFill>
                <a:latin typeface="Avenir"/>
                <a:ea typeface="Avenir"/>
                <a:cs typeface="Avenir"/>
                <a:sym typeface="Avenir"/>
              </a:rPr>
              <a:t>The sales team would have their own KPIs for example cross-selling, organic sales growth, sales growth goals, conversion rates, etc.  In addition, you can set KPIs for your finance department with simple yes or no indications to encourage performance such as:</a:t>
            </a:r>
            <a:endParaRPr/>
          </a:p>
          <a:p>
            <a:pPr marL="0" marR="0" lvl="0" indent="0" algn="l" rtl="0">
              <a:spcBef>
                <a:spcPts val="0"/>
              </a:spcBef>
              <a:spcAft>
                <a:spcPts val="0"/>
              </a:spcAft>
              <a:buNone/>
            </a:pPr>
            <a:endParaRPr sz="1450">
              <a:solidFill>
                <a:schemeClr val="lt1"/>
              </a:solidFill>
              <a:latin typeface="Avenir"/>
              <a:ea typeface="Avenir"/>
              <a:cs typeface="Avenir"/>
              <a:sym typeface="Avenir"/>
            </a:endParaRPr>
          </a:p>
        </p:txBody>
      </p:sp>
      <p:graphicFrame>
        <p:nvGraphicFramePr>
          <p:cNvPr id="674" name="Google Shape;674;p28"/>
          <p:cNvGraphicFramePr/>
          <p:nvPr/>
        </p:nvGraphicFramePr>
        <p:xfrm>
          <a:off x="493485" y="4648201"/>
          <a:ext cx="3000000" cy="3000000"/>
        </p:xfrm>
        <a:graphic>
          <a:graphicData uri="http://schemas.openxmlformats.org/drawingml/2006/table">
            <a:tbl>
              <a:tblPr>
                <a:noFill/>
                <a:tableStyleId>{A1AE960C-469A-463D-88F0-88E244A9ADB3}</a:tableStyleId>
              </a:tblPr>
              <a:tblGrid>
                <a:gridCol w="3397750">
                  <a:extLst>
                    <a:ext uri="{9D8B030D-6E8A-4147-A177-3AD203B41FA5}">
                      <a16:colId xmlns:a16="http://schemas.microsoft.com/office/drawing/2014/main" val="20000"/>
                    </a:ext>
                  </a:extLst>
                </a:gridCol>
                <a:gridCol w="728075">
                  <a:extLst>
                    <a:ext uri="{9D8B030D-6E8A-4147-A177-3AD203B41FA5}">
                      <a16:colId xmlns:a16="http://schemas.microsoft.com/office/drawing/2014/main" val="20001"/>
                    </a:ext>
                  </a:extLst>
                </a:gridCol>
                <a:gridCol w="728075">
                  <a:extLst>
                    <a:ext uri="{9D8B030D-6E8A-4147-A177-3AD203B41FA5}">
                      <a16:colId xmlns:a16="http://schemas.microsoft.com/office/drawing/2014/main" val="20002"/>
                    </a:ext>
                  </a:extLst>
                </a:gridCol>
                <a:gridCol w="728075">
                  <a:extLst>
                    <a:ext uri="{9D8B030D-6E8A-4147-A177-3AD203B41FA5}">
                      <a16:colId xmlns:a16="http://schemas.microsoft.com/office/drawing/2014/main" val="20003"/>
                    </a:ext>
                  </a:extLst>
                </a:gridCol>
                <a:gridCol w="728075">
                  <a:extLst>
                    <a:ext uri="{9D8B030D-6E8A-4147-A177-3AD203B41FA5}">
                      <a16:colId xmlns:a16="http://schemas.microsoft.com/office/drawing/2014/main" val="20004"/>
                    </a:ext>
                  </a:extLst>
                </a:gridCol>
              </a:tblGrid>
              <a:tr h="136500">
                <a:tc>
                  <a:txBody>
                    <a:bodyPr/>
                    <a:lstStyle/>
                    <a:p>
                      <a:pPr marL="0" marR="0" lvl="0" indent="0" algn="l" rtl="0">
                        <a:spcBef>
                          <a:spcPts val="0"/>
                        </a:spcBef>
                        <a:spcAft>
                          <a:spcPts val="0"/>
                        </a:spcAft>
                        <a:buNone/>
                      </a:pPr>
                      <a:r>
                        <a:rPr lang="en-US" sz="1100" u="none" strike="noStrike"/>
                        <a:t>KPI</a:t>
                      </a:r>
                      <a:endParaRPr sz="1100" b="1" i="0" u="none" strike="noStrike">
                        <a:solidFill>
                          <a:srgbClr val="000000"/>
                        </a:solidFill>
                        <a:latin typeface="Arial"/>
                        <a:ea typeface="Arial"/>
                        <a:cs typeface="Arial"/>
                        <a:sym typeface="Arial"/>
                      </a:endParaRPr>
                    </a:p>
                  </a:txBody>
                  <a:tcPr marL="6350" marR="6350" marT="6350" marB="0" anchor="b"/>
                </a:tc>
                <a:tc>
                  <a:txBody>
                    <a:bodyPr/>
                    <a:lstStyle/>
                    <a:p>
                      <a:pPr marL="0" marR="0" lvl="0" indent="0" algn="ctr" rtl="0">
                        <a:spcBef>
                          <a:spcPts val="0"/>
                        </a:spcBef>
                        <a:spcAft>
                          <a:spcPts val="0"/>
                        </a:spcAft>
                        <a:buNone/>
                      </a:pPr>
                      <a:r>
                        <a:rPr lang="en-US" sz="1100" u="none" strike="noStrike"/>
                        <a:t>24-Jan</a:t>
                      </a:r>
                      <a:endParaRPr sz="1100" b="1" i="0" u="none" strike="noStrike">
                        <a:solidFill>
                          <a:srgbClr val="000000"/>
                        </a:solidFill>
                        <a:latin typeface="Arial"/>
                        <a:ea typeface="Arial"/>
                        <a:cs typeface="Arial"/>
                        <a:sym typeface="Arial"/>
                      </a:endParaRPr>
                    </a:p>
                  </a:txBody>
                  <a:tcPr marL="6350" marR="6350" marT="6350" marB="0" anchor="b"/>
                </a:tc>
                <a:tc>
                  <a:txBody>
                    <a:bodyPr/>
                    <a:lstStyle/>
                    <a:p>
                      <a:pPr marL="0" marR="0" lvl="0" indent="0" algn="ctr" rtl="0">
                        <a:spcBef>
                          <a:spcPts val="0"/>
                        </a:spcBef>
                        <a:spcAft>
                          <a:spcPts val="0"/>
                        </a:spcAft>
                        <a:buNone/>
                      </a:pPr>
                      <a:r>
                        <a:rPr lang="en-US" sz="1100" u="none" strike="noStrike"/>
                        <a:t>24-Feb</a:t>
                      </a:r>
                      <a:endParaRPr sz="1100" b="1" i="0" u="none" strike="noStrike">
                        <a:solidFill>
                          <a:srgbClr val="000000"/>
                        </a:solidFill>
                        <a:latin typeface="Arial"/>
                        <a:ea typeface="Arial"/>
                        <a:cs typeface="Arial"/>
                        <a:sym typeface="Arial"/>
                      </a:endParaRPr>
                    </a:p>
                  </a:txBody>
                  <a:tcPr marL="6350" marR="6350" marT="6350" marB="0" anchor="b"/>
                </a:tc>
                <a:tc>
                  <a:txBody>
                    <a:bodyPr/>
                    <a:lstStyle/>
                    <a:p>
                      <a:pPr marL="0" marR="0" lvl="0" indent="0" algn="ctr" rtl="0">
                        <a:spcBef>
                          <a:spcPts val="0"/>
                        </a:spcBef>
                        <a:spcAft>
                          <a:spcPts val="0"/>
                        </a:spcAft>
                        <a:buNone/>
                      </a:pPr>
                      <a:r>
                        <a:rPr lang="en-US" sz="1100" u="none" strike="noStrike"/>
                        <a:t>24-Mar</a:t>
                      </a:r>
                      <a:endParaRPr sz="1100" b="1" i="0" u="none" strike="noStrike">
                        <a:solidFill>
                          <a:srgbClr val="000000"/>
                        </a:solidFill>
                        <a:latin typeface="Arial"/>
                        <a:ea typeface="Arial"/>
                        <a:cs typeface="Arial"/>
                        <a:sym typeface="Arial"/>
                      </a:endParaRPr>
                    </a:p>
                  </a:txBody>
                  <a:tcPr marL="6350" marR="6350" marT="6350" marB="0" anchor="b"/>
                </a:tc>
                <a:tc>
                  <a:txBody>
                    <a:bodyPr/>
                    <a:lstStyle/>
                    <a:p>
                      <a:pPr marL="0" marR="0" lvl="0" indent="0" algn="r" rtl="0">
                        <a:spcBef>
                          <a:spcPts val="0"/>
                        </a:spcBef>
                        <a:spcAft>
                          <a:spcPts val="0"/>
                        </a:spcAft>
                        <a:buNone/>
                      </a:pPr>
                      <a:r>
                        <a:rPr lang="en-US" sz="1100" u="none" strike="noStrike"/>
                        <a:t>23-Apr</a:t>
                      </a:r>
                      <a:endParaRPr sz="1100" b="1" i="0" u="none" strike="noStrike">
                        <a:solidFill>
                          <a:srgbClr val="000000"/>
                        </a:solidFill>
                        <a:latin typeface="Arial"/>
                        <a:ea typeface="Arial"/>
                        <a:cs typeface="Arial"/>
                        <a:sym typeface="Arial"/>
                      </a:endParaRPr>
                    </a:p>
                  </a:txBody>
                  <a:tcPr marL="6350" marR="6350" marT="6350" marB="0" anchor="b"/>
                </a:tc>
                <a:extLst>
                  <a:ext uri="{0D108BD9-81ED-4DB2-BD59-A6C34878D82A}">
                    <a16:rowId xmlns:a16="http://schemas.microsoft.com/office/drawing/2014/main" val="10000"/>
                  </a:ext>
                </a:extLst>
              </a:tr>
              <a:tr h="233625">
                <a:tc>
                  <a:txBody>
                    <a:bodyPr/>
                    <a:lstStyle/>
                    <a:p>
                      <a:pPr marL="0" marR="0" lvl="0" indent="0" algn="l" rtl="0">
                        <a:spcBef>
                          <a:spcPts val="0"/>
                        </a:spcBef>
                        <a:spcAft>
                          <a:spcPts val="0"/>
                        </a:spcAft>
                        <a:buNone/>
                      </a:pPr>
                      <a:r>
                        <a:rPr lang="en-US" sz="1100" u="none" strike="noStrike"/>
                        <a:t>Financial Report to Management on time monthly</a:t>
                      </a:r>
                      <a:endParaRPr sz="1100" b="0" i="0" u="none" strike="noStrike">
                        <a:solidFill>
                          <a:srgbClr val="000000"/>
                        </a:solidFill>
                        <a:latin typeface="Arial"/>
                        <a:ea typeface="Arial"/>
                        <a:cs typeface="Arial"/>
                        <a:sym typeface="Arial"/>
                      </a:endParaRPr>
                    </a:p>
                  </a:txBody>
                  <a:tcPr marL="6350" marR="6350" marT="6350" marB="0" anchor="b"/>
                </a:tc>
                <a:tc>
                  <a:txBody>
                    <a:bodyPr/>
                    <a:lstStyle/>
                    <a:p>
                      <a:pPr marL="0" marR="0" lvl="0" indent="0" algn="ctr" rtl="0">
                        <a:spcBef>
                          <a:spcPts val="0"/>
                        </a:spcBef>
                        <a:spcAft>
                          <a:spcPts val="0"/>
                        </a:spcAft>
                        <a:buNone/>
                      </a:pPr>
                      <a:r>
                        <a:rPr lang="en-US" sz="1100" u="none" strike="noStrike"/>
                        <a:t>Yes</a:t>
                      </a:r>
                      <a:endParaRPr sz="1100" b="0" i="0" u="none" strike="noStrike">
                        <a:solidFill>
                          <a:srgbClr val="000000"/>
                        </a:solidFill>
                        <a:latin typeface="Arial"/>
                        <a:ea typeface="Arial"/>
                        <a:cs typeface="Arial"/>
                        <a:sym typeface="Arial"/>
                      </a:endParaRPr>
                    </a:p>
                  </a:txBody>
                  <a:tcPr marL="6350" marR="6350" marT="6350" marB="0" anchor="b"/>
                </a:tc>
                <a:tc>
                  <a:txBody>
                    <a:bodyPr/>
                    <a:lstStyle/>
                    <a:p>
                      <a:pPr marL="0" marR="0" lvl="0" indent="0" algn="ctr" rtl="0">
                        <a:spcBef>
                          <a:spcPts val="0"/>
                        </a:spcBef>
                        <a:spcAft>
                          <a:spcPts val="0"/>
                        </a:spcAft>
                        <a:buNone/>
                      </a:pPr>
                      <a:r>
                        <a:rPr lang="en-US" sz="1100" u="none" strike="noStrike"/>
                        <a:t>Yes</a:t>
                      </a:r>
                      <a:endParaRPr sz="1100" b="0" i="0" u="none" strike="noStrike">
                        <a:solidFill>
                          <a:srgbClr val="000000"/>
                        </a:solidFill>
                        <a:latin typeface="Arial"/>
                        <a:ea typeface="Arial"/>
                        <a:cs typeface="Arial"/>
                        <a:sym typeface="Arial"/>
                      </a:endParaRPr>
                    </a:p>
                  </a:txBody>
                  <a:tcPr marL="6350" marR="6350" marT="6350" marB="0" anchor="b"/>
                </a:tc>
                <a:tc>
                  <a:txBody>
                    <a:bodyPr/>
                    <a:lstStyle/>
                    <a:p>
                      <a:pPr marL="0" marR="0" lvl="0" indent="0" algn="ctr" rtl="0">
                        <a:spcBef>
                          <a:spcPts val="0"/>
                        </a:spcBef>
                        <a:spcAft>
                          <a:spcPts val="0"/>
                        </a:spcAft>
                        <a:buNone/>
                      </a:pPr>
                      <a:r>
                        <a:rPr lang="en-US" sz="1100" u="none" strike="noStrike"/>
                        <a:t>Yes</a:t>
                      </a:r>
                      <a:endParaRPr sz="1100" b="0" i="0" u="none" strike="noStrike">
                        <a:solidFill>
                          <a:srgbClr val="000000"/>
                        </a:solidFill>
                        <a:latin typeface="Arial"/>
                        <a:ea typeface="Arial"/>
                        <a:cs typeface="Arial"/>
                        <a:sym typeface="Arial"/>
                      </a:endParaRPr>
                    </a:p>
                  </a:txBody>
                  <a:tcPr marL="6350" marR="6350" marT="6350" marB="0" anchor="b"/>
                </a:tc>
                <a:tc>
                  <a:txBody>
                    <a:bodyPr/>
                    <a:lstStyle/>
                    <a:p>
                      <a:pPr marL="0" marR="0" lvl="0" indent="0" algn="ctr" rtl="0">
                        <a:spcBef>
                          <a:spcPts val="0"/>
                        </a:spcBef>
                        <a:spcAft>
                          <a:spcPts val="0"/>
                        </a:spcAft>
                        <a:buNone/>
                      </a:pPr>
                      <a:r>
                        <a:rPr lang="en-US" sz="1100" u="none" strike="noStrike"/>
                        <a:t>Yes</a:t>
                      </a:r>
                      <a:endParaRPr sz="1100" b="0" i="0" u="none" strike="noStrike">
                        <a:solidFill>
                          <a:srgbClr val="000000"/>
                        </a:solidFill>
                        <a:latin typeface="Arial"/>
                        <a:ea typeface="Arial"/>
                        <a:cs typeface="Arial"/>
                        <a:sym typeface="Arial"/>
                      </a:endParaRPr>
                    </a:p>
                  </a:txBody>
                  <a:tcPr marL="6350" marR="6350" marT="6350" marB="0" anchor="b"/>
                </a:tc>
                <a:extLst>
                  <a:ext uri="{0D108BD9-81ED-4DB2-BD59-A6C34878D82A}">
                    <a16:rowId xmlns:a16="http://schemas.microsoft.com/office/drawing/2014/main" val="10001"/>
                  </a:ext>
                </a:extLst>
              </a:tr>
              <a:tr h="136500">
                <a:tc>
                  <a:txBody>
                    <a:bodyPr/>
                    <a:lstStyle/>
                    <a:p>
                      <a:pPr marL="0" marR="0" lvl="0" indent="0" algn="l" rtl="0">
                        <a:spcBef>
                          <a:spcPts val="0"/>
                        </a:spcBef>
                        <a:spcAft>
                          <a:spcPts val="0"/>
                        </a:spcAft>
                        <a:buNone/>
                      </a:pPr>
                      <a:r>
                        <a:rPr lang="en-US" sz="1100" u="none" strike="noStrike"/>
                        <a:t>Board Meeting Package to Board on time </a:t>
                      </a:r>
                      <a:endParaRPr sz="1100" b="0" i="0" u="none" strike="noStrike">
                        <a:solidFill>
                          <a:srgbClr val="000000"/>
                        </a:solidFill>
                        <a:latin typeface="Arial"/>
                        <a:ea typeface="Arial"/>
                        <a:cs typeface="Arial"/>
                        <a:sym typeface="Arial"/>
                      </a:endParaRPr>
                    </a:p>
                  </a:txBody>
                  <a:tcPr marL="6350" marR="6350" marT="6350" marB="0" anchor="b"/>
                </a:tc>
                <a:tc>
                  <a:txBody>
                    <a:bodyPr/>
                    <a:lstStyle/>
                    <a:p>
                      <a:pPr marL="0" marR="0" lvl="0" indent="0" algn="ctr" rtl="0">
                        <a:lnSpc>
                          <a:spcPct val="100000"/>
                        </a:lnSpc>
                        <a:spcBef>
                          <a:spcPts val="0"/>
                        </a:spcBef>
                        <a:spcAft>
                          <a:spcPts val="0"/>
                        </a:spcAft>
                        <a:buClr>
                          <a:schemeClr val="lt1"/>
                        </a:buClr>
                        <a:buSzPts val="1100"/>
                        <a:buFont typeface="Avenir"/>
                        <a:buNone/>
                      </a:pPr>
                      <a:r>
                        <a:rPr lang="en-US" sz="1100" u="none" strike="noStrike"/>
                        <a:t> </a:t>
                      </a:r>
                      <a:r>
                        <a:rPr lang="en-US" sz="1100" b="0" i="0" u="none" strike="noStrike">
                          <a:solidFill>
                            <a:schemeClr val="lt1"/>
                          </a:solidFill>
                          <a:latin typeface="Arial"/>
                          <a:ea typeface="Arial"/>
                          <a:cs typeface="Arial"/>
                          <a:sym typeface="Arial"/>
                        </a:rPr>
                        <a:t>n/a</a:t>
                      </a:r>
                      <a:endParaRPr/>
                    </a:p>
                  </a:txBody>
                  <a:tcPr marL="6350" marR="6350" marT="6350" marB="0" anchor="b"/>
                </a:tc>
                <a:tc>
                  <a:txBody>
                    <a:bodyPr/>
                    <a:lstStyle/>
                    <a:p>
                      <a:pPr marL="0" marR="0" lvl="0" indent="0" algn="ctr" rtl="0">
                        <a:lnSpc>
                          <a:spcPct val="100000"/>
                        </a:lnSpc>
                        <a:spcBef>
                          <a:spcPts val="0"/>
                        </a:spcBef>
                        <a:spcAft>
                          <a:spcPts val="0"/>
                        </a:spcAft>
                        <a:buClr>
                          <a:schemeClr val="lt1"/>
                        </a:buClr>
                        <a:buSzPts val="1100"/>
                        <a:buFont typeface="Avenir"/>
                        <a:buNone/>
                      </a:pPr>
                      <a:r>
                        <a:rPr lang="en-US" sz="1100" u="none" strike="noStrike"/>
                        <a:t> </a:t>
                      </a:r>
                      <a:r>
                        <a:rPr lang="en-US" sz="1100" b="0" i="0" u="none" strike="noStrike">
                          <a:solidFill>
                            <a:schemeClr val="lt1"/>
                          </a:solidFill>
                          <a:latin typeface="Arial"/>
                          <a:ea typeface="Arial"/>
                          <a:cs typeface="Arial"/>
                          <a:sym typeface="Arial"/>
                        </a:rPr>
                        <a:t>n/a</a:t>
                      </a:r>
                      <a:endParaRPr/>
                    </a:p>
                  </a:txBody>
                  <a:tcPr marL="6350" marR="6350" marT="6350" marB="0" anchor="b"/>
                </a:tc>
                <a:tc>
                  <a:txBody>
                    <a:bodyPr/>
                    <a:lstStyle/>
                    <a:p>
                      <a:pPr marL="0" marR="0" lvl="0" indent="0" algn="ctr" rtl="0">
                        <a:lnSpc>
                          <a:spcPct val="100000"/>
                        </a:lnSpc>
                        <a:spcBef>
                          <a:spcPts val="0"/>
                        </a:spcBef>
                        <a:spcAft>
                          <a:spcPts val="0"/>
                        </a:spcAft>
                        <a:buClr>
                          <a:schemeClr val="lt1"/>
                        </a:buClr>
                        <a:buSzPts val="1100"/>
                        <a:buFont typeface="Avenir"/>
                        <a:buNone/>
                      </a:pPr>
                      <a:r>
                        <a:rPr lang="en-US" sz="1100" u="none" strike="noStrike"/>
                        <a:t> </a:t>
                      </a:r>
                      <a:r>
                        <a:rPr lang="en-US" sz="1100" b="0" i="0" u="none" strike="noStrike">
                          <a:solidFill>
                            <a:schemeClr val="lt1"/>
                          </a:solidFill>
                          <a:latin typeface="Arial"/>
                          <a:ea typeface="Arial"/>
                          <a:cs typeface="Arial"/>
                          <a:sym typeface="Arial"/>
                        </a:rPr>
                        <a:t>n/a</a:t>
                      </a:r>
                      <a:endParaRPr/>
                    </a:p>
                  </a:txBody>
                  <a:tcPr marL="6350" marR="6350" marT="6350" marB="0" anchor="b"/>
                </a:tc>
                <a:tc>
                  <a:txBody>
                    <a:bodyPr/>
                    <a:lstStyle/>
                    <a:p>
                      <a:pPr marL="0" marR="0" lvl="0" indent="0" algn="ctr" rtl="0">
                        <a:spcBef>
                          <a:spcPts val="0"/>
                        </a:spcBef>
                        <a:spcAft>
                          <a:spcPts val="0"/>
                        </a:spcAft>
                        <a:buNone/>
                      </a:pPr>
                      <a:r>
                        <a:rPr lang="en-US" sz="1100" u="none" strike="noStrike"/>
                        <a:t>Yes</a:t>
                      </a:r>
                      <a:endParaRPr sz="1100" b="0" i="0" u="none" strike="noStrike">
                        <a:solidFill>
                          <a:srgbClr val="000000"/>
                        </a:solidFill>
                        <a:latin typeface="Arial"/>
                        <a:ea typeface="Arial"/>
                        <a:cs typeface="Arial"/>
                        <a:sym typeface="Arial"/>
                      </a:endParaRPr>
                    </a:p>
                  </a:txBody>
                  <a:tcPr marL="6350" marR="6350" marT="6350" marB="0" anchor="b"/>
                </a:tc>
                <a:extLst>
                  <a:ext uri="{0D108BD9-81ED-4DB2-BD59-A6C34878D82A}">
                    <a16:rowId xmlns:a16="http://schemas.microsoft.com/office/drawing/2014/main" val="10002"/>
                  </a:ext>
                </a:extLst>
              </a:tr>
              <a:tr h="136500">
                <a:tc>
                  <a:txBody>
                    <a:bodyPr/>
                    <a:lstStyle/>
                    <a:p>
                      <a:pPr marL="0" marR="0" lvl="0" indent="0" algn="l" rtl="0">
                        <a:spcBef>
                          <a:spcPts val="0"/>
                        </a:spcBef>
                        <a:spcAft>
                          <a:spcPts val="0"/>
                        </a:spcAft>
                        <a:buNone/>
                      </a:pPr>
                      <a:r>
                        <a:rPr lang="en-US" sz="1100" u="none" strike="noStrike"/>
                        <a:t>Close Process Completed in 10 days</a:t>
                      </a:r>
                      <a:endParaRPr sz="1100" b="0" i="0" u="none" strike="noStrike">
                        <a:solidFill>
                          <a:srgbClr val="000000"/>
                        </a:solidFill>
                        <a:latin typeface="Arial"/>
                        <a:ea typeface="Arial"/>
                        <a:cs typeface="Arial"/>
                        <a:sym typeface="Arial"/>
                      </a:endParaRPr>
                    </a:p>
                  </a:txBody>
                  <a:tcPr marL="6350" marR="6350" marT="6350" marB="0" anchor="b"/>
                </a:tc>
                <a:tc>
                  <a:txBody>
                    <a:bodyPr/>
                    <a:lstStyle/>
                    <a:p>
                      <a:pPr marL="0" marR="0" lvl="0" indent="0" algn="ctr" rtl="0">
                        <a:spcBef>
                          <a:spcPts val="0"/>
                        </a:spcBef>
                        <a:spcAft>
                          <a:spcPts val="0"/>
                        </a:spcAft>
                        <a:buNone/>
                      </a:pPr>
                      <a:r>
                        <a:rPr lang="en-US" sz="1100" u="none" strike="noStrike"/>
                        <a:t>Yes</a:t>
                      </a:r>
                      <a:endParaRPr sz="1100" b="0" i="0" u="none" strike="noStrike">
                        <a:solidFill>
                          <a:srgbClr val="000000"/>
                        </a:solidFill>
                        <a:latin typeface="Arial"/>
                        <a:ea typeface="Arial"/>
                        <a:cs typeface="Arial"/>
                        <a:sym typeface="Arial"/>
                      </a:endParaRPr>
                    </a:p>
                  </a:txBody>
                  <a:tcPr marL="6350" marR="6350" marT="6350" marB="0" anchor="b"/>
                </a:tc>
                <a:tc>
                  <a:txBody>
                    <a:bodyPr/>
                    <a:lstStyle/>
                    <a:p>
                      <a:pPr marL="0" marR="0" lvl="0" indent="0" algn="ctr" rtl="0">
                        <a:spcBef>
                          <a:spcPts val="0"/>
                        </a:spcBef>
                        <a:spcAft>
                          <a:spcPts val="0"/>
                        </a:spcAft>
                        <a:buNone/>
                      </a:pPr>
                      <a:r>
                        <a:rPr lang="en-US" sz="1100" u="none" strike="noStrike"/>
                        <a:t>Yes</a:t>
                      </a:r>
                      <a:endParaRPr sz="1100" b="0" i="0" u="none" strike="noStrike">
                        <a:solidFill>
                          <a:srgbClr val="000000"/>
                        </a:solidFill>
                        <a:latin typeface="Arial"/>
                        <a:ea typeface="Arial"/>
                        <a:cs typeface="Arial"/>
                        <a:sym typeface="Arial"/>
                      </a:endParaRPr>
                    </a:p>
                  </a:txBody>
                  <a:tcPr marL="6350" marR="6350" marT="6350" marB="0" anchor="b"/>
                </a:tc>
                <a:tc>
                  <a:txBody>
                    <a:bodyPr/>
                    <a:lstStyle/>
                    <a:p>
                      <a:pPr marL="0" marR="0" lvl="0" indent="0" algn="ctr" rtl="0">
                        <a:spcBef>
                          <a:spcPts val="0"/>
                        </a:spcBef>
                        <a:spcAft>
                          <a:spcPts val="0"/>
                        </a:spcAft>
                        <a:buNone/>
                      </a:pPr>
                      <a:r>
                        <a:rPr lang="en-US" sz="1100" u="none" strike="noStrike"/>
                        <a:t>No</a:t>
                      </a:r>
                      <a:endParaRPr sz="1100" b="0" i="0" u="none" strike="noStrike">
                        <a:solidFill>
                          <a:srgbClr val="000000"/>
                        </a:solidFill>
                        <a:latin typeface="Arial"/>
                        <a:ea typeface="Arial"/>
                        <a:cs typeface="Arial"/>
                        <a:sym typeface="Arial"/>
                      </a:endParaRPr>
                    </a:p>
                  </a:txBody>
                  <a:tcPr marL="6350" marR="6350" marT="6350" marB="0" anchor="b"/>
                </a:tc>
                <a:tc>
                  <a:txBody>
                    <a:bodyPr/>
                    <a:lstStyle/>
                    <a:p>
                      <a:pPr marL="0" marR="0" lvl="0" indent="0" algn="ctr" rtl="0">
                        <a:spcBef>
                          <a:spcPts val="0"/>
                        </a:spcBef>
                        <a:spcAft>
                          <a:spcPts val="0"/>
                        </a:spcAft>
                        <a:buNone/>
                      </a:pPr>
                      <a:r>
                        <a:rPr lang="en-US" sz="1100" u="none" strike="noStrike"/>
                        <a:t>Yes</a:t>
                      </a:r>
                      <a:endParaRPr sz="1100" b="0" i="0" u="none" strike="noStrike">
                        <a:solidFill>
                          <a:srgbClr val="000000"/>
                        </a:solidFill>
                        <a:latin typeface="Arial"/>
                        <a:ea typeface="Arial"/>
                        <a:cs typeface="Arial"/>
                        <a:sym typeface="Arial"/>
                      </a:endParaRPr>
                    </a:p>
                  </a:txBody>
                  <a:tcPr marL="6350" marR="6350" marT="6350" marB="0" anchor="b"/>
                </a:tc>
                <a:extLst>
                  <a:ext uri="{0D108BD9-81ED-4DB2-BD59-A6C34878D82A}">
                    <a16:rowId xmlns:a16="http://schemas.microsoft.com/office/drawing/2014/main" val="10003"/>
                  </a:ext>
                </a:extLst>
              </a:tr>
              <a:tr h="233625">
                <a:tc>
                  <a:txBody>
                    <a:bodyPr/>
                    <a:lstStyle/>
                    <a:p>
                      <a:pPr marL="0" marR="0" lvl="0" indent="0" algn="l" rtl="0">
                        <a:spcBef>
                          <a:spcPts val="0"/>
                        </a:spcBef>
                        <a:spcAft>
                          <a:spcPts val="0"/>
                        </a:spcAft>
                        <a:buNone/>
                      </a:pPr>
                      <a:r>
                        <a:rPr lang="en-US" sz="1100" u="none" strike="noStrike"/>
                        <a:t>Met Monthly Compliance Deadline with Bank</a:t>
                      </a:r>
                      <a:endParaRPr sz="1100" b="0" i="0" u="none" strike="noStrike">
                        <a:solidFill>
                          <a:srgbClr val="000000"/>
                        </a:solidFill>
                        <a:latin typeface="Arial"/>
                        <a:ea typeface="Arial"/>
                        <a:cs typeface="Arial"/>
                        <a:sym typeface="Arial"/>
                      </a:endParaRPr>
                    </a:p>
                  </a:txBody>
                  <a:tcPr marL="6350" marR="6350" marT="6350" marB="0" anchor="b"/>
                </a:tc>
                <a:tc>
                  <a:txBody>
                    <a:bodyPr/>
                    <a:lstStyle/>
                    <a:p>
                      <a:pPr marL="0" marR="0" lvl="0" indent="0" algn="ctr" rtl="0">
                        <a:spcBef>
                          <a:spcPts val="0"/>
                        </a:spcBef>
                        <a:spcAft>
                          <a:spcPts val="0"/>
                        </a:spcAft>
                        <a:buNone/>
                      </a:pPr>
                      <a:r>
                        <a:rPr lang="en-US" sz="1100" u="none" strike="noStrike"/>
                        <a:t>Yes</a:t>
                      </a:r>
                      <a:endParaRPr sz="1100" b="0" i="0" u="none" strike="noStrike">
                        <a:solidFill>
                          <a:srgbClr val="000000"/>
                        </a:solidFill>
                        <a:latin typeface="Arial"/>
                        <a:ea typeface="Arial"/>
                        <a:cs typeface="Arial"/>
                        <a:sym typeface="Arial"/>
                      </a:endParaRPr>
                    </a:p>
                  </a:txBody>
                  <a:tcPr marL="6350" marR="6350" marT="6350" marB="0" anchor="b"/>
                </a:tc>
                <a:tc>
                  <a:txBody>
                    <a:bodyPr/>
                    <a:lstStyle/>
                    <a:p>
                      <a:pPr marL="0" marR="0" lvl="0" indent="0" algn="ctr" rtl="0">
                        <a:spcBef>
                          <a:spcPts val="0"/>
                        </a:spcBef>
                        <a:spcAft>
                          <a:spcPts val="0"/>
                        </a:spcAft>
                        <a:buNone/>
                      </a:pPr>
                      <a:r>
                        <a:rPr lang="en-US" sz="1100" u="none" strike="noStrike"/>
                        <a:t>Yes</a:t>
                      </a:r>
                      <a:endParaRPr sz="1100" b="0" i="0" u="none" strike="noStrike">
                        <a:solidFill>
                          <a:srgbClr val="000000"/>
                        </a:solidFill>
                        <a:latin typeface="Arial"/>
                        <a:ea typeface="Arial"/>
                        <a:cs typeface="Arial"/>
                        <a:sym typeface="Arial"/>
                      </a:endParaRPr>
                    </a:p>
                  </a:txBody>
                  <a:tcPr marL="6350" marR="6350" marT="6350" marB="0" anchor="b"/>
                </a:tc>
                <a:tc>
                  <a:txBody>
                    <a:bodyPr/>
                    <a:lstStyle/>
                    <a:p>
                      <a:pPr marL="0" marR="0" lvl="0" indent="0" algn="ctr" rtl="0">
                        <a:spcBef>
                          <a:spcPts val="0"/>
                        </a:spcBef>
                        <a:spcAft>
                          <a:spcPts val="0"/>
                        </a:spcAft>
                        <a:buNone/>
                      </a:pPr>
                      <a:r>
                        <a:rPr lang="en-US" sz="1100" u="none" strike="noStrike"/>
                        <a:t>Yes</a:t>
                      </a:r>
                      <a:endParaRPr sz="1100" b="0" i="0" u="none" strike="noStrike">
                        <a:solidFill>
                          <a:srgbClr val="000000"/>
                        </a:solidFill>
                        <a:latin typeface="Arial"/>
                        <a:ea typeface="Arial"/>
                        <a:cs typeface="Arial"/>
                        <a:sym typeface="Arial"/>
                      </a:endParaRPr>
                    </a:p>
                  </a:txBody>
                  <a:tcPr marL="6350" marR="6350" marT="6350" marB="0" anchor="b"/>
                </a:tc>
                <a:tc>
                  <a:txBody>
                    <a:bodyPr/>
                    <a:lstStyle/>
                    <a:p>
                      <a:pPr marL="0" marR="0" lvl="0" indent="0" algn="ctr" rtl="0">
                        <a:spcBef>
                          <a:spcPts val="0"/>
                        </a:spcBef>
                        <a:spcAft>
                          <a:spcPts val="0"/>
                        </a:spcAft>
                        <a:buNone/>
                      </a:pPr>
                      <a:r>
                        <a:rPr lang="en-US" sz="1100" u="none" strike="noStrike"/>
                        <a:t>Yes</a:t>
                      </a:r>
                      <a:endParaRPr sz="1100" b="0" i="0" u="none" strike="noStrike">
                        <a:solidFill>
                          <a:srgbClr val="000000"/>
                        </a:solidFill>
                        <a:latin typeface="Arial"/>
                        <a:ea typeface="Arial"/>
                        <a:cs typeface="Arial"/>
                        <a:sym typeface="Arial"/>
                      </a:endParaRPr>
                    </a:p>
                  </a:txBody>
                  <a:tcPr marL="6350" marR="6350" marT="6350" marB="0" anchor="b"/>
                </a:tc>
                <a:extLst>
                  <a:ext uri="{0D108BD9-81ED-4DB2-BD59-A6C34878D82A}">
                    <a16:rowId xmlns:a16="http://schemas.microsoft.com/office/drawing/2014/main" val="10004"/>
                  </a:ext>
                </a:extLst>
              </a:tr>
              <a:tr h="233625">
                <a:tc>
                  <a:txBody>
                    <a:bodyPr/>
                    <a:lstStyle/>
                    <a:p>
                      <a:pPr marL="0" marR="0" lvl="0" indent="0" algn="l" rtl="0">
                        <a:spcBef>
                          <a:spcPts val="0"/>
                        </a:spcBef>
                        <a:spcAft>
                          <a:spcPts val="0"/>
                        </a:spcAft>
                        <a:buNone/>
                      </a:pPr>
                      <a:r>
                        <a:rPr lang="en-US" sz="1100" u="none" strike="noStrike"/>
                        <a:t>Implemented new system upgrade by Mar-24</a:t>
                      </a:r>
                      <a:endParaRPr sz="1100" b="0" i="0" u="none" strike="noStrike">
                        <a:solidFill>
                          <a:srgbClr val="000000"/>
                        </a:solidFill>
                        <a:latin typeface="Arial"/>
                        <a:ea typeface="Arial"/>
                        <a:cs typeface="Arial"/>
                        <a:sym typeface="Arial"/>
                      </a:endParaRPr>
                    </a:p>
                  </a:txBody>
                  <a:tcPr marL="6350" marR="6350" marT="6350" marB="0" anchor="b"/>
                </a:tc>
                <a:tc>
                  <a:txBody>
                    <a:bodyPr/>
                    <a:lstStyle/>
                    <a:p>
                      <a:pPr marL="0" marR="0" lvl="0" indent="0" algn="ctr" rtl="0">
                        <a:lnSpc>
                          <a:spcPct val="100000"/>
                        </a:lnSpc>
                        <a:spcBef>
                          <a:spcPts val="0"/>
                        </a:spcBef>
                        <a:spcAft>
                          <a:spcPts val="0"/>
                        </a:spcAft>
                        <a:buClr>
                          <a:schemeClr val="lt1"/>
                        </a:buClr>
                        <a:buSzPts val="1100"/>
                        <a:buFont typeface="Arial"/>
                        <a:buNone/>
                      </a:pPr>
                      <a:r>
                        <a:rPr lang="en-US" sz="1100" b="0" i="0" u="none" strike="noStrike">
                          <a:solidFill>
                            <a:schemeClr val="lt1"/>
                          </a:solidFill>
                          <a:latin typeface="Arial"/>
                          <a:ea typeface="Arial"/>
                          <a:cs typeface="Arial"/>
                          <a:sym typeface="Arial"/>
                        </a:rPr>
                        <a:t>n/a</a:t>
                      </a:r>
                      <a:endParaRPr/>
                    </a:p>
                  </a:txBody>
                  <a:tcPr marL="6350" marR="6350" marT="6350" marB="0" anchor="b"/>
                </a:tc>
                <a:tc>
                  <a:txBody>
                    <a:bodyPr/>
                    <a:lstStyle/>
                    <a:p>
                      <a:pPr marL="0" marR="0" lvl="0" indent="0" algn="ctr" rtl="0">
                        <a:lnSpc>
                          <a:spcPct val="100000"/>
                        </a:lnSpc>
                        <a:spcBef>
                          <a:spcPts val="0"/>
                        </a:spcBef>
                        <a:spcAft>
                          <a:spcPts val="0"/>
                        </a:spcAft>
                        <a:buClr>
                          <a:schemeClr val="lt1"/>
                        </a:buClr>
                        <a:buSzPts val="1100"/>
                        <a:buFont typeface="Avenir"/>
                        <a:buNone/>
                      </a:pPr>
                      <a:r>
                        <a:rPr lang="en-US" sz="1100" u="none" strike="noStrike"/>
                        <a:t> </a:t>
                      </a:r>
                      <a:r>
                        <a:rPr lang="en-US" sz="1100" b="0" i="0" u="none" strike="noStrike">
                          <a:solidFill>
                            <a:schemeClr val="lt1"/>
                          </a:solidFill>
                          <a:latin typeface="Arial"/>
                          <a:ea typeface="Arial"/>
                          <a:cs typeface="Arial"/>
                          <a:sym typeface="Arial"/>
                        </a:rPr>
                        <a:t>n/a</a:t>
                      </a:r>
                      <a:endParaRPr/>
                    </a:p>
                  </a:txBody>
                  <a:tcPr marL="6350" marR="6350" marT="6350" marB="0" anchor="b"/>
                </a:tc>
                <a:tc>
                  <a:txBody>
                    <a:bodyPr/>
                    <a:lstStyle/>
                    <a:p>
                      <a:pPr marL="0" marR="0" lvl="0" indent="0" algn="ctr" rtl="0">
                        <a:spcBef>
                          <a:spcPts val="0"/>
                        </a:spcBef>
                        <a:spcAft>
                          <a:spcPts val="0"/>
                        </a:spcAft>
                        <a:buNone/>
                      </a:pPr>
                      <a:r>
                        <a:rPr lang="en-US" sz="1100" u="none" strike="noStrike"/>
                        <a:t>Yes</a:t>
                      </a:r>
                      <a:endParaRPr sz="1100" b="0" i="0" u="none" strike="noStrike">
                        <a:solidFill>
                          <a:srgbClr val="000000"/>
                        </a:solidFill>
                        <a:latin typeface="Arial"/>
                        <a:ea typeface="Arial"/>
                        <a:cs typeface="Arial"/>
                        <a:sym typeface="Arial"/>
                      </a:endParaRPr>
                    </a:p>
                  </a:txBody>
                  <a:tcPr marL="6350" marR="6350" marT="6350" marB="0" anchor="b"/>
                </a:tc>
                <a:tc>
                  <a:txBody>
                    <a:bodyPr/>
                    <a:lstStyle/>
                    <a:p>
                      <a:pPr marL="0" marR="0" lvl="0" indent="0" algn="ctr" rtl="0">
                        <a:lnSpc>
                          <a:spcPct val="100000"/>
                        </a:lnSpc>
                        <a:spcBef>
                          <a:spcPts val="0"/>
                        </a:spcBef>
                        <a:spcAft>
                          <a:spcPts val="0"/>
                        </a:spcAft>
                        <a:buClr>
                          <a:schemeClr val="lt1"/>
                        </a:buClr>
                        <a:buSzPts val="1100"/>
                        <a:buFont typeface="Avenir"/>
                        <a:buNone/>
                      </a:pPr>
                      <a:r>
                        <a:rPr lang="en-US" sz="1100" u="none" strike="noStrike"/>
                        <a:t> </a:t>
                      </a:r>
                      <a:r>
                        <a:rPr lang="en-US" sz="1100" b="0" i="0" u="none" strike="noStrike">
                          <a:solidFill>
                            <a:schemeClr val="lt1"/>
                          </a:solidFill>
                          <a:latin typeface="Arial"/>
                          <a:ea typeface="Arial"/>
                          <a:cs typeface="Arial"/>
                          <a:sym typeface="Arial"/>
                        </a:rPr>
                        <a:t>n/a</a:t>
                      </a:r>
                      <a:endParaRPr/>
                    </a:p>
                  </a:txBody>
                  <a:tcPr marL="6350" marR="6350" marT="6350" marB="0" anchor="b"/>
                </a:tc>
                <a:extLst>
                  <a:ext uri="{0D108BD9-81ED-4DB2-BD59-A6C34878D82A}">
                    <a16:rowId xmlns:a16="http://schemas.microsoft.com/office/drawing/2014/main" val="10005"/>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29"/>
          <p:cNvSpPr txBox="1">
            <a:spLocks noGrp="1"/>
          </p:cNvSpPr>
          <p:nvPr>
            <p:ph type="title"/>
          </p:nvPr>
        </p:nvSpPr>
        <p:spPr>
          <a:xfrm>
            <a:off x="4984750" y="1011237"/>
            <a:ext cx="6120000" cy="860400"/>
          </a:xfrm>
          <a:prstGeom prst="rect">
            <a:avLst/>
          </a:prstGeom>
          <a:noFill/>
          <a:ln>
            <a:noFill/>
          </a:ln>
        </p:spPr>
        <p:txBody>
          <a:bodyPr spcFirstLastPara="1" wrap="square" lIns="0" tIns="0" rIns="0" bIns="0" anchor="b" anchorCtr="0">
            <a:normAutofit/>
          </a:bodyPr>
          <a:lstStyle/>
          <a:p>
            <a:pPr marL="0" lvl="0" indent="0" algn="ctr" rtl="0">
              <a:lnSpc>
                <a:spcPct val="100000"/>
              </a:lnSpc>
              <a:spcBef>
                <a:spcPts val="0"/>
              </a:spcBef>
              <a:spcAft>
                <a:spcPts val="0"/>
              </a:spcAft>
              <a:buClr>
                <a:schemeClr val="lt1"/>
              </a:buClr>
              <a:buSzPts val="2800"/>
              <a:buFont typeface="Rockwell"/>
              <a:buNone/>
            </a:pPr>
            <a:r>
              <a:rPr lang="en-US"/>
              <a:t>PITCH DECK SUPPORT</a:t>
            </a:r>
            <a:endParaRPr/>
          </a:p>
        </p:txBody>
      </p:sp>
      <p:pic>
        <p:nvPicPr>
          <p:cNvPr id="680" name="Google Shape;680;p29" descr="A black background with white arrows&#10;&#10;Description automatically generated"/>
          <p:cNvPicPr preferRelativeResize="0"/>
          <p:nvPr/>
        </p:nvPicPr>
        <p:blipFill rotWithShape="1">
          <a:blip r:embed="rId3">
            <a:alphaModFix/>
          </a:blip>
          <a:srcRect r="54844" b="-1"/>
          <a:stretch/>
        </p:blipFill>
        <p:spPr>
          <a:xfrm>
            <a:off x="10012177" y="-1343196"/>
            <a:ext cx="3259823" cy="5775279"/>
          </a:xfrm>
          <a:prstGeom prst="rect">
            <a:avLst/>
          </a:prstGeom>
          <a:noFill/>
          <a:ln>
            <a:noFill/>
          </a:ln>
        </p:spPr>
      </p:pic>
      <p:pic>
        <p:nvPicPr>
          <p:cNvPr id="681" name="Google Shape;681;p29" descr="A person sitting at a table writing&#10;&#10;Description automatically generated"/>
          <p:cNvPicPr preferRelativeResize="0">
            <a:picLocks noGrp="1"/>
          </p:cNvPicPr>
          <p:nvPr>
            <p:ph type="pic" idx="2"/>
          </p:nvPr>
        </p:nvPicPr>
        <p:blipFill rotWithShape="1">
          <a:blip r:embed="rId4">
            <a:alphaModFix/>
          </a:blip>
          <a:srcRect l="36787" r="25536" b="-1"/>
          <a:stretch/>
        </p:blipFill>
        <p:spPr>
          <a:xfrm>
            <a:off x="20" y="10"/>
            <a:ext cx="3374551" cy="597851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
          <p:cNvSpPr txBox="1">
            <a:spLocks noGrp="1"/>
          </p:cNvSpPr>
          <p:nvPr>
            <p:ph type="title"/>
          </p:nvPr>
        </p:nvSpPr>
        <p:spPr>
          <a:xfrm>
            <a:off x="195943" y="151266"/>
            <a:ext cx="10026650" cy="655637"/>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8ED38E"/>
              </a:buClr>
              <a:buSzPts val="2800"/>
              <a:buFont typeface="Rockwell"/>
              <a:buNone/>
            </a:pPr>
            <a:r>
              <a:rPr lang="en-US">
                <a:solidFill>
                  <a:srgbClr val="8ED38E"/>
                </a:solidFill>
              </a:rPr>
              <a:t>ABOUT US</a:t>
            </a:r>
            <a:endParaRPr/>
          </a:p>
        </p:txBody>
      </p:sp>
      <p:sp>
        <p:nvSpPr>
          <p:cNvPr id="128" name="Google Shape;128;p3"/>
          <p:cNvSpPr txBox="1">
            <a:spLocks noGrp="1"/>
          </p:cNvSpPr>
          <p:nvPr>
            <p:ph type="body" idx="1"/>
          </p:nvPr>
        </p:nvSpPr>
        <p:spPr>
          <a:xfrm>
            <a:off x="195943" y="566170"/>
            <a:ext cx="11678557" cy="5246913"/>
          </a:xfrm>
          <a:prstGeom prst="rect">
            <a:avLst/>
          </a:prstGeom>
          <a:noFill/>
          <a:ln>
            <a:noFill/>
          </a:ln>
        </p:spPr>
        <p:txBody>
          <a:bodyPr spcFirstLastPara="1" wrap="square" lIns="0" tIns="0" rIns="0" bIns="0" anchor="t" anchorCtr="0">
            <a:normAutofit fontScale="25000" lnSpcReduction="20000"/>
          </a:bodyPr>
          <a:lstStyle/>
          <a:p>
            <a:pPr marL="0" marR="0" lvl="0" indent="0" algn="l" rtl="0">
              <a:lnSpc>
                <a:spcPct val="116000"/>
              </a:lnSpc>
              <a:spcBef>
                <a:spcPts val="0"/>
              </a:spcBef>
              <a:spcAft>
                <a:spcPts val="0"/>
              </a:spcAft>
              <a:buSzPct val="100000"/>
              <a:buNone/>
            </a:pPr>
            <a:r>
              <a:rPr lang="en-US" sz="5600" b="1">
                <a:solidFill>
                  <a:srgbClr val="8ED38E"/>
                </a:solidFill>
                <a:latin typeface="Arial"/>
                <a:ea typeface="Arial"/>
                <a:cs typeface="Arial"/>
                <a:sym typeface="Arial"/>
              </a:rPr>
              <a:t>Unlock Your Business's Full Potential with Our Expert Advisory Services</a:t>
            </a:r>
            <a:endParaRPr sz="5600">
              <a:solidFill>
                <a:srgbClr val="8ED38E"/>
              </a:solidFill>
              <a:latin typeface="Arial"/>
              <a:ea typeface="Arial"/>
              <a:cs typeface="Arial"/>
              <a:sym typeface="Arial"/>
            </a:endParaRPr>
          </a:p>
          <a:p>
            <a:pPr marL="0" marR="0" lvl="0" indent="0" algn="l" rtl="0">
              <a:lnSpc>
                <a:spcPct val="116000"/>
              </a:lnSpc>
              <a:spcBef>
                <a:spcPts val="800"/>
              </a:spcBef>
              <a:spcAft>
                <a:spcPts val="0"/>
              </a:spcAft>
              <a:buSzPct val="100000"/>
              <a:buNone/>
            </a:pPr>
            <a:r>
              <a:rPr lang="en-US" sz="5600" b="1">
                <a:solidFill>
                  <a:srgbClr val="8ED38E"/>
                </a:solidFill>
                <a:latin typeface="Arial"/>
                <a:ea typeface="Arial"/>
                <a:cs typeface="Arial"/>
                <a:sym typeface="Arial"/>
              </a:rPr>
              <a:t>Are you worried about your company's future?</a:t>
            </a:r>
            <a:endParaRPr sz="5600">
              <a:solidFill>
                <a:srgbClr val="8ED38E"/>
              </a:solidFill>
              <a:latin typeface="Arial"/>
              <a:ea typeface="Arial"/>
              <a:cs typeface="Arial"/>
              <a:sym typeface="Arial"/>
            </a:endParaRPr>
          </a:p>
          <a:p>
            <a:pPr marL="0" marR="0" lvl="0" indent="0" algn="l" rtl="0">
              <a:lnSpc>
                <a:spcPct val="116000"/>
              </a:lnSpc>
              <a:spcBef>
                <a:spcPts val="800"/>
              </a:spcBef>
              <a:spcAft>
                <a:spcPts val="0"/>
              </a:spcAft>
              <a:buSzPct val="100000"/>
              <a:buNone/>
            </a:pPr>
            <a:r>
              <a:rPr lang="en-US" sz="5600" b="1">
                <a:solidFill>
                  <a:srgbClr val="8ED38E"/>
                </a:solidFill>
                <a:latin typeface="Arial"/>
                <a:ea typeface="Arial"/>
                <a:cs typeface="Arial"/>
                <a:sym typeface="Arial"/>
              </a:rPr>
              <a:t>Your Fears</a:t>
            </a:r>
            <a:r>
              <a:rPr lang="en-US" sz="5600">
                <a:solidFill>
                  <a:srgbClr val="8ED38E"/>
                </a:solidFill>
                <a:latin typeface="Arial"/>
                <a:ea typeface="Arial"/>
                <a:cs typeface="Arial"/>
                <a:sym typeface="Arial"/>
              </a:rPr>
              <a:t>:</a:t>
            </a:r>
            <a:endParaRPr/>
          </a:p>
          <a:p>
            <a:pPr marL="342900" marR="0" lvl="0" indent="-342900" algn="l" rtl="0">
              <a:lnSpc>
                <a:spcPct val="116000"/>
              </a:lnSpc>
              <a:spcBef>
                <a:spcPts val="800"/>
              </a:spcBef>
              <a:spcAft>
                <a:spcPts val="0"/>
              </a:spcAft>
              <a:buSzPct val="100000"/>
              <a:buFont typeface="Arial"/>
              <a:buChar char="●"/>
            </a:pPr>
            <a:r>
              <a:rPr lang="en-US" sz="5600" b="1">
                <a:latin typeface="Arial"/>
                <a:ea typeface="Arial"/>
                <a:cs typeface="Arial"/>
                <a:sym typeface="Arial"/>
              </a:rPr>
              <a:t>Financial Uncertainty</a:t>
            </a:r>
            <a:r>
              <a:rPr lang="en-US" sz="5600">
                <a:latin typeface="Arial"/>
                <a:ea typeface="Arial"/>
                <a:cs typeface="Arial"/>
                <a:sym typeface="Arial"/>
              </a:rPr>
              <a:t>: Concerned about making the right financial decisions?</a:t>
            </a:r>
            <a:endParaRPr/>
          </a:p>
          <a:p>
            <a:pPr marL="342900" marR="0" lvl="0" indent="-342900" algn="l" rtl="0">
              <a:lnSpc>
                <a:spcPct val="116000"/>
              </a:lnSpc>
              <a:spcBef>
                <a:spcPts val="0"/>
              </a:spcBef>
              <a:spcAft>
                <a:spcPts val="0"/>
              </a:spcAft>
              <a:buSzPct val="100000"/>
              <a:buFont typeface="Arial"/>
              <a:buChar char="●"/>
            </a:pPr>
            <a:r>
              <a:rPr lang="en-US" sz="5600" b="1">
                <a:latin typeface="Arial"/>
                <a:ea typeface="Arial"/>
                <a:cs typeface="Arial"/>
                <a:sym typeface="Arial"/>
              </a:rPr>
              <a:t>Operational Inefficiencies</a:t>
            </a:r>
            <a:r>
              <a:rPr lang="en-US" sz="5600">
                <a:latin typeface="Arial"/>
                <a:ea typeface="Arial"/>
                <a:cs typeface="Arial"/>
                <a:sym typeface="Arial"/>
              </a:rPr>
              <a:t>: Struggling with processes that drain resources and reduce productivity?</a:t>
            </a:r>
            <a:endParaRPr/>
          </a:p>
          <a:p>
            <a:pPr marL="342900" marR="0" lvl="0" indent="-342900" algn="l" rtl="0">
              <a:lnSpc>
                <a:spcPct val="116000"/>
              </a:lnSpc>
              <a:spcBef>
                <a:spcPts val="0"/>
              </a:spcBef>
              <a:spcAft>
                <a:spcPts val="0"/>
              </a:spcAft>
              <a:buSzPct val="100000"/>
              <a:buFont typeface="Arial"/>
              <a:buChar char="●"/>
            </a:pPr>
            <a:r>
              <a:rPr lang="en-US" sz="5600" b="1">
                <a:latin typeface="Arial"/>
                <a:ea typeface="Arial"/>
                <a:cs typeface="Arial"/>
                <a:sym typeface="Arial"/>
              </a:rPr>
              <a:t>Investment Challenges</a:t>
            </a:r>
            <a:r>
              <a:rPr lang="en-US" sz="5600">
                <a:latin typeface="Arial"/>
                <a:ea typeface="Arial"/>
                <a:cs typeface="Arial"/>
                <a:sym typeface="Arial"/>
              </a:rPr>
              <a:t>: Finding it hard to attract investors and secure funding?</a:t>
            </a:r>
            <a:endParaRPr/>
          </a:p>
          <a:p>
            <a:pPr marL="342900" marR="0" lvl="0" indent="-342900" algn="l" rtl="0">
              <a:lnSpc>
                <a:spcPct val="116000"/>
              </a:lnSpc>
              <a:spcBef>
                <a:spcPts val="0"/>
              </a:spcBef>
              <a:spcAft>
                <a:spcPts val="0"/>
              </a:spcAft>
              <a:buSzPct val="100000"/>
              <a:buFont typeface="Arial"/>
              <a:buChar char="●"/>
            </a:pPr>
            <a:r>
              <a:rPr lang="en-US" sz="5600" b="1">
                <a:latin typeface="Arial"/>
                <a:ea typeface="Arial"/>
                <a:cs typeface="Arial"/>
                <a:sym typeface="Arial"/>
              </a:rPr>
              <a:t>Compliance Risks</a:t>
            </a:r>
            <a:r>
              <a:rPr lang="en-US" sz="5600">
                <a:latin typeface="Arial"/>
                <a:ea typeface="Arial"/>
                <a:cs typeface="Arial"/>
                <a:sym typeface="Arial"/>
              </a:rPr>
              <a:t>: Worried about staying compliant with ever-changing regulations?</a:t>
            </a:r>
            <a:endParaRPr/>
          </a:p>
          <a:p>
            <a:pPr marL="0" marR="0" lvl="0" indent="0" algn="l" rtl="0">
              <a:lnSpc>
                <a:spcPct val="116000"/>
              </a:lnSpc>
              <a:spcBef>
                <a:spcPts val="800"/>
              </a:spcBef>
              <a:spcAft>
                <a:spcPts val="0"/>
              </a:spcAft>
              <a:buSzPct val="100000"/>
              <a:buNone/>
            </a:pPr>
            <a:r>
              <a:rPr lang="en-US" sz="5600" b="1">
                <a:solidFill>
                  <a:srgbClr val="8ED38E"/>
                </a:solidFill>
                <a:latin typeface="Arial"/>
                <a:ea typeface="Arial"/>
                <a:cs typeface="Arial"/>
                <a:sym typeface="Arial"/>
              </a:rPr>
              <a:t>We Are the Solution</a:t>
            </a:r>
            <a:r>
              <a:rPr lang="en-US" sz="5600">
                <a:solidFill>
                  <a:srgbClr val="8ED38E"/>
                </a:solidFill>
                <a:latin typeface="Arial"/>
                <a:ea typeface="Arial"/>
                <a:cs typeface="Arial"/>
                <a:sym typeface="Arial"/>
              </a:rPr>
              <a:t>:</a:t>
            </a:r>
            <a:endParaRPr/>
          </a:p>
          <a:p>
            <a:pPr marL="342900" marR="0" lvl="0" indent="-342900" algn="l" rtl="0">
              <a:lnSpc>
                <a:spcPct val="116000"/>
              </a:lnSpc>
              <a:spcBef>
                <a:spcPts val="800"/>
              </a:spcBef>
              <a:spcAft>
                <a:spcPts val="0"/>
              </a:spcAft>
              <a:buSzPct val="100000"/>
              <a:buFont typeface="Arial"/>
              <a:buChar char="●"/>
            </a:pPr>
            <a:r>
              <a:rPr lang="en-US" sz="5600" b="1">
                <a:latin typeface="Arial"/>
                <a:ea typeface="Arial"/>
                <a:cs typeface="Arial"/>
                <a:sym typeface="Arial"/>
              </a:rPr>
              <a:t>Financial Clarity</a:t>
            </a:r>
            <a:r>
              <a:rPr lang="en-US" sz="5600">
                <a:latin typeface="Arial"/>
                <a:ea typeface="Arial"/>
                <a:cs typeface="Arial"/>
                <a:sym typeface="Arial"/>
              </a:rPr>
              <a:t>: Our detailed financial modeling and planning services provide you with the clarity and foresight needed to make informed decisions, ensuring your business stays on the right path.</a:t>
            </a:r>
            <a:endParaRPr/>
          </a:p>
          <a:p>
            <a:pPr marL="342900" marR="0" lvl="0" indent="-342900" algn="l" rtl="0">
              <a:lnSpc>
                <a:spcPct val="116000"/>
              </a:lnSpc>
              <a:spcBef>
                <a:spcPts val="0"/>
              </a:spcBef>
              <a:spcAft>
                <a:spcPts val="0"/>
              </a:spcAft>
              <a:buSzPct val="100000"/>
              <a:buFont typeface="Arial"/>
              <a:buChar char="●"/>
            </a:pPr>
            <a:r>
              <a:rPr lang="en-US" sz="5600" b="1">
                <a:latin typeface="Arial"/>
                <a:ea typeface="Arial"/>
                <a:cs typeface="Arial"/>
                <a:sym typeface="Arial"/>
              </a:rPr>
              <a:t>Operational Excellence</a:t>
            </a:r>
            <a:r>
              <a:rPr lang="en-US" sz="5600">
                <a:latin typeface="Arial"/>
                <a:ea typeface="Arial"/>
                <a:cs typeface="Arial"/>
                <a:sym typeface="Arial"/>
              </a:rPr>
              <a:t>: We optimize your business processes, enhancing efficiency and reducing costs, so you can focus on what matters most—growing your business.</a:t>
            </a:r>
            <a:endParaRPr/>
          </a:p>
          <a:p>
            <a:pPr marL="342900" marR="0" lvl="0" indent="-342900" algn="l" rtl="0">
              <a:lnSpc>
                <a:spcPct val="116000"/>
              </a:lnSpc>
              <a:spcBef>
                <a:spcPts val="0"/>
              </a:spcBef>
              <a:spcAft>
                <a:spcPts val="0"/>
              </a:spcAft>
              <a:buSzPct val="100000"/>
              <a:buFont typeface="Arial"/>
              <a:buChar char="●"/>
            </a:pPr>
            <a:r>
              <a:rPr lang="en-US" sz="5600" b="1">
                <a:latin typeface="Arial"/>
                <a:ea typeface="Arial"/>
                <a:cs typeface="Arial"/>
                <a:sym typeface="Arial"/>
              </a:rPr>
              <a:t>Investor Confidence</a:t>
            </a:r>
            <a:r>
              <a:rPr lang="en-US" sz="5600">
                <a:latin typeface="Arial"/>
                <a:ea typeface="Arial"/>
                <a:cs typeface="Arial"/>
                <a:sym typeface="Arial"/>
              </a:rPr>
              <a:t>: With our expert pitch deck support and due diligence services, you'll be well-prepared to attract investors and secure the funding you need to innovate and expand.</a:t>
            </a:r>
            <a:endParaRPr/>
          </a:p>
          <a:p>
            <a:pPr marL="342900" marR="0" lvl="0" indent="-342900" algn="l" rtl="0">
              <a:lnSpc>
                <a:spcPct val="116000"/>
              </a:lnSpc>
              <a:spcBef>
                <a:spcPts val="0"/>
              </a:spcBef>
              <a:spcAft>
                <a:spcPts val="0"/>
              </a:spcAft>
              <a:buSzPct val="100000"/>
              <a:buFont typeface="Arial"/>
              <a:buChar char="●"/>
            </a:pPr>
            <a:r>
              <a:rPr lang="en-US" sz="5600" b="1">
                <a:latin typeface="Arial"/>
                <a:ea typeface="Arial"/>
                <a:cs typeface="Arial"/>
                <a:sym typeface="Arial"/>
              </a:rPr>
              <a:t>Regulatory Compliance</a:t>
            </a:r>
            <a:r>
              <a:rPr lang="en-US" sz="5600">
                <a:latin typeface="Arial"/>
                <a:ea typeface="Arial"/>
                <a:cs typeface="Arial"/>
                <a:sym typeface="Arial"/>
              </a:rPr>
              <a:t>: Our ongoing financial oversight ensures your company remains compliant and financially sound, giving you peace of mind.</a:t>
            </a:r>
            <a:endParaRPr/>
          </a:p>
          <a:p>
            <a:pPr marL="0" marR="0" lvl="0" indent="0" algn="l" rtl="0">
              <a:lnSpc>
                <a:spcPct val="116000"/>
              </a:lnSpc>
              <a:spcBef>
                <a:spcPts val="800"/>
              </a:spcBef>
              <a:spcAft>
                <a:spcPts val="0"/>
              </a:spcAft>
              <a:buSzPct val="100000"/>
              <a:buNone/>
            </a:pPr>
            <a:r>
              <a:rPr lang="en-US" sz="5600" b="1">
                <a:solidFill>
                  <a:srgbClr val="8ED38E"/>
                </a:solidFill>
                <a:latin typeface="Arial"/>
                <a:ea typeface="Arial"/>
                <a:cs typeface="Arial"/>
                <a:sym typeface="Arial"/>
              </a:rPr>
              <a:t>Imagine a Future Where</a:t>
            </a:r>
            <a:r>
              <a:rPr lang="en-US" sz="5600">
                <a:solidFill>
                  <a:srgbClr val="8ED38E"/>
                </a:solidFill>
                <a:latin typeface="Arial"/>
                <a:ea typeface="Arial"/>
                <a:cs typeface="Arial"/>
                <a:sym typeface="Arial"/>
              </a:rPr>
              <a:t>:</a:t>
            </a:r>
            <a:endParaRPr/>
          </a:p>
          <a:p>
            <a:pPr marL="342900" marR="0" lvl="0" indent="-342900" algn="l" rtl="0">
              <a:lnSpc>
                <a:spcPct val="116000"/>
              </a:lnSpc>
              <a:spcBef>
                <a:spcPts val="800"/>
              </a:spcBef>
              <a:spcAft>
                <a:spcPts val="0"/>
              </a:spcAft>
              <a:buSzPct val="100000"/>
              <a:buFont typeface="Arial"/>
              <a:buChar char="●"/>
            </a:pPr>
            <a:r>
              <a:rPr lang="en-US" sz="5600">
                <a:latin typeface="Arial"/>
                <a:ea typeface="Arial"/>
                <a:cs typeface="Arial"/>
                <a:sym typeface="Arial"/>
              </a:rPr>
              <a:t>Your business thrives with robust financial health and operational efficiency.</a:t>
            </a:r>
            <a:endParaRPr/>
          </a:p>
          <a:p>
            <a:pPr marL="342900" marR="0" lvl="0" indent="-342900" algn="l" rtl="0">
              <a:lnSpc>
                <a:spcPct val="116000"/>
              </a:lnSpc>
              <a:spcBef>
                <a:spcPts val="0"/>
              </a:spcBef>
              <a:spcAft>
                <a:spcPts val="0"/>
              </a:spcAft>
              <a:buSzPct val="100000"/>
              <a:buFont typeface="Arial"/>
              <a:buChar char="●"/>
            </a:pPr>
            <a:r>
              <a:rPr lang="en-US" sz="5600">
                <a:latin typeface="Arial"/>
                <a:ea typeface="Arial"/>
                <a:cs typeface="Arial"/>
                <a:sym typeface="Arial"/>
              </a:rPr>
              <a:t>You confidently present to investors, knowing you have the support and insights to back your vision.</a:t>
            </a:r>
            <a:endParaRPr/>
          </a:p>
          <a:p>
            <a:pPr marL="342900" marR="0" lvl="0" indent="-342900" algn="l" rtl="0">
              <a:lnSpc>
                <a:spcPct val="116000"/>
              </a:lnSpc>
              <a:spcBef>
                <a:spcPts val="0"/>
              </a:spcBef>
              <a:spcAft>
                <a:spcPts val="0"/>
              </a:spcAft>
              <a:buSzPct val="100000"/>
              <a:buFont typeface="Arial"/>
              <a:buChar char="●"/>
            </a:pPr>
            <a:r>
              <a:rPr lang="en-US" sz="5600">
                <a:latin typeface="Arial"/>
                <a:ea typeface="Arial"/>
                <a:cs typeface="Arial"/>
                <a:sym typeface="Arial"/>
              </a:rPr>
              <a:t>Your company navigates regulatory landscapes with ease, avoiding costly compliance issues.</a:t>
            </a:r>
            <a:endParaRPr/>
          </a:p>
          <a:p>
            <a:pPr marL="342900" marR="0" lvl="0" indent="-342900" algn="l" rtl="0">
              <a:lnSpc>
                <a:spcPct val="116000"/>
              </a:lnSpc>
              <a:spcBef>
                <a:spcPts val="0"/>
              </a:spcBef>
              <a:spcAft>
                <a:spcPts val="0"/>
              </a:spcAft>
              <a:buSzPct val="100000"/>
              <a:buFont typeface="Arial"/>
              <a:buChar char="●"/>
            </a:pPr>
            <a:r>
              <a:rPr lang="en-US" sz="5600">
                <a:latin typeface="Arial"/>
                <a:ea typeface="Arial"/>
                <a:cs typeface="Arial"/>
                <a:sym typeface="Arial"/>
              </a:rPr>
              <a:t>You focus on strategic growth, knowing that your financial and operational foundations are solid.</a:t>
            </a:r>
            <a:endParaRPr/>
          </a:p>
          <a:p>
            <a:pPr marL="0" marR="0" lvl="0" indent="0" algn="l" rtl="0">
              <a:lnSpc>
                <a:spcPct val="116000"/>
              </a:lnSpc>
              <a:spcBef>
                <a:spcPts val="800"/>
              </a:spcBef>
              <a:spcAft>
                <a:spcPts val="0"/>
              </a:spcAft>
              <a:buSzPct val="100000"/>
              <a:buNone/>
            </a:pPr>
            <a:r>
              <a:rPr lang="en-US" sz="5600" b="1">
                <a:solidFill>
                  <a:srgbClr val="8ED38E"/>
                </a:solidFill>
                <a:latin typeface="Arial"/>
                <a:ea typeface="Arial"/>
                <a:cs typeface="Arial"/>
                <a:sym typeface="Arial"/>
              </a:rPr>
              <a:t>Take the First Step Towards a Brighter Future</a:t>
            </a:r>
            <a:r>
              <a:rPr lang="en-US" sz="5600">
                <a:solidFill>
                  <a:srgbClr val="8ED38E"/>
                </a:solidFill>
                <a:latin typeface="Arial"/>
                <a:ea typeface="Arial"/>
                <a:cs typeface="Arial"/>
                <a:sym typeface="Arial"/>
              </a:rPr>
              <a:t>: </a:t>
            </a:r>
            <a:r>
              <a:rPr lang="en-US" sz="5600">
                <a:latin typeface="Arial"/>
                <a:ea typeface="Arial"/>
                <a:cs typeface="Arial"/>
                <a:sym typeface="Arial"/>
              </a:rPr>
              <a:t>Contact us today to learn how our tailored advisory services can help you overcome your fears and achieve your business goals. Together, we can turn your challenges into opportunities and unlock your business's full potential.</a:t>
            </a:r>
            <a:endParaRPr/>
          </a:p>
          <a:p>
            <a:pPr marL="114300" lvl="0" indent="0" algn="l" rtl="0">
              <a:lnSpc>
                <a:spcPct val="115000"/>
              </a:lnSpc>
              <a:spcBef>
                <a:spcPts val="800"/>
              </a:spcBef>
              <a:spcAft>
                <a:spcPts val="0"/>
              </a:spcAft>
              <a:buSzPct val="360000"/>
              <a:buNone/>
            </a:pPr>
            <a:endParaRPr sz="2000" b="1"/>
          </a:p>
          <a:p>
            <a:pPr marL="114300" lvl="0" indent="0" algn="l" rtl="0">
              <a:lnSpc>
                <a:spcPct val="115000"/>
              </a:lnSpc>
              <a:spcBef>
                <a:spcPts val="0"/>
              </a:spcBef>
              <a:spcAft>
                <a:spcPts val="0"/>
              </a:spcAft>
              <a:buSzPct val="360000"/>
              <a:buNone/>
            </a:pPr>
            <a:endParaRPr sz="2000" b="1"/>
          </a:p>
          <a:p>
            <a:pPr marL="114300" lvl="0" indent="0" algn="l" rtl="0">
              <a:lnSpc>
                <a:spcPct val="115000"/>
              </a:lnSpc>
              <a:spcBef>
                <a:spcPts val="0"/>
              </a:spcBef>
              <a:spcAft>
                <a:spcPts val="0"/>
              </a:spcAft>
              <a:buSzPct val="360000"/>
              <a:buNone/>
            </a:pPr>
            <a:endParaRPr sz="2000"/>
          </a:p>
        </p:txBody>
      </p:sp>
      <p:pic>
        <p:nvPicPr>
          <p:cNvPr id="129" name="Google Shape;129;p3" descr="A black background with white arrows&#10;&#10;Description automatically generated"/>
          <p:cNvPicPr preferRelativeResize="0"/>
          <p:nvPr/>
        </p:nvPicPr>
        <p:blipFill rotWithShape="1">
          <a:blip r:embed="rId3">
            <a:alphaModFix/>
          </a:blip>
          <a:srcRect/>
          <a:stretch/>
        </p:blipFill>
        <p:spPr>
          <a:xfrm>
            <a:off x="10344150" y="-1182688"/>
            <a:ext cx="6216764" cy="4973411"/>
          </a:xfrm>
          <a:prstGeom prst="rect">
            <a:avLst/>
          </a:prstGeom>
          <a:noFill/>
          <a:ln>
            <a:noFill/>
          </a:ln>
        </p:spPr>
      </p:pic>
      <p:pic>
        <p:nvPicPr>
          <p:cNvPr id="130" name="Google Shape;130;p3"/>
          <p:cNvPicPr preferRelativeResize="0"/>
          <p:nvPr/>
        </p:nvPicPr>
        <p:blipFill rotWithShape="1">
          <a:blip r:embed="rId4">
            <a:alphaModFix/>
          </a:blip>
          <a:srcRect/>
          <a:stretch/>
        </p:blipFill>
        <p:spPr>
          <a:xfrm>
            <a:off x="8657097" y="362127"/>
            <a:ext cx="2195713" cy="1609891"/>
          </a:xfrm>
          <a:prstGeom prst="rect">
            <a:avLst/>
          </a:prstGeom>
          <a:solidFill>
            <a:schemeClr val="lt1"/>
          </a:solidFill>
          <a:ln w="41275" cap="flat" cmpd="sng">
            <a:solidFill>
              <a:srgbClr val="8ED38E"/>
            </a:solidFill>
            <a:prstDash val="solid"/>
            <a:round/>
            <a:headEnd type="none" w="sm" len="sm"/>
            <a:tailEnd type="none" w="sm" len="sm"/>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30"/>
          <p:cNvSpPr txBox="1">
            <a:spLocks noGrp="1"/>
          </p:cNvSpPr>
          <p:nvPr>
            <p:ph type="title"/>
          </p:nvPr>
        </p:nvSpPr>
        <p:spPr>
          <a:xfrm>
            <a:off x="179173" y="133514"/>
            <a:ext cx="10026650" cy="655637"/>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8ED38E"/>
              </a:buClr>
              <a:buSzPts val="2800"/>
              <a:buFont typeface="Rockwell"/>
              <a:buNone/>
            </a:pPr>
            <a:r>
              <a:rPr lang="en-US">
                <a:solidFill>
                  <a:srgbClr val="8ED38E"/>
                </a:solidFill>
              </a:rPr>
              <a:t>PITCH DECK SUPPORT</a:t>
            </a:r>
            <a:endParaRPr/>
          </a:p>
        </p:txBody>
      </p:sp>
      <p:pic>
        <p:nvPicPr>
          <p:cNvPr id="688" name="Google Shape;688;p30" descr="A black background with white arrows&#10;&#10;Description automatically generated"/>
          <p:cNvPicPr preferRelativeResize="0"/>
          <p:nvPr/>
        </p:nvPicPr>
        <p:blipFill rotWithShape="1">
          <a:blip r:embed="rId3">
            <a:alphaModFix/>
          </a:blip>
          <a:srcRect/>
          <a:stretch/>
        </p:blipFill>
        <p:spPr>
          <a:xfrm>
            <a:off x="10344150" y="-1182688"/>
            <a:ext cx="6216764" cy="4973411"/>
          </a:xfrm>
          <a:prstGeom prst="rect">
            <a:avLst/>
          </a:prstGeom>
          <a:noFill/>
          <a:ln>
            <a:noFill/>
          </a:ln>
        </p:spPr>
      </p:pic>
      <p:sp>
        <p:nvSpPr>
          <p:cNvPr id="689" name="Google Shape;689;p30"/>
          <p:cNvSpPr/>
          <p:nvPr/>
        </p:nvSpPr>
        <p:spPr>
          <a:xfrm>
            <a:off x="70316" y="746026"/>
            <a:ext cx="11316141" cy="506292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lt1"/>
              </a:buClr>
              <a:buSzPts val="1700"/>
              <a:buFont typeface="Avenir"/>
              <a:buNone/>
            </a:pPr>
            <a:r>
              <a:rPr lang="en-US" sz="1700">
                <a:solidFill>
                  <a:schemeClr val="lt1"/>
                </a:solidFill>
                <a:latin typeface="Avenir"/>
                <a:ea typeface="Avenir"/>
                <a:cs typeface="Avenir"/>
                <a:sym typeface="Avenir"/>
              </a:rPr>
              <a:t>The finance support builds on each other.  To create the proper story and sell your company for fundraising and investors, you will need to invest in:</a:t>
            </a:r>
            <a:endParaRPr/>
          </a:p>
          <a:p>
            <a:pPr marL="285750" marR="0" lvl="0" indent="-285750" algn="l" rtl="0">
              <a:lnSpc>
                <a:spcPct val="100000"/>
              </a:lnSpc>
              <a:spcBef>
                <a:spcPts val="0"/>
              </a:spcBef>
              <a:spcAft>
                <a:spcPts val="0"/>
              </a:spcAft>
              <a:buClr>
                <a:schemeClr val="lt1"/>
              </a:buClr>
              <a:buSzPts val="1700"/>
              <a:buFont typeface="Noto Sans Symbols"/>
              <a:buChar char="❖"/>
            </a:pPr>
            <a:r>
              <a:rPr lang="en-US" sz="1700">
                <a:solidFill>
                  <a:schemeClr val="lt1"/>
                </a:solidFill>
                <a:latin typeface="Avenir"/>
                <a:ea typeface="Avenir"/>
                <a:cs typeface="Avenir"/>
                <a:sym typeface="Avenir"/>
              </a:rPr>
              <a:t>Preparing realistic financial forecasting and projects for inclusion in the pitch deck.  This should market a clear path to profitability grounded in reality</a:t>
            </a:r>
            <a:endParaRPr/>
          </a:p>
          <a:p>
            <a:pPr marL="285750" marR="0" lvl="0" indent="-285750" algn="l" rtl="0">
              <a:lnSpc>
                <a:spcPct val="100000"/>
              </a:lnSpc>
              <a:spcBef>
                <a:spcPts val="0"/>
              </a:spcBef>
              <a:spcAft>
                <a:spcPts val="0"/>
              </a:spcAft>
              <a:buClr>
                <a:schemeClr val="lt1"/>
              </a:buClr>
              <a:buSzPts val="1700"/>
              <a:buFont typeface="Noto Sans Symbols"/>
              <a:buChar char="❖"/>
            </a:pPr>
            <a:r>
              <a:rPr lang="en-US" sz="1700">
                <a:solidFill>
                  <a:schemeClr val="lt1"/>
                </a:solidFill>
                <a:latin typeface="Avenir"/>
                <a:ea typeface="Avenir"/>
                <a:cs typeface="Avenir"/>
                <a:sym typeface="Avenir"/>
              </a:rPr>
              <a:t>Highlighting KPIs such as EBITDA, gross margin, contribution margin, lifetime value (LTV), customer acquisition cost (CAC).  Provides an understanding how efficiently the business operates and scales.</a:t>
            </a:r>
            <a:endParaRPr/>
          </a:p>
          <a:p>
            <a:pPr marL="285750" marR="0" lvl="0" indent="-285750" algn="l" rtl="0">
              <a:lnSpc>
                <a:spcPct val="100000"/>
              </a:lnSpc>
              <a:spcBef>
                <a:spcPts val="0"/>
              </a:spcBef>
              <a:spcAft>
                <a:spcPts val="0"/>
              </a:spcAft>
              <a:buClr>
                <a:schemeClr val="lt1"/>
              </a:buClr>
              <a:buSzPts val="1700"/>
              <a:buFont typeface="Noto Sans Symbols"/>
              <a:buChar char="❖"/>
            </a:pPr>
            <a:r>
              <a:rPr lang="en-US" sz="1700">
                <a:solidFill>
                  <a:schemeClr val="lt1"/>
                </a:solidFill>
                <a:latin typeface="Avenir"/>
                <a:ea typeface="Avenir"/>
                <a:cs typeface="Avenir"/>
                <a:sym typeface="Avenir"/>
              </a:rPr>
              <a:t>Articulating how much capital is needed, where it will be spent (R&amp;D, infrastructure, operational needs, marketing, new product development), and expected return.  Generally, you would want a 3x on marketing and monitor traffic to website and metrics via google analytics to start.</a:t>
            </a:r>
            <a:endParaRPr/>
          </a:p>
          <a:p>
            <a:pPr marL="285750" marR="0" lvl="0" indent="-285750" algn="l" rtl="0">
              <a:lnSpc>
                <a:spcPct val="100000"/>
              </a:lnSpc>
              <a:spcBef>
                <a:spcPts val="0"/>
              </a:spcBef>
              <a:spcAft>
                <a:spcPts val="0"/>
              </a:spcAft>
              <a:buClr>
                <a:schemeClr val="lt1"/>
              </a:buClr>
              <a:buSzPts val="1700"/>
              <a:buFont typeface="Noto Sans Symbols"/>
              <a:buChar char="❖"/>
            </a:pPr>
            <a:r>
              <a:rPr lang="en-US" sz="1700">
                <a:solidFill>
                  <a:schemeClr val="lt1"/>
                </a:solidFill>
                <a:latin typeface="Avenir"/>
                <a:ea typeface="Avenir"/>
                <a:cs typeface="Avenir"/>
                <a:sym typeface="Avenir"/>
              </a:rPr>
              <a:t>Establishing realistic valuation support, which is a critical point in investment discussions.  CFO can provide comparable industry data and explain why and how a valuation was determined and be able to defend addbacks to EBITDA and run-rates.</a:t>
            </a:r>
            <a:endParaRPr/>
          </a:p>
          <a:p>
            <a:pPr marL="285750" marR="0" lvl="0" indent="-285750" algn="l" rtl="0">
              <a:lnSpc>
                <a:spcPct val="100000"/>
              </a:lnSpc>
              <a:spcBef>
                <a:spcPts val="0"/>
              </a:spcBef>
              <a:spcAft>
                <a:spcPts val="0"/>
              </a:spcAft>
              <a:buClr>
                <a:schemeClr val="lt1"/>
              </a:buClr>
              <a:buSzPts val="1700"/>
              <a:buFont typeface="Noto Sans Symbols"/>
              <a:buChar char="❖"/>
            </a:pPr>
            <a:r>
              <a:rPr lang="en-US" sz="1700">
                <a:solidFill>
                  <a:schemeClr val="lt1"/>
                </a:solidFill>
                <a:latin typeface="Avenir"/>
                <a:ea typeface="Avenir"/>
                <a:cs typeface="Avenir"/>
                <a:sym typeface="Avenir"/>
              </a:rPr>
              <a:t>Aligning the financial story board with the business model and market opportunities.  Key here  is to have over vision and mission of the company and follow the story from these themes.</a:t>
            </a:r>
            <a:endParaRPr/>
          </a:p>
          <a:p>
            <a:pPr marL="285750" marR="0" lvl="0" indent="-285750" algn="l" rtl="0">
              <a:lnSpc>
                <a:spcPct val="100000"/>
              </a:lnSpc>
              <a:spcBef>
                <a:spcPts val="0"/>
              </a:spcBef>
              <a:spcAft>
                <a:spcPts val="0"/>
              </a:spcAft>
              <a:buClr>
                <a:schemeClr val="lt1"/>
              </a:buClr>
              <a:buSzPts val="1700"/>
              <a:buFont typeface="Noto Sans Symbols"/>
              <a:buChar char="❖"/>
            </a:pPr>
            <a:r>
              <a:rPr lang="en-US" sz="1700">
                <a:solidFill>
                  <a:schemeClr val="lt1"/>
                </a:solidFill>
                <a:latin typeface="Avenir"/>
                <a:ea typeface="Avenir"/>
                <a:cs typeface="Avenir"/>
                <a:sym typeface="Avenir"/>
              </a:rPr>
              <a:t>Ensuring financial sections are accurate, well-presented and investor-ready.  Identifying red flags that might deter investors</a:t>
            </a:r>
            <a:endParaRPr/>
          </a:p>
          <a:p>
            <a:pPr marL="285750" marR="0" lvl="0" indent="-285750" algn="l" rtl="0">
              <a:lnSpc>
                <a:spcPct val="100000"/>
              </a:lnSpc>
              <a:spcBef>
                <a:spcPts val="0"/>
              </a:spcBef>
              <a:spcAft>
                <a:spcPts val="0"/>
              </a:spcAft>
              <a:buClr>
                <a:schemeClr val="lt1"/>
              </a:buClr>
              <a:buSzPts val="1700"/>
              <a:buFont typeface="Noto Sans Symbols"/>
              <a:buChar char="❖"/>
            </a:pPr>
            <a:r>
              <a:rPr lang="en-US" sz="1700">
                <a:solidFill>
                  <a:schemeClr val="lt1"/>
                </a:solidFill>
                <a:latin typeface="Avenir"/>
                <a:ea typeface="Avenir"/>
                <a:cs typeface="Avenir"/>
                <a:sym typeface="Avenir"/>
              </a:rPr>
              <a:t>Be present during presentations to help answer the detailed financial questions and provide insights during negotiations.</a:t>
            </a:r>
            <a:endParaRPr/>
          </a:p>
          <a:p>
            <a:pPr marL="285750" marR="0" lvl="0" indent="-177800" algn="l" rtl="0">
              <a:lnSpc>
                <a:spcPct val="100000"/>
              </a:lnSpc>
              <a:spcBef>
                <a:spcPts val="0"/>
              </a:spcBef>
              <a:spcAft>
                <a:spcPts val="0"/>
              </a:spcAft>
              <a:buClr>
                <a:schemeClr val="lt1"/>
              </a:buClr>
              <a:buSzPts val="1700"/>
              <a:buFont typeface="Noto Sans Symbols"/>
              <a:buNone/>
            </a:pPr>
            <a:endParaRPr sz="1700">
              <a:solidFill>
                <a:schemeClr val="lt1"/>
              </a:solidFill>
              <a:latin typeface="Avenir"/>
              <a:ea typeface="Avenir"/>
              <a:cs typeface="Avenir"/>
              <a:sym typeface="Avenir"/>
            </a:endParaRPr>
          </a:p>
        </p:txBody>
      </p:sp>
      <p:pic>
        <p:nvPicPr>
          <p:cNvPr id="690" name="Google Shape;690;p30"/>
          <p:cNvPicPr preferRelativeResize="0"/>
          <p:nvPr/>
        </p:nvPicPr>
        <p:blipFill rotWithShape="1">
          <a:blip r:embed="rId4">
            <a:alphaModFix/>
          </a:blip>
          <a:srcRect/>
          <a:stretch/>
        </p:blipFill>
        <p:spPr>
          <a:xfrm>
            <a:off x="8440088" y="5305535"/>
            <a:ext cx="2985167" cy="1468999"/>
          </a:xfrm>
          <a:prstGeom prst="rect">
            <a:avLst/>
          </a:prstGeom>
          <a:noFill/>
          <a:ln>
            <a:noFill/>
          </a:ln>
        </p:spPr>
      </p:pic>
      <p:pic>
        <p:nvPicPr>
          <p:cNvPr id="691" name="Google Shape;691;p30"/>
          <p:cNvPicPr preferRelativeResize="0"/>
          <p:nvPr/>
        </p:nvPicPr>
        <p:blipFill rotWithShape="1">
          <a:blip r:embed="rId5">
            <a:alphaModFix/>
          </a:blip>
          <a:srcRect/>
          <a:stretch/>
        </p:blipFill>
        <p:spPr>
          <a:xfrm>
            <a:off x="6556397" y="5437510"/>
            <a:ext cx="2428872" cy="133702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31"/>
          <p:cNvSpPr txBox="1">
            <a:spLocks noGrp="1"/>
          </p:cNvSpPr>
          <p:nvPr>
            <p:ph type="title"/>
          </p:nvPr>
        </p:nvSpPr>
        <p:spPr>
          <a:xfrm>
            <a:off x="4984750" y="1011237"/>
            <a:ext cx="6120000" cy="860400"/>
          </a:xfrm>
          <a:prstGeom prst="rect">
            <a:avLst/>
          </a:prstGeom>
          <a:noFill/>
          <a:ln>
            <a:noFill/>
          </a:ln>
        </p:spPr>
        <p:txBody>
          <a:bodyPr spcFirstLastPara="1" wrap="square" lIns="0" tIns="0" rIns="0" bIns="0" anchor="b" anchorCtr="0">
            <a:normAutofit/>
          </a:bodyPr>
          <a:lstStyle/>
          <a:p>
            <a:pPr marL="0" lvl="0" indent="0" algn="ctr" rtl="0">
              <a:lnSpc>
                <a:spcPct val="100000"/>
              </a:lnSpc>
              <a:spcBef>
                <a:spcPts val="0"/>
              </a:spcBef>
              <a:spcAft>
                <a:spcPts val="0"/>
              </a:spcAft>
              <a:buClr>
                <a:schemeClr val="lt1"/>
              </a:buClr>
              <a:buSzPts val="2800"/>
              <a:buFont typeface="Rockwell"/>
              <a:buNone/>
            </a:pPr>
            <a:r>
              <a:rPr lang="en-US"/>
              <a:t>DUE DILIGENCE SUPPORT</a:t>
            </a:r>
            <a:endParaRPr/>
          </a:p>
        </p:txBody>
      </p:sp>
      <p:pic>
        <p:nvPicPr>
          <p:cNvPr id="697" name="Google Shape;697;p31" descr="A black background with white arrows&#10;&#10;Description automatically generated"/>
          <p:cNvPicPr preferRelativeResize="0"/>
          <p:nvPr/>
        </p:nvPicPr>
        <p:blipFill rotWithShape="1">
          <a:blip r:embed="rId3">
            <a:alphaModFix/>
          </a:blip>
          <a:srcRect r="54844" b="-1"/>
          <a:stretch/>
        </p:blipFill>
        <p:spPr>
          <a:xfrm>
            <a:off x="10012177" y="-1343196"/>
            <a:ext cx="3259823" cy="5775279"/>
          </a:xfrm>
          <a:prstGeom prst="rect">
            <a:avLst/>
          </a:prstGeom>
          <a:noFill/>
          <a:ln>
            <a:noFill/>
          </a:ln>
        </p:spPr>
      </p:pic>
      <p:pic>
        <p:nvPicPr>
          <p:cNvPr id="698" name="Google Shape;698;p31" descr="A group of people sitting at a table&#10;&#10;Description automatically generated"/>
          <p:cNvPicPr preferRelativeResize="0"/>
          <p:nvPr/>
        </p:nvPicPr>
        <p:blipFill rotWithShape="1">
          <a:blip r:embed="rId4">
            <a:alphaModFix/>
          </a:blip>
          <a:srcRect l="14774" t="1" r="35377" b="-716"/>
          <a:stretch/>
        </p:blipFill>
        <p:spPr>
          <a:xfrm>
            <a:off x="-17813" y="-15874"/>
            <a:ext cx="4480560" cy="603504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32"/>
          <p:cNvSpPr txBox="1">
            <a:spLocks noGrp="1"/>
          </p:cNvSpPr>
          <p:nvPr>
            <p:ph type="title"/>
          </p:nvPr>
        </p:nvSpPr>
        <p:spPr>
          <a:xfrm>
            <a:off x="179173" y="133514"/>
            <a:ext cx="10026650" cy="655637"/>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8ED38E"/>
              </a:buClr>
              <a:buSzPts val="2800"/>
              <a:buFont typeface="Rockwell"/>
              <a:buNone/>
            </a:pPr>
            <a:r>
              <a:rPr lang="en-US">
                <a:solidFill>
                  <a:srgbClr val="8ED38E"/>
                </a:solidFill>
              </a:rPr>
              <a:t>DUE DILIGENCE SUPPORT</a:t>
            </a:r>
            <a:endParaRPr/>
          </a:p>
        </p:txBody>
      </p:sp>
      <p:pic>
        <p:nvPicPr>
          <p:cNvPr id="705" name="Google Shape;705;p32" descr="A black background with white arrows&#10;&#10;Description automatically generated"/>
          <p:cNvPicPr preferRelativeResize="0"/>
          <p:nvPr/>
        </p:nvPicPr>
        <p:blipFill rotWithShape="1">
          <a:blip r:embed="rId3">
            <a:alphaModFix/>
          </a:blip>
          <a:srcRect/>
          <a:stretch/>
        </p:blipFill>
        <p:spPr>
          <a:xfrm>
            <a:off x="10344150" y="-1182688"/>
            <a:ext cx="6216764" cy="4973411"/>
          </a:xfrm>
          <a:prstGeom prst="rect">
            <a:avLst/>
          </a:prstGeom>
          <a:noFill/>
          <a:ln>
            <a:noFill/>
          </a:ln>
        </p:spPr>
      </p:pic>
      <p:sp>
        <p:nvSpPr>
          <p:cNvPr id="706" name="Google Shape;706;p32"/>
          <p:cNvSpPr/>
          <p:nvPr/>
        </p:nvSpPr>
        <p:spPr>
          <a:xfrm>
            <a:off x="179173" y="600623"/>
            <a:ext cx="10793627" cy="323165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lt1"/>
              </a:buClr>
              <a:buSzPts val="1700"/>
              <a:buFont typeface="Avenir"/>
              <a:buNone/>
            </a:pPr>
            <a:r>
              <a:rPr lang="en-US" sz="1700">
                <a:solidFill>
                  <a:schemeClr val="lt1"/>
                </a:solidFill>
                <a:latin typeface="Avenir"/>
                <a:ea typeface="Avenir"/>
                <a:cs typeface="Avenir"/>
                <a:sym typeface="Avenir"/>
              </a:rPr>
              <a:t>During the going-to-market process, a fractional CFO can help get ready for sale. This starts from the beginning to build a central depository and folders to make you ready for upload at an instance.  I have worked with companies that buried and used email as their main source of storage, and it can be a nightmare searching through archived email folders.  </a:t>
            </a:r>
            <a:endParaRPr/>
          </a:p>
          <a:p>
            <a:pPr marL="0" marR="0" lvl="0" indent="0" algn="l" rtl="0">
              <a:lnSpc>
                <a:spcPct val="100000"/>
              </a:lnSpc>
              <a:spcBef>
                <a:spcPts val="0"/>
              </a:spcBef>
              <a:spcAft>
                <a:spcPts val="0"/>
              </a:spcAft>
              <a:buClr>
                <a:schemeClr val="lt1"/>
              </a:buClr>
              <a:buSzPts val="1700"/>
              <a:buFont typeface="Avenir"/>
              <a:buNone/>
            </a:pPr>
            <a:endParaRPr sz="1700">
              <a:solidFill>
                <a:schemeClr val="lt1"/>
              </a:solidFill>
              <a:latin typeface="Avenir"/>
              <a:ea typeface="Avenir"/>
              <a:cs typeface="Avenir"/>
              <a:sym typeface="Avenir"/>
            </a:endParaRPr>
          </a:p>
          <a:p>
            <a:pPr marL="0" marR="0" lvl="0" indent="0" algn="l" rtl="0">
              <a:lnSpc>
                <a:spcPct val="100000"/>
              </a:lnSpc>
              <a:spcBef>
                <a:spcPts val="0"/>
              </a:spcBef>
              <a:spcAft>
                <a:spcPts val="0"/>
              </a:spcAft>
              <a:buClr>
                <a:schemeClr val="lt1"/>
              </a:buClr>
              <a:buSzPts val="1700"/>
              <a:buFont typeface="Avenir"/>
              <a:buNone/>
            </a:pPr>
            <a:r>
              <a:rPr lang="en-US" sz="1700" b="1">
                <a:solidFill>
                  <a:schemeClr val="lt1"/>
                </a:solidFill>
                <a:latin typeface="Avenir"/>
                <a:ea typeface="Avenir"/>
                <a:cs typeface="Avenir"/>
                <a:sym typeface="Avenir"/>
              </a:rPr>
              <a:t>Systems:</a:t>
            </a:r>
            <a:r>
              <a:rPr lang="en-US" sz="1700">
                <a:solidFill>
                  <a:schemeClr val="lt1"/>
                </a:solidFill>
                <a:latin typeface="Avenir"/>
                <a:ea typeface="Avenir"/>
                <a:cs typeface="Avenir"/>
                <a:sym typeface="Avenir"/>
              </a:rPr>
              <a:t>  We would recommend to use Microsoft Sharepoint® for your central file storage.  It comes with your email licenses and works as the main cloud storage to access files at the touch of a button.   A company can also add zee drive through thinkscape.com to map drives to cloud systems which works similar Google Drive® or One Drive® from Microsoft.  In addition, datasites can be used as the virtual data room during the diligence process to tag and process files during production. </a:t>
            </a:r>
            <a:endParaRPr/>
          </a:p>
          <a:p>
            <a:pPr marL="0" marR="0" lvl="0" indent="0" algn="l" rtl="0">
              <a:lnSpc>
                <a:spcPct val="100000"/>
              </a:lnSpc>
              <a:spcBef>
                <a:spcPts val="0"/>
              </a:spcBef>
              <a:spcAft>
                <a:spcPts val="0"/>
              </a:spcAft>
              <a:buClr>
                <a:schemeClr val="lt1"/>
              </a:buClr>
              <a:buSzPts val="1600"/>
              <a:buFont typeface="Avenir"/>
              <a:buNone/>
            </a:pPr>
            <a:r>
              <a:rPr lang="en-US" sz="1600" u="sng">
                <a:solidFill>
                  <a:schemeClr val="lt1"/>
                </a:solidFill>
                <a:latin typeface="Avenir"/>
                <a:ea typeface="Avenir"/>
                <a:cs typeface="Avenir"/>
                <a:sym typeface="Avenir"/>
                <a:hlinkClick r:id="rId4">
                  <a:extLst>
                    <a:ext uri="{A12FA001-AC4F-418D-AE19-62706E023703}">
                      <ahyp:hlinkClr xmlns:ahyp="http://schemas.microsoft.com/office/drawing/2018/hyperlinkcolor" val="tx"/>
                    </a:ext>
                  </a:extLst>
                </a:hlinkClick>
              </a:rPr>
              <a:t>Map OneDrive for Business as a Network Drive - Reliably (thinkscape.com)</a:t>
            </a:r>
            <a:r>
              <a:rPr lang="en-US" sz="1700">
                <a:solidFill>
                  <a:schemeClr val="lt1"/>
                </a:solidFill>
                <a:latin typeface="Avenir"/>
                <a:ea typeface="Avenir"/>
                <a:cs typeface="Avenir"/>
                <a:sym typeface="Avenir"/>
              </a:rPr>
              <a:t>       </a:t>
            </a:r>
            <a:endParaRPr/>
          </a:p>
          <a:p>
            <a:pPr marL="285750" marR="0" lvl="0" indent="-177800" algn="l" rtl="0">
              <a:lnSpc>
                <a:spcPct val="100000"/>
              </a:lnSpc>
              <a:spcBef>
                <a:spcPts val="0"/>
              </a:spcBef>
              <a:spcAft>
                <a:spcPts val="0"/>
              </a:spcAft>
              <a:buClr>
                <a:schemeClr val="lt1"/>
              </a:buClr>
              <a:buSzPts val="1700"/>
              <a:buFont typeface="Noto Sans Symbols"/>
              <a:buNone/>
            </a:pPr>
            <a:endParaRPr sz="1700">
              <a:solidFill>
                <a:schemeClr val="lt1"/>
              </a:solidFill>
              <a:latin typeface="Avenir"/>
              <a:ea typeface="Avenir"/>
              <a:cs typeface="Avenir"/>
              <a:sym typeface="Avenir"/>
            </a:endParaRPr>
          </a:p>
        </p:txBody>
      </p:sp>
      <p:pic>
        <p:nvPicPr>
          <p:cNvPr id="707" name="Google Shape;707;p32"/>
          <p:cNvPicPr preferRelativeResize="0"/>
          <p:nvPr/>
        </p:nvPicPr>
        <p:blipFill rotWithShape="1">
          <a:blip r:embed="rId5">
            <a:alphaModFix/>
          </a:blip>
          <a:srcRect/>
          <a:stretch/>
        </p:blipFill>
        <p:spPr>
          <a:xfrm>
            <a:off x="294201" y="3545101"/>
            <a:ext cx="2314898" cy="819264"/>
          </a:xfrm>
          <a:prstGeom prst="rect">
            <a:avLst/>
          </a:prstGeom>
          <a:noFill/>
          <a:ln>
            <a:noFill/>
          </a:ln>
        </p:spPr>
      </p:pic>
      <p:pic>
        <p:nvPicPr>
          <p:cNvPr id="708" name="Google Shape;708;p32" descr="Virtual Data Rooms For M&amp;A Dealmaking - Datasite"/>
          <p:cNvPicPr preferRelativeResize="0"/>
          <p:nvPr/>
        </p:nvPicPr>
        <p:blipFill rotWithShape="1">
          <a:blip r:embed="rId6">
            <a:alphaModFix/>
          </a:blip>
          <a:srcRect/>
          <a:stretch/>
        </p:blipFill>
        <p:spPr>
          <a:xfrm>
            <a:off x="2609099" y="3536415"/>
            <a:ext cx="1886014" cy="40549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33"/>
          <p:cNvSpPr txBox="1">
            <a:spLocks noGrp="1"/>
          </p:cNvSpPr>
          <p:nvPr>
            <p:ph type="title"/>
          </p:nvPr>
        </p:nvSpPr>
        <p:spPr>
          <a:xfrm>
            <a:off x="179173" y="133514"/>
            <a:ext cx="10026650" cy="655637"/>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8ED38E"/>
              </a:buClr>
              <a:buSzPts val="2800"/>
              <a:buFont typeface="Rockwell"/>
              <a:buNone/>
            </a:pPr>
            <a:r>
              <a:rPr lang="en-US">
                <a:solidFill>
                  <a:srgbClr val="8ED38E"/>
                </a:solidFill>
              </a:rPr>
              <a:t>DUE DILIGENCE SUPPORT</a:t>
            </a:r>
            <a:endParaRPr/>
          </a:p>
        </p:txBody>
      </p:sp>
      <p:pic>
        <p:nvPicPr>
          <p:cNvPr id="715" name="Google Shape;715;p33" descr="A black background with white arrows&#10;&#10;Description automatically generated"/>
          <p:cNvPicPr preferRelativeResize="0"/>
          <p:nvPr/>
        </p:nvPicPr>
        <p:blipFill rotWithShape="1">
          <a:blip r:embed="rId3">
            <a:alphaModFix/>
          </a:blip>
          <a:srcRect/>
          <a:stretch/>
        </p:blipFill>
        <p:spPr>
          <a:xfrm>
            <a:off x="10344150" y="-1182688"/>
            <a:ext cx="6216764" cy="4973411"/>
          </a:xfrm>
          <a:prstGeom prst="rect">
            <a:avLst/>
          </a:prstGeom>
          <a:noFill/>
          <a:ln>
            <a:noFill/>
          </a:ln>
        </p:spPr>
      </p:pic>
      <p:sp>
        <p:nvSpPr>
          <p:cNvPr id="716" name="Google Shape;716;p33"/>
          <p:cNvSpPr/>
          <p:nvPr/>
        </p:nvSpPr>
        <p:spPr>
          <a:xfrm>
            <a:off x="309802" y="461332"/>
            <a:ext cx="10793627" cy="5570756"/>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lt1"/>
              </a:buClr>
              <a:buSzPts val="1600"/>
              <a:buFont typeface="Avenir"/>
              <a:buNone/>
            </a:pPr>
            <a:r>
              <a:rPr lang="en-US" sz="1600">
                <a:solidFill>
                  <a:schemeClr val="lt1"/>
                </a:solidFill>
                <a:latin typeface="Avenir"/>
                <a:ea typeface="Avenir"/>
                <a:cs typeface="Avenir"/>
                <a:sym typeface="Avenir"/>
              </a:rPr>
              <a:t>The Due Diligence Checklist can be overwhelming without proper data storage, internal controls, and quality control procedures to mitigate discrepancies in file management</a:t>
            </a:r>
            <a:r>
              <a:rPr lang="en-US" sz="1700">
                <a:solidFill>
                  <a:schemeClr val="lt1"/>
                </a:solidFill>
                <a:latin typeface="Avenir"/>
                <a:ea typeface="Avenir"/>
                <a:cs typeface="Avenir"/>
                <a:sym typeface="Avenir"/>
              </a:rPr>
              <a:t>.  You should expect the following requests:</a:t>
            </a:r>
            <a:endParaRPr sz="1700">
              <a:solidFill>
                <a:schemeClr val="lt1"/>
              </a:solidFill>
              <a:latin typeface="Avenir"/>
              <a:ea typeface="Avenir"/>
              <a:cs typeface="Avenir"/>
              <a:sym typeface="Avenir"/>
            </a:endParaRPr>
          </a:p>
          <a:p>
            <a:pPr marL="285750" marR="0" lvl="0" indent="-285750" algn="l" rtl="0">
              <a:spcBef>
                <a:spcPts val="0"/>
              </a:spcBef>
              <a:spcAft>
                <a:spcPts val="0"/>
              </a:spcAft>
              <a:buClr>
                <a:srgbClr val="8ED38E"/>
              </a:buClr>
              <a:buSzPts val="1700"/>
              <a:buFont typeface="Noto Sans Symbols"/>
              <a:buChar char="❖"/>
            </a:pPr>
            <a:r>
              <a:rPr lang="en-US" sz="1700">
                <a:solidFill>
                  <a:schemeClr val="lt1"/>
                </a:solidFill>
                <a:latin typeface="Avenir"/>
                <a:ea typeface="Avenir"/>
                <a:cs typeface="Avenir"/>
                <a:sym typeface="Avenir"/>
              </a:rPr>
              <a:t>Finance Due Diligence Request (for Buyside QofE)</a:t>
            </a:r>
            <a:endParaRPr/>
          </a:p>
          <a:p>
            <a:pPr marL="285750" marR="0" lvl="0" indent="-285750" algn="l" rtl="0">
              <a:spcBef>
                <a:spcPts val="0"/>
              </a:spcBef>
              <a:spcAft>
                <a:spcPts val="0"/>
              </a:spcAft>
              <a:buClr>
                <a:srgbClr val="8ED38E"/>
              </a:buClr>
              <a:buSzPts val="1700"/>
              <a:buFont typeface="Noto Sans Symbols"/>
              <a:buChar char="❖"/>
            </a:pPr>
            <a:r>
              <a:rPr lang="en-US" sz="1700">
                <a:solidFill>
                  <a:schemeClr val="lt1"/>
                </a:solidFill>
                <a:latin typeface="Avenir"/>
                <a:ea typeface="Avenir"/>
                <a:cs typeface="Avenir"/>
                <a:sym typeface="Avenir"/>
              </a:rPr>
              <a:t>Tax Request List – (prior returns, correspondence w tax agencies, exposures)</a:t>
            </a:r>
            <a:endParaRPr/>
          </a:p>
          <a:p>
            <a:pPr marL="285750" marR="0" lvl="0" indent="-285750" algn="l" rtl="0">
              <a:spcBef>
                <a:spcPts val="0"/>
              </a:spcBef>
              <a:spcAft>
                <a:spcPts val="0"/>
              </a:spcAft>
              <a:buClr>
                <a:srgbClr val="8ED38E"/>
              </a:buClr>
              <a:buSzPts val="1700"/>
              <a:buFont typeface="Noto Sans Symbols"/>
              <a:buChar char="❖"/>
            </a:pPr>
            <a:r>
              <a:rPr lang="en-US" sz="1700">
                <a:solidFill>
                  <a:schemeClr val="lt1"/>
                </a:solidFill>
                <a:latin typeface="Avenir"/>
                <a:ea typeface="Avenir"/>
                <a:cs typeface="Avenir"/>
                <a:sym typeface="Avenir"/>
              </a:rPr>
              <a:t>ESG Request –(census, diversity and inclusion program, client satisfaction scores, surveys, antibribery policy)</a:t>
            </a:r>
            <a:endParaRPr/>
          </a:p>
          <a:p>
            <a:pPr marL="285750" marR="0" lvl="0" indent="-285750" algn="l" rtl="0">
              <a:spcBef>
                <a:spcPts val="0"/>
              </a:spcBef>
              <a:spcAft>
                <a:spcPts val="0"/>
              </a:spcAft>
              <a:buClr>
                <a:srgbClr val="8ED38E"/>
              </a:buClr>
              <a:buSzPts val="1700"/>
              <a:buFont typeface="Noto Sans Symbols"/>
              <a:buChar char="❖"/>
            </a:pPr>
            <a:r>
              <a:rPr lang="en-US" sz="1700">
                <a:solidFill>
                  <a:schemeClr val="lt1"/>
                </a:solidFill>
                <a:latin typeface="Avenir"/>
                <a:ea typeface="Avenir"/>
                <a:cs typeface="Avenir"/>
                <a:sym typeface="Avenir"/>
              </a:rPr>
              <a:t>EH&amp;B Request List – HR, Payroll vendors, ACA Compliance &amp; IRS Filings, Welfare Plans, Insurance, open enrollment communication)</a:t>
            </a:r>
            <a:endParaRPr/>
          </a:p>
          <a:p>
            <a:pPr marL="285750" marR="0" lvl="0" indent="-285750" algn="l" rtl="0">
              <a:spcBef>
                <a:spcPts val="0"/>
              </a:spcBef>
              <a:spcAft>
                <a:spcPts val="0"/>
              </a:spcAft>
              <a:buClr>
                <a:srgbClr val="8ED38E"/>
              </a:buClr>
              <a:buSzPts val="1700"/>
              <a:buFont typeface="Noto Sans Symbols"/>
              <a:buChar char="❖"/>
            </a:pPr>
            <a:r>
              <a:rPr lang="en-US" sz="1700">
                <a:solidFill>
                  <a:schemeClr val="lt1"/>
                </a:solidFill>
                <a:latin typeface="Avenir"/>
                <a:ea typeface="Avenir"/>
                <a:cs typeface="Avenir"/>
                <a:sym typeface="Avenir"/>
              </a:rPr>
              <a:t>IT Request List – back office and front office documentation, IT infrastructure, IT Disaster Recovery plan, inventory of assets)</a:t>
            </a:r>
            <a:endParaRPr/>
          </a:p>
          <a:p>
            <a:pPr marL="285750" marR="0" lvl="0" indent="-285750" algn="l" rtl="0">
              <a:spcBef>
                <a:spcPts val="0"/>
              </a:spcBef>
              <a:spcAft>
                <a:spcPts val="0"/>
              </a:spcAft>
              <a:buClr>
                <a:srgbClr val="8ED38E"/>
              </a:buClr>
              <a:buSzPts val="1700"/>
              <a:buFont typeface="Noto Sans Symbols"/>
              <a:buChar char="❖"/>
            </a:pPr>
            <a:r>
              <a:rPr lang="en-US" sz="1700">
                <a:solidFill>
                  <a:schemeClr val="lt1"/>
                </a:solidFill>
                <a:latin typeface="Avenir"/>
                <a:ea typeface="Avenir"/>
                <a:cs typeface="Avenir"/>
                <a:sym typeface="Avenir"/>
              </a:rPr>
              <a:t>Retirement Request List – retirement plan audits, 5500s, Plan testing, summary plan description)</a:t>
            </a:r>
            <a:endParaRPr/>
          </a:p>
          <a:p>
            <a:pPr marL="285750" marR="0" lvl="0" indent="-285750" algn="l" rtl="0">
              <a:spcBef>
                <a:spcPts val="0"/>
              </a:spcBef>
              <a:spcAft>
                <a:spcPts val="0"/>
              </a:spcAft>
              <a:buClr>
                <a:srgbClr val="8ED38E"/>
              </a:buClr>
              <a:buSzPts val="1700"/>
              <a:buFont typeface="Noto Sans Symbols"/>
              <a:buChar char="❖"/>
            </a:pPr>
            <a:r>
              <a:rPr lang="en-US" sz="1700">
                <a:solidFill>
                  <a:schemeClr val="lt1"/>
                </a:solidFill>
                <a:latin typeface="Avenir"/>
                <a:ea typeface="Avenir"/>
                <a:cs typeface="Avenir"/>
                <a:sym typeface="Avenir"/>
              </a:rPr>
              <a:t>Property &amp; Casualty Diligence Request List – (claims history, leases, property, surety bond, if applicable)</a:t>
            </a:r>
            <a:endParaRPr/>
          </a:p>
          <a:p>
            <a:pPr marL="285750" marR="0" lvl="0" indent="-285750" algn="l" rtl="0">
              <a:spcBef>
                <a:spcPts val="0"/>
              </a:spcBef>
              <a:spcAft>
                <a:spcPts val="0"/>
              </a:spcAft>
              <a:buClr>
                <a:srgbClr val="8ED38E"/>
              </a:buClr>
              <a:buSzPts val="1700"/>
              <a:buFont typeface="Noto Sans Symbols"/>
              <a:buChar char="❖"/>
            </a:pPr>
            <a:r>
              <a:rPr lang="en-US" sz="1700">
                <a:solidFill>
                  <a:schemeClr val="lt1"/>
                </a:solidFill>
                <a:latin typeface="Avenir"/>
                <a:ea typeface="Avenir"/>
                <a:cs typeface="Avenir"/>
                <a:sym typeface="Avenir"/>
              </a:rPr>
              <a:t>1099 Contractor Review Request List</a:t>
            </a:r>
            <a:endParaRPr/>
          </a:p>
          <a:p>
            <a:pPr marL="285750" marR="0" lvl="0" indent="-285750" algn="l" rtl="0">
              <a:spcBef>
                <a:spcPts val="0"/>
              </a:spcBef>
              <a:spcAft>
                <a:spcPts val="0"/>
              </a:spcAft>
              <a:buClr>
                <a:srgbClr val="8ED38E"/>
              </a:buClr>
              <a:buSzPts val="1700"/>
              <a:buFont typeface="Noto Sans Symbols"/>
              <a:buChar char="❖"/>
            </a:pPr>
            <a:r>
              <a:rPr lang="en-US" sz="1700">
                <a:solidFill>
                  <a:schemeClr val="lt1"/>
                </a:solidFill>
                <a:latin typeface="Avenir"/>
                <a:ea typeface="Avenir"/>
                <a:cs typeface="Avenir"/>
                <a:sym typeface="Avenir"/>
              </a:rPr>
              <a:t>Legal Request List</a:t>
            </a:r>
            <a:endParaRPr/>
          </a:p>
          <a:p>
            <a:pPr marL="742950" marR="0" lvl="1" indent="-285750" algn="l" rtl="0">
              <a:spcBef>
                <a:spcPts val="0"/>
              </a:spcBef>
              <a:spcAft>
                <a:spcPts val="0"/>
              </a:spcAft>
              <a:buClr>
                <a:srgbClr val="8ED38E"/>
              </a:buClr>
              <a:buSzPts val="1700"/>
              <a:buFont typeface="Noto Sans Symbols"/>
              <a:buChar char="❖"/>
            </a:pPr>
            <a:r>
              <a:rPr lang="en-US" sz="1700" b="0" i="0" u="none" strike="noStrike" cap="none">
                <a:solidFill>
                  <a:schemeClr val="lt1"/>
                </a:solidFill>
                <a:latin typeface="Avenir"/>
                <a:ea typeface="Avenir"/>
                <a:cs typeface="Avenir"/>
                <a:sym typeface="Avenir"/>
              </a:rPr>
              <a:t>Corporate &amp; Organization</a:t>
            </a:r>
            <a:endParaRPr/>
          </a:p>
          <a:p>
            <a:pPr marL="742950" marR="0" lvl="1" indent="-285750" algn="l" rtl="0">
              <a:spcBef>
                <a:spcPts val="0"/>
              </a:spcBef>
              <a:spcAft>
                <a:spcPts val="0"/>
              </a:spcAft>
              <a:buClr>
                <a:srgbClr val="8ED38E"/>
              </a:buClr>
              <a:buSzPts val="1700"/>
              <a:buFont typeface="Noto Sans Symbols"/>
              <a:buChar char="❖"/>
            </a:pPr>
            <a:r>
              <a:rPr lang="en-US" sz="1700" b="0" i="0" u="none" strike="noStrike" cap="none">
                <a:solidFill>
                  <a:schemeClr val="lt1"/>
                </a:solidFill>
                <a:latin typeface="Avenir"/>
                <a:ea typeface="Avenir"/>
                <a:cs typeface="Avenir"/>
                <a:sym typeface="Avenir"/>
              </a:rPr>
              <a:t>Contracts &amp; Commitments</a:t>
            </a:r>
            <a:endParaRPr/>
          </a:p>
          <a:p>
            <a:pPr marL="742950" marR="0" lvl="1" indent="-285750" algn="l" rtl="0">
              <a:spcBef>
                <a:spcPts val="0"/>
              </a:spcBef>
              <a:spcAft>
                <a:spcPts val="0"/>
              </a:spcAft>
              <a:buClr>
                <a:srgbClr val="8ED38E"/>
              </a:buClr>
              <a:buSzPts val="1700"/>
              <a:buFont typeface="Noto Sans Symbols"/>
              <a:buChar char="❖"/>
            </a:pPr>
            <a:r>
              <a:rPr lang="en-US" sz="1700" b="0" i="0" u="none" strike="noStrike" cap="none">
                <a:solidFill>
                  <a:schemeClr val="lt1"/>
                </a:solidFill>
                <a:latin typeface="Avenir"/>
                <a:ea typeface="Avenir"/>
                <a:cs typeface="Avenir"/>
                <a:sym typeface="Avenir"/>
              </a:rPr>
              <a:t>Employment &amp; Labor</a:t>
            </a:r>
            <a:endParaRPr/>
          </a:p>
          <a:p>
            <a:pPr marL="742950" marR="0" lvl="1" indent="-285750" algn="l" rtl="0">
              <a:spcBef>
                <a:spcPts val="0"/>
              </a:spcBef>
              <a:spcAft>
                <a:spcPts val="0"/>
              </a:spcAft>
              <a:buClr>
                <a:srgbClr val="8ED38E"/>
              </a:buClr>
              <a:buSzPts val="1700"/>
              <a:buFont typeface="Noto Sans Symbols"/>
              <a:buChar char="❖"/>
            </a:pPr>
            <a:r>
              <a:rPr lang="en-US" sz="1700" b="0" i="0" u="none" strike="noStrike" cap="none">
                <a:solidFill>
                  <a:schemeClr val="lt1"/>
                </a:solidFill>
                <a:latin typeface="Avenir"/>
                <a:ea typeface="Avenir"/>
                <a:cs typeface="Avenir"/>
                <a:sym typeface="Avenir"/>
              </a:rPr>
              <a:t>Benefits</a:t>
            </a:r>
            <a:endParaRPr/>
          </a:p>
          <a:p>
            <a:pPr marL="742950" marR="0" lvl="1" indent="-285750" algn="l" rtl="0">
              <a:spcBef>
                <a:spcPts val="0"/>
              </a:spcBef>
              <a:spcAft>
                <a:spcPts val="0"/>
              </a:spcAft>
              <a:buClr>
                <a:srgbClr val="8ED38E"/>
              </a:buClr>
              <a:buSzPts val="1700"/>
              <a:buFont typeface="Noto Sans Symbols"/>
              <a:buChar char="❖"/>
            </a:pPr>
            <a:r>
              <a:rPr lang="en-US" sz="1700" b="0" i="0" u="none" strike="noStrike" cap="none">
                <a:solidFill>
                  <a:schemeClr val="lt1"/>
                </a:solidFill>
                <a:latin typeface="Avenir"/>
                <a:ea typeface="Avenir"/>
                <a:cs typeface="Avenir"/>
                <a:sym typeface="Avenir"/>
              </a:rPr>
              <a:t>Intellectual Property </a:t>
            </a:r>
            <a:endParaRPr/>
          </a:p>
          <a:p>
            <a:pPr marL="742950" marR="0" lvl="1" indent="-285750" algn="l" rtl="0">
              <a:spcBef>
                <a:spcPts val="0"/>
              </a:spcBef>
              <a:spcAft>
                <a:spcPts val="0"/>
              </a:spcAft>
              <a:buClr>
                <a:srgbClr val="8ED38E"/>
              </a:buClr>
              <a:buSzPts val="1700"/>
              <a:buFont typeface="Noto Sans Symbols"/>
              <a:buChar char="❖"/>
            </a:pPr>
            <a:r>
              <a:rPr lang="en-US" sz="1700" b="0" i="0" u="none" strike="noStrike" cap="none">
                <a:solidFill>
                  <a:schemeClr val="lt1"/>
                </a:solidFill>
                <a:latin typeface="Avenir"/>
                <a:ea typeface="Avenir"/>
                <a:cs typeface="Avenir"/>
                <a:sym typeface="Avenir"/>
              </a:rPr>
              <a:t>Real Estate</a:t>
            </a:r>
            <a:endParaRPr/>
          </a:p>
          <a:p>
            <a:pPr marL="285750" marR="0" lvl="0" indent="-177800" algn="l" rtl="0">
              <a:lnSpc>
                <a:spcPct val="100000"/>
              </a:lnSpc>
              <a:spcBef>
                <a:spcPts val="0"/>
              </a:spcBef>
              <a:spcAft>
                <a:spcPts val="0"/>
              </a:spcAft>
              <a:buClr>
                <a:schemeClr val="lt1"/>
              </a:buClr>
              <a:buSzPts val="1700"/>
              <a:buFont typeface="Noto Sans Symbols"/>
              <a:buNone/>
            </a:pPr>
            <a:endParaRPr sz="1700">
              <a:solidFill>
                <a:schemeClr val="lt1"/>
              </a:solidFill>
              <a:latin typeface="Avenir"/>
              <a:ea typeface="Avenir"/>
              <a:cs typeface="Avenir"/>
              <a:sym typeface="Avenir"/>
            </a:endParaRPr>
          </a:p>
        </p:txBody>
      </p:sp>
      <p:sp>
        <p:nvSpPr>
          <p:cNvPr id="717" name="Google Shape;717;p33"/>
          <p:cNvSpPr txBox="1"/>
          <p:nvPr/>
        </p:nvSpPr>
        <p:spPr>
          <a:xfrm>
            <a:off x="2819399" y="6175240"/>
            <a:ext cx="894488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Avenir"/>
                <a:ea typeface="Avenir"/>
                <a:cs typeface="Avenir"/>
                <a:sym typeface="Avenir"/>
              </a:rPr>
              <a:t>You can base your storage folders on what is expected to be requested in the future.</a:t>
            </a:r>
            <a:endParaRPr/>
          </a:p>
        </p:txBody>
      </p:sp>
      <p:pic>
        <p:nvPicPr>
          <p:cNvPr id="718" name="Google Shape;718;p33" descr="Folder"/>
          <p:cNvPicPr preferRelativeResize="0"/>
          <p:nvPr/>
        </p:nvPicPr>
        <p:blipFill rotWithShape="1">
          <a:blip r:embed="rId4">
            <a:alphaModFix/>
          </a:blip>
          <a:srcRect/>
          <a:stretch/>
        </p:blipFill>
        <p:spPr>
          <a:xfrm>
            <a:off x="4347822" y="3328149"/>
            <a:ext cx="1748178" cy="1748178"/>
          </a:xfrm>
          <a:prstGeom prst="rect">
            <a:avLst/>
          </a:prstGeom>
          <a:noFill/>
          <a:ln>
            <a:noFill/>
          </a:ln>
        </p:spPr>
      </p:pic>
      <p:sp>
        <p:nvSpPr>
          <p:cNvPr id="719" name="Google Shape;719;p33"/>
          <p:cNvSpPr txBox="1"/>
          <p:nvPr/>
        </p:nvSpPr>
        <p:spPr>
          <a:xfrm>
            <a:off x="4661501" y="3940628"/>
            <a:ext cx="112082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Avenir"/>
                <a:ea typeface="Avenir"/>
                <a:cs typeface="Avenir"/>
                <a:sym typeface="Avenir"/>
              </a:rPr>
              <a:t>Corporate</a:t>
            </a:r>
            <a:endParaRPr/>
          </a:p>
          <a:p>
            <a:pPr marL="0" marR="0" lvl="0" indent="0" algn="l" rtl="0">
              <a:spcBef>
                <a:spcPts val="0"/>
              </a:spcBef>
              <a:spcAft>
                <a:spcPts val="0"/>
              </a:spcAft>
              <a:buNone/>
            </a:pPr>
            <a:r>
              <a:rPr lang="en-US" sz="1400">
                <a:solidFill>
                  <a:schemeClr val="dk1"/>
                </a:solidFill>
                <a:latin typeface="Avenir"/>
                <a:ea typeface="Avenir"/>
                <a:cs typeface="Avenir"/>
                <a:sym typeface="Avenir"/>
              </a:rPr>
              <a:t>Documents</a:t>
            </a:r>
            <a:endParaRPr/>
          </a:p>
        </p:txBody>
      </p:sp>
      <p:pic>
        <p:nvPicPr>
          <p:cNvPr id="720" name="Google Shape;720;p33" descr="Folder"/>
          <p:cNvPicPr preferRelativeResize="0"/>
          <p:nvPr/>
        </p:nvPicPr>
        <p:blipFill rotWithShape="1">
          <a:blip r:embed="rId4">
            <a:alphaModFix/>
          </a:blip>
          <a:srcRect/>
          <a:stretch/>
        </p:blipFill>
        <p:spPr>
          <a:xfrm>
            <a:off x="5888796" y="3328149"/>
            <a:ext cx="1748178" cy="1748178"/>
          </a:xfrm>
          <a:prstGeom prst="rect">
            <a:avLst/>
          </a:prstGeom>
          <a:noFill/>
          <a:ln>
            <a:noFill/>
          </a:ln>
        </p:spPr>
      </p:pic>
      <p:pic>
        <p:nvPicPr>
          <p:cNvPr id="721" name="Google Shape;721;p33" descr="Folder"/>
          <p:cNvPicPr preferRelativeResize="0"/>
          <p:nvPr/>
        </p:nvPicPr>
        <p:blipFill rotWithShape="1">
          <a:blip r:embed="rId4">
            <a:alphaModFix/>
          </a:blip>
          <a:srcRect/>
          <a:stretch/>
        </p:blipFill>
        <p:spPr>
          <a:xfrm>
            <a:off x="7438251" y="3328149"/>
            <a:ext cx="1748178" cy="1748178"/>
          </a:xfrm>
          <a:prstGeom prst="rect">
            <a:avLst/>
          </a:prstGeom>
          <a:noFill/>
          <a:ln>
            <a:noFill/>
          </a:ln>
        </p:spPr>
      </p:pic>
      <p:pic>
        <p:nvPicPr>
          <p:cNvPr id="722" name="Google Shape;722;p33" descr="Folder"/>
          <p:cNvPicPr preferRelativeResize="0"/>
          <p:nvPr/>
        </p:nvPicPr>
        <p:blipFill rotWithShape="1">
          <a:blip r:embed="rId4">
            <a:alphaModFix/>
          </a:blip>
          <a:srcRect/>
          <a:stretch/>
        </p:blipFill>
        <p:spPr>
          <a:xfrm>
            <a:off x="8956738" y="3328149"/>
            <a:ext cx="1748178" cy="1748178"/>
          </a:xfrm>
          <a:prstGeom prst="rect">
            <a:avLst/>
          </a:prstGeom>
          <a:noFill/>
          <a:ln>
            <a:noFill/>
          </a:ln>
        </p:spPr>
      </p:pic>
      <p:pic>
        <p:nvPicPr>
          <p:cNvPr id="723" name="Google Shape;723;p33" descr="Folder"/>
          <p:cNvPicPr preferRelativeResize="0"/>
          <p:nvPr/>
        </p:nvPicPr>
        <p:blipFill rotWithShape="1">
          <a:blip r:embed="rId4">
            <a:alphaModFix/>
          </a:blip>
          <a:srcRect/>
          <a:stretch/>
        </p:blipFill>
        <p:spPr>
          <a:xfrm>
            <a:off x="4347822" y="4480878"/>
            <a:ext cx="1748178" cy="1748178"/>
          </a:xfrm>
          <a:prstGeom prst="rect">
            <a:avLst/>
          </a:prstGeom>
          <a:noFill/>
          <a:ln>
            <a:noFill/>
          </a:ln>
        </p:spPr>
      </p:pic>
      <p:pic>
        <p:nvPicPr>
          <p:cNvPr id="724" name="Google Shape;724;p33" descr="Folder"/>
          <p:cNvPicPr preferRelativeResize="0"/>
          <p:nvPr/>
        </p:nvPicPr>
        <p:blipFill rotWithShape="1">
          <a:blip r:embed="rId4">
            <a:alphaModFix/>
          </a:blip>
          <a:srcRect/>
          <a:stretch/>
        </p:blipFill>
        <p:spPr>
          <a:xfrm>
            <a:off x="5919764" y="4497908"/>
            <a:ext cx="1748178" cy="1748178"/>
          </a:xfrm>
          <a:prstGeom prst="rect">
            <a:avLst/>
          </a:prstGeom>
          <a:noFill/>
          <a:ln>
            <a:noFill/>
          </a:ln>
        </p:spPr>
      </p:pic>
      <p:pic>
        <p:nvPicPr>
          <p:cNvPr id="725" name="Google Shape;725;p33" descr="Folder"/>
          <p:cNvPicPr preferRelativeResize="0"/>
          <p:nvPr/>
        </p:nvPicPr>
        <p:blipFill rotWithShape="1">
          <a:blip r:embed="rId4">
            <a:alphaModFix/>
          </a:blip>
          <a:srcRect/>
          <a:stretch/>
        </p:blipFill>
        <p:spPr>
          <a:xfrm>
            <a:off x="7422767" y="4518466"/>
            <a:ext cx="1748178" cy="1748178"/>
          </a:xfrm>
          <a:prstGeom prst="rect">
            <a:avLst/>
          </a:prstGeom>
          <a:noFill/>
          <a:ln>
            <a:noFill/>
          </a:ln>
        </p:spPr>
      </p:pic>
      <p:pic>
        <p:nvPicPr>
          <p:cNvPr id="726" name="Google Shape;726;p33" descr="Folder"/>
          <p:cNvPicPr preferRelativeResize="0"/>
          <p:nvPr/>
        </p:nvPicPr>
        <p:blipFill rotWithShape="1">
          <a:blip r:embed="rId4">
            <a:alphaModFix/>
          </a:blip>
          <a:srcRect/>
          <a:stretch/>
        </p:blipFill>
        <p:spPr>
          <a:xfrm>
            <a:off x="8956738" y="4518466"/>
            <a:ext cx="1748178" cy="1748178"/>
          </a:xfrm>
          <a:prstGeom prst="rect">
            <a:avLst/>
          </a:prstGeom>
          <a:noFill/>
          <a:ln>
            <a:noFill/>
          </a:ln>
        </p:spPr>
      </p:pic>
      <p:sp>
        <p:nvSpPr>
          <p:cNvPr id="727" name="Google Shape;727;p33"/>
          <p:cNvSpPr txBox="1"/>
          <p:nvPr/>
        </p:nvSpPr>
        <p:spPr>
          <a:xfrm>
            <a:off x="6276199" y="3965209"/>
            <a:ext cx="959366"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Avenir"/>
                <a:ea typeface="Avenir"/>
                <a:cs typeface="Avenir"/>
                <a:sym typeface="Avenir"/>
              </a:rPr>
              <a:t>Contracts</a:t>
            </a:r>
            <a:endParaRPr/>
          </a:p>
        </p:txBody>
      </p:sp>
      <p:sp>
        <p:nvSpPr>
          <p:cNvPr id="728" name="Google Shape;728;p33"/>
          <p:cNvSpPr txBox="1"/>
          <p:nvPr/>
        </p:nvSpPr>
        <p:spPr>
          <a:xfrm>
            <a:off x="7574544" y="3965209"/>
            <a:ext cx="1444626"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a:solidFill>
                  <a:schemeClr val="dk1"/>
                </a:solidFill>
                <a:latin typeface="Avenir"/>
                <a:ea typeface="Avenir"/>
                <a:cs typeface="Avenir"/>
                <a:sym typeface="Avenir"/>
              </a:rPr>
              <a:t>Employee/Contractor</a:t>
            </a:r>
            <a:endParaRPr/>
          </a:p>
          <a:p>
            <a:pPr marL="0" marR="0" lvl="0" indent="0" algn="ctr" rtl="0">
              <a:spcBef>
                <a:spcPts val="0"/>
              </a:spcBef>
              <a:spcAft>
                <a:spcPts val="0"/>
              </a:spcAft>
              <a:buNone/>
            </a:pPr>
            <a:r>
              <a:rPr lang="en-US" sz="1000">
                <a:solidFill>
                  <a:schemeClr val="dk1"/>
                </a:solidFill>
                <a:latin typeface="Avenir"/>
                <a:ea typeface="Avenir"/>
                <a:cs typeface="Avenir"/>
                <a:sym typeface="Avenir"/>
              </a:rPr>
              <a:t>Permanent File</a:t>
            </a:r>
            <a:endParaRPr/>
          </a:p>
        </p:txBody>
      </p:sp>
      <p:sp>
        <p:nvSpPr>
          <p:cNvPr id="729" name="Google Shape;729;p33"/>
          <p:cNvSpPr txBox="1"/>
          <p:nvPr/>
        </p:nvSpPr>
        <p:spPr>
          <a:xfrm>
            <a:off x="9379399" y="3995246"/>
            <a:ext cx="96475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Avenir"/>
                <a:ea typeface="Avenir"/>
                <a:cs typeface="Avenir"/>
                <a:sym typeface="Avenir"/>
              </a:rPr>
              <a:t>Insurance</a:t>
            </a:r>
            <a:endParaRPr/>
          </a:p>
        </p:txBody>
      </p:sp>
      <p:sp>
        <p:nvSpPr>
          <p:cNvPr id="730" name="Google Shape;730;p33"/>
          <p:cNvSpPr txBox="1"/>
          <p:nvPr/>
        </p:nvSpPr>
        <p:spPr>
          <a:xfrm>
            <a:off x="4859215" y="5095487"/>
            <a:ext cx="72539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Avenir"/>
                <a:ea typeface="Avenir"/>
                <a:cs typeface="Avenir"/>
                <a:sym typeface="Avenir"/>
              </a:rPr>
              <a:t>Leases</a:t>
            </a:r>
            <a:endParaRPr/>
          </a:p>
        </p:txBody>
      </p:sp>
      <p:sp>
        <p:nvSpPr>
          <p:cNvPr id="731" name="Google Shape;731;p33"/>
          <p:cNvSpPr txBox="1"/>
          <p:nvPr/>
        </p:nvSpPr>
        <p:spPr>
          <a:xfrm>
            <a:off x="6151925" y="5110387"/>
            <a:ext cx="1295419"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Avenir"/>
                <a:ea typeface="Avenir"/>
                <a:cs typeface="Avenir"/>
                <a:sym typeface="Avenir"/>
              </a:rPr>
              <a:t>Litigation and</a:t>
            </a:r>
            <a:endParaRPr/>
          </a:p>
          <a:p>
            <a:pPr marL="0" marR="0" lvl="0" indent="0" algn="ctr" rtl="0">
              <a:spcBef>
                <a:spcPts val="0"/>
              </a:spcBef>
              <a:spcAft>
                <a:spcPts val="0"/>
              </a:spcAft>
              <a:buNone/>
            </a:pPr>
            <a:r>
              <a:rPr lang="en-US" sz="1400">
                <a:solidFill>
                  <a:schemeClr val="dk1"/>
                </a:solidFill>
                <a:latin typeface="Avenir"/>
                <a:ea typeface="Avenir"/>
                <a:cs typeface="Avenir"/>
                <a:sym typeface="Avenir"/>
              </a:rPr>
              <a:t>Claims</a:t>
            </a:r>
            <a:endParaRPr/>
          </a:p>
        </p:txBody>
      </p:sp>
      <p:sp>
        <p:nvSpPr>
          <p:cNvPr id="732" name="Google Shape;732;p33"/>
          <p:cNvSpPr txBox="1"/>
          <p:nvPr/>
        </p:nvSpPr>
        <p:spPr>
          <a:xfrm>
            <a:off x="7997186" y="5100506"/>
            <a:ext cx="62645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Avenir"/>
                <a:ea typeface="Avenir"/>
                <a:cs typeface="Avenir"/>
                <a:sym typeface="Avenir"/>
              </a:rPr>
              <a:t>Taxes</a:t>
            </a:r>
            <a:endParaRPr/>
          </a:p>
        </p:txBody>
      </p:sp>
      <p:sp>
        <p:nvSpPr>
          <p:cNvPr id="733" name="Google Shape;733;p33"/>
          <p:cNvSpPr txBox="1"/>
          <p:nvPr/>
        </p:nvSpPr>
        <p:spPr>
          <a:xfrm>
            <a:off x="9317058" y="5076327"/>
            <a:ext cx="99142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Avenir"/>
                <a:ea typeface="Avenir"/>
                <a:cs typeface="Avenir"/>
                <a:sym typeface="Avenir"/>
              </a:rPr>
              <a:t>Financial</a:t>
            </a:r>
            <a:endParaRPr/>
          </a:p>
          <a:p>
            <a:pPr marL="0" marR="0" lvl="0" indent="0" algn="ctr" rtl="0">
              <a:spcBef>
                <a:spcPts val="0"/>
              </a:spcBef>
              <a:spcAft>
                <a:spcPts val="0"/>
              </a:spcAft>
              <a:buNone/>
            </a:pPr>
            <a:r>
              <a:rPr lang="en-US" sz="1400">
                <a:solidFill>
                  <a:schemeClr val="dk1"/>
                </a:solidFill>
                <a:latin typeface="Avenir"/>
                <a:ea typeface="Avenir"/>
                <a:cs typeface="Avenir"/>
                <a:sym typeface="Avenir"/>
              </a:rPr>
              <a:t>Reporting</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34"/>
          <p:cNvSpPr txBox="1">
            <a:spLocks noGrp="1"/>
          </p:cNvSpPr>
          <p:nvPr>
            <p:ph type="title"/>
          </p:nvPr>
        </p:nvSpPr>
        <p:spPr>
          <a:xfrm>
            <a:off x="4984750" y="1011237"/>
            <a:ext cx="6120000" cy="860400"/>
          </a:xfrm>
          <a:prstGeom prst="rect">
            <a:avLst/>
          </a:prstGeom>
          <a:noFill/>
          <a:ln>
            <a:noFill/>
          </a:ln>
        </p:spPr>
        <p:txBody>
          <a:bodyPr spcFirstLastPara="1" wrap="square" lIns="0" tIns="0" rIns="0" bIns="0" anchor="b" anchorCtr="0">
            <a:normAutofit/>
          </a:bodyPr>
          <a:lstStyle/>
          <a:p>
            <a:pPr marL="0" lvl="0" indent="0" algn="ctr" rtl="0">
              <a:lnSpc>
                <a:spcPct val="100000"/>
              </a:lnSpc>
              <a:spcBef>
                <a:spcPts val="0"/>
              </a:spcBef>
              <a:spcAft>
                <a:spcPts val="0"/>
              </a:spcAft>
              <a:buClr>
                <a:schemeClr val="lt1"/>
              </a:buClr>
              <a:buSzPts val="2800"/>
              <a:buFont typeface="Rockwell"/>
              <a:buNone/>
            </a:pPr>
            <a:r>
              <a:rPr lang="en-US"/>
              <a:t>BOARD SUPPORT</a:t>
            </a:r>
            <a:endParaRPr/>
          </a:p>
        </p:txBody>
      </p:sp>
      <p:pic>
        <p:nvPicPr>
          <p:cNvPr id="739" name="Google Shape;739;p34" descr="A black background with white arrows&#10;&#10;Description automatically generated"/>
          <p:cNvPicPr preferRelativeResize="0"/>
          <p:nvPr/>
        </p:nvPicPr>
        <p:blipFill rotWithShape="1">
          <a:blip r:embed="rId3">
            <a:alphaModFix/>
          </a:blip>
          <a:srcRect r="54844" b="-1"/>
          <a:stretch/>
        </p:blipFill>
        <p:spPr>
          <a:xfrm>
            <a:off x="10012177" y="-1343196"/>
            <a:ext cx="3259823" cy="5775279"/>
          </a:xfrm>
          <a:prstGeom prst="rect">
            <a:avLst/>
          </a:prstGeom>
          <a:noFill/>
          <a:ln>
            <a:noFill/>
          </a:ln>
        </p:spPr>
      </p:pic>
      <p:pic>
        <p:nvPicPr>
          <p:cNvPr id="740" name="Google Shape;740;p34" descr="A person standing in front of a window&#10;&#10;Description automatically generated"/>
          <p:cNvPicPr preferRelativeResize="0"/>
          <p:nvPr/>
        </p:nvPicPr>
        <p:blipFill rotWithShape="1">
          <a:blip r:embed="rId4">
            <a:alphaModFix/>
          </a:blip>
          <a:srcRect l="37061" t="2" r="24155" b="-3"/>
          <a:stretch/>
        </p:blipFill>
        <p:spPr>
          <a:xfrm>
            <a:off x="0" y="0"/>
            <a:ext cx="3474720" cy="597981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35"/>
          <p:cNvSpPr txBox="1">
            <a:spLocks noGrp="1"/>
          </p:cNvSpPr>
          <p:nvPr>
            <p:ph type="title"/>
          </p:nvPr>
        </p:nvSpPr>
        <p:spPr>
          <a:xfrm>
            <a:off x="179173" y="133514"/>
            <a:ext cx="10026650" cy="655637"/>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8ED38E"/>
              </a:buClr>
              <a:buSzPts val="2800"/>
              <a:buFont typeface="Rockwell"/>
              <a:buNone/>
            </a:pPr>
            <a:r>
              <a:rPr lang="en-US">
                <a:solidFill>
                  <a:srgbClr val="8ED38E"/>
                </a:solidFill>
              </a:rPr>
              <a:t>BOARD SUPPORT</a:t>
            </a:r>
            <a:endParaRPr/>
          </a:p>
        </p:txBody>
      </p:sp>
      <p:pic>
        <p:nvPicPr>
          <p:cNvPr id="747" name="Google Shape;747;p35" descr="A black background with white arrows&#10;&#10;Description automatically generated"/>
          <p:cNvPicPr preferRelativeResize="0"/>
          <p:nvPr/>
        </p:nvPicPr>
        <p:blipFill rotWithShape="1">
          <a:blip r:embed="rId3">
            <a:alphaModFix/>
          </a:blip>
          <a:srcRect/>
          <a:stretch/>
        </p:blipFill>
        <p:spPr>
          <a:xfrm>
            <a:off x="10344150" y="-1182688"/>
            <a:ext cx="6216764" cy="4973411"/>
          </a:xfrm>
          <a:prstGeom prst="rect">
            <a:avLst/>
          </a:prstGeom>
          <a:noFill/>
          <a:ln>
            <a:noFill/>
          </a:ln>
        </p:spPr>
      </p:pic>
      <p:sp>
        <p:nvSpPr>
          <p:cNvPr id="748" name="Google Shape;748;p35"/>
          <p:cNvSpPr/>
          <p:nvPr/>
        </p:nvSpPr>
        <p:spPr>
          <a:xfrm>
            <a:off x="179173" y="680769"/>
            <a:ext cx="10793627" cy="124649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lt1"/>
              </a:buClr>
              <a:buSzPts val="1500"/>
              <a:buFont typeface="Avenir"/>
              <a:buNone/>
            </a:pPr>
            <a:r>
              <a:rPr lang="en-US" sz="1500">
                <a:solidFill>
                  <a:schemeClr val="lt1"/>
                </a:solidFill>
                <a:latin typeface="Avenir"/>
                <a:ea typeface="Avenir"/>
                <a:cs typeface="Avenir"/>
                <a:sym typeface="Avenir"/>
              </a:rPr>
              <a:t>A fractional CFO provides significant support by leveraging financial expertise, infrastructure insights, strategic insights, and growth company experiences.  The high-impact role helps to ensure financial decisions align with company goals.  The main support entails:</a:t>
            </a:r>
            <a:endParaRPr/>
          </a:p>
          <a:p>
            <a:pPr marL="0" marR="0" lvl="0" indent="0" algn="l" rtl="0">
              <a:lnSpc>
                <a:spcPct val="100000"/>
              </a:lnSpc>
              <a:spcBef>
                <a:spcPts val="0"/>
              </a:spcBef>
              <a:spcAft>
                <a:spcPts val="0"/>
              </a:spcAft>
              <a:buClr>
                <a:schemeClr val="lt1"/>
              </a:buClr>
              <a:buSzPts val="1500"/>
              <a:buFont typeface="Avenir"/>
              <a:buNone/>
            </a:pPr>
            <a:endParaRPr sz="1500">
              <a:solidFill>
                <a:schemeClr val="lt1"/>
              </a:solidFill>
              <a:latin typeface="Avenir"/>
              <a:ea typeface="Avenir"/>
              <a:cs typeface="Avenir"/>
              <a:sym typeface="Avenir"/>
            </a:endParaRPr>
          </a:p>
          <a:p>
            <a:pPr marL="0" marR="0" lvl="0" indent="0" algn="l" rtl="0">
              <a:lnSpc>
                <a:spcPct val="100000"/>
              </a:lnSpc>
              <a:spcBef>
                <a:spcPts val="0"/>
              </a:spcBef>
              <a:spcAft>
                <a:spcPts val="0"/>
              </a:spcAft>
              <a:buClr>
                <a:schemeClr val="lt1"/>
              </a:buClr>
              <a:buSzPts val="1500"/>
              <a:buFont typeface="Avenir"/>
              <a:buNone/>
            </a:pPr>
            <a:endParaRPr sz="1500" b="1">
              <a:solidFill>
                <a:schemeClr val="lt1"/>
              </a:solidFill>
              <a:latin typeface="Avenir"/>
              <a:ea typeface="Avenir"/>
              <a:cs typeface="Avenir"/>
              <a:sym typeface="Avenir"/>
            </a:endParaRPr>
          </a:p>
        </p:txBody>
      </p:sp>
      <p:sp>
        <p:nvSpPr>
          <p:cNvPr id="749" name="Google Shape;749;p35"/>
          <p:cNvSpPr txBox="1"/>
          <p:nvPr/>
        </p:nvSpPr>
        <p:spPr>
          <a:xfrm>
            <a:off x="337458" y="1469572"/>
            <a:ext cx="6216763" cy="418576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8ED38E"/>
              </a:buClr>
              <a:buSzPts val="1400"/>
              <a:buFont typeface="Noto Sans Symbols"/>
              <a:buChar char="❖"/>
            </a:pPr>
            <a:r>
              <a:rPr lang="en-US" sz="1400" b="1">
                <a:solidFill>
                  <a:schemeClr val="lt1"/>
                </a:solidFill>
                <a:latin typeface="Avenir"/>
                <a:ea typeface="Avenir"/>
                <a:cs typeface="Avenir"/>
                <a:sym typeface="Avenir"/>
              </a:rPr>
              <a:t>In-person Meeting Support</a:t>
            </a:r>
            <a:endParaRPr/>
          </a:p>
          <a:p>
            <a:pPr marL="742950" marR="0" lvl="1" indent="-285750" algn="l" rtl="0">
              <a:spcBef>
                <a:spcPts val="0"/>
              </a:spcBef>
              <a:spcAft>
                <a:spcPts val="0"/>
              </a:spcAft>
              <a:buClr>
                <a:srgbClr val="8ED38E"/>
              </a:buClr>
              <a:buSzPts val="1400"/>
              <a:buFont typeface="Noto Sans Symbols"/>
              <a:buChar char="❖"/>
            </a:pPr>
            <a:r>
              <a:rPr lang="en-US" sz="1400" b="0" i="0" u="none" strike="noStrike" cap="none">
                <a:solidFill>
                  <a:schemeClr val="lt1"/>
                </a:solidFill>
                <a:latin typeface="Avenir"/>
                <a:ea typeface="Avenir"/>
                <a:cs typeface="Avenir"/>
                <a:sym typeface="Avenir"/>
              </a:rPr>
              <a:t>Proving financial clarity</a:t>
            </a:r>
            <a:endParaRPr/>
          </a:p>
          <a:p>
            <a:pPr marL="742950" marR="0" lvl="1" indent="-285750" algn="l" rtl="0">
              <a:spcBef>
                <a:spcPts val="0"/>
              </a:spcBef>
              <a:spcAft>
                <a:spcPts val="0"/>
              </a:spcAft>
              <a:buClr>
                <a:srgbClr val="8ED38E"/>
              </a:buClr>
              <a:buSzPts val="1400"/>
              <a:buFont typeface="Noto Sans Symbols"/>
              <a:buChar char="❖"/>
            </a:pPr>
            <a:r>
              <a:rPr lang="en-US" sz="1400" b="0" i="0" u="none" strike="noStrike" cap="none">
                <a:solidFill>
                  <a:schemeClr val="lt1"/>
                </a:solidFill>
                <a:latin typeface="Avenir"/>
                <a:ea typeface="Avenir"/>
                <a:cs typeface="Avenir"/>
                <a:sym typeface="Avenir"/>
              </a:rPr>
              <a:t>Developing long-term strategies for vision, growth plans, and market expansion</a:t>
            </a:r>
            <a:endParaRPr/>
          </a:p>
          <a:p>
            <a:pPr marL="742950" marR="0" lvl="1" indent="-285750" algn="l" rtl="0">
              <a:spcBef>
                <a:spcPts val="0"/>
              </a:spcBef>
              <a:spcAft>
                <a:spcPts val="0"/>
              </a:spcAft>
              <a:buClr>
                <a:srgbClr val="8ED38E"/>
              </a:buClr>
              <a:buSzPts val="1400"/>
              <a:buFont typeface="Noto Sans Symbols"/>
              <a:buChar char="❖"/>
            </a:pPr>
            <a:r>
              <a:rPr lang="en-US" sz="1400" b="0" i="0" u="none" strike="noStrike" cap="none">
                <a:solidFill>
                  <a:schemeClr val="lt1"/>
                </a:solidFill>
                <a:latin typeface="Avenir"/>
                <a:ea typeface="Avenir"/>
                <a:cs typeface="Avenir"/>
                <a:sym typeface="Avenir"/>
              </a:rPr>
              <a:t>Fundraising and capital raise strategy</a:t>
            </a:r>
            <a:endParaRPr/>
          </a:p>
          <a:p>
            <a:pPr marL="742950" marR="0" lvl="1" indent="-285750" algn="l" rtl="0">
              <a:spcBef>
                <a:spcPts val="0"/>
              </a:spcBef>
              <a:spcAft>
                <a:spcPts val="0"/>
              </a:spcAft>
              <a:buClr>
                <a:srgbClr val="8ED38E"/>
              </a:buClr>
              <a:buSzPts val="1400"/>
              <a:buFont typeface="Noto Sans Symbols"/>
              <a:buChar char="❖"/>
            </a:pPr>
            <a:r>
              <a:rPr lang="en-US" sz="1400" b="0" i="0" u="none" strike="noStrike" cap="none">
                <a:solidFill>
                  <a:schemeClr val="lt1"/>
                </a:solidFill>
                <a:latin typeface="Avenir"/>
                <a:ea typeface="Avenir"/>
                <a:cs typeface="Avenir"/>
                <a:sym typeface="Avenir"/>
              </a:rPr>
              <a:t>Scenario Planning</a:t>
            </a:r>
            <a:endParaRPr/>
          </a:p>
          <a:p>
            <a:pPr marL="742950" marR="0" lvl="1" indent="-285750" algn="l" rtl="0">
              <a:spcBef>
                <a:spcPts val="0"/>
              </a:spcBef>
              <a:spcAft>
                <a:spcPts val="0"/>
              </a:spcAft>
              <a:buClr>
                <a:srgbClr val="8ED38E"/>
              </a:buClr>
              <a:buSzPts val="1400"/>
              <a:buFont typeface="Noto Sans Symbols"/>
              <a:buChar char="❖"/>
            </a:pPr>
            <a:r>
              <a:rPr lang="en-US" sz="1400" b="0" i="0" u="none" strike="noStrike" cap="none">
                <a:solidFill>
                  <a:schemeClr val="lt1"/>
                </a:solidFill>
                <a:latin typeface="Avenir"/>
                <a:ea typeface="Avenir"/>
                <a:cs typeface="Avenir"/>
                <a:sym typeface="Avenir"/>
              </a:rPr>
              <a:t>Budgeting and Forecasting (realistic revenue, cost, cashflow predictions)</a:t>
            </a:r>
            <a:endParaRPr/>
          </a:p>
          <a:p>
            <a:pPr marL="742950" marR="0" lvl="1" indent="-285750" algn="l" rtl="0">
              <a:spcBef>
                <a:spcPts val="0"/>
              </a:spcBef>
              <a:spcAft>
                <a:spcPts val="0"/>
              </a:spcAft>
              <a:buClr>
                <a:srgbClr val="8ED38E"/>
              </a:buClr>
              <a:buSzPts val="1400"/>
              <a:buFont typeface="Noto Sans Symbols"/>
              <a:buChar char="❖"/>
            </a:pPr>
            <a:r>
              <a:rPr lang="en-US" sz="1400" b="0" i="0" u="none" strike="noStrike" cap="none">
                <a:solidFill>
                  <a:schemeClr val="lt1"/>
                </a:solidFill>
                <a:latin typeface="Avenir"/>
                <a:ea typeface="Avenir"/>
                <a:cs typeface="Avenir"/>
                <a:sym typeface="Avenir"/>
              </a:rPr>
              <a:t>Variance Analysis w/ regular and update variance runs on budget vs actual performance</a:t>
            </a:r>
            <a:endParaRPr/>
          </a:p>
          <a:p>
            <a:pPr marL="742950" marR="0" lvl="1" indent="-285750" algn="l" rtl="0">
              <a:spcBef>
                <a:spcPts val="0"/>
              </a:spcBef>
              <a:spcAft>
                <a:spcPts val="0"/>
              </a:spcAft>
              <a:buClr>
                <a:srgbClr val="8ED38E"/>
              </a:buClr>
              <a:buSzPts val="1400"/>
              <a:buFont typeface="Noto Sans Symbols"/>
              <a:buChar char="❖"/>
            </a:pPr>
            <a:r>
              <a:rPr lang="en-US" sz="1400" b="0" i="0" u="none" strike="noStrike" cap="none">
                <a:solidFill>
                  <a:schemeClr val="lt1"/>
                </a:solidFill>
                <a:latin typeface="Avenir"/>
                <a:ea typeface="Avenir"/>
                <a:cs typeface="Avenir"/>
                <a:sym typeface="Avenir"/>
              </a:rPr>
              <a:t>Financial Due Diligence</a:t>
            </a:r>
            <a:endParaRPr/>
          </a:p>
          <a:p>
            <a:pPr marL="742950" marR="0" lvl="1" indent="-285750" algn="l" rtl="0">
              <a:spcBef>
                <a:spcPts val="0"/>
              </a:spcBef>
              <a:spcAft>
                <a:spcPts val="0"/>
              </a:spcAft>
              <a:buClr>
                <a:srgbClr val="8ED38E"/>
              </a:buClr>
              <a:buSzPts val="1400"/>
              <a:buFont typeface="Noto Sans Symbols"/>
              <a:buChar char="❖"/>
            </a:pPr>
            <a:r>
              <a:rPr lang="en-US" sz="1400" b="0" i="0" u="none" strike="noStrike" cap="none">
                <a:solidFill>
                  <a:schemeClr val="lt1"/>
                </a:solidFill>
                <a:latin typeface="Avenir"/>
                <a:ea typeface="Avenir"/>
                <a:cs typeface="Avenir"/>
                <a:sym typeface="Avenir"/>
              </a:rPr>
              <a:t>Return on Investment (ROI) Analysis</a:t>
            </a:r>
            <a:endParaRPr/>
          </a:p>
          <a:p>
            <a:pPr marL="742950" marR="0" lvl="1" indent="-285750" algn="l" rtl="0">
              <a:spcBef>
                <a:spcPts val="0"/>
              </a:spcBef>
              <a:spcAft>
                <a:spcPts val="0"/>
              </a:spcAft>
              <a:buClr>
                <a:srgbClr val="8ED38E"/>
              </a:buClr>
              <a:buSzPts val="1400"/>
              <a:buFont typeface="Noto Sans Symbols"/>
              <a:buChar char="❖"/>
            </a:pPr>
            <a:r>
              <a:rPr lang="en-US" sz="1400" b="0" i="0" u="none" strike="noStrike" cap="none">
                <a:solidFill>
                  <a:schemeClr val="lt1"/>
                </a:solidFill>
                <a:latin typeface="Avenir"/>
                <a:ea typeface="Avenir"/>
                <a:cs typeface="Avenir"/>
                <a:sym typeface="Avenir"/>
              </a:rPr>
              <a:t>Competitive Analysis</a:t>
            </a:r>
            <a:endParaRPr/>
          </a:p>
          <a:p>
            <a:pPr marL="285750" marR="0" lvl="0" indent="-196850" algn="l" rtl="0">
              <a:lnSpc>
                <a:spcPct val="100000"/>
              </a:lnSpc>
              <a:spcBef>
                <a:spcPts val="0"/>
              </a:spcBef>
              <a:spcAft>
                <a:spcPts val="0"/>
              </a:spcAft>
              <a:buClr>
                <a:srgbClr val="8ED38E"/>
              </a:buClr>
              <a:buSzPts val="1400"/>
              <a:buFont typeface="Noto Sans Symbols"/>
              <a:buNone/>
            </a:pPr>
            <a:endParaRPr sz="1400">
              <a:solidFill>
                <a:schemeClr val="lt1"/>
              </a:solidFill>
              <a:latin typeface="Avenir"/>
              <a:ea typeface="Avenir"/>
              <a:cs typeface="Avenir"/>
              <a:sym typeface="Avenir"/>
            </a:endParaRPr>
          </a:p>
          <a:p>
            <a:pPr marL="285750" marR="0" lvl="0" indent="-285750" algn="l" rtl="0">
              <a:lnSpc>
                <a:spcPct val="100000"/>
              </a:lnSpc>
              <a:spcBef>
                <a:spcPts val="0"/>
              </a:spcBef>
              <a:spcAft>
                <a:spcPts val="0"/>
              </a:spcAft>
              <a:buClr>
                <a:srgbClr val="8ED38E"/>
              </a:buClr>
              <a:buSzPts val="1400"/>
              <a:buFont typeface="Noto Sans Symbols"/>
              <a:buChar char="❖"/>
            </a:pPr>
            <a:r>
              <a:rPr lang="en-US" sz="1400" b="1">
                <a:solidFill>
                  <a:schemeClr val="lt1"/>
                </a:solidFill>
                <a:latin typeface="Avenir"/>
                <a:ea typeface="Avenir"/>
                <a:cs typeface="Avenir"/>
                <a:sym typeface="Avenir"/>
              </a:rPr>
              <a:t>Reporting and Presentation</a:t>
            </a:r>
            <a:endParaRPr/>
          </a:p>
          <a:p>
            <a:pPr marL="742950" marR="0" lvl="1" indent="-285750" algn="l" rtl="0">
              <a:spcBef>
                <a:spcPts val="0"/>
              </a:spcBef>
              <a:spcAft>
                <a:spcPts val="0"/>
              </a:spcAft>
              <a:buClr>
                <a:srgbClr val="8ED38E"/>
              </a:buClr>
              <a:buSzPts val="1400"/>
              <a:buFont typeface="Noto Sans Symbols"/>
              <a:buChar char="❖"/>
            </a:pPr>
            <a:r>
              <a:rPr lang="en-US" sz="1400" b="0" i="0" u="none" strike="noStrike" cap="none">
                <a:solidFill>
                  <a:schemeClr val="lt1"/>
                </a:solidFill>
                <a:latin typeface="Avenir"/>
                <a:ea typeface="Avenir"/>
                <a:cs typeface="Avenir"/>
                <a:sym typeface="Avenir"/>
              </a:rPr>
              <a:t>Prepare board-level financial reports</a:t>
            </a:r>
            <a:endParaRPr/>
          </a:p>
          <a:p>
            <a:pPr marL="742950" marR="0" lvl="1" indent="-285750" algn="l" rtl="0">
              <a:spcBef>
                <a:spcPts val="0"/>
              </a:spcBef>
              <a:spcAft>
                <a:spcPts val="0"/>
              </a:spcAft>
              <a:buClr>
                <a:srgbClr val="8ED38E"/>
              </a:buClr>
              <a:buSzPts val="1400"/>
              <a:buFont typeface="Noto Sans Symbols"/>
              <a:buChar char="❖"/>
            </a:pPr>
            <a:r>
              <a:rPr lang="en-US" sz="1400" b="0" i="0" u="none" strike="noStrike" cap="none">
                <a:solidFill>
                  <a:schemeClr val="lt1"/>
                </a:solidFill>
                <a:latin typeface="Avenir"/>
                <a:ea typeface="Avenir"/>
                <a:cs typeface="Avenir"/>
                <a:sym typeface="Avenir"/>
              </a:rPr>
              <a:t>Simplify Complex Financial Data </a:t>
            </a:r>
            <a:endParaRPr/>
          </a:p>
          <a:p>
            <a:pPr marL="742950" marR="0" lvl="1" indent="-285750" algn="l" rtl="0">
              <a:spcBef>
                <a:spcPts val="0"/>
              </a:spcBef>
              <a:spcAft>
                <a:spcPts val="0"/>
              </a:spcAft>
              <a:buClr>
                <a:srgbClr val="8ED38E"/>
              </a:buClr>
              <a:buSzPts val="1400"/>
              <a:buFont typeface="Noto Sans Symbols"/>
              <a:buChar char="❖"/>
            </a:pPr>
            <a:r>
              <a:rPr lang="en-US" sz="1400" b="0" i="0" u="none" strike="noStrike" cap="none">
                <a:solidFill>
                  <a:schemeClr val="lt1"/>
                </a:solidFill>
                <a:latin typeface="Avenir"/>
                <a:ea typeface="Avenir"/>
                <a:cs typeface="Avenir"/>
                <a:sym typeface="Avenir"/>
              </a:rPr>
              <a:t>Provide KPIs</a:t>
            </a:r>
            <a:endParaRPr/>
          </a:p>
          <a:p>
            <a:pPr marL="285750" marR="0" lvl="0" indent="-196850" algn="l" rtl="0">
              <a:lnSpc>
                <a:spcPct val="100000"/>
              </a:lnSpc>
              <a:spcBef>
                <a:spcPts val="0"/>
              </a:spcBef>
              <a:spcAft>
                <a:spcPts val="0"/>
              </a:spcAft>
              <a:buClr>
                <a:srgbClr val="8ED38E"/>
              </a:buClr>
              <a:buSzPts val="1400"/>
              <a:buFont typeface="Noto Sans Symbols"/>
              <a:buNone/>
            </a:pPr>
            <a:endParaRPr sz="1400">
              <a:solidFill>
                <a:schemeClr val="lt1"/>
              </a:solidFill>
              <a:latin typeface="Avenir"/>
              <a:ea typeface="Avenir"/>
              <a:cs typeface="Avenir"/>
              <a:sym typeface="Avenir"/>
            </a:endParaRPr>
          </a:p>
        </p:txBody>
      </p:sp>
      <p:sp>
        <p:nvSpPr>
          <p:cNvPr id="750" name="Google Shape;750;p35"/>
          <p:cNvSpPr txBox="1"/>
          <p:nvPr/>
        </p:nvSpPr>
        <p:spPr>
          <a:xfrm>
            <a:off x="6712506" y="1545941"/>
            <a:ext cx="5169300" cy="329320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8ED38E"/>
              </a:buClr>
              <a:buSzPts val="1400"/>
              <a:buFont typeface="Noto Sans Symbols"/>
              <a:buChar char="❖"/>
            </a:pPr>
            <a:r>
              <a:rPr lang="en-US" sz="1400" b="1">
                <a:solidFill>
                  <a:schemeClr val="lt1"/>
                </a:solidFill>
                <a:latin typeface="Avenir"/>
                <a:ea typeface="Avenir"/>
                <a:cs typeface="Avenir"/>
                <a:sym typeface="Avenir"/>
              </a:rPr>
              <a:t>Governance and Compliance</a:t>
            </a:r>
            <a:endParaRPr/>
          </a:p>
          <a:p>
            <a:pPr marL="742950" marR="0" lvl="1" indent="-285750" algn="l" rtl="0">
              <a:spcBef>
                <a:spcPts val="0"/>
              </a:spcBef>
              <a:spcAft>
                <a:spcPts val="0"/>
              </a:spcAft>
              <a:buClr>
                <a:srgbClr val="8ED38E"/>
              </a:buClr>
              <a:buSzPts val="1400"/>
              <a:buFont typeface="Noto Sans Symbols"/>
              <a:buChar char="❖"/>
            </a:pPr>
            <a:r>
              <a:rPr lang="en-US" sz="1400" b="0" i="0" u="none" strike="noStrike" cap="none">
                <a:solidFill>
                  <a:schemeClr val="lt1"/>
                </a:solidFill>
                <a:latin typeface="Avenir"/>
                <a:ea typeface="Avenir"/>
                <a:cs typeface="Avenir"/>
                <a:sym typeface="Avenir"/>
              </a:rPr>
              <a:t>Ensure regulatory compliance</a:t>
            </a:r>
            <a:endParaRPr/>
          </a:p>
          <a:p>
            <a:pPr marL="742950" marR="0" lvl="1" indent="-285750" algn="l" rtl="0">
              <a:spcBef>
                <a:spcPts val="0"/>
              </a:spcBef>
              <a:spcAft>
                <a:spcPts val="0"/>
              </a:spcAft>
              <a:buClr>
                <a:srgbClr val="8ED38E"/>
              </a:buClr>
              <a:buSzPts val="1400"/>
              <a:buFont typeface="Noto Sans Symbols"/>
              <a:buChar char="❖"/>
            </a:pPr>
            <a:r>
              <a:rPr lang="en-US" sz="1400" b="0" i="0" u="none" strike="noStrike" cap="none">
                <a:solidFill>
                  <a:schemeClr val="lt1"/>
                </a:solidFill>
                <a:latin typeface="Avenir"/>
                <a:ea typeface="Avenir"/>
                <a:cs typeface="Avenir"/>
                <a:sym typeface="Avenir"/>
              </a:rPr>
              <a:t>Recommend and implement strong internal controls</a:t>
            </a:r>
            <a:endParaRPr/>
          </a:p>
          <a:p>
            <a:pPr marL="285750" marR="0" lvl="0" indent="-196850" algn="l" rtl="0">
              <a:lnSpc>
                <a:spcPct val="100000"/>
              </a:lnSpc>
              <a:spcBef>
                <a:spcPts val="0"/>
              </a:spcBef>
              <a:spcAft>
                <a:spcPts val="0"/>
              </a:spcAft>
              <a:buClr>
                <a:srgbClr val="8ED38E"/>
              </a:buClr>
              <a:buSzPts val="1400"/>
              <a:buFont typeface="Noto Sans Symbols"/>
              <a:buNone/>
            </a:pPr>
            <a:endParaRPr sz="1400" b="1">
              <a:solidFill>
                <a:schemeClr val="lt1"/>
              </a:solidFill>
              <a:latin typeface="Avenir"/>
              <a:ea typeface="Avenir"/>
              <a:cs typeface="Avenir"/>
              <a:sym typeface="Avenir"/>
            </a:endParaRPr>
          </a:p>
          <a:p>
            <a:pPr marL="285750" marR="0" lvl="0" indent="-285750" algn="l" rtl="0">
              <a:lnSpc>
                <a:spcPct val="100000"/>
              </a:lnSpc>
              <a:spcBef>
                <a:spcPts val="0"/>
              </a:spcBef>
              <a:spcAft>
                <a:spcPts val="0"/>
              </a:spcAft>
              <a:buClr>
                <a:srgbClr val="8ED38E"/>
              </a:buClr>
              <a:buSzPts val="1400"/>
              <a:buFont typeface="Noto Sans Symbols"/>
              <a:buChar char="❖"/>
            </a:pPr>
            <a:r>
              <a:rPr lang="en-US" sz="1400" b="1">
                <a:solidFill>
                  <a:schemeClr val="lt1"/>
                </a:solidFill>
                <a:latin typeface="Avenir"/>
                <a:ea typeface="Avenir"/>
                <a:cs typeface="Avenir"/>
                <a:sym typeface="Avenir"/>
              </a:rPr>
              <a:t>Board Liaison and Communication</a:t>
            </a:r>
            <a:endParaRPr/>
          </a:p>
          <a:p>
            <a:pPr marL="742950" marR="0" lvl="1" indent="-285750" algn="l" rtl="0">
              <a:spcBef>
                <a:spcPts val="0"/>
              </a:spcBef>
              <a:spcAft>
                <a:spcPts val="0"/>
              </a:spcAft>
              <a:buClr>
                <a:srgbClr val="8ED38E"/>
              </a:buClr>
              <a:buSzPts val="1400"/>
              <a:buFont typeface="Noto Sans Symbols"/>
              <a:buChar char="❖"/>
            </a:pPr>
            <a:r>
              <a:rPr lang="en-US" sz="1400" b="0" i="0" u="none" strike="noStrike" cap="none">
                <a:solidFill>
                  <a:schemeClr val="lt1"/>
                </a:solidFill>
                <a:latin typeface="Avenir"/>
                <a:ea typeface="Avenir"/>
                <a:cs typeface="Avenir"/>
                <a:sym typeface="Avenir"/>
              </a:rPr>
              <a:t>Bridge between finance and board</a:t>
            </a:r>
            <a:endParaRPr/>
          </a:p>
          <a:p>
            <a:pPr marL="742950" marR="0" lvl="1" indent="-285750" algn="l" rtl="0">
              <a:spcBef>
                <a:spcPts val="0"/>
              </a:spcBef>
              <a:spcAft>
                <a:spcPts val="0"/>
              </a:spcAft>
              <a:buClr>
                <a:srgbClr val="8ED38E"/>
              </a:buClr>
              <a:buSzPts val="1400"/>
              <a:buFont typeface="Noto Sans Symbols"/>
              <a:buChar char="❖"/>
            </a:pPr>
            <a:r>
              <a:rPr lang="en-US" sz="1400" b="0" i="0" u="none" strike="noStrike" cap="none">
                <a:solidFill>
                  <a:schemeClr val="lt1"/>
                </a:solidFill>
                <a:latin typeface="Avenir"/>
                <a:ea typeface="Avenir"/>
                <a:cs typeface="Avenir"/>
                <a:sym typeface="Avenir"/>
              </a:rPr>
              <a:t>Instill Board confidence</a:t>
            </a:r>
            <a:endParaRPr/>
          </a:p>
          <a:p>
            <a:pPr marL="0" marR="0" lvl="0" indent="0" algn="l" rtl="0">
              <a:spcBef>
                <a:spcPts val="0"/>
              </a:spcBef>
              <a:spcAft>
                <a:spcPts val="0"/>
              </a:spcAft>
              <a:buNone/>
            </a:pPr>
            <a:endParaRPr sz="1400">
              <a:solidFill>
                <a:schemeClr val="lt1"/>
              </a:solidFill>
              <a:latin typeface="Avenir"/>
              <a:ea typeface="Avenir"/>
              <a:cs typeface="Avenir"/>
              <a:sym typeface="Avenir"/>
            </a:endParaRPr>
          </a:p>
          <a:p>
            <a:pPr marL="285750" marR="0" lvl="0" indent="-285750" algn="l" rtl="0">
              <a:spcBef>
                <a:spcPts val="0"/>
              </a:spcBef>
              <a:spcAft>
                <a:spcPts val="0"/>
              </a:spcAft>
              <a:buClr>
                <a:srgbClr val="8ED38E"/>
              </a:buClr>
              <a:buSzPts val="1400"/>
              <a:buFont typeface="Noto Sans Symbols"/>
              <a:buChar char="❖"/>
            </a:pPr>
            <a:r>
              <a:rPr lang="en-US" sz="1400" b="1">
                <a:solidFill>
                  <a:schemeClr val="lt1"/>
                </a:solidFill>
                <a:latin typeface="Avenir"/>
                <a:ea typeface="Avenir"/>
                <a:cs typeface="Avenir"/>
                <a:sym typeface="Avenir"/>
              </a:rPr>
              <a:t>Compensation and Incentive Structing</a:t>
            </a:r>
            <a:endParaRPr/>
          </a:p>
          <a:p>
            <a:pPr marL="742950" marR="0" lvl="1" indent="-285750" algn="l" rtl="0">
              <a:spcBef>
                <a:spcPts val="0"/>
              </a:spcBef>
              <a:spcAft>
                <a:spcPts val="0"/>
              </a:spcAft>
              <a:buClr>
                <a:srgbClr val="8ED38E"/>
              </a:buClr>
              <a:buSzPts val="1400"/>
              <a:buFont typeface="Noto Sans Symbols"/>
              <a:buChar char="❖"/>
            </a:pPr>
            <a:r>
              <a:rPr lang="en-US" sz="1400" b="0" i="0" u="none" strike="noStrike" cap="none">
                <a:solidFill>
                  <a:schemeClr val="lt1"/>
                </a:solidFill>
                <a:latin typeface="Avenir"/>
                <a:ea typeface="Avenir"/>
                <a:cs typeface="Avenir"/>
                <a:sym typeface="Avenir"/>
              </a:rPr>
              <a:t>Design and evaluate Executive Comp Plans</a:t>
            </a:r>
            <a:endParaRPr/>
          </a:p>
          <a:p>
            <a:pPr marL="742950" marR="0" lvl="1" indent="-285750" algn="l" rtl="0">
              <a:spcBef>
                <a:spcPts val="0"/>
              </a:spcBef>
              <a:spcAft>
                <a:spcPts val="0"/>
              </a:spcAft>
              <a:buClr>
                <a:srgbClr val="8ED38E"/>
              </a:buClr>
              <a:buSzPts val="1400"/>
              <a:buFont typeface="Noto Sans Symbols"/>
              <a:buChar char="❖"/>
            </a:pPr>
            <a:r>
              <a:rPr lang="en-US" sz="1400" b="0" i="0" u="none" strike="noStrike" cap="none">
                <a:solidFill>
                  <a:schemeClr val="lt1"/>
                </a:solidFill>
                <a:latin typeface="Avenir"/>
                <a:ea typeface="Avenir"/>
                <a:cs typeface="Avenir"/>
                <a:sym typeface="Avenir"/>
              </a:rPr>
              <a:t>Provide insights on Equity and Stock Option Plans</a:t>
            </a:r>
            <a:endParaRPr/>
          </a:p>
          <a:p>
            <a:pPr marL="285750" marR="0" lvl="0" indent="-190500" algn="l" rtl="0">
              <a:lnSpc>
                <a:spcPct val="100000"/>
              </a:lnSpc>
              <a:spcBef>
                <a:spcPts val="0"/>
              </a:spcBef>
              <a:spcAft>
                <a:spcPts val="0"/>
              </a:spcAft>
              <a:buClr>
                <a:srgbClr val="8ED38E"/>
              </a:buClr>
              <a:buSzPts val="1500"/>
              <a:buFont typeface="Noto Sans Symbols"/>
              <a:buNone/>
            </a:pPr>
            <a:endParaRPr sz="1500" b="1">
              <a:solidFill>
                <a:schemeClr val="lt1"/>
              </a:solidFill>
              <a:latin typeface="Avenir"/>
              <a:ea typeface="Avenir"/>
              <a:cs typeface="Avenir"/>
              <a:sym typeface="Avenir"/>
            </a:endParaRPr>
          </a:p>
          <a:p>
            <a:pPr marL="285750" marR="0" lvl="0" indent="-285750" algn="l" rtl="0">
              <a:lnSpc>
                <a:spcPct val="100000"/>
              </a:lnSpc>
              <a:spcBef>
                <a:spcPts val="0"/>
              </a:spcBef>
              <a:spcAft>
                <a:spcPts val="0"/>
              </a:spcAft>
              <a:buClr>
                <a:srgbClr val="8ED38E"/>
              </a:buClr>
              <a:buSzPts val="1500"/>
              <a:buFont typeface="Noto Sans Symbols"/>
              <a:buChar char="❖"/>
            </a:pPr>
            <a:r>
              <a:rPr lang="en-US" sz="1500" b="1">
                <a:solidFill>
                  <a:schemeClr val="lt1"/>
                </a:solidFill>
                <a:latin typeface="Avenir"/>
                <a:ea typeface="Avenir"/>
                <a:cs typeface="Avenir"/>
                <a:sym typeface="Avenir"/>
              </a:rPr>
              <a:t>Crisis Management and Turnaround Support</a:t>
            </a:r>
            <a:endParaRPr/>
          </a:p>
          <a:p>
            <a:pPr marL="0" marR="0" lvl="0" indent="0" algn="l" rtl="0">
              <a:spcBef>
                <a:spcPts val="0"/>
              </a:spcBef>
              <a:spcAft>
                <a:spcPts val="0"/>
              </a:spcAft>
              <a:buNone/>
            </a:pPr>
            <a:endParaRPr sz="1800">
              <a:solidFill>
                <a:schemeClr val="lt1"/>
              </a:solidFill>
              <a:latin typeface="Avenir"/>
              <a:ea typeface="Avenir"/>
              <a:cs typeface="Avenir"/>
              <a:sym typeface="Avenir"/>
            </a:endParaRPr>
          </a:p>
        </p:txBody>
      </p:sp>
      <p:cxnSp>
        <p:nvCxnSpPr>
          <p:cNvPr id="751" name="Google Shape;751;p35"/>
          <p:cNvCxnSpPr/>
          <p:nvPr/>
        </p:nvCxnSpPr>
        <p:spPr>
          <a:xfrm>
            <a:off x="6554221" y="1711551"/>
            <a:ext cx="0" cy="3208792"/>
          </a:xfrm>
          <a:prstGeom prst="straightConnector1">
            <a:avLst/>
          </a:prstGeom>
          <a:noFill/>
          <a:ln w="9525" cap="flat" cmpd="sng">
            <a:solidFill>
              <a:schemeClr val="accent1"/>
            </a:solidFill>
            <a:prstDash val="solid"/>
            <a:round/>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34"/>
        <p:cNvGrpSpPr/>
        <p:nvPr/>
      </p:nvGrpSpPr>
      <p:grpSpPr>
        <a:xfrm>
          <a:off x="0" y="0"/>
          <a:ext cx="0" cy="0"/>
          <a:chOff x="0" y="0"/>
          <a:chExt cx="0" cy="0"/>
        </a:xfrm>
      </p:grpSpPr>
      <p:sp>
        <p:nvSpPr>
          <p:cNvPr id="135" name="Google Shape;135;p4"/>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36" name="Google Shape;136;p4"/>
          <p:cNvSpPr txBox="1"/>
          <p:nvPr/>
        </p:nvSpPr>
        <p:spPr>
          <a:xfrm>
            <a:off x="-1" y="158423"/>
            <a:ext cx="7696201" cy="510923"/>
          </a:xfrm>
          <a:prstGeom prst="rect">
            <a:avLst/>
          </a:prstGeom>
          <a:noFill/>
          <a:ln>
            <a:noFill/>
          </a:ln>
        </p:spPr>
        <p:txBody>
          <a:bodyPr spcFirstLastPara="1" wrap="square" lIns="0" tIns="0" rIns="0" bIns="0" anchor="b" anchorCtr="0">
            <a:normAutofit fontScale="92500"/>
          </a:bodyPr>
          <a:lstStyle/>
          <a:p>
            <a:pPr marL="0" marR="0" lvl="0" indent="0" algn="ctr" rtl="0">
              <a:lnSpc>
                <a:spcPct val="100000"/>
              </a:lnSpc>
              <a:spcBef>
                <a:spcPts val="0"/>
              </a:spcBef>
              <a:spcAft>
                <a:spcPts val="0"/>
              </a:spcAft>
              <a:buClr>
                <a:srgbClr val="8ED38E"/>
              </a:buClr>
              <a:buSzPct val="100000"/>
              <a:buFont typeface="Rockwell"/>
              <a:buNone/>
            </a:pPr>
            <a:r>
              <a:rPr lang="en-US" sz="2800" b="0" i="0" u="none" strike="noStrike" cap="none">
                <a:solidFill>
                  <a:srgbClr val="8ED38E"/>
                </a:solidFill>
                <a:latin typeface="Rockwell"/>
                <a:ea typeface="Rockwell"/>
                <a:cs typeface="Rockwell"/>
                <a:sym typeface="Rockwell"/>
              </a:rPr>
              <a:t>INTRODUCTION: FEARS IN FINANCE</a:t>
            </a:r>
            <a:endParaRPr/>
          </a:p>
        </p:txBody>
      </p:sp>
      <p:cxnSp>
        <p:nvCxnSpPr>
          <p:cNvPr id="137" name="Google Shape;137;p4"/>
          <p:cNvCxnSpPr/>
          <p:nvPr/>
        </p:nvCxnSpPr>
        <p:spPr>
          <a:xfrm>
            <a:off x="3023391" y="2310207"/>
            <a:ext cx="540000" cy="0"/>
          </a:xfrm>
          <a:prstGeom prst="straightConnector1">
            <a:avLst/>
          </a:prstGeom>
          <a:noFill/>
          <a:ln w="12700" cap="flat" cmpd="sng">
            <a:solidFill>
              <a:schemeClr val="lt1"/>
            </a:solidFill>
            <a:prstDash val="solid"/>
            <a:round/>
            <a:headEnd type="none" w="sm" len="sm"/>
            <a:tailEnd type="none" w="sm" len="sm"/>
          </a:ln>
        </p:spPr>
      </p:cxnSp>
      <p:pic>
        <p:nvPicPr>
          <p:cNvPr id="138" name="Google Shape;138;p4" descr="Navigating Financial Fears ..."/>
          <p:cNvPicPr preferRelativeResize="0"/>
          <p:nvPr/>
        </p:nvPicPr>
        <p:blipFill rotWithShape="1">
          <a:blip r:embed="rId3">
            <a:alphaModFix/>
          </a:blip>
          <a:srcRect/>
          <a:stretch/>
        </p:blipFill>
        <p:spPr>
          <a:xfrm>
            <a:off x="0" y="881971"/>
            <a:ext cx="12191999" cy="5976030"/>
          </a:xfrm>
          <a:prstGeom prst="rect">
            <a:avLst/>
          </a:prstGeom>
          <a:noFill/>
          <a:ln>
            <a:noFill/>
          </a:ln>
        </p:spPr>
      </p:pic>
      <p:grpSp>
        <p:nvGrpSpPr>
          <p:cNvPr id="139" name="Google Shape;139;p4"/>
          <p:cNvGrpSpPr/>
          <p:nvPr/>
        </p:nvGrpSpPr>
        <p:grpSpPr>
          <a:xfrm>
            <a:off x="1202781" y="920414"/>
            <a:ext cx="9218491" cy="5761557"/>
            <a:chOff x="494417" y="924"/>
            <a:chExt cx="9218491" cy="5761557"/>
          </a:xfrm>
        </p:grpSpPr>
        <p:sp>
          <p:nvSpPr>
            <p:cNvPr id="140" name="Google Shape;140;p4"/>
            <p:cNvSpPr/>
            <p:nvPr/>
          </p:nvSpPr>
          <p:spPr>
            <a:xfrm>
              <a:off x="494417" y="924"/>
              <a:ext cx="2880778" cy="1728467"/>
            </a:xfrm>
            <a:prstGeom prst="rect">
              <a:avLst/>
            </a:prstGeom>
            <a:solidFill>
              <a:schemeClr val="accent1"/>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txBox="1"/>
            <p:nvPr/>
          </p:nvSpPr>
          <p:spPr>
            <a:xfrm>
              <a:off x="494417" y="924"/>
              <a:ext cx="2880778" cy="1728467"/>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Avenir"/>
                <a:buNone/>
              </a:pPr>
              <a:r>
                <a:rPr lang="en-US" sz="1400" b="1" i="0" u="none" strike="noStrike" cap="none">
                  <a:solidFill>
                    <a:schemeClr val="lt1"/>
                  </a:solidFill>
                  <a:latin typeface="Avenir"/>
                  <a:ea typeface="Avenir"/>
                  <a:cs typeface="Avenir"/>
                  <a:sym typeface="Avenir"/>
                </a:rPr>
                <a:t>Process Optimization</a:t>
              </a:r>
              <a:r>
                <a:rPr lang="en-US" sz="1400" b="0" i="0" u="none" strike="noStrike" cap="none">
                  <a:solidFill>
                    <a:schemeClr val="lt1"/>
                  </a:solidFill>
                  <a:latin typeface="Avenir"/>
                  <a:ea typeface="Avenir"/>
                  <a:cs typeface="Avenir"/>
                  <a:sym typeface="Avenir"/>
                </a:rPr>
                <a:t>: Inefficient processes can drain resources, reduce productivity, and hinder your competitive </a:t>
              </a:r>
              <a:r>
                <a:rPr lang="en-US" sz="1400" b="0" i="1" u="none" strike="noStrike" cap="none">
                  <a:solidFill>
                    <a:schemeClr val="lt1"/>
                  </a:solidFill>
                  <a:latin typeface="Avenir"/>
                  <a:ea typeface="Avenir"/>
                  <a:cs typeface="Avenir"/>
                  <a:sym typeface="Avenir"/>
                </a:rPr>
                <a:t>edge.</a:t>
              </a:r>
              <a:endParaRPr/>
            </a:p>
          </p:txBody>
        </p:sp>
        <p:sp>
          <p:nvSpPr>
            <p:cNvPr id="142" name="Google Shape;142;p4"/>
            <p:cNvSpPr/>
            <p:nvPr/>
          </p:nvSpPr>
          <p:spPr>
            <a:xfrm>
              <a:off x="3663274" y="924"/>
              <a:ext cx="2880778" cy="1728467"/>
            </a:xfrm>
            <a:prstGeom prst="rect">
              <a:avLst/>
            </a:prstGeom>
            <a:solidFill>
              <a:schemeClr val="accent1"/>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txBox="1"/>
            <p:nvPr/>
          </p:nvSpPr>
          <p:spPr>
            <a:xfrm>
              <a:off x="3663274" y="924"/>
              <a:ext cx="2880778" cy="1728467"/>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Avenir"/>
                <a:buNone/>
              </a:pPr>
              <a:r>
                <a:rPr lang="en-US" sz="1400" b="1" i="0" u="none" strike="noStrike" cap="none">
                  <a:solidFill>
                    <a:schemeClr val="lt1"/>
                  </a:solidFill>
                  <a:latin typeface="Avenir"/>
                  <a:ea typeface="Avenir"/>
                  <a:cs typeface="Avenir"/>
                  <a:sym typeface="Avenir"/>
                </a:rPr>
                <a:t>Financial Oversight</a:t>
              </a:r>
              <a:r>
                <a:rPr lang="en-US" sz="1400" b="0" i="0" u="none" strike="noStrike" cap="none">
                  <a:solidFill>
                    <a:schemeClr val="lt1"/>
                  </a:solidFill>
                  <a:latin typeface="Avenir"/>
                  <a:ea typeface="Avenir"/>
                  <a:cs typeface="Avenir"/>
                  <a:sym typeface="Avenir"/>
                </a:rPr>
                <a:t>: Lack of financial oversight can lead to compliance issues, financial mismanagement, and potential legal troubles.</a:t>
              </a:r>
              <a:endParaRPr/>
            </a:p>
          </p:txBody>
        </p:sp>
        <p:sp>
          <p:nvSpPr>
            <p:cNvPr id="144" name="Google Shape;144;p4"/>
            <p:cNvSpPr/>
            <p:nvPr/>
          </p:nvSpPr>
          <p:spPr>
            <a:xfrm>
              <a:off x="6832130" y="924"/>
              <a:ext cx="2880778" cy="1728467"/>
            </a:xfrm>
            <a:prstGeom prst="rect">
              <a:avLst/>
            </a:prstGeom>
            <a:solidFill>
              <a:schemeClr val="accent1"/>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txBox="1"/>
            <p:nvPr/>
          </p:nvSpPr>
          <p:spPr>
            <a:xfrm>
              <a:off x="6832130" y="924"/>
              <a:ext cx="2880778" cy="1728467"/>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Avenir"/>
                <a:buNone/>
              </a:pPr>
              <a:r>
                <a:rPr lang="en-US" sz="1400" b="1" i="0" u="none" strike="noStrike" cap="none">
                  <a:solidFill>
                    <a:schemeClr val="lt1"/>
                  </a:solidFill>
                  <a:latin typeface="Avenir"/>
                  <a:ea typeface="Avenir"/>
                  <a:cs typeface="Avenir"/>
                  <a:sym typeface="Avenir"/>
                </a:rPr>
                <a:t>Cash Management</a:t>
              </a:r>
              <a:r>
                <a:rPr lang="en-US" sz="1400" b="0" i="0" u="none" strike="noStrike" cap="none">
                  <a:solidFill>
                    <a:schemeClr val="lt1"/>
                  </a:solidFill>
                  <a:latin typeface="Avenir"/>
                  <a:ea typeface="Avenir"/>
                  <a:cs typeface="Avenir"/>
                  <a:sym typeface="Avenir"/>
                </a:rPr>
                <a:t>: Poor cash management can lead to liquidity issues, threatening your company's financial stability.</a:t>
              </a:r>
              <a:endParaRPr/>
            </a:p>
          </p:txBody>
        </p:sp>
        <p:sp>
          <p:nvSpPr>
            <p:cNvPr id="146" name="Google Shape;146;p4"/>
            <p:cNvSpPr/>
            <p:nvPr/>
          </p:nvSpPr>
          <p:spPr>
            <a:xfrm>
              <a:off x="494417" y="2017469"/>
              <a:ext cx="2880778" cy="1728467"/>
            </a:xfrm>
            <a:prstGeom prst="rect">
              <a:avLst/>
            </a:prstGeom>
            <a:solidFill>
              <a:schemeClr val="accent1"/>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txBox="1"/>
            <p:nvPr/>
          </p:nvSpPr>
          <p:spPr>
            <a:xfrm>
              <a:off x="494417" y="2017469"/>
              <a:ext cx="2880778" cy="1728467"/>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Avenir"/>
                <a:buNone/>
              </a:pPr>
              <a:r>
                <a:rPr lang="en-US" sz="1400" b="1" i="0" u="none" strike="noStrike" cap="none">
                  <a:solidFill>
                    <a:schemeClr val="lt1"/>
                  </a:solidFill>
                  <a:latin typeface="Avenir"/>
                  <a:ea typeface="Avenir"/>
                  <a:cs typeface="Avenir"/>
                  <a:sym typeface="Avenir"/>
                </a:rPr>
                <a:t>Financial Modeling</a:t>
              </a:r>
              <a:r>
                <a:rPr lang="en-US" sz="1400" b="0" i="0" u="none" strike="noStrike" cap="none">
                  <a:solidFill>
                    <a:schemeClr val="lt1"/>
                  </a:solidFill>
                  <a:latin typeface="Avenir"/>
                  <a:ea typeface="Avenir"/>
                  <a:cs typeface="Avenir"/>
                  <a:sym typeface="Avenir"/>
                </a:rPr>
                <a:t>: Without accurate financial models, you risk making uninformed decisions that could jeopardize your company's future.</a:t>
              </a:r>
              <a:endParaRPr/>
            </a:p>
          </p:txBody>
        </p:sp>
        <p:sp>
          <p:nvSpPr>
            <p:cNvPr id="148" name="Google Shape;148;p4"/>
            <p:cNvSpPr/>
            <p:nvPr/>
          </p:nvSpPr>
          <p:spPr>
            <a:xfrm>
              <a:off x="3663274" y="2017469"/>
              <a:ext cx="2880778" cy="1728467"/>
            </a:xfrm>
            <a:prstGeom prst="rect">
              <a:avLst/>
            </a:prstGeom>
            <a:solidFill>
              <a:schemeClr val="accent1"/>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txBox="1"/>
            <p:nvPr/>
          </p:nvSpPr>
          <p:spPr>
            <a:xfrm>
              <a:off x="3663274" y="2017469"/>
              <a:ext cx="2880778" cy="1728467"/>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Avenir"/>
                <a:buNone/>
              </a:pPr>
              <a:r>
                <a:rPr lang="en-US" sz="1400" b="1" i="0" u="none" strike="noStrike" cap="none">
                  <a:solidFill>
                    <a:schemeClr val="lt1"/>
                  </a:solidFill>
                  <a:latin typeface="Avenir"/>
                  <a:ea typeface="Avenir"/>
                  <a:cs typeface="Avenir"/>
                  <a:sym typeface="Avenir"/>
                </a:rPr>
                <a:t>Planning and Budgeting</a:t>
              </a:r>
              <a:r>
                <a:rPr lang="en-US" sz="1400" b="0" i="0" u="none" strike="noStrike" cap="none">
                  <a:solidFill>
                    <a:schemeClr val="lt1"/>
                  </a:solidFill>
                  <a:latin typeface="Avenir"/>
                  <a:ea typeface="Avenir"/>
                  <a:cs typeface="Avenir"/>
                  <a:sym typeface="Avenir"/>
                </a:rPr>
                <a:t>: Poor planning and budgeting can lead to resource misallocation, financial shortfalls, and missed targets.</a:t>
              </a:r>
              <a:endParaRPr/>
            </a:p>
          </p:txBody>
        </p:sp>
        <p:sp>
          <p:nvSpPr>
            <p:cNvPr id="150" name="Google Shape;150;p4"/>
            <p:cNvSpPr/>
            <p:nvPr/>
          </p:nvSpPr>
          <p:spPr>
            <a:xfrm>
              <a:off x="6832130" y="2017469"/>
              <a:ext cx="2880778" cy="1728467"/>
            </a:xfrm>
            <a:prstGeom prst="rect">
              <a:avLst/>
            </a:prstGeom>
            <a:solidFill>
              <a:schemeClr val="accent1"/>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txBox="1"/>
            <p:nvPr/>
          </p:nvSpPr>
          <p:spPr>
            <a:xfrm>
              <a:off x="6832130" y="2017469"/>
              <a:ext cx="2880778" cy="1728467"/>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Avenir"/>
                <a:buNone/>
              </a:pPr>
              <a:r>
                <a:rPr lang="en-US" sz="1400" b="1" i="0" u="none" strike="noStrike" cap="none">
                  <a:solidFill>
                    <a:schemeClr val="lt1"/>
                  </a:solidFill>
                  <a:latin typeface="Avenir"/>
                  <a:ea typeface="Avenir"/>
                  <a:cs typeface="Avenir"/>
                  <a:sym typeface="Avenir"/>
                </a:rPr>
                <a:t>Key Performance Indicators (KPIs)</a:t>
              </a:r>
              <a:r>
                <a:rPr lang="en-US" sz="1400" b="0" i="0" u="none" strike="noStrike" cap="none">
                  <a:solidFill>
                    <a:schemeClr val="lt1"/>
                  </a:solidFill>
                  <a:latin typeface="Avenir"/>
                  <a:ea typeface="Avenir"/>
                  <a:cs typeface="Avenir"/>
                  <a:sym typeface="Avenir"/>
                </a:rPr>
                <a:t>: Without tracking the right KPIs, you might miss critical insights into your business performance, leading to inefficiencies and lost revenue.</a:t>
              </a:r>
              <a:br>
                <a:rPr lang="en-US" sz="1400" b="0" i="0" u="none" strike="noStrike" cap="none">
                  <a:solidFill>
                    <a:schemeClr val="lt1"/>
                  </a:solidFill>
                  <a:latin typeface="Avenir"/>
                  <a:ea typeface="Avenir"/>
                  <a:cs typeface="Avenir"/>
                  <a:sym typeface="Avenir"/>
                </a:rPr>
              </a:br>
              <a:endParaRPr sz="1400" b="0" i="0" u="none" strike="noStrike" cap="none">
                <a:solidFill>
                  <a:schemeClr val="lt1"/>
                </a:solidFill>
                <a:latin typeface="Avenir"/>
                <a:ea typeface="Avenir"/>
                <a:cs typeface="Avenir"/>
                <a:sym typeface="Avenir"/>
              </a:endParaRPr>
            </a:p>
          </p:txBody>
        </p:sp>
        <p:sp>
          <p:nvSpPr>
            <p:cNvPr id="152" name="Google Shape;152;p4"/>
            <p:cNvSpPr/>
            <p:nvPr/>
          </p:nvSpPr>
          <p:spPr>
            <a:xfrm>
              <a:off x="494417" y="4034014"/>
              <a:ext cx="2880778" cy="1728467"/>
            </a:xfrm>
            <a:prstGeom prst="rect">
              <a:avLst/>
            </a:prstGeom>
            <a:solidFill>
              <a:schemeClr val="accent1"/>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txBox="1"/>
            <p:nvPr/>
          </p:nvSpPr>
          <p:spPr>
            <a:xfrm>
              <a:off x="494417" y="4034014"/>
              <a:ext cx="2880778" cy="1728467"/>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Avenir"/>
                <a:buNone/>
              </a:pPr>
              <a:r>
                <a:rPr lang="en-US" sz="1400" b="1" i="0" u="none" strike="noStrike" cap="none">
                  <a:solidFill>
                    <a:schemeClr val="lt1"/>
                  </a:solidFill>
                  <a:latin typeface="Avenir"/>
                  <a:ea typeface="Avenir"/>
                  <a:cs typeface="Avenir"/>
                  <a:sym typeface="Avenir"/>
                </a:rPr>
                <a:t>Pitch Deck Support</a:t>
              </a:r>
              <a:r>
                <a:rPr lang="en-US" sz="1400" b="0" i="0" u="none" strike="noStrike" cap="none">
                  <a:solidFill>
                    <a:schemeClr val="lt1"/>
                  </a:solidFill>
                  <a:latin typeface="Avenir"/>
                  <a:ea typeface="Avenir"/>
                  <a:cs typeface="Avenir"/>
                  <a:sym typeface="Avenir"/>
                </a:rPr>
                <a:t>: A poorly crafted pitch deck can fail to attract investors, stalling your growth and innovation.</a:t>
              </a:r>
              <a:endParaRPr/>
            </a:p>
          </p:txBody>
        </p:sp>
        <p:sp>
          <p:nvSpPr>
            <p:cNvPr id="154" name="Google Shape;154;p4"/>
            <p:cNvSpPr/>
            <p:nvPr/>
          </p:nvSpPr>
          <p:spPr>
            <a:xfrm>
              <a:off x="3663274" y="4008778"/>
              <a:ext cx="2880778" cy="1728467"/>
            </a:xfrm>
            <a:prstGeom prst="rect">
              <a:avLst/>
            </a:prstGeom>
            <a:solidFill>
              <a:schemeClr val="accent1"/>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txBox="1"/>
            <p:nvPr/>
          </p:nvSpPr>
          <p:spPr>
            <a:xfrm>
              <a:off x="3663274" y="4008778"/>
              <a:ext cx="2880778" cy="1728467"/>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Avenir"/>
                <a:buNone/>
              </a:pPr>
              <a:r>
                <a:rPr lang="en-US" sz="1400" b="1" i="0" u="none" strike="noStrike" cap="none">
                  <a:solidFill>
                    <a:schemeClr val="lt1"/>
                  </a:solidFill>
                  <a:latin typeface="Avenir"/>
                  <a:ea typeface="Avenir"/>
                  <a:cs typeface="Avenir"/>
                  <a:sym typeface="Avenir"/>
                </a:rPr>
                <a:t>Due Diligence Support</a:t>
              </a:r>
              <a:r>
                <a:rPr lang="en-US" sz="1400" b="0" i="0" u="none" strike="noStrike" cap="none">
                  <a:solidFill>
                    <a:schemeClr val="lt1"/>
                  </a:solidFill>
                  <a:latin typeface="Avenir"/>
                  <a:ea typeface="Avenir"/>
                  <a:cs typeface="Avenir"/>
                  <a:sym typeface="Avenir"/>
                </a:rPr>
                <a:t>: Inadequate due diligence can result in costly mistakes, such as overpaying for acquisitions or entering unfavorable partnerships.</a:t>
              </a:r>
              <a:endParaRPr/>
            </a:p>
          </p:txBody>
        </p:sp>
        <p:sp>
          <p:nvSpPr>
            <p:cNvPr id="156" name="Google Shape;156;p4"/>
            <p:cNvSpPr/>
            <p:nvPr/>
          </p:nvSpPr>
          <p:spPr>
            <a:xfrm>
              <a:off x="6832130" y="4034014"/>
              <a:ext cx="2880778" cy="1728467"/>
            </a:xfrm>
            <a:prstGeom prst="rect">
              <a:avLst/>
            </a:prstGeom>
            <a:solidFill>
              <a:schemeClr val="accent1"/>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txBox="1"/>
            <p:nvPr/>
          </p:nvSpPr>
          <p:spPr>
            <a:xfrm>
              <a:off x="6832130" y="4034014"/>
              <a:ext cx="2880778" cy="1728467"/>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Avenir"/>
                <a:buNone/>
              </a:pPr>
              <a:r>
                <a:rPr lang="en-US" sz="1400" b="1" i="0" u="none" strike="noStrike" cap="none">
                  <a:solidFill>
                    <a:schemeClr val="lt1"/>
                  </a:solidFill>
                  <a:latin typeface="Avenir"/>
                  <a:ea typeface="Avenir"/>
                  <a:cs typeface="Avenir"/>
                  <a:sym typeface="Avenir"/>
                </a:rPr>
                <a:t>Board Support</a:t>
              </a:r>
              <a:r>
                <a:rPr lang="en-US" sz="1400" b="0" i="0" u="none" strike="noStrike" cap="none">
                  <a:solidFill>
                    <a:schemeClr val="lt1"/>
                  </a:solidFill>
                  <a:latin typeface="Avenir"/>
                  <a:ea typeface="Avenir"/>
                  <a:cs typeface="Avenir"/>
                  <a:sym typeface="Avenir"/>
                </a:rPr>
                <a:t>: Without strategic support, your board may struggle to make informed decisions, impacting your company's direction and success.</a:t>
              </a:r>
              <a:endParaRPr/>
            </a:p>
          </p:txBody>
        </p:sp>
      </p:grpSp>
      <p:pic>
        <p:nvPicPr>
          <p:cNvPr id="158" name="Google Shape;158;p4" descr="A black background with white arrows&#10;&#10;Description automatically generated"/>
          <p:cNvPicPr preferRelativeResize="0"/>
          <p:nvPr/>
        </p:nvPicPr>
        <p:blipFill rotWithShape="1">
          <a:blip r:embed="rId4">
            <a:alphaModFix/>
          </a:blip>
          <a:srcRect r="54844" b="-1"/>
          <a:stretch/>
        </p:blipFill>
        <p:spPr>
          <a:xfrm>
            <a:off x="10012177" y="-1343196"/>
            <a:ext cx="3259823" cy="577527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5"/>
          <p:cNvSpPr txBox="1">
            <a:spLocks noGrp="1"/>
          </p:cNvSpPr>
          <p:nvPr>
            <p:ph type="title"/>
          </p:nvPr>
        </p:nvSpPr>
        <p:spPr>
          <a:xfrm>
            <a:off x="4984750" y="1011237"/>
            <a:ext cx="6120000" cy="860400"/>
          </a:xfrm>
          <a:prstGeom prst="rect">
            <a:avLst/>
          </a:prstGeom>
          <a:noFill/>
          <a:ln>
            <a:noFill/>
          </a:ln>
        </p:spPr>
        <p:txBody>
          <a:bodyPr spcFirstLastPara="1" wrap="square" lIns="0" tIns="0" rIns="0" bIns="0" anchor="b" anchorCtr="0">
            <a:normAutofit/>
          </a:bodyPr>
          <a:lstStyle/>
          <a:p>
            <a:pPr marL="0" lvl="0" indent="0" algn="ctr" rtl="0">
              <a:lnSpc>
                <a:spcPct val="100000"/>
              </a:lnSpc>
              <a:spcBef>
                <a:spcPts val="0"/>
              </a:spcBef>
              <a:spcAft>
                <a:spcPts val="0"/>
              </a:spcAft>
              <a:buClr>
                <a:schemeClr val="lt1"/>
              </a:buClr>
              <a:buSzPts val="2800"/>
              <a:buFont typeface="Rockwell"/>
              <a:buNone/>
            </a:pPr>
            <a:r>
              <a:rPr lang="en-US"/>
              <a:t>PROCESS OPTIMIZATION</a:t>
            </a:r>
            <a:endParaRPr/>
          </a:p>
        </p:txBody>
      </p:sp>
      <p:pic>
        <p:nvPicPr>
          <p:cNvPr id="164" name="Google Shape;164;p5" descr="A person sitting at a table writing&#10;&#10;Description automatically generated"/>
          <p:cNvPicPr preferRelativeResize="0">
            <a:picLocks noGrp="1"/>
          </p:cNvPicPr>
          <p:nvPr>
            <p:ph type="pic" idx="2"/>
          </p:nvPr>
        </p:nvPicPr>
        <p:blipFill rotWithShape="1">
          <a:blip r:embed="rId3">
            <a:alphaModFix/>
          </a:blip>
          <a:srcRect l="36787" r="25536" b="-1"/>
          <a:stretch/>
        </p:blipFill>
        <p:spPr>
          <a:xfrm>
            <a:off x="20" y="10"/>
            <a:ext cx="3374551" cy="5978513"/>
          </a:xfrm>
          <a:prstGeom prst="rect">
            <a:avLst/>
          </a:prstGeom>
          <a:noFill/>
          <a:ln>
            <a:noFill/>
          </a:ln>
        </p:spPr>
      </p:pic>
      <p:pic>
        <p:nvPicPr>
          <p:cNvPr id="165" name="Google Shape;165;p5" descr="A black background with white arrows&#10;&#10;Description automatically generated"/>
          <p:cNvPicPr preferRelativeResize="0"/>
          <p:nvPr/>
        </p:nvPicPr>
        <p:blipFill rotWithShape="1">
          <a:blip r:embed="rId4">
            <a:alphaModFix/>
          </a:blip>
          <a:srcRect r="54844" b="-1"/>
          <a:stretch/>
        </p:blipFill>
        <p:spPr>
          <a:xfrm>
            <a:off x="10012177" y="-1343196"/>
            <a:ext cx="3259823" cy="5775279"/>
          </a:xfrm>
          <a:prstGeom prst="rect">
            <a:avLst/>
          </a:prstGeom>
          <a:noFill/>
          <a:ln>
            <a:noFill/>
          </a:ln>
        </p:spPr>
      </p:pic>
      <p:grpSp>
        <p:nvGrpSpPr>
          <p:cNvPr id="166" name="Google Shape;166;p5"/>
          <p:cNvGrpSpPr/>
          <p:nvPr/>
        </p:nvGrpSpPr>
        <p:grpSpPr>
          <a:xfrm>
            <a:off x="5348268" y="2297129"/>
            <a:ext cx="6107460" cy="1554667"/>
            <a:chOff x="0" y="374272"/>
            <a:chExt cx="6107460" cy="1554667"/>
          </a:xfrm>
        </p:grpSpPr>
        <p:sp>
          <p:nvSpPr>
            <p:cNvPr id="167" name="Google Shape;167;p5"/>
            <p:cNvSpPr/>
            <p:nvPr/>
          </p:nvSpPr>
          <p:spPr>
            <a:xfrm>
              <a:off x="0" y="374272"/>
              <a:ext cx="6107460" cy="690963"/>
            </a:xfrm>
            <a:prstGeom prst="roundRect">
              <a:avLst>
                <a:gd name="adj" fmla="val 10000"/>
              </a:avLst>
            </a:prstGeom>
            <a:solidFill>
              <a:srgbClr val="97A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209016" y="529738"/>
              <a:ext cx="380030" cy="38003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a:off x="798063" y="374272"/>
              <a:ext cx="5309396" cy="69096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txBox="1"/>
            <p:nvPr/>
          </p:nvSpPr>
          <p:spPr>
            <a:xfrm>
              <a:off x="798063" y="374272"/>
              <a:ext cx="5309396" cy="690963"/>
            </a:xfrm>
            <a:prstGeom prst="rect">
              <a:avLst/>
            </a:prstGeom>
            <a:noFill/>
            <a:ln>
              <a:noFill/>
            </a:ln>
          </p:spPr>
          <p:txBody>
            <a:bodyPr spcFirstLastPara="1" wrap="square" lIns="73125" tIns="73125" rIns="73125" bIns="73125" anchor="ctr" anchorCtr="0">
              <a:noAutofit/>
            </a:bodyPr>
            <a:lstStyle/>
            <a:p>
              <a:pPr marL="0" marR="0" lvl="0" indent="0" algn="l" rtl="0">
                <a:lnSpc>
                  <a:spcPct val="100000"/>
                </a:lnSpc>
                <a:spcBef>
                  <a:spcPts val="0"/>
                </a:spcBef>
                <a:spcAft>
                  <a:spcPts val="0"/>
                </a:spcAft>
                <a:buClr>
                  <a:schemeClr val="lt1"/>
                </a:buClr>
                <a:buSzPts val="2500"/>
                <a:buFont typeface="Avenir"/>
                <a:buNone/>
              </a:pPr>
              <a:r>
                <a:rPr lang="en-US" sz="2500" b="0" i="0" u="none" strike="noStrike" cap="none">
                  <a:solidFill>
                    <a:schemeClr val="lt1"/>
                  </a:solidFill>
                  <a:latin typeface="Avenir"/>
                  <a:ea typeface="Avenir"/>
                  <a:cs typeface="Avenir"/>
                  <a:sym typeface="Avenir"/>
                </a:rPr>
                <a:t>Corporate Systems Integration</a:t>
              </a:r>
              <a:endParaRPr/>
            </a:p>
          </p:txBody>
        </p:sp>
        <p:sp>
          <p:nvSpPr>
            <p:cNvPr id="171" name="Google Shape;171;p5"/>
            <p:cNvSpPr/>
            <p:nvPr/>
          </p:nvSpPr>
          <p:spPr>
            <a:xfrm>
              <a:off x="0" y="1237976"/>
              <a:ext cx="6107460" cy="690963"/>
            </a:xfrm>
            <a:prstGeom prst="roundRect">
              <a:avLst>
                <a:gd name="adj" fmla="val 10000"/>
              </a:avLst>
            </a:prstGeom>
            <a:solidFill>
              <a:srgbClr val="97A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209016" y="1393443"/>
              <a:ext cx="380030" cy="38003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798063" y="1237976"/>
              <a:ext cx="5309396" cy="69096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txBox="1"/>
            <p:nvPr/>
          </p:nvSpPr>
          <p:spPr>
            <a:xfrm>
              <a:off x="798063" y="1237976"/>
              <a:ext cx="5309396" cy="690963"/>
            </a:xfrm>
            <a:prstGeom prst="rect">
              <a:avLst/>
            </a:prstGeom>
            <a:noFill/>
            <a:ln>
              <a:noFill/>
            </a:ln>
          </p:spPr>
          <p:txBody>
            <a:bodyPr spcFirstLastPara="1" wrap="square" lIns="73125" tIns="73125" rIns="73125" bIns="73125" anchor="ctr" anchorCtr="0">
              <a:noAutofit/>
            </a:bodyPr>
            <a:lstStyle/>
            <a:p>
              <a:pPr marL="0" marR="0" lvl="0" indent="0" algn="l" rtl="0">
                <a:lnSpc>
                  <a:spcPct val="100000"/>
                </a:lnSpc>
                <a:spcBef>
                  <a:spcPts val="0"/>
                </a:spcBef>
                <a:spcAft>
                  <a:spcPts val="0"/>
                </a:spcAft>
                <a:buClr>
                  <a:schemeClr val="lt1"/>
                </a:buClr>
                <a:buSzPts val="2500"/>
                <a:buFont typeface="Avenir"/>
                <a:buNone/>
              </a:pPr>
              <a:r>
                <a:rPr lang="en-US" sz="2500" b="0" i="0" u="none" strike="noStrike" cap="none">
                  <a:solidFill>
                    <a:schemeClr val="lt1"/>
                  </a:solidFill>
                  <a:latin typeface="Avenir"/>
                  <a:ea typeface="Avenir"/>
                  <a:cs typeface="Avenir"/>
                  <a:sym typeface="Avenir"/>
                </a:rPr>
                <a:t>Banking Partners</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6"/>
          <p:cNvSpPr txBox="1">
            <a:spLocks noGrp="1"/>
          </p:cNvSpPr>
          <p:nvPr>
            <p:ph type="title"/>
          </p:nvPr>
        </p:nvSpPr>
        <p:spPr>
          <a:xfrm>
            <a:off x="143328" y="83810"/>
            <a:ext cx="10026650" cy="655637"/>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8ED38E"/>
              </a:buClr>
              <a:buSzPts val="2800"/>
              <a:buFont typeface="Rockwell"/>
              <a:buNone/>
            </a:pPr>
            <a:r>
              <a:rPr lang="en-US">
                <a:solidFill>
                  <a:srgbClr val="8ED38E"/>
                </a:solidFill>
              </a:rPr>
              <a:t>CORPORATE SYSTEMS INTEGRATION</a:t>
            </a:r>
            <a:endParaRPr/>
          </a:p>
        </p:txBody>
      </p:sp>
      <p:graphicFrame>
        <p:nvGraphicFramePr>
          <p:cNvPr id="180" name="Google Shape;180;p6"/>
          <p:cNvGraphicFramePr/>
          <p:nvPr/>
        </p:nvGraphicFramePr>
        <p:xfrm>
          <a:off x="143328" y="559779"/>
          <a:ext cx="11905350" cy="5303570"/>
        </p:xfrm>
        <a:graphic>
          <a:graphicData uri="http://schemas.openxmlformats.org/drawingml/2006/table">
            <a:tbl>
              <a:tblPr firstRow="1" bandRow="1">
                <a:noFill/>
                <a:tableStyleId>{7F8DF630-D921-4DBC-AFEC-5278530C3AD1}</a:tableStyleId>
              </a:tblPr>
              <a:tblGrid>
                <a:gridCol w="2062175">
                  <a:extLst>
                    <a:ext uri="{9D8B030D-6E8A-4147-A177-3AD203B41FA5}">
                      <a16:colId xmlns:a16="http://schemas.microsoft.com/office/drawing/2014/main" val="20000"/>
                    </a:ext>
                  </a:extLst>
                </a:gridCol>
                <a:gridCol w="3762950">
                  <a:extLst>
                    <a:ext uri="{9D8B030D-6E8A-4147-A177-3AD203B41FA5}">
                      <a16:colId xmlns:a16="http://schemas.microsoft.com/office/drawing/2014/main" val="20001"/>
                    </a:ext>
                  </a:extLst>
                </a:gridCol>
                <a:gridCol w="6080225">
                  <a:extLst>
                    <a:ext uri="{9D8B030D-6E8A-4147-A177-3AD203B41FA5}">
                      <a16:colId xmlns:a16="http://schemas.microsoft.com/office/drawing/2014/main" val="20002"/>
                    </a:ext>
                  </a:extLst>
                </a:gridCol>
              </a:tblGrid>
              <a:tr h="339900">
                <a:tc>
                  <a:txBody>
                    <a:bodyPr/>
                    <a:lstStyle/>
                    <a:p>
                      <a:pPr marL="0" marR="0" lvl="0" indent="0" algn="l" rtl="0">
                        <a:spcBef>
                          <a:spcPts val="0"/>
                        </a:spcBef>
                        <a:spcAft>
                          <a:spcPts val="0"/>
                        </a:spcAft>
                        <a:buNone/>
                      </a:pPr>
                      <a:r>
                        <a:rPr lang="en-US" sz="1800" u="none" strike="noStrike" cap="none"/>
                        <a:t>Type</a:t>
                      </a:r>
                      <a:endParaRPr/>
                    </a:p>
                  </a:txBody>
                  <a:tcPr marL="91450" marR="91450" marT="45725" marB="45725"/>
                </a:tc>
                <a:tc>
                  <a:txBody>
                    <a:bodyPr/>
                    <a:lstStyle/>
                    <a:p>
                      <a:pPr marL="0" marR="0" lvl="0" indent="0" algn="l" rtl="0">
                        <a:spcBef>
                          <a:spcPts val="0"/>
                        </a:spcBef>
                        <a:spcAft>
                          <a:spcPts val="0"/>
                        </a:spcAft>
                        <a:buNone/>
                      </a:pPr>
                      <a:r>
                        <a:rPr lang="en-US" sz="1800"/>
                        <a:t>System we recommend</a:t>
                      </a:r>
                      <a:endParaRPr/>
                    </a:p>
                  </a:txBody>
                  <a:tcPr marL="91450" marR="91450" marT="45725" marB="45725"/>
                </a:tc>
                <a:tc>
                  <a:txBody>
                    <a:bodyPr/>
                    <a:lstStyle/>
                    <a:p>
                      <a:pPr marL="0" marR="0" lvl="0" indent="0" algn="l" rtl="0">
                        <a:spcBef>
                          <a:spcPts val="0"/>
                        </a:spcBef>
                        <a:spcAft>
                          <a:spcPts val="0"/>
                        </a:spcAft>
                        <a:buNone/>
                      </a:pPr>
                      <a:r>
                        <a:rPr lang="en-US" sz="1800"/>
                        <a:t>Comments on Systems</a:t>
                      </a:r>
                      <a:endParaRPr/>
                    </a:p>
                  </a:txBody>
                  <a:tcPr marL="91450" marR="91450" marT="45725" marB="45725"/>
                </a:tc>
                <a:extLst>
                  <a:ext uri="{0D108BD9-81ED-4DB2-BD59-A6C34878D82A}">
                    <a16:rowId xmlns:a16="http://schemas.microsoft.com/office/drawing/2014/main" val="10000"/>
                  </a:ext>
                </a:extLst>
              </a:tr>
              <a:tr h="1515925">
                <a:tc>
                  <a:txBody>
                    <a:bodyPr/>
                    <a:lstStyle/>
                    <a:p>
                      <a:pPr marL="0" marR="0" lvl="0" indent="0" algn="l" rtl="0">
                        <a:spcBef>
                          <a:spcPts val="0"/>
                        </a:spcBef>
                        <a:spcAft>
                          <a:spcPts val="0"/>
                        </a:spcAft>
                        <a:buNone/>
                      </a:pPr>
                      <a:r>
                        <a:rPr lang="en-US" sz="1600" b="1">
                          <a:solidFill>
                            <a:schemeClr val="dk1"/>
                          </a:solidFill>
                        </a:rPr>
                        <a:t>Financial Systems</a:t>
                      </a:r>
                      <a:endParaRPr/>
                    </a:p>
                  </a:txBody>
                  <a:tcPr marL="91450" marR="91450" marT="45725" marB="45725"/>
                </a:tc>
                <a:tc>
                  <a:txBody>
                    <a:bodyPr/>
                    <a:lstStyle/>
                    <a:p>
                      <a:pPr marL="0" marR="0" lvl="0" indent="0" algn="l" rtl="0">
                        <a:spcBef>
                          <a:spcPts val="0"/>
                        </a:spcBef>
                        <a:spcAft>
                          <a:spcPts val="0"/>
                        </a:spcAft>
                        <a:buNone/>
                      </a:pPr>
                      <a:r>
                        <a:rPr lang="en-US" sz="1200">
                          <a:solidFill>
                            <a:schemeClr val="dk1"/>
                          </a:solidFill>
                        </a:rPr>
                        <a:t>Quickbooks Online Advanced (QOA) </a:t>
                      </a:r>
                      <a:endParaRPr/>
                    </a:p>
                    <a:p>
                      <a:pPr marL="0" marR="0" lvl="0" indent="0" algn="l" rtl="0">
                        <a:spcBef>
                          <a:spcPts val="0"/>
                        </a:spcBef>
                        <a:spcAft>
                          <a:spcPts val="0"/>
                        </a:spcAft>
                        <a:buNone/>
                      </a:pPr>
                      <a:r>
                        <a:rPr lang="en-US" sz="1200">
                          <a:solidFill>
                            <a:schemeClr val="dk1"/>
                          </a:solidFill>
                        </a:rPr>
                        <a:t>(for small business)</a:t>
                      </a:r>
                      <a:endParaRPr/>
                    </a:p>
                    <a:p>
                      <a:pPr marL="0" marR="0" lvl="0" indent="0" algn="l" rtl="0">
                        <a:spcBef>
                          <a:spcPts val="0"/>
                        </a:spcBef>
                        <a:spcAft>
                          <a:spcPts val="0"/>
                        </a:spcAft>
                        <a:buNone/>
                      </a:pPr>
                      <a:endParaRPr sz="1200">
                        <a:solidFill>
                          <a:schemeClr val="dk1"/>
                        </a:solidFill>
                      </a:endParaRPr>
                    </a:p>
                    <a:p>
                      <a:pPr marL="0" marR="0" lvl="0" indent="0" algn="l" rtl="0">
                        <a:spcBef>
                          <a:spcPts val="0"/>
                        </a:spcBef>
                        <a:spcAft>
                          <a:spcPts val="0"/>
                        </a:spcAft>
                        <a:buNone/>
                      </a:pPr>
                      <a:r>
                        <a:rPr lang="en-US" sz="1200">
                          <a:solidFill>
                            <a:schemeClr val="dk1"/>
                          </a:solidFill>
                        </a:rPr>
                        <a:t>Netsuite®</a:t>
                      </a:r>
                      <a:endParaRPr/>
                    </a:p>
                    <a:p>
                      <a:pPr marL="0" marR="0" lvl="0" indent="0" algn="l" rtl="0">
                        <a:spcBef>
                          <a:spcPts val="0"/>
                        </a:spcBef>
                        <a:spcAft>
                          <a:spcPts val="0"/>
                        </a:spcAft>
                        <a:buNone/>
                      </a:pPr>
                      <a:endParaRPr sz="1200">
                        <a:solidFill>
                          <a:schemeClr val="dk1"/>
                        </a:solidFill>
                      </a:endParaRPr>
                    </a:p>
                    <a:p>
                      <a:pPr marL="0" marR="0" lvl="0" indent="0" algn="l" rtl="0">
                        <a:spcBef>
                          <a:spcPts val="0"/>
                        </a:spcBef>
                        <a:spcAft>
                          <a:spcPts val="0"/>
                        </a:spcAft>
                        <a:buNone/>
                      </a:pPr>
                      <a:r>
                        <a:rPr lang="en-US" sz="1200">
                          <a:solidFill>
                            <a:schemeClr val="dk1"/>
                          </a:solidFill>
                        </a:rPr>
                        <a:t>Intaact®</a:t>
                      </a:r>
                      <a:endParaRPr/>
                    </a:p>
                  </a:txBody>
                  <a:tcPr marL="91450" marR="91450" marT="45725" marB="45725"/>
                </a:tc>
                <a:tc>
                  <a:txBody>
                    <a:bodyPr/>
                    <a:lstStyle/>
                    <a:p>
                      <a:pPr marL="0" marR="0" lvl="0" indent="0" algn="l" rtl="0">
                        <a:spcBef>
                          <a:spcPts val="0"/>
                        </a:spcBef>
                        <a:spcAft>
                          <a:spcPts val="0"/>
                        </a:spcAft>
                        <a:buClr>
                          <a:schemeClr val="dk1"/>
                        </a:buClr>
                        <a:buSzPts val="1200"/>
                        <a:buFont typeface="Arial"/>
                        <a:buNone/>
                      </a:pPr>
                      <a:r>
                        <a:rPr lang="en-US" sz="1200" b="0" i="0">
                          <a:solidFill>
                            <a:schemeClr val="dk1"/>
                          </a:solidFill>
                          <a:latin typeface="Avenir"/>
                          <a:ea typeface="Avenir"/>
                          <a:cs typeface="Avenir"/>
                          <a:sym typeface="Avenir"/>
                        </a:rPr>
                        <a:t>First off, we recommend to move away from QB Desktop Enterprise as Intuit is phasing it out due to hosting. </a:t>
                      </a:r>
                      <a:endParaRPr/>
                    </a:p>
                    <a:p>
                      <a:pPr marL="285750" marR="0" lvl="0" indent="-285750" algn="l" rtl="0">
                        <a:spcBef>
                          <a:spcPts val="0"/>
                        </a:spcBef>
                        <a:spcAft>
                          <a:spcPts val="0"/>
                        </a:spcAft>
                        <a:buClr>
                          <a:schemeClr val="dk1"/>
                        </a:buClr>
                        <a:buSzPts val="1200"/>
                        <a:buFont typeface="Arial"/>
                        <a:buChar char="•"/>
                      </a:pPr>
                      <a:r>
                        <a:rPr lang="en-US" sz="1200" b="0" i="0">
                          <a:solidFill>
                            <a:schemeClr val="dk1"/>
                          </a:solidFill>
                          <a:latin typeface="Avenir"/>
                          <a:ea typeface="Avenir"/>
                          <a:cs typeface="Avenir"/>
                          <a:sym typeface="Avenir"/>
                        </a:rPr>
                        <a:t>The closest online equivalent to Desktop is QOA. QOA offers many of same features as Enterprise, such as advanced reporting, multi-user access, inventory management, and robust support for larger businesses.</a:t>
                      </a:r>
                      <a:endParaRPr sz="1200">
                        <a:solidFill>
                          <a:schemeClr val="dk1"/>
                        </a:solidFill>
                      </a:endParaRPr>
                    </a:p>
                    <a:p>
                      <a:pPr marL="285750" marR="0" lvl="0" indent="-285750" algn="l" rtl="0">
                        <a:spcBef>
                          <a:spcPts val="0"/>
                        </a:spcBef>
                        <a:spcAft>
                          <a:spcPts val="0"/>
                        </a:spcAft>
                        <a:buClr>
                          <a:schemeClr val="dk1"/>
                        </a:buClr>
                        <a:buSzPts val="1200"/>
                        <a:buFont typeface="Arial"/>
                        <a:buChar char="•"/>
                      </a:pPr>
                      <a:r>
                        <a:rPr lang="en-US" sz="1200">
                          <a:solidFill>
                            <a:schemeClr val="dk1"/>
                          </a:solidFill>
                        </a:rPr>
                        <a:t>NetSuite is the best choice when ready for system automation. Intacct is another cloud-based, but the user interface of Netsuite is similar to QBs and more user friendly.</a:t>
                      </a:r>
                      <a:endParaRPr/>
                    </a:p>
                  </a:txBody>
                  <a:tcPr marL="91450" marR="91450" marT="45725" marB="45725"/>
                </a:tc>
                <a:extLst>
                  <a:ext uri="{0D108BD9-81ED-4DB2-BD59-A6C34878D82A}">
                    <a16:rowId xmlns:a16="http://schemas.microsoft.com/office/drawing/2014/main" val="10001"/>
                  </a:ext>
                </a:extLst>
              </a:tr>
              <a:tr h="1153425">
                <a:tc>
                  <a:txBody>
                    <a:bodyPr/>
                    <a:lstStyle/>
                    <a:p>
                      <a:pPr marL="0" marR="0" lvl="0" indent="0" algn="l" rtl="0">
                        <a:spcBef>
                          <a:spcPts val="0"/>
                        </a:spcBef>
                        <a:spcAft>
                          <a:spcPts val="0"/>
                        </a:spcAft>
                        <a:buNone/>
                      </a:pPr>
                      <a:r>
                        <a:rPr lang="en-US" sz="1600" b="1">
                          <a:solidFill>
                            <a:schemeClr val="dk1"/>
                          </a:solidFill>
                        </a:rPr>
                        <a:t>HRIS and Payroll Partners</a:t>
                      </a:r>
                      <a:endParaRPr/>
                    </a:p>
                  </a:txBody>
                  <a:tcPr marL="91450" marR="91450" marT="45725" marB="45725"/>
                </a:tc>
                <a:tc>
                  <a:txBody>
                    <a:bodyPr/>
                    <a:lstStyle/>
                    <a:p>
                      <a:pPr marL="0" marR="0" lvl="0" indent="0" algn="l" rtl="0">
                        <a:spcBef>
                          <a:spcPts val="0"/>
                        </a:spcBef>
                        <a:spcAft>
                          <a:spcPts val="0"/>
                        </a:spcAft>
                        <a:buNone/>
                      </a:pPr>
                      <a:r>
                        <a:rPr lang="en-US" sz="1200">
                          <a:solidFill>
                            <a:schemeClr val="dk1"/>
                          </a:solidFill>
                        </a:rPr>
                        <a:t>ADP run (for small business)</a:t>
                      </a:r>
                      <a:endParaRPr/>
                    </a:p>
                    <a:p>
                      <a:pPr marL="0" marR="0" lvl="0" indent="0" algn="l" rtl="0">
                        <a:spcBef>
                          <a:spcPts val="0"/>
                        </a:spcBef>
                        <a:spcAft>
                          <a:spcPts val="0"/>
                        </a:spcAft>
                        <a:buNone/>
                      </a:pPr>
                      <a:endParaRPr sz="1200">
                        <a:solidFill>
                          <a:schemeClr val="dk1"/>
                        </a:solidFill>
                      </a:endParaRPr>
                    </a:p>
                    <a:p>
                      <a:pPr marL="0" marR="0" lvl="0" indent="0" algn="l" rtl="0">
                        <a:spcBef>
                          <a:spcPts val="0"/>
                        </a:spcBef>
                        <a:spcAft>
                          <a:spcPts val="0"/>
                        </a:spcAft>
                        <a:buNone/>
                      </a:pPr>
                      <a:r>
                        <a:rPr lang="en-US" sz="1200">
                          <a:solidFill>
                            <a:schemeClr val="dk1"/>
                          </a:solidFill>
                        </a:rPr>
                        <a:t>ADP Workforce Now</a:t>
                      </a:r>
                      <a:endParaRPr/>
                    </a:p>
                    <a:p>
                      <a:pPr marL="0" marR="0" lvl="0" indent="0" algn="l" rtl="0">
                        <a:spcBef>
                          <a:spcPts val="0"/>
                        </a:spcBef>
                        <a:spcAft>
                          <a:spcPts val="0"/>
                        </a:spcAft>
                        <a:buNone/>
                      </a:pPr>
                      <a:endParaRPr sz="1200">
                        <a:solidFill>
                          <a:schemeClr val="dk1"/>
                        </a:solidFill>
                      </a:endParaRPr>
                    </a:p>
                    <a:p>
                      <a:pPr marL="0" marR="0" lvl="0" indent="0" algn="l" rtl="0">
                        <a:spcBef>
                          <a:spcPts val="0"/>
                        </a:spcBef>
                        <a:spcAft>
                          <a:spcPts val="0"/>
                        </a:spcAft>
                        <a:buNone/>
                      </a:pPr>
                      <a:r>
                        <a:rPr lang="en-US" sz="1200">
                          <a:solidFill>
                            <a:schemeClr val="dk1"/>
                          </a:solidFill>
                        </a:rPr>
                        <a:t>Bamboo HR</a:t>
                      </a:r>
                      <a:endParaRPr/>
                    </a:p>
                  </a:txBody>
                  <a:tcPr marL="91450" marR="91450" marT="45725" marB="45725"/>
                </a:tc>
                <a:tc>
                  <a:txBody>
                    <a:bodyPr/>
                    <a:lstStyle/>
                    <a:p>
                      <a:pPr marL="285750" marR="0" lvl="0" indent="-285750" algn="l" rtl="0">
                        <a:spcBef>
                          <a:spcPts val="0"/>
                        </a:spcBef>
                        <a:spcAft>
                          <a:spcPts val="0"/>
                        </a:spcAft>
                        <a:buClr>
                          <a:schemeClr val="dk1"/>
                        </a:buClr>
                        <a:buSzPts val="1200"/>
                        <a:buFont typeface="Arial"/>
                        <a:buChar char="•"/>
                      </a:pPr>
                      <a:r>
                        <a:rPr lang="en-US" sz="1200">
                          <a:solidFill>
                            <a:schemeClr val="dk1"/>
                          </a:solidFill>
                        </a:rPr>
                        <a:t>ADP Run can be used for simple integration of under 25 employees (but main variable depends on the # of states you have nexus).</a:t>
                      </a:r>
                      <a:endParaRPr/>
                    </a:p>
                    <a:p>
                      <a:pPr marL="285750" marR="0" lvl="0" indent="-285750" algn="l" rtl="0">
                        <a:spcBef>
                          <a:spcPts val="0"/>
                        </a:spcBef>
                        <a:spcAft>
                          <a:spcPts val="0"/>
                        </a:spcAft>
                        <a:buClr>
                          <a:schemeClr val="dk1"/>
                        </a:buClr>
                        <a:buSzPts val="1200"/>
                        <a:buFont typeface="Arial"/>
                        <a:buChar char="•"/>
                      </a:pPr>
                      <a:r>
                        <a:rPr lang="en-US" sz="1200">
                          <a:solidFill>
                            <a:schemeClr val="dk1"/>
                          </a:solidFill>
                        </a:rPr>
                        <a:t>ADP Now is the upgrade to next phase when you need access to recruiting data &gt; 50 employees.</a:t>
                      </a:r>
                      <a:endParaRPr/>
                    </a:p>
                    <a:p>
                      <a:pPr marL="285750" marR="0" lvl="0" indent="-285750" algn="l" rtl="0">
                        <a:spcBef>
                          <a:spcPts val="0"/>
                        </a:spcBef>
                        <a:spcAft>
                          <a:spcPts val="0"/>
                        </a:spcAft>
                        <a:buClr>
                          <a:schemeClr val="dk1"/>
                        </a:buClr>
                        <a:buSzPts val="1200"/>
                        <a:buFont typeface="Arial"/>
                        <a:buChar char="•"/>
                      </a:pPr>
                      <a:r>
                        <a:rPr lang="en-US" sz="1200">
                          <a:solidFill>
                            <a:schemeClr val="dk1"/>
                          </a:solidFill>
                        </a:rPr>
                        <a:t>BambooHR is the most user-friendly and best look n feel, but it lacks complete integration with payroll process like ADP.</a:t>
                      </a:r>
                      <a:endParaRPr/>
                    </a:p>
                  </a:txBody>
                  <a:tcPr marL="91450" marR="91450" marT="45725" marB="45725"/>
                </a:tc>
                <a:extLst>
                  <a:ext uri="{0D108BD9-81ED-4DB2-BD59-A6C34878D82A}">
                    <a16:rowId xmlns:a16="http://schemas.microsoft.com/office/drawing/2014/main" val="10002"/>
                  </a:ext>
                </a:extLst>
              </a:tr>
              <a:tr h="594825">
                <a:tc>
                  <a:txBody>
                    <a:bodyPr/>
                    <a:lstStyle/>
                    <a:p>
                      <a:pPr marL="0" marR="0" lvl="0" indent="0" algn="l" rtl="0">
                        <a:spcBef>
                          <a:spcPts val="0"/>
                        </a:spcBef>
                        <a:spcAft>
                          <a:spcPts val="0"/>
                        </a:spcAft>
                        <a:buNone/>
                      </a:pPr>
                      <a:r>
                        <a:rPr lang="en-US" sz="1600" b="1">
                          <a:solidFill>
                            <a:schemeClr val="dk1"/>
                          </a:solidFill>
                        </a:rPr>
                        <a:t>Equity Platform</a:t>
                      </a:r>
                      <a:endParaRPr/>
                    </a:p>
                  </a:txBody>
                  <a:tcPr marL="91450" marR="91450" marT="45725" marB="45725"/>
                </a:tc>
                <a:tc>
                  <a:txBody>
                    <a:bodyPr/>
                    <a:lstStyle/>
                    <a:p>
                      <a:pPr marL="0" marR="0" lvl="0" indent="0" algn="l" rtl="0">
                        <a:spcBef>
                          <a:spcPts val="0"/>
                        </a:spcBef>
                        <a:spcAft>
                          <a:spcPts val="0"/>
                        </a:spcAft>
                        <a:buNone/>
                      </a:pPr>
                      <a:r>
                        <a:rPr lang="en-US" sz="1200">
                          <a:solidFill>
                            <a:schemeClr val="dk1"/>
                          </a:solidFill>
                        </a:rPr>
                        <a:t>Carta</a:t>
                      </a:r>
                      <a:endParaRPr/>
                    </a:p>
                  </a:txBody>
                  <a:tcPr marL="91450" marR="91450" marT="45725" marB="45725"/>
                </a:tc>
                <a:tc>
                  <a:txBody>
                    <a:bodyPr/>
                    <a:lstStyle/>
                    <a:p>
                      <a:pPr marL="0" marR="0" lvl="0" indent="0" algn="l" rtl="0">
                        <a:spcBef>
                          <a:spcPts val="0"/>
                        </a:spcBef>
                        <a:spcAft>
                          <a:spcPts val="0"/>
                        </a:spcAft>
                        <a:buNone/>
                      </a:pPr>
                      <a:r>
                        <a:rPr lang="en-US" sz="1200">
                          <a:solidFill>
                            <a:schemeClr val="dk1"/>
                          </a:solidFill>
                        </a:rPr>
                        <a:t>Best Platform for management of cap tables, waterfall scenarios, certificate runs, and valuations. Now, Carta has SBA LLC capabilities for profits-interest and option like equity vehicles along with providing 409A valuations.</a:t>
                      </a:r>
                      <a:endParaRPr/>
                    </a:p>
                  </a:txBody>
                  <a:tcPr marL="91450" marR="91450" marT="45725" marB="45725"/>
                </a:tc>
                <a:extLst>
                  <a:ext uri="{0D108BD9-81ED-4DB2-BD59-A6C34878D82A}">
                    <a16:rowId xmlns:a16="http://schemas.microsoft.com/office/drawing/2014/main" val="10003"/>
                  </a:ext>
                </a:extLst>
              </a:tr>
              <a:tr h="1274625">
                <a:tc>
                  <a:txBody>
                    <a:bodyPr/>
                    <a:lstStyle/>
                    <a:p>
                      <a:pPr marL="0" marR="0" lvl="0" indent="0" algn="l" rtl="0">
                        <a:spcBef>
                          <a:spcPts val="0"/>
                        </a:spcBef>
                        <a:spcAft>
                          <a:spcPts val="0"/>
                        </a:spcAft>
                        <a:buNone/>
                      </a:pPr>
                      <a:r>
                        <a:rPr lang="en-US" sz="1600" b="1">
                          <a:solidFill>
                            <a:schemeClr val="dk1"/>
                          </a:solidFill>
                        </a:rPr>
                        <a:t>Expense Processing Systems</a:t>
                      </a:r>
                      <a:endParaRPr/>
                    </a:p>
                  </a:txBody>
                  <a:tcPr marL="91450" marR="91450" marT="45725" marB="45725"/>
                </a:tc>
                <a:tc>
                  <a:txBody>
                    <a:bodyPr/>
                    <a:lstStyle/>
                    <a:p>
                      <a:pPr marL="0" marR="0" lvl="0" indent="0" algn="l" rtl="0">
                        <a:spcBef>
                          <a:spcPts val="0"/>
                        </a:spcBef>
                        <a:spcAft>
                          <a:spcPts val="0"/>
                        </a:spcAft>
                        <a:buNone/>
                      </a:pPr>
                      <a:r>
                        <a:rPr lang="en-US" sz="1200">
                          <a:solidFill>
                            <a:schemeClr val="dk1"/>
                          </a:solidFill>
                        </a:rPr>
                        <a:t>Expensify </a:t>
                      </a:r>
                      <a:endParaRPr/>
                    </a:p>
                    <a:p>
                      <a:pPr marL="0" marR="0" lvl="0" indent="0" algn="l" rtl="0">
                        <a:spcBef>
                          <a:spcPts val="0"/>
                        </a:spcBef>
                        <a:spcAft>
                          <a:spcPts val="0"/>
                        </a:spcAft>
                        <a:buNone/>
                      </a:pPr>
                      <a:endParaRPr sz="1200">
                        <a:solidFill>
                          <a:schemeClr val="dk1"/>
                        </a:solidFill>
                      </a:endParaRPr>
                    </a:p>
                    <a:p>
                      <a:pPr marL="0" marR="0" lvl="0" indent="0" algn="l" rtl="0">
                        <a:spcBef>
                          <a:spcPts val="0"/>
                        </a:spcBef>
                        <a:spcAft>
                          <a:spcPts val="0"/>
                        </a:spcAft>
                        <a:buNone/>
                      </a:pPr>
                      <a:r>
                        <a:rPr lang="en-US" sz="1200">
                          <a:solidFill>
                            <a:schemeClr val="dk1"/>
                          </a:solidFill>
                        </a:rPr>
                        <a:t>Ramp</a:t>
                      </a:r>
                      <a:endParaRPr/>
                    </a:p>
                    <a:p>
                      <a:pPr marL="0" marR="0" lvl="0" indent="0" algn="l" rtl="0">
                        <a:spcBef>
                          <a:spcPts val="0"/>
                        </a:spcBef>
                        <a:spcAft>
                          <a:spcPts val="0"/>
                        </a:spcAft>
                        <a:buNone/>
                      </a:pPr>
                      <a:endParaRPr sz="1200">
                        <a:solidFill>
                          <a:schemeClr val="dk1"/>
                        </a:solidFill>
                      </a:endParaRPr>
                    </a:p>
                    <a:p>
                      <a:pPr marL="0" marR="0" lvl="0" indent="0" algn="l" rtl="0">
                        <a:spcBef>
                          <a:spcPts val="0"/>
                        </a:spcBef>
                        <a:spcAft>
                          <a:spcPts val="0"/>
                        </a:spcAft>
                        <a:buNone/>
                      </a:pPr>
                      <a:r>
                        <a:rPr lang="en-US" sz="1200">
                          <a:solidFill>
                            <a:schemeClr val="dk1"/>
                          </a:solidFill>
                        </a:rPr>
                        <a:t>Netsuite®</a:t>
                      </a:r>
                      <a:endParaRPr/>
                    </a:p>
                  </a:txBody>
                  <a:tcPr marL="91450" marR="91450" marT="45725" marB="45725"/>
                </a:tc>
                <a:tc>
                  <a:txBody>
                    <a:bodyPr/>
                    <a:lstStyle/>
                    <a:p>
                      <a:pPr marL="0" marR="0" lvl="0" indent="0" algn="l" rtl="0">
                        <a:spcBef>
                          <a:spcPts val="0"/>
                        </a:spcBef>
                        <a:spcAft>
                          <a:spcPts val="0"/>
                        </a:spcAft>
                        <a:buNone/>
                      </a:pPr>
                      <a:r>
                        <a:rPr lang="en-US" sz="1200">
                          <a:solidFill>
                            <a:schemeClr val="dk1"/>
                          </a:solidFill>
                        </a:rPr>
                        <a:t>To note, there will always be complaints on expense processing from employees.   Find a system that works for your finance department. </a:t>
                      </a:r>
                      <a:endParaRPr/>
                    </a:p>
                    <a:p>
                      <a:pPr marL="0" marR="0" lvl="0" indent="0" algn="l" rtl="0">
                        <a:spcBef>
                          <a:spcPts val="0"/>
                        </a:spcBef>
                        <a:spcAft>
                          <a:spcPts val="0"/>
                        </a:spcAft>
                        <a:buNone/>
                      </a:pPr>
                      <a:r>
                        <a:rPr lang="en-US" sz="1200">
                          <a:solidFill>
                            <a:schemeClr val="dk1"/>
                          </a:solidFill>
                        </a:rPr>
                        <a:t>Netsuite expense processing is included with the financial package.  However, if you are running QOA, then both Expensify and Ramp cost to use.  In addition, Ramp is based on you using company credit cards to implement. So, if you don’t want to go that route. then Ramp is not for your company.  Expensify is user friendly, however, hard to pull expenses if you have one account with several cards at AMEX as Expensify can only pull ALL accounts associated with an AMEX.</a:t>
                      </a:r>
                      <a:endParaRPr/>
                    </a:p>
                  </a:txBody>
                  <a:tcPr marL="91450" marR="91450" marT="45725" marB="45725"/>
                </a:tc>
                <a:extLst>
                  <a:ext uri="{0D108BD9-81ED-4DB2-BD59-A6C34878D82A}">
                    <a16:rowId xmlns:a16="http://schemas.microsoft.com/office/drawing/2014/main" val="10004"/>
                  </a:ext>
                </a:extLst>
              </a:tr>
            </a:tbl>
          </a:graphicData>
        </a:graphic>
      </p:graphicFrame>
      <p:pic>
        <p:nvPicPr>
          <p:cNvPr id="181" name="Google Shape;181;p6" descr="NetSuite Logo and symbol, meaning, history, PNG, brand"/>
          <p:cNvPicPr preferRelativeResize="0"/>
          <p:nvPr/>
        </p:nvPicPr>
        <p:blipFill rotWithShape="1">
          <a:blip r:embed="rId3">
            <a:alphaModFix/>
          </a:blip>
          <a:srcRect/>
          <a:stretch/>
        </p:blipFill>
        <p:spPr>
          <a:xfrm>
            <a:off x="2972196" y="1182865"/>
            <a:ext cx="1322494" cy="743903"/>
          </a:xfrm>
          <a:prstGeom prst="rect">
            <a:avLst/>
          </a:prstGeom>
          <a:noFill/>
          <a:ln>
            <a:noFill/>
          </a:ln>
        </p:spPr>
      </p:pic>
      <p:pic>
        <p:nvPicPr>
          <p:cNvPr id="182" name="Google Shape;182;p6" descr="Sage Intacct Logo - Sage 100 Sage 50 QuickBooks Consultant Support.  Reseller Sales and Upgrade assistance Sage 100, Sage 50 QuickBooks Training  Classes Upgrade Price Sage MAS 90 Sage MAS 200 Sage Peachtree Intuit  QuickBooks Cost Near Me"/>
          <p:cNvPicPr preferRelativeResize="0"/>
          <p:nvPr/>
        </p:nvPicPr>
        <p:blipFill rotWithShape="1">
          <a:blip r:embed="rId4">
            <a:alphaModFix/>
          </a:blip>
          <a:srcRect/>
          <a:stretch/>
        </p:blipFill>
        <p:spPr>
          <a:xfrm>
            <a:off x="2972196" y="1646922"/>
            <a:ext cx="1074964" cy="559692"/>
          </a:xfrm>
          <a:prstGeom prst="rect">
            <a:avLst/>
          </a:prstGeom>
          <a:noFill/>
          <a:ln>
            <a:noFill/>
          </a:ln>
        </p:spPr>
      </p:pic>
      <p:pic>
        <p:nvPicPr>
          <p:cNvPr id="183" name="Google Shape;183;p6" descr="Premium Apps for QuickBooks Online Advanced Speed Workflow - CPA Practice  Advisor"/>
          <p:cNvPicPr preferRelativeResize="0"/>
          <p:nvPr/>
        </p:nvPicPr>
        <p:blipFill rotWithShape="1">
          <a:blip r:embed="rId5">
            <a:alphaModFix/>
          </a:blip>
          <a:srcRect/>
          <a:stretch/>
        </p:blipFill>
        <p:spPr>
          <a:xfrm>
            <a:off x="4949007" y="867022"/>
            <a:ext cx="896722" cy="284429"/>
          </a:xfrm>
          <a:prstGeom prst="rect">
            <a:avLst/>
          </a:prstGeom>
          <a:noFill/>
          <a:ln>
            <a:noFill/>
          </a:ln>
        </p:spPr>
      </p:pic>
      <p:pic>
        <p:nvPicPr>
          <p:cNvPr id="184" name="Google Shape;184;p6" descr="Run Powered by ADP - Free Demo and Review | Matchr"/>
          <p:cNvPicPr preferRelativeResize="0"/>
          <p:nvPr/>
        </p:nvPicPr>
        <p:blipFill rotWithShape="1">
          <a:blip r:embed="rId6">
            <a:alphaModFix/>
          </a:blip>
          <a:srcRect/>
          <a:stretch/>
        </p:blipFill>
        <p:spPr>
          <a:xfrm>
            <a:off x="4350814" y="2501443"/>
            <a:ext cx="917903" cy="346843"/>
          </a:xfrm>
          <a:prstGeom prst="rect">
            <a:avLst/>
          </a:prstGeom>
          <a:noFill/>
          <a:ln>
            <a:noFill/>
          </a:ln>
        </p:spPr>
      </p:pic>
      <p:pic>
        <p:nvPicPr>
          <p:cNvPr id="185" name="Google Shape;185;p6" descr="Motivosity Integrations — Connect With ADP Workforce Now"/>
          <p:cNvPicPr preferRelativeResize="0"/>
          <p:nvPr/>
        </p:nvPicPr>
        <p:blipFill rotWithShape="1">
          <a:blip r:embed="rId7">
            <a:alphaModFix/>
          </a:blip>
          <a:srcRect/>
          <a:stretch/>
        </p:blipFill>
        <p:spPr>
          <a:xfrm>
            <a:off x="3764076" y="2774799"/>
            <a:ext cx="665068" cy="665068"/>
          </a:xfrm>
          <a:prstGeom prst="rect">
            <a:avLst/>
          </a:prstGeom>
          <a:noFill/>
          <a:ln>
            <a:noFill/>
          </a:ln>
        </p:spPr>
      </p:pic>
      <p:pic>
        <p:nvPicPr>
          <p:cNvPr id="186" name="Google Shape;186;p6" descr="BambooHR Media Assets | BambooHR"/>
          <p:cNvPicPr preferRelativeResize="0"/>
          <p:nvPr/>
        </p:nvPicPr>
        <p:blipFill rotWithShape="1">
          <a:blip r:embed="rId8">
            <a:alphaModFix/>
          </a:blip>
          <a:srcRect/>
          <a:stretch/>
        </p:blipFill>
        <p:spPr>
          <a:xfrm>
            <a:off x="3186029" y="3161693"/>
            <a:ext cx="555704" cy="556348"/>
          </a:xfrm>
          <a:prstGeom prst="rect">
            <a:avLst/>
          </a:prstGeom>
          <a:noFill/>
          <a:ln>
            <a:noFill/>
          </a:ln>
        </p:spPr>
      </p:pic>
      <p:pic>
        <p:nvPicPr>
          <p:cNvPr id="187" name="Google Shape;187;p6"/>
          <p:cNvPicPr preferRelativeResize="0"/>
          <p:nvPr/>
        </p:nvPicPr>
        <p:blipFill rotWithShape="1">
          <a:blip r:embed="rId9">
            <a:alphaModFix/>
          </a:blip>
          <a:srcRect/>
          <a:stretch/>
        </p:blipFill>
        <p:spPr>
          <a:xfrm>
            <a:off x="2810993" y="3850579"/>
            <a:ext cx="710143" cy="309121"/>
          </a:xfrm>
          <a:prstGeom prst="rect">
            <a:avLst/>
          </a:prstGeom>
          <a:noFill/>
          <a:ln>
            <a:noFill/>
          </a:ln>
        </p:spPr>
      </p:pic>
      <p:pic>
        <p:nvPicPr>
          <p:cNvPr id="188" name="Google Shape;188;p6" descr="Expensify Logo PNG Vectors Free Download"/>
          <p:cNvPicPr preferRelativeResize="0"/>
          <p:nvPr/>
        </p:nvPicPr>
        <p:blipFill rotWithShape="1">
          <a:blip r:embed="rId10">
            <a:alphaModFix/>
          </a:blip>
          <a:srcRect/>
          <a:stretch/>
        </p:blipFill>
        <p:spPr>
          <a:xfrm>
            <a:off x="3028320" y="4367917"/>
            <a:ext cx="1156159" cy="366117"/>
          </a:xfrm>
          <a:prstGeom prst="rect">
            <a:avLst/>
          </a:prstGeom>
          <a:noFill/>
          <a:ln>
            <a:noFill/>
          </a:ln>
        </p:spPr>
      </p:pic>
      <p:pic>
        <p:nvPicPr>
          <p:cNvPr id="189" name="Google Shape;189;p6"/>
          <p:cNvPicPr preferRelativeResize="0"/>
          <p:nvPr/>
        </p:nvPicPr>
        <p:blipFill rotWithShape="1">
          <a:blip r:embed="rId11">
            <a:alphaModFix/>
          </a:blip>
          <a:srcRect/>
          <a:stretch/>
        </p:blipFill>
        <p:spPr>
          <a:xfrm>
            <a:off x="2810993" y="4734034"/>
            <a:ext cx="1074964" cy="291584"/>
          </a:xfrm>
          <a:prstGeom prst="rect">
            <a:avLst/>
          </a:prstGeom>
          <a:noFill/>
          <a:ln>
            <a:noFill/>
          </a:ln>
        </p:spPr>
      </p:pic>
      <p:pic>
        <p:nvPicPr>
          <p:cNvPr id="190" name="Google Shape;190;p6" descr="NetSuite Logo and symbol, meaning, history, PNG, brand"/>
          <p:cNvPicPr preferRelativeResize="0"/>
          <p:nvPr/>
        </p:nvPicPr>
        <p:blipFill rotWithShape="1">
          <a:blip r:embed="rId3">
            <a:alphaModFix/>
          </a:blip>
          <a:srcRect/>
          <a:stretch/>
        </p:blipFill>
        <p:spPr>
          <a:xfrm>
            <a:off x="3028320" y="4897949"/>
            <a:ext cx="1322494" cy="743903"/>
          </a:xfrm>
          <a:prstGeom prst="rect">
            <a:avLst/>
          </a:prstGeom>
          <a:noFill/>
          <a:ln>
            <a:noFill/>
          </a:ln>
        </p:spPr>
      </p:pic>
      <p:pic>
        <p:nvPicPr>
          <p:cNvPr id="191" name="Google Shape;191;p6" descr="A black background with white arrows&#10;&#10;Description automatically generated"/>
          <p:cNvPicPr preferRelativeResize="0"/>
          <p:nvPr/>
        </p:nvPicPr>
        <p:blipFill rotWithShape="1">
          <a:blip r:embed="rId12">
            <a:alphaModFix/>
          </a:blip>
          <a:srcRect/>
          <a:stretch/>
        </p:blipFill>
        <p:spPr>
          <a:xfrm>
            <a:off x="10344150" y="-1182688"/>
            <a:ext cx="6216764" cy="4973411"/>
          </a:xfrm>
          <a:prstGeom prst="rect">
            <a:avLst/>
          </a:prstGeom>
          <a:noFill/>
          <a:ln>
            <a:noFill/>
          </a:ln>
        </p:spPr>
      </p:pic>
      <p:sp>
        <p:nvSpPr>
          <p:cNvPr id="192" name="Google Shape;192;p6"/>
          <p:cNvSpPr txBox="1"/>
          <p:nvPr/>
        </p:nvSpPr>
        <p:spPr>
          <a:xfrm>
            <a:off x="3885957" y="6071516"/>
            <a:ext cx="73714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lt1"/>
                </a:solidFill>
                <a:latin typeface="Avenir"/>
                <a:ea typeface="Avenir"/>
                <a:cs typeface="Avenir"/>
                <a:sym typeface="Avenir"/>
              </a:rPr>
              <a:t>These 4 types of systems represent the infrastructure investments needed to automate your business!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7"/>
          <p:cNvSpPr txBox="1">
            <a:spLocks noGrp="1"/>
          </p:cNvSpPr>
          <p:nvPr>
            <p:ph type="title"/>
          </p:nvPr>
        </p:nvSpPr>
        <p:spPr>
          <a:xfrm>
            <a:off x="179173" y="133514"/>
            <a:ext cx="10026650" cy="655637"/>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8ED38E"/>
              </a:buClr>
              <a:buSzPts val="2800"/>
              <a:buFont typeface="Rockwell"/>
              <a:buNone/>
            </a:pPr>
            <a:r>
              <a:rPr lang="en-US">
                <a:solidFill>
                  <a:srgbClr val="8ED38E"/>
                </a:solidFill>
              </a:rPr>
              <a:t>BANKING PARTNERS</a:t>
            </a:r>
            <a:endParaRPr/>
          </a:p>
        </p:txBody>
      </p:sp>
      <p:graphicFrame>
        <p:nvGraphicFramePr>
          <p:cNvPr id="198" name="Google Shape;198;p7"/>
          <p:cNvGraphicFramePr/>
          <p:nvPr/>
        </p:nvGraphicFramePr>
        <p:xfrm>
          <a:off x="179173" y="3121949"/>
          <a:ext cx="11854550" cy="2651810"/>
        </p:xfrm>
        <a:graphic>
          <a:graphicData uri="http://schemas.openxmlformats.org/drawingml/2006/table">
            <a:tbl>
              <a:tblPr firstRow="1" bandRow="1">
                <a:noFill/>
                <a:tableStyleId>{7F8DF630-D921-4DBC-AFEC-5278530C3AD1}</a:tableStyleId>
              </a:tblPr>
              <a:tblGrid>
                <a:gridCol w="1709050">
                  <a:extLst>
                    <a:ext uri="{9D8B030D-6E8A-4147-A177-3AD203B41FA5}">
                      <a16:colId xmlns:a16="http://schemas.microsoft.com/office/drawing/2014/main" val="20000"/>
                    </a:ext>
                  </a:extLst>
                </a:gridCol>
                <a:gridCol w="1407675">
                  <a:extLst>
                    <a:ext uri="{9D8B030D-6E8A-4147-A177-3AD203B41FA5}">
                      <a16:colId xmlns:a16="http://schemas.microsoft.com/office/drawing/2014/main" val="20001"/>
                    </a:ext>
                  </a:extLst>
                </a:gridCol>
                <a:gridCol w="1825400">
                  <a:extLst>
                    <a:ext uri="{9D8B030D-6E8A-4147-A177-3AD203B41FA5}">
                      <a16:colId xmlns:a16="http://schemas.microsoft.com/office/drawing/2014/main" val="20002"/>
                    </a:ext>
                  </a:extLst>
                </a:gridCol>
                <a:gridCol w="1937650">
                  <a:extLst>
                    <a:ext uri="{9D8B030D-6E8A-4147-A177-3AD203B41FA5}">
                      <a16:colId xmlns:a16="http://schemas.microsoft.com/office/drawing/2014/main" val="20003"/>
                    </a:ext>
                  </a:extLst>
                </a:gridCol>
                <a:gridCol w="1513125">
                  <a:extLst>
                    <a:ext uri="{9D8B030D-6E8A-4147-A177-3AD203B41FA5}">
                      <a16:colId xmlns:a16="http://schemas.microsoft.com/office/drawing/2014/main" val="20004"/>
                    </a:ext>
                  </a:extLst>
                </a:gridCol>
                <a:gridCol w="1458675">
                  <a:extLst>
                    <a:ext uri="{9D8B030D-6E8A-4147-A177-3AD203B41FA5}">
                      <a16:colId xmlns:a16="http://schemas.microsoft.com/office/drawing/2014/main" val="20005"/>
                    </a:ext>
                  </a:extLst>
                </a:gridCol>
                <a:gridCol w="2002975">
                  <a:extLst>
                    <a:ext uri="{9D8B030D-6E8A-4147-A177-3AD203B41FA5}">
                      <a16:colId xmlns:a16="http://schemas.microsoft.com/office/drawing/2014/main" val="20006"/>
                    </a:ext>
                  </a:extLst>
                </a:gridCol>
              </a:tblGrid>
              <a:tr h="697050">
                <a:tc>
                  <a:txBody>
                    <a:bodyPr/>
                    <a:lstStyle/>
                    <a:p>
                      <a:pPr marL="0" marR="0" lvl="0" indent="0" algn="ctr" rtl="0">
                        <a:spcBef>
                          <a:spcPts val="0"/>
                        </a:spcBef>
                        <a:spcAft>
                          <a:spcPts val="0"/>
                        </a:spcAft>
                        <a:buNone/>
                      </a:pPr>
                      <a:r>
                        <a:rPr lang="en-US" sz="1800"/>
                        <a:t>Bank</a:t>
                      </a:r>
                      <a:endParaRPr/>
                    </a:p>
                  </a:txBody>
                  <a:tcPr marL="91450" marR="91450" marT="45725" marB="45725" anchor="b"/>
                </a:tc>
                <a:tc>
                  <a:txBody>
                    <a:bodyPr/>
                    <a:lstStyle/>
                    <a:p>
                      <a:pPr marL="0" marR="0" lvl="0" indent="0" algn="ctr" rtl="0">
                        <a:spcBef>
                          <a:spcPts val="0"/>
                        </a:spcBef>
                        <a:spcAft>
                          <a:spcPts val="0"/>
                        </a:spcAft>
                        <a:buNone/>
                      </a:pPr>
                      <a:r>
                        <a:rPr lang="en-US" sz="1800"/>
                        <a:t>Small Business Friendly</a:t>
                      </a:r>
                      <a:endParaRPr/>
                    </a:p>
                  </a:txBody>
                  <a:tcPr marL="91450" marR="91450" marT="45725" marB="45725" anchor="b"/>
                </a:tc>
                <a:tc>
                  <a:txBody>
                    <a:bodyPr/>
                    <a:lstStyle/>
                    <a:p>
                      <a:pPr marL="0" marR="0" lvl="0" indent="0" algn="ctr" rtl="0">
                        <a:spcBef>
                          <a:spcPts val="0"/>
                        </a:spcBef>
                        <a:spcAft>
                          <a:spcPts val="0"/>
                        </a:spcAft>
                        <a:buNone/>
                      </a:pPr>
                      <a:r>
                        <a:rPr lang="en-US" sz="1800"/>
                        <a:t>Assets Size (1,000)**</a:t>
                      </a:r>
                      <a:endParaRPr/>
                    </a:p>
                  </a:txBody>
                  <a:tcPr marL="91450" marR="91450" marT="45725" marB="45725" anchor="b"/>
                </a:tc>
                <a:tc>
                  <a:txBody>
                    <a:bodyPr/>
                    <a:lstStyle/>
                    <a:p>
                      <a:pPr marL="0" marR="0" lvl="0" indent="0" algn="ctr" rtl="0">
                        <a:spcBef>
                          <a:spcPts val="0"/>
                        </a:spcBef>
                        <a:spcAft>
                          <a:spcPts val="0"/>
                        </a:spcAft>
                        <a:buNone/>
                      </a:pPr>
                      <a:r>
                        <a:rPr lang="en-US" sz="1800"/>
                        <a:t>Star Rating*** </a:t>
                      </a:r>
                      <a:endParaRPr/>
                    </a:p>
                  </a:txBody>
                  <a:tcPr marL="91450" marR="91450" marT="45725" marB="45725" anchor="b"/>
                </a:tc>
                <a:tc>
                  <a:txBody>
                    <a:bodyPr/>
                    <a:lstStyle/>
                    <a:p>
                      <a:pPr marL="0" marR="0" lvl="0" indent="0" algn="ctr" rtl="0">
                        <a:spcBef>
                          <a:spcPts val="0"/>
                        </a:spcBef>
                        <a:spcAft>
                          <a:spcPts val="0"/>
                        </a:spcAft>
                        <a:buNone/>
                      </a:pPr>
                      <a:r>
                        <a:rPr lang="en-US" sz="1800"/>
                        <a:t>CRA Rating**</a:t>
                      </a:r>
                      <a:endParaRPr/>
                    </a:p>
                  </a:txBody>
                  <a:tcPr marL="91450" marR="91450" marT="45725" marB="45725" anchor="b"/>
                </a:tc>
                <a:tc>
                  <a:txBody>
                    <a:bodyPr/>
                    <a:lstStyle/>
                    <a:p>
                      <a:pPr marL="0" marR="0" lvl="0" indent="0" algn="ctr" rtl="0">
                        <a:spcBef>
                          <a:spcPts val="0"/>
                        </a:spcBef>
                        <a:spcAft>
                          <a:spcPts val="0"/>
                        </a:spcAft>
                        <a:buNone/>
                      </a:pPr>
                      <a:r>
                        <a:rPr lang="en-US" sz="1800"/>
                        <a:t>Exam Method**</a:t>
                      </a:r>
                      <a:endParaRPr/>
                    </a:p>
                  </a:txBody>
                  <a:tcPr marL="91450" marR="91450" marT="45725" marB="45725" anchor="b"/>
                </a:tc>
                <a:tc>
                  <a:txBody>
                    <a:bodyPr/>
                    <a:lstStyle/>
                    <a:p>
                      <a:pPr marL="0" marR="0" lvl="0" indent="0" algn="ctr" rtl="0">
                        <a:spcBef>
                          <a:spcPts val="0"/>
                        </a:spcBef>
                        <a:spcAft>
                          <a:spcPts val="0"/>
                        </a:spcAft>
                        <a:buNone/>
                      </a:pPr>
                      <a:r>
                        <a:rPr lang="en-US" sz="1800"/>
                        <a:t>FDIC Cert No**</a:t>
                      </a:r>
                      <a:endParaRPr/>
                    </a:p>
                  </a:txBody>
                  <a:tcPr marL="91450" marR="91450" marT="45725" marB="45725" anchor="b"/>
                </a:tc>
                <a:extLst>
                  <a:ext uri="{0D108BD9-81ED-4DB2-BD59-A6C34878D82A}">
                    <a16:rowId xmlns:a16="http://schemas.microsoft.com/office/drawing/2014/main" val="10000"/>
                  </a:ext>
                </a:extLst>
              </a:tr>
              <a:tr h="317650">
                <a:tc>
                  <a:txBody>
                    <a:bodyPr/>
                    <a:lstStyle/>
                    <a:p>
                      <a:pPr marL="0" marR="0" lvl="0" indent="0" algn="l" rtl="0">
                        <a:spcBef>
                          <a:spcPts val="0"/>
                        </a:spcBef>
                        <a:spcAft>
                          <a:spcPts val="0"/>
                        </a:spcAft>
                        <a:buNone/>
                      </a:pPr>
                      <a:r>
                        <a:rPr lang="en-US" sz="1800"/>
                        <a:t>Amegy Bank*</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US" sz="1800" b="0" i="0">
                          <a:solidFill>
                            <a:schemeClr val="dk1"/>
                          </a:solidFill>
                          <a:latin typeface="Avenir"/>
                          <a:ea typeface="Avenir"/>
                          <a:cs typeface="Avenir"/>
                          <a:sym typeface="Avenir"/>
                        </a:rPr>
                        <a:t>$93,199,669</a:t>
                      </a: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US" sz="1800"/>
                        <a:t>Outstanding</a:t>
                      </a:r>
                      <a:endParaRPr/>
                    </a:p>
                  </a:txBody>
                  <a:tcPr marL="91450" marR="91450" marT="45725" marB="45725"/>
                </a:tc>
                <a:tc>
                  <a:txBody>
                    <a:bodyPr/>
                    <a:lstStyle/>
                    <a:p>
                      <a:pPr marL="0" marR="0" lvl="0" indent="0" algn="l" rtl="0">
                        <a:spcBef>
                          <a:spcPts val="0"/>
                        </a:spcBef>
                        <a:spcAft>
                          <a:spcPts val="0"/>
                        </a:spcAft>
                        <a:buNone/>
                      </a:pPr>
                      <a:r>
                        <a:rPr lang="en-US" sz="1800"/>
                        <a:t>Large Bank</a:t>
                      </a:r>
                      <a:endParaRPr/>
                    </a:p>
                  </a:txBody>
                  <a:tcPr marL="91450" marR="91450" marT="45725" marB="45725"/>
                </a:tc>
                <a:tc>
                  <a:txBody>
                    <a:bodyPr/>
                    <a:lstStyle/>
                    <a:p>
                      <a:pPr marL="0" marR="0" lvl="0" indent="0" algn="l" rtl="0">
                        <a:spcBef>
                          <a:spcPts val="0"/>
                        </a:spcBef>
                        <a:spcAft>
                          <a:spcPts val="0"/>
                        </a:spcAft>
                        <a:buNone/>
                      </a:pPr>
                      <a:r>
                        <a:rPr lang="en-US" sz="1800"/>
                        <a:t>2270</a:t>
                      </a:r>
                      <a:endParaRPr/>
                    </a:p>
                  </a:txBody>
                  <a:tcPr marL="91450" marR="91450" marT="45725" marB="45725"/>
                </a:tc>
                <a:extLst>
                  <a:ext uri="{0D108BD9-81ED-4DB2-BD59-A6C34878D82A}">
                    <a16:rowId xmlns:a16="http://schemas.microsoft.com/office/drawing/2014/main" val="10001"/>
                  </a:ext>
                </a:extLst>
              </a:tr>
              <a:tr h="317650">
                <a:tc>
                  <a:txBody>
                    <a:bodyPr/>
                    <a:lstStyle/>
                    <a:p>
                      <a:pPr marL="0" marR="0" lvl="0" indent="0" algn="l" rtl="0">
                        <a:spcBef>
                          <a:spcPts val="0"/>
                        </a:spcBef>
                        <a:spcAft>
                          <a:spcPts val="0"/>
                        </a:spcAft>
                        <a:buNone/>
                      </a:pPr>
                      <a:r>
                        <a:rPr lang="en-US" sz="1800"/>
                        <a:t>Regions Bank</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US" sz="1800" b="0" i="0">
                          <a:solidFill>
                            <a:schemeClr val="dk1"/>
                          </a:solidFill>
                          <a:latin typeface="Avenir"/>
                          <a:ea typeface="Avenir"/>
                          <a:cs typeface="Avenir"/>
                          <a:sym typeface="Avenir"/>
                        </a:rPr>
                        <a:t>$146,476,000</a:t>
                      </a: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US" sz="1800"/>
                        <a:t>Satisfactory</a:t>
                      </a:r>
                      <a:endParaRPr/>
                    </a:p>
                  </a:txBody>
                  <a:tcPr marL="91450" marR="91450" marT="45725" marB="45725"/>
                </a:tc>
                <a:tc>
                  <a:txBody>
                    <a:bodyPr/>
                    <a:lstStyle/>
                    <a:p>
                      <a:pPr marL="0" marR="0" lvl="0" indent="0" algn="l" rtl="0">
                        <a:spcBef>
                          <a:spcPts val="0"/>
                        </a:spcBef>
                        <a:spcAft>
                          <a:spcPts val="0"/>
                        </a:spcAft>
                        <a:buNone/>
                      </a:pPr>
                      <a:r>
                        <a:rPr lang="en-US" sz="1800"/>
                        <a:t>Large Bank</a:t>
                      </a:r>
                      <a:endParaRPr/>
                    </a:p>
                  </a:txBody>
                  <a:tcPr marL="91450" marR="91450" marT="45725" marB="45725"/>
                </a:tc>
                <a:tc>
                  <a:txBody>
                    <a:bodyPr/>
                    <a:lstStyle/>
                    <a:p>
                      <a:pPr marL="0" marR="0" lvl="0" indent="0" algn="l" rtl="0">
                        <a:spcBef>
                          <a:spcPts val="0"/>
                        </a:spcBef>
                        <a:spcAft>
                          <a:spcPts val="0"/>
                        </a:spcAft>
                        <a:buNone/>
                      </a:pPr>
                      <a:r>
                        <a:rPr lang="en-US" sz="1800"/>
                        <a:t>12368</a:t>
                      </a:r>
                      <a:endParaRPr/>
                    </a:p>
                  </a:txBody>
                  <a:tcPr marL="91450" marR="91450" marT="45725" marB="45725"/>
                </a:tc>
                <a:extLst>
                  <a:ext uri="{0D108BD9-81ED-4DB2-BD59-A6C34878D82A}">
                    <a16:rowId xmlns:a16="http://schemas.microsoft.com/office/drawing/2014/main" val="10002"/>
                  </a:ext>
                </a:extLst>
              </a:tr>
              <a:tr h="317650">
                <a:tc>
                  <a:txBody>
                    <a:bodyPr/>
                    <a:lstStyle/>
                    <a:p>
                      <a:pPr marL="0" marR="0" lvl="0" indent="0" algn="l" rtl="0">
                        <a:spcBef>
                          <a:spcPts val="0"/>
                        </a:spcBef>
                        <a:spcAft>
                          <a:spcPts val="0"/>
                        </a:spcAft>
                        <a:buNone/>
                      </a:pPr>
                      <a:r>
                        <a:rPr lang="en-US" sz="1800"/>
                        <a:t>Cadence Bank</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US" sz="1800" b="0" i="0">
                          <a:solidFill>
                            <a:schemeClr val="dk1"/>
                          </a:solidFill>
                          <a:latin typeface="Avenir"/>
                          <a:ea typeface="Avenir"/>
                          <a:cs typeface="Avenir"/>
                          <a:sym typeface="Avenir"/>
                        </a:rPr>
                        <a:t>$47,753,105</a:t>
                      </a: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US" sz="1800"/>
                        <a:t>Outstanding</a:t>
                      </a:r>
                      <a:endParaRPr/>
                    </a:p>
                  </a:txBody>
                  <a:tcPr marL="91450" marR="91450" marT="45725" marB="45725"/>
                </a:tc>
                <a:tc>
                  <a:txBody>
                    <a:bodyPr/>
                    <a:lstStyle/>
                    <a:p>
                      <a:pPr marL="0" marR="0" lvl="0" indent="0" algn="l" rtl="0">
                        <a:spcBef>
                          <a:spcPts val="0"/>
                        </a:spcBef>
                        <a:spcAft>
                          <a:spcPts val="0"/>
                        </a:spcAft>
                        <a:buNone/>
                      </a:pPr>
                      <a:r>
                        <a:rPr lang="en-US" sz="1800"/>
                        <a:t>Large Bank</a:t>
                      </a:r>
                      <a:endParaRPr/>
                    </a:p>
                  </a:txBody>
                  <a:tcPr marL="91450" marR="91450" marT="45725" marB="45725"/>
                </a:tc>
                <a:tc>
                  <a:txBody>
                    <a:bodyPr/>
                    <a:lstStyle/>
                    <a:p>
                      <a:pPr marL="0" marR="0" lvl="0" indent="0" algn="l" rtl="0">
                        <a:spcBef>
                          <a:spcPts val="0"/>
                        </a:spcBef>
                        <a:spcAft>
                          <a:spcPts val="0"/>
                        </a:spcAft>
                        <a:buNone/>
                      </a:pPr>
                      <a:r>
                        <a:rPr lang="en-US" sz="1800"/>
                        <a:t>11813</a:t>
                      </a:r>
                      <a:endParaRPr/>
                    </a:p>
                  </a:txBody>
                  <a:tcPr marL="91450" marR="91450" marT="45725" marB="45725"/>
                </a:tc>
                <a:extLst>
                  <a:ext uri="{0D108BD9-81ED-4DB2-BD59-A6C34878D82A}">
                    <a16:rowId xmlns:a16="http://schemas.microsoft.com/office/drawing/2014/main" val="10003"/>
                  </a:ext>
                </a:extLst>
              </a:tr>
              <a:tr h="548250">
                <a:tc>
                  <a:txBody>
                    <a:bodyPr/>
                    <a:lstStyle/>
                    <a:p>
                      <a:pPr marL="0" marR="0" lvl="0" indent="0" algn="l" rtl="0">
                        <a:spcBef>
                          <a:spcPts val="0"/>
                        </a:spcBef>
                        <a:spcAft>
                          <a:spcPts val="0"/>
                        </a:spcAft>
                        <a:buNone/>
                      </a:pPr>
                      <a:r>
                        <a:rPr lang="en-US" sz="1800"/>
                        <a:t>Plains Capital Bank</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US" sz="1800" b="0" i="0">
                          <a:solidFill>
                            <a:schemeClr val="dk1"/>
                          </a:solidFill>
                          <a:latin typeface="Avenir"/>
                          <a:ea typeface="Avenir"/>
                          <a:cs typeface="Avenir"/>
                          <a:sym typeface="Avenir"/>
                        </a:rPr>
                        <a:t>$13,674,043</a:t>
                      </a: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US" sz="1800"/>
                        <a:t>Satisfactory</a:t>
                      </a:r>
                      <a:endParaRPr/>
                    </a:p>
                  </a:txBody>
                  <a:tcPr marL="91450" marR="91450" marT="45725" marB="45725"/>
                </a:tc>
                <a:tc>
                  <a:txBody>
                    <a:bodyPr/>
                    <a:lstStyle/>
                    <a:p>
                      <a:pPr marL="0" marR="0" lvl="0" indent="0" algn="l" rtl="0">
                        <a:spcBef>
                          <a:spcPts val="0"/>
                        </a:spcBef>
                        <a:spcAft>
                          <a:spcPts val="0"/>
                        </a:spcAft>
                        <a:buNone/>
                      </a:pPr>
                      <a:r>
                        <a:rPr lang="en-US" sz="1800"/>
                        <a:t>Large Bank</a:t>
                      </a:r>
                      <a:endParaRPr/>
                    </a:p>
                  </a:txBody>
                  <a:tcPr marL="91450" marR="91450" marT="45725" marB="45725"/>
                </a:tc>
                <a:tc>
                  <a:txBody>
                    <a:bodyPr/>
                    <a:lstStyle/>
                    <a:p>
                      <a:pPr marL="0" marR="0" lvl="0" indent="0" algn="l" rtl="0">
                        <a:spcBef>
                          <a:spcPts val="0"/>
                        </a:spcBef>
                        <a:spcAft>
                          <a:spcPts val="0"/>
                        </a:spcAft>
                        <a:buNone/>
                      </a:pPr>
                      <a:r>
                        <a:rPr lang="en-US" sz="1800"/>
                        <a:t>17491</a:t>
                      </a:r>
                      <a:endParaRPr/>
                    </a:p>
                  </a:txBody>
                  <a:tcPr marL="91450" marR="91450" marT="45725" marB="45725"/>
                </a:tc>
                <a:extLst>
                  <a:ext uri="{0D108BD9-81ED-4DB2-BD59-A6C34878D82A}">
                    <a16:rowId xmlns:a16="http://schemas.microsoft.com/office/drawing/2014/main" val="10004"/>
                  </a:ext>
                </a:extLst>
              </a:tr>
            </a:tbl>
          </a:graphicData>
        </a:graphic>
      </p:graphicFrame>
      <p:sp>
        <p:nvSpPr>
          <p:cNvPr id="199" name="Google Shape;199;p7"/>
          <p:cNvSpPr txBox="1"/>
          <p:nvPr/>
        </p:nvSpPr>
        <p:spPr>
          <a:xfrm>
            <a:off x="399275" y="536626"/>
            <a:ext cx="10827834"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Avenir"/>
                <a:ea typeface="Avenir"/>
                <a:cs typeface="Avenir"/>
                <a:sym typeface="Avenir"/>
              </a:rPr>
              <a:t>Banks issue several reports to the public that you can review prior to making them your custodian.  With the banking collapse of Silicon Valley Bank, checking the health of banks is an important step towards  a good banking partners.  You can review the following reports to gain access to a bank’s health:</a:t>
            </a:r>
            <a:endParaRPr/>
          </a:p>
          <a:p>
            <a:pPr marL="285750" marR="0" lvl="0" indent="-285750" algn="l" rtl="0">
              <a:spcBef>
                <a:spcPts val="0"/>
              </a:spcBef>
              <a:spcAft>
                <a:spcPts val="0"/>
              </a:spcAft>
              <a:buClr>
                <a:srgbClr val="8ED38E"/>
              </a:buClr>
              <a:buSzPts val="1800"/>
              <a:buFont typeface="Noto Sans Symbols"/>
              <a:buChar char="❖"/>
            </a:pPr>
            <a:r>
              <a:rPr lang="en-US" sz="1800">
                <a:solidFill>
                  <a:schemeClr val="lt1"/>
                </a:solidFill>
                <a:latin typeface="Avenir"/>
                <a:ea typeface="Avenir"/>
                <a:cs typeface="Avenir"/>
                <a:sym typeface="Avenir"/>
              </a:rPr>
              <a:t>Call Report – filed quarterly, detailed info including assets, liabilities, income, and expenses</a:t>
            </a:r>
            <a:endParaRPr/>
          </a:p>
          <a:p>
            <a:pPr marL="285750" marR="0" lvl="0" indent="-285750" algn="l" rtl="0">
              <a:spcBef>
                <a:spcPts val="0"/>
              </a:spcBef>
              <a:spcAft>
                <a:spcPts val="0"/>
              </a:spcAft>
              <a:buClr>
                <a:srgbClr val="8ED38E"/>
              </a:buClr>
              <a:buSzPts val="1800"/>
              <a:buFont typeface="Noto Sans Symbols"/>
              <a:buChar char="❖"/>
            </a:pPr>
            <a:r>
              <a:rPr lang="en-US" sz="1800">
                <a:solidFill>
                  <a:schemeClr val="lt1"/>
                </a:solidFill>
                <a:latin typeface="Avenir"/>
                <a:ea typeface="Avenir"/>
                <a:cs typeface="Avenir"/>
                <a:sym typeface="Avenir"/>
              </a:rPr>
              <a:t>Uniform Bank Performance Reports (UBPRs) – offer comparative performance data across banks</a:t>
            </a:r>
            <a:endParaRPr/>
          </a:p>
          <a:p>
            <a:pPr marL="285750" marR="0" lvl="0" indent="-285750" algn="l" rtl="0">
              <a:spcBef>
                <a:spcPts val="0"/>
              </a:spcBef>
              <a:spcAft>
                <a:spcPts val="0"/>
              </a:spcAft>
              <a:buClr>
                <a:srgbClr val="8ED38E"/>
              </a:buClr>
              <a:buSzPts val="1800"/>
              <a:buFont typeface="Noto Sans Symbols"/>
              <a:buChar char="❖"/>
            </a:pPr>
            <a:r>
              <a:rPr lang="en-US" sz="1800">
                <a:solidFill>
                  <a:schemeClr val="lt1"/>
                </a:solidFill>
                <a:latin typeface="Avenir"/>
                <a:ea typeface="Avenir"/>
                <a:cs typeface="Avenir"/>
                <a:sym typeface="Avenir"/>
              </a:rPr>
              <a:t>CRA Rating (Community Reinvestment Act Ratings) - rates a bank’s performance to meet credit needs of its community</a:t>
            </a:r>
            <a:endParaRPr/>
          </a:p>
          <a:p>
            <a:pPr marL="285750" marR="0" lvl="0" indent="-285750" algn="l" rtl="0">
              <a:spcBef>
                <a:spcPts val="0"/>
              </a:spcBef>
              <a:spcAft>
                <a:spcPts val="0"/>
              </a:spcAft>
              <a:buClr>
                <a:srgbClr val="8ED38E"/>
              </a:buClr>
              <a:buSzPts val="1800"/>
              <a:buFont typeface="Noto Sans Symbols"/>
              <a:buChar char="❖"/>
            </a:pPr>
            <a:r>
              <a:rPr lang="en-US" sz="1800">
                <a:solidFill>
                  <a:schemeClr val="lt1"/>
                </a:solidFill>
                <a:latin typeface="Avenir"/>
                <a:ea typeface="Avenir"/>
                <a:cs typeface="Avenir"/>
                <a:sym typeface="Avenir"/>
              </a:rPr>
              <a:t>Star Ratings (up to 5 stars) – independent agencies like BauerFinancial provide start ratings based on financial data, offering an easy-to-understand assessment of a bank’s health </a:t>
            </a:r>
            <a:endParaRPr/>
          </a:p>
        </p:txBody>
      </p:sp>
      <p:pic>
        <p:nvPicPr>
          <p:cNvPr id="200" name="Google Shape;200;p7" descr="Checkmark with solid fill"/>
          <p:cNvPicPr preferRelativeResize="0"/>
          <p:nvPr/>
        </p:nvPicPr>
        <p:blipFill rotWithShape="1">
          <a:blip r:embed="rId3">
            <a:alphaModFix/>
          </a:blip>
          <a:srcRect/>
          <a:stretch/>
        </p:blipFill>
        <p:spPr>
          <a:xfrm>
            <a:off x="2457247" y="4039824"/>
            <a:ext cx="250371" cy="250371"/>
          </a:xfrm>
          <a:prstGeom prst="rect">
            <a:avLst/>
          </a:prstGeom>
          <a:noFill/>
          <a:ln>
            <a:noFill/>
          </a:ln>
        </p:spPr>
      </p:pic>
      <p:pic>
        <p:nvPicPr>
          <p:cNvPr id="201" name="Google Shape;201;p7" descr="Checkmark with solid fill"/>
          <p:cNvPicPr preferRelativeResize="0"/>
          <p:nvPr/>
        </p:nvPicPr>
        <p:blipFill rotWithShape="1">
          <a:blip r:embed="rId3">
            <a:alphaModFix/>
          </a:blip>
          <a:srcRect/>
          <a:stretch/>
        </p:blipFill>
        <p:spPr>
          <a:xfrm>
            <a:off x="2457247" y="4411752"/>
            <a:ext cx="250371" cy="250371"/>
          </a:xfrm>
          <a:prstGeom prst="rect">
            <a:avLst/>
          </a:prstGeom>
          <a:noFill/>
          <a:ln>
            <a:noFill/>
          </a:ln>
        </p:spPr>
      </p:pic>
      <p:pic>
        <p:nvPicPr>
          <p:cNvPr id="202" name="Google Shape;202;p7" descr="Checkmark with solid fill"/>
          <p:cNvPicPr preferRelativeResize="0"/>
          <p:nvPr/>
        </p:nvPicPr>
        <p:blipFill rotWithShape="1">
          <a:blip r:embed="rId3">
            <a:alphaModFix/>
          </a:blip>
          <a:srcRect/>
          <a:stretch/>
        </p:blipFill>
        <p:spPr>
          <a:xfrm>
            <a:off x="2457246" y="4812709"/>
            <a:ext cx="250371" cy="250371"/>
          </a:xfrm>
          <a:prstGeom prst="rect">
            <a:avLst/>
          </a:prstGeom>
          <a:noFill/>
          <a:ln>
            <a:noFill/>
          </a:ln>
        </p:spPr>
      </p:pic>
      <p:pic>
        <p:nvPicPr>
          <p:cNvPr id="203" name="Google Shape;203;p7" descr="Checkmark with solid fill"/>
          <p:cNvPicPr preferRelativeResize="0"/>
          <p:nvPr/>
        </p:nvPicPr>
        <p:blipFill rotWithShape="1">
          <a:blip r:embed="rId3">
            <a:alphaModFix/>
          </a:blip>
          <a:srcRect/>
          <a:stretch/>
        </p:blipFill>
        <p:spPr>
          <a:xfrm>
            <a:off x="2457246" y="5138373"/>
            <a:ext cx="250371" cy="250371"/>
          </a:xfrm>
          <a:prstGeom prst="rect">
            <a:avLst/>
          </a:prstGeom>
          <a:noFill/>
          <a:ln>
            <a:noFill/>
          </a:ln>
        </p:spPr>
      </p:pic>
      <p:sp>
        <p:nvSpPr>
          <p:cNvPr id="204" name="Google Shape;204;p7"/>
          <p:cNvSpPr/>
          <p:nvPr/>
        </p:nvSpPr>
        <p:spPr>
          <a:xfrm>
            <a:off x="5268498" y="5204376"/>
            <a:ext cx="282808" cy="250371"/>
          </a:xfrm>
          <a:prstGeom prst="star5">
            <a:avLst>
              <a:gd name="adj" fmla="val 19098"/>
              <a:gd name="hf" fmla="val 105146"/>
              <a:gd name="vf" fmla="val 110557"/>
            </a:avLst>
          </a:prstGeom>
          <a:solidFill>
            <a:srgbClr val="FFFF00"/>
          </a:solidFill>
          <a:ln w="10775" cap="flat" cmpd="sng">
            <a:solidFill>
              <a:srgbClr val="1D4C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205" name="Google Shape;205;p7"/>
          <p:cNvSpPr/>
          <p:nvPr/>
        </p:nvSpPr>
        <p:spPr>
          <a:xfrm>
            <a:off x="5551306" y="5204376"/>
            <a:ext cx="282808" cy="250371"/>
          </a:xfrm>
          <a:prstGeom prst="star5">
            <a:avLst>
              <a:gd name="adj" fmla="val 19098"/>
              <a:gd name="hf" fmla="val 105146"/>
              <a:gd name="vf" fmla="val 110557"/>
            </a:avLst>
          </a:prstGeom>
          <a:solidFill>
            <a:srgbClr val="FFFF00"/>
          </a:solidFill>
          <a:ln w="10775" cap="flat" cmpd="sng">
            <a:solidFill>
              <a:srgbClr val="1D4C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206" name="Google Shape;206;p7"/>
          <p:cNvSpPr/>
          <p:nvPr/>
        </p:nvSpPr>
        <p:spPr>
          <a:xfrm>
            <a:off x="5834114" y="5204375"/>
            <a:ext cx="282808" cy="250371"/>
          </a:xfrm>
          <a:prstGeom prst="star5">
            <a:avLst>
              <a:gd name="adj" fmla="val 19098"/>
              <a:gd name="hf" fmla="val 105146"/>
              <a:gd name="vf" fmla="val 110557"/>
            </a:avLst>
          </a:prstGeom>
          <a:solidFill>
            <a:srgbClr val="FFFF00"/>
          </a:solidFill>
          <a:ln w="10775" cap="flat" cmpd="sng">
            <a:solidFill>
              <a:srgbClr val="1D4C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207" name="Google Shape;207;p7"/>
          <p:cNvSpPr/>
          <p:nvPr/>
        </p:nvSpPr>
        <p:spPr>
          <a:xfrm>
            <a:off x="6116922" y="5204375"/>
            <a:ext cx="282808" cy="250371"/>
          </a:xfrm>
          <a:prstGeom prst="star5">
            <a:avLst>
              <a:gd name="adj" fmla="val 19098"/>
              <a:gd name="hf" fmla="val 105146"/>
              <a:gd name="vf" fmla="val 110557"/>
            </a:avLst>
          </a:prstGeom>
          <a:solidFill>
            <a:srgbClr val="FFFF00"/>
          </a:solidFill>
          <a:ln w="10775" cap="flat" cmpd="sng">
            <a:solidFill>
              <a:srgbClr val="1D4C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208" name="Google Shape;208;p7"/>
          <p:cNvSpPr/>
          <p:nvPr/>
        </p:nvSpPr>
        <p:spPr>
          <a:xfrm>
            <a:off x="6388183" y="5204375"/>
            <a:ext cx="282808" cy="250371"/>
          </a:xfrm>
          <a:prstGeom prst="star5">
            <a:avLst>
              <a:gd name="adj" fmla="val 19098"/>
              <a:gd name="hf" fmla="val 105146"/>
              <a:gd name="vf" fmla="val 110557"/>
            </a:avLst>
          </a:prstGeom>
          <a:solidFill>
            <a:srgbClr val="FFFF00"/>
          </a:solidFill>
          <a:ln w="10775" cap="flat" cmpd="sng">
            <a:solidFill>
              <a:srgbClr val="1D4C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209" name="Google Shape;209;p7"/>
          <p:cNvSpPr/>
          <p:nvPr/>
        </p:nvSpPr>
        <p:spPr>
          <a:xfrm>
            <a:off x="5268498" y="4828818"/>
            <a:ext cx="282808" cy="250371"/>
          </a:xfrm>
          <a:prstGeom prst="star5">
            <a:avLst>
              <a:gd name="adj" fmla="val 19098"/>
              <a:gd name="hf" fmla="val 105146"/>
              <a:gd name="vf" fmla="val 110557"/>
            </a:avLst>
          </a:prstGeom>
          <a:solidFill>
            <a:srgbClr val="FFFF00"/>
          </a:solidFill>
          <a:ln w="10775" cap="flat" cmpd="sng">
            <a:solidFill>
              <a:srgbClr val="1D4C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210" name="Google Shape;210;p7"/>
          <p:cNvSpPr/>
          <p:nvPr/>
        </p:nvSpPr>
        <p:spPr>
          <a:xfrm>
            <a:off x="5551306" y="4828817"/>
            <a:ext cx="282808" cy="250371"/>
          </a:xfrm>
          <a:prstGeom prst="star5">
            <a:avLst>
              <a:gd name="adj" fmla="val 19098"/>
              <a:gd name="hf" fmla="val 105146"/>
              <a:gd name="vf" fmla="val 110557"/>
            </a:avLst>
          </a:prstGeom>
          <a:solidFill>
            <a:srgbClr val="FFFF00"/>
          </a:solidFill>
          <a:ln w="10775" cap="flat" cmpd="sng">
            <a:solidFill>
              <a:srgbClr val="1D4C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211" name="Google Shape;211;p7"/>
          <p:cNvSpPr/>
          <p:nvPr/>
        </p:nvSpPr>
        <p:spPr>
          <a:xfrm>
            <a:off x="5834114" y="4828817"/>
            <a:ext cx="282808" cy="250371"/>
          </a:xfrm>
          <a:prstGeom prst="star5">
            <a:avLst>
              <a:gd name="adj" fmla="val 19098"/>
              <a:gd name="hf" fmla="val 105146"/>
              <a:gd name="vf" fmla="val 110557"/>
            </a:avLst>
          </a:prstGeom>
          <a:solidFill>
            <a:srgbClr val="FFFF00"/>
          </a:solidFill>
          <a:ln w="10775" cap="flat" cmpd="sng">
            <a:solidFill>
              <a:srgbClr val="1D4C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212" name="Google Shape;212;p7"/>
          <p:cNvSpPr/>
          <p:nvPr/>
        </p:nvSpPr>
        <p:spPr>
          <a:xfrm>
            <a:off x="6116922" y="4828817"/>
            <a:ext cx="282808" cy="250371"/>
          </a:xfrm>
          <a:prstGeom prst="star5">
            <a:avLst>
              <a:gd name="adj" fmla="val 19098"/>
              <a:gd name="hf" fmla="val 105146"/>
              <a:gd name="vf" fmla="val 110557"/>
            </a:avLst>
          </a:prstGeom>
          <a:solidFill>
            <a:srgbClr val="FFFF00"/>
          </a:solidFill>
          <a:ln w="10775" cap="flat" cmpd="sng">
            <a:solidFill>
              <a:srgbClr val="1D4C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213" name="Google Shape;213;p7"/>
          <p:cNvSpPr/>
          <p:nvPr/>
        </p:nvSpPr>
        <p:spPr>
          <a:xfrm>
            <a:off x="6388183" y="4828817"/>
            <a:ext cx="282808" cy="250371"/>
          </a:xfrm>
          <a:prstGeom prst="star5">
            <a:avLst>
              <a:gd name="adj" fmla="val 19098"/>
              <a:gd name="hf" fmla="val 105146"/>
              <a:gd name="vf" fmla="val 110557"/>
            </a:avLst>
          </a:prstGeom>
          <a:solidFill>
            <a:srgbClr val="FFFF00"/>
          </a:solidFill>
          <a:ln w="10775" cap="flat" cmpd="sng">
            <a:solidFill>
              <a:srgbClr val="1D4C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214" name="Google Shape;214;p7"/>
          <p:cNvSpPr/>
          <p:nvPr/>
        </p:nvSpPr>
        <p:spPr>
          <a:xfrm>
            <a:off x="5268498" y="4453258"/>
            <a:ext cx="282808" cy="250371"/>
          </a:xfrm>
          <a:prstGeom prst="star5">
            <a:avLst>
              <a:gd name="adj" fmla="val 19098"/>
              <a:gd name="hf" fmla="val 105146"/>
              <a:gd name="vf" fmla="val 110557"/>
            </a:avLst>
          </a:prstGeom>
          <a:solidFill>
            <a:srgbClr val="FFFF00"/>
          </a:solidFill>
          <a:ln w="10775" cap="flat" cmpd="sng">
            <a:solidFill>
              <a:srgbClr val="1D4C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215" name="Google Shape;215;p7"/>
          <p:cNvSpPr/>
          <p:nvPr/>
        </p:nvSpPr>
        <p:spPr>
          <a:xfrm>
            <a:off x="5551306" y="4453258"/>
            <a:ext cx="282808" cy="250371"/>
          </a:xfrm>
          <a:prstGeom prst="star5">
            <a:avLst>
              <a:gd name="adj" fmla="val 19098"/>
              <a:gd name="hf" fmla="val 105146"/>
              <a:gd name="vf" fmla="val 110557"/>
            </a:avLst>
          </a:prstGeom>
          <a:solidFill>
            <a:srgbClr val="FFFF00"/>
          </a:solidFill>
          <a:ln w="10775" cap="flat" cmpd="sng">
            <a:solidFill>
              <a:srgbClr val="1D4C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216" name="Google Shape;216;p7"/>
          <p:cNvSpPr/>
          <p:nvPr/>
        </p:nvSpPr>
        <p:spPr>
          <a:xfrm>
            <a:off x="5834114" y="4453257"/>
            <a:ext cx="282808" cy="250371"/>
          </a:xfrm>
          <a:prstGeom prst="star5">
            <a:avLst>
              <a:gd name="adj" fmla="val 19098"/>
              <a:gd name="hf" fmla="val 105146"/>
              <a:gd name="vf" fmla="val 110557"/>
            </a:avLst>
          </a:prstGeom>
          <a:solidFill>
            <a:srgbClr val="FFFF00"/>
          </a:solidFill>
          <a:ln w="10775" cap="flat" cmpd="sng">
            <a:solidFill>
              <a:srgbClr val="1D4C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217" name="Google Shape;217;p7"/>
          <p:cNvSpPr/>
          <p:nvPr/>
        </p:nvSpPr>
        <p:spPr>
          <a:xfrm>
            <a:off x="6116922" y="4453257"/>
            <a:ext cx="282808" cy="250371"/>
          </a:xfrm>
          <a:prstGeom prst="star5">
            <a:avLst>
              <a:gd name="adj" fmla="val 19098"/>
              <a:gd name="hf" fmla="val 105146"/>
              <a:gd name="vf" fmla="val 110557"/>
            </a:avLst>
          </a:prstGeom>
          <a:solidFill>
            <a:srgbClr val="FFFF00"/>
          </a:solidFill>
          <a:ln w="10775" cap="flat" cmpd="sng">
            <a:solidFill>
              <a:srgbClr val="1D4C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218" name="Google Shape;218;p7"/>
          <p:cNvSpPr/>
          <p:nvPr/>
        </p:nvSpPr>
        <p:spPr>
          <a:xfrm>
            <a:off x="6388183" y="4453257"/>
            <a:ext cx="282808" cy="250371"/>
          </a:xfrm>
          <a:prstGeom prst="star5">
            <a:avLst>
              <a:gd name="adj" fmla="val 19098"/>
              <a:gd name="hf" fmla="val 105146"/>
              <a:gd name="vf" fmla="val 110557"/>
            </a:avLst>
          </a:prstGeom>
          <a:solidFill>
            <a:srgbClr val="FFFF00"/>
          </a:solidFill>
          <a:ln w="10775" cap="flat" cmpd="sng">
            <a:solidFill>
              <a:srgbClr val="1D4C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219" name="Google Shape;219;p7"/>
          <p:cNvSpPr/>
          <p:nvPr/>
        </p:nvSpPr>
        <p:spPr>
          <a:xfrm>
            <a:off x="5551306" y="4086594"/>
            <a:ext cx="282808" cy="250371"/>
          </a:xfrm>
          <a:prstGeom prst="star5">
            <a:avLst>
              <a:gd name="adj" fmla="val 19098"/>
              <a:gd name="hf" fmla="val 105146"/>
              <a:gd name="vf" fmla="val 110557"/>
            </a:avLst>
          </a:prstGeom>
          <a:solidFill>
            <a:srgbClr val="FFFF00"/>
          </a:solidFill>
          <a:ln w="10775" cap="flat" cmpd="sng">
            <a:solidFill>
              <a:srgbClr val="1D4C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220" name="Google Shape;220;p7"/>
          <p:cNvSpPr/>
          <p:nvPr/>
        </p:nvSpPr>
        <p:spPr>
          <a:xfrm>
            <a:off x="5834114" y="4086593"/>
            <a:ext cx="282808" cy="250371"/>
          </a:xfrm>
          <a:prstGeom prst="star5">
            <a:avLst>
              <a:gd name="adj" fmla="val 19098"/>
              <a:gd name="hf" fmla="val 105146"/>
              <a:gd name="vf" fmla="val 110557"/>
            </a:avLst>
          </a:prstGeom>
          <a:solidFill>
            <a:srgbClr val="FFFF00"/>
          </a:solidFill>
          <a:ln w="10775" cap="flat" cmpd="sng">
            <a:solidFill>
              <a:srgbClr val="1D4C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221" name="Google Shape;221;p7"/>
          <p:cNvSpPr/>
          <p:nvPr/>
        </p:nvSpPr>
        <p:spPr>
          <a:xfrm>
            <a:off x="6116922" y="4086593"/>
            <a:ext cx="282808" cy="250371"/>
          </a:xfrm>
          <a:prstGeom prst="star5">
            <a:avLst>
              <a:gd name="adj" fmla="val 19098"/>
              <a:gd name="hf" fmla="val 105146"/>
              <a:gd name="vf" fmla="val 110557"/>
            </a:avLst>
          </a:prstGeom>
          <a:solidFill>
            <a:srgbClr val="FFFF00"/>
          </a:solidFill>
          <a:ln w="10775" cap="flat" cmpd="sng">
            <a:solidFill>
              <a:srgbClr val="1D4C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222" name="Google Shape;222;p7"/>
          <p:cNvSpPr/>
          <p:nvPr/>
        </p:nvSpPr>
        <p:spPr>
          <a:xfrm>
            <a:off x="6388183" y="4086593"/>
            <a:ext cx="282808" cy="250371"/>
          </a:xfrm>
          <a:prstGeom prst="star5">
            <a:avLst>
              <a:gd name="adj" fmla="val 19098"/>
              <a:gd name="hf" fmla="val 105146"/>
              <a:gd name="vf" fmla="val 110557"/>
            </a:avLst>
          </a:prstGeom>
          <a:solidFill>
            <a:srgbClr val="FFFF00"/>
          </a:solidFill>
          <a:ln w="10775" cap="flat" cmpd="sng">
            <a:solidFill>
              <a:srgbClr val="1D4C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223" name="Google Shape;223;p7"/>
          <p:cNvSpPr txBox="1"/>
          <p:nvPr/>
        </p:nvSpPr>
        <p:spPr>
          <a:xfrm>
            <a:off x="2728373" y="6061378"/>
            <a:ext cx="39426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i="1">
                <a:solidFill>
                  <a:schemeClr val="lt1"/>
                </a:solidFill>
                <a:latin typeface="Avenir"/>
                <a:ea typeface="Avenir"/>
                <a:cs typeface="Avenir"/>
                <a:sym typeface="Avenir"/>
              </a:rPr>
              <a:t>*    Amegy is a subsidiary of Zions BankCorporation NA</a:t>
            </a:r>
            <a:endParaRPr/>
          </a:p>
          <a:p>
            <a:pPr marL="0" marR="0" lvl="0" indent="0" algn="l" rtl="0">
              <a:spcBef>
                <a:spcPts val="0"/>
              </a:spcBef>
              <a:spcAft>
                <a:spcPts val="0"/>
              </a:spcAft>
              <a:buNone/>
            </a:pPr>
            <a:r>
              <a:rPr lang="en-US" sz="1200" i="1">
                <a:solidFill>
                  <a:schemeClr val="lt1"/>
                </a:solidFill>
                <a:latin typeface="Avenir"/>
                <a:ea typeface="Avenir"/>
                <a:cs typeface="Avenir"/>
                <a:sym typeface="Avenir"/>
              </a:rPr>
              <a:t>**  Source: </a:t>
            </a:r>
            <a:r>
              <a:rPr lang="en-US" sz="1200" i="1" u="sng">
                <a:solidFill>
                  <a:schemeClr val="lt1"/>
                </a:solidFill>
                <a:latin typeface="Avenir"/>
                <a:ea typeface="Avenir"/>
                <a:cs typeface="Avenir"/>
                <a:sym typeface="Avenir"/>
                <a:hlinkClick r:id="rId4">
                  <a:extLst>
                    <a:ext uri="{A12FA001-AC4F-418D-AE19-62706E023703}">
                      <ahyp:hlinkClr xmlns:ahyp="http://schemas.microsoft.com/office/drawing/2018/hyperlinkcolor" val="tx"/>
                    </a:ext>
                  </a:extLst>
                </a:hlinkClick>
              </a:rPr>
              <a:t>CRA Ratings (ffiec.gov)</a:t>
            </a:r>
            <a:endParaRPr sz="1200" i="1">
              <a:solidFill>
                <a:schemeClr val="lt1"/>
              </a:solidFill>
              <a:latin typeface="Avenir"/>
              <a:ea typeface="Avenir"/>
              <a:cs typeface="Avenir"/>
              <a:sym typeface="Avenir"/>
            </a:endParaRPr>
          </a:p>
          <a:p>
            <a:pPr marL="0" marR="0" lvl="0" indent="0" algn="l" rtl="0">
              <a:spcBef>
                <a:spcPts val="0"/>
              </a:spcBef>
              <a:spcAft>
                <a:spcPts val="0"/>
              </a:spcAft>
              <a:buNone/>
            </a:pPr>
            <a:r>
              <a:rPr lang="en-US" sz="1200" i="1">
                <a:solidFill>
                  <a:schemeClr val="lt1"/>
                </a:solidFill>
                <a:latin typeface="Avenir"/>
                <a:ea typeface="Avenir"/>
                <a:cs typeface="Avenir"/>
                <a:sym typeface="Avenir"/>
              </a:rPr>
              <a:t>*** Source: </a:t>
            </a:r>
            <a:r>
              <a:rPr lang="en-US" sz="1200" i="1" u="sng">
                <a:solidFill>
                  <a:schemeClr val="lt1"/>
                </a:solidFill>
                <a:latin typeface="Avenir"/>
                <a:ea typeface="Avenir"/>
                <a:cs typeface="Avenir"/>
                <a:sym typeface="Avenir"/>
                <a:hlinkClick r:id="rId5">
                  <a:extLst>
                    <a:ext uri="{A12FA001-AC4F-418D-AE19-62706E023703}">
                      <ahyp:hlinkClr xmlns:ahyp="http://schemas.microsoft.com/office/drawing/2018/hyperlinkcolor" val="tx"/>
                    </a:ext>
                  </a:extLst>
                </a:hlinkClick>
              </a:rPr>
              <a:t>BauerFinancial</a:t>
            </a:r>
            <a:r>
              <a:rPr lang="en-US" sz="1200" i="1" u="sng">
                <a:solidFill>
                  <a:schemeClr val="lt1"/>
                </a:solidFill>
                <a:latin typeface="Avenir"/>
                <a:ea typeface="Avenir"/>
                <a:cs typeface="Avenir"/>
                <a:sym typeface="Avenir"/>
              </a:rPr>
              <a:t>.com</a:t>
            </a:r>
            <a:endParaRPr sz="1200" u="sng">
              <a:solidFill>
                <a:schemeClr val="lt1"/>
              </a:solidFill>
              <a:latin typeface="Avenir"/>
              <a:ea typeface="Avenir"/>
              <a:cs typeface="Avenir"/>
              <a:sym typeface="Avenir"/>
            </a:endParaRPr>
          </a:p>
        </p:txBody>
      </p:sp>
      <p:pic>
        <p:nvPicPr>
          <p:cNvPr id="224" name="Google Shape;224;p7" descr="A black background with white arrows&#10;&#10;Description automatically generated"/>
          <p:cNvPicPr preferRelativeResize="0"/>
          <p:nvPr/>
        </p:nvPicPr>
        <p:blipFill rotWithShape="1">
          <a:blip r:embed="rId6">
            <a:alphaModFix/>
          </a:blip>
          <a:srcRect/>
          <a:stretch/>
        </p:blipFill>
        <p:spPr>
          <a:xfrm>
            <a:off x="10344150" y="-1182688"/>
            <a:ext cx="6216764" cy="497341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8"/>
          <p:cNvSpPr txBox="1">
            <a:spLocks noGrp="1"/>
          </p:cNvSpPr>
          <p:nvPr>
            <p:ph type="title"/>
          </p:nvPr>
        </p:nvSpPr>
        <p:spPr>
          <a:xfrm>
            <a:off x="179173" y="133514"/>
            <a:ext cx="10026650" cy="655637"/>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8ED38E"/>
              </a:buClr>
              <a:buSzPts val="2800"/>
              <a:buFont typeface="Rockwell"/>
              <a:buNone/>
            </a:pPr>
            <a:r>
              <a:rPr lang="en-US">
                <a:solidFill>
                  <a:srgbClr val="8ED38E"/>
                </a:solidFill>
              </a:rPr>
              <a:t>BANKING PARTNERS (CONTINUED)</a:t>
            </a:r>
            <a:endParaRPr/>
          </a:p>
        </p:txBody>
      </p:sp>
      <p:sp>
        <p:nvSpPr>
          <p:cNvPr id="230" name="Google Shape;230;p8"/>
          <p:cNvSpPr txBox="1"/>
          <p:nvPr/>
        </p:nvSpPr>
        <p:spPr>
          <a:xfrm>
            <a:off x="399275" y="582322"/>
            <a:ext cx="11302868" cy="50783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Avenir"/>
                <a:ea typeface="Avenir"/>
                <a:cs typeface="Avenir"/>
                <a:sym typeface="Avenir"/>
              </a:rPr>
              <a:t>In addition to financial health, the suite of services a bank offers plays a key role in banking partner considerations:</a:t>
            </a:r>
            <a:endParaRPr/>
          </a:p>
          <a:p>
            <a:pPr marL="0" marR="0" lvl="0" indent="0" algn="l" rtl="0">
              <a:spcBef>
                <a:spcPts val="0"/>
              </a:spcBef>
              <a:spcAft>
                <a:spcPts val="0"/>
              </a:spcAft>
              <a:buNone/>
            </a:pPr>
            <a:endParaRPr sz="1800">
              <a:solidFill>
                <a:schemeClr val="lt1"/>
              </a:solidFill>
              <a:latin typeface="Avenir"/>
              <a:ea typeface="Avenir"/>
              <a:cs typeface="Avenir"/>
              <a:sym typeface="Avenir"/>
            </a:endParaRPr>
          </a:p>
          <a:p>
            <a:pPr marL="285750" marR="0" lvl="0" indent="-285750" algn="l" rtl="0">
              <a:spcBef>
                <a:spcPts val="0"/>
              </a:spcBef>
              <a:spcAft>
                <a:spcPts val="0"/>
              </a:spcAft>
              <a:buClr>
                <a:srgbClr val="8ED38E"/>
              </a:buClr>
              <a:buSzPts val="1800"/>
              <a:buFont typeface="Noto Sans Symbols"/>
              <a:buChar char="❖"/>
            </a:pPr>
            <a:r>
              <a:rPr lang="en-US" sz="1800" b="1">
                <a:solidFill>
                  <a:schemeClr val="lt1"/>
                </a:solidFill>
                <a:latin typeface="Avenir"/>
                <a:ea typeface="Avenir"/>
                <a:cs typeface="Avenir"/>
                <a:sym typeface="Avenir"/>
              </a:rPr>
              <a:t>Financial Services Offered: </a:t>
            </a:r>
            <a:r>
              <a:rPr lang="en-US" sz="1800">
                <a:solidFill>
                  <a:schemeClr val="lt1"/>
                </a:solidFill>
                <a:latin typeface="Avenir"/>
                <a:ea typeface="Avenir"/>
                <a:cs typeface="Avenir"/>
                <a:sym typeface="Avenir"/>
              </a:rPr>
              <a:t> Evaluation the full range of services, such as checking and saving accounts, loans, lines of credit, treasury management, and specialized products like CDARS or sweep accounts.</a:t>
            </a:r>
            <a:endParaRPr/>
          </a:p>
          <a:p>
            <a:pPr marL="285750" marR="0" lvl="0" indent="-285750" algn="l" rtl="0">
              <a:spcBef>
                <a:spcPts val="0"/>
              </a:spcBef>
              <a:spcAft>
                <a:spcPts val="0"/>
              </a:spcAft>
              <a:buClr>
                <a:srgbClr val="8ED38E"/>
              </a:buClr>
              <a:buSzPts val="1800"/>
              <a:buFont typeface="Noto Sans Symbols"/>
              <a:buChar char="❖"/>
            </a:pPr>
            <a:r>
              <a:rPr lang="en-US" sz="1800" b="1">
                <a:solidFill>
                  <a:schemeClr val="lt1"/>
                </a:solidFill>
                <a:latin typeface="Avenir"/>
                <a:ea typeface="Avenir"/>
                <a:cs typeface="Avenir"/>
                <a:sym typeface="Avenir"/>
              </a:rPr>
              <a:t>Fees and Rates: </a:t>
            </a:r>
            <a:r>
              <a:rPr lang="en-US" sz="1800">
                <a:solidFill>
                  <a:schemeClr val="lt1"/>
                </a:solidFill>
                <a:latin typeface="Avenir"/>
                <a:ea typeface="Avenir"/>
                <a:cs typeface="Avenir"/>
                <a:sym typeface="Avenir"/>
              </a:rPr>
              <a:t> Compare maintenance fees, transaction costs, loan interest rate, and hidden charges.</a:t>
            </a:r>
            <a:endParaRPr/>
          </a:p>
          <a:p>
            <a:pPr marL="285750" marR="0" lvl="0" indent="-285750" algn="l" rtl="0">
              <a:spcBef>
                <a:spcPts val="0"/>
              </a:spcBef>
              <a:spcAft>
                <a:spcPts val="0"/>
              </a:spcAft>
              <a:buClr>
                <a:srgbClr val="8ED38E"/>
              </a:buClr>
              <a:buSzPts val="1800"/>
              <a:buFont typeface="Noto Sans Symbols"/>
              <a:buChar char="❖"/>
            </a:pPr>
            <a:r>
              <a:rPr lang="en-US" sz="1800" b="1">
                <a:solidFill>
                  <a:schemeClr val="lt1"/>
                </a:solidFill>
                <a:latin typeface="Avenir"/>
                <a:ea typeface="Avenir"/>
                <a:cs typeface="Avenir"/>
                <a:sym typeface="Avenir"/>
              </a:rPr>
              <a:t>Customer Tech and Service Support:  </a:t>
            </a:r>
            <a:r>
              <a:rPr lang="en-US" sz="1800">
                <a:solidFill>
                  <a:schemeClr val="lt1"/>
                </a:solidFill>
                <a:latin typeface="Avenir"/>
                <a:ea typeface="Avenir"/>
                <a:cs typeface="Avenir"/>
                <a:sym typeface="Avenir"/>
              </a:rPr>
              <a:t>assess reputation on services, including response time, access to bank personnel and availability of local branches and digital support.</a:t>
            </a:r>
            <a:endParaRPr/>
          </a:p>
          <a:p>
            <a:pPr marL="285750" marR="0" lvl="0" indent="-285750" algn="l" rtl="0">
              <a:spcBef>
                <a:spcPts val="0"/>
              </a:spcBef>
              <a:spcAft>
                <a:spcPts val="0"/>
              </a:spcAft>
              <a:buClr>
                <a:srgbClr val="8ED38E"/>
              </a:buClr>
              <a:buSzPts val="1800"/>
              <a:buFont typeface="Noto Sans Symbols"/>
              <a:buChar char="❖"/>
            </a:pPr>
            <a:r>
              <a:rPr lang="en-US" sz="1800" b="1">
                <a:solidFill>
                  <a:schemeClr val="lt1"/>
                </a:solidFill>
                <a:latin typeface="Avenir"/>
                <a:ea typeface="Avenir"/>
                <a:cs typeface="Avenir"/>
                <a:sym typeface="Avenir"/>
              </a:rPr>
              <a:t>Technology and Convenience: </a:t>
            </a:r>
            <a:r>
              <a:rPr lang="en-US" sz="1800">
                <a:solidFill>
                  <a:schemeClr val="lt1"/>
                </a:solidFill>
                <a:latin typeface="Avenir"/>
                <a:ea typeface="Avenir"/>
                <a:cs typeface="Avenir"/>
                <a:sym typeface="Avenir"/>
              </a:rPr>
              <a:t>Ease of integration with your operating system (QBO, NetSuite®), online apps and ease of performing wires, ACH limits and approvals.</a:t>
            </a:r>
            <a:endParaRPr/>
          </a:p>
          <a:p>
            <a:pPr marL="285750" marR="0" lvl="0" indent="-285750" algn="l" rtl="0">
              <a:spcBef>
                <a:spcPts val="0"/>
              </a:spcBef>
              <a:spcAft>
                <a:spcPts val="0"/>
              </a:spcAft>
              <a:buClr>
                <a:srgbClr val="8ED38E"/>
              </a:buClr>
              <a:buSzPts val="1800"/>
              <a:buFont typeface="Noto Sans Symbols"/>
              <a:buChar char="❖"/>
            </a:pPr>
            <a:r>
              <a:rPr lang="en-US" sz="1800" b="1">
                <a:solidFill>
                  <a:schemeClr val="lt1"/>
                </a:solidFill>
                <a:latin typeface="Avenir"/>
                <a:ea typeface="Avenir"/>
                <a:cs typeface="Avenir"/>
                <a:sym typeface="Avenir"/>
              </a:rPr>
              <a:t>Compliance and DACA Agreements:</a:t>
            </a:r>
            <a:r>
              <a:rPr lang="en-US" sz="1800">
                <a:solidFill>
                  <a:schemeClr val="lt1"/>
                </a:solidFill>
                <a:latin typeface="Avenir"/>
                <a:ea typeface="Avenir"/>
                <a:cs typeface="Avenir"/>
                <a:sym typeface="Avenir"/>
              </a:rPr>
              <a:t> DACA agreements allow PE lenders to gain control over a borrower’s bank account to secure the funds in case of borrower default.</a:t>
            </a:r>
            <a:endParaRPr/>
          </a:p>
          <a:p>
            <a:pPr marL="285750" marR="0" lvl="0" indent="-171450" algn="l" rtl="0">
              <a:spcBef>
                <a:spcPts val="0"/>
              </a:spcBef>
              <a:spcAft>
                <a:spcPts val="0"/>
              </a:spcAft>
              <a:buClr>
                <a:schemeClr val="lt1"/>
              </a:buClr>
              <a:buSzPts val="1800"/>
              <a:buFont typeface="Noto Sans Symbols"/>
              <a:buNone/>
            </a:pPr>
            <a:endParaRPr sz="1800">
              <a:solidFill>
                <a:schemeClr val="lt1"/>
              </a:solidFill>
              <a:latin typeface="Avenir"/>
              <a:ea typeface="Avenir"/>
              <a:cs typeface="Avenir"/>
              <a:sym typeface="Avenir"/>
            </a:endParaRPr>
          </a:p>
          <a:p>
            <a:pPr marL="0" marR="0" lvl="0" indent="0" algn="l" rtl="0">
              <a:spcBef>
                <a:spcPts val="0"/>
              </a:spcBef>
              <a:spcAft>
                <a:spcPts val="0"/>
              </a:spcAft>
              <a:buNone/>
            </a:pPr>
            <a:r>
              <a:rPr lang="en-US" sz="1800" b="1">
                <a:solidFill>
                  <a:schemeClr val="lt1"/>
                </a:solidFill>
                <a:latin typeface="Avenir"/>
                <a:ea typeface="Avenir"/>
                <a:cs typeface="Avenir"/>
                <a:sym typeface="Avenir"/>
              </a:rPr>
              <a:t>Diversification Requirements:</a:t>
            </a:r>
            <a:r>
              <a:rPr lang="en-US" sz="1800">
                <a:solidFill>
                  <a:schemeClr val="lt1"/>
                </a:solidFill>
                <a:latin typeface="Avenir"/>
                <a:ea typeface="Avenir"/>
                <a:cs typeface="Avenir"/>
                <a:sym typeface="Avenir"/>
              </a:rPr>
              <a:t> Lastly, again due to the collapse of Silicon Valley Bank, many PE firms are requiring two banks being involved with one as local and one as a major bank (Chase, UBS, Morgan, etc.) to diversify the capital provided.  Another reason to diversify involves if your funds get frozen by one bank, then you will need to ensure your business makes payroll needs with immediate access to other banking funds without having to go on credit.  </a:t>
            </a:r>
            <a:endParaRPr/>
          </a:p>
        </p:txBody>
      </p:sp>
      <p:sp>
        <p:nvSpPr>
          <p:cNvPr id="231" name="Google Shape;231;p8"/>
          <p:cNvSpPr txBox="1"/>
          <p:nvPr/>
        </p:nvSpPr>
        <p:spPr>
          <a:xfrm>
            <a:off x="4315435" y="6114088"/>
            <a:ext cx="5084533" cy="83099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1200"/>
              <a:buFont typeface="Arial"/>
              <a:buChar char="•"/>
            </a:pPr>
            <a:r>
              <a:rPr lang="en-US" sz="1200" i="1">
                <a:solidFill>
                  <a:schemeClr val="lt1"/>
                </a:solidFill>
                <a:latin typeface="Avenir"/>
                <a:ea typeface="Avenir"/>
                <a:cs typeface="Avenir"/>
                <a:sym typeface="Avenir"/>
              </a:rPr>
              <a:t>Amegy is a subsidiary of Zions BankCorporation NA</a:t>
            </a:r>
            <a:endParaRPr/>
          </a:p>
          <a:p>
            <a:pPr marL="0" marR="0" lvl="0" indent="0" algn="l" rtl="0">
              <a:spcBef>
                <a:spcPts val="0"/>
              </a:spcBef>
              <a:spcAft>
                <a:spcPts val="0"/>
              </a:spcAft>
              <a:buNone/>
            </a:pPr>
            <a:r>
              <a:rPr lang="en-US" sz="1200" i="1">
                <a:solidFill>
                  <a:schemeClr val="lt1"/>
                </a:solidFill>
                <a:latin typeface="Avenir"/>
                <a:ea typeface="Avenir"/>
                <a:cs typeface="Avenir"/>
                <a:sym typeface="Avenir"/>
              </a:rPr>
              <a:t>**   </a:t>
            </a:r>
            <a:r>
              <a:rPr lang="en-US" sz="1200" i="1" u="sng">
                <a:solidFill>
                  <a:schemeClr val="lt1"/>
                </a:solidFill>
                <a:latin typeface="Avenir"/>
                <a:ea typeface="Avenir"/>
                <a:cs typeface="Avenir"/>
                <a:sym typeface="Avenir"/>
                <a:hlinkClick r:id="rId3">
                  <a:extLst>
                    <a:ext uri="{A12FA001-AC4F-418D-AE19-62706E023703}">
                      <ahyp:hlinkClr xmlns:ahyp="http://schemas.microsoft.com/office/drawing/2018/hyperlinkcolor" val="tx"/>
                    </a:ext>
                  </a:extLst>
                </a:hlinkClick>
              </a:rPr>
              <a:t>CRA Ratings (ffiec.gov)</a:t>
            </a:r>
            <a:endParaRPr sz="1200" i="1">
              <a:solidFill>
                <a:schemeClr val="lt1"/>
              </a:solidFill>
              <a:latin typeface="Avenir"/>
              <a:ea typeface="Avenir"/>
              <a:cs typeface="Avenir"/>
              <a:sym typeface="Avenir"/>
            </a:endParaRPr>
          </a:p>
          <a:p>
            <a:pPr marL="0" marR="0" lvl="0" indent="0" algn="l" rtl="0">
              <a:spcBef>
                <a:spcPts val="0"/>
              </a:spcBef>
              <a:spcAft>
                <a:spcPts val="0"/>
              </a:spcAft>
              <a:buNone/>
            </a:pPr>
            <a:r>
              <a:rPr lang="en-US" sz="1200" i="1">
                <a:solidFill>
                  <a:schemeClr val="lt1"/>
                </a:solidFill>
                <a:latin typeface="Avenir"/>
                <a:ea typeface="Avenir"/>
                <a:cs typeface="Avenir"/>
                <a:sym typeface="Avenir"/>
              </a:rPr>
              <a:t>*** </a:t>
            </a:r>
            <a:r>
              <a:rPr lang="en-US" sz="1200" i="1" u="sng">
                <a:solidFill>
                  <a:schemeClr val="lt1"/>
                </a:solidFill>
                <a:latin typeface="Avenir"/>
                <a:ea typeface="Avenir"/>
                <a:cs typeface="Avenir"/>
                <a:sym typeface="Avenir"/>
                <a:hlinkClick r:id="rId4">
                  <a:extLst>
                    <a:ext uri="{A12FA001-AC4F-418D-AE19-62706E023703}">
                      <ahyp:hlinkClr xmlns:ahyp="http://schemas.microsoft.com/office/drawing/2018/hyperlinkcolor" val="tx"/>
                    </a:ext>
                  </a:extLst>
                </a:hlinkClick>
              </a:rPr>
              <a:t>BauerFinancial | We analyze banks and credit unions…. very carefully</a:t>
            </a:r>
            <a:endParaRPr sz="1200" i="1">
              <a:solidFill>
                <a:schemeClr val="lt1"/>
              </a:solidFill>
              <a:latin typeface="Avenir"/>
              <a:ea typeface="Avenir"/>
              <a:cs typeface="Avenir"/>
              <a:sym typeface="Avenir"/>
            </a:endParaRPr>
          </a:p>
          <a:p>
            <a:pPr marL="0" marR="0" lvl="0" indent="0" algn="l" rtl="0">
              <a:spcBef>
                <a:spcPts val="0"/>
              </a:spcBef>
              <a:spcAft>
                <a:spcPts val="0"/>
              </a:spcAft>
              <a:buNone/>
            </a:pPr>
            <a:r>
              <a:rPr lang="en-US" sz="1200">
                <a:solidFill>
                  <a:schemeClr val="lt1"/>
                </a:solidFill>
                <a:latin typeface="Avenir"/>
                <a:ea typeface="Avenir"/>
                <a:cs typeface="Avenir"/>
                <a:sym typeface="Avenir"/>
              </a:rPr>
              <a:t> </a:t>
            </a:r>
            <a:endParaRPr/>
          </a:p>
        </p:txBody>
      </p:sp>
      <p:pic>
        <p:nvPicPr>
          <p:cNvPr id="232" name="Google Shape;232;p8" descr="A black background with white arrows&#10;&#10;Description automatically generated"/>
          <p:cNvPicPr preferRelativeResize="0"/>
          <p:nvPr/>
        </p:nvPicPr>
        <p:blipFill rotWithShape="1">
          <a:blip r:embed="rId5">
            <a:alphaModFix/>
          </a:blip>
          <a:srcRect/>
          <a:stretch/>
        </p:blipFill>
        <p:spPr>
          <a:xfrm>
            <a:off x="10344150" y="-1182688"/>
            <a:ext cx="6216764" cy="497341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9" descr="A black background with white arrows&#10;&#10;Description automatically generated"/>
          <p:cNvPicPr preferRelativeResize="0"/>
          <p:nvPr/>
        </p:nvPicPr>
        <p:blipFill rotWithShape="1">
          <a:blip r:embed="rId3">
            <a:alphaModFix/>
          </a:blip>
          <a:srcRect r="54844" b="-1"/>
          <a:stretch/>
        </p:blipFill>
        <p:spPr>
          <a:xfrm>
            <a:off x="10012177" y="-1343196"/>
            <a:ext cx="3259823" cy="5775279"/>
          </a:xfrm>
          <a:prstGeom prst="rect">
            <a:avLst/>
          </a:prstGeom>
          <a:noFill/>
          <a:ln>
            <a:noFill/>
          </a:ln>
        </p:spPr>
      </p:pic>
      <p:pic>
        <p:nvPicPr>
          <p:cNvPr id="238" name="Google Shape;238;p9" descr="A group of people sitting at a table&#10;&#10;Description automatically generated"/>
          <p:cNvPicPr preferRelativeResize="0">
            <a:picLocks noGrp="1"/>
          </p:cNvPicPr>
          <p:nvPr>
            <p:ph type="pic" idx="2"/>
          </p:nvPr>
        </p:nvPicPr>
        <p:blipFill rotWithShape="1">
          <a:blip r:embed="rId4">
            <a:alphaModFix/>
          </a:blip>
          <a:srcRect l="14774" t="1" r="35377" b="-716"/>
          <a:stretch/>
        </p:blipFill>
        <p:spPr>
          <a:xfrm>
            <a:off x="-17813" y="-15874"/>
            <a:ext cx="4480560" cy="6035040"/>
          </a:xfrm>
          <a:prstGeom prst="rect">
            <a:avLst/>
          </a:prstGeom>
          <a:noFill/>
          <a:ln>
            <a:noFill/>
          </a:ln>
        </p:spPr>
      </p:pic>
      <p:sp>
        <p:nvSpPr>
          <p:cNvPr id="239" name="Google Shape;239;p9"/>
          <p:cNvSpPr txBox="1">
            <a:spLocks noGrp="1"/>
          </p:cNvSpPr>
          <p:nvPr>
            <p:ph type="title"/>
          </p:nvPr>
        </p:nvSpPr>
        <p:spPr>
          <a:xfrm>
            <a:off x="4984750" y="1011237"/>
            <a:ext cx="6120000" cy="860400"/>
          </a:xfrm>
          <a:prstGeom prst="rect">
            <a:avLst/>
          </a:prstGeom>
          <a:noFill/>
          <a:ln>
            <a:noFill/>
          </a:ln>
        </p:spPr>
        <p:txBody>
          <a:bodyPr spcFirstLastPara="1" wrap="square" lIns="0" tIns="0" rIns="0" bIns="0" anchor="b" anchorCtr="0">
            <a:normAutofit/>
          </a:bodyPr>
          <a:lstStyle/>
          <a:p>
            <a:pPr marL="0" lvl="0" indent="0" algn="ctr" rtl="0">
              <a:lnSpc>
                <a:spcPct val="100000"/>
              </a:lnSpc>
              <a:spcBef>
                <a:spcPts val="0"/>
              </a:spcBef>
              <a:spcAft>
                <a:spcPts val="0"/>
              </a:spcAft>
              <a:buClr>
                <a:schemeClr val="lt1"/>
              </a:buClr>
              <a:buSzPts val="2800"/>
              <a:buFont typeface="Rockwell"/>
              <a:buNone/>
            </a:pPr>
            <a:r>
              <a:rPr lang="en-US"/>
              <a:t>FINANCIAL OVERSIGHT</a:t>
            </a:r>
            <a:endParaRPr/>
          </a:p>
        </p:txBody>
      </p:sp>
      <p:grpSp>
        <p:nvGrpSpPr>
          <p:cNvPr id="240" name="Google Shape;240;p9"/>
          <p:cNvGrpSpPr/>
          <p:nvPr/>
        </p:nvGrpSpPr>
        <p:grpSpPr>
          <a:xfrm>
            <a:off x="5381864" y="2129615"/>
            <a:ext cx="6107460" cy="2301722"/>
            <a:chOff x="0" y="745"/>
            <a:chExt cx="6107460" cy="2301722"/>
          </a:xfrm>
        </p:grpSpPr>
        <p:sp>
          <p:nvSpPr>
            <p:cNvPr id="241" name="Google Shape;241;p9"/>
            <p:cNvSpPr/>
            <p:nvPr/>
          </p:nvSpPr>
          <p:spPr>
            <a:xfrm>
              <a:off x="0" y="745"/>
              <a:ext cx="6107460" cy="317479"/>
            </a:xfrm>
            <a:prstGeom prst="roundRect">
              <a:avLst>
                <a:gd name="adj" fmla="val 10000"/>
              </a:avLst>
            </a:prstGeom>
            <a:solidFill>
              <a:srgbClr val="97A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9"/>
            <p:cNvSpPr/>
            <p:nvPr/>
          </p:nvSpPr>
          <p:spPr>
            <a:xfrm>
              <a:off x="96037" y="72177"/>
              <a:ext cx="174613" cy="174613"/>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9"/>
            <p:cNvSpPr/>
            <p:nvPr/>
          </p:nvSpPr>
          <p:spPr>
            <a:xfrm>
              <a:off x="366688" y="745"/>
              <a:ext cx="5740771" cy="31747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9"/>
            <p:cNvSpPr txBox="1"/>
            <p:nvPr/>
          </p:nvSpPr>
          <p:spPr>
            <a:xfrm>
              <a:off x="366688" y="745"/>
              <a:ext cx="5740771" cy="317479"/>
            </a:xfrm>
            <a:prstGeom prst="rect">
              <a:avLst/>
            </a:prstGeom>
            <a:noFill/>
            <a:ln>
              <a:noFill/>
            </a:ln>
          </p:spPr>
          <p:txBody>
            <a:bodyPr spcFirstLastPara="1" wrap="square" lIns="33600" tIns="33600" rIns="33600" bIns="33600" anchor="ctr" anchorCtr="0">
              <a:noAutofit/>
            </a:bodyPr>
            <a:lstStyle/>
            <a:p>
              <a:pPr marL="0" marR="0" lvl="0" indent="0" algn="l" rtl="0">
                <a:lnSpc>
                  <a:spcPct val="100000"/>
                </a:lnSpc>
                <a:spcBef>
                  <a:spcPts val="0"/>
                </a:spcBef>
                <a:spcAft>
                  <a:spcPts val="0"/>
                </a:spcAft>
                <a:buClr>
                  <a:schemeClr val="lt1"/>
                </a:buClr>
                <a:buSzPts val="1600"/>
                <a:buFont typeface="Avenir"/>
                <a:buNone/>
              </a:pPr>
              <a:r>
                <a:rPr lang="en-US" sz="1600">
                  <a:solidFill>
                    <a:schemeClr val="lt1"/>
                  </a:solidFill>
                  <a:latin typeface="Avenir"/>
                  <a:ea typeface="Avenir"/>
                  <a:cs typeface="Avenir"/>
                  <a:sym typeface="Avenir"/>
                </a:rPr>
                <a:t>Internal Controls Matrix</a:t>
              </a:r>
              <a:endParaRPr/>
            </a:p>
          </p:txBody>
        </p:sp>
        <p:sp>
          <p:nvSpPr>
            <p:cNvPr id="245" name="Google Shape;245;p9"/>
            <p:cNvSpPr/>
            <p:nvPr/>
          </p:nvSpPr>
          <p:spPr>
            <a:xfrm>
              <a:off x="0" y="397593"/>
              <a:ext cx="6107460" cy="317479"/>
            </a:xfrm>
            <a:prstGeom prst="roundRect">
              <a:avLst>
                <a:gd name="adj" fmla="val 10000"/>
              </a:avLst>
            </a:prstGeom>
            <a:solidFill>
              <a:srgbClr val="97A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9"/>
            <p:cNvSpPr/>
            <p:nvPr/>
          </p:nvSpPr>
          <p:spPr>
            <a:xfrm>
              <a:off x="96037" y="469026"/>
              <a:ext cx="174613" cy="174613"/>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9"/>
            <p:cNvSpPr/>
            <p:nvPr/>
          </p:nvSpPr>
          <p:spPr>
            <a:xfrm>
              <a:off x="366688" y="397593"/>
              <a:ext cx="5740771" cy="31747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9"/>
            <p:cNvSpPr txBox="1"/>
            <p:nvPr/>
          </p:nvSpPr>
          <p:spPr>
            <a:xfrm>
              <a:off x="366688" y="397593"/>
              <a:ext cx="5740771" cy="317479"/>
            </a:xfrm>
            <a:prstGeom prst="rect">
              <a:avLst/>
            </a:prstGeom>
            <a:noFill/>
            <a:ln>
              <a:noFill/>
            </a:ln>
          </p:spPr>
          <p:txBody>
            <a:bodyPr spcFirstLastPara="1" wrap="square" lIns="33600" tIns="33600" rIns="33600" bIns="33600" anchor="ctr" anchorCtr="0">
              <a:noAutofit/>
            </a:bodyPr>
            <a:lstStyle/>
            <a:p>
              <a:pPr marL="0" marR="0" lvl="0" indent="0" algn="l" rtl="0">
                <a:lnSpc>
                  <a:spcPct val="100000"/>
                </a:lnSpc>
                <a:spcBef>
                  <a:spcPts val="0"/>
                </a:spcBef>
                <a:spcAft>
                  <a:spcPts val="0"/>
                </a:spcAft>
                <a:buClr>
                  <a:schemeClr val="lt1"/>
                </a:buClr>
                <a:buSzPts val="1600"/>
                <a:buFont typeface="Avenir"/>
                <a:buNone/>
              </a:pPr>
              <a:r>
                <a:rPr lang="en-US" sz="1600">
                  <a:solidFill>
                    <a:schemeClr val="lt1"/>
                  </a:solidFill>
                  <a:latin typeface="Avenir"/>
                  <a:ea typeface="Avenir"/>
                  <a:cs typeface="Avenir"/>
                  <a:sym typeface="Avenir"/>
                </a:rPr>
                <a:t>Finance Life Cycle</a:t>
              </a:r>
              <a:endParaRPr/>
            </a:p>
          </p:txBody>
        </p:sp>
        <p:sp>
          <p:nvSpPr>
            <p:cNvPr id="249" name="Google Shape;249;p9"/>
            <p:cNvSpPr/>
            <p:nvPr/>
          </p:nvSpPr>
          <p:spPr>
            <a:xfrm>
              <a:off x="0" y="794442"/>
              <a:ext cx="6107460" cy="317479"/>
            </a:xfrm>
            <a:prstGeom prst="roundRect">
              <a:avLst>
                <a:gd name="adj" fmla="val 10000"/>
              </a:avLst>
            </a:prstGeom>
            <a:solidFill>
              <a:srgbClr val="97A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9"/>
            <p:cNvSpPr/>
            <p:nvPr/>
          </p:nvSpPr>
          <p:spPr>
            <a:xfrm>
              <a:off x="96037" y="865875"/>
              <a:ext cx="174613" cy="174613"/>
            </a:xfrm>
            <a:prstGeom prst="rect">
              <a:avLst/>
            </a:prstGeom>
            <a:blipFill rotWithShape="1">
              <a:blip r:embed="rId7">
                <a:alphaModFix/>
              </a:blip>
              <a:stretch>
                <a:fillRect/>
              </a:stretch>
            </a:blipFill>
            <a:ln w="10775" cap="flat" cmpd="sng">
              <a:solidFill>
                <a:schemeClr val="lt1">
                  <a:alpha val="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9"/>
            <p:cNvSpPr/>
            <p:nvPr/>
          </p:nvSpPr>
          <p:spPr>
            <a:xfrm>
              <a:off x="366688" y="794442"/>
              <a:ext cx="5740771" cy="31747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9"/>
            <p:cNvSpPr txBox="1"/>
            <p:nvPr/>
          </p:nvSpPr>
          <p:spPr>
            <a:xfrm>
              <a:off x="366688" y="794442"/>
              <a:ext cx="5740771" cy="317479"/>
            </a:xfrm>
            <a:prstGeom prst="rect">
              <a:avLst/>
            </a:prstGeom>
            <a:noFill/>
            <a:ln>
              <a:noFill/>
            </a:ln>
          </p:spPr>
          <p:txBody>
            <a:bodyPr spcFirstLastPara="1" wrap="square" lIns="33600" tIns="33600" rIns="33600" bIns="33600" anchor="ctr" anchorCtr="0">
              <a:noAutofit/>
            </a:bodyPr>
            <a:lstStyle/>
            <a:p>
              <a:pPr marL="0" marR="0" lvl="0" indent="0" algn="l" rtl="0">
                <a:lnSpc>
                  <a:spcPct val="100000"/>
                </a:lnSpc>
                <a:spcBef>
                  <a:spcPts val="0"/>
                </a:spcBef>
                <a:spcAft>
                  <a:spcPts val="0"/>
                </a:spcAft>
                <a:buClr>
                  <a:schemeClr val="lt1"/>
                </a:buClr>
                <a:buSzPts val="1600"/>
                <a:buFont typeface="Avenir"/>
                <a:buNone/>
              </a:pPr>
              <a:r>
                <a:rPr lang="en-US" sz="1600">
                  <a:solidFill>
                    <a:schemeClr val="lt1"/>
                  </a:solidFill>
                  <a:latin typeface="Avenir"/>
                  <a:ea typeface="Avenir"/>
                  <a:cs typeface="Avenir"/>
                  <a:sym typeface="Avenir"/>
                </a:rPr>
                <a:t>Financial &amp; Accounting Roles</a:t>
              </a:r>
              <a:endParaRPr/>
            </a:p>
          </p:txBody>
        </p:sp>
        <p:sp>
          <p:nvSpPr>
            <p:cNvPr id="253" name="Google Shape;253;p9"/>
            <p:cNvSpPr/>
            <p:nvPr/>
          </p:nvSpPr>
          <p:spPr>
            <a:xfrm>
              <a:off x="0" y="1191291"/>
              <a:ext cx="6107460" cy="317479"/>
            </a:xfrm>
            <a:prstGeom prst="roundRect">
              <a:avLst>
                <a:gd name="adj" fmla="val 10000"/>
              </a:avLst>
            </a:prstGeom>
            <a:solidFill>
              <a:srgbClr val="97A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9"/>
            <p:cNvSpPr/>
            <p:nvPr/>
          </p:nvSpPr>
          <p:spPr>
            <a:xfrm>
              <a:off x="96037" y="1262724"/>
              <a:ext cx="174613" cy="174613"/>
            </a:xfrm>
            <a:prstGeom prst="rect">
              <a:avLst/>
            </a:prstGeom>
            <a:blipFill rotWithShape="1">
              <a:blip r:embed="rId8">
                <a:alphaModFix/>
              </a:blip>
              <a:stretch>
                <a:fillRect/>
              </a:stretch>
            </a:blipFill>
            <a:ln w="10775" cap="flat" cmpd="sng">
              <a:solidFill>
                <a:schemeClr val="lt1">
                  <a:alpha val="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9"/>
            <p:cNvSpPr/>
            <p:nvPr/>
          </p:nvSpPr>
          <p:spPr>
            <a:xfrm>
              <a:off x="366688" y="1191291"/>
              <a:ext cx="5740771" cy="31747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9"/>
            <p:cNvSpPr txBox="1"/>
            <p:nvPr/>
          </p:nvSpPr>
          <p:spPr>
            <a:xfrm>
              <a:off x="366688" y="1191291"/>
              <a:ext cx="5740771" cy="317479"/>
            </a:xfrm>
            <a:prstGeom prst="rect">
              <a:avLst/>
            </a:prstGeom>
            <a:noFill/>
            <a:ln>
              <a:noFill/>
            </a:ln>
          </p:spPr>
          <p:txBody>
            <a:bodyPr spcFirstLastPara="1" wrap="square" lIns="33600" tIns="33600" rIns="33600" bIns="33600" anchor="ctr" anchorCtr="0">
              <a:noAutofit/>
            </a:bodyPr>
            <a:lstStyle/>
            <a:p>
              <a:pPr marL="0" marR="0" lvl="0" indent="0" algn="l" rtl="0">
                <a:lnSpc>
                  <a:spcPct val="100000"/>
                </a:lnSpc>
                <a:spcBef>
                  <a:spcPts val="0"/>
                </a:spcBef>
                <a:spcAft>
                  <a:spcPts val="0"/>
                </a:spcAft>
                <a:buClr>
                  <a:schemeClr val="lt1"/>
                </a:buClr>
                <a:buSzPts val="1600"/>
                <a:buFont typeface="Avenir"/>
                <a:buNone/>
              </a:pPr>
              <a:r>
                <a:rPr lang="en-US" sz="1600">
                  <a:solidFill>
                    <a:schemeClr val="lt1"/>
                  </a:solidFill>
                  <a:latin typeface="Avenir"/>
                  <a:ea typeface="Avenir"/>
                  <a:cs typeface="Avenir"/>
                  <a:sym typeface="Avenir"/>
                </a:rPr>
                <a:t>Operational Structure</a:t>
              </a:r>
              <a:endParaRPr/>
            </a:p>
          </p:txBody>
        </p:sp>
        <p:sp>
          <p:nvSpPr>
            <p:cNvPr id="257" name="Google Shape;257;p9"/>
            <p:cNvSpPr/>
            <p:nvPr/>
          </p:nvSpPr>
          <p:spPr>
            <a:xfrm>
              <a:off x="0" y="1588140"/>
              <a:ext cx="6107460" cy="317479"/>
            </a:xfrm>
            <a:prstGeom prst="roundRect">
              <a:avLst>
                <a:gd name="adj" fmla="val 10000"/>
              </a:avLst>
            </a:prstGeom>
            <a:solidFill>
              <a:srgbClr val="97A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9"/>
            <p:cNvSpPr/>
            <p:nvPr/>
          </p:nvSpPr>
          <p:spPr>
            <a:xfrm>
              <a:off x="96037" y="1659572"/>
              <a:ext cx="174613" cy="174613"/>
            </a:xfrm>
            <a:prstGeom prst="rect">
              <a:avLst/>
            </a:prstGeom>
            <a:blipFill rotWithShape="1">
              <a:blip r:embed="rId9">
                <a:alphaModFix/>
              </a:blip>
              <a:stretch>
                <a:fillRect/>
              </a:stretch>
            </a:blipFill>
            <a:ln w="10775" cap="flat" cmpd="sng">
              <a:solidFill>
                <a:schemeClr val="lt1">
                  <a:alpha val="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9"/>
            <p:cNvSpPr/>
            <p:nvPr/>
          </p:nvSpPr>
          <p:spPr>
            <a:xfrm>
              <a:off x="366688" y="1588140"/>
              <a:ext cx="5740771" cy="31747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9"/>
            <p:cNvSpPr txBox="1"/>
            <p:nvPr/>
          </p:nvSpPr>
          <p:spPr>
            <a:xfrm>
              <a:off x="366688" y="1588140"/>
              <a:ext cx="5740771" cy="317479"/>
            </a:xfrm>
            <a:prstGeom prst="rect">
              <a:avLst/>
            </a:prstGeom>
            <a:noFill/>
            <a:ln>
              <a:noFill/>
            </a:ln>
          </p:spPr>
          <p:txBody>
            <a:bodyPr spcFirstLastPara="1" wrap="square" lIns="33600" tIns="33600" rIns="33600" bIns="33600" anchor="ctr" anchorCtr="0">
              <a:noAutofit/>
            </a:bodyPr>
            <a:lstStyle/>
            <a:p>
              <a:pPr marL="0" marR="0" lvl="0" indent="0" algn="l" rtl="0">
                <a:lnSpc>
                  <a:spcPct val="100000"/>
                </a:lnSpc>
                <a:spcBef>
                  <a:spcPts val="0"/>
                </a:spcBef>
                <a:spcAft>
                  <a:spcPts val="0"/>
                </a:spcAft>
                <a:buClr>
                  <a:schemeClr val="lt1"/>
                </a:buClr>
                <a:buSzPts val="1600"/>
                <a:buFont typeface="Avenir"/>
                <a:buNone/>
              </a:pPr>
              <a:r>
                <a:rPr lang="en-US" sz="1600">
                  <a:solidFill>
                    <a:schemeClr val="lt1"/>
                  </a:solidFill>
                  <a:latin typeface="Avenir"/>
                  <a:ea typeface="Avenir"/>
                  <a:cs typeface="Avenir"/>
                  <a:sym typeface="Avenir"/>
                </a:rPr>
                <a:t>CFO Support</a:t>
              </a:r>
              <a:endParaRPr/>
            </a:p>
          </p:txBody>
        </p:sp>
        <p:sp>
          <p:nvSpPr>
            <p:cNvPr id="261" name="Google Shape;261;p9"/>
            <p:cNvSpPr/>
            <p:nvPr/>
          </p:nvSpPr>
          <p:spPr>
            <a:xfrm>
              <a:off x="0" y="1984988"/>
              <a:ext cx="6107460" cy="317479"/>
            </a:xfrm>
            <a:prstGeom prst="roundRect">
              <a:avLst>
                <a:gd name="adj" fmla="val 10000"/>
              </a:avLst>
            </a:prstGeom>
            <a:solidFill>
              <a:srgbClr val="97A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9"/>
            <p:cNvSpPr/>
            <p:nvPr/>
          </p:nvSpPr>
          <p:spPr>
            <a:xfrm>
              <a:off x="96037" y="2056421"/>
              <a:ext cx="174613" cy="174613"/>
            </a:xfrm>
            <a:prstGeom prst="rect">
              <a:avLst/>
            </a:prstGeom>
            <a:blipFill rotWithShape="1">
              <a:blip r:embed="rId10">
                <a:alphaModFix/>
              </a:blip>
              <a:stretch>
                <a:fillRect/>
              </a:stretch>
            </a:blipFill>
            <a:ln w="10775" cap="flat" cmpd="sng">
              <a:solidFill>
                <a:schemeClr val="lt1">
                  <a:alpha val="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9"/>
            <p:cNvSpPr/>
            <p:nvPr/>
          </p:nvSpPr>
          <p:spPr>
            <a:xfrm>
              <a:off x="366688" y="1984988"/>
              <a:ext cx="5740771" cy="31747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9"/>
            <p:cNvSpPr txBox="1"/>
            <p:nvPr/>
          </p:nvSpPr>
          <p:spPr>
            <a:xfrm>
              <a:off x="366688" y="1984988"/>
              <a:ext cx="5740771" cy="317479"/>
            </a:xfrm>
            <a:prstGeom prst="rect">
              <a:avLst/>
            </a:prstGeom>
            <a:noFill/>
            <a:ln>
              <a:noFill/>
            </a:ln>
          </p:spPr>
          <p:txBody>
            <a:bodyPr spcFirstLastPara="1" wrap="square" lIns="33600" tIns="33600" rIns="33600" bIns="33600" anchor="ctr" anchorCtr="0">
              <a:noAutofit/>
            </a:bodyPr>
            <a:lstStyle/>
            <a:p>
              <a:pPr marL="0" marR="0" lvl="0" indent="0" algn="l" rtl="0">
                <a:lnSpc>
                  <a:spcPct val="100000"/>
                </a:lnSpc>
                <a:spcBef>
                  <a:spcPts val="0"/>
                </a:spcBef>
                <a:spcAft>
                  <a:spcPts val="0"/>
                </a:spcAft>
                <a:buClr>
                  <a:schemeClr val="lt1"/>
                </a:buClr>
                <a:buSzPts val="1600"/>
                <a:buFont typeface="Avenir"/>
                <a:buNone/>
              </a:pPr>
              <a:r>
                <a:rPr lang="en-US" sz="1600">
                  <a:solidFill>
                    <a:schemeClr val="lt1"/>
                  </a:solidFill>
                  <a:latin typeface="Avenir"/>
                  <a:ea typeface="Avenir"/>
                  <a:cs typeface="Avenir"/>
                  <a:sym typeface="Avenir"/>
                </a:rPr>
                <a:t>Tax Compliance Support</a:t>
              </a:r>
              <a:endParaRPr/>
            </a:p>
          </p:txBody>
        </p:sp>
      </p:grpSp>
    </p:spTree>
  </p:cSld>
  <p:clrMapOvr>
    <a:masterClrMapping/>
  </p:clrMapOvr>
</p:sld>
</file>

<file path=ppt/theme/theme1.xml><?xml version="1.0" encoding="utf-8"?>
<a:theme xmlns:a="http://schemas.openxmlformats.org/drawingml/2006/main" name="LeafVTI">
  <a:themeElements>
    <a:clrScheme name="AnalogousFromDarkSeedLeftStep">
      <a:dk1>
        <a:srgbClr val="000000"/>
      </a:dk1>
      <a:lt1>
        <a:srgbClr val="FFFFFF"/>
      </a:lt1>
      <a:dk2>
        <a:srgbClr val="412E24"/>
      </a:dk2>
      <a:lt2>
        <a:srgbClr val="E8E2E8"/>
      </a:lt2>
      <a:accent1>
        <a:srgbClr val="47B547"/>
      </a:accent1>
      <a:accent2>
        <a:srgbClr val="6CB13B"/>
      </a:accent2>
      <a:accent3>
        <a:srgbClr val="98A942"/>
      </a:accent3>
      <a:accent4>
        <a:srgbClr val="B1933B"/>
      </a:accent4>
      <a:accent5>
        <a:srgbClr val="C3744D"/>
      </a:accent5>
      <a:accent6>
        <a:srgbClr val="B13B45"/>
      </a:accent6>
      <a:hlink>
        <a:srgbClr val="AF743A"/>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5648</Words>
  <Application>Microsoft Office PowerPoint</Application>
  <PresentationFormat>Widescreen</PresentationFormat>
  <Paragraphs>625</Paragraphs>
  <Slides>35</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Avenir</vt:lpstr>
      <vt:lpstr>Calibri</vt:lpstr>
      <vt:lpstr>Noto Sans Symbols</vt:lpstr>
      <vt:lpstr>Rockwell</vt:lpstr>
      <vt:lpstr>LeafVTI</vt:lpstr>
      <vt:lpstr>FINANCE 101</vt:lpstr>
      <vt:lpstr>TABLE OF CONTENTS</vt:lpstr>
      <vt:lpstr>ABOUT US</vt:lpstr>
      <vt:lpstr>PowerPoint Presentation</vt:lpstr>
      <vt:lpstr>PROCESS OPTIMIZATION</vt:lpstr>
      <vt:lpstr>CORPORATE SYSTEMS INTEGRATION</vt:lpstr>
      <vt:lpstr>BANKING PARTNERS</vt:lpstr>
      <vt:lpstr>BANKING PARTNERS (CONTINUED)</vt:lpstr>
      <vt:lpstr>FINANCIAL OVERSIGHT</vt:lpstr>
      <vt:lpstr>INTERNAL CONTROLS MATRIX</vt:lpstr>
      <vt:lpstr>FINANCE LIFE CYCLE AND LEVEL OF SERVICE ENGAGEMENT</vt:lpstr>
      <vt:lpstr>FINANCE LIFE CYCLE  LIST OF SERVICES ENGAGED  </vt:lpstr>
      <vt:lpstr>FINANCIAL AND ACCOUNTING ROLES</vt:lpstr>
      <vt:lpstr>OPERATIONAL STRUCTURE </vt:lpstr>
      <vt:lpstr>CFO SUPPORT</vt:lpstr>
      <vt:lpstr>TAX COMPLIANCE SUPPORT</vt:lpstr>
      <vt:lpstr>TAX COMPLIANCE SUPPORT (CONTINUED)</vt:lpstr>
      <vt:lpstr>CASH MANAGEMENT</vt:lpstr>
      <vt:lpstr>PowerPoint Presentation</vt:lpstr>
      <vt:lpstr>FINANCIAL MODELING</vt:lpstr>
      <vt:lpstr>FINANCIAL MODELING</vt:lpstr>
      <vt:lpstr>FINANCIAL MODELING (CONTINUED)</vt:lpstr>
      <vt:lpstr>PLANNING AND BUDGETING</vt:lpstr>
      <vt:lpstr>SCENARIO PLANNING</vt:lpstr>
      <vt:lpstr>RUNWAY MATRIX</vt:lpstr>
      <vt:lpstr>BUDGET PROCESS</vt:lpstr>
      <vt:lpstr>KEY PERFORMANCE INDICATORS (KPIS)</vt:lpstr>
      <vt:lpstr>KEY PERFORMANCE INDICATORS</vt:lpstr>
      <vt:lpstr>PITCH DECK SUPPORT</vt:lpstr>
      <vt:lpstr>PITCH DECK SUPPORT</vt:lpstr>
      <vt:lpstr>DUE DILIGENCE SUPPORT</vt:lpstr>
      <vt:lpstr>DUE DILIGENCE SUPPORT</vt:lpstr>
      <vt:lpstr>DUE DILIGENCE SUPPORT</vt:lpstr>
      <vt:lpstr>BOARD SUPPORT</vt:lpstr>
      <vt:lpstr>BOARD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Eric Strawbridge</dc:creator>
  <cp:lastModifiedBy>Eric Strawbridge</cp:lastModifiedBy>
  <cp:revision>4</cp:revision>
  <dcterms:created xsi:type="dcterms:W3CDTF">2024-10-14T21:38:37Z</dcterms:created>
  <dcterms:modified xsi:type="dcterms:W3CDTF">2024-10-22T22:28:59Z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