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4"/>
  </p:notesMasterIdLst>
  <p:sldIdLst>
    <p:sldId id="256" r:id="rId2"/>
    <p:sldId id="385" r:id="rId3"/>
    <p:sldId id="360" r:id="rId4"/>
    <p:sldId id="382" r:id="rId5"/>
    <p:sldId id="352" r:id="rId6"/>
    <p:sldId id="355" r:id="rId7"/>
    <p:sldId id="383" r:id="rId8"/>
    <p:sldId id="356" r:id="rId9"/>
    <p:sldId id="359" r:id="rId10"/>
    <p:sldId id="384" r:id="rId11"/>
    <p:sldId id="366" r:id="rId12"/>
    <p:sldId id="375" r:id="rId13"/>
    <p:sldId id="386" r:id="rId14"/>
    <p:sldId id="387" r:id="rId15"/>
    <p:sldId id="388" r:id="rId16"/>
    <p:sldId id="381" r:id="rId17"/>
    <p:sldId id="390" r:id="rId18"/>
    <p:sldId id="391" r:id="rId19"/>
    <p:sldId id="392" r:id="rId20"/>
    <p:sldId id="389" r:id="rId21"/>
    <p:sldId id="353" r:id="rId22"/>
    <p:sldId id="358" r:id="rId2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32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35EFFEE-800C-42D3-AF34-8D9B6123F2D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B82325-DEE1-4066-AFBF-4E8CE660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7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82325-DEE1-4066-AFBF-4E8CE6608F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69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4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87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47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781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90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22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8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57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79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154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919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08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mailto:mfurlinga@gmail.co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dvanzant@tubmanmuseum.com" TargetMode="External"/><Relationship Id="rId2" Type="http://schemas.openxmlformats.org/officeDocument/2006/relationships/hyperlink" Target="mailto:erinhawkins84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ubmanmuseum.com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scott@travisjeanemporium.co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limpactcenter.org/home.html" TargetMode="External"/><Relationship Id="rId2" Type="http://schemas.openxmlformats.org/officeDocument/2006/relationships/hyperlink" Target="https://www.stsuccess.org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nin.org/allyship-at-work-program-materials?utm_source=email&amp;utm_medium=ActiveCampaig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F3CF9-5914-4E4A-8874-5F4192B84B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Diversity, Inclusion &amp; Equity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EF6CF-96F7-4D69-B7D0-FEF62D77B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7932225" cy="122586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November 9, 2021</a:t>
            </a:r>
            <a:r>
              <a:rPr lang="en-US" sz="2400" b="1" dirty="0">
                <a:solidFill>
                  <a:schemeClr val="accent1"/>
                </a:solidFill>
              </a:rPr>
              <a:t> 2021</a:t>
            </a:r>
          </a:p>
          <a:p>
            <a:r>
              <a:rPr lang="en-US" dirty="0"/>
              <a:t>Ansley Booker, Ph.D. </a:t>
            </a:r>
          </a:p>
          <a:p>
            <a:r>
              <a:rPr lang="en-US" dirty="0"/>
              <a:t>Director, Diversity and Inclusion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8CA935-57D5-4D91-BD0B-0E308084C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2114" y="5067944"/>
            <a:ext cx="2617366" cy="828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E10039-DC0D-449E-80B3-BD9285C9B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2114" y="3429000"/>
            <a:ext cx="2483551" cy="6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44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1F77C-2BEE-46F1-A7A0-E61442931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</a:t>
            </a:r>
            <a:br>
              <a:rPr lang="en-US" dirty="0"/>
            </a:br>
            <a:r>
              <a:rPr lang="en-US" dirty="0"/>
              <a:t>Careers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7B180C-88BE-408C-A3EA-016CA4DB85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0F661-64D2-46D5-8532-A7E809A6D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72072" y="2188389"/>
            <a:ext cx="3474720" cy="40233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Race or Gender-Based Discrimination/Harassment</a:t>
            </a:r>
          </a:p>
          <a:p>
            <a:r>
              <a:rPr lang="en-US" dirty="0"/>
              <a:t>Economic Divide-Pay Gap</a:t>
            </a:r>
          </a:p>
          <a:p>
            <a:r>
              <a:rPr lang="en-US" dirty="0"/>
              <a:t>Mental Health</a:t>
            </a:r>
          </a:p>
          <a:p>
            <a:r>
              <a:rPr lang="en-US" dirty="0"/>
              <a:t>COVID-19 </a:t>
            </a:r>
          </a:p>
          <a:p>
            <a:r>
              <a:rPr lang="en-US" dirty="0"/>
              <a:t>Glass Ceiling vs Glass Escalator</a:t>
            </a:r>
          </a:p>
          <a:p>
            <a:r>
              <a:rPr lang="en-US" dirty="0"/>
              <a:t>Toxic or Chilly Work Environment</a:t>
            </a:r>
          </a:p>
          <a:p>
            <a:r>
              <a:rPr lang="en-US" dirty="0"/>
              <a:t>Implicit Bias: Women and Family vs Men and Careers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5B0438F-F36F-47B5-B05C-0505F8DE72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Solutions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5A5BAF-2D2A-40CF-B4B2-6555806890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18463" y="2188389"/>
            <a:ext cx="3474720" cy="40233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Diversity drives innovation and increases profit margins</a:t>
            </a:r>
          </a:p>
          <a:p>
            <a:pPr lvl="1"/>
            <a:r>
              <a:rPr lang="en-US" dirty="0"/>
              <a:t>Reduces Group think</a:t>
            </a:r>
          </a:p>
          <a:p>
            <a:r>
              <a:rPr lang="en-US" dirty="0"/>
              <a:t>Establishment of resource groups</a:t>
            </a:r>
          </a:p>
          <a:p>
            <a:r>
              <a:rPr lang="en-US" dirty="0"/>
              <a:t>Establishment of inclusive practices and policies to improve retention/employee satisfaction</a:t>
            </a:r>
          </a:p>
          <a:p>
            <a:r>
              <a:rPr lang="en-US" dirty="0"/>
              <a:t>(Remove Implicit Bias)-Promotion, Hiring, Recruitment, &amp; Retention of diverse candidates</a:t>
            </a:r>
          </a:p>
          <a:p>
            <a:r>
              <a:rPr lang="en-US" dirty="0"/>
              <a:t>Equity Mindedness Approach</a:t>
            </a:r>
          </a:p>
          <a:p>
            <a:r>
              <a:rPr lang="en-US" dirty="0"/>
              <a:t>JEDI/Global Mindset Approach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16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828D1-FF3A-48C3-9AB2-72AB28783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I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33E16-1A7D-445D-882C-F2FFFB246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How can I help someone else achieve the America’s Dream or Promise? (Equitable life, liberty and Pursuit of Happiness)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Celebrate Heritage and Identity Months: Indigenous Persons or Native American Heritage Month Nov. 1-30</a:t>
            </a:r>
          </a:p>
          <a:p>
            <a:pPr lvl="1"/>
            <a:r>
              <a:rPr lang="en-US" dirty="0"/>
              <a:t>Embrace Allyship , Accountability, &amp; Amplification of voices</a:t>
            </a:r>
          </a:p>
          <a:p>
            <a:pPr lvl="1"/>
            <a:r>
              <a:rPr lang="en-US" dirty="0"/>
              <a:t>Mentor or network within underrepresented communities</a:t>
            </a:r>
          </a:p>
          <a:p>
            <a:pPr lvl="1"/>
            <a:r>
              <a:rPr lang="en-US" dirty="0"/>
              <a:t>Engage in sustainable community change/projects</a:t>
            </a:r>
          </a:p>
          <a:p>
            <a:pPr lvl="1"/>
            <a:r>
              <a:rPr lang="en-US" dirty="0"/>
              <a:t>Support and request DEI trainings at work &amp; in the community</a:t>
            </a:r>
          </a:p>
          <a:p>
            <a:pPr lvl="1"/>
            <a:r>
              <a:rPr lang="en-US" dirty="0"/>
              <a:t>Promote Inclusive Communities, Institutions, &amp; Workplaces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701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964C7-A222-406F-8DDA-B28663435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Greater Macon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6707C-34A0-4D21-86CC-F0C683254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513" y="1414524"/>
            <a:ext cx="7315200" cy="512064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Wesleyan's Lane Center for Social and Racial Equity</a:t>
            </a:r>
            <a:br>
              <a:rPr lang="en-US" b="1" dirty="0"/>
            </a:br>
            <a:r>
              <a:rPr lang="en-US" b="1" dirty="0"/>
              <a:t>"Crafting Democratic Futures"</a:t>
            </a:r>
            <a:br>
              <a:rPr lang="en-US" b="1" dirty="0"/>
            </a:br>
            <a:r>
              <a:rPr lang="en-US" b="1" dirty="0"/>
              <a:t>Initial Interest Meeting: Tubman Museum, Tuesday, Oct. 19th, 6:00-7:30 p.m.</a:t>
            </a:r>
            <a:br>
              <a:rPr lang="en-US" b="1" dirty="0"/>
            </a:br>
            <a:r>
              <a:rPr lang="en-US" dirty="0"/>
              <a:t>Contact: Mariana Furlin </a:t>
            </a:r>
            <a:r>
              <a:rPr lang="en-US" u="sng" dirty="0">
                <a:hlinkClick r:id="rId2"/>
              </a:rPr>
              <a:t>mfurlinga@gmail.com</a:t>
            </a: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176869-B852-4D20-932B-D1151A4C9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534" y="4543920"/>
            <a:ext cx="595312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09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A724E-A888-413F-951F-09E2F0E82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Greater Macon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FF089-9100-4EDA-B252-DDA1857C5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Macon Periods Easier </a:t>
            </a:r>
            <a:r>
              <a:rPr lang="en-US" dirty="0"/>
              <a:t>Erin Hawkins </a:t>
            </a:r>
            <a:r>
              <a:rPr lang="en-US" u="sng" dirty="0">
                <a:hlinkClick r:id="rId2"/>
              </a:rPr>
              <a:t>erinhawkins84@gmail.com</a:t>
            </a: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Tubman Museum Richard Kyle Center for Social Justice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0292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Director: Harold Young </a:t>
            </a:r>
          </a:p>
          <a:p>
            <a:pPr marL="50292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Harold J Young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Executive Director</a:t>
            </a:r>
          </a:p>
          <a:p>
            <a:pPr marL="50292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Tubman African American Museum</a:t>
            </a:r>
          </a:p>
          <a:p>
            <a:pPr marL="50292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310 Cherry Street, Macon GA 31201</a:t>
            </a:r>
          </a:p>
          <a:p>
            <a:pPr marL="50292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Office: (478) 845-3555 | Fax: (478) 743-9063</a:t>
            </a:r>
          </a:p>
          <a:p>
            <a:pPr marL="50292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hyoung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@tubmanmuseum.com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0292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http://www.tubmanmuseum.com/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Rosa Jackson Center/Urban Leadership Academy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0292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Pastor Dominique Johnson</a:t>
            </a:r>
          </a:p>
          <a:p>
            <a:pPr marL="50292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478-390-3371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902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49233-8DC7-481A-A4B3-41274B6E5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Greater Macon</a:t>
            </a:r>
            <a:br>
              <a:rPr lang="en-US" dirty="0"/>
            </a:br>
            <a:r>
              <a:rPr lang="en-US" dirty="0"/>
              <a:t>Community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2E43E-4CF7-43D9-A85D-E9C4AC85C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LGBTQ+ Youth Group/Macon Pride</a:t>
            </a:r>
          </a:p>
          <a:p>
            <a:pPr lvl="1"/>
            <a:r>
              <a:rPr lang="en-US" dirty="0"/>
              <a:t>Scott Mitchell </a:t>
            </a:r>
            <a:r>
              <a:rPr lang="en-US" dirty="0">
                <a:hlinkClick r:id="rId2"/>
              </a:rPr>
              <a:t>scott@travisjeanemporium.com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Storytellers Macon</a:t>
            </a:r>
          </a:p>
          <a:p>
            <a:pPr lvl="1"/>
            <a:r>
              <a:rPr lang="en-US" dirty="0"/>
              <a:t>Koryn Young</a:t>
            </a:r>
          </a:p>
          <a:p>
            <a:pPr lvl="1"/>
            <a:r>
              <a:rPr lang="en-US" dirty="0"/>
              <a:t>917-412-4661</a:t>
            </a:r>
          </a:p>
          <a:p>
            <a:pPr lvl="1"/>
            <a:r>
              <a:rPr lang="en-US" dirty="0"/>
              <a:t>Koryn Young koryn13@gmail.com</a:t>
            </a:r>
          </a:p>
          <a:p>
            <a:pPr lvl="1"/>
            <a:r>
              <a:rPr lang="en-US" dirty="0"/>
              <a:t>Storytellers Live at the Douglas Theatre &amp; “The Heartbeat of Georgia” Podcast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315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5E00A-A521-4A0B-829F-AC2D958BA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Greater Macon</a:t>
            </a:r>
            <a:br>
              <a:rPr lang="en-US" dirty="0"/>
            </a:br>
            <a:r>
              <a:rPr lang="en-US" dirty="0"/>
              <a:t>Community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93616-8AB6-4A68-BE56-B2805D17E2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Streets to Success</a:t>
            </a:r>
          </a:p>
          <a:p>
            <a:pPr lvl="1"/>
            <a:r>
              <a:rPr lang="en-US" dirty="0"/>
              <a:t>Contact: Ray Rover</a:t>
            </a:r>
          </a:p>
          <a:p>
            <a:pPr lvl="1"/>
            <a:r>
              <a:rPr lang="en-US" dirty="0"/>
              <a:t>478-284-8463</a:t>
            </a:r>
          </a:p>
          <a:p>
            <a:pPr lvl="1"/>
            <a:r>
              <a:rPr lang="en-US" dirty="0">
                <a:hlinkClick r:id="rId2"/>
              </a:rPr>
              <a:t>https://www.stsuccess.org/</a:t>
            </a:r>
            <a:endParaRPr lang="en-US" dirty="0"/>
          </a:p>
          <a:p>
            <a:endParaRPr lang="en-US" dirty="0"/>
          </a:p>
          <a:p>
            <a:r>
              <a:rPr lang="en-US" dirty="0"/>
              <a:t>Cirrus Academy</a:t>
            </a:r>
          </a:p>
          <a:p>
            <a:pPr lvl="1"/>
            <a:r>
              <a:rPr lang="en-US" dirty="0"/>
              <a:t>Ms. Hilary Moore</a:t>
            </a:r>
          </a:p>
          <a:p>
            <a:pPr lvl="1"/>
            <a:r>
              <a:rPr lang="en-US" dirty="0"/>
              <a:t>Middle Grades STEM </a:t>
            </a:r>
          </a:p>
          <a:p>
            <a:pPr lvl="1"/>
            <a:r>
              <a:rPr lang="en-US" dirty="0"/>
              <a:t>Cirrus Academy Charter School</a:t>
            </a:r>
          </a:p>
          <a:p>
            <a:pPr lvl="1"/>
            <a:r>
              <a:rPr lang="en-US" dirty="0"/>
              <a:t>Hilary.Moore@cirrusacademy.org</a:t>
            </a:r>
          </a:p>
          <a:p>
            <a:pPr lvl="1"/>
            <a:r>
              <a:rPr lang="en-US" dirty="0"/>
              <a:t>(478) 250-1376, Ext. 708</a:t>
            </a:r>
          </a:p>
          <a:p>
            <a:pPr lvl="1"/>
            <a:r>
              <a:rPr lang="en-US" dirty="0"/>
              <a:t>(478) 318-2109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B19337-1F59-417D-85D8-90CF5FF35A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Real I.M.P.A.C.T Center, Inc.</a:t>
            </a:r>
          </a:p>
          <a:p>
            <a:pPr lvl="1"/>
            <a:r>
              <a:rPr lang="en-US" dirty="0"/>
              <a:t>Contact: Geneva West</a:t>
            </a:r>
          </a:p>
          <a:p>
            <a:pPr lvl="1"/>
            <a:r>
              <a:rPr lang="en-US" dirty="0"/>
              <a:t>  478.714.6039</a:t>
            </a:r>
          </a:p>
          <a:p>
            <a:pPr lvl="1"/>
            <a:r>
              <a:rPr lang="en-US" dirty="0">
                <a:hlinkClick r:id="rId3"/>
              </a:rPr>
              <a:t>http://www.realimpactcenter.org/home.html</a:t>
            </a:r>
            <a:endParaRPr lang="en-US" dirty="0"/>
          </a:p>
          <a:p>
            <a:pPr marL="5029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7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06aab5e4-32aa-4fbd-abc9-dc7398f22a92" descr="Image">
            <a:extLst>
              <a:ext uri="{FF2B5EF4-FFF2-40B4-BE49-F238E27FC236}">
                <a16:creationId xmlns:a16="http://schemas.microsoft.com/office/drawing/2014/main" id="{3F9871AB-2CD6-46CA-8E4D-B445A029D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0"/>
          <a:stretch/>
        </p:blipFill>
        <p:spPr bwMode="auto">
          <a:xfrm>
            <a:off x="577048" y="195457"/>
            <a:ext cx="3935768" cy="309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020312-A834-4B13-A922-B3F1E0AB4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185" y="195457"/>
            <a:ext cx="4031542" cy="40602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187C27-8C43-4EF5-9512-313065798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138" y="3476144"/>
            <a:ext cx="3259939" cy="327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26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7D75A-6518-4056-A77F-8B32069F3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Junior League</a:t>
            </a:r>
            <a:br>
              <a:rPr lang="en-US" dirty="0"/>
            </a:br>
            <a:r>
              <a:rPr lang="en-US" dirty="0"/>
              <a:t>Diversity and Inclusion Facebook Group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F9466E-DA6C-4F82-89CE-25FEE388F8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67150" y="1978655"/>
            <a:ext cx="3475038" cy="2900691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5AA958D-4690-4F60-A727-787A6DD536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10311" b="6830"/>
          <a:stretch/>
        </p:blipFill>
        <p:spPr>
          <a:xfrm>
            <a:off x="7786732" y="719091"/>
            <a:ext cx="3475037" cy="591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26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CA08322-6AD9-43CD-916E-B865A83F3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JL-Events and Programs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127BF9-CA00-4966-9AA7-AC3344DC8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2535" y="1201460"/>
            <a:ext cx="7315200" cy="5120640"/>
          </a:xfrm>
        </p:spPr>
        <p:txBody>
          <a:bodyPr/>
          <a:lstStyle/>
          <a:p>
            <a:r>
              <a:rPr lang="en-US" dirty="0"/>
              <a:t>Guidelines for Equitable and Inclusive Community Partners</a:t>
            </a:r>
          </a:p>
          <a:p>
            <a:r>
              <a:rPr lang="en-US" dirty="0"/>
              <a:t>Junior League of Wilmington is hosting a virtual Menstrual Diversity panel to address issues related to health, age, gender identity, race, culture and religion</a:t>
            </a:r>
          </a:p>
          <a:p>
            <a:r>
              <a:rPr lang="en-US" dirty="0"/>
              <a:t>Action Items on DEI Plan is to provide an exit survey to our community partners after projects</a:t>
            </a:r>
          </a:p>
          <a:p>
            <a:r>
              <a:rPr lang="en-US" dirty="0"/>
              <a:t>Junior League of Springfield updated member bylaws to be more inclusive of All women and members of marginalized gender identities</a:t>
            </a:r>
          </a:p>
          <a:p>
            <a:r>
              <a:rPr lang="en-US" dirty="0"/>
              <a:t>Junior League Affinity Groups-WOC, LGBTQIA+</a:t>
            </a:r>
          </a:p>
          <a:p>
            <a:r>
              <a:rPr lang="en-US" dirty="0"/>
              <a:t>21-Day Racial Equity Challenge Training: Addressing Microaggressions</a:t>
            </a:r>
          </a:p>
          <a:p>
            <a:r>
              <a:rPr lang="en-US" dirty="0"/>
              <a:t>Allyship at Work: </a:t>
            </a:r>
            <a:r>
              <a:rPr lang="en-US" dirty="0">
                <a:hlinkClick r:id="rId3"/>
              </a:rPr>
              <a:t>https://leanin.org/allyship-at-work-program-materials?utm_source=email&amp;utm_medium=ActiveCampaign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60AAE4-8BFD-455C-B571-C710468E33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210" b="6254"/>
          <a:stretch/>
        </p:blipFill>
        <p:spPr>
          <a:xfrm>
            <a:off x="58498" y="4488474"/>
            <a:ext cx="3336324" cy="104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70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6D7642-5452-4E7E-B24C-8996E4EA7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&amp; Readings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4B6377-341D-449B-8DE3-9C3E9C318A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1200" b="13120"/>
          <a:stretch/>
        </p:blipFill>
        <p:spPr>
          <a:xfrm>
            <a:off x="4043945" y="996913"/>
            <a:ext cx="3102580" cy="480908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A58584-A565-46E6-A19C-D36BB25C5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18120" y="1012054"/>
            <a:ext cx="3474720" cy="497726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Diversity and Inclusion Work for White Professionals in the Nonprofit Sector</a:t>
            </a:r>
          </a:p>
          <a:p>
            <a:endParaRPr lang="en-US" dirty="0"/>
          </a:p>
          <a:p>
            <a:r>
              <a:rPr lang="en-US" dirty="0"/>
              <a:t>Here are a few books that have recently helped me broaden my horizons: </a:t>
            </a:r>
          </a:p>
          <a:p>
            <a:r>
              <a:rPr lang="en-US" dirty="0"/>
              <a:t>1.    “How to Be an Antiracist” by Dr. </a:t>
            </a:r>
            <a:r>
              <a:rPr lang="en-US" dirty="0" err="1"/>
              <a:t>Ibram</a:t>
            </a:r>
            <a:r>
              <a:rPr lang="en-US" dirty="0"/>
              <a:t> X. </a:t>
            </a:r>
            <a:r>
              <a:rPr lang="en-US" dirty="0" err="1"/>
              <a:t>Kendi</a:t>
            </a:r>
            <a:endParaRPr lang="en-US" dirty="0"/>
          </a:p>
          <a:p>
            <a:r>
              <a:rPr lang="en-US" dirty="0"/>
              <a:t>2.    “Decolonizing Wealth” by Edgar Villanueva</a:t>
            </a:r>
          </a:p>
          <a:p>
            <a:r>
              <a:rPr lang="en-US" dirty="0"/>
              <a:t>3.    “Systems Thinking for Social Change” by David Peter Stroh</a:t>
            </a:r>
          </a:p>
          <a:p>
            <a:r>
              <a:rPr lang="en-US" dirty="0"/>
              <a:t>4.    “Professional Troublemaker” by </a:t>
            </a:r>
            <a:r>
              <a:rPr lang="en-US" dirty="0" err="1"/>
              <a:t>Luvvie</a:t>
            </a:r>
            <a:r>
              <a:rPr lang="en-US" dirty="0"/>
              <a:t> Ajayi Jones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Source: https://afpglobal.org/news/diversity-and-inclusion-work-white-professionals-nonprofit-sector</a:t>
            </a:r>
          </a:p>
        </p:txBody>
      </p:sp>
    </p:spTree>
    <p:extLst>
      <p:ext uri="{BB962C8B-B14F-4D97-AF65-F5344CB8AC3E}">
        <p14:creationId xmlns:p14="http://schemas.microsoft.com/office/powerpoint/2010/main" val="522734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FD1455-279A-4C93-AB55-BDBAB90D9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16" y="2526321"/>
            <a:ext cx="2481287" cy="6157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552BE-4E44-47A7-81D4-AAA1403F8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283635"/>
            <a:ext cx="2947482" cy="4601183"/>
          </a:xfrm>
        </p:spPr>
        <p:txBody>
          <a:bodyPr/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dirty="0"/>
              <a:t>Mission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2FD04-D4CE-4B8B-8954-55F783981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4880" y="864108"/>
            <a:ext cx="7315200" cy="512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“Developing the potential of women, and improving the community through effective action and leadership.”</a:t>
            </a:r>
          </a:p>
        </p:txBody>
      </p:sp>
    </p:spTree>
    <p:extLst>
      <p:ext uri="{BB962C8B-B14F-4D97-AF65-F5344CB8AC3E}">
        <p14:creationId xmlns:p14="http://schemas.microsoft.com/office/powerpoint/2010/main" val="2180549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850E3B-AC62-400D-8284-025BD4D08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46" y="705981"/>
            <a:ext cx="4156206" cy="57436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3F3603-B49F-4643-A944-346AE64ADC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32" t="9839" r="532" b="5437"/>
          <a:stretch/>
        </p:blipFill>
        <p:spPr>
          <a:xfrm>
            <a:off x="7219050" y="705981"/>
            <a:ext cx="3336324" cy="581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86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5D38DB-2BAF-43AA-B30E-095B0851B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1299" y="1660128"/>
            <a:ext cx="3177032" cy="3255264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Questions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F62AD2-1CAC-474A-B38D-EC74A6710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7396" y="1566656"/>
            <a:ext cx="5001455" cy="34422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Contact information:</a:t>
            </a:r>
          </a:p>
          <a:p>
            <a:pPr algn="ctr"/>
            <a:r>
              <a:rPr lang="en-US" dirty="0"/>
              <a:t>Office: Mercer University Macon Campus CSC 210</a:t>
            </a:r>
          </a:p>
          <a:p>
            <a:pPr algn="ctr"/>
            <a:r>
              <a:rPr lang="en-US" dirty="0"/>
              <a:t>Email: Booker_aa@mercer.edu</a:t>
            </a:r>
          </a:p>
          <a:p>
            <a:pPr algn="ctr"/>
            <a:r>
              <a:rPr lang="en-US" dirty="0"/>
              <a:t>Phone: 478-301-2856</a:t>
            </a:r>
          </a:p>
          <a:p>
            <a:pPr algn="ctr"/>
            <a:r>
              <a:rPr lang="en-US" dirty="0"/>
              <a:t>Website: diversity.mercer.edu</a:t>
            </a:r>
          </a:p>
          <a:p>
            <a:pPr algn="ctr"/>
            <a:r>
              <a:rPr lang="en-US" dirty="0"/>
              <a:t>Social Media: </a:t>
            </a:r>
            <a:r>
              <a:rPr lang="en-US" dirty="0" err="1"/>
              <a:t>MUDiversityInclusion</a:t>
            </a:r>
            <a:endParaRPr lang="en-US" dirty="0"/>
          </a:p>
          <a:p>
            <a:pPr algn="ctr"/>
            <a:r>
              <a:rPr lang="en-US" dirty="0"/>
              <a:t>LinkedIn: Ansley Booker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FFA0C-F0F8-4BE2-B02C-07D22EFAB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99D2A2-DE2F-4D77-A7C1-49B2D0BD8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3491" y="3287760"/>
            <a:ext cx="2481287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26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5CB943-8814-4F45-90F8-6F808BEF6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B1FA4D7-B8BB-4756-8CD0-3DBD930719F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942" r="1194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EA345-0154-44FB-82B1-BC5E18589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37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4E717-2B29-4B09-BF56-11A594EC5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4358A-FDE5-4C2E-B96A-D7F8CB490C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Who are you?</a:t>
            </a:r>
          </a:p>
          <a:p>
            <a:r>
              <a:rPr lang="en-US" dirty="0"/>
              <a:t>What do you care about?</a:t>
            </a:r>
          </a:p>
          <a:p>
            <a:r>
              <a:rPr lang="en-US" dirty="0"/>
              <a:t>What are you </a:t>
            </a:r>
            <a:r>
              <a:rPr lang="en-US" b="1" dirty="0"/>
              <a:t>passionate </a:t>
            </a:r>
            <a:r>
              <a:rPr lang="en-US" dirty="0"/>
              <a:t>about?</a:t>
            </a:r>
          </a:p>
          <a:p>
            <a:r>
              <a:rPr lang="en-US" dirty="0"/>
              <a:t>What is your </a:t>
            </a:r>
            <a:r>
              <a:rPr lang="en-US" b="1" dirty="0"/>
              <a:t>purpose</a:t>
            </a:r>
            <a:r>
              <a:rPr lang="en-US" dirty="0"/>
              <a:t>?</a:t>
            </a:r>
          </a:p>
          <a:p>
            <a:r>
              <a:rPr lang="en-US" dirty="0"/>
              <a:t>How do you become passionate about your purpose and position it to become apart of America’s promise?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DF132A-B9CB-4A17-AD8A-9EFCF70752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58053" y="868363"/>
            <a:ext cx="3395807" cy="51212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D27A5-5864-4DFA-975D-23DB19A28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0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3578F-7B01-4FF5-AD97-987F76B5B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864108"/>
            <a:ext cx="2947482" cy="4601183"/>
          </a:xfrm>
        </p:spPr>
        <p:txBody>
          <a:bodyPr/>
          <a:lstStyle/>
          <a:p>
            <a:pPr algn="ctr"/>
            <a:r>
              <a:rPr lang="en-US" dirty="0"/>
              <a:t>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3820C-3E9B-4E46-BCDF-CA16F6AD9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What is your Spark?</a:t>
            </a:r>
          </a:p>
          <a:p>
            <a:pPr lvl="1"/>
            <a:r>
              <a:rPr lang="en-US" dirty="0"/>
              <a:t>What is your purpose?</a:t>
            </a:r>
          </a:p>
          <a:p>
            <a:pPr marL="502920" lvl="1" indent="0">
              <a:buNone/>
            </a:pPr>
            <a:endParaRPr lang="en-US" dirty="0"/>
          </a:p>
          <a:p>
            <a:r>
              <a:rPr lang="en-US" dirty="0"/>
              <a:t>Personal Statement: As an inclusive leader in higher education, I passionately advocate for the removal of inequitable policies and practices that create barriers in communities, organizations and universities through social action and research.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your personal DEI Statement?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5F778F-5D74-4A0D-B9CD-1F6BBD17D0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04" t="18484" r="24711" b="21392"/>
          <a:stretch/>
        </p:blipFill>
        <p:spPr>
          <a:xfrm>
            <a:off x="1140734" y="3692033"/>
            <a:ext cx="1171852" cy="150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73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6B0B8-D218-4867-844C-CD3435E00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CE8A5-BB44-4AA7-AB50-80274C75F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Diversity is defined as the presence of differences within a given setting. This may include </a:t>
            </a:r>
            <a:r>
              <a:rPr lang="en-US" b="1" dirty="0"/>
              <a:t>Race, Ethnicity, Nationality, Sexual Orientation, Ability, Age, Gender Identity, Religion /Spiritual Traditions, Veteran Status, Documented Status and Socioeconomic Class.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C223F-9009-4A02-B767-AC0AD7109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8A48DD-A487-47AF-ABC8-9F28D45FE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152" y="4064055"/>
            <a:ext cx="4511431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0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FB3E4-436B-4158-974A-FF1975501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3AABD0-65B7-46A0-9445-7D8961D5FA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Inclusion is the action or state of including or of being included within a group or structure. </a:t>
            </a:r>
          </a:p>
          <a:p>
            <a:r>
              <a:rPr lang="en-US" dirty="0"/>
              <a:t>More than simply diversity and numerical representation, inclusion involves authentic and empowered participation and a true sense of belonging.</a:t>
            </a:r>
          </a:p>
          <a:p>
            <a:r>
              <a:rPr lang="en-US" dirty="0"/>
              <a:t>Authentically bringing traditionally excluded individuals and/or groups into processes, activities, and decision/policy making in a way that shares power. </a:t>
            </a:r>
          </a:p>
          <a:p>
            <a:r>
              <a:rPr lang="en-US" sz="1200" dirty="0"/>
              <a:t>SOURCE:  </a:t>
            </a:r>
            <a:r>
              <a:rPr lang="en-US" sz="1200" dirty="0" err="1"/>
              <a:t>OpenSource</a:t>
            </a:r>
            <a:r>
              <a:rPr lang="en-US" sz="1200" dirty="0"/>
              <a:t> Leadership Strategies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178563-75E0-4AA8-88CD-4558264A53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9996"/>
          <a:stretch/>
        </p:blipFill>
        <p:spPr>
          <a:xfrm>
            <a:off x="7519385" y="1682787"/>
            <a:ext cx="4011135" cy="39712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1D4FF-5480-4F3C-86F0-10CF88DB6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52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679AF-4E4A-45C5-8314-4F0D90534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EB2E8-E74C-44CD-AC19-A45EE7A09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Equity is defined as “the state, quality or ideal of being just, impartial and fair.” </a:t>
            </a:r>
          </a:p>
          <a:p>
            <a:r>
              <a:rPr lang="en-US" dirty="0"/>
              <a:t>The concept of equity is synonymous with fairness and justice. It is helpful to think of equity as not simply a desired state of affairs or a lofty value. </a:t>
            </a:r>
          </a:p>
          <a:p>
            <a:r>
              <a:rPr lang="en-US" dirty="0"/>
              <a:t>To be achieved and sustained, equity needs to be thought of as a structural and systemic concept.</a:t>
            </a:r>
          </a:p>
          <a:p>
            <a:endParaRPr lang="en-US" dirty="0"/>
          </a:p>
          <a:p>
            <a:pPr algn="r"/>
            <a:r>
              <a:rPr lang="en-US" dirty="0"/>
              <a:t>https://www.aecf.org/blog/racial-justice-definitions/</a:t>
            </a:r>
          </a:p>
        </p:txBody>
      </p:sp>
    </p:spTree>
    <p:extLst>
      <p:ext uri="{BB962C8B-B14F-4D97-AF65-F5344CB8AC3E}">
        <p14:creationId xmlns:p14="http://schemas.microsoft.com/office/powerpoint/2010/main" val="158087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ED82CB-AC81-4604-BDF7-491353B04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DEI-Topics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9E926B-1906-48F2-9764-2C9D33353F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>
                <a:cs typeface="Times New Roman" panose="02020603050405020304" pitchFamily="18" charset="0"/>
              </a:rPr>
              <a:t>Biases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Stereotypes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Prejudice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Discrimination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Inclusive Leadership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Microaggressions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2B607C9-CDA0-4FB6-BD74-5A7F57F481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>
                <a:cs typeface="Times New Roman" panose="02020603050405020304" pitchFamily="18" charset="0"/>
              </a:rPr>
              <a:t>Diversity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Inclusion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Equity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Access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Privilege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Justice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4C90E-99FE-460F-98F2-BC7707B31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65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0946CB2-D715-4E26-958E-3F8BB194F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 of Bias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AFF6DDE-EEEF-4C3D-B6EB-72A6CBCBF0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87464" y="2148396"/>
            <a:ext cx="4029932" cy="226683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F92AE8B-2767-49D2-B568-48B139B6D3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Racism</a:t>
            </a:r>
          </a:p>
          <a:p>
            <a:r>
              <a:rPr lang="en-US" dirty="0"/>
              <a:t>Sexism</a:t>
            </a:r>
          </a:p>
          <a:p>
            <a:r>
              <a:rPr lang="en-US" dirty="0"/>
              <a:t>Classism</a:t>
            </a:r>
          </a:p>
          <a:p>
            <a:r>
              <a:rPr lang="en-US" dirty="0"/>
              <a:t>Homophobia</a:t>
            </a:r>
          </a:p>
          <a:p>
            <a:r>
              <a:rPr lang="en-US" dirty="0"/>
              <a:t>Discrimination or Harassment based upon: </a:t>
            </a:r>
          </a:p>
          <a:p>
            <a:pPr lvl="1"/>
            <a:r>
              <a:rPr lang="en-US" dirty="0"/>
              <a:t>Ethnicity</a:t>
            </a:r>
          </a:p>
          <a:p>
            <a:pPr lvl="1"/>
            <a:r>
              <a:rPr lang="en-US" dirty="0"/>
              <a:t>Religion</a:t>
            </a:r>
          </a:p>
          <a:p>
            <a:pPr lvl="1"/>
            <a:r>
              <a:rPr lang="en-US" dirty="0"/>
              <a:t>Weight</a:t>
            </a:r>
          </a:p>
          <a:p>
            <a:pPr lvl="1"/>
            <a:r>
              <a:rPr lang="en-US" dirty="0"/>
              <a:t>Ability, Disability</a:t>
            </a:r>
          </a:p>
          <a:p>
            <a:pPr lvl="1"/>
            <a:r>
              <a:rPr lang="en-US" dirty="0"/>
              <a:t>Documented Status</a:t>
            </a:r>
          </a:p>
          <a:p>
            <a:pPr lvl="1"/>
            <a:r>
              <a:rPr lang="en-US" dirty="0"/>
              <a:t>Language or Accents</a:t>
            </a:r>
          </a:p>
          <a:p>
            <a:pPr lvl="1"/>
            <a:r>
              <a:rPr lang="en-US" dirty="0"/>
              <a:t>Geography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F16EC-17C8-4CA5-8B07-3BBC20C1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9730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1237</TotalTime>
  <Words>1062</Words>
  <Application>Microsoft Office PowerPoint</Application>
  <PresentationFormat>Widescreen</PresentationFormat>
  <Paragraphs>171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Corbel</vt:lpstr>
      <vt:lpstr>Wingdings 2</vt:lpstr>
      <vt:lpstr>Frame</vt:lpstr>
      <vt:lpstr>Diversity, Inclusion &amp; Equity</vt:lpstr>
      <vt:lpstr>  Mission Statement</vt:lpstr>
      <vt:lpstr>Overview</vt:lpstr>
      <vt:lpstr>Connections</vt:lpstr>
      <vt:lpstr>Diversity</vt:lpstr>
      <vt:lpstr>Inclusion</vt:lpstr>
      <vt:lpstr>Equity</vt:lpstr>
      <vt:lpstr>DEI-Topics</vt:lpstr>
      <vt:lpstr>Forms of Bias</vt:lpstr>
      <vt:lpstr>Impact on Careers</vt:lpstr>
      <vt:lpstr>How can I Help?</vt:lpstr>
      <vt:lpstr>Greater Macon Community</vt:lpstr>
      <vt:lpstr>Greater Macon Community</vt:lpstr>
      <vt:lpstr>Greater Macon Community </vt:lpstr>
      <vt:lpstr>Greater Macon Community </vt:lpstr>
      <vt:lpstr>PowerPoint Presentation</vt:lpstr>
      <vt:lpstr>Junior League Diversity and Inclusion Facebook Group</vt:lpstr>
      <vt:lpstr>JL-Events and Programs</vt:lpstr>
      <vt:lpstr>Events &amp; Readings</vt:lpstr>
      <vt:lpstr>PowerPoint Presentation</vt:lpstr>
      <vt:lpstr>Questions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Ansley A. Booker</dc:creator>
  <cp:lastModifiedBy>Katrina Spooner</cp:lastModifiedBy>
  <cp:revision>36</cp:revision>
  <cp:lastPrinted>2021-02-02T16:06:02Z</cp:lastPrinted>
  <dcterms:created xsi:type="dcterms:W3CDTF">2021-02-01T21:52:04Z</dcterms:created>
  <dcterms:modified xsi:type="dcterms:W3CDTF">2021-11-10T03:43:49Z</dcterms:modified>
</cp:coreProperties>
</file>