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1/15/2013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1/15/2013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1/15/2013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1/15/2013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1/15/2013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Conference Feedback:</a:t>
            </a:r>
            <a:br>
              <a:rPr lang="en-GB" sz="4000" dirty="0" smtClean="0"/>
            </a:br>
            <a:r>
              <a:rPr lang="en-GB" sz="4000" dirty="0" smtClean="0"/>
              <a:t>Workshop Convenors 5.12.12</a:t>
            </a:r>
            <a:br>
              <a:rPr lang="en-GB" sz="4000" dirty="0" smtClean="0"/>
            </a:br>
            <a:r>
              <a:rPr lang="en-GB" sz="4000" dirty="0" smtClean="0"/>
              <a:t>GP Educators 10.1.13</a:t>
            </a:r>
            <a:endParaRPr lang="en-GB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Feedback to Hackney Trainers’ Workshop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4951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New Landscape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London Deanery ceases to exist on 31.3.13</a:t>
            </a:r>
          </a:p>
          <a:p>
            <a:r>
              <a:rPr lang="en-GB" dirty="0" smtClean="0"/>
              <a:t>Replaced by 3 LETBs:</a:t>
            </a:r>
          </a:p>
          <a:p>
            <a:pPr lvl="1"/>
            <a:r>
              <a:rPr lang="en-GB" dirty="0" smtClean="0"/>
              <a:t>S, NW, NC+E</a:t>
            </a:r>
          </a:p>
          <a:p>
            <a:pPr lvl="1"/>
            <a:r>
              <a:rPr lang="en-GB" dirty="0" smtClean="0"/>
              <a:t>Ours (NC+E) covers 292 trainers in 159 practices</a:t>
            </a:r>
          </a:p>
          <a:p>
            <a:pPr lvl="1"/>
            <a:r>
              <a:rPr lang="en-GB" dirty="0" smtClean="0"/>
              <a:t>Aka Health Education NC+E London</a:t>
            </a:r>
            <a:endParaRPr lang="en-GB" dirty="0"/>
          </a:p>
          <a:p>
            <a:pPr lvl="1"/>
            <a:r>
              <a:rPr lang="en-GB" dirty="0"/>
              <a:t>E</a:t>
            </a:r>
            <a:r>
              <a:rPr lang="en-GB" dirty="0" smtClean="0"/>
              <a:t>ducation </a:t>
            </a:r>
            <a:r>
              <a:rPr lang="en-GB" dirty="0"/>
              <a:t>commissioning </a:t>
            </a:r>
            <a:r>
              <a:rPr lang="en-GB" dirty="0" smtClean="0"/>
              <a:t>organisation</a:t>
            </a:r>
          </a:p>
          <a:p>
            <a:pPr lvl="1"/>
            <a:r>
              <a:rPr lang="en-GB" dirty="0"/>
              <a:t>C</a:t>
            </a:r>
            <a:r>
              <a:rPr lang="en-GB" dirty="0" smtClean="0"/>
              <a:t>ontiguous with AHSN (UCL partners)</a:t>
            </a:r>
            <a:endParaRPr lang="en-GB" dirty="0"/>
          </a:p>
          <a:p>
            <a:r>
              <a:rPr lang="en-GB" dirty="0"/>
              <a:t>S</a:t>
            </a:r>
            <a:r>
              <a:rPr lang="en-GB" dirty="0" smtClean="0"/>
              <a:t>ome Deanery pan-London </a:t>
            </a:r>
            <a:r>
              <a:rPr lang="en-GB" dirty="0"/>
              <a:t>functions </a:t>
            </a:r>
            <a:r>
              <a:rPr lang="en-GB" dirty="0" smtClean="0"/>
              <a:t>to </a:t>
            </a:r>
            <a:r>
              <a:rPr lang="en-GB" dirty="0"/>
              <a:t>continue </a:t>
            </a:r>
            <a:r>
              <a:rPr lang="en-GB" dirty="0" smtClean="0"/>
              <a:t>as ‘Provider Shared Services’</a:t>
            </a:r>
            <a:endParaRPr lang="en-GB" dirty="0"/>
          </a:p>
          <a:p>
            <a:r>
              <a:rPr lang="en-GB" dirty="0"/>
              <a:t>GP School </a:t>
            </a:r>
            <a:r>
              <a:rPr lang="en-GB" dirty="0" smtClean="0"/>
              <a:t>to remain intact for now, </a:t>
            </a:r>
            <a:r>
              <a:rPr lang="en-GB" dirty="0"/>
              <a:t>funded by all 3 LETBs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7450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Community based education hubs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New landscape = opportunity to shift education into the community</a:t>
            </a:r>
          </a:p>
          <a:p>
            <a:r>
              <a:rPr lang="en-GB" dirty="0" smtClean="0"/>
              <a:t>Expanded role for training practices as hubs for community based education</a:t>
            </a:r>
          </a:p>
          <a:p>
            <a:r>
              <a:rPr lang="en-GB" dirty="0" smtClean="0"/>
              <a:t>In federation with other community providers including </a:t>
            </a:r>
            <a:r>
              <a:rPr lang="en-GB" dirty="0" err="1" smtClean="0"/>
              <a:t>nontraining</a:t>
            </a:r>
            <a:r>
              <a:rPr lang="en-GB" dirty="0" smtClean="0"/>
              <a:t> practices</a:t>
            </a:r>
          </a:p>
          <a:p>
            <a:r>
              <a:rPr lang="en-GB" dirty="0" smtClean="0"/>
              <a:t>In collaboration with acute trusts</a:t>
            </a:r>
          </a:p>
          <a:p>
            <a:r>
              <a:rPr lang="en-GB" dirty="0" smtClean="0"/>
              <a:t>Multi-professional training (PNs, DNs, HVs, HCAs)</a:t>
            </a:r>
          </a:p>
          <a:p>
            <a:r>
              <a:rPr lang="en-GB" dirty="0" smtClean="0"/>
              <a:t>Commissioned by LETBs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112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Buzz words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Population based health care</a:t>
            </a:r>
          </a:p>
          <a:p>
            <a:r>
              <a:rPr lang="en-GB" dirty="0" smtClean="0"/>
              <a:t>Investment in </a:t>
            </a:r>
            <a:r>
              <a:rPr lang="en-GB" dirty="0" err="1" smtClean="0"/>
              <a:t>generalism</a:t>
            </a:r>
            <a:endParaRPr lang="en-GB" dirty="0" smtClean="0"/>
          </a:p>
          <a:p>
            <a:r>
              <a:rPr lang="en-GB" dirty="0" smtClean="0"/>
              <a:t>Community facing roles</a:t>
            </a:r>
          </a:p>
          <a:p>
            <a:r>
              <a:rPr lang="en-GB" dirty="0" smtClean="0"/>
              <a:t>Localism</a:t>
            </a:r>
          </a:p>
          <a:p>
            <a:r>
              <a:rPr lang="en-GB" dirty="0" smtClean="0"/>
              <a:t>Multi-professional training</a:t>
            </a:r>
          </a:p>
          <a:p>
            <a:r>
              <a:rPr lang="en-GB" dirty="0" smtClean="0"/>
              <a:t>Tariff based education – money follows trainee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2953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Dismantling Lord Moran’s Ladder: Dr Joanne Reeve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See BJGP Jan 2013 p34</a:t>
            </a:r>
          </a:p>
          <a:p>
            <a:r>
              <a:rPr lang="en-GB" dirty="0"/>
              <a:t>C</a:t>
            </a:r>
            <a:r>
              <a:rPr lang="en-GB" dirty="0" smtClean="0"/>
              <a:t>oncept of ‘expert generalist’ based on: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The principle of personalised decision making</a:t>
            </a:r>
            <a:r>
              <a:rPr lang="en-GB" dirty="0" smtClean="0"/>
              <a:t>, which recognises health as a resource for living, not an end in itself</a:t>
            </a:r>
          </a:p>
          <a:p>
            <a:pPr marL="514350" indent="-514350">
              <a:buFont typeface="+mj-lt"/>
              <a:buAutoNum type="arabicPeriod"/>
            </a:pPr>
            <a:r>
              <a:rPr lang="en-GB" b="1" dirty="0" smtClean="0"/>
              <a:t>The practice of interpretive medicine: </a:t>
            </a:r>
            <a:r>
              <a:rPr lang="en-GB" dirty="0" smtClean="0"/>
              <a:t>the critical use of a range of knowledge in a dynamic exploration and interpretation of individual illness experience</a:t>
            </a:r>
          </a:p>
        </p:txBody>
      </p:sp>
    </p:spTree>
    <p:extLst>
      <p:ext uri="{BB962C8B-B14F-4D97-AF65-F5344CB8AC3E}">
        <p14:creationId xmlns:p14="http://schemas.microsoft.com/office/powerpoint/2010/main" val="3609735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Leadership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Developing leadership skills = current hot </a:t>
            </a:r>
            <a:r>
              <a:rPr lang="en-GB" dirty="0" smtClean="0"/>
              <a:t>topic</a:t>
            </a:r>
            <a:endParaRPr lang="en-GB" dirty="0"/>
          </a:p>
          <a:p>
            <a:r>
              <a:rPr lang="en-GB" dirty="0"/>
              <a:t>N</a:t>
            </a:r>
            <a:r>
              <a:rPr lang="en-GB" dirty="0" smtClean="0"/>
              <a:t>ew </a:t>
            </a:r>
            <a:r>
              <a:rPr lang="en-GB" dirty="0"/>
              <a:t>curriculum </a:t>
            </a:r>
            <a:r>
              <a:rPr lang="en-GB" dirty="0" smtClean="0"/>
              <a:t>requirement</a:t>
            </a:r>
          </a:p>
          <a:p>
            <a:r>
              <a:rPr lang="en-GB" dirty="0" err="1" smtClean="0"/>
              <a:t>Darzi</a:t>
            </a:r>
            <a:r>
              <a:rPr lang="en-GB" dirty="0" smtClean="0"/>
              <a:t> fellows in clinical leadership are offering to lead sessions on how to incorporate development of leadership skills into training</a:t>
            </a:r>
          </a:p>
          <a:p>
            <a:r>
              <a:rPr lang="en-GB" dirty="0" smtClean="0"/>
              <a:t>? Topic for workshop session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6201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Trainees in difficulty: Penny Trafford and Gill Parsons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GB" sz="4200" dirty="0"/>
          </a:p>
          <a:p>
            <a:r>
              <a:rPr lang="en-GB" sz="2800" dirty="0"/>
              <a:t>Book recommendation: ‘Understanding doctors’ performance</a:t>
            </a:r>
            <a:r>
              <a:rPr lang="en-GB" sz="2800" dirty="0" smtClean="0"/>
              <a:t>’, Cox</a:t>
            </a:r>
            <a:r>
              <a:rPr lang="en-GB" sz="2800" dirty="0"/>
              <a:t>, King et al</a:t>
            </a:r>
            <a:r>
              <a:rPr lang="en-GB" sz="2800" dirty="0" smtClean="0"/>
              <a:t>.</a:t>
            </a:r>
          </a:p>
          <a:p>
            <a:endParaRPr lang="en-GB" sz="2800" dirty="0"/>
          </a:p>
          <a:p>
            <a:r>
              <a:rPr lang="en-GB" sz="2800" dirty="0" smtClean="0"/>
              <a:t>Deanery Professional </a:t>
            </a:r>
            <a:r>
              <a:rPr lang="en-GB" sz="2800" dirty="0"/>
              <a:t>Support </a:t>
            </a:r>
            <a:r>
              <a:rPr lang="en-GB" sz="2800" dirty="0" smtClean="0"/>
              <a:t>Unit: lots </a:t>
            </a:r>
            <a:r>
              <a:rPr lang="en-GB" sz="2800" dirty="0"/>
              <a:t>of resources to support trainees on </a:t>
            </a:r>
            <a:r>
              <a:rPr lang="en-GB" sz="2800" dirty="0" smtClean="0"/>
              <a:t>extensions</a:t>
            </a:r>
          </a:p>
          <a:p>
            <a:endParaRPr lang="en-GB" sz="2800" dirty="0"/>
          </a:p>
          <a:p>
            <a:r>
              <a:rPr lang="en-GB" sz="2800" dirty="0"/>
              <a:t>Strong sense of them dealing with an extreme end sample, with correspondingly little insight into less severe more every day </a:t>
            </a:r>
            <a:r>
              <a:rPr lang="en-GB" sz="2800" dirty="0" smtClean="0"/>
              <a:t>difficulties</a:t>
            </a:r>
          </a:p>
          <a:p>
            <a:endParaRPr lang="en-GB" sz="2800" dirty="0"/>
          </a:p>
          <a:p>
            <a:r>
              <a:rPr lang="en-GB" sz="2800" dirty="0"/>
              <a:t>Strong tendency to view in terms of individual </a:t>
            </a:r>
            <a:r>
              <a:rPr lang="en-GB" sz="2800" dirty="0" smtClean="0"/>
              <a:t>pathology</a:t>
            </a:r>
            <a:endParaRPr lang="en-GB" sz="2800" dirty="0"/>
          </a:p>
          <a:p>
            <a:r>
              <a:rPr lang="en-GB" sz="2800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9221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72A376"/>
              </a:buClr>
            </a:pPr>
            <a:r>
              <a:rPr lang="en-GB" sz="2000" dirty="0">
                <a:solidFill>
                  <a:prstClr val="white"/>
                </a:solidFill>
              </a:rPr>
              <a:t>Interesting data re current trainees on extension due to failure of particular components:</a:t>
            </a:r>
          </a:p>
          <a:p>
            <a:pPr lvl="0">
              <a:buClr>
                <a:srgbClr val="72A376"/>
              </a:buClr>
            </a:pPr>
            <a:r>
              <a:rPr lang="en-GB" sz="2000" dirty="0">
                <a:solidFill>
                  <a:prstClr val="white"/>
                </a:solidFill>
              </a:rPr>
              <a:t>AKT – 4</a:t>
            </a:r>
          </a:p>
          <a:p>
            <a:pPr lvl="0">
              <a:buClr>
                <a:srgbClr val="72A376"/>
              </a:buClr>
            </a:pPr>
            <a:r>
              <a:rPr lang="en-GB" sz="2000" dirty="0">
                <a:solidFill>
                  <a:prstClr val="white"/>
                </a:solidFill>
              </a:rPr>
              <a:t>CSA – 17</a:t>
            </a:r>
          </a:p>
          <a:p>
            <a:pPr lvl="0">
              <a:buClr>
                <a:srgbClr val="72A376"/>
              </a:buClr>
            </a:pPr>
            <a:r>
              <a:rPr lang="en-GB" sz="2000" dirty="0">
                <a:solidFill>
                  <a:prstClr val="white"/>
                </a:solidFill>
              </a:rPr>
              <a:t>AKT and CSA – 1</a:t>
            </a:r>
          </a:p>
          <a:p>
            <a:pPr lvl="0">
              <a:buClr>
                <a:srgbClr val="72A376"/>
              </a:buClr>
            </a:pPr>
            <a:r>
              <a:rPr lang="en-GB" sz="2000" dirty="0">
                <a:solidFill>
                  <a:prstClr val="white"/>
                </a:solidFill>
              </a:rPr>
              <a:t>WPBA – 15</a:t>
            </a:r>
          </a:p>
          <a:p>
            <a:pPr lvl="0">
              <a:buClr>
                <a:srgbClr val="72A376"/>
              </a:buClr>
            </a:pPr>
            <a:endParaRPr lang="en-GB" sz="2000" dirty="0">
              <a:solidFill>
                <a:prstClr val="white"/>
              </a:solidFill>
            </a:endParaRPr>
          </a:p>
          <a:p>
            <a:pPr lvl="0">
              <a:buClr>
                <a:srgbClr val="72A376"/>
              </a:buClr>
            </a:pPr>
            <a:r>
              <a:rPr lang="en-GB" sz="2000" dirty="0">
                <a:solidFill>
                  <a:prstClr val="white"/>
                </a:solidFill>
              </a:rPr>
              <a:t>AKT 3 domains: clinical medicine (most reliable), organisation, EBM</a:t>
            </a:r>
          </a:p>
          <a:p>
            <a:pPr lvl="0">
              <a:buClr>
                <a:srgbClr val="72A376"/>
              </a:buClr>
            </a:pPr>
            <a:r>
              <a:rPr lang="en-GB" sz="2000" dirty="0">
                <a:solidFill>
                  <a:prstClr val="white"/>
                </a:solidFill>
              </a:rPr>
              <a:t>Trainers encouraged to look at the marks in each domain to help focus input</a:t>
            </a:r>
          </a:p>
          <a:p>
            <a:pPr lvl="0">
              <a:buClr>
                <a:srgbClr val="72A376"/>
              </a:buClr>
            </a:pPr>
            <a:r>
              <a:rPr lang="en-GB" sz="2000" dirty="0">
                <a:solidFill>
                  <a:prstClr val="white"/>
                </a:solidFill>
              </a:rPr>
              <a:t>Also encouraged to make use of ‘educator notes’ in </a:t>
            </a:r>
            <a:r>
              <a:rPr lang="en-GB" sz="2000" dirty="0" err="1">
                <a:solidFill>
                  <a:prstClr val="white"/>
                </a:solidFill>
              </a:rPr>
              <a:t>eportfolio</a:t>
            </a:r>
            <a:r>
              <a:rPr lang="en-GB" sz="2000" dirty="0">
                <a:solidFill>
                  <a:prstClr val="white"/>
                </a:solidFill>
              </a:rPr>
              <a:t> to document strengths and causes for concern. Importance of early documentation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30216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100</TotalTime>
  <Words>404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Foundry</vt:lpstr>
      <vt:lpstr>Conference Feedback: Workshop Convenors 5.12.12 GP Educators 10.1.13</vt:lpstr>
      <vt:lpstr>The New Landscape</vt:lpstr>
      <vt:lpstr>Community based education hubs</vt:lpstr>
      <vt:lpstr>Buzz words</vt:lpstr>
      <vt:lpstr>Dismantling Lord Moran’s Ladder: Dr Joanne Reeve</vt:lpstr>
      <vt:lpstr>Leadership</vt:lpstr>
      <vt:lpstr>Trainees in difficulty: Penny Trafford and Gill Parsons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Conference Feedback: Workshop Convenors’ 5.12.12 GP Educators’ 10.1.13</dc:title>
  <dc:creator>Jim</dc:creator>
  <cp:lastModifiedBy>Jim</cp:lastModifiedBy>
  <cp:revision>10</cp:revision>
  <dcterms:created xsi:type="dcterms:W3CDTF">2006-08-16T00:00:00Z</dcterms:created>
  <dcterms:modified xsi:type="dcterms:W3CDTF">2013-01-15T21:17:59Z</dcterms:modified>
</cp:coreProperties>
</file>