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5" r:id="rId8"/>
    <p:sldId id="266" r:id="rId9"/>
    <p:sldId id="267" r:id="rId10"/>
    <p:sldId id="269" r:id="rId11"/>
    <p:sldId id="261" r:id="rId12"/>
    <p:sldId id="262" r:id="rId13"/>
    <p:sldId id="263" r:id="rId14"/>
    <p:sldId id="26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475F5F-F582-4D1D-9B43-F894A3E5D969}" type="datetimeFigureOut">
              <a:rPr lang="en-GB" smtClean="0"/>
              <a:t>11/09/2018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3476072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475F5F-F582-4D1D-9B43-F894A3E5D969}" type="datetimeFigureOut">
              <a:rPr lang="en-GB" smtClean="0"/>
              <a:t>11/09/2018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205453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475F5F-F582-4D1D-9B43-F894A3E5D969}" type="datetimeFigureOut">
              <a:rPr lang="en-GB" smtClean="0"/>
              <a:t>11/09/2018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603499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475F5F-F582-4D1D-9B43-F894A3E5D969}" type="datetimeFigureOut">
              <a:rPr lang="en-GB" smtClean="0"/>
              <a:t>11/09/2018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83212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475F5F-F582-4D1D-9B43-F894A3E5D969}" type="datetimeFigureOut">
              <a:rPr lang="en-GB" smtClean="0"/>
              <a:t>11/09/2018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188306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E475F5F-F582-4D1D-9B43-F894A3E5D969}" type="datetimeFigureOut">
              <a:rPr lang="en-GB" smtClean="0"/>
              <a:t>11/09/2018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217140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E475F5F-F582-4D1D-9B43-F894A3E5D969}" type="datetimeFigureOut">
              <a:rPr lang="en-GB" smtClean="0"/>
              <a:t>11/09/2018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2866951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475F5F-F582-4D1D-9B43-F894A3E5D969}" type="datetimeFigureOut">
              <a:rPr lang="en-GB" smtClean="0"/>
              <a:t>11/09/2018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207947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75F5F-F582-4D1D-9B43-F894A3E5D969}" type="datetimeFigureOut">
              <a:rPr lang="en-GB" smtClean="0"/>
              <a:t>11/09/2018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59891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475F5F-F582-4D1D-9B43-F894A3E5D969}" type="datetimeFigureOut">
              <a:rPr lang="en-GB" smtClean="0"/>
              <a:t>11/09/2018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122754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475F5F-F582-4D1D-9B43-F894A3E5D969}" type="datetimeFigureOut">
              <a:rPr lang="en-GB" smtClean="0"/>
              <a:t>11/09/2018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FB0D7-920E-4902-B285-6459CE288E8C}" type="slidenum">
              <a:rPr lang="en-GB" smtClean="0"/>
              <a:t>‹#›</a:t>
            </a:fld>
            <a:endParaRPr lang="en-GB"/>
          </a:p>
        </p:txBody>
      </p:sp>
    </p:spTree>
    <p:extLst>
      <p:ext uri="{BB962C8B-B14F-4D97-AF65-F5344CB8AC3E}">
        <p14:creationId xmlns:p14="http://schemas.microsoft.com/office/powerpoint/2010/main" val="589545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75F5F-F582-4D1D-9B43-F894A3E5D969}" type="datetimeFigureOut">
              <a:rPr lang="en-GB" smtClean="0"/>
              <a:t>11/09/2018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FB0D7-920E-4902-B285-6459CE288E8C}" type="slidenum">
              <a:rPr lang="en-GB" smtClean="0"/>
              <a:t>‹#›</a:t>
            </a:fld>
            <a:endParaRPr lang="en-GB"/>
          </a:p>
        </p:txBody>
      </p:sp>
    </p:spTree>
    <p:extLst>
      <p:ext uri="{BB962C8B-B14F-4D97-AF65-F5344CB8AC3E}">
        <p14:creationId xmlns:p14="http://schemas.microsoft.com/office/powerpoint/2010/main" val="4472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 GP Skills  –End of Life Care in the community </a:t>
            </a:r>
            <a:endParaRPr lang="en-GB" dirty="0"/>
          </a:p>
        </p:txBody>
      </p:sp>
      <p:sp>
        <p:nvSpPr>
          <p:cNvPr id="3" name="Subtitle 2"/>
          <p:cNvSpPr>
            <a:spLocks noGrp="1"/>
          </p:cNvSpPr>
          <p:nvPr>
            <p:ph type="subTitle" idx="1"/>
          </p:nvPr>
        </p:nvSpPr>
        <p:spPr/>
        <p:txBody>
          <a:bodyPr/>
          <a:lstStyle/>
          <a:p>
            <a:r>
              <a:rPr lang="en-GB" dirty="0" smtClean="0"/>
              <a:t>Dr </a:t>
            </a:r>
            <a:r>
              <a:rPr lang="en-GB" dirty="0" err="1" smtClean="0"/>
              <a:t>Meena</a:t>
            </a:r>
            <a:r>
              <a:rPr lang="en-GB" dirty="0" smtClean="0"/>
              <a:t> Krishnamurthy</a:t>
            </a:r>
          </a:p>
          <a:p>
            <a:r>
              <a:rPr lang="en-GB" dirty="0" smtClean="0"/>
              <a:t>GP</a:t>
            </a:r>
          </a:p>
          <a:p>
            <a:r>
              <a:rPr lang="en-GB" dirty="0" smtClean="0"/>
              <a:t>CCG Lead for End of life care </a:t>
            </a:r>
            <a:endParaRPr lang="en-GB" dirty="0"/>
          </a:p>
        </p:txBody>
      </p:sp>
    </p:spTree>
    <p:extLst>
      <p:ext uri="{BB962C8B-B14F-4D97-AF65-F5344CB8AC3E}">
        <p14:creationId xmlns:p14="http://schemas.microsoft.com/office/powerpoint/2010/main" val="195202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Complexity</a:t>
            </a:r>
            <a:endParaRPr lang="en-GB" dirty="0"/>
          </a:p>
        </p:txBody>
      </p:sp>
      <p:sp>
        <p:nvSpPr>
          <p:cNvPr id="3" name="Content Placeholder 2"/>
          <p:cNvSpPr>
            <a:spLocks noGrp="1"/>
          </p:cNvSpPr>
          <p:nvPr>
            <p:ph idx="1"/>
          </p:nvPr>
        </p:nvSpPr>
        <p:spPr/>
        <p:txBody>
          <a:bodyPr>
            <a:normAutofit fontScale="77500" lnSpcReduction="20000"/>
          </a:bodyPr>
          <a:lstStyle/>
          <a:p>
            <a:r>
              <a:rPr lang="en-GB" dirty="0"/>
              <a:t>For ALL patients at end of life those who have significant substance misuse, mental health problems , self neglect and/or refusal to engage with any services </a:t>
            </a:r>
            <a:r>
              <a:rPr lang="en-GB" dirty="0" smtClean="0"/>
              <a:t>are </a:t>
            </a:r>
            <a:r>
              <a:rPr lang="en-GB" dirty="0"/>
              <a:t>likely to die sooner </a:t>
            </a:r>
            <a:r>
              <a:rPr lang="en-GB" dirty="0" smtClean="0"/>
              <a:t>than might be expected and will often die suddenly either at home or  following  a crisis admission to  </a:t>
            </a:r>
            <a:r>
              <a:rPr lang="en-GB" dirty="0"/>
              <a:t>hospital as they </a:t>
            </a:r>
            <a:r>
              <a:rPr lang="en-GB" dirty="0" smtClean="0"/>
              <a:t>may </a:t>
            </a:r>
            <a:r>
              <a:rPr lang="en-GB" dirty="0"/>
              <a:t>avoid seeking help until it is a serious </a:t>
            </a:r>
            <a:r>
              <a:rPr lang="en-GB" dirty="0" smtClean="0"/>
              <a:t>crisis.</a:t>
            </a:r>
          </a:p>
          <a:p>
            <a:r>
              <a:rPr lang="en-GB" dirty="0" smtClean="0"/>
              <a:t>It may also be their preference for things to happen in this way</a:t>
            </a:r>
          </a:p>
          <a:p>
            <a:r>
              <a:rPr lang="en-GB" dirty="0" smtClean="0"/>
              <a:t>This needs to be thought about when considering what the prognosis might be for such a patient and I have found it helpful to speak to family/other health professionals about this so that everyone is prepared for this to happen.</a:t>
            </a:r>
          </a:p>
          <a:p>
            <a:endParaRPr lang="en-GB" dirty="0"/>
          </a:p>
          <a:p>
            <a:endParaRPr lang="en-GB" dirty="0"/>
          </a:p>
        </p:txBody>
      </p:sp>
    </p:spTree>
    <p:extLst>
      <p:ext uri="{BB962C8B-B14F-4D97-AF65-F5344CB8AC3E}">
        <p14:creationId xmlns:p14="http://schemas.microsoft.com/office/powerpoint/2010/main" val="3489872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Deterioration-what we can do </a:t>
            </a:r>
            <a:endParaRPr lang="en-GB" dirty="0"/>
          </a:p>
        </p:txBody>
      </p:sp>
      <p:sp>
        <p:nvSpPr>
          <p:cNvPr id="3" name="Content Placeholder 2"/>
          <p:cNvSpPr>
            <a:spLocks noGrp="1"/>
          </p:cNvSpPr>
          <p:nvPr>
            <p:ph idx="1"/>
          </p:nvPr>
        </p:nvSpPr>
        <p:spPr/>
        <p:txBody>
          <a:bodyPr>
            <a:normAutofit fontScale="47500" lnSpcReduction="20000"/>
          </a:bodyPr>
          <a:lstStyle/>
          <a:p>
            <a:r>
              <a:rPr lang="en-GB" b="1" dirty="0" smtClean="0"/>
              <a:t>We are likely to notice </a:t>
            </a:r>
            <a:r>
              <a:rPr lang="en-GB" dirty="0" smtClean="0"/>
              <a:t>–that patients are less responsive , less mobile ,eating and drinking less, losing weight, frequent crises, frequent home visits . When deterioration occurs we can think about whether it is reversible or whether the patient is now in the last   weeks/days  of life</a:t>
            </a:r>
          </a:p>
          <a:p>
            <a:r>
              <a:rPr lang="en-GB" b="1" dirty="0" smtClean="0"/>
              <a:t>We can refer </a:t>
            </a:r>
            <a:r>
              <a:rPr lang="en-GB" dirty="0" smtClean="0"/>
              <a:t>–do other services need to be involved –</a:t>
            </a:r>
            <a:r>
              <a:rPr lang="en-GB" b="1" dirty="0" err="1" smtClean="0"/>
              <a:t>IIT</a:t>
            </a:r>
            <a:r>
              <a:rPr lang="en-GB" dirty="0" err="1" smtClean="0"/>
              <a:t>,</a:t>
            </a:r>
            <a:r>
              <a:rPr lang="en-GB" b="1" dirty="0" err="1" smtClean="0"/>
              <a:t>district</a:t>
            </a:r>
            <a:r>
              <a:rPr lang="en-GB" b="1" dirty="0" smtClean="0"/>
              <a:t> nurses and/or SJH</a:t>
            </a:r>
            <a:r>
              <a:rPr lang="en-GB" dirty="0" smtClean="0"/>
              <a:t>?</a:t>
            </a:r>
          </a:p>
          <a:p>
            <a:r>
              <a:rPr lang="en-GB" b="1" dirty="0" smtClean="0"/>
              <a:t>We can communicate </a:t>
            </a:r>
            <a:r>
              <a:rPr lang="en-GB" dirty="0" smtClean="0"/>
              <a:t>with family, professionals, patient , carers and neighbours </a:t>
            </a:r>
            <a:r>
              <a:rPr lang="en-GB" dirty="0"/>
              <a:t>-</a:t>
            </a:r>
            <a:r>
              <a:rPr lang="en-GB" dirty="0" smtClean="0"/>
              <a:t> the fact that this patient has now entered the last weeks of life. It is ideal if  someone is monitoring this –could be the family, carers or  district nurses-advise them to contact us /OOH GP/SJH 24 hr helpline/IIT if any changes such as getting weaker /not eating or drinking/less responsive .</a:t>
            </a:r>
          </a:p>
          <a:p>
            <a:r>
              <a:rPr lang="en-GB" b="1" dirty="0" smtClean="0"/>
              <a:t>We can support the family</a:t>
            </a:r>
            <a:r>
              <a:rPr lang="en-GB" dirty="0" smtClean="0"/>
              <a:t>-provide the family/carers with the </a:t>
            </a:r>
            <a:r>
              <a:rPr lang="en-GB" b="1" dirty="0" smtClean="0"/>
              <a:t>leaflet –’what to expect when someone close to you is dying’ and talk it over with them so they can think about whether they can cope with a home death.</a:t>
            </a:r>
          </a:p>
          <a:p>
            <a:r>
              <a:rPr lang="en-GB" b="1" dirty="0" smtClean="0"/>
              <a:t>We can prescribe -are</a:t>
            </a:r>
            <a:r>
              <a:rPr lang="en-GB" dirty="0" smtClean="0"/>
              <a:t> </a:t>
            </a:r>
            <a:r>
              <a:rPr lang="en-GB" b="1" dirty="0" smtClean="0"/>
              <a:t>anticipatory meds</a:t>
            </a:r>
            <a:r>
              <a:rPr lang="en-GB" dirty="0" smtClean="0"/>
              <a:t> needed and if so prescribe as advised by SJH.</a:t>
            </a:r>
          </a:p>
          <a:p>
            <a:r>
              <a:rPr lang="en-GB" dirty="0" smtClean="0"/>
              <a:t>We can identify when a </a:t>
            </a:r>
            <a:r>
              <a:rPr lang="en-GB" b="1" dirty="0" smtClean="0"/>
              <a:t>syringe driver </a:t>
            </a:r>
            <a:r>
              <a:rPr lang="en-GB" dirty="0" smtClean="0"/>
              <a:t>is needed </a:t>
            </a:r>
          </a:p>
          <a:p>
            <a:r>
              <a:rPr lang="en-GB" b="1" dirty="0" smtClean="0"/>
              <a:t>We can prepare  the family </a:t>
            </a:r>
            <a:r>
              <a:rPr lang="en-GB" dirty="0" smtClean="0"/>
              <a:t>/carers for  what happens when the patient dies </a:t>
            </a:r>
            <a:r>
              <a:rPr lang="en-GB" dirty="0" err="1" smtClean="0"/>
              <a:t>e.g</a:t>
            </a:r>
            <a:r>
              <a:rPr lang="en-GB" dirty="0" smtClean="0"/>
              <a:t> call us/OOH GP to verify the death, contact undertaker, we will issue the death certificate but only on the next working day(particularly important for </a:t>
            </a:r>
            <a:r>
              <a:rPr lang="en-GB" dirty="0" err="1" smtClean="0"/>
              <a:t>muslim</a:t>
            </a:r>
            <a:r>
              <a:rPr lang="en-GB" dirty="0" smtClean="0"/>
              <a:t> and OJ patients)</a:t>
            </a:r>
          </a:p>
          <a:p>
            <a:r>
              <a:rPr lang="en-GB" b="1" dirty="0" smtClean="0"/>
              <a:t>We should update the </a:t>
            </a:r>
            <a:r>
              <a:rPr lang="en-GB" b="1" dirty="0"/>
              <a:t>C</a:t>
            </a:r>
            <a:r>
              <a:rPr lang="en-GB" b="1" dirty="0" smtClean="0"/>
              <a:t>MC record and EMIS template especially DNAR/PPC/PPD-it is crucial at this stage so that CMC reports are accurate as to whether wishes were met.</a:t>
            </a:r>
          </a:p>
          <a:p>
            <a:r>
              <a:rPr lang="en-GB" b="1" dirty="0"/>
              <a:t>Good palliative care can help to stabilise patient health and support them to live longer and with better quality of life –this doesn’t mean we got it wrong</a:t>
            </a:r>
          </a:p>
          <a:p>
            <a:endParaRPr lang="en-GB" b="1" dirty="0" smtClean="0"/>
          </a:p>
          <a:p>
            <a:endParaRPr lang="en-GB" b="1" dirty="0"/>
          </a:p>
        </p:txBody>
      </p:sp>
    </p:spTree>
    <p:extLst>
      <p:ext uri="{BB962C8B-B14F-4D97-AF65-F5344CB8AC3E}">
        <p14:creationId xmlns:p14="http://schemas.microsoft.com/office/powerpoint/2010/main" val="1268695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Last days</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We can reassure the family/carers that they are doing a good job of looking after the patient </a:t>
            </a:r>
          </a:p>
          <a:p>
            <a:r>
              <a:rPr lang="en-GB" dirty="0" smtClean="0"/>
              <a:t>We can make sure they understand that there is nothing more that could be done </a:t>
            </a:r>
          </a:p>
          <a:p>
            <a:r>
              <a:rPr lang="en-GB" dirty="0" smtClean="0"/>
              <a:t>We can explain that we are aiming to help the patient to have a ‘good death’-</a:t>
            </a:r>
            <a:r>
              <a:rPr lang="en-GB" b="1" dirty="0" smtClean="0"/>
              <a:t>calm, peaceful, dignified, pain-free</a:t>
            </a:r>
            <a:r>
              <a:rPr lang="en-GB" dirty="0" smtClean="0"/>
              <a:t>.</a:t>
            </a:r>
          </a:p>
          <a:p>
            <a:r>
              <a:rPr lang="en-GB" dirty="0" smtClean="0"/>
              <a:t>We can encourage them to spend time sitting with the patient , holding their hand and gently talking to them</a:t>
            </a:r>
            <a:endParaRPr lang="en-GB" dirty="0"/>
          </a:p>
          <a:p>
            <a:r>
              <a:rPr lang="en-GB" dirty="0" smtClean="0"/>
              <a:t>We can remind them that although the patient may not be responsive they can probably hear everything so be careful what conversations you have near the patient.</a:t>
            </a:r>
          </a:p>
          <a:p>
            <a:r>
              <a:rPr lang="en-GB" dirty="0" smtClean="0"/>
              <a:t>We can go through the ‘what to expect’ and what to do after death again</a:t>
            </a:r>
          </a:p>
          <a:p>
            <a:r>
              <a:rPr lang="en-GB" dirty="0" smtClean="0"/>
              <a:t>We may need to  explain that </a:t>
            </a:r>
            <a:r>
              <a:rPr lang="en-GB" b="1" dirty="0" smtClean="0"/>
              <a:t>stopping eating and drinking </a:t>
            </a:r>
            <a:r>
              <a:rPr lang="en-GB" dirty="0" smtClean="0"/>
              <a:t>is the body’s way of preparing for death –artificially interfering with this is not appropriate. The person’s need for food and water is minimal at this stage and the sensations of hunger and thirst may not be present, so they are not going to die of hunger or thirst nor are they in discomfort because of hunger and thirst </a:t>
            </a:r>
            <a:r>
              <a:rPr lang="en-GB" dirty="0"/>
              <a:t>-</a:t>
            </a:r>
            <a:r>
              <a:rPr lang="en-GB" dirty="0" smtClean="0"/>
              <a:t> they  can have mouth care with a toothbrush dipped in water. </a:t>
            </a:r>
          </a:p>
          <a:p>
            <a:r>
              <a:rPr lang="en-GB" dirty="0" smtClean="0"/>
              <a:t>We may need to explain that the doses of </a:t>
            </a:r>
            <a:r>
              <a:rPr lang="en-GB" b="1" dirty="0" smtClean="0"/>
              <a:t>morphine</a:t>
            </a:r>
            <a:r>
              <a:rPr lang="en-GB" dirty="0" smtClean="0"/>
              <a:t> that we use are not enough to hasten death</a:t>
            </a:r>
            <a:r>
              <a:rPr lang="en-GB" smtClean="0"/>
              <a:t>. </a:t>
            </a:r>
            <a:endParaRPr lang="en-GB" dirty="0" smtClean="0"/>
          </a:p>
          <a:p>
            <a:r>
              <a:rPr lang="en-GB" b="1" dirty="0" smtClean="0"/>
              <a:t>We should update the CMC record and EMIS template-especially DNAR/PPC/PPD</a:t>
            </a:r>
            <a:endParaRPr lang="en-GB" b="1" dirty="0"/>
          </a:p>
        </p:txBody>
      </p:sp>
    </p:spTree>
    <p:extLst>
      <p:ext uri="{BB962C8B-B14F-4D97-AF65-F5344CB8AC3E}">
        <p14:creationId xmlns:p14="http://schemas.microsoft.com/office/powerpoint/2010/main" val="275325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After death</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There are some tasks that we need to do after death:</a:t>
            </a:r>
          </a:p>
          <a:p>
            <a:r>
              <a:rPr lang="en-GB" dirty="0" smtClean="0"/>
              <a:t>Record </a:t>
            </a:r>
            <a:r>
              <a:rPr lang="en-GB" b="1" dirty="0" smtClean="0"/>
              <a:t>place and date of death </a:t>
            </a:r>
            <a:r>
              <a:rPr lang="en-GB" dirty="0" smtClean="0"/>
              <a:t>on problem list-we now do an admin consultation to say how we found out about it.</a:t>
            </a:r>
          </a:p>
          <a:p>
            <a:r>
              <a:rPr lang="en-GB" dirty="0" smtClean="0"/>
              <a:t>Send internal email to all staff-so diary dates can be deleted </a:t>
            </a:r>
            <a:r>
              <a:rPr lang="en-GB" dirty="0" err="1" smtClean="0"/>
              <a:t>etc</a:t>
            </a:r>
            <a:endParaRPr lang="en-GB" dirty="0" smtClean="0"/>
          </a:p>
          <a:p>
            <a:r>
              <a:rPr lang="en-GB" dirty="0" smtClean="0"/>
              <a:t>Send condolence letter to family</a:t>
            </a:r>
          </a:p>
          <a:p>
            <a:r>
              <a:rPr lang="en-GB" dirty="0" smtClean="0"/>
              <a:t>Complete the CMC template </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88009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t>
            </a:r>
            <a:r>
              <a:rPr lang="en-GB" smtClean="0"/>
              <a:t>messages-what  </a:t>
            </a:r>
            <a:r>
              <a:rPr lang="en-GB" dirty="0" smtClean="0"/>
              <a:t>we can do</a:t>
            </a:r>
            <a:endParaRPr lang="en-GB" dirty="0"/>
          </a:p>
        </p:txBody>
      </p:sp>
      <p:sp>
        <p:nvSpPr>
          <p:cNvPr id="3" name="Content Placeholder 2"/>
          <p:cNvSpPr>
            <a:spLocks noGrp="1"/>
          </p:cNvSpPr>
          <p:nvPr>
            <p:ph idx="1"/>
          </p:nvPr>
        </p:nvSpPr>
        <p:spPr/>
        <p:txBody>
          <a:bodyPr>
            <a:normAutofit fontScale="70000" lnSpcReduction="20000"/>
          </a:bodyPr>
          <a:lstStyle/>
          <a:p>
            <a:r>
              <a:rPr lang="en-GB" b="1" dirty="0" smtClean="0"/>
              <a:t>Recognise </a:t>
            </a:r>
            <a:r>
              <a:rPr lang="en-GB" dirty="0" smtClean="0"/>
              <a:t>the  last year of life and  support the patient /family/carers and other professionals to acknowledge it and to manage patient care appropriately</a:t>
            </a:r>
          </a:p>
          <a:p>
            <a:r>
              <a:rPr lang="en-GB" dirty="0" smtClean="0"/>
              <a:t>Maintain a </a:t>
            </a:r>
            <a:r>
              <a:rPr lang="en-GB" b="1" dirty="0" smtClean="0"/>
              <a:t>holistic and generalist approach </a:t>
            </a:r>
            <a:r>
              <a:rPr lang="en-GB" dirty="0" smtClean="0"/>
              <a:t>by referring to geriatrician rather than to specialists.</a:t>
            </a:r>
          </a:p>
          <a:p>
            <a:r>
              <a:rPr lang="en-GB" b="1" dirty="0" smtClean="0"/>
              <a:t>Recognise deterioration </a:t>
            </a:r>
            <a:r>
              <a:rPr lang="en-GB" dirty="0" smtClean="0"/>
              <a:t>and act on it to make sure the patient/family/carers/other professionals acknowledge it and that patient care is appropriate.</a:t>
            </a:r>
          </a:p>
          <a:p>
            <a:r>
              <a:rPr lang="en-GB" dirty="0" smtClean="0"/>
              <a:t>Recognise if it </a:t>
            </a:r>
            <a:r>
              <a:rPr lang="en-GB" smtClean="0"/>
              <a:t>is  </a:t>
            </a:r>
            <a:r>
              <a:rPr lang="en-GB" b="1" dirty="0" smtClean="0"/>
              <a:t>complex</a:t>
            </a:r>
            <a:r>
              <a:rPr lang="en-GB" dirty="0" smtClean="0"/>
              <a:t> </a:t>
            </a:r>
            <a:r>
              <a:rPr lang="en-GB" dirty="0" err="1" smtClean="0"/>
              <a:t>e.g</a:t>
            </a:r>
            <a:r>
              <a:rPr lang="en-GB" dirty="0" smtClean="0"/>
              <a:t> if there is significant personality disorder or substance misuse and think with family/carers/other health staff about what can be done to minimise adverse outcomes.</a:t>
            </a:r>
          </a:p>
          <a:p>
            <a:r>
              <a:rPr lang="en-GB" dirty="0" smtClean="0"/>
              <a:t>Support each other to do this work and not be afraid to get it wrong sometimes.</a:t>
            </a:r>
          </a:p>
          <a:p>
            <a:r>
              <a:rPr lang="en-GB" dirty="0" smtClean="0"/>
              <a:t>Remember no one else is as well placed to do this work as we are .</a:t>
            </a:r>
          </a:p>
          <a:p>
            <a:endParaRPr lang="en-GB" dirty="0"/>
          </a:p>
        </p:txBody>
      </p:sp>
    </p:spTree>
    <p:extLst>
      <p:ext uri="{BB962C8B-B14F-4D97-AF65-F5344CB8AC3E}">
        <p14:creationId xmlns:p14="http://schemas.microsoft.com/office/powerpoint/2010/main" val="212238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GP’s are good at doing</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endParaRPr lang="en-GB" dirty="0" smtClean="0"/>
          </a:p>
          <a:p>
            <a:r>
              <a:rPr lang="en-GB" dirty="0" smtClean="0"/>
              <a:t>Recognising the last year of life-using guidelines to support us. </a:t>
            </a:r>
          </a:p>
          <a:p>
            <a:r>
              <a:rPr lang="en-GB" dirty="0" smtClean="0"/>
              <a:t>Supporting  the patient/family/carers/other professionals  to get used to a palliative approach.</a:t>
            </a:r>
          </a:p>
          <a:p>
            <a:r>
              <a:rPr lang="en-GB" dirty="0" smtClean="0"/>
              <a:t>Recognising the last months /weeks /days-even though there are no clear guidelines.</a:t>
            </a:r>
          </a:p>
          <a:p>
            <a:r>
              <a:rPr lang="en-GB" dirty="0" smtClean="0"/>
              <a:t>Recognising when things are going to be complex -and doing what damage limitation we can.</a:t>
            </a:r>
          </a:p>
          <a:p>
            <a:r>
              <a:rPr lang="en-GB" dirty="0" smtClean="0"/>
              <a:t>Having the confidence in ourselves, support from our peers and trust from our patients and families to get it wrong sometimes.</a:t>
            </a:r>
          </a:p>
          <a:p>
            <a:r>
              <a:rPr lang="en-GB" dirty="0" smtClean="0"/>
              <a:t>No one else is as well placed to do this work as  we are.</a:t>
            </a:r>
          </a:p>
          <a:p>
            <a:endParaRPr lang="en-GB" dirty="0"/>
          </a:p>
        </p:txBody>
      </p:sp>
    </p:spTree>
    <p:extLst>
      <p:ext uri="{BB962C8B-B14F-4D97-AF65-F5344CB8AC3E}">
        <p14:creationId xmlns:p14="http://schemas.microsoft.com/office/powerpoint/2010/main" val="323730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GP’s are good at  recognising the beginning of the journey</a:t>
            </a:r>
            <a:endParaRPr lang="en-GB" dirty="0"/>
          </a:p>
        </p:txBody>
      </p:sp>
      <p:sp>
        <p:nvSpPr>
          <p:cNvPr id="3" name="Content Placeholder 2"/>
          <p:cNvSpPr>
            <a:spLocks noGrp="1"/>
          </p:cNvSpPr>
          <p:nvPr>
            <p:ph idx="1"/>
          </p:nvPr>
        </p:nvSpPr>
        <p:spPr/>
        <p:txBody>
          <a:bodyPr>
            <a:normAutofit fontScale="55000" lnSpcReduction="20000"/>
          </a:bodyPr>
          <a:lstStyle/>
          <a:p>
            <a:r>
              <a:rPr lang="en-GB" b="1" dirty="0" smtClean="0"/>
              <a:t>SPICT criteria </a:t>
            </a:r>
            <a:r>
              <a:rPr lang="en-GB" dirty="0" smtClean="0"/>
              <a:t>–I tend to think about this in any patient over the age of 80-and in younger patients if appropriate and </a:t>
            </a:r>
            <a:r>
              <a:rPr lang="en-GB" b="1" dirty="0" smtClean="0"/>
              <a:t> </a:t>
            </a:r>
            <a:r>
              <a:rPr lang="en-GB" dirty="0" smtClean="0"/>
              <a:t>in frail patients  such as  that home visit where you feel they are not unwell enough to be admitted but you are not sure what to do-they may be in the last weeks of life…</a:t>
            </a:r>
          </a:p>
          <a:p>
            <a:r>
              <a:rPr lang="en-GB" dirty="0" smtClean="0"/>
              <a:t> </a:t>
            </a:r>
            <a:r>
              <a:rPr lang="en-GB" b="1" dirty="0"/>
              <a:t>R</a:t>
            </a:r>
            <a:r>
              <a:rPr lang="en-GB" b="1" dirty="0" smtClean="0"/>
              <a:t>efer to geriatrician rather than using 2WW or specialist referral for complex frail elderly. This is crucial to the generalist/holistic approach and helps to prevent unnecessary investigation and treatment </a:t>
            </a:r>
          </a:p>
          <a:p>
            <a:r>
              <a:rPr lang="en-GB" dirty="0" smtClean="0"/>
              <a:t>  </a:t>
            </a:r>
            <a:r>
              <a:rPr lang="en-GB" b="1" dirty="0"/>
              <a:t>C</a:t>
            </a:r>
            <a:r>
              <a:rPr lang="en-GB" b="1" dirty="0" smtClean="0"/>
              <a:t>ode as</a:t>
            </a:r>
            <a:r>
              <a:rPr lang="en-GB" dirty="0" smtClean="0"/>
              <a:t> ‘</a:t>
            </a:r>
            <a:r>
              <a:rPr lang="en-GB" b="1" dirty="0" smtClean="0"/>
              <a:t>anticipatory palliative care’    – even if they don’t wish to engage in ACP.</a:t>
            </a:r>
            <a:r>
              <a:rPr lang="en-GB" dirty="0" smtClean="0"/>
              <a:t> This code simply means that they are deteriorating and therefore likely to need palliative care in the next year or so.(if they or their family challenge it you can explain this-same as high risk of heart disease </a:t>
            </a:r>
            <a:r>
              <a:rPr lang="en-GB" dirty="0" err="1" smtClean="0"/>
              <a:t>etc</a:t>
            </a:r>
            <a:r>
              <a:rPr lang="en-GB" dirty="0" smtClean="0"/>
              <a:t>)</a:t>
            </a:r>
          </a:p>
          <a:p>
            <a:r>
              <a:rPr lang="en-GB" b="1" dirty="0" smtClean="0"/>
              <a:t>CMC record-to </a:t>
            </a:r>
            <a:r>
              <a:rPr lang="en-GB" dirty="0" smtClean="0"/>
              <a:t>share info with LAS and secondary care </a:t>
            </a:r>
          </a:p>
          <a:p>
            <a:r>
              <a:rPr lang="en-GB" dirty="0"/>
              <a:t>C</a:t>
            </a:r>
            <a:r>
              <a:rPr lang="en-GB" b="1" dirty="0" smtClean="0"/>
              <a:t>onsent to speak to relatives/neighbours and put contact details on the problem list on EMIS. It’s really hard to provide good end of life care without this.</a:t>
            </a:r>
          </a:p>
          <a:p>
            <a:r>
              <a:rPr lang="en-GB" b="1" dirty="0"/>
              <a:t>S</a:t>
            </a:r>
            <a:r>
              <a:rPr lang="en-GB" b="1" dirty="0" smtClean="0"/>
              <a:t>peak to the relatives if at all possible-</a:t>
            </a:r>
            <a:r>
              <a:rPr lang="en-GB" dirty="0" smtClean="0"/>
              <a:t>this can be delayed until the </a:t>
            </a:r>
            <a:r>
              <a:rPr lang="en-GB" dirty="0" err="1" smtClean="0"/>
              <a:t>pt</a:t>
            </a:r>
            <a:r>
              <a:rPr lang="en-GB" dirty="0" smtClean="0"/>
              <a:t> has spoken to them first but it is ideal to have a </a:t>
            </a:r>
            <a:r>
              <a:rPr lang="en-GB" dirty="0" err="1" smtClean="0"/>
              <a:t>rel’ship</a:t>
            </a:r>
            <a:r>
              <a:rPr lang="en-GB" dirty="0" smtClean="0"/>
              <a:t> with them as well as the patient </a:t>
            </a:r>
            <a:endParaRPr lang="en-GB" b="1" dirty="0"/>
          </a:p>
        </p:txBody>
      </p:sp>
    </p:spTree>
    <p:extLst>
      <p:ext uri="{BB962C8B-B14F-4D97-AF65-F5344CB8AC3E}">
        <p14:creationId xmlns:p14="http://schemas.microsoft.com/office/powerpoint/2010/main" val="132098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DNAR</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We are </a:t>
            </a:r>
            <a:r>
              <a:rPr lang="en-GB" b="1" dirty="0" smtClean="0"/>
              <a:t>not obliged to ask </a:t>
            </a:r>
            <a:r>
              <a:rPr lang="en-GB" b="1" dirty="0" smtClean="0"/>
              <a:t>patients their </a:t>
            </a:r>
            <a:r>
              <a:rPr lang="en-GB" b="1" dirty="0" smtClean="0"/>
              <a:t>opinion about DNAR-only to inform them that they would not be for resuscitation</a:t>
            </a:r>
            <a:r>
              <a:rPr lang="en-GB" dirty="0" smtClean="0"/>
              <a:t>. Once they have been informed this can be recorded as DNA CPR. I put this on the problem list.</a:t>
            </a:r>
          </a:p>
          <a:p>
            <a:r>
              <a:rPr lang="en-GB" dirty="0" smtClean="0"/>
              <a:t>Some patients feel extremely unhappy about DNAR being on their records. In these cases I would put ‘for full resuscitation even though patient is aware that this would be futile’ on the CMC record.</a:t>
            </a:r>
            <a:endParaRPr lang="en-GB" dirty="0"/>
          </a:p>
        </p:txBody>
      </p:sp>
    </p:spTree>
    <p:extLst>
      <p:ext uri="{BB962C8B-B14F-4D97-AF65-F5344CB8AC3E}">
        <p14:creationId xmlns:p14="http://schemas.microsoft.com/office/powerpoint/2010/main" val="2437206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About Preferred place of care and death</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Is their preferred place of care realistic? Is there enough family support or are they willing to accept care from carers. If they are not then it’s likely that they will have to go to hospital in a crisis and we should be honest about this.</a:t>
            </a:r>
          </a:p>
          <a:p>
            <a:r>
              <a:rPr lang="en-GB" dirty="0" smtClean="0"/>
              <a:t>Is their preferred place of death realistic?? As above.</a:t>
            </a:r>
          </a:p>
          <a:p>
            <a:endParaRPr lang="en-GB" dirty="0" smtClean="0"/>
          </a:p>
          <a:p>
            <a:r>
              <a:rPr lang="en-GB" dirty="0" smtClean="0"/>
              <a:t>We know that many patients don’t really know what they think about PPC and PPD  until they are in the last months/weeks/days . We can at least </a:t>
            </a:r>
            <a:r>
              <a:rPr lang="en-GB" b="1" dirty="0"/>
              <a:t>m</a:t>
            </a:r>
            <a:r>
              <a:rPr lang="en-GB" b="1" dirty="0" smtClean="0"/>
              <a:t>ake sure their wishes are realistic-</a:t>
            </a:r>
            <a:r>
              <a:rPr lang="en-GB" dirty="0" smtClean="0"/>
              <a:t>family may not be able or willing to look after them at home  and they can’t stay at home if they don’t accept any care from carers.</a:t>
            </a:r>
          </a:p>
          <a:p>
            <a:r>
              <a:rPr lang="en-GB" dirty="0" smtClean="0"/>
              <a:t>We can explain that if they won’t accept carers  </a:t>
            </a:r>
            <a:r>
              <a:rPr lang="en-GB" dirty="0" smtClean="0"/>
              <a:t> </a:t>
            </a:r>
            <a:r>
              <a:rPr lang="en-GB" dirty="0" smtClean="0"/>
              <a:t>then it is difficult  to have a planned death at home </a:t>
            </a:r>
            <a:r>
              <a:rPr lang="en-GB" dirty="0"/>
              <a:t>.</a:t>
            </a:r>
            <a:r>
              <a:rPr lang="en-GB" dirty="0" smtClean="0"/>
              <a:t>  </a:t>
            </a:r>
            <a:r>
              <a:rPr lang="en-GB" dirty="0"/>
              <a:t>T</a:t>
            </a:r>
            <a:r>
              <a:rPr lang="en-GB" dirty="0" smtClean="0"/>
              <a:t>hey are most likely to die in hospital following an acute admission-but this may be the preferred option.</a:t>
            </a:r>
          </a:p>
          <a:p>
            <a:pPr marL="0" indent="0">
              <a:buNone/>
            </a:pPr>
            <a:endParaRPr lang="en-GB" dirty="0" smtClean="0"/>
          </a:p>
          <a:p>
            <a:r>
              <a:rPr lang="en-GB" b="1" dirty="0" smtClean="0"/>
              <a:t>We can speak to the relatives –if the patient consents-</a:t>
            </a:r>
            <a:r>
              <a:rPr lang="en-GB" dirty="0" smtClean="0"/>
              <a:t>to make sure that they are aware that the patient is deteriorating and to provide details of the discussion that we have had with the patient and get their views on PPC and PPD</a:t>
            </a:r>
          </a:p>
          <a:p>
            <a:endParaRPr lang="en-GB" dirty="0"/>
          </a:p>
        </p:txBody>
      </p:sp>
    </p:spTree>
    <p:extLst>
      <p:ext uri="{BB962C8B-B14F-4D97-AF65-F5344CB8AC3E}">
        <p14:creationId xmlns:p14="http://schemas.microsoft.com/office/powerpoint/2010/main" val="361899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Supporting the patient/family/carers/ professionals in the last year of life </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b="1" dirty="0" smtClean="0"/>
              <a:t>GP’s are very good at  helping  patients/families/carers/professionals  to get used to the idea that the patient  is in their last year of life</a:t>
            </a:r>
            <a:r>
              <a:rPr lang="en-GB" dirty="0" smtClean="0"/>
              <a:t>. Things we can do:</a:t>
            </a:r>
          </a:p>
          <a:p>
            <a:r>
              <a:rPr lang="en-GB" dirty="0"/>
              <a:t>R</a:t>
            </a:r>
            <a:r>
              <a:rPr lang="en-GB" b="1" dirty="0" smtClean="0"/>
              <a:t>eferral to one of the SJH services </a:t>
            </a:r>
            <a:r>
              <a:rPr lang="en-GB" dirty="0" smtClean="0"/>
              <a:t>such as compassionate neighbours, day hospice, </a:t>
            </a:r>
            <a:r>
              <a:rPr lang="en-GB" dirty="0" err="1" smtClean="0"/>
              <a:t>namaste</a:t>
            </a:r>
            <a:r>
              <a:rPr lang="en-GB" dirty="0" smtClean="0"/>
              <a:t>, respite (can have respite even if you have no family carer)or community nurse team. </a:t>
            </a:r>
            <a:r>
              <a:rPr lang="en-GB" dirty="0"/>
              <a:t>T</a:t>
            </a:r>
            <a:r>
              <a:rPr lang="en-GB" dirty="0" smtClean="0"/>
              <a:t>he fact of discussing and making a referral(even if it gets rejected) acts as a clear signal to the family and to other health staff that the patient is at end of life.</a:t>
            </a:r>
          </a:p>
          <a:p>
            <a:r>
              <a:rPr lang="en-GB" dirty="0"/>
              <a:t>R</a:t>
            </a:r>
            <a:r>
              <a:rPr lang="en-GB" b="1" dirty="0" smtClean="0"/>
              <a:t>eferral to geriatrician </a:t>
            </a:r>
            <a:r>
              <a:rPr lang="en-GB" dirty="0" smtClean="0"/>
              <a:t>-if this is indicated for clinical reasons –clearly stating that you consider this patient to be in last year of life-and/or to help with the discussion where there is complexity  </a:t>
            </a:r>
          </a:p>
          <a:p>
            <a:r>
              <a:rPr lang="en-GB" b="1" dirty="0" smtClean="0"/>
              <a:t>Stopping unnecessary medication</a:t>
            </a:r>
            <a:r>
              <a:rPr lang="en-GB" dirty="0" smtClean="0"/>
              <a:t>-starting to withdraw meds helps patients and families to come to terms with end of life</a:t>
            </a:r>
          </a:p>
          <a:p>
            <a:r>
              <a:rPr lang="en-GB" dirty="0" smtClean="0"/>
              <a:t>Explaining that </a:t>
            </a:r>
            <a:r>
              <a:rPr lang="en-GB" b="1" dirty="0" smtClean="0"/>
              <a:t>investigations are no longer needed </a:t>
            </a:r>
            <a:r>
              <a:rPr lang="en-GB" dirty="0" smtClean="0"/>
              <a:t>also helps patients and families come to terms with end of life.</a:t>
            </a:r>
          </a:p>
          <a:p>
            <a:r>
              <a:rPr lang="en-GB" b="1" dirty="0" smtClean="0"/>
              <a:t>Communicating</a:t>
            </a:r>
            <a:r>
              <a:rPr lang="en-GB" dirty="0" smtClean="0"/>
              <a:t> -with community teams such as ACERS/HF nurse </a:t>
            </a:r>
            <a:r>
              <a:rPr lang="en-GB" dirty="0" err="1" smtClean="0"/>
              <a:t>etc</a:t>
            </a:r>
            <a:r>
              <a:rPr lang="en-GB" dirty="0" smtClean="0"/>
              <a:t> and with consultants in secondary care to make sure we are all on the same page.</a:t>
            </a:r>
          </a:p>
          <a:p>
            <a:r>
              <a:rPr lang="en-GB" dirty="0" smtClean="0"/>
              <a:t>Think of referral to </a:t>
            </a:r>
            <a:r>
              <a:rPr lang="en-GB" b="1" dirty="0" smtClean="0"/>
              <a:t>AGE UK </a:t>
            </a:r>
            <a:r>
              <a:rPr lang="en-GB" dirty="0" smtClean="0"/>
              <a:t>who can help with wills, financial planning </a:t>
            </a:r>
            <a:r>
              <a:rPr lang="en-GB" dirty="0" err="1" smtClean="0"/>
              <a:t>etc</a:t>
            </a:r>
            <a:endParaRPr lang="en-GB" dirty="0" smtClean="0"/>
          </a:p>
          <a:p>
            <a:r>
              <a:rPr lang="en-GB" dirty="0" smtClean="0"/>
              <a:t>Provide a leaflet </a:t>
            </a:r>
            <a:r>
              <a:rPr lang="en-GB" b="1" dirty="0" smtClean="0"/>
              <a:t>Planning for your future</a:t>
            </a:r>
          </a:p>
          <a:p>
            <a:endParaRPr lang="en-GB" b="1" dirty="0"/>
          </a:p>
        </p:txBody>
      </p:sp>
    </p:spTree>
    <p:extLst>
      <p:ext uri="{BB962C8B-B14F-4D97-AF65-F5344CB8AC3E}">
        <p14:creationId xmlns:p14="http://schemas.microsoft.com/office/powerpoint/2010/main" val="1168430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GP’s are good at  recognising  the  last months /weeks /days </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b="1" dirty="0" smtClean="0"/>
              <a:t>CANCER TRAJECTORY</a:t>
            </a:r>
          </a:p>
          <a:p>
            <a:pPr marL="0" indent="0">
              <a:buNone/>
            </a:pPr>
            <a:endParaRPr lang="en-GB" dirty="0" smtClean="0"/>
          </a:p>
          <a:p>
            <a:r>
              <a:rPr lang="en-GB" dirty="0" smtClean="0"/>
              <a:t>At the point that no further curative or palliative chemo or radiotherapy can be undertaken the patient is usually in last </a:t>
            </a:r>
            <a:r>
              <a:rPr lang="en-GB" dirty="0" smtClean="0"/>
              <a:t>months/weeks </a:t>
            </a:r>
            <a:endParaRPr lang="en-GB" dirty="0" smtClean="0"/>
          </a:p>
          <a:p>
            <a:r>
              <a:rPr lang="en-GB" dirty="0" smtClean="0"/>
              <a:t>If previously mobile and becomes  housebound and needing help with personal care the prognosis is usually weeks </a:t>
            </a:r>
          </a:p>
          <a:p>
            <a:r>
              <a:rPr lang="en-GB" dirty="0" smtClean="0"/>
              <a:t>Once bedbound the prognosis is  usually 1-2weeks </a:t>
            </a:r>
          </a:p>
          <a:p>
            <a:r>
              <a:rPr lang="en-GB" dirty="0" smtClean="0"/>
              <a:t>Once less responsive, sleeping a lot, not eating or drinking –prognosis is days </a:t>
            </a:r>
          </a:p>
        </p:txBody>
      </p:sp>
    </p:spTree>
    <p:extLst>
      <p:ext uri="{BB962C8B-B14F-4D97-AF65-F5344CB8AC3E}">
        <p14:creationId xmlns:p14="http://schemas.microsoft.com/office/powerpoint/2010/main" val="1530210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GP’s are good at  recognising the last months/weeks/days</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dirty="0" smtClean="0"/>
              <a:t>MULTIMORBIDITY TRAJECTORY</a:t>
            </a:r>
          </a:p>
          <a:p>
            <a:r>
              <a:rPr lang="en-GB" dirty="0" smtClean="0"/>
              <a:t>Patients who are </a:t>
            </a:r>
            <a:r>
              <a:rPr lang="en-GB" dirty="0" err="1" smtClean="0"/>
              <a:t>multimorbid</a:t>
            </a:r>
            <a:r>
              <a:rPr lang="en-GB" dirty="0" smtClean="0"/>
              <a:t> but not severely frail </a:t>
            </a:r>
            <a:r>
              <a:rPr lang="en-GB" dirty="0" err="1" smtClean="0"/>
              <a:t>e.g</a:t>
            </a:r>
            <a:r>
              <a:rPr lang="en-GB" dirty="0" smtClean="0"/>
              <a:t> still able to do personal care and some ADL but have end stage HF/COPD/CRF-difficult to predict end of life as any exacerbation could cause death. These patients are often younger </a:t>
            </a:r>
            <a:r>
              <a:rPr lang="en-GB" dirty="0" err="1" smtClean="0"/>
              <a:t>i.e</a:t>
            </a:r>
            <a:r>
              <a:rPr lang="en-GB" dirty="0" smtClean="0"/>
              <a:t> &lt;80y.</a:t>
            </a:r>
          </a:p>
          <a:p>
            <a:r>
              <a:rPr lang="en-GB" dirty="0" smtClean="0"/>
              <a:t>Patients don’t tend to return to baseline after hospital admission or exacerbation and at some point they may become </a:t>
            </a:r>
            <a:r>
              <a:rPr lang="en-GB" dirty="0" smtClean="0"/>
              <a:t> </a:t>
            </a:r>
            <a:r>
              <a:rPr lang="en-GB" dirty="0" smtClean="0"/>
              <a:t>frail </a:t>
            </a:r>
            <a:r>
              <a:rPr lang="en-GB" dirty="0" err="1" smtClean="0"/>
              <a:t>i.e</a:t>
            </a:r>
            <a:r>
              <a:rPr lang="en-GB" dirty="0" smtClean="0"/>
              <a:t> need help with personal care and all ADL-at which point they tend to follow the frailty trajectory</a:t>
            </a:r>
          </a:p>
          <a:p>
            <a:r>
              <a:rPr lang="en-GB" dirty="0" smtClean="0"/>
              <a:t>We can watch for increasing frequency of home visits or admissions as these may herald a change to last weeks.</a:t>
            </a:r>
          </a:p>
          <a:p>
            <a:r>
              <a:rPr lang="en-GB" dirty="0" smtClean="0"/>
              <a:t>A palliative approach can help to stabilise such patients so they live longer and more comfortably</a:t>
            </a:r>
          </a:p>
          <a:p>
            <a:pPr marL="0" indent="0">
              <a:buNone/>
            </a:pPr>
            <a:endParaRPr lang="en-GB" dirty="0"/>
          </a:p>
        </p:txBody>
      </p:sp>
    </p:spTree>
    <p:extLst>
      <p:ext uri="{BB962C8B-B14F-4D97-AF65-F5344CB8AC3E}">
        <p14:creationId xmlns:p14="http://schemas.microsoft.com/office/powerpoint/2010/main" val="3951825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GP’s are good at recognising the last months/weeks/days</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FRAILTY TRAJECTORY</a:t>
            </a:r>
          </a:p>
          <a:p>
            <a:r>
              <a:rPr lang="en-GB" dirty="0" smtClean="0"/>
              <a:t>Frail patients usually have limited mobility and need help with personal care and all ADL(although they may not  accept  help)</a:t>
            </a:r>
          </a:p>
          <a:p>
            <a:r>
              <a:rPr lang="en-GB" dirty="0" smtClean="0"/>
              <a:t>They can go through long periods of stability but watch for instability such as frequent home visits or hospital admissions especially due to falls , UTI, chest infection, as this can indicate last weeks.</a:t>
            </a:r>
          </a:p>
          <a:p>
            <a:r>
              <a:rPr lang="en-GB" dirty="0" smtClean="0"/>
              <a:t>We can  notice that visit when we don’t really know what to do because it’s all so complicated…It is likely they are in their last weeks.</a:t>
            </a:r>
          </a:p>
          <a:p>
            <a:r>
              <a:rPr lang="en-GB" dirty="0" smtClean="0"/>
              <a:t>Information from carers and DN’s is really helpful to alert us to declining performance score </a:t>
            </a:r>
            <a:endParaRPr lang="en-GB" dirty="0"/>
          </a:p>
        </p:txBody>
      </p:sp>
    </p:spTree>
    <p:extLst>
      <p:ext uri="{BB962C8B-B14F-4D97-AF65-F5344CB8AC3E}">
        <p14:creationId xmlns:p14="http://schemas.microsoft.com/office/powerpoint/2010/main" val="2534044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2054</Words>
  <Application>Microsoft Office PowerPoint</Application>
  <PresentationFormat>On-screen Show (4:3)</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GP Skills  –End of Life Care in the community </vt:lpstr>
      <vt:lpstr>What GP’s are good at doing</vt:lpstr>
      <vt:lpstr>GP’s are good at  recognising the beginning of the journey</vt:lpstr>
      <vt:lpstr>About DNAR</vt:lpstr>
      <vt:lpstr>About Preferred place of care and death</vt:lpstr>
      <vt:lpstr>Supporting the patient/family/carers/ professionals in the last year of life </vt:lpstr>
      <vt:lpstr>GP’s are good at  recognising  the  last months /weeks /days </vt:lpstr>
      <vt:lpstr>GP’s are good at  recognising the last months/weeks/days</vt:lpstr>
      <vt:lpstr>GP’s are good at recognising the last months/weeks/days</vt:lpstr>
      <vt:lpstr>Complexity</vt:lpstr>
      <vt:lpstr>Deterioration-what we can do </vt:lpstr>
      <vt:lpstr>Last days</vt:lpstr>
      <vt:lpstr>After death</vt:lpstr>
      <vt:lpstr>Key messages-what  we can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 of Life Care –key messages for GP’s</dc:title>
  <dc:creator>egton</dc:creator>
  <cp:lastModifiedBy>egton</cp:lastModifiedBy>
  <cp:revision>39</cp:revision>
  <cp:lastPrinted>2018-06-08T16:56:10Z</cp:lastPrinted>
  <dcterms:created xsi:type="dcterms:W3CDTF">2018-02-16T12:22:50Z</dcterms:created>
  <dcterms:modified xsi:type="dcterms:W3CDTF">2018-09-11T12:47:18Z</dcterms:modified>
</cp:coreProperties>
</file>