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57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2152A-88E2-4CE5-83FC-9E1AAC7612B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AAF00-9B68-4FB6-B34C-DEC26E0E1A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15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Will there be a need for interim declaration?</a:t>
            </a:r>
            <a:br>
              <a:rPr lang="en-GB" dirty="0"/>
            </a:br>
            <a:r>
              <a:rPr lang="en-GB" dirty="0"/>
              <a:t>Will there be a need to attend approvals?</a:t>
            </a:r>
          </a:p>
          <a:p>
            <a:r>
              <a:rPr lang="en-GB" dirty="0"/>
              <a:t>Would they want MDT?</a:t>
            </a:r>
            <a:br>
              <a:rPr lang="en-GB" dirty="0"/>
            </a:br>
            <a:r>
              <a:rPr lang="en-GB" dirty="0"/>
              <a:t>Local networks?</a:t>
            </a:r>
          </a:p>
          <a:p>
            <a:r>
              <a:rPr lang="en-GB" dirty="0"/>
              <a:t>Who is responsible should problems arise? </a:t>
            </a:r>
          </a:p>
          <a:p>
            <a:r>
              <a:rPr lang="en-GB" dirty="0"/>
              <a:t>How might new educators go about securing approval from THs?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5AAF00-9B68-4FB6-B34C-DEC26E0E1A8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252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5AAF00-9B68-4FB6-B34C-DEC26E0E1A8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590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BA82B-D125-4AC3-AFBB-CA4A23EB0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34520F-2AD8-472B-BC58-210462991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3A209-B3E1-466F-8CAB-5162248D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E0778-7192-4E4B-BFE7-A1B87552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E8ED4-F89D-4C64-ABA0-F4CDFF11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31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F208-844B-4C80-A0A9-D088ECE6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DAF05-4445-43AE-B506-D3A4120F9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A9676-C9E8-4C8D-B442-585AE5FA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804ED-CE7D-4E4C-9725-25FA8355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F074D-059D-470F-B6DB-B39A8F97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59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2FFB16-AC59-4793-AA4A-1D53A73C4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49038-B340-464C-957D-C821DD090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9A1B3-1642-4F86-BD5F-4CD382DB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77CB8-23DB-468B-ADB1-AB2DBDEE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22E10-228C-472C-9900-5184F116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78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FE5E-33EA-4774-923B-11381E5AD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D0CB5-B5F1-4801-92B3-F2278BBFB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478E-C638-4D0A-BFAD-D193115E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A349E-3B79-4F25-B810-B2F081673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CE50-4BD7-4230-AF0E-62876798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48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BD7F1-6FF1-4EE6-9723-688FC6D3C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088CC-5ED9-4989-8442-C0F5770DA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25F82-6F3C-4464-963E-A710397A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D115C-A596-4B0E-8B3B-43C2A2E1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81CFD-467A-4D8F-85B5-B211737E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07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2315-BB6B-4296-9124-F4E05E12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12256-EE2D-4A30-B82D-88E83CD7F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9597A-816F-464B-96EC-56EE31763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DBDDA-788F-4724-963A-E9D229537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C6C6D-14E3-4DF7-B0B0-9C019BB0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F319D-09B7-4314-87F8-EC855C4DD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0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160C-ACBC-4972-BA69-534C5D025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CC425-5158-418E-BCCD-3DA217D4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2542C-E4AF-47B0-A26E-74CA1C75E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CE5825-C4D1-4AA5-8557-A11DE72991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57BB9A-BFE8-4218-AF72-C4A317AC2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6757E3-AD15-4D17-857B-38F24F2C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3D82B1-6863-42B4-BF74-A2536613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698D1-6CF4-4DE7-A487-82D022AE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48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D4C12-E3F5-49FE-9B73-095DA1B2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C90AC-69AB-43FE-ABF9-B5771D39B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55B08-0B76-465D-9C31-7F42C90B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3F89CB-C837-47C2-8CAE-F4803B8B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72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D86F97-2F5B-4701-9D62-DD21F7B11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94A1E-E254-437B-AC8C-B548AACB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A42ED-3F50-41CC-B754-A092FA942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8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C7B7-533A-494F-B419-ABE56882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2DADC-3489-4623-A41F-AB319ED52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388A6-78E5-4F22-A7CE-27886B376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3EF9D-1812-402F-B98B-15E13A8B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D32D9-756D-4147-B5D4-26E3F349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C20764-4E36-4812-B36E-7A482927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64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88612-D743-4377-BFEF-C3D348AFC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1E85BA-61FA-4310-93A3-9E9DF50F4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E1AA7-AD5A-48ED-AA3D-C41D4B5DA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88D65-E0BD-4F45-931D-1A5887F6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0A5A80-49A4-4954-8F19-07D51D06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4C629-A9A2-4BBC-98EB-FCD6ACB5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85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CC2B64-B34E-4194-8737-AAC9528F5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AB547-EFF4-43EF-A674-DB6849C29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60D5-0824-4F8B-B1BF-7E5BA10E5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0AE46-BAE1-4CB3-BBC7-6C9BDDBD12D3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4A313-8670-43C6-8906-179A6C2E4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ABD5-6D04-41B0-AE24-9830AE96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0BB34-B20B-4F1F-A0B0-54B7558FA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2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E8D30-EF2C-485E-83BD-C7076984D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2732C7-A73F-4B12-A1FF-041942CDE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January 2021</a:t>
            </a:r>
          </a:p>
        </p:txBody>
      </p:sp>
    </p:spTree>
    <p:extLst>
      <p:ext uri="{BB962C8B-B14F-4D97-AF65-F5344CB8AC3E}">
        <p14:creationId xmlns:p14="http://schemas.microsoft.com/office/powerpoint/2010/main" val="119638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AC6D-1D0A-4F9D-9DBB-33E6B69B8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COVID vaccination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8B653-90A3-4031-89AC-93A079971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 to 8 hours a week can be paid for </a:t>
            </a:r>
            <a:r>
              <a:rPr lang="en-GB" b="1" dirty="0"/>
              <a:t>additionally</a:t>
            </a:r>
          </a:p>
          <a:p>
            <a:r>
              <a:rPr lang="en-GB" dirty="0"/>
              <a:t>Flexibility for</a:t>
            </a:r>
            <a:r>
              <a:rPr lang="en-GB" b="1" dirty="0"/>
              <a:t> up to a session </a:t>
            </a:r>
            <a:r>
              <a:rPr lang="en-GB" dirty="0"/>
              <a:t>in hours time </a:t>
            </a:r>
          </a:p>
          <a:p>
            <a:r>
              <a:rPr lang="en-GB" dirty="0"/>
              <a:t>Take leadership of this for their ST3 Leadership Project?</a:t>
            </a:r>
          </a:p>
        </p:txBody>
      </p:sp>
    </p:spTree>
    <p:extLst>
      <p:ext uri="{BB962C8B-B14F-4D97-AF65-F5344CB8AC3E}">
        <p14:creationId xmlns:p14="http://schemas.microsoft.com/office/powerpoint/2010/main" val="2650286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970F-743B-4E86-9CF5-90D4761B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Educational time to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2D66B-E3AA-4226-9170-798A3B909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Tutorial, VTS, SDL</a:t>
            </a:r>
          </a:p>
          <a:p>
            <a:endParaRPr lang="en-GB" dirty="0"/>
          </a:p>
          <a:p>
            <a:r>
              <a:rPr lang="en-GB" dirty="0"/>
              <a:t>WPBAs</a:t>
            </a:r>
          </a:p>
          <a:p>
            <a:endParaRPr lang="en-GB" dirty="0"/>
          </a:p>
          <a:p>
            <a:r>
              <a:rPr lang="en-GB" dirty="0"/>
              <a:t>Panels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07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A0AEF-566D-4FF6-AEB6-9D3154CD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FB40F-26B1-4D36-8BD3-0654277D3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201F1E"/>
                </a:solidFill>
                <a:latin typeface="Segoe UI" panose="020B0502040204020203" pitchFamily="34" charset="0"/>
              </a:rPr>
              <a:t>https://youtu.be/_EY931pWZXc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05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E7310-1D81-4846-A52B-28FACCA8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Hubs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D1347-D74A-4B15-899D-C87484635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Will be responsible for new approvals</a:t>
            </a:r>
          </a:p>
          <a:p>
            <a:r>
              <a:rPr lang="en-GB" dirty="0"/>
              <a:t>All currently approved educators are approved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Nisha – Stewart – Mel meeting to take forward</a:t>
            </a:r>
          </a:p>
          <a:p>
            <a:endParaRPr lang="en-GB" dirty="0"/>
          </a:p>
          <a:p>
            <a:r>
              <a:rPr lang="en-GB" b="1" dirty="0"/>
              <a:t>What will this mean for TWS? </a:t>
            </a:r>
          </a:p>
          <a:p>
            <a:pPr lvl="1"/>
            <a:r>
              <a:rPr lang="en-GB" b="1" dirty="0"/>
              <a:t>Attendance, engagement</a:t>
            </a:r>
          </a:p>
          <a:p>
            <a:pPr lvl="1"/>
            <a:r>
              <a:rPr lang="en-GB" b="1" dirty="0"/>
              <a:t>Involvement in approvals/peer review</a:t>
            </a:r>
          </a:p>
          <a:p>
            <a:pPr lvl="1"/>
            <a:r>
              <a:rPr lang="en-GB" b="1" dirty="0"/>
              <a:t>Size/shape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46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9E4E7-A532-47ED-81A5-B5CB8D6F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31D8D-6642-4056-8728-6DFE4776C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16 1:30-5</a:t>
            </a:r>
          </a:p>
          <a:p>
            <a:r>
              <a:rPr lang="en-GB" dirty="0"/>
              <a:t>Joint with VTS </a:t>
            </a:r>
            <a:r>
              <a:rPr lang="en-GB" dirty="0" err="1"/>
              <a:t>inc</a:t>
            </a:r>
            <a:r>
              <a:rPr lang="en-GB" dirty="0"/>
              <a:t> Caroline Elton</a:t>
            </a:r>
          </a:p>
        </p:txBody>
      </p:sp>
      <p:pic>
        <p:nvPicPr>
          <p:cNvPr id="1026" name="Picture 2" descr="Also Human: The Inner Lives of Doctors (Paperback)">
            <a:extLst>
              <a:ext uri="{FF2B5EF4-FFF2-40B4-BE49-F238E27FC236}">
                <a16:creationId xmlns:a16="http://schemas.microsoft.com/office/drawing/2014/main" id="{18FD5C8B-FD4A-450F-9976-70BD6444A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107" y="870458"/>
            <a:ext cx="3508693" cy="537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31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362649-0BAC-4ED7-912D-A753BC862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03629"/>
              </p:ext>
            </p:extLst>
          </p:nvPr>
        </p:nvGraphicFramePr>
        <p:xfrm>
          <a:off x="1104900" y="381000"/>
          <a:ext cx="10318648" cy="6098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063">
                  <a:extLst>
                    <a:ext uri="{9D8B030D-6E8A-4147-A177-3AD203B41FA5}">
                      <a16:colId xmlns:a16="http://schemas.microsoft.com/office/drawing/2014/main" val="3305512012"/>
                    </a:ext>
                  </a:extLst>
                </a:gridCol>
                <a:gridCol w="712888">
                  <a:extLst>
                    <a:ext uri="{9D8B030D-6E8A-4147-A177-3AD203B41FA5}">
                      <a16:colId xmlns:a16="http://schemas.microsoft.com/office/drawing/2014/main" val="952502083"/>
                    </a:ext>
                  </a:extLst>
                </a:gridCol>
                <a:gridCol w="712888">
                  <a:extLst>
                    <a:ext uri="{9D8B030D-6E8A-4147-A177-3AD203B41FA5}">
                      <a16:colId xmlns:a16="http://schemas.microsoft.com/office/drawing/2014/main" val="3424902468"/>
                    </a:ext>
                  </a:extLst>
                </a:gridCol>
                <a:gridCol w="2346591">
                  <a:extLst>
                    <a:ext uri="{9D8B030D-6E8A-4147-A177-3AD203B41FA5}">
                      <a16:colId xmlns:a16="http://schemas.microsoft.com/office/drawing/2014/main" val="3247602128"/>
                    </a:ext>
                  </a:extLst>
                </a:gridCol>
                <a:gridCol w="3133738">
                  <a:extLst>
                    <a:ext uri="{9D8B030D-6E8A-4147-A177-3AD203B41FA5}">
                      <a16:colId xmlns:a16="http://schemas.microsoft.com/office/drawing/2014/main" val="1612428366"/>
                    </a:ext>
                  </a:extLst>
                </a:gridCol>
                <a:gridCol w="2658480">
                  <a:extLst>
                    <a:ext uri="{9D8B030D-6E8A-4147-A177-3AD203B41FA5}">
                      <a16:colId xmlns:a16="http://schemas.microsoft.com/office/drawing/2014/main" val="518418959"/>
                    </a:ext>
                  </a:extLst>
                </a:gridCol>
              </a:tblGrid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Practice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Would like an ST3 August 2021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Could take ST1/2 in addition to ST3 in Aug?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78295459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83512473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Queensbridge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21305280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LCHC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57067096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De Beau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98059696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Barretts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Yes, prefers ST1/2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1219919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Statham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1314631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Well St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0069815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Shoreditch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Yes? SC return from mat leave?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20929962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London Fields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No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No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8268226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Kingsmead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No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Could have Aug-Dec only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No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6273893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Lawson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6670538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Somerford Gr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74143541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Nightingale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Yes?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5730939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Barton house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Yes?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87125622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Neaman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25946102"/>
                  </a:ext>
                </a:extLst>
              </a:tr>
              <a:tr h="329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Heron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5165724"/>
                  </a:ext>
                </a:extLst>
              </a:tr>
              <a:tr h="3296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Spring Hill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Yes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No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2974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4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19753</TotalTime>
  <Words>206</Words>
  <Application>Microsoft Office PowerPoint</Application>
  <PresentationFormat>Widescreen</PresentationFormat>
  <Paragraphs>86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Office Theme</vt:lpstr>
      <vt:lpstr>Business</vt:lpstr>
      <vt:lpstr>COVID vaccination work</vt:lpstr>
      <vt:lpstr>Educational time to continue</vt:lpstr>
      <vt:lpstr>ESRs</vt:lpstr>
      <vt:lpstr>Training Hubs</vt:lpstr>
      <vt:lpstr>Next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</dc:title>
  <dc:creator>Melissa Sayer</dc:creator>
  <cp:lastModifiedBy>Melissa Sayer</cp:lastModifiedBy>
  <cp:revision>18</cp:revision>
  <dcterms:created xsi:type="dcterms:W3CDTF">2021-01-05T14:47:10Z</dcterms:created>
  <dcterms:modified xsi:type="dcterms:W3CDTF">2021-01-19T10:32:45Z</dcterms:modified>
</cp:coreProperties>
</file>