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DF5D62E6-2F23-43EC-81B7-D1A97B1EF536}">
  <a:tblStyle styleId="{DF5D62E6-2F23-43EC-81B7-D1A97B1EF53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Understand trainers - have ST3, failures, who has sat the CSA, been on a course.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768514e42a_1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768514e42a_1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768514e42a_1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768514e42a_1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68514e42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68514e42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 also completed the csa in 2008 - pilot group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Story - gadson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Group that failed - there were no problems with clinics, around the uk.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 used to meet them but with technology and development of the iphone - progressed to video calls and most recently I have supported someone over whatsapp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Deep understanding of the issues - how they felt about the failure, course, trainers. Very intense.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There were similarities and differences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768514e42a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768514e42a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768514e42a_1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768514e42a_1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Interesting example of how strong beliefs that limit trainees in the extreme groups have led to insights for the mainstream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What's</a:t>
            </a:r>
            <a:r>
              <a:rPr lang="en-GB"/>
              <a:t> the point of ICE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 am a doctor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Going back to basics - attrition theory, beliefs etc.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Together with the trainees I develop a way to explain the ICE.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ICE is a symptoms (like chest pain)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 health belief drives the ice (eg IHD)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Caused atherosclerosis, risk factors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 patient who requests antibiotics in the CSA - could have a story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Whats the point.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Consultation has two functions - diagnosis/</a:t>
            </a:r>
            <a:r>
              <a:rPr lang="en-GB"/>
              <a:t>management</a:t>
            </a:r>
            <a:r>
              <a:rPr lang="en-GB"/>
              <a:t>, therapeutic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Integrate ICE into management 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768514e42a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768514e42a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Tears, distress. Direct them to the GP. Same with the first time trainees.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Medicine and surgery - consultants would have sat the professional exams, short cases, there is a recognition (empathy), finding cases, inspiring learning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From 6-8 weeks - there is a gradually focus towards the CSA. Use the CSA to base other learning.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Constructive alignment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Recognise that they are stressed and this takes priority over everything else.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Understanding the CSA - videos, courses etc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768514e42a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768514e42a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 learnt most of my useful updates from the groups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There was no need to attend any courses until last year (red whale cancer course) 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768514e42a_1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768514e42a_1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Role play - supplements the learning, creates a safe space for experimentation, internalising concepts and ideas 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768514e42a_1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768514e42a_1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Like the Medical student clerking - use routines to move to a flexible approach 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768514e42a_1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768514e42a_1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Interesting - explaining the simplest concepts asthma tends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 dont think they will get much marks but it stops them in the track.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Causes more distress, loss of confidence and spiralling performance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CSA - Hackney Trainers 2020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Rofique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BAD IDEAS - to define</a:t>
            </a:r>
            <a:endParaRPr/>
          </a:p>
        </p:txBody>
      </p:sp>
      <p:graphicFrame>
        <p:nvGraphicFramePr>
          <p:cNvPr id="114" name="Google Shape;114;p22"/>
          <p:cNvGraphicFramePr/>
          <p:nvPr/>
        </p:nvGraphicFramePr>
        <p:xfrm>
          <a:off x="535125" y="1087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{DF5D62E6-2F23-43EC-81B7-D1A97B1EF536}</a:tableStyleId>
              </a:tblPr>
              <a:tblGrid>
                <a:gridCol w="2093525"/>
                <a:gridCol w="2187475"/>
                <a:gridCol w="2958000"/>
              </a:tblGrid>
              <a:tr h="228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eg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Eg asthma. This is a…..</a:t>
                      </a:r>
                      <a:endParaRPr sz="1200"/>
                    </a:p>
                  </a:txBody>
                  <a:tcPr marT="91425" marB="91425" marR="91425" marL="91425"/>
                </a:tc>
              </a:tr>
              <a:tr h="2271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/>
                        <a:t>Incidence </a:t>
                      </a:r>
                      <a:endParaRPr b="1"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Common/rare 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Common </a:t>
                      </a:r>
                      <a:endParaRPr sz="1200"/>
                    </a:p>
                  </a:txBody>
                  <a:tcPr marT="91425" marB="91425" marR="91425" marL="91425"/>
                </a:tc>
              </a:tr>
              <a:tr h="2271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/>
                        <a:t>Duration</a:t>
                      </a:r>
                      <a:endParaRPr b="1"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acute/chronic (LTC)</a:t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(relapsing/remitting)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Chronic </a:t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GB" sz="1000"/>
                        <a:t>**you can omit this for some conditions eg genetics or cancer </a:t>
                      </a:r>
                      <a:endParaRPr i="1" sz="1000"/>
                    </a:p>
                  </a:txBody>
                  <a:tcPr marT="91425" marB="91425" marR="91425" marL="91425"/>
                </a:tc>
              </a:tr>
              <a:tr h="340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/>
                        <a:t>Etiology/Essence</a:t>
                      </a:r>
                      <a:endParaRPr b="1"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What is it? </a:t>
                      </a: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Infective/inflammatory/malignant/degenerative etc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disease/condition/syndrome/symptom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Inflammatory disorder</a:t>
                      </a:r>
                      <a:endParaRPr sz="1200"/>
                    </a:p>
                  </a:txBody>
                  <a:tcPr marT="91425" marB="91425" marR="91425" marL="91425"/>
                </a:tc>
              </a:tr>
              <a:tr h="2271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/>
                        <a:t>Anatomy (or system)</a:t>
                      </a:r>
                      <a:endParaRPr b="1"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(disease/disorder) of the...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of the bronchial airways </a:t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*</a:t>
                      </a:r>
                      <a:r>
                        <a:rPr i="1" lang="en-GB" sz="1000"/>
                        <a:t>be specific </a:t>
                      </a:r>
                      <a:endParaRPr i="1" sz="1000"/>
                    </a:p>
                  </a:txBody>
                  <a:tcPr marT="91425" marB="91425" marR="91425" marL="91425"/>
                </a:tc>
              </a:tr>
              <a:tr h="453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/>
                        <a:t>Salient (features)</a:t>
                      </a:r>
                      <a:endParaRPr b="1"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Characterised by (hx, ex, Ix, Rx, cause, complication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Characterised by hypersensitivity, reversibility and presents with cough, wheeze, sob</a:t>
                      </a:r>
                      <a:endParaRPr sz="12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15" name="Google Shape;115;p22"/>
          <p:cNvSpPr txBox="1"/>
          <p:nvPr/>
        </p:nvSpPr>
        <p:spPr>
          <a:xfrm>
            <a:off x="4613450" y="275975"/>
            <a:ext cx="3439500" cy="3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/>
              <a:t>BAD = best applied definition</a:t>
            </a:r>
            <a:endParaRPr i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Questions/discussions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Outline</a:t>
            </a:r>
            <a:r>
              <a:rPr b="1" lang="en-GB" sz="1800">
                <a:solidFill>
                  <a:schemeClr val="dk2"/>
                </a:solidFill>
              </a:rPr>
              <a:t> </a:t>
            </a:r>
            <a:endParaRPr b="1"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Observations on CSA training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Develop shared ideas on how to approach CSA training in hackney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-GB"/>
              <a:t>My experience of the CSA  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Tower Hamlets Trainer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2009- supporting the CSA 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31 Trainees who have failed more than 1 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Approx 70 first time CSA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 txBox="1"/>
          <p:nvPr/>
        </p:nvSpPr>
        <p:spPr>
          <a:xfrm>
            <a:off x="5420025" y="2615050"/>
            <a:ext cx="3412200" cy="137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Note</a:t>
            </a:r>
            <a:r>
              <a:rPr lang="en-GB"/>
              <a:t>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Experience (not evidence or expertise)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Interest in design thinking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What I learned (and teach)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Extremes to mainstream 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CSA mindset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Consultation skills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Acting and role playing - games like the CSA relay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Drafting cases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Group formation - developing a high performance team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Coaching/supervision/facilitating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What’s the point in this ICE thing!!</a:t>
            </a:r>
            <a:endParaRPr/>
          </a:p>
        </p:txBody>
      </p:sp>
      <p:pic>
        <p:nvPicPr>
          <p:cNvPr id="74" name="Google Shape;7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18075" y="1150975"/>
            <a:ext cx="5563852" cy="38985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 CSA mindset </a:t>
            </a:r>
            <a:endParaRPr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520600" cy="369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Stress and anxiety - anxiety, depression, PTSD </a:t>
            </a:r>
            <a:endParaRPr b="1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I have the CSA in 2 weeks and my trainer wants me to do an audit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Anxiety leads to negative thoughts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Adopting a unhealthy lifestyle 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Constructive alignment - biggs </a:t>
            </a:r>
            <a:endParaRPr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87" name="Google Shape;8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53925" y="1458125"/>
            <a:ext cx="5468783" cy="341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Beliefs that create conflicts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CSA is like seeing patient in clinic (so you must do in 10 min)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Actors are like real patients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It's only for the exam (CSA is for life)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Seeing patients is better than role play (attend the practice meeting on QI instead of meeting your peers)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Don’t use checklists (the Karate kid principle)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 karate kid principle </a:t>
            </a:r>
            <a:endParaRPr/>
          </a:p>
        </p:txBody>
      </p:sp>
      <p:sp>
        <p:nvSpPr>
          <p:cNvPr id="99" name="Google Shape;99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00" name="Google Shape;10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263100"/>
            <a:ext cx="3357075" cy="2121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25650" y="1327350"/>
            <a:ext cx="3593000" cy="269475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20"/>
          <p:cNvSpPr txBox="1"/>
          <p:nvPr/>
        </p:nvSpPr>
        <p:spPr>
          <a:xfrm>
            <a:off x="730050" y="3760850"/>
            <a:ext cx="3357000" cy="67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 alternative explanation one the </a:t>
            </a:r>
            <a:r>
              <a:rPr lang="en-GB"/>
              <a:t>nobel</a:t>
            </a:r>
            <a:r>
              <a:rPr lang="en-GB"/>
              <a:t> prize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Structuring and navigating the CSA under stress </a:t>
            </a:r>
            <a:endParaRPr/>
          </a:p>
        </p:txBody>
      </p:sp>
      <p:sp>
        <p:nvSpPr>
          <p:cNvPr id="108" name="Google Shape;108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Agenda setting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History/examination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Explaining the problem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Shared decision making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Ending the session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