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heme/themeOverride12.xml" ContentType="application/vnd.openxmlformats-officedocument.themeOverride+xml"/>
  <Override PartName="/ppt/tags/tag3.xml" ContentType="application/vnd.openxmlformats-officedocument.presentationml.tags+xml"/>
  <Override PartName="/ppt/notesSlides/notesSlide3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0" r:id="rId2"/>
  </p:sldMasterIdLst>
  <p:notesMasterIdLst>
    <p:notesMasterId r:id="rId35"/>
  </p:notesMasterIdLst>
  <p:sldIdLst>
    <p:sldId id="256" r:id="rId3"/>
    <p:sldId id="259" r:id="rId4"/>
    <p:sldId id="306" r:id="rId5"/>
    <p:sldId id="281" r:id="rId6"/>
    <p:sldId id="258" r:id="rId7"/>
    <p:sldId id="271" r:id="rId8"/>
    <p:sldId id="303" r:id="rId9"/>
    <p:sldId id="265" r:id="rId10"/>
    <p:sldId id="260" r:id="rId11"/>
    <p:sldId id="300" r:id="rId12"/>
    <p:sldId id="280" r:id="rId13"/>
    <p:sldId id="310" r:id="rId14"/>
    <p:sldId id="263" r:id="rId15"/>
    <p:sldId id="264" r:id="rId16"/>
    <p:sldId id="305" r:id="rId17"/>
    <p:sldId id="268" r:id="rId18"/>
    <p:sldId id="277" r:id="rId19"/>
    <p:sldId id="311" r:id="rId20"/>
    <p:sldId id="269" r:id="rId21"/>
    <p:sldId id="262" r:id="rId22"/>
    <p:sldId id="261" r:id="rId23"/>
    <p:sldId id="296" r:id="rId24"/>
    <p:sldId id="312" r:id="rId25"/>
    <p:sldId id="275" r:id="rId26"/>
    <p:sldId id="313" r:id="rId27"/>
    <p:sldId id="314" r:id="rId28"/>
    <p:sldId id="309" r:id="rId29"/>
    <p:sldId id="282" r:id="rId30"/>
    <p:sldId id="304" r:id="rId31"/>
    <p:sldId id="272" r:id="rId32"/>
    <p:sldId id="307" r:id="rId33"/>
    <p:sldId id="301" r:id="rId34"/>
  </p:sldIdLst>
  <p:sldSz cx="12192000" cy="6858000"/>
  <p:notesSz cx="6858000" cy="9144000"/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8FC8"/>
    <a:srgbClr val="2EC4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02AF53-7DBE-4CEC-A714-BD2E1348F0F9}" v="141" dt="2025-10-25T05:39:34.8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9"/>
    <p:restoredTop sz="60200" autoAdjust="0"/>
  </p:normalViewPr>
  <p:slideViewPr>
    <p:cSldViewPr snapToGrid="0" snapToObjects="1">
      <p:cViewPr varScale="1">
        <p:scale>
          <a:sx n="41" d="100"/>
          <a:sy n="41" d="100"/>
        </p:scale>
        <p:origin x="1608" y="3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D0C754-3004-E344-AFC8-AB0756B771CD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BD40B2-B05B-F84A-AF1B-1A6CDB4DD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81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Acts 1:8  But ye shall receive power, after that the Holy Ghost is come upon you: and </a:t>
            </a:r>
            <a:r>
              <a:rPr lang="en-US" sz="1200" b="1" i="1" u="sng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 shall be witnesses </a:t>
            </a:r>
            <a:r>
              <a:rPr lang="en-US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unto me both in Jerusalem, and in all Judaea, and in Samaria, and unto the uttermost part of the earth.</a:t>
            </a:r>
          </a:p>
          <a:p>
            <a:br>
              <a:rPr lang="en-US" altLang="zh-CN" dirty="0"/>
            </a:br>
            <a:r>
              <a:rPr lang="en-US" altLang="zh-CN" dirty="0"/>
              <a:t>Not a singer, not a preacher, not a giver, not greeter – A WITNESS</a:t>
            </a:r>
            <a:br>
              <a:rPr lang="en-US" altLang="zh-CN" dirty="0"/>
            </a:br>
            <a:br>
              <a:rPr lang="en-US" altLang="zh-CN" dirty="0"/>
            </a:br>
            <a:r>
              <a:rPr lang="en-US" altLang="zh-CN" b="1" dirty="0"/>
              <a:t>This has got to be our first fundamental culture. </a:t>
            </a:r>
            <a:br>
              <a:rPr lang="en-US" altLang="zh-CN" b="1" dirty="0"/>
            </a:br>
            <a:br>
              <a:rPr lang="en-US" altLang="zh-CN" b="1" dirty="0"/>
            </a:br>
            <a:r>
              <a:rPr lang="en-US" altLang="zh-CN" b="0" dirty="0"/>
              <a:t>Embedded in everyone of us, </a:t>
            </a:r>
            <a:r>
              <a:rPr lang="en-US" altLang="zh-CN" b="0" dirty="0" err="1"/>
              <a:t>everytime</a:t>
            </a:r>
            <a:r>
              <a:rPr lang="en-US" altLang="zh-CN" b="0" dirty="0"/>
              <a:t> we meet, every role we have, every place we go, everything we d..</a:t>
            </a:r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D40B2-B05B-F84A-AF1B-1A6CDB4DD80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04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want it in our church, in our youth, in our families, in our kids.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want evangelism in our church, our section, &amp; our district!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want it in the schools and workplaces, in the apartments and doctor offices!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D40B2-B05B-F84A-AF1B-1A6CDB4DD80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848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we travel the country the fastest growing churches have ALL 4 of these present. I would contend Acts examples these.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</a:t>
            </a:r>
            <a:r>
              <a:rPr lang="en-US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Marketing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(don’t overestimate your brand. Gone are the days of posting the pic of a speaker and they come out. The lost want a real experience with God. Showcase Jesus. Baptism. )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</a:t>
            </a:r>
            <a:r>
              <a:rPr lang="en-US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Lifestyle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(Ie: 2 per week)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</a:t>
            </a:r>
            <a:r>
              <a:rPr lang="en-US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Scheduled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(You can accomplish 10 years of lifestyle, in one day, as a group. Door hang, Walmart, fair, college, farmers market, mall, prayer tents, umbrellas).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</a:t>
            </a:r>
            <a:r>
              <a:rPr lang="en-US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 EVENTS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many options, but if you can master the 3 basics, you can reach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keep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them by the hundreds.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SIDE NOTES: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to Invite to Church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Smile, don’t be weird.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 with where you already go (restaurant, work,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walmart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Expand to wherever people are.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 body language.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Look for open people to break 15 secs. But also focus on volume.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to Tell Your Testimony (4 Parts)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Before Christ.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I met him.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he changed me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Call to action.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Scheduled Evangelism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Why: It’s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1000x more exposure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Where:</a:t>
            </a: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Fairs</a:t>
            </a: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Campuses</a:t>
            </a: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Malls</a:t>
            </a: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Parking lots</a:t>
            </a: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Dense neighborhoods</a:t>
            </a: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Community events</a:t>
            </a: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Parks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How: Door hangers, flyers hand-to-hand, block parties, prayer tents—anything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 volume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D40B2-B05B-F84A-AF1B-1A6CDB4DD80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6605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(OHIO) She saw us on </a:t>
            </a:r>
            <a:r>
              <a:rPr lang="en-US" dirty="0" err="1"/>
              <a:t>facebook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/>
              <a:t>But the flyer brought it home.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miss these if we fail to evangelize. 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BD40B2-B05B-F84A-AF1B-1A6CDB4DD80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45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2F6E9A"/>
                </a:solidFill>
                <a:latin typeface="ChunkFive" pitchFamily="2" charset="0"/>
                <a:ea typeface="ChunkFive" pitchFamily="2" charset="0"/>
                <a:cs typeface="Calibri" pitchFamily="34" charset="0"/>
              </a:rPr>
              <a:t>Marketing Strategy</a:t>
            </a:r>
            <a:endParaRPr lang="en-US" sz="1200" dirty="0">
              <a:solidFill>
                <a:srgbClr val="FD9D00"/>
              </a:solidFill>
              <a:latin typeface="ChunkFive" pitchFamily="2" charset="0"/>
              <a:ea typeface="ChunkFive" pitchFamily="2" charset="0"/>
              <a:cs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solidFill>
                  <a:srgbClr val="2F6E9A"/>
                </a:solidFill>
                <a:latin typeface="Calibri" pitchFamily="34" charset="0"/>
                <a:cs typeface="Calibri" pitchFamily="34" charset="0"/>
              </a:rPr>
              <a:t>We can get to almost </a:t>
            </a:r>
            <a:r>
              <a:rPr lang="da-DK" sz="1200" dirty="0">
                <a:solidFill>
                  <a:srgbClr val="FD9D00"/>
                </a:solidFill>
                <a:latin typeface="Calibri" pitchFamily="34" charset="0"/>
                <a:cs typeface="Calibri" pitchFamily="34" charset="0"/>
              </a:rPr>
              <a:t>everyone </a:t>
            </a:r>
            <a:r>
              <a:rPr lang="da-DK" sz="1200" dirty="0">
                <a:solidFill>
                  <a:srgbClr val="2F6E9A"/>
                </a:solidFill>
                <a:latin typeface="Calibri" pitchFamily="34" charset="0"/>
                <a:cs typeface="Calibri" pitchFamily="34" charset="0"/>
              </a:rPr>
              <a:t>with a combination of </a:t>
            </a:r>
            <a:r>
              <a:rPr lang="da-DK" sz="1200" b="1" dirty="0">
                <a:solidFill>
                  <a:srgbClr val="2F6E9A"/>
                </a:solidFill>
                <a:latin typeface="Calibri" pitchFamily="34" charset="0"/>
                <a:cs typeface="Calibri" pitchFamily="34" charset="0"/>
              </a:rPr>
              <a:t>doors</a:t>
            </a:r>
            <a:r>
              <a:rPr lang="da-DK" sz="1200" dirty="0">
                <a:solidFill>
                  <a:srgbClr val="2F6E9A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da-DK" sz="1200" b="1" dirty="0">
                <a:solidFill>
                  <a:srgbClr val="2F6E9A"/>
                </a:solidFill>
                <a:latin typeface="Calibri" pitchFamily="34" charset="0"/>
                <a:cs typeface="Calibri" pitchFamily="34" charset="0"/>
              </a:rPr>
              <a:t>mailboxes</a:t>
            </a:r>
            <a:r>
              <a:rPr lang="da-DK" sz="1200" dirty="0">
                <a:solidFill>
                  <a:srgbClr val="2F6E9A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da-DK" sz="1200" b="1" dirty="0">
                <a:solidFill>
                  <a:srgbClr val="2F6E9A"/>
                </a:solidFill>
                <a:latin typeface="Calibri" pitchFamily="34" charset="0"/>
                <a:cs typeface="Calibri" pitchFamily="34" charset="0"/>
              </a:rPr>
              <a:t>social media</a:t>
            </a:r>
            <a:r>
              <a:rPr lang="da-DK" sz="1200" dirty="0">
                <a:solidFill>
                  <a:srgbClr val="2F6E9A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da-DK" sz="1200" b="1" dirty="0">
                <a:solidFill>
                  <a:srgbClr val="2F6E9A"/>
                </a:solidFill>
                <a:latin typeface="Calibri" pitchFamily="34" charset="0"/>
                <a:cs typeface="Calibri" pitchFamily="34" charset="0"/>
              </a:rPr>
              <a:t>events</a:t>
            </a:r>
            <a:r>
              <a:rPr lang="da-DK" sz="1200" dirty="0">
                <a:solidFill>
                  <a:srgbClr val="2F6E9A"/>
                </a:solidFill>
                <a:latin typeface="Calibri" pitchFamily="34" charset="0"/>
                <a:cs typeface="Calibri" pitchFamily="34" charset="0"/>
              </a:rPr>
              <a:t>, &amp; word of mouth. So let’s </a:t>
            </a:r>
            <a:r>
              <a:rPr lang="da-DK" sz="1200" dirty="0">
                <a:solidFill>
                  <a:srgbClr val="FD9D00"/>
                </a:solidFill>
                <a:latin typeface="Calibri" pitchFamily="34" charset="0"/>
                <a:cs typeface="Calibri" pitchFamily="34" charset="0"/>
              </a:rPr>
              <a:t>learn how</a:t>
            </a:r>
            <a:r>
              <a:rPr lang="da-DK" sz="1200" dirty="0">
                <a:solidFill>
                  <a:srgbClr val="2F6E9A"/>
                </a:solidFill>
                <a:latin typeface="Calibri" pitchFamily="34" charset="0"/>
                <a:cs typeface="Calibri" pitchFamily="34" charset="0"/>
              </a:rPr>
              <a:t>...</a:t>
            </a:r>
            <a:endParaRPr lang="en-US" sz="1200" dirty="0">
              <a:solidFill>
                <a:srgbClr val="2F6E9A"/>
              </a:solidFill>
              <a:latin typeface="Calibri" pitchFamily="34" charset="0"/>
              <a:cs typeface="Calibri" pitchFamily="34" charset="0"/>
            </a:endParaRPr>
          </a:p>
          <a:p>
            <a:endParaRPr lang="en-US" dirty="0"/>
          </a:p>
          <a:p>
            <a:r>
              <a:rPr lang="en-US" dirty="0"/>
              <a:t>There is a SYNERGISTIC EFFECT to marketing!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C0CC62-8E0C-4048-ACE5-A52468FE83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1178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Most Common Mistakes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Over-estimating influence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are not as well known as you think you are. People move, people forget, churches look the same from the outside.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Over-estimating effectiveness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live stream is not enough to do it. And an annual Easter program won’t do it. 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Over-estimating their interest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Some are ready now, some aren’t – how can we get them interested. 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Inadequate quality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Poor audio or video. Or none at all.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Inadequate quantity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 flyers a year won’t do it. Great harvest requires great seed. 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Inadequate spending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gong to have to design, order, post, and boost.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money isn’t wasted. In my prior secular company for ever $1 spent on FB advertising, I made $2. Marketing, outreach, and evangelism spending is the most important line-item of the church. It is a necessity and fuels tomorrow’s revival. You will recoup your losses and some.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C0CC62-8E0C-4048-ACE5-A52468FE839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0661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rgbClr val="FFFFFF"/>
                </a:solidFill>
                <a:latin typeface="Open Sans Condensed"/>
              </a:rPr>
              <a:t>Testimonial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FFFFFF"/>
                </a:solidFill>
                <a:latin typeface="Open Sans Condensed"/>
              </a:rPr>
              <a:t>HE WAS A BACKSLIDER UNTIL HE SAW THE EVENT ON FACEBOOK!</a:t>
            </a:r>
          </a:p>
          <a:p>
            <a:endParaRPr lang="en-US" sz="1200" dirty="0">
              <a:solidFill>
                <a:srgbClr val="FFFFFF"/>
              </a:solidFill>
              <a:latin typeface="Open Sans Condensed"/>
            </a:endParaRPr>
          </a:p>
          <a:p>
            <a:r>
              <a:rPr lang="en-US" dirty="0"/>
              <a:t>Another should have been there but they backslid for years, went on vacation in Florida. </a:t>
            </a:r>
            <a:br>
              <a:rPr lang="en-US" dirty="0"/>
            </a:br>
            <a:r>
              <a:rPr lang="en-US" dirty="0"/>
              <a:t>Came to the tent there, prayed through, back in church in Michigan.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C0CC62-8E0C-4048-ACE5-A52468FE839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9158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Methods   </a:t>
            </a:r>
            <a:r>
              <a:rPr lang="en-US" sz="1100" b="1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**ADD YARD SIGNS**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Social Media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FB, 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IG, 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Google, 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YT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Mailers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Door Hangers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P2P Event Invite Cards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Business Cards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Promotional T-Shirts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Radio Ads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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Billboards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C0CC62-8E0C-4048-ACE5-A52468FE839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3748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Boosting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the city name in the post.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Display 5 to 10 miles. 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19-64 years old</a:t>
            </a:r>
            <a:b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google – pair the keywords they search (</a:t>
            </a:r>
            <a:r>
              <a:rPr lang="en-US" sz="1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ie</a:t>
            </a: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“Church in Little Rock”)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C0CC62-8E0C-4048-ACE5-A52468FE839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8545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have no idea how many hungry there 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BD40B2-B05B-F84A-AF1B-1A6CDB4DD80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0233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 CULTURE OF EVANGELISM, IT CHANGES HOW WE HAVE CHURCH TOO. </a:t>
            </a:r>
            <a:br>
              <a:rPr lang="en-US" altLang="zh-CN" dirty="0"/>
            </a:br>
            <a:br>
              <a:rPr lang="en-US" altLang="zh-CN" dirty="0"/>
            </a:br>
            <a:r>
              <a:rPr lang="en-US" altLang="zh-CN" dirty="0"/>
              <a:t>Streamline: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dirty="0"/>
              <a:t>Keep services focused and intentional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dirty="0"/>
              <a:t>Inspire Faith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dirty="0"/>
              <a:t>Minimal interruptions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D40B2-B05B-F84A-AF1B-1A6CDB4DD80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064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THERE IS NO SHORTAGE OF LOST PEOPLE. . .  And look where they are… </a:t>
            </a:r>
            <a:br>
              <a:rPr lang="en-US" dirty="0"/>
            </a:br>
            <a:br>
              <a:rPr lang="en-US" dirty="0"/>
            </a:br>
            <a:r>
              <a:rPr lang="en-US" sz="1200" b="1" dirty="0">
                <a:solidFill>
                  <a:srgbClr val="0084B4"/>
                </a:solidFill>
                <a:latin typeface="Aleo" pitchFamily="34" charset="-18"/>
              </a:rPr>
              <a:t>THERE ARE </a:t>
            </a:r>
            <a:r>
              <a:rPr lang="en-US" sz="1200" b="1" dirty="0">
                <a:solidFill>
                  <a:srgbClr val="CB2027"/>
                </a:solidFill>
                <a:latin typeface="Aleo" pitchFamily="34" charset="-18"/>
              </a:rPr>
              <a:t>174.6 MILLION </a:t>
            </a:r>
            <a:r>
              <a:rPr lang="en-US" sz="1200" b="1" dirty="0">
                <a:solidFill>
                  <a:srgbClr val="0084B4"/>
                </a:solidFill>
                <a:latin typeface="Aleo" pitchFamily="34" charset="-18"/>
              </a:rPr>
              <a:t>PHYSICAL DOORS IN THE U.S.</a:t>
            </a:r>
            <a:r>
              <a:rPr lang="pl-PL" sz="1200" b="1" dirty="0">
                <a:solidFill>
                  <a:srgbClr val="0084B4"/>
                </a:solidFill>
                <a:latin typeface="Aleo" pitchFamily="34" charset="-18"/>
              </a:rPr>
              <a:t> </a:t>
            </a:r>
            <a:r>
              <a:rPr lang="en-US" sz="1200" b="1" dirty="0">
                <a:solidFill>
                  <a:srgbClr val="0084B4"/>
                </a:solidFill>
                <a:latin typeface="Aleo" pitchFamily="34" charset="-18"/>
              </a:rPr>
              <a:t>… AND </a:t>
            </a:r>
            <a:r>
              <a:rPr lang="en-US" sz="1200" b="1" dirty="0">
                <a:solidFill>
                  <a:srgbClr val="CB2027"/>
                </a:solidFill>
                <a:latin typeface="Aleo" pitchFamily="34" charset="-18"/>
              </a:rPr>
              <a:t>159.9 MILLION</a:t>
            </a:r>
            <a:r>
              <a:rPr lang="en-US" sz="1200" b="1" dirty="0">
                <a:solidFill>
                  <a:srgbClr val="0084B4"/>
                </a:solidFill>
                <a:latin typeface="Aleo" pitchFamily="34" charset="-18"/>
              </a:rPr>
              <a:t> MAILBOXES. </a:t>
            </a:r>
            <a:endParaRPr lang="pl-PL" sz="1200" b="1" dirty="0">
              <a:solidFill>
                <a:srgbClr val="3B5998"/>
              </a:solidFill>
              <a:latin typeface="Aleo" pitchFamily="34" charset="-18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C0CC62-8E0C-4048-ACE5-A52468FE83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3189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Celebrate Wins &amp; Spotlight Growth</a:t>
            </a:r>
          </a:p>
          <a:p>
            <a:endParaRPr lang="en-US" altLang="zh-CN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/>
              <a:t>Tell the story.  Why?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dirty="0"/>
              <a:t>The retelling of the story teaches the church: encourages altar working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dirty="0"/>
              <a:t>This happened in </a:t>
            </a:r>
            <a:r>
              <a:rPr lang="en-US" altLang="zh-CN" dirty="0" err="1"/>
              <a:t>ohio</a:t>
            </a:r>
            <a:r>
              <a:rPr lang="en-US" altLang="zh-CN" dirty="0"/>
              <a:t>, the retelling of the story won someone in Florida.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D40B2-B05B-F84A-AF1B-1A6CDB4DD80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4562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PREACH EVANGELISTIC</a:t>
            </a:r>
          </a:p>
          <a:p>
            <a:endParaRPr lang="en-US" altLang="zh-CN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i="1" dirty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Preach Simple.</a:t>
            </a:r>
            <a:br>
              <a:rPr lang="en-US" sz="1200" i="1" dirty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</a:br>
            <a:r>
              <a:rPr lang="en-US" sz="1200" i="1" dirty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Preach Jesus.</a:t>
            </a:r>
            <a:br>
              <a:rPr lang="en-US" sz="1200" i="1" dirty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</a:br>
            <a:r>
              <a:rPr lang="en-US" sz="1200" i="1" dirty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Preach New Birth.</a:t>
            </a:r>
            <a:r>
              <a:rPr lang="en-US" sz="1200" i="1" dirty="0">
                <a:solidFill>
                  <a:schemeClr val="bg1"/>
                </a:solidFill>
                <a:latin typeface="Roboto Thin" charset="0"/>
                <a:ea typeface="Roboto Thin" charset="0"/>
                <a:cs typeface="Roboto Thin" charset="0"/>
              </a:rPr>
              <a:t>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D40B2-B05B-F84A-AF1B-1A6CDB4DD80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9205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  <a:p>
            <a:r>
              <a:rPr lang="en-US" altLang="zh-CN" dirty="0"/>
              <a:t>There should be a CLEAR CALL TO BE BORN AGAIN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dirty="0"/>
              <a:t>Baptism, &amp; HG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D40B2-B05B-F84A-AF1B-1A6CDB4DD80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3052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of three pastors baptized in this one revival. </a:t>
            </a:r>
          </a:p>
          <a:p>
            <a:r>
              <a:rPr lang="en-US" dirty="0"/>
              <a:t>Over 15 that year.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BD40B2-B05B-F84A-AF1B-1A6CDB4DD80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2086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NEED STRONG ALTAR WORKING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want to be synonymous with where miracles happen, addict are free, the empty are filled.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 you can still get baptized and get the HG in your FIRST SERVICE.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Miracles and infillings are the expectation, not exception!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D40B2-B05B-F84A-AF1B-1A6CDB4DD80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8255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Left: BLIND</a:t>
            </a:r>
          </a:p>
          <a:p>
            <a:r>
              <a:rPr lang="en-US" dirty="0"/>
              <a:t>Right: DEAF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BD40B2-B05B-F84A-AF1B-1A6CDB4DD80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4603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LEFT: Wheelchairs (5x that year)</a:t>
            </a:r>
            <a:br>
              <a:rPr lang="en-US" dirty="0"/>
            </a:br>
            <a:r>
              <a:rPr lang="en-US" dirty="0"/>
              <a:t>RIGHT: Blind  (From door hangers)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BD40B2-B05B-F84A-AF1B-1A6CDB4DD80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891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Terminal man – from </a:t>
            </a:r>
            <a:r>
              <a:rPr lang="en-US" dirty="0" err="1"/>
              <a:t>facebook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BD40B2-B05B-F84A-AF1B-1A6CDB4DD80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1488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FFFFFF"/>
                </a:solidFill>
                <a:latin typeface="Roboto"/>
              </a:rPr>
              <a:t>WE NEED TO REACH THEM </a:t>
            </a:r>
            <a:r>
              <a:rPr lang="en-US" sz="1200" b="1" u="sng" dirty="0">
                <a:solidFill>
                  <a:srgbClr val="FFFFFF"/>
                </a:solidFill>
                <a:latin typeface="Roboto"/>
              </a:rPr>
              <a:t>ALL</a:t>
            </a:r>
            <a:r>
              <a:rPr lang="en-US" sz="1200" b="1" dirty="0">
                <a:solidFill>
                  <a:srgbClr val="FFFFFF"/>
                </a:solidFill>
                <a:latin typeface="Roboto"/>
              </a:rPr>
              <a:t> – NO MATTER THE MEANS OR MEDIUM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C0CC62-8E0C-4048-ACE5-A52468FE839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44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What’s the best way to catch fish?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Fishing conferences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Fishing stories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Fishing sermons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Fishing move-ins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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 fishing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3B978-1F6C-4C57-936D-F0014C4BA72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86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48A68D-BDFF-F5E0-2B04-032BE18BA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B96B7D-CD76-570C-2270-C39A07FFF0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09212E-8330-6E47-406F-1E1067774D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BILLIONS are on social media!</a:t>
            </a:r>
            <a:br>
              <a:rPr lang="en-US" dirty="0"/>
            </a:br>
            <a:br>
              <a:rPr lang="en-US" dirty="0"/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3.07 billion.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415 million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billion on Instagram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2.8 billion on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youtube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TODAY ALONE 432,000 will sign up for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facebook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average person will spend 2.5 hours a day on social media (20% of their waking free time)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E1D75-4CEC-1767-C3F2-731AED2EBE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C0CC62-8E0C-4048-ACE5-A52468FE83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5462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Illustration – The Record Fisherman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 broke the 24-hour record of fish caught.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 from:</a:t>
            </a: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Fishing conferences</a:t>
            </a: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Fishing TV</a:t>
            </a: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Fishing books, magazines, or stories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fishing.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Record: 2,649 fish. Then again – 2,977 fish.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man, one boat, but he kept fishing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spc="225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AT SOME POINT WE JUST NEED TO GET OUT ON THE WATER AND CATCH SOME FISH. </a:t>
            </a:r>
            <a:br>
              <a:rPr lang="en-US" sz="1200" spc="225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</a:br>
            <a:r>
              <a:rPr lang="en-US" sz="1200" spc="225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A bad fisherman fishing catches more fish than the fisherman who’s not. Just go fish!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3B978-1F6C-4C57-936D-F0014C4BA72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2233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(Indiana) Souls are in the balance. </a:t>
            </a:r>
          </a:p>
          <a:p>
            <a:endParaRPr lang="en-US" dirty="0"/>
          </a:p>
          <a:p>
            <a:r>
              <a:rPr lang="en-US" dirty="0"/>
              <a:t>(Texas) Guy from marketplace sale. With gun / vodka, tent revival invite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BD40B2-B05B-F84A-AF1B-1A6CDB4DD80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3742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C33FE8-4F50-DB20-8F06-EBBA8828F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1D3FDCD-698C-BD57-C05D-F6D83C5134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C1705A3-05EF-E226-A5DC-8E1B622D67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79D965E-AFD8-C284-6B8E-A0106C41EB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D40B2-B05B-F84A-AF1B-1A6CDB4DD80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543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 world </a:t>
            </a:r>
            <a:r>
              <a:rPr lang="en-US" altLang="zh-CN" b="1" u="sng" dirty="0"/>
              <a:t>NEEDS</a:t>
            </a:r>
            <a:r>
              <a:rPr lang="en-US" altLang="zh-CN" dirty="0"/>
              <a:t> EVANGELISM.  . . .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Evangelism?  It’s SEED WORK.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Cor 3:6 is Paul’s entire understanding of growth continuum condensed into 1 verse.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Simplicity in the illustration, but also: a clear sequential progression, implied personal effort, and ongoing care.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must plant (Evangelism),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Water (care for what is planted),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have an environment God can bring an increase.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Never mutually exclusive. Not competitive. We can have all.  At it’s most fundamental level evangelism is the SEED WORK.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D40B2-B05B-F84A-AF1B-1A6CDB4DD80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700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concept of evangelism as a seed lends right into our understand of the SCALE of revival we want to see.  </a:t>
            </a:r>
            <a:b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Principle of Proportionality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if you sow sparingly you reap sparingly. So do more evangelism, not less.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law of the harvest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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little, get little.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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more, get more!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3B978-1F6C-4C57-936D-F0014C4BA7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689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 IS EVANGELISM?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 uses the analogy because they understand enough agriculture to know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Seeds are not planted in the BARN they are planted in the field!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will never win your city by what happens in the barn, you win by what happens in the field.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D40B2-B05B-F84A-AF1B-1A6CDB4DD80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004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225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AT SOME POINT WE JUST NEED TO GET OUT OF THE BARN AND PUT SEED IN THE FIELD.</a:t>
            </a:r>
            <a:endParaRPr lang="en-US" sz="2000" spc="225" dirty="0">
              <a:solidFill>
                <a:srgbClr val="000000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3B978-1F6C-4C57-936D-F0014C4BA7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2295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(SHAWN) He heard about us from a parking lot outreach. </a:t>
            </a:r>
            <a:br>
              <a:rPr lang="en-US" dirty="0"/>
            </a:br>
            <a:r>
              <a:rPr lang="en-US" dirty="0"/>
              <a:t>Literally finding a flyer someone else discarded. </a:t>
            </a:r>
            <a:br>
              <a:rPr lang="en-US" dirty="0"/>
            </a:br>
            <a:r>
              <a:rPr lang="en-US" dirty="0"/>
              <a:t>He’s been coming for 3 years and brought his whole family.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We miss stories like these if we fail to evangelize. 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C0CC62-8E0C-4048-ACE5-A52468FE83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9060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SHALL BE.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NONE are Too unqualified</a:t>
            </a: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NONE are Too qualified</a:t>
            </a: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NONE are Too busy</a:t>
            </a: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NONE are Too lazy – “its not my personality” – it’s not my interest – it’s not my ministry- it’s not my gifting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Reminder: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Personality is subject to change.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He loves this, I’ll love this.</a:t>
            </a: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He did this, I’ll do this.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br>
              <a:rPr lang="en-US" altLang="zh-CN" dirty="0"/>
            </a:b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Before we are preachers, singers, introverts, or extroverts – we are FIRST witnesses!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D40B2-B05B-F84A-AF1B-1A6CDB4DD80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665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1320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216928" y="1681901"/>
            <a:ext cx="3758148" cy="3758148"/>
          </a:xfrm>
          <a:custGeom>
            <a:avLst/>
            <a:gdLst>
              <a:gd name="connsiteX0" fmla="*/ 1204097 w 2408194"/>
              <a:gd name="connsiteY0" fmla="*/ 0 h 2408194"/>
              <a:gd name="connsiteX1" fmla="*/ 2408194 w 2408194"/>
              <a:gd name="connsiteY1" fmla="*/ 1204097 h 2408194"/>
              <a:gd name="connsiteX2" fmla="*/ 1204097 w 2408194"/>
              <a:gd name="connsiteY2" fmla="*/ 2408194 h 2408194"/>
              <a:gd name="connsiteX3" fmla="*/ 0 w 2408194"/>
              <a:gd name="connsiteY3" fmla="*/ 1204097 h 2408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8194" h="2408194">
                <a:moveTo>
                  <a:pt x="1204097" y="0"/>
                </a:moveTo>
                <a:lnTo>
                  <a:pt x="2408194" y="1204097"/>
                </a:lnTo>
                <a:lnTo>
                  <a:pt x="1204097" y="2408194"/>
                </a:lnTo>
                <a:lnTo>
                  <a:pt x="0" y="12040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44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1088689" y="-1"/>
            <a:ext cx="3788111" cy="1347600"/>
          </a:xfrm>
          <a:custGeom>
            <a:avLst/>
            <a:gdLst>
              <a:gd name="connsiteX0" fmla="*/ 0 w 3788111"/>
              <a:gd name="connsiteY0" fmla="*/ 0 h 1347600"/>
              <a:gd name="connsiteX1" fmla="*/ 3788111 w 3788111"/>
              <a:gd name="connsiteY1" fmla="*/ 0 h 1347600"/>
              <a:gd name="connsiteX2" fmla="*/ 3788111 w 3788111"/>
              <a:gd name="connsiteY2" fmla="*/ 1347600 h 1347600"/>
              <a:gd name="connsiteX3" fmla="*/ 0 w 3788111"/>
              <a:gd name="connsiteY3" fmla="*/ 1347600 h 13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8111" h="1347600">
                <a:moveTo>
                  <a:pt x="0" y="0"/>
                </a:moveTo>
                <a:lnTo>
                  <a:pt x="3788111" y="0"/>
                </a:lnTo>
                <a:lnTo>
                  <a:pt x="3788111" y="1347600"/>
                </a:lnTo>
                <a:lnTo>
                  <a:pt x="0" y="1347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1088689" y="5873335"/>
            <a:ext cx="3788111" cy="984665"/>
          </a:xfrm>
          <a:custGeom>
            <a:avLst/>
            <a:gdLst>
              <a:gd name="connsiteX0" fmla="*/ 0 w 3788111"/>
              <a:gd name="connsiteY0" fmla="*/ 0 h 984665"/>
              <a:gd name="connsiteX1" fmla="*/ 3788111 w 3788111"/>
              <a:gd name="connsiteY1" fmla="*/ 0 h 984665"/>
              <a:gd name="connsiteX2" fmla="*/ 3788111 w 3788111"/>
              <a:gd name="connsiteY2" fmla="*/ 984665 h 984665"/>
              <a:gd name="connsiteX3" fmla="*/ 0 w 3788111"/>
              <a:gd name="connsiteY3" fmla="*/ 984665 h 98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8111" h="984665">
                <a:moveTo>
                  <a:pt x="0" y="0"/>
                </a:moveTo>
                <a:lnTo>
                  <a:pt x="3788111" y="0"/>
                </a:lnTo>
                <a:lnTo>
                  <a:pt x="3788111" y="984665"/>
                </a:lnTo>
                <a:lnTo>
                  <a:pt x="0" y="9846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7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95999" y="-1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0146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59790" y="332295"/>
            <a:ext cx="11472420" cy="6193410"/>
          </a:xfrm>
          <a:custGeom>
            <a:avLst/>
            <a:gdLst>
              <a:gd name="connsiteX0" fmla="*/ 0 w 11472420"/>
              <a:gd name="connsiteY0" fmla="*/ 0 h 6193410"/>
              <a:gd name="connsiteX1" fmla="*/ 11472420 w 11472420"/>
              <a:gd name="connsiteY1" fmla="*/ 0 h 6193410"/>
              <a:gd name="connsiteX2" fmla="*/ 11472420 w 11472420"/>
              <a:gd name="connsiteY2" fmla="*/ 6193410 h 6193410"/>
              <a:gd name="connsiteX3" fmla="*/ 0 w 11472420"/>
              <a:gd name="connsiteY3" fmla="*/ 6193410 h 619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72420" h="6193410">
                <a:moveTo>
                  <a:pt x="0" y="0"/>
                </a:moveTo>
                <a:lnTo>
                  <a:pt x="11472420" y="0"/>
                </a:lnTo>
                <a:lnTo>
                  <a:pt x="11472420" y="6193410"/>
                </a:lnTo>
                <a:lnTo>
                  <a:pt x="0" y="619341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595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095999" y="-1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8303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4834466" y="0"/>
            <a:ext cx="2777067" cy="2780140"/>
          </a:xfrm>
          <a:custGeom>
            <a:avLst/>
            <a:gdLst>
              <a:gd name="connsiteX0" fmla="*/ 0 w 2777067"/>
              <a:gd name="connsiteY0" fmla="*/ 0 h 2780140"/>
              <a:gd name="connsiteX1" fmla="*/ 2777067 w 2777067"/>
              <a:gd name="connsiteY1" fmla="*/ 0 h 2780140"/>
              <a:gd name="connsiteX2" fmla="*/ 2777067 w 2777067"/>
              <a:gd name="connsiteY2" fmla="*/ 2780140 h 2780140"/>
              <a:gd name="connsiteX3" fmla="*/ 0 w 2777067"/>
              <a:gd name="connsiteY3" fmla="*/ 2780140 h 2780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7067" h="2780140">
                <a:moveTo>
                  <a:pt x="0" y="0"/>
                </a:moveTo>
                <a:lnTo>
                  <a:pt x="2777067" y="0"/>
                </a:lnTo>
                <a:lnTo>
                  <a:pt x="2777067" y="2780140"/>
                </a:lnTo>
                <a:lnTo>
                  <a:pt x="0" y="278014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4834467" y="3140168"/>
            <a:ext cx="4225812" cy="2794967"/>
          </a:xfrm>
          <a:custGeom>
            <a:avLst/>
            <a:gdLst>
              <a:gd name="connsiteX0" fmla="*/ 0 w 4225812"/>
              <a:gd name="connsiteY0" fmla="*/ 0 h 2794967"/>
              <a:gd name="connsiteX1" fmla="*/ 4225812 w 4225812"/>
              <a:gd name="connsiteY1" fmla="*/ 0 h 2794967"/>
              <a:gd name="connsiteX2" fmla="*/ 4225812 w 4225812"/>
              <a:gd name="connsiteY2" fmla="*/ 2794967 h 2794967"/>
              <a:gd name="connsiteX3" fmla="*/ 0 w 4225812"/>
              <a:gd name="connsiteY3" fmla="*/ 2794967 h 279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5812" h="2794967">
                <a:moveTo>
                  <a:pt x="0" y="0"/>
                </a:moveTo>
                <a:lnTo>
                  <a:pt x="4225812" y="0"/>
                </a:lnTo>
                <a:lnTo>
                  <a:pt x="4225812" y="2794967"/>
                </a:lnTo>
                <a:lnTo>
                  <a:pt x="0" y="27949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7992533" y="795867"/>
            <a:ext cx="3225800" cy="1984274"/>
          </a:xfrm>
          <a:custGeom>
            <a:avLst/>
            <a:gdLst>
              <a:gd name="connsiteX0" fmla="*/ 0 w 3225800"/>
              <a:gd name="connsiteY0" fmla="*/ 0 h 1984274"/>
              <a:gd name="connsiteX1" fmla="*/ 3225800 w 3225800"/>
              <a:gd name="connsiteY1" fmla="*/ 0 h 1984274"/>
              <a:gd name="connsiteX2" fmla="*/ 3225800 w 3225800"/>
              <a:gd name="connsiteY2" fmla="*/ 1984274 h 1984274"/>
              <a:gd name="connsiteX3" fmla="*/ 0 w 3225800"/>
              <a:gd name="connsiteY3" fmla="*/ 1984274 h 1984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25800" h="1984274">
                <a:moveTo>
                  <a:pt x="0" y="0"/>
                </a:moveTo>
                <a:lnTo>
                  <a:pt x="3225800" y="0"/>
                </a:lnTo>
                <a:lnTo>
                  <a:pt x="3225800" y="1984274"/>
                </a:lnTo>
                <a:lnTo>
                  <a:pt x="0" y="19842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6227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2302933" y="618067"/>
            <a:ext cx="3208867" cy="4461934"/>
          </a:xfrm>
          <a:custGeom>
            <a:avLst/>
            <a:gdLst>
              <a:gd name="connsiteX0" fmla="*/ 0 w 3208867"/>
              <a:gd name="connsiteY0" fmla="*/ 0 h 4461934"/>
              <a:gd name="connsiteX1" fmla="*/ 3208867 w 3208867"/>
              <a:gd name="connsiteY1" fmla="*/ 0 h 4461934"/>
              <a:gd name="connsiteX2" fmla="*/ 3208867 w 3208867"/>
              <a:gd name="connsiteY2" fmla="*/ 4461934 h 4461934"/>
              <a:gd name="connsiteX3" fmla="*/ 0 w 3208867"/>
              <a:gd name="connsiteY3" fmla="*/ 4461934 h 446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8867" h="4461934">
                <a:moveTo>
                  <a:pt x="0" y="0"/>
                </a:moveTo>
                <a:lnTo>
                  <a:pt x="3208867" y="0"/>
                </a:lnTo>
                <a:lnTo>
                  <a:pt x="3208867" y="4461934"/>
                </a:lnTo>
                <a:lnTo>
                  <a:pt x="0" y="44619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680200" y="618067"/>
            <a:ext cx="3208867" cy="4461934"/>
          </a:xfrm>
          <a:custGeom>
            <a:avLst/>
            <a:gdLst>
              <a:gd name="connsiteX0" fmla="*/ 0 w 3208867"/>
              <a:gd name="connsiteY0" fmla="*/ 0 h 4461934"/>
              <a:gd name="connsiteX1" fmla="*/ 3208867 w 3208867"/>
              <a:gd name="connsiteY1" fmla="*/ 0 h 4461934"/>
              <a:gd name="connsiteX2" fmla="*/ 3208867 w 3208867"/>
              <a:gd name="connsiteY2" fmla="*/ 4461934 h 4461934"/>
              <a:gd name="connsiteX3" fmla="*/ 0 w 3208867"/>
              <a:gd name="connsiteY3" fmla="*/ 4461934 h 446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8867" h="4461934">
                <a:moveTo>
                  <a:pt x="0" y="0"/>
                </a:moveTo>
                <a:lnTo>
                  <a:pt x="3208867" y="0"/>
                </a:lnTo>
                <a:lnTo>
                  <a:pt x="3208867" y="4461934"/>
                </a:lnTo>
                <a:lnTo>
                  <a:pt x="0" y="44619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9837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3429000" y="0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0" y="3428999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3429000" y="3428999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9704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2475614" y="-1685352"/>
            <a:ext cx="3370705" cy="3370705"/>
          </a:xfrm>
          <a:custGeom>
            <a:avLst/>
            <a:gdLst>
              <a:gd name="connsiteX0" fmla="*/ 1685352 w 3370705"/>
              <a:gd name="connsiteY0" fmla="*/ 0 h 3370705"/>
              <a:gd name="connsiteX1" fmla="*/ 3370705 w 3370705"/>
              <a:gd name="connsiteY1" fmla="*/ 1685353 h 3370705"/>
              <a:gd name="connsiteX2" fmla="*/ 1685352 w 3370705"/>
              <a:gd name="connsiteY2" fmla="*/ 3370705 h 3370705"/>
              <a:gd name="connsiteX3" fmla="*/ 0 w 3370705"/>
              <a:gd name="connsiteY3" fmla="*/ 1685353 h 33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0705" h="3370705">
                <a:moveTo>
                  <a:pt x="1685352" y="0"/>
                </a:moveTo>
                <a:lnTo>
                  <a:pt x="3370705" y="1685353"/>
                </a:lnTo>
                <a:lnTo>
                  <a:pt x="1685352" y="3370705"/>
                </a:lnTo>
                <a:lnTo>
                  <a:pt x="0" y="168535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4410648" y="249681"/>
            <a:ext cx="3370705" cy="3370705"/>
          </a:xfrm>
          <a:custGeom>
            <a:avLst/>
            <a:gdLst>
              <a:gd name="connsiteX0" fmla="*/ 1685353 w 3370705"/>
              <a:gd name="connsiteY0" fmla="*/ 0 h 3370705"/>
              <a:gd name="connsiteX1" fmla="*/ 3370705 w 3370705"/>
              <a:gd name="connsiteY1" fmla="*/ 1685353 h 3370705"/>
              <a:gd name="connsiteX2" fmla="*/ 1685353 w 3370705"/>
              <a:gd name="connsiteY2" fmla="*/ 3370705 h 3370705"/>
              <a:gd name="connsiteX3" fmla="*/ 0 w 3370705"/>
              <a:gd name="connsiteY3" fmla="*/ 1685353 h 33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0705" h="3370705">
                <a:moveTo>
                  <a:pt x="1685353" y="0"/>
                </a:moveTo>
                <a:lnTo>
                  <a:pt x="3370705" y="1685353"/>
                </a:lnTo>
                <a:lnTo>
                  <a:pt x="1685353" y="3370705"/>
                </a:lnTo>
                <a:lnTo>
                  <a:pt x="0" y="168535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6345681" y="-1685352"/>
            <a:ext cx="3370705" cy="3370705"/>
          </a:xfrm>
          <a:custGeom>
            <a:avLst/>
            <a:gdLst>
              <a:gd name="connsiteX0" fmla="*/ 1685352 w 3370705"/>
              <a:gd name="connsiteY0" fmla="*/ 0 h 3370705"/>
              <a:gd name="connsiteX1" fmla="*/ 3370705 w 3370705"/>
              <a:gd name="connsiteY1" fmla="*/ 1685353 h 3370705"/>
              <a:gd name="connsiteX2" fmla="*/ 1685352 w 3370705"/>
              <a:gd name="connsiteY2" fmla="*/ 3370705 h 3370705"/>
              <a:gd name="connsiteX3" fmla="*/ 0 w 3370705"/>
              <a:gd name="connsiteY3" fmla="*/ 1685353 h 33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0705" h="3370705">
                <a:moveTo>
                  <a:pt x="1685352" y="0"/>
                </a:moveTo>
                <a:lnTo>
                  <a:pt x="3370705" y="1685353"/>
                </a:lnTo>
                <a:lnTo>
                  <a:pt x="1685352" y="3370705"/>
                </a:lnTo>
                <a:lnTo>
                  <a:pt x="0" y="168535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693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1606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3371144" y="-2398036"/>
            <a:ext cx="4790629" cy="4790629"/>
          </a:xfrm>
          <a:custGeom>
            <a:avLst/>
            <a:gdLst>
              <a:gd name="connsiteX0" fmla="*/ 2395314 w 4790629"/>
              <a:gd name="connsiteY0" fmla="*/ 0 h 4790629"/>
              <a:gd name="connsiteX1" fmla="*/ 4790629 w 4790629"/>
              <a:gd name="connsiteY1" fmla="*/ 2395315 h 4790629"/>
              <a:gd name="connsiteX2" fmla="*/ 2395314 w 4790629"/>
              <a:gd name="connsiteY2" fmla="*/ 4790629 h 4790629"/>
              <a:gd name="connsiteX3" fmla="*/ 0 w 4790629"/>
              <a:gd name="connsiteY3" fmla="*/ 2395315 h 479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0629" h="4790629">
                <a:moveTo>
                  <a:pt x="2395314" y="0"/>
                </a:moveTo>
                <a:lnTo>
                  <a:pt x="4790629" y="2395315"/>
                </a:lnTo>
                <a:lnTo>
                  <a:pt x="2395314" y="4790629"/>
                </a:lnTo>
                <a:lnTo>
                  <a:pt x="0" y="239531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6121319" y="352140"/>
            <a:ext cx="4790629" cy="4790629"/>
          </a:xfrm>
          <a:custGeom>
            <a:avLst/>
            <a:gdLst>
              <a:gd name="connsiteX0" fmla="*/ 2395315 w 4790629"/>
              <a:gd name="connsiteY0" fmla="*/ 0 h 4790629"/>
              <a:gd name="connsiteX1" fmla="*/ 4790629 w 4790629"/>
              <a:gd name="connsiteY1" fmla="*/ 2395315 h 4790629"/>
              <a:gd name="connsiteX2" fmla="*/ 2395315 w 4790629"/>
              <a:gd name="connsiteY2" fmla="*/ 4790629 h 4790629"/>
              <a:gd name="connsiteX3" fmla="*/ 0 w 4790629"/>
              <a:gd name="connsiteY3" fmla="*/ 2395315 h 479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0629" h="4790629">
                <a:moveTo>
                  <a:pt x="2395315" y="0"/>
                </a:moveTo>
                <a:lnTo>
                  <a:pt x="4790629" y="2395315"/>
                </a:lnTo>
                <a:lnTo>
                  <a:pt x="2395315" y="4790629"/>
                </a:lnTo>
                <a:lnTo>
                  <a:pt x="0" y="239531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2"/>
          </p:nvPr>
        </p:nvSpPr>
        <p:spPr>
          <a:xfrm>
            <a:off x="8871494" y="-2398035"/>
            <a:ext cx="4790629" cy="4790629"/>
          </a:xfrm>
          <a:custGeom>
            <a:avLst/>
            <a:gdLst>
              <a:gd name="connsiteX0" fmla="*/ 2395314 w 4790629"/>
              <a:gd name="connsiteY0" fmla="*/ 0 h 4790629"/>
              <a:gd name="connsiteX1" fmla="*/ 4790629 w 4790629"/>
              <a:gd name="connsiteY1" fmla="*/ 2395315 h 4790629"/>
              <a:gd name="connsiteX2" fmla="*/ 2395314 w 4790629"/>
              <a:gd name="connsiteY2" fmla="*/ 4790629 h 4790629"/>
              <a:gd name="connsiteX3" fmla="*/ 0 w 4790629"/>
              <a:gd name="connsiteY3" fmla="*/ 2395315 h 479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0629" h="4790629">
                <a:moveTo>
                  <a:pt x="2395314" y="0"/>
                </a:moveTo>
                <a:lnTo>
                  <a:pt x="4790629" y="2395315"/>
                </a:lnTo>
                <a:lnTo>
                  <a:pt x="2395314" y="4790629"/>
                </a:lnTo>
                <a:lnTo>
                  <a:pt x="0" y="239531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11621672" y="352139"/>
            <a:ext cx="4790629" cy="4790629"/>
          </a:xfrm>
          <a:custGeom>
            <a:avLst/>
            <a:gdLst>
              <a:gd name="connsiteX0" fmla="*/ 2395314 w 4790629"/>
              <a:gd name="connsiteY0" fmla="*/ 0 h 4790629"/>
              <a:gd name="connsiteX1" fmla="*/ 4790629 w 4790629"/>
              <a:gd name="connsiteY1" fmla="*/ 2395315 h 4790629"/>
              <a:gd name="connsiteX2" fmla="*/ 2395314 w 4790629"/>
              <a:gd name="connsiteY2" fmla="*/ 4790629 h 4790629"/>
              <a:gd name="connsiteX3" fmla="*/ 0 w 4790629"/>
              <a:gd name="connsiteY3" fmla="*/ 2395315 h 479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0629" h="4790629">
                <a:moveTo>
                  <a:pt x="2395314" y="0"/>
                </a:moveTo>
                <a:lnTo>
                  <a:pt x="4790629" y="2395315"/>
                </a:lnTo>
                <a:lnTo>
                  <a:pt x="2395314" y="4790629"/>
                </a:lnTo>
                <a:lnTo>
                  <a:pt x="0" y="239531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8871497" y="3102314"/>
            <a:ext cx="4790629" cy="4790629"/>
          </a:xfrm>
          <a:custGeom>
            <a:avLst/>
            <a:gdLst>
              <a:gd name="connsiteX0" fmla="*/ 2395315 w 4790629"/>
              <a:gd name="connsiteY0" fmla="*/ 0 h 4790629"/>
              <a:gd name="connsiteX1" fmla="*/ 4790629 w 4790629"/>
              <a:gd name="connsiteY1" fmla="*/ 2395315 h 4790629"/>
              <a:gd name="connsiteX2" fmla="*/ 2395315 w 4790629"/>
              <a:gd name="connsiteY2" fmla="*/ 4790629 h 4790629"/>
              <a:gd name="connsiteX3" fmla="*/ 0 w 4790629"/>
              <a:gd name="connsiteY3" fmla="*/ 2395315 h 479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0629" h="4790629">
                <a:moveTo>
                  <a:pt x="2395315" y="0"/>
                </a:moveTo>
                <a:lnTo>
                  <a:pt x="4790629" y="2395315"/>
                </a:lnTo>
                <a:lnTo>
                  <a:pt x="2395315" y="4790629"/>
                </a:lnTo>
                <a:lnTo>
                  <a:pt x="0" y="239531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008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3680790" y="1036983"/>
            <a:ext cx="2272749" cy="2272749"/>
          </a:xfrm>
          <a:custGeom>
            <a:avLst/>
            <a:gdLst>
              <a:gd name="connsiteX0" fmla="*/ 0 w 2272749"/>
              <a:gd name="connsiteY0" fmla="*/ 0 h 2272749"/>
              <a:gd name="connsiteX1" fmla="*/ 2272749 w 2272749"/>
              <a:gd name="connsiteY1" fmla="*/ 0 h 2272749"/>
              <a:gd name="connsiteX2" fmla="*/ 2272749 w 2272749"/>
              <a:gd name="connsiteY2" fmla="*/ 2272749 h 2272749"/>
              <a:gd name="connsiteX3" fmla="*/ 0 w 2272749"/>
              <a:gd name="connsiteY3" fmla="*/ 2272749 h 227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2749" h="2272749">
                <a:moveTo>
                  <a:pt x="0" y="0"/>
                </a:moveTo>
                <a:lnTo>
                  <a:pt x="2272749" y="0"/>
                </a:lnTo>
                <a:lnTo>
                  <a:pt x="2272749" y="2272749"/>
                </a:lnTo>
                <a:lnTo>
                  <a:pt x="0" y="22727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6238461" y="1036983"/>
            <a:ext cx="2272749" cy="2272749"/>
          </a:xfrm>
          <a:custGeom>
            <a:avLst/>
            <a:gdLst>
              <a:gd name="connsiteX0" fmla="*/ 0 w 2272749"/>
              <a:gd name="connsiteY0" fmla="*/ 0 h 2272749"/>
              <a:gd name="connsiteX1" fmla="*/ 2272749 w 2272749"/>
              <a:gd name="connsiteY1" fmla="*/ 0 h 2272749"/>
              <a:gd name="connsiteX2" fmla="*/ 2272749 w 2272749"/>
              <a:gd name="connsiteY2" fmla="*/ 2272749 h 2272749"/>
              <a:gd name="connsiteX3" fmla="*/ 0 w 2272749"/>
              <a:gd name="connsiteY3" fmla="*/ 2272749 h 227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2749" h="2272749">
                <a:moveTo>
                  <a:pt x="0" y="0"/>
                </a:moveTo>
                <a:lnTo>
                  <a:pt x="2272749" y="0"/>
                </a:lnTo>
                <a:lnTo>
                  <a:pt x="2272749" y="2272749"/>
                </a:lnTo>
                <a:lnTo>
                  <a:pt x="0" y="22727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3680790" y="3548269"/>
            <a:ext cx="2272749" cy="2272749"/>
          </a:xfrm>
          <a:custGeom>
            <a:avLst/>
            <a:gdLst>
              <a:gd name="connsiteX0" fmla="*/ 0 w 2272749"/>
              <a:gd name="connsiteY0" fmla="*/ 0 h 2272749"/>
              <a:gd name="connsiteX1" fmla="*/ 2272749 w 2272749"/>
              <a:gd name="connsiteY1" fmla="*/ 0 h 2272749"/>
              <a:gd name="connsiteX2" fmla="*/ 2272749 w 2272749"/>
              <a:gd name="connsiteY2" fmla="*/ 2272749 h 2272749"/>
              <a:gd name="connsiteX3" fmla="*/ 0 w 2272749"/>
              <a:gd name="connsiteY3" fmla="*/ 2272749 h 227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2749" h="2272749">
                <a:moveTo>
                  <a:pt x="0" y="0"/>
                </a:moveTo>
                <a:lnTo>
                  <a:pt x="2272749" y="0"/>
                </a:lnTo>
                <a:lnTo>
                  <a:pt x="2272749" y="2272749"/>
                </a:lnTo>
                <a:lnTo>
                  <a:pt x="0" y="22727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6238461" y="3548269"/>
            <a:ext cx="2272749" cy="2272749"/>
          </a:xfrm>
          <a:custGeom>
            <a:avLst/>
            <a:gdLst>
              <a:gd name="connsiteX0" fmla="*/ 0 w 2272749"/>
              <a:gd name="connsiteY0" fmla="*/ 0 h 2272749"/>
              <a:gd name="connsiteX1" fmla="*/ 2272749 w 2272749"/>
              <a:gd name="connsiteY1" fmla="*/ 0 h 2272749"/>
              <a:gd name="connsiteX2" fmla="*/ 2272749 w 2272749"/>
              <a:gd name="connsiteY2" fmla="*/ 2272749 h 2272749"/>
              <a:gd name="connsiteX3" fmla="*/ 0 w 2272749"/>
              <a:gd name="connsiteY3" fmla="*/ 2272749 h 227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2749" h="2272749">
                <a:moveTo>
                  <a:pt x="0" y="0"/>
                </a:moveTo>
                <a:lnTo>
                  <a:pt x="2272749" y="0"/>
                </a:lnTo>
                <a:lnTo>
                  <a:pt x="2272749" y="2272749"/>
                </a:lnTo>
                <a:lnTo>
                  <a:pt x="0" y="22727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9010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0"/>
          </p:nvPr>
        </p:nvSpPr>
        <p:spPr>
          <a:xfrm>
            <a:off x="0" y="1035169"/>
            <a:ext cx="3048000" cy="2432649"/>
          </a:xfrm>
          <a:custGeom>
            <a:avLst/>
            <a:gdLst>
              <a:gd name="connsiteX0" fmla="*/ 0 w 3048000"/>
              <a:gd name="connsiteY0" fmla="*/ 0 h 2432649"/>
              <a:gd name="connsiteX1" fmla="*/ 3048000 w 3048000"/>
              <a:gd name="connsiteY1" fmla="*/ 0 h 2432649"/>
              <a:gd name="connsiteX2" fmla="*/ 3048000 w 3048000"/>
              <a:gd name="connsiteY2" fmla="*/ 2432649 h 2432649"/>
              <a:gd name="connsiteX3" fmla="*/ 0 w 3048000"/>
              <a:gd name="connsiteY3" fmla="*/ 2432649 h 243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2432649">
                <a:moveTo>
                  <a:pt x="0" y="0"/>
                </a:moveTo>
                <a:lnTo>
                  <a:pt x="3048000" y="0"/>
                </a:lnTo>
                <a:lnTo>
                  <a:pt x="3048000" y="2432649"/>
                </a:lnTo>
                <a:lnTo>
                  <a:pt x="0" y="24326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3048000" y="1035169"/>
            <a:ext cx="3048000" cy="2432649"/>
          </a:xfrm>
          <a:custGeom>
            <a:avLst/>
            <a:gdLst>
              <a:gd name="connsiteX0" fmla="*/ 0 w 3048000"/>
              <a:gd name="connsiteY0" fmla="*/ 0 h 2432649"/>
              <a:gd name="connsiteX1" fmla="*/ 3048000 w 3048000"/>
              <a:gd name="connsiteY1" fmla="*/ 0 h 2432649"/>
              <a:gd name="connsiteX2" fmla="*/ 3048000 w 3048000"/>
              <a:gd name="connsiteY2" fmla="*/ 2432649 h 2432649"/>
              <a:gd name="connsiteX3" fmla="*/ 0 w 3048000"/>
              <a:gd name="connsiteY3" fmla="*/ 2432649 h 243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2432649">
                <a:moveTo>
                  <a:pt x="0" y="0"/>
                </a:moveTo>
                <a:lnTo>
                  <a:pt x="3048000" y="0"/>
                </a:lnTo>
                <a:lnTo>
                  <a:pt x="3048000" y="2432649"/>
                </a:lnTo>
                <a:lnTo>
                  <a:pt x="0" y="24326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6096000" y="1035169"/>
            <a:ext cx="3048000" cy="2432649"/>
          </a:xfrm>
          <a:custGeom>
            <a:avLst/>
            <a:gdLst>
              <a:gd name="connsiteX0" fmla="*/ 0 w 3048000"/>
              <a:gd name="connsiteY0" fmla="*/ 0 h 2432649"/>
              <a:gd name="connsiteX1" fmla="*/ 3048000 w 3048000"/>
              <a:gd name="connsiteY1" fmla="*/ 0 h 2432649"/>
              <a:gd name="connsiteX2" fmla="*/ 3048000 w 3048000"/>
              <a:gd name="connsiteY2" fmla="*/ 2432649 h 2432649"/>
              <a:gd name="connsiteX3" fmla="*/ 0 w 3048000"/>
              <a:gd name="connsiteY3" fmla="*/ 2432649 h 243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2432649">
                <a:moveTo>
                  <a:pt x="0" y="0"/>
                </a:moveTo>
                <a:lnTo>
                  <a:pt x="3048000" y="0"/>
                </a:lnTo>
                <a:lnTo>
                  <a:pt x="3048000" y="2432649"/>
                </a:lnTo>
                <a:lnTo>
                  <a:pt x="0" y="24326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9144000" y="1035169"/>
            <a:ext cx="3048000" cy="2432649"/>
          </a:xfrm>
          <a:custGeom>
            <a:avLst/>
            <a:gdLst>
              <a:gd name="connsiteX0" fmla="*/ 0 w 3048000"/>
              <a:gd name="connsiteY0" fmla="*/ 0 h 2432649"/>
              <a:gd name="connsiteX1" fmla="*/ 3048000 w 3048000"/>
              <a:gd name="connsiteY1" fmla="*/ 0 h 2432649"/>
              <a:gd name="connsiteX2" fmla="*/ 3048000 w 3048000"/>
              <a:gd name="connsiteY2" fmla="*/ 2432649 h 2432649"/>
              <a:gd name="connsiteX3" fmla="*/ 0 w 3048000"/>
              <a:gd name="connsiteY3" fmla="*/ 2432649 h 243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2432649">
                <a:moveTo>
                  <a:pt x="0" y="0"/>
                </a:moveTo>
                <a:lnTo>
                  <a:pt x="3048000" y="0"/>
                </a:lnTo>
                <a:lnTo>
                  <a:pt x="3048000" y="2432649"/>
                </a:lnTo>
                <a:lnTo>
                  <a:pt x="0" y="24326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8160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410201" y="-1"/>
            <a:ext cx="6781799" cy="6858000"/>
          </a:xfrm>
          <a:custGeom>
            <a:avLst/>
            <a:gdLst>
              <a:gd name="connsiteX0" fmla="*/ 3163663 w 6781799"/>
              <a:gd name="connsiteY0" fmla="*/ 0 h 6858000"/>
              <a:gd name="connsiteX1" fmla="*/ 6781799 w 6781799"/>
              <a:gd name="connsiteY1" fmla="*/ 0 h 6858000"/>
              <a:gd name="connsiteX2" fmla="*/ 6781799 w 6781799"/>
              <a:gd name="connsiteY2" fmla="*/ 6858000 h 6858000"/>
              <a:gd name="connsiteX3" fmla="*/ 0 w 67817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799" h="6858000">
                <a:moveTo>
                  <a:pt x="3163663" y="0"/>
                </a:moveTo>
                <a:lnTo>
                  <a:pt x="6781799" y="0"/>
                </a:lnTo>
                <a:lnTo>
                  <a:pt x="67817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0122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781799" cy="6858000"/>
          </a:xfrm>
          <a:custGeom>
            <a:avLst/>
            <a:gdLst>
              <a:gd name="connsiteX0" fmla="*/ 0 w 6781799"/>
              <a:gd name="connsiteY0" fmla="*/ 0 h 6858000"/>
              <a:gd name="connsiteX1" fmla="*/ 3618136 w 6781799"/>
              <a:gd name="connsiteY1" fmla="*/ 0 h 6858000"/>
              <a:gd name="connsiteX2" fmla="*/ 6781799 w 6781799"/>
              <a:gd name="connsiteY2" fmla="*/ 6858000 h 6858000"/>
              <a:gd name="connsiteX3" fmla="*/ 0 w 67817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799" h="6858000">
                <a:moveTo>
                  <a:pt x="0" y="0"/>
                </a:moveTo>
                <a:lnTo>
                  <a:pt x="3618136" y="0"/>
                </a:lnTo>
                <a:lnTo>
                  <a:pt x="67817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302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099457" y="1"/>
            <a:ext cx="7391400" cy="6858000"/>
          </a:xfrm>
          <a:custGeom>
            <a:avLst/>
            <a:gdLst>
              <a:gd name="connsiteX0" fmla="*/ 3723825 w 7391400"/>
              <a:gd name="connsiteY0" fmla="*/ 0 h 6858000"/>
              <a:gd name="connsiteX1" fmla="*/ 7391400 w 7391400"/>
              <a:gd name="connsiteY1" fmla="*/ 0 h 6858000"/>
              <a:gd name="connsiteX2" fmla="*/ 3667575 w 7391400"/>
              <a:gd name="connsiteY2" fmla="*/ 6858000 h 6858000"/>
              <a:gd name="connsiteX3" fmla="*/ 0 w 739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91400" h="6858000">
                <a:moveTo>
                  <a:pt x="3723825" y="0"/>
                </a:moveTo>
                <a:lnTo>
                  <a:pt x="7391400" y="0"/>
                </a:lnTo>
                <a:lnTo>
                  <a:pt x="366757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3544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141231" y="1183988"/>
            <a:ext cx="6828572" cy="4313626"/>
          </a:xfrm>
          <a:custGeom>
            <a:avLst/>
            <a:gdLst>
              <a:gd name="connsiteX0" fmla="*/ 0 w 6828572"/>
              <a:gd name="connsiteY0" fmla="*/ 0 h 4313626"/>
              <a:gd name="connsiteX1" fmla="*/ 6828572 w 6828572"/>
              <a:gd name="connsiteY1" fmla="*/ 0 h 4313626"/>
              <a:gd name="connsiteX2" fmla="*/ 6828572 w 6828572"/>
              <a:gd name="connsiteY2" fmla="*/ 4313626 h 4313626"/>
              <a:gd name="connsiteX3" fmla="*/ 0 w 6828572"/>
              <a:gd name="connsiteY3" fmla="*/ 4313626 h 4313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28572" h="4313626">
                <a:moveTo>
                  <a:pt x="0" y="0"/>
                </a:moveTo>
                <a:lnTo>
                  <a:pt x="6828572" y="0"/>
                </a:lnTo>
                <a:lnTo>
                  <a:pt x="6828572" y="4313626"/>
                </a:lnTo>
                <a:lnTo>
                  <a:pt x="0" y="43136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1516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398076" y="-878668"/>
            <a:ext cx="4449078" cy="6142211"/>
          </a:xfrm>
          <a:custGeom>
            <a:avLst/>
            <a:gdLst>
              <a:gd name="connsiteX0" fmla="*/ 9355 w 4449078"/>
              <a:gd name="connsiteY0" fmla="*/ 0 h 6142211"/>
              <a:gd name="connsiteX1" fmla="*/ 4442841 w 4449078"/>
              <a:gd name="connsiteY1" fmla="*/ 0 h 6142211"/>
              <a:gd name="connsiteX2" fmla="*/ 4449078 w 4449078"/>
              <a:gd name="connsiteY2" fmla="*/ 6859 h 6142211"/>
              <a:gd name="connsiteX3" fmla="*/ 4445959 w 4449078"/>
              <a:gd name="connsiteY3" fmla="*/ 6135352 h 6142211"/>
              <a:gd name="connsiteX4" fmla="*/ 4439723 w 4449078"/>
              <a:gd name="connsiteY4" fmla="*/ 6142211 h 6142211"/>
              <a:gd name="connsiteX5" fmla="*/ 6236 w 4449078"/>
              <a:gd name="connsiteY5" fmla="*/ 6142211 h 6142211"/>
              <a:gd name="connsiteX6" fmla="*/ 0 w 4449078"/>
              <a:gd name="connsiteY6" fmla="*/ 6135352 h 6142211"/>
              <a:gd name="connsiteX7" fmla="*/ 3118 w 4449078"/>
              <a:gd name="connsiteY7" fmla="*/ 6859 h 6142211"/>
              <a:gd name="connsiteX8" fmla="*/ 9355 w 4449078"/>
              <a:gd name="connsiteY8" fmla="*/ 0 h 6142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9078" h="6142211">
                <a:moveTo>
                  <a:pt x="9355" y="0"/>
                </a:moveTo>
                <a:cubicBezTo>
                  <a:pt x="4442841" y="0"/>
                  <a:pt x="4442841" y="0"/>
                  <a:pt x="4442841" y="0"/>
                </a:cubicBezTo>
                <a:cubicBezTo>
                  <a:pt x="4445959" y="0"/>
                  <a:pt x="4449078" y="3429"/>
                  <a:pt x="4449078" y="6859"/>
                </a:cubicBezTo>
                <a:lnTo>
                  <a:pt x="4445959" y="6135352"/>
                </a:lnTo>
                <a:cubicBezTo>
                  <a:pt x="4445959" y="6138781"/>
                  <a:pt x="4442841" y="6142211"/>
                  <a:pt x="4439723" y="6142211"/>
                </a:cubicBezTo>
                <a:cubicBezTo>
                  <a:pt x="6236" y="6142211"/>
                  <a:pt x="6236" y="6142211"/>
                  <a:pt x="6236" y="6142211"/>
                </a:cubicBezTo>
                <a:cubicBezTo>
                  <a:pt x="3118" y="6142211"/>
                  <a:pt x="0" y="6138781"/>
                  <a:pt x="0" y="6135352"/>
                </a:cubicBezTo>
                <a:cubicBezTo>
                  <a:pt x="3118" y="6859"/>
                  <a:pt x="3118" y="6859"/>
                  <a:pt x="3118" y="6859"/>
                </a:cubicBezTo>
                <a:cubicBezTo>
                  <a:pt x="3118" y="3429"/>
                  <a:pt x="6236" y="0"/>
                  <a:pt x="935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6148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605457" y="2025548"/>
            <a:ext cx="3109057" cy="5451108"/>
          </a:xfrm>
          <a:custGeom>
            <a:avLst/>
            <a:gdLst>
              <a:gd name="connsiteX0" fmla="*/ 0 w 3109057"/>
              <a:gd name="connsiteY0" fmla="*/ 0 h 5451108"/>
              <a:gd name="connsiteX1" fmla="*/ 3109057 w 3109057"/>
              <a:gd name="connsiteY1" fmla="*/ 0 h 5451108"/>
              <a:gd name="connsiteX2" fmla="*/ 3109057 w 3109057"/>
              <a:gd name="connsiteY2" fmla="*/ 5451108 h 5451108"/>
              <a:gd name="connsiteX3" fmla="*/ 0 w 3109057"/>
              <a:gd name="connsiteY3" fmla="*/ 5451108 h 5451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9057" h="5451108">
                <a:moveTo>
                  <a:pt x="0" y="0"/>
                </a:moveTo>
                <a:lnTo>
                  <a:pt x="3109057" y="0"/>
                </a:lnTo>
                <a:lnTo>
                  <a:pt x="3109057" y="5451108"/>
                </a:lnTo>
                <a:lnTo>
                  <a:pt x="0" y="545110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0542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720769" y="2372811"/>
            <a:ext cx="2338086" cy="2338086"/>
          </a:xfrm>
          <a:custGeom>
            <a:avLst/>
            <a:gdLst>
              <a:gd name="connsiteX0" fmla="*/ 0 w 2338086"/>
              <a:gd name="connsiteY0" fmla="*/ 0 h 2338086"/>
              <a:gd name="connsiteX1" fmla="*/ 2338086 w 2338086"/>
              <a:gd name="connsiteY1" fmla="*/ 0 h 2338086"/>
              <a:gd name="connsiteX2" fmla="*/ 2338086 w 2338086"/>
              <a:gd name="connsiteY2" fmla="*/ 2338086 h 2338086"/>
              <a:gd name="connsiteX3" fmla="*/ 0 w 2338086"/>
              <a:gd name="connsiteY3" fmla="*/ 2338086 h 2338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8086" h="2338086">
                <a:moveTo>
                  <a:pt x="0" y="0"/>
                </a:moveTo>
                <a:lnTo>
                  <a:pt x="2338086" y="0"/>
                </a:lnTo>
                <a:lnTo>
                  <a:pt x="2338086" y="2338086"/>
                </a:lnTo>
                <a:lnTo>
                  <a:pt x="0" y="23380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4926957" y="2372811"/>
            <a:ext cx="2338086" cy="2338086"/>
          </a:xfrm>
          <a:custGeom>
            <a:avLst/>
            <a:gdLst>
              <a:gd name="connsiteX0" fmla="*/ 0 w 2338086"/>
              <a:gd name="connsiteY0" fmla="*/ 0 h 2338086"/>
              <a:gd name="connsiteX1" fmla="*/ 2338086 w 2338086"/>
              <a:gd name="connsiteY1" fmla="*/ 0 h 2338086"/>
              <a:gd name="connsiteX2" fmla="*/ 2338086 w 2338086"/>
              <a:gd name="connsiteY2" fmla="*/ 2338086 h 2338086"/>
              <a:gd name="connsiteX3" fmla="*/ 0 w 2338086"/>
              <a:gd name="connsiteY3" fmla="*/ 2338086 h 2338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8086" h="2338086">
                <a:moveTo>
                  <a:pt x="0" y="0"/>
                </a:moveTo>
                <a:lnTo>
                  <a:pt x="2338086" y="0"/>
                </a:lnTo>
                <a:lnTo>
                  <a:pt x="2338086" y="2338086"/>
                </a:lnTo>
                <a:lnTo>
                  <a:pt x="0" y="23380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8133145" y="2372811"/>
            <a:ext cx="2338086" cy="2338086"/>
          </a:xfrm>
          <a:custGeom>
            <a:avLst/>
            <a:gdLst>
              <a:gd name="connsiteX0" fmla="*/ 0 w 2338086"/>
              <a:gd name="connsiteY0" fmla="*/ 0 h 2338086"/>
              <a:gd name="connsiteX1" fmla="*/ 2338086 w 2338086"/>
              <a:gd name="connsiteY1" fmla="*/ 0 h 2338086"/>
              <a:gd name="connsiteX2" fmla="*/ 2338086 w 2338086"/>
              <a:gd name="connsiteY2" fmla="*/ 2338086 h 2338086"/>
              <a:gd name="connsiteX3" fmla="*/ 0 w 2338086"/>
              <a:gd name="connsiteY3" fmla="*/ 2338086 h 2338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8086" h="2338086">
                <a:moveTo>
                  <a:pt x="0" y="0"/>
                </a:moveTo>
                <a:lnTo>
                  <a:pt x="2338086" y="0"/>
                </a:lnTo>
                <a:lnTo>
                  <a:pt x="2338086" y="2338086"/>
                </a:lnTo>
                <a:lnTo>
                  <a:pt x="0" y="23380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525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1999" cy="3022599"/>
          </a:xfrm>
          <a:custGeom>
            <a:avLst/>
            <a:gdLst>
              <a:gd name="connsiteX0" fmla="*/ 0 w 12191999"/>
              <a:gd name="connsiteY0" fmla="*/ 0 h 3022599"/>
              <a:gd name="connsiteX1" fmla="*/ 12191999 w 12191999"/>
              <a:gd name="connsiteY1" fmla="*/ 0 h 3022599"/>
              <a:gd name="connsiteX2" fmla="*/ 12191999 w 12191999"/>
              <a:gd name="connsiteY2" fmla="*/ 3022599 h 3022599"/>
              <a:gd name="connsiteX3" fmla="*/ 0 w 12191999"/>
              <a:gd name="connsiteY3" fmla="*/ 3022599 h 302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3022599">
                <a:moveTo>
                  <a:pt x="0" y="0"/>
                </a:moveTo>
                <a:lnTo>
                  <a:pt x="12191999" y="0"/>
                </a:lnTo>
                <a:lnTo>
                  <a:pt x="12191999" y="3022599"/>
                </a:lnTo>
                <a:lnTo>
                  <a:pt x="0" y="30225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084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1647461" y="2286530"/>
            <a:ext cx="2068012" cy="2398892"/>
          </a:xfrm>
          <a:custGeom>
            <a:avLst/>
            <a:gdLst>
              <a:gd name="connsiteX0" fmla="*/ 1034006 w 2068012"/>
              <a:gd name="connsiteY0" fmla="*/ 0 h 2398892"/>
              <a:gd name="connsiteX1" fmla="*/ 2068012 w 2068012"/>
              <a:gd name="connsiteY1" fmla="*/ 517003 h 2398892"/>
              <a:gd name="connsiteX2" fmla="*/ 2068012 w 2068012"/>
              <a:gd name="connsiteY2" fmla="*/ 1881889 h 2398892"/>
              <a:gd name="connsiteX3" fmla="*/ 1034006 w 2068012"/>
              <a:gd name="connsiteY3" fmla="*/ 2398892 h 2398892"/>
              <a:gd name="connsiteX4" fmla="*/ 0 w 2068012"/>
              <a:gd name="connsiteY4" fmla="*/ 1881889 h 2398892"/>
              <a:gd name="connsiteX5" fmla="*/ 0 w 2068012"/>
              <a:gd name="connsiteY5" fmla="*/ 517003 h 2398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8012" h="2398892">
                <a:moveTo>
                  <a:pt x="1034006" y="0"/>
                </a:moveTo>
                <a:lnTo>
                  <a:pt x="2068012" y="517003"/>
                </a:lnTo>
                <a:lnTo>
                  <a:pt x="2068012" y="1881889"/>
                </a:lnTo>
                <a:lnTo>
                  <a:pt x="1034006" y="2398892"/>
                </a:lnTo>
                <a:lnTo>
                  <a:pt x="0" y="1881889"/>
                </a:lnTo>
                <a:lnTo>
                  <a:pt x="0" y="5170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4622156" y="1776318"/>
            <a:ext cx="2947686" cy="3419316"/>
          </a:xfrm>
          <a:custGeom>
            <a:avLst/>
            <a:gdLst>
              <a:gd name="connsiteX0" fmla="*/ 1473843 w 2947686"/>
              <a:gd name="connsiteY0" fmla="*/ 0 h 3419316"/>
              <a:gd name="connsiteX1" fmla="*/ 2947686 w 2947686"/>
              <a:gd name="connsiteY1" fmla="*/ 736922 h 3419316"/>
              <a:gd name="connsiteX2" fmla="*/ 2947686 w 2947686"/>
              <a:gd name="connsiteY2" fmla="*/ 2682394 h 3419316"/>
              <a:gd name="connsiteX3" fmla="*/ 1473843 w 2947686"/>
              <a:gd name="connsiteY3" fmla="*/ 3419316 h 3419316"/>
              <a:gd name="connsiteX4" fmla="*/ 0 w 2947686"/>
              <a:gd name="connsiteY4" fmla="*/ 2682394 h 3419316"/>
              <a:gd name="connsiteX5" fmla="*/ 0 w 2947686"/>
              <a:gd name="connsiteY5" fmla="*/ 736922 h 341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47686" h="3419316">
                <a:moveTo>
                  <a:pt x="1473843" y="0"/>
                </a:moveTo>
                <a:lnTo>
                  <a:pt x="2947686" y="736922"/>
                </a:lnTo>
                <a:lnTo>
                  <a:pt x="2947686" y="2682394"/>
                </a:lnTo>
                <a:lnTo>
                  <a:pt x="1473843" y="3419316"/>
                </a:lnTo>
                <a:lnTo>
                  <a:pt x="0" y="2682394"/>
                </a:lnTo>
                <a:lnTo>
                  <a:pt x="0" y="7369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8476524" y="2286530"/>
            <a:ext cx="2068012" cy="2398892"/>
          </a:xfrm>
          <a:custGeom>
            <a:avLst/>
            <a:gdLst>
              <a:gd name="connsiteX0" fmla="*/ 1034006 w 2068012"/>
              <a:gd name="connsiteY0" fmla="*/ 0 h 2398892"/>
              <a:gd name="connsiteX1" fmla="*/ 2068012 w 2068012"/>
              <a:gd name="connsiteY1" fmla="*/ 517003 h 2398892"/>
              <a:gd name="connsiteX2" fmla="*/ 2068012 w 2068012"/>
              <a:gd name="connsiteY2" fmla="*/ 1881889 h 2398892"/>
              <a:gd name="connsiteX3" fmla="*/ 1034006 w 2068012"/>
              <a:gd name="connsiteY3" fmla="*/ 2398892 h 2398892"/>
              <a:gd name="connsiteX4" fmla="*/ 0 w 2068012"/>
              <a:gd name="connsiteY4" fmla="*/ 1881889 h 2398892"/>
              <a:gd name="connsiteX5" fmla="*/ 0 w 2068012"/>
              <a:gd name="connsiteY5" fmla="*/ 517003 h 2398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8012" h="2398892">
                <a:moveTo>
                  <a:pt x="1034006" y="0"/>
                </a:moveTo>
                <a:lnTo>
                  <a:pt x="2068012" y="517003"/>
                </a:lnTo>
                <a:lnTo>
                  <a:pt x="2068012" y="1881889"/>
                </a:lnTo>
                <a:lnTo>
                  <a:pt x="1034006" y="2398892"/>
                </a:lnTo>
                <a:lnTo>
                  <a:pt x="0" y="1881889"/>
                </a:lnTo>
                <a:lnTo>
                  <a:pt x="0" y="5170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440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1FA68-5AB1-30EF-6F76-9F36D2B94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0D2A43-7170-FC4A-8196-1D76F1BA8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45EE0-35F5-44FB-93CC-571AFDB1BED7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FF83C6-F223-D411-2452-9DBBAB3E0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8D4EC8-7182-E652-1A41-9A6A4ADC1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15834-3F33-481F-A822-C7A874D9F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8019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94A7D-B4C9-960A-74C4-E1AFD7CD5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CAC804-02A2-F9D4-B341-56244874B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B4AFE-9358-48E8-8F51-9581D74D92E2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7EA0E5-A281-FD18-10F2-ED7282973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75E148-237C-F91B-FE4A-1B8B5AABA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26665-DDD9-4201-BD3C-1DAAE8ACC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694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3835401"/>
            <a:ext cx="12191999" cy="3022599"/>
          </a:xfrm>
          <a:custGeom>
            <a:avLst/>
            <a:gdLst>
              <a:gd name="connsiteX0" fmla="*/ 0 w 12191999"/>
              <a:gd name="connsiteY0" fmla="*/ 0 h 3022599"/>
              <a:gd name="connsiteX1" fmla="*/ 12191999 w 12191999"/>
              <a:gd name="connsiteY1" fmla="*/ 0 h 3022599"/>
              <a:gd name="connsiteX2" fmla="*/ 12191999 w 12191999"/>
              <a:gd name="connsiteY2" fmla="*/ 3022599 h 3022599"/>
              <a:gd name="connsiteX3" fmla="*/ 0 w 12191999"/>
              <a:gd name="connsiteY3" fmla="*/ 3022599 h 302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3022599">
                <a:moveTo>
                  <a:pt x="0" y="0"/>
                </a:moveTo>
                <a:lnTo>
                  <a:pt x="12191999" y="0"/>
                </a:lnTo>
                <a:lnTo>
                  <a:pt x="12191999" y="3022599"/>
                </a:lnTo>
                <a:lnTo>
                  <a:pt x="0" y="30225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788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985261" y="0"/>
            <a:ext cx="5206738" cy="6858000"/>
          </a:xfrm>
          <a:custGeom>
            <a:avLst/>
            <a:gdLst>
              <a:gd name="connsiteX0" fmla="*/ 0 w 5206738"/>
              <a:gd name="connsiteY0" fmla="*/ 0 h 6858000"/>
              <a:gd name="connsiteX1" fmla="*/ 5206738 w 5206738"/>
              <a:gd name="connsiteY1" fmla="*/ 0 h 6858000"/>
              <a:gd name="connsiteX2" fmla="*/ 5206738 w 5206738"/>
              <a:gd name="connsiteY2" fmla="*/ 6858000 h 6858000"/>
              <a:gd name="connsiteX3" fmla="*/ 0 w 520673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06738" h="6858000">
                <a:moveTo>
                  <a:pt x="0" y="0"/>
                </a:moveTo>
                <a:lnTo>
                  <a:pt x="5206738" y="0"/>
                </a:lnTo>
                <a:lnTo>
                  <a:pt x="520673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436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06738" cy="6858000"/>
          </a:xfrm>
          <a:custGeom>
            <a:avLst/>
            <a:gdLst>
              <a:gd name="connsiteX0" fmla="*/ 0 w 5206738"/>
              <a:gd name="connsiteY0" fmla="*/ 0 h 6858000"/>
              <a:gd name="connsiteX1" fmla="*/ 5206738 w 5206738"/>
              <a:gd name="connsiteY1" fmla="*/ 0 h 6858000"/>
              <a:gd name="connsiteX2" fmla="*/ 5206738 w 5206738"/>
              <a:gd name="connsiteY2" fmla="*/ 6858000 h 6858000"/>
              <a:gd name="connsiteX3" fmla="*/ 0 w 520673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06738" h="6858000">
                <a:moveTo>
                  <a:pt x="0" y="0"/>
                </a:moveTo>
                <a:lnTo>
                  <a:pt x="5206738" y="0"/>
                </a:lnTo>
                <a:lnTo>
                  <a:pt x="520673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516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46667" y="214460"/>
            <a:ext cx="7946796" cy="6429081"/>
          </a:xfrm>
          <a:custGeom>
            <a:avLst/>
            <a:gdLst>
              <a:gd name="connsiteX0" fmla="*/ 0 w 7946796"/>
              <a:gd name="connsiteY0" fmla="*/ 0 h 6429081"/>
              <a:gd name="connsiteX1" fmla="*/ 7946796 w 7946796"/>
              <a:gd name="connsiteY1" fmla="*/ 0 h 6429081"/>
              <a:gd name="connsiteX2" fmla="*/ 7946796 w 7946796"/>
              <a:gd name="connsiteY2" fmla="*/ 6429081 h 6429081"/>
              <a:gd name="connsiteX3" fmla="*/ 0 w 7946796"/>
              <a:gd name="connsiteY3" fmla="*/ 6429081 h 6429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46796" h="6429081">
                <a:moveTo>
                  <a:pt x="0" y="0"/>
                </a:moveTo>
                <a:lnTo>
                  <a:pt x="7946796" y="0"/>
                </a:lnTo>
                <a:lnTo>
                  <a:pt x="7946796" y="6429081"/>
                </a:lnTo>
                <a:lnTo>
                  <a:pt x="0" y="642908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636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3874416" y="-1"/>
            <a:ext cx="2564091" cy="6858000"/>
          </a:xfrm>
          <a:custGeom>
            <a:avLst/>
            <a:gdLst>
              <a:gd name="connsiteX0" fmla="*/ 0 w 2564091"/>
              <a:gd name="connsiteY0" fmla="*/ 0 h 6858000"/>
              <a:gd name="connsiteX1" fmla="*/ 2564091 w 2564091"/>
              <a:gd name="connsiteY1" fmla="*/ 0 h 6858000"/>
              <a:gd name="connsiteX2" fmla="*/ 2564091 w 2564091"/>
              <a:gd name="connsiteY2" fmla="*/ 6858000 h 6858000"/>
              <a:gd name="connsiteX3" fmla="*/ 0 w 256409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4091" h="6858000">
                <a:moveTo>
                  <a:pt x="0" y="0"/>
                </a:moveTo>
                <a:lnTo>
                  <a:pt x="2564091" y="0"/>
                </a:lnTo>
                <a:lnTo>
                  <a:pt x="2564091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2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7362683" y="-1"/>
            <a:ext cx="2564091" cy="6858000"/>
          </a:xfrm>
          <a:custGeom>
            <a:avLst/>
            <a:gdLst>
              <a:gd name="connsiteX0" fmla="*/ 0 w 2564091"/>
              <a:gd name="connsiteY0" fmla="*/ 0 h 6858000"/>
              <a:gd name="connsiteX1" fmla="*/ 2564091 w 2564091"/>
              <a:gd name="connsiteY1" fmla="*/ 0 h 6858000"/>
              <a:gd name="connsiteX2" fmla="*/ 2564091 w 2564091"/>
              <a:gd name="connsiteY2" fmla="*/ 6858000 h 6858000"/>
              <a:gd name="connsiteX3" fmla="*/ 0 w 256409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4091" h="6858000">
                <a:moveTo>
                  <a:pt x="0" y="0"/>
                </a:moveTo>
                <a:lnTo>
                  <a:pt x="2564091" y="0"/>
                </a:lnTo>
                <a:lnTo>
                  <a:pt x="2564091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24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>
                <a:solidFill>
                  <a:schemeClr val="tx1">
                    <a:tint val="75000"/>
                  </a:schemeClr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fld id="{873EFF02-C915-EF40-A6B2-10AA7CE27455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chemeClr val="tx1">
                    <a:tint val="75000"/>
                  </a:schemeClr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tint val="75000"/>
                  </a:schemeClr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fld id="{56D17385-44AA-6B46-9360-168AB6633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489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8" r:id="rId4"/>
    <p:sldLayoutId id="2147483651" r:id="rId5"/>
    <p:sldLayoutId id="2147483652" r:id="rId6"/>
    <p:sldLayoutId id="2147483654" r:id="rId7"/>
    <p:sldLayoutId id="2147483653" r:id="rId8"/>
    <p:sldLayoutId id="2147483664" r:id="rId9"/>
    <p:sldLayoutId id="2147483655" r:id="rId10"/>
    <p:sldLayoutId id="2147483656" r:id="rId11"/>
    <p:sldLayoutId id="2147483662" r:id="rId12"/>
    <p:sldLayoutId id="2147483657" r:id="rId13"/>
    <p:sldLayoutId id="2147483658" r:id="rId14"/>
    <p:sldLayoutId id="2147483670" r:id="rId15"/>
    <p:sldLayoutId id="2147483659" r:id="rId16"/>
    <p:sldLayoutId id="2147483660" r:id="rId17"/>
    <p:sldLayoutId id="2147483663" r:id="rId18"/>
    <p:sldLayoutId id="2147483665" r:id="rId19"/>
    <p:sldLayoutId id="2147483666" r:id="rId20"/>
    <p:sldLayoutId id="2147483667" r:id="rId21"/>
    <p:sldLayoutId id="2147483669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8" r:id="rId29"/>
    <p:sldLayoutId id="2147483679" r:id="rId30"/>
    <p:sldLayoutId id="2147483682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0" i="0" kern="1200">
          <a:solidFill>
            <a:schemeClr val="tx1"/>
          </a:solidFill>
          <a:latin typeface="Roboto Thin" charset="0"/>
          <a:ea typeface="Roboto Thin" charset="0"/>
          <a:cs typeface="Roboto Thin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1400" b="0" i="0" kern="1200">
          <a:solidFill>
            <a:schemeClr val="tx1"/>
          </a:solidFill>
          <a:latin typeface="Roboto Thin" charset="0"/>
          <a:ea typeface="Roboto Thin" charset="0"/>
          <a:cs typeface="Roboto Thin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800" b="0" i="0" kern="1200">
          <a:solidFill>
            <a:schemeClr val="tx1"/>
          </a:solidFill>
          <a:latin typeface="Roboto Thin" charset="0"/>
          <a:ea typeface="Roboto Thin" charset="0"/>
          <a:cs typeface="Roboto Thin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800" b="0" i="0" kern="1200">
          <a:solidFill>
            <a:schemeClr val="tx1"/>
          </a:solidFill>
          <a:latin typeface="Roboto Thin" charset="0"/>
          <a:ea typeface="Roboto Thin" charset="0"/>
          <a:cs typeface="Roboto Thin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800" b="0" i="0" kern="1200">
          <a:solidFill>
            <a:schemeClr val="tx1"/>
          </a:solidFill>
          <a:latin typeface="Roboto Thin" charset="0"/>
          <a:ea typeface="Roboto Thin" charset="0"/>
          <a:cs typeface="Roboto Thin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800" b="0" i="0" kern="1200">
          <a:solidFill>
            <a:schemeClr val="tx1"/>
          </a:solidFill>
          <a:latin typeface="Roboto Thin" charset="0"/>
          <a:ea typeface="Roboto Thin" charset="0"/>
          <a:cs typeface="Roboto Thin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26746E-0BE4-B0A9-3C80-903DC8319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82BFFA-2C65-DC37-B017-752ECFF34A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5E234-3368-5E1E-1C9A-167E1622FF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B4AFE-9358-48E8-8F51-9581D74D92E2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3520A-7452-5063-95DE-7D39E06101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CB68F-7BEC-E0D7-8EEC-96B4A20372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F26665-DDD9-4201-BD3C-1DAAE8ACC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64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hemeOverride" Target="../theme/themeOverride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7.jpg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2.jpg"/><Relationship Id="rId2" Type="http://schemas.openxmlformats.org/officeDocument/2006/relationships/slideLayout" Target="../slideLayouts/slideLayout21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30.jpg"/><Relationship Id="rId4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hemeOverride" Target="../theme/themeOverride1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jpg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2C100B7-9A36-5B3E-3E03-701D378A2D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t="7920" b="7920"/>
          <a:stretch/>
        </p:blipFill>
        <p:spPr>
          <a:xfrm>
            <a:off x="7" y="-1"/>
            <a:ext cx="12192002" cy="6858001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0458C02C-4F3A-7914-6145-878AF1CC6F8A}"/>
              </a:ext>
            </a:extLst>
          </p:cNvPr>
          <p:cNvSpPr/>
          <p:nvPr/>
        </p:nvSpPr>
        <p:spPr>
          <a:xfrm>
            <a:off x="0" y="-10160"/>
            <a:ext cx="12191993" cy="7071360"/>
          </a:xfrm>
          <a:prstGeom prst="rect">
            <a:avLst/>
          </a:prstGeom>
          <a:solidFill>
            <a:schemeClr val="dk1">
              <a:alpha val="42000"/>
            </a:schemeClr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Rectangle 3"/>
          <p:cNvSpPr/>
          <p:nvPr/>
        </p:nvSpPr>
        <p:spPr>
          <a:xfrm rot="2700000">
            <a:off x="4729112" y="-1366887"/>
            <a:ext cx="2733773" cy="2733773"/>
          </a:xfrm>
          <a:prstGeom prst="rect">
            <a:avLst/>
          </a:prstGeom>
          <a:noFill/>
          <a:ln w="190500">
            <a:solidFill>
              <a:schemeClr val="accent2">
                <a:lumMod val="10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ross 9"/>
          <p:cNvSpPr/>
          <p:nvPr/>
        </p:nvSpPr>
        <p:spPr>
          <a:xfrm rot="2700000">
            <a:off x="5530315" y="567387"/>
            <a:ext cx="1131369" cy="1131369"/>
          </a:xfrm>
          <a:prstGeom prst="plus">
            <a:avLst>
              <a:gd name="adj" fmla="val 47769"/>
            </a:avLst>
          </a:prstGeom>
          <a:solidFill>
            <a:schemeClr val="accent2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ross 14"/>
          <p:cNvSpPr/>
          <p:nvPr/>
        </p:nvSpPr>
        <p:spPr>
          <a:xfrm>
            <a:off x="5998246" y="6121763"/>
            <a:ext cx="195508" cy="195508"/>
          </a:xfrm>
          <a:prstGeom prst="plus">
            <a:avLst>
              <a:gd name="adj" fmla="val 36980"/>
            </a:avLst>
          </a:prstGeom>
          <a:solidFill>
            <a:schemeClr val="accent2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788204" y="6044328"/>
            <a:ext cx="3855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77333" y="6111982"/>
            <a:ext cx="28745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spc="600" dirty="0">
                <a:solidFill>
                  <a:schemeClr val="accent2">
                    <a:lumMod val="100000"/>
                  </a:schemeClr>
                </a:solidFill>
                <a:latin typeface="Roboto Light" charset="0"/>
                <a:ea typeface="Roboto Light" charset="0"/>
                <a:cs typeface="Roboto Light" charset="0"/>
              </a:rPr>
              <a:t>Dr. Braden Andersen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11100604" y="6044328"/>
            <a:ext cx="3855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337298" y="6111982"/>
            <a:ext cx="3331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spc="600" dirty="0">
                <a:solidFill>
                  <a:schemeClr val="accent2">
                    <a:lumMod val="100000"/>
                  </a:schemeClr>
                </a:solidFill>
                <a:latin typeface="Roboto Light" charset="0"/>
                <a:ea typeface="Roboto Light" charset="0"/>
                <a:cs typeface="Roboto Light" charset="0"/>
              </a:rPr>
              <a:t>JESUSTENTREVIVAL.COM</a:t>
            </a:r>
          </a:p>
        </p:txBody>
      </p:sp>
      <p:sp>
        <p:nvSpPr>
          <p:cNvPr id="13" name="PA_文本框 2" descr="e7d195523061f1c03a90ee8e42cb24248e56383cd534985688F9F494128731F165EE95AB4B0C0A38076AAEA07667B1565C446FC45FF01DFB0E885BCDBDF3A284F3DB14DA61DD97F0BAB2E6C668FB4931E215FF6878D5F6B032843CFB47259E248E89D01D575A99CB5DF838081BCE0EDDD238B8F87A796586F5FAC1C06AABE84C4ECC1A989166756AD97A84BABA773466">
            <a:extLst>
              <a:ext uri="{FF2B5EF4-FFF2-40B4-BE49-F238E27FC236}">
                <a16:creationId xmlns:a16="http://schemas.microsoft.com/office/drawing/2014/main" id="{DC92D158-73DA-4DEF-93E8-E703CEA256C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84516" y="2479687"/>
            <a:ext cx="1130747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spc="600" dirty="0">
                <a:solidFill>
                  <a:schemeClr val="bg1"/>
                </a:solidFill>
                <a:latin typeface="Felix Titling" panose="04060505060202020A04" pitchFamily="82" charset="0"/>
              </a:rPr>
              <a:t>A CULTURE OF</a:t>
            </a:r>
            <a:br>
              <a:rPr lang="en-US" altLang="zh-CN" sz="8800" spc="600" dirty="0">
                <a:solidFill>
                  <a:schemeClr val="bg1"/>
                </a:solidFill>
                <a:latin typeface="Felix Titling" panose="04060505060202020A04" pitchFamily="82" charset="0"/>
              </a:rPr>
            </a:br>
            <a:r>
              <a:rPr lang="en-US" altLang="zh-CN" sz="8800" spc="600" dirty="0">
                <a:solidFill>
                  <a:schemeClr val="bg1"/>
                </a:solidFill>
                <a:latin typeface="Felix Titling" panose="04060505060202020A04" pitchFamily="82" charset="0"/>
              </a:rPr>
              <a:t>EVANGELISM</a:t>
            </a:r>
            <a:endParaRPr lang="zh-CN" altLang="en-US" sz="8800" spc="600" dirty="0">
              <a:solidFill>
                <a:schemeClr val="bg1"/>
              </a:solidFill>
              <a:latin typeface="Felix Titling" panose="04060505060202020A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98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 xmlns:a16="http://schemas.microsoft.com/office/drawing/2014/main" xmlns:a14="http://schemas.microsoft.com/office/drawing/2010/main">
      <p:transition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 rot="2700000">
            <a:off x="1274723" y="3780545"/>
            <a:ext cx="6154908" cy="6154908"/>
          </a:xfrm>
          <a:prstGeom prst="rect">
            <a:avLst/>
          </a:prstGeom>
          <a:noFill/>
          <a:ln w="1905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700000">
            <a:off x="-1570730" y="2066787"/>
            <a:ext cx="3141458" cy="3141458"/>
          </a:xfrm>
          <a:prstGeom prst="rect">
            <a:avLst/>
          </a:prstGeom>
          <a:noFill/>
          <a:ln w="1905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549496" y="3879015"/>
            <a:ext cx="1786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Nexa Bold" charset="0"/>
                <a:ea typeface="Nexa Bold" charset="0"/>
                <a:cs typeface="Nexa Bold" charset="0"/>
              </a:rPr>
              <a:t>HOW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069904" y="4753440"/>
            <a:ext cx="564545" cy="0"/>
          </a:xfrm>
          <a:prstGeom prst="line">
            <a:avLst/>
          </a:prstGeom>
          <a:ln>
            <a:solidFill>
              <a:schemeClr val="accent2">
                <a:lumMod val="10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918464" y="5314017"/>
            <a:ext cx="4867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>
                    <a:lumMod val="100000"/>
                  </a:schemeClr>
                </a:solidFill>
                <a:latin typeface="Signerica Fat" charset="0"/>
                <a:ea typeface="Signerica Fat" charset="0"/>
                <a:cs typeface="Signerica Fat" charset="0"/>
              </a:rPr>
              <a:t>A CULTURE OF EVANGELISM</a:t>
            </a:r>
          </a:p>
        </p:txBody>
      </p:sp>
      <p:sp>
        <p:nvSpPr>
          <p:cNvPr id="9" name="菱形 8"/>
          <p:cNvSpPr/>
          <p:nvPr/>
        </p:nvSpPr>
        <p:spPr>
          <a:xfrm>
            <a:off x="3528230" y="-2164738"/>
            <a:ext cx="4790629" cy="4790629"/>
          </a:xfrm>
          <a:prstGeom prst="diamond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/>
          <p:cNvSpPr/>
          <p:nvPr/>
        </p:nvSpPr>
        <p:spPr>
          <a:xfrm>
            <a:off x="8729922" y="-2231646"/>
            <a:ext cx="4790629" cy="4790629"/>
          </a:xfrm>
          <a:prstGeom prst="diamond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/>
          <p:cNvSpPr>
            <a:spLocks/>
          </p:cNvSpPr>
          <p:nvPr/>
        </p:nvSpPr>
        <p:spPr>
          <a:xfrm>
            <a:off x="6139709" y="349420"/>
            <a:ext cx="4790629" cy="4790629"/>
          </a:xfrm>
          <a:prstGeom prst="diamond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菱形 19"/>
          <p:cNvSpPr/>
          <p:nvPr/>
        </p:nvSpPr>
        <p:spPr>
          <a:xfrm>
            <a:off x="8768153" y="2884844"/>
            <a:ext cx="4790629" cy="4790629"/>
          </a:xfrm>
          <a:prstGeom prst="diamond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/>
          <p:cNvSpPr/>
          <p:nvPr/>
        </p:nvSpPr>
        <p:spPr>
          <a:xfrm>
            <a:off x="-2568139" y="1242201"/>
            <a:ext cx="4790629" cy="4790629"/>
          </a:xfrm>
          <a:prstGeom prst="diamond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菱形 20">
            <a:extLst>
              <a:ext uri="{FF2B5EF4-FFF2-40B4-BE49-F238E27FC236}">
                <a16:creationId xmlns:a16="http://schemas.microsoft.com/office/drawing/2014/main" id="{39F2BA3B-5B07-96EE-E433-AFB3ADC7976D}"/>
              </a:ext>
            </a:extLst>
          </p:cNvPr>
          <p:cNvSpPr/>
          <p:nvPr/>
        </p:nvSpPr>
        <p:spPr>
          <a:xfrm>
            <a:off x="11341401" y="326599"/>
            <a:ext cx="4790629" cy="4790629"/>
          </a:xfrm>
          <a:prstGeom prst="diamond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608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 xmlns:a14="http://schemas.microsoft.com/office/drawing/2010/main">
      <p:transition advTm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5F196CA-3EAA-7E9F-CD17-8097C49BAB38}"/>
              </a:ext>
            </a:extLst>
          </p:cNvPr>
          <p:cNvSpPr/>
          <p:nvPr/>
        </p:nvSpPr>
        <p:spPr>
          <a:xfrm rot="2700000">
            <a:off x="-2293122" y="4051859"/>
            <a:ext cx="3695307" cy="3695307"/>
          </a:xfrm>
          <a:prstGeom prst="rect">
            <a:avLst/>
          </a:prstGeom>
          <a:noFill/>
          <a:ln w="101600">
            <a:solidFill>
              <a:schemeClr val="accent2">
                <a:lumMod val="10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67F3D5A-01F0-CA34-9491-3112D5C10E88}"/>
              </a:ext>
            </a:extLst>
          </p:cNvPr>
          <p:cNvCxnSpPr>
            <a:cxnSpLocks/>
          </p:cNvCxnSpPr>
          <p:nvPr/>
        </p:nvCxnSpPr>
        <p:spPr>
          <a:xfrm flipH="1">
            <a:off x="5057283" y="1689869"/>
            <a:ext cx="5897670" cy="5853044"/>
          </a:xfrm>
          <a:prstGeom prst="line">
            <a:avLst/>
          </a:prstGeom>
          <a:ln>
            <a:solidFill>
              <a:schemeClr val="accent2">
                <a:lumMod val="100000"/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121C2F9-1CAB-E530-7199-D82513091627}"/>
              </a:ext>
            </a:extLst>
          </p:cNvPr>
          <p:cNvCxnSpPr/>
          <p:nvPr/>
        </p:nvCxnSpPr>
        <p:spPr>
          <a:xfrm flipH="1">
            <a:off x="2321790" y="-1360175"/>
            <a:ext cx="5211228" cy="5211229"/>
          </a:xfrm>
          <a:prstGeom prst="line">
            <a:avLst/>
          </a:prstGeom>
          <a:ln>
            <a:solidFill>
              <a:schemeClr val="accent2">
                <a:lumMod val="100000"/>
                <a:alpha val="9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4469296" y="1802297"/>
            <a:ext cx="3253410" cy="3253408"/>
          </a:xfrm>
          <a:prstGeom prst="rect">
            <a:avLst/>
          </a:prstGeom>
          <a:noFill/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1053548" y="1459037"/>
            <a:ext cx="2342320" cy="1336306"/>
            <a:chOff x="1053548" y="1389321"/>
            <a:chExt cx="2342320" cy="1336306"/>
          </a:xfrm>
        </p:grpSpPr>
        <p:sp>
          <p:nvSpPr>
            <p:cNvPr id="20" name="Rectangle 19"/>
            <p:cNvSpPr/>
            <p:nvPr/>
          </p:nvSpPr>
          <p:spPr>
            <a:xfrm>
              <a:off x="1053548" y="1802297"/>
              <a:ext cx="234232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Medium" charset="0"/>
                  <a:ea typeface="Roboto Medium" charset="0"/>
                  <a:cs typeface="Roboto Medium" charset="0"/>
                </a:rPr>
                <a:t>Dream.</a:t>
              </a:r>
              <a:b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Medium" charset="0"/>
                  <a:ea typeface="Roboto Medium" charset="0"/>
                  <a:cs typeface="Roboto Medium" charset="0"/>
                </a:rPr>
              </a:b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Medium" charset="0"/>
                  <a:ea typeface="Roboto Medium" charset="0"/>
                  <a:cs typeface="Roboto Medium" charset="0"/>
                </a:rPr>
                <a:t>Design. </a:t>
              </a:r>
              <a:b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Medium" charset="0"/>
                  <a:ea typeface="Roboto Medium" charset="0"/>
                  <a:cs typeface="Roboto Medium" charset="0"/>
                </a:rPr>
              </a:b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Medium" charset="0"/>
                  <a:ea typeface="Roboto Medium" charset="0"/>
                  <a:cs typeface="Roboto Medium" charset="0"/>
                </a:rPr>
                <a:t>Invest.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Roboto Thin" charset="0"/>
                <a:ea typeface="Roboto Thin" charset="0"/>
                <a:cs typeface="Roboto Thin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326071" y="1389321"/>
              <a:ext cx="20697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exa Bold" charset="0"/>
                  <a:ea typeface="Nexa Bold" charset="0"/>
                  <a:cs typeface="Nexa Bold" charset="0"/>
                </a:rPr>
                <a:t>1. MARKETING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053548" y="3970323"/>
            <a:ext cx="2342320" cy="1336306"/>
            <a:chOff x="1053548" y="1389321"/>
            <a:chExt cx="2342320" cy="1336306"/>
          </a:xfrm>
        </p:grpSpPr>
        <p:sp>
          <p:nvSpPr>
            <p:cNvPr id="24" name="Rectangle 23"/>
            <p:cNvSpPr/>
            <p:nvPr/>
          </p:nvSpPr>
          <p:spPr>
            <a:xfrm>
              <a:off x="1053548" y="1802297"/>
              <a:ext cx="234232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Medium" charset="0"/>
                  <a:ea typeface="Roboto Medium" charset="0"/>
                  <a:cs typeface="Roboto Medium" charset="0"/>
                </a:rPr>
                <a:t>Systematic.</a:t>
              </a:r>
              <a:b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Medium" charset="0"/>
                  <a:ea typeface="Roboto Medium" charset="0"/>
                  <a:cs typeface="Roboto Medium" charset="0"/>
                </a:rPr>
              </a:b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Medium" charset="0"/>
                  <a:ea typeface="Roboto Medium" charset="0"/>
                  <a:cs typeface="Roboto Medium" charset="0"/>
                </a:rPr>
                <a:t>Significant.</a:t>
              </a:r>
              <a:b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Medium" charset="0"/>
                  <a:ea typeface="Roboto Medium" charset="0"/>
                  <a:cs typeface="Roboto Medium" charset="0"/>
                </a:rPr>
              </a:b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Medium" charset="0"/>
                  <a:ea typeface="Roboto Medium" charset="0"/>
                  <a:cs typeface="Roboto Medium" charset="0"/>
                </a:rPr>
                <a:t>Scheduled.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Roboto Thin" charset="0"/>
                <a:ea typeface="Roboto Thin" charset="0"/>
                <a:cs typeface="Roboto Thin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382175" y="1389321"/>
              <a:ext cx="20136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exa Bold" charset="0"/>
                  <a:ea typeface="Nexa Bold" charset="0"/>
                  <a:cs typeface="Nexa Bold" charset="0"/>
                </a:rPr>
                <a:t>3. SCHEDULED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796132" y="1459037"/>
            <a:ext cx="2342320" cy="1336306"/>
            <a:chOff x="1053548" y="1389321"/>
            <a:chExt cx="2342320" cy="1336306"/>
          </a:xfrm>
        </p:grpSpPr>
        <p:sp>
          <p:nvSpPr>
            <p:cNvPr id="27" name="Rectangle 26"/>
            <p:cNvSpPr/>
            <p:nvPr/>
          </p:nvSpPr>
          <p:spPr>
            <a:xfrm>
              <a:off x="1053548" y="1802297"/>
              <a:ext cx="234232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Medium" charset="0"/>
                  <a:ea typeface="Roboto Medium" charset="0"/>
                  <a:cs typeface="Roboto Medium" charset="0"/>
                </a:rPr>
                <a:t>Everyone.</a:t>
              </a:r>
              <a:b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Medium" charset="0"/>
                  <a:ea typeface="Roboto Medium" charset="0"/>
                  <a:cs typeface="Roboto Medium" charset="0"/>
                </a:rPr>
              </a:b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Medium" charset="0"/>
                  <a:ea typeface="Roboto Medium" charset="0"/>
                  <a:cs typeface="Roboto Medium" charset="0"/>
                </a:rPr>
                <a:t>Everywhere. </a:t>
              </a:r>
              <a:b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Medium" charset="0"/>
                  <a:ea typeface="Roboto Medium" charset="0"/>
                  <a:cs typeface="Roboto Medium" charset="0"/>
                </a:rPr>
              </a:b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Medium" charset="0"/>
                  <a:ea typeface="Roboto Medium" charset="0"/>
                  <a:cs typeface="Roboto Medium" charset="0"/>
                </a:rPr>
                <a:t>Everyday.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Roboto Thin" charset="0"/>
                <a:ea typeface="Roboto Thin" charset="0"/>
                <a:cs typeface="Roboto Thin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53548" y="1389321"/>
              <a:ext cx="17271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exa Bold" charset="0"/>
                  <a:ea typeface="Nexa Bold" charset="0"/>
                  <a:cs typeface="Nexa Bold" charset="0"/>
                </a:rPr>
                <a:t>2. LIFESTYLE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796132" y="3970323"/>
            <a:ext cx="2969148" cy="1336306"/>
            <a:chOff x="1053548" y="1389321"/>
            <a:chExt cx="2342320" cy="1336306"/>
          </a:xfrm>
        </p:grpSpPr>
        <p:sp>
          <p:nvSpPr>
            <p:cNvPr id="33" name="Rectangle 32"/>
            <p:cNvSpPr/>
            <p:nvPr/>
          </p:nvSpPr>
          <p:spPr>
            <a:xfrm>
              <a:off x="1053548" y="1802297"/>
              <a:ext cx="234232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Medium" charset="0"/>
                  <a:ea typeface="Roboto Medium" charset="0"/>
                  <a:cs typeface="Roboto Medium" charset="0"/>
                </a:rPr>
                <a:t>Crusades &amp; Campuses.</a:t>
              </a:r>
              <a:b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Medium" charset="0"/>
                  <a:ea typeface="Roboto Medium" charset="0"/>
                  <a:cs typeface="Roboto Medium" charset="0"/>
                </a:rPr>
              </a:b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Medium" charset="0"/>
                  <a:ea typeface="Roboto Medium" charset="0"/>
                  <a:cs typeface="Roboto Medium" charset="0"/>
                </a:rPr>
                <a:t>Block Parties &amp; Programs.</a:t>
              </a:r>
              <a:b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Medium" charset="0"/>
                  <a:ea typeface="Roboto Medium" charset="0"/>
                  <a:cs typeface="Roboto Medium" charset="0"/>
                </a:rPr>
              </a:b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Medium" charset="0"/>
                  <a:ea typeface="Roboto Medium" charset="0"/>
                  <a:cs typeface="Roboto Medium" charset="0"/>
                </a:rPr>
                <a:t>Tents &amp; Revival Events.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Roboto Thin" charset="0"/>
                <a:ea typeface="Roboto Thin" charset="0"/>
                <a:cs typeface="Roboto Thin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53548" y="1389321"/>
              <a:ext cx="22206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exa Bold" charset="0"/>
                  <a:ea typeface="Nexa Bold" charset="0"/>
                  <a:cs typeface="Nexa Bold" charset="0"/>
                </a:rPr>
                <a:t>4.MASS EVENTS</a:t>
              </a:r>
            </a:p>
          </p:txBody>
        </p:sp>
      </p:grpSp>
      <p:sp>
        <p:nvSpPr>
          <p:cNvPr id="35" name="Cross 34"/>
          <p:cNvSpPr/>
          <p:nvPr/>
        </p:nvSpPr>
        <p:spPr>
          <a:xfrm rot="2700000">
            <a:off x="5995262" y="3328264"/>
            <a:ext cx="201474" cy="201474"/>
          </a:xfrm>
          <a:prstGeom prst="plus">
            <a:avLst>
              <a:gd name="adj" fmla="val 49031"/>
            </a:avLst>
          </a:prstGeom>
          <a:solidFill>
            <a:schemeClr val="accent2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/>
          <a:stretch/>
        </p:blipFill>
        <p:spPr/>
      </p:pic>
      <p:pic>
        <p:nvPicPr>
          <p:cNvPr id="7" name="图片占位符 6"/>
          <p:cNvPicPr>
            <a:picLocks noGrp="1" noChangeAspect="1"/>
          </p:cNvPicPr>
          <p:nvPr>
            <p:ph type="pic" sz="quarter" idx="11"/>
          </p:nvPr>
        </p:nvPicPr>
        <p:blipFill>
          <a:blip r:embed="rId5"/>
          <a:srcRect/>
          <a:stretch/>
        </p:blipFill>
        <p:spPr/>
      </p:pic>
      <p:pic>
        <p:nvPicPr>
          <p:cNvPr id="9" name="图片占位符 8"/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/>
          <a:stretch/>
        </p:blipFill>
        <p:spPr/>
      </p:pic>
      <p:pic>
        <p:nvPicPr>
          <p:cNvPr id="8" name="图片占位符 7"/>
          <p:cNvPicPr>
            <a:picLocks noGrp="1" noChangeAspect="1"/>
          </p:cNvPicPr>
          <p:nvPr>
            <p:ph type="pic" sz="quarter" idx="12"/>
          </p:nvPr>
        </p:nvPicPr>
        <p:blipFill>
          <a:blip r:embed="rId7"/>
          <a:srcRect/>
          <a:stretch/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BB322C-DEAA-A676-1B81-80AC78A15ACB}"/>
              </a:ext>
            </a:extLst>
          </p:cNvPr>
          <p:cNvSpPr txBox="1"/>
          <p:nvPr/>
        </p:nvSpPr>
        <p:spPr>
          <a:xfrm>
            <a:off x="0" y="271121"/>
            <a:ext cx="12192000" cy="769441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Nexa Bold" charset="0"/>
                <a:ea typeface="Nexa Bold" charset="0"/>
                <a:cs typeface="Nexa Bold" charset="0"/>
              </a:rPr>
              <a:t>MARKS OF </a:t>
            </a:r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Nexa Bold" charset="0"/>
                <a:ea typeface="Nexa Bold" charset="0"/>
                <a:cs typeface="Nexa Bold" charset="0"/>
              </a:rPr>
              <a:t>EVANGELISM CULTURE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83526-BC9B-79AD-B1B8-5595B7BD1937}"/>
              </a:ext>
            </a:extLst>
          </p:cNvPr>
          <p:cNvSpPr/>
          <p:nvPr/>
        </p:nvSpPr>
        <p:spPr>
          <a:xfrm rot="2700000">
            <a:off x="12184743" y="-1191814"/>
            <a:ext cx="3695307" cy="3695307"/>
          </a:xfrm>
          <a:prstGeom prst="rect">
            <a:avLst/>
          </a:prstGeom>
          <a:noFill/>
          <a:ln w="1016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31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 xmlns:a14="http://schemas.microsoft.com/office/drawing/2010/main">
      <p:transition advTm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Placeholder 3" descr="A person in a tub of water&#10;&#10;AI-generated content may be incorrect.">
            <a:extLst>
              <a:ext uri="{FF2B5EF4-FFF2-40B4-BE49-F238E27FC236}">
                <a16:creationId xmlns:a16="http://schemas.microsoft.com/office/drawing/2014/main" id="{D28D48C4-474A-9140-4905-68EA6C1DB94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6437" r="1" b="48759"/>
          <a:stretch>
            <a:fillRect/>
          </a:stretch>
        </p:blipFill>
        <p:spPr>
          <a:xfrm>
            <a:off x="329316" y="1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10321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347DE68-5BAE-AAAC-9125-3F95406E0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471D46-2E14-4A65-EBEB-0002AD04E11B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057806"/>
      </p:ext>
    </p:extLst>
  </p:cSld>
  <p:clrMapOvr>
    <a:masterClrMapping/>
  </p:clrMapOvr>
  <p:transition spd="med" advClick="0">
    <p:pull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57B32C9-C4A6-14A8-9B96-992447076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F76047-AAC9-A992-0B2B-4D2EDF24E3D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91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4552D8B-256D-18EA-4D08-EE0845A56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769E83-DF2A-64B7-29EC-0BE4FD9E7A3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566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2F91916-58C0-9366-F1BA-CFBBA8E53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MARKETING METHODS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91E2AA-8B86-3455-3C21-0371EB18009D}"/>
              </a:ext>
            </a:extLst>
          </p:cNvPr>
          <p:cNvPicPr/>
          <p:nvPr/>
        </p:nvPicPr>
        <p:blipFill>
          <a:blip r:embed="rId3"/>
          <a:srcRect t="3851" b="12741"/>
          <a:stretch>
            <a:fillRect/>
          </a:stretch>
        </p:blipFill>
        <p:spPr>
          <a:xfrm>
            <a:off x="0" y="467360"/>
            <a:ext cx="12192000" cy="5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457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4BE34BA-D6C4-0E7C-E727-547125096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C61C45-99E1-5311-6976-6E251CAEEA3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08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collage of a person washing his hands&#10;&#10;AI-generated content may be incorrect.">
            <a:extLst>
              <a:ext uri="{FF2B5EF4-FFF2-40B4-BE49-F238E27FC236}">
                <a16:creationId xmlns:a16="http://schemas.microsoft.com/office/drawing/2014/main" id="{4015C79E-0959-6E77-9D3A-627F0F81A53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4046" b="40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645269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095998" y="0"/>
            <a:ext cx="6096001" cy="3429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079835" y="4174003"/>
            <a:ext cx="432522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charset="0"/>
                <a:ea typeface="Roboto" charset="0"/>
                <a:cs typeface="Roboto" charset="0"/>
              </a:rPr>
              <a:t>Streamline</a:t>
            </a:r>
          </a:p>
        </p:txBody>
      </p:sp>
      <p:sp>
        <p:nvSpPr>
          <p:cNvPr id="18" name="Cross 17"/>
          <p:cNvSpPr/>
          <p:nvPr/>
        </p:nvSpPr>
        <p:spPr>
          <a:xfrm>
            <a:off x="7003636" y="4237398"/>
            <a:ext cx="195508" cy="195508"/>
          </a:xfrm>
          <a:prstGeom prst="plus">
            <a:avLst>
              <a:gd name="adj" fmla="val 36980"/>
            </a:avLst>
          </a:prstGeom>
          <a:solidFill>
            <a:schemeClr val="accent2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079836" y="5281999"/>
            <a:ext cx="42045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Keep services focused and intentional. Inspire faith with minimal interruptions.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Roboto Thin" charset="0"/>
              <a:ea typeface="Roboto Thin" charset="0"/>
              <a:cs typeface="Roboto Thin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17924" y="3768549"/>
            <a:ext cx="173310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Nexa Bold" charset="0"/>
                <a:ea typeface="Nexa Bold" charset="0"/>
                <a:cs typeface="Nexa Bold" charset="0"/>
              </a:rPr>
              <a:t>IN THE</a:t>
            </a:r>
            <a:br>
              <a:rPr lang="en-US" sz="3200" dirty="0">
                <a:solidFill>
                  <a:schemeClr val="bg1"/>
                </a:solidFill>
                <a:latin typeface="Nexa Bold" charset="0"/>
                <a:ea typeface="Nexa Bold" charset="0"/>
                <a:cs typeface="Nexa Bold" charset="0"/>
              </a:rPr>
            </a:br>
            <a:r>
              <a:rPr lang="en-US" sz="3200" dirty="0">
                <a:solidFill>
                  <a:schemeClr val="bg1"/>
                </a:solidFill>
                <a:latin typeface="Nexa Bold" charset="0"/>
                <a:ea typeface="Nexa Bold" charset="0"/>
                <a:cs typeface="Nexa Bold" charset="0"/>
              </a:rPr>
              <a:t>SERVICES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3511559" y="3479879"/>
            <a:ext cx="564545" cy="0"/>
          </a:xfrm>
          <a:prstGeom prst="line">
            <a:avLst/>
          </a:prstGeom>
          <a:ln>
            <a:solidFill>
              <a:schemeClr val="accent2">
                <a:lumMod val="10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ross 30"/>
          <p:cNvSpPr/>
          <p:nvPr/>
        </p:nvSpPr>
        <p:spPr>
          <a:xfrm>
            <a:off x="1759241" y="1547479"/>
            <a:ext cx="622168" cy="622168"/>
          </a:xfrm>
          <a:prstGeom prst="plus">
            <a:avLst>
              <a:gd name="adj" fmla="val 36980"/>
            </a:avLst>
          </a:prstGeom>
          <a:solidFill>
            <a:schemeClr val="accent2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in a pool of water&#10;&#10;AI-generated content may be incorrect.">
            <a:extLst>
              <a:ext uri="{FF2B5EF4-FFF2-40B4-BE49-F238E27FC236}">
                <a16:creationId xmlns:a16="http://schemas.microsoft.com/office/drawing/2014/main" id="{A98DB629-2773-4085-1800-54D1A32250E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606" t="-538" r="606" b="538"/>
          <a:stretch>
            <a:fillRect/>
          </a:stretch>
        </p:blipFill>
        <p:spPr>
          <a:xfrm>
            <a:off x="6059524" y="-234548"/>
            <a:ext cx="6290871" cy="4186222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892610" y="1581347"/>
            <a:ext cx="3695307" cy="3695307"/>
          </a:xfrm>
          <a:prstGeom prst="rect">
            <a:avLst/>
          </a:prstGeom>
          <a:noFill/>
          <a:ln w="101600">
            <a:solidFill>
              <a:schemeClr val="accent2">
                <a:lumMod val="10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76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 xmlns:a14="http://schemas.microsoft.com/office/drawing/2010/main">
      <p:transition advTm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822D925-CDD3-FEBF-4F06-32F164E65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THERE IS NO SHORTAGE OF LOST PEOPLE</a:t>
            </a:r>
            <a:endParaRPr lang="pl-PL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E9B2C4-6295-C2C9-E00C-171C9FFF245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43000"/>
            </a:schemeClr>
          </a:solidFill>
          <a:effectLst>
            <a:outerShdw blurRad="50800" dist="50800" dir="540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D98FBA-3D5F-4565-154C-3B32568CAE26}"/>
              </a:ext>
            </a:extLst>
          </p:cNvPr>
          <p:cNvPicPr/>
          <p:nvPr/>
        </p:nvPicPr>
        <p:blipFill>
          <a:blip r:embed="rId4">
            <a:alphaModFix amt="92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400"/>
                    </a14:imgEffect>
                  </a14:imgLayer>
                </a14:imgProps>
              </a:ext>
            </a:extLst>
          </a:blip>
          <a:srcRect l="4935" t="3580" r="5926" b="21449"/>
          <a:stretch>
            <a:fillRect/>
          </a:stretch>
        </p:blipFill>
        <p:spPr>
          <a:xfrm>
            <a:off x="1046480" y="274320"/>
            <a:ext cx="1004824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595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533095" y="0"/>
            <a:ext cx="6008990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Freeform 13"/>
          <p:cNvSpPr/>
          <p:nvPr/>
        </p:nvSpPr>
        <p:spPr>
          <a:xfrm>
            <a:off x="754743" y="949750"/>
            <a:ext cx="4062953" cy="4958499"/>
          </a:xfrm>
          <a:custGeom>
            <a:avLst/>
            <a:gdLst>
              <a:gd name="connsiteX0" fmla="*/ 0 w 4062953"/>
              <a:gd name="connsiteY0" fmla="*/ 0 h 4958499"/>
              <a:gd name="connsiteX1" fmla="*/ 4062953 w 4062953"/>
              <a:gd name="connsiteY1" fmla="*/ 0 h 4958499"/>
              <a:gd name="connsiteX2" fmla="*/ 4062953 w 4062953"/>
              <a:gd name="connsiteY2" fmla="*/ 4958499 h 4958499"/>
              <a:gd name="connsiteX3" fmla="*/ 0 w 4062953"/>
              <a:gd name="connsiteY3" fmla="*/ 4958499 h 4958499"/>
              <a:gd name="connsiteX4" fmla="*/ 0 w 4062953"/>
              <a:gd name="connsiteY4" fmla="*/ 923526 h 4958499"/>
              <a:gd name="connsiteX5" fmla="*/ 235669 w 4062953"/>
              <a:gd name="connsiteY5" fmla="*/ 699943 h 4958499"/>
              <a:gd name="connsiteX6" fmla="*/ 0 w 4062953"/>
              <a:gd name="connsiteY6" fmla="*/ 476360 h 4958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2953" h="4958499">
                <a:moveTo>
                  <a:pt x="0" y="0"/>
                </a:moveTo>
                <a:lnTo>
                  <a:pt x="4062953" y="0"/>
                </a:lnTo>
                <a:lnTo>
                  <a:pt x="4062953" y="4958499"/>
                </a:lnTo>
                <a:lnTo>
                  <a:pt x="0" y="4958499"/>
                </a:lnTo>
                <a:lnTo>
                  <a:pt x="0" y="923526"/>
                </a:lnTo>
                <a:lnTo>
                  <a:pt x="235669" y="699943"/>
                </a:lnTo>
                <a:lnTo>
                  <a:pt x="0" y="47636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87121" y="1408307"/>
            <a:ext cx="4062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u="sng" dirty="0">
                <a:solidFill>
                  <a:schemeClr val="bg1"/>
                </a:solidFill>
                <a:latin typeface="Nexa Bold" charset="0"/>
                <a:ea typeface="Nexa Bold" charset="0"/>
                <a:cs typeface="Nexa Bold" charset="0"/>
              </a:rPr>
              <a:t>CELEBRATE </a:t>
            </a:r>
            <a:r>
              <a:rPr lang="en-US" sz="2700" dirty="0">
                <a:solidFill>
                  <a:schemeClr val="bg1"/>
                </a:solidFill>
                <a:latin typeface="Nexa Bold" charset="0"/>
                <a:ea typeface="Nexa Bold" charset="0"/>
                <a:cs typeface="Nexa Bold" charset="0"/>
              </a:rPr>
              <a:t>WINS &amp; </a:t>
            </a:r>
            <a:r>
              <a:rPr lang="en-US" sz="2700" b="1" u="sng" dirty="0">
                <a:solidFill>
                  <a:schemeClr val="bg1"/>
                </a:solidFill>
                <a:latin typeface="Nexa Bold" charset="0"/>
                <a:ea typeface="Nexa Bold" charset="0"/>
                <a:cs typeface="Nexa Bold" charset="0"/>
              </a:rPr>
              <a:t>SPOTLIGHT</a:t>
            </a:r>
            <a:r>
              <a:rPr lang="en-US" sz="2700" dirty="0">
                <a:solidFill>
                  <a:schemeClr val="bg1"/>
                </a:solidFill>
                <a:latin typeface="Nexa Bold" charset="0"/>
                <a:ea typeface="Nexa Bold" charset="0"/>
                <a:cs typeface="Nexa Bold" charset="0"/>
              </a:rPr>
              <a:t> GROWTH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27555" y="3165835"/>
            <a:ext cx="29056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Share what God has done and build excitement for where you are going. </a:t>
            </a:r>
            <a:endParaRPr lang="en-US" sz="2000" i="1" dirty="0">
              <a:solidFill>
                <a:schemeClr val="bg1"/>
              </a:solidFill>
              <a:latin typeface="Roboto Thin" charset="0"/>
              <a:ea typeface="Roboto Thin" charset="0"/>
              <a:cs typeface="Roboto Thin" charset="0"/>
            </a:endParaRPr>
          </a:p>
        </p:txBody>
      </p:sp>
      <p:sp>
        <p:nvSpPr>
          <p:cNvPr id="16" name="Cross 15"/>
          <p:cNvSpPr/>
          <p:nvPr/>
        </p:nvSpPr>
        <p:spPr>
          <a:xfrm>
            <a:off x="4233234" y="1246874"/>
            <a:ext cx="322866" cy="322866"/>
          </a:xfrm>
          <a:prstGeom prst="plus">
            <a:avLst>
              <a:gd name="adj" fmla="val 36980"/>
            </a:avLst>
          </a:prstGeom>
          <a:solidFill>
            <a:schemeClr val="accent2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in a black tub with a person in it&#10;&#10;AI-generated content may be incorrect.">
            <a:extLst>
              <a:ext uri="{FF2B5EF4-FFF2-40B4-BE49-F238E27FC236}">
                <a16:creationId xmlns:a16="http://schemas.microsoft.com/office/drawing/2014/main" id="{5EA7D22C-EA0B-D4E5-11E3-29A0DC9C98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3095" y="0"/>
            <a:ext cx="6008990" cy="751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78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3874416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8264" y="953611"/>
            <a:ext cx="28416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latin typeface="Nexa Bold" charset="0"/>
                <a:ea typeface="Nexa Bold" charset="0"/>
                <a:cs typeface="Nexa Bold" charset="0"/>
              </a:rPr>
              <a:t>PREACH</a:t>
            </a:r>
            <a:br>
              <a:rPr lang="en-US" sz="3600" dirty="0">
                <a:solidFill>
                  <a:schemeClr val="bg1"/>
                </a:solidFill>
                <a:latin typeface="Nexa Bold" charset="0"/>
                <a:ea typeface="Nexa Bold" charset="0"/>
                <a:cs typeface="Nexa Bold" charset="0"/>
              </a:rPr>
            </a:br>
            <a:r>
              <a:rPr lang="en-US" sz="3600" dirty="0">
                <a:solidFill>
                  <a:schemeClr val="bg1"/>
                </a:solidFill>
                <a:latin typeface="Nexa Bold" charset="0"/>
                <a:ea typeface="Nexa Bold" charset="0"/>
                <a:cs typeface="Nexa Bold" charset="0"/>
              </a:rPr>
              <a:t>EVANGELISTIC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253006" y="749722"/>
            <a:ext cx="981250" cy="0"/>
          </a:xfrm>
          <a:prstGeom prst="line">
            <a:avLst/>
          </a:prstGeom>
          <a:ln>
            <a:solidFill>
              <a:schemeClr val="accent2">
                <a:lumMod val="10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62561" y="3428999"/>
            <a:ext cx="32173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i="1" dirty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Preach Simple.</a:t>
            </a:r>
            <a:br>
              <a:rPr lang="en-US" sz="2800" i="1" dirty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</a:br>
            <a:r>
              <a:rPr lang="en-US" sz="2800" i="1" dirty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Preach Jesus.</a:t>
            </a:r>
            <a:br>
              <a:rPr lang="en-US" sz="2800" i="1" dirty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</a:br>
            <a:r>
              <a:rPr lang="en-US" sz="2800" i="1" dirty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Preach New Birth.</a:t>
            </a:r>
            <a:r>
              <a:rPr lang="en-US" sz="2800" i="1" dirty="0">
                <a:solidFill>
                  <a:schemeClr val="bg1"/>
                </a:solidFill>
                <a:latin typeface="Roboto Thin" charset="0"/>
                <a:ea typeface="Roboto Thin" charset="0"/>
                <a:cs typeface="Roboto Thin" charset="0"/>
              </a:rPr>
              <a:t>.</a:t>
            </a:r>
          </a:p>
        </p:txBody>
      </p:sp>
      <p:sp>
        <p:nvSpPr>
          <p:cNvPr id="12" name="Cross 11"/>
          <p:cNvSpPr/>
          <p:nvPr/>
        </p:nvSpPr>
        <p:spPr>
          <a:xfrm>
            <a:off x="3068856" y="6136936"/>
            <a:ext cx="311084" cy="311084"/>
          </a:xfrm>
          <a:prstGeom prst="plus">
            <a:avLst>
              <a:gd name="adj" fmla="val 36980"/>
            </a:avLst>
          </a:prstGeom>
          <a:solidFill>
            <a:schemeClr val="accent2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073960" y="923131"/>
            <a:ext cx="2493822" cy="830997"/>
          </a:xfrm>
          <a:prstGeom prst="rect">
            <a:avLst/>
          </a:prstGeom>
          <a:noFill/>
          <a:ln w="63500">
            <a:solidFill>
              <a:schemeClr val="accent2">
                <a:lumMod val="10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9787917" y="4994141"/>
            <a:ext cx="981250" cy="0"/>
          </a:xfrm>
          <a:prstGeom prst="line">
            <a:avLst/>
          </a:prstGeom>
          <a:ln>
            <a:solidFill>
              <a:schemeClr val="accent2">
                <a:lumMod val="10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957743" y="5177932"/>
            <a:ext cx="27262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A simple gospel message that elicits faith and calls for response, will change their life forever.</a:t>
            </a:r>
            <a:endParaRPr lang="en-US" sz="1600" i="1" dirty="0">
              <a:solidFill>
                <a:schemeClr val="tx1">
                  <a:lumMod val="75000"/>
                  <a:lumOff val="25000"/>
                </a:schemeClr>
              </a:solidFill>
              <a:latin typeface="Roboto Thin" charset="0"/>
              <a:ea typeface="Roboto Thin" charset="0"/>
              <a:cs typeface="Roboto Thin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098954" y="923151"/>
            <a:ext cx="2493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Nexa Bold" charset="0"/>
                <a:ea typeface="Nexa Bold" charset="0"/>
                <a:cs typeface="Nexa Bold" charset="0"/>
              </a:rPr>
              <a:t>IN THE SERVICE</a:t>
            </a:r>
          </a:p>
        </p:txBody>
      </p:sp>
      <p:sp>
        <p:nvSpPr>
          <p:cNvPr id="11" name="矩形 10"/>
          <p:cNvSpPr/>
          <p:nvPr/>
        </p:nvSpPr>
        <p:spPr>
          <a:xfrm>
            <a:off x="3856389" y="-1"/>
            <a:ext cx="2564091" cy="685799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 descr="A group of people raising their hands&#10;&#10;AI-generated content may be incorrect.">
            <a:extLst>
              <a:ext uri="{FF2B5EF4-FFF2-40B4-BE49-F238E27FC236}">
                <a16:creationId xmlns:a16="http://schemas.microsoft.com/office/drawing/2014/main" id="{D986FB5F-37DF-EE08-8CB5-A128C13CA0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558" y="0"/>
            <a:ext cx="4570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37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 xmlns:a14="http://schemas.microsoft.com/office/drawing/2010/main">
      <p:transition advTm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ectangle 4"/>
          <p:cNvSpPr/>
          <p:nvPr/>
        </p:nvSpPr>
        <p:spPr>
          <a:xfrm>
            <a:off x="0" y="5716169"/>
            <a:ext cx="12192000" cy="1175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111760" y="-162559"/>
            <a:ext cx="12405360" cy="7054386"/>
          </a:xfrm>
          <a:prstGeom prst="rect">
            <a:avLst/>
          </a:prstGeom>
          <a:gradFill flip="none" rotWithShape="1">
            <a:gsLst>
              <a:gs pos="1000">
                <a:schemeClr val="tx1">
                  <a:lumMod val="85000"/>
                  <a:lumOff val="15000"/>
                  <a:alpha val="8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2700000">
            <a:off x="4248348" y="-1847653"/>
            <a:ext cx="3695307" cy="3695307"/>
          </a:xfrm>
          <a:prstGeom prst="rect">
            <a:avLst/>
          </a:prstGeom>
          <a:noFill/>
          <a:ln w="101600">
            <a:solidFill>
              <a:schemeClr val="accent2">
                <a:lumMod val="10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493625" y="331440"/>
            <a:ext cx="12047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Nexa Bold" charset="0"/>
                <a:ea typeface="Nexa Bold" charset="0"/>
                <a:cs typeface="Nexa Bold" charset="0"/>
              </a:rPr>
              <a:t>IN THE</a:t>
            </a:r>
            <a:br>
              <a:rPr lang="en-US" sz="2400" dirty="0">
                <a:solidFill>
                  <a:schemeClr val="bg1"/>
                </a:solidFill>
                <a:latin typeface="Nexa Bold" charset="0"/>
                <a:ea typeface="Nexa Bold" charset="0"/>
                <a:cs typeface="Nexa Bold" charset="0"/>
              </a:rPr>
            </a:br>
            <a:r>
              <a:rPr lang="en-US" sz="2400" dirty="0">
                <a:solidFill>
                  <a:schemeClr val="bg1"/>
                </a:solidFill>
                <a:latin typeface="Nexa Bold" charset="0"/>
                <a:ea typeface="Nexa Bold" charset="0"/>
                <a:cs typeface="Nexa Bold" charset="0"/>
              </a:rPr>
              <a:t>SERVICE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5813728" y="1230487"/>
            <a:ext cx="564545" cy="0"/>
          </a:xfrm>
          <a:prstGeom prst="line">
            <a:avLst/>
          </a:prstGeom>
          <a:ln>
            <a:solidFill>
              <a:schemeClr val="accent2">
                <a:lumMod val="10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80745" y="3888672"/>
            <a:ext cx="108305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spc="600" dirty="0">
                <a:solidFill>
                  <a:schemeClr val="bg1"/>
                </a:solidFill>
                <a:latin typeface="Nexa Bold" charset="0"/>
                <a:ea typeface="Nexa Bold" charset="0"/>
                <a:cs typeface="Nexa Bold" charset="0"/>
              </a:rPr>
              <a:t>A CLEAR CALL TO BE BORN AGAIN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42518" y="6116282"/>
            <a:ext cx="52765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>
                    <a:lumMod val="100000"/>
                  </a:schemeClr>
                </a:solidFill>
                <a:latin typeface="Signerica Fat" charset="0"/>
                <a:ea typeface="Signerica Fat" charset="0"/>
                <a:cs typeface="Signerica Fat" charset="0"/>
              </a:rPr>
              <a:t>NEW BIRTH CENTRIC SERVICES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788204" y="767545"/>
            <a:ext cx="3855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7333" y="835199"/>
            <a:ext cx="12955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spc="600" dirty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rPr>
              <a:t>BAPTISM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11100604" y="767545"/>
            <a:ext cx="3855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892210" y="835199"/>
            <a:ext cx="17764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spc="600" dirty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rPr>
              <a:t>HOLY GHOST</a:t>
            </a:r>
          </a:p>
        </p:txBody>
      </p:sp>
    </p:spTree>
    <p:extLst>
      <p:ext uri="{BB962C8B-B14F-4D97-AF65-F5344CB8AC3E}">
        <p14:creationId xmlns:p14="http://schemas.microsoft.com/office/powerpoint/2010/main" val="132303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 xmlns:a14="http://schemas.microsoft.com/office/drawing/2010/main">
      <p:transition advTm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erson holding his head in a bathtub&#10;&#10;AI-generated content may be incorrect.">
            <a:extLst>
              <a:ext uri="{FF2B5EF4-FFF2-40B4-BE49-F238E27FC236}">
                <a16:creationId xmlns:a16="http://schemas.microsoft.com/office/drawing/2014/main" id="{BBA7B02A-B547-FEF4-07FC-21F7C186CE1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6987" b="16987"/>
          <a:stretch>
            <a:fillRect/>
          </a:stretch>
        </p:blipFill>
        <p:spPr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4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5199743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3428998"/>
            <a:ext cx="6096002" cy="342900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096001" y="-1"/>
            <a:ext cx="6095997" cy="342899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riangle 16"/>
          <p:cNvSpPr/>
          <p:nvPr/>
        </p:nvSpPr>
        <p:spPr>
          <a:xfrm rot="16200000">
            <a:off x="5813089" y="5041901"/>
            <a:ext cx="362628" cy="20319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riangle 17"/>
          <p:cNvSpPr/>
          <p:nvPr/>
        </p:nvSpPr>
        <p:spPr>
          <a:xfrm rot="5400000" flipH="1">
            <a:off x="6016282" y="1612900"/>
            <a:ext cx="362628" cy="20319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6903178" y="4176068"/>
            <a:ext cx="4583242" cy="1612815"/>
            <a:chOff x="6647215" y="4169580"/>
            <a:chExt cx="4583242" cy="1612815"/>
          </a:xfrm>
        </p:grpSpPr>
        <p:sp>
          <p:nvSpPr>
            <p:cNvPr id="19" name="Rectangle 18"/>
            <p:cNvSpPr/>
            <p:nvPr/>
          </p:nvSpPr>
          <p:spPr>
            <a:xfrm>
              <a:off x="6727071" y="4766732"/>
              <a:ext cx="432193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Medium" charset="0"/>
                  <a:ea typeface="Roboto Medium" charset="0"/>
                  <a:cs typeface="Roboto Medium" charset="0"/>
                </a:rPr>
                <a:t>Foster wide involvement and heavy impact. Miracles and infillings are the expectation, not exception! </a:t>
              </a:r>
              <a:endPara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Thin" charset="0"/>
                <a:ea typeface="Roboto Thin" charset="0"/>
                <a:cs typeface="Roboto Thin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647215" y="4169580"/>
              <a:ext cx="45832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exa Bold" charset="0"/>
                  <a:ea typeface="Nexa Bold" charset="0"/>
                  <a:cs typeface="Nexa Bold" charset="0"/>
                </a:rPr>
                <a:t>STRONG ALTAR WORKING</a:t>
              </a:r>
            </a:p>
          </p:txBody>
        </p:sp>
      </p:grpSp>
      <p:sp>
        <p:nvSpPr>
          <p:cNvPr id="21" name="Rectangle 20"/>
          <p:cNvSpPr/>
          <p:nvPr/>
        </p:nvSpPr>
        <p:spPr>
          <a:xfrm>
            <a:off x="1156944" y="942426"/>
            <a:ext cx="3695307" cy="3695307"/>
          </a:xfrm>
          <a:prstGeom prst="rect">
            <a:avLst/>
          </a:prstGeom>
          <a:noFill/>
          <a:ln w="101600">
            <a:solidFill>
              <a:schemeClr val="accent2">
                <a:lumMod val="10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865550" y="1351725"/>
            <a:ext cx="154798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Nexa Bold" charset="0"/>
                <a:ea typeface="Nexa Bold" charset="0"/>
                <a:cs typeface="Nexa Bold" charset="0"/>
              </a:rPr>
              <a:t>IN THE</a:t>
            </a:r>
            <a:b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Nexa Bold" charset="0"/>
                <a:ea typeface="Nexa Bold" charset="0"/>
                <a:cs typeface="Nexa Bold" charset="0"/>
              </a:rPr>
            </a:b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Nexa Bold" charset="0"/>
                <a:ea typeface="Nexa Bold" charset="0"/>
                <a:cs typeface="Nexa Bold" charset="0"/>
              </a:rPr>
              <a:t>SERVICE</a:t>
            </a:r>
          </a:p>
        </p:txBody>
      </p:sp>
      <p:sp>
        <p:nvSpPr>
          <p:cNvPr id="23" name="Cross 22"/>
          <p:cNvSpPr/>
          <p:nvPr/>
        </p:nvSpPr>
        <p:spPr>
          <a:xfrm>
            <a:off x="1433083" y="1208733"/>
            <a:ext cx="456002" cy="456002"/>
          </a:xfrm>
          <a:prstGeom prst="plus">
            <a:avLst>
              <a:gd name="adj" fmla="val 36980"/>
            </a:avLst>
          </a:prstGeom>
          <a:solidFill>
            <a:schemeClr val="accent2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0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 xmlns:a14="http://schemas.microsoft.com/office/drawing/2010/main">
      <p:transition advTm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F7F3923-B537-1191-57B4-6935DE03188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5389" r="-1" b="15388"/>
          <a:stretch>
            <a:fillRect/>
          </a:stretch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CA8E79C-372B-2291-DE09-5836EE402CA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t="9564" r="-1" b="21213"/>
          <a:stretch>
            <a:fillRect/>
          </a:stretch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7777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7B62A4-F1A1-5313-4A79-FAD7895FA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8805808-AFAC-F06A-E04D-57B3CA6E1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C8F3573-6190-8914-658B-A7A48ED05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127BBC5-1432-87AA-9AD2-F2E8C6D559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7857" r="17857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DD73182-8620-8F47-24FF-032C369E8D6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t="15347" b="15347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776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collage of a person getting a hair washed&#10;&#10;AI-generated content may be incorrect.">
            <a:extLst>
              <a:ext uri="{FF2B5EF4-FFF2-40B4-BE49-F238E27FC236}">
                <a16:creationId xmlns:a16="http://schemas.microsoft.com/office/drawing/2014/main" id="{CF6D9432-E67D-9F9F-2D3D-3037E668665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3918" b="39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385747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EB1193E-15C0-A168-35B0-706A90600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ED91EF-D2F4-C0BD-B55C-C06389939CB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13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C75C7A1-42CC-419F-89C2-178190257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087BE7-4B06-C45E-7E62-7D4B0075528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406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D20383-FBFB-3193-2404-427A190A6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8283850-BB6D-BC2F-76A8-A1344C155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THERE IS NO SHORTAGE OF LOST PEOPLE</a:t>
            </a:r>
            <a:endParaRPr lang="pl-PL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E8C6B8-73E4-AE15-08D4-B1794EBEB85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43000"/>
            </a:schemeClr>
          </a:solidFill>
          <a:effectLst>
            <a:outerShdw blurRad="50800" dist="50800" dir="540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3C8AAC-2BA9-FA8B-CF08-2AAB44D6BFED}"/>
              </a:ext>
            </a:extLst>
          </p:cNvPr>
          <p:cNvPicPr/>
          <p:nvPr/>
        </p:nvPicPr>
        <p:blipFill>
          <a:blip r:embed="rId4">
            <a:alphaModFix amt="80000"/>
          </a:blip>
          <a:srcRect l="5128" t="4221" r="6687" b="17339"/>
          <a:stretch>
            <a:fillRect/>
          </a:stretch>
        </p:blipFill>
        <p:spPr>
          <a:xfrm>
            <a:off x="1117600" y="233044"/>
            <a:ext cx="10048240" cy="4511676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8631663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B093266-82C1-D77F-2072-2ACEC4C96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17FCD3-E7D6-36AC-4C89-9B38108451F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5809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D55A19D-297C-4231-AD1F-08EF9B4AA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AB6C56-3D38-4923-996E-BD474BBB9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CD21DB-082D-417D-A5AB-FC838AF9D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Placeholder 3" descr="A person getting a birth&#10;&#10;AI-generated content may be incorrect.">
            <a:extLst>
              <a:ext uri="{FF2B5EF4-FFF2-40B4-BE49-F238E27FC236}">
                <a16:creationId xmlns:a16="http://schemas.microsoft.com/office/drawing/2014/main" id="{4F6C7EBC-2CCA-EC43-1B2C-84A1C7A2927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7349" t="-1720" r="39801" b="1718"/>
          <a:stretch>
            <a:fillRect/>
          </a:stretch>
        </p:blipFill>
        <p:spPr>
          <a:xfrm rot="5400000">
            <a:off x="3105463" y="-2029139"/>
            <a:ext cx="5981074" cy="1046886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774501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D8D23-8162-6BDB-E2BC-3275F1A09C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DEF780A-9E25-2373-62DB-93E7AB69F9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t="7920" b="7920"/>
          <a:stretch/>
        </p:blipFill>
        <p:spPr>
          <a:xfrm>
            <a:off x="7" y="-1"/>
            <a:ext cx="12192002" cy="6858001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E30FEBE-FBFC-81FB-310E-D2EF7EFAB04B}"/>
              </a:ext>
            </a:extLst>
          </p:cNvPr>
          <p:cNvSpPr/>
          <p:nvPr/>
        </p:nvSpPr>
        <p:spPr>
          <a:xfrm>
            <a:off x="0" y="-10160"/>
            <a:ext cx="12191993" cy="7071360"/>
          </a:xfrm>
          <a:prstGeom prst="rect">
            <a:avLst/>
          </a:prstGeom>
          <a:solidFill>
            <a:schemeClr val="dk1">
              <a:alpha val="42000"/>
            </a:schemeClr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4971D3-297A-83A7-A5F7-A0D1AF58C9EC}"/>
              </a:ext>
            </a:extLst>
          </p:cNvPr>
          <p:cNvSpPr/>
          <p:nvPr/>
        </p:nvSpPr>
        <p:spPr>
          <a:xfrm rot="2700000">
            <a:off x="4729112" y="-1366887"/>
            <a:ext cx="2733773" cy="2733773"/>
          </a:xfrm>
          <a:prstGeom prst="rect">
            <a:avLst/>
          </a:prstGeom>
          <a:noFill/>
          <a:ln w="190500">
            <a:solidFill>
              <a:schemeClr val="accent2">
                <a:lumMod val="10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ross 9">
            <a:extLst>
              <a:ext uri="{FF2B5EF4-FFF2-40B4-BE49-F238E27FC236}">
                <a16:creationId xmlns:a16="http://schemas.microsoft.com/office/drawing/2014/main" id="{C2BFF02E-15A9-27BD-872D-FB3B925EF35E}"/>
              </a:ext>
            </a:extLst>
          </p:cNvPr>
          <p:cNvSpPr/>
          <p:nvPr/>
        </p:nvSpPr>
        <p:spPr>
          <a:xfrm rot="2700000">
            <a:off x="5530315" y="567387"/>
            <a:ext cx="1131369" cy="1131369"/>
          </a:xfrm>
          <a:prstGeom prst="plus">
            <a:avLst>
              <a:gd name="adj" fmla="val 47769"/>
            </a:avLst>
          </a:prstGeom>
          <a:solidFill>
            <a:schemeClr val="accent2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ross 14">
            <a:extLst>
              <a:ext uri="{FF2B5EF4-FFF2-40B4-BE49-F238E27FC236}">
                <a16:creationId xmlns:a16="http://schemas.microsoft.com/office/drawing/2014/main" id="{432C6B74-BB8A-7698-1A2C-F55E70F48396}"/>
              </a:ext>
            </a:extLst>
          </p:cNvPr>
          <p:cNvSpPr/>
          <p:nvPr/>
        </p:nvSpPr>
        <p:spPr>
          <a:xfrm>
            <a:off x="5998246" y="6121763"/>
            <a:ext cx="195508" cy="195508"/>
          </a:xfrm>
          <a:prstGeom prst="plus">
            <a:avLst>
              <a:gd name="adj" fmla="val 36980"/>
            </a:avLst>
          </a:prstGeom>
          <a:solidFill>
            <a:schemeClr val="accent2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14759C0-AB24-08B1-E13C-157FDA062556}"/>
              </a:ext>
            </a:extLst>
          </p:cNvPr>
          <p:cNvCxnSpPr/>
          <p:nvPr/>
        </p:nvCxnSpPr>
        <p:spPr>
          <a:xfrm>
            <a:off x="788204" y="6044328"/>
            <a:ext cx="3855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9F4C61E-BE76-74C9-E538-6C9F8B1FC954}"/>
              </a:ext>
            </a:extLst>
          </p:cNvPr>
          <p:cNvSpPr txBox="1"/>
          <p:nvPr/>
        </p:nvSpPr>
        <p:spPr>
          <a:xfrm>
            <a:off x="677333" y="6111982"/>
            <a:ext cx="28745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spc="600" dirty="0">
                <a:solidFill>
                  <a:schemeClr val="accent2">
                    <a:lumMod val="100000"/>
                  </a:schemeClr>
                </a:solidFill>
                <a:latin typeface="Roboto Light" charset="0"/>
                <a:ea typeface="Roboto Light" charset="0"/>
                <a:cs typeface="Roboto Light" charset="0"/>
              </a:rPr>
              <a:t>Dr. Braden Andersen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F9D7ADA-CD61-3FEB-E2C9-0339917F66BD}"/>
              </a:ext>
            </a:extLst>
          </p:cNvPr>
          <p:cNvCxnSpPr/>
          <p:nvPr/>
        </p:nvCxnSpPr>
        <p:spPr>
          <a:xfrm>
            <a:off x="11100604" y="6044328"/>
            <a:ext cx="3855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B6CE873-3DAC-A3FB-E453-B67CE224E8F1}"/>
              </a:ext>
            </a:extLst>
          </p:cNvPr>
          <p:cNvSpPr txBox="1"/>
          <p:nvPr/>
        </p:nvSpPr>
        <p:spPr>
          <a:xfrm>
            <a:off x="8337298" y="6111982"/>
            <a:ext cx="3331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spc="600" dirty="0">
                <a:solidFill>
                  <a:schemeClr val="accent2">
                    <a:lumMod val="100000"/>
                  </a:schemeClr>
                </a:solidFill>
                <a:latin typeface="Roboto Light" charset="0"/>
                <a:ea typeface="Roboto Light" charset="0"/>
                <a:cs typeface="Roboto Light" charset="0"/>
              </a:rPr>
              <a:t>JESUSTENTREVIVAL.COM</a:t>
            </a:r>
          </a:p>
        </p:txBody>
      </p:sp>
      <p:sp>
        <p:nvSpPr>
          <p:cNvPr id="13" name="PA_文本框 2" descr="e7d195523061f1c03a90ee8e42cb24248e56383cd534985688F9F494128731F165EE95AB4B0C0A38076AAEA07667B1565C446FC45FF01DFB0E885BCDBDF3A284F3DB14DA61DD97F0BAB2E6C668FB4931E215FF6878D5F6B032843CFB47259E248E89D01D575A99CB5DF838081BCE0EDDD238B8F87A796586F5FAC1C06AABE84C4ECC1A989166756AD97A84BABA773466">
            <a:extLst>
              <a:ext uri="{FF2B5EF4-FFF2-40B4-BE49-F238E27FC236}">
                <a16:creationId xmlns:a16="http://schemas.microsoft.com/office/drawing/2014/main" id="{CD01EC6A-820B-F5BF-A60C-75BC8BBCB8A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84516" y="2479687"/>
            <a:ext cx="1130747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spc="600" dirty="0">
                <a:solidFill>
                  <a:schemeClr val="bg1"/>
                </a:solidFill>
                <a:latin typeface="Felix Titling" panose="04060505060202020A04" pitchFamily="82" charset="0"/>
              </a:rPr>
              <a:t>A CULTURE OF</a:t>
            </a:r>
            <a:br>
              <a:rPr lang="en-US" altLang="zh-CN" sz="8800" spc="600" dirty="0">
                <a:solidFill>
                  <a:schemeClr val="bg1"/>
                </a:solidFill>
                <a:latin typeface="Felix Titling" panose="04060505060202020A04" pitchFamily="82" charset="0"/>
              </a:rPr>
            </a:br>
            <a:r>
              <a:rPr lang="en-US" altLang="zh-CN" sz="8800" spc="600" dirty="0">
                <a:solidFill>
                  <a:schemeClr val="bg1"/>
                </a:solidFill>
                <a:latin typeface="Felix Titling" panose="04060505060202020A04" pitchFamily="82" charset="0"/>
              </a:rPr>
              <a:t>EVANGELISM</a:t>
            </a:r>
            <a:endParaRPr lang="zh-CN" altLang="en-US" sz="8800" spc="600" dirty="0">
              <a:solidFill>
                <a:schemeClr val="bg1"/>
              </a:solidFill>
              <a:latin typeface="Felix Titling" panose="04060505060202020A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30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菱形 21"/>
          <p:cNvSpPr/>
          <p:nvPr/>
        </p:nvSpPr>
        <p:spPr>
          <a:xfrm>
            <a:off x="8881080" y="-2398035"/>
            <a:ext cx="4800215" cy="4800215"/>
          </a:xfrm>
          <a:prstGeom prst="diamond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菱形 16"/>
          <p:cNvSpPr/>
          <p:nvPr/>
        </p:nvSpPr>
        <p:spPr>
          <a:xfrm>
            <a:off x="8881080" y="3102314"/>
            <a:ext cx="4800215" cy="4800215"/>
          </a:xfrm>
          <a:prstGeom prst="diamond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140297" y="4357938"/>
            <a:ext cx="60115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Nexa Bold" charset="0"/>
                <a:ea typeface="Nexa Bold" charset="0"/>
                <a:cs typeface="Nexa Bold" charset="0"/>
              </a:rPr>
              <a:t>WHAT</a:t>
            </a:r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Nexa Bold" charset="0"/>
                <a:ea typeface="Nexa Bold" charset="0"/>
                <a:cs typeface="Nexa Bold" charset="0"/>
              </a:rPr>
              <a:t> IS EVANGELISM?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58351" y="2392593"/>
            <a:ext cx="40983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/>
              <a:t>“I have </a:t>
            </a:r>
            <a:r>
              <a:rPr lang="en-US" sz="3200" b="1" i="1" dirty="0"/>
              <a:t>planted</a:t>
            </a:r>
            <a:r>
              <a:rPr lang="en-US" sz="3200" i="1" dirty="0"/>
              <a:t>, Apollos </a:t>
            </a:r>
            <a:r>
              <a:rPr lang="en-US" sz="3200" b="1" i="1" dirty="0"/>
              <a:t>watered</a:t>
            </a:r>
            <a:r>
              <a:rPr lang="en-US" sz="3200" i="1" dirty="0"/>
              <a:t>; but God gave the </a:t>
            </a:r>
            <a:r>
              <a:rPr lang="en-US" sz="3200" b="1" i="1" dirty="0"/>
              <a:t>increase</a:t>
            </a:r>
            <a:r>
              <a:rPr lang="en-US" sz="3200" i="1" dirty="0"/>
              <a:t>”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1402008" y="-1515478"/>
            <a:ext cx="5354096" cy="5354098"/>
          </a:xfrm>
          <a:prstGeom prst="line">
            <a:avLst/>
          </a:prstGeom>
          <a:ln w="12700">
            <a:solidFill>
              <a:schemeClr val="accent2">
                <a:lumMod val="10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1304837" y="5142768"/>
            <a:ext cx="1385200" cy="0"/>
          </a:xfrm>
          <a:prstGeom prst="line">
            <a:avLst/>
          </a:prstGeom>
          <a:ln>
            <a:solidFill>
              <a:schemeClr val="accent2">
                <a:lumMod val="10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ross 18"/>
          <p:cNvSpPr/>
          <p:nvPr/>
        </p:nvSpPr>
        <p:spPr>
          <a:xfrm>
            <a:off x="1230409" y="1521091"/>
            <a:ext cx="456002" cy="456002"/>
          </a:xfrm>
          <a:prstGeom prst="plus">
            <a:avLst>
              <a:gd name="adj" fmla="val 36980"/>
            </a:avLst>
          </a:prstGeom>
          <a:solidFill>
            <a:schemeClr val="accent2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860684" y="1425926"/>
            <a:ext cx="1854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/>
              <a:t>1 Cor 3:6</a:t>
            </a:r>
            <a:endParaRPr lang="en-US" sz="2000" i="1" dirty="0">
              <a:solidFill>
                <a:schemeClr val="tx1">
                  <a:lumMod val="75000"/>
                  <a:lumOff val="25000"/>
                </a:schemeClr>
              </a:solidFill>
              <a:latin typeface="Roboto Thin" charset="0"/>
              <a:ea typeface="Roboto Thin" charset="0"/>
              <a:cs typeface="Roboto Thin" charset="0"/>
            </a:endParaRPr>
          </a:p>
        </p:txBody>
      </p:sp>
      <p:sp>
        <p:nvSpPr>
          <p:cNvPr id="14" name="菱形 13"/>
          <p:cNvSpPr/>
          <p:nvPr/>
        </p:nvSpPr>
        <p:spPr>
          <a:xfrm>
            <a:off x="6121319" y="342553"/>
            <a:ext cx="4800215" cy="4800215"/>
          </a:xfrm>
          <a:prstGeom prst="diamond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菱形 15"/>
          <p:cNvSpPr/>
          <p:nvPr/>
        </p:nvSpPr>
        <p:spPr>
          <a:xfrm>
            <a:off x="3361558" y="-2400108"/>
            <a:ext cx="4800215" cy="4800215"/>
          </a:xfrm>
          <a:prstGeom prst="diamond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9A7F30-71C7-3EE1-80F9-3A3A5888DF7D}"/>
              </a:ext>
            </a:extLst>
          </p:cNvPr>
          <p:cNvSpPr txBox="1"/>
          <p:nvPr/>
        </p:nvSpPr>
        <p:spPr>
          <a:xfrm>
            <a:off x="3825908" y="5152354"/>
            <a:ext cx="3992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>
                <a:solidFill>
                  <a:srgbClr val="1A8FC8"/>
                </a:solidFill>
                <a:latin typeface="Nexa Bold" charset="0"/>
                <a:ea typeface="Nexa Bold" charset="0"/>
                <a:cs typeface="Nexa Bold" charset="0"/>
                <a:sym typeface="Wingdings" panose="05000000000000000000" pitchFamily="2" charset="2"/>
              </a:rPr>
              <a:t>SEED WORK</a:t>
            </a:r>
            <a:endParaRPr lang="en-US" sz="4800" i="1" dirty="0">
              <a:solidFill>
                <a:srgbClr val="1A8FC8"/>
              </a:solidFill>
              <a:latin typeface="Nexa Bold" charset="0"/>
              <a:ea typeface="Nexa Bold" charset="0"/>
              <a:cs typeface="Nex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7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 xmlns:a14="http://schemas.microsoft.com/office/drawing/2010/main">
      <p:transition advTm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8395902-99BD-F457-5016-130AE18C8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BF8209-FAE2-DA5C-2DE7-A6EE5AD9BB8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34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矩形 8"/>
          <p:cNvSpPr/>
          <p:nvPr/>
        </p:nvSpPr>
        <p:spPr>
          <a:xfrm flipH="1">
            <a:off x="6680200" y="618066"/>
            <a:ext cx="2555240" cy="445346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>
            <a:spLocks/>
          </p:cNvSpPr>
          <p:nvPr/>
        </p:nvSpPr>
        <p:spPr>
          <a:xfrm>
            <a:off x="2695625" y="618067"/>
            <a:ext cx="2757917" cy="4461934"/>
          </a:xfrm>
          <a:prstGeom prst="rect">
            <a:avLst/>
          </a:prstGeom>
          <a:blipFill>
            <a:blip r:embed="rId5"/>
            <a:stretch>
              <a:fillRect l="-29227" r="-4760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790648" y="618067"/>
            <a:ext cx="112800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Nexa Bold" charset="0"/>
                <a:ea typeface="Nexa Bold" charset="0"/>
                <a:cs typeface="Nexa Bold" charset="0"/>
              </a:rPr>
              <a:t>BARN</a:t>
            </a:r>
            <a:b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Nexa Bold" charset="0"/>
                <a:ea typeface="Nexa Bold" charset="0"/>
                <a:cs typeface="Nexa Bold" charset="0"/>
              </a:rPr>
            </a:b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Nexa Bold" charset="0"/>
                <a:ea typeface="Nexa Bold" charset="0"/>
                <a:cs typeface="Nexa Bold" charset="0"/>
              </a:rPr>
              <a:t>    \</a:t>
            </a:r>
            <a:b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Nexa Bold" charset="0"/>
                <a:ea typeface="Nexa Bold" charset="0"/>
                <a:cs typeface="Nexa Bold" charset="0"/>
              </a:rPr>
            </a:b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Nexa Bold" charset="0"/>
                <a:ea typeface="Nexa Bold" charset="0"/>
                <a:cs typeface="Nexa Bold" charset="0"/>
              </a:rPr>
              <a:t>FIELD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752601" y="5513108"/>
            <a:ext cx="37591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Jn 4:35“- lift up your eyes, and look on the fields” 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Roboto Thin" charset="0"/>
              <a:ea typeface="Roboto Thin" charset="0"/>
              <a:cs typeface="Roboto Thin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25384" y="5513108"/>
            <a:ext cx="5617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WHERE   IS EVANGELISM</a:t>
            </a:r>
          </a:p>
        </p:txBody>
      </p:sp>
      <p:sp>
        <p:nvSpPr>
          <p:cNvPr id="17" name="Cross 16"/>
          <p:cNvSpPr/>
          <p:nvPr/>
        </p:nvSpPr>
        <p:spPr>
          <a:xfrm>
            <a:off x="10138834" y="4402666"/>
            <a:ext cx="668866" cy="668866"/>
          </a:xfrm>
          <a:prstGeom prst="plus">
            <a:avLst>
              <a:gd name="adj" fmla="val 3698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6807201" y="6220994"/>
            <a:ext cx="1583266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807201" y="6220994"/>
            <a:ext cx="457200" cy="457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154258" y="5225993"/>
            <a:ext cx="2009354" cy="1193662"/>
          </a:xfrm>
          <a:prstGeom prst="rect">
            <a:avLst/>
          </a:prstGeom>
          <a:noFill/>
          <a:ln w="101600">
            <a:solidFill>
              <a:schemeClr val="accent2">
                <a:lumMod val="10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95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 xmlns:a14="http://schemas.microsoft.com/office/drawing/2010/main">
      <p:transition advTm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68FEE70-7A3A-7D9E-9E3D-4109236C2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2896E7-085D-A11A-37CD-A0370984934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608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441FBD2-3FB8-E16A-1ECC-3904F18CC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C7A6E1-F9D8-3964-408A-BE4D568C99A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975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" y="-1"/>
            <a:ext cx="4515789" cy="6932423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ectangle 4"/>
          <p:cNvSpPr/>
          <p:nvPr/>
        </p:nvSpPr>
        <p:spPr>
          <a:xfrm>
            <a:off x="3923414" y="876694"/>
            <a:ext cx="3902150" cy="3695307"/>
          </a:xfrm>
          <a:prstGeom prst="rect">
            <a:avLst/>
          </a:prstGeom>
          <a:noFill/>
          <a:ln w="101600">
            <a:solidFill>
              <a:schemeClr val="accent2">
                <a:lumMod val="10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710129" y="3074641"/>
            <a:ext cx="29660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Nexa Bold" charset="0"/>
                <a:ea typeface="Nexa Bold" charset="0"/>
                <a:cs typeface="Nexa Bold" charset="0"/>
              </a:rPr>
              <a:t>WHO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Nexa Bold" charset="0"/>
                <a:ea typeface="Nexa Bold" charset="0"/>
                <a:cs typeface="Nexa Bold" charset="0"/>
              </a:rPr>
              <a:t> IS</a:t>
            </a:r>
            <a:b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Nexa Bold" charset="0"/>
                <a:ea typeface="Nexa Bold" charset="0"/>
                <a:cs typeface="Nexa Bold" charset="0"/>
              </a:rPr>
            </a:b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Nexa Bold" charset="0"/>
                <a:ea typeface="Nexa Bold" charset="0"/>
                <a:cs typeface="Nexa Bold" charset="0"/>
              </a:rPr>
              <a:t>EVANGELISM 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765837" y="2870752"/>
            <a:ext cx="564545" cy="0"/>
          </a:xfrm>
          <a:prstGeom prst="line">
            <a:avLst/>
          </a:prstGeom>
          <a:ln>
            <a:solidFill>
              <a:schemeClr val="accent2">
                <a:lumMod val="10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8232959" y="4394388"/>
            <a:ext cx="32709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i="1" dirty="0"/>
              <a:t>Acts 1:8 “ -and </a:t>
            </a:r>
            <a:r>
              <a:rPr lang="en-US" sz="3200" b="1" i="1" dirty="0"/>
              <a:t>ye</a:t>
            </a:r>
            <a:r>
              <a:rPr lang="en-US" sz="3200" i="1" dirty="0"/>
              <a:t> </a:t>
            </a:r>
            <a:r>
              <a:rPr lang="en-US" sz="3200" b="1" i="1" dirty="0"/>
              <a:t>shall be </a:t>
            </a:r>
            <a:r>
              <a:rPr lang="en-US" sz="3200" i="1" dirty="0"/>
              <a:t>witnesses unto me”</a:t>
            </a:r>
          </a:p>
        </p:txBody>
      </p:sp>
      <p:sp>
        <p:nvSpPr>
          <p:cNvPr id="10" name="Cross 9"/>
          <p:cNvSpPr/>
          <p:nvPr/>
        </p:nvSpPr>
        <p:spPr>
          <a:xfrm>
            <a:off x="8371182" y="876694"/>
            <a:ext cx="622168" cy="622168"/>
          </a:xfrm>
          <a:prstGeom prst="plus">
            <a:avLst>
              <a:gd name="adj" fmla="val 36980"/>
            </a:avLst>
          </a:prstGeom>
          <a:solidFill>
            <a:schemeClr val="accent2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03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Nordic style1"/>
  <p:tag name="ISLIDE.GUIDESSETTING" val="{&quot;Id&quot;:&quot;8ebbb881-d6f1-4942-8060-9bbf893d34e7&quot;,&quot;Name&quot;:&quot;自定义&quot;,&quot;Kind&quot;:&quot;Custom&quot;,&quot;OldGuidesSetting&quot;:{&quot;HeaderHeight&quot;:0.0,&quot;FooterHeight&quot;:0.0,&quot;SideMargin&quot;:0.0,&quot;TopMargin&quot;:0.0,&quot;BottomMargin&quot;:0.0,&quot;IntervalMargin&quot;:0.0}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05FA2"/>
      </a:accent1>
      <a:accent2>
        <a:srgbClr val="1A8FC8"/>
      </a:accent2>
      <a:accent3>
        <a:srgbClr val="5CC1F4"/>
      </a:accent3>
      <a:accent4>
        <a:srgbClr val="0148A2"/>
      </a:accent4>
      <a:accent5>
        <a:srgbClr val="3F3FFF"/>
      </a:accent5>
      <a:accent6>
        <a:srgbClr val="9B9BFF"/>
      </a:accent6>
      <a:hlink>
        <a:srgbClr val="4472C4"/>
      </a:hlink>
      <a:folHlink>
        <a:srgbClr val="BFBFBF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205FA2"/>
    </a:accent1>
    <a:accent2>
      <a:srgbClr val="1A8FC8"/>
    </a:accent2>
    <a:accent3>
      <a:srgbClr val="5CC1F4"/>
    </a:accent3>
    <a:accent4>
      <a:srgbClr val="0148A2"/>
    </a:accent4>
    <a:accent5>
      <a:srgbClr val="3F3FFF"/>
    </a:accent5>
    <a:accent6>
      <a:srgbClr val="9B9BFF"/>
    </a:accent6>
    <a:hlink>
      <a:srgbClr val="4472C4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205FA2"/>
    </a:accent1>
    <a:accent2>
      <a:srgbClr val="1A8FC8"/>
    </a:accent2>
    <a:accent3>
      <a:srgbClr val="5CC1F4"/>
    </a:accent3>
    <a:accent4>
      <a:srgbClr val="0148A2"/>
    </a:accent4>
    <a:accent5>
      <a:srgbClr val="3F3FFF"/>
    </a:accent5>
    <a:accent6>
      <a:srgbClr val="9B9BFF"/>
    </a:accent6>
    <a:hlink>
      <a:srgbClr val="4472C4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205FA2"/>
    </a:accent1>
    <a:accent2>
      <a:srgbClr val="1A8FC8"/>
    </a:accent2>
    <a:accent3>
      <a:srgbClr val="5CC1F4"/>
    </a:accent3>
    <a:accent4>
      <a:srgbClr val="0148A2"/>
    </a:accent4>
    <a:accent5>
      <a:srgbClr val="3F3FFF"/>
    </a:accent5>
    <a:accent6>
      <a:srgbClr val="9B9BFF"/>
    </a:accent6>
    <a:hlink>
      <a:srgbClr val="4472C4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205FA2"/>
    </a:accent1>
    <a:accent2>
      <a:srgbClr val="1A8FC8"/>
    </a:accent2>
    <a:accent3>
      <a:srgbClr val="5CC1F4"/>
    </a:accent3>
    <a:accent4>
      <a:srgbClr val="0148A2"/>
    </a:accent4>
    <a:accent5>
      <a:srgbClr val="3F3FFF"/>
    </a:accent5>
    <a:accent6>
      <a:srgbClr val="9B9BFF"/>
    </a:accent6>
    <a:hlink>
      <a:srgbClr val="4472C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205FA2"/>
    </a:accent1>
    <a:accent2>
      <a:srgbClr val="1A8FC8"/>
    </a:accent2>
    <a:accent3>
      <a:srgbClr val="5CC1F4"/>
    </a:accent3>
    <a:accent4>
      <a:srgbClr val="0148A2"/>
    </a:accent4>
    <a:accent5>
      <a:srgbClr val="3F3FFF"/>
    </a:accent5>
    <a:accent6>
      <a:srgbClr val="9B9BFF"/>
    </a:accent6>
    <a:hlink>
      <a:srgbClr val="4472C4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205FA2"/>
    </a:accent1>
    <a:accent2>
      <a:srgbClr val="1A8FC8"/>
    </a:accent2>
    <a:accent3>
      <a:srgbClr val="5CC1F4"/>
    </a:accent3>
    <a:accent4>
      <a:srgbClr val="0148A2"/>
    </a:accent4>
    <a:accent5>
      <a:srgbClr val="3F3FFF"/>
    </a:accent5>
    <a:accent6>
      <a:srgbClr val="9B9BFF"/>
    </a:accent6>
    <a:hlink>
      <a:srgbClr val="4472C4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205FA2"/>
    </a:accent1>
    <a:accent2>
      <a:srgbClr val="1A8FC8"/>
    </a:accent2>
    <a:accent3>
      <a:srgbClr val="5CC1F4"/>
    </a:accent3>
    <a:accent4>
      <a:srgbClr val="0148A2"/>
    </a:accent4>
    <a:accent5>
      <a:srgbClr val="3F3FFF"/>
    </a:accent5>
    <a:accent6>
      <a:srgbClr val="9B9BFF"/>
    </a:accent6>
    <a:hlink>
      <a:srgbClr val="4472C4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205FA2"/>
    </a:accent1>
    <a:accent2>
      <a:srgbClr val="1A8FC8"/>
    </a:accent2>
    <a:accent3>
      <a:srgbClr val="5CC1F4"/>
    </a:accent3>
    <a:accent4>
      <a:srgbClr val="0148A2"/>
    </a:accent4>
    <a:accent5>
      <a:srgbClr val="3F3FFF"/>
    </a:accent5>
    <a:accent6>
      <a:srgbClr val="9B9BFF"/>
    </a:accent6>
    <a:hlink>
      <a:srgbClr val="4472C4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205FA2"/>
    </a:accent1>
    <a:accent2>
      <a:srgbClr val="1A8FC8"/>
    </a:accent2>
    <a:accent3>
      <a:srgbClr val="5CC1F4"/>
    </a:accent3>
    <a:accent4>
      <a:srgbClr val="0148A2"/>
    </a:accent4>
    <a:accent5>
      <a:srgbClr val="3F3FFF"/>
    </a:accent5>
    <a:accent6>
      <a:srgbClr val="9B9BFF"/>
    </a:accent6>
    <a:hlink>
      <a:srgbClr val="4472C4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205FA2"/>
    </a:accent1>
    <a:accent2>
      <a:srgbClr val="1A8FC8"/>
    </a:accent2>
    <a:accent3>
      <a:srgbClr val="5CC1F4"/>
    </a:accent3>
    <a:accent4>
      <a:srgbClr val="0148A2"/>
    </a:accent4>
    <a:accent5>
      <a:srgbClr val="3F3FFF"/>
    </a:accent5>
    <a:accent6>
      <a:srgbClr val="9B9BFF"/>
    </a:accent6>
    <a:hlink>
      <a:srgbClr val="4472C4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205FA2"/>
    </a:accent1>
    <a:accent2>
      <a:srgbClr val="1A8FC8"/>
    </a:accent2>
    <a:accent3>
      <a:srgbClr val="5CC1F4"/>
    </a:accent3>
    <a:accent4>
      <a:srgbClr val="0148A2"/>
    </a:accent4>
    <a:accent5>
      <a:srgbClr val="3F3FFF"/>
    </a:accent5>
    <a:accent6>
      <a:srgbClr val="9B9BFF"/>
    </a:accent6>
    <a:hlink>
      <a:srgbClr val="4472C4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205FA2"/>
    </a:accent1>
    <a:accent2>
      <a:srgbClr val="1A8FC8"/>
    </a:accent2>
    <a:accent3>
      <a:srgbClr val="5CC1F4"/>
    </a:accent3>
    <a:accent4>
      <a:srgbClr val="0148A2"/>
    </a:accent4>
    <a:accent5>
      <a:srgbClr val="3F3FFF"/>
    </a:accent5>
    <a:accent6>
      <a:srgbClr val="9B9BFF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2868</TotalTime>
  <Words>1906</Words>
  <Application>Microsoft Office PowerPoint</Application>
  <PresentationFormat>Widescreen</PresentationFormat>
  <Paragraphs>209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9" baseType="lpstr">
      <vt:lpstr>Aleo</vt:lpstr>
      <vt:lpstr>Arial</vt:lpstr>
      <vt:lpstr>Calibri</vt:lpstr>
      <vt:lpstr>Calibri Light</vt:lpstr>
      <vt:lpstr>ChunkFive</vt:lpstr>
      <vt:lpstr>Felix Titling</vt:lpstr>
      <vt:lpstr>Montserrat</vt:lpstr>
      <vt:lpstr>Nexa Bold</vt:lpstr>
      <vt:lpstr>Open Sans Condensed</vt:lpstr>
      <vt:lpstr>Roboto</vt:lpstr>
      <vt:lpstr>Roboto Light</vt:lpstr>
      <vt:lpstr>Roboto Medium</vt:lpstr>
      <vt:lpstr>Roboto Thin</vt:lpstr>
      <vt:lpstr>Signerica Fat</vt:lpstr>
      <vt:lpstr>Wingdings</vt:lpstr>
      <vt:lpstr>Office Theme</vt:lpstr>
      <vt:lpstr>1_Office Theme</vt:lpstr>
      <vt:lpstr>PowerPoint Presentation</vt:lpstr>
      <vt:lpstr>THERE IS NO SHORTAGE OF LOST PEOPLE</vt:lpstr>
      <vt:lpstr>THERE IS NO SHORTAGE OF LOST PEOPLE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MARKETING METHODS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Nordic style1</dc:title>
  <dc:creator>程欣</dc:creator>
  <cp:lastModifiedBy>Braden Andersen</cp:lastModifiedBy>
  <cp:revision>184</cp:revision>
  <dcterms:created xsi:type="dcterms:W3CDTF">2016-02-29T05:08:03Z</dcterms:created>
  <dcterms:modified xsi:type="dcterms:W3CDTF">2026-01-29T14:37:53Z</dcterms:modified>
</cp:coreProperties>
</file>