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49" autoAdjust="0"/>
  </p:normalViewPr>
  <p:slideViewPr>
    <p:cSldViewPr snapToGrid="0">
      <p:cViewPr varScale="1">
        <p:scale>
          <a:sx n="49" d="100"/>
          <a:sy n="49" d="100"/>
        </p:scale>
        <p:origin x="64" y="1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Braden Andersen" userId="94a25421c20ccd67" providerId="LiveId" clId="{6F979AB6-F560-40CF-A5BD-101A3B97FCC6}"/>
    <pc:docChg chg="modSld">
      <pc:chgData name="Dr Braden Andersen" userId="94a25421c20ccd67" providerId="LiveId" clId="{6F979AB6-F560-40CF-A5BD-101A3B97FCC6}" dt="2023-07-14T05:25:55.172" v="40"/>
      <pc:docMkLst>
        <pc:docMk/>
      </pc:docMkLst>
      <pc:sldChg chg="modNotesTx">
        <pc:chgData name="Dr Braden Andersen" userId="94a25421c20ccd67" providerId="LiveId" clId="{6F979AB6-F560-40CF-A5BD-101A3B97FCC6}" dt="2023-07-14T05:19:42.784" v="0"/>
        <pc:sldMkLst>
          <pc:docMk/>
          <pc:sldMk cId="254034466" sldId="256"/>
        </pc:sldMkLst>
      </pc:sldChg>
      <pc:sldChg chg="modNotesTx">
        <pc:chgData name="Dr Braden Andersen" userId="94a25421c20ccd67" providerId="LiveId" clId="{6F979AB6-F560-40CF-A5BD-101A3B97FCC6}" dt="2023-07-14T05:19:45.196" v="1"/>
        <pc:sldMkLst>
          <pc:docMk/>
          <pc:sldMk cId="3205425070" sldId="257"/>
        </pc:sldMkLst>
      </pc:sldChg>
      <pc:sldChg chg="modNotesTx">
        <pc:chgData name="Dr Braden Andersen" userId="94a25421c20ccd67" providerId="LiveId" clId="{6F979AB6-F560-40CF-A5BD-101A3B97FCC6}" dt="2023-07-14T05:19:51.744" v="2"/>
        <pc:sldMkLst>
          <pc:docMk/>
          <pc:sldMk cId="2470134116" sldId="258"/>
        </pc:sldMkLst>
      </pc:sldChg>
      <pc:sldChg chg="modNotesTx">
        <pc:chgData name="Dr Braden Andersen" userId="94a25421c20ccd67" providerId="LiveId" clId="{6F979AB6-F560-40CF-A5BD-101A3B97FCC6}" dt="2023-07-14T05:19:58.594" v="3"/>
        <pc:sldMkLst>
          <pc:docMk/>
          <pc:sldMk cId="4180232311" sldId="259"/>
        </pc:sldMkLst>
      </pc:sldChg>
      <pc:sldChg chg="modNotesTx">
        <pc:chgData name="Dr Braden Andersen" userId="94a25421c20ccd67" providerId="LiveId" clId="{6F979AB6-F560-40CF-A5BD-101A3B97FCC6}" dt="2023-07-14T05:20:06.264" v="4"/>
        <pc:sldMkLst>
          <pc:docMk/>
          <pc:sldMk cId="2824608713" sldId="260"/>
        </pc:sldMkLst>
      </pc:sldChg>
      <pc:sldChg chg="modNotesTx">
        <pc:chgData name="Dr Braden Andersen" userId="94a25421c20ccd67" providerId="LiveId" clId="{6F979AB6-F560-40CF-A5BD-101A3B97FCC6}" dt="2023-07-14T05:20:15.204" v="5"/>
        <pc:sldMkLst>
          <pc:docMk/>
          <pc:sldMk cId="893293574" sldId="261"/>
        </pc:sldMkLst>
      </pc:sldChg>
      <pc:sldChg chg="modNotesTx">
        <pc:chgData name="Dr Braden Andersen" userId="94a25421c20ccd67" providerId="LiveId" clId="{6F979AB6-F560-40CF-A5BD-101A3B97FCC6}" dt="2023-07-14T05:20:22.111" v="6"/>
        <pc:sldMkLst>
          <pc:docMk/>
          <pc:sldMk cId="2265674234" sldId="262"/>
        </pc:sldMkLst>
      </pc:sldChg>
      <pc:sldChg chg="modNotesTx">
        <pc:chgData name="Dr Braden Andersen" userId="94a25421c20ccd67" providerId="LiveId" clId="{6F979AB6-F560-40CF-A5BD-101A3B97FCC6}" dt="2023-07-14T05:20:29.830" v="7"/>
        <pc:sldMkLst>
          <pc:docMk/>
          <pc:sldMk cId="1332735053" sldId="263"/>
        </pc:sldMkLst>
      </pc:sldChg>
      <pc:sldChg chg="modNotesTx">
        <pc:chgData name="Dr Braden Andersen" userId="94a25421c20ccd67" providerId="LiveId" clId="{6F979AB6-F560-40CF-A5BD-101A3B97FCC6}" dt="2023-07-14T05:20:37.218" v="8"/>
        <pc:sldMkLst>
          <pc:docMk/>
          <pc:sldMk cId="4185378194" sldId="264"/>
        </pc:sldMkLst>
      </pc:sldChg>
      <pc:sldChg chg="modNotesTx">
        <pc:chgData name="Dr Braden Andersen" userId="94a25421c20ccd67" providerId="LiveId" clId="{6F979AB6-F560-40CF-A5BD-101A3B97FCC6}" dt="2023-07-14T05:20:47.234" v="9"/>
        <pc:sldMkLst>
          <pc:docMk/>
          <pc:sldMk cId="987239328" sldId="265"/>
        </pc:sldMkLst>
      </pc:sldChg>
      <pc:sldChg chg="modNotesTx">
        <pc:chgData name="Dr Braden Andersen" userId="94a25421c20ccd67" providerId="LiveId" clId="{6F979AB6-F560-40CF-A5BD-101A3B97FCC6}" dt="2023-07-14T05:20:54.505" v="10"/>
        <pc:sldMkLst>
          <pc:docMk/>
          <pc:sldMk cId="3741179832" sldId="266"/>
        </pc:sldMkLst>
      </pc:sldChg>
      <pc:sldChg chg="modNotesTx">
        <pc:chgData name="Dr Braden Andersen" userId="94a25421c20ccd67" providerId="LiveId" clId="{6F979AB6-F560-40CF-A5BD-101A3B97FCC6}" dt="2023-07-14T05:21:03.306" v="11"/>
        <pc:sldMkLst>
          <pc:docMk/>
          <pc:sldMk cId="939663888" sldId="267"/>
        </pc:sldMkLst>
      </pc:sldChg>
      <pc:sldChg chg="modNotesTx">
        <pc:chgData name="Dr Braden Andersen" userId="94a25421c20ccd67" providerId="LiveId" clId="{6F979AB6-F560-40CF-A5BD-101A3B97FCC6}" dt="2023-07-14T05:21:12.408" v="12"/>
        <pc:sldMkLst>
          <pc:docMk/>
          <pc:sldMk cId="2296452647" sldId="268"/>
        </pc:sldMkLst>
      </pc:sldChg>
      <pc:sldChg chg="modNotesTx">
        <pc:chgData name="Dr Braden Andersen" userId="94a25421c20ccd67" providerId="LiveId" clId="{6F979AB6-F560-40CF-A5BD-101A3B97FCC6}" dt="2023-07-14T05:22:09.437" v="27" actId="20577"/>
        <pc:sldMkLst>
          <pc:docMk/>
          <pc:sldMk cId="3800170552" sldId="269"/>
        </pc:sldMkLst>
      </pc:sldChg>
      <pc:sldChg chg="modNotesTx">
        <pc:chgData name="Dr Braden Andersen" userId="94a25421c20ccd67" providerId="LiveId" clId="{6F979AB6-F560-40CF-A5BD-101A3B97FCC6}" dt="2023-07-14T05:23:16.336" v="28"/>
        <pc:sldMkLst>
          <pc:docMk/>
          <pc:sldMk cId="447396101" sldId="270"/>
        </pc:sldMkLst>
      </pc:sldChg>
      <pc:sldChg chg="modNotesTx">
        <pc:chgData name="Dr Braden Andersen" userId="94a25421c20ccd67" providerId="LiveId" clId="{6F979AB6-F560-40CF-A5BD-101A3B97FCC6}" dt="2023-07-14T05:23:58.470" v="29"/>
        <pc:sldMkLst>
          <pc:docMk/>
          <pc:sldMk cId="4246406946" sldId="271"/>
        </pc:sldMkLst>
      </pc:sldChg>
      <pc:sldChg chg="modNotesTx">
        <pc:chgData name="Dr Braden Andersen" userId="94a25421c20ccd67" providerId="LiveId" clId="{6F979AB6-F560-40CF-A5BD-101A3B97FCC6}" dt="2023-07-14T05:24:18.690" v="30"/>
        <pc:sldMkLst>
          <pc:docMk/>
          <pc:sldMk cId="1154580975" sldId="272"/>
        </pc:sldMkLst>
      </pc:sldChg>
      <pc:sldChg chg="modNotesTx">
        <pc:chgData name="Dr Braden Andersen" userId="94a25421c20ccd67" providerId="LiveId" clId="{6F979AB6-F560-40CF-A5BD-101A3B97FCC6}" dt="2023-07-14T05:24:31.053" v="31"/>
        <pc:sldMkLst>
          <pc:docMk/>
          <pc:sldMk cId="389273108" sldId="273"/>
        </pc:sldMkLst>
      </pc:sldChg>
      <pc:sldChg chg="modNotesTx">
        <pc:chgData name="Dr Braden Andersen" userId="94a25421c20ccd67" providerId="LiveId" clId="{6F979AB6-F560-40CF-A5BD-101A3B97FCC6}" dt="2023-07-14T05:24:41.118" v="32"/>
        <pc:sldMkLst>
          <pc:docMk/>
          <pc:sldMk cId="2442800052" sldId="274"/>
        </pc:sldMkLst>
      </pc:sldChg>
      <pc:sldChg chg="modNotesTx">
        <pc:chgData name="Dr Braden Andersen" userId="94a25421c20ccd67" providerId="LiveId" clId="{6F979AB6-F560-40CF-A5BD-101A3B97FCC6}" dt="2023-07-14T05:24:53.196" v="33"/>
        <pc:sldMkLst>
          <pc:docMk/>
          <pc:sldMk cId="1119216726" sldId="275"/>
        </pc:sldMkLst>
      </pc:sldChg>
      <pc:sldChg chg="modNotesTx">
        <pc:chgData name="Dr Braden Andersen" userId="94a25421c20ccd67" providerId="LiveId" clId="{6F979AB6-F560-40CF-A5BD-101A3B97FCC6}" dt="2023-07-14T05:25:01.737" v="34"/>
        <pc:sldMkLst>
          <pc:docMk/>
          <pc:sldMk cId="727438206" sldId="276"/>
        </pc:sldMkLst>
      </pc:sldChg>
      <pc:sldChg chg="modNotesTx">
        <pc:chgData name="Dr Braden Andersen" userId="94a25421c20ccd67" providerId="LiveId" clId="{6F979AB6-F560-40CF-A5BD-101A3B97FCC6}" dt="2023-07-14T05:25:09.804" v="35"/>
        <pc:sldMkLst>
          <pc:docMk/>
          <pc:sldMk cId="2578440312" sldId="277"/>
        </pc:sldMkLst>
      </pc:sldChg>
      <pc:sldChg chg="modNotesTx">
        <pc:chgData name="Dr Braden Andersen" userId="94a25421c20ccd67" providerId="LiveId" clId="{6F979AB6-F560-40CF-A5BD-101A3B97FCC6}" dt="2023-07-14T05:25:18.115" v="36"/>
        <pc:sldMkLst>
          <pc:docMk/>
          <pc:sldMk cId="503111421" sldId="278"/>
        </pc:sldMkLst>
      </pc:sldChg>
      <pc:sldChg chg="modNotesTx">
        <pc:chgData name="Dr Braden Andersen" userId="94a25421c20ccd67" providerId="LiveId" clId="{6F979AB6-F560-40CF-A5BD-101A3B97FCC6}" dt="2023-07-14T05:25:26.760" v="37"/>
        <pc:sldMkLst>
          <pc:docMk/>
          <pc:sldMk cId="497747543" sldId="279"/>
        </pc:sldMkLst>
      </pc:sldChg>
      <pc:sldChg chg="modNotesTx">
        <pc:chgData name="Dr Braden Andersen" userId="94a25421c20ccd67" providerId="LiveId" clId="{6F979AB6-F560-40CF-A5BD-101A3B97FCC6}" dt="2023-07-14T05:25:36.344" v="38"/>
        <pc:sldMkLst>
          <pc:docMk/>
          <pc:sldMk cId="3571335356" sldId="280"/>
        </pc:sldMkLst>
      </pc:sldChg>
      <pc:sldChg chg="modNotesTx">
        <pc:chgData name="Dr Braden Andersen" userId="94a25421c20ccd67" providerId="LiveId" clId="{6F979AB6-F560-40CF-A5BD-101A3B97FCC6}" dt="2023-07-14T05:25:49.031" v="39"/>
        <pc:sldMkLst>
          <pc:docMk/>
          <pc:sldMk cId="422764543" sldId="281"/>
        </pc:sldMkLst>
      </pc:sldChg>
      <pc:sldChg chg="modNotesTx">
        <pc:chgData name="Dr Braden Andersen" userId="94a25421c20ccd67" providerId="LiveId" clId="{6F979AB6-F560-40CF-A5BD-101A3B97FCC6}" dt="2023-07-14T05:25:55.172" v="40"/>
        <pc:sldMkLst>
          <pc:docMk/>
          <pc:sldMk cId="2584055035"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527EC-388B-4378-B100-ABCF334F4EF7}" type="datetimeFigureOut">
              <a:rPr lang="en-US" smtClean="0"/>
              <a:t>7/14/2023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3B978-1F6C-4C57-936D-F0014C4BA72D}" type="slidenum">
              <a:rPr lang="en-US" smtClean="0"/>
              <a:t>‹#›</a:t>
            </a:fld>
            <a:endParaRPr lang="en-US"/>
          </a:p>
        </p:txBody>
      </p:sp>
    </p:spTree>
    <p:extLst>
      <p:ext uri="{BB962C8B-B14F-4D97-AF65-F5344CB8AC3E}">
        <p14:creationId xmlns:p14="http://schemas.microsoft.com/office/powerpoint/2010/main" val="2380803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spc="225" dirty="0">
                <a:solidFill>
                  <a:srgbClr val="000000"/>
                </a:solidFill>
                <a:latin typeface="Montserrat" charset="0"/>
                <a:ea typeface="Montserrat" charset="0"/>
                <a:cs typeface="Montserrat" charset="0"/>
              </a:rPr>
              <a:t>SCAN TO DOWNLOAD THESE SLIDES</a:t>
            </a:r>
            <a:endParaRPr lang="en-US" sz="3600" b="1" spc="225" dirty="0">
              <a:solidFill>
                <a:srgbClr val="000000"/>
              </a:solidFill>
              <a:latin typeface="Montserrat" charset="0"/>
              <a:ea typeface="Montserrat" charset="0"/>
              <a:cs typeface="Montserrat" charset="0"/>
            </a:endParaRPr>
          </a:p>
          <a:p>
            <a:r>
              <a:rPr lang="en-US" dirty="0"/>
              <a:t>https://outreachandgrowth.com/resources-1 </a:t>
            </a:r>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1</a:t>
            </a:fld>
            <a:endParaRPr lang="en-US"/>
          </a:p>
        </p:txBody>
      </p:sp>
    </p:spTree>
    <p:extLst>
      <p:ext uri="{BB962C8B-B14F-4D97-AF65-F5344CB8AC3E}">
        <p14:creationId xmlns:p14="http://schemas.microsoft.com/office/powerpoint/2010/main" val="18329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Wingdings" panose="05000000000000000000" pitchFamily="2" charset="2"/>
              <a:buChar char=""/>
            </a:pPr>
            <a:r>
              <a:rPr lang="en-US" sz="1100" b="1" u="sng" kern="100" dirty="0">
                <a:effectLst/>
                <a:latin typeface="Calibri" panose="020F0502020204030204" pitchFamily="34" charset="0"/>
                <a:ea typeface="Calibri" panose="020F0502020204030204" pitchFamily="34" charset="0"/>
                <a:cs typeface="Calibri" panose="020F0502020204030204" pitchFamily="34" charset="0"/>
              </a:rPr>
              <a:t>2 of 4.. LIFESTYLE EVANGLISM</a:t>
            </a:r>
            <a:r>
              <a:rPr lang="en-US" sz="1100" kern="100" dirty="0">
                <a:effectLst/>
                <a:latin typeface="Calibri" panose="020F0502020204030204" pitchFamily="34" charset="0"/>
                <a:ea typeface="Calibri" panose="020F0502020204030204" pitchFamily="34" charset="0"/>
                <a:cs typeface="Calibri" panose="020F0502020204030204" pitchFamily="34" charset="0"/>
              </a:rPr>
              <a:t> – THE FREE STUFF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Calibri" panose="020F0502020204030204" pitchFamily="34" charset="0"/>
              </a:rPr>
              <a:t>If we can’t carry a Church card in our pocket, we won’t go much further. </a:t>
            </a:r>
          </a:p>
          <a:p>
            <a:pPr marL="1143000" marR="0" lvl="2" indent="-228600">
              <a:lnSpc>
                <a:spcPct val="107000"/>
              </a:lnSpc>
              <a:spcBef>
                <a:spcPts val="0"/>
              </a:spcBef>
              <a:spcAft>
                <a:spcPts val="0"/>
              </a:spcAft>
              <a:buFont typeface="Wingdings" panose="05000000000000000000" pitchFamily="2" charset="2"/>
              <a:buChar char=""/>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Have a culture of personal evangelism. Cards say: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“You’re Invited”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“This will change your life”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“Welcome Home”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“Saving You a Seat”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10</a:t>
            </a:fld>
            <a:endParaRPr lang="en-US"/>
          </a:p>
        </p:txBody>
      </p:sp>
    </p:spTree>
    <p:extLst>
      <p:ext uri="{BB962C8B-B14F-4D97-AF65-F5344CB8AC3E}">
        <p14:creationId xmlns:p14="http://schemas.microsoft.com/office/powerpoint/2010/main" val="246284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Wingdings" panose="05000000000000000000" pitchFamily="2" charset="2"/>
              <a:buChar char=""/>
            </a:pPr>
            <a:r>
              <a:rPr lang="en-US" sz="1100" b="1" u="sng" kern="100" dirty="0">
                <a:effectLst/>
                <a:latin typeface="Calibri" panose="020F0502020204030204" pitchFamily="34" charset="0"/>
                <a:ea typeface="Calibri" panose="020F0502020204030204" pitchFamily="34" charset="0"/>
                <a:cs typeface="Calibri" panose="020F0502020204030204" pitchFamily="34" charset="0"/>
              </a:rPr>
              <a:t>3 of 4.. SCHEDULED EVANGELISM</a:t>
            </a:r>
            <a:r>
              <a:rPr lang="en-US" sz="1100" kern="100" dirty="0">
                <a:effectLst/>
                <a:latin typeface="Calibri" panose="020F0502020204030204" pitchFamily="34" charset="0"/>
                <a:ea typeface="Calibri" panose="020F0502020204030204" pitchFamily="34" charset="0"/>
                <a:cs typeface="Calibri" panose="020F0502020204030204" pitchFamily="34" charset="0"/>
              </a:rPr>
              <a:t> - Not delegated to a few, but a church-wide effort. We schedule group outreaches “to help the saints obey the great commission.”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Calibri" panose="020F0502020204030204" pitchFamily="34" charset="0"/>
              </a:rPr>
              <a:t>Door hangars (homes)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Calibri" panose="020F0502020204030204" pitchFamily="34" charset="0"/>
              </a:rPr>
              <a:t>Door knocking (apartments, trailer parks)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Calibri" panose="020F0502020204030204" pitchFamily="34" charset="0"/>
              </a:rPr>
              <a:t>Parking Lot Cars / Fairs / fireworks / Sports Events / Colleges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11</a:t>
            </a:fld>
            <a:endParaRPr lang="en-US"/>
          </a:p>
        </p:txBody>
      </p:sp>
    </p:spTree>
    <p:extLst>
      <p:ext uri="{BB962C8B-B14F-4D97-AF65-F5344CB8AC3E}">
        <p14:creationId xmlns:p14="http://schemas.microsoft.com/office/powerpoint/2010/main" val="363447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300" normalizeH="0" baseline="0" noProof="0" dirty="0">
                <a:ln>
                  <a:noFill/>
                </a:ln>
                <a:solidFill>
                  <a:srgbClr val="FFFFFF"/>
                </a:solidFill>
                <a:effectLst/>
                <a:uLnTx/>
                <a:uFillTx/>
                <a:latin typeface="Montserrat SemiBold"/>
                <a:ea typeface="+mn-ea"/>
                <a:cs typeface="+mn-cs"/>
              </a:rPr>
              <a:t>TESTIMONY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BEBEBE"/>
                </a:solidFill>
                <a:effectLst/>
                <a:uLnTx/>
                <a:uFillTx/>
                <a:latin typeface="Montserrat Light"/>
                <a:ea typeface="+mn-ea"/>
                <a:cs typeface="+mn-cs"/>
              </a:rPr>
              <a:t>MISSISSIPPI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“WE HAVE NEVER DONE OUTREACH IN THAT PART OF TOWN</a:t>
            </a:r>
            <a:r>
              <a:rPr lang="en-US" sz="1200" spc="300" dirty="0">
                <a:solidFill>
                  <a:srgbClr val="000000"/>
                </a:solidFill>
                <a:latin typeface="Montserrat SemiBold"/>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sym typeface="Wingdings" panose="05000000000000000000" pitchFamily="2" charset="2"/>
              </a:rPr>
              <a:t>15</a:t>
            </a: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O Members</a:t>
            </a:r>
            <a:endParaRPr lang="en-US" sz="1200" spc="300" dirty="0">
              <a:solidFill>
                <a:srgbClr val="000000"/>
              </a:solidFill>
              <a:latin typeface="Montserrat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rgbClr val="000000"/>
                </a:solidFill>
                <a:latin typeface="Montserrat SemiBold"/>
                <a:sym typeface="Wingdings" panose="05000000000000000000" pitchFamily="2" charset="2"/>
              </a:rPr>
              <a:t>230 Guests</a:t>
            </a:r>
            <a:endParaRPr lang="en-US" sz="1200" spc="300" dirty="0">
              <a:solidFill>
                <a:srgbClr val="000000"/>
              </a:solidFill>
              <a:latin typeface="Montserrat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sym typeface="Wingdings" panose="05000000000000000000" pitchFamily="2" charset="2"/>
              </a:rPr>
              <a:t></a:t>
            </a:r>
            <a:r>
              <a:rPr lang="en-US" sz="1200" spc="300" dirty="0">
                <a:solidFill>
                  <a:srgbClr val="000000"/>
                </a:solidFill>
                <a:latin typeface="Montserrat SemiBold"/>
                <a:sym typeface="Wingdings" panose="05000000000000000000" pitchFamily="2" charset="2"/>
              </a:rPr>
              <a:t>68</a:t>
            </a:r>
            <a:r>
              <a:rPr kumimoji="0" lang="en-US" sz="1200" b="0" i="0" u="none" strike="noStrike" kern="1200" cap="none" spc="300" normalizeH="0" baseline="0" noProof="0" dirty="0">
                <a:ln>
                  <a:noFill/>
                </a:ln>
                <a:solidFill>
                  <a:srgbClr val="000000"/>
                </a:solidFill>
                <a:effectLst/>
                <a:uLnTx/>
                <a:uFillTx/>
                <a:latin typeface="Montserrat SemiBold"/>
                <a:ea typeface="+mn-ea"/>
                <a:cs typeface="+mn-cs"/>
                <a:sym typeface="Wingdings" panose="05000000000000000000" pitchFamily="2" charset="2"/>
              </a:rPr>
              <a:t> Baptized</a:t>
            </a:r>
            <a:endParaRPr kumimoji="0" lang="en-US" sz="1200" b="0" i="0" u="none" strike="noStrike" kern="1200" cap="none" spc="300" normalizeH="0" baseline="0" noProof="0" dirty="0">
              <a:ln>
                <a:noFill/>
              </a:ln>
              <a:solidFill>
                <a:srgbClr val="000000"/>
              </a:solidFill>
              <a:effectLst/>
              <a:uLnTx/>
              <a:uFillTx/>
              <a:latin typeface="Montserrat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300" normalizeH="0" baseline="0" noProof="0" dirty="0">
              <a:ln>
                <a:noFill/>
              </a:ln>
              <a:solidFill>
                <a:srgbClr val="BEBEBE"/>
              </a:solidFill>
              <a:effectLst/>
              <a:uLnTx/>
              <a:uFillTx/>
              <a:latin typeface="Montserrat Ligh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12</a:t>
            </a:fld>
            <a:endParaRPr lang="en-US"/>
          </a:p>
        </p:txBody>
      </p:sp>
    </p:spTree>
    <p:extLst>
      <p:ext uri="{BB962C8B-B14F-4D97-AF65-F5344CB8AC3E}">
        <p14:creationId xmlns:p14="http://schemas.microsoft.com/office/powerpoint/2010/main" val="4284014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Wingdings" panose="05000000000000000000" pitchFamily="2" charset="2"/>
              <a:buChar char=""/>
            </a:pPr>
            <a:r>
              <a:rPr lang="en-US" sz="1100" b="1" u="sng" kern="100" dirty="0">
                <a:effectLst/>
                <a:latin typeface="Calibri" panose="020F0502020204030204" pitchFamily="34" charset="0"/>
                <a:ea typeface="Calibri" panose="020F0502020204030204" pitchFamily="34" charset="0"/>
                <a:cs typeface="Calibri" panose="020F0502020204030204" pitchFamily="34" charset="0"/>
              </a:rPr>
              <a:t>4 of 4… EVENT EVANGELISM</a:t>
            </a:r>
            <a:r>
              <a:rPr lang="en-US" sz="1100" kern="100" dirty="0">
                <a:effectLst/>
                <a:latin typeface="Calibri" panose="020F0502020204030204" pitchFamily="34" charset="0"/>
                <a:ea typeface="Calibri" panose="020F0502020204030204" pitchFamily="34" charset="0"/>
                <a:cs typeface="Calibri" panose="020F0502020204030204" pitchFamily="34" charset="0"/>
              </a:rPr>
              <a:t> – THE HIGH RISK, HIGH RETURN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Calibri" panose="020F0502020204030204" pitchFamily="34" charset="0"/>
              </a:rPr>
              <a:t>Giveaway services, Block Party – Outdoor Services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Calibri" panose="020F0502020204030204" pitchFamily="34" charset="0"/>
              </a:rPr>
              <a:t>Crusades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Calibri" panose="020F0502020204030204" pitchFamily="34" charset="0"/>
              </a:rPr>
              <a:t>Tent Revivals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13</a:t>
            </a:fld>
            <a:endParaRPr lang="en-US"/>
          </a:p>
        </p:txBody>
      </p:sp>
    </p:spTree>
    <p:extLst>
      <p:ext uri="{BB962C8B-B14F-4D97-AF65-F5344CB8AC3E}">
        <p14:creationId xmlns:p14="http://schemas.microsoft.com/office/powerpoint/2010/main" val="3229148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300" normalizeH="0" baseline="0" noProof="0" dirty="0">
                <a:ln>
                  <a:noFill/>
                </a:ln>
                <a:solidFill>
                  <a:srgbClr val="FFFFFF"/>
                </a:solidFill>
                <a:effectLst/>
                <a:uLnTx/>
                <a:uFillTx/>
                <a:latin typeface="Montserrat SemiBold"/>
                <a:ea typeface="+mn-ea"/>
                <a:cs typeface="+mn-cs"/>
              </a:rPr>
              <a:t>TESTIMONY - TENNESSEE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“COULD WE TRY </a:t>
            </a:r>
            <a:r>
              <a:rPr lang="en-US" sz="1200" spc="300" dirty="0">
                <a:solidFill>
                  <a:srgbClr val="000000"/>
                </a:solidFill>
                <a:latin typeface="Montserrat SemiBold"/>
              </a:rPr>
              <a:t>SOME BLOCK PARTIES?”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sym typeface="Wingdings" panose="05000000000000000000" pitchFamily="2" charset="2"/>
              </a:rPr>
              <a:t></a:t>
            </a: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4O Members</a:t>
            </a:r>
            <a:endParaRPr lang="en-US" sz="1200" spc="300" dirty="0">
              <a:solidFill>
                <a:srgbClr val="000000"/>
              </a:solidFill>
              <a:latin typeface="Montserrat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rgbClr val="000000"/>
                </a:solidFill>
                <a:latin typeface="Montserrat SemiBold"/>
                <a:sym typeface="Wingdings" panose="05000000000000000000" pitchFamily="2" charset="2"/>
              </a:rPr>
              <a:t>80 First Time Guests</a:t>
            </a:r>
            <a:endParaRPr lang="en-US" sz="1200" spc="300" dirty="0">
              <a:solidFill>
                <a:srgbClr val="000000"/>
              </a:solidFill>
              <a:latin typeface="Montserrat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sym typeface="Wingdings" panose="05000000000000000000" pitchFamily="2" charset="2"/>
              </a:rPr>
              <a:t>16 Baptized</a:t>
            </a:r>
            <a:endParaRPr kumimoji="0" lang="en-US" sz="1200" b="0" i="0" u="none" strike="noStrike" kern="1200" cap="none" spc="300" normalizeH="0" baseline="0" noProof="0" dirty="0">
              <a:ln>
                <a:noFill/>
              </a:ln>
              <a:solidFill>
                <a:srgbClr val="000000"/>
              </a:solidFill>
              <a:effectLst/>
              <a:uLnTx/>
              <a:uFillTx/>
              <a:latin typeface="Montserrat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300" dirty="0">
              <a:solidFill>
                <a:srgbClr val="000000"/>
              </a:solidFill>
              <a:latin typeface="Montserrat SemiBold"/>
            </a:endParaRP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14</a:t>
            </a:fld>
            <a:endParaRPr lang="en-US"/>
          </a:p>
        </p:txBody>
      </p:sp>
    </p:spTree>
    <p:extLst>
      <p:ext uri="{BB962C8B-B14F-4D97-AF65-F5344CB8AC3E}">
        <p14:creationId xmlns:p14="http://schemas.microsoft.com/office/powerpoint/2010/main" val="3087964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300" normalizeH="0" baseline="0" noProof="0" dirty="0">
                <a:ln>
                  <a:noFill/>
                </a:ln>
                <a:solidFill>
                  <a:srgbClr val="FFFFFF"/>
                </a:solidFill>
                <a:effectLst/>
                <a:uLnTx/>
                <a:uFillTx/>
                <a:latin typeface="Montserrat SemiBold"/>
                <a:ea typeface="+mn-ea"/>
                <a:cs typeface="+mn-cs"/>
              </a:rPr>
              <a:t>TESTIMONY- IOWA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“YOU THINK A </a:t>
            </a:r>
            <a:r>
              <a:rPr lang="en-US" sz="1200" spc="300" dirty="0">
                <a:solidFill>
                  <a:srgbClr val="000000"/>
                </a:solidFill>
                <a:latin typeface="Montserrat SemiBold"/>
              </a:rPr>
              <a:t> </a:t>
            </a: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TENT REVIVAL WOULD WORK IN IOWA?”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sym typeface="Wingdings" panose="05000000000000000000" pitchFamily="2" charset="2"/>
              </a:rPr>
              <a:t></a:t>
            </a: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150 Member Church</a:t>
            </a:r>
            <a:endParaRPr lang="en-US" sz="1200" spc="300" dirty="0">
              <a:solidFill>
                <a:srgbClr val="000000"/>
              </a:solidFill>
              <a:latin typeface="Montserrat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rgbClr val="000000"/>
                </a:solidFill>
                <a:latin typeface="Montserrat SemiBold"/>
                <a:sym typeface="Wingdings" panose="05000000000000000000" pitchFamily="2" charset="2"/>
              </a:rPr>
              <a:t>Great Attendance </a:t>
            </a:r>
            <a:r>
              <a:rPr kumimoji="0" lang="en-US" sz="1200" b="0" i="0" u="none" strike="noStrike" kern="1200" cap="none" spc="300" normalizeH="0" baseline="0" noProof="0" dirty="0">
                <a:ln>
                  <a:noFill/>
                </a:ln>
                <a:solidFill>
                  <a:srgbClr val="000000"/>
                </a:solidFill>
                <a:effectLst/>
                <a:uLnTx/>
                <a:uFillTx/>
                <a:latin typeface="Montserrat SemiBold"/>
                <a:ea typeface="+mn-ea"/>
                <a:cs typeface="+mn-cs"/>
                <a:sym typeface="Wingdings" panose="05000000000000000000" pitchFamily="2" charset="2"/>
              </a:rPr>
              <a:t>46 Baptized, 38 HG</a:t>
            </a:r>
            <a:endParaRPr kumimoji="0" lang="en-US" sz="1200" b="0" i="0" u="none" strike="noStrike" kern="1200" cap="none" spc="300" normalizeH="0" baseline="0" noProof="0" dirty="0">
              <a:ln>
                <a:noFill/>
              </a:ln>
              <a:solidFill>
                <a:srgbClr val="000000"/>
              </a:solidFill>
              <a:effectLst/>
              <a:uLnTx/>
              <a:uFillTx/>
              <a:latin typeface="Montserrat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300" normalizeH="0" baseline="0" noProof="0" dirty="0">
              <a:ln>
                <a:noFill/>
              </a:ln>
              <a:solidFill>
                <a:srgbClr val="000000"/>
              </a:solidFill>
              <a:effectLst/>
              <a:uLnTx/>
              <a:uFillTx/>
              <a:latin typeface="Montserrat SemiBold"/>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15</a:t>
            </a:fld>
            <a:endParaRPr lang="en-US"/>
          </a:p>
        </p:txBody>
      </p:sp>
    </p:spTree>
    <p:extLst>
      <p:ext uri="{BB962C8B-B14F-4D97-AF65-F5344CB8AC3E}">
        <p14:creationId xmlns:p14="http://schemas.microsoft.com/office/powerpoint/2010/main" val="3405070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What’s the best way to catch fish?</a:t>
            </a:r>
          </a:p>
          <a:p>
            <a:pPr marL="742950" marR="0" lvl="1" indent="-28575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Fishing conferences</a:t>
            </a:r>
          </a:p>
          <a:p>
            <a:pPr marL="742950" marR="0" lvl="1" indent="-28575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Fishing stories</a:t>
            </a:r>
          </a:p>
          <a:p>
            <a:pPr marL="742950" marR="0" lvl="1" indent="-28575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Fishing sermons</a:t>
            </a:r>
          </a:p>
          <a:p>
            <a:pPr marL="742950" marR="0" lvl="1" indent="-28575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Fishing move-ins</a:t>
            </a:r>
          </a:p>
          <a:p>
            <a:pPr marL="742950" marR="0" lvl="1" indent="-285750">
              <a:lnSpc>
                <a:spcPct val="107000"/>
              </a:lnSpc>
              <a:spcBef>
                <a:spcPts val="0"/>
              </a:spcBef>
              <a:spcAft>
                <a:spcPts val="80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Go fishing</a:t>
            </a: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16</a:t>
            </a:fld>
            <a:endParaRPr lang="en-US"/>
          </a:p>
        </p:txBody>
      </p:sp>
    </p:spTree>
    <p:extLst>
      <p:ext uri="{BB962C8B-B14F-4D97-AF65-F5344CB8AC3E}">
        <p14:creationId xmlns:p14="http://schemas.microsoft.com/office/powerpoint/2010/main" val="323686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14217"/>
            <a:r>
              <a:rPr lang="en-US" sz="1200" spc="225" dirty="0">
                <a:solidFill>
                  <a:srgbClr val="000000"/>
                </a:solidFill>
                <a:latin typeface="Montserrat" charset="0"/>
                <a:ea typeface="Montserrat" charset="0"/>
                <a:cs typeface="Montserrat" charset="0"/>
              </a:rPr>
              <a:t>AT SOME POINT WE JUST NEED TO GET OUT ON THE WATER AND CATCH SOME FISH.</a:t>
            </a:r>
          </a:p>
          <a:p>
            <a:pPr algn="l" defTabSz="914217"/>
            <a:r>
              <a:rPr lang="en-US" sz="1200" spc="225" dirty="0">
                <a:solidFill>
                  <a:srgbClr val="000000"/>
                </a:solidFill>
                <a:latin typeface="Montserrat" charset="0"/>
                <a:ea typeface="Montserrat" charset="0"/>
                <a:cs typeface="Montserrat" charset="0"/>
              </a:rPr>
              <a:t>The man pictured caught a world record this day – 2,645 fish in 24 hours. One man fishing can catch more than one hundred talking about it, singing about it, or preaching about it. </a:t>
            </a:r>
            <a:endParaRPr lang="en-US" sz="2000" spc="225" dirty="0">
              <a:solidFill>
                <a:srgbClr val="000000"/>
              </a:solidFill>
              <a:latin typeface="Montserrat" charset="0"/>
              <a:ea typeface="Montserrat" charset="0"/>
              <a:cs typeface="Montserrat" charset="0"/>
            </a:endParaRPr>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17</a:t>
            </a:fld>
            <a:endParaRPr lang="en-US"/>
          </a:p>
        </p:txBody>
      </p:sp>
    </p:spTree>
    <p:extLst>
      <p:ext uri="{BB962C8B-B14F-4D97-AF65-F5344CB8AC3E}">
        <p14:creationId xmlns:p14="http://schemas.microsoft.com/office/powerpoint/2010/main" val="1576223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spc="225" dirty="0">
                <a:solidFill>
                  <a:srgbClr val="000000"/>
                </a:solidFill>
                <a:latin typeface="Montserrat" charset="0"/>
                <a:ea typeface="Montserrat" charset="0"/>
                <a:cs typeface="Montserrat" charset="0"/>
              </a:rPr>
              <a:t>THE CALL OF EVERY APOSTOLIC</a:t>
            </a:r>
          </a:p>
          <a:p>
            <a:pPr defTabSz="914217"/>
            <a:endParaRPr lang="en-US" sz="1200" b="1" spc="225" dirty="0">
              <a:solidFill>
                <a:srgbClr val="000000"/>
              </a:solidFill>
              <a:latin typeface="Montserrat" charset="0"/>
              <a:ea typeface="Montserrat" charset="0"/>
              <a:cs typeface="Montserrat" charset="0"/>
            </a:endParaRPr>
          </a:p>
          <a:p>
            <a:pPr marL="0" marR="0" lvl="0" indent="0" algn="l" defTabSz="914217" rtl="0" eaLnBrk="1" fontAlgn="auto" latinLnBrk="0" hangingPunct="1">
              <a:lnSpc>
                <a:spcPct val="100000"/>
              </a:lnSpc>
              <a:spcBef>
                <a:spcPts val="0"/>
              </a:spcBef>
              <a:spcAft>
                <a:spcPts val="0"/>
              </a:spcAft>
              <a:buClrTx/>
              <a:buSzTx/>
              <a:buFontTx/>
              <a:buNone/>
              <a:tabLst/>
              <a:defRPr/>
            </a:pPr>
            <a:r>
              <a:rPr lang="en-US" sz="1200" dirty="0">
                <a:solidFill>
                  <a:schemeClr val="accent5"/>
                </a:solidFill>
                <a:latin typeface="Montserrat Light" charset="0"/>
                <a:ea typeface="Montserrat Light" charset="0"/>
                <a:cs typeface="Montserrat Light" charset="0"/>
              </a:rPr>
              <a:t>“[..] ye shall be </a:t>
            </a:r>
            <a:r>
              <a:rPr lang="en-US" sz="1200" b="1" dirty="0">
                <a:solidFill>
                  <a:schemeClr val="accent5"/>
                </a:solidFill>
                <a:latin typeface="Montserrat Light" charset="0"/>
                <a:ea typeface="Montserrat Light" charset="0"/>
                <a:cs typeface="Montserrat Light" charset="0"/>
              </a:rPr>
              <a:t>witnesses unto me </a:t>
            </a:r>
            <a:r>
              <a:rPr lang="en-US" sz="1200" dirty="0">
                <a:solidFill>
                  <a:schemeClr val="accent5"/>
                </a:solidFill>
                <a:latin typeface="Montserrat Light" charset="0"/>
                <a:ea typeface="Montserrat Light" charset="0"/>
                <a:cs typeface="Montserrat Light" charset="0"/>
              </a:rPr>
              <a:t>both in Jerusalem, in all Judaea, in Samaria, &amp; </a:t>
            </a:r>
            <a:r>
              <a:rPr lang="en-US" sz="1200" b="1" dirty="0">
                <a:solidFill>
                  <a:schemeClr val="accent5"/>
                </a:solidFill>
                <a:latin typeface="Montserrat Light" charset="0"/>
                <a:ea typeface="Montserrat Light" charset="0"/>
                <a:cs typeface="Montserrat Light" charset="0"/>
              </a:rPr>
              <a:t>unto the uttermost part of the earth</a:t>
            </a:r>
            <a:r>
              <a:rPr lang="en-US" sz="1200" dirty="0">
                <a:solidFill>
                  <a:schemeClr val="accent5"/>
                </a:solidFill>
                <a:latin typeface="Montserrat Light" charset="0"/>
                <a:ea typeface="Montserrat Light" charset="0"/>
                <a:cs typeface="Montserrat Light" charset="0"/>
              </a:rPr>
              <a:t>.”  -Acts 1:8</a:t>
            </a:r>
            <a:br>
              <a:rPr lang="en-US" sz="1200" dirty="0">
                <a:solidFill>
                  <a:schemeClr val="accent5"/>
                </a:solidFill>
                <a:latin typeface="Montserrat Light" charset="0"/>
                <a:ea typeface="Montserrat Light" charset="0"/>
                <a:cs typeface="Montserrat Light" charset="0"/>
              </a:rPr>
            </a:br>
            <a:endParaRPr lang="en-US" sz="1200" dirty="0">
              <a:solidFill>
                <a:schemeClr val="accent5"/>
              </a:solidFill>
              <a:latin typeface="Montserrat Light" charset="0"/>
              <a:ea typeface="Montserrat Light" charset="0"/>
              <a:cs typeface="Montserrat Light" charset="0"/>
            </a:endParaRPr>
          </a:p>
          <a:p>
            <a:pPr marL="0" marR="0" lvl="0" indent="0" algn="l" defTabSz="914217"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Montserrat Light" charset="0"/>
                <a:ea typeface="Montserrat Light" charset="0"/>
                <a:cs typeface="Montserrat Light" charset="0"/>
              </a:rPr>
              <a:t>“He saith unto them, Follow me, and </a:t>
            </a:r>
            <a:r>
              <a:rPr lang="en-US" sz="2000" b="1" dirty="0">
                <a:solidFill>
                  <a:srgbClr val="FFFFFF"/>
                </a:solidFill>
                <a:latin typeface="Montserrat Light" charset="0"/>
                <a:ea typeface="Montserrat Light" charset="0"/>
                <a:cs typeface="Montserrat Light" charset="0"/>
              </a:rPr>
              <a:t>I will make you fishers of men. </a:t>
            </a:r>
            <a:r>
              <a:rPr lang="en-US" sz="2000" dirty="0">
                <a:solidFill>
                  <a:srgbClr val="FFFFFF"/>
                </a:solidFill>
                <a:latin typeface="Montserrat Light" charset="0"/>
                <a:ea typeface="Montserrat Light" charset="0"/>
                <a:cs typeface="Montserrat Light" charset="0"/>
              </a:rPr>
              <a:t>“ Mat 4:19</a:t>
            </a:r>
          </a:p>
          <a:p>
            <a:pPr defTabSz="914217"/>
            <a:endParaRPr lang="en-US" sz="2000" b="1" spc="225" dirty="0">
              <a:solidFill>
                <a:srgbClr val="000000"/>
              </a:solidFill>
              <a:latin typeface="Montserrat" charset="0"/>
              <a:ea typeface="Montserrat" charset="0"/>
              <a:cs typeface="Montserrat" charset="0"/>
            </a:endParaRPr>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18</a:t>
            </a:fld>
            <a:endParaRPr lang="en-US"/>
          </a:p>
        </p:txBody>
      </p:sp>
    </p:spTree>
    <p:extLst>
      <p:ext uri="{BB962C8B-B14F-4D97-AF65-F5344CB8AC3E}">
        <p14:creationId xmlns:p14="http://schemas.microsoft.com/office/powerpoint/2010/main" val="3958508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 also have a MBA with an emphasis in marketing </a:t>
            </a: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market forecasting. Here’s what you need to know from market forecasting:</a:t>
            </a:r>
          </a:p>
          <a:p>
            <a:pPr marL="742950" marR="0" lvl="1" indent="-28575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START WITH THE HUNGRY PEOPLE</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Population dense</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Large family size</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Low income</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Markers of need (drug, alcohol, anxiety, depression, unemployment)</a:t>
            </a:r>
          </a:p>
          <a:p>
            <a:pPr marL="1143000" marR="0" lvl="2" indent="-228600">
              <a:lnSpc>
                <a:spcPct val="107000"/>
              </a:lnSpc>
              <a:spcBef>
                <a:spcPts val="0"/>
              </a:spcBef>
              <a:spcAft>
                <a:spcPts val="80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Then we hit them multiple ways. It always works. </a:t>
            </a:r>
          </a:p>
          <a:p>
            <a:pPr marL="1143000" marR="0" lvl="2" indent="-228600">
              <a:lnSpc>
                <a:spcPct val="107000"/>
              </a:lnSpc>
              <a:spcBef>
                <a:spcPts val="0"/>
              </a:spcBef>
              <a:spcAft>
                <a:spcPts val="800"/>
              </a:spcAft>
              <a:buFont typeface="Wingdings" panose="05000000000000000000" pitchFamily="2" charset="2"/>
              <a:buChar char=""/>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lgn="l" rtl="0"/>
            <a:r>
              <a:rPr lang="en-US" sz="1800" b="0" i="0" u="none" strike="noStrike" baseline="0" dirty="0">
                <a:solidFill>
                  <a:srgbClr val="218282"/>
                </a:solidFill>
                <a:latin typeface="Verdana" panose="020B0604030504040204" pitchFamily="34" charset="0"/>
              </a:rPr>
              <a:t>Luk 14:21</a:t>
            </a:r>
          </a:p>
          <a:p>
            <a:pPr marR="0" algn="l" rtl="0"/>
            <a:r>
              <a:rPr lang="en-US" sz="1800" b="0" i="0" u="none" strike="noStrike" baseline="0" dirty="0">
                <a:solidFill>
                  <a:srgbClr val="218282"/>
                </a:solidFill>
                <a:latin typeface="Verdana" panose="020B0604030504040204" pitchFamily="34" charset="0"/>
              </a:rPr>
              <a:t>(21)  </a:t>
            </a:r>
            <a:r>
              <a:rPr lang="en-US" sz="1800" b="0" i="0" u="none" strike="noStrike" baseline="0" dirty="0">
                <a:solidFill>
                  <a:srgbClr val="DA3737"/>
                </a:solidFill>
                <a:latin typeface="Verdana" panose="020B0604030504040204" pitchFamily="34" charset="0"/>
              </a:rPr>
              <a:t>So that servant came, and shewed his lord these things. Then the master of the house being angry said to his servant, Go out quickly into the streets and lanes of the city, and bring in hither the poor, and the maimed, and the halt, and the blind.</a:t>
            </a:r>
          </a:p>
          <a:p>
            <a:pPr marL="914400" marR="0" lvl="2" indent="0">
              <a:lnSpc>
                <a:spcPct val="107000"/>
              </a:lnSpc>
              <a:spcBef>
                <a:spcPts val="0"/>
              </a:spcBef>
              <a:spcAft>
                <a:spcPts val="800"/>
              </a:spcAft>
              <a:buFont typeface="Wingdings" panose="05000000000000000000" pitchFamily="2" charset="2"/>
              <a:buNone/>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19</a:t>
            </a:fld>
            <a:endParaRPr lang="en-US"/>
          </a:p>
        </p:txBody>
      </p:sp>
    </p:spTree>
    <p:extLst>
      <p:ext uri="{BB962C8B-B14F-4D97-AF65-F5344CB8AC3E}">
        <p14:creationId xmlns:p14="http://schemas.microsoft.com/office/powerpoint/2010/main" val="46866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spc="225" dirty="0">
                <a:solidFill>
                  <a:srgbClr val="000000"/>
                </a:solidFill>
                <a:latin typeface="Montserrat" charset="0"/>
                <a:ea typeface="Montserrat" charset="0"/>
                <a:cs typeface="Montserrat" charset="0"/>
              </a:rPr>
              <a:t>SCAN TO DOWNLOAD THESE SLIDES</a:t>
            </a:r>
            <a:endParaRPr lang="en-US" sz="3600" b="1" spc="225" dirty="0">
              <a:solidFill>
                <a:srgbClr val="000000"/>
              </a:solidFill>
              <a:latin typeface="Montserrat" charset="0"/>
              <a:ea typeface="Montserrat" charset="0"/>
              <a:cs typeface="Montserrat" charset="0"/>
            </a:endParaRPr>
          </a:p>
          <a:p>
            <a:r>
              <a:rPr lang="en-US" dirty="0"/>
              <a:t>https://outreachandgrowth.com/resources-1 </a:t>
            </a:r>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2</a:t>
            </a:fld>
            <a:endParaRPr lang="en-US"/>
          </a:p>
        </p:txBody>
      </p:sp>
    </p:spTree>
    <p:extLst>
      <p:ext uri="{BB962C8B-B14F-4D97-AF65-F5344CB8AC3E}">
        <p14:creationId xmlns:p14="http://schemas.microsoft.com/office/powerpoint/2010/main" val="2436280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HOW DO WE PULL OFF A REALLY BIG EVENT?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rgbClr val="000000"/>
                </a:solidFill>
                <a:latin typeface="Montserrat SemiBold"/>
              </a:rPr>
              <a:t>REALLY BIG OUTREACH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To break records, it’s not unusual to start months in advance. And the outreach budget usually exceeds the event itself.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Big events are worth it, we’ve seen thousands of FTGs at single events.</a:t>
            </a:r>
            <a:endParaRPr kumimoji="0" lang="en-US" sz="1200" b="0" i="0" u="none" strike="noStrike" kern="1200" cap="none" spc="50" normalizeH="0" baseline="0" noProof="0" dirty="0">
              <a:ln>
                <a:noFill/>
              </a:ln>
              <a:solidFill>
                <a:srgbClr val="000000"/>
              </a:solidFill>
              <a:effectLst/>
              <a:uLnTx/>
              <a:uFillTx/>
              <a:latin typeface="Montserrat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300" normalizeH="0" baseline="0" noProof="0" dirty="0">
              <a:ln>
                <a:noFill/>
              </a:ln>
              <a:solidFill>
                <a:srgbClr val="000000"/>
              </a:solidFill>
              <a:effectLst/>
              <a:uLnTx/>
              <a:uFillTx/>
              <a:latin typeface="Montserrat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rgbClr val="000000"/>
                </a:solidFill>
                <a:latin typeface="Montserrat SemiBold"/>
              </a:rPr>
              <a:t>REALLY BIG PLANNING</a:t>
            </a:r>
            <a:endParaRPr kumimoji="0" lang="en-US" sz="1200" b="0" i="0" u="none" strike="noStrike" kern="1200" cap="none" spc="50" normalizeH="0" baseline="0" noProof="0" dirty="0">
              <a:ln>
                <a:noFill/>
              </a:ln>
              <a:solidFill>
                <a:srgbClr val="000000"/>
              </a:solidFill>
              <a:effectLst/>
              <a:uLnTx/>
              <a:uFillTx/>
              <a:latin typeface="Montserrat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 Scan the QR code for an example planning guide to a large event. The more you work it, the more it works!</a:t>
            </a: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20</a:t>
            </a:fld>
            <a:endParaRPr lang="en-US"/>
          </a:p>
        </p:txBody>
      </p:sp>
    </p:spTree>
    <p:extLst>
      <p:ext uri="{BB962C8B-B14F-4D97-AF65-F5344CB8AC3E}">
        <p14:creationId xmlns:p14="http://schemas.microsoft.com/office/powerpoint/2010/main" val="3999372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300" normalizeH="0" baseline="0" noProof="0" dirty="0">
                <a:ln>
                  <a:noFill/>
                </a:ln>
                <a:solidFill>
                  <a:srgbClr val="FFFFFF"/>
                </a:solidFill>
                <a:effectLst/>
                <a:uLnTx/>
                <a:uFillTx/>
                <a:latin typeface="Montserrat SemiBold"/>
                <a:ea typeface="+mn-ea"/>
                <a:cs typeface="+mn-cs"/>
              </a:rPr>
              <a:t>TESTIMONY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BEBEBE"/>
                </a:solidFill>
                <a:effectLst/>
                <a:uLnTx/>
                <a:uFillTx/>
                <a:latin typeface="Montserrat Light"/>
                <a:ea typeface="+mn-ea"/>
                <a:cs typeface="+mn-cs"/>
              </a:rPr>
              <a:t>RHODE ISLAND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“WE WANT TO BEAT OUR ALL-TIME ATTENDANCE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sym typeface="Wingdings" panose="05000000000000000000" pitchFamily="2" charset="2"/>
              </a:rPr>
              <a:t></a:t>
            </a: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4 Months Planning</a:t>
            </a:r>
            <a:endParaRPr lang="en-US" sz="1200" spc="300" dirty="0">
              <a:solidFill>
                <a:srgbClr val="000000"/>
              </a:solidFill>
              <a:latin typeface="Montserrat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rgbClr val="000000"/>
                </a:solidFill>
                <a:latin typeface="Montserrat SemiBold"/>
                <a:sym typeface="Wingdings" panose="05000000000000000000" pitchFamily="2" charset="2"/>
              </a:rPr>
              <a:t>Attendance</a:t>
            </a:r>
            <a:r>
              <a:rPr lang="en-US" sz="1200" spc="300" dirty="0">
                <a:solidFill>
                  <a:srgbClr val="000000"/>
                </a:solidFill>
                <a:latin typeface="Montserrat SemiBold"/>
              </a:rPr>
              <a:t>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sym typeface="Wingdings" panose="05000000000000000000" pitchFamily="2" charset="2"/>
              </a:rPr>
              <a:t>Baptism RECORD</a:t>
            </a:r>
            <a:endParaRPr kumimoji="0" lang="en-US" sz="1200" b="0" i="0" u="none" strike="noStrike" kern="1200" cap="none" spc="300" normalizeH="0" baseline="0" noProof="0" dirty="0">
              <a:ln>
                <a:noFill/>
              </a:ln>
              <a:solidFill>
                <a:srgbClr val="000000"/>
              </a:solidFill>
              <a:effectLst/>
              <a:uLnTx/>
              <a:uFillTx/>
              <a:latin typeface="Montserrat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NOT BECAUSE OF US, we weren’t on the flyer. It was their work! You can do this right where you are!</a:t>
            </a: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21</a:t>
            </a:fld>
            <a:endParaRPr lang="en-US"/>
          </a:p>
        </p:txBody>
      </p:sp>
    </p:spTree>
    <p:extLst>
      <p:ext uri="{BB962C8B-B14F-4D97-AF65-F5344CB8AC3E}">
        <p14:creationId xmlns:p14="http://schemas.microsoft.com/office/powerpoint/2010/main" val="1336012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300" normalizeH="0" baseline="0" noProof="0" dirty="0">
                <a:ln>
                  <a:noFill/>
                </a:ln>
                <a:solidFill>
                  <a:srgbClr val="FFFFFF"/>
                </a:solidFill>
                <a:effectLst/>
                <a:uLnTx/>
                <a:uFillTx/>
                <a:latin typeface="Montserrat SemiBold"/>
                <a:ea typeface="+mn-ea"/>
                <a:cs typeface="+mn-cs"/>
              </a:rPr>
              <a:t>TESTIMONY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“WHAT IF WE TRIED SOMETHING IN THE FIELD?”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sym typeface="Wingdings" panose="05000000000000000000" pitchFamily="2" charset="2"/>
              </a:rPr>
              <a:t></a:t>
            </a: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Weeks of prep</a:t>
            </a:r>
            <a:endParaRPr lang="en-US" sz="1200" spc="300" dirty="0">
              <a:solidFill>
                <a:srgbClr val="000000"/>
              </a:solidFill>
              <a:latin typeface="Montserrat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rgbClr val="000000"/>
                </a:solidFill>
                <a:latin typeface="Montserrat SemiBold"/>
                <a:sym typeface="Wingdings" panose="05000000000000000000" pitchFamily="2" charset="2"/>
              </a:rPr>
              <a:t>Outreaches &amp; Social Media</a:t>
            </a:r>
            <a:endParaRPr lang="en-US" sz="1200" spc="300" dirty="0">
              <a:solidFill>
                <a:srgbClr val="000000"/>
              </a:solidFill>
              <a:latin typeface="Montserrat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sym typeface="Wingdings" panose="05000000000000000000" pitchFamily="2" charset="2"/>
              </a:rPr>
              <a:t>1,000 FTG</a:t>
            </a:r>
            <a:endParaRPr kumimoji="0" lang="en-US" sz="1200" b="0" i="0" u="none" strike="noStrike" kern="1200" cap="none" spc="300" normalizeH="0" baseline="0" noProof="0" dirty="0">
              <a:ln>
                <a:noFill/>
              </a:ln>
              <a:solidFill>
                <a:srgbClr val="000000"/>
              </a:solidFill>
              <a:effectLst/>
              <a:uLnTx/>
              <a:uFillTx/>
              <a:latin typeface="Montserrat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300" normalizeH="0" baseline="0" noProof="0" dirty="0">
              <a:ln>
                <a:noFill/>
              </a:ln>
              <a:solidFill>
                <a:srgbClr val="000000"/>
              </a:solidFill>
              <a:effectLst/>
              <a:uLnTx/>
              <a:uFillTx/>
              <a:latin typeface="Montserrat SemiBold"/>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22</a:t>
            </a:fld>
            <a:endParaRPr lang="en-US"/>
          </a:p>
        </p:txBody>
      </p:sp>
    </p:spTree>
    <p:extLst>
      <p:ext uri="{BB962C8B-B14F-4D97-AF65-F5344CB8AC3E}">
        <p14:creationId xmlns:p14="http://schemas.microsoft.com/office/powerpoint/2010/main" val="847682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HOW DO WE START AT THE GROUND FLOOR.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rgbClr val="000000"/>
                </a:solidFill>
                <a:latin typeface="Montserrat SemiBold"/>
              </a:rPr>
              <a:t>“IN ALL LABOR THERE IS PROFIT” - Pro 14:23</a:t>
            </a:r>
            <a:endParaRPr kumimoji="0" lang="en-US" sz="1200" b="0" i="0" u="none" strike="noStrike" kern="1200" cap="none" spc="50" normalizeH="0" baseline="0" noProof="0" dirty="0">
              <a:ln>
                <a:noFill/>
              </a:ln>
              <a:solidFill>
                <a:srgbClr val="000000"/>
              </a:solidFill>
              <a:effectLst/>
              <a:uLnTx/>
              <a:uFillTx/>
              <a:latin typeface="Montserrat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srgbClr val="000000"/>
                </a:solidFill>
                <a:effectLst/>
                <a:uLnTx/>
                <a:uFillTx/>
                <a:latin typeface="Montserrat SemiBold"/>
                <a:ea typeface="+mn-ea"/>
                <a:cs typeface="+mn-cs"/>
              </a:rPr>
              <a:t>Many of the days of outreach I was alone or with just one person at this church in Houston. But this works if you work it. The woman in the bottom right came back to the church on outreach, was baptized, and HG filled. It only takes one to invite one. Start somewhere. </a:t>
            </a:r>
            <a:endParaRPr kumimoji="0" lang="en-US" sz="1200" b="0" i="0" u="none" strike="noStrike" kern="1200" cap="none" spc="300" normalizeH="0" baseline="0" noProof="0" dirty="0">
              <a:ln>
                <a:noFill/>
              </a:ln>
              <a:solidFill>
                <a:srgbClr val="000000"/>
              </a:solidFill>
              <a:effectLst/>
              <a:uLnTx/>
              <a:uFillTx/>
              <a:latin typeface="Montserrat SemiBold"/>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23</a:t>
            </a:fld>
            <a:endParaRPr lang="en-US"/>
          </a:p>
        </p:txBody>
      </p:sp>
    </p:spTree>
    <p:extLst>
      <p:ext uri="{BB962C8B-B14F-4D97-AF65-F5344CB8AC3E}">
        <p14:creationId xmlns:p14="http://schemas.microsoft.com/office/powerpoint/2010/main" val="1461112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300" normalizeH="0" baseline="0" noProof="0" dirty="0">
                <a:ln>
                  <a:noFill/>
                </a:ln>
                <a:solidFill>
                  <a:srgbClr val="FFFFFF"/>
                </a:solidFill>
                <a:effectLst/>
                <a:uLnTx/>
                <a:uFillTx/>
                <a:latin typeface="Montserrat SemiBold"/>
                <a:ea typeface="+mn-ea"/>
                <a:cs typeface="+mn-cs"/>
              </a:rPr>
              <a:t>TESTIMONY- </a:t>
            </a:r>
            <a:r>
              <a:rPr kumimoji="0" lang="en-US" sz="1200" b="1" i="0" u="none" strike="noStrike" kern="1200" cap="none" spc="300" normalizeH="0" baseline="0" noProof="0" dirty="0">
                <a:ln>
                  <a:noFill/>
                </a:ln>
                <a:solidFill>
                  <a:srgbClr val="BEBEBE"/>
                </a:solidFill>
                <a:effectLst/>
                <a:uLnTx/>
                <a:uFillTx/>
                <a:latin typeface="Montserrat Light"/>
                <a:ea typeface="+mn-ea"/>
                <a:cs typeface="+mn-cs"/>
              </a:rPr>
              <a:t>CALIFORNIA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“COULD WE DO SOMETHING AT A CHURCH PLANT?”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sym typeface="Wingdings" panose="05000000000000000000" pitchFamily="2" charset="2"/>
              </a:rPr>
              <a:t></a:t>
            </a: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10 Members, with 8 on outreach!</a:t>
            </a:r>
            <a:endParaRPr lang="en-US" sz="1200" spc="300" dirty="0">
              <a:solidFill>
                <a:srgbClr val="000000"/>
              </a:solidFill>
              <a:latin typeface="Montserrat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dirty="0">
                <a:solidFill>
                  <a:srgbClr val="000000"/>
                </a:solidFill>
                <a:latin typeface="Montserrat SemiBold"/>
                <a:sym typeface="Wingdings" panose="05000000000000000000" pitchFamily="2" charset="2"/>
              </a:rPr>
              <a:t>16 First Time Guests</a:t>
            </a:r>
            <a:endParaRPr lang="en-US" sz="1200" spc="300" dirty="0">
              <a:solidFill>
                <a:srgbClr val="000000"/>
              </a:solidFill>
              <a:latin typeface="Montserrat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sym typeface="Wingdings" panose="05000000000000000000" pitchFamily="2" charset="2"/>
              </a:rPr>
              <a:t>11 Baptized</a:t>
            </a:r>
            <a:endParaRPr kumimoji="0" lang="en-US" sz="1200" b="0" i="0" u="none" strike="noStrike" kern="1200" cap="none" spc="300" normalizeH="0" baseline="0" noProof="0" dirty="0">
              <a:ln>
                <a:noFill/>
              </a:ln>
              <a:solidFill>
                <a:srgbClr val="000000"/>
              </a:solidFill>
              <a:effectLst/>
              <a:uLnTx/>
              <a:uFillTx/>
              <a:latin typeface="Montserrat SemiBold"/>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24</a:t>
            </a:fld>
            <a:endParaRPr lang="en-US"/>
          </a:p>
        </p:txBody>
      </p:sp>
    </p:spTree>
    <p:extLst>
      <p:ext uri="{BB962C8B-B14F-4D97-AF65-F5344CB8AC3E}">
        <p14:creationId xmlns:p14="http://schemas.microsoft.com/office/powerpoint/2010/main" val="3717611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3 parts of Revival</a:t>
            </a:r>
          </a:p>
          <a:p>
            <a:pPr marL="742950" marR="0" lvl="1" indent="-28575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Plant, </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Planting is EVANGELISM. But after evangelism, we’re not done. </a:t>
            </a:r>
          </a:p>
          <a:p>
            <a:pPr marL="742950" marR="0" lvl="1" indent="-28575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Water, </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Watering involves caring for the seeds. No seed survives without care and no convert will either. Don’t expect them to bring themselves back each week. Love them, mentor them, disciple them.</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This can be done personally vs. corporately (small groups)</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Know that to the post-modern convert, relationship is paramount! This works! (16v72)</a:t>
            </a:r>
          </a:p>
          <a:p>
            <a:pPr marL="742950" marR="0" lvl="1" indent="-28575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Increase</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We need to create an atmosphere where God can bring an increase. </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Atmosphere of faith &amp; expectation</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Preach: Acts 8 “What would stop you from being baptized?”</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Pray: Acts 19 “Have you received the Holy Ghost yet?”</a:t>
            </a:r>
          </a:p>
          <a:p>
            <a:pPr marL="1143000" marR="0" lvl="2" indent="-228600">
              <a:lnSpc>
                <a:spcPct val="107000"/>
              </a:lnSpc>
              <a:spcBef>
                <a:spcPts val="0"/>
              </a:spcBef>
              <a:spcAft>
                <a:spcPts val="80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Believe: Mk 16 “THESE SIGNS SHALL FOLLOW THEM THAT BELIEVE!” </a:t>
            </a: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25</a:t>
            </a:fld>
            <a:endParaRPr lang="en-US"/>
          </a:p>
        </p:txBody>
      </p:sp>
    </p:spTree>
    <p:extLst>
      <p:ext uri="{BB962C8B-B14F-4D97-AF65-F5344CB8AC3E}">
        <p14:creationId xmlns:p14="http://schemas.microsoft.com/office/powerpoint/2010/main" val="3790400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000000"/>
                </a:solidFill>
                <a:effectLst/>
                <a:uLnTx/>
                <a:uFillTx/>
                <a:latin typeface="Montserrat SemiBold"/>
                <a:ea typeface="+mn-ea"/>
                <a:cs typeface="+mn-cs"/>
              </a:rPr>
              <a:t>EVANGELIZING CHURCHES REACH PEOPLE</a:t>
            </a:r>
          </a:p>
          <a:p>
            <a:r>
              <a:rPr lang="en-US" dirty="0"/>
              <a:t>During an unexpected snowstorm in Arkansas, we still had groups go on outreach for the Church Plant in Calico Rock. I wasn’t even there, and this lady got the HG on outreach. She, along with several others, were baptized that night – despite the snow. </a:t>
            </a:r>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26</a:t>
            </a:fld>
            <a:endParaRPr lang="en-US"/>
          </a:p>
        </p:txBody>
      </p:sp>
    </p:spTree>
    <p:extLst>
      <p:ext uri="{BB962C8B-B14F-4D97-AF65-F5344CB8AC3E}">
        <p14:creationId xmlns:p14="http://schemas.microsoft.com/office/powerpoint/2010/main" val="1017913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spc="225" dirty="0">
                <a:solidFill>
                  <a:srgbClr val="000000"/>
                </a:solidFill>
                <a:latin typeface="Montserrat" charset="0"/>
                <a:ea typeface="Montserrat" charset="0"/>
                <a:cs typeface="Montserrat" charset="0"/>
              </a:rPr>
              <a:t>SCAN TO DOWNLOAD THESE SLIDES</a:t>
            </a:r>
            <a:endParaRPr lang="en-US" sz="3600" b="1" spc="225" dirty="0">
              <a:solidFill>
                <a:srgbClr val="000000"/>
              </a:solidFill>
              <a:latin typeface="Montserrat" charset="0"/>
              <a:ea typeface="Montserrat" charset="0"/>
              <a:cs typeface="Montserrat" charset="0"/>
            </a:endParaRPr>
          </a:p>
          <a:p>
            <a:r>
              <a:rPr lang="en-US" dirty="0"/>
              <a:t>https://outreachandgrowth.com/resources-1 </a:t>
            </a: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27</a:t>
            </a:fld>
            <a:endParaRPr lang="en-US"/>
          </a:p>
        </p:txBody>
      </p:sp>
    </p:spTree>
    <p:extLst>
      <p:ext uri="{BB962C8B-B14F-4D97-AF65-F5344CB8AC3E}">
        <p14:creationId xmlns:p14="http://schemas.microsoft.com/office/powerpoint/2010/main" val="1888249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law of the harvest</a:t>
            </a:r>
          </a:p>
          <a:p>
            <a:pPr marL="742950" marR="0" lvl="1" indent="-285750">
              <a:lnSpc>
                <a:spcPct val="107000"/>
              </a:lnSpc>
              <a:spcBef>
                <a:spcPts val="0"/>
              </a:spcBef>
              <a:spcAft>
                <a:spcPts val="80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Do little, get little.</a:t>
            </a:r>
          </a:p>
          <a:p>
            <a:pPr marL="742950" marR="0" lvl="1" indent="-285750">
              <a:lnSpc>
                <a:spcPct val="107000"/>
              </a:lnSpc>
              <a:spcBef>
                <a:spcPts val="0"/>
              </a:spcBef>
              <a:spcAft>
                <a:spcPts val="80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Do more, get more! </a:t>
            </a: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3</a:t>
            </a:fld>
            <a:endParaRPr lang="en-US"/>
          </a:p>
        </p:txBody>
      </p:sp>
    </p:spTree>
    <p:extLst>
      <p:ext uri="{BB962C8B-B14F-4D97-AF65-F5344CB8AC3E}">
        <p14:creationId xmlns:p14="http://schemas.microsoft.com/office/powerpoint/2010/main" val="56068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 lesson from the barn – which bring a HARVEST?</a:t>
            </a:r>
          </a:p>
          <a:p>
            <a:pPr marL="742950" marR="0" lvl="1" indent="-28575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Preaching in the barn</a:t>
            </a:r>
          </a:p>
          <a:p>
            <a:pPr marL="742950" marR="0" lvl="1" indent="-28575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Singing in the barn</a:t>
            </a:r>
          </a:p>
          <a:p>
            <a:pPr marL="742950" marR="0" lvl="1" indent="-285750">
              <a:lnSpc>
                <a:spcPct val="107000"/>
              </a:lnSpc>
              <a:spcBef>
                <a:spcPts val="0"/>
              </a:spcBef>
              <a:spcAft>
                <a:spcPts val="80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Praying in the barn</a:t>
            </a: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4</a:t>
            </a:fld>
            <a:endParaRPr lang="en-US"/>
          </a:p>
        </p:txBody>
      </p:sp>
    </p:spTree>
    <p:extLst>
      <p:ext uri="{BB962C8B-B14F-4D97-AF65-F5344CB8AC3E}">
        <p14:creationId xmlns:p14="http://schemas.microsoft.com/office/powerpoint/2010/main" val="278194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25" dirty="0">
                <a:solidFill>
                  <a:srgbClr val="000000"/>
                </a:solidFill>
                <a:latin typeface="Montserrat" charset="0"/>
                <a:ea typeface="Montserrat" charset="0"/>
                <a:cs typeface="Montserrat" charset="0"/>
              </a:rPr>
              <a:t>AT SOME POINT WE JUST NEED TO GET OUT OF THE BARN AND PUT SEED IN THE FIELD.</a:t>
            </a:r>
            <a:endParaRPr lang="en-US" sz="2000" spc="225" dirty="0">
              <a:solidFill>
                <a:srgbClr val="000000"/>
              </a:solidFill>
              <a:latin typeface="Montserrat" charset="0"/>
              <a:ea typeface="Montserrat" charset="0"/>
              <a:cs typeface="Montserrat"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5</a:t>
            </a:fld>
            <a:endParaRPr lang="en-US"/>
          </a:p>
        </p:txBody>
      </p:sp>
    </p:spTree>
    <p:extLst>
      <p:ext uri="{BB962C8B-B14F-4D97-AF65-F5344CB8AC3E}">
        <p14:creationId xmlns:p14="http://schemas.microsoft.com/office/powerpoint/2010/main" val="2404229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spc="225" dirty="0">
                <a:solidFill>
                  <a:srgbClr val="000000"/>
                </a:solidFill>
                <a:latin typeface="Montserrat" charset="0"/>
                <a:ea typeface="Montserrat" charset="0"/>
                <a:cs typeface="Montserrat" charset="0"/>
              </a:rPr>
              <a:t>THE ONLY PRAYER REQUEST OF JESUS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solidFill>
                <a:latin typeface="Montserrat Light" charset="0"/>
                <a:ea typeface="Montserrat Light" charset="0"/>
                <a:cs typeface="Montserrat Light" charset="0"/>
              </a:rPr>
              <a:t>“Lift up your eyes, and look on the fields; for they are white </a:t>
            </a:r>
            <a:r>
              <a:rPr lang="en-US" sz="1200" b="1" dirty="0">
                <a:solidFill>
                  <a:schemeClr val="accent5"/>
                </a:solidFill>
                <a:latin typeface="Montserrat Light" charset="0"/>
                <a:ea typeface="Montserrat Light" charset="0"/>
                <a:cs typeface="Montserrat Light" charset="0"/>
              </a:rPr>
              <a:t>already to harvest</a:t>
            </a:r>
            <a:r>
              <a:rPr lang="en-US" sz="1200" dirty="0">
                <a:solidFill>
                  <a:schemeClr val="accent5"/>
                </a:solidFill>
                <a:latin typeface="Montserrat Light" charset="0"/>
                <a:ea typeface="Montserrat Light" charset="0"/>
                <a:cs typeface="Montserrat Light" charset="0"/>
              </a:rPr>
              <a:t>.” John 4:35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Montserrat Light" charset="0"/>
                <a:ea typeface="Montserrat Light" charset="0"/>
                <a:cs typeface="Montserrat Light" charset="0"/>
              </a:rPr>
              <a:t>“The harvest truly is plenteous, but the laborers are few;  Pray [...] that he will send forth </a:t>
            </a:r>
            <a:r>
              <a:rPr lang="en-US" sz="1200" b="1" dirty="0">
                <a:solidFill>
                  <a:srgbClr val="FFFFFF"/>
                </a:solidFill>
                <a:latin typeface="Montserrat Light" charset="0"/>
                <a:ea typeface="Montserrat Light" charset="0"/>
                <a:cs typeface="Montserrat Light" charset="0"/>
              </a:rPr>
              <a:t>laborers</a:t>
            </a:r>
            <a:r>
              <a:rPr lang="en-US" sz="1200" dirty="0">
                <a:solidFill>
                  <a:srgbClr val="FFFFFF"/>
                </a:solidFill>
                <a:latin typeface="Montserrat Light" charset="0"/>
                <a:ea typeface="Montserrat Light" charset="0"/>
                <a:cs typeface="Montserrat Light" charset="0"/>
              </a:rPr>
              <a:t> </a:t>
            </a:r>
            <a:r>
              <a:rPr lang="en-US" sz="1200" b="1" dirty="0">
                <a:solidFill>
                  <a:srgbClr val="FFFFFF"/>
                </a:solidFill>
                <a:latin typeface="Montserrat Light" charset="0"/>
                <a:ea typeface="Montserrat Light" charset="0"/>
                <a:cs typeface="Montserrat Light" charset="0"/>
              </a:rPr>
              <a:t>into his harvest</a:t>
            </a:r>
            <a:r>
              <a:rPr lang="en-US" sz="1200" dirty="0">
                <a:solidFill>
                  <a:srgbClr val="FFFFFF"/>
                </a:solidFill>
                <a:latin typeface="Montserrat Light" charset="0"/>
                <a:ea typeface="Montserrat Light" charset="0"/>
                <a:cs typeface="Montserrat Light" charset="0"/>
              </a:rPr>
              <a:t>.” </a:t>
            </a:r>
            <a:br>
              <a:rPr lang="en-US" sz="1200" dirty="0">
                <a:solidFill>
                  <a:srgbClr val="FFFFFF"/>
                </a:solidFill>
                <a:latin typeface="Montserrat Light" charset="0"/>
                <a:ea typeface="Montserrat Light" charset="0"/>
                <a:cs typeface="Montserrat Light" charset="0"/>
              </a:rPr>
            </a:br>
            <a:r>
              <a:rPr lang="en-US" sz="1200" dirty="0">
                <a:solidFill>
                  <a:srgbClr val="FFFFFF"/>
                </a:solidFill>
                <a:latin typeface="Montserrat Light" charset="0"/>
                <a:ea typeface="Montserrat Light" charset="0"/>
                <a:cs typeface="Montserrat Light" charset="0"/>
              </a:rPr>
              <a:t>Mat 9:37-38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5"/>
              </a:solidFill>
              <a:latin typeface="Montserrat Light" charset="0"/>
              <a:ea typeface="Montserrat Light" charset="0"/>
              <a:cs typeface="Montserrat Ligh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spc="225" dirty="0">
              <a:solidFill>
                <a:srgbClr val="000000"/>
              </a:solidFill>
              <a:latin typeface="Montserrat" charset="0"/>
              <a:ea typeface="Montserrat" charset="0"/>
              <a:cs typeface="Montserrat"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6</a:t>
            </a:fld>
            <a:endParaRPr lang="en-US"/>
          </a:p>
        </p:txBody>
      </p:sp>
    </p:spTree>
    <p:extLst>
      <p:ext uri="{BB962C8B-B14F-4D97-AF65-F5344CB8AC3E}">
        <p14:creationId xmlns:p14="http://schemas.microsoft.com/office/powerpoint/2010/main" val="31721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225" dirty="0">
                <a:solidFill>
                  <a:srgbClr val="000000"/>
                </a:solidFill>
                <a:latin typeface="Montserrat" charset="0"/>
                <a:ea typeface="Montserrat" charset="0"/>
                <a:cs typeface="Montserrat" charset="0"/>
              </a:rPr>
              <a:t>HOW CAN WE BRING IN A GREAT HARVEST?</a:t>
            </a:r>
            <a:endParaRPr lang="en-US" sz="2000" b="1" spc="225" dirty="0">
              <a:solidFill>
                <a:srgbClr val="000000"/>
              </a:solidFill>
              <a:latin typeface="Montserrat" charset="0"/>
              <a:ea typeface="Montserrat" charset="0"/>
              <a:cs typeface="Montserra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450" dirty="0">
                <a:solidFill>
                  <a:srgbClr val="000000"/>
                </a:solidFill>
                <a:latin typeface="Montserrat" charset="0"/>
                <a:ea typeface="Montserrat" charset="0"/>
                <a:cs typeface="Montserrat" charset="0"/>
              </a:rPr>
              <a:t>EVANGELISM</a:t>
            </a: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7</a:t>
            </a:fld>
            <a:endParaRPr lang="en-US"/>
          </a:p>
        </p:txBody>
      </p:sp>
    </p:spTree>
    <p:extLst>
      <p:ext uri="{BB962C8B-B14F-4D97-AF65-F5344CB8AC3E}">
        <p14:creationId xmlns:p14="http://schemas.microsoft.com/office/powerpoint/2010/main" val="195193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4 types of outreach</a:t>
            </a:r>
          </a:p>
          <a:p>
            <a:pPr marL="742950" marR="0" lvl="1" indent="-285750">
              <a:lnSpc>
                <a:spcPct val="107000"/>
              </a:lnSpc>
              <a:spcBef>
                <a:spcPts val="0"/>
              </a:spcBef>
              <a:spcAft>
                <a:spcPts val="0"/>
              </a:spcAft>
              <a:buFont typeface="Wingdings" panose="05000000000000000000" pitchFamily="2" charset="2"/>
              <a:buChar char=""/>
            </a:pPr>
            <a:r>
              <a:rPr lang="en-US" sz="1100" b="1" u="sng" kern="100" dirty="0">
                <a:effectLst/>
                <a:latin typeface="Calibri" panose="020F0502020204030204" pitchFamily="34" charset="0"/>
                <a:ea typeface="Calibri" panose="020F0502020204030204" pitchFamily="34" charset="0"/>
                <a:cs typeface="Calibri" panose="020F0502020204030204" pitchFamily="34" charset="0"/>
              </a:rPr>
              <a:t>1.. STRATEGIC MARKETING</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p>
          <a:p>
            <a:pPr marL="742950" marR="0" lvl="1" indent="-285750">
              <a:lnSpc>
                <a:spcPct val="107000"/>
              </a:lnSpc>
              <a:spcBef>
                <a:spcPts val="0"/>
              </a:spcBef>
              <a:spcAft>
                <a:spcPts val="0"/>
              </a:spcAft>
              <a:buFont typeface="Wingdings" panose="05000000000000000000" pitchFamily="2" charset="2"/>
              <a:buChar char=""/>
            </a:pPr>
            <a:r>
              <a:rPr lang="en-US" sz="1100" b="1" u="sng" kern="100" dirty="0">
                <a:effectLst/>
                <a:latin typeface="Calibri" panose="020F0502020204030204" pitchFamily="34" charset="0"/>
                <a:ea typeface="Calibri" panose="020F0502020204030204" pitchFamily="34" charset="0"/>
                <a:cs typeface="Calibri" panose="020F0502020204030204" pitchFamily="34" charset="0"/>
              </a:rPr>
              <a:t>2.. LIFESTYLE EVANGLISM</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p>
          <a:p>
            <a:pPr marL="742950" marR="0" lvl="1" indent="-285750">
              <a:lnSpc>
                <a:spcPct val="107000"/>
              </a:lnSpc>
              <a:spcBef>
                <a:spcPts val="0"/>
              </a:spcBef>
              <a:spcAft>
                <a:spcPts val="0"/>
              </a:spcAft>
              <a:buFont typeface="Wingdings" panose="05000000000000000000" pitchFamily="2" charset="2"/>
              <a:buChar char=""/>
            </a:pPr>
            <a:r>
              <a:rPr lang="en-US" sz="1100" b="1" u="sng" kern="100" dirty="0">
                <a:effectLst/>
                <a:latin typeface="Calibri" panose="020F0502020204030204" pitchFamily="34" charset="0"/>
                <a:ea typeface="Calibri" panose="020F0502020204030204" pitchFamily="34" charset="0"/>
                <a:cs typeface="Calibri" panose="020F0502020204030204" pitchFamily="34" charset="0"/>
              </a:rPr>
              <a:t>3.. SCHEDULED EVANGELISM</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p>
          <a:p>
            <a:pPr marL="742950" marR="0" lvl="1" indent="-285750">
              <a:lnSpc>
                <a:spcPct val="107000"/>
              </a:lnSpc>
              <a:spcBef>
                <a:spcPts val="0"/>
              </a:spcBef>
              <a:spcAft>
                <a:spcPts val="0"/>
              </a:spcAft>
              <a:buFont typeface="Wingdings" panose="05000000000000000000" pitchFamily="2" charset="2"/>
              <a:buChar char=""/>
            </a:pPr>
            <a:r>
              <a:rPr lang="en-US" sz="1100" b="1" u="sng" kern="100" dirty="0">
                <a:effectLst/>
                <a:latin typeface="Calibri" panose="020F0502020204030204" pitchFamily="34" charset="0"/>
                <a:ea typeface="Calibri" panose="020F0502020204030204" pitchFamily="34" charset="0"/>
                <a:cs typeface="Calibri" panose="020F0502020204030204" pitchFamily="34" charset="0"/>
              </a:rPr>
              <a:t>4.. EVENT EVANGELISM</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p>
          <a:p>
            <a:pPr marL="742950" marR="0" lvl="1" indent="-28575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Calibri" panose="020F0502020204030204" pitchFamily="34" charset="0"/>
              </a:rPr>
              <a:t>The fastest growing churches in America do all 4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8</a:t>
            </a:fld>
            <a:endParaRPr lang="en-US"/>
          </a:p>
        </p:txBody>
      </p:sp>
    </p:spTree>
    <p:extLst>
      <p:ext uri="{BB962C8B-B14F-4D97-AF65-F5344CB8AC3E}">
        <p14:creationId xmlns:p14="http://schemas.microsoft.com/office/powerpoint/2010/main" val="426453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4 types of outreach</a:t>
            </a:r>
          </a:p>
          <a:p>
            <a:pPr marL="742950" marR="0" lvl="1" indent="-285750">
              <a:lnSpc>
                <a:spcPct val="107000"/>
              </a:lnSpc>
              <a:spcBef>
                <a:spcPts val="0"/>
              </a:spcBef>
              <a:spcAft>
                <a:spcPts val="0"/>
              </a:spcAft>
              <a:buFont typeface="Wingdings" panose="05000000000000000000" pitchFamily="2" charset="2"/>
              <a:buChar char=""/>
            </a:pPr>
            <a:r>
              <a:rPr lang="en-US" sz="1100" b="1" u="sng" kern="100" dirty="0">
                <a:effectLst/>
                <a:latin typeface="Calibri" panose="020F0502020204030204" pitchFamily="34" charset="0"/>
                <a:ea typeface="Calibri" panose="020F0502020204030204" pitchFamily="34" charset="0"/>
                <a:cs typeface="Calibri" panose="020F0502020204030204" pitchFamily="34" charset="0"/>
              </a:rPr>
              <a:t>1 of 4… STRATEGIC MARKETING</a:t>
            </a:r>
            <a:r>
              <a:rPr lang="en-US" sz="1100" kern="100" dirty="0">
                <a:effectLst/>
                <a:latin typeface="Calibri" panose="020F0502020204030204" pitchFamily="34" charset="0"/>
                <a:ea typeface="Calibri" panose="020F0502020204030204" pitchFamily="34" charset="0"/>
                <a:cs typeface="Calibri" panose="020F0502020204030204" pitchFamily="34" charset="0"/>
              </a:rPr>
              <a:t> – BE EVERYWHERE PEOPLE ARE</a:t>
            </a:r>
          </a:p>
          <a:p>
            <a:pPr marR="0" lvl="1">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Social Media</a:t>
            </a:r>
          </a:p>
          <a:p>
            <a:pPr marR="0" lvl="1">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Video Invites</a:t>
            </a:r>
          </a:p>
          <a:p>
            <a:pPr marR="0" lvl="1">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Highlight Reels</a:t>
            </a:r>
          </a:p>
          <a:p>
            <a:pPr marR="0" lvl="1">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Websites</a:t>
            </a:r>
          </a:p>
          <a:p>
            <a:pPr marR="0" lvl="1">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Direct Mailers</a:t>
            </a:r>
          </a:p>
          <a:p>
            <a:pPr marR="0" lvl="1">
              <a:lnSpc>
                <a:spcPct val="107000"/>
              </a:lnSpc>
              <a:spcBef>
                <a:spcPts val="0"/>
              </a:spcBef>
              <a:spcAft>
                <a:spcPts val="0"/>
              </a:spcAft>
            </a:pPr>
            <a:r>
              <a:rPr lang="en-US" sz="1100" b="1" kern="100" dirty="0">
                <a:latin typeface="Calibri" panose="020F0502020204030204" pitchFamily="34" charset="0"/>
                <a:ea typeface="Calibri" panose="020F0502020204030204" pitchFamily="34" charset="0"/>
                <a:cs typeface="Calibri" panose="020F0502020204030204" pitchFamily="34" charset="0"/>
              </a:rPr>
              <a:t>Billboards</a:t>
            </a:r>
            <a:endParaRPr lang="en-US" sz="1100" b="1" kern="100" dirty="0">
              <a:effectLst/>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0"/>
              </a:spcAft>
            </a:pPr>
            <a:r>
              <a:rPr lang="en-US" sz="1100" b="1" kern="100" dirty="0">
                <a:latin typeface="Calibri" panose="020F0502020204030204" pitchFamily="34" charset="0"/>
                <a:ea typeface="Calibri" panose="020F0502020204030204" pitchFamily="34" charset="0"/>
                <a:cs typeface="Calibri" panose="020F0502020204030204" pitchFamily="34" charset="0"/>
              </a:rPr>
              <a:t>T-Shirts</a:t>
            </a:r>
          </a:p>
          <a:p>
            <a:pPr marR="0" lvl="1">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Radio Ads</a:t>
            </a:r>
          </a:p>
          <a:p>
            <a:pPr marL="742950" marR="0" lvl="1" indent="-285750">
              <a:lnSpc>
                <a:spcPct val="107000"/>
              </a:lnSpc>
              <a:spcBef>
                <a:spcPts val="0"/>
              </a:spcBef>
              <a:spcAft>
                <a:spcPts val="0"/>
              </a:spcAft>
              <a:buFont typeface="Wingdings" panose="05000000000000000000" pitchFamily="2" charset="2"/>
              <a:buChar char=""/>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Our other presentation discusses how to develop your marketing and social media more in depth. </a:t>
            </a:r>
          </a:p>
          <a:p>
            <a:endParaRPr lang="en-US" dirty="0"/>
          </a:p>
        </p:txBody>
      </p:sp>
      <p:sp>
        <p:nvSpPr>
          <p:cNvPr id="4" name="Slide Number Placeholder 3"/>
          <p:cNvSpPr>
            <a:spLocks noGrp="1"/>
          </p:cNvSpPr>
          <p:nvPr>
            <p:ph type="sldNum" sz="quarter" idx="5"/>
          </p:nvPr>
        </p:nvSpPr>
        <p:spPr/>
        <p:txBody>
          <a:bodyPr/>
          <a:lstStyle/>
          <a:p>
            <a:fld id="{0203B978-1F6C-4C57-936D-F0014C4BA72D}" type="slidenum">
              <a:rPr lang="en-US" smtClean="0"/>
              <a:t>9</a:t>
            </a:fld>
            <a:endParaRPr lang="en-US"/>
          </a:p>
        </p:txBody>
      </p:sp>
    </p:spTree>
    <p:extLst>
      <p:ext uri="{BB962C8B-B14F-4D97-AF65-F5344CB8AC3E}">
        <p14:creationId xmlns:p14="http://schemas.microsoft.com/office/powerpoint/2010/main" val="38824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FA68-5AB1-30EF-6F76-9F36D2B946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D2A43-7170-FC4A-8196-1D76F1BA8FFC}"/>
              </a:ext>
            </a:extLst>
          </p:cNvPr>
          <p:cNvSpPr>
            <a:spLocks noGrp="1"/>
          </p:cNvSpPr>
          <p:nvPr>
            <p:ph type="dt" sz="half" idx="10"/>
          </p:nvPr>
        </p:nvSpPr>
        <p:spPr/>
        <p:txBody>
          <a:bodyPr/>
          <a:lstStyle/>
          <a:p>
            <a:fld id="{F2E45EE0-35F5-44FB-93CC-571AFDB1BED7}" type="datetimeFigureOut">
              <a:rPr lang="en-US" smtClean="0"/>
              <a:t>7/14/2023</a:t>
            </a:fld>
            <a:endParaRPr lang="en-US"/>
          </a:p>
        </p:txBody>
      </p:sp>
      <p:sp>
        <p:nvSpPr>
          <p:cNvPr id="4" name="Footer Placeholder 3">
            <a:extLst>
              <a:ext uri="{FF2B5EF4-FFF2-40B4-BE49-F238E27FC236}">
                <a16:creationId xmlns:a16="http://schemas.microsoft.com/office/drawing/2014/main" id="{F3FF83C6-F223-D411-2452-9DBBAB3E06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8D4EC8-7182-E652-1A41-9A6A4ADC16E7}"/>
              </a:ext>
            </a:extLst>
          </p:cNvPr>
          <p:cNvSpPr>
            <a:spLocks noGrp="1"/>
          </p:cNvSpPr>
          <p:nvPr>
            <p:ph type="sldNum" sz="quarter" idx="12"/>
          </p:nvPr>
        </p:nvSpPr>
        <p:spPr/>
        <p:txBody>
          <a:bodyPr/>
          <a:lstStyle/>
          <a:p>
            <a:fld id="{AA315834-3F33-481F-A822-C7A874D9F627}" type="slidenum">
              <a:rPr lang="en-US" smtClean="0"/>
              <a:t>‹#›</a:t>
            </a:fld>
            <a:endParaRPr lang="en-US"/>
          </a:p>
        </p:txBody>
      </p:sp>
    </p:spTree>
    <p:extLst>
      <p:ext uri="{BB962C8B-B14F-4D97-AF65-F5344CB8AC3E}">
        <p14:creationId xmlns:p14="http://schemas.microsoft.com/office/powerpoint/2010/main" val="23742134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BA42F-E356-AE5D-282C-02C10E0175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DB47BF-58A8-F44F-2C53-A81FFC4CC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E1210-3F28-07E4-3133-E169D8174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45EE0-35F5-44FB-93CC-571AFDB1BED7}" type="datetimeFigureOut">
              <a:rPr lang="en-US" smtClean="0"/>
              <a:t>7/14/2023</a:t>
            </a:fld>
            <a:endParaRPr lang="en-US"/>
          </a:p>
        </p:txBody>
      </p:sp>
      <p:sp>
        <p:nvSpPr>
          <p:cNvPr id="5" name="Footer Placeholder 4">
            <a:extLst>
              <a:ext uri="{FF2B5EF4-FFF2-40B4-BE49-F238E27FC236}">
                <a16:creationId xmlns:a16="http://schemas.microsoft.com/office/drawing/2014/main" id="{2D508C56-8ADE-5BC7-F71C-E65BD24428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5B26A4-4CC9-B7D2-7B30-1654803CE1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15834-3F33-481F-A822-C7A874D9F627}" type="slidenum">
              <a:rPr lang="en-US" smtClean="0"/>
              <a:t>‹#›</a:t>
            </a:fld>
            <a:endParaRPr lang="en-US"/>
          </a:p>
        </p:txBody>
      </p:sp>
    </p:spTree>
    <p:extLst>
      <p:ext uri="{BB962C8B-B14F-4D97-AF65-F5344CB8AC3E}">
        <p14:creationId xmlns:p14="http://schemas.microsoft.com/office/powerpoint/2010/main" val="208322967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C1730B-D9A3-EC5B-B9AA-EA9B9B62F4B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3318E95-30B1-4966-BDE1-EDC4A9042C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403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D1DA52-D801-F51A-04D2-FCCAA325497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021515B-F9F6-B40D-B60A-A0E02332F9B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8723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663B3E7-03CB-3B73-24AB-8A60D417B45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BF84386-3FF4-FAD8-3278-B5F6C732180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4117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2A29934-4CAC-38E5-2482-794BF954670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342A28F-5AE8-85BD-5524-AAAA557BF39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3966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D2DC66-5CD0-24BB-1A3C-16640233F59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81BC1DD-F646-1B34-5923-4D8CC0419A7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9645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54DD92-AAD8-4D6F-0561-BF48A11CFF7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1A054F6-B828-40F7-61A4-9B2ACFC1744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0017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046E04-9987-021F-DB94-3F38E594F0E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DE032DA-A264-8B3C-8F72-2EAEB60BFD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4739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75C7A1-42CC-419F-89C2-178190257A8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9087BE7-4B06-C45E-7E62-7D4B007552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6406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B093266-82C1-D77F-2072-2ACEC4C96AD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217FCD3-E7D6-36AC-4C89-9B38108451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54580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89AB8C-7833-6DD9-62E1-065F08CE707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F8E9348-99E4-7754-FD52-1BBE9D9D247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9273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184DAB-1126-6231-9080-2F94237B37E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5E93048-7BC6-A0CA-04BE-6F4E478BB97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4280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012DEF-C227-36F6-0558-01D847486E2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875A741-F797-79DF-D5FF-EF5A4136A29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05425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C70B045-7E82-5DB3-BBCC-C72BDE9661B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87856B1-788D-EC0A-DD09-1613CC09323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1921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721030-0406-DDFE-1122-C964C533862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0A3919D-48CB-E79F-4E55-0FDFAAC3BF9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2743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B4A08D-93FC-76A2-301E-A4B80AFBE66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30DFA5F-E529-CF26-6CC1-B98B1146D46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78440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6A1B40-4066-2CF5-837E-FCF2AB1B333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CF4A762-CDE2-E2EB-0995-6C2B2ED74AF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03111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C41FA1-C59C-1A2E-F068-1EC5644C49D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7EDFD2E-F799-6170-ABCE-88B52A8C362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7747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0ABBFD-EDE7-66C5-8DD2-B25F5244384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EB9E31E-207E-2B5A-E88E-B383093D32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71335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6A6F59-F9B7-7E5E-3BA4-3BE30FB5ABC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6E603EE-5020-66BF-35EA-25CB41A69D9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764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E0C19E7-5650-F977-2BB7-D2D2347D60D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4946036-742B-49BE-3886-DD7F925E661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84055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395902-99BD-F457-5016-130AE18C896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ABF8209-FAE2-DA5C-2DE7-A6EE5AD9BB8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7013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F2AA1B-57B2-DFF7-D758-E6618BDC3AB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542FC65-4E6A-6CF3-5F99-3DB7F17CDBE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023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8FEE70-7A3A-7D9E-9E3D-4109236C20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32896E7-085D-A11A-37CD-A0370984934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2460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3B00A1-A7FA-B5BD-4CEF-955DD532A38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33E5774-FD46-B93A-537E-AE934831BEC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9329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E7DCE8-3B10-08CF-E426-B2B22E83FB1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E5F8E8E-EEB2-8821-9808-24ECACC1728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6567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34C8FD-C4F2-4EC0-BEDF-A37A096AA0F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6D5225E-364A-8DE1-57F9-CDE87C96CC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2735053"/>
      </p:ext>
    </p:extLst>
  </p:cSld>
  <p:clrMapOvr>
    <a:masterClrMapping/>
  </p:clrMapOvr>
  <mc:AlternateContent xmlns:mc="http://schemas.openxmlformats.org/markup-compatibility/2006" xmlns:p14="http://schemas.microsoft.com/office/powerpoint/2010/main">
    <mc:Choice Requires="p14">
      <p:transition spd="slow">
        <p:push dir="u"/>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D986C0-97E1-2C0C-91D3-E299EA15766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CD6FBD6-E554-77F5-B796-AD93E00AA69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5378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1186</Words>
  <Application>Microsoft Office PowerPoint</Application>
  <PresentationFormat>Widescreen</PresentationFormat>
  <Paragraphs>166</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Calibri Light</vt:lpstr>
      <vt:lpstr>Montserrat</vt:lpstr>
      <vt:lpstr>Montserrat Light</vt:lpstr>
      <vt:lpstr>Montserrat SemiBold</vt:lpstr>
      <vt:lpstr>Symbol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Braden Andersen</dc:creator>
  <cp:lastModifiedBy>Dr Braden Andersen</cp:lastModifiedBy>
  <cp:revision>1</cp:revision>
  <dcterms:created xsi:type="dcterms:W3CDTF">2023-07-14T05:18:11Z</dcterms:created>
  <dcterms:modified xsi:type="dcterms:W3CDTF">2023-07-14T05:26:00Z</dcterms:modified>
</cp:coreProperties>
</file>