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3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EA757-7D9A-472A-884D-AE901A3629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48A975-D64A-4D11-937E-ABFC6F74D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FF199-2760-4A8F-B65E-18EB1F2B7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A5D7-C40F-42A0-8180-180CC5316F24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09150-4A21-42BF-A1A8-D8028F4C7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4A691-F308-49EF-A791-E994E7ECF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B786F-3F70-4F4D-BF83-57B139D06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466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52ED9-00EA-4E64-8C34-85D67D16A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4FC3A7-D68D-4F96-9CF8-6CCE3A2D71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9D7421-669D-4777-9E06-44F237267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A5D7-C40F-42A0-8180-180CC5316F24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C22ED-F5C3-46D7-8115-F478A2860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2C5BA-8FD9-4881-A37F-86EFCD4C1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B786F-3F70-4F4D-BF83-57B139D06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278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F44D71-B834-4F0B-8EAA-C6CC3EAFF1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F80D64-90C5-437D-8B89-79FFDD74AE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78036-B941-42C6-A011-8EB7DDD91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A5D7-C40F-42A0-8180-180CC5316F24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0CC7C-542B-417D-9555-79B57DB63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71C7B-8382-4986-B939-1A89CA67C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B786F-3F70-4F4D-BF83-57B139D06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500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6241B-B63B-4B1C-A8CA-97EDF69C6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ACABF-425F-4235-9B3D-ACDA40AC7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C4892-C0FD-403D-BD15-DF5F59E5B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A5D7-C40F-42A0-8180-180CC5316F24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FDFC4-1622-410A-A2BA-3CE7627CE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83BA6-8D07-4BE8-B2E3-9EEC625EB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B786F-3F70-4F4D-BF83-57B139D06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96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849CC-419D-412A-8BD6-841BF2E4F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6CCDDA-95BD-4325-8FC4-6112F13B4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A421-4FFB-42E0-BC47-60F7FC26D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A5D7-C40F-42A0-8180-180CC5316F24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08281-BCB4-4D54-A573-C93327CB0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21757-AD51-4B5D-BBCD-41D72B522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B786F-3F70-4F4D-BF83-57B139D06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39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A3D68-7E61-4AB0-B129-1E97A16B0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60E00-9970-4870-BFCA-624455DA77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022829-4B89-472D-8772-F239EE183C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69F7A5-AEC8-4887-899E-967519D5B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A5D7-C40F-42A0-8180-180CC5316F24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E6447-3C8D-4DB0-92A0-9C610D7E0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2D6D84-C1E7-44EC-A097-6377EF1B0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B786F-3F70-4F4D-BF83-57B139D06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53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5894A-0ADF-4755-AE8E-E824F0363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24429-30D7-4171-8958-3A4FFB995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56311-5392-434F-A2D8-E41148FB70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1548D3-57C8-42A1-9822-E4285BD8DE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6B1D7E-D152-4B7A-A5CF-39D307FFED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D41DFF-6CE0-4894-94C6-5CE01FD4B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A5D7-C40F-42A0-8180-180CC5316F24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29733B-21A0-4759-8285-8BA6ECE49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E77B71-0437-4F60-940A-83D1EE241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B786F-3F70-4F4D-BF83-57B139D06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36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6F4C1-5A38-4F94-B65A-8A4900910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899BFC-0DB8-4745-8E78-FF19C004A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A5D7-C40F-42A0-8180-180CC5316F24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4A94F0-1A4E-4D15-ACDA-D934B0263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3ED3AB-795A-4555-B14E-1ACE46EFB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B786F-3F70-4F4D-BF83-57B139D06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533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A5ABCF-59FB-455E-9741-940721FE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A5D7-C40F-42A0-8180-180CC5316F24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79CAA7-4BFA-4144-A090-395C6A62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6D7609-B2AF-4591-A78A-9C64D00B8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B786F-3F70-4F4D-BF83-57B139D06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886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DF177-49BD-4E11-B37F-346B180C5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6D493-560C-4A3E-A22F-BB6FFA73D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383B1E-821A-4B53-91A5-C7475B4ED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9BF817-A08C-4C3D-8A83-536C124D0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A5D7-C40F-42A0-8180-180CC5316F24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0AE02E-B704-44CE-8ED5-3B227A30A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B51C9E-B582-40A7-924D-852F9E732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B786F-3F70-4F4D-BF83-57B139D06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024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74CF8-2207-43E2-8365-DC672DCB6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5CC29B-4E34-4A74-84D8-0F66D9B49F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2872F7-8190-48E5-9A92-5F9B589E3C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1DE08D-D0A2-481C-9D24-87AA1D3CA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A5D7-C40F-42A0-8180-180CC5316F24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BE7F6-BD2B-465C-8821-1B96CC03D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F5E8CA-6F35-4693-BE79-E8A6C0116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B786F-3F70-4F4D-BF83-57B139D06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489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D215B6-77B6-4226-8346-30782B9E1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89CDCB-2BFD-45A9-B9EC-B589B4425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293C2-5826-44FD-B346-CC598204ED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EA5D7-C40F-42A0-8180-180CC5316F24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DF20C-3AA0-41A7-83FD-1AACDD1EEA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59552F-EE2E-49FC-8237-1430EEDAE3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B786F-3F70-4F4D-BF83-57B139D06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019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F144B-EBBD-4AE3-9E56-34F92ED0D7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/>
          <a:lstStyle/>
          <a:p>
            <a:r>
              <a:rPr lang="en-GB" dirty="0"/>
              <a:t>Manual Handling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1964CC-A5F9-45E2-8E31-1044B69F0A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37472"/>
            <a:ext cx="9144000" cy="651502"/>
          </a:xfrm>
        </p:spPr>
        <p:txBody>
          <a:bodyPr/>
          <a:lstStyle/>
          <a:p>
            <a:r>
              <a:rPr lang="en-GB" dirty="0"/>
              <a:t>THE BASICS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390542-C6C0-432C-A4E1-B92DFDBF1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6148" y="3065353"/>
            <a:ext cx="7090214" cy="3545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90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1838-5AC9-4EA5-BECF-C2567B9C9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7571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3600" b="1" dirty="0"/>
            </a:br>
            <a:r>
              <a:rPr lang="en-GB" sz="3600" b="1" dirty="0"/>
              <a:t>What can be done to help prevent manual handling injuries?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6348D-C159-4F6D-8750-FCB1BB713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09123"/>
          </a:xfrm>
        </p:spPr>
        <p:txBody>
          <a:bodyPr/>
          <a:lstStyle/>
          <a:p>
            <a:r>
              <a:rPr lang="en-GB" dirty="0"/>
              <a:t>Risk assess… does the load need to be moved at all? </a:t>
            </a:r>
          </a:p>
          <a:p>
            <a:r>
              <a:rPr lang="en-GB" dirty="0"/>
              <a:t>If so, can it be moved another way?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E90616-D574-4B54-8AC4-4126F44BC26B}"/>
              </a:ext>
            </a:extLst>
          </p:cNvPr>
          <p:cNvSpPr txBox="1"/>
          <p:nvPr/>
        </p:nvSpPr>
        <p:spPr>
          <a:xfrm>
            <a:off x="996287" y="3034749"/>
            <a:ext cx="940330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If manual lifting is the only option then there are a number of things that can be done to reduce the risk, including;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000" dirty="0"/>
              <a:t>making the load smaller or lighter and easier to lift,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000" dirty="0"/>
              <a:t>breaking up large consignments into more manageable loads,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000" dirty="0"/>
              <a:t>modifying the workstation to reduce carrying distances, twisting movements, or the lifting of things from floor level or from above shoulder height,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000" dirty="0"/>
              <a:t>improving the environment – e g better lighting, flooring or air temperature can sometimes make manual handling easier and safer,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000" dirty="0"/>
              <a:t>ensuring the person doing the lifting has been trained to lift as safely as possible.</a:t>
            </a: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ADC544-AA81-4E93-BC58-C0B8B06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9346" y="926811"/>
            <a:ext cx="2447925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99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E053A0D-36C8-4D6A-B24E-D5C1EF76C6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1349" y="4831"/>
            <a:ext cx="10180338" cy="6853170"/>
          </a:xfrm>
          <a:prstGeom prst="rect">
            <a:avLst/>
          </a:prstGeom>
        </p:spPr>
      </p:pic>
      <p:sp>
        <p:nvSpPr>
          <p:cNvPr id="4" name="AutoShape 2" descr="diagram how to lift">
            <a:extLst>
              <a:ext uri="{FF2B5EF4-FFF2-40B4-BE49-F238E27FC236}">
                <a16:creationId xmlns:a16="http://schemas.microsoft.com/office/drawing/2014/main" id="{79DECAD6-E758-4BE3-BC99-4E7A355C537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13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643D5F7-42AA-4179-AB23-E38B45847A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857" y="196519"/>
            <a:ext cx="10691447" cy="652795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0A736F7-6834-4612-9645-5938984D0693}"/>
              </a:ext>
            </a:extLst>
          </p:cNvPr>
          <p:cNvSpPr/>
          <p:nvPr/>
        </p:nvSpPr>
        <p:spPr>
          <a:xfrm>
            <a:off x="9176825" y="465865"/>
            <a:ext cx="1702190" cy="166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Women/men chose the weight based on your size and build!</a:t>
            </a:r>
          </a:p>
        </p:txBody>
      </p:sp>
    </p:spTree>
    <p:extLst>
      <p:ext uri="{BB962C8B-B14F-4D97-AF65-F5344CB8AC3E}">
        <p14:creationId xmlns:p14="http://schemas.microsoft.com/office/powerpoint/2010/main" val="188719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B3910-8A09-4F98-A54B-0FF0696C9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secure is the load you are carrying?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8CBEB-ACEA-48ED-B638-064BEE8B4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GB" dirty="0"/>
              <a:t>Is it slippery? Hard to hold? </a:t>
            </a:r>
          </a:p>
          <a:p>
            <a:r>
              <a:rPr lang="en-GB" dirty="0"/>
              <a:t>Are their handles?</a:t>
            </a:r>
          </a:p>
          <a:p>
            <a:r>
              <a:rPr lang="en-GB" dirty="0"/>
              <a:t>Is the load secure underneath? </a:t>
            </a:r>
          </a:p>
          <a:p>
            <a:r>
              <a:rPr lang="en-GB" dirty="0"/>
              <a:t>Can you see over what you are carrying? </a:t>
            </a:r>
          </a:p>
          <a:p>
            <a:r>
              <a:rPr lang="en-GB" dirty="0"/>
              <a:t>Is the load even? </a:t>
            </a:r>
          </a:p>
          <a:p>
            <a:r>
              <a:rPr lang="en-GB" dirty="0"/>
              <a:t>Is the load solid or liquid? </a:t>
            </a:r>
          </a:p>
          <a:p>
            <a:r>
              <a:rPr lang="en-GB" dirty="0"/>
              <a:t>Will the load change weight by the end of the day? i.e. heavier when wet or muddy. </a:t>
            </a:r>
          </a:p>
          <a:p>
            <a:r>
              <a:rPr lang="en-GB" dirty="0"/>
              <a:t>Would it be better to carry the load with two people? Or on its side? 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43AA33-E05B-428D-8602-22645EF4FB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1471" y="1943002"/>
            <a:ext cx="3982329" cy="199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98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F793C5F-E48F-4562-8EE3-DD13486D1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7232" y="2988213"/>
            <a:ext cx="3869788" cy="38697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5D2CC1-E360-4C98-919B-2C0E073C5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things to consider: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07450-2B02-413F-8A3A-E77D6C351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Will the texture of the object hurt your hands? i.e. cause splinters? </a:t>
            </a:r>
          </a:p>
          <a:p>
            <a:r>
              <a:rPr lang="en-GB" dirty="0"/>
              <a:t>Does it have sharp parts to it or is it hot? </a:t>
            </a:r>
          </a:p>
          <a:p>
            <a:r>
              <a:rPr lang="en-GB" dirty="0"/>
              <a:t>Does the object require you to hold it way from you?</a:t>
            </a:r>
          </a:p>
          <a:p>
            <a:r>
              <a:rPr lang="en-GB" dirty="0"/>
              <a:t>Repetitive handling?</a:t>
            </a:r>
          </a:p>
          <a:p>
            <a:r>
              <a:rPr lang="en-GB" dirty="0"/>
              <a:t>Does it involve strenuous pushing or pulling? </a:t>
            </a:r>
          </a:p>
          <a:p>
            <a:r>
              <a:rPr lang="en-GB" dirty="0"/>
              <a:t>Does it require twisting or reaching?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562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755F4-2B61-4DC3-BB4D-15F0CE74D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Brain storming… What can we do better?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4310B-94B6-4A7E-9B72-DF18BE2AC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05271" cy="3055864"/>
          </a:xfrm>
        </p:spPr>
        <p:txBody>
          <a:bodyPr>
            <a:normAutofit/>
          </a:bodyPr>
          <a:lstStyle/>
          <a:p>
            <a:r>
              <a:rPr lang="en-GB" sz="3600" dirty="0"/>
              <a:t>What do we regularly lift? </a:t>
            </a:r>
          </a:p>
          <a:p>
            <a:r>
              <a:rPr lang="en-GB" sz="3600" dirty="0"/>
              <a:t>What can we do to minimize injury? </a:t>
            </a:r>
          </a:p>
          <a:p>
            <a:r>
              <a:rPr lang="en-GB" sz="3600" dirty="0"/>
              <a:t>How can we make our lives easier? </a:t>
            </a:r>
          </a:p>
          <a:p>
            <a:r>
              <a:rPr lang="en-GB" sz="3600" dirty="0"/>
              <a:t>How can we adapt what we do and create safer ways of working?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2D6291-598E-407C-8CE9-0DDE48EEF2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9465" y="4532558"/>
            <a:ext cx="7238099" cy="196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0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AA9AD0-4904-4FFE-9070-8E4AFF131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6394" y="180228"/>
            <a:ext cx="4599211" cy="6497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930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334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Manual Handling </vt:lpstr>
      <vt:lpstr> What can be done to help prevent manual handling injuries? </vt:lpstr>
      <vt:lpstr>PowerPoint Presentation</vt:lpstr>
      <vt:lpstr>PowerPoint Presentation</vt:lpstr>
      <vt:lpstr>How secure is the load you are carrying?</vt:lpstr>
      <vt:lpstr>Other things to consider:</vt:lpstr>
      <vt:lpstr>Brain storming… What can we do better?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Manual Handling</dc:title>
  <dc:creator>Katrina Preston</dc:creator>
  <cp:lastModifiedBy>James Hitchcock</cp:lastModifiedBy>
  <cp:revision>8</cp:revision>
  <dcterms:created xsi:type="dcterms:W3CDTF">2019-01-17T22:34:02Z</dcterms:created>
  <dcterms:modified xsi:type="dcterms:W3CDTF">2019-03-04T18:00:30Z</dcterms:modified>
</cp:coreProperties>
</file>