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9" r:id="rId2"/>
    <p:sldId id="260" r:id="rId3"/>
  </p:sldIdLst>
  <p:sldSz cx="6858000" cy="9144000" type="letter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464" autoAdjust="0"/>
    <p:restoredTop sz="94660"/>
  </p:normalViewPr>
  <p:slideViewPr>
    <p:cSldViewPr snapToGrid="0">
      <p:cViewPr varScale="1">
        <p:scale>
          <a:sx n="87" d="100"/>
          <a:sy n="87" d="100"/>
        </p:scale>
        <p:origin x="393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8F14-0337-4114-9777-4F9924B67F90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09656-0C76-4B2E-9ECF-894A3E5249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42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8F14-0337-4114-9777-4F9924B67F90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09656-0C76-4B2E-9ECF-894A3E5249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62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8F14-0337-4114-9777-4F9924B67F90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09656-0C76-4B2E-9ECF-894A3E5249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31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8F14-0337-4114-9777-4F9924B67F90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09656-0C76-4B2E-9ECF-894A3E5249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694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8F14-0337-4114-9777-4F9924B67F90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09656-0C76-4B2E-9ECF-894A3E5249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426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8F14-0337-4114-9777-4F9924B67F90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09656-0C76-4B2E-9ECF-894A3E5249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722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8F14-0337-4114-9777-4F9924B67F90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09656-0C76-4B2E-9ECF-894A3E5249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371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8F14-0337-4114-9777-4F9924B67F90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09656-0C76-4B2E-9ECF-894A3E5249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238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8F14-0337-4114-9777-4F9924B67F90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09656-0C76-4B2E-9ECF-894A3E5249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187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8F14-0337-4114-9777-4F9924B67F90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09656-0C76-4B2E-9ECF-894A3E5249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801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8F14-0337-4114-9777-4F9924B67F90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09656-0C76-4B2E-9ECF-894A3E5249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607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C858F14-0337-4114-9777-4F9924B67F90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209656-0C76-4B2E-9ECF-894A3E5249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809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inflamedbrain.org/awareness-day/" TargetMode="External"/><Relationship Id="rId7" Type="http://schemas.openxmlformats.org/officeDocument/2006/relationships/image" Target="../media/image1.png"/><Relationship Id="rId2" Type="http://schemas.openxmlformats.org/officeDocument/2006/relationships/hyperlink" Target="https://pansawarenesstx.org/p%2Fp-awareness-day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hhs.texas.gov/about/advisory-committees/pediatric-acute-onset-neuropsychiatric-syndrome-advisory-council" TargetMode="External"/><Relationship Id="rId5" Type="http://schemas.openxmlformats.org/officeDocument/2006/relationships/hyperlink" Target="https://pansawarenesstx.org/symptoms-%26-diagnosis" TargetMode="External"/><Relationship Id="rId4" Type="http://schemas.openxmlformats.org/officeDocument/2006/relationships/hyperlink" Target="https://pandasnetwork.org/get-involved/statistics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hello@pansawarenesstx.org" TargetMode="External"/><Relationship Id="rId7" Type="http://schemas.openxmlformats.org/officeDocument/2006/relationships/hyperlink" Target="https://www.facebook.com/pansawarenesstx" TargetMode="External"/><Relationship Id="rId2" Type="http://schemas.openxmlformats.org/officeDocument/2006/relationships/hyperlink" Target="https://www.zeffy.com/en-US/ticketing/2026-pans-and-pandas-awareness-day-at-the-capitol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hyperlink" Target="https://pansawarenesstx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E624C7-FC57-654D-271C-1EE370F36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7637604-E647-A7AA-567C-3B859E2FD3F3}"/>
              </a:ext>
            </a:extLst>
          </p:cNvPr>
          <p:cNvSpPr txBox="1"/>
          <p:nvPr/>
        </p:nvSpPr>
        <p:spPr>
          <a:xfrm>
            <a:off x="548390" y="1300322"/>
            <a:ext cx="6119039" cy="10284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en-US" sz="1400" b="1" dirty="0">
                <a:solidFill>
                  <a:schemeClr val="accent6">
                    <a:lumMod val="7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PANS &amp; PANDAS Awareness Day 2026 -</a:t>
            </a:r>
            <a:r>
              <a:rPr lang="en-US" sz="1400" b="1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Texas Capitol</a:t>
            </a:r>
            <a:endParaRPr lang="en-US" sz="1400" b="1" dirty="0">
              <a:solidFill>
                <a:schemeClr val="accent6">
                  <a:lumMod val="75000"/>
                </a:schemeClr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marR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000000"/>
                </a:solidFill>
                <a:ea typeface="Play"/>
                <a:cs typeface="Play"/>
              </a:rPr>
              <a:t>Friday, October 9, 2026    9:00 AM – 2:00 PM</a:t>
            </a:r>
            <a:endParaRPr lang="en-US" sz="1400" b="1" dirty="0">
              <a:solidFill>
                <a:srgbClr val="000000"/>
              </a:solidFill>
              <a:latin typeface="Aptos" panose="020B0004020202020204" pitchFamily="34" charset="0"/>
              <a:ea typeface="Play"/>
              <a:cs typeface="Play"/>
            </a:endParaRPr>
          </a:p>
          <a:p>
            <a:pPr>
              <a:spcAft>
                <a:spcPts val="500"/>
              </a:spcAft>
            </a:pPr>
            <a:r>
              <a:rPr lang="en-US" sz="1100" dirty="0">
                <a:solidFill>
                  <a:srgbClr val="000000"/>
                </a:solidFill>
                <a:ea typeface="Aptos"/>
                <a:cs typeface="Aptos"/>
              </a:rPr>
              <a:t>Texas State Capitol | Legislative Conference Center (LCC), E2.002</a:t>
            </a:r>
          </a:p>
          <a:p>
            <a:pPr marL="0" marR="0">
              <a:spcAft>
                <a:spcPts val="500"/>
              </a:spcAft>
              <a:buNone/>
            </a:pPr>
            <a:r>
              <a:rPr lang="en-US" sz="1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1100 Congress Ave, Austin, TX 78701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8A5691-9F5E-E33F-616B-705B9E5BE09C}"/>
              </a:ext>
            </a:extLst>
          </p:cNvPr>
          <p:cNvSpPr txBox="1"/>
          <p:nvPr/>
        </p:nvSpPr>
        <p:spPr>
          <a:xfrm>
            <a:off x="548390" y="366176"/>
            <a:ext cx="347723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2400"/>
              </a:spcBef>
              <a:spcAft>
                <a:spcPts val="600"/>
              </a:spcAft>
              <a:buNone/>
            </a:pPr>
            <a:r>
              <a:rPr lang="en-US" sz="1700" b="1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PRESS RELEASE</a:t>
            </a:r>
            <a:endParaRPr lang="en-US" sz="1700" b="1" kern="0" dirty="0">
              <a:solidFill>
                <a:srgbClr val="0F4761"/>
              </a:solidFill>
              <a:effectLst/>
              <a:latin typeface="Play"/>
              <a:ea typeface="Play"/>
              <a:cs typeface="Play"/>
            </a:endParaRPr>
          </a:p>
          <a:p>
            <a:pPr marL="0" marR="0">
              <a:spcAft>
                <a:spcPts val="1200"/>
              </a:spcAft>
              <a:buNone/>
            </a:pPr>
            <a:r>
              <a:rPr lang="en-US" sz="11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FOR IMMEDIATE RELEASE</a:t>
            </a:r>
            <a:br>
              <a:rPr lang="en-US" sz="12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</a:br>
            <a:r>
              <a:rPr lang="en-US" sz="1100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September 29, 2026</a:t>
            </a:r>
            <a:endParaRPr lang="en-US" sz="11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212520F-B503-57BB-7092-A288F6823EFD}"/>
              </a:ext>
            </a:extLst>
          </p:cNvPr>
          <p:cNvCxnSpPr>
            <a:cxnSpLocks/>
          </p:cNvCxnSpPr>
          <p:nvPr/>
        </p:nvCxnSpPr>
        <p:spPr>
          <a:xfrm>
            <a:off x="2418686" y="1673565"/>
            <a:ext cx="0" cy="17616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2BABEDB6-82E3-990F-8467-FF1E50FD2599}"/>
              </a:ext>
            </a:extLst>
          </p:cNvPr>
          <p:cNvSpPr txBox="1"/>
          <p:nvPr/>
        </p:nvSpPr>
        <p:spPr>
          <a:xfrm>
            <a:off x="548390" y="2515028"/>
            <a:ext cx="5720525" cy="6299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1150" dirty="0"/>
              <a:t>AUSTIN, TEXAS – On Friday, </a:t>
            </a:r>
            <a:r>
              <a:rPr lang="en-US" sz="1150" b="1" dirty="0"/>
              <a:t>October 9</a:t>
            </a:r>
            <a:r>
              <a:rPr lang="en-US" sz="1150" dirty="0"/>
              <a:t>, Texas families, a panel of healthcare professionals, legislators and advocates are </a:t>
            </a:r>
            <a:r>
              <a:rPr lang="en-US" sz="1150" b="1" dirty="0"/>
              <a:t>UNITED</a:t>
            </a:r>
            <a:r>
              <a:rPr lang="en-US" sz="1150" dirty="0"/>
              <a:t> inside the Texas State Capitol for the </a:t>
            </a:r>
            <a:r>
              <a:rPr lang="en-US" sz="1150" b="1" dirty="0">
                <a:solidFill>
                  <a:schemeClr val="accent6">
                    <a:lumMod val="75000"/>
                  </a:schemeClr>
                </a:solidFill>
                <a:ea typeface="Aptos" panose="020B00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4th Annual PANS &amp; PANDAS Awareness Day</a:t>
            </a:r>
            <a:r>
              <a:rPr lang="en-US" sz="1150" dirty="0"/>
              <a:t>. 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1150" dirty="0"/>
              <a:t>Recognized by proclamation from Texas Governor Greg Abbott, and by </a:t>
            </a:r>
            <a:r>
              <a:rPr lang="en-US" sz="1150" b="1" dirty="0">
                <a:solidFill>
                  <a:schemeClr val="accent6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landmarks lighting up green </a:t>
            </a:r>
            <a:r>
              <a:rPr lang="en-US" sz="1150" dirty="0"/>
              <a:t>– from Houston City Hall to Niagara Falls - the day brings awareness to an illness estimated to affect </a:t>
            </a:r>
            <a:r>
              <a:rPr lang="en-US" sz="1150" b="1" dirty="0">
                <a:solidFill>
                  <a:schemeClr val="accent6">
                    <a:lumMod val="75000"/>
                  </a:schemeClr>
                </a:solidFill>
                <a:ea typeface="Aptos" panose="020B00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 in 200 U.S. children</a:t>
            </a:r>
            <a:r>
              <a:rPr lang="en-US" sz="1150" dirty="0">
                <a:ea typeface="Aptos" panose="020B0004020202020204" pitchFamily="34" charset="0"/>
                <a:cs typeface="Arial" panose="020B0604020202020204" pitchFamily="34" charset="0"/>
              </a:rPr>
              <a:t>.</a:t>
            </a:r>
            <a:r>
              <a:rPr lang="en-US" sz="1150" dirty="0"/>
              <a:t> </a:t>
            </a:r>
            <a:r>
              <a:rPr lang="en-US" sz="1150" b="1" dirty="0">
                <a:ea typeface="Aptos" panose="020B0004020202020204" pitchFamily="34" charset="0"/>
                <a:cs typeface="Arial" panose="020B0604020202020204" pitchFamily="34" charset="0"/>
              </a:rPr>
              <a:t>In Texas</a:t>
            </a:r>
            <a:r>
              <a:rPr lang="en-US" sz="1150" dirty="0">
                <a:ea typeface="Aptos" panose="020B0004020202020204" pitchFamily="34" charset="0"/>
                <a:cs typeface="Arial" panose="020B0604020202020204" pitchFamily="34" charset="0"/>
              </a:rPr>
              <a:t>, an estimated </a:t>
            </a:r>
            <a:r>
              <a:rPr lang="en-US" sz="1150" b="1" dirty="0">
                <a:ea typeface="Aptos" panose="020B0004020202020204" pitchFamily="34" charset="0"/>
                <a:cs typeface="Arial" panose="020B0604020202020204" pitchFamily="34" charset="0"/>
              </a:rPr>
              <a:t>11,000 children </a:t>
            </a:r>
            <a:r>
              <a:rPr lang="en-US" sz="1150" dirty="0">
                <a:ea typeface="Aptos" panose="020B0004020202020204" pitchFamily="34" charset="0"/>
                <a:cs typeface="Arial" panose="020B0604020202020204" pitchFamily="34" charset="0"/>
              </a:rPr>
              <a:t>develop this illness each year. 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1150" b="1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Pediatric Acute-Onset Neuropsychiatric Syndrome</a:t>
            </a:r>
            <a:r>
              <a:rPr lang="en-US" sz="1150" b="1" dirty="0">
                <a:ea typeface="Aptos" panose="020B0004020202020204" pitchFamily="34" charset="0"/>
                <a:cs typeface="Arial" panose="020B0604020202020204" pitchFamily="34" charset="0"/>
              </a:rPr>
              <a:t> (PANS) </a:t>
            </a:r>
            <a:r>
              <a:rPr lang="en-US" sz="1150" dirty="0">
                <a:ea typeface="Aptos" panose="020B0004020202020204" pitchFamily="34" charset="0"/>
                <a:cs typeface="Arial" panose="020B0604020202020204" pitchFamily="34" charset="0"/>
              </a:rPr>
              <a:t>and </a:t>
            </a:r>
            <a:r>
              <a:rPr lang="en-US" sz="1150" b="1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Pediatric Autoimmune Neuropsychiatric Disorder Associated with Streptococcal Infection</a:t>
            </a:r>
            <a:r>
              <a:rPr lang="en-US" sz="1150" b="1" dirty="0">
                <a:ea typeface="Aptos" panose="020B0004020202020204" pitchFamily="34" charset="0"/>
                <a:cs typeface="Arial" panose="020B0604020202020204" pitchFamily="34" charset="0"/>
              </a:rPr>
              <a:t> (PANDAS) </a:t>
            </a:r>
            <a:r>
              <a:rPr lang="en-US" sz="115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are </a:t>
            </a:r>
            <a:r>
              <a:rPr lang="en-US" sz="1150" b="1" dirty="0">
                <a:ea typeface="Aptos" panose="020B0004020202020204" pitchFamily="34" charset="0"/>
                <a:cs typeface="Arial" panose="020B0604020202020204" pitchFamily="34" charset="0"/>
              </a:rPr>
              <a:t>neuroimmune</a:t>
            </a:r>
            <a:r>
              <a:rPr lang="en-US" sz="1150" b="1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 disorders</a:t>
            </a:r>
            <a:r>
              <a:rPr lang="en-US" sz="115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, </a:t>
            </a:r>
            <a:r>
              <a:rPr lang="en-US" sz="1150" dirty="0">
                <a:solidFill>
                  <a:srgbClr val="000000"/>
                </a:solidFill>
                <a:ea typeface="Aptos"/>
                <a:cs typeface="Aptos"/>
              </a:rPr>
              <a:t>in which a misdirected immune response causes inflammation in the brain, producing sudden and often severe neurological, psychiatric, behavioral, and physical symptoms.</a:t>
            </a:r>
          </a:p>
          <a:p>
            <a:pPr marL="0" marR="0">
              <a:spcBef>
                <a:spcPts val="500"/>
              </a:spcBef>
              <a:spcAft>
                <a:spcPts val="500"/>
              </a:spcAft>
              <a:buNone/>
            </a:pPr>
            <a:r>
              <a:rPr lang="en-US" sz="1150" b="1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PANS</a:t>
            </a:r>
            <a:r>
              <a:rPr lang="en-US" sz="115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 may be </a:t>
            </a:r>
            <a:r>
              <a:rPr lang="en-US" sz="1150" b="1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triggered by infections, viruses and microbes </a:t>
            </a:r>
            <a:r>
              <a:rPr lang="en-US" sz="115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such as Lyme disease and its co-infections</a:t>
            </a:r>
            <a:r>
              <a:rPr lang="en-US" sz="1150" dirty="0"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15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or </a:t>
            </a:r>
            <a:r>
              <a:rPr lang="en-US" sz="1150" b="1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environmental triggers</a:t>
            </a:r>
            <a:r>
              <a:rPr lang="en-US" sz="115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 like mold. </a:t>
            </a:r>
            <a:r>
              <a:rPr lang="en-US" sz="1150" b="1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PANDAS</a:t>
            </a:r>
            <a:r>
              <a:rPr lang="en-US" sz="115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 is specifically associated with </a:t>
            </a:r>
            <a:r>
              <a:rPr lang="en-US" sz="1150" b="1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streptococcal infection</a:t>
            </a:r>
            <a:r>
              <a:rPr lang="en-US" sz="115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1150" b="1" dirty="0">
                <a:solidFill>
                  <a:schemeClr val="accent6">
                    <a:lumMod val="75000"/>
                  </a:schemeClr>
                </a:solidFill>
                <a:ea typeface="Aptos"/>
                <a:cs typeface="Apto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Symptoms</a:t>
            </a:r>
            <a:r>
              <a:rPr lang="en-US" sz="1150" dirty="0">
                <a:solidFill>
                  <a:srgbClr val="000000"/>
                </a:solidFill>
                <a:ea typeface="Aptos"/>
                <a:cs typeface="Aptos"/>
              </a:rPr>
              <a:t> may include </a:t>
            </a:r>
            <a:r>
              <a:rPr lang="en-US" sz="1150" b="1" i="1" dirty="0">
                <a:solidFill>
                  <a:srgbClr val="000000"/>
                </a:solidFill>
                <a:ea typeface="Aptos"/>
                <a:cs typeface="Aptos"/>
              </a:rPr>
              <a:t>extreme</a:t>
            </a:r>
            <a:r>
              <a:rPr lang="en-US" sz="1150" b="1" dirty="0">
                <a:solidFill>
                  <a:srgbClr val="000000"/>
                </a:solidFill>
                <a:ea typeface="Aptos"/>
                <a:cs typeface="Aptos"/>
              </a:rPr>
              <a:t> anxiety, depression </a:t>
            </a:r>
            <a:r>
              <a:rPr lang="en-US" sz="1150" dirty="0">
                <a:solidFill>
                  <a:srgbClr val="000000"/>
                </a:solidFill>
                <a:ea typeface="Aptos"/>
                <a:cs typeface="Aptos"/>
              </a:rPr>
              <a:t>and mood changes, </a:t>
            </a:r>
            <a:r>
              <a:rPr lang="en-US" sz="1150" b="1" dirty="0">
                <a:solidFill>
                  <a:srgbClr val="000000"/>
                </a:solidFill>
                <a:ea typeface="Aptos"/>
                <a:cs typeface="Aptos"/>
              </a:rPr>
              <a:t>restricted eating</a:t>
            </a:r>
            <a:r>
              <a:rPr lang="en-US" sz="1150" dirty="0">
                <a:solidFill>
                  <a:srgbClr val="000000"/>
                </a:solidFill>
                <a:ea typeface="Aptos"/>
                <a:cs typeface="Aptos"/>
              </a:rPr>
              <a:t>, </a:t>
            </a:r>
            <a:r>
              <a:rPr lang="en-US" sz="1150" b="1" dirty="0">
                <a:solidFill>
                  <a:srgbClr val="000000"/>
                </a:solidFill>
                <a:ea typeface="Aptos"/>
                <a:cs typeface="Aptos"/>
              </a:rPr>
              <a:t>OCD</a:t>
            </a:r>
            <a:r>
              <a:rPr lang="en-US" sz="1150" dirty="0">
                <a:solidFill>
                  <a:srgbClr val="000000"/>
                </a:solidFill>
                <a:ea typeface="Aptos"/>
                <a:cs typeface="Aptos"/>
              </a:rPr>
              <a:t>, developmental regression, motor or vocal </a:t>
            </a:r>
            <a:r>
              <a:rPr lang="en-US" sz="1150" b="1" dirty="0">
                <a:solidFill>
                  <a:srgbClr val="000000"/>
                </a:solidFill>
                <a:ea typeface="Aptos"/>
                <a:cs typeface="Aptos"/>
              </a:rPr>
              <a:t>tics</a:t>
            </a:r>
            <a:r>
              <a:rPr lang="en-US" sz="1150" dirty="0">
                <a:solidFill>
                  <a:srgbClr val="000000"/>
                </a:solidFill>
                <a:ea typeface="Aptos"/>
                <a:cs typeface="Aptos"/>
              </a:rPr>
              <a:t>, </a:t>
            </a:r>
            <a:r>
              <a:rPr lang="en-US" sz="1150" b="1" dirty="0">
                <a:solidFill>
                  <a:srgbClr val="000000"/>
                </a:solidFill>
                <a:ea typeface="Aptos"/>
                <a:cs typeface="Aptos"/>
              </a:rPr>
              <a:t>aggression </a:t>
            </a:r>
            <a:r>
              <a:rPr lang="en-US" sz="1150" dirty="0">
                <a:solidFill>
                  <a:srgbClr val="000000"/>
                </a:solidFill>
                <a:ea typeface="Aptos"/>
                <a:cs typeface="Aptos"/>
              </a:rPr>
              <a:t>or</a:t>
            </a:r>
            <a:r>
              <a:rPr lang="en-US" sz="1150" b="1" dirty="0">
                <a:solidFill>
                  <a:srgbClr val="000000"/>
                </a:solidFill>
                <a:ea typeface="Aptos"/>
                <a:cs typeface="Aptos"/>
              </a:rPr>
              <a:t> oppositional behavior</a:t>
            </a:r>
            <a:r>
              <a:rPr lang="en-US" sz="1150" dirty="0">
                <a:solidFill>
                  <a:srgbClr val="000000"/>
                </a:solidFill>
                <a:ea typeface="Aptos"/>
                <a:cs typeface="Aptos"/>
              </a:rPr>
              <a:t>, </a:t>
            </a:r>
            <a:r>
              <a:rPr lang="en-US" sz="1150" b="1" dirty="0">
                <a:solidFill>
                  <a:srgbClr val="000000"/>
                </a:solidFill>
                <a:ea typeface="Aptos"/>
                <a:cs typeface="Aptos"/>
              </a:rPr>
              <a:t>ADHD</a:t>
            </a:r>
            <a:r>
              <a:rPr lang="en-US" sz="1150" dirty="0">
                <a:solidFill>
                  <a:srgbClr val="000000"/>
                </a:solidFill>
                <a:ea typeface="Aptos"/>
                <a:cs typeface="Aptos"/>
              </a:rPr>
              <a:t>, and </a:t>
            </a:r>
            <a:r>
              <a:rPr lang="en-US" sz="1150" b="1" dirty="0">
                <a:solidFill>
                  <a:srgbClr val="000000"/>
                </a:solidFill>
                <a:ea typeface="Aptos"/>
                <a:cs typeface="Aptos"/>
              </a:rPr>
              <a:t>sudden academic </a:t>
            </a:r>
            <a:r>
              <a:rPr lang="en-US" sz="1150" dirty="0">
                <a:solidFill>
                  <a:srgbClr val="000000"/>
                </a:solidFill>
                <a:ea typeface="Aptos"/>
                <a:cs typeface="Aptos"/>
              </a:rPr>
              <a:t>or </a:t>
            </a:r>
            <a:r>
              <a:rPr lang="en-US" sz="1150" b="1" dirty="0">
                <a:solidFill>
                  <a:srgbClr val="000000"/>
                </a:solidFill>
                <a:ea typeface="Aptos"/>
                <a:cs typeface="Aptos"/>
              </a:rPr>
              <a:t>handwriting decline</a:t>
            </a:r>
            <a:r>
              <a:rPr lang="en-US" sz="1150" dirty="0">
                <a:solidFill>
                  <a:srgbClr val="000000"/>
                </a:solidFill>
                <a:ea typeface="Aptos"/>
                <a:cs typeface="Aptos"/>
              </a:rPr>
              <a:t>.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115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PANS and PANDAS </a:t>
            </a:r>
            <a:r>
              <a:rPr lang="en-US" sz="1150" dirty="0">
                <a:ea typeface="Aptos" panose="020B0004020202020204" pitchFamily="34" charset="0"/>
                <a:cs typeface="Arial" panose="020B0604020202020204" pitchFamily="34" charset="0"/>
              </a:rPr>
              <a:t>can be </a:t>
            </a:r>
            <a:r>
              <a:rPr lang="en-US" sz="115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devastating to Texas families. In recognition of the need for greater awareness and understanding, in 2019 the state established</a:t>
            </a:r>
            <a:r>
              <a:rPr lang="en-US" sz="1150" dirty="0">
                <a:ea typeface="Aptos" panose="020B0004020202020204" pitchFamily="34" charset="0"/>
                <a:cs typeface="Arial" panose="020B0604020202020204" pitchFamily="34" charset="0"/>
              </a:rPr>
              <a:t> the</a:t>
            </a:r>
            <a:r>
              <a:rPr lang="en-US" sz="115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150" b="1" dirty="0">
                <a:solidFill>
                  <a:schemeClr val="accent6">
                    <a:lumMod val="75000"/>
                  </a:schemeClr>
                </a:solidFill>
                <a:ea typeface="Aptos" panose="020B0004020202020204" pitchFamily="34" charset="0"/>
                <a:cs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Pediatric Acute-Onset Neuropsychiatric Syndrome Advisory Council (PANSAC)</a:t>
            </a:r>
            <a:r>
              <a:rPr lang="en-US" sz="1150" b="1" dirty="0">
                <a:solidFill>
                  <a:schemeClr val="accent6">
                    <a:lumMod val="75000"/>
                  </a:schemeClr>
                </a:solidFill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150" dirty="0"/>
              <a:t>to advise the </a:t>
            </a:r>
            <a:r>
              <a:rPr lang="en-US" sz="1150" b="1" dirty="0"/>
              <a:t>Health and Human Services Commission </a:t>
            </a:r>
            <a:r>
              <a:rPr lang="en-US" sz="1150" dirty="0"/>
              <a:t>and the </a:t>
            </a:r>
            <a:r>
              <a:rPr lang="en-US" sz="1150" b="1" dirty="0"/>
              <a:t>Texas Legislature </a:t>
            </a:r>
            <a:r>
              <a:rPr lang="en-US" sz="1150" dirty="0"/>
              <a:t>on research, diagnosis, treatment, and education related to PANS. 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115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When properly identified, treatment often includes addressing underlying infections, targeting immune system dysfunction, and providing emotional and developmental support — offering many children the chance for full recovery. </a:t>
            </a:r>
            <a:r>
              <a:rPr lang="en-US" sz="1150" b="1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Tragically, children are often misdiagnosed or experience delays in diagnosis due to limited of awareness and acceptance </a:t>
            </a:r>
            <a:r>
              <a:rPr lang="en-US" sz="115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among medical professionals, and untreated illness can result in serious, long-term impairment. 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115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-more-</a:t>
            </a:r>
            <a:endParaRPr lang="en-US" sz="1200" dirty="0">
              <a:effectLst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5D71CAE-72F7-CA46-2E79-C3CABF345949}"/>
              </a:ext>
            </a:extLst>
          </p:cNvPr>
          <p:cNvCxnSpPr>
            <a:cxnSpLocks/>
          </p:cNvCxnSpPr>
          <p:nvPr/>
        </p:nvCxnSpPr>
        <p:spPr>
          <a:xfrm>
            <a:off x="592511" y="2399938"/>
            <a:ext cx="553673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163756B-AF0E-379C-2F07-B3080B3D5C06}"/>
              </a:ext>
            </a:extLst>
          </p:cNvPr>
          <p:cNvCxnSpPr>
            <a:cxnSpLocks/>
          </p:cNvCxnSpPr>
          <p:nvPr/>
        </p:nvCxnSpPr>
        <p:spPr>
          <a:xfrm>
            <a:off x="592511" y="1205172"/>
            <a:ext cx="4372036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3E3B43F7-83EE-B988-774A-BA6DFDBA4E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0678" y="14179"/>
            <a:ext cx="1348629" cy="1348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560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9457FD-B0FB-E650-06CA-EEE698214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D255592-A2D5-8BB7-E843-B8E21FED9AAF}"/>
              </a:ext>
            </a:extLst>
          </p:cNvPr>
          <p:cNvSpPr txBox="1"/>
          <p:nvPr/>
        </p:nvSpPr>
        <p:spPr>
          <a:xfrm>
            <a:off x="463491" y="236988"/>
            <a:ext cx="6155424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Aft>
                <a:spcPts val="800"/>
              </a:spcAft>
              <a:buNone/>
            </a:pPr>
            <a:br>
              <a:rPr lang="en-US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</a:br>
            <a:r>
              <a:rPr lang="en-US" sz="1300" b="1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PANS &amp; PANDAS Awareness Day in Texas </a:t>
            </a:r>
            <a:r>
              <a:rPr lang="en-US" sz="115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- page 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4EDB346-A934-E272-CA90-4A8C15D39E1C}"/>
              </a:ext>
            </a:extLst>
          </p:cNvPr>
          <p:cNvSpPr txBox="1"/>
          <p:nvPr/>
        </p:nvSpPr>
        <p:spPr>
          <a:xfrm>
            <a:off x="461394" y="4648633"/>
            <a:ext cx="6155424" cy="17028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ts val="1100"/>
              </a:lnSpc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000000"/>
                </a:solidFill>
                <a:effectLst/>
                <a:ea typeface="Aptos" panose="020B0004020202020204" pitchFamily="34" charset="0"/>
                <a:cs typeface="Arial" panose="020B0604020202020204" pitchFamily="34" charset="0"/>
              </a:rPr>
              <a:t>Registration + Media</a:t>
            </a:r>
            <a:endParaRPr lang="en-US" sz="1150" b="1" dirty="0">
              <a:solidFill>
                <a:srgbClr val="0F4761"/>
              </a:solidFill>
              <a:effectLst/>
              <a:ea typeface="Play"/>
              <a:cs typeface="Arial" panose="020B0604020202020204" pitchFamily="34" charset="0"/>
            </a:endParaRPr>
          </a:p>
          <a:p>
            <a:pPr marL="182880">
              <a:lnSpc>
                <a:spcPct val="100000"/>
              </a:lnSpc>
              <a:spcAft>
                <a:spcPts val="600"/>
              </a:spcAft>
            </a:pPr>
            <a:r>
              <a:rPr lang="en-US" sz="1150" dirty="0">
                <a:ea typeface="Aptos" panose="020B0004020202020204" pitchFamily="34" charset="0"/>
                <a:cs typeface="Arial" panose="020B0604020202020204" pitchFamily="34" charset="0"/>
              </a:rPr>
              <a:t>Texas f</a:t>
            </a:r>
            <a:r>
              <a:rPr lang="en-US" sz="115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amilies, practitioners, advocates, and media are encouraged to </a:t>
            </a:r>
            <a:r>
              <a:rPr lang="en-US" sz="1150" b="1" dirty="0">
                <a:solidFill>
                  <a:schemeClr val="accent6">
                    <a:lumMod val="75000"/>
                  </a:schemeClr>
                </a:solidFill>
                <a:ea typeface="Aptos" panose="020B00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REGISTER</a:t>
            </a:r>
            <a:r>
              <a:rPr lang="en-US" sz="1150" b="1" dirty="0">
                <a:solidFill>
                  <a:schemeClr val="accent6">
                    <a:lumMod val="75000"/>
                  </a:schemeClr>
                </a:solidFill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150" dirty="0">
                <a:ea typeface="Aptos" panose="020B0004020202020204" pitchFamily="34" charset="0"/>
                <a:cs typeface="Arial" panose="020B0604020202020204" pitchFamily="34" charset="0"/>
              </a:rPr>
              <a:t>for      PANS &amp; PANDAS Awareness Day</a:t>
            </a:r>
            <a:r>
              <a:rPr lang="en-US" sz="1150" b="1" dirty="0">
                <a:solidFill>
                  <a:schemeClr val="accent6">
                    <a:lumMod val="75000"/>
                  </a:schemeClr>
                </a:solidFill>
                <a:ea typeface="Aptos" panose="020B0004020202020204" pitchFamily="34" charset="0"/>
                <a:cs typeface="Arial" panose="020B0604020202020204" pitchFamily="34" charset="0"/>
              </a:rPr>
              <a:t>. </a:t>
            </a:r>
          </a:p>
          <a:p>
            <a:pPr marL="182880">
              <a:lnSpc>
                <a:spcPct val="100000"/>
              </a:lnSpc>
              <a:spcAft>
                <a:spcPts val="600"/>
              </a:spcAft>
            </a:pPr>
            <a:r>
              <a:rPr lang="en-US" sz="1200" dirty="0"/>
              <a:t>This year’s theme is </a:t>
            </a:r>
            <a:r>
              <a:rPr lang="en-US" sz="1200" b="1" dirty="0"/>
              <a:t>UNITED</a:t>
            </a:r>
            <a:r>
              <a:rPr lang="en-US" sz="1200" dirty="0"/>
              <a:t>—because when families, advocates, clinicians, educators, and community leaders come together, our voices are stronger and hope grows.</a:t>
            </a:r>
            <a:r>
              <a:rPr lang="en-US" sz="115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</a:p>
          <a:p>
            <a:pPr marL="182880" marR="0">
              <a:lnSpc>
                <a:spcPts val="1150"/>
              </a:lnSpc>
              <a:spcAft>
                <a:spcPts val="600"/>
              </a:spcAft>
              <a:buNone/>
            </a:pPr>
            <a:r>
              <a:rPr lang="en-US" sz="1150" b="1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Media Interviews</a:t>
            </a:r>
            <a:r>
              <a:rPr lang="en-US" sz="115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 before, during and </a:t>
            </a:r>
            <a:r>
              <a:rPr lang="en-US" sz="1150" dirty="0">
                <a:ea typeface="Aptos" panose="020B0004020202020204" pitchFamily="34" charset="0"/>
                <a:cs typeface="Arial" panose="020B0604020202020204" pitchFamily="34" charset="0"/>
              </a:rPr>
              <a:t>after the</a:t>
            </a:r>
            <a:r>
              <a:rPr lang="en-US" sz="115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 event with </a:t>
            </a:r>
            <a:r>
              <a:rPr lang="en-US" sz="1150" dirty="0">
                <a:ea typeface="Aptos" panose="020B0004020202020204" pitchFamily="34" charset="0"/>
                <a:cs typeface="Arial" panose="020B0604020202020204" pitchFamily="34" charset="0"/>
              </a:rPr>
              <a:t>families, healthcare professionals </a:t>
            </a:r>
            <a:r>
              <a:rPr lang="en-US" sz="115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and legislative representatives can be </a:t>
            </a:r>
            <a:r>
              <a:rPr lang="en-US" sz="1150" dirty="0">
                <a:ea typeface="Aptos" panose="020B0004020202020204" pitchFamily="34" charset="0"/>
                <a:cs typeface="Arial" panose="020B0604020202020204" pitchFamily="34" charset="0"/>
              </a:rPr>
              <a:t>arranged </a:t>
            </a:r>
            <a:r>
              <a:rPr lang="en-US" sz="115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at: </a:t>
            </a:r>
            <a:r>
              <a:rPr lang="en-US" sz="1150" dirty="0">
                <a:solidFill>
                  <a:schemeClr val="accent6">
                    <a:lumMod val="75000"/>
                  </a:schemeClr>
                </a:solidFill>
                <a:effectLst/>
                <a:ea typeface="Aptos" panose="020B00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hello@pansawareness</a:t>
            </a:r>
            <a:r>
              <a:rPr lang="en-US" sz="1150" dirty="0">
                <a:solidFill>
                  <a:schemeClr val="accent6">
                    <a:lumMod val="75000"/>
                  </a:schemeClr>
                </a:solidFill>
                <a:ea typeface="Aptos" panose="020B00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tx.org</a:t>
            </a:r>
            <a:r>
              <a:rPr lang="en-US" sz="1150" dirty="0">
                <a:solidFill>
                  <a:schemeClr val="accent6">
                    <a:lumMod val="75000"/>
                  </a:schemeClr>
                </a:solidFill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150" dirty="0">
                <a:solidFill>
                  <a:schemeClr val="accent6">
                    <a:lumMod val="75000"/>
                  </a:schemeClr>
                </a:solidFill>
                <a:effectLst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</a:p>
          <a:p>
            <a:pPr marL="182880" marR="0">
              <a:lnSpc>
                <a:spcPts val="1150"/>
              </a:lnSpc>
              <a:spcAft>
                <a:spcPts val="600"/>
              </a:spcAft>
              <a:buNone/>
            </a:pPr>
            <a:r>
              <a:rPr lang="en-US" sz="1150" b="1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Details</a:t>
            </a:r>
            <a:r>
              <a:rPr lang="en-US" sz="115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: </a:t>
            </a:r>
            <a:r>
              <a:rPr lang="en-US" sz="1150" dirty="0">
                <a:solidFill>
                  <a:schemeClr val="accent6">
                    <a:lumMod val="75000"/>
                  </a:schemeClr>
                </a:solidFill>
                <a:ea typeface="Aptos" panose="020B00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PANSAwarenessTX.org</a:t>
            </a:r>
            <a:r>
              <a:rPr lang="en-US" sz="1150" dirty="0">
                <a:solidFill>
                  <a:schemeClr val="accent6">
                    <a:lumMod val="75000"/>
                  </a:schemeClr>
                </a:solidFill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lang="en-US" sz="1150" b="1" u="sng" dirty="0">
              <a:solidFill>
                <a:schemeClr val="accent6">
                  <a:lumMod val="75000"/>
                </a:schemeClr>
              </a:solidFill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610D6F5-3794-78AF-7B2B-EBDC5E2F84A7}"/>
              </a:ext>
            </a:extLst>
          </p:cNvPr>
          <p:cNvSpPr txBox="1"/>
          <p:nvPr/>
        </p:nvSpPr>
        <p:spPr>
          <a:xfrm>
            <a:off x="2494039" y="929055"/>
            <a:ext cx="1459523" cy="2443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Aptos" panose="020B0004020202020204" pitchFamily="34" charset="0"/>
                <a:cs typeface="Aptos" panose="020B0004020202020204" pitchFamily="34" charset="0"/>
              </a:rPr>
              <a:t>October 9</a:t>
            </a:r>
            <a:r>
              <a:rPr kumimoji="0" lang="en-US" sz="1300" b="1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Aptos" panose="020B0004020202020204" pitchFamily="34" charset="0"/>
                <a:cs typeface="Aptos" panose="020B0004020202020204" pitchFamily="34" charset="0"/>
              </a:rPr>
              <a:t>th</a:t>
            </a:r>
            <a:endParaRPr kumimoji="0" lang="en-US" sz="1300" b="1" i="0" u="none" strike="noStrike" kern="1200" cap="none" spc="0" normalizeH="0" baseline="0" noProof="0" dirty="0">
              <a:ln>
                <a:noFill/>
              </a:ln>
              <a:solidFill>
                <a:srgbClr val="0F4761"/>
              </a:solidFill>
              <a:effectLst/>
              <a:uLnTx/>
              <a:uFillTx/>
              <a:latin typeface="Aptos" panose="02110004020202020204"/>
              <a:ea typeface="Play"/>
              <a:cs typeface="Play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6F7C2E2-E63D-1E52-C54D-4AF84F54BAF0}"/>
              </a:ext>
            </a:extLst>
          </p:cNvPr>
          <p:cNvCxnSpPr>
            <a:cxnSpLocks/>
          </p:cNvCxnSpPr>
          <p:nvPr/>
        </p:nvCxnSpPr>
        <p:spPr>
          <a:xfrm>
            <a:off x="552464" y="7425485"/>
            <a:ext cx="553673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4240007-8552-8AE9-41C2-D07C2D1249ED}"/>
              </a:ext>
            </a:extLst>
          </p:cNvPr>
          <p:cNvCxnSpPr>
            <a:cxnSpLocks/>
          </p:cNvCxnSpPr>
          <p:nvPr/>
        </p:nvCxnSpPr>
        <p:spPr>
          <a:xfrm>
            <a:off x="506323" y="6421976"/>
            <a:ext cx="553673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5F681220-E863-C6EA-7B83-93ABC3D705C7}"/>
              </a:ext>
            </a:extLst>
          </p:cNvPr>
          <p:cNvCxnSpPr>
            <a:cxnSpLocks/>
          </p:cNvCxnSpPr>
          <p:nvPr/>
        </p:nvCxnSpPr>
        <p:spPr>
          <a:xfrm>
            <a:off x="552464" y="744819"/>
            <a:ext cx="4028328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534A8EAC-7653-CB3D-597B-C55DB62E22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142" y="0"/>
            <a:ext cx="1327638" cy="13276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DE2891C-EC09-AA22-DDED-ECC1AE4081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9574" y="1131738"/>
            <a:ext cx="4615956" cy="3359598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FE1D62F-B1F8-D60E-7FCD-0708093C88EB}"/>
              </a:ext>
            </a:extLst>
          </p:cNvPr>
          <p:cNvCxnSpPr>
            <a:cxnSpLocks/>
          </p:cNvCxnSpPr>
          <p:nvPr/>
        </p:nvCxnSpPr>
        <p:spPr>
          <a:xfrm>
            <a:off x="578841" y="4568002"/>
            <a:ext cx="553673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E30AC3A6-35BA-A616-6496-7656EF232F16}"/>
              </a:ext>
            </a:extLst>
          </p:cNvPr>
          <p:cNvSpPr txBox="1"/>
          <p:nvPr/>
        </p:nvSpPr>
        <p:spPr>
          <a:xfrm>
            <a:off x="461394" y="6540656"/>
            <a:ext cx="5929402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About PANS Awareness TX </a:t>
            </a:r>
          </a:p>
          <a:p>
            <a:pPr marL="182880" lvl="1">
              <a:spcAft>
                <a:spcPts val="700"/>
              </a:spcAft>
              <a:defRPr sz="1100" b="0">
                <a:solidFill>
                  <a:srgbClr val="000000"/>
                </a:solidFill>
                <a:latin typeface="Aptos"/>
                <a:ea typeface="Aptos"/>
                <a:cs typeface="Aptos"/>
              </a:defRPr>
            </a:pPr>
            <a:r>
              <a:rPr lang="en-US" sz="115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PANS Awareness TX is a nonprofit organization of parents dedicated to raising awareness of PANS and PANDAS and improving recognition, support, and access to timely, effective care for Texas children and families.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C568F1-2087-B77A-8211-A1C9A08B8A4E}"/>
              </a:ext>
            </a:extLst>
          </p:cNvPr>
          <p:cNvSpPr txBox="1"/>
          <p:nvPr/>
        </p:nvSpPr>
        <p:spPr>
          <a:xfrm>
            <a:off x="506323" y="7519451"/>
            <a:ext cx="5839544" cy="1374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Contact / Interviews / Info</a:t>
            </a:r>
            <a:endParaRPr kumimoji="0" lang="en-US" sz="1150" b="1" i="0" u="none" strike="noStrike" kern="1200" cap="none" spc="0" normalizeH="0" baseline="0" noProof="0" dirty="0">
              <a:ln>
                <a:noFill/>
              </a:ln>
              <a:solidFill>
                <a:srgbClr val="0F476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18288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 sz="1100" b="0">
                <a:solidFill>
                  <a:srgbClr val="000000"/>
                </a:solidFill>
                <a:latin typeface="Aptos"/>
                <a:ea typeface="Aptos"/>
                <a:cs typeface="Aptos"/>
              </a:defRPr>
            </a:pPr>
            <a:r>
              <a: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/>
              </a:rPr>
              <a:t>Elizabeth James, Vice President | PANS Awareness TX</a:t>
            </a:r>
          </a:p>
          <a:p>
            <a:pPr marL="18288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 sz="1100" b="0">
                <a:solidFill>
                  <a:srgbClr val="000000"/>
                </a:solidFill>
                <a:latin typeface="Aptos"/>
                <a:ea typeface="Aptos"/>
                <a:cs typeface="Aptos"/>
              </a:defRPr>
            </a:pPr>
            <a:r>
              <a: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ptos"/>
                <a:ea typeface="Aptos"/>
                <a:cs typeface="Apto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hello@pansawarenesstx.org</a:t>
            </a:r>
            <a:r>
              <a: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ptos"/>
              </a:rPr>
              <a:t> </a:t>
            </a:r>
            <a:r>
              <a: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/>
              </a:rPr>
              <a:t>| 425-290-2148</a:t>
            </a:r>
          </a:p>
          <a:p>
            <a:pPr marL="18288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 sz="1100" b="0">
                <a:solidFill>
                  <a:srgbClr val="000000"/>
                </a:solidFill>
                <a:latin typeface="Aptos"/>
                <a:ea typeface="Aptos"/>
                <a:cs typeface="Aptos"/>
              </a:defRPr>
            </a:pPr>
            <a:r>
              <a: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ptos"/>
                <a:ea typeface="Aptos"/>
                <a:cs typeface="Apto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PANSAwarenessTX.org</a:t>
            </a:r>
          </a:p>
          <a:p>
            <a:pPr marL="18288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 sz="1100" b="0">
                <a:solidFill>
                  <a:srgbClr val="000000"/>
                </a:solidFill>
                <a:latin typeface="Aptos"/>
                <a:ea typeface="Aptos"/>
                <a:cs typeface="Aptos"/>
              </a:defRPr>
            </a:pPr>
            <a:r>
              <a:rPr lang="en-US" sz="1150" dirty="0">
                <a:solidFill>
                  <a:schemeClr val="accent6">
                    <a:lumMod val="75000"/>
                  </a:schemeClr>
                </a:solidFill>
                <a:latin typeface="Aptos"/>
                <a:ea typeface="Aptos"/>
                <a:cs typeface="Aptos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Facebook: PANS Awareness TX</a:t>
            </a:r>
          </a:p>
          <a:p>
            <a:pPr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###</a:t>
            </a:r>
          </a:p>
        </p:txBody>
      </p:sp>
    </p:spTree>
    <p:extLst>
      <p:ext uri="{BB962C8B-B14F-4D97-AF65-F5344CB8AC3E}">
        <p14:creationId xmlns:p14="http://schemas.microsoft.com/office/powerpoint/2010/main" val="40160424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5393</TotalTime>
  <Words>559</Words>
  <Application>Microsoft Office PowerPoint</Application>
  <PresentationFormat>Letter Paper (8.5x11 in)</PresentationFormat>
  <Paragraphs>29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Play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Siliven, Kelley K</dc:creator>
  <cp:lastModifiedBy>Kelley Siliven</cp:lastModifiedBy>
  <cp:revision>74</cp:revision>
  <cp:lastPrinted>2025-09-30T23:44:09Z</cp:lastPrinted>
  <dcterms:created xsi:type="dcterms:W3CDTF">2025-09-21T19:12:28Z</dcterms:created>
  <dcterms:modified xsi:type="dcterms:W3CDTF">2026-10-02T02:23:45Z</dcterms:modified>
</cp:coreProperties>
</file>