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7" d="100"/>
          <a:sy n="87" d="100"/>
        </p:scale>
        <p:origin x="66" y="10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Jervis — sampling highs</c:v>
                </c:pt>
              </c:strCache>
            </c:strRef>
          </c:tx>
          <c:spPr>
            <a:solidFill>
              <a:srgbClr val="B87333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>
                    <a:solidFill>
                      <a:srgbClr val="1A2233"/>
                    </a:solidFill>
                    <a:latin typeface="Calibri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Copper %</c:v>
                </c:pt>
                <c:pt idx="1">
                  <c:v>Zinc %</c:v>
                </c:pt>
                <c:pt idx="2">
                  <c:v>Silver g/t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1.92</c:v>
                </c:pt>
                <c:pt idx="1">
                  <c:v>24.9</c:v>
                </c:pt>
                <c:pt idx="2">
                  <c:v>283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0EC-4F4C-A107-3CF30FB6525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Britannia — avg. grade</c:v>
                </c:pt>
              </c:strCache>
            </c:strRef>
          </c:tx>
          <c:spPr>
            <a:solidFill>
              <a:srgbClr val="1F3864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>
                    <a:solidFill>
                      <a:srgbClr val="1A2233"/>
                    </a:solidFill>
                    <a:latin typeface="Calibri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Copper %</c:v>
                </c:pt>
                <c:pt idx="1">
                  <c:v>Zinc %</c:v>
                </c:pt>
                <c:pt idx="2">
                  <c:v>Silver g/t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1.1000000000000001</c:v>
                </c:pt>
                <c:pt idx="1">
                  <c:v>0.65</c:v>
                </c:pt>
                <c:pt idx="2">
                  <c:v>6.8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0EC-4F4C-A107-3CF30FB6525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B6B86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2E8F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B6B86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solidFill>
                <a:srgbClr val="1A2233"/>
              </a:solidFill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  <c:showDLblsOverMax val="1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54064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ITEMS TO CONFIRM before distribution:
1. Gnome distance to Cardiac Creek: source says '5 km SW' and '15 km SE' — confirm distance + direction.
2. Insider ownership: stated ~75% — confirm exact figure and basis (issued vs fully diluted).
3. Sandfire market cap: $225M (main body) vs $300M (one letter).
4. Valhalla market cap: $220M vs $100M across versions.
5. Incorporation/reporting dates inconsistent: Sep 1 2020 / Sep 30 2009 / Sep 2 2020.
6. Prior financing reference price ($0.65 vs $0.50) — confirm.
7. COMPLIANCE: remove or have counsel review the predicted financing price 'meaningfully above current trading level.'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asiabasemetals.com/cu-shortage-friedland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asiabasemetals.com/ai-boom-bhp-ceo" TargetMode="External"/><Relationship Id="rId4" Type="http://schemas.openxmlformats.org/officeDocument/2006/relationships/hyperlink" Target="https://asiabasemetals.com/cu-rally-rob-mcewen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asiabasemetals.com/ceo-video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624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B8733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822960" y="640080"/>
            <a:ext cx="3200400" cy="132588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/>
          <a:effectLst>
            <a:outerShdw blurRad="88900" dist="38100" dir="81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4" name="Image 0" descr="img/image10.png"/>
          <p:cNvPicPr>
            <a:picLocks noChangeAspect="1"/>
          </p:cNvPicPr>
          <p:nvPr/>
        </p:nvPicPr>
        <p:blipFill>
          <a:blip r:embed="rId3"/>
          <a:srcRect l="-9545" r="-9545"/>
          <a:stretch/>
        </p:blipFill>
        <p:spPr>
          <a:xfrm>
            <a:off x="1051560" y="804672"/>
            <a:ext cx="2743200" cy="100584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22960" y="2514600"/>
            <a:ext cx="10515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5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AsiaBaseMetals Inc.</a:t>
            </a:r>
            <a:endParaRPr lang="en-US" sz="5000" dirty="0"/>
          </a:p>
        </p:txBody>
      </p:sp>
      <p:sp>
        <p:nvSpPr>
          <p:cNvPr id="6" name="Text 3"/>
          <p:cNvSpPr/>
          <p:nvPr/>
        </p:nvSpPr>
        <p:spPr>
          <a:xfrm>
            <a:off x="841248" y="3474720"/>
            <a:ext cx="10515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D98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CEO &amp; Chairman’s Investor Update</a:t>
            </a:r>
            <a:endParaRPr lang="en-US" sz="2400" dirty="0"/>
          </a:p>
        </p:txBody>
      </p:sp>
      <p:sp>
        <p:nvSpPr>
          <p:cNvPr id="7" name="Text 4"/>
          <p:cNvSpPr/>
          <p:nvPr/>
        </p:nvSpPr>
        <p:spPr>
          <a:xfrm>
            <a:off x="841248" y="425196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DCE6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TSX.V: ABZ</a:t>
            </a:r>
            <a:r>
              <a:rPr lang="en-US" sz="1400" dirty="0">
                <a:solidFill>
                  <a:srgbClr val="DCE6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A Futura Capital Group company      </a:t>
            </a:r>
            <a:r>
              <a:rPr lang="en-US" sz="1400" dirty="0">
                <a:solidFill>
                  <a:srgbClr val="FFC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Effective Date :  October 1, 2026</a:t>
            </a:r>
            <a:endParaRPr lang="en-US" sz="1400" dirty="0">
              <a:solidFill>
                <a:srgbClr val="FFC000"/>
              </a:solidFill>
            </a:endParaRPr>
          </a:p>
        </p:txBody>
      </p:sp>
      <p:sp>
        <p:nvSpPr>
          <p:cNvPr id="8" name="Text 5"/>
          <p:cNvSpPr/>
          <p:nvPr/>
        </p:nvSpPr>
        <p:spPr>
          <a:xfrm>
            <a:off x="841248" y="603504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5B6B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Forward-looking statements — see disclaimer. Not an offer or solicitation. Public disclosure filed on SEDAR+.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B87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OPPORTUNITY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1064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6243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patient junior, positioned for the upturn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737360"/>
            <a:ext cx="594360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spcAft>
                <a:spcPts val="1000"/>
              </a:spcAft>
              <a:buNone/>
            </a:pPr>
            <a:r>
              <a:rPr lang="en-US" sz="16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AsiaBaseMetals is a Canadian explorer focused on polymetallic VMS systems — copper, zinc, silver, gold — across the Americas (Canada, USA, Mexico, Argentina, Chile).</a:t>
            </a:r>
            <a:endParaRPr lang="en-US" sz="1600" dirty="0"/>
          </a:p>
          <a:p>
            <a:pPr marL="0" indent="0">
              <a:lnSpc>
                <a:spcPct val="110000"/>
              </a:lnSpc>
              <a:spcAft>
                <a:spcPts val="1000"/>
              </a:spcAft>
              <a:buNone/>
            </a:pPr>
            <a:r>
              <a:rPr lang="en-US" sz="16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Through a decade-long downturn the Company minimized spending and dilution, waiting for the cycle to turn.</a:t>
            </a:r>
            <a:endParaRPr lang="en-US" sz="16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6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senior upturn began in 2025; the junior-exploration upturn has now arrived in 2026 and is gaining momentum.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6949440" y="1737360"/>
            <a:ext cx="4663440" cy="123444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6F2"/>
            </a:solidFill>
            <a:prstDash val="solid"/>
          </a:ln>
          <a:effectLst>
            <a:outerShdw blurRad="88900" dist="38100" dir="81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6949440" y="1737360"/>
            <a:ext cx="109728" cy="1234440"/>
          </a:xfrm>
          <a:prstGeom prst="rect">
            <a:avLst/>
          </a:prstGeom>
          <a:solidFill>
            <a:srgbClr val="B8733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7269480" y="1901952"/>
            <a:ext cx="4206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6243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Dec 2025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7269480" y="2487168"/>
            <a:ext cx="4206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B6B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Jervis Project acquired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949440" y="3154680"/>
            <a:ext cx="4663440" cy="123444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6F2"/>
            </a:solidFill>
            <a:prstDash val="solid"/>
          </a:ln>
          <a:effectLst>
            <a:outerShdw blurRad="88900" dist="38100" dir="81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6949440" y="3154680"/>
            <a:ext cx="109728" cy="1234440"/>
          </a:xfrm>
          <a:prstGeom prst="rect">
            <a:avLst/>
          </a:prstGeom>
          <a:solidFill>
            <a:srgbClr val="B8733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7269480" y="3319272"/>
            <a:ext cx="4206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6243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 2027</a:t>
            </a:r>
            <a:endParaRPr lang="en-US" sz="3000" dirty="0"/>
          </a:p>
        </p:txBody>
      </p:sp>
      <p:sp>
        <p:nvSpPr>
          <p:cNvPr id="12" name="Text 10"/>
          <p:cNvSpPr/>
          <p:nvPr/>
        </p:nvSpPr>
        <p:spPr>
          <a:xfrm>
            <a:off x="7269480" y="3904488"/>
            <a:ext cx="4206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B6B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Drilling planned at Jervis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949440" y="4572000"/>
            <a:ext cx="4663440" cy="123444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6F2"/>
            </a:solidFill>
            <a:prstDash val="solid"/>
          </a:ln>
          <a:effectLst>
            <a:outerShdw blurRad="88900" dist="38100" dir="81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6949440" y="4572000"/>
            <a:ext cx="109728" cy="1234440"/>
          </a:xfrm>
          <a:prstGeom prst="rect">
            <a:avLst/>
          </a:prstGeom>
          <a:solidFill>
            <a:srgbClr val="B8733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7269480" y="4736592"/>
            <a:ext cx="4206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6243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100%</a:t>
            </a:r>
            <a:endParaRPr lang="en-US" sz="3000" dirty="0"/>
          </a:p>
        </p:txBody>
      </p:sp>
      <p:sp>
        <p:nvSpPr>
          <p:cNvPr id="16" name="Text 14"/>
          <p:cNvSpPr/>
          <p:nvPr/>
        </p:nvSpPr>
        <p:spPr>
          <a:xfrm>
            <a:off x="7269480" y="5321808"/>
            <a:ext cx="4206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B6B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Ownership of both projects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457200" y="649224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B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AsiaBaseMetals Inc.  •  TSX.V: ABZ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11247120" y="649224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B87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COPPER, WHY NOW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1064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6243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Rising Demand Meets Constrained Supply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5440680" cy="429768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6F2"/>
            </a:solidFill>
            <a:prstDash val="solid"/>
          </a:ln>
          <a:effectLst>
            <a:outerShdw blurRad="88900" dist="38100" dir="81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548640" y="1783080"/>
            <a:ext cx="5440680" cy="566928"/>
          </a:xfrm>
          <a:prstGeom prst="rect">
            <a:avLst/>
          </a:prstGeom>
          <a:solidFill>
            <a:srgbClr val="B8733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77240" y="1783080"/>
            <a:ext cx="49834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Demand Drivers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22960" y="2514600"/>
            <a:ext cx="4937760" cy="3383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4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Population &amp; Middle-Class Growth Led by India and China</a:t>
            </a:r>
            <a:endParaRPr lang="en-US" sz="140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4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Electrification and AI-driven Power Demand</a:t>
            </a:r>
            <a:endParaRPr lang="en-US" sz="140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4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Replacement of Aging Infrastructure in Developed Economies</a:t>
            </a:r>
            <a:endParaRPr lang="en-US" sz="140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4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Tariff and Trade Pressures on the Movement of Metal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6172200" y="1783080"/>
            <a:ext cx="5440680" cy="429768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6F2"/>
            </a:solidFill>
            <a:prstDash val="solid"/>
          </a:ln>
          <a:effectLst>
            <a:outerShdw blurRad="88900" dist="38100" dir="81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6172200" y="1783080"/>
            <a:ext cx="5440680" cy="566928"/>
          </a:xfrm>
          <a:prstGeom prst="rect">
            <a:avLst/>
          </a:prstGeom>
          <a:solidFill>
            <a:srgbClr val="1F386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6400800" y="1783080"/>
            <a:ext cx="49834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Supply Constraints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446520" y="2514600"/>
            <a:ext cx="4937760" cy="3383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4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Long-running Shortage of New Discoveries</a:t>
            </a:r>
            <a:endParaRPr lang="en-US" sz="140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4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Multi-Year Lead-Times to Bring Mines Online</a:t>
            </a:r>
            <a:endParaRPr lang="en-US" sz="140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4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Tightening Environmental and Permitting Requirements</a:t>
            </a:r>
            <a:endParaRPr lang="en-US" sz="140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4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Industry Leaders (</a:t>
            </a:r>
            <a:r>
              <a:rPr lang="en-US" sz="14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/>
              </a:rPr>
              <a:t>Friedland</a:t>
            </a:r>
            <a:r>
              <a:rPr lang="en-US" sz="14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4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/>
              </a:rPr>
              <a:t>McEwen</a:t>
            </a:r>
            <a:r>
              <a:rPr lang="en-US" sz="14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4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/>
              </a:rPr>
              <a:t>Henry</a:t>
            </a:r>
            <a:r>
              <a:rPr lang="en-US" sz="14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/BHP) point to a structural shortfall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7200" y="649224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B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AsiaBaseMetals Inc.  •  TSX.V: ABZ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11247120" y="649224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B87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FLAGSHIP ASSET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1064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6243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Jervis Project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737360"/>
            <a:ext cx="6400800" cy="4023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spcAft>
                <a:spcPts val="1000"/>
              </a:spcAft>
              <a:buNone/>
            </a:pPr>
            <a:r>
              <a:rPr lang="en-US" sz="1600" b="1" dirty="0">
                <a:solidFill>
                  <a:srgbClr val="1624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VMS-style — Cu, Zn, Ag, Au — 100% owned, British Columbia.</a:t>
            </a:r>
            <a:endParaRPr lang="en-US" sz="1600" dirty="0"/>
          </a:p>
          <a:p>
            <a:pPr marL="0" indent="0">
              <a:lnSpc>
                <a:spcPct val="110000"/>
              </a:lnSpc>
              <a:spcAft>
                <a:spcPts val="1000"/>
              </a:spcAft>
              <a:buNone/>
            </a:pPr>
            <a:r>
              <a:rPr lang="en-US" sz="16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Located within the VMS-prospective Gambier Group trend that also hosts the historic </a:t>
            </a:r>
            <a:r>
              <a:rPr lang="en-US" sz="16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/>
              </a:rPr>
              <a:t>Britannia mine </a:t>
            </a:r>
            <a:r>
              <a:rPr lang="en-US" sz="16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 Kenorland Minerals’ Rox project (TSX.V: KLD).</a:t>
            </a:r>
            <a:endParaRPr lang="en-US" sz="1600" dirty="0"/>
          </a:p>
          <a:p>
            <a:pPr marL="0" indent="0">
              <a:lnSpc>
                <a:spcPct val="110000"/>
              </a:lnSpc>
              <a:spcAft>
                <a:spcPts val="1000"/>
              </a:spcAft>
              <a:buNone/>
            </a:pPr>
            <a:r>
              <a:rPr lang="en-US" sz="16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coherent </a:t>
            </a:r>
            <a:r>
              <a:rPr lang="en-US" sz="1600" u="sng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km mineralized anomaly </a:t>
            </a:r>
            <a:r>
              <a:rPr lang="en-US" sz="16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outlined by a 1993 soil-sampling program.</a:t>
            </a:r>
            <a:endParaRPr lang="en-US" sz="16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6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Prior work targeted surface showings </a:t>
            </a:r>
            <a:r>
              <a:rPr lang="en-US" sz="1600" u="sng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without a modern VMS model</a:t>
            </a:r>
            <a:r>
              <a:rPr lang="en-US" sz="16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The </a:t>
            </a:r>
            <a:r>
              <a:rPr lang="en-US" sz="1600" u="sng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 will advance Jervis with modern VMS-targeted technology </a:t>
            </a:r>
            <a:r>
              <a:rPr lang="en-US" sz="16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drilling planned for Q1, 2027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7406640" y="1920240"/>
            <a:ext cx="4206240" cy="1828800"/>
          </a:xfrm>
          <a:prstGeom prst="rect">
            <a:avLst/>
          </a:prstGeom>
          <a:solidFill>
            <a:srgbClr val="16243F"/>
          </a:solidFill>
          <a:ln/>
          <a:effectLst>
            <a:outerShdw blurRad="88900" dist="38100" dir="81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406640" y="2057400"/>
            <a:ext cx="42062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5400" b="1" dirty="0">
                <a:solidFill>
                  <a:srgbClr val="D98E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 km</a:t>
            </a:r>
            <a:endParaRPr lang="en-US" sz="5400" dirty="0"/>
          </a:p>
        </p:txBody>
      </p:sp>
      <p:sp>
        <p:nvSpPr>
          <p:cNvPr id="7" name="Text 5"/>
          <p:cNvSpPr/>
          <p:nvPr/>
        </p:nvSpPr>
        <p:spPr>
          <a:xfrm>
            <a:off x="7406640" y="2971800"/>
            <a:ext cx="4206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DCE6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mineralized anomaly identified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7406640" y="3977640"/>
            <a:ext cx="4206240" cy="173736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6F2"/>
            </a:solidFill>
            <a:prstDash val="solid"/>
          </a:ln>
          <a:effectLst>
            <a:outerShdw blurRad="88900" dist="38100" dir="81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7589520" y="4114800"/>
            <a:ext cx="3840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B87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Rox Project context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7589520" y="4480560"/>
            <a:ext cx="384048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Held by Kenorland Minerals; notable shareholders include </a:t>
            </a:r>
            <a:r>
              <a:rPr lang="en-US" sz="1250" u="sng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Sumitomo Metal Mining </a:t>
            </a:r>
            <a:r>
              <a:rPr lang="en-US" sz="12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 </a:t>
            </a:r>
            <a:r>
              <a:rPr lang="en-US" sz="1250" u="sng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John Tognetti </a:t>
            </a:r>
            <a:r>
              <a:rPr lang="en-US" sz="12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(Chairman Emeritus, Haywood Securities).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457200" y="649224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B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AsiaBaseMetals Inc.  •  TSX.V: ABZ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1247120" y="649224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B87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JERVIS PROJECT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1064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6243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Sampling highs vs. Britannia production</a:t>
            </a:r>
            <a:endParaRPr lang="en-US" sz="3000" dirty="0"/>
          </a:p>
        </p:txBody>
      </p:sp>
      <p:graphicFrame>
        <p:nvGraphicFramePr>
          <p:cNvPr id="4" name="Chart 0"/>
          <p:cNvGraphicFramePr/>
          <p:nvPr/>
        </p:nvGraphicFramePr>
        <p:xfrm>
          <a:off x="548640" y="1828800"/>
          <a:ext cx="6766560" cy="4023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5943600"/>
            <a:ext cx="6766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5B6B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Jervis Au: no reliable data. Britannia Au: 0.6 g/t.</a:t>
            </a:r>
            <a:endParaRPr lang="en-US" sz="1100" dirty="0"/>
          </a:p>
        </p:txBody>
      </p:sp>
      <p:sp>
        <p:nvSpPr>
          <p:cNvPr id="6" name="Shape 3"/>
          <p:cNvSpPr/>
          <p:nvPr/>
        </p:nvSpPr>
        <p:spPr>
          <a:xfrm>
            <a:off x="7680960" y="1828800"/>
            <a:ext cx="3931920" cy="365760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6F2"/>
            </a:solidFill>
            <a:prstDash val="solid"/>
          </a:ln>
          <a:effectLst>
            <a:outerShdw blurRad="88900" dist="38100" dir="81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Shape 4"/>
          <p:cNvSpPr/>
          <p:nvPr/>
        </p:nvSpPr>
        <p:spPr>
          <a:xfrm>
            <a:off x="7680960" y="1828800"/>
            <a:ext cx="3931920" cy="109728"/>
          </a:xfrm>
          <a:prstGeom prst="rect">
            <a:avLst/>
          </a:prstGeom>
          <a:solidFill>
            <a:srgbClr val="B8733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7909560" y="2057400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624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Britannia mine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7909560" y="2468880"/>
            <a:ext cx="3474720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spcAft>
                <a:spcPts val="800"/>
              </a:spcAft>
              <a:buNone/>
            </a:pPr>
            <a:r>
              <a:rPr lang="en-US" sz="13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Once one of the world’s largest copper mines and the largest in the British Commonwealth (In B.C. Canada).</a:t>
            </a:r>
            <a:endParaRPr lang="en-US" sz="135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3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47.8 Mt produced over a ~70-year life (Now  a Museum).</a:t>
            </a:r>
            <a:endParaRPr lang="en-US" sz="1350" dirty="0"/>
          </a:p>
        </p:txBody>
      </p:sp>
      <p:sp>
        <p:nvSpPr>
          <p:cNvPr id="10" name="Text 7"/>
          <p:cNvSpPr/>
          <p:nvPr/>
        </p:nvSpPr>
        <p:spPr>
          <a:xfrm>
            <a:off x="7909560" y="4754880"/>
            <a:ext cx="3474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5B6B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Mineralization on nearby properties is not necessarily indicative of mineralization on Jervis.</a:t>
            </a:r>
            <a:endParaRPr lang="en-US" sz="1050" dirty="0"/>
          </a:p>
        </p:txBody>
      </p:sp>
      <p:sp>
        <p:nvSpPr>
          <p:cNvPr id="11" name="Text 8"/>
          <p:cNvSpPr/>
          <p:nvPr/>
        </p:nvSpPr>
        <p:spPr>
          <a:xfrm>
            <a:off x="457200" y="649224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B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AsiaBaseMetals Inc.  •  TSX.V: ABZ</a:t>
            </a:r>
            <a:endParaRPr lang="en-US" sz="900" dirty="0"/>
          </a:p>
        </p:txBody>
      </p:sp>
      <p:sp>
        <p:nvSpPr>
          <p:cNvPr id="12" name="Text 9"/>
          <p:cNvSpPr/>
          <p:nvPr/>
        </p:nvSpPr>
        <p:spPr>
          <a:xfrm>
            <a:off x="11247120" y="649224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B87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SECOND PROJECT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1064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6243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Gnome Project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737360"/>
            <a:ext cx="6583680" cy="3840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spcAft>
                <a:spcPts val="1000"/>
              </a:spcAft>
              <a:buNone/>
            </a:pPr>
            <a:r>
              <a:rPr lang="en-US" sz="1600" b="1" dirty="0">
                <a:solidFill>
                  <a:srgbClr val="1624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Zn / Co — 100% owned, ~1,800 hectares, British Columbia.</a:t>
            </a:r>
            <a:endParaRPr lang="en-US" sz="1600" dirty="0"/>
          </a:p>
          <a:p>
            <a:pPr marL="0" indent="0">
              <a:lnSpc>
                <a:spcPct val="110000"/>
              </a:lnSpc>
              <a:spcAft>
                <a:spcPts val="1000"/>
              </a:spcAft>
              <a:buNone/>
            </a:pPr>
            <a:r>
              <a:rPr lang="en-US" sz="16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Located in the Kechika Trough of the Selwyn Basin, a district hosting several significant deposits.</a:t>
            </a:r>
            <a:endParaRPr lang="en-US" sz="1600" dirty="0"/>
          </a:p>
          <a:p>
            <a:pPr marL="0" indent="0">
              <a:lnSpc>
                <a:spcPct val="110000"/>
              </a:lnSpc>
              <a:spcAft>
                <a:spcPts val="1000"/>
              </a:spcAft>
              <a:buNone/>
            </a:pPr>
            <a:r>
              <a:rPr lang="en-US" sz="16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~35 km southeast of the Cirque deposit (Teck / Korea Zinc JV, 50% each), and near ZincX Resources’ Cardiac Creek deposit.</a:t>
            </a:r>
            <a:endParaRPr lang="en-US" sz="16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6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Advancement will follow the regional permitting timeline for the adjacent Cirque and Cardiac Creek projects.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7498080" y="2011680"/>
            <a:ext cx="4114800" cy="2377440"/>
          </a:xfrm>
          <a:prstGeom prst="rect">
            <a:avLst/>
          </a:prstGeom>
          <a:solidFill>
            <a:srgbClr val="16243F"/>
          </a:solidFill>
          <a:ln/>
          <a:effectLst>
            <a:outerShdw blurRad="88900" dist="38100" dir="81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498080" y="2377440"/>
            <a:ext cx="4114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D98E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~1,800 ha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7498080" y="3246120"/>
            <a:ext cx="4114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DCE6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contiguous claims, 100% owned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48640" y="571500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⚑ Distance to Cardiac Creek conflicts in source (“5 km SW” vs “15 km SE”) — please confirm.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649224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B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AsiaBaseMetals Inc.  •  TSX.V: ABZ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11247120" y="649224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B87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 LOCATIONS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1064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6243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Jervis and Gnome — British Columbia, Canada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6675120" cy="301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6F2"/>
            </a:solidFill>
            <a:prstDash val="solid"/>
          </a:ln>
          <a:effectLst>
            <a:outerShdw blurRad="88900" dist="38100" dir="81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5" name="Image 0" descr="img/image3.jpe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85800" y="1965960"/>
            <a:ext cx="6400800" cy="27432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48640" y="4937760"/>
            <a:ext cx="6675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5B6B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Jervis — geological setting along the Gambier Group VMS trend.</a:t>
            </a:r>
            <a:endParaRPr lang="en-US" sz="1200" dirty="0"/>
          </a:p>
        </p:txBody>
      </p:sp>
      <p:sp>
        <p:nvSpPr>
          <p:cNvPr id="7" name="Shape 4"/>
          <p:cNvSpPr/>
          <p:nvPr/>
        </p:nvSpPr>
        <p:spPr>
          <a:xfrm>
            <a:off x="7498080" y="1828800"/>
            <a:ext cx="4114800" cy="301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6F2"/>
            </a:solidFill>
            <a:prstDash val="solid"/>
          </a:ln>
          <a:effectLst>
            <a:outerShdw blurRad="88900" dist="38100" dir="81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8" name="Image 1" descr="img/image26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635240" y="1965960"/>
            <a:ext cx="3840480" cy="274320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7498080" y="493776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5B6B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Gnome — claims (green) in the Kechika Trough.</a:t>
            </a:r>
            <a:endParaRPr lang="en-US" sz="1200" dirty="0"/>
          </a:p>
        </p:txBody>
      </p:sp>
      <p:sp>
        <p:nvSpPr>
          <p:cNvPr id="10" name="Text 6"/>
          <p:cNvSpPr/>
          <p:nvPr/>
        </p:nvSpPr>
        <p:spPr>
          <a:xfrm>
            <a:off x="548640" y="585216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5B6B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Note: mineralization on adjacent or nearby properties is not necessarily indicative of mineralization on the Company’s projects.</a:t>
            </a:r>
            <a:endParaRPr lang="en-US" sz="1050" dirty="0"/>
          </a:p>
        </p:txBody>
      </p:sp>
      <p:sp>
        <p:nvSpPr>
          <p:cNvPr id="11" name="Text 7"/>
          <p:cNvSpPr/>
          <p:nvPr/>
        </p:nvSpPr>
        <p:spPr>
          <a:xfrm>
            <a:off x="457200" y="649224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B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AsiaBaseMetals Inc.  •  TSX.V: ABZ</a:t>
            </a:r>
            <a:endParaRPr lang="en-US" sz="900" dirty="0"/>
          </a:p>
        </p:txBody>
      </p:sp>
      <p:sp>
        <p:nvSpPr>
          <p:cNvPr id="12" name="Text 8"/>
          <p:cNvSpPr/>
          <p:nvPr/>
        </p:nvSpPr>
        <p:spPr>
          <a:xfrm>
            <a:off x="11247120" y="649224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  <p:pic>
        <p:nvPicPr>
          <p:cNvPr id="13" name="image28.png" descr="Jervis claims (red) along the mineralized trend." title="Jervis claims (red) along the mineralized trend.">
            <a:extLst>
              <a:ext uri="{FF2B5EF4-FFF2-40B4-BE49-F238E27FC236}">
                <a16:creationId xmlns:a16="http://schemas.microsoft.com/office/drawing/2014/main" id="{733867A8-E408-8982-2DCE-040A69211D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5240" y="2035834"/>
            <a:ext cx="3337559" cy="2673326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B87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TEAM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1064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6243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Award-winning, invested, proven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932688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Led by Rajinder Chowdhry (CEO &amp; Chairman). Proven across discovery, capital raising, permitting, development, operations, and value creation — and significant shareholders.</a:t>
            </a:r>
            <a:endParaRPr lang="en-US" sz="1500" dirty="0"/>
          </a:p>
        </p:txBody>
      </p:sp>
      <p:pic>
        <p:nvPicPr>
          <p:cNvPr id="5" name="Image 0" descr="img/image1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0" y="1554480"/>
            <a:ext cx="914400" cy="914400"/>
          </a:xfrm>
          <a:prstGeom prst="ellipse">
            <a:avLst/>
          </a:prstGeom>
        </p:spPr>
      </p:pic>
      <p:sp>
        <p:nvSpPr>
          <p:cNvPr id="6" name="Text 3"/>
          <p:cNvSpPr/>
          <p:nvPr/>
        </p:nvSpPr>
        <p:spPr>
          <a:xfrm>
            <a:off x="10058400" y="2487168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5B6B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Raj Chowdhry, CEO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548640" y="2560320"/>
            <a:ext cx="2606040" cy="274320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6F2"/>
            </a:solidFill>
            <a:prstDash val="solid"/>
          </a:ln>
          <a:effectLst>
            <a:outerShdw blurRad="88900" dist="38100" dir="81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Shape 5"/>
          <p:cNvSpPr/>
          <p:nvPr/>
        </p:nvSpPr>
        <p:spPr>
          <a:xfrm>
            <a:off x="548640" y="2560320"/>
            <a:ext cx="2606040" cy="640080"/>
          </a:xfrm>
          <a:prstGeom prst="rect">
            <a:avLst/>
          </a:prstGeom>
          <a:solidFill>
            <a:srgbClr val="16243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640080" y="2560320"/>
            <a:ext cx="24231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Sun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640080" y="3383280"/>
            <a:ext cx="2423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B87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VMS-style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640080" y="3794760"/>
            <a:ext cx="2423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5B6B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Alaska, USA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685800" y="4297680"/>
            <a:ext cx="23317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Valhalla Metals</a:t>
            </a:r>
          </a:p>
          <a:p>
            <a:pPr marL="0" indent="0" algn="ctr">
              <a:buNone/>
            </a:pPr>
            <a:r>
              <a:rPr lang="en-US" sz="1250" b="1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(Market Cap: $220 Million)</a:t>
            </a:r>
            <a:br>
              <a:rPr lang="en-US" sz="1250" b="1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r>
              <a:rPr lang="en-US" sz="1250" b="1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June 11, 2026</a:t>
            </a:r>
            <a:endParaRPr lang="en-US" sz="1250" b="1" dirty="0"/>
          </a:p>
        </p:txBody>
      </p:sp>
      <p:sp>
        <p:nvSpPr>
          <p:cNvPr id="13" name="Shape 10"/>
          <p:cNvSpPr/>
          <p:nvPr/>
        </p:nvSpPr>
        <p:spPr>
          <a:xfrm>
            <a:off x="3337560" y="2560320"/>
            <a:ext cx="2606040" cy="274320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6F2"/>
            </a:solidFill>
            <a:prstDash val="solid"/>
          </a:ln>
          <a:effectLst>
            <a:outerShdw blurRad="88900" dist="38100" dir="81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1"/>
          <p:cNvSpPr/>
          <p:nvPr/>
        </p:nvSpPr>
        <p:spPr>
          <a:xfrm>
            <a:off x="3337560" y="2560320"/>
            <a:ext cx="2606040" cy="640080"/>
          </a:xfrm>
          <a:prstGeom prst="rect">
            <a:avLst/>
          </a:prstGeom>
          <a:solidFill>
            <a:srgbClr val="16243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3429000" y="2560320"/>
            <a:ext cx="24231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Black Butte</a:t>
            </a:r>
            <a:endParaRPr lang="en-US" sz="1800" dirty="0"/>
          </a:p>
        </p:txBody>
      </p:sp>
      <p:sp>
        <p:nvSpPr>
          <p:cNvPr id="16" name="Text 13"/>
          <p:cNvSpPr/>
          <p:nvPr/>
        </p:nvSpPr>
        <p:spPr>
          <a:xfrm>
            <a:off x="3429000" y="3383280"/>
            <a:ext cx="2423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B87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Copper</a:t>
            </a:r>
            <a:endParaRPr lang="en-US" sz="1500" dirty="0"/>
          </a:p>
        </p:txBody>
      </p:sp>
      <p:sp>
        <p:nvSpPr>
          <p:cNvPr id="17" name="Text 14"/>
          <p:cNvSpPr/>
          <p:nvPr/>
        </p:nvSpPr>
        <p:spPr>
          <a:xfrm>
            <a:off x="3429000" y="3794760"/>
            <a:ext cx="2423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5B6B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Montana, USA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3474720" y="4297680"/>
            <a:ext cx="23317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Sandfire Resources America</a:t>
            </a:r>
          </a:p>
          <a:p>
            <a:pPr marL="0" indent="0" algn="ctr">
              <a:buNone/>
            </a:pPr>
            <a:r>
              <a:rPr lang="en-US" sz="12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(Market Cap; $190 Million)</a:t>
            </a:r>
            <a:br>
              <a:rPr lang="en-US" sz="12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r>
              <a:rPr lang="en-US" sz="12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June 11, 2026</a:t>
            </a:r>
            <a:endParaRPr lang="en-US" sz="1250" dirty="0"/>
          </a:p>
        </p:txBody>
      </p:sp>
      <p:sp>
        <p:nvSpPr>
          <p:cNvPr id="19" name="Shape 16"/>
          <p:cNvSpPr/>
          <p:nvPr/>
        </p:nvSpPr>
        <p:spPr>
          <a:xfrm>
            <a:off x="6126480" y="2560320"/>
            <a:ext cx="2606040" cy="274320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6F2"/>
            </a:solidFill>
            <a:prstDash val="solid"/>
          </a:ln>
          <a:effectLst>
            <a:outerShdw blurRad="88900" dist="38100" dir="81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Shape 17"/>
          <p:cNvSpPr/>
          <p:nvPr/>
        </p:nvSpPr>
        <p:spPr>
          <a:xfrm>
            <a:off x="6126480" y="2560320"/>
            <a:ext cx="2606040" cy="640080"/>
          </a:xfrm>
          <a:prstGeom prst="rect">
            <a:avLst/>
          </a:prstGeom>
          <a:solidFill>
            <a:srgbClr val="16243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8"/>
          <p:cNvSpPr/>
          <p:nvPr/>
        </p:nvSpPr>
        <p:spPr>
          <a:xfrm>
            <a:off x="6217920" y="2560320"/>
            <a:ext cx="24231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Gahcho Kué</a:t>
            </a:r>
            <a:endParaRPr lang="en-US" sz="1800" dirty="0"/>
          </a:p>
        </p:txBody>
      </p:sp>
      <p:sp>
        <p:nvSpPr>
          <p:cNvPr id="22" name="Text 19"/>
          <p:cNvSpPr/>
          <p:nvPr/>
        </p:nvSpPr>
        <p:spPr>
          <a:xfrm>
            <a:off x="6217920" y="3383280"/>
            <a:ext cx="2423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B87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Diamond Mine</a:t>
            </a:r>
            <a:endParaRPr lang="en-US" sz="1500" dirty="0"/>
          </a:p>
        </p:txBody>
      </p:sp>
      <p:sp>
        <p:nvSpPr>
          <p:cNvPr id="23" name="Text 20"/>
          <p:cNvSpPr/>
          <p:nvPr/>
        </p:nvSpPr>
        <p:spPr>
          <a:xfrm>
            <a:off x="6217920" y="3794760"/>
            <a:ext cx="2423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5B6B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NWT, Canada</a:t>
            </a:r>
            <a:endParaRPr lang="en-US" sz="1300" dirty="0"/>
          </a:p>
        </p:txBody>
      </p:sp>
      <p:sp>
        <p:nvSpPr>
          <p:cNvPr id="24" name="Text 21"/>
          <p:cNvSpPr/>
          <p:nvPr/>
        </p:nvSpPr>
        <p:spPr>
          <a:xfrm>
            <a:off x="6263640" y="4297680"/>
            <a:ext cx="23317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Mountain Province Diamonds</a:t>
            </a:r>
            <a:endParaRPr lang="en-US" sz="1250" dirty="0"/>
          </a:p>
        </p:txBody>
      </p:sp>
      <p:sp>
        <p:nvSpPr>
          <p:cNvPr id="25" name="Shape 22"/>
          <p:cNvSpPr/>
          <p:nvPr/>
        </p:nvSpPr>
        <p:spPr>
          <a:xfrm>
            <a:off x="8915400" y="2560320"/>
            <a:ext cx="2606040" cy="274320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6F2"/>
            </a:solidFill>
            <a:prstDash val="solid"/>
          </a:ln>
          <a:effectLst>
            <a:outerShdw blurRad="88900" dist="38100" dir="81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6" name="Shape 23"/>
          <p:cNvSpPr/>
          <p:nvPr/>
        </p:nvSpPr>
        <p:spPr>
          <a:xfrm>
            <a:off x="8915400" y="2560320"/>
            <a:ext cx="2606040" cy="640080"/>
          </a:xfrm>
          <a:prstGeom prst="rect">
            <a:avLst/>
          </a:prstGeom>
          <a:solidFill>
            <a:srgbClr val="16243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Text 24"/>
          <p:cNvSpPr/>
          <p:nvPr/>
        </p:nvSpPr>
        <p:spPr>
          <a:xfrm>
            <a:off x="9006840" y="2560320"/>
            <a:ext cx="24231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Kolwezi</a:t>
            </a:r>
            <a:endParaRPr lang="en-US" sz="1800" dirty="0"/>
          </a:p>
        </p:txBody>
      </p:sp>
      <p:sp>
        <p:nvSpPr>
          <p:cNvPr id="28" name="Text 25"/>
          <p:cNvSpPr/>
          <p:nvPr/>
        </p:nvSpPr>
        <p:spPr>
          <a:xfrm>
            <a:off x="9006840" y="3383280"/>
            <a:ext cx="2423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B87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Copper Mine</a:t>
            </a:r>
            <a:endParaRPr lang="en-US" sz="1500" dirty="0"/>
          </a:p>
        </p:txBody>
      </p:sp>
      <p:sp>
        <p:nvSpPr>
          <p:cNvPr id="29" name="Text 26"/>
          <p:cNvSpPr/>
          <p:nvPr/>
        </p:nvSpPr>
        <p:spPr>
          <a:xfrm>
            <a:off x="9006840" y="3794760"/>
            <a:ext cx="2423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5B6B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DRC</a:t>
            </a:r>
            <a:endParaRPr lang="en-US" sz="1300" dirty="0"/>
          </a:p>
        </p:txBody>
      </p:sp>
      <p:sp>
        <p:nvSpPr>
          <p:cNvPr id="30" name="Text 27"/>
          <p:cNvSpPr/>
          <p:nvPr/>
        </p:nvSpPr>
        <p:spPr>
          <a:xfrm>
            <a:off x="9052560" y="4297680"/>
            <a:ext cx="23317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America Mineral Fields</a:t>
            </a:r>
            <a:endParaRPr lang="en-US" sz="1250" dirty="0"/>
          </a:p>
        </p:txBody>
      </p:sp>
      <p:sp>
        <p:nvSpPr>
          <p:cNvPr id="31" name="Text 28"/>
          <p:cNvSpPr/>
          <p:nvPr/>
        </p:nvSpPr>
        <p:spPr>
          <a:xfrm>
            <a:off x="548640" y="553212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⚑ Insider ownership stated as ~75% in source — please confirm figure and basis.</a:t>
            </a:r>
            <a:endParaRPr lang="en-US" sz="1000" dirty="0"/>
          </a:p>
        </p:txBody>
      </p:sp>
      <p:sp>
        <p:nvSpPr>
          <p:cNvPr id="32" name="Text 29"/>
          <p:cNvSpPr/>
          <p:nvPr/>
        </p:nvSpPr>
        <p:spPr>
          <a:xfrm>
            <a:off x="457200" y="649224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B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AsiaBaseMetals Inc.  •  TSX.V: ABZ</a:t>
            </a:r>
            <a:endParaRPr lang="en-US" sz="900" dirty="0"/>
          </a:p>
        </p:txBody>
      </p:sp>
      <p:sp>
        <p:nvSpPr>
          <p:cNvPr id="33" name="Text 30"/>
          <p:cNvSpPr/>
          <p:nvPr/>
        </p:nvSpPr>
        <p:spPr>
          <a:xfrm>
            <a:off x="11247120" y="649224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B87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PEER VALIDATION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1064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6243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Two Companies Built by Team Previously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5440680" cy="365760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6F2"/>
            </a:solidFill>
            <a:prstDash val="solid"/>
          </a:ln>
          <a:effectLst>
            <a:outerShdw blurRad="88900" dist="38100" dir="81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548640" y="1828800"/>
            <a:ext cx="5440680" cy="777240"/>
          </a:xfrm>
          <a:prstGeom prst="rect">
            <a:avLst/>
          </a:prstGeom>
          <a:solidFill>
            <a:srgbClr val="1F386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822960" y="1828800"/>
            <a:ext cx="48920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Sandfire Resources America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822960" y="1828800"/>
            <a:ext cx="48920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D98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TSX.V: SFR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22960" y="2743200"/>
            <a:ext cx="4892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 cap ~$225M  ⚑ confirm ($225M vs $300M)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68680" y="3200400"/>
            <a:ext cx="4846320" cy="2103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Completed Pre-Feasibility Study (PFS) for Black Butte Copper (Dec 16, 2025)</a:t>
            </a:r>
            <a:endParaRPr lang="en-US" sz="135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Received Final Construction Permits; Advancing Toward Build-out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6172200" y="1828800"/>
            <a:ext cx="5440680" cy="365760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6F2"/>
            </a:solidFill>
            <a:prstDash val="solid"/>
          </a:ln>
          <a:effectLst>
            <a:outerShdw blurRad="88900" dist="38100" dir="81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6172200" y="1828800"/>
            <a:ext cx="5440680" cy="777240"/>
          </a:xfrm>
          <a:prstGeom prst="rect">
            <a:avLst/>
          </a:prstGeom>
          <a:solidFill>
            <a:srgbClr val="1F386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6446520" y="1828800"/>
            <a:ext cx="48920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Valhalla Metals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6446520" y="1828800"/>
            <a:ext cx="48920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D98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TSX.V: VMXX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446520" y="2743200"/>
            <a:ext cx="4892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 cap ~$220M  ⚑ confirm ($220M vs $100M)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6492240" y="3200400"/>
            <a:ext cx="4846320" cy="2103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Announced Smucker Project Transaction with Teck American (Apr 21, 2026)</a:t>
            </a:r>
            <a:endParaRPr lang="en-US" sz="135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Closed Oversubscribed $15M Financing (Jun 1, 2026)</a:t>
            </a:r>
            <a:endParaRPr lang="en-US" sz="1350" dirty="0"/>
          </a:p>
        </p:txBody>
      </p:sp>
      <p:sp>
        <p:nvSpPr>
          <p:cNvPr id="16" name="Text 14"/>
          <p:cNvSpPr/>
          <p:nvPr/>
        </p:nvSpPr>
        <p:spPr>
          <a:xfrm>
            <a:off x="457200" y="649224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B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AsiaBaseMetals Inc.  •  TSX.V: ABZ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11247120" y="649224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624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B8733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40080" y="54864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D98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PLANNED FINANCING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640080" y="914400"/>
            <a:ext cx="10515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Private placement — unit offering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640080" y="1920240"/>
            <a:ext cx="73152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6000" b="1" dirty="0">
                <a:solidFill>
                  <a:srgbClr val="D98E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CAD $2,000,000</a:t>
            </a:r>
            <a:endParaRPr lang="en-US" sz="6000" dirty="0"/>
          </a:p>
        </p:txBody>
      </p:sp>
      <p:sp>
        <p:nvSpPr>
          <p:cNvPr id="6" name="Text 4"/>
          <p:cNvSpPr/>
          <p:nvPr/>
        </p:nvSpPr>
        <p:spPr>
          <a:xfrm>
            <a:off x="685800" y="297180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DCE6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unit: 1 common share + ½ warrant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85800" y="3749040"/>
            <a:ext cx="105156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spcAft>
                <a:spcPts val="800"/>
              </a:spcAft>
              <a:buNone/>
            </a:pPr>
            <a:r>
              <a:rPr lang="en-US" sz="1500" i="1" dirty="0">
                <a:solidFill>
                  <a:srgbClr val="DCE6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yet announced — pricing and final terms pending determination by the Company.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DCE6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Expected to be non-brokered; participation limited to accredited investors (verify rules with your advisor).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85800" y="512064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i="1" dirty="0">
                <a:solidFill>
                  <a:srgbClr val="F2B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⚑ Source predicts pricing “meaningfully above current trading level” — recommend removing / counsel review before publication.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57200" y="649224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DCE6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AsiaBaseMetals Inc.  •  TSX.V: ABZ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11247120" y="649224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DCE6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B87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OF PROCEEDS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1064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6243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Where the financing goes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822960" cy="822960"/>
          </a:xfrm>
          <a:prstGeom prst="ellipse">
            <a:avLst/>
          </a:prstGeom>
          <a:solidFill>
            <a:srgbClr val="B8733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40080" y="192024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1737360" y="187452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624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Advance Jervis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737360" y="2331720"/>
            <a:ext cx="96926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Exploration programs at the Jervis Project, including drilling commencing Q1 2027.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640080" y="3291840"/>
            <a:ext cx="822960" cy="822960"/>
          </a:xfrm>
          <a:prstGeom prst="ellipse">
            <a:avLst/>
          </a:prstGeom>
          <a:solidFill>
            <a:srgbClr val="B8733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640080" y="329184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2600" dirty="0"/>
          </a:p>
        </p:txBody>
      </p:sp>
      <p:sp>
        <p:nvSpPr>
          <p:cNvPr id="10" name="Text 8"/>
          <p:cNvSpPr/>
          <p:nvPr/>
        </p:nvSpPr>
        <p:spPr>
          <a:xfrm>
            <a:off x="1737360" y="324612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624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Acquisitions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737360" y="3703320"/>
            <a:ext cx="96926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and acquisition of additional projects across the Americas — several at advanced negotiation.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640080" y="4663440"/>
            <a:ext cx="822960" cy="822960"/>
          </a:xfrm>
          <a:prstGeom prst="ellipse">
            <a:avLst/>
          </a:prstGeom>
          <a:solidFill>
            <a:srgbClr val="B8733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640080" y="466344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2600" dirty="0"/>
          </a:p>
        </p:txBody>
      </p:sp>
      <p:sp>
        <p:nvSpPr>
          <p:cNvPr id="14" name="Text 12"/>
          <p:cNvSpPr/>
          <p:nvPr/>
        </p:nvSpPr>
        <p:spPr>
          <a:xfrm>
            <a:off x="1737360" y="461772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624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Working capital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1737360" y="5074920"/>
            <a:ext cx="96926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Working capital and general corporate purposes.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457200" y="649224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B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AsiaBaseMetals Inc.  •  TSX.V: ABZ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11247120" y="649224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B87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INVESTMENT HIGHLIGHTS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1064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6243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AsiaBaseMetals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5394960" cy="118872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6F2"/>
            </a:solidFill>
            <a:prstDash val="solid"/>
          </a:ln>
          <a:effectLst>
            <a:outerShdw blurRad="88900" dist="38100" dir="81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548640" y="1828800"/>
            <a:ext cx="91440" cy="1188720"/>
          </a:xfrm>
          <a:prstGeom prst="rect">
            <a:avLst/>
          </a:prstGeom>
          <a:solidFill>
            <a:srgbClr val="B8733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822960" y="1947672"/>
            <a:ext cx="4937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624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High-Grade VMS Exposure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22960" y="2331720"/>
            <a:ext cx="4983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 err="1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Favourable</a:t>
            </a:r>
            <a:r>
              <a:rPr lang="en-US" sz="12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Geology and Historical Assays Consistent with Polymetallic </a:t>
            </a:r>
            <a:r>
              <a:rPr lang="en-US" sz="1250" dirty="0" err="1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Sulphides</a:t>
            </a:r>
            <a:r>
              <a:rPr lang="en-US" sz="12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6172200" y="1828800"/>
            <a:ext cx="5394960" cy="118872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6F2"/>
            </a:solidFill>
            <a:prstDash val="solid"/>
          </a:ln>
          <a:effectLst>
            <a:outerShdw blurRad="88900" dist="38100" dir="81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6172200" y="1828800"/>
            <a:ext cx="91440" cy="1188720"/>
          </a:xfrm>
          <a:prstGeom prst="rect">
            <a:avLst/>
          </a:prstGeom>
          <a:solidFill>
            <a:srgbClr val="B8733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6446520" y="1947672"/>
            <a:ext cx="4937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624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Cycle Leverage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446520" y="2331720"/>
            <a:ext cx="4983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Positioned for Strengthening Copper, Zinc, and Base-Metals Demand.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548640" y="3200400"/>
            <a:ext cx="5394960" cy="118872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6F2"/>
            </a:solidFill>
            <a:prstDash val="solid"/>
          </a:ln>
          <a:effectLst>
            <a:outerShdw blurRad="88900" dist="38100" dir="81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548640" y="3200400"/>
            <a:ext cx="91440" cy="1188720"/>
          </a:xfrm>
          <a:prstGeom prst="rect">
            <a:avLst/>
          </a:prstGeom>
          <a:solidFill>
            <a:srgbClr val="B8733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822960" y="3319272"/>
            <a:ext cx="4937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624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Execution-Focused Team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22960" y="3703320"/>
            <a:ext cx="4983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Proven across discovery, financing, permitting, and development.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6172200" y="3200400"/>
            <a:ext cx="5394960" cy="118872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6F2"/>
            </a:solidFill>
            <a:prstDash val="solid"/>
          </a:ln>
          <a:effectLst>
            <a:outerShdw blurRad="88900" dist="38100" dir="81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6172200" y="3200400"/>
            <a:ext cx="91440" cy="1188720"/>
          </a:xfrm>
          <a:prstGeom prst="rect">
            <a:avLst/>
          </a:prstGeom>
          <a:solidFill>
            <a:srgbClr val="B8733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6446520" y="3319272"/>
            <a:ext cx="4937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624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Disciplined Structure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446520" y="3703320"/>
            <a:ext cx="4983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Limited Dilution through the Downturn Boosts </a:t>
            </a:r>
            <a:r>
              <a:rPr lang="en-US" sz="1250" dirty="0" err="1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Lverage</a:t>
            </a:r>
            <a:r>
              <a:rPr lang="en-US" sz="12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to Recovery.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548640" y="4572000"/>
            <a:ext cx="5394960" cy="118872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6F2"/>
            </a:solidFill>
            <a:prstDash val="solid"/>
          </a:ln>
          <a:effectLst>
            <a:outerShdw blurRad="88900" dist="38100" dir="81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548640" y="4572000"/>
            <a:ext cx="91440" cy="1188720"/>
          </a:xfrm>
          <a:prstGeom prst="rect">
            <a:avLst/>
          </a:prstGeom>
          <a:solidFill>
            <a:srgbClr val="B8733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822960" y="4690872"/>
            <a:ext cx="4937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624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Strong Insider Ownership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822960" y="5074920"/>
            <a:ext cx="4983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Management, Board, and Shareholders Aligned.</a:t>
            </a:r>
            <a:endParaRPr lang="en-US" sz="1250" dirty="0"/>
          </a:p>
        </p:txBody>
      </p:sp>
      <p:sp>
        <p:nvSpPr>
          <p:cNvPr id="24" name="Shape 22"/>
          <p:cNvSpPr/>
          <p:nvPr/>
        </p:nvSpPr>
        <p:spPr>
          <a:xfrm>
            <a:off x="6172200" y="4572000"/>
            <a:ext cx="5394960" cy="118872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6F2"/>
            </a:solidFill>
            <a:prstDash val="solid"/>
          </a:ln>
          <a:effectLst>
            <a:outerShdw blurRad="88900" dist="38100" dir="81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6172200" y="4572000"/>
            <a:ext cx="91440" cy="1188720"/>
          </a:xfrm>
          <a:prstGeom prst="rect">
            <a:avLst/>
          </a:prstGeom>
          <a:solidFill>
            <a:srgbClr val="B8733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6446520" y="4690872"/>
            <a:ext cx="4937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624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Near-Term Catalysts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6446520" y="5074920"/>
            <a:ext cx="4983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Jervis Drilling (Q1 2027), Additional Acquisitions, and Financing Execution.</a:t>
            </a:r>
            <a:endParaRPr lang="en-US" sz="1250" dirty="0"/>
          </a:p>
        </p:txBody>
      </p:sp>
      <p:sp>
        <p:nvSpPr>
          <p:cNvPr id="28" name="Text 26"/>
          <p:cNvSpPr/>
          <p:nvPr/>
        </p:nvSpPr>
        <p:spPr>
          <a:xfrm>
            <a:off x="457200" y="649224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B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AsiaBaseMetals Inc.  •  TSX.V: ABZ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11247120" y="649224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B87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CAPITAL STRUCTURE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1064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6243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Share capital </a:t>
            </a:r>
            <a:r>
              <a:rPr lang="en-US" sz="1600" b="1" dirty="0">
                <a:solidFill>
                  <a:srgbClr val="16243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(as of October 1, 2026)</a:t>
            </a:r>
            <a:endParaRPr lang="en-US" sz="16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024782"/>
              </p:ext>
            </p:extLst>
          </p:nvPr>
        </p:nvGraphicFramePr>
        <p:xfrm>
          <a:off x="640080" y="1920240"/>
          <a:ext cx="7315200" cy="2621280"/>
        </p:xfrm>
        <a:graphic>
          <a:graphicData uri="http://schemas.openxmlformats.org/drawingml/2006/table">
            <a:tbl>
              <a:tblPr/>
              <a:tblGrid>
                <a:gridCol w="502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Item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76200" marB="76200" anchor="ctr">
                    <a:lnL w="6350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43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Amount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76200" marB="76200" anchor="ctr">
                    <a:lnL w="6350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43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Common Shares (Issued &amp; Outstanding)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76200" marB="76200" anchor="ctr">
                    <a:lnL w="6350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50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50,562,871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76200" marB="76200" anchor="ctr">
                    <a:lnL w="6350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Stock Options - Outstanding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76200" marB="76200" anchor="ctr">
                    <a:lnL w="6350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50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3,125,000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76200" marB="76200" anchor="ctr">
                    <a:lnL w="6350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Warrants - Outstanding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76200" marB="76200" anchor="ctr">
                    <a:lnL w="6350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50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2,712,143</a:t>
                      </a:r>
                    </a:p>
                    <a:p>
                      <a:pPr marL="0" indent="0" algn="r">
                        <a:buNone/>
                      </a:pP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76200" marB="76200" anchor="ctr">
                    <a:lnL w="6350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Fully Diluted Shares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76200" marB="76200" anchor="ctr">
                    <a:lnL w="6350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500" b="1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56,400,014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76200" marB="76200" anchor="ctr">
                    <a:lnL w="6350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8321040" y="1920240"/>
            <a:ext cx="3291840" cy="2743200"/>
          </a:xfrm>
          <a:prstGeom prst="rect">
            <a:avLst/>
          </a:prstGeom>
          <a:solidFill>
            <a:srgbClr val="16243F"/>
          </a:solidFill>
          <a:ln/>
          <a:effectLst>
            <a:outerShdw blurRad="88900" dist="38100" dir="81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8321040" y="2331720"/>
            <a:ext cx="32918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800" b="1" dirty="0">
                <a:solidFill>
                  <a:srgbClr val="D98E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~56.4M</a:t>
            </a:r>
            <a:endParaRPr lang="en-US" sz="3800" dirty="0"/>
          </a:p>
        </p:txBody>
      </p:sp>
      <p:sp>
        <p:nvSpPr>
          <p:cNvPr id="7" name="Text 4"/>
          <p:cNvSpPr/>
          <p:nvPr/>
        </p:nvSpPr>
        <p:spPr>
          <a:xfrm>
            <a:off x="8321040" y="3200400"/>
            <a:ext cx="329184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DCE6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fully diluted shares —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dirty="0">
                <a:solidFill>
                  <a:srgbClr val="DCE6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tight, disciplined structure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640080" y="493776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5B6B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Listed on TSX.V (ABZ). Regulatory filings on SEDAR+.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457200" y="649224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B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AsiaBaseMetals Inc.  •  TSX.V: ABZ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11247120" y="649224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624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B8733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40080" y="64008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D98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LOOKING FORWARD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640080" y="100584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Cycle has Turned — and We are Ready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822960" y="2103120"/>
            <a:ext cx="10424160" cy="2560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03200" indent="-203200">
              <a:spcAft>
                <a:spcPts val="1100"/>
              </a:spcAft>
              <a:buSzPct val="100000"/>
              <a:buChar char="•"/>
            </a:pPr>
            <a:r>
              <a:rPr lang="en-US" sz="1800" dirty="0">
                <a:solidFill>
                  <a:srgbClr val="DCE6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Advance Jervis toward drilling in Q4 2026.</a:t>
            </a:r>
            <a:endParaRPr lang="en-US" sz="1800" dirty="0"/>
          </a:p>
          <a:p>
            <a:pPr marL="203200" indent="-203200">
              <a:spcAft>
                <a:spcPts val="1100"/>
              </a:spcAft>
              <a:buSzPct val="100000"/>
              <a:buChar char="•"/>
            </a:pPr>
            <a:r>
              <a:rPr lang="en-US" sz="1800" dirty="0">
                <a:solidFill>
                  <a:srgbClr val="DCE6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Progress Gnome in step with regional permitting.</a:t>
            </a:r>
            <a:endParaRPr lang="en-US" sz="1800" dirty="0"/>
          </a:p>
          <a:p>
            <a:pPr marL="203200" indent="-203200">
              <a:spcAft>
                <a:spcPts val="1100"/>
              </a:spcAft>
              <a:buSzPct val="100000"/>
              <a:buChar char="•"/>
            </a:pPr>
            <a:r>
              <a:rPr lang="en-US" sz="1800" dirty="0">
                <a:solidFill>
                  <a:srgbClr val="DCE6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Diversify through acquisitions across the Americas at today’s favourable prices.</a:t>
            </a:r>
            <a:endParaRPr lang="en-US" sz="1800" dirty="0"/>
          </a:p>
          <a:p>
            <a:pPr marL="203200" indent="-203200">
              <a:buSzPct val="100000"/>
              <a:buChar char="•"/>
            </a:pPr>
            <a:r>
              <a:rPr lang="en-US" sz="1800" dirty="0">
                <a:solidFill>
                  <a:srgbClr val="DCE6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Continue strengthening the team — while minimizing dilution.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22960" y="51206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Raj Chowdhry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22960" y="54864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D98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CEO &amp; Chairman of the Board, AsiaBaseMetals Inc.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649224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DCE6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AsiaBaseMetals Inc.  •  TSX.V: ABZ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47120" y="649224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DCE6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B87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IMPORTANT INFORMATION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1064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>
                <a:solidFill>
                  <a:srgbClr val="16243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Cautionary Disclaimer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737360"/>
            <a:ext cx="11064240" cy="4389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Forward-looking statements. </a:t>
            </a:r>
            <a:r>
              <a:rPr lang="en-US" sz="13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presentation contains forward-looking information within the meaning of Canadian securities laws — including statements about acquisitions, financing and use of proceeds, exploration plans, and potential mineralization. Such statements are not guarantees; actual results may differ materially due to risks including regulatory approvals, financing, exploration, commodity prices, and permitting. Readers should not place undue reliance on them.</a:t>
            </a:r>
            <a:endParaRPr lang="en-US" sz="130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Technical information. </a:t>
            </a:r>
            <a:r>
              <a:rPr lang="en-US" sz="13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Helgi Sigurgeirson, a consultant to the Company and a Qualified Person under NI 43-101, has reviewed and approved the scientific and technical information herein. Historical results referenced are non-compliant with NI 43-101 and are not treated as current resources or reserves. Mineralization on adjacent or nearby properties is not necessarily indicative of mineralization on the Company’s projects.</a:t>
            </a:r>
            <a:endParaRPr lang="en-US" sz="130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Notice. </a:t>
            </a:r>
            <a:r>
              <a:rPr lang="en-US" sz="13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Neither the TSX Venture Exchange nor its Regulation Services Provider accepts responsibility for the adequacy or accuracy of this material. This is not an offer or solicitation. Full Legal Information &amp; Cautionary Disclaimer is available on the Company’s website.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649224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B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AsiaBaseMetals Inc.  •  TSX.V: ABZ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247120" y="649224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1594</Words>
  <Application>Microsoft Office PowerPoint</Application>
  <PresentationFormat>Widescreen</PresentationFormat>
  <Paragraphs>198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AsiaBaseMetals — Investor Update</dc:title>
  <dc:subject>PptxGenJS Presentation</dc:subject>
  <dc:creator>AsiaBaseMetals Inc.</dc:creator>
  <cp:lastModifiedBy>Rajinder Chowdhry</cp:lastModifiedBy>
  <cp:revision>5</cp:revision>
  <dcterms:created xsi:type="dcterms:W3CDTF">2026-06-10T23:21:35Z</dcterms:created>
  <dcterms:modified xsi:type="dcterms:W3CDTF">2026-09-30T09:23:40Z</dcterms:modified>
</cp:coreProperties>
</file>