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charts/chart1.xml" ContentType="application/vnd.openxmlformats-officedocument.drawingml.chart+xml"/>
  <Override PartName="/ppt/charts/chart2.xml" ContentType="application/vnd.openxmlformats-officedocument.drawingml.chart+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charts/chart3.xml" ContentType="application/vnd.openxmlformats-officedocument.drawingml.chart+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notesMasterIdLst>
    <p:notesMasterId r:id="rId1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32880990-0955-b9e5-7e69-f5156daa02bf}">
          <p14:sldIdLst>
            <p14:sldId id="256"/>
            <p14:sldId id="257"/>
          </p14:sldIdLst>
        </p14:section>
        <p14:section name="Investment Case" id="{71c0f02f-6b98-a5e2-2450-f169e67cbcb0}">
          <p14:sldIdLst>
            <p14:sldId id="258"/>
            <p14:sldId id="259"/>
          </p14:sldIdLst>
        </p14:section>
        <p14:section name="Projects" id="{2188428c-54eb-ea29-e74a-33e334353b45}">
          <p14:sldIdLst>
            <p14:sldId id="260"/>
            <p14:sldId id="261"/>
            <p14:sldId id="262"/>
            <p14:sldId id="263"/>
          </p14:sldIdLst>
        </p14:section>
        <p14:section name="Team &amp; Capital" id="{3f078e87-0a3d-1ccf-0634-f311cb9a6b32}">
          <p14:sldIdLst>
            <p14:sldId id="264"/>
            <p14:sldId id="265"/>
          </p14:sldIdLst>
        </p14:section>
        <p14:section name="Financing &amp; Contact" id="{cd95caaf-9f3a-b4d0-15cd-25d9f40c679d}">
          <p14:sldIdLst>
            <p14:sldId id="266"/>
            <p14:sldId id="267"/>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Relationships xmlns="http://schemas.openxmlformats.org/package/2006/relationships"><Relationship Id="rId1"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500" b="0" i="0" u="none" strike="noStrike">
                <a:solidFill>
                  <a:srgbClr val="0E2A47"/>
                </a:solidFill>
                <a:latin typeface="+mn-lt"/>
              </a:defRPr>
            </a:pPr>
            <a:r>
              <a:rPr sz="1500" b="0" i="0" u="none" strike="noStrike">
                <a:solidFill>
                  <a:srgbClr val="0E2A47"/>
                </a:solidFill>
                <a:latin typeface="+mn-lt"/>
              </a:rPr>
              <a:t>Global Refined Copper Demand (Mt)</a:t>
            </a:r>
          </a:p>
        </c:rich>
      </c:tx>
      <c:layout/>
      <c:overlay val="0"/>
    </c:title>
    <c:autoTitleDeleted val="0"/>
    <c:plotArea>
      <c:layout/>
      <c:barChart>
        <c:barDir val="col"/>
        <c:grouping val="clustered"/>
        <c:varyColors val="0"/>
        <c:ser>
          <c:idx val="0"/>
          <c:order val="0"/>
          <c:tx>
            <c:strRef>
              <c:f>Sheet1!$B$1</c:f>
              <c:strCache>
                <c:ptCount val="1"/>
                <c:pt idx="0">
                  <c:v>Mt</c:v>
                </c:pt>
              </c:strCache>
            </c:strRef>
          </c:tx>
          <c:spPr>
            <a:solidFill>
              <a:srgbClr val="B87333"/>
            </a:solidFill>
            <a:effectLst/>
          </c:spPr>
          <c:invertIfNegative val="0"/>
          <c:dLbls>
            <c:numFmt formatCode="#,##0" sourceLinked="0"/>
            <c:txPr>
              <a:bodyPr/>
              <a:lstStyle/>
              <a:p>
                <a:pPr>
                  <a:defRPr b="0" i="0" strike="noStrike" sz="1400" u="none">
                    <a:solidFill>
                      <a:srgbClr val="1E2832"/>
                    </a:solidFill>
                    <a:latin typeface="+mn-lt"/>
                  </a:defRPr>
                </a:pPr>
              </a:p>
            </c:txPr>
            <c:showLegendKey val="0"/>
            <c:showVal val="1"/>
            <c:showCatName val="0"/>
            <c:showSerName val="0"/>
            <c:showPercent val="0"/>
            <c:showBubbleSize val="0"/>
            <c:showLeaderLines val="0"/>
          </c:dLbls>
          <c:cat>
            <c:multiLvlStrRef>
              <c:f>Sheet1!$A$2:$A$4</c:f>
              <c:multiLvlStrCache>
                <c:ptCount val="3"/>
                <c:lvl>
                  <c:pt idx="0">
                    <c:v>2024</c:v>
                  </c:pt>
                  <c:pt idx="1">
                    <c:v>2035</c:v>
                  </c:pt>
                  <c:pt idx="2">
                    <c:v>2050</c:v>
                  </c:pt>
                </c:lvl>
              </c:multiLvlStrCache>
            </c:multiLvlStrRef>
          </c:cat>
          <c:val>
            <c:numRef>
              <c:f>Sheet1!$B$2:$B$4</c:f>
              <c:numCache>
                <c:formatCode>General</c:formatCode>
                <c:ptCount val="3"/>
                <c:pt idx="0">
                  <c:v>27</c:v>
                </c:pt>
                <c:pt idx="1">
                  <c:v>33</c:v>
                </c:pt>
                <c:pt idx="2">
                  <c:v>37</c:v>
                </c:pt>
              </c:numCache>
            </c:numRef>
          </c:val>
        </c:ser>
        <c:dLbls>
          <c:numFmt formatCode="#,##0" sourceLinked="0"/>
          <c:txPr>
            <a:bodyPr/>
            <a:lstStyle/>
            <a:p>
              <a:pPr>
                <a:defRPr b="0" i="0" strike="noStrike" sz="1400" u="none">
                  <a:solidFill>
                    <a:srgbClr val="1E2832"/>
                  </a:solidFill>
                  <a:latin typeface="+mn-lt"/>
                </a:defRPr>
              </a:pPr>
            </a:p>
          </c:txPr>
          <c:showLegendKey val="0"/>
          <c:showVal val="1"/>
          <c:showCatName val="0"/>
          <c:showSerName val="0"/>
          <c:showPercent val="0"/>
          <c:showBubbleSize val="0"/>
          <c:showLeaderLines val="0"/>
        </c:dLbls>
        <c:gapWidth val="6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300" b="0" i="0" u="none" strike="noStrike">
                <a:solidFill>
                  <a:srgbClr val="3E4A57"/>
                </a:solidFill>
                <a:latin typeface="+mn-lt"/>
              </a:defRPr>
            </a:pPr>
            <a:endParaRPr lang="en-US"/>
          </a:p>
        </c:txPr>
        <c:crossAx val="2094734552"/>
        <c:crosses val="autoZero"/>
        <c:auto val="1"/>
        <c:lblAlgn val="ctr"/>
        <c:noMultiLvlLbl val="1"/>
      </c:catAx>
      <c:valAx>
        <c:axId val="2094734552"/>
        <c:scaling>
          <c:orientation val="minMax"/>
          <c:min val="0"/>
        </c:scaling>
        <c:delete val="0"/>
        <c:axPos val="l"/>
        <c:majorGridlines>
          <c:spPr>
            <a:ln w="6350" cap="flat">
              <a:solidFill>
                <a:srgbClr val="DCE5EE"/>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200" b="0" i="0" u="none" strike="noStrike">
                <a:solidFill>
                  <a:srgbClr val="3E4A57"/>
                </a:solidFill>
                <a:latin typeface="+mn-lt"/>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500" b="0" i="0" u="none" strike="noStrike">
                <a:solidFill>
                  <a:srgbClr val="0E2A47"/>
                </a:solidFill>
                <a:latin typeface="+mn-lt"/>
              </a:defRPr>
            </a:pPr>
            <a:r>
              <a:rPr sz="1500" b="0" i="0" u="none" strike="noStrike">
                <a:solidFill>
                  <a:srgbClr val="0E2A47"/>
                </a:solidFill>
                <a:latin typeface="+mn-lt"/>
              </a:rPr>
              <a:t>2040 Supply Gap (Mt)</a:t>
            </a:r>
          </a:p>
        </c:rich>
      </c:tx>
      <c:layout/>
      <c:overlay val="0"/>
    </c:title>
    <c:autoTitleDeleted val="0"/>
    <c:plotArea>
      <c:layout/>
      <c:barChart>
        <c:barDir val="col"/>
        <c:grouping val="clustered"/>
        <c:varyColors val="0"/>
        <c:ser>
          <c:idx val="0"/>
          <c:order val="0"/>
          <c:tx>
            <c:strRef>
              <c:f>Sheet1!$B$1</c:f>
              <c:strCache>
                <c:ptCount val="1"/>
                <c:pt idx="0">
                  <c:v>2040</c:v>
                </c:pt>
              </c:strCache>
            </c:strRef>
          </c:tx>
          <c:spPr>
            <a:solidFill>
              <a:srgbClr val="B87333"/>
            </a:solidFill>
            <a:effectLst/>
          </c:spPr>
          <c:invertIfNegative val="0"/>
          <c:dLbls>
            <c:numFmt formatCode="#,##0" sourceLinked="0"/>
            <c:txPr>
              <a:bodyPr/>
              <a:lstStyle/>
              <a:p>
                <a:pPr>
                  <a:defRPr b="0" i="0" strike="noStrike" sz="1400" u="none">
                    <a:solidFill>
                      <a:srgbClr val="1E2832"/>
                    </a:solidFill>
                    <a:latin typeface="+mn-lt"/>
                  </a:defRPr>
                </a:pPr>
              </a:p>
            </c:txPr>
            <c:showLegendKey val="0"/>
            <c:showVal val="1"/>
            <c:showCatName val="0"/>
            <c:showSerName val="0"/>
            <c:showPercent val="0"/>
            <c:showBubbleSize val="0"/>
            <c:showLeaderLines val="0"/>
          </c:dLbls>
          <c:dPt>
            <c:idx val="0"/>
            <c:invertIfNegative val="0"/>
            <c:bubble3D val="0"/>
            <c:spPr>
              <a:solidFill>
                <a:srgbClr val="B87333"/>
              </a:solidFill>
              <a:effectLst/>
            </c:spPr>
          </c:dPt>
          <c:dPt>
            <c:idx val="1"/>
            <c:invertIfNegative val="0"/>
            <c:bubble3D val="0"/>
            <c:spPr>
              <a:solidFill>
                <a:srgbClr val="0E2A47"/>
              </a:solidFill>
              <a:effectLst/>
            </c:spPr>
          </c:dPt>
          <c:cat>
            <c:multiLvlStrRef>
              <c:f>Sheet1!$A$2:$A$3</c:f>
              <c:multiLvlStrCache>
                <c:ptCount val="2"/>
                <c:lvl>
                  <c:pt idx="0">
                    <c:v>Projected Demand</c:v>
                  </c:pt>
                  <c:pt idx="1">
                    <c:v>Projected Mine Supply</c:v>
                  </c:pt>
                </c:lvl>
              </c:multiLvlStrCache>
            </c:multiLvlStrRef>
          </c:cat>
          <c:val>
            <c:numRef>
              <c:f>Sheet1!$B$2:$B$3</c:f>
              <c:numCache>
                <c:formatCode>General</c:formatCode>
                <c:ptCount val="2"/>
                <c:pt idx="0">
                  <c:v>42</c:v>
                </c:pt>
                <c:pt idx="1">
                  <c:v>32</c:v>
                </c:pt>
              </c:numCache>
            </c:numRef>
          </c:val>
        </c:ser>
        <c:dLbls>
          <c:numFmt formatCode="#,##0" sourceLinked="0"/>
          <c:txPr>
            <a:bodyPr/>
            <a:lstStyle/>
            <a:p>
              <a:pPr>
                <a:defRPr b="0" i="0" strike="noStrike" sz="1400" u="none">
                  <a:solidFill>
                    <a:srgbClr val="1E2832"/>
                  </a:solidFill>
                  <a:latin typeface="+mn-lt"/>
                </a:defRPr>
              </a:pPr>
            </a:p>
          </c:txPr>
          <c:showLegendKey val="0"/>
          <c:showVal val="1"/>
          <c:showCatName val="0"/>
          <c:showSerName val="0"/>
          <c:showPercent val="0"/>
          <c:showBubbleSize val="0"/>
          <c:showLeaderLines val="0"/>
        </c:dLbls>
        <c:gapWidth val="5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300" b="0" i="0" u="none" strike="noStrike">
                <a:solidFill>
                  <a:srgbClr val="3E4A57"/>
                </a:solidFill>
                <a:latin typeface="+mn-lt"/>
              </a:defRPr>
            </a:pPr>
            <a:endParaRPr lang="en-US"/>
          </a:p>
        </c:txPr>
        <c:crossAx val="2094734552"/>
        <c:crosses val="autoZero"/>
        <c:auto val="1"/>
        <c:lblAlgn val="ctr"/>
        <c:noMultiLvlLbl val="1"/>
      </c:catAx>
      <c:valAx>
        <c:axId val="2094734552"/>
        <c:scaling>
          <c:orientation val="minMax"/>
          <c:min val="0"/>
        </c:scaling>
        <c:delete val="0"/>
        <c:axPos val="l"/>
        <c:majorGridlines>
          <c:spPr>
            <a:ln w="6350" cap="flat">
              <a:solidFill>
                <a:srgbClr val="DCE5EE"/>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200" b="0" i="0" u="none" strike="noStrike">
                <a:solidFill>
                  <a:srgbClr val="3E4A57"/>
                </a:solidFill>
                <a:latin typeface="+mn-lt"/>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doughnutChart>
        <c:varyColors val="1"/>
        <c:ser>
          <c:idx val="0"/>
          <c:order val="0"/>
          <c:tx>
            <c:strRef>
              <c:f>Sheet1!$B$1</c:f>
              <c:strCache>
                <c:ptCount val="1"/>
                <c:pt idx="0">
                  <c:v>Ownership</c:v>
                </c:pt>
              </c:strCache>
            </c:strRef>
          </c:tx>
          <c:spPr>
            <a:solidFill>
              <a:schemeClr val="accent1"/>
            </a:solidFill>
            <a:ln w="9525" cap="flat">
              <a:solidFill>
                <a:srgbClr val="F9F9F9"/>
              </a:solidFill>
              <a:prstDash val="solid"/>
              <a:round/>
            </a:ln>
            <a:effectLst/>
          </c:spPr>
          <c:dPt>
            <c:idx val="0"/>
            <c:bubble3D val="0"/>
            <c:spPr>
              <a:solidFill>
                <a:srgbClr val="B87333"/>
              </a:solidFill>
              <a:effectLst/>
            </c:spPr>
          </c:dPt>
          <c:dPt>
            <c:idx val="1"/>
            <c:bubble3D val="0"/>
            <c:spPr>
              <a:solidFill>
                <a:srgbClr val="2E6596"/>
              </a:solidFill>
              <a:effectLst/>
            </c:spPr>
          </c:dPt>
          <c:dPt>
            <c:idx val="2"/>
            <c:bubble3D val="0"/>
            <c:spPr>
              <a:solidFill>
                <a:srgbClr val="E3BF68"/>
              </a:solidFill>
              <a:effectLst/>
            </c:spPr>
          </c:dPt>
          <c:dPt>
            <c:idx val="3"/>
            <c:bubble3D val="0"/>
            <c:spPr>
              <a:solidFill>
                <a:srgbClr val="8FB3D9"/>
              </a:solidFill>
              <a:effectLst/>
            </c:spPr>
          </c:dPt>
          <c:dLbls>
            <c:dLbl>
              <c:idx val="0"/>
              <c:numFmt formatCode="General" sourceLinked="0"/>
              <c:spPr/>
              <c:txPr>
                <a:bodyPr/>
                <a:lstStyle/>
                <a:p>
                  <a:pPr>
                    <a:defRPr sz="1200" b="0" i="0" u="none" strike="noStrike">
                      <a:solidFill>
                        <a:srgbClr val="000000"/>
                      </a:solidFill>
                      <a:latin typeface="Arial"/>
                    </a:defRPr>
                  </a:pPr>
                </a:p>
              </c:txPr>
              <c:showLegendKey val="0"/>
              <c:showVal val="0"/>
              <c:showCatName val="0"/>
              <c:showSerName val="0"/>
              <c:showPercent val="0"/>
              <c:showBubbleSize val="0"/>
            </c:dLbl>
            <c:dLbl>
              <c:idx val="1"/>
              <c:numFmt formatCode="General" sourceLinked="0"/>
              <c:spPr/>
              <c:txPr>
                <a:bodyPr/>
                <a:lstStyle/>
                <a:p>
                  <a:pPr>
                    <a:defRPr sz="1200" b="0" i="0" u="none" strike="noStrike">
                      <a:solidFill>
                        <a:srgbClr val="000000"/>
                      </a:solidFill>
                      <a:latin typeface="Arial"/>
                    </a:defRPr>
                  </a:pPr>
                </a:p>
              </c:txPr>
              <c:showLegendKey val="0"/>
              <c:showVal val="0"/>
              <c:showCatName val="0"/>
              <c:showSerName val="0"/>
              <c:showPercent val="0"/>
              <c:showBubbleSize val="0"/>
            </c:dLbl>
            <c:dLbl>
              <c:idx val="2"/>
              <c:numFmt formatCode="General" sourceLinked="0"/>
              <c:spPr/>
              <c:txPr>
                <a:bodyPr/>
                <a:lstStyle/>
                <a:p>
                  <a:pPr>
                    <a:defRPr sz="1200" b="0" i="0" u="none" strike="noStrike">
                      <a:solidFill>
                        <a:srgbClr val="000000"/>
                      </a:solidFill>
                      <a:latin typeface="Arial"/>
                    </a:defRPr>
                  </a:pPr>
                </a:p>
              </c:txPr>
              <c:showLegendKey val="0"/>
              <c:showVal val="0"/>
              <c:showCatName val="0"/>
              <c:showSerName val="0"/>
              <c:showPercent val="0"/>
              <c:showBubbleSize val="0"/>
            </c:dLbl>
            <c:dLbl>
              <c:idx val="3"/>
              <c:numFmt formatCode="General" sourceLinked="0"/>
              <c:spPr/>
              <c:txPr>
                <a:bodyPr/>
                <a:lstStyle/>
                <a:p>
                  <a:pPr>
                    <a:defRPr sz="1200" b="0" i="0" u="none" strike="noStrike">
                      <a:solidFill>
                        <a:srgbClr val="000000"/>
                      </a:solidFill>
                      <a:latin typeface="Arial"/>
                    </a:defRPr>
                  </a:pPr>
                </a:p>
              </c:txPr>
              <c:showLegendKey val="0"/>
              <c:showVal val="0"/>
              <c:showCatName val="0"/>
              <c:showSerName val="0"/>
              <c:showPercent val="0"/>
              <c:showBubbleSize val="0"/>
            </c:dLbl>
            <c:numFmt formatCode="General" sourceLinked="0"/>
            <c:txPr>
              <a:bodyPr/>
              <a:lstStyle/>
              <a:p>
                <a:pPr>
                  <a:defRPr sz="1800" b="0" i="0" u="none" strike="noStrike">
                    <a:solidFill>
                      <a:srgbClr val="000000"/>
                    </a:solidFill>
                    <a:latin typeface="Arial"/>
                  </a:defRPr>
                </a:pPr>
              </a:p>
            </c:txPr>
            <c:showLegendKey val="0"/>
            <c:showVal val="0"/>
            <c:showCatName val="1"/>
            <c:showSerName val="0"/>
            <c:showPercent val="1"/>
            <c:showBubbleSize val="0"/>
            <c:showLeaderLines val="0"/>
          </c:dLbls>
          <c:cat>
            <c:strRef>
              <c:f>Sheet1!$A$2:$A$5</c:f>
              <c:strCache>
                <c:ptCount val="4"/>
                <c:pt idx="0">
                  <c:v>Team</c:v>
                </c:pt>
                <c:pt idx="1">
                  <c:v>Long-term Shareholders</c:v>
                </c:pt>
                <c:pt idx="2">
                  <c:v>Float</c:v>
                </c:pt>
                <c:pt idx="3">
                  <c:v>Institutions</c:v>
                </c:pt>
              </c:strCache>
            </c:strRef>
          </c:cat>
          <c:val>
            <c:numRef>
              <c:f>Sheet1!$B$2:$B$5</c:f>
              <c:numCache>
                <c:ptCount val="4"/>
                <c:pt idx="0">
                  <c:v>75</c:v>
                </c:pt>
                <c:pt idx="1">
                  <c:v>14</c:v>
                </c:pt>
                <c:pt idx="2">
                  <c:v>6</c:v>
                </c:pt>
                <c:pt idx="3">
                  <c:v>5</c:v>
                </c:pt>
              </c:numCache>
            </c:numRef>
          </c:val>
        </c:ser>
        <c:firstSliceAng val="0"/>
        <c:holeSize val="50"/>
      </c:doughnutChart>
      <c:spPr>
        <a:noFill/>
        <a:ln>
          <a:noFill/>
        </a:ln>
        <a:effectLst/>
      </c:spPr>
    </c:plotArea>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AsiaBaseMetals is a TSX Venture-listed exploration company advancing two 100%-owned projects in British Columbia: our flagship Jervis copper-zinc-silver-gold VMS project on trend with the historic Britannia Mine, and our Gnome zinc-cobalt project in the Kechika Trough. We are led by an award-winning team that owns about 75% of our issued stock. In the next ten minutes I will cover why copper, why now, our projects, our team, and our planned financing. (about 30 seconds)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standard cautionary language - please read the full disclaimer on our website. (Do not read aloud; about 10 seconds.)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reasons to look at us now. First, Jervis is on the same Gambier Group trend as Britannia. Second, there is a coherent 2 km anomaly that has never been tested with a modern VMS model. Third, our team owns about three-quarters of the company - our interests are your interests. Fourth, we kept dilution low through the downturn, so our share structure is tight going into a catalyst-rich 2027. (about 60 seconds)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Demand for refined copper grows from about 27 million tonnes in 2024 to 37 million by 2050, driven by electrification, AI data centres and population growth led by India and China. S&amp;P Global projects a gap of roughly 10 million tonnes by 2040. Ore grades have fallen about 40% since 1991, and new mines take many years to permit. That is the structural setup we are positioned for. (about 60 seconds)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Jervis is our flagship: 100% owned, about 1,000 hectares, 55 km northwest of Britannia on the same Gambier Group trend that also hosts Kenorland's Rox project. The 1993 soil program outlined a coherent 2 km anomaly. With the consultation framework complete, the project is ready for work. (about 50 seconds)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why the Britannia comparison matters. Historic sampling at Jervis returned highs of 1.92% copper, 24.9% zinc and 283 grams silver. Britannia produced 47.8 million tonnes over about 70 years. These are historic samples, not resources - but on trend with a world-class past producer, they justify a modern VMS program. (about 50 seconds)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Past work at Jervis chased surface showings and never applied a VMS model or the stratigraphic analysis VMS targeting requires. Our team will apply modern VMS exploration technology in phases - surveys first, then drilling planned for the first half of 2027. (about 45 seconds)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Gnome gives us zinc and cobalt exposure in a district with two advanced deposits - Cirque and Cardiac Creek - where well over $180 million has been spent. We have spent under $1 million. We will advance Gnome patiently, in step with permitting on the neighbouring projects. (about 40 seconds)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team has done this before - discovery, permitting, building and operating mines. Prior ventures include Smucker and Sun, Black Butte, Gahcho Kue and Kolwezi. Our advisor Joe Piekenbrock received the Thayer Lindsley and Colin Spence awards for international discovery. And the team holds about 75% of the stock. (about 50 seconds)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Through the downturn we minimized expenditure and dilution. We have about 50.6 million shares outstanding and 56.4 million fully diluted, with a market cap of about $4.5 million. The team owns 75%, long-term shareholders 14%. (about 35 seconds)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anticipate a staged private placement of up to two million dollars, likely non-brokered, for accredited investors, with final terms to be announced by news release. Proceeds go to the Jervis program including drilling, to advanced acquisitions under review, and to working capital. This is not a solicitation - please see our disclaimer. (about 50 seconds)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you. Scan the codes for the planned financing page, the Jervis Project and my latest CEO and Chairman message, or contact me directly. I'm happy to take questions. (about 20 seconds)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ABZ Cover">
    <p:bg>
      <p:bgPr>
        <a:solidFill>
          <a:srgbClr val="FFFFFF"/>
        </a:solidFill>
      </p:bgPr>
    </p:bg>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ABZ Title">
    <p:bg>
      <p:bgPr>
        <a:solidFill>
          <a:schemeClr val="tx2"/>
        </a:solidFill>
      </p:bgPr>
    </p:bg>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BZ Content">
    <p:bg>
      <p:bgPr>
        <a:solidFill>
          <a:schemeClr val="bg1"/>
        </a:solidFill>
      </p:bgPr>
    </p:bg>
    <p:spTree>
      <p:nvGrpSpPr>
        <p:cNvPr id="1" name=""/>
        <p:cNvGrpSpPr/>
        <p:nvPr/>
      </p:nvGrpSpPr>
      <p:grpSpPr>
        <a:xfrm>
          <a:off x="0" y="0"/>
          <a:ext cx="0" cy="0"/>
          <a:chOff x="0" y="0"/>
          <a:chExt cx="0" cy="0"/>
        </a:xfrm>
      </p:grpSpPr>
      <p:pic>
        <p:nvPicPr>
          <p:cNvPr id="2" name="Image 0" descr="img/footer_logo.png">    </p:cNvPr>
          <p:cNvPicPr>
            <a:picLocks noChangeAspect="1"/>
          </p:cNvPicPr>
          <p:nvPr/>
        </p:nvPicPr>
        <p:blipFill>
          <a:blip r:embed="rId1"/>
          <a:stretch>
            <a:fillRect/>
          </a:stretch>
        </p:blipFill>
        <p:spPr>
          <a:xfrm>
            <a:off x="548640" y="6382512"/>
            <a:ext cx="548640" cy="258775"/>
          </a:xfrm>
          <a:prstGeom prst="rect">
            <a:avLst/>
          </a:prstGeom>
        </p:spPr>
      </p:pic>
      <p:sp>
        <p:nvSpPr>
          <p:cNvPr id="3" name="Text 0"/>
          <p:cNvSpPr/>
          <p:nvPr/>
        </p:nvSpPr>
        <p:spPr>
          <a:xfrm>
            <a:off x="1188720" y="6355080"/>
            <a:ext cx="6400800" cy="292608"/>
          </a:xfrm>
          <a:prstGeom prst="rect">
            <a:avLst/>
          </a:prstGeom>
          <a:noFill/>
          <a:ln/>
        </p:spPr>
        <p:txBody>
          <a:bodyPr wrap="square" lIns="0" tIns="0" rIns="0" bIns="0" rtlCol="0" anchor="ctr"/>
          <a:lstStyle/>
          <a:p>
            <a:pPr indent="0" marL="0">
              <a:buNone/>
            </a:pPr>
            <a:r>
              <a:rPr lang="en-US" sz="1200" dirty="0">
                <a:solidFill>
                  <a:schemeClr val="accent6"/>
                </a:solidFill>
              </a:rPr>
              <a:t>AsiaBaseMetals Inc.  ·  TSX.V: ABZ  ·  asiabasemetals.com</a:t>
            </a:r>
            <a:endParaRPr lang="en-US" sz="1200" dirty="0"/>
          </a:p>
        </p:txBody>
      </p:sp>
      <p:sp>
        <p:nvSpPr>
          <p:cNvPr id="4" name="Text 1"/>
          <p:cNvSpPr/>
          <p:nvPr>
            <p:ph idx="102" type="body" hasCustomPrompt="1"/>
          </p:nvPr>
        </p:nvSpPr>
        <p:spPr>
          <a:xfrm>
            <a:off x="548640" y="347472"/>
            <a:ext cx="11064240" cy="274320"/>
          </a:xfrm>
          <a:prstGeom prst="rect">
            <a:avLst/>
          </a:prstGeom>
          <a:noFill/>
          <a:ln/>
        </p:spPr>
        <p:txBody>
          <a:bodyPr wrap="square" rtlCol="0"/>
          <a:lstStyle>
            <a:lvl1pPr indent="0" marL="0">
              <a:buNone/>
              <a:defRPr lang="en-US" sz="1300" b="1" spc="300" kern="0" dirty="0">
                <a:solidFill>
                  <a:schemeClr val="accent1"/>
                </a:solidFill>
              </a:defRPr>
            </a:lvl1pPr>
          </a:lstStyle>
          <a:p>
            <a:pPr indent="0" marL="0">
              <a:buNone/>
            </a:pPr>
            <a:endParaRPr lang="en-US" sz="1300" dirty="0"/>
          </a:p>
        </p:txBody>
      </p:sp>
      <p:sp>
        <p:nvSpPr>
          <p:cNvPr id="5" name="Text 1"/>
          <p:cNvSpPr/>
          <p:nvPr>
            <p:ph idx="103" type="title" hasCustomPrompt="1"/>
          </p:nvPr>
        </p:nvSpPr>
        <p:spPr>
          <a:xfrm>
            <a:off x="548640" y="621792"/>
            <a:ext cx="11064240" cy="685800"/>
          </a:xfrm>
          <a:prstGeom prst="rect">
            <a:avLst/>
          </a:prstGeom>
          <a:noFill/>
          <a:ln/>
        </p:spPr>
        <p:txBody>
          <a:bodyPr wrap="square" rtlCol="0"/>
          <a:lstStyle>
            <a:lvl1pPr algn="l" indent="0" marL="0">
              <a:buNone/>
              <a:defRPr lang="en-US" sz="3200" b="1" dirty="0">
                <a:solidFill>
                  <a:schemeClr val="tx2"/>
                </a:solidFill>
              </a:defRPr>
            </a:lvl1pPr>
          </a:lstStyle>
          <a:p>
            <a:pPr algn="l" indent="0" marL="0">
              <a:buNone/>
            </a:pPr>
            <a:endParaRPr lang="en-US" sz="3200" dirty="0"/>
          </a:p>
        </p:txBody>
      </p:sp>
      <p:sp>
        <p:nvSpPr>
          <p:cNvPr id="25" name="Slide Number Placeholder 0"/>
          <p:cNvSpPr>
            <a:spLocks noGrp="1"/>
          </p:cNvSpPr>
          <p:nvPr>
            <p:ph type="sldNum" sz="quarter" idx="4294967295"/>
          </p:nvPr>
        </p:nvSpPr>
        <p:spPr>
          <a:xfrm>
            <a:off x="11109960" y="6355080"/>
            <a:ext cx="548640" cy="292608"/>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6"/>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ABZ Dark">
    <p:bg>
      <p:bgPr>
        <a:solidFill>
          <a:schemeClr val="tx2"/>
        </a:solidFill>
      </p:bgPr>
    </p:bg>
    <p:spTree>
      <p:nvGrpSpPr>
        <p:cNvPr id="1" name=""/>
        <p:cNvGrpSpPr/>
        <p:nvPr/>
      </p:nvGrpSpPr>
      <p:grpSpPr>
        <a:xfrm>
          <a:off x="0" y="0"/>
          <a:ext cx="0" cy="0"/>
          <a:chOff x="0" y="0"/>
          <a:chExt cx="0" cy="0"/>
        </a:xfrm>
      </p:grpSpPr>
      <p:sp>
        <p:nvSpPr>
          <p:cNvPr id="2" name="Text 0"/>
          <p:cNvSpPr/>
          <p:nvPr>
            <p:ph idx="100" type="body" hasCustomPrompt="1"/>
          </p:nvPr>
        </p:nvSpPr>
        <p:spPr>
          <a:xfrm>
            <a:off x="548640" y="347472"/>
            <a:ext cx="11064240" cy="274320"/>
          </a:xfrm>
          <a:prstGeom prst="rect">
            <a:avLst/>
          </a:prstGeom>
          <a:noFill/>
          <a:ln/>
        </p:spPr>
        <p:txBody>
          <a:bodyPr wrap="square" rtlCol="0"/>
          <a:lstStyle>
            <a:lvl1pPr indent="0" marL="0">
              <a:buNone/>
              <a:defRPr lang="en-US" sz="1300" b="1" spc="300" kern="0" dirty="0">
                <a:solidFill>
                  <a:schemeClr val="accent2"/>
                </a:solidFill>
              </a:defRPr>
            </a:lvl1pPr>
          </a:lstStyle>
          <a:p>
            <a:pPr indent="0" marL="0">
              <a:buNone/>
            </a:pPr>
            <a:endParaRPr lang="en-US" sz="1300" dirty="0"/>
          </a:p>
        </p:txBody>
      </p:sp>
      <p:sp>
        <p:nvSpPr>
          <p:cNvPr id="3" name="Text 0"/>
          <p:cNvSpPr/>
          <p:nvPr>
            <p:ph idx="101" type="title" hasCustomPrompt="1"/>
          </p:nvPr>
        </p:nvSpPr>
        <p:spPr>
          <a:xfrm>
            <a:off x="548640" y="621792"/>
            <a:ext cx="11064240" cy="685800"/>
          </a:xfrm>
          <a:prstGeom prst="rect">
            <a:avLst/>
          </a:prstGeom>
          <a:noFill/>
          <a:ln/>
        </p:spPr>
        <p:txBody>
          <a:bodyPr wrap="square" rtlCol="0"/>
          <a:lstStyle>
            <a:lvl1pPr algn="l" indent="0" marL="0">
              <a:buNone/>
              <a:defRPr lang="en-US" sz="3200" b="1" dirty="0">
                <a:solidFill>
                  <a:schemeClr val="bg1"/>
                </a:solidFill>
              </a:defRPr>
            </a:lvl1pPr>
          </a:lstStyle>
          <a:p>
            <a:pPr algn="l" indent="0" marL="0">
              <a:buNone/>
            </a:pPr>
            <a:endParaRPr lang="en-US" sz="3200" dirty="0"/>
          </a:p>
        </p:txBody>
      </p:sp>
      <p:sp>
        <p:nvSpPr>
          <p:cNvPr id="25" name="Slide Number Placeholder 0"/>
          <p:cNvSpPr>
            <a:spLocks noGrp="1"/>
          </p:cNvSpPr>
          <p:nvPr>
            <p:ph type="sldNum" sz="quarter" idx="4294967295"/>
          </p:nvPr>
        </p:nvSpPr>
        <p:spPr>
          <a:xfrm>
            <a:off x="11109960" y="6355080"/>
            <a:ext cx="548640" cy="292608"/>
          </a:xfrm>
          <a:prstGeom prst="rect">
            <a:avLst/>
          </a:prstGeom>
          <a:extLst>
            <a:ext uri="{C572A759-6A51-4108-AA02-DFA0A04FC94B}">
              <ma14:wrappingTextBoxFlag xmlns:ma14="http://schemas.microsoft.com/office/mac/drawingml/2011/main" val="0"/>
            </a:ext>
          </a:extLst>
        </p:spPr>
        <p:txBody>
          <a:bodyPr/>
          <a:lstStyle>
            <a:lvl1pPr>
              <a:defRPr sz="1200">
                <a:solidFill>
                  <a:srgbClr val="FFFFFF"/>
                </a:solidFill>
              </a:defRPr>
            </a:lvl1pPr>
          </a:lstStyle>
          <a:p>
            <a:pPr algn="r"/>
            <a:fld id="{F7021451-1387-4CA6-816F-3879F97B5CBC}" type="slidenum">
              <a:rPr b="0" lang="en-US"/>
              <a:t>1005</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109960" y="6355080"/>
            <a:ext cx="548640" cy="292608"/>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6"/>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asiabasemetals.com/ceo-video" TargetMode="External"/><Relationship Id="rId4" Type="http://schemas.openxmlformats.org/officeDocument/2006/relationships/hyperlink" Target="https://asiabasemetals.com/" TargetMode="External"/><Relationship Id="rId6" Type="http://schemas.openxmlformats.org/officeDocument/2006/relationships/hyperlink" Target="https://asiabasemetals.com/" TargetMode="External"/><Relationship Id="rId7" Type="http://schemas.openxmlformats.org/officeDocument/2006/relationships/hyperlink" Target="https://asiabasemetals.com/jervis-project" TargetMode="External"/><Relationship Id="rId8" Type="http://schemas.openxmlformats.org/officeDocument/2006/relationships/hyperlink" Target="https://asiabasemetals.com/gnome-project" TargetMode="External"/><Relationship Id="rId9" Type="http://schemas.openxmlformats.org/officeDocument/2006/relationships/hyperlink" Target="https://asiabasemetals.com/team-members-summary" TargetMode="External"/><Relationship Id="rId12" Type="http://schemas.openxmlformats.org/officeDocument/2006/relationships/hyperlink" Target="https://asiabasemetals.com/disclaimer" TargetMode="External"/><Relationship Id="rId13" Type="http://schemas.openxmlformats.org/officeDocument/2006/relationships/hyperlink" Target="https://www.sedarplus.ca/" TargetMode="External"/><Relationship Id="rId1" Type="http://schemas.openxmlformats.org/officeDocument/2006/relationships/image" Target="../media/image-1-1.png"/><Relationship Id="rId3" Type="http://schemas.openxmlformats.org/officeDocument/2006/relationships/image" Target="../media/image-1-2.png"/><Relationship Id="rId5" Type="http://schemas.openxmlformats.org/officeDocument/2006/relationships/image" Target="../media/image-1-3.png"/><Relationship Id="rId10" Type="http://schemas.openxmlformats.org/officeDocument/2006/relationships/image" Target="../media/image-1-4.png"/><Relationship Id="rId11" Type="http://schemas.openxmlformats.org/officeDocument/2006/relationships/image" Target="../media/image-1-5.png"/><Relationship Id="rId14" Type="http://schemas.openxmlformats.org/officeDocument/2006/relationships/slideLayout" Target="../slideLayouts/slideLayout2.xml"/><Relationship Id="rId15"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chart" Target="/ppt/charts/chart1.xml"/><Relationship Id="rId2" Type="http://schemas.openxmlformats.org/officeDocument/2006/relationships/chart" Target="/ppt/charts/chart2.xml"/><Relationship Id="rId3" Type="http://schemas.openxmlformats.org/officeDocument/2006/relationships/slideLayout" Target="../slideLayouts/slideLayout4.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g"/><Relationship Id="rId2" Type="http://schemas.openxmlformats.org/officeDocument/2006/relationships/slideLayout" Target="../slideLayouts/slideLayout4.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2" Type="http://schemas.openxmlformats.org/officeDocument/2006/relationships/hyperlink" Target="https://asiabasemetals.com/britannia-mine-video" TargetMode="External"/><Relationship Id="rId1" Type="http://schemas.openxmlformats.org/officeDocument/2006/relationships/image" Target="../media/image-6-1.jpg"/><Relationship Id="rId3" Type="http://schemas.openxmlformats.org/officeDocument/2006/relationships/slideLayout" Target="../slideLayouts/slideLayout4.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2" Type="http://schemas.openxmlformats.org/officeDocument/2006/relationships/hyperlink" Target="https://asiabasemetals.com/gnome-project" TargetMode="External"/><Relationship Id="rId1" Type="http://schemas.openxmlformats.org/officeDocument/2006/relationships/image" Target="../media/image-8-1.png"/><Relationship Id="rId3" Type="http://schemas.openxmlformats.org/officeDocument/2006/relationships/slideLayout" Target="../slideLayouts/slideLayout4.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2" Type="http://schemas.openxmlformats.org/officeDocument/2006/relationships/hyperlink" Target="https://asiabasemetals.com/r-chowdhry-profile-1" TargetMode="External"/><Relationship Id="rId4" Type="http://schemas.openxmlformats.org/officeDocument/2006/relationships/hyperlink" Target="https://asiabasemetals.com/h-park-profile" TargetMode="External"/><Relationship Id="rId6" Type="http://schemas.openxmlformats.org/officeDocument/2006/relationships/hyperlink" Target="https://asiabasemetals.com/t-penstock-profile" TargetMode="External"/><Relationship Id="rId8" Type="http://schemas.openxmlformats.org/officeDocument/2006/relationships/hyperlink" Target="https://asiabasemetals.com/b-bragagnolo-profile-1" TargetMode="External"/><Relationship Id="rId10" Type="http://schemas.openxmlformats.org/officeDocument/2006/relationships/hyperlink" Target="https://asiabasemetals.com/a-bowering-profile" TargetMode="External"/><Relationship Id="rId12" Type="http://schemas.openxmlformats.org/officeDocument/2006/relationships/hyperlink" Target="https://asiabasemetals.com/j-piekenbrock-profile-1" TargetMode="External"/><Relationship Id="rId14" Type="http://schemas.openxmlformats.org/officeDocument/2006/relationships/hyperlink" Target="https://asiabasemetals.com/b-jacko-profile" TargetMode="External"/><Relationship Id="rId16" Type="http://schemas.openxmlformats.org/officeDocument/2006/relationships/hyperlink" Target="https://asiabasemetals.com/s-posescu-profile" TargetMode="External"/><Relationship Id="rId18" Type="http://schemas.openxmlformats.org/officeDocument/2006/relationships/hyperlink" Target="https://asiabasemetals.com/y-solanki-profile" TargetMode="External"/><Relationship Id="rId20" Type="http://schemas.openxmlformats.org/officeDocument/2006/relationships/hyperlink" Target="https://asiabasemetals.com/a-hassanally" TargetMode="External"/><Relationship Id="rId22" Type="http://schemas.openxmlformats.org/officeDocument/2006/relationships/hyperlink" Target="https://asiabasemetals.com/p-gibbons-profile" TargetMode="External"/><Relationship Id="rId23" Type="http://schemas.openxmlformats.org/officeDocument/2006/relationships/hyperlink" Target="https://valhallametals.com/sun/" TargetMode="External"/><Relationship Id="rId24" Type="http://schemas.openxmlformats.org/officeDocument/2006/relationships/hyperlink" Target="https://valhallametals.com/sun/" TargetMode="External"/><Relationship Id="rId25" Type="http://schemas.openxmlformats.org/officeDocument/2006/relationships/hyperlink" Target="https://blackbuttecopper.com/" TargetMode="External"/><Relationship Id="rId26" Type="http://schemas.openxmlformats.org/officeDocument/2006/relationships/hyperlink" Target="https://www.mountainprovince.com/gahcho-kue" TargetMode="External"/><Relationship Id="rId27" Type="http://schemas.openxmlformats.org/officeDocument/2006/relationships/hyperlink" Target="https://www.lexpert.ca/big-deals/first-quantum-closes-sale-of-drc-assets-to-eurasian-natural-resources/347548" TargetMode="External"/><Relationship Id="rId1" Type="http://schemas.openxmlformats.org/officeDocument/2006/relationships/image" Target="../media/image-9-1.png"/><Relationship Id="rId3" Type="http://schemas.openxmlformats.org/officeDocument/2006/relationships/image" Target="../media/image-9-2.png"/><Relationship Id="rId5" Type="http://schemas.openxmlformats.org/officeDocument/2006/relationships/image" Target="../media/image-9-3.png"/><Relationship Id="rId7" Type="http://schemas.openxmlformats.org/officeDocument/2006/relationships/image" Target="../media/image-9-4.png"/><Relationship Id="rId9" Type="http://schemas.openxmlformats.org/officeDocument/2006/relationships/image" Target="../media/image-9-5.png"/><Relationship Id="rId11" Type="http://schemas.openxmlformats.org/officeDocument/2006/relationships/image" Target="../media/image-9-6.png"/><Relationship Id="rId13" Type="http://schemas.openxmlformats.org/officeDocument/2006/relationships/image" Target="../media/image-9-7.png"/><Relationship Id="rId15" Type="http://schemas.openxmlformats.org/officeDocument/2006/relationships/image" Target="../media/image-9-8.png"/><Relationship Id="rId17" Type="http://schemas.openxmlformats.org/officeDocument/2006/relationships/image" Target="../media/image-9-9.png"/><Relationship Id="rId19" Type="http://schemas.openxmlformats.org/officeDocument/2006/relationships/image" Target="../media/image-9-10.png"/><Relationship Id="rId21" Type="http://schemas.openxmlformats.org/officeDocument/2006/relationships/image" Target="../media/image-9-11.png"/><Relationship Id="rId28" Type="http://schemas.openxmlformats.org/officeDocument/2006/relationships/slideLayout" Target="../slideLayouts/slideLayout4.xml"/><Relationship Id="rId29"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chart" Target="/ppt/charts/chart3.xml"/><Relationship Id="rId2" Type="http://schemas.openxmlformats.org/officeDocument/2006/relationships/slideLayout" Target="../slideLayouts/slideLayout4.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2" Type="http://schemas.openxmlformats.org/officeDocument/2006/relationships/hyperlink" Target="https://asiabasemetals.com/" TargetMode="External"/><Relationship Id="rId4" Type="http://schemas.openxmlformats.org/officeDocument/2006/relationships/hyperlink" Target="https://asiabasemetals.com/planned-financing" TargetMode="External"/><Relationship Id="rId5" Type="http://schemas.openxmlformats.org/officeDocument/2006/relationships/hyperlink" Target="https://asiabasemetals.com/planned-financing" TargetMode="External"/><Relationship Id="rId7" Type="http://schemas.openxmlformats.org/officeDocument/2006/relationships/hyperlink" Target="https://asiabasemetals.com/jervis-project" TargetMode="External"/><Relationship Id="rId8" Type="http://schemas.openxmlformats.org/officeDocument/2006/relationships/hyperlink" Target="https://asiabasemetals.com/jervis-project" TargetMode="External"/><Relationship Id="rId10" Type="http://schemas.openxmlformats.org/officeDocument/2006/relationships/hyperlink" Target="https://asiabasemetals.com/ceo-%26-chairmans-message-1" TargetMode="External"/><Relationship Id="rId11" Type="http://schemas.openxmlformats.org/officeDocument/2006/relationships/hyperlink" Target="https://asiabasemetals.com/ceo-%26-chairmans-message-1" TargetMode="External"/><Relationship Id="rId13" Type="http://schemas.openxmlformats.org/officeDocument/2006/relationships/hyperlink" Target="https://asiabasemetals.com/" TargetMode="External"/><Relationship Id="rId14" Type="http://schemas.openxmlformats.org/officeDocument/2006/relationships/hyperlink" Target="https://asiabasemetals.com/" TargetMode="External"/><Relationship Id="rId15" Type="http://schemas.openxmlformats.org/officeDocument/2006/relationships/hyperlink" Target="mailto:contact@asiabasemetals.com" TargetMode="External"/><Relationship Id="rId16" Type="http://schemas.openxmlformats.org/officeDocument/2006/relationships/hyperlink" Target="https://www.asiabasemetals.com/" TargetMode="External"/><Relationship Id="rId18" Type="http://schemas.openxmlformats.org/officeDocument/2006/relationships/hyperlink" Target="https://asiabasemetals.com/disclaimer" TargetMode="External"/><Relationship Id="rId19" Type="http://schemas.openxmlformats.org/officeDocument/2006/relationships/hyperlink" Target="https://www.sedarplus.ca/" TargetMode="External"/><Relationship Id="rId1" Type="http://schemas.openxmlformats.org/officeDocument/2006/relationships/image" Target="../media/image-12-1.png"/><Relationship Id="rId3" Type="http://schemas.openxmlformats.org/officeDocument/2006/relationships/image" Target="../media/image-12-2.png"/><Relationship Id="rId6" Type="http://schemas.openxmlformats.org/officeDocument/2006/relationships/image" Target="../media/image-12-3.png"/><Relationship Id="rId9" Type="http://schemas.openxmlformats.org/officeDocument/2006/relationships/image" Target="../media/image-12-4.png"/><Relationship Id="rId12" Type="http://schemas.openxmlformats.org/officeDocument/2006/relationships/image" Target="../media/image-12-5.png"/><Relationship Id="rId17" Type="http://schemas.openxmlformats.org/officeDocument/2006/relationships/image" Target="../media/image-12-6.png"/><Relationship Id="rId20" Type="http://schemas.openxmlformats.org/officeDocument/2006/relationships/slideLayout" Target="../slideLayouts/slideLayout2.xml"/><Relationship Id="rId21"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header band"/>
          <p:cNvSpPr/>
          <p:nvPr/>
        </p:nvSpPr>
        <p:spPr>
          <a:xfrm>
            <a:off x="411480" y="274320"/>
            <a:ext cx="11368735" cy="1417320"/>
          </a:xfrm>
          <a:prstGeom prst="rect">
            <a:avLst/>
          </a:prstGeom>
          <a:solidFill>
            <a:srgbClr val="0E2A47"/>
          </a:solidFill>
          <a:ln w="12700">
            <a:solidFill>
              <a:srgbClr val="0E2A47"/>
            </a:solidFill>
            <a:prstDash val="solid"/>
          </a:ln>
        </p:spPr>
      </p:sp>
      <p:sp>
        <p:nvSpPr>
          <p:cNvPr id="3" name="gold rule"/>
          <p:cNvSpPr/>
          <p:nvPr/>
        </p:nvSpPr>
        <p:spPr>
          <a:xfrm>
            <a:off x="411480" y="274320"/>
            <a:ext cx="11368735" cy="64008"/>
          </a:xfrm>
          <a:prstGeom prst="rect">
            <a:avLst/>
          </a:prstGeom>
          <a:solidFill>
            <a:srgbClr val="E3BF68"/>
          </a:solidFill>
          <a:ln w="12700">
            <a:solidFill>
              <a:srgbClr val="E3BF68"/>
            </a:solidFill>
            <a:prstDash val="solid"/>
          </a:ln>
        </p:spPr>
      </p:sp>
      <p:sp>
        <p:nvSpPr>
          <p:cNvPr id="4" name="Text 2"/>
          <p:cNvSpPr txBox="1"/>
          <p:nvPr/>
        </p:nvSpPr>
        <p:spPr>
          <a:xfrm>
            <a:off x="731520" y="457200"/>
            <a:ext cx="4754880" cy="685800"/>
          </a:xfrm>
          <a:prstGeom prst="rect">
            <a:avLst/>
          </a:prstGeom>
          <a:noFill/>
          <a:ln/>
        </p:spPr>
        <p:txBody>
          <a:bodyPr wrap="square" lIns="0" tIns="0" rIns="0" bIns="0" rtlCol="0" anchor="ctr"/>
          <a:lstStyle/>
          <a:p>
            <a:pPr indent="0" marL="0">
              <a:buNone/>
            </a:pPr>
            <a:r>
              <a:rPr lang="en-US" sz="4000" b="1" dirty="0">
                <a:solidFill>
                  <a:srgbClr val="FFFFFF"/>
                </a:solidFill>
              </a:rPr>
              <a:t>Asia</a:t>
            </a:r>
            <a:pPr indent="0" marL="0">
              <a:buNone/>
            </a:pPr>
            <a:r>
              <a:rPr lang="en-US" sz="4000" b="1" dirty="0">
                <a:solidFill>
                  <a:srgbClr val="E3BF68"/>
                </a:solidFill>
              </a:rPr>
              <a:t>BaseMetals</a:t>
            </a:r>
            <a:endParaRPr lang="en-US" sz="4000" dirty="0"/>
          </a:p>
        </p:txBody>
      </p:sp>
      <p:sp>
        <p:nvSpPr>
          <p:cNvPr id="5" name="Text 3"/>
          <p:cNvSpPr txBox="1"/>
          <p:nvPr/>
        </p:nvSpPr>
        <p:spPr>
          <a:xfrm>
            <a:off x="731520" y="1097280"/>
            <a:ext cx="4754880" cy="502920"/>
          </a:xfrm>
          <a:prstGeom prst="rect">
            <a:avLst/>
          </a:prstGeom>
          <a:noFill/>
          <a:ln/>
        </p:spPr>
        <p:txBody>
          <a:bodyPr wrap="square" lIns="0" tIns="0" rIns="0" bIns="0" rtlCol="0" anchor="ctr"/>
          <a:lstStyle/>
          <a:p>
            <a:pPr indent="0" marL="0">
              <a:buNone/>
            </a:pPr>
            <a:r>
              <a:rPr lang="en-US" sz="1350" b="1" spc="100" kern="0" dirty="0">
                <a:solidFill>
                  <a:srgbClr val="E3BF68"/>
                </a:solidFill>
              </a:rPr>
              <a:t>Listed and Trading: </a:t>
            </a:r>
            <a:pPr indent="0" marL="0">
              <a:buNone/>
            </a:pPr>
            <a:r>
              <a:rPr lang="en-US" sz="1350" b="1" spc="100" kern="0" dirty="0">
                <a:solidFill>
                  <a:srgbClr val="FFFFFF"/>
                </a:solidFill>
              </a:rPr>
              <a:t>TSX Venture Exchange</a:t>
            </a:r>
            <a:endParaRPr lang="en-US" sz="1350" dirty="0"/>
          </a:p>
          <a:p>
            <a:pPr indent="0" marL="0">
              <a:buNone/>
            </a:pPr>
            <a:r>
              <a:rPr lang="en-US" sz="1350" b="1" spc="100" kern="0" dirty="0">
                <a:solidFill>
                  <a:srgbClr val="E3BF68"/>
                </a:solidFill>
              </a:rPr>
              <a:t>Trading Symbol: </a:t>
            </a:r>
            <a:pPr indent="0" marL="0">
              <a:buNone/>
            </a:pPr>
            <a:r>
              <a:rPr lang="en-US" sz="1350" b="1" spc="100" kern="0" dirty="0">
                <a:solidFill>
                  <a:srgbClr val="FFFFFF"/>
                </a:solidFill>
              </a:rPr>
              <a:t>TSX.V: ABZ</a:t>
            </a:r>
            <a:endParaRPr lang="en-US" sz="1350" dirty="0"/>
          </a:p>
        </p:txBody>
      </p:sp>
      <p:sp>
        <p:nvSpPr>
          <p:cNvPr id="6" name="qr frame"/>
          <p:cNvSpPr/>
          <p:nvPr/>
        </p:nvSpPr>
        <p:spPr>
          <a:xfrm>
            <a:off x="5532120" y="429768"/>
            <a:ext cx="914400" cy="914400"/>
          </a:xfrm>
          <a:prstGeom prst="roundRect">
            <a:avLst>
              <a:gd name="adj" fmla="val 8000"/>
            </a:avLst>
          </a:prstGeom>
          <a:solidFill>
            <a:srgbClr val="FFFFFF"/>
          </a:solidFill>
          <a:ln w="25400">
            <a:solidFill>
              <a:srgbClr val="E3BF68"/>
            </a:solidFill>
            <a:prstDash val="solid"/>
          </a:ln>
        </p:spPr>
      </p:sp>
      <p:pic>
        <p:nvPicPr>
          <p:cNvPr id="7" name="QR CEO Presentation" descr="img/qr_ceo.png">
            <a:hlinkClick r:id="rId2" tooltip=""/>
          </p:cNvPr>
          <p:cNvPicPr>
            <a:picLocks noChangeAspect="1"/>
          </p:cNvPicPr>
          <p:nvPr/>
        </p:nvPicPr>
        <p:blipFill>
          <a:blip r:embed="rId1"/>
          <a:stretch>
            <a:fillRect/>
          </a:stretch>
        </p:blipFill>
        <p:spPr>
          <a:xfrm>
            <a:off x="5605272" y="502920"/>
            <a:ext cx="768096" cy="768096"/>
          </a:xfrm>
          <a:prstGeom prst="rect">
            <a:avLst/>
          </a:prstGeom>
        </p:spPr>
      </p:pic>
      <p:sp>
        <p:nvSpPr>
          <p:cNvPr id="8" name="Text 5"/>
          <p:cNvSpPr txBox="1"/>
          <p:nvPr/>
        </p:nvSpPr>
        <p:spPr>
          <a:xfrm>
            <a:off x="5349240" y="1371600"/>
            <a:ext cx="1280160" cy="228600"/>
          </a:xfrm>
          <a:prstGeom prst="rect">
            <a:avLst/>
          </a:prstGeom>
          <a:noFill/>
          <a:ln/>
        </p:spPr>
        <p:txBody>
          <a:bodyPr wrap="square" lIns="0" tIns="0" rIns="0" bIns="0" rtlCol="0" anchor="ctr"/>
          <a:lstStyle/>
          <a:p>
            <a:pPr algn="ctr" indent="0" marL="0">
              <a:buNone/>
            </a:pPr>
            <a:r>
              <a:rPr lang="en-US" sz="1100" b="1" dirty="0">
                <a:solidFill>
                  <a:srgbClr val="E3BF68"/>
                </a:solidFill>
              </a:rPr>
              <a:t>CEO Presentation</a:t>
            </a:r>
            <a:endParaRPr lang="en-US" sz="1100" dirty="0"/>
          </a:p>
        </p:txBody>
      </p:sp>
      <p:sp>
        <p:nvSpPr>
          <p:cNvPr id="9" name="qr frame"/>
          <p:cNvSpPr/>
          <p:nvPr/>
        </p:nvSpPr>
        <p:spPr>
          <a:xfrm>
            <a:off x="6720840" y="429768"/>
            <a:ext cx="914400" cy="914400"/>
          </a:xfrm>
          <a:prstGeom prst="roundRect">
            <a:avLst>
              <a:gd name="adj" fmla="val 8000"/>
            </a:avLst>
          </a:prstGeom>
          <a:solidFill>
            <a:srgbClr val="FFFFFF"/>
          </a:solidFill>
          <a:ln w="25400">
            <a:solidFill>
              <a:srgbClr val="E3BF68"/>
            </a:solidFill>
            <a:prstDash val="solid"/>
          </a:ln>
        </p:spPr>
      </p:sp>
      <p:pic>
        <p:nvPicPr>
          <p:cNvPr id="10" name="QR Website" descr="img/qr_web.png">
            <a:hlinkClick r:id="rId4" tooltip=""/>
          </p:cNvPr>
          <p:cNvPicPr>
            <a:picLocks noChangeAspect="1"/>
          </p:cNvPicPr>
          <p:nvPr/>
        </p:nvPicPr>
        <p:blipFill>
          <a:blip r:embed="rId3"/>
          <a:stretch>
            <a:fillRect/>
          </a:stretch>
        </p:blipFill>
        <p:spPr>
          <a:xfrm>
            <a:off x="6793992" y="502920"/>
            <a:ext cx="768096" cy="768096"/>
          </a:xfrm>
          <a:prstGeom prst="rect">
            <a:avLst/>
          </a:prstGeom>
        </p:spPr>
      </p:pic>
      <p:sp>
        <p:nvSpPr>
          <p:cNvPr id="11" name="Text 7"/>
          <p:cNvSpPr txBox="1"/>
          <p:nvPr/>
        </p:nvSpPr>
        <p:spPr>
          <a:xfrm>
            <a:off x="6537960" y="1371600"/>
            <a:ext cx="1280160" cy="228600"/>
          </a:xfrm>
          <a:prstGeom prst="rect">
            <a:avLst/>
          </a:prstGeom>
          <a:noFill/>
          <a:ln/>
        </p:spPr>
        <p:txBody>
          <a:bodyPr wrap="square" lIns="0" tIns="0" rIns="0" bIns="0" rtlCol="0" anchor="ctr"/>
          <a:lstStyle/>
          <a:p>
            <a:pPr algn="ctr" indent="0" marL="0">
              <a:buNone/>
            </a:pPr>
            <a:r>
              <a:rPr lang="en-US" sz="1100" b="1" dirty="0">
                <a:solidFill>
                  <a:srgbClr val="E3BF68"/>
                </a:solidFill>
              </a:rPr>
              <a:t>Website</a:t>
            </a:r>
            <a:endParaRPr lang="en-US" sz="1100" dirty="0"/>
          </a:p>
        </p:txBody>
      </p:sp>
      <p:pic>
        <p:nvPicPr>
          <p:cNvPr id="12" name="logo" descr="img/hlogo.png">
            <a:hlinkClick r:id="rId6" tooltip=""/>
          </p:cNvPr>
          <p:cNvPicPr>
            <a:picLocks noChangeAspect="1"/>
          </p:cNvPicPr>
          <p:nvPr/>
        </p:nvPicPr>
        <p:blipFill>
          <a:blip r:embed="rId5"/>
          <a:stretch>
            <a:fillRect/>
          </a:stretch>
        </p:blipFill>
        <p:spPr>
          <a:xfrm>
            <a:off x="9326880" y="384048"/>
            <a:ext cx="1920240" cy="621792"/>
          </a:xfrm>
          <a:prstGeom prst="rect">
            <a:avLst/>
          </a:prstGeom>
        </p:spPr>
      </p:pic>
      <p:sp>
        <p:nvSpPr>
          <p:cNvPr id="13" name="Shape 8"/>
          <p:cNvSpPr/>
          <p:nvPr/>
        </p:nvSpPr>
        <p:spPr>
          <a:xfrm>
            <a:off x="8366760" y="1069848"/>
            <a:ext cx="45720" cy="502920"/>
          </a:xfrm>
          <a:prstGeom prst="rect">
            <a:avLst/>
          </a:prstGeom>
          <a:solidFill>
            <a:srgbClr val="E3BF68"/>
          </a:solidFill>
          <a:ln w="12700">
            <a:solidFill>
              <a:srgbClr val="E3BF68"/>
            </a:solidFill>
            <a:prstDash val="solid"/>
          </a:ln>
        </p:spPr>
      </p:sp>
      <p:sp>
        <p:nvSpPr>
          <p:cNvPr id="14" name="Text 9"/>
          <p:cNvSpPr txBox="1"/>
          <p:nvPr/>
        </p:nvSpPr>
        <p:spPr>
          <a:xfrm>
            <a:off x="8503920" y="1051560"/>
            <a:ext cx="3108960" cy="548640"/>
          </a:xfrm>
          <a:prstGeom prst="rect">
            <a:avLst/>
          </a:prstGeom>
          <a:noFill/>
          <a:ln/>
        </p:spPr>
        <p:txBody>
          <a:bodyPr wrap="square" lIns="0" tIns="0" rIns="0" bIns="0" rtlCol="0" anchor="ctr"/>
          <a:lstStyle/>
          <a:p>
            <a:pPr indent="0" marL="0">
              <a:buNone/>
            </a:pPr>
            <a:r>
              <a:rPr lang="en-US" sz="1450" b="1" dirty="0">
                <a:solidFill>
                  <a:srgbClr val="E3BF68"/>
                </a:solidFill>
              </a:rPr>
              <a:t>Corporate: </a:t>
            </a:r>
            <a:pPr indent="0" marL="0">
              <a:buNone/>
            </a:pPr>
            <a:r>
              <a:rPr lang="en-US" sz="1450" b="1" dirty="0">
                <a:solidFill>
                  <a:srgbClr val="FFFFFF"/>
                </a:solidFill>
              </a:rPr>
              <a:t>Investor Presentation</a:t>
            </a:r>
            <a:endParaRPr lang="en-US" sz="1450" dirty="0"/>
          </a:p>
          <a:p>
            <a:pPr indent="0" marL="0">
              <a:buNone/>
            </a:pPr>
            <a:r>
              <a:rPr lang="en-US" sz="1450" b="1" dirty="0">
                <a:solidFill>
                  <a:srgbClr val="E3BF68"/>
                </a:solidFill>
              </a:rPr>
              <a:t>Effective: </a:t>
            </a:r>
            <a:pPr indent="0" marL="0">
              <a:buNone/>
            </a:pPr>
            <a:r>
              <a:rPr lang="en-US" sz="1450" b="1" dirty="0">
                <a:solidFill>
                  <a:srgbClr val="FFFFFF"/>
                </a:solidFill>
              </a:rPr>
              <a:t>October 1, 2026</a:t>
            </a:r>
            <a:endParaRPr lang="en-US" sz="1450" dirty="0"/>
          </a:p>
        </p:txBody>
      </p:sp>
      <p:sp>
        <p:nvSpPr>
          <p:cNvPr id="15" name="tagline panel"/>
          <p:cNvSpPr/>
          <p:nvPr/>
        </p:nvSpPr>
        <p:spPr>
          <a:xfrm>
            <a:off x="411480" y="1691640"/>
            <a:ext cx="11368735" cy="1188720"/>
          </a:xfrm>
          <a:prstGeom prst="rect">
            <a:avLst/>
          </a:prstGeom>
          <a:solidFill>
            <a:srgbClr val="F7F9FC"/>
          </a:solidFill>
          <a:ln w="9525">
            <a:solidFill>
              <a:srgbClr val="CFDEEC"/>
            </a:solidFill>
            <a:prstDash val="solid"/>
          </a:ln>
        </p:spPr>
      </p:sp>
      <p:sp>
        <p:nvSpPr>
          <p:cNvPr id="16" name="Shape 11"/>
          <p:cNvSpPr/>
          <p:nvPr/>
        </p:nvSpPr>
        <p:spPr>
          <a:xfrm>
            <a:off x="411480" y="1691640"/>
            <a:ext cx="11368735" cy="45720"/>
          </a:xfrm>
          <a:prstGeom prst="rect">
            <a:avLst/>
          </a:prstGeom>
          <a:solidFill>
            <a:srgbClr val="E3BF68"/>
          </a:solidFill>
          <a:ln w="12700">
            <a:solidFill>
              <a:srgbClr val="E3BF68"/>
            </a:solidFill>
            <a:prstDash val="solid"/>
          </a:ln>
        </p:spPr>
      </p:sp>
      <p:sp>
        <p:nvSpPr>
          <p:cNvPr id="17" name="Text 12"/>
          <p:cNvSpPr txBox="1"/>
          <p:nvPr/>
        </p:nvSpPr>
        <p:spPr>
          <a:xfrm>
            <a:off x="411480" y="1828800"/>
            <a:ext cx="11368735" cy="274320"/>
          </a:xfrm>
          <a:prstGeom prst="rect">
            <a:avLst/>
          </a:prstGeom>
          <a:noFill/>
          <a:ln/>
        </p:spPr>
        <p:txBody>
          <a:bodyPr wrap="square" lIns="0" tIns="0" rIns="0" bIns="0" rtlCol="0" anchor="ctr"/>
          <a:lstStyle/>
          <a:p>
            <a:pPr algn="ctr" indent="0" marL="0">
              <a:buNone/>
            </a:pPr>
            <a:r>
              <a:rPr lang="en-US" sz="1350" b="1" spc="600" kern="0" dirty="0">
                <a:solidFill>
                  <a:srgbClr val="9A5528"/>
                </a:solidFill>
              </a:rPr>
              <a:t>EXPLORATION TO PRODUCTION</a:t>
            </a:r>
            <a:endParaRPr lang="en-US" sz="1350" dirty="0"/>
          </a:p>
        </p:txBody>
      </p:sp>
      <p:sp>
        <p:nvSpPr>
          <p:cNvPr id="18" name="Text 13"/>
          <p:cNvSpPr txBox="1"/>
          <p:nvPr/>
        </p:nvSpPr>
        <p:spPr>
          <a:xfrm>
            <a:off x="411480" y="2103120"/>
            <a:ext cx="11368735" cy="457200"/>
          </a:xfrm>
          <a:prstGeom prst="rect">
            <a:avLst/>
          </a:prstGeom>
          <a:noFill/>
          <a:ln/>
        </p:spPr>
        <p:txBody>
          <a:bodyPr wrap="square" lIns="0" tIns="0" rIns="0" bIns="0" rtlCol="0" anchor="ctr"/>
          <a:lstStyle/>
          <a:p>
            <a:pPr algn="ctr" indent="0" marL="0">
              <a:buNone/>
            </a:pPr>
            <a:r>
              <a:rPr lang="en-US" sz="2500" b="1" dirty="0">
                <a:solidFill>
                  <a:srgbClr val="0E2A47"/>
                </a:solidFill>
              </a:rPr>
              <a:t>We Find, Acquire and Advance World-Class Critical Mineral Projects</a:t>
            </a:r>
            <a:endParaRPr lang="en-US" sz="2500" dirty="0"/>
          </a:p>
        </p:txBody>
      </p:sp>
      <p:sp>
        <p:nvSpPr>
          <p:cNvPr id="19" name="Text 14"/>
          <p:cNvSpPr txBox="1"/>
          <p:nvPr/>
        </p:nvSpPr>
        <p:spPr>
          <a:xfrm>
            <a:off x="411480" y="2560320"/>
            <a:ext cx="11368735" cy="256032"/>
          </a:xfrm>
          <a:prstGeom prst="rect">
            <a:avLst/>
          </a:prstGeom>
          <a:noFill/>
          <a:ln/>
        </p:spPr>
        <p:txBody>
          <a:bodyPr wrap="square" lIns="0" tIns="0" rIns="0" bIns="0" rtlCol="0" anchor="ctr"/>
          <a:lstStyle/>
          <a:p>
            <a:pPr algn="ctr" indent="0" marL="0">
              <a:buNone/>
            </a:pPr>
            <a:r>
              <a:rPr lang="en-US" sz="1300" b="1" spc="100" kern="0" dirty="0">
                <a:solidFill>
                  <a:srgbClr val="9A5528"/>
                </a:solidFill>
              </a:rPr>
              <a:t>AMERICAS FOCUS:</a:t>
            </a:r>
            <a:pPr algn="ctr" indent="0" marL="0">
              <a:buNone/>
            </a:pPr>
            <a:r>
              <a:rPr lang="en-US" sz="1300" b="1" spc="100" kern="0" dirty="0">
                <a:solidFill>
                  <a:srgbClr val="4A5868"/>
                </a:solidFill>
              </a:rPr>
              <a:t>  CANADA, U.S.A., MEXICO, ARGENTINA, CHILE, BRAZIL, COLOMBIA AND VENEZUELA</a:t>
            </a:r>
            <a:endParaRPr lang="en-US" sz="1300" dirty="0"/>
          </a:p>
        </p:txBody>
      </p:sp>
      <p:sp>
        <p:nvSpPr>
          <p:cNvPr id="20" name="capital band"/>
          <p:cNvSpPr/>
          <p:nvPr/>
        </p:nvSpPr>
        <p:spPr>
          <a:xfrm>
            <a:off x="411480" y="3035808"/>
            <a:ext cx="11368735" cy="713232"/>
          </a:xfrm>
          <a:prstGeom prst="rect">
            <a:avLst/>
          </a:prstGeom>
          <a:solidFill>
            <a:srgbClr val="0E2A47"/>
          </a:solidFill>
          <a:ln w="12700">
            <a:solidFill>
              <a:srgbClr val="0E2A47"/>
            </a:solidFill>
            <a:prstDash val="solid"/>
          </a:ln>
        </p:spPr>
      </p:sp>
      <p:sp>
        <p:nvSpPr>
          <p:cNvPr id="21" name="Shape 16"/>
          <p:cNvSpPr/>
          <p:nvPr/>
        </p:nvSpPr>
        <p:spPr>
          <a:xfrm>
            <a:off x="411480" y="3035808"/>
            <a:ext cx="64008" cy="713232"/>
          </a:xfrm>
          <a:prstGeom prst="rect">
            <a:avLst/>
          </a:prstGeom>
          <a:solidFill>
            <a:srgbClr val="E3BF68"/>
          </a:solidFill>
          <a:ln w="12700">
            <a:solidFill>
              <a:srgbClr val="E3BF68"/>
            </a:solidFill>
            <a:prstDash val="solid"/>
          </a:ln>
        </p:spPr>
      </p:sp>
      <p:sp>
        <p:nvSpPr>
          <p:cNvPr id="22" name="Shape 17"/>
          <p:cNvSpPr/>
          <p:nvPr/>
        </p:nvSpPr>
        <p:spPr>
          <a:xfrm>
            <a:off x="11716207" y="3035808"/>
            <a:ext cx="64008" cy="713232"/>
          </a:xfrm>
          <a:prstGeom prst="rect">
            <a:avLst/>
          </a:prstGeom>
          <a:solidFill>
            <a:srgbClr val="E3BF68"/>
          </a:solidFill>
          <a:ln w="12700">
            <a:solidFill>
              <a:srgbClr val="E3BF68"/>
            </a:solidFill>
            <a:prstDash val="solid"/>
          </a:ln>
        </p:spPr>
      </p:sp>
      <p:sp>
        <p:nvSpPr>
          <p:cNvPr id="23" name="Text 18"/>
          <p:cNvSpPr txBox="1"/>
          <p:nvPr/>
        </p:nvSpPr>
        <p:spPr>
          <a:xfrm>
            <a:off x="548640" y="3035808"/>
            <a:ext cx="2148840" cy="713232"/>
          </a:xfrm>
          <a:prstGeom prst="rect">
            <a:avLst/>
          </a:prstGeom>
          <a:noFill/>
          <a:ln/>
        </p:spPr>
        <p:txBody>
          <a:bodyPr wrap="square" lIns="0" tIns="0" rIns="0" bIns="0" rtlCol="0" anchor="ctr"/>
          <a:lstStyle/>
          <a:p>
            <a:pPr algn="ctr" indent="0" marL="0">
              <a:buNone/>
            </a:pPr>
            <a:r>
              <a:rPr lang="en-US" sz="1300" b="1" spc="300" kern="0" dirty="0">
                <a:solidFill>
                  <a:srgbClr val="E3BF68"/>
                </a:solidFill>
              </a:rPr>
              <a:t>CAPITAL STRUCTURE</a:t>
            </a:r>
            <a:endParaRPr lang="en-US" sz="1300" dirty="0"/>
          </a:p>
          <a:p>
            <a:pPr algn="ctr" indent="0" marL="0">
              <a:buNone/>
            </a:pPr>
            <a:r>
              <a:rPr lang="en-US" sz="1300" b="1" dirty="0">
                <a:solidFill>
                  <a:srgbClr val="FFFFFF"/>
                </a:solidFill>
              </a:rPr>
              <a:t>As at October 1, 2026</a:t>
            </a:r>
            <a:endParaRPr lang="en-US" sz="1300" dirty="0"/>
          </a:p>
        </p:txBody>
      </p:sp>
      <p:sp>
        <p:nvSpPr>
          <p:cNvPr id="24" name="Shape 19"/>
          <p:cNvSpPr/>
          <p:nvPr/>
        </p:nvSpPr>
        <p:spPr>
          <a:xfrm>
            <a:off x="2788920" y="3127248"/>
            <a:ext cx="0" cy="530352"/>
          </a:xfrm>
          <a:prstGeom prst="line">
            <a:avLst/>
          </a:prstGeom>
          <a:noFill/>
          <a:ln w="12700">
            <a:solidFill>
              <a:srgbClr val="3A5573"/>
            </a:solidFill>
            <a:prstDash val="solid"/>
          </a:ln>
        </p:spPr>
      </p:sp>
      <p:sp>
        <p:nvSpPr>
          <p:cNvPr id="25" name="Text 20"/>
          <p:cNvSpPr txBox="1"/>
          <p:nvPr/>
        </p:nvSpPr>
        <p:spPr>
          <a:xfrm>
            <a:off x="2898648" y="3035808"/>
            <a:ext cx="1338529" cy="713232"/>
          </a:xfrm>
          <a:prstGeom prst="rect">
            <a:avLst/>
          </a:prstGeom>
          <a:noFill/>
          <a:ln/>
        </p:spPr>
        <p:txBody>
          <a:bodyPr wrap="square" lIns="0" tIns="0" rIns="0" bIns="0" rtlCol="0" anchor="ctr"/>
          <a:lstStyle/>
          <a:p>
            <a:pPr indent="0" marL="0">
              <a:buNone/>
            </a:pPr>
            <a:r>
              <a:rPr lang="en-US" sz="1150" b="1" dirty="0">
                <a:solidFill>
                  <a:srgbClr val="E3BF68"/>
                </a:solidFill>
              </a:rPr>
              <a:t>Shares Outstanding</a:t>
            </a:r>
            <a:endParaRPr lang="en-US" sz="1150" dirty="0"/>
          </a:p>
          <a:p>
            <a:pPr indent="0" marL="0">
              <a:buNone/>
            </a:pPr>
            <a:r>
              <a:rPr lang="en-US" sz="1700" b="1" dirty="0">
                <a:solidFill>
                  <a:srgbClr val="FFFFFF"/>
                </a:solidFill>
              </a:rPr>
              <a:t>50,562,871</a:t>
            </a:r>
            <a:endParaRPr lang="en-US" sz="1150" dirty="0"/>
          </a:p>
        </p:txBody>
      </p:sp>
      <p:sp>
        <p:nvSpPr>
          <p:cNvPr id="26" name="Shape 21"/>
          <p:cNvSpPr/>
          <p:nvPr/>
        </p:nvSpPr>
        <p:spPr>
          <a:xfrm>
            <a:off x="4264609" y="3127248"/>
            <a:ext cx="0" cy="530352"/>
          </a:xfrm>
          <a:prstGeom prst="line">
            <a:avLst/>
          </a:prstGeom>
          <a:noFill/>
          <a:ln w="12700">
            <a:solidFill>
              <a:srgbClr val="3A5573"/>
            </a:solidFill>
            <a:prstDash val="solid"/>
          </a:ln>
        </p:spPr>
      </p:sp>
      <p:sp>
        <p:nvSpPr>
          <p:cNvPr id="27" name="Text 22"/>
          <p:cNvSpPr txBox="1"/>
          <p:nvPr/>
        </p:nvSpPr>
        <p:spPr>
          <a:xfrm>
            <a:off x="4374337" y="3035808"/>
            <a:ext cx="1338529" cy="713232"/>
          </a:xfrm>
          <a:prstGeom prst="rect">
            <a:avLst/>
          </a:prstGeom>
          <a:noFill/>
          <a:ln/>
        </p:spPr>
        <p:txBody>
          <a:bodyPr wrap="square" lIns="0" tIns="0" rIns="0" bIns="0" rtlCol="0" anchor="ctr"/>
          <a:lstStyle/>
          <a:p>
            <a:pPr indent="0" marL="0">
              <a:buNone/>
            </a:pPr>
            <a:r>
              <a:rPr lang="en-US" sz="1150" b="1" dirty="0">
                <a:solidFill>
                  <a:srgbClr val="E3BF68"/>
                </a:solidFill>
              </a:rPr>
              <a:t>Stock Options</a:t>
            </a:r>
            <a:endParaRPr lang="en-US" sz="1150" dirty="0"/>
          </a:p>
          <a:p>
            <a:pPr indent="0" marL="0">
              <a:buNone/>
            </a:pPr>
            <a:r>
              <a:rPr lang="en-US" sz="1700" b="1" dirty="0">
                <a:solidFill>
                  <a:srgbClr val="FFFFFF"/>
                </a:solidFill>
              </a:rPr>
              <a:t>3,125,000</a:t>
            </a:r>
            <a:endParaRPr lang="en-US" sz="1150" dirty="0"/>
          </a:p>
        </p:txBody>
      </p:sp>
      <p:sp>
        <p:nvSpPr>
          <p:cNvPr id="28" name="Shape 23"/>
          <p:cNvSpPr/>
          <p:nvPr/>
        </p:nvSpPr>
        <p:spPr>
          <a:xfrm>
            <a:off x="5740298" y="3127248"/>
            <a:ext cx="0" cy="530352"/>
          </a:xfrm>
          <a:prstGeom prst="line">
            <a:avLst/>
          </a:prstGeom>
          <a:noFill/>
          <a:ln w="12700">
            <a:solidFill>
              <a:srgbClr val="3A5573"/>
            </a:solidFill>
            <a:prstDash val="solid"/>
          </a:ln>
        </p:spPr>
      </p:sp>
      <p:sp>
        <p:nvSpPr>
          <p:cNvPr id="29" name="Text 24"/>
          <p:cNvSpPr txBox="1"/>
          <p:nvPr/>
        </p:nvSpPr>
        <p:spPr>
          <a:xfrm>
            <a:off x="5850026" y="3035808"/>
            <a:ext cx="1338529" cy="713232"/>
          </a:xfrm>
          <a:prstGeom prst="rect">
            <a:avLst/>
          </a:prstGeom>
          <a:noFill/>
          <a:ln/>
        </p:spPr>
        <p:txBody>
          <a:bodyPr wrap="square" lIns="0" tIns="0" rIns="0" bIns="0" rtlCol="0" anchor="ctr"/>
          <a:lstStyle/>
          <a:p>
            <a:pPr indent="0" marL="0">
              <a:buNone/>
            </a:pPr>
            <a:r>
              <a:rPr lang="en-US" sz="1150" b="1" dirty="0">
                <a:solidFill>
                  <a:srgbClr val="E3BF68"/>
                </a:solidFill>
              </a:rPr>
              <a:t>Warrants</a:t>
            </a:r>
            <a:endParaRPr lang="en-US" sz="1150" dirty="0"/>
          </a:p>
          <a:p>
            <a:pPr indent="0" marL="0">
              <a:buNone/>
            </a:pPr>
            <a:r>
              <a:rPr lang="en-US" sz="1700" b="1" dirty="0">
                <a:solidFill>
                  <a:srgbClr val="FFFFFF"/>
                </a:solidFill>
              </a:rPr>
              <a:t>2,712,143</a:t>
            </a:r>
            <a:endParaRPr lang="en-US" sz="1150" dirty="0"/>
          </a:p>
        </p:txBody>
      </p:sp>
      <p:sp>
        <p:nvSpPr>
          <p:cNvPr id="30" name="Shape 25"/>
          <p:cNvSpPr/>
          <p:nvPr/>
        </p:nvSpPr>
        <p:spPr>
          <a:xfrm>
            <a:off x="7215988" y="3127248"/>
            <a:ext cx="0" cy="530352"/>
          </a:xfrm>
          <a:prstGeom prst="line">
            <a:avLst/>
          </a:prstGeom>
          <a:noFill/>
          <a:ln w="12700">
            <a:solidFill>
              <a:srgbClr val="3A5573"/>
            </a:solidFill>
            <a:prstDash val="solid"/>
          </a:ln>
        </p:spPr>
      </p:sp>
      <p:sp>
        <p:nvSpPr>
          <p:cNvPr id="31" name="Text 26"/>
          <p:cNvSpPr txBox="1"/>
          <p:nvPr/>
        </p:nvSpPr>
        <p:spPr>
          <a:xfrm>
            <a:off x="7325716" y="3035808"/>
            <a:ext cx="1338529" cy="713232"/>
          </a:xfrm>
          <a:prstGeom prst="rect">
            <a:avLst/>
          </a:prstGeom>
          <a:noFill/>
          <a:ln/>
        </p:spPr>
        <p:txBody>
          <a:bodyPr wrap="square" lIns="0" tIns="0" rIns="0" bIns="0" rtlCol="0" anchor="ctr"/>
          <a:lstStyle/>
          <a:p>
            <a:pPr indent="0" marL="0">
              <a:buNone/>
            </a:pPr>
            <a:r>
              <a:rPr lang="en-US" sz="1150" b="1" dirty="0">
                <a:solidFill>
                  <a:srgbClr val="E3BF68"/>
                </a:solidFill>
              </a:rPr>
              <a:t>Fully Diluted</a:t>
            </a:r>
            <a:endParaRPr lang="en-US" sz="1150" dirty="0"/>
          </a:p>
          <a:p>
            <a:pPr indent="0" marL="0">
              <a:buNone/>
            </a:pPr>
            <a:r>
              <a:rPr lang="en-US" sz="1700" b="1" dirty="0">
                <a:solidFill>
                  <a:srgbClr val="FFFFFF"/>
                </a:solidFill>
              </a:rPr>
              <a:t>56,400,014</a:t>
            </a:r>
            <a:endParaRPr lang="en-US" sz="1150" dirty="0"/>
          </a:p>
        </p:txBody>
      </p:sp>
      <p:sp>
        <p:nvSpPr>
          <p:cNvPr id="32" name="Shape 27"/>
          <p:cNvSpPr/>
          <p:nvPr/>
        </p:nvSpPr>
        <p:spPr>
          <a:xfrm>
            <a:off x="8691677" y="3127248"/>
            <a:ext cx="0" cy="530352"/>
          </a:xfrm>
          <a:prstGeom prst="line">
            <a:avLst/>
          </a:prstGeom>
          <a:noFill/>
          <a:ln w="12700">
            <a:solidFill>
              <a:srgbClr val="3A5573"/>
            </a:solidFill>
            <a:prstDash val="solid"/>
          </a:ln>
        </p:spPr>
      </p:sp>
      <p:sp>
        <p:nvSpPr>
          <p:cNvPr id="33" name="Text 28"/>
          <p:cNvSpPr txBox="1"/>
          <p:nvPr/>
        </p:nvSpPr>
        <p:spPr>
          <a:xfrm>
            <a:off x="8801405" y="3035808"/>
            <a:ext cx="1338529" cy="713232"/>
          </a:xfrm>
          <a:prstGeom prst="rect">
            <a:avLst/>
          </a:prstGeom>
          <a:noFill/>
          <a:ln/>
        </p:spPr>
        <p:txBody>
          <a:bodyPr wrap="square" lIns="0" tIns="0" rIns="0" bIns="0" rtlCol="0" anchor="ctr"/>
          <a:lstStyle/>
          <a:p>
            <a:pPr indent="0" marL="0">
              <a:buNone/>
            </a:pPr>
            <a:r>
              <a:rPr lang="en-US" sz="1150" b="1" dirty="0">
                <a:solidFill>
                  <a:srgbClr val="E3BF68"/>
                </a:solidFill>
              </a:rPr>
              <a:t>Market Cap</a:t>
            </a:r>
            <a:endParaRPr lang="en-US" sz="1150" dirty="0"/>
          </a:p>
          <a:p>
            <a:pPr indent="0" marL="0">
              <a:buNone/>
            </a:pPr>
            <a:r>
              <a:rPr lang="en-US" sz="1700" b="1" dirty="0">
                <a:solidFill>
                  <a:srgbClr val="FFFFFF"/>
                </a:solidFill>
              </a:rPr>
              <a:t>$4,550,586</a:t>
            </a:r>
            <a:endParaRPr lang="en-US" sz="1150" dirty="0"/>
          </a:p>
        </p:txBody>
      </p:sp>
      <p:sp>
        <p:nvSpPr>
          <p:cNvPr id="34" name="Shape 29"/>
          <p:cNvSpPr/>
          <p:nvPr/>
        </p:nvSpPr>
        <p:spPr>
          <a:xfrm>
            <a:off x="10167366" y="3127248"/>
            <a:ext cx="0" cy="530352"/>
          </a:xfrm>
          <a:prstGeom prst="line">
            <a:avLst/>
          </a:prstGeom>
          <a:noFill/>
          <a:ln w="12700">
            <a:solidFill>
              <a:srgbClr val="3A5573"/>
            </a:solidFill>
            <a:prstDash val="solid"/>
          </a:ln>
        </p:spPr>
      </p:sp>
      <p:sp>
        <p:nvSpPr>
          <p:cNvPr id="35" name="Text 30"/>
          <p:cNvSpPr txBox="1"/>
          <p:nvPr/>
        </p:nvSpPr>
        <p:spPr>
          <a:xfrm>
            <a:off x="10277094" y="3035808"/>
            <a:ext cx="1338529" cy="713232"/>
          </a:xfrm>
          <a:prstGeom prst="rect">
            <a:avLst/>
          </a:prstGeom>
          <a:noFill/>
          <a:ln/>
        </p:spPr>
        <p:txBody>
          <a:bodyPr wrap="square" lIns="0" tIns="0" rIns="0" bIns="0" rtlCol="0" anchor="ctr"/>
          <a:lstStyle/>
          <a:p>
            <a:pPr indent="0" marL="0">
              <a:buNone/>
            </a:pPr>
            <a:r>
              <a:rPr lang="en-US" sz="1150" b="1" dirty="0">
                <a:solidFill>
                  <a:srgbClr val="E3BF68"/>
                </a:solidFill>
              </a:rPr>
              <a:t>Cash</a:t>
            </a:r>
            <a:endParaRPr lang="en-US" sz="1150" dirty="0"/>
          </a:p>
          <a:p>
            <a:pPr indent="0" marL="0">
              <a:buNone/>
            </a:pPr>
            <a:r>
              <a:rPr lang="en-US" sz="1700" b="1" dirty="0">
                <a:solidFill>
                  <a:srgbClr val="FFFFFF"/>
                </a:solidFill>
              </a:rPr>
              <a:t>Minimal</a:t>
            </a:r>
            <a:endParaRPr lang="en-US" sz="1150" dirty="0"/>
          </a:p>
          <a:p>
            <a:pPr indent="0" marL="0">
              <a:buNone/>
            </a:pPr>
            <a:r>
              <a:rPr lang="en-US" sz="1050" b="1" dirty="0">
                <a:solidFill>
                  <a:srgbClr val="E3BF68"/>
                </a:solidFill>
              </a:rPr>
              <a:t>Up to CDN$2,000,000 Financing Planned</a:t>
            </a:r>
            <a:endParaRPr lang="en-US" sz="1150" dirty="0"/>
          </a:p>
        </p:txBody>
      </p:sp>
      <p:sp>
        <p:nvSpPr>
          <p:cNvPr id="36" name="Text 31"/>
          <p:cNvSpPr txBox="1"/>
          <p:nvPr/>
        </p:nvSpPr>
        <p:spPr>
          <a:xfrm>
            <a:off x="411480" y="4005072"/>
            <a:ext cx="7680960" cy="292608"/>
          </a:xfrm>
          <a:prstGeom prst="rect">
            <a:avLst/>
          </a:prstGeom>
          <a:noFill/>
          <a:ln/>
        </p:spPr>
        <p:txBody>
          <a:bodyPr wrap="square" lIns="0" tIns="0" rIns="0" bIns="0" rtlCol="0" anchor="ctr"/>
          <a:lstStyle/>
          <a:p>
            <a:pPr indent="0" marL="0">
              <a:buNone/>
            </a:pPr>
            <a:r>
              <a:rPr lang="en-US" sz="1450" b="1" spc="400" kern="0" dirty="0">
                <a:solidFill>
                  <a:srgbClr val="9A5528"/>
                </a:solidFill>
              </a:rPr>
              <a:t>INVESTOR PRESENTATION  ·  OCTOBER 2026</a:t>
            </a:r>
            <a:endParaRPr lang="en-US" sz="1450" dirty="0"/>
          </a:p>
        </p:txBody>
      </p:sp>
      <p:sp>
        <p:nvSpPr>
          <p:cNvPr id="37" name="Text 32"/>
          <p:cNvSpPr txBox="1"/>
          <p:nvPr/>
        </p:nvSpPr>
        <p:spPr>
          <a:xfrm>
            <a:off x="411480" y="4297680"/>
            <a:ext cx="7863840" cy="457200"/>
          </a:xfrm>
          <a:prstGeom prst="rect">
            <a:avLst/>
          </a:prstGeom>
          <a:noFill/>
          <a:ln/>
        </p:spPr>
        <p:txBody>
          <a:bodyPr wrap="square" lIns="0" tIns="0" rIns="0" bIns="0" rtlCol="0" anchor="ctr"/>
          <a:lstStyle/>
          <a:p>
            <a:pPr indent="0" marL="0">
              <a:buNone/>
            </a:pPr>
            <a:r>
              <a:rPr lang="en-US" sz="2200" b="1" dirty="0">
                <a:solidFill>
                  <a:srgbClr val="0E2A47"/>
                </a:solidFill>
              </a:rPr>
              <a:t>Copper-Focused Exploration to Production in the Americas</a:t>
            </a:r>
            <a:endParaRPr lang="en-US" sz="2200" dirty="0"/>
          </a:p>
        </p:txBody>
      </p:sp>
      <p:sp>
        <p:nvSpPr>
          <p:cNvPr id="38" name="feature card"/>
          <p:cNvSpPr/>
          <p:nvPr/>
        </p:nvSpPr>
        <p:spPr>
          <a:xfrm>
            <a:off x="411480" y="4937760"/>
            <a:ext cx="2423160" cy="868680"/>
          </a:xfrm>
          <a:prstGeom prst="rect">
            <a:avLst/>
          </a:prstGeom>
          <a:solidFill>
            <a:srgbClr val="EAF2FA"/>
          </a:solidFill>
          <a:ln w="9525">
            <a:solidFill>
              <a:srgbClr val="CFDEEC"/>
            </a:solidFill>
            <a:prstDash val="solid"/>
          </a:ln>
        </p:spPr>
      </p:sp>
      <p:sp>
        <p:nvSpPr>
          <p:cNvPr id="39" name="Shape 34"/>
          <p:cNvSpPr/>
          <p:nvPr/>
        </p:nvSpPr>
        <p:spPr>
          <a:xfrm>
            <a:off x="411480" y="4937760"/>
            <a:ext cx="2423160" cy="54864"/>
          </a:xfrm>
          <a:prstGeom prst="rect">
            <a:avLst/>
          </a:prstGeom>
          <a:solidFill>
            <a:srgbClr val="B87333"/>
          </a:solidFill>
          <a:ln w="12700">
            <a:solidFill>
              <a:srgbClr val="333333"/>
            </a:solidFill>
            <a:prstDash val="solid"/>
          </a:ln>
        </p:spPr>
      </p:sp>
      <p:sp>
        <p:nvSpPr>
          <p:cNvPr id="40" name="Text 35"/>
          <p:cNvSpPr txBox="1"/>
          <p:nvPr/>
        </p:nvSpPr>
        <p:spPr>
          <a:xfrm>
            <a:off x="548640" y="5010912"/>
            <a:ext cx="2194560" cy="777240"/>
          </a:xfrm>
          <a:prstGeom prst="rect">
            <a:avLst/>
          </a:prstGeom>
          <a:noFill/>
          <a:ln/>
        </p:spPr>
        <p:txBody>
          <a:bodyPr wrap="square" lIns="0" tIns="0" rIns="0" bIns="0" rtlCol="0" anchor="ctr"/>
          <a:lstStyle/>
          <a:p>
            <a:pPr indent="0" marL="0">
              <a:buNone/>
            </a:pPr>
            <a:r>
              <a:rPr lang="en-US" sz="1600" b="1" u="sng" dirty="0">
                <a:solidFill>
                  <a:srgbClr val="0E2A47"/>
                </a:solidFill>
                <a:hlinkClick r:id="rId7" invalidUrl="" action="" tgtFrame="" tooltip="" history="1" highlightClick="0" endSnd="0">
                  <a:extLst>
                    <a:ext uri="{A12FA001-AC4F-418D-AE19-62706E023703}">
                      <ahyp:hlinkClr xmlns:ahyp="http://schemas.microsoft.com/office/drawing/2018/hyperlinkcolor" val="tx"/>
                    </a:ext>
                  </a:extLst>
                </a:hlinkClick>
              </a:rPr>
              <a:t>Jervis Project</a:t>
            </a:r>
            <a:endParaRPr lang="en-US" sz="1600" dirty="0"/>
          </a:p>
          <a:p>
            <a:pPr indent="0" marL="0">
              <a:buNone/>
            </a:pPr>
            <a:r>
              <a:rPr lang="en-US" sz="1350" b="1" dirty="0">
                <a:solidFill>
                  <a:srgbClr val="9A5528"/>
                </a:solidFill>
              </a:rPr>
              <a:t>VMS Cu-Zn-Ag-Au · B.C.</a:t>
            </a:r>
            <a:endParaRPr lang="en-US" sz="1600" dirty="0"/>
          </a:p>
        </p:txBody>
      </p:sp>
      <p:sp>
        <p:nvSpPr>
          <p:cNvPr id="41" name="feature card"/>
          <p:cNvSpPr/>
          <p:nvPr/>
        </p:nvSpPr>
        <p:spPr>
          <a:xfrm>
            <a:off x="3017520" y="4937760"/>
            <a:ext cx="2423160" cy="868680"/>
          </a:xfrm>
          <a:prstGeom prst="rect">
            <a:avLst/>
          </a:prstGeom>
          <a:solidFill>
            <a:srgbClr val="EAF2FA"/>
          </a:solidFill>
          <a:ln w="9525">
            <a:solidFill>
              <a:srgbClr val="CFDEEC"/>
            </a:solidFill>
            <a:prstDash val="solid"/>
          </a:ln>
        </p:spPr>
      </p:sp>
      <p:sp>
        <p:nvSpPr>
          <p:cNvPr id="42" name="Shape 37"/>
          <p:cNvSpPr/>
          <p:nvPr/>
        </p:nvSpPr>
        <p:spPr>
          <a:xfrm>
            <a:off x="3017520" y="4937760"/>
            <a:ext cx="2423160" cy="54864"/>
          </a:xfrm>
          <a:prstGeom prst="rect">
            <a:avLst/>
          </a:prstGeom>
          <a:solidFill>
            <a:srgbClr val="0E2A47"/>
          </a:solidFill>
          <a:ln w="12700">
            <a:solidFill>
              <a:srgbClr val="333333"/>
            </a:solidFill>
            <a:prstDash val="solid"/>
          </a:ln>
        </p:spPr>
      </p:sp>
      <p:sp>
        <p:nvSpPr>
          <p:cNvPr id="43" name="Text 38"/>
          <p:cNvSpPr txBox="1"/>
          <p:nvPr/>
        </p:nvSpPr>
        <p:spPr>
          <a:xfrm>
            <a:off x="3154680" y="5010912"/>
            <a:ext cx="2194560" cy="777240"/>
          </a:xfrm>
          <a:prstGeom prst="rect">
            <a:avLst/>
          </a:prstGeom>
          <a:noFill/>
          <a:ln/>
        </p:spPr>
        <p:txBody>
          <a:bodyPr wrap="square" lIns="0" tIns="0" rIns="0" bIns="0" rtlCol="0" anchor="ctr"/>
          <a:lstStyle/>
          <a:p>
            <a:pPr indent="0" marL="0">
              <a:buNone/>
            </a:pPr>
            <a:r>
              <a:rPr lang="en-US" sz="1600" b="1" u="sng" dirty="0">
                <a:solidFill>
                  <a:srgbClr val="0E2A47"/>
                </a:solidFill>
                <a:hlinkClick r:id="rId8" invalidUrl="" action="" tgtFrame="" tooltip="" history="1" highlightClick="0" endSnd="0">
                  <a:extLst>
                    <a:ext uri="{A12FA001-AC4F-418D-AE19-62706E023703}">
                      <ahyp:hlinkClr xmlns:ahyp="http://schemas.microsoft.com/office/drawing/2018/hyperlinkcolor" val="tx"/>
                    </a:ext>
                  </a:extLst>
                </a:hlinkClick>
              </a:rPr>
              <a:t>Gnome Project</a:t>
            </a:r>
            <a:endParaRPr lang="en-US" sz="1600" dirty="0"/>
          </a:p>
          <a:p>
            <a:pPr indent="0" marL="0">
              <a:buNone/>
            </a:pPr>
            <a:r>
              <a:rPr lang="en-US" sz="1350" b="1" dirty="0">
                <a:solidFill>
                  <a:srgbClr val="9A5528"/>
                </a:solidFill>
              </a:rPr>
              <a:t>Zn-Co · Kechika Trough</a:t>
            </a:r>
            <a:endParaRPr lang="en-US" sz="1600" dirty="0"/>
          </a:p>
        </p:txBody>
      </p:sp>
      <p:sp>
        <p:nvSpPr>
          <p:cNvPr id="44" name="feature card"/>
          <p:cNvSpPr/>
          <p:nvPr/>
        </p:nvSpPr>
        <p:spPr>
          <a:xfrm>
            <a:off x="5623560" y="4937760"/>
            <a:ext cx="2423160" cy="868680"/>
          </a:xfrm>
          <a:prstGeom prst="rect">
            <a:avLst/>
          </a:prstGeom>
          <a:solidFill>
            <a:srgbClr val="EAF2FA"/>
          </a:solidFill>
          <a:ln w="9525">
            <a:solidFill>
              <a:srgbClr val="CFDEEC"/>
            </a:solidFill>
            <a:prstDash val="solid"/>
          </a:ln>
        </p:spPr>
      </p:sp>
      <p:sp>
        <p:nvSpPr>
          <p:cNvPr id="45" name="Shape 40"/>
          <p:cNvSpPr/>
          <p:nvPr/>
        </p:nvSpPr>
        <p:spPr>
          <a:xfrm>
            <a:off x="5623560" y="4937760"/>
            <a:ext cx="2423160" cy="54864"/>
          </a:xfrm>
          <a:prstGeom prst="rect">
            <a:avLst/>
          </a:prstGeom>
          <a:solidFill>
            <a:srgbClr val="B87333"/>
          </a:solidFill>
          <a:ln w="12700">
            <a:solidFill>
              <a:srgbClr val="333333"/>
            </a:solidFill>
            <a:prstDash val="solid"/>
          </a:ln>
        </p:spPr>
      </p:sp>
      <p:sp>
        <p:nvSpPr>
          <p:cNvPr id="46" name="Text 41"/>
          <p:cNvSpPr txBox="1"/>
          <p:nvPr/>
        </p:nvSpPr>
        <p:spPr>
          <a:xfrm>
            <a:off x="5760720" y="5010912"/>
            <a:ext cx="2194560" cy="777240"/>
          </a:xfrm>
          <a:prstGeom prst="rect">
            <a:avLst/>
          </a:prstGeom>
          <a:noFill/>
          <a:ln/>
        </p:spPr>
        <p:txBody>
          <a:bodyPr wrap="square" lIns="0" tIns="0" rIns="0" bIns="0" rtlCol="0" anchor="ctr"/>
          <a:lstStyle/>
          <a:p>
            <a:pPr indent="0" marL="0">
              <a:buNone/>
            </a:pPr>
            <a:r>
              <a:rPr lang="en-US" sz="1600" b="1" u="sng" dirty="0">
                <a:solidFill>
                  <a:srgbClr val="0E2A47"/>
                </a:solidFill>
                <a:hlinkClick r:id="rId9" invalidUrl="" action="" tgtFrame="" tooltip="" history="1" highlightClick="0" endSnd="0">
                  <a:extLst>
                    <a:ext uri="{A12FA001-AC4F-418D-AE19-62706E023703}">
                      <ahyp:hlinkClr xmlns:ahyp="http://schemas.microsoft.com/office/drawing/2018/hyperlinkcolor" val="tx"/>
                    </a:ext>
                  </a:extLst>
                </a:hlinkClick>
              </a:rPr>
              <a:t>Award-Winning Team</a:t>
            </a:r>
            <a:endParaRPr lang="en-US" sz="1600" dirty="0"/>
          </a:p>
          <a:p>
            <a:pPr indent="0" marL="0">
              <a:buNone/>
            </a:pPr>
            <a:r>
              <a:rPr lang="en-US" sz="1350" b="1" dirty="0">
                <a:solidFill>
                  <a:srgbClr val="9A5528"/>
                </a:solidFill>
              </a:rPr>
              <a:t>~75% of issued stock</a:t>
            </a:r>
            <a:endParaRPr lang="en-US" sz="1600" dirty="0"/>
          </a:p>
        </p:txBody>
      </p:sp>
      <p:pic>
        <p:nvPicPr>
          <p:cNvPr id="47" name="copper coin" descr="img/coin.png">    </p:cNvPr>
          <p:cNvPicPr>
            <a:picLocks noChangeAspect="1"/>
          </p:cNvPicPr>
          <p:nvPr/>
        </p:nvPicPr>
        <p:blipFill>
          <a:blip r:embed="rId10"/>
          <a:stretch>
            <a:fillRect/>
          </a:stretch>
        </p:blipFill>
        <p:spPr>
          <a:xfrm>
            <a:off x="8869680" y="3931920"/>
            <a:ext cx="2057400" cy="2057400"/>
          </a:xfrm>
          <a:prstGeom prst="rect">
            <a:avLst/>
          </a:prstGeom>
        </p:spPr>
      </p:pic>
      <p:sp>
        <p:nvSpPr>
          <p:cNvPr id="48" name="Text 42"/>
          <p:cNvSpPr txBox="1"/>
          <p:nvPr/>
        </p:nvSpPr>
        <p:spPr>
          <a:xfrm>
            <a:off x="6949440" y="5989320"/>
            <a:ext cx="4828032" cy="274320"/>
          </a:xfrm>
          <a:prstGeom prst="rect">
            <a:avLst/>
          </a:prstGeom>
          <a:noFill/>
          <a:ln/>
        </p:spPr>
        <p:txBody>
          <a:bodyPr wrap="square" lIns="0" tIns="0" rIns="0" bIns="0" rtlCol="0" anchor="ctr"/>
          <a:lstStyle/>
          <a:p>
            <a:pPr algn="ctr" indent="0" marL="0">
              <a:buNone/>
            </a:pPr>
            <a:r>
              <a:rPr lang="en-US" sz="1050" b="1" i="1" dirty="0">
                <a:solidFill>
                  <a:srgbClr val="9A5528"/>
                </a:solidFill>
              </a:rPr>
              <a:t>World Needs More Copper in Next 18 Years Than All Copper Mined in Last 10,000 Years</a:t>
            </a:r>
            <a:endParaRPr lang="en-US" sz="1050" dirty="0"/>
          </a:p>
        </p:txBody>
      </p:sp>
      <p:sp>
        <p:nvSpPr>
          <p:cNvPr id="49" name="Shape 43"/>
          <p:cNvSpPr/>
          <p:nvPr/>
        </p:nvSpPr>
        <p:spPr>
          <a:xfrm>
            <a:off x="411480" y="6327648"/>
            <a:ext cx="11368735" cy="0"/>
          </a:xfrm>
          <a:prstGeom prst="line">
            <a:avLst/>
          </a:prstGeom>
          <a:noFill/>
          <a:ln w="15875">
            <a:solidFill>
              <a:srgbClr val="0E2A47"/>
            </a:solidFill>
            <a:prstDash val="solid"/>
          </a:ln>
        </p:spPr>
      </p:sp>
      <p:pic>
        <p:nvPicPr>
          <p:cNvPr id="50" name="Image 4" descr="img/footer_logo.png">    </p:cNvPr>
          <p:cNvPicPr>
            <a:picLocks noChangeAspect="1"/>
          </p:cNvPicPr>
          <p:nvPr/>
        </p:nvPicPr>
        <p:blipFill>
          <a:blip r:embed="rId11"/>
          <a:stretch>
            <a:fillRect/>
          </a:stretch>
        </p:blipFill>
        <p:spPr>
          <a:xfrm>
            <a:off x="411480" y="6400800"/>
            <a:ext cx="548640" cy="258775"/>
          </a:xfrm>
          <a:prstGeom prst="rect">
            <a:avLst/>
          </a:prstGeom>
        </p:spPr>
      </p:pic>
      <p:sp>
        <p:nvSpPr>
          <p:cNvPr id="51" name="Text 44"/>
          <p:cNvSpPr txBox="1"/>
          <p:nvPr/>
        </p:nvSpPr>
        <p:spPr>
          <a:xfrm>
            <a:off x="1097280" y="6373368"/>
            <a:ext cx="8686800" cy="292608"/>
          </a:xfrm>
          <a:prstGeom prst="rect">
            <a:avLst/>
          </a:prstGeom>
          <a:noFill/>
          <a:ln/>
        </p:spPr>
        <p:txBody>
          <a:bodyPr wrap="square" lIns="0" tIns="0" rIns="0" bIns="0" rtlCol="0" anchor="ctr"/>
          <a:lstStyle/>
          <a:p>
            <a:pPr indent="0" marL="0">
              <a:buNone/>
            </a:pPr>
            <a:r>
              <a:rPr lang="en-US" sz="1150" b="1" dirty="0">
                <a:solidFill>
                  <a:srgbClr val="1E2832"/>
                </a:solidFill>
              </a:rPr>
              <a:t>Contains forward-looking statements; see the </a:t>
            </a:r>
            <a:pPr indent="0" marL="0">
              <a:buNone/>
            </a:pPr>
            <a:r>
              <a:rPr lang="en-US" sz="1150" b="1" u="sng" dirty="0">
                <a:solidFill>
                  <a:srgbClr val="1D5FA6"/>
                </a:solidFill>
                <a:hlinkClick r:id="rId12" invalidUrl="" action="" tgtFrame="" tooltip="" history="1" highlightClick="0" endSnd="0">
                  <a:extLst>
                    <a:ext uri="{A12FA001-AC4F-418D-AE19-62706E023703}">
                      <ahyp:hlinkClr xmlns:ahyp="http://schemas.microsoft.com/office/drawing/2018/hyperlinkcolor" val="tx"/>
                    </a:ext>
                  </a:extLst>
                </a:hlinkClick>
              </a:rPr>
              <a:t>Cautionary Disclaimer</a:t>
            </a:r>
            <a:pPr indent="0" marL="0">
              <a:buNone/>
            </a:pPr>
            <a:r>
              <a:rPr lang="en-US" sz="1150" b="1" dirty="0">
                <a:solidFill>
                  <a:srgbClr val="1E2832"/>
                </a:solidFill>
              </a:rPr>
              <a:t> on the Company’s website. Public disclosure is filed on </a:t>
            </a:r>
            <a:pPr indent="0" marL="0">
              <a:buNone/>
            </a:pPr>
            <a:r>
              <a:rPr lang="en-US" sz="1150" b="1" u="sng" dirty="0">
                <a:solidFill>
                  <a:srgbClr val="1D5FA6"/>
                </a:solidFill>
                <a:hlinkClick r:id="rId13" invalidUrl="" action="" tgtFrame="" tooltip="" history="1" highlightClick="0" endSnd="0">
                  <a:extLst>
                    <a:ext uri="{A12FA001-AC4F-418D-AE19-62706E023703}">
                      <ahyp:hlinkClr xmlns:ahyp="http://schemas.microsoft.com/office/drawing/2018/hyperlinkcolor" val="tx"/>
                    </a:ext>
                  </a:extLst>
                </a:hlinkClick>
              </a:rPr>
              <a:t>SEDAR+</a:t>
            </a:r>
            <a:pPr indent="0" marL="0">
              <a:buNone/>
            </a:pPr>
            <a:r>
              <a:rPr lang="en-US" sz="1150" b="1" dirty="0">
                <a:solidFill>
                  <a:srgbClr val="1E2832"/>
                </a:solidFill>
              </a:rPr>
              <a:t>.</a:t>
            </a:r>
            <a:endParaRPr lang="en-US" sz="11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1"/>
          <p:cNvSpPr/>
          <p:nvPr>
            <p:ph idx="102" type="body" hasCustomPrompt="1"/>
          </p:nvPr>
        </p:nvSpPr>
        <p:spPr>
          <a:xfrm>
            <a:off x="548640" y="347472"/>
            <a:ext cx="11064240" cy="274320"/>
          </a:xfrm>
          <a:prstGeom prst="rect">
            <a:avLst/>
          </a:prstGeom>
          <a:noFill/>
          <a:ln/>
        </p:spPr>
        <p:txBody>
          <a:bodyPr wrap="square" lIns="0" tIns="0" rIns="0" bIns="0" rtlCol="0"/>
          <a:lstStyle/>
          <a:p>
            <a:pPr indent="0" marL="0">
              <a:buNone/>
            </a:pPr>
            <a:r>
              <a:rPr lang="en-US" sz="1300" b="1" spc="300" kern="0" dirty="0">
                <a:solidFill>
                  <a:schemeClr val="accent1"/>
                </a:solidFill>
              </a:rPr>
              <a:t>CAUTIONARY NOTE</a:t>
            </a:r>
            <a:endParaRPr lang="en-US" sz="1300" dirty="0"/>
          </a:p>
        </p:txBody>
      </p:sp>
      <p:sp>
        <p:nvSpPr>
          <p:cNvPr id="3" name="Text 1"/>
          <p:cNvSpPr/>
          <p:nvPr>
            <p:ph idx="103" type="title" hasCustomPrompt="1"/>
          </p:nvPr>
        </p:nvSpPr>
        <p:spPr>
          <a:xfrm>
            <a:off x="548640" y="621792"/>
            <a:ext cx="11064240" cy="685800"/>
          </a:xfrm>
          <a:prstGeom prst="rect">
            <a:avLst/>
          </a:prstGeom>
          <a:noFill/>
          <a:ln/>
        </p:spPr>
        <p:txBody>
          <a:bodyPr wrap="square" lIns="0" tIns="0" rIns="0" bIns="0" rtlCol="0" anchor="t"/>
          <a:lstStyle/>
          <a:p>
            <a:pPr algn="l" indent="0" marL="0">
              <a:buNone/>
            </a:pPr>
            <a:r>
              <a:rPr lang="en-US" sz="3200" b="1" dirty="0">
                <a:solidFill>
                  <a:schemeClr val="tx2"/>
                </a:solidFill>
              </a:rPr>
              <a:t>Forward-Looking Statements &amp; Technical Disclosure</a:t>
            </a:r>
            <a:endParaRPr lang="en-US" sz="3200" dirty="0"/>
          </a:p>
        </p:txBody>
      </p:sp>
      <p:sp>
        <p:nvSpPr>
          <p:cNvPr id="4" name="disclaimer card"/>
          <p:cNvSpPr/>
          <p:nvPr/>
        </p:nvSpPr>
        <p:spPr>
          <a:xfrm>
            <a:off x="548640" y="1600200"/>
            <a:ext cx="11064240" cy="1325880"/>
          </a:xfrm>
          <a:prstGeom prst="roundRect">
            <a:avLst>
              <a:gd name="adj" fmla="val 8276"/>
            </a:avLst>
          </a:prstGeom>
          <a:solidFill>
            <a:schemeClr val="bg2"/>
          </a:solidFill>
          <a:ln w="9525">
            <a:solidFill>
              <a:schemeClr val="bg2"/>
            </a:solidFill>
            <a:prstDash val="solid"/>
          </a:ln>
        </p:spPr>
      </p:sp>
      <p:sp>
        <p:nvSpPr>
          <p:cNvPr id="5" name="Text 3"/>
          <p:cNvSpPr txBox="1"/>
          <p:nvPr/>
        </p:nvSpPr>
        <p:spPr>
          <a:xfrm>
            <a:off x="822960" y="1737360"/>
            <a:ext cx="10515600" cy="320040"/>
          </a:xfrm>
          <a:prstGeom prst="rect">
            <a:avLst/>
          </a:prstGeom>
          <a:noFill/>
          <a:ln/>
        </p:spPr>
        <p:txBody>
          <a:bodyPr wrap="square" lIns="0" tIns="0" rIns="0" bIns="0" rtlCol="0" anchor="ctr"/>
          <a:lstStyle/>
          <a:p>
            <a:pPr indent="0" marL="0">
              <a:buNone/>
            </a:pPr>
            <a:r>
              <a:rPr lang="en-US" sz="1600" b="1" dirty="0">
                <a:solidFill>
                  <a:schemeClr val="accent1"/>
                </a:solidFill>
              </a:rPr>
              <a:t>Forward-looking statements</a:t>
            </a:r>
            <a:endParaRPr lang="en-US" sz="1600" dirty="0"/>
          </a:p>
        </p:txBody>
      </p:sp>
      <p:sp>
        <p:nvSpPr>
          <p:cNvPr id="6" name="Text 4"/>
          <p:cNvSpPr txBox="1"/>
          <p:nvPr/>
        </p:nvSpPr>
        <p:spPr>
          <a:xfrm>
            <a:off x="822960" y="2075688"/>
            <a:ext cx="10515600" cy="777240"/>
          </a:xfrm>
          <a:prstGeom prst="rect">
            <a:avLst/>
          </a:prstGeom>
          <a:noFill/>
          <a:ln/>
        </p:spPr>
        <p:txBody>
          <a:bodyPr wrap="square" lIns="0" tIns="0" rIns="0" bIns="0" rtlCol="0" anchor="t"/>
          <a:lstStyle/>
          <a:p>
            <a:pPr indent="0" marL="0">
              <a:buNone/>
            </a:pPr>
            <a:r>
              <a:rPr lang="en-US" sz="1450" dirty="0">
                <a:solidFill>
                  <a:schemeClr val="tx1"/>
                </a:solidFill>
              </a:rPr>
              <a:t>This presentation contains forward-looking information within the meaning of Canadian securities laws, including statements about the anticipated financing and use of proceeds, acquisitions, exploration plans and potential mineralization. Actual results may differ materially. Readers should not place undue reliance on forward-looking statements.</a:t>
            </a:r>
            <a:endParaRPr lang="en-US" sz="1450" dirty="0"/>
          </a:p>
        </p:txBody>
      </p:sp>
      <p:sp>
        <p:nvSpPr>
          <p:cNvPr id="7" name="disclaimer card"/>
          <p:cNvSpPr/>
          <p:nvPr/>
        </p:nvSpPr>
        <p:spPr>
          <a:xfrm>
            <a:off x="548640" y="3108960"/>
            <a:ext cx="11064240" cy="1325880"/>
          </a:xfrm>
          <a:prstGeom prst="roundRect">
            <a:avLst>
              <a:gd name="adj" fmla="val 8276"/>
            </a:avLst>
          </a:prstGeom>
          <a:solidFill>
            <a:schemeClr val="bg2"/>
          </a:solidFill>
          <a:ln w="9525">
            <a:solidFill>
              <a:schemeClr val="bg2"/>
            </a:solidFill>
            <a:prstDash val="solid"/>
          </a:ln>
        </p:spPr>
      </p:sp>
      <p:sp>
        <p:nvSpPr>
          <p:cNvPr id="8" name="Text 6"/>
          <p:cNvSpPr txBox="1"/>
          <p:nvPr/>
        </p:nvSpPr>
        <p:spPr>
          <a:xfrm>
            <a:off x="822960" y="3246120"/>
            <a:ext cx="10515600" cy="320040"/>
          </a:xfrm>
          <a:prstGeom prst="rect">
            <a:avLst/>
          </a:prstGeom>
          <a:noFill/>
          <a:ln/>
        </p:spPr>
        <p:txBody>
          <a:bodyPr wrap="square" lIns="0" tIns="0" rIns="0" bIns="0" rtlCol="0" anchor="ctr"/>
          <a:lstStyle/>
          <a:p>
            <a:pPr indent="0" marL="0">
              <a:buNone/>
            </a:pPr>
            <a:r>
              <a:rPr lang="en-US" sz="1600" b="1" dirty="0">
                <a:solidFill>
                  <a:schemeClr val="accent1"/>
                </a:solidFill>
              </a:rPr>
              <a:t>Technical information</a:t>
            </a:r>
            <a:endParaRPr lang="en-US" sz="1600" dirty="0"/>
          </a:p>
        </p:txBody>
      </p:sp>
      <p:sp>
        <p:nvSpPr>
          <p:cNvPr id="9" name="Text 7"/>
          <p:cNvSpPr txBox="1"/>
          <p:nvPr/>
        </p:nvSpPr>
        <p:spPr>
          <a:xfrm>
            <a:off x="822960" y="3584448"/>
            <a:ext cx="10515600" cy="777240"/>
          </a:xfrm>
          <a:prstGeom prst="rect">
            <a:avLst/>
          </a:prstGeom>
          <a:noFill/>
          <a:ln/>
        </p:spPr>
        <p:txBody>
          <a:bodyPr wrap="square" lIns="0" tIns="0" rIns="0" bIns="0" rtlCol="0" anchor="t"/>
          <a:lstStyle/>
          <a:p>
            <a:pPr indent="0" marL="0">
              <a:buNone/>
            </a:pPr>
            <a:r>
              <a:rPr lang="en-US" sz="1450" dirty="0">
                <a:solidFill>
                  <a:schemeClr val="tx1"/>
                </a:solidFill>
              </a:rPr>
              <a:t>Mr. Helgi Sigurgeirson, a consultant to the Company, is a Qualified Person under NI 43-101 and has reviewed and approved the scientific and technical information herein. Historical results are non-compliant with NI 43-101 and are not treated as current mineral resources or reserves.</a:t>
            </a:r>
            <a:endParaRPr lang="en-US" sz="1450" dirty="0"/>
          </a:p>
        </p:txBody>
      </p:sp>
      <p:sp>
        <p:nvSpPr>
          <p:cNvPr id="10" name="disclaimer card"/>
          <p:cNvSpPr/>
          <p:nvPr/>
        </p:nvSpPr>
        <p:spPr>
          <a:xfrm>
            <a:off x="548640" y="4617720"/>
            <a:ext cx="11064240" cy="1325880"/>
          </a:xfrm>
          <a:prstGeom prst="roundRect">
            <a:avLst>
              <a:gd name="adj" fmla="val 8276"/>
            </a:avLst>
          </a:prstGeom>
          <a:solidFill>
            <a:schemeClr val="bg2"/>
          </a:solidFill>
          <a:ln w="9525">
            <a:solidFill>
              <a:schemeClr val="bg2"/>
            </a:solidFill>
            <a:prstDash val="solid"/>
          </a:ln>
        </p:spPr>
      </p:sp>
      <p:sp>
        <p:nvSpPr>
          <p:cNvPr id="11" name="Text 9"/>
          <p:cNvSpPr txBox="1"/>
          <p:nvPr/>
        </p:nvSpPr>
        <p:spPr>
          <a:xfrm>
            <a:off x="822960" y="4754880"/>
            <a:ext cx="10515600" cy="320040"/>
          </a:xfrm>
          <a:prstGeom prst="rect">
            <a:avLst/>
          </a:prstGeom>
          <a:noFill/>
          <a:ln/>
        </p:spPr>
        <p:txBody>
          <a:bodyPr wrap="square" lIns="0" tIns="0" rIns="0" bIns="0" rtlCol="0" anchor="ctr"/>
          <a:lstStyle/>
          <a:p>
            <a:pPr indent="0" marL="0">
              <a:buNone/>
            </a:pPr>
            <a:r>
              <a:rPr lang="en-US" sz="1600" b="1" dirty="0">
                <a:solidFill>
                  <a:schemeClr val="accent1"/>
                </a:solidFill>
              </a:rPr>
              <a:t>Not a solicitation</a:t>
            </a:r>
            <a:endParaRPr lang="en-US" sz="1600" dirty="0"/>
          </a:p>
        </p:txBody>
      </p:sp>
      <p:sp>
        <p:nvSpPr>
          <p:cNvPr id="12" name="Text 10"/>
          <p:cNvSpPr txBox="1"/>
          <p:nvPr/>
        </p:nvSpPr>
        <p:spPr>
          <a:xfrm>
            <a:off x="822960" y="5093208"/>
            <a:ext cx="10515600" cy="777240"/>
          </a:xfrm>
          <a:prstGeom prst="rect">
            <a:avLst/>
          </a:prstGeom>
          <a:noFill/>
          <a:ln/>
        </p:spPr>
        <p:txBody>
          <a:bodyPr wrap="square" lIns="0" tIns="0" rIns="0" bIns="0" rtlCol="0" anchor="t"/>
          <a:lstStyle/>
          <a:p>
            <a:pPr indent="0" marL="0">
              <a:buNone/>
            </a:pPr>
            <a:r>
              <a:rPr lang="en-US" sz="1450" dirty="0">
                <a:solidFill>
                  <a:schemeClr val="tx1"/>
                </a:solidFill>
              </a:rPr>
              <a:t>This presentation is not an offer or solicitation to buy or sell securities. Mineralization on adjacent or nearby properties is not necessarily indicative of mineralization on the Company’s projects. Full disclaimer: asiabasemetals.com/disclaimer</a:t>
            </a:r>
            <a:endParaRPr lang="en-US" sz="1450" dirty="0"/>
          </a:p>
        </p:txBody>
      </p:sp>
      <p:sp>
        <p:nvSpPr>
          <p:cNvPr id="25" name="Slide Number Placeholder 0"/>
          <p:cNvSpPr>
            <a:spLocks noGrp="1"/>
          </p:cNvSpPr>
          <p:nvPr>
            <p:ph type="sldNum" sz="quarter" idx="4294967295"/>
          </p:nvPr>
        </p:nvSpPr>
        <p:spPr>
          <a:xfrm>
            <a:off x="11109960" y="6355080"/>
            <a:ext cx="548640" cy="292608"/>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6"/>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1"/>
          <p:cNvSpPr/>
          <p:nvPr>
            <p:ph idx="102" type="body" hasCustomPrompt="1"/>
          </p:nvPr>
        </p:nvSpPr>
        <p:spPr>
          <a:xfrm>
            <a:off x="548640" y="347472"/>
            <a:ext cx="11064240" cy="274320"/>
          </a:xfrm>
          <a:prstGeom prst="rect">
            <a:avLst/>
          </a:prstGeom>
          <a:noFill/>
          <a:ln/>
        </p:spPr>
        <p:txBody>
          <a:bodyPr wrap="square" lIns="0" tIns="0" rIns="0" bIns="0" rtlCol="0"/>
          <a:lstStyle/>
          <a:p>
            <a:pPr indent="0" marL="0">
              <a:buNone/>
            </a:pPr>
            <a:r>
              <a:rPr lang="en-US" sz="1300" b="1" spc="300" kern="0" dirty="0">
                <a:solidFill>
                  <a:schemeClr val="accent1"/>
                </a:solidFill>
              </a:rPr>
              <a:t>WHY ASIABASEMETALS – WHY NOW</a:t>
            </a:r>
            <a:endParaRPr lang="en-US" sz="1300" dirty="0"/>
          </a:p>
        </p:txBody>
      </p:sp>
      <p:sp>
        <p:nvSpPr>
          <p:cNvPr id="3" name="Text 1"/>
          <p:cNvSpPr/>
          <p:nvPr>
            <p:ph idx="103" type="title" hasCustomPrompt="1"/>
          </p:nvPr>
        </p:nvSpPr>
        <p:spPr>
          <a:xfrm>
            <a:off x="548640" y="621792"/>
            <a:ext cx="11064240" cy="685800"/>
          </a:xfrm>
          <a:prstGeom prst="rect">
            <a:avLst/>
          </a:prstGeom>
          <a:noFill/>
          <a:ln/>
        </p:spPr>
        <p:txBody>
          <a:bodyPr wrap="square" lIns="0" tIns="0" rIns="0" bIns="0" rtlCol="0" anchor="t"/>
          <a:lstStyle/>
          <a:p>
            <a:pPr algn="l" indent="0" marL="0">
              <a:buNone/>
            </a:pPr>
            <a:r>
              <a:rPr lang="en-US" sz="3200" b="1" dirty="0">
                <a:solidFill>
                  <a:schemeClr val="tx2"/>
                </a:solidFill>
              </a:rPr>
              <a:t>Positioned for the Copper Upturn</a:t>
            </a:r>
            <a:endParaRPr lang="en-US" sz="3200" dirty="0"/>
          </a:p>
        </p:txBody>
      </p:sp>
      <p:sp>
        <p:nvSpPr>
          <p:cNvPr id="4" name="point card"/>
          <p:cNvSpPr/>
          <p:nvPr/>
        </p:nvSpPr>
        <p:spPr>
          <a:xfrm>
            <a:off x="548640" y="1600200"/>
            <a:ext cx="5440680" cy="1691640"/>
          </a:xfrm>
          <a:prstGeom prst="roundRect">
            <a:avLst>
              <a:gd name="adj" fmla="val 6486"/>
            </a:avLst>
          </a:prstGeom>
          <a:solidFill>
            <a:schemeClr val="bg2"/>
          </a:solidFill>
          <a:ln w="9525">
            <a:solidFill>
              <a:schemeClr val="bg2"/>
            </a:solidFill>
            <a:prstDash val="solid"/>
          </a:ln>
        </p:spPr>
      </p:sp>
      <p:sp>
        <p:nvSpPr>
          <p:cNvPr id="5" name="number"/>
          <p:cNvSpPr/>
          <p:nvPr/>
        </p:nvSpPr>
        <p:spPr>
          <a:xfrm>
            <a:off x="777240" y="1874520"/>
            <a:ext cx="566928" cy="566928"/>
          </a:xfrm>
          <a:prstGeom prst="ellipse">
            <a:avLst/>
          </a:prstGeom>
          <a:solidFill>
            <a:schemeClr val="accent1"/>
          </a:solidFill>
          <a:ln w="12700">
            <a:solidFill>
              <a:schemeClr val="accent1"/>
            </a:solidFill>
            <a:prstDash val="solid"/>
          </a:ln>
        </p:spPr>
      </p:sp>
      <p:sp>
        <p:nvSpPr>
          <p:cNvPr id="6" name="Text 4"/>
          <p:cNvSpPr txBox="1"/>
          <p:nvPr/>
        </p:nvSpPr>
        <p:spPr>
          <a:xfrm>
            <a:off x="777240" y="1874520"/>
            <a:ext cx="566928" cy="566928"/>
          </a:xfrm>
          <a:prstGeom prst="rect">
            <a:avLst/>
          </a:prstGeom>
          <a:noFill/>
          <a:ln/>
        </p:spPr>
        <p:txBody>
          <a:bodyPr wrap="square" lIns="0" tIns="0" rIns="0" bIns="0" rtlCol="0" anchor="ctr"/>
          <a:lstStyle/>
          <a:p>
            <a:pPr algn="ctr" indent="0" marL="0">
              <a:buNone/>
            </a:pPr>
            <a:r>
              <a:rPr lang="en-US" sz="2000" b="1" dirty="0">
                <a:solidFill>
                  <a:schemeClr val="bg1"/>
                </a:solidFill>
              </a:rPr>
              <a:t>1</a:t>
            </a:r>
            <a:endParaRPr lang="en-US" sz="2000" dirty="0"/>
          </a:p>
        </p:txBody>
      </p:sp>
      <p:sp>
        <p:nvSpPr>
          <p:cNvPr id="7" name="Text 5"/>
          <p:cNvSpPr txBox="1"/>
          <p:nvPr/>
        </p:nvSpPr>
        <p:spPr>
          <a:xfrm>
            <a:off x="1554480" y="1801368"/>
            <a:ext cx="4251960" cy="411480"/>
          </a:xfrm>
          <a:prstGeom prst="rect">
            <a:avLst/>
          </a:prstGeom>
          <a:noFill/>
          <a:ln/>
        </p:spPr>
        <p:txBody>
          <a:bodyPr wrap="square" lIns="0" tIns="0" rIns="0" bIns="0" rtlCol="0" anchor="ctr"/>
          <a:lstStyle/>
          <a:p>
            <a:pPr indent="0" marL="0">
              <a:buNone/>
            </a:pPr>
            <a:r>
              <a:rPr lang="en-US" sz="1800" b="1" dirty="0">
                <a:solidFill>
                  <a:schemeClr val="tx2"/>
                </a:solidFill>
              </a:rPr>
              <a:t>Flagship on a Proven Trend</a:t>
            </a:r>
            <a:endParaRPr lang="en-US" sz="1800" dirty="0"/>
          </a:p>
        </p:txBody>
      </p:sp>
      <p:sp>
        <p:nvSpPr>
          <p:cNvPr id="8" name="Text 6"/>
          <p:cNvSpPr txBox="1"/>
          <p:nvPr/>
        </p:nvSpPr>
        <p:spPr>
          <a:xfrm>
            <a:off x="1554480" y="2240280"/>
            <a:ext cx="4251960" cy="914400"/>
          </a:xfrm>
          <a:prstGeom prst="rect">
            <a:avLst/>
          </a:prstGeom>
          <a:noFill/>
          <a:ln/>
        </p:spPr>
        <p:txBody>
          <a:bodyPr wrap="square" lIns="0" tIns="0" rIns="0" bIns="0" rtlCol="0" anchor="t"/>
          <a:lstStyle/>
          <a:p>
            <a:pPr indent="0" marL="0">
              <a:buNone/>
            </a:pPr>
            <a:r>
              <a:rPr lang="en-US" sz="1500" dirty="0">
                <a:solidFill>
                  <a:schemeClr val="tx1"/>
                </a:solidFill>
              </a:rPr>
              <a:t>Jervis sits 55 km NW of, and on trend with, the Britannia Mine – once the largest copper producer in the British Commonwealth.</a:t>
            </a:r>
            <a:endParaRPr lang="en-US" sz="1500" dirty="0"/>
          </a:p>
        </p:txBody>
      </p:sp>
      <p:sp>
        <p:nvSpPr>
          <p:cNvPr id="9" name="point card"/>
          <p:cNvSpPr/>
          <p:nvPr/>
        </p:nvSpPr>
        <p:spPr>
          <a:xfrm>
            <a:off x="6172200" y="1600200"/>
            <a:ext cx="5440680" cy="1691640"/>
          </a:xfrm>
          <a:prstGeom prst="roundRect">
            <a:avLst>
              <a:gd name="adj" fmla="val 6486"/>
            </a:avLst>
          </a:prstGeom>
          <a:solidFill>
            <a:schemeClr val="bg2"/>
          </a:solidFill>
          <a:ln w="9525">
            <a:solidFill>
              <a:schemeClr val="bg2"/>
            </a:solidFill>
            <a:prstDash val="solid"/>
          </a:ln>
        </p:spPr>
      </p:sp>
      <p:sp>
        <p:nvSpPr>
          <p:cNvPr id="10" name="number"/>
          <p:cNvSpPr/>
          <p:nvPr/>
        </p:nvSpPr>
        <p:spPr>
          <a:xfrm>
            <a:off x="6400800" y="1874520"/>
            <a:ext cx="566928" cy="566928"/>
          </a:xfrm>
          <a:prstGeom prst="ellipse">
            <a:avLst/>
          </a:prstGeom>
          <a:solidFill>
            <a:schemeClr val="accent1"/>
          </a:solidFill>
          <a:ln w="12700">
            <a:solidFill>
              <a:schemeClr val="accent1"/>
            </a:solidFill>
            <a:prstDash val="solid"/>
          </a:ln>
        </p:spPr>
      </p:sp>
      <p:sp>
        <p:nvSpPr>
          <p:cNvPr id="11" name="Text 9"/>
          <p:cNvSpPr txBox="1"/>
          <p:nvPr/>
        </p:nvSpPr>
        <p:spPr>
          <a:xfrm>
            <a:off x="6400800" y="1874520"/>
            <a:ext cx="566928" cy="566928"/>
          </a:xfrm>
          <a:prstGeom prst="rect">
            <a:avLst/>
          </a:prstGeom>
          <a:noFill/>
          <a:ln/>
        </p:spPr>
        <p:txBody>
          <a:bodyPr wrap="square" lIns="0" tIns="0" rIns="0" bIns="0" rtlCol="0" anchor="ctr"/>
          <a:lstStyle/>
          <a:p>
            <a:pPr algn="ctr" indent="0" marL="0">
              <a:buNone/>
            </a:pPr>
            <a:r>
              <a:rPr lang="en-US" sz="2000" b="1" dirty="0">
                <a:solidFill>
                  <a:schemeClr val="bg1"/>
                </a:solidFill>
              </a:rPr>
              <a:t>2</a:t>
            </a:r>
            <a:endParaRPr lang="en-US" sz="2000" dirty="0"/>
          </a:p>
        </p:txBody>
      </p:sp>
      <p:sp>
        <p:nvSpPr>
          <p:cNvPr id="12" name="Text 10"/>
          <p:cNvSpPr txBox="1"/>
          <p:nvPr/>
        </p:nvSpPr>
        <p:spPr>
          <a:xfrm>
            <a:off x="7178040" y="1801368"/>
            <a:ext cx="4251960" cy="411480"/>
          </a:xfrm>
          <a:prstGeom prst="rect">
            <a:avLst/>
          </a:prstGeom>
          <a:noFill/>
          <a:ln/>
        </p:spPr>
        <p:txBody>
          <a:bodyPr wrap="square" lIns="0" tIns="0" rIns="0" bIns="0" rtlCol="0" anchor="ctr"/>
          <a:lstStyle/>
          <a:p>
            <a:pPr indent="0" marL="0">
              <a:buNone/>
            </a:pPr>
            <a:r>
              <a:rPr lang="en-US" sz="1800" b="1" dirty="0">
                <a:solidFill>
                  <a:schemeClr val="tx2"/>
                </a:solidFill>
              </a:rPr>
              <a:t>A 2 km Anomaly to Test</a:t>
            </a:r>
            <a:endParaRPr lang="en-US" sz="1800" dirty="0"/>
          </a:p>
        </p:txBody>
      </p:sp>
      <p:sp>
        <p:nvSpPr>
          <p:cNvPr id="13" name="Text 11"/>
          <p:cNvSpPr txBox="1"/>
          <p:nvPr/>
        </p:nvSpPr>
        <p:spPr>
          <a:xfrm>
            <a:off x="7178040" y="2240280"/>
            <a:ext cx="4251960" cy="914400"/>
          </a:xfrm>
          <a:prstGeom prst="rect">
            <a:avLst/>
          </a:prstGeom>
          <a:noFill/>
          <a:ln/>
        </p:spPr>
        <p:txBody>
          <a:bodyPr wrap="square" lIns="0" tIns="0" rIns="0" bIns="0" rtlCol="0" anchor="t"/>
          <a:lstStyle/>
          <a:p>
            <a:pPr indent="0" marL="0">
              <a:buNone/>
            </a:pPr>
            <a:r>
              <a:rPr lang="en-US" sz="1500" dirty="0">
                <a:solidFill>
                  <a:schemeClr val="tx1"/>
                </a:solidFill>
              </a:rPr>
              <a:t>Historic sampling highs of 1.92% Cu, 24.9% Zn and 283 g/t Ag; prior owners never applied a modern VMS model.</a:t>
            </a:r>
            <a:endParaRPr lang="en-US" sz="1500" dirty="0"/>
          </a:p>
        </p:txBody>
      </p:sp>
      <p:sp>
        <p:nvSpPr>
          <p:cNvPr id="14" name="point card"/>
          <p:cNvSpPr/>
          <p:nvPr/>
        </p:nvSpPr>
        <p:spPr>
          <a:xfrm>
            <a:off x="548640" y="3474720"/>
            <a:ext cx="5440680" cy="1691640"/>
          </a:xfrm>
          <a:prstGeom prst="roundRect">
            <a:avLst>
              <a:gd name="adj" fmla="val 6486"/>
            </a:avLst>
          </a:prstGeom>
          <a:solidFill>
            <a:schemeClr val="bg2"/>
          </a:solidFill>
          <a:ln w="9525">
            <a:solidFill>
              <a:schemeClr val="bg2"/>
            </a:solidFill>
            <a:prstDash val="solid"/>
          </a:ln>
        </p:spPr>
      </p:sp>
      <p:sp>
        <p:nvSpPr>
          <p:cNvPr id="15" name="number"/>
          <p:cNvSpPr/>
          <p:nvPr/>
        </p:nvSpPr>
        <p:spPr>
          <a:xfrm>
            <a:off x="777240" y="3749040"/>
            <a:ext cx="566928" cy="566928"/>
          </a:xfrm>
          <a:prstGeom prst="ellipse">
            <a:avLst/>
          </a:prstGeom>
          <a:solidFill>
            <a:schemeClr val="accent1"/>
          </a:solidFill>
          <a:ln w="12700">
            <a:solidFill>
              <a:schemeClr val="accent1"/>
            </a:solidFill>
            <a:prstDash val="solid"/>
          </a:ln>
        </p:spPr>
      </p:sp>
      <p:sp>
        <p:nvSpPr>
          <p:cNvPr id="16" name="Text 14"/>
          <p:cNvSpPr txBox="1"/>
          <p:nvPr/>
        </p:nvSpPr>
        <p:spPr>
          <a:xfrm>
            <a:off x="777240" y="3749040"/>
            <a:ext cx="566928" cy="566928"/>
          </a:xfrm>
          <a:prstGeom prst="rect">
            <a:avLst/>
          </a:prstGeom>
          <a:noFill/>
          <a:ln/>
        </p:spPr>
        <p:txBody>
          <a:bodyPr wrap="square" lIns="0" tIns="0" rIns="0" bIns="0" rtlCol="0" anchor="ctr"/>
          <a:lstStyle/>
          <a:p>
            <a:pPr algn="ctr" indent="0" marL="0">
              <a:buNone/>
            </a:pPr>
            <a:r>
              <a:rPr lang="en-US" sz="2000" b="1" dirty="0">
                <a:solidFill>
                  <a:schemeClr val="bg1"/>
                </a:solidFill>
              </a:rPr>
              <a:t>3</a:t>
            </a:r>
            <a:endParaRPr lang="en-US" sz="2000" dirty="0"/>
          </a:p>
        </p:txBody>
      </p:sp>
      <p:sp>
        <p:nvSpPr>
          <p:cNvPr id="17" name="Text 15"/>
          <p:cNvSpPr txBox="1"/>
          <p:nvPr/>
        </p:nvSpPr>
        <p:spPr>
          <a:xfrm>
            <a:off x="1554480" y="3675888"/>
            <a:ext cx="4251960" cy="411480"/>
          </a:xfrm>
          <a:prstGeom prst="rect">
            <a:avLst/>
          </a:prstGeom>
          <a:noFill/>
          <a:ln/>
        </p:spPr>
        <p:txBody>
          <a:bodyPr wrap="square" lIns="0" tIns="0" rIns="0" bIns="0" rtlCol="0" anchor="ctr"/>
          <a:lstStyle/>
          <a:p>
            <a:pPr indent="0" marL="0">
              <a:buNone/>
            </a:pPr>
            <a:r>
              <a:rPr lang="en-US" sz="1800" b="1" dirty="0">
                <a:solidFill>
                  <a:schemeClr val="tx2"/>
                </a:solidFill>
              </a:rPr>
              <a:t>Team Is Invested</a:t>
            </a:r>
            <a:endParaRPr lang="en-US" sz="1800" dirty="0"/>
          </a:p>
        </p:txBody>
      </p:sp>
      <p:sp>
        <p:nvSpPr>
          <p:cNvPr id="18" name="Text 16"/>
          <p:cNvSpPr txBox="1"/>
          <p:nvPr/>
        </p:nvSpPr>
        <p:spPr>
          <a:xfrm>
            <a:off x="1554480" y="4114800"/>
            <a:ext cx="4251960" cy="914400"/>
          </a:xfrm>
          <a:prstGeom prst="rect">
            <a:avLst/>
          </a:prstGeom>
          <a:noFill/>
          <a:ln/>
        </p:spPr>
        <p:txBody>
          <a:bodyPr wrap="square" lIns="0" tIns="0" rIns="0" bIns="0" rtlCol="0" anchor="t"/>
          <a:lstStyle/>
          <a:p>
            <a:pPr indent="0" marL="0">
              <a:buNone/>
            </a:pPr>
            <a:r>
              <a:rPr lang="en-US" sz="1500" dirty="0">
                <a:solidFill>
                  <a:schemeClr val="tx1"/>
                </a:solidFill>
              </a:rPr>
              <a:t>Award-winning team with world-class discoveries holds approximately 75% of issued stock.</a:t>
            </a:r>
            <a:endParaRPr lang="en-US" sz="1500" dirty="0"/>
          </a:p>
        </p:txBody>
      </p:sp>
      <p:sp>
        <p:nvSpPr>
          <p:cNvPr id="19" name="point card"/>
          <p:cNvSpPr/>
          <p:nvPr/>
        </p:nvSpPr>
        <p:spPr>
          <a:xfrm>
            <a:off x="6172200" y="3474720"/>
            <a:ext cx="5440680" cy="1691640"/>
          </a:xfrm>
          <a:prstGeom prst="roundRect">
            <a:avLst>
              <a:gd name="adj" fmla="val 6486"/>
            </a:avLst>
          </a:prstGeom>
          <a:solidFill>
            <a:schemeClr val="bg2"/>
          </a:solidFill>
          <a:ln w="9525">
            <a:solidFill>
              <a:schemeClr val="bg2"/>
            </a:solidFill>
            <a:prstDash val="solid"/>
          </a:ln>
        </p:spPr>
      </p:sp>
      <p:sp>
        <p:nvSpPr>
          <p:cNvPr id="20" name="number"/>
          <p:cNvSpPr/>
          <p:nvPr/>
        </p:nvSpPr>
        <p:spPr>
          <a:xfrm>
            <a:off x="6400800" y="3749040"/>
            <a:ext cx="566928" cy="566928"/>
          </a:xfrm>
          <a:prstGeom prst="ellipse">
            <a:avLst/>
          </a:prstGeom>
          <a:solidFill>
            <a:schemeClr val="accent1"/>
          </a:solidFill>
          <a:ln w="12700">
            <a:solidFill>
              <a:schemeClr val="accent1"/>
            </a:solidFill>
            <a:prstDash val="solid"/>
          </a:ln>
        </p:spPr>
      </p:sp>
      <p:sp>
        <p:nvSpPr>
          <p:cNvPr id="21" name="Text 19"/>
          <p:cNvSpPr txBox="1"/>
          <p:nvPr/>
        </p:nvSpPr>
        <p:spPr>
          <a:xfrm>
            <a:off x="6400800" y="3749040"/>
            <a:ext cx="566928" cy="566928"/>
          </a:xfrm>
          <a:prstGeom prst="rect">
            <a:avLst/>
          </a:prstGeom>
          <a:noFill/>
          <a:ln/>
        </p:spPr>
        <p:txBody>
          <a:bodyPr wrap="square" lIns="0" tIns="0" rIns="0" bIns="0" rtlCol="0" anchor="ctr"/>
          <a:lstStyle/>
          <a:p>
            <a:pPr algn="ctr" indent="0" marL="0">
              <a:buNone/>
            </a:pPr>
            <a:r>
              <a:rPr lang="en-US" sz="2000" b="1" dirty="0">
                <a:solidFill>
                  <a:schemeClr val="bg1"/>
                </a:solidFill>
              </a:rPr>
              <a:t>4</a:t>
            </a:r>
            <a:endParaRPr lang="en-US" sz="2000" dirty="0"/>
          </a:p>
        </p:txBody>
      </p:sp>
      <p:sp>
        <p:nvSpPr>
          <p:cNvPr id="22" name="Text 20"/>
          <p:cNvSpPr txBox="1"/>
          <p:nvPr/>
        </p:nvSpPr>
        <p:spPr>
          <a:xfrm>
            <a:off x="7178040" y="3675888"/>
            <a:ext cx="4251960" cy="411480"/>
          </a:xfrm>
          <a:prstGeom prst="rect">
            <a:avLst/>
          </a:prstGeom>
          <a:noFill/>
          <a:ln/>
        </p:spPr>
        <p:txBody>
          <a:bodyPr wrap="square" lIns="0" tIns="0" rIns="0" bIns="0" rtlCol="0" anchor="ctr"/>
          <a:lstStyle/>
          <a:p>
            <a:pPr indent="0" marL="0">
              <a:buNone/>
            </a:pPr>
            <a:r>
              <a:rPr lang="en-US" sz="1800" b="1" dirty="0">
                <a:solidFill>
                  <a:schemeClr val="tx2"/>
                </a:solidFill>
              </a:rPr>
              <a:t>Tight Structure, Near-Term Catalyst</a:t>
            </a:r>
            <a:endParaRPr lang="en-US" sz="1800" dirty="0"/>
          </a:p>
        </p:txBody>
      </p:sp>
      <p:sp>
        <p:nvSpPr>
          <p:cNvPr id="23" name="Text 21"/>
          <p:cNvSpPr txBox="1"/>
          <p:nvPr/>
        </p:nvSpPr>
        <p:spPr>
          <a:xfrm>
            <a:off x="7178040" y="4114800"/>
            <a:ext cx="4251960" cy="914400"/>
          </a:xfrm>
          <a:prstGeom prst="rect">
            <a:avLst/>
          </a:prstGeom>
          <a:noFill/>
          <a:ln/>
        </p:spPr>
        <p:txBody>
          <a:bodyPr wrap="square" lIns="0" tIns="0" rIns="0" bIns="0" rtlCol="0" anchor="t"/>
          <a:lstStyle/>
          <a:p>
            <a:pPr indent="0" marL="0">
              <a:buNone/>
            </a:pPr>
            <a:r>
              <a:rPr lang="en-US" sz="1500" dirty="0">
                <a:solidFill>
                  <a:schemeClr val="tx1"/>
                </a:solidFill>
              </a:rPr>
              <a:t>56.4M shares fully diluted; drilling planned on Jervis Q1–Q2 2027.</a:t>
            </a:r>
            <a:endParaRPr lang="en-US" sz="1500" dirty="0"/>
          </a:p>
        </p:txBody>
      </p:sp>
      <p:sp>
        <p:nvSpPr>
          <p:cNvPr id="24" name="Text 22"/>
          <p:cNvSpPr txBox="1"/>
          <p:nvPr/>
        </p:nvSpPr>
        <p:spPr>
          <a:xfrm>
            <a:off x="548640" y="5440680"/>
            <a:ext cx="2651760" cy="777240"/>
          </a:xfrm>
          <a:prstGeom prst="rect">
            <a:avLst/>
          </a:prstGeom>
          <a:noFill/>
          <a:ln/>
        </p:spPr>
        <p:txBody>
          <a:bodyPr wrap="square" lIns="0" tIns="0" rIns="0" bIns="0" rtlCol="0" anchor="ctr"/>
          <a:lstStyle/>
          <a:p>
            <a:pPr algn="ctr" indent="0" marL="0">
              <a:buNone/>
            </a:pPr>
            <a:r>
              <a:rPr lang="en-US" sz="2600" b="1" dirty="0">
                <a:solidFill>
                  <a:schemeClr val="accent1"/>
                </a:solidFill>
              </a:rPr>
              <a:t>~75%</a:t>
            </a:r>
            <a:endParaRPr lang="en-US" sz="2600" dirty="0"/>
          </a:p>
          <a:p>
            <a:pPr algn="ctr" indent="0" marL="0">
              <a:buNone/>
            </a:pPr>
            <a:r>
              <a:rPr lang="en-US" sz="1350" dirty="0">
                <a:solidFill>
                  <a:schemeClr val="accent6"/>
                </a:solidFill>
              </a:rPr>
              <a:t>held by Team</a:t>
            </a:r>
            <a:endParaRPr lang="en-US" sz="2600" dirty="0"/>
          </a:p>
        </p:txBody>
      </p:sp>
      <p:sp>
        <p:nvSpPr>
          <p:cNvPr id="25" name="Text 23"/>
          <p:cNvSpPr txBox="1"/>
          <p:nvPr/>
        </p:nvSpPr>
        <p:spPr>
          <a:xfrm>
            <a:off x="3337560" y="5440680"/>
            <a:ext cx="2651760" cy="777240"/>
          </a:xfrm>
          <a:prstGeom prst="rect">
            <a:avLst/>
          </a:prstGeom>
          <a:noFill/>
          <a:ln/>
        </p:spPr>
        <p:txBody>
          <a:bodyPr wrap="square" lIns="0" tIns="0" rIns="0" bIns="0" rtlCol="0" anchor="ctr"/>
          <a:lstStyle/>
          <a:p>
            <a:pPr algn="ctr" indent="0" marL="0">
              <a:buNone/>
            </a:pPr>
            <a:r>
              <a:rPr lang="en-US" sz="2600" b="1" dirty="0">
                <a:solidFill>
                  <a:schemeClr val="accent1"/>
                </a:solidFill>
              </a:rPr>
              <a:t>56.4M</a:t>
            </a:r>
            <a:endParaRPr lang="en-US" sz="2600" dirty="0"/>
          </a:p>
          <a:p>
            <a:pPr algn="ctr" indent="0" marL="0">
              <a:buNone/>
            </a:pPr>
            <a:r>
              <a:rPr lang="en-US" sz="1350" dirty="0">
                <a:solidFill>
                  <a:schemeClr val="accent6"/>
                </a:solidFill>
              </a:rPr>
              <a:t>shares fully diluted</a:t>
            </a:r>
            <a:endParaRPr lang="en-US" sz="2600" dirty="0"/>
          </a:p>
        </p:txBody>
      </p:sp>
      <p:sp>
        <p:nvSpPr>
          <p:cNvPr id="26" name="Text 24"/>
          <p:cNvSpPr txBox="1"/>
          <p:nvPr/>
        </p:nvSpPr>
        <p:spPr>
          <a:xfrm>
            <a:off x="6126480" y="5440680"/>
            <a:ext cx="2651760" cy="777240"/>
          </a:xfrm>
          <a:prstGeom prst="rect">
            <a:avLst/>
          </a:prstGeom>
          <a:noFill/>
          <a:ln/>
        </p:spPr>
        <p:txBody>
          <a:bodyPr wrap="square" lIns="0" tIns="0" rIns="0" bIns="0" rtlCol="0" anchor="ctr"/>
          <a:lstStyle/>
          <a:p>
            <a:pPr algn="ctr" indent="0" marL="0">
              <a:buNone/>
            </a:pPr>
            <a:r>
              <a:rPr lang="en-US" sz="2600" b="1" dirty="0">
                <a:solidFill>
                  <a:schemeClr val="accent1"/>
                </a:solidFill>
              </a:rPr>
              <a:t>$4.55M</a:t>
            </a:r>
            <a:endParaRPr lang="en-US" sz="2600" dirty="0"/>
          </a:p>
          <a:p>
            <a:pPr algn="ctr" indent="0" marL="0">
              <a:buNone/>
            </a:pPr>
            <a:r>
              <a:rPr lang="en-US" sz="1350" dirty="0">
                <a:solidFill>
                  <a:schemeClr val="accent6"/>
                </a:solidFill>
              </a:rPr>
              <a:t>market cap</a:t>
            </a:r>
            <a:endParaRPr lang="en-US" sz="2600" dirty="0"/>
          </a:p>
        </p:txBody>
      </p:sp>
      <p:sp>
        <p:nvSpPr>
          <p:cNvPr id="27" name="Text 25"/>
          <p:cNvSpPr txBox="1"/>
          <p:nvPr/>
        </p:nvSpPr>
        <p:spPr>
          <a:xfrm>
            <a:off x="8915400" y="5440680"/>
            <a:ext cx="2651760" cy="777240"/>
          </a:xfrm>
          <a:prstGeom prst="rect">
            <a:avLst/>
          </a:prstGeom>
          <a:noFill/>
          <a:ln/>
        </p:spPr>
        <p:txBody>
          <a:bodyPr wrap="square" lIns="0" tIns="0" rIns="0" bIns="0" rtlCol="0" anchor="ctr"/>
          <a:lstStyle/>
          <a:p>
            <a:pPr algn="ctr" indent="0" marL="0">
              <a:buNone/>
            </a:pPr>
            <a:r>
              <a:rPr lang="en-US" sz="2600" b="1" dirty="0">
                <a:solidFill>
                  <a:schemeClr val="accent1"/>
                </a:solidFill>
              </a:rPr>
              <a:t>Up to $2M</a:t>
            </a:r>
            <a:endParaRPr lang="en-US" sz="2600" dirty="0"/>
          </a:p>
          <a:p>
            <a:pPr algn="ctr" indent="0" marL="0">
              <a:buNone/>
            </a:pPr>
            <a:r>
              <a:rPr lang="en-US" sz="1350" dirty="0">
                <a:solidFill>
                  <a:schemeClr val="accent6"/>
                </a:solidFill>
              </a:rPr>
              <a:t>financing anticipated</a:t>
            </a:r>
            <a:endParaRPr lang="en-US" sz="2600" dirty="0"/>
          </a:p>
        </p:txBody>
      </p:sp>
      <p:sp>
        <p:nvSpPr>
          <p:cNvPr id="25" name="Slide Number Placeholder 0"/>
          <p:cNvSpPr>
            <a:spLocks noGrp="1"/>
          </p:cNvSpPr>
          <p:nvPr>
            <p:ph type="sldNum" sz="quarter" idx="4294967295"/>
          </p:nvPr>
        </p:nvSpPr>
        <p:spPr>
          <a:xfrm>
            <a:off x="11109960" y="6355080"/>
            <a:ext cx="548640" cy="292608"/>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6"/>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1"/>
          <p:cNvSpPr/>
          <p:nvPr>
            <p:ph idx="102" type="body" hasCustomPrompt="1"/>
          </p:nvPr>
        </p:nvSpPr>
        <p:spPr>
          <a:xfrm>
            <a:off x="548640" y="347472"/>
            <a:ext cx="11064240" cy="274320"/>
          </a:xfrm>
          <a:prstGeom prst="rect">
            <a:avLst/>
          </a:prstGeom>
          <a:noFill/>
          <a:ln/>
        </p:spPr>
        <p:txBody>
          <a:bodyPr wrap="square" lIns="0" tIns="0" rIns="0" bIns="0" rtlCol="0"/>
          <a:lstStyle/>
          <a:p>
            <a:pPr indent="0" marL="0">
              <a:buNone/>
            </a:pPr>
            <a:r>
              <a:rPr lang="en-US" sz="1300" b="1" spc="300" kern="0" dirty="0">
                <a:solidFill>
                  <a:schemeClr val="accent1"/>
                </a:solidFill>
              </a:rPr>
              <a:t>MARKET OUTLOOK</a:t>
            </a:r>
            <a:endParaRPr lang="en-US" sz="1300" dirty="0"/>
          </a:p>
        </p:txBody>
      </p:sp>
      <p:sp>
        <p:nvSpPr>
          <p:cNvPr id="3" name="Text 1"/>
          <p:cNvSpPr/>
          <p:nvPr>
            <p:ph idx="103" type="title" hasCustomPrompt="1"/>
          </p:nvPr>
        </p:nvSpPr>
        <p:spPr>
          <a:xfrm>
            <a:off x="548640" y="621792"/>
            <a:ext cx="11064240" cy="685800"/>
          </a:xfrm>
          <a:prstGeom prst="rect">
            <a:avLst/>
          </a:prstGeom>
          <a:noFill/>
          <a:ln/>
        </p:spPr>
        <p:txBody>
          <a:bodyPr wrap="square" lIns="0" tIns="0" rIns="0" bIns="0" rtlCol="0" anchor="t"/>
          <a:lstStyle/>
          <a:p>
            <a:pPr algn="l" indent="0" marL="0">
              <a:buNone/>
            </a:pPr>
            <a:r>
              <a:rPr lang="en-US" sz="3200" b="1" dirty="0">
                <a:solidFill>
                  <a:schemeClr val="tx2"/>
                </a:solidFill>
              </a:rPr>
              <a:t>Copper: Demand Is Rising, Supply Isn’t</a:t>
            </a:r>
            <a:endParaRPr lang="en-US" sz="3200" dirty="0"/>
          </a:p>
        </p:txBody>
      </p:sp>
      <p:graphicFrame>
        <p:nvGraphicFramePr>
          <p:cNvPr id="4" name="Chart 0" descr=""/>
          <p:cNvGraphicFramePr/>
          <p:nvPr/>
        </p:nvGraphicFramePr>
        <p:xfrm>
          <a:off x="548640" y="1508760"/>
          <a:ext cx="5120640" cy="3566160"/>
        </p:xfrm>
        <a:graphic xmlns:a="http://schemas.openxmlformats.org/drawingml/2006/main">
          <a:graphicData uri="http://schemas.openxmlformats.org/drawingml/2006/chart">
            <c:chart xmlns:c="http://schemas.openxmlformats.org/drawingml/2006/chart" r:id="rId1"/>
          </a:graphicData>
        </a:graphic>
      </p:graphicFrame>
      <p:graphicFrame>
        <p:nvGraphicFramePr>
          <p:cNvPr id="5" name="Chart 1" descr=""/>
          <p:cNvGraphicFramePr/>
          <p:nvPr/>
        </p:nvGraphicFramePr>
        <p:xfrm>
          <a:off x="5852160" y="1508760"/>
          <a:ext cx="3108960" cy="3566160"/>
        </p:xfrm>
        <a:graphic xmlns:a="http://schemas.openxmlformats.org/drawingml/2006/main">
          <a:graphicData uri="http://schemas.openxmlformats.org/drawingml/2006/chart">
            <c:chart xmlns:c="http://schemas.openxmlformats.org/drawingml/2006/chart" r:id="rId2"/>
          </a:graphicData>
        </a:graphic>
      </p:graphicFrame>
      <p:sp>
        <p:nvSpPr>
          <p:cNvPr id="6" name="deficit card"/>
          <p:cNvSpPr/>
          <p:nvPr/>
        </p:nvSpPr>
        <p:spPr>
          <a:xfrm>
            <a:off x="9189720" y="1508760"/>
            <a:ext cx="2423160" cy="3566160"/>
          </a:xfrm>
          <a:prstGeom prst="roundRect">
            <a:avLst>
              <a:gd name="adj" fmla="val 4528"/>
            </a:avLst>
          </a:prstGeom>
          <a:solidFill>
            <a:schemeClr val="tx2"/>
          </a:solidFill>
          <a:ln w="9525">
            <a:solidFill>
              <a:schemeClr val="tx2"/>
            </a:solidFill>
            <a:prstDash val="solid"/>
          </a:ln>
        </p:spPr>
      </p:sp>
      <p:sp>
        <p:nvSpPr>
          <p:cNvPr id="7" name="Text 3"/>
          <p:cNvSpPr txBox="1"/>
          <p:nvPr/>
        </p:nvSpPr>
        <p:spPr>
          <a:xfrm>
            <a:off x="9372600" y="1783080"/>
            <a:ext cx="2057400" cy="1463040"/>
          </a:xfrm>
          <a:prstGeom prst="rect">
            <a:avLst/>
          </a:prstGeom>
          <a:noFill/>
          <a:ln/>
        </p:spPr>
        <p:txBody>
          <a:bodyPr wrap="square" lIns="0" tIns="0" rIns="0" bIns="0" rtlCol="0" anchor="ctr"/>
          <a:lstStyle/>
          <a:p>
            <a:pPr algn="ctr" indent="0" marL="0">
              <a:buNone/>
            </a:pPr>
            <a:r>
              <a:rPr lang="en-US" sz="3400" b="1" dirty="0">
                <a:solidFill>
                  <a:schemeClr val="accent2"/>
                </a:solidFill>
              </a:rPr>
              <a:t>~10 Mt</a:t>
            </a:r>
            <a:endParaRPr lang="en-US" sz="3400" dirty="0"/>
          </a:p>
          <a:p>
            <a:pPr algn="ctr" indent="0" marL="0">
              <a:buNone/>
            </a:pPr>
            <a:r>
              <a:rPr lang="en-US" sz="1500" dirty="0">
                <a:solidFill>
                  <a:schemeClr val="bg1"/>
                </a:solidFill>
              </a:rPr>
              <a:t>projected copper deficit by 2040</a:t>
            </a:r>
            <a:endParaRPr lang="en-US" sz="3400" dirty="0"/>
          </a:p>
        </p:txBody>
      </p:sp>
      <p:sp>
        <p:nvSpPr>
          <p:cNvPr id="8" name="Text 4"/>
          <p:cNvSpPr txBox="1"/>
          <p:nvPr/>
        </p:nvSpPr>
        <p:spPr>
          <a:xfrm>
            <a:off x="9372600" y="3337560"/>
            <a:ext cx="2057400" cy="1463040"/>
          </a:xfrm>
          <a:prstGeom prst="rect">
            <a:avLst/>
          </a:prstGeom>
          <a:noFill/>
          <a:ln/>
        </p:spPr>
        <p:txBody>
          <a:bodyPr wrap="square" lIns="0" tIns="0" rIns="0" bIns="0" rtlCol="0" anchor="ctr"/>
          <a:lstStyle/>
          <a:p>
            <a:pPr algn="ctr" indent="0" marL="0">
              <a:buNone/>
            </a:pPr>
            <a:r>
              <a:rPr lang="en-US" sz="2600" b="1" dirty="0">
                <a:solidFill>
                  <a:schemeClr val="accent2"/>
                </a:solidFill>
              </a:rPr>
              <a:t>~40%</a:t>
            </a:r>
            <a:endParaRPr lang="en-US" sz="2600" dirty="0"/>
          </a:p>
          <a:p>
            <a:pPr algn="ctr" indent="0" marL="0">
              <a:buNone/>
            </a:pPr>
            <a:r>
              <a:rPr lang="en-US" sz="1450" dirty="0">
                <a:solidFill>
                  <a:schemeClr val="bg1"/>
                </a:solidFill>
              </a:rPr>
              <a:t>decline in average ore grades since 1991</a:t>
            </a:r>
            <a:endParaRPr lang="en-US" sz="2600" dirty="0"/>
          </a:p>
        </p:txBody>
      </p:sp>
      <p:sp>
        <p:nvSpPr>
          <p:cNvPr id="9" name="Text 5"/>
          <p:cNvSpPr txBox="1"/>
          <p:nvPr/>
        </p:nvSpPr>
        <p:spPr>
          <a:xfrm>
            <a:off x="548640" y="5257800"/>
            <a:ext cx="11064240" cy="502920"/>
          </a:xfrm>
          <a:prstGeom prst="rect">
            <a:avLst/>
          </a:prstGeom>
          <a:noFill/>
          <a:ln/>
        </p:spPr>
        <p:txBody>
          <a:bodyPr wrap="square" lIns="0" tIns="0" rIns="0" bIns="0" rtlCol="0" anchor="ctr"/>
          <a:lstStyle/>
          <a:p>
            <a:pPr indent="0" marL="0">
              <a:buNone/>
            </a:pPr>
            <a:r>
              <a:rPr lang="en-US" sz="1600" i="1" dirty="0">
                <a:solidFill>
                  <a:schemeClr val="tx2"/>
                </a:solidFill>
              </a:rPr>
              <a:t>“We have to mine the same amount of copper in the next 18 years as we have mined in the last 10,000 years.”  </a:t>
            </a:r>
            <a:pPr indent="0" marL="0">
              <a:buNone/>
            </a:pPr>
            <a:r>
              <a:rPr lang="en-US" sz="1600" b="1" dirty="0">
                <a:solidFill>
                  <a:schemeClr val="accent1"/>
                </a:solidFill>
              </a:rPr>
              <a:t>— Robert Friedland</a:t>
            </a:r>
            <a:endParaRPr lang="en-US" sz="1600" dirty="0"/>
          </a:p>
        </p:txBody>
      </p:sp>
      <p:sp>
        <p:nvSpPr>
          <p:cNvPr id="10" name="Text 6"/>
          <p:cNvSpPr txBox="1"/>
          <p:nvPr/>
        </p:nvSpPr>
        <p:spPr>
          <a:xfrm>
            <a:off x="548640" y="5806440"/>
            <a:ext cx="11064240" cy="274320"/>
          </a:xfrm>
          <a:prstGeom prst="rect">
            <a:avLst/>
          </a:prstGeom>
          <a:noFill/>
          <a:ln/>
        </p:spPr>
        <p:txBody>
          <a:bodyPr wrap="square" lIns="0" tIns="0" rIns="0" bIns="0" rtlCol="0" anchor="ctr"/>
          <a:lstStyle/>
          <a:p>
            <a:pPr indent="0" marL="0">
              <a:buNone/>
            </a:pPr>
            <a:r>
              <a:rPr lang="en-US" sz="1200" dirty="0">
                <a:solidFill>
                  <a:schemeClr val="accent6"/>
                </a:solidFill>
              </a:rPr>
              <a:t>Sources: IEA / Carbon Credits (demand); S&amp;P Global (2040 gap). Third-party estimates, subject to change.</a:t>
            </a:r>
            <a:endParaRPr lang="en-US" sz="1200" dirty="0"/>
          </a:p>
        </p:txBody>
      </p:sp>
      <p:sp>
        <p:nvSpPr>
          <p:cNvPr id="25" name="Slide Number Placeholder 0"/>
          <p:cNvSpPr>
            <a:spLocks noGrp="1"/>
          </p:cNvSpPr>
          <p:nvPr>
            <p:ph type="sldNum" sz="quarter" idx="4294967295"/>
          </p:nvPr>
        </p:nvSpPr>
        <p:spPr>
          <a:xfrm>
            <a:off x="11109960" y="6355080"/>
            <a:ext cx="548640" cy="292608"/>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6"/>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1"/>
          <p:cNvSpPr/>
          <p:nvPr>
            <p:ph idx="102" type="body" hasCustomPrompt="1"/>
          </p:nvPr>
        </p:nvSpPr>
        <p:spPr>
          <a:xfrm>
            <a:off x="548640" y="347472"/>
            <a:ext cx="11064240" cy="274320"/>
          </a:xfrm>
          <a:prstGeom prst="rect">
            <a:avLst/>
          </a:prstGeom>
          <a:noFill/>
          <a:ln/>
        </p:spPr>
        <p:txBody>
          <a:bodyPr wrap="square" lIns="0" tIns="0" rIns="0" bIns="0" rtlCol="0"/>
          <a:lstStyle/>
          <a:p>
            <a:pPr indent="0" marL="0">
              <a:buNone/>
            </a:pPr>
            <a:r>
              <a:rPr lang="en-US" sz="1300" b="1" spc="300" kern="0" dirty="0">
                <a:solidFill>
                  <a:schemeClr val="accent1"/>
                </a:solidFill>
              </a:rPr>
              <a:t>FLAGSHIP PROJECT · BRITISH COLUMBIA</a:t>
            </a:r>
            <a:endParaRPr lang="en-US" sz="1300" dirty="0"/>
          </a:p>
        </p:txBody>
      </p:sp>
      <p:sp>
        <p:nvSpPr>
          <p:cNvPr id="3" name="Text 1"/>
          <p:cNvSpPr/>
          <p:nvPr>
            <p:ph idx="103" type="title" hasCustomPrompt="1"/>
          </p:nvPr>
        </p:nvSpPr>
        <p:spPr>
          <a:xfrm>
            <a:off x="548640" y="621792"/>
            <a:ext cx="11064240" cy="685800"/>
          </a:xfrm>
          <a:prstGeom prst="rect">
            <a:avLst/>
          </a:prstGeom>
          <a:noFill/>
          <a:ln/>
        </p:spPr>
        <p:txBody>
          <a:bodyPr wrap="square" lIns="0" tIns="0" rIns="0" bIns="0" rtlCol="0" anchor="t"/>
          <a:lstStyle/>
          <a:p>
            <a:pPr algn="l" indent="0" marL="0">
              <a:buNone/>
            </a:pPr>
            <a:r>
              <a:rPr lang="en-US" sz="3200" b="1" dirty="0">
                <a:solidFill>
                  <a:schemeClr val="tx2"/>
                </a:solidFill>
              </a:rPr>
              <a:t>Jervis Project – VMS-Style Cu-Zn-Ag-Au</a:t>
            </a:r>
            <a:endParaRPr lang="en-US" sz="3200" dirty="0"/>
          </a:p>
        </p:txBody>
      </p:sp>
      <p:pic>
        <p:nvPicPr>
          <p:cNvPr id="4" name="Jervis property map" descr="img/jprop_map.jpg">    </p:cNvPr>
          <p:cNvPicPr>
            <a:picLocks noChangeAspect="1"/>
          </p:cNvPicPr>
          <p:nvPr/>
        </p:nvPicPr>
        <p:blipFill>
          <a:blip r:embed="rId1"/>
          <a:stretch>
            <a:fillRect/>
          </a:stretch>
        </p:blipFill>
        <p:spPr>
          <a:xfrm>
            <a:off x="4983480" y="1371600"/>
            <a:ext cx="4572000" cy="4425696"/>
          </a:xfrm>
          <a:prstGeom prst="rect">
            <a:avLst/>
          </a:prstGeom>
        </p:spPr>
      </p:pic>
      <p:sp>
        <p:nvSpPr>
          <p:cNvPr id="5" name="Text 2"/>
          <p:cNvSpPr txBox="1"/>
          <p:nvPr/>
        </p:nvSpPr>
        <p:spPr>
          <a:xfrm>
            <a:off x="9692640" y="1371600"/>
            <a:ext cx="1965960" cy="640080"/>
          </a:xfrm>
          <a:prstGeom prst="rect">
            <a:avLst/>
          </a:prstGeom>
          <a:noFill/>
          <a:ln/>
        </p:spPr>
        <p:txBody>
          <a:bodyPr wrap="square" lIns="0" tIns="0" rIns="0" bIns="0" rtlCol="0" anchor="ctr"/>
          <a:lstStyle/>
          <a:p>
            <a:pPr indent="0" marL="0">
              <a:buNone/>
            </a:pPr>
            <a:r>
              <a:rPr lang="en-US" sz="1700" b="1" dirty="0">
                <a:solidFill>
                  <a:schemeClr val="tx2"/>
                </a:solidFill>
              </a:rPr>
              <a:t>Jervis Property</a:t>
            </a:r>
            <a:endParaRPr lang="en-US" sz="1700" dirty="0"/>
          </a:p>
          <a:p>
            <a:pPr indent="0" marL="0">
              <a:buNone/>
            </a:pPr>
            <a:r>
              <a:rPr lang="en-US" sz="1500" b="1" dirty="0">
                <a:solidFill>
                  <a:schemeClr val="accent1"/>
                </a:solidFill>
              </a:rPr>
              <a:t>(Au-Ag-Cu-Zn)</a:t>
            </a:r>
            <a:endParaRPr lang="en-US" sz="1700" dirty="0"/>
          </a:p>
        </p:txBody>
      </p:sp>
      <p:sp>
        <p:nvSpPr>
          <p:cNvPr id="6" name="Shape 3"/>
          <p:cNvSpPr/>
          <p:nvPr/>
        </p:nvSpPr>
        <p:spPr>
          <a:xfrm>
            <a:off x="9692640" y="2121408"/>
            <a:ext cx="1965960" cy="347472"/>
          </a:xfrm>
          <a:prstGeom prst="rect">
            <a:avLst/>
          </a:prstGeom>
          <a:solidFill>
            <a:srgbClr val="0E2A47"/>
          </a:solidFill>
          <a:ln w="12700">
            <a:solidFill>
              <a:srgbClr val="0E2A47"/>
            </a:solidFill>
            <a:prstDash val="solid"/>
          </a:ln>
        </p:spPr>
      </p:sp>
      <p:sp>
        <p:nvSpPr>
          <p:cNvPr id="7" name="Text 4"/>
          <p:cNvSpPr txBox="1"/>
          <p:nvPr/>
        </p:nvSpPr>
        <p:spPr>
          <a:xfrm>
            <a:off x="9802368" y="2121408"/>
            <a:ext cx="1783080" cy="347472"/>
          </a:xfrm>
          <a:prstGeom prst="rect">
            <a:avLst/>
          </a:prstGeom>
          <a:noFill/>
          <a:ln/>
        </p:spPr>
        <p:txBody>
          <a:bodyPr wrap="square" lIns="0" tIns="0" rIns="0" bIns="0" rtlCol="0" anchor="ctr"/>
          <a:lstStyle/>
          <a:p>
            <a:pPr indent="0" marL="0">
              <a:buNone/>
            </a:pPr>
            <a:r>
              <a:rPr lang="en-US" sz="1500" b="1" dirty="0">
                <a:solidFill>
                  <a:schemeClr val="bg1"/>
                </a:solidFill>
              </a:rPr>
              <a:t>Legend</a:t>
            </a:r>
            <a:endParaRPr lang="en-US" sz="1500" dirty="0"/>
          </a:p>
        </p:txBody>
      </p:sp>
      <p:sp>
        <p:nvSpPr>
          <p:cNvPr id="8" name="Shape 5"/>
          <p:cNvSpPr/>
          <p:nvPr/>
        </p:nvSpPr>
        <p:spPr>
          <a:xfrm>
            <a:off x="9692640" y="2468880"/>
            <a:ext cx="1965960" cy="2331720"/>
          </a:xfrm>
          <a:prstGeom prst="rect">
            <a:avLst/>
          </a:prstGeom>
          <a:solidFill>
            <a:srgbClr val="FFFFFF"/>
          </a:solidFill>
          <a:ln w="12700">
            <a:solidFill>
              <a:srgbClr val="0E2A47"/>
            </a:solidFill>
            <a:prstDash val="solid"/>
          </a:ln>
        </p:spPr>
      </p:sp>
      <p:sp>
        <p:nvSpPr>
          <p:cNvPr id="9" name="Shape 6"/>
          <p:cNvSpPr/>
          <p:nvPr/>
        </p:nvSpPr>
        <p:spPr>
          <a:xfrm>
            <a:off x="9802368" y="2633472"/>
            <a:ext cx="256032" cy="182880"/>
          </a:xfrm>
          <a:prstGeom prst="rect">
            <a:avLst/>
          </a:prstGeom>
          <a:solidFill>
            <a:srgbClr val="FFFFFF"/>
          </a:solidFill>
          <a:ln w="28575">
            <a:solidFill>
              <a:srgbClr val="C8803C"/>
            </a:solidFill>
            <a:prstDash val="solid"/>
          </a:ln>
        </p:spPr>
      </p:sp>
      <p:sp>
        <p:nvSpPr>
          <p:cNvPr id="10" name="Text 7"/>
          <p:cNvSpPr txBox="1"/>
          <p:nvPr/>
        </p:nvSpPr>
        <p:spPr>
          <a:xfrm>
            <a:off x="10168128" y="2560320"/>
            <a:ext cx="1463040" cy="502920"/>
          </a:xfrm>
          <a:prstGeom prst="rect">
            <a:avLst/>
          </a:prstGeom>
          <a:noFill/>
          <a:ln/>
        </p:spPr>
        <p:txBody>
          <a:bodyPr wrap="square" lIns="0" tIns="0" rIns="0" bIns="0" rtlCol="0" anchor="t"/>
          <a:lstStyle/>
          <a:p>
            <a:pPr indent="0" marL="0">
              <a:buNone/>
            </a:pPr>
            <a:r>
              <a:rPr lang="en-US" sz="1300" b="1" dirty="0">
                <a:solidFill>
                  <a:schemeClr val="tx2"/>
                </a:solidFill>
              </a:rPr>
              <a:t>Property outline</a:t>
            </a:r>
            <a:endParaRPr lang="en-US" sz="1300" dirty="0"/>
          </a:p>
          <a:p>
            <a:pPr indent="0" marL="0">
              <a:buNone/>
            </a:pPr>
            <a:r>
              <a:rPr lang="en-US" sz="1250" dirty="0">
                <a:solidFill>
                  <a:schemeClr val="accent6"/>
                </a:solidFill>
              </a:rPr>
              <a:t>(pending consultation)</a:t>
            </a:r>
            <a:endParaRPr lang="en-US" sz="1300" dirty="0"/>
          </a:p>
        </p:txBody>
      </p:sp>
      <p:sp>
        <p:nvSpPr>
          <p:cNvPr id="11" name="Shape 8"/>
          <p:cNvSpPr/>
          <p:nvPr/>
        </p:nvSpPr>
        <p:spPr>
          <a:xfrm>
            <a:off x="9838944" y="3154680"/>
            <a:ext cx="201168" cy="237744"/>
          </a:xfrm>
          <a:prstGeom prst="diamond">
            <a:avLst/>
          </a:prstGeom>
          <a:solidFill>
            <a:srgbClr val="F0781E"/>
          </a:solidFill>
          <a:ln w="9525">
            <a:solidFill>
              <a:srgbClr val="783210"/>
            </a:solidFill>
            <a:prstDash val="solid"/>
          </a:ln>
        </p:spPr>
      </p:sp>
      <p:sp>
        <p:nvSpPr>
          <p:cNvPr id="12" name="Text 9"/>
          <p:cNvSpPr txBox="1"/>
          <p:nvPr/>
        </p:nvSpPr>
        <p:spPr>
          <a:xfrm>
            <a:off x="10168128" y="3108960"/>
            <a:ext cx="1463040" cy="502920"/>
          </a:xfrm>
          <a:prstGeom prst="rect">
            <a:avLst/>
          </a:prstGeom>
          <a:noFill/>
          <a:ln/>
        </p:spPr>
        <p:txBody>
          <a:bodyPr wrap="square" lIns="0" tIns="0" rIns="0" bIns="0" rtlCol="0" anchor="t"/>
          <a:lstStyle/>
          <a:p>
            <a:pPr indent="0" marL="0">
              <a:buNone/>
            </a:pPr>
            <a:r>
              <a:rPr lang="en-US" sz="1300" b="1" dirty="0">
                <a:solidFill>
                  <a:schemeClr val="tx2"/>
                </a:solidFill>
              </a:rPr>
              <a:t>Minfiles</a:t>
            </a:r>
            <a:endParaRPr lang="en-US" sz="1300" dirty="0"/>
          </a:p>
        </p:txBody>
      </p:sp>
      <p:sp>
        <p:nvSpPr>
          <p:cNvPr id="13" name="Shape 10"/>
          <p:cNvSpPr/>
          <p:nvPr/>
        </p:nvSpPr>
        <p:spPr>
          <a:xfrm>
            <a:off x="9802368" y="3730752"/>
            <a:ext cx="256032" cy="182880"/>
          </a:xfrm>
          <a:prstGeom prst="rect">
            <a:avLst/>
          </a:prstGeom>
          <a:solidFill>
            <a:srgbClr val="A0D73C"/>
          </a:solidFill>
          <a:ln w="12700">
            <a:solidFill>
              <a:srgbClr val="C8F03C"/>
            </a:solidFill>
            <a:prstDash val="solid"/>
          </a:ln>
        </p:spPr>
      </p:sp>
      <p:sp>
        <p:nvSpPr>
          <p:cNvPr id="14" name="Text 11"/>
          <p:cNvSpPr txBox="1"/>
          <p:nvPr/>
        </p:nvSpPr>
        <p:spPr>
          <a:xfrm>
            <a:off x="10168128" y="3657600"/>
            <a:ext cx="1463040" cy="502920"/>
          </a:xfrm>
          <a:prstGeom prst="rect">
            <a:avLst/>
          </a:prstGeom>
          <a:noFill/>
          <a:ln/>
        </p:spPr>
        <p:txBody>
          <a:bodyPr wrap="square" lIns="0" tIns="0" rIns="0" bIns="0" rtlCol="0" anchor="t"/>
          <a:lstStyle/>
          <a:p>
            <a:pPr indent="0" marL="0">
              <a:buNone/>
            </a:pPr>
            <a:r>
              <a:rPr lang="en-US" sz="1300" b="1" dirty="0">
                <a:solidFill>
                  <a:schemeClr val="tx2"/>
                </a:solidFill>
              </a:rPr>
              <a:t>Soil anomalies</a:t>
            </a:r>
            <a:endParaRPr lang="en-US" sz="1300" dirty="0"/>
          </a:p>
          <a:p>
            <a:pPr indent="0" marL="0">
              <a:buNone/>
            </a:pPr>
            <a:r>
              <a:rPr lang="en-US" sz="1250" dirty="0">
                <a:solidFill>
                  <a:schemeClr val="accent6"/>
                </a:solidFill>
              </a:rPr>
              <a:t>(Zn-Cu-Ag overlap)</a:t>
            </a:r>
            <a:endParaRPr lang="en-US" sz="1300" dirty="0"/>
          </a:p>
        </p:txBody>
      </p:sp>
      <p:sp>
        <p:nvSpPr>
          <p:cNvPr id="15" name="Shape 12"/>
          <p:cNvSpPr/>
          <p:nvPr/>
        </p:nvSpPr>
        <p:spPr>
          <a:xfrm>
            <a:off x="9802368" y="4343400"/>
            <a:ext cx="256032" cy="64008"/>
          </a:xfrm>
          <a:prstGeom prst="rect">
            <a:avLst/>
          </a:prstGeom>
          <a:solidFill>
            <a:srgbClr val="E3BF68"/>
          </a:solidFill>
          <a:ln w="12700">
            <a:solidFill>
              <a:srgbClr val="E3BF68"/>
            </a:solidFill>
            <a:prstDash val="solid"/>
          </a:ln>
        </p:spPr>
      </p:sp>
      <p:sp>
        <p:nvSpPr>
          <p:cNvPr id="16" name="Text 13"/>
          <p:cNvSpPr txBox="1"/>
          <p:nvPr/>
        </p:nvSpPr>
        <p:spPr>
          <a:xfrm>
            <a:off x="10168128" y="4206240"/>
            <a:ext cx="1463040" cy="502920"/>
          </a:xfrm>
          <a:prstGeom prst="rect">
            <a:avLst/>
          </a:prstGeom>
          <a:noFill/>
          <a:ln/>
        </p:spPr>
        <p:txBody>
          <a:bodyPr wrap="square" lIns="0" tIns="0" rIns="0" bIns="0" rtlCol="0" anchor="t"/>
          <a:lstStyle/>
          <a:p>
            <a:pPr indent="0" marL="0">
              <a:buNone/>
            </a:pPr>
            <a:r>
              <a:rPr lang="en-US" sz="1300" b="1" dirty="0">
                <a:solidFill>
                  <a:schemeClr val="tx2"/>
                </a:solidFill>
              </a:rPr>
              <a:t>2 km anomaly trend</a:t>
            </a:r>
            <a:endParaRPr lang="en-US" sz="1300" dirty="0"/>
          </a:p>
        </p:txBody>
      </p:sp>
      <p:sp>
        <p:nvSpPr>
          <p:cNvPr id="17" name="Text 14"/>
          <p:cNvSpPr txBox="1"/>
          <p:nvPr/>
        </p:nvSpPr>
        <p:spPr>
          <a:xfrm>
            <a:off x="9692640" y="4873752"/>
            <a:ext cx="1965960" cy="457200"/>
          </a:xfrm>
          <a:prstGeom prst="rect">
            <a:avLst/>
          </a:prstGeom>
          <a:noFill/>
          <a:ln/>
        </p:spPr>
        <p:txBody>
          <a:bodyPr wrap="square" lIns="0" tIns="0" rIns="0" bIns="0" rtlCol="0" anchor="ctr"/>
          <a:lstStyle/>
          <a:p>
            <a:pPr indent="0" marL="0">
              <a:buNone/>
            </a:pPr>
            <a:r>
              <a:rPr lang="en-US" sz="1250" i="1" dirty="0">
                <a:solidFill>
                  <a:schemeClr val="accent6"/>
                </a:solidFill>
              </a:rPr>
              <a:t>* The soil anomaly is open to the northwest and southeast</a:t>
            </a:r>
            <a:endParaRPr lang="en-US" sz="1250" dirty="0"/>
          </a:p>
        </p:txBody>
      </p:sp>
      <p:sp>
        <p:nvSpPr>
          <p:cNvPr id="18" name="Text 15"/>
          <p:cNvSpPr txBox="1"/>
          <p:nvPr/>
        </p:nvSpPr>
        <p:spPr>
          <a:xfrm>
            <a:off x="9400032" y="5413248"/>
            <a:ext cx="640080" cy="228600"/>
          </a:xfrm>
          <a:prstGeom prst="rect">
            <a:avLst/>
          </a:prstGeom>
          <a:noFill/>
          <a:ln/>
        </p:spPr>
        <p:txBody>
          <a:bodyPr wrap="square" lIns="0" tIns="0" rIns="0" bIns="0" rtlCol="0" anchor="ctr"/>
          <a:lstStyle/>
          <a:p>
            <a:pPr algn="ctr" indent="0" marL="0">
              <a:buNone/>
            </a:pPr>
            <a:r>
              <a:rPr lang="en-US" sz="1300" b="1" dirty="0">
                <a:solidFill>
                  <a:schemeClr val="tx2"/>
                </a:solidFill>
              </a:rPr>
              <a:t>0</a:t>
            </a:r>
            <a:endParaRPr lang="en-US" sz="1300" dirty="0"/>
          </a:p>
        </p:txBody>
      </p:sp>
      <p:sp>
        <p:nvSpPr>
          <p:cNvPr id="19" name="Text 16"/>
          <p:cNvSpPr txBox="1"/>
          <p:nvPr/>
        </p:nvSpPr>
        <p:spPr>
          <a:xfrm>
            <a:off x="10222992" y="5413248"/>
            <a:ext cx="640080" cy="228600"/>
          </a:xfrm>
          <a:prstGeom prst="rect">
            <a:avLst/>
          </a:prstGeom>
          <a:noFill/>
          <a:ln/>
        </p:spPr>
        <p:txBody>
          <a:bodyPr wrap="square" lIns="0" tIns="0" rIns="0" bIns="0" rtlCol="0" anchor="ctr"/>
          <a:lstStyle/>
          <a:p>
            <a:pPr algn="ctr" indent="0" marL="0">
              <a:buNone/>
            </a:pPr>
            <a:r>
              <a:rPr lang="en-US" sz="1300" b="1" dirty="0">
                <a:solidFill>
                  <a:schemeClr val="tx2"/>
                </a:solidFill>
              </a:rPr>
              <a:t>1</a:t>
            </a:r>
            <a:endParaRPr lang="en-US" sz="1300" dirty="0"/>
          </a:p>
        </p:txBody>
      </p:sp>
      <p:sp>
        <p:nvSpPr>
          <p:cNvPr id="20" name="Text 17"/>
          <p:cNvSpPr txBox="1"/>
          <p:nvPr/>
        </p:nvSpPr>
        <p:spPr>
          <a:xfrm>
            <a:off x="11045952" y="5413248"/>
            <a:ext cx="640080" cy="228600"/>
          </a:xfrm>
          <a:prstGeom prst="rect">
            <a:avLst/>
          </a:prstGeom>
          <a:noFill/>
          <a:ln/>
        </p:spPr>
        <p:txBody>
          <a:bodyPr wrap="square" lIns="0" tIns="0" rIns="0" bIns="0" rtlCol="0" anchor="ctr"/>
          <a:lstStyle/>
          <a:p>
            <a:pPr algn="ctr" indent="0" marL="0">
              <a:buNone/>
            </a:pPr>
            <a:r>
              <a:rPr lang="en-US" sz="1300" b="1" dirty="0">
                <a:solidFill>
                  <a:schemeClr val="tx2"/>
                </a:solidFill>
              </a:rPr>
              <a:t>2 km</a:t>
            </a:r>
            <a:endParaRPr lang="en-US" sz="1300" dirty="0"/>
          </a:p>
        </p:txBody>
      </p:sp>
      <p:sp>
        <p:nvSpPr>
          <p:cNvPr id="21" name="Shape 18"/>
          <p:cNvSpPr/>
          <p:nvPr/>
        </p:nvSpPr>
        <p:spPr>
          <a:xfrm>
            <a:off x="9720072" y="5669280"/>
            <a:ext cx="822960" cy="82296"/>
          </a:xfrm>
          <a:prstGeom prst="rect">
            <a:avLst/>
          </a:prstGeom>
          <a:solidFill>
            <a:srgbClr val="0E2A47"/>
          </a:solidFill>
          <a:ln w="9525">
            <a:solidFill>
              <a:srgbClr val="0E2A47"/>
            </a:solidFill>
            <a:prstDash val="solid"/>
          </a:ln>
        </p:spPr>
      </p:sp>
      <p:sp>
        <p:nvSpPr>
          <p:cNvPr id="22" name="Shape 19"/>
          <p:cNvSpPr/>
          <p:nvPr/>
        </p:nvSpPr>
        <p:spPr>
          <a:xfrm>
            <a:off x="10543032" y="5669280"/>
            <a:ext cx="822960" cy="82296"/>
          </a:xfrm>
          <a:prstGeom prst="rect">
            <a:avLst/>
          </a:prstGeom>
          <a:solidFill>
            <a:srgbClr val="FFFFFF"/>
          </a:solidFill>
          <a:ln w="9525">
            <a:solidFill>
              <a:srgbClr val="0E2A47"/>
            </a:solidFill>
            <a:prstDash val="solid"/>
          </a:ln>
        </p:spPr>
      </p:sp>
      <p:sp>
        <p:nvSpPr>
          <p:cNvPr id="23" name="fact"/>
          <p:cNvSpPr/>
          <p:nvPr/>
        </p:nvSpPr>
        <p:spPr>
          <a:xfrm>
            <a:off x="548640" y="1417320"/>
            <a:ext cx="2084832" cy="1097280"/>
          </a:xfrm>
          <a:prstGeom prst="roundRect">
            <a:avLst>
              <a:gd name="adj" fmla="val 10000"/>
            </a:avLst>
          </a:prstGeom>
          <a:solidFill>
            <a:schemeClr val="bg2"/>
          </a:solidFill>
          <a:ln w="9525">
            <a:solidFill>
              <a:schemeClr val="bg2"/>
            </a:solidFill>
            <a:prstDash val="solid"/>
          </a:ln>
        </p:spPr>
      </p:sp>
      <p:sp>
        <p:nvSpPr>
          <p:cNvPr id="24" name="fact heading"/>
          <p:cNvSpPr/>
          <p:nvPr/>
        </p:nvSpPr>
        <p:spPr>
          <a:xfrm>
            <a:off x="548640" y="1417320"/>
            <a:ext cx="2084832" cy="310896"/>
          </a:xfrm>
          <a:prstGeom prst="rect">
            <a:avLst/>
          </a:prstGeom>
          <a:solidFill>
            <a:srgbClr val="9A5528"/>
          </a:solidFill>
          <a:ln w="12700">
            <a:solidFill>
              <a:srgbClr val="9A5528"/>
            </a:solidFill>
            <a:prstDash val="solid"/>
          </a:ln>
        </p:spPr>
      </p:sp>
      <p:sp>
        <p:nvSpPr>
          <p:cNvPr id="25" name="Text 22"/>
          <p:cNvSpPr txBox="1"/>
          <p:nvPr/>
        </p:nvSpPr>
        <p:spPr>
          <a:xfrm>
            <a:off x="548640" y="1417320"/>
            <a:ext cx="2084832" cy="310896"/>
          </a:xfrm>
          <a:prstGeom prst="rect">
            <a:avLst/>
          </a:prstGeom>
          <a:noFill/>
          <a:ln/>
        </p:spPr>
        <p:txBody>
          <a:bodyPr wrap="square" lIns="0" tIns="0" rIns="0" bIns="0" rtlCol="0" anchor="ctr"/>
          <a:lstStyle/>
          <a:p>
            <a:pPr algn="ctr" indent="0" marL="0">
              <a:buNone/>
            </a:pPr>
            <a:r>
              <a:rPr lang="en-US" sz="1250" b="1" dirty="0">
                <a:solidFill>
                  <a:srgbClr val="FFFFFF"/>
                </a:solidFill>
              </a:rPr>
              <a:t>Ownership</a:t>
            </a:r>
            <a:endParaRPr lang="en-US" sz="1250" dirty="0"/>
          </a:p>
        </p:txBody>
      </p:sp>
      <p:sp>
        <p:nvSpPr>
          <p:cNvPr id="26" name="Text 23"/>
          <p:cNvSpPr txBox="1"/>
          <p:nvPr/>
        </p:nvSpPr>
        <p:spPr>
          <a:xfrm>
            <a:off x="640080" y="1746504"/>
            <a:ext cx="1901952" cy="731520"/>
          </a:xfrm>
          <a:prstGeom prst="rect">
            <a:avLst/>
          </a:prstGeom>
          <a:noFill/>
          <a:ln/>
        </p:spPr>
        <p:txBody>
          <a:bodyPr wrap="square" lIns="0" tIns="0" rIns="0" bIns="0" rtlCol="0" anchor="ctr"/>
          <a:lstStyle/>
          <a:p>
            <a:pPr algn="ctr" indent="0" marL="0">
              <a:buNone/>
            </a:pPr>
            <a:r>
              <a:rPr lang="en-US" sz="2400" b="1" dirty="0">
                <a:solidFill>
                  <a:schemeClr val="accent1"/>
                </a:solidFill>
              </a:rPr>
              <a:t>100%</a:t>
            </a:r>
            <a:endParaRPr lang="en-US" sz="2400" dirty="0"/>
          </a:p>
          <a:p>
            <a:pPr algn="ctr" indent="0" marL="0">
              <a:buNone/>
            </a:pPr>
            <a:r>
              <a:rPr lang="en-US" sz="1350" dirty="0">
                <a:solidFill>
                  <a:schemeClr val="tx2"/>
                </a:solidFill>
              </a:rPr>
              <a:t>owned</a:t>
            </a:r>
            <a:endParaRPr lang="en-US" sz="2400" dirty="0"/>
          </a:p>
        </p:txBody>
      </p:sp>
      <p:sp>
        <p:nvSpPr>
          <p:cNvPr id="27" name="fact"/>
          <p:cNvSpPr/>
          <p:nvPr/>
        </p:nvSpPr>
        <p:spPr>
          <a:xfrm>
            <a:off x="2743200" y="1417320"/>
            <a:ext cx="2084832" cy="1097280"/>
          </a:xfrm>
          <a:prstGeom prst="roundRect">
            <a:avLst>
              <a:gd name="adj" fmla="val 10000"/>
            </a:avLst>
          </a:prstGeom>
          <a:solidFill>
            <a:schemeClr val="bg2"/>
          </a:solidFill>
          <a:ln w="9525">
            <a:solidFill>
              <a:schemeClr val="bg2"/>
            </a:solidFill>
            <a:prstDash val="solid"/>
          </a:ln>
        </p:spPr>
      </p:sp>
      <p:sp>
        <p:nvSpPr>
          <p:cNvPr id="28" name="fact heading"/>
          <p:cNvSpPr/>
          <p:nvPr/>
        </p:nvSpPr>
        <p:spPr>
          <a:xfrm>
            <a:off x="2743200" y="1417320"/>
            <a:ext cx="2084832" cy="310896"/>
          </a:xfrm>
          <a:prstGeom prst="rect">
            <a:avLst/>
          </a:prstGeom>
          <a:solidFill>
            <a:srgbClr val="9A5528"/>
          </a:solidFill>
          <a:ln w="12700">
            <a:solidFill>
              <a:srgbClr val="9A5528"/>
            </a:solidFill>
            <a:prstDash val="solid"/>
          </a:ln>
        </p:spPr>
      </p:sp>
      <p:sp>
        <p:nvSpPr>
          <p:cNvPr id="29" name="Text 26"/>
          <p:cNvSpPr txBox="1"/>
          <p:nvPr/>
        </p:nvSpPr>
        <p:spPr>
          <a:xfrm>
            <a:off x="2743200" y="1417320"/>
            <a:ext cx="2084832" cy="310896"/>
          </a:xfrm>
          <a:prstGeom prst="rect">
            <a:avLst/>
          </a:prstGeom>
          <a:noFill/>
          <a:ln/>
        </p:spPr>
        <p:txBody>
          <a:bodyPr wrap="square" lIns="0" tIns="0" rIns="0" bIns="0" rtlCol="0" anchor="ctr"/>
          <a:lstStyle/>
          <a:p>
            <a:pPr algn="ctr" indent="0" marL="0">
              <a:buNone/>
            </a:pPr>
            <a:r>
              <a:rPr lang="en-US" sz="1250" b="1" dirty="0">
                <a:solidFill>
                  <a:srgbClr val="FFFFFF"/>
                </a:solidFill>
              </a:rPr>
              <a:t>Project Size</a:t>
            </a:r>
            <a:endParaRPr lang="en-US" sz="1250" dirty="0"/>
          </a:p>
        </p:txBody>
      </p:sp>
      <p:sp>
        <p:nvSpPr>
          <p:cNvPr id="30" name="Text 27"/>
          <p:cNvSpPr txBox="1"/>
          <p:nvPr/>
        </p:nvSpPr>
        <p:spPr>
          <a:xfrm>
            <a:off x="2834640" y="1746504"/>
            <a:ext cx="1901952" cy="731520"/>
          </a:xfrm>
          <a:prstGeom prst="rect">
            <a:avLst/>
          </a:prstGeom>
          <a:noFill/>
          <a:ln/>
        </p:spPr>
        <p:txBody>
          <a:bodyPr wrap="square" lIns="0" tIns="0" rIns="0" bIns="0" rtlCol="0" anchor="ctr"/>
          <a:lstStyle/>
          <a:p>
            <a:pPr algn="ctr" indent="0" marL="0">
              <a:buNone/>
            </a:pPr>
            <a:r>
              <a:rPr lang="en-US" sz="2400" b="1" dirty="0">
                <a:solidFill>
                  <a:schemeClr val="accent1"/>
                </a:solidFill>
              </a:rPr>
              <a:t>~1,000 ha</a:t>
            </a:r>
            <a:endParaRPr lang="en-US" sz="2400" dirty="0"/>
          </a:p>
          <a:p>
            <a:pPr algn="ctr" indent="0" marL="0">
              <a:buNone/>
            </a:pPr>
            <a:r>
              <a:rPr lang="en-US" sz="1350" dirty="0">
                <a:solidFill>
                  <a:schemeClr val="tx2"/>
                </a:solidFill>
              </a:rPr>
              <a:t>two mineral claims</a:t>
            </a:r>
            <a:endParaRPr lang="en-US" sz="2400" dirty="0"/>
          </a:p>
        </p:txBody>
      </p:sp>
      <p:sp>
        <p:nvSpPr>
          <p:cNvPr id="31" name="fact"/>
          <p:cNvSpPr/>
          <p:nvPr/>
        </p:nvSpPr>
        <p:spPr>
          <a:xfrm>
            <a:off x="548640" y="2606040"/>
            <a:ext cx="2084832" cy="1097280"/>
          </a:xfrm>
          <a:prstGeom prst="roundRect">
            <a:avLst>
              <a:gd name="adj" fmla="val 10000"/>
            </a:avLst>
          </a:prstGeom>
          <a:solidFill>
            <a:schemeClr val="bg2"/>
          </a:solidFill>
          <a:ln w="9525">
            <a:solidFill>
              <a:schemeClr val="bg2"/>
            </a:solidFill>
            <a:prstDash val="solid"/>
          </a:ln>
        </p:spPr>
      </p:sp>
      <p:sp>
        <p:nvSpPr>
          <p:cNvPr id="32" name="fact heading"/>
          <p:cNvSpPr/>
          <p:nvPr/>
        </p:nvSpPr>
        <p:spPr>
          <a:xfrm>
            <a:off x="548640" y="2606040"/>
            <a:ext cx="2084832" cy="310896"/>
          </a:xfrm>
          <a:prstGeom prst="rect">
            <a:avLst/>
          </a:prstGeom>
          <a:solidFill>
            <a:srgbClr val="9A5528"/>
          </a:solidFill>
          <a:ln w="12700">
            <a:solidFill>
              <a:srgbClr val="9A5528"/>
            </a:solidFill>
            <a:prstDash val="solid"/>
          </a:ln>
        </p:spPr>
      </p:sp>
      <p:sp>
        <p:nvSpPr>
          <p:cNvPr id="33" name="Text 30"/>
          <p:cNvSpPr txBox="1"/>
          <p:nvPr/>
        </p:nvSpPr>
        <p:spPr>
          <a:xfrm>
            <a:off x="548640" y="2606040"/>
            <a:ext cx="2084832" cy="310896"/>
          </a:xfrm>
          <a:prstGeom prst="rect">
            <a:avLst/>
          </a:prstGeom>
          <a:noFill/>
          <a:ln/>
        </p:spPr>
        <p:txBody>
          <a:bodyPr wrap="square" lIns="0" tIns="0" rIns="0" bIns="0" rtlCol="0" anchor="ctr"/>
          <a:lstStyle/>
          <a:p>
            <a:pPr algn="ctr" indent="0" marL="0">
              <a:buNone/>
            </a:pPr>
            <a:r>
              <a:rPr lang="en-US" sz="1250" b="1" dirty="0">
                <a:solidFill>
                  <a:srgbClr val="FFFFFF"/>
                </a:solidFill>
              </a:rPr>
              <a:t>On Trend With Britannia</a:t>
            </a:r>
            <a:endParaRPr lang="en-US" sz="1250" dirty="0"/>
          </a:p>
        </p:txBody>
      </p:sp>
      <p:sp>
        <p:nvSpPr>
          <p:cNvPr id="34" name="Text 31"/>
          <p:cNvSpPr txBox="1"/>
          <p:nvPr/>
        </p:nvSpPr>
        <p:spPr>
          <a:xfrm>
            <a:off x="640080" y="2935224"/>
            <a:ext cx="1901952" cy="731520"/>
          </a:xfrm>
          <a:prstGeom prst="rect">
            <a:avLst/>
          </a:prstGeom>
          <a:noFill/>
          <a:ln/>
        </p:spPr>
        <p:txBody>
          <a:bodyPr wrap="square" lIns="0" tIns="0" rIns="0" bIns="0" rtlCol="0" anchor="ctr"/>
          <a:lstStyle/>
          <a:p>
            <a:pPr algn="ctr" indent="0" marL="0">
              <a:buNone/>
            </a:pPr>
            <a:r>
              <a:rPr lang="en-US" sz="2400" b="1" dirty="0">
                <a:solidFill>
                  <a:schemeClr val="accent1"/>
                </a:solidFill>
              </a:rPr>
              <a:t>55 km</a:t>
            </a:r>
            <a:endParaRPr lang="en-US" sz="2400" dirty="0"/>
          </a:p>
          <a:p>
            <a:pPr algn="ctr" indent="0" marL="0">
              <a:buNone/>
            </a:pPr>
            <a:r>
              <a:rPr lang="en-US" sz="1350" dirty="0">
                <a:solidFill>
                  <a:schemeClr val="tx2"/>
                </a:solidFill>
              </a:rPr>
              <a:t>NW of Britannia Mine</a:t>
            </a:r>
            <a:endParaRPr lang="en-US" sz="2400" dirty="0"/>
          </a:p>
        </p:txBody>
      </p:sp>
      <p:sp>
        <p:nvSpPr>
          <p:cNvPr id="35" name="fact"/>
          <p:cNvSpPr/>
          <p:nvPr/>
        </p:nvSpPr>
        <p:spPr>
          <a:xfrm>
            <a:off x="2743200" y="2606040"/>
            <a:ext cx="2084832" cy="1097280"/>
          </a:xfrm>
          <a:prstGeom prst="roundRect">
            <a:avLst>
              <a:gd name="adj" fmla="val 10000"/>
            </a:avLst>
          </a:prstGeom>
          <a:solidFill>
            <a:schemeClr val="bg2"/>
          </a:solidFill>
          <a:ln w="9525">
            <a:solidFill>
              <a:schemeClr val="bg2"/>
            </a:solidFill>
            <a:prstDash val="solid"/>
          </a:ln>
        </p:spPr>
      </p:sp>
      <p:sp>
        <p:nvSpPr>
          <p:cNvPr id="36" name="fact heading"/>
          <p:cNvSpPr/>
          <p:nvPr/>
        </p:nvSpPr>
        <p:spPr>
          <a:xfrm>
            <a:off x="2743200" y="2606040"/>
            <a:ext cx="2084832" cy="310896"/>
          </a:xfrm>
          <a:prstGeom prst="rect">
            <a:avLst/>
          </a:prstGeom>
          <a:solidFill>
            <a:srgbClr val="9A5528"/>
          </a:solidFill>
          <a:ln w="12700">
            <a:solidFill>
              <a:srgbClr val="9A5528"/>
            </a:solidFill>
            <a:prstDash val="solid"/>
          </a:ln>
        </p:spPr>
      </p:sp>
      <p:sp>
        <p:nvSpPr>
          <p:cNvPr id="37" name="Text 34"/>
          <p:cNvSpPr txBox="1"/>
          <p:nvPr/>
        </p:nvSpPr>
        <p:spPr>
          <a:xfrm>
            <a:off x="2743200" y="2606040"/>
            <a:ext cx="2084832" cy="310896"/>
          </a:xfrm>
          <a:prstGeom prst="rect">
            <a:avLst/>
          </a:prstGeom>
          <a:noFill/>
          <a:ln/>
        </p:spPr>
        <p:txBody>
          <a:bodyPr wrap="square" lIns="0" tIns="0" rIns="0" bIns="0" rtlCol="0" anchor="ctr"/>
          <a:lstStyle/>
          <a:p>
            <a:pPr algn="ctr" indent="0" marL="0">
              <a:buNone/>
            </a:pPr>
            <a:r>
              <a:rPr lang="en-US" sz="1250" b="1" dirty="0">
                <a:solidFill>
                  <a:srgbClr val="FFFFFF"/>
                </a:solidFill>
              </a:rPr>
              <a:t>Anomaly Identified</a:t>
            </a:r>
            <a:endParaRPr lang="en-US" sz="1250" dirty="0"/>
          </a:p>
        </p:txBody>
      </p:sp>
      <p:sp>
        <p:nvSpPr>
          <p:cNvPr id="38" name="Text 35"/>
          <p:cNvSpPr txBox="1"/>
          <p:nvPr/>
        </p:nvSpPr>
        <p:spPr>
          <a:xfrm>
            <a:off x="2834640" y="2935224"/>
            <a:ext cx="1901952" cy="731520"/>
          </a:xfrm>
          <a:prstGeom prst="rect">
            <a:avLst/>
          </a:prstGeom>
          <a:noFill/>
          <a:ln/>
        </p:spPr>
        <p:txBody>
          <a:bodyPr wrap="square" lIns="0" tIns="0" rIns="0" bIns="0" rtlCol="0" anchor="ctr"/>
          <a:lstStyle/>
          <a:p>
            <a:pPr algn="ctr" indent="0" marL="0">
              <a:buNone/>
            </a:pPr>
            <a:r>
              <a:rPr lang="en-US" sz="2400" b="1" dirty="0">
                <a:solidFill>
                  <a:schemeClr val="accent1"/>
                </a:solidFill>
              </a:rPr>
              <a:t>2 km</a:t>
            </a:r>
            <a:endParaRPr lang="en-US" sz="2400" dirty="0"/>
          </a:p>
          <a:p>
            <a:pPr algn="ctr" indent="0" marL="0">
              <a:buNone/>
            </a:pPr>
            <a:r>
              <a:rPr lang="en-US" sz="1350" dirty="0">
                <a:solidFill>
                  <a:schemeClr val="tx2"/>
                </a:solidFill>
              </a:rPr>
              <a:t>coherent anomaly</a:t>
            </a:r>
            <a:endParaRPr lang="en-US" sz="2400" dirty="0"/>
          </a:p>
        </p:txBody>
      </p:sp>
      <p:sp>
        <p:nvSpPr>
          <p:cNvPr id="39" name="Text 36"/>
          <p:cNvSpPr txBox="1"/>
          <p:nvPr/>
        </p:nvSpPr>
        <p:spPr>
          <a:xfrm>
            <a:off x="548640" y="3931920"/>
            <a:ext cx="4251960" cy="2103120"/>
          </a:xfrm>
          <a:prstGeom prst="rect">
            <a:avLst/>
          </a:prstGeom>
          <a:noFill/>
          <a:ln/>
        </p:spPr>
        <p:txBody>
          <a:bodyPr wrap="square" lIns="0" tIns="0" rIns="0" bIns="0" rtlCol="0" anchor="t"/>
          <a:lstStyle/>
          <a:p>
            <a:pPr marL="342900" indent="-342900">
              <a:spcAft>
                <a:spcPts val="600"/>
              </a:spcAft>
              <a:buSzPct val="100000"/>
              <a:buChar char="•"/>
            </a:pPr>
            <a:r>
              <a:rPr lang="en-US" sz="1450" dirty="0">
                <a:solidFill>
                  <a:schemeClr val="tx1"/>
                </a:solidFill>
              </a:rPr>
              <a:t>Within the VMS-prospective Gambier Group rocks – the same trend that hosts Britannia and the Rox project (Kenorland Minerals, TSX.V: KLD)</a:t>
            </a:r>
            <a:endParaRPr lang="en-US" sz="1450" dirty="0"/>
          </a:p>
          <a:p>
            <a:pPr marL="342900" indent="-342900">
              <a:spcAft>
                <a:spcPts val="600"/>
              </a:spcAft>
              <a:buSzPct val="100000"/>
              <a:buChar char="•"/>
            </a:pPr>
            <a:r>
              <a:rPr lang="en-US" sz="1450" dirty="0">
                <a:solidFill>
                  <a:schemeClr val="tx1"/>
                </a:solidFill>
              </a:rPr>
              <a:t>80 km NW of Vancouver; 11 km north of Egmont on the Sunshine Coast</a:t>
            </a:r>
            <a:endParaRPr lang="en-US" sz="1450" dirty="0"/>
          </a:p>
          <a:p>
            <a:pPr marL="342900" indent="-342900">
              <a:spcAft>
                <a:spcPts val="600"/>
              </a:spcAft>
              <a:buSzPct val="100000"/>
              <a:buChar char="•"/>
            </a:pPr>
            <a:r>
              <a:rPr lang="en-US" sz="1450" dirty="0">
                <a:solidFill>
                  <a:schemeClr val="tx1"/>
                </a:solidFill>
              </a:rPr>
              <a:t>Mineral Claims Consultation Framework complete for the whole Project (July 22, 2026)</a:t>
            </a:r>
            <a:endParaRPr lang="en-US" sz="1450" dirty="0"/>
          </a:p>
        </p:txBody>
      </p:sp>
      <p:sp>
        <p:nvSpPr>
          <p:cNvPr id="40" name="Text 37"/>
          <p:cNvSpPr txBox="1"/>
          <p:nvPr/>
        </p:nvSpPr>
        <p:spPr>
          <a:xfrm>
            <a:off x="4983480" y="5870448"/>
            <a:ext cx="4572000" cy="274320"/>
          </a:xfrm>
          <a:prstGeom prst="rect">
            <a:avLst/>
          </a:prstGeom>
          <a:noFill/>
          <a:ln/>
        </p:spPr>
        <p:txBody>
          <a:bodyPr wrap="square" lIns="0" tIns="0" rIns="0" bIns="0" rtlCol="0" anchor="ctr"/>
          <a:lstStyle/>
          <a:p>
            <a:pPr indent="0" marL="0">
              <a:buNone/>
            </a:pPr>
            <a:r>
              <a:rPr lang="en-US" sz="1300" i="1" dirty="0">
                <a:solidFill>
                  <a:schemeClr val="accent6"/>
                </a:solidFill>
              </a:rPr>
              <a:t>Within the traditional territory of the Shíshálh First Nation</a:t>
            </a:r>
            <a:endParaRPr lang="en-US" sz="1300" dirty="0"/>
          </a:p>
        </p:txBody>
      </p:sp>
      <p:sp>
        <p:nvSpPr>
          <p:cNvPr id="25" name="Slide Number Placeholder 0"/>
          <p:cNvSpPr>
            <a:spLocks noGrp="1"/>
          </p:cNvSpPr>
          <p:nvPr>
            <p:ph type="sldNum" sz="quarter" idx="4294967295"/>
          </p:nvPr>
        </p:nvSpPr>
        <p:spPr>
          <a:xfrm>
            <a:off x="11109960" y="6355080"/>
            <a:ext cx="548640" cy="292608"/>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6"/>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1"/>
          <p:cNvSpPr/>
          <p:nvPr>
            <p:ph idx="102" type="body" hasCustomPrompt="1"/>
          </p:nvPr>
        </p:nvSpPr>
        <p:spPr>
          <a:xfrm>
            <a:off x="548640" y="347472"/>
            <a:ext cx="11064240" cy="274320"/>
          </a:xfrm>
          <a:prstGeom prst="rect">
            <a:avLst/>
          </a:prstGeom>
          <a:noFill/>
          <a:ln/>
        </p:spPr>
        <p:txBody>
          <a:bodyPr wrap="square" lIns="0" tIns="0" rIns="0" bIns="0" rtlCol="0"/>
          <a:lstStyle/>
          <a:p>
            <a:pPr indent="0" marL="0">
              <a:buNone/>
            </a:pPr>
            <a:r>
              <a:rPr lang="en-US" sz="1300" b="1" spc="300" kern="0" dirty="0">
                <a:solidFill>
                  <a:schemeClr val="accent1"/>
                </a:solidFill>
              </a:rPr>
              <a:t>ANOTHER BRITANNIA?</a:t>
            </a:r>
            <a:endParaRPr lang="en-US" sz="1300" dirty="0"/>
          </a:p>
        </p:txBody>
      </p:sp>
      <p:sp>
        <p:nvSpPr>
          <p:cNvPr id="3" name="Text 1"/>
          <p:cNvSpPr/>
          <p:nvPr>
            <p:ph idx="103" type="title" hasCustomPrompt="1"/>
          </p:nvPr>
        </p:nvSpPr>
        <p:spPr>
          <a:xfrm>
            <a:off x="548640" y="621792"/>
            <a:ext cx="11064240" cy="685800"/>
          </a:xfrm>
          <a:prstGeom prst="rect">
            <a:avLst/>
          </a:prstGeom>
          <a:noFill/>
          <a:ln/>
        </p:spPr>
        <p:txBody>
          <a:bodyPr wrap="square" lIns="0" tIns="0" rIns="0" bIns="0" rtlCol="0" anchor="t"/>
          <a:lstStyle/>
          <a:p>
            <a:pPr algn="l" indent="0" marL="0">
              <a:buNone/>
            </a:pPr>
            <a:r>
              <a:rPr lang="en-US" sz="3200" b="1" dirty="0">
                <a:solidFill>
                  <a:schemeClr val="tx2"/>
                </a:solidFill>
              </a:rPr>
              <a:t>Jervis Sampling vs. Britannia Production Grades</a:t>
            </a:r>
            <a:endParaRPr lang="en-US" sz="3200"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548640" y="1554480"/>
          <a:ext cx="6766560" cy="914400"/>
        </p:xfrm>
        <a:graphic>
          <a:graphicData uri="http://schemas.openxmlformats.org/drawingml/2006/table">
            <a:tbl>
              <a:tblPr/>
              <a:tblGrid>
                <a:gridCol w="1828800"/>
                <a:gridCol w="2468880"/>
                <a:gridCol w="2468880"/>
              </a:tblGrid>
              <a:tr h="502920">
                <a:tc>
                  <a:txBody>
                    <a:bodyPr/>
                    <a:lstStyle/>
                    <a:p>
                      <a:pPr indent="0" marL="0">
                        <a:buNone/>
                      </a:pPr>
                      <a:r>
                        <a:rPr lang="en-US" sz="1600" b="1" dirty="0">
                          <a:solidFill>
                            <a:srgbClr val="FFFFFF"/>
                          </a:solidFill>
                          <a:latin typeface="Calibri" pitchFamily="34" charset="0"/>
                          <a:ea typeface="Calibri" pitchFamily="34" charset="-122"/>
                          <a:cs typeface="Calibri" pitchFamily="34" charset="-120"/>
                        </a:rPr>
                        <a:t>Metal</a:t>
                      </a:r>
                      <a:endParaRPr lang="en-US" sz="1600" dirty="0">
                        <a:latin typeface="Calibri" charset="0"/>
                        <a:ea typeface="Calibri" charset="0"/>
                        <a:cs typeface="Calibri" charset="0"/>
                      </a:endParaRPr>
                    </a:p>
                  </a:txBody>
                  <a:tcPr marL="91440" marR="91440" marT="45720" marB="45720" anchor="ctr">
                    <a:lnL w="9525" cap="flat" cmpd="sng" algn="ctr">
                      <a:solidFill>
                        <a:srgbClr val="CFDEEC"/>
                      </a:solidFill>
                      <a:prstDash val="solid"/>
                      <a:round/>
                      <a:headEnd type="none" w="med" len="med"/>
                      <a:tailEnd type="none" w="med" len="med"/>
                    </a:lnL>
                    <a:lnR w="9525" cap="flat" cmpd="sng" algn="ctr">
                      <a:solidFill>
                        <a:srgbClr val="CFDEEC"/>
                      </a:solidFill>
                      <a:prstDash val="solid"/>
                      <a:round/>
                      <a:headEnd type="none" w="med" len="med"/>
                      <a:tailEnd type="none" w="med" len="med"/>
                    </a:lnR>
                    <a:lnT w="9525" cap="flat" cmpd="sng" algn="ctr">
                      <a:solidFill>
                        <a:srgbClr val="CFDEEC"/>
                      </a:solidFill>
                      <a:prstDash val="solid"/>
                      <a:round/>
                      <a:headEnd type="none" w="med" len="med"/>
                      <a:tailEnd type="none" w="med" len="med"/>
                    </a:lnT>
                    <a:lnB w="9525" cap="flat" cmpd="sng" algn="ctr">
                      <a:solidFill>
                        <a:srgbClr val="CFDEEC"/>
                      </a:solidFill>
                      <a:prstDash val="solid"/>
                      <a:round/>
                      <a:headEnd type="none" w="med" len="med"/>
                      <a:tailEnd type="none" w="med" len="med"/>
                    </a:lnB>
                    <a:solidFill>
                      <a:srgbClr val="0E2A47"/>
                    </a:solidFill>
                  </a:tcPr>
                </a:tc>
                <a:tc>
                  <a:txBody>
                    <a:bodyPr/>
                    <a:lstStyle/>
                    <a:p>
                      <a:pPr algn="ctr" indent="0" marL="0">
                        <a:buNone/>
                      </a:pPr>
                      <a:r>
                        <a:rPr lang="en-US" sz="1600" b="1" dirty="0">
                          <a:solidFill>
                            <a:srgbClr val="FFFFFF"/>
                          </a:solidFill>
                          <a:latin typeface="Calibri" pitchFamily="34" charset="0"/>
                          <a:ea typeface="Calibri" pitchFamily="34" charset="-122"/>
                          <a:cs typeface="Calibri" pitchFamily="34" charset="-120"/>
                        </a:rPr>
                        <a:t>Jervis – Sampling Highs</a:t>
                      </a:r>
                      <a:endParaRPr lang="en-US" sz="1600" dirty="0">
                        <a:latin typeface="Calibri" charset="0"/>
                        <a:ea typeface="Calibri" charset="0"/>
                        <a:cs typeface="Calibri" charset="0"/>
                      </a:endParaRPr>
                    </a:p>
                  </a:txBody>
                  <a:tcPr marL="91440" marR="91440" marT="45720" marB="45720" anchor="ctr">
                    <a:lnL w="9525" cap="flat" cmpd="sng" algn="ctr">
                      <a:solidFill>
                        <a:srgbClr val="CFDEEC"/>
                      </a:solidFill>
                      <a:prstDash val="solid"/>
                      <a:round/>
                      <a:headEnd type="none" w="med" len="med"/>
                      <a:tailEnd type="none" w="med" len="med"/>
                    </a:lnL>
                    <a:lnR w="9525" cap="flat" cmpd="sng" algn="ctr">
                      <a:solidFill>
                        <a:srgbClr val="CFDEEC"/>
                      </a:solidFill>
                      <a:prstDash val="solid"/>
                      <a:round/>
                      <a:headEnd type="none" w="med" len="med"/>
                      <a:tailEnd type="none" w="med" len="med"/>
                    </a:lnR>
                    <a:lnT w="9525" cap="flat" cmpd="sng" algn="ctr">
                      <a:solidFill>
                        <a:srgbClr val="CFDEEC"/>
                      </a:solidFill>
                      <a:prstDash val="solid"/>
                      <a:round/>
                      <a:headEnd type="none" w="med" len="med"/>
                      <a:tailEnd type="none" w="med" len="med"/>
                    </a:lnT>
                    <a:lnB w="9525" cap="flat" cmpd="sng" algn="ctr">
                      <a:solidFill>
                        <a:srgbClr val="CFDEEC"/>
                      </a:solidFill>
                      <a:prstDash val="solid"/>
                      <a:round/>
                      <a:headEnd type="none" w="med" len="med"/>
                      <a:tailEnd type="none" w="med" len="med"/>
                    </a:lnB>
                    <a:solidFill>
                      <a:srgbClr val="9A5528"/>
                    </a:solidFill>
                  </a:tcPr>
                </a:tc>
                <a:tc>
                  <a:txBody>
                    <a:bodyPr/>
                    <a:lstStyle/>
                    <a:p>
                      <a:pPr algn="ctr" indent="0" marL="0">
                        <a:buNone/>
                      </a:pPr>
                      <a:r>
                        <a:rPr lang="en-US" sz="1600" b="1" dirty="0">
                          <a:solidFill>
                            <a:srgbClr val="FFFFFF"/>
                          </a:solidFill>
                          <a:latin typeface="Calibri" pitchFamily="34" charset="0"/>
                          <a:ea typeface="Calibri" pitchFamily="34" charset="-122"/>
                          <a:cs typeface="Calibri" pitchFamily="34" charset="-120"/>
                        </a:rPr>
                        <a:t>Britannia – Production Grade</a:t>
                      </a:r>
                      <a:endParaRPr lang="en-US" sz="1600" dirty="0">
                        <a:latin typeface="Calibri" charset="0"/>
                        <a:ea typeface="Calibri" charset="0"/>
                        <a:cs typeface="Calibri" charset="0"/>
                      </a:endParaRPr>
                    </a:p>
                  </a:txBody>
                  <a:tcPr marL="91440" marR="91440" marT="45720" marB="45720" anchor="ctr">
                    <a:lnL w="9525" cap="flat" cmpd="sng" algn="ctr">
                      <a:solidFill>
                        <a:srgbClr val="CFDEEC"/>
                      </a:solidFill>
                      <a:prstDash val="solid"/>
                      <a:round/>
                      <a:headEnd type="none" w="med" len="med"/>
                      <a:tailEnd type="none" w="med" len="med"/>
                    </a:lnL>
                    <a:lnR w="9525" cap="flat" cmpd="sng" algn="ctr">
                      <a:solidFill>
                        <a:srgbClr val="CFDEEC"/>
                      </a:solidFill>
                      <a:prstDash val="solid"/>
                      <a:round/>
                      <a:headEnd type="none" w="med" len="med"/>
                      <a:tailEnd type="none" w="med" len="med"/>
                    </a:lnR>
                    <a:lnT w="9525" cap="flat" cmpd="sng" algn="ctr">
                      <a:solidFill>
                        <a:srgbClr val="CFDEEC"/>
                      </a:solidFill>
                      <a:prstDash val="solid"/>
                      <a:round/>
                      <a:headEnd type="none" w="med" len="med"/>
                      <a:tailEnd type="none" w="med" len="med"/>
                    </a:lnT>
                    <a:lnB w="9525" cap="flat" cmpd="sng" algn="ctr">
                      <a:solidFill>
                        <a:srgbClr val="CFDEEC"/>
                      </a:solidFill>
                      <a:prstDash val="solid"/>
                      <a:round/>
                      <a:headEnd type="none" w="med" len="med"/>
                      <a:tailEnd type="none" w="med" len="med"/>
                    </a:lnB>
                    <a:solidFill>
                      <a:srgbClr val="0E2A47"/>
                    </a:solidFill>
                  </a:tcPr>
                </a:tc>
              </a:tr>
              <a:tr h="502920">
                <a:tc>
                  <a:txBody>
                    <a:bodyPr/>
                    <a:lstStyle/>
                    <a:p>
                      <a:pPr algn="l" indent="0" marL="0">
                        <a:buNone/>
                      </a:pPr>
                      <a:r>
                        <a:rPr lang="en-US" sz="1600" dirty="0">
                          <a:solidFill>
                            <a:srgbClr val="1E2832"/>
                          </a:solidFill>
                          <a:latin typeface="Calibri" pitchFamily="34" charset="0"/>
                          <a:ea typeface="Calibri" pitchFamily="34" charset="-122"/>
                          <a:cs typeface="Calibri" pitchFamily="34" charset="-120"/>
                        </a:rPr>
                        <a:t>Copper (Cu)</a:t>
                      </a:r>
                      <a:endParaRPr lang="en-US" sz="1600" dirty="0">
                        <a:latin typeface="Calibri" charset="0"/>
                        <a:ea typeface="Calibri" charset="0"/>
                        <a:cs typeface="Calibri" charset="0"/>
                      </a:endParaRPr>
                    </a:p>
                  </a:txBody>
                  <a:tcPr marL="91440" marR="91440" marT="45720" marB="45720" anchor="ctr">
                    <a:lnL w="9525" cap="flat" cmpd="sng" algn="ctr">
                      <a:solidFill>
                        <a:srgbClr val="CFDEEC"/>
                      </a:solidFill>
                      <a:prstDash val="solid"/>
                      <a:round/>
                      <a:headEnd type="none" w="med" len="med"/>
                      <a:tailEnd type="none" w="med" len="med"/>
                    </a:lnL>
                    <a:lnR w="9525" cap="flat" cmpd="sng" algn="ctr">
                      <a:solidFill>
                        <a:srgbClr val="CFDEEC"/>
                      </a:solidFill>
                      <a:prstDash val="solid"/>
                      <a:round/>
                      <a:headEnd type="none" w="med" len="med"/>
                      <a:tailEnd type="none" w="med" len="med"/>
                    </a:lnR>
                    <a:lnT w="9525" cap="flat" cmpd="sng" algn="ctr">
                      <a:solidFill>
                        <a:srgbClr val="CFDEEC"/>
                      </a:solidFill>
                      <a:prstDash val="solid"/>
                      <a:round/>
                      <a:headEnd type="none" w="med" len="med"/>
                      <a:tailEnd type="none" w="med" len="med"/>
                    </a:lnT>
                    <a:lnB w="9525" cap="flat" cmpd="sng" algn="ctr">
                      <a:solidFill>
                        <a:srgbClr val="CFDEEC"/>
                      </a:solidFill>
                      <a:prstDash val="solid"/>
                      <a:round/>
                      <a:headEnd type="none" w="med" len="med"/>
                      <a:tailEnd type="none" w="med" len="med"/>
                    </a:lnB>
                    <a:solidFill>
                      <a:srgbClr val="FFFFFF"/>
                    </a:solidFill>
                  </a:tcPr>
                </a:tc>
                <a:tc>
                  <a:txBody>
                    <a:bodyPr/>
                    <a:lstStyle/>
                    <a:p>
                      <a:pPr algn="ctr" indent="0" marL="0">
                        <a:buNone/>
                      </a:pPr>
                      <a:r>
                        <a:rPr lang="en-US" sz="1600" b="1" dirty="0">
                          <a:solidFill>
                            <a:srgbClr val="9A5528"/>
                          </a:solidFill>
                          <a:latin typeface="Calibri" pitchFamily="34" charset="0"/>
                          <a:ea typeface="Calibri" pitchFamily="34" charset="-122"/>
                          <a:cs typeface="Calibri" pitchFamily="34" charset="-120"/>
                        </a:rPr>
                        <a:t>1.92%</a:t>
                      </a:r>
                      <a:endParaRPr lang="en-US" sz="1600" dirty="0">
                        <a:latin typeface="Calibri" charset="0"/>
                        <a:ea typeface="Calibri" charset="0"/>
                        <a:cs typeface="Calibri" charset="0"/>
                      </a:endParaRPr>
                    </a:p>
                  </a:txBody>
                  <a:tcPr marL="91440" marR="91440" marT="45720" marB="45720" anchor="ctr">
                    <a:lnL w="9525" cap="flat" cmpd="sng" algn="ctr">
                      <a:solidFill>
                        <a:srgbClr val="CFDEEC"/>
                      </a:solidFill>
                      <a:prstDash val="solid"/>
                      <a:round/>
                      <a:headEnd type="none" w="med" len="med"/>
                      <a:tailEnd type="none" w="med" len="med"/>
                    </a:lnL>
                    <a:lnR w="9525" cap="flat" cmpd="sng" algn="ctr">
                      <a:solidFill>
                        <a:srgbClr val="CFDEEC"/>
                      </a:solidFill>
                      <a:prstDash val="solid"/>
                      <a:round/>
                      <a:headEnd type="none" w="med" len="med"/>
                      <a:tailEnd type="none" w="med" len="med"/>
                    </a:lnR>
                    <a:lnT w="9525" cap="flat" cmpd="sng" algn="ctr">
                      <a:solidFill>
                        <a:srgbClr val="CFDEEC"/>
                      </a:solidFill>
                      <a:prstDash val="solid"/>
                      <a:round/>
                      <a:headEnd type="none" w="med" len="med"/>
                      <a:tailEnd type="none" w="med" len="med"/>
                    </a:lnT>
                    <a:lnB w="9525" cap="flat" cmpd="sng" algn="ctr">
                      <a:solidFill>
                        <a:srgbClr val="CFDEEC"/>
                      </a:solidFill>
                      <a:prstDash val="solid"/>
                      <a:round/>
                      <a:headEnd type="none" w="med" len="med"/>
                      <a:tailEnd type="none" w="med" len="med"/>
                    </a:lnB>
                    <a:solidFill>
                      <a:srgbClr val="FFFFFF"/>
                    </a:solidFill>
                  </a:tcPr>
                </a:tc>
                <a:tc>
                  <a:txBody>
                    <a:bodyPr/>
                    <a:lstStyle/>
                    <a:p>
                      <a:pPr algn="ctr" indent="0" marL="0">
                        <a:buNone/>
                      </a:pPr>
                      <a:r>
                        <a:rPr lang="en-US" sz="1600" dirty="0">
                          <a:solidFill>
                            <a:srgbClr val="1E2832"/>
                          </a:solidFill>
                          <a:latin typeface="Calibri" pitchFamily="34" charset="0"/>
                          <a:ea typeface="Calibri" pitchFamily="34" charset="-122"/>
                          <a:cs typeface="Calibri" pitchFamily="34" charset="-120"/>
                        </a:rPr>
                        <a:t>1.1%</a:t>
                      </a:r>
                      <a:endParaRPr lang="en-US" sz="1600" dirty="0">
                        <a:latin typeface="Calibri" charset="0"/>
                        <a:ea typeface="Calibri" charset="0"/>
                        <a:cs typeface="Calibri" charset="0"/>
                      </a:endParaRPr>
                    </a:p>
                  </a:txBody>
                  <a:tcPr marL="91440" marR="91440" marT="45720" marB="45720" anchor="ctr">
                    <a:lnL w="9525" cap="flat" cmpd="sng" algn="ctr">
                      <a:solidFill>
                        <a:srgbClr val="CFDEEC"/>
                      </a:solidFill>
                      <a:prstDash val="solid"/>
                      <a:round/>
                      <a:headEnd type="none" w="med" len="med"/>
                      <a:tailEnd type="none" w="med" len="med"/>
                    </a:lnL>
                    <a:lnR w="9525" cap="flat" cmpd="sng" algn="ctr">
                      <a:solidFill>
                        <a:srgbClr val="CFDEEC"/>
                      </a:solidFill>
                      <a:prstDash val="solid"/>
                      <a:round/>
                      <a:headEnd type="none" w="med" len="med"/>
                      <a:tailEnd type="none" w="med" len="med"/>
                    </a:lnR>
                    <a:lnT w="9525" cap="flat" cmpd="sng" algn="ctr">
                      <a:solidFill>
                        <a:srgbClr val="CFDEEC"/>
                      </a:solidFill>
                      <a:prstDash val="solid"/>
                      <a:round/>
                      <a:headEnd type="none" w="med" len="med"/>
                      <a:tailEnd type="none" w="med" len="med"/>
                    </a:lnT>
                    <a:lnB w="9525" cap="flat" cmpd="sng" algn="ctr">
                      <a:solidFill>
                        <a:srgbClr val="CFDEEC"/>
                      </a:solidFill>
                      <a:prstDash val="solid"/>
                      <a:round/>
                      <a:headEnd type="none" w="med" len="med"/>
                      <a:tailEnd type="none" w="med" len="med"/>
                    </a:lnB>
                    <a:solidFill>
                      <a:srgbClr val="FFFFFF"/>
                    </a:solidFill>
                  </a:tcPr>
                </a:tc>
              </a:tr>
              <a:tr h="502920">
                <a:tc>
                  <a:txBody>
                    <a:bodyPr/>
                    <a:lstStyle/>
                    <a:p>
                      <a:pPr algn="l" indent="0" marL="0">
                        <a:buNone/>
                      </a:pPr>
                      <a:r>
                        <a:rPr lang="en-US" sz="1600" dirty="0">
                          <a:solidFill>
                            <a:srgbClr val="1E2832"/>
                          </a:solidFill>
                          <a:latin typeface="Calibri" pitchFamily="34" charset="0"/>
                          <a:ea typeface="Calibri" pitchFamily="34" charset="-122"/>
                          <a:cs typeface="Calibri" pitchFamily="34" charset="-120"/>
                        </a:rPr>
                        <a:t>Zinc (Zn)</a:t>
                      </a:r>
                      <a:endParaRPr lang="en-US" sz="1600" dirty="0">
                        <a:latin typeface="Calibri" charset="0"/>
                        <a:ea typeface="Calibri" charset="0"/>
                        <a:cs typeface="Calibri" charset="0"/>
                      </a:endParaRPr>
                    </a:p>
                  </a:txBody>
                  <a:tcPr marL="91440" marR="91440" marT="45720" marB="45720" anchor="ctr">
                    <a:lnL w="9525" cap="flat" cmpd="sng" algn="ctr">
                      <a:solidFill>
                        <a:srgbClr val="CFDEEC"/>
                      </a:solidFill>
                      <a:prstDash val="solid"/>
                      <a:round/>
                      <a:headEnd type="none" w="med" len="med"/>
                      <a:tailEnd type="none" w="med" len="med"/>
                    </a:lnL>
                    <a:lnR w="9525" cap="flat" cmpd="sng" algn="ctr">
                      <a:solidFill>
                        <a:srgbClr val="CFDEEC"/>
                      </a:solidFill>
                      <a:prstDash val="solid"/>
                      <a:round/>
                      <a:headEnd type="none" w="med" len="med"/>
                      <a:tailEnd type="none" w="med" len="med"/>
                    </a:lnR>
                    <a:lnT w="9525" cap="flat" cmpd="sng" algn="ctr">
                      <a:solidFill>
                        <a:srgbClr val="CFDEEC"/>
                      </a:solidFill>
                      <a:prstDash val="solid"/>
                      <a:round/>
                      <a:headEnd type="none" w="med" len="med"/>
                      <a:tailEnd type="none" w="med" len="med"/>
                    </a:lnT>
                    <a:lnB w="9525" cap="flat" cmpd="sng" algn="ctr">
                      <a:solidFill>
                        <a:srgbClr val="CFDEEC"/>
                      </a:solidFill>
                      <a:prstDash val="solid"/>
                      <a:round/>
                      <a:headEnd type="none" w="med" len="med"/>
                      <a:tailEnd type="none" w="med" len="med"/>
                    </a:lnB>
                    <a:solidFill>
                      <a:srgbClr val="EAF2FA"/>
                    </a:solidFill>
                  </a:tcPr>
                </a:tc>
                <a:tc>
                  <a:txBody>
                    <a:bodyPr/>
                    <a:lstStyle/>
                    <a:p>
                      <a:pPr algn="ctr" indent="0" marL="0">
                        <a:buNone/>
                      </a:pPr>
                      <a:r>
                        <a:rPr lang="en-US" sz="1600" b="1" dirty="0">
                          <a:solidFill>
                            <a:srgbClr val="9A5528"/>
                          </a:solidFill>
                          <a:latin typeface="Calibri" pitchFamily="34" charset="0"/>
                          <a:ea typeface="Calibri" pitchFamily="34" charset="-122"/>
                          <a:cs typeface="Calibri" pitchFamily="34" charset="-120"/>
                        </a:rPr>
                        <a:t>24.9%</a:t>
                      </a:r>
                      <a:endParaRPr lang="en-US" sz="1600" dirty="0">
                        <a:latin typeface="Calibri" charset="0"/>
                        <a:ea typeface="Calibri" charset="0"/>
                        <a:cs typeface="Calibri" charset="0"/>
                      </a:endParaRPr>
                    </a:p>
                  </a:txBody>
                  <a:tcPr marL="91440" marR="91440" marT="45720" marB="45720" anchor="ctr">
                    <a:lnL w="9525" cap="flat" cmpd="sng" algn="ctr">
                      <a:solidFill>
                        <a:srgbClr val="CFDEEC"/>
                      </a:solidFill>
                      <a:prstDash val="solid"/>
                      <a:round/>
                      <a:headEnd type="none" w="med" len="med"/>
                      <a:tailEnd type="none" w="med" len="med"/>
                    </a:lnL>
                    <a:lnR w="9525" cap="flat" cmpd="sng" algn="ctr">
                      <a:solidFill>
                        <a:srgbClr val="CFDEEC"/>
                      </a:solidFill>
                      <a:prstDash val="solid"/>
                      <a:round/>
                      <a:headEnd type="none" w="med" len="med"/>
                      <a:tailEnd type="none" w="med" len="med"/>
                    </a:lnR>
                    <a:lnT w="9525" cap="flat" cmpd="sng" algn="ctr">
                      <a:solidFill>
                        <a:srgbClr val="CFDEEC"/>
                      </a:solidFill>
                      <a:prstDash val="solid"/>
                      <a:round/>
                      <a:headEnd type="none" w="med" len="med"/>
                      <a:tailEnd type="none" w="med" len="med"/>
                    </a:lnT>
                    <a:lnB w="9525" cap="flat" cmpd="sng" algn="ctr">
                      <a:solidFill>
                        <a:srgbClr val="CFDEEC"/>
                      </a:solidFill>
                      <a:prstDash val="solid"/>
                      <a:round/>
                      <a:headEnd type="none" w="med" len="med"/>
                      <a:tailEnd type="none" w="med" len="med"/>
                    </a:lnB>
                    <a:solidFill>
                      <a:srgbClr val="EAF2FA"/>
                    </a:solidFill>
                  </a:tcPr>
                </a:tc>
                <a:tc>
                  <a:txBody>
                    <a:bodyPr/>
                    <a:lstStyle/>
                    <a:p>
                      <a:pPr algn="ctr" indent="0" marL="0">
                        <a:buNone/>
                      </a:pPr>
                      <a:r>
                        <a:rPr lang="en-US" sz="1600" dirty="0">
                          <a:solidFill>
                            <a:srgbClr val="1E2832"/>
                          </a:solidFill>
                          <a:latin typeface="Calibri" pitchFamily="34" charset="0"/>
                          <a:ea typeface="Calibri" pitchFamily="34" charset="-122"/>
                          <a:cs typeface="Calibri" pitchFamily="34" charset="-120"/>
                        </a:rPr>
                        <a:t>0.65%</a:t>
                      </a:r>
                      <a:endParaRPr lang="en-US" sz="1600" dirty="0">
                        <a:latin typeface="Calibri" charset="0"/>
                        <a:ea typeface="Calibri" charset="0"/>
                        <a:cs typeface="Calibri" charset="0"/>
                      </a:endParaRPr>
                    </a:p>
                  </a:txBody>
                  <a:tcPr marL="91440" marR="91440" marT="45720" marB="45720" anchor="ctr">
                    <a:lnL w="9525" cap="flat" cmpd="sng" algn="ctr">
                      <a:solidFill>
                        <a:srgbClr val="CFDEEC"/>
                      </a:solidFill>
                      <a:prstDash val="solid"/>
                      <a:round/>
                      <a:headEnd type="none" w="med" len="med"/>
                      <a:tailEnd type="none" w="med" len="med"/>
                    </a:lnL>
                    <a:lnR w="9525" cap="flat" cmpd="sng" algn="ctr">
                      <a:solidFill>
                        <a:srgbClr val="CFDEEC"/>
                      </a:solidFill>
                      <a:prstDash val="solid"/>
                      <a:round/>
                      <a:headEnd type="none" w="med" len="med"/>
                      <a:tailEnd type="none" w="med" len="med"/>
                    </a:lnR>
                    <a:lnT w="9525" cap="flat" cmpd="sng" algn="ctr">
                      <a:solidFill>
                        <a:srgbClr val="CFDEEC"/>
                      </a:solidFill>
                      <a:prstDash val="solid"/>
                      <a:round/>
                      <a:headEnd type="none" w="med" len="med"/>
                      <a:tailEnd type="none" w="med" len="med"/>
                    </a:lnT>
                    <a:lnB w="9525" cap="flat" cmpd="sng" algn="ctr">
                      <a:solidFill>
                        <a:srgbClr val="CFDEEC"/>
                      </a:solidFill>
                      <a:prstDash val="solid"/>
                      <a:round/>
                      <a:headEnd type="none" w="med" len="med"/>
                      <a:tailEnd type="none" w="med" len="med"/>
                    </a:lnB>
                    <a:solidFill>
                      <a:srgbClr val="EAF2FA"/>
                    </a:solidFill>
                  </a:tcPr>
                </a:tc>
              </a:tr>
              <a:tr h="502920">
                <a:tc>
                  <a:txBody>
                    <a:bodyPr/>
                    <a:lstStyle/>
                    <a:p>
                      <a:pPr algn="l" indent="0" marL="0">
                        <a:buNone/>
                      </a:pPr>
                      <a:r>
                        <a:rPr lang="en-US" sz="1600" dirty="0">
                          <a:solidFill>
                            <a:srgbClr val="1E2832"/>
                          </a:solidFill>
                          <a:latin typeface="Calibri" pitchFamily="34" charset="0"/>
                          <a:ea typeface="Calibri" pitchFamily="34" charset="-122"/>
                          <a:cs typeface="Calibri" pitchFamily="34" charset="-120"/>
                        </a:rPr>
                        <a:t>Silver (Ag)</a:t>
                      </a:r>
                      <a:endParaRPr lang="en-US" sz="1600" dirty="0">
                        <a:latin typeface="Calibri" charset="0"/>
                        <a:ea typeface="Calibri" charset="0"/>
                        <a:cs typeface="Calibri" charset="0"/>
                      </a:endParaRPr>
                    </a:p>
                  </a:txBody>
                  <a:tcPr marL="91440" marR="91440" marT="45720" marB="45720" anchor="ctr">
                    <a:lnL w="9525" cap="flat" cmpd="sng" algn="ctr">
                      <a:solidFill>
                        <a:srgbClr val="CFDEEC"/>
                      </a:solidFill>
                      <a:prstDash val="solid"/>
                      <a:round/>
                      <a:headEnd type="none" w="med" len="med"/>
                      <a:tailEnd type="none" w="med" len="med"/>
                    </a:lnL>
                    <a:lnR w="9525" cap="flat" cmpd="sng" algn="ctr">
                      <a:solidFill>
                        <a:srgbClr val="CFDEEC"/>
                      </a:solidFill>
                      <a:prstDash val="solid"/>
                      <a:round/>
                      <a:headEnd type="none" w="med" len="med"/>
                      <a:tailEnd type="none" w="med" len="med"/>
                    </a:lnR>
                    <a:lnT w="9525" cap="flat" cmpd="sng" algn="ctr">
                      <a:solidFill>
                        <a:srgbClr val="CFDEEC"/>
                      </a:solidFill>
                      <a:prstDash val="solid"/>
                      <a:round/>
                      <a:headEnd type="none" w="med" len="med"/>
                      <a:tailEnd type="none" w="med" len="med"/>
                    </a:lnT>
                    <a:lnB w="9525" cap="flat" cmpd="sng" algn="ctr">
                      <a:solidFill>
                        <a:srgbClr val="CFDEEC"/>
                      </a:solidFill>
                      <a:prstDash val="solid"/>
                      <a:round/>
                      <a:headEnd type="none" w="med" len="med"/>
                      <a:tailEnd type="none" w="med" len="med"/>
                    </a:lnB>
                    <a:solidFill>
                      <a:srgbClr val="FFFFFF"/>
                    </a:solidFill>
                  </a:tcPr>
                </a:tc>
                <a:tc>
                  <a:txBody>
                    <a:bodyPr/>
                    <a:lstStyle/>
                    <a:p>
                      <a:pPr algn="ctr" indent="0" marL="0">
                        <a:buNone/>
                      </a:pPr>
                      <a:r>
                        <a:rPr lang="en-US" sz="1600" b="1" dirty="0">
                          <a:solidFill>
                            <a:srgbClr val="9A5528"/>
                          </a:solidFill>
                          <a:latin typeface="Calibri" pitchFamily="34" charset="0"/>
                          <a:ea typeface="Calibri" pitchFamily="34" charset="-122"/>
                          <a:cs typeface="Calibri" pitchFamily="34" charset="-120"/>
                        </a:rPr>
                        <a:t>283 g/t (9.98 oz/t)</a:t>
                      </a:r>
                      <a:endParaRPr lang="en-US" sz="1600" dirty="0">
                        <a:latin typeface="Calibri" charset="0"/>
                        <a:ea typeface="Calibri" charset="0"/>
                        <a:cs typeface="Calibri" charset="0"/>
                      </a:endParaRPr>
                    </a:p>
                  </a:txBody>
                  <a:tcPr marL="91440" marR="91440" marT="45720" marB="45720" anchor="ctr">
                    <a:lnL w="9525" cap="flat" cmpd="sng" algn="ctr">
                      <a:solidFill>
                        <a:srgbClr val="CFDEEC"/>
                      </a:solidFill>
                      <a:prstDash val="solid"/>
                      <a:round/>
                      <a:headEnd type="none" w="med" len="med"/>
                      <a:tailEnd type="none" w="med" len="med"/>
                    </a:lnL>
                    <a:lnR w="9525" cap="flat" cmpd="sng" algn="ctr">
                      <a:solidFill>
                        <a:srgbClr val="CFDEEC"/>
                      </a:solidFill>
                      <a:prstDash val="solid"/>
                      <a:round/>
                      <a:headEnd type="none" w="med" len="med"/>
                      <a:tailEnd type="none" w="med" len="med"/>
                    </a:lnR>
                    <a:lnT w="9525" cap="flat" cmpd="sng" algn="ctr">
                      <a:solidFill>
                        <a:srgbClr val="CFDEEC"/>
                      </a:solidFill>
                      <a:prstDash val="solid"/>
                      <a:round/>
                      <a:headEnd type="none" w="med" len="med"/>
                      <a:tailEnd type="none" w="med" len="med"/>
                    </a:lnT>
                    <a:lnB w="9525" cap="flat" cmpd="sng" algn="ctr">
                      <a:solidFill>
                        <a:srgbClr val="CFDEEC"/>
                      </a:solidFill>
                      <a:prstDash val="solid"/>
                      <a:round/>
                      <a:headEnd type="none" w="med" len="med"/>
                      <a:tailEnd type="none" w="med" len="med"/>
                    </a:lnB>
                    <a:solidFill>
                      <a:srgbClr val="FFFFFF"/>
                    </a:solidFill>
                  </a:tcPr>
                </a:tc>
                <a:tc>
                  <a:txBody>
                    <a:bodyPr/>
                    <a:lstStyle/>
                    <a:p>
                      <a:pPr algn="ctr" indent="0" marL="0">
                        <a:buNone/>
                      </a:pPr>
                      <a:r>
                        <a:rPr lang="en-US" sz="1600" dirty="0">
                          <a:solidFill>
                            <a:srgbClr val="1E2832"/>
                          </a:solidFill>
                          <a:latin typeface="Calibri" pitchFamily="34" charset="0"/>
                          <a:ea typeface="Calibri" pitchFamily="34" charset="-122"/>
                          <a:cs typeface="Calibri" pitchFamily="34" charset="-120"/>
                        </a:rPr>
                        <a:t>6.8 g/t</a:t>
                      </a:r>
                      <a:endParaRPr lang="en-US" sz="1600" dirty="0">
                        <a:latin typeface="Calibri" charset="0"/>
                        <a:ea typeface="Calibri" charset="0"/>
                        <a:cs typeface="Calibri" charset="0"/>
                      </a:endParaRPr>
                    </a:p>
                  </a:txBody>
                  <a:tcPr marL="91440" marR="91440" marT="45720" marB="45720" anchor="ctr">
                    <a:lnL w="9525" cap="flat" cmpd="sng" algn="ctr">
                      <a:solidFill>
                        <a:srgbClr val="CFDEEC"/>
                      </a:solidFill>
                      <a:prstDash val="solid"/>
                      <a:round/>
                      <a:headEnd type="none" w="med" len="med"/>
                      <a:tailEnd type="none" w="med" len="med"/>
                    </a:lnL>
                    <a:lnR w="9525" cap="flat" cmpd="sng" algn="ctr">
                      <a:solidFill>
                        <a:srgbClr val="CFDEEC"/>
                      </a:solidFill>
                      <a:prstDash val="solid"/>
                      <a:round/>
                      <a:headEnd type="none" w="med" len="med"/>
                      <a:tailEnd type="none" w="med" len="med"/>
                    </a:lnR>
                    <a:lnT w="9525" cap="flat" cmpd="sng" algn="ctr">
                      <a:solidFill>
                        <a:srgbClr val="CFDEEC"/>
                      </a:solidFill>
                      <a:prstDash val="solid"/>
                      <a:round/>
                      <a:headEnd type="none" w="med" len="med"/>
                      <a:tailEnd type="none" w="med" len="med"/>
                    </a:lnT>
                    <a:lnB w="9525" cap="flat" cmpd="sng" algn="ctr">
                      <a:solidFill>
                        <a:srgbClr val="CFDEEC"/>
                      </a:solidFill>
                      <a:prstDash val="solid"/>
                      <a:round/>
                      <a:headEnd type="none" w="med" len="med"/>
                      <a:tailEnd type="none" w="med" len="med"/>
                    </a:lnB>
                    <a:solidFill>
                      <a:srgbClr val="FFFFFF"/>
                    </a:solidFill>
                  </a:tcPr>
                </a:tc>
              </a:tr>
              <a:tr h="502920">
                <a:tc>
                  <a:txBody>
                    <a:bodyPr/>
                    <a:lstStyle/>
                    <a:p>
                      <a:pPr algn="l" indent="0" marL="0">
                        <a:buNone/>
                      </a:pPr>
                      <a:r>
                        <a:rPr lang="en-US" sz="1600" dirty="0">
                          <a:solidFill>
                            <a:srgbClr val="1E2832"/>
                          </a:solidFill>
                          <a:latin typeface="Calibri" pitchFamily="34" charset="0"/>
                          <a:ea typeface="Calibri" pitchFamily="34" charset="-122"/>
                          <a:cs typeface="Calibri" pitchFamily="34" charset="-120"/>
                        </a:rPr>
                        <a:t>Gold (Au)</a:t>
                      </a:r>
                      <a:endParaRPr lang="en-US" sz="1600" dirty="0">
                        <a:latin typeface="Calibri" charset="0"/>
                        <a:ea typeface="Calibri" charset="0"/>
                        <a:cs typeface="Calibri" charset="0"/>
                      </a:endParaRPr>
                    </a:p>
                  </a:txBody>
                  <a:tcPr marL="91440" marR="91440" marT="45720" marB="45720" anchor="ctr">
                    <a:lnL w="9525" cap="flat" cmpd="sng" algn="ctr">
                      <a:solidFill>
                        <a:srgbClr val="CFDEEC"/>
                      </a:solidFill>
                      <a:prstDash val="solid"/>
                      <a:round/>
                      <a:headEnd type="none" w="med" len="med"/>
                      <a:tailEnd type="none" w="med" len="med"/>
                    </a:lnL>
                    <a:lnR w="9525" cap="flat" cmpd="sng" algn="ctr">
                      <a:solidFill>
                        <a:srgbClr val="CFDEEC"/>
                      </a:solidFill>
                      <a:prstDash val="solid"/>
                      <a:round/>
                      <a:headEnd type="none" w="med" len="med"/>
                      <a:tailEnd type="none" w="med" len="med"/>
                    </a:lnR>
                    <a:lnT w="9525" cap="flat" cmpd="sng" algn="ctr">
                      <a:solidFill>
                        <a:srgbClr val="CFDEEC"/>
                      </a:solidFill>
                      <a:prstDash val="solid"/>
                      <a:round/>
                      <a:headEnd type="none" w="med" len="med"/>
                      <a:tailEnd type="none" w="med" len="med"/>
                    </a:lnT>
                    <a:lnB w="9525" cap="flat" cmpd="sng" algn="ctr">
                      <a:solidFill>
                        <a:srgbClr val="CFDEEC"/>
                      </a:solidFill>
                      <a:prstDash val="solid"/>
                      <a:round/>
                      <a:headEnd type="none" w="med" len="med"/>
                      <a:tailEnd type="none" w="med" len="med"/>
                    </a:lnB>
                    <a:solidFill>
                      <a:srgbClr val="EAF2FA"/>
                    </a:solidFill>
                  </a:tcPr>
                </a:tc>
                <a:tc>
                  <a:txBody>
                    <a:bodyPr/>
                    <a:lstStyle/>
                    <a:p>
                      <a:pPr algn="ctr" indent="0" marL="0">
                        <a:buNone/>
                      </a:pPr>
                      <a:r>
                        <a:rPr lang="en-US" sz="1600" b="1" dirty="0">
                          <a:solidFill>
                            <a:srgbClr val="9A5528"/>
                          </a:solidFill>
                          <a:latin typeface="Calibri" pitchFamily="34" charset="0"/>
                          <a:ea typeface="Calibri" pitchFamily="34" charset="-122"/>
                          <a:cs typeface="Calibri" pitchFamily="34" charset="-120"/>
                        </a:rPr>
                        <a:t>Reliable data not available</a:t>
                      </a:r>
                      <a:endParaRPr lang="en-US" sz="1600" dirty="0">
                        <a:latin typeface="Calibri" charset="0"/>
                        <a:ea typeface="Calibri" charset="0"/>
                        <a:cs typeface="Calibri" charset="0"/>
                      </a:endParaRPr>
                    </a:p>
                  </a:txBody>
                  <a:tcPr marL="91440" marR="91440" marT="45720" marB="45720" anchor="ctr">
                    <a:lnL w="9525" cap="flat" cmpd="sng" algn="ctr">
                      <a:solidFill>
                        <a:srgbClr val="CFDEEC"/>
                      </a:solidFill>
                      <a:prstDash val="solid"/>
                      <a:round/>
                      <a:headEnd type="none" w="med" len="med"/>
                      <a:tailEnd type="none" w="med" len="med"/>
                    </a:lnL>
                    <a:lnR w="9525" cap="flat" cmpd="sng" algn="ctr">
                      <a:solidFill>
                        <a:srgbClr val="CFDEEC"/>
                      </a:solidFill>
                      <a:prstDash val="solid"/>
                      <a:round/>
                      <a:headEnd type="none" w="med" len="med"/>
                      <a:tailEnd type="none" w="med" len="med"/>
                    </a:lnR>
                    <a:lnT w="9525" cap="flat" cmpd="sng" algn="ctr">
                      <a:solidFill>
                        <a:srgbClr val="CFDEEC"/>
                      </a:solidFill>
                      <a:prstDash val="solid"/>
                      <a:round/>
                      <a:headEnd type="none" w="med" len="med"/>
                      <a:tailEnd type="none" w="med" len="med"/>
                    </a:lnT>
                    <a:lnB w="9525" cap="flat" cmpd="sng" algn="ctr">
                      <a:solidFill>
                        <a:srgbClr val="CFDEEC"/>
                      </a:solidFill>
                      <a:prstDash val="solid"/>
                      <a:round/>
                      <a:headEnd type="none" w="med" len="med"/>
                      <a:tailEnd type="none" w="med" len="med"/>
                    </a:lnB>
                    <a:solidFill>
                      <a:srgbClr val="EAF2FA"/>
                    </a:solidFill>
                  </a:tcPr>
                </a:tc>
                <a:tc>
                  <a:txBody>
                    <a:bodyPr/>
                    <a:lstStyle/>
                    <a:p>
                      <a:pPr algn="ctr" indent="0" marL="0">
                        <a:buNone/>
                      </a:pPr>
                      <a:r>
                        <a:rPr lang="en-US" sz="1600" dirty="0">
                          <a:solidFill>
                            <a:srgbClr val="1E2832"/>
                          </a:solidFill>
                          <a:latin typeface="Calibri" pitchFamily="34" charset="0"/>
                          <a:ea typeface="Calibri" pitchFamily="34" charset="-122"/>
                          <a:cs typeface="Calibri" pitchFamily="34" charset="-120"/>
                        </a:rPr>
                        <a:t>0.6 g/t</a:t>
                      </a:r>
                      <a:endParaRPr lang="en-US" sz="1600" dirty="0">
                        <a:latin typeface="Calibri" charset="0"/>
                        <a:ea typeface="Calibri" charset="0"/>
                        <a:cs typeface="Calibri" charset="0"/>
                      </a:endParaRPr>
                    </a:p>
                  </a:txBody>
                  <a:tcPr marL="91440" marR="91440" marT="45720" marB="45720" anchor="ctr">
                    <a:lnL w="9525" cap="flat" cmpd="sng" algn="ctr">
                      <a:solidFill>
                        <a:srgbClr val="CFDEEC"/>
                      </a:solidFill>
                      <a:prstDash val="solid"/>
                      <a:round/>
                      <a:headEnd type="none" w="med" len="med"/>
                      <a:tailEnd type="none" w="med" len="med"/>
                    </a:lnL>
                    <a:lnR w="9525" cap="flat" cmpd="sng" algn="ctr">
                      <a:solidFill>
                        <a:srgbClr val="CFDEEC"/>
                      </a:solidFill>
                      <a:prstDash val="solid"/>
                      <a:round/>
                      <a:headEnd type="none" w="med" len="med"/>
                      <a:tailEnd type="none" w="med" len="med"/>
                    </a:lnR>
                    <a:lnT w="9525" cap="flat" cmpd="sng" algn="ctr">
                      <a:solidFill>
                        <a:srgbClr val="CFDEEC"/>
                      </a:solidFill>
                      <a:prstDash val="solid"/>
                      <a:round/>
                      <a:headEnd type="none" w="med" len="med"/>
                      <a:tailEnd type="none" w="med" len="med"/>
                    </a:lnT>
                    <a:lnB w="9525" cap="flat" cmpd="sng" algn="ctr">
                      <a:solidFill>
                        <a:srgbClr val="CFDEEC"/>
                      </a:solidFill>
                      <a:prstDash val="solid"/>
                      <a:round/>
                      <a:headEnd type="none" w="med" len="med"/>
                      <a:tailEnd type="none" w="med" len="med"/>
                    </a:lnB>
                    <a:solidFill>
                      <a:srgbClr val="EAF2FA"/>
                    </a:solidFill>
                  </a:tcPr>
                </a:tc>
              </a:tr>
            </a:tbl>
          </a:graphicData>
        </a:graphic>
      </p:graphicFrame>
      <p:pic>
        <p:nvPicPr>
          <p:cNvPr id="5" name="Britannia Mine Museum" descr="img/museum.jpg">    </p:cNvPr>
          <p:cNvPicPr>
            <a:picLocks noChangeAspect="1"/>
          </p:cNvPicPr>
          <p:nvPr/>
        </p:nvPicPr>
        <p:blipFill>
          <a:blip r:embed="rId1"/>
          <a:stretch>
            <a:fillRect/>
          </a:stretch>
        </p:blipFill>
        <p:spPr>
          <a:xfrm>
            <a:off x="7589520" y="1554480"/>
            <a:ext cx="4023360" cy="2560320"/>
          </a:xfrm>
          <a:prstGeom prst="rect">
            <a:avLst/>
          </a:prstGeom>
        </p:spPr>
      </p:pic>
      <p:sp>
        <p:nvSpPr>
          <p:cNvPr id="6" name="Text 2"/>
          <p:cNvSpPr txBox="1"/>
          <p:nvPr/>
        </p:nvSpPr>
        <p:spPr>
          <a:xfrm>
            <a:off x="7589520" y="4206240"/>
            <a:ext cx="4023360" cy="1188720"/>
          </a:xfrm>
          <a:prstGeom prst="rect">
            <a:avLst/>
          </a:prstGeom>
          <a:noFill/>
          <a:ln/>
        </p:spPr>
        <p:txBody>
          <a:bodyPr wrap="square" lIns="0" tIns="0" rIns="0" bIns="0" rtlCol="0" anchor="t"/>
          <a:lstStyle/>
          <a:p>
            <a:pPr indent="0" marL="0">
              <a:buNone/>
            </a:pPr>
            <a:r>
              <a:rPr lang="en-US" sz="2400" b="1" dirty="0">
                <a:solidFill>
                  <a:schemeClr val="accent1"/>
                </a:solidFill>
              </a:rPr>
              <a:t>47.8 million tonnes</a:t>
            </a:r>
            <a:endParaRPr lang="en-US" sz="2400" dirty="0"/>
          </a:p>
          <a:p>
            <a:pPr indent="0" marL="0">
              <a:buNone/>
            </a:pPr>
            <a:r>
              <a:rPr lang="en-US" sz="1450" dirty="0">
                <a:solidFill>
                  <a:schemeClr val="tx2"/>
                </a:solidFill>
              </a:rPr>
              <a:t>produced over a ~70-year mine life – once the largest copper mine in the British Commonwealth (now a museum)</a:t>
            </a:r>
            <a:endParaRPr lang="en-US" sz="2400" dirty="0"/>
          </a:p>
        </p:txBody>
      </p:sp>
      <p:sp>
        <p:nvSpPr>
          <p:cNvPr id="7" name="Text 3"/>
          <p:cNvSpPr txBox="1"/>
          <p:nvPr/>
        </p:nvSpPr>
        <p:spPr>
          <a:xfrm>
            <a:off x="548640" y="4343400"/>
            <a:ext cx="6766560" cy="685800"/>
          </a:xfrm>
          <a:prstGeom prst="rect">
            <a:avLst/>
          </a:prstGeom>
          <a:noFill/>
          <a:ln/>
        </p:spPr>
        <p:txBody>
          <a:bodyPr wrap="square" lIns="0" tIns="0" rIns="0" bIns="0" rtlCol="0" anchor="ctr"/>
          <a:lstStyle/>
          <a:p>
            <a:pPr indent="0" marL="0">
              <a:buNone/>
            </a:pPr>
            <a:r>
              <a:rPr lang="en-US" sz="1300" i="1" dirty="0">
                <a:solidFill>
                  <a:schemeClr val="accent6"/>
                </a:solidFill>
              </a:rPr>
              <a:t>Historic Jervis results are non-compliant with NI 43-101. Mineralization on nearby properties, including Britannia, is not necessarily indicative of mineralization on the Jervis Project.</a:t>
            </a:r>
            <a:endParaRPr lang="en-US" sz="1300" dirty="0"/>
          </a:p>
        </p:txBody>
      </p:sp>
      <p:sp>
        <p:nvSpPr>
          <p:cNvPr id="8" name="Text 4">
            <a:hlinkClick r:id="rId2" tooltip=""/>
          </p:cNvPr>
          <p:cNvSpPr txBox="1"/>
          <p:nvPr/>
        </p:nvSpPr>
        <p:spPr>
          <a:xfrm>
            <a:off x="548640" y="5120640"/>
            <a:ext cx="6766560" cy="320040"/>
          </a:xfrm>
          <a:prstGeom prst="rect">
            <a:avLst/>
          </a:prstGeom>
          <a:noFill/>
          <a:ln/>
        </p:spPr>
        <p:txBody>
          <a:bodyPr wrap="square" lIns="0" tIns="0" rIns="0" bIns="0" rtlCol="0" anchor="ctr"/>
          <a:lstStyle/>
          <a:p>
            <a:pPr indent="0" marL="0">
              <a:buNone/>
            </a:pPr>
            <a:r>
              <a:rPr lang="en-US" sz="1350" u="sng" dirty="0">
                <a:solidFill>
                  <a:srgbClr val="1D5FA6"/>
                </a:solidFill>
                <a:hlinkClick r:id="rId2" invalidUrl="" action="" tgtFrame="" tooltip="" history="1" highlightClick="0" endSnd="0">
                  <a:extLst>
                    <a:ext uri="{A12FA001-AC4F-418D-AE19-62706E023703}">
                      <ahyp:hlinkClr xmlns:ahyp="http://schemas.microsoft.com/office/drawing/2018/hyperlinkcolor" val="tx"/>
                    </a:ext>
                  </a:extLst>
                </a:hlinkClick>
              </a:rPr>
              <a:t>Click-image videos on our website: asiabasemetals.com/britannia-mine-video</a:t>
            </a:r>
            <a:endParaRPr lang="en-US" sz="1350" dirty="0"/>
          </a:p>
        </p:txBody>
      </p:sp>
      <p:sp>
        <p:nvSpPr>
          <p:cNvPr id="25" name="Slide Number Placeholder 0"/>
          <p:cNvSpPr>
            <a:spLocks noGrp="1"/>
          </p:cNvSpPr>
          <p:nvPr>
            <p:ph type="sldNum" sz="quarter" idx="4294967295"/>
          </p:nvPr>
        </p:nvSpPr>
        <p:spPr>
          <a:xfrm>
            <a:off x="11109960" y="6355080"/>
            <a:ext cx="548640" cy="292608"/>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6"/>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1"/>
          <p:cNvSpPr/>
          <p:nvPr>
            <p:ph idx="102" type="body" hasCustomPrompt="1"/>
          </p:nvPr>
        </p:nvSpPr>
        <p:spPr>
          <a:xfrm>
            <a:off x="548640" y="347472"/>
            <a:ext cx="11064240" cy="274320"/>
          </a:xfrm>
          <a:prstGeom prst="rect">
            <a:avLst/>
          </a:prstGeom>
          <a:noFill/>
          <a:ln/>
        </p:spPr>
        <p:txBody>
          <a:bodyPr wrap="square" lIns="0" tIns="0" rIns="0" bIns="0" rtlCol="0"/>
          <a:lstStyle/>
          <a:p>
            <a:pPr indent="0" marL="0">
              <a:buNone/>
            </a:pPr>
            <a:r>
              <a:rPr lang="en-US" sz="1300" b="1" spc="300" kern="0" dirty="0">
                <a:solidFill>
                  <a:schemeClr val="accent1"/>
                </a:solidFill>
              </a:rPr>
              <a:t>THE OPPORTUNITY</a:t>
            </a:r>
            <a:endParaRPr lang="en-US" sz="1300" dirty="0"/>
          </a:p>
        </p:txBody>
      </p:sp>
      <p:sp>
        <p:nvSpPr>
          <p:cNvPr id="3" name="Text 1"/>
          <p:cNvSpPr txBox="1"/>
          <p:nvPr/>
        </p:nvSpPr>
        <p:spPr>
          <a:xfrm>
            <a:off x="548640" y="621792"/>
            <a:ext cx="11064240" cy="685800"/>
          </a:xfrm>
          <a:prstGeom prst="rect">
            <a:avLst/>
          </a:prstGeom>
          <a:noFill/>
          <a:ln/>
        </p:spPr>
        <p:txBody>
          <a:bodyPr wrap="square" lIns="0" tIns="0" rIns="0" bIns="0" rtlCol="0" anchor="t"/>
          <a:lstStyle/>
          <a:p>
            <a:pPr indent="0" marL="0">
              <a:buNone/>
            </a:pPr>
            <a:r>
              <a:rPr lang="en-US" sz="2700" b="1" dirty="0">
                <a:solidFill>
                  <a:schemeClr val="tx2"/>
                </a:solidFill>
              </a:rPr>
              <a:t>Prior Work Never Tested the VMS Model – </a:t>
            </a:r>
            <a:pPr indent="0" marL="0">
              <a:buNone/>
            </a:pPr>
            <a:r>
              <a:rPr lang="en-US" sz="2700" b="1" dirty="0">
                <a:solidFill>
                  <a:schemeClr val="accent1"/>
                </a:solidFill>
              </a:rPr>
              <a:t>Our Award-Winning Team Will</a:t>
            </a:r>
            <a:endParaRPr lang="en-US" sz="2700" dirty="0"/>
          </a:p>
        </p:txBody>
      </p:sp>
      <p:sp>
        <p:nvSpPr>
          <p:cNvPr id="4" name="column card"/>
          <p:cNvSpPr/>
          <p:nvPr/>
        </p:nvSpPr>
        <p:spPr>
          <a:xfrm>
            <a:off x="548640" y="1554480"/>
            <a:ext cx="5440680" cy="3246120"/>
          </a:xfrm>
          <a:prstGeom prst="roundRect">
            <a:avLst>
              <a:gd name="adj" fmla="val 3380"/>
            </a:avLst>
          </a:prstGeom>
          <a:solidFill>
            <a:schemeClr val="bg2"/>
          </a:solidFill>
          <a:ln w="9525">
            <a:solidFill>
              <a:schemeClr val="bg2"/>
            </a:solidFill>
            <a:prstDash val="solid"/>
          </a:ln>
        </p:spPr>
      </p:sp>
      <p:sp>
        <p:nvSpPr>
          <p:cNvPr id="5" name="column head"/>
          <p:cNvSpPr/>
          <p:nvPr/>
        </p:nvSpPr>
        <p:spPr>
          <a:xfrm>
            <a:off x="548640" y="1554480"/>
            <a:ext cx="5440680" cy="566928"/>
          </a:xfrm>
          <a:prstGeom prst="roundRect">
            <a:avLst>
              <a:gd name="adj" fmla="val 19355"/>
            </a:avLst>
          </a:prstGeom>
          <a:solidFill>
            <a:schemeClr val="tx2"/>
          </a:solidFill>
          <a:ln w="12700">
            <a:solidFill>
              <a:schemeClr val="tx2"/>
            </a:solidFill>
            <a:prstDash val="solid"/>
          </a:ln>
        </p:spPr>
      </p:sp>
      <p:sp>
        <p:nvSpPr>
          <p:cNvPr id="6" name="Text 4"/>
          <p:cNvSpPr txBox="1"/>
          <p:nvPr/>
        </p:nvSpPr>
        <p:spPr>
          <a:xfrm>
            <a:off x="731520" y="1554480"/>
            <a:ext cx="5074920" cy="566928"/>
          </a:xfrm>
          <a:prstGeom prst="rect">
            <a:avLst/>
          </a:prstGeom>
          <a:noFill/>
          <a:ln/>
        </p:spPr>
        <p:txBody>
          <a:bodyPr wrap="square" lIns="0" tIns="0" rIns="0" bIns="0" rtlCol="0" anchor="ctr"/>
          <a:lstStyle/>
          <a:p>
            <a:pPr indent="0" marL="0">
              <a:buNone/>
            </a:pPr>
            <a:r>
              <a:rPr lang="en-US" sz="2000" b="1" dirty="0">
                <a:solidFill>
                  <a:schemeClr val="bg1"/>
                </a:solidFill>
              </a:rPr>
              <a:t>Prior Owners: 1920s – 1993</a:t>
            </a:r>
            <a:endParaRPr lang="en-US" sz="2000" dirty="0"/>
          </a:p>
        </p:txBody>
      </p:sp>
      <p:sp>
        <p:nvSpPr>
          <p:cNvPr id="7" name="Text 5"/>
          <p:cNvSpPr txBox="1"/>
          <p:nvPr/>
        </p:nvSpPr>
        <p:spPr>
          <a:xfrm>
            <a:off x="777240" y="2286000"/>
            <a:ext cx="4983480" cy="2103120"/>
          </a:xfrm>
          <a:prstGeom prst="rect">
            <a:avLst/>
          </a:prstGeom>
          <a:noFill/>
          <a:ln/>
        </p:spPr>
        <p:txBody>
          <a:bodyPr wrap="square" lIns="0" tIns="0" rIns="0" bIns="0" rtlCol="0" anchor="t"/>
          <a:lstStyle/>
          <a:p>
            <a:pPr marL="342900" indent="-342900">
              <a:spcAft>
                <a:spcPts val="800"/>
              </a:spcAft>
              <a:buSzPct val="100000"/>
              <a:buChar char="•"/>
            </a:pPr>
            <a:r>
              <a:rPr lang="en-US" sz="1600" dirty="0">
                <a:solidFill>
                  <a:schemeClr val="tx1"/>
                </a:solidFill>
              </a:rPr>
              <a:t>Open cuts and adits from the 1920s</a:t>
            </a:r>
            <a:endParaRPr lang="en-US" sz="1600" dirty="0"/>
          </a:p>
          <a:p>
            <a:pPr marL="342900" indent="-342900">
              <a:spcAft>
                <a:spcPts val="800"/>
              </a:spcAft>
              <a:buSzPct val="100000"/>
              <a:buChar char="•"/>
            </a:pPr>
            <a:r>
              <a:rPr lang="en-US" sz="1600" dirty="0">
                <a:solidFill>
                  <a:schemeClr val="tx1"/>
                </a:solidFill>
              </a:rPr>
              <a:t>~1,371 m of drilling, late 1960s – early 1970s</a:t>
            </a:r>
            <a:endParaRPr lang="en-US" sz="1600" dirty="0"/>
          </a:p>
          <a:p>
            <a:pPr marL="342900" indent="-342900">
              <a:spcAft>
                <a:spcPts val="800"/>
              </a:spcAft>
              <a:buSzPct val="100000"/>
              <a:buChar char="•"/>
            </a:pPr>
            <a:r>
              <a:rPr lang="en-US" sz="1600" dirty="0">
                <a:solidFill>
                  <a:schemeClr val="tx1"/>
                </a:solidFill>
              </a:rPr>
              <a:t>Rock/soil sampling, MAG &amp; VLF surveys (1989, 1993)</a:t>
            </a:r>
            <a:endParaRPr lang="en-US" sz="1600" dirty="0"/>
          </a:p>
          <a:p>
            <a:pPr marL="342900" indent="-342900">
              <a:spcAft>
                <a:spcPts val="800"/>
              </a:spcAft>
              <a:buSzPct val="100000"/>
              <a:buChar char="•"/>
            </a:pPr>
            <a:r>
              <a:rPr lang="en-US" sz="1600" dirty="0">
                <a:solidFill>
                  <a:schemeClr val="tx1"/>
                </a:solidFill>
              </a:rPr>
              <a:t>Targeted limited surface showings only</a:t>
            </a:r>
            <a:endParaRPr lang="en-US" sz="1600" dirty="0"/>
          </a:p>
        </p:txBody>
      </p:sp>
      <p:sp>
        <p:nvSpPr>
          <p:cNvPr id="8" name="Text 6"/>
          <p:cNvSpPr txBox="1"/>
          <p:nvPr/>
        </p:nvSpPr>
        <p:spPr>
          <a:xfrm>
            <a:off x="777240" y="4069080"/>
            <a:ext cx="4983480" cy="594360"/>
          </a:xfrm>
          <a:prstGeom prst="rect">
            <a:avLst/>
          </a:prstGeom>
          <a:noFill/>
          <a:ln/>
        </p:spPr>
        <p:txBody>
          <a:bodyPr wrap="square" lIns="0" tIns="0" rIns="0" bIns="0" rtlCol="0" anchor="ctr"/>
          <a:lstStyle/>
          <a:p>
            <a:pPr indent="0" marL="0">
              <a:buNone/>
            </a:pPr>
            <a:r>
              <a:rPr lang="en-US" sz="1600" b="1" dirty="0">
                <a:solidFill>
                  <a:schemeClr val="tx2"/>
                </a:solidFill>
              </a:rPr>
              <a:t>Failed to target and test a VMS-system</a:t>
            </a:r>
            <a:endParaRPr lang="en-US" sz="1600" dirty="0"/>
          </a:p>
        </p:txBody>
      </p:sp>
      <p:sp>
        <p:nvSpPr>
          <p:cNvPr id="9" name="column card"/>
          <p:cNvSpPr/>
          <p:nvPr/>
        </p:nvSpPr>
        <p:spPr>
          <a:xfrm>
            <a:off x="6172200" y="1554480"/>
            <a:ext cx="5440680" cy="3246120"/>
          </a:xfrm>
          <a:prstGeom prst="roundRect">
            <a:avLst>
              <a:gd name="adj" fmla="val 3380"/>
            </a:avLst>
          </a:prstGeom>
          <a:solidFill>
            <a:srgbClr val="FBF1D9"/>
          </a:solidFill>
          <a:ln w="9525">
            <a:solidFill>
              <a:srgbClr val="E3BF68"/>
            </a:solidFill>
            <a:prstDash val="solid"/>
          </a:ln>
        </p:spPr>
      </p:sp>
      <p:sp>
        <p:nvSpPr>
          <p:cNvPr id="10" name="column head"/>
          <p:cNvSpPr/>
          <p:nvPr/>
        </p:nvSpPr>
        <p:spPr>
          <a:xfrm>
            <a:off x="6172200" y="1554480"/>
            <a:ext cx="5440680" cy="566928"/>
          </a:xfrm>
          <a:prstGeom prst="roundRect">
            <a:avLst>
              <a:gd name="adj" fmla="val 19355"/>
            </a:avLst>
          </a:prstGeom>
          <a:solidFill>
            <a:schemeClr val="accent2"/>
          </a:solidFill>
          <a:ln w="12700">
            <a:solidFill>
              <a:schemeClr val="accent2"/>
            </a:solidFill>
            <a:prstDash val="solid"/>
          </a:ln>
        </p:spPr>
      </p:sp>
      <p:sp>
        <p:nvSpPr>
          <p:cNvPr id="11" name="Text 9"/>
          <p:cNvSpPr txBox="1"/>
          <p:nvPr/>
        </p:nvSpPr>
        <p:spPr>
          <a:xfrm>
            <a:off x="6355080" y="1554480"/>
            <a:ext cx="5074920" cy="566928"/>
          </a:xfrm>
          <a:prstGeom prst="rect">
            <a:avLst/>
          </a:prstGeom>
          <a:noFill/>
          <a:ln/>
        </p:spPr>
        <p:txBody>
          <a:bodyPr wrap="square" lIns="0" tIns="0" rIns="0" bIns="0" rtlCol="0" anchor="ctr"/>
          <a:lstStyle/>
          <a:p>
            <a:pPr indent="0" marL="0">
              <a:buNone/>
            </a:pPr>
            <a:r>
              <a:rPr lang="en-US" sz="2000" b="1" dirty="0">
                <a:solidFill>
                  <a:schemeClr val="tx2"/>
                </a:solidFill>
              </a:rPr>
              <a:t>AsiaBaseMetals: Planned Program</a:t>
            </a:r>
            <a:endParaRPr lang="en-US" sz="2000" dirty="0"/>
          </a:p>
        </p:txBody>
      </p:sp>
      <p:sp>
        <p:nvSpPr>
          <p:cNvPr id="12" name="Text 10"/>
          <p:cNvSpPr txBox="1"/>
          <p:nvPr/>
        </p:nvSpPr>
        <p:spPr>
          <a:xfrm>
            <a:off x="6400800" y="2286000"/>
            <a:ext cx="4983480" cy="2103120"/>
          </a:xfrm>
          <a:prstGeom prst="rect">
            <a:avLst/>
          </a:prstGeom>
          <a:noFill/>
          <a:ln/>
        </p:spPr>
        <p:txBody>
          <a:bodyPr wrap="square" lIns="0" tIns="0" rIns="0" bIns="0" rtlCol="0" anchor="t"/>
          <a:lstStyle/>
          <a:p>
            <a:pPr marL="342900" indent="-342900">
              <a:spcAft>
                <a:spcPts val="800"/>
              </a:spcAft>
              <a:buSzPct val="100000"/>
              <a:buChar char="•"/>
            </a:pPr>
            <a:r>
              <a:rPr lang="en-US" sz="1600" dirty="0">
                <a:solidFill>
                  <a:schemeClr val="tx1"/>
                </a:solidFill>
              </a:rPr>
              <a:t>Award-winning team applies a modern VMS exploration model</a:t>
            </a:r>
            <a:endParaRPr lang="en-US" sz="1600" dirty="0"/>
          </a:p>
          <a:p>
            <a:pPr marL="342900" indent="-342900">
              <a:spcAft>
                <a:spcPts val="800"/>
              </a:spcAft>
              <a:buSzPct val="100000"/>
              <a:buChar char="•"/>
            </a:pPr>
            <a:r>
              <a:rPr lang="en-US" sz="1600" dirty="0">
                <a:solidFill>
                  <a:schemeClr val="tx1"/>
                </a:solidFill>
              </a:rPr>
              <a:t>Modern technology designed for VMS-style mineralization</a:t>
            </a:r>
            <a:endParaRPr lang="en-US" sz="1600" dirty="0"/>
          </a:p>
          <a:p>
            <a:pPr marL="342900" indent="-342900">
              <a:spcAft>
                <a:spcPts val="800"/>
              </a:spcAft>
              <a:buSzPct val="100000"/>
              <a:buChar char="•"/>
            </a:pPr>
            <a:r>
              <a:rPr lang="en-US" sz="1600" dirty="0">
                <a:solidFill>
                  <a:schemeClr val="tx1"/>
                </a:solidFill>
              </a:rPr>
              <a:t>Phased work – surveys then drilling</a:t>
            </a:r>
            <a:endParaRPr lang="en-US" sz="1600" dirty="0"/>
          </a:p>
          <a:p>
            <a:pPr marL="342900" indent="-342900">
              <a:spcAft>
                <a:spcPts val="800"/>
              </a:spcAft>
              <a:buSzPct val="100000"/>
              <a:buChar char="•"/>
            </a:pPr>
            <a:r>
              <a:rPr lang="en-US" sz="1600" dirty="0">
                <a:solidFill>
                  <a:schemeClr val="tx1"/>
                </a:solidFill>
              </a:rPr>
              <a:t>Test an exceptional VMS-style opportunity</a:t>
            </a:r>
            <a:endParaRPr lang="en-US" sz="1600" dirty="0"/>
          </a:p>
        </p:txBody>
      </p:sp>
      <p:sp>
        <p:nvSpPr>
          <p:cNvPr id="13" name="Text 11"/>
          <p:cNvSpPr txBox="1"/>
          <p:nvPr/>
        </p:nvSpPr>
        <p:spPr>
          <a:xfrm>
            <a:off x="6400800" y="4069080"/>
            <a:ext cx="4983480" cy="594360"/>
          </a:xfrm>
          <a:prstGeom prst="rect">
            <a:avLst/>
          </a:prstGeom>
          <a:noFill/>
          <a:ln/>
        </p:spPr>
        <p:txBody>
          <a:bodyPr wrap="square" lIns="0" tIns="0" rIns="0" bIns="0" rtlCol="0" anchor="ctr"/>
          <a:lstStyle/>
          <a:p>
            <a:pPr indent="0" marL="0">
              <a:buNone/>
            </a:pPr>
            <a:r>
              <a:rPr lang="en-US" sz="1600" b="1" dirty="0">
                <a:solidFill>
                  <a:schemeClr val="accent1"/>
                </a:solidFill>
              </a:rPr>
              <a:t>Drilling planned Q1 – Q2 2027</a:t>
            </a:r>
            <a:endParaRPr lang="en-US" sz="1600" dirty="0"/>
          </a:p>
        </p:txBody>
      </p:sp>
      <p:sp>
        <p:nvSpPr>
          <p:cNvPr id="14" name="Shape 12"/>
          <p:cNvSpPr/>
          <p:nvPr/>
        </p:nvSpPr>
        <p:spPr>
          <a:xfrm>
            <a:off x="548640" y="5029200"/>
            <a:ext cx="11064240" cy="685800"/>
          </a:xfrm>
          <a:prstGeom prst="rect">
            <a:avLst/>
          </a:prstGeom>
          <a:solidFill>
            <a:srgbClr val="0E2A47"/>
          </a:solidFill>
          <a:ln w="12700">
            <a:solidFill>
              <a:srgbClr val="0E2A47"/>
            </a:solidFill>
            <a:prstDash val="solid"/>
          </a:ln>
        </p:spPr>
      </p:sp>
      <p:sp>
        <p:nvSpPr>
          <p:cNvPr id="15" name="Shape 13"/>
          <p:cNvSpPr/>
          <p:nvPr/>
        </p:nvSpPr>
        <p:spPr>
          <a:xfrm>
            <a:off x="548640" y="5029200"/>
            <a:ext cx="73152" cy="685800"/>
          </a:xfrm>
          <a:prstGeom prst="rect">
            <a:avLst/>
          </a:prstGeom>
          <a:solidFill>
            <a:srgbClr val="E3BF68"/>
          </a:solidFill>
          <a:ln w="12700">
            <a:solidFill>
              <a:srgbClr val="333333"/>
            </a:solidFill>
            <a:prstDash val="solid"/>
          </a:ln>
        </p:spPr>
      </p:sp>
      <p:sp>
        <p:nvSpPr>
          <p:cNvPr id="16" name="Text 14"/>
          <p:cNvSpPr txBox="1"/>
          <p:nvPr/>
        </p:nvSpPr>
        <p:spPr>
          <a:xfrm>
            <a:off x="731520" y="5029200"/>
            <a:ext cx="10789920" cy="685800"/>
          </a:xfrm>
          <a:prstGeom prst="rect">
            <a:avLst/>
          </a:prstGeom>
          <a:noFill/>
          <a:ln/>
        </p:spPr>
        <p:txBody>
          <a:bodyPr wrap="square" lIns="0" tIns="0" rIns="0" bIns="0" rtlCol="0" anchor="ctr"/>
          <a:lstStyle/>
          <a:p>
            <a:pPr algn="ctr" indent="0" marL="0">
              <a:buNone/>
            </a:pPr>
            <a:r>
              <a:rPr lang="en-US" sz="1900" b="1" dirty="0">
                <a:solidFill>
                  <a:srgbClr val="FFFFFF"/>
                </a:solidFill>
              </a:rPr>
              <a:t>Earlier programs did not prioritize the stratigraphic analysis essential for effective VMS targeting.</a:t>
            </a:r>
            <a:endParaRPr lang="en-US" sz="1900" dirty="0"/>
          </a:p>
        </p:txBody>
      </p:sp>
      <p:sp>
        <p:nvSpPr>
          <p:cNvPr id="18" name="Text 1"/>
          <p:cNvSpPr/>
          <p:nvPr>
            <p:ph idx="103" type="title" hasCustomPrompt="1"/>
          </p:nvPr>
        </p:nvSpPr>
        <p:spPr>
          <a:xfrm>
            <a:off x="548640" y="621792"/>
            <a:ext cx="11064240" cy="685800"/>
          </a:xfrm>
          <a:prstGeom prst="rect">
            <a:avLst/>
          </a:prstGeom>
          <a:noFill/>
          <a:ln/>
        </p:spPr>
        <p:txBody>
          <a:bodyPr wrap="square" lIns="0" tIns="0" rIns="0" bIns="0" rtlCol="0" anchor="t"/>
          <a:lstStyle/>
          <a:p>
            <a:pPr algn="l" indent="0" marL="0">
              <a:buNone/>
            </a:pPr>
            <a:endParaRPr lang="en-US" sz="3200" dirty="0"/>
          </a:p>
        </p:txBody>
      </p:sp>
      <p:sp>
        <p:nvSpPr>
          <p:cNvPr id="25" name="Slide Number Placeholder 0"/>
          <p:cNvSpPr>
            <a:spLocks noGrp="1"/>
          </p:cNvSpPr>
          <p:nvPr>
            <p:ph type="sldNum" sz="quarter" idx="4294967295"/>
          </p:nvPr>
        </p:nvSpPr>
        <p:spPr>
          <a:xfrm>
            <a:off x="11109960" y="6355080"/>
            <a:ext cx="548640" cy="292608"/>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6"/>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1"/>
          <p:cNvSpPr/>
          <p:nvPr>
            <p:ph idx="102" type="body" hasCustomPrompt="1"/>
          </p:nvPr>
        </p:nvSpPr>
        <p:spPr>
          <a:xfrm>
            <a:off x="548640" y="347472"/>
            <a:ext cx="11064240" cy="274320"/>
          </a:xfrm>
          <a:prstGeom prst="rect">
            <a:avLst/>
          </a:prstGeom>
          <a:noFill/>
          <a:ln/>
        </p:spPr>
        <p:txBody>
          <a:bodyPr wrap="square" lIns="0" tIns="0" rIns="0" bIns="0" rtlCol="0"/>
          <a:lstStyle/>
          <a:p>
            <a:pPr indent="0" marL="0">
              <a:buNone/>
            </a:pPr>
            <a:r>
              <a:rPr lang="en-US" sz="1300" b="1" spc="300" kern="0" dirty="0">
                <a:solidFill>
                  <a:schemeClr val="accent1"/>
                </a:solidFill>
              </a:rPr>
              <a:t>ZINC-COBALT · KECHIKA TROUGH, B.C.</a:t>
            </a:r>
            <a:endParaRPr lang="en-US" sz="1300" dirty="0"/>
          </a:p>
        </p:txBody>
      </p:sp>
      <p:sp>
        <p:nvSpPr>
          <p:cNvPr id="3" name="Text 1"/>
          <p:cNvSpPr/>
          <p:nvPr>
            <p:ph idx="103" type="title" hasCustomPrompt="1"/>
          </p:nvPr>
        </p:nvSpPr>
        <p:spPr>
          <a:xfrm>
            <a:off x="548640" y="621792"/>
            <a:ext cx="11064240" cy="685800"/>
          </a:xfrm>
          <a:prstGeom prst="rect">
            <a:avLst/>
          </a:prstGeom>
          <a:noFill/>
          <a:ln/>
        </p:spPr>
        <p:txBody>
          <a:bodyPr wrap="square" lIns="0" tIns="0" rIns="0" bIns="0" rtlCol="0" anchor="t"/>
          <a:lstStyle/>
          <a:p>
            <a:pPr algn="l" indent="0" marL="0">
              <a:buNone/>
            </a:pPr>
            <a:r>
              <a:rPr lang="en-US" sz="3200" b="1" dirty="0">
                <a:solidFill>
                  <a:schemeClr val="tx2"/>
                </a:solidFill>
              </a:rPr>
              <a:t>Gnome Project – Early-Stage Entry in a Great Neighbourhood</a:t>
            </a:r>
            <a:endParaRPr lang="en-US" sz="3200" dirty="0"/>
          </a:p>
        </p:txBody>
      </p:sp>
      <p:pic>
        <p:nvPicPr>
          <p:cNvPr id="4" name="Kechika Trough map" descr="img/kechika_clear.png">
            <a:hlinkClick r:id="rId2" tooltip=""/>
          </p:cNvPr>
          <p:cNvPicPr>
            <a:picLocks noChangeAspect="1"/>
          </p:cNvPicPr>
          <p:nvPr/>
        </p:nvPicPr>
        <p:blipFill>
          <a:blip r:embed="rId1"/>
          <a:stretch>
            <a:fillRect/>
          </a:stretch>
        </p:blipFill>
        <p:spPr>
          <a:xfrm>
            <a:off x="548640" y="1371600"/>
            <a:ext cx="2770632" cy="4489704"/>
          </a:xfrm>
          <a:prstGeom prst="rect">
            <a:avLst/>
          </a:prstGeom>
        </p:spPr>
      </p:pic>
      <p:sp>
        <p:nvSpPr>
          <p:cNvPr id="5" name="Shape 2"/>
          <p:cNvSpPr/>
          <p:nvPr/>
        </p:nvSpPr>
        <p:spPr>
          <a:xfrm>
            <a:off x="3520440" y="1371600"/>
            <a:ext cx="2331720" cy="347472"/>
          </a:xfrm>
          <a:prstGeom prst="rect">
            <a:avLst/>
          </a:prstGeom>
          <a:solidFill>
            <a:srgbClr val="0E2A47"/>
          </a:solidFill>
          <a:ln w="12700">
            <a:solidFill>
              <a:srgbClr val="0E2A47"/>
            </a:solidFill>
            <a:prstDash val="solid"/>
          </a:ln>
        </p:spPr>
      </p:sp>
      <p:sp>
        <p:nvSpPr>
          <p:cNvPr id="6" name="Text 3"/>
          <p:cNvSpPr txBox="1"/>
          <p:nvPr/>
        </p:nvSpPr>
        <p:spPr>
          <a:xfrm>
            <a:off x="3630168" y="1371600"/>
            <a:ext cx="2148840" cy="347472"/>
          </a:xfrm>
          <a:prstGeom prst="rect">
            <a:avLst/>
          </a:prstGeom>
          <a:noFill/>
          <a:ln/>
        </p:spPr>
        <p:txBody>
          <a:bodyPr wrap="square" lIns="0" tIns="0" rIns="0" bIns="0" rtlCol="0" anchor="ctr"/>
          <a:lstStyle/>
          <a:p>
            <a:pPr indent="0" marL="0">
              <a:buNone/>
            </a:pPr>
            <a:r>
              <a:rPr lang="en-US" sz="1450" b="1" dirty="0">
                <a:solidFill>
                  <a:schemeClr val="bg1"/>
                </a:solidFill>
              </a:rPr>
              <a:t>Mineral Tenure Legend</a:t>
            </a:r>
            <a:endParaRPr lang="en-US" sz="1450" dirty="0"/>
          </a:p>
        </p:txBody>
      </p:sp>
      <p:sp>
        <p:nvSpPr>
          <p:cNvPr id="7" name="Shape 4"/>
          <p:cNvSpPr/>
          <p:nvPr/>
        </p:nvSpPr>
        <p:spPr>
          <a:xfrm>
            <a:off x="3520440" y="1719072"/>
            <a:ext cx="2331720" cy="3657600"/>
          </a:xfrm>
          <a:prstGeom prst="rect">
            <a:avLst/>
          </a:prstGeom>
          <a:solidFill>
            <a:srgbClr val="FFFFFF"/>
          </a:solidFill>
          <a:ln w="12700">
            <a:solidFill>
              <a:srgbClr val="0E2A47"/>
            </a:solidFill>
            <a:prstDash val="solid"/>
          </a:ln>
        </p:spPr>
      </p:sp>
      <p:sp>
        <p:nvSpPr>
          <p:cNvPr id="8" name="Shape 5"/>
          <p:cNvSpPr/>
          <p:nvPr/>
        </p:nvSpPr>
        <p:spPr>
          <a:xfrm>
            <a:off x="3648456" y="1874520"/>
            <a:ext cx="274320" cy="201168"/>
          </a:xfrm>
          <a:prstGeom prst="rect">
            <a:avLst/>
          </a:prstGeom>
          <a:solidFill>
            <a:srgbClr val="6CC03C"/>
          </a:solidFill>
          <a:ln w="6350">
            <a:solidFill>
              <a:srgbClr val="7A8590"/>
            </a:solidFill>
            <a:prstDash val="solid"/>
          </a:ln>
        </p:spPr>
      </p:sp>
      <p:sp>
        <p:nvSpPr>
          <p:cNvPr id="9" name="Text 6"/>
          <p:cNvSpPr txBox="1"/>
          <p:nvPr/>
        </p:nvSpPr>
        <p:spPr>
          <a:xfrm>
            <a:off x="4032504" y="1810512"/>
            <a:ext cx="1737360" cy="411480"/>
          </a:xfrm>
          <a:prstGeom prst="rect">
            <a:avLst/>
          </a:prstGeom>
          <a:noFill/>
          <a:ln/>
        </p:spPr>
        <p:txBody>
          <a:bodyPr wrap="square" lIns="0" tIns="0" rIns="0" bIns="0" rtlCol="0" anchor="t"/>
          <a:lstStyle/>
          <a:p>
            <a:pPr indent="0" marL="0">
              <a:buNone/>
            </a:pPr>
            <a:r>
              <a:rPr lang="en-US" sz="1350" b="1" dirty="0">
                <a:solidFill>
                  <a:schemeClr val="tx2"/>
                </a:solidFill>
              </a:rPr>
              <a:t>Gnome Property</a:t>
            </a:r>
            <a:endParaRPr lang="en-US" sz="1350" dirty="0"/>
          </a:p>
          <a:p>
            <a:pPr indent="0" marL="0">
              <a:buNone/>
            </a:pPr>
            <a:r>
              <a:rPr lang="en-US" sz="1200" dirty="0">
                <a:solidFill>
                  <a:schemeClr val="accent6"/>
                </a:solidFill>
              </a:rPr>
              <a:t>AsiaBaseMetals</a:t>
            </a:r>
            <a:endParaRPr lang="en-US" sz="1350" dirty="0"/>
          </a:p>
        </p:txBody>
      </p:sp>
      <p:sp>
        <p:nvSpPr>
          <p:cNvPr id="10" name="Shape 7"/>
          <p:cNvSpPr/>
          <p:nvPr/>
        </p:nvSpPr>
        <p:spPr>
          <a:xfrm>
            <a:off x="3648456" y="2313432"/>
            <a:ext cx="274320" cy="201168"/>
          </a:xfrm>
          <a:prstGeom prst="rect">
            <a:avLst/>
          </a:prstGeom>
          <a:solidFill>
            <a:srgbClr val="ECF041"/>
          </a:solidFill>
          <a:ln w="6350">
            <a:solidFill>
              <a:srgbClr val="7A8590"/>
            </a:solidFill>
            <a:prstDash val="solid"/>
          </a:ln>
        </p:spPr>
      </p:sp>
      <p:sp>
        <p:nvSpPr>
          <p:cNvPr id="11" name="Text 8"/>
          <p:cNvSpPr txBox="1"/>
          <p:nvPr/>
        </p:nvSpPr>
        <p:spPr>
          <a:xfrm>
            <a:off x="4032504" y="2249424"/>
            <a:ext cx="1737360" cy="411480"/>
          </a:xfrm>
          <a:prstGeom prst="rect">
            <a:avLst/>
          </a:prstGeom>
          <a:noFill/>
          <a:ln/>
        </p:spPr>
        <p:txBody>
          <a:bodyPr wrap="square" lIns="0" tIns="0" rIns="0" bIns="0" rtlCol="0" anchor="t"/>
          <a:lstStyle/>
          <a:p>
            <a:pPr indent="0" marL="0">
              <a:buNone/>
            </a:pPr>
            <a:r>
              <a:rPr lang="en-US" sz="1350" b="1" dirty="0">
                <a:solidFill>
                  <a:schemeClr val="tx2"/>
                </a:solidFill>
              </a:rPr>
              <a:t>Akie Property</a:t>
            </a:r>
            <a:endParaRPr lang="en-US" sz="1350" dirty="0"/>
          </a:p>
          <a:p>
            <a:pPr indent="0" marL="0">
              <a:buNone/>
            </a:pPr>
            <a:r>
              <a:rPr lang="en-US" sz="1200" dirty="0">
                <a:solidFill>
                  <a:schemeClr val="accent6"/>
                </a:solidFill>
              </a:rPr>
              <a:t>Cardiac Creek – ZincX</a:t>
            </a:r>
            <a:endParaRPr lang="en-US" sz="1350" dirty="0"/>
          </a:p>
        </p:txBody>
      </p:sp>
      <p:sp>
        <p:nvSpPr>
          <p:cNvPr id="12" name="Shape 9"/>
          <p:cNvSpPr/>
          <p:nvPr/>
        </p:nvSpPr>
        <p:spPr>
          <a:xfrm>
            <a:off x="3648456" y="2752344"/>
            <a:ext cx="274320" cy="201168"/>
          </a:xfrm>
          <a:prstGeom prst="rect">
            <a:avLst/>
          </a:prstGeom>
          <a:solidFill>
            <a:srgbClr val="E8141E"/>
          </a:solidFill>
          <a:ln w="6350">
            <a:solidFill>
              <a:srgbClr val="7A8590"/>
            </a:solidFill>
            <a:prstDash val="solid"/>
          </a:ln>
        </p:spPr>
      </p:sp>
      <p:sp>
        <p:nvSpPr>
          <p:cNvPr id="13" name="Text 10"/>
          <p:cNvSpPr txBox="1"/>
          <p:nvPr/>
        </p:nvSpPr>
        <p:spPr>
          <a:xfrm>
            <a:off x="4032504" y="2688336"/>
            <a:ext cx="1737360" cy="411480"/>
          </a:xfrm>
          <a:prstGeom prst="rect">
            <a:avLst/>
          </a:prstGeom>
          <a:noFill/>
          <a:ln/>
        </p:spPr>
        <p:txBody>
          <a:bodyPr wrap="square" lIns="0" tIns="0" rIns="0" bIns="0" rtlCol="0" anchor="t"/>
          <a:lstStyle/>
          <a:p>
            <a:pPr indent="0" marL="0">
              <a:buNone/>
            </a:pPr>
            <a:r>
              <a:rPr lang="en-US" sz="1350" b="1" dirty="0">
                <a:solidFill>
                  <a:schemeClr val="tx2"/>
                </a:solidFill>
              </a:rPr>
              <a:t>ZNX Properties</a:t>
            </a:r>
            <a:endParaRPr lang="en-US" sz="1350" dirty="0"/>
          </a:p>
        </p:txBody>
      </p:sp>
      <p:sp>
        <p:nvSpPr>
          <p:cNvPr id="14" name="Shape 11"/>
          <p:cNvSpPr/>
          <p:nvPr/>
        </p:nvSpPr>
        <p:spPr>
          <a:xfrm>
            <a:off x="3648456" y="3191256"/>
            <a:ext cx="274320" cy="201168"/>
          </a:xfrm>
          <a:prstGeom prst="rect">
            <a:avLst/>
          </a:prstGeom>
          <a:solidFill>
            <a:srgbClr val="E040D8"/>
          </a:solidFill>
          <a:ln w="6350">
            <a:solidFill>
              <a:srgbClr val="7A8590"/>
            </a:solidFill>
            <a:prstDash val="solid"/>
          </a:ln>
        </p:spPr>
      </p:sp>
      <p:sp>
        <p:nvSpPr>
          <p:cNvPr id="15" name="Text 12"/>
          <p:cNvSpPr txBox="1"/>
          <p:nvPr/>
        </p:nvSpPr>
        <p:spPr>
          <a:xfrm>
            <a:off x="4032504" y="3127248"/>
            <a:ext cx="1737360" cy="411480"/>
          </a:xfrm>
          <a:prstGeom prst="rect">
            <a:avLst/>
          </a:prstGeom>
          <a:noFill/>
          <a:ln/>
        </p:spPr>
        <p:txBody>
          <a:bodyPr wrap="square" lIns="0" tIns="0" rIns="0" bIns="0" rtlCol="0" anchor="t"/>
          <a:lstStyle/>
          <a:p>
            <a:pPr indent="0" marL="0">
              <a:buNone/>
            </a:pPr>
            <a:r>
              <a:rPr lang="en-US" sz="1350" b="1" dirty="0">
                <a:solidFill>
                  <a:schemeClr val="tx2"/>
                </a:solidFill>
              </a:rPr>
              <a:t>ZNX optioned to</a:t>
            </a:r>
            <a:endParaRPr lang="en-US" sz="1350" dirty="0"/>
          </a:p>
          <a:p>
            <a:pPr indent="0" marL="0">
              <a:buNone/>
            </a:pPr>
            <a:r>
              <a:rPr lang="en-US" sz="1200" dirty="0">
                <a:solidFill>
                  <a:schemeClr val="accent6"/>
                </a:solidFill>
              </a:rPr>
              <a:t>Teck / Korea Zinc</a:t>
            </a:r>
            <a:endParaRPr lang="en-US" sz="1350" dirty="0"/>
          </a:p>
        </p:txBody>
      </p:sp>
      <p:sp>
        <p:nvSpPr>
          <p:cNvPr id="16" name="Shape 13"/>
          <p:cNvSpPr/>
          <p:nvPr/>
        </p:nvSpPr>
        <p:spPr>
          <a:xfrm>
            <a:off x="3648456" y="3630168"/>
            <a:ext cx="274320" cy="201168"/>
          </a:xfrm>
          <a:prstGeom prst="rect">
            <a:avLst/>
          </a:prstGeom>
          <a:solidFill>
            <a:srgbClr val="1A3CD8"/>
          </a:solidFill>
          <a:ln w="6350">
            <a:solidFill>
              <a:srgbClr val="7A8590"/>
            </a:solidFill>
            <a:prstDash val="solid"/>
          </a:ln>
        </p:spPr>
      </p:sp>
      <p:sp>
        <p:nvSpPr>
          <p:cNvPr id="17" name="Text 14"/>
          <p:cNvSpPr txBox="1"/>
          <p:nvPr/>
        </p:nvSpPr>
        <p:spPr>
          <a:xfrm>
            <a:off x="4032504" y="3566160"/>
            <a:ext cx="1737360" cy="411480"/>
          </a:xfrm>
          <a:prstGeom prst="rect">
            <a:avLst/>
          </a:prstGeom>
          <a:noFill/>
          <a:ln/>
        </p:spPr>
        <p:txBody>
          <a:bodyPr wrap="square" lIns="0" tIns="0" rIns="0" bIns="0" rtlCol="0" anchor="t"/>
          <a:lstStyle/>
          <a:p>
            <a:pPr indent="0" marL="0">
              <a:buNone/>
            </a:pPr>
            <a:r>
              <a:rPr lang="en-US" sz="1350" b="1" dirty="0">
                <a:solidFill>
                  <a:schemeClr val="tx2"/>
                </a:solidFill>
              </a:rPr>
              <a:t>Teck / Korea Zinc</a:t>
            </a:r>
            <a:endParaRPr lang="en-US" sz="1350" dirty="0"/>
          </a:p>
        </p:txBody>
      </p:sp>
      <p:sp>
        <p:nvSpPr>
          <p:cNvPr id="18" name="Shape 15"/>
          <p:cNvSpPr/>
          <p:nvPr/>
        </p:nvSpPr>
        <p:spPr>
          <a:xfrm>
            <a:off x="3648456" y="4069080"/>
            <a:ext cx="274320" cy="201168"/>
          </a:xfrm>
          <a:prstGeom prst="rect">
            <a:avLst/>
          </a:prstGeom>
          <a:solidFill>
            <a:srgbClr val="8CB4F0"/>
          </a:solidFill>
          <a:ln w="6350">
            <a:solidFill>
              <a:srgbClr val="7A8590"/>
            </a:solidFill>
            <a:prstDash val="solid"/>
          </a:ln>
        </p:spPr>
      </p:sp>
      <p:sp>
        <p:nvSpPr>
          <p:cNvPr id="19" name="Text 16"/>
          <p:cNvSpPr txBox="1"/>
          <p:nvPr/>
        </p:nvSpPr>
        <p:spPr>
          <a:xfrm>
            <a:off x="4032504" y="4005072"/>
            <a:ext cx="1737360" cy="411480"/>
          </a:xfrm>
          <a:prstGeom prst="rect">
            <a:avLst/>
          </a:prstGeom>
          <a:noFill/>
          <a:ln/>
        </p:spPr>
        <p:txBody>
          <a:bodyPr wrap="square" lIns="0" tIns="0" rIns="0" bIns="0" rtlCol="0" anchor="t"/>
          <a:lstStyle/>
          <a:p>
            <a:pPr indent="0" marL="0">
              <a:buNone/>
            </a:pPr>
            <a:r>
              <a:rPr lang="en-US" sz="1350" b="1" dirty="0">
                <a:solidFill>
                  <a:schemeClr val="tx2"/>
                </a:solidFill>
              </a:rPr>
              <a:t>Teck</a:t>
            </a:r>
            <a:endParaRPr lang="en-US" sz="1350" dirty="0"/>
          </a:p>
        </p:txBody>
      </p:sp>
      <p:sp>
        <p:nvSpPr>
          <p:cNvPr id="20" name="Shape 17"/>
          <p:cNvSpPr/>
          <p:nvPr/>
        </p:nvSpPr>
        <p:spPr>
          <a:xfrm>
            <a:off x="3648456" y="4507992"/>
            <a:ext cx="274320" cy="201168"/>
          </a:xfrm>
          <a:prstGeom prst="rect">
            <a:avLst/>
          </a:prstGeom>
          <a:solidFill>
            <a:srgbClr val="6E3C96"/>
          </a:solidFill>
          <a:ln w="6350">
            <a:solidFill>
              <a:srgbClr val="7A8590"/>
            </a:solidFill>
            <a:prstDash val="solid"/>
          </a:ln>
        </p:spPr>
      </p:sp>
      <p:sp>
        <p:nvSpPr>
          <p:cNvPr id="21" name="Text 18"/>
          <p:cNvSpPr txBox="1"/>
          <p:nvPr/>
        </p:nvSpPr>
        <p:spPr>
          <a:xfrm>
            <a:off x="4032504" y="4443984"/>
            <a:ext cx="1737360" cy="411480"/>
          </a:xfrm>
          <a:prstGeom prst="rect">
            <a:avLst/>
          </a:prstGeom>
          <a:noFill/>
          <a:ln/>
        </p:spPr>
        <p:txBody>
          <a:bodyPr wrap="square" lIns="0" tIns="0" rIns="0" bIns="0" rtlCol="0" anchor="t"/>
          <a:lstStyle/>
          <a:p>
            <a:pPr indent="0" marL="0">
              <a:buNone/>
            </a:pPr>
            <a:r>
              <a:rPr lang="en-US" sz="1350" b="1" dirty="0">
                <a:solidFill>
                  <a:schemeClr val="tx2"/>
                </a:solidFill>
              </a:rPr>
              <a:t>Pie Option JV</a:t>
            </a:r>
            <a:endParaRPr lang="en-US" sz="1350" dirty="0"/>
          </a:p>
        </p:txBody>
      </p:sp>
      <p:sp>
        <p:nvSpPr>
          <p:cNvPr id="22" name="Shape 19"/>
          <p:cNvSpPr/>
          <p:nvPr/>
        </p:nvSpPr>
        <p:spPr>
          <a:xfrm>
            <a:off x="3648456" y="4946904"/>
            <a:ext cx="274320" cy="201168"/>
          </a:xfrm>
          <a:prstGeom prst="rect">
            <a:avLst/>
          </a:prstGeom>
          <a:solidFill>
            <a:srgbClr val="F8F4C0"/>
          </a:solidFill>
          <a:ln w="6350">
            <a:solidFill>
              <a:srgbClr val="7A8590"/>
            </a:solidFill>
            <a:prstDash val="solid"/>
          </a:ln>
        </p:spPr>
      </p:sp>
      <p:sp>
        <p:nvSpPr>
          <p:cNvPr id="23" name="Text 20"/>
          <p:cNvSpPr txBox="1"/>
          <p:nvPr/>
        </p:nvSpPr>
        <p:spPr>
          <a:xfrm>
            <a:off x="4032504" y="4882896"/>
            <a:ext cx="1737360" cy="411480"/>
          </a:xfrm>
          <a:prstGeom prst="rect">
            <a:avLst/>
          </a:prstGeom>
          <a:noFill/>
          <a:ln/>
        </p:spPr>
        <p:txBody>
          <a:bodyPr wrap="square" lIns="0" tIns="0" rIns="0" bIns="0" rtlCol="0" anchor="t"/>
          <a:lstStyle/>
          <a:p>
            <a:pPr indent="0" marL="0">
              <a:buNone/>
            </a:pPr>
            <a:r>
              <a:rPr lang="en-US" sz="1350" b="1" dirty="0">
                <a:solidFill>
                  <a:schemeClr val="tx2"/>
                </a:solidFill>
              </a:rPr>
              <a:t>Driftpile Prospectors</a:t>
            </a:r>
            <a:endParaRPr lang="en-US" sz="1350" dirty="0"/>
          </a:p>
        </p:txBody>
      </p:sp>
      <p:sp>
        <p:nvSpPr>
          <p:cNvPr id="24" name="Text 21"/>
          <p:cNvSpPr txBox="1"/>
          <p:nvPr/>
        </p:nvSpPr>
        <p:spPr>
          <a:xfrm>
            <a:off x="3520440" y="5440680"/>
            <a:ext cx="2331720" cy="411480"/>
          </a:xfrm>
          <a:prstGeom prst="rect">
            <a:avLst/>
          </a:prstGeom>
          <a:noFill/>
          <a:ln/>
        </p:spPr>
        <p:txBody>
          <a:bodyPr wrap="square" lIns="0" tIns="0" rIns="0" bIns="0" rtlCol="0" anchor="ctr"/>
          <a:lstStyle/>
          <a:p>
            <a:pPr indent="0" marL="0">
              <a:buNone/>
            </a:pPr>
            <a:r>
              <a:rPr lang="en-US" sz="1200" i="1" dirty="0">
                <a:solidFill>
                  <a:schemeClr val="accent6"/>
                </a:solidFill>
              </a:rPr>
              <a:t>Kechika Trough, Selwyn Basin, northern British Columbia</a:t>
            </a:r>
            <a:endParaRPr lang="en-US" sz="1200" dirty="0"/>
          </a:p>
        </p:txBody>
      </p:sp>
      <p:sp>
        <p:nvSpPr>
          <p:cNvPr id="25" name="Text 22"/>
          <p:cNvSpPr txBox="1"/>
          <p:nvPr/>
        </p:nvSpPr>
        <p:spPr>
          <a:xfrm>
            <a:off x="6126480" y="1371600"/>
            <a:ext cx="5516575" cy="224028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chemeClr val="tx1"/>
                </a:solidFill>
              </a:rPr>
              <a:t>100% owned, held since 2008, in the Kechika Trough of the Selwyn Basin</a:t>
            </a:r>
            <a:endParaRPr lang="en-US" sz="1500" dirty="0"/>
          </a:p>
          <a:p>
            <a:pPr marL="342900" indent="-342900">
              <a:spcAft>
                <a:spcPts val="600"/>
              </a:spcAft>
              <a:buSzPct val="100000"/>
              <a:buChar char="•"/>
            </a:pPr>
            <a:r>
              <a:rPr lang="en-US" sz="1500" dirty="0">
                <a:solidFill>
                  <a:schemeClr val="tx1"/>
                </a:solidFill>
              </a:rPr>
              <a:t>~35 km SE of Cirque (Teck / Korea Zinc JV) and near ZincX’s Cardiac Creek deposit</a:t>
            </a:r>
            <a:endParaRPr lang="en-US" sz="1500" dirty="0"/>
          </a:p>
          <a:p>
            <a:pPr marL="342900" indent="-342900">
              <a:spcAft>
                <a:spcPts val="600"/>
              </a:spcAft>
              <a:buSzPct val="100000"/>
              <a:buChar char="•"/>
            </a:pPr>
            <a:r>
              <a:rPr lang="en-US" sz="1500" dirty="0">
                <a:solidFill>
                  <a:schemeClr val="tx1"/>
                </a:solidFill>
              </a:rPr>
              <a:t>2018 – 2019 programs delivered the first documented cobalt discovery in the region</a:t>
            </a:r>
            <a:endParaRPr lang="en-US" sz="1500" dirty="0"/>
          </a:p>
          <a:p>
            <a:pPr marL="342900" indent="-342900">
              <a:spcAft>
                <a:spcPts val="600"/>
              </a:spcAft>
              <a:buSzPct val="100000"/>
              <a:buChar char="•"/>
            </a:pPr>
            <a:r>
              <a:rPr lang="en-US" sz="1500" dirty="0">
                <a:solidFill>
                  <a:schemeClr val="tx1"/>
                </a:solidFill>
              </a:rPr>
              <a:t>Six of seven target areas remain untested by drilling</a:t>
            </a:r>
            <a:endParaRPr lang="en-US" sz="1500" dirty="0"/>
          </a:p>
        </p:txBody>
      </p:sp>
      <p:sp>
        <p:nvSpPr>
          <p:cNvPr id="26" name="spend card"/>
          <p:cNvSpPr/>
          <p:nvPr/>
        </p:nvSpPr>
        <p:spPr>
          <a:xfrm>
            <a:off x="6126480" y="3749040"/>
            <a:ext cx="1747418" cy="1143000"/>
          </a:xfrm>
          <a:prstGeom prst="roundRect">
            <a:avLst>
              <a:gd name="adj" fmla="val 9600"/>
            </a:avLst>
          </a:prstGeom>
          <a:solidFill>
            <a:schemeClr val="bg2"/>
          </a:solidFill>
          <a:ln w="9525">
            <a:solidFill>
              <a:schemeClr val="bg2"/>
            </a:solidFill>
            <a:prstDash val="solid"/>
          </a:ln>
        </p:spPr>
      </p:sp>
      <p:sp>
        <p:nvSpPr>
          <p:cNvPr id="27" name="Text 24"/>
          <p:cNvSpPr txBox="1"/>
          <p:nvPr/>
        </p:nvSpPr>
        <p:spPr>
          <a:xfrm>
            <a:off x="6199632" y="3794760"/>
            <a:ext cx="1601114" cy="1051560"/>
          </a:xfrm>
          <a:prstGeom prst="rect">
            <a:avLst/>
          </a:prstGeom>
          <a:noFill/>
          <a:ln/>
        </p:spPr>
        <p:txBody>
          <a:bodyPr wrap="square" lIns="0" tIns="0" rIns="0" bIns="0" rtlCol="0" anchor="ctr"/>
          <a:lstStyle/>
          <a:p>
            <a:pPr algn="ctr" indent="0" marL="0">
              <a:buNone/>
            </a:pPr>
            <a:r>
              <a:rPr lang="en-US" sz="2400" b="1" dirty="0">
                <a:solidFill>
                  <a:schemeClr val="accent1"/>
                </a:solidFill>
              </a:rPr>
              <a:t>&lt; $1M</a:t>
            </a:r>
            <a:endParaRPr lang="en-US" sz="2400" dirty="0"/>
          </a:p>
          <a:p>
            <a:pPr algn="ctr" indent="0" marL="0">
              <a:buNone/>
            </a:pPr>
            <a:r>
              <a:rPr lang="en-US" sz="1350" dirty="0">
                <a:solidFill>
                  <a:schemeClr val="tx1"/>
                </a:solidFill>
              </a:rPr>
              <a:t>spent on Gnome</a:t>
            </a:r>
            <a:endParaRPr lang="en-US" sz="2400" dirty="0"/>
          </a:p>
        </p:txBody>
      </p:sp>
      <p:sp>
        <p:nvSpPr>
          <p:cNvPr id="28" name="spend card"/>
          <p:cNvSpPr/>
          <p:nvPr/>
        </p:nvSpPr>
        <p:spPr>
          <a:xfrm>
            <a:off x="8011058" y="3749040"/>
            <a:ext cx="1747418" cy="1143000"/>
          </a:xfrm>
          <a:prstGeom prst="roundRect">
            <a:avLst>
              <a:gd name="adj" fmla="val 9600"/>
            </a:avLst>
          </a:prstGeom>
          <a:solidFill>
            <a:schemeClr val="bg2"/>
          </a:solidFill>
          <a:ln w="9525">
            <a:solidFill>
              <a:schemeClr val="bg2"/>
            </a:solidFill>
            <a:prstDash val="solid"/>
          </a:ln>
        </p:spPr>
      </p:sp>
      <p:sp>
        <p:nvSpPr>
          <p:cNvPr id="29" name="Text 26"/>
          <p:cNvSpPr txBox="1"/>
          <p:nvPr/>
        </p:nvSpPr>
        <p:spPr>
          <a:xfrm>
            <a:off x="8084210" y="3794760"/>
            <a:ext cx="1601114" cy="1051560"/>
          </a:xfrm>
          <a:prstGeom prst="rect">
            <a:avLst/>
          </a:prstGeom>
          <a:noFill/>
          <a:ln/>
        </p:spPr>
        <p:txBody>
          <a:bodyPr wrap="square" lIns="0" tIns="0" rIns="0" bIns="0" rtlCol="0" anchor="ctr"/>
          <a:lstStyle/>
          <a:p>
            <a:pPr algn="ctr" indent="0" marL="0">
              <a:buNone/>
            </a:pPr>
            <a:r>
              <a:rPr lang="en-US" sz="2400" b="1" dirty="0">
                <a:solidFill>
                  <a:schemeClr val="tx2"/>
                </a:solidFill>
              </a:rPr>
              <a:t>$80M+</a:t>
            </a:r>
            <a:endParaRPr lang="en-US" sz="2400" dirty="0"/>
          </a:p>
          <a:p>
            <a:pPr algn="ctr" indent="0" marL="0">
              <a:buNone/>
            </a:pPr>
            <a:r>
              <a:rPr lang="en-US" sz="1350" dirty="0">
                <a:solidFill>
                  <a:schemeClr val="tx1"/>
                </a:solidFill>
              </a:rPr>
              <a:t>Cirque (Teck / KZ JV)</a:t>
            </a:r>
            <a:endParaRPr lang="en-US" sz="2400" dirty="0"/>
          </a:p>
        </p:txBody>
      </p:sp>
      <p:sp>
        <p:nvSpPr>
          <p:cNvPr id="30" name="spend card"/>
          <p:cNvSpPr/>
          <p:nvPr/>
        </p:nvSpPr>
        <p:spPr>
          <a:xfrm>
            <a:off x="9895637" y="3749040"/>
            <a:ext cx="1747418" cy="1143000"/>
          </a:xfrm>
          <a:prstGeom prst="roundRect">
            <a:avLst>
              <a:gd name="adj" fmla="val 9600"/>
            </a:avLst>
          </a:prstGeom>
          <a:solidFill>
            <a:schemeClr val="bg2"/>
          </a:solidFill>
          <a:ln w="9525">
            <a:solidFill>
              <a:schemeClr val="bg2"/>
            </a:solidFill>
            <a:prstDash val="solid"/>
          </a:ln>
        </p:spPr>
      </p:sp>
      <p:sp>
        <p:nvSpPr>
          <p:cNvPr id="31" name="Text 28"/>
          <p:cNvSpPr txBox="1"/>
          <p:nvPr/>
        </p:nvSpPr>
        <p:spPr>
          <a:xfrm>
            <a:off x="9968789" y="3794760"/>
            <a:ext cx="1601114" cy="1051560"/>
          </a:xfrm>
          <a:prstGeom prst="rect">
            <a:avLst/>
          </a:prstGeom>
          <a:noFill/>
          <a:ln/>
        </p:spPr>
        <p:txBody>
          <a:bodyPr wrap="square" lIns="0" tIns="0" rIns="0" bIns="0" rtlCol="0" anchor="ctr"/>
          <a:lstStyle/>
          <a:p>
            <a:pPr algn="ctr" indent="0" marL="0">
              <a:buNone/>
            </a:pPr>
            <a:r>
              <a:rPr lang="en-US" sz="2400" b="1" dirty="0">
                <a:solidFill>
                  <a:schemeClr val="tx2"/>
                </a:solidFill>
              </a:rPr>
              <a:t>$100M+</a:t>
            </a:r>
            <a:endParaRPr lang="en-US" sz="2400" dirty="0"/>
          </a:p>
          <a:p>
            <a:pPr algn="ctr" indent="0" marL="0">
              <a:buNone/>
            </a:pPr>
            <a:r>
              <a:rPr lang="en-US" sz="1350" dirty="0">
                <a:solidFill>
                  <a:schemeClr val="tx1"/>
                </a:solidFill>
              </a:rPr>
              <a:t>Cardiac Creek (ZincX)</a:t>
            </a:r>
            <a:endParaRPr lang="en-US" sz="2400" dirty="0"/>
          </a:p>
        </p:txBody>
      </p:sp>
      <p:sp>
        <p:nvSpPr>
          <p:cNvPr id="32" name="Text 29"/>
          <p:cNvSpPr txBox="1"/>
          <p:nvPr/>
        </p:nvSpPr>
        <p:spPr>
          <a:xfrm>
            <a:off x="6126480" y="5029200"/>
            <a:ext cx="5516575" cy="777240"/>
          </a:xfrm>
          <a:prstGeom prst="rect">
            <a:avLst/>
          </a:prstGeom>
          <a:noFill/>
          <a:ln/>
        </p:spPr>
        <p:txBody>
          <a:bodyPr wrap="square" lIns="0" tIns="0" rIns="0" bIns="0" rtlCol="0" anchor="ctr"/>
          <a:lstStyle/>
          <a:p>
            <a:pPr indent="0" marL="0">
              <a:buNone/>
            </a:pPr>
            <a:r>
              <a:rPr lang="en-US" sz="1250" i="1" dirty="0">
                <a:solidFill>
                  <a:schemeClr val="accent6"/>
                </a:solidFill>
              </a:rPr>
              <a:t>Exploration spending to date (estimates, current-day rates). The Company plans to advance Gnome prudently, guided by permitting on Cirque and Cardiac Creek. Nearby mineralization is not necessarily indicative of mineralization on Gnome.</a:t>
            </a:r>
            <a:endParaRPr lang="en-US" sz="1250" dirty="0"/>
          </a:p>
        </p:txBody>
      </p:sp>
      <p:sp>
        <p:nvSpPr>
          <p:cNvPr id="25" name="Slide Number Placeholder 0"/>
          <p:cNvSpPr>
            <a:spLocks noGrp="1"/>
          </p:cNvSpPr>
          <p:nvPr>
            <p:ph type="sldNum" sz="quarter" idx="4294967295"/>
          </p:nvPr>
        </p:nvSpPr>
        <p:spPr>
          <a:xfrm>
            <a:off x="11109960" y="6355080"/>
            <a:ext cx="548640" cy="292608"/>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6"/>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1"/>
          <p:cNvSpPr/>
          <p:nvPr>
            <p:ph idx="102" type="body" hasCustomPrompt="1"/>
          </p:nvPr>
        </p:nvSpPr>
        <p:spPr>
          <a:xfrm>
            <a:off x="548640" y="347472"/>
            <a:ext cx="11064240" cy="274320"/>
          </a:xfrm>
          <a:prstGeom prst="rect">
            <a:avLst/>
          </a:prstGeom>
          <a:noFill/>
          <a:ln/>
        </p:spPr>
        <p:txBody>
          <a:bodyPr wrap="square" lIns="0" tIns="0" rIns="0" bIns="0" rtlCol="0"/>
          <a:lstStyle/>
          <a:p>
            <a:pPr indent="0" marL="0">
              <a:buNone/>
            </a:pPr>
            <a:r>
              <a:rPr lang="en-US" sz="1300" b="1" spc="300" kern="0" dirty="0">
                <a:solidFill>
                  <a:schemeClr val="accent1"/>
                </a:solidFill>
              </a:rPr>
              <a:t>AWARD-WINNING TEAM</a:t>
            </a:r>
            <a:endParaRPr lang="en-US" sz="1300" dirty="0"/>
          </a:p>
        </p:txBody>
      </p:sp>
      <p:sp>
        <p:nvSpPr>
          <p:cNvPr id="3" name="Text 1"/>
          <p:cNvSpPr/>
          <p:nvPr>
            <p:ph idx="103" type="title" hasCustomPrompt="1"/>
          </p:nvPr>
        </p:nvSpPr>
        <p:spPr>
          <a:xfrm>
            <a:off x="548640" y="621792"/>
            <a:ext cx="11064240" cy="685800"/>
          </a:xfrm>
          <a:prstGeom prst="rect">
            <a:avLst/>
          </a:prstGeom>
          <a:noFill/>
          <a:ln/>
        </p:spPr>
        <p:txBody>
          <a:bodyPr wrap="square" lIns="0" tIns="0" rIns="0" bIns="0" rtlCol="0" anchor="t"/>
          <a:lstStyle/>
          <a:p>
            <a:pPr algn="l" indent="0" marL="0">
              <a:buNone/>
            </a:pPr>
            <a:r>
              <a:rPr lang="en-US" sz="3200" b="1" dirty="0">
                <a:solidFill>
                  <a:schemeClr val="tx2"/>
                </a:solidFill>
              </a:rPr>
              <a:t>A Track Record of World-Class Discoveries</a:t>
            </a:r>
            <a:endParaRPr lang="en-US" sz="3200" dirty="0"/>
          </a:p>
        </p:txBody>
      </p:sp>
      <p:sp>
        <p:nvSpPr>
          <p:cNvPr id="4" name="Shape 2"/>
          <p:cNvSpPr/>
          <p:nvPr/>
        </p:nvSpPr>
        <p:spPr>
          <a:xfrm>
            <a:off x="548640" y="1371600"/>
            <a:ext cx="3950208" cy="292608"/>
          </a:xfrm>
          <a:prstGeom prst="rect">
            <a:avLst/>
          </a:prstGeom>
          <a:solidFill>
            <a:srgbClr val="0E2A47"/>
          </a:solidFill>
          <a:ln w="12700">
            <a:solidFill>
              <a:srgbClr val="0E2A47"/>
            </a:solidFill>
            <a:prstDash val="solid"/>
          </a:ln>
        </p:spPr>
      </p:sp>
      <p:sp>
        <p:nvSpPr>
          <p:cNvPr id="5" name="Text 3"/>
          <p:cNvSpPr txBox="1"/>
          <p:nvPr/>
        </p:nvSpPr>
        <p:spPr>
          <a:xfrm>
            <a:off x="548640" y="1371600"/>
            <a:ext cx="3950208" cy="292608"/>
          </a:xfrm>
          <a:prstGeom prst="rect">
            <a:avLst/>
          </a:prstGeom>
          <a:noFill/>
          <a:ln/>
        </p:spPr>
        <p:txBody>
          <a:bodyPr wrap="square" lIns="0" tIns="0" rIns="0" bIns="0" rtlCol="0" anchor="ctr"/>
          <a:lstStyle/>
          <a:p>
            <a:pPr algn="ctr" indent="0" marL="0">
              <a:buNone/>
            </a:pPr>
            <a:r>
              <a:rPr lang="en-US" sz="1200" b="1" spc="150" kern="0" dirty="0">
                <a:solidFill>
                  <a:srgbClr val="FFFFFF"/>
                </a:solidFill>
              </a:rPr>
              <a:t>BOARD OF DIRECTORS &amp; MANAGEMENT</a:t>
            </a:r>
            <a:endParaRPr lang="en-US" sz="1200" dirty="0"/>
          </a:p>
        </p:txBody>
      </p:sp>
      <p:sp>
        <p:nvSpPr>
          <p:cNvPr id="6" name="Shape 4"/>
          <p:cNvSpPr/>
          <p:nvPr/>
        </p:nvSpPr>
        <p:spPr>
          <a:xfrm>
            <a:off x="4572000" y="1371600"/>
            <a:ext cx="7040880" cy="292608"/>
          </a:xfrm>
          <a:prstGeom prst="rect">
            <a:avLst/>
          </a:prstGeom>
          <a:solidFill>
            <a:srgbClr val="9A5528"/>
          </a:solidFill>
          <a:ln w="12700">
            <a:solidFill>
              <a:srgbClr val="9A5528"/>
            </a:solidFill>
            <a:prstDash val="solid"/>
          </a:ln>
        </p:spPr>
      </p:sp>
      <p:sp>
        <p:nvSpPr>
          <p:cNvPr id="7" name="Text 5"/>
          <p:cNvSpPr txBox="1"/>
          <p:nvPr/>
        </p:nvSpPr>
        <p:spPr>
          <a:xfrm>
            <a:off x="4572000" y="1371600"/>
            <a:ext cx="7040880" cy="292608"/>
          </a:xfrm>
          <a:prstGeom prst="rect">
            <a:avLst/>
          </a:prstGeom>
          <a:noFill/>
          <a:ln/>
        </p:spPr>
        <p:txBody>
          <a:bodyPr wrap="square" lIns="0" tIns="0" rIns="0" bIns="0" rtlCol="0" anchor="ctr"/>
          <a:lstStyle/>
          <a:p>
            <a:pPr algn="ctr" indent="0" marL="0">
              <a:buNone/>
            </a:pPr>
            <a:r>
              <a:rPr lang="en-US" sz="1200" b="1" spc="150" kern="0" dirty="0">
                <a:solidFill>
                  <a:srgbClr val="FFFFFF"/>
                </a:solidFill>
              </a:rPr>
              <a:t>ADVISORY BOARD</a:t>
            </a:r>
            <a:endParaRPr lang="en-US" sz="1200" dirty="0"/>
          </a:p>
        </p:txBody>
      </p:sp>
      <p:pic>
        <p:nvPicPr>
          <p:cNvPr id="8" name="photo Rajinder Chowdhry" descr="img/t_raj_c.png">
            <a:hlinkClick r:id="rId2" tooltip=""/>
          </p:cNvPr>
          <p:cNvPicPr>
            <a:picLocks noChangeAspect="1"/>
          </p:cNvPicPr>
          <p:nvPr/>
        </p:nvPicPr>
        <p:blipFill>
          <a:blip r:embed="rId1"/>
          <a:stretch>
            <a:fillRect/>
          </a:stretch>
        </p:blipFill>
        <p:spPr>
          <a:xfrm>
            <a:off x="676656" y="1783080"/>
            <a:ext cx="749808" cy="749808"/>
          </a:xfrm>
          <a:prstGeom prst="rect">
            <a:avLst/>
          </a:prstGeom>
        </p:spPr>
      </p:pic>
      <p:sp>
        <p:nvSpPr>
          <p:cNvPr id="9" name="Text 6"/>
          <p:cNvSpPr txBox="1"/>
          <p:nvPr/>
        </p:nvSpPr>
        <p:spPr>
          <a:xfrm>
            <a:off x="566928" y="2578608"/>
            <a:ext cx="969264" cy="685800"/>
          </a:xfrm>
          <a:prstGeom prst="rect">
            <a:avLst/>
          </a:prstGeom>
          <a:noFill/>
          <a:ln/>
        </p:spPr>
        <p:txBody>
          <a:bodyPr wrap="square" lIns="0" tIns="0" rIns="0" bIns="0" rtlCol="0" anchor="t"/>
          <a:lstStyle/>
          <a:p>
            <a:pPr algn="ctr" indent="0" marL="0">
              <a:buNone/>
            </a:pPr>
            <a:r>
              <a:rPr lang="en-US" sz="1200" b="1" dirty="0">
                <a:solidFill>
                  <a:schemeClr val="tx2"/>
                </a:solidFill>
              </a:rPr>
              <a:t>Rajinder</a:t>
            </a:r>
            <a:endParaRPr lang="en-US" sz="1200" dirty="0"/>
          </a:p>
          <a:p>
            <a:pPr algn="ctr" indent="0" marL="0">
              <a:buNone/>
            </a:pPr>
            <a:r>
              <a:rPr lang="en-US" sz="1200" b="1" dirty="0">
                <a:solidFill>
                  <a:schemeClr val="tx2"/>
                </a:solidFill>
              </a:rPr>
              <a:t>Chowdhry</a:t>
            </a:r>
            <a:endParaRPr lang="en-US" sz="1200" dirty="0"/>
          </a:p>
          <a:p>
            <a:pPr algn="ctr" indent="0" marL="0">
              <a:buNone/>
            </a:pPr>
            <a:r>
              <a:rPr lang="en-US" sz="1050" b="1" dirty="0">
                <a:solidFill>
                  <a:schemeClr val="accent1"/>
                </a:solidFill>
              </a:rPr>
              <a:t>CEO &amp; Chairman</a:t>
            </a:r>
            <a:endParaRPr lang="en-US" sz="1200" dirty="0"/>
          </a:p>
        </p:txBody>
      </p:sp>
      <p:pic>
        <p:nvPicPr>
          <p:cNvPr id="10" name="photo Henry Park" descr="img/t_henry_c.png">
            <a:hlinkClick r:id="rId4" tooltip=""/>
          </p:cNvPr>
          <p:cNvPicPr>
            <a:picLocks noChangeAspect="1"/>
          </p:cNvPicPr>
          <p:nvPr/>
        </p:nvPicPr>
        <p:blipFill>
          <a:blip r:embed="rId3"/>
          <a:stretch>
            <a:fillRect/>
          </a:stretch>
        </p:blipFill>
        <p:spPr>
          <a:xfrm>
            <a:off x="1682496" y="1783080"/>
            <a:ext cx="749808" cy="749808"/>
          </a:xfrm>
          <a:prstGeom prst="rect">
            <a:avLst/>
          </a:prstGeom>
        </p:spPr>
      </p:pic>
      <p:sp>
        <p:nvSpPr>
          <p:cNvPr id="11" name="Text 7"/>
          <p:cNvSpPr txBox="1"/>
          <p:nvPr/>
        </p:nvSpPr>
        <p:spPr>
          <a:xfrm>
            <a:off x="1572768" y="2578608"/>
            <a:ext cx="969264" cy="685800"/>
          </a:xfrm>
          <a:prstGeom prst="rect">
            <a:avLst/>
          </a:prstGeom>
          <a:noFill/>
          <a:ln/>
        </p:spPr>
        <p:txBody>
          <a:bodyPr wrap="square" lIns="0" tIns="0" rIns="0" bIns="0" rtlCol="0" anchor="t"/>
          <a:lstStyle/>
          <a:p>
            <a:pPr algn="ctr" indent="0" marL="0">
              <a:buNone/>
            </a:pPr>
            <a:r>
              <a:rPr lang="en-US" sz="1200" b="1" dirty="0">
                <a:solidFill>
                  <a:schemeClr val="tx2"/>
                </a:solidFill>
              </a:rPr>
              <a:t>Henry</a:t>
            </a:r>
            <a:endParaRPr lang="en-US" sz="1200" dirty="0"/>
          </a:p>
          <a:p>
            <a:pPr algn="ctr" indent="0" marL="0">
              <a:buNone/>
            </a:pPr>
            <a:r>
              <a:rPr lang="en-US" sz="1200" b="1" dirty="0">
                <a:solidFill>
                  <a:schemeClr val="tx2"/>
                </a:solidFill>
              </a:rPr>
              <a:t>Park</a:t>
            </a:r>
            <a:endParaRPr lang="en-US" sz="1200" dirty="0"/>
          </a:p>
          <a:p>
            <a:pPr algn="ctr" indent="0" marL="0">
              <a:buNone/>
            </a:pPr>
            <a:r>
              <a:rPr lang="en-US" sz="1050" b="1" dirty="0">
                <a:solidFill>
                  <a:schemeClr val="accent1"/>
                </a:solidFill>
              </a:rPr>
              <a:t>Director</a:t>
            </a:r>
            <a:endParaRPr lang="en-US" sz="1200" dirty="0"/>
          </a:p>
        </p:txBody>
      </p:sp>
      <p:pic>
        <p:nvPicPr>
          <p:cNvPr id="12" name="photo Terrylene Penstock" descr="img/t_terry_c.png">
            <a:hlinkClick r:id="rId6" tooltip=""/>
          </p:cNvPr>
          <p:cNvPicPr>
            <a:picLocks noChangeAspect="1"/>
          </p:cNvPicPr>
          <p:nvPr/>
        </p:nvPicPr>
        <p:blipFill>
          <a:blip r:embed="rId5"/>
          <a:stretch>
            <a:fillRect/>
          </a:stretch>
        </p:blipFill>
        <p:spPr>
          <a:xfrm>
            <a:off x="2688336" y="1783080"/>
            <a:ext cx="749808" cy="749808"/>
          </a:xfrm>
          <a:prstGeom prst="rect">
            <a:avLst/>
          </a:prstGeom>
        </p:spPr>
      </p:pic>
      <p:sp>
        <p:nvSpPr>
          <p:cNvPr id="13" name="Text 8"/>
          <p:cNvSpPr txBox="1"/>
          <p:nvPr/>
        </p:nvSpPr>
        <p:spPr>
          <a:xfrm>
            <a:off x="2578608" y="2578608"/>
            <a:ext cx="969264" cy="685800"/>
          </a:xfrm>
          <a:prstGeom prst="rect">
            <a:avLst/>
          </a:prstGeom>
          <a:noFill/>
          <a:ln/>
        </p:spPr>
        <p:txBody>
          <a:bodyPr wrap="square" lIns="0" tIns="0" rIns="0" bIns="0" rtlCol="0" anchor="t"/>
          <a:lstStyle/>
          <a:p>
            <a:pPr algn="ctr" indent="0" marL="0">
              <a:buNone/>
            </a:pPr>
            <a:r>
              <a:rPr lang="en-US" sz="1200" b="1" dirty="0">
                <a:solidFill>
                  <a:schemeClr val="tx2"/>
                </a:solidFill>
              </a:rPr>
              <a:t>Terrylene</a:t>
            </a:r>
            <a:endParaRPr lang="en-US" sz="1200" dirty="0"/>
          </a:p>
          <a:p>
            <a:pPr algn="ctr" indent="0" marL="0">
              <a:buNone/>
            </a:pPr>
            <a:r>
              <a:rPr lang="en-US" sz="1200" b="1" dirty="0">
                <a:solidFill>
                  <a:schemeClr val="tx2"/>
                </a:solidFill>
              </a:rPr>
              <a:t>Penstock</a:t>
            </a:r>
            <a:endParaRPr lang="en-US" sz="1200" dirty="0"/>
          </a:p>
          <a:p>
            <a:pPr algn="ctr" indent="0" marL="0">
              <a:buNone/>
            </a:pPr>
            <a:r>
              <a:rPr lang="en-US" sz="1050" b="1" dirty="0">
                <a:solidFill>
                  <a:schemeClr val="accent1"/>
                </a:solidFill>
              </a:rPr>
              <a:t>Director &amp; CFO</a:t>
            </a:r>
            <a:endParaRPr lang="en-US" sz="1200" dirty="0"/>
          </a:p>
        </p:txBody>
      </p:sp>
      <p:pic>
        <p:nvPicPr>
          <p:cNvPr id="14" name="photo Bruce Bragagnolo" descr="img/t_bruce_c.png">
            <a:hlinkClick r:id="rId8" tooltip=""/>
          </p:cNvPr>
          <p:cNvPicPr>
            <a:picLocks noChangeAspect="1"/>
          </p:cNvPicPr>
          <p:nvPr/>
        </p:nvPicPr>
        <p:blipFill>
          <a:blip r:embed="rId7"/>
          <a:stretch>
            <a:fillRect/>
          </a:stretch>
        </p:blipFill>
        <p:spPr>
          <a:xfrm>
            <a:off x="3694176" y="1783080"/>
            <a:ext cx="749808" cy="749808"/>
          </a:xfrm>
          <a:prstGeom prst="rect">
            <a:avLst/>
          </a:prstGeom>
        </p:spPr>
      </p:pic>
      <p:sp>
        <p:nvSpPr>
          <p:cNvPr id="15" name="Text 9"/>
          <p:cNvSpPr txBox="1"/>
          <p:nvPr/>
        </p:nvSpPr>
        <p:spPr>
          <a:xfrm>
            <a:off x="3584448" y="2578608"/>
            <a:ext cx="969264" cy="685800"/>
          </a:xfrm>
          <a:prstGeom prst="rect">
            <a:avLst/>
          </a:prstGeom>
          <a:noFill/>
          <a:ln/>
        </p:spPr>
        <p:txBody>
          <a:bodyPr wrap="square" lIns="0" tIns="0" rIns="0" bIns="0" rtlCol="0" anchor="t"/>
          <a:lstStyle/>
          <a:p>
            <a:pPr algn="ctr" indent="0" marL="0">
              <a:buNone/>
            </a:pPr>
            <a:r>
              <a:rPr lang="en-US" sz="1200" b="1" dirty="0">
                <a:solidFill>
                  <a:schemeClr val="tx2"/>
                </a:solidFill>
              </a:rPr>
              <a:t>Bruce</a:t>
            </a:r>
            <a:endParaRPr lang="en-US" sz="1200" dirty="0"/>
          </a:p>
          <a:p>
            <a:pPr algn="ctr" indent="0" marL="0">
              <a:buNone/>
            </a:pPr>
            <a:r>
              <a:rPr lang="en-US" sz="1200" b="1" dirty="0">
                <a:solidFill>
                  <a:schemeClr val="tx2"/>
                </a:solidFill>
              </a:rPr>
              <a:t>Bragagnolo</a:t>
            </a:r>
            <a:endParaRPr lang="en-US" sz="1200" dirty="0"/>
          </a:p>
          <a:p>
            <a:pPr algn="ctr" indent="0" marL="0">
              <a:buNone/>
            </a:pPr>
            <a:r>
              <a:rPr lang="en-US" sz="1050" b="1" dirty="0">
                <a:solidFill>
                  <a:schemeClr val="accent1"/>
                </a:solidFill>
              </a:rPr>
              <a:t>Director</a:t>
            </a:r>
            <a:endParaRPr lang="en-US" sz="1200" dirty="0"/>
          </a:p>
        </p:txBody>
      </p:sp>
      <p:pic>
        <p:nvPicPr>
          <p:cNvPr id="16" name="photo Andrew Bowering" descr="img/ph_andy_c.png">
            <a:hlinkClick r:id="rId10" tooltip=""/>
          </p:cNvPr>
          <p:cNvPicPr>
            <a:picLocks noChangeAspect="1"/>
          </p:cNvPicPr>
          <p:nvPr/>
        </p:nvPicPr>
        <p:blipFill>
          <a:blip r:embed="rId9"/>
          <a:stretch>
            <a:fillRect/>
          </a:stretch>
        </p:blipFill>
        <p:spPr>
          <a:xfrm>
            <a:off x="4700016" y="1783080"/>
            <a:ext cx="749808" cy="749808"/>
          </a:xfrm>
          <a:prstGeom prst="rect">
            <a:avLst/>
          </a:prstGeom>
        </p:spPr>
      </p:pic>
      <p:sp>
        <p:nvSpPr>
          <p:cNvPr id="17" name="Text 10"/>
          <p:cNvSpPr txBox="1"/>
          <p:nvPr/>
        </p:nvSpPr>
        <p:spPr>
          <a:xfrm>
            <a:off x="4590288" y="2578608"/>
            <a:ext cx="969264" cy="685800"/>
          </a:xfrm>
          <a:prstGeom prst="rect">
            <a:avLst/>
          </a:prstGeom>
          <a:noFill/>
          <a:ln/>
        </p:spPr>
        <p:txBody>
          <a:bodyPr wrap="square" lIns="0" tIns="0" rIns="0" bIns="0" rtlCol="0" anchor="t"/>
          <a:lstStyle/>
          <a:p>
            <a:pPr algn="ctr" indent="0" marL="0">
              <a:buNone/>
            </a:pPr>
            <a:r>
              <a:rPr lang="en-US" sz="1200" b="1" dirty="0">
                <a:solidFill>
                  <a:schemeClr val="tx2"/>
                </a:solidFill>
              </a:rPr>
              <a:t>Andrew</a:t>
            </a:r>
            <a:endParaRPr lang="en-US" sz="1200" dirty="0"/>
          </a:p>
          <a:p>
            <a:pPr algn="ctr" indent="0" marL="0">
              <a:buNone/>
            </a:pPr>
            <a:r>
              <a:rPr lang="en-US" sz="1200" b="1" dirty="0">
                <a:solidFill>
                  <a:schemeClr val="tx2"/>
                </a:solidFill>
              </a:rPr>
              <a:t>Bowering</a:t>
            </a:r>
            <a:endParaRPr lang="en-US" sz="1200" dirty="0"/>
          </a:p>
          <a:p>
            <a:pPr algn="ctr" indent="0" marL="0">
              <a:buNone/>
            </a:pPr>
            <a:r>
              <a:rPr lang="en-US" sz="1050" b="1" dirty="0">
                <a:solidFill>
                  <a:schemeClr val="accent1"/>
                </a:solidFill>
              </a:rPr>
              <a:t>Advisory Board</a:t>
            </a:r>
            <a:endParaRPr lang="en-US" sz="1200" dirty="0"/>
          </a:p>
        </p:txBody>
      </p:sp>
      <p:pic>
        <p:nvPicPr>
          <p:cNvPr id="18" name="photo Joe Piekenbrock" descr="img/ph_joe_c.png">
            <a:hlinkClick r:id="rId12" tooltip=""/>
          </p:cNvPr>
          <p:cNvPicPr>
            <a:picLocks noChangeAspect="1"/>
          </p:cNvPicPr>
          <p:nvPr/>
        </p:nvPicPr>
        <p:blipFill>
          <a:blip r:embed="rId11"/>
          <a:stretch>
            <a:fillRect/>
          </a:stretch>
        </p:blipFill>
        <p:spPr>
          <a:xfrm>
            <a:off x="5705856" y="1783080"/>
            <a:ext cx="749808" cy="749808"/>
          </a:xfrm>
          <a:prstGeom prst="rect">
            <a:avLst/>
          </a:prstGeom>
        </p:spPr>
      </p:pic>
      <p:sp>
        <p:nvSpPr>
          <p:cNvPr id="19" name="Text 11"/>
          <p:cNvSpPr txBox="1"/>
          <p:nvPr/>
        </p:nvSpPr>
        <p:spPr>
          <a:xfrm>
            <a:off x="5596128" y="2578608"/>
            <a:ext cx="969264" cy="685800"/>
          </a:xfrm>
          <a:prstGeom prst="rect">
            <a:avLst/>
          </a:prstGeom>
          <a:noFill/>
          <a:ln/>
        </p:spPr>
        <p:txBody>
          <a:bodyPr wrap="square" lIns="0" tIns="0" rIns="0" bIns="0" rtlCol="0" anchor="t"/>
          <a:lstStyle/>
          <a:p>
            <a:pPr algn="ctr" indent="0" marL="0">
              <a:buNone/>
            </a:pPr>
            <a:r>
              <a:rPr lang="en-US" sz="1200" b="1" dirty="0">
                <a:solidFill>
                  <a:schemeClr val="tx2"/>
                </a:solidFill>
              </a:rPr>
              <a:t>Joe</a:t>
            </a:r>
            <a:endParaRPr lang="en-US" sz="1200" dirty="0"/>
          </a:p>
          <a:p>
            <a:pPr algn="ctr" indent="0" marL="0">
              <a:buNone/>
            </a:pPr>
            <a:r>
              <a:rPr lang="en-US" sz="1200" b="1" dirty="0">
                <a:solidFill>
                  <a:schemeClr val="tx2"/>
                </a:solidFill>
              </a:rPr>
              <a:t>Piekenbrock</a:t>
            </a:r>
            <a:endParaRPr lang="en-US" sz="1200" dirty="0"/>
          </a:p>
          <a:p>
            <a:pPr algn="ctr" indent="0" marL="0">
              <a:buNone/>
            </a:pPr>
            <a:r>
              <a:rPr lang="en-US" sz="1050" b="1" dirty="0">
                <a:solidFill>
                  <a:schemeClr val="accent1"/>
                </a:solidFill>
              </a:rPr>
              <a:t>Advisory Board</a:t>
            </a:r>
            <a:endParaRPr lang="en-US" sz="1200" dirty="0"/>
          </a:p>
        </p:txBody>
      </p:sp>
      <p:pic>
        <p:nvPicPr>
          <p:cNvPr id="20" name="photo Bob Jacko" descr="img/ph_bob_c.png">
            <a:hlinkClick r:id="rId14" tooltip=""/>
          </p:cNvPr>
          <p:cNvPicPr>
            <a:picLocks noChangeAspect="1"/>
          </p:cNvPicPr>
          <p:nvPr/>
        </p:nvPicPr>
        <p:blipFill>
          <a:blip r:embed="rId13"/>
          <a:stretch>
            <a:fillRect/>
          </a:stretch>
        </p:blipFill>
        <p:spPr>
          <a:xfrm>
            <a:off x="6711696" y="1783080"/>
            <a:ext cx="749808" cy="749808"/>
          </a:xfrm>
          <a:prstGeom prst="rect">
            <a:avLst/>
          </a:prstGeom>
        </p:spPr>
      </p:pic>
      <p:sp>
        <p:nvSpPr>
          <p:cNvPr id="21" name="Text 12"/>
          <p:cNvSpPr txBox="1"/>
          <p:nvPr/>
        </p:nvSpPr>
        <p:spPr>
          <a:xfrm>
            <a:off x="6601968" y="2578608"/>
            <a:ext cx="969264" cy="685800"/>
          </a:xfrm>
          <a:prstGeom prst="rect">
            <a:avLst/>
          </a:prstGeom>
          <a:noFill/>
          <a:ln/>
        </p:spPr>
        <p:txBody>
          <a:bodyPr wrap="square" lIns="0" tIns="0" rIns="0" bIns="0" rtlCol="0" anchor="t"/>
          <a:lstStyle/>
          <a:p>
            <a:pPr algn="ctr" indent="0" marL="0">
              <a:buNone/>
            </a:pPr>
            <a:r>
              <a:rPr lang="en-US" sz="1200" b="1" dirty="0">
                <a:solidFill>
                  <a:schemeClr val="tx2"/>
                </a:solidFill>
              </a:rPr>
              <a:t>Bob</a:t>
            </a:r>
            <a:endParaRPr lang="en-US" sz="1200" dirty="0"/>
          </a:p>
          <a:p>
            <a:pPr algn="ctr" indent="0" marL="0">
              <a:buNone/>
            </a:pPr>
            <a:r>
              <a:rPr lang="en-US" sz="1200" b="1" dirty="0">
                <a:solidFill>
                  <a:schemeClr val="tx2"/>
                </a:solidFill>
              </a:rPr>
              <a:t>Jacko</a:t>
            </a:r>
            <a:endParaRPr lang="en-US" sz="1200" dirty="0"/>
          </a:p>
          <a:p>
            <a:pPr algn="ctr" indent="0" marL="0">
              <a:buNone/>
            </a:pPr>
            <a:r>
              <a:rPr lang="en-US" sz="1050" b="1" dirty="0">
                <a:solidFill>
                  <a:schemeClr val="accent1"/>
                </a:solidFill>
              </a:rPr>
              <a:t>Advisory Board</a:t>
            </a:r>
            <a:endParaRPr lang="en-US" sz="1200" dirty="0"/>
          </a:p>
        </p:txBody>
      </p:sp>
      <p:pic>
        <p:nvPicPr>
          <p:cNvPr id="22" name="photo Sorin Posescu" descr="img/ph_sorin_c.png">
            <a:hlinkClick r:id="rId16" tooltip=""/>
          </p:cNvPr>
          <p:cNvPicPr>
            <a:picLocks noChangeAspect="1"/>
          </p:cNvPicPr>
          <p:nvPr/>
        </p:nvPicPr>
        <p:blipFill>
          <a:blip r:embed="rId15"/>
          <a:stretch>
            <a:fillRect/>
          </a:stretch>
        </p:blipFill>
        <p:spPr>
          <a:xfrm>
            <a:off x="7717536" y="1783080"/>
            <a:ext cx="749808" cy="749808"/>
          </a:xfrm>
          <a:prstGeom prst="rect">
            <a:avLst/>
          </a:prstGeom>
        </p:spPr>
      </p:pic>
      <p:sp>
        <p:nvSpPr>
          <p:cNvPr id="23" name="Text 13"/>
          <p:cNvSpPr txBox="1"/>
          <p:nvPr/>
        </p:nvSpPr>
        <p:spPr>
          <a:xfrm>
            <a:off x="7607808" y="2578608"/>
            <a:ext cx="969264" cy="685800"/>
          </a:xfrm>
          <a:prstGeom prst="rect">
            <a:avLst/>
          </a:prstGeom>
          <a:noFill/>
          <a:ln/>
        </p:spPr>
        <p:txBody>
          <a:bodyPr wrap="square" lIns="0" tIns="0" rIns="0" bIns="0" rtlCol="0" anchor="t"/>
          <a:lstStyle/>
          <a:p>
            <a:pPr algn="ctr" indent="0" marL="0">
              <a:buNone/>
            </a:pPr>
            <a:r>
              <a:rPr lang="en-US" sz="1200" b="1" dirty="0">
                <a:solidFill>
                  <a:schemeClr val="tx2"/>
                </a:solidFill>
              </a:rPr>
              <a:t>Sorin</a:t>
            </a:r>
            <a:endParaRPr lang="en-US" sz="1200" dirty="0"/>
          </a:p>
          <a:p>
            <a:pPr algn="ctr" indent="0" marL="0">
              <a:buNone/>
            </a:pPr>
            <a:r>
              <a:rPr lang="en-US" sz="1200" b="1" dirty="0">
                <a:solidFill>
                  <a:schemeClr val="tx2"/>
                </a:solidFill>
              </a:rPr>
              <a:t>Posescu</a:t>
            </a:r>
            <a:endParaRPr lang="en-US" sz="1200" dirty="0"/>
          </a:p>
          <a:p>
            <a:pPr algn="ctr" indent="0" marL="0">
              <a:buNone/>
            </a:pPr>
            <a:r>
              <a:rPr lang="en-US" sz="1050" b="1" dirty="0">
                <a:solidFill>
                  <a:schemeClr val="accent1"/>
                </a:solidFill>
              </a:rPr>
              <a:t>Advisory Board</a:t>
            </a:r>
            <a:endParaRPr lang="en-US" sz="1200" dirty="0"/>
          </a:p>
        </p:txBody>
      </p:sp>
      <p:pic>
        <p:nvPicPr>
          <p:cNvPr id="24" name="photo Yuvraj S. Solanki" descr="img/ph_yuvraj_c.png">
            <a:hlinkClick r:id="rId18" tooltip=""/>
          </p:cNvPr>
          <p:cNvPicPr>
            <a:picLocks noChangeAspect="1"/>
          </p:cNvPicPr>
          <p:nvPr/>
        </p:nvPicPr>
        <p:blipFill>
          <a:blip r:embed="rId17"/>
          <a:stretch>
            <a:fillRect/>
          </a:stretch>
        </p:blipFill>
        <p:spPr>
          <a:xfrm>
            <a:off x="8723376" y="1783080"/>
            <a:ext cx="749808" cy="749808"/>
          </a:xfrm>
          <a:prstGeom prst="rect">
            <a:avLst/>
          </a:prstGeom>
        </p:spPr>
      </p:pic>
      <p:sp>
        <p:nvSpPr>
          <p:cNvPr id="25" name="Text 14"/>
          <p:cNvSpPr txBox="1"/>
          <p:nvPr/>
        </p:nvSpPr>
        <p:spPr>
          <a:xfrm>
            <a:off x="8613648" y="2578608"/>
            <a:ext cx="969264" cy="685800"/>
          </a:xfrm>
          <a:prstGeom prst="rect">
            <a:avLst/>
          </a:prstGeom>
          <a:noFill/>
          <a:ln/>
        </p:spPr>
        <p:txBody>
          <a:bodyPr wrap="square" lIns="0" tIns="0" rIns="0" bIns="0" rtlCol="0" anchor="t"/>
          <a:lstStyle/>
          <a:p>
            <a:pPr algn="ctr" indent="0" marL="0">
              <a:buNone/>
            </a:pPr>
            <a:r>
              <a:rPr lang="en-US" sz="1200" b="1" dirty="0">
                <a:solidFill>
                  <a:schemeClr val="tx2"/>
                </a:solidFill>
              </a:rPr>
              <a:t>Yuvraj S.</a:t>
            </a:r>
            <a:endParaRPr lang="en-US" sz="1200" dirty="0"/>
          </a:p>
          <a:p>
            <a:pPr algn="ctr" indent="0" marL="0">
              <a:buNone/>
            </a:pPr>
            <a:r>
              <a:rPr lang="en-US" sz="1200" b="1" dirty="0">
                <a:solidFill>
                  <a:schemeClr val="tx2"/>
                </a:solidFill>
              </a:rPr>
              <a:t>Solanki</a:t>
            </a:r>
            <a:endParaRPr lang="en-US" sz="1200" dirty="0"/>
          </a:p>
          <a:p>
            <a:pPr algn="ctr" indent="0" marL="0">
              <a:buNone/>
            </a:pPr>
            <a:r>
              <a:rPr lang="en-US" sz="1050" b="1" dirty="0">
                <a:solidFill>
                  <a:schemeClr val="accent1"/>
                </a:solidFill>
              </a:rPr>
              <a:t>Advisory Board</a:t>
            </a:r>
            <a:endParaRPr lang="en-US" sz="1200" dirty="0"/>
          </a:p>
        </p:txBody>
      </p:sp>
      <p:pic>
        <p:nvPicPr>
          <p:cNvPr id="26" name="photo Akbar Hassanally" descr="img/ph_akbar_c.png">
            <a:hlinkClick r:id="rId20" tooltip=""/>
          </p:cNvPr>
          <p:cNvPicPr>
            <a:picLocks noChangeAspect="1"/>
          </p:cNvPicPr>
          <p:nvPr/>
        </p:nvPicPr>
        <p:blipFill>
          <a:blip r:embed="rId19"/>
          <a:stretch>
            <a:fillRect/>
          </a:stretch>
        </p:blipFill>
        <p:spPr>
          <a:xfrm>
            <a:off x="9729216" y="1783080"/>
            <a:ext cx="749808" cy="749808"/>
          </a:xfrm>
          <a:prstGeom prst="rect">
            <a:avLst/>
          </a:prstGeom>
        </p:spPr>
      </p:pic>
      <p:sp>
        <p:nvSpPr>
          <p:cNvPr id="27" name="Text 15"/>
          <p:cNvSpPr txBox="1"/>
          <p:nvPr/>
        </p:nvSpPr>
        <p:spPr>
          <a:xfrm>
            <a:off x="9619488" y="2578608"/>
            <a:ext cx="969264" cy="685800"/>
          </a:xfrm>
          <a:prstGeom prst="rect">
            <a:avLst/>
          </a:prstGeom>
          <a:noFill/>
          <a:ln/>
        </p:spPr>
        <p:txBody>
          <a:bodyPr wrap="square" lIns="0" tIns="0" rIns="0" bIns="0" rtlCol="0" anchor="t"/>
          <a:lstStyle/>
          <a:p>
            <a:pPr algn="ctr" indent="0" marL="0">
              <a:buNone/>
            </a:pPr>
            <a:r>
              <a:rPr lang="en-US" sz="1200" b="1" dirty="0">
                <a:solidFill>
                  <a:schemeClr val="tx2"/>
                </a:solidFill>
              </a:rPr>
              <a:t>Akbar</a:t>
            </a:r>
            <a:endParaRPr lang="en-US" sz="1200" dirty="0"/>
          </a:p>
          <a:p>
            <a:pPr algn="ctr" indent="0" marL="0">
              <a:buNone/>
            </a:pPr>
            <a:r>
              <a:rPr lang="en-US" sz="1200" b="1" dirty="0">
                <a:solidFill>
                  <a:schemeClr val="tx2"/>
                </a:solidFill>
              </a:rPr>
              <a:t>Hassanally</a:t>
            </a:r>
            <a:endParaRPr lang="en-US" sz="1200" dirty="0"/>
          </a:p>
          <a:p>
            <a:pPr algn="ctr" indent="0" marL="0">
              <a:buNone/>
            </a:pPr>
            <a:r>
              <a:rPr lang="en-US" sz="1050" b="1" dirty="0">
                <a:solidFill>
                  <a:schemeClr val="accent1"/>
                </a:solidFill>
              </a:rPr>
              <a:t>Advisory Board</a:t>
            </a:r>
            <a:endParaRPr lang="en-US" sz="1200" dirty="0"/>
          </a:p>
        </p:txBody>
      </p:sp>
      <p:pic>
        <p:nvPicPr>
          <p:cNvPr id="28" name="photo Paul Gibbons" descr="img/ph_paul_c.png">
            <a:hlinkClick r:id="rId22" tooltip=""/>
          </p:cNvPr>
          <p:cNvPicPr>
            <a:picLocks noChangeAspect="1"/>
          </p:cNvPicPr>
          <p:nvPr/>
        </p:nvPicPr>
        <p:blipFill>
          <a:blip r:embed="rId21"/>
          <a:stretch>
            <a:fillRect/>
          </a:stretch>
        </p:blipFill>
        <p:spPr>
          <a:xfrm>
            <a:off x="10735056" y="1783080"/>
            <a:ext cx="749808" cy="749808"/>
          </a:xfrm>
          <a:prstGeom prst="rect">
            <a:avLst/>
          </a:prstGeom>
        </p:spPr>
      </p:pic>
      <p:sp>
        <p:nvSpPr>
          <p:cNvPr id="29" name="Text 16"/>
          <p:cNvSpPr txBox="1"/>
          <p:nvPr/>
        </p:nvSpPr>
        <p:spPr>
          <a:xfrm>
            <a:off x="10625328" y="2578608"/>
            <a:ext cx="969264" cy="685800"/>
          </a:xfrm>
          <a:prstGeom prst="rect">
            <a:avLst/>
          </a:prstGeom>
          <a:noFill/>
          <a:ln/>
        </p:spPr>
        <p:txBody>
          <a:bodyPr wrap="square" lIns="0" tIns="0" rIns="0" bIns="0" rtlCol="0" anchor="t"/>
          <a:lstStyle/>
          <a:p>
            <a:pPr algn="ctr" indent="0" marL="0">
              <a:buNone/>
            </a:pPr>
            <a:r>
              <a:rPr lang="en-US" sz="1200" b="1" dirty="0">
                <a:solidFill>
                  <a:schemeClr val="tx2"/>
                </a:solidFill>
              </a:rPr>
              <a:t>Paul</a:t>
            </a:r>
            <a:endParaRPr lang="en-US" sz="1200" dirty="0"/>
          </a:p>
          <a:p>
            <a:pPr algn="ctr" indent="0" marL="0">
              <a:buNone/>
            </a:pPr>
            <a:r>
              <a:rPr lang="en-US" sz="1200" b="1" dirty="0">
                <a:solidFill>
                  <a:schemeClr val="tx2"/>
                </a:solidFill>
              </a:rPr>
              <a:t>Gibbons</a:t>
            </a:r>
            <a:endParaRPr lang="en-US" sz="1200" dirty="0"/>
          </a:p>
          <a:p>
            <a:pPr algn="ctr" indent="0" marL="0">
              <a:buNone/>
            </a:pPr>
            <a:r>
              <a:rPr lang="en-US" sz="1050" b="1" dirty="0">
                <a:solidFill>
                  <a:schemeClr val="accent1"/>
                </a:solidFill>
              </a:rPr>
              <a:t>Advisory Board</a:t>
            </a:r>
            <a:endParaRPr lang="en-US" sz="1200" dirty="0"/>
          </a:p>
        </p:txBody>
      </p:sp>
      <p:graphicFrame>
        <p:nvGraphicFramePr>
          <p:cNvPr id="10" name="Table 0"/>
          <p:cNvGraphicFramePr>
            <a:graphicFrameLocks noGrp="1"/>
          </p:cNvGraphicFramePr>
          <p:nvPr>
            <p:extLst>
              <p:ext uri="{D42A27DB-BD31-4B8C-83A1-F6EECF244321}">
                <p14:modId xmlns:p14="http://schemas.microsoft.com/office/powerpoint/2010/main" val="1579011935"/>
              </p:ext>
            </p:extLst>
          </p:nvPr>
        </p:nvGraphicFramePr>
        <p:xfrm>
          <a:off x="548640" y="3520440"/>
          <a:ext cx="7680960" cy="914400"/>
        </p:xfrm>
        <a:graphic>
          <a:graphicData uri="http://schemas.openxmlformats.org/drawingml/2006/table">
            <a:tbl>
              <a:tblPr/>
              <a:tblGrid>
                <a:gridCol w="1371600"/>
                <a:gridCol w="960120"/>
                <a:gridCol w="1371600"/>
                <a:gridCol w="2423160"/>
                <a:gridCol w="1554480"/>
              </a:tblGrid>
              <a:tr h="384048">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Discovery</a:t>
                      </a:r>
                      <a:endParaRPr lang="en-US" sz="1250" dirty="0">
                        <a:latin typeface="Calibri" charset="0"/>
                        <a:ea typeface="Calibri" charset="0"/>
                        <a:cs typeface="Calibri" charset="0"/>
                      </a:endParaRPr>
                    </a:p>
                  </a:txBody>
                  <a:tcPr marL="91440" marR="91440" marT="45720" marB="45720" anchor="ctr">
                    <a:lnL w="9525" cap="flat" cmpd="sng" algn="ctr">
                      <a:solidFill>
                        <a:srgbClr val="CFDEEC"/>
                      </a:solidFill>
                      <a:prstDash val="solid"/>
                      <a:round/>
                      <a:headEnd type="none" w="med" len="med"/>
                      <a:tailEnd type="none" w="med" len="med"/>
                    </a:lnL>
                    <a:lnR w="9525" cap="flat" cmpd="sng" algn="ctr">
                      <a:solidFill>
                        <a:srgbClr val="CFDEEC"/>
                      </a:solidFill>
                      <a:prstDash val="solid"/>
                      <a:round/>
                      <a:headEnd type="none" w="med" len="med"/>
                      <a:tailEnd type="none" w="med" len="med"/>
                    </a:lnR>
                    <a:lnT w="9525" cap="flat" cmpd="sng" algn="ctr">
                      <a:solidFill>
                        <a:srgbClr val="CFDEEC"/>
                      </a:solidFill>
                      <a:prstDash val="solid"/>
                      <a:round/>
                      <a:headEnd type="none" w="med" len="med"/>
                      <a:tailEnd type="none" w="med" len="med"/>
                    </a:lnT>
                    <a:lnB w="9525" cap="flat" cmpd="sng" algn="ctr">
                      <a:solidFill>
                        <a:srgbClr val="CFDEEC"/>
                      </a:solidFill>
                      <a:prstDash val="solid"/>
                      <a:round/>
                      <a:headEnd type="none" w="med" len="med"/>
                      <a:tailEnd type="none" w="med" len="med"/>
                    </a:lnB>
                    <a:solidFill>
                      <a:srgbClr val="0E2A47"/>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Type</a:t>
                      </a:r>
                      <a:endParaRPr lang="en-US" sz="1250" dirty="0">
                        <a:latin typeface="Calibri" charset="0"/>
                        <a:ea typeface="Calibri" charset="0"/>
                        <a:cs typeface="Calibri" charset="0"/>
                      </a:endParaRPr>
                    </a:p>
                  </a:txBody>
                  <a:tcPr marL="91440" marR="91440" marT="45720" marB="45720" anchor="ctr">
                    <a:lnL w="9525" cap="flat" cmpd="sng" algn="ctr">
                      <a:solidFill>
                        <a:srgbClr val="CFDEEC"/>
                      </a:solidFill>
                      <a:prstDash val="solid"/>
                      <a:round/>
                      <a:headEnd type="none" w="med" len="med"/>
                      <a:tailEnd type="none" w="med" len="med"/>
                    </a:lnL>
                    <a:lnR w="9525" cap="flat" cmpd="sng" algn="ctr">
                      <a:solidFill>
                        <a:srgbClr val="CFDEEC"/>
                      </a:solidFill>
                      <a:prstDash val="solid"/>
                      <a:round/>
                      <a:headEnd type="none" w="med" len="med"/>
                      <a:tailEnd type="none" w="med" len="med"/>
                    </a:lnR>
                    <a:lnT w="9525" cap="flat" cmpd="sng" algn="ctr">
                      <a:solidFill>
                        <a:srgbClr val="CFDEEC"/>
                      </a:solidFill>
                      <a:prstDash val="solid"/>
                      <a:round/>
                      <a:headEnd type="none" w="med" len="med"/>
                      <a:tailEnd type="none" w="med" len="med"/>
                    </a:lnT>
                    <a:lnB w="9525" cap="flat" cmpd="sng" algn="ctr">
                      <a:solidFill>
                        <a:srgbClr val="CFDEEC"/>
                      </a:solidFill>
                      <a:prstDash val="solid"/>
                      <a:round/>
                      <a:headEnd type="none" w="med" len="med"/>
                      <a:tailEnd type="none" w="med" len="med"/>
                    </a:lnB>
                    <a:solidFill>
                      <a:srgbClr val="0E2A47"/>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Location</a:t>
                      </a:r>
                      <a:endParaRPr lang="en-US" sz="1250" dirty="0">
                        <a:latin typeface="Calibri" charset="0"/>
                        <a:ea typeface="Calibri" charset="0"/>
                        <a:cs typeface="Calibri" charset="0"/>
                      </a:endParaRPr>
                    </a:p>
                  </a:txBody>
                  <a:tcPr marL="91440" marR="91440" marT="45720" marB="45720" anchor="ctr">
                    <a:lnL w="9525" cap="flat" cmpd="sng" algn="ctr">
                      <a:solidFill>
                        <a:srgbClr val="CFDEEC"/>
                      </a:solidFill>
                      <a:prstDash val="solid"/>
                      <a:round/>
                      <a:headEnd type="none" w="med" len="med"/>
                      <a:tailEnd type="none" w="med" len="med"/>
                    </a:lnL>
                    <a:lnR w="9525" cap="flat" cmpd="sng" algn="ctr">
                      <a:solidFill>
                        <a:srgbClr val="CFDEEC"/>
                      </a:solidFill>
                      <a:prstDash val="solid"/>
                      <a:round/>
                      <a:headEnd type="none" w="med" len="med"/>
                      <a:tailEnd type="none" w="med" len="med"/>
                    </a:lnR>
                    <a:lnT w="9525" cap="flat" cmpd="sng" algn="ctr">
                      <a:solidFill>
                        <a:srgbClr val="CFDEEC"/>
                      </a:solidFill>
                      <a:prstDash val="solid"/>
                      <a:round/>
                      <a:headEnd type="none" w="med" len="med"/>
                      <a:tailEnd type="none" w="med" len="med"/>
                    </a:lnT>
                    <a:lnB w="9525" cap="flat" cmpd="sng" algn="ctr">
                      <a:solidFill>
                        <a:srgbClr val="CFDEEC"/>
                      </a:solidFill>
                      <a:prstDash val="solid"/>
                      <a:round/>
                      <a:headEnd type="none" w="med" len="med"/>
                      <a:tailEnd type="none" w="med" len="med"/>
                    </a:lnB>
                    <a:solidFill>
                      <a:srgbClr val="0E2A47"/>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Company</a:t>
                      </a:r>
                      <a:endParaRPr lang="en-US" sz="1250" dirty="0">
                        <a:latin typeface="Calibri" charset="0"/>
                        <a:ea typeface="Calibri" charset="0"/>
                        <a:cs typeface="Calibri" charset="0"/>
                      </a:endParaRPr>
                    </a:p>
                  </a:txBody>
                  <a:tcPr marL="91440" marR="91440" marT="45720" marB="45720" anchor="ctr">
                    <a:lnL w="9525" cap="flat" cmpd="sng" algn="ctr">
                      <a:solidFill>
                        <a:srgbClr val="CFDEEC"/>
                      </a:solidFill>
                      <a:prstDash val="solid"/>
                      <a:round/>
                      <a:headEnd type="none" w="med" len="med"/>
                      <a:tailEnd type="none" w="med" len="med"/>
                    </a:lnL>
                    <a:lnR w="9525" cap="flat" cmpd="sng" algn="ctr">
                      <a:solidFill>
                        <a:srgbClr val="CFDEEC"/>
                      </a:solidFill>
                      <a:prstDash val="solid"/>
                      <a:round/>
                      <a:headEnd type="none" w="med" len="med"/>
                      <a:tailEnd type="none" w="med" len="med"/>
                    </a:lnR>
                    <a:lnT w="9525" cap="flat" cmpd="sng" algn="ctr">
                      <a:solidFill>
                        <a:srgbClr val="CFDEEC"/>
                      </a:solidFill>
                      <a:prstDash val="solid"/>
                      <a:round/>
                      <a:headEnd type="none" w="med" len="med"/>
                      <a:tailEnd type="none" w="med" len="med"/>
                    </a:lnT>
                    <a:lnB w="9525" cap="flat" cmpd="sng" algn="ctr">
                      <a:solidFill>
                        <a:srgbClr val="CFDEEC"/>
                      </a:solidFill>
                      <a:prstDash val="solid"/>
                      <a:round/>
                      <a:headEnd type="none" w="med" len="med"/>
                      <a:tailEnd type="none" w="med" len="med"/>
                    </a:lnB>
                    <a:solidFill>
                      <a:srgbClr val="0E2A47"/>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Market Cap High</a:t>
                      </a:r>
                      <a:endParaRPr lang="en-US" sz="1250" dirty="0">
                        <a:latin typeface="Calibri" charset="0"/>
                        <a:ea typeface="Calibri" charset="0"/>
                        <a:cs typeface="Calibri" charset="0"/>
                      </a:endParaRPr>
                    </a:p>
                  </a:txBody>
                  <a:tcPr marL="91440" marR="91440" marT="45720" marB="45720" anchor="ctr">
                    <a:lnL w="9525" cap="flat" cmpd="sng" algn="ctr">
                      <a:solidFill>
                        <a:srgbClr val="CFDEEC"/>
                      </a:solidFill>
                      <a:prstDash val="solid"/>
                      <a:round/>
                      <a:headEnd type="none" w="med" len="med"/>
                      <a:tailEnd type="none" w="med" len="med"/>
                    </a:lnL>
                    <a:lnR w="9525" cap="flat" cmpd="sng" algn="ctr">
                      <a:solidFill>
                        <a:srgbClr val="CFDEEC"/>
                      </a:solidFill>
                      <a:prstDash val="solid"/>
                      <a:round/>
                      <a:headEnd type="none" w="med" len="med"/>
                      <a:tailEnd type="none" w="med" len="med"/>
                    </a:lnR>
                    <a:lnT w="9525" cap="flat" cmpd="sng" algn="ctr">
                      <a:solidFill>
                        <a:srgbClr val="CFDEEC"/>
                      </a:solidFill>
                      <a:prstDash val="solid"/>
                      <a:round/>
                      <a:headEnd type="none" w="med" len="med"/>
                      <a:tailEnd type="none" w="med" len="med"/>
                    </a:lnT>
                    <a:lnB w="9525" cap="flat" cmpd="sng" algn="ctr">
                      <a:solidFill>
                        <a:srgbClr val="CFDEEC"/>
                      </a:solidFill>
                      <a:prstDash val="solid"/>
                      <a:round/>
                      <a:headEnd type="none" w="med" len="med"/>
                      <a:tailEnd type="none" w="med" len="med"/>
                    </a:lnB>
                    <a:solidFill>
                      <a:srgbClr val="0E2A47"/>
                    </a:solidFill>
                  </a:tcPr>
                </a:tc>
              </a:tr>
              <a:tr h="384048">
                <a:tc>
                  <a:txBody>
                    <a:bodyPr/>
                    <a:lstStyle/>
                    <a:p>
                      <a:pPr indent="0" marL="0">
                        <a:buNone/>
                      </a:pPr>
                      <a:r>
                        <a:rPr lang="en-US" sz="1250" b="1" u="sng" dirty="0">
                          <a:solidFill>
                            <a:srgbClr val="1D5FA6"/>
                          </a:solidFill>
                          <a:latin typeface="Calibri" pitchFamily="34" charset="0"/>
                          <a:ea typeface="Calibri" pitchFamily="34" charset="-122"/>
                          <a:cs typeface="Calibri" pitchFamily="34" charset="-120"/>
                          <a:hlinkClick r:id="rId23" invalidUrl="" action="" tgtFrame="" tooltip="" history="1" highlightClick="0" endSnd="0">
                            <a:extLst>
                              <a:ext uri="{A12FA001-AC4F-418D-AE19-62706E023703}">
                                <ahyp:hlinkClr xmlns:ahyp="http://schemas.microsoft.com/office/drawing/2018/hyperlinkcolor" val="tx"/>
                              </a:ext>
                            </a:extLst>
                          </a:hlinkClick>
                        </a:rPr>
                        <a:t>Smucker</a:t>
                      </a:r>
                      <a:pPr indent="0" marL="0">
                        <a:buNone/>
                      </a:pPr>
                      <a:r>
                        <a:rPr lang="en-US" sz="1250" b="1" dirty="0">
                          <a:solidFill>
                            <a:srgbClr val="1E2832"/>
                          </a:solidFill>
                          <a:latin typeface="Calibri" pitchFamily="34" charset="0"/>
                          <a:ea typeface="Calibri" pitchFamily="34" charset="-122"/>
                          <a:cs typeface="Calibri" pitchFamily="34" charset="-120"/>
                        </a:rPr>
                        <a:t> &amp; </a:t>
                      </a:r>
                      <a:pPr indent="0" marL="0">
                        <a:buNone/>
                      </a:pPr>
                      <a:r>
                        <a:rPr lang="en-US" sz="1250" b="1" u="sng" dirty="0">
                          <a:solidFill>
                            <a:srgbClr val="1D5FA6"/>
                          </a:solidFill>
                          <a:latin typeface="Calibri" pitchFamily="34" charset="0"/>
                          <a:ea typeface="Calibri" pitchFamily="34" charset="-122"/>
                          <a:cs typeface="Calibri" pitchFamily="34" charset="-120"/>
                          <a:hlinkClick r:id="rId24" invalidUrl="" action="" tgtFrame="" tooltip="" history="1" highlightClick="0" endSnd="0">
                            <a:extLst>
                              <a:ext uri="{A12FA001-AC4F-418D-AE19-62706E023703}">
                                <ahyp:hlinkClr xmlns:ahyp="http://schemas.microsoft.com/office/drawing/2018/hyperlinkcolor" val="tx"/>
                              </a:ext>
                            </a:extLst>
                          </a:hlinkClick>
                        </a:rPr>
                        <a:t>Sun</a:t>
                      </a:r>
                      <a:endParaRPr lang="en-US" sz="1250" dirty="0">
                        <a:latin typeface="Calibri" charset="0"/>
                        <a:ea typeface="Calibri" charset="0"/>
                        <a:cs typeface="Calibri" charset="0"/>
                      </a:endParaRPr>
                    </a:p>
                  </a:txBody>
                  <a:tcPr marL="91440" marR="91440" marT="45720" marB="45720" anchor="ctr">
                    <a:lnL w="9525" cap="flat" cmpd="sng" algn="ctr">
                      <a:solidFill>
                        <a:srgbClr val="CFDEEC"/>
                      </a:solidFill>
                      <a:prstDash val="solid"/>
                      <a:round/>
                      <a:headEnd type="none" w="med" len="med"/>
                      <a:tailEnd type="none" w="med" len="med"/>
                    </a:lnL>
                    <a:lnR w="9525" cap="flat" cmpd="sng" algn="ctr">
                      <a:solidFill>
                        <a:srgbClr val="CFDEEC"/>
                      </a:solidFill>
                      <a:prstDash val="solid"/>
                      <a:round/>
                      <a:headEnd type="none" w="med" len="med"/>
                      <a:tailEnd type="none" w="med" len="med"/>
                    </a:lnR>
                    <a:lnT w="9525" cap="flat" cmpd="sng" algn="ctr">
                      <a:solidFill>
                        <a:srgbClr val="CFDEEC"/>
                      </a:solidFill>
                      <a:prstDash val="solid"/>
                      <a:round/>
                      <a:headEnd type="none" w="med" len="med"/>
                      <a:tailEnd type="none" w="med" len="med"/>
                    </a:lnT>
                    <a:lnB w="9525" cap="flat" cmpd="sng" algn="ctr">
                      <a:solidFill>
                        <a:srgbClr val="CFDEEC"/>
                      </a:solidFill>
                      <a:prstDash val="solid"/>
                      <a:round/>
                      <a:headEnd type="none" w="med" len="med"/>
                      <a:tailEnd type="none" w="med" len="med"/>
                    </a:lnB>
                    <a:solidFill>
                      <a:srgbClr val="FFFFFF"/>
                    </a:solidFill>
                  </a:tcPr>
                </a:tc>
                <a:tc>
                  <a:txBody>
                    <a:bodyPr/>
                    <a:lstStyle/>
                    <a:p>
                      <a:pPr algn="l" indent="0" marL="0">
                        <a:buNone/>
                      </a:pPr>
                      <a:r>
                        <a:rPr lang="en-US" sz="1250" dirty="0">
                          <a:solidFill>
                            <a:srgbClr val="1E2832"/>
                          </a:solidFill>
                          <a:latin typeface="Calibri" pitchFamily="34" charset="0"/>
                          <a:ea typeface="Calibri" pitchFamily="34" charset="-122"/>
                          <a:cs typeface="Calibri" pitchFamily="34" charset="-120"/>
                        </a:rPr>
                        <a:t>VMS-style</a:t>
                      </a:r>
                      <a:endParaRPr lang="en-US" sz="1250" dirty="0">
                        <a:latin typeface="Calibri" charset="0"/>
                        <a:ea typeface="Calibri" charset="0"/>
                        <a:cs typeface="Calibri" charset="0"/>
                      </a:endParaRPr>
                    </a:p>
                  </a:txBody>
                  <a:tcPr marL="91440" marR="91440" marT="45720" marB="45720" anchor="ctr">
                    <a:lnL w="9525" cap="flat" cmpd="sng" algn="ctr">
                      <a:solidFill>
                        <a:srgbClr val="CFDEEC"/>
                      </a:solidFill>
                      <a:prstDash val="solid"/>
                      <a:round/>
                      <a:headEnd type="none" w="med" len="med"/>
                      <a:tailEnd type="none" w="med" len="med"/>
                    </a:lnL>
                    <a:lnR w="9525" cap="flat" cmpd="sng" algn="ctr">
                      <a:solidFill>
                        <a:srgbClr val="CFDEEC"/>
                      </a:solidFill>
                      <a:prstDash val="solid"/>
                      <a:round/>
                      <a:headEnd type="none" w="med" len="med"/>
                      <a:tailEnd type="none" w="med" len="med"/>
                    </a:lnR>
                    <a:lnT w="9525" cap="flat" cmpd="sng" algn="ctr">
                      <a:solidFill>
                        <a:srgbClr val="CFDEEC"/>
                      </a:solidFill>
                      <a:prstDash val="solid"/>
                      <a:round/>
                      <a:headEnd type="none" w="med" len="med"/>
                      <a:tailEnd type="none" w="med" len="med"/>
                    </a:lnT>
                    <a:lnB w="9525" cap="flat" cmpd="sng" algn="ctr">
                      <a:solidFill>
                        <a:srgbClr val="CFDEEC"/>
                      </a:solidFill>
                      <a:prstDash val="solid"/>
                      <a:round/>
                      <a:headEnd type="none" w="med" len="med"/>
                      <a:tailEnd type="none" w="med" len="med"/>
                    </a:lnB>
                    <a:solidFill>
                      <a:srgbClr val="FFFFFF"/>
                    </a:solidFill>
                  </a:tcPr>
                </a:tc>
                <a:tc>
                  <a:txBody>
                    <a:bodyPr/>
                    <a:lstStyle/>
                    <a:p>
                      <a:pPr algn="l" indent="0" marL="0">
                        <a:buNone/>
                      </a:pPr>
                      <a:r>
                        <a:rPr lang="en-US" sz="1250" dirty="0">
                          <a:solidFill>
                            <a:srgbClr val="1E2832"/>
                          </a:solidFill>
                          <a:latin typeface="Calibri" pitchFamily="34" charset="0"/>
                          <a:ea typeface="Calibri" pitchFamily="34" charset="-122"/>
                          <a:cs typeface="Calibri" pitchFamily="34" charset="-120"/>
                        </a:rPr>
                        <a:t>Alaska, U.S.A.</a:t>
                      </a:r>
                      <a:endParaRPr lang="en-US" sz="1250" dirty="0">
                        <a:latin typeface="Calibri" charset="0"/>
                        <a:ea typeface="Calibri" charset="0"/>
                        <a:cs typeface="Calibri" charset="0"/>
                      </a:endParaRPr>
                    </a:p>
                  </a:txBody>
                  <a:tcPr marL="91440" marR="91440" marT="45720" marB="45720" anchor="ctr">
                    <a:lnL w="9525" cap="flat" cmpd="sng" algn="ctr">
                      <a:solidFill>
                        <a:srgbClr val="CFDEEC"/>
                      </a:solidFill>
                      <a:prstDash val="solid"/>
                      <a:round/>
                      <a:headEnd type="none" w="med" len="med"/>
                      <a:tailEnd type="none" w="med" len="med"/>
                    </a:lnL>
                    <a:lnR w="9525" cap="flat" cmpd="sng" algn="ctr">
                      <a:solidFill>
                        <a:srgbClr val="CFDEEC"/>
                      </a:solidFill>
                      <a:prstDash val="solid"/>
                      <a:round/>
                      <a:headEnd type="none" w="med" len="med"/>
                      <a:tailEnd type="none" w="med" len="med"/>
                    </a:lnR>
                    <a:lnT w="9525" cap="flat" cmpd="sng" algn="ctr">
                      <a:solidFill>
                        <a:srgbClr val="CFDEEC"/>
                      </a:solidFill>
                      <a:prstDash val="solid"/>
                      <a:round/>
                      <a:headEnd type="none" w="med" len="med"/>
                      <a:tailEnd type="none" w="med" len="med"/>
                    </a:lnT>
                    <a:lnB w="9525" cap="flat" cmpd="sng" algn="ctr">
                      <a:solidFill>
                        <a:srgbClr val="CFDEEC"/>
                      </a:solidFill>
                      <a:prstDash val="solid"/>
                      <a:round/>
                      <a:headEnd type="none" w="med" len="med"/>
                      <a:tailEnd type="none" w="med" len="med"/>
                    </a:lnB>
                    <a:solidFill>
                      <a:srgbClr val="FFFFFF"/>
                    </a:solidFill>
                  </a:tcPr>
                </a:tc>
                <a:tc>
                  <a:txBody>
                    <a:bodyPr/>
                    <a:lstStyle/>
                    <a:p>
                      <a:pPr algn="l" indent="0" marL="0">
                        <a:buNone/>
                      </a:pPr>
                      <a:r>
                        <a:rPr lang="en-US" sz="1250" dirty="0">
                          <a:solidFill>
                            <a:srgbClr val="1E2832"/>
                          </a:solidFill>
                          <a:latin typeface="Calibri" pitchFamily="34" charset="0"/>
                          <a:ea typeface="Calibri" pitchFamily="34" charset="-122"/>
                          <a:cs typeface="Calibri" pitchFamily="34" charset="-120"/>
                        </a:rPr>
                        <a:t>Valhalla Metals Inc.</a:t>
                      </a:r>
                      <a:endParaRPr lang="en-US" sz="1250" dirty="0">
                        <a:latin typeface="Calibri" charset="0"/>
                        <a:ea typeface="Calibri" charset="0"/>
                        <a:cs typeface="Calibri" charset="0"/>
                      </a:endParaRPr>
                    </a:p>
                  </a:txBody>
                  <a:tcPr marL="91440" marR="91440" marT="45720" marB="45720" anchor="ctr">
                    <a:lnL w="9525" cap="flat" cmpd="sng" algn="ctr">
                      <a:solidFill>
                        <a:srgbClr val="CFDEEC"/>
                      </a:solidFill>
                      <a:prstDash val="solid"/>
                      <a:round/>
                      <a:headEnd type="none" w="med" len="med"/>
                      <a:tailEnd type="none" w="med" len="med"/>
                    </a:lnL>
                    <a:lnR w="9525" cap="flat" cmpd="sng" algn="ctr">
                      <a:solidFill>
                        <a:srgbClr val="CFDEEC"/>
                      </a:solidFill>
                      <a:prstDash val="solid"/>
                      <a:round/>
                      <a:headEnd type="none" w="med" len="med"/>
                      <a:tailEnd type="none" w="med" len="med"/>
                    </a:lnR>
                    <a:lnT w="9525" cap="flat" cmpd="sng" algn="ctr">
                      <a:solidFill>
                        <a:srgbClr val="CFDEEC"/>
                      </a:solidFill>
                      <a:prstDash val="solid"/>
                      <a:round/>
                      <a:headEnd type="none" w="med" len="med"/>
                      <a:tailEnd type="none" w="med" len="med"/>
                    </a:lnT>
                    <a:lnB w="9525" cap="flat" cmpd="sng" algn="ctr">
                      <a:solidFill>
                        <a:srgbClr val="CFDEEC"/>
                      </a:solidFill>
                      <a:prstDash val="solid"/>
                      <a:round/>
                      <a:headEnd type="none" w="med" len="med"/>
                      <a:tailEnd type="none" w="med" len="med"/>
                    </a:lnB>
                    <a:solidFill>
                      <a:srgbClr val="FFFFFF"/>
                    </a:solidFill>
                  </a:tcPr>
                </a:tc>
                <a:tc>
                  <a:txBody>
                    <a:bodyPr/>
                    <a:lstStyle/>
                    <a:p>
                      <a:pPr algn="r" indent="0" marL="0">
                        <a:buNone/>
                      </a:pPr>
                      <a:r>
                        <a:rPr lang="en-US" sz="1250" b="1" dirty="0">
                          <a:solidFill>
                            <a:srgbClr val="9A5528"/>
                          </a:solidFill>
                          <a:latin typeface="Calibri" pitchFamily="34" charset="0"/>
                          <a:ea typeface="Calibri" pitchFamily="34" charset="-122"/>
                          <a:cs typeface="Calibri" pitchFamily="34" charset="-120"/>
                        </a:rPr>
                        <a:t>$181 million (2026)</a:t>
                      </a:r>
                      <a:endParaRPr lang="en-US" sz="1250" dirty="0">
                        <a:latin typeface="Calibri" charset="0"/>
                        <a:ea typeface="Calibri" charset="0"/>
                        <a:cs typeface="Calibri" charset="0"/>
                      </a:endParaRPr>
                    </a:p>
                  </a:txBody>
                  <a:tcPr marL="91440" marR="91440" marT="45720" marB="45720" anchor="ctr">
                    <a:lnL w="9525" cap="flat" cmpd="sng" algn="ctr">
                      <a:solidFill>
                        <a:srgbClr val="CFDEEC"/>
                      </a:solidFill>
                      <a:prstDash val="solid"/>
                      <a:round/>
                      <a:headEnd type="none" w="med" len="med"/>
                      <a:tailEnd type="none" w="med" len="med"/>
                    </a:lnL>
                    <a:lnR w="9525" cap="flat" cmpd="sng" algn="ctr">
                      <a:solidFill>
                        <a:srgbClr val="CFDEEC"/>
                      </a:solidFill>
                      <a:prstDash val="solid"/>
                      <a:round/>
                      <a:headEnd type="none" w="med" len="med"/>
                      <a:tailEnd type="none" w="med" len="med"/>
                    </a:lnR>
                    <a:lnT w="9525" cap="flat" cmpd="sng" algn="ctr">
                      <a:solidFill>
                        <a:srgbClr val="CFDEEC"/>
                      </a:solidFill>
                      <a:prstDash val="solid"/>
                      <a:round/>
                      <a:headEnd type="none" w="med" len="med"/>
                      <a:tailEnd type="none" w="med" len="med"/>
                    </a:lnT>
                    <a:lnB w="9525" cap="flat" cmpd="sng" algn="ctr">
                      <a:solidFill>
                        <a:srgbClr val="CFDEEC"/>
                      </a:solidFill>
                      <a:prstDash val="solid"/>
                      <a:round/>
                      <a:headEnd type="none" w="med" len="med"/>
                      <a:tailEnd type="none" w="med" len="med"/>
                    </a:lnB>
                    <a:solidFill>
                      <a:srgbClr val="FFFFFF"/>
                    </a:solidFill>
                  </a:tcPr>
                </a:tc>
              </a:tr>
              <a:tr h="384048">
                <a:tc>
                  <a:txBody>
                    <a:bodyPr/>
                    <a:lstStyle/>
                    <a:p>
                      <a:pPr indent="0" marL="0">
                        <a:buNone/>
                      </a:pPr>
                      <a:r>
                        <a:rPr lang="en-US" sz="1250" b="1" u="sng" dirty="0">
                          <a:solidFill>
                            <a:srgbClr val="1D5FA6"/>
                          </a:solidFill>
                          <a:latin typeface="Calibri" pitchFamily="34" charset="0"/>
                          <a:ea typeface="Calibri" pitchFamily="34" charset="-122"/>
                          <a:cs typeface="Calibri" pitchFamily="34" charset="-120"/>
                          <a:hlinkClick r:id="rId25" invalidUrl="" action="" tgtFrame="" tooltip="" history="1" highlightClick="0" endSnd="0">
                            <a:extLst>
                              <a:ext uri="{A12FA001-AC4F-418D-AE19-62706E023703}">
                                <ahyp:hlinkClr xmlns:ahyp="http://schemas.microsoft.com/office/drawing/2018/hyperlinkcolor" val="tx"/>
                              </a:ext>
                            </a:extLst>
                          </a:hlinkClick>
                        </a:rPr>
                        <a:t>Black Butte</a:t>
                      </a:r>
                      <a:endParaRPr lang="en-US" sz="1250" dirty="0">
                        <a:latin typeface="Calibri" charset="0"/>
                        <a:ea typeface="Calibri" charset="0"/>
                        <a:cs typeface="Calibri" charset="0"/>
                      </a:endParaRPr>
                    </a:p>
                  </a:txBody>
                  <a:tcPr marL="91440" marR="91440" marT="45720" marB="45720" anchor="ctr">
                    <a:lnL w="9525" cap="flat" cmpd="sng" algn="ctr">
                      <a:solidFill>
                        <a:srgbClr val="CFDEEC"/>
                      </a:solidFill>
                      <a:prstDash val="solid"/>
                      <a:round/>
                      <a:headEnd type="none" w="med" len="med"/>
                      <a:tailEnd type="none" w="med" len="med"/>
                    </a:lnL>
                    <a:lnR w="9525" cap="flat" cmpd="sng" algn="ctr">
                      <a:solidFill>
                        <a:srgbClr val="CFDEEC"/>
                      </a:solidFill>
                      <a:prstDash val="solid"/>
                      <a:round/>
                      <a:headEnd type="none" w="med" len="med"/>
                      <a:tailEnd type="none" w="med" len="med"/>
                    </a:lnR>
                    <a:lnT w="9525" cap="flat" cmpd="sng" algn="ctr">
                      <a:solidFill>
                        <a:srgbClr val="CFDEEC"/>
                      </a:solidFill>
                      <a:prstDash val="solid"/>
                      <a:round/>
                      <a:headEnd type="none" w="med" len="med"/>
                      <a:tailEnd type="none" w="med" len="med"/>
                    </a:lnT>
                    <a:lnB w="9525" cap="flat" cmpd="sng" algn="ctr">
                      <a:solidFill>
                        <a:srgbClr val="CFDEEC"/>
                      </a:solidFill>
                      <a:prstDash val="solid"/>
                      <a:round/>
                      <a:headEnd type="none" w="med" len="med"/>
                      <a:tailEnd type="none" w="med" len="med"/>
                    </a:lnB>
                    <a:solidFill>
                      <a:srgbClr val="EAF2FA"/>
                    </a:solidFill>
                  </a:tcPr>
                </a:tc>
                <a:tc>
                  <a:txBody>
                    <a:bodyPr/>
                    <a:lstStyle/>
                    <a:p>
                      <a:pPr algn="l" indent="0" marL="0">
                        <a:buNone/>
                      </a:pPr>
                      <a:r>
                        <a:rPr lang="en-US" sz="1250" dirty="0">
                          <a:solidFill>
                            <a:srgbClr val="1E2832"/>
                          </a:solidFill>
                          <a:latin typeface="Calibri" pitchFamily="34" charset="0"/>
                          <a:ea typeface="Calibri" pitchFamily="34" charset="-122"/>
                          <a:cs typeface="Calibri" pitchFamily="34" charset="-120"/>
                        </a:rPr>
                        <a:t>Copper</a:t>
                      </a:r>
                      <a:endParaRPr lang="en-US" sz="1250" dirty="0">
                        <a:latin typeface="Calibri" charset="0"/>
                        <a:ea typeface="Calibri" charset="0"/>
                        <a:cs typeface="Calibri" charset="0"/>
                      </a:endParaRPr>
                    </a:p>
                  </a:txBody>
                  <a:tcPr marL="91440" marR="91440" marT="45720" marB="45720" anchor="ctr">
                    <a:lnL w="9525" cap="flat" cmpd="sng" algn="ctr">
                      <a:solidFill>
                        <a:srgbClr val="CFDEEC"/>
                      </a:solidFill>
                      <a:prstDash val="solid"/>
                      <a:round/>
                      <a:headEnd type="none" w="med" len="med"/>
                      <a:tailEnd type="none" w="med" len="med"/>
                    </a:lnL>
                    <a:lnR w="9525" cap="flat" cmpd="sng" algn="ctr">
                      <a:solidFill>
                        <a:srgbClr val="CFDEEC"/>
                      </a:solidFill>
                      <a:prstDash val="solid"/>
                      <a:round/>
                      <a:headEnd type="none" w="med" len="med"/>
                      <a:tailEnd type="none" w="med" len="med"/>
                    </a:lnR>
                    <a:lnT w="9525" cap="flat" cmpd="sng" algn="ctr">
                      <a:solidFill>
                        <a:srgbClr val="CFDEEC"/>
                      </a:solidFill>
                      <a:prstDash val="solid"/>
                      <a:round/>
                      <a:headEnd type="none" w="med" len="med"/>
                      <a:tailEnd type="none" w="med" len="med"/>
                    </a:lnT>
                    <a:lnB w="9525" cap="flat" cmpd="sng" algn="ctr">
                      <a:solidFill>
                        <a:srgbClr val="CFDEEC"/>
                      </a:solidFill>
                      <a:prstDash val="solid"/>
                      <a:round/>
                      <a:headEnd type="none" w="med" len="med"/>
                      <a:tailEnd type="none" w="med" len="med"/>
                    </a:lnB>
                    <a:solidFill>
                      <a:srgbClr val="EAF2FA"/>
                    </a:solidFill>
                  </a:tcPr>
                </a:tc>
                <a:tc>
                  <a:txBody>
                    <a:bodyPr/>
                    <a:lstStyle/>
                    <a:p>
                      <a:pPr algn="l" indent="0" marL="0">
                        <a:buNone/>
                      </a:pPr>
                      <a:r>
                        <a:rPr lang="en-US" sz="1250" dirty="0">
                          <a:solidFill>
                            <a:srgbClr val="1E2832"/>
                          </a:solidFill>
                          <a:latin typeface="Calibri" pitchFamily="34" charset="0"/>
                          <a:ea typeface="Calibri" pitchFamily="34" charset="-122"/>
                          <a:cs typeface="Calibri" pitchFamily="34" charset="-120"/>
                        </a:rPr>
                        <a:t>Montana, U.S.A.</a:t>
                      </a:r>
                      <a:endParaRPr lang="en-US" sz="1250" dirty="0">
                        <a:latin typeface="Calibri" charset="0"/>
                        <a:ea typeface="Calibri" charset="0"/>
                        <a:cs typeface="Calibri" charset="0"/>
                      </a:endParaRPr>
                    </a:p>
                  </a:txBody>
                  <a:tcPr marL="91440" marR="91440" marT="45720" marB="45720" anchor="ctr">
                    <a:lnL w="9525" cap="flat" cmpd="sng" algn="ctr">
                      <a:solidFill>
                        <a:srgbClr val="CFDEEC"/>
                      </a:solidFill>
                      <a:prstDash val="solid"/>
                      <a:round/>
                      <a:headEnd type="none" w="med" len="med"/>
                      <a:tailEnd type="none" w="med" len="med"/>
                    </a:lnL>
                    <a:lnR w="9525" cap="flat" cmpd="sng" algn="ctr">
                      <a:solidFill>
                        <a:srgbClr val="CFDEEC"/>
                      </a:solidFill>
                      <a:prstDash val="solid"/>
                      <a:round/>
                      <a:headEnd type="none" w="med" len="med"/>
                      <a:tailEnd type="none" w="med" len="med"/>
                    </a:lnR>
                    <a:lnT w="9525" cap="flat" cmpd="sng" algn="ctr">
                      <a:solidFill>
                        <a:srgbClr val="CFDEEC"/>
                      </a:solidFill>
                      <a:prstDash val="solid"/>
                      <a:round/>
                      <a:headEnd type="none" w="med" len="med"/>
                      <a:tailEnd type="none" w="med" len="med"/>
                    </a:lnT>
                    <a:lnB w="9525" cap="flat" cmpd="sng" algn="ctr">
                      <a:solidFill>
                        <a:srgbClr val="CFDEEC"/>
                      </a:solidFill>
                      <a:prstDash val="solid"/>
                      <a:round/>
                      <a:headEnd type="none" w="med" len="med"/>
                      <a:tailEnd type="none" w="med" len="med"/>
                    </a:lnB>
                    <a:solidFill>
                      <a:srgbClr val="EAF2FA"/>
                    </a:solidFill>
                  </a:tcPr>
                </a:tc>
                <a:tc>
                  <a:txBody>
                    <a:bodyPr/>
                    <a:lstStyle/>
                    <a:p>
                      <a:pPr algn="l" indent="0" marL="0">
                        <a:buNone/>
                      </a:pPr>
                      <a:r>
                        <a:rPr lang="en-US" sz="1250" dirty="0">
                          <a:solidFill>
                            <a:srgbClr val="1E2832"/>
                          </a:solidFill>
                          <a:latin typeface="Calibri" pitchFamily="34" charset="0"/>
                          <a:ea typeface="Calibri" pitchFamily="34" charset="-122"/>
                          <a:cs typeface="Calibri" pitchFamily="34" charset="-120"/>
                        </a:rPr>
                        <a:t>Sandfire Resources America Inc.</a:t>
                      </a:r>
                      <a:endParaRPr lang="en-US" sz="1250" dirty="0">
                        <a:latin typeface="Calibri" charset="0"/>
                        <a:ea typeface="Calibri" charset="0"/>
                        <a:cs typeface="Calibri" charset="0"/>
                      </a:endParaRPr>
                    </a:p>
                  </a:txBody>
                  <a:tcPr marL="91440" marR="91440" marT="45720" marB="45720" anchor="ctr">
                    <a:lnL w="9525" cap="flat" cmpd="sng" algn="ctr">
                      <a:solidFill>
                        <a:srgbClr val="CFDEEC"/>
                      </a:solidFill>
                      <a:prstDash val="solid"/>
                      <a:round/>
                      <a:headEnd type="none" w="med" len="med"/>
                      <a:tailEnd type="none" w="med" len="med"/>
                    </a:lnL>
                    <a:lnR w="9525" cap="flat" cmpd="sng" algn="ctr">
                      <a:solidFill>
                        <a:srgbClr val="CFDEEC"/>
                      </a:solidFill>
                      <a:prstDash val="solid"/>
                      <a:round/>
                      <a:headEnd type="none" w="med" len="med"/>
                      <a:tailEnd type="none" w="med" len="med"/>
                    </a:lnR>
                    <a:lnT w="9525" cap="flat" cmpd="sng" algn="ctr">
                      <a:solidFill>
                        <a:srgbClr val="CFDEEC"/>
                      </a:solidFill>
                      <a:prstDash val="solid"/>
                      <a:round/>
                      <a:headEnd type="none" w="med" len="med"/>
                      <a:tailEnd type="none" w="med" len="med"/>
                    </a:lnT>
                    <a:lnB w="9525" cap="flat" cmpd="sng" algn="ctr">
                      <a:solidFill>
                        <a:srgbClr val="CFDEEC"/>
                      </a:solidFill>
                      <a:prstDash val="solid"/>
                      <a:round/>
                      <a:headEnd type="none" w="med" len="med"/>
                      <a:tailEnd type="none" w="med" len="med"/>
                    </a:lnB>
                    <a:solidFill>
                      <a:srgbClr val="EAF2FA"/>
                    </a:solidFill>
                  </a:tcPr>
                </a:tc>
                <a:tc>
                  <a:txBody>
                    <a:bodyPr/>
                    <a:lstStyle/>
                    <a:p>
                      <a:pPr algn="r" indent="0" marL="0">
                        <a:buNone/>
                      </a:pPr>
                      <a:r>
                        <a:rPr lang="en-US" sz="1250" b="1" dirty="0">
                          <a:solidFill>
                            <a:srgbClr val="9A5528"/>
                          </a:solidFill>
                          <a:latin typeface="Calibri" pitchFamily="34" charset="0"/>
                          <a:ea typeface="Calibri" pitchFamily="34" charset="-122"/>
                          <a:cs typeface="Calibri" pitchFamily="34" charset="-120"/>
                        </a:rPr>
                        <a:t>$320 million (2021)</a:t>
                      </a:r>
                      <a:endParaRPr lang="en-US" sz="1250" dirty="0">
                        <a:latin typeface="Calibri" charset="0"/>
                        <a:ea typeface="Calibri" charset="0"/>
                        <a:cs typeface="Calibri" charset="0"/>
                      </a:endParaRPr>
                    </a:p>
                  </a:txBody>
                  <a:tcPr marL="91440" marR="91440" marT="45720" marB="45720" anchor="ctr">
                    <a:lnL w="9525" cap="flat" cmpd="sng" algn="ctr">
                      <a:solidFill>
                        <a:srgbClr val="CFDEEC"/>
                      </a:solidFill>
                      <a:prstDash val="solid"/>
                      <a:round/>
                      <a:headEnd type="none" w="med" len="med"/>
                      <a:tailEnd type="none" w="med" len="med"/>
                    </a:lnL>
                    <a:lnR w="9525" cap="flat" cmpd="sng" algn="ctr">
                      <a:solidFill>
                        <a:srgbClr val="CFDEEC"/>
                      </a:solidFill>
                      <a:prstDash val="solid"/>
                      <a:round/>
                      <a:headEnd type="none" w="med" len="med"/>
                      <a:tailEnd type="none" w="med" len="med"/>
                    </a:lnR>
                    <a:lnT w="9525" cap="flat" cmpd="sng" algn="ctr">
                      <a:solidFill>
                        <a:srgbClr val="CFDEEC"/>
                      </a:solidFill>
                      <a:prstDash val="solid"/>
                      <a:round/>
                      <a:headEnd type="none" w="med" len="med"/>
                      <a:tailEnd type="none" w="med" len="med"/>
                    </a:lnT>
                    <a:lnB w="9525" cap="flat" cmpd="sng" algn="ctr">
                      <a:solidFill>
                        <a:srgbClr val="CFDEEC"/>
                      </a:solidFill>
                      <a:prstDash val="solid"/>
                      <a:round/>
                      <a:headEnd type="none" w="med" len="med"/>
                      <a:tailEnd type="none" w="med" len="med"/>
                    </a:lnB>
                    <a:solidFill>
                      <a:srgbClr val="EAF2FA"/>
                    </a:solidFill>
                  </a:tcPr>
                </a:tc>
              </a:tr>
              <a:tr h="384048">
                <a:tc>
                  <a:txBody>
                    <a:bodyPr/>
                    <a:lstStyle/>
                    <a:p>
                      <a:pPr indent="0" marL="0">
                        <a:buNone/>
                      </a:pPr>
                      <a:r>
                        <a:rPr lang="en-US" sz="1250" b="1" u="sng" dirty="0">
                          <a:solidFill>
                            <a:srgbClr val="1D5FA6"/>
                          </a:solidFill>
                          <a:latin typeface="Calibri" pitchFamily="34" charset="0"/>
                          <a:ea typeface="Calibri" pitchFamily="34" charset="-122"/>
                          <a:cs typeface="Calibri" pitchFamily="34" charset="-120"/>
                          <a:hlinkClick r:id="rId26" invalidUrl="" action="" tgtFrame="" tooltip="" history="1" highlightClick="0" endSnd="0">
                            <a:extLst>
                              <a:ext uri="{A12FA001-AC4F-418D-AE19-62706E023703}">
                                <ahyp:hlinkClr xmlns:ahyp="http://schemas.microsoft.com/office/drawing/2018/hyperlinkcolor" val="tx"/>
                              </a:ext>
                            </a:extLst>
                          </a:hlinkClick>
                        </a:rPr>
                        <a:t>Gahcho Kué</a:t>
                      </a:r>
                      <a:endParaRPr lang="en-US" sz="1250" dirty="0">
                        <a:latin typeface="Calibri" charset="0"/>
                        <a:ea typeface="Calibri" charset="0"/>
                        <a:cs typeface="Calibri" charset="0"/>
                      </a:endParaRPr>
                    </a:p>
                  </a:txBody>
                  <a:tcPr marL="91440" marR="91440" marT="45720" marB="45720" anchor="ctr">
                    <a:lnL w="9525" cap="flat" cmpd="sng" algn="ctr">
                      <a:solidFill>
                        <a:srgbClr val="CFDEEC"/>
                      </a:solidFill>
                      <a:prstDash val="solid"/>
                      <a:round/>
                      <a:headEnd type="none" w="med" len="med"/>
                      <a:tailEnd type="none" w="med" len="med"/>
                    </a:lnL>
                    <a:lnR w="9525" cap="flat" cmpd="sng" algn="ctr">
                      <a:solidFill>
                        <a:srgbClr val="CFDEEC"/>
                      </a:solidFill>
                      <a:prstDash val="solid"/>
                      <a:round/>
                      <a:headEnd type="none" w="med" len="med"/>
                      <a:tailEnd type="none" w="med" len="med"/>
                    </a:lnR>
                    <a:lnT w="9525" cap="flat" cmpd="sng" algn="ctr">
                      <a:solidFill>
                        <a:srgbClr val="CFDEEC"/>
                      </a:solidFill>
                      <a:prstDash val="solid"/>
                      <a:round/>
                      <a:headEnd type="none" w="med" len="med"/>
                      <a:tailEnd type="none" w="med" len="med"/>
                    </a:lnT>
                    <a:lnB w="9525" cap="flat" cmpd="sng" algn="ctr">
                      <a:solidFill>
                        <a:srgbClr val="CFDEEC"/>
                      </a:solidFill>
                      <a:prstDash val="solid"/>
                      <a:round/>
                      <a:headEnd type="none" w="med" len="med"/>
                      <a:tailEnd type="none" w="med" len="med"/>
                    </a:lnB>
                    <a:solidFill>
                      <a:srgbClr val="FFFFFF"/>
                    </a:solidFill>
                  </a:tcPr>
                </a:tc>
                <a:tc>
                  <a:txBody>
                    <a:bodyPr/>
                    <a:lstStyle/>
                    <a:p>
                      <a:pPr algn="l" indent="0" marL="0">
                        <a:buNone/>
                      </a:pPr>
                      <a:r>
                        <a:rPr lang="en-US" sz="1250" dirty="0">
                          <a:solidFill>
                            <a:srgbClr val="1E2832"/>
                          </a:solidFill>
                          <a:latin typeface="Calibri" pitchFamily="34" charset="0"/>
                          <a:ea typeface="Calibri" pitchFamily="34" charset="-122"/>
                          <a:cs typeface="Calibri" pitchFamily="34" charset="-120"/>
                        </a:rPr>
                        <a:t>Diamonds</a:t>
                      </a:r>
                      <a:endParaRPr lang="en-US" sz="1250" dirty="0">
                        <a:latin typeface="Calibri" charset="0"/>
                        <a:ea typeface="Calibri" charset="0"/>
                        <a:cs typeface="Calibri" charset="0"/>
                      </a:endParaRPr>
                    </a:p>
                  </a:txBody>
                  <a:tcPr marL="91440" marR="91440" marT="45720" marB="45720" anchor="ctr">
                    <a:lnL w="9525" cap="flat" cmpd="sng" algn="ctr">
                      <a:solidFill>
                        <a:srgbClr val="CFDEEC"/>
                      </a:solidFill>
                      <a:prstDash val="solid"/>
                      <a:round/>
                      <a:headEnd type="none" w="med" len="med"/>
                      <a:tailEnd type="none" w="med" len="med"/>
                    </a:lnL>
                    <a:lnR w="9525" cap="flat" cmpd="sng" algn="ctr">
                      <a:solidFill>
                        <a:srgbClr val="CFDEEC"/>
                      </a:solidFill>
                      <a:prstDash val="solid"/>
                      <a:round/>
                      <a:headEnd type="none" w="med" len="med"/>
                      <a:tailEnd type="none" w="med" len="med"/>
                    </a:lnR>
                    <a:lnT w="9525" cap="flat" cmpd="sng" algn="ctr">
                      <a:solidFill>
                        <a:srgbClr val="CFDEEC"/>
                      </a:solidFill>
                      <a:prstDash val="solid"/>
                      <a:round/>
                      <a:headEnd type="none" w="med" len="med"/>
                      <a:tailEnd type="none" w="med" len="med"/>
                    </a:lnT>
                    <a:lnB w="9525" cap="flat" cmpd="sng" algn="ctr">
                      <a:solidFill>
                        <a:srgbClr val="CFDEEC"/>
                      </a:solidFill>
                      <a:prstDash val="solid"/>
                      <a:round/>
                      <a:headEnd type="none" w="med" len="med"/>
                      <a:tailEnd type="none" w="med" len="med"/>
                    </a:lnB>
                    <a:solidFill>
                      <a:srgbClr val="FFFFFF"/>
                    </a:solidFill>
                  </a:tcPr>
                </a:tc>
                <a:tc>
                  <a:txBody>
                    <a:bodyPr/>
                    <a:lstStyle/>
                    <a:p>
                      <a:pPr algn="l" indent="0" marL="0">
                        <a:buNone/>
                      </a:pPr>
                      <a:r>
                        <a:rPr lang="en-US" sz="1250" dirty="0">
                          <a:solidFill>
                            <a:srgbClr val="1E2832"/>
                          </a:solidFill>
                          <a:latin typeface="Calibri" pitchFamily="34" charset="0"/>
                          <a:ea typeface="Calibri" pitchFamily="34" charset="-122"/>
                          <a:cs typeface="Calibri" pitchFamily="34" charset="-120"/>
                        </a:rPr>
                        <a:t>NWT, Canada</a:t>
                      </a:r>
                      <a:endParaRPr lang="en-US" sz="1250" dirty="0">
                        <a:latin typeface="Calibri" charset="0"/>
                        <a:ea typeface="Calibri" charset="0"/>
                        <a:cs typeface="Calibri" charset="0"/>
                      </a:endParaRPr>
                    </a:p>
                  </a:txBody>
                  <a:tcPr marL="91440" marR="91440" marT="45720" marB="45720" anchor="ctr">
                    <a:lnL w="9525" cap="flat" cmpd="sng" algn="ctr">
                      <a:solidFill>
                        <a:srgbClr val="CFDEEC"/>
                      </a:solidFill>
                      <a:prstDash val="solid"/>
                      <a:round/>
                      <a:headEnd type="none" w="med" len="med"/>
                      <a:tailEnd type="none" w="med" len="med"/>
                    </a:lnL>
                    <a:lnR w="9525" cap="flat" cmpd="sng" algn="ctr">
                      <a:solidFill>
                        <a:srgbClr val="CFDEEC"/>
                      </a:solidFill>
                      <a:prstDash val="solid"/>
                      <a:round/>
                      <a:headEnd type="none" w="med" len="med"/>
                      <a:tailEnd type="none" w="med" len="med"/>
                    </a:lnR>
                    <a:lnT w="9525" cap="flat" cmpd="sng" algn="ctr">
                      <a:solidFill>
                        <a:srgbClr val="CFDEEC"/>
                      </a:solidFill>
                      <a:prstDash val="solid"/>
                      <a:round/>
                      <a:headEnd type="none" w="med" len="med"/>
                      <a:tailEnd type="none" w="med" len="med"/>
                    </a:lnT>
                    <a:lnB w="9525" cap="flat" cmpd="sng" algn="ctr">
                      <a:solidFill>
                        <a:srgbClr val="CFDEEC"/>
                      </a:solidFill>
                      <a:prstDash val="solid"/>
                      <a:round/>
                      <a:headEnd type="none" w="med" len="med"/>
                      <a:tailEnd type="none" w="med" len="med"/>
                    </a:lnB>
                    <a:solidFill>
                      <a:srgbClr val="FFFFFF"/>
                    </a:solidFill>
                  </a:tcPr>
                </a:tc>
                <a:tc>
                  <a:txBody>
                    <a:bodyPr/>
                    <a:lstStyle/>
                    <a:p>
                      <a:pPr algn="l" indent="0" marL="0">
                        <a:buNone/>
                      </a:pPr>
                      <a:r>
                        <a:rPr lang="en-US" sz="1250" dirty="0">
                          <a:solidFill>
                            <a:srgbClr val="1E2832"/>
                          </a:solidFill>
                          <a:latin typeface="Calibri" pitchFamily="34" charset="0"/>
                          <a:ea typeface="Calibri" pitchFamily="34" charset="-122"/>
                          <a:cs typeface="Calibri" pitchFamily="34" charset="-120"/>
                        </a:rPr>
                        <a:t>Mountain Province Diamonds Inc.</a:t>
                      </a:r>
                      <a:endParaRPr lang="en-US" sz="1250" dirty="0">
                        <a:latin typeface="Calibri" charset="0"/>
                        <a:ea typeface="Calibri" charset="0"/>
                        <a:cs typeface="Calibri" charset="0"/>
                      </a:endParaRPr>
                    </a:p>
                  </a:txBody>
                  <a:tcPr marL="91440" marR="91440" marT="45720" marB="45720" anchor="ctr">
                    <a:lnL w="9525" cap="flat" cmpd="sng" algn="ctr">
                      <a:solidFill>
                        <a:srgbClr val="CFDEEC"/>
                      </a:solidFill>
                      <a:prstDash val="solid"/>
                      <a:round/>
                      <a:headEnd type="none" w="med" len="med"/>
                      <a:tailEnd type="none" w="med" len="med"/>
                    </a:lnL>
                    <a:lnR w="9525" cap="flat" cmpd="sng" algn="ctr">
                      <a:solidFill>
                        <a:srgbClr val="CFDEEC"/>
                      </a:solidFill>
                      <a:prstDash val="solid"/>
                      <a:round/>
                      <a:headEnd type="none" w="med" len="med"/>
                      <a:tailEnd type="none" w="med" len="med"/>
                    </a:lnR>
                    <a:lnT w="9525" cap="flat" cmpd="sng" algn="ctr">
                      <a:solidFill>
                        <a:srgbClr val="CFDEEC"/>
                      </a:solidFill>
                      <a:prstDash val="solid"/>
                      <a:round/>
                      <a:headEnd type="none" w="med" len="med"/>
                      <a:tailEnd type="none" w="med" len="med"/>
                    </a:lnT>
                    <a:lnB w="9525" cap="flat" cmpd="sng" algn="ctr">
                      <a:solidFill>
                        <a:srgbClr val="CFDEEC"/>
                      </a:solidFill>
                      <a:prstDash val="solid"/>
                      <a:round/>
                      <a:headEnd type="none" w="med" len="med"/>
                      <a:tailEnd type="none" w="med" len="med"/>
                    </a:lnB>
                    <a:solidFill>
                      <a:srgbClr val="FFFFFF"/>
                    </a:solidFill>
                  </a:tcPr>
                </a:tc>
                <a:tc>
                  <a:txBody>
                    <a:bodyPr/>
                    <a:lstStyle/>
                    <a:p>
                      <a:pPr algn="r" indent="0" marL="0">
                        <a:buNone/>
                      </a:pPr>
                      <a:r>
                        <a:rPr lang="en-US" sz="1250" b="1" dirty="0">
                          <a:solidFill>
                            <a:srgbClr val="9A5528"/>
                          </a:solidFill>
                          <a:latin typeface="Calibri" pitchFamily="34" charset="0"/>
                          <a:ea typeface="Calibri" pitchFamily="34" charset="-122"/>
                          <a:cs typeface="Calibri" pitchFamily="34" charset="-120"/>
                        </a:rPr>
                        <a:t>$550 million (2011)</a:t>
                      </a:r>
                      <a:endParaRPr lang="en-US" sz="1250" dirty="0">
                        <a:latin typeface="Calibri" charset="0"/>
                        <a:ea typeface="Calibri" charset="0"/>
                        <a:cs typeface="Calibri" charset="0"/>
                      </a:endParaRPr>
                    </a:p>
                  </a:txBody>
                  <a:tcPr marL="91440" marR="91440" marT="45720" marB="45720" anchor="ctr">
                    <a:lnL w="9525" cap="flat" cmpd="sng" algn="ctr">
                      <a:solidFill>
                        <a:srgbClr val="CFDEEC"/>
                      </a:solidFill>
                      <a:prstDash val="solid"/>
                      <a:round/>
                      <a:headEnd type="none" w="med" len="med"/>
                      <a:tailEnd type="none" w="med" len="med"/>
                    </a:lnL>
                    <a:lnR w="9525" cap="flat" cmpd="sng" algn="ctr">
                      <a:solidFill>
                        <a:srgbClr val="CFDEEC"/>
                      </a:solidFill>
                      <a:prstDash val="solid"/>
                      <a:round/>
                      <a:headEnd type="none" w="med" len="med"/>
                      <a:tailEnd type="none" w="med" len="med"/>
                    </a:lnR>
                    <a:lnT w="9525" cap="flat" cmpd="sng" algn="ctr">
                      <a:solidFill>
                        <a:srgbClr val="CFDEEC"/>
                      </a:solidFill>
                      <a:prstDash val="solid"/>
                      <a:round/>
                      <a:headEnd type="none" w="med" len="med"/>
                      <a:tailEnd type="none" w="med" len="med"/>
                    </a:lnT>
                    <a:lnB w="9525" cap="flat" cmpd="sng" algn="ctr">
                      <a:solidFill>
                        <a:srgbClr val="CFDEEC"/>
                      </a:solidFill>
                      <a:prstDash val="solid"/>
                      <a:round/>
                      <a:headEnd type="none" w="med" len="med"/>
                      <a:tailEnd type="none" w="med" len="med"/>
                    </a:lnB>
                    <a:solidFill>
                      <a:srgbClr val="FFFFFF"/>
                    </a:solidFill>
                  </a:tcPr>
                </a:tc>
              </a:tr>
              <a:tr h="384048">
                <a:tc>
                  <a:txBody>
                    <a:bodyPr/>
                    <a:lstStyle/>
                    <a:p>
                      <a:pPr indent="0" marL="0">
                        <a:buNone/>
                      </a:pPr>
                      <a:r>
                        <a:rPr lang="en-US" sz="1250" b="1" u="sng" dirty="0">
                          <a:solidFill>
                            <a:srgbClr val="1D5FA6"/>
                          </a:solidFill>
                          <a:latin typeface="Calibri" pitchFamily="34" charset="0"/>
                          <a:ea typeface="Calibri" pitchFamily="34" charset="-122"/>
                          <a:cs typeface="Calibri" pitchFamily="34" charset="-120"/>
                          <a:hlinkClick r:id="rId27" invalidUrl="" action="" tgtFrame="" tooltip="" history="1" highlightClick="0" endSnd="0">
                            <a:extLst>
                              <a:ext uri="{A12FA001-AC4F-418D-AE19-62706E023703}">
                                <ahyp:hlinkClr xmlns:ahyp="http://schemas.microsoft.com/office/drawing/2018/hyperlinkcolor" val="tx"/>
                              </a:ext>
                            </a:extLst>
                          </a:hlinkClick>
                        </a:rPr>
                        <a:t>Kolwezi</a:t>
                      </a:r>
                      <a:endParaRPr lang="en-US" sz="1250" dirty="0">
                        <a:latin typeface="Calibri" charset="0"/>
                        <a:ea typeface="Calibri" charset="0"/>
                        <a:cs typeface="Calibri" charset="0"/>
                      </a:endParaRPr>
                    </a:p>
                  </a:txBody>
                  <a:tcPr marL="91440" marR="91440" marT="45720" marB="45720" anchor="ctr">
                    <a:lnL w="9525" cap="flat" cmpd="sng" algn="ctr">
                      <a:solidFill>
                        <a:srgbClr val="CFDEEC"/>
                      </a:solidFill>
                      <a:prstDash val="solid"/>
                      <a:round/>
                      <a:headEnd type="none" w="med" len="med"/>
                      <a:tailEnd type="none" w="med" len="med"/>
                    </a:lnL>
                    <a:lnR w="9525" cap="flat" cmpd="sng" algn="ctr">
                      <a:solidFill>
                        <a:srgbClr val="CFDEEC"/>
                      </a:solidFill>
                      <a:prstDash val="solid"/>
                      <a:round/>
                      <a:headEnd type="none" w="med" len="med"/>
                      <a:tailEnd type="none" w="med" len="med"/>
                    </a:lnR>
                    <a:lnT w="9525" cap="flat" cmpd="sng" algn="ctr">
                      <a:solidFill>
                        <a:srgbClr val="CFDEEC"/>
                      </a:solidFill>
                      <a:prstDash val="solid"/>
                      <a:round/>
                      <a:headEnd type="none" w="med" len="med"/>
                      <a:tailEnd type="none" w="med" len="med"/>
                    </a:lnT>
                    <a:lnB w="9525" cap="flat" cmpd="sng" algn="ctr">
                      <a:solidFill>
                        <a:srgbClr val="CFDEEC"/>
                      </a:solidFill>
                      <a:prstDash val="solid"/>
                      <a:round/>
                      <a:headEnd type="none" w="med" len="med"/>
                      <a:tailEnd type="none" w="med" len="med"/>
                    </a:lnB>
                    <a:solidFill>
                      <a:srgbClr val="EAF2FA"/>
                    </a:solidFill>
                  </a:tcPr>
                </a:tc>
                <a:tc>
                  <a:txBody>
                    <a:bodyPr/>
                    <a:lstStyle/>
                    <a:p>
                      <a:pPr algn="l" indent="0" marL="0">
                        <a:buNone/>
                      </a:pPr>
                      <a:r>
                        <a:rPr lang="en-US" sz="1250" dirty="0">
                          <a:solidFill>
                            <a:srgbClr val="1E2832"/>
                          </a:solidFill>
                          <a:latin typeface="Calibri" pitchFamily="34" charset="0"/>
                          <a:ea typeface="Calibri" pitchFamily="34" charset="-122"/>
                          <a:cs typeface="Calibri" pitchFamily="34" charset="-120"/>
                        </a:rPr>
                        <a:t>Copper</a:t>
                      </a:r>
                      <a:endParaRPr lang="en-US" sz="1250" dirty="0">
                        <a:latin typeface="Calibri" charset="0"/>
                        <a:ea typeface="Calibri" charset="0"/>
                        <a:cs typeface="Calibri" charset="0"/>
                      </a:endParaRPr>
                    </a:p>
                  </a:txBody>
                  <a:tcPr marL="91440" marR="91440" marT="45720" marB="45720" anchor="ctr">
                    <a:lnL w="9525" cap="flat" cmpd="sng" algn="ctr">
                      <a:solidFill>
                        <a:srgbClr val="CFDEEC"/>
                      </a:solidFill>
                      <a:prstDash val="solid"/>
                      <a:round/>
                      <a:headEnd type="none" w="med" len="med"/>
                      <a:tailEnd type="none" w="med" len="med"/>
                    </a:lnL>
                    <a:lnR w="9525" cap="flat" cmpd="sng" algn="ctr">
                      <a:solidFill>
                        <a:srgbClr val="CFDEEC"/>
                      </a:solidFill>
                      <a:prstDash val="solid"/>
                      <a:round/>
                      <a:headEnd type="none" w="med" len="med"/>
                      <a:tailEnd type="none" w="med" len="med"/>
                    </a:lnR>
                    <a:lnT w="9525" cap="flat" cmpd="sng" algn="ctr">
                      <a:solidFill>
                        <a:srgbClr val="CFDEEC"/>
                      </a:solidFill>
                      <a:prstDash val="solid"/>
                      <a:round/>
                      <a:headEnd type="none" w="med" len="med"/>
                      <a:tailEnd type="none" w="med" len="med"/>
                    </a:lnT>
                    <a:lnB w="9525" cap="flat" cmpd="sng" algn="ctr">
                      <a:solidFill>
                        <a:srgbClr val="CFDEEC"/>
                      </a:solidFill>
                      <a:prstDash val="solid"/>
                      <a:round/>
                      <a:headEnd type="none" w="med" len="med"/>
                      <a:tailEnd type="none" w="med" len="med"/>
                    </a:lnB>
                    <a:solidFill>
                      <a:srgbClr val="EAF2FA"/>
                    </a:solidFill>
                  </a:tcPr>
                </a:tc>
                <a:tc>
                  <a:txBody>
                    <a:bodyPr/>
                    <a:lstStyle/>
                    <a:p>
                      <a:pPr algn="l" indent="0" marL="0">
                        <a:buNone/>
                      </a:pPr>
                      <a:r>
                        <a:rPr lang="en-US" sz="1250" dirty="0">
                          <a:solidFill>
                            <a:srgbClr val="1E2832"/>
                          </a:solidFill>
                          <a:latin typeface="Calibri" pitchFamily="34" charset="0"/>
                          <a:ea typeface="Calibri" pitchFamily="34" charset="-122"/>
                          <a:cs typeface="Calibri" pitchFamily="34" charset="-120"/>
                        </a:rPr>
                        <a:t>Congo, DRC</a:t>
                      </a:r>
                      <a:endParaRPr lang="en-US" sz="1250" dirty="0">
                        <a:latin typeface="Calibri" charset="0"/>
                        <a:ea typeface="Calibri" charset="0"/>
                        <a:cs typeface="Calibri" charset="0"/>
                      </a:endParaRPr>
                    </a:p>
                  </a:txBody>
                  <a:tcPr marL="91440" marR="91440" marT="45720" marB="45720" anchor="ctr">
                    <a:lnL w="9525" cap="flat" cmpd="sng" algn="ctr">
                      <a:solidFill>
                        <a:srgbClr val="CFDEEC"/>
                      </a:solidFill>
                      <a:prstDash val="solid"/>
                      <a:round/>
                      <a:headEnd type="none" w="med" len="med"/>
                      <a:tailEnd type="none" w="med" len="med"/>
                    </a:lnL>
                    <a:lnR w="9525" cap="flat" cmpd="sng" algn="ctr">
                      <a:solidFill>
                        <a:srgbClr val="CFDEEC"/>
                      </a:solidFill>
                      <a:prstDash val="solid"/>
                      <a:round/>
                      <a:headEnd type="none" w="med" len="med"/>
                      <a:tailEnd type="none" w="med" len="med"/>
                    </a:lnR>
                    <a:lnT w="9525" cap="flat" cmpd="sng" algn="ctr">
                      <a:solidFill>
                        <a:srgbClr val="CFDEEC"/>
                      </a:solidFill>
                      <a:prstDash val="solid"/>
                      <a:round/>
                      <a:headEnd type="none" w="med" len="med"/>
                      <a:tailEnd type="none" w="med" len="med"/>
                    </a:lnT>
                    <a:lnB w="9525" cap="flat" cmpd="sng" algn="ctr">
                      <a:solidFill>
                        <a:srgbClr val="CFDEEC"/>
                      </a:solidFill>
                      <a:prstDash val="solid"/>
                      <a:round/>
                      <a:headEnd type="none" w="med" len="med"/>
                      <a:tailEnd type="none" w="med" len="med"/>
                    </a:lnB>
                    <a:solidFill>
                      <a:srgbClr val="EAF2FA"/>
                    </a:solidFill>
                  </a:tcPr>
                </a:tc>
                <a:tc>
                  <a:txBody>
                    <a:bodyPr/>
                    <a:lstStyle/>
                    <a:p>
                      <a:pPr algn="l" indent="0" marL="0">
                        <a:buNone/>
                      </a:pPr>
                      <a:r>
                        <a:rPr lang="en-US" sz="1250" dirty="0">
                          <a:solidFill>
                            <a:srgbClr val="1E2832"/>
                          </a:solidFill>
                          <a:latin typeface="Calibri" pitchFamily="34" charset="0"/>
                          <a:ea typeface="Calibri" pitchFamily="34" charset="-122"/>
                          <a:cs typeface="Calibri" pitchFamily="34" charset="-120"/>
                        </a:rPr>
                        <a:t>America Mineral Fields Inc.</a:t>
                      </a:r>
                      <a:endParaRPr lang="en-US" sz="1250" dirty="0">
                        <a:latin typeface="Calibri" charset="0"/>
                        <a:ea typeface="Calibri" charset="0"/>
                        <a:cs typeface="Calibri" charset="0"/>
                      </a:endParaRPr>
                    </a:p>
                  </a:txBody>
                  <a:tcPr marL="91440" marR="91440" marT="45720" marB="45720" anchor="ctr">
                    <a:lnL w="9525" cap="flat" cmpd="sng" algn="ctr">
                      <a:solidFill>
                        <a:srgbClr val="CFDEEC"/>
                      </a:solidFill>
                      <a:prstDash val="solid"/>
                      <a:round/>
                      <a:headEnd type="none" w="med" len="med"/>
                      <a:tailEnd type="none" w="med" len="med"/>
                    </a:lnL>
                    <a:lnR w="9525" cap="flat" cmpd="sng" algn="ctr">
                      <a:solidFill>
                        <a:srgbClr val="CFDEEC"/>
                      </a:solidFill>
                      <a:prstDash val="solid"/>
                      <a:round/>
                      <a:headEnd type="none" w="med" len="med"/>
                      <a:tailEnd type="none" w="med" len="med"/>
                    </a:lnR>
                    <a:lnT w="9525" cap="flat" cmpd="sng" algn="ctr">
                      <a:solidFill>
                        <a:srgbClr val="CFDEEC"/>
                      </a:solidFill>
                      <a:prstDash val="solid"/>
                      <a:round/>
                      <a:headEnd type="none" w="med" len="med"/>
                      <a:tailEnd type="none" w="med" len="med"/>
                    </a:lnT>
                    <a:lnB w="9525" cap="flat" cmpd="sng" algn="ctr">
                      <a:solidFill>
                        <a:srgbClr val="CFDEEC"/>
                      </a:solidFill>
                      <a:prstDash val="solid"/>
                      <a:round/>
                      <a:headEnd type="none" w="med" len="med"/>
                      <a:tailEnd type="none" w="med" len="med"/>
                    </a:lnB>
                    <a:solidFill>
                      <a:srgbClr val="EAF2FA"/>
                    </a:solidFill>
                  </a:tcPr>
                </a:tc>
                <a:tc>
                  <a:txBody>
                    <a:bodyPr/>
                    <a:lstStyle/>
                    <a:p>
                      <a:pPr algn="r" indent="0" marL="0">
                        <a:buNone/>
                      </a:pPr>
                      <a:r>
                        <a:rPr lang="en-US" sz="1250" b="1" dirty="0">
                          <a:solidFill>
                            <a:srgbClr val="9A5528"/>
                          </a:solidFill>
                          <a:latin typeface="Calibri" pitchFamily="34" charset="0"/>
                          <a:ea typeface="Calibri" pitchFamily="34" charset="-122"/>
                          <a:cs typeface="Calibri" pitchFamily="34" charset="-120"/>
                        </a:rPr>
                        <a:t>$500 million (1997)</a:t>
                      </a:r>
                      <a:endParaRPr lang="en-US" sz="1250" dirty="0">
                        <a:latin typeface="Calibri" charset="0"/>
                        <a:ea typeface="Calibri" charset="0"/>
                        <a:cs typeface="Calibri" charset="0"/>
                      </a:endParaRPr>
                    </a:p>
                  </a:txBody>
                  <a:tcPr marL="91440" marR="91440" marT="45720" marB="45720" anchor="ctr">
                    <a:lnL w="9525" cap="flat" cmpd="sng" algn="ctr">
                      <a:solidFill>
                        <a:srgbClr val="CFDEEC"/>
                      </a:solidFill>
                      <a:prstDash val="solid"/>
                      <a:round/>
                      <a:headEnd type="none" w="med" len="med"/>
                      <a:tailEnd type="none" w="med" len="med"/>
                    </a:lnL>
                    <a:lnR w="9525" cap="flat" cmpd="sng" algn="ctr">
                      <a:solidFill>
                        <a:srgbClr val="CFDEEC"/>
                      </a:solidFill>
                      <a:prstDash val="solid"/>
                      <a:round/>
                      <a:headEnd type="none" w="med" len="med"/>
                      <a:tailEnd type="none" w="med" len="med"/>
                    </a:lnR>
                    <a:lnT w="9525" cap="flat" cmpd="sng" algn="ctr">
                      <a:solidFill>
                        <a:srgbClr val="CFDEEC"/>
                      </a:solidFill>
                      <a:prstDash val="solid"/>
                      <a:round/>
                      <a:headEnd type="none" w="med" len="med"/>
                      <a:tailEnd type="none" w="med" len="med"/>
                    </a:lnT>
                    <a:lnB w="9525" cap="flat" cmpd="sng" algn="ctr">
                      <a:solidFill>
                        <a:srgbClr val="CFDEEC"/>
                      </a:solidFill>
                      <a:prstDash val="solid"/>
                      <a:round/>
                      <a:headEnd type="none" w="med" len="med"/>
                      <a:tailEnd type="none" w="med" len="med"/>
                    </a:lnB>
                    <a:solidFill>
                      <a:srgbClr val="EAF2FA"/>
                    </a:solidFill>
                  </a:tcPr>
                </a:tc>
              </a:tr>
            </a:tbl>
          </a:graphicData>
        </a:graphic>
      </p:graphicFrame>
      <p:sp>
        <p:nvSpPr>
          <p:cNvPr id="31" name="awards card"/>
          <p:cNvSpPr/>
          <p:nvPr/>
        </p:nvSpPr>
        <p:spPr>
          <a:xfrm>
            <a:off x="8366760" y="3520440"/>
            <a:ext cx="3246120" cy="1920240"/>
          </a:xfrm>
          <a:prstGeom prst="roundRect">
            <a:avLst>
              <a:gd name="adj" fmla="val 5714"/>
            </a:avLst>
          </a:prstGeom>
          <a:solidFill>
            <a:schemeClr val="tx2"/>
          </a:solidFill>
          <a:ln w="9525">
            <a:solidFill>
              <a:schemeClr val="tx2"/>
            </a:solidFill>
            <a:prstDash val="solid"/>
          </a:ln>
        </p:spPr>
      </p:sp>
      <p:sp>
        <p:nvSpPr>
          <p:cNvPr id="32" name="Text 18"/>
          <p:cNvSpPr txBox="1"/>
          <p:nvPr/>
        </p:nvSpPr>
        <p:spPr>
          <a:xfrm>
            <a:off x="8503920" y="3630168"/>
            <a:ext cx="3063240" cy="320040"/>
          </a:xfrm>
          <a:prstGeom prst="rect">
            <a:avLst/>
          </a:prstGeom>
          <a:noFill/>
          <a:ln/>
        </p:spPr>
        <p:txBody>
          <a:bodyPr wrap="square" lIns="0" tIns="0" rIns="0" bIns="0" rtlCol="0" anchor="ctr"/>
          <a:lstStyle/>
          <a:p>
            <a:pPr indent="0" marL="0">
              <a:buNone/>
            </a:pPr>
            <a:r>
              <a:rPr lang="en-US" sz="1350" b="1" u="sng" spc="50" kern="0" dirty="0">
                <a:solidFill>
                  <a:srgbClr val="FFFFFF"/>
                </a:solidFill>
                <a:uFill>
                  <a:solidFill>
                    <a:srgbClr val="FFFFFF"/>
                  </a:solidFill>
                </a:uFill>
              </a:rPr>
              <a:t>TEAM MEMBER AWARD WINNER</a:t>
            </a:r>
            <a:endParaRPr lang="en-US" sz="1350" dirty="0"/>
          </a:p>
        </p:txBody>
      </p:sp>
      <p:sp>
        <p:nvSpPr>
          <p:cNvPr id="33" name="Text 19"/>
          <p:cNvSpPr txBox="1"/>
          <p:nvPr/>
        </p:nvSpPr>
        <p:spPr>
          <a:xfrm>
            <a:off x="8549640" y="4023360"/>
            <a:ext cx="2880360" cy="1325880"/>
          </a:xfrm>
          <a:prstGeom prst="rect">
            <a:avLst/>
          </a:prstGeom>
          <a:noFill/>
          <a:ln/>
        </p:spPr>
        <p:txBody>
          <a:bodyPr wrap="square" lIns="0" tIns="0" rIns="0" bIns="0" rtlCol="0" anchor="ctr"/>
          <a:lstStyle/>
          <a:p>
            <a:pPr indent="0" marL="0">
              <a:buNone/>
            </a:pPr>
            <a:r>
              <a:rPr lang="en-US" sz="1500" b="1" dirty="0">
                <a:solidFill>
                  <a:schemeClr val="accent2"/>
                </a:solidFill>
              </a:rPr>
              <a:t>2009 Thayer Lindsley Award</a:t>
            </a:r>
            <a:endParaRPr lang="en-US" sz="1500" dirty="0"/>
          </a:p>
          <a:p>
            <a:pPr indent="0" marL="0">
              <a:buNone/>
            </a:pPr>
            <a:r>
              <a:rPr lang="en-US" sz="1500" b="1" dirty="0">
                <a:solidFill>
                  <a:schemeClr val="accent2"/>
                </a:solidFill>
              </a:rPr>
              <a:t>2015 Colin Spence Award</a:t>
            </a:r>
            <a:endParaRPr lang="en-US" sz="1500" dirty="0"/>
          </a:p>
          <a:p>
            <a:pPr indent="0" marL="0">
              <a:buNone/>
            </a:pPr>
            <a:r>
              <a:rPr lang="en-US" sz="1350" dirty="0">
                <a:solidFill>
                  <a:schemeClr val="bg1"/>
                </a:solidFill>
              </a:rPr>
              <a:t>Joe Piekenbrock – for Donlin Gold and the high-grade Bornite copper deposit</a:t>
            </a:r>
            <a:endParaRPr lang="en-US" sz="1500" dirty="0"/>
          </a:p>
        </p:txBody>
      </p:sp>
      <p:sp>
        <p:nvSpPr>
          <p:cNvPr id="34" name="Text 20"/>
          <p:cNvSpPr txBox="1"/>
          <p:nvPr/>
        </p:nvSpPr>
        <p:spPr>
          <a:xfrm>
            <a:off x="548640" y="5669280"/>
            <a:ext cx="11064240" cy="365760"/>
          </a:xfrm>
          <a:prstGeom prst="rect">
            <a:avLst/>
          </a:prstGeom>
          <a:noFill/>
          <a:ln/>
        </p:spPr>
        <p:txBody>
          <a:bodyPr wrap="square" lIns="0" tIns="0" rIns="0" bIns="0" rtlCol="0" anchor="ctr"/>
          <a:lstStyle/>
          <a:p>
            <a:pPr indent="0" marL="0">
              <a:buNone/>
            </a:pPr>
            <a:r>
              <a:rPr lang="en-US" sz="1250" i="1" dirty="0">
                <a:solidFill>
                  <a:schemeClr val="accent6"/>
                </a:solidFill>
              </a:rPr>
              <a:t>Click on a photograph to view the full profile on the Company website.</a:t>
            </a:r>
            <a:endParaRPr lang="en-US" sz="1250" dirty="0"/>
          </a:p>
        </p:txBody>
      </p:sp>
      <p:sp>
        <p:nvSpPr>
          <p:cNvPr id="25" name="Slide Number Placeholder 0"/>
          <p:cNvSpPr>
            <a:spLocks noGrp="1"/>
          </p:cNvSpPr>
          <p:nvPr>
            <p:ph type="sldNum" sz="quarter" idx="4294967295"/>
          </p:nvPr>
        </p:nvSpPr>
        <p:spPr>
          <a:xfrm>
            <a:off x="11109960" y="6355080"/>
            <a:ext cx="548640" cy="292608"/>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6"/>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1"/>
          <p:cNvSpPr/>
          <p:nvPr>
            <p:ph idx="102" type="body" hasCustomPrompt="1"/>
          </p:nvPr>
        </p:nvSpPr>
        <p:spPr>
          <a:xfrm>
            <a:off x="548640" y="347472"/>
            <a:ext cx="11064240" cy="274320"/>
          </a:xfrm>
          <a:prstGeom prst="rect">
            <a:avLst/>
          </a:prstGeom>
          <a:noFill/>
          <a:ln/>
        </p:spPr>
        <p:txBody>
          <a:bodyPr wrap="square" lIns="0" tIns="0" rIns="0" bIns="0" rtlCol="0"/>
          <a:lstStyle/>
          <a:p>
            <a:pPr indent="0" marL="0">
              <a:buNone/>
            </a:pPr>
            <a:r>
              <a:rPr lang="en-US" sz="1300" b="1" spc="300" kern="0" dirty="0">
                <a:solidFill>
                  <a:schemeClr val="accent1"/>
                </a:solidFill>
              </a:rPr>
              <a:t>CAPITAL STRUCTURE · AS AT OCTOBER 1, 2026</a:t>
            </a:r>
            <a:endParaRPr lang="en-US" sz="1300" dirty="0"/>
          </a:p>
        </p:txBody>
      </p:sp>
      <p:sp>
        <p:nvSpPr>
          <p:cNvPr id="3" name="Text 1"/>
          <p:cNvSpPr/>
          <p:nvPr>
            <p:ph idx="103" type="title" hasCustomPrompt="1"/>
          </p:nvPr>
        </p:nvSpPr>
        <p:spPr>
          <a:xfrm>
            <a:off x="548640" y="621792"/>
            <a:ext cx="11064240" cy="685800"/>
          </a:xfrm>
          <a:prstGeom prst="rect">
            <a:avLst/>
          </a:prstGeom>
          <a:noFill/>
          <a:ln/>
        </p:spPr>
        <p:txBody>
          <a:bodyPr wrap="square" lIns="0" tIns="0" rIns="0" bIns="0" rtlCol="0" anchor="t"/>
          <a:lstStyle/>
          <a:p>
            <a:pPr algn="l" indent="0" marL="0">
              <a:buNone/>
            </a:pPr>
            <a:r>
              <a:rPr lang="en-US" sz="3200" b="1" dirty="0">
                <a:solidFill>
                  <a:schemeClr val="tx2"/>
                </a:solidFill>
              </a:rPr>
              <a:t>A Tight Share Structure, Aligned with Shareholders</a:t>
            </a:r>
            <a:endParaRPr lang="en-US" sz="3200" dirty="0"/>
          </a:p>
        </p:txBody>
      </p:sp>
      <p:graphicFrame>
        <p:nvGraphicFramePr>
          <p:cNvPr id="11" name="Table 0"/>
          <p:cNvGraphicFramePr>
            <a:graphicFrameLocks noGrp="1"/>
          </p:cNvGraphicFramePr>
          <p:nvPr>
            <p:extLst>
              <p:ext uri="{D42A27DB-BD31-4B8C-83A1-F6EECF244321}">
                <p14:modId xmlns:p14="http://schemas.microsoft.com/office/powerpoint/2010/main" val="1579011935"/>
              </p:ext>
            </p:extLst>
          </p:nvPr>
        </p:nvGraphicFramePr>
        <p:xfrm>
          <a:off x="548640" y="1600200"/>
          <a:ext cx="5120640" cy="914400"/>
        </p:xfrm>
        <a:graphic>
          <a:graphicData uri="http://schemas.openxmlformats.org/drawingml/2006/table">
            <a:tbl>
              <a:tblPr/>
              <a:tblGrid>
                <a:gridCol w="3017520"/>
                <a:gridCol w="2103120"/>
              </a:tblGrid>
              <a:tr h="566928">
                <a:tc>
                  <a:txBody>
                    <a:bodyPr/>
                    <a:lstStyle/>
                    <a:p>
                      <a:pPr algn="l" indent="0" marL="0">
                        <a:buNone/>
                      </a:pPr>
                      <a:r>
                        <a:rPr lang="en-US" sz="1600" b="1" dirty="0">
                          <a:solidFill>
                            <a:srgbClr val="1E2832"/>
                          </a:solidFill>
                          <a:latin typeface="Calibri" pitchFamily="34" charset="0"/>
                          <a:ea typeface="Calibri" pitchFamily="34" charset="-122"/>
                          <a:cs typeface="Calibri" pitchFamily="34" charset="-120"/>
                        </a:rPr>
                        <a:t>Shares outstanding</a:t>
                      </a:r>
                      <a:endParaRPr lang="en-US" sz="1600" dirty="0">
                        <a:latin typeface="Calibri" charset="0"/>
                        <a:ea typeface="Calibri" charset="0"/>
                        <a:cs typeface="Calibri" charset="0"/>
                      </a:endParaRPr>
                    </a:p>
                  </a:txBody>
                  <a:tcPr marL="91440" marR="91440" marT="45720" marB="45720" anchor="ctr">
                    <a:lnL w="9525" cap="flat" cmpd="sng" algn="ctr">
                      <a:solidFill>
                        <a:srgbClr val="CFDEEC"/>
                      </a:solidFill>
                      <a:prstDash val="solid"/>
                      <a:round/>
                      <a:headEnd type="none" w="med" len="med"/>
                      <a:tailEnd type="none" w="med" len="med"/>
                    </a:lnL>
                    <a:lnR w="9525" cap="flat" cmpd="sng" algn="ctr">
                      <a:solidFill>
                        <a:srgbClr val="CFDEEC"/>
                      </a:solidFill>
                      <a:prstDash val="solid"/>
                      <a:round/>
                      <a:headEnd type="none" w="med" len="med"/>
                      <a:tailEnd type="none" w="med" len="med"/>
                    </a:lnR>
                    <a:lnT w="9525" cap="flat" cmpd="sng" algn="ctr">
                      <a:solidFill>
                        <a:srgbClr val="CFDEEC"/>
                      </a:solidFill>
                      <a:prstDash val="solid"/>
                      <a:round/>
                      <a:headEnd type="none" w="med" len="med"/>
                      <a:tailEnd type="none" w="med" len="med"/>
                    </a:lnT>
                    <a:lnB w="9525" cap="flat" cmpd="sng" algn="ctr">
                      <a:solidFill>
                        <a:srgbClr val="CFDEEC"/>
                      </a:solidFill>
                      <a:prstDash val="solid"/>
                      <a:round/>
                      <a:headEnd type="none" w="med" len="med"/>
                      <a:tailEnd type="none" w="med" len="med"/>
                    </a:lnB>
                    <a:solidFill>
                      <a:srgbClr val="FFFFFF"/>
                    </a:solidFill>
                  </a:tcPr>
                </a:tc>
                <a:tc>
                  <a:txBody>
                    <a:bodyPr/>
                    <a:lstStyle/>
                    <a:p>
                      <a:pPr algn="r" indent="0" marL="0">
                        <a:buNone/>
                      </a:pPr>
                      <a:r>
                        <a:rPr lang="en-US" sz="1600" b="1" dirty="0">
                          <a:solidFill>
                            <a:srgbClr val="0E2A47"/>
                          </a:solidFill>
                          <a:latin typeface="Calibri" pitchFamily="34" charset="0"/>
                          <a:ea typeface="Calibri" pitchFamily="34" charset="-122"/>
                          <a:cs typeface="Calibri" pitchFamily="34" charset="-120"/>
                        </a:rPr>
                        <a:t>50,562,871</a:t>
                      </a:r>
                      <a:endParaRPr lang="en-US" sz="1600" dirty="0">
                        <a:latin typeface="Calibri" charset="0"/>
                        <a:ea typeface="Calibri" charset="0"/>
                        <a:cs typeface="Calibri" charset="0"/>
                      </a:endParaRPr>
                    </a:p>
                  </a:txBody>
                  <a:tcPr marL="91440" marR="91440" marT="45720" marB="45720" anchor="ctr">
                    <a:lnL w="9525" cap="flat" cmpd="sng" algn="ctr">
                      <a:solidFill>
                        <a:srgbClr val="CFDEEC"/>
                      </a:solidFill>
                      <a:prstDash val="solid"/>
                      <a:round/>
                      <a:headEnd type="none" w="med" len="med"/>
                      <a:tailEnd type="none" w="med" len="med"/>
                    </a:lnL>
                    <a:lnR w="9525" cap="flat" cmpd="sng" algn="ctr">
                      <a:solidFill>
                        <a:srgbClr val="CFDEEC"/>
                      </a:solidFill>
                      <a:prstDash val="solid"/>
                      <a:round/>
                      <a:headEnd type="none" w="med" len="med"/>
                      <a:tailEnd type="none" w="med" len="med"/>
                    </a:lnR>
                    <a:lnT w="9525" cap="flat" cmpd="sng" algn="ctr">
                      <a:solidFill>
                        <a:srgbClr val="CFDEEC"/>
                      </a:solidFill>
                      <a:prstDash val="solid"/>
                      <a:round/>
                      <a:headEnd type="none" w="med" len="med"/>
                      <a:tailEnd type="none" w="med" len="med"/>
                    </a:lnT>
                    <a:lnB w="9525" cap="flat" cmpd="sng" algn="ctr">
                      <a:solidFill>
                        <a:srgbClr val="CFDEEC"/>
                      </a:solidFill>
                      <a:prstDash val="solid"/>
                      <a:round/>
                      <a:headEnd type="none" w="med" len="med"/>
                      <a:tailEnd type="none" w="med" len="med"/>
                    </a:lnB>
                    <a:solidFill>
                      <a:srgbClr val="FFFFFF"/>
                    </a:solidFill>
                  </a:tcPr>
                </a:tc>
              </a:tr>
              <a:tr h="566928">
                <a:tc>
                  <a:txBody>
                    <a:bodyPr/>
                    <a:lstStyle/>
                    <a:p>
                      <a:pPr algn="l" indent="0" marL="0">
                        <a:buNone/>
                      </a:pPr>
                      <a:r>
                        <a:rPr lang="en-US" sz="1600" dirty="0">
                          <a:solidFill>
                            <a:srgbClr val="1E2832"/>
                          </a:solidFill>
                          <a:latin typeface="Calibri" pitchFamily="34" charset="0"/>
                          <a:ea typeface="Calibri" pitchFamily="34" charset="-122"/>
                          <a:cs typeface="Calibri" pitchFamily="34" charset="-120"/>
                        </a:rPr>
                        <a:t>Stock options (avg. $0.20)</a:t>
                      </a:r>
                      <a:endParaRPr lang="en-US" sz="1600" dirty="0">
                        <a:latin typeface="Calibri" charset="0"/>
                        <a:ea typeface="Calibri" charset="0"/>
                        <a:cs typeface="Calibri" charset="0"/>
                      </a:endParaRPr>
                    </a:p>
                  </a:txBody>
                  <a:tcPr marL="91440" marR="91440" marT="45720" marB="45720" anchor="ctr">
                    <a:lnL w="9525" cap="flat" cmpd="sng" algn="ctr">
                      <a:solidFill>
                        <a:srgbClr val="CFDEEC"/>
                      </a:solidFill>
                      <a:prstDash val="solid"/>
                      <a:round/>
                      <a:headEnd type="none" w="med" len="med"/>
                      <a:tailEnd type="none" w="med" len="med"/>
                    </a:lnL>
                    <a:lnR w="9525" cap="flat" cmpd="sng" algn="ctr">
                      <a:solidFill>
                        <a:srgbClr val="CFDEEC"/>
                      </a:solidFill>
                      <a:prstDash val="solid"/>
                      <a:round/>
                      <a:headEnd type="none" w="med" len="med"/>
                      <a:tailEnd type="none" w="med" len="med"/>
                    </a:lnR>
                    <a:lnT w="9525" cap="flat" cmpd="sng" algn="ctr">
                      <a:solidFill>
                        <a:srgbClr val="CFDEEC"/>
                      </a:solidFill>
                      <a:prstDash val="solid"/>
                      <a:round/>
                      <a:headEnd type="none" w="med" len="med"/>
                      <a:tailEnd type="none" w="med" len="med"/>
                    </a:lnT>
                    <a:lnB w="9525" cap="flat" cmpd="sng" algn="ctr">
                      <a:solidFill>
                        <a:srgbClr val="CFDEEC"/>
                      </a:solidFill>
                      <a:prstDash val="solid"/>
                      <a:round/>
                      <a:headEnd type="none" w="med" len="med"/>
                      <a:tailEnd type="none" w="med" len="med"/>
                    </a:lnB>
                    <a:solidFill>
                      <a:srgbClr val="EAF2FA"/>
                    </a:solidFill>
                  </a:tcPr>
                </a:tc>
                <a:tc>
                  <a:txBody>
                    <a:bodyPr/>
                    <a:lstStyle/>
                    <a:p>
                      <a:pPr algn="r" indent="0" marL="0">
                        <a:buNone/>
                      </a:pPr>
                      <a:r>
                        <a:rPr lang="en-US" sz="1600" b="1" dirty="0">
                          <a:solidFill>
                            <a:srgbClr val="0E2A47"/>
                          </a:solidFill>
                          <a:latin typeface="Calibri" pitchFamily="34" charset="0"/>
                          <a:ea typeface="Calibri" pitchFamily="34" charset="-122"/>
                          <a:cs typeface="Calibri" pitchFamily="34" charset="-120"/>
                        </a:rPr>
                        <a:t>3,125,000</a:t>
                      </a:r>
                      <a:endParaRPr lang="en-US" sz="1600" dirty="0">
                        <a:latin typeface="Calibri" charset="0"/>
                        <a:ea typeface="Calibri" charset="0"/>
                        <a:cs typeface="Calibri" charset="0"/>
                      </a:endParaRPr>
                    </a:p>
                  </a:txBody>
                  <a:tcPr marL="91440" marR="91440" marT="45720" marB="45720" anchor="ctr">
                    <a:lnL w="9525" cap="flat" cmpd="sng" algn="ctr">
                      <a:solidFill>
                        <a:srgbClr val="CFDEEC"/>
                      </a:solidFill>
                      <a:prstDash val="solid"/>
                      <a:round/>
                      <a:headEnd type="none" w="med" len="med"/>
                      <a:tailEnd type="none" w="med" len="med"/>
                    </a:lnL>
                    <a:lnR w="9525" cap="flat" cmpd="sng" algn="ctr">
                      <a:solidFill>
                        <a:srgbClr val="CFDEEC"/>
                      </a:solidFill>
                      <a:prstDash val="solid"/>
                      <a:round/>
                      <a:headEnd type="none" w="med" len="med"/>
                      <a:tailEnd type="none" w="med" len="med"/>
                    </a:lnR>
                    <a:lnT w="9525" cap="flat" cmpd="sng" algn="ctr">
                      <a:solidFill>
                        <a:srgbClr val="CFDEEC"/>
                      </a:solidFill>
                      <a:prstDash val="solid"/>
                      <a:round/>
                      <a:headEnd type="none" w="med" len="med"/>
                      <a:tailEnd type="none" w="med" len="med"/>
                    </a:lnT>
                    <a:lnB w="9525" cap="flat" cmpd="sng" algn="ctr">
                      <a:solidFill>
                        <a:srgbClr val="CFDEEC"/>
                      </a:solidFill>
                      <a:prstDash val="solid"/>
                      <a:round/>
                      <a:headEnd type="none" w="med" len="med"/>
                      <a:tailEnd type="none" w="med" len="med"/>
                    </a:lnB>
                    <a:solidFill>
                      <a:srgbClr val="EAF2FA"/>
                    </a:solidFill>
                  </a:tcPr>
                </a:tc>
              </a:tr>
              <a:tr h="566928">
                <a:tc>
                  <a:txBody>
                    <a:bodyPr/>
                    <a:lstStyle/>
                    <a:p>
                      <a:pPr algn="l" indent="0" marL="0">
                        <a:buNone/>
                      </a:pPr>
                      <a:r>
                        <a:rPr lang="en-US" sz="1600" dirty="0">
                          <a:solidFill>
                            <a:srgbClr val="1E2832"/>
                          </a:solidFill>
                          <a:latin typeface="Calibri" pitchFamily="34" charset="0"/>
                          <a:ea typeface="Calibri" pitchFamily="34" charset="-122"/>
                          <a:cs typeface="Calibri" pitchFamily="34" charset="-120"/>
                        </a:rPr>
                        <a:t>Warrants (avg. $0.14)</a:t>
                      </a:r>
                      <a:endParaRPr lang="en-US" sz="1600" dirty="0">
                        <a:latin typeface="Calibri" charset="0"/>
                        <a:ea typeface="Calibri" charset="0"/>
                        <a:cs typeface="Calibri" charset="0"/>
                      </a:endParaRPr>
                    </a:p>
                  </a:txBody>
                  <a:tcPr marL="91440" marR="91440" marT="45720" marB="45720" anchor="ctr">
                    <a:lnL w="9525" cap="flat" cmpd="sng" algn="ctr">
                      <a:solidFill>
                        <a:srgbClr val="CFDEEC"/>
                      </a:solidFill>
                      <a:prstDash val="solid"/>
                      <a:round/>
                      <a:headEnd type="none" w="med" len="med"/>
                      <a:tailEnd type="none" w="med" len="med"/>
                    </a:lnL>
                    <a:lnR w="9525" cap="flat" cmpd="sng" algn="ctr">
                      <a:solidFill>
                        <a:srgbClr val="CFDEEC"/>
                      </a:solidFill>
                      <a:prstDash val="solid"/>
                      <a:round/>
                      <a:headEnd type="none" w="med" len="med"/>
                      <a:tailEnd type="none" w="med" len="med"/>
                    </a:lnR>
                    <a:lnT w="9525" cap="flat" cmpd="sng" algn="ctr">
                      <a:solidFill>
                        <a:srgbClr val="CFDEEC"/>
                      </a:solidFill>
                      <a:prstDash val="solid"/>
                      <a:round/>
                      <a:headEnd type="none" w="med" len="med"/>
                      <a:tailEnd type="none" w="med" len="med"/>
                    </a:lnT>
                    <a:lnB w="9525" cap="flat" cmpd="sng" algn="ctr">
                      <a:solidFill>
                        <a:srgbClr val="CFDEEC"/>
                      </a:solidFill>
                      <a:prstDash val="solid"/>
                      <a:round/>
                      <a:headEnd type="none" w="med" len="med"/>
                      <a:tailEnd type="none" w="med" len="med"/>
                    </a:lnB>
                    <a:solidFill>
                      <a:srgbClr val="FFFFFF"/>
                    </a:solidFill>
                  </a:tcPr>
                </a:tc>
                <a:tc>
                  <a:txBody>
                    <a:bodyPr/>
                    <a:lstStyle/>
                    <a:p>
                      <a:pPr algn="r" indent="0" marL="0">
                        <a:buNone/>
                      </a:pPr>
                      <a:r>
                        <a:rPr lang="en-US" sz="1600" b="1" dirty="0">
                          <a:solidFill>
                            <a:srgbClr val="0E2A47"/>
                          </a:solidFill>
                          <a:latin typeface="Calibri" pitchFamily="34" charset="0"/>
                          <a:ea typeface="Calibri" pitchFamily="34" charset="-122"/>
                          <a:cs typeface="Calibri" pitchFamily="34" charset="-120"/>
                        </a:rPr>
                        <a:t>2,712,143</a:t>
                      </a:r>
                      <a:endParaRPr lang="en-US" sz="1600" dirty="0">
                        <a:latin typeface="Calibri" charset="0"/>
                        <a:ea typeface="Calibri" charset="0"/>
                        <a:cs typeface="Calibri" charset="0"/>
                      </a:endParaRPr>
                    </a:p>
                  </a:txBody>
                  <a:tcPr marL="91440" marR="91440" marT="45720" marB="45720" anchor="ctr">
                    <a:lnL w="9525" cap="flat" cmpd="sng" algn="ctr">
                      <a:solidFill>
                        <a:srgbClr val="CFDEEC"/>
                      </a:solidFill>
                      <a:prstDash val="solid"/>
                      <a:round/>
                      <a:headEnd type="none" w="med" len="med"/>
                      <a:tailEnd type="none" w="med" len="med"/>
                    </a:lnL>
                    <a:lnR w="9525" cap="flat" cmpd="sng" algn="ctr">
                      <a:solidFill>
                        <a:srgbClr val="CFDEEC"/>
                      </a:solidFill>
                      <a:prstDash val="solid"/>
                      <a:round/>
                      <a:headEnd type="none" w="med" len="med"/>
                      <a:tailEnd type="none" w="med" len="med"/>
                    </a:lnR>
                    <a:lnT w="9525" cap="flat" cmpd="sng" algn="ctr">
                      <a:solidFill>
                        <a:srgbClr val="CFDEEC"/>
                      </a:solidFill>
                      <a:prstDash val="solid"/>
                      <a:round/>
                      <a:headEnd type="none" w="med" len="med"/>
                      <a:tailEnd type="none" w="med" len="med"/>
                    </a:lnT>
                    <a:lnB w="9525" cap="flat" cmpd="sng" algn="ctr">
                      <a:solidFill>
                        <a:srgbClr val="CFDEEC"/>
                      </a:solidFill>
                      <a:prstDash val="solid"/>
                      <a:round/>
                      <a:headEnd type="none" w="med" len="med"/>
                      <a:tailEnd type="none" w="med" len="med"/>
                    </a:lnB>
                    <a:solidFill>
                      <a:srgbClr val="FFFFFF"/>
                    </a:solidFill>
                  </a:tcPr>
                </a:tc>
              </a:tr>
              <a:tr h="566928">
                <a:tc>
                  <a:txBody>
                    <a:bodyPr/>
                    <a:lstStyle/>
                    <a:p>
                      <a:pPr algn="l" indent="0" marL="0">
                        <a:buNone/>
                      </a:pPr>
                      <a:r>
                        <a:rPr lang="en-US" sz="1600" b="1" dirty="0">
                          <a:solidFill>
                            <a:srgbClr val="1E2832"/>
                          </a:solidFill>
                          <a:latin typeface="Calibri" pitchFamily="34" charset="0"/>
                          <a:ea typeface="Calibri" pitchFamily="34" charset="-122"/>
                          <a:cs typeface="Calibri" pitchFamily="34" charset="-120"/>
                        </a:rPr>
                        <a:t>Fully diluted</a:t>
                      </a:r>
                      <a:endParaRPr lang="en-US" sz="1600" dirty="0">
                        <a:latin typeface="Calibri" charset="0"/>
                        <a:ea typeface="Calibri" charset="0"/>
                        <a:cs typeface="Calibri" charset="0"/>
                      </a:endParaRPr>
                    </a:p>
                  </a:txBody>
                  <a:tcPr marL="91440" marR="91440" marT="45720" marB="45720" anchor="ctr">
                    <a:lnL w="9525" cap="flat" cmpd="sng" algn="ctr">
                      <a:solidFill>
                        <a:srgbClr val="CFDEEC"/>
                      </a:solidFill>
                      <a:prstDash val="solid"/>
                      <a:round/>
                      <a:headEnd type="none" w="med" len="med"/>
                      <a:tailEnd type="none" w="med" len="med"/>
                    </a:lnL>
                    <a:lnR w="9525" cap="flat" cmpd="sng" algn="ctr">
                      <a:solidFill>
                        <a:srgbClr val="CFDEEC"/>
                      </a:solidFill>
                      <a:prstDash val="solid"/>
                      <a:round/>
                      <a:headEnd type="none" w="med" len="med"/>
                      <a:tailEnd type="none" w="med" len="med"/>
                    </a:lnR>
                    <a:lnT w="9525" cap="flat" cmpd="sng" algn="ctr">
                      <a:solidFill>
                        <a:srgbClr val="CFDEEC"/>
                      </a:solidFill>
                      <a:prstDash val="solid"/>
                      <a:round/>
                      <a:headEnd type="none" w="med" len="med"/>
                      <a:tailEnd type="none" w="med" len="med"/>
                    </a:lnT>
                    <a:lnB w="9525" cap="flat" cmpd="sng" algn="ctr">
                      <a:solidFill>
                        <a:srgbClr val="CFDEEC"/>
                      </a:solidFill>
                      <a:prstDash val="solid"/>
                      <a:round/>
                      <a:headEnd type="none" w="med" len="med"/>
                      <a:tailEnd type="none" w="med" len="med"/>
                    </a:lnB>
                    <a:solidFill>
                      <a:srgbClr val="EAF2FA"/>
                    </a:solidFill>
                  </a:tcPr>
                </a:tc>
                <a:tc>
                  <a:txBody>
                    <a:bodyPr/>
                    <a:lstStyle/>
                    <a:p>
                      <a:pPr algn="r" indent="0" marL="0">
                        <a:buNone/>
                      </a:pPr>
                      <a:r>
                        <a:rPr lang="en-US" sz="1600" b="1" dirty="0">
                          <a:solidFill>
                            <a:srgbClr val="0E2A47"/>
                          </a:solidFill>
                          <a:latin typeface="Calibri" pitchFamily="34" charset="0"/>
                          <a:ea typeface="Calibri" pitchFamily="34" charset="-122"/>
                          <a:cs typeface="Calibri" pitchFamily="34" charset="-120"/>
                        </a:rPr>
                        <a:t>56,400,014</a:t>
                      </a:r>
                      <a:endParaRPr lang="en-US" sz="1600" dirty="0">
                        <a:latin typeface="Calibri" charset="0"/>
                        <a:ea typeface="Calibri" charset="0"/>
                        <a:cs typeface="Calibri" charset="0"/>
                      </a:endParaRPr>
                    </a:p>
                  </a:txBody>
                  <a:tcPr marL="91440" marR="91440" marT="45720" marB="45720" anchor="ctr">
                    <a:lnL w="9525" cap="flat" cmpd="sng" algn="ctr">
                      <a:solidFill>
                        <a:srgbClr val="CFDEEC"/>
                      </a:solidFill>
                      <a:prstDash val="solid"/>
                      <a:round/>
                      <a:headEnd type="none" w="med" len="med"/>
                      <a:tailEnd type="none" w="med" len="med"/>
                    </a:lnL>
                    <a:lnR w="9525" cap="flat" cmpd="sng" algn="ctr">
                      <a:solidFill>
                        <a:srgbClr val="CFDEEC"/>
                      </a:solidFill>
                      <a:prstDash val="solid"/>
                      <a:round/>
                      <a:headEnd type="none" w="med" len="med"/>
                      <a:tailEnd type="none" w="med" len="med"/>
                    </a:lnR>
                    <a:lnT w="9525" cap="flat" cmpd="sng" algn="ctr">
                      <a:solidFill>
                        <a:srgbClr val="CFDEEC"/>
                      </a:solidFill>
                      <a:prstDash val="solid"/>
                      <a:round/>
                      <a:headEnd type="none" w="med" len="med"/>
                      <a:tailEnd type="none" w="med" len="med"/>
                    </a:lnT>
                    <a:lnB w="9525" cap="flat" cmpd="sng" algn="ctr">
                      <a:solidFill>
                        <a:srgbClr val="CFDEEC"/>
                      </a:solidFill>
                      <a:prstDash val="solid"/>
                      <a:round/>
                      <a:headEnd type="none" w="med" len="med"/>
                      <a:tailEnd type="none" w="med" len="med"/>
                    </a:lnB>
                    <a:solidFill>
                      <a:srgbClr val="EAF2FA"/>
                    </a:solidFill>
                  </a:tcPr>
                </a:tc>
              </a:tr>
              <a:tr h="566928">
                <a:tc>
                  <a:txBody>
                    <a:bodyPr/>
                    <a:lstStyle/>
                    <a:p>
                      <a:pPr algn="l" indent="0" marL="0">
                        <a:buNone/>
                      </a:pPr>
                      <a:r>
                        <a:rPr lang="en-US" sz="1600" b="1" dirty="0">
                          <a:solidFill>
                            <a:srgbClr val="0E2A47"/>
                          </a:solidFill>
                          <a:latin typeface="Calibri" pitchFamily="34" charset="0"/>
                          <a:ea typeface="Calibri" pitchFamily="34" charset="-122"/>
                          <a:cs typeface="Calibri" pitchFamily="34" charset="-120"/>
                        </a:rPr>
                        <a:t>Market cap</a:t>
                      </a:r>
                      <a:endParaRPr lang="en-US" sz="1600" dirty="0">
                        <a:latin typeface="Calibri" charset="0"/>
                        <a:ea typeface="Calibri" charset="0"/>
                        <a:cs typeface="Calibri" charset="0"/>
                      </a:endParaRPr>
                    </a:p>
                  </a:txBody>
                  <a:tcPr marL="91440" marR="91440" marT="45720" marB="45720" anchor="ctr">
                    <a:lnL w="9525" cap="flat" cmpd="sng" algn="ctr">
                      <a:solidFill>
                        <a:srgbClr val="CFDEEC"/>
                      </a:solidFill>
                      <a:prstDash val="solid"/>
                      <a:round/>
                      <a:headEnd type="none" w="med" len="med"/>
                      <a:tailEnd type="none" w="med" len="med"/>
                    </a:lnL>
                    <a:lnR w="9525" cap="flat" cmpd="sng" algn="ctr">
                      <a:solidFill>
                        <a:srgbClr val="CFDEEC"/>
                      </a:solidFill>
                      <a:prstDash val="solid"/>
                      <a:round/>
                      <a:headEnd type="none" w="med" len="med"/>
                      <a:tailEnd type="none" w="med" len="med"/>
                    </a:lnR>
                    <a:lnT w="9525" cap="flat" cmpd="sng" algn="ctr">
                      <a:solidFill>
                        <a:srgbClr val="CFDEEC"/>
                      </a:solidFill>
                      <a:prstDash val="solid"/>
                      <a:round/>
                      <a:headEnd type="none" w="med" len="med"/>
                      <a:tailEnd type="none" w="med" len="med"/>
                    </a:lnT>
                    <a:lnB w="9525" cap="flat" cmpd="sng" algn="ctr">
                      <a:solidFill>
                        <a:srgbClr val="CFDEEC"/>
                      </a:solidFill>
                      <a:prstDash val="solid"/>
                      <a:round/>
                      <a:headEnd type="none" w="med" len="med"/>
                      <a:tailEnd type="none" w="med" len="med"/>
                    </a:lnB>
                    <a:solidFill>
                      <a:srgbClr val="E3BF68"/>
                    </a:solidFill>
                  </a:tcPr>
                </a:tc>
                <a:tc>
                  <a:txBody>
                    <a:bodyPr/>
                    <a:lstStyle/>
                    <a:p>
                      <a:pPr algn="r" indent="0" marL="0">
                        <a:buNone/>
                      </a:pPr>
                      <a:r>
                        <a:rPr lang="en-US" sz="1600" b="1" dirty="0">
                          <a:solidFill>
                            <a:srgbClr val="0E2A47"/>
                          </a:solidFill>
                          <a:latin typeface="Calibri" pitchFamily="34" charset="0"/>
                          <a:ea typeface="Calibri" pitchFamily="34" charset="-122"/>
                          <a:cs typeface="Calibri" pitchFamily="34" charset="-120"/>
                        </a:rPr>
                        <a:t>$4,550,586</a:t>
                      </a:r>
                      <a:endParaRPr lang="en-US" sz="1600" dirty="0">
                        <a:latin typeface="Calibri" charset="0"/>
                        <a:ea typeface="Calibri" charset="0"/>
                        <a:cs typeface="Calibri" charset="0"/>
                      </a:endParaRPr>
                    </a:p>
                  </a:txBody>
                  <a:tcPr marL="91440" marR="91440" marT="45720" marB="45720" anchor="ctr">
                    <a:lnL w="9525" cap="flat" cmpd="sng" algn="ctr">
                      <a:solidFill>
                        <a:srgbClr val="CFDEEC"/>
                      </a:solidFill>
                      <a:prstDash val="solid"/>
                      <a:round/>
                      <a:headEnd type="none" w="med" len="med"/>
                      <a:tailEnd type="none" w="med" len="med"/>
                    </a:lnL>
                    <a:lnR w="9525" cap="flat" cmpd="sng" algn="ctr">
                      <a:solidFill>
                        <a:srgbClr val="CFDEEC"/>
                      </a:solidFill>
                      <a:prstDash val="solid"/>
                      <a:round/>
                      <a:headEnd type="none" w="med" len="med"/>
                      <a:tailEnd type="none" w="med" len="med"/>
                    </a:lnR>
                    <a:lnT w="9525" cap="flat" cmpd="sng" algn="ctr">
                      <a:solidFill>
                        <a:srgbClr val="CFDEEC"/>
                      </a:solidFill>
                      <a:prstDash val="solid"/>
                      <a:round/>
                      <a:headEnd type="none" w="med" len="med"/>
                      <a:tailEnd type="none" w="med" len="med"/>
                    </a:lnT>
                    <a:lnB w="9525" cap="flat" cmpd="sng" algn="ctr">
                      <a:solidFill>
                        <a:srgbClr val="CFDEEC"/>
                      </a:solidFill>
                      <a:prstDash val="solid"/>
                      <a:round/>
                      <a:headEnd type="none" w="med" len="med"/>
                      <a:tailEnd type="none" w="med" len="med"/>
                    </a:lnB>
                    <a:solidFill>
                      <a:srgbClr val="E3BF68"/>
                    </a:solidFill>
                  </a:tcPr>
                </a:tc>
              </a:tr>
            </a:tbl>
          </a:graphicData>
        </a:graphic>
      </p:graphicFrame>
      <p:sp>
        <p:nvSpPr>
          <p:cNvPr id="5" name="Text 2"/>
          <p:cNvSpPr txBox="1"/>
          <p:nvPr/>
        </p:nvSpPr>
        <p:spPr>
          <a:xfrm>
            <a:off x="548640" y="4572000"/>
            <a:ext cx="5120640" cy="320040"/>
          </a:xfrm>
          <a:prstGeom prst="rect">
            <a:avLst/>
          </a:prstGeom>
          <a:noFill/>
          <a:ln/>
        </p:spPr>
        <p:txBody>
          <a:bodyPr wrap="square" lIns="0" tIns="0" rIns="0" bIns="0" rtlCol="0" anchor="ctr"/>
          <a:lstStyle/>
          <a:p>
            <a:pPr indent="0" marL="0">
              <a:buNone/>
            </a:pPr>
            <a:r>
              <a:rPr lang="en-US" sz="1350" dirty="0">
                <a:solidFill>
                  <a:schemeClr val="accent6"/>
                </a:solidFill>
              </a:rPr>
              <a:t>Listed on TSX.V (ABZ) since November 3, 2009 · Filings on SEDAR+</a:t>
            </a:r>
            <a:endParaRPr lang="en-US" sz="1350" dirty="0"/>
          </a:p>
        </p:txBody>
      </p:sp>
      <p:sp>
        <p:nvSpPr>
          <p:cNvPr id="6" name="Text 3"/>
          <p:cNvSpPr txBox="1"/>
          <p:nvPr/>
        </p:nvSpPr>
        <p:spPr>
          <a:xfrm>
            <a:off x="6126480" y="1417320"/>
            <a:ext cx="5486400" cy="365760"/>
          </a:xfrm>
          <a:prstGeom prst="rect">
            <a:avLst/>
          </a:prstGeom>
          <a:noFill/>
          <a:ln/>
        </p:spPr>
        <p:txBody>
          <a:bodyPr wrap="square" lIns="0" tIns="0" rIns="0" bIns="0" rtlCol="0" anchor="ctr"/>
          <a:lstStyle/>
          <a:p>
            <a:pPr algn="ctr" indent="0" marL="0">
              <a:buNone/>
            </a:pPr>
            <a:r>
              <a:rPr lang="en-US" sz="1800" b="1" dirty="0">
                <a:solidFill>
                  <a:schemeClr val="tx2"/>
                </a:solidFill>
              </a:rPr>
              <a:t>Shareholders – % Ownership</a:t>
            </a:r>
            <a:endParaRPr lang="en-US" sz="1800" dirty="0"/>
          </a:p>
        </p:txBody>
      </p:sp>
      <p:graphicFrame>
        <p:nvGraphicFramePr>
          <p:cNvPr id="7" name="Chart 0" descr=""/>
          <p:cNvGraphicFramePr/>
          <p:nvPr/>
        </p:nvGraphicFramePr>
        <p:xfrm>
          <a:off x="6035040" y="1828800"/>
          <a:ext cx="3200400" cy="3200400"/>
        </p:xfrm>
        <a:graphic xmlns:a="http://schemas.openxmlformats.org/drawingml/2006/main">
          <a:graphicData uri="http://schemas.openxmlformats.org/drawingml/2006/chart">
            <c:chart xmlns:c="http://schemas.openxmlformats.org/drawingml/2006/chart" r:id="rId1"/>
          </a:graphicData>
        </a:graphic>
      </p:graphicFrame>
      <p:sp>
        <p:nvSpPr>
          <p:cNvPr id="8" name="Text 4"/>
          <p:cNvSpPr txBox="1"/>
          <p:nvPr/>
        </p:nvSpPr>
        <p:spPr>
          <a:xfrm>
            <a:off x="8104026" y="4034946"/>
            <a:ext cx="640080" cy="365760"/>
          </a:xfrm>
          <a:prstGeom prst="rect">
            <a:avLst/>
          </a:prstGeom>
          <a:noFill/>
          <a:ln/>
        </p:spPr>
        <p:txBody>
          <a:bodyPr wrap="square" lIns="0" tIns="0" rIns="0" bIns="0" rtlCol="0" anchor="ctr"/>
          <a:lstStyle/>
          <a:p>
            <a:pPr algn="ctr" indent="0" marL="0">
              <a:buNone/>
            </a:pPr>
            <a:r>
              <a:rPr lang="en-US" sz="2000" b="1" dirty="0">
                <a:solidFill>
                  <a:srgbClr val="FFFFFF"/>
                </a:solidFill>
              </a:rPr>
              <a:t>75%</a:t>
            </a:r>
            <a:endParaRPr lang="en-US" sz="2000" dirty="0"/>
          </a:p>
        </p:txBody>
      </p:sp>
      <p:sp>
        <p:nvSpPr>
          <p:cNvPr id="9" name="Text 5"/>
          <p:cNvSpPr txBox="1"/>
          <p:nvPr/>
        </p:nvSpPr>
        <p:spPr>
          <a:xfrm>
            <a:off x="6305804" y="2771134"/>
            <a:ext cx="640080" cy="365760"/>
          </a:xfrm>
          <a:prstGeom prst="rect">
            <a:avLst/>
          </a:prstGeom>
          <a:noFill/>
          <a:ln/>
        </p:spPr>
        <p:txBody>
          <a:bodyPr wrap="square" lIns="0" tIns="0" rIns="0" bIns="0" rtlCol="0" anchor="ctr"/>
          <a:lstStyle/>
          <a:p>
            <a:pPr algn="ctr" indent="0" marL="0">
              <a:buNone/>
            </a:pPr>
            <a:r>
              <a:rPr lang="en-US" sz="1600" b="1" dirty="0">
                <a:solidFill>
                  <a:srgbClr val="FFFFFF"/>
                </a:solidFill>
              </a:rPr>
              <a:t>14%</a:t>
            </a:r>
            <a:endParaRPr lang="en-US" sz="1600" dirty="0"/>
          </a:p>
        </p:txBody>
      </p:sp>
      <p:sp>
        <p:nvSpPr>
          <p:cNvPr id="10" name="Text 6"/>
          <p:cNvSpPr txBox="1"/>
          <p:nvPr/>
        </p:nvSpPr>
        <p:spPr>
          <a:xfrm>
            <a:off x="6777771" y="2268540"/>
            <a:ext cx="640080" cy="365760"/>
          </a:xfrm>
          <a:prstGeom prst="rect">
            <a:avLst/>
          </a:prstGeom>
          <a:noFill/>
          <a:ln/>
        </p:spPr>
        <p:txBody>
          <a:bodyPr wrap="square" lIns="0" tIns="0" rIns="0" bIns="0" rtlCol="0" anchor="ctr"/>
          <a:lstStyle/>
          <a:p>
            <a:pPr algn="ctr" indent="0" marL="0">
              <a:buNone/>
            </a:pPr>
            <a:r>
              <a:rPr lang="en-US" sz="1400" b="1" dirty="0">
                <a:solidFill>
                  <a:srgbClr val="0E2A47"/>
                </a:solidFill>
              </a:rPr>
              <a:t>6%</a:t>
            </a:r>
            <a:endParaRPr lang="en-US" sz="1400" dirty="0"/>
          </a:p>
        </p:txBody>
      </p:sp>
      <p:sp>
        <p:nvSpPr>
          <p:cNvPr id="11" name="Text 7"/>
          <p:cNvSpPr txBox="1"/>
          <p:nvPr/>
        </p:nvSpPr>
        <p:spPr>
          <a:xfrm>
            <a:off x="7140687" y="2144286"/>
            <a:ext cx="640080" cy="365760"/>
          </a:xfrm>
          <a:prstGeom prst="rect">
            <a:avLst/>
          </a:prstGeom>
          <a:noFill/>
          <a:ln/>
        </p:spPr>
        <p:txBody>
          <a:bodyPr wrap="square" lIns="0" tIns="0" rIns="0" bIns="0" rtlCol="0" anchor="ctr"/>
          <a:lstStyle/>
          <a:p>
            <a:pPr algn="ctr" indent="0" marL="0">
              <a:buNone/>
            </a:pPr>
            <a:r>
              <a:rPr lang="en-US" sz="1400" b="1" dirty="0">
                <a:solidFill>
                  <a:srgbClr val="0E2A47"/>
                </a:solidFill>
              </a:rPr>
              <a:t>5%</a:t>
            </a:r>
            <a:endParaRPr lang="en-US" sz="1400" dirty="0"/>
          </a:p>
        </p:txBody>
      </p:sp>
      <p:sp>
        <p:nvSpPr>
          <p:cNvPr id="12" name="Text 8"/>
          <p:cNvSpPr txBox="1"/>
          <p:nvPr/>
        </p:nvSpPr>
        <p:spPr>
          <a:xfrm>
            <a:off x="6949440" y="2880360"/>
            <a:ext cx="1371600" cy="1097280"/>
          </a:xfrm>
          <a:prstGeom prst="rect">
            <a:avLst/>
          </a:prstGeom>
          <a:noFill/>
          <a:ln/>
        </p:spPr>
        <p:txBody>
          <a:bodyPr wrap="square" lIns="0" tIns="0" rIns="0" bIns="0" rtlCol="0" anchor="ctr"/>
          <a:lstStyle/>
          <a:p>
            <a:pPr algn="ctr" indent="0" marL="0">
              <a:buNone/>
            </a:pPr>
            <a:r>
              <a:rPr lang="en-US" sz="3000" b="1" dirty="0">
                <a:solidFill>
                  <a:schemeClr val="accent1"/>
                </a:solidFill>
              </a:rPr>
              <a:t>75%</a:t>
            </a:r>
            <a:endParaRPr lang="en-US" sz="3000" dirty="0"/>
          </a:p>
          <a:p>
            <a:pPr algn="ctr" indent="0" marL="0">
              <a:buNone/>
            </a:pPr>
            <a:r>
              <a:rPr lang="en-US" sz="1250" b="1" dirty="0">
                <a:solidFill>
                  <a:schemeClr val="tx2"/>
                </a:solidFill>
              </a:rPr>
              <a:t>owned by</a:t>
            </a:r>
            <a:endParaRPr lang="en-US" sz="3000" dirty="0"/>
          </a:p>
          <a:p>
            <a:pPr algn="ctr" indent="0" marL="0">
              <a:buNone/>
            </a:pPr>
            <a:r>
              <a:rPr lang="en-US" sz="1400" b="1" dirty="0">
                <a:solidFill>
                  <a:schemeClr val="tx2"/>
                </a:solidFill>
              </a:rPr>
              <a:t>Team</a:t>
            </a:r>
            <a:endParaRPr lang="en-US" sz="3000" dirty="0"/>
          </a:p>
        </p:txBody>
      </p:sp>
      <p:sp>
        <p:nvSpPr>
          <p:cNvPr id="13" name="Shape 9"/>
          <p:cNvSpPr/>
          <p:nvPr/>
        </p:nvSpPr>
        <p:spPr>
          <a:xfrm>
            <a:off x="9418320" y="2130552"/>
            <a:ext cx="384048" cy="384048"/>
          </a:xfrm>
          <a:prstGeom prst="rect">
            <a:avLst/>
          </a:prstGeom>
          <a:solidFill>
            <a:srgbClr val="B87333"/>
          </a:solidFill>
          <a:ln w="12700">
            <a:solidFill>
              <a:srgbClr val="B87333"/>
            </a:solidFill>
            <a:prstDash val="solid"/>
          </a:ln>
        </p:spPr>
      </p:sp>
      <p:sp>
        <p:nvSpPr>
          <p:cNvPr id="14" name="Text 10"/>
          <p:cNvSpPr txBox="1"/>
          <p:nvPr/>
        </p:nvSpPr>
        <p:spPr>
          <a:xfrm>
            <a:off x="9921240" y="2011680"/>
            <a:ext cx="1783080" cy="658368"/>
          </a:xfrm>
          <a:prstGeom prst="rect">
            <a:avLst/>
          </a:prstGeom>
          <a:noFill/>
          <a:ln/>
        </p:spPr>
        <p:txBody>
          <a:bodyPr wrap="square" lIns="0" tIns="0" rIns="0" bIns="0" rtlCol="0" anchor="ctr"/>
          <a:lstStyle/>
          <a:p>
            <a:pPr indent="0" marL="0">
              <a:buNone/>
            </a:pPr>
            <a:r>
              <a:rPr lang="en-US" sz="2200" b="1" dirty="0">
                <a:solidFill>
                  <a:schemeClr val="accent1"/>
                </a:solidFill>
              </a:rPr>
              <a:t>75%</a:t>
            </a:r>
            <a:endParaRPr lang="en-US" sz="2200" dirty="0"/>
          </a:p>
          <a:p>
            <a:pPr indent="0" marL="0">
              <a:buNone/>
            </a:pPr>
            <a:r>
              <a:rPr lang="en-US" sz="1350" b="1" dirty="0">
                <a:solidFill>
                  <a:schemeClr val="tx1"/>
                </a:solidFill>
              </a:rPr>
              <a:t>Team</a:t>
            </a:r>
            <a:endParaRPr lang="en-US" sz="2200" dirty="0"/>
          </a:p>
        </p:txBody>
      </p:sp>
      <p:sp>
        <p:nvSpPr>
          <p:cNvPr id="15" name="Shape 11"/>
          <p:cNvSpPr/>
          <p:nvPr/>
        </p:nvSpPr>
        <p:spPr>
          <a:xfrm>
            <a:off x="9418320" y="2843784"/>
            <a:ext cx="384048" cy="384048"/>
          </a:xfrm>
          <a:prstGeom prst="rect">
            <a:avLst/>
          </a:prstGeom>
          <a:solidFill>
            <a:srgbClr val="2E6596"/>
          </a:solidFill>
          <a:ln w="12700">
            <a:solidFill>
              <a:srgbClr val="2E6596"/>
            </a:solidFill>
            <a:prstDash val="solid"/>
          </a:ln>
        </p:spPr>
      </p:sp>
      <p:sp>
        <p:nvSpPr>
          <p:cNvPr id="16" name="Text 12"/>
          <p:cNvSpPr txBox="1"/>
          <p:nvPr/>
        </p:nvSpPr>
        <p:spPr>
          <a:xfrm>
            <a:off x="9921240" y="2724912"/>
            <a:ext cx="1783080" cy="658368"/>
          </a:xfrm>
          <a:prstGeom prst="rect">
            <a:avLst/>
          </a:prstGeom>
          <a:noFill/>
          <a:ln/>
        </p:spPr>
        <p:txBody>
          <a:bodyPr wrap="square" lIns="0" tIns="0" rIns="0" bIns="0" rtlCol="0" anchor="ctr"/>
          <a:lstStyle/>
          <a:p>
            <a:pPr indent="0" marL="0">
              <a:buNone/>
            </a:pPr>
            <a:r>
              <a:rPr lang="en-US" sz="2200" b="1" dirty="0">
                <a:solidFill>
                  <a:schemeClr val="tx2"/>
                </a:solidFill>
              </a:rPr>
              <a:t>14%</a:t>
            </a:r>
            <a:endParaRPr lang="en-US" sz="2200" dirty="0"/>
          </a:p>
          <a:p>
            <a:pPr indent="0" marL="0">
              <a:buNone/>
            </a:pPr>
            <a:r>
              <a:rPr lang="en-US" sz="1350" b="1" dirty="0">
                <a:solidFill>
                  <a:schemeClr val="tx1"/>
                </a:solidFill>
              </a:rPr>
              <a:t>Long-term Shareholders</a:t>
            </a:r>
            <a:endParaRPr lang="en-US" sz="2200" dirty="0"/>
          </a:p>
        </p:txBody>
      </p:sp>
      <p:sp>
        <p:nvSpPr>
          <p:cNvPr id="17" name="Shape 13"/>
          <p:cNvSpPr/>
          <p:nvPr/>
        </p:nvSpPr>
        <p:spPr>
          <a:xfrm>
            <a:off x="9418320" y="3557016"/>
            <a:ext cx="384048" cy="384048"/>
          </a:xfrm>
          <a:prstGeom prst="rect">
            <a:avLst/>
          </a:prstGeom>
          <a:solidFill>
            <a:srgbClr val="E3BF68"/>
          </a:solidFill>
          <a:ln w="12700">
            <a:solidFill>
              <a:srgbClr val="E3BF68"/>
            </a:solidFill>
            <a:prstDash val="solid"/>
          </a:ln>
        </p:spPr>
      </p:sp>
      <p:sp>
        <p:nvSpPr>
          <p:cNvPr id="18" name="Text 14"/>
          <p:cNvSpPr txBox="1"/>
          <p:nvPr/>
        </p:nvSpPr>
        <p:spPr>
          <a:xfrm>
            <a:off x="9921240" y="3438144"/>
            <a:ext cx="1783080" cy="658368"/>
          </a:xfrm>
          <a:prstGeom prst="rect">
            <a:avLst/>
          </a:prstGeom>
          <a:noFill/>
          <a:ln/>
        </p:spPr>
        <p:txBody>
          <a:bodyPr wrap="square" lIns="0" tIns="0" rIns="0" bIns="0" rtlCol="0" anchor="ctr"/>
          <a:lstStyle/>
          <a:p>
            <a:pPr indent="0" marL="0">
              <a:buNone/>
            </a:pPr>
            <a:r>
              <a:rPr lang="en-US" sz="2200" b="1" dirty="0">
                <a:solidFill>
                  <a:schemeClr val="tx2"/>
                </a:solidFill>
              </a:rPr>
              <a:t>6%</a:t>
            </a:r>
            <a:endParaRPr lang="en-US" sz="2200" dirty="0"/>
          </a:p>
          <a:p>
            <a:pPr indent="0" marL="0">
              <a:buNone/>
            </a:pPr>
            <a:r>
              <a:rPr lang="en-US" sz="1350" b="1" dirty="0">
                <a:solidFill>
                  <a:schemeClr val="tx1"/>
                </a:solidFill>
              </a:rPr>
              <a:t>Float</a:t>
            </a:r>
            <a:endParaRPr lang="en-US" sz="2200" dirty="0"/>
          </a:p>
        </p:txBody>
      </p:sp>
      <p:sp>
        <p:nvSpPr>
          <p:cNvPr id="19" name="Shape 15"/>
          <p:cNvSpPr/>
          <p:nvPr/>
        </p:nvSpPr>
        <p:spPr>
          <a:xfrm>
            <a:off x="9418320" y="4270248"/>
            <a:ext cx="384048" cy="384048"/>
          </a:xfrm>
          <a:prstGeom prst="rect">
            <a:avLst/>
          </a:prstGeom>
          <a:solidFill>
            <a:srgbClr val="8FB3D9"/>
          </a:solidFill>
          <a:ln w="12700">
            <a:solidFill>
              <a:srgbClr val="8FB3D9"/>
            </a:solidFill>
            <a:prstDash val="solid"/>
          </a:ln>
        </p:spPr>
      </p:sp>
      <p:sp>
        <p:nvSpPr>
          <p:cNvPr id="20" name="Text 16"/>
          <p:cNvSpPr txBox="1"/>
          <p:nvPr/>
        </p:nvSpPr>
        <p:spPr>
          <a:xfrm>
            <a:off x="9921240" y="4151376"/>
            <a:ext cx="1783080" cy="658368"/>
          </a:xfrm>
          <a:prstGeom prst="rect">
            <a:avLst/>
          </a:prstGeom>
          <a:noFill/>
          <a:ln/>
        </p:spPr>
        <p:txBody>
          <a:bodyPr wrap="square" lIns="0" tIns="0" rIns="0" bIns="0" rtlCol="0" anchor="ctr"/>
          <a:lstStyle/>
          <a:p>
            <a:pPr indent="0" marL="0">
              <a:buNone/>
            </a:pPr>
            <a:r>
              <a:rPr lang="en-US" sz="2200" b="1" dirty="0">
                <a:solidFill>
                  <a:schemeClr val="tx2"/>
                </a:solidFill>
              </a:rPr>
              <a:t>5%</a:t>
            </a:r>
            <a:endParaRPr lang="en-US" sz="2200" dirty="0"/>
          </a:p>
          <a:p>
            <a:pPr indent="0" marL="0">
              <a:buNone/>
            </a:pPr>
            <a:r>
              <a:rPr lang="en-US" sz="1350" b="1" dirty="0">
                <a:solidFill>
                  <a:schemeClr val="tx1"/>
                </a:solidFill>
              </a:rPr>
              <a:t>Institutions</a:t>
            </a:r>
            <a:endParaRPr lang="en-US" sz="2200" dirty="0"/>
          </a:p>
        </p:txBody>
      </p:sp>
      <p:sp>
        <p:nvSpPr>
          <p:cNvPr id="25" name="Slide Number Placeholder 0"/>
          <p:cNvSpPr>
            <a:spLocks noGrp="1"/>
          </p:cNvSpPr>
          <p:nvPr>
            <p:ph type="sldNum" sz="quarter" idx="4294967295"/>
          </p:nvPr>
        </p:nvSpPr>
        <p:spPr>
          <a:xfrm>
            <a:off x="11109960" y="6355080"/>
            <a:ext cx="548640" cy="292608"/>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6"/>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1"/>
          <p:cNvSpPr/>
          <p:nvPr>
            <p:ph idx="102" type="body" hasCustomPrompt="1"/>
          </p:nvPr>
        </p:nvSpPr>
        <p:spPr>
          <a:xfrm>
            <a:off x="548640" y="347472"/>
            <a:ext cx="11064240" cy="274320"/>
          </a:xfrm>
          <a:prstGeom prst="rect">
            <a:avLst/>
          </a:prstGeom>
          <a:noFill/>
          <a:ln/>
        </p:spPr>
        <p:txBody>
          <a:bodyPr wrap="square" lIns="0" tIns="0" rIns="0" bIns="0" rtlCol="0"/>
          <a:lstStyle/>
          <a:p>
            <a:pPr indent="0" marL="0">
              <a:buNone/>
            </a:pPr>
            <a:r>
              <a:rPr lang="en-US" sz="1300" b="1" spc="300" kern="0" dirty="0">
                <a:solidFill>
                  <a:schemeClr val="accent1"/>
                </a:solidFill>
              </a:rPr>
              <a:t>ANTICIPATED FINANCING · NOT A SOLICITATION</a:t>
            </a:r>
            <a:endParaRPr lang="en-US" sz="1300" dirty="0"/>
          </a:p>
        </p:txBody>
      </p:sp>
      <p:sp>
        <p:nvSpPr>
          <p:cNvPr id="3" name="Text 1"/>
          <p:cNvSpPr txBox="1"/>
          <p:nvPr/>
        </p:nvSpPr>
        <p:spPr>
          <a:xfrm>
            <a:off x="548640" y="621792"/>
            <a:ext cx="11064240" cy="685800"/>
          </a:xfrm>
          <a:prstGeom prst="rect">
            <a:avLst/>
          </a:prstGeom>
          <a:noFill/>
          <a:ln/>
        </p:spPr>
        <p:txBody>
          <a:bodyPr wrap="square" lIns="0" tIns="0" rIns="0" bIns="0" rtlCol="0" anchor="t"/>
          <a:lstStyle/>
          <a:p>
            <a:pPr indent="0" marL="0">
              <a:buNone/>
            </a:pPr>
            <a:r>
              <a:rPr lang="en-US" sz="2700" b="1" dirty="0">
                <a:solidFill>
                  <a:schemeClr val="tx2"/>
                </a:solidFill>
              </a:rPr>
              <a:t>Anticipated - Planned - Staged - Private Placement - Up to CAD $2 Million</a:t>
            </a:r>
            <a:endParaRPr lang="en-US" sz="2700" dirty="0"/>
          </a:p>
        </p:txBody>
      </p:sp>
      <p:sp>
        <p:nvSpPr>
          <p:cNvPr id="4" name="term card"/>
          <p:cNvSpPr/>
          <p:nvPr/>
        </p:nvSpPr>
        <p:spPr>
          <a:xfrm>
            <a:off x="548640" y="1554480"/>
            <a:ext cx="2651760" cy="1097280"/>
          </a:xfrm>
          <a:prstGeom prst="roundRect">
            <a:avLst>
              <a:gd name="adj" fmla="val 10000"/>
            </a:avLst>
          </a:prstGeom>
          <a:solidFill>
            <a:schemeClr val="bg2"/>
          </a:solidFill>
          <a:ln w="9525">
            <a:solidFill>
              <a:schemeClr val="bg2"/>
            </a:solidFill>
            <a:prstDash val="solid"/>
          </a:ln>
        </p:spPr>
      </p:sp>
      <p:sp>
        <p:nvSpPr>
          <p:cNvPr id="5" name="term heading"/>
          <p:cNvSpPr/>
          <p:nvPr/>
        </p:nvSpPr>
        <p:spPr>
          <a:xfrm>
            <a:off x="548640" y="1554480"/>
            <a:ext cx="2651760" cy="384048"/>
          </a:xfrm>
          <a:prstGeom prst="rect">
            <a:avLst/>
          </a:prstGeom>
          <a:solidFill>
            <a:srgbClr val="9A5528"/>
          </a:solidFill>
          <a:ln w="12700">
            <a:solidFill>
              <a:srgbClr val="9A5528"/>
            </a:solidFill>
            <a:prstDash val="solid"/>
          </a:ln>
        </p:spPr>
      </p:sp>
      <p:sp>
        <p:nvSpPr>
          <p:cNvPr id="6" name="Text 4"/>
          <p:cNvSpPr txBox="1"/>
          <p:nvPr/>
        </p:nvSpPr>
        <p:spPr>
          <a:xfrm>
            <a:off x="548640" y="1554480"/>
            <a:ext cx="2651760" cy="384048"/>
          </a:xfrm>
          <a:prstGeom prst="rect">
            <a:avLst/>
          </a:prstGeom>
          <a:noFill/>
          <a:ln/>
        </p:spPr>
        <p:txBody>
          <a:bodyPr wrap="square" lIns="0" tIns="0" rIns="0" bIns="0" rtlCol="0" anchor="ctr"/>
          <a:lstStyle/>
          <a:p>
            <a:pPr algn="ctr" indent="0" marL="0">
              <a:buNone/>
            </a:pPr>
            <a:r>
              <a:rPr lang="en-US" sz="1700" b="1" spc="200" kern="0" dirty="0">
                <a:solidFill>
                  <a:srgbClr val="FFFFFF"/>
                </a:solidFill>
              </a:rPr>
              <a:t>OFFERING</a:t>
            </a:r>
            <a:endParaRPr lang="en-US" sz="1700" dirty="0"/>
          </a:p>
        </p:txBody>
      </p:sp>
      <p:sp>
        <p:nvSpPr>
          <p:cNvPr id="7" name="Text 5"/>
          <p:cNvSpPr txBox="1"/>
          <p:nvPr/>
        </p:nvSpPr>
        <p:spPr>
          <a:xfrm>
            <a:off x="658368" y="1956816"/>
            <a:ext cx="2432304" cy="676656"/>
          </a:xfrm>
          <a:prstGeom prst="rect">
            <a:avLst/>
          </a:prstGeom>
          <a:noFill/>
          <a:ln/>
        </p:spPr>
        <p:txBody>
          <a:bodyPr wrap="square" lIns="0" tIns="0" rIns="0" bIns="0" rtlCol="0" anchor="ctr"/>
          <a:lstStyle/>
          <a:p>
            <a:pPr algn="ctr" indent="0" marL="0">
              <a:buNone/>
            </a:pPr>
            <a:r>
              <a:rPr lang="en-US" sz="1500" b="1" dirty="0">
                <a:solidFill>
                  <a:schemeClr val="tx2"/>
                </a:solidFill>
              </a:rPr>
              <a:t>Private placement – likely non-brokered</a:t>
            </a:r>
            <a:endParaRPr lang="en-US" sz="1500" dirty="0"/>
          </a:p>
        </p:txBody>
      </p:sp>
      <p:sp>
        <p:nvSpPr>
          <p:cNvPr id="8" name="term card"/>
          <p:cNvSpPr/>
          <p:nvPr/>
        </p:nvSpPr>
        <p:spPr>
          <a:xfrm>
            <a:off x="3337560" y="1554480"/>
            <a:ext cx="2651760" cy="1097280"/>
          </a:xfrm>
          <a:prstGeom prst="roundRect">
            <a:avLst>
              <a:gd name="adj" fmla="val 10000"/>
            </a:avLst>
          </a:prstGeom>
          <a:solidFill>
            <a:schemeClr val="bg2"/>
          </a:solidFill>
          <a:ln w="9525">
            <a:solidFill>
              <a:schemeClr val="bg2"/>
            </a:solidFill>
            <a:prstDash val="solid"/>
          </a:ln>
        </p:spPr>
      </p:sp>
      <p:sp>
        <p:nvSpPr>
          <p:cNvPr id="9" name="term heading"/>
          <p:cNvSpPr/>
          <p:nvPr/>
        </p:nvSpPr>
        <p:spPr>
          <a:xfrm>
            <a:off x="3337560" y="1554480"/>
            <a:ext cx="2651760" cy="384048"/>
          </a:xfrm>
          <a:prstGeom prst="rect">
            <a:avLst/>
          </a:prstGeom>
          <a:solidFill>
            <a:srgbClr val="9A5528"/>
          </a:solidFill>
          <a:ln w="12700">
            <a:solidFill>
              <a:srgbClr val="9A5528"/>
            </a:solidFill>
            <a:prstDash val="solid"/>
          </a:ln>
        </p:spPr>
      </p:sp>
      <p:sp>
        <p:nvSpPr>
          <p:cNvPr id="10" name="Text 8"/>
          <p:cNvSpPr txBox="1"/>
          <p:nvPr/>
        </p:nvSpPr>
        <p:spPr>
          <a:xfrm>
            <a:off x="3337560" y="1554480"/>
            <a:ext cx="2651760" cy="384048"/>
          </a:xfrm>
          <a:prstGeom prst="rect">
            <a:avLst/>
          </a:prstGeom>
          <a:noFill/>
          <a:ln/>
        </p:spPr>
        <p:txBody>
          <a:bodyPr wrap="square" lIns="0" tIns="0" rIns="0" bIns="0" rtlCol="0" anchor="ctr"/>
          <a:lstStyle/>
          <a:p>
            <a:pPr algn="ctr" indent="0" marL="0">
              <a:buNone/>
            </a:pPr>
            <a:r>
              <a:rPr lang="en-US" sz="1700" b="1" spc="200" kern="0" dirty="0">
                <a:solidFill>
                  <a:srgbClr val="FFFFFF"/>
                </a:solidFill>
              </a:rPr>
              <a:t>SIZE</a:t>
            </a:r>
            <a:endParaRPr lang="en-US" sz="1700" dirty="0"/>
          </a:p>
        </p:txBody>
      </p:sp>
      <p:sp>
        <p:nvSpPr>
          <p:cNvPr id="11" name="Text 9"/>
          <p:cNvSpPr txBox="1"/>
          <p:nvPr/>
        </p:nvSpPr>
        <p:spPr>
          <a:xfrm>
            <a:off x="3447288" y="1956816"/>
            <a:ext cx="2432304" cy="676656"/>
          </a:xfrm>
          <a:prstGeom prst="rect">
            <a:avLst/>
          </a:prstGeom>
          <a:noFill/>
          <a:ln/>
        </p:spPr>
        <p:txBody>
          <a:bodyPr wrap="square" lIns="0" tIns="0" rIns="0" bIns="0" rtlCol="0" anchor="ctr"/>
          <a:lstStyle/>
          <a:p>
            <a:pPr algn="ctr" indent="0" marL="0">
              <a:buNone/>
            </a:pPr>
            <a:r>
              <a:rPr lang="en-US" sz="1500" b="1" dirty="0">
                <a:solidFill>
                  <a:schemeClr val="tx2"/>
                </a:solidFill>
              </a:rPr>
              <a:t>Up to CDN $2,000,000, in stages</a:t>
            </a:r>
            <a:endParaRPr lang="en-US" sz="1500" dirty="0"/>
          </a:p>
        </p:txBody>
      </p:sp>
      <p:sp>
        <p:nvSpPr>
          <p:cNvPr id="12" name="term card"/>
          <p:cNvSpPr/>
          <p:nvPr/>
        </p:nvSpPr>
        <p:spPr>
          <a:xfrm>
            <a:off x="6126480" y="1554480"/>
            <a:ext cx="2651760" cy="1097280"/>
          </a:xfrm>
          <a:prstGeom prst="roundRect">
            <a:avLst>
              <a:gd name="adj" fmla="val 10000"/>
            </a:avLst>
          </a:prstGeom>
          <a:solidFill>
            <a:schemeClr val="bg2"/>
          </a:solidFill>
          <a:ln w="9525">
            <a:solidFill>
              <a:schemeClr val="bg2"/>
            </a:solidFill>
            <a:prstDash val="solid"/>
          </a:ln>
        </p:spPr>
      </p:sp>
      <p:sp>
        <p:nvSpPr>
          <p:cNvPr id="13" name="term heading"/>
          <p:cNvSpPr/>
          <p:nvPr/>
        </p:nvSpPr>
        <p:spPr>
          <a:xfrm>
            <a:off x="6126480" y="1554480"/>
            <a:ext cx="2651760" cy="384048"/>
          </a:xfrm>
          <a:prstGeom prst="rect">
            <a:avLst/>
          </a:prstGeom>
          <a:solidFill>
            <a:srgbClr val="9A5528"/>
          </a:solidFill>
          <a:ln w="12700">
            <a:solidFill>
              <a:srgbClr val="9A5528"/>
            </a:solidFill>
            <a:prstDash val="solid"/>
          </a:ln>
        </p:spPr>
      </p:sp>
      <p:sp>
        <p:nvSpPr>
          <p:cNvPr id="14" name="Text 12"/>
          <p:cNvSpPr txBox="1"/>
          <p:nvPr/>
        </p:nvSpPr>
        <p:spPr>
          <a:xfrm>
            <a:off x="6126480" y="1554480"/>
            <a:ext cx="2651760" cy="384048"/>
          </a:xfrm>
          <a:prstGeom prst="rect">
            <a:avLst/>
          </a:prstGeom>
          <a:noFill/>
          <a:ln/>
        </p:spPr>
        <p:txBody>
          <a:bodyPr wrap="square" lIns="0" tIns="0" rIns="0" bIns="0" rtlCol="0" anchor="ctr"/>
          <a:lstStyle/>
          <a:p>
            <a:pPr algn="ctr" indent="0" marL="0">
              <a:buNone/>
            </a:pPr>
            <a:r>
              <a:rPr lang="en-US" sz="1700" b="1" spc="200" kern="0" dirty="0">
                <a:solidFill>
                  <a:srgbClr val="FFFFFF"/>
                </a:solidFill>
              </a:rPr>
              <a:t>UNIT</a:t>
            </a:r>
            <a:endParaRPr lang="en-US" sz="1700" dirty="0"/>
          </a:p>
        </p:txBody>
      </p:sp>
      <p:sp>
        <p:nvSpPr>
          <p:cNvPr id="15" name="Text 13"/>
          <p:cNvSpPr txBox="1"/>
          <p:nvPr/>
        </p:nvSpPr>
        <p:spPr>
          <a:xfrm>
            <a:off x="6236208" y="1956816"/>
            <a:ext cx="2432304" cy="676656"/>
          </a:xfrm>
          <a:prstGeom prst="rect">
            <a:avLst/>
          </a:prstGeom>
          <a:noFill/>
          <a:ln/>
        </p:spPr>
        <p:txBody>
          <a:bodyPr wrap="square" lIns="0" tIns="0" rIns="0" bIns="0" rtlCol="0" anchor="ctr"/>
          <a:lstStyle/>
          <a:p>
            <a:pPr algn="ctr" indent="0" marL="0">
              <a:buNone/>
            </a:pPr>
            <a:r>
              <a:rPr lang="en-US" sz="1500" b="1" dirty="0">
                <a:solidFill>
                  <a:schemeClr val="tx2"/>
                </a:solidFill>
              </a:rPr>
              <a:t>One common share + ½ warrant</a:t>
            </a:r>
            <a:endParaRPr lang="en-US" sz="1500" dirty="0"/>
          </a:p>
        </p:txBody>
      </p:sp>
      <p:sp>
        <p:nvSpPr>
          <p:cNvPr id="16" name="term card"/>
          <p:cNvSpPr/>
          <p:nvPr/>
        </p:nvSpPr>
        <p:spPr>
          <a:xfrm>
            <a:off x="8915400" y="1554480"/>
            <a:ext cx="2651760" cy="1097280"/>
          </a:xfrm>
          <a:prstGeom prst="roundRect">
            <a:avLst>
              <a:gd name="adj" fmla="val 10000"/>
            </a:avLst>
          </a:prstGeom>
          <a:solidFill>
            <a:schemeClr val="bg2"/>
          </a:solidFill>
          <a:ln w="9525">
            <a:solidFill>
              <a:schemeClr val="bg2"/>
            </a:solidFill>
            <a:prstDash val="solid"/>
          </a:ln>
        </p:spPr>
      </p:sp>
      <p:sp>
        <p:nvSpPr>
          <p:cNvPr id="17" name="term heading"/>
          <p:cNvSpPr/>
          <p:nvPr/>
        </p:nvSpPr>
        <p:spPr>
          <a:xfrm>
            <a:off x="8915400" y="1554480"/>
            <a:ext cx="2651760" cy="384048"/>
          </a:xfrm>
          <a:prstGeom prst="rect">
            <a:avLst/>
          </a:prstGeom>
          <a:solidFill>
            <a:srgbClr val="9A5528"/>
          </a:solidFill>
          <a:ln w="12700">
            <a:solidFill>
              <a:srgbClr val="9A5528"/>
            </a:solidFill>
            <a:prstDash val="solid"/>
          </a:ln>
        </p:spPr>
      </p:sp>
      <p:sp>
        <p:nvSpPr>
          <p:cNvPr id="18" name="Text 16"/>
          <p:cNvSpPr txBox="1"/>
          <p:nvPr/>
        </p:nvSpPr>
        <p:spPr>
          <a:xfrm>
            <a:off x="8915400" y="1554480"/>
            <a:ext cx="2651760" cy="384048"/>
          </a:xfrm>
          <a:prstGeom prst="rect">
            <a:avLst/>
          </a:prstGeom>
          <a:noFill/>
          <a:ln/>
        </p:spPr>
        <p:txBody>
          <a:bodyPr wrap="square" lIns="0" tIns="0" rIns="0" bIns="0" rtlCol="0" anchor="ctr"/>
          <a:lstStyle/>
          <a:p>
            <a:pPr algn="ctr" indent="0" marL="0">
              <a:buNone/>
            </a:pPr>
            <a:r>
              <a:rPr lang="en-US" sz="1700" b="1" spc="200" kern="0" dirty="0">
                <a:solidFill>
                  <a:srgbClr val="FFFFFF"/>
                </a:solidFill>
              </a:rPr>
              <a:t>INVESTORS</a:t>
            </a:r>
            <a:endParaRPr lang="en-US" sz="1700" dirty="0"/>
          </a:p>
        </p:txBody>
      </p:sp>
      <p:sp>
        <p:nvSpPr>
          <p:cNvPr id="19" name="Text 17"/>
          <p:cNvSpPr txBox="1"/>
          <p:nvPr/>
        </p:nvSpPr>
        <p:spPr>
          <a:xfrm>
            <a:off x="9025128" y="1956816"/>
            <a:ext cx="2432304" cy="676656"/>
          </a:xfrm>
          <a:prstGeom prst="rect">
            <a:avLst/>
          </a:prstGeom>
          <a:noFill/>
          <a:ln/>
        </p:spPr>
        <p:txBody>
          <a:bodyPr wrap="square" lIns="0" tIns="0" rIns="0" bIns="0" rtlCol="0" anchor="ctr"/>
          <a:lstStyle/>
          <a:p>
            <a:pPr algn="ctr" indent="0" marL="0">
              <a:buNone/>
            </a:pPr>
            <a:r>
              <a:rPr lang="en-US" sz="1500" b="1" dirty="0">
                <a:solidFill>
                  <a:schemeClr val="tx2"/>
                </a:solidFill>
              </a:rPr>
              <a:t>Accredited investors</a:t>
            </a:r>
            <a:endParaRPr lang="en-US" sz="1500" dirty="0"/>
          </a:p>
        </p:txBody>
      </p:sp>
      <p:sp>
        <p:nvSpPr>
          <p:cNvPr id="20" name="Text 18"/>
          <p:cNvSpPr txBox="1"/>
          <p:nvPr/>
        </p:nvSpPr>
        <p:spPr>
          <a:xfrm>
            <a:off x="548640" y="2743200"/>
            <a:ext cx="11064240" cy="320040"/>
          </a:xfrm>
          <a:prstGeom prst="rect">
            <a:avLst/>
          </a:prstGeom>
          <a:noFill/>
          <a:ln/>
        </p:spPr>
        <p:txBody>
          <a:bodyPr wrap="square" lIns="0" tIns="0" rIns="0" bIns="0" rtlCol="0" anchor="ctr"/>
          <a:lstStyle/>
          <a:p>
            <a:pPr algn="ctr" indent="0" marL="0">
              <a:buNone/>
            </a:pPr>
            <a:r>
              <a:rPr lang="en-US" sz="1350" i="1" dirty="0">
                <a:solidFill>
                  <a:schemeClr val="accent6"/>
                </a:solidFill>
              </a:rPr>
              <a:t>Price, number of units, warrant terms and agents’ option to be set at announcement via news release.</a:t>
            </a:r>
            <a:endParaRPr lang="en-US" sz="1350" dirty="0"/>
          </a:p>
        </p:txBody>
      </p:sp>
      <p:sp>
        <p:nvSpPr>
          <p:cNvPr id="21" name="Text 19"/>
          <p:cNvSpPr txBox="1"/>
          <p:nvPr/>
        </p:nvSpPr>
        <p:spPr>
          <a:xfrm>
            <a:off x="548640" y="3200400"/>
            <a:ext cx="4572000" cy="274320"/>
          </a:xfrm>
          <a:prstGeom prst="rect">
            <a:avLst/>
          </a:prstGeom>
          <a:noFill/>
          <a:ln/>
        </p:spPr>
        <p:txBody>
          <a:bodyPr wrap="square" lIns="0" tIns="0" rIns="0" bIns="0" rtlCol="0" anchor="ctr"/>
          <a:lstStyle/>
          <a:p>
            <a:pPr indent="0" marL="0">
              <a:buNone/>
            </a:pPr>
            <a:r>
              <a:rPr lang="en-US" sz="1350" b="1" spc="300" kern="0" dirty="0">
                <a:solidFill>
                  <a:schemeClr val="accent1"/>
                </a:solidFill>
              </a:rPr>
              <a:t>USE OF PROCEEDS</a:t>
            </a:r>
            <a:endParaRPr lang="en-US" sz="1350" dirty="0"/>
          </a:p>
        </p:txBody>
      </p:sp>
      <p:sp>
        <p:nvSpPr>
          <p:cNvPr id="22" name="use card"/>
          <p:cNvSpPr/>
          <p:nvPr/>
        </p:nvSpPr>
        <p:spPr>
          <a:xfrm>
            <a:off x="548640" y="3520440"/>
            <a:ext cx="3566160" cy="914400"/>
          </a:xfrm>
          <a:prstGeom prst="roundRect">
            <a:avLst>
              <a:gd name="adj" fmla="val 12000"/>
            </a:avLst>
          </a:prstGeom>
          <a:solidFill>
            <a:schemeClr val="tx2"/>
          </a:solidFill>
          <a:ln w="9525">
            <a:solidFill>
              <a:schemeClr val="tx2"/>
            </a:solidFill>
            <a:prstDash val="solid"/>
          </a:ln>
        </p:spPr>
      </p:sp>
      <p:sp>
        <p:nvSpPr>
          <p:cNvPr id="23" name="Text 21"/>
          <p:cNvSpPr txBox="1"/>
          <p:nvPr/>
        </p:nvSpPr>
        <p:spPr>
          <a:xfrm>
            <a:off x="685800" y="3566160"/>
            <a:ext cx="3291840" cy="822960"/>
          </a:xfrm>
          <a:prstGeom prst="rect">
            <a:avLst/>
          </a:prstGeom>
          <a:noFill/>
          <a:ln/>
        </p:spPr>
        <p:txBody>
          <a:bodyPr wrap="square" lIns="0" tIns="0" rIns="0" bIns="0" rtlCol="0" anchor="ctr"/>
          <a:lstStyle/>
          <a:p>
            <a:pPr algn="ctr" indent="0" marL="0">
              <a:buNone/>
            </a:pPr>
            <a:r>
              <a:rPr lang="en-US" sz="1600" b="1" dirty="0">
                <a:solidFill>
                  <a:schemeClr val="bg1"/>
                </a:solidFill>
              </a:rPr>
              <a:t>Jervis Exploration</a:t>
            </a:r>
            <a:endParaRPr lang="en-US" sz="1600" dirty="0"/>
          </a:p>
          <a:p>
            <a:pPr algn="ctr" indent="0" marL="0">
              <a:buNone/>
            </a:pPr>
            <a:r>
              <a:rPr lang="en-US" sz="1350" dirty="0">
                <a:solidFill>
                  <a:srgbClr val="FFFFFF"/>
                </a:solidFill>
              </a:rPr>
              <a:t>VMS-focused program, including drilling</a:t>
            </a:r>
            <a:endParaRPr lang="en-US" sz="1600" dirty="0"/>
          </a:p>
        </p:txBody>
      </p:sp>
      <p:sp>
        <p:nvSpPr>
          <p:cNvPr id="24" name="use card"/>
          <p:cNvSpPr/>
          <p:nvPr/>
        </p:nvSpPr>
        <p:spPr>
          <a:xfrm>
            <a:off x="4297680" y="3520440"/>
            <a:ext cx="3566160" cy="914400"/>
          </a:xfrm>
          <a:prstGeom prst="roundRect">
            <a:avLst>
              <a:gd name="adj" fmla="val 12000"/>
            </a:avLst>
          </a:prstGeom>
          <a:solidFill>
            <a:schemeClr val="tx2"/>
          </a:solidFill>
          <a:ln w="9525">
            <a:solidFill>
              <a:schemeClr val="tx2"/>
            </a:solidFill>
            <a:prstDash val="solid"/>
          </a:ln>
        </p:spPr>
      </p:sp>
      <p:sp>
        <p:nvSpPr>
          <p:cNvPr id="25" name="Text 23"/>
          <p:cNvSpPr txBox="1"/>
          <p:nvPr/>
        </p:nvSpPr>
        <p:spPr>
          <a:xfrm>
            <a:off x="4434840" y="3566160"/>
            <a:ext cx="3291840" cy="822960"/>
          </a:xfrm>
          <a:prstGeom prst="rect">
            <a:avLst/>
          </a:prstGeom>
          <a:noFill/>
          <a:ln/>
        </p:spPr>
        <p:txBody>
          <a:bodyPr wrap="square" lIns="0" tIns="0" rIns="0" bIns="0" rtlCol="0" anchor="ctr"/>
          <a:lstStyle/>
          <a:p>
            <a:pPr algn="ctr" indent="0" marL="0">
              <a:buNone/>
            </a:pPr>
            <a:r>
              <a:rPr lang="en-US" sz="1600" b="1" dirty="0">
                <a:solidFill>
                  <a:schemeClr val="bg1"/>
                </a:solidFill>
              </a:rPr>
              <a:t>New Acquisitions</a:t>
            </a:r>
            <a:endParaRPr lang="en-US" sz="1600" dirty="0"/>
          </a:p>
          <a:p>
            <a:pPr algn="ctr" indent="0" marL="0">
              <a:buNone/>
            </a:pPr>
            <a:r>
              <a:rPr lang="en-US" sz="1350" dirty="0">
                <a:solidFill>
                  <a:srgbClr val="FFFFFF"/>
                </a:solidFill>
              </a:rPr>
              <a:t>Advanced projects in the Americas under review</a:t>
            </a:r>
            <a:endParaRPr lang="en-US" sz="1600" dirty="0"/>
          </a:p>
        </p:txBody>
      </p:sp>
      <p:sp>
        <p:nvSpPr>
          <p:cNvPr id="26" name="use card"/>
          <p:cNvSpPr/>
          <p:nvPr/>
        </p:nvSpPr>
        <p:spPr>
          <a:xfrm>
            <a:off x="8046720" y="3520440"/>
            <a:ext cx="3566160" cy="914400"/>
          </a:xfrm>
          <a:prstGeom prst="roundRect">
            <a:avLst>
              <a:gd name="adj" fmla="val 12000"/>
            </a:avLst>
          </a:prstGeom>
          <a:solidFill>
            <a:schemeClr val="tx2"/>
          </a:solidFill>
          <a:ln w="9525">
            <a:solidFill>
              <a:schemeClr val="tx2"/>
            </a:solidFill>
            <a:prstDash val="solid"/>
          </a:ln>
        </p:spPr>
      </p:sp>
      <p:sp>
        <p:nvSpPr>
          <p:cNvPr id="27" name="Text 25"/>
          <p:cNvSpPr txBox="1"/>
          <p:nvPr/>
        </p:nvSpPr>
        <p:spPr>
          <a:xfrm>
            <a:off x="8183880" y="3566160"/>
            <a:ext cx="3291840" cy="822960"/>
          </a:xfrm>
          <a:prstGeom prst="rect">
            <a:avLst/>
          </a:prstGeom>
          <a:noFill/>
          <a:ln/>
        </p:spPr>
        <p:txBody>
          <a:bodyPr wrap="square" lIns="0" tIns="0" rIns="0" bIns="0" rtlCol="0" anchor="ctr"/>
          <a:lstStyle/>
          <a:p>
            <a:pPr algn="ctr" indent="0" marL="0">
              <a:buNone/>
            </a:pPr>
            <a:r>
              <a:rPr lang="en-US" sz="1600" b="1" dirty="0">
                <a:solidFill>
                  <a:schemeClr val="bg1"/>
                </a:solidFill>
              </a:rPr>
              <a:t>Working Capital</a:t>
            </a:r>
            <a:endParaRPr lang="en-US" sz="1600" dirty="0"/>
          </a:p>
          <a:p>
            <a:pPr algn="ctr" indent="0" marL="0">
              <a:buNone/>
            </a:pPr>
            <a:r>
              <a:rPr lang="en-US" sz="1350" dirty="0">
                <a:solidFill>
                  <a:srgbClr val="FFFFFF"/>
                </a:solidFill>
              </a:rPr>
              <a:t>Corporate and general purposes</a:t>
            </a:r>
            <a:endParaRPr lang="en-US" sz="1600" dirty="0"/>
          </a:p>
        </p:txBody>
      </p:sp>
      <p:sp>
        <p:nvSpPr>
          <p:cNvPr id="28" name="timeline"/>
          <p:cNvSpPr/>
          <p:nvPr/>
        </p:nvSpPr>
        <p:spPr>
          <a:xfrm>
            <a:off x="1371600" y="5074920"/>
            <a:ext cx="9418320" cy="0"/>
          </a:xfrm>
          <a:prstGeom prst="line">
            <a:avLst/>
          </a:prstGeom>
          <a:noFill/>
          <a:ln w="25400">
            <a:solidFill>
              <a:srgbClr val="B87333"/>
            </a:solidFill>
            <a:prstDash val="solid"/>
          </a:ln>
        </p:spPr>
      </p:sp>
      <p:sp>
        <p:nvSpPr>
          <p:cNvPr id="29" name="milestone"/>
          <p:cNvSpPr/>
          <p:nvPr/>
        </p:nvSpPr>
        <p:spPr>
          <a:xfrm>
            <a:off x="1243584" y="4946904"/>
            <a:ext cx="256032" cy="256032"/>
          </a:xfrm>
          <a:prstGeom prst="ellipse">
            <a:avLst/>
          </a:prstGeom>
          <a:solidFill>
            <a:schemeClr val="accent2"/>
          </a:solidFill>
          <a:ln w="19050">
            <a:solidFill>
              <a:schemeClr val="accent1"/>
            </a:solidFill>
            <a:prstDash val="solid"/>
          </a:ln>
        </p:spPr>
      </p:sp>
      <p:sp>
        <p:nvSpPr>
          <p:cNvPr id="30" name="Text 28"/>
          <p:cNvSpPr txBox="1"/>
          <p:nvPr/>
        </p:nvSpPr>
        <p:spPr>
          <a:xfrm>
            <a:off x="91440" y="5257800"/>
            <a:ext cx="2560320" cy="548640"/>
          </a:xfrm>
          <a:prstGeom prst="rect">
            <a:avLst/>
          </a:prstGeom>
          <a:noFill/>
          <a:ln/>
        </p:spPr>
        <p:txBody>
          <a:bodyPr wrap="square" lIns="0" tIns="0" rIns="0" bIns="0" rtlCol="0" anchor="ctr"/>
          <a:lstStyle/>
          <a:p>
            <a:pPr algn="ctr" indent="0" marL="0">
              <a:buNone/>
            </a:pPr>
            <a:r>
              <a:rPr lang="en-US" sz="1500" b="1" dirty="0">
                <a:solidFill>
                  <a:schemeClr val="accent1"/>
                </a:solidFill>
              </a:rPr>
              <a:t>Q4 2026 – Q1 2027</a:t>
            </a:r>
            <a:endParaRPr lang="en-US" sz="1500" dirty="0"/>
          </a:p>
          <a:p>
            <a:pPr algn="ctr" indent="0" marL="0">
              <a:buNone/>
            </a:pPr>
            <a:r>
              <a:rPr lang="en-US" sz="1350" dirty="0">
                <a:solidFill>
                  <a:schemeClr val="tx2"/>
                </a:solidFill>
              </a:rPr>
              <a:t>Staged financing</a:t>
            </a:r>
            <a:endParaRPr lang="en-US" sz="1500" dirty="0"/>
          </a:p>
        </p:txBody>
      </p:sp>
      <p:sp>
        <p:nvSpPr>
          <p:cNvPr id="31" name="milestone"/>
          <p:cNvSpPr/>
          <p:nvPr/>
        </p:nvSpPr>
        <p:spPr>
          <a:xfrm>
            <a:off x="5952744" y="4946904"/>
            <a:ext cx="256032" cy="256032"/>
          </a:xfrm>
          <a:prstGeom prst="ellipse">
            <a:avLst/>
          </a:prstGeom>
          <a:solidFill>
            <a:schemeClr val="accent2"/>
          </a:solidFill>
          <a:ln w="19050">
            <a:solidFill>
              <a:schemeClr val="accent1"/>
            </a:solidFill>
            <a:prstDash val="solid"/>
          </a:ln>
        </p:spPr>
      </p:sp>
      <p:sp>
        <p:nvSpPr>
          <p:cNvPr id="32" name="Text 30"/>
          <p:cNvSpPr txBox="1"/>
          <p:nvPr/>
        </p:nvSpPr>
        <p:spPr>
          <a:xfrm>
            <a:off x="4800600" y="5257800"/>
            <a:ext cx="2560320" cy="548640"/>
          </a:xfrm>
          <a:prstGeom prst="rect">
            <a:avLst/>
          </a:prstGeom>
          <a:noFill/>
          <a:ln/>
        </p:spPr>
        <p:txBody>
          <a:bodyPr wrap="square" lIns="0" tIns="0" rIns="0" bIns="0" rtlCol="0" anchor="ctr"/>
          <a:lstStyle/>
          <a:p>
            <a:pPr algn="ctr" indent="0" marL="0">
              <a:buNone/>
            </a:pPr>
            <a:r>
              <a:rPr lang="en-US" sz="1500" b="1" dirty="0">
                <a:solidFill>
                  <a:schemeClr val="accent1"/>
                </a:solidFill>
              </a:rPr>
              <a:t>Post-financing</a:t>
            </a:r>
            <a:endParaRPr lang="en-US" sz="1500" dirty="0"/>
          </a:p>
          <a:p>
            <a:pPr algn="ctr" indent="0" marL="0">
              <a:buNone/>
            </a:pPr>
            <a:r>
              <a:rPr lang="en-US" sz="1350" dirty="0">
                <a:solidFill>
                  <a:schemeClr val="tx2"/>
                </a:solidFill>
              </a:rPr>
              <a:t>Phased surveys – target VMS-system</a:t>
            </a:r>
            <a:endParaRPr lang="en-US" sz="1500" dirty="0"/>
          </a:p>
        </p:txBody>
      </p:sp>
      <p:sp>
        <p:nvSpPr>
          <p:cNvPr id="33" name="milestone"/>
          <p:cNvSpPr/>
          <p:nvPr/>
        </p:nvSpPr>
        <p:spPr>
          <a:xfrm>
            <a:off x="10661904" y="4946904"/>
            <a:ext cx="256032" cy="256032"/>
          </a:xfrm>
          <a:prstGeom prst="ellipse">
            <a:avLst/>
          </a:prstGeom>
          <a:solidFill>
            <a:schemeClr val="accent2"/>
          </a:solidFill>
          <a:ln w="19050">
            <a:solidFill>
              <a:schemeClr val="accent1"/>
            </a:solidFill>
            <a:prstDash val="solid"/>
          </a:ln>
        </p:spPr>
      </p:sp>
      <p:sp>
        <p:nvSpPr>
          <p:cNvPr id="34" name="Text 32"/>
          <p:cNvSpPr txBox="1"/>
          <p:nvPr/>
        </p:nvSpPr>
        <p:spPr>
          <a:xfrm>
            <a:off x="9509760" y="5257800"/>
            <a:ext cx="2560320" cy="548640"/>
          </a:xfrm>
          <a:prstGeom prst="rect">
            <a:avLst/>
          </a:prstGeom>
          <a:noFill/>
          <a:ln/>
        </p:spPr>
        <p:txBody>
          <a:bodyPr wrap="square" lIns="0" tIns="0" rIns="0" bIns="0" rtlCol="0" anchor="ctr"/>
          <a:lstStyle/>
          <a:p>
            <a:pPr algn="ctr" indent="0" marL="0">
              <a:buNone/>
            </a:pPr>
            <a:r>
              <a:rPr lang="en-US" sz="1500" b="1" dirty="0">
                <a:solidFill>
                  <a:schemeClr val="accent1"/>
                </a:solidFill>
              </a:rPr>
              <a:t>Q1 – Q2 2027</a:t>
            </a:r>
            <a:endParaRPr lang="en-US" sz="1500" dirty="0"/>
          </a:p>
          <a:p>
            <a:pPr algn="ctr" indent="0" marL="0">
              <a:buNone/>
            </a:pPr>
            <a:r>
              <a:rPr lang="en-US" sz="1350" dirty="0">
                <a:solidFill>
                  <a:schemeClr val="tx2"/>
                </a:solidFill>
              </a:rPr>
              <a:t>Drilling planned on Jervis</a:t>
            </a:r>
            <a:endParaRPr lang="en-US" sz="1500" dirty="0"/>
          </a:p>
        </p:txBody>
      </p:sp>
      <p:sp>
        <p:nvSpPr>
          <p:cNvPr id="36" name="Text 1"/>
          <p:cNvSpPr/>
          <p:nvPr>
            <p:ph idx="103" type="title" hasCustomPrompt="1"/>
          </p:nvPr>
        </p:nvSpPr>
        <p:spPr>
          <a:xfrm>
            <a:off x="548640" y="621792"/>
            <a:ext cx="11064240" cy="685800"/>
          </a:xfrm>
          <a:prstGeom prst="rect">
            <a:avLst/>
          </a:prstGeom>
          <a:noFill/>
          <a:ln/>
        </p:spPr>
        <p:txBody>
          <a:bodyPr wrap="square" lIns="0" tIns="0" rIns="0" bIns="0" rtlCol="0" anchor="t"/>
          <a:lstStyle/>
          <a:p>
            <a:pPr algn="l" indent="0" marL="0">
              <a:buNone/>
            </a:pPr>
            <a:endParaRPr lang="en-US" sz="3200" dirty="0"/>
          </a:p>
        </p:txBody>
      </p:sp>
      <p:sp>
        <p:nvSpPr>
          <p:cNvPr id="25" name="Slide Number Placeholder 0"/>
          <p:cNvSpPr>
            <a:spLocks noGrp="1"/>
          </p:cNvSpPr>
          <p:nvPr>
            <p:ph type="sldNum" sz="quarter" idx="4294967295"/>
          </p:nvPr>
        </p:nvSpPr>
        <p:spPr>
          <a:xfrm>
            <a:off x="11109960" y="6355080"/>
            <a:ext cx="548640" cy="292608"/>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6"/>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411480" y="274320"/>
            <a:ext cx="11368735" cy="1417320"/>
          </a:xfrm>
          <a:prstGeom prst="rect">
            <a:avLst/>
          </a:prstGeom>
          <a:solidFill>
            <a:srgbClr val="0E2A47"/>
          </a:solidFill>
          <a:ln w="12700">
            <a:solidFill>
              <a:srgbClr val="0E2A47"/>
            </a:solidFill>
            <a:prstDash val="solid"/>
          </a:ln>
        </p:spPr>
      </p:sp>
      <p:sp>
        <p:nvSpPr>
          <p:cNvPr id="3" name="Shape 1"/>
          <p:cNvSpPr/>
          <p:nvPr/>
        </p:nvSpPr>
        <p:spPr>
          <a:xfrm>
            <a:off x="411480" y="274320"/>
            <a:ext cx="11368735" cy="64008"/>
          </a:xfrm>
          <a:prstGeom prst="rect">
            <a:avLst/>
          </a:prstGeom>
          <a:solidFill>
            <a:srgbClr val="E3BF68"/>
          </a:solidFill>
          <a:ln w="12700">
            <a:solidFill>
              <a:srgbClr val="E3BF68"/>
            </a:solidFill>
            <a:prstDash val="solid"/>
          </a:ln>
        </p:spPr>
      </p:sp>
      <p:sp>
        <p:nvSpPr>
          <p:cNvPr id="4" name="Text 2"/>
          <p:cNvSpPr txBox="1"/>
          <p:nvPr/>
        </p:nvSpPr>
        <p:spPr>
          <a:xfrm>
            <a:off x="731520" y="457200"/>
            <a:ext cx="4754880" cy="685800"/>
          </a:xfrm>
          <a:prstGeom prst="rect">
            <a:avLst/>
          </a:prstGeom>
          <a:noFill/>
          <a:ln/>
        </p:spPr>
        <p:txBody>
          <a:bodyPr wrap="square" lIns="0" tIns="0" rIns="0" bIns="0" rtlCol="0" anchor="ctr"/>
          <a:lstStyle/>
          <a:p>
            <a:pPr indent="0" marL="0">
              <a:buNone/>
            </a:pPr>
            <a:r>
              <a:rPr lang="en-US" sz="4000" b="1" dirty="0">
                <a:solidFill>
                  <a:srgbClr val="FFFFFF"/>
                </a:solidFill>
              </a:rPr>
              <a:t>Asia</a:t>
            </a:r>
            <a:pPr indent="0" marL="0">
              <a:buNone/>
            </a:pPr>
            <a:r>
              <a:rPr lang="en-US" sz="4000" b="1" dirty="0">
                <a:solidFill>
                  <a:srgbClr val="E3BF68"/>
                </a:solidFill>
              </a:rPr>
              <a:t>BaseMetals</a:t>
            </a:r>
            <a:endParaRPr lang="en-US" sz="4000" dirty="0"/>
          </a:p>
        </p:txBody>
      </p:sp>
      <p:sp>
        <p:nvSpPr>
          <p:cNvPr id="5" name="Text 3"/>
          <p:cNvSpPr txBox="1"/>
          <p:nvPr/>
        </p:nvSpPr>
        <p:spPr>
          <a:xfrm>
            <a:off x="731520" y="1097280"/>
            <a:ext cx="4754880" cy="502920"/>
          </a:xfrm>
          <a:prstGeom prst="rect">
            <a:avLst/>
          </a:prstGeom>
          <a:noFill/>
          <a:ln/>
        </p:spPr>
        <p:txBody>
          <a:bodyPr wrap="square" lIns="0" tIns="0" rIns="0" bIns="0" rtlCol="0" anchor="ctr"/>
          <a:lstStyle/>
          <a:p>
            <a:pPr indent="0" marL="0">
              <a:buNone/>
            </a:pPr>
            <a:r>
              <a:rPr lang="en-US" sz="1350" b="1" spc="100" kern="0" dirty="0">
                <a:solidFill>
                  <a:srgbClr val="E3BF68"/>
                </a:solidFill>
              </a:rPr>
              <a:t>Listed and Trading: </a:t>
            </a:r>
            <a:pPr indent="0" marL="0">
              <a:buNone/>
            </a:pPr>
            <a:r>
              <a:rPr lang="en-US" sz="1350" b="1" spc="100" kern="0" dirty="0">
                <a:solidFill>
                  <a:srgbClr val="FFFFFF"/>
                </a:solidFill>
              </a:rPr>
              <a:t>TSX Venture Exchange</a:t>
            </a:r>
            <a:endParaRPr lang="en-US" sz="1350" dirty="0"/>
          </a:p>
          <a:p>
            <a:pPr indent="0" marL="0">
              <a:buNone/>
            </a:pPr>
            <a:r>
              <a:rPr lang="en-US" sz="1350" b="1" spc="100" kern="0" dirty="0">
                <a:solidFill>
                  <a:srgbClr val="E3BF68"/>
                </a:solidFill>
              </a:rPr>
              <a:t>Trading Symbol: </a:t>
            </a:r>
            <a:pPr indent="0" marL="0">
              <a:buNone/>
            </a:pPr>
            <a:r>
              <a:rPr lang="en-US" sz="1350" b="1" spc="100" kern="0" dirty="0">
                <a:solidFill>
                  <a:srgbClr val="FFFFFF"/>
                </a:solidFill>
              </a:rPr>
              <a:t>TSX.V: ABZ</a:t>
            </a:r>
            <a:endParaRPr lang="en-US" sz="1350" dirty="0"/>
          </a:p>
        </p:txBody>
      </p:sp>
      <p:sp>
        <p:nvSpPr>
          <p:cNvPr id="6" name="Text 4"/>
          <p:cNvSpPr txBox="1"/>
          <p:nvPr/>
        </p:nvSpPr>
        <p:spPr>
          <a:xfrm>
            <a:off x="4983480" y="502920"/>
            <a:ext cx="4114800" cy="1005840"/>
          </a:xfrm>
          <a:prstGeom prst="rect">
            <a:avLst/>
          </a:prstGeom>
          <a:noFill/>
          <a:ln/>
        </p:spPr>
        <p:txBody>
          <a:bodyPr wrap="square" lIns="0" tIns="0" rIns="0" bIns="0" rtlCol="0" anchor="ctr"/>
          <a:lstStyle/>
          <a:p>
            <a:pPr indent="0" marL="0">
              <a:buNone/>
            </a:pPr>
            <a:r>
              <a:rPr lang="en-US" sz="1450" b="1" spc="400" kern="0" dirty="0">
                <a:solidFill>
                  <a:srgbClr val="E3BF68"/>
                </a:solidFill>
              </a:rPr>
              <a:t>JOIN US &amp; PARTICIPATE</a:t>
            </a:r>
            <a:endParaRPr lang="en-US" sz="1450" dirty="0"/>
          </a:p>
          <a:p>
            <a:pPr indent="0" marL="0">
              <a:buNone/>
            </a:pPr>
            <a:r>
              <a:rPr lang="en-US" sz="1600" b="1" dirty="0">
                <a:solidFill>
                  <a:srgbClr val="FFFFFF"/>
                </a:solidFill>
              </a:rPr>
              <a:t>Power of Discovery for Projects of Tomorrow</a:t>
            </a:r>
            <a:endParaRPr lang="en-US" sz="1450" dirty="0"/>
          </a:p>
        </p:txBody>
      </p:sp>
      <p:pic>
        <p:nvPicPr>
          <p:cNvPr id="7" name="logo" descr="img/hlogo.png">
            <a:hlinkClick r:id="rId2" tooltip=""/>
          </p:cNvPr>
          <p:cNvPicPr>
            <a:picLocks noChangeAspect="1"/>
          </p:cNvPicPr>
          <p:nvPr/>
        </p:nvPicPr>
        <p:blipFill>
          <a:blip r:embed="rId1"/>
          <a:stretch>
            <a:fillRect/>
          </a:stretch>
        </p:blipFill>
        <p:spPr>
          <a:xfrm>
            <a:off x="9326880" y="384048"/>
            <a:ext cx="1920240" cy="621792"/>
          </a:xfrm>
          <a:prstGeom prst="rect">
            <a:avLst/>
          </a:prstGeom>
        </p:spPr>
      </p:pic>
      <p:sp>
        <p:nvSpPr>
          <p:cNvPr id="8" name="Shape 5"/>
          <p:cNvSpPr/>
          <p:nvPr/>
        </p:nvSpPr>
        <p:spPr>
          <a:xfrm>
            <a:off x="9144000" y="1069848"/>
            <a:ext cx="45720" cy="502920"/>
          </a:xfrm>
          <a:prstGeom prst="rect">
            <a:avLst/>
          </a:prstGeom>
          <a:solidFill>
            <a:srgbClr val="E3BF68"/>
          </a:solidFill>
          <a:ln w="12700">
            <a:solidFill>
              <a:srgbClr val="E3BF68"/>
            </a:solidFill>
            <a:prstDash val="solid"/>
          </a:ln>
        </p:spPr>
      </p:sp>
      <p:sp>
        <p:nvSpPr>
          <p:cNvPr id="9" name="Text 6"/>
          <p:cNvSpPr txBox="1"/>
          <p:nvPr/>
        </p:nvSpPr>
        <p:spPr>
          <a:xfrm>
            <a:off x="9281160" y="1051560"/>
            <a:ext cx="2423160" cy="548640"/>
          </a:xfrm>
          <a:prstGeom prst="rect">
            <a:avLst/>
          </a:prstGeom>
          <a:noFill/>
          <a:ln/>
        </p:spPr>
        <p:txBody>
          <a:bodyPr wrap="square" lIns="0" tIns="0" rIns="0" bIns="0" rtlCol="0" anchor="ctr"/>
          <a:lstStyle/>
          <a:p>
            <a:pPr indent="0" marL="0">
              <a:buNone/>
            </a:pPr>
            <a:r>
              <a:rPr lang="en-US" sz="1350" b="1" dirty="0">
                <a:solidFill>
                  <a:srgbClr val="E3BF68"/>
                </a:solidFill>
              </a:rPr>
              <a:t>Corporate: </a:t>
            </a:r>
            <a:pPr indent="0" marL="0">
              <a:buNone/>
            </a:pPr>
            <a:r>
              <a:rPr lang="en-US" sz="1350" b="1" dirty="0">
                <a:solidFill>
                  <a:srgbClr val="FFFFFF"/>
                </a:solidFill>
              </a:rPr>
              <a:t>Investor Presentation</a:t>
            </a:r>
            <a:endParaRPr lang="en-US" sz="1350" dirty="0"/>
          </a:p>
          <a:p>
            <a:pPr indent="0" marL="0">
              <a:buNone/>
            </a:pPr>
            <a:r>
              <a:rPr lang="en-US" sz="1350" b="1" dirty="0">
                <a:solidFill>
                  <a:srgbClr val="E3BF68"/>
                </a:solidFill>
              </a:rPr>
              <a:t>Effective: </a:t>
            </a:r>
            <a:pPr indent="0" marL="0">
              <a:buNone/>
            </a:pPr>
            <a:r>
              <a:rPr lang="en-US" sz="1350" b="1" dirty="0">
                <a:solidFill>
                  <a:srgbClr val="FFFFFF"/>
                </a:solidFill>
              </a:rPr>
              <a:t>October 1, 2026</a:t>
            </a:r>
            <a:endParaRPr lang="en-US" sz="1350" dirty="0"/>
          </a:p>
        </p:txBody>
      </p:sp>
      <p:sp>
        <p:nvSpPr>
          <p:cNvPr id="10" name="Shape 7"/>
          <p:cNvSpPr/>
          <p:nvPr/>
        </p:nvSpPr>
        <p:spPr>
          <a:xfrm>
            <a:off x="411480" y="1691640"/>
            <a:ext cx="11368735" cy="777240"/>
          </a:xfrm>
          <a:prstGeom prst="rect">
            <a:avLst/>
          </a:prstGeom>
          <a:solidFill>
            <a:srgbClr val="F7F9FC"/>
          </a:solidFill>
          <a:ln w="9525">
            <a:solidFill>
              <a:srgbClr val="CFDEEC"/>
            </a:solidFill>
            <a:prstDash val="solid"/>
          </a:ln>
        </p:spPr>
      </p:sp>
      <p:sp>
        <p:nvSpPr>
          <p:cNvPr id="11" name="Shape 8"/>
          <p:cNvSpPr/>
          <p:nvPr/>
        </p:nvSpPr>
        <p:spPr>
          <a:xfrm>
            <a:off x="411480" y="1691640"/>
            <a:ext cx="11368735" cy="45720"/>
          </a:xfrm>
          <a:prstGeom prst="rect">
            <a:avLst/>
          </a:prstGeom>
          <a:solidFill>
            <a:srgbClr val="E3BF68"/>
          </a:solidFill>
          <a:ln w="12700">
            <a:solidFill>
              <a:srgbClr val="E3BF68"/>
            </a:solidFill>
            <a:prstDash val="solid"/>
          </a:ln>
        </p:spPr>
      </p:sp>
      <p:sp>
        <p:nvSpPr>
          <p:cNvPr id="12" name="Text 9"/>
          <p:cNvSpPr txBox="1"/>
          <p:nvPr/>
        </p:nvSpPr>
        <p:spPr>
          <a:xfrm>
            <a:off x="411480" y="1783080"/>
            <a:ext cx="11368735" cy="411480"/>
          </a:xfrm>
          <a:prstGeom prst="rect">
            <a:avLst/>
          </a:prstGeom>
          <a:noFill/>
          <a:ln/>
        </p:spPr>
        <p:txBody>
          <a:bodyPr wrap="square" lIns="0" tIns="0" rIns="0" bIns="0" rtlCol="0" anchor="ctr"/>
          <a:lstStyle/>
          <a:p>
            <a:pPr algn="ctr" indent="0" marL="0">
              <a:buNone/>
            </a:pPr>
            <a:r>
              <a:rPr lang="en-US" sz="2100" b="1" dirty="0">
                <a:solidFill>
                  <a:srgbClr val="0E2A47"/>
                </a:solidFill>
              </a:rPr>
              <a:t>The World Needs More Copper – and AsiaBaseMetals is Positioned for the Opportunity</a:t>
            </a:r>
            <a:endParaRPr lang="en-US" sz="2100" dirty="0"/>
          </a:p>
        </p:txBody>
      </p:sp>
      <p:sp>
        <p:nvSpPr>
          <p:cNvPr id="13" name="Text 10"/>
          <p:cNvSpPr txBox="1"/>
          <p:nvPr/>
        </p:nvSpPr>
        <p:spPr>
          <a:xfrm>
            <a:off x="411480" y="2176272"/>
            <a:ext cx="11368735" cy="256032"/>
          </a:xfrm>
          <a:prstGeom prst="rect">
            <a:avLst/>
          </a:prstGeom>
          <a:noFill/>
          <a:ln/>
        </p:spPr>
        <p:txBody>
          <a:bodyPr wrap="square" lIns="0" tIns="0" rIns="0" bIns="0" rtlCol="0" anchor="ctr"/>
          <a:lstStyle/>
          <a:p>
            <a:pPr algn="ctr" indent="0" marL="0">
              <a:buNone/>
            </a:pPr>
            <a:r>
              <a:rPr lang="en-US" sz="1300" b="1" spc="500" kern="0" dirty="0">
                <a:solidFill>
                  <a:srgbClr val="9A5528"/>
                </a:solidFill>
              </a:rPr>
              <a:t>SCAN OR CLICK TO LEARN MORE</a:t>
            </a:r>
            <a:endParaRPr lang="en-US" sz="1300" dirty="0"/>
          </a:p>
        </p:txBody>
      </p:sp>
      <p:sp>
        <p:nvSpPr>
          <p:cNvPr id="14" name="qr card"/>
          <p:cNvSpPr/>
          <p:nvPr/>
        </p:nvSpPr>
        <p:spPr>
          <a:xfrm>
            <a:off x="502920" y="2697480"/>
            <a:ext cx="1828800" cy="2331720"/>
          </a:xfrm>
          <a:prstGeom prst="rect">
            <a:avLst/>
          </a:prstGeom>
          <a:solidFill>
            <a:srgbClr val="EAF2FA"/>
          </a:solidFill>
          <a:ln w="9525">
            <a:solidFill>
              <a:srgbClr val="CFDEEC"/>
            </a:solidFill>
            <a:prstDash val="solid"/>
          </a:ln>
        </p:spPr>
      </p:sp>
      <p:sp>
        <p:nvSpPr>
          <p:cNvPr id="15" name="Shape 12"/>
          <p:cNvSpPr/>
          <p:nvPr/>
        </p:nvSpPr>
        <p:spPr>
          <a:xfrm>
            <a:off x="502920" y="2697480"/>
            <a:ext cx="1828800" cy="54864"/>
          </a:xfrm>
          <a:prstGeom prst="rect">
            <a:avLst/>
          </a:prstGeom>
          <a:solidFill>
            <a:srgbClr val="B87333"/>
          </a:solidFill>
          <a:ln w="12700">
            <a:solidFill>
              <a:srgbClr val="333333"/>
            </a:solidFill>
            <a:prstDash val="solid"/>
          </a:ln>
        </p:spPr>
      </p:sp>
      <p:sp>
        <p:nvSpPr>
          <p:cNvPr id="16" name="Shape 13"/>
          <p:cNvSpPr/>
          <p:nvPr/>
        </p:nvSpPr>
        <p:spPr>
          <a:xfrm>
            <a:off x="685800" y="2880360"/>
            <a:ext cx="1463040" cy="1463040"/>
          </a:xfrm>
          <a:prstGeom prst="roundRect">
            <a:avLst>
              <a:gd name="adj" fmla="val 5000"/>
            </a:avLst>
          </a:prstGeom>
          <a:solidFill>
            <a:srgbClr val="FFFFFF"/>
          </a:solidFill>
          <a:ln w="25400">
            <a:solidFill>
              <a:srgbClr val="E3BF68"/>
            </a:solidFill>
            <a:prstDash val="solid"/>
          </a:ln>
        </p:spPr>
      </p:sp>
      <p:pic>
        <p:nvPicPr>
          <p:cNvPr id="17" name="QR Planned Financing" descr="img/qr_fin.png">
            <a:hlinkClick r:id="rId4" tooltip=""/>
          </p:cNvPr>
          <p:cNvPicPr>
            <a:picLocks noChangeAspect="1"/>
          </p:cNvPicPr>
          <p:nvPr/>
        </p:nvPicPr>
        <p:blipFill>
          <a:blip r:embed="rId3"/>
          <a:stretch>
            <a:fillRect/>
          </a:stretch>
        </p:blipFill>
        <p:spPr>
          <a:xfrm>
            <a:off x="758952" y="2953512"/>
            <a:ext cx="1316736" cy="1316736"/>
          </a:xfrm>
          <a:prstGeom prst="rect">
            <a:avLst/>
          </a:prstGeom>
        </p:spPr>
      </p:pic>
      <p:sp>
        <p:nvSpPr>
          <p:cNvPr id="18" name="Text 14">
            <a:hlinkClick r:id="rId5" tooltip=""/>
          </p:cNvPr>
          <p:cNvSpPr txBox="1"/>
          <p:nvPr/>
        </p:nvSpPr>
        <p:spPr>
          <a:xfrm>
            <a:off x="502920" y="4434840"/>
            <a:ext cx="1828800" cy="502920"/>
          </a:xfrm>
          <a:prstGeom prst="rect">
            <a:avLst/>
          </a:prstGeom>
          <a:noFill/>
          <a:ln/>
        </p:spPr>
        <p:txBody>
          <a:bodyPr wrap="square" lIns="0" tIns="0" rIns="0" bIns="0" rtlCol="0" anchor="ctr"/>
          <a:lstStyle/>
          <a:p>
            <a:pPr algn="ctr" indent="0" marL="0">
              <a:buNone/>
            </a:pPr>
            <a:r>
              <a:rPr lang="en-US" sz="1250" b="1" u="sng" dirty="0">
                <a:solidFill>
                  <a:srgbClr val="0E2A47"/>
                </a:solidFill>
                <a:hlinkClick r:id="rId5" invalidUrl="" action="" tgtFrame="" tooltip="" history="1" highlightClick="0" endSnd="0">
                  <a:extLst>
                    <a:ext uri="{A12FA001-AC4F-418D-AE19-62706E023703}">
                      <ahyp:hlinkClr xmlns:ahyp="http://schemas.microsoft.com/office/drawing/2018/hyperlinkcolor" val="tx"/>
                    </a:ext>
                  </a:extLst>
                </a:hlinkClick>
              </a:rPr>
              <a:t>Planned Financing</a:t>
            </a:r>
            <a:endParaRPr lang="en-US" sz="1250" dirty="0"/>
          </a:p>
        </p:txBody>
      </p:sp>
      <p:sp>
        <p:nvSpPr>
          <p:cNvPr id="19" name="qr card"/>
          <p:cNvSpPr/>
          <p:nvPr/>
        </p:nvSpPr>
        <p:spPr>
          <a:xfrm>
            <a:off x="2514600" y="2697480"/>
            <a:ext cx="1828800" cy="2331720"/>
          </a:xfrm>
          <a:prstGeom prst="rect">
            <a:avLst/>
          </a:prstGeom>
          <a:solidFill>
            <a:srgbClr val="EAF2FA"/>
          </a:solidFill>
          <a:ln w="9525">
            <a:solidFill>
              <a:srgbClr val="CFDEEC"/>
            </a:solidFill>
            <a:prstDash val="solid"/>
          </a:ln>
        </p:spPr>
      </p:sp>
      <p:sp>
        <p:nvSpPr>
          <p:cNvPr id="20" name="Shape 16"/>
          <p:cNvSpPr/>
          <p:nvPr/>
        </p:nvSpPr>
        <p:spPr>
          <a:xfrm>
            <a:off x="2514600" y="2697480"/>
            <a:ext cx="1828800" cy="54864"/>
          </a:xfrm>
          <a:prstGeom prst="rect">
            <a:avLst/>
          </a:prstGeom>
          <a:solidFill>
            <a:srgbClr val="0E2A47"/>
          </a:solidFill>
          <a:ln w="12700">
            <a:solidFill>
              <a:srgbClr val="333333"/>
            </a:solidFill>
            <a:prstDash val="solid"/>
          </a:ln>
        </p:spPr>
      </p:sp>
      <p:sp>
        <p:nvSpPr>
          <p:cNvPr id="21" name="Shape 17"/>
          <p:cNvSpPr/>
          <p:nvPr/>
        </p:nvSpPr>
        <p:spPr>
          <a:xfrm>
            <a:off x="2697480" y="2880360"/>
            <a:ext cx="1463040" cy="1463040"/>
          </a:xfrm>
          <a:prstGeom prst="roundRect">
            <a:avLst>
              <a:gd name="adj" fmla="val 5000"/>
            </a:avLst>
          </a:prstGeom>
          <a:solidFill>
            <a:srgbClr val="FFFFFF"/>
          </a:solidFill>
          <a:ln w="25400">
            <a:solidFill>
              <a:srgbClr val="E3BF68"/>
            </a:solidFill>
            <a:prstDash val="solid"/>
          </a:ln>
        </p:spPr>
      </p:sp>
      <p:pic>
        <p:nvPicPr>
          <p:cNvPr id="22" name="QR Jervis Project" descr="img/qr_jproj.png">
            <a:hlinkClick r:id="rId7" tooltip=""/>
          </p:cNvPr>
          <p:cNvPicPr>
            <a:picLocks noChangeAspect="1"/>
          </p:cNvPicPr>
          <p:nvPr/>
        </p:nvPicPr>
        <p:blipFill>
          <a:blip r:embed="rId6"/>
          <a:stretch>
            <a:fillRect/>
          </a:stretch>
        </p:blipFill>
        <p:spPr>
          <a:xfrm>
            <a:off x="2770632" y="2953512"/>
            <a:ext cx="1316736" cy="1316736"/>
          </a:xfrm>
          <a:prstGeom prst="rect">
            <a:avLst/>
          </a:prstGeom>
        </p:spPr>
      </p:pic>
      <p:sp>
        <p:nvSpPr>
          <p:cNvPr id="23" name="Text 18">
            <a:hlinkClick r:id="rId8" tooltip=""/>
          </p:cNvPr>
          <p:cNvSpPr txBox="1"/>
          <p:nvPr/>
        </p:nvSpPr>
        <p:spPr>
          <a:xfrm>
            <a:off x="2514600" y="4434840"/>
            <a:ext cx="1828800" cy="502920"/>
          </a:xfrm>
          <a:prstGeom prst="rect">
            <a:avLst/>
          </a:prstGeom>
          <a:noFill/>
          <a:ln/>
        </p:spPr>
        <p:txBody>
          <a:bodyPr wrap="square" lIns="0" tIns="0" rIns="0" bIns="0" rtlCol="0" anchor="ctr"/>
          <a:lstStyle/>
          <a:p>
            <a:pPr algn="ctr" indent="0" marL="0">
              <a:buNone/>
            </a:pPr>
            <a:r>
              <a:rPr lang="en-US" sz="1250" b="1" u="sng" dirty="0">
                <a:solidFill>
                  <a:srgbClr val="0E2A47"/>
                </a:solidFill>
                <a:hlinkClick r:id="rId8" invalidUrl="" action="" tgtFrame="" tooltip="" history="1" highlightClick="0" endSnd="0">
                  <a:extLst>
                    <a:ext uri="{A12FA001-AC4F-418D-AE19-62706E023703}">
                      <ahyp:hlinkClr xmlns:ahyp="http://schemas.microsoft.com/office/drawing/2018/hyperlinkcolor" val="tx"/>
                    </a:ext>
                  </a:extLst>
                </a:hlinkClick>
              </a:rPr>
              <a:t>Jervis Project</a:t>
            </a:r>
            <a:endParaRPr lang="en-US" sz="1250" dirty="0"/>
          </a:p>
        </p:txBody>
      </p:sp>
      <p:sp>
        <p:nvSpPr>
          <p:cNvPr id="24" name="qr card"/>
          <p:cNvSpPr/>
          <p:nvPr/>
        </p:nvSpPr>
        <p:spPr>
          <a:xfrm>
            <a:off x="4526280" y="2697480"/>
            <a:ext cx="1828800" cy="2331720"/>
          </a:xfrm>
          <a:prstGeom prst="rect">
            <a:avLst/>
          </a:prstGeom>
          <a:solidFill>
            <a:srgbClr val="EAF2FA"/>
          </a:solidFill>
          <a:ln w="9525">
            <a:solidFill>
              <a:srgbClr val="CFDEEC"/>
            </a:solidFill>
            <a:prstDash val="solid"/>
          </a:ln>
        </p:spPr>
      </p:sp>
      <p:sp>
        <p:nvSpPr>
          <p:cNvPr id="25" name="Shape 20"/>
          <p:cNvSpPr/>
          <p:nvPr/>
        </p:nvSpPr>
        <p:spPr>
          <a:xfrm>
            <a:off x="4526280" y="2697480"/>
            <a:ext cx="1828800" cy="54864"/>
          </a:xfrm>
          <a:prstGeom prst="rect">
            <a:avLst/>
          </a:prstGeom>
          <a:solidFill>
            <a:srgbClr val="B87333"/>
          </a:solidFill>
          <a:ln w="12700">
            <a:solidFill>
              <a:srgbClr val="333333"/>
            </a:solidFill>
            <a:prstDash val="solid"/>
          </a:ln>
        </p:spPr>
      </p:sp>
      <p:sp>
        <p:nvSpPr>
          <p:cNvPr id="26" name="Shape 21"/>
          <p:cNvSpPr/>
          <p:nvPr/>
        </p:nvSpPr>
        <p:spPr>
          <a:xfrm>
            <a:off x="4709160" y="2880360"/>
            <a:ext cx="1463040" cy="1463040"/>
          </a:xfrm>
          <a:prstGeom prst="roundRect">
            <a:avLst>
              <a:gd name="adj" fmla="val 5000"/>
            </a:avLst>
          </a:prstGeom>
          <a:solidFill>
            <a:srgbClr val="FFFFFF"/>
          </a:solidFill>
          <a:ln w="25400">
            <a:solidFill>
              <a:srgbClr val="E3BF68"/>
            </a:solidFill>
            <a:prstDash val="solid"/>
          </a:ln>
        </p:spPr>
      </p:sp>
      <p:pic>
        <p:nvPicPr>
          <p:cNvPr id="27" name="QR CEO &amp; Chairman Message" descr="img/qr_ceomsg.png">
            <a:hlinkClick r:id="rId10" tooltip=""/>
          </p:cNvPr>
          <p:cNvPicPr>
            <a:picLocks noChangeAspect="1"/>
          </p:cNvPicPr>
          <p:nvPr/>
        </p:nvPicPr>
        <p:blipFill>
          <a:blip r:embed="rId9"/>
          <a:stretch>
            <a:fillRect/>
          </a:stretch>
        </p:blipFill>
        <p:spPr>
          <a:xfrm>
            <a:off x="4782312" y="2953512"/>
            <a:ext cx="1316736" cy="1316736"/>
          </a:xfrm>
          <a:prstGeom prst="rect">
            <a:avLst/>
          </a:prstGeom>
        </p:spPr>
      </p:pic>
      <p:sp>
        <p:nvSpPr>
          <p:cNvPr id="28" name="Text 22">
            <a:hlinkClick r:id="rId11" tooltip=""/>
          </p:cNvPr>
          <p:cNvSpPr txBox="1"/>
          <p:nvPr/>
        </p:nvSpPr>
        <p:spPr>
          <a:xfrm>
            <a:off x="4526280" y="4434840"/>
            <a:ext cx="1828800" cy="502920"/>
          </a:xfrm>
          <a:prstGeom prst="rect">
            <a:avLst/>
          </a:prstGeom>
          <a:noFill/>
          <a:ln/>
        </p:spPr>
        <p:txBody>
          <a:bodyPr wrap="square" lIns="0" tIns="0" rIns="0" bIns="0" rtlCol="0" anchor="ctr"/>
          <a:lstStyle/>
          <a:p>
            <a:pPr algn="ctr" indent="0" marL="0">
              <a:buNone/>
            </a:pPr>
            <a:r>
              <a:rPr lang="en-US" sz="1250" b="1" u="sng" dirty="0">
                <a:solidFill>
                  <a:srgbClr val="0E2A47"/>
                </a:solidFill>
                <a:hlinkClick r:id="rId11" invalidUrl="" action="" tgtFrame="" tooltip="" history="1" highlightClick="0" endSnd="0">
                  <a:extLst>
                    <a:ext uri="{A12FA001-AC4F-418D-AE19-62706E023703}">
                      <ahyp:hlinkClr xmlns:ahyp="http://schemas.microsoft.com/office/drawing/2018/hyperlinkcolor" val="tx"/>
                    </a:ext>
                  </a:extLst>
                </a:hlinkClick>
              </a:rPr>
              <a:t>CEO &amp; Chairman Message</a:t>
            </a:r>
            <a:endParaRPr lang="en-US" sz="1250" dirty="0"/>
          </a:p>
        </p:txBody>
      </p:sp>
      <p:sp>
        <p:nvSpPr>
          <p:cNvPr id="29" name="qr card"/>
          <p:cNvSpPr/>
          <p:nvPr/>
        </p:nvSpPr>
        <p:spPr>
          <a:xfrm>
            <a:off x="6537960" y="2697480"/>
            <a:ext cx="1828800" cy="2331720"/>
          </a:xfrm>
          <a:prstGeom prst="rect">
            <a:avLst/>
          </a:prstGeom>
          <a:solidFill>
            <a:srgbClr val="EAF2FA"/>
          </a:solidFill>
          <a:ln w="9525">
            <a:solidFill>
              <a:srgbClr val="CFDEEC"/>
            </a:solidFill>
            <a:prstDash val="solid"/>
          </a:ln>
        </p:spPr>
      </p:sp>
      <p:sp>
        <p:nvSpPr>
          <p:cNvPr id="30" name="Shape 24"/>
          <p:cNvSpPr/>
          <p:nvPr/>
        </p:nvSpPr>
        <p:spPr>
          <a:xfrm>
            <a:off x="6537960" y="2697480"/>
            <a:ext cx="1828800" cy="54864"/>
          </a:xfrm>
          <a:prstGeom prst="rect">
            <a:avLst/>
          </a:prstGeom>
          <a:solidFill>
            <a:srgbClr val="0E2A47"/>
          </a:solidFill>
          <a:ln w="12700">
            <a:solidFill>
              <a:srgbClr val="333333"/>
            </a:solidFill>
            <a:prstDash val="solid"/>
          </a:ln>
        </p:spPr>
      </p:sp>
      <p:sp>
        <p:nvSpPr>
          <p:cNvPr id="31" name="Shape 25"/>
          <p:cNvSpPr/>
          <p:nvPr/>
        </p:nvSpPr>
        <p:spPr>
          <a:xfrm>
            <a:off x="6720840" y="2880360"/>
            <a:ext cx="1463040" cy="1463040"/>
          </a:xfrm>
          <a:prstGeom prst="roundRect">
            <a:avLst>
              <a:gd name="adj" fmla="val 5000"/>
            </a:avLst>
          </a:prstGeom>
          <a:solidFill>
            <a:srgbClr val="FFFFFF"/>
          </a:solidFill>
          <a:ln w="25400">
            <a:solidFill>
              <a:srgbClr val="E3BF68"/>
            </a:solidFill>
            <a:prstDash val="solid"/>
          </a:ln>
        </p:spPr>
      </p:sp>
      <p:pic>
        <p:nvPicPr>
          <p:cNvPr id="32" name="QR Website" descr="img/qr_web.png">
            <a:hlinkClick r:id="rId13" tooltip=""/>
          </p:cNvPr>
          <p:cNvPicPr>
            <a:picLocks noChangeAspect="1"/>
          </p:cNvPicPr>
          <p:nvPr/>
        </p:nvPicPr>
        <p:blipFill>
          <a:blip r:embed="rId12"/>
          <a:stretch>
            <a:fillRect/>
          </a:stretch>
        </p:blipFill>
        <p:spPr>
          <a:xfrm>
            <a:off x="6793992" y="2953512"/>
            <a:ext cx="1316736" cy="1316736"/>
          </a:xfrm>
          <a:prstGeom prst="rect">
            <a:avLst/>
          </a:prstGeom>
        </p:spPr>
      </p:pic>
      <p:sp>
        <p:nvSpPr>
          <p:cNvPr id="33" name="Text 26">
            <a:hlinkClick r:id="rId14" tooltip=""/>
          </p:cNvPr>
          <p:cNvSpPr txBox="1"/>
          <p:nvPr/>
        </p:nvSpPr>
        <p:spPr>
          <a:xfrm>
            <a:off x="6537960" y="4434840"/>
            <a:ext cx="1828800" cy="502920"/>
          </a:xfrm>
          <a:prstGeom prst="rect">
            <a:avLst/>
          </a:prstGeom>
          <a:noFill/>
          <a:ln/>
        </p:spPr>
        <p:txBody>
          <a:bodyPr wrap="square" lIns="0" tIns="0" rIns="0" bIns="0" rtlCol="0" anchor="ctr"/>
          <a:lstStyle/>
          <a:p>
            <a:pPr algn="ctr" indent="0" marL="0">
              <a:buNone/>
            </a:pPr>
            <a:r>
              <a:rPr lang="en-US" sz="1250" b="1" u="sng" dirty="0">
                <a:solidFill>
                  <a:srgbClr val="0E2A47"/>
                </a:solidFill>
                <a:hlinkClick r:id="rId14" invalidUrl="" action="" tgtFrame="" tooltip="" history="1" highlightClick="0" endSnd="0">
                  <a:extLst>
                    <a:ext uri="{A12FA001-AC4F-418D-AE19-62706E023703}">
                      <ahyp:hlinkClr xmlns:ahyp="http://schemas.microsoft.com/office/drawing/2018/hyperlinkcolor" val="tx"/>
                    </a:ext>
                  </a:extLst>
                </a:hlinkClick>
              </a:rPr>
              <a:t>Website</a:t>
            </a:r>
            <a:endParaRPr lang="en-US" sz="1250" dirty="0"/>
          </a:p>
        </p:txBody>
      </p:sp>
      <p:sp>
        <p:nvSpPr>
          <p:cNvPr id="34" name="Shape 27"/>
          <p:cNvSpPr/>
          <p:nvPr/>
        </p:nvSpPr>
        <p:spPr>
          <a:xfrm>
            <a:off x="8595360" y="2697480"/>
            <a:ext cx="3184855" cy="2331720"/>
          </a:xfrm>
          <a:prstGeom prst="rect">
            <a:avLst/>
          </a:prstGeom>
          <a:solidFill>
            <a:srgbClr val="0E2A47"/>
          </a:solidFill>
          <a:ln w="12700">
            <a:solidFill>
              <a:srgbClr val="0E2A47"/>
            </a:solidFill>
            <a:prstDash val="solid"/>
          </a:ln>
        </p:spPr>
      </p:sp>
      <p:sp>
        <p:nvSpPr>
          <p:cNvPr id="35" name="Shape 28"/>
          <p:cNvSpPr/>
          <p:nvPr/>
        </p:nvSpPr>
        <p:spPr>
          <a:xfrm>
            <a:off x="8595360" y="2697480"/>
            <a:ext cx="64008" cy="2331720"/>
          </a:xfrm>
          <a:prstGeom prst="rect">
            <a:avLst/>
          </a:prstGeom>
          <a:solidFill>
            <a:srgbClr val="E3BF68"/>
          </a:solidFill>
          <a:ln w="12700">
            <a:solidFill>
              <a:srgbClr val="333333"/>
            </a:solidFill>
            <a:prstDash val="solid"/>
          </a:ln>
        </p:spPr>
      </p:sp>
      <p:sp>
        <p:nvSpPr>
          <p:cNvPr id="36" name="Text 29"/>
          <p:cNvSpPr txBox="1"/>
          <p:nvPr/>
        </p:nvSpPr>
        <p:spPr>
          <a:xfrm>
            <a:off x="8869680" y="2788920"/>
            <a:ext cx="2773375" cy="2194560"/>
          </a:xfrm>
          <a:prstGeom prst="rect">
            <a:avLst/>
          </a:prstGeom>
          <a:noFill/>
          <a:ln/>
        </p:spPr>
        <p:txBody>
          <a:bodyPr wrap="square" lIns="0" tIns="0" rIns="0" bIns="0" rtlCol="0" anchor="t"/>
          <a:lstStyle/>
          <a:p>
            <a:pPr indent="0" marL="0">
              <a:buNone/>
            </a:pPr>
            <a:r>
              <a:rPr lang="en-US" sz="1300" b="1" spc="400" kern="0" dirty="0">
                <a:solidFill>
                  <a:srgbClr val="E3BF68"/>
                </a:solidFill>
              </a:rPr>
              <a:t>CONTACT</a:t>
            </a:r>
            <a:endParaRPr lang="en-US" sz="1300" dirty="0"/>
          </a:p>
          <a:p>
            <a:pPr indent="0" marL="0">
              <a:buNone/>
            </a:pPr>
            <a:r>
              <a:rPr lang="en-US" sz="1700" b="1" dirty="0">
                <a:solidFill>
                  <a:srgbClr val="FFFFFF"/>
                </a:solidFill>
              </a:rPr>
              <a:t>Raj Chowdhry</a:t>
            </a:r>
            <a:endParaRPr lang="en-US" sz="1300" dirty="0"/>
          </a:p>
          <a:p>
            <a:pPr indent="0" marL="0">
              <a:buNone/>
            </a:pPr>
            <a:r>
              <a:rPr lang="en-US" sz="1350" b="1" dirty="0">
                <a:solidFill>
                  <a:srgbClr val="E3BF68"/>
                </a:solidFill>
              </a:rPr>
              <a:t>CEO &amp; Chairman</a:t>
            </a:r>
            <a:endParaRPr lang="en-US" sz="1300" dirty="0"/>
          </a:p>
          <a:p>
            <a:pPr indent="0" marL="0">
              <a:buNone/>
            </a:pPr>
            <a:r>
              <a:rPr lang="en-US" sz="600" dirty="0">
                <a:solidFill>
                  <a:srgbClr val="000000"/>
                </a:solidFill>
              </a:rPr>
              <a:t> </a:t>
            </a:r>
            <a:endParaRPr lang="en-US" sz="1300" dirty="0"/>
          </a:p>
          <a:p>
            <a:pPr indent="0" marL="0">
              <a:buNone/>
            </a:pPr>
            <a:r>
              <a:rPr lang="en-US" sz="1400" dirty="0">
                <a:solidFill>
                  <a:srgbClr val="FFFFFF"/>
                </a:solidFill>
              </a:rPr>
              <a:t>Tel: +1 (604) 765-2030</a:t>
            </a:r>
            <a:endParaRPr lang="en-US" sz="1300" dirty="0"/>
          </a:p>
          <a:p>
            <a:pPr indent="0" marL="0">
              <a:buNone/>
            </a:pPr>
            <a:r>
              <a:rPr lang="en-US" sz="1400" u="sng" dirty="0">
                <a:solidFill>
                  <a:srgbClr val="FFFFFF"/>
                </a:solidFill>
                <a:hlinkClick r:id="rId15" invalidUrl="" action="" tgtFrame="" tooltip="" history="1" highlightClick="0" endSnd="0">
                  <a:extLst>
                    <a:ext uri="{A12FA001-AC4F-418D-AE19-62706E023703}">
                      <ahyp:hlinkClr xmlns:ahyp="http://schemas.microsoft.com/office/drawing/2018/hyperlinkcolor" val="tx"/>
                    </a:ext>
                  </a:extLst>
                </a:hlinkClick>
              </a:rPr>
              <a:t>contact@asiabasemetals.com</a:t>
            </a:r>
            <a:endParaRPr lang="en-US" sz="1300" dirty="0"/>
          </a:p>
          <a:p>
            <a:pPr indent="0" marL="0">
              <a:buNone/>
            </a:pPr>
            <a:r>
              <a:rPr lang="en-US" sz="1400" u="sng" dirty="0">
                <a:solidFill>
                  <a:srgbClr val="FFFFFF"/>
                </a:solidFill>
                <a:hlinkClick r:id="rId16" invalidUrl="" action="" tgtFrame="" tooltip="" history="1" highlightClick="0" endSnd="0">
                  <a:extLst>
                    <a:ext uri="{A12FA001-AC4F-418D-AE19-62706E023703}">
                      <ahyp:hlinkClr xmlns:ahyp="http://schemas.microsoft.com/office/drawing/2018/hyperlinkcolor" val="tx"/>
                    </a:ext>
                  </a:extLst>
                </a:hlinkClick>
              </a:rPr>
              <a:t>www.asiabasemetals.com</a:t>
            </a:r>
            <a:endParaRPr lang="en-US" sz="1300" dirty="0"/>
          </a:p>
          <a:p>
            <a:pPr indent="0" marL="0">
              <a:buNone/>
            </a:pPr>
            <a:r>
              <a:rPr lang="en-US" sz="600" dirty="0">
                <a:solidFill>
                  <a:srgbClr val="000000"/>
                </a:solidFill>
              </a:rPr>
              <a:t> </a:t>
            </a:r>
            <a:endParaRPr lang="en-US" sz="1300" dirty="0"/>
          </a:p>
          <a:p>
            <a:pPr indent="0" marL="0">
              <a:buNone/>
            </a:pPr>
            <a:r>
              <a:rPr lang="en-US" sz="1200" dirty="0">
                <a:solidFill>
                  <a:srgbClr val="E3BF68"/>
                </a:solidFill>
              </a:rPr>
              <a:t>c/o DuMoulin Black LLP, 1111 West Hastings St., 15th Floor, Vancouver, B.C. V6E 2J3</a:t>
            </a:r>
            <a:endParaRPr lang="en-US" sz="1300" dirty="0"/>
          </a:p>
        </p:txBody>
      </p:sp>
      <p:sp>
        <p:nvSpPr>
          <p:cNvPr id="37" name="Shape 30"/>
          <p:cNvSpPr/>
          <p:nvPr/>
        </p:nvSpPr>
        <p:spPr>
          <a:xfrm>
            <a:off x="411480" y="5257800"/>
            <a:ext cx="11368735" cy="685800"/>
          </a:xfrm>
          <a:prstGeom prst="rect">
            <a:avLst/>
          </a:prstGeom>
          <a:solidFill>
            <a:srgbClr val="9A5528"/>
          </a:solidFill>
          <a:ln w="12700">
            <a:solidFill>
              <a:srgbClr val="9A5528"/>
            </a:solidFill>
            <a:prstDash val="solid"/>
          </a:ln>
        </p:spPr>
      </p:sp>
      <p:sp>
        <p:nvSpPr>
          <p:cNvPr id="38" name="Shape 31"/>
          <p:cNvSpPr/>
          <p:nvPr/>
        </p:nvSpPr>
        <p:spPr>
          <a:xfrm>
            <a:off x="411480" y="5257800"/>
            <a:ext cx="11368735" cy="45720"/>
          </a:xfrm>
          <a:prstGeom prst="rect">
            <a:avLst/>
          </a:prstGeom>
          <a:solidFill>
            <a:srgbClr val="E3BF68"/>
          </a:solidFill>
          <a:ln w="12700">
            <a:solidFill>
              <a:srgbClr val="333333"/>
            </a:solidFill>
            <a:prstDash val="solid"/>
          </a:ln>
        </p:spPr>
      </p:sp>
      <p:sp>
        <p:nvSpPr>
          <p:cNvPr id="39" name="Text 32"/>
          <p:cNvSpPr txBox="1"/>
          <p:nvPr/>
        </p:nvSpPr>
        <p:spPr>
          <a:xfrm>
            <a:off x="411480" y="5303520"/>
            <a:ext cx="11368735" cy="640080"/>
          </a:xfrm>
          <a:prstGeom prst="rect">
            <a:avLst/>
          </a:prstGeom>
          <a:noFill/>
          <a:ln/>
        </p:spPr>
        <p:txBody>
          <a:bodyPr wrap="square" lIns="0" tIns="0" rIns="0" bIns="0" rtlCol="0" anchor="ctr"/>
          <a:lstStyle/>
          <a:p>
            <a:pPr algn="ctr" indent="0" marL="0">
              <a:buNone/>
            </a:pPr>
            <a:r>
              <a:rPr lang="en-US" sz="1800" b="1" dirty="0">
                <a:solidFill>
                  <a:srgbClr val="FFFFFF"/>
                </a:solidFill>
              </a:rPr>
              <a:t>World Needs More Copper in Next 18 Years Than All Copper Mined in Last 10,000 Years</a:t>
            </a:r>
            <a:endParaRPr lang="en-US" sz="1800" dirty="0"/>
          </a:p>
        </p:txBody>
      </p:sp>
      <p:sp>
        <p:nvSpPr>
          <p:cNvPr id="40" name="Shape 33"/>
          <p:cNvSpPr/>
          <p:nvPr/>
        </p:nvSpPr>
        <p:spPr>
          <a:xfrm>
            <a:off x="411480" y="6327648"/>
            <a:ext cx="11368735" cy="0"/>
          </a:xfrm>
          <a:prstGeom prst="line">
            <a:avLst/>
          </a:prstGeom>
          <a:noFill/>
          <a:ln w="15875">
            <a:solidFill>
              <a:srgbClr val="0E2A47"/>
            </a:solidFill>
            <a:prstDash val="solid"/>
          </a:ln>
        </p:spPr>
      </p:sp>
      <p:pic>
        <p:nvPicPr>
          <p:cNvPr id="41" name="Image 5" descr="img/footer_logo.png">    </p:cNvPr>
          <p:cNvPicPr>
            <a:picLocks noChangeAspect="1"/>
          </p:cNvPicPr>
          <p:nvPr/>
        </p:nvPicPr>
        <p:blipFill>
          <a:blip r:embed="rId17"/>
          <a:stretch>
            <a:fillRect/>
          </a:stretch>
        </p:blipFill>
        <p:spPr>
          <a:xfrm>
            <a:off x="411480" y="6400800"/>
            <a:ext cx="548640" cy="258775"/>
          </a:xfrm>
          <a:prstGeom prst="rect">
            <a:avLst/>
          </a:prstGeom>
        </p:spPr>
      </p:pic>
      <p:sp>
        <p:nvSpPr>
          <p:cNvPr id="42" name="Text 34"/>
          <p:cNvSpPr txBox="1"/>
          <p:nvPr/>
        </p:nvSpPr>
        <p:spPr>
          <a:xfrm>
            <a:off x="1097280" y="6373368"/>
            <a:ext cx="9601200" cy="292608"/>
          </a:xfrm>
          <a:prstGeom prst="rect">
            <a:avLst/>
          </a:prstGeom>
          <a:noFill/>
          <a:ln/>
        </p:spPr>
        <p:txBody>
          <a:bodyPr wrap="square" lIns="0" tIns="0" rIns="0" bIns="0" rtlCol="0" anchor="ctr"/>
          <a:lstStyle/>
          <a:p>
            <a:pPr indent="0" marL="0">
              <a:buNone/>
            </a:pPr>
            <a:r>
              <a:rPr lang="en-US" sz="1150" b="1" dirty="0">
                <a:solidFill>
                  <a:srgbClr val="1E2832"/>
                </a:solidFill>
              </a:rPr>
              <a:t>Not an offer or solicitation. Contains forward-looking statements; see the </a:t>
            </a:r>
            <a:pPr indent="0" marL="0">
              <a:buNone/>
            </a:pPr>
            <a:r>
              <a:rPr lang="en-US" sz="1150" b="1" u="sng" dirty="0">
                <a:solidFill>
                  <a:srgbClr val="1D5FA6"/>
                </a:solidFill>
                <a:hlinkClick r:id="rId18" invalidUrl="" action="" tgtFrame="" tooltip="" history="1" highlightClick="0" endSnd="0">
                  <a:extLst>
                    <a:ext uri="{A12FA001-AC4F-418D-AE19-62706E023703}">
                      <ahyp:hlinkClr xmlns:ahyp="http://schemas.microsoft.com/office/drawing/2018/hyperlinkcolor" val="tx"/>
                    </a:ext>
                  </a:extLst>
                </a:hlinkClick>
              </a:rPr>
              <a:t>Cautionary Disclaimer</a:t>
            </a:r>
            <a:pPr indent="0" marL="0">
              <a:buNone/>
            </a:pPr>
            <a:r>
              <a:rPr lang="en-US" sz="1150" b="1" dirty="0">
                <a:solidFill>
                  <a:srgbClr val="1E2832"/>
                </a:solidFill>
              </a:rPr>
              <a:t>. Public disclosure is filed on </a:t>
            </a:r>
            <a:pPr indent="0" marL="0">
              <a:buNone/>
            </a:pPr>
            <a:r>
              <a:rPr lang="en-US" sz="1150" b="1" u="sng" dirty="0">
                <a:solidFill>
                  <a:srgbClr val="1D5FA6"/>
                </a:solidFill>
                <a:hlinkClick r:id="rId19" invalidUrl="" action="" tgtFrame="" tooltip="" history="1" highlightClick="0" endSnd="0">
                  <a:extLst>
                    <a:ext uri="{A12FA001-AC4F-418D-AE19-62706E023703}">
                      <ahyp:hlinkClr xmlns:ahyp="http://schemas.microsoft.com/office/drawing/2018/hyperlinkcolor" val="tx"/>
                    </a:ext>
                  </a:extLst>
                </a:hlinkClick>
              </a:rPr>
              <a:t>SEDAR+</a:t>
            </a:r>
            <a:pPr indent="0" marL="0">
              <a:buNone/>
            </a:pPr>
            <a:r>
              <a:rPr lang="en-US" sz="1150" b="1" dirty="0">
                <a:solidFill>
                  <a:srgbClr val="1E2832"/>
                </a:solidFill>
              </a:rPr>
              <a:t>.</a:t>
            </a:r>
            <a:endParaRPr lang="en-US" sz="1150" dirty="0"/>
          </a:p>
        </p:txBody>
      </p:sp>
      <p:sp>
        <p:nvSpPr>
          <p:cNvPr id="43" name="Text 35"/>
          <p:cNvSpPr txBox="1"/>
          <p:nvPr/>
        </p:nvSpPr>
        <p:spPr>
          <a:xfrm>
            <a:off x="10058400" y="6373368"/>
            <a:ext cx="1719072" cy="292608"/>
          </a:xfrm>
          <a:prstGeom prst="rect">
            <a:avLst/>
          </a:prstGeom>
          <a:noFill/>
          <a:ln/>
        </p:spPr>
        <p:txBody>
          <a:bodyPr wrap="square" lIns="0" tIns="0" rIns="0" bIns="0" rtlCol="0" anchor="ctr"/>
          <a:lstStyle/>
          <a:p>
            <a:pPr algn="r" indent="0" marL="0">
              <a:buNone/>
            </a:pPr>
            <a:r>
              <a:rPr lang="en-US" sz="1200" b="1" dirty="0">
                <a:solidFill>
                  <a:srgbClr val="1E2832"/>
                </a:solidFill>
              </a:rPr>
              <a:t>ABZ · 12 / 12</a:t>
            </a:r>
            <a:endParaRPr lang="en-US" sz="1200" dirty="0"/>
          </a:p>
        </p:txBody>
      </p:sp>
    </p:spTree>
  </p:cSld>
  <p:clrMapOvr>
    <a:masterClrMapping/>
  </p:clrMapOvr>
</p:sld>
</file>

<file path=ppt/theme/theme1.xml><?xml version="1.0" encoding="utf-8"?>
<a:theme xmlns:a="http://schemas.openxmlformats.org/drawingml/2006/main" name="AsiaBaseMetals">
  <a:themeElements>
    <a:clrScheme name="AsiaBaseMetals">
      <a:dk1>
        <a:srgbClr val="1E2832"/>
      </a:dk1>
      <a:lt1>
        <a:srgbClr val="FFFFFF"/>
      </a:lt1>
      <a:dk2>
        <a:srgbClr val="0E2A47"/>
      </a:dk2>
      <a:lt2>
        <a:srgbClr val="EAF2FA"/>
      </a:lt2>
      <a:accent1>
        <a:srgbClr val="9A5528"/>
      </a:accent1>
      <a:accent2>
        <a:srgbClr val="E3BF68"/>
      </a:accent2>
      <a:accent3>
        <a:srgbClr val="B87333"/>
      </a:accent3>
      <a:accent4>
        <a:srgbClr val="2E6596"/>
      </a:accent4>
      <a:accent5>
        <a:srgbClr val="8FB3D9"/>
      </a:accent5>
      <a:accent6>
        <a:srgbClr val="3E4A57"/>
      </a:accent6>
      <a:hlink>
        <a:srgbClr val="1D5FA6"/>
      </a:hlink>
      <a:folHlink>
        <a:srgbClr val="1D5FA6"/>
      </a:folHlink>
    </a:clrScheme>
    <a:fontScheme name="AsiaBaseMetals">
      <a:majorFont>
        <a:latin typeface="Calibri"/>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AsiaBaseMetals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AsiaBaseMetals Inc. - Investor Presentation</dc:title>
  <dc:subject>PptxGenJS Presentation</dc:subject>
  <dc:creator>AsiaBaseMetals Inc.</dc:creator>
  <cp:lastModifiedBy>AsiaBaseMetals Inc.</cp:lastModifiedBy>
  <cp:revision>1</cp:revision>
  <dcterms:created xsi:type="dcterms:W3CDTF">2026-10-19T00:27:46Z</dcterms:created>
  <dcterms:modified xsi:type="dcterms:W3CDTF">2026-10-19T00:27:46Z</dcterms:modified>
</cp:coreProperties>
</file>