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87" d="100"/>
          <a:sy n="87" d="100"/>
        </p:scale>
        <p:origin x="66" y="10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doughnutChart>
        <c:varyColors val="1"/>
        <c:ser>
          <c:idx val="0"/>
          <c:order val="0"/>
          <c:tx>
            <c:strRef>
              <c:f>Sheet1!$B$1</c:f>
              <c:strCache>
                <c:ptCount val="1"/>
                <c:pt idx="0">
                  <c:v>Ownership</c:v>
                </c:pt>
              </c:strCache>
            </c:strRef>
          </c:tx>
          <c:spPr>
            <a:solidFill>
              <a:schemeClr val="accent1"/>
            </a:solidFill>
            <a:ln w="9525" cap="flat">
              <a:solidFill>
                <a:srgbClr val="F9F9F9"/>
              </a:solidFill>
              <a:prstDash val="solid"/>
              <a:round/>
            </a:ln>
            <a:effectLst/>
          </c:spPr>
          <c:dPt>
            <c:idx val="0"/>
            <c:bubble3D val="0"/>
            <c:spPr>
              <a:solidFill>
                <a:srgbClr val="A85A2E"/>
              </a:solidFill>
              <a:effectLst/>
            </c:spPr>
            <c:extLst>
              <c:ext xmlns:c16="http://schemas.microsoft.com/office/drawing/2014/chart" uri="{C3380CC4-5D6E-409C-BE32-E72D297353CC}">
                <c16:uniqueId val="{00000001-8FFC-42A5-BA0E-6C6D4DBC92CA}"/>
              </c:ext>
            </c:extLst>
          </c:dPt>
          <c:dPt>
            <c:idx val="1"/>
            <c:bubble3D val="0"/>
            <c:spPr>
              <a:solidFill>
                <a:srgbClr val="3E8E82"/>
              </a:solidFill>
              <a:effectLst/>
            </c:spPr>
            <c:extLst>
              <c:ext xmlns:c16="http://schemas.microsoft.com/office/drawing/2014/chart" uri="{C3380CC4-5D6E-409C-BE32-E72D297353CC}">
                <c16:uniqueId val="{00000003-8FFC-42A5-BA0E-6C6D4DBC92CA}"/>
              </c:ext>
            </c:extLst>
          </c:dPt>
          <c:dPt>
            <c:idx val="2"/>
            <c:bubble3D val="0"/>
            <c:spPr>
              <a:solidFill>
                <a:srgbClr val="7A4020"/>
              </a:solidFill>
              <a:effectLst/>
            </c:spPr>
            <c:extLst>
              <c:ext xmlns:c16="http://schemas.microsoft.com/office/drawing/2014/chart" uri="{C3380CC4-5D6E-409C-BE32-E72D297353CC}">
                <c16:uniqueId val="{00000005-8FFC-42A5-BA0E-6C6D4DBC92CA}"/>
              </c:ext>
            </c:extLst>
          </c:dPt>
          <c:dPt>
            <c:idx val="3"/>
            <c:bubble3D val="0"/>
            <c:spPr>
              <a:solidFill>
                <a:srgbClr val="C9BEB2"/>
              </a:solidFill>
              <a:effectLst/>
            </c:spPr>
            <c:extLst>
              <c:ext xmlns:c16="http://schemas.microsoft.com/office/drawing/2014/chart" uri="{C3380CC4-5D6E-409C-BE32-E72D297353CC}">
                <c16:uniqueId val="{00000007-8FFC-42A5-BA0E-6C6D4DBC92CA}"/>
              </c:ext>
            </c:extLst>
          </c:dPt>
          <c:dLbls>
            <c:dLbl>
              <c:idx val="0"/>
              <c:numFmt formatCode="0%" sourceLinked="0"/>
              <c:spPr/>
              <c:txPr>
                <a:bodyPr/>
                <a:lstStyle/>
                <a:p>
                  <a:pPr>
                    <a:defRPr sz="12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FFC-42A5-BA0E-6C6D4DBC92CA}"/>
                </c:ext>
              </c:extLst>
            </c:dLbl>
            <c:dLbl>
              <c:idx val="1"/>
              <c:numFmt formatCode="0%" sourceLinked="0"/>
              <c:spPr/>
              <c:txPr>
                <a:bodyPr/>
                <a:lstStyle/>
                <a:p>
                  <a:pPr>
                    <a:defRPr sz="12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8FFC-42A5-BA0E-6C6D4DBC92CA}"/>
                </c:ext>
              </c:extLst>
            </c:dLbl>
            <c:dLbl>
              <c:idx val="2"/>
              <c:numFmt formatCode="0%" sourceLinked="0"/>
              <c:spPr/>
              <c:txPr>
                <a:bodyPr/>
                <a:lstStyle/>
                <a:p>
                  <a:pPr>
                    <a:defRPr sz="12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8FFC-42A5-BA0E-6C6D4DBC92CA}"/>
                </c:ext>
              </c:extLst>
            </c:dLbl>
            <c:dLbl>
              <c:idx val="3"/>
              <c:numFmt formatCode="0%" sourceLinked="0"/>
              <c:spPr/>
              <c:txPr>
                <a:bodyPr/>
                <a:lstStyle/>
                <a:p>
                  <a:pPr>
                    <a:defRPr sz="12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8FFC-42A5-BA0E-6C6D4DBC92CA}"/>
                </c:ext>
              </c:extLst>
            </c:dLbl>
            <c:numFmt formatCode="0%" sourceLinked="0"/>
            <c:spPr>
              <a:noFill/>
              <a:ln>
                <a:noFill/>
              </a:ln>
              <a:effectLst/>
            </c:spPr>
            <c:txPr>
              <a:bodyPr/>
              <a:lstStyle/>
              <a:p>
                <a:pPr>
                  <a:defRPr sz="1800" b="0" i="0" u="none" strike="noStrike">
                    <a:solidFill>
                      <a:srgbClr val="000000"/>
                    </a:solidFill>
                    <a:latin typeface="Arial"/>
                  </a:defRPr>
                </a:pPr>
                <a:endParaRPr lang="en-US"/>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Sheet1!$A$2:$A$5</c:f>
              <c:strCache>
                <c:ptCount val="4"/>
                <c:pt idx="0">
                  <c:v>Team (75%)</c:v>
                </c:pt>
                <c:pt idx="1">
                  <c:v>Institutions (5%)</c:v>
                </c:pt>
                <c:pt idx="2">
                  <c:v>Long-term Holders (14%)</c:v>
                </c:pt>
                <c:pt idx="3">
                  <c:v>Float (6%)</c:v>
                </c:pt>
              </c:strCache>
            </c:strRef>
          </c:cat>
          <c:val>
            <c:numRef>
              <c:f>Sheet1!$B$2:$B$5</c:f>
              <c:numCache>
                <c:formatCode>General</c:formatCode>
                <c:ptCount val="4"/>
                <c:pt idx="0">
                  <c:v>75</c:v>
                </c:pt>
                <c:pt idx="1">
                  <c:v>5</c:v>
                </c:pt>
                <c:pt idx="2">
                  <c:v>14</c:v>
                </c:pt>
                <c:pt idx="3">
                  <c:v>6</c:v>
                </c:pt>
              </c:numCache>
            </c:numRef>
          </c:val>
          <c:extLst>
            <c:ext xmlns:c16="http://schemas.microsoft.com/office/drawing/2014/chart" uri="{C3380CC4-5D6E-409C-BE32-E72D297353CC}">
              <c16:uniqueId val="{00000008-8FFC-42A5-BA0E-6C6D4DBC92CA}"/>
            </c:ext>
          </c:extLst>
        </c:ser>
        <c:dLbls>
          <c:showLegendKey val="0"/>
          <c:showVal val="0"/>
          <c:showCatName val="0"/>
          <c:showSerName val="0"/>
          <c:showPercent val="0"/>
          <c:showBubbleSize val="0"/>
          <c:showLeaderLines val="0"/>
        </c:dLbls>
        <c:firstSliceAng val="0"/>
        <c:holeSize val="50"/>
      </c:doughnutChart>
      <c:spPr>
        <a:noFill/>
        <a:ln>
          <a:noFill/>
        </a:ln>
        <a:effectLst/>
      </c:spPr>
    </c:plotArea>
    <c:legend>
      <c:legendPos val="b"/>
      <c:overlay val="0"/>
      <c:txPr>
        <a:bodyPr/>
        <a:lstStyle/>
        <a:p>
          <a:pPr>
            <a:defRPr sz="1000">
              <a:solidFill>
                <a:srgbClr val="2E2E2E"/>
              </a:solidFill>
            </a:defRPr>
          </a:pPr>
          <a:endParaRPr lang="en-US"/>
        </a:p>
      </c:txPr>
    </c:legend>
    <c:plotVisOnly val="1"/>
    <c:dispBlanksAs val="span"/>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146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5.png"/><Relationship Id="rId4" Type="http://schemas.openxmlformats.org/officeDocument/2006/relationships/image" Target="../media/image3.png"/><Relationship Id="rId9" Type="http://schemas.openxmlformats.org/officeDocument/2006/relationships/image" Target="../media/image17.png"/></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32323"/>
        </a:solidFill>
        <a:effectLst/>
      </p:bgPr>
    </p:bg>
    <p:spTree>
      <p:nvGrpSpPr>
        <p:cNvPr id="1" name=""/>
        <p:cNvGrpSpPr/>
        <p:nvPr/>
      </p:nvGrpSpPr>
      <p:grpSpPr>
        <a:xfrm>
          <a:off x="0" y="0"/>
          <a:ext cx="0" cy="0"/>
          <a:chOff x="0" y="0"/>
          <a:chExt cx="0" cy="0"/>
        </a:xfrm>
      </p:grpSpPr>
      <p:sp>
        <p:nvSpPr>
          <p:cNvPr id="2" name="Shape 0"/>
          <p:cNvSpPr/>
          <p:nvPr/>
        </p:nvSpPr>
        <p:spPr>
          <a:xfrm>
            <a:off x="8595360" y="-2011680"/>
            <a:ext cx="5943600" cy="5943600"/>
          </a:xfrm>
          <a:prstGeom prst="ellipse">
            <a:avLst/>
          </a:prstGeom>
          <a:solidFill>
            <a:srgbClr val="7A4020">
              <a:alpha val="45000"/>
            </a:srgbClr>
          </a:solidFill>
          <a:ln/>
        </p:spPr>
        <p:txBody>
          <a:bodyPr/>
          <a:lstStyle/>
          <a:p>
            <a:endParaRPr lang="en-US"/>
          </a:p>
        </p:txBody>
      </p:sp>
      <p:sp>
        <p:nvSpPr>
          <p:cNvPr id="3" name="Shape 1"/>
          <p:cNvSpPr/>
          <p:nvPr/>
        </p:nvSpPr>
        <p:spPr>
          <a:xfrm>
            <a:off x="9692640" y="4023360"/>
            <a:ext cx="3840480" cy="3840480"/>
          </a:xfrm>
          <a:prstGeom prst="ellipse">
            <a:avLst/>
          </a:prstGeom>
          <a:solidFill>
            <a:srgbClr val="3E8E82">
              <a:alpha val="30000"/>
            </a:srgbClr>
          </a:solidFill>
          <a:ln/>
        </p:spPr>
        <p:txBody>
          <a:bodyPr/>
          <a:lstStyle/>
          <a:p>
            <a:endParaRPr lang="en-US"/>
          </a:p>
        </p:txBody>
      </p:sp>
      <p:sp>
        <p:nvSpPr>
          <p:cNvPr id="4" name="Text 2"/>
          <p:cNvSpPr/>
          <p:nvPr/>
        </p:nvSpPr>
        <p:spPr>
          <a:xfrm>
            <a:off x="822960" y="1554480"/>
            <a:ext cx="8229600" cy="457200"/>
          </a:xfrm>
          <a:prstGeom prst="rect">
            <a:avLst/>
          </a:prstGeom>
          <a:noFill/>
          <a:ln/>
        </p:spPr>
        <p:txBody>
          <a:bodyPr wrap="square" lIns="0" tIns="0" rIns="0" bIns="0" rtlCol="0" anchor="ctr"/>
          <a:lstStyle/>
          <a:p>
            <a:pPr marL="0" indent="0">
              <a:buNone/>
            </a:pPr>
            <a:r>
              <a:rPr lang="en-US" sz="2800" b="1" kern="0" spc="300" dirty="0">
                <a:solidFill>
                  <a:schemeClr val="accent2"/>
                </a:solidFill>
                <a:latin typeface="Calibri" pitchFamily="34" charset="0"/>
                <a:ea typeface="Calibri" pitchFamily="34" charset="-122"/>
                <a:cs typeface="Calibri" pitchFamily="34" charset="-120"/>
              </a:rPr>
              <a:t>AsiaBaseMetals Inc.</a:t>
            </a:r>
            <a:endParaRPr lang="en-US" sz="2800" dirty="0">
              <a:solidFill>
                <a:schemeClr val="accent2"/>
              </a:solidFill>
            </a:endParaRPr>
          </a:p>
        </p:txBody>
      </p:sp>
      <p:sp>
        <p:nvSpPr>
          <p:cNvPr id="5" name="Text 3"/>
          <p:cNvSpPr/>
          <p:nvPr/>
        </p:nvSpPr>
        <p:spPr>
          <a:xfrm>
            <a:off x="777240" y="2057400"/>
            <a:ext cx="9601200" cy="1920240"/>
          </a:xfrm>
          <a:prstGeom prst="rect">
            <a:avLst/>
          </a:prstGeom>
          <a:noFill/>
          <a:ln/>
        </p:spPr>
        <p:txBody>
          <a:bodyPr wrap="square" lIns="0" tIns="0" rIns="0" bIns="0" rtlCol="0" anchor="ctr"/>
          <a:lstStyle/>
          <a:p>
            <a:pPr marL="0" indent="0">
              <a:lnSpc>
                <a:spcPct val="105000"/>
              </a:lnSpc>
              <a:buNone/>
            </a:pPr>
            <a:r>
              <a:rPr lang="en-US" sz="4600" b="1" dirty="0">
                <a:solidFill>
                  <a:srgbClr val="FFFFFF"/>
                </a:solidFill>
                <a:latin typeface="Cambria" pitchFamily="34" charset="0"/>
                <a:ea typeface="Cambria" pitchFamily="34" charset="-122"/>
                <a:cs typeface="Cambria" pitchFamily="34" charset="-120"/>
              </a:rPr>
              <a:t>CEO &amp; Chairman's</a:t>
            </a:r>
            <a:endParaRPr lang="en-US" sz="4600" dirty="0"/>
          </a:p>
          <a:p>
            <a:pPr marL="0" indent="0">
              <a:lnSpc>
                <a:spcPct val="105000"/>
              </a:lnSpc>
              <a:buNone/>
            </a:pPr>
            <a:r>
              <a:rPr lang="en-US" sz="4600" b="1" dirty="0">
                <a:solidFill>
                  <a:srgbClr val="FFFFFF"/>
                </a:solidFill>
                <a:latin typeface="Cambria" pitchFamily="34" charset="0"/>
                <a:ea typeface="Cambria" pitchFamily="34" charset="-122"/>
                <a:cs typeface="Cambria" pitchFamily="34" charset="-120"/>
              </a:rPr>
              <a:t>Corporate Update</a:t>
            </a:r>
            <a:endParaRPr lang="en-US" sz="4600" dirty="0"/>
          </a:p>
        </p:txBody>
      </p:sp>
      <p:sp>
        <p:nvSpPr>
          <p:cNvPr id="6" name="Text 4"/>
          <p:cNvSpPr/>
          <p:nvPr/>
        </p:nvSpPr>
        <p:spPr>
          <a:xfrm>
            <a:off x="822960" y="3977640"/>
            <a:ext cx="7315200" cy="365760"/>
          </a:xfrm>
          <a:prstGeom prst="rect">
            <a:avLst/>
          </a:prstGeom>
          <a:noFill/>
          <a:ln/>
        </p:spPr>
        <p:txBody>
          <a:bodyPr wrap="square" lIns="0" tIns="0" rIns="0" bIns="0" rtlCol="0" anchor="ctr"/>
          <a:lstStyle/>
          <a:p>
            <a:pPr marL="0" indent="0">
              <a:buNone/>
            </a:pPr>
            <a:r>
              <a:rPr lang="en-US" sz="1600" i="1" dirty="0">
                <a:solidFill>
                  <a:srgbClr val="C9BEB2"/>
                </a:solidFill>
                <a:latin typeface="Calibri" pitchFamily="34" charset="0"/>
                <a:ea typeface="Calibri" pitchFamily="34" charset="-122"/>
                <a:cs typeface="Calibri" pitchFamily="34" charset="-120"/>
              </a:rPr>
              <a:t>Effective July 6, 2026</a:t>
            </a:r>
            <a:endParaRPr lang="en-US" sz="1600" dirty="0"/>
          </a:p>
        </p:txBody>
      </p:sp>
      <p:sp>
        <p:nvSpPr>
          <p:cNvPr id="7" name="Shape 5"/>
          <p:cNvSpPr/>
          <p:nvPr/>
        </p:nvSpPr>
        <p:spPr>
          <a:xfrm>
            <a:off x="822960" y="4617720"/>
            <a:ext cx="2834640" cy="502920"/>
          </a:xfrm>
          <a:prstGeom prst="rect">
            <a:avLst/>
          </a:prstGeom>
          <a:solidFill>
            <a:srgbClr val="FFFFFF">
              <a:alpha val="8000"/>
            </a:srgbClr>
          </a:solidFill>
          <a:ln w="12700">
            <a:solidFill>
              <a:srgbClr val="8A7F72"/>
            </a:solidFill>
            <a:prstDash val="solid"/>
          </a:ln>
        </p:spPr>
        <p:txBody>
          <a:bodyPr/>
          <a:lstStyle/>
          <a:p>
            <a:endParaRPr lang="en-US"/>
          </a:p>
        </p:txBody>
      </p:sp>
      <p:sp>
        <p:nvSpPr>
          <p:cNvPr id="8" name="Text 6"/>
          <p:cNvSpPr/>
          <p:nvPr/>
        </p:nvSpPr>
        <p:spPr>
          <a:xfrm>
            <a:off x="822960" y="4617720"/>
            <a:ext cx="2834640" cy="5029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TSX.V: ABZ  •  (Futura Capital Group Company)</a:t>
            </a:r>
            <a:endParaRPr lang="en-US" sz="1100" dirty="0"/>
          </a:p>
        </p:txBody>
      </p:sp>
      <p:sp>
        <p:nvSpPr>
          <p:cNvPr id="9" name="Text 7"/>
          <p:cNvSpPr/>
          <p:nvPr/>
        </p:nvSpPr>
        <p:spPr>
          <a:xfrm>
            <a:off x="822960" y="6035040"/>
            <a:ext cx="7315200" cy="365760"/>
          </a:xfrm>
          <a:prstGeom prst="rect">
            <a:avLst/>
          </a:prstGeom>
          <a:noFill/>
          <a:ln/>
        </p:spPr>
        <p:txBody>
          <a:bodyPr wrap="square" lIns="0" tIns="0" rIns="0" bIns="0" rtlCol="0" anchor="ctr"/>
          <a:lstStyle/>
          <a:p>
            <a:pPr marL="0" indent="0">
              <a:buNone/>
            </a:pPr>
            <a:r>
              <a:rPr lang="en-US" sz="1200" dirty="0">
                <a:solidFill>
                  <a:srgbClr val="9A8F82"/>
                </a:solidFill>
                <a:latin typeface="Calibri" pitchFamily="34" charset="0"/>
                <a:ea typeface="Calibri" pitchFamily="34" charset="-122"/>
                <a:cs typeface="Calibri" pitchFamily="34" charset="-120"/>
              </a:rPr>
              <a:t>Raj Chowdhry — CEO &amp; Chairman of the Board</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200" b="1" kern="0" spc="200" dirty="0">
                <a:solidFill>
                  <a:srgbClr val="A85A2E"/>
                </a:solidFill>
                <a:latin typeface="Calibri" pitchFamily="34" charset="0"/>
                <a:ea typeface="Calibri" pitchFamily="34" charset="-122"/>
                <a:cs typeface="Calibri" pitchFamily="34" charset="-120"/>
              </a:rPr>
              <a:t>CAPITAL PLAN</a:t>
            </a:r>
            <a:endParaRPr lang="en-US" sz="12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The Planned Financing</a:t>
            </a:r>
            <a:endParaRPr lang="en-US" sz="3200" dirty="0"/>
          </a:p>
        </p:txBody>
      </p:sp>
      <p:sp>
        <p:nvSpPr>
          <p:cNvPr id="4" name="Shape 2"/>
          <p:cNvSpPr/>
          <p:nvPr/>
        </p:nvSpPr>
        <p:spPr>
          <a:xfrm>
            <a:off x="548640" y="1463040"/>
            <a:ext cx="3657600" cy="1965960"/>
          </a:xfrm>
          <a:prstGeom prst="roundRect">
            <a:avLst>
              <a:gd name="adj" fmla="val 3256"/>
            </a:avLst>
          </a:prstGeom>
          <a:solidFill>
            <a:srgbClr val="232323"/>
          </a:solidFill>
          <a:ln/>
        </p:spPr>
        <p:txBody>
          <a:bodyPr/>
          <a:lstStyle/>
          <a:p>
            <a:endParaRPr lang="en-US"/>
          </a:p>
        </p:txBody>
      </p:sp>
      <p:sp>
        <p:nvSpPr>
          <p:cNvPr id="5" name="Text 3"/>
          <p:cNvSpPr/>
          <p:nvPr/>
        </p:nvSpPr>
        <p:spPr>
          <a:xfrm>
            <a:off x="731520" y="1627632"/>
            <a:ext cx="3291840" cy="685800"/>
          </a:xfrm>
          <a:prstGeom prst="rect">
            <a:avLst/>
          </a:prstGeom>
          <a:noFill/>
          <a:ln/>
        </p:spPr>
        <p:txBody>
          <a:bodyPr wrap="square" lIns="0" tIns="0" rIns="0" bIns="0"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CAD $2,000,000</a:t>
            </a:r>
            <a:endParaRPr lang="en-US" sz="2600" dirty="0"/>
          </a:p>
        </p:txBody>
      </p:sp>
      <p:sp>
        <p:nvSpPr>
          <p:cNvPr id="6" name="Text 4"/>
          <p:cNvSpPr/>
          <p:nvPr/>
        </p:nvSpPr>
        <p:spPr>
          <a:xfrm>
            <a:off x="731520" y="2286000"/>
            <a:ext cx="3291840" cy="1051560"/>
          </a:xfrm>
          <a:prstGeom prst="rect">
            <a:avLst/>
          </a:prstGeom>
          <a:noFill/>
          <a:ln/>
        </p:spPr>
        <p:txBody>
          <a:bodyPr wrap="square" lIns="0" tIns="0" rIns="0" bIns="0" rtlCol="0" anchor="ctr"/>
          <a:lstStyle/>
          <a:p>
            <a:pPr marL="0" indent="0">
              <a:lnSpc>
                <a:spcPct val="120000"/>
              </a:lnSpc>
              <a:buNone/>
            </a:pPr>
            <a:r>
              <a:rPr lang="en-US" sz="1200" dirty="0">
                <a:solidFill>
                  <a:srgbClr val="D8C8B8"/>
                </a:solidFill>
                <a:latin typeface="Calibri" pitchFamily="34" charset="0"/>
                <a:ea typeface="Calibri" pitchFamily="34" charset="-122"/>
                <a:cs typeface="Calibri" pitchFamily="34" charset="-120"/>
              </a:rPr>
              <a:t>Private placement — unit offering. Each unit: one common share plus one-half warrant.</a:t>
            </a:r>
            <a:endParaRPr lang="en-US" sz="1200" dirty="0"/>
          </a:p>
        </p:txBody>
      </p:sp>
      <p:sp>
        <p:nvSpPr>
          <p:cNvPr id="7" name="Text 5"/>
          <p:cNvSpPr/>
          <p:nvPr/>
        </p:nvSpPr>
        <p:spPr>
          <a:xfrm>
            <a:off x="4480560" y="1463040"/>
            <a:ext cx="7132320" cy="2011680"/>
          </a:xfrm>
          <a:prstGeom prst="rect">
            <a:avLst/>
          </a:prstGeom>
          <a:noFill/>
          <a:ln/>
        </p:spPr>
        <p:txBody>
          <a:bodyPr wrap="square" lIns="0" tIns="0" rIns="0" bIns="0" rtlCol="0" anchor="ctr"/>
          <a:lstStyle/>
          <a:p>
            <a:pPr marL="0" indent="0">
              <a:lnSpc>
                <a:spcPct val="125000"/>
              </a:lnSpc>
              <a:buNone/>
            </a:pPr>
            <a:r>
              <a:rPr lang="en-US" sz="1400" dirty="0">
                <a:solidFill>
                  <a:srgbClr val="2E2E2E"/>
                </a:solidFill>
                <a:latin typeface="Calibri" pitchFamily="34" charset="0"/>
                <a:ea typeface="Calibri" pitchFamily="34" charset="-122"/>
                <a:cs typeface="Calibri" pitchFamily="34" charset="-120"/>
              </a:rPr>
              <a:t>The private placement has not yet been announced; the announcement is pending determination of final pricing and terms by the Company. Management believes that as the market recognizes the potential of Jervis and the Company's broader acquisition strategy, the Company will be better positioned to announce the financing at a favourable price and minimize dilution. In management's judgement, the financing will likely be non-brokered, open only to accredited investors.</a:t>
            </a:r>
            <a:endParaRPr lang="en-US" sz="1400" dirty="0"/>
          </a:p>
        </p:txBody>
      </p:sp>
      <p:sp>
        <p:nvSpPr>
          <p:cNvPr id="8" name="Text 6"/>
          <p:cNvSpPr/>
          <p:nvPr/>
        </p:nvSpPr>
        <p:spPr>
          <a:xfrm>
            <a:off x="548640" y="3703320"/>
            <a:ext cx="5486400" cy="365760"/>
          </a:xfrm>
          <a:prstGeom prst="rect">
            <a:avLst/>
          </a:prstGeom>
          <a:noFill/>
          <a:ln/>
        </p:spPr>
        <p:txBody>
          <a:bodyPr wrap="square" lIns="0" tIns="0" rIns="0" bIns="0" rtlCol="0" anchor="ctr"/>
          <a:lstStyle/>
          <a:p>
            <a:pPr marL="0" indent="0">
              <a:buNone/>
            </a:pPr>
            <a:r>
              <a:rPr lang="en-US" sz="1700" b="1" dirty="0">
                <a:solidFill>
                  <a:srgbClr val="232323"/>
                </a:solidFill>
                <a:latin typeface="Cambria" pitchFamily="34" charset="0"/>
                <a:ea typeface="Cambria" pitchFamily="34" charset="-122"/>
                <a:cs typeface="Cambria" pitchFamily="34" charset="-120"/>
              </a:rPr>
              <a:t>Use of Proceeds</a:t>
            </a:r>
            <a:endParaRPr lang="en-US" sz="1700" dirty="0"/>
          </a:p>
        </p:txBody>
      </p:sp>
      <p:sp>
        <p:nvSpPr>
          <p:cNvPr id="9" name="Shape 7"/>
          <p:cNvSpPr/>
          <p:nvPr/>
        </p:nvSpPr>
        <p:spPr>
          <a:xfrm>
            <a:off x="548640" y="4160520"/>
            <a:ext cx="457200" cy="457200"/>
          </a:xfrm>
          <a:prstGeom prst="ellipse">
            <a:avLst/>
          </a:prstGeom>
          <a:solidFill>
            <a:srgbClr val="F7F4F1"/>
          </a:solidFill>
          <a:ln/>
        </p:spPr>
        <p:txBody>
          <a:bodyPr/>
          <a:lstStyle/>
          <a:p>
            <a:endParaRPr lang="en-US"/>
          </a:p>
        </p:txBody>
      </p:sp>
      <p:pic>
        <p:nvPicPr>
          <p:cNvPr id="10" name="Image 0" descr="preencoded.png"/>
          <p:cNvPicPr>
            <a:picLocks noChangeAspect="1"/>
          </p:cNvPicPr>
          <p:nvPr/>
        </p:nvPicPr>
        <p:blipFill>
          <a:blip r:embed="rId3"/>
          <a:stretch>
            <a:fillRect/>
          </a:stretch>
        </p:blipFill>
        <p:spPr>
          <a:xfrm>
            <a:off x="608076" y="4219956"/>
            <a:ext cx="338328" cy="338328"/>
          </a:xfrm>
          <a:prstGeom prst="rect">
            <a:avLst/>
          </a:prstGeom>
        </p:spPr>
      </p:pic>
      <p:sp>
        <p:nvSpPr>
          <p:cNvPr id="11" name="Text 8"/>
          <p:cNvSpPr/>
          <p:nvPr/>
        </p:nvSpPr>
        <p:spPr>
          <a:xfrm>
            <a:off x="1188720" y="4187952"/>
            <a:ext cx="10241280" cy="502920"/>
          </a:xfrm>
          <a:prstGeom prst="rect">
            <a:avLst/>
          </a:prstGeom>
          <a:noFill/>
          <a:ln/>
        </p:spPr>
        <p:txBody>
          <a:bodyPr wrap="square" lIns="0" tIns="0" rIns="0" bIns="0" rtlCol="0" anchor="ctr"/>
          <a:lstStyle/>
          <a:p>
            <a:pPr marL="0" indent="0">
              <a:buNone/>
            </a:pPr>
            <a:r>
              <a:rPr lang="en-US" sz="1400" dirty="0">
                <a:solidFill>
                  <a:srgbClr val="2E2E2E"/>
                </a:solidFill>
                <a:latin typeface="Calibri" pitchFamily="34" charset="0"/>
                <a:ea typeface="Calibri" pitchFamily="34" charset="-122"/>
                <a:cs typeface="Calibri" pitchFamily="34" charset="-120"/>
              </a:rPr>
              <a:t>Exploration at Jervis, including drilling commencing Q3 2026</a:t>
            </a:r>
            <a:endParaRPr lang="en-US" sz="1400" dirty="0"/>
          </a:p>
        </p:txBody>
      </p:sp>
      <p:sp>
        <p:nvSpPr>
          <p:cNvPr id="12" name="Shape 9"/>
          <p:cNvSpPr/>
          <p:nvPr/>
        </p:nvSpPr>
        <p:spPr>
          <a:xfrm>
            <a:off x="548640" y="4818888"/>
            <a:ext cx="457200" cy="457200"/>
          </a:xfrm>
          <a:prstGeom prst="ellipse">
            <a:avLst/>
          </a:prstGeom>
          <a:solidFill>
            <a:srgbClr val="F7F4F1"/>
          </a:solidFill>
          <a:ln/>
        </p:spPr>
        <p:txBody>
          <a:bodyPr/>
          <a:lstStyle/>
          <a:p>
            <a:endParaRPr lang="en-US"/>
          </a:p>
        </p:txBody>
      </p:sp>
      <p:pic>
        <p:nvPicPr>
          <p:cNvPr id="13" name="Image 1" descr="preencoded.png"/>
          <p:cNvPicPr>
            <a:picLocks noChangeAspect="1"/>
          </p:cNvPicPr>
          <p:nvPr/>
        </p:nvPicPr>
        <p:blipFill>
          <a:blip r:embed="rId4"/>
          <a:stretch>
            <a:fillRect/>
          </a:stretch>
        </p:blipFill>
        <p:spPr>
          <a:xfrm>
            <a:off x="608076" y="4878324"/>
            <a:ext cx="338328" cy="338328"/>
          </a:xfrm>
          <a:prstGeom prst="rect">
            <a:avLst/>
          </a:prstGeom>
        </p:spPr>
      </p:pic>
      <p:sp>
        <p:nvSpPr>
          <p:cNvPr id="14" name="Text 10"/>
          <p:cNvSpPr/>
          <p:nvPr/>
        </p:nvSpPr>
        <p:spPr>
          <a:xfrm>
            <a:off x="1188720" y="4846320"/>
            <a:ext cx="10241280" cy="502920"/>
          </a:xfrm>
          <a:prstGeom prst="rect">
            <a:avLst/>
          </a:prstGeom>
          <a:noFill/>
          <a:ln/>
        </p:spPr>
        <p:txBody>
          <a:bodyPr wrap="square" lIns="0" tIns="0" rIns="0" bIns="0" rtlCol="0" anchor="ctr"/>
          <a:lstStyle/>
          <a:p>
            <a:pPr marL="0" indent="0">
              <a:buNone/>
            </a:pPr>
            <a:r>
              <a:rPr lang="en-US" sz="1400" dirty="0">
                <a:solidFill>
                  <a:srgbClr val="2E2E2E"/>
                </a:solidFill>
                <a:latin typeface="Calibri" pitchFamily="34" charset="0"/>
                <a:ea typeface="Calibri" pitchFamily="34" charset="-122"/>
                <a:cs typeface="Calibri" pitchFamily="34" charset="-120"/>
              </a:rPr>
              <a:t>Review and acquisition of additional mineral projects across the Americas</a:t>
            </a:r>
            <a:endParaRPr lang="en-US" sz="1400" dirty="0"/>
          </a:p>
        </p:txBody>
      </p:sp>
      <p:sp>
        <p:nvSpPr>
          <p:cNvPr id="15" name="Shape 11"/>
          <p:cNvSpPr/>
          <p:nvPr/>
        </p:nvSpPr>
        <p:spPr>
          <a:xfrm>
            <a:off x="548640" y="5477256"/>
            <a:ext cx="457200" cy="457200"/>
          </a:xfrm>
          <a:prstGeom prst="ellipse">
            <a:avLst/>
          </a:prstGeom>
          <a:solidFill>
            <a:srgbClr val="F7F4F1"/>
          </a:solidFill>
          <a:ln/>
        </p:spPr>
        <p:txBody>
          <a:bodyPr/>
          <a:lstStyle/>
          <a:p>
            <a:endParaRPr lang="en-US"/>
          </a:p>
        </p:txBody>
      </p:sp>
      <p:pic>
        <p:nvPicPr>
          <p:cNvPr id="16" name="Image 2" descr="preencoded.png"/>
          <p:cNvPicPr>
            <a:picLocks noChangeAspect="1"/>
          </p:cNvPicPr>
          <p:nvPr/>
        </p:nvPicPr>
        <p:blipFill>
          <a:blip r:embed="rId5"/>
          <a:stretch>
            <a:fillRect/>
          </a:stretch>
        </p:blipFill>
        <p:spPr>
          <a:xfrm>
            <a:off x="608076" y="5536692"/>
            <a:ext cx="338328" cy="338328"/>
          </a:xfrm>
          <a:prstGeom prst="rect">
            <a:avLst/>
          </a:prstGeom>
        </p:spPr>
      </p:pic>
      <p:sp>
        <p:nvSpPr>
          <p:cNvPr id="17" name="Text 12"/>
          <p:cNvSpPr/>
          <p:nvPr/>
        </p:nvSpPr>
        <p:spPr>
          <a:xfrm>
            <a:off x="1188720" y="5504688"/>
            <a:ext cx="10241280" cy="502920"/>
          </a:xfrm>
          <a:prstGeom prst="rect">
            <a:avLst/>
          </a:prstGeom>
          <a:noFill/>
          <a:ln/>
        </p:spPr>
        <p:txBody>
          <a:bodyPr wrap="square" lIns="0" tIns="0" rIns="0" bIns="0" rtlCol="0" anchor="ctr"/>
          <a:lstStyle/>
          <a:p>
            <a:pPr marL="0" indent="0">
              <a:buNone/>
            </a:pPr>
            <a:r>
              <a:rPr lang="en-US" sz="1400" dirty="0">
                <a:solidFill>
                  <a:srgbClr val="2E2E2E"/>
                </a:solidFill>
                <a:latin typeface="Calibri" pitchFamily="34" charset="0"/>
                <a:ea typeface="Calibri" pitchFamily="34" charset="-122"/>
                <a:cs typeface="Calibri" pitchFamily="34" charset="-120"/>
              </a:rPr>
              <a:t>Working capital and general corporate purposes</a:t>
            </a:r>
            <a:endParaRPr lang="en-US" sz="1400" dirty="0"/>
          </a:p>
        </p:txBody>
      </p:sp>
      <p:sp>
        <p:nvSpPr>
          <p:cNvPr id="18" name="Text 13"/>
          <p:cNvSpPr/>
          <p:nvPr/>
        </p:nvSpPr>
        <p:spPr>
          <a:xfrm>
            <a:off x="457200" y="6446520"/>
            <a:ext cx="5486400" cy="274320"/>
          </a:xfrm>
          <a:prstGeom prst="rect">
            <a:avLst/>
          </a:prstGeom>
          <a:noFill/>
          <a:ln/>
        </p:spPr>
        <p:txBody>
          <a:bodyPr wrap="square" lIns="0" tIns="0" rIns="0" bIns="0" rtlCol="0" anchor="ctr"/>
          <a:lstStyle/>
          <a:p>
            <a:pPr marL="0" indent="0" algn="l">
              <a:buNone/>
            </a:pPr>
            <a:r>
              <a:rPr lang="en-US" sz="900" dirty="0">
                <a:solidFill>
                  <a:srgbClr val="6B6560"/>
                </a:solidFill>
                <a:latin typeface="Calibri" pitchFamily="34" charset="0"/>
                <a:ea typeface="Calibri" pitchFamily="34" charset="-122"/>
                <a:cs typeface="Calibri" pitchFamily="34" charset="-120"/>
              </a:rPr>
              <a:t>AsiaBaseMetals Inc.  |  TSX.V: ABZ</a:t>
            </a:r>
            <a:endParaRPr lang="en-US" sz="900" dirty="0"/>
          </a:p>
        </p:txBody>
      </p:sp>
      <p:sp>
        <p:nvSpPr>
          <p:cNvPr id="19" name="Text 14"/>
          <p:cNvSpPr/>
          <p:nvPr/>
        </p:nvSpPr>
        <p:spPr>
          <a:xfrm>
            <a:off x="11247120" y="6446520"/>
            <a:ext cx="457200" cy="274320"/>
          </a:xfrm>
          <a:prstGeom prst="rect">
            <a:avLst/>
          </a:prstGeom>
          <a:noFill/>
          <a:ln/>
        </p:spPr>
        <p:txBody>
          <a:bodyPr wrap="square" lIns="0" tIns="0" rIns="0" bIns="0" rtlCol="0" anchor="ctr"/>
          <a:lstStyle/>
          <a:p>
            <a:pPr marL="0" indent="0" algn="r">
              <a:buNone/>
            </a:pPr>
            <a:r>
              <a:rPr lang="en-US" sz="900" dirty="0">
                <a:solidFill>
                  <a:srgbClr val="6B6560"/>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200" b="1" kern="0" spc="200" dirty="0">
                <a:solidFill>
                  <a:srgbClr val="A85A2E"/>
                </a:solidFill>
                <a:latin typeface="Calibri" pitchFamily="34" charset="0"/>
                <a:ea typeface="Calibri" pitchFamily="34" charset="-122"/>
                <a:cs typeface="Calibri" pitchFamily="34" charset="-120"/>
              </a:rPr>
              <a:t>WHY ASIABASEMETALS</a:t>
            </a:r>
            <a:endParaRPr lang="en-US" sz="12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Investment Highlights</a:t>
            </a:r>
            <a:endParaRPr lang="en-US" sz="3200" dirty="0"/>
          </a:p>
        </p:txBody>
      </p:sp>
      <p:sp>
        <p:nvSpPr>
          <p:cNvPr id="4" name="Shape 2"/>
          <p:cNvSpPr/>
          <p:nvPr/>
        </p:nvSpPr>
        <p:spPr>
          <a:xfrm>
            <a:off x="548640" y="1554480"/>
            <a:ext cx="502920" cy="502920"/>
          </a:xfrm>
          <a:prstGeom prst="ellipse">
            <a:avLst/>
          </a:prstGeom>
          <a:solidFill>
            <a:srgbClr val="F7F4F1"/>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614020" y="1619860"/>
            <a:ext cx="372161" cy="372161"/>
          </a:xfrm>
          <a:prstGeom prst="rect">
            <a:avLst/>
          </a:prstGeom>
        </p:spPr>
      </p:pic>
      <p:sp>
        <p:nvSpPr>
          <p:cNvPr id="6" name="Text 3"/>
          <p:cNvSpPr/>
          <p:nvPr/>
        </p:nvSpPr>
        <p:spPr>
          <a:xfrm>
            <a:off x="1188720" y="1417320"/>
            <a:ext cx="4800600" cy="365760"/>
          </a:xfrm>
          <a:prstGeom prst="rect">
            <a:avLst/>
          </a:prstGeom>
          <a:noFill/>
          <a:ln/>
        </p:spPr>
        <p:txBody>
          <a:bodyPr wrap="square" lIns="0" tIns="0" rIns="0" bIns="0" rtlCol="0" anchor="ctr"/>
          <a:lstStyle/>
          <a:p>
            <a:pPr marL="0" indent="0">
              <a:buNone/>
            </a:pPr>
            <a:r>
              <a:rPr lang="en-US" sz="1450" b="1" dirty="0">
                <a:solidFill>
                  <a:srgbClr val="232323"/>
                </a:solidFill>
                <a:latin typeface="Cambria" pitchFamily="34" charset="0"/>
                <a:ea typeface="Cambria" pitchFamily="34" charset="-122"/>
                <a:cs typeface="Cambria" pitchFamily="34" charset="-120"/>
              </a:rPr>
              <a:t>High-Grade VMS Exposure</a:t>
            </a:r>
            <a:endParaRPr lang="en-US" sz="1450" dirty="0"/>
          </a:p>
        </p:txBody>
      </p:sp>
      <p:sp>
        <p:nvSpPr>
          <p:cNvPr id="7" name="Text 4"/>
          <p:cNvSpPr/>
          <p:nvPr/>
        </p:nvSpPr>
        <p:spPr>
          <a:xfrm>
            <a:off x="1188720" y="1783080"/>
            <a:ext cx="4800600" cy="91440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Favourable geological indicators and historical assays consistent with polymetallic sulphide systems.</a:t>
            </a:r>
            <a:endParaRPr lang="en-US" sz="1400" dirty="0"/>
          </a:p>
        </p:txBody>
      </p:sp>
      <p:sp>
        <p:nvSpPr>
          <p:cNvPr id="8" name="Shape 5"/>
          <p:cNvSpPr/>
          <p:nvPr/>
        </p:nvSpPr>
        <p:spPr>
          <a:xfrm>
            <a:off x="6172200" y="1554480"/>
            <a:ext cx="502920" cy="502920"/>
          </a:xfrm>
          <a:prstGeom prst="ellipse">
            <a:avLst/>
          </a:prstGeom>
          <a:solidFill>
            <a:srgbClr val="F7F4F1"/>
          </a:solidFill>
          <a:ln/>
        </p:spPr>
        <p:txBody>
          <a:bodyPr/>
          <a:lstStyle/>
          <a:p>
            <a:endParaRPr lang="en-US"/>
          </a:p>
        </p:txBody>
      </p:sp>
      <p:pic>
        <p:nvPicPr>
          <p:cNvPr id="9" name="Image 1" descr="preencoded.png"/>
          <p:cNvPicPr>
            <a:picLocks noChangeAspect="1"/>
          </p:cNvPicPr>
          <p:nvPr/>
        </p:nvPicPr>
        <p:blipFill>
          <a:blip r:embed="rId4"/>
          <a:stretch>
            <a:fillRect/>
          </a:stretch>
        </p:blipFill>
        <p:spPr>
          <a:xfrm>
            <a:off x="6237580" y="1619860"/>
            <a:ext cx="372161" cy="372161"/>
          </a:xfrm>
          <a:prstGeom prst="rect">
            <a:avLst/>
          </a:prstGeom>
        </p:spPr>
      </p:pic>
      <p:sp>
        <p:nvSpPr>
          <p:cNvPr id="10" name="Text 6"/>
          <p:cNvSpPr/>
          <p:nvPr/>
        </p:nvSpPr>
        <p:spPr>
          <a:xfrm>
            <a:off x="6812280" y="1417320"/>
            <a:ext cx="4800600" cy="365760"/>
          </a:xfrm>
          <a:prstGeom prst="rect">
            <a:avLst/>
          </a:prstGeom>
          <a:noFill/>
          <a:ln/>
        </p:spPr>
        <p:txBody>
          <a:bodyPr wrap="square" lIns="0" tIns="0" rIns="0" bIns="0" rtlCol="0" anchor="ctr"/>
          <a:lstStyle/>
          <a:p>
            <a:pPr marL="0" indent="0">
              <a:buNone/>
            </a:pPr>
            <a:r>
              <a:rPr lang="en-US" sz="1450" b="1" dirty="0">
                <a:solidFill>
                  <a:srgbClr val="232323"/>
                </a:solidFill>
                <a:latin typeface="Cambria" pitchFamily="34" charset="0"/>
                <a:ea typeface="Cambria" pitchFamily="34" charset="-122"/>
                <a:cs typeface="Cambria" pitchFamily="34" charset="-120"/>
              </a:rPr>
              <a:t>Leverage to the Cycle</a:t>
            </a:r>
            <a:endParaRPr lang="en-US" sz="1450" dirty="0"/>
          </a:p>
        </p:txBody>
      </p:sp>
      <p:sp>
        <p:nvSpPr>
          <p:cNvPr id="11" name="Text 7"/>
          <p:cNvSpPr/>
          <p:nvPr/>
        </p:nvSpPr>
        <p:spPr>
          <a:xfrm>
            <a:off x="6812280" y="1783080"/>
            <a:ext cx="4800600" cy="91440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Positioned for strengthening demand for copper, zinc, and associated metals.</a:t>
            </a:r>
            <a:endParaRPr lang="en-US" sz="1400" dirty="0"/>
          </a:p>
        </p:txBody>
      </p:sp>
      <p:sp>
        <p:nvSpPr>
          <p:cNvPr id="12" name="Shape 8"/>
          <p:cNvSpPr/>
          <p:nvPr/>
        </p:nvSpPr>
        <p:spPr>
          <a:xfrm>
            <a:off x="548640" y="3108960"/>
            <a:ext cx="502920" cy="502920"/>
          </a:xfrm>
          <a:prstGeom prst="ellipse">
            <a:avLst/>
          </a:prstGeom>
          <a:solidFill>
            <a:srgbClr val="F7F4F1"/>
          </a:solidFill>
          <a:ln/>
        </p:spPr>
        <p:txBody>
          <a:bodyPr/>
          <a:lstStyle/>
          <a:p>
            <a:endParaRPr lang="en-US"/>
          </a:p>
        </p:txBody>
      </p:sp>
      <p:pic>
        <p:nvPicPr>
          <p:cNvPr id="13" name="Image 2" descr="preencoded.png"/>
          <p:cNvPicPr>
            <a:picLocks noChangeAspect="1"/>
          </p:cNvPicPr>
          <p:nvPr/>
        </p:nvPicPr>
        <p:blipFill>
          <a:blip r:embed="rId5"/>
          <a:stretch>
            <a:fillRect/>
          </a:stretch>
        </p:blipFill>
        <p:spPr>
          <a:xfrm>
            <a:off x="614020" y="3174340"/>
            <a:ext cx="372161" cy="372161"/>
          </a:xfrm>
          <a:prstGeom prst="rect">
            <a:avLst/>
          </a:prstGeom>
        </p:spPr>
      </p:pic>
      <p:sp>
        <p:nvSpPr>
          <p:cNvPr id="14" name="Text 9"/>
          <p:cNvSpPr/>
          <p:nvPr/>
        </p:nvSpPr>
        <p:spPr>
          <a:xfrm>
            <a:off x="1188720" y="2971800"/>
            <a:ext cx="4800600" cy="365760"/>
          </a:xfrm>
          <a:prstGeom prst="rect">
            <a:avLst/>
          </a:prstGeom>
          <a:noFill/>
          <a:ln/>
        </p:spPr>
        <p:txBody>
          <a:bodyPr wrap="square" lIns="0" tIns="0" rIns="0" bIns="0" rtlCol="0" anchor="ctr"/>
          <a:lstStyle/>
          <a:p>
            <a:pPr marL="0" indent="0">
              <a:buNone/>
            </a:pPr>
            <a:r>
              <a:rPr lang="en-US" sz="1450" b="1" dirty="0">
                <a:solidFill>
                  <a:srgbClr val="232323"/>
                </a:solidFill>
                <a:latin typeface="Cambria" pitchFamily="34" charset="0"/>
                <a:ea typeface="Cambria" pitchFamily="34" charset="-122"/>
                <a:cs typeface="Cambria" pitchFamily="34" charset="-120"/>
              </a:rPr>
              <a:t>Execution-Focused Management</a:t>
            </a:r>
            <a:endParaRPr lang="en-US" sz="1450" dirty="0"/>
          </a:p>
        </p:txBody>
      </p:sp>
      <p:sp>
        <p:nvSpPr>
          <p:cNvPr id="15" name="Text 10"/>
          <p:cNvSpPr/>
          <p:nvPr/>
        </p:nvSpPr>
        <p:spPr>
          <a:xfrm>
            <a:off x="1188720" y="3337560"/>
            <a:ext cx="4800600" cy="91440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Proven across discovery, financing, permitting, and development.</a:t>
            </a:r>
            <a:endParaRPr lang="en-US" sz="1400" dirty="0"/>
          </a:p>
        </p:txBody>
      </p:sp>
      <p:sp>
        <p:nvSpPr>
          <p:cNvPr id="16" name="Shape 11"/>
          <p:cNvSpPr/>
          <p:nvPr/>
        </p:nvSpPr>
        <p:spPr>
          <a:xfrm>
            <a:off x="6172200" y="3108960"/>
            <a:ext cx="502920" cy="502920"/>
          </a:xfrm>
          <a:prstGeom prst="ellipse">
            <a:avLst/>
          </a:prstGeom>
          <a:solidFill>
            <a:srgbClr val="F7F4F1"/>
          </a:solidFill>
          <a:ln/>
        </p:spPr>
        <p:txBody>
          <a:bodyPr/>
          <a:lstStyle/>
          <a:p>
            <a:endParaRPr lang="en-US"/>
          </a:p>
        </p:txBody>
      </p:sp>
      <p:pic>
        <p:nvPicPr>
          <p:cNvPr id="17" name="Image 3" descr="preencoded.png"/>
          <p:cNvPicPr>
            <a:picLocks noChangeAspect="1"/>
          </p:cNvPicPr>
          <p:nvPr/>
        </p:nvPicPr>
        <p:blipFill>
          <a:blip r:embed="rId6"/>
          <a:stretch>
            <a:fillRect/>
          </a:stretch>
        </p:blipFill>
        <p:spPr>
          <a:xfrm>
            <a:off x="6237580" y="3174340"/>
            <a:ext cx="372161" cy="372161"/>
          </a:xfrm>
          <a:prstGeom prst="rect">
            <a:avLst/>
          </a:prstGeom>
        </p:spPr>
      </p:pic>
      <p:sp>
        <p:nvSpPr>
          <p:cNvPr id="18" name="Text 12"/>
          <p:cNvSpPr/>
          <p:nvPr/>
        </p:nvSpPr>
        <p:spPr>
          <a:xfrm>
            <a:off x="6812280" y="2971800"/>
            <a:ext cx="4800600" cy="365760"/>
          </a:xfrm>
          <a:prstGeom prst="rect">
            <a:avLst/>
          </a:prstGeom>
          <a:noFill/>
          <a:ln/>
        </p:spPr>
        <p:txBody>
          <a:bodyPr wrap="square" lIns="0" tIns="0" rIns="0" bIns="0" rtlCol="0" anchor="ctr"/>
          <a:lstStyle/>
          <a:p>
            <a:pPr marL="0" indent="0">
              <a:buNone/>
            </a:pPr>
            <a:r>
              <a:rPr lang="en-US" sz="1450" b="1" dirty="0">
                <a:solidFill>
                  <a:srgbClr val="232323"/>
                </a:solidFill>
                <a:latin typeface="Cambria" pitchFamily="34" charset="0"/>
                <a:ea typeface="Cambria" pitchFamily="34" charset="-122"/>
                <a:cs typeface="Cambria" pitchFamily="34" charset="-120"/>
              </a:rPr>
              <a:t>Disciplined Capital Structure</a:t>
            </a:r>
            <a:endParaRPr lang="en-US" sz="1450" dirty="0"/>
          </a:p>
        </p:txBody>
      </p:sp>
      <p:sp>
        <p:nvSpPr>
          <p:cNvPr id="19" name="Text 13"/>
          <p:cNvSpPr/>
          <p:nvPr/>
        </p:nvSpPr>
        <p:spPr>
          <a:xfrm>
            <a:off x="6812280" y="3337560"/>
            <a:ext cx="4800600" cy="91440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Limited dilution through the downturn enhances leverage to the recovery.</a:t>
            </a:r>
            <a:endParaRPr lang="en-US" sz="1400" dirty="0"/>
          </a:p>
        </p:txBody>
      </p:sp>
      <p:sp>
        <p:nvSpPr>
          <p:cNvPr id="20" name="Shape 14"/>
          <p:cNvSpPr/>
          <p:nvPr/>
        </p:nvSpPr>
        <p:spPr>
          <a:xfrm>
            <a:off x="548640" y="4663440"/>
            <a:ext cx="502920" cy="502920"/>
          </a:xfrm>
          <a:prstGeom prst="ellipse">
            <a:avLst/>
          </a:prstGeom>
          <a:solidFill>
            <a:srgbClr val="F7F4F1"/>
          </a:solidFill>
          <a:ln/>
        </p:spPr>
        <p:txBody>
          <a:bodyPr/>
          <a:lstStyle/>
          <a:p>
            <a:endParaRPr lang="en-US"/>
          </a:p>
        </p:txBody>
      </p:sp>
      <p:pic>
        <p:nvPicPr>
          <p:cNvPr id="21" name="Image 4" descr="preencoded.png"/>
          <p:cNvPicPr>
            <a:picLocks noChangeAspect="1"/>
          </p:cNvPicPr>
          <p:nvPr/>
        </p:nvPicPr>
        <p:blipFill>
          <a:blip r:embed="rId7"/>
          <a:stretch>
            <a:fillRect/>
          </a:stretch>
        </p:blipFill>
        <p:spPr>
          <a:xfrm>
            <a:off x="614020" y="4728820"/>
            <a:ext cx="372161" cy="372161"/>
          </a:xfrm>
          <a:prstGeom prst="rect">
            <a:avLst/>
          </a:prstGeom>
        </p:spPr>
      </p:pic>
      <p:sp>
        <p:nvSpPr>
          <p:cNvPr id="22" name="Text 15"/>
          <p:cNvSpPr/>
          <p:nvPr/>
        </p:nvSpPr>
        <p:spPr>
          <a:xfrm>
            <a:off x="1188720" y="4526280"/>
            <a:ext cx="4800600" cy="365760"/>
          </a:xfrm>
          <a:prstGeom prst="rect">
            <a:avLst/>
          </a:prstGeom>
          <a:noFill/>
          <a:ln/>
        </p:spPr>
        <p:txBody>
          <a:bodyPr wrap="square" lIns="0" tIns="0" rIns="0" bIns="0" rtlCol="0" anchor="ctr"/>
          <a:lstStyle/>
          <a:p>
            <a:pPr marL="0" indent="0">
              <a:buNone/>
            </a:pPr>
            <a:r>
              <a:rPr lang="en-US" sz="1450" b="1" dirty="0">
                <a:solidFill>
                  <a:srgbClr val="232323"/>
                </a:solidFill>
                <a:latin typeface="Cambria" pitchFamily="34" charset="0"/>
                <a:ea typeface="Cambria" pitchFamily="34" charset="-122"/>
                <a:cs typeface="Cambria" pitchFamily="34" charset="-120"/>
              </a:rPr>
              <a:t>Strong Insider Ownership</a:t>
            </a:r>
            <a:endParaRPr lang="en-US" sz="1450" dirty="0"/>
          </a:p>
        </p:txBody>
      </p:sp>
      <p:sp>
        <p:nvSpPr>
          <p:cNvPr id="23" name="Text 16"/>
          <p:cNvSpPr/>
          <p:nvPr/>
        </p:nvSpPr>
        <p:spPr>
          <a:xfrm>
            <a:off x="1188720" y="4892040"/>
            <a:ext cx="4800600" cy="91440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Alignment between management, board, and shareholders.</a:t>
            </a:r>
            <a:endParaRPr lang="en-US" sz="1400" dirty="0"/>
          </a:p>
        </p:txBody>
      </p:sp>
      <p:sp>
        <p:nvSpPr>
          <p:cNvPr id="24" name="Shape 17"/>
          <p:cNvSpPr/>
          <p:nvPr/>
        </p:nvSpPr>
        <p:spPr>
          <a:xfrm>
            <a:off x="6172200" y="4663440"/>
            <a:ext cx="502920" cy="502920"/>
          </a:xfrm>
          <a:prstGeom prst="ellipse">
            <a:avLst/>
          </a:prstGeom>
          <a:solidFill>
            <a:srgbClr val="F7F4F1"/>
          </a:solidFill>
          <a:ln/>
        </p:spPr>
        <p:txBody>
          <a:bodyPr/>
          <a:lstStyle/>
          <a:p>
            <a:endParaRPr lang="en-US"/>
          </a:p>
        </p:txBody>
      </p:sp>
      <p:pic>
        <p:nvPicPr>
          <p:cNvPr id="25" name="Image 5" descr="preencoded.png"/>
          <p:cNvPicPr>
            <a:picLocks noChangeAspect="1"/>
          </p:cNvPicPr>
          <p:nvPr/>
        </p:nvPicPr>
        <p:blipFill>
          <a:blip r:embed="rId8"/>
          <a:stretch>
            <a:fillRect/>
          </a:stretch>
        </p:blipFill>
        <p:spPr>
          <a:xfrm>
            <a:off x="6237580" y="4728820"/>
            <a:ext cx="372161" cy="372161"/>
          </a:xfrm>
          <a:prstGeom prst="rect">
            <a:avLst/>
          </a:prstGeom>
        </p:spPr>
      </p:pic>
      <p:sp>
        <p:nvSpPr>
          <p:cNvPr id="26" name="Text 18"/>
          <p:cNvSpPr/>
          <p:nvPr/>
        </p:nvSpPr>
        <p:spPr>
          <a:xfrm>
            <a:off x="6812280" y="4526280"/>
            <a:ext cx="4800600" cy="365760"/>
          </a:xfrm>
          <a:prstGeom prst="rect">
            <a:avLst/>
          </a:prstGeom>
          <a:noFill/>
          <a:ln/>
        </p:spPr>
        <p:txBody>
          <a:bodyPr wrap="square" lIns="0" tIns="0" rIns="0" bIns="0" rtlCol="0" anchor="ctr"/>
          <a:lstStyle/>
          <a:p>
            <a:pPr marL="0" indent="0">
              <a:buNone/>
            </a:pPr>
            <a:r>
              <a:rPr lang="en-US" sz="1450" b="1" dirty="0">
                <a:solidFill>
                  <a:srgbClr val="232323"/>
                </a:solidFill>
                <a:latin typeface="Cambria" pitchFamily="34" charset="0"/>
                <a:ea typeface="Cambria" pitchFamily="34" charset="-122"/>
                <a:cs typeface="Cambria" pitchFamily="34" charset="-120"/>
              </a:rPr>
              <a:t>Near-Term Catalysts</a:t>
            </a:r>
            <a:endParaRPr lang="en-US" sz="1450" dirty="0"/>
          </a:p>
        </p:txBody>
      </p:sp>
      <p:sp>
        <p:nvSpPr>
          <p:cNvPr id="27" name="Text 19"/>
          <p:cNvSpPr/>
          <p:nvPr/>
        </p:nvSpPr>
        <p:spPr>
          <a:xfrm>
            <a:off x="6812280" y="4892040"/>
            <a:ext cx="4800600" cy="91440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Jervis drilling (Q3 2026), potential acquisitions, and financing execution.</a:t>
            </a:r>
            <a:endParaRPr lang="en-US" sz="1400" dirty="0"/>
          </a:p>
        </p:txBody>
      </p:sp>
      <p:sp>
        <p:nvSpPr>
          <p:cNvPr id="28" name="Shape 20"/>
          <p:cNvSpPr/>
          <p:nvPr/>
        </p:nvSpPr>
        <p:spPr>
          <a:xfrm>
            <a:off x="548640" y="6217920"/>
            <a:ext cx="502920" cy="502920"/>
          </a:xfrm>
          <a:prstGeom prst="ellipse">
            <a:avLst/>
          </a:prstGeom>
          <a:solidFill>
            <a:srgbClr val="F7F4F1"/>
          </a:solidFill>
          <a:ln/>
        </p:spPr>
        <p:txBody>
          <a:bodyPr/>
          <a:lstStyle/>
          <a:p>
            <a:endParaRPr lang="en-US"/>
          </a:p>
        </p:txBody>
      </p:sp>
      <p:pic>
        <p:nvPicPr>
          <p:cNvPr id="29" name="Image 6" descr="preencoded.png"/>
          <p:cNvPicPr>
            <a:picLocks noChangeAspect="1"/>
          </p:cNvPicPr>
          <p:nvPr/>
        </p:nvPicPr>
        <p:blipFill>
          <a:blip r:embed="rId9"/>
          <a:stretch>
            <a:fillRect/>
          </a:stretch>
        </p:blipFill>
        <p:spPr>
          <a:xfrm>
            <a:off x="614020" y="6283300"/>
            <a:ext cx="372161" cy="372161"/>
          </a:xfrm>
          <a:prstGeom prst="rect">
            <a:avLst/>
          </a:prstGeom>
        </p:spPr>
      </p:pic>
      <p:sp>
        <p:nvSpPr>
          <p:cNvPr id="30" name="Text 21"/>
          <p:cNvSpPr/>
          <p:nvPr/>
        </p:nvSpPr>
        <p:spPr>
          <a:xfrm>
            <a:off x="1188720" y="6080760"/>
            <a:ext cx="4800600" cy="365760"/>
          </a:xfrm>
          <a:prstGeom prst="rect">
            <a:avLst/>
          </a:prstGeom>
          <a:noFill/>
          <a:ln/>
        </p:spPr>
        <p:txBody>
          <a:bodyPr wrap="square" lIns="0" tIns="0" rIns="0" bIns="0" rtlCol="0" anchor="ctr"/>
          <a:lstStyle/>
          <a:p>
            <a:pPr marL="0" indent="0">
              <a:buNone/>
            </a:pPr>
            <a:r>
              <a:rPr lang="en-US" sz="1450" b="1" dirty="0">
                <a:solidFill>
                  <a:srgbClr val="232323"/>
                </a:solidFill>
                <a:latin typeface="Cambria" pitchFamily="34" charset="0"/>
                <a:ea typeface="Cambria" pitchFamily="34" charset="-122"/>
                <a:cs typeface="Cambria" pitchFamily="34" charset="-120"/>
              </a:rPr>
              <a:t>Peer Validation</a:t>
            </a:r>
            <a:endParaRPr lang="en-US" sz="1450" dirty="0"/>
          </a:p>
        </p:txBody>
      </p:sp>
      <p:sp>
        <p:nvSpPr>
          <p:cNvPr id="31" name="Text 22"/>
          <p:cNvSpPr/>
          <p:nvPr/>
        </p:nvSpPr>
        <p:spPr>
          <a:xfrm>
            <a:off x="1188720" y="6446520"/>
            <a:ext cx="4800600" cy="914400"/>
          </a:xfrm>
          <a:prstGeom prst="rect">
            <a:avLst/>
          </a:prstGeom>
          <a:noFill/>
          <a:ln/>
        </p:spPr>
        <p:txBody>
          <a:bodyPr wrap="square" lIns="0" tIns="0" rIns="0" bIns="0" rtlCol="0" anchor="ctr"/>
          <a:lstStyle/>
          <a:p>
            <a:pPr marL="0" indent="0">
              <a:lnSpc>
                <a:spcPct val="115000"/>
              </a:lnSpc>
              <a:buNone/>
            </a:pPr>
            <a:r>
              <a:rPr lang="en-US" sz="1150" dirty="0">
                <a:solidFill>
                  <a:srgbClr val="6B6560"/>
                </a:solidFill>
                <a:latin typeface="Calibri" pitchFamily="34" charset="0"/>
                <a:ea typeface="Calibri" pitchFamily="34" charset="-122"/>
                <a:cs typeface="Calibri" pitchFamily="34" charset="-120"/>
              </a:rPr>
              <a:t>Recent Sandfire and Valhalla milestones point to renewed sector interest and improved access to capital.</a:t>
            </a:r>
            <a:endParaRPr lang="en-US" sz="1150" dirty="0"/>
          </a:p>
        </p:txBody>
      </p:sp>
      <p:sp>
        <p:nvSpPr>
          <p:cNvPr id="32" name="Text 23"/>
          <p:cNvSpPr/>
          <p:nvPr/>
        </p:nvSpPr>
        <p:spPr>
          <a:xfrm>
            <a:off x="457200" y="6446520"/>
            <a:ext cx="5486400" cy="274320"/>
          </a:xfrm>
          <a:prstGeom prst="rect">
            <a:avLst/>
          </a:prstGeom>
          <a:noFill/>
          <a:ln/>
        </p:spPr>
        <p:txBody>
          <a:bodyPr wrap="square" lIns="0" tIns="0" rIns="0" bIns="0" rtlCol="0" anchor="ctr"/>
          <a:lstStyle/>
          <a:p>
            <a:pPr marL="0" indent="0" algn="l">
              <a:buNone/>
            </a:pPr>
            <a:r>
              <a:rPr lang="en-US" sz="900" dirty="0">
                <a:solidFill>
                  <a:srgbClr val="6B6560"/>
                </a:solidFill>
                <a:latin typeface="Calibri" pitchFamily="34" charset="0"/>
                <a:ea typeface="Calibri" pitchFamily="34" charset="-122"/>
                <a:cs typeface="Calibri" pitchFamily="34" charset="-120"/>
              </a:rPr>
              <a:t>AsiaBaseMetals Inc.  |  TSX.V: ABZ</a:t>
            </a:r>
            <a:endParaRPr lang="en-US" sz="900" dirty="0"/>
          </a:p>
        </p:txBody>
      </p:sp>
      <p:sp>
        <p:nvSpPr>
          <p:cNvPr id="33" name="Text 24"/>
          <p:cNvSpPr/>
          <p:nvPr/>
        </p:nvSpPr>
        <p:spPr>
          <a:xfrm>
            <a:off x="11247120" y="6446520"/>
            <a:ext cx="457200" cy="274320"/>
          </a:xfrm>
          <a:prstGeom prst="rect">
            <a:avLst/>
          </a:prstGeom>
          <a:noFill/>
          <a:ln/>
        </p:spPr>
        <p:txBody>
          <a:bodyPr wrap="square" lIns="0" tIns="0" rIns="0" bIns="0" rtlCol="0" anchor="ctr"/>
          <a:lstStyle/>
          <a:p>
            <a:pPr marL="0" indent="0" algn="r">
              <a:buNone/>
            </a:pPr>
            <a:r>
              <a:rPr lang="en-US" sz="900" dirty="0">
                <a:solidFill>
                  <a:srgbClr val="6B6560"/>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400" b="1" kern="0" spc="200" dirty="0">
                <a:solidFill>
                  <a:srgbClr val="A85A2E"/>
                </a:solidFill>
                <a:latin typeface="Calibri" pitchFamily="34" charset="0"/>
                <a:ea typeface="Calibri" pitchFamily="34" charset="-122"/>
                <a:cs typeface="Calibri" pitchFamily="34" charset="-120"/>
              </a:rPr>
              <a:t>CORPORATE SNAPSHOT</a:t>
            </a:r>
            <a:endParaRPr lang="en-US" sz="14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Share Capital &amp; Structure</a:t>
            </a:r>
            <a:endParaRPr lang="en-US" sz="3200" dirty="0"/>
          </a:p>
        </p:txBody>
      </p:sp>
      <p:sp>
        <p:nvSpPr>
          <p:cNvPr id="4" name="Text 2"/>
          <p:cNvSpPr/>
          <p:nvPr/>
        </p:nvSpPr>
        <p:spPr>
          <a:xfrm>
            <a:off x="548640" y="1371600"/>
            <a:ext cx="5486400" cy="320040"/>
          </a:xfrm>
          <a:prstGeom prst="rect">
            <a:avLst/>
          </a:prstGeom>
          <a:noFill/>
          <a:ln/>
        </p:spPr>
        <p:txBody>
          <a:bodyPr wrap="square" lIns="0" tIns="0" rIns="0" bIns="0" rtlCol="0" anchor="ctr"/>
          <a:lstStyle/>
          <a:p>
            <a:pPr marL="0" indent="0">
              <a:buNone/>
            </a:pPr>
            <a:r>
              <a:rPr lang="en-US" sz="1300" i="1" dirty="0">
                <a:solidFill>
                  <a:srgbClr val="6B6560"/>
                </a:solidFill>
                <a:latin typeface="Calibri" pitchFamily="34" charset="0"/>
                <a:ea typeface="Calibri" pitchFamily="34" charset="-122"/>
                <a:cs typeface="Calibri" pitchFamily="34" charset="-120"/>
              </a:rPr>
              <a:t>As of March 31, 2026</a:t>
            </a:r>
            <a:endParaRPr lang="en-US" sz="13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548640" y="1828800"/>
          <a:ext cx="6309360" cy="2514600"/>
        </p:xfrm>
        <a:graphic>
          <a:graphicData uri="http://schemas.openxmlformats.org/drawingml/2006/table">
            <a:tbl>
              <a:tblPr/>
              <a:tblGrid>
                <a:gridCol w="4114800">
                  <a:extLst>
                    <a:ext uri="{9D8B030D-6E8A-4147-A177-3AD203B41FA5}">
                      <a16:colId xmlns:a16="http://schemas.microsoft.com/office/drawing/2014/main" val="20000"/>
                    </a:ext>
                  </a:extLst>
                </a:gridCol>
                <a:gridCol w="2194560">
                  <a:extLst>
                    <a:ext uri="{9D8B030D-6E8A-4147-A177-3AD203B41FA5}">
                      <a16:colId xmlns:a16="http://schemas.microsoft.com/office/drawing/2014/main" val="20001"/>
                    </a:ext>
                  </a:extLst>
                </a:gridCol>
              </a:tblGrid>
              <a:tr h="502920">
                <a:tc>
                  <a:txBody>
                    <a:bodyPr/>
                    <a:lstStyle/>
                    <a:p>
                      <a:pPr marL="0" indent="0">
                        <a:buNone/>
                      </a:pPr>
                      <a:r>
                        <a:rPr lang="en-US" sz="1350" b="1" dirty="0">
                          <a:solidFill>
                            <a:srgbClr val="FFFFFF"/>
                          </a:solidFill>
                          <a:latin typeface="Calibri" pitchFamily="34" charset="0"/>
                          <a:ea typeface="Calibri" pitchFamily="34" charset="-122"/>
                          <a:cs typeface="Calibri" pitchFamily="34" charset="-120"/>
                        </a:rPr>
                        <a:t>Item</a:t>
                      </a:r>
                      <a:endParaRPr lang="en-US" sz="135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232323"/>
                    </a:solidFill>
                  </a:tcPr>
                </a:tc>
                <a:tc>
                  <a:txBody>
                    <a:bodyPr/>
                    <a:lstStyle/>
                    <a:p>
                      <a:pPr marL="0" indent="0" algn="r">
                        <a:buNone/>
                      </a:pPr>
                      <a:r>
                        <a:rPr lang="en-US" sz="1350" b="1" dirty="0">
                          <a:solidFill>
                            <a:srgbClr val="FFFFFF"/>
                          </a:solidFill>
                          <a:latin typeface="Calibri" pitchFamily="34" charset="0"/>
                          <a:ea typeface="Calibri" pitchFamily="34" charset="-122"/>
                          <a:cs typeface="Calibri" pitchFamily="34" charset="-120"/>
                        </a:rPr>
                        <a:t>Amount</a:t>
                      </a:r>
                      <a:endParaRPr lang="en-US" sz="135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232323"/>
                    </a:solidFill>
                  </a:tcPr>
                </a:tc>
                <a:extLst>
                  <a:ext uri="{0D108BD9-81ED-4DB2-BD59-A6C34878D82A}">
                    <a16:rowId xmlns:a16="http://schemas.microsoft.com/office/drawing/2014/main" val="10000"/>
                  </a:ext>
                </a:extLst>
              </a:tr>
              <a:tr h="502920">
                <a:tc>
                  <a:txBody>
                    <a:bodyPr/>
                    <a:lstStyle/>
                    <a:p>
                      <a:pPr marL="0" indent="0">
                        <a:buNone/>
                      </a:pPr>
                      <a:r>
                        <a:rPr lang="en-US" sz="1350" dirty="0">
                          <a:solidFill>
                            <a:srgbClr val="232323"/>
                          </a:solidFill>
                          <a:latin typeface="Calibri" pitchFamily="34" charset="0"/>
                          <a:ea typeface="Calibri" pitchFamily="34" charset="-122"/>
                          <a:cs typeface="Calibri" pitchFamily="34" charset="-120"/>
                        </a:rPr>
                        <a:t>Common shares (issued &amp; outstanding)</a:t>
                      </a:r>
                      <a:endParaRPr lang="en-US" sz="135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7F4F1"/>
                    </a:solidFill>
                  </a:tcPr>
                </a:tc>
                <a:tc>
                  <a:txBody>
                    <a:bodyPr/>
                    <a:lstStyle/>
                    <a:p>
                      <a:pPr marL="0" indent="0" algn="r">
                        <a:buNone/>
                      </a:pPr>
                      <a:r>
                        <a:rPr lang="en-US" sz="1350" b="1" dirty="0">
                          <a:solidFill>
                            <a:srgbClr val="232323"/>
                          </a:solidFill>
                          <a:latin typeface="Calibri" pitchFamily="34" charset="0"/>
                          <a:ea typeface="Calibri" pitchFamily="34" charset="-122"/>
                          <a:cs typeface="Calibri" pitchFamily="34" charset="-120"/>
                        </a:rPr>
                        <a:t>49,402,871</a:t>
                      </a:r>
                      <a:endParaRPr lang="en-US" sz="135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7F4F1"/>
                    </a:solidFill>
                  </a:tcPr>
                </a:tc>
                <a:extLst>
                  <a:ext uri="{0D108BD9-81ED-4DB2-BD59-A6C34878D82A}">
                    <a16:rowId xmlns:a16="http://schemas.microsoft.com/office/drawing/2014/main" val="10001"/>
                  </a:ext>
                </a:extLst>
              </a:tr>
              <a:tr h="502920">
                <a:tc>
                  <a:txBody>
                    <a:bodyPr/>
                    <a:lstStyle/>
                    <a:p>
                      <a:pPr marL="0" indent="0">
                        <a:buNone/>
                      </a:pPr>
                      <a:r>
                        <a:rPr lang="en-US" sz="1350" dirty="0">
                          <a:solidFill>
                            <a:srgbClr val="232323"/>
                          </a:solidFill>
                          <a:latin typeface="Calibri" pitchFamily="34" charset="0"/>
                          <a:ea typeface="Calibri" pitchFamily="34" charset="-122"/>
                          <a:cs typeface="Calibri" pitchFamily="34" charset="-120"/>
                        </a:rPr>
                        <a:t>Stock options outstanding</a:t>
                      </a:r>
                      <a:endParaRPr lang="en-US" sz="135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FFFFF"/>
                    </a:solidFill>
                  </a:tcPr>
                </a:tc>
                <a:tc>
                  <a:txBody>
                    <a:bodyPr/>
                    <a:lstStyle/>
                    <a:p>
                      <a:pPr marL="0" indent="0" algn="r">
                        <a:buNone/>
                      </a:pPr>
                      <a:r>
                        <a:rPr lang="en-US" sz="1350" b="1" dirty="0">
                          <a:solidFill>
                            <a:srgbClr val="232323"/>
                          </a:solidFill>
                          <a:latin typeface="Calibri" pitchFamily="34" charset="0"/>
                          <a:ea typeface="Calibri" pitchFamily="34" charset="-122"/>
                          <a:cs typeface="Calibri" pitchFamily="34" charset="-120"/>
                        </a:rPr>
                        <a:t>3,325,000</a:t>
                      </a:r>
                      <a:endParaRPr lang="en-US" sz="135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02920">
                <a:tc>
                  <a:txBody>
                    <a:bodyPr/>
                    <a:lstStyle/>
                    <a:p>
                      <a:pPr marL="0" indent="0">
                        <a:buNone/>
                      </a:pPr>
                      <a:r>
                        <a:rPr lang="en-US" sz="1350" dirty="0">
                          <a:solidFill>
                            <a:srgbClr val="232323"/>
                          </a:solidFill>
                          <a:latin typeface="Calibri" pitchFamily="34" charset="0"/>
                          <a:ea typeface="Calibri" pitchFamily="34" charset="-122"/>
                          <a:cs typeface="Calibri" pitchFamily="34" charset="-120"/>
                        </a:rPr>
                        <a:t>Warrants outstanding</a:t>
                      </a:r>
                      <a:endParaRPr lang="en-US" sz="135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7F4F1"/>
                    </a:solidFill>
                  </a:tcPr>
                </a:tc>
                <a:tc>
                  <a:txBody>
                    <a:bodyPr/>
                    <a:lstStyle/>
                    <a:p>
                      <a:pPr marL="0" indent="0" algn="r">
                        <a:buNone/>
                      </a:pPr>
                      <a:r>
                        <a:rPr lang="en-US" sz="1350" b="1" dirty="0">
                          <a:solidFill>
                            <a:srgbClr val="232323"/>
                          </a:solidFill>
                          <a:latin typeface="Calibri" pitchFamily="34" charset="0"/>
                          <a:ea typeface="Calibri" pitchFamily="34" charset="-122"/>
                          <a:cs typeface="Calibri" pitchFamily="34" charset="-120"/>
                        </a:rPr>
                        <a:t>3,872,143</a:t>
                      </a:r>
                      <a:endParaRPr lang="en-US" sz="135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7F4F1"/>
                    </a:solidFill>
                  </a:tcPr>
                </a:tc>
                <a:extLst>
                  <a:ext uri="{0D108BD9-81ED-4DB2-BD59-A6C34878D82A}">
                    <a16:rowId xmlns:a16="http://schemas.microsoft.com/office/drawing/2014/main" val="10003"/>
                  </a:ext>
                </a:extLst>
              </a:tr>
              <a:tr h="502920">
                <a:tc>
                  <a:txBody>
                    <a:bodyPr/>
                    <a:lstStyle/>
                    <a:p>
                      <a:pPr marL="0" indent="0">
                        <a:buNone/>
                      </a:pPr>
                      <a:r>
                        <a:rPr lang="en-US" sz="1350" b="1" dirty="0">
                          <a:solidFill>
                            <a:srgbClr val="232323"/>
                          </a:solidFill>
                          <a:latin typeface="Calibri" pitchFamily="34" charset="0"/>
                          <a:ea typeface="Calibri" pitchFamily="34" charset="-122"/>
                          <a:cs typeface="Calibri" pitchFamily="34" charset="-120"/>
                        </a:rPr>
                        <a:t>Fully diluted shares</a:t>
                      </a:r>
                      <a:endParaRPr lang="en-US" sz="135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FFFFF"/>
                    </a:solidFill>
                  </a:tcPr>
                </a:tc>
                <a:tc>
                  <a:txBody>
                    <a:bodyPr/>
                    <a:lstStyle/>
                    <a:p>
                      <a:pPr marL="0" indent="0" algn="r">
                        <a:buNone/>
                      </a:pPr>
                      <a:r>
                        <a:rPr lang="en-US" sz="1350" b="1" dirty="0">
                          <a:solidFill>
                            <a:srgbClr val="A85A2E"/>
                          </a:solidFill>
                          <a:latin typeface="Calibri" pitchFamily="34" charset="0"/>
                          <a:ea typeface="Calibri" pitchFamily="34" charset="-122"/>
                          <a:cs typeface="Calibri" pitchFamily="34" charset="-120"/>
                        </a:rPr>
                        <a:t>56,600,024</a:t>
                      </a:r>
                      <a:endParaRPr lang="en-US" sz="135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6" name="Text 3"/>
          <p:cNvSpPr/>
          <p:nvPr/>
        </p:nvSpPr>
        <p:spPr>
          <a:xfrm>
            <a:off x="7315200" y="1371600"/>
            <a:ext cx="4297680" cy="320040"/>
          </a:xfrm>
          <a:prstGeom prst="rect">
            <a:avLst/>
          </a:prstGeom>
          <a:noFill/>
          <a:ln/>
        </p:spPr>
        <p:txBody>
          <a:bodyPr wrap="square" lIns="0" tIns="0" rIns="0" bIns="0" rtlCol="0" anchor="ctr"/>
          <a:lstStyle/>
          <a:p>
            <a:pPr marL="0" indent="0">
              <a:buNone/>
            </a:pPr>
            <a:r>
              <a:rPr lang="en-US" sz="1500" b="1" dirty="0">
                <a:solidFill>
                  <a:srgbClr val="232323"/>
                </a:solidFill>
                <a:latin typeface="Cambria" pitchFamily="34" charset="0"/>
                <a:ea typeface="Cambria" pitchFamily="34" charset="-122"/>
                <a:cs typeface="Cambria" pitchFamily="34" charset="-120"/>
              </a:rPr>
              <a:t>Ownership Mix (as of June 1, 2026)</a:t>
            </a:r>
            <a:endParaRPr lang="en-US" sz="1500" dirty="0"/>
          </a:p>
        </p:txBody>
      </p:sp>
      <p:graphicFrame>
        <p:nvGraphicFramePr>
          <p:cNvPr id="7" name="Chart 0"/>
          <p:cNvGraphicFramePr/>
          <p:nvPr/>
        </p:nvGraphicFramePr>
        <p:xfrm>
          <a:off x="7315200" y="1737360"/>
          <a:ext cx="4206240" cy="292608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4"/>
          <p:cNvSpPr/>
          <p:nvPr/>
        </p:nvSpPr>
        <p:spPr>
          <a:xfrm>
            <a:off x="548640" y="5394960"/>
            <a:ext cx="7315200" cy="365760"/>
          </a:xfrm>
          <a:prstGeom prst="rect">
            <a:avLst/>
          </a:prstGeom>
          <a:noFill/>
          <a:ln/>
        </p:spPr>
        <p:txBody>
          <a:bodyPr wrap="square" lIns="0" tIns="0" rIns="0" bIns="0" rtlCol="0" anchor="ctr"/>
          <a:lstStyle/>
          <a:p>
            <a:pPr marL="0" indent="0">
              <a:buNone/>
            </a:pPr>
            <a:r>
              <a:rPr lang="en-US" sz="1400" i="1" dirty="0">
                <a:solidFill>
                  <a:srgbClr val="6B6560"/>
                </a:solidFill>
                <a:latin typeface="Calibri" pitchFamily="34" charset="0"/>
                <a:ea typeface="Calibri" pitchFamily="34" charset="-122"/>
                <a:cs typeface="Calibri" pitchFamily="34" charset="-120"/>
              </a:rPr>
              <a:t>Listed on TSX Venture Exchange (symbol: ABZ). Regulatory filings on SEDAR+.</a:t>
            </a:r>
            <a:endParaRPr lang="en-US" sz="1400" dirty="0"/>
          </a:p>
        </p:txBody>
      </p:sp>
      <p:sp>
        <p:nvSpPr>
          <p:cNvPr id="9" name="Text 5"/>
          <p:cNvSpPr/>
          <p:nvPr/>
        </p:nvSpPr>
        <p:spPr>
          <a:xfrm>
            <a:off x="457200" y="6446520"/>
            <a:ext cx="5486400" cy="274320"/>
          </a:xfrm>
          <a:prstGeom prst="rect">
            <a:avLst/>
          </a:prstGeom>
          <a:noFill/>
          <a:ln/>
        </p:spPr>
        <p:txBody>
          <a:bodyPr wrap="square" lIns="0" tIns="0" rIns="0" bIns="0" rtlCol="0" anchor="ctr"/>
          <a:lstStyle/>
          <a:p>
            <a:pPr marL="0" indent="0" algn="l">
              <a:buNone/>
            </a:pPr>
            <a:r>
              <a:rPr lang="en-US" sz="900" dirty="0">
                <a:solidFill>
                  <a:srgbClr val="6B6560"/>
                </a:solidFill>
                <a:latin typeface="Calibri" pitchFamily="34" charset="0"/>
                <a:ea typeface="Calibri" pitchFamily="34" charset="-122"/>
                <a:cs typeface="Calibri" pitchFamily="34" charset="-120"/>
              </a:rPr>
              <a:t>AsiaBaseMetals Inc.  |  TSX.V: ABZ</a:t>
            </a:r>
            <a:endParaRPr lang="en-US" sz="900" dirty="0"/>
          </a:p>
        </p:txBody>
      </p:sp>
      <p:sp>
        <p:nvSpPr>
          <p:cNvPr id="10" name="Text 6"/>
          <p:cNvSpPr/>
          <p:nvPr/>
        </p:nvSpPr>
        <p:spPr>
          <a:xfrm>
            <a:off x="11247120" y="6446520"/>
            <a:ext cx="457200" cy="274320"/>
          </a:xfrm>
          <a:prstGeom prst="rect">
            <a:avLst/>
          </a:prstGeom>
          <a:noFill/>
          <a:ln/>
        </p:spPr>
        <p:txBody>
          <a:bodyPr wrap="square" lIns="0" tIns="0" rIns="0" bIns="0" rtlCol="0" anchor="ctr"/>
          <a:lstStyle/>
          <a:p>
            <a:pPr marL="0" indent="0" algn="r">
              <a:buNone/>
            </a:pPr>
            <a:r>
              <a:rPr lang="en-US" sz="900" dirty="0">
                <a:solidFill>
                  <a:srgbClr val="6B6560"/>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232323"/>
        </a:solidFill>
        <a:effectLst/>
      </p:bgPr>
    </p:bg>
    <p:spTree>
      <p:nvGrpSpPr>
        <p:cNvPr id="1" name=""/>
        <p:cNvGrpSpPr/>
        <p:nvPr/>
      </p:nvGrpSpPr>
      <p:grpSpPr>
        <a:xfrm>
          <a:off x="0" y="0"/>
          <a:ext cx="0" cy="0"/>
          <a:chOff x="0" y="0"/>
          <a:chExt cx="0" cy="0"/>
        </a:xfrm>
      </p:grpSpPr>
      <p:sp>
        <p:nvSpPr>
          <p:cNvPr id="2" name="Shape 0"/>
          <p:cNvSpPr/>
          <p:nvPr/>
        </p:nvSpPr>
        <p:spPr>
          <a:xfrm>
            <a:off x="-2286000" y="3657600"/>
            <a:ext cx="5943600" cy="5943600"/>
          </a:xfrm>
          <a:prstGeom prst="ellipse">
            <a:avLst/>
          </a:prstGeom>
          <a:solidFill>
            <a:srgbClr val="7A4020">
              <a:alpha val="40000"/>
            </a:srgbClr>
          </a:solidFill>
          <a:ln/>
        </p:spPr>
        <p:txBody>
          <a:bodyPr/>
          <a:lstStyle/>
          <a:p>
            <a:endParaRPr lang="en-US"/>
          </a:p>
        </p:txBody>
      </p:sp>
      <p:sp>
        <p:nvSpPr>
          <p:cNvPr id="3" name="Text 1"/>
          <p:cNvSpPr/>
          <p:nvPr/>
        </p:nvSpPr>
        <p:spPr>
          <a:xfrm>
            <a:off x="822960" y="777240"/>
            <a:ext cx="7315200" cy="365760"/>
          </a:xfrm>
          <a:prstGeom prst="rect">
            <a:avLst/>
          </a:prstGeom>
          <a:noFill/>
          <a:ln/>
        </p:spPr>
        <p:txBody>
          <a:bodyPr wrap="square" lIns="0" tIns="0" rIns="0" bIns="0" rtlCol="0" anchor="ctr"/>
          <a:lstStyle/>
          <a:p>
            <a:pPr marL="0" indent="0">
              <a:buNone/>
            </a:pPr>
            <a:r>
              <a:rPr lang="en-US" sz="1400" b="1" kern="0" spc="200" dirty="0">
                <a:solidFill>
                  <a:schemeClr val="accent2"/>
                </a:solidFill>
                <a:latin typeface="Calibri" pitchFamily="34" charset="0"/>
                <a:ea typeface="Calibri" pitchFamily="34" charset="-122"/>
                <a:cs typeface="Calibri" pitchFamily="34" charset="-120"/>
              </a:rPr>
              <a:t>LOOKING FORWARD</a:t>
            </a:r>
            <a:endParaRPr lang="en-US" sz="1400" dirty="0">
              <a:solidFill>
                <a:schemeClr val="accent2"/>
              </a:solidFill>
            </a:endParaRPr>
          </a:p>
        </p:txBody>
      </p:sp>
      <p:sp>
        <p:nvSpPr>
          <p:cNvPr id="4" name="Text 2"/>
          <p:cNvSpPr/>
          <p:nvPr/>
        </p:nvSpPr>
        <p:spPr>
          <a:xfrm>
            <a:off x="822960" y="1188720"/>
            <a:ext cx="10332720" cy="914400"/>
          </a:xfrm>
          <a:prstGeom prst="rect">
            <a:avLst/>
          </a:prstGeom>
          <a:noFill/>
          <a:ln/>
        </p:spPr>
        <p:txBody>
          <a:bodyPr wrap="square" lIns="0" tIns="0" rIns="0" bIns="0" rtlCol="0" anchor="ctr"/>
          <a:lstStyle/>
          <a:p>
            <a:pPr marL="0" indent="0">
              <a:lnSpc>
                <a:spcPct val="110000"/>
              </a:lnSpc>
              <a:buNone/>
            </a:pPr>
            <a:r>
              <a:rPr lang="en-US" sz="2800" b="1" dirty="0">
                <a:solidFill>
                  <a:srgbClr val="FFFFFF"/>
                </a:solidFill>
                <a:latin typeface="Cambria" pitchFamily="34" charset="0"/>
                <a:ea typeface="Cambria" pitchFamily="34" charset="-122"/>
                <a:cs typeface="Cambria" pitchFamily="34" charset="-120"/>
              </a:rPr>
              <a:t>The mining sector has emerged from its decade-long downturn.</a:t>
            </a:r>
            <a:endParaRPr lang="en-US" sz="2800" dirty="0"/>
          </a:p>
        </p:txBody>
      </p:sp>
      <p:sp>
        <p:nvSpPr>
          <p:cNvPr id="5" name="Text 3"/>
          <p:cNvSpPr/>
          <p:nvPr/>
        </p:nvSpPr>
        <p:spPr>
          <a:xfrm>
            <a:off x="822960" y="2286000"/>
            <a:ext cx="7680960" cy="1554480"/>
          </a:xfrm>
          <a:prstGeom prst="rect">
            <a:avLst/>
          </a:prstGeom>
          <a:noFill/>
          <a:ln/>
        </p:spPr>
        <p:txBody>
          <a:bodyPr wrap="square" lIns="0" tIns="0" rIns="0" bIns="0" rtlCol="0" anchor="ctr"/>
          <a:lstStyle/>
          <a:p>
            <a:pPr marL="0" indent="0">
              <a:lnSpc>
                <a:spcPct val="130000"/>
              </a:lnSpc>
              <a:buNone/>
            </a:pPr>
            <a:r>
              <a:rPr lang="en-US" sz="1600" dirty="0">
                <a:solidFill>
                  <a:srgbClr val="C9BEB2"/>
                </a:solidFill>
                <a:latin typeface="Calibri" pitchFamily="34" charset="0"/>
                <a:ea typeface="Calibri" pitchFamily="34" charset="-122"/>
                <a:cs typeface="Calibri" pitchFamily="34" charset="-120"/>
              </a:rPr>
              <a:t>With the senior market recovery underway and momentum now returning to junior exploration, the Company is well positioned to advance Jervis, progress Gnome in step with regional permitting, pursue attractively priced acquisitions across the Americas, and continue strengthening the team — while minimizing shareholder dilution.</a:t>
            </a:r>
            <a:endParaRPr lang="en-US" sz="1600" dirty="0"/>
          </a:p>
        </p:txBody>
      </p:sp>
      <p:sp>
        <p:nvSpPr>
          <p:cNvPr id="6" name="Text 4"/>
          <p:cNvSpPr/>
          <p:nvPr/>
        </p:nvSpPr>
        <p:spPr>
          <a:xfrm>
            <a:off x="822960" y="3977640"/>
            <a:ext cx="7680960" cy="914400"/>
          </a:xfrm>
          <a:prstGeom prst="rect">
            <a:avLst/>
          </a:prstGeom>
          <a:noFill/>
          <a:ln/>
        </p:spPr>
        <p:txBody>
          <a:bodyPr wrap="square" lIns="0" tIns="0" rIns="0" bIns="0" rtlCol="0" anchor="ctr"/>
          <a:lstStyle/>
          <a:p>
            <a:pPr marL="0" indent="0">
              <a:lnSpc>
                <a:spcPct val="130000"/>
              </a:lnSpc>
              <a:buNone/>
            </a:pPr>
            <a:r>
              <a:rPr lang="en-US" sz="1600" i="1" dirty="0">
                <a:solidFill>
                  <a:srgbClr val="C9BEB2"/>
                </a:solidFill>
                <a:latin typeface="Calibri" pitchFamily="34" charset="0"/>
                <a:ea typeface="Calibri" pitchFamily="34" charset="-122"/>
                <a:cs typeface="Calibri" pitchFamily="34" charset="-120"/>
              </a:rPr>
              <a:t>Mining is a high-risk business. The Company manages that risk through a disciplined, experienced team and by diversifying across multiple prospective projects.</a:t>
            </a:r>
            <a:endParaRPr lang="en-US" sz="1600" dirty="0"/>
          </a:p>
        </p:txBody>
      </p:sp>
      <p:sp>
        <p:nvSpPr>
          <p:cNvPr id="7" name="Shape 5"/>
          <p:cNvSpPr/>
          <p:nvPr/>
        </p:nvSpPr>
        <p:spPr>
          <a:xfrm>
            <a:off x="822960" y="5212080"/>
            <a:ext cx="4937760" cy="18288"/>
          </a:xfrm>
          <a:prstGeom prst="rect">
            <a:avLst/>
          </a:prstGeom>
          <a:solidFill>
            <a:srgbClr val="5A5148"/>
          </a:solidFill>
          <a:ln/>
        </p:spPr>
        <p:txBody>
          <a:bodyPr/>
          <a:lstStyle/>
          <a:p>
            <a:endParaRPr lang="en-US"/>
          </a:p>
        </p:txBody>
      </p:sp>
      <p:sp>
        <p:nvSpPr>
          <p:cNvPr id="8" name="Text 6"/>
          <p:cNvSpPr/>
          <p:nvPr/>
        </p:nvSpPr>
        <p:spPr>
          <a:xfrm>
            <a:off x="822960" y="5394960"/>
            <a:ext cx="4572000" cy="365760"/>
          </a:xfrm>
          <a:prstGeom prst="rect">
            <a:avLst/>
          </a:prstGeom>
          <a:noFill/>
          <a:ln/>
        </p:spPr>
        <p:txBody>
          <a:bodyPr wrap="square" lIns="0" tIns="0" rIns="0" bIns="0" rtlCol="0" anchor="ctr"/>
          <a:lstStyle/>
          <a:p>
            <a:pPr marL="0" indent="0">
              <a:buNone/>
            </a:pPr>
            <a:r>
              <a:rPr lang="en-US" sz="1700" b="1" dirty="0">
                <a:solidFill>
                  <a:srgbClr val="FFFFFF"/>
                </a:solidFill>
                <a:latin typeface="Cambria" pitchFamily="34" charset="0"/>
                <a:ea typeface="Cambria" pitchFamily="34" charset="-122"/>
                <a:cs typeface="Cambria" pitchFamily="34" charset="-120"/>
              </a:rPr>
              <a:t>Raj Chowdhry</a:t>
            </a:r>
            <a:endParaRPr lang="en-US" sz="1700" dirty="0"/>
          </a:p>
        </p:txBody>
      </p:sp>
      <p:sp>
        <p:nvSpPr>
          <p:cNvPr id="9" name="Text 7"/>
          <p:cNvSpPr/>
          <p:nvPr/>
        </p:nvSpPr>
        <p:spPr>
          <a:xfrm>
            <a:off x="822960" y="5760720"/>
            <a:ext cx="5486400" cy="320040"/>
          </a:xfrm>
          <a:prstGeom prst="rect">
            <a:avLst/>
          </a:prstGeom>
          <a:noFill/>
          <a:ln/>
        </p:spPr>
        <p:txBody>
          <a:bodyPr wrap="square" lIns="0" tIns="0" rIns="0" bIns="0" rtlCol="0" anchor="ctr"/>
          <a:lstStyle/>
          <a:p>
            <a:pPr marL="0" indent="0">
              <a:buNone/>
            </a:pPr>
            <a:r>
              <a:rPr lang="en-US" sz="1200" dirty="0">
                <a:solidFill>
                  <a:srgbClr val="9A8F82"/>
                </a:solidFill>
                <a:latin typeface="Calibri" pitchFamily="34" charset="0"/>
                <a:ea typeface="Calibri" pitchFamily="34" charset="-122"/>
                <a:cs typeface="Calibri" pitchFamily="34" charset="-120"/>
              </a:rPr>
              <a:t>CEO &amp; Chairman of the Board, AsiaBaseMetals Inc.</a:t>
            </a:r>
            <a:endParaRPr lang="en-US" sz="1200" dirty="0"/>
          </a:p>
        </p:txBody>
      </p:sp>
      <p:sp>
        <p:nvSpPr>
          <p:cNvPr id="10" name="Text 8"/>
          <p:cNvSpPr/>
          <p:nvPr/>
        </p:nvSpPr>
        <p:spPr>
          <a:xfrm>
            <a:off x="822960" y="6172200"/>
            <a:ext cx="7772400" cy="365760"/>
          </a:xfrm>
          <a:prstGeom prst="rect">
            <a:avLst/>
          </a:prstGeom>
          <a:noFill/>
          <a:ln/>
        </p:spPr>
        <p:txBody>
          <a:bodyPr wrap="square" lIns="0" tIns="0" rIns="0" bIns="0" rtlCol="0" anchor="ctr"/>
          <a:lstStyle/>
          <a:p>
            <a:pPr marL="0" indent="0">
              <a:buNone/>
            </a:pPr>
            <a:r>
              <a:rPr lang="en-US" sz="1200" i="1" dirty="0">
                <a:solidFill>
                  <a:srgbClr val="9A8F82"/>
                </a:solidFill>
                <a:latin typeface="Calibri" pitchFamily="34" charset="0"/>
                <a:ea typeface="Calibri" pitchFamily="34" charset="-122"/>
                <a:cs typeface="Calibri" pitchFamily="34" charset="-120"/>
              </a:rPr>
              <a:t>On behalf of the Company and personally, thank you for your continued support.</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400" b="1" kern="0" spc="200" dirty="0">
                <a:solidFill>
                  <a:srgbClr val="A85A2E"/>
                </a:solidFill>
                <a:latin typeface="Calibri" pitchFamily="34" charset="0"/>
                <a:ea typeface="Calibri" pitchFamily="34" charset="-122"/>
                <a:cs typeface="Calibri" pitchFamily="34" charset="-120"/>
              </a:rPr>
              <a:t>LEGAL</a:t>
            </a:r>
            <a:endParaRPr lang="en-US" sz="14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Cautionary Disclaimer &amp; Forward-Looking Statements</a:t>
            </a:r>
            <a:endParaRPr lang="en-US" sz="3200" dirty="0"/>
          </a:p>
        </p:txBody>
      </p:sp>
      <p:sp>
        <p:nvSpPr>
          <p:cNvPr id="4" name="Text 2"/>
          <p:cNvSpPr/>
          <p:nvPr/>
        </p:nvSpPr>
        <p:spPr>
          <a:xfrm>
            <a:off x="548640" y="1417320"/>
            <a:ext cx="11064240" cy="548640"/>
          </a:xfrm>
          <a:prstGeom prst="rect">
            <a:avLst/>
          </a:prstGeom>
          <a:noFill/>
          <a:ln/>
        </p:spPr>
        <p:txBody>
          <a:bodyPr wrap="square" lIns="0" tIns="0" rIns="0" bIns="0" rtlCol="0" anchor="ctr"/>
          <a:lstStyle/>
          <a:p>
            <a:pPr marL="0" indent="0">
              <a:lnSpc>
                <a:spcPct val="120000"/>
              </a:lnSpc>
              <a:buNone/>
            </a:pPr>
            <a:r>
              <a:rPr lang="en-US" sz="1200" i="1" dirty="0">
                <a:solidFill>
                  <a:srgbClr val="6B6560"/>
                </a:solidFill>
                <a:latin typeface="Calibri" pitchFamily="34" charset="0"/>
                <a:ea typeface="Calibri" pitchFamily="34" charset="-122"/>
                <a:cs typeface="Calibri" pitchFamily="34" charset="-120"/>
              </a:rPr>
              <a:t>This is a condensed summary. The complete Legal Information and Cautionary Disclaimer is available in the Company's document library and on its website, and forms part of this CEO &amp; Chairman's Message.</a:t>
            </a:r>
            <a:endParaRPr lang="en-US" sz="1200" dirty="0"/>
          </a:p>
        </p:txBody>
      </p:sp>
      <p:sp>
        <p:nvSpPr>
          <p:cNvPr id="5" name="Text 3"/>
          <p:cNvSpPr/>
          <p:nvPr/>
        </p:nvSpPr>
        <p:spPr>
          <a:xfrm>
            <a:off x="548640" y="2103120"/>
            <a:ext cx="11064240" cy="320040"/>
          </a:xfrm>
          <a:prstGeom prst="rect">
            <a:avLst/>
          </a:prstGeom>
          <a:noFill/>
          <a:ln/>
        </p:spPr>
        <p:txBody>
          <a:bodyPr wrap="square" lIns="0" tIns="0" rIns="0" bIns="0" rtlCol="0" anchor="ctr"/>
          <a:lstStyle/>
          <a:p>
            <a:pPr marL="0" indent="0">
              <a:buNone/>
            </a:pPr>
            <a:r>
              <a:rPr lang="en-US" sz="1400" b="1" dirty="0">
                <a:solidFill>
                  <a:srgbClr val="A85A2E"/>
                </a:solidFill>
                <a:latin typeface="Cambria" pitchFamily="34" charset="0"/>
                <a:ea typeface="Cambria" pitchFamily="34" charset="-122"/>
                <a:cs typeface="Cambria" pitchFamily="34" charset="-120"/>
              </a:rPr>
              <a:t>Forward-Looking Statements</a:t>
            </a:r>
            <a:endParaRPr lang="en-US" sz="1400" dirty="0"/>
          </a:p>
        </p:txBody>
      </p:sp>
      <p:sp>
        <p:nvSpPr>
          <p:cNvPr id="6" name="Text 4"/>
          <p:cNvSpPr/>
          <p:nvPr/>
        </p:nvSpPr>
        <p:spPr>
          <a:xfrm>
            <a:off x="548640" y="2441448"/>
            <a:ext cx="11064240" cy="960120"/>
          </a:xfrm>
          <a:prstGeom prst="rect">
            <a:avLst/>
          </a:prstGeom>
          <a:noFill/>
          <a:ln/>
        </p:spPr>
        <p:txBody>
          <a:bodyPr wrap="square" lIns="0" tIns="0" rIns="0" bIns="0" rtlCol="0" anchor="ctr"/>
          <a:lstStyle/>
          <a:p>
            <a:pPr marL="0" indent="0">
              <a:lnSpc>
                <a:spcPct val="120000"/>
              </a:lnSpc>
              <a:buNone/>
            </a:pPr>
            <a:r>
              <a:rPr lang="en-US" sz="1400" dirty="0">
                <a:solidFill>
                  <a:srgbClr val="2E2E2E"/>
                </a:solidFill>
                <a:latin typeface="Calibri" pitchFamily="34" charset="0"/>
                <a:ea typeface="Calibri" pitchFamily="34" charset="-122"/>
                <a:cs typeface="Calibri" pitchFamily="34" charset="-120"/>
              </a:rPr>
              <a:t>This update contains forward-looking information within the meaning of Canadian securities laws, including statements about asset acquisitions, financing, exploration plans, and potential mineralization. Actual results may differ materially due to regulatory, financing, exploration, commodity-price, and permitting risks. Readers should not place undue reliance on forward-looking statements.</a:t>
            </a:r>
            <a:endParaRPr lang="en-US" sz="1400" dirty="0"/>
          </a:p>
        </p:txBody>
      </p:sp>
      <p:sp>
        <p:nvSpPr>
          <p:cNvPr id="7" name="Text 5"/>
          <p:cNvSpPr/>
          <p:nvPr/>
        </p:nvSpPr>
        <p:spPr>
          <a:xfrm>
            <a:off x="548640" y="3474720"/>
            <a:ext cx="11064240" cy="320040"/>
          </a:xfrm>
          <a:prstGeom prst="rect">
            <a:avLst/>
          </a:prstGeom>
          <a:noFill/>
          <a:ln/>
        </p:spPr>
        <p:txBody>
          <a:bodyPr wrap="square" lIns="0" tIns="0" rIns="0" bIns="0" rtlCol="0" anchor="ctr"/>
          <a:lstStyle/>
          <a:p>
            <a:pPr marL="0" indent="0">
              <a:buNone/>
            </a:pPr>
            <a:r>
              <a:rPr lang="en-US" sz="1400" b="1" dirty="0">
                <a:solidFill>
                  <a:srgbClr val="A85A2E"/>
                </a:solidFill>
                <a:latin typeface="Cambria" pitchFamily="34" charset="0"/>
                <a:ea typeface="Cambria" pitchFamily="34" charset="-122"/>
                <a:cs typeface="Cambria" pitchFamily="34" charset="-120"/>
              </a:rPr>
              <a:t>Technical Information</a:t>
            </a:r>
            <a:endParaRPr lang="en-US" sz="1400" dirty="0"/>
          </a:p>
        </p:txBody>
      </p:sp>
      <p:sp>
        <p:nvSpPr>
          <p:cNvPr id="8" name="Text 6"/>
          <p:cNvSpPr/>
          <p:nvPr/>
        </p:nvSpPr>
        <p:spPr>
          <a:xfrm>
            <a:off x="548640" y="3813048"/>
            <a:ext cx="11064240" cy="960120"/>
          </a:xfrm>
          <a:prstGeom prst="rect">
            <a:avLst/>
          </a:prstGeom>
          <a:noFill/>
          <a:ln/>
        </p:spPr>
        <p:txBody>
          <a:bodyPr wrap="square" lIns="0" tIns="0" rIns="0" bIns="0" rtlCol="0" anchor="ctr"/>
          <a:lstStyle/>
          <a:p>
            <a:pPr marL="0" indent="0">
              <a:lnSpc>
                <a:spcPct val="120000"/>
              </a:lnSpc>
              <a:buNone/>
            </a:pPr>
            <a:r>
              <a:rPr lang="en-US" sz="1400" dirty="0">
                <a:solidFill>
                  <a:srgbClr val="2E2E2E"/>
                </a:solidFill>
                <a:latin typeface="Calibri" pitchFamily="34" charset="0"/>
                <a:ea typeface="Calibri" pitchFamily="34" charset="-122"/>
                <a:cs typeface="Calibri" pitchFamily="34" charset="-120"/>
              </a:rPr>
              <a:t>Mr. Helgi Sigurgeirson, a consultant to the Company, is a Qualified Person under NI 43-101 and has reviewed and approved the scientific and technical information herein. Historical results referenced are non-compliant with NI 43-101 and are not treated as current mineral resources or reserves.</a:t>
            </a:r>
            <a:endParaRPr lang="en-US" sz="1400" dirty="0"/>
          </a:p>
        </p:txBody>
      </p:sp>
      <p:sp>
        <p:nvSpPr>
          <p:cNvPr id="9" name="Text 7"/>
          <p:cNvSpPr/>
          <p:nvPr/>
        </p:nvSpPr>
        <p:spPr>
          <a:xfrm>
            <a:off x="548640" y="4846320"/>
            <a:ext cx="11064240" cy="320040"/>
          </a:xfrm>
          <a:prstGeom prst="rect">
            <a:avLst/>
          </a:prstGeom>
          <a:noFill/>
          <a:ln/>
        </p:spPr>
        <p:txBody>
          <a:bodyPr wrap="square" lIns="0" tIns="0" rIns="0" bIns="0" rtlCol="0" anchor="ctr"/>
          <a:lstStyle/>
          <a:p>
            <a:pPr marL="0" indent="0">
              <a:buNone/>
            </a:pPr>
            <a:r>
              <a:rPr lang="en-US" sz="1400" b="1" dirty="0">
                <a:solidFill>
                  <a:srgbClr val="A85A2E"/>
                </a:solidFill>
                <a:latin typeface="Cambria" pitchFamily="34" charset="0"/>
                <a:ea typeface="Cambria" pitchFamily="34" charset="-122"/>
                <a:cs typeface="Cambria" pitchFamily="34" charset="-120"/>
              </a:rPr>
              <a:t>Notice</a:t>
            </a:r>
            <a:endParaRPr lang="en-US" sz="1400" dirty="0"/>
          </a:p>
        </p:txBody>
      </p:sp>
      <p:sp>
        <p:nvSpPr>
          <p:cNvPr id="10" name="Text 8"/>
          <p:cNvSpPr/>
          <p:nvPr/>
        </p:nvSpPr>
        <p:spPr>
          <a:xfrm>
            <a:off x="548640" y="5184648"/>
            <a:ext cx="11064240" cy="960120"/>
          </a:xfrm>
          <a:prstGeom prst="rect">
            <a:avLst/>
          </a:prstGeom>
          <a:noFill/>
          <a:ln/>
        </p:spPr>
        <p:txBody>
          <a:bodyPr wrap="square" lIns="0" tIns="0" rIns="0" bIns="0" rtlCol="0" anchor="ctr"/>
          <a:lstStyle/>
          <a:p>
            <a:pPr marL="0" indent="0">
              <a:lnSpc>
                <a:spcPct val="120000"/>
              </a:lnSpc>
              <a:buNone/>
            </a:pPr>
            <a:r>
              <a:rPr lang="en-US" sz="1150" dirty="0">
                <a:solidFill>
                  <a:srgbClr val="2E2E2E"/>
                </a:solidFill>
                <a:latin typeface="Calibri" pitchFamily="34" charset="0"/>
                <a:ea typeface="Calibri" pitchFamily="34" charset="-122"/>
                <a:cs typeface="Calibri" pitchFamily="34" charset="-120"/>
              </a:rPr>
              <a:t>Neither the TSX Venture Exchange nor its Regulation Services Provider accepts responsibility for the adequacy or accuracy of this material. This material is not an offer, recommendation, or solicitation for financing.</a:t>
            </a:r>
            <a:endParaRPr lang="en-US" sz="1150" dirty="0"/>
          </a:p>
        </p:txBody>
      </p:sp>
      <p:sp>
        <p:nvSpPr>
          <p:cNvPr id="11" name="Text 9"/>
          <p:cNvSpPr/>
          <p:nvPr/>
        </p:nvSpPr>
        <p:spPr>
          <a:xfrm>
            <a:off x="548640" y="6355080"/>
            <a:ext cx="9144000" cy="320040"/>
          </a:xfrm>
          <a:prstGeom prst="rect">
            <a:avLst/>
          </a:prstGeom>
          <a:noFill/>
          <a:ln/>
        </p:spPr>
        <p:txBody>
          <a:bodyPr wrap="square" lIns="0" tIns="0" rIns="0" bIns="0" rtlCol="0" anchor="ctr"/>
          <a:lstStyle/>
          <a:p>
            <a:pPr marL="0" indent="0">
              <a:buNone/>
            </a:pPr>
            <a:r>
              <a:rPr lang="en-US" sz="1050" dirty="0">
                <a:solidFill>
                  <a:srgbClr val="6B6560"/>
                </a:solidFill>
                <a:latin typeface="Calibri" pitchFamily="34" charset="0"/>
                <a:ea typeface="Calibri" pitchFamily="34" charset="-122"/>
                <a:cs typeface="Calibri" pitchFamily="34" charset="-120"/>
              </a:rPr>
              <a:t>E-Mail: contact@asiabasemetals.com     •     Website: www.asiabasemetals.com</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200" b="1" kern="0" spc="200" dirty="0">
                <a:solidFill>
                  <a:srgbClr val="A85A2E"/>
                </a:solidFill>
                <a:latin typeface="Calibri" pitchFamily="34" charset="0"/>
                <a:ea typeface="Calibri" pitchFamily="34" charset="-122"/>
                <a:cs typeface="Calibri" pitchFamily="34" charset="-120"/>
              </a:rPr>
              <a:t>BEFORE WE BEGIN</a:t>
            </a:r>
            <a:endParaRPr lang="en-US" sz="12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Cautionary Note</a:t>
            </a:r>
            <a:endParaRPr lang="en-US" sz="3200" dirty="0"/>
          </a:p>
        </p:txBody>
      </p:sp>
      <p:sp>
        <p:nvSpPr>
          <p:cNvPr id="4" name="Shape 2"/>
          <p:cNvSpPr/>
          <p:nvPr/>
        </p:nvSpPr>
        <p:spPr>
          <a:xfrm>
            <a:off x="640080" y="1737360"/>
            <a:ext cx="640080" cy="640080"/>
          </a:xfrm>
          <a:prstGeom prst="ellipse">
            <a:avLst/>
          </a:prstGeom>
          <a:solidFill>
            <a:srgbClr val="F7F4F1"/>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23290" y="1820570"/>
            <a:ext cx="473659" cy="473659"/>
          </a:xfrm>
          <a:prstGeom prst="rect">
            <a:avLst/>
          </a:prstGeom>
        </p:spPr>
      </p:pic>
      <p:sp>
        <p:nvSpPr>
          <p:cNvPr id="6" name="Text 3"/>
          <p:cNvSpPr/>
          <p:nvPr/>
        </p:nvSpPr>
        <p:spPr>
          <a:xfrm>
            <a:off x="1554480" y="1691640"/>
            <a:ext cx="9966960" cy="1188720"/>
          </a:xfrm>
          <a:prstGeom prst="rect">
            <a:avLst/>
          </a:prstGeom>
          <a:noFill/>
          <a:ln/>
        </p:spPr>
        <p:txBody>
          <a:bodyPr wrap="square" lIns="0" tIns="0" rIns="0" bIns="0" rtlCol="0" anchor="ctr"/>
          <a:lstStyle/>
          <a:p>
            <a:pPr marL="0" indent="0">
              <a:buNone/>
            </a:pPr>
            <a:r>
              <a:rPr lang="en-US" sz="1500" dirty="0">
                <a:solidFill>
                  <a:srgbClr val="2E2E2E"/>
                </a:solidFill>
                <a:latin typeface="Calibri" pitchFamily="34" charset="0"/>
                <a:ea typeface="Calibri" pitchFamily="34" charset="-122"/>
                <a:cs typeface="Calibri" pitchFamily="34" charset="-120"/>
              </a:rPr>
              <a:t>This update contains forward-looking statements and is subject to the full Cautionary Disclaimer set out at the end of this document and in the Company's document library. It is not an offer or solicitation to buy or sell securities. The Company's public disclosure is filed on SEDAR+.</a:t>
            </a:r>
            <a:endParaRPr lang="en-US" sz="1500" dirty="0"/>
          </a:p>
        </p:txBody>
      </p:sp>
      <p:sp>
        <p:nvSpPr>
          <p:cNvPr id="7" name="Shape 4"/>
          <p:cNvSpPr/>
          <p:nvPr/>
        </p:nvSpPr>
        <p:spPr>
          <a:xfrm>
            <a:off x="548640" y="3246120"/>
            <a:ext cx="11064240" cy="2651760"/>
          </a:xfrm>
          <a:prstGeom prst="roundRect">
            <a:avLst>
              <a:gd name="adj" fmla="val 2069"/>
            </a:avLst>
          </a:prstGeom>
          <a:solidFill>
            <a:srgbClr val="F7F4F1"/>
          </a:solidFill>
          <a:ln/>
          <a:effectLst>
            <a:outerShdw blurRad="101600" dist="25400" dir="5400000" algn="bl" rotWithShape="0">
              <a:srgbClr val="000000">
                <a:alpha val="6000"/>
              </a:srgbClr>
            </a:outerShdw>
          </a:effectLst>
        </p:spPr>
        <p:txBody>
          <a:bodyPr/>
          <a:lstStyle/>
          <a:p>
            <a:endParaRPr lang="en-US"/>
          </a:p>
        </p:txBody>
      </p:sp>
      <p:sp>
        <p:nvSpPr>
          <p:cNvPr id="8" name="Text 5"/>
          <p:cNvSpPr/>
          <p:nvPr/>
        </p:nvSpPr>
        <p:spPr>
          <a:xfrm>
            <a:off x="914400" y="3474720"/>
            <a:ext cx="10332720" cy="2194560"/>
          </a:xfrm>
          <a:prstGeom prst="rect">
            <a:avLst/>
          </a:prstGeom>
          <a:noFill/>
          <a:ln/>
        </p:spPr>
        <p:txBody>
          <a:bodyPr wrap="square" lIns="0" tIns="0" rIns="0" bIns="0" rtlCol="0" anchor="ctr"/>
          <a:lstStyle/>
          <a:p>
            <a:pPr marL="0" indent="0">
              <a:lnSpc>
                <a:spcPct val="125000"/>
              </a:lnSpc>
              <a:buNone/>
            </a:pPr>
            <a:r>
              <a:rPr lang="en-US" sz="1500" b="1" dirty="0">
                <a:solidFill>
                  <a:srgbClr val="232323"/>
                </a:solidFill>
                <a:latin typeface="Calibri" pitchFamily="34" charset="0"/>
                <a:ea typeface="Calibri" pitchFamily="34" charset="-122"/>
                <a:cs typeface="Calibri" pitchFamily="34" charset="-120"/>
              </a:rPr>
              <a:t>This Update Message is a PDF Format Document.</a:t>
            </a:r>
            <a:endParaRPr lang="en-US" sz="1500" dirty="0"/>
          </a:p>
          <a:p>
            <a:pPr marL="0" indent="0">
              <a:lnSpc>
                <a:spcPct val="125000"/>
              </a:lnSpc>
              <a:buNone/>
            </a:pPr>
            <a:r>
              <a:rPr lang="en-US" sz="1500" dirty="0">
                <a:solidFill>
                  <a:srgbClr val="2E2E2E"/>
                </a:solidFill>
                <a:latin typeface="Calibri" pitchFamily="34" charset="0"/>
                <a:ea typeface="Calibri" pitchFamily="34" charset="-122"/>
                <a:cs typeface="Calibri" pitchFamily="34" charset="-120"/>
              </a:rPr>
              <a:t>The facility above allows downloading an e-mailable PDF version with active links.</a:t>
            </a:r>
            <a:endParaRPr lang="en-US" sz="1500" dirty="0"/>
          </a:p>
          <a:p>
            <a:pPr marL="0" indent="0">
              <a:lnSpc>
                <a:spcPct val="125000"/>
              </a:lnSpc>
              <a:buNone/>
            </a:pPr>
            <a:r>
              <a:rPr lang="en-US" sz="600" dirty="0">
                <a:solidFill>
                  <a:srgbClr val="000000"/>
                </a:solidFill>
                <a:latin typeface="Calibri" pitchFamily="34" charset="0"/>
                <a:ea typeface="Calibri" pitchFamily="34" charset="-122"/>
                <a:cs typeface="Calibri" pitchFamily="34" charset="-120"/>
              </a:rPr>
              <a:t> </a:t>
            </a:r>
            <a:endParaRPr lang="en-US" sz="1500" dirty="0"/>
          </a:p>
          <a:p>
            <a:pPr marL="0" indent="0">
              <a:lnSpc>
                <a:spcPct val="125000"/>
              </a:lnSpc>
              <a:buNone/>
            </a:pPr>
            <a:r>
              <a:rPr lang="en-US" sz="1500" i="1" dirty="0">
                <a:solidFill>
                  <a:srgbClr val="2E2E2E"/>
                </a:solidFill>
                <a:latin typeface="Calibri" pitchFamily="34" charset="0"/>
                <a:ea typeface="Calibri" pitchFamily="34" charset="-122"/>
                <a:cs typeface="Calibri" pitchFamily="34" charset="-120"/>
              </a:rPr>
              <a:t>Note: Linked content to referred materials is displayed in a distinct colour throughout the source document.</a:t>
            </a:r>
            <a:endParaRPr lang="en-US" sz="1500" dirty="0"/>
          </a:p>
        </p:txBody>
      </p:sp>
      <p:sp>
        <p:nvSpPr>
          <p:cNvPr id="9" name="Text 6"/>
          <p:cNvSpPr/>
          <p:nvPr/>
        </p:nvSpPr>
        <p:spPr>
          <a:xfrm>
            <a:off x="457200" y="6446520"/>
            <a:ext cx="5486400" cy="274320"/>
          </a:xfrm>
          <a:prstGeom prst="rect">
            <a:avLst/>
          </a:prstGeom>
          <a:noFill/>
          <a:ln/>
        </p:spPr>
        <p:txBody>
          <a:bodyPr wrap="square" lIns="0" tIns="0" rIns="0" bIns="0" rtlCol="0" anchor="ctr"/>
          <a:lstStyle/>
          <a:p>
            <a:pPr marL="0" indent="0" algn="l">
              <a:buNone/>
            </a:pPr>
            <a:r>
              <a:rPr lang="en-US" sz="900" dirty="0">
                <a:solidFill>
                  <a:srgbClr val="6B6560"/>
                </a:solidFill>
                <a:latin typeface="Calibri" pitchFamily="34" charset="0"/>
                <a:ea typeface="Calibri" pitchFamily="34" charset="-122"/>
                <a:cs typeface="Calibri" pitchFamily="34" charset="-120"/>
              </a:rPr>
              <a:t>AsiaBaseMetals Inc.  |  TSX.V: ABZ</a:t>
            </a:r>
            <a:endParaRPr lang="en-US" sz="900" dirty="0"/>
          </a:p>
        </p:txBody>
      </p:sp>
      <p:sp>
        <p:nvSpPr>
          <p:cNvPr id="10" name="Text 7"/>
          <p:cNvSpPr/>
          <p:nvPr/>
        </p:nvSpPr>
        <p:spPr>
          <a:xfrm>
            <a:off x="11247120" y="6446520"/>
            <a:ext cx="457200" cy="274320"/>
          </a:xfrm>
          <a:prstGeom prst="rect">
            <a:avLst/>
          </a:prstGeom>
          <a:noFill/>
          <a:ln/>
        </p:spPr>
        <p:txBody>
          <a:bodyPr wrap="square" lIns="0" tIns="0" rIns="0" bIns="0" rtlCol="0" anchor="ctr"/>
          <a:lstStyle/>
          <a:p>
            <a:pPr marL="0" indent="0" algn="r">
              <a:buNone/>
            </a:pPr>
            <a:r>
              <a:rPr lang="en-US" sz="900" dirty="0">
                <a:solidFill>
                  <a:srgbClr val="6B6560"/>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400" b="1" kern="0" spc="200" dirty="0">
                <a:solidFill>
                  <a:srgbClr val="A85A2E"/>
                </a:solidFill>
                <a:latin typeface="Calibri" pitchFamily="34" charset="0"/>
                <a:ea typeface="Calibri" pitchFamily="34" charset="-122"/>
                <a:cs typeface="Calibri" pitchFamily="34" charset="-120"/>
              </a:rPr>
              <a:t>ASIABASEMETALS INC.</a:t>
            </a:r>
            <a:endParaRPr lang="en-US" sz="14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The Opportunity</a:t>
            </a:r>
            <a:endParaRPr lang="en-US" sz="3200" dirty="0"/>
          </a:p>
        </p:txBody>
      </p:sp>
      <p:sp>
        <p:nvSpPr>
          <p:cNvPr id="4" name="Text 2"/>
          <p:cNvSpPr/>
          <p:nvPr/>
        </p:nvSpPr>
        <p:spPr>
          <a:xfrm>
            <a:off x="548640" y="1508760"/>
            <a:ext cx="6492240" cy="1463040"/>
          </a:xfrm>
          <a:prstGeom prst="rect">
            <a:avLst/>
          </a:prstGeom>
          <a:noFill/>
          <a:ln/>
        </p:spPr>
        <p:txBody>
          <a:bodyPr wrap="square" lIns="0" tIns="0" rIns="0" bIns="0" rtlCol="0" anchor="ctr"/>
          <a:lstStyle/>
          <a:p>
            <a:pPr marL="0" indent="0">
              <a:lnSpc>
                <a:spcPct val="120000"/>
              </a:lnSpc>
              <a:buNone/>
            </a:pPr>
            <a:r>
              <a:rPr lang="en-US" sz="1500" dirty="0">
                <a:solidFill>
                  <a:srgbClr val="2E2E2E"/>
                </a:solidFill>
                <a:latin typeface="Calibri" pitchFamily="34" charset="0"/>
                <a:ea typeface="Calibri" pitchFamily="34" charset="-122"/>
                <a:cs typeface="Calibri" pitchFamily="34" charset="-120"/>
              </a:rPr>
              <a:t>AsiaBaseMetals is a Canadian mineral exploration company focused on acquiring, exploring, developing, and mining polymetallic VMS systems — copper, zinc, silver, and gold — across the Americas, with a current focus on Canada, the United States, Mexico, Argentina, and Chile.</a:t>
            </a:r>
            <a:endParaRPr lang="en-US" sz="1500" dirty="0"/>
          </a:p>
        </p:txBody>
      </p:sp>
      <p:sp>
        <p:nvSpPr>
          <p:cNvPr id="5" name="Text 3"/>
          <p:cNvSpPr/>
          <p:nvPr/>
        </p:nvSpPr>
        <p:spPr>
          <a:xfrm>
            <a:off x="548640" y="2971800"/>
            <a:ext cx="6492240" cy="1554480"/>
          </a:xfrm>
          <a:prstGeom prst="rect">
            <a:avLst/>
          </a:prstGeom>
          <a:noFill/>
          <a:ln/>
        </p:spPr>
        <p:txBody>
          <a:bodyPr wrap="square" lIns="0" tIns="0" rIns="0" bIns="0" rtlCol="0" anchor="ctr"/>
          <a:lstStyle/>
          <a:p>
            <a:pPr marL="0" indent="0">
              <a:lnSpc>
                <a:spcPct val="120000"/>
              </a:lnSpc>
              <a:buNone/>
            </a:pPr>
            <a:r>
              <a:rPr lang="en-US" sz="1500" dirty="0">
                <a:solidFill>
                  <a:srgbClr val="2E2E2E"/>
                </a:solidFill>
                <a:latin typeface="Calibri" pitchFamily="34" charset="0"/>
                <a:ea typeface="Calibri" pitchFamily="34" charset="-122"/>
                <a:cs typeface="Calibri" pitchFamily="34" charset="-120"/>
              </a:rPr>
              <a:t>Through a decade-long downturn, the Company deliberately minimized expenditures and shareholder dilution while waiting for the cycle to turn. That patience has paid off: the senior mining-sector upturn began in 2025, and the junior-exploration upturn has now arrived in 2026 and is gaining momentum.</a:t>
            </a:r>
            <a:endParaRPr lang="en-US" sz="1500" dirty="0"/>
          </a:p>
        </p:txBody>
      </p:sp>
      <p:sp>
        <p:nvSpPr>
          <p:cNvPr id="6" name="Text 4"/>
          <p:cNvSpPr/>
          <p:nvPr/>
        </p:nvSpPr>
        <p:spPr>
          <a:xfrm>
            <a:off x="548640" y="4617720"/>
            <a:ext cx="6492240" cy="1188720"/>
          </a:xfrm>
          <a:prstGeom prst="rect">
            <a:avLst/>
          </a:prstGeom>
          <a:noFill/>
          <a:ln/>
        </p:spPr>
        <p:txBody>
          <a:bodyPr wrap="square" lIns="0" tIns="0" rIns="0" bIns="0" rtlCol="0" anchor="ctr"/>
          <a:lstStyle/>
          <a:p>
            <a:pPr marL="0" indent="0">
              <a:lnSpc>
                <a:spcPct val="120000"/>
              </a:lnSpc>
              <a:buNone/>
            </a:pPr>
            <a:r>
              <a:rPr lang="en-US" sz="1500" dirty="0">
                <a:solidFill>
                  <a:srgbClr val="2E2E2E"/>
                </a:solidFill>
                <a:latin typeface="Calibri" pitchFamily="34" charset="0"/>
                <a:ea typeface="Calibri" pitchFamily="34" charset="-122"/>
                <a:cs typeface="Calibri" pitchFamily="34" charset="-120"/>
              </a:rPr>
              <a:t>Having acquired the Jervis Project in December 2025, the Company is now actively pursuing additional advanced-stage acquisitions across the Americas, with several reviews and advanced negotiations already underway.</a:t>
            </a:r>
            <a:endParaRPr lang="en-US" sz="1500" dirty="0"/>
          </a:p>
        </p:txBody>
      </p:sp>
      <p:sp>
        <p:nvSpPr>
          <p:cNvPr id="7" name="Shape 5"/>
          <p:cNvSpPr/>
          <p:nvPr/>
        </p:nvSpPr>
        <p:spPr>
          <a:xfrm>
            <a:off x="7406640" y="1508760"/>
            <a:ext cx="4206240" cy="1417320"/>
          </a:xfrm>
          <a:prstGeom prst="roundRect">
            <a:avLst>
              <a:gd name="adj" fmla="val 4516"/>
            </a:avLst>
          </a:prstGeom>
          <a:solidFill>
            <a:srgbClr val="F7F4F1"/>
          </a:solidFill>
          <a:ln/>
          <a:effectLst>
            <a:outerShdw blurRad="88900" dist="25400" dir="5400000" algn="bl" rotWithShape="0">
              <a:srgbClr val="000000">
                <a:alpha val="7000"/>
              </a:srgbClr>
            </a:outerShdw>
          </a:effectLst>
        </p:spPr>
        <p:txBody>
          <a:bodyPr/>
          <a:lstStyle/>
          <a:p>
            <a:endParaRPr lang="en-US"/>
          </a:p>
        </p:txBody>
      </p:sp>
      <p:sp>
        <p:nvSpPr>
          <p:cNvPr id="8" name="Shape 6"/>
          <p:cNvSpPr/>
          <p:nvPr/>
        </p:nvSpPr>
        <p:spPr>
          <a:xfrm>
            <a:off x="7635240" y="1728216"/>
            <a:ext cx="502920" cy="502920"/>
          </a:xfrm>
          <a:prstGeom prst="ellipse">
            <a:avLst/>
          </a:prstGeom>
          <a:solidFill>
            <a:srgbClr val="FFFFFF"/>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7700620" y="1793596"/>
            <a:ext cx="372161" cy="372161"/>
          </a:xfrm>
          <a:prstGeom prst="rect">
            <a:avLst/>
          </a:prstGeom>
        </p:spPr>
      </p:pic>
      <p:sp>
        <p:nvSpPr>
          <p:cNvPr id="10" name="Text 7"/>
          <p:cNvSpPr/>
          <p:nvPr/>
        </p:nvSpPr>
        <p:spPr>
          <a:xfrm>
            <a:off x="8275320" y="1655064"/>
            <a:ext cx="3108960" cy="320040"/>
          </a:xfrm>
          <a:prstGeom prst="rect">
            <a:avLst/>
          </a:prstGeom>
          <a:noFill/>
          <a:ln/>
        </p:spPr>
        <p:txBody>
          <a:bodyPr wrap="square" lIns="0" tIns="0" rIns="0" bIns="0" rtlCol="0" anchor="ctr"/>
          <a:lstStyle/>
          <a:p>
            <a:pPr marL="0" indent="0">
              <a:buNone/>
            </a:pPr>
            <a:r>
              <a:rPr lang="en-US" sz="1500" b="1" dirty="0">
                <a:solidFill>
                  <a:srgbClr val="232323"/>
                </a:solidFill>
                <a:latin typeface="Cambria" pitchFamily="34" charset="0"/>
                <a:ea typeface="Cambria" pitchFamily="34" charset="-122"/>
                <a:cs typeface="Cambria" pitchFamily="34" charset="-120"/>
              </a:rPr>
              <a:t>Jervis Project</a:t>
            </a:r>
            <a:endParaRPr lang="en-US" sz="1500" dirty="0"/>
          </a:p>
        </p:txBody>
      </p:sp>
      <p:sp>
        <p:nvSpPr>
          <p:cNvPr id="11" name="Text 8"/>
          <p:cNvSpPr/>
          <p:nvPr/>
        </p:nvSpPr>
        <p:spPr>
          <a:xfrm>
            <a:off x="8275320" y="1993392"/>
            <a:ext cx="3108960" cy="82296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VMS-style Cu-Zn-Ag-Au, 100% owned, acquired December 2025</a:t>
            </a:r>
            <a:endParaRPr lang="en-US" sz="1400" dirty="0"/>
          </a:p>
        </p:txBody>
      </p:sp>
      <p:sp>
        <p:nvSpPr>
          <p:cNvPr id="12" name="Shape 9"/>
          <p:cNvSpPr/>
          <p:nvPr/>
        </p:nvSpPr>
        <p:spPr>
          <a:xfrm>
            <a:off x="7406640" y="3108960"/>
            <a:ext cx="4206240" cy="1417320"/>
          </a:xfrm>
          <a:prstGeom prst="roundRect">
            <a:avLst>
              <a:gd name="adj" fmla="val 4516"/>
            </a:avLst>
          </a:prstGeom>
          <a:solidFill>
            <a:srgbClr val="F7F4F1"/>
          </a:solidFill>
          <a:ln/>
          <a:effectLst>
            <a:outerShdw blurRad="88900" dist="25400" dir="5400000" algn="bl" rotWithShape="0">
              <a:srgbClr val="000000">
                <a:alpha val="7000"/>
              </a:srgbClr>
            </a:outerShdw>
          </a:effectLst>
        </p:spPr>
        <p:txBody>
          <a:bodyPr/>
          <a:lstStyle/>
          <a:p>
            <a:endParaRPr lang="en-US"/>
          </a:p>
        </p:txBody>
      </p:sp>
      <p:sp>
        <p:nvSpPr>
          <p:cNvPr id="13" name="Shape 10"/>
          <p:cNvSpPr/>
          <p:nvPr/>
        </p:nvSpPr>
        <p:spPr>
          <a:xfrm>
            <a:off x="7635240" y="3328416"/>
            <a:ext cx="502920" cy="502920"/>
          </a:xfrm>
          <a:prstGeom prst="ellipse">
            <a:avLst/>
          </a:prstGeom>
          <a:solidFill>
            <a:srgbClr val="FFFFFF"/>
          </a:solidFill>
          <a:ln/>
        </p:spPr>
        <p:txBody>
          <a:bodyPr/>
          <a:lstStyle/>
          <a:p>
            <a:endParaRPr lang="en-US"/>
          </a:p>
        </p:txBody>
      </p:sp>
      <p:pic>
        <p:nvPicPr>
          <p:cNvPr id="14" name="Image 1" descr="preencoded.png"/>
          <p:cNvPicPr>
            <a:picLocks noChangeAspect="1"/>
          </p:cNvPicPr>
          <p:nvPr/>
        </p:nvPicPr>
        <p:blipFill>
          <a:blip r:embed="rId4"/>
          <a:stretch>
            <a:fillRect/>
          </a:stretch>
        </p:blipFill>
        <p:spPr>
          <a:xfrm>
            <a:off x="7700620" y="3393796"/>
            <a:ext cx="372161" cy="372161"/>
          </a:xfrm>
          <a:prstGeom prst="rect">
            <a:avLst/>
          </a:prstGeom>
        </p:spPr>
      </p:pic>
      <p:sp>
        <p:nvSpPr>
          <p:cNvPr id="15" name="Text 11"/>
          <p:cNvSpPr/>
          <p:nvPr/>
        </p:nvSpPr>
        <p:spPr>
          <a:xfrm>
            <a:off x="8275320" y="3255264"/>
            <a:ext cx="3108960" cy="320040"/>
          </a:xfrm>
          <a:prstGeom prst="rect">
            <a:avLst/>
          </a:prstGeom>
          <a:noFill/>
          <a:ln/>
        </p:spPr>
        <p:txBody>
          <a:bodyPr wrap="square" lIns="0" tIns="0" rIns="0" bIns="0" rtlCol="0" anchor="ctr"/>
          <a:lstStyle/>
          <a:p>
            <a:pPr marL="0" indent="0">
              <a:buNone/>
            </a:pPr>
            <a:r>
              <a:rPr lang="en-US" sz="1500" b="1" dirty="0">
                <a:solidFill>
                  <a:srgbClr val="232323"/>
                </a:solidFill>
                <a:latin typeface="Cambria" pitchFamily="34" charset="0"/>
                <a:ea typeface="Cambria" pitchFamily="34" charset="-122"/>
                <a:cs typeface="Cambria" pitchFamily="34" charset="-120"/>
              </a:rPr>
              <a:t>Sector Timing</a:t>
            </a:r>
            <a:endParaRPr lang="en-US" sz="1500" dirty="0"/>
          </a:p>
        </p:txBody>
      </p:sp>
      <p:sp>
        <p:nvSpPr>
          <p:cNvPr id="16" name="Text 12"/>
          <p:cNvSpPr/>
          <p:nvPr/>
        </p:nvSpPr>
        <p:spPr>
          <a:xfrm>
            <a:off x="8275320" y="3593592"/>
            <a:ext cx="3108960" cy="82296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Senior upturn began 2025; junior exploration cycle arrived 2026</a:t>
            </a:r>
            <a:endParaRPr lang="en-US" sz="1400" dirty="0"/>
          </a:p>
        </p:txBody>
      </p:sp>
      <p:sp>
        <p:nvSpPr>
          <p:cNvPr id="17" name="Shape 13"/>
          <p:cNvSpPr/>
          <p:nvPr/>
        </p:nvSpPr>
        <p:spPr>
          <a:xfrm>
            <a:off x="7406640" y="4709160"/>
            <a:ext cx="4206240" cy="1417320"/>
          </a:xfrm>
          <a:prstGeom prst="roundRect">
            <a:avLst>
              <a:gd name="adj" fmla="val 4516"/>
            </a:avLst>
          </a:prstGeom>
          <a:solidFill>
            <a:srgbClr val="F7F4F1"/>
          </a:solidFill>
          <a:ln/>
          <a:effectLst>
            <a:outerShdw blurRad="88900" dist="25400" dir="5400000" algn="bl" rotWithShape="0">
              <a:srgbClr val="000000">
                <a:alpha val="7000"/>
              </a:srgbClr>
            </a:outerShdw>
          </a:effectLst>
        </p:spPr>
        <p:txBody>
          <a:bodyPr/>
          <a:lstStyle/>
          <a:p>
            <a:endParaRPr lang="en-US"/>
          </a:p>
        </p:txBody>
      </p:sp>
      <p:sp>
        <p:nvSpPr>
          <p:cNvPr id="18" name="Shape 14"/>
          <p:cNvSpPr/>
          <p:nvPr/>
        </p:nvSpPr>
        <p:spPr>
          <a:xfrm>
            <a:off x="7635240" y="4928616"/>
            <a:ext cx="502920" cy="502920"/>
          </a:xfrm>
          <a:prstGeom prst="ellipse">
            <a:avLst/>
          </a:prstGeom>
          <a:solidFill>
            <a:srgbClr val="FFFFFF"/>
          </a:solidFill>
          <a:ln/>
        </p:spPr>
        <p:txBody>
          <a:bodyPr/>
          <a:lstStyle/>
          <a:p>
            <a:endParaRPr lang="en-US"/>
          </a:p>
        </p:txBody>
      </p:sp>
      <p:pic>
        <p:nvPicPr>
          <p:cNvPr id="19" name="Image 2" descr="preencoded.png"/>
          <p:cNvPicPr>
            <a:picLocks noChangeAspect="1"/>
          </p:cNvPicPr>
          <p:nvPr/>
        </p:nvPicPr>
        <p:blipFill>
          <a:blip r:embed="rId5"/>
          <a:stretch>
            <a:fillRect/>
          </a:stretch>
        </p:blipFill>
        <p:spPr>
          <a:xfrm>
            <a:off x="7700620" y="4993996"/>
            <a:ext cx="372161" cy="372161"/>
          </a:xfrm>
          <a:prstGeom prst="rect">
            <a:avLst/>
          </a:prstGeom>
        </p:spPr>
      </p:pic>
      <p:sp>
        <p:nvSpPr>
          <p:cNvPr id="20" name="Text 15"/>
          <p:cNvSpPr/>
          <p:nvPr/>
        </p:nvSpPr>
        <p:spPr>
          <a:xfrm>
            <a:off x="8275320" y="4855464"/>
            <a:ext cx="3108960" cy="320040"/>
          </a:xfrm>
          <a:prstGeom prst="rect">
            <a:avLst/>
          </a:prstGeom>
          <a:noFill/>
          <a:ln/>
        </p:spPr>
        <p:txBody>
          <a:bodyPr wrap="square" lIns="0" tIns="0" rIns="0" bIns="0" rtlCol="0" anchor="ctr"/>
          <a:lstStyle/>
          <a:p>
            <a:pPr marL="0" indent="0">
              <a:buNone/>
            </a:pPr>
            <a:r>
              <a:rPr lang="en-US" sz="1500" b="1" dirty="0">
                <a:solidFill>
                  <a:srgbClr val="232323"/>
                </a:solidFill>
                <a:latin typeface="Cambria" pitchFamily="34" charset="0"/>
                <a:ea typeface="Cambria" pitchFamily="34" charset="-122"/>
                <a:cs typeface="Cambria" pitchFamily="34" charset="-120"/>
              </a:rPr>
              <a:t>Americas Pipeline</a:t>
            </a:r>
            <a:endParaRPr lang="en-US" sz="1500" dirty="0"/>
          </a:p>
        </p:txBody>
      </p:sp>
      <p:sp>
        <p:nvSpPr>
          <p:cNvPr id="21" name="Text 16"/>
          <p:cNvSpPr/>
          <p:nvPr/>
        </p:nvSpPr>
        <p:spPr>
          <a:xfrm>
            <a:off x="8275320" y="5193792"/>
            <a:ext cx="3108960" cy="82296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Advanced-stage acquisition talks across Canada, US, Mexico, Argentina, Chile</a:t>
            </a:r>
            <a:endParaRPr lang="en-US" sz="1400" dirty="0"/>
          </a:p>
        </p:txBody>
      </p:sp>
      <p:sp>
        <p:nvSpPr>
          <p:cNvPr id="22" name="Text 17"/>
          <p:cNvSpPr/>
          <p:nvPr/>
        </p:nvSpPr>
        <p:spPr>
          <a:xfrm>
            <a:off x="457200" y="6446520"/>
            <a:ext cx="5486400" cy="274320"/>
          </a:xfrm>
          <a:prstGeom prst="rect">
            <a:avLst/>
          </a:prstGeom>
          <a:noFill/>
          <a:ln/>
        </p:spPr>
        <p:txBody>
          <a:bodyPr wrap="square" lIns="0" tIns="0" rIns="0" bIns="0" rtlCol="0" anchor="ctr"/>
          <a:lstStyle/>
          <a:p>
            <a:pPr marL="0" indent="0" algn="l">
              <a:buNone/>
            </a:pPr>
            <a:r>
              <a:rPr lang="en-US" sz="900" dirty="0">
                <a:solidFill>
                  <a:srgbClr val="6B6560"/>
                </a:solidFill>
                <a:latin typeface="Calibri" pitchFamily="34" charset="0"/>
                <a:ea typeface="Calibri" pitchFamily="34" charset="-122"/>
                <a:cs typeface="Calibri" pitchFamily="34" charset="-120"/>
              </a:rPr>
              <a:t>AsiaBaseMetals Inc.  |  TSX.V: ABZ</a:t>
            </a:r>
            <a:endParaRPr lang="en-US" sz="900" dirty="0"/>
          </a:p>
        </p:txBody>
      </p:sp>
      <p:sp>
        <p:nvSpPr>
          <p:cNvPr id="23" name="Text 18"/>
          <p:cNvSpPr/>
          <p:nvPr/>
        </p:nvSpPr>
        <p:spPr>
          <a:xfrm>
            <a:off x="11247120" y="6446520"/>
            <a:ext cx="457200" cy="274320"/>
          </a:xfrm>
          <a:prstGeom prst="rect">
            <a:avLst/>
          </a:prstGeom>
          <a:noFill/>
          <a:ln/>
        </p:spPr>
        <p:txBody>
          <a:bodyPr wrap="square" lIns="0" tIns="0" rIns="0" bIns="0" rtlCol="0" anchor="ctr"/>
          <a:lstStyle/>
          <a:p>
            <a:pPr marL="0" indent="0" algn="r">
              <a:buNone/>
            </a:pPr>
            <a:r>
              <a:rPr lang="en-US" sz="900" dirty="0">
                <a:solidFill>
                  <a:srgbClr val="6B6560"/>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400" b="1" kern="0" spc="200" dirty="0">
                <a:solidFill>
                  <a:srgbClr val="A85A2E"/>
                </a:solidFill>
                <a:latin typeface="Calibri" pitchFamily="34" charset="0"/>
                <a:ea typeface="Calibri" pitchFamily="34" charset="-122"/>
                <a:cs typeface="Calibri" pitchFamily="34" charset="-120"/>
              </a:rPr>
              <a:t>MARKET BACKDROP</a:t>
            </a:r>
            <a:endParaRPr lang="en-US" sz="14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Why Copper, Why Now</a:t>
            </a:r>
            <a:endParaRPr lang="en-US" sz="3200" dirty="0"/>
          </a:p>
        </p:txBody>
      </p:sp>
      <p:sp>
        <p:nvSpPr>
          <p:cNvPr id="4" name="Shape 2"/>
          <p:cNvSpPr/>
          <p:nvPr/>
        </p:nvSpPr>
        <p:spPr>
          <a:xfrm>
            <a:off x="548640" y="1554480"/>
            <a:ext cx="3611880" cy="1965960"/>
          </a:xfrm>
          <a:prstGeom prst="roundRect">
            <a:avLst>
              <a:gd name="adj" fmla="val 2791"/>
            </a:avLst>
          </a:prstGeom>
          <a:solidFill>
            <a:srgbClr val="F7F4F1"/>
          </a:solidFill>
          <a:ln/>
          <a:effectLst>
            <a:outerShdw blurRad="76200" dist="25400" dir="5400000" algn="bl" rotWithShape="0">
              <a:srgbClr val="000000">
                <a:alpha val="6000"/>
              </a:srgbClr>
            </a:outerShdw>
          </a:effectLst>
        </p:spPr>
        <p:txBody>
          <a:bodyPr/>
          <a:lstStyle/>
          <a:p>
            <a:endParaRPr lang="en-US"/>
          </a:p>
        </p:txBody>
      </p:sp>
      <p:sp>
        <p:nvSpPr>
          <p:cNvPr id="5" name="Shape 3"/>
          <p:cNvSpPr/>
          <p:nvPr/>
        </p:nvSpPr>
        <p:spPr>
          <a:xfrm>
            <a:off x="749808" y="1755648"/>
            <a:ext cx="502920" cy="502920"/>
          </a:xfrm>
          <a:prstGeom prst="ellipse">
            <a:avLst/>
          </a:prstGeom>
          <a:solidFill>
            <a:srgbClr val="FFFFFF"/>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815188" y="1821028"/>
            <a:ext cx="372161" cy="372161"/>
          </a:xfrm>
          <a:prstGeom prst="rect">
            <a:avLst/>
          </a:prstGeom>
        </p:spPr>
      </p:pic>
      <p:sp>
        <p:nvSpPr>
          <p:cNvPr id="7" name="Text 4"/>
          <p:cNvSpPr/>
          <p:nvPr/>
        </p:nvSpPr>
        <p:spPr>
          <a:xfrm>
            <a:off x="749808" y="2377440"/>
            <a:ext cx="3209544" cy="502920"/>
          </a:xfrm>
          <a:prstGeom prst="rect">
            <a:avLst/>
          </a:prstGeom>
          <a:noFill/>
          <a:ln/>
        </p:spPr>
        <p:txBody>
          <a:bodyPr wrap="square" lIns="0" tIns="0" rIns="0" bIns="0" rtlCol="0" anchor="ctr"/>
          <a:lstStyle/>
          <a:p>
            <a:pPr marL="0" indent="0">
              <a:lnSpc>
                <a:spcPct val="105000"/>
              </a:lnSpc>
              <a:buNone/>
            </a:pPr>
            <a:r>
              <a:rPr lang="en-US" sz="1350" b="1" dirty="0">
                <a:solidFill>
                  <a:srgbClr val="232323"/>
                </a:solidFill>
                <a:latin typeface="Cambria" pitchFamily="34" charset="0"/>
                <a:ea typeface="Cambria" pitchFamily="34" charset="-122"/>
                <a:cs typeface="Cambria" pitchFamily="34" charset="-120"/>
              </a:rPr>
              <a:t>Population &amp; Middle-Class Growth</a:t>
            </a:r>
            <a:endParaRPr lang="en-US" sz="1350" dirty="0"/>
          </a:p>
        </p:txBody>
      </p:sp>
      <p:sp>
        <p:nvSpPr>
          <p:cNvPr id="8" name="Text 5"/>
          <p:cNvSpPr/>
          <p:nvPr/>
        </p:nvSpPr>
        <p:spPr>
          <a:xfrm>
            <a:off x="749808" y="2852928"/>
            <a:ext cx="3209544" cy="59436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Led by India and China, both projected among the largest economies by 2050.</a:t>
            </a:r>
            <a:endParaRPr lang="en-US" sz="1400" dirty="0"/>
          </a:p>
        </p:txBody>
      </p:sp>
      <p:sp>
        <p:nvSpPr>
          <p:cNvPr id="9" name="Shape 6"/>
          <p:cNvSpPr/>
          <p:nvPr/>
        </p:nvSpPr>
        <p:spPr>
          <a:xfrm>
            <a:off x="4297680" y="1554480"/>
            <a:ext cx="3611880" cy="1965960"/>
          </a:xfrm>
          <a:prstGeom prst="roundRect">
            <a:avLst>
              <a:gd name="adj" fmla="val 2791"/>
            </a:avLst>
          </a:prstGeom>
          <a:solidFill>
            <a:srgbClr val="F7F4F1"/>
          </a:solidFill>
          <a:ln/>
          <a:effectLst>
            <a:outerShdw blurRad="76200" dist="25400" dir="5400000" algn="bl" rotWithShape="0">
              <a:srgbClr val="000000">
                <a:alpha val="6000"/>
              </a:srgbClr>
            </a:outerShdw>
          </a:effectLst>
        </p:spPr>
        <p:txBody>
          <a:bodyPr/>
          <a:lstStyle/>
          <a:p>
            <a:endParaRPr lang="en-US"/>
          </a:p>
        </p:txBody>
      </p:sp>
      <p:sp>
        <p:nvSpPr>
          <p:cNvPr id="10" name="Shape 7"/>
          <p:cNvSpPr/>
          <p:nvPr/>
        </p:nvSpPr>
        <p:spPr>
          <a:xfrm>
            <a:off x="4498848" y="1755648"/>
            <a:ext cx="502920" cy="502920"/>
          </a:xfrm>
          <a:prstGeom prst="ellipse">
            <a:avLst/>
          </a:prstGeom>
          <a:solidFill>
            <a:srgbClr val="FFFFFF"/>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4564228" y="1821028"/>
            <a:ext cx="372161" cy="372161"/>
          </a:xfrm>
          <a:prstGeom prst="rect">
            <a:avLst/>
          </a:prstGeom>
        </p:spPr>
      </p:pic>
      <p:sp>
        <p:nvSpPr>
          <p:cNvPr id="12" name="Text 8"/>
          <p:cNvSpPr/>
          <p:nvPr/>
        </p:nvSpPr>
        <p:spPr>
          <a:xfrm>
            <a:off x="4498848" y="2377440"/>
            <a:ext cx="3209544" cy="502920"/>
          </a:xfrm>
          <a:prstGeom prst="rect">
            <a:avLst/>
          </a:prstGeom>
          <a:noFill/>
          <a:ln/>
        </p:spPr>
        <p:txBody>
          <a:bodyPr wrap="square" lIns="0" tIns="0" rIns="0" bIns="0" rtlCol="0" anchor="ctr"/>
          <a:lstStyle/>
          <a:p>
            <a:pPr marL="0" indent="0">
              <a:lnSpc>
                <a:spcPct val="105000"/>
              </a:lnSpc>
              <a:buNone/>
            </a:pPr>
            <a:r>
              <a:rPr lang="en-US" sz="1350" b="1" dirty="0">
                <a:solidFill>
                  <a:srgbClr val="232323"/>
                </a:solidFill>
                <a:latin typeface="Cambria" pitchFamily="34" charset="0"/>
                <a:ea typeface="Cambria" pitchFamily="34" charset="-122"/>
                <a:cs typeface="Cambria" pitchFamily="34" charset="-120"/>
              </a:rPr>
              <a:t>Electrification &amp; AI Power Demand</a:t>
            </a:r>
            <a:endParaRPr lang="en-US" sz="1350" dirty="0"/>
          </a:p>
        </p:txBody>
      </p:sp>
      <p:sp>
        <p:nvSpPr>
          <p:cNvPr id="13" name="Text 9"/>
          <p:cNvSpPr/>
          <p:nvPr/>
        </p:nvSpPr>
        <p:spPr>
          <a:xfrm>
            <a:off x="4498848" y="2852928"/>
            <a:ext cx="3209544" cy="59436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Grid build-out and AI-driven electricity demand require substantially more copper.</a:t>
            </a:r>
            <a:endParaRPr lang="en-US" sz="1400" dirty="0"/>
          </a:p>
        </p:txBody>
      </p:sp>
      <p:sp>
        <p:nvSpPr>
          <p:cNvPr id="14" name="Shape 10"/>
          <p:cNvSpPr/>
          <p:nvPr/>
        </p:nvSpPr>
        <p:spPr>
          <a:xfrm>
            <a:off x="8046720" y="1554480"/>
            <a:ext cx="3611880" cy="1965960"/>
          </a:xfrm>
          <a:prstGeom prst="roundRect">
            <a:avLst>
              <a:gd name="adj" fmla="val 2791"/>
            </a:avLst>
          </a:prstGeom>
          <a:solidFill>
            <a:srgbClr val="F7F4F1"/>
          </a:solidFill>
          <a:ln/>
          <a:effectLst>
            <a:outerShdw blurRad="76200" dist="25400" dir="5400000" algn="bl" rotWithShape="0">
              <a:srgbClr val="000000">
                <a:alpha val="6000"/>
              </a:srgbClr>
            </a:outerShdw>
          </a:effectLst>
        </p:spPr>
        <p:txBody>
          <a:bodyPr/>
          <a:lstStyle/>
          <a:p>
            <a:endParaRPr lang="en-US"/>
          </a:p>
        </p:txBody>
      </p:sp>
      <p:sp>
        <p:nvSpPr>
          <p:cNvPr id="15" name="Shape 11"/>
          <p:cNvSpPr/>
          <p:nvPr/>
        </p:nvSpPr>
        <p:spPr>
          <a:xfrm>
            <a:off x="8247888" y="1755648"/>
            <a:ext cx="502920" cy="502920"/>
          </a:xfrm>
          <a:prstGeom prst="ellipse">
            <a:avLst/>
          </a:prstGeom>
          <a:solidFill>
            <a:srgbClr val="FFFFFF"/>
          </a:solidFill>
          <a:ln/>
        </p:spPr>
        <p:txBody>
          <a:bodyPr/>
          <a:lstStyle/>
          <a:p>
            <a:endParaRPr lang="en-US"/>
          </a:p>
        </p:txBody>
      </p:sp>
      <p:pic>
        <p:nvPicPr>
          <p:cNvPr id="16" name="Image 2" descr="preencoded.png"/>
          <p:cNvPicPr>
            <a:picLocks noChangeAspect="1"/>
          </p:cNvPicPr>
          <p:nvPr/>
        </p:nvPicPr>
        <p:blipFill>
          <a:blip r:embed="rId5"/>
          <a:stretch>
            <a:fillRect/>
          </a:stretch>
        </p:blipFill>
        <p:spPr>
          <a:xfrm>
            <a:off x="8313268" y="1821028"/>
            <a:ext cx="372161" cy="372161"/>
          </a:xfrm>
          <a:prstGeom prst="rect">
            <a:avLst/>
          </a:prstGeom>
        </p:spPr>
      </p:pic>
      <p:sp>
        <p:nvSpPr>
          <p:cNvPr id="17" name="Text 12"/>
          <p:cNvSpPr/>
          <p:nvPr/>
        </p:nvSpPr>
        <p:spPr>
          <a:xfrm>
            <a:off x="8247888" y="2377440"/>
            <a:ext cx="3209544" cy="502920"/>
          </a:xfrm>
          <a:prstGeom prst="rect">
            <a:avLst/>
          </a:prstGeom>
          <a:noFill/>
          <a:ln/>
        </p:spPr>
        <p:txBody>
          <a:bodyPr wrap="square" lIns="0" tIns="0" rIns="0" bIns="0" rtlCol="0" anchor="ctr"/>
          <a:lstStyle/>
          <a:p>
            <a:pPr marL="0" indent="0">
              <a:lnSpc>
                <a:spcPct val="105000"/>
              </a:lnSpc>
              <a:buNone/>
            </a:pPr>
            <a:r>
              <a:rPr lang="en-US" sz="1350" b="1" dirty="0">
                <a:solidFill>
                  <a:srgbClr val="232323"/>
                </a:solidFill>
                <a:latin typeface="Cambria" pitchFamily="34" charset="0"/>
                <a:ea typeface="Cambria" pitchFamily="34" charset="-122"/>
                <a:cs typeface="Cambria" pitchFamily="34" charset="-120"/>
              </a:rPr>
              <a:t>Aging Infrastructure</a:t>
            </a:r>
            <a:endParaRPr lang="en-US" sz="1350" dirty="0"/>
          </a:p>
        </p:txBody>
      </p:sp>
      <p:sp>
        <p:nvSpPr>
          <p:cNvPr id="18" name="Text 13"/>
          <p:cNvSpPr/>
          <p:nvPr/>
        </p:nvSpPr>
        <p:spPr>
          <a:xfrm>
            <a:off x="8247888" y="2852928"/>
            <a:ext cx="3209544" cy="59436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Developed economies need to replace infrastructure that is in some cases nearly a century old.</a:t>
            </a:r>
            <a:endParaRPr lang="en-US" sz="1400" dirty="0"/>
          </a:p>
        </p:txBody>
      </p:sp>
      <p:sp>
        <p:nvSpPr>
          <p:cNvPr id="19" name="Shape 14"/>
          <p:cNvSpPr/>
          <p:nvPr/>
        </p:nvSpPr>
        <p:spPr>
          <a:xfrm>
            <a:off x="548640" y="3703320"/>
            <a:ext cx="3611880" cy="1965960"/>
          </a:xfrm>
          <a:prstGeom prst="roundRect">
            <a:avLst>
              <a:gd name="adj" fmla="val 2791"/>
            </a:avLst>
          </a:prstGeom>
          <a:solidFill>
            <a:srgbClr val="F7F4F1"/>
          </a:solidFill>
          <a:ln/>
          <a:effectLst>
            <a:outerShdw blurRad="76200" dist="25400" dir="5400000" algn="bl" rotWithShape="0">
              <a:srgbClr val="000000">
                <a:alpha val="6000"/>
              </a:srgbClr>
            </a:outerShdw>
          </a:effectLst>
        </p:spPr>
        <p:txBody>
          <a:bodyPr/>
          <a:lstStyle/>
          <a:p>
            <a:endParaRPr lang="en-US"/>
          </a:p>
        </p:txBody>
      </p:sp>
      <p:sp>
        <p:nvSpPr>
          <p:cNvPr id="20" name="Shape 15"/>
          <p:cNvSpPr/>
          <p:nvPr/>
        </p:nvSpPr>
        <p:spPr>
          <a:xfrm>
            <a:off x="749808" y="3904488"/>
            <a:ext cx="502920" cy="502920"/>
          </a:xfrm>
          <a:prstGeom prst="ellipse">
            <a:avLst/>
          </a:prstGeom>
          <a:solidFill>
            <a:srgbClr val="FFFFFF"/>
          </a:solidFill>
          <a:ln/>
        </p:spPr>
        <p:txBody>
          <a:bodyPr/>
          <a:lstStyle/>
          <a:p>
            <a:endParaRPr lang="en-US"/>
          </a:p>
        </p:txBody>
      </p:sp>
      <p:pic>
        <p:nvPicPr>
          <p:cNvPr id="21" name="Image 3" descr="preencoded.png"/>
          <p:cNvPicPr>
            <a:picLocks noChangeAspect="1"/>
          </p:cNvPicPr>
          <p:nvPr/>
        </p:nvPicPr>
        <p:blipFill>
          <a:blip r:embed="rId6"/>
          <a:stretch>
            <a:fillRect/>
          </a:stretch>
        </p:blipFill>
        <p:spPr>
          <a:xfrm>
            <a:off x="815188" y="3969868"/>
            <a:ext cx="372161" cy="372161"/>
          </a:xfrm>
          <a:prstGeom prst="rect">
            <a:avLst/>
          </a:prstGeom>
        </p:spPr>
      </p:pic>
      <p:sp>
        <p:nvSpPr>
          <p:cNvPr id="22" name="Text 16"/>
          <p:cNvSpPr/>
          <p:nvPr/>
        </p:nvSpPr>
        <p:spPr>
          <a:xfrm>
            <a:off x="749808" y="4526280"/>
            <a:ext cx="3209544" cy="502920"/>
          </a:xfrm>
          <a:prstGeom prst="rect">
            <a:avLst/>
          </a:prstGeom>
          <a:noFill/>
          <a:ln/>
        </p:spPr>
        <p:txBody>
          <a:bodyPr wrap="square" lIns="0" tIns="0" rIns="0" bIns="0" rtlCol="0" anchor="ctr"/>
          <a:lstStyle/>
          <a:p>
            <a:pPr marL="0" indent="0">
              <a:lnSpc>
                <a:spcPct val="105000"/>
              </a:lnSpc>
              <a:buNone/>
            </a:pPr>
            <a:r>
              <a:rPr lang="en-US" sz="1350" b="1" dirty="0">
                <a:solidFill>
                  <a:srgbClr val="232323"/>
                </a:solidFill>
                <a:latin typeface="Cambria" pitchFamily="34" charset="0"/>
                <a:ea typeface="Cambria" pitchFamily="34" charset="-122"/>
                <a:cs typeface="Cambria" pitchFamily="34" charset="-120"/>
              </a:rPr>
              <a:t>Trade &amp; Tariff Pressures</a:t>
            </a:r>
            <a:endParaRPr lang="en-US" sz="1350" dirty="0"/>
          </a:p>
        </p:txBody>
      </p:sp>
      <p:sp>
        <p:nvSpPr>
          <p:cNvPr id="23" name="Text 17"/>
          <p:cNvSpPr/>
          <p:nvPr/>
        </p:nvSpPr>
        <p:spPr>
          <a:xfrm>
            <a:off x="749808" y="5001768"/>
            <a:ext cx="3209544" cy="59436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Cross-border tariff dynamics add further pressure on the movement of metal.</a:t>
            </a:r>
            <a:endParaRPr lang="en-US" sz="1400" dirty="0"/>
          </a:p>
        </p:txBody>
      </p:sp>
      <p:sp>
        <p:nvSpPr>
          <p:cNvPr id="24" name="Shape 18"/>
          <p:cNvSpPr/>
          <p:nvPr/>
        </p:nvSpPr>
        <p:spPr>
          <a:xfrm>
            <a:off x="4297680" y="3703320"/>
            <a:ext cx="3611880" cy="1965960"/>
          </a:xfrm>
          <a:prstGeom prst="roundRect">
            <a:avLst>
              <a:gd name="adj" fmla="val 2791"/>
            </a:avLst>
          </a:prstGeom>
          <a:solidFill>
            <a:srgbClr val="F7F4F1"/>
          </a:solidFill>
          <a:ln/>
          <a:effectLst>
            <a:outerShdw blurRad="76200" dist="25400" dir="5400000" algn="bl" rotWithShape="0">
              <a:srgbClr val="000000">
                <a:alpha val="6000"/>
              </a:srgbClr>
            </a:outerShdw>
          </a:effectLst>
        </p:spPr>
        <p:txBody>
          <a:bodyPr/>
          <a:lstStyle/>
          <a:p>
            <a:endParaRPr lang="en-US"/>
          </a:p>
        </p:txBody>
      </p:sp>
      <p:sp>
        <p:nvSpPr>
          <p:cNvPr id="25" name="Shape 19"/>
          <p:cNvSpPr/>
          <p:nvPr/>
        </p:nvSpPr>
        <p:spPr>
          <a:xfrm>
            <a:off x="4498848" y="3904488"/>
            <a:ext cx="502920" cy="502920"/>
          </a:xfrm>
          <a:prstGeom prst="ellipse">
            <a:avLst/>
          </a:prstGeom>
          <a:solidFill>
            <a:srgbClr val="FFFFFF"/>
          </a:solidFill>
          <a:ln/>
        </p:spPr>
        <p:txBody>
          <a:bodyPr/>
          <a:lstStyle/>
          <a:p>
            <a:endParaRPr lang="en-US"/>
          </a:p>
        </p:txBody>
      </p:sp>
      <p:pic>
        <p:nvPicPr>
          <p:cNvPr id="26" name="Image 4" descr="preencoded.png"/>
          <p:cNvPicPr>
            <a:picLocks noChangeAspect="1"/>
          </p:cNvPicPr>
          <p:nvPr/>
        </p:nvPicPr>
        <p:blipFill>
          <a:blip r:embed="rId7"/>
          <a:stretch>
            <a:fillRect/>
          </a:stretch>
        </p:blipFill>
        <p:spPr>
          <a:xfrm>
            <a:off x="4564228" y="3969868"/>
            <a:ext cx="372161" cy="372161"/>
          </a:xfrm>
          <a:prstGeom prst="rect">
            <a:avLst/>
          </a:prstGeom>
        </p:spPr>
      </p:pic>
      <p:sp>
        <p:nvSpPr>
          <p:cNvPr id="27" name="Text 20"/>
          <p:cNvSpPr/>
          <p:nvPr/>
        </p:nvSpPr>
        <p:spPr>
          <a:xfrm>
            <a:off x="4498848" y="4526280"/>
            <a:ext cx="3209544" cy="502920"/>
          </a:xfrm>
          <a:prstGeom prst="rect">
            <a:avLst/>
          </a:prstGeom>
          <a:noFill/>
          <a:ln/>
        </p:spPr>
        <p:txBody>
          <a:bodyPr wrap="square" lIns="0" tIns="0" rIns="0" bIns="0" rtlCol="0" anchor="ctr"/>
          <a:lstStyle/>
          <a:p>
            <a:pPr marL="0" indent="0">
              <a:lnSpc>
                <a:spcPct val="105000"/>
              </a:lnSpc>
              <a:buNone/>
            </a:pPr>
            <a:r>
              <a:rPr lang="en-US" sz="1350" b="1" dirty="0">
                <a:solidFill>
                  <a:srgbClr val="232323"/>
                </a:solidFill>
                <a:latin typeface="Cambria" pitchFamily="34" charset="0"/>
                <a:ea typeface="Cambria" pitchFamily="34" charset="-122"/>
                <a:cs typeface="Cambria" pitchFamily="34" charset="-120"/>
              </a:rPr>
              <a:t>Shortage of New Discoveries</a:t>
            </a:r>
            <a:endParaRPr lang="en-US" sz="1350" dirty="0"/>
          </a:p>
        </p:txBody>
      </p:sp>
      <p:sp>
        <p:nvSpPr>
          <p:cNvPr id="28" name="Text 21"/>
          <p:cNvSpPr/>
          <p:nvPr/>
        </p:nvSpPr>
        <p:spPr>
          <a:xfrm>
            <a:off x="4498848" y="5001768"/>
            <a:ext cx="3209544" cy="59436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A long-running shortage of new discoveries has constrained the future supply pipeline.</a:t>
            </a:r>
            <a:endParaRPr lang="en-US" sz="1400" dirty="0"/>
          </a:p>
        </p:txBody>
      </p:sp>
      <p:sp>
        <p:nvSpPr>
          <p:cNvPr id="29" name="Shape 22"/>
          <p:cNvSpPr/>
          <p:nvPr/>
        </p:nvSpPr>
        <p:spPr>
          <a:xfrm>
            <a:off x="8046720" y="3703320"/>
            <a:ext cx="3611880" cy="1965960"/>
          </a:xfrm>
          <a:prstGeom prst="roundRect">
            <a:avLst>
              <a:gd name="adj" fmla="val 2791"/>
            </a:avLst>
          </a:prstGeom>
          <a:solidFill>
            <a:srgbClr val="F7F4F1"/>
          </a:solidFill>
          <a:ln/>
          <a:effectLst>
            <a:outerShdw blurRad="76200" dist="25400" dir="5400000" algn="bl" rotWithShape="0">
              <a:srgbClr val="000000">
                <a:alpha val="6000"/>
              </a:srgbClr>
            </a:outerShdw>
          </a:effectLst>
        </p:spPr>
        <p:txBody>
          <a:bodyPr/>
          <a:lstStyle/>
          <a:p>
            <a:endParaRPr lang="en-US"/>
          </a:p>
        </p:txBody>
      </p:sp>
      <p:sp>
        <p:nvSpPr>
          <p:cNvPr id="30" name="Shape 23"/>
          <p:cNvSpPr/>
          <p:nvPr/>
        </p:nvSpPr>
        <p:spPr>
          <a:xfrm>
            <a:off x="8247888" y="3904488"/>
            <a:ext cx="502920" cy="502920"/>
          </a:xfrm>
          <a:prstGeom prst="ellipse">
            <a:avLst/>
          </a:prstGeom>
          <a:solidFill>
            <a:srgbClr val="FFFFFF"/>
          </a:solidFill>
          <a:ln/>
        </p:spPr>
        <p:txBody>
          <a:bodyPr/>
          <a:lstStyle/>
          <a:p>
            <a:endParaRPr lang="en-US"/>
          </a:p>
        </p:txBody>
      </p:sp>
      <p:pic>
        <p:nvPicPr>
          <p:cNvPr id="31" name="Image 5" descr="preencoded.png"/>
          <p:cNvPicPr>
            <a:picLocks noChangeAspect="1"/>
          </p:cNvPicPr>
          <p:nvPr/>
        </p:nvPicPr>
        <p:blipFill>
          <a:blip r:embed="rId8"/>
          <a:stretch>
            <a:fillRect/>
          </a:stretch>
        </p:blipFill>
        <p:spPr>
          <a:xfrm>
            <a:off x="8313268" y="3969868"/>
            <a:ext cx="372161" cy="372161"/>
          </a:xfrm>
          <a:prstGeom prst="rect">
            <a:avLst/>
          </a:prstGeom>
        </p:spPr>
      </p:pic>
      <p:sp>
        <p:nvSpPr>
          <p:cNvPr id="32" name="Text 24"/>
          <p:cNvSpPr/>
          <p:nvPr/>
        </p:nvSpPr>
        <p:spPr>
          <a:xfrm>
            <a:off x="8247888" y="4526280"/>
            <a:ext cx="3209544" cy="502920"/>
          </a:xfrm>
          <a:prstGeom prst="rect">
            <a:avLst/>
          </a:prstGeom>
          <a:noFill/>
          <a:ln/>
        </p:spPr>
        <p:txBody>
          <a:bodyPr wrap="square" lIns="0" tIns="0" rIns="0" bIns="0" rtlCol="0" anchor="ctr"/>
          <a:lstStyle/>
          <a:p>
            <a:pPr marL="0" indent="0">
              <a:lnSpc>
                <a:spcPct val="105000"/>
              </a:lnSpc>
              <a:buNone/>
            </a:pPr>
            <a:r>
              <a:rPr lang="en-US" sz="1350" b="1" dirty="0">
                <a:solidFill>
                  <a:srgbClr val="232323"/>
                </a:solidFill>
                <a:latin typeface="Cambria" pitchFamily="34" charset="0"/>
                <a:ea typeface="Cambria" pitchFamily="34" charset="-122"/>
                <a:cs typeface="Cambria" pitchFamily="34" charset="-120"/>
              </a:rPr>
              <a:t>Long Lead Times &amp; Permitting</a:t>
            </a:r>
            <a:endParaRPr lang="en-US" sz="1350" dirty="0"/>
          </a:p>
        </p:txBody>
      </p:sp>
      <p:sp>
        <p:nvSpPr>
          <p:cNvPr id="33" name="Text 25"/>
          <p:cNvSpPr/>
          <p:nvPr/>
        </p:nvSpPr>
        <p:spPr>
          <a:xfrm>
            <a:off x="8247888" y="5001768"/>
            <a:ext cx="3209544" cy="59436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Multi-year lead times and stringent permitting slow new mine supply worldwide.</a:t>
            </a:r>
            <a:endParaRPr lang="en-US" sz="1400" dirty="0"/>
          </a:p>
        </p:txBody>
      </p:sp>
      <p:sp>
        <p:nvSpPr>
          <p:cNvPr id="34" name="Text 26"/>
          <p:cNvSpPr/>
          <p:nvPr/>
        </p:nvSpPr>
        <p:spPr>
          <a:xfrm>
            <a:off x="548640" y="5806440"/>
            <a:ext cx="11064240" cy="502920"/>
          </a:xfrm>
          <a:prstGeom prst="rect">
            <a:avLst/>
          </a:prstGeom>
          <a:noFill/>
          <a:ln/>
        </p:spPr>
        <p:txBody>
          <a:bodyPr wrap="square" lIns="0" tIns="0" rIns="0" bIns="0" rtlCol="0" anchor="ctr"/>
          <a:lstStyle/>
          <a:p>
            <a:pPr marL="0" indent="0">
              <a:buNone/>
            </a:pPr>
            <a:r>
              <a:rPr lang="en-US" sz="1200" b="1" i="1" dirty="0">
                <a:solidFill>
                  <a:schemeClr val="accent2"/>
                </a:solidFill>
                <a:latin typeface="Calibri" pitchFamily="34" charset="0"/>
                <a:ea typeface="Calibri" pitchFamily="34" charset="-122"/>
                <a:cs typeface="Calibri" pitchFamily="34" charset="-120"/>
              </a:rPr>
              <a:t>Industry leaders including Robert Friedland, Rob McEwen, and Mike Henry (BHP) have publicly pointed to a structural copper shortfall over the coming decade.</a:t>
            </a:r>
            <a:endParaRPr lang="en-US" sz="1200" b="1" dirty="0">
              <a:solidFill>
                <a:schemeClr val="accent2"/>
              </a:solidFill>
            </a:endParaRPr>
          </a:p>
        </p:txBody>
      </p:sp>
      <p:sp>
        <p:nvSpPr>
          <p:cNvPr id="35" name="Text 27"/>
          <p:cNvSpPr/>
          <p:nvPr/>
        </p:nvSpPr>
        <p:spPr>
          <a:xfrm>
            <a:off x="457200" y="6446520"/>
            <a:ext cx="5486400" cy="274320"/>
          </a:xfrm>
          <a:prstGeom prst="rect">
            <a:avLst/>
          </a:prstGeom>
          <a:noFill/>
          <a:ln/>
        </p:spPr>
        <p:txBody>
          <a:bodyPr wrap="square" lIns="0" tIns="0" rIns="0" bIns="0" rtlCol="0" anchor="ctr"/>
          <a:lstStyle/>
          <a:p>
            <a:pPr marL="0" indent="0" algn="l">
              <a:buNone/>
            </a:pPr>
            <a:r>
              <a:rPr lang="en-US" sz="900" dirty="0">
                <a:solidFill>
                  <a:srgbClr val="6B6560"/>
                </a:solidFill>
                <a:latin typeface="Calibri" pitchFamily="34" charset="0"/>
                <a:ea typeface="Calibri" pitchFamily="34" charset="-122"/>
                <a:cs typeface="Calibri" pitchFamily="34" charset="-120"/>
              </a:rPr>
              <a:t>AsiaBaseMetals Inc.  |  TSX.V: ABZ</a:t>
            </a:r>
            <a:endParaRPr lang="en-US" sz="900" dirty="0"/>
          </a:p>
        </p:txBody>
      </p:sp>
      <p:sp>
        <p:nvSpPr>
          <p:cNvPr id="36" name="Text 28"/>
          <p:cNvSpPr/>
          <p:nvPr/>
        </p:nvSpPr>
        <p:spPr>
          <a:xfrm>
            <a:off x="11247120" y="6446520"/>
            <a:ext cx="457200" cy="274320"/>
          </a:xfrm>
          <a:prstGeom prst="rect">
            <a:avLst/>
          </a:prstGeom>
          <a:noFill/>
          <a:ln/>
        </p:spPr>
        <p:txBody>
          <a:bodyPr wrap="square" lIns="0" tIns="0" rIns="0" bIns="0" rtlCol="0" anchor="ctr"/>
          <a:lstStyle/>
          <a:p>
            <a:pPr marL="0" indent="0" algn="r">
              <a:buNone/>
            </a:pPr>
            <a:r>
              <a:rPr lang="en-US" sz="900" dirty="0">
                <a:solidFill>
                  <a:srgbClr val="6B6560"/>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400" b="1" kern="0" spc="200" dirty="0">
                <a:solidFill>
                  <a:srgbClr val="A85A2E"/>
                </a:solidFill>
                <a:latin typeface="Calibri" pitchFamily="34" charset="0"/>
                <a:ea typeface="Calibri" pitchFamily="34" charset="-122"/>
                <a:cs typeface="Calibri" pitchFamily="34" charset="-120"/>
              </a:rPr>
              <a:t>FLAGSHIP ASSET</a:t>
            </a:r>
            <a:endParaRPr lang="en-US" sz="14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The Jervis Project</a:t>
            </a:r>
            <a:endParaRPr lang="en-US" sz="3200" dirty="0"/>
          </a:p>
        </p:txBody>
      </p:sp>
      <p:sp>
        <p:nvSpPr>
          <p:cNvPr id="4" name="Text 2"/>
          <p:cNvSpPr/>
          <p:nvPr/>
        </p:nvSpPr>
        <p:spPr>
          <a:xfrm>
            <a:off x="548640" y="1371600"/>
            <a:ext cx="11064240" cy="365760"/>
          </a:xfrm>
          <a:prstGeom prst="rect">
            <a:avLst/>
          </a:prstGeom>
          <a:noFill/>
          <a:ln/>
        </p:spPr>
        <p:txBody>
          <a:bodyPr wrap="square" lIns="0" tIns="0" rIns="0" bIns="0" rtlCol="0" anchor="ctr"/>
          <a:lstStyle/>
          <a:p>
            <a:pPr marL="0" indent="0">
              <a:buNone/>
            </a:pPr>
            <a:r>
              <a:rPr lang="en-US" sz="1400" b="1" dirty="0">
                <a:solidFill>
                  <a:srgbClr val="A85A2E"/>
                </a:solidFill>
                <a:latin typeface="Calibri" pitchFamily="34" charset="0"/>
                <a:ea typeface="Calibri" pitchFamily="34" charset="-122"/>
                <a:cs typeface="Calibri" pitchFamily="34" charset="-120"/>
              </a:rPr>
              <a:t>VMS-style — Cu, Zn, Ag, Au — 100% owned, British Columbia, Canada</a:t>
            </a:r>
            <a:endParaRPr lang="en-US" sz="1400" dirty="0"/>
          </a:p>
        </p:txBody>
      </p:sp>
      <p:sp>
        <p:nvSpPr>
          <p:cNvPr id="5" name="Text 3"/>
          <p:cNvSpPr/>
          <p:nvPr/>
        </p:nvSpPr>
        <p:spPr>
          <a:xfrm>
            <a:off x="548640" y="1828800"/>
            <a:ext cx="6492240" cy="1554480"/>
          </a:xfrm>
          <a:prstGeom prst="rect">
            <a:avLst/>
          </a:prstGeom>
          <a:noFill/>
          <a:ln/>
        </p:spPr>
        <p:txBody>
          <a:bodyPr wrap="square" lIns="0" tIns="0" rIns="0" bIns="0" rtlCol="0" anchor="ctr"/>
          <a:lstStyle/>
          <a:p>
            <a:pPr marL="0" indent="0">
              <a:lnSpc>
                <a:spcPct val="120000"/>
              </a:lnSpc>
              <a:buNone/>
            </a:pPr>
            <a:r>
              <a:rPr lang="en-US" sz="1400" dirty="0">
                <a:solidFill>
                  <a:srgbClr val="2E2E2E"/>
                </a:solidFill>
                <a:latin typeface="Calibri" pitchFamily="34" charset="0"/>
                <a:ea typeface="Calibri" pitchFamily="34" charset="-122"/>
                <a:cs typeface="Calibri" pitchFamily="34" charset="-120"/>
              </a:rPr>
              <a:t>The Jervis Project sits within the VMS-prospective geological trend of the Gambier Group rocks, which also host the historic Britannia mine and the Rox project held by Kenorland Minerals Ltd. (TSX.V: KLD). A coherent 2 km mineralized anomaly was outlined by a 1993 soil-sampling program, extending in a broad northwest–southeast trending band.</a:t>
            </a:r>
            <a:endParaRPr lang="en-US" sz="1400" dirty="0"/>
          </a:p>
        </p:txBody>
      </p:sp>
      <p:sp>
        <p:nvSpPr>
          <p:cNvPr id="6" name="Text 4"/>
          <p:cNvSpPr/>
          <p:nvPr/>
        </p:nvSpPr>
        <p:spPr>
          <a:xfrm>
            <a:off x="548640" y="3429000"/>
            <a:ext cx="6492240" cy="1920240"/>
          </a:xfrm>
          <a:prstGeom prst="rect">
            <a:avLst/>
          </a:prstGeom>
          <a:noFill/>
          <a:ln/>
        </p:spPr>
        <p:txBody>
          <a:bodyPr wrap="square" lIns="0" tIns="0" rIns="0" bIns="0" rtlCol="0" anchor="ctr"/>
          <a:lstStyle/>
          <a:p>
            <a:pPr marL="0" indent="0">
              <a:lnSpc>
                <a:spcPct val="120000"/>
              </a:lnSpc>
              <a:buNone/>
            </a:pPr>
            <a:r>
              <a:rPr lang="en-US" sz="1400" dirty="0">
                <a:solidFill>
                  <a:srgbClr val="2E2E2E"/>
                </a:solidFill>
                <a:latin typeface="Calibri" pitchFamily="34" charset="0"/>
                <a:ea typeface="Calibri" pitchFamily="34" charset="-122"/>
                <a:cs typeface="Calibri" pitchFamily="34" charset="-120"/>
              </a:rPr>
              <a:t>Prior work includes open cuts and adits dating to the 1920s, approximately 1,371 m of drilling in the late 1960s / early 1970s, and rock/soil sampling with magnetic and VLF surveys in 1989 and 1993 — targeting limited surface showings without a modern VMS exploration model. </a:t>
            </a:r>
            <a:r>
              <a:rPr lang="en-US" sz="1400" b="1" dirty="0">
                <a:solidFill>
                  <a:srgbClr val="2E2E2E"/>
                </a:solidFill>
                <a:latin typeface="Calibri" pitchFamily="34" charset="0"/>
                <a:ea typeface="Calibri" pitchFamily="34" charset="-122"/>
                <a:cs typeface="Calibri" pitchFamily="34" charset="-120"/>
              </a:rPr>
              <a:t>The Company's team will advance Jervis using modern exploration technology, with drilling planned for Q3 2026</a:t>
            </a:r>
            <a:r>
              <a:rPr lang="en-US" sz="1400" dirty="0">
                <a:solidFill>
                  <a:srgbClr val="2E2E2E"/>
                </a:solidFill>
                <a:latin typeface="Calibri" pitchFamily="34" charset="0"/>
                <a:ea typeface="Calibri" pitchFamily="34" charset="-122"/>
                <a:cs typeface="Calibri" pitchFamily="34" charset="-120"/>
              </a:rPr>
              <a:t>.</a:t>
            </a:r>
            <a:endParaRPr lang="en-US" sz="1400" dirty="0"/>
          </a:p>
        </p:txBody>
      </p:sp>
      <p:sp>
        <p:nvSpPr>
          <p:cNvPr id="7" name="Shape 5"/>
          <p:cNvSpPr/>
          <p:nvPr/>
        </p:nvSpPr>
        <p:spPr>
          <a:xfrm>
            <a:off x="7452360" y="1371600"/>
            <a:ext cx="4160520" cy="1965960"/>
          </a:xfrm>
          <a:prstGeom prst="roundRect">
            <a:avLst>
              <a:gd name="adj" fmla="val 3256"/>
            </a:avLst>
          </a:prstGeom>
          <a:solidFill>
            <a:srgbClr val="232323"/>
          </a:solidFill>
          <a:ln/>
        </p:spPr>
        <p:txBody>
          <a:bodyPr/>
          <a:lstStyle/>
          <a:p>
            <a:endParaRPr lang="en-US"/>
          </a:p>
        </p:txBody>
      </p:sp>
      <p:sp>
        <p:nvSpPr>
          <p:cNvPr id="8" name="Text 6"/>
          <p:cNvSpPr/>
          <p:nvPr/>
        </p:nvSpPr>
        <p:spPr>
          <a:xfrm>
            <a:off x="7726680" y="1508760"/>
            <a:ext cx="3611880" cy="777240"/>
          </a:xfrm>
          <a:prstGeom prst="rect">
            <a:avLst/>
          </a:prstGeom>
          <a:noFill/>
          <a:ln/>
        </p:spPr>
        <p:txBody>
          <a:bodyPr wrap="square" lIns="0" tIns="0" rIns="0" bIns="0" rtlCol="0" anchor="ctr"/>
          <a:lstStyle/>
          <a:p>
            <a:pPr marL="0" indent="0">
              <a:buNone/>
            </a:pPr>
            <a:r>
              <a:rPr lang="en-US" sz="3600" b="1" dirty="0">
                <a:solidFill>
                  <a:srgbClr val="FFFFFF"/>
                </a:solidFill>
                <a:latin typeface="Cambria" pitchFamily="34" charset="0"/>
                <a:ea typeface="Cambria" pitchFamily="34" charset="-122"/>
                <a:cs typeface="Cambria" pitchFamily="34" charset="-120"/>
              </a:rPr>
              <a:t>2 KM - Anomaly</a:t>
            </a:r>
            <a:endParaRPr lang="en-US" sz="3600" dirty="0"/>
          </a:p>
        </p:txBody>
      </p:sp>
      <p:sp>
        <p:nvSpPr>
          <p:cNvPr id="9" name="Text 7"/>
          <p:cNvSpPr/>
          <p:nvPr/>
        </p:nvSpPr>
        <p:spPr>
          <a:xfrm>
            <a:off x="7726680" y="2286000"/>
            <a:ext cx="3611880" cy="822960"/>
          </a:xfrm>
          <a:prstGeom prst="rect">
            <a:avLst/>
          </a:prstGeom>
          <a:noFill/>
          <a:ln/>
        </p:spPr>
        <p:txBody>
          <a:bodyPr wrap="square" lIns="0" tIns="0" rIns="0" bIns="0" rtlCol="0" anchor="ctr"/>
          <a:lstStyle/>
          <a:p>
            <a:pPr marL="0" indent="0">
              <a:lnSpc>
                <a:spcPct val="115000"/>
              </a:lnSpc>
              <a:buNone/>
            </a:pPr>
            <a:r>
              <a:rPr lang="en-US" dirty="0">
                <a:solidFill>
                  <a:srgbClr val="D8C8B8"/>
                </a:solidFill>
                <a:latin typeface="Calibri" pitchFamily="34" charset="0"/>
                <a:ea typeface="Calibri" pitchFamily="34" charset="-122"/>
                <a:cs typeface="Calibri" pitchFamily="34" charset="-120"/>
              </a:rPr>
              <a:t>Coherent mineralized soil anomaly, NW–SE trending band Identified</a:t>
            </a:r>
            <a:endParaRPr lang="en-US" dirty="0"/>
          </a:p>
        </p:txBody>
      </p:sp>
      <p:sp>
        <p:nvSpPr>
          <p:cNvPr id="10" name="Shape 8"/>
          <p:cNvSpPr/>
          <p:nvPr/>
        </p:nvSpPr>
        <p:spPr>
          <a:xfrm>
            <a:off x="7452360" y="3520440"/>
            <a:ext cx="4160520" cy="1234440"/>
          </a:xfrm>
          <a:prstGeom prst="roundRect">
            <a:avLst>
              <a:gd name="adj" fmla="val 5185"/>
            </a:avLst>
          </a:prstGeom>
          <a:solidFill>
            <a:srgbClr val="F7F4F1"/>
          </a:solidFill>
          <a:ln/>
        </p:spPr>
        <p:txBody>
          <a:bodyPr/>
          <a:lstStyle/>
          <a:p>
            <a:endParaRPr lang="en-US"/>
          </a:p>
        </p:txBody>
      </p:sp>
      <p:sp>
        <p:nvSpPr>
          <p:cNvPr id="11" name="Shape 9"/>
          <p:cNvSpPr/>
          <p:nvPr/>
        </p:nvSpPr>
        <p:spPr>
          <a:xfrm>
            <a:off x="7680960" y="3657600"/>
            <a:ext cx="502920" cy="502920"/>
          </a:xfrm>
          <a:prstGeom prst="ellipse">
            <a:avLst/>
          </a:prstGeom>
          <a:solidFill>
            <a:srgbClr val="FFFFFF"/>
          </a:solidFill>
          <a:ln/>
        </p:spPr>
        <p:txBody>
          <a:bodyPr/>
          <a:lstStyle/>
          <a:p>
            <a:endParaRPr lang="en-US"/>
          </a:p>
        </p:txBody>
      </p:sp>
      <p:pic>
        <p:nvPicPr>
          <p:cNvPr id="12" name="Image 0" descr="preencoded.png"/>
          <p:cNvPicPr>
            <a:picLocks noChangeAspect="1"/>
          </p:cNvPicPr>
          <p:nvPr/>
        </p:nvPicPr>
        <p:blipFill>
          <a:blip r:embed="rId3"/>
          <a:stretch>
            <a:fillRect/>
          </a:stretch>
        </p:blipFill>
        <p:spPr>
          <a:xfrm>
            <a:off x="7746340" y="3722980"/>
            <a:ext cx="372161" cy="372161"/>
          </a:xfrm>
          <a:prstGeom prst="rect">
            <a:avLst/>
          </a:prstGeom>
        </p:spPr>
      </p:pic>
      <p:sp>
        <p:nvSpPr>
          <p:cNvPr id="13" name="Text 10"/>
          <p:cNvSpPr/>
          <p:nvPr/>
        </p:nvSpPr>
        <p:spPr>
          <a:xfrm>
            <a:off x="8321040" y="3639312"/>
            <a:ext cx="3063240" cy="320040"/>
          </a:xfrm>
          <a:prstGeom prst="rect">
            <a:avLst/>
          </a:prstGeom>
          <a:noFill/>
          <a:ln/>
        </p:spPr>
        <p:txBody>
          <a:bodyPr wrap="square" lIns="0" tIns="0" rIns="0" bIns="0" rtlCol="0" anchor="ctr"/>
          <a:lstStyle/>
          <a:p>
            <a:pPr marL="0" indent="0">
              <a:buNone/>
            </a:pPr>
            <a:r>
              <a:rPr lang="en-US" sz="1400" b="1" dirty="0">
                <a:solidFill>
                  <a:srgbClr val="232323"/>
                </a:solidFill>
                <a:latin typeface="Cambria" pitchFamily="34" charset="0"/>
                <a:ea typeface="Cambria" pitchFamily="34" charset="-122"/>
                <a:cs typeface="Cambria" pitchFamily="34" charset="-120"/>
              </a:rPr>
              <a:t>Drilling Planned Q3 2026</a:t>
            </a:r>
            <a:endParaRPr lang="en-US" sz="1400" dirty="0"/>
          </a:p>
        </p:txBody>
      </p:sp>
      <p:sp>
        <p:nvSpPr>
          <p:cNvPr id="14" name="Text 11"/>
          <p:cNvSpPr/>
          <p:nvPr/>
        </p:nvSpPr>
        <p:spPr>
          <a:xfrm>
            <a:off x="8321040" y="3977640"/>
            <a:ext cx="3063240" cy="640080"/>
          </a:xfrm>
          <a:prstGeom prst="rect">
            <a:avLst/>
          </a:prstGeom>
          <a:noFill/>
          <a:ln/>
        </p:spPr>
        <p:txBody>
          <a:bodyPr wrap="square" lIns="0" tIns="0" rIns="0" bIns="0" rtlCol="0" anchor="ctr"/>
          <a:lstStyle/>
          <a:p>
            <a:pPr marL="0" indent="0">
              <a:buNone/>
            </a:pPr>
            <a:r>
              <a:rPr lang="en-US" sz="1400" dirty="0">
                <a:solidFill>
                  <a:srgbClr val="6B6560"/>
                </a:solidFill>
                <a:latin typeface="Calibri" pitchFamily="34" charset="0"/>
                <a:ea typeface="Calibri" pitchFamily="34" charset="-122"/>
                <a:cs typeface="Calibri" pitchFamily="34" charset="-120"/>
              </a:rPr>
              <a:t>Based on Modern VMS exploration technology</a:t>
            </a:r>
            <a:endParaRPr lang="en-US" sz="1400" dirty="0"/>
          </a:p>
        </p:txBody>
      </p:sp>
      <p:sp>
        <p:nvSpPr>
          <p:cNvPr id="15" name="Shape 12"/>
          <p:cNvSpPr/>
          <p:nvPr/>
        </p:nvSpPr>
        <p:spPr>
          <a:xfrm>
            <a:off x="7452360" y="4892040"/>
            <a:ext cx="4160520" cy="1234440"/>
          </a:xfrm>
          <a:prstGeom prst="roundRect">
            <a:avLst>
              <a:gd name="adj" fmla="val 5185"/>
            </a:avLst>
          </a:prstGeom>
          <a:solidFill>
            <a:srgbClr val="F7F4F1"/>
          </a:solidFill>
          <a:ln/>
        </p:spPr>
        <p:txBody>
          <a:bodyPr/>
          <a:lstStyle/>
          <a:p>
            <a:endParaRPr lang="en-US"/>
          </a:p>
        </p:txBody>
      </p:sp>
      <p:sp>
        <p:nvSpPr>
          <p:cNvPr id="16" name="Shape 13"/>
          <p:cNvSpPr/>
          <p:nvPr/>
        </p:nvSpPr>
        <p:spPr>
          <a:xfrm>
            <a:off x="7680960" y="5029200"/>
            <a:ext cx="502920" cy="502920"/>
          </a:xfrm>
          <a:prstGeom prst="ellipse">
            <a:avLst/>
          </a:prstGeom>
          <a:solidFill>
            <a:srgbClr val="FFFFFF"/>
          </a:solidFill>
          <a:ln/>
        </p:spPr>
        <p:txBody>
          <a:bodyPr/>
          <a:lstStyle/>
          <a:p>
            <a:endParaRPr lang="en-US"/>
          </a:p>
        </p:txBody>
      </p:sp>
      <p:pic>
        <p:nvPicPr>
          <p:cNvPr id="17" name="Image 1" descr="preencoded.png"/>
          <p:cNvPicPr>
            <a:picLocks noChangeAspect="1"/>
          </p:cNvPicPr>
          <p:nvPr/>
        </p:nvPicPr>
        <p:blipFill>
          <a:blip r:embed="rId4"/>
          <a:stretch>
            <a:fillRect/>
          </a:stretch>
        </p:blipFill>
        <p:spPr>
          <a:xfrm>
            <a:off x="7746340" y="5094580"/>
            <a:ext cx="372161" cy="372161"/>
          </a:xfrm>
          <a:prstGeom prst="rect">
            <a:avLst/>
          </a:prstGeom>
        </p:spPr>
      </p:pic>
      <p:sp>
        <p:nvSpPr>
          <p:cNvPr id="18" name="Text 14"/>
          <p:cNvSpPr/>
          <p:nvPr/>
        </p:nvSpPr>
        <p:spPr>
          <a:xfrm>
            <a:off x="8321040" y="5010912"/>
            <a:ext cx="3063240" cy="320040"/>
          </a:xfrm>
          <a:prstGeom prst="rect">
            <a:avLst/>
          </a:prstGeom>
          <a:noFill/>
          <a:ln/>
        </p:spPr>
        <p:txBody>
          <a:bodyPr wrap="square" lIns="0" tIns="0" rIns="0" bIns="0" rtlCol="0" anchor="ctr"/>
          <a:lstStyle/>
          <a:p>
            <a:pPr marL="0" indent="0">
              <a:buNone/>
            </a:pPr>
            <a:r>
              <a:rPr lang="en-US" sz="1400" b="1" dirty="0">
                <a:solidFill>
                  <a:srgbClr val="232323"/>
                </a:solidFill>
                <a:latin typeface="Cambria" pitchFamily="34" charset="0"/>
                <a:ea typeface="Cambria" pitchFamily="34" charset="-122"/>
                <a:cs typeface="Cambria" pitchFamily="34" charset="-120"/>
              </a:rPr>
              <a:t>Britannia Trend</a:t>
            </a:r>
            <a:endParaRPr lang="en-US" sz="1400" dirty="0"/>
          </a:p>
        </p:txBody>
      </p:sp>
      <p:sp>
        <p:nvSpPr>
          <p:cNvPr id="19" name="Text 15"/>
          <p:cNvSpPr/>
          <p:nvPr/>
        </p:nvSpPr>
        <p:spPr>
          <a:xfrm>
            <a:off x="8321040" y="5349240"/>
            <a:ext cx="3063240" cy="640080"/>
          </a:xfrm>
          <a:prstGeom prst="rect">
            <a:avLst/>
          </a:prstGeom>
          <a:noFill/>
          <a:ln/>
        </p:spPr>
        <p:txBody>
          <a:bodyPr wrap="square" lIns="0" tIns="0" rIns="0" bIns="0" rtlCol="0" anchor="ctr"/>
          <a:lstStyle/>
          <a:p>
            <a:pPr marL="0" indent="0">
              <a:buNone/>
            </a:pPr>
            <a:r>
              <a:rPr lang="en-US" sz="1400" dirty="0">
                <a:solidFill>
                  <a:srgbClr val="6B6560"/>
                </a:solidFill>
                <a:latin typeface="Calibri" pitchFamily="34" charset="0"/>
                <a:ea typeface="Calibri" pitchFamily="34" charset="-122"/>
                <a:cs typeface="Calibri" pitchFamily="34" charset="-120"/>
              </a:rPr>
              <a:t>Along the Gambier Group VMS-prospective trend</a:t>
            </a:r>
            <a:endParaRPr lang="en-US" sz="1400" dirty="0"/>
          </a:p>
        </p:txBody>
      </p:sp>
      <p:sp>
        <p:nvSpPr>
          <p:cNvPr id="20" name="Text 16"/>
          <p:cNvSpPr/>
          <p:nvPr/>
        </p:nvSpPr>
        <p:spPr>
          <a:xfrm>
            <a:off x="457200" y="6446520"/>
            <a:ext cx="5486400" cy="274320"/>
          </a:xfrm>
          <a:prstGeom prst="rect">
            <a:avLst/>
          </a:prstGeom>
          <a:noFill/>
          <a:ln/>
        </p:spPr>
        <p:txBody>
          <a:bodyPr wrap="square" lIns="0" tIns="0" rIns="0" bIns="0" rtlCol="0" anchor="ctr"/>
          <a:lstStyle/>
          <a:p>
            <a:pPr marL="0" indent="0" algn="l">
              <a:buNone/>
            </a:pPr>
            <a:r>
              <a:rPr lang="en-US" sz="900" dirty="0">
                <a:solidFill>
                  <a:srgbClr val="6B6560"/>
                </a:solidFill>
                <a:latin typeface="Calibri" pitchFamily="34" charset="0"/>
                <a:ea typeface="Calibri" pitchFamily="34" charset="-122"/>
                <a:cs typeface="Calibri" pitchFamily="34" charset="-120"/>
              </a:rPr>
              <a:t>AsiaBaseMetals Inc.  |  TSX.V: ABZ</a:t>
            </a:r>
            <a:endParaRPr lang="en-US" sz="900" dirty="0"/>
          </a:p>
        </p:txBody>
      </p:sp>
      <p:sp>
        <p:nvSpPr>
          <p:cNvPr id="21" name="Text 17"/>
          <p:cNvSpPr/>
          <p:nvPr/>
        </p:nvSpPr>
        <p:spPr>
          <a:xfrm>
            <a:off x="11247120" y="6446520"/>
            <a:ext cx="457200" cy="274320"/>
          </a:xfrm>
          <a:prstGeom prst="rect">
            <a:avLst/>
          </a:prstGeom>
          <a:noFill/>
          <a:ln/>
        </p:spPr>
        <p:txBody>
          <a:bodyPr wrap="square" lIns="0" tIns="0" rIns="0" bIns="0" rtlCol="0" anchor="ctr"/>
          <a:lstStyle/>
          <a:p>
            <a:pPr marL="0" indent="0" algn="r">
              <a:buNone/>
            </a:pPr>
            <a:r>
              <a:rPr lang="en-US" sz="900" dirty="0">
                <a:solidFill>
                  <a:srgbClr val="6B6560"/>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200" b="1" kern="0" spc="200" dirty="0">
                <a:solidFill>
                  <a:srgbClr val="A85A2E"/>
                </a:solidFill>
                <a:latin typeface="Calibri" pitchFamily="34" charset="0"/>
                <a:ea typeface="Calibri" pitchFamily="34" charset="-122"/>
                <a:cs typeface="Calibri" pitchFamily="34" charset="-120"/>
              </a:rPr>
              <a:t>HISTORICAL CONTEXT</a:t>
            </a:r>
            <a:endParaRPr lang="en-US" sz="12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Jervis Sampling Highs vs. Britannia Production</a:t>
            </a:r>
            <a:endParaRPr lang="en-US" sz="3200" dirty="0"/>
          </a:p>
        </p:txBody>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548640" y="1600200"/>
          <a:ext cx="7680960" cy="2834640"/>
        </p:xfrm>
        <a:graphic>
          <a:graphicData uri="http://schemas.openxmlformats.org/drawingml/2006/table">
            <a:tbl>
              <a:tblPr/>
              <a:tblGrid>
                <a:gridCol w="2286000">
                  <a:extLst>
                    <a:ext uri="{9D8B030D-6E8A-4147-A177-3AD203B41FA5}">
                      <a16:colId xmlns:a16="http://schemas.microsoft.com/office/drawing/2014/main" val="20000"/>
                    </a:ext>
                  </a:extLst>
                </a:gridCol>
                <a:gridCol w="2834640">
                  <a:extLst>
                    <a:ext uri="{9D8B030D-6E8A-4147-A177-3AD203B41FA5}">
                      <a16:colId xmlns:a16="http://schemas.microsoft.com/office/drawing/2014/main" val="20001"/>
                    </a:ext>
                  </a:extLst>
                </a:gridCol>
                <a:gridCol w="2560320">
                  <a:extLst>
                    <a:ext uri="{9D8B030D-6E8A-4147-A177-3AD203B41FA5}">
                      <a16:colId xmlns:a16="http://schemas.microsoft.com/office/drawing/2014/main" val="20002"/>
                    </a:ext>
                  </a:extLst>
                </a:gridCol>
              </a:tblGrid>
              <a:tr h="566928">
                <a:tc>
                  <a:txBody>
                    <a:bodyPr/>
                    <a:lstStyle/>
                    <a:p>
                      <a:pPr marL="0" indent="0" algn="l">
                        <a:buNone/>
                      </a:pPr>
                      <a:r>
                        <a:rPr lang="en-US" sz="1400" b="1" dirty="0">
                          <a:solidFill>
                            <a:srgbClr val="FFFFFF"/>
                          </a:solidFill>
                          <a:latin typeface="Calibri" pitchFamily="34" charset="0"/>
                          <a:ea typeface="Calibri" pitchFamily="34" charset="-122"/>
                          <a:cs typeface="Calibri" pitchFamily="34" charset="-120"/>
                        </a:rPr>
                        <a:t>Metal</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232323"/>
                    </a:solidFill>
                  </a:tcPr>
                </a:tc>
                <a:tc>
                  <a:txBody>
                    <a:bodyPr/>
                    <a:lstStyle/>
                    <a:p>
                      <a:pPr marL="0" indent="0" algn="l">
                        <a:buNone/>
                      </a:pPr>
                      <a:r>
                        <a:rPr lang="en-US" sz="1400" b="1" dirty="0">
                          <a:solidFill>
                            <a:srgbClr val="FFFFFF"/>
                          </a:solidFill>
                          <a:latin typeface="Calibri" pitchFamily="34" charset="0"/>
                          <a:ea typeface="Calibri" pitchFamily="34" charset="-122"/>
                          <a:cs typeface="Calibri" pitchFamily="34" charset="-120"/>
                        </a:rPr>
                        <a:t>Jervis Sampling Highs</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232323"/>
                    </a:solidFill>
                  </a:tcPr>
                </a:tc>
                <a:tc>
                  <a:txBody>
                    <a:bodyPr/>
                    <a:lstStyle/>
                    <a:p>
                      <a:pPr marL="0" indent="0" algn="l">
                        <a:buNone/>
                      </a:pPr>
                      <a:r>
                        <a:rPr lang="en-US" sz="1400" b="1" dirty="0">
                          <a:solidFill>
                            <a:srgbClr val="FFFFFF"/>
                          </a:solidFill>
                          <a:latin typeface="Calibri" pitchFamily="34" charset="0"/>
                          <a:ea typeface="Calibri" pitchFamily="34" charset="-122"/>
                          <a:cs typeface="Calibri" pitchFamily="34" charset="-120"/>
                        </a:rPr>
                        <a:t>Britannia Avg. Production Grade</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232323"/>
                    </a:solidFill>
                  </a:tcPr>
                </a:tc>
                <a:extLst>
                  <a:ext uri="{0D108BD9-81ED-4DB2-BD59-A6C34878D82A}">
                    <a16:rowId xmlns:a16="http://schemas.microsoft.com/office/drawing/2014/main" val="10000"/>
                  </a:ext>
                </a:extLst>
              </a:tr>
              <a:tr h="566928">
                <a:tc>
                  <a:txBody>
                    <a:bodyPr/>
                    <a:lstStyle/>
                    <a:p>
                      <a:pPr marL="0" indent="0" algn="l">
                        <a:buNone/>
                      </a:pPr>
                      <a:r>
                        <a:rPr lang="en-US" sz="1400" dirty="0">
                          <a:solidFill>
                            <a:srgbClr val="232323"/>
                          </a:solidFill>
                          <a:latin typeface="Calibri" pitchFamily="34" charset="0"/>
                          <a:ea typeface="Calibri" pitchFamily="34" charset="-122"/>
                          <a:cs typeface="Calibri" pitchFamily="34" charset="-120"/>
                        </a:rPr>
                        <a:t>Copper (Cu)</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7F4F1"/>
                    </a:solidFill>
                  </a:tcPr>
                </a:tc>
                <a:tc>
                  <a:txBody>
                    <a:bodyPr/>
                    <a:lstStyle/>
                    <a:p>
                      <a:pPr marL="0" indent="0" algn="l">
                        <a:buNone/>
                      </a:pPr>
                      <a:r>
                        <a:rPr lang="en-US" sz="1400" b="1" dirty="0">
                          <a:solidFill>
                            <a:srgbClr val="A85A2E"/>
                          </a:solidFill>
                          <a:latin typeface="Calibri" pitchFamily="34" charset="0"/>
                          <a:ea typeface="Calibri" pitchFamily="34" charset="-122"/>
                          <a:cs typeface="Calibri" pitchFamily="34" charset="-120"/>
                        </a:rPr>
                        <a:t>1.92%</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7F4F1"/>
                    </a:solidFill>
                  </a:tcPr>
                </a:tc>
                <a:tc>
                  <a:txBody>
                    <a:bodyPr/>
                    <a:lstStyle/>
                    <a:p>
                      <a:pPr marL="0" indent="0" algn="l">
                        <a:buNone/>
                      </a:pPr>
                      <a:r>
                        <a:rPr lang="en-US" sz="1400" dirty="0">
                          <a:solidFill>
                            <a:srgbClr val="232323"/>
                          </a:solidFill>
                          <a:latin typeface="Calibri" pitchFamily="34" charset="0"/>
                          <a:ea typeface="Calibri" pitchFamily="34" charset="-122"/>
                          <a:cs typeface="Calibri" pitchFamily="34" charset="-120"/>
                        </a:rPr>
                        <a:t>1.1%</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7F4F1"/>
                    </a:solidFill>
                  </a:tcPr>
                </a:tc>
                <a:extLst>
                  <a:ext uri="{0D108BD9-81ED-4DB2-BD59-A6C34878D82A}">
                    <a16:rowId xmlns:a16="http://schemas.microsoft.com/office/drawing/2014/main" val="10001"/>
                  </a:ext>
                </a:extLst>
              </a:tr>
              <a:tr h="566928">
                <a:tc>
                  <a:txBody>
                    <a:bodyPr/>
                    <a:lstStyle/>
                    <a:p>
                      <a:pPr marL="0" indent="0" algn="l">
                        <a:buNone/>
                      </a:pPr>
                      <a:r>
                        <a:rPr lang="en-US" sz="1400" dirty="0">
                          <a:solidFill>
                            <a:srgbClr val="232323"/>
                          </a:solidFill>
                          <a:latin typeface="Calibri" pitchFamily="34" charset="0"/>
                          <a:ea typeface="Calibri" pitchFamily="34" charset="-122"/>
                          <a:cs typeface="Calibri" pitchFamily="34" charset="-120"/>
                        </a:rPr>
                        <a:t>Zinc (Zn)</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FFFFF"/>
                    </a:solidFill>
                  </a:tcPr>
                </a:tc>
                <a:tc>
                  <a:txBody>
                    <a:bodyPr/>
                    <a:lstStyle/>
                    <a:p>
                      <a:pPr marL="0" indent="0" algn="l">
                        <a:buNone/>
                      </a:pPr>
                      <a:r>
                        <a:rPr lang="en-US" sz="1400" b="1" dirty="0">
                          <a:solidFill>
                            <a:srgbClr val="A85A2E"/>
                          </a:solidFill>
                          <a:latin typeface="Calibri" pitchFamily="34" charset="0"/>
                          <a:ea typeface="Calibri" pitchFamily="34" charset="-122"/>
                          <a:cs typeface="Calibri" pitchFamily="34" charset="-120"/>
                        </a:rPr>
                        <a:t>24.9%</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FFFFF"/>
                    </a:solidFill>
                  </a:tcPr>
                </a:tc>
                <a:tc>
                  <a:txBody>
                    <a:bodyPr/>
                    <a:lstStyle/>
                    <a:p>
                      <a:pPr marL="0" indent="0" algn="l">
                        <a:buNone/>
                      </a:pPr>
                      <a:r>
                        <a:rPr lang="en-US" sz="1400" dirty="0">
                          <a:solidFill>
                            <a:srgbClr val="232323"/>
                          </a:solidFill>
                          <a:latin typeface="Calibri" pitchFamily="34" charset="0"/>
                          <a:ea typeface="Calibri" pitchFamily="34" charset="-122"/>
                          <a:cs typeface="Calibri" pitchFamily="34" charset="-120"/>
                        </a:rPr>
                        <a:t>0.65%</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66928">
                <a:tc>
                  <a:txBody>
                    <a:bodyPr/>
                    <a:lstStyle/>
                    <a:p>
                      <a:pPr marL="0" indent="0" algn="l">
                        <a:buNone/>
                      </a:pPr>
                      <a:r>
                        <a:rPr lang="en-US" sz="1400" dirty="0">
                          <a:solidFill>
                            <a:srgbClr val="232323"/>
                          </a:solidFill>
                          <a:latin typeface="Calibri" pitchFamily="34" charset="0"/>
                          <a:ea typeface="Calibri" pitchFamily="34" charset="-122"/>
                          <a:cs typeface="Calibri" pitchFamily="34" charset="-120"/>
                        </a:rPr>
                        <a:t>Silver (Ag)</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7F4F1"/>
                    </a:solidFill>
                  </a:tcPr>
                </a:tc>
                <a:tc>
                  <a:txBody>
                    <a:bodyPr/>
                    <a:lstStyle/>
                    <a:p>
                      <a:pPr marL="0" indent="0" algn="l">
                        <a:buNone/>
                      </a:pPr>
                      <a:r>
                        <a:rPr lang="en-US" sz="1400" b="1" dirty="0">
                          <a:solidFill>
                            <a:srgbClr val="A85A2E"/>
                          </a:solidFill>
                          <a:latin typeface="Calibri" pitchFamily="34" charset="0"/>
                          <a:ea typeface="Calibri" pitchFamily="34" charset="-122"/>
                          <a:cs typeface="Calibri" pitchFamily="34" charset="-120"/>
                        </a:rPr>
                        <a:t>9.98 oz/t (283 g/t)</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7F4F1"/>
                    </a:solidFill>
                  </a:tcPr>
                </a:tc>
                <a:tc>
                  <a:txBody>
                    <a:bodyPr/>
                    <a:lstStyle/>
                    <a:p>
                      <a:pPr marL="0" indent="0" algn="l">
                        <a:buNone/>
                      </a:pPr>
                      <a:r>
                        <a:rPr lang="en-US" sz="1400" dirty="0">
                          <a:solidFill>
                            <a:srgbClr val="232323"/>
                          </a:solidFill>
                          <a:latin typeface="Calibri" pitchFamily="34" charset="0"/>
                          <a:ea typeface="Calibri" pitchFamily="34" charset="-122"/>
                          <a:cs typeface="Calibri" pitchFamily="34" charset="-120"/>
                        </a:rPr>
                        <a:t>6.8 g/t</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7F4F1"/>
                    </a:solidFill>
                  </a:tcPr>
                </a:tc>
                <a:extLst>
                  <a:ext uri="{0D108BD9-81ED-4DB2-BD59-A6C34878D82A}">
                    <a16:rowId xmlns:a16="http://schemas.microsoft.com/office/drawing/2014/main" val="10003"/>
                  </a:ext>
                </a:extLst>
              </a:tr>
              <a:tr h="566928">
                <a:tc>
                  <a:txBody>
                    <a:bodyPr/>
                    <a:lstStyle/>
                    <a:p>
                      <a:pPr marL="0" indent="0" algn="l">
                        <a:buNone/>
                      </a:pPr>
                      <a:r>
                        <a:rPr lang="en-US" sz="1400" dirty="0">
                          <a:solidFill>
                            <a:srgbClr val="232323"/>
                          </a:solidFill>
                          <a:latin typeface="Calibri" pitchFamily="34" charset="0"/>
                          <a:ea typeface="Calibri" pitchFamily="34" charset="-122"/>
                          <a:cs typeface="Calibri" pitchFamily="34" charset="-120"/>
                        </a:rPr>
                        <a:t>Gold (Au)</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FFFFF"/>
                    </a:solidFill>
                  </a:tcPr>
                </a:tc>
                <a:tc>
                  <a:txBody>
                    <a:bodyPr/>
                    <a:lstStyle/>
                    <a:p>
                      <a:pPr marL="0" indent="0" algn="l">
                        <a:buNone/>
                      </a:pPr>
                      <a:r>
                        <a:rPr lang="en-US" sz="1400" i="1" dirty="0">
                          <a:solidFill>
                            <a:srgbClr val="6B6560"/>
                          </a:solidFill>
                          <a:latin typeface="Calibri" pitchFamily="34" charset="0"/>
                          <a:ea typeface="Calibri" pitchFamily="34" charset="-122"/>
                          <a:cs typeface="Calibri" pitchFamily="34" charset="-120"/>
                        </a:rPr>
                        <a:t>No reliable data</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FFFFF"/>
                    </a:solidFill>
                  </a:tcPr>
                </a:tc>
                <a:tc>
                  <a:txBody>
                    <a:bodyPr/>
                    <a:lstStyle/>
                    <a:p>
                      <a:pPr marL="0" indent="0" algn="l">
                        <a:buNone/>
                      </a:pPr>
                      <a:r>
                        <a:rPr lang="en-US" sz="1400" dirty="0">
                          <a:solidFill>
                            <a:srgbClr val="232323"/>
                          </a:solidFill>
                          <a:latin typeface="Calibri" pitchFamily="34" charset="0"/>
                          <a:ea typeface="Calibri" pitchFamily="34" charset="-122"/>
                          <a:cs typeface="Calibri" pitchFamily="34" charset="-120"/>
                        </a:rPr>
                        <a:t>0.6 g/t</a:t>
                      </a:r>
                      <a:endParaRPr lang="en-US" sz="1400" dirty="0">
                        <a:latin typeface="Calibri" charset="0"/>
                        <a:ea typeface="Calibri" charset="0"/>
                        <a:cs typeface="Calibri" charset="0"/>
                      </a:endParaRPr>
                    </a:p>
                  </a:txBody>
                  <a:tcPr marL="127000" marR="127000" marT="50800" marB="50800" anchor="ctr">
                    <a:lnL w="9525" cap="flat" cmpd="sng" algn="ctr">
                      <a:solidFill>
                        <a:srgbClr val="E4DED7"/>
                      </a:solidFill>
                      <a:prstDash val="solid"/>
                      <a:round/>
                      <a:headEnd type="none" w="med" len="med"/>
                      <a:tailEnd type="none" w="med" len="med"/>
                    </a:lnL>
                    <a:lnR w="9525" cap="flat" cmpd="sng" algn="ctr">
                      <a:solidFill>
                        <a:srgbClr val="E4DED7"/>
                      </a:solidFill>
                      <a:prstDash val="solid"/>
                      <a:round/>
                      <a:headEnd type="none" w="med" len="med"/>
                      <a:tailEnd type="none" w="med" len="med"/>
                    </a:lnR>
                    <a:lnT w="9525" cap="flat" cmpd="sng" algn="ctr">
                      <a:solidFill>
                        <a:srgbClr val="E4DED7"/>
                      </a:solidFill>
                      <a:prstDash val="solid"/>
                      <a:round/>
                      <a:headEnd type="none" w="med" len="med"/>
                      <a:tailEnd type="none" w="med" len="med"/>
                    </a:lnT>
                    <a:lnB w="9525" cap="flat" cmpd="sng" algn="ctr">
                      <a:solidFill>
                        <a:srgbClr val="E4DED7"/>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5" name="Shape 2"/>
          <p:cNvSpPr/>
          <p:nvPr/>
        </p:nvSpPr>
        <p:spPr>
          <a:xfrm>
            <a:off x="8503920" y="1600200"/>
            <a:ext cx="3108960" cy="3977640"/>
          </a:xfrm>
          <a:prstGeom prst="roundRect">
            <a:avLst>
              <a:gd name="adj" fmla="val 2059"/>
            </a:avLst>
          </a:prstGeom>
          <a:solidFill>
            <a:srgbClr val="F7F4F1"/>
          </a:solidFill>
          <a:ln/>
        </p:spPr>
        <p:txBody>
          <a:bodyPr/>
          <a:lstStyle/>
          <a:p>
            <a:endParaRPr lang="en-US"/>
          </a:p>
        </p:txBody>
      </p:sp>
      <p:sp>
        <p:nvSpPr>
          <p:cNvPr id="6" name="Shape 3"/>
          <p:cNvSpPr/>
          <p:nvPr/>
        </p:nvSpPr>
        <p:spPr>
          <a:xfrm>
            <a:off x="8732520" y="1828800"/>
            <a:ext cx="548640" cy="548640"/>
          </a:xfrm>
          <a:prstGeom prst="ellipse">
            <a:avLst/>
          </a:prstGeom>
          <a:solidFill>
            <a:srgbClr val="FFFFFF"/>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8803843" y="1900123"/>
            <a:ext cx="405994" cy="405994"/>
          </a:xfrm>
          <a:prstGeom prst="rect">
            <a:avLst/>
          </a:prstGeom>
        </p:spPr>
      </p:pic>
      <p:sp>
        <p:nvSpPr>
          <p:cNvPr id="8" name="Text 4"/>
          <p:cNvSpPr/>
          <p:nvPr/>
        </p:nvSpPr>
        <p:spPr>
          <a:xfrm>
            <a:off x="8732520" y="2487168"/>
            <a:ext cx="2697480" cy="320040"/>
          </a:xfrm>
          <a:prstGeom prst="rect">
            <a:avLst/>
          </a:prstGeom>
          <a:noFill/>
          <a:ln/>
        </p:spPr>
        <p:txBody>
          <a:bodyPr wrap="square" lIns="0" tIns="0" rIns="0" bIns="0" rtlCol="0" anchor="ctr"/>
          <a:lstStyle/>
          <a:p>
            <a:pPr marL="0" indent="0">
              <a:buNone/>
            </a:pPr>
            <a:r>
              <a:rPr lang="en-US" sz="1500" b="1" dirty="0">
                <a:solidFill>
                  <a:srgbClr val="232323"/>
                </a:solidFill>
                <a:latin typeface="Cambria" pitchFamily="34" charset="0"/>
                <a:ea typeface="Cambria" pitchFamily="34" charset="-122"/>
                <a:cs typeface="Cambria" pitchFamily="34" charset="-120"/>
              </a:rPr>
              <a:t>Britannia Mine</a:t>
            </a:r>
            <a:endParaRPr lang="en-US" sz="1500" dirty="0"/>
          </a:p>
        </p:txBody>
      </p:sp>
      <p:sp>
        <p:nvSpPr>
          <p:cNvPr id="9" name="Text 5"/>
          <p:cNvSpPr/>
          <p:nvPr/>
        </p:nvSpPr>
        <p:spPr>
          <a:xfrm>
            <a:off x="8732520" y="2834640"/>
            <a:ext cx="2697480" cy="1188720"/>
          </a:xfrm>
          <a:prstGeom prst="rect">
            <a:avLst/>
          </a:prstGeom>
          <a:noFill/>
          <a:ln/>
        </p:spPr>
        <p:txBody>
          <a:bodyPr wrap="square" lIns="0" tIns="0" rIns="0" bIns="0" rtlCol="0" anchor="ctr"/>
          <a:lstStyle/>
          <a:p>
            <a:pPr marL="0" indent="0">
              <a:lnSpc>
                <a:spcPct val="120000"/>
              </a:lnSpc>
              <a:buNone/>
            </a:pPr>
            <a:r>
              <a:rPr lang="en-US" sz="1400" dirty="0">
                <a:solidFill>
                  <a:srgbClr val="2E2E2E"/>
                </a:solidFill>
                <a:latin typeface="Calibri" pitchFamily="34" charset="0"/>
                <a:ea typeface="Calibri" pitchFamily="34" charset="-122"/>
                <a:cs typeface="Calibri" pitchFamily="34" charset="-120"/>
              </a:rPr>
              <a:t>Once the largest copper producer in the British Commonwealth, now a museum. </a:t>
            </a:r>
            <a:r>
              <a:rPr lang="en-US" sz="1400" b="1" dirty="0">
                <a:solidFill>
                  <a:srgbClr val="2E2E2E"/>
                </a:solidFill>
                <a:latin typeface="Calibri" pitchFamily="34" charset="0"/>
                <a:ea typeface="Calibri" pitchFamily="34" charset="-122"/>
                <a:cs typeface="Calibri" pitchFamily="34" charset="-120"/>
              </a:rPr>
              <a:t>Produced 47.8 million tonnes over a ~70-year mine life</a:t>
            </a:r>
            <a:r>
              <a:rPr lang="en-US" sz="1400" dirty="0">
                <a:solidFill>
                  <a:srgbClr val="2E2E2E"/>
                </a:solidFill>
                <a:latin typeface="Calibri" pitchFamily="34" charset="0"/>
                <a:ea typeface="Calibri" pitchFamily="34" charset="-122"/>
                <a:cs typeface="Calibri" pitchFamily="34" charset="-120"/>
              </a:rPr>
              <a:t>.</a:t>
            </a:r>
            <a:endParaRPr lang="en-US" sz="1400" dirty="0"/>
          </a:p>
        </p:txBody>
      </p:sp>
      <p:sp>
        <p:nvSpPr>
          <p:cNvPr id="10" name="Text 6"/>
          <p:cNvSpPr/>
          <p:nvPr/>
        </p:nvSpPr>
        <p:spPr>
          <a:xfrm>
            <a:off x="8732520" y="4160520"/>
            <a:ext cx="2697480" cy="1280160"/>
          </a:xfrm>
          <a:prstGeom prst="rect">
            <a:avLst/>
          </a:prstGeom>
          <a:noFill/>
          <a:ln/>
        </p:spPr>
        <p:txBody>
          <a:bodyPr wrap="square" lIns="0" tIns="0" rIns="0" bIns="0" rtlCol="0" anchor="ctr"/>
          <a:lstStyle/>
          <a:p>
            <a:pPr marL="0" indent="0">
              <a:lnSpc>
                <a:spcPct val="120000"/>
              </a:lnSpc>
              <a:buNone/>
            </a:pPr>
            <a:r>
              <a:rPr lang="en-US" sz="1000" i="1" dirty="0">
                <a:solidFill>
                  <a:srgbClr val="6B6560"/>
                </a:solidFill>
                <a:latin typeface="Calibri" pitchFamily="34" charset="0"/>
                <a:ea typeface="Calibri" pitchFamily="34" charset="-122"/>
                <a:cs typeface="Calibri" pitchFamily="34" charset="-120"/>
              </a:rPr>
              <a:t>Note: mineralization on adjacent or nearby properties is not necessarily indicative of mineralization on the Jervis Project.</a:t>
            </a:r>
            <a:endParaRPr lang="en-US" sz="1000" dirty="0"/>
          </a:p>
        </p:txBody>
      </p:sp>
      <p:sp>
        <p:nvSpPr>
          <p:cNvPr id="11" name="Text 7"/>
          <p:cNvSpPr/>
          <p:nvPr/>
        </p:nvSpPr>
        <p:spPr>
          <a:xfrm>
            <a:off x="548640" y="5715000"/>
            <a:ext cx="7680960" cy="640080"/>
          </a:xfrm>
          <a:prstGeom prst="rect">
            <a:avLst/>
          </a:prstGeom>
          <a:noFill/>
          <a:ln/>
        </p:spPr>
        <p:txBody>
          <a:bodyPr wrap="square" lIns="0" tIns="0" rIns="0" bIns="0" rtlCol="0" anchor="ctr"/>
          <a:lstStyle/>
          <a:p>
            <a:pPr marL="0" indent="0">
              <a:lnSpc>
                <a:spcPct val="115000"/>
              </a:lnSpc>
              <a:buNone/>
            </a:pPr>
            <a:r>
              <a:rPr lang="en-US" sz="1050" i="1" dirty="0">
                <a:solidFill>
                  <a:srgbClr val="6B6560"/>
                </a:solidFill>
                <a:latin typeface="Calibri" pitchFamily="34" charset="0"/>
                <a:ea typeface="Calibri" pitchFamily="34" charset="-122"/>
                <a:cs typeface="Calibri" pitchFamily="34" charset="-120"/>
              </a:rPr>
              <a:t>Rox Project context: Rox is held by Kenorland Minerals, a successful project generator (TSX.V: KLD) whose notable shareholders include Sumitomo Metal Mining Co. Ltd. and John Tognetti, Chairman Emeritus of Haywood Securities.</a:t>
            </a:r>
            <a:endParaRPr lang="en-US" sz="1050" dirty="0"/>
          </a:p>
        </p:txBody>
      </p:sp>
      <p:sp>
        <p:nvSpPr>
          <p:cNvPr id="12" name="Text 8"/>
          <p:cNvSpPr/>
          <p:nvPr/>
        </p:nvSpPr>
        <p:spPr>
          <a:xfrm>
            <a:off x="457200" y="6446520"/>
            <a:ext cx="5486400" cy="274320"/>
          </a:xfrm>
          <a:prstGeom prst="rect">
            <a:avLst/>
          </a:prstGeom>
          <a:noFill/>
          <a:ln/>
        </p:spPr>
        <p:txBody>
          <a:bodyPr wrap="square" lIns="0" tIns="0" rIns="0" bIns="0" rtlCol="0" anchor="ctr"/>
          <a:lstStyle/>
          <a:p>
            <a:pPr marL="0" indent="0" algn="l">
              <a:buNone/>
            </a:pPr>
            <a:r>
              <a:rPr lang="en-US" sz="900" dirty="0">
                <a:solidFill>
                  <a:srgbClr val="6B6560"/>
                </a:solidFill>
                <a:latin typeface="Calibri" pitchFamily="34" charset="0"/>
                <a:ea typeface="Calibri" pitchFamily="34" charset="-122"/>
                <a:cs typeface="Calibri" pitchFamily="34" charset="-120"/>
              </a:rPr>
              <a:t>AsiaBaseMetals Inc.  |  TSX.V: ABZ</a:t>
            </a:r>
            <a:endParaRPr lang="en-US" sz="900" dirty="0"/>
          </a:p>
        </p:txBody>
      </p:sp>
      <p:sp>
        <p:nvSpPr>
          <p:cNvPr id="13" name="Text 9"/>
          <p:cNvSpPr/>
          <p:nvPr/>
        </p:nvSpPr>
        <p:spPr>
          <a:xfrm>
            <a:off x="11247120" y="6446520"/>
            <a:ext cx="457200" cy="274320"/>
          </a:xfrm>
          <a:prstGeom prst="rect">
            <a:avLst/>
          </a:prstGeom>
          <a:noFill/>
          <a:ln/>
        </p:spPr>
        <p:txBody>
          <a:bodyPr wrap="square" lIns="0" tIns="0" rIns="0" bIns="0" rtlCol="0" anchor="ctr"/>
          <a:lstStyle/>
          <a:p>
            <a:pPr marL="0" indent="0" algn="r">
              <a:buNone/>
            </a:pPr>
            <a:r>
              <a:rPr lang="en-US" sz="900" dirty="0">
                <a:solidFill>
                  <a:srgbClr val="6B6560"/>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400" b="1" kern="0" spc="200" dirty="0">
                <a:solidFill>
                  <a:srgbClr val="A85A2E"/>
                </a:solidFill>
                <a:latin typeface="Calibri" pitchFamily="34" charset="0"/>
                <a:ea typeface="Calibri" pitchFamily="34" charset="-122"/>
                <a:cs typeface="Calibri" pitchFamily="34" charset="-120"/>
              </a:rPr>
              <a:t>SECOND ASSET</a:t>
            </a:r>
            <a:endParaRPr lang="en-US" sz="14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The Gnome Project</a:t>
            </a:r>
            <a:endParaRPr lang="en-US" sz="3200" dirty="0"/>
          </a:p>
        </p:txBody>
      </p:sp>
      <p:sp>
        <p:nvSpPr>
          <p:cNvPr id="4" name="Text 2"/>
          <p:cNvSpPr/>
          <p:nvPr/>
        </p:nvSpPr>
        <p:spPr>
          <a:xfrm>
            <a:off x="548640" y="1371600"/>
            <a:ext cx="11064240" cy="365760"/>
          </a:xfrm>
          <a:prstGeom prst="rect">
            <a:avLst/>
          </a:prstGeom>
          <a:noFill/>
          <a:ln/>
        </p:spPr>
        <p:txBody>
          <a:bodyPr wrap="square" lIns="0" tIns="0" rIns="0" bIns="0" rtlCol="0" anchor="ctr"/>
          <a:lstStyle/>
          <a:p>
            <a:pPr marL="0" indent="0">
              <a:buNone/>
            </a:pPr>
            <a:r>
              <a:rPr lang="en-US" sz="1400" b="1" dirty="0">
                <a:solidFill>
                  <a:srgbClr val="A85A2E"/>
                </a:solidFill>
                <a:latin typeface="Calibri" pitchFamily="34" charset="0"/>
                <a:ea typeface="Calibri" pitchFamily="34" charset="-122"/>
                <a:cs typeface="Calibri" pitchFamily="34" charset="-120"/>
              </a:rPr>
              <a:t>Zn / Co — 100% owned, ~1,800 hectares, British Columbia</a:t>
            </a:r>
            <a:endParaRPr lang="en-US" sz="1400" dirty="0"/>
          </a:p>
        </p:txBody>
      </p:sp>
      <p:sp>
        <p:nvSpPr>
          <p:cNvPr id="5" name="Text 3"/>
          <p:cNvSpPr/>
          <p:nvPr/>
        </p:nvSpPr>
        <p:spPr>
          <a:xfrm>
            <a:off x="548640" y="1874520"/>
            <a:ext cx="6675120" cy="1554480"/>
          </a:xfrm>
          <a:prstGeom prst="rect">
            <a:avLst/>
          </a:prstGeom>
          <a:noFill/>
          <a:ln/>
        </p:spPr>
        <p:txBody>
          <a:bodyPr wrap="square" lIns="0" tIns="0" rIns="0" bIns="0" rtlCol="0" anchor="ctr"/>
          <a:lstStyle/>
          <a:p>
            <a:pPr marL="0" indent="0">
              <a:lnSpc>
                <a:spcPct val="125000"/>
              </a:lnSpc>
              <a:buNone/>
            </a:pPr>
            <a:r>
              <a:rPr lang="en-US" sz="1400" dirty="0">
                <a:solidFill>
                  <a:srgbClr val="2E2E2E"/>
                </a:solidFill>
                <a:latin typeface="Calibri" pitchFamily="34" charset="0"/>
                <a:ea typeface="Calibri" pitchFamily="34" charset="-122"/>
                <a:cs typeface="Calibri" pitchFamily="34" charset="-120"/>
              </a:rPr>
              <a:t>Gnome is strategically located in the Kechika Trough of the regionally extensive Selwyn Basin, a district that hosts several significant deposits. It lies approximately 35 km southeast of the Cirque deposit (Teck / Korea Zinc joint venture, 50% each) and near ZincX Resources' Cardiac Creek deposit.</a:t>
            </a:r>
            <a:endParaRPr lang="en-US" sz="1400" dirty="0"/>
          </a:p>
        </p:txBody>
      </p:sp>
      <p:sp>
        <p:nvSpPr>
          <p:cNvPr id="6" name="Text 4"/>
          <p:cNvSpPr/>
          <p:nvPr/>
        </p:nvSpPr>
        <p:spPr>
          <a:xfrm>
            <a:off x="548640" y="3429000"/>
            <a:ext cx="6675120" cy="1097280"/>
          </a:xfrm>
          <a:prstGeom prst="rect">
            <a:avLst/>
          </a:prstGeom>
          <a:noFill/>
          <a:ln/>
        </p:spPr>
        <p:txBody>
          <a:bodyPr wrap="square" lIns="0" tIns="0" rIns="0" bIns="0" rtlCol="0" anchor="ctr"/>
          <a:lstStyle/>
          <a:p>
            <a:pPr marL="0" indent="0">
              <a:lnSpc>
                <a:spcPct val="125000"/>
              </a:lnSpc>
              <a:buNone/>
            </a:pPr>
            <a:r>
              <a:rPr lang="en-US" sz="1400" dirty="0">
                <a:solidFill>
                  <a:srgbClr val="2E2E2E"/>
                </a:solidFill>
                <a:latin typeface="Calibri" pitchFamily="34" charset="0"/>
                <a:ea typeface="Calibri" pitchFamily="34" charset="-122"/>
                <a:cs typeface="Calibri" pitchFamily="34" charset="-120"/>
              </a:rPr>
              <a:t>The Company plans to advance Gnome exploration prudently, guided by the permitting timeline for the granting of mining permits on the adjacent Cirque and Cardiac Creek projects.</a:t>
            </a:r>
            <a:endParaRPr lang="en-US" sz="1400" dirty="0"/>
          </a:p>
        </p:txBody>
      </p:sp>
      <p:sp>
        <p:nvSpPr>
          <p:cNvPr id="7" name="Text 5"/>
          <p:cNvSpPr/>
          <p:nvPr/>
        </p:nvSpPr>
        <p:spPr>
          <a:xfrm>
            <a:off x="548640" y="4572000"/>
            <a:ext cx="6675120" cy="548640"/>
          </a:xfrm>
          <a:prstGeom prst="rect">
            <a:avLst/>
          </a:prstGeom>
          <a:noFill/>
          <a:ln/>
        </p:spPr>
        <p:txBody>
          <a:bodyPr wrap="square" lIns="0" tIns="0" rIns="0" bIns="0" rtlCol="0" anchor="ctr"/>
          <a:lstStyle/>
          <a:p>
            <a:pPr marL="0" indent="0">
              <a:buNone/>
            </a:pPr>
            <a:r>
              <a:rPr lang="en-US" sz="1100" i="1" dirty="0">
                <a:solidFill>
                  <a:srgbClr val="6B6560"/>
                </a:solidFill>
                <a:latin typeface="Calibri" pitchFamily="34" charset="0"/>
                <a:ea typeface="Calibri" pitchFamily="34" charset="-122"/>
                <a:cs typeface="Calibri" pitchFamily="34" charset="-120"/>
              </a:rPr>
              <a:t>Note: mineralization on adjacent or nearby properties is not necessarily indicative of mineralization on the Gnome Project.</a:t>
            </a:r>
            <a:endParaRPr lang="en-US" sz="1100" dirty="0"/>
          </a:p>
        </p:txBody>
      </p:sp>
      <p:sp>
        <p:nvSpPr>
          <p:cNvPr id="8" name="Shape 6"/>
          <p:cNvSpPr/>
          <p:nvPr/>
        </p:nvSpPr>
        <p:spPr>
          <a:xfrm>
            <a:off x="7543800" y="1463040"/>
            <a:ext cx="4069080" cy="1280160"/>
          </a:xfrm>
          <a:prstGeom prst="roundRect">
            <a:avLst>
              <a:gd name="adj" fmla="val 5000"/>
            </a:avLst>
          </a:prstGeom>
          <a:solidFill>
            <a:srgbClr val="F7F4F1"/>
          </a:solidFill>
          <a:ln/>
          <a:effectLst>
            <a:outerShdw blurRad="76200" dist="25400" dir="5400000" algn="bl" rotWithShape="0">
              <a:srgbClr val="000000">
                <a:alpha val="6000"/>
              </a:srgbClr>
            </a:outerShdw>
          </a:effectLst>
        </p:spPr>
        <p:txBody>
          <a:bodyPr/>
          <a:lstStyle/>
          <a:p>
            <a:endParaRPr lang="en-US" dirty="0"/>
          </a:p>
        </p:txBody>
      </p:sp>
      <p:sp>
        <p:nvSpPr>
          <p:cNvPr id="9" name="Shape 7"/>
          <p:cNvSpPr/>
          <p:nvPr/>
        </p:nvSpPr>
        <p:spPr>
          <a:xfrm>
            <a:off x="7744968" y="1645920"/>
            <a:ext cx="457200" cy="457200"/>
          </a:xfrm>
          <a:prstGeom prst="ellipse">
            <a:avLst/>
          </a:prstGeom>
          <a:solidFill>
            <a:srgbClr val="FFFFFF"/>
          </a:solidFill>
          <a:ln/>
        </p:spPr>
        <p:txBody>
          <a:bodyPr/>
          <a:lstStyle/>
          <a:p>
            <a:endParaRPr lang="en-US"/>
          </a:p>
        </p:txBody>
      </p:sp>
      <p:pic>
        <p:nvPicPr>
          <p:cNvPr id="10" name="Image 0" descr="preencoded.png"/>
          <p:cNvPicPr>
            <a:picLocks noChangeAspect="1"/>
          </p:cNvPicPr>
          <p:nvPr/>
        </p:nvPicPr>
        <p:blipFill>
          <a:blip r:embed="rId3"/>
          <a:stretch>
            <a:fillRect/>
          </a:stretch>
        </p:blipFill>
        <p:spPr>
          <a:xfrm>
            <a:off x="7804404" y="1705356"/>
            <a:ext cx="338328" cy="338328"/>
          </a:xfrm>
          <a:prstGeom prst="rect">
            <a:avLst/>
          </a:prstGeom>
        </p:spPr>
      </p:pic>
      <p:sp>
        <p:nvSpPr>
          <p:cNvPr id="11" name="Text 8"/>
          <p:cNvSpPr/>
          <p:nvPr/>
        </p:nvSpPr>
        <p:spPr>
          <a:xfrm>
            <a:off x="8339328" y="1591056"/>
            <a:ext cx="3063240" cy="320040"/>
          </a:xfrm>
          <a:prstGeom prst="rect">
            <a:avLst/>
          </a:prstGeom>
          <a:noFill/>
          <a:ln/>
        </p:spPr>
        <p:txBody>
          <a:bodyPr wrap="square" lIns="0" tIns="0" rIns="0" bIns="0" rtlCol="0" anchor="ctr"/>
          <a:lstStyle/>
          <a:p>
            <a:pPr marL="0" indent="0">
              <a:buNone/>
            </a:pPr>
            <a:r>
              <a:rPr lang="en-US" sz="1400" b="1" dirty="0">
                <a:solidFill>
                  <a:srgbClr val="232323"/>
                </a:solidFill>
                <a:latin typeface="Cambria" pitchFamily="34" charset="0"/>
                <a:ea typeface="Cambria" pitchFamily="34" charset="-122"/>
                <a:cs typeface="Cambria" pitchFamily="34" charset="-120"/>
              </a:rPr>
              <a:t>Location</a:t>
            </a:r>
            <a:endParaRPr lang="en-US" sz="1400" dirty="0"/>
          </a:p>
        </p:txBody>
      </p:sp>
      <p:sp>
        <p:nvSpPr>
          <p:cNvPr id="12" name="Text 9"/>
          <p:cNvSpPr/>
          <p:nvPr/>
        </p:nvSpPr>
        <p:spPr>
          <a:xfrm>
            <a:off x="8339328" y="1920240"/>
            <a:ext cx="3063240" cy="73152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Kechika Trough, Selwyn Basin, British Columbia</a:t>
            </a:r>
            <a:endParaRPr lang="en-US" sz="1400" dirty="0"/>
          </a:p>
        </p:txBody>
      </p:sp>
      <p:sp>
        <p:nvSpPr>
          <p:cNvPr id="13" name="Shape 10"/>
          <p:cNvSpPr/>
          <p:nvPr/>
        </p:nvSpPr>
        <p:spPr>
          <a:xfrm>
            <a:off x="7543800" y="2926080"/>
            <a:ext cx="4069080" cy="1280160"/>
          </a:xfrm>
          <a:prstGeom prst="roundRect">
            <a:avLst>
              <a:gd name="adj" fmla="val 5000"/>
            </a:avLst>
          </a:prstGeom>
          <a:solidFill>
            <a:srgbClr val="F7F4F1"/>
          </a:solidFill>
          <a:ln/>
          <a:effectLst>
            <a:outerShdw blurRad="76200" dist="25400" dir="5400000" algn="bl" rotWithShape="0">
              <a:srgbClr val="000000">
                <a:alpha val="6000"/>
              </a:srgbClr>
            </a:outerShdw>
          </a:effectLst>
        </p:spPr>
        <p:txBody>
          <a:bodyPr/>
          <a:lstStyle/>
          <a:p>
            <a:endParaRPr lang="en-US"/>
          </a:p>
        </p:txBody>
      </p:sp>
      <p:sp>
        <p:nvSpPr>
          <p:cNvPr id="14" name="Shape 11"/>
          <p:cNvSpPr/>
          <p:nvPr/>
        </p:nvSpPr>
        <p:spPr>
          <a:xfrm>
            <a:off x="7744968" y="3108960"/>
            <a:ext cx="457200" cy="457200"/>
          </a:xfrm>
          <a:prstGeom prst="ellipse">
            <a:avLst/>
          </a:prstGeom>
          <a:solidFill>
            <a:srgbClr val="FFFFFF"/>
          </a:solidFill>
          <a:ln/>
        </p:spPr>
        <p:txBody>
          <a:bodyPr/>
          <a:lstStyle/>
          <a:p>
            <a:endParaRPr lang="en-US"/>
          </a:p>
        </p:txBody>
      </p:sp>
      <p:pic>
        <p:nvPicPr>
          <p:cNvPr id="15" name="Image 1" descr="preencoded.png"/>
          <p:cNvPicPr>
            <a:picLocks noChangeAspect="1"/>
          </p:cNvPicPr>
          <p:nvPr/>
        </p:nvPicPr>
        <p:blipFill>
          <a:blip r:embed="rId4"/>
          <a:stretch>
            <a:fillRect/>
          </a:stretch>
        </p:blipFill>
        <p:spPr>
          <a:xfrm>
            <a:off x="7804404" y="3168396"/>
            <a:ext cx="338328" cy="338328"/>
          </a:xfrm>
          <a:prstGeom prst="rect">
            <a:avLst/>
          </a:prstGeom>
        </p:spPr>
      </p:pic>
      <p:sp>
        <p:nvSpPr>
          <p:cNvPr id="16" name="Text 12"/>
          <p:cNvSpPr/>
          <p:nvPr/>
        </p:nvSpPr>
        <p:spPr>
          <a:xfrm>
            <a:off x="8339328" y="3054096"/>
            <a:ext cx="3063240" cy="320040"/>
          </a:xfrm>
          <a:prstGeom prst="rect">
            <a:avLst/>
          </a:prstGeom>
          <a:noFill/>
          <a:ln/>
        </p:spPr>
        <p:txBody>
          <a:bodyPr wrap="square" lIns="0" tIns="0" rIns="0" bIns="0" rtlCol="0" anchor="ctr"/>
          <a:lstStyle/>
          <a:p>
            <a:pPr marL="0" indent="0">
              <a:buNone/>
            </a:pPr>
            <a:r>
              <a:rPr lang="en-US" sz="1400" b="1" dirty="0">
                <a:solidFill>
                  <a:srgbClr val="232323"/>
                </a:solidFill>
                <a:latin typeface="Cambria" pitchFamily="34" charset="0"/>
                <a:ea typeface="Cambria" pitchFamily="34" charset="-122"/>
                <a:cs typeface="Cambria" pitchFamily="34" charset="-120"/>
              </a:rPr>
              <a:t>Neighbours</a:t>
            </a:r>
            <a:endParaRPr lang="en-US" sz="1400" dirty="0"/>
          </a:p>
        </p:txBody>
      </p:sp>
      <p:sp>
        <p:nvSpPr>
          <p:cNvPr id="17" name="Text 13"/>
          <p:cNvSpPr/>
          <p:nvPr/>
        </p:nvSpPr>
        <p:spPr>
          <a:xfrm>
            <a:off x="8339328" y="3383280"/>
            <a:ext cx="3063240" cy="73152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~35 km from Cirque (Teck / Korea Zinc JV); near Cardiac Creek</a:t>
            </a:r>
            <a:endParaRPr lang="en-US" sz="1400" dirty="0"/>
          </a:p>
        </p:txBody>
      </p:sp>
      <p:sp>
        <p:nvSpPr>
          <p:cNvPr id="18" name="Shape 14"/>
          <p:cNvSpPr/>
          <p:nvPr/>
        </p:nvSpPr>
        <p:spPr>
          <a:xfrm>
            <a:off x="7543800" y="4389120"/>
            <a:ext cx="4069080" cy="1280160"/>
          </a:xfrm>
          <a:prstGeom prst="roundRect">
            <a:avLst>
              <a:gd name="adj" fmla="val 5000"/>
            </a:avLst>
          </a:prstGeom>
          <a:solidFill>
            <a:srgbClr val="F7F4F1"/>
          </a:solidFill>
          <a:ln/>
          <a:effectLst>
            <a:outerShdw blurRad="76200" dist="25400" dir="5400000" algn="bl" rotWithShape="0">
              <a:srgbClr val="000000">
                <a:alpha val="6000"/>
              </a:srgbClr>
            </a:outerShdw>
          </a:effectLst>
        </p:spPr>
        <p:txBody>
          <a:bodyPr/>
          <a:lstStyle/>
          <a:p>
            <a:endParaRPr lang="en-US"/>
          </a:p>
        </p:txBody>
      </p:sp>
      <p:sp>
        <p:nvSpPr>
          <p:cNvPr id="19" name="Shape 15"/>
          <p:cNvSpPr/>
          <p:nvPr/>
        </p:nvSpPr>
        <p:spPr>
          <a:xfrm>
            <a:off x="7744968" y="4572000"/>
            <a:ext cx="457200" cy="457200"/>
          </a:xfrm>
          <a:prstGeom prst="ellipse">
            <a:avLst/>
          </a:prstGeom>
          <a:solidFill>
            <a:srgbClr val="FFFFFF"/>
          </a:solidFill>
          <a:ln/>
        </p:spPr>
        <p:txBody>
          <a:bodyPr/>
          <a:lstStyle/>
          <a:p>
            <a:endParaRPr lang="en-US"/>
          </a:p>
        </p:txBody>
      </p:sp>
      <p:pic>
        <p:nvPicPr>
          <p:cNvPr id="20" name="Image 2" descr="preencoded.png"/>
          <p:cNvPicPr>
            <a:picLocks noChangeAspect="1"/>
          </p:cNvPicPr>
          <p:nvPr/>
        </p:nvPicPr>
        <p:blipFill>
          <a:blip r:embed="rId5"/>
          <a:stretch>
            <a:fillRect/>
          </a:stretch>
        </p:blipFill>
        <p:spPr>
          <a:xfrm>
            <a:off x="7804404" y="4631436"/>
            <a:ext cx="338328" cy="338328"/>
          </a:xfrm>
          <a:prstGeom prst="rect">
            <a:avLst/>
          </a:prstGeom>
        </p:spPr>
      </p:pic>
      <p:sp>
        <p:nvSpPr>
          <p:cNvPr id="21" name="Text 16"/>
          <p:cNvSpPr/>
          <p:nvPr/>
        </p:nvSpPr>
        <p:spPr>
          <a:xfrm>
            <a:off x="8339328" y="4517136"/>
            <a:ext cx="3063240" cy="320040"/>
          </a:xfrm>
          <a:prstGeom prst="rect">
            <a:avLst/>
          </a:prstGeom>
          <a:noFill/>
          <a:ln/>
        </p:spPr>
        <p:txBody>
          <a:bodyPr wrap="square" lIns="0" tIns="0" rIns="0" bIns="0" rtlCol="0" anchor="ctr"/>
          <a:lstStyle/>
          <a:p>
            <a:pPr marL="0" indent="0">
              <a:buNone/>
            </a:pPr>
            <a:r>
              <a:rPr lang="en-US" sz="1400" b="1" dirty="0">
                <a:solidFill>
                  <a:srgbClr val="232323"/>
                </a:solidFill>
                <a:latin typeface="Cambria" pitchFamily="34" charset="0"/>
                <a:ea typeface="Cambria" pitchFamily="34" charset="-122"/>
                <a:cs typeface="Cambria" pitchFamily="34" charset="-120"/>
              </a:rPr>
              <a:t>Strategy</a:t>
            </a:r>
            <a:endParaRPr lang="en-US" sz="1400" dirty="0"/>
          </a:p>
        </p:txBody>
      </p:sp>
      <p:sp>
        <p:nvSpPr>
          <p:cNvPr id="22" name="Text 17"/>
          <p:cNvSpPr/>
          <p:nvPr/>
        </p:nvSpPr>
        <p:spPr>
          <a:xfrm>
            <a:off x="8339328" y="4846320"/>
            <a:ext cx="3063240" cy="731520"/>
          </a:xfrm>
          <a:prstGeom prst="rect">
            <a:avLst/>
          </a:prstGeom>
          <a:noFill/>
          <a:ln/>
        </p:spPr>
        <p:txBody>
          <a:bodyPr wrap="square" lIns="0" tIns="0" rIns="0" bIns="0" rtlCol="0" anchor="ctr"/>
          <a:lstStyle/>
          <a:p>
            <a:pPr marL="0" indent="0">
              <a:lnSpc>
                <a:spcPct val="115000"/>
              </a:lnSpc>
              <a:buNone/>
            </a:pPr>
            <a:r>
              <a:rPr lang="en-US" sz="1400" dirty="0">
                <a:solidFill>
                  <a:srgbClr val="6B6560"/>
                </a:solidFill>
                <a:latin typeface="Calibri" pitchFamily="34" charset="0"/>
                <a:ea typeface="Calibri" pitchFamily="34" charset="-122"/>
                <a:cs typeface="Calibri" pitchFamily="34" charset="-120"/>
              </a:rPr>
              <a:t>Advance in step with adjacent-project permitting timelines</a:t>
            </a:r>
            <a:endParaRPr lang="en-US" sz="1400" dirty="0"/>
          </a:p>
        </p:txBody>
      </p:sp>
      <p:sp>
        <p:nvSpPr>
          <p:cNvPr id="23" name="Text 18"/>
          <p:cNvSpPr/>
          <p:nvPr/>
        </p:nvSpPr>
        <p:spPr>
          <a:xfrm>
            <a:off x="457200" y="6446520"/>
            <a:ext cx="5486400" cy="274320"/>
          </a:xfrm>
          <a:prstGeom prst="rect">
            <a:avLst/>
          </a:prstGeom>
          <a:noFill/>
          <a:ln/>
        </p:spPr>
        <p:txBody>
          <a:bodyPr wrap="square" lIns="0" tIns="0" rIns="0" bIns="0" rtlCol="0" anchor="ctr"/>
          <a:lstStyle/>
          <a:p>
            <a:pPr marL="0" indent="0" algn="l">
              <a:buNone/>
            </a:pPr>
            <a:r>
              <a:rPr lang="en-US" sz="900" dirty="0">
                <a:solidFill>
                  <a:srgbClr val="6B6560"/>
                </a:solidFill>
                <a:latin typeface="Calibri" pitchFamily="34" charset="0"/>
                <a:ea typeface="Calibri" pitchFamily="34" charset="-122"/>
                <a:cs typeface="Calibri" pitchFamily="34" charset="-120"/>
              </a:rPr>
              <a:t>AsiaBaseMetals Inc.  |  TSX.V: ABZ</a:t>
            </a:r>
            <a:endParaRPr lang="en-US" sz="900" dirty="0"/>
          </a:p>
        </p:txBody>
      </p:sp>
      <p:sp>
        <p:nvSpPr>
          <p:cNvPr id="24" name="Text 19"/>
          <p:cNvSpPr/>
          <p:nvPr/>
        </p:nvSpPr>
        <p:spPr>
          <a:xfrm>
            <a:off x="11247120" y="6446520"/>
            <a:ext cx="457200" cy="274320"/>
          </a:xfrm>
          <a:prstGeom prst="rect">
            <a:avLst/>
          </a:prstGeom>
          <a:noFill/>
          <a:ln/>
        </p:spPr>
        <p:txBody>
          <a:bodyPr wrap="square" lIns="0" tIns="0" rIns="0" bIns="0" rtlCol="0" anchor="ctr"/>
          <a:lstStyle/>
          <a:p>
            <a:pPr marL="0" indent="0" algn="r">
              <a:buNone/>
            </a:pPr>
            <a:r>
              <a:rPr lang="en-US" sz="900" dirty="0">
                <a:solidFill>
                  <a:srgbClr val="6B6560"/>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400" b="1" kern="0" spc="200" dirty="0">
                <a:solidFill>
                  <a:srgbClr val="A85A2E"/>
                </a:solidFill>
                <a:latin typeface="Calibri" pitchFamily="34" charset="0"/>
                <a:ea typeface="Calibri" pitchFamily="34" charset="-122"/>
                <a:cs typeface="Calibri" pitchFamily="34" charset="-120"/>
              </a:rPr>
              <a:t>LEADERSHIP</a:t>
            </a:r>
            <a:endParaRPr lang="en-US" sz="14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Our Team &amp; Track Record</a:t>
            </a:r>
            <a:endParaRPr lang="en-US" sz="3200" dirty="0"/>
          </a:p>
        </p:txBody>
      </p:sp>
      <p:sp>
        <p:nvSpPr>
          <p:cNvPr id="4" name="Text 2"/>
          <p:cNvSpPr/>
          <p:nvPr/>
        </p:nvSpPr>
        <p:spPr>
          <a:xfrm>
            <a:off x="548640" y="1417320"/>
            <a:ext cx="11064240" cy="1371600"/>
          </a:xfrm>
          <a:prstGeom prst="rect">
            <a:avLst/>
          </a:prstGeom>
          <a:noFill/>
          <a:ln/>
        </p:spPr>
        <p:txBody>
          <a:bodyPr wrap="square" lIns="0" tIns="0" rIns="0" bIns="0" rtlCol="0" anchor="ctr"/>
          <a:lstStyle/>
          <a:p>
            <a:pPr marL="0" indent="0">
              <a:lnSpc>
                <a:spcPct val="120000"/>
              </a:lnSpc>
              <a:buNone/>
            </a:pPr>
            <a:r>
              <a:rPr lang="en-US" sz="1400" dirty="0">
                <a:solidFill>
                  <a:srgbClr val="2E2E2E"/>
                </a:solidFill>
                <a:latin typeface="Calibri" pitchFamily="34" charset="0"/>
                <a:ea typeface="Calibri" pitchFamily="34" charset="-122"/>
                <a:cs typeface="Calibri" pitchFamily="34" charset="-120"/>
              </a:rPr>
              <a:t>AsiaBaseMetals is led by an experienced management and technical team — management, directors, advisory board, and consultants — under Rajinder Chowdhry ("Raj"), CEO and Chairman. The team brings proven experience across the full mining lifecycle: discovery, capital raising, permitting, mine development, operations, and value creation. The team are significant shareholders, aligning their interests directly with shareholders.</a:t>
            </a:r>
            <a:endParaRPr lang="en-US" sz="1400" dirty="0"/>
          </a:p>
        </p:txBody>
      </p:sp>
      <p:sp>
        <p:nvSpPr>
          <p:cNvPr id="5" name="Shape 3"/>
          <p:cNvSpPr/>
          <p:nvPr/>
        </p:nvSpPr>
        <p:spPr>
          <a:xfrm>
            <a:off x="548640" y="2880360"/>
            <a:ext cx="2743200" cy="1737360"/>
          </a:xfrm>
          <a:prstGeom prst="roundRect">
            <a:avLst>
              <a:gd name="adj" fmla="val 3684"/>
            </a:avLst>
          </a:prstGeom>
          <a:solidFill>
            <a:srgbClr val="232323"/>
          </a:solidFill>
          <a:ln/>
        </p:spPr>
        <p:txBody>
          <a:bodyPr/>
          <a:lstStyle/>
          <a:p>
            <a:endParaRPr lang="en-US"/>
          </a:p>
        </p:txBody>
      </p:sp>
      <p:sp>
        <p:nvSpPr>
          <p:cNvPr id="6" name="Text 4"/>
          <p:cNvSpPr/>
          <p:nvPr/>
        </p:nvSpPr>
        <p:spPr>
          <a:xfrm>
            <a:off x="685800" y="2999232"/>
            <a:ext cx="2468880" cy="822960"/>
          </a:xfrm>
          <a:prstGeom prst="rect">
            <a:avLst/>
          </a:prstGeom>
          <a:noFill/>
          <a:ln/>
        </p:spPr>
        <p:txBody>
          <a:bodyPr wrap="square" lIns="0" tIns="0" rIns="0" bIns="0" rtlCol="0" anchor="ctr"/>
          <a:lstStyle/>
          <a:p>
            <a:pPr marL="0" indent="0">
              <a:buNone/>
            </a:pPr>
            <a:r>
              <a:rPr lang="en-US" sz="4000" b="1" dirty="0">
                <a:solidFill>
                  <a:srgbClr val="FFFFFF"/>
                </a:solidFill>
                <a:latin typeface="Cambria" pitchFamily="34" charset="0"/>
                <a:ea typeface="Cambria" pitchFamily="34" charset="-122"/>
                <a:cs typeface="Cambria" pitchFamily="34" charset="-120"/>
              </a:rPr>
              <a:t>75%</a:t>
            </a:r>
            <a:endParaRPr lang="en-US" sz="4000" dirty="0"/>
          </a:p>
        </p:txBody>
      </p:sp>
      <p:sp>
        <p:nvSpPr>
          <p:cNvPr id="7" name="Text 5"/>
          <p:cNvSpPr/>
          <p:nvPr/>
        </p:nvSpPr>
        <p:spPr>
          <a:xfrm>
            <a:off x="685800" y="3794760"/>
            <a:ext cx="2468880" cy="731520"/>
          </a:xfrm>
          <a:prstGeom prst="rect">
            <a:avLst/>
          </a:prstGeom>
          <a:noFill/>
          <a:ln/>
        </p:spPr>
        <p:txBody>
          <a:bodyPr wrap="square" lIns="0" tIns="0" rIns="0" bIns="0" rtlCol="0" anchor="ctr"/>
          <a:lstStyle/>
          <a:p>
            <a:pPr marL="0" indent="0">
              <a:lnSpc>
                <a:spcPct val="110000"/>
              </a:lnSpc>
              <a:buNone/>
            </a:pPr>
            <a:r>
              <a:rPr lang="en-US" sz="1400" b="1" dirty="0">
                <a:solidFill>
                  <a:srgbClr val="D8C8B8"/>
                </a:solidFill>
                <a:latin typeface="Calibri" pitchFamily="34" charset="0"/>
                <a:ea typeface="Calibri" pitchFamily="34" charset="-122"/>
                <a:cs typeface="Calibri" pitchFamily="34" charset="-120"/>
              </a:rPr>
              <a:t>of issued stock held by the Team</a:t>
            </a:r>
            <a:endParaRPr lang="en-US" sz="1400" b="1" dirty="0"/>
          </a:p>
        </p:txBody>
      </p:sp>
      <p:sp>
        <p:nvSpPr>
          <p:cNvPr id="8" name="Shape 6"/>
          <p:cNvSpPr/>
          <p:nvPr/>
        </p:nvSpPr>
        <p:spPr>
          <a:xfrm>
            <a:off x="3566160" y="2926080"/>
            <a:ext cx="384048" cy="384048"/>
          </a:xfrm>
          <a:prstGeom prst="ellipse">
            <a:avLst/>
          </a:prstGeom>
          <a:solidFill>
            <a:srgbClr val="F7F4F1"/>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3616086" y="2976006"/>
            <a:ext cx="284196" cy="284196"/>
          </a:xfrm>
          <a:prstGeom prst="rect">
            <a:avLst/>
          </a:prstGeom>
        </p:spPr>
      </p:pic>
      <p:sp>
        <p:nvSpPr>
          <p:cNvPr id="10" name="Text 7"/>
          <p:cNvSpPr/>
          <p:nvPr/>
        </p:nvSpPr>
        <p:spPr>
          <a:xfrm>
            <a:off x="4069080" y="2944368"/>
            <a:ext cx="3108960" cy="365760"/>
          </a:xfrm>
          <a:prstGeom prst="rect">
            <a:avLst/>
          </a:prstGeom>
          <a:noFill/>
          <a:ln/>
        </p:spPr>
        <p:txBody>
          <a:bodyPr wrap="square" lIns="0" tIns="0" rIns="0" bIns="0" rtlCol="0" anchor="ctr"/>
          <a:lstStyle/>
          <a:p>
            <a:pPr marL="0" indent="0">
              <a:buNone/>
            </a:pPr>
            <a:r>
              <a:rPr lang="en-US" sz="1350" b="1" dirty="0">
                <a:solidFill>
                  <a:srgbClr val="232323"/>
                </a:solidFill>
                <a:latin typeface="Calibri" pitchFamily="34" charset="0"/>
                <a:ea typeface="Calibri" pitchFamily="34" charset="-122"/>
                <a:cs typeface="Calibri" pitchFamily="34" charset="-120"/>
              </a:rPr>
              <a:t>Discovering Deposits</a:t>
            </a:r>
            <a:endParaRPr lang="en-US" sz="1350" dirty="0"/>
          </a:p>
        </p:txBody>
      </p:sp>
      <p:sp>
        <p:nvSpPr>
          <p:cNvPr id="11" name="Shape 8"/>
          <p:cNvSpPr/>
          <p:nvPr/>
        </p:nvSpPr>
        <p:spPr>
          <a:xfrm>
            <a:off x="3566160" y="3355848"/>
            <a:ext cx="384048" cy="384048"/>
          </a:xfrm>
          <a:prstGeom prst="ellipse">
            <a:avLst/>
          </a:prstGeom>
          <a:solidFill>
            <a:srgbClr val="F7F4F1"/>
          </a:solidFill>
          <a:ln/>
        </p:spPr>
        <p:txBody>
          <a:bodyPr/>
          <a:lstStyle/>
          <a:p>
            <a:endParaRPr lang="en-US"/>
          </a:p>
        </p:txBody>
      </p:sp>
      <p:pic>
        <p:nvPicPr>
          <p:cNvPr id="12" name="Image 1" descr="preencoded.png"/>
          <p:cNvPicPr>
            <a:picLocks noChangeAspect="1"/>
          </p:cNvPicPr>
          <p:nvPr/>
        </p:nvPicPr>
        <p:blipFill>
          <a:blip r:embed="rId3"/>
          <a:stretch>
            <a:fillRect/>
          </a:stretch>
        </p:blipFill>
        <p:spPr>
          <a:xfrm>
            <a:off x="3616086" y="3405774"/>
            <a:ext cx="284196" cy="284196"/>
          </a:xfrm>
          <a:prstGeom prst="rect">
            <a:avLst/>
          </a:prstGeom>
        </p:spPr>
      </p:pic>
      <p:sp>
        <p:nvSpPr>
          <p:cNvPr id="13" name="Text 9"/>
          <p:cNvSpPr/>
          <p:nvPr/>
        </p:nvSpPr>
        <p:spPr>
          <a:xfrm>
            <a:off x="4069080" y="3374136"/>
            <a:ext cx="3108960" cy="365760"/>
          </a:xfrm>
          <a:prstGeom prst="rect">
            <a:avLst/>
          </a:prstGeom>
          <a:noFill/>
          <a:ln/>
        </p:spPr>
        <p:txBody>
          <a:bodyPr wrap="square" lIns="0" tIns="0" rIns="0" bIns="0" rtlCol="0" anchor="ctr"/>
          <a:lstStyle/>
          <a:p>
            <a:pPr marL="0" indent="0">
              <a:buNone/>
            </a:pPr>
            <a:r>
              <a:rPr lang="en-US" sz="1350" b="1" dirty="0">
                <a:solidFill>
                  <a:srgbClr val="232323"/>
                </a:solidFill>
                <a:latin typeface="Calibri" pitchFamily="34" charset="0"/>
                <a:ea typeface="Calibri" pitchFamily="34" charset="-122"/>
                <a:cs typeface="Calibri" pitchFamily="34" charset="-120"/>
              </a:rPr>
              <a:t>Permitting Projects</a:t>
            </a:r>
            <a:endParaRPr lang="en-US" sz="1350" dirty="0"/>
          </a:p>
        </p:txBody>
      </p:sp>
      <p:sp>
        <p:nvSpPr>
          <p:cNvPr id="14" name="Shape 10"/>
          <p:cNvSpPr/>
          <p:nvPr/>
        </p:nvSpPr>
        <p:spPr>
          <a:xfrm>
            <a:off x="3566160" y="3785616"/>
            <a:ext cx="384048" cy="384048"/>
          </a:xfrm>
          <a:prstGeom prst="ellipse">
            <a:avLst/>
          </a:prstGeom>
          <a:solidFill>
            <a:srgbClr val="F7F4F1"/>
          </a:solidFill>
          <a:ln/>
        </p:spPr>
        <p:txBody>
          <a:bodyPr/>
          <a:lstStyle/>
          <a:p>
            <a:endParaRPr lang="en-US"/>
          </a:p>
        </p:txBody>
      </p:sp>
      <p:pic>
        <p:nvPicPr>
          <p:cNvPr id="15" name="Image 2" descr="preencoded.png"/>
          <p:cNvPicPr>
            <a:picLocks noChangeAspect="1"/>
          </p:cNvPicPr>
          <p:nvPr/>
        </p:nvPicPr>
        <p:blipFill>
          <a:blip r:embed="rId3"/>
          <a:stretch>
            <a:fillRect/>
          </a:stretch>
        </p:blipFill>
        <p:spPr>
          <a:xfrm>
            <a:off x="3616086" y="3835542"/>
            <a:ext cx="284196" cy="284196"/>
          </a:xfrm>
          <a:prstGeom prst="rect">
            <a:avLst/>
          </a:prstGeom>
        </p:spPr>
      </p:pic>
      <p:sp>
        <p:nvSpPr>
          <p:cNvPr id="16" name="Text 11"/>
          <p:cNvSpPr/>
          <p:nvPr/>
        </p:nvSpPr>
        <p:spPr>
          <a:xfrm>
            <a:off x="4069080" y="3803904"/>
            <a:ext cx="3108960" cy="365760"/>
          </a:xfrm>
          <a:prstGeom prst="rect">
            <a:avLst/>
          </a:prstGeom>
          <a:noFill/>
          <a:ln/>
        </p:spPr>
        <p:txBody>
          <a:bodyPr wrap="square" lIns="0" tIns="0" rIns="0" bIns="0" rtlCol="0" anchor="ctr"/>
          <a:lstStyle/>
          <a:p>
            <a:pPr marL="0" indent="0">
              <a:buNone/>
            </a:pPr>
            <a:r>
              <a:rPr lang="en-US" sz="1350" b="1" dirty="0">
                <a:solidFill>
                  <a:srgbClr val="232323"/>
                </a:solidFill>
                <a:latin typeface="Calibri" pitchFamily="34" charset="0"/>
                <a:ea typeface="Calibri" pitchFamily="34" charset="-122"/>
                <a:cs typeface="Calibri" pitchFamily="34" charset="-120"/>
              </a:rPr>
              <a:t>Building Mines</a:t>
            </a:r>
            <a:endParaRPr lang="en-US" sz="1350" dirty="0"/>
          </a:p>
        </p:txBody>
      </p:sp>
      <p:sp>
        <p:nvSpPr>
          <p:cNvPr id="17" name="Shape 12"/>
          <p:cNvSpPr/>
          <p:nvPr/>
        </p:nvSpPr>
        <p:spPr>
          <a:xfrm>
            <a:off x="3566160" y="4215384"/>
            <a:ext cx="384048" cy="384048"/>
          </a:xfrm>
          <a:prstGeom prst="ellipse">
            <a:avLst/>
          </a:prstGeom>
          <a:solidFill>
            <a:srgbClr val="F7F4F1"/>
          </a:solidFill>
          <a:ln/>
        </p:spPr>
        <p:txBody>
          <a:bodyPr/>
          <a:lstStyle/>
          <a:p>
            <a:endParaRPr lang="en-US"/>
          </a:p>
        </p:txBody>
      </p:sp>
      <p:pic>
        <p:nvPicPr>
          <p:cNvPr id="18" name="Image 3" descr="preencoded.png"/>
          <p:cNvPicPr>
            <a:picLocks noChangeAspect="1"/>
          </p:cNvPicPr>
          <p:nvPr/>
        </p:nvPicPr>
        <p:blipFill>
          <a:blip r:embed="rId3"/>
          <a:stretch>
            <a:fillRect/>
          </a:stretch>
        </p:blipFill>
        <p:spPr>
          <a:xfrm>
            <a:off x="3616086" y="4265310"/>
            <a:ext cx="284196" cy="284196"/>
          </a:xfrm>
          <a:prstGeom prst="rect">
            <a:avLst/>
          </a:prstGeom>
        </p:spPr>
      </p:pic>
      <p:sp>
        <p:nvSpPr>
          <p:cNvPr id="19" name="Text 13"/>
          <p:cNvSpPr/>
          <p:nvPr/>
        </p:nvSpPr>
        <p:spPr>
          <a:xfrm>
            <a:off x="4069080" y="4233672"/>
            <a:ext cx="3108960" cy="365760"/>
          </a:xfrm>
          <a:prstGeom prst="rect">
            <a:avLst/>
          </a:prstGeom>
          <a:noFill/>
          <a:ln/>
        </p:spPr>
        <p:txBody>
          <a:bodyPr wrap="square" lIns="0" tIns="0" rIns="0" bIns="0" rtlCol="0" anchor="ctr"/>
          <a:lstStyle/>
          <a:p>
            <a:pPr marL="0" indent="0">
              <a:buNone/>
            </a:pPr>
            <a:r>
              <a:rPr lang="en-US" sz="1350" b="1" dirty="0">
                <a:solidFill>
                  <a:srgbClr val="232323"/>
                </a:solidFill>
                <a:latin typeface="Calibri" pitchFamily="34" charset="0"/>
                <a:ea typeface="Calibri" pitchFamily="34" charset="-122"/>
                <a:cs typeface="Calibri" pitchFamily="34" charset="-120"/>
              </a:rPr>
              <a:t>Operating Mines</a:t>
            </a:r>
            <a:endParaRPr lang="en-US" sz="1350" dirty="0"/>
          </a:p>
        </p:txBody>
      </p:sp>
      <p:sp>
        <p:nvSpPr>
          <p:cNvPr id="20" name="Text 14"/>
          <p:cNvSpPr/>
          <p:nvPr/>
        </p:nvSpPr>
        <p:spPr>
          <a:xfrm>
            <a:off x="7315200" y="2880360"/>
            <a:ext cx="4297680" cy="320040"/>
          </a:xfrm>
          <a:prstGeom prst="rect">
            <a:avLst/>
          </a:prstGeom>
          <a:noFill/>
          <a:ln/>
        </p:spPr>
        <p:txBody>
          <a:bodyPr wrap="square" lIns="0" tIns="0" rIns="0" bIns="0" rtlCol="0" anchor="ctr"/>
          <a:lstStyle/>
          <a:p>
            <a:pPr marL="0" indent="0">
              <a:buNone/>
            </a:pPr>
            <a:r>
              <a:rPr lang="en-US" sz="1500" b="1" dirty="0">
                <a:solidFill>
                  <a:srgbClr val="232323"/>
                </a:solidFill>
                <a:latin typeface="Cambria" pitchFamily="34" charset="0"/>
                <a:ea typeface="Cambria" pitchFamily="34" charset="-122"/>
                <a:cs typeface="Cambria" pitchFamily="34" charset="-120"/>
              </a:rPr>
              <a:t>Team Accomplishments</a:t>
            </a:r>
            <a:endParaRPr lang="en-US" sz="1500" dirty="0"/>
          </a:p>
        </p:txBody>
      </p:sp>
      <p:sp>
        <p:nvSpPr>
          <p:cNvPr id="21" name="Text 15"/>
          <p:cNvSpPr/>
          <p:nvPr/>
        </p:nvSpPr>
        <p:spPr>
          <a:xfrm>
            <a:off x="7315200" y="3246120"/>
            <a:ext cx="1554480" cy="457200"/>
          </a:xfrm>
          <a:prstGeom prst="rect">
            <a:avLst/>
          </a:prstGeom>
          <a:noFill/>
          <a:ln/>
        </p:spPr>
        <p:txBody>
          <a:bodyPr wrap="square" lIns="0" tIns="0" rIns="0" bIns="0" rtlCol="0" anchor="ctr"/>
          <a:lstStyle/>
          <a:p>
            <a:pPr marL="0" indent="0">
              <a:buNone/>
            </a:pPr>
            <a:r>
              <a:rPr lang="en-US" sz="1400" b="1" dirty="0">
                <a:solidFill>
                  <a:srgbClr val="A85A2E"/>
                </a:solidFill>
                <a:latin typeface="Calibri" pitchFamily="34" charset="0"/>
                <a:ea typeface="Calibri" pitchFamily="34" charset="-122"/>
                <a:cs typeface="Calibri" pitchFamily="34" charset="-120"/>
              </a:rPr>
              <a:t>Sun</a:t>
            </a:r>
            <a:endParaRPr lang="en-US" sz="1400" dirty="0"/>
          </a:p>
        </p:txBody>
      </p:sp>
      <p:sp>
        <p:nvSpPr>
          <p:cNvPr id="22" name="Text 16"/>
          <p:cNvSpPr/>
          <p:nvPr/>
        </p:nvSpPr>
        <p:spPr>
          <a:xfrm>
            <a:off x="8869680" y="3246120"/>
            <a:ext cx="1828800" cy="457200"/>
          </a:xfrm>
          <a:prstGeom prst="rect">
            <a:avLst/>
          </a:prstGeom>
          <a:noFill/>
          <a:ln/>
        </p:spPr>
        <p:txBody>
          <a:bodyPr wrap="square" lIns="0" tIns="0" rIns="0" bIns="0" rtlCol="0" anchor="ctr"/>
          <a:lstStyle/>
          <a:p>
            <a:pPr marL="0" indent="0">
              <a:buNone/>
            </a:pPr>
            <a:r>
              <a:rPr lang="en-US" sz="1200" dirty="0">
                <a:solidFill>
                  <a:srgbClr val="2E2E2E"/>
                </a:solidFill>
                <a:latin typeface="Calibri" pitchFamily="34" charset="0"/>
                <a:ea typeface="Calibri" pitchFamily="34" charset="-122"/>
                <a:cs typeface="Calibri" pitchFamily="34" charset="-120"/>
              </a:rPr>
              <a:t>VMS-Style — Alaska, USA</a:t>
            </a:r>
            <a:endParaRPr lang="en-US" sz="1200" dirty="0"/>
          </a:p>
        </p:txBody>
      </p:sp>
      <p:sp>
        <p:nvSpPr>
          <p:cNvPr id="23" name="Text 17"/>
          <p:cNvSpPr/>
          <p:nvPr/>
        </p:nvSpPr>
        <p:spPr>
          <a:xfrm>
            <a:off x="7315200" y="3502152"/>
            <a:ext cx="3383280" cy="274320"/>
          </a:xfrm>
          <a:prstGeom prst="rect">
            <a:avLst/>
          </a:prstGeom>
          <a:noFill/>
          <a:ln/>
        </p:spPr>
        <p:txBody>
          <a:bodyPr wrap="square" lIns="0" tIns="0" rIns="0" bIns="0" rtlCol="0" anchor="ctr"/>
          <a:lstStyle/>
          <a:p>
            <a:pPr marL="0" indent="0">
              <a:buNone/>
            </a:pPr>
            <a:r>
              <a:rPr lang="en-US" sz="1200" i="1" dirty="0">
                <a:solidFill>
                  <a:srgbClr val="6B6560"/>
                </a:solidFill>
                <a:latin typeface="Calibri" pitchFamily="34" charset="0"/>
                <a:ea typeface="Calibri" pitchFamily="34" charset="-122"/>
                <a:cs typeface="Calibri" pitchFamily="34" charset="-120"/>
              </a:rPr>
              <a:t>Valhalla Metals</a:t>
            </a:r>
            <a:endParaRPr lang="en-US" sz="1200" dirty="0"/>
          </a:p>
        </p:txBody>
      </p:sp>
      <p:sp>
        <p:nvSpPr>
          <p:cNvPr id="24" name="Text 18"/>
          <p:cNvSpPr/>
          <p:nvPr/>
        </p:nvSpPr>
        <p:spPr>
          <a:xfrm>
            <a:off x="7315200" y="3904488"/>
            <a:ext cx="1554480" cy="457200"/>
          </a:xfrm>
          <a:prstGeom prst="rect">
            <a:avLst/>
          </a:prstGeom>
          <a:noFill/>
          <a:ln/>
        </p:spPr>
        <p:txBody>
          <a:bodyPr wrap="square" lIns="0" tIns="0" rIns="0" bIns="0" rtlCol="0" anchor="ctr"/>
          <a:lstStyle/>
          <a:p>
            <a:pPr marL="0" indent="0">
              <a:buNone/>
            </a:pPr>
            <a:r>
              <a:rPr lang="en-US" sz="1400" b="1" dirty="0">
                <a:solidFill>
                  <a:srgbClr val="A85A2E"/>
                </a:solidFill>
                <a:latin typeface="Calibri" pitchFamily="34" charset="0"/>
                <a:ea typeface="Calibri" pitchFamily="34" charset="-122"/>
                <a:cs typeface="Calibri" pitchFamily="34" charset="-120"/>
              </a:rPr>
              <a:t>Black Butte Copper</a:t>
            </a:r>
            <a:endParaRPr lang="en-US" sz="1400" dirty="0"/>
          </a:p>
        </p:txBody>
      </p:sp>
      <p:sp>
        <p:nvSpPr>
          <p:cNvPr id="25" name="Text 19"/>
          <p:cNvSpPr/>
          <p:nvPr/>
        </p:nvSpPr>
        <p:spPr>
          <a:xfrm>
            <a:off x="8869680" y="3904488"/>
            <a:ext cx="1828800" cy="457200"/>
          </a:xfrm>
          <a:prstGeom prst="rect">
            <a:avLst/>
          </a:prstGeom>
          <a:noFill/>
          <a:ln/>
        </p:spPr>
        <p:txBody>
          <a:bodyPr wrap="square" lIns="0" tIns="0" rIns="0" bIns="0" rtlCol="0" anchor="ctr"/>
          <a:lstStyle/>
          <a:p>
            <a:pPr marL="0" indent="0">
              <a:buNone/>
            </a:pPr>
            <a:r>
              <a:rPr lang="en-US" sz="1200" dirty="0">
                <a:solidFill>
                  <a:srgbClr val="2E2E2E"/>
                </a:solidFill>
                <a:latin typeface="Calibri" pitchFamily="34" charset="0"/>
                <a:ea typeface="Calibri" pitchFamily="34" charset="-122"/>
                <a:cs typeface="Calibri" pitchFamily="34" charset="-120"/>
              </a:rPr>
              <a:t>Copper — Montana, USA</a:t>
            </a:r>
            <a:endParaRPr lang="en-US" sz="1200" dirty="0"/>
          </a:p>
        </p:txBody>
      </p:sp>
      <p:sp>
        <p:nvSpPr>
          <p:cNvPr id="26" name="Text 20"/>
          <p:cNvSpPr/>
          <p:nvPr/>
        </p:nvSpPr>
        <p:spPr>
          <a:xfrm>
            <a:off x="7315200" y="4160520"/>
            <a:ext cx="3383280" cy="274320"/>
          </a:xfrm>
          <a:prstGeom prst="rect">
            <a:avLst/>
          </a:prstGeom>
          <a:noFill/>
          <a:ln/>
        </p:spPr>
        <p:txBody>
          <a:bodyPr wrap="square" lIns="0" tIns="0" rIns="0" bIns="0" rtlCol="0" anchor="ctr"/>
          <a:lstStyle/>
          <a:p>
            <a:pPr marL="0" indent="0">
              <a:buNone/>
            </a:pPr>
            <a:r>
              <a:rPr lang="en-US" sz="1200" i="1" dirty="0">
                <a:solidFill>
                  <a:srgbClr val="6B6560"/>
                </a:solidFill>
                <a:latin typeface="Calibri" pitchFamily="34" charset="0"/>
                <a:ea typeface="Calibri" pitchFamily="34" charset="-122"/>
                <a:cs typeface="Calibri" pitchFamily="34" charset="-120"/>
              </a:rPr>
              <a:t>Sandfire Resources America</a:t>
            </a:r>
            <a:endParaRPr lang="en-US" sz="1200" dirty="0"/>
          </a:p>
        </p:txBody>
      </p:sp>
      <p:sp>
        <p:nvSpPr>
          <p:cNvPr id="27" name="Text 21"/>
          <p:cNvSpPr/>
          <p:nvPr/>
        </p:nvSpPr>
        <p:spPr>
          <a:xfrm>
            <a:off x="7315200" y="4562856"/>
            <a:ext cx="1554480" cy="457200"/>
          </a:xfrm>
          <a:prstGeom prst="rect">
            <a:avLst/>
          </a:prstGeom>
          <a:noFill/>
          <a:ln/>
        </p:spPr>
        <p:txBody>
          <a:bodyPr wrap="square" lIns="0" tIns="0" rIns="0" bIns="0" rtlCol="0" anchor="ctr"/>
          <a:lstStyle/>
          <a:p>
            <a:pPr marL="0" indent="0">
              <a:buNone/>
            </a:pPr>
            <a:r>
              <a:rPr lang="en-US" sz="1400" b="1" dirty="0">
                <a:solidFill>
                  <a:srgbClr val="A85A2E"/>
                </a:solidFill>
                <a:latin typeface="Calibri" pitchFamily="34" charset="0"/>
                <a:ea typeface="Calibri" pitchFamily="34" charset="-122"/>
                <a:cs typeface="Calibri" pitchFamily="34" charset="-120"/>
              </a:rPr>
              <a:t>Gahcho Kué</a:t>
            </a:r>
            <a:endParaRPr lang="en-US" sz="1400" dirty="0"/>
          </a:p>
        </p:txBody>
      </p:sp>
      <p:sp>
        <p:nvSpPr>
          <p:cNvPr id="28" name="Text 22"/>
          <p:cNvSpPr/>
          <p:nvPr/>
        </p:nvSpPr>
        <p:spPr>
          <a:xfrm>
            <a:off x="8869680" y="4562856"/>
            <a:ext cx="1828800" cy="457200"/>
          </a:xfrm>
          <a:prstGeom prst="rect">
            <a:avLst/>
          </a:prstGeom>
          <a:noFill/>
          <a:ln/>
        </p:spPr>
        <p:txBody>
          <a:bodyPr wrap="square" lIns="0" tIns="0" rIns="0" bIns="0" rtlCol="0" anchor="ctr"/>
          <a:lstStyle/>
          <a:p>
            <a:pPr marL="0" indent="0">
              <a:buNone/>
            </a:pPr>
            <a:r>
              <a:rPr lang="en-US" sz="1200" dirty="0">
                <a:solidFill>
                  <a:srgbClr val="2E2E2E"/>
                </a:solidFill>
                <a:latin typeface="Calibri" pitchFamily="34" charset="0"/>
                <a:ea typeface="Calibri" pitchFamily="34" charset="-122"/>
                <a:cs typeface="Calibri" pitchFamily="34" charset="-120"/>
              </a:rPr>
              <a:t>Diamonds — NWT, Canada</a:t>
            </a:r>
            <a:endParaRPr lang="en-US" sz="1200" dirty="0"/>
          </a:p>
        </p:txBody>
      </p:sp>
      <p:sp>
        <p:nvSpPr>
          <p:cNvPr id="29" name="Text 23"/>
          <p:cNvSpPr/>
          <p:nvPr/>
        </p:nvSpPr>
        <p:spPr>
          <a:xfrm>
            <a:off x="7315200" y="4818888"/>
            <a:ext cx="3383280" cy="274320"/>
          </a:xfrm>
          <a:prstGeom prst="rect">
            <a:avLst/>
          </a:prstGeom>
          <a:noFill/>
          <a:ln/>
        </p:spPr>
        <p:txBody>
          <a:bodyPr wrap="square" lIns="0" tIns="0" rIns="0" bIns="0" rtlCol="0" anchor="ctr"/>
          <a:lstStyle/>
          <a:p>
            <a:pPr marL="0" indent="0">
              <a:buNone/>
            </a:pPr>
            <a:r>
              <a:rPr lang="en-US" sz="1200" i="1" dirty="0">
                <a:solidFill>
                  <a:srgbClr val="6B6560"/>
                </a:solidFill>
                <a:latin typeface="Calibri" pitchFamily="34" charset="0"/>
                <a:ea typeface="Calibri" pitchFamily="34" charset="-122"/>
                <a:cs typeface="Calibri" pitchFamily="34" charset="-120"/>
              </a:rPr>
              <a:t>Mountain Province Diamonds</a:t>
            </a:r>
            <a:endParaRPr lang="en-US" sz="1200" dirty="0"/>
          </a:p>
        </p:txBody>
      </p:sp>
      <p:sp>
        <p:nvSpPr>
          <p:cNvPr id="30" name="Text 24"/>
          <p:cNvSpPr/>
          <p:nvPr/>
        </p:nvSpPr>
        <p:spPr>
          <a:xfrm>
            <a:off x="7315200" y="5221224"/>
            <a:ext cx="1554480" cy="457200"/>
          </a:xfrm>
          <a:prstGeom prst="rect">
            <a:avLst/>
          </a:prstGeom>
          <a:noFill/>
          <a:ln/>
        </p:spPr>
        <p:txBody>
          <a:bodyPr wrap="square" lIns="0" tIns="0" rIns="0" bIns="0" rtlCol="0" anchor="ctr"/>
          <a:lstStyle/>
          <a:p>
            <a:pPr marL="0" indent="0">
              <a:buNone/>
            </a:pPr>
            <a:r>
              <a:rPr lang="en-US" sz="1400" b="1" dirty="0">
                <a:solidFill>
                  <a:srgbClr val="A85A2E"/>
                </a:solidFill>
                <a:latin typeface="Calibri" pitchFamily="34" charset="0"/>
                <a:ea typeface="Calibri" pitchFamily="34" charset="-122"/>
                <a:cs typeface="Calibri" pitchFamily="34" charset="-120"/>
              </a:rPr>
              <a:t>Kolwezi</a:t>
            </a:r>
            <a:endParaRPr lang="en-US" sz="1400" dirty="0"/>
          </a:p>
        </p:txBody>
      </p:sp>
      <p:sp>
        <p:nvSpPr>
          <p:cNvPr id="31" name="Text 25"/>
          <p:cNvSpPr/>
          <p:nvPr/>
        </p:nvSpPr>
        <p:spPr>
          <a:xfrm>
            <a:off x="8869680" y="5221224"/>
            <a:ext cx="1828800" cy="457200"/>
          </a:xfrm>
          <a:prstGeom prst="rect">
            <a:avLst/>
          </a:prstGeom>
          <a:noFill/>
          <a:ln/>
        </p:spPr>
        <p:txBody>
          <a:bodyPr wrap="square" lIns="0" tIns="0" rIns="0" bIns="0" rtlCol="0" anchor="ctr"/>
          <a:lstStyle/>
          <a:p>
            <a:pPr marL="0" indent="0">
              <a:buNone/>
            </a:pPr>
            <a:r>
              <a:rPr lang="en-US" sz="1200" dirty="0">
                <a:solidFill>
                  <a:srgbClr val="2E2E2E"/>
                </a:solidFill>
                <a:latin typeface="Calibri" pitchFamily="34" charset="0"/>
                <a:ea typeface="Calibri" pitchFamily="34" charset="-122"/>
                <a:cs typeface="Calibri" pitchFamily="34" charset="-120"/>
              </a:rPr>
              <a:t>Copper — Congo (DRC)</a:t>
            </a:r>
            <a:endParaRPr lang="en-US" sz="1200" dirty="0"/>
          </a:p>
        </p:txBody>
      </p:sp>
      <p:sp>
        <p:nvSpPr>
          <p:cNvPr id="32" name="Text 26"/>
          <p:cNvSpPr/>
          <p:nvPr/>
        </p:nvSpPr>
        <p:spPr>
          <a:xfrm>
            <a:off x="7315200" y="5477256"/>
            <a:ext cx="3383280" cy="274320"/>
          </a:xfrm>
          <a:prstGeom prst="rect">
            <a:avLst/>
          </a:prstGeom>
          <a:noFill/>
          <a:ln/>
        </p:spPr>
        <p:txBody>
          <a:bodyPr wrap="square" lIns="0" tIns="0" rIns="0" bIns="0" rtlCol="0" anchor="ctr"/>
          <a:lstStyle/>
          <a:p>
            <a:pPr marL="0" indent="0">
              <a:buNone/>
            </a:pPr>
            <a:r>
              <a:rPr lang="en-US" sz="1200" i="1" dirty="0">
                <a:solidFill>
                  <a:srgbClr val="6B6560"/>
                </a:solidFill>
                <a:latin typeface="Calibri" pitchFamily="34" charset="0"/>
                <a:ea typeface="Calibri" pitchFamily="34" charset="-122"/>
                <a:cs typeface="Calibri" pitchFamily="34" charset="-120"/>
              </a:rPr>
              <a:t>America Mineral Fields</a:t>
            </a:r>
            <a:endParaRPr lang="en-US" sz="1200" dirty="0"/>
          </a:p>
        </p:txBody>
      </p:sp>
      <p:sp>
        <p:nvSpPr>
          <p:cNvPr id="33" name="Text 27"/>
          <p:cNvSpPr/>
          <p:nvPr/>
        </p:nvSpPr>
        <p:spPr>
          <a:xfrm>
            <a:off x="457200" y="6446520"/>
            <a:ext cx="5486400" cy="274320"/>
          </a:xfrm>
          <a:prstGeom prst="rect">
            <a:avLst/>
          </a:prstGeom>
          <a:noFill/>
          <a:ln/>
        </p:spPr>
        <p:txBody>
          <a:bodyPr wrap="square" lIns="0" tIns="0" rIns="0" bIns="0" rtlCol="0" anchor="ctr"/>
          <a:lstStyle/>
          <a:p>
            <a:pPr marL="0" indent="0" algn="l">
              <a:buNone/>
            </a:pPr>
            <a:r>
              <a:rPr lang="en-US" sz="900" dirty="0">
                <a:solidFill>
                  <a:srgbClr val="6B6560"/>
                </a:solidFill>
                <a:latin typeface="Calibri" pitchFamily="34" charset="0"/>
                <a:ea typeface="Calibri" pitchFamily="34" charset="-122"/>
                <a:cs typeface="Calibri" pitchFamily="34" charset="-120"/>
              </a:rPr>
              <a:t>AsiaBaseMetals Inc.  |  TSX.V: ABZ</a:t>
            </a:r>
            <a:endParaRPr lang="en-US" sz="900" dirty="0"/>
          </a:p>
        </p:txBody>
      </p:sp>
      <p:sp>
        <p:nvSpPr>
          <p:cNvPr id="34" name="Text 28"/>
          <p:cNvSpPr/>
          <p:nvPr/>
        </p:nvSpPr>
        <p:spPr>
          <a:xfrm>
            <a:off x="11247120" y="6446520"/>
            <a:ext cx="457200" cy="274320"/>
          </a:xfrm>
          <a:prstGeom prst="rect">
            <a:avLst/>
          </a:prstGeom>
          <a:noFill/>
          <a:ln/>
        </p:spPr>
        <p:txBody>
          <a:bodyPr wrap="square" lIns="0" tIns="0" rIns="0" bIns="0" rtlCol="0" anchor="ctr"/>
          <a:lstStyle/>
          <a:p>
            <a:pPr marL="0" indent="0" algn="r">
              <a:buNone/>
            </a:pPr>
            <a:r>
              <a:rPr lang="en-US" sz="900" dirty="0">
                <a:solidFill>
                  <a:srgbClr val="6B6560"/>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65760"/>
            <a:ext cx="9144000" cy="320040"/>
          </a:xfrm>
          <a:prstGeom prst="rect">
            <a:avLst/>
          </a:prstGeom>
          <a:noFill/>
          <a:ln/>
        </p:spPr>
        <p:txBody>
          <a:bodyPr wrap="square" lIns="0" tIns="0" rIns="0" bIns="0" rtlCol="0" anchor="ctr"/>
          <a:lstStyle/>
          <a:p>
            <a:pPr marL="0" indent="0">
              <a:buNone/>
            </a:pPr>
            <a:r>
              <a:rPr lang="en-US" sz="1200" b="1" kern="0" spc="200" dirty="0">
                <a:solidFill>
                  <a:srgbClr val="A85A2E"/>
                </a:solidFill>
                <a:latin typeface="Calibri" pitchFamily="34" charset="0"/>
                <a:ea typeface="Calibri" pitchFamily="34" charset="-122"/>
                <a:cs typeface="Calibri" pitchFamily="34" charset="-120"/>
              </a:rPr>
              <a:t>PROVEN PATH</a:t>
            </a:r>
            <a:endParaRPr lang="en-US" sz="1200" dirty="0"/>
          </a:p>
        </p:txBody>
      </p:sp>
      <p:sp>
        <p:nvSpPr>
          <p:cNvPr id="3" name="Text 1"/>
          <p:cNvSpPr/>
          <p:nvPr/>
        </p:nvSpPr>
        <p:spPr>
          <a:xfrm>
            <a:off x="548640" y="658368"/>
            <a:ext cx="10607040" cy="685800"/>
          </a:xfrm>
          <a:prstGeom prst="rect">
            <a:avLst/>
          </a:prstGeom>
          <a:noFill/>
          <a:ln/>
        </p:spPr>
        <p:txBody>
          <a:bodyPr wrap="square" lIns="0" tIns="0" rIns="0" bIns="0" rtlCol="0" anchor="ctr"/>
          <a:lstStyle/>
          <a:p>
            <a:pPr marL="0" indent="0">
              <a:buNone/>
            </a:pPr>
            <a:r>
              <a:rPr lang="en-US" sz="3200" b="1" dirty="0">
                <a:solidFill>
                  <a:srgbClr val="232323"/>
                </a:solidFill>
                <a:latin typeface="Cambria" pitchFamily="34" charset="0"/>
                <a:ea typeface="Cambria" pitchFamily="34" charset="-122"/>
                <a:cs typeface="Cambria" pitchFamily="34" charset="-120"/>
              </a:rPr>
              <a:t>Peer Validation</a:t>
            </a:r>
            <a:endParaRPr lang="en-US" sz="3200" dirty="0"/>
          </a:p>
        </p:txBody>
      </p:sp>
      <p:sp>
        <p:nvSpPr>
          <p:cNvPr id="4" name="Text 2"/>
          <p:cNvSpPr/>
          <p:nvPr/>
        </p:nvSpPr>
        <p:spPr>
          <a:xfrm>
            <a:off x="548640" y="1417320"/>
            <a:ext cx="11064240" cy="411480"/>
          </a:xfrm>
          <a:prstGeom prst="rect">
            <a:avLst/>
          </a:prstGeom>
          <a:noFill/>
          <a:ln/>
        </p:spPr>
        <p:txBody>
          <a:bodyPr wrap="square" lIns="0" tIns="0" rIns="0" bIns="0" rtlCol="0" anchor="ctr"/>
          <a:lstStyle/>
          <a:p>
            <a:pPr marL="0" indent="0">
              <a:buNone/>
            </a:pPr>
            <a:r>
              <a:rPr lang="en-US" sz="1600" i="1" dirty="0">
                <a:solidFill>
                  <a:srgbClr val="6B6560"/>
                </a:solidFill>
                <a:latin typeface="Calibri" pitchFamily="34" charset="0"/>
                <a:ea typeface="Calibri" pitchFamily="34" charset="-122"/>
                <a:cs typeface="Calibri" pitchFamily="34" charset="-120"/>
              </a:rPr>
              <a:t>Two companies Raj co-founded illustrate the path the team is pursuing again</a:t>
            </a:r>
            <a:r>
              <a:rPr lang="en-US" sz="1500" i="1" dirty="0">
                <a:solidFill>
                  <a:srgbClr val="6B6560"/>
                </a:solidFill>
                <a:latin typeface="Calibri" pitchFamily="34" charset="0"/>
                <a:ea typeface="Calibri" pitchFamily="34" charset="-122"/>
                <a:cs typeface="Calibri" pitchFamily="34" charset="-120"/>
              </a:rPr>
              <a:t>.</a:t>
            </a:r>
            <a:endParaRPr lang="en-US" sz="1500" dirty="0"/>
          </a:p>
        </p:txBody>
      </p:sp>
      <p:sp>
        <p:nvSpPr>
          <p:cNvPr id="5" name="Shape 3"/>
          <p:cNvSpPr/>
          <p:nvPr/>
        </p:nvSpPr>
        <p:spPr>
          <a:xfrm>
            <a:off x="548640" y="2011680"/>
            <a:ext cx="5394960" cy="3749040"/>
          </a:xfrm>
          <a:prstGeom prst="roundRect">
            <a:avLst>
              <a:gd name="adj" fmla="val 1951"/>
            </a:avLst>
          </a:prstGeom>
          <a:solidFill>
            <a:srgbClr val="F7F4F1"/>
          </a:solidFill>
          <a:ln/>
          <a:effectLst>
            <a:outerShdw blurRad="101600" dist="25400" dir="5400000" algn="bl" rotWithShape="0">
              <a:srgbClr val="000000">
                <a:alpha val="7000"/>
              </a:srgbClr>
            </a:outerShdw>
          </a:effectLst>
        </p:spPr>
        <p:txBody>
          <a:bodyPr/>
          <a:lstStyle/>
          <a:p>
            <a:endParaRPr lang="en-US"/>
          </a:p>
        </p:txBody>
      </p:sp>
      <p:sp>
        <p:nvSpPr>
          <p:cNvPr id="6" name="Shape 4"/>
          <p:cNvSpPr/>
          <p:nvPr/>
        </p:nvSpPr>
        <p:spPr>
          <a:xfrm>
            <a:off x="868680" y="2331720"/>
            <a:ext cx="594360" cy="594360"/>
          </a:xfrm>
          <a:prstGeom prst="ellipse">
            <a:avLst/>
          </a:prstGeom>
          <a:solidFill>
            <a:srgbClr val="FFFFFF"/>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945947" y="2408987"/>
            <a:ext cx="439826" cy="439826"/>
          </a:xfrm>
          <a:prstGeom prst="rect">
            <a:avLst/>
          </a:prstGeom>
        </p:spPr>
      </p:pic>
      <p:sp>
        <p:nvSpPr>
          <p:cNvPr id="8" name="Text 5"/>
          <p:cNvSpPr/>
          <p:nvPr/>
        </p:nvSpPr>
        <p:spPr>
          <a:xfrm>
            <a:off x="868680" y="3063240"/>
            <a:ext cx="4754880" cy="548640"/>
          </a:xfrm>
          <a:prstGeom prst="rect">
            <a:avLst/>
          </a:prstGeom>
          <a:noFill/>
          <a:ln/>
        </p:spPr>
        <p:txBody>
          <a:bodyPr wrap="square" lIns="0" tIns="0" rIns="0" bIns="0" rtlCol="0" anchor="ctr"/>
          <a:lstStyle/>
          <a:p>
            <a:pPr marL="0" indent="0">
              <a:buNone/>
            </a:pPr>
            <a:r>
              <a:rPr lang="en-US" sz="1900" b="1" dirty="0">
                <a:solidFill>
                  <a:srgbClr val="232323"/>
                </a:solidFill>
                <a:latin typeface="Cambria" pitchFamily="34" charset="0"/>
                <a:ea typeface="Cambria" pitchFamily="34" charset="-122"/>
                <a:cs typeface="Cambria" pitchFamily="34" charset="-120"/>
              </a:rPr>
              <a:t>Sandfire Resources America</a:t>
            </a:r>
            <a:endParaRPr lang="en-US" sz="1900" dirty="0"/>
          </a:p>
        </p:txBody>
      </p:sp>
      <p:sp>
        <p:nvSpPr>
          <p:cNvPr id="9" name="Text 6"/>
          <p:cNvSpPr/>
          <p:nvPr/>
        </p:nvSpPr>
        <p:spPr>
          <a:xfrm>
            <a:off x="868680" y="3611880"/>
            <a:ext cx="4754880" cy="365760"/>
          </a:xfrm>
          <a:prstGeom prst="rect">
            <a:avLst/>
          </a:prstGeom>
          <a:noFill/>
          <a:ln/>
        </p:spPr>
        <p:txBody>
          <a:bodyPr wrap="square" lIns="0" tIns="0" rIns="0" bIns="0" rtlCol="0" anchor="ctr"/>
          <a:lstStyle/>
          <a:p>
            <a:pPr marL="0" indent="0">
              <a:buNone/>
            </a:pPr>
            <a:r>
              <a:rPr lang="en-US" sz="1300" b="1" dirty="0">
                <a:solidFill>
                  <a:srgbClr val="A85A2E"/>
                </a:solidFill>
                <a:latin typeface="Calibri" pitchFamily="34" charset="0"/>
                <a:ea typeface="Calibri" pitchFamily="34" charset="-122"/>
                <a:cs typeface="Calibri" pitchFamily="34" charset="-120"/>
              </a:rPr>
              <a:t>~$220M market cap (June 11, 2026)</a:t>
            </a:r>
            <a:endParaRPr lang="en-US" sz="1300" dirty="0"/>
          </a:p>
        </p:txBody>
      </p:sp>
      <p:sp>
        <p:nvSpPr>
          <p:cNvPr id="10" name="Text 7"/>
          <p:cNvSpPr/>
          <p:nvPr/>
        </p:nvSpPr>
        <p:spPr>
          <a:xfrm>
            <a:off x="868680" y="4069080"/>
            <a:ext cx="4754880" cy="1463040"/>
          </a:xfrm>
          <a:prstGeom prst="rect">
            <a:avLst/>
          </a:prstGeom>
          <a:noFill/>
          <a:ln/>
        </p:spPr>
        <p:txBody>
          <a:bodyPr wrap="square" lIns="0" tIns="0" rIns="0" bIns="0" rtlCol="0" anchor="ctr"/>
          <a:lstStyle/>
          <a:p>
            <a:pPr marL="0" indent="0">
              <a:lnSpc>
                <a:spcPct val="125000"/>
              </a:lnSpc>
              <a:buNone/>
            </a:pPr>
            <a:r>
              <a:rPr lang="en-US" sz="1400" dirty="0">
                <a:solidFill>
                  <a:srgbClr val="2E2E2E"/>
                </a:solidFill>
                <a:latin typeface="Calibri" pitchFamily="34" charset="0"/>
                <a:ea typeface="Calibri" pitchFamily="34" charset="-122"/>
                <a:cs typeface="Calibri" pitchFamily="34" charset="-120"/>
              </a:rPr>
              <a:t>Completed its pre-feasibility study for the Black Butte Copper project (December 16, 2025) and has received final construction permits, advancing toward build-out.</a:t>
            </a:r>
            <a:endParaRPr lang="en-US" sz="1400" dirty="0"/>
          </a:p>
        </p:txBody>
      </p:sp>
      <p:sp>
        <p:nvSpPr>
          <p:cNvPr id="11" name="Shape 8"/>
          <p:cNvSpPr/>
          <p:nvPr/>
        </p:nvSpPr>
        <p:spPr>
          <a:xfrm>
            <a:off x="6263640" y="2011680"/>
            <a:ext cx="5394960" cy="3749040"/>
          </a:xfrm>
          <a:prstGeom prst="roundRect">
            <a:avLst>
              <a:gd name="adj" fmla="val 1951"/>
            </a:avLst>
          </a:prstGeom>
          <a:solidFill>
            <a:srgbClr val="F7F4F1"/>
          </a:solidFill>
          <a:ln/>
          <a:effectLst>
            <a:outerShdw blurRad="101600" dist="25400" dir="5400000" algn="bl" rotWithShape="0">
              <a:srgbClr val="000000">
                <a:alpha val="7000"/>
              </a:srgbClr>
            </a:outerShdw>
          </a:effectLst>
        </p:spPr>
        <p:txBody>
          <a:bodyPr/>
          <a:lstStyle/>
          <a:p>
            <a:endParaRPr lang="en-US"/>
          </a:p>
        </p:txBody>
      </p:sp>
      <p:sp>
        <p:nvSpPr>
          <p:cNvPr id="12" name="Shape 9"/>
          <p:cNvSpPr/>
          <p:nvPr/>
        </p:nvSpPr>
        <p:spPr>
          <a:xfrm>
            <a:off x="6583680" y="2331720"/>
            <a:ext cx="594360" cy="594360"/>
          </a:xfrm>
          <a:prstGeom prst="ellipse">
            <a:avLst/>
          </a:prstGeom>
          <a:solidFill>
            <a:srgbClr val="FFFFFF"/>
          </a:solidFill>
          <a:ln/>
        </p:spPr>
        <p:txBody>
          <a:bodyPr/>
          <a:lstStyle/>
          <a:p>
            <a:endParaRPr lang="en-US"/>
          </a:p>
        </p:txBody>
      </p:sp>
      <p:pic>
        <p:nvPicPr>
          <p:cNvPr id="13" name="Image 1" descr="preencoded.png"/>
          <p:cNvPicPr>
            <a:picLocks noChangeAspect="1"/>
          </p:cNvPicPr>
          <p:nvPr/>
        </p:nvPicPr>
        <p:blipFill>
          <a:blip r:embed="rId3"/>
          <a:stretch>
            <a:fillRect/>
          </a:stretch>
        </p:blipFill>
        <p:spPr>
          <a:xfrm>
            <a:off x="6660947" y="2408987"/>
            <a:ext cx="439826" cy="439826"/>
          </a:xfrm>
          <a:prstGeom prst="rect">
            <a:avLst/>
          </a:prstGeom>
        </p:spPr>
      </p:pic>
      <p:sp>
        <p:nvSpPr>
          <p:cNvPr id="14" name="Text 10"/>
          <p:cNvSpPr/>
          <p:nvPr/>
        </p:nvSpPr>
        <p:spPr>
          <a:xfrm>
            <a:off x="6583680" y="3063240"/>
            <a:ext cx="4754880" cy="548640"/>
          </a:xfrm>
          <a:prstGeom prst="rect">
            <a:avLst/>
          </a:prstGeom>
          <a:noFill/>
          <a:ln/>
        </p:spPr>
        <p:txBody>
          <a:bodyPr wrap="square" lIns="0" tIns="0" rIns="0" bIns="0" rtlCol="0" anchor="ctr"/>
          <a:lstStyle/>
          <a:p>
            <a:pPr marL="0" indent="0">
              <a:buNone/>
            </a:pPr>
            <a:r>
              <a:rPr lang="en-US" sz="1900" b="1" dirty="0">
                <a:solidFill>
                  <a:srgbClr val="232323"/>
                </a:solidFill>
                <a:latin typeface="Cambria" pitchFamily="34" charset="0"/>
                <a:ea typeface="Cambria" pitchFamily="34" charset="-122"/>
                <a:cs typeface="Cambria" pitchFamily="34" charset="-120"/>
              </a:rPr>
              <a:t>Valhalla Metals</a:t>
            </a:r>
            <a:endParaRPr lang="en-US" sz="1900" dirty="0"/>
          </a:p>
        </p:txBody>
      </p:sp>
      <p:sp>
        <p:nvSpPr>
          <p:cNvPr id="15" name="Text 11"/>
          <p:cNvSpPr/>
          <p:nvPr/>
        </p:nvSpPr>
        <p:spPr>
          <a:xfrm>
            <a:off x="6583680" y="3611880"/>
            <a:ext cx="4754880" cy="365760"/>
          </a:xfrm>
          <a:prstGeom prst="rect">
            <a:avLst/>
          </a:prstGeom>
          <a:noFill/>
          <a:ln/>
        </p:spPr>
        <p:txBody>
          <a:bodyPr wrap="square" lIns="0" tIns="0" rIns="0" bIns="0" rtlCol="0" anchor="ctr"/>
          <a:lstStyle/>
          <a:p>
            <a:pPr marL="0" indent="0">
              <a:buNone/>
            </a:pPr>
            <a:r>
              <a:rPr lang="en-US" sz="1300" b="1" dirty="0">
                <a:solidFill>
                  <a:srgbClr val="A85A2E"/>
                </a:solidFill>
                <a:latin typeface="Calibri" pitchFamily="34" charset="0"/>
                <a:ea typeface="Calibri" pitchFamily="34" charset="-122"/>
                <a:cs typeface="Calibri" pitchFamily="34" charset="-120"/>
              </a:rPr>
              <a:t>~$190M market cap (June 11, 2026)</a:t>
            </a:r>
            <a:endParaRPr lang="en-US" sz="1300" dirty="0"/>
          </a:p>
        </p:txBody>
      </p:sp>
      <p:sp>
        <p:nvSpPr>
          <p:cNvPr id="16" name="Text 12"/>
          <p:cNvSpPr/>
          <p:nvPr/>
        </p:nvSpPr>
        <p:spPr>
          <a:xfrm>
            <a:off x="6583680" y="4069080"/>
            <a:ext cx="4754880" cy="1463040"/>
          </a:xfrm>
          <a:prstGeom prst="rect">
            <a:avLst/>
          </a:prstGeom>
          <a:noFill/>
          <a:ln/>
        </p:spPr>
        <p:txBody>
          <a:bodyPr wrap="square" lIns="0" tIns="0" rIns="0" bIns="0" rtlCol="0" anchor="ctr"/>
          <a:lstStyle/>
          <a:p>
            <a:pPr marL="0" indent="0">
              <a:lnSpc>
                <a:spcPct val="125000"/>
              </a:lnSpc>
              <a:buNone/>
            </a:pPr>
            <a:r>
              <a:rPr lang="en-US" sz="1400" dirty="0">
                <a:solidFill>
                  <a:srgbClr val="2E2E2E"/>
                </a:solidFill>
                <a:latin typeface="Calibri" pitchFamily="34" charset="0"/>
                <a:ea typeface="Calibri" pitchFamily="34" charset="-122"/>
                <a:cs typeface="Calibri" pitchFamily="34" charset="-120"/>
              </a:rPr>
              <a:t>Announced its Smucker Project transaction with Teck American Inc. (April 21, 2026) and closed an oversubscribed $15 million financing (June 1, 2026).</a:t>
            </a:r>
            <a:endParaRPr lang="en-US" sz="1400" dirty="0"/>
          </a:p>
        </p:txBody>
      </p:sp>
      <p:sp>
        <p:nvSpPr>
          <p:cNvPr id="17" name="Text 13"/>
          <p:cNvSpPr/>
          <p:nvPr/>
        </p:nvSpPr>
        <p:spPr>
          <a:xfrm>
            <a:off x="457200" y="6446520"/>
            <a:ext cx="5486400" cy="274320"/>
          </a:xfrm>
          <a:prstGeom prst="rect">
            <a:avLst/>
          </a:prstGeom>
          <a:noFill/>
          <a:ln/>
        </p:spPr>
        <p:txBody>
          <a:bodyPr wrap="square" lIns="0" tIns="0" rIns="0" bIns="0" rtlCol="0" anchor="ctr"/>
          <a:lstStyle/>
          <a:p>
            <a:pPr marL="0" indent="0" algn="l">
              <a:buNone/>
            </a:pPr>
            <a:r>
              <a:rPr lang="en-US" sz="900" dirty="0">
                <a:solidFill>
                  <a:srgbClr val="6B6560"/>
                </a:solidFill>
                <a:latin typeface="Calibri" pitchFamily="34" charset="0"/>
                <a:ea typeface="Calibri" pitchFamily="34" charset="-122"/>
                <a:cs typeface="Calibri" pitchFamily="34" charset="-120"/>
              </a:rPr>
              <a:t>AsiaBaseMetals Inc.  |  TSX.V: ABZ</a:t>
            </a:r>
            <a:endParaRPr lang="en-US" sz="900" dirty="0"/>
          </a:p>
        </p:txBody>
      </p:sp>
      <p:sp>
        <p:nvSpPr>
          <p:cNvPr id="18" name="Text 14"/>
          <p:cNvSpPr/>
          <p:nvPr/>
        </p:nvSpPr>
        <p:spPr>
          <a:xfrm>
            <a:off x="11247120" y="6446520"/>
            <a:ext cx="457200" cy="274320"/>
          </a:xfrm>
          <a:prstGeom prst="rect">
            <a:avLst/>
          </a:prstGeom>
          <a:noFill/>
          <a:ln/>
        </p:spPr>
        <p:txBody>
          <a:bodyPr wrap="square" lIns="0" tIns="0" rIns="0" bIns="0" rtlCol="0" anchor="ctr"/>
          <a:lstStyle/>
          <a:p>
            <a:pPr marL="0" indent="0" algn="r">
              <a:buNone/>
            </a:pPr>
            <a:r>
              <a:rPr lang="en-US" sz="900" dirty="0">
                <a:solidFill>
                  <a:srgbClr val="6B6560"/>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TotalTime>
  <Words>1910</Words>
  <Application>Microsoft Office PowerPoint</Application>
  <PresentationFormat>Widescreen</PresentationFormat>
  <Paragraphs>211</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CEO &amp; Chairman's Corporate Update</dc:title>
  <dc:subject>PptxGenJS Presentation</dc:subject>
  <dc:creator>AsiaBaseMetals Inc.</dc:creator>
  <cp:lastModifiedBy>Rajinder Chowdhry - FC (CEO)</cp:lastModifiedBy>
  <cp:revision>4</cp:revision>
  <dcterms:created xsi:type="dcterms:W3CDTF">2026-07-06T21:36:42Z</dcterms:created>
  <dcterms:modified xsi:type="dcterms:W3CDTF">2026-07-06T22:12:16Z</dcterms:modified>
</cp:coreProperties>
</file>