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81" r:id="rId9"/>
    <p:sldId id="264" r:id="rId10"/>
    <p:sldId id="265" r:id="rId11"/>
    <p:sldId id="282"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3" r:id="rId27"/>
    <p:sldId id="284" r:id="rId28"/>
    <p:sldId id="285" r:id="rId29"/>
    <p:sldId id="286"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4182" autoAdjust="0"/>
  </p:normalViewPr>
  <p:slideViewPr>
    <p:cSldViewPr snapToGrid="0">
      <p:cViewPr varScale="1">
        <p:scale>
          <a:sx n="58" d="100"/>
          <a:sy n="58" d="100"/>
        </p:scale>
        <p:origin x="114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95F67B-E307-467C-BB2F-595B7D898BC7}" type="datetimeFigureOut">
              <a:rPr lang="tr-TR" smtClean="0"/>
              <a:t>15.10.2019</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5486A0-2615-49B5-B048-807357EDAB62}" type="slidenum">
              <a:rPr lang="tr-TR" smtClean="0"/>
              <a:t>‹#›</a:t>
            </a:fld>
            <a:endParaRPr lang="tr-TR"/>
          </a:p>
        </p:txBody>
      </p:sp>
    </p:spTree>
    <p:extLst>
      <p:ext uri="{BB962C8B-B14F-4D97-AF65-F5344CB8AC3E}">
        <p14:creationId xmlns:p14="http://schemas.microsoft.com/office/powerpoint/2010/main" val="2867083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9BFF06DB-AE72-44F4-8337-5950B1C47441}" type="datetime1">
              <a:rPr lang="tr-TR" smtClean="0"/>
              <a:t>15.10.2019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E85524E-7D4F-4BBD-9F83-4E6DB74A3EAD}" type="slidenum">
              <a:rPr lang="tr-TR" smtClean="0"/>
              <a:t>‹#›</a:t>
            </a:fld>
            <a:endParaRPr lang="tr-TR"/>
          </a:p>
        </p:txBody>
      </p:sp>
    </p:spTree>
    <p:extLst>
      <p:ext uri="{BB962C8B-B14F-4D97-AF65-F5344CB8AC3E}">
        <p14:creationId xmlns:p14="http://schemas.microsoft.com/office/powerpoint/2010/main" val="4182892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770A61F-949F-4DAB-B60A-F92BBD3254F2}" type="datetime1">
              <a:rPr lang="tr-TR" smtClean="0"/>
              <a:t>15.10.2019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E85524E-7D4F-4BBD-9F83-4E6DB74A3EAD}" type="slidenum">
              <a:rPr lang="tr-TR" smtClean="0"/>
              <a:t>‹#›</a:t>
            </a:fld>
            <a:endParaRPr lang="tr-TR"/>
          </a:p>
        </p:txBody>
      </p:sp>
    </p:spTree>
    <p:extLst>
      <p:ext uri="{BB962C8B-B14F-4D97-AF65-F5344CB8AC3E}">
        <p14:creationId xmlns:p14="http://schemas.microsoft.com/office/powerpoint/2010/main" val="3112995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0FE9CAA-71AF-4965-A7B6-5CCA70D166E6}" type="datetime1">
              <a:rPr lang="tr-TR" smtClean="0"/>
              <a:t>15.10.2019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E85524E-7D4F-4BBD-9F83-4E6DB74A3EAD}" type="slidenum">
              <a:rPr lang="tr-TR" smtClean="0"/>
              <a:t>‹#›</a:t>
            </a:fld>
            <a:endParaRPr lang="tr-TR"/>
          </a:p>
        </p:txBody>
      </p:sp>
    </p:spTree>
    <p:extLst>
      <p:ext uri="{BB962C8B-B14F-4D97-AF65-F5344CB8AC3E}">
        <p14:creationId xmlns:p14="http://schemas.microsoft.com/office/powerpoint/2010/main" val="2590699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0A06D54-EFA6-4B02-8574-BEB003E176B2}" type="datetime1">
              <a:rPr lang="tr-TR" smtClean="0"/>
              <a:t>15.10.2019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E85524E-7D4F-4BBD-9F83-4E6DB74A3EAD}" type="slidenum">
              <a:rPr lang="tr-TR" smtClean="0"/>
              <a:t>‹#›</a:t>
            </a:fld>
            <a:endParaRPr lang="tr-TR"/>
          </a:p>
        </p:txBody>
      </p:sp>
    </p:spTree>
    <p:extLst>
      <p:ext uri="{BB962C8B-B14F-4D97-AF65-F5344CB8AC3E}">
        <p14:creationId xmlns:p14="http://schemas.microsoft.com/office/powerpoint/2010/main" val="835380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76343AE2-CF99-4846-9A26-622E4EC532FF}" type="datetime1">
              <a:rPr lang="tr-TR" smtClean="0"/>
              <a:t>15.10.2019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E85524E-7D4F-4BBD-9F83-4E6DB74A3EAD}" type="slidenum">
              <a:rPr lang="tr-TR" smtClean="0"/>
              <a:t>‹#›</a:t>
            </a:fld>
            <a:endParaRPr lang="tr-TR"/>
          </a:p>
        </p:txBody>
      </p:sp>
    </p:spTree>
    <p:extLst>
      <p:ext uri="{BB962C8B-B14F-4D97-AF65-F5344CB8AC3E}">
        <p14:creationId xmlns:p14="http://schemas.microsoft.com/office/powerpoint/2010/main" val="3499981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E6904A4C-56A7-4A2F-9361-5E40813F3119}" type="datetime1">
              <a:rPr lang="tr-TR" smtClean="0"/>
              <a:t>15.10.2019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E85524E-7D4F-4BBD-9F83-4E6DB74A3EAD}" type="slidenum">
              <a:rPr lang="tr-TR" smtClean="0"/>
              <a:t>‹#›</a:t>
            </a:fld>
            <a:endParaRPr lang="tr-TR"/>
          </a:p>
        </p:txBody>
      </p:sp>
    </p:spTree>
    <p:extLst>
      <p:ext uri="{BB962C8B-B14F-4D97-AF65-F5344CB8AC3E}">
        <p14:creationId xmlns:p14="http://schemas.microsoft.com/office/powerpoint/2010/main" val="3903430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8A9E04E-3955-41B4-B3EE-8D716D0317FC}" type="datetime1">
              <a:rPr lang="tr-TR" smtClean="0"/>
              <a:t>15.10.2019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E85524E-7D4F-4BBD-9F83-4E6DB74A3EAD}" type="slidenum">
              <a:rPr lang="tr-TR" smtClean="0"/>
              <a:t>‹#›</a:t>
            </a:fld>
            <a:endParaRPr lang="tr-TR"/>
          </a:p>
        </p:txBody>
      </p:sp>
    </p:spTree>
    <p:extLst>
      <p:ext uri="{BB962C8B-B14F-4D97-AF65-F5344CB8AC3E}">
        <p14:creationId xmlns:p14="http://schemas.microsoft.com/office/powerpoint/2010/main" val="4252627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171AA08F-4C5E-4810-AAA5-A22C5059EE98}" type="datetime1">
              <a:rPr lang="tr-TR" smtClean="0"/>
              <a:t>15.10.2019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E85524E-7D4F-4BBD-9F83-4E6DB74A3EAD}" type="slidenum">
              <a:rPr lang="tr-TR" smtClean="0"/>
              <a:t>‹#›</a:t>
            </a:fld>
            <a:endParaRPr lang="tr-TR"/>
          </a:p>
        </p:txBody>
      </p:sp>
    </p:spTree>
    <p:extLst>
      <p:ext uri="{BB962C8B-B14F-4D97-AF65-F5344CB8AC3E}">
        <p14:creationId xmlns:p14="http://schemas.microsoft.com/office/powerpoint/2010/main" val="2927235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3E41A23-2862-438D-8EFB-4E30E1085B7C}" type="datetime1">
              <a:rPr lang="tr-TR" smtClean="0"/>
              <a:t>15.10.2019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E85524E-7D4F-4BBD-9F83-4E6DB74A3EAD}" type="slidenum">
              <a:rPr lang="tr-TR" smtClean="0"/>
              <a:t>‹#›</a:t>
            </a:fld>
            <a:endParaRPr lang="tr-TR"/>
          </a:p>
        </p:txBody>
      </p:sp>
    </p:spTree>
    <p:extLst>
      <p:ext uri="{BB962C8B-B14F-4D97-AF65-F5344CB8AC3E}">
        <p14:creationId xmlns:p14="http://schemas.microsoft.com/office/powerpoint/2010/main" val="2318477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2EBDB146-CA9F-48EA-9B4A-45802CF86C49}" type="datetime1">
              <a:rPr lang="tr-TR" smtClean="0"/>
              <a:t>15.10.2019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E85524E-7D4F-4BBD-9F83-4E6DB74A3EAD}" type="slidenum">
              <a:rPr lang="tr-TR" smtClean="0"/>
              <a:t>‹#›</a:t>
            </a:fld>
            <a:endParaRPr lang="tr-TR"/>
          </a:p>
        </p:txBody>
      </p:sp>
    </p:spTree>
    <p:extLst>
      <p:ext uri="{BB962C8B-B14F-4D97-AF65-F5344CB8AC3E}">
        <p14:creationId xmlns:p14="http://schemas.microsoft.com/office/powerpoint/2010/main" val="1212385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FCD08FA9-0C28-40C7-823A-55EA8F84AF07}" type="datetime1">
              <a:rPr lang="tr-TR" smtClean="0"/>
              <a:t>15.10.2019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E85524E-7D4F-4BBD-9F83-4E6DB74A3EAD}" type="slidenum">
              <a:rPr lang="tr-TR" smtClean="0"/>
              <a:t>‹#›</a:t>
            </a:fld>
            <a:endParaRPr lang="tr-TR"/>
          </a:p>
        </p:txBody>
      </p:sp>
    </p:spTree>
    <p:extLst>
      <p:ext uri="{BB962C8B-B14F-4D97-AF65-F5344CB8AC3E}">
        <p14:creationId xmlns:p14="http://schemas.microsoft.com/office/powerpoint/2010/main" val="3895663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849B89-96C7-4B9D-9C2B-E0D6F1FC44E1}" type="datetime1">
              <a:rPr lang="tr-TR" smtClean="0"/>
              <a:t>15.10.2019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85524E-7D4F-4BBD-9F83-4E6DB74A3EAD}" type="slidenum">
              <a:rPr lang="tr-TR" smtClean="0"/>
              <a:t>‹#›</a:t>
            </a:fld>
            <a:endParaRPr lang="tr-TR"/>
          </a:p>
        </p:txBody>
      </p:sp>
    </p:spTree>
    <p:extLst>
      <p:ext uri="{BB962C8B-B14F-4D97-AF65-F5344CB8AC3E}">
        <p14:creationId xmlns:p14="http://schemas.microsoft.com/office/powerpoint/2010/main" val="24149612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145105" y="561925"/>
            <a:ext cx="9392194" cy="4232366"/>
          </a:xfrm>
          <a:prstGeom prst="rect">
            <a:avLst/>
          </a:prstGeom>
        </p:spPr>
      </p:pic>
      <p:sp>
        <p:nvSpPr>
          <p:cNvPr id="5" name="Dikdörtgen 4"/>
          <p:cNvSpPr/>
          <p:nvPr/>
        </p:nvSpPr>
        <p:spPr>
          <a:xfrm>
            <a:off x="4288973" y="5088710"/>
            <a:ext cx="6096000" cy="1200329"/>
          </a:xfrm>
          <a:prstGeom prst="rect">
            <a:avLst/>
          </a:prstGeom>
        </p:spPr>
        <p:txBody>
          <a:bodyPr>
            <a:spAutoFit/>
          </a:bodyPr>
          <a:lstStyle/>
          <a:p>
            <a:r>
              <a:rPr lang="tr-TR" dirty="0" smtClean="0"/>
              <a:t>Hatice Nüket Akıncı</a:t>
            </a:r>
          </a:p>
          <a:p>
            <a:r>
              <a:rPr lang="tr-TR" dirty="0" err="1" smtClean="0"/>
              <a:t>Orcid</a:t>
            </a:r>
            <a:r>
              <a:rPr lang="tr-TR" dirty="0" smtClean="0"/>
              <a:t> : 0000-0002-7968-8367</a:t>
            </a:r>
          </a:p>
          <a:p>
            <a:endParaRPr lang="tr-TR" dirty="0" smtClean="0"/>
          </a:p>
          <a:p>
            <a:r>
              <a:rPr lang="tr-TR" dirty="0" smtClean="0"/>
              <a:t>MMO İstanbul Şubesi Enerji Komisyonu Üyesi</a:t>
            </a:r>
            <a:endParaRPr lang="tr-TR" dirty="0"/>
          </a:p>
        </p:txBody>
      </p:sp>
      <p:sp>
        <p:nvSpPr>
          <p:cNvPr id="6" name="Dikdörtgen 5"/>
          <p:cNvSpPr/>
          <p:nvPr/>
        </p:nvSpPr>
        <p:spPr>
          <a:xfrm>
            <a:off x="3547259" y="6301042"/>
            <a:ext cx="5855128" cy="369332"/>
          </a:xfrm>
          <a:prstGeom prst="rect">
            <a:avLst/>
          </a:prstGeom>
        </p:spPr>
        <p:txBody>
          <a:bodyPr wrap="none">
            <a:spAutoFit/>
          </a:bodyPr>
          <a:lstStyle/>
          <a:p>
            <a:pPr lvl="0" algn="r" eaLnBrk="0" fontAlgn="base" hangingPunct="0">
              <a:spcBef>
                <a:spcPct val="0"/>
              </a:spcBef>
              <a:spcAft>
                <a:spcPct val="0"/>
              </a:spcAft>
            </a:pPr>
            <a:r>
              <a:rPr lang="tr-TR" dirty="0">
                <a:latin typeface="Verdana" pitchFamily="34" charset="0"/>
                <a:ea typeface="Verdana" pitchFamily="34" charset="0"/>
                <a:cs typeface="Verdana" pitchFamily="34" charset="0"/>
              </a:rPr>
              <a:t>Çalışma komisyon etkinliği olarak hazırlanmıştır. </a:t>
            </a:r>
          </a:p>
        </p:txBody>
      </p:sp>
      <p:pic>
        <p:nvPicPr>
          <p:cNvPr id="2" name="Resim 1"/>
          <p:cNvPicPr>
            <a:picLocks noChangeAspect="1"/>
          </p:cNvPicPr>
          <p:nvPr/>
        </p:nvPicPr>
        <p:blipFill>
          <a:blip r:embed="rId3"/>
          <a:stretch>
            <a:fillRect/>
          </a:stretch>
        </p:blipFill>
        <p:spPr>
          <a:xfrm>
            <a:off x="1146876" y="5083443"/>
            <a:ext cx="2045775" cy="1539029"/>
          </a:xfrm>
          <a:prstGeom prst="rect">
            <a:avLst/>
          </a:prstGeom>
        </p:spPr>
      </p:pic>
      <p:pic>
        <p:nvPicPr>
          <p:cNvPr id="3" name="Resim 2"/>
          <p:cNvPicPr>
            <a:picLocks noChangeAspect="1"/>
          </p:cNvPicPr>
          <p:nvPr/>
        </p:nvPicPr>
        <p:blipFill>
          <a:blip r:embed="rId4"/>
          <a:stretch>
            <a:fillRect/>
          </a:stretch>
        </p:blipFill>
        <p:spPr>
          <a:xfrm>
            <a:off x="9577952" y="5005953"/>
            <a:ext cx="1627323" cy="1681566"/>
          </a:xfrm>
          <a:prstGeom prst="rect">
            <a:avLst/>
          </a:prstGeom>
        </p:spPr>
      </p:pic>
      <p:pic>
        <p:nvPicPr>
          <p:cNvPr id="7" name="Resim 6"/>
          <p:cNvPicPr>
            <a:picLocks noChangeAspect="1"/>
          </p:cNvPicPr>
          <p:nvPr/>
        </p:nvPicPr>
        <p:blipFill>
          <a:blip r:embed="rId5"/>
          <a:stretch>
            <a:fillRect/>
          </a:stretch>
        </p:blipFill>
        <p:spPr>
          <a:xfrm>
            <a:off x="11544139" y="0"/>
            <a:ext cx="523875" cy="514350"/>
          </a:xfrm>
          <a:prstGeom prst="rect">
            <a:avLst/>
          </a:prstGeom>
        </p:spPr>
      </p:pic>
      <p:sp>
        <p:nvSpPr>
          <p:cNvPr id="8" name="Slayt Numarası Yer Tutucusu 7"/>
          <p:cNvSpPr>
            <a:spLocks noGrp="1"/>
          </p:cNvSpPr>
          <p:nvPr>
            <p:ph type="sldNum" sz="quarter" idx="12"/>
          </p:nvPr>
        </p:nvSpPr>
        <p:spPr/>
        <p:txBody>
          <a:bodyPr/>
          <a:lstStyle/>
          <a:p>
            <a:fld id="{CE85524E-7D4F-4BBD-9F83-4E6DB74A3EAD}" type="slidenum">
              <a:rPr lang="tr-TR" smtClean="0"/>
              <a:t>1</a:t>
            </a:fld>
            <a:endParaRPr lang="tr-TR"/>
          </a:p>
        </p:txBody>
      </p:sp>
    </p:spTree>
    <p:extLst>
      <p:ext uri="{BB962C8B-B14F-4D97-AF65-F5344CB8AC3E}">
        <p14:creationId xmlns:p14="http://schemas.microsoft.com/office/powerpoint/2010/main" val="2824813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o 1"/>
              <p:cNvGraphicFramePr>
                <a:graphicFrameLocks noGrp="1"/>
              </p:cNvGraphicFramePr>
              <p:nvPr>
                <p:extLst>
                  <p:ext uri="{D42A27DB-BD31-4B8C-83A1-F6EECF244321}">
                    <p14:modId xmlns:p14="http://schemas.microsoft.com/office/powerpoint/2010/main" val="4158044706"/>
                  </p:ext>
                </p:extLst>
              </p:nvPr>
            </p:nvGraphicFramePr>
            <p:xfrm>
              <a:off x="1358537" y="1065623"/>
              <a:ext cx="9483633" cy="4681339"/>
            </p:xfrm>
            <a:graphic>
              <a:graphicData uri="http://schemas.openxmlformats.org/drawingml/2006/table">
                <a:tbl>
                  <a:tblPr firstRow="1" firstCol="1" bandRow="1"/>
                  <a:tblGrid>
                    <a:gridCol w="1277880">
                      <a:extLst>
                        <a:ext uri="{9D8B030D-6E8A-4147-A177-3AD203B41FA5}">
                          <a16:colId xmlns:a16="http://schemas.microsoft.com/office/drawing/2014/main" val="321882779"/>
                        </a:ext>
                      </a:extLst>
                    </a:gridCol>
                    <a:gridCol w="1215520">
                      <a:extLst>
                        <a:ext uri="{9D8B030D-6E8A-4147-A177-3AD203B41FA5}">
                          <a16:colId xmlns:a16="http://schemas.microsoft.com/office/drawing/2014/main" val="3173049937"/>
                        </a:ext>
                      </a:extLst>
                    </a:gridCol>
                    <a:gridCol w="1150191">
                      <a:extLst>
                        <a:ext uri="{9D8B030D-6E8A-4147-A177-3AD203B41FA5}">
                          <a16:colId xmlns:a16="http://schemas.microsoft.com/office/drawing/2014/main" val="2741552302"/>
                        </a:ext>
                      </a:extLst>
                    </a:gridCol>
                    <a:gridCol w="1215520">
                      <a:extLst>
                        <a:ext uri="{9D8B030D-6E8A-4147-A177-3AD203B41FA5}">
                          <a16:colId xmlns:a16="http://schemas.microsoft.com/office/drawing/2014/main" val="2224336696"/>
                        </a:ext>
                      </a:extLst>
                    </a:gridCol>
                    <a:gridCol w="1259073">
                      <a:extLst>
                        <a:ext uri="{9D8B030D-6E8A-4147-A177-3AD203B41FA5}">
                          <a16:colId xmlns:a16="http://schemas.microsoft.com/office/drawing/2014/main" val="3425354688"/>
                        </a:ext>
                      </a:extLst>
                    </a:gridCol>
                    <a:gridCol w="1256105">
                      <a:extLst>
                        <a:ext uri="{9D8B030D-6E8A-4147-A177-3AD203B41FA5}">
                          <a16:colId xmlns:a16="http://schemas.microsoft.com/office/drawing/2014/main" val="274407190"/>
                        </a:ext>
                      </a:extLst>
                    </a:gridCol>
                    <a:gridCol w="2109344">
                      <a:extLst>
                        <a:ext uri="{9D8B030D-6E8A-4147-A177-3AD203B41FA5}">
                          <a16:colId xmlns:a16="http://schemas.microsoft.com/office/drawing/2014/main" val="3703706845"/>
                        </a:ext>
                      </a:extLst>
                    </a:gridCol>
                  </a:tblGrid>
                  <a:tr h="1081156">
                    <a:tc>
                      <a:txBody>
                        <a:bodyPr/>
                        <a:lstStyle/>
                        <a:p>
                          <a:pPr>
                            <a:lnSpc>
                              <a:spcPct val="107000"/>
                            </a:lnSpc>
                            <a:spcAft>
                              <a:spcPts val="0"/>
                            </a:spcAft>
                          </a:pPr>
                          <a:r>
                            <a:rPr lang="tr-TR" sz="1400" dirty="0">
                              <a:effectLst/>
                              <a:latin typeface="+mn-lt"/>
                              <a:ea typeface="Times New Roman" panose="02020603050405020304" pitchFamily="18" charset="0"/>
                              <a:cs typeface="Times New Roman" panose="02020603050405020304" pitchFamily="18" charset="0"/>
                            </a:rPr>
                            <a:t>AYLAR</a:t>
                          </a:r>
                          <a:endParaRPr lang="tr-TR" sz="1400" dirty="0">
                            <a:effectLst/>
                            <a:latin typeface="+mn-lt"/>
                            <a:ea typeface="Calibri" panose="020F0502020204030204" pitchFamily="34" charset="0"/>
                            <a:cs typeface="Times New Roman" panose="02020603050405020304" pitchFamily="18" charset="0"/>
                          </a:endParaRPr>
                        </a:p>
                      </a:txBody>
                      <a:tcPr marL="66772" marR="667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1</a:t>
                          </a:r>
                          <a:endParaRPr lang="tr-TR" sz="1400">
                            <a:effectLst/>
                            <a:latin typeface="+mn-lt"/>
                            <a:ea typeface="Calibri" panose="020F0502020204030204" pitchFamily="34" charset="0"/>
                            <a:cs typeface="Times New Roman" panose="02020603050405020304" pitchFamily="18" charset="0"/>
                          </a:endParaRPr>
                        </a:p>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t ort Dış Sıcaklık °C</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mn-lt"/>
                              <a:ea typeface="Times New Roman" panose="02020603050405020304" pitchFamily="18" charset="0"/>
                              <a:cs typeface="Times New Roman" panose="02020603050405020304" pitchFamily="18" charset="0"/>
                            </a:rPr>
                            <a:t>2</a:t>
                          </a:r>
                          <a:endParaRPr lang="tr-TR" sz="1400" dirty="0">
                            <a:effectLst/>
                            <a:latin typeface="+mn-lt"/>
                            <a:ea typeface="Calibri" panose="020F0502020204030204" pitchFamily="34" charset="0"/>
                            <a:cs typeface="Times New Roman" panose="02020603050405020304" pitchFamily="18" charset="0"/>
                          </a:endParaRPr>
                        </a:p>
                        <a:p>
                          <a:pPr algn="ctr">
                            <a:lnSpc>
                              <a:spcPct val="107000"/>
                            </a:lnSpc>
                            <a:spcAft>
                              <a:spcPts val="0"/>
                            </a:spcAft>
                          </a:pPr>
                          <a:r>
                            <a:rPr lang="tr-TR" sz="1400" dirty="0">
                              <a:effectLst/>
                              <a:latin typeface="+mn-lt"/>
                              <a:ea typeface="Times New Roman" panose="02020603050405020304" pitchFamily="18" charset="0"/>
                              <a:cs typeface="Times New Roman" panose="02020603050405020304" pitchFamily="18" charset="0"/>
                            </a:rPr>
                            <a:t>t °C baca gazı</a:t>
                          </a:r>
                          <a:endParaRPr lang="tr-TR" sz="1400" dirty="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3</a:t>
                          </a:r>
                          <a:endParaRPr lang="tr-TR" sz="1400">
                            <a:effectLst/>
                            <a:latin typeface="+mn-lt"/>
                            <a:ea typeface="Calibri" panose="020F0502020204030204" pitchFamily="34" charset="0"/>
                            <a:cs typeface="Times New Roman" panose="02020603050405020304" pitchFamily="18" charset="0"/>
                          </a:endParaRPr>
                        </a:p>
                        <a:p>
                          <a:pPr algn="ctr">
                            <a:lnSpc>
                              <a:spcPct val="107000"/>
                            </a:lnSpc>
                            <a:spcAft>
                              <a:spcPts val="0"/>
                            </a:spcAft>
                          </a:pPr>
                          <a14:m>
                            <m:oMath xmlns:m="http://schemas.openxmlformats.org/officeDocument/2006/math">
                              <m:r>
                                <a:rPr lang="tr-TR" sz="1400">
                                  <a:effectLst/>
                                  <a:latin typeface="Cambria Math" panose="02040503050406030204" pitchFamily="18" charset="0"/>
                                  <a:ea typeface="Times New Roman" panose="02020603050405020304" pitchFamily="18" charset="0"/>
                                  <a:cs typeface="Arial" panose="020B0604020202020204" pitchFamily="34" charset="0"/>
                                </a:rPr>
                                <m:t>∆</m:t>
                              </m:r>
                              <m:r>
                                <m:rPr>
                                  <m:sty m:val="p"/>
                                </m:rPr>
                                <a:rPr lang="tr-TR" sz="1400">
                                  <a:effectLst/>
                                  <a:latin typeface="Cambria Math" panose="02040503050406030204" pitchFamily="18" charset="0"/>
                                  <a:ea typeface="Times New Roman" panose="02020603050405020304" pitchFamily="18" charset="0"/>
                                  <a:cs typeface="Arial" panose="020B0604020202020204" pitchFamily="34" charset="0"/>
                                </a:rPr>
                                <m:t>t</m:t>
                              </m:r>
                              <m:r>
                                <a:rPr lang="tr-TR" sz="1400">
                                  <a:effectLst/>
                                  <a:latin typeface="Cambria Math" panose="02040503050406030204" pitchFamily="18" charset="0"/>
                                  <a:ea typeface="Times New Roman" panose="02020603050405020304" pitchFamily="18" charset="0"/>
                                  <a:cs typeface="Arial" panose="020B0604020202020204" pitchFamily="34" charset="0"/>
                                </a:rPr>
                                <m:t>℃</m:t>
                              </m:r>
                            </m:oMath>
                          </a14:m>
                          <a:r>
                            <a:rPr lang="tr-TR" sz="1400">
                              <a:effectLst/>
                              <a:latin typeface="+mn-lt"/>
                              <a:ea typeface="Times New Roman" panose="02020603050405020304" pitchFamily="18" charset="0"/>
                              <a:cs typeface="Times New Roman" panose="02020603050405020304" pitchFamily="18" charset="0"/>
                            </a:rPr>
                            <a:t> Sıcaklık Farkı</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4</a:t>
                          </a:r>
                          <a:endParaRPr lang="tr-TR" sz="1400">
                            <a:effectLst/>
                            <a:latin typeface="+mn-lt"/>
                            <a:ea typeface="Calibri" panose="020F0502020204030204" pitchFamily="34" charset="0"/>
                            <a:cs typeface="Times New Roman" panose="02020603050405020304" pitchFamily="18" charset="0"/>
                          </a:endParaRPr>
                        </a:p>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Doğalgaz tüketimi Sm</a:t>
                          </a:r>
                          <a:r>
                            <a:rPr lang="tr-TR" sz="1400" baseline="30000">
                              <a:effectLst/>
                              <a:latin typeface="+mn-lt"/>
                              <a:ea typeface="Times New Roman" panose="02020603050405020304" pitchFamily="18" charset="0"/>
                              <a:cs typeface="Times New Roman" panose="02020603050405020304" pitchFamily="18" charset="0"/>
                            </a:rPr>
                            <a:t>3</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5</a:t>
                          </a:r>
                          <a:endParaRPr lang="tr-TR" sz="1400">
                            <a:effectLst/>
                            <a:latin typeface="+mn-lt"/>
                            <a:ea typeface="Calibri" panose="020F0502020204030204" pitchFamily="34" charset="0"/>
                            <a:cs typeface="Times New Roman" panose="02020603050405020304" pitchFamily="18" charset="0"/>
                          </a:endParaRPr>
                        </a:p>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(V) Sm</a:t>
                          </a:r>
                          <a:r>
                            <a:rPr lang="tr-TR" sz="1400" baseline="30000">
                              <a:effectLst/>
                              <a:latin typeface="+mn-lt"/>
                              <a:ea typeface="Times New Roman" panose="02020603050405020304" pitchFamily="18" charset="0"/>
                              <a:cs typeface="Times New Roman" panose="02020603050405020304" pitchFamily="18" charset="0"/>
                            </a:rPr>
                            <a:t>3</a:t>
                          </a:r>
                          <a:r>
                            <a:rPr lang="tr-TR" sz="1400">
                              <a:effectLst/>
                              <a:latin typeface="+mn-lt"/>
                              <a:ea typeface="Times New Roman" panose="02020603050405020304" pitchFamily="18" charset="0"/>
                              <a:cs typeface="Times New Roman" panose="02020603050405020304" pitchFamily="18" charset="0"/>
                            </a:rPr>
                            <a:t> Fazladan çıkan baca gazı (4)x21,58</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6</a:t>
                          </a:r>
                          <a:endParaRPr lang="tr-TR" sz="1400">
                            <a:effectLst/>
                            <a:latin typeface="+mn-lt"/>
                            <a:ea typeface="Calibri" panose="020F0502020204030204" pitchFamily="34" charset="0"/>
                            <a:cs typeface="Times New Roman" panose="02020603050405020304" pitchFamily="18" charset="0"/>
                          </a:endParaRPr>
                        </a:p>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Fazladan çıkan baca gazındaki ısı Q=Vx</a:t>
                          </a:r>
                          <a14:m>
                            <m:oMath xmlns:m="http://schemas.openxmlformats.org/officeDocument/2006/math">
                              <m:sSub>
                                <m:sSubPr>
                                  <m:ctrlPr>
                                    <a:rPr lang="tr-TR" sz="1400" i="1">
                                      <a:effectLst/>
                                      <a:latin typeface="Cambria Math" panose="02040503050406030204" pitchFamily="18" charset="0"/>
                                      <a:ea typeface="Calibri" panose="020F0502020204030204" pitchFamily="34" charset="0"/>
                                      <a:cs typeface="Arial" panose="020B0604020202020204" pitchFamily="34" charset="0"/>
                                    </a:rPr>
                                  </m:ctrlPr>
                                </m:sSubPr>
                                <m:e>
                                  <m:r>
                                    <m:rPr>
                                      <m:sty m:val="p"/>
                                    </m:rPr>
                                    <a:rPr lang="tr-TR" sz="1400">
                                      <a:effectLst/>
                                      <a:latin typeface="Cambria Math" panose="02040503050406030204" pitchFamily="18" charset="0"/>
                                      <a:ea typeface="Times New Roman" panose="02020603050405020304" pitchFamily="18" charset="0"/>
                                      <a:cs typeface="Arial" panose="020B0604020202020204" pitchFamily="34" charset="0"/>
                                    </a:rPr>
                                    <m:t>C</m:t>
                                  </m:r>
                                </m:e>
                                <m:sub>
                                  <m:r>
                                    <m:rPr>
                                      <m:sty m:val="p"/>
                                    </m:rPr>
                                    <a:rPr lang="tr-TR" sz="1400">
                                      <a:effectLst/>
                                      <a:latin typeface="Cambria Math" panose="02040503050406030204" pitchFamily="18" charset="0"/>
                                      <a:ea typeface="Times New Roman" panose="02020603050405020304" pitchFamily="18" charset="0"/>
                                      <a:cs typeface="Arial" panose="020B0604020202020204" pitchFamily="34" charset="0"/>
                                    </a:rPr>
                                    <m:t>p</m:t>
                                  </m:r>
                                </m:sub>
                              </m:sSub>
                            </m:oMath>
                          </a14:m>
                          <a:r>
                            <a:rPr lang="tr-TR" sz="1400">
                              <a:effectLst/>
                              <a:latin typeface="+mn-lt"/>
                              <a:ea typeface="Times New Roman" panose="02020603050405020304" pitchFamily="18" charset="0"/>
                              <a:cs typeface="Times New Roman" panose="02020603050405020304" pitchFamily="18" charset="0"/>
                            </a:rPr>
                            <a:t> x</a:t>
                          </a:r>
                          <a14:m>
                            <m:oMath xmlns:m="http://schemas.openxmlformats.org/officeDocument/2006/math">
                              <m:r>
                                <a:rPr lang="tr-TR" sz="1400" i="1">
                                  <a:effectLst/>
                                  <a:latin typeface="Cambria Math" panose="02040503050406030204" pitchFamily="18" charset="0"/>
                                  <a:ea typeface="Times New Roman" panose="02020603050405020304" pitchFamily="18" charset="0"/>
                                  <a:cs typeface="Arial" panose="020B0604020202020204" pitchFamily="34" charset="0"/>
                                </a:rPr>
                                <m:t>∆</m:t>
                              </m:r>
                              <m:r>
                                <a:rPr lang="tr-TR" sz="1400" i="1">
                                  <a:effectLst/>
                                  <a:latin typeface="Cambria Math" panose="02040503050406030204" pitchFamily="18" charset="0"/>
                                  <a:ea typeface="Times New Roman" panose="02020603050405020304" pitchFamily="18" charset="0"/>
                                  <a:cs typeface="Arial" panose="020B0604020202020204" pitchFamily="34" charset="0"/>
                                </a:rPr>
                                <m:t>𝑡</m:t>
                              </m:r>
                              <m:r>
                                <a:rPr lang="tr-TR" sz="1400" i="1">
                                  <a:effectLst/>
                                  <a:latin typeface="Cambria Math" panose="02040503050406030204" pitchFamily="18" charset="0"/>
                                  <a:ea typeface="Times New Roman" panose="02020603050405020304" pitchFamily="18" charset="0"/>
                                  <a:cs typeface="Arial" panose="020B0604020202020204" pitchFamily="34" charset="0"/>
                                </a:rPr>
                                <m:t> </m:t>
                              </m:r>
                              <m:sSub>
                                <m:sSubPr>
                                  <m:ctrlPr>
                                    <a:rPr lang="tr-TR" sz="1400" i="1">
                                      <a:effectLst/>
                                      <a:latin typeface="Cambria Math" panose="02040503050406030204" pitchFamily="18" charset="0"/>
                                      <a:ea typeface="Calibri" panose="020F0502020204030204" pitchFamily="34" charset="0"/>
                                      <a:cs typeface="Arial" panose="020B0604020202020204" pitchFamily="34" charset="0"/>
                                    </a:rPr>
                                  </m:ctrlPr>
                                </m:sSubPr>
                                <m:e>
                                  <m:r>
                                    <m:rPr>
                                      <m:sty m:val="p"/>
                                    </m:rPr>
                                    <a:rPr lang="tr-TR" sz="1400">
                                      <a:effectLst/>
                                      <a:latin typeface="Cambria Math" panose="02040503050406030204" pitchFamily="18" charset="0"/>
                                      <a:ea typeface="Times New Roman" panose="02020603050405020304" pitchFamily="18" charset="0"/>
                                      <a:cs typeface="Arial" panose="020B0604020202020204" pitchFamily="34" charset="0"/>
                                    </a:rPr>
                                    <m:t>C</m:t>
                                  </m:r>
                                </m:e>
                                <m:sub>
                                  <m:r>
                                    <m:rPr>
                                      <m:sty m:val="p"/>
                                    </m:rPr>
                                    <a:rPr lang="tr-TR" sz="1400">
                                      <a:effectLst/>
                                      <a:latin typeface="Cambria Math" panose="02040503050406030204" pitchFamily="18" charset="0"/>
                                      <a:ea typeface="Times New Roman" panose="02020603050405020304" pitchFamily="18" charset="0"/>
                                      <a:cs typeface="Arial" panose="020B0604020202020204" pitchFamily="34" charset="0"/>
                                    </a:rPr>
                                    <m:t>p</m:t>
                                  </m:r>
                                </m:sub>
                              </m:sSub>
                            </m:oMath>
                          </a14:m>
                          <a:r>
                            <a:rPr lang="tr-TR" sz="1400">
                              <a:effectLst/>
                              <a:latin typeface="+mn-lt"/>
                              <a:ea typeface="Times New Roman" panose="02020603050405020304" pitchFamily="18" charset="0"/>
                              <a:cs typeface="Times New Roman" panose="02020603050405020304" pitchFamily="18" charset="0"/>
                            </a:rPr>
                            <a:t>=0,33Kcal/m</a:t>
                          </a:r>
                          <a:r>
                            <a:rPr lang="tr-TR" sz="1400" baseline="30000">
                              <a:effectLst/>
                              <a:latin typeface="+mn-lt"/>
                              <a:ea typeface="Times New Roman" panose="02020603050405020304" pitchFamily="18" charset="0"/>
                              <a:cs typeface="Times New Roman" panose="02020603050405020304" pitchFamily="18" charset="0"/>
                            </a:rPr>
                            <a:t>3</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1788802"/>
                      </a:ext>
                    </a:extLst>
                  </a:tr>
                  <a:tr h="265316">
                    <a:tc>
                      <a:txBody>
                        <a:bodyPr/>
                        <a:lstStyle/>
                        <a:p>
                          <a:pPr>
                            <a:lnSpc>
                              <a:spcPct val="107000"/>
                            </a:lnSpc>
                            <a:spcAft>
                              <a:spcPts val="0"/>
                            </a:spcAft>
                          </a:pPr>
                          <a:r>
                            <a:rPr lang="tr-TR" sz="1400" dirty="0">
                              <a:effectLst/>
                              <a:latin typeface="+mn-lt"/>
                              <a:ea typeface="Times New Roman" panose="02020603050405020304" pitchFamily="18" charset="0"/>
                              <a:cs typeface="Times New Roman" panose="02020603050405020304" pitchFamily="18" charset="0"/>
                            </a:rPr>
                            <a:t>OCAK</a:t>
                          </a:r>
                          <a:endParaRPr lang="tr-TR" sz="1400" dirty="0">
                            <a:effectLst/>
                            <a:latin typeface="+mn-lt"/>
                            <a:ea typeface="Calibri" panose="020F0502020204030204" pitchFamily="34" charset="0"/>
                            <a:cs typeface="Times New Roman" panose="02020603050405020304" pitchFamily="18" charset="0"/>
                          </a:endParaRPr>
                        </a:p>
                      </a:txBody>
                      <a:tcPr marL="66772" marR="667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mn-lt"/>
                              <a:ea typeface="Times New Roman" panose="02020603050405020304" pitchFamily="18" charset="0"/>
                              <a:cs typeface="Times New Roman" panose="02020603050405020304" pitchFamily="18" charset="0"/>
                            </a:rPr>
                            <a:t>0,3</a:t>
                          </a:r>
                          <a:endParaRPr lang="tr-TR" sz="1400" dirty="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141,1</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140,8</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180.389</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3.892.795</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180.874.809</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0361468"/>
                      </a:ext>
                    </a:extLst>
                  </a:tr>
                  <a:tr h="278290">
                    <a:tc>
                      <a:txBody>
                        <a:bodyPr/>
                        <a:lstStyle/>
                        <a:p>
                          <a:pP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ŞUBAT</a:t>
                          </a:r>
                          <a:endParaRPr lang="tr-TR" sz="1400">
                            <a:effectLst/>
                            <a:latin typeface="+mn-lt"/>
                            <a:ea typeface="Calibri" panose="020F0502020204030204" pitchFamily="34" charset="0"/>
                            <a:cs typeface="Times New Roman" panose="02020603050405020304" pitchFamily="18" charset="0"/>
                          </a:endParaRPr>
                        </a:p>
                      </a:txBody>
                      <a:tcPr marL="66772" marR="667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mn-lt"/>
                              <a:ea typeface="Times New Roman" panose="02020603050405020304" pitchFamily="18" charset="0"/>
                              <a:cs typeface="Times New Roman" panose="02020603050405020304" pitchFamily="18" charset="0"/>
                            </a:rPr>
                            <a:t>2,1</a:t>
                          </a:r>
                          <a:endParaRPr lang="tr-TR" sz="1400" dirty="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mn-lt"/>
                              <a:ea typeface="Times New Roman" panose="02020603050405020304" pitchFamily="18" charset="0"/>
                              <a:cs typeface="Times New Roman" panose="02020603050405020304" pitchFamily="18" charset="0"/>
                            </a:rPr>
                            <a:t>141,1</a:t>
                          </a:r>
                          <a:endParaRPr lang="tr-TR" sz="1400" dirty="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139</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352.498</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760.6907</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348.928.817</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0689870"/>
                      </a:ext>
                    </a:extLst>
                  </a:tr>
                  <a:tr h="265316">
                    <a:tc>
                      <a:txBody>
                        <a:bodyPr/>
                        <a:lstStyle/>
                        <a:p>
                          <a:pP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MART</a:t>
                          </a:r>
                          <a:endParaRPr lang="tr-TR" sz="1400">
                            <a:effectLst/>
                            <a:latin typeface="+mn-lt"/>
                            <a:ea typeface="Calibri" panose="020F0502020204030204" pitchFamily="34" charset="0"/>
                            <a:cs typeface="Times New Roman" panose="02020603050405020304" pitchFamily="18" charset="0"/>
                          </a:endParaRPr>
                        </a:p>
                      </a:txBody>
                      <a:tcPr marL="66772" marR="667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mn-lt"/>
                              <a:ea typeface="Times New Roman" panose="02020603050405020304" pitchFamily="18" charset="0"/>
                              <a:cs typeface="Times New Roman" panose="02020603050405020304" pitchFamily="18" charset="0"/>
                            </a:rPr>
                            <a:t>6,2</a:t>
                          </a:r>
                          <a:endParaRPr lang="tr-TR" sz="1400" dirty="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141,1</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134,9</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67.666</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1.460.232</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65.005.160</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6904526"/>
                      </a:ext>
                    </a:extLst>
                  </a:tr>
                  <a:tr h="278290">
                    <a:tc>
                      <a:txBody>
                        <a:bodyPr/>
                        <a:lstStyle/>
                        <a:p>
                          <a:pP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NİSAN</a:t>
                          </a:r>
                          <a:endParaRPr lang="tr-TR" sz="1400">
                            <a:effectLst/>
                            <a:latin typeface="+mn-lt"/>
                            <a:ea typeface="Calibri" panose="020F0502020204030204" pitchFamily="34" charset="0"/>
                            <a:cs typeface="Times New Roman" panose="02020603050405020304" pitchFamily="18" charset="0"/>
                          </a:endParaRPr>
                        </a:p>
                      </a:txBody>
                      <a:tcPr marL="66772" marR="667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mn-lt"/>
                              <a:ea typeface="Times New Roman" panose="02020603050405020304" pitchFamily="18" charset="0"/>
                              <a:cs typeface="Times New Roman" panose="02020603050405020304" pitchFamily="18" charset="0"/>
                            </a:rPr>
                            <a:t>11,3</a:t>
                          </a:r>
                          <a:endParaRPr lang="tr-TR" sz="1400" dirty="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141,1</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129,8</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80.207</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1.730.867</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74.139.960</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8277190"/>
                      </a:ext>
                    </a:extLst>
                  </a:tr>
                  <a:tr h="265316">
                    <a:tc>
                      <a:txBody>
                        <a:bodyPr/>
                        <a:lstStyle/>
                        <a:p>
                          <a:pP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MAYIS</a:t>
                          </a:r>
                          <a:endParaRPr lang="tr-TR" sz="1400">
                            <a:effectLst/>
                            <a:latin typeface="+mn-lt"/>
                            <a:ea typeface="Calibri" panose="020F0502020204030204" pitchFamily="34" charset="0"/>
                            <a:cs typeface="Times New Roman" panose="02020603050405020304" pitchFamily="18" charset="0"/>
                          </a:endParaRPr>
                        </a:p>
                      </a:txBody>
                      <a:tcPr marL="66772" marR="667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16,1</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mn-lt"/>
                              <a:ea typeface="Times New Roman" panose="02020603050405020304" pitchFamily="18" charset="0"/>
                              <a:cs typeface="Times New Roman" panose="02020603050405020304" pitchFamily="18" charset="0"/>
                            </a:rPr>
                            <a:t>141,1</a:t>
                          </a:r>
                          <a:endParaRPr lang="tr-TR" sz="1400" dirty="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125</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50.836</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1.097.041</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45.252.936</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9812866"/>
                      </a:ext>
                    </a:extLst>
                  </a:tr>
                  <a:tr h="278290">
                    <a:tc>
                      <a:txBody>
                        <a:bodyPr/>
                        <a:lstStyle/>
                        <a:p>
                          <a:pP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HAZİRAN</a:t>
                          </a:r>
                          <a:endParaRPr lang="tr-TR" sz="1400">
                            <a:effectLst/>
                            <a:latin typeface="+mn-lt"/>
                            <a:ea typeface="Calibri" panose="020F0502020204030204" pitchFamily="34" charset="0"/>
                            <a:cs typeface="Times New Roman" panose="02020603050405020304" pitchFamily="18" charset="0"/>
                          </a:endParaRPr>
                        </a:p>
                      </a:txBody>
                      <a:tcPr marL="66772" marR="667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20,2</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mn-lt"/>
                              <a:ea typeface="Times New Roman" panose="02020603050405020304" pitchFamily="18" charset="0"/>
                              <a:cs typeface="Times New Roman" panose="02020603050405020304" pitchFamily="18" charset="0"/>
                            </a:rPr>
                            <a:t>141,1</a:t>
                          </a:r>
                          <a:endParaRPr lang="tr-TR" sz="1400" dirty="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120,9</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4476861"/>
                      </a:ext>
                    </a:extLst>
                  </a:tr>
                  <a:tr h="265316">
                    <a:tc>
                      <a:txBody>
                        <a:bodyPr/>
                        <a:lstStyle/>
                        <a:p>
                          <a:pP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TEMMUZ</a:t>
                          </a:r>
                          <a:endParaRPr lang="tr-TR" sz="1400">
                            <a:effectLst/>
                            <a:latin typeface="+mn-lt"/>
                            <a:ea typeface="Calibri" panose="020F0502020204030204" pitchFamily="34" charset="0"/>
                            <a:cs typeface="Times New Roman" panose="02020603050405020304" pitchFamily="18" charset="0"/>
                          </a:endParaRPr>
                        </a:p>
                      </a:txBody>
                      <a:tcPr marL="66772" marR="667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23,6</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141,1</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mn-lt"/>
                              <a:ea typeface="Times New Roman" panose="02020603050405020304" pitchFamily="18" charset="0"/>
                              <a:cs typeface="Times New Roman" panose="02020603050405020304" pitchFamily="18" charset="0"/>
                            </a:rPr>
                            <a:t>117,5</a:t>
                          </a:r>
                          <a:endParaRPr lang="tr-TR" sz="1400" dirty="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mn-lt"/>
                              <a:ea typeface="Times New Roman" panose="02020603050405020304" pitchFamily="18" charset="0"/>
                              <a:cs typeface="Times New Roman" panose="02020603050405020304" pitchFamily="18" charset="0"/>
                            </a:rPr>
                            <a:t>-</a:t>
                          </a:r>
                          <a:endParaRPr lang="tr-TR" sz="1400" dirty="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7297831"/>
                      </a:ext>
                    </a:extLst>
                  </a:tr>
                  <a:tr h="278290">
                    <a:tc>
                      <a:txBody>
                        <a:bodyPr/>
                        <a:lstStyle/>
                        <a:p>
                          <a:pP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AĞUSTOS</a:t>
                          </a:r>
                          <a:endParaRPr lang="tr-TR" sz="1400">
                            <a:effectLst/>
                            <a:latin typeface="+mn-lt"/>
                            <a:ea typeface="Calibri" panose="020F0502020204030204" pitchFamily="34" charset="0"/>
                            <a:cs typeface="Times New Roman" panose="02020603050405020304" pitchFamily="18" charset="0"/>
                          </a:endParaRPr>
                        </a:p>
                      </a:txBody>
                      <a:tcPr marL="66772" marR="667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23,3</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141,1</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117,8</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mn-lt"/>
                              <a:ea typeface="Times New Roman" panose="02020603050405020304" pitchFamily="18" charset="0"/>
                              <a:cs typeface="Times New Roman" panose="02020603050405020304" pitchFamily="18" charset="0"/>
                            </a:rPr>
                            <a:t>-</a:t>
                          </a:r>
                          <a:endParaRPr lang="tr-TR" sz="1400" dirty="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mn-lt"/>
                              <a:ea typeface="Times New Roman" panose="02020603050405020304" pitchFamily="18" charset="0"/>
                              <a:cs typeface="Times New Roman" panose="02020603050405020304" pitchFamily="18" charset="0"/>
                            </a:rPr>
                            <a:t>-</a:t>
                          </a:r>
                          <a:endParaRPr lang="tr-TR" sz="1400" dirty="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7908325"/>
                      </a:ext>
                    </a:extLst>
                  </a:tr>
                  <a:tr h="265316">
                    <a:tc>
                      <a:txBody>
                        <a:bodyPr/>
                        <a:lstStyle/>
                        <a:p>
                          <a:pP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EYLÜL</a:t>
                          </a:r>
                          <a:endParaRPr lang="tr-TR" sz="1400">
                            <a:effectLst/>
                            <a:latin typeface="+mn-lt"/>
                            <a:ea typeface="Calibri" panose="020F0502020204030204" pitchFamily="34" charset="0"/>
                            <a:cs typeface="Times New Roman" panose="02020603050405020304" pitchFamily="18" charset="0"/>
                          </a:endParaRPr>
                        </a:p>
                      </a:txBody>
                      <a:tcPr marL="66772" marR="667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18,7</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141,1</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122,4</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mn-lt"/>
                              <a:ea typeface="Times New Roman" panose="02020603050405020304" pitchFamily="18" charset="0"/>
                              <a:cs typeface="Times New Roman" panose="02020603050405020304" pitchFamily="18" charset="0"/>
                            </a:rPr>
                            <a:t>-</a:t>
                          </a:r>
                          <a:endParaRPr lang="tr-TR" sz="1400" dirty="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820083"/>
                      </a:ext>
                    </a:extLst>
                  </a:tr>
                  <a:tr h="278290">
                    <a:tc>
                      <a:txBody>
                        <a:bodyPr/>
                        <a:lstStyle/>
                        <a:p>
                          <a:pP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EKİM</a:t>
                          </a:r>
                          <a:endParaRPr lang="tr-TR" sz="1400">
                            <a:effectLst/>
                            <a:latin typeface="+mn-lt"/>
                            <a:ea typeface="Calibri" panose="020F0502020204030204" pitchFamily="34" charset="0"/>
                            <a:cs typeface="Times New Roman" panose="02020603050405020304" pitchFamily="18" charset="0"/>
                          </a:endParaRPr>
                        </a:p>
                      </a:txBody>
                      <a:tcPr marL="66772" marR="667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13,0</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141,1</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128,1</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mn-lt"/>
                              <a:ea typeface="Times New Roman" panose="02020603050405020304" pitchFamily="18" charset="0"/>
                              <a:cs typeface="Times New Roman" panose="02020603050405020304" pitchFamily="18" charset="0"/>
                            </a:rPr>
                            <a:t>-</a:t>
                          </a:r>
                          <a:endParaRPr lang="tr-TR" sz="1400" dirty="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mn-lt"/>
                              <a:ea typeface="Times New Roman" panose="02020603050405020304" pitchFamily="18" charset="0"/>
                              <a:cs typeface="Times New Roman" panose="02020603050405020304" pitchFamily="18" charset="0"/>
                            </a:rPr>
                            <a:t>-</a:t>
                          </a:r>
                          <a:endParaRPr lang="tr-TR" sz="1400" dirty="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4713440"/>
                      </a:ext>
                    </a:extLst>
                  </a:tr>
                  <a:tr h="265316">
                    <a:tc>
                      <a:txBody>
                        <a:bodyPr/>
                        <a:lstStyle/>
                        <a:p>
                          <a:pP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KASIM</a:t>
                          </a:r>
                          <a:endParaRPr lang="tr-TR" sz="1400">
                            <a:effectLst/>
                            <a:latin typeface="+mn-lt"/>
                            <a:ea typeface="Calibri" panose="020F0502020204030204" pitchFamily="34" charset="0"/>
                            <a:cs typeface="Times New Roman" panose="02020603050405020304" pitchFamily="18" charset="0"/>
                          </a:endParaRPr>
                        </a:p>
                      </a:txBody>
                      <a:tcPr marL="66772" marR="667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6,7</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141,1</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134,4</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132.311</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2.855.271</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mn-lt"/>
                              <a:ea typeface="Times New Roman" panose="02020603050405020304" pitchFamily="18" charset="0"/>
                              <a:cs typeface="Times New Roman" panose="02020603050405020304" pitchFamily="18" charset="0"/>
                            </a:rPr>
                            <a:t>126.636.996</a:t>
                          </a:r>
                          <a:endParaRPr lang="tr-TR" sz="1400" dirty="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8316208"/>
                      </a:ext>
                    </a:extLst>
                  </a:tr>
                  <a:tr h="278290">
                    <a:tc>
                      <a:txBody>
                        <a:bodyPr/>
                        <a:lstStyle/>
                        <a:p>
                          <a:pP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ARALIK</a:t>
                          </a:r>
                          <a:endParaRPr lang="tr-TR" sz="1400">
                            <a:effectLst/>
                            <a:latin typeface="+mn-lt"/>
                            <a:ea typeface="Calibri" panose="020F0502020204030204" pitchFamily="34" charset="0"/>
                            <a:cs typeface="Times New Roman" panose="02020603050405020304" pitchFamily="18" charset="0"/>
                          </a:endParaRPr>
                        </a:p>
                      </a:txBody>
                      <a:tcPr marL="66772" marR="667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2,3</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141,1</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mn-lt"/>
                              <a:ea typeface="Times New Roman" panose="02020603050405020304" pitchFamily="18" charset="0"/>
                              <a:cs typeface="Times New Roman" panose="02020603050405020304" pitchFamily="18" charset="0"/>
                            </a:rPr>
                            <a:t>138,8</a:t>
                          </a:r>
                          <a:endParaRPr lang="tr-TR" sz="1400" dirty="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mn-lt"/>
                              <a:ea typeface="Times New Roman" panose="02020603050405020304" pitchFamily="18" charset="0"/>
                              <a:cs typeface="Times New Roman" panose="02020603050405020304" pitchFamily="18" charset="0"/>
                            </a:rPr>
                            <a:t>-</a:t>
                          </a:r>
                          <a:endParaRPr lang="tr-TR" sz="1400" dirty="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155251"/>
                      </a:ext>
                    </a:extLst>
                  </a:tr>
                  <a:tr h="278290">
                    <a:tc>
                      <a:txBody>
                        <a:bodyPr/>
                        <a:lstStyle/>
                        <a:p>
                          <a:pP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TOPLAM</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 </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 </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 </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863.907</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18.643.113</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mn-lt"/>
                              <a:ea typeface="Times New Roman" panose="02020603050405020304" pitchFamily="18" charset="0"/>
                              <a:cs typeface="Times New Roman" panose="02020603050405020304" pitchFamily="18" charset="0"/>
                            </a:rPr>
                            <a:t>840.838.678</a:t>
                          </a:r>
                          <a:endParaRPr lang="tr-TR" sz="1400" dirty="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6292426"/>
                      </a:ext>
                    </a:extLst>
                  </a:tr>
                </a:tbl>
              </a:graphicData>
            </a:graphic>
          </p:graphicFrame>
        </mc:Choice>
        <mc:Fallback xmlns="">
          <p:graphicFrame>
            <p:nvGraphicFramePr>
              <p:cNvPr id="2" name="Tablo 1"/>
              <p:cNvGraphicFramePr>
                <a:graphicFrameLocks noGrp="1"/>
              </p:cNvGraphicFramePr>
              <p:nvPr>
                <p:extLst>
                  <p:ext uri="{D42A27DB-BD31-4B8C-83A1-F6EECF244321}">
                    <p14:modId xmlns:p14="http://schemas.microsoft.com/office/powerpoint/2010/main" val="4158044706"/>
                  </p:ext>
                </p:extLst>
              </p:nvPr>
            </p:nvGraphicFramePr>
            <p:xfrm>
              <a:off x="1358537" y="1065623"/>
              <a:ext cx="9483633" cy="4681339"/>
            </p:xfrm>
            <a:graphic>
              <a:graphicData uri="http://schemas.openxmlformats.org/drawingml/2006/table">
                <a:tbl>
                  <a:tblPr firstRow="1" firstCol="1" bandRow="1"/>
                  <a:tblGrid>
                    <a:gridCol w="1277880">
                      <a:extLst>
                        <a:ext uri="{9D8B030D-6E8A-4147-A177-3AD203B41FA5}">
                          <a16:colId xmlns:a16="http://schemas.microsoft.com/office/drawing/2014/main" val="321882779"/>
                        </a:ext>
                      </a:extLst>
                    </a:gridCol>
                    <a:gridCol w="1215520">
                      <a:extLst>
                        <a:ext uri="{9D8B030D-6E8A-4147-A177-3AD203B41FA5}">
                          <a16:colId xmlns:a16="http://schemas.microsoft.com/office/drawing/2014/main" val="3173049937"/>
                        </a:ext>
                      </a:extLst>
                    </a:gridCol>
                    <a:gridCol w="1150191">
                      <a:extLst>
                        <a:ext uri="{9D8B030D-6E8A-4147-A177-3AD203B41FA5}">
                          <a16:colId xmlns:a16="http://schemas.microsoft.com/office/drawing/2014/main" val="2741552302"/>
                        </a:ext>
                      </a:extLst>
                    </a:gridCol>
                    <a:gridCol w="1215520">
                      <a:extLst>
                        <a:ext uri="{9D8B030D-6E8A-4147-A177-3AD203B41FA5}">
                          <a16:colId xmlns:a16="http://schemas.microsoft.com/office/drawing/2014/main" val="2224336696"/>
                        </a:ext>
                      </a:extLst>
                    </a:gridCol>
                    <a:gridCol w="1259073">
                      <a:extLst>
                        <a:ext uri="{9D8B030D-6E8A-4147-A177-3AD203B41FA5}">
                          <a16:colId xmlns:a16="http://schemas.microsoft.com/office/drawing/2014/main" val="3425354688"/>
                        </a:ext>
                      </a:extLst>
                    </a:gridCol>
                    <a:gridCol w="1256105">
                      <a:extLst>
                        <a:ext uri="{9D8B030D-6E8A-4147-A177-3AD203B41FA5}">
                          <a16:colId xmlns:a16="http://schemas.microsoft.com/office/drawing/2014/main" val="274407190"/>
                        </a:ext>
                      </a:extLst>
                    </a:gridCol>
                    <a:gridCol w="2109344">
                      <a:extLst>
                        <a:ext uri="{9D8B030D-6E8A-4147-A177-3AD203B41FA5}">
                          <a16:colId xmlns:a16="http://schemas.microsoft.com/office/drawing/2014/main" val="3703706845"/>
                        </a:ext>
                      </a:extLst>
                    </a:gridCol>
                  </a:tblGrid>
                  <a:tr h="1141413">
                    <a:tc>
                      <a:txBody>
                        <a:bodyPr/>
                        <a:lstStyle/>
                        <a:p>
                          <a:pPr>
                            <a:lnSpc>
                              <a:spcPct val="107000"/>
                            </a:lnSpc>
                            <a:spcAft>
                              <a:spcPts val="0"/>
                            </a:spcAft>
                          </a:pPr>
                          <a:r>
                            <a:rPr lang="tr-TR" sz="1400" dirty="0">
                              <a:effectLst/>
                              <a:latin typeface="+mn-lt"/>
                              <a:ea typeface="Times New Roman" panose="02020603050405020304" pitchFamily="18" charset="0"/>
                              <a:cs typeface="Times New Roman" panose="02020603050405020304" pitchFamily="18" charset="0"/>
                            </a:rPr>
                            <a:t>AYLAR</a:t>
                          </a:r>
                          <a:endParaRPr lang="tr-TR" sz="1400" dirty="0">
                            <a:effectLst/>
                            <a:latin typeface="+mn-lt"/>
                            <a:ea typeface="Calibri" panose="020F0502020204030204" pitchFamily="34" charset="0"/>
                            <a:cs typeface="Times New Roman" panose="02020603050405020304" pitchFamily="18" charset="0"/>
                          </a:endParaRPr>
                        </a:p>
                      </a:txBody>
                      <a:tcPr marL="66772" marR="667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1</a:t>
                          </a:r>
                          <a:endParaRPr lang="tr-TR" sz="1400">
                            <a:effectLst/>
                            <a:latin typeface="+mn-lt"/>
                            <a:ea typeface="Calibri" panose="020F0502020204030204" pitchFamily="34" charset="0"/>
                            <a:cs typeface="Times New Roman" panose="02020603050405020304" pitchFamily="18" charset="0"/>
                          </a:endParaRPr>
                        </a:p>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t ort Dış Sıcaklık °C</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mn-lt"/>
                              <a:ea typeface="Times New Roman" panose="02020603050405020304" pitchFamily="18" charset="0"/>
                              <a:cs typeface="Times New Roman" panose="02020603050405020304" pitchFamily="18" charset="0"/>
                            </a:rPr>
                            <a:t>2</a:t>
                          </a:r>
                          <a:endParaRPr lang="tr-TR" sz="1400" dirty="0">
                            <a:effectLst/>
                            <a:latin typeface="+mn-lt"/>
                            <a:ea typeface="Calibri" panose="020F0502020204030204" pitchFamily="34" charset="0"/>
                            <a:cs typeface="Times New Roman" panose="02020603050405020304" pitchFamily="18" charset="0"/>
                          </a:endParaRPr>
                        </a:p>
                        <a:p>
                          <a:pPr algn="ctr">
                            <a:lnSpc>
                              <a:spcPct val="107000"/>
                            </a:lnSpc>
                            <a:spcAft>
                              <a:spcPts val="0"/>
                            </a:spcAft>
                          </a:pPr>
                          <a:r>
                            <a:rPr lang="tr-TR" sz="1400" dirty="0">
                              <a:effectLst/>
                              <a:latin typeface="+mn-lt"/>
                              <a:ea typeface="Times New Roman" panose="02020603050405020304" pitchFamily="18" charset="0"/>
                              <a:cs typeface="Times New Roman" panose="02020603050405020304" pitchFamily="18" charset="0"/>
                            </a:rPr>
                            <a:t>t °C baca gazı</a:t>
                          </a:r>
                          <a:endParaRPr lang="tr-TR" sz="1400" dirty="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tr-T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299500" t="-3743" r="-380500" b="-315508"/>
                          </a:stretch>
                        </a:blipFill>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4</a:t>
                          </a:r>
                          <a:endParaRPr lang="tr-TR" sz="1400">
                            <a:effectLst/>
                            <a:latin typeface="+mn-lt"/>
                            <a:ea typeface="Calibri" panose="020F0502020204030204" pitchFamily="34" charset="0"/>
                            <a:cs typeface="Times New Roman" panose="02020603050405020304" pitchFamily="18" charset="0"/>
                          </a:endParaRPr>
                        </a:p>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Doğalgaz tüketimi Sm</a:t>
                          </a:r>
                          <a:r>
                            <a:rPr lang="tr-TR" sz="1400" baseline="30000">
                              <a:effectLst/>
                              <a:latin typeface="+mn-lt"/>
                              <a:ea typeface="Times New Roman" panose="02020603050405020304" pitchFamily="18" charset="0"/>
                              <a:cs typeface="Times New Roman" panose="02020603050405020304" pitchFamily="18" charset="0"/>
                            </a:rPr>
                            <a:t>3</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5</a:t>
                          </a:r>
                          <a:endParaRPr lang="tr-TR" sz="1400">
                            <a:effectLst/>
                            <a:latin typeface="+mn-lt"/>
                            <a:ea typeface="Calibri" panose="020F0502020204030204" pitchFamily="34" charset="0"/>
                            <a:cs typeface="Times New Roman" panose="02020603050405020304" pitchFamily="18" charset="0"/>
                          </a:endParaRPr>
                        </a:p>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(V) Sm</a:t>
                          </a:r>
                          <a:r>
                            <a:rPr lang="tr-TR" sz="1400" baseline="30000">
                              <a:effectLst/>
                              <a:latin typeface="+mn-lt"/>
                              <a:ea typeface="Times New Roman" panose="02020603050405020304" pitchFamily="18" charset="0"/>
                              <a:cs typeface="Times New Roman" panose="02020603050405020304" pitchFamily="18" charset="0"/>
                            </a:rPr>
                            <a:t>3</a:t>
                          </a:r>
                          <a:r>
                            <a:rPr lang="tr-TR" sz="1400">
                              <a:effectLst/>
                              <a:latin typeface="+mn-lt"/>
                              <a:ea typeface="Times New Roman" panose="02020603050405020304" pitchFamily="18" charset="0"/>
                              <a:cs typeface="Times New Roman" panose="02020603050405020304" pitchFamily="18" charset="0"/>
                            </a:rPr>
                            <a:t> Fazladan çıkan baca gazı (4)x21,58</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tr-T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350289" t="-3743" r="-578" b="-315508"/>
                          </a:stretch>
                        </a:blipFill>
                      </a:tcPr>
                    </a:tc>
                    <a:extLst>
                      <a:ext uri="{0D108BD9-81ED-4DB2-BD59-A6C34878D82A}">
                        <a16:rowId xmlns:a16="http://schemas.microsoft.com/office/drawing/2014/main" val="2701788802"/>
                      </a:ext>
                    </a:extLst>
                  </a:tr>
                  <a:tr h="265316">
                    <a:tc>
                      <a:txBody>
                        <a:bodyPr/>
                        <a:lstStyle/>
                        <a:p>
                          <a:pPr>
                            <a:lnSpc>
                              <a:spcPct val="107000"/>
                            </a:lnSpc>
                            <a:spcAft>
                              <a:spcPts val="0"/>
                            </a:spcAft>
                          </a:pPr>
                          <a:r>
                            <a:rPr lang="tr-TR" sz="1400" dirty="0">
                              <a:effectLst/>
                              <a:latin typeface="+mn-lt"/>
                              <a:ea typeface="Times New Roman" panose="02020603050405020304" pitchFamily="18" charset="0"/>
                              <a:cs typeface="Times New Roman" panose="02020603050405020304" pitchFamily="18" charset="0"/>
                            </a:rPr>
                            <a:t>OCAK</a:t>
                          </a:r>
                          <a:endParaRPr lang="tr-TR" sz="1400" dirty="0">
                            <a:effectLst/>
                            <a:latin typeface="+mn-lt"/>
                            <a:ea typeface="Calibri" panose="020F0502020204030204" pitchFamily="34" charset="0"/>
                            <a:cs typeface="Times New Roman" panose="02020603050405020304" pitchFamily="18" charset="0"/>
                          </a:endParaRPr>
                        </a:p>
                      </a:txBody>
                      <a:tcPr marL="66772" marR="667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mn-lt"/>
                              <a:ea typeface="Times New Roman" panose="02020603050405020304" pitchFamily="18" charset="0"/>
                              <a:cs typeface="Times New Roman" panose="02020603050405020304" pitchFamily="18" charset="0"/>
                            </a:rPr>
                            <a:t>0,3</a:t>
                          </a:r>
                          <a:endParaRPr lang="tr-TR" sz="1400" dirty="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141,1</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140,8</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180.389</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3.892.795</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180.874.809</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0361468"/>
                      </a:ext>
                    </a:extLst>
                  </a:tr>
                  <a:tr h="278290">
                    <a:tc>
                      <a:txBody>
                        <a:bodyPr/>
                        <a:lstStyle/>
                        <a:p>
                          <a:pP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ŞUBAT</a:t>
                          </a:r>
                          <a:endParaRPr lang="tr-TR" sz="1400">
                            <a:effectLst/>
                            <a:latin typeface="+mn-lt"/>
                            <a:ea typeface="Calibri" panose="020F0502020204030204" pitchFamily="34" charset="0"/>
                            <a:cs typeface="Times New Roman" panose="02020603050405020304" pitchFamily="18" charset="0"/>
                          </a:endParaRPr>
                        </a:p>
                      </a:txBody>
                      <a:tcPr marL="66772" marR="667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mn-lt"/>
                              <a:ea typeface="Times New Roman" panose="02020603050405020304" pitchFamily="18" charset="0"/>
                              <a:cs typeface="Times New Roman" panose="02020603050405020304" pitchFamily="18" charset="0"/>
                            </a:rPr>
                            <a:t>2,1</a:t>
                          </a:r>
                          <a:endParaRPr lang="tr-TR" sz="1400" dirty="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mn-lt"/>
                              <a:ea typeface="Times New Roman" panose="02020603050405020304" pitchFamily="18" charset="0"/>
                              <a:cs typeface="Times New Roman" panose="02020603050405020304" pitchFamily="18" charset="0"/>
                            </a:rPr>
                            <a:t>141,1</a:t>
                          </a:r>
                          <a:endParaRPr lang="tr-TR" sz="1400" dirty="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139</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352.498</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760.6907</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348.928.817</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0689870"/>
                      </a:ext>
                    </a:extLst>
                  </a:tr>
                  <a:tr h="265316">
                    <a:tc>
                      <a:txBody>
                        <a:bodyPr/>
                        <a:lstStyle/>
                        <a:p>
                          <a:pP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MART</a:t>
                          </a:r>
                          <a:endParaRPr lang="tr-TR" sz="1400">
                            <a:effectLst/>
                            <a:latin typeface="+mn-lt"/>
                            <a:ea typeface="Calibri" panose="020F0502020204030204" pitchFamily="34" charset="0"/>
                            <a:cs typeface="Times New Roman" panose="02020603050405020304" pitchFamily="18" charset="0"/>
                          </a:endParaRPr>
                        </a:p>
                      </a:txBody>
                      <a:tcPr marL="66772" marR="667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mn-lt"/>
                              <a:ea typeface="Times New Roman" panose="02020603050405020304" pitchFamily="18" charset="0"/>
                              <a:cs typeface="Times New Roman" panose="02020603050405020304" pitchFamily="18" charset="0"/>
                            </a:rPr>
                            <a:t>6,2</a:t>
                          </a:r>
                          <a:endParaRPr lang="tr-TR" sz="1400" dirty="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141,1</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134,9</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67.666</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1.460.232</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65.005.160</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6904526"/>
                      </a:ext>
                    </a:extLst>
                  </a:tr>
                  <a:tr h="278290">
                    <a:tc>
                      <a:txBody>
                        <a:bodyPr/>
                        <a:lstStyle/>
                        <a:p>
                          <a:pP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NİSAN</a:t>
                          </a:r>
                          <a:endParaRPr lang="tr-TR" sz="1400">
                            <a:effectLst/>
                            <a:latin typeface="+mn-lt"/>
                            <a:ea typeface="Calibri" panose="020F0502020204030204" pitchFamily="34" charset="0"/>
                            <a:cs typeface="Times New Roman" panose="02020603050405020304" pitchFamily="18" charset="0"/>
                          </a:endParaRPr>
                        </a:p>
                      </a:txBody>
                      <a:tcPr marL="66772" marR="667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mn-lt"/>
                              <a:ea typeface="Times New Roman" panose="02020603050405020304" pitchFamily="18" charset="0"/>
                              <a:cs typeface="Times New Roman" panose="02020603050405020304" pitchFamily="18" charset="0"/>
                            </a:rPr>
                            <a:t>11,3</a:t>
                          </a:r>
                          <a:endParaRPr lang="tr-TR" sz="1400" dirty="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141,1</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129,8</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80.207</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1.730.867</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74.139.960</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8277190"/>
                      </a:ext>
                    </a:extLst>
                  </a:tr>
                  <a:tr h="265316">
                    <a:tc>
                      <a:txBody>
                        <a:bodyPr/>
                        <a:lstStyle/>
                        <a:p>
                          <a:pP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MAYIS</a:t>
                          </a:r>
                          <a:endParaRPr lang="tr-TR" sz="1400">
                            <a:effectLst/>
                            <a:latin typeface="+mn-lt"/>
                            <a:ea typeface="Calibri" panose="020F0502020204030204" pitchFamily="34" charset="0"/>
                            <a:cs typeface="Times New Roman" panose="02020603050405020304" pitchFamily="18" charset="0"/>
                          </a:endParaRPr>
                        </a:p>
                      </a:txBody>
                      <a:tcPr marL="66772" marR="667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16,1</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mn-lt"/>
                              <a:ea typeface="Times New Roman" panose="02020603050405020304" pitchFamily="18" charset="0"/>
                              <a:cs typeface="Times New Roman" panose="02020603050405020304" pitchFamily="18" charset="0"/>
                            </a:rPr>
                            <a:t>141,1</a:t>
                          </a:r>
                          <a:endParaRPr lang="tr-TR" sz="1400" dirty="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125</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50.836</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1.097.041</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45.252.936</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9812866"/>
                      </a:ext>
                    </a:extLst>
                  </a:tr>
                  <a:tr h="278290">
                    <a:tc>
                      <a:txBody>
                        <a:bodyPr/>
                        <a:lstStyle/>
                        <a:p>
                          <a:pP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HAZİRAN</a:t>
                          </a:r>
                          <a:endParaRPr lang="tr-TR" sz="1400">
                            <a:effectLst/>
                            <a:latin typeface="+mn-lt"/>
                            <a:ea typeface="Calibri" panose="020F0502020204030204" pitchFamily="34" charset="0"/>
                            <a:cs typeface="Times New Roman" panose="02020603050405020304" pitchFamily="18" charset="0"/>
                          </a:endParaRPr>
                        </a:p>
                      </a:txBody>
                      <a:tcPr marL="66772" marR="667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20,2</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mn-lt"/>
                              <a:ea typeface="Times New Roman" panose="02020603050405020304" pitchFamily="18" charset="0"/>
                              <a:cs typeface="Times New Roman" panose="02020603050405020304" pitchFamily="18" charset="0"/>
                            </a:rPr>
                            <a:t>141,1</a:t>
                          </a:r>
                          <a:endParaRPr lang="tr-TR" sz="1400" dirty="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120,9</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4476861"/>
                      </a:ext>
                    </a:extLst>
                  </a:tr>
                  <a:tr h="265316">
                    <a:tc>
                      <a:txBody>
                        <a:bodyPr/>
                        <a:lstStyle/>
                        <a:p>
                          <a:pP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TEMMUZ</a:t>
                          </a:r>
                          <a:endParaRPr lang="tr-TR" sz="1400">
                            <a:effectLst/>
                            <a:latin typeface="+mn-lt"/>
                            <a:ea typeface="Calibri" panose="020F0502020204030204" pitchFamily="34" charset="0"/>
                            <a:cs typeface="Times New Roman" panose="02020603050405020304" pitchFamily="18" charset="0"/>
                          </a:endParaRPr>
                        </a:p>
                      </a:txBody>
                      <a:tcPr marL="66772" marR="667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23,6</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141,1</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mn-lt"/>
                              <a:ea typeface="Times New Roman" panose="02020603050405020304" pitchFamily="18" charset="0"/>
                              <a:cs typeface="Times New Roman" panose="02020603050405020304" pitchFamily="18" charset="0"/>
                            </a:rPr>
                            <a:t>117,5</a:t>
                          </a:r>
                          <a:endParaRPr lang="tr-TR" sz="1400" dirty="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mn-lt"/>
                              <a:ea typeface="Times New Roman" panose="02020603050405020304" pitchFamily="18" charset="0"/>
                              <a:cs typeface="Times New Roman" panose="02020603050405020304" pitchFamily="18" charset="0"/>
                            </a:rPr>
                            <a:t>-</a:t>
                          </a:r>
                          <a:endParaRPr lang="tr-TR" sz="1400" dirty="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7297831"/>
                      </a:ext>
                    </a:extLst>
                  </a:tr>
                  <a:tr h="278290">
                    <a:tc>
                      <a:txBody>
                        <a:bodyPr/>
                        <a:lstStyle/>
                        <a:p>
                          <a:pP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AĞUSTOS</a:t>
                          </a:r>
                          <a:endParaRPr lang="tr-TR" sz="1400">
                            <a:effectLst/>
                            <a:latin typeface="+mn-lt"/>
                            <a:ea typeface="Calibri" panose="020F0502020204030204" pitchFamily="34" charset="0"/>
                            <a:cs typeface="Times New Roman" panose="02020603050405020304" pitchFamily="18" charset="0"/>
                          </a:endParaRPr>
                        </a:p>
                      </a:txBody>
                      <a:tcPr marL="66772" marR="667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23,3</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141,1</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117,8</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mn-lt"/>
                              <a:ea typeface="Times New Roman" panose="02020603050405020304" pitchFamily="18" charset="0"/>
                              <a:cs typeface="Times New Roman" panose="02020603050405020304" pitchFamily="18" charset="0"/>
                            </a:rPr>
                            <a:t>-</a:t>
                          </a:r>
                          <a:endParaRPr lang="tr-TR" sz="1400" dirty="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mn-lt"/>
                              <a:ea typeface="Times New Roman" panose="02020603050405020304" pitchFamily="18" charset="0"/>
                              <a:cs typeface="Times New Roman" panose="02020603050405020304" pitchFamily="18" charset="0"/>
                            </a:rPr>
                            <a:t>-</a:t>
                          </a:r>
                          <a:endParaRPr lang="tr-TR" sz="1400" dirty="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7908325"/>
                      </a:ext>
                    </a:extLst>
                  </a:tr>
                  <a:tr h="265316">
                    <a:tc>
                      <a:txBody>
                        <a:bodyPr/>
                        <a:lstStyle/>
                        <a:p>
                          <a:pP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EYLÜL</a:t>
                          </a:r>
                          <a:endParaRPr lang="tr-TR" sz="1400">
                            <a:effectLst/>
                            <a:latin typeface="+mn-lt"/>
                            <a:ea typeface="Calibri" panose="020F0502020204030204" pitchFamily="34" charset="0"/>
                            <a:cs typeface="Times New Roman" panose="02020603050405020304" pitchFamily="18" charset="0"/>
                          </a:endParaRPr>
                        </a:p>
                      </a:txBody>
                      <a:tcPr marL="66772" marR="667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18,7</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141,1</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122,4</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mn-lt"/>
                              <a:ea typeface="Times New Roman" panose="02020603050405020304" pitchFamily="18" charset="0"/>
                              <a:cs typeface="Times New Roman" panose="02020603050405020304" pitchFamily="18" charset="0"/>
                            </a:rPr>
                            <a:t>-</a:t>
                          </a:r>
                          <a:endParaRPr lang="tr-TR" sz="1400" dirty="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820083"/>
                      </a:ext>
                    </a:extLst>
                  </a:tr>
                  <a:tr h="278290">
                    <a:tc>
                      <a:txBody>
                        <a:bodyPr/>
                        <a:lstStyle/>
                        <a:p>
                          <a:pP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EKİM</a:t>
                          </a:r>
                          <a:endParaRPr lang="tr-TR" sz="1400">
                            <a:effectLst/>
                            <a:latin typeface="+mn-lt"/>
                            <a:ea typeface="Calibri" panose="020F0502020204030204" pitchFamily="34" charset="0"/>
                            <a:cs typeface="Times New Roman" panose="02020603050405020304" pitchFamily="18" charset="0"/>
                          </a:endParaRPr>
                        </a:p>
                      </a:txBody>
                      <a:tcPr marL="66772" marR="667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13,0</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141,1</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128,1</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mn-lt"/>
                              <a:ea typeface="Times New Roman" panose="02020603050405020304" pitchFamily="18" charset="0"/>
                              <a:cs typeface="Times New Roman" panose="02020603050405020304" pitchFamily="18" charset="0"/>
                            </a:rPr>
                            <a:t>-</a:t>
                          </a:r>
                          <a:endParaRPr lang="tr-TR" sz="1400" dirty="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mn-lt"/>
                              <a:ea typeface="Times New Roman" panose="02020603050405020304" pitchFamily="18" charset="0"/>
                              <a:cs typeface="Times New Roman" panose="02020603050405020304" pitchFamily="18" charset="0"/>
                            </a:rPr>
                            <a:t>-</a:t>
                          </a:r>
                          <a:endParaRPr lang="tr-TR" sz="1400" dirty="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4713440"/>
                      </a:ext>
                    </a:extLst>
                  </a:tr>
                  <a:tr h="265316">
                    <a:tc>
                      <a:txBody>
                        <a:bodyPr/>
                        <a:lstStyle/>
                        <a:p>
                          <a:pP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KASIM</a:t>
                          </a:r>
                          <a:endParaRPr lang="tr-TR" sz="1400">
                            <a:effectLst/>
                            <a:latin typeface="+mn-lt"/>
                            <a:ea typeface="Calibri" panose="020F0502020204030204" pitchFamily="34" charset="0"/>
                            <a:cs typeface="Times New Roman" panose="02020603050405020304" pitchFamily="18" charset="0"/>
                          </a:endParaRPr>
                        </a:p>
                      </a:txBody>
                      <a:tcPr marL="66772" marR="667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6,7</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141,1</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134,4</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132.311</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2.855.271</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mn-lt"/>
                              <a:ea typeface="Times New Roman" panose="02020603050405020304" pitchFamily="18" charset="0"/>
                              <a:cs typeface="Times New Roman" panose="02020603050405020304" pitchFamily="18" charset="0"/>
                            </a:rPr>
                            <a:t>126.636.996</a:t>
                          </a:r>
                          <a:endParaRPr lang="tr-TR" sz="1400" dirty="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8316208"/>
                      </a:ext>
                    </a:extLst>
                  </a:tr>
                  <a:tr h="278290">
                    <a:tc>
                      <a:txBody>
                        <a:bodyPr/>
                        <a:lstStyle/>
                        <a:p>
                          <a:pP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ARALIK</a:t>
                          </a:r>
                          <a:endParaRPr lang="tr-TR" sz="1400">
                            <a:effectLst/>
                            <a:latin typeface="+mn-lt"/>
                            <a:ea typeface="Calibri" panose="020F0502020204030204" pitchFamily="34" charset="0"/>
                            <a:cs typeface="Times New Roman" panose="02020603050405020304" pitchFamily="18" charset="0"/>
                          </a:endParaRPr>
                        </a:p>
                      </a:txBody>
                      <a:tcPr marL="66772" marR="667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2,3</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141,1</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mn-lt"/>
                              <a:ea typeface="Times New Roman" panose="02020603050405020304" pitchFamily="18" charset="0"/>
                              <a:cs typeface="Times New Roman" panose="02020603050405020304" pitchFamily="18" charset="0"/>
                            </a:rPr>
                            <a:t>138,8</a:t>
                          </a:r>
                          <a:endParaRPr lang="tr-TR" sz="1400" dirty="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mn-lt"/>
                              <a:ea typeface="Times New Roman" panose="02020603050405020304" pitchFamily="18" charset="0"/>
                              <a:cs typeface="Times New Roman" panose="02020603050405020304" pitchFamily="18" charset="0"/>
                            </a:rPr>
                            <a:t>-</a:t>
                          </a:r>
                          <a:endParaRPr lang="tr-TR" sz="1400" dirty="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155251"/>
                      </a:ext>
                    </a:extLst>
                  </a:tr>
                  <a:tr h="278290">
                    <a:tc>
                      <a:txBody>
                        <a:bodyPr/>
                        <a:lstStyle/>
                        <a:p>
                          <a:pP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TOPLAM</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 </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 </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 </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863.907</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a:effectLst/>
                              <a:latin typeface="+mn-lt"/>
                              <a:ea typeface="Times New Roman" panose="02020603050405020304" pitchFamily="18" charset="0"/>
                              <a:cs typeface="Times New Roman" panose="02020603050405020304" pitchFamily="18" charset="0"/>
                            </a:rPr>
                            <a:t>18.643.113</a:t>
                          </a:r>
                          <a:endParaRPr lang="tr-TR" sz="140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mn-lt"/>
                              <a:ea typeface="Times New Roman" panose="02020603050405020304" pitchFamily="18" charset="0"/>
                              <a:cs typeface="Times New Roman" panose="02020603050405020304" pitchFamily="18" charset="0"/>
                            </a:rPr>
                            <a:t>840.838.678</a:t>
                          </a:r>
                          <a:endParaRPr lang="tr-TR" sz="1400" dirty="0">
                            <a:effectLst/>
                            <a:latin typeface="+mn-lt"/>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6292426"/>
                      </a:ext>
                    </a:extLst>
                  </a:tr>
                </a:tbl>
              </a:graphicData>
            </a:graphic>
          </p:graphicFrame>
        </mc:Fallback>
      </mc:AlternateContent>
      <p:pic>
        <p:nvPicPr>
          <p:cNvPr id="3" name="Resim 2"/>
          <p:cNvPicPr>
            <a:picLocks noChangeAspect="1"/>
          </p:cNvPicPr>
          <p:nvPr/>
        </p:nvPicPr>
        <p:blipFill>
          <a:blip r:embed="rId3"/>
          <a:stretch>
            <a:fillRect/>
          </a:stretch>
        </p:blipFill>
        <p:spPr>
          <a:xfrm>
            <a:off x="1507314" y="619931"/>
            <a:ext cx="5761546" cy="309967"/>
          </a:xfrm>
          <a:prstGeom prst="rect">
            <a:avLst/>
          </a:prstGeom>
        </p:spPr>
      </p:pic>
      <p:pic>
        <p:nvPicPr>
          <p:cNvPr id="4" name="Resim 3"/>
          <p:cNvPicPr>
            <a:picLocks noChangeAspect="1"/>
          </p:cNvPicPr>
          <p:nvPr/>
        </p:nvPicPr>
        <p:blipFill>
          <a:blip r:embed="rId4"/>
          <a:stretch>
            <a:fillRect/>
          </a:stretch>
        </p:blipFill>
        <p:spPr>
          <a:xfrm>
            <a:off x="11521939" y="165153"/>
            <a:ext cx="523875" cy="514350"/>
          </a:xfrm>
          <a:prstGeom prst="rect">
            <a:avLst/>
          </a:prstGeom>
        </p:spPr>
      </p:pic>
      <p:sp>
        <p:nvSpPr>
          <p:cNvPr id="5" name="Slayt Numarası Yer Tutucusu 4"/>
          <p:cNvSpPr>
            <a:spLocks noGrp="1"/>
          </p:cNvSpPr>
          <p:nvPr>
            <p:ph type="sldNum" sz="quarter" idx="12"/>
          </p:nvPr>
        </p:nvSpPr>
        <p:spPr/>
        <p:txBody>
          <a:bodyPr/>
          <a:lstStyle/>
          <a:p>
            <a:fld id="{CE85524E-7D4F-4BBD-9F83-4E6DB74A3EAD}" type="slidenum">
              <a:rPr lang="tr-TR" smtClean="0"/>
              <a:t>10</a:t>
            </a:fld>
            <a:endParaRPr lang="tr-TR"/>
          </a:p>
        </p:txBody>
      </p:sp>
    </p:spTree>
    <p:extLst>
      <p:ext uri="{BB962C8B-B14F-4D97-AF65-F5344CB8AC3E}">
        <p14:creationId xmlns:p14="http://schemas.microsoft.com/office/powerpoint/2010/main" val="7041169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stretch>
            <a:fillRect/>
          </a:stretch>
        </p:blipFill>
        <p:spPr>
          <a:xfrm>
            <a:off x="1008719" y="2261062"/>
            <a:ext cx="9993085" cy="1757429"/>
          </a:xfrm>
          <a:prstGeom prst="rect">
            <a:avLst/>
          </a:prstGeom>
        </p:spPr>
      </p:pic>
      <p:pic>
        <p:nvPicPr>
          <p:cNvPr id="2" name="Resim 1"/>
          <p:cNvPicPr>
            <a:picLocks noChangeAspect="1"/>
          </p:cNvPicPr>
          <p:nvPr/>
        </p:nvPicPr>
        <p:blipFill>
          <a:blip r:embed="rId3"/>
          <a:stretch>
            <a:fillRect/>
          </a:stretch>
        </p:blipFill>
        <p:spPr>
          <a:xfrm>
            <a:off x="1131376" y="4541004"/>
            <a:ext cx="2061275" cy="2092271"/>
          </a:xfrm>
          <a:prstGeom prst="rect">
            <a:avLst/>
          </a:prstGeom>
        </p:spPr>
      </p:pic>
      <p:sp>
        <p:nvSpPr>
          <p:cNvPr id="5" name="Metin Yer Tutucusu 4"/>
          <p:cNvSpPr>
            <a:spLocks noGrp="1"/>
          </p:cNvSpPr>
          <p:nvPr>
            <p:ph type="body" idx="1"/>
          </p:nvPr>
        </p:nvSpPr>
        <p:spPr>
          <a:xfrm>
            <a:off x="1070431" y="707843"/>
            <a:ext cx="10515600" cy="1603096"/>
          </a:xfrm>
        </p:spPr>
        <p:txBody>
          <a:bodyPr/>
          <a:lstStyle/>
          <a:p>
            <a:r>
              <a:rPr lang="tr-TR" dirty="0" err="1" smtClean="0"/>
              <a:t>Cpm</a:t>
            </a:r>
            <a:r>
              <a:rPr lang="tr-TR" dirty="0" smtClean="0"/>
              <a:t>=</a:t>
            </a:r>
            <a:r>
              <a:rPr lang="tr-TR" dirty="0" err="1" smtClean="0"/>
              <a:t>bacagazı</a:t>
            </a:r>
            <a:r>
              <a:rPr lang="tr-TR" dirty="0" smtClean="0"/>
              <a:t> spesifik ısısı:0.3kcal/nm³ °C</a:t>
            </a:r>
            <a:endParaRPr lang="tr-TR" dirty="0"/>
          </a:p>
          <a:p>
            <a:pPr lvl="0"/>
            <a:r>
              <a:rPr lang="tr-TR" dirty="0" err="1" smtClean="0"/>
              <a:t>Va:hesaplanmış</a:t>
            </a:r>
            <a:r>
              <a:rPr lang="tr-TR" dirty="0" smtClean="0"/>
              <a:t> yanma havası miktarı</a:t>
            </a:r>
            <a:r>
              <a:rPr lang="tr-TR" dirty="0">
                <a:solidFill>
                  <a:prstClr val="black">
                    <a:tint val="75000"/>
                  </a:prstClr>
                </a:solidFill>
              </a:rPr>
              <a:t> </a:t>
            </a:r>
            <a:r>
              <a:rPr lang="tr-TR" dirty="0" smtClean="0">
                <a:solidFill>
                  <a:prstClr val="black">
                    <a:tint val="75000"/>
                  </a:prstClr>
                </a:solidFill>
              </a:rPr>
              <a:t>nm³ /h</a:t>
            </a:r>
          </a:p>
          <a:p>
            <a:pPr lvl="0"/>
            <a:r>
              <a:rPr lang="tr-TR" dirty="0" smtClean="0">
                <a:solidFill>
                  <a:prstClr val="black">
                    <a:tint val="75000"/>
                  </a:prstClr>
                </a:solidFill>
              </a:rPr>
              <a:t>Teorik yanma havası miktarı:9,462</a:t>
            </a:r>
            <a:r>
              <a:rPr lang="tr-TR" dirty="0">
                <a:solidFill>
                  <a:prstClr val="black">
                    <a:tint val="75000"/>
                  </a:prstClr>
                </a:solidFill>
              </a:rPr>
              <a:t> </a:t>
            </a:r>
            <a:r>
              <a:rPr lang="tr-TR" dirty="0" smtClean="0">
                <a:solidFill>
                  <a:prstClr val="black">
                    <a:tint val="75000"/>
                  </a:prstClr>
                </a:solidFill>
              </a:rPr>
              <a:t>m³ /</a:t>
            </a:r>
            <a:r>
              <a:rPr lang="tr-TR" dirty="0">
                <a:solidFill>
                  <a:prstClr val="black">
                    <a:tint val="75000"/>
                  </a:prstClr>
                </a:solidFill>
              </a:rPr>
              <a:t> </a:t>
            </a:r>
            <a:r>
              <a:rPr lang="tr-TR" dirty="0" smtClean="0">
                <a:solidFill>
                  <a:prstClr val="black">
                    <a:tint val="75000"/>
                  </a:prstClr>
                </a:solidFill>
              </a:rPr>
              <a:t>Sm³ </a:t>
            </a:r>
          </a:p>
          <a:p>
            <a:pPr lvl="0"/>
            <a:endParaRPr lang="tr-TR" dirty="0">
              <a:solidFill>
                <a:prstClr val="black">
                  <a:tint val="75000"/>
                </a:prstClr>
              </a:solidFill>
            </a:endParaRPr>
          </a:p>
          <a:p>
            <a:endParaRPr lang="tr-TR" dirty="0" smtClean="0"/>
          </a:p>
        </p:txBody>
      </p:sp>
      <p:pic>
        <p:nvPicPr>
          <p:cNvPr id="6" name="Resim 5"/>
          <p:cNvPicPr>
            <a:picLocks noChangeAspect="1"/>
          </p:cNvPicPr>
          <p:nvPr/>
        </p:nvPicPr>
        <p:blipFill>
          <a:blip r:embed="rId4"/>
          <a:stretch>
            <a:fillRect/>
          </a:stretch>
        </p:blipFill>
        <p:spPr>
          <a:xfrm>
            <a:off x="3208150" y="4912962"/>
            <a:ext cx="2185259" cy="1720312"/>
          </a:xfrm>
          <a:prstGeom prst="rect">
            <a:avLst/>
          </a:prstGeom>
        </p:spPr>
      </p:pic>
      <p:pic>
        <p:nvPicPr>
          <p:cNvPr id="3" name="Resim 2"/>
          <p:cNvPicPr>
            <a:picLocks noChangeAspect="1"/>
          </p:cNvPicPr>
          <p:nvPr/>
        </p:nvPicPr>
        <p:blipFill>
          <a:blip r:embed="rId5"/>
          <a:stretch>
            <a:fillRect/>
          </a:stretch>
        </p:blipFill>
        <p:spPr>
          <a:xfrm>
            <a:off x="8787540" y="6028840"/>
            <a:ext cx="1239864" cy="596683"/>
          </a:xfrm>
          <a:prstGeom prst="rect">
            <a:avLst/>
          </a:prstGeom>
        </p:spPr>
      </p:pic>
      <p:pic>
        <p:nvPicPr>
          <p:cNvPr id="4" name="Resim 3"/>
          <p:cNvPicPr>
            <a:picLocks noChangeAspect="1"/>
          </p:cNvPicPr>
          <p:nvPr/>
        </p:nvPicPr>
        <p:blipFill>
          <a:blip r:embed="rId6"/>
          <a:stretch>
            <a:fillRect/>
          </a:stretch>
        </p:blipFill>
        <p:spPr>
          <a:xfrm>
            <a:off x="7384445" y="5780868"/>
            <a:ext cx="1418594" cy="829160"/>
          </a:xfrm>
          <a:prstGeom prst="rect">
            <a:avLst/>
          </a:prstGeom>
        </p:spPr>
      </p:pic>
      <p:pic>
        <p:nvPicPr>
          <p:cNvPr id="9" name="Resim 8"/>
          <p:cNvPicPr>
            <a:picLocks noChangeAspect="1"/>
          </p:cNvPicPr>
          <p:nvPr/>
        </p:nvPicPr>
        <p:blipFill>
          <a:blip r:embed="rId7"/>
          <a:stretch>
            <a:fillRect/>
          </a:stretch>
        </p:blipFill>
        <p:spPr>
          <a:xfrm>
            <a:off x="5408911" y="5470903"/>
            <a:ext cx="1952784" cy="1170122"/>
          </a:xfrm>
          <a:prstGeom prst="rect">
            <a:avLst/>
          </a:prstGeom>
        </p:spPr>
      </p:pic>
      <p:pic>
        <p:nvPicPr>
          <p:cNvPr id="10" name="Resim 9"/>
          <p:cNvPicPr>
            <a:picLocks noChangeAspect="1"/>
          </p:cNvPicPr>
          <p:nvPr/>
        </p:nvPicPr>
        <p:blipFill>
          <a:blip r:embed="rId8"/>
          <a:stretch>
            <a:fillRect/>
          </a:stretch>
        </p:blipFill>
        <p:spPr>
          <a:xfrm>
            <a:off x="11552937" y="118659"/>
            <a:ext cx="523875" cy="514350"/>
          </a:xfrm>
          <a:prstGeom prst="rect">
            <a:avLst/>
          </a:prstGeom>
        </p:spPr>
      </p:pic>
      <p:sp>
        <p:nvSpPr>
          <p:cNvPr id="11" name="Slayt Numarası Yer Tutucusu 10"/>
          <p:cNvSpPr>
            <a:spLocks noGrp="1"/>
          </p:cNvSpPr>
          <p:nvPr>
            <p:ph type="sldNum" sz="quarter" idx="12"/>
          </p:nvPr>
        </p:nvSpPr>
        <p:spPr/>
        <p:txBody>
          <a:bodyPr/>
          <a:lstStyle/>
          <a:p>
            <a:fld id="{CE85524E-7D4F-4BBD-9F83-4E6DB74A3EAD}" type="slidenum">
              <a:rPr lang="tr-TR" smtClean="0"/>
              <a:t>11</a:t>
            </a:fld>
            <a:endParaRPr lang="tr-TR"/>
          </a:p>
        </p:txBody>
      </p:sp>
    </p:spTree>
    <p:extLst>
      <p:ext uri="{BB962C8B-B14F-4D97-AF65-F5344CB8AC3E}">
        <p14:creationId xmlns:p14="http://schemas.microsoft.com/office/powerpoint/2010/main" val="11145103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214182" y="271882"/>
            <a:ext cx="10319657" cy="1261884"/>
          </a:xfrm>
          <a:prstGeom prst="rect">
            <a:avLst/>
          </a:prstGeom>
        </p:spPr>
        <p:txBody>
          <a:bodyPr wrap="square">
            <a:spAutoFit/>
          </a:bodyPr>
          <a:lstStyle/>
          <a:p>
            <a:endParaRPr lang="tr-TR" sz="2800" dirty="0" smtClean="0"/>
          </a:p>
          <a:p>
            <a:r>
              <a:rPr lang="tr-TR" sz="2800" dirty="0" smtClean="0"/>
              <a:t>3.2. 2-No’lu kazan</a:t>
            </a:r>
            <a:r>
              <a:rPr lang="tr-TR" sz="2800" b="1" dirty="0" smtClean="0"/>
              <a:t>:</a:t>
            </a:r>
          </a:p>
          <a:p>
            <a:endParaRPr lang="tr-TR" sz="2000" b="1" dirty="0" smtClean="0"/>
          </a:p>
        </p:txBody>
      </p:sp>
      <p:pic>
        <p:nvPicPr>
          <p:cNvPr id="3" name="Resim 2"/>
          <p:cNvPicPr>
            <a:picLocks noChangeAspect="1"/>
          </p:cNvPicPr>
          <p:nvPr/>
        </p:nvPicPr>
        <p:blipFill>
          <a:blip r:embed="rId2"/>
          <a:stretch>
            <a:fillRect/>
          </a:stretch>
        </p:blipFill>
        <p:spPr>
          <a:xfrm>
            <a:off x="973959" y="1262622"/>
            <a:ext cx="10804754" cy="3896541"/>
          </a:xfrm>
          <a:prstGeom prst="rect">
            <a:avLst/>
          </a:prstGeom>
        </p:spPr>
      </p:pic>
      <p:pic>
        <p:nvPicPr>
          <p:cNvPr id="4" name="Resim 3"/>
          <p:cNvPicPr>
            <a:picLocks noChangeAspect="1"/>
          </p:cNvPicPr>
          <p:nvPr/>
        </p:nvPicPr>
        <p:blipFill>
          <a:blip r:embed="rId3"/>
          <a:stretch>
            <a:fillRect/>
          </a:stretch>
        </p:blipFill>
        <p:spPr>
          <a:xfrm>
            <a:off x="11521940" y="134157"/>
            <a:ext cx="523875" cy="514350"/>
          </a:xfrm>
          <a:prstGeom prst="rect">
            <a:avLst/>
          </a:prstGeom>
        </p:spPr>
      </p:pic>
      <p:sp>
        <p:nvSpPr>
          <p:cNvPr id="5" name="Slayt Numarası Yer Tutucusu 4"/>
          <p:cNvSpPr>
            <a:spLocks noGrp="1"/>
          </p:cNvSpPr>
          <p:nvPr>
            <p:ph type="sldNum" sz="quarter" idx="12"/>
          </p:nvPr>
        </p:nvSpPr>
        <p:spPr/>
        <p:txBody>
          <a:bodyPr/>
          <a:lstStyle/>
          <a:p>
            <a:fld id="{CE85524E-7D4F-4BBD-9F83-4E6DB74A3EAD}" type="slidenum">
              <a:rPr lang="tr-TR" smtClean="0"/>
              <a:t>12</a:t>
            </a:fld>
            <a:endParaRPr lang="tr-TR"/>
          </a:p>
        </p:txBody>
      </p:sp>
    </p:spTree>
    <p:extLst>
      <p:ext uri="{BB962C8B-B14F-4D97-AF65-F5344CB8AC3E}">
        <p14:creationId xmlns:p14="http://schemas.microsoft.com/office/powerpoint/2010/main" val="1427257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3380061660"/>
              </p:ext>
            </p:extLst>
          </p:nvPr>
        </p:nvGraphicFramePr>
        <p:xfrm>
          <a:off x="1410788" y="1306280"/>
          <a:ext cx="9013372" cy="4976958"/>
        </p:xfrm>
        <a:graphic>
          <a:graphicData uri="http://schemas.openxmlformats.org/drawingml/2006/table">
            <a:tbl>
              <a:tblPr firstRow="1" firstCol="1" bandRow="1">
                <a:tableStyleId>{5C22544A-7EE6-4342-B048-85BDC9FD1C3A}</a:tableStyleId>
              </a:tblPr>
              <a:tblGrid>
                <a:gridCol w="4506686">
                  <a:extLst>
                    <a:ext uri="{9D8B030D-6E8A-4147-A177-3AD203B41FA5}">
                      <a16:colId xmlns:a16="http://schemas.microsoft.com/office/drawing/2014/main" val="2034784513"/>
                    </a:ext>
                  </a:extLst>
                </a:gridCol>
                <a:gridCol w="4506686">
                  <a:extLst>
                    <a:ext uri="{9D8B030D-6E8A-4147-A177-3AD203B41FA5}">
                      <a16:colId xmlns:a16="http://schemas.microsoft.com/office/drawing/2014/main" val="1947644196"/>
                    </a:ext>
                  </a:extLst>
                </a:gridCol>
              </a:tblGrid>
              <a:tr h="355497">
                <a:tc>
                  <a:txBody>
                    <a:bodyPr/>
                    <a:lstStyle/>
                    <a:p>
                      <a:pPr algn="just">
                        <a:lnSpc>
                          <a:spcPct val="107000"/>
                        </a:lnSpc>
                        <a:spcAft>
                          <a:spcPts val="0"/>
                        </a:spcAft>
                      </a:pPr>
                      <a:r>
                        <a:rPr lang="tr-TR" sz="1800" dirty="0">
                          <a:effectLst/>
                        </a:rPr>
                        <a:t>Ay</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1800">
                          <a:effectLst/>
                        </a:rPr>
                        <a:t>Sm</a:t>
                      </a:r>
                      <a:r>
                        <a:rPr lang="tr-TR" sz="1800" baseline="30000">
                          <a:effectLst/>
                        </a:rPr>
                        <a:t>3</a:t>
                      </a:r>
                      <a:r>
                        <a:rPr lang="tr-TR" sz="1800">
                          <a:effectLst/>
                        </a:rPr>
                        <a:t>/Ay</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19726736"/>
                  </a:ext>
                </a:extLst>
              </a:tr>
              <a:tr h="355497">
                <a:tc>
                  <a:txBody>
                    <a:bodyPr/>
                    <a:lstStyle/>
                    <a:p>
                      <a:pPr algn="just">
                        <a:lnSpc>
                          <a:spcPct val="107000"/>
                        </a:lnSpc>
                        <a:spcAft>
                          <a:spcPts val="0"/>
                        </a:spcAft>
                      </a:pPr>
                      <a:r>
                        <a:rPr lang="tr-TR" sz="1800" dirty="0">
                          <a:effectLst/>
                        </a:rPr>
                        <a:t>Ocak</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1800">
                          <a:effectLst/>
                        </a:rPr>
                        <a:t>169.683</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49948427"/>
                  </a:ext>
                </a:extLst>
              </a:tr>
              <a:tr h="355497">
                <a:tc>
                  <a:txBody>
                    <a:bodyPr/>
                    <a:lstStyle/>
                    <a:p>
                      <a:pPr algn="just">
                        <a:lnSpc>
                          <a:spcPct val="107000"/>
                        </a:lnSpc>
                        <a:spcAft>
                          <a:spcPts val="0"/>
                        </a:spcAft>
                      </a:pPr>
                      <a:r>
                        <a:rPr lang="tr-TR" sz="1800" dirty="0">
                          <a:effectLst/>
                        </a:rPr>
                        <a:t>Şubat</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1800">
                          <a:effectLst/>
                        </a:rPr>
                        <a:t>287.134</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21844684"/>
                  </a:ext>
                </a:extLst>
              </a:tr>
              <a:tr h="355497">
                <a:tc>
                  <a:txBody>
                    <a:bodyPr/>
                    <a:lstStyle/>
                    <a:p>
                      <a:pPr algn="just">
                        <a:lnSpc>
                          <a:spcPct val="107000"/>
                        </a:lnSpc>
                        <a:spcAft>
                          <a:spcPts val="0"/>
                        </a:spcAft>
                      </a:pPr>
                      <a:r>
                        <a:rPr lang="tr-TR" sz="1800" dirty="0">
                          <a:effectLst/>
                        </a:rPr>
                        <a:t>Mart</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1800">
                          <a:effectLst/>
                        </a:rPr>
                        <a:t>180.788</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69862883"/>
                  </a:ext>
                </a:extLst>
              </a:tr>
              <a:tr h="355497">
                <a:tc>
                  <a:txBody>
                    <a:bodyPr/>
                    <a:lstStyle/>
                    <a:p>
                      <a:pPr algn="just">
                        <a:lnSpc>
                          <a:spcPct val="107000"/>
                        </a:lnSpc>
                        <a:spcAft>
                          <a:spcPts val="0"/>
                        </a:spcAft>
                      </a:pPr>
                      <a:r>
                        <a:rPr lang="tr-TR" sz="1800" dirty="0">
                          <a:effectLst/>
                        </a:rPr>
                        <a:t>Nisan</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1800">
                          <a:effectLst/>
                        </a:rPr>
                        <a:t>112.201</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04170398"/>
                  </a:ext>
                </a:extLst>
              </a:tr>
              <a:tr h="355497">
                <a:tc>
                  <a:txBody>
                    <a:bodyPr/>
                    <a:lstStyle/>
                    <a:p>
                      <a:pPr algn="just">
                        <a:lnSpc>
                          <a:spcPct val="107000"/>
                        </a:lnSpc>
                        <a:spcAft>
                          <a:spcPts val="0"/>
                        </a:spcAft>
                      </a:pPr>
                      <a:r>
                        <a:rPr lang="tr-TR" sz="1800" dirty="0">
                          <a:effectLst/>
                        </a:rPr>
                        <a:t>Mayıs</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1800">
                          <a:effectLst/>
                        </a:rPr>
                        <a:t>83.556</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93015868"/>
                  </a:ext>
                </a:extLst>
              </a:tr>
              <a:tr h="355497">
                <a:tc>
                  <a:txBody>
                    <a:bodyPr/>
                    <a:lstStyle/>
                    <a:p>
                      <a:pPr algn="just">
                        <a:lnSpc>
                          <a:spcPct val="107000"/>
                        </a:lnSpc>
                        <a:spcAft>
                          <a:spcPts val="0"/>
                        </a:spcAft>
                      </a:pPr>
                      <a:r>
                        <a:rPr lang="tr-TR" sz="1800" dirty="0">
                          <a:effectLst/>
                        </a:rPr>
                        <a:t>Haziran</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65811270"/>
                  </a:ext>
                </a:extLst>
              </a:tr>
              <a:tr h="355497">
                <a:tc>
                  <a:txBody>
                    <a:bodyPr/>
                    <a:lstStyle/>
                    <a:p>
                      <a:pPr algn="just">
                        <a:lnSpc>
                          <a:spcPct val="107000"/>
                        </a:lnSpc>
                        <a:spcAft>
                          <a:spcPts val="0"/>
                        </a:spcAft>
                      </a:pPr>
                      <a:r>
                        <a:rPr lang="tr-TR" sz="1800" dirty="0">
                          <a:effectLst/>
                        </a:rPr>
                        <a:t>Temmuz</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76486662"/>
                  </a:ext>
                </a:extLst>
              </a:tr>
              <a:tr h="355497">
                <a:tc>
                  <a:txBody>
                    <a:bodyPr/>
                    <a:lstStyle/>
                    <a:p>
                      <a:pPr algn="just">
                        <a:lnSpc>
                          <a:spcPct val="107000"/>
                        </a:lnSpc>
                        <a:spcAft>
                          <a:spcPts val="0"/>
                        </a:spcAft>
                      </a:pPr>
                      <a:r>
                        <a:rPr lang="tr-TR" sz="1800" dirty="0">
                          <a:effectLst/>
                        </a:rPr>
                        <a:t>Ağustos</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1255537"/>
                  </a:ext>
                </a:extLst>
              </a:tr>
              <a:tr h="355497">
                <a:tc>
                  <a:txBody>
                    <a:bodyPr/>
                    <a:lstStyle/>
                    <a:p>
                      <a:pPr algn="just">
                        <a:lnSpc>
                          <a:spcPct val="107000"/>
                        </a:lnSpc>
                        <a:spcAft>
                          <a:spcPts val="0"/>
                        </a:spcAft>
                      </a:pPr>
                      <a:r>
                        <a:rPr lang="tr-TR" sz="1800" dirty="0">
                          <a:effectLst/>
                        </a:rPr>
                        <a:t>Eylül</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9167041"/>
                  </a:ext>
                </a:extLst>
              </a:tr>
              <a:tr h="355497">
                <a:tc>
                  <a:txBody>
                    <a:bodyPr/>
                    <a:lstStyle/>
                    <a:p>
                      <a:pPr algn="just">
                        <a:lnSpc>
                          <a:spcPct val="107000"/>
                        </a:lnSpc>
                        <a:spcAft>
                          <a:spcPts val="0"/>
                        </a:spcAft>
                      </a:pPr>
                      <a:r>
                        <a:rPr lang="tr-TR" sz="1800" dirty="0">
                          <a:effectLst/>
                        </a:rPr>
                        <a:t>Ekim</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18103942"/>
                  </a:ext>
                </a:extLst>
              </a:tr>
              <a:tr h="355497">
                <a:tc>
                  <a:txBody>
                    <a:bodyPr/>
                    <a:lstStyle/>
                    <a:p>
                      <a:pPr algn="just">
                        <a:lnSpc>
                          <a:spcPct val="107000"/>
                        </a:lnSpc>
                        <a:spcAft>
                          <a:spcPts val="0"/>
                        </a:spcAft>
                      </a:pPr>
                      <a:r>
                        <a:rPr lang="tr-TR" sz="1800" dirty="0">
                          <a:effectLst/>
                        </a:rPr>
                        <a:t>Kasım</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1800" dirty="0">
                          <a:effectLst/>
                        </a:rPr>
                        <a:t>132.897</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18826787"/>
                  </a:ext>
                </a:extLst>
              </a:tr>
              <a:tr h="355497">
                <a:tc>
                  <a:txBody>
                    <a:bodyPr/>
                    <a:lstStyle/>
                    <a:p>
                      <a:pPr algn="just">
                        <a:lnSpc>
                          <a:spcPct val="107000"/>
                        </a:lnSpc>
                        <a:spcAft>
                          <a:spcPts val="0"/>
                        </a:spcAft>
                      </a:pPr>
                      <a:r>
                        <a:rPr lang="tr-TR" sz="1800">
                          <a:effectLst/>
                        </a:rPr>
                        <a:t>Aralık</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1800" dirty="0">
                          <a:effectLst/>
                        </a:rPr>
                        <a:t>204.082</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35306133"/>
                  </a:ext>
                </a:extLst>
              </a:tr>
              <a:tr h="355497">
                <a:tc>
                  <a:txBody>
                    <a:bodyPr/>
                    <a:lstStyle/>
                    <a:p>
                      <a:pPr algn="just">
                        <a:lnSpc>
                          <a:spcPct val="107000"/>
                        </a:lnSpc>
                        <a:spcAft>
                          <a:spcPts val="0"/>
                        </a:spcAft>
                      </a:pPr>
                      <a:r>
                        <a:rPr lang="tr-TR" sz="1800">
                          <a:effectLst/>
                        </a:rPr>
                        <a:t>Toplam</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1800" dirty="0">
                          <a:effectLst/>
                        </a:rPr>
                        <a:t>1,170.341</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30143945"/>
                  </a:ext>
                </a:extLst>
              </a:tr>
            </a:tbl>
          </a:graphicData>
        </a:graphic>
      </p:graphicFrame>
      <p:sp>
        <p:nvSpPr>
          <p:cNvPr id="3" name="Dikdörtgen 2"/>
          <p:cNvSpPr/>
          <p:nvPr/>
        </p:nvSpPr>
        <p:spPr>
          <a:xfrm>
            <a:off x="2322209" y="697077"/>
            <a:ext cx="7312451" cy="421654"/>
          </a:xfrm>
          <a:prstGeom prst="rect">
            <a:avLst/>
          </a:prstGeom>
        </p:spPr>
        <p:txBody>
          <a:bodyPr wrap="none">
            <a:spAutoFit/>
          </a:bodyPr>
          <a:lstStyle/>
          <a:p>
            <a:pPr algn="ctr">
              <a:lnSpc>
                <a:spcPct val="107000"/>
              </a:lnSpc>
            </a:pPr>
            <a:r>
              <a:rPr lang="tr-TR" sz="2000" dirty="0">
                <a:latin typeface="Arial" panose="020B0604020202020204" pitchFamily="34" charset="0"/>
                <a:ea typeface="Times New Roman" panose="02020603050405020304" pitchFamily="18" charset="0"/>
                <a:cs typeface="Times New Roman" panose="02020603050405020304" pitchFamily="18" charset="0"/>
              </a:rPr>
              <a:t>Tablo 3. 2011 aylara göre Sm3/Ay değerleri (2 </a:t>
            </a:r>
            <a:r>
              <a:rPr lang="tr-TR" sz="2000" dirty="0" err="1">
                <a:latin typeface="Arial" panose="020B0604020202020204" pitchFamily="34" charset="0"/>
                <a:ea typeface="Times New Roman" panose="02020603050405020304" pitchFamily="18" charset="0"/>
                <a:cs typeface="Times New Roman" panose="02020603050405020304" pitchFamily="18" charset="0"/>
              </a:rPr>
              <a:t>nolu</a:t>
            </a:r>
            <a:r>
              <a:rPr lang="tr-TR" sz="2000" dirty="0">
                <a:latin typeface="Arial" panose="020B0604020202020204" pitchFamily="34" charset="0"/>
                <a:ea typeface="Times New Roman" panose="02020603050405020304" pitchFamily="18" charset="0"/>
                <a:cs typeface="Times New Roman" panose="02020603050405020304" pitchFamily="18" charset="0"/>
              </a:rPr>
              <a:t> kazan için</a:t>
            </a:r>
            <a:r>
              <a:rPr lang="tr-TR" sz="2000" b="1" dirty="0">
                <a:latin typeface="Arial" panose="020B0604020202020204" pitchFamily="34" charset="0"/>
                <a:ea typeface="Times New Roman" panose="02020603050405020304" pitchFamily="18" charset="0"/>
                <a:cs typeface="Times New Roman" panose="02020603050405020304" pitchFamily="18" charset="0"/>
              </a:rPr>
              <a:t>).</a:t>
            </a:r>
          </a:p>
        </p:txBody>
      </p:sp>
      <p:pic>
        <p:nvPicPr>
          <p:cNvPr id="4" name="Resim 3"/>
          <p:cNvPicPr>
            <a:picLocks noChangeAspect="1"/>
          </p:cNvPicPr>
          <p:nvPr/>
        </p:nvPicPr>
        <p:blipFill>
          <a:blip r:embed="rId2"/>
          <a:stretch>
            <a:fillRect/>
          </a:stretch>
        </p:blipFill>
        <p:spPr>
          <a:xfrm>
            <a:off x="11537438" y="165154"/>
            <a:ext cx="523875" cy="514350"/>
          </a:xfrm>
          <a:prstGeom prst="rect">
            <a:avLst/>
          </a:prstGeom>
        </p:spPr>
      </p:pic>
      <p:sp>
        <p:nvSpPr>
          <p:cNvPr id="5" name="Slayt Numarası Yer Tutucusu 4"/>
          <p:cNvSpPr>
            <a:spLocks noGrp="1"/>
          </p:cNvSpPr>
          <p:nvPr>
            <p:ph type="sldNum" sz="quarter" idx="12"/>
          </p:nvPr>
        </p:nvSpPr>
        <p:spPr/>
        <p:txBody>
          <a:bodyPr/>
          <a:lstStyle/>
          <a:p>
            <a:fld id="{CE85524E-7D4F-4BBD-9F83-4E6DB74A3EAD}" type="slidenum">
              <a:rPr lang="tr-TR" smtClean="0"/>
              <a:t>13</a:t>
            </a:fld>
            <a:endParaRPr lang="tr-TR"/>
          </a:p>
        </p:txBody>
      </p:sp>
    </p:spTree>
    <p:extLst>
      <p:ext uri="{BB962C8B-B14F-4D97-AF65-F5344CB8AC3E}">
        <p14:creationId xmlns:p14="http://schemas.microsoft.com/office/powerpoint/2010/main" val="34160540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o 1"/>
              <p:cNvGraphicFramePr>
                <a:graphicFrameLocks noGrp="1"/>
              </p:cNvGraphicFramePr>
              <p:nvPr>
                <p:extLst>
                  <p:ext uri="{D42A27DB-BD31-4B8C-83A1-F6EECF244321}">
                    <p14:modId xmlns:p14="http://schemas.microsoft.com/office/powerpoint/2010/main" val="3026617846"/>
                  </p:ext>
                </p:extLst>
              </p:nvPr>
            </p:nvGraphicFramePr>
            <p:xfrm>
              <a:off x="1162372" y="1158731"/>
              <a:ext cx="9926447" cy="4866831"/>
            </p:xfrm>
            <a:graphic>
              <a:graphicData uri="http://schemas.openxmlformats.org/drawingml/2006/table">
                <a:tbl>
                  <a:tblPr firstRow="1" firstCol="1" bandRow="1"/>
                  <a:tblGrid>
                    <a:gridCol w="1337548">
                      <a:extLst>
                        <a:ext uri="{9D8B030D-6E8A-4147-A177-3AD203B41FA5}">
                          <a16:colId xmlns:a16="http://schemas.microsoft.com/office/drawing/2014/main" val="568323982"/>
                        </a:ext>
                      </a:extLst>
                    </a:gridCol>
                    <a:gridCol w="1272276">
                      <a:extLst>
                        <a:ext uri="{9D8B030D-6E8A-4147-A177-3AD203B41FA5}">
                          <a16:colId xmlns:a16="http://schemas.microsoft.com/office/drawing/2014/main" val="3042929350"/>
                        </a:ext>
                      </a:extLst>
                    </a:gridCol>
                    <a:gridCol w="1203896">
                      <a:extLst>
                        <a:ext uri="{9D8B030D-6E8A-4147-A177-3AD203B41FA5}">
                          <a16:colId xmlns:a16="http://schemas.microsoft.com/office/drawing/2014/main" val="3125030143"/>
                        </a:ext>
                      </a:extLst>
                    </a:gridCol>
                    <a:gridCol w="1272276">
                      <a:extLst>
                        <a:ext uri="{9D8B030D-6E8A-4147-A177-3AD203B41FA5}">
                          <a16:colId xmlns:a16="http://schemas.microsoft.com/office/drawing/2014/main" val="1950402908"/>
                        </a:ext>
                      </a:extLst>
                    </a:gridCol>
                    <a:gridCol w="1317863">
                      <a:extLst>
                        <a:ext uri="{9D8B030D-6E8A-4147-A177-3AD203B41FA5}">
                          <a16:colId xmlns:a16="http://schemas.microsoft.com/office/drawing/2014/main" val="799602430"/>
                        </a:ext>
                      </a:extLst>
                    </a:gridCol>
                    <a:gridCol w="1314755">
                      <a:extLst>
                        <a:ext uri="{9D8B030D-6E8A-4147-A177-3AD203B41FA5}">
                          <a16:colId xmlns:a16="http://schemas.microsoft.com/office/drawing/2014/main" val="4066110445"/>
                        </a:ext>
                      </a:extLst>
                    </a:gridCol>
                    <a:gridCol w="2207833">
                      <a:extLst>
                        <a:ext uri="{9D8B030D-6E8A-4147-A177-3AD203B41FA5}">
                          <a16:colId xmlns:a16="http://schemas.microsoft.com/office/drawing/2014/main" val="140962260"/>
                        </a:ext>
                      </a:extLst>
                    </a:gridCol>
                  </a:tblGrid>
                  <a:tr h="1013189">
                    <a:tc>
                      <a:txBody>
                        <a:bodyPr/>
                        <a:lstStyle/>
                        <a:p>
                          <a:pP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AYLAR</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t ort Dış Sıcaklık °C</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2</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t °C baca gazı</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3</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14:m>
                            <m:oMath xmlns:m="http://schemas.openxmlformats.org/officeDocument/2006/math">
                              <m:r>
                                <a:rPr lang="tr-TR" sz="1400">
                                  <a:effectLst/>
                                  <a:latin typeface="Cambria Math" panose="02040503050406030204" pitchFamily="18" charset="0"/>
                                  <a:ea typeface="Times New Roman" panose="02020603050405020304" pitchFamily="18" charset="0"/>
                                  <a:cs typeface="Arial" panose="020B0604020202020204" pitchFamily="34" charset="0"/>
                                </a:rPr>
                                <m:t>∆</m:t>
                              </m:r>
                              <m:r>
                                <m:rPr>
                                  <m:sty m:val="p"/>
                                </m:rPr>
                                <a:rPr lang="tr-TR" sz="1400">
                                  <a:effectLst/>
                                  <a:latin typeface="Cambria Math" panose="02040503050406030204" pitchFamily="18" charset="0"/>
                                  <a:ea typeface="Times New Roman" panose="02020603050405020304" pitchFamily="18" charset="0"/>
                                  <a:cs typeface="Arial" panose="020B0604020202020204" pitchFamily="34" charset="0"/>
                                </a:rPr>
                                <m:t>t</m:t>
                              </m:r>
                              <m:r>
                                <a:rPr lang="tr-TR" sz="1400">
                                  <a:effectLst/>
                                  <a:latin typeface="Cambria Math" panose="02040503050406030204" pitchFamily="18" charset="0"/>
                                  <a:ea typeface="Times New Roman" panose="02020603050405020304" pitchFamily="18" charset="0"/>
                                  <a:cs typeface="Arial" panose="020B0604020202020204" pitchFamily="34" charset="0"/>
                                </a:rPr>
                                <m:t>℃</m:t>
                              </m:r>
                            </m:oMath>
                          </a14:m>
                          <a:r>
                            <a:rPr lang="tr-TR" sz="1400">
                              <a:effectLst/>
                              <a:latin typeface="Arial" panose="020B0604020202020204" pitchFamily="34" charset="0"/>
                              <a:ea typeface="Times New Roman" panose="02020603050405020304" pitchFamily="18" charset="0"/>
                              <a:cs typeface="Times New Roman" panose="02020603050405020304" pitchFamily="18" charset="0"/>
                            </a:rPr>
                            <a:t> Sıcaklık Farkı</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4</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Doğalgaz tüketimi Sm</a:t>
                          </a:r>
                          <a:r>
                            <a:rPr lang="tr-TR" sz="1400" baseline="30000" dirty="0">
                              <a:effectLst/>
                              <a:latin typeface="Arial" panose="020B0604020202020204" pitchFamily="34" charset="0"/>
                              <a:ea typeface="Times New Roman" panose="02020603050405020304" pitchFamily="18" charset="0"/>
                              <a:cs typeface="Times New Roman" panose="02020603050405020304" pitchFamily="18" charset="0"/>
                            </a:rPr>
                            <a:t>3</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5</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(V) Sm</a:t>
                          </a:r>
                          <a:r>
                            <a:rPr lang="tr-TR" sz="1400" baseline="30000">
                              <a:effectLst/>
                              <a:latin typeface="Arial" panose="020B0604020202020204" pitchFamily="34" charset="0"/>
                              <a:ea typeface="Times New Roman" panose="02020603050405020304" pitchFamily="18" charset="0"/>
                              <a:cs typeface="Times New Roman" panose="02020603050405020304" pitchFamily="18" charset="0"/>
                            </a:rPr>
                            <a:t>3</a:t>
                          </a:r>
                          <a:r>
                            <a:rPr lang="tr-TR" sz="1400">
                              <a:effectLst/>
                              <a:latin typeface="Arial" panose="020B0604020202020204" pitchFamily="34" charset="0"/>
                              <a:ea typeface="Times New Roman" panose="02020603050405020304" pitchFamily="18" charset="0"/>
                              <a:cs typeface="Times New Roman" panose="02020603050405020304" pitchFamily="18" charset="0"/>
                            </a:rPr>
                            <a:t> Fazladan çıkan baca gazı (4)x16,369</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6</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Fazladan çıkan baca gazındaki ısı Q=Vx</a:t>
                          </a:r>
                          <a14:m>
                            <m:oMath xmlns:m="http://schemas.openxmlformats.org/officeDocument/2006/math">
                              <m:sSub>
                                <m:sSubPr>
                                  <m:ctrlPr>
                                    <a:rPr lang="tr-TR" sz="1400" i="1">
                                      <a:effectLst/>
                                      <a:latin typeface="Cambria Math" panose="02040503050406030204" pitchFamily="18" charset="0"/>
                                      <a:ea typeface="Calibri" panose="020F0502020204030204" pitchFamily="34" charset="0"/>
                                      <a:cs typeface="Arial" panose="020B0604020202020204" pitchFamily="34" charset="0"/>
                                    </a:rPr>
                                  </m:ctrlPr>
                                </m:sSubPr>
                                <m:e>
                                  <m:r>
                                    <m:rPr>
                                      <m:sty m:val="p"/>
                                    </m:rPr>
                                    <a:rPr lang="tr-TR" sz="1400">
                                      <a:effectLst/>
                                      <a:latin typeface="Cambria Math" panose="02040503050406030204" pitchFamily="18" charset="0"/>
                                      <a:ea typeface="Times New Roman" panose="02020603050405020304" pitchFamily="18" charset="0"/>
                                      <a:cs typeface="Arial" panose="020B0604020202020204" pitchFamily="34" charset="0"/>
                                    </a:rPr>
                                    <m:t>C</m:t>
                                  </m:r>
                                </m:e>
                                <m:sub>
                                  <m:r>
                                    <m:rPr>
                                      <m:sty m:val="p"/>
                                    </m:rPr>
                                    <a:rPr lang="tr-TR" sz="1400">
                                      <a:effectLst/>
                                      <a:latin typeface="Cambria Math" panose="02040503050406030204" pitchFamily="18" charset="0"/>
                                      <a:ea typeface="Times New Roman" panose="02020603050405020304" pitchFamily="18" charset="0"/>
                                      <a:cs typeface="Arial" panose="020B0604020202020204" pitchFamily="34" charset="0"/>
                                    </a:rPr>
                                    <m:t>p</m:t>
                                  </m:r>
                                </m:sub>
                              </m:sSub>
                            </m:oMath>
                          </a14:m>
                          <a:r>
                            <a:rPr lang="tr-TR" sz="1400">
                              <a:effectLst/>
                              <a:latin typeface="Arial" panose="020B0604020202020204" pitchFamily="34" charset="0"/>
                              <a:ea typeface="Times New Roman" panose="02020603050405020304" pitchFamily="18" charset="0"/>
                              <a:cs typeface="Times New Roman" panose="02020603050405020304" pitchFamily="18" charset="0"/>
                            </a:rPr>
                            <a:t> x</a:t>
                          </a:r>
                          <a14:m>
                            <m:oMath xmlns:m="http://schemas.openxmlformats.org/officeDocument/2006/math">
                              <m:r>
                                <a:rPr lang="tr-TR" sz="1400" i="1">
                                  <a:effectLst/>
                                  <a:latin typeface="Cambria Math" panose="02040503050406030204" pitchFamily="18" charset="0"/>
                                  <a:ea typeface="Times New Roman" panose="02020603050405020304" pitchFamily="18" charset="0"/>
                                  <a:cs typeface="Arial" panose="020B0604020202020204" pitchFamily="34" charset="0"/>
                                </a:rPr>
                                <m:t>∆</m:t>
                              </m:r>
                              <m:r>
                                <a:rPr lang="tr-TR" sz="1400" i="1">
                                  <a:effectLst/>
                                  <a:latin typeface="Cambria Math" panose="02040503050406030204" pitchFamily="18" charset="0"/>
                                  <a:ea typeface="Times New Roman" panose="02020603050405020304" pitchFamily="18" charset="0"/>
                                  <a:cs typeface="Arial" panose="020B0604020202020204" pitchFamily="34" charset="0"/>
                                </a:rPr>
                                <m:t>𝑡</m:t>
                              </m:r>
                              <m:r>
                                <a:rPr lang="tr-TR" sz="1400" i="1">
                                  <a:effectLst/>
                                  <a:latin typeface="Cambria Math" panose="02040503050406030204" pitchFamily="18" charset="0"/>
                                  <a:ea typeface="Times New Roman" panose="02020603050405020304" pitchFamily="18" charset="0"/>
                                  <a:cs typeface="Arial" panose="020B0604020202020204" pitchFamily="34" charset="0"/>
                                </a:rPr>
                                <m:t> </m:t>
                              </m:r>
                              <m:sSub>
                                <m:sSubPr>
                                  <m:ctrlPr>
                                    <a:rPr lang="tr-TR" sz="1400" i="1">
                                      <a:effectLst/>
                                      <a:latin typeface="Cambria Math" panose="02040503050406030204" pitchFamily="18" charset="0"/>
                                      <a:ea typeface="Calibri" panose="020F0502020204030204" pitchFamily="34" charset="0"/>
                                      <a:cs typeface="Arial" panose="020B0604020202020204" pitchFamily="34" charset="0"/>
                                    </a:rPr>
                                  </m:ctrlPr>
                                </m:sSubPr>
                                <m:e>
                                  <m:r>
                                    <m:rPr>
                                      <m:sty m:val="p"/>
                                    </m:rPr>
                                    <a:rPr lang="tr-TR" sz="1400">
                                      <a:effectLst/>
                                      <a:latin typeface="Cambria Math" panose="02040503050406030204" pitchFamily="18" charset="0"/>
                                      <a:ea typeface="Times New Roman" panose="02020603050405020304" pitchFamily="18" charset="0"/>
                                      <a:cs typeface="Arial" panose="020B0604020202020204" pitchFamily="34" charset="0"/>
                                    </a:rPr>
                                    <m:t>C</m:t>
                                  </m:r>
                                </m:e>
                                <m:sub>
                                  <m:r>
                                    <m:rPr>
                                      <m:sty m:val="p"/>
                                    </m:rPr>
                                    <a:rPr lang="tr-TR" sz="1400">
                                      <a:effectLst/>
                                      <a:latin typeface="Cambria Math" panose="02040503050406030204" pitchFamily="18" charset="0"/>
                                      <a:ea typeface="Times New Roman" panose="02020603050405020304" pitchFamily="18" charset="0"/>
                                      <a:cs typeface="Arial" panose="020B0604020202020204" pitchFamily="34" charset="0"/>
                                    </a:rPr>
                                    <m:t>p</m:t>
                                  </m:r>
                                </m:sub>
                              </m:sSub>
                            </m:oMath>
                          </a14:m>
                          <a:r>
                            <a:rPr lang="tr-TR" sz="1400">
                              <a:effectLst/>
                              <a:latin typeface="Arial" panose="020B0604020202020204" pitchFamily="34" charset="0"/>
                              <a:ea typeface="Times New Roman" panose="02020603050405020304" pitchFamily="18" charset="0"/>
                              <a:cs typeface="Times New Roman" panose="02020603050405020304" pitchFamily="18" charset="0"/>
                            </a:rPr>
                            <a:t>=0,33Kcal/m</a:t>
                          </a:r>
                          <a:r>
                            <a:rPr lang="tr-TR" sz="1400" baseline="30000">
                              <a:effectLst/>
                              <a:latin typeface="Arial" panose="020B0604020202020204" pitchFamily="34" charset="0"/>
                              <a:ea typeface="Times New Roman" panose="02020603050405020304" pitchFamily="18" charset="0"/>
                              <a:cs typeface="Times New Roman" panose="02020603050405020304" pitchFamily="18" charset="0"/>
                            </a:rPr>
                            <a:t>3</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024092"/>
                      </a:ext>
                    </a:extLst>
                  </a:tr>
                  <a:tr h="262109">
                    <a:tc>
                      <a:txBody>
                        <a:bodyPr/>
                        <a:lstStyle/>
                        <a:p>
                          <a:pP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OCAK</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0,3</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155,4</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155,1</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169.683</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2.777.541</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142.162.882</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334370"/>
                      </a:ext>
                    </a:extLst>
                  </a:tr>
                  <a:tr h="274926">
                    <a:tc>
                      <a:txBody>
                        <a:bodyPr/>
                        <a:lstStyle/>
                        <a:p>
                          <a:pP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ŞUBAT</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2,1</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155,4</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153,3</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287.134</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4.700.097</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237.773.179</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2048845"/>
                      </a:ext>
                    </a:extLst>
                  </a:tr>
                  <a:tr h="262109">
                    <a:tc>
                      <a:txBody>
                        <a:bodyPr/>
                        <a:lstStyle/>
                        <a:p>
                          <a:pP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MART</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6,2</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155,4</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149,2</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180.788</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2.959.319</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145.705.019</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4104832"/>
                      </a:ext>
                    </a:extLst>
                  </a:tr>
                  <a:tr h="274926">
                    <a:tc>
                      <a:txBody>
                        <a:bodyPr/>
                        <a:lstStyle/>
                        <a:p>
                          <a:pP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NİSAN</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11,3</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155,4</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144,1</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112.201</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1.836.618</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87.336.704</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7442024"/>
                      </a:ext>
                    </a:extLst>
                  </a:tr>
                  <a:tr h="262109">
                    <a:tc>
                      <a:txBody>
                        <a:bodyPr/>
                        <a:lstStyle/>
                        <a:p>
                          <a:pP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MAYIS</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16,1</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155,4</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139,3</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83.556</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1.367.728</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62.873.096</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315534"/>
                      </a:ext>
                    </a:extLst>
                  </a:tr>
                  <a:tr h="274926">
                    <a:tc>
                      <a:txBody>
                        <a:bodyPr/>
                        <a:lstStyle/>
                        <a:p>
                          <a:pP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HAZİRAN</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20,2</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155,4</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135,2</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4348431"/>
                      </a:ext>
                    </a:extLst>
                  </a:tr>
                  <a:tr h="262109">
                    <a:tc>
                      <a:txBody>
                        <a:bodyPr/>
                        <a:lstStyle/>
                        <a:p>
                          <a:pP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TEMMUZ</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23,6</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155,4</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131,8</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0067232"/>
                      </a:ext>
                    </a:extLst>
                  </a:tr>
                  <a:tr h="274926">
                    <a:tc>
                      <a:txBody>
                        <a:bodyPr/>
                        <a:lstStyle/>
                        <a:p>
                          <a:pP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AĞUSTOS</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23,3</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155,4</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132,1</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0405940"/>
                      </a:ext>
                    </a:extLst>
                  </a:tr>
                  <a:tr h="262109">
                    <a:tc>
                      <a:txBody>
                        <a:bodyPr/>
                        <a:lstStyle/>
                        <a:p>
                          <a:pP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EYLÜL</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18,7</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155,4</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136,7</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923151"/>
                      </a:ext>
                    </a:extLst>
                  </a:tr>
                  <a:tr h="274926">
                    <a:tc>
                      <a:txBody>
                        <a:bodyPr/>
                        <a:lstStyle/>
                        <a:p>
                          <a:pP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EKİM</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13,0</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155,4</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142,4</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2820634"/>
                      </a:ext>
                    </a:extLst>
                  </a:tr>
                  <a:tr h="262109">
                    <a:tc>
                      <a:txBody>
                        <a:bodyPr/>
                        <a:lstStyle/>
                        <a:p>
                          <a:pP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KASIM</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6,7</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155,4</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148,7</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132.897</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2.175.391</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106.748.611</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3919854"/>
                      </a:ext>
                    </a:extLst>
                  </a:tr>
                  <a:tr h="274926">
                    <a:tc>
                      <a:txBody>
                        <a:bodyPr/>
                        <a:lstStyle/>
                        <a:p>
                          <a:pP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ARALIK</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2,3</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155,4</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153,1</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204.082</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3.340.618</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168.778.056</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0595208"/>
                      </a:ext>
                    </a:extLst>
                  </a:tr>
                  <a:tr h="274926">
                    <a:tc>
                      <a:txBody>
                        <a:bodyPr/>
                        <a:lstStyle/>
                        <a:p>
                          <a:pP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TOPLAM</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1.170.341</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1.915.312</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951.377.547</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5993114"/>
                      </a:ext>
                    </a:extLst>
                  </a:tr>
                </a:tbl>
              </a:graphicData>
            </a:graphic>
          </p:graphicFrame>
        </mc:Choice>
        <mc:Fallback xmlns="">
          <p:graphicFrame>
            <p:nvGraphicFramePr>
              <p:cNvPr id="2" name="Tablo 1"/>
              <p:cNvGraphicFramePr>
                <a:graphicFrameLocks noGrp="1"/>
              </p:cNvGraphicFramePr>
              <p:nvPr>
                <p:extLst>
                  <p:ext uri="{D42A27DB-BD31-4B8C-83A1-F6EECF244321}">
                    <p14:modId xmlns:p14="http://schemas.microsoft.com/office/powerpoint/2010/main" val="3026617846"/>
                  </p:ext>
                </p:extLst>
              </p:nvPr>
            </p:nvGraphicFramePr>
            <p:xfrm>
              <a:off x="1162372" y="1158731"/>
              <a:ext cx="9926447" cy="4866831"/>
            </p:xfrm>
            <a:graphic>
              <a:graphicData uri="http://schemas.openxmlformats.org/drawingml/2006/table">
                <a:tbl>
                  <a:tblPr firstRow="1" firstCol="1" bandRow="1"/>
                  <a:tblGrid>
                    <a:gridCol w="1337548">
                      <a:extLst>
                        <a:ext uri="{9D8B030D-6E8A-4147-A177-3AD203B41FA5}">
                          <a16:colId xmlns:a16="http://schemas.microsoft.com/office/drawing/2014/main" val="568323982"/>
                        </a:ext>
                      </a:extLst>
                    </a:gridCol>
                    <a:gridCol w="1272276">
                      <a:extLst>
                        <a:ext uri="{9D8B030D-6E8A-4147-A177-3AD203B41FA5}">
                          <a16:colId xmlns:a16="http://schemas.microsoft.com/office/drawing/2014/main" val="3042929350"/>
                        </a:ext>
                      </a:extLst>
                    </a:gridCol>
                    <a:gridCol w="1203896">
                      <a:extLst>
                        <a:ext uri="{9D8B030D-6E8A-4147-A177-3AD203B41FA5}">
                          <a16:colId xmlns:a16="http://schemas.microsoft.com/office/drawing/2014/main" val="3125030143"/>
                        </a:ext>
                      </a:extLst>
                    </a:gridCol>
                    <a:gridCol w="1272276">
                      <a:extLst>
                        <a:ext uri="{9D8B030D-6E8A-4147-A177-3AD203B41FA5}">
                          <a16:colId xmlns:a16="http://schemas.microsoft.com/office/drawing/2014/main" val="1950402908"/>
                        </a:ext>
                      </a:extLst>
                    </a:gridCol>
                    <a:gridCol w="1317863">
                      <a:extLst>
                        <a:ext uri="{9D8B030D-6E8A-4147-A177-3AD203B41FA5}">
                          <a16:colId xmlns:a16="http://schemas.microsoft.com/office/drawing/2014/main" val="799602430"/>
                        </a:ext>
                      </a:extLst>
                    </a:gridCol>
                    <a:gridCol w="1314755">
                      <a:extLst>
                        <a:ext uri="{9D8B030D-6E8A-4147-A177-3AD203B41FA5}">
                          <a16:colId xmlns:a16="http://schemas.microsoft.com/office/drawing/2014/main" val="4066110445"/>
                        </a:ext>
                      </a:extLst>
                    </a:gridCol>
                    <a:gridCol w="2207833">
                      <a:extLst>
                        <a:ext uri="{9D8B030D-6E8A-4147-A177-3AD203B41FA5}">
                          <a16:colId xmlns:a16="http://schemas.microsoft.com/office/drawing/2014/main" val="140962260"/>
                        </a:ext>
                      </a:extLst>
                    </a:gridCol>
                  </a:tblGrid>
                  <a:tr h="1369695">
                    <a:tc>
                      <a:txBody>
                        <a:bodyPr/>
                        <a:lstStyle/>
                        <a:p>
                          <a:pP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AYLAR</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t ort Dış Sıcaklık °C</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2</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t °C baca gazı</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tr-T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300000" t="-4000" r="-381340" b="-258222"/>
                          </a:stretch>
                        </a:blipFill>
                      </a:tcPr>
                    </a:tc>
                    <a:tc>
                      <a:txBody>
                        <a:bodyPr/>
                        <a:lstStyle/>
                        <a:p>
                          <a:pPr algn="ct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4</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Doğalgaz tüketimi Sm</a:t>
                          </a:r>
                          <a:r>
                            <a:rPr lang="tr-TR" sz="1400" baseline="30000" dirty="0">
                              <a:effectLst/>
                              <a:latin typeface="Arial" panose="020B0604020202020204" pitchFamily="34" charset="0"/>
                              <a:ea typeface="Times New Roman" panose="02020603050405020304" pitchFamily="18" charset="0"/>
                              <a:cs typeface="Times New Roman" panose="02020603050405020304" pitchFamily="18" charset="0"/>
                            </a:rPr>
                            <a:t>3</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5</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(V) Sm</a:t>
                          </a:r>
                          <a:r>
                            <a:rPr lang="tr-TR" sz="1400" baseline="30000">
                              <a:effectLst/>
                              <a:latin typeface="Arial" panose="020B0604020202020204" pitchFamily="34" charset="0"/>
                              <a:ea typeface="Times New Roman" panose="02020603050405020304" pitchFamily="18" charset="0"/>
                              <a:cs typeface="Times New Roman" panose="02020603050405020304" pitchFamily="18" charset="0"/>
                            </a:rPr>
                            <a:t>3</a:t>
                          </a:r>
                          <a:r>
                            <a:rPr lang="tr-TR" sz="1400">
                              <a:effectLst/>
                              <a:latin typeface="Arial" panose="020B0604020202020204" pitchFamily="34" charset="0"/>
                              <a:ea typeface="Times New Roman" panose="02020603050405020304" pitchFamily="18" charset="0"/>
                              <a:cs typeface="Times New Roman" panose="02020603050405020304" pitchFamily="18" charset="0"/>
                            </a:rPr>
                            <a:t> Fazladan çıkan baca gazı (4)x16,369</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tr-T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349311" t="-4000" r="-551" b="-258222"/>
                          </a:stretch>
                        </a:blipFill>
                      </a:tcPr>
                    </a:tc>
                    <a:extLst>
                      <a:ext uri="{0D108BD9-81ED-4DB2-BD59-A6C34878D82A}">
                        <a16:rowId xmlns:a16="http://schemas.microsoft.com/office/drawing/2014/main" val="272024092"/>
                      </a:ext>
                    </a:extLst>
                  </a:tr>
                  <a:tr h="262109">
                    <a:tc>
                      <a:txBody>
                        <a:bodyPr/>
                        <a:lstStyle/>
                        <a:p>
                          <a:pP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OCAK</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0,3</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155,4</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155,1</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169.683</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2.777.541</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142.162.882</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334370"/>
                      </a:ext>
                    </a:extLst>
                  </a:tr>
                  <a:tr h="274926">
                    <a:tc>
                      <a:txBody>
                        <a:bodyPr/>
                        <a:lstStyle/>
                        <a:p>
                          <a:pP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ŞUBAT</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2,1</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155,4</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153,3</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287.134</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4.700.097</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237.773.179</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2048845"/>
                      </a:ext>
                    </a:extLst>
                  </a:tr>
                  <a:tr h="262109">
                    <a:tc>
                      <a:txBody>
                        <a:bodyPr/>
                        <a:lstStyle/>
                        <a:p>
                          <a:pP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MART</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6,2</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155,4</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149,2</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180.788</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2.959.319</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145.705.019</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4104832"/>
                      </a:ext>
                    </a:extLst>
                  </a:tr>
                  <a:tr h="274926">
                    <a:tc>
                      <a:txBody>
                        <a:bodyPr/>
                        <a:lstStyle/>
                        <a:p>
                          <a:pP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NİSAN</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11,3</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155,4</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144,1</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112.201</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1.836.618</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87.336.704</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7442024"/>
                      </a:ext>
                    </a:extLst>
                  </a:tr>
                  <a:tr h="262109">
                    <a:tc>
                      <a:txBody>
                        <a:bodyPr/>
                        <a:lstStyle/>
                        <a:p>
                          <a:pP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MAYIS</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16,1</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155,4</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139,3</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83.556</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1.367.728</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62.873.096</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315534"/>
                      </a:ext>
                    </a:extLst>
                  </a:tr>
                  <a:tr h="274926">
                    <a:tc>
                      <a:txBody>
                        <a:bodyPr/>
                        <a:lstStyle/>
                        <a:p>
                          <a:pP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HAZİRAN</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20,2</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155,4</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135,2</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4348431"/>
                      </a:ext>
                    </a:extLst>
                  </a:tr>
                  <a:tr h="262109">
                    <a:tc>
                      <a:txBody>
                        <a:bodyPr/>
                        <a:lstStyle/>
                        <a:p>
                          <a:pP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TEMMUZ</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23,6</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155,4</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131,8</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0067232"/>
                      </a:ext>
                    </a:extLst>
                  </a:tr>
                  <a:tr h="274926">
                    <a:tc>
                      <a:txBody>
                        <a:bodyPr/>
                        <a:lstStyle/>
                        <a:p>
                          <a:pP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AĞUSTOS</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23,3</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155,4</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132,1</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0405940"/>
                      </a:ext>
                    </a:extLst>
                  </a:tr>
                  <a:tr h="262109">
                    <a:tc>
                      <a:txBody>
                        <a:bodyPr/>
                        <a:lstStyle/>
                        <a:p>
                          <a:pP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EYLÜL</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18,7</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155,4</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136,7</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923151"/>
                      </a:ext>
                    </a:extLst>
                  </a:tr>
                  <a:tr h="274926">
                    <a:tc>
                      <a:txBody>
                        <a:bodyPr/>
                        <a:lstStyle/>
                        <a:p>
                          <a:pP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EKİM</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13,0</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155,4</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142,4</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2820634"/>
                      </a:ext>
                    </a:extLst>
                  </a:tr>
                  <a:tr h="262109">
                    <a:tc>
                      <a:txBody>
                        <a:bodyPr/>
                        <a:lstStyle/>
                        <a:p>
                          <a:pP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KASIM</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6,7</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155,4</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148,7</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132.897</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2.175.391</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106.748.611</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3919854"/>
                      </a:ext>
                    </a:extLst>
                  </a:tr>
                  <a:tr h="274926">
                    <a:tc>
                      <a:txBody>
                        <a:bodyPr/>
                        <a:lstStyle/>
                        <a:p>
                          <a:pP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ARALIK</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2,3</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155,4</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153,1</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204.082</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3.340.618</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168.778.056</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0595208"/>
                      </a:ext>
                    </a:extLst>
                  </a:tr>
                  <a:tr h="274926">
                    <a:tc>
                      <a:txBody>
                        <a:bodyPr/>
                        <a:lstStyle/>
                        <a:p>
                          <a:pP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TOPLAM</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1.170.341</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1.915.312</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951.377.547</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5993114"/>
                      </a:ext>
                    </a:extLst>
                  </a:tr>
                </a:tbl>
              </a:graphicData>
            </a:graphic>
          </p:graphicFrame>
        </mc:Fallback>
      </mc:AlternateContent>
      <p:sp>
        <p:nvSpPr>
          <p:cNvPr id="3" name="Dikdörtgen 2"/>
          <p:cNvSpPr/>
          <p:nvPr/>
        </p:nvSpPr>
        <p:spPr>
          <a:xfrm>
            <a:off x="1751677" y="625885"/>
            <a:ext cx="6474823" cy="369332"/>
          </a:xfrm>
          <a:prstGeom prst="rect">
            <a:avLst/>
          </a:prstGeom>
        </p:spPr>
        <p:txBody>
          <a:bodyPr wrap="square">
            <a:spAutoFit/>
          </a:bodyPr>
          <a:lstStyle/>
          <a:p>
            <a:r>
              <a:rPr lang="tr-TR" dirty="0" smtClean="0"/>
              <a:t>Tablo 4. </a:t>
            </a:r>
            <a:r>
              <a:rPr lang="el-GR" dirty="0" smtClean="0"/>
              <a:t>λ=2,73 ’</a:t>
            </a:r>
            <a:r>
              <a:rPr lang="tr-TR" dirty="0" smtClean="0"/>
              <a:t>e göre fazla baca gazı değerleri (2 </a:t>
            </a:r>
            <a:r>
              <a:rPr lang="tr-TR" dirty="0" err="1" smtClean="0"/>
              <a:t>nolu</a:t>
            </a:r>
            <a:r>
              <a:rPr lang="tr-TR" dirty="0" smtClean="0"/>
              <a:t> kazan için).</a:t>
            </a:r>
            <a:endParaRPr lang="tr-TR" dirty="0"/>
          </a:p>
        </p:txBody>
      </p:sp>
      <p:pic>
        <p:nvPicPr>
          <p:cNvPr id="4" name="Resim 3"/>
          <p:cNvPicPr>
            <a:picLocks noChangeAspect="1"/>
          </p:cNvPicPr>
          <p:nvPr/>
        </p:nvPicPr>
        <p:blipFill>
          <a:blip r:embed="rId3"/>
          <a:stretch>
            <a:fillRect/>
          </a:stretch>
        </p:blipFill>
        <p:spPr>
          <a:xfrm>
            <a:off x="11273967" y="428625"/>
            <a:ext cx="523875" cy="514350"/>
          </a:xfrm>
          <a:prstGeom prst="rect">
            <a:avLst/>
          </a:prstGeom>
        </p:spPr>
      </p:pic>
      <p:sp>
        <p:nvSpPr>
          <p:cNvPr id="5" name="Slayt Numarası Yer Tutucusu 4"/>
          <p:cNvSpPr>
            <a:spLocks noGrp="1"/>
          </p:cNvSpPr>
          <p:nvPr>
            <p:ph type="sldNum" sz="quarter" idx="12"/>
          </p:nvPr>
        </p:nvSpPr>
        <p:spPr/>
        <p:txBody>
          <a:bodyPr/>
          <a:lstStyle/>
          <a:p>
            <a:fld id="{CE85524E-7D4F-4BBD-9F83-4E6DB74A3EAD}" type="slidenum">
              <a:rPr lang="tr-TR" smtClean="0"/>
              <a:t>14</a:t>
            </a:fld>
            <a:endParaRPr lang="tr-TR"/>
          </a:p>
        </p:txBody>
      </p:sp>
    </p:spTree>
    <p:extLst>
      <p:ext uri="{BB962C8B-B14F-4D97-AF65-F5344CB8AC3E}">
        <p14:creationId xmlns:p14="http://schemas.microsoft.com/office/powerpoint/2010/main" val="39288032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1104808" y="867905"/>
            <a:ext cx="9575074" cy="1554480"/>
          </a:xfrm>
          <a:prstGeom prst="rect">
            <a:avLst/>
          </a:prstGeom>
        </p:spPr>
      </p:pic>
      <p:pic>
        <p:nvPicPr>
          <p:cNvPr id="5" name="Resim 4"/>
          <p:cNvPicPr>
            <a:picLocks noChangeAspect="1"/>
          </p:cNvPicPr>
          <p:nvPr/>
        </p:nvPicPr>
        <p:blipFill>
          <a:blip r:embed="rId3"/>
          <a:stretch>
            <a:fillRect/>
          </a:stretch>
        </p:blipFill>
        <p:spPr>
          <a:xfrm>
            <a:off x="2477193" y="2371804"/>
            <a:ext cx="6916189" cy="3895992"/>
          </a:xfrm>
          <a:prstGeom prst="rect">
            <a:avLst/>
          </a:prstGeom>
        </p:spPr>
      </p:pic>
      <p:pic>
        <p:nvPicPr>
          <p:cNvPr id="6" name="Resim 5"/>
          <p:cNvPicPr>
            <a:picLocks noChangeAspect="1"/>
          </p:cNvPicPr>
          <p:nvPr/>
        </p:nvPicPr>
        <p:blipFill>
          <a:blip r:embed="rId4"/>
          <a:stretch>
            <a:fillRect/>
          </a:stretch>
        </p:blipFill>
        <p:spPr>
          <a:xfrm>
            <a:off x="11397953" y="289140"/>
            <a:ext cx="523875" cy="514350"/>
          </a:xfrm>
          <a:prstGeom prst="rect">
            <a:avLst/>
          </a:prstGeom>
        </p:spPr>
      </p:pic>
      <p:sp>
        <p:nvSpPr>
          <p:cNvPr id="7" name="Slayt Numarası Yer Tutucusu 6"/>
          <p:cNvSpPr>
            <a:spLocks noGrp="1"/>
          </p:cNvSpPr>
          <p:nvPr>
            <p:ph type="sldNum" sz="quarter" idx="12"/>
          </p:nvPr>
        </p:nvSpPr>
        <p:spPr/>
        <p:txBody>
          <a:bodyPr/>
          <a:lstStyle/>
          <a:p>
            <a:fld id="{CE85524E-7D4F-4BBD-9F83-4E6DB74A3EAD}" type="slidenum">
              <a:rPr lang="tr-TR" smtClean="0"/>
              <a:t>15</a:t>
            </a:fld>
            <a:endParaRPr lang="tr-TR"/>
          </a:p>
        </p:txBody>
      </p:sp>
    </p:spTree>
    <p:extLst>
      <p:ext uri="{BB962C8B-B14F-4D97-AF65-F5344CB8AC3E}">
        <p14:creationId xmlns:p14="http://schemas.microsoft.com/office/powerpoint/2010/main" val="25536233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265696" y="550851"/>
            <a:ext cx="6096000" cy="1077218"/>
          </a:xfrm>
          <a:prstGeom prst="rect">
            <a:avLst/>
          </a:prstGeom>
        </p:spPr>
        <p:txBody>
          <a:bodyPr>
            <a:spAutoFit/>
          </a:bodyPr>
          <a:lstStyle/>
          <a:p>
            <a:r>
              <a:rPr lang="tr-TR" sz="2800" dirty="0" smtClean="0"/>
              <a:t>3.3. 3-No’lu kazan:</a:t>
            </a:r>
          </a:p>
          <a:p>
            <a:endParaRPr lang="tr-TR" dirty="0" smtClean="0"/>
          </a:p>
          <a:p>
            <a:endParaRPr lang="tr-TR" dirty="0"/>
          </a:p>
        </p:txBody>
      </p:sp>
      <p:pic>
        <p:nvPicPr>
          <p:cNvPr id="3" name="Resim 2"/>
          <p:cNvPicPr>
            <a:picLocks noChangeAspect="1"/>
          </p:cNvPicPr>
          <p:nvPr/>
        </p:nvPicPr>
        <p:blipFill>
          <a:blip r:embed="rId2"/>
          <a:stretch>
            <a:fillRect/>
          </a:stretch>
        </p:blipFill>
        <p:spPr>
          <a:xfrm>
            <a:off x="1120747" y="1149833"/>
            <a:ext cx="9366069" cy="3693387"/>
          </a:xfrm>
          <a:prstGeom prst="rect">
            <a:avLst/>
          </a:prstGeom>
        </p:spPr>
      </p:pic>
      <p:pic>
        <p:nvPicPr>
          <p:cNvPr id="4" name="Resim 3"/>
          <p:cNvPicPr>
            <a:picLocks noChangeAspect="1"/>
          </p:cNvPicPr>
          <p:nvPr/>
        </p:nvPicPr>
        <p:blipFill>
          <a:blip r:embed="rId3"/>
          <a:stretch>
            <a:fillRect/>
          </a:stretch>
        </p:blipFill>
        <p:spPr>
          <a:xfrm>
            <a:off x="8942522" y="4621876"/>
            <a:ext cx="2123363" cy="1860231"/>
          </a:xfrm>
          <a:prstGeom prst="rect">
            <a:avLst/>
          </a:prstGeom>
        </p:spPr>
      </p:pic>
      <p:pic>
        <p:nvPicPr>
          <p:cNvPr id="5" name="Resim 4"/>
          <p:cNvPicPr>
            <a:picLocks noChangeAspect="1"/>
          </p:cNvPicPr>
          <p:nvPr/>
        </p:nvPicPr>
        <p:blipFill>
          <a:blip r:embed="rId4"/>
          <a:stretch>
            <a:fillRect/>
          </a:stretch>
        </p:blipFill>
        <p:spPr>
          <a:xfrm>
            <a:off x="11490943" y="211649"/>
            <a:ext cx="523875" cy="514350"/>
          </a:xfrm>
          <a:prstGeom prst="rect">
            <a:avLst/>
          </a:prstGeom>
        </p:spPr>
      </p:pic>
      <p:sp>
        <p:nvSpPr>
          <p:cNvPr id="6" name="Slayt Numarası Yer Tutucusu 5"/>
          <p:cNvSpPr>
            <a:spLocks noGrp="1"/>
          </p:cNvSpPr>
          <p:nvPr>
            <p:ph type="sldNum" sz="quarter" idx="12"/>
          </p:nvPr>
        </p:nvSpPr>
        <p:spPr/>
        <p:txBody>
          <a:bodyPr/>
          <a:lstStyle/>
          <a:p>
            <a:fld id="{CE85524E-7D4F-4BBD-9F83-4E6DB74A3EAD}" type="slidenum">
              <a:rPr lang="tr-TR" smtClean="0"/>
              <a:t>16</a:t>
            </a:fld>
            <a:endParaRPr lang="tr-TR"/>
          </a:p>
        </p:txBody>
      </p:sp>
    </p:spTree>
    <p:extLst>
      <p:ext uri="{BB962C8B-B14F-4D97-AF65-F5344CB8AC3E}">
        <p14:creationId xmlns:p14="http://schemas.microsoft.com/office/powerpoint/2010/main" val="18248622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p14="http://schemas.microsoft.com/office/powerpoint/2010/main" val="1564667161"/>
              </p:ext>
            </p:extLst>
          </p:nvPr>
        </p:nvGraphicFramePr>
        <p:xfrm>
          <a:off x="1554480" y="1379346"/>
          <a:ext cx="9405256" cy="4877768"/>
        </p:xfrm>
        <a:graphic>
          <a:graphicData uri="http://schemas.openxmlformats.org/drawingml/2006/table">
            <a:tbl>
              <a:tblPr firstRow="1" firstCol="1" bandRow="1">
                <a:tableStyleId>{5C22544A-7EE6-4342-B048-85BDC9FD1C3A}</a:tableStyleId>
              </a:tblPr>
              <a:tblGrid>
                <a:gridCol w="4702628">
                  <a:extLst>
                    <a:ext uri="{9D8B030D-6E8A-4147-A177-3AD203B41FA5}">
                      <a16:colId xmlns:a16="http://schemas.microsoft.com/office/drawing/2014/main" val="49783621"/>
                    </a:ext>
                  </a:extLst>
                </a:gridCol>
                <a:gridCol w="4702628">
                  <a:extLst>
                    <a:ext uri="{9D8B030D-6E8A-4147-A177-3AD203B41FA5}">
                      <a16:colId xmlns:a16="http://schemas.microsoft.com/office/drawing/2014/main" val="645529330"/>
                    </a:ext>
                  </a:extLst>
                </a:gridCol>
              </a:tblGrid>
              <a:tr h="348412">
                <a:tc>
                  <a:txBody>
                    <a:bodyPr/>
                    <a:lstStyle/>
                    <a:p>
                      <a:pPr algn="just">
                        <a:lnSpc>
                          <a:spcPct val="107000"/>
                        </a:lnSpc>
                        <a:spcAft>
                          <a:spcPts val="0"/>
                        </a:spcAft>
                      </a:pPr>
                      <a:r>
                        <a:rPr lang="tr-TR" sz="1800" dirty="0">
                          <a:effectLst/>
                        </a:rPr>
                        <a:t>Ay</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1800">
                          <a:effectLst/>
                        </a:rPr>
                        <a:t>Sm</a:t>
                      </a:r>
                      <a:r>
                        <a:rPr lang="tr-TR" sz="1800" baseline="30000">
                          <a:effectLst/>
                        </a:rPr>
                        <a:t>3</a:t>
                      </a:r>
                      <a:r>
                        <a:rPr lang="tr-TR" sz="1800">
                          <a:effectLst/>
                        </a:rPr>
                        <a:t>/Ay</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43962868"/>
                  </a:ext>
                </a:extLst>
              </a:tr>
              <a:tr h="348412">
                <a:tc>
                  <a:txBody>
                    <a:bodyPr/>
                    <a:lstStyle/>
                    <a:p>
                      <a:pPr algn="just">
                        <a:lnSpc>
                          <a:spcPct val="107000"/>
                        </a:lnSpc>
                        <a:spcAft>
                          <a:spcPts val="0"/>
                        </a:spcAft>
                      </a:pPr>
                      <a:r>
                        <a:rPr lang="tr-TR" sz="1800" dirty="0">
                          <a:effectLst/>
                        </a:rPr>
                        <a:t>Ocak</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1800">
                          <a:effectLst/>
                        </a:rPr>
                        <a:t>169.683</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98896150"/>
                  </a:ext>
                </a:extLst>
              </a:tr>
              <a:tr h="348412">
                <a:tc>
                  <a:txBody>
                    <a:bodyPr/>
                    <a:lstStyle/>
                    <a:p>
                      <a:pPr algn="just">
                        <a:lnSpc>
                          <a:spcPct val="107000"/>
                        </a:lnSpc>
                        <a:spcAft>
                          <a:spcPts val="0"/>
                        </a:spcAft>
                      </a:pPr>
                      <a:r>
                        <a:rPr lang="tr-TR" sz="1800" dirty="0">
                          <a:effectLst/>
                        </a:rPr>
                        <a:t>Şubat</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1800" dirty="0">
                          <a:effectLst/>
                        </a:rPr>
                        <a:t>329.435</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60201556"/>
                  </a:ext>
                </a:extLst>
              </a:tr>
              <a:tr h="348412">
                <a:tc>
                  <a:txBody>
                    <a:bodyPr/>
                    <a:lstStyle/>
                    <a:p>
                      <a:pPr algn="just">
                        <a:lnSpc>
                          <a:spcPct val="107000"/>
                        </a:lnSpc>
                        <a:spcAft>
                          <a:spcPts val="0"/>
                        </a:spcAft>
                      </a:pPr>
                      <a:r>
                        <a:rPr lang="tr-TR" sz="1800" dirty="0">
                          <a:effectLst/>
                        </a:rPr>
                        <a:t>Mart</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1800">
                          <a:effectLst/>
                        </a:rPr>
                        <a:t>129.452</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14765171"/>
                  </a:ext>
                </a:extLst>
              </a:tr>
              <a:tr h="348412">
                <a:tc>
                  <a:txBody>
                    <a:bodyPr/>
                    <a:lstStyle/>
                    <a:p>
                      <a:pPr algn="just">
                        <a:lnSpc>
                          <a:spcPct val="107000"/>
                        </a:lnSpc>
                        <a:spcAft>
                          <a:spcPts val="0"/>
                        </a:spcAft>
                      </a:pPr>
                      <a:r>
                        <a:rPr lang="tr-TR" sz="1800" dirty="0">
                          <a:effectLst/>
                        </a:rPr>
                        <a:t>Nisan</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1800">
                          <a:effectLst/>
                        </a:rPr>
                        <a:t>39.066</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44443838"/>
                  </a:ext>
                </a:extLst>
              </a:tr>
              <a:tr h="348412">
                <a:tc>
                  <a:txBody>
                    <a:bodyPr/>
                    <a:lstStyle/>
                    <a:p>
                      <a:pPr algn="just">
                        <a:lnSpc>
                          <a:spcPct val="107000"/>
                        </a:lnSpc>
                        <a:spcAft>
                          <a:spcPts val="0"/>
                        </a:spcAft>
                      </a:pPr>
                      <a:r>
                        <a:rPr lang="tr-TR" sz="1800" dirty="0">
                          <a:effectLst/>
                        </a:rPr>
                        <a:t>Mayıs</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1800">
                          <a:effectLst/>
                        </a:rPr>
                        <a:t>70.787</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18504372"/>
                  </a:ext>
                </a:extLst>
              </a:tr>
              <a:tr h="348412">
                <a:tc>
                  <a:txBody>
                    <a:bodyPr/>
                    <a:lstStyle/>
                    <a:p>
                      <a:pPr algn="just">
                        <a:lnSpc>
                          <a:spcPct val="107000"/>
                        </a:lnSpc>
                        <a:spcAft>
                          <a:spcPts val="0"/>
                        </a:spcAft>
                      </a:pPr>
                      <a:r>
                        <a:rPr lang="tr-TR" sz="1800" dirty="0">
                          <a:effectLst/>
                        </a:rPr>
                        <a:t>Haziran</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98934534"/>
                  </a:ext>
                </a:extLst>
              </a:tr>
              <a:tr h="348412">
                <a:tc>
                  <a:txBody>
                    <a:bodyPr/>
                    <a:lstStyle/>
                    <a:p>
                      <a:pPr algn="just">
                        <a:lnSpc>
                          <a:spcPct val="107000"/>
                        </a:lnSpc>
                        <a:spcAft>
                          <a:spcPts val="0"/>
                        </a:spcAft>
                      </a:pPr>
                      <a:r>
                        <a:rPr lang="tr-TR" sz="1800" dirty="0">
                          <a:effectLst/>
                        </a:rPr>
                        <a:t>Temmuz</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22212083"/>
                  </a:ext>
                </a:extLst>
              </a:tr>
              <a:tr h="348412">
                <a:tc>
                  <a:txBody>
                    <a:bodyPr/>
                    <a:lstStyle/>
                    <a:p>
                      <a:pPr algn="just">
                        <a:lnSpc>
                          <a:spcPct val="107000"/>
                        </a:lnSpc>
                        <a:spcAft>
                          <a:spcPts val="0"/>
                        </a:spcAft>
                      </a:pPr>
                      <a:r>
                        <a:rPr lang="tr-TR" sz="1800" dirty="0">
                          <a:effectLst/>
                        </a:rPr>
                        <a:t>Ağustos</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42624275"/>
                  </a:ext>
                </a:extLst>
              </a:tr>
              <a:tr h="348412">
                <a:tc>
                  <a:txBody>
                    <a:bodyPr/>
                    <a:lstStyle/>
                    <a:p>
                      <a:pPr algn="just">
                        <a:lnSpc>
                          <a:spcPct val="107000"/>
                        </a:lnSpc>
                        <a:spcAft>
                          <a:spcPts val="0"/>
                        </a:spcAft>
                      </a:pPr>
                      <a:r>
                        <a:rPr lang="tr-TR" sz="1800" dirty="0">
                          <a:effectLst/>
                        </a:rPr>
                        <a:t>Eylül</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28008898"/>
                  </a:ext>
                </a:extLst>
              </a:tr>
              <a:tr h="348412">
                <a:tc>
                  <a:txBody>
                    <a:bodyPr/>
                    <a:lstStyle/>
                    <a:p>
                      <a:pPr algn="just">
                        <a:lnSpc>
                          <a:spcPct val="107000"/>
                        </a:lnSpc>
                        <a:spcAft>
                          <a:spcPts val="0"/>
                        </a:spcAft>
                      </a:pPr>
                      <a:r>
                        <a:rPr lang="tr-TR" sz="1800">
                          <a:effectLst/>
                        </a:rPr>
                        <a:t>Ekim</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95062721"/>
                  </a:ext>
                </a:extLst>
              </a:tr>
              <a:tr h="348412">
                <a:tc>
                  <a:txBody>
                    <a:bodyPr/>
                    <a:lstStyle/>
                    <a:p>
                      <a:pPr algn="just">
                        <a:lnSpc>
                          <a:spcPct val="107000"/>
                        </a:lnSpc>
                        <a:spcAft>
                          <a:spcPts val="0"/>
                        </a:spcAft>
                      </a:pPr>
                      <a:r>
                        <a:rPr lang="tr-TR" sz="1800">
                          <a:effectLst/>
                        </a:rPr>
                        <a:t>Kasım</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1800" dirty="0">
                          <a:effectLst/>
                        </a:rPr>
                        <a:t>137.384</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61165018"/>
                  </a:ext>
                </a:extLst>
              </a:tr>
              <a:tr h="348412">
                <a:tc>
                  <a:txBody>
                    <a:bodyPr/>
                    <a:lstStyle/>
                    <a:p>
                      <a:pPr algn="just">
                        <a:lnSpc>
                          <a:spcPct val="107000"/>
                        </a:lnSpc>
                        <a:spcAft>
                          <a:spcPts val="0"/>
                        </a:spcAft>
                      </a:pPr>
                      <a:r>
                        <a:rPr lang="tr-TR" sz="1800">
                          <a:effectLst/>
                        </a:rPr>
                        <a:t>Aralık</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1800" dirty="0">
                          <a:effectLst/>
                        </a:rPr>
                        <a:t>205.593</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3817386"/>
                  </a:ext>
                </a:extLst>
              </a:tr>
              <a:tr h="348412">
                <a:tc>
                  <a:txBody>
                    <a:bodyPr/>
                    <a:lstStyle/>
                    <a:p>
                      <a:pPr algn="just">
                        <a:lnSpc>
                          <a:spcPct val="107000"/>
                        </a:lnSpc>
                        <a:spcAft>
                          <a:spcPts val="0"/>
                        </a:spcAft>
                      </a:pPr>
                      <a:r>
                        <a:rPr lang="tr-TR" sz="1800">
                          <a:effectLst/>
                        </a:rPr>
                        <a:t>Toplam</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1800" dirty="0">
                          <a:effectLst/>
                        </a:rPr>
                        <a:t>1,081.400</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59240676"/>
                  </a:ext>
                </a:extLst>
              </a:tr>
            </a:tbl>
          </a:graphicData>
        </a:graphic>
      </p:graphicFrame>
      <p:sp>
        <p:nvSpPr>
          <p:cNvPr id="4" name="Dikdörtgen 3"/>
          <p:cNvSpPr/>
          <p:nvPr/>
        </p:nvSpPr>
        <p:spPr>
          <a:xfrm>
            <a:off x="1989907" y="878848"/>
            <a:ext cx="6775269" cy="388696"/>
          </a:xfrm>
          <a:prstGeom prst="rect">
            <a:avLst/>
          </a:prstGeom>
        </p:spPr>
        <p:txBody>
          <a:bodyPr wrap="square">
            <a:spAutoFit/>
          </a:bodyPr>
          <a:lstStyle/>
          <a:p>
            <a:pPr algn="ctr">
              <a:lnSpc>
                <a:spcPct val="107000"/>
              </a:lnSpc>
              <a:spcAft>
                <a:spcPts val="0"/>
              </a:spcAft>
            </a:pPr>
            <a:r>
              <a:rPr lang="tr-TR" dirty="0">
                <a:latin typeface="Arial" panose="020B0604020202020204" pitchFamily="34" charset="0"/>
                <a:ea typeface="Times New Roman" panose="02020603050405020304" pitchFamily="18" charset="0"/>
                <a:cs typeface="Times New Roman" panose="02020603050405020304" pitchFamily="18" charset="0"/>
              </a:rPr>
              <a:t>Tablo 5</a:t>
            </a:r>
            <a:r>
              <a:rPr lang="tr-TR" b="1" dirty="0">
                <a:latin typeface="Arial" panose="020B0604020202020204" pitchFamily="34" charset="0"/>
                <a:ea typeface="Times New Roman" panose="02020603050405020304" pitchFamily="18" charset="0"/>
                <a:cs typeface="Times New Roman" panose="02020603050405020304" pitchFamily="18" charset="0"/>
              </a:rPr>
              <a:t>. </a:t>
            </a:r>
            <a:r>
              <a:rPr lang="tr-TR" dirty="0">
                <a:latin typeface="Arial" panose="020B0604020202020204" pitchFamily="34" charset="0"/>
                <a:ea typeface="Times New Roman" panose="02020603050405020304" pitchFamily="18" charset="0"/>
                <a:cs typeface="Times New Roman" panose="02020603050405020304" pitchFamily="18" charset="0"/>
              </a:rPr>
              <a:t>2011 aylara göre Sm</a:t>
            </a:r>
            <a:r>
              <a:rPr lang="tr-TR" baseline="30000" dirty="0">
                <a:latin typeface="Arial" panose="020B0604020202020204" pitchFamily="34" charset="0"/>
                <a:ea typeface="Times New Roman" panose="02020603050405020304" pitchFamily="18" charset="0"/>
                <a:cs typeface="Times New Roman" panose="02020603050405020304" pitchFamily="18" charset="0"/>
              </a:rPr>
              <a:t>3</a:t>
            </a:r>
            <a:r>
              <a:rPr lang="tr-TR" dirty="0">
                <a:latin typeface="Arial" panose="020B0604020202020204" pitchFamily="34" charset="0"/>
                <a:ea typeface="Times New Roman" panose="02020603050405020304" pitchFamily="18" charset="0"/>
                <a:cs typeface="Times New Roman" panose="02020603050405020304" pitchFamily="18" charset="0"/>
              </a:rPr>
              <a:t>/Ay değerleri (3 </a:t>
            </a:r>
            <a:r>
              <a:rPr lang="tr-TR" dirty="0" err="1">
                <a:latin typeface="Arial" panose="020B0604020202020204" pitchFamily="34" charset="0"/>
                <a:ea typeface="Times New Roman" panose="02020603050405020304" pitchFamily="18" charset="0"/>
                <a:cs typeface="Times New Roman" panose="02020603050405020304" pitchFamily="18" charset="0"/>
              </a:rPr>
              <a:t>nolu</a:t>
            </a:r>
            <a:r>
              <a:rPr lang="tr-TR" dirty="0">
                <a:latin typeface="Arial" panose="020B0604020202020204" pitchFamily="34" charset="0"/>
                <a:ea typeface="Times New Roman" panose="02020603050405020304" pitchFamily="18" charset="0"/>
                <a:cs typeface="Times New Roman" panose="02020603050405020304" pitchFamily="18" charset="0"/>
              </a:rPr>
              <a:t> kazan için).</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Resim 1"/>
          <p:cNvPicPr>
            <a:picLocks noChangeAspect="1"/>
          </p:cNvPicPr>
          <p:nvPr/>
        </p:nvPicPr>
        <p:blipFill>
          <a:blip r:embed="rId2"/>
          <a:stretch>
            <a:fillRect/>
          </a:stretch>
        </p:blipFill>
        <p:spPr>
          <a:xfrm>
            <a:off x="11521940" y="149656"/>
            <a:ext cx="523875" cy="514350"/>
          </a:xfrm>
          <a:prstGeom prst="rect">
            <a:avLst/>
          </a:prstGeom>
        </p:spPr>
      </p:pic>
      <p:sp>
        <p:nvSpPr>
          <p:cNvPr id="5" name="Slayt Numarası Yer Tutucusu 4"/>
          <p:cNvSpPr>
            <a:spLocks noGrp="1"/>
          </p:cNvSpPr>
          <p:nvPr>
            <p:ph type="sldNum" sz="quarter" idx="12"/>
          </p:nvPr>
        </p:nvSpPr>
        <p:spPr/>
        <p:txBody>
          <a:bodyPr/>
          <a:lstStyle/>
          <a:p>
            <a:fld id="{CE85524E-7D4F-4BBD-9F83-4E6DB74A3EAD}" type="slidenum">
              <a:rPr lang="tr-TR" smtClean="0"/>
              <a:t>17</a:t>
            </a:fld>
            <a:endParaRPr lang="tr-TR"/>
          </a:p>
        </p:txBody>
      </p:sp>
    </p:spTree>
    <p:extLst>
      <p:ext uri="{BB962C8B-B14F-4D97-AF65-F5344CB8AC3E}">
        <p14:creationId xmlns:p14="http://schemas.microsoft.com/office/powerpoint/2010/main" val="18220810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o 1"/>
              <p:cNvGraphicFramePr>
                <a:graphicFrameLocks noGrp="1"/>
              </p:cNvGraphicFramePr>
              <p:nvPr>
                <p:extLst>
                  <p:ext uri="{D42A27DB-BD31-4B8C-83A1-F6EECF244321}">
                    <p14:modId xmlns:p14="http://schemas.microsoft.com/office/powerpoint/2010/main" val="2854229892"/>
                  </p:ext>
                </p:extLst>
              </p:nvPr>
            </p:nvGraphicFramePr>
            <p:xfrm>
              <a:off x="1195609" y="1077716"/>
              <a:ext cx="9932174" cy="4947859"/>
            </p:xfrm>
            <a:graphic>
              <a:graphicData uri="http://schemas.openxmlformats.org/drawingml/2006/table">
                <a:tbl>
                  <a:tblPr firstRow="1" firstCol="1" bandRow="1"/>
                  <a:tblGrid>
                    <a:gridCol w="1338320">
                      <a:extLst>
                        <a:ext uri="{9D8B030D-6E8A-4147-A177-3AD203B41FA5}">
                          <a16:colId xmlns:a16="http://schemas.microsoft.com/office/drawing/2014/main" val="3060811429"/>
                        </a:ext>
                      </a:extLst>
                    </a:gridCol>
                    <a:gridCol w="1273009">
                      <a:extLst>
                        <a:ext uri="{9D8B030D-6E8A-4147-A177-3AD203B41FA5}">
                          <a16:colId xmlns:a16="http://schemas.microsoft.com/office/drawing/2014/main" val="2025224999"/>
                        </a:ext>
                      </a:extLst>
                    </a:gridCol>
                    <a:gridCol w="1204592">
                      <a:extLst>
                        <a:ext uri="{9D8B030D-6E8A-4147-A177-3AD203B41FA5}">
                          <a16:colId xmlns:a16="http://schemas.microsoft.com/office/drawing/2014/main" val="3607222581"/>
                        </a:ext>
                      </a:extLst>
                    </a:gridCol>
                    <a:gridCol w="1273009">
                      <a:extLst>
                        <a:ext uri="{9D8B030D-6E8A-4147-A177-3AD203B41FA5}">
                          <a16:colId xmlns:a16="http://schemas.microsoft.com/office/drawing/2014/main" val="2839723523"/>
                        </a:ext>
                      </a:extLst>
                    </a:gridCol>
                    <a:gridCol w="1318622">
                      <a:extLst>
                        <a:ext uri="{9D8B030D-6E8A-4147-A177-3AD203B41FA5}">
                          <a16:colId xmlns:a16="http://schemas.microsoft.com/office/drawing/2014/main" val="2213632710"/>
                        </a:ext>
                      </a:extLst>
                    </a:gridCol>
                    <a:gridCol w="1315514">
                      <a:extLst>
                        <a:ext uri="{9D8B030D-6E8A-4147-A177-3AD203B41FA5}">
                          <a16:colId xmlns:a16="http://schemas.microsoft.com/office/drawing/2014/main" val="3293651922"/>
                        </a:ext>
                      </a:extLst>
                    </a:gridCol>
                    <a:gridCol w="2209108">
                      <a:extLst>
                        <a:ext uri="{9D8B030D-6E8A-4147-A177-3AD203B41FA5}">
                          <a16:colId xmlns:a16="http://schemas.microsoft.com/office/drawing/2014/main" val="1594723348"/>
                        </a:ext>
                      </a:extLst>
                    </a:gridCol>
                  </a:tblGrid>
                  <a:tr h="1036664">
                    <a:tc>
                      <a:txBody>
                        <a:bodyPr/>
                        <a:lstStyle/>
                        <a:p>
                          <a:pP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AYLAR</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1</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t </a:t>
                          </a:r>
                          <a:r>
                            <a:rPr lang="tr-TR" sz="1400" dirty="0" err="1">
                              <a:effectLst/>
                              <a:latin typeface="Arial" panose="020B0604020202020204" pitchFamily="34" charset="0"/>
                              <a:ea typeface="Times New Roman" panose="02020603050405020304" pitchFamily="18" charset="0"/>
                              <a:cs typeface="Times New Roman" panose="02020603050405020304" pitchFamily="18" charset="0"/>
                            </a:rPr>
                            <a:t>ort</a:t>
                          </a:r>
                          <a:r>
                            <a:rPr lang="tr-TR" sz="1400" dirty="0">
                              <a:effectLst/>
                              <a:latin typeface="Arial" panose="020B0604020202020204" pitchFamily="34" charset="0"/>
                              <a:ea typeface="Times New Roman" panose="02020603050405020304" pitchFamily="18" charset="0"/>
                              <a:cs typeface="Times New Roman" panose="02020603050405020304" pitchFamily="18" charset="0"/>
                            </a:rPr>
                            <a:t> Dış Sıcaklık °C</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2</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t °C baca gazı</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3</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14:m>
                            <m:oMath xmlns:m="http://schemas.openxmlformats.org/officeDocument/2006/math">
                              <m:r>
                                <a:rPr lang="tr-TR" sz="1400">
                                  <a:effectLst/>
                                  <a:latin typeface="Cambria Math" panose="02040503050406030204" pitchFamily="18" charset="0"/>
                                  <a:ea typeface="Times New Roman" panose="02020603050405020304" pitchFamily="18" charset="0"/>
                                  <a:cs typeface="Arial" panose="020B0604020202020204" pitchFamily="34" charset="0"/>
                                </a:rPr>
                                <m:t>∆</m:t>
                              </m:r>
                              <m:r>
                                <m:rPr>
                                  <m:sty m:val="p"/>
                                </m:rPr>
                                <a:rPr lang="tr-TR" sz="1400">
                                  <a:effectLst/>
                                  <a:latin typeface="Cambria Math" panose="02040503050406030204" pitchFamily="18" charset="0"/>
                                  <a:ea typeface="Times New Roman" panose="02020603050405020304" pitchFamily="18" charset="0"/>
                                  <a:cs typeface="Arial" panose="020B0604020202020204" pitchFamily="34" charset="0"/>
                                </a:rPr>
                                <m:t>t</m:t>
                              </m:r>
                              <m:r>
                                <a:rPr lang="tr-TR" sz="1400">
                                  <a:effectLst/>
                                  <a:latin typeface="Cambria Math" panose="02040503050406030204" pitchFamily="18" charset="0"/>
                                  <a:ea typeface="Times New Roman" panose="02020603050405020304" pitchFamily="18" charset="0"/>
                                  <a:cs typeface="Arial" panose="020B0604020202020204" pitchFamily="34" charset="0"/>
                                </a:rPr>
                                <m:t>℃</m:t>
                              </m:r>
                            </m:oMath>
                          </a14:m>
                          <a:r>
                            <a:rPr lang="tr-TR" sz="1400" dirty="0">
                              <a:effectLst/>
                              <a:latin typeface="Arial" panose="020B0604020202020204" pitchFamily="34" charset="0"/>
                              <a:ea typeface="Times New Roman" panose="02020603050405020304" pitchFamily="18" charset="0"/>
                              <a:cs typeface="Times New Roman" panose="02020603050405020304" pitchFamily="18" charset="0"/>
                            </a:rPr>
                            <a:t> Sıcaklık Farkı</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4</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Doğalgaz tüketimi Sm</a:t>
                          </a:r>
                          <a:r>
                            <a:rPr lang="tr-TR" sz="1400" baseline="30000">
                              <a:effectLst/>
                              <a:latin typeface="Arial" panose="020B0604020202020204" pitchFamily="34" charset="0"/>
                              <a:ea typeface="Times New Roman" panose="02020603050405020304" pitchFamily="18" charset="0"/>
                              <a:cs typeface="Times New Roman" panose="02020603050405020304" pitchFamily="18" charset="0"/>
                            </a:rPr>
                            <a:t>3</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5</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(V) Sm</a:t>
                          </a:r>
                          <a:r>
                            <a:rPr lang="tr-TR" sz="1400" baseline="30000">
                              <a:effectLst/>
                              <a:latin typeface="Arial" panose="020B0604020202020204" pitchFamily="34" charset="0"/>
                              <a:ea typeface="Times New Roman" panose="02020603050405020304" pitchFamily="18" charset="0"/>
                              <a:cs typeface="Times New Roman" panose="02020603050405020304" pitchFamily="18" charset="0"/>
                            </a:rPr>
                            <a:t>3</a:t>
                          </a:r>
                          <a:r>
                            <a:rPr lang="tr-TR" sz="1400">
                              <a:effectLst/>
                              <a:latin typeface="Arial" panose="020B0604020202020204" pitchFamily="34" charset="0"/>
                              <a:ea typeface="Times New Roman" panose="02020603050405020304" pitchFamily="18" charset="0"/>
                              <a:cs typeface="Times New Roman" panose="02020603050405020304" pitchFamily="18" charset="0"/>
                            </a:rPr>
                            <a:t> Fazladan çıkan baca gazı (4)x17,032</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6</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Fazladan çıkan baca gazındaki ısı Q=Vx</a:t>
                          </a:r>
                          <a14:m>
                            <m:oMath xmlns:m="http://schemas.openxmlformats.org/officeDocument/2006/math">
                              <m:sSub>
                                <m:sSubPr>
                                  <m:ctrlPr>
                                    <a:rPr lang="tr-TR" sz="1400" i="1">
                                      <a:effectLst/>
                                      <a:latin typeface="Cambria Math" panose="02040503050406030204" pitchFamily="18" charset="0"/>
                                      <a:ea typeface="Calibri" panose="020F0502020204030204" pitchFamily="34" charset="0"/>
                                      <a:cs typeface="Arial" panose="020B0604020202020204" pitchFamily="34" charset="0"/>
                                    </a:rPr>
                                  </m:ctrlPr>
                                </m:sSubPr>
                                <m:e>
                                  <m:r>
                                    <m:rPr>
                                      <m:sty m:val="p"/>
                                    </m:rPr>
                                    <a:rPr lang="tr-TR" sz="1400">
                                      <a:effectLst/>
                                      <a:latin typeface="Cambria Math" panose="02040503050406030204" pitchFamily="18" charset="0"/>
                                      <a:ea typeface="Times New Roman" panose="02020603050405020304" pitchFamily="18" charset="0"/>
                                      <a:cs typeface="Arial" panose="020B0604020202020204" pitchFamily="34" charset="0"/>
                                    </a:rPr>
                                    <m:t>C</m:t>
                                  </m:r>
                                </m:e>
                                <m:sub>
                                  <m:r>
                                    <m:rPr>
                                      <m:sty m:val="p"/>
                                    </m:rPr>
                                    <a:rPr lang="tr-TR" sz="1400">
                                      <a:effectLst/>
                                      <a:latin typeface="Cambria Math" panose="02040503050406030204" pitchFamily="18" charset="0"/>
                                      <a:ea typeface="Times New Roman" panose="02020603050405020304" pitchFamily="18" charset="0"/>
                                      <a:cs typeface="Arial" panose="020B0604020202020204" pitchFamily="34" charset="0"/>
                                    </a:rPr>
                                    <m:t>p</m:t>
                                  </m:r>
                                </m:sub>
                              </m:sSub>
                            </m:oMath>
                          </a14:m>
                          <a:r>
                            <a:rPr lang="tr-TR" sz="1400">
                              <a:effectLst/>
                              <a:latin typeface="Arial" panose="020B0604020202020204" pitchFamily="34" charset="0"/>
                              <a:ea typeface="Times New Roman" panose="02020603050405020304" pitchFamily="18" charset="0"/>
                              <a:cs typeface="Times New Roman" panose="02020603050405020304" pitchFamily="18" charset="0"/>
                            </a:rPr>
                            <a:t> x</a:t>
                          </a:r>
                          <a14:m>
                            <m:oMath xmlns:m="http://schemas.openxmlformats.org/officeDocument/2006/math">
                              <m:r>
                                <a:rPr lang="tr-TR" sz="1400" i="1">
                                  <a:effectLst/>
                                  <a:latin typeface="Cambria Math" panose="02040503050406030204" pitchFamily="18" charset="0"/>
                                  <a:ea typeface="Times New Roman" panose="02020603050405020304" pitchFamily="18" charset="0"/>
                                  <a:cs typeface="Arial" panose="020B0604020202020204" pitchFamily="34" charset="0"/>
                                </a:rPr>
                                <m:t>∆</m:t>
                              </m:r>
                              <m:r>
                                <a:rPr lang="tr-TR" sz="1400" i="1">
                                  <a:effectLst/>
                                  <a:latin typeface="Cambria Math" panose="02040503050406030204" pitchFamily="18" charset="0"/>
                                  <a:ea typeface="Times New Roman" panose="02020603050405020304" pitchFamily="18" charset="0"/>
                                  <a:cs typeface="Arial" panose="020B0604020202020204" pitchFamily="34" charset="0"/>
                                </a:rPr>
                                <m:t>𝑡</m:t>
                              </m:r>
                              <m:r>
                                <a:rPr lang="tr-TR" sz="1400" i="1">
                                  <a:effectLst/>
                                  <a:latin typeface="Cambria Math" panose="02040503050406030204" pitchFamily="18" charset="0"/>
                                  <a:ea typeface="Times New Roman" panose="02020603050405020304" pitchFamily="18" charset="0"/>
                                  <a:cs typeface="Arial" panose="020B0604020202020204" pitchFamily="34" charset="0"/>
                                </a:rPr>
                                <m:t> </m:t>
                              </m:r>
                              <m:sSub>
                                <m:sSubPr>
                                  <m:ctrlPr>
                                    <a:rPr lang="tr-TR" sz="1400" i="1">
                                      <a:effectLst/>
                                      <a:latin typeface="Cambria Math" panose="02040503050406030204" pitchFamily="18" charset="0"/>
                                      <a:ea typeface="Calibri" panose="020F0502020204030204" pitchFamily="34" charset="0"/>
                                      <a:cs typeface="Arial" panose="020B0604020202020204" pitchFamily="34" charset="0"/>
                                    </a:rPr>
                                  </m:ctrlPr>
                                </m:sSubPr>
                                <m:e>
                                  <m:r>
                                    <m:rPr>
                                      <m:sty m:val="p"/>
                                    </m:rPr>
                                    <a:rPr lang="tr-TR" sz="1400">
                                      <a:effectLst/>
                                      <a:latin typeface="Cambria Math" panose="02040503050406030204" pitchFamily="18" charset="0"/>
                                      <a:ea typeface="Times New Roman" panose="02020603050405020304" pitchFamily="18" charset="0"/>
                                      <a:cs typeface="Arial" panose="020B0604020202020204" pitchFamily="34" charset="0"/>
                                    </a:rPr>
                                    <m:t>C</m:t>
                                  </m:r>
                                </m:e>
                                <m:sub>
                                  <m:r>
                                    <m:rPr>
                                      <m:sty m:val="p"/>
                                    </m:rPr>
                                    <a:rPr lang="tr-TR" sz="1400">
                                      <a:effectLst/>
                                      <a:latin typeface="Cambria Math" panose="02040503050406030204" pitchFamily="18" charset="0"/>
                                      <a:ea typeface="Times New Roman" panose="02020603050405020304" pitchFamily="18" charset="0"/>
                                      <a:cs typeface="Arial" panose="020B0604020202020204" pitchFamily="34" charset="0"/>
                                    </a:rPr>
                                    <m:t>p</m:t>
                                  </m:r>
                                </m:sub>
                              </m:sSub>
                            </m:oMath>
                          </a14:m>
                          <a:r>
                            <a:rPr lang="tr-TR" sz="1400">
                              <a:effectLst/>
                              <a:latin typeface="Arial" panose="020B0604020202020204" pitchFamily="34" charset="0"/>
                              <a:ea typeface="Times New Roman" panose="02020603050405020304" pitchFamily="18" charset="0"/>
                              <a:cs typeface="Times New Roman" panose="02020603050405020304" pitchFamily="18" charset="0"/>
                            </a:rPr>
                            <a:t>=0,33Kcal/m</a:t>
                          </a:r>
                          <a:r>
                            <a:rPr lang="tr-TR" sz="1400" baseline="30000">
                              <a:effectLst/>
                              <a:latin typeface="Arial" panose="020B0604020202020204" pitchFamily="34" charset="0"/>
                              <a:ea typeface="Times New Roman" panose="02020603050405020304" pitchFamily="18" charset="0"/>
                              <a:cs typeface="Times New Roman" panose="02020603050405020304" pitchFamily="18" charset="0"/>
                            </a:rPr>
                            <a:t>3</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8684819"/>
                      </a:ext>
                    </a:extLst>
                  </a:tr>
                  <a:tr h="268182">
                    <a:tc>
                      <a:txBody>
                        <a:bodyPr/>
                        <a:lstStyle/>
                        <a:p>
                          <a:pP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OCAK</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0,3</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136,2</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135,9</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169.683</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2.890.041</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129.609.662</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0583953"/>
                      </a:ext>
                    </a:extLst>
                  </a:tr>
                  <a:tr h="281296">
                    <a:tc>
                      <a:txBody>
                        <a:bodyPr/>
                        <a:lstStyle/>
                        <a:p>
                          <a:pP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ŞUBAT</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2,1</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136,2</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134,1</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329.435</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5.610.937</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248.300.791</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6167645"/>
                      </a:ext>
                    </a:extLst>
                  </a:tr>
                  <a:tr h="268182">
                    <a:tc>
                      <a:txBody>
                        <a:bodyPr/>
                        <a:lstStyle/>
                        <a:p>
                          <a:pP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MART</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6,2</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136,2</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130</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129.452</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2.204.827</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94.587.055</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8692737"/>
                      </a:ext>
                    </a:extLst>
                  </a:tr>
                  <a:tr h="281296">
                    <a:tc>
                      <a:txBody>
                        <a:bodyPr/>
                        <a:lstStyle/>
                        <a:p>
                          <a:pP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NİSAN</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11,3</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136,2</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124,9</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39.066</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665.372</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27.424.642</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174278"/>
                      </a:ext>
                    </a:extLst>
                  </a:tr>
                  <a:tr h="268182">
                    <a:tc>
                      <a:txBody>
                        <a:bodyPr/>
                        <a:lstStyle/>
                        <a:p>
                          <a:pP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MAYIS</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16,1</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136,2</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120,1</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70.787</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1.205.644</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47.783.296</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4470373"/>
                      </a:ext>
                    </a:extLst>
                  </a:tr>
                  <a:tr h="281296">
                    <a:tc>
                      <a:txBody>
                        <a:bodyPr/>
                        <a:lstStyle/>
                        <a:p>
                          <a:pP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HAZİRAN</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20,2</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136,2</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116</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3860806"/>
                      </a:ext>
                    </a:extLst>
                  </a:tr>
                  <a:tr h="268182">
                    <a:tc>
                      <a:txBody>
                        <a:bodyPr/>
                        <a:lstStyle/>
                        <a:p>
                          <a:pP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TEMMUZ</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23,6</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136,2</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112,6</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0744561"/>
                      </a:ext>
                    </a:extLst>
                  </a:tr>
                  <a:tr h="281296">
                    <a:tc>
                      <a:txBody>
                        <a:bodyPr/>
                        <a:lstStyle/>
                        <a:p>
                          <a:pP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AĞUSTOS</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23,3</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136,2</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112,9</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9582480"/>
                      </a:ext>
                    </a:extLst>
                  </a:tr>
                  <a:tr h="268182">
                    <a:tc>
                      <a:txBody>
                        <a:bodyPr/>
                        <a:lstStyle/>
                        <a:p>
                          <a:pP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EYLÜL</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18,7</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136,2</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117,5</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1447093"/>
                      </a:ext>
                    </a:extLst>
                  </a:tr>
                  <a:tr h="281296">
                    <a:tc>
                      <a:txBody>
                        <a:bodyPr/>
                        <a:lstStyle/>
                        <a:p>
                          <a:pP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EKİM</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13,0</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136,2</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123,2</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8517576"/>
                      </a:ext>
                    </a:extLst>
                  </a:tr>
                  <a:tr h="268182">
                    <a:tc>
                      <a:txBody>
                        <a:bodyPr/>
                        <a:lstStyle/>
                        <a:p>
                          <a:pP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KASIM</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6,7</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136,2</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129,5</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137.384</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2.339.924</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99.996.664</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6015211"/>
                      </a:ext>
                    </a:extLst>
                  </a:tr>
                  <a:tr h="281296">
                    <a:tc>
                      <a:txBody>
                        <a:bodyPr/>
                        <a:lstStyle/>
                        <a:p>
                          <a:pP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ARALIK</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2,3</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136,2</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133,9</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205.593</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3.501.660</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154.727.849</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0860792"/>
                      </a:ext>
                    </a:extLst>
                  </a:tr>
                  <a:tr h="281296">
                    <a:tc>
                      <a:txBody>
                        <a:bodyPr/>
                        <a:lstStyle/>
                        <a:p>
                          <a:pP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TOPLAM</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1.081.400</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18.418.405</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802.429.959</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5770713"/>
                      </a:ext>
                    </a:extLst>
                  </a:tr>
                </a:tbl>
              </a:graphicData>
            </a:graphic>
          </p:graphicFrame>
        </mc:Choice>
        <mc:Fallback xmlns="">
          <p:graphicFrame>
            <p:nvGraphicFramePr>
              <p:cNvPr id="2" name="Tablo 1"/>
              <p:cNvGraphicFramePr>
                <a:graphicFrameLocks noGrp="1"/>
              </p:cNvGraphicFramePr>
              <p:nvPr>
                <p:extLst>
                  <p:ext uri="{D42A27DB-BD31-4B8C-83A1-F6EECF244321}">
                    <p14:modId xmlns:p14="http://schemas.microsoft.com/office/powerpoint/2010/main" val="2854229892"/>
                  </p:ext>
                </p:extLst>
              </p:nvPr>
            </p:nvGraphicFramePr>
            <p:xfrm>
              <a:off x="1195609" y="1077716"/>
              <a:ext cx="9932174" cy="4947859"/>
            </p:xfrm>
            <a:graphic>
              <a:graphicData uri="http://schemas.openxmlformats.org/drawingml/2006/table">
                <a:tbl>
                  <a:tblPr firstRow="1" firstCol="1" bandRow="1"/>
                  <a:tblGrid>
                    <a:gridCol w="1338320">
                      <a:extLst>
                        <a:ext uri="{9D8B030D-6E8A-4147-A177-3AD203B41FA5}">
                          <a16:colId xmlns:a16="http://schemas.microsoft.com/office/drawing/2014/main" val="3060811429"/>
                        </a:ext>
                      </a:extLst>
                    </a:gridCol>
                    <a:gridCol w="1273009">
                      <a:extLst>
                        <a:ext uri="{9D8B030D-6E8A-4147-A177-3AD203B41FA5}">
                          <a16:colId xmlns:a16="http://schemas.microsoft.com/office/drawing/2014/main" val="2025224999"/>
                        </a:ext>
                      </a:extLst>
                    </a:gridCol>
                    <a:gridCol w="1204592">
                      <a:extLst>
                        <a:ext uri="{9D8B030D-6E8A-4147-A177-3AD203B41FA5}">
                          <a16:colId xmlns:a16="http://schemas.microsoft.com/office/drawing/2014/main" val="3607222581"/>
                        </a:ext>
                      </a:extLst>
                    </a:gridCol>
                    <a:gridCol w="1273009">
                      <a:extLst>
                        <a:ext uri="{9D8B030D-6E8A-4147-A177-3AD203B41FA5}">
                          <a16:colId xmlns:a16="http://schemas.microsoft.com/office/drawing/2014/main" val="2839723523"/>
                        </a:ext>
                      </a:extLst>
                    </a:gridCol>
                    <a:gridCol w="1318622">
                      <a:extLst>
                        <a:ext uri="{9D8B030D-6E8A-4147-A177-3AD203B41FA5}">
                          <a16:colId xmlns:a16="http://schemas.microsoft.com/office/drawing/2014/main" val="2213632710"/>
                        </a:ext>
                      </a:extLst>
                    </a:gridCol>
                    <a:gridCol w="1315514">
                      <a:extLst>
                        <a:ext uri="{9D8B030D-6E8A-4147-A177-3AD203B41FA5}">
                          <a16:colId xmlns:a16="http://schemas.microsoft.com/office/drawing/2014/main" val="3293651922"/>
                        </a:ext>
                      </a:extLst>
                    </a:gridCol>
                    <a:gridCol w="2209108">
                      <a:extLst>
                        <a:ext uri="{9D8B030D-6E8A-4147-A177-3AD203B41FA5}">
                          <a16:colId xmlns:a16="http://schemas.microsoft.com/office/drawing/2014/main" val="1594723348"/>
                        </a:ext>
                      </a:extLst>
                    </a:gridCol>
                  </a:tblGrid>
                  <a:tr h="1369695">
                    <a:tc>
                      <a:txBody>
                        <a:bodyPr/>
                        <a:lstStyle/>
                        <a:p>
                          <a:pP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AYLAR</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1</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t </a:t>
                          </a:r>
                          <a:r>
                            <a:rPr lang="tr-TR" sz="1400" dirty="0" err="1">
                              <a:effectLst/>
                              <a:latin typeface="Arial" panose="020B0604020202020204" pitchFamily="34" charset="0"/>
                              <a:ea typeface="Times New Roman" panose="02020603050405020304" pitchFamily="18" charset="0"/>
                              <a:cs typeface="Times New Roman" panose="02020603050405020304" pitchFamily="18" charset="0"/>
                            </a:rPr>
                            <a:t>ort</a:t>
                          </a:r>
                          <a:r>
                            <a:rPr lang="tr-TR" sz="1400" dirty="0">
                              <a:effectLst/>
                              <a:latin typeface="Arial" panose="020B0604020202020204" pitchFamily="34" charset="0"/>
                              <a:ea typeface="Times New Roman" panose="02020603050405020304" pitchFamily="18" charset="0"/>
                              <a:cs typeface="Times New Roman" panose="02020603050405020304" pitchFamily="18" charset="0"/>
                            </a:rPr>
                            <a:t> Dış Sıcaklık °C</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2</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t °C baca gazı</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tr-T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300000" t="-3556" r="-381340" b="-264000"/>
                          </a:stretch>
                        </a:blipFill>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4</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Doğalgaz tüketimi Sm</a:t>
                          </a:r>
                          <a:r>
                            <a:rPr lang="tr-TR" sz="1400" baseline="30000">
                              <a:effectLst/>
                              <a:latin typeface="Arial" panose="020B0604020202020204" pitchFamily="34" charset="0"/>
                              <a:ea typeface="Times New Roman" panose="02020603050405020304" pitchFamily="18" charset="0"/>
                              <a:cs typeface="Times New Roman" panose="02020603050405020304" pitchFamily="18" charset="0"/>
                            </a:rPr>
                            <a:t>3</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5</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(V) Sm</a:t>
                          </a:r>
                          <a:r>
                            <a:rPr lang="tr-TR" sz="1400" baseline="30000">
                              <a:effectLst/>
                              <a:latin typeface="Arial" panose="020B0604020202020204" pitchFamily="34" charset="0"/>
                              <a:ea typeface="Times New Roman" panose="02020603050405020304" pitchFamily="18" charset="0"/>
                              <a:cs typeface="Times New Roman" panose="02020603050405020304" pitchFamily="18" charset="0"/>
                            </a:rPr>
                            <a:t>3</a:t>
                          </a:r>
                          <a:r>
                            <a:rPr lang="tr-TR" sz="1400">
                              <a:effectLst/>
                              <a:latin typeface="Arial" panose="020B0604020202020204" pitchFamily="34" charset="0"/>
                              <a:ea typeface="Times New Roman" panose="02020603050405020304" pitchFamily="18" charset="0"/>
                              <a:cs typeface="Times New Roman" panose="02020603050405020304" pitchFamily="18" charset="0"/>
                            </a:rPr>
                            <a:t> Fazladan çıkan baca gazı (4)x17,032</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tr-T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349311" t="-3556" r="-551" b="-264000"/>
                          </a:stretch>
                        </a:blipFill>
                      </a:tcPr>
                    </a:tc>
                    <a:extLst>
                      <a:ext uri="{0D108BD9-81ED-4DB2-BD59-A6C34878D82A}">
                        <a16:rowId xmlns:a16="http://schemas.microsoft.com/office/drawing/2014/main" val="2738684819"/>
                      </a:ext>
                    </a:extLst>
                  </a:tr>
                  <a:tr h="268182">
                    <a:tc>
                      <a:txBody>
                        <a:bodyPr/>
                        <a:lstStyle/>
                        <a:p>
                          <a:pP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OCAK</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0,3</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136,2</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135,9</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169.683</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2.890.041</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129.609.662</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0583953"/>
                      </a:ext>
                    </a:extLst>
                  </a:tr>
                  <a:tr h="281296">
                    <a:tc>
                      <a:txBody>
                        <a:bodyPr/>
                        <a:lstStyle/>
                        <a:p>
                          <a:pP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ŞUBAT</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2,1</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136,2</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134,1</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329.435</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5.610.937</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248.300.791</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6167645"/>
                      </a:ext>
                    </a:extLst>
                  </a:tr>
                  <a:tr h="268182">
                    <a:tc>
                      <a:txBody>
                        <a:bodyPr/>
                        <a:lstStyle/>
                        <a:p>
                          <a:pP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MART</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6,2</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136,2</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130</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129.452</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2.204.827</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94.587.055</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8692737"/>
                      </a:ext>
                    </a:extLst>
                  </a:tr>
                  <a:tr h="281296">
                    <a:tc>
                      <a:txBody>
                        <a:bodyPr/>
                        <a:lstStyle/>
                        <a:p>
                          <a:pP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NİSAN</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11,3</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136,2</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124,9</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39.066</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665.372</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27.424.642</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174278"/>
                      </a:ext>
                    </a:extLst>
                  </a:tr>
                  <a:tr h="268182">
                    <a:tc>
                      <a:txBody>
                        <a:bodyPr/>
                        <a:lstStyle/>
                        <a:p>
                          <a:pP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MAYIS</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16,1</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136,2</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120,1</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70.787</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1.205.644</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47.783.296</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4470373"/>
                      </a:ext>
                    </a:extLst>
                  </a:tr>
                  <a:tr h="281296">
                    <a:tc>
                      <a:txBody>
                        <a:bodyPr/>
                        <a:lstStyle/>
                        <a:p>
                          <a:pP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HAZİRAN</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20,2</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136,2</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116</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3860806"/>
                      </a:ext>
                    </a:extLst>
                  </a:tr>
                  <a:tr h="268182">
                    <a:tc>
                      <a:txBody>
                        <a:bodyPr/>
                        <a:lstStyle/>
                        <a:p>
                          <a:pP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TEMMUZ</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23,6</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136,2</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112,6</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0744561"/>
                      </a:ext>
                    </a:extLst>
                  </a:tr>
                  <a:tr h="281296">
                    <a:tc>
                      <a:txBody>
                        <a:bodyPr/>
                        <a:lstStyle/>
                        <a:p>
                          <a:pP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AĞUSTOS</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23,3</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136,2</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112,9</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9582480"/>
                      </a:ext>
                    </a:extLst>
                  </a:tr>
                  <a:tr h="268182">
                    <a:tc>
                      <a:txBody>
                        <a:bodyPr/>
                        <a:lstStyle/>
                        <a:p>
                          <a:pP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EYLÜL</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18,7</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136,2</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117,5</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1447093"/>
                      </a:ext>
                    </a:extLst>
                  </a:tr>
                  <a:tr h="281296">
                    <a:tc>
                      <a:txBody>
                        <a:bodyPr/>
                        <a:lstStyle/>
                        <a:p>
                          <a:pP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EKİM</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13,0</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136,2</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123,2</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8517576"/>
                      </a:ext>
                    </a:extLst>
                  </a:tr>
                  <a:tr h="268182">
                    <a:tc>
                      <a:txBody>
                        <a:bodyPr/>
                        <a:lstStyle/>
                        <a:p>
                          <a:pP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KASIM</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6,7</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136,2</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129,5</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137.384</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2.339.924</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99.996.664</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6015211"/>
                      </a:ext>
                    </a:extLst>
                  </a:tr>
                  <a:tr h="281296">
                    <a:tc>
                      <a:txBody>
                        <a:bodyPr/>
                        <a:lstStyle/>
                        <a:p>
                          <a:pP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ARALIK</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2,3</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136,2</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133,9</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205.593</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3.501.660</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154.727.849</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0860792"/>
                      </a:ext>
                    </a:extLst>
                  </a:tr>
                  <a:tr h="281296">
                    <a:tc>
                      <a:txBody>
                        <a:bodyPr/>
                        <a:lstStyle/>
                        <a:p>
                          <a:pP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TOPLAM</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1.081.400</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a:effectLst/>
                              <a:latin typeface="Arial" panose="020B0604020202020204" pitchFamily="34" charset="0"/>
                              <a:ea typeface="Times New Roman" panose="02020603050405020304" pitchFamily="18" charset="0"/>
                              <a:cs typeface="Times New Roman" panose="02020603050405020304" pitchFamily="18" charset="0"/>
                            </a:rPr>
                            <a:t>18.418.405</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dirty="0">
                              <a:effectLst/>
                              <a:latin typeface="Arial" panose="020B0604020202020204" pitchFamily="34" charset="0"/>
                              <a:ea typeface="Times New Roman" panose="02020603050405020304" pitchFamily="18" charset="0"/>
                              <a:cs typeface="Times New Roman" panose="02020603050405020304" pitchFamily="18" charset="0"/>
                            </a:rPr>
                            <a:t>802.429.959</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772" marR="66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5770713"/>
                      </a:ext>
                    </a:extLst>
                  </a:tr>
                </a:tbl>
              </a:graphicData>
            </a:graphic>
          </p:graphicFrame>
        </mc:Fallback>
      </mc:AlternateContent>
      <p:sp>
        <p:nvSpPr>
          <p:cNvPr id="3" name="Dikdörtgen 2"/>
          <p:cNvSpPr/>
          <p:nvPr/>
        </p:nvSpPr>
        <p:spPr>
          <a:xfrm>
            <a:off x="1530434" y="465905"/>
            <a:ext cx="5896038" cy="369332"/>
          </a:xfrm>
          <a:prstGeom prst="rect">
            <a:avLst/>
          </a:prstGeom>
        </p:spPr>
        <p:txBody>
          <a:bodyPr wrap="none">
            <a:spAutoFit/>
          </a:bodyPr>
          <a:lstStyle/>
          <a:p>
            <a:r>
              <a:rPr lang="tr-TR" dirty="0" smtClean="0"/>
              <a:t>Tablo 6. </a:t>
            </a:r>
            <a:r>
              <a:rPr lang="el-GR" dirty="0" smtClean="0"/>
              <a:t>λ=2,80 ’</a:t>
            </a:r>
            <a:r>
              <a:rPr lang="tr-TR" dirty="0" smtClean="0"/>
              <a:t>e göre fazla baca gazı değerleri (kazan 3 için).</a:t>
            </a:r>
            <a:endParaRPr lang="tr-TR" dirty="0"/>
          </a:p>
        </p:txBody>
      </p:sp>
      <p:pic>
        <p:nvPicPr>
          <p:cNvPr id="5" name="Resim 4"/>
          <p:cNvPicPr>
            <a:picLocks noChangeAspect="1"/>
          </p:cNvPicPr>
          <p:nvPr/>
        </p:nvPicPr>
        <p:blipFill>
          <a:blip r:embed="rId3"/>
          <a:stretch>
            <a:fillRect/>
          </a:stretch>
        </p:blipFill>
        <p:spPr>
          <a:xfrm>
            <a:off x="11459946" y="165154"/>
            <a:ext cx="523875" cy="514350"/>
          </a:xfrm>
          <a:prstGeom prst="rect">
            <a:avLst/>
          </a:prstGeom>
        </p:spPr>
      </p:pic>
      <p:sp>
        <p:nvSpPr>
          <p:cNvPr id="7" name="Slayt Numarası Yer Tutucusu 6"/>
          <p:cNvSpPr>
            <a:spLocks noGrp="1"/>
          </p:cNvSpPr>
          <p:nvPr>
            <p:ph type="sldNum" sz="quarter" idx="12"/>
          </p:nvPr>
        </p:nvSpPr>
        <p:spPr/>
        <p:txBody>
          <a:bodyPr/>
          <a:lstStyle/>
          <a:p>
            <a:fld id="{CE85524E-7D4F-4BBD-9F83-4E6DB74A3EAD}" type="slidenum">
              <a:rPr lang="tr-TR" smtClean="0"/>
              <a:t>18</a:t>
            </a:fld>
            <a:endParaRPr lang="tr-TR"/>
          </a:p>
        </p:txBody>
      </p:sp>
    </p:spTree>
    <p:extLst>
      <p:ext uri="{BB962C8B-B14F-4D97-AF65-F5344CB8AC3E}">
        <p14:creationId xmlns:p14="http://schemas.microsoft.com/office/powerpoint/2010/main" val="18460983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181856" y="803919"/>
            <a:ext cx="10123714" cy="1502229"/>
          </a:xfrm>
          <a:prstGeom prst="rect">
            <a:avLst/>
          </a:prstGeom>
        </p:spPr>
      </p:pic>
      <p:pic>
        <p:nvPicPr>
          <p:cNvPr id="3" name="Resim 2"/>
          <p:cNvPicPr>
            <a:picLocks noChangeAspect="1"/>
          </p:cNvPicPr>
          <p:nvPr/>
        </p:nvPicPr>
        <p:blipFill>
          <a:blip r:embed="rId3"/>
          <a:stretch>
            <a:fillRect/>
          </a:stretch>
        </p:blipFill>
        <p:spPr>
          <a:xfrm>
            <a:off x="7115691" y="2942704"/>
            <a:ext cx="3075713" cy="2709949"/>
          </a:xfrm>
          <a:prstGeom prst="rect">
            <a:avLst/>
          </a:prstGeom>
        </p:spPr>
      </p:pic>
      <p:pic>
        <p:nvPicPr>
          <p:cNvPr id="5" name="Resim 4"/>
          <p:cNvPicPr>
            <a:picLocks noChangeAspect="1"/>
          </p:cNvPicPr>
          <p:nvPr/>
        </p:nvPicPr>
        <p:blipFill>
          <a:blip r:embed="rId4"/>
          <a:stretch>
            <a:fillRect/>
          </a:stretch>
        </p:blipFill>
        <p:spPr>
          <a:xfrm>
            <a:off x="4688378" y="2942705"/>
            <a:ext cx="2726574" cy="2709950"/>
          </a:xfrm>
          <a:prstGeom prst="rect">
            <a:avLst/>
          </a:prstGeom>
        </p:spPr>
      </p:pic>
      <p:pic>
        <p:nvPicPr>
          <p:cNvPr id="6" name="Resim 5"/>
          <p:cNvPicPr>
            <a:picLocks noChangeAspect="1"/>
          </p:cNvPicPr>
          <p:nvPr/>
        </p:nvPicPr>
        <p:blipFill>
          <a:blip r:embed="rId5"/>
          <a:stretch>
            <a:fillRect/>
          </a:stretch>
        </p:blipFill>
        <p:spPr>
          <a:xfrm>
            <a:off x="2161310" y="2889448"/>
            <a:ext cx="2505653" cy="2813083"/>
          </a:xfrm>
          <a:prstGeom prst="rect">
            <a:avLst/>
          </a:prstGeom>
        </p:spPr>
      </p:pic>
      <p:pic>
        <p:nvPicPr>
          <p:cNvPr id="7" name="Resim 6"/>
          <p:cNvPicPr>
            <a:picLocks noChangeAspect="1"/>
          </p:cNvPicPr>
          <p:nvPr/>
        </p:nvPicPr>
        <p:blipFill>
          <a:blip r:embed="rId6"/>
          <a:stretch>
            <a:fillRect/>
          </a:stretch>
        </p:blipFill>
        <p:spPr>
          <a:xfrm>
            <a:off x="11506442" y="149655"/>
            <a:ext cx="523875" cy="514350"/>
          </a:xfrm>
          <a:prstGeom prst="rect">
            <a:avLst/>
          </a:prstGeom>
        </p:spPr>
      </p:pic>
      <p:sp>
        <p:nvSpPr>
          <p:cNvPr id="9" name="Slayt Numarası Yer Tutucusu 8"/>
          <p:cNvSpPr>
            <a:spLocks noGrp="1"/>
          </p:cNvSpPr>
          <p:nvPr>
            <p:ph type="sldNum" sz="quarter" idx="12"/>
          </p:nvPr>
        </p:nvSpPr>
        <p:spPr/>
        <p:txBody>
          <a:bodyPr/>
          <a:lstStyle/>
          <a:p>
            <a:fld id="{CE85524E-7D4F-4BBD-9F83-4E6DB74A3EAD}" type="slidenum">
              <a:rPr lang="tr-TR" smtClean="0"/>
              <a:t>19</a:t>
            </a:fld>
            <a:endParaRPr lang="tr-TR"/>
          </a:p>
        </p:txBody>
      </p:sp>
    </p:spTree>
    <p:extLst>
      <p:ext uri="{BB962C8B-B14F-4D97-AF65-F5344CB8AC3E}">
        <p14:creationId xmlns:p14="http://schemas.microsoft.com/office/powerpoint/2010/main" val="30813522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45027" y="589100"/>
            <a:ext cx="10620103" cy="4029821"/>
          </a:xfrm>
          <a:prstGeom prst="rect">
            <a:avLst/>
          </a:prstGeom>
        </p:spPr>
        <p:txBody>
          <a:bodyPr wrap="square">
            <a:spAutoFit/>
          </a:bodyPr>
          <a:lstStyle/>
          <a:p>
            <a:pPr>
              <a:lnSpc>
                <a:spcPct val="115000"/>
              </a:lnSpc>
              <a:spcAft>
                <a:spcPts val="1000"/>
              </a:spcAft>
            </a:pPr>
            <a:r>
              <a:rPr lang="tr-TR" sz="2800" dirty="0">
                <a:ea typeface="Calibri" panose="020F0502020204030204" pitchFamily="34" charset="0"/>
                <a:cs typeface="Times New Roman" panose="02020603050405020304" pitchFamily="18" charset="0"/>
              </a:rPr>
              <a:t>ÖZET</a:t>
            </a:r>
            <a:endParaRPr lang="tr-TR" sz="2800" dirty="0" smtClean="0">
              <a:effectLst/>
              <a:ea typeface="Calibri" panose="020F0502020204030204" pitchFamily="34" charset="0"/>
              <a:cs typeface="Times New Roman" panose="02020603050405020304" pitchFamily="18" charset="0"/>
            </a:endParaRPr>
          </a:p>
          <a:p>
            <a:pPr algn="just">
              <a:lnSpc>
                <a:spcPct val="115000"/>
              </a:lnSpc>
              <a:spcAft>
                <a:spcPts val="1000"/>
              </a:spcAft>
            </a:pPr>
            <a:r>
              <a:rPr lang="tr-TR" dirty="0">
                <a:ea typeface="Calibri" panose="020F0502020204030204" pitchFamily="34" charset="0"/>
                <a:cs typeface="Times New Roman" panose="02020603050405020304" pitchFamily="18" charset="0"/>
              </a:rPr>
              <a:t>Çalışmamızın amacı baca gazı sıcaklığı ile hava fazlalık katsayısı arasında anlamlı ilişkinin varlığını belirlemektir. Kazanlarda yanma verimliliğinin en önemli araçlarından olan hava fazlalık katsayısı (HFK), uygulanan teknolojiye bağlı farklı yöntemlerle kontrol edilebilmektedir. Teknolojik yaklaşımlarla yanma kalitesini değerlendirmek </a:t>
            </a:r>
            <a:r>
              <a:rPr lang="tr-TR" dirty="0" err="1">
                <a:ea typeface="Calibri" panose="020F0502020204030204" pitchFamily="34" charset="0"/>
                <a:cs typeface="Times New Roman" panose="02020603050405020304" pitchFamily="18" charset="0"/>
              </a:rPr>
              <a:t>HFK'nın</a:t>
            </a:r>
            <a:r>
              <a:rPr lang="tr-TR" dirty="0">
                <a:ea typeface="Calibri" panose="020F0502020204030204" pitchFamily="34" charset="0"/>
                <a:cs typeface="Times New Roman" panose="02020603050405020304" pitchFamily="18" charset="0"/>
              </a:rPr>
              <a:t> belirlenmesinde en başarılı yöntem olmakla birlikte çoğu zaman pahalı ve oran büyüklüğünün gereğinden ne kadar fazla olduğu konusunda yeterli bilgi verememektedir. Verimlilikle doğrudan ilişkili olan fazlalığın baca gazı sıcaklığı kontrolü ile daha etkin yönetilmesi önemli bir teknolojik gelişim olacaktır. </a:t>
            </a:r>
            <a:endParaRPr lang="tr-TR" sz="2400" dirty="0" smtClean="0">
              <a:effectLst/>
              <a:ea typeface="Calibri" panose="020F0502020204030204" pitchFamily="34" charset="0"/>
              <a:cs typeface="Times New Roman" panose="02020603050405020304" pitchFamily="18" charset="0"/>
            </a:endParaRPr>
          </a:p>
          <a:p>
            <a:pPr algn="just">
              <a:lnSpc>
                <a:spcPct val="115000"/>
              </a:lnSpc>
              <a:spcAft>
                <a:spcPts val="1000"/>
              </a:spcAft>
            </a:pPr>
            <a:r>
              <a:rPr lang="tr-TR" dirty="0">
                <a:ea typeface="Calibri" panose="020F0502020204030204" pitchFamily="34" charset="0"/>
                <a:cs typeface="Times New Roman" panose="02020603050405020304" pitchFamily="18" charset="0"/>
              </a:rPr>
              <a:t>Yöntemimiz; binalarda enerji verimliliği etütlerimiz sırasında kazan verimliliğine yönelik test verilerinin yeniden düzenlenmesi ve bu verilerin analizine dayanmaktadır.  Baca gazı sıcaklığı ve HFK arasında anlamlı ilişki olduğu, kurulan hipotez ile test edilmiştir. İlişkinin anlamlı olma şartlarının doğrulanması için </a:t>
            </a:r>
            <a:r>
              <a:rPr lang="tr-TR" dirty="0" err="1" smtClean="0">
                <a:ea typeface="Calibri" panose="020F0502020204030204" pitchFamily="34" charset="0"/>
                <a:cs typeface="Times New Roman" panose="02020603050405020304" pitchFamily="18" charset="0"/>
              </a:rPr>
              <a:t>koreleasyon</a:t>
            </a:r>
            <a:r>
              <a:rPr lang="tr-TR" dirty="0" smtClean="0">
                <a:ea typeface="Calibri" panose="020F0502020204030204" pitchFamily="34" charset="0"/>
                <a:cs typeface="Times New Roman" panose="02020603050405020304" pitchFamily="18" charset="0"/>
              </a:rPr>
              <a:t> </a:t>
            </a:r>
            <a:r>
              <a:rPr lang="tr-TR" dirty="0">
                <a:ea typeface="Calibri" panose="020F0502020204030204" pitchFamily="34" charset="0"/>
                <a:cs typeface="Times New Roman" panose="02020603050405020304" pitchFamily="18" charset="0"/>
              </a:rPr>
              <a:t>analizleri ile modelleme yapılmıştır.</a:t>
            </a:r>
            <a:endParaRPr lang="tr-TR" sz="2400" dirty="0">
              <a:effectLst/>
              <a:ea typeface="Calibri" panose="020F0502020204030204" pitchFamily="34" charset="0"/>
              <a:cs typeface="Times New Roman" panose="02020603050405020304" pitchFamily="18" charset="0"/>
            </a:endParaRPr>
          </a:p>
        </p:txBody>
      </p:sp>
      <p:sp>
        <p:nvSpPr>
          <p:cNvPr id="5" name="Dikdörtgen 4"/>
          <p:cNvSpPr/>
          <p:nvPr/>
        </p:nvSpPr>
        <p:spPr>
          <a:xfrm>
            <a:off x="1045029" y="4494834"/>
            <a:ext cx="10802983" cy="710707"/>
          </a:xfrm>
          <a:prstGeom prst="rect">
            <a:avLst/>
          </a:prstGeom>
        </p:spPr>
        <p:txBody>
          <a:bodyPr wrap="square">
            <a:spAutoFit/>
          </a:bodyPr>
          <a:lstStyle/>
          <a:p>
            <a:pPr algn="just">
              <a:lnSpc>
                <a:spcPct val="115000"/>
              </a:lnSpc>
              <a:spcAft>
                <a:spcPts val="1000"/>
              </a:spcAft>
            </a:pPr>
            <a:r>
              <a:rPr lang="tr-TR" dirty="0">
                <a:ea typeface="Calibri" panose="020F0502020204030204" pitchFamily="34" charset="0"/>
                <a:cs typeface="Times New Roman" panose="02020603050405020304" pitchFamily="18" charset="0"/>
              </a:rPr>
              <a:t>Elde edilen sonuçların enerji kullanımı ve tüketiminde verimlilik yaklaşımları ile kazan verimliliğinin yönetimine katkı sağlayacağı umulmaktadır.  </a:t>
            </a:r>
          </a:p>
        </p:txBody>
      </p:sp>
      <p:pic>
        <p:nvPicPr>
          <p:cNvPr id="2" name="Resim 1"/>
          <p:cNvPicPr>
            <a:picLocks noChangeAspect="1"/>
          </p:cNvPicPr>
          <p:nvPr/>
        </p:nvPicPr>
        <p:blipFill>
          <a:blip r:embed="rId2"/>
          <a:stretch>
            <a:fillRect/>
          </a:stretch>
        </p:blipFill>
        <p:spPr>
          <a:xfrm>
            <a:off x="9743814" y="5210497"/>
            <a:ext cx="1866294" cy="1045028"/>
          </a:xfrm>
          <a:prstGeom prst="rect">
            <a:avLst/>
          </a:prstGeom>
        </p:spPr>
      </p:pic>
      <p:pic>
        <p:nvPicPr>
          <p:cNvPr id="3" name="Resim 2"/>
          <p:cNvPicPr>
            <a:picLocks noChangeAspect="1"/>
          </p:cNvPicPr>
          <p:nvPr/>
        </p:nvPicPr>
        <p:blipFill>
          <a:blip r:embed="rId3"/>
          <a:stretch>
            <a:fillRect/>
          </a:stretch>
        </p:blipFill>
        <p:spPr>
          <a:xfrm>
            <a:off x="7246026" y="5209705"/>
            <a:ext cx="2465614" cy="1031966"/>
          </a:xfrm>
          <a:prstGeom prst="rect">
            <a:avLst/>
          </a:prstGeom>
        </p:spPr>
      </p:pic>
      <p:pic>
        <p:nvPicPr>
          <p:cNvPr id="6" name="Resim 5"/>
          <p:cNvPicPr>
            <a:picLocks noChangeAspect="1"/>
          </p:cNvPicPr>
          <p:nvPr/>
        </p:nvPicPr>
        <p:blipFill>
          <a:blip r:embed="rId4"/>
          <a:stretch>
            <a:fillRect/>
          </a:stretch>
        </p:blipFill>
        <p:spPr>
          <a:xfrm>
            <a:off x="1191492" y="5169725"/>
            <a:ext cx="2078182" cy="1045029"/>
          </a:xfrm>
          <a:prstGeom prst="rect">
            <a:avLst/>
          </a:prstGeom>
        </p:spPr>
      </p:pic>
      <p:pic>
        <p:nvPicPr>
          <p:cNvPr id="7" name="Resim 6"/>
          <p:cNvPicPr>
            <a:picLocks noChangeAspect="1"/>
          </p:cNvPicPr>
          <p:nvPr/>
        </p:nvPicPr>
        <p:blipFill>
          <a:blip r:embed="rId5"/>
          <a:stretch>
            <a:fillRect/>
          </a:stretch>
        </p:blipFill>
        <p:spPr>
          <a:xfrm>
            <a:off x="3265206" y="5112326"/>
            <a:ext cx="3961721" cy="1149929"/>
          </a:xfrm>
          <a:prstGeom prst="rect">
            <a:avLst/>
          </a:prstGeom>
        </p:spPr>
      </p:pic>
      <p:sp>
        <p:nvSpPr>
          <p:cNvPr id="8" name="Dikdörtgen 7"/>
          <p:cNvSpPr/>
          <p:nvPr/>
        </p:nvSpPr>
        <p:spPr>
          <a:xfrm>
            <a:off x="1080654" y="6350215"/>
            <a:ext cx="8728364" cy="369332"/>
          </a:xfrm>
          <a:prstGeom prst="rect">
            <a:avLst/>
          </a:prstGeom>
        </p:spPr>
        <p:txBody>
          <a:bodyPr wrap="square">
            <a:spAutoFit/>
          </a:bodyPr>
          <a:lstStyle/>
          <a:p>
            <a:r>
              <a:rPr lang="tr-TR" dirty="0"/>
              <a:t>Anahtar Kelimeler: Enerji, Enerji Verimliliği, Hava fazlalık katsayısı, Baca Gazı</a:t>
            </a:r>
          </a:p>
        </p:txBody>
      </p:sp>
      <p:pic>
        <p:nvPicPr>
          <p:cNvPr id="9" name="Resim 8"/>
          <p:cNvPicPr>
            <a:picLocks noChangeAspect="1"/>
          </p:cNvPicPr>
          <p:nvPr/>
        </p:nvPicPr>
        <p:blipFill>
          <a:blip r:embed="rId6"/>
          <a:stretch>
            <a:fillRect/>
          </a:stretch>
        </p:blipFill>
        <p:spPr>
          <a:xfrm>
            <a:off x="11490943" y="149656"/>
            <a:ext cx="523875" cy="514350"/>
          </a:xfrm>
          <a:prstGeom prst="rect">
            <a:avLst/>
          </a:prstGeom>
        </p:spPr>
      </p:pic>
      <p:sp>
        <p:nvSpPr>
          <p:cNvPr id="11" name="Slayt Numarası Yer Tutucusu 10"/>
          <p:cNvSpPr>
            <a:spLocks noGrp="1"/>
          </p:cNvSpPr>
          <p:nvPr>
            <p:ph type="sldNum" sz="quarter" idx="12"/>
          </p:nvPr>
        </p:nvSpPr>
        <p:spPr/>
        <p:txBody>
          <a:bodyPr/>
          <a:lstStyle/>
          <a:p>
            <a:fld id="{CE85524E-7D4F-4BBD-9F83-4E6DB74A3EAD}" type="slidenum">
              <a:rPr lang="tr-TR" smtClean="0"/>
              <a:t>2</a:t>
            </a:fld>
            <a:endParaRPr lang="tr-TR"/>
          </a:p>
        </p:txBody>
      </p:sp>
    </p:spTree>
    <p:extLst>
      <p:ext uri="{BB962C8B-B14F-4D97-AF65-F5344CB8AC3E}">
        <p14:creationId xmlns:p14="http://schemas.microsoft.com/office/powerpoint/2010/main" val="1839167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89087" y="487287"/>
            <a:ext cx="10607040" cy="5232202"/>
          </a:xfrm>
          <a:prstGeom prst="rect">
            <a:avLst/>
          </a:prstGeom>
        </p:spPr>
        <p:txBody>
          <a:bodyPr wrap="square">
            <a:spAutoFit/>
          </a:bodyPr>
          <a:lstStyle/>
          <a:p>
            <a:endParaRPr lang="tr-TR" dirty="0" smtClean="0"/>
          </a:p>
          <a:p>
            <a:r>
              <a:rPr lang="tr-TR" sz="2800" dirty="0" smtClean="0"/>
              <a:t>4. SONUÇLAR:</a:t>
            </a:r>
          </a:p>
          <a:p>
            <a:endParaRPr lang="tr-TR" dirty="0" smtClean="0"/>
          </a:p>
          <a:p>
            <a:r>
              <a:rPr lang="tr-TR" dirty="0" smtClean="0"/>
              <a:t>Ek 4’te görüldüğü gibi 2011 yılı ABD Dolar kuru 1.84 TL’dir.  </a:t>
            </a:r>
          </a:p>
          <a:p>
            <a:r>
              <a:rPr lang="tr-TR" dirty="0" smtClean="0"/>
              <a:t>Ek 5’de ise 03/09/2019 tarihi itibarıyla ABD Dolar kuru 5.79 TL’dir.</a:t>
            </a:r>
          </a:p>
          <a:p>
            <a:r>
              <a:rPr lang="tr-TR" dirty="0" smtClean="0"/>
              <a:t>Buna göre; 2011 yılı hava fazlalık katsayısı nedeniyle fazladan çıkan baca gazı miktarları ve tutarı aşağıdaki gibidir.</a:t>
            </a:r>
          </a:p>
          <a:p>
            <a:endParaRPr lang="tr-TR" dirty="0" smtClean="0"/>
          </a:p>
          <a:p>
            <a:r>
              <a:rPr lang="tr-TR" dirty="0" smtClean="0"/>
              <a:t>1 </a:t>
            </a:r>
            <a:r>
              <a:rPr lang="tr-TR" dirty="0" err="1" smtClean="0"/>
              <a:t>no</a:t>
            </a:r>
            <a:r>
              <a:rPr lang="tr-TR" dirty="0" smtClean="0"/>
              <a:t> P=118.649 Sm3 /Yıl x 0,60 TL/ Sm3 = 71.190 TL/Yıl</a:t>
            </a:r>
          </a:p>
          <a:p>
            <a:r>
              <a:rPr lang="tr-TR" dirty="0" smtClean="0"/>
              <a:t>2 </a:t>
            </a:r>
            <a:r>
              <a:rPr lang="tr-TR" dirty="0" err="1" smtClean="0"/>
              <a:t>no</a:t>
            </a:r>
            <a:r>
              <a:rPr lang="tr-TR" dirty="0" smtClean="0"/>
              <a:t> P=132.246 Sm3 /Yıl x 0,60 TL/ Sm3 = 79.348 TL/Yıl</a:t>
            </a:r>
          </a:p>
          <a:p>
            <a:r>
              <a:rPr lang="tr-TR" dirty="0" smtClean="0"/>
              <a:t>3 </a:t>
            </a:r>
            <a:r>
              <a:rPr lang="tr-TR" dirty="0" err="1" smtClean="0"/>
              <a:t>no</a:t>
            </a:r>
            <a:r>
              <a:rPr lang="tr-TR" dirty="0" smtClean="0"/>
              <a:t> P=109.409 Sm3 /Yıl x 0,60 TL/ Sm3 = 65.645 TL/Yıl</a:t>
            </a:r>
          </a:p>
          <a:p>
            <a:endParaRPr lang="tr-TR" dirty="0" smtClean="0"/>
          </a:p>
          <a:p>
            <a:r>
              <a:rPr lang="tr-TR" dirty="0" smtClean="0"/>
              <a:t>2011 yılı döviz kuruna göre toplam kaybın parasal değeri: 216.183 TL/</a:t>
            </a:r>
            <a:r>
              <a:rPr lang="tr-TR" dirty="0" err="1" smtClean="0"/>
              <a:t>yıl’dır</a:t>
            </a:r>
            <a:r>
              <a:rPr lang="tr-TR" dirty="0" smtClean="0"/>
              <a:t>.</a:t>
            </a:r>
          </a:p>
          <a:p>
            <a:r>
              <a:rPr lang="tr-TR" dirty="0" smtClean="0"/>
              <a:t>2019 yılı itibarı ile kayıp edilen para değeri ise ek 5’te yer alan fiyatlara göre;</a:t>
            </a:r>
          </a:p>
          <a:p>
            <a:endParaRPr lang="tr-TR" dirty="0" smtClean="0"/>
          </a:p>
          <a:p>
            <a:r>
              <a:rPr lang="tr-TR" dirty="0" smtClean="0"/>
              <a:t>2011 yılında doğalgaz: 0,32$/Sm3’tür.</a:t>
            </a:r>
          </a:p>
          <a:p>
            <a:r>
              <a:rPr lang="tr-TR" dirty="0" smtClean="0"/>
              <a:t>2019 yılı için doğalgaz fiyatı: 5.79x0,32=1,85 TL/Sm3’tür.</a:t>
            </a:r>
          </a:p>
          <a:p>
            <a:endParaRPr lang="tr-TR" dirty="0" smtClean="0"/>
          </a:p>
          <a:p>
            <a:r>
              <a:rPr lang="tr-TR" dirty="0" smtClean="0"/>
              <a:t>1 </a:t>
            </a:r>
            <a:r>
              <a:rPr lang="tr-TR" dirty="0" err="1" smtClean="0"/>
              <a:t>no</a:t>
            </a:r>
            <a:r>
              <a:rPr lang="tr-TR" dirty="0" smtClean="0"/>
              <a:t> </a:t>
            </a:r>
            <a:r>
              <a:rPr lang="tr-TR" dirty="0" err="1" smtClean="0"/>
              <a:t>lu</a:t>
            </a:r>
            <a:r>
              <a:rPr lang="tr-TR" dirty="0" smtClean="0"/>
              <a:t> P=118.649 Sm3 /Yıl x 1,85 TL/ Sm3 = 219.501 TL/Yıl</a:t>
            </a:r>
            <a:endParaRPr lang="tr-TR" dirty="0"/>
          </a:p>
        </p:txBody>
      </p:sp>
      <p:pic>
        <p:nvPicPr>
          <p:cNvPr id="3" name="Resim 2"/>
          <p:cNvPicPr>
            <a:picLocks noChangeAspect="1"/>
          </p:cNvPicPr>
          <p:nvPr/>
        </p:nvPicPr>
        <p:blipFill>
          <a:blip r:embed="rId2"/>
          <a:stretch>
            <a:fillRect/>
          </a:stretch>
        </p:blipFill>
        <p:spPr>
          <a:xfrm>
            <a:off x="8400082" y="2851688"/>
            <a:ext cx="2820692" cy="2681207"/>
          </a:xfrm>
          <a:prstGeom prst="rect">
            <a:avLst/>
          </a:prstGeom>
        </p:spPr>
      </p:pic>
      <p:pic>
        <p:nvPicPr>
          <p:cNvPr id="4" name="Resim 3"/>
          <p:cNvPicPr>
            <a:picLocks noChangeAspect="1"/>
          </p:cNvPicPr>
          <p:nvPr/>
        </p:nvPicPr>
        <p:blipFill>
          <a:blip r:embed="rId3"/>
          <a:stretch>
            <a:fillRect/>
          </a:stretch>
        </p:blipFill>
        <p:spPr>
          <a:xfrm>
            <a:off x="11537438" y="149656"/>
            <a:ext cx="523875" cy="514350"/>
          </a:xfrm>
          <a:prstGeom prst="rect">
            <a:avLst/>
          </a:prstGeom>
        </p:spPr>
      </p:pic>
      <p:sp>
        <p:nvSpPr>
          <p:cNvPr id="6" name="Slayt Numarası Yer Tutucusu 5"/>
          <p:cNvSpPr>
            <a:spLocks noGrp="1"/>
          </p:cNvSpPr>
          <p:nvPr>
            <p:ph type="sldNum" sz="quarter" idx="12"/>
          </p:nvPr>
        </p:nvSpPr>
        <p:spPr/>
        <p:txBody>
          <a:bodyPr/>
          <a:lstStyle/>
          <a:p>
            <a:fld id="{CE85524E-7D4F-4BBD-9F83-4E6DB74A3EAD}" type="slidenum">
              <a:rPr lang="tr-TR" smtClean="0"/>
              <a:t>20</a:t>
            </a:fld>
            <a:endParaRPr lang="tr-TR"/>
          </a:p>
        </p:txBody>
      </p:sp>
    </p:spTree>
    <p:extLst>
      <p:ext uri="{BB962C8B-B14F-4D97-AF65-F5344CB8AC3E}">
        <p14:creationId xmlns:p14="http://schemas.microsoft.com/office/powerpoint/2010/main" val="12104855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28205" y="930427"/>
            <a:ext cx="9966960" cy="2585323"/>
          </a:xfrm>
          <a:prstGeom prst="rect">
            <a:avLst/>
          </a:prstGeom>
        </p:spPr>
        <p:txBody>
          <a:bodyPr wrap="square">
            <a:spAutoFit/>
          </a:bodyPr>
          <a:lstStyle/>
          <a:p>
            <a:r>
              <a:rPr lang="tr-TR" dirty="0" smtClean="0"/>
              <a:t>2 </a:t>
            </a:r>
            <a:r>
              <a:rPr lang="tr-TR" dirty="0" err="1" smtClean="0"/>
              <a:t>no</a:t>
            </a:r>
            <a:r>
              <a:rPr lang="tr-TR" dirty="0" smtClean="0"/>
              <a:t> P=132.246 Sm3 /Yıl x 1,85 TL/ Sm3 = 244.655 TL/Yıl</a:t>
            </a:r>
          </a:p>
          <a:p>
            <a:r>
              <a:rPr lang="tr-TR" dirty="0" smtClean="0"/>
              <a:t>3 </a:t>
            </a:r>
            <a:r>
              <a:rPr lang="tr-TR" dirty="0" err="1" smtClean="0"/>
              <a:t>no</a:t>
            </a:r>
            <a:r>
              <a:rPr lang="tr-TR" dirty="0" smtClean="0"/>
              <a:t> P=109.409 Sm3 /Yıl x 1,85 TL/ Sm3 = 202.407 TL/Yıl</a:t>
            </a:r>
          </a:p>
          <a:p>
            <a:endParaRPr lang="tr-TR" dirty="0" smtClean="0"/>
          </a:p>
          <a:p>
            <a:r>
              <a:rPr lang="tr-TR" dirty="0" smtClean="0"/>
              <a:t>2019 yılı döviz kuruna göre toplam kaybın parasal değeri: 666.563 TL/</a:t>
            </a:r>
            <a:r>
              <a:rPr lang="tr-TR" dirty="0" err="1" smtClean="0"/>
              <a:t>yıl’dır</a:t>
            </a:r>
            <a:r>
              <a:rPr lang="tr-TR" dirty="0" smtClean="0"/>
              <a:t>.</a:t>
            </a:r>
          </a:p>
          <a:p>
            <a:endParaRPr lang="tr-TR" dirty="0" smtClean="0"/>
          </a:p>
          <a:p>
            <a:r>
              <a:rPr lang="tr-TR" dirty="0" smtClean="0"/>
              <a:t>Bu çalışmamızın simülasyon edilmesi için gerekli koşullar literatürden alınan örnek bir çalışma ile Ek 10’da açıklanmıştır (</a:t>
            </a:r>
            <a:r>
              <a:rPr lang="tr-TR" dirty="0" err="1" smtClean="0"/>
              <a:t>Gómez</a:t>
            </a:r>
            <a:r>
              <a:rPr lang="tr-TR" dirty="0" smtClean="0"/>
              <a:t>, </a:t>
            </a:r>
            <a:r>
              <a:rPr lang="tr-TR" dirty="0" err="1" smtClean="0"/>
              <a:t>Calleja</a:t>
            </a:r>
            <a:r>
              <a:rPr lang="tr-TR" dirty="0" smtClean="0"/>
              <a:t>, </a:t>
            </a:r>
            <a:r>
              <a:rPr lang="tr-TR" dirty="0" err="1" smtClean="0"/>
              <a:t>Fernández</a:t>
            </a:r>
            <a:r>
              <a:rPr lang="tr-TR" dirty="0" smtClean="0"/>
              <a:t>, </a:t>
            </a:r>
            <a:r>
              <a:rPr lang="tr-TR" dirty="0" err="1" smtClean="0"/>
              <a:t>Kiedrzyńska</a:t>
            </a:r>
            <a:r>
              <a:rPr lang="tr-TR" dirty="0" smtClean="0"/>
              <a:t>, &amp; </a:t>
            </a:r>
            <a:r>
              <a:rPr lang="tr-TR" dirty="0" err="1" smtClean="0"/>
              <a:t>Lewtak</a:t>
            </a:r>
            <a:r>
              <a:rPr lang="tr-TR" dirty="0" smtClean="0"/>
              <a:t>, 2019). </a:t>
            </a:r>
            <a:r>
              <a:rPr lang="tr-TR" dirty="0" err="1" smtClean="0"/>
              <a:t>Simulasyon</a:t>
            </a:r>
            <a:r>
              <a:rPr lang="tr-TR" dirty="0" smtClean="0"/>
              <a:t> uygulamaları izleyiciye görsellik kazandırma ve doğru yanmanın önemi konusunda önemli bir araç olarak karşımıza çıkmaktadır.</a:t>
            </a:r>
            <a:endParaRPr lang="tr-TR" dirty="0"/>
          </a:p>
        </p:txBody>
      </p:sp>
      <p:pic>
        <p:nvPicPr>
          <p:cNvPr id="4" name="Resim 3"/>
          <p:cNvPicPr>
            <a:picLocks noChangeAspect="1"/>
          </p:cNvPicPr>
          <p:nvPr/>
        </p:nvPicPr>
        <p:blipFill>
          <a:blip r:embed="rId2"/>
          <a:stretch>
            <a:fillRect/>
          </a:stretch>
        </p:blipFill>
        <p:spPr>
          <a:xfrm>
            <a:off x="3524596" y="3378631"/>
            <a:ext cx="4550022" cy="2991171"/>
          </a:xfrm>
          <a:prstGeom prst="rect">
            <a:avLst/>
          </a:prstGeom>
        </p:spPr>
      </p:pic>
      <p:pic>
        <p:nvPicPr>
          <p:cNvPr id="5" name="Resim 4"/>
          <p:cNvPicPr>
            <a:picLocks noChangeAspect="1"/>
          </p:cNvPicPr>
          <p:nvPr/>
        </p:nvPicPr>
        <p:blipFill>
          <a:blip r:embed="rId3"/>
          <a:stretch>
            <a:fillRect/>
          </a:stretch>
        </p:blipFill>
        <p:spPr>
          <a:xfrm>
            <a:off x="11413452" y="180653"/>
            <a:ext cx="523875" cy="514350"/>
          </a:xfrm>
          <a:prstGeom prst="rect">
            <a:avLst/>
          </a:prstGeom>
        </p:spPr>
      </p:pic>
      <p:sp>
        <p:nvSpPr>
          <p:cNvPr id="8" name="Slayt Numarası Yer Tutucusu 7"/>
          <p:cNvSpPr>
            <a:spLocks noGrp="1"/>
          </p:cNvSpPr>
          <p:nvPr>
            <p:ph type="sldNum" sz="quarter" idx="12"/>
          </p:nvPr>
        </p:nvSpPr>
        <p:spPr/>
        <p:txBody>
          <a:bodyPr/>
          <a:lstStyle/>
          <a:p>
            <a:fld id="{CE85524E-7D4F-4BBD-9F83-4E6DB74A3EAD}" type="slidenum">
              <a:rPr lang="tr-TR" smtClean="0"/>
              <a:t>21</a:t>
            </a:fld>
            <a:endParaRPr lang="tr-TR"/>
          </a:p>
        </p:txBody>
      </p:sp>
    </p:spTree>
    <p:extLst>
      <p:ext uri="{BB962C8B-B14F-4D97-AF65-F5344CB8AC3E}">
        <p14:creationId xmlns:p14="http://schemas.microsoft.com/office/powerpoint/2010/main" val="25821148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62149" y="732757"/>
            <a:ext cx="9457509" cy="5509200"/>
          </a:xfrm>
          <a:prstGeom prst="rect">
            <a:avLst/>
          </a:prstGeom>
        </p:spPr>
        <p:txBody>
          <a:bodyPr wrap="square">
            <a:spAutoFit/>
          </a:bodyPr>
          <a:lstStyle/>
          <a:p>
            <a:r>
              <a:rPr lang="tr-TR" sz="2800" dirty="0" smtClean="0"/>
              <a:t>5. KAYNAKÇA</a:t>
            </a:r>
          </a:p>
          <a:p>
            <a:r>
              <a:rPr lang="tr-TR" dirty="0" smtClean="0"/>
              <a:t>Anonim. (2018). </a:t>
            </a:r>
            <a:r>
              <a:rPr lang="tr-TR" dirty="0" err="1" smtClean="0"/>
              <a:t>Binlarda</a:t>
            </a:r>
            <a:r>
              <a:rPr lang="tr-TR" dirty="0" smtClean="0"/>
              <a:t> enerji verimliliğini sağlayacak yeni kanun.   </a:t>
            </a:r>
            <a:r>
              <a:rPr lang="tr-TR" dirty="0" err="1" smtClean="0"/>
              <a:t>Retrieved</a:t>
            </a:r>
            <a:r>
              <a:rPr lang="tr-TR" dirty="0" smtClean="0"/>
              <a:t> 10.09.2019, 2019, </a:t>
            </a:r>
            <a:r>
              <a:rPr lang="tr-TR" dirty="0" err="1" smtClean="0"/>
              <a:t>from</a:t>
            </a:r>
            <a:r>
              <a:rPr lang="tr-TR" dirty="0" smtClean="0"/>
              <a:t> https://images.app.goo.gl/Fsp31kdzLsvJMwdL9</a:t>
            </a:r>
          </a:p>
          <a:p>
            <a:r>
              <a:rPr lang="tr-TR" dirty="0" err="1" smtClean="0"/>
              <a:t>Bergamini</a:t>
            </a:r>
            <a:r>
              <a:rPr lang="tr-TR" dirty="0" smtClean="0"/>
              <a:t>, R., </a:t>
            </a:r>
            <a:r>
              <a:rPr lang="tr-TR" dirty="0" err="1" smtClean="0"/>
              <a:t>Jensen</a:t>
            </a:r>
            <a:r>
              <a:rPr lang="tr-TR" dirty="0" smtClean="0"/>
              <a:t>, J. K., &amp; </a:t>
            </a:r>
            <a:r>
              <a:rPr lang="tr-TR" dirty="0" err="1" smtClean="0"/>
              <a:t>Elmegaard</a:t>
            </a:r>
            <a:r>
              <a:rPr lang="tr-TR" dirty="0" smtClean="0"/>
              <a:t>, B. (2019). </a:t>
            </a:r>
            <a:r>
              <a:rPr lang="tr-TR" dirty="0" err="1" smtClean="0"/>
              <a:t>Thermodynamic</a:t>
            </a:r>
            <a:r>
              <a:rPr lang="tr-TR" dirty="0" smtClean="0"/>
              <a:t> </a:t>
            </a:r>
            <a:r>
              <a:rPr lang="tr-TR" dirty="0" err="1" smtClean="0"/>
              <a:t>competitiveness</a:t>
            </a:r>
            <a:r>
              <a:rPr lang="tr-TR" dirty="0" smtClean="0"/>
              <a:t> of </a:t>
            </a:r>
            <a:r>
              <a:rPr lang="tr-TR" dirty="0" err="1" smtClean="0"/>
              <a:t>high</a:t>
            </a:r>
            <a:r>
              <a:rPr lang="tr-TR" dirty="0" smtClean="0"/>
              <a:t> </a:t>
            </a:r>
            <a:r>
              <a:rPr lang="tr-TR" dirty="0" err="1" smtClean="0"/>
              <a:t>temperature</a:t>
            </a:r>
            <a:r>
              <a:rPr lang="tr-TR" dirty="0" smtClean="0"/>
              <a:t> </a:t>
            </a:r>
            <a:r>
              <a:rPr lang="tr-TR" dirty="0" err="1" smtClean="0"/>
              <a:t>vapor</a:t>
            </a:r>
            <a:r>
              <a:rPr lang="tr-TR" dirty="0" smtClean="0"/>
              <a:t> </a:t>
            </a:r>
            <a:r>
              <a:rPr lang="tr-TR" dirty="0" err="1" smtClean="0"/>
              <a:t>compression</a:t>
            </a:r>
            <a:r>
              <a:rPr lang="tr-TR" dirty="0" smtClean="0"/>
              <a:t> </a:t>
            </a:r>
            <a:r>
              <a:rPr lang="tr-TR" dirty="0" err="1" smtClean="0"/>
              <a:t>heat</a:t>
            </a:r>
            <a:r>
              <a:rPr lang="tr-TR" dirty="0" smtClean="0"/>
              <a:t> </a:t>
            </a:r>
            <a:r>
              <a:rPr lang="tr-TR" dirty="0" err="1" smtClean="0"/>
              <a:t>pumps</a:t>
            </a:r>
            <a:r>
              <a:rPr lang="tr-TR" dirty="0" smtClean="0"/>
              <a:t> </a:t>
            </a:r>
            <a:r>
              <a:rPr lang="tr-TR" dirty="0" err="1" smtClean="0"/>
              <a:t>for</a:t>
            </a:r>
            <a:r>
              <a:rPr lang="tr-TR" dirty="0" smtClean="0"/>
              <a:t> </a:t>
            </a:r>
            <a:r>
              <a:rPr lang="tr-TR" dirty="0" err="1" smtClean="0"/>
              <a:t>boiler</a:t>
            </a:r>
            <a:r>
              <a:rPr lang="tr-TR" dirty="0" smtClean="0"/>
              <a:t> </a:t>
            </a:r>
            <a:r>
              <a:rPr lang="tr-TR" dirty="0" err="1" smtClean="0"/>
              <a:t>substitution</a:t>
            </a:r>
            <a:r>
              <a:rPr lang="tr-TR" dirty="0" smtClean="0"/>
              <a:t>. </a:t>
            </a:r>
            <a:r>
              <a:rPr lang="tr-TR" dirty="0" err="1" smtClean="0"/>
              <a:t>Energy</a:t>
            </a:r>
            <a:r>
              <a:rPr lang="tr-TR" dirty="0" smtClean="0"/>
              <a:t>, 182, 110-121. </a:t>
            </a:r>
            <a:r>
              <a:rPr lang="tr-TR" dirty="0" err="1" smtClean="0"/>
              <a:t>doi</a:t>
            </a:r>
            <a:r>
              <a:rPr lang="tr-TR" dirty="0" smtClean="0"/>
              <a:t>: https://doi.org/10.1016/j.energy.2019.05.187</a:t>
            </a:r>
          </a:p>
          <a:p>
            <a:r>
              <a:rPr lang="tr-TR" dirty="0" err="1" smtClean="0"/>
              <a:t>Gómez</a:t>
            </a:r>
            <a:r>
              <a:rPr lang="tr-TR" dirty="0" smtClean="0"/>
              <a:t>, H. O., </a:t>
            </a:r>
            <a:r>
              <a:rPr lang="tr-TR" dirty="0" err="1" smtClean="0"/>
              <a:t>Calleja</a:t>
            </a:r>
            <a:r>
              <a:rPr lang="tr-TR" dirty="0" smtClean="0"/>
              <a:t>, M. C., </a:t>
            </a:r>
            <a:r>
              <a:rPr lang="tr-TR" dirty="0" err="1" smtClean="0"/>
              <a:t>Fernández</a:t>
            </a:r>
            <a:r>
              <a:rPr lang="tr-TR" dirty="0" smtClean="0"/>
              <a:t>, L. A., </a:t>
            </a:r>
            <a:r>
              <a:rPr lang="tr-TR" dirty="0" err="1" smtClean="0"/>
              <a:t>Kiedrzyńska</a:t>
            </a:r>
            <a:r>
              <a:rPr lang="tr-TR" dirty="0" smtClean="0"/>
              <a:t>, A., &amp; </a:t>
            </a:r>
            <a:r>
              <a:rPr lang="tr-TR" dirty="0" err="1" smtClean="0"/>
              <a:t>Lewtak</a:t>
            </a:r>
            <a:r>
              <a:rPr lang="tr-TR" dirty="0" smtClean="0"/>
              <a:t>, R. (2019). Application of </a:t>
            </a:r>
            <a:r>
              <a:rPr lang="tr-TR" dirty="0" err="1" smtClean="0"/>
              <a:t>the</a:t>
            </a:r>
            <a:r>
              <a:rPr lang="tr-TR" dirty="0" smtClean="0"/>
              <a:t> CFD </a:t>
            </a:r>
            <a:r>
              <a:rPr lang="tr-TR" dirty="0" err="1" smtClean="0"/>
              <a:t>simulation</a:t>
            </a:r>
            <a:r>
              <a:rPr lang="tr-TR" dirty="0" smtClean="0"/>
              <a:t> </a:t>
            </a:r>
            <a:r>
              <a:rPr lang="tr-TR" dirty="0" err="1" smtClean="0"/>
              <a:t>to</a:t>
            </a:r>
            <a:r>
              <a:rPr lang="tr-TR" dirty="0" smtClean="0"/>
              <a:t> </a:t>
            </a:r>
            <a:r>
              <a:rPr lang="tr-TR" dirty="0" err="1" smtClean="0"/>
              <a:t>the</a:t>
            </a:r>
            <a:r>
              <a:rPr lang="tr-TR" dirty="0" smtClean="0"/>
              <a:t> </a:t>
            </a:r>
            <a:r>
              <a:rPr lang="tr-TR" dirty="0" err="1" smtClean="0"/>
              <a:t>evaluation</a:t>
            </a:r>
            <a:r>
              <a:rPr lang="tr-TR" dirty="0" smtClean="0"/>
              <a:t> of </a:t>
            </a:r>
            <a:r>
              <a:rPr lang="tr-TR" dirty="0" err="1" smtClean="0"/>
              <a:t>natural</a:t>
            </a:r>
            <a:r>
              <a:rPr lang="tr-TR" dirty="0" smtClean="0"/>
              <a:t> </a:t>
            </a:r>
            <a:r>
              <a:rPr lang="tr-TR" dirty="0" err="1" smtClean="0"/>
              <a:t>gas</a:t>
            </a:r>
            <a:r>
              <a:rPr lang="tr-TR" dirty="0" smtClean="0"/>
              <a:t> </a:t>
            </a:r>
            <a:r>
              <a:rPr lang="tr-TR" dirty="0" err="1" smtClean="0"/>
              <a:t>replacement</a:t>
            </a:r>
            <a:r>
              <a:rPr lang="tr-TR" dirty="0" smtClean="0"/>
              <a:t> </a:t>
            </a:r>
            <a:r>
              <a:rPr lang="tr-TR" dirty="0" err="1" smtClean="0"/>
              <a:t>by</a:t>
            </a:r>
            <a:r>
              <a:rPr lang="tr-TR" dirty="0" smtClean="0"/>
              <a:t> </a:t>
            </a:r>
            <a:r>
              <a:rPr lang="tr-TR" dirty="0" err="1" smtClean="0"/>
              <a:t>syngas</a:t>
            </a:r>
            <a:r>
              <a:rPr lang="tr-TR" dirty="0" smtClean="0"/>
              <a:t> in </a:t>
            </a:r>
            <a:r>
              <a:rPr lang="tr-TR" dirty="0" err="1" smtClean="0"/>
              <a:t>burners</a:t>
            </a:r>
            <a:r>
              <a:rPr lang="tr-TR" dirty="0" smtClean="0"/>
              <a:t> of </a:t>
            </a:r>
            <a:r>
              <a:rPr lang="tr-TR" dirty="0" err="1" smtClean="0"/>
              <a:t>the</a:t>
            </a:r>
            <a:r>
              <a:rPr lang="tr-TR" dirty="0" smtClean="0"/>
              <a:t> </a:t>
            </a:r>
            <a:r>
              <a:rPr lang="tr-TR" dirty="0" err="1" smtClean="0"/>
              <a:t>ceramic</a:t>
            </a:r>
            <a:r>
              <a:rPr lang="tr-TR" dirty="0" smtClean="0"/>
              <a:t> </a:t>
            </a:r>
            <a:r>
              <a:rPr lang="tr-TR" dirty="0" err="1" smtClean="0"/>
              <a:t>sector</a:t>
            </a:r>
            <a:r>
              <a:rPr lang="tr-TR" dirty="0" smtClean="0"/>
              <a:t>. </a:t>
            </a:r>
            <a:r>
              <a:rPr lang="tr-TR" dirty="0" err="1" smtClean="0"/>
              <a:t>Energy</a:t>
            </a:r>
            <a:r>
              <a:rPr lang="tr-TR" dirty="0" smtClean="0"/>
              <a:t>, 185, 15-27. </a:t>
            </a:r>
            <a:r>
              <a:rPr lang="tr-TR" dirty="0" err="1" smtClean="0"/>
              <a:t>doi</a:t>
            </a:r>
            <a:r>
              <a:rPr lang="tr-TR" dirty="0" smtClean="0"/>
              <a:t>: https://doi.org/10.1016/j.energy.2019.06.064</a:t>
            </a:r>
          </a:p>
          <a:p>
            <a:r>
              <a:rPr lang="tr-TR" dirty="0" err="1" smtClean="0"/>
              <a:t>Wang</a:t>
            </a:r>
            <a:r>
              <a:rPr lang="tr-TR" dirty="0" smtClean="0"/>
              <a:t>, Z., </a:t>
            </a:r>
            <a:r>
              <a:rPr lang="tr-TR" dirty="0" err="1" smtClean="0"/>
              <a:t>Zhang</a:t>
            </a:r>
            <a:r>
              <a:rPr lang="tr-TR" dirty="0" smtClean="0"/>
              <a:t>, X., Han, J., &amp; </a:t>
            </a:r>
            <a:r>
              <a:rPr lang="tr-TR" dirty="0" err="1" smtClean="0"/>
              <a:t>Li</a:t>
            </a:r>
            <a:r>
              <a:rPr lang="tr-TR" dirty="0" smtClean="0"/>
              <a:t>, Z. (2017). </a:t>
            </a:r>
            <a:r>
              <a:rPr lang="tr-TR" dirty="0" err="1" smtClean="0"/>
              <a:t>Waste</a:t>
            </a:r>
            <a:r>
              <a:rPr lang="tr-TR" dirty="0" smtClean="0"/>
              <a:t> </a:t>
            </a:r>
            <a:r>
              <a:rPr lang="tr-TR" dirty="0" err="1" smtClean="0"/>
              <a:t>heat</a:t>
            </a:r>
            <a:r>
              <a:rPr lang="tr-TR" dirty="0" smtClean="0"/>
              <a:t> </a:t>
            </a:r>
            <a:r>
              <a:rPr lang="tr-TR" dirty="0" err="1" smtClean="0"/>
              <a:t>and</a:t>
            </a:r>
            <a:r>
              <a:rPr lang="tr-TR" dirty="0" smtClean="0"/>
              <a:t> </a:t>
            </a:r>
            <a:r>
              <a:rPr lang="tr-TR" dirty="0" err="1" smtClean="0"/>
              <a:t>water</a:t>
            </a:r>
            <a:r>
              <a:rPr lang="tr-TR" dirty="0" smtClean="0"/>
              <a:t> </a:t>
            </a:r>
            <a:r>
              <a:rPr lang="tr-TR" dirty="0" err="1" smtClean="0"/>
              <a:t>recovery</a:t>
            </a:r>
            <a:r>
              <a:rPr lang="tr-TR" dirty="0" smtClean="0"/>
              <a:t> </a:t>
            </a:r>
            <a:r>
              <a:rPr lang="tr-TR" dirty="0" err="1" smtClean="0"/>
              <a:t>from</a:t>
            </a:r>
            <a:r>
              <a:rPr lang="tr-TR" dirty="0" smtClean="0"/>
              <a:t> </a:t>
            </a:r>
            <a:r>
              <a:rPr lang="tr-TR" dirty="0" err="1" smtClean="0"/>
              <a:t>natural</a:t>
            </a:r>
            <a:r>
              <a:rPr lang="tr-TR" dirty="0" smtClean="0"/>
              <a:t> </a:t>
            </a:r>
            <a:r>
              <a:rPr lang="tr-TR" dirty="0" err="1" smtClean="0"/>
              <a:t>gas</a:t>
            </a:r>
            <a:r>
              <a:rPr lang="tr-TR" dirty="0" smtClean="0"/>
              <a:t> </a:t>
            </a:r>
            <a:r>
              <a:rPr lang="tr-TR" dirty="0" err="1" smtClean="0"/>
              <a:t>boilers</a:t>
            </a:r>
            <a:r>
              <a:rPr lang="tr-TR" dirty="0" smtClean="0"/>
              <a:t>: </a:t>
            </a:r>
            <a:r>
              <a:rPr lang="tr-TR" dirty="0" err="1" smtClean="0"/>
              <a:t>Parametric</a:t>
            </a:r>
            <a:r>
              <a:rPr lang="tr-TR" dirty="0" smtClean="0"/>
              <a:t> </a:t>
            </a:r>
            <a:r>
              <a:rPr lang="tr-TR" dirty="0" err="1" smtClean="0"/>
              <a:t>analysis</a:t>
            </a:r>
            <a:r>
              <a:rPr lang="tr-TR" dirty="0" smtClean="0"/>
              <a:t> </a:t>
            </a:r>
            <a:r>
              <a:rPr lang="tr-TR" dirty="0" err="1" smtClean="0"/>
              <a:t>and</a:t>
            </a:r>
            <a:r>
              <a:rPr lang="tr-TR" dirty="0" smtClean="0"/>
              <a:t> </a:t>
            </a:r>
            <a:r>
              <a:rPr lang="tr-TR" dirty="0" err="1" smtClean="0"/>
              <a:t>optimization</a:t>
            </a:r>
            <a:r>
              <a:rPr lang="tr-TR" dirty="0" smtClean="0"/>
              <a:t> of a </a:t>
            </a:r>
            <a:r>
              <a:rPr lang="tr-TR" dirty="0" err="1" smtClean="0"/>
              <a:t>flue-gas-driven</a:t>
            </a:r>
            <a:r>
              <a:rPr lang="tr-TR" dirty="0" smtClean="0"/>
              <a:t> </a:t>
            </a:r>
            <a:r>
              <a:rPr lang="tr-TR" dirty="0" err="1" smtClean="0"/>
              <a:t>open</a:t>
            </a:r>
            <a:r>
              <a:rPr lang="tr-TR" dirty="0" smtClean="0"/>
              <a:t> </a:t>
            </a:r>
            <a:r>
              <a:rPr lang="tr-TR" dirty="0" err="1" smtClean="0"/>
              <a:t>absorption</a:t>
            </a:r>
            <a:r>
              <a:rPr lang="tr-TR" dirty="0" smtClean="0"/>
              <a:t> </a:t>
            </a:r>
            <a:r>
              <a:rPr lang="tr-TR" dirty="0" err="1" smtClean="0"/>
              <a:t>system</a:t>
            </a:r>
            <a:r>
              <a:rPr lang="tr-TR" dirty="0" smtClean="0"/>
              <a:t>. </a:t>
            </a:r>
            <a:r>
              <a:rPr lang="tr-TR" dirty="0" err="1" smtClean="0"/>
              <a:t>Energy</a:t>
            </a:r>
            <a:r>
              <a:rPr lang="tr-TR" dirty="0" smtClean="0"/>
              <a:t> Conversion </a:t>
            </a:r>
            <a:r>
              <a:rPr lang="tr-TR" dirty="0" err="1" smtClean="0"/>
              <a:t>and</a:t>
            </a:r>
            <a:r>
              <a:rPr lang="tr-TR" dirty="0" smtClean="0"/>
              <a:t> Management, 154, 526-537. </a:t>
            </a:r>
            <a:r>
              <a:rPr lang="tr-TR" dirty="0" err="1" smtClean="0"/>
              <a:t>doi</a:t>
            </a:r>
            <a:r>
              <a:rPr lang="tr-TR" dirty="0" smtClean="0"/>
              <a:t>: https://doi.org/10.1016/j.enconman.2017.11.042</a:t>
            </a:r>
          </a:p>
          <a:p>
            <a:r>
              <a:rPr lang="tr-TR" dirty="0" err="1" smtClean="0"/>
              <a:t>Weber</a:t>
            </a:r>
            <a:r>
              <a:rPr lang="tr-TR" dirty="0" smtClean="0"/>
              <a:t>, R. (1996). </a:t>
            </a:r>
            <a:r>
              <a:rPr lang="tr-TR" dirty="0" err="1" smtClean="0"/>
              <a:t>Scaling</a:t>
            </a:r>
            <a:r>
              <a:rPr lang="tr-TR" dirty="0" smtClean="0"/>
              <a:t> </a:t>
            </a:r>
            <a:r>
              <a:rPr lang="tr-TR" dirty="0" err="1" smtClean="0"/>
              <a:t>characteristics</a:t>
            </a:r>
            <a:r>
              <a:rPr lang="tr-TR" dirty="0" smtClean="0"/>
              <a:t> of </a:t>
            </a:r>
            <a:r>
              <a:rPr lang="tr-TR" dirty="0" err="1" smtClean="0"/>
              <a:t>aerodynamics</a:t>
            </a:r>
            <a:r>
              <a:rPr lang="tr-TR" dirty="0" smtClean="0"/>
              <a:t>, </a:t>
            </a:r>
            <a:r>
              <a:rPr lang="tr-TR" dirty="0" err="1" smtClean="0"/>
              <a:t>heat</a:t>
            </a:r>
            <a:r>
              <a:rPr lang="tr-TR" dirty="0" smtClean="0"/>
              <a:t> transfer, </a:t>
            </a:r>
            <a:r>
              <a:rPr lang="tr-TR" dirty="0" err="1" smtClean="0"/>
              <a:t>and</a:t>
            </a:r>
            <a:r>
              <a:rPr lang="tr-TR" dirty="0" smtClean="0"/>
              <a:t> </a:t>
            </a:r>
            <a:r>
              <a:rPr lang="tr-TR" dirty="0" err="1" smtClean="0"/>
              <a:t>pollutant</a:t>
            </a:r>
            <a:r>
              <a:rPr lang="tr-TR" dirty="0" smtClean="0"/>
              <a:t> </a:t>
            </a:r>
            <a:r>
              <a:rPr lang="tr-TR" dirty="0" err="1" smtClean="0"/>
              <a:t>emissions</a:t>
            </a:r>
            <a:r>
              <a:rPr lang="tr-TR" dirty="0" smtClean="0"/>
              <a:t> in </a:t>
            </a:r>
            <a:r>
              <a:rPr lang="tr-TR" dirty="0" err="1" smtClean="0"/>
              <a:t>industrial</a:t>
            </a:r>
            <a:r>
              <a:rPr lang="tr-TR" dirty="0" smtClean="0"/>
              <a:t> </a:t>
            </a:r>
            <a:r>
              <a:rPr lang="tr-TR" dirty="0" err="1" smtClean="0"/>
              <a:t>flames</a:t>
            </a:r>
            <a:r>
              <a:rPr lang="tr-TR" dirty="0" smtClean="0"/>
              <a:t>. </a:t>
            </a:r>
            <a:r>
              <a:rPr lang="tr-TR" dirty="0" err="1" smtClean="0"/>
              <a:t>Symposium</a:t>
            </a:r>
            <a:r>
              <a:rPr lang="tr-TR" dirty="0" smtClean="0"/>
              <a:t> (International) on </a:t>
            </a:r>
            <a:r>
              <a:rPr lang="tr-TR" dirty="0" err="1" smtClean="0"/>
              <a:t>Combustion</a:t>
            </a:r>
            <a:r>
              <a:rPr lang="tr-TR" dirty="0" smtClean="0"/>
              <a:t>, 26(2), 3343-3354. </a:t>
            </a:r>
            <a:r>
              <a:rPr lang="tr-TR" dirty="0" err="1" smtClean="0"/>
              <a:t>doi</a:t>
            </a:r>
            <a:r>
              <a:rPr lang="tr-TR" dirty="0" smtClean="0"/>
              <a:t>: https://doi.org/10.1016/S0082-0784(96)80182-2</a:t>
            </a:r>
          </a:p>
          <a:p>
            <a:r>
              <a:rPr lang="tr-TR" dirty="0" err="1" smtClean="0"/>
              <a:t>Zhao</a:t>
            </a:r>
            <a:r>
              <a:rPr lang="tr-TR" dirty="0" smtClean="0"/>
              <a:t>, Y., </a:t>
            </a:r>
            <a:r>
              <a:rPr lang="tr-TR" dirty="0" err="1" smtClean="0"/>
              <a:t>Wang</a:t>
            </a:r>
            <a:r>
              <a:rPr lang="tr-TR" dirty="0" smtClean="0"/>
              <a:t>, S., Ge, M., </a:t>
            </a:r>
            <a:r>
              <a:rPr lang="tr-TR" dirty="0" err="1" smtClean="0"/>
              <a:t>Li</a:t>
            </a:r>
            <a:r>
              <a:rPr lang="tr-TR" dirty="0" smtClean="0"/>
              <a:t>, Y., &amp; </a:t>
            </a:r>
            <a:r>
              <a:rPr lang="tr-TR" dirty="0" err="1" smtClean="0"/>
              <a:t>Liang</a:t>
            </a:r>
            <a:r>
              <a:rPr lang="tr-TR" dirty="0" smtClean="0"/>
              <a:t>, Z. (2017). Analysis of </a:t>
            </a:r>
            <a:r>
              <a:rPr lang="tr-TR" dirty="0" err="1" smtClean="0"/>
              <a:t>thermoelectric</a:t>
            </a:r>
            <a:r>
              <a:rPr lang="tr-TR" dirty="0" smtClean="0"/>
              <a:t> </a:t>
            </a:r>
            <a:r>
              <a:rPr lang="tr-TR" dirty="0" err="1" smtClean="0"/>
              <a:t>generation</a:t>
            </a:r>
            <a:r>
              <a:rPr lang="tr-TR" dirty="0" smtClean="0"/>
              <a:t> </a:t>
            </a:r>
            <a:r>
              <a:rPr lang="tr-TR" dirty="0" err="1" smtClean="0"/>
              <a:t>characteristics</a:t>
            </a:r>
            <a:r>
              <a:rPr lang="tr-TR" dirty="0" smtClean="0"/>
              <a:t> of </a:t>
            </a:r>
            <a:r>
              <a:rPr lang="tr-TR" dirty="0" err="1" smtClean="0"/>
              <a:t>flue</a:t>
            </a:r>
            <a:r>
              <a:rPr lang="tr-TR" dirty="0" smtClean="0"/>
              <a:t> </a:t>
            </a:r>
            <a:r>
              <a:rPr lang="tr-TR" dirty="0" err="1" smtClean="0"/>
              <a:t>gas</a:t>
            </a:r>
            <a:r>
              <a:rPr lang="tr-TR" dirty="0" smtClean="0"/>
              <a:t> </a:t>
            </a:r>
            <a:r>
              <a:rPr lang="tr-TR" dirty="0" err="1" smtClean="0"/>
              <a:t>waste</a:t>
            </a:r>
            <a:r>
              <a:rPr lang="tr-TR" dirty="0" smtClean="0"/>
              <a:t> </a:t>
            </a:r>
            <a:r>
              <a:rPr lang="tr-TR" dirty="0" err="1" smtClean="0"/>
              <a:t>heat</a:t>
            </a:r>
            <a:r>
              <a:rPr lang="tr-TR" dirty="0" smtClean="0"/>
              <a:t> </a:t>
            </a:r>
            <a:r>
              <a:rPr lang="tr-TR" dirty="0" err="1" smtClean="0"/>
              <a:t>from</a:t>
            </a:r>
            <a:r>
              <a:rPr lang="tr-TR" dirty="0" smtClean="0"/>
              <a:t> </a:t>
            </a:r>
            <a:r>
              <a:rPr lang="tr-TR" dirty="0" err="1" smtClean="0"/>
              <a:t>natural</a:t>
            </a:r>
            <a:r>
              <a:rPr lang="tr-TR" dirty="0" smtClean="0"/>
              <a:t> </a:t>
            </a:r>
            <a:r>
              <a:rPr lang="tr-TR" dirty="0" err="1" smtClean="0"/>
              <a:t>gas</a:t>
            </a:r>
            <a:r>
              <a:rPr lang="tr-TR" dirty="0" smtClean="0"/>
              <a:t> </a:t>
            </a:r>
            <a:r>
              <a:rPr lang="tr-TR" dirty="0" err="1" smtClean="0"/>
              <a:t>boiler</a:t>
            </a:r>
            <a:r>
              <a:rPr lang="tr-TR" dirty="0" smtClean="0"/>
              <a:t>. </a:t>
            </a:r>
            <a:r>
              <a:rPr lang="tr-TR" dirty="0" err="1" smtClean="0"/>
              <a:t>Energy</a:t>
            </a:r>
            <a:r>
              <a:rPr lang="tr-TR" dirty="0" smtClean="0"/>
              <a:t> Conversion </a:t>
            </a:r>
            <a:r>
              <a:rPr lang="tr-TR" dirty="0" err="1" smtClean="0"/>
              <a:t>and</a:t>
            </a:r>
            <a:r>
              <a:rPr lang="tr-TR" dirty="0" smtClean="0"/>
              <a:t> Management, 148, 820-829. </a:t>
            </a:r>
            <a:r>
              <a:rPr lang="tr-TR" dirty="0" err="1" smtClean="0"/>
              <a:t>doi</a:t>
            </a:r>
            <a:r>
              <a:rPr lang="tr-TR" dirty="0" smtClean="0"/>
              <a:t>: https://doi.org/10.1016/j.enconman.2017.06.029</a:t>
            </a:r>
          </a:p>
          <a:p>
            <a:endParaRPr lang="tr-TR" dirty="0"/>
          </a:p>
        </p:txBody>
      </p:sp>
      <p:pic>
        <p:nvPicPr>
          <p:cNvPr id="3" name="Resim 2"/>
          <p:cNvPicPr>
            <a:picLocks noChangeAspect="1"/>
          </p:cNvPicPr>
          <p:nvPr/>
        </p:nvPicPr>
        <p:blipFill>
          <a:blip r:embed="rId2"/>
          <a:stretch>
            <a:fillRect/>
          </a:stretch>
        </p:blipFill>
        <p:spPr>
          <a:xfrm>
            <a:off x="11428950" y="149655"/>
            <a:ext cx="523875" cy="514350"/>
          </a:xfrm>
          <a:prstGeom prst="rect">
            <a:avLst/>
          </a:prstGeom>
        </p:spPr>
      </p:pic>
      <p:pic>
        <p:nvPicPr>
          <p:cNvPr id="4" name="Resim 3"/>
          <p:cNvPicPr>
            <a:picLocks noChangeAspect="1"/>
          </p:cNvPicPr>
          <p:nvPr/>
        </p:nvPicPr>
        <p:blipFill>
          <a:blip r:embed="rId3"/>
          <a:stretch>
            <a:fillRect/>
          </a:stretch>
        </p:blipFill>
        <p:spPr>
          <a:xfrm>
            <a:off x="11339357" y="1053885"/>
            <a:ext cx="516846" cy="5672379"/>
          </a:xfrm>
          <a:prstGeom prst="rect">
            <a:avLst/>
          </a:prstGeom>
        </p:spPr>
      </p:pic>
      <p:sp>
        <p:nvSpPr>
          <p:cNvPr id="5" name="Slayt Numarası Yer Tutucusu 4"/>
          <p:cNvSpPr>
            <a:spLocks noGrp="1"/>
          </p:cNvSpPr>
          <p:nvPr>
            <p:ph type="sldNum" sz="quarter" idx="12"/>
          </p:nvPr>
        </p:nvSpPr>
        <p:spPr/>
        <p:txBody>
          <a:bodyPr/>
          <a:lstStyle/>
          <a:p>
            <a:fld id="{CE85524E-7D4F-4BBD-9F83-4E6DB74A3EAD}" type="slidenum">
              <a:rPr lang="tr-TR" smtClean="0"/>
              <a:t>22</a:t>
            </a:fld>
            <a:endParaRPr lang="tr-TR"/>
          </a:p>
        </p:txBody>
      </p:sp>
    </p:spTree>
    <p:extLst>
      <p:ext uri="{BB962C8B-B14F-4D97-AF65-F5344CB8AC3E}">
        <p14:creationId xmlns:p14="http://schemas.microsoft.com/office/powerpoint/2010/main" val="19403561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31965" y="0"/>
            <a:ext cx="10358846" cy="6894195"/>
          </a:xfrm>
          <a:prstGeom prst="rect">
            <a:avLst/>
          </a:prstGeom>
        </p:spPr>
        <p:txBody>
          <a:bodyPr wrap="square">
            <a:spAutoFit/>
          </a:bodyPr>
          <a:lstStyle/>
          <a:p>
            <a:r>
              <a:rPr lang="tr-TR" sz="2800" dirty="0" smtClean="0"/>
              <a:t>ÖZGEÇMİŞ</a:t>
            </a:r>
          </a:p>
          <a:p>
            <a:endParaRPr lang="tr-TR" dirty="0" smtClean="0"/>
          </a:p>
          <a:p>
            <a:r>
              <a:rPr lang="tr-TR" dirty="0" smtClean="0"/>
              <a:t>Hatice Nüket AKINCI</a:t>
            </a:r>
          </a:p>
          <a:p>
            <a:endParaRPr lang="tr-TR" dirty="0" smtClean="0"/>
          </a:p>
          <a:p>
            <a:r>
              <a:rPr lang="tr-TR" dirty="0" smtClean="0"/>
              <a:t>Mesleğinin ilk yıllarında ağır sanayide ticari araçlara makas imalatı yapan bir fabrika kurulumunda yüksek fırınların projelerinde, daha sonra üretim ve işletme, kalite konularında çeliğin işlenişi nasıl kullanılır hale 2 geldiğinin aşamalarındaki proseslerin oluşturulduğu bir şirkette görev yapmıştır. DSİ teşkilatının çalışmalarının en üst dönemde olduğu Karakaya- Atatürk barajının yapımı yıllarında DSİ’ de çalışma imkânı bulmuştur. İstanbul Kadıköy belediyesinden emekli olmuştur. Mekanik proje müellifliklerinin ardından Enerji verimliliği EVD firmasında Genel Müdür olarak çalışmıştır. Sanayi ve bina etüt proje çalışmalarının yanı sıra, JICA ve UNIDO ile de enerji verimliliği konularındaki faaliyetlerde bulunmuştur. Ardından sahip olduğu EVD şirketi vasıtasıyla enerji konularında iş hayatına devam etmektedir.</a:t>
            </a:r>
          </a:p>
          <a:p>
            <a:endParaRPr lang="tr-TR" dirty="0" smtClean="0"/>
          </a:p>
          <a:p>
            <a:r>
              <a:rPr lang="tr-TR" dirty="0" smtClean="0"/>
              <a:t>Cemil KOYUNOĞLU</a:t>
            </a:r>
          </a:p>
          <a:p>
            <a:r>
              <a:rPr lang="tr-TR" dirty="0" smtClean="0"/>
              <a:t>Cemil Koyunoğlu 1980 yılında Malatya'da doğdu. Birinci sınıfı bitirdikten sonra ailesi Malatya'dan Antalya'ya taşındı. Üniversiteye kadar Antalya’da öğrenimini tamamladı. İnönü Üniversitesi Kimya Mühendisliği mezunudur. Lisans derecesinden mezun olduktan sonra İnönü-Pal uluslararası analiz geçerliliği bulunan akredite akaryakıt laboratuvarını kuran ekibin başında olan insanlardan biriydi. Daha sonra, Uluslararası akreditasyon için gerekli SGS </a:t>
            </a:r>
            <a:r>
              <a:rPr lang="tr-TR" dirty="0" err="1" smtClean="0"/>
              <a:t>Netherland</a:t>
            </a:r>
            <a:r>
              <a:rPr lang="tr-TR" dirty="0" smtClean="0"/>
              <a:t> ile İnönü Üniversitesi arasındaki yeterlilik testini sağlayarak kurum yöneticisinden referans mektubu aldı. Bu görevi ile birlikte başladığı yüksek lisans derecesini aynı bölümde tamamladı. Yalova Üniversitesi Enerji Sistemleri Mühendisliği Bölümünde araştırma görevlisi olarak akademik hayatına başlayan Cemil Koyunoğlu. 2011 yılında İstanbul Teknik Üniversitesi Enerji Enstitüsü'nde doktora eğitimine başladıktan sonra, 2013 yılında akademik çalışmalarını sürdürmek için kadrosu İstanbul Teknik Üniversitesi Enerji Enstitüsü'ne aktarıldı. </a:t>
            </a:r>
            <a:endParaRPr lang="tr-TR" dirty="0"/>
          </a:p>
        </p:txBody>
      </p:sp>
      <p:pic>
        <p:nvPicPr>
          <p:cNvPr id="3" name="Resim 2"/>
          <p:cNvPicPr>
            <a:picLocks noChangeAspect="1"/>
          </p:cNvPicPr>
          <p:nvPr/>
        </p:nvPicPr>
        <p:blipFill>
          <a:blip r:embed="rId2"/>
          <a:stretch>
            <a:fillRect/>
          </a:stretch>
        </p:blipFill>
        <p:spPr>
          <a:xfrm>
            <a:off x="11490943" y="134157"/>
            <a:ext cx="523875" cy="514350"/>
          </a:xfrm>
          <a:prstGeom prst="rect">
            <a:avLst/>
          </a:prstGeom>
        </p:spPr>
      </p:pic>
      <p:pic>
        <p:nvPicPr>
          <p:cNvPr id="4" name="Resim 3"/>
          <p:cNvPicPr>
            <a:picLocks noChangeAspect="1"/>
          </p:cNvPicPr>
          <p:nvPr/>
        </p:nvPicPr>
        <p:blipFill>
          <a:blip r:embed="rId3"/>
          <a:stretch>
            <a:fillRect/>
          </a:stretch>
        </p:blipFill>
        <p:spPr>
          <a:xfrm>
            <a:off x="11307799" y="945397"/>
            <a:ext cx="518205" cy="5749871"/>
          </a:xfrm>
          <a:prstGeom prst="rect">
            <a:avLst/>
          </a:prstGeom>
        </p:spPr>
      </p:pic>
      <p:sp>
        <p:nvSpPr>
          <p:cNvPr id="5" name="Slayt Numarası Yer Tutucusu 4"/>
          <p:cNvSpPr>
            <a:spLocks noGrp="1"/>
          </p:cNvSpPr>
          <p:nvPr>
            <p:ph type="sldNum" sz="quarter" idx="12"/>
          </p:nvPr>
        </p:nvSpPr>
        <p:spPr/>
        <p:txBody>
          <a:bodyPr/>
          <a:lstStyle/>
          <a:p>
            <a:fld id="{CE85524E-7D4F-4BBD-9F83-4E6DB74A3EAD}" type="slidenum">
              <a:rPr lang="tr-TR" smtClean="0"/>
              <a:t>23</a:t>
            </a:fld>
            <a:endParaRPr lang="tr-TR"/>
          </a:p>
        </p:txBody>
      </p:sp>
    </p:spTree>
    <p:extLst>
      <p:ext uri="{BB962C8B-B14F-4D97-AF65-F5344CB8AC3E}">
        <p14:creationId xmlns:p14="http://schemas.microsoft.com/office/powerpoint/2010/main" val="34105436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267097" y="1320586"/>
            <a:ext cx="10437223" cy="4524315"/>
          </a:xfrm>
          <a:prstGeom prst="rect">
            <a:avLst/>
          </a:prstGeom>
        </p:spPr>
        <p:txBody>
          <a:bodyPr wrap="square">
            <a:spAutoFit/>
          </a:bodyPr>
          <a:lstStyle/>
          <a:p>
            <a:r>
              <a:rPr lang="tr-TR" dirty="0" smtClean="0"/>
              <a:t>Burada online “Petrol ürünleri ve yağlama ürünleri test &amp; sertifika” dersini kurdu. Ders 21 Ağustos 2014 tarihinde Temel Bilim ve Mühendislik derslerinde Amerika’nın Virginia Eyaletinde bulunan </a:t>
            </a:r>
            <a:r>
              <a:rPr lang="tr-TR" dirty="0" err="1" smtClean="0"/>
              <a:t>Technology</a:t>
            </a:r>
            <a:r>
              <a:rPr lang="tr-TR" dirty="0" smtClean="0"/>
              <a:t> ED platformunda yayımlanmaya başladı. Kurumun ABD’de onaylı 13 akredite üniversite ile işbirliği vardır. Yurtdışında doktora sırası araştırma bursu ile 2015-2016 tarihleri arasında bulunan Cemil Koyunoğlu SAE International havacılık mühendisleri ile hazırladığı “New </a:t>
            </a:r>
            <a:r>
              <a:rPr lang="tr-TR" dirty="0" err="1" smtClean="0"/>
              <a:t>Advancements</a:t>
            </a:r>
            <a:r>
              <a:rPr lang="tr-TR" dirty="0" smtClean="0"/>
              <a:t> in </a:t>
            </a:r>
            <a:r>
              <a:rPr lang="tr-TR" dirty="0" err="1" smtClean="0"/>
              <a:t>fuels</a:t>
            </a:r>
            <a:r>
              <a:rPr lang="tr-TR" dirty="0" smtClean="0"/>
              <a:t> </a:t>
            </a:r>
            <a:r>
              <a:rPr lang="tr-TR" dirty="0" err="1" smtClean="0"/>
              <a:t>and</a:t>
            </a:r>
            <a:r>
              <a:rPr lang="tr-TR" dirty="0" smtClean="0"/>
              <a:t> </a:t>
            </a:r>
            <a:r>
              <a:rPr lang="tr-TR" dirty="0" err="1" smtClean="0"/>
              <a:t>lubricants</a:t>
            </a:r>
            <a:r>
              <a:rPr lang="tr-TR" dirty="0" smtClean="0"/>
              <a:t> </a:t>
            </a:r>
            <a:r>
              <a:rPr lang="tr-TR" dirty="0" err="1" smtClean="0"/>
              <a:t>for</a:t>
            </a:r>
            <a:r>
              <a:rPr lang="tr-TR" dirty="0" smtClean="0"/>
              <a:t> </a:t>
            </a:r>
            <a:r>
              <a:rPr lang="tr-TR" dirty="0" err="1" smtClean="0"/>
              <a:t>the</a:t>
            </a:r>
            <a:r>
              <a:rPr lang="tr-TR" dirty="0" smtClean="0"/>
              <a:t> </a:t>
            </a:r>
            <a:r>
              <a:rPr lang="tr-TR" dirty="0" err="1" smtClean="0"/>
              <a:t>aerospace</a:t>
            </a:r>
            <a:r>
              <a:rPr lang="tr-TR" dirty="0" smtClean="0"/>
              <a:t> </a:t>
            </a:r>
            <a:r>
              <a:rPr lang="tr-TR" dirty="0" err="1" smtClean="0"/>
              <a:t>industry</a:t>
            </a:r>
            <a:r>
              <a:rPr lang="tr-TR" dirty="0" smtClean="0"/>
              <a:t>: Part-1.: </a:t>
            </a:r>
            <a:r>
              <a:rPr lang="tr-TR" dirty="0" err="1" smtClean="0"/>
              <a:t>Introduction</a:t>
            </a:r>
            <a:r>
              <a:rPr lang="tr-TR" dirty="0" smtClean="0"/>
              <a:t>” kitabını </a:t>
            </a:r>
            <a:r>
              <a:rPr lang="tr-TR" dirty="0" err="1" smtClean="0"/>
              <a:t>türkiyeye</a:t>
            </a:r>
            <a:r>
              <a:rPr lang="tr-TR" dirty="0" smtClean="0"/>
              <a:t> döndüğü zaman </a:t>
            </a:r>
            <a:r>
              <a:rPr lang="tr-TR" dirty="0" err="1" smtClean="0"/>
              <a:t>Hiperlink</a:t>
            </a:r>
            <a:r>
              <a:rPr lang="tr-TR" dirty="0" smtClean="0"/>
              <a:t> Yayınevi aracılığı ile okuyucularına sundu. Cemil Koyunoğlu, literatüre geçen </a:t>
            </a:r>
            <a:r>
              <a:rPr lang="tr-TR" dirty="0" err="1" smtClean="0"/>
              <a:t>Cml</a:t>
            </a:r>
            <a:r>
              <a:rPr lang="tr-TR" dirty="0" smtClean="0"/>
              <a:t>, </a:t>
            </a:r>
            <a:r>
              <a:rPr lang="tr-TR" dirty="0" err="1" smtClean="0"/>
              <a:t>CmlK</a:t>
            </a:r>
            <a:r>
              <a:rPr lang="tr-TR" dirty="0" smtClean="0"/>
              <a:t> ve </a:t>
            </a:r>
            <a:r>
              <a:rPr lang="tr-TR" dirty="0" err="1" smtClean="0"/>
              <a:t>CmlY</a:t>
            </a:r>
            <a:r>
              <a:rPr lang="tr-TR" dirty="0" smtClean="0"/>
              <a:t> yanma denklemleri ile enerji verimliliği ve endüstri 4.0 uygulamalarına ışık tutacak katkılar sunmuştur. 3 Nobelli akademisyenin bulunduğu </a:t>
            </a:r>
            <a:r>
              <a:rPr lang="tr-TR" dirty="0" err="1" smtClean="0"/>
              <a:t>Intechopen</a:t>
            </a:r>
            <a:r>
              <a:rPr lang="tr-TR" dirty="0" smtClean="0"/>
              <a:t> akademik yazar editörleri arasındadır. Halen Yalova Üniversitesi Enerji Sistemleri Mühendisliği Bölümünde akademik çalışmalarına devam etmektedir. Nature </a:t>
            </a:r>
            <a:r>
              <a:rPr lang="tr-TR" dirty="0" err="1" smtClean="0"/>
              <a:t>Scientific</a:t>
            </a:r>
            <a:r>
              <a:rPr lang="tr-TR" dirty="0" smtClean="0"/>
              <a:t> </a:t>
            </a:r>
            <a:r>
              <a:rPr lang="tr-TR" dirty="0" err="1" smtClean="0"/>
              <a:t>Reports</a:t>
            </a:r>
            <a:r>
              <a:rPr lang="tr-TR" dirty="0" smtClean="0"/>
              <a:t> ve </a:t>
            </a:r>
            <a:r>
              <a:rPr lang="tr-TR" dirty="0" err="1" smtClean="0"/>
              <a:t>Energy</a:t>
            </a:r>
            <a:r>
              <a:rPr lang="tr-TR" dirty="0" smtClean="0"/>
              <a:t> gibi önemli yurt dışı ve ulusal dergilerde yayımlanan yayınlarının yanında enerji teknolojileri konularında akademik yayın çalışmalarına devam etmektedir. Uluslararası </a:t>
            </a:r>
            <a:r>
              <a:rPr lang="tr-TR" dirty="0" err="1" smtClean="0"/>
              <a:t>Journal</a:t>
            </a:r>
            <a:r>
              <a:rPr lang="tr-TR" dirty="0" smtClean="0"/>
              <a:t> of Dynamics </a:t>
            </a:r>
            <a:r>
              <a:rPr lang="tr-TR" dirty="0" err="1" smtClean="0"/>
              <a:t>and</a:t>
            </a:r>
            <a:r>
              <a:rPr lang="tr-TR" dirty="0" smtClean="0"/>
              <a:t> </a:t>
            </a:r>
            <a:r>
              <a:rPr lang="tr-TR" dirty="0" err="1" smtClean="0"/>
              <a:t>Machines</a:t>
            </a:r>
            <a:r>
              <a:rPr lang="tr-TR" dirty="0" smtClean="0"/>
              <a:t>, International </a:t>
            </a:r>
            <a:r>
              <a:rPr lang="tr-TR" dirty="0" err="1" smtClean="0"/>
              <a:t>Journal</a:t>
            </a:r>
            <a:r>
              <a:rPr lang="tr-TR" dirty="0" smtClean="0"/>
              <a:t> of </a:t>
            </a:r>
            <a:r>
              <a:rPr lang="tr-TR" dirty="0" err="1" smtClean="0"/>
              <a:t>Endocrinology</a:t>
            </a:r>
            <a:r>
              <a:rPr lang="tr-TR" dirty="0" smtClean="0"/>
              <a:t> </a:t>
            </a:r>
            <a:r>
              <a:rPr lang="tr-TR" dirty="0" err="1" smtClean="0"/>
              <a:t>and</a:t>
            </a:r>
            <a:r>
              <a:rPr lang="tr-TR" dirty="0" smtClean="0"/>
              <a:t> </a:t>
            </a:r>
            <a:r>
              <a:rPr lang="tr-TR" dirty="0" err="1" smtClean="0"/>
              <a:t>Diabetes</a:t>
            </a:r>
            <a:r>
              <a:rPr lang="tr-TR" dirty="0" smtClean="0"/>
              <a:t>, </a:t>
            </a:r>
            <a:r>
              <a:rPr lang="tr-TR" dirty="0" err="1" smtClean="0"/>
              <a:t>Frontiers</a:t>
            </a:r>
            <a:r>
              <a:rPr lang="tr-TR" dirty="0" smtClean="0"/>
              <a:t> in </a:t>
            </a:r>
            <a:r>
              <a:rPr lang="tr-TR" dirty="0" err="1" smtClean="0"/>
              <a:t>Biomedical</a:t>
            </a:r>
            <a:r>
              <a:rPr lang="tr-TR" dirty="0" smtClean="0"/>
              <a:t> </a:t>
            </a:r>
            <a:r>
              <a:rPr lang="tr-TR" dirty="0" err="1" smtClean="0"/>
              <a:t>Nanoscience</a:t>
            </a:r>
            <a:r>
              <a:rPr lang="tr-TR" dirty="0" smtClean="0"/>
              <a:t> &amp; </a:t>
            </a:r>
            <a:r>
              <a:rPr lang="tr-TR" dirty="0" err="1" smtClean="0"/>
              <a:t>Nanotechnology</a:t>
            </a:r>
            <a:r>
              <a:rPr lang="tr-TR" dirty="0" smtClean="0"/>
              <a:t> (FBNN) dergi editörlüğünün yanında, </a:t>
            </a:r>
            <a:r>
              <a:rPr lang="tr-TR" dirty="0" err="1" smtClean="0"/>
              <a:t>Intechopen</a:t>
            </a:r>
            <a:r>
              <a:rPr lang="tr-TR" dirty="0" smtClean="0"/>
              <a:t> ve Bentham kitap editörlüklerine devam etmektedir. TMMOB İstanbul MMO Enerji Komisyonu ve TMMOB İstanbul Kazan ve Basınçlı Kaplar komisyonu akademik üyesidir.</a:t>
            </a:r>
          </a:p>
          <a:p>
            <a:endParaRPr lang="tr-TR" dirty="0"/>
          </a:p>
        </p:txBody>
      </p:sp>
      <p:pic>
        <p:nvPicPr>
          <p:cNvPr id="3" name="Resim 2"/>
          <p:cNvPicPr>
            <a:picLocks noChangeAspect="1"/>
          </p:cNvPicPr>
          <p:nvPr/>
        </p:nvPicPr>
        <p:blipFill>
          <a:blip r:embed="rId2"/>
          <a:stretch>
            <a:fillRect/>
          </a:stretch>
        </p:blipFill>
        <p:spPr>
          <a:xfrm>
            <a:off x="11416848" y="1053885"/>
            <a:ext cx="516846" cy="5238427"/>
          </a:xfrm>
          <a:prstGeom prst="rect">
            <a:avLst/>
          </a:prstGeom>
        </p:spPr>
      </p:pic>
      <p:sp>
        <p:nvSpPr>
          <p:cNvPr id="4" name="Slayt Numarası Yer Tutucusu 3"/>
          <p:cNvSpPr>
            <a:spLocks noGrp="1"/>
          </p:cNvSpPr>
          <p:nvPr>
            <p:ph type="sldNum" sz="quarter" idx="12"/>
          </p:nvPr>
        </p:nvSpPr>
        <p:spPr/>
        <p:txBody>
          <a:bodyPr/>
          <a:lstStyle/>
          <a:p>
            <a:fld id="{CE85524E-7D4F-4BBD-9F83-4E6DB74A3EAD}" type="slidenum">
              <a:rPr lang="tr-TR" smtClean="0"/>
              <a:t>24</a:t>
            </a:fld>
            <a:endParaRPr lang="tr-TR"/>
          </a:p>
        </p:txBody>
      </p:sp>
    </p:spTree>
    <p:extLst>
      <p:ext uri="{BB962C8B-B14F-4D97-AF65-F5344CB8AC3E}">
        <p14:creationId xmlns:p14="http://schemas.microsoft.com/office/powerpoint/2010/main" val="4562926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2828925" y="1090612"/>
            <a:ext cx="6534150" cy="4676775"/>
          </a:xfrm>
          <a:prstGeom prst="rect">
            <a:avLst/>
          </a:prstGeom>
        </p:spPr>
      </p:pic>
      <p:sp>
        <p:nvSpPr>
          <p:cNvPr id="2" name="Slayt Numarası Yer Tutucusu 1"/>
          <p:cNvSpPr>
            <a:spLocks noGrp="1"/>
          </p:cNvSpPr>
          <p:nvPr>
            <p:ph type="sldNum" sz="quarter" idx="12"/>
          </p:nvPr>
        </p:nvSpPr>
        <p:spPr/>
        <p:txBody>
          <a:bodyPr/>
          <a:lstStyle/>
          <a:p>
            <a:fld id="{CE85524E-7D4F-4BBD-9F83-4E6DB74A3EAD}" type="slidenum">
              <a:rPr lang="tr-TR" smtClean="0"/>
              <a:t>25</a:t>
            </a:fld>
            <a:endParaRPr lang="tr-TR"/>
          </a:p>
        </p:txBody>
      </p:sp>
    </p:spTree>
    <p:extLst>
      <p:ext uri="{BB962C8B-B14F-4D97-AF65-F5344CB8AC3E}">
        <p14:creationId xmlns:p14="http://schemas.microsoft.com/office/powerpoint/2010/main" val="16782053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927463" y="243839"/>
            <a:ext cx="9653452" cy="5076306"/>
          </a:xfrm>
          <a:prstGeom prst="rect">
            <a:avLst/>
          </a:prstGeom>
        </p:spPr>
      </p:pic>
      <p:sp>
        <p:nvSpPr>
          <p:cNvPr id="3" name="Slayt Numarası Yer Tutucusu 2"/>
          <p:cNvSpPr>
            <a:spLocks noGrp="1"/>
          </p:cNvSpPr>
          <p:nvPr>
            <p:ph type="sldNum" sz="quarter" idx="12"/>
          </p:nvPr>
        </p:nvSpPr>
        <p:spPr/>
        <p:txBody>
          <a:bodyPr/>
          <a:lstStyle/>
          <a:p>
            <a:fld id="{CE85524E-7D4F-4BBD-9F83-4E6DB74A3EAD}" type="slidenum">
              <a:rPr lang="tr-TR" smtClean="0"/>
              <a:t>26</a:t>
            </a:fld>
            <a:endParaRPr lang="tr-TR"/>
          </a:p>
        </p:txBody>
      </p:sp>
    </p:spTree>
    <p:extLst>
      <p:ext uri="{BB962C8B-B14F-4D97-AF65-F5344CB8AC3E}">
        <p14:creationId xmlns:p14="http://schemas.microsoft.com/office/powerpoint/2010/main" val="1923436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972491" y="1824037"/>
            <a:ext cx="8530046" cy="3936683"/>
          </a:xfrm>
          <a:prstGeom prst="rect">
            <a:avLst/>
          </a:prstGeom>
        </p:spPr>
      </p:pic>
      <p:sp>
        <p:nvSpPr>
          <p:cNvPr id="3" name="Slayt Numarası Yer Tutucusu 2"/>
          <p:cNvSpPr>
            <a:spLocks noGrp="1"/>
          </p:cNvSpPr>
          <p:nvPr>
            <p:ph type="sldNum" sz="quarter" idx="12"/>
          </p:nvPr>
        </p:nvSpPr>
        <p:spPr/>
        <p:txBody>
          <a:bodyPr/>
          <a:lstStyle/>
          <a:p>
            <a:fld id="{CE85524E-7D4F-4BBD-9F83-4E6DB74A3EAD}" type="slidenum">
              <a:rPr lang="tr-TR" smtClean="0"/>
              <a:t>27</a:t>
            </a:fld>
            <a:endParaRPr lang="tr-TR"/>
          </a:p>
        </p:txBody>
      </p:sp>
    </p:spTree>
    <p:extLst>
      <p:ext uri="{BB962C8B-B14F-4D97-AF65-F5344CB8AC3E}">
        <p14:creationId xmlns:p14="http://schemas.microsoft.com/office/powerpoint/2010/main" val="26562515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562224" y="1395412"/>
            <a:ext cx="8436701" cy="4482874"/>
          </a:xfrm>
          <a:prstGeom prst="rect">
            <a:avLst/>
          </a:prstGeom>
        </p:spPr>
      </p:pic>
      <p:sp>
        <p:nvSpPr>
          <p:cNvPr id="3" name="Slayt Numarası Yer Tutucusu 2"/>
          <p:cNvSpPr>
            <a:spLocks noGrp="1"/>
          </p:cNvSpPr>
          <p:nvPr>
            <p:ph type="sldNum" sz="quarter" idx="12"/>
          </p:nvPr>
        </p:nvSpPr>
        <p:spPr/>
        <p:txBody>
          <a:bodyPr/>
          <a:lstStyle/>
          <a:p>
            <a:fld id="{CE85524E-7D4F-4BBD-9F83-4E6DB74A3EAD}" type="slidenum">
              <a:rPr lang="tr-TR" smtClean="0"/>
              <a:t>28</a:t>
            </a:fld>
            <a:endParaRPr lang="tr-TR"/>
          </a:p>
        </p:txBody>
      </p:sp>
    </p:spTree>
    <p:extLst>
      <p:ext uri="{BB962C8B-B14F-4D97-AF65-F5344CB8AC3E}">
        <p14:creationId xmlns:p14="http://schemas.microsoft.com/office/powerpoint/2010/main" val="26195435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828800" y="1214437"/>
            <a:ext cx="8987245" cy="5264740"/>
          </a:xfrm>
          <a:prstGeom prst="rect">
            <a:avLst/>
          </a:prstGeom>
        </p:spPr>
      </p:pic>
      <p:sp>
        <p:nvSpPr>
          <p:cNvPr id="3" name="Slayt Numarası Yer Tutucusu 2"/>
          <p:cNvSpPr>
            <a:spLocks noGrp="1"/>
          </p:cNvSpPr>
          <p:nvPr>
            <p:ph type="sldNum" sz="quarter" idx="12"/>
          </p:nvPr>
        </p:nvSpPr>
        <p:spPr/>
        <p:txBody>
          <a:bodyPr/>
          <a:lstStyle/>
          <a:p>
            <a:fld id="{CE85524E-7D4F-4BBD-9F83-4E6DB74A3EAD}" type="slidenum">
              <a:rPr lang="tr-TR" smtClean="0"/>
              <a:t>29</a:t>
            </a:fld>
            <a:endParaRPr lang="tr-TR"/>
          </a:p>
        </p:txBody>
      </p:sp>
    </p:spTree>
    <p:extLst>
      <p:ext uri="{BB962C8B-B14F-4D97-AF65-F5344CB8AC3E}">
        <p14:creationId xmlns:p14="http://schemas.microsoft.com/office/powerpoint/2010/main" val="35378793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852405" y="462734"/>
            <a:ext cx="10267406" cy="3570208"/>
          </a:xfrm>
          <a:prstGeom prst="rect">
            <a:avLst/>
          </a:prstGeom>
        </p:spPr>
        <p:txBody>
          <a:bodyPr wrap="square">
            <a:spAutoFit/>
          </a:bodyPr>
          <a:lstStyle/>
          <a:p>
            <a:r>
              <a:rPr lang="tr-TR" sz="2800" dirty="0" smtClean="0"/>
              <a:t>1. Giriş</a:t>
            </a:r>
          </a:p>
          <a:p>
            <a:endParaRPr lang="tr-TR" dirty="0" smtClean="0"/>
          </a:p>
          <a:p>
            <a:r>
              <a:rPr lang="tr-TR" dirty="0" smtClean="0"/>
              <a:t>Küresel çevre sorunlarının giderek daha belirgin hale gelmesiyle birlikte, ideal bir temiz enerji olarak görülse de, doğal gazda karbon ve hidrojenin yüksek oranda olduğu konusunda yaygın bir endişe vardır. Doğal gazı yakıt olarak kullanan kazanlar, endüstrilerde ve evlerde çok yaygınlaşmıştır. Doğal gazın ana bileşeni metan olduğundan, yanma ürünleri büyük miktarda su buharı içerir. </a:t>
            </a:r>
            <a:r>
              <a:rPr lang="tr-TR" i="1" dirty="0" smtClean="0"/>
              <a:t>Sıcaklık çiy noktasına soğutulduğunda, baca gazı içerisindeki gizli su buharı ısısı şeklinde kayda değer miktarda bir ısı açığa çıkar</a:t>
            </a:r>
            <a:r>
              <a:rPr lang="tr-TR" dirty="0" smtClean="0"/>
              <a:t>. </a:t>
            </a:r>
            <a:r>
              <a:rPr lang="tr-TR" i="1" dirty="0" err="1" smtClean="0"/>
              <a:t>Yoğuşma</a:t>
            </a:r>
            <a:r>
              <a:rPr lang="tr-TR" i="1" dirty="0" smtClean="0"/>
              <a:t> sıcaklığı, yakıtın ve genel olarak 55 ila 65 °C arasındaki fazla hava katsayısının bileşimi ile belirlenir</a:t>
            </a:r>
            <a:r>
              <a:rPr lang="tr-TR" b="1" i="1" dirty="0" smtClean="0"/>
              <a:t>. </a:t>
            </a:r>
            <a:r>
              <a:rPr lang="tr-TR" dirty="0" err="1" smtClean="0"/>
              <a:t>Yoğuşma</a:t>
            </a:r>
            <a:r>
              <a:rPr lang="tr-TR" dirty="0" smtClean="0"/>
              <a:t> meydana geldiğinde, baca gazı SOX ve NOX içerdiğinden, </a:t>
            </a:r>
            <a:r>
              <a:rPr lang="tr-TR" dirty="0" err="1" smtClean="0"/>
              <a:t>yoğuşma</a:t>
            </a:r>
            <a:r>
              <a:rPr lang="tr-TR" dirty="0" smtClean="0"/>
              <a:t> genellikle asitlidir bu ısı değişimi korozyona neden olur. Bu nedenle, korozyondan kaçınmak için, baca gazı sıcaklığı genellikle 150–200 </a:t>
            </a:r>
            <a:r>
              <a:rPr lang="tr-TR" dirty="0" err="1" smtClean="0"/>
              <a:t>oC</a:t>
            </a:r>
            <a:r>
              <a:rPr lang="tr-TR" dirty="0" smtClean="0"/>
              <a:t> aralığındadır, bu da doğal gaz kazanının ısıl veriminin yalnızca % 70–80 olmasını sağlar (</a:t>
            </a:r>
            <a:r>
              <a:rPr lang="tr-TR" dirty="0" err="1" smtClean="0"/>
              <a:t>Bergamini</a:t>
            </a:r>
            <a:r>
              <a:rPr lang="tr-TR" dirty="0" smtClean="0"/>
              <a:t>, </a:t>
            </a:r>
            <a:r>
              <a:rPr lang="tr-TR" dirty="0" err="1" smtClean="0"/>
              <a:t>Jensen</a:t>
            </a:r>
            <a:r>
              <a:rPr lang="tr-TR" dirty="0" smtClean="0"/>
              <a:t>, &amp; </a:t>
            </a:r>
            <a:r>
              <a:rPr lang="tr-TR" dirty="0" err="1" smtClean="0"/>
              <a:t>Elmegaard</a:t>
            </a:r>
            <a:r>
              <a:rPr lang="tr-TR" dirty="0" smtClean="0"/>
              <a:t>, 2019; </a:t>
            </a:r>
            <a:r>
              <a:rPr lang="tr-TR" dirty="0" err="1" smtClean="0"/>
              <a:t>Wang</a:t>
            </a:r>
            <a:r>
              <a:rPr lang="tr-TR" dirty="0" smtClean="0"/>
              <a:t>, </a:t>
            </a:r>
            <a:r>
              <a:rPr lang="tr-TR" dirty="0" err="1" smtClean="0"/>
              <a:t>Zhang</a:t>
            </a:r>
            <a:r>
              <a:rPr lang="tr-TR" dirty="0" smtClean="0"/>
              <a:t>, Han, &amp; </a:t>
            </a:r>
            <a:r>
              <a:rPr lang="tr-TR" dirty="0" err="1" smtClean="0"/>
              <a:t>Li</a:t>
            </a:r>
            <a:r>
              <a:rPr lang="tr-TR" dirty="0" smtClean="0"/>
              <a:t>, 2017; </a:t>
            </a:r>
            <a:r>
              <a:rPr lang="tr-TR" dirty="0" err="1" smtClean="0"/>
              <a:t>Weber</a:t>
            </a:r>
            <a:r>
              <a:rPr lang="tr-TR" dirty="0" smtClean="0"/>
              <a:t>, 1996; </a:t>
            </a:r>
            <a:r>
              <a:rPr lang="tr-TR" dirty="0" err="1" smtClean="0"/>
              <a:t>Zhao</a:t>
            </a:r>
            <a:r>
              <a:rPr lang="tr-TR" dirty="0" smtClean="0"/>
              <a:t>, </a:t>
            </a:r>
            <a:r>
              <a:rPr lang="tr-TR" dirty="0" err="1" smtClean="0"/>
              <a:t>Wang</a:t>
            </a:r>
            <a:r>
              <a:rPr lang="tr-TR" dirty="0" smtClean="0"/>
              <a:t>, Ge, </a:t>
            </a:r>
            <a:r>
              <a:rPr lang="tr-TR" dirty="0" err="1" smtClean="0"/>
              <a:t>Li</a:t>
            </a:r>
            <a:r>
              <a:rPr lang="tr-TR" dirty="0" smtClean="0"/>
              <a:t>, &amp; </a:t>
            </a:r>
            <a:r>
              <a:rPr lang="tr-TR" dirty="0" err="1" smtClean="0"/>
              <a:t>Liang</a:t>
            </a:r>
            <a:r>
              <a:rPr lang="tr-TR" dirty="0" smtClean="0"/>
              <a:t>, 2017). </a:t>
            </a:r>
            <a:endParaRPr lang="tr-TR" dirty="0"/>
          </a:p>
        </p:txBody>
      </p:sp>
      <p:sp>
        <p:nvSpPr>
          <p:cNvPr id="4" name="Dikdörtgen 3"/>
          <p:cNvSpPr/>
          <p:nvPr/>
        </p:nvSpPr>
        <p:spPr>
          <a:xfrm>
            <a:off x="901337" y="3967651"/>
            <a:ext cx="10254342" cy="2031325"/>
          </a:xfrm>
          <a:prstGeom prst="rect">
            <a:avLst/>
          </a:prstGeom>
        </p:spPr>
        <p:txBody>
          <a:bodyPr wrap="square">
            <a:spAutoFit/>
          </a:bodyPr>
          <a:lstStyle/>
          <a:p>
            <a:r>
              <a:rPr lang="tr-TR" dirty="0" smtClean="0"/>
              <a:t>Korozyon önleyici malzemenin uygulanması ile </a:t>
            </a:r>
            <a:r>
              <a:rPr lang="tr-TR" dirty="0" err="1" smtClean="0"/>
              <a:t>yoğuşmalı</a:t>
            </a:r>
            <a:r>
              <a:rPr lang="tr-TR" dirty="0" smtClean="0"/>
              <a:t> kazanlar daha yaygın kullanılmaktadır</a:t>
            </a:r>
            <a:r>
              <a:rPr lang="tr-TR" i="1" dirty="0" smtClean="0"/>
              <a:t>. Baca gazı sıcaklığının </a:t>
            </a:r>
            <a:r>
              <a:rPr lang="tr-TR" i="1" dirty="0" err="1" smtClean="0"/>
              <a:t>yoğuşma</a:t>
            </a:r>
            <a:r>
              <a:rPr lang="tr-TR" i="1" dirty="0" smtClean="0"/>
              <a:t> sıcaklığının altına düşürülmesiyle, baca gazının gizli ısısı geri kazanılabilir, öyle ki </a:t>
            </a:r>
            <a:r>
              <a:rPr lang="tr-TR" i="1" dirty="0" err="1" smtClean="0"/>
              <a:t>yoğuşmalı</a:t>
            </a:r>
            <a:r>
              <a:rPr lang="tr-TR" i="1" dirty="0" smtClean="0"/>
              <a:t> kazanın ısıl verimi genellikle daha yüksektir. </a:t>
            </a:r>
            <a:r>
              <a:rPr lang="tr-TR" dirty="0" smtClean="0"/>
              <a:t>Ek olarak, NOX, SOX, HCI, kurum ve benzeri çözülmeler nedeniyle,</a:t>
            </a:r>
            <a:r>
              <a:rPr lang="tr-TR" i="1" dirty="0" smtClean="0"/>
              <a:t> </a:t>
            </a:r>
            <a:r>
              <a:rPr lang="tr-TR" i="1" dirty="0" err="1" smtClean="0"/>
              <a:t>yoğuşma</a:t>
            </a:r>
            <a:r>
              <a:rPr lang="tr-TR" i="1" dirty="0" smtClean="0"/>
              <a:t> kazanından tahliye edilen baca gazı temizleyicidir. Pratik uygulamalarda, baca gazı, geri suyu ısıtma sisteminden bir ısı değiştiriciden ısıtmak için kullanılır; bu arada, baca gazı yoğunlaşır ve gizli ısıyı serbest bırakır. Bu nedenle, geri kalan suyun durumu, baca gazının yoğunlaşma performansını doğrudan etkilemektedir</a:t>
            </a:r>
            <a:r>
              <a:rPr lang="tr-TR" b="1" i="1" dirty="0" smtClean="0"/>
              <a:t>.</a:t>
            </a:r>
            <a:r>
              <a:rPr lang="tr-TR" dirty="0" smtClean="0"/>
              <a:t> Hesaplanan sonuçlarda</a:t>
            </a:r>
            <a:endParaRPr lang="tr-TR" dirty="0"/>
          </a:p>
        </p:txBody>
      </p:sp>
      <p:pic>
        <p:nvPicPr>
          <p:cNvPr id="6" name="Resim 5"/>
          <p:cNvPicPr>
            <a:picLocks noChangeAspect="1"/>
          </p:cNvPicPr>
          <p:nvPr/>
        </p:nvPicPr>
        <p:blipFill>
          <a:blip r:embed="rId2"/>
          <a:stretch>
            <a:fillRect/>
          </a:stretch>
        </p:blipFill>
        <p:spPr>
          <a:xfrm>
            <a:off x="7919634" y="5997844"/>
            <a:ext cx="3161654" cy="663763"/>
          </a:xfrm>
          <a:prstGeom prst="rect">
            <a:avLst/>
          </a:prstGeom>
        </p:spPr>
      </p:pic>
      <p:pic>
        <p:nvPicPr>
          <p:cNvPr id="7" name="Resim 6"/>
          <p:cNvPicPr>
            <a:picLocks noChangeAspect="1"/>
          </p:cNvPicPr>
          <p:nvPr/>
        </p:nvPicPr>
        <p:blipFill>
          <a:blip r:embed="rId3"/>
          <a:stretch>
            <a:fillRect/>
          </a:stretch>
        </p:blipFill>
        <p:spPr>
          <a:xfrm>
            <a:off x="3394129" y="6106331"/>
            <a:ext cx="4587498" cy="596685"/>
          </a:xfrm>
          <a:prstGeom prst="rect">
            <a:avLst/>
          </a:prstGeom>
        </p:spPr>
      </p:pic>
      <p:pic>
        <p:nvPicPr>
          <p:cNvPr id="8" name="Resim 7"/>
          <p:cNvPicPr>
            <a:picLocks noChangeAspect="1"/>
          </p:cNvPicPr>
          <p:nvPr/>
        </p:nvPicPr>
        <p:blipFill>
          <a:blip r:embed="rId4"/>
          <a:stretch>
            <a:fillRect/>
          </a:stretch>
        </p:blipFill>
        <p:spPr>
          <a:xfrm>
            <a:off x="11521940" y="118659"/>
            <a:ext cx="523875" cy="514350"/>
          </a:xfrm>
          <a:prstGeom prst="rect">
            <a:avLst/>
          </a:prstGeom>
        </p:spPr>
      </p:pic>
      <p:pic>
        <p:nvPicPr>
          <p:cNvPr id="9" name="Resim 8"/>
          <p:cNvPicPr>
            <a:picLocks noChangeAspect="1"/>
          </p:cNvPicPr>
          <p:nvPr/>
        </p:nvPicPr>
        <p:blipFill>
          <a:blip r:embed="rId5"/>
          <a:stretch>
            <a:fillRect/>
          </a:stretch>
        </p:blipFill>
        <p:spPr>
          <a:xfrm>
            <a:off x="837884" y="6106331"/>
            <a:ext cx="2602740" cy="568611"/>
          </a:xfrm>
          <a:prstGeom prst="rect">
            <a:avLst/>
          </a:prstGeom>
        </p:spPr>
      </p:pic>
      <p:sp>
        <p:nvSpPr>
          <p:cNvPr id="10" name="Slayt Numarası Yer Tutucusu 9"/>
          <p:cNvSpPr>
            <a:spLocks noGrp="1"/>
          </p:cNvSpPr>
          <p:nvPr>
            <p:ph type="sldNum" sz="quarter" idx="12"/>
          </p:nvPr>
        </p:nvSpPr>
        <p:spPr/>
        <p:txBody>
          <a:bodyPr/>
          <a:lstStyle/>
          <a:p>
            <a:fld id="{CE85524E-7D4F-4BBD-9F83-4E6DB74A3EAD}" type="slidenum">
              <a:rPr lang="tr-TR" smtClean="0"/>
              <a:t>3</a:t>
            </a:fld>
            <a:endParaRPr lang="tr-TR"/>
          </a:p>
        </p:txBody>
      </p:sp>
    </p:spTree>
    <p:extLst>
      <p:ext uri="{BB962C8B-B14F-4D97-AF65-F5344CB8AC3E}">
        <p14:creationId xmlns:p14="http://schemas.microsoft.com/office/powerpoint/2010/main" val="4207216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979714" y="836023"/>
            <a:ext cx="9993086" cy="5199017"/>
          </a:xfrm>
          <a:prstGeom prst="rect">
            <a:avLst/>
          </a:prstGeom>
        </p:spPr>
      </p:pic>
      <p:sp>
        <p:nvSpPr>
          <p:cNvPr id="2" name="Slayt Numarası Yer Tutucusu 1"/>
          <p:cNvSpPr>
            <a:spLocks noGrp="1"/>
          </p:cNvSpPr>
          <p:nvPr>
            <p:ph type="sldNum" sz="quarter" idx="12"/>
          </p:nvPr>
        </p:nvSpPr>
        <p:spPr/>
        <p:txBody>
          <a:bodyPr/>
          <a:lstStyle/>
          <a:p>
            <a:fld id="{CE85524E-7D4F-4BBD-9F83-4E6DB74A3EAD}" type="slidenum">
              <a:rPr lang="tr-TR" smtClean="0"/>
              <a:t>30</a:t>
            </a:fld>
            <a:endParaRPr lang="tr-TR"/>
          </a:p>
        </p:txBody>
      </p:sp>
    </p:spTree>
    <p:extLst>
      <p:ext uri="{BB962C8B-B14F-4D97-AF65-F5344CB8AC3E}">
        <p14:creationId xmlns:p14="http://schemas.microsoft.com/office/powerpoint/2010/main" val="36803692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267097" y="966787"/>
            <a:ext cx="9666513" cy="5460139"/>
          </a:xfrm>
          <a:prstGeom prst="rect">
            <a:avLst/>
          </a:prstGeom>
        </p:spPr>
      </p:pic>
      <p:sp>
        <p:nvSpPr>
          <p:cNvPr id="3" name="Slayt Numarası Yer Tutucusu 2"/>
          <p:cNvSpPr>
            <a:spLocks noGrp="1"/>
          </p:cNvSpPr>
          <p:nvPr>
            <p:ph type="sldNum" sz="quarter" idx="12"/>
          </p:nvPr>
        </p:nvSpPr>
        <p:spPr/>
        <p:txBody>
          <a:bodyPr/>
          <a:lstStyle/>
          <a:p>
            <a:fld id="{CE85524E-7D4F-4BBD-9F83-4E6DB74A3EAD}" type="slidenum">
              <a:rPr lang="tr-TR" smtClean="0"/>
              <a:t>31</a:t>
            </a:fld>
            <a:endParaRPr lang="tr-TR"/>
          </a:p>
        </p:txBody>
      </p:sp>
    </p:spTree>
    <p:extLst>
      <p:ext uri="{BB962C8B-B14F-4D97-AF65-F5344CB8AC3E}">
        <p14:creationId xmlns:p14="http://schemas.microsoft.com/office/powerpoint/2010/main" val="18395223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254035" y="1038496"/>
            <a:ext cx="10332720" cy="4787537"/>
          </a:xfrm>
          <a:prstGeom prst="rect">
            <a:avLst/>
          </a:prstGeom>
        </p:spPr>
      </p:pic>
      <p:sp>
        <p:nvSpPr>
          <p:cNvPr id="3" name="Slayt Numarası Yer Tutucusu 2"/>
          <p:cNvSpPr>
            <a:spLocks noGrp="1"/>
          </p:cNvSpPr>
          <p:nvPr>
            <p:ph type="sldNum" sz="quarter" idx="12"/>
          </p:nvPr>
        </p:nvSpPr>
        <p:spPr/>
        <p:txBody>
          <a:bodyPr/>
          <a:lstStyle/>
          <a:p>
            <a:fld id="{CE85524E-7D4F-4BBD-9F83-4E6DB74A3EAD}" type="slidenum">
              <a:rPr lang="tr-TR" smtClean="0"/>
              <a:t>32</a:t>
            </a:fld>
            <a:endParaRPr lang="tr-TR"/>
          </a:p>
        </p:txBody>
      </p:sp>
    </p:spTree>
    <p:extLst>
      <p:ext uri="{BB962C8B-B14F-4D97-AF65-F5344CB8AC3E}">
        <p14:creationId xmlns:p14="http://schemas.microsoft.com/office/powerpoint/2010/main" val="13492837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509451" y="627018"/>
            <a:ext cx="11129555" cy="5891348"/>
          </a:xfrm>
          <a:prstGeom prst="rect">
            <a:avLst/>
          </a:prstGeom>
        </p:spPr>
      </p:pic>
      <p:sp>
        <p:nvSpPr>
          <p:cNvPr id="2" name="Slayt Numarası Yer Tutucusu 1"/>
          <p:cNvSpPr>
            <a:spLocks noGrp="1"/>
          </p:cNvSpPr>
          <p:nvPr>
            <p:ph type="sldNum" sz="quarter" idx="12"/>
          </p:nvPr>
        </p:nvSpPr>
        <p:spPr/>
        <p:txBody>
          <a:bodyPr/>
          <a:lstStyle/>
          <a:p>
            <a:fld id="{CE85524E-7D4F-4BBD-9F83-4E6DB74A3EAD}" type="slidenum">
              <a:rPr lang="tr-TR" smtClean="0"/>
              <a:t>33</a:t>
            </a:fld>
            <a:endParaRPr lang="tr-TR"/>
          </a:p>
        </p:txBody>
      </p:sp>
    </p:spTree>
    <p:extLst>
      <p:ext uri="{BB962C8B-B14F-4D97-AF65-F5344CB8AC3E}">
        <p14:creationId xmlns:p14="http://schemas.microsoft.com/office/powerpoint/2010/main" val="15183465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509451" y="627017"/>
            <a:ext cx="11168743" cy="5995852"/>
          </a:xfrm>
          <a:prstGeom prst="rect">
            <a:avLst/>
          </a:prstGeom>
        </p:spPr>
      </p:pic>
      <p:sp>
        <p:nvSpPr>
          <p:cNvPr id="3" name="Slayt Numarası Yer Tutucusu 2"/>
          <p:cNvSpPr>
            <a:spLocks noGrp="1"/>
          </p:cNvSpPr>
          <p:nvPr>
            <p:ph type="sldNum" sz="quarter" idx="12"/>
          </p:nvPr>
        </p:nvSpPr>
        <p:spPr/>
        <p:txBody>
          <a:bodyPr/>
          <a:lstStyle/>
          <a:p>
            <a:fld id="{CE85524E-7D4F-4BBD-9F83-4E6DB74A3EAD}" type="slidenum">
              <a:rPr lang="tr-TR" smtClean="0"/>
              <a:t>34</a:t>
            </a:fld>
            <a:endParaRPr lang="tr-TR"/>
          </a:p>
        </p:txBody>
      </p:sp>
    </p:spTree>
    <p:extLst>
      <p:ext uri="{BB962C8B-B14F-4D97-AF65-F5344CB8AC3E}">
        <p14:creationId xmlns:p14="http://schemas.microsoft.com/office/powerpoint/2010/main" val="37616016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071154" y="1283562"/>
            <a:ext cx="10842171" cy="5117239"/>
          </a:xfrm>
          <a:prstGeom prst="rect">
            <a:avLst/>
          </a:prstGeom>
        </p:spPr>
      </p:pic>
      <p:sp>
        <p:nvSpPr>
          <p:cNvPr id="3" name="Slayt Numarası Yer Tutucusu 2"/>
          <p:cNvSpPr>
            <a:spLocks noGrp="1"/>
          </p:cNvSpPr>
          <p:nvPr>
            <p:ph type="sldNum" sz="quarter" idx="12"/>
          </p:nvPr>
        </p:nvSpPr>
        <p:spPr/>
        <p:txBody>
          <a:bodyPr/>
          <a:lstStyle/>
          <a:p>
            <a:fld id="{CE85524E-7D4F-4BBD-9F83-4E6DB74A3EAD}" type="slidenum">
              <a:rPr lang="tr-TR" smtClean="0"/>
              <a:t>35</a:t>
            </a:fld>
            <a:endParaRPr lang="tr-TR"/>
          </a:p>
        </p:txBody>
      </p:sp>
    </p:spTree>
    <p:extLst>
      <p:ext uri="{BB962C8B-B14F-4D97-AF65-F5344CB8AC3E}">
        <p14:creationId xmlns:p14="http://schemas.microsoft.com/office/powerpoint/2010/main" val="39853776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449977" y="1097280"/>
            <a:ext cx="9836332" cy="5055325"/>
          </a:xfrm>
          <a:prstGeom prst="rect">
            <a:avLst/>
          </a:prstGeom>
        </p:spPr>
      </p:pic>
      <p:sp>
        <p:nvSpPr>
          <p:cNvPr id="3" name="Slayt Numarası Yer Tutucusu 2"/>
          <p:cNvSpPr>
            <a:spLocks noGrp="1"/>
          </p:cNvSpPr>
          <p:nvPr>
            <p:ph type="sldNum" sz="quarter" idx="12"/>
          </p:nvPr>
        </p:nvSpPr>
        <p:spPr/>
        <p:txBody>
          <a:bodyPr/>
          <a:lstStyle/>
          <a:p>
            <a:fld id="{CE85524E-7D4F-4BBD-9F83-4E6DB74A3EAD}" type="slidenum">
              <a:rPr lang="tr-TR" smtClean="0"/>
              <a:t>36</a:t>
            </a:fld>
            <a:endParaRPr lang="tr-TR"/>
          </a:p>
        </p:txBody>
      </p:sp>
    </p:spTree>
    <p:extLst>
      <p:ext uri="{BB962C8B-B14F-4D97-AF65-F5344CB8AC3E}">
        <p14:creationId xmlns:p14="http://schemas.microsoft.com/office/powerpoint/2010/main" val="1358620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992778" y="914400"/>
            <a:ext cx="10189028" cy="5943599"/>
          </a:xfrm>
          <a:prstGeom prst="rect">
            <a:avLst/>
          </a:prstGeom>
        </p:spPr>
      </p:pic>
      <p:sp>
        <p:nvSpPr>
          <p:cNvPr id="3" name="Slayt Numarası Yer Tutucusu 2"/>
          <p:cNvSpPr>
            <a:spLocks noGrp="1"/>
          </p:cNvSpPr>
          <p:nvPr>
            <p:ph type="sldNum" sz="quarter" idx="12"/>
          </p:nvPr>
        </p:nvSpPr>
        <p:spPr/>
        <p:txBody>
          <a:bodyPr/>
          <a:lstStyle/>
          <a:p>
            <a:fld id="{CE85524E-7D4F-4BBD-9F83-4E6DB74A3EAD}" type="slidenum">
              <a:rPr lang="tr-TR" smtClean="0"/>
              <a:t>37</a:t>
            </a:fld>
            <a:endParaRPr lang="tr-TR"/>
          </a:p>
        </p:txBody>
      </p:sp>
    </p:spTree>
    <p:extLst>
      <p:ext uri="{BB962C8B-B14F-4D97-AF65-F5344CB8AC3E}">
        <p14:creationId xmlns:p14="http://schemas.microsoft.com/office/powerpoint/2010/main" val="581761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561704" y="776287"/>
            <a:ext cx="9993086" cy="5768204"/>
          </a:xfrm>
          <a:prstGeom prst="rect">
            <a:avLst/>
          </a:prstGeom>
        </p:spPr>
      </p:pic>
      <p:sp>
        <p:nvSpPr>
          <p:cNvPr id="3" name="Slayt Numarası Yer Tutucusu 2"/>
          <p:cNvSpPr>
            <a:spLocks noGrp="1"/>
          </p:cNvSpPr>
          <p:nvPr>
            <p:ph type="sldNum" sz="quarter" idx="12"/>
          </p:nvPr>
        </p:nvSpPr>
        <p:spPr/>
        <p:txBody>
          <a:bodyPr/>
          <a:lstStyle/>
          <a:p>
            <a:fld id="{CE85524E-7D4F-4BBD-9F83-4E6DB74A3EAD}" type="slidenum">
              <a:rPr lang="tr-TR" smtClean="0"/>
              <a:t>38</a:t>
            </a:fld>
            <a:endParaRPr lang="tr-TR"/>
          </a:p>
        </p:txBody>
      </p:sp>
    </p:spTree>
    <p:extLst>
      <p:ext uri="{BB962C8B-B14F-4D97-AF65-F5344CB8AC3E}">
        <p14:creationId xmlns:p14="http://schemas.microsoft.com/office/powerpoint/2010/main" val="6689440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959429" y="1106124"/>
            <a:ext cx="9287691" cy="5359990"/>
          </a:xfrm>
          <a:prstGeom prst="rect">
            <a:avLst/>
          </a:prstGeom>
        </p:spPr>
      </p:pic>
      <p:sp>
        <p:nvSpPr>
          <p:cNvPr id="3" name="Slayt Numarası Yer Tutucusu 2"/>
          <p:cNvSpPr>
            <a:spLocks noGrp="1"/>
          </p:cNvSpPr>
          <p:nvPr>
            <p:ph type="sldNum" sz="quarter" idx="12"/>
          </p:nvPr>
        </p:nvSpPr>
        <p:spPr/>
        <p:txBody>
          <a:bodyPr/>
          <a:lstStyle/>
          <a:p>
            <a:fld id="{CE85524E-7D4F-4BBD-9F83-4E6DB74A3EAD}" type="slidenum">
              <a:rPr lang="tr-TR" smtClean="0"/>
              <a:t>39</a:t>
            </a:fld>
            <a:endParaRPr lang="tr-TR"/>
          </a:p>
        </p:txBody>
      </p:sp>
    </p:spTree>
    <p:extLst>
      <p:ext uri="{BB962C8B-B14F-4D97-AF65-F5344CB8AC3E}">
        <p14:creationId xmlns:p14="http://schemas.microsoft.com/office/powerpoint/2010/main" val="2921512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6648773" y="5346915"/>
            <a:ext cx="4919772" cy="1400248"/>
          </a:xfrm>
          <a:prstGeom prst="rect">
            <a:avLst/>
          </a:prstGeom>
        </p:spPr>
      </p:pic>
      <p:sp>
        <p:nvSpPr>
          <p:cNvPr id="2" name="Dikdörtgen 1"/>
          <p:cNvSpPr/>
          <p:nvPr/>
        </p:nvSpPr>
        <p:spPr>
          <a:xfrm>
            <a:off x="1022097" y="694292"/>
            <a:ext cx="10868297" cy="4524315"/>
          </a:xfrm>
          <a:prstGeom prst="rect">
            <a:avLst/>
          </a:prstGeom>
        </p:spPr>
        <p:txBody>
          <a:bodyPr wrap="square">
            <a:spAutoFit/>
          </a:bodyPr>
          <a:lstStyle/>
          <a:p>
            <a:r>
              <a:rPr lang="tr-TR" dirty="0" smtClean="0"/>
              <a:t>yenilenen kazanın </a:t>
            </a:r>
            <a:r>
              <a:rPr lang="tr-TR" dirty="0" err="1" smtClean="0"/>
              <a:t>yoğuşma</a:t>
            </a:r>
            <a:r>
              <a:rPr lang="tr-TR" dirty="0" smtClean="0"/>
              <a:t> verimliliğinin arttığını ve yatırım geri kazanım süresinin sadece 3-4,5 yıl olduğunu göstermektedir. Bununla birlikte, gerçek bir </a:t>
            </a:r>
            <a:r>
              <a:rPr lang="tr-TR" dirty="0" err="1" smtClean="0"/>
              <a:t>yoğuşma</a:t>
            </a:r>
            <a:r>
              <a:rPr lang="tr-TR" dirty="0" smtClean="0"/>
              <a:t> kazanını örnek olarak alarak, </a:t>
            </a:r>
            <a:r>
              <a:rPr lang="tr-TR" dirty="0" err="1" smtClean="0"/>
              <a:t>Boeschen</a:t>
            </a:r>
            <a:r>
              <a:rPr lang="tr-TR" dirty="0" smtClean="0"/>
              <a:t> yatırım geri kazanım sürecinin gerçekte 24 yıl olduğuna dikkat çekmektedir. Bunun nedeni, baca gazı sıcaklığının, fiili işlem sırasında, neredeyse baca gazının </a:t>
            </a:r>
            <a:r>
              <a:rPr lang="tr-TR" dirty="0" err="1" smtClean="0"/>
              <a:t>çiğlenme</a:t>
            </a:r>
            <a:r>
              <a:rPr lang="tr-TR" dirty="0" smtClean="0"/>
              <a:t> noktası sıcaklığı kadar yüksek olan, 50-60 </a:t>
            </a:r>
            <a:r>
              <a:rPr lang="tr-TR" dirty="0" err="1" smtClean="0"/>
              <a:t>oC</a:t>
            </a:r>
            <a:r>
              <a:rPr lang="tr-TR" dirty="0" smtClean="0"/>
              <a:t> aralığında olmasıdır</a:t>
            </a:r>
            <a:r>
              <a:rPr lang="tr-TR" b="1" i="1" dirty="0" smtClean="0"/>
              <a:t>. Sonuç olarak, yoğunlaşma gizli ısısı tam olarak kullanılamaz. Yüksek su sıcaklığı problemini çözmek için </a:t>
            </a:r>
            <a:r>
              <a:rPr lang="tr-TR" b="1" i="1" dirty="0" err="1" smtClean="0"/>
              <a:t>Qu</a:t>
            </a:r>
            <a:r>
              <a:rPr lang="tr-TR" b="1" i="1" dirty="0" smtClean="0"/>
              <a:t>, baca gazı atık ısısını geri kazandıran bir emilim ısı pompası tasarlamıştır. Pompa, </a:t>
            </a:r>
            <a:r>
              <a:rPr lang="tr-TR" b="1" i="1" dirty="0" err="1" smtClean="0"/>
              <a:t>gerisu</a:t>
            </a:r>
            <a:r>
              <a:rPr lang="tr-TR" b="1" i="1" dirty="0" smtClean="0"/>
              <a:t> sıcaklığını 45 C'den 89.7–98.5 </a:t>
            </a:r>
            <a:r>
              <a:rPr lang="tr-TR" b="1" i="1" dirty="0" err="1" smtClean="0"/>
              <a:t>oC'ye</a:t>
            </a:r>
            <a:r>
              <a:rPr lang="tr-TR" b="1" i="1" dirty="0" smtClean="0"/>
              <a:t> yükseltebilir ve kazanın ısıl verimini % 5-10 oranında artırır. </a:t>
            </a:r>
            <a:r>
              <a:rPr lang="tr-TR" i="1" dirty="0" smtClean="0"/>
              <a:t>A</a:t>
            </a:r>
            <a:r>
              <a:rPr lang="tr-TR" dirty="0" smtClean="0"/>
              <a:t>ncak, baca gazı kullanımı mevsimsel ve bölgesel etkilerden ciddi şekilde etkilenmektedir. Isınmayan mevsimlerde ve ısıtmasız bölgelerde, bir endüstriyel gaz kazanının baca gazı etkin bir şekilde kullanılamaz. Sonuç olarak</a:t>
            </a:r>
            <a:r>
              <a:rPr lang="tr-TR" dirty="0" smtClean="0">
                <a:solidFill>
                  <a:srgbClr val="FF0000"/>
                </a:solidFill>
              </a:rPr>
              <a:t>, </a:t>
            </a:r>
            <a:r>
              <a:rPr lang="tr-TR" dirty="0" err="1" smtClean="0"/>
              <a:t>Maalouf</a:t>
            </a:r>
            <a:r>
              <a:rPr lang="tr-TR" dirty="0" smtClean="0"/>
              <a:t> enerji üretimi için atık ısının kullanılmasını önermiştir. Düşük sıcaklık nedeniyle, baca gazı doğrudan geleneksel su </a:t>
            </a:r>
            <a:r>
              <a:rPr lang="tr-TR" dirty="0" err="1" smtClean="0"/>
              <a:t>Rankine</a:t>
            </a:r>
            <a:r>
              <a:rPr lang="tr-TR" dirty="0" smtClean="0"/>
              <a:t> çevrimi ile kullanılamaz; Bununla birlikte, Organik </a:t>
            </a:r>
            <a:r>
              <a:rPr lang="tr-TR" dirty="0" err="1" smtClean="0"/>
              <a:t>Rankine</a:t>
            </a:r>
            <a:r>
              <a:rPr lang="tr-TR" dirty="0" smtClean="0"/>
              <a:t> Döngüsü (ORC), atık ısı geri kazanımının etkili bir yöntemi olarak kabul edilir. </a:t>
            </a:r>
            <a:r>
              <a:rPr lang="tr-TR" dirty="0" err="1" smtClean="0"/>
              <a:t>Zhou</a:t>
            </a:r>
            <a:r>
              <a:rPr lang="tr-TR" dirty="0" smtClean="0"/>
              <a:t>, çalışma sıvısı olarak R123'ü kullanarak düşük sıcaklıkta bir baca gazı ORC deney sistemi kurmuştur. Sistemdeki baca gazının sıcaklık aralığı 90-220 </a:t>
            </a:r>
            <a:r>
              <a:rPr lang="tr-TR" dirty="0" err="1" smtClean="0"/>
              <a:t>oC</a:t>
            </a:r>
            <a:r>
              <a:rPr lang="tr-TR" dirty="0" smtClean="0"/>
              <a:t> idi. Elde edilen deneysel sonuçlar, çıkış gücünün artan baca gazı sıcaklığıyla arttığını ve maksimum çıkış gücünün % 8,5 maksimum güç verimiyle 645 W olduğunu gösterdi. Bununla birlikte, bu sistemde, baca gazı sıcaklığı, yoğunlaşma sıcaklığına düşmemiştir; dolayısıyla, kullanılabilecek çok fazla yoğunlaşma gizli ısı mevcuttu (</a:t>
            </a:r>
            <a:r>
              <a:rPr lang="tr-TR" dirty="0" err="1" smtClean="0"/>
              <a:t>Bergamini</a:t>
            </a:r>
            <a:r>
              <a:rPr lang="tr-TR" dirty="0" smtClean="0"/>
              <a:t> et al., 2019; </a:t>
            </a:r>
            <a:r>
              <a:rPr lang="tr-TR" dirty="0" err="1" smtClean="0"/>
              <a:t>Wang</a:t>
            </a:r>
            <a:r>
              <a:rPr lang="tr-TR" dirty="0" smtClean="0"/>
              <a:t> et al., 2017; </a:t>
            </a:r>
            <a:r>
              <a:rPr lang="tr-TR" dirty="0" err="1" smtClean="0"/>
              <a:t>Weber</a:t>
            </a:r>
            <a:r>
              <a:rPr lang="tr-TR" dirty="0" smtClean="0"/>
              <a:t>, 1996; </a:t>
            </a:r>
            <a:r>
              <a:rPr lang="tr-TR" dirty="0" err="1" smtClean="0"/>
              <a:t>Zhao</a:t>
            </a:r>
            <a:r>
              <a:rPr lang="tr-TR" dirty="0" smtClean="0"/>
              <a:t> et al., 2017).</a:t>
            </a:r>
            <a:endParaRPr lang="tr-TR" dirty="0"/>
          </a:p>
        </p:txBody>
      </p:sp>
      <p:pic>
        <p:nvPicPr>
          <p:cNvPr id="4" name="Resim 3"/>
          <p:cNvPicPr>
            <a:picLocks noChangeAspect="1"/>
          </p:cNvPicPr>
          <p:nvPr/>
        </p:nvPicPr>
        <p:blipFill>
          <a:blip r:embed="rId3"/>
          <a:stretch>
            <a:fillRect/>
          </a:stretch>
        </p:blipFill>
        <p:spPr>
          <a:xfrm>
            <a:off x="1007390" y="5207430"/>
            <a:ext cx="3270144" cy="1480088"/>
          </a:xfrm>
          <a:prstGeom prst="rect">
            <a:avLst/>
          </a:prstGeom>
        </p:spPr>
      </p:pic>
      <p:pic>
        <p:nvPicPr>
          <p:cNvPr id="5" name="Resim 4"/>
          <p:cNvPicPr>
            <a:picLocks noChangeAspect="1"/>
          </p:cNvPicPr>
          <p:nvPr/>
        </p:nvPicPr>
        <p:blipFill>
          <a:blip r:embed="rId4"/>
          <a:stretch>
            <a:fillRect/>
          </a:stretch>
        </p:blipFill>
        <p:spPr>
          <a:xfrm>
            <a:off x="4091553" y="5176433"/>
            <a:ext cx="2340243" cy="1511085"/>
          </a:xfrm>
          <a:prstGeom prst="rect">
            <a:avLst/>
          </a:prstGeom>
        </p:spPr>
      </p:pic>
      <p:pic>
        <p:nvPicPr>
          <p:cNvPr id="6" name="Resim 5"/>
          <p:cNvPicPr>
            <a:picLocks noChangeAspect="1"/>
          </p:cNvPicPr>
          <p:nvPr/>
        </p:nvPicPr>
        <p:blipFill>
          <a:blip r:embed="rId5"/>
          <a:stretch>
            <a:fillRect/>
          </a:stretch>
        </p:blipFill>
        <p:spPr>
          <a:xfrm>
            <a:off x="11537439" y="134157"/>
            <a:ext cx="523875" cy="514350"/>
          </a:xfrm>
          <a:prstGeom prst="rect">
            <a:avLst/>
          </a:prstGeom>
        </p:spPr>
      </p:pic>
      <p:sp>
        <p:nvSpPr>
          <p:cNvPr id="7" name="Slayt Numarası Yer Tutucusu 6"/>
          <p:cNvSpPr>
            <a:spLocks noGrp="1"/>
          </p:cNvSpPr>
          <p:nvPr>
            <p:ph type="sldNum" sz="quarter" idx="12"/>
          </p:nvPr>
        </p:nvSpPr>
        <p:spPr/>
        <p:txBody>
          <a:bodyPr/>
          <a:lstStyle/>
          <a:p>
            <a:fld id="{CE85524E-7D4F-4BBD-9F83-4E6DB74A3EAD}" type="slidenum">
              <a:rPr lang="tr-TR" smtClean="0"/>
              <a:t>4</a:t>
            </a:fld>
            <a:endParaRPr lang="tr-TR"/>
          </a:p>
        </p:txBody>
      </p:sp>
    </p:spTree>
    <p:extLst>
      <p:ext uri="{BB962C8B-B14F-4D97-AF65-F5344CB8AC3E}">
        <p14:creationId xmlns:p14="http://schemas.microsoft.com/office/powerpoint/2010/main" val="2792381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097280" y="885824"/>
            <a:ext cx="10398034" cy="5671729"/>
          </a:xfrm>
          <a:prstGeom prst="rect">
            <a:avLst/>
          </a:prstGeom>
        </p:spPr>
      </p:pic>
      <p:sp>
        <p:nvSpPr>
          <p:cNvPr id="3" name="Slayt Numarası Yer Tutucusu 2"/>
          <p:cNvSpPr>
            <a:spLocks noGrp="1"/>
          </p:cNvSpPr>
          <p:nvPr>
            <p:ph type="sldNum" sz="quarter" idx="12"/>
          </p:nvPr>
        </p:nvSpPr>
        <p:spPr/>
        <p:txBody>
          <a:bodyPr/>
          <a:lstStyle/>
          <a:p>
            <a:fld id="{CE85524E-7D4F-4BBD-9F83-4E6DB74A3EAD}" type="slidenum">
              <a:rPr lang="tr-TR" smtClean="0"/>
              <a:t>40</a:t>
            </a:fld>
            <a:endParaRPr lang="tr-TR"/>
          </a:p>
        </p:txBody>
      </p:sp>
    </p:spTree>
    <p:extLst>
      <p:ext uri="{BB962C8B-B14F-4D97-AF65-F5344CB8AC3E}">
        <p14:creationId xmlns:p14="http://schemas.microsoft.com/office/powerpoint/2010/main" val="34807553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371600" y="901337"/>
            <a:ext cx="9797143" cy="5342709"/>
          </a:xfrm>
          <a:prstGeom prst="rect">
            <a:avLst/>
          </a:prstGeom>
        </p:spPr>
      </p:pic>
      <p:sp>
        <p:nvSpPr>
          <p:cNvPr id="3" name="Slayt Numarası Yer Tutucusu 2"/>
          <p:cNvSpPr>
            <a:spLocks noGrp="1"/>
          </p:cNvSpPr>
          <p:nvPr>
            <p:ph type="sldNum" sz="quarter" idx="12"/>
          </p:nvPr>
        </p:nvSpPr>
        <p:spPr/>
        <p:txBody>
          <a:bodyPr/>
          <a:lstStyle/>
          <a:p>
            <a:fld id="{CE85524E-7D4F-4BBD-9F83-4E6DB74A3EAD}" type="slidenum">
              <a:rPr lang="tr-TR" smtClean="0"/>
              <a:t>41</a:t>
            </a:fld>
            <a:endParaRPr lang="tr-TR"/>
          </a:p>
        </p:txBody>
      </p:sp>
    </p:spTree>
    <p:extLst>
      <p:ext uri="{BB962C8B-B14F-4D97-AF65-F5344CB8AC3E}">
        <p14:creationId xmlns:p14="http://schemas.microsoft.com/office/powerpoint/2010/main" val="438460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78341" y="676385"/>
            <a:ext cx="10529454" cy="4524315"/>
          </a:xfrm>
          <a:prstGeom prst="rect">
            <a:avLst/>
          </a:prstGeom>
        </p:spPr>
        <p:txBody>
          <a:bodyPr wrap="square">
            <a:spAutoFit/>
          </a:bodyPr>
          <a:lstStyle/>
          <a:p>
            <a:r>
              <a:rPr lang="tr-TR" dirty="0" smtClean="0"/>
              <a:t>Özetle, düşük sıcaklıktaki baca gazının ısı kullanımı iklimden ve mevsimsel ve coğrafi koşullardan ciddi şekilde etkilenir; bu nedenle, </a:t>
            </a:r>
            <a:r>
              <a:rPr lang="tr-TR" dirty="0" err="1" smtClean="0"/>
              <a:t>yoğuşma</a:t>
            </a:r>
            <a:r>
              <a:rPr lang="tr-TR" dirty="0" smtClean="0"/>
              <a:t> gizli ısısı tam olarak kullanılamaz. Enerji üretimi yukarıdaki faktörlerden etkilenmese de, ORC döngüsü, karmaşık yapı, uygun olmayan bakım, daha büyük ilk yatırım ve yalnızca bazı büyük gaz kazanlarını donatabilecek olması gibi birçok dezavantaja sahiptir. Yarı iletken termoelektrik jeneratör, uygun kurulum ve güvenilir çalışma gibi avantajlara sahiptir. Düşük sıcaklıktaki baca gazı atık ısısını geri kazanmak için yarı iletken termoelektrik üretim teknolojisi kullanılırken, baca gazı ölçeğinden nadiren etkilenir. </a:t>
            </a:r>
            <a:r>
              <a:rPr lang="tr-TR" b="1" i="1" dirty="0" smtClean="0"/>
              <a:t>Islak baca gazı yoğunlaştığında, baca gazının ısı transfer katsayısının su buharı </a:t>
            </a:r>
            <a:r>
              <a:rPr lang="tr-TR" b="1" i="1" dirty="0" err="1" smtClean="0"/>
              <a:t>yoğuşması</a:t>
            </a:r>
            <a:r>
              <a:rPr lang="tr-TR" b="1" i="1" dirty="0" smtClean="0"/>
              <a:t> nedeniyle arttığına dikkat etmek önemlidir. Bu, </a:t>
            </a:r>
            <a:r>
              <a:rPr lang="tr-TR" b="1" i="1" dirty="0" err="1" smtClean="0"/>
              <a:t>yoğuşmasız</a:t>
            </a:r>
            <a:r>
              <a:rPr lang="tr-TR" b="1" i="1" dirty="0" smtClean="0"/>
              <a:t> yüksek sıcaklıktaki baca gazının üretim özelliklerinden farklıdır; Özellikle, gaz tarafında ısının serbest bırakılması işleminde iki aşama vardır: yüksek sıcaklık aşamasında küçük ısı transfer katsayısı ve düşük sıcaklık aşamasında büyük ısı transfer katsayısı.</a:t>
            </a:r>
            <a:r>
              <a:rPr lang="tr-TR" dirty="0" smtClean="0"/>
              <a:t> Yalnızca TEG oluşturma performansında iyileşme sağlamakla kalmayacak, aynı zamanda daha önce bildirilmeyen maksimum çıkış gücünün konumunu da etkileyecektir. </a:t>
            </a:r>
            <a:r>
              <a:rPr lang="tr-TR" b="1" i="1" dirty="0" smtClean="0"/>
              <a:t>Bu yazıda, minimum doğal gaz tüketimi ile aynı enerjiyi elde edebilecek koşulların baca gazı analizleriyle belirlendiği bir yöntem ortaya konmaktadır. Ayrıca simülasyon uygulamasının </a:t>
            </a:r>
            <a:r>
              <a:rPr lang="tr-TR" b="1" i="1" dirty="0" err="1" smtClean="0"/>
              <a:t>temelleride</a:t>
            </a:r>
            <a:r>
              <a:rPr lang="tr-TR" b="1" i="1" dirty="0" smtClean="0"/>
              <a:t> verilecektir. Elde edilen sonuçlar, ıslak baca gazının termoelektrik üretim özelliklerinin ve termoelektrik jeneratörlerin tasarımının anlaşılmasını önemli ölçüde </a:t>
            </a:r>
            <a:r>
              <a:rPr lang="tr-TR" b="1" i="1" dirty="0" err="1" smtClean="0"/>
              <a:t>arttıracağıda</a:t>
            </a:r>
            <a:r>
              <a:rPr lang="tr-TR" b="1" i="1" dirty="0" smtClean="0"/>
              <a:t> düşünülmektedir (</a:t>
            </a:r>
            <a:r>
              <a:rPr lang="tr-TR" b="1" i="1" dirty="0" err="1" smtClean="0"/>
              <a:t>Bergamini</a:t>
            </a:r>
            <a:r>
              <a:rPr lang="tr-TR" b="1" i="1" dirty="0" smtClean="0"/>
              <a:t> et al., 2019; </a:t>
            </a:r>
            <a:r>
              <a:rPr lang="tr-TR" b="1" i="1" dirty="0" err="1" smtClean="0"/>
              <a:t>Wang</a:t>
            </a:r>
            <a:r>
              <a:rPr lang="tr-TR" b="1" i="1" dirty="0" smtClean="0"/>
              <a:t> et al., 2017; </a:t>
            </a:r>
            <a:r>
              <a:rPr lang="tr-TR" b="1" i="1" dirty="0" err="1" smtClean="0"/>
              <a:t>Weber</a:t>
            </a:r>
            <a:r>
              <a:rPr lang="tr-TR" b="1" i="1" dirty="0" smtClean="0"/>
              <a:t>, 1996; </a:t>
            </a:r>
            <a:r>
              <a:rPr lang="tr-TR" b="1" i="1" dirty="0" err="1" smtClean="0"/>
              <a:t>Zhao</a:t>
            </a:r>
            <a:r>
              <a:rPr lang="tr-TR" b="1" i="1" dirty="0" smtClean="0"/>
              <a:t> et al., 2017). </a:t>
            </a:r>
            <a:endParaRPr lang="tr-TR" b="1" i="1" dirty="0"/>
          </a:p>
        </p:txBody>
      </p:sp>
      <p:pic>
        <p:nvPicPr>
          <p:cNvPr id="3" name="Resim 2"/>
          <p:cNvPicPr>
            <a:picLocks noChangeAspect="1"/>
          </p:cNvPicPr>
          <p:nvPr/>
        </p:nvPicPr>
        <p:blipFill>
          <a:blip r:embed="rId2"/>
          <a:stretch>
            <a:fillRect/>
          </a:stretch>
        </p:blipFill>
        <p:spPr>
          <a:xfrm>
            <a:off x="3952068" y="5346915"/>
            <a:ext cx="3475613" cy="1356103"/>
          </a:xfrm>
          <a:prstGeom prst="rect">
            <a:avLst/>
          </a:prstGeom>
        </p:spPr>
      </p:pic>
      <p:pic>
        <p:nvPicPr>
          <p:cNvPr id="4" name="Resim 3"/>
          <p:cNvPicPr>
            <a:picLocks noChangeAspect="1"/>
          </p:cNvPicPr>
          <p:nvPr/>
        </p:nvPicPr>
        <p:blipFill>
          <a:blip r:embed="rId2"/>
          <a:stretch>
            <a:fillRect/>
          </a:stretch>
        </p:blipFill>
        <p:spPr>
          <a:xfrm>
            <a:off x="9041851" y="5362414"/>
            <a:ext cx="2674867" cy="1343185"/>
          </a:xfrm>
          <a:prstGeom prst="rect">
            <a:avLst/>
          </a:prstGeom>
        </p:spPr>
      </p:pic>
      <p:pic>
        <p:nvPicPr>
          <p:cNvPr id="5" name="Resim 4"/>
          <p:cNvPicPr>
            <a:picLocks noChangeAspect="1"/>
          </p:cNvPicPr>
          <p:nvPr/>
        </p:nvPicPr>
        <p:blipFill>
          <a:blip r:embed="rId2"/>
          <a:stretch>
            <a:fillRect/>
          </a:stretch>
        </p:blipFill>
        <p:spPr>
          <a:xfrm>
            <a:off x="7268705" y="5362415"/>
            <a:ext cx="1897971" cy="1332854"/>
          </a:xfrm>
          <a:prstGeom prst="rect">
            <a:avLst/>
          </a:prstGeom>
        </p:spPr>
      </p:pic>
      <p:pic>
        <p:nvPicPr>
          <p:cNvPr id="6" name="Resim 5"/>
          <p:cNvPicPr>
            <a:picLocks noChangeAspect="1"/>
          </p:cNvPicPr>
          <p:nvPr/>
        </p:nvPicPr>
        <p:blipFill>
          <a:blip r:embed="rId3"/>
          <a:stretch>
            <a:fillRect/>
          </a:stretch>
        </p:blipFill>
        <p:spPr>
          <a:xfrm>
            <a:off x="11521940" y="118659"/>
            <a:ext cx="523875" cy="514350"/>
          </a:xfrm>
          <a:prstGeom prst="rect">
            <a:avLst/>
          </a:prstGeom>
        </p:spPr>
      </p:pic>
      <p:pic>
        <p:nvPicPr>
          <p:cNvPr id="7" name="Resim 6"/>
          <p:cNvPicPr>
            <a:picLocks noChangeAspect="1"/>
          </p:cNvPicPr>
          <p:nvPr/>
        </p:nvPicPr>
        <p:blipFill>
          <a:blip r:embed="rId2"/>
          <a:stretch>
            <a:fillRect/>
          </a:stretch>
        </p:blipFill>
        <p:spPr>
          <a:xfrm>
            <a:off x="1332854" y="5346915"/>
            <a:ext cx="3054577" cy="1356102"/>
          </a:xfrm>
          <a:prstGeom prst="rect">
            <a:avLst/>
          </a:prstGeom>
        </p:spPr>
      </p:pic>
      <p:sp>
        <p:nvSpPr>
          <p:cNvPr id="8" name="Slayt Numarası Yer Tutucusu 7"/>
          <p:cNvSpPr>
            <a:spLocks noGrp="1"/>
          </p:cNvSpPr>
          <p:nvPr>
            <p:ph type="sldNum" sz="quarter" idx="12"/>
          </p:nvPr>
        </p:nvSpPr>
        <p:spPr/>
        <p:txBody>
          <a:bodyPr/>
          <a:lstStyle/>
          <a:p>
            <a:fld id="{CE85524E-7D4F-4BBD-9F83-4E6DB74A3EAD}" type="slidenum">
              <a:rPr lang="tr-TR" smtClean="0"/>
              <a:t>5</a:t>
            </a:fld>
            <a:endParaRPr lang="tr-TR"/>
          </a:p>
        </p:txBody>
      </p:sp>
    </p:spTree>
    <p:extLst>
      <p:ext uri="{BB962C8B-B14F-4D97-AF65-F5344CB8AC3E}">
        <p14:creationId xmlns:p14="http://schemas.microsoft.com/office/powerpoint/2010/main" val="21665234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93590" y="732890"/>
            <a:ext cx="10215155" cy="3016210"/>
          </a:xfrm>
          <a:prstGeom prst="rect">
            <a:avLst/>
          </a:prstGeom>
        </p:spPr>
        <p:txBody>
          <a:bodyPr wrap="square">
            <a:spAutoFit/>
          </a:bodyPr>
          <a:lstStyle/>
          <a:p>
            <a:r>
              <a:rPr lang="tr-TR" dirty="0" smtClean="0"/>
              <a:t>Enerji </a:t>
            </a:r>
            <a:r>
              <a:rPr lang="tr-TR" dirty="0" err="1" smtClean="0"/>
              <a:t>bakanlığı’nın</a:t>
            </a:r>
            <a:r>
              <a:rPr lang="tr-TR" dirty="0" smtClean="0"/>
              <a:t> 5627 sayılı kanun kapsamında gerçekleştirilen bir lojmanın 3 kazanında periyodik dönemlerde alınan baca gazı analiz değerleri ile enerji verimliliği çalışmaları aşağıda verilmiştir.</a:t>
            </a:r>
          </a:p>
          <a:p>
            <a:endParaRPr lang="tr-TR" dirty="0" smtClean="0"/>
          </a:p>
          <a:p>
            <a:r>
              <a:rPr lang="tr-TR" sz="2800" dirty="0" smtClean="0"/>
              <a:t>1.1. Enerji Verimliliği Yönetmeliği</a:t>
            </a:r>
          </a:p>
          <a:p>
            <a:endParaRPr lang="tr-TR" dirty="0" smtClean="0"/>
          </a:p>
          <a:p>
            <a:r>
              <a:rPr lang="tr-TR" dirty="0" smtClean="0"/>
              <a:t>5627 sayılı kanun, enerjinin hem etkin kullanımı, israfın önlenmesi, enerji maliyetlerinin yükünün hafifletilmesi ve en önemlisi düşük emisyonlar amaçlanarak çevrenin korunmasının hedeflenmesidir (Şekil 1). Bu kanun lojmanlar gibi enerjinin hem üretim, iletim, dağıtım ve tüketim aşamalarında enerji verimliliğinin artırılmasına ve desteklenmesine yönelik uygulanacak </a:t>
            </a:r>
            <a:r>
              <a:rPr lang="tr-TR" dirty="0" err="1" smtClean="0"/>
              <a:t>usül</a:t>
            </a:r>
            <a:r>
              <a:rPr lang="tr-TR" dirty="0" smtClean="0"/>
              <a:t> ve esasları kapsar. Binalarda yaşam standardı ve hizmet kalitesinin arttırılmasında kanunun uygulanması önemlidir.</a:t>
            </a:r>
            <a:endParaRPr lang="tr-TR" dirty="0"/>
          </a:p>
        </p:txBody>
      </p:sp>
      <p:pic>
        <p:nvPicPr>
          <p:cNvPr id="3" name="Resim 2" descr="enerji bakanlÄ±ÄÄ±ânÄ±n 5627 sayÄ±lÄ± kanun ile ilgili gÃ¶rsel sonucu"/>
          <p:cNvPicPr/>
          <p:nvPr/>
        </p:nvPicPr>
        <p:blipFill>
          <a:blip r:embed="rId2">
            <a:extLst>
              <a:ext uri="{28A0092B-C50C-407E-A947-70E740481C1C}">
                <a14:useLocalDpi xmlns:a14="http://schemas.microsoft.com/office/drawing/2010/main" val="0"/>
              </a:ext>
            </a:extLst>
          </a:blip>
          <a:srcRect/>
          <a:stretch>
            <a:fillRect/>
          </a:stretch>
        </p:blipFill>
        <p:spPr bwMode="auto">
          <a:xfrm>
            <a:off x="4748621" y="3947841"/>
            <a:ext cx="2381250" cy="1914525"/>
          </a:xfrm>
          <a:prstGeom prst="rect">
            <a:avLst/>
          </a:prstGeom>
          <a:noFill/>
          <a:ln>
            <a:noFill/>
          </a:ln>
        </p:spPr>
      </p:pic>
      <p:sp>
        <p:nvSpPr>
          <p:cNvPr id="4" name="Dikdörtgen 3"/>
          <p:cNvSpPr/>
          <p:nvPr/>
        </p:nvSpPr>
        <p:spPr>
          <a:xfrm>
            <a:off x="3217817" y="5934670"/>
            <a:ext cx="6096000" cy="923330"/>
          </a:xfrm>
          <a:prstGeom prst="rect">
            <a:avLst/>
          </a:prstGeom>
        </p:spPr>
        <p:txBody>
          <a:bodyPr>
            <a:spAutoFit/>
          </a:bodyPr>
          <a:lstStyle/>
          <a:p>
            <a:r>
              <a:rPr lang="tr-TR" dirty="0" smtClean="0"/>
              <a:t>Şekil 1. Enerji verimliliği binalarda enerji maliyetlerini düşürmektedir (Anonim, 2018).</a:t>
            </a:r>
          </a:p>
          <a:p>
            <a:endParaRPr lang="tr-TR" dirty="0"/>
          </a:p>
        </p:txBody>
      </p:sp>
      <p:pic>
        <p:nvPicPr>
          <p:cNvPr id="5" name="Resim 4"/>
          <p:cNvPicPr>
            <a:picLocks noChangeAspect="1"/>
          </p:cNvPicPr>
          <p:nvPr/>
        </p:nvPicPr>
        <p:blipFill>
          <a:blip r:embed="rId3"/>
          <a:stretch>
            <a:fillRect/>
          </a:stretch>
        </p:blipFill>
        <p:spPr>
          <a:xfrm>
            <a:off x="11552936" y="180652"/>
            <a:ext cx="523875" cy="514350"/>
          </a:xfrm>
          <a:prstGeom prst="rect">
            <a:avLst/>
          </a:prstGeom>
        </p:spPr>
      </p:pic>
      <p:sp>
        <p:nvSpPr>
          <p:cNvPr id="6" name="Slayt Numarası Yer Tutucusu 5"/>
          <p:cNvSpPr>
            <a:spLocks noGrp="1"/>
          </p:cNvSpPr>
          <p:nvPr>
            <p:ph type="sldNum" sz="quarter" idx="12"/>
          </p:nvPr>
        </p:nvSpPr>
        <p:spPr/>
        <p:txBody>
          <a:bodyPr/>
          <a:lstStyle/>
          <a:p>
            <a:fld id="{CE85524E-7D4F-4BBD-9F83-4E6DB74A3EAD}" type="slidenum">
              <a:rPr lang="tr-TR" smtClean="0"/>
              <a:t>6</a:t>
            </a:fld>
            <a:endParaRPr lang="tr-TR"/>
          </a:p>
        </p:txBody>
      </p:sp>
    </p:spTree>
    <p:extLst>
      <p:ext uri="{BB962C8B-B14F-4D97-AF65-F5344CB8AC3E}">
        <p14:creationId xmlns:p14="http://schemas.microsoft.com/office/powerpoint/2010/main" val="34432869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87313" y="382019"/>
            <a:ext cx="10032274" cy="3908762"/>
          </a:xfrm>
          <a:prstGeom prst="rect">
            <a:avLst/>
          </a:prstGeom>
        </p:spPr>
        <p:txBody>
          <a:bodyPr wrap="square">
            <a:spAutoFit/>
          </a:bodyPr>
          <a:lstStyle/>
          <a:p>
            <a:r>
              <a:rPr lang="tr-TR" sz="2800" dirty="0" smtClean="0"/>
              <a:t>2. Metodoloji</a:t>
            </a:r>
          </a:p>
          <a:p>
            <a:endParaRPr lang="tr-TR" dirty="0" smtClean="0"/>
          </a:p>
          <a:p>
            <a:r>
              <a:rPr lang="tr-TR" dirty="0" smtClean="0"/>
              <a:t>Yapılan çalışma Ankara ilinde yerleşik bulunan lojman binalarındaki 3 kazanla ilgili verilerin elde edilerek fazla hava katsayısı hesaplanmış, yıllara göre doğal gaz sarfiyatları belirlenmiştir. Baca gazı değerleri alınan her bir kazan için fazladan çıkan baca gazındaki ısıyı temin etmek için yakılması gereken doğalgaz miktarı hesaplandı. 1 Sm3 doğalgaz yandığı zaman fazladan çıkan baca gazı miktarı hesaplanmıştır. Yapılan hesaplamalarla elde edilen ısı kaybının maddi kaybı belirlenmiştir.</a:t>
            </a:r>
          </a:p>
          <a:p>
            <a:endParaRPr lang="tr-TR" sz="2000" b="1" dirty="0" smtClean="0"/>
          </a:p>
          <a:p>
            <a:r>
              <a:rPr lang="tr-TR" sz="2800" dirty="0" smtClean="0"/>
              <a:t>3. Hesaplamalar</a:t>
            </a:r>
          </a:p>
          <a:p>
            <a:endParaRPr lang="tr-TR" dirty="0" smtClean="0"/>
          </a:p>
          <a:p>
            <a:r>
              <a:rPr lang="tr-TR" sz="2800" dirty="0" smtClean="0"/>
              <a:t>3.1. 1-No’lu kazan:</a:t>
            </a:r>
          </a:p>
          <a:p>
            <a:endParaRPr lang="tr-TR" dirty="0" smtClean="0"/>
          </a:p>
        </p:txBody>
      </p:sp>
      <p:pic>
        <p:nvPicPr>
          <p:cNvPr id="3" name="Resim 2"/>
          <p:cNvPicPr>
            <a:picLocks noChangeAspect="1"/>
          </p:cNvPicPr>
          <p:nvPr/>
        </p:nvPicPr>
        <p:blipFill>
          <a:blip r:embed="rId2"/>
          <a:stretch>
            <a:fillRect/>
          </a:stretch>
        </p:blipFill>
        <p:spPr>
          <a:xfrm>
            <a:off x="4668983" y="3823855"/>
            <a:ext cx="6331576" cy="2800237"/>
          </a:xfrm>
          <a:prstGeom prst="rect">
            <a:avLst/>
          </a:prstGeom>
        </p:spPr>
      </p:pic>
      <p:pic>
        <p:nvPicPr>
          <p:cNvPr id="4" name="Resim 3"/>
          <p:cNvPicPr>
            <a:picLocks noChangeAspect="1"/>
          </p:cNvPicPr>
          <p:nvPr/>
        </p:nvPicPr>
        <p:blipFill>
          <a:blip r:embed="rId3"/>
          <a:stretch>
            <a:fillRect/>
          </a:stretch>
        </p:blipFill>
        <p:spPr>
          <a:xfrm>
            <a:off x="4643034" y="5267002"/>
            <a:ext cx="2286000" cy="1314450"/>
          </a:xfrm>
          <a:prstGeom prst="rect">
            <a:avLst/>
          </a:prstGeom>
        </p:spPr>
      </p:pic>
      <p:pic>
        <p:nvPicPr>
          <p:cNvPr id="5" name="Resim 4"/>
          <p:cNvPicPr>
            <a:picLocks noChangeAspect="1"/>
          </p:cNvPicPr>
          <p:nvPr/>
        </p:nvPicPr>
        <p:blipFill>
          <a:blip r:embed="rId4"/>
          <a:stretch>
            <a:fillRect/>
          </a:stretch>
        </p:blipFill>
        <p:spPr>
          <a:xfrm>
            <a:off x="11552937" y="149655"/>
            <a:ext cx="523875" cy="514350"/>
          </a:xfrm>
          <a:prstGeom prst="rect">
            <a:avLst/>
          </a:prstGeom>
        </p:spPr>
      </p:pic>
      <p:sp>
        <p:nvSpPr>
          <p:cNvPr id="6" name="Slayt Numarası Yer Tutucusu 5"/>
          <p:cNvSpPr>
            <a:spLocks noGrp="1"/>
          </p:cNvSpPr>
          <p:nvPr>
            <p:ph type="sldNum" sz="quarter" idx="12"/>
          </p:nvPr>
        </p:nvSpPr>
        <p:spPr/>
        <p:txBody>
          <a:bodyPr/>
          <a:lstStyle/>
          <a:p>
            <a:fld id="{CE85524E-7D4F-4BBD-9F83-4E6DB74A3EAD}" type="slidenum">
              <a:rPr lang="tr-TR" smtClean="0"/>
              <a:t>7</a:t>
            </a:fld>
            <a:endParaRPr lang="tr-TR"/>
          </a:p>
        </p:txBody>
      </p:sp>
    </p:spTree>
    <p:extLst>
      <p:ext uri="{BB962C8B-B14F-4D97-AF65-F5344CB8AC3E}">
        <p14:creationId xmlns:p14="http://schemas.microsoft.com/office/powerpoint/2010/main" val="3680504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236813" y="666648"/>
            <a:ext cx="10955188" cy="5342709"/>
          </a:xfrm>
          <a:prstGeom prst="rect">
            <a:avLst/>
          </a:prstGeom>
        </p:spPr>
      </p:pic>
      <p:pic>
        <p:nvPicPr>
          <p:cNvPr id="3" name="Resim 2"/>
          <p:cNvPicPr>
            <a:picLocks noChangeAspect="1"/>
          </p:cNvPicPr>
          <p:nvPr/>
        </p:nvPicPr>
        <p:blipFill>
          <a:blip r:embed="rId3"/>
          <a:stretch>
            <a:fillRect/>
          </a:stretch>
        </p:blipFill>
        <p:spPr>
          <a:xfrm>
            <a:off x="11552937" y="134157"/>
            <a:ext cx="523875" cy="514350"/>
          </a:xfrm>
          <a:prstGeom prst="rect">
            <a:avLst/>
          </a:prstGeom>
        </p:spPr>
      </p:pic>
      <p:sp>
        <p:nvSpPr>
          <p:cNvPr id="4" name="Slayt Numarası Yer Tutucusu 3"/>
          <p:cNvSpPr>
            <a:spLocks noGrp="1"/>
          </p:cNvSpPr>
          <p:nvPr>
            <p:ph type="sldNum" sz="quarter" idx="12"/>
          </p:nvPr>
        </p:nvSpPr>
        <p:spPr/>
        <p:txBody>
          <a:bodyPr/>
          <a:lstStyle/>
          <a:p>
            <a:fld id="{CE85524E-7D4F-4BBD-9F83-4E6DB74A3EAD}" type="slidenum">
              <a:rPr lang="tr-TR" smtClean="0"/>
              <a:t>8</a:t>
            </a:fld>
            <a:endParaRPr lang="tr-TR"/>
          </a:p>
        </p:txBody>
      </p:sp>
    </p:spTree>
    <p:extLst>
      <p:ext uri="{BB962C8B-B14F-4D97-AF65-F5344CB8AC3E}">
        <p14:creationId xmlns:p14="http://schemas.microsoft.com/office/powerpoint/2010/main" val="18059036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o 9"/>
          <p:cNvGraphicFramePr>
            <a:graphicFrameLocks noGrp="1"/>
          </p:cNvGraphicFramePr>
          <p:nvPr>
            <p:extLst>
              <p:ext uri="{D42A27DB-BD31-4B8C-83A1-F6EECF244321}">
                <p14:modId xmlns:p14="http://schemas.microsoft.com/office/powerpoint/2010/main" val="39699199"/>
              </p:ext>
            </p:extLst>
          </p:nvPr>
        </p:nvGraphicFramePr>
        <p:xfrm>
          <a:off x="1176321" y="794397"/>
          <a:ext cx="10293532" cy="5590900"/>
        </p:xfrm>
        <a:graphic>
          <a:graphicData uri="http://schemas.openxmlformats.org/drawingml/2006/table">
            <a:tbl>
              <a:tblPr firstRow="1" firstCol="1" bandRow="1">
                <a:tableStyleId>{5C22544A-7EE6-4342-B048-85BDC9FD1C3A}</a:tableStyleId>
              </a:tblPr>
              <a:tblGrid>
                <a:gridCol w="5278002">
                  <a:extLst>
                    <a:ext uri="{9D8B030D-6E8A-4147-A177-3AD203B41FA5}">
                      <a16:colId xmlns:a16="http://schemas.microsoft.com/office/drawing/2014/main" val="2073213784"/>
                    </a:ext>
                  </a:extLst>
                </a:gridCol>
                <a:gridCol w="5015530">
                  <a:extLst>
                    <a:ext uri="{9D8B030D-6E8A-4147-A177-3AD203B41FA5}">
                      <a16:colId xmlns:a16="http://schemas.microsoft.com/office/drawing/2014/main" val="1548900684"/>
                    </a:ext>
                  </a:extLst>
                </a:gridCol>
              </a:tblGrid>
              <a:tr h="399350">
                <a:tc>
                  <a:txBody>
                    <a:bodyPr/>
                    <a:lstStyle/>
                    <a:p>
                      <a:pPr algn="just">
                        <a:lnSpc>
                          <a:spcPct val="107000"/>
                        </a:lnSpc>
                        <a:spcAft>
                          <a:spcPts val="0"/>
                        </a:spcAft>
                      </a:pPr>
                      <a:r>
                        <a:rPr lang="tr-TR" sz="2000" dirty="0">
                          <a:effectLst/>
                        </a:rPr>
                        <a:t>Ay</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2000">
                          <a:effectLst/>
                        </a:rPr>
                        <a:t>Sm</a:t>
                      </a:r>
                      <a:r>
                        <a:rPr lang="tr-TR" sz="2000" baseline="30000">
                          <a:effectLst/>
                        </a:rPr>
                        <a:t>3</a:t>
                      </a:r>
                      <a:r>
                        <a:rPr lang="tr-TR" sz="2000">
                          <a:effectLst/>
                        </a:rPr>
                        <a:t>/Ay</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8601643"/>
                  </a:ext>
                </a:extLst>
              </a:tr>
              <a:tr h="399350">
                <a:tc>
                  <a:txBody>
                    <a:bodyPr/>
                    <a:lstStyle/>
                    <a:p>
                      <a:pPr algn="just">
                        <a:lnSpc>
                          <a:spcPct val="107000"/>
                        </a:lnSpc>
                        <a:spcAft>
                          <a:spcPts val="0"/>
                        </a:spcAft>
                      </a:pPr>
                      <a:r>
                        <a:rPr lang="tr-TR" sz="2000" dirty="0">
                          <a:effectLst/>
                        </a:rPr>
                        <a:t>Ocak</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2000" dirty="0">
                          <a:effectLst/>
                        </a:rPr>
                        <a:t>180.389</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72748594"/>
                  </a:ext>
                </a:extLst>
              </a:tr>
              <a:tr h="399350">
                <a:tc>
                  <a:txBody>
                    <a:bodyPr/>
                    <a:lstStyle/>
                    <a:p>
                      <a:pPr algn="just">
                        <a:lnSpc>
                          <a:spcPct val="107000"/>
                        </a:lnSpc>
                        <a:spcAft>
                          <a:spcPts val="0"/>
                        </a:spcAft>
                      </a:pPr>
                      <a:r>
                        <a:rPr lang="tr-TR" sz="2000" dirty="0">
                          <a:effectLst/>
                        </a:rPr>
                        <a:t>Şubat</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2000">
                          <a:effectLst/>
                        </a:rPr>
                        <a:t>352.498</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71890740"/>
                  </a:ext>
                </a:extLst>
              </a:tr>
              <a:tr h="399350">
                <a:tc>
                  <a:txBody>
                    <a:bodyPr/>
                    <a:lstStyle/>
                    <a:p>
                      <a:pPr algn="just">
                        <a:lnSpc>
                          <a:spcPct val="107000"/>
                        </a:lnSpc>
                        <a:spcAft>
                          <a:spcPts val="0"/>
                        </a:spcAft>
                      </a:pPr>
                      <a:r>
                        <a:rPr lang="tr-TR" sz="2000" dirty="0">
                          <a:effectLst/>
                        </a:rPr>
                        <a:t>Mart</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2000">
                          <a:effectLst/>
                        </a:rPr>
                        <a:t>67.666</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22327580"/>
                  </a:ext>
                </a:extLst>
              </a:tr>
              <a:tr h="399350">
                <a:tc>
                  <a:txBody>
                    <a:bodyPr/>
                    <a:lstStyle/>
                    <a:p>
                      <a:pPr algn="just">
                        <a:lnSpc>
                          <a:spcPct val="107000"/>
                        </a:lnSpc>
                        <a:spcAft>
                          <a:spcPts val="0"/>
                        </a:spcAft>
                      </a:pPr>
                      <a:r>
                        <a:rPr lang="tr-TR" sz="2000" dirty="0">
                          <a:effectLst/>
                        </a:rPr>
                        <a:t>Nisan</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2000">
                          <a:effectLst/>
                        </a:rPr>
                        <a:t>80.207</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8132057"/>
                  </a:ext>
                </a:extLst>
              </a:tr>
              <a:tr h="399350">
                <a:tc>
                  <a:txBody>
                    <a:bodyPr/>
                    <a:lstStyle/>
                    <a:p>
                      <a:pPr algn="just">
                        <a:lnSpc>
                          <a:spcPct val="107000"/>
                        </a:lnSpc>
                        <a:spcAft>
                          <a:spcPts val="0"/>
                        </a:spcAft>
                      </a:pPr>
                      <a:r>
                        <a:rPr lang="tr-TR" sz="2000" dirty="0">
                          <a:effectLst/>
                        </a:rPr>
                        <a:t>Mayıs</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2000" dirty="0">
                          <a:effectLst/>
                        </a:rPr>
                        <a:t>50.836</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39423777"/>
                  </a:ext>
                </a:extLst>
              </a:tr>
              <a:tr h="399350">
                <a:tc>
                  <a:txBody>
                    <a:bodyPr/>
                    <a:lstStyle/>
                    <a:p>
                      <a:pPr algn="just">
                        <a:lnSpc>
                          <a:spcPct val="107000"/>
                        </a:lnSpc>
                        <a:spcAft>
                          <a:spcPts val="0"/>
                        </a:spcAft>
                      </a:pPr>
                      <a:r>
                        <a:rPr lang="tr-TR" sz="2000" dirty="0">
                          <a:effectLst/>
                        </a:rPr>
                        <a:t>Haziran</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2000">
                          <a:effectLst/>
                        </a:rPr>
                        <a:t> </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6782998"/>
                  </a:ext>
                </a:extLst>
              </a:tr>
              <a:tr h="399350">
                <a:tc>
                  <a:txBody>
                    <a:bodyPr/>
                    <a:lstStyle/>
                    <a:p>
                      <a:pPr algn="just">
                        <a:lnSpc>
                          <a:spcPct val="107000"/>
                        </a:lnSpc>
                        <a:spcAft>
                          <a:spcPts val="0"/>
                        </a:spcAft>
                      </a:pPr>
                      <a:r>
                        <a:rPr lang="tr-TR" sz="2000" dirty="0">
                          <a:effectLst/>
                        </a:rPr>
                        <a:t>Temmuz</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2000">
                          <a:effectLst/>
                        </a:rPr>
                        <a:t> </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14548037"/>
                  </a:ext>
                </a:extLst>
              </a:tr>
              <a:tr h="399350">
                <a:tc>
                  <a:txBody>
                    <a:bodyPr/>
                    <a:lstStyle/>
                    <a:p>
                      <a:pPr algn="just">
                        <a:lnSpc>
                          <a:spcPct val="107000"/>
                        </a:lnSpc>
                        <a:spcAft>
                          <a:spcPts val="0"/>
                        </a:spcAft>
                      </a:pPr>
                      <a:r>
                        <a:rPr lang="tr-TR" sz="2000" dirty="0">
                          <a:effectLst/>
                        </a:rPr>
                        <a:t>Ağustos</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2000">
                          <a:effectLst/>
                        </a:rPr>
                        <a:t> </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77382863"/>
                  </a:ext>
                </a:extLst>
              </a:tr>
              <a:tr h="399350">
                <a:tc>
                  <a:txBody>
                    <a:bodyPr/>
                    <a:lstStyle/>
                    <a:p>
                      <a:pPr algn="just">
                        <a:lnSpc>
                          <a:spcPct val="107000"/>
                        </a:lnSpc>
                        <a:spcAft>
                          <a:spcPts val="0"/>
                        </a:spcAft>
                      </a:pPr>
                      <a:r>
                        <a:rPr lang="tr-TR" sz="2000" dirty="0">
                          <a:effectLst/>
                        </a:rPr>
                        <a:t>Eylül</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2000">
                          <a:effectLst/>
                        </a:rPr>
                        <a:t> </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03152978"/>
                  </a:ext>
                </a:extLst>
              </a:tr>
              <a:tr h="399350">
                <a:tc>
                  <a:txBody>
                    <a:bodyPr/>
                    <a:lstStyle/>
                    <a:p>
                      <a:pPr algn="just">
                        <a:lnSpc>
                          <a:spcPct val="107000"/>
                        </a:lnSpc>
                        <a:spcAft>
                          <a:spcPts val="0"/>
                        </a:spcAft>
                      </a:pPr>
                      <a:r>
                        <a:rPr lang="tr-TR" sz="2000" dirty="0">
                          <a:effectLst/>
                        </a:rPr>
                        <a:t>Ekim</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2000">
                          <a:effectLst/>
                        </a:rPr>
                        <a:t> </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23745489"/>
                  </a:ext>
                </a:extLst>
              </a:tr>
              <a:tr h="399350">
                <a:tc>
                  <a:txBody>
                    <a:bodyPr/>
                    <a:lstStyle/>
                    <a:p>
                      <a:pPr algn="just">
                        <a:lnSpc>
                          <a:spcPct val="107000"/>
                        </a:lnSpc>
                        <a:spcAft>
                          <a:spcPts val="0"/>
                        </a:spcAft>
                      </a:pPr>
                      <a:r>
                        <a:rPr lang="tr-TR" sz="2000">
                          <a:effectLst/>
                        </a:rPr>
                        <a:t>Kasım</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2000" dirty="0">
                          <a:effectLst/>
                        </a:rPr>
                        <a:t>132.311</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77202844"/>
                  </a:ext>
                </a:extLst>
              </a:tr>
              <a:tr h="399350">
                <a:tc>
                  <a:txBody>
                    <a:bodyPr/>
                    <a:lstStyle/>
                    <a:p>
                      <a:pPr algn="just">
                        <a:lnSpc>
                          <a:spcPct val="107000"/>
                        </a:lnSpc>
                        <a:spcAft>
                          <a:spcPts val="0"/>
                        </a:spcAft>
                      </a:pPr>
                      <a:r>
                        <a:rPr lang="tr-TR" sz="2000">
                          <a:effectLst/>
                        </a:rPr>
                        <a:t>Aralık</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2000" dirty="0">
                          <a:effectLst/>
                        </a:rPr>
                        <a:t> </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09648820"/>
                  </a:ext>
                </a:extLst>
              </a:tr>
              <a:tr h="399350">
                <a:tc>
                  <a:txBody>
                    <a:bodyPr/>
                    <a:lstStyle/>
                    <a:p>
                      <a:pPr algn="just">
                        <a:lnSpc>
                          <a:spcPct val="107000"/>
                        </a:lnSpc>
                        <a:spcAft>
                          <a:spcPts val="0"/>
                        </a:spcAft>
                      </a:pPr>
                      <a:r>
                        <a:rPr lang="tr-TR" sz="2000">
                          <a:effectLst/>
                        </a:rPr>
                        <a:t>Toplam</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2000" dirty="0">
                          <a:effectLst/>
                        </a:rPr>
                        <a:t>863.907</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96475714"/>
                  </a:ext>
                </a:extLst>
              </a:tr>
            </a:tbl>
          </a:graphicData>
        </a:graphic>
      </p:graphicFrame>
      <p:sp>
        <p:nvSpPr>
          <p:cNvPr id="11" name="Dikdörtgen 10"/>
          <p:cNvSpPr/>
          <p:nvPr/>
        </p:nvSpPr>
        <p:spPr>
          <a:xfrm>
            <a:off x="1497168" y="348298"/>
            <a:ext cx="7264360" cy="421654"/>
          </a:xfrm>
          <a:prstGeom prst="rect">
            <a:avLst/>
          </a:prstGeom>
        </p:spPr>
        <p:txBody>
          <a:bodyPr wrap="none">
            <a:spAutoFit/>
          </a:bodyPr>
          <a:lstStyle/>
          <a:p>
            <a:pPr algn="ctr">
              <a:lnSpc>
                <a:spcPct val="107000"/>
              </a:lnSpc>
              <a:spcAft>
                <a:spcPts val="0"/>
              </a:spcAft>
            </a:pPr>
            <a:r>
              <a:rPr lang="tr-TR" sz="2000" dirty="0" smtClean="0">
                <a:effectLst/>
                <a:latin typeface="Arial" panose="020B0604020202020204" pitchFamily="34" charset="0"/>
                <a:ea typeface="Times New Roman" panose="02020603050405020304" pitchFamily="18" charset="0"/>
                <a:cs typeface="Times New Roman" panose="02020603050405020304" pitchFamily="18" charset="0"/>
              </a:rPr>
              <a:t>Tablo 1</a:t>
            </a:r>
            <a:r>
              <a:rPr lang="tr-TR" sz="2000" b="1" dirty="0" smtClean="0">
                <a:effectLst/>
                <a:latin typeface="Arial" panose="020B0604020202020204" pitchFamily="34" charset="0"/>
                <a:ea typeface="Times New Roman" panose="02020603050405020304" pitchFamily="18" charset="0"/>
                <a:cs typeface="Times New Roman" panose="02020603050405020304" pitchFamily="18" charset="0"/>
              </a:rPr>
              <a:t>.</a:t>
            </a:r>
            <a:r>
              <a:rPr lang="tr-TR" sz="2000" dirty="0" smtClean="0">
                <a:effectLst/>
                <a:latin typeface="Arial" panose="020B0604020202020204" pitchFamily="34" charset="0"/>
                <a:ea typeface="Times New Roman" panose="02020603050405020304" pitchFamily="18" charset="0"/>
                <a:cs typeface="Times New Roman" panose="02020603050405020304" pitchFamily="18" charset="0"/>
              </a:rPr>
              <a:t> 2011 aylara göre Sm</a:t>
            </a:r>
            <a:r>
              <a:rPr lang="tr-TR" sz="2000" baseline="30000" dirty="0" smtClean="0">
                <a:effectLst/>
                <a:latin typeface="Arial" panose="020B0604020202020204" pitchFamily="34" charset="0"/>
                <a:ea typeface="Times New Roman" panose="02020603050405020304" pitchFamily="18" charset="0"/>
                <a:cs typeface="Times New Roman" panose="02020603050405020304" pitchFamily="18" charset="0"/>
              </a:rPr>
              <a:t>3</a:t>
            </a:r>
            <a:r>
              <a:rPr lang="tr-TR" sz="2000" dirty="0" smtClean="0">
                <a:effectLst/>
                <a:latin typeface="Arial" panose="020B0604020202020204" pitchFamily="34" charset="0"/>
                <a:ea typeface="Times New Roman" panose="02020603050405020304" pitchFamily="18" charset="0"/>
                <a:cs typeface="Times New Roman" panose="02020603050405020304" pitchFamily="18" charset="0"/>
              </a:rPr>
              <a:t>/Ay değerleri (1 </a:t>
            </a:r>
            <a:r>
              <a:rPr lang="tr-TR" sz="2000" dirty="0" err="1" smtClean="0">
                <a:effectLst/>
                <a:latin typeface="Arial" panose="020B0604020202020204" pitchFamily="34" charset="0"/>
                <a:ea typeface="Times New Roman" panose="02020603050405020304" pitchFamily="18" charset="0"/>
                <a:cs typeface="Times New Roman" panose="02020603050405020304" pitchFamily="18" charset="0"/>
              </a:rPr>
              <a:t>nolu</a:t>
            </a:r>
            <a:r>
              <a:rPr lang="tr-TR" sz="2000" dirty="0" smtClean="0">
                <a:effectLst/>
                <a:latin typeface="Arial" panose="020B0604020202020204" pitchFamily="34" charset="0"/>
                <a:ea typeface="Times New Roman" panose="02020603050405020304" pitchFamily="18" charset="0"/>
                <a:cs typeface="Times New Roman" panose="02020603050405020304" pitchFamily="18" charset="0"/>
              </a:rPr>
              <a:t> kazan için).</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Resim 1"/>
          <p:cNvPicPr>
            <a:picLocks noChangeAspect="1"/>
          </p:cNvPicPr>
          <p:nvPr/>
        </p:nvPicPr>
        <p:blipFill>
          <a:blip r:embed="rId2"/>
          <a:stretch>
            <a:fillRect/>
          </a:stretch>
        </p:blipFill>
        <p:spPr>
          <a:xfrm>
            <a:off x="11552936" y="134158"/>
            <a:ext cx="523875" cy="514350"/>
          </a:xfrm>
          <a:prstGeom prst="rect">
            <a:avLst/>
          </a:prstGeom>
        </p:spPr>
      </p:pic>
      <p:sp>
        <p:nvSpPr>
          <p:cNvPr id="3" name="Slayt Numarası Yer Tutucusu 2"/>
          <p:cNvSpPr>
            <a:spLocks noGrp="1"/>
          </p:cNvSpPr>
          <p:nvPr>
            <p:ph type="sldNum" sz="quarter" idx="12"/>
          </p:nvPr>
        </p:nvSpPr>
        <p:spPr/>
        <p:txBody>
          <a:bodyPr/>
          <a:lstStyle/>
          <a:p>
            <a:fld id="{CE85524E-7D4F-4BBD-9F83-4E6DB74A3EAD}" type="slidenum">
              <a:rPr lang="tr-TR" smtClean="0"/>
              <a:t>9</a:t>
            </a:fld>
            <a:endParaRPr lang="tr-TR"/>
          </a:p>
        </p:txBody>
      </p:sp>
    </p:spTree>
    <p:extLst>
      <p:ext uri="{BB962C8B-B14F-4D97-AF65-F5344CB8AC3E}">
        <p14:creationId xmlns:p14="http://schemas.microsoft.com/office/powerpoint/2010/main" val="31960528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400</TotalTime>
  <Words>2766</Words>
  <Application>Microsoft Office PowerPoint</Application>
  <PresentationFormat>Geniş ekran</PresentationFormat>
  <Paragraphs>517</Paragraphs>
  <Slides>41</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41</vt:i4>
      </vt:variant>
    </vt:vector>
  </HeadingPairs>
  <TitlesOfParts>
    <vt:vector size="48" baseType="lpstr">
      <vt:lpstr>Arial</vt:lpstr>
      <vt:lpstr>Calibri</vt:lpstr>
      <vt:lpstr>Calibri Light</vt:lpstr>
      <vt:lpstr>Cambria Math</vt:lpstr>
      <vt:lpstr>Times New Roman</vt:lpstr>
      <vt:lpstr>Verdana</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HATİCE NÜKET AKINCI</dc:creator>
  <cp:lastModifiedBy>HATİCE NÜKET AKINCI</cp:lastModifiedBy>
  <cp:revision>44</cp:revision>
  <dcterms:created xsi:type="dcterms:W3CDTF">2019-10-08T12:49:57Z</dcterms:created>
  <dcterms:modified xsi:type="dcterms:W3CDTF">2019-10-15T20:41:03Z</dcterms:modified>
  <cp:contentStatus/>
</cp:coreProperties>
</file>