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Concussion Management Guidelines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For School Athletic Trainers, Coaches, Parents &amp; Youth Athletes</a:t>
            </a:r>
          </a:p>
          <a:p>
            <a:endParaRPr/>
          </a:p>
          <a:p>
            <a:r>
              <a:t>Evidence-Based Best Practices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Rest and Recovery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 b="1"/>
            </a:pPr>
            <a:r>
              <a:t>Initial Rest Period (First 24-48 hours):</a:t>
            </a:r>
          </a:p>
          <a:p>
            <a:pPr lvl="1">
              <a:defRPr sz="1600"/>
            </a:pPr>
            <a:r>
              <a:t>Limit physical activity</a:t>
            </a:r>
          </a:p>
          <a:p>
            <a:pPr lvl="1">
              <a:defRPr sz="1600"/>
            </a:pPr>
            <a:r>
              <a:t>Limit cognitive activity (screen time, reading, homework)</a:t>
            </a:r>
          </a:p>
          <a:p>
            <a:pPr lvl="1">
              <a:defRPr sz="1600"/>
            </a:pPr>
            <a:r>
              <a:t>Ensure adequate sleep</a:t>
            </a:r>
          </a:p>
          <a:p>
            <a:pPr lvl="1">
              <a:defRPr sz="1600"/>
            </a:pPr>
            <a:r>
              <a:t>Avoid activities that worsen symptoms</a:t>
            </a:r>
          </a:p>
          <a:p>
            <a:br/>
            <a:r>
              <a:t>Active Recovery (After initial rest):</a:t>
            </a:r>
          </a:p>
          <a:p>
            <a:pPr lvl="1">
              <a:defRPr sz="1600"/>
            </a:pPr>
            <a:r>
              <a:t>Gradual reintroduction of activities below symptom threshold</a:t>
            </a:r>
          </a:p>
          <a:p>
            <a:pPr lvl="1">
              <a:defRPr sz="1600"/>
            </a:pPr>
            <a:r>
              <a:t>Light aerobic activity as tolerated (walking, stationary bike)</a:t>
            </a:r>
          </a:p>
          <a:p>
            <a:pPr lvl="1">
              <a:defRPr sz="1600"/>
            </a:pPr>
            <a:r>
              <a:t>Gradual increase in cognitive activities</a:t>
            </a:r>
          </a:p>
          <a:p>
            <a:pPr lvl="1">
              <a:defRPr sz="1600"/>
            </a:pPr>
            <a:r>
              <a:t>Avoid prolonged complete rest (beyond 48 hours)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Silverberg &amp; Iverson (2013). Is rest after concussion 'the best medicine'? Journal of Head Trauma Rehabilitation, 28(4), 250-259.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Return to Learn: Step-by-Step for Youth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algn="ctr">
              <a:defRPr sz="1800" b="1">
                <a:solidFill>
                  <a:srgbClr val="CC0000"/>
                </a:solidFill>
              </a:defRPr>
            </a:pPr>
            <a:r>
              <a:t>Return to Learn occurs BEFORE Return to Sport</a:t>
            </a:r>
          </a:p>
          <a:p>
            <a:pPr>
              <a:spcAft>
                <a:spcPts val="1000"/>
              </a:spcAft>
              <a:defRPr sz="1600"/>
            </a:pPr>
            <a:r>
              <a:t>Stage 1: Daily activities at home (no screen time initially)</a:t>
            </a:r>
          </a:p>
          <a:p>
            <a:pPr>
              <a:spcAft>
                <a:spcPts val="1000"/>
              </a:spcAft>
              <a:defRPr sz="1600"/>
            </a:pPr>
            <a:r>
              <a:t>Stage 2: School activities at home (homework, reading for short periods)</a:t>
            </a:r>
          </a:p>
          <a:p>
            <a:pPr>
              <a:spcAft>
                <a:spcPts val="1000"/>
              </a:spcAft>
              <a:defRPr sz="1600"/>
            </a:pPr>
            <a:r>
              <a:t>Stage 3: Return to school part-time (with accommodations)</a:t>
            </a:r>
          </a:p>
          <a:p>
            <a:pPr>
              <a:spcAft>
                <a:spcPts val="1000"/>
              </a:spcAft>
              <a:defRPr sz="1600"/>
            </a:pPr>
            <a:r>
              <a:t>Stage 4: Return to school full-time (with accommodations as needed)</a:t>
            </a:r>
          </a:p>
          <a:p>
            <a:pPr>
              <a:spcAft>
                <a:spcPts val="1000"/>
              </a:spcAft>
              <a:defRPr sz="1600"/>
            </a:pPr>
            <a:r>
              <a:t>Stage 5: Full return to school (no accommodations needed)</a:t>
            </a:r>
          </a:p>
          <a:p>
            <a:br/>
            <a:r>
              <a:t>⏱️ Progress only when symptom-free at each stage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Halstead et al. (2018). Returning to learning following a concussion. Pediatrics, 142(5), e20183074.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Academic Accommodations for Concussed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700"/>
            </a:pPr>
            <a:r>
              <a:t>Extended time for assignments and tests</a:t>
            </a:r>
          </a:p>
          <a:p>
            <a:pPr>
              <a:defRPr sz="1700"/>
            </a:pPr>
            <a:r>
              <a:t>Reduced workload or modified assignments</a:t>
            </a:r>
          </a:p>
          <a:p>
            <a:pPr>
              <a:defRPr sz="1700"/>
            </a:pPr>
            <a:r>
              <a:t>Frequent breaks during the school day</a:t>
            </a:r>
          </a:p>
          <a:p>
            <a:pPr>
              <a:defRPr sz="1700"/>
            </a:pPr>
            <a:r>
              <a:t>Quiet environment for testing</a:t>
            </a:r>
          </a:p>
          <a:p>
            <a:pPr>
              <a:defRPr sz="1700"/>
            </a:pPr>
            <a:r>
              <a:t>Excused absences for medical appointments</a:t>
            </a:r>
          </a:p>
          <a:p>
            <a:pPr>
              <a:defRPr sz="1700"/>
            </a:pPr>
            <a:r>
              <a:t>No standardized testing until recovered</a:t>
            </a:r>
          </a:p>
          <a:p>
            <a:pPr>
              <a:defRPr sz="1700"/>
            </a:pPr>
            <a:r>
              <a:t>Reduced screen time</a:t>
            </a:r>
          </a:p>
          <a:p>
            <a:pPr>
              <a:defRPr sz="1700"/>
            </a:pPr>
            <a:r>
              <a:t>Extra time between classes</a:t>
            </a:r>
          </a:p>
          <a:p>
            <a:pPr>
              <a:defRPr sz="1700"/>
            </a:pPr>
            <a:r>
              <a:t>Postpone major exams or projects</a:t>
            </a:r>
          </a:p>
          <a:p>
            <a:pPr>
              <a:defRPr sz="1700"/>
            </a:pPr>
            <a:r>
              <a:t>Provide class notes or recorded lectures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Master et al. (2012). Importance of 'return-to-learn' in pediatric and adolescent concussion. Pediatric Annals, 41(9), e160-e166.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Return to Sport: 6-Stage Protocol for Youth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 b="1">
                <a:solidFill>
                  <a:srgbClr val="CC0000"/>
                </a:solidFill>
              </a:defRPr>
            </a:pPr>
            <a:r>
              <a:t>✓ Must be symptom-free and medically cleared before starting</a:t>
            </a:r>
          </a:p>
          <a:p>
            <a:pPr>
              <a:defRPr sz="1800" b="1">
                <a:solidFill>
                  <a:srgbClr val="CC0000"/>
                </a:solidFill>
              </a:defRPr>
            </a:pPr>
            <a:r>
              <a:t>✓ Each stage requires minimum 24 hours (youth may need longer)</a:t>
            </a:r>
          </a:p>
          <a:p>
            <a:br/>
            <a:r>
              <a:t>The 6 Stages:</a:t>
            </a:r>
          </a:p>
          <a:p>
            <a:pPr lvl="1">
              <a:defRPr sz="1800"/>
            </a:pPr>
            <a:r>
              <a:t>Stage 1: Symptom-limited activity</a:t>
            </a:r>
          </a:p>
          <a:p>
            <a:pPr lvl="1">
              <a:defRPr sz="1800"/>
            </a:pPr>
            <a:r>
              <a:t>Stage 2: Light aerobic exercise</a:t>
            </a:r>
          </a:p>
          <a:p>
            <a:pPr lvl="1">
              <a:defRPr sz="1800"/>
            </a:pPr>
            <a:r>
              <a:t>Stage 3: Sport-specific exercise</a:t>
            </a:r>
          </a:p>
          <a:p>
            <a:pPr lvl="1">
              <a:defRPr sz="1800"/>
            </a:pPr>
            <a:r>
              <a:t>Stage 4: Non-contact training drills</a:t>
            </a:r>
          </a:p>
          <a:p>
            <a:pPr lvl="1">
              <a:defRPr sz="1800"/>
            </a:pPr>
            <a:r>
              <a:t>Stage 5: Full-contact practice</a:t>
            </a:r>
          </a:p>
          <a:p>
            <a:pPr lvl="1">
              <a:defRPr sz="1800"/>
            </a:pPr>
            <a:r>
              <a:t>Stage 6: Return to sport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McCrory et al. (2017). Consensus statement on concussion in sport. British Journal of Sports Medicine, 51(11), 838-847.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/>
            </a:pPr>
            <a:r>
              <a:t>Return to Sport Protocol: What Each Stage Looks Like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82296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600" b="1">
                <a:solidFill>
                  <a:srgbClr val="003366"/>
                </a:solidFill>
              </a:defRPr>
            </a:pPr>
            <a:r>
              <a:t>Stage 1: Symptom-Limited Activity</a:t>
            </a:r>
          </a:p>
          <a:p>
            <a:pPr lvl="1">
              <a:spcAft>
                <a:spcPts val="1000"/>
              </a:spcAft>
              <a:defRPr sz="1400"/>
            </a:pPr>
            <a:r>
              <a:t>Daily activities that don't provoke symptoms</a:t>
            </a:r>
          </a:p>
          <a:p>
            <a:pPr>
              <a:spcAft>
                <a:spcPts val="200"/>
              </a:spcAft>
              <a:defRPr sz="1600" b="1">
                <a:solidFill>
                  <a:srgbClr val="003366"/>
                </a:solidFill>
              </a:defRPr>
            </a:pPr>
            <a:r>
              <a:t>Stage 2: Light Aerobic Exercise</a:t>
            </a:r>
          </a:p>
          <a:p>
            <a:pPr lvl="1">
              <a:spcAft>
                <a:spcPts val="1000"/>
              </a:spcAft>
              <a:defRPr sz="1400"/>
            </a:pPr>
            <a:r>
              <a:t>Walking, swimming, or stationary cycling at &lt;70% max heart rate. No resistance training</a:t>
            </a:r>
          </a:p>
          <a:p>
            <a:pPr>
              <a:spcAft>
                <a:spcPts val="200"/>
              </a:spcAft>
              <a:defRPr sz="1600" b="1">
                <a:solidFill>
                  <a:srgbClr val="003366"/>
                </a:solidFill>
              </a:defRPr>
            </a:pPr>
            <a:r>
              <a:t>Stage 3: Sport-Specific Exercise</a:t>
            </a:r>
          </a:p>
          <a:p>
            <a:pPr lvl="1">
              <a:spcAft>
                <a:spcPts val="1000"/>
              </a:spcAft>
              <a:defRPr sz="1400"/>
            </a:pPr>
            <a:r>
              <a:t>Running drills, skating drills. No head impact activities</a:t>
            </a:r>
          </a:p>
          <a:p>
            <a:pPr>
              <a:spcAft>
                <a:spcPts val="200"/>
              </a:spcAft>
              <a:defRPr sz="1600" b="1">
                <a:solidFill>
                  <a:srgbClr val="003366"/>
                </a:solidFill>
              </a:defRPr>
            </a:pPr>
            <a:r>
              <a:t>Stage 4: Non-Contact Training</a:t>
            </a:r>
          </a:p>
          <a:p>
            <a:pPr lvl="1">
              <a:spcAft>
                <a:spcPts val="1000"/>
              </a:spcAft>
              <a:defRPr sz="1400"/>
            </a:pPr>
            <a:r>
              <a:t>Progression to more complex drills. May start resistance training</a:t>
            </a:r>
          </a:p>
          <a:p>
            <a:pPr>
              <a:spcAft>
                <a:spcPts val="200"/>
              </a:spcAft>
              <a:defRPr sz="1600" b="1">
                <a:solidFill>
                  <a:srgbClr val="003366"/>
                </a:solidFill>
              </a:defRPr>
            </a:pPr>
            <a:r>
              <a:t>Stage 5: Full-Contact Practice</a:t>
            </a:r>
          </a:p>
          <a:p>
            <a:pPr lvl="1">
              <a:spcAft>
                <a:spcPts val="1000"/>
              </a:spcAft>
              <a:defRPr sz="1400"/>
            </a:pPr>
            <a:r>
              <a:t>Following medical clearance, participate in normal training</a:t>
            </a:r>
          </a:p>
          <a:p>
            <a:pPr>
              <a:spcAft>
                <a:spcPts val="200"/>
              </a:spcAft>
              <a:defRPr sz="1600" b="1">
                <a:solidFill>
                  <a:srgbClr val="003366"/>
                </a:solidFill>
              </a:defRPr>
            </a:pPr>
            <a:r>
              <a:t>Stage 6: Return to Sport</a:t>
            </a:r>
          </a:p>
          <a:p>
            <a:pPr lvl="1">
              <a:spcAft>
                <a:spcPts val="1000"/>
              </a:spcAft>
              <a:defRPr sz="1400"/>
            </a:pPr>
            <a:r>
              <a:t>Normal game play</a:t>
            </a:r>
          </a:p>
          <a:p>
            <a:br/>
            <a:r>
              <a:t>⚠️ If symptoms return at any stage, athlete must drop back to previous stage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McCrory et al. (2017). Consensus statement on concussion in sport. British Journal of Sports Medicine, 51(11), 838-847.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Typical Recovery Timeline for Youth Athletes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03366"/>
                </a:solidFill>
              </a:defRPr>
            </a:pPr>
            <a:r>
              <a:t>Days 1-2: Initial Rest</a:t>
            </a:r>
          </a:p>
          <a:p>
            <a:pPr>
              <a:defRPr sz="1400"/>
            </a:pPr>
            <a:r>
              <a:t>Physical &amp; cognitive rest, monitor symptoms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33172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03366"/>
                </a:solidFill>
              </a:defRPr>
            </a:pPr>
            <a:r>
              <a:t>Days 3-7: Return to Learn</a:t>
            </a:r>
          </a:p>
          <a:p>
            <a:pPr>
              <a:defRPr sz="1400"/>
            </a:pPr>
            <a:r>
              <a:t>Gradual return to school with accommodations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9184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03366"/>
                </a:solidFill>
              </a:defRPr>
            </a:pPr>
            <a:r>
              <a:t>Days 7-14: Continued Recovery</a:t>
            </a:r>
          </a:p>
          <a:p>
            <a:pPr>
              <a:defRPr sz="1400"/>
            </a:pPr>
            <a:r>
              <a:t>Full return to school, symptom-free for 24+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5196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03366"/>
                </a:solidFill>
              </a:defRPr>
            </a:pPr>
            <a:r>
              <a:t>Days 14+: Return to Sport</a:t>
            </a:r>
          </a:p>
          <a:p>
            <a:pPr>
              <a:defRPr sz="1400"/>
            </a:pPr>
            <a:r>
              <a:t>Begin 6-stage protocol (minimum 6 days)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21208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03366"/>
                </a:solidFill>
              </a:defRPr>
            </a:pPr>
            <a:r>
              <a:t>Days 20+: Full Return</a:t>
            </a:r>
          </a:p>
          <a:p>
            <a:pPr>
              <a:defRPr sz="1400"/>
            </a:pPr>
            <a:r>
              <a:t>Cleared for competition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94360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i="1"/>
            </a:pPr>
            <a:r>
              <a:t>⚠️ NOTE: This is a typical timeline. Some youth may recover faster, others slower. Always follow individual medical guidance.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Covassin et al. (2019). Concussion in youth sport: Developmental aspects. Kinesiology Review, 8(3), 220-227.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Youth Athletes Need Extra Caution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Developing brains are more vulnerable to injury</a:t>
            </a:r>
          </a:p>
          <a:p>
            <a:pPr>
              <a:defRPr sz="1800"/>
            </a:pPr>
            <a:r>
              <a:t>Youth take longer to recover than adults (average 2-4 weeks)</a:t>
            </a:r>
          </a:p>
          <a:p>
            <a:pPr>
              <a:defRPr sz="1800"/>
            </a:pPr>
            <a:r>
              <a:t>May be less likely to report symptoms</a:t>
            </a:r>
          </a:p>
          <a:p>
            <a:pPr>
              <a:defRPr sz="1800"/>
            </a:pPr>
            <a:r>
              <a:t>Academic demands add cognitive stress during recovery</a:t>
            </a:r>
          </a:p>
          <a:p>
            <a:pPr>
              <a:defRPr sz="1800"/>
            </a:pPr>
            <a:r>
              <a:t>Higher risk of second impact syndrome</a:t>
            </a:r>
          </a:p>
          <a:p>
            <a:pPr>
              <a:defRPr sz="1800"/>
            </a:pPr>
            <a:r>
              <a:t>May not recognize their own symptoms</a:t>
            </a:r>
          </a:p>
          <a:p>
            <a:pPr>
              <a:defRPr sz="1800"/>
            </a:pPr>
            <a:r>
              <a:t>Require closer monitoring and supervision</a:t>
            </a:r>
          </a:p>
          <a:p>
            <a:br/>
            <a:r>
              <a:t>'When in doubt, sit them out' is especially important for youth!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Valovich McLeod et al. (2015). A pediatric perspective on sport-related concussion. Kinesiology Review, 4(2), 131-155.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Communication: Building Your Concussion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 b="1"/>
            </a:pPr>
            <a:r>
              <a:t>Key Team Members:</a:t>
            </a:r>
          </a:p>
          <a:p>
            <a:pPr lvl="1">
              <a:defRPr sz="1700"/>
            </a:pPr>
            <a:r>
              <a:t>Athletic Trainer / School Nurse</a:t>
            </a:r>
          </a:p>
          <a:p>
            <a:pPr lvl="1">
              <a:defRPr sz="1700"/>
            </a:pPr>
            <a:r>
              <a:t>Team Physician / Healthcare Provider</a:t>
            </a:r>
          </a:p>
          <a:p>
            <a:pPr lvl="1">
              <a:defRPr sz="1700"/>
            </a:pPr>
            <a:r>
              <a:t>Parents / Guardians</a:t>
            </a:r>
          </a:p>
          <a:p>
            <a:pPr lvl="1">
              <a:defRPr sz="1700"/>
            </a:pPr>
            <a:r>
              <a:t>Athlete</a:t>
            </a:r>
          </a:p>
          <a:p>
            <a:pPr lvl="1">
              <a:defRPr sz="1700"/>
            </a:pPr>
            <a:r>
              <a:t>Coach</a:t>
            </a:r>
          </a:p>
          <a:p>
            <a:pPr lvl="1">
              <a:defRPr sz="1700"/>
            </a:pPr>
            <a:r>
              <a:t>Teachers / School Administrator</a:t>
            </a:r>
          </a:p>
          <a:p>
            <a:pPr lvl="1">
              <a:defRPr sz="1700"/>
            </a:pPr>
            <a:r>
              <a:t>School Counselor (if needed)</a:t>
            </a:r>
          </a:p>
          <a:p>
            <a:br/>
            <a:r>
              <a:t>Communication Guidelines:</a:t>
            </a:r>
          </a:p>
          <a:p>
            <a:pPr lvl="1">
              <a:defRPr sz="1700"/>
            </a:pPr>
            <a:r>
              <a:t>Document all communications</a:t>
            </a:r>
          </a:p>
          <a:p>
            <a:pPr lvl="1">
              <a:defRPr sz="1700"/>
            </a:pPr>
            <a:r>
              <a:t>Regular updates on athlete's status</a:t>
            </a:r>
          </a:p>
          <a:p>
            <a:pPr lvl="1">
              <a:defRPr sz="1700"/>
            </a:pPr>
            <a:r>
              <a:t>Clear return-to-play criteria shared with all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Broglio et al. (2014). National Athletic Trainers' Association position statement: Management of sport concussion. Journal of Athletic Training, 49(2), 245-265.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Concussion Prevention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600" i="1"/>
            </a:pPr>
            <a:r>
              <a:t>While concussions cannot be completely prevented:</a:t>
            </a:r>
          </a:p>
          <a:p>
            <a:pPr>
              <a:defRPr sz="1700"/>
            </a:pPr>
            <a:r>
              <a:t>Teach and enforce proper technique (tackling, checking, heading)</a:t>
            </a:r>
          </a:p>
          <a:p>
            <a:pPr>
              <a:defRPr sz="1700"/>
            </a:pPr>
            <a:r>
              <a:t>Ensure proper equipment fit (helmets, mouthguards)</a:t>
            </a:r>
          </a:p>
          <a:p>
            <a:pPr>
              <a:defRPr sz="1700"/>
            </a:pPr>
            <a:r>
              <a:t>Implement rule changes to reduce high-risk contact</a:t>
            </a:r>
          </a:p>
          <a:p>
            <a:pPr>
              <a:defRPr sz="1700"/>
            </a:pPr>
            <a:r>
              <a:t>Strengthen neck muscles through conditioning</a:t>
            </a:r>
          </a:p>
          <a:p>
            <a:pPr>
              <a:defRPr sz="1700"/>
            </a:pPr>
            <a:r>
              <a:t>Create a culture of reporting symptoms</a:t>
            </a:r>
          </a:p>
          <a:p>
            <a:pPr>
              <a:defRPr sz="1700"/>
            </a:pPr>
            <a:r>
              <a:t>Educate athletes, coaches, and parents</a:t>
            </a:r>
          </a:p>
          <a:p>
            <a:pPr>
              <a:defRPr sz="1700"/>
            </a:pPr>
            <a:r>
              <a:t>Limit contact in practices</a:t>
            </a:r>
          </a:p>
          <a:p>
            <a:pPr>
              <a:defRPr sz="1700"/>
            </a:pPr>
            <a:r>
              <a:t>Ensure proper warm-up and conditioning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Schneider et al. (2019). Cervicovestibular rehabilitation in sport-related concussion. British Journal of Sports Medicine, 53(17), 1059-1060.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❌ Common Mistakes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700"/>
            </a:pPr>
            <a:r>
              <a:t>Allowing athlete to return to play same day</a:t>
            </a:r>
          </a:p>
          <a:p>
            <a:pPr>
              <a:defRPr sz="1700"/>
            </a:pPr>
            <a:r>
              <a:t>Minimizing symptoms or 'toughing it out'</a:t>
            </a:r>
          </a:p>
          <a:p>
            <a:pPr>
              <a:defRPr sz="1700"/>
            </a:pPr>
            <a:r>
              <a:t>Prolonged strict rest beyond 48 hours</a:t>
            </a:r>
          </a:p>
          <a:p>
            <a:pPr>
              <a:defRPr sz="1700"/>
            </a:pPr>
            <a:r>
              <a:t>Returning to sport before return to learn</a:t>
            </a:r>
          </a:p>
          <a:p>
            <a:pPr>
              <a:defRPr sz="1700"/>
            </a:pPr>
            <a:r>
              <a:t>Skipping stages in return-to-sport protocol</a:t>
            </a:r>
          </a:p>
          <a:p>
            <a:pPr>
              <a:defRPr sz="1700"/>
            </a:pPr>
            <a:r>
              <a:t>Not getting medical clearance before full return</a:t>
            </a:r>
          </a:p>
          <a:p>
            <a:pPr>
              <a:defRPr sz="1700"/>
            </a:pPr>
            <a:r>
              <a:t>Ignoring ongoing symptoms</a:t>
            </a:r>
          </a:p>
          <a:p>
            <a:pPr>
              <a:defRPr sz="1700"/>
            </a:pPr>
            <a:r>
              <a:t>Pressuring athlete to return before ready</a:t>
            </a:r>
          </a:p>
          <a:p>
            <a:pPr>
              <a:defRPr sz="1700"/>
            </a:pPr>
            <a:r>
              <a:t>Failing to educate parents and athletes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Harmon et al. (2019). American Medical Society for Sports Medicine position statement: Concussion in sport. British Journal of Sports Medicine, 53(4), 213-225.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Concussion?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A type of traumatic brain injury caused by a direct or indirect force to the head</a:t>
            </a:r>
          </a:p>
          <a:p>
            <a:pPr>
              <a:defRPr sz="1800"/>
            </a:pPr>
            <a:r>
              <a:t>Results in temporary disruption of normal brain function</a:t>
            </a:r>
          </a:p>
          <a:p>
            <a:pPr>
              <a:defRPr sz="1800"/>
            </a:pPr>
            <a:r>
              <a:t>Can occur WITHOUT direct impact to the head</a:t>
            </a:r>
          </a:p>
          <a:p>
            <a:pPr>
              <a:defRPr sz="1800"/>
            </a:pPr>
            <a:r>
              <a:t>Most concussions resolve within 7-10 days in youth</a:t>
            </a:r>
          </a:p>
          <a:p>
            <a:pPr>
              <a:defRPr sz="1800"/>
            </a:pPr>
            <a:r>
              <a:t>Each concussion is unique and requires individualized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McCrory et al. (2017). Consensus statement on concussion in sport. British Journal of Sports Medicine, 51(11), 838-847.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Helpful Resources for Concussion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700"/>
            </a:pPr>
            <a:r>
              <a:t>CDC Heads Up Program: www.cdc.gov/headsup</a:t>
            </a:r>
          </a:p>
          <a:p>
            <a:pPr>
              <a:defRPr sz="1700"/>
            </a:pPr>
            <a:r>
              <a:t>SCAT6 (Sport Concussion Assessment Tool): bjsm.bmj.com</a:t>
            </a:r>
          </a:p>
          <a:p>
            <a:pPr>
              <a:defRPr sz="1700"/>
            </a:pPr>
            <a:r>
              <a:t>Child SCAT6 (for ages 5-12): bjsm.bmj.com</a:t>
            </a:r>
          </a:p>
          <a:p>
            <a:pPr>
              <a:defRPr sz="1700"/>
            </a:pPr>
            <a:r>
              <a:t>Brain Injury Association: www.biausa.org</a:t>
            </a:r>
          </a:p>
          <a:p>
            <a:pPr>
              <a:defRPr sz="1700"/>
            </a:pPr>
            <a:r>
              <a:t>National Federation of State High School Associations (NFHS)</a:t>
            </a:r>
          </a:p>
          <a:p>
            <a:pPr>
              <a:defRPr sz="1700"/>
            </a:pPr>
            <a:r>
              <a:t>State-specific return-to-play laws and regulations</a:t>
            </a:r>
          </a:p>
          <a:p>
            <a:pPr>
              <a:defRPr sz="1700"/>
            </a:pPr>
            <a:r>
              <a:t>Local sports medicine clinics with concussion specialists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CDC (2023). Heads Up to Schools: Know Your Concussion ABCs. Centers for Disease Control and Prevention.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 for Coaches &amp; Athletic Trainers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700"/>
            </a:pPr>
            <a:r>
              <a:t>1. Concussions can occur WITHOUT direct head contact</a:t>
            </a:r>
          </a:p>
          <a:p>
            <a:pPr>
              <a:defRPr sz="1700"/>
            </a:pPr>
            <a:r>
              <a:t>2. 'When in doubt, sit them out' - always err on side of caution</a:t>
            </a:r>
          </a:p>
          <a:p>
            <a:pPr>
              <a:defRPr sz="1700" b="1"/>
            </a:pPr>
            <a:r>
              <a:t>3. NEVER allow same-day return to play</a:t>
            </a:r>
          </a:p>
          <a:p>
            <a:pPr>
              <a:defRPr sz="1700" b="1"/>
            </a:pPr>
            <a:r>
              <a:t>4. Return to Learn comes BEFORE Return to Sport</a:t>
            </a:r>
          </a:p>
          <a:p>
            <a:pPr>
              <a:defRPr sz="1700"/>
            </a:pPr>
            <a:r>
              <a:t>5. Follow the 6-stage return-to-sport protocol</a:t>
            </a:r>
          </a:p>
          <a:p>
            <a:pPr>
              <a:defRPr sz="1700"/>
            </a:pPr>
            <a:r>
              <a:t>6. Youth need longer recovery time than adults</a:t>
            </a:r>
          </a:p>
          <a:p>
            <a:pPr>
              <a:defRPr sz="1700"/>
            </a:pPr>
            <a:r>
              <a:t>7. Communication between all team members is essential</a:t>
            </a:r>
          </a:p>
          <a:p>
            <a:pPr>
              <a:defRPr sz="1700"/>
            </a:pPr>
            <a:r>
              <a:t>8. Medical clearance is required before full return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McCrory et al. (2017). Consensus statement on concussion in sport. British Journal of Sports Medicine, 51(11), 838-847.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200"/>
              </a:spcAft>
              <a:defRPr sz="1100"/>
            </a:pPr>
            <a:r>
              <a:t>Broglio, S. P., Cantu, R. C., Gioia, G. A., Guskiewicz, K. M., Kutcher, J., Palm, M., &amp; Valovich McLeod, T. C. (2014). National Athletic Trainers' Association position statement: Management of sport concussion. Journal of Athletic Training, 49(2), 245-265. https://doi.org/10.4085/1062-6050-49.1.07</a:t>
            </a:r>
          </a:p>
          <a:p>
            <a:pPr>
              <a:spcAft>
                <a:spcPts val="1200"/>
              </a:spcAft>
              <a:defRPr sz="1100"/>
            </a:pPr>
            <a:r>
              <a:t>Broglio, S. P., Schnebel, B., Sosnoff, J. J., Shin, S., Fend, X., He, X., &amp; Zimmerman, J. (2012). Biomechanical properties of concussions in high school football. Medicine &amp; Science in Sports &amp; Exercise, 44(11), 2064-2071. https://doi.org/10.1249/MSS.0b013e318265a678</a:t>
            </a:r>
          </a:p>
          <a:p>
            <a:pPr>
              <a:spcAft>
                <a:spcPts val="1200"/>
              </a:spcAft>
              <a:defRPr sz="1100"/>
            </a:pPr>
            <a:r>
              <a:t>Centers for Disease Control and Prevention. (2023). Heads Up to Schools: Know Your Concussion ABCs. https://www.cdc.gov/headsup/</a:t>
            </a:r>
          </a:p>
          <a:p>
            <a:pPr>
              <a:spcAft>
                <a:spcPts val="1200"/>
              </a:spcAft>
              <a:defRPr sz="1100"/>
            </a:pPr>
            <a:r>
              <a:t>Covassin, T., Petit, K. M., &amp; Anderson, M. (2019). Concussion in youth sport: Developmental aspects. Kinesiology Review, 8(3), 220-227. https://doi.org/10.1123/kr.2019-0019</a:t>
            </a:r>
          </a:p>
          <a:p>
            <a:pPr>
              <a:spcAft>
                <a:spcPts val="1200"/>
              </a:spcAft>
              <a:defRPr sz="1100"/>
            </a:pPr>
            <a:r>
              <a:t>Graham, R., Rivara, F. P., Ford, M. A., &amp; Spicer, C. M. (Eds.). (2014). Sports-related concussions in youth: Improving the science, changing the culture. National Academies Press. https://doi.org/10.17226/18377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200"/>
              </a:spcAft>
              <a:defRPr sz="1100"/>
            </a:pPr>
            <a:r>
              <a:t>Halstead, M. E., Walter, K. D., &amp; Moffatt, K. (2018). Returning to learning following a concussion. Pediatrics, 142(5), e20183074. https://doi.org/10.1542/peds.2018-3074</a:t>
            </a:r>
          </a:p>
          <a:p>
            <a:pPr>
              <a:spcAft>
                <a:spcPts val="1200"/>
              </a:spcAft>
              <a:defRPr sz="1100"/>
            </a:pPr>
            <a:r>
              <a:t>Harmon, K. G., Clugston, J. R., Dec, K., Hainline, B., Herring, S., Kane, S. F., Kontos, A. P., Leddy, J. J., McCrea, M., Poddar, S. K., Putukian, M., Wilson, J. C., &amp; Roberts, W. O. (2019). American Medical Society for Sports Medicine position statement: Concussion in sport. British Journal of Sports Medicine, 53(4), 213-225. https://doi.org/10.1136/bjsports-2018-100338</a:t>
            </a:r>
          </a:p>
          <a:p>
            <a:pPr>
              <a:spcAft>
                <a:spcPts val="1200"/>
              </a:spcAft>
              <a:defRPr sz="1100"/>
            </a:pPr>
            <a:r>
              <a:t>Master, C. L., Gioia, G. A., Leddy, J. J., &amp; Grady, M. F. (2012). Importance of 'return-to-learn' in pediatric and adolescent concussion. Pediatric Annals, 41(9), e160-e166. https://doi.org/10.3928/00904481-20120827-12</a:t>
            </a:r>
          </a:p>
          <a:p>
            <a:pPr>
              <a:spcAft>
                <a:spcPts val="1200"/>
              </a:spcAft>
              <a:defRPr sz="1100"/>
            </a:pPr>
            <a:r>
              <a:t>McCrory, P., Meeuwisse, W., Dvorak, J., Aubry, M., Bailes, J., Broglio, S., ... &amp; Vos, P. E. (2017). Consensus statement on concussion in sport—the 5th international conference on concussion in sport held in Berlin, October 2016. British Journal of Sports Medicine, 51(11), 838-847. https://doi.org/10.1136/bjsports-2017-097699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200"/>
              </a:spcAft>
              <a:defRPr sz="1100"/>
            </a:pPr>
            <a:r>
              <a:t>Purcell, L., Harvey, J., &amp; Seabrook, J. A. (2016). What are the most appropriate return-to-play guidelines for concussed child athletes? British Journal of Sports Medicine, 50(3), 165-171. https://doi.org/10.1136/bjsports-2015-095910</a:t>
            </a:r>
          </a:p>
          <a:p>
            <a:pPr>
              <a:spcAft>
                <a:spcPts val="1200"/>
              </a:spcAft>
              <a:defRPr sz="1100"/>
            </a:pPr>
            <a:r>
              <a:t>Schneider, K. J., Leddy, J. J., Guskiewicz, K. M., Seifert, T., McCrea, M., Silverberg, N. D., ... &amp; Iverson, G. L. (2017). Rest and treatment/rehabilitation following sport-related concussion: A systematic review. British Journal of Sports Medicine, 51(12), 930-934. https://doi.org/10.1136/bjsports-2016-097475</a:t>
            </a:r>
          </a:p>
          <a:p>
            <a:pPr>
              <a:spcAft>
                <a:spcPts val="1200"/>
              </a:spcAft>
              <a:defRPr sz="1100"/>
            </a:pPr>
            <a:r>
              <a:t>Schneider, K. J., Critchley, M. L., Anderson, V., Davis, G. A., &amp; Dvořák, J. (2019). Cervicovestibular rehabilitation in sport-related concussion: A randomised controlled trial. British Journal of Sports Medicine, 53(17), 1059-1060. https://doi.org/10.1136/bjsports-2017-097996</a:t>
            </a:r>
          </a:p>
          <a:p>
            <a:pPr>
              <a:spcAft>
                <a:spcPts val="1200"/>
              </a:spcAft>
              <a:defRPr sz="1100"/>
            </a:pPr>
            <a:r>
              <a:t>Silverberg, N. D., &amp; Iverson, G. L. (2013). Is rest after concussion 'the best medicine'?: Recommendations for activity resumption following concussion in athletes, civilians, and military service members. Journal of Head Trauma Rehabilitation, 28(4), 250-259. https://doi.org/10.1097/HTR.0b013e31825ad658</a:t>
            </a:r>
          </a:p>
          <a:p>
            <a:pPr>
              <a:spcAft>
                <a:spcPts val="1200"/>
              </a:spcAft>
              <a:defRPr sz="1100"/>
            </a:pPr>
            <a:r>
              <a:t>Valovich McLeod, T. C., Houston, M. N., &amp; Welch, C. E. (2015). A pediatric perspective on sport-related concussion. Kinesiology Review, 4(2), 131-155. https://doi.org/10.1123/kr.2015-0007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2860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/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474720"/>
            <a:ext cx="6400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  <a:defRPr sz="2000"/>
            </a:pPr>
            <a:r>
              <a:t>Questions?</a:t>
            </a:r>
            <a:br/>
            <a:br/>
            <a:r>
              <a:t>For additional resources and support, contact your school's athletic trainer or sports medicine professional.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Concussion Mechanisms: Beyond Direct Head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 b="1"/>
            </a:pPr>
            <a:r>
              <a:t>Direct Impact Mechanisms:</a:t>
            </a:r>
          </a:p>
          <a:p>
            <a:pPr lvl="1">
              <a:defRPr sz="1600"/>
            </a:pPr>
            <a:r>
              <a:t>Hit to the head by ball, equipment, or another player</a:t>
            </a:r>
          </a:p>
          <a:p>
            <a:pPr lvl="1">
              <a:defRPr sz="1600"/>
            </a:pPr>
            <a:r>
              <a:t>Head striking ground, goalpost, or other surface</a:t>
            </a:r>
          </a:p>
          <a:p>
            <a:br/>
            <a:r>
              <a:t>Indirect Impact Mechanisms (NO head contact needed):</a:t>
            </a:r>
          </a:p>
          <a:p>
            <a:pPr lvl="1">
              <a:defRPr sz="1600"/>
            </a:pPr>
            <a:r>
              <a:t>Whiplash effect: Rapid acceleration-deceleration of the head</a:t>
            </a:r>
          </a:p>
          <a:p>
            <a:pPr lvl="1">
              <a:defRPr sz="1600"/>
            </a:pPr>
            <a:r>
              <a:t>Body checks or tackles that jolt the head violently</a:t>
            </a:r>
          </a:p>
          <a:p>
            <a:pPr lvl="1">
              <a:defRPr sz="1600"/>
            </a:pPr>
            <a:r>
              <a:t>Rotational forces: Twisting motion of the head and neck</a:t>
            </a:r>
          </a:p>
          <a:p>
            <a:pPr lvl="1">
              <a:defRPr sz="1600"/>
            </a:pPr>
            <a:r>
              <a:t>Falls landing on buttocks or back transmitting force to brain</a:t>
            </a:r>
          </a:p>
          <a:p>
            <a:pPr lvl="1">
              <a:defRPr sz="1600"/>
            </a:pPr>
            <a:r>
              <a:t>Sudden stops or changes in direction causing head to snap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Graham et al. (2014). Sports-related concussions in youth. National Academies Press.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How Concussions Happen: Direct vs. Indirect Forces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3657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03366"/>
                </a:solidFill>
              </a:defRPr>
            </a:pPr>
            <a:r>
              <a:t>DIRECT IMPACT</a:t>
            </a:r>
          </a:p>
          <a:p>
            <a:br/>
            <a:r>
              <a:t>• Ball striking head</a:t>
            </a:r>
            <a:br/>
            <a:r>
              <a:t>• Head-to-head collision</a:t>
            </a:r>
            <a:br/>
            <a:r>
              <a:t>• Head hitting ground</a:t>
            </a:r>
            <a:br/>
            <a:r>
              <a:t>• Hit by equipment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0" y="1371600"/>
            <a:ext cx="3657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CC0000"/>
                </a:solidFill>
              </a:defRPr>
            </a:pPr>
            <a:r>
              <a:t>INDIRECT IMPACT</a:t>
            </a:r>
          </a:p>
          <a:p>
            <a:br/>
            <a:r>
              <a:t>• Body check/tackle</a:t>
            </a:r>
            <a:br/>
            <a:r>
              <a:t>• Whiplash motion</a:t>
            </a:r>
            <a:br/>
            <a:r>
              <a:t>• Rotational forces</a:t>
            </a:r>
            <a:br/>
            <a:r>
              <a:t>• Fall on back/buttocks</a:t>
            </a:r>
            <a:br/>
            <a:r>
              <a:t>• Sudden deceleration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114800"/>
            <a:ext cx="6400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t>⚠️ KEY MESSAGE: The brain can be injured even without direct contact to the head. Any force that causes rapid movement or rotation of the head can result in concussion.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Broglio et al. (2012). Biomechanical properties of concussions in high school football. Medicine &amp; Science in Sports &amp; Exercise, 44(11), 2064-2071.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Recognizing Concussion: Signs &amp;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 b="1">
                <a:solidFill>
                  <a:srgbClr val="CC0000"/>
                </a:solidFill>
              </a:defRPr>
            </a:pPr>
            <a:r>
              <a:t>⚠️ REMOVE FROM PLAY IMMEDIATELY if you observe:</a:t>
            </a:r>
          </a:p>
          <a:p>
            <a:pPr lvl="1">
              <a:defRPr sz="1800"/>
            </a:pPr>
            <a:r>
              <a:t>Loss of consciousness (any duration)</a:t>
            </a:r>
          </a:p>
          <a:p>
            <a:pPr lvl="1">
              <a:defRPr sz="1800"/>
            </a:pPr>
            <a:r>
              <a:t>Confusion or disorientation</a:t>
            </a:r>
          </a:p>
          <a:p>
            <a:pPr lvl="1">
              <a:defRPr sz="1800"/>
            </a:pPr>
            <a:r>
              <a:t>Balance problems or dizziness</a:t>
            </a:r>
          </a:p>
          <a:p>
            <a:pPr lvl="1">
              <a:defRPr sz="1800"/>
            </a:pPr>
            <a:r>
              <a:t>Blank stare or delayed responses</a:t>
            </a:r>
          </a:p>
          <a:p>
            <a:pPr lvl="1">
              <a:defRPr sz="1800"/>
            </a:pPr>
            <a:r>
              <a:t>Behavioral changes or personality changes</a:t>
            </a:r>
          </a:p>
          <a:p>
            <a:pPr lvl="1">
              <a:defRPr sz="1800"/>
            </a:pPr>
            <a:r>
              <a:t>Can't recall events before or after injury</a:t>
            </a:r>
          </a:p>
          <a:p>
            <a:br/>
            <a:r>
              <a:t>'When in doubt, sit them out!'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Halstead et al. (2018). Returning to learning following a concussion. Pediatrics, 142(5), e20183074.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Four Categories of Concussion Symptoms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4114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0066CC"/>
                </a:solidFill>
              </a:defRPr>
            </a:pPr>
            <a:r>
              <a:t>🏥 PHYSICAL</a:t>
            </a:r>
          </a:p>
          <a:p>
            <a:pPr>
              <a:defRPr sz="1400"/>
            </a:pPr>
            <a:r>
              <a:t>• Headache</a:t>
            </a:r>
            <a:br/>
            <a:r>
              <a:t>• Nausea/vomiting</a:t>
            </a:r>
            <a:br/>
            <a:r>
              <a:t>• Dizziness</a:t>
            </a:r>
            <a:br/>
            <a:r>
              <a:t>• Balance problems</a:t>
            </a:r>
            <a:br/>
            <a:r>
              <a:t>• Visual problems</a:t>
            </a:r>
            <a:br/>
            <a:r>
              <a:t>• Sensitivity to light/noise</a:t>
            </a:r>
            <a:br/>
            <a:r>
              <a:t>• Fatigue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097280"/>
            <a:ext cx="4114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993399"/>
                </a:solidFill>
              </a:defRPr>
            </a:pPr>
            <a:r>
              <a:t>🧠 COGNITIVE</a:t>
            </a:r>
          </a:p>
          <a:p>
            <a:pPr>
              <a:defRPr sz="1400"/>
            </a:pPr>
            <a:r>
              <a:t>• Confusion</a:t>
            </a:r>
            <a:br/>
            <a:r>
              <a:t>• Memory problems</a:t>
            </a:r>
            <a:br/>
            <a:r>
              <a:t>• Difficulty concentrating</a:t>
            </a:r>
            <a:br/>
            <a:r>
              <a:t>• Feeling 'foggy'</a:t>
            </a:r>
            <a:br/>
            <a:r>
              <a:t>• Slowed thinking</a:t>
            </a:r>
            <a:br/>
            <a:r>
              <a:t>• Difficulty with schoolwork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657600"/>
            <a:ext cx="4114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CC6600"/>
                </a:solidFill>
              </a:defRPr>
            </a:pPr>
            <a:r>
              <a:t>😟 EMOTIONAL</a:t>
            </a:r>
          </a:p>
          <a:p>
            <a:pPr>
              <a:defRPr sz="1400"/>
            </a:pPr>
            <a:r>
              <a:t>• Irritability</a:t>
            </a:r>
            <a:br/>
            <a:r>
              <a:t>• Sadness</a:t>
            </a:r>
            <a:br/>
            <a:r>
              <a:t>• Anxiety</a:t>
            </a:r>
            <a:br/>
            <a:r>
              <a:t>• Nervousness</a:t>
            </a:r>
            <a:br/>
            <a:r>
              <a:t>• More emotional</a:t>
            </a:r>
            <a:br/>
            <a:r>
              <a:t>• Personality changes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3657600"/>
            <a:ext cx="4114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b="1">
                <a:solidFill>
                  <a:srgbClr val="00994C"/>
                </a:solidFill>
              </a:defRPr>
            </a:pPr>
            <a:r>
              <a:t>😴 SLEEP</a:t>
            </a:r>
          </a:p>
          <a:p>
            <a:pPr>
              <a:defRPr sz="1400"/>
            </a:pPr>
            <a:r>
              <a:t>• Drowsiness</a:t>
            </a:r>
            <a:br/>
            <a:r>
              <a:t>• Sleeping more than usual</a:t>
            </a:r>
            <a:br/>
            <a:r>
              <a:t>• Sleeping less than usual</a:t>
            </a:r>
            <a:br/>
            <a:r>
              <a:t>• Trouble falling asleep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Purcell et al. (2016). What are the most appropriate return-to-play guidelines for concussed child athletes? British Journal of Sports Medicine, 50(3), 165-171.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Immediate Response: What to Do Right Away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 b="1">
                <a:solidFill>
                  <a:srgbClr val="CC0000"/>
                </a:solidFill>
              </a:defRPr>
            </a:pPr>
            <a:r>
              <a:t>1. REMOVE from play immediately - no exceptions</a:t>
            </a:r>
          </a:p>
          <a:p>
            <a:pPr>
              <a:defRPr sz="1800"/>
            </a:pPr>
            <a:r>
              <a:t>2. EVALUATE for emergency signs (loss of consciousness, neck pain, severe symptoms)</a:t>
            </a:r>
          </a:p>
          <a:p>
            <a:pPr>
              <a:defRPr sz="1800"/>
            </a:pPr>
            <a:r>
              <a:t>3. DO NOT leave athlete alone - monitor continuously</a:t>
            </a:r>
          </a:p>
          <a:p>
            <a:pPr>
              <a:defRPr sz="1800"/>
            </a:pPr>
            <a:r>
              <a:t>4. NOTIFY parents/guardians immediately</a:t>
            </a:r>
          </a:p>
          <a:p>
            <a:pPr>
              <a:defRPr sz="1800" b="1">
                <a:solidFill>
                  <a:srgbClr val="CC0000"/>
                </a:solidFill>
              </a:defRPr>
            </a:pPr>
            <a:r>
              <a:t>5. REFER to healthcare provider for proper evaluation</a:t>
            </a:r>
          </a:p>
          <a:p>
            <a:pPr>
              <a:defRPr sz="1800" b="1">
                <a:solidFill>
                  <a:srgbClr val="CC0000"/>
                </a:solidFill>
              </a:defRPr>
            </a:pPr>
            <a:r>
              <a:t>6. DO NOT allow return to play same day</a:t>
            </a:r>
          </a:p>
          <a:p>
            <a:pPr>
              <a:defRPr sz="1800"/>
            </a:pPr>
            <a:r>
              <a:t>7. DOCUMENT the injury and circumstances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Broglio et al. (2014). National Athletic Trainers' Association position statement: Management of sport concussion. Journal of Athletic Training, 49(2), 245-265.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CC0000"/>
                </a:solidFill>
              </a:defRPr>
            </a:pPr>
            <a:r>
              <a:t>🚨 EMERGENCY WARNING SIGNS - CALL 911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200" b="1"/>
            </a:pPr>
            <a:r>
              <a:t>• Neck pain or tenderness</a:t>
            </a:r>
          </a:p>
          <a:p>
            <a:pPr>
              <a:spcAft>
                <a:spcPts val="800"/>
              </a:spcAft>
              <a:defRPr sz="2200" b="1"/>
            </a:pPr>
            <a:r>
              <a:t>• Double vision</a:t>
            </a:r>
          </a:p>
          <a:p>
            <a:pPr>
              <a:spcAft>
                <a:spcPts val="800"/>
              </a:spcAft>
              <a:defRPr sz="2200" b="1"/>
            </a:pPr>
            <a:r>
              <a:t>• Weakness or tingling in arms/legs</a:t>
            </a:r>
          </a:p>
          <a:p>
            <a:pPr>
              <a:spcAft>
                <a:spcPts val="800"/>
              </a:spcAft>
              <a:defRPr sz="2200" b="1"/>
            </a:pPr>
            <a:r>
              <a:t>• Severe or increasing headache</a:t>
            </a:r>
          </a:p>
          <a:p>
            <a:pPr>
              <a:spcAft>
                <a:spcPts val="800"/>
              </a:spcAft>
              <a:defRPr sz="2200" b="1"/>
            </a:pPr>
            <a:r>
              <a:t>• Seizures or convulsions</a:t>
            </a:r>
          </a:p>
          <a:p>
            <a:pPr>
              <a:spcAft>
                <a:spcPts val="800"/>
              </a:spcAft>
              <a:defRPr sz="2200" b="1"/>
            </a:pPr>
            <a:r>
              <a:t>• Loss of consciousness</a:t>
            </a:r>
          </a:p>
          <a:p>
            <a:pPr>
              <a:spcAft>
                <a:spcPts val="800"/>
              </a:spcAft>
              <a:defRPr sz="2200" b="1"/>
            </a:pPr>
            <a:r>
              <a:t>• Deteriorating conscious state</a:t>
            </a:r>
          </a:p>
          <a:p>
            <a:pPr>
              <a:spcAft>
                <a:spcPts val="800"/>
              </a:spcAft>
              <a:defRPr sz="2200" b="1"/>
            </a:pPr>
            <a:r>
              <a:t>• Vomiting (repeated)</a:t>
            </a:r>
          </a:p>
          <a:p>
            <a:pPr>
              <a:spcAft>
                <a:spcPts val="800"/>
              </a:spcAft>
              <a:defRPr sz="2200" b="1"/>
            </a:pPr>
            <a:r>
              <a:t>• Increasingly restless, agitated, or combative</a:t>
            </a:r>
          </a:p>
          <a:p>
            <a:pPr>
              <a:spcAft>
                <a:spcPts val="800"/>
              </a:spcAft>
              <a:defRPr sz="2200" b="1"/>
            </a:pPr>
            <a:r>
              <a:t>• Unusual behavior change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CDC (2023). Heads Up to Schools: Know Your Concussion ABCs. Centers for Disease Control and Prevention.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Concussion Management: Key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Physical AND cognitive rest initially (24-48 hours)</a:t>
            </a:r>
          </a:p>
          <a:p>
            <a:pPr>
              <a:defRPr sz="1800"/>
            </a:pPr>
            <a:r>
              <a:t>Gradual return to activities as symptoms allow</a:t>
            </a:r>
          </a:p>
          <a:p>
            <a:pPr>
              <a:defRPr sz="1800"/>
            </a:pPr>
            <a:r>
              <a:t>Individualized approach - every concussion is different</a:t>
            </a:r>
          </a:p>
          <a:p>
            <a:pPr>
              <a:defRPr sz="1800"/>
            </a:pPr>
            <a:r>
              <a:t>Symptoms should guide activity level</a:t>
            </a:r>
          </a:p>
          <a:p>
            <a:pPr>
              <a:defRPr sz="1800"/>
            </a:pPr>
            <a:r>
              <a:t>No return to sport until medically cleared</a:t>
            </a:r>
          </a:p>
          <a:p>
            <a:pPr>
              <a:defRPr sz="1800" b="1">
                <a:solidFill>
                  <a:srgbClr val="CC0000"/>
                </a:solidFill>
              </a:defRPr>
            </a:pPr>
            <a:r>
              <a:t>Return to Learn BEFORE Return to Sport</a:t>
            </a:r>
          </a:p>
          <a:p>
            <a:pPr>
              <a:defRPr sz="1800"/>
            </a:pPr>
            <a:r>
              <a:t>Multidisciplinary team approach (medical, school, family, coach)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i="1">
                <a:solidFill>
                  <a:srgbClr val="595959"/>
                </a:solidFill>
              </a:defRPr>
            </a:pPr>
            <a:r>
              <a:t>Schneider et al. (2017). Rest and treatment/rehabilitation following sport-related concussion: A systematic review. British Journal of Sports Medicine, 51(12), 930-934.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Concussion Management Guidelines</vt:lpstr>
      <vt:lpstr>What is a Concussion?</vt:lpstr>
      <vt:lpstr>Concussion Mechanisms: Beyond Direct Head Impact</vt:lpstr>
      <vt:lpstr>PowerPoint Presentation</vt:lpstr>
      <vt:lpstr>Recognizing Concussion: Signs &amp; Symptoms</vt:lpstr>
      <vt:lpstr>PowerPoint Presentation</vt:lpstr>
      <vt:lpstr>Immediate Response: What to Do Right Away</vt:lpstr>
      <vt:lpstr>PowerPoint Presentation</vt:lpstr>
      <vt:lpstr>Concussion Management: Key Principles</vt:lpstr>
      <vt:lpstr>Rest and Recovery Guidelines</vt:lpstr>
      <vt:lpstr>Return to Learn: Step-by-Step for Youth</vt:lpstr>
      <vt:lpstr>Academic Accommodations for Concussed Students</vt:lpstr>
      <vt:lpstr>Return to Sport: 6-Stage Protocol for Youth</vt:lpstr>
      <vt:lpstr>PowerPoint Presentation</vt:lpstr>
      <vt:lpstr>PowerPoint Presentation</vt:lpstr>
      <vt:lpstr>Why Youth Athletes Need Extra Caution</vt:lpstr>
      <vt:lpstr>Communication: Building Your Concussion Team</vt:lpstr>
      <vt:lpstr>Concussion Prevention Strategies</vt:lpstr>
      <vt:lpstr>❌ Common Mistakes to Avoid</vt:lpstr>
      <vt:lpstr>Helpful Resources for Concussion Management</vt:lpstr>
      <vt:lpstr>Key Takeaways for Coaches &amp; Athletic Trainers</vt:lpstr>
      <vt:lpstr>References (1 of 2)</vt:lpstr>
      <vt:lpstr>References (2 of 2)</vt:lpstr>
      <vt:lpstr>References (3 of 3)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Concussion Management Guidelines</dc:title>
  <dc:subject/>
  <dc:creator/>
  <cp:keywords/>
  <dc:description>generated using python-pptx</dc:description>
  <cp:lastModifiedBy>Hansen, Isabelle J.</cp:lastModifiedBy>
  <cp:revision>2</cp:revision>
  <dcterms:created xsi:type="dcterms:W3CDTF">2013-01-27T09:14:16Z</dcterms:created>
  <dcterms:modified xsi:type="dcterms:W3CDTF">2025-11-26T07:09:01Z</dcterms:modified>
  <cp:category/>
</cp:coreProperties>
</file>