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  <p:sldId id="258" r:id="rId3"/>
    <p:sldId id="256" r:id="rId4"/>
    <p:sldId id="257" r:id="rId5"/>
    <p:sldId id="262" r:id="rId6"/>
    <p:sldId id="267" r:id="rId7"/>
    <p:sldId id="259" r:id="rId8"/>
    <p:sldId id="270" r:id="rId9"/>
    <p:sldId id="265" r:id="rId10"/>
    <p:sldId id="271" r:id="rId11"/>
    <p:sldId id="272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mm, Karine" userId="S::hammk@douglascollege.ca::51a39163-c3b3-471b-ad51-f62aaae9ca09" providerId="AD" clId="Web-{D3C6A983-15D9-E30B-879D-2B1E017A9F60}"/>
    <pc:docChg chg="mod">
      <pc:chgData name="Hamm, Karine" userId="S::hammk@douglascollege.ca::51a39163-c3b3-471b-ad51-f62aaae9ca09" providerId="AD" clId="Web-{D3C6A983-15D9-E30B-879D-2B1E017A9F60}" dt="2025-09-30T16:57:09.267" v="0" actId="33475"/>
      <pc:docMkLst>
        <pc:docMk/>
      </pc:docMkLst>
    </pc:docChg>
  </pc:docChgLst>
  <pc:docChgLst>
    <pc:chgData name="Hansen, Isabelle J." userId="990ecd2f-685d-4c2a-902c-9ca78439a3c8" providerId="ADAL" clId="{FFADA1DD-07B6-426E-B597-F24E9526831F}"/>
    <pc:docChg chg="undo custSel addSld delSld modSld sldOrd">
      <pc:chgData name="Hansen, Isabelle J." userId="990ecd2f-685d-4c2a-902c-9ca78439a3c8" providerId="ADAL" clId="{FFADA1DD-07B6-426E-B597-F24E9526831F}" dt="2025-09-24T17:03:13.533" v="2426" actId="22"/>
      <pc:docMkLst>
        <pc:docMk/>
      </pc:docMkLst>
      <pc:sldChg chg="addSp delSp modSp ord">
        <pc:chgData name="Hansen, Isabelle J." userId="990ecd2f-685d-4c2a-902c-9ca78439a3c8" providerId="ADAL" clId="{FFADA1DD-07B6-426E-B597-F24E9526831F}" dt="2025-09-24T16:15:37.473" v="1604" actId="1076"/>
        <pc:sldMkLst>
          <pc:docMk/>
          <pc:sldMk cId="0" sldId="256"/>
        </pc:sldMkLst>
      </pc:sldChg>
      <pc:sldChg chg="modSp ord">
        <pc:chgData name="Hansen, Isabelle J." userId="990ecd2f-685d-4c2a-902c-9ca78439a3c8" providerId="ADAL" clId="{FFADA1DD-07B6-426E-B597-F24E9526831F}" dt="2025-09-24T16:41:34.312" v="2234" actId="20577"/>
        <pc:sldMkLst>
          <pc:docMk/>
          <pc:sldMk cId="0" sldId="257"/>
        </pc:sldMkLst>
        <pc:spChg chg="mod">
          <ac:chgData name="Hansen, Isabelle J." userId="990ecd2f-685d-4c2a-902c-9ca78439a3c8" providerId="ADAL" clId="{FFADA1DD-07B6-426E-B597-F24E9526831F}" dt="2025-09-24T16:41:34.312" v="2234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Hansen, Isabelle J." userId="990ecd2f-685d-4c2a-902c-9ca78439a3c8" providerId="ADAL" clId="{FFADA1DD-07B6-426E-B597-F24E9526831F}" dt="2025-09-24T16:22:53.032" v="1847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add del ord">
        <pc:chgData name="Hansen, Isabelle J." userId="990ecd2f-685d-4c2a-902c-9ca78439a3c8" providerId="ADAL" clId="{FFADA1DD-07B6-426E-B597-F24E9526831F}" dt="2025-09-24T16:10:22.360" v="1352" actId="20577"/>
        <pc:sldMkLst>
          <pc:docMk/>
          <pc:sldMk cId="0" sldId="258"/>
        </pc:sldMkLst>
        <pc:spChg chg="mod">
          <ac:chgData name="Hansen, Isabelle J." userId="990ecd2f-685d-4c2a-902c-9ca78439a3c8" providerId="ADAL" clId="{FFADA1DD-07B6-426E-B597-F24E9526831F}" dt="2025-09-24T16:10:22.360" v="1352" actId="20577"/>
          <ac:spMkLst>
            <pc:docMk/>
            <pc:sldMk cId="0" sldId="258"/>
            <ac:spMk id="3" creationId="{00000000-0000-0000-0000-000000000000}"/>
          </ac:spMkLst>
        </pc:spChg>
      </pc:sldChg>
      <pc:sldChg chg="addSp delSp modSp">
        <pc:chgData name="Hansen, Isabelle J." userId="990ecd2f-685d-4c2a-902c-9ca78439a3c8" providerId="ADAL" clId="{FFADA1DD-07B6-426E-B597-F24E9526831F}" dt="2025-09-24T16:44:29.172" v="2279" actId="20577"/>
        <pc:sldMkLst>
          <pc:docMk/>
          <pc:sldMk cId="0" sldId="259"/>
        </pc:sldMkLst>
        <pc:spChg chg="mod">
          <ac:chgData name="Hansen, Isabelle J." userId="990ecd2f-685d-4c2a-902c-9ca78439a3c8" providerId="ADAL" clId="{FFADA1DD-07B6-426E-B597-F24E9526831F}" dt="2025-09-24T16:36:18.990" v="2170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Hansen, Isabelle J." userId="990ecd2f-685d-4c2a-902c-9ca78439a3c8" providerId="ADAL" clId="{FFADA1DD-07B6-426E-B597-F24E9526831F}" dt="2025-09-24T16:35:28.726" v="2134" actId="21"/>
          <ac:spMkLst>
            <pc:docMk/>
            <pc:sldMk cId="0" sldId="259"/>
            <ac:spMk id="3" creationId="{00000000-0000-0000-0000-000000000000}"/>
          </ac:spMkLst>
        </pc:spChg>
        <pc:spChg chg="add mod">
          <ac:chgData name="Hansen, Isabelle J." userId="990ecd2f-685d-4c2a-902c-9ca78439a3c8" providerId="ADAL" clId="{FFADA1DD-07B6-426E-B597-F24E9526831F}" dt="2025-09-24T16:44:29.172" v="2279" actId="20577"/>
          <ac:spMkLst>
            <pc:docMk/>
            <pc:sldMk cId="0" sldId="259"/>
            <ac:spMk id="7" creationId="{E8847622-1B48-32A8-CC94-2410702E16EE}"/>
          </ac:spMkLst>
        </pc:spChg>
      </pc:sldChg>
      <pc:sldChg chg="modSp ord">
        <pc:chgData name="Hansen, Isabelle J." userId="990ecd2f-685d-4c2a-902c-9ca78439a3c8" providerId="ADAL" clId="{FFADA1DD-07B6-426E-B597-F24E9526831F}" dt="2025-09-24T16:52:19.093" v="2343" actId="2"/>
        <pc:sldMkLst>
          <pc:docMk/>
          <pc:sldMk cId="0" sldId="262"/>
        </pc:sldMkLst>
        <pc:spChg chg="mod">
          <ac:chgData name="Hansen, Isabelle J." userId="990ecd2f-685d-4c2a-902c-9ca78439a3c8" providerId="ADAL" clId="{FFADA1DD-07B6-426E-B597-F24E9526831F}" dt="2025-09-24T16:08:56.712" v="1297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Hansen, Isabelle J." userId="990ecd2f-685d-4c2a-902c-9ca78439a3c8" providerId="ADAL" clId="{FFADA1DD-07B6-426E-B597-F24E9526831F}" dt="2025-09-24T16:52:19.093" v="2343" actId="2"/>
          <ac:spMkLst>
            <pc:docMk/>
            <pc:sldMk cId="0" sldId="262"/>
            <ac:spMk id="3" creationId="{00000000-0000-0000-0000-000000000000}"/>
          </ac:spMkLst>
        </pc:spChg>
      </pc:sldChg>
      <pc:sldChg chg="modSp ord">
        <pc:chgData name="Hansen, Isabelle J." userId="990ecd2f-685d-4c2a-902c-9ca78439a3c8" providerId="ADAL" clId="{FFADA1DD-07B6-426E-B597-F24E9526831F}" dt="2025-09-24T16:58:45.535" v="2353" actId="20577"/>
        <pc:sldMkLst>
          <pc:docMk/>
          <pc:sldMk cId="0" sldId="265"/>
        </pc:sldMkLst>
        <pc:spChg chg="mod">
          <ac:chgData name="Hansen, Isabelle J." userId="990ecd2f-685d-4c2a-902c-9ca78439a3c8" providerId="ADAL" clId="{FFADA1DD-07B6-426E-B597-F24E9526831F}" dt="2025-09-24T16:58:45.535" v="2353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ord">
        <pc:chgData name="Hansen, Isabelle J." userId="990ecd2f-685d-4c2a-902c-9ca78439a3c8" providerId="ADAL" clId="{FFADA1DD-07B6-426E-B597-F24E9526831F}" dt="2025-09-24T16:49:40.046" v="2342" actId="20577"/>
        <pc:sldMkLst>
          <pc:docMk/>
          <pc:sldMk cId="0" sldId="267"/>
        </pc:sldMkLst>
        <pc:spChg chg="mod">
          <ac:chgData name="Hansen, Isabelle J." userId="990ecd2f-685d-4c2a-902c-9ca78439a3c8" providerId="ADAL" clId="{FFADA1DD-07B6-426E-B597-F24E9526831F}" dt="2025-09-24T16:49:40.046" v="2342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">
        <pc:chgData name="Hansen, Isabelle J." userId="990ecd2f-685d-4c2a-902c-9ca78439a3c8" providerId="ADAL" clId="{FFADA1DD-07B6-426E-B597-F24E9526831F}" dt="2025-09-24T17:03:13.533" v="2426" actId="22"/>
        <pc:sldMkLst>
          <pc:docMk/>
          <pc:sldMk cId="0" sldId="271"/>
        </pc:sldMkLst>
        <pc:spChg chg="mod">
          <ac:chgData name="Hansen, Isabelle J." userId="990ecd2f-685d-4c2a-902c-9ca78439a3c8" providerId="ADAL" clId="{FFADA1DD-07B6-426E-B597-F24E9526831F}" dt="2025-09-24T17:03:13.533" v="2426" actId="22"/>
          <ac:spMkLst>
            <pc:docMk/>
            <pc:sldMk cId="0" sldId="271"/>
            <ac:spMk id="3" creationId="{00000000-0000-0000-0000-000000000000}"/>
          </ac:spMkLst>
        </pc:spChg>
      </pc:sldChg>
      <pc:sldChg chg="modSp">
        <pc:chgData name="Hansen, Isabelle J." userId="990ecd2f-685d-4c2a-902c-9ca78439a3c8" providerId="ADAL" clId="{FFADA1DD-07B6-426E-B597-F24E9526831F}" dt="2025-09-24T17:02:55.375" v="2425" actId="20577"/>
        <pc:sldMkLst>
          <pc:docMk/>
          <pc:sldMk cId="0" sldId="272"/>
        </pc:sldMkLst>
        <pc:spChg chg="mod">
          <ac:chgData name="Hansen, Isabelle J." userId="990ecd2f-685d-4c2a-902c-9ca78439a3c8" providerId="ADAL" clId="{FFADA1DD-07B6-426E-B597-F24E9526831F}" dt="2025-09-24T17:01:39.502" v="2414" actId="1076"/>
          <ac:spMkLst>
            <pc:docMk/>
            <pc:sldMk cId="0" sldId="272"/>
            <ac:spMk id="2" creationId="{00000000-0000-0000-0000-000000000000}"/>
          </ac:spMkLst>
        </pc:spChg>
        <pc:spChg chg="mod">
          <ac:chgData name="Hansen, Isabelle J." userId="990ecd2f-685d-4c2a-902c-9ca78439a3c8" providerId="ADAL" clId="{FFADA1DD-07B6-426E-B597-F24E9526831F}" dt="2025-09-24T17:02:55.375" v="2425" actId="20577"/>
          <ac:spMkLst>
            <pc:docMk/>
            <pc:sldMk cId="0" sldId="272"/>
            <ac:spMk id="3" creationId="{00000000-0000-0000-0000-000000000000}"/>
          </ac:spMkLst>
        </pc:spChg>
      </pc:sldChg>
      <pc:sldChg chg="addSp delSp modSp new ord">
        <pc:chgData name="Hansen, Isabelle J." userId="990ecd2f-685d-4c2a-902c-9ca78439a3c8" providerId="ADAL" clId="{FFADA1DD-07B6-426E-B597-F24E9526831F}" dt="2025-09-24T16:55:12.225" v="2350" actId="1076"/>
        <pc:sldMkLst>
          <pc:docMk/>
          <pc:sldMk cId="323778294" sldId="274"/>
        </pc:sldMkLst>
        <pc:spChg chg="mod">
          <ac:chgData name="Hansen, Isabelle J." userId="990ecd2f-685d-4c2a-902c-9ca78439a3c8" providerId="ADAL" clId="{FFADA1DD-07B6-426E-B597-F24E9526831F}" dt="2025-09-24T16:55:12.225" v="2350" actId="1076"/>
          <ac:spMkLst>
            <pc:docMk/>
            <pc:sldMk cId="323778294" sldId="274"/>
            <ac:spMk id="2" creationId="{5BE6EC2E-F4EE-27D2-D2CC-FC8C5019F7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86/s13052-025-02109-1" TargetMode="External"/><Relationship Id="rId2" Type="http://schemas.openxmlformats.org/officeDocument/2006/relationships/hyperlink" Target="https://doi.org/10.12944/crnfsj.12.3.3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161/circ.150.suppl_1.4139384" TargetMode="External"/><Relationship Id="rId4" Type="http://schemas.openxmlformats.org/officeDocument/2006/relationships/hyperlink" Target="https://doi.org/10.3390/nu1624438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38/s41598-025-13596-x" TargetMode="External"/><Relationship Id="rId2" Type="http://schemas.openxmlformats.org/officeDocument/2006/relationships/hyperlink" Target="https://doi.org/10.1017/s002966512400626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16/j.ajcnut.2024.04.02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6EC2E-F4EE-27D2-D2CC-FC8C5019F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0931" y="2653731"/>
            <a:ext cx="8229600" cy="1232090"/>
          </a:xfrm>
        </p:spPr>
        <p:txBody>
          <a:bodyPr>
            <a:normAutofit fontScale="90000"/>
          </a:bodyPr>
          <a:lstStyle/>
          <a:p>
            <a:r>
              <a:rPr lang="en-CA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Are Ketogenic Diets Safe &amp; Effective?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8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2980B9"/>
                </a:solidFill>
              </a:defRPr>
            </a:pPr>
            <a:r>
              <a:t>References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  <a:defRPr sz="1400">
                <a:solidFill>
                  <a:srgbClr val="2C3E50"/>
                </a:solidFill>
              </a:defRPr>
            </a:pPr>
            <a:r>
              <a:rPr dirty="0" err="1"/>
              <a:t>Alnoubi</a:t>
            </a:r>
            <a:r>
              <a:rPr dirty="0"/>
              <a:t>, A. A., &amp; </a:t>
            </a:r>
            <a:r>
              <a:rPr dirty="0" err="1"/>
              <a:t>Alqurashi</a:t>
            </a:r>
            <a:r>
              <a:rPr dirty="0"/>
              <a:t>, R. M. (2024). The role of high-fat ketogenic and low-fat diets in weight reduction and cardiovascular risk mitigation among overweight and obese women: A single-blind controlled study. Current Research in Nutrition and Food Science, 12(3). </a:t>
            </a:r>
            <a:r>
              <a:rPr dirty="0">
                <a:hlinkClick r:id="rId2"/>
              </a:rPr>
              <a:t>https://</a:t>
            </a:r>
            <a:r>
              <a:rPr dirty="0" err="1">
                <a:hlinkClick r:id="rId2"/>
              </a:rPr>
              <a:t>doi.org</a:t>
            </a:r>
            <a:r>
              <a:rPr dirty="0">
                <a:hlinkClick r:id="rId2"/>
              </a:rPr>
              <a:t>/10.12944/</a:t>
            </a:r>
            <a:r>
              <a:rPr dirty="0" err="1">
                <a:hlinkClick r:id="rId2"/>
              </a:rPr>
              <a:t>crnfsj.12.3.30</a:t>
            </a:r>
            <a:endParaRPr dirty="0"/>
          </a:p>
          <a:p>
            <a:pPr>
              <a:spcAft>
                <a:spcPts val="800"/>
              </a:spcAft>
              <a:defRPr sz="14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800"/>
              </a:spcAft>
              <a:defRPr sz="1400">
                <a:solidFill>
                  <a:srgbClr val="2C3E50"/>
                </a:solidFill>
              </a:defRPr>
            </a:pPr>
            <a:r>
              <a:rPr dirty="0" err="1"/>
              <a:t>Bahbah</a:t>
            </a:r>
            <a:r>
              <a:rPr dirty="0"/>
              <a:t>, E. I., et al. (2025). Long-term cardiometabolic and bone health consequences of ketogenic diet in children with refractory epilepsy. Italian Journal of Pediatrics, 51(1). </a:t>
            </a:r>
            <a:endParaRPr lang="en-CA" dirty="0"/>
          </a:p>
          <a:p>
            <a:pPr>
              <a:spcAft>
                <a:spcPts val="800"/>
              </a:spcAft>
              <a:defRPr sz="1400">
                <a:solidFill>
                  <a:srgbClr val="2C3E50"/>
                </a:solidFill>
              </a:defRPr>
            </a:pPr>
            <a:r>
              <a:rPr dirty="0">
                <a:hlinkClick r:id="rId3"/>
              </a:rPr>
              <a:t>https://</a:t>
            </a:r>
            <a:r>
              <a:rPr dirty="0" err="1">
                <a:hlinkClick r:id="rId3"/>
              </a:rPr>
              <a:t>doi.org</a:t>
            </a:r>
            <a:r>
              <a:rPr dirty="0">
                <a:hlinkClick r:id="rId3"/>
              </a:rPr>
              <a:t>/10.1186/s13052-025-02109-1</a:t>
            </a:r>
            <a:endParaRPr dirty="0"/>
          </a:p>
          <a:p>
            <a:pPr>
              <a:spcAft>
                <a:spcPts val="800"/>
              </a:spcAft>
              <a:defRPr sz="14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lang="en-CA" dirty="0"/>
              <a:t>Lim, S. L., et al. (2024). Development and pragmatic randomized controlled trial of healthy ketogenic diet versus energy-restricted diet on weight loss in adults with obesity. Nutrients, 16(24), 4380. </a:t>
            </a:r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lang="en-CA" dirty="0">
                <a:hlinkClick r:id="rId4"/>
              </a:rPr>
              <a:t>https://</a:t>
            </a:r>
            <a:r>
              <a:rPr lang="en-CA" dirty="0" err="1">
                <a:hlinkClick r:id="rId4"/>
              </a:rPr>
              <a:t>doi.org</a:t>
            </a:r>
            <a:r>
              <a:rPr lang="en-CA" dirty="0">
                <a:hlinkClick r:id="rId4"/>
              </a:rPr>
              <a:t>/10.3390/nu16244380</a:t>
            </a: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lang="en-CA" dirty="0"/>
              <a:t>Moseley, G., et al. (2024). Retrospective review of the safety and effectiveness of a low carbohydrate ketogenic diet in overweight or obese patients with heart failure. Circulation, 150 </a:t>
            </a:r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lang="en-CA" dirty="0">
                <a:hlinkClick r:id="rId5"/>
              </a:rPr>
              <a:t>https://</a:t>
            </a:r>
            <a:r>
              <a:rPr lang="en-CA" dirty="0" err="1">
                <a:hlinkClick r:id="rId5"/>
              </a:rPr>
              <a:t>doi.org</a:t>
            </a:r>
            <a:r>
              <a:rPr lang="en-CA" dirty="0">
                <a:hlinkClick r:id="rId5"/>
              </a:rPr>
              <a:t>/10.1161/</a:t>
            </a:r>
            <a:r>
              <a:rPr lang="en-CA" dirty="0" err="1">
                <a:hlinkClick r:id="rId5"/>
              </a:rPr>
              <a:t>circ.150.suppl_1.4139384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995" y="457200"/>
            <a:ext cx="8229600" cy="1143000"/>
          </a:xfrm>
        </p:spPr>
        <p:txBody>
          <a:bodyPr/>
          <a:lstStyle/>
          <a:p>
            <a:pPr>
              <a:defRPr sz="3000" b="1">
                <a:solidFill>
                  <a:srgbClr val="2980B9"/>
                </a:solidFill>
              </a:defRPr>
            </a:pPr>
            <a:r>
              <a:t>References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dirty="0" err="1"/>
              <a:t>Nikitara</a:t>
            </a:r>
            <a:r>
              <a:rPr dirty="0"/>
              <a:t>, K., et al. (2024). Low-carbohydrate vs low-fat diets for the secondary prevention of cardiovascular diseases: A meta-analysis. Proceedings of the Nutrition Society, 83(2). </a:t>
            </a: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dirty="0">
                <a:hlinkClick r:id="rId2"/>
              </a:rPr>
              <a:t>https://</a:t>
            </a:r>
            <a:r>
              <a:rPr dirty="0" err="1">
                <a:hlinkClick r:id="rId2"/>
              </a:rPr>
              <a:t>doi.org</a:t>
            </a:r>
            <a:r>
              <a:rPr dirty="0">
                <a:hlinkClick r:id="rId2"/>
              </a:rPr>
              <a:t>/10.1017/s0029665124006268</a:t>
            </a: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dirty="0"/>
              <a:t>Sun, Y., et al. (2025). Comparative effect of dietary patterns on selected cardiovascular risk factors: A network study. Scientific Reports, 15(1). </a:t>
            </a: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dirty="0">
                <a:hlinkClick r:id="rId3"/>
              </a:rPr>
              <a:t>https://</a:t>
            </a:r>
            <a:r>
              <a:rPr dirty="0" err="1">
                <a:hlinkClick r:id="rId3"/>
              </a:rPr>
              <a:t>doi.org</a:t>
            </a:r>
            <a:r>
              <a:rPr dirty="0">
                <a:hlinkClick r:id="rId3"/>
              </a:rPr>
              <a:t>/10.1038/s41598-025-13596-x</a:t>
            </a: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dirty="0"/>
              <a:t>Wang, Z., et al. (2024). Impact of the ketogenic diet as a dietary approach on cardiovascular disease risk factors: a meta-analysis of randomized clinical trials. The American Journal of Clinical Nutrition, 120(1). </a:t>
            </a:r>
            <a:endParaRPr lang="en-CA" dirty="0"/>
          </a:p>
          <a:p>
            <a:pPr>
              <a:spcAft>
                <a:spcPts val="600"/>
              </a:spcAft>
              <a:defRPr sz="1200">
                <a:solidFill>
                  <a:srgbClr val="2C3E50"/>
                </a:solidFill>
              </a:defRPr>
            </a:pPr>
            <a:r>
              <a:rPr dirty="0">
                <a:hlinkClick r:id="rId4"/>
              </a:rPr>
              <a:t>https://</a:t>
            </a:r>
            <a:r>
              <a:rPr dirty="0" err="1">
                <a:hlinkClick r:id="rId4"/>
              </a:rPr>
              <a:t>doi.org</a:t>
            </a:r>
            <a:r>
              <a:rPr dirty="0">
                <a:hlinkClick r:id="rId4"/>
              </a:rPr>
              <a:t>/10.1016/</a:t>
            </a:r>
            <a:r>
              <a:rPr dirty="0" err="1">
                <a:hlinkClick r:id="rId4"/>
              </a:rPr>
              <a:t>j.ajcnut.2024.04.021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t>What is a Ketogenic Diet?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731" y="1694274"/>
            <a:ext cx="8229600" cy="4525963"/>
          </a:xfrm>
        </p:spPr>
        <p:txBody>
          <a:bodyPr/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High-fat, moderate-protein, very low-carbohydrate diet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70-80% fat, 15-25% protein, 5-10% carbohydrates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Metabolic shift from glucose to ketone</a:t>
            </a:r>
            <a:r>
              <a:rPr lang="en-CA" dirty="0"/>
              <a:t>s </a:t>
            </a: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Originally developed for epilepsy treatment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Now studied for weight loss and metabolic health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00" b="1">
                <a:solidFill>
                  <a:srgbClr val="2980B9"/>
                </a:solidFill>
              </a:defRPr>
            </a:pPr>
            <a:r>
              <a:t>Ketogenic Diets and Cardiovascular Health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rPr dirty="0"/>
              <a:t> </a:t>
            </a:r>
            <a:r>
              <a:rPr lang="en-CA" dirty="0"/>
              <a:t>Understanding the effects of ketogenic diets on cardiovascular health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Look at blood </a:t>
            </a:r>
            <a:r>
              <a:rPr dirty="0"/>
              <a:t>lipid profiles (HDL, LDL,</a:t>
            </a:r>
            <a:r>
              <a:rPr lang="en-CA" dirty="0"/>
              <a:t> TC,</a:t>
            </a:r>
            <a:r>
              <a:rPr dirty="0"/>
              <a:t> </a:t>
            </a:r>
            <a:r>
              <a:rPr lang="en-CA" dirty="0"/>
              <a:t>TG</a:t>
            </a:r>
            <a:r>
              <a:rPr dirty="0"/>
              <a:t>)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Look at the impact </a:t>
            </a:r>
            <a:r>
              <a:rPr dirty="0"/>
              <a:t>on blood pressure</a:t>
            </a:r>
            <a:r>
              <a:rPr lang="en-CA" dirty="0"/>
              <a:t>, and cardiovascular disease CVD</a:t>
            </a: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Identify benefits, risks, and contraindications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Review recommendations for different populations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rPr lang="en-CA" dirty="0"/>
              <a:t>Positive Findings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Superior results for Weight Loss compared to other diets</a:t>
            </a: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Improved G</a:t>
            </a:r>
            <a:r>
              <a:rPr dirty="0"/>
              <a:t>lycemic Control</a:t>
            </a:r>
            <a:r>
              <a:rPr lang="en-CA" dirty="0"/>
              <a:t> and Glucose Sensitivity </a:t>
            </a: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Reduced </a:t>
            </a:r>
            <a:r>
              <a:rPr dirty="0"/>
              <a:t>Triglyceride</a:t>
            </a:r>
            <a:r>
              <a:rPr lang="en-CA" dirty="0"/>
              <a:t>s</a:t>
            </a: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Improved </a:t>
            </a:r>
            <a:r>
              <a:rPr dirty="0"/>
              <a:t>HDL </a:t>
            </a:r>
            <a:r>
              <a:rPr lang="en-CA" dirty="0"/>
              <a:t>- </a:t>
            </a:r>
            <a:r>
              <a:rPr dirty="0"/>
              <a:t>Protective cardiovascular effect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Reduced </a:t>
            </a:r>
            <a:r>
              <a:rPr dirty="0"/>
              <a:t>Blood Pressure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Reduced </a:t>
            </a:r>
            <a:r>
              <a:rPr dirty="0"/>
              <a:t>Heart Failure in </a:t>
            </a:r>
            <a:r>
              <a:rPr lang="en-CA" dirty="0"/>
              <a:t>medically </a:t>
            </a:r>
            <a:r>
              <a:rPr dirty="0"/>
              <a:t>supervised</a:t>
            </a:r>
            <a:r>
              <a:rPr lang="en-CA" dirty="0"/>
              <a:t> </a:t>
            </a:r>
            <a:r>
              <a:rPr dirty="0"/>
              <a:t>programs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(Lim et al., 2024; Wang et al., 2024)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t>Quality of Fats: Critical Consideration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dirty="0"/>
              <a:t>• "Healthy Ketogenic Diet": Better </a:t>
            </a:r>
            <a:r>
              <a:rPr lang="en-CA"/>
              <a:t>cardiovascular outcomes</a:t>
            </a:r>
            <a:endParaRPr lang="en-CA"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lang="en-CA"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Unsaturated Fats: Prioritize olive oil, avocados, nuts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Omega-3 Fatty Acids: Include fish, flaxseed, walnuts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Saturated Fats: Moderate intake, quality sources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Trans Fats: Avoid completely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46" y="714737"/>
            <a:ext cx="8229600" cy="1143000"/>
          </a:xfrm>
        </p:spPr>
        <p:txBody>
          <a:bodyPr/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rPr lang="en-CA" dirty="0"/>
              <a:t>Negative </a:t>
            </a:r>
            <a:r>
              <a:rPr dirty="0"/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lang="en-CA"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847622-1B48-32A8-CC94-2410702E16EE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• Increased HDL Cholesterol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• Increased TC Total Cholesterol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• Increases in LDL Cholesterol in some individuals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• Kidney Function - Monitoring required for renal patients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• Nutrient Deficiencies with restrictive approaches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• Heterogeneous responses - Individual Variation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Long-term Safety – Limited data available 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lang="en-CA" sz="2000" dirty="0">
              <a:solidFill>
                <a:srgbClr val="2C3E50"/>
              </a:solidFill>
            </a:endParaRP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lang="en-CA" sz="2000" dirty="0">
                <a:solidFill>
                  <a:srgbClr val="2C3E50"/>
                </a:solidFill>
              </a:rPr>
              <a:t>(</a:t>
            </a:r>
            <a:r>
              <a:rPr lang="en-CA" sz="2000" dirty="0" err="1">
                <a:solidFill>
                  <a:srgbClr val="2C3E50"/>
                </a:solidFill>
              </a:rPr>
              <a:t>Bahbah</a:t>
            </a:r>
            <a:r>
              <a:rPr lang="en-CA" sz="2000" dirty="0">
                <a:solidFill>
                  <a:srgbClr val="2C3E50"/>
                </a:solidFill>
              </a:rPr>
              <a:t> et al., 2025; Wang et al., 2024; </a:t>
            </a:r>
            <a:r>
              <a:rPr lang="en-CA" sz="2000" dirty="0" err="1">
                <a:solidFill>
                  <a:srgbClr val="2C3E50"/>
                </a:solidFill>
              </a:rPr>
              <a:t>Nikitara</a:t>
            </a:r>
            <a:r>
              <a:rPr lang="en-CA" sz="2000" dirty="0">
                <a:solidFill>
                  <a:srgbClr val="2C3E50"/>
                </a:solidFill>
              </a:rPr>
              <a:t> et al., 2024; Sun et al., 2025)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Consistent triglyceride reduction and HDL improvement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Variable LDL response - quality of fats is crucial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Short-term blood pressure benefits demonstrated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Weight loss and glycemic improvements well-established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Long-term cardiovascular outcomes need more research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Individual monitoring and medical supervision essential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t>• Not appropriate for all populations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2980B9"/>
                </a:solidFill>
              </a:defRPr>
            </a:pPr>
            <a:r>
              <a:t>Population-Specific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Obesity/</a:t>
            </a:r>
            <a:r>
              <a:rPr lang="en-CA" dirty="0"/>
              <a:t>Overweight</a:t>
            </a:r>
            <a:r>
              <a:rPr dirty="0"/>
              <a:t>: Strong evidence for benefits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Type 2 Diabetes: Effective for glycemic control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Heart Failure: Promising results in supervised programs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Healthy Adults: Caution needed, monitor LDL levels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Children: Limited to medical indications (epilepsy)</a:t>
            </a:r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• </a:t>
            </a:r>
            <a:r>
              <a:rPr lang="en-CA" dirty="0"/>
              <a:t>Kidney</a:t>
            </a:r>
            <a:r>
              <a:rPr dirty="0"/>
              <a:t> Disease: Requires careful monitoring</a:t>
            </a:r>
            <a:endParaRPr lang="en-CA"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endParaRPr lang="en-CA" dirty="0"/>
          </a:p>
          <a:p>
            <a:pPr>
              <a:spcAft>
                <a:spcPts val="1200"/>
              </a:spcAft>
              <a:defRPr sz="2000">
                <a:solidFill>
                  <a:srgbClr val="2C3E50"/>
                </a:solidFill>
              </a:defRPr>
            </a:pPr>
            <a:r>
              <a:rPr dirty="0"/>
              <a:t>Individual assessment and medical supervision recommended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Are Ketogenic Diets Safe &amp; Effective?</vt:lpstr>
      <vt:lpstr>What is a Ketogenic Diet?</vt:lpstr>
      <vt:lpstr>Ketogenic Diets and Cardiovascular Health</vt:lpstr>
      <vt:lpstr> Understanding the effects of ketogenic diets on cardiovascular health</vt:lpstr>
      <vt:lpstr>Positive Findings</vt:lpstr>
      <vt:lpstr>Quality of Fats: Critical Consideration</vt:lpstr>
      <vt:lpstr>Negative Findings</vt:lpstr>
      <vt:lpstr>Key Takeaways</vt:lpstr>
      <vt:lpstr>Population-Specific Recommendations</vt:lpstr>
      <vt:lpstr>References (1/2)</vt:lpstr>
      <vt:lpstr>References (2/2)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Ketogenic Diets Safe &amp; Effective?</dc:title>
  <dc:subject/>
  <dc:creator/>
  <cp:keywords/>
  <dc:description>generated using python-pptx</dc:description>
  <cp:lastModifiedBy>Hansen, Isabelle J.</cp:lastModifiedBy>
  <cp:revision>7</cp:revision>
  <dcterms:created xsi:type="dcterms:W3CDTF">2013-01-27T09:14:16Z</dcterms:created>
  <dcterms:modified xsi:type="dcterms:W3CDTF">2025-09-30T16:57:09Z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a986bd6-b8c5-46ac-81e7-50082f2b7962_Enabled">
    <vt:lpwstr>true</vt:lpwstr>
  </property>
  <property fmtid="{D5CDD505-2E9C-101B-9397-08002B2CF9AE}" pid="3" name="MSIP_Label_9a986bd6-b8c5-46ac-81e7-50082f2b7962_SetDate">
    <vt:lpwstr>2025-09-30T16:57:09Z</vt:lpwstr>
  </property>
  <property fmtid="{D5CDD505-2E9C-101B-9397-08002B2CF9AE}" pid="4" name="MSIP_Label_9a986bd6-b8c5-46ac-81e7-50082f2b7962_Method">
    <vt:lpwstr>Standard</vt:lpwstr>
  </property>
  <property fmtid="{D5CDD505-2E9C-101B-9397-08002B2CF9AE}" pid="5" name="MSIP_Label_9a986bd6-b8c5-46ac-81e7-50082f2b7962_Name">
    <vt:lpwstr>Not Assigned</vt:lpwstr>
  </property>
  <property fmtid="{D5CDD505-2E9C-101B-9397-08002B2CF9AE}" pid="6" name="MSIP_Label_9a986bd6-b8c5-46ac-81e7-50082f2b7962_SiteId">
    <vt:lpwstr>3af48838-cd53-4507-9e7f-fc6dac355e33</vt:lpwstr>
  </property>
  <property fmtid="{D5CDD505-2E9C-101B-9397-08002B2CF9AE}" pid="7" name="MSIP_Label_9a986bd6-b8c5-46ac-81e7-50082f2b7962_ActionId">
    <vt:lpwstr>f6338096-f6d3-4fea-8928-ac73962919bc</vt:lpwstr>
  </property>
  <property fmtid="{D5CDD505-2E9C-101B-9397-08002B2CF9AE}" pid="8" name="MSIP_Label_9a986bd6-b8c5-46ac-81e7-50082f2b7962_ContentBits">
    <vt:lpwstr>0</vt:lpwstr>
  </property>
  <property fmtid="{D5CDD505-2E9C-101B-9397-08002B2CF9AE}" pid="9" name="MSIP_Label_9a986bd6-b8c5-46ac-81e7-50082f2b7962_Tag">
    <vt:lpwstr>10, 3, 0, 2</vt:lpwstr>
  </property>
</Properties>
</file>