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0" autoAdjust="0"/>
    <p:restoredTop sz="94660"/>
  </p:normalViewPr>
  <p:slideViewPr>
    <p:cSldViewPr snapToGrid="0">
      <p:cViewPr varScale="1">
        <p:scale>
          <a:sx n="94" d="100"/>
          <a:sy n="94" d="100"/>
        </p:scale>
        <p:origin x="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8FF6-468E-1BE1-3D1E-D3439544B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F9B987-873A-F006-94AF-ADCBA7669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17BD13-5041-D030-B2BF-C9111C0D2787}"/>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5" name="Footer Placeholder 4">
            <a:extLst>
              <a:ext uri="{FF2B5EF4-FFF2-40B4-BE49-F238E27FC236}">
                <a16:creationId xmlns:a16="http://schemas.microsoft.com/office/drawing/2014/main" id="{214FD64A-BBA2-0A51-FB23-80FBAE1CA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7A895-A514-F390-9EDB-A3A9414DD3E1}"/>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258932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4EC7-09CD-9B33-44FC-F45531ABA3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C65F99-907C-B6C9-2E8C-871BB97B60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B5FA7-43A1-49C3-F066-55E24E511121}"/>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5" name="Footer Placeholder 4">
            <a:extLst>
              <a:ext uri="{FF2B5EF4-FFF2-40B4-BE49-F238E27FC236}">
                <a16:creationId xmlns:a16="http://schemas.microsoft.com/office/drawing/2014/main" id="{B016A22D-CA3D-9352-0C6C-6E5C70048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8F9DE-7983-40F8-F9BC-E37D4AB54C3D}"/>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171035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51EDB-CBDD-C7CF-E74C-16A993B265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5B211D-71E9-FA65-6FA2-950498C04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1F734-E041-A53D-BDD7-4A63F15A3F1A}"/>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5" name="Footer Placeholder 4">
            <a:extLst>
              <a:ext uri="{FF2B5EF4-FFF2-40B4-BE49-F238E27FC236}">
                <a16:creationId xmlns:a16="http://schemas.microsoft.com/office/drawing/2014/main" id="{3386D935-CCCC-450C-43FA-731FDC1EB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3EA47-FA8A-0FFB-8479-3C951B03381B}"/>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33567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960C-B76C-F639-F125-7793F6CF70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DD3A7-1A05-4688-43EC-5F73A66C6C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698530-1AD3-82CE-D67C-1F66CF30BDC7}"/>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5" name="Footer Placeholder 4">
            <a:extLst>
              <a:ext uri="{FF2B5EF4-FFF2-40B4-BE49-F238E27FC236}">
                <a16:creationId xmlns:a16="http://schemas.microsoft.com/office/drawing/2014/main" id="{8DCD0CD9-012C-187E-56FD-67FC49277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24481-15F4-17CE-4B1D-6AEB04A318D6}"/>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98795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06B2-778C-0256-F104-FFF7E9056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7CD79B-2E52-7BA1-5030-A2985D147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3A0E31-3D3D-DB45-0DB2-27C2E7DCC962}"/>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5" name="Footer Placeholder 4">
            <a:extLst>
              <a:ext uri="{FF2B5EF4-FFF2-40B4-BE49-F238E27FC236}">
                <a16:creationId xmlns:a16="http://schemas.microsoft.com/office/drawing/2014/main" id="{E68249FF-D65F-13FD-86FD-ED59FE198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91847-C949-D933-3855-613CD3D05FFA}"/>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236144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3C80-C389-4553-5DDC-6F14AC679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B91A7-FFA6-BC48-75B8-EB0A8354B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9AA18-E73F-9528-E87D-C361876EA8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6DD6D0-5FDE-EAC5-F4C7-69D1FA631658}"/>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6" name="Footer Placeholder 5">
            <a:extLst>
              <a:ext uri="{FF2B5EF4-FFF2-40B4-BE49-F238E27FC236}">
                <a16:creationId xmlns:a16="http://schemas.microsoft.com/office/drawing/2014/main" id="{9DBE73E5-68B9-092E-A0F2-F7968CF80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C8252-F16C-6D2D-5BAD-31D1BE69F04E}"/>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205974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9181-AA97-F941-389E-2841EF779E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7BEFB1-445E-FA97-4DA9-610226507B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C46534-B9EF-46AD-2E79-267B067B74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D6E84E-6590-3B21-4E5A-E6D26739D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92A70D-300A-8F14-1C6E-2B05F025EB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CFFFF6-A550-883F-BB69-199C382108D3}"/>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8" name="Footer Placeholder 7">
            <a:extLst>
              <a:ext uri="{FF2B5EF4-FFF2-40B4-BE49-F238E27FC236}">
                <a16:creationId xmlns:a16="http://schemas.microsoft.com/office/drawing/2014/main" id="{D637D005-BF0A-225C-18D3-DAC91FCDCF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BB93FE-B1FE-76CC-65C6-5BF24F40BB4F}"/>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296050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845A-5D66-074B-52A2-3CC87F08ED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5816AA-5AD3-8718-EC9B-28D9520DC5A7}"/>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4" name="Footer Placeholder 3">
            <a:extLst>
              <a:ext uri="{FF2B5EF4-FFF2-40B4-BE49-F238E27FC236}">
                <a16:creationId xmlns:a16="http://schemas.microsoft.com/office/drawing/2014/main" id="{446037A7-E59D-C5CC-34E5-FA28366C4A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48BC08-7D3B-D72E-242F-34139A38C29C}"/>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364588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F8D71-6A0A-35D2-56F7-14D2662154F9}"/>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3" name="Footer Placeholder 2">
            <a:extLst>
              <a:ext uri="{FF2B5EF4-FFF2-40B4-BE49-F238E27FC236}">
                <a16:creationId xmlns:a16="http://schemas.microsoft.com/office/drawing/2014/main" id="{7665B3EB-FAAA-E066-314E-4E2FCB76AB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ABADBA-D777-7EC1-EC67-ED8CF4EA6C5C}"/>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7526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FEFE-9033-15B7-75B5-EE874F35D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1B291E-69C2-0793-C3C9-A74481D71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0E2326-D847-731E-3558-E1E6B944A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84898-89E3-E789-5E9E-446D3B5107C2}"/>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6" name="Footer Placeholder 5">
            <a:extLst>
              <a:ext uri="{FF2B5EF4-FFF2-40B4-BE49-F238E27FC236}">
                <a16:creationId xmlns:a16="http://schemas.microsoft.com/office/drawing/2014/main" id="{F8351BB0-6958-8FFC-4E23-3EFF4743E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14877-65A5-5783-959E-B4503454E538}"/>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17672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CF75-3842-978A-4809-604C6984B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246C0-8B50-87D2-A842-8A649F378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FD61F6-8282-13C9-984D-56E5A11F1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DB123-43B6-AC92-DCFD-F33D908D989B}"/>
              </a:ext>
            </a:extLst>
          </p:cNvPr>
          <p:cNvSpPr>
            <a:spLocks noGrp="1"/>
          </p:cNvSpPr>
          <p:nvPr>
            <p:ph type="dt" sz="half" idx="10"/>
          </p:nvPr>
        </p:nvSpPr>
        <p:spPr/>
        <p:txBody>
          <a:bodyPr/>
          <a:lstStyle/>
          <a:p>
            <a:fld id="{25863A22-E264-49FC-B51B-A4412E5843B4}" type="datetimeFigureOut">
              <a:rPr lang="en-US" smtClean="0"/>
              <a:t>9/18/2023</a:t>
            </a:fld>
            <a:endParaRPr lang="en-US"/>
          </a:p>
        </p:txBody>
      </p:sp>
      <p:sp>
        <p:nvSpPr>
          <p:cNvPr id="6" name="Footer Placeholder 5">
            <a:extLst>
              <a:ext uri="{FF2B5EF4-FFF2-40B4-BE49-F238E27FC236}">
                <a16:creationId xmlns:a16="http://schemas.microsoft.com/office/drawing/2014/main" id="{EDAC5CFE-C5CF-B3DF-B5F2-02ED9969F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6D5EC6-79E8-329B-6531-A83294E58C6C}"/>
              </a:ext>
            </a:extLst>
          </p:cNvPr>
          <p:cNvSpPr>
            <a:spLocks noGrp="1"/>
          </p:cNvSpPr>
          <p:nvPr>
            <p:ph type="sldNum" sz="quarter" idx="12"/>
          </p:nvPr>
        </p:nvSpPr>
        <p:spPr/>
        <p:txBody>
          <a:bodyPr/>
          <a:lstStyle/>
          <a:p>
            <a:fld id="{5931A92F-0598-4B0F-A382-4082FE592CAC}" type="slidenum">
              <a:rPr lang="en-US" smtClean="0"/>
              <a:t>‹#›</a:t>
            </a:fld>
            <a:endParaRPr lang="en-US"/>
          </a:p>
        </p:txBody>
      </p:sp>
    </p:spTree>
    <p:extLst>
      <p:ext uri="{BB962C8B-B14F-4D97-AF65-F5344CB8AC3E}">
        <p14:creationId xmlns:p14="http://schemas.microsoft.com/office/powerpoint/2010/main" val="154946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21BCC-B677-838B-F957-B63EE12B65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7A8B56-E0C9-A3FE-3F76-8F2033167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DB7C4-12AC-811A-2C38-9275D8102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63A22-E264-49FC-B51B-A4412E5843B4}" type="datetimeFigureOut">
              <a:rPr lang="en-US" smtClean="0"/>
              <a:t>9/18/2023</a:t>
            </a:fld>
            <a:endParaRPr lang="en-US"/>
          </a:p>
        </p:txBody>
      </p:sp>
      <p:sp>
        <p:nvSpPr>
          <p:cNvPr id="5" name="Footer Placeholder 4">
            <a:extLst>
              <a:ext uri="{FF2B5EF4-FFF2-40B4-BE49-F238E27FC236}">
                <a16:creationId xmlns:a16="http://schemas.microsoft.com/office/drawing/2014/main" id="{058F8A3F-2298-FBC3-EEB7-AFDB44051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90388C-5E28-2A8C-64B2-A2FA423B3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1A92F-0598-4B0F-A382-4082FE592CAC}" type="slidenum">
              <a:rPr lang="en-US" smtClean="0"/>
              <a:t>‹#›</a:t>
            </a:fld>
            <a:endParaRPr lang="en-US"/>
          </a:p>
        </p:txBody>
      </p:sp>
    </p:spTree>
    <p:extLst>
      <p:ext uri="{BB962C8B-B14F-4D97-AF65-F5344CB8AC3E}">
        <p14:creationId xmlns:p14="http://schemas.microsoft.com/office/powerpoint/2010/main" val="2084064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D233-2455-8065-D01F-09321AD67731}"/>
              </a:ext>
            </a:extLst>
          </p:cNvPr>
          <p:cNvSpPr>
            <a:spLocks noGrp="1"/>
          </p:cNvSpPr>
          <p:nvPr>
            <p:ph type="ctrTitle"/>
          </p:nvPr>
        </p:nvSpPr>
        <p:spPr/>
        <p:txBody>
          <a:bodyPr>
            <a:normAutofit fontScale="90000"/>
          </a:bodyPr>
          <a:lstStyle/>
          <a:p>
            <a:r>
              <a:rPr lang="en-US" b="1" dirty="0"/>
              <a:t>Ultrasonic Thickness Gauging and Ultrasonic Flaw Detectors</a:t>
            </a:r>
          </a:p>
        </p:txBody>
      </p:sp>
      <p:sp>
        <p:nvSpPr>
          <p:cNvPr id="3" name="Subtitle 2">
            <a:extLst>
              <a:ext uri="{FF2B5EF4-FFF2-40B4-BE49-F238E27FC236}">
                <a16:creationId xmlns:a16="http://schemas.microsoft.com/office/drawing/2014/main" id="{47F99D23-067E-5147-A139-CB24CC7DFD7A}"/>
              </a:ext>
            </a:extLst>
          </p:cNvPr>
          <p:cNvSpPr>
            <a:spLocks noGrp="1"/>
          </p:cNvSpPr>
          <p:nvPr>
            <p:ph type="subTitle" idx="1"/>
          </p:nvPr>
        </p:nvSpPr>
        <p:spPr/>
        <p:txBody>
          <a:bodyPr/>
          <a:lstStyle/>
          <a:p>
            <a:r>
              <a:rPr lang="en-US" dirty="0"/>
              <a:t>By: Dillon Tynes</a:t>
            </a:r>
          </a:p>
          <a:p>
            <a:r>
              <a:rPr lang="en-US" dirty="0"/>
              <a:t>Evident NDT Sales Representative</a:t>
            </a:r>
          </a:p>
          <a:p>
            <a:r>
              <a:rPr lang="en-US" dirty="0"/>
              <a:t>North, East, and West Texas</a:t>
            </a:r>
          </a:p>
        </p:txBody>
      </p:sp>
    </p:spTree>
    <p:extLst>
      <p:ext uri="{BB962C8B-B14F-4D97-AF65-F5344CB8AC3E}">
        <p14:creationId xmlns:p14="http://schemas.microsoft.com/office/powerpoint/2010/main" val="376970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8119-14F7-35EF-1520-52A22190E3CB}"/>
              </a:ext>
            </a:extLst>
          </p:cNvPr>
          <p:cNvSpPr>
            <a:spLocks noGrp="1"/>
          </p:cNvSpPr>
          <p:nvPr>
            <p:ph type="title"/>
          </p:nvPr>
        </p:nvSpPr>
        <p:spPr/>
        <p:txBody>
          <a:bodyPr/>
          <a:lstStyle/>
          <a:p>
            <a:pPr algn="ctr"/>
            <a:r>
              <a:rPr lang="en-US" b="1" dirty="0"/>
              <a:t>Magna Mike 8600</a:t>
            </a:r>
          </a:p>
        </p:txBody>
      </p:sp>
      <p:sp>
        <p:nvSpPr>
          <p:cNvPr id="3" name="Content Placeholder 2">
            <a:extLst>
              <a:ext uri="{FF2B5EF4-FFF2-40B4-BE49-F238E27FC236}">
                <a16:creationId xmlns:a16="http://schemas.microsoft.com/office/drawing/2014/main" id="{CF06BCED-0CB9-7B1F-59E4-1A5734A713BB}"/>
              </a:ext>
            </a:extLst>
          </p:cNvPr>
          <p:cNvSpPr>
            <a:spLocks noGrp="1"/>
          </p:cNvSpPr>
          <p:nvPr>
            <p:ph idx="1"/>
          </p:nvPr>
        </p:nvSpPr>
        <p:spPr>
          <a:xfrm>
            <a:off x="614680" y="1595332"/>
            <a:ext cx="10515600" cy="4351338"/>
          </a:xfrm>
        </p:spPr>
        <p:txBody>
          <a:bodyPr/>
          <a:lstStyle/>
          <a:p>
            <a:r>
              <a:rPr lang="en-US" sz="1200" dirty="0">
                <a:solidFill>
                  <a:srgbClr val="444444"/>
                </a:solidFill>
                <a:latin typeface="Arial" panose="020B0604020202020204" pitchFamily="34" charset="0"/>
              </a:rPr>
              <a:t>The Magna-Mike® 8600 is a portable thickness gauge that uses a simple magnetic method to make reliable and repeatable measurements on nonferrous materials.</a:t>
            </a:r>
          </a:p>
          <a:p>
            <a:r>
              <a:rPr lang="en-US" sz="1200" dirty="0">
                <a:solidFill>
                  <a:srgbClr val="444444"/>
                </a:solidFill>
                <a:latin typeface="Arial" panose="020B0604020202020204" pitchFamily="34" charset="0"/>
              </a:rPr>
              <a:t>Measurements are made when its magnetic probe is held or scanned on one side of the test material and a small target ball (or disk or wire) is placed on the opposite side or dropped inside a container</a:t>
            </a:r>
          </a:p>
          <a:p>
            <a:r>
              <a:rPr lang="en-US" sz="1200" dirty="0">
                <a:solidFill>
                  <a:srgbClr val="444444"/>
                </a:solidFill>
                <a:latin typeface="Arial" panose="020B0604020202020204" pitchFamily="34" charset="0"/>
              </a:rPr>
              <a:t>The probe's Hall Effect sensor measures the distance between the probe tip and target ball. The measurements are instantly displayed on the large color thickness display as an easy-to-read digital thickness reading.</a:t>
            </a:r>
          </a:p>
          <a:p>
            <a:r>
              <a:rPr lang="en-US" sz="1200" b="1" u="sng" dirty="0">
                <a:solidFill>
                  <a:srgbClr val="444444"/>
                </a:solidFill>
                <a:latin typeface="Arial" panose="020B0604020202020204" pitchFamily="34" charset="0"/>
              </a:rPr>
              <a:t>New Features include:</a:t>
            </a:r>
          </a:p>
          <a:p>
            <a:pPr lvl="1"/>
            <a:r>
              <a:rPr lang="en-US" sz="1200" dirty="0">
                <a:solidFill>
                  <a:srgbClr val="444444"/>
                </a:solidFill>
                <a:latin typeface="Arial" panose="020B0604020202020204" pitchFamily="34" charset="0"/>
              </a:rPr>
              <a:t>Three new durable probe designs: Straight, Right Angle, and Low-profile Articulating</a:t>
            </a:r>
          </a:p>
          <a:p>
            <a:pPr lvl="1"/>
            <a:r>
              <a:rPr lang="en-US" sz="1200" dirty="0">
                <a:solidFill>
                  <a:srgbClr val="444444"/>
                </a:solidFill>
                <a:latin typeface="Arial" panose="020B0604020202020204" pitchFamily="34" charset="0"/>
              </a:rPr>
              <a:t>Replaceable wear caps: Standard, Chisel Tip, and Extended Wear ( for 86PR-1 and PR-2 only)</a:t>
            </a:r>
          </a:p>
          <a:p>
            <a:pPr lvl="1"/>
            <a:r>
              <a:rPr lang="en-US" sz="1200" dirty="0">
                <a:solidFill>
                  <a:srgbClr val="444444"/>
                </a:solidFill>
                <a:latin typeface="Arial" panose="020B0604020202020204" pitchFamily="34" charset="0"/>
              </a:rPr>
              <a:t>Expanded target selection: 3/16” and ½”magnetic target balls and .045” in/.026” in diameter wire target</a:t>
            </a:r>
          </a:p>
          <a:p>
            <a:pPr lvl="1"/>
            <a:r>
              <a:rPr lang="en-US" sz="1200" dirty="0">
                <a:solidFill>
                  <a:srgbClr val="444444"/>
                </a:solidFill>
                <a:latin typeface="Arial" panose="020B0604020202020204" pitchFamily="34" charset="0"/>
              </a:rPr>
              <a:t>Expanded thickness range up to 1” (25.4mm)</a:t>
            </a:r>
          </a:p>
          <a:p>
            <a:pPr lvl="1"/>
            <a:r>
              <a:rPr lang="en-US" sz="1200" dirty="0">
                <a:solidFill>
                  <a:srgbClr val="444444"/>
                </a:solidFill>
                <a:latin typeface="Arial" panose="020B0604020202020204" pitchFamily="34" charset="0"/>
              </a:rPr>
              <a:t>RS-232, USB and VGA outputs</a:t>
            </a:r>
          </a:p>
          <a:p>
            <a:pPr lvl="1"/>
            <a:r>
              <a:rPr lang="en-US" sz="1200" dirty="0">
                <a:solidFill>
                  <a:srgbClr val="444444"/>
                </a:solidFill>
                <a:latin typeface="Arial" panose="020B0604020202020204" pitchFamily="34" charset="0"/>
              </a:rPr>
              <a:t>Fast measurement update rate of 60Hz</a:t>
            </a:r>
          </a:p>
          <a:p>
            <a:pPr lvl="1"/>
            <a:r>
              <a:rPr lang="en-US" sz="1200" dirty="0">
                <a:solidFill>
                  <a:srgbClr val="444444"/>
                </a:solidFill>
                <a:latin typeface="Arial" panose="020B0604020202020204" pitchFamily="34" charset="0"/>
              </a:rPr>
              <a:t>Expanded alphanumeric data logger.</a:t>
            </a:r>
          </a:p>
          <a:p>
            <a:pPr lvl="1"/>
            <a:r>
              <a:rPr lang="en-US" sz="1200" dirty="0">
                <a:solidFill>
                  <a:srgbClr val="444444"/>
                </a:solidFill>
                <a:latin typeface="Arial" panose="020B0604020202020204" pitchFamily="34" charset="0"/>
              </a:rPr>
              <a:t>Save and recall stored calibration files</a:t>
            </a:r>
          </a:p>
          <a:p>
            <a:pPr lvl="1"/>
            <a:r>
              <a:rPr lang="en-US" sz="1200" dirty="0">
                <a:solidFill>
                  <a:srgbClr val="444444"/>
                </a:solidFill>
                <a:latin typeface="Arial" panose="020B0604020202020204" pitchFamily="34" charset="0"/>
              </a:rPr>
              <a:t>Ability to export file to MicroSD card in .txt and CSV formats</a:t>
            </a:r>
          </a:p>
          <a:p>
            <a:pPr lvl="1"/>
            <a:endParaRPr lang="en-US" sz="1200" dirty="0">
              <a:solidFill>
                <a:srgbClr val="444444"/>
              </a:solidFill>
              <a:latin typeface="Arial" panose="020B0604020202020204" pitchFamily="34" charset="0"/>
            </a:endParaRPr>
          </a:p>
          <a:p>
            <a:r>
              <a:rPr lang="en-US" sz="1600" dirty="0">
                <a:solidFill>
                  <a:srgbClr val="444444"/>
                </a:solidFill>
                <a:latin typeface="Arial" panose="020B0604020202020204" pitchFamily="34" charset="0"/>
              </a:rPr>
              <a:t>Measures from .0001 in. to 1 in. (.001 mm- 25.4mm)</a:t>
            </a:r>
          </a:p>
        </p:txBody>
      </p:sp>
      <p:pic>
        <p:nvPicPr>
          <p:cNvPr id="4" name="Picture 3">
            <a:extLst>
              <a:ext uri="{FF2B5EF4-FFF2-40B4-BE49-F238E27FC236}">
                <a16:creationId xmlns:a16="http://schemas.microsoft.com/office/drawing/2014/main" id="{73784EA7-5C0E-79E2-0B5B-A3C5965C4D4F}"/>
              </a:ext>
            </a:extLst>
          </p:cNvPr>
          <p:cNvPicPr>
            <a:picLocks noChangeAspect="1"/>
          </p:cNvPicPr>
          <p:nvPr/>
        </p:nvPicPr>
        <p:blipFill rotWithShape="1">
          <a:blip r:embed="rId2"/>
          <a:srcRect l="50305" t="1" r="16357" b="-2622"/>
          <a:stretch/>
        </p:blipFill>
        <p:spPr>
          <a:xfrm>
            <a:off x="8334103" y="3622767"/>
            <a:ext cx="3019697" cy="2323904"/>
          </a:xfrm>
          <a:prstGeom prst="rect">
            <a:avLst/>
          </a:prstGeom>
        </p:spPr>
      </p:pic>
    </p:spTree>
    <p:extLst>
      <p:ext uri="{BB962C8B-B14F-4D97-AF65-F5344CB8AC3E}">
        <p14:creationId xmlns:p14="http://schemas.microsoft.com/office/powerpoint/2010/main" val="76017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AE8F-65AB-35E7-8D9F-DE3134518808}"/>
              </a:ext>
            </a:extLst>
          </p:cNvPr>
          <p:cNvSpPr>
            <a:spLocks noGrp="1"/>
          </p:cNvSpPr>
          <p:nvPr>
            <p:ph type="title"/>
          </p:nvPr>
        </p:nvSpPr>
        <p:spPr/>
        <p:txBody>
          <a:bodyPr/>
          <a:lstStyle/>
          <a:p>
            <a:pPr algn="ctr"/>
            <a:r>
              <a:rPr lang="en-US" b="1" dirty="0"/>
              <a:t>Magna Mike 8600</a:t>
            </a:r>
          </a:p>
        </p:txBody>
      </p:sp>
      <p:sp>
        <p:nvSpPr>
          <p:cNvPr id="3" name="Content Placeholder 2">
            <a:extLst>
              <a:ext uri="{FF2B5EF4-FFF2-40B4-BE49-F238E27FC236}">
                <a16:creationId xmlns:a16="http://schemas.microsoft.com/office/drawing/2014/main" id="{D8685669-6857-E8D0-D795-5E5075F0D90A}"/>
              </a:ext>
            </a:extLst>
          </p:cNvPr>
          <p:cNvSpPr>
            <a:spLocks noGrp="1"/>
          </p:cNvSpPr>
          <p:nvPr>
            <p:ph idx="1"/>
          </p:nvPr>
        </p:nvSpPr>
        <p:spPr>
          <a:xfrm>
            <a:off x="1091188" y="1595331"/>
            <a:ext cx="10310026" cy="4077750"/>
          </a:xfrm>
        </p:spPr>
        <p:txBody>
          <a:bodyPr/>
          <a:lstStyle/>
          <a:p>
            <a:r>
              <a:rPr lang="en-US" sz="1200" b="1" u="sng" dirty="0">
                <a:solidFill>
                  <a:srgbClr val="444444"/>
                </a:solidFill>
                <a:latin typeface="Arial" panose="020B0604020202020204" pitchFamily="34" charset="0"/>
              </a:rPr>
              <a:t>Applications-</a:t>
            </a:r>
          </a:p>
          <a:p>
            <a:pPr marL="228600" lvl="1">
              <a:spcBef>
                <a:spcPts val="1000"/>
              </a:spcBef>
            </a:pPr>
            <a:r>
              <a:rPr lang="en-US" sz="1600" dirty="0">
                <a:solidFill>
                  <a:srgbClr val="444444"/>
                </a:solidFill>
                <a:latin typeface="Arial" panose="020B0604020202020204" pitchFamily="34" charset="0"/>
              </a:rPr>
              <a:t>Plastic and glass bottles and packaging</a:t>
            </a:r>
          </a:p>
          <a:p>
            <a:pPr marL="228600" lvl="1">
              <a:spcBef>
                <a:spcPts val="1000"/>
              </a:spcBef>
            </a:pPr>
            <a:r>
              <a:rPr lang="en-US" sz="1600" dirty="0">
                <a:solidFill>
                  <a:srgbClr val="444444"/>
                </a:solidFill>
                <a:latin typeface="Arial" panose="020B0604020202020204" pitchFamily="34" charset="0"/>
              </a:rPr>
              <a:t>Automotive tear seams( target disks available for measurements in a thin channel or groove)</a:t>
            </a:r>
          </a:p>
          <a:p>
            <a:pPr marL="228600" lvl="1">
              <a:spcBef>
                <a:spcPts val="1000"/>
              </a:spcBef>
            </a:pPr>
            <a:r>
              <a:rPr lang="en-US" sz="1600" dirty="0">
                <a:solidFill>
                  <a:srgbClr val="444444"/>
                </a:solidFill>
                <a:latin typeface="Arial" panose="020B0604020202020204" pitchFamily="34" charset="0"/>
              </a:rPr>
              <a:t>Aerospace applications- Castings thickness, composites and nonferrous material measurements, inserted into cooling holes in turbine blades. </a:t>
            </a:r>
          </a:p>
          <a:p>
            <a:pPr marL="228600" lvl="1">
              <a:spcBef>
                <a:spcPts val="1000"/>
              </a:spcBef>
            </a:pPr>
            <a:endParaRPr lang="en-US" sz="1600" dirty="0">
              <a:solidFill>
                <a:srgbClr val="444444"/>
              </a:solidFill>
              <a:latin typeface="Arial" panose="020B0604020202020204" pitchFamily="34" charset="0"/>
            </a:endParaRPr>
          </a:p>
        </p:txBody>
      </p:sp>
      <p:pic>
        <p:nvPicPr>
          <p:cNvPr id="5" name="Picture 4">
            <a:extLst>
              <a:ext uri="{FF2B5EF4-FFF2-40B4-BE49-F238E27FC236}">
                <a16:creationId xmlns:a16="http://schemas.microsoft.com/office/drawing/2014/main" id="{F03198BC-D7D8-D2DA-9849-03EF60C1CEFF}"/>
              </a:ext>
            </a:extLst>
          </p:cNvPr>
          <p:cNvPicPr>
            <a:picLocks noChangeAspect="1"/>
          </p:cNvPicPr>
          <p:nvPr/>
        </p:nvPicPr>
        <p:blipFill>
          <a:blip r:embed="rId2"/>
          <a:stretch>
            <a:fillRect/>
          </a:stretch>
        </p:blipFill>
        <p:spPr>
          <a:xfrm>
            <a:off x="1223780" y="3167501"/>
            <a:ext cx="5210175" cy="2743200"/>
          </a:xfrm>
          <a:prstGeom prst="rect">
            <a:avLst/>
          </a:prstGeom>
        </p:spPr>
      </p:pic>
      <p:pic>
        <p:nvPicPr>
          <p:cNvPr id="6" name="Picture 5">
            <a:extLst>
              <a:ext uri="{FF2B5EF4-FFF2-40B4-BE49-F238E27FC236}">
                <a16:creationId xmlns:a16="http://schemas.microsoft.com/office/drawing/2014/main" id="{85268A13-C708-FE01-13C8-63DBF4F7BBF7}"/>
              </a:ext>
            </a:extLst>
          </p:cNvPr>
          <p:cNvPicPr>
            <a:picLocks noChangeAspect="1"/>
          </p:cNvPicPr>
          <p:nvPr/>
        </p:nvPicPr>
        <p:blipFill>
          <a:blip r:embed="rId3"/>
          <a:stretch>
            <a:fillRect/>
          </a:stretch>
        </p:blipFill>
        <p:spPr>
          <a:xfrm>
            <a:off x="6566547" y="3167501"/>
            <a:ext cx="5210175" cy="2743200"/>
          </a:xfrm>
          <a:prstGeom prst="rect">
            <a:avLst/>
          </a:prstGeom>
        </p:spPr>
      </p:pic>
    </p:spTree>
    <p:extLst>
      <p:ext uri="{BB962C8B-B14F-4D97-AF65-F5344CB8AC3E}">
        <p14:creationId xmlns:p14="http://schemas.microsoft.com/office/powerpoint/2010/main" val="8350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1C1C-CF16-9133-FD3B-E4C62CC7AB29}"/>
              </a:ext>
            </a:extLst>
          </p:cNvPr>
          <p:cNvSpPr>
            <a:spLocks noGrp="1"/>
          </p:cNvSpPr>
          <p:nvPr>
            <p:ph type="title"/>
          </p:nvPr>
        </p:nvSpPr>
        <p:spPr/>
        <p:txBody>
          <a:bodyPr/>
          <a:lstStyle/>
          <a:p>
            <a:pPr algn="ctr"/>
            <a:r>
              <a:rPr lang="en-US" b="1" dirty="0"/>
              <a:t>35 RDC</a:t>
            </a:r>
          </a:p>
        </p:txBody>
      </p:sp>
      <p:sp>
        <p:nvSpPr>
          <p:cNvPr id="3" name="Content Placeholder 2">
            <a:extLst>
              <a:ext uri="{FF2B5EF4-FFF2-40B4-BE49-F238E27FC236}">
                <a16:creationId xmlns:a16="http://schemas.microsoft.com/office/drawing/2014/main" id="{E3EA52F4-C3A0-ACDE-7637-12507A4AC655}"/>
              </a:ext>
            </a:extLst>
          </p:cNvPr>
          <p:cNvSpPr>
            <a:spLocks noGrp="1"/>
          </p:cNvSpPr>
          <p:nvPr>
            <p:ph idx="1"/>
          </p:nvPr>
        </p:nvSpPr>
        <p:spPr>
          <a:xfrm>
            <a:off x="650240" y="1612054"/>
            <a:ext cx="10703560" cy="4564910"/>
          </a:xfrm>
        </p:spPr>
        <p:txBody>
          <a:bodyPr>
            <a:normAutofit/>
          </a:bodyPr>
          <a:lstStyle/>
          <a:p>
            <a:r>
              <a:rPr lang="en-US" sz="1200" dirty="0">
                <a:solidFill>
                  <a:srgbClr val="444444"/>
                </a:solidFill>
                <a:latin typeface="Arial" panose="020B0604020202020204" pitchFamily="34" charset="0"/>
              </a:rPr>
              <a:t>Ultrasonic composite damage checker</a:t>
            </a:r>
          </a:p>
          <a:p>
            <a:r>
              <a:rPr lang="en-US" sz="1200" dirty="0">
                <a:solidFill>
                  <a:srgbClr val="444444"/>
                </a:solidFill>
                <a:latin typeface="Arial" panose="020B0604020202020204" pitchFamily="34" charset="0"/>
              </a:rPr>
              <a:t>Handheld, simple, go-no go ultrasonic instrument designed to detect subsurface defects caused by impact damage on solid laminate aircraft composite structures. </a:t>
            </a:r>
          </a:p>
          <a:p>
            <a:r>
              <a:rPr lang="en-US" sz="1200" dirty="0">
                <a:solidFill>
                  <a:srgbClr val="444444"/>
                </a:solidFill>
                <a:latin typeface="Arial" panose="020B0604020202020204" pitchFamily="34" charset="0"/>
              </a:rPr>
              <a:t>Features a backlit LCD that displays the word “GOOD” if no subsurface damage is found or the word “BAD” when it detects subsurface damage.</a:t>
            </a:r>
          </a:p>
          <a:p>
            <a:r>
              <a:rPr lang="en-US" sz="1200" dirty="0">
                <a:solidFill>
                  <a:srgbClr val="444444"/>
                </a:solidFill>
                <a:latin typeface="Arial" panose="020B0604020202020204" pitchFamily="34" charset="0"/>
              </a:rPr>
              <a:t>Uses an ultrasonic transducer that can be placed or scanned on the area of composite material suspected of having impact damage. </a:t>
            </a:r>
          </a:p>
          <a:p>
            <a:r>
              <a:rPr lang="en-US" sz="1200" dirty="0">
                <a:solidFill>
                  <a:srgbClr val="444444"/>
                </a:solidFill>
                <a:latin typeface="Arial" panose="020B0604020202020204" pitchFamily="34" charset="0"/>
              </a:rPr>
              <a:t>Weighs only 8.5 oz (0.24Kg), rugged, easy to operate and require minimal training. </a:t>
            </a:r>
          </a:p>
          <a:p>
            <a:r>
              <a:rPr lang="en-US" sz="1200" b="1" u="sng" dirty="0">
                <a:solidFill>
                  <a:srgbClr val="444444"/>
                </a:solidFill>
                <a:latin typeface="Arial" panose="020B0604020202020204" pitchFamily="34" charset="0"/>
              </a:rPr>
              <a:t>Features:</a:t>
            </a:r>
          </a:p>
          <a:p>
            <a:pPr algn="l">
              <a:buFont typeface="Arial" panose="020B0604020202020204" pitchFamily="34" charset="0"/>
              <a:buChar char="•"/>
            </a:pPr>
            <a:r>
              <a:rPr lang="en-US" sz="1000" b="0" i="0" dirty="0">
                <a:solidFill>
                  <a:srgbClr val="444444"/>
                </a:solidFill>
                <a:effectLst/>
                <a:latin typeface="Arial" panose="020B0604020202020204" pitchFamily="34" charset="0"/>
              </a:rPr>
              <a:t>For use on solid laminate structure aerospace composites</a:t>
            </a:r>
          </a:p>
          <a:p>
            <a:pPr algn="l">
              <a:buFont typeface="Arial" panose="020B0604020202020204" pitchFamily="34" charset="0"/>
              <a:buChar char="•"/>
            </a:pPr>
            <a:r>
              <a:rPr lang="en-US" sz="1000" b="0" i="0" dirty="0">
                <a:solidFill>
                  <a:srgbClr val="444444"/>
                </a:solidFill>
                <a:effectLst/>
                <a:latin typeface="Arial" panose="020B0604020202020204" pitchFamily="34" charset="0"/>
              </a:rPr>
              <a:t>Simple one-button calibration</a:t>
            </a:r>
          </a:p>
          <a:p>
            <a:pPr algn="l">
              <a:buFont typeface="Arial" panose="020B0604020202020204" pitchFamily="34" charset="0"/>
              <a:buChar char="•"/>
            </a:pPr>
            <a:r>
              <a:rPr lang="en-US" sz="1000" b="0" i="0" dirty="0">
                <a:solidFill>
                  <a:srgbClr val="444444"/>
                </a:solidFill>
                <a:effectLst/>
                <a:latin typeface="Arial" panose="020B0604020202020204" pitchFamily="34" charset="0"/>
              </a:rPr>
              <a:t>Thickness range 0.63 mm to 22.8 mm (0.025 in. to 0.900 in.)</a:t>
            </a:r>
          </a:p>
          <a:p>
            <a:pPr algn="l">
              <a:buFont typeface="Arial" panose="020B0604020202020204" pitchFamily="34" charset="0"/>
              <a:buChar char="•"/>
            </a:pPr>
            <a:r>
              <a:rPr lang="en-US" sz="1000" b="0" i="0" dirty="0">
                <a:solidFill>
                  <a:srgbClr val="444444"/>
                </a:solidFill>
                <a:effectLst/>
                <a:latin typeface="Arial" panose="020B0604020202020204" pitchFamily="34" charset="0"/>
              </a:rPr>
              <a:t>Simple Good/Bad/Beyond Cal display readout</a:t>
            </a:r>
          </a:p>
          <a:p>
            <a:pPr algn="l">
              <a:buFont typeface="Arial" panose="020B0604020202020204" pitchFamily="34" charset="0"/>
              <a:buChar char="•"/>
            </a:pPr>
            <a:r>
              <a:rPr lang="en-US" sz="1000" b="0" i="0" dirty="0">
                <a:solidFill>
                  <a:srgbClr val="444444"/>
                </a:solidFill>
                <a:effectLst/>
                <a:latin typeface="Arial" panose="020B0604020202020204" pitchFamily="34" charset="0"/>
              </a:rPr>
              <a:t>Back light matrix display with user help text</a:t>
            </a:r>
          </a:p>
          <a:p>
            <a:pPr algn="l">
              <a:buFont typeface="Arial" panose="020B0604020202020204" pitchFamily="34" charset="0"/>
              <a:buChar char="•"/>
            </a:pPr>
            <a:r>
              <a:rPr lang="en-US" sz="1000" b="0" i="0" dirty="0">
                <a:solidFill>
                  <a:srgbClr val="444444"/>
                </a:solidFill>
                <a:effectLst/>
                <a:latin typeface="Arial" panose="020B0604020202020204" pitchFamily="34" charset="0"/>
              </a:rPr>
              <a:t>AA battery operation</a:t>
            </a:r>
          </a:p>
          <a:p>
            <a:pPr algn="l">
              <a:buFont typeface="Arial" panose="020B0604020202020204" pitchFamily="34" charset="0"/>
              <a:buChar char="•"/>
            </a:pPr>
            <a:r>
              <a:rPr lang="en-US" sz="1000" b="0" i="0" dirty="0">
                <a:solidFill>
                  <a:srgbClr val="444444"/>
                </a:solidFill>
                <a:effectLst/>
                <a:latin typeface="Arial" panose="020B0604020202020204" pitchFamily="34" charset="0"/>
              </a:rPr>
              <a:t>Handheld, weighing only 0.24 Kg (8.5 oz.)</a:t>
            </a:r>
          </a:p>
          <a:p>
            <a:pPr algn="l">
              <a:buFont typeface="Arial" panose="020B0604020202020204" pitchFamily="34" charset="0"/>
              <a:buChar char="•"/>
            </a:pPr>
            <a:r>
              <a:rPr lang="en-US" sz="1000" b="0" i="0" dirty="0">
                <a:solidFill>
                  <a:srgbClr val="444444"/>
                </a:solidFill>
                <a:effectLst/>
                <a:latin typeface="Arial" panose="020B0604020202020204" pitchFamily="34" charset="0"/>
              </a:rPr>
              <a:t>Energy saving Auto Power off feature</a:t>
            </a:r>
          </a:p>
          <a:p>
            <a:pPr algn="l">
              <a:buFont typeface="Arial" panose="020B0604020202020204" pitchFamily="34" charset="0"/>
              <a:buChar char="•"/>
            </a:pPr>
            <a:r>
              <a:rPr lang="en-US" sz="1000" b="0" i="0" dirty="0">
                <a:solidFill>
                  <a:srgbClr val="444444"/>
                </a:solidFill>
                <a:effectLst/>
                <a:latin typeface="Arial" panose="020B0604020202020204" pitchFamily="34" charset="0"/>
              </a:rPr>
              <a:t>Long battery life, 150 hours typical</a:t>
            </a:r>
          </a:p>
          <a:p>
            <a:pPr algn="l">
              <a:buFont typeface="Arial" panose="020B0604020202020204" pitchFamily="34" charset="0"/>
              <a:buChar char="•"/>
            </a:pPr>
            <a:r>
              <a:rPr lang="en-US" sz="1000" b="0" i="0" dirty="0">
                <a:solidFill>
                  <a:srgbClr val="444444"/>
                </a:solidFill>
                <a:effectLst/>
                <a:latin typeface="Arial" panose="020B0604020202020204" pitchFamily="34" charset="0"/>
              </a:rPr>
              <a:t>Battery life indicator</a:t>
            </a:r>
          </a:p>
          <a:p>
            <a:endParaRPr lang="en-US" sz="1200" b="1" u="sng" dirty="0">
              <a:solidFill>
                <a:srgbClr val="444444"/>
              </a:solidFill>
              <a:latin typeface="Arial" panose="020B0604020202020204" pitchFamily="34" charset="0"/>
            </a:endParaRPr>
          </a:p>
          <a:p>
            <a:endParaRPr lang="en-US" sz="1200" dirty="0">
              <a:solidFill>
                <a:srgbClr val="444444"/>
              </a:solidFill>
              <a:latin typeface="Arial" panose="020B0604020202020204" pitchFamily="34" charset="0"/>
            </a:endParaRPr>
          </a:p>
        </p:txBody>
      </p:sp>
      <p:pic>
        <p:nvPicPr>
          <p:cNvPr id="4" name="Picture 3">
            <a:extLst>
              <a:ext uri="{FF2B5EF4-FFF2-40B4-BE49-F238E27FC236}">
                <a16:creationId xmlns:a16="http://schemas.microsoft.com/office/drawing/2014/main" id="{97E7AC28-B4DC-7370-9F8F-6108B9C3B5B5}"/>
              </a:ext>
            </a:extLst>
          </p:cNvPr>
          <p:cNvPicPr>
            <a:picLocks noChangeAspect="1"/>
          </p:cNvPicPr>
          <p:nvPr/>
        </p:nvPicPr>
        <p:blipFill rotWithShape="1">
          <a:blip r:embed="rId2"/>
          <a:srcRect l="57763" r="27541"/>
          <a:stretch/>
        </p:blipFill>
        <p:spPr>
          <a:xfrm>
            <a:off x="8947572" y="3253316"/>
            <a:ext cx="1679787" cy="2857500"/>
          </a:xfrm>
          <a:prstGeom prst="rect">
            <a:avLst/>
          </a:prstGeom>
        </p:spPr>
      </p:pic>
      <p:pic>
        <p:nvPicPr>
          <p:cNvPr id="5" name="Picture 4">
            <a:extLst>
              <a:ext uri="{FF2B5EF4-FFF2-40B4-BE49-F238E27FC236}">
                <a16:creationId xmlns:a16="http://schemas.microsoft.com/office/drawing/2014/main" id="{AE22F05A-76C2-6B15-77DB-56BEA180A617}"/>
              </a:ext>
            </a:extLst>
          </p:cNvPr>
          <p:cNvPicPr>
            <a:picLocks noChangeAspect="1"/>
          </p:cNvPicPr>
          <p:nvPr/>
        </p:nvPicPr>
        <p:blipFill>
          <a:blip r:embed="rId3"/>
          <a:stretch>
            <a:fillRect/>
          </a:stretch>
        </p:blipFill>
        <p:spPr>
          <a:xfrm>
            <a:off x="4691187" y="3524778"/>
            <a:ext cx="3871765" cy="2520949"/>
          </a:xfrm>
          <a:prstGeom prst="rect">
            <a:avLst/>
          </a:prstGeom>
        </p:spPr>
      </p:pic>
    </p:spTree>
    <p:extLst>
      <p:ext uri="{BB962C8B-B14F-4D97-AF65-F5344CB8AC3E}">
        <p14:creationId xmlns:p14="http://schemas.microsoft.com/office/powerpoint/2010/main" val="98467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5BB6-38AC-8FBE-DDF9-4B0D40F96800}"/>
              </a:ext>
            </a:extLst>
          </p:cNvPr>
          <p:cNvSpPr>
            <a:spLocks noGrp="1"/>
          </p:cNvSpPr>
          <p:nvPr>
            <p:ph type="title"/>
          </p:nvPr>
        </p:nvSpPr>
        <p:spPr/>
        <p:txBody>
          <a:bodyPr/>
          <a:lstStyle/>
          <a:p>
            <a:pPr algn="ctr"/>
            <a:r>
              <a:rPr lang="en-US" b="1" dirty="0"/>
              <a:t>72DL PLUS</a:t>
            </a:r>
          </a:p>
        </p:txBody>
      </p:sp>
      <p:sp>
        <p:nvSpPr>
          <p:cNvPr id="3" name="Content Placeholder 2">
            <a:extLst>
              <a:ext uri="{FF2B5EF4-FFF2-40B4-BE49-F238E27FC236}">
                <a16:creationId xmlns:a16="http://schemas.microsoft.com/office/drawing/2014/main" id="{7DD471A4-46EC-B41B-6BFB-BEFC694F6013}"/>
              </a:ext>
            </a:extLst>
          </p:cNvPr>
          <p:cNvSpPr>
            <a:spLocks noGrp="1"/>
          </p:cNvSpPr>
          <p:nvPr>
            <p:ph idx="1"/>
          </p:nvPr>
        </p:nvSpPr>
        <p:spPr/>
        <p:txBody>
          <a:bodyPr/>
          <a:lstStyle/>
          <a:p>
            <a:r>
              <a:rPr lang="en-US" sz="1200" dirty="0">
                <a:solidFill>
                  <a:srgbClr val="444444"/>
                </a:solidFill>
                <a:latin typeface="Arial" panose="020B0604020202020204" pitchFamily="34" charset="0"/>
              </a:rPr>
              <a:t>High-Speed, High-Frequency, High-Precision Measurements</a:t>
            </a:r>
          </a:p>
          <a:p>
            <a:r>
              <a:rPr lang="en-US" sz="1200" dirty="0">
                <a:solidFill>
                  <a:srgbClr val="444444"/>
                </a:solidFill>
                <a:latin typeface="Arial" panose="020B0604020202020204" pitchFamily="34" charset="0"/>
              </a:rPr>
              <a:t>Fast scanning, advanced algorithms, and our lowest-ever minimum thickness capability, you can confidently measure the thickness of very thin layers in the most challenging applications.</a:t>
            </a:r>
          </a:p>
          <a:p>
            <a:r>
              <a:rPr lang="en-US" sz="1200" dirty="0">
                <a:solidFill>
                  <a:srgbClr val="444444"/>
                </a:solidFill>
                <a:latin typeface="Arial" panose="020B0604020202020204" pitchFamily="34" charset="0"/>
              </a:rPr>
              <a:t>Available in Standard Frequency and High-Frequency</a:t>
            </a:r>
          </a:p>
          <a:p>
            <a:pPr lvl="1"/>
            <a:r>
              <a:rPr lang="en-US" sz="1200" dirty="0">
                <a:solidFill>
                  <a:srgbClr val="444444"/>
                </a:solidFill>
                <a:latin typeface="Arial" panose="020B0604020202020204" pitchFamily="34" charset="0"/>
              </a:rPr>
              <a:t>Standard- 0.2-30 </a:t>
            </a:r>
            <a:r>
              <a:rPr lang="en-US" sz="1200" dirty="0" err="1">
                <a:solidFill>
                  <a:srgbClr val="444444"/>
                </a:solidFill>
                <a:latin typeface="Arial" panose="020B0604020202020204" pitchFamily="34" charset="0"/>
              </a:rPr>
              <a:t>Mhz</a:t>
            </a:r>
            <a:endParaRPr lang="en-US" sz="1200" dirty="0">
              <a:solidFill>
                <a:srgbClr val="444444"/>
              </a:solidFill>
              <a:latin typeface="Arial" panose="020B0604020202020204" pitchFamily="34" charset="0"/>
            </a:endParaRPr>
          </a:p>
          <a:p>
            <a:pPr lvl="1"/>
            <a:r>
              <a:rPr lang="en-US" sz="1200" dirty="0">
                <a:solidFill>
                  <a:srgbClr val="444444"/>
                </a:solidFill>
                <a:latin typeface="Arial" panose="020B0604020202020204" pitchFamily="34" charset="0"/>
              </a:rPr>
              <a:t>High-Frequency- 20-125 </a:t>
            </a:r>
            <a:r>
              <a:rPr lang="en-US" sz="1200" dirty="0" err="1">
                <a:solidFill>
                  <a:srgbClr val="444444"/>
                </a:solidFill>
                <a:latin typeface="Arial" panose="020B0604020202020204" pitchFamily="34" charset="0"/>
              </a:rPr>
              <a:t>Mhz</a:t>
            </a:r>
            <a:endParaRPr lang="en-US" sz="1200" dirty="0">
              <a:solidFill>
                <a:srgbClr val="444444"/>
              </a:solidFill>
              <a:latin typeface="Arial" panose="020B0604020202020204" pitchFamily="34" charset="0"/>
            </a:endParaRPr>
          </a:p>
          <a:p>
            <a:r>
              <a:rPr lang="en-US" sz="1200" dirty="0">
                <a:solidFill>
                  <a:srgbClr val="444444"/>
                </a:solidFill>
                <a:latin typeface="Arial" panose="020B0604020202020204" pitchFamily="34" charset="0"/>
              </a:rPr>
              <a:t>The High-Frequency model can measure ultra-thin materials, including multilayer paint, plastics, metals, and coatings, and the Multilayer Measurement Software can simultaneously display the thickness of up to six independent layers.</a:t>
            </a:r>
          </a:p>
          <a:p>
            <a:r>
              <a:rPr lang="en-US" sz="1200" dirty="0">
                <a:solidFill>
                  <a:srgbClr val="444444"/>
                </a:solidFill>
                <a:latin typeface="Arial" panose="020B0604020202020204" pitchFamily="34" charset="0"/>
              </a:rPr>
              <a:t>Versatile Layouts: A-scan, B-scan, A/B-scan, Trend, and Zoom measurement layouts</a:t>
            </a:r>
            <a:br>
              <a:rPr lang="en-US" sz="1200" dirty="0">
                <a:solidFill>
                  <a:srgbClr val="444444"/>
                </a:solidFill>
                <a:latin typeface="Arial" panose="020B0604020202020204" pitchFamily="34" charset="0"/>
              </a:rPr>
            </a:br>
            <a:r>
              <a:rPr lang="en-US" sz="1200" dirty="0">
                <a:solidFill>
                  <a:srgbClr val="444444"/>
                </a:solidFill>
                <a:latin typeface="Arial" panose="020B0604020202020204" pitchFamily="34" charset="0"/>
              </a:rPr>
              <a:t>provide and accurate picture of thickness changes.</a:t>
            </a:r>
          </a:p>
          <a:p>
            <a:r>
              <a:rPr lang="en-US" sz="1200" dirty="0">
                <a:solidFill>
                  <a:srgbClr val="444444"/>
                </a:solidFill>
                <a:latin typeface="Arial" panose="020B0604020202020204" pitchFamily="34" charset="0"/>
              </a:rPr>
              <a:t>Guided inspections: Interactive part map with thickness measurement locations</a:t>
            </a:r>
            <a:br>
              <a:rPr lang="en-US" sz="1200" dirty="0">
                <a:solidFill>
                  <a:srgbClr val="444444"/>
                </a:solidFill>
                <a:latin typeface="Arial" panose="020B0604020202020204" pitchFamily="34" charset="0"/>
              </a:rPr>
            </a:br>
            <a:r>
              <a:rPr lang="en-US" sz="1200" dirty="0">
                <a:solidFill>
                  <a:srgbClr val="444444"/>
                </a:solidFill>
                <a:latin typeface="Arial" panose="020B0604020202020204" pitchFamily="34" charset="0"/>
              </a:rPr>
              <a:t>(TML’s) show a quick view of the inspection status and quality. </a:t>
            </a:r>
          </a:p>
          <a:p>
            <a:r>
              <a:rPr lang="en-US" sz="1200" dirty="0">
                <a:solidFill>
                  <a:srgbClr val="444444"/>
                </a:solidFill>
                <a:latin typeface="Arial" panose="020B0604020202020204" pitchFamily="34" charset="0"/>
              </a:rPr>
              <a:t>Long Battery Life: Up to 8 continuous hours.</a:t>
            </a:r>
          </a:p>
          <a:p>
            <a:r>
              <a:rPr lang="en-US" sz="1200" dirty="0">
                <a:solidFill>
                  <a:srgbClr val="444444"/>
                </a:solidFill>
                <a:latin typeface="Arial" panose="020B0604020202020204" pitchFamily="34" charset="0"/>
              </a:rPr>
              <a:t>Cloud enabled: wireless connection to the Olympus Scientific Cloud (OSC)</a:t>
            </a:r>
          </a:p>
          <a:p>
            <a:r>
              <a:rPr lang="en-US" sz="1200" dirty="0">
                <a:solidFill>
                  <a:srgbClr val="444444"/>
                </a:solidFill>
                <a:latin typeface="Arial" panose="020B0604020202020204" pitchFamily="34" charset="0"/>
              </a:rPr>
              <a:t>7” high resolution touch screen.</a:t>
            </a:r>
          </a:p>
        </p:txBody>
      </p:sp>
      <p:pic>
        <p:nvPicPr>
          <p:cNvPr id="4" name="Picture 3">
            <a:extLst>
              <a:ext uri="{FF2B5EF4-FFF2-40B4-BE49-F238E27FC236}">
                <a16:creationId xmlns:a16="http://schemas.microsoft.com/office/drawing/2014/main" id="{75A029CD-B6BE-D846-77A9-5BFE598B3FFA}"/>
              </a:ext>
            </a:extLst>
          </p:cNvPr>
          <p:cNvPicPr>
            <a:picLocks noChangeAspect="1"/>
          </p:cNvPicPr>
          <p:nvPr/>
        </p:nvPicPr>
        <p:blipFill>
          <a:blip r:embed="rId2"/>
          <a:stretch>
            <a:fillRect/>
          </a:stretch>
        </p:blipFill>
        <p:spPr>
          <a:xfrm>
            <a:off x="7213601" y="3610187"/>
            <a:ext cx="3192814" cy="2450042"/>
          </a:xfrm>
          <a:prstGeom prst="rect">
            <a:avLst/>
          </a:prstGeom>
        </p:spPr>
      </p:pic>
    </p:spTree>
    <p:extLst>
      <p:ext uri="{BB962C8B-B14F-4D97-AF65-F5344CB8AC3E}">
        <p14:creationId xmlns:p14="http://schemas.microsoft.com/office/powerpoint/2010/main" val="322363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9D1C-6942-1DD6-7691-E6E40E16583C}"/>
              </a:ext>
            </a:extLst>
          </p:cNvPr>
          <p:cNvSpPr>
            <a:spLocks noGrp="1"/>
          </p:cNvSpPr>
          <p:nvPr>
            <p:ph type="title"/>
          </p:nvPr>
        </p:nvSpPr>
        <p:spPr/>
        <p:txBody>
          <a:bodyPr/>
          <a:lstStyle/>
          <a:p>
            <a:pPr algn="ctr"/>
            <a:r>
              <a:rPr lang="en-US" b="1" dirty="0"/>
              <a:t>72DL PLUS</a:t>
            </a:r>
            <a:endParaRPr lang="en-US" dirty="0"/>
          </a:p>
        </p:txBody>
      </p:sp>
      <p:sp>
        <p:nvSpPr>
          <p:cNvPr id="3" name="Content Placeholder 2">
            <a:extLst>
              <a:ext uri="{FF2B5EF4-FFF2-40B4-BE49-F238E27FC236}">
                <a16:creationId xmlns:a16="http://schemas.microsoft.com/office/drawing/2014/main" id="{7EE4BD04-15C8-B96E-218F-122B3705BE55}"/>
              </a:ext>
            </a:extLst>
          </p:cNvPr>
          <p:cNvSpPr>
            <a:spLocks noGrp="1"/>
          </p:cNvSpPr>
          <p:nvPr>
            <p:ph idx="1"/>
          </p:nvPr>
        </p:nvSpPr>
        <p:spPr/>
        <p:txBody>
          <a:bodyPr/>
          <a:lstStyle/>
          <a:p>
            <a:pPr marL="228600" lvl="1">
              <a:spcBef>
                <a:spcPts val="1000"/>
              </a:spcBef>
            </a:pPr>
            <a:r>
              <a:rPr lang="en-US" sz="1600" dirty="0">
                <a:solidFill>
                  <a:srgbClr val="444444"/>
                </a:solidFill>
                <a:latin typeface="Arial" panose="020B0604020202020204" pitchFamily="34" charset="0"/>
              </a:rPr>
              <a:t>Measure the Thickness of Up to Six Layers for Multilayer Coatings, Paint, Plastics, and Other Materials</a:t>
            </a:r>
          </a:p>
          <a:p>
            <a:r>
              <a:rPr lang="en-US" sz="1600" dirty="0">
                <a:solidFill>
                  <a:srgbClr val="444444"/>
                </a:solidFill>
                <a:latin typeface="Arial" panose="020B0604020202020204" pitchFamily="34" charset="0"/>
              </a:rPr>
              <a:t>The Multilayer Measurement Software offers multilayer thickness measurements of up to six layers. Measurement settings for each layer—including material, velocity, target thickness ranges, and alarm thresholds—are easily accessible through the configuration workflow and touch-screen controls.</a:t>
            </a:r>
          </a:p>
        </p:txBody>
      </p:sp>
      <p:pic>
        <p:nvPicPr>
          <p:cNvPr id="4" name="Picture 3">
            <a:extLst>
              <a:ext uri="{FF2B5EF4-FFF2-40B4-BE49-F238E27FC236}">
                <a16:creationId xmlns:a16="http://schemas.microsoft.com/office/drawing/2014/main" id="{718AB472-9D28-933C-F152-19A3589D7678}"/>
              </a:ext>
            </a:extLst>
          </p:cNvPr>
          <p:cNvPicPr>
            <a:picLocks noChangeAspect="1"/>
          </p:cNvPicPr>
          <p:nvPr/>
        </p:nvPicPr>
        <p:blipFill>
          <a:blip r:embed="rId2"/>
          <a:stretch>
            <a:fillRect/>
          </a:stretch>
        </p:blipFill>
        <p:spPr>
          <a:xfrm>
            <a:off x="1119293" y="3156372"/>
            <a:ext cx="4016022" cy="2409613"/>
          </a:xfrm>
          <a:prstGeom prst="rect">
            <a:avLst/>
          </a:prstGeom>
        </p:spPr>
      </p:pic>
      <p:pic>
        <p:nvPicPr>
          <p:cNvPr id="5" name="Picture 4">
            <a:extLst>
              <a:ext uri="{FF2B5EF4-FFF2-40B4-BE49-F238E27FC236}">
                <a16:creationId xmlns:a16="http://schemas.microsoft.com/office/drawing/2014/main" id="{8B196FC1-53C1-41AA-B774-FB4CB1FEBF6E}"/>
              </a:ext>
            </a:extLst>
          </p:cNvPr>
          <p:cNvPicPr>
            <a:picLocks noChangeAspect="1"/>
          </p:cNvPicPr>
          <p:nvPr/>
        </p:nvPicPr>
        <p:blipFill>
          <a:blip r:embed="rId3"/>
          <a:stretch>
            <a:fillRect/>
          </a:stretch>
        </p:blipFill>
        <p:spPr>
          <a:xfrm>
            <a:off x="5632026" y="3156372"/>
            <a:ext cx="4016023" cy="2409614"/>
          </a:xfrm>
          <a:prstGeom prst="rect">
            <a:avLst/>
          </a:prstGeom>
        </p:spPr>
      </p:pic>
    </p:spTree>
    <p:extLst>
      <p:ext uri="{BB962C8B-B14F-4D97-AF65-F5344CB8AC3E}">
        <p14:creationId xmlns:p14="http://schemas.microsoft.com/office/powerpoint/2010/main" val="240674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DBF3-BF80-C5AA-3CDA-5179C9EF8C52}"/>
              </a:ext>
            </a:extLst>
          </p:cNvPr>
          <p:cNvSpPr>
            <a:spLocks noGrp="1"/>
          </p:cNvSpPr>
          <p:nvPr>
            <p:ph type="title"/>
          </p:nvPr>
        </p:nvSpPr>
        <p:spPr/>
        <p:txBody>
          <a:bodyPr/>
          <a:lstStyle/>
          <a:p>
            <a:pPr algn="ctr"/>
            <a:r>
              <a:rPr lang="en-US" b="1" dirty="0"/>
              <a:t>EPOCH 650</a:t>
            </a:r>
          </a:p>
        </p:txBody>
      </p:sp>
      <p:sp>
        <p:nvSpPr>
          <p:cNvPr id="3" name="Content Placeholder 2">
            <a:extLst>
              <a:ext uri="{FF2B5EF4-FFF2-40B4-BE49-F238E27FC236}">
                <a16:creationId xmlns:a16="http://schemas.microsoft.com/office/drawing/2014/main" id="{06F89C16-1CB4-4AF1-1C81-53CF52D831E9}"/>
              </a:ext>
            </a:extLst>
          </p:cNvPr>
          <p:cNvSpPr>
            <a:spLocks noGrp="1"/>
          </p:cNvSpPr>
          <p:nvPr>
            <p:ph idx="1"/>
          </p:nvPr>
        </p:nvSpPr>
        <p:spPr/>
        <p:txBody>
          <a:bodyPr>
            <a:normAutofit/>
          </a:bodyPr>
          <a:lstStyle/>
          <a:p>
            <a:r>
              <a:rPr lang="en-US" sz="1200" dirty="0">
                <a:solidFill>
                  <a:srgbClr val="444444"/>
                </a:solidFill>
                <a:latin typeface="Arial" panose="020B0604020202020204" pitchFamily="34" charset="0"/>
              </a:rPr>
              <a:t>The EPOCH 650 Digital Ultrasonic Flaw Detector combines Olympus’ industry leading conventional flaw detection capabilities with the efficiency of a highly portable, intuitive instrument.</a:t>
            </a:r>
          </a:p>
          <a:p>
            <a:r>
              <a:rPr lang="en-US" sz="1200" dirty="0">
                <a:solidFill>
                  <a:srgbClr val="444444"/>
                </a:solidFill>
                <a:latin typeface="Arial" panose="020B0604020202020204" pitchFamily="34" charset="0"/>
              </a:rPr>
              <a:t>Designed for use in nearly any inspection environment, from bench top testing in a laboratory to extreme outdoor and hazardous conditions. Designed for IP rating in either knob (IP66) or navigation pad (IP67) configurations, and tested to very high environmental and reliability standards.</a:t>
            </a:r>
          </a:p>
          <a:p>
            <a:r>
              <a:rPr lang="en-US" sz="1200" dirty="0">
                <a:solidFill>
                  <a:srgbClr val="444444"/>
                </a:solidFill>
                <a:latin typeface="Arial" panose="020B0604020202020204" pitchFamily="34" charset="0"/>
              </a:rPr>
              <a:t>Simple and comfortable operation- design is focused on providing a very high level of flaw detection with the simplicity of a basic instrument and to be ergonomic, intuitive, and practical for both experienced and novice ultrasonic inspectors</a:t>
            </a:r>
          </a:p>
          <a:p>
            <a:r>
              <a:rPr lang="en-US" sz="1200" dirty="0">
                <a:solidFill>
                  <a:srgbClr val="444444"/>
                </a:solidFill>
                <a:latin typeface="Arial" panose="020B0604020202020204" pitchFamily="34" charset="0"/>
              </a:rPr>
              <a:t>User interface is based on the EPOCH 600 flaw detector. </a:t>
            </a:r>
          </a:p>
        </p:txBody>
      </p:sp>
      <p:pic>
        <p:nvPicPr>
          <p:cNvPr id="4" name="Picture 3">
            <a:extLst>
              <a:ext uri="{FF2B5EF4-FFF2-40B4-BE49-F238E27FC236}">
                <a16:creationId xmlns:a16="http://schemas.microsoft.com/office/drawing/2014/main" id="{5A45E231-84EB-8A1E-371E-6F84094661FC}"/>
              </a:ext>
            </a:extLst>
          </p:cNvPr>
          <p:cNvPicPr>
            <a:picLocks noChangeAspect="1"/>
          </p:cNvPicPr>
          <p:nvPr/>
        </p:nvPicPr>
        <p:blipFill rotWithShape="1">
          <a:blip r:embed="rId2"/>
          <a:srcRect l="52000" t="5852" r="18741"/>
          <a:stretch/>
        </p:blipFill>
        <p:spPr>
          <a:xfrm>
            <a:off x="7112000" y="3240209"/>
            <a:ext cx="3818467" cy="3071691"/>
          </a:xfrm>
          <a:prstGeom prst="rect">
            <a:avLst/>
          </a:prstGeom>
        </p:spPr>
      </p:pic>
    </p:spTree>
    <p:extLst>
      <p:ext uri="{BB962C8B-B14F-4D97-AF65-F5344CB8AC3E}">
        <p14:creationId xmlns:p14="http://schemas.microsoft.com/office/powerpoint/2010/main" val="1404236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2F8D-7D1C-2184-9265-88E21D587FBF}"/>
              </a:ext>
            </a:extLst>
          </p:cNvPr>
          <p:cNvSpPr>
            <a:spLocks noGrp="1"/>
          </p:cNvSpPr>
          <p:nvPr>
            <p:ph type="title"/>
          </p:nvPr>
        </p:nvSpPr>
        <p:spPr/>
        <p:txBody>
          <a:bodyPr/>
          <a:lstStyle/>
          <a:p>
            <a:pPr algn="ctr"/>
            <a:r>
              <a:rPr lang="en-US" b="1" dirty="0"/>
              <a:t>EPOCH 650</a:t>
            </a:r>
            <a:endParaRPr lang="en-US" dirty="0"/>
          </a:p>
        </p:txBody>
      </p:sp>
      <p:sp>
        <p:nvSpPr>
          <p:cNvPr id="3" name="Content Placeholder 2">
            <a:extLst>
              <a:ext uri="{FF2B5EF4-FFF2-40B4-BE49-F238E27FC236}">
                <a16:creationId xmlns:a16="http://schemas.microsoft.com/office/drawing/2014/main" id="{B9C02367-9E49-5BC5-D14B-CDA8AFBBE4DE}"/>
              </a:ext>
            </a:extLst>
          </p:cNvPr>
          <p:cNvSpPr>
            <a:spLocks noGrp="1"/>
          </p:cNvSpPr>
          <p:nvPr>
            <p:ph idx="1"/>
          </p:nvPr>
        </p:nvSpPr>
        <p:spPr/>
        <p:txBody>
          <a:bodyPr>
            <a:normAutofit fontScale="40000" lnSpcReduction="20000"/>
          </a:bodyPr>
          <a:lstStyle/>
          <a:p>
            <a:pPr algn="l"/>
            <a:r>
              <a:rPr lang="en-US" b="1" i="0" u="sng" dirty="0">
                <a:solidFill>
                  <a:srgbClr val="444444"/>
                </a:solidFill>
                <a:effectLst/>
                <a:latin typeface="Roboto" panose="02000000000000000000" pitchFamily="2" charset="0"/>
              </a:rPr>
              <a:t>Key Features</a:t>
            </a:r>
          </a:p>
          <a:p>
            <a:pPr algn="l">
              <a:buFont typeface="Arial" panose="020B0604020202020204" pitchFamily="34" charset="0"/>
              <a:buChar char="•"/>
            </a:pPr>
            <a:r>
              <a:rPr lang="en-US" b="0" i="0" dirty="0">
                <a:solidFill>
                  <a:srgbClr val="444444"/>
                </a:solidFill>
                <a:effectLst/>
                <a:latin typeface="Arial" panose="020B0604020202020204" pitchFamily="34" charset="0"/>
              </a:rPr>
              <a:t>Designed to meet the requirements of ISO 22232-1</a:t>
            </a:r>
          </a:p>
          <a:p>
            <a:pPr algn="l">
              <a:buFont typeface="Arial" panose="020B0604020202020204" pitchFamily="34" charset="0"/>
              <a:buChar char="•"/>
            </a:pPr>
            <a:r>
              <a:rPr lang="en-US" b="0" i="0" dirty="0">
                <a:solidFill>
                  <a:srgbClr val="444444"/>
                </a:solidFill>
                <a:effectLst/>
                <a:latin typeface="Arial" panose="020B0604020202020204" pitchFamily="34" charset="0"/>
              </a:rPr>
              <a:t>PerfectSquareTM tunable square wave pulser</a:t>
            </a:r>
          </a:p>
          <a:p>
            <a:pPr algn="l">
              <a:buFont typeface="Arial" panose="020B0604020202020204" pitchFamily="34" charset="0"/>
              <a:buChar char="•"/>
            </a:pPr>
            <a:r>
              <a:rPr lang="en-US" b="0" i="0" dirty="0">
                <a:solidFill>
                  <a:srgbClr val="444444"/>
                </a:solidFill>
                <a:effectLst/>
                <a:latin typeface="Arial" panose="020B0604020202020204" pitchFamily="34" charset="0"/>
              </a:rPr>
              <a:t>Full screen A-scan mode</a:t>
            </a:r>
          </a:p>
          <a:p>
            <a:pPr algn="l">
              <a:buFont typeface="Arial" panose="020B0604020202020204" pitchFamily="34" charset="0"/>
              <a:buChar char="•"/>
            </a:pPr>
            <a:r>
              <a:rPr lang="en-US" b="0" i="0" dirty="0">
                <a:solidFill>
                  <a:srgbClr val="444444"/>
                </a:solidFill>
                <a:effectLst/>
                <a:latin typeface="Arial" panose="020B0604020202020204" pitchFamily="34" charset="0"/>
              </a:rPr>
              <a:t>Digital high dynamic range receiver</a:t>
            </a:r>
          </a:p>
          <a:p>
            <a:pPr algn="l">
              <a:buFont typeface="Arial" panose="020B0604020202020204" pitchFamily="34" charset="0"/>
              <a:buChar char="•"/>
            </a:pPr>
            <a:r>
              <a:rPr lang="en-US" b="0" i="0" dirty="0">
                <a:solidFill>
                  <a:srgbClr val="444444"/>
                </a:solidFill>
                <a:effectLst/>
                <a:latin typeface="Arial" panose="020B0604020202020204" pitchFamily="34" charset="0"/>
              </a:rPr>
              <a:t>Thirty digital filters for enhanced signal-to-noise ratio</a:t>
            </a:r>
          </a:p>
          <a:p>
            <a:pPr algn="l">
              <a:buFont typeface="Arial" panose="020B0604020202020204" pitchFamily="34" charset="0"/>
              <a:buChar char="•"/>
            </a:pPr>
            <a:r>
              <a:rPr lang="en-US" b="0" i="0" dirty="0">
                <a:solidFill>
                  <a:srgbClr val="444444"/>
                </a:solidFill>
                <a:effectLst/>
                <a:latin typeface="Arial" panose="020B0604020202020204" pitchFamily="34" charset="0"/>
              </a:rPr>
              <a:t>2 kHz PRF for rapid scanning</a:t>
            </a:r>
          </a:p>
          <a:p>
            <a:pPr algn="l">
              <a:buFont typeface="Arial" panose="020B0604020202020204" pitchFamily="34" charset="0"/>
              <a:buChar char="•"/>
            </a:pPr>
            <a:r>
              <a:rPr lang="en-US" b="0" i="0" dirty="0">
                <a:solidFill>
                  <a:srgbClr val="444444"/>
                </a:solidFill>
                <a:effectLst/>
                <a:latin typeface="Arial" panose="020B0604020202020204" pitchFamily="34" charset="0"/>
              </a:rPr>
              <a:t>Knob or navigation pad adjustment configurations</a:t>
            </a:r>
          </a:p>
          <a:p>
            <a:pPr algn="l">
              <a:buFont typeface="Arial" panose="020B0604020202020204" pitchFamily="34" charset="0"/>
              <a:buChar char="•"/>
            </a:pPr>
            <a:r>
              <a:rPr lang="en-US" b="0" i="0" dirty="0">
                <a:solidFill>
                  <a:srgbClr val="444444"/>
                </a:solidFill>
                <a:effectLst/>
                <a:latin typeface="Arial" panose="020B0604020202020204" pitchFamily="34" charset="0"/>
              </a:rPr>
              <a:t>Large, full VGA sunlight readable display</a:t>
            </a:r>
          </a:p>
          <a:p>
            <a:pPr algn="l">
              <a:buFont typeface="Arial" panose="020B0604020202020204" pitchFamily="34" charset="0"/>
              <a:buChar char="•"/>
            </a:pPr>
            <a:r>
              <a:rPr lang="en-US" b="0" i="0" dirty="0">
                <a:solidFill>
                  <a:srgbClr val="444444"/>
                </a:solidFill>
                <a:effectLst/>
                <a:latin typeface="Arial" panose="020B0604020202020204" pitchFamily="34" charset="0"/>
              </a:rPr>
              <a:t>15+ hours of battery life</a:t>
            </a:r>
          </a:p>
          <a:p>
            <a:pPr algn="l">
              <a:buFont typeface="Arial" panose="020B0604020202020204" pitchFamily="34" charset="0"/>
              <a:buChar char="•"/>
            </a:pPr>
            <a:r>
              <a:rPr lang="en-US" b="0" i="0" dirty="0">
                <a:solidFill>
                  <a:srgbClr val="444444"/>
                </a:solidFill>
                <a:effectLst/>
                <a:latin typeface="Arial" panose="020B0604020202020204" pitchFamily="34" charset="0"/>
              </a:rPr>
              <a:t>Standard dynamic DAC/TCG and onboard DGS/AVG</a:t>
            </a:r>
          </a:p>
          <a:p>
            <a:pPr algn="l">
              <a:buFont typeface="Arial" panose="020B0604020202020204" pitchFamily="34" charset="0"/>
              <a:buChar char="•"/>
            </a:pPr>
            <a:r>
              <a:rPr lang="en-US" b="0" i="0" dirty="0">
                <a:solidFill>
                  <a:srgbClr val="444444"/>
                </a:solidFill>
                <a:effectLst/>
                <a:latin typeface="Arial" panose="020B0604020202020204" pitchFamily="34" charset="0"/>
              </a:rPr>
              <a:t>Multiple on-board report formats</a:t>
            </a:r>
          </a:p>
          <a:p>
            <a:pPr algn="l">
              <a:buFont typeface="Arial" panose="020B0604020202020204" pitchFamily="34" charset="0"/>
              <a:buChar char="•"/>
            </a:pPr>
            <a:r>
              <a:rPr lang="en-US" b="0" i="0" dirty="0">
                <a:solidFill>
                  <a:srgbClr val="444444"/>
                </a:solidFill>
                <a:effectLst/>
                <a:latin typeface="Arial" panose="020B0604020202020204" pitchFamily="34" charset="0"/>
              </a:rPr>
              <a:t>MicroSD memory card for data transfers</a:t>
            </a:r>
          </a:p>
          <a:p>
            <a:pPr algn="l">
              <a:buFont typeface="Arial" panose="020B0604020202020204" pitchFamily="34" charset="0"/>
              <a:buChar char="•"/>
            </a:pPr>
            <a:r>
              <a:rPr lang="en-US" b="0" i="0" dirty="0">
                <a:solidFill>
                  <a:srgbClr val="444444"/>
                </a:solidFill>
                <a:effectLst/>
                <a:latin typeface="Arial" panose="020B0604020202020204" pitchFamily="34" charset="0"/>
              </a:rPr>
              <a:t>Optional Corrosion Module software with Encoded B-scan</a:t>
            </a:r>
          </a:p>
          <a:p>
            <a:pPr algn="l">
              <a:buFont typeface="Arial" panose="020B0604020202020204" pitchFamily="34" charset="0"/>
              <a:buChar char="•"/>
            </a:pPr>
            <a:r>
              <a:rPr lang="en-US" b="0" i="0" dirty="0">
                <a:solidFill>
                  <a:srgbClr val="444444"/>
                </a:solidFill>
                <a:effectLst/>
                <a:latin typeface="Arial" panose="020B0604020202020204" pitchFamily="34" charset="0"/>
              </a:rPr>
              <a:t>USB On-The-Go (OTG) for PC communication</a:t>
            </a:r>
          </a:p>
          <a:p>
            <a:pPr algn="l">
              <a:buFont typeface="Arial" panose="020B0604020202020204" pitchFamily="34" charset="0"/>
              <a:buChar char="•"/>
            </a:pPr>
            <a:r>
              <a:rPr lang="en-US" b="0" i="0" dirty="0">
                <a:solidFill>
                  <a:srgbClr val="444444"/>
                </a:solidFill>
                <a:effectLst/>
                <a:latin typeface="Arial" panose="020B0604020202020204" pitchFamily="34" charset="0"/>
              </a:rPr>
              <a:t>Alarm and VGA outputs</a:t>
            </a:r>
          </a:p>
          <a:p>
            <a:pPr algn="l">
              <a:buFont typeface="Arial" panose="020B0604020202020204" pitchFamily="34" charset="0"/>
              <a:buChar char="•"/>
            </a:pPr>
            <a:r>
              <a:rPr lang="en-US" b="0" i="0" dirty="0">
                <a:solidFill>
                  <a:srgbClr val="444444"/>
                </a:solidFill>
                <a:effectLst/>
                <a:latin typeface="Arial" panose="020B0604020202020204" pitchFamily="34" charset="0"/>
              </a:rPr>
              <a:t>Optional analog output</a:t>
            </a:r>
          </a:p>
          <a:p>
            <a:endParaRPr lang="en-US" dirty="0"/>
          </a:p>
        </p:txBody>
      </p:sp>
      <p:pic>
        <p:nvPicPr>
          <p:cNvPr id="4" name="Picture 3">
            <a:extLst>
              <a:ext uri="{FF2B5EF4-FFF2-40B4-BE49-F238E27FC236}">
                <a16:creationId xmlns:a16="http://schemas.microsoft.com/office/drawing/2014/main" id="{ADB1B4B1-0D7B-D65B-233A-60DF57CDC2C2}"/>
              </a:ext>
            </a:extLst>
          </p:cNvPr>
          <p:cNvPicPr>
            <a:picLocks noChangeAspect="1"/>
          </p:cNvPicPr>
          <p:nvPr/>
        </p:nvPicPr>
        <p:blipFill>
          <a:blip r:embed="rId2"/>
          <a:stretch>
            <a:fillRect/>
          </a:stretch>
        </p:blipFill>
        <p:spPr>
          <a:xfrm>
            <a:off x="4922518" y="1851265"/>
            <a:ext cx="2765213" cy="2060083"/>
          </a:xfrm>
          <a:prstGeom prst="rect">
            <a:avLst/>
          </a:prstGeom>
        </p:spPr>
      </p:pic>
      <p:pic>
        <p:nvPicPr>
          <p:cNvPr id="5" name="Picture 4">
            <a:extLst>
              <a:ext uri="{FF2B5EF4-FFF2-40B4-BE49-F238E27FC236}">
                <a16:creationId xmlns:a16="http://schemas.microsoft.com/office/drawing/2014/main" id="{1BC7DD40-4D27-EA31-B6C6-2C39742718EE}"/>
              </a:ext>
            </a:extLst>
          </p:cNvPr>
          <p:cNvPicPr>
            <a:picLocks noChangeAspect="1"/>
          </p:cNvPicPr>
          <p:nvPr/>
        </p:nvPicPr>
        <p:blipFill>
          <a:blip r:embed="rId3"/>
          <a:stretch>
            <a:fillRect/>
          </a:stretch>
        </p:blipFill>
        <p:spPr>
          <a:xfrm>
            <a:off x="4922519" y="4014114"/>
            <a:ext cx="2765213" cy="2060083"/>
          </a:xfrm>
          <a:prstGeom prst="rect">
            <a:avLst/>
          </a:prstGeom>
        </p:spPr>
      </p:pic>
    </p:spTree>
    <p:extLst>
      <p:ext uri="{BB962C8B-B14F-4D97-AF65-F5344CB8AC3E}">
        <p14:creationId xmlns:p14="http://schemas.microsoft.com/office/powerpoint/2010/main" val="247817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B81DB-1A50-A7C6-C6AA-14E2CF1FEAB8}"/>
              </a:ext>
            </a:extLst>
          </p:cNvPr>
          <p:cNvSpPr>
            <a:spLocks noGrp="1"/>
          </p:cNvSpPr>
          <p:nvPr>
            <p:ph idx="1"/>
          </p:nvPr>
        </p:nvSpPr>
        <p:spPr>
          <a:xfrm>
            <a:off x="386080" y="189653"/>
            <a:ext cx="10967720" cy="5987310"/>
          </a:xfrm>
        </p:spPr>
        <p:txBody>
          <a:bodyPr/>
          <a:lstStyle/>
          <a:p>
            <a:pPr>
              <a:lnSpc>
                <a:spcPct val="70000"/>
              </a:lnSpc>
            </a:pPr>
            <a:r>
              <a:rPr lang="en-US" sz="2000" b="1" u="sng" dirty="0">
                <a:solidFill>
                  <a:srgbClr val="444444"/>
                </a:solidFill>
                <a:latin typeface="Roboto" panose="02000000000000000000" pitchFamily="2" charset="0"/>
              </a:rPr>
              <a:t>Options for comfortable navigation</a:t>
            </a:r>
          </a:p>
          <a:p>
            <a:pPr>
              <a:lnSpc>
                <a:spcPct val="70000"/>
              </a:lnSpc>
            </a:pPr>
            <a:r>
              <a:rPr lang="en-US" sz="1200" dirty="0">
                <a:solidFill>
                  <a:srgbClr val="444444"/>
                </a:solidFill>
                <a:latin typeface="Arial" panose="020B0604020202020204" pitchFamily="34" charset="0"/>
              </a:rPr>
              <a:t>Knob-</a:t>
            </a:r>
          </a:p>
          <a:p>
            <a:pPr lvl="1">
              <a:lnSpc>
                <a:spcPct val="70000"/>
              </a:lnSpc>
            </a:pPr>
            <a:r>
              <a:rPr lang="en-US" sz="1200" dirty="0">
                <a:solidFill>
                  <a:srgbClr val="444444"/>
                </a:solidFill>
                <a:latin typeface="Arial" panose="020B0604020202020204" pitchFamily="34" charset="0"/>
              </a:rPr>
              <a:t>U</a:t>
            </a:r>
            <a:r>
              <a:rPr lang="en-US" sz="1200" b="0" i="0" dirty="0">
                <a:solidFill>
                  <a:srgbClr val="444444"/>
                </a:solidFill>
                <a:effectLst/>
                <a:latin typeface="Arial" panose="020B0604020202020204" pitchFamily="34" charset="0"/>
              </a:rPr>
              <a:t>sed along with the CHECK and ESC keys to adjust parameter values in either coarse or fine increments.</a:t>
            </a:r>
            <a:br>
              <a:rPr lang="en-US" sz="1200" b="0" i="0" dirty="0">
                <a:solidFill>
                  <a:srgbClr val="444444"/>
                </a:solidFill>
                <a:effectLst/>
                <a:latin typeface="Arial" panose="020B0604020202020204" pitchFamily="34" charset="0"/>
              </a:rPr>
            </a:br>
            <a:r>
              <a:rPr lang="en-US" sz="1200" b="0" i="0" dirty="0">
                <a:solidFill>
                  <a:srgbClr val="444444"/>
                </a:solidFill>
                <a:effectLst/>
                <a:latin typeface="Arial" panose="020B0604020202020204" pitchFamily="34" charset="0"/>
              </a:rPr>
              <a:t>You have the ability to lock the knob to prevent accidental parameter value changes during an inspection.</a:t>
            </a:r>
          </a:p>
          <a:p>
            <a:pPr lvl="1">
              <a:lnSpc>
                <a:spcPct val="70000"/>
              </a:lnSpc>
            </a:pPr>
            <a:r>
              <a:rPr lang="en-US" sz="1200" dirty="0">
                <a:solidFill>
                  <a:srgbClr val="444444"/>
                </a:solidFill>
                <a:latin typeface="Arial" panose="020B0604020202020204" pitchFamily="34" charset="0"/>
              </a:rPr>
              <a:t>Designed to meet IP66</a:t>
            </a:r>
            <a:endParaRPr lang="en-US" sz="1200" b="0" i="0" dirty="0">
              <a:solidFill>
                <a:srgbClr val="444444"/>
              </a:solidFill>
              <a:effectLst/>
              <a:latin typeface="Arial" panose="020B0604020202020204" pitchFamily="34" charset="0"/>
            </a:endParaRPr>
          </a:p>
          <a:p>
            <a:pPr>
              <a:lnSpc>
                <a:spcPct val="70000"/>
              </a:lnSpc>
            </a:pPr>
            <a:r>
              <a:rPr lang="en-US" sz="1200" dirty="0">
                <a:solidFill>
                  <a:srgbClr val="444444"/>
                </a:solidFill>
                <a:latin typeface="Arial" panose="020B0604020202020204" pitchFamily="34" charset="0"/>
              </a:rPr>
              <a:t>Navigation Pad-</a:t>
            </a:r>
          </a:p>
          <a:p>
            <a:pPr lvl="1">
              <a:lnSpc>
                <a:spcPct val="70000"/>
              </a:lnSpc>
            </a:pPr>
            <a:r>
              <a:rPr lang="en-US" sz="1200" b="0" i="0" dirty="0">
                <a:solidFill>
                  <a:srgbClr val="444444"/>
                </a:solidFill>
                <a:effectLst/>
                <a:latin typeface="Arial" panose="020B0604020202020204" pitchFamily="34" charset="0"/>
              </a:rPr>
              <a:t>The up and down arrows on the navigation pad are used for coarse parameter adjustment, and the left and right arrows for fine adjustment. The navigation pad also contains additional functions and frequently used parameters such as gain, save, and the CHECK and ESC keys.</a:t>
            </a:r>
          </a:p>
          <a:p>
            <a:pPr lvl="1">
              <a:lnSpc>
                <a:spcPct val="70000"/>
              </a:lnSpc>
            </a:pPr>
            <a:r>
              <a:rPr lang="en-US" sz="1200" dirty="0">
                <a:solidFill>
                  <a:srgbClr val="444444"/>
                </a:solidFill>
                <a:latin typeface="Arial" panose="020B0604020202020204" pitchFamily="34" charset="0"/>
              </a:rPr>
              <a:t>Designed to meet IP67</a:t>
            </a:r>
          </a:p>
          <a:p>
            <a:endParaRPr lang="en-US" dirty="0"/>
          </a:p>
        </p:txBody>
      </p:sp>
      <p:pic>
        <p:nvPicPr>
          <p:cNvPr id="4" name="Picture 3">
            <a:extLst>
              <a:ext uri="{FF2B5EF4-FFF2-40B4-BE49-F238E27FC236}">
                <a16:creationId xmlns:a16="http://schemas.microsoft.com/office/drawing/2014/main" id="{80FA6B74-095C-301F-C88A-9B0C554ADF3F}"/>
              </a:ext>
            </a:extLst>
          </p:cNvPr>
          <p:cNvPicPr>
            <a:picLocks noChangeAspect="1"/>
          </p:cNvPicPr>
          <p:nvPr/>
        </p:nvPicPr>
        <p:blipFill>
          <a:blip r:embed="rId2"/>
          <a:stretch>
            <a:fillRect/>
          </a:stretch>
        </p:blipFill>
        <p:spPr>
          <a:xfrm>
            <a:off x="909638" y="1998346"/>
            <a:ext cx="2076450" cy="3714750"/>
          </a:xfrm>
          <a:prstGeom prst="rect">
            <a:avLst/>
          </a:prstGeom>
        </p:spPr>
      </p:pic>
      <p:pic>
        <p:nvPicPr>
          <p:cNvPr id="5" name="Picture 4">
            <a:extLst>
              <a:ext uri="{FF2B5EF4-FFF2-40B4-BE49-F238E27FC236}">
                <a16:creationId xmlns:a16="http://schemas.microsoft.com/office/drawing/2014/main" id="{2DD051F5-178F-E678-5431-5D5E51039022}"/>
              </a:ext>
            </a:extLst>
          </p:cNvPr>
          <p:cNvPicPr>
            <a:picLocks noChangeAspect="1"/>
          </p:cNvPicPr>
          <p:nvPr/>
        </p:nvPicPr>
        <p:blipFill>
          <a:blip r:embed="rId3"/>
          <a:stretch>
            <a:fillRect/>
          </a:stretch>
        </p:blipFill>
        <p:spPr>
          <a:xfrm>
            <a:off x="3344121" y="1998346"/>
            <a:ext cx="2076450" cy="3714750"/>
          </a:xfrm>
          <a:prstGeom prst="rect">
            <a:avLst/>
          </a:prstGeom>
        </p:spPr>
      </p:pic>
    </p:spTree>
    <p:extLst>
      <p:ext uri="{BB962C8B-B14F-4D97-AF65-F5344CB8AC3E}">
        <p14:creationId xmlns:p14="http://schemas.microsoft.com/office/powerpoint/2010/main" val="3222326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510D5-3D29-14A2-87CF-D3BEF14A3C17}"/>
              </a:ext>
            </a:extLst>
          </p:cNvPr>
          <p:cNvSpPr>
            <a:spLocks noGrp="1"/>
          </p:cNvSpPr>
          <p:nvPr>
            <p:ph idx="1"/>
          </p:nvPr>
        </p:nvSpPr>
        <p:spPr>
          <a:xfrm>
            <a:off x="67733" y="47413"/>
            <a:ext cx="11286067" cy="6129550"/>
          </a:xfrm>
        </p:spPr>
        <p:txBody>
          <a:bodyPr>
            <a:normAutofit/>
          </a:bodyPr>
          <a:lstStyle/>
          <a:p>
            <a:pPr>
              <a:lnSpc>
                <a:spcPct val="80000"/>
              </a:lnSpc>
            </a:pPr>
            <a:r>
              <a:rPr lang="en-US" sz="2000" b="1" u="sng" dirty="0">
                <a:solidFill>
                  <a:srgbClr val="444444"/>
                </a:solidFill>
                <a:latin typeface="Arial" panose="020B0604020202020204" pitchFamily="34" charset="0"/>
              </a:rPr>
              <a:t>Standard Software Features</a:t>
            </a:r>
          </a:p>
          <a:p>
            <a:pPr>
              <a:lnSpc>
                <a:spcPct val="80000"/>
              </a:lnSpc>
            </a:pPr>
            <a:r>
              <a:rPr lang="en-US" sz="1400" b="1" dirty="0">
                <a:solidFill>
                  <a:srgbClr val="444444"/>
                </a:solidFill>
                <a:latin typeface="Arial" panose="020B0604020202020204" pitchFamily="34" charset="0"/>
              </a:rPr>
              <a:t>Dynamic DAC/TCG</a:t>
            </a:r>
            <a:r>
              <a:rPr lang="en-US" sz="1400" dirty="0">
                <a:solidFill>
                  <a:srgbClr val="444444"/>
                </a:solidFill>
                <a:latin typeface="Arial" panose="020B0604020202020204" pitchFamily="34" charset="0"/>
              </a:rPr>
              <a:t>: Calculates signal amplitude as a percentage or decibel level compared to a DAC curve or a reference echo amplitude fixed at a time-varied gain. DAC versions include Standard, ASME 3, JIS, and Custom. Also includes several key features: dynamically adjustable DAC curves, switchable DAC and TCG views, custom DAC warning curves, and 20-80% DAC views.</a:t>
            </a:r>
          </a:p>
          <a:p>
            <a:pPr>
              <a:lnSpc>
                <a:spcPct val="80000"/>
              </a:lnSpc>
            </a:pPr>
            <a:r>
              <a:rPr lang="en-US" sz="1400" b="1" dirty="0">
                <a:solidFill>
                  <a:srgbClr val="444444"/>
                </a:solidFill>
                <a:latin typeface="Arial" panose="020B0604020202020204" pitchFamily="34" charset="0"/>
              </a:rPr>
              <a:t>DGS/AVG</a:t>
            </a:r>
            <a:r>
              <a:rPr lang="en-US" sz="1400" dirty="0">
                <a:solidFill>
                  <a:srgbClr val="444444"/>
                </a:solidFill>
                <a:latin typeface="Arial" panose="020B0604020202020204" pitchFamily="34" charset="0"/>
              </a:rPr>
              <a:t>: This flaw sizing technique allows echo signals to be evaluated with a DGS/AVG diagram associated to</a:t>
            </a:r>
            <a:br>
              <a:rPr lang="en-US" sz="1400" dirty="0">
                <a:solidFill>
                  <a:srgbClr val="444444"/>
                </a:solidFill>
                <a:latin typeface="Arial" panose="020B0604020202020204" pitchFamily="34" charset="0"/>
              </a:rPr>
            </a:br>
            <a:r>
              <a:rPr lang="en-US" sz="1400" dirty="0">
                <a:solidFill>
                  <a:srgbClr val="444444"/>
                </a:solidFill>
                <a:latin typeface="Arial" panose="020B0604020202020204" pitchFamily="34" charset="0"/>
              </a:rPr>
              <a:t>a particular type of probe and material. The DGS/AVG diagram illustrates the relationships between echo height, flaw size, and distance from the transducer.</a:t>
            </a:r>
          </a:p>
          <a:p>
            <a:pPr>
              <a:lnSpc>
                <a:spcPct val="80000"/>
              </a:lnSpc>
            </a:pPr>
            <a:r>
              <a:rPr lang="en-US" sz="1400" b="1" dirty="0">
                <a:solidFill>
                  <a:srgbClr val="444444"/>
                </a:solidFill>
                <a:latin typeface="Arial" panose="020B0604020202020204" pitchFamily="34" charset="0"/>
              </a:rPr>
              <a:t>AWS D1.1 and D1.5: </a:t>
            </a:r>
            <a:r>
              <a:rPr lang="en-US" sz="1400" dirty="0">
                <a:solidFill>
                  <a:srgbClr val="444444"/>
                </a:solidFill>
                <a:latin typeface="Arial" panose="020B0604020202020204" pitchFamily="34" charset="0"/>
              </a:rPr>
              <a:t>Provides a dynamic reflector indication rating for various AWS weld inspection applications. This allows more efficient inspections by eliminating manual calculations. </a:t>
            </a:r>
          </a:p>
          <a:p>
            <a:pPr>
              <a:lnSpc>
                <a:spcPct val="80000"/>
              </a:lnSpc>
            </a:pPr>
            <a:r>
              <a:rPr lang="en-US" sz="2000" b="1" u="sng" dirty="0">
                <a:solidFill>
                  <a:srgbClr val="444444"/>
                </a:solidFill>
                <a:latin typeface="Arial" panose="020B0604020202020204" pitchFamily="34" charset="0"/>
              </a:rPr>
              <a:t>Optional Software Features</a:t>
            </a:r>
          </a:p>
          <a:p>
            <a:pPr algn="l"/>
            <a:r>
              <a:rPr lang="en-US" sz="1400" b="1" i="0" dirty="0">
                <a:solidFill>
                  <a:srgbClr val="444444"/>
                </a:solidFill>
                <a:effectLst/>
                <a:latin typeface="Arial" panose="020B0604020202020204" pitchFamily="34" charset="0"/>
              </a:rPr>
              <a:t>Interface Gate:</a:t>
            </a:r>
            <a:r>
              <a:rPr lang="en-US" sz="1400" b="0" i="0" dirty="0">
                <a:solidFill>
                  <a:srgbClr val="444444"/>
                </a:solidFill>
                <a:effectLst/>
                <a:latin typeface="Arial" panose="020B0604020202020204" pitchFamily="34" charset="0"/>
              </a:rPr>
              <a:t> This optional third measurement gate enables real-time tracking of a variable interface echo in order to maintain consistent digital measurements.</a:t>
            </a:r>
          </a:p>
          <a:p>
            <a:pPr algn="l"/>
            <a:r>
              <a:rPr lang="en-US" sz="1400" b="1" i="0" dirty="0">
                <a:solidFill>
                  <a:srgbClr val="444444"/>
                </a:solidFill>
                <a:effectLst/>
                <a:latin typeface="Arial" panose="020B0604020202020204" pitchFamily="34" charset="0"/>
              </a:rPr>
              <a:t>Corrosion Module:</a:t>
            </a:r>
            <a:r>
              <a:rPr lang="en-US" sz="1400" b="0" i="0" dirty="0">
                <a:solidFill>
                  <a:srgbClr val="444444"/>
                </a:solidFill>
                <a:effectLst/>
                <a:latin typeface="Arial" panose="020B0604020202020204" pitchFamily="34" charset="0"/>
              </a:rPr>
              <a:t> Simplified corrosion mode allowing automatic ultrasonic setups based on transducer selection, Automatic Gain Control (AGC), thickness gage measurement algorithm, V-Path correction, and transducer wear compensation using an automatic zero function (“Do Zero”). Also features color-coded Grid View and encoded B-scan</a:t>
            </a:r>
          </a:p>
          <a:p>
            <a:pPr algn="l"/>
            <a:r>
              <a:rPr lang="en-US" sz="1400" b="1" i="0" dirty="0">
                <a:solidFill>
                  <a:srgbClr val="444444"/>
                </a:solidFill>
                <a:effectLst/>
                <a:latin typeface="Arial" panose="020B0604020202020204" pitchFamily="34" charset="0"/>
              </a:rPr>
              <a:t>Template Storage:</a:t>
            </a:r>
            <a:r>
              <a:rPr lang="en-US" sz="1400" b="0" i="0" dirty="0">
                <a:solidFill>
                  <a:srgbClr val="444444"/>
                </a:solidFill>
                <a:effectLst/>
                <a:latin typeface="Arial" panose="020B0604020202020204" pitchFamily="34" charset="0"/>
              </a:rPr>
              <a:t> Allows on-screen comparison of a live waveform with a saved reference waveform. Saved templates can be dynamically toggled on and off with a single key press for fast waveform comparison. Excellent for spotweld analysis and other applications.</a:t>
            </a:r>
          </a:p>
          <a:p>
            <a:pPr algn="l"/>
            <a:r>
              <a:rPr lang="en-US" sz="1400" b="1" i="0" dirty="0">
                <a:solidFill>
                  <a:srgbClr val="444444"/>
                </a:solidFill>
                <a:effectLst/>
                <a:latin typeface="Arial" panose="020B0604020202020204" pitchFamily="34" charset="0"/>
              </a:rPr>
              <a:t>Backwall Echo Attenuator (BEA): </a:t>
            </a:r>
            <a:r>
              <a:rPr lang="en-US" sz="1400" b="0" i="0" dirty="0">
                <a:solidFill>
                  <a:srgbClr val="444444"/>
                </a:solidFill>
                <a:effectLst/>
                <a:latin typeface="Arial" panose="020B0604020202020204" pitchFamily="34" charset="0"/>
              </a:rPr>
              <a:t>Attenuates the backwall of an inspected part using the screen region defined by Gate 2.</a:t>
            </a:r>
          </a:p>
          <a:p>
            <a:pPr algn="l"/>
            <a:r>
              <a:rPr lang="en-US" sz="1400" b="1" i="0" dirty="0">
                <a:solidFill>
                  <a:srgbClr val="444444"/>
                </a:solidFill>
                <a:effectLst/>
                <a:latin typeface="Arial" panose="020B0604020202020204" pitchFamily="34" charset="0"/>
              </a:rPr>
              <a:t>API 5UE:</a:t>
            </a:r>
            <a:r>
              <a:rPr lang="en-US" sz="1400" b="0" i="0" dirty="0">
                <a:solidFill>
                  <a:srgbClr val="444444"/>
                </a:solidFill>
                <a:effectLst/>
                <a:latin typeface="Arial" panose="020B0604020202020204" pitchFamily="34" charset="0"/>
              </a:rPr>
              <a:t> Allows defect sizing according to API Recommended Practice 5UE. Uses the Amplitude Distance Differential Technique (ADDT) to measure the size of</a:t>
            </a:r>
            <a:br>
              <a:rPr lang="en-US" sz="1400" b="0" i="0" dirty="0">
                <a:solidFill>
                  <a:srgbClr val="444444"/>
                </a:solidFill>
                <a:effectLst/>
                <a:latin typeface="Arial" panose="020B0604020202020204" pitchFamily="34" charset="0"/>
              </a:rPr>
            </a:br>
            <a:r>
              <a:rPr lang="en-US" sz="1400" b="0" i="0" dirty="0">
                <a:solidFill>
                  <a:srgbClr val="444444"/>
                </a:solidFill>
                <a:effectLst/>
                <a:latin typeface="Arial" panose="020B0604020202020204" pitchFamily="34" charset="0"/>
              </a:rPr>
              <a:t>potential defects during the prove-up process of OCTG pipe.</a:t>
            </a:r>
          </a:p>
          <a:p>
            <a:pPr algn="l"/>
            <a:r>
              <a:rPr lang="en-US" sz="1400" b="1" i="0" dirty="0">
                <a:solidFill>
                  <a:srgbClr val="444444"/>
                </a:solidFill>
                <a:effectLst/>
                <a:latin typeface="Arial" panose="020B0604020202020204" pitchFamily="34" charset="0"/>
              </a:rPr>
              <a:t>Waveform Averaging:</a:t>
            </a:r>
            <a:r>
              <a:rPr lang="en-US" sz="1400" b="0" i="0" dirty="0">
                <a:solidFill>
                  <a:srgbClr val="444444"/>
                </a:solidFill>
                <a:effectLst/>
                <a:latin typeface="Arial" panose="020B0604020202020204" pitchFamily="34" charset="0"/>
              </a:rPr>
              <a:t> This feature allows live A-scan averaging 2X, 4X, 8X, 16X, and 32X. </a:t>
            </a:r>
          </a:p>
          <a:p>
            <a:pPr>
              <a:lnSpc>
                <a:spcPct val="80000"/>
              </a:lnSpc>
            </a:pPr>
            <a:endParaRPr lang="en-US" sz="2000" b="1" u="sng" dirty="0">
              <a:solidFill>
                <a:srgbClr val="444444"/>
              </a:solidFill>
              <a:latin typeface="Arial" panose="020B0604020202020204" pitchFamily="34" charset="0"/>
            </a:endParaRPr>
          </a:p>
          <a:p>
            <a:endParaRPr lang="en-US" dirty="0"/>
          </a:p>
        </p:txBody>
      </p:sp>
    </p:spTree>
    <p:extLst>
      <p:ext uri="{BB962C8B-B14F-4D97-AF65-F5344CB8AC3E}">
        <p14:creationId xmlns:p14="http://schemas.microsoft.com/office/powerpoint/2010/main" val="330519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17C9-2D4D-1D7D-0672-DC8FAFDFA42D}"/>
              </a:ext>
            </a:extLst>
          </p:cNvPr>
          <p:cNvSpPr>
            <a:spLocks noGrp="1"/>
          </p:cNvSpPr>
          <p:nvPr>
            <p:ph type="title"/>
          </p:nvPr>
        </p:nvSpPr>
        <p:spPr/>
        <p:txBody>
          <a:bodyPr/>
          <a:lstStyle/>
          <a:p>
            <a:pPr algn="ctr"/>
            <a:r>
              <a:rPr lang="en-US" b="1" dirty="0"/>
              <a:t>6LT</a:t>
            </a:r>
          </a:p>
        </p:txBody>
      </p:sp>
      <p:sp>
        <p:nvSpPr>
          <p:cNvPr id="3" name="Content Placeholder 2">
            <a:extLst>
              <a:ext uri="{FF2B5EF4-FFF2-40B4-BE49-F238E27FC236}">
                <a16:creationId xmlns:a16="http://schemas.microsoft.com/office/drawing/2014/main" id="{A862F0AB-7FB7-EE37-E225-3670F1CA08F4}"/>
              </a:ext>
            </a:extLst>
          </p:cNvPr>
          <p:cNvSpPr>
            <a:spLocks noGrp="1"/>
          </p:cNvSpPr>
          <p:nvPr>
            <p:ph idx="1"/>
          </p:nvPr>
        </p:nvSpPr>
        <p:spPr/>
        <p:txBody>
          <a:bodyPr/>
          <a:lstStyle/>
          <a:p>
            <a:r>
              <a:rPr lang="en-US" sz="2000" b="1" i="0" dirty="0">
                <a:effectLst/>
                <a:latin typeface="Arial" panose="020B0604020202020204" pitchFamily="34" charset="0"/>
                <a:cs typeface="Arial" panose="020B0604020202020204" pitchFamily="34" charset="0"/>
              </a:rPr>
              <a:t>Reliable Flaw Detection in the Palm of your Hand</a:t>
            </a:r>
          </a:p>
          <a:p>
            <a:r>
              <a:rPr lang="en-US" sz="1200" dirty="0">
                <a:latin typeface="Arial" panose="020B0604020202020204" pitchFamily="34" charset="0"/>
                <a:cs typeface="Arial" panose="020B0604020202020204" pitchFamily="34" charset="0"/>
              </a:rPr>
              <a:t>Portable and easy to use, the EPOCH 6LT flaw detector is an ergonomic, rugged instrument that delivers user comfort and more uptime. </a:t>
            </a:r>
          </a:p>
          <a:p>
            <a:r>
              <a:rPr lang="en-US" sz="1200" i="0" dirty="0">
                <a:effectLst/>
                <a:latin typeface="Arial" panose="020B0604020202020204" pitchFamily="34" charset="0"/>
                <a:cs typeface="Arial" panose="020B0604020202020204" pitchFamily="34" charset="0"/>
              </a:rPr>
              <a:t>Weighs just 1.95 lbs. (890g) with a grip-oriented weight distribution for one handed operation. </a:t>
            </a:r>
          </a:p>
          <a:p>
            <a:r>
              <a:rPr lang="en-US" sz="1200" dirty="0">
                <a:latin typeface="Arial" panose="020B0604020202020204" pitchFamily="34" charset="0"/>
                <a:cs typeface="Arial" panose="020B0604020202020204" pitchFamily="34" charset="0"/>
              </a:rPr>
              <a:t>Rotary knob and simple button design make it easy to use even when wearing gloves.</a:t>
            </a:r>
          </a:p>
          <a:p>
            <a:r>
              <a:rPr lang="en-US" sz="1200" i="0" dirty="0">
                <a:effectLst/>
                <a:latin typeface="Arial" panose="020B0604020202020204" pitchFamily="34" charset="0"/>
                <a:cs typeface="Arial" panose="020B0604020202020204" pitchFamily="34" charset="0"/>
              </a:rPr>
              <a:t>Engineered to IP6</a:t>
            </a:r>
            <a:r>
              <a:rPr lang="en-US" sz="1200" dirty="0">
                <a:latin typeface="Arial" panose="020B0604020202020204" pitchFamily="34" charset="0"/>
                <a:cs typeface="Arial" panose="020B0604020202020204" pitchFamily="34" charset="0"/>
              </a:rPr>
              <a:t>5/67 and drop tested.</a:t>
            </a:r>
          </a:p>
          <a:p>
            <a:pPr algn="l">
              <a:buFont typeface="Arial" panose="020B0604020202020204" pitchFamily="34" charset="0"/>
              <a:buChar char="•"/>
            </a:pPr>
            <a:r>
              <a:rPr lang="en-US" sz="1200" dirty="0">
                <a:latin typeface="Arial" panose="020B0604020202020204" pitchFamily="34" charset="0"/>
                <a:cs typeface="Arial" panose="020B0604020202020204" pitchFamily="34" charset="0"/>
              </a:rPr>
              <a:t>Offers all the core functionality of the EPOCH 650 flaw detector in a small, portable instrument</a:t>
            </a:r>
          </a:p>
          <a:p>
            <a:pPr algn="l">
              <a:buFont typeface="Arial" panose="020B0604020202020204" pitchFamily="34" charset="0"/>
              <a:buChar char="•"/>
            </a:pPr>
            <a:r>
              <a:rPr lang="en-US" sz="1200" dirty="0">
                <a:latin typeface="Arial" panose="020B0604020202020204" pitchFamily="34" charset="0"/>
                <a:cs typeface="Arial" panose="020B0604020202020204" pitchFamily="34" charset="0"/>
              </a:rPr>
              <a:t>Meets the requirements of ISO 22232-1</a:t>
            </a:r>
          </a:p>
          <a:p>
            <a:pPr algn="l">
              <a:buFont typeface="Arial" panose="020B0604020202020204" pitchFamily="34" charset="0"/>
              <a:buChar char="•"/>
            </a:pPr>
            <a:r>
              <a:rPr lang="en-US" sz="1200" dirty="0">
                <a:latin typeface="Arial" panose="020B0604020202020204" pitchFamily="34" charset="0"/>
                <a:cs typeface="Arial" panose="020B0604020202020204" pitchFamily="34" charset="0"/>
              </a:rPr>
              <a:t>Optional corrosion software with center-pin transducer ID</a:t>
            </a:r>
          </a:p>
          <a:p>
            <a:pPr algn="l">
              <a:buFont typeface="Arial" panose="020B0604020202020204" pitchFamily="34" charset="0"/>
              <a:buChar char="•"/>
            </a:pPr>
            <a:r>
              <a:rPr lang="en-US" sz="1200" dirty="0">
                <a:latin typeface="Arial" panose="020B0604020202020204" pitchFamily="34" charset="0"/>
                <a:cs typeface="Arial" panose="020B0604020202020204" pitchFamily="34" charset="0"/>
              </a:rPr>
              <a:t>Optional Wireless LAN connectivity</a:t>
            </a:r>
          </a:p>
          <a:p>
            <a:endParaRPr lang="en-US" sz="1200" i="0" dirty="0">
              <a:effectLst/>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8D9FE783-082F-ACAF-515E-01D8BFE14D7E}"/>
              </a:ext>
            </a:extLst>
          </p:cNvPr>
          <p:cNvPicPr>
            <a:picLocks noChangeAspect="1"/>
          </p:cNvPicPr>
          <p:nvPr/>
        </p:nvPicPr>
        <p:blipFill rotWithShape="1">
          <a:blip r:embed="rId2"/>
          <a:srcRect l="8115" t="19737" r="6862" b="7130"/>
          <a:stretch/>
        </p:blipFill>
        <p:spPr>
          <a:xfrm>
            <a:off x="6387254" y="3657599"/>
            <a:ext cx="3989493" cy="2289387"/>
          </a:xfrm>
          <a:prstGeom prst="rect">
            <a:avLst/>
          </a:prstGeom>
        </p:spPr>
      </p:pic>
    </p:spTree>
    <p:extLst>
      <p:ext uri="{BB962C8B-B14F-4D97-AF65-F5344CB8AC3E}">
        <p14:creationId xmlns:p14="http://schemas.microsoft.com/office/powerpoint/2010/main" val="27756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A866-1F66-A854-9F47-BFC757EB67C0}"/>
              </a:ext>
            </a:extLst>
          </p:cNvPr>
          <p:cNvSpPr>
            <a:spLocks noGrp="1"/>
          </p:cNvSpPr>
          <p:nvPr>
            <p:ph type="title"/>
          </p:nvPr>
        </p:nvSpPr>
        <p:spPr/>
        <p:txBody>
          <a:bodyPr/>
          <a:lstStyle/>
          <a:p>
            <a:pPr algn="ctr"/>
            <a:r>
              <a:rPr lang="en-US" b="1" dirty="0"/>
              <a:t>Biography</a:t>
            </a:r>
          </a:p>
        </p:txBody>
      </p:sp>
      <p:sp>
        <p:nvSpPr>
          <p:cNvPr id="3" name="Content Placeholder 2">
            <a:extLst>
              <a:ext uri="{FF2B5EF4-FFF2-40B4-BE49-F238E27FC236}">
                <a16:creationId xmlns:a16="http://schemas.microsoft.com/office/drawing/2014/main" id="{4FCB2A24-F947-9BA2-6F62-31ADB165EEE5}"/>
              </a:ext>
            </a:extLst>
          </p:cNvPr>
          <p:cNvSpPr>
            <a:spLocks noGrp="1"/>
          </p:cNvSpPr>
          <p:nvPr>
            <p:ph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My name is Dillon Tynes with Evident Scientific (formerly Olympus). I have been working in the NDT industry for just shy of 10 years and I am currently the NDT Sales representative covering the East, West and North Texas areas. I have been with the company for 3 months now.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have been an ASNT Level 3 in ultrasonics and magnetic particle testing for 3 years and an AWS CWI for 2 ½ years. I also have my AAS in robotics and automation from TCC.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Previously I worked for Sabre Industries out of Kennedale, Texas. I worked there for 9 ½ years, 6 years as a technician/inspector. In 2020 I obtained my ASNT level 3 certifications and became their corporate level 3. I was responsible for managing all aspects of the NDT program to include testing, training, qualification and certification. I also assisted with vendor/supplier audits, welding certification and testing, R&amp;D, and more. </a:t>
            </a:r>
            <a:endParaRPr lang="en-US" dirty="0"/>
          </a:p>
        </p:txBody>
      </p:sp>
    </p:spTree>
    <p:extLst>
      <p:ext uri="{BB962C8B-B14F-4D97-AF65-F5344CB8AC3E}">
        <p14:creationId xmlns:p14="http://schemas.microsoft.com/office/powerpoint/2010/main" val="189096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CF0B-C05E-C322-00F5-1A67B26CB7AE}"/>
              </a:ext>
            </a:extLst>
          </p:cNvPr>
          <p:cNvSpPr>
            <a:spLocks noGrp="1"/>
          </p:cNvSpPr>
          <p:nvPr>
            <p:ph type="title"/>
          </p:nvPr>
        </p:nvSpPr>
        <p:spPr/>
        <p:txBody>
          <a:bodyPr/>
          <a:lstStyle/>
          <a:p>
            <a:pPr algn="ctr"/>
            <a:r>
              <a:rPr lang="en-US" b="1" dirty="0"/>
              <a:t>6LT</a:t>
            </a:r>
          </a:p>
        </p:txBody>
      </p:sp>
      <p:sp>
        <p:nvSpPr>
          <p:cNvPr id="3" name="Content Placeholder 2">
            <a:extLst>
              <a:ext uri="{FF2B5EF4-FFF2-40B4-BE49-F238E27FC236}">
                <a16:creationId xmlns:a16="http://schemas.microsoft.com/office/drawing/2014/main" id="{8961A8DA-F36D-4D8C-94A0-A40FD394E1A3}"/>
              </a:ext>
            </a:extLst>
          </p:cNvPr>
          <p:cNvSpPr>
            <a:spLocks noGrp="1"/>
          </p:cNvSpPr>
          <p:nvPr>
            <p:ph idx="1"/>
          </p:nvPr>
        </p:nvSpPr>
        <p:spPr/>
        <p:txBody>
          <a:bodyPr/>
          <a:lstStyle/>
          <a:p>
            <a:r>
              <a:rPr lang="en-US" sz="1400" dirty="0">
                <a:solidFill>
                  <a:srgbClr val="444444"/>
                </a:solidFill>
                <a:latin typeface="Arial" panose="020B0604020202020204" pitchFamily="34" charset="0"/>
              </a:rPr>
              <a:t>Designed for Rope Access and Ultra-High Portability Applications</a:t>
            </a:r>
          </a:p>
          <a:p>
            <a:pPr algn="l"/>
            <a:r>
              <a:rPr lang="en-US" sz="1400" dirty="0">
                <a:solidFill>
                  <a:srgbClr val="444444"/>
                </a:solidFill>
                <a:latin typeface="Arial" panose="020B0604020202020204" pitchFamily="34" charset="0"/>
              </a:rPr>
              <a:t>For rope access technicians, the EPOCH 6LT flaw detector offers features to help keep </a:t>
            </a:r>
            <a:br>
              <a:rPr lang="en-US" sz="1400" dirty="0">
                <a:solidFill>
                  <a:srgbClr val="444444"/>
                </a:solidFill>
                <a:latin typeface="Arial" panose="020B0604020202020204" pitchFamily="34" charset="0"/>
              </a:rPr>
            </a:br>
            <a:r>
              <a:rPr lang="en-US" sz="1400" dirty="0">
                <a:solidFill>
                  <a:srgbClr val="444444"/>
                </a:solidFill>
                <a:latin typeface="Arial" panose="020B0604020202020204" pitchFamily="34" charset="0"/>
              </a:rPr>
              <a:t>you safe during challenging inspections.</a:t>
            </a:r>
          </a:p>
          <a:p>
            <a:pPr lvl="1"/>
            <a:r>
              <a:rPr lang="en-US" sz="1400" dirty="0">
                <a:solidFill>
                  <a:srgbClr val="444444"/>
                </a:solidFill>
                <a:latin typeface="Arial" panose="020B0604020202020204" pitchFamily="34" charset="0"/>
              </a:rPr>
              <a:t>With the optional rope access accessory kit, secure the instrument to your leg with</a:t>
            </a:r>
            <a:br>
              <a:rPr lang="en-US" sz="1400" dirty="0">
                <a:solidFill>
                  <a:srgbClr val="444444"/>
                </a:solidFill>
                <a:latin typeface="Arial" panose="020B0604020202020204" pitchFamily="34" charset="0"/>
              </a:rPr>
            </a:br>
            <a:r>
              <a:rPr lang="en-US" sz="1400" dirty="0">
                <a:solidFill>
                  <a:srgbClr val="444444"/>
                </a:solidFill>
                <a:latin typeface="Arial" panose="020B0604020202020204" pitchFamily="34" charset="0"/>
              </a:rPr>
              <a:t>a strap or attach it to your harness, leaving your hands free to maintain balance or </a:t>
            </a:r>
            <a:br>
              <a:rPr lang="en-US" sz="1400" dirty="0">
                <a:solidFill>
                  <a:srgbClr val="444444"/>
                </a:solidFill>
                <a:latin typeface="Arial" panose="020B0604020202020204" pitchFamily="34" charset="0"/>
              </a:rPr>
            </a:br>
            <a:r>
              <a:rPr lang="en-US" sz="1400" dirty="0">
                <a:solidFill>
                  <a:srgbClr val="444444"/>
                </a:solidFill>
                <a:latin typeface="Arial" panose="020B0604020202020204" pitchFamily="34" charset="0"/>
              </a:rPr>
              <a:t>adjust the probe.</a:t>
            </a:r>
          </a:p>
          <a:p>
            <a:pPr lvl="1"/>
            <a:r>
              <a:rPr lang="en-US" sz="1400" dirty="0">
                <a:solidFill>
                  <a:srgbClr val="444444"/>
                </a:solidFill>
                <a:latin typeface="Arial" panose="020B0604020202020204" pitchFamily="34" charset="0"/>
              </a:rPr>
              <a:t>Rotate the display from portrait to landscape to properly view the A-scan and </a:t>
            </a:r>
            <a:br>
              <a:rPr lang="en-US" sz="1400" dirty="0">
                <a:solidFill>
                  <a:srgbClr val="444444"/>
                </a:solidFill>
                <a:latin typeface="Arial" panose="020B0604020202020204" pitchFamily="34" charset="0"/>
              </a:rPr>
            </a:br>
            <a:r>
              <a:rPr lang="en-US" sz="1400" dirty="0">
                <a:solidFill>
                  <a:srgbClr val="444444"/>
                </a:solidFill>
                <a:latin typeface="Arial" panose="020B0604020202020204" pitchFamily="34" charset="0"/>
              </a:rPr>
              <a:t>readings.</a:t>
            </a:r>
          </a:p>
          <a:p>
            <a:pPr lvl="1"/>
            <a:r>
              <a:rPr lang="en-US" sz="1400" dirty="0">
                <a:solidFill>
                  <a:srgbClr val="444444"/>
                </a:solidFill>
                <a:latin typeface="Arial" panose="020B0604020202020204" pitchFamily="34" charset="0"/>
              </a:rPr>
              <a:t>For greater flexibility, the 1/4-20 threaded insert enables you to connect the flaw </a:t>
            </a:r>
            <a:br>
              <a:rPr lang="en-US" sz="1400" dirty="0">
                <a:solidFill>
                  <a:srgbClr val="444444"/>
                </a:solidFill>
                <a:latin typeface="Arial" panose="020B0604020202020204" pitchFamily="34" charset="0"/>
              </a:rPr>
            </a:br>
            <a:r>
              <a:rPr lang="en-US" sz="1400" dirty="0">
                <a:solidFill>
                  <a:srgbClr val="444444"/>
                </a:solidFill>
                <a:latin typeface="Arial" panose="020B0604020202020204" pitchFamily="34" charset="0"/>
              </a:rPr>
              <a:t>detector to a wide variety of Olympus and third-party accessories.</a:t>
            </a:r>
          </a:p>
          <a:p>
            <a:endParaRPr lang="en-US" sz="1400" dirty="0">
              <a:solidFill>
                <a:srgbClr val="444444"/>
              </a:solidFill>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5652FF8E-2AFC-E03D-6FC0-913B6533A83F}"/>
              </a:ext>
            </a:extLst>
          </p:cNvPr>
          <p:cNvPicPr>
            <a:picLocks noChangeAspect="1"/>
          </p:cNvPicPr>
          <p:nvPr/>
        </p:nvPicPr>
        <p:blipFill>
          <a:blip r:embed="rId2"/>
          <a:stretch>
            <a:fillRect/>
          </a:stretch>
        </p:blipFill>
        <p:spPr>
          <a:xfrm>
            <a:off x="8284211" y="1862138"/>
            <a:ext cx="2857500" cy="4314825"/>
          </a:xfrm>
          <a:prstGeom prst="rect">
            <a:avLst/>
          </a:prstGeom>
        </p:spPr>
      </p:pic>
    </p:spTree>
    <p:extLst>
      <p:ext uri="{BB962C8B-B14F-4D97-AF65-F5344CB8AC3E}">
        <p14:creationId xmlns:p14="http://schemas.microsoft.com/office/powerpoint/2010/main" val="194086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D3BC-03F3-6A59-C884-217FEBBB1D9B}"/>
              </a:ext>
            </a:extLst>
          </p:cNvPr>
          <p:cNvSpPr>
            <a:spLocks noGrp="1"/>
          </p:cNvSpPr>
          <p:nvPr>
            <p:ph type="title"/>
          </p:nvPr>
        </p:nvSpPr>
        <p:spPr/>
        <p:txBody>
          <a:bodyPr/>
          <a:lstStyle/>
          <a:p>
            <a:pPr algn="ctr"/>
            <a:r>
              <a:rPr lang="en-US" b="1" dirty="0"/>
              <a:t>Transducers and Accessories</a:t>
            </a:r>
          </a:p>
        </p:txBody>
      </p:sp>
      <p:sp>
        <p:nvSpPr>
          <p:cNvPr id="3" name="Content Placeholder 2">
            <a:extLst>
              <a:ext uri="{FF2B5EF4-FFF2-40B4-BE49-F238E27FC236}">
                <a16:creationId xmlns:a16="http://schemas.microsoft.com/office/drawing/2014/main" id="{B8FA97E3-3171-FC8E-8FC1-CF65C9582B33}"/>
              </a:ext>
            </a:extLst>
          </p:cNvPr>
          <p:cNvSpPr>
            <a:spLocks noGrp="1"/>
          </p:cNvSpPr>
          <p:nvPr>
            <p:ph idx="1"/>
          </p:nvPr>
        </p:nvSpPr>
        <p:spPr/>
        <p:txBody>
          <a:bodyPr>
            <a:normAutofit/>
          </a:bodyPr>
          <a:lstStyle/>
          <a:p>
            <a:r>
              <a:rPr lang="en-US" sz="1400" dirty="0">
                <a:latin typeface="Arial" panose="020B0604020202020204" pitchFamily="34" charset="0"/>
                <a:cs typeface="Arial" panose="020B0604020202020204" pitchFamily="34" charset="0"/>
              </a:rPr>
              <a:t>Evident offers a variety of transducers and accessories to fit your needs. </a:t>
            </a:r>
          </a:p>
          <a:p>
            <a:r>
              <a:rPr lang="en-US" sz="1400" dirty="0">
                <a:latin typeface="Arial" panose="020B0604020202020204" pitchFamily="34" charset="0"/>
                <a:cs typeface="Arial" panose="020B0604020202020204" pitchFamily="34" charset="0"/>
              </a:rPr>
              <a:t>Precision single element transducers</a:t>
            </a:r>
          </a:p>
          <a:p>
            <a:pPr lvl="1"/>
            <a:r>
              <a:rPr lang="en-US" sz="1200" dirty="0">
                <a:latin typeface="Arial" panose="020B0604020202020204" pitchFamily="34" charset="0"/>
                <a:cs typeface="Arial" panose="020B0604020202020204" pitchFamily="34" charset="0"/>
              </a:rPr>
              <a:t>Contact transducers</a:t>
            </a:r>
          </a:p>
          <a:p>
            <a:pPr lvl="1"/>
            <a:r>
              <a:rPr lang="en-US" sz="1200" dirty="0">
                <a:latin typeface="Arial" panose="020B0604020202020204" pitchFamily="34" charset="0"/>
                <a:cs typeface="Arial" panose="020B0604020202020204" pitchFamily="34" charset="0"/>
              </a:rPr>
              <a:t>Delay Line</a:t>
            </a:r>
          </a:p>
          <a:p>
            <a:pPr lvl="1"/>
            <a:r>
              <a:rPr lang="en-US" sz="1200" dirty="0">
                <a:latin typeface="Arial" panose="020B0604020202020204" pitchFamily="34" charset="0"/>
                <a:cs typeface="Arial" panose="020B0604020202020204" pitchFamily="34" charset="0"/>
              </a:rPr>
              <a:t>Immersion</a:t>
            </a:r>
          </a:p>
          <a:p>
            <a:r>
              <a:rPr lang="en-US" sz="1400" dirty="0">
                <a:latin typeface="Arial" panose="020B0604020202020204" pitchFamily="34" charset="0"/>
                <a:cs typeface="Arial" panose="020B0604020202020204" pitchFamily="34" charset="0"/>
              </a:rPr>
              <a:t>Test blocks</a:t>
            </a:r>
          </a:p>
          <a:p>
            <a:r>
              <a:rPr lang="en-US" sz="1400" dirty="0">
                <a:latin typeface="Arial" panose="020B0604020202020204" pitchFamily="34" charset="0"/>
                <a:cs typeface="Arial" panose="020B0604020202020204" pitchFamily="34" charset="0"/>
              </a:rPr>
              <a:t>Cables</a:t>
            </a:r>
          </a:p>
          <a:p>
            <a:pPr lvl="1"/>
            <a:r>
              <a:rPr lang="en-US" sz="1200" dirty="0">
                <a:latin typeface="Arial" panose="020B0604020202020204" pitchFamily="34" charset="0"/>
                <a:cs typeface="Arial" panose="020B0604020202020204" pitchFamily="34" charset="0"/>
              </a:rPr>
              <a:t>Standard</a:t>
            </a:r>
          </a:p>
          <a:p>
            <a:pPr lvl="1"/>
            <a:r>
              <a:rPr lang="en-US" sz="1200" dirty="0">
                <a:latin typeface="Arial" panose="020B0604020202020204" pitchFamily="34" charset="0"/>
                <a:cs typeface="Arial" panose="020B0604020202020204" pitchFamily="34" charset="0"/>
              </a:rPr>
              <a:t>Waterproof</a:t>
            </a:r>
          </a:p>
          <a:p>
            <a:pPr lvl="1"/>
            <a:r>
              <a:rPr lang="en-US" sz="1200" dirty="0">
                <a:latin typeface="Arial" panose="020B0604020202020204" pitchFamily="34" charset="0"/>
                <a:cs typeface="Arial" panose="020B0604020202020204" pitchFamily="34" charset="0"/>
              </a:rPr>
              <a:t>Heavy duty-Teflon</a:t>
            </a:r>
          </a:p>
          <a:p>
            <a:pPr lvl="1"/>
            <a:r>
              <a:rPr lang="en-US" sz="1200" dirty="0">
                <a:latin typeface="Arial" panose="020B0604020202020204" pitchFamily="34" charset="0"/>
                <a:cs typeface="Arial" panose="020B0604020202020204" pitchFamily="34" charset="0"/>
              </a:rPr>
              <a:t>Heavy duty- Armored silicone </a:t>
            </a:r>
            <a:r>
              <a:rPr lang="en-US" sz="1200" dirty="0" err="1">
                <a:latin typeface="Arial" panose="020B0604020202020204" pitchFamily="34" charset="0"/>
                <a:cs typeface="Arial" panose="020B0604020202020204" pitchFamily="34" charset="0"/>
              </a:rPr>
              <a:t>jaket</a:t>
            </a:r>
            <a:endParaRPr lang="en-US" sz="1200" dirty="0">
              <a:latin typeface="Arial" panose="020B0604020202020204" pitchFamily="34" charset="0"/>
              <a:cs typeface="Arial" panose="020B0604020202020204" pitchFamily="34" charset="0"/>
            </a:endParaRPr>
          </a:p>
          <a:p>
            <a:pPr lvl="1"/>
            <a:r>
              <a:rPr lang="en-US" sz="1200" dirty="0">
                <a:latin typeface="Arial" panose="020B0604020202020204" pitchFamily="34" charset="0"/>
                <a:cs typeface="Arial" panose="020B0604020202020204" pitchFamily="34" charset="0"/>
              </a:rPr>
              <a:t>Heavy duty- Armored PVC jacket</a:t>
            </a:r>
          </a:p>
          <a:p>
            <a:pPr lvl="1"/>
            <a:r>
              <a:rPr lang="en-US" sz="1200" dirty="0">
                <a:latin typeface="Arial" panose="020B0604020202020204" pitchFamily="34" charset="0"/>
                <a:cs typeface="Arial" panose="020B0604020202020204" pitchFamily="34" charset="0"/>
              </a:rPr>
              <a:t>Heavy duty- Stainless Steel</a:t>
            </a:r>
          </a:p>
          <a:p>
            <a:r>
              <a:rPr lang="en-US" sz="1400" dirty="0">
                <a:latin typeface="Arial" panose="020B0604020202020204" pitchFamily="34" charset="0"/>
                <a:cs typeface="Arial" panose="020B0604020202020204" pitchFamily="34" charset="0"/>
              </a:rPr>
              <a:t>Corrosion gaging transducers</a:t>
            </a:r>
          </a:p>
          <a:p>
            <a:pPr lvl="1"/>
            <a:r>
              <a:rPr lang="en-US" sz="1200" dirty="0">
                <a:latin typeface="Arial" panose="020B0604020202020204" pitchFamily="34" charset="0"/>
                <a:cs typeface="Arial" panose="020B0604020202020204" pitchFamily="34" charset="0"/>
              </a:rPr>
              <a:t>Dual transducers</a:t>
            </a:r>
          </a:p>
          <a:p>
            <a:pPr lvl="1"/>
            <a:r>
              <a:rPr lang="en-US" sz="1200" dirty="0">
                <a:latin typeface="Arial" panose="020B0604020202020204" pitchFamily="34" charset="0"/>
                <a:cs typeface="Arial" panose="020B0604020202020204" pitchFamily="34" charset="0"/>
              </a:rPr>
              <a:t>Single element transducers for corrosion</a:t>
            </a:r>
          </a:p>
        </p:txBody>
      </p:sp>
      <p:pic>
        <p:nvPicPr>
          <p:cNvPr id="4" name="Picture 3">
            <a:extLst>
              <a:ext uri="{FF2B5EF4-FFF2-40B4-BE49-F238E27FC236}">
                <a16:creationId xmlns:a16="http://schemas.microsoft.com/office/drawing/2014/main" id="{7D6224F1-ACA4-732E-943C-42C66FC6A129}"/>
              </a:ext>
            </a:extLst>
          </p:cNvPr>
          <p:cNvPicPr>
            <a:picLocks noChangeAspect="1"/>
          </p:cNvPicPr>
          <p:nvPr/>
        </p:nvPicPr>
        <p:blipFill rotWithShape="1">
          <a:blip r:embed="rId2"/>
          <a:srcRect l="48341" t="17704" b="20193"/>
          <a:stretch/>
        </p:blipFill>
        <p:spPr>
          <a:xfrm>
            <a:off x="4991946" y="4001294"/>
            <a:ext cx="5904653" cy="1774615"/>
          </a:xfrm>
          <a:prstGeom prst="rect">
            <a:avLst/>
          </a:prstGeom>
        </p:spPr>
      </p:pic>
    </p:spTree>
    <p:extLst>
      <p:ext uri="{BB962C8B-B14F-4D97-AF65-F5344CB8AC3E}">
        <p14:creationId xmlns:p14="http://schemas.microsoft.com/office/powerpoint/2010/main" val="35183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CF20-A569-F7B4-8939-F52B7F07CE2E}"/>
              </a:ext>
            </a:extLst>
          </p:cNvPr>
          <p:cNvSpPr>
            <a:spLocks noGrp="1"/>
          </p:cNvSpPr>
          <p:nvPr>
            <p:ph type="title"/>
          </p:nvPr>
        </p:nvSpPr>
        <p:spPr/>
        <p:txBody>
          <a:bodyPr/>
          <a:lstStyle/>
          <a:p>
            <a:pPr algn="ctr"/>
            <a:r>
              <a:rPr lang="en-US" dirty="0"/>
              <a:t>Contact Information	</a:t>
            </a:r>
          </a:p>
        </p:txBody>
      </p:sp>
      <p:sp>
        <p:nvSpPr>
          <p:cNvPr id="3" name="Content Placeholder 2">
            <a:extLst>
              <a:ext uri="{FF2B5EF4-FFF2-40B4-BE49-F238E27FC236}">
                <a16:creationId xmlns:a16="http://schemas.microsoft.com/office/drawing/2014/main" id="{F0FB9CB0-BB54-50D3-2158-02CF05FFA3E3}"/>
              </a:ext>
            </a:extLst>
          </p:cNvPr>
          <p:cNvSpPr>
            <a:spLocks noGrp="1"/>
          </p:cNvSpPr>
          <p:nvPr>
            <p:ph idx="1"/>
          </p:nvPr>
        </p:nvSpPr>
        <p:spPr/>
        <p:txBody>
          <a:bodyPr>
            <a:normAutofit/>
          </a:bodyPr>
          <a:lstStyle/>
          <a:p>
            <a:pPr marL="0" indent="0" algn="ctr">
              <a:buNone/>
            </a:pPr>
            <a:r>
              <a:rPr lang="en-US" sz="3000" dirty="0"/>
              <a:t>Dillon Tynes</a:t>
            </a:r>
          </a:p>
          <a:p>
            <a:pPr marL="0" indent="0" algn="ctr">
              <a:buNone/>
            </a:pPr>
            <a:r>
              <a:rPr lang="en-US" sz="3000" dirty="0"/>
              <a:t>NDT Sales Representative</a:t>
            </a:r>
          </a:p>
          <a:p>
            <a:pPr marL="0" indent="0" algn="ctr">
              <a:buNone/>
            </a:pPr>
            <a:r>
              <a:rPr lang="en-US" sz="3000" dirty="0"/>
              <a:t>469-744-4670</a:t>
            </a:r>
          </a:p>
          <a:p>
            <a:pPr marL="0" indent="0" algn="ctr">
              <a:buNone/>
            </a:pPr>
            <a:r>
              <a:rPr lang="en-US" sz="3000" dirty="0"/>
              <a:t>Dillon.tynes@evidentscientific.com</a:t>
            </a:r>
          </a:p>
        </p:txBody>
      </p:sp>
    </p:spTree>
    <p:extLst>
      <p:ext uri="{BB962C8B-B14F-4D97-AF65-F5344CB8AC3E}">
        <p14:creationId xmlns:p14="http://schemas.microsoft.com/office/powerpoint/2010/main" val="304040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A29A-9E0F-D210-BB8D-FC72F3D27EE5}"/>
              </a:ext>
            </a:extLst>
          </p:cNvPr>
          <p:cNvSpPr>
            <a:spLocks noGrp="1"/>
          </p:cNvSpPr>
          <p:nvPr>
            <p:ph type="title"/>
          </p:nvPr>
        </p:nvSpPr>
        <p:spPr/>
        <p:txBody>
          <a:bodyPr/>
          <a:lstStyle/>
          <a:p>
            <a:pPr algn="ctr"/>
            <a:r>
              <a:rPr lang="en-US" b="1" dirty="0"/>
              <a:t>Ultrasonic Thickness Gauges</a:t>
            </a:r>
            <a:r>
              <a:rPr lang="en-US" dirty="0"/>
              <a:t>	</a:t>
            </a:r>
          </a:p>
        </p:txBody>
      </p:sp>
      <p:sp>
        <p:nvSpPr>
          <p:cNvPr id="3" name="Content Placeholder 2">
            <a:extLst>
              <a:ext uri="{FF2B5EF4-FFF2-40B4-BE49-F238E27FC236}">
                <a16:creationId xmlns:a16="http://schemas.microsoft.com/office/drawing/2014/main" id="{90CBB856-960F-C9C4-C7CA-2195B8356C96}"/>
              </a:ext>
            </a:extLst>
          </p:cNvPr>
          <p:cNvSpPr>
            <a:spLocks noGrp="1"/>
          </p:cNvSpPr>
          <p:nvPr>
            <p:ph idx="1"/>
          </p:nvPr>
        </p:nvSpPr>
        <p:spPr/>
        <p:txBody>
          <a:bodyPr/>
          <a:lstStyle/>
          <a:p>
            <a:r>
              <a:rPr lang="en-US" dirty="0"/>
              <a:t>27 MG</a:t>
            </a:r>
          </a:p>
          <a:p>
            <a:r>
              <a:rPr lang="en-US" dirty="0"/>
              <a:t>45 MG</a:t>
            </a:r>
          </a:p>
          <a:p>
            <a:r>
              <a:rPr lang="en-US" dirty="0"/>
              <a:t>38 DL </a:t>
            </a:r>
          </a:p>
          <a:p>
            <a:r>
              <a:rPr lang="en-US" dirty="0"/>
              <a:t>Magna Mike 8600</a:t>
            </a:r>
          </a:p>
          <a:p>
            <a:r>
              <a:rPr lang="en-US" dirty="0"/>
              <a:t>35 RDC</a:t>
            </a:r>
          </a:p>
          <a:p>
            <a:r>
              <a:rPr lang="en-US" dirty="0"/>
              <a:t>72 DL Plus</a:t>
            </a:r>
          </a:p>
        </p:txBody>
      </p:sp>
    </p:spTree>
    <p:extLst>
      <p:ext uri="{BB962C8B-B14F-4D97-AF65-F5344CB8AC3E}">
        <p14:creationId xmlns:p14="http://schemas.microsoft.com/office/powerpoint/2010/main" val="330098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31EC-DBD2-BE71-4273-5061BD8DE8B2}"/>
              </a:ext>
            </a:extLst>
          </p:cNvPr>
          <p:cNvSpPr>
            <a:spLocks noGrp="1"/>
          </p:cNvSpPr>
          <p:nvPr>
            <p:ph type="title"/>
          </p:nvPr>
        </p:nvSpPr>
        <p:spPr/>
        <p:txBody>
          <a:bodyPr/>
          <a:lstStyle/>
          <a:p>
            <a:pPr algn="ctr"/>
            <a:r>
              <a:rPr lang="en-US" b="1" dirty="0"/>
              <a:t>27 MG</a:t>
            </a:r>
          </a:p>
        </p:txBody>
      </p:sp>
      <p:sp>
        <p:nvSpPr>
          <p:cNvPr id="3" name="Content Placeholder 2">
            <a:extLst>
              <a:ext uri="{FF2B5EF4-FFF2-40B4-BE49-F238E27FC236}">
                <a16:creationId xmlns:a16="http://schemas.microsoft.com/office/drawing/2014/main" id="{0FBCA549-C4AF-844F-5221-441910ABB3CD}"/>
              </a:ext>
            </a:extLst>
          </p:cNvPr>
          <p:cNvSpPr>
            <a:spLocks noGrp="1"/>
          </p:cNvSpPr>
          <p:nvPr>
            <p:ph idx="1"/>
          </p:nvPr>
        </p:nvSpPr>
        <p:spPr/>
        <p:txBody>
          <a:bodyPr>
            <a:normAutofit/>
          </a:bodyPr>
          <a:lstStyle/>
          <a:p>
            <a:r>
              <a:rPr lang="en-US" sz="1200" dirty="0">
                <a:solidFill>
                  <a:srgbClr val="444444"/>
                </a:solidFill>
                <a:latin typeface="Arial" panose="020B0604020202020204" pitchFamily="34" charset="0"/>
              </a:rPr>
              <a:t>The Olympus 27MG is an affordable ultrasonic thickness gauge designed to make accurate, measurements from one side on internally corroded or eroded metal pipes, tanks, and other equipment.</a:t>
            </a:r>
          </a:p>
          <a:p>
            <a:r>
              <a:rPr lang="en-US" sz="1200" dirty="0">
                <a:solidFill>
                  <a:srgbClr val="444444"/>
                </a:solidFill>
                <a:latin typeface="Arial" panose="020B0604020202020204" pitchFamily="34" charset="0"/>
              </a:rPr>
              <a:t>Weighs only 12oz (340g)</a:t>
            </a:r>
          </a:p>
          <a:p>
            <a:r>
              <a:rPr lang="en-US" sz="1200" b="0" i="0" dirty="0">
                <a:solidFill>
                  <a:srgbClr val="444444"/>
                </a:solidFill>
                <a:effectLst/>
                <a:latin typeface="Arial" panose="020B0604020202020204" pitchFamily="34" charset="0"/>
              </a:rPr>
              <a:t>The durable, rugged 27MG is battery-operated and features a large, backlit LCD with easy-to-read numerals, and an intuitive color-coded keypad with direct access to many key features.</a:t>
            </a:r>
          </a:p>
          <a:p>
            <a:r>
              <a:rPr lang="en-US" sz="1200" dirty="0">
                <a:solidFill>
                  <a:srgbClr val="444444"/>
                </a:solidFill>
                <a:latin typeface="Arial" panose="020B0604020202020204" pitchFamily="34" charset="0"/>
              </a:rPr>
              <a:t>Standard features include:</a:t>
            </a:r>
          </a:p>
          <a:p>
            <a:pPr lvl="1"/>
            <a:r>
              <a:rPr lang="en-US" sz="1400" dirty="0">
                <a:solidFill>
                  <a:srgbClr val="444444"/>
                </a:solidFill>
                <a:latin typeface="Arial" panose="020B0604020202020204" pitchFamily="34" charset="0"/>
              </a:rPr>
              <a:t>Auto probe recognition</a:t>
            </a:r>
          </a:p>
          <a:p>
            <a:pPr lvl="1"/>
            <a:r>
              <a:rPr lang="en-US" sz="1100" b="0" i="0" dirty="0">
                <a:solidFill>
                  <a:srgbClr val="444444"/>
                </a:solidFill>
                <a:effectLst/>
                <a:latin typeface="Arial" panose="020B0604020202020204" pitchFamily="34" charset="0"/>
              </a:rPr>
              <a:t>Auto Zero compensation to enhance the accuracy of measurements on hot surfaces</a:t>
            </a:r>
            <a:endParaRPr lang="en-US" sz="1400" b="0" i="0" dirty="0">
              <a:solidFill>
                <a:srgbClr val="444444"/>
              </a:solidFill>
              <a:effectLst/>
              <a:latin typeface="Arial" panose="020B0604020202020204" pitchFamily="34" charset="0"/>
            </a:endParaRPr>
          </a:p>
          <a:p>
            <a:pPr lvl="1"/>
            <a:r>
              <a:rPr lang="en-US" sz="1100" b="0" i="0" dirty="0">
                <a:solidFill>
                  <a:srgbClr val="444444"/>
                </a:solidFill>
                <a:effectLst/>
                <a:latin typeface="Arial" panose="020B0604020202020204" pitchFamily="34" charset="0"/>
              </a:rPr>
              <a:t>Gain Adjust to improve measurements on sound-attenuating materials such as cast metals</a:t>
            </a:r>
            <a:endParaRPr lang="en-US" sz="1400" dirty="0">
              <a:solidFill>
                <a:srgbClr val="444444"/>
              </a:solidFill>
              <a:latin typeface="Arial" panose="020B0604020202020204" pitchFamily="34" charset="0"/>
            </a:endParaRPr>
          </a:p>
          <a:p>
            <a:pPr lvl="1"/>
            <a:r>
              <a:rPr lang="en-US" sz="1100" b="0" i="0" dirty="0">
                <a:solidFill>
                  <a:srgbClr val="444444"/>
                </a:solidFill>
                <a:effectLst/>
                <a:latin typeface="Arial" panose="020B0604020202020204" pitchFamily="34" charset="0"/>
              </a:rPr>
              <a:t>Differential mode</a:t>
            </a:r>
          </a:p>
          <a:p>
            <a:pPr lvl="1"/>
            <a:r>
              <a:rPr lang="en-US" sz="1100" b="0" i="0" dirty="0">
                <a:solidFill>
                  <a:srgbClr val="444444"/>
                </a:solidFill>
                <a:effectLst/>
                <a:latin typeface="Arial" panose="020B0604020202020204" pitchFamily="34" charset="0"/>
              </a:rPr>
              <a:t> Hi-Low Alarm settings</a:t>
            </a:r>
          </a:p>
          <a:p>
            <a:pPr lvl="1"/>
            <a:r>
              <a:rPr lang="en-US" sz="1100" b="0" i="0" dirty="0">
                <a:solidFill>
                  <a:srgbClr val="444444"/>
                </a:solidFill>
                <a:effectLst/>
                <a:latin typeface="Arial" panose="020B0604020202020204" pitchFamily="34" charset="0"/>
              </a:rPr>
              <a:t> Min./Max. mode that captures the minimum or maximum thickness at 20 measurements per second.</a:t>
            </a:r>
            <a:br>
              <a:rPr lang="en-US" sz="1100" b="0" i="0" dirty="0">
                <a:solidFill>
                  <a:srgbClr val="444444"/>
                </a:solidFill>
                <a:effectLst/>
                <a:latin typeface="Arial" panose="020B0604020202020204" pitchFamily="34" charset="0"/>
              </a:rPr>
            </a:br>
            <a:br>
              <a:rPr lang="en-US" sz="1100" b="0" i="0" dirty="0">
                <a:solidFill>
                  <a:srgbClr val="444444"/>
                </a:solidFill>
                <a:effectLst/>
                <a:latin typeface="Arial" panose="020B0604020202020204" pitchFamily="34" charset="0"/>
              </a:rPr>
            </a:br>
            <a:br>
              <a:rPr lang="en-US" sz="1100" b="0" i="0" dirty="0">
                <a:solidFill>
                  <a:srgbClr val="444444"/>
                </a:solidFill>
                <a:effectLst/>
                <a:latin typeface="Arial" panose="020B0604020202020204" pitchFamily="34" charset="0"/>
              </a:rPr>
            </a:br>
            <a:br>
              <a:rPr lang="en-US" sz="1100" b="0" i="0" dirty="0">
                <a:solidFill>
                  <a:srgbClr val="444444"/>
                </a:solidFill>
                <a:effectLst/>
                <a:latin typeface="Arial" panose="020B0604020202020204" pitchFamily="34" charset="0"/>
              </a:rPr>
            </a:br>
            <a:br>
              <a:rPr lang="en-US" sz="1100" b="0" i="0" dirty="0">
                <a:solidFill>
                  <a:srgbClr val="444444"/>
                </a:solidFill>
                <a:effectLst/>
                <a:latin typeface="Arial" panose="020B0604020202020204" pitchFamily="34" charset="0"/>
              </a:rPr>
            </a:br>
            <a:endParaRPr lang="en-US" sz="1100" b="0" i="0" dirty="0">
              <a:solidFill>
                <a:srgbClr val="444444"/>
              </a:solidFill>
              <a:effectLst/>
              <a:latin typeface="Arial" panose="020B0604020202020204" pitchFamily="34" charset="0"/>
            </a:endParaRPr>
          </a:p>
          <a:p>
            <a:r>
              <a:rPr lang="en-US" sz="1200" dirty="0">
                <a:solidFill>
                  <a:srgbClr val="444444"/>
                </a:solidFill>
                <a:latin typeface="Arial" panose="020B0604020202020204" pitchFamily="34" charset="0"/>
              </a:rPr>
              <a:t>The 27MG is designed for inspectors and maintenance engineers that need to monitor the wall thickness in metal pipes, tanks, beams, and structural supports that are susceptible to corrosion on the inside surface. An ultrasonic thickness gauge provides a quick, cost-effective solution by transmitting sound into the material from the outside, making it unnecessary to damage the part.</a:t>
            </a:r>
          </a:p>
          <a:p>
            <a:endParaRPr lang="en-US" sz="1200" dirty="0">
              <a:solidFill>
                <a:srgbClr val="444444"/>
              </a:solidFill>
              <a:latin typeface="Arial" panose="020B0604020202020204" pitchFamily="34" charset="0"/>
            </a:endParaRPr>
          </a:p>
          <a:p>
            <a:pPr marL="457200" lvl="1" indent="0">
              <a:buNone/>
            </a:pPr>
            <a:endParaRPr lang="en-US" sz="1100" dirty="0">
              <a:solidFill>
                <a:srgbClr val="444444"/>
              </a:solidFill>
              <a:latin typeface="Arial" panose="020B0604020202020204" pitchFamily="34" charset="0"/>
            </a:endParaRPr>
          </a:p>
          <a:p>
            <a:pPr marL="457200" lvl="1" indent="0">
              <a:buNone/>
            </a:pPr>
            <a:endParaRPr lang="en-US" sz="1100" b="0" i="0" dirty="0">
              <a:solidFill>
                <a:srgbClr val="444444"/>
              </a:solidFill>
              <a:effectLst/>
              <a:latin typeface="Arial" panose="020B0604020202020204" pitchFamily="34" charset="0"/>
            </a:endParaRPr>
          </a:p>
          <a:p>
            <a:pPr lvl="1"/>
            <a:endParaRPr lang="en-US" sz="1400" dirty="0">
              <a:solidFill>
                <a:srgbClr val="444444"/>
              </a:solidFill>
              <a:latin typeface="Arial" panose="020B0604020202020204" pitchFamily="34" charset="0"/>
            </a:endParaRPr>
          </a:p>
          <a:p>
            <a:pPr lvl="1"/>
            <a:endParaRPr lang="en-US" sz="1400" dirty="0"/>
          </a:p>
        </p:txBody>
      </p:sp>
      <p:pic>
        <p:nvPicPr>
          <p:cNvPr id="4" name="Picture 3">
            <a:extLst>
              <a:ext uri="{FF2B5EF4-FFF2-40B4-BE49-F238E27FC236}">
                <a16:creationId xmlns:a16="http://schemas.microsoft.com/office/drawing/2014/main" id="{F091A996-006B-5854-F7D7-C13DDBD86630}"/>
              </a:ext>
            </a:extLst>
          </p:cNvPr>
          <p:cNvPicPr>
            <a:picLocks noChangeAspect="1"/>
          </p:cNvPicPr>
          <p:nvPr/>
        </p:nvPicPr>
        <p:blipFill rotWithShape="1">
          <a:blip r:embed="rId2"/>
          <a:srcRect l="11688" t="3253" r="16322" b="2717"/>
          <a:stretch/>
        </p:blipFill>
        <p:spPr>
          <a:xfrm>
            <a:off x="8390466" y="2777066"/>
            <a:ext cx="2861734" cy="2692400"/>
          </a:xfrm>
          <a:prstGeom prst="rect">
            <a:avLst/>
          </a:prstGeom>
        </p:spPr>
      </p:pic>
    </p:spTree>
    <p:extLst>
      <p:ext uri="{BB962C8B-B14F-4D97-AF65-F5344CB8AC3E}">
        <p14:creationId xmlns:p14="http://schemas.microsoft.com/office/powerpoint/2010/main" val="414567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B9C0-CE93-40F2-36F2-1C5934A62125}"/>
              </a:ext>
            </a:extLst>
          </p:cNvPr>
          <p:cNvSpPr>
            <a:spLocks noGrp="1"/>
          </p:cNvSpPr>
          <p:nvPr>
            <p:ph type="title"/>
          </p:nvPr>
        </p:nvSpPr>
        <p:spPr/>
        <p:txBody>
          <a:bodyPr/>
          <a:lstStyle/>
          <a:p>
            <a:pPr algn="ctr"/>
            <a:r>
              <a:rPr lang="en-US" b="1" dirty="0"/>
              <a:t>45 MG</a:t>
            </a:r>
          </a:p>
        </p:txBody>
      </p:sp>
      <p:sp>
        <p:nvSpPr>
          <p:cNvPr id="3" name="Content Placeholder 2">
            <a:extLst>
              <a:ext uri="{FF2B5EF4-FFF2-40B4-BE49-F238E27FC236}">
                <a16:creationId xmlns:a16="http://schemas.microsoft.com/office/drawing/2014/main" id="{13161C97-97A3-36B6-54A0-0B3F2621EBDE}"/>
              </a:ext>
            </a:extLst>
          </p:cNvPr>
          <p:cNvSpPr>
            <a:spLocks noGrp="1"/>
          </p:cNvSpPr>
          <p:nvPr>
            <p:ph idx="1"/>
          </p:nvPr>
        </p:nvSpPr>
        <p:spPr/>
        <p:txBody>
          <a:bodyPr>
            <a:normAutofit lnSpcReduction="10000"/>
          </a:bodyPr>
          <a:lstStyle/>
          <a:p>
            <a:r>
              <a:rPr lang="en-US" sz="1200" dirty="0">
                <a:solidFill>
                  <a:srgbClr val="444444"/>
                </a:solidFill>
                <a:latin typeface="Arial" panose="020B0604020202020204" pitchFamily="34" charset="0"/>
              </a:rPr>
              <a:t>The 45MG is an advanced ultrasonic thickness gauge packed with standard measurement features and software options. This unique instrument is compatible with the complete range of Olympus dual element and single element thickness gauge transducers, making this innovative instrument an all-in-one solution for virtually every thickness gauge application.</a:t>
            </a:r>
          </a:p>
          <a:p>
            <a:r>
              <a:rPr lang="en-US" sz="1000" b="0" i="0" dirty="0">
                <a:solidFill>
                  <a:srgbClr val="444444"/>
                </a:solidFill>
                <a:effectLst/>
                <a:latin typeface="Arial" panose="020B0604020202020204" pitchFamily="34" charset="0"/>
              </a:rPr>
              <a:t> </a:t>
            </a:r>
            <a:r>
              <a:rPr lang="en-US" sz="1200" dirty="0">
                <a:solidFill>
                  <a:srgbClr val="444444"/>
                </a:solidFill>
                <a:latin typeface="Arial" panose="020B0604020202020204" pitchFamily="34" charset="0"/>
              </a:rPr>
              <a:t>Easy to use and requires minimal operator training to tackle most common thickness gauging applications.</a:t>
            </a:r>
          </a:p>
          <a:p>
            <a:r>
              <a:rPr lang="en-US" sz="1200" dirty="0">
                <a:solidFill>
                  <a:srgbClr val="444444"/>
                </a:solidFill>
                <a:latin typeface="Arial" panose="020B0604020202020204" pitchFamily="34" charset="0"/>
              </a:rPr>
              <a:t>With additional optional software options and transducers however, the 45MG can become significantly more advanced and take on applications well beyond that of a typical entry-level gauge</a:t>
            </a:r>
          </a:p>
          <a:p>
            <a:pPr lvl="1"/>
            <a:r>
              <a:rPr lang="en-US" sz="1100" dirty="0">
                <a:solidFill>
                  <a:srgbClr val="444444"/>
                </a:solidFill>
                <a:latin typeface="Arial" panose="020B0604020202020204" pitchFamily="34" charset="0"/>
              </a:rPr>
              <a:t>Compatible with full line of Olympus dual element transducers for thickness measurements on internally corroded metals</a:t>
            </a:r>
          </a:p>
          <a:p>
            <a:pPr lvl="1"/>
            <a:r>
              <a:rPr lang="en-US" sz="1100" dirty="0">
                <a:solidFill>
                  <a:srgbClr val="444444"/>
                </a:solidFill>
                <a:latin typeface="Arial" panose="020B0604020202020204" pitchFamily="34" charset="0"/>
              </a:rPr>
              <a:t>Min./Max. mode</a:t>
            </a:r>
          </a:p>
          <a:p>
            <a:pPr lvl="1"/>
            <a:r>
              <a:rPr lang="en-US" sz="1100" dirty="0">
                <a:solidFill>
                  <a:srgbClr val="444444"/>
                </a:solidFill>
                <a:latin typeface="Arial" panose="020B0604020202020204" pitchFamily="34" charset="0"/>
              </a:rPr>
              <a:t>Two Alarm modes</a:t>
            </a:r>
          </a:p>
          <a:p>
            <a:pPr lvl="1"/>
            <a:r>
              <a:rPr lang="en-US" sz="1100" dirty="0">
                <a:solidFill>
                  <a:srgbClr val="444444"/>
                </a:solidFill>
                <a:latin typeface="Arial" panose="020B0604020202020204" pitchFamily="34" charset="0"/>
              </a:rPr>
              <a:t>Differential mode</a:t>
            </a:r>
          </a:p>
          <a:p>
            <a:pPr lvl="1"/>
            <a:r>
              <a:rPr lang="en-US" sz="1100" dirty="0">
                <a:solidFill>
                  <a:srgbClr val="444444"/>
                </a:solidFill>
                <a:latin typeface="Arial" panose="020B0604020202020204" pitchFamily="34" charset="0"/>
              </a:rPr>
              <a:t>Time-based B-scan</a:t>
            </a:r>
          </a:p>
          <a:p>
            <a:pPr lvl="1"/>
            <a:r>
              <a:rPr lang="en-US" sz="1100" dirty="0">
                <a:solidFill>
                  <a:srgbClr val="444444"/>
                </a:solidFill>
                <a:latin typeface="Arial" panose="020B0604020202020204" pitchFamily="34" charset="0"/>
              </a:rPr>
              <a:t>Reduction Rate</a:t>
            </a:r>
          </a:p>
          <a:p>
            <a:pPr lvl="1"/>
            <a:r>
              <a:rPr lang="en-US" sz="1100" dirty="0">
                <a:solidFill>
                  <a:srgbClr val="444444"/>
                </a:solidFill>
                <a:latin typeface="Arial" panose="020B0604020202020204" pitchFamily="34" charset="0"/>
              </a:rPr>
              <a:t>Gain Adjust (standard, high, and low)</a:t>
            </a:r>
          </a:p>
          <a:p>
            <a:pPr lvl="1"/>
            <a:r>
              <a:rPr lang="en-US" sz="1100" dirty="0">
                <a:solidFill>
                  <a:srgbClr val="444444"/>
                </a:solidFill>
                <a:latin typeface="Arial" panose="020B0604020202020204" pitchFamily="34" charset="0"/>
              </a:rPr>
              <a:t>Password instrument lock</a:t>
            </a:r>
          </a:p>
          <a:p>
            <a:r>
              <a:rPr lang="en-US" sz="1100" b="0" i="0" dirty="0">
                <a:solidFill>
                  <a:srgbClr val="444444"/>
                </a:solidFill>
                <a:effectLst/>
                <a:latin typeface="Arial" panose="020B0604020202020204" pitchFamily="34" charset="0"/>
              </a:rPr>
              <a:t>The 45MG offers five code-activated software options that makes it one of the most versatile thickness gauges in the industry.</a:t>
            </a:r>
          </a:p>
          <a:p>
            <a:pPr lvl="1"/>
            <a:r>
              <a:rPr lang="en-US" sz="1100" dirty="0">
                <a:solidFill>
                  <a:srgbClr val="444444"/>
                </a:solidFill>
                <a:latin typeface="Arial" panose="020B0604020202020204" pitchFamily="34" charset="0"/>
              </a:rPr>
              <a:t>Echo-to-Echo and thru Coat</a:t>
            </a:r>
          </a:p>
          <a:p>
            <a:pPr lvl="1"/>
            <a:r>
              <a:rPr lang="en-US" sz="1100" dirty="0">
                <a:solidFill>
                  <a:srgbClr val="444444"/>
                </a:solidFill>
                <a:latin typeface="Arial" panose="020B0604020202020204" pitchFamily="34" charset="0"/>
              </a:rPr>
              <a:t>Single element</a:t>
            </a:r>
          </a:p>
          <a:p>
            <a:pPr lvl="1"/>
            <a:r>
              <a:rPr lang="en-US" sz="1100" dirty="0">
                <a:solidFill>
                  <a:srgbClr val="444444"/>
                </a:solidFill>
                <a:latin typeface="Arial" panose="020B0604020202020204" pitchFamily="34" charset="0"/>
              </a:rPr>
              <a:t>Single Element-High Penetration</a:t>
            </a:r>
          </a:p>
          <a:p>
            <a:pPr lvl="1"/>
            <a:r>
              <a:rPr lang="en-US" sz="1100" dirty="0">
                <a:solidFill>
                  <a:srgbClr val="444444"/>
                </a:solidFill>
                <a:latin typeface="Arial" panose="020B0604020202020204" pitchFamily="34" charset="0"/>
              </a:rPr>
              <a:t>Data Logger</a:t>
            </a:r>
          </a:p>
          <a:p>
            <a:pPr lvl="1"/>
            <a:r>
              <a:rPr lang="en-US" sz="1100" dirty="0">
                <a:solidFill>
                  <a:srgbClr val="444444"/>
                </a:solidFill>
                <a:latin typeface="Arial" panose="020B0604020202020204" pitchFamily="34" charset="0"/>
              </a:rPr>
              <a:t>Live A-Scan with Waveform Adjust</a:t>
            </a:r>
          </a:p>
          <a:p>
            <a:endParaRPr lang="en-US" sz="1200" dirty="0">
              <a:solidFill>
                <a:srgbClr val="444444"/>
              </a:solidFill>
              <a:latin typeface="Arial" panose="020B0604020202020204" pitchFamily="34" charset="0"/>
            </a:endParaRPr>
          </a:p>
        </p:txBody>
      </p:sp>
    </p:spTree>
    <p:extLst>
      <p:ext uri="{BB962C8B-B14F-4D97-AF65-F5344CB8AC3E}">
        <p14:creationId xmlns:p14="http://schemas.microsoft.com/office/powerpoint/2010/main" val="51506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7C3B-4EF8-7AAC-F72E-25806949E9F2}"/>
              </a:ext>
            </a:extLst>
          </p:cNvPr>
          <p:cNvSpPr>
            <a:spLocks noGrp="1"/>
          </p:cNvSpPr>
          <p:nvPr>
            <p:ph type="title"/>
          </p:nvPr>
        </p:nvSpPr>
        <p:spPr/>
        <p:txBody>
          <a:bodyPr/>
          <a:lstStyle/>
          <a:p>
            <a:pPr algn="ctr"/>
            <a:r>
              <a:rPr lang="en-US" b="1" dirty="0"/>
              <a:t>45 MG</a:t>
            </a:r>
          </a:p>
        </p:txBody>
      </p:sp>
      <p:sp>
        <p:nvSpPr>
          <p:cNvPr id="3" name="Content Placeholder 2">
            <a:extLst>
              <a:ext uri="{FF2B5EF4-FFF2-40B4-BE49-F238E27FC236}">
                <a16:creationId xmlns:a16="http://schemas.microsoft.com/office/drawing/2014/main" id="{0055856B-2FEF-A5AE-D9C5-670E66041725}"/>
              </a:ext>
            </a:extLst>
          </p:cNvPr>
          <p:cNvSpPr>
            <a:spLocks noGrp="1"/>
          </p:cNvSpPr>
          <p:nvPr>
            <p:ph idx="1"/>
          </p:nvPr>
        </p:nvSpPr>
        <p:spPr/>
        <p:txBody>
          <a:bodyPr>
            <a:normAutofit fontScale="92500" lnSpcReduction="10000"/>
          </a:bodyPr>
          <a:lstStyle/>
          <a:p>
            <a:pPr>
              <a:lnSpc>
                <a:spcPct val="110000"/>
              </a:lnSpc>
            </a:pPr>
            <a:r>
              <a:rPr lang="en-US" sz="1100" dirty="0">
                <a:solidFill>
                  <a:srgbClr val="444444"/>
                </a:solidFill>
                <a:latin typeface="Arial" panose="020B0604020202020204" pitchFamily="34" charset="0"/>
              </a:rPr>
              <a:t>Built for Tough Environments</a:t>
            </a:r>
          </a:p>
          <a:p>
            <a:pPr>
              <a:lnSpc>
                <a:spcPct val="110000"/>
              </a:lnSpc>
            </a:pPr>
            <a:r>
              <a:rPr lang="en-US" sz="1100" dirty="0">
                <a:solidFill>
                  <a:srgbClr val="444444"/>
                </a:solidFill>
                <a:latin typeface="Arial" panose="020B0604020202020204" pitchFamily="34" charset="0"/>
              </a:rPr>
              <a:t>Rugged, designed for IP67</a:t>
            </a:r>
          </a:p>
          <a:p>
            <a:pPr>
              <a:lnSpc>
                <a:spcPct val="110000"/>
              </a:lnSpc>
            </a:pPr>
            <a:r>
              <a:rPr lang="en-US" sz="1100" dirty="0">
                <a:solidFill>
                  <a:srgbClr val="444444"/>
                </a:solidFill>
                <a:latin typeface="Arial" panose="020B0604020202020204" pitchFamily="34" charset="0"/>
              </a:rPr>
              <a:t>Explosive Atmosphere: Safe operation as defined by Class I, Division 2, Group D, as found in the National Fire Protection Association Code (NFPA 70), Article 500, and tested using MIL-STD-810G, Method 511.4, Procedure I.</a:t>
            </a:r>
          </a:p>
          <a:p>
            <a:pPr>
              <a:lnSpc>
                <a:spcPct val="110000"/>
              </a:lnSpc>
            </a:pPr>
            <a:r>
              <a:rPr lang="en-US" sz="1100" dirty="0">
                <a:solidFill>
                  <a:srgbClr val="444444"/>
                </a:solidFill>
                <a:latin typeface="Arial" panose="020B0604020202020204" pitchFamily="34" charset="0"/>
              </a:rPr>
              <a:t>Shock tested using MIL-STD-810G, Method 516.5, Procedure I, 6 cycles each axis, 15 g, 11 msec Half sine.</a:t>
            </a:r>
          </a:p>
          <a:p>
            <a:pPr>
              <a:lnSpc>
                <a:spcPct val="110000"/>
              </a:lnSpc>
            </a:pPr>
            <a:r>
              <a:rPr lang="en-US" sz="1100" dirty="0">
                <a:solidFill>
                  <a:srgbClr val="444444"/>
                </a:solidFill>
                <a:latin typeface="Arial" panose="020B0604020202020204" pitchFamily="34" charset="0"/>
              </a:rPr>
              <a:t>Vibration tested using MIL-STD-810G, Method 514.5, Procedure I, Annex C, Fig. 6, general exposure: 1 hour each axis.</a:t>
            </a:r>
          </a:p>
          <a:p>
            <a:pPr>
              <a:lnSpc>
                <a:spcPct val="110000"/>
              </a:lnSpc>
            </a:pPr>
            <a:r>
              <a:rPr lang="en-US" sz="1100" dirty="0">
                <a:solidFill>
                  <a:srgbClr val="444444"/>
                </a:solidFill>
                <a:latin typeface="Arial" panose="020B0604020202020204" pitchFamily="34" charset="0"/>
              </a:rPr>
              <a:t>Wide operating temperature range</a:t>
            </a:r>
          </a:p>
          <a:p>
            <a:r>
              <a:rPr lang="en-US" sz="1100" dirty="0">
                <a:solidFill>
                  <a:srgbClr val="444444"/>
                </a:solidFill>
                <a:latin typeface="Roboto" panose="02000000000000000000" pitchFamily="2" charset="0"/>
              </a:rPr>
              <a:t>Optional protective rubber boot with gauge stand</a:t>
            </a:r>
          </a:p>
          <a:p>
            <a:pPr algn="l"/>
            <a:r>
              <a:rPr lang="en-US" sz="1050" b="0" i="0" dirty="0">
                <a:solidFill>
                  <a:srgbClr val="444444"/>
                </a:solidFill>
                <a:effectLst/>
                <a:latin typeface="Roboto" panose="02000000000000000000" pitchFamily="2" charset="0"/>
              </a:rPr>
              <a:t>Designed for Easy Operation</a:t>
            </a:r>
          </a:p>
          <a:p>
            <a:pPr algn="l">
              <a:buFont typeface="Arial" panose="020B0604020202020204" pitchFamily="34" charset="0"/>
              <a:buChar char="•"/>
            </a:pPr>
            <a:r>
              <a:rPr lang="en-US" sz="1050" b="0" i="0" dirty="0">
                <a:solidFill>
                  <a:srgbClr val="444444"/>
                </a:solidFill>
                <a:effectLst/>
                <a:latin typeface="Arial" panose="020B0604020202020204" pitchFamily="34" charset="0"/>
              </a:rPr>
              <a:t>Simple keypad for right hand/left hand operation</a:t>
            </a:r>
          </a:p>
          <a:p>
            <a:pPr algn="l">
              <a:buFont typeface="Arial" panose="020B0604020202020204" pitchFamily="34" charset="0"/>
              <a:buChar char="•"/>
            </a:pPr>
            <a:r>
              <a:rPr lang="en-US" sz="1050" b="0" i="0" dirty="0">
                <a:solidFill>
                  <a:srgbClr val="444444"/>
                </a:solidFill>
                <a:effectLst/>
                <a:latin typeface="Arial" panose="020B0604020202020204" pitchFamily="34" charset="0"/>
              </a:rPr>
              <a:t>Easy operator interface with direct access to most functions</a:t>
            </a:r>
          </a:p>
          <a:p>
            <a:pPr algn="l">
              <a:buFont typeface="Arial" panose="020B0604020202020204" pitchFamily="34" charset="0"/>
              <a:buChar char="•"/>
            </a:pPr>
            <a:r>
              <a:rPr lang="en-US" sz="1050" b="0" i="0" dirty="0">
                <a:solidFill>
                  <a:srgbClr val="444444"/>
                </a:solidFill>
                <a:effectLst/>
                <a:latin typeface="Arial" panose="020B0604020202020204" pitchFamily="34" charset="0"/>
              </a:rPr>
              <a:t>Internal and removable microSD memory card storage</a:t>
            </a:r>
          </a:p>
          <a:p>
            <a:pPr algn="l">
              <a:buFont typeface="Arial" panose="020B0604020202020204" pitchFamily="34" charset="0"/>
              <a:buChar char="•"/>
            </a:pPr>
            <a:r>
              <a:rPr lang="en-US" sz="1050" b="0" i="0" dirty="0">
                <a:solidFill>
                  <a:srgbClr val="444444"/>
                </a:solidFill>
                <a:effectLst/>
                <a:latin typeface="Arial" panose="020B0604020202020204" pitchFamily="34" charset="0"/>
              </a:rPr>
              <a:t>USB communication port</a:t>
            </a:r>
          </a:p>
          <a:p>
            <a:pPr algn="l">
              <a:buFont typeface="Arial" panose="020B0604020202020204" pitchFamily="34" charset="0"/>
              <a:buChar char="•"/>
            </a:pPr>
            <a:r>
              <a:rPr lang="en-US" sz="1050" b="0" i="0" dirty="0">
                <a:solidFill>
                  <a:srgbClr val="444444"/>
                </a:solidFill>
                <a:effectLst/>
                <a:latin typeface="Arial" panose="020B0604020202020204" pitchFamily="34" charset="0"/>
              </a:rPr>
              <a:t>Optional alphanumeric data logger with 475,000 thickness readings or 20,000 waveforms</a:t>
            </a:r>
          </a:p>
          <a:p>
            <a:pPr algn="l">
              <a:buFont typeface="Arial" panose="020B0604020202020204" pitchFamily="34" charset="0"/>
              <a:buChar char="•"/>
            </a:pPr>
            <a:r>
              <a:rPr lang="en-US" sz="1050" b="0" i="0" dirty="0">
                <a:solidFill>
                  <a:srgbClr val="444444"/>
                </a:solidFill>
                <a:effectLst/>
                <a:latin typeface="Arial" panose="020B0604020202020204" pitchFamily="34" charset="0"/>
              </a:rPr>
              <a:t>Default/Custom single element transducer setups (optional)</a:t>
            </a:r>
          </a:p>
          <a:p>
            <a:pPr algn="l">
              <a:buFont typeface="Arial" panose="020B0604020202020204" pitchFamily="34" charset="0"/>
              <a:buChar char="•"/>
            </a:pPr>
            <a:r>
              <a:rPr lang="en-US" sz="1050" b="0" i="0" dirty="0">
                <a:solidFill>
                  <a:srgbClr val="444444"/>
                </a:solidFill>
                <a:effectLst/>
                <a:latin typeface="Arial" panose="020B0604020202020204" pitchFamily="34" charset="0"/>
              </a:rPr>
              <a:t>Password protected instrument lock</a:t>
            </a:r>
          </a:p>
          <a:p>
            <a:pPr algn="l">
              <a:buFont typeface="Arial" panose="020B0604020202020204" pitchFamily="34" charset="0"/>
              <a:buChar char="•"/>
            </a:pPr>
            <a:r>
              <a:rPr lang="en-US" sz="1050" b="0" i="0" dirty="0">
                <a:solidFill>
                  <a:srgbClr val="444444"/>
                </a:solidFill>
                <a:effectLst/>
                <a:latin typeface="Arial" panose="020B0604020202020204" pitchFamily="34" charset="0"/>
              </a:rPr>
              <a:t>Color transflective QVGA display with indoor and outdoor color settings for superior clarity</a:t>
            </a:r>
          </a:p>
          <a:p>
            <a:pPr>
              <a:lnSpc>
                <a:spcPct val="110000"/>
              </a:lnSpc>
            </a:pPr>
            <a:endParaRPr lang="en-US" sz="1300" dirty="0">
              <a:solidFill>
                <a:srgbClr val="444444"/>
              </a:solidFill>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720EEE1F-2706-B09A-3368-51D65A3D827A}"/>
              </a:ext>
            </a:extLst>
          </p:cNvPr>
          <p:cNvPicPr>
            <a:picLocks noChangeAspect="1"/>
          </p:cNvPicPr>
          <p:nvPr/>
        </p:nvPicPr>
        <p:blipFill rotWithShape="1">
          <a:blip r:embed="rId2"/>
          <a:srcRect l="59555" r="23704"/>
          <a:stretch/>
        </p:blipFill>
        <p:spPr>
          <a:xfrm>
            <a:off x="8957734" y="2822210"/>
            <a:ext cx="2336800" cy="3489690"/>
          </a:xfrm>
          <a:prstGeom prst="rect">
            <a:avLst/>
          </a:prstGeom>
        </p:spPr>
      </p:pic>
    </p:spTree>
    <p:extLst>
      <p:ext uri="{BB962C8B-B14F-4D97-AF65-F5344CB8AC3E}">
        <p14:creationId xmlns:p14="http://schemas.microsoft.com/office/powerpoint/2010/main" val="280015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9566-5CA2-6B5D-65C0-4A3FF3311448}"/>
              </a:ext>
            </a:extLst>
          </p:cNvPr>
          <p:cNvSpPr>
            <a:spLocks noGrp="1"/>
          </p:cNvSpPr>
          <p:nvPr>
            <p:ph type="title"/>
          </p:nvPr>
        </p:nvSpPr>
        <p:spPr/>
        <p:txBody>
          <a:bodyPr/>
          <a:lstStyle/>
          <a:p>
            <a:pPr algn="ctr"/>
            <a:r>
              <a:rPr lang="en-US" b="1" dirty="0"/>
              <a:t>38 DL PLUS</a:t>
            </a:r>
          </a:p>
        </p:txBody>
      </p:sp>
      <p:sp>
        <p:nvSpPr>
          <p:cNvPr id="3" name="Content Placeholder 2">
            <a:extLst>
              <a:ext uri="{FF2B5EF4-FFF2-40B4-BE49-F238E27FC236}">
                <a16:creationId xmlns:a16="http://schemas.microsoft.com/office/drawing/2014/main" id="{E6FA449D-8DFD-9DE2-00F8-0B71034E5513}"/>
              </a:ext>
            </a:extLst>
          </p:cNvPr>
          <p:cNvSpPr>
            <a:spLocks noGrp="1"/>
          </p:cNvSpPr>
          <p:nvPr>
            <p:ph idx="1"/>
          </p:nvPr>
        </p:nvSpPr>
        <p:spPr>
          <a:xfrm>
            <a:off x="838200" y="2045547"/>
            <a:ext cx="4695613" cy="4131416"/>
          </a:xfrm>
        </p:spPr>
        <p:txBody>
          <a:bodyPr>
            <a:normAutofit/>
          </a:bodyPr>
          <a:lstStyle/>
          <a:p>
            <a:r>
              <a:rPr lang="en-US" sz="1200" dirty="0">
                <a:solidFill>
                  <a:srgbClr val="444444"/>
                </a:solidFill>
                <a:latin typeface="Arial" panose="020B0604020202020204" pitchFamily="34" charset="0"/>
              </a:rPr>
              <a:t>The 38DL is our most advanced thickness gauge that is ideally suited for almost every ultrasonic thickness application. </a:t>
            </a:r>
          </a:p>
          <a:p>
            <a:r>
              <a:rPr lang="en-US" sz="1200" dirty="0">
                <a:solidFill>
                  <a:srgbClr val="444444"/>
                </a:solidFill>
                <a:latin typeface="Arial" panose="020B0604020202020204" pitchFamily="34" charset="0"/>
              </a:rPr>
              <a:t>The versatile 38DL PLUS can be used in applications ranging from wall thinning measurements of internally corroded pipes with dual element probes to very precise thickness measurements of thin or multilayer materials with single element transducers.</a:t>
            </a:r>
          </a:p>
          <a:p>
            <a:r>
              <a:rPr lang="en-US" sz="1200" dirty="0">
                <a:solidFill>
                  <a:srgbClr val="444444"/>
                </a:solidFill>
                <a:latin typeface="Arial" panose="020B0604020202020204" pitchFamily="34" charset="0"/>
              </a:rPr>
              <a:t>sealed case is designed to meet IP67 requirements to withstand the rigors of very wet or dusty environments.</a:t>
            </a:r>
          </a:p>
          <a:p>
            <a:r>
              <a:rPr lang="en-US" sz="1200" dirty="0">
                <a:solidFill>
                  <a:srgbClr val="444444"/>
                </a:solidFill>
                <a:latin typeface="Arial" panose="020B0604020202020204" pitchFamily="34" charset="0"/>
              </a:rPr>
              <a:t>Simple, ergonomic keypad that can be operated with the left or right hand for easy access to all functions</a:t>
            </a:r>
            <a:r>
              <a:rPr lang="en-US" sz="1000" b="0" i="0" dirty="0">
                <a:solidFill>
                  <a:srgbClr val="444444"/>
                </a:solidFill>
                <a:effectLst/>
                <a:latin typeface="Arial" panose="020B0604020202020204" pitchFamily="34" charset="0"/>
              </a:rPr>
              <a:t>.</a:t>
            </a:r>
          </a:p>
          <a:p>
            <a:endParaRPr lang="en-US" sz="1200" dirty="0">
              <a:solidFill>
                <a:srgbClr val="444444"/>
              </a:solidFill>
              <a:latin typeface="Arial" panose="020B0604020202020204" pitchFamily="34" charset="0"/>
            </a:endParaRPr>
          </a:p>
        </p:txBody>
      </p:sp>
      <p:sp>
        <p:nvSpPr>
          <p:cNvPr id="5" name="TextBox 4">
            <a:extLst>
              <a:ext uri="{FF2B5EF4-FFF2-40B4-BE49-F238E27FC236}">
                <a16:creationId xmlns:a16="http://schemas.microsoft.com/office/drawing/2014/main" id="{A03712D3-2F85-0117-99AC-B63F1539145E}"/>
              </a:ext>
            </a:extLst>
          </p:cNvPr>
          <p:cNvSpPr txBox="1"/>
          <p:nvPr/>
        </p:nvSpPr>
        <p:spPr>
          <a:xfrm>
            <a:off x="5779347" y="1720840"/>
            <a:ext cx="5811520" cy="5515356"/>
          </a:xfrm>
          <a:prstGeom prst="rect">
            <a:avLst/>
          </a:prstGeom>
          <a:noFill/>
        </p:spPr>
        <p:txBody>
          <a:bodyPr wrap="square" rtlCol="0">
            <a:spAutoFit/>
          </a:bodyPr>
          <a:lstStyle/>
          <a:p>
            <a:r>
              <a:rPr lang="en-US" b="1" u="sng" dirty="0"/>
              <a:t>Key Features:</a:t>
            </a:r>
          </a:p>
          <a:p>
            <a:pPr marL="228600" indent="-228600">
              <a:lnSpc>
                <a:spcPct val="90000"/>
              </a:lnSpc>
              <a:spcBef>
                <a:spcPts val="1000"/>
              </a:spcBef>
              <a:buFont typeface="Arial" panose="020B0604020202020204" pitchFamily="34" charset="0"/>
              <a:buChar char="•"/>
            </a:pPr>
            <a:r>
              <a:rPr lang="en-US" sz="1200" dirty="0">
                <a:solidFill>
                  <a:srgbClr val="444444"/>
                </a:solidFill>
                <a:latin typeface="Arial" panose="020B0604020202020204" pitchFamily="34" charset="0"/>
              </a:rPr>
              <a:t>Dual and single element transducer compatibility</a:t>
            </a:r>
          </a:p>
          <a:p>
            <a:pPr marL="228600" indent="-228600">
              <a:lnSpc>
                <a:spcPct val="90000"/>
              </a:lnSpc>
              <a:spcBef>
                <a:spcPts val="1000"/>
              </a:spcBef>
              <a:buFont typeface="Arial" panose="020B0604020202020204" pitchFamily="34" charset="0"/>
              <a:buChar char="•"/>
            </a:pPr>
            <a:r>
              <a:rPr lang="en-US" sz="1200" dirty="0">
                <a:solidFill>
                  <a:srgbClr val="444444"/>
                </a:solidFill>
                <a:latin typeface="Arial" panose="020B0604020202020204" pitchFamily="34" charset="0"/>
              </a:rPr>
              <a:t>Wide thickness range: 0.08 mm (0.003 in.) to 635 mm (25 in.) depending on material and transducer selection</a:t>
            </a:r>
          </a:p>
          <a:p>
            <a:pPr marL="228600" indent="-228600">
              <a:lnSpc>
                <a:spcPct val="90000"/>
              </a:lnSpc>
              <a:spcBef>
                <a:spcPts val="1000"/>
              </a:spcBef>
              <a:buFont typeface="Arial" panose="020B0604020202020204" pitchFamily="34" charset="0"/>
              <a:buChar char="•"/>
            </a:pPr>
            <a:r>
              <a:rPr lang="en-US" sz="1200" dirty="0">
                <a:solidFill>
                  <a:srgbClr val="444444"/>
                </a:solidFill>
                <a:latin typeface="Arial" panose="020B0604020202020204" pitchFamily="34" charset="0"/>
              </a:rPr>
              <a:t>Corrosion thickness gaging with dual element transducers</a:t>
            </a:r>
          </a:p>
          <a:p>
            <a:pPr marL="228600" indent="-228600">
              <a:lnSpc>
                <a:spcPct val="90000"/>
              </a:lnSpc>
              <a:spcBef>
                <a:spcPts val="1000"/>
              </a:spcBef>
              <a:buFont typeface="Arial" panose="020B0604020202020204" pitchFamily="34" charset="0"/>
              <a:buChar char="•"/>
            </a:pPr>
            <a:r>
              <a:rPr lang="en-US" sz="1200" dirty="0">
                <a:solidFill>
                  <a:srgbClr val="444444"/>
                </a:solidFill>
                <a:latin typeface="Arial" panose="020B0604020202020204" pitchFamily="34" charset="0"/>
              </a:rPr>
              <a:t>THRU-COAT® and Echo-to-Echo measurements on painted and coated surfaces</a:t>
            </a:r>
          </a:p>
          <a:p>
            <a:pPr marL="228600" indent="-228600">
              <a:lnSpc>
                <a:spcPct val="90000"/>
              </a:lnSpc>
              <a:spcBef>
                <a:spcPts val="1000"/>
              </a:spcBef>
              <a:buFont typeface="Arial" panose="020B0604020202020204" pitchFamily="34" charset="0"/>
              <a:buChar char="•"/>
            </a:pPr>
            <a:r>
              <a:rPr lang="en-US" sz="1200" dirty="0">
                <a:solidFill>
                  <a:srgbClr val="444444"/>
                </a:solidFill>
                <a:latin typeface="Arial" panose="020B0604020202020204" pitchFamily="34" charset="0"/>
              </a:rPr>
              <a:t>Internal Oxide/Scale software option</a:t>
            </a:r>
          </a:p>
          <a:p>
            <a:pPr marL="228600" indent="-228600">
              <a:lnSpc>
                <a:spcPct val="90000"/>
              </a:lnSpc>
              <a:spcBef>
                <a:spcPts val="1000"/>
              </a:spcBef>
              <a:buFont typeface="Arial" panose="020B0604020202020204" pitchFamily="34" charset="0"/>
              <a:buChar char="•"/>
            </a:pPr>
            <a:r>
              <a:rPr lang="en-US" sz="1200" dirty="0">
                <a:solidFill>
                  <a:srgbClr val="444444"/>
                </a:solidFill>
                <a:latin typeface="Arial" panose="020B0604020202020204" pitchFamily="34" charset="0"/>
              </a:rPr>
              <a:t>Standard resolution of 0.01 mm or 0.001 in. for all transducers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2301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CD13-EA22-BBBA-340A-473C49BCAD63}"/>
              </a:ext>
            </a:extLst>
          </p:cNvPr>
          <p:cNvSpPr>
            <a:spLocks noGrp="1"/>
          </p:cNvSpPr>
          <p:nvPr>
            <p:ph type="title"/>
          </p:nvPr>
        </p:nvSpPr>
        <p:spPr/>
        <p:txBody>
          <a:bodyPr/>
          <a:lstStyle/>
          <a:p>
            <a:pPr algn="ctr"/>
            <a:r>
              <a:rPr lang="en-US" b="1" dirty="0"/>
              <a:t>38 DL PLUS</a:t>
            </a:r>
          </a:p>
        </p:txBody>
      </p:sp>
      <p:sp>
        <p:nvSpPr>
          <p:cNvPr id="3" name="Content Placeholder 2">
            <a:extLst>
              <a:ext uri="{FF2B5EF4-FFF2-40B4-BE49-F238E27FC236}">
                <a16:creationId xmlns:a16="http://schemas.microsoft.com/office/drawing/2014/main" id="{81F2B2F0-7956-7271-B1EF-1902FEA725B4}"/>
              </a:ext>
            </a:extLst>
          </p:cNvPr>
          <p:cNvSpPr>
            <a:spLocks noGrp="1"/>
          </p:cNvSpPr>
          <p:nvPr>
            <p:ph idx="1"/>
          </p:nvPr>
        </p:nvSpPr>
        <p:spPr/>
        <p:txBody>
          <a:bodyPr/>
          <a:lstStyle/>
          <a:p>
            <a:r>
              <a:rPr lang="en-US" sz="1800" b="1" u="sng" dirty="0">
                <a:solidFill>
                  <a:srgbClr val="444444"/>
                </a:solidFill>
                <a:latin typeface="Arial" panose="020B0604020202020204" pitchFamily="34" charset="0"/>
              </a:rPr>
              <a:t>Additional features and software options</a:t>
            </a:r>
          </a:p>
          <a:p>
            <a:r>
              <a:rPr lang="en-US" sz="1200" b="0" i="0" dirty="0">
                <a:solidFill>
                  <a:srgbClr val="444444"/>
                </a:solidFill>
                <a:effectLst/>
                <a:latin typeface="Arial" panose="020B0604020202020204" pitchFamily="34" charset="0"/>
              </a:rPr>
              <a:t>High Resolution software option of 0.001 mm or 0.0001 in. with single element transducers 2.25 MHz to 30 MHz</a:t>
            </a:r>
            <a:endParaRPr lang="en-US" sz="1200" dirty="0">
              <a:solidFill>
                <a:srgbClr val="444444"/>
              </a:solidFill>
              <a:latin typeface="Arial" panose="020B0604020202020204" pitchFamily="34" charset="0"/>
            </a:endParaRPr>
          </a:p>
          <a:p>
            <a:pPr algn="l">
              <a:buFont typeface="Arial" panose="020B0604020202020204" pitchFamily="34" charset="0"/>
              <a:buChar char="•"/>
            </a:pPr>
            <a:r>
              <a:rPr lang="en-US" sz="1200" dirty="0">
                <a:solidFill>
                  <a:srgbClr val="444444"/>
                </a:solidFill>
                <a:latin typeface="Arial" panose="020B0604020202020204" pitchFamily="34" charset="0"/>
              </a:rPr>
              <a:t>Multilayer software option for measurements of up to four layers simultaneously</a:t>
            </a:r>
          </a:p>
          <a:p>
            <a:pPr algn="l">
              <a:buFont typeface="Arial" panose="020B0604020202020204" pitchFamily="34" charset="0"/>
              <a:buChar char="•"/>
            </a:pPr>
            <a:r>
              <a:rPr lang="en-US" sz="1200" dirty="0">
                <a:solidFill>
                  <a:srgbClr val="444444"/>
                </a:solidFill>
                <a:latin typeface="Arial" panose="020B0604020202020204" pitchFamily="34" charset="0"/>
              </a:rPr>
              <a:t>High Penetration software option for attenuating materials such as fiberglass, rubber and thick casting</a:t>
            </a:r>
          </a:p>
          <a:p>
            <a:pPr algn="l">
              <a:buFont typeface="Arial" panose="020B0604020202020204" pitchFamily="34" charset="0"/>
              <a:buChar char="•"/>
            </a:pPr>
            <a:r>
              <a:rPr lang="en-US" sz="1200" dirty="0">
                <a:solidFill>
                  <a:srgbClr val="444444"/>
                </a:solidFill>
                <a:latin typeface="Arial" panose="020B0604020202020204" pitchFamily="34" charset="0"/>
              </a:rPr>
              <a:t>Thickness, Velocity, and time-of-flight measurements</a:t>
            </a:r>
          </a:p>
          <a:p>
            <a:pPr algn="l">
              <a:buFont typeface="Arial" panose="020B0604020202020204" pitchFamily="34" charset="0"/>
              <a:buChar char="•"/>
            </a:pPr>
            <a:r>
              <a:rPr lang="en-US" sz="1200" dirty="0">
                <a:solidFill>
                  <a:srgbClr val="444444"/>
                </a:solidFill>
                <a:latin typeface="Arial" panose="020B0604020202020204" pitchFamily="34" charset="0"/>
              </a:rPr>
              <a:t>Differential mode and Reduction Rate mode</a:t>
            </a:r>
          </a:p>
          <a:p>
            <a:pPr algn="l">
              <a:buFont typeface="Arial" panose="020B0604020202020204" pitchFamily="34" charset="0"/>
              <a:buChar char="•"/>
            </a:pPr>
            <a:r>
              <a:rPr lang="en-US" sz="1200" dirty="0">
                <a:solidFill>
                  <a:srgbClr val="444444"/>
                </a:solidFill>
                <a:latin typeface="Arial" panose="020B0604020202020204" pitchFamily="34" charset="0"/>
              </a:rPr>
              <a:t>Time-based B-scan mode; 10,000 reviewable readings per scan</a:t>
            </a:r>
          </a:p>
          <a:p>
            <a:pPr algn="l">
              <a:buFont typeface="Arial" panose="020B0604020202020204" pitchFamily="34" charset="0"/>
              <a:buChar char="•"/>
            </a:pPr>
            <a:r>
              <a:rPr lang="en-US" sz="1200" dirty="0">
                <a:solidFill>
                  <a:srgbClr val="444444"/>
                </a:solidFill>
                <a:latin typeface="Arial" panose="020B0604020202020204" pitchFamily="34" charset="0"/>
              </a:rPr>
              <a:t>Olympus High Dynamic Gain technology with digital filters</a:t>
            </a:r>
          </a:p>
          <a:p>
            <a:pPr algn="l">
              <a:buFont typeface="Arial" panose="020B0604020202020204" pitchFamily="34" charset="0"/>
              <a:buChar char="•"/>
            </a:pPr>
            <a:r>
              <a:rPr lang="en-US" sz="1200" dirty="0">
                <a:solidFill>
                  <a:srgbClr val="444444"/>
                </a:solidFill>
                <a:latin typeface="Arial" panose="020B0604020202020204" pitchFamily="34" charset="0"/>
              </a:rPr>
              <a:t>V-Path Builder for custom V-path compensation</a:t>
            </a:r>
          </a:p>
          <a:p>
            <a:pPr lvl="1"/>
            <a:endParaRPr lang="en-US" sz="1200" dirty="0">
              <a:solidFill>
                <a:srgbClr val="444444"/>
              </a:solidFill>
              <a:latin typeface="Arial" panose="020B0604020202020204" pitchFamily="34" charset="0"/>
            </a:endParaRPr>
          </a:p>
          <a:p>
            <a:pPr lvl="1"/>
            <a:endParaRPr lang="en-US" dirty="0"/>
          </a:p>
        </p:txBody>
      </p:sp>
      <p:pic>
        <p:nvPicPr>
          <p:cNvPr id="5" name="Picture 4">
            <a:extLst>
              <a:ext uri="{FF2B5EF4-FFF2-40B4-BE49-F238E27FC236}">
                <a16:creationId xmlns:a16="http://schemas.microsoft.com/office/drawing/2014/main" id="{94A4715B-CF7C-A0F2-1C7E-F4853565CC65}"/>
              </a:ext>
            </a:extLst>
          </p:cNvPr>
          <p:cNvPicPr>
            <a:picLocks noChangeAspect="1"/>
          </p:cNvPicPr>
          <p:nvPr/>
        </p:nvPicPr>
        <p:blipFill rotWithShape="1">
          <a:blip r:embed="rId2"/>
          <a:srcRect l="53886" r="25543"/>
          <a:stretch/>
        </p:blipFill>
        <p:spPr>
          <a:xfrm>
            <a:off x="8177350" y="2493965"/>
            <a:ext cx="3030582" cy="3682998"/>
          </a:xfrm>
          <a:prstGeom prst="rect">
            <a:avLst/>
          </a:prstGeom>
        </p:spPr>
      </p:pic>
    </p:spTree>
    <p:extLst>
      <p:ext uri="{BB962C8B-B14F-4D97-AF65-F5344CB8AC3E}">
        <p14:creationId xmlns:p14="http://schemas.microsoft.com/office/powerpoint/2010/main" val="351273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D7FE-21F0-850A-0513-BEAD6A7AAA87}"/>
              </a:ext>
            </a:extLst>
          </p:cNvPr>
          <p:cNvSpPr>
            <a:spLocks noGrp="1"/>
          </p:cNvSpPr>
          <p:nvPr>
            <p:ph type="title"/>
          </p:nvPr>
        </p:nvSpPr>
        <p:spPr/>
        <p:txBody>
          <a:bodyPr/>
          <a:lstStyle/>
          <a:p>
            <a:pPr algn="ctr"/>
            <a:r>
              <a:rPr lang="en-US" b="1" dirty="0"/>
              <a:t>38 DL PLUS</a:t>
            </a:r>
          </a:p>
        </p:txBody>
      </p:sp>
      <p:sp>
        <p:nvSpPr>
          <p:cNvPr id="3" name="Content Placeholder 2">
            <a:extLst>
              <a:ext uri="{FF2B5EF4-FFF2-40B4-BE49-F238E27FC236}">
                <a16:creationId xmlns:a16="http://schemas.microsoft.com/office/drawing/2014/main" id="{A45A0DCA-2A6E-98FE-699D-0768B8DE3003}"/>
              </a:ext>
            </a:extLst>
          </p:cNvPr>
          <p:cNvSpPr>
            <a:spLocks noGrp="1"/>
          </p:cNvSpPr>
          <p:nvPr>
            <p:ph idx="1"/>
          </p:nvPr>
        </p:nvSpPr>
        <p:spPr/>
        <p:txBody>
          <a:bodyPr>
            <a:normAutofit/>
          </a:bodyPr>
          <a:lstStyle/>
          <a:p>
            <a:r>
              <a:rPr lang="en-US" sz="1800" dirty="0"/>
              <a:t>What make this thickness gauge different from others?</a:t>
            </a:r>
          </a:p>
          <a:p>
            <a:r>
              <a:rPr lang="en-US" sz="1100" dirty="0">
                <a:solidFill>
                  <a:srgbClr val="444444"/>
                </a:solidFill>
                <a:latin typeface="Arial" panose="020B0604020202020204" pitchFamily="34" charset="0"/>
              </a:rPr>
              <a:t>D</a:t>
            </a:r>
            <a:r>
              <a:rPr lang="en-US" sz="1100" b="0" i="0" dirty="0">
                <a:solidFill>
                  <a:srgbClr val="444444"/>
                </a:solidFill>
                <a:effectLst/>
                <a:latin typeface="Arial" panose="020B0604020202020204" pitchFamily="34" charset="0"/>
              </a:rPr>
              <a:t>esigned to meet the challenges of demanding applications and built to withstand tough conditions in the field and on the production floor. </a:t>
            </a:r>
          </a:p>
          <a:p>
            <a:pPr algn="l">
              <a:buFont typeface="Arial" panose="020B0604020202020204" pitchFamily="34" charset="0"/>
              <a:buChar char="•"/>
            </a:pPr>
            <a:r>
              <a:rPr lang="en-US" sz="1100" b="0" i="0" dirty="0">
                <a:solidFill>
                  <a:srgbClr val="444444"/>
                </a:solidFill>
                <a:effectLst/>
                <a:latin typeface="Arial" panose="020B0604020202020204" pitchFamily="34" charset="0"/>
              </a:rPr>
              <a:t>Compact, weighs only 0.814 kg (1.80 </a:t>
            </a:r>
            <a:r>
              <a:rPr lang="en-US" sz="1100" b="0" i="0" dirty="0" err="1">
                <a:solidFill>
                  <a:srgbClr val="444444"/>
                </a:solidFill>
                <a:effectLst/>
                <a:latin typeface="Arial" panose="020B0604020202020204" pitchFamily="34" charset="0"/>
              </a:rPr>
              <a:t>lb</a:t>
            </a:r>
            <a:r>
              <a:rPr lang="en-US" sz="1100" b="0" i="0" dirty="0">
                <a:solidFill>
                  <a:srgbClr val="444444"/>
                </a:solidFill>
                <a:effectLst/>
                <a:latin typeface="Arial" panose="020B0604020202020204" pitchFamily="34" charset="0"/>
              </a:rPr>
              <a:t>)</a:t>
            </a:r>
          </a:p>
          <a:p>
            <a:pPr algn="l">
              <a:buFont typeface="Arial" panose="020B0604020202020204" pitchFamily="34" charset="0"/>
              <a:buChar char="•"/>
            </a:pPr>
            <a:r>
              <a:rPr lang="en-US" sz="1100" b="0" i="0" dirty="0">
                <a:solidFill>
                  <a:srgbClr val="444444"/>
                </a:solidFill>
                <a:effectLst/>
                <a:latin typeface="Arial" panose="020B0604020202020204" pitchFamily="34" charset="0"/>
              </a:rPr>
              <a:t>Rugged, designed for IP67</a:t>
            </a:r>
          </a:p>
          <a:p>
            <a:pPr algn="l">
              <a:buFont typeface="Arial" panose="020B0604020202020204" pitchFamily="34" charset="0"/>
              <a:buChar char="•"/>
            </a:pPr>
            <a:r>
              <a:rPr lang="en-US" sz="1100" b="0" i="0" dirty="0">
                <a:solidFill>
                  <a:srgbClr val="444444"/>
                </a:solidFill>
                <a:effectLst/>
                <a:latin typeface="Arial" panose="020B0604020202020204" pitchFamily="34" charset="0"/>
              </a:rPr>
              <a:t>Explosive Atmosphere: Safe operation as defined by Class I, Division 2, Group D, as found in the National Fire Protection                                                      Association Code (NFPA 70), Article 500, and tested using MIL-STD-810F, Method 511.4, Procedure I.</a:t>
            </a:r>
          </a:p>
          <a:p>
            <a:pPr algn="l">
              <a:buFont typeface="Arial" panose="020B0604020202020204" pitchFamily="34" charset="0"/>
              <a:buChar char="•"/>
            </a:pPr>
            <a:r>
              <a:rPr lang="en-US" sz="1100" b="0" i="0" dirty="0">
                <a:solidFill>
                  <a:srgbClr val="444444"/>
                </a:solidFill>
                <a:effectLst/>
                <a:latin typeface="Arial" panose="020B0604020202020204" pitchFamily="34" charset="0"/>
              </a:rPr>
              <a:t>Shock tested using MIL-STD-810F, Method 516.5, Procedure I, 6 cycles each axis, 15 g, 11 msec Half sine.</a:t>
            </a:r>
          </a:p>
          <a:p>
            <a:pPr algn="l">
              <a:buFont typeface="Arial" panose="020B0604020202020204" pitchFamily="34" charset="0"/>
              <a:buChar char="•"/>
            </a:pPr>
            <a:r>
              <a:rPr lang="en-US" sz="1100" b="0" i="0" dirty="0">
                <a:solidFill>
                  <a:srgbClr val="444444"/>
                </a:solidFill>
                <a:effectLst/>
                <a:latin typeface="Arial" panose="020B0604020202020204" pitchFamily="34" charset="0"/>
              </a:rPr>
              <a:t>Vibration tested using MIL-STD-810F, Method 514.5, Procedure I, Annex C, Figure 6, general exposure: 1 hour each axis.</a:t>
            </a:r>
          </a:p>
          <a:p>
            <a:pPr algn="l">
              <a:buFont typeface="Arial" panose="020B0604020202020204" pitchFamily="34" charset="0"/>
              <a:buChar char="•"/>
            </a:pPr>
            <a:r>
              <a:rPr lang="en-US" sz="1100" b="0" i="0" dirty="0">
                <a:solidFill>
                  <a:srgbClr val="444444"/>
                </a:solidFill>
                <a:effectLst/>
                <a:latin typeface="Arial" panose="020B0604020202020204" pitchFamily="34" charset="0"/>
              </a:rPr>
              <a:t>Wide operating temperature range</a:t>
            </a:r>
          </a:p>
          <a:p>
            <a:pPr algn="l">
              <a:buFont typeface="Arial" panose="020B0604020202020204" pitchFamily="34" charset="0"/>
              <a:buChar char="•"/>
            </a:pPr>
            <a:r>
              <a:rPr lang="en-US" sz="1100" b="0" i="0" dirty="0">
                <a:solidFill>
                  <a:srgbClr val="444444"/>
                </a:solidFill>
                <a:effectLst/>
                <a:latin typeface="Arial" panose="020B0604020202020204" pitchFamily="34" charset="0"/>
              </a:rPr>
              <a:t>Protective rubber boot with gauge stand</a:t>
            </a:r>
          </a:p>
          <a:p>
            <a:pPr algn="l">
              <a:buFont typeface="Arial" panose="020B0604020202020204" pitchFamily="34" charset="0"/>
              <a:buChar char="•"/>
            </a:pPr>
            <a:r>
              <a:rPr lang="en-US" sz="1100" b="0" i="0" dirty="0">
                <a:solidFill>
                  <a:srgbClr val="444444"/>
                </a:solidFill>
                <a:effectLst/>
                <a:latin typeface="Arial" panose="020B0604020202020204" pitchFamily="34" charset="0"/>
              </a:rPr>
              <a:t>Color transflective VGA display with indoor and outdoor color settings for superior clarity</a:t>
            </a:r>
          </a:p>
          <a:p>
            <a:pPr marL="0" indent="0" algn="l">
              <a:buNone/>
            </a:pPr>
            <a:r>
              <a:rPr lang="en-US" sz="1100" dirty="0">
                <a:solidFill>
                  <a:srgbClr val="444444"/>
                </a:solidFill>
                <a:latin typeface="Arial" panose="020B0604020202020204" pitchFamily="34" charset="0"/>
              </a:rPr>
              <a:t>      </a:t>
            </a:r>
            <a:r>
              <a:rPr lang="en-US" sz="1100" b="1" u="sng" dirty="0">
                <a:solidFill>
                  <a:srgbClr val="444444"/>
                </a:solidFill>
                <a:latin typeface="Arial" panose="020B0604020202020204" pitchFamily="34" charset="0"/>
              </a:rPr>
              <a:t>Additional software </a:t>
            </a:r>
            <a:r>
              <a:rPr lang="en-US" sz="1100" b="1" u="sng" dirty="0" err="1">
                <a:solidFill>
                  <a:srgbClr val="444444"/>
                </a:solidFill>
                <a:latin typeface="Arial" panose="020B0604020202020204" pitchFamily="34" charset="0"/>
              </a:rPr>
              <a:t>capabilites</a:t>
            </a:r>
            <a:endParaRPr lang="en-US" sz="1100" b="1" u="sng" dirty="0">
              <a:solidFill>
                <a:srgbClr val="444444"/>
              </a:solidFill>
              <a:latin typeface="Arial" panose="020B0604020202020204" pitchFamily="34" charset="0"/>
            </a:endParaRPr>
          </a:p>
          <a:p>
            <a:pPr algn="l">
              <a:buFont typeface="Arial" panose="020B0604020202020204" pitchFamily="34" charset="0"/>
              <a:buChar char="•"/>
            </a:pPr>
            <a:r>
              <a:rPr lang="en-US" sz="1100" b="0" i="0" dirty="0">
                <a:solidFill>
                  <a:srgbClr val="444444"/>
                </a:solidFill>
                <a:effectLst/>
                <a:latin typeface="Arial" panose="020B0604020202020204" pitchFamily="34" charset="0"/>
              </a:rPr>
              <a:t>Data Logger and PC interface</a:t>
            </a:r>
          </a:p>
          <a:p>
            <a:pPr algn="l">
              <a:buFont typeface="Arial" panose="020B0604020202020204" pitchFamily="34" charset="0"/>
              <a:buChar char="•"/>
            </a:pPr>
            <a:r>
              <a:rPr lang="en-US" sz="1100" b="0" i="0" dirty="0" err="1">
                <a:solidFill>
                  <a:srgbClr val="444444"/>
                </a:solidFill>
                <a:effectLst/>
                <a:latin typeface="Arial" panose="020B0604020202020204" pitchFamily="34" charset="0"/>
              </a:rPr>
              <a:t>GageView</a:t>
            </a:r>
            <a:r>
              <a:rPr lang="en-US" sz="1100" b="0" i="0" dirty="0">
                <a:solidFill>
                  <a:srgbClr val="444444"/>
                </a:solidFill>
                <a:effectLst/>
                <a:latin typeface="Arial" panose="020B0604020202020204" pitchFamily="34" charset="0"/>
              </a:rPr>
              <a:t> interface program</a:t>
            </a:r>
          </a:p>
          <a:p>
            <a:pPr lvl="1"/>
            <a:endParaRPr lang="en-US" sz="1400" dirty="0"/>
          </a:p>
        </p:txBody>
      </p:sp>
      <p:pic>
        <p:nvPicPr>
          <p:cNvPr id="4" name="Picture 3">
            <a:extLst>
              <a:ext uri="{FF2B5EF4-FFF2-40B4-BE49-F238E27FC236}">
                <a16:creationId xmlns:a16="http://schemas.microsoft.com/office/drawing/2014/main" id="{756EE46E-DEB3-E02C-3BA8-D3EB683AB5E9}"/>
              </a:ext>
            </a:extLst>
          </p:cNvPr>
          <p:cNvPicPr>
            <a:picLocks noChangeAspect="1"/>
          </p:cNvPicPr>
          <p:nvPr/>
        </p:nvPicPr>
        <p:blipFill>
          <a:blip r:embed="rId2"/>
          <a:stretch>
            <a:fillRect/>
          </a:stretch>
        </p:blipFill>
        <p:spPr>
          <a:xfrm>
            <a:off x="8717280" y="2960409"/>
            <a:ext cx="2636520" cy="3216554"/>
          </a:xfrm>
          <a:prstGeom prst="rect">
            <a:avLst/>
          </a:prstGeom>
        </p:spPr>
      </p:pic>
    </p:spTree>
    <p:extLst>
      <p:ext uri="{BB962C8B-B14F-4D97-AF65-F5344CB8AC3E}">
        <p14:creationId xmlns:p14="http://schemas.microsoft.com/office/powerpoint/2010/main" val="338952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4099</TotalTime>
  <Words>2865</Words>
  <Application>Microsoft Office PowerPoint</Application>
  <PresentationFormat>Widescreen</PresentationFormat>
  <Paragraphs>242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Roboto</vt:lpstr>
      <vt:lpstr>Office Theme</vt:lpstr>
      <vt:lpstr>Ultrasonic Thickness Gauging and Ultrasonic Flaw Detectors</vt:lpstr>
      <vt:lpstr>Biography</vt:lpstr>
      <vt:lpstr>Ultrasonic Thickness Gauges </vt:lpstr>
      <vt:lpstr>27 MG</vt:lpstr>
      <vt:lpstr>45 MG</vt:lpstr>
      <vt:lpstr>45 MG</vt:lpstr>
      <vt:lpstr>38 DL PLUS</vt:lpstr>
      <vt:lpstr>38 DL PLUS</vt:lpstr>
      <vt:lpstr>38 DL PLUS</vt:lpstr>
      <vt:lpstr>Magna Mike 8600</vt:lpstr>
      <vt:lpstr>Magna Mike 8600</vt:lpstr>
      <vt:lpstr>35 RDC</vt:lpstr>
      <vt:lpstr>72DL PLUS</vt:lpstr>
      <vt:lpstr>72DL PLUS</vt:lpstr>
      <vt:lpstr>EPOCH 650</vt:lpstr>
      <vt:lpstr>EPOCH 650</vt:lpstr>
      <vt:lpstr>PowerPoint Presentation</vt:lpstr>
      <vt:lpstr>PowerPoint Presentation</vt:lpstr>
      <vt:lpstr>6LT</vt:lpstr>
      <vt:lpstr>6LT</vt:lpstr>
      <vt:lpstr>Transducers and Accessories</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Ultrasonic Thickness Gauging and Ultrasonic Flaw Detectors</dc:title>
  <dc:creator>Dillon Tynes</dc:creator>
  <cp:lastModifiedBy>Dillon Tynes</cp:lastModifiedBy>
  <cp:revision>16</cp:revision>
  <dcterms:created xsi:type="dcterms:W3CDTF">2023-09-19T01:04:41Z</dcterms:created>
  <dcterms:modified xsi:type="dcterms:W3CDTF">2023-09-21T21:23:53Z</dcterms:modified>
</cp:coreProperties>
</file>