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9" r:id="rId4"/>
    <p:sldId id="274" r:id="rId5"/>
    <p:sldId id="260" r:id="rId6"/>
    <p:sldId id="275" r:id="rId7"/>
    <p:sldId id="262" r:id="rId8"/>
    <p:sldId id="276" r:id="rId9"/>
    <p:sldId id="277" r:id="rId10"/>
    <p:sldId id="264" r:id="rId11"/>
    <p:sldId id="265" r:id="rId12"/>
    <p:sldId id="266" r:id="rId13"/>
    <p:sldId id="27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showGuides="1">
      <p:cViewPr varScale="1">
        <p:scale>
          <a:sx n="117" d="100"/>
          <a:sy n="117" d="100"/>
        </p:scale>
        <p:origin x="808" y="1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9152C-962E-094E-BF2B-638E767593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2904FE6-AC82-1345-95C9-300CCE23C4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C141190-CB04-5E43-93AA-8D005FD8257C}"/>
              </a:ext>
            </a:extLst>
          </p:cNvPr>
          <p:cNvSpPr>
            <a:spLocks noGrp="1"/>
          </p:cNvSpPr>
          <p:nvPr>
            <p:ph type="dt" sz="half" idx="10"/>
          </p:nvPr>
        </p:nvSpPr>
        <p:spPr/>
        <p:txBody>
          <a:bodyPr/>
          <a:lstStyle/>
          <a:p>
            <a:fld id="{A29CF902-48F5-EF46-BB1C-76EB6E897BED}" type="datetimeFigureOut">
              <a:rPr lang="en-US" smtClean="0"/>
              <a:t>11/13/21</a:t>
            </a:fld>
            <a:endParaRPr lang="en-US"/>
          </a:p>
        </p:txBody>
      </p:sp>
      <p:sp>
        <p:nvSpPr>
          <p:cNvPr id="5" name="Footer Placeholder 4">
            <a:extLst>
              <a:ext uri="{FF2B5EF4-FFF2-40B4-BE49-F238E27FC236}">
                <a16:creationId xmlns:a16="http://schemas.microsoft.com/office/drawing/2014/main" id="{225159A7-96F5-5C4E-AD14-630F102E9B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06DC61-DFC4-A14B-9CA5-E8D37A1E675D}"/>
              </a:ext>
            </a:extLst>
          </p:cNvPr>
          <p:cNvSpPr>
            <a:spLocks noGrp="1"/>
          </p:cNvSpPr>
          <p:nvPr>
            <p:ph type="sldNum" sz="quarter" idx="12"/>
          </p:nvPr>
        </p:nvSpPr>
        <p:spPr/>
        <p:txBody>
          <a:bodyPr/>
          <a:lstStyle/>
          <a:p>
            <a:fld id="{5422BE67-1A85-9745-83F8-317CD67DB2C1}" type="slidenum">
              <a:rPr lang="en-US" smtClean="0"/>
              <a:t>‹#›</a:t>
            </a:fld>
            <a:endParaRPr lang="en-US"/>
          </a:p>
        </p:txBody>
      </p:sp>
    </p:spTree>
    <p:extLst>
      <p:ext uri="{BB962C8B-B14F-4D97-AF65-F5344CB8AC3E}">
        <p14:creationId xmlns:p14="http://schemas.microsoft.com/office/powerpoint/2010/main" val="640384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B12E9-AA4D-D649-B7D5-043B9539BD3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EA6F4B-11BE-1445-A83C-2EFC133912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C1C9B-856D-7142-B4B3-5E3F4A097A03}"/>
              </a:ext>
            </a:extLst>
          </p:cNvPr>
          <p:cNvSpPr>
            <a:spLocks noGrp="1"/>
          </p:cNvSpPr>
          <p:nvPr>
            <p:ph type="dt" sz="half" idx="10"/>
          </p:nvPr>
        </p:nvSpPr>
        <p:spPr/>
        <p:txBody>
          <a:bodyPr/>
          <a:lstStyle/>
          <a:p>
            <a:fld id="{A29CF902-48F5-EF46-BB1C-76EB6E897BED}" type="datetimeFigureOut">
              <a:rPr lang="en-US" smtClean="0"/>
              <a:t>11/13/21</a:t>
            </a:fld>
            <a:endParaRPr lang="en-US"/>
          </a:p>
        </p:txBody>
      </p:sp>
      <p:sp>
        <p:nvSpPr>
          <p:cNvPr id="5" name="Footer Placeholder 4">
            <a:extLst>
              <a:ext uri="{FF2B5EF4-FFF2-40B4-BE49-F238E27FC236}">
                <a16:creationId xmlns:a16="http://schemas.microsoft.com/office/drawing/2014/main" id="{0FA914A6-CA64-1449-B830-F774C69FC8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10E97B-4A57-7B4D-BE28-95CB761CE6C3}"/>
              </a:ext>
            </a:extLst>
          </p:cNvPr>
          <p:cNvSpPr>
            <a:spLocks noGrp="1"/>
          </p:cNvSpPr>
          <p:nvPr>
            <p:ph type="sldNum" sz="quarter" idx="12"/>
          </p:nvPr>
        </p:nvSpPr>
        <p:spPr/>
        <p:txBody>
          <a:bodyPr/>
          <a:lstStyle/>
          <a:p>
            <a:fld id="{5422BE67-1A85-9745-83F8-317CD67DB2C1}" type="slidenum">
              <a:rPr lang="en-US" smtClean="0"/>
              <a:t>‹#›</a:t>
            </a:fld>
            <a:endParaRPr lang="en-US"/>
          </a:p>
        </p:txBody>
      </p:sp>
    </p:spTree>
    <p:extLst>
      <p:ext uri="{BB962C8B-B14F-4D97-AF65-F5344CB8AC3E}">
        <p14:creationId xmlns:p14="http://schemas.microsoft.com/office/powerpoint/2010/main" val="1865680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B766EF-F4F5-5844-BEAF-300055E7338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FB8969-1E50-7E45-91B7-7DFCB1E285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F52751-F97F-C940-A6A5-4D210FAFC1A2}"/>
              </a:ext>
            </a:extLst>
          </p:cNvPr>
          <p:cNvSpPr>
            <a:spLocks noGrp="1"/>
          </p:cNvSpPr>
          <p:nvPr>
            <p:ph type="dt" sz="half" idx="10"/>
          </p:nvPr>
        </p:nvSpPr>
        <p:spPr/>
        <p:txBody>
          <a:bodyPr/>
          <a:lstStyle/>
          <a:p>
            <a:fld id="{A29CF902-48F5-EF46-BB1C-76EB6E897BED}" type="datetimeFigureOut">
              <a:rPr lang="en-US" smtClean="0"/>
              <a:t>11/13/21</a:t>
            </a:fld>
            <a:endParaRPr lang="en-US"/>
          </a:p>
        </p:txBody>
      </p:sp>
      <p:sp>
        <p:nvSpPr>
          <p:cNvPr id="5" name="Footer Placeholder 4">
            <a:extLst>
              <a:ext uri="{FF2B5EF4-FFF2-40B4-BE49-F238E27FC236}">
                <a16:creationId xmlns:a16="http://schemas.microsoft.com/office/drawing/2014/main" id="{CF2E7B39-6F6F-5B41-8B4F-E820BD88F8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374C9A-D722-0D43-97F0-59A3A935C198}"/>
              </a:ext>
            </a:extLst>
          </p:cNvPr>
          <p:cNvSpPr>
            <a:spLocks noGrp="1"/>
          </p:cNvSpPr>
          <p:nvPr>
            <p:ph type="sldNum" sz="quarter" idx="12"/>
          </p:nvPr>
        </p:nvSpPr>
        <p:spPr/>
        <p:txBody>
          <a:bodyPr/>
          <a:lstStyle/>
          <a:p>
            <a:fld id="{5422BE67-1A85-9745-83F8-317CD67DB2C1}" type="slidenum">
              <a:rPr lang="en-US" smtClean="0"/>
              <a:t>‹#›</a:t>
            </a:fld>
            <a:endParaRPr lang="en-US"/>
          </a:p>
        </p:txBody>
      </p:sp>
    </p:spTree>
    <p:extLst>
      <p:ext uri="{BB962C8B-B14F-4D97-AF65-F5344CB8AC3E}">
        <p14:creationId xmlns:p14="http://schemas.microsoft.com/office/powerpoint/2010/main" val="477586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4F29B-C38C-9746-94BF-2F6024449F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109131-8BFC-4845-8CBD-A1636A903D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E87C45-483F-074C-8783-7447ECB286CF}"/>
              </a:ext>
            </a:extLst>
          </p:cNvPr>
          <p:cNvSpPr>
            <a:spLocks noGrp="1"/>
          </p:cNvSpPr>
          <p:nvPr>
            <p:ph type="dt" sz="half" idx="10"/>
          </p:nvPr>
        </p:nvSpPr>
        <p:spPr/>
        <p:txBody>
          <a:bodyPr/>
          <a:lstStyle/>
          <a:p>
            <a:fld id="{A29CF902-48F5-EF46-BB1C-76EB6E897BED}" type="datetimeFigureOut">
              <a:rPr lang="en-US" smtClean="0"/>
              <a:t>11/13/21</a:t>
            </a:fld>
            <a:endParaRPr lang="en-US"/>
          </a:p>
        </p:txBody>
      </p:sp>
      <p:sp>
        <p:nvSpPr>
          <p:cNvPr id="5" name="Footer Placeholder 4">
            <a:extLst>
              <a:ext uri="{FF2B5EF4-FFF2-40B4-BE49-F238E27FC236}">
                <a16:creationId xmlns:a16="http://schemas.microsoft.com/office/drawing/2014/main" id="{B1F76310-30CB-8744-A1A0-8B4BD4570D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DB21EA-5557-9F48-8E48-DAE713D52ABA}"/>
              </a:ext>
            </a:extLst>
          </p:cNvPr>
          <p:cNvSpPr>
            <a:spLocks noGrp="1"/>
          </p:cNvSpPr>
          <p:nvPr>
            <p:ph type="sldNum" sz="quarter" idx="12"/>
          </p:nvPr>
        </p:nvSpPr>
        <p:spPr/>
        <p:txBody>
          <a:bodyPr/>
          <a:lstStyle/>
          <a:p>
            <a:fld id="{5422BE67-1A85-9745-83F8-317CD67DB2C1}" type="slidenum">
              <a:rPr lang="en-US" smtClean="0"/>
              <a:t>‹#›</a:t>
            </a:fld>
            <a:endParaRPr lang="en-US"/>
          </a:p>
        </p:txBody>
      </p:sp>
    </p:spTree>
    <p:extLst>
      <p:ext uri="{BB962C8B-B14F-4D97-AF65-F5344CB8AC3E}">
        <p14:creationId xmlns:p14="http://schemas.microsoft.com/office/powerpoint/2010/main" val="196978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2DD4C-6E84-9248-9D3E-45A2D309F0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C565410-48D4-074C-82C7-0FB75E5FDA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092ACD-0151-3947-8678-46CE918EBEB7}"/>
              </a:ext>
            </a:extLst>
          </p:cNvPr>
          <p:cNvSpPr>
            <a:spLocks noGrp="1"/>
          </p:cNvSpPr>
          <p:nvPr>
            <p:ph type="dt" sz="half" idx="10"/>
          </p:nvPr>
        </p:nvSpPr>
        <p:spPr/>
        <p:txBody>
          <a:bodyPr/>
          <a:lstStyle/>
          <a:p>
            <a:fld id="{A29CF902-48F5-EF46-BB1C-76EB6E897BED}" type="datetimeFigureOut">
              <a:rPr lang="en-US" smtClean="0"/>
              <a:t>11/13/21</a:t>
            </a:fld>
            <a:endParaRPr lang="en-US"/>
          </a:p>
        </p:txBody>
      </p:sp>
      <p:sp>
        <p:nvSpPr>
          <p:cNvPr id="5" name="Footer Placeholder 4">
            <a:extLst>
              <a:ext uri="{FF2B5EF4-FFF2-40B4-BE49-F238E27FC236}">
                <a16:creationId xmlns:a16="http://schemas.microsoft.com/office/drawing/2014/main" id="{4E0367D4-A66C-1E42-BE4A-9CF954EBD7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E95F45-1A9F-5F42-AD6E-45FFDC2FC457}"/>
              </a:ext>
            </a:extLst>
          </p:cNvPr>
          <p:cNvSpPr>
            <a:spLocks noGrp="1"/>
          </p:cNvSpPr>
          <p:nvPr>
            <p:ph type="sldNum" sz="quarter" idx="12"/>
          </p:nvPr>
        </p:nvSpPr>
        <p:spPr/>
        <p:txBody>
          <a:bodyPr/>
          <a:lstStyle/>
          <a:p>
            <a:fld id="{5422BE67-1A85-9745-83F8-317CD67DB2C1}" type="slidenum">
              <a:rPr lang="en-US" smtClean="0"/>
              <a:t>‹#›</a:t>
            </a:fld>
            <a:endParaRPr lang="en-US"/>
          </a:p>
        </p:txBody>
      </p:sp>
    </p:spTree>
    <p:extLst>
      <p:ext uri="{BB962C8B-B14F-4D97-AF65-F5344CB8AC3E}">
        <p14:creationId xmlns:p14="http://schemas.microsoft.com/office/powerpoint/2010/main" val="195178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2BCFE-60FE-BA4C-9BF6-227A0BC770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AFA241-DFF6-0A45-86C2-1DA751407F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278820-69AC-BC40-AAB1-18EA889374E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954BC8-35AF-044B-A1A1-8FADFC8EEF18}"/>
              </a:ext>
            </a:extLst>
          </p:cNvPr>
          <p:cNvSpPr>
            <a:spLocks noGrp="1"/>
          </p:cNvSpPr>
          <p:nvPr>
            <p:ph type="dt" sz="half" idx="10"/>
          </p:nvPr>
        </p:nvSpPr>
        <p:spPr/>
        <p:txBody>
          <a:bodyPr/>
          <a:lstStyle/>
          <a:p>
            <a:fld id="{A29CF902-48F5-EF46-BB1C-76EB6E897BED}" type="datetimeFigureOut">
              <a:rPr lang="en-US" smtClean="0"/>
              <a:t>11/13/21</a:t>
            </a:fld>
            <a:endParaRPr lang="en-US"/>
          </a:p>
        </p:txBody>
      </p:sp>
      <p:sp>
        <p:nvSpPr>
          <p:cNvPr id="6" name="Footer Placeholder 5">
            <a:extLst>
              <a:ext uri="{FF2B5EF4-FFF2-40B4-BE49-F238E27FC236}">
                <a16:creationId xmlns:a16="http://schemas.microsoft.com/office/drawing/2014/main" id="{75E2915D-0526-9944-A773-6B14A620F4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26F0A4-7CBE-FA45-8434-B6428B333459}"/>
              </a:ext>
            </a:extLst>
          </p:cNvPr>
          <p:cNvSpPr>
            <a:spLocks noGrp="1"/>
          </p:cNvSpPr>
          <p:nvPr>
            <p:ph type="sldNum" sz="quarter" idx="12"/>
          </p:nvPr>
        </p:nvSpPr>
        <p:spPr/>
        <p:txBody>
          <a:bodyPr/>
          <a:lstStyle/>
          <a:p>
            <a:fld id="{5422BE67-1A85-9745-83F8-317CD67DB2C1}" type="slidenum">
              <a:rPr lang="en-US" smtClean="0"/>
              <a:t>‹#›</a:t>
            </a:fld>
            <a:endParaRPr lang="en-US"/>
          </a:p>
        </p:txBody>
      </p:sp>
    </p:spTree>
    <p:extLst>
      <p:ext uri="{BB962C8B-B14F-4D97-AF65-F5344CB8AC3E}">
        <p14:creationId xmlns:p14="http://schemas.microsoft.com/office/powerpoint/2010/main" val="1889821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898D6-669E-FC4A-8F2C-8E160CC802D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71DB5E-B05D-344E-B167-F8D1C60A80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0498F35-8773-0049-872D-41B99D1973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64E36A-2BD7-1742-A88D-DE522F6F6F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6C56B3F-E026-0342-A03F-0BC275B03A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D7662A-B43C-CA45-B489-FA7F8F2A562A}"/>
              </a:ext>
            </a:extLst>
          </p:cNvPr>
          <p:cNvSpPr>
            <a:spLocks noGrp="1"/>
          </p:cNvSpPr>
          <p:nvPr>
            <p:ph type="dt" sz="half" idx="10"/>
          </p:nvPr>
        </p:nvSpPr>
        <p:spPr/>
        <p:txBody>
          <a:bodyPr/>
          <a:lstStyle/>
          <a:p>
            <a:fld id="{A29CF902-48F5-EF46-BB1C-76EB6E897BED}" type="datetimeFigureOut">
              <a:rPr lang="en-US" smtClean="0"/>
              <a:t>11/13/21</a:t>
            </a:fld>
            <a:endParaRPr lang="en-US"/>
          </a:p>
        </p:txBody>
      </p:sp>
      <p:sp>
        <p:nvSpPr>
          <p:cNvPr id="8" name="Footer Placeholder 7">
            <a:extLst>
              <a:ext uri="{FF2B5EF4-FFF2-40B4-BE49-F238E27FC236}">
                <a16:creationId xmlns:a16="http://schemas.microsoft.com/office/drawing/2014/main" id="{613C512F-3FD1-1B49-986D-63BA811067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0DADD6-51C6-A642-94E7-28632E0BFB57}"/>
              </a:ext>
            </a:extLst>
          </p:cNvPr>
          <p:cNvSpPr>
            <a:spLocks noGrp="1"/>
          </p:cNvSpPr>
          <p:nvPr>
            <p:ph type="sldNum" sz="quarter" idx="12"/>
          </p:nvPr>
        </p:nvSpPr>
        <p:spPr/>
        <p:txBody>
          <a:bodyPr/>
          <a:lstStyle/>
          <a:p>
            <a:fld id="{5422BE67-1A85-9745-83F8-317CD67DB2C1}" type="slidenum">
              <a:rPr lang="en-US" smtClean="0"/>
              <a:t>‹#›</a:t>
            </a:fld>
            <a:endParaRPr lang="en-US"/>
          </a:p>
        </p:txBody>
      </p:sp>
    </p:spTree>
    <p:extLst>
      <p:ext uri="{BB962C8B-B14F-4D97-AF65-F5344CB8AC3E}">
        <p14:creationId xmlns:p14="http://schemas.microsoft.com/office/powerpoint/2010/main" val="2294101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619C6-19C9-D742-861A-049723C097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9C1313-6C7A-634C-AC7A-693C8C2AFDAD}"/>
              </a:ext>
            </a:extLst>
          </p:cNvPr>
          <p:cNvSpPr>
            <a:spLocks noGrp="1"/>
          </p:cNvSpPr>
          <p:nvPr>
            <p:ph type="dt" sz="half" idx="10"/>
          </p:nvPr>
        </p:nvSpPr>
        <p:spPr/>
        <p:txBody>
          <a:bodyPr/>
          <a:lstStyle/>
          <a:p>
            <a:fld id="{A29CF902-48F5-EF46-BB1C-76EB6E897BED}" type="datetimeFigureOut">
              <a:rPr lang="en-US" smtClean="0"/>
              <a:t>11/13/21</a:t>
            </a:fld>
            <a:endParaRPr lang="en-US"/>
          </a:p>
        </p:txBody>
      </p:sp>
      <p:sp>
        <p:nvSpPr>
          <p:cNvPr id="4" name="Footer Placeholder 3">
            <a:extLst>
              <a:ext uri="{FF2B5EF4-FFF2-40B4-BE49-F238E27FC236}">
                <a16:creationId xmlns:a16="http://schemas.microsoft.com/office/drawing/2014/main" id="{BFC99367-E076-2A4D-AE04-DB5A358D41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67AF6E6-A79B-4946-AFAE-7F2679538648}"/>
              </a:ext>
            </a:extLst>
          </p:cNvPr>
          <p:cNvSpPr>
            <a:spLocks noGrp="1"/>
          </p:cNvSpPr>
          <p:nvPr>
            <p:ph type="sldNum" sz="quarter" idx="12"/>
          </p:nvPr>
        </p:nvSpPr>
        <p:spPr/>
        <p:txBody>
          <a:bodyPr/>
          <a:lstStyle/>
          <a:p>
            <a:fld id="{5422BE67-1A85-9745-83F8-317CD67DB2C1}" type="slidenum">
              <a:rPr lang="en-US" smtClean="0"/>
              <a:t>‹#›</a:t>
            </a:fld>
            <a:endParaRPr lang="en-US"/>
          </a:p>
        </p:txBody>
      </p:sp>
    </p:spTree>
    <p:extLst>
      <p:ext uri="{BB962C8B-B14F-4D97-AF65-F5344CB8AC3E}">
        <p14:creationId xmlns:p14="http://schemas.microsoft.com/office/powerpoint/2010/main" val="3288083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28ED08-6FA3-284C-8DF2-8F03F306193C}"/>
              </a:ext>
            </a:extLst>
          </p:cNvPr>
          <p:cNvSpPr>
            <a:spLocks noGrp="1"/>
          </p:cNvSpPr>
          <p:nvPr>
            <p:ph type="dt" sz="half" idx="10"/>
          </p:nvPr>
        </p:nvSpPr>
        <p:spPr/>
        <p:txBody>
          <a:bodyPr/>
          <a:lstStyle/>
          <a:p>
            <a:fld id="{A29CF902-48F5-EF46-BB1C-76EB6E897BED}" type="datetimeFigureOut">
              <a:rPr lang="en-US" smtClean="0"/>
              <a:t>11/13/21</a:t>
            </a:fld>
            <a:endParaRPr lang="en-US"/>
          </a:p>
        </p:txBody>
      </p:sp>
      <p:sp>
        <p:nvSpPr>
          <p:cNvPr id="3" name="Footer Placeholder 2">
            <a:extLst>
              <a:ext uri="{FF2B5EF4-FFF2-40B4-BE49-F238E27FC236}">
                <a16:creationId xmlns:a16="http://schemas.microsoft.com/office/drawing/2014/main" id="{CDBC1229-7EFE-D647-ABC2-1996A7047C2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62EA0F5-513D-434D-95ED-CE18C21229EE}"/>
              </a:ext>
            </a:extLst>
          </p:cNvPr>
          <p:cNvSpPr>
            <a:spLocks noGrp="1"/>
          </p:cNvSpPr>
          <p:nvPr>
            <p:ph type="sldNum" sz="quarter" idx="12"/>
          </p:nvPr>
        </p:nvSpPr>
        <p:spPr/>
        <p:txBody>
          <a:bodyPr/>
          <a:lstStyle/>
          <a:p>
            <a:fld id="{5422BE67-1A85-9745-83F8-317CD67DB2C1}" type="slidenum">
              <a:rPr lang="en-US" smtClean="0"/>
              <a:t>‹#›</a:t>
            </a:fld>
            <a:endParaRPr lang="en-US"/>
          </a:p>
        </p:txBody>
      </p:sp>
    </p:spTree>
    <p:extLst>
      <p:ext uri="{BB962C8B-B14F-4D97-AF65-F5344CB8AC3E}">
        <p14:creationId xmlns:p14="http://schemas.microsoft.com/office/powerpoint/2010/main" val="1770108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6130A-792B-284E-AF2E-29DBE1A8C1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A92AFD-D83C-CA4B-984D-FFE2862515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6B48C8-07DB-8D46-8622-8ED2E8A0B5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DA6031-CDCD-CE4B-8698-106D9793E008}"/>
              </a:ext>
            </a:extLst>
          </p:cNvPr>
          <p:cNvSpPr>
            <a:spLocks noGrp="1"/>
          </p:cNvSpPr>
          <p:nvPr>
            <p:ph type="dt" sz="half" idx="10"/>
          </p:nvPr>
        </p:nvSpPr>
        <p:spPr/>
        <p:txBody>
          <a:bodyPr/>
          <a:lstStyle/>
          <a:p>
            <a:fld id="{A29CF902-48F5-EF46-BB1C-76EB6E897BED}" type="datetimeFigureOut">
              <a:rPr lang="en-US" smtClean="0"/>
              <a:t>11/13/21</a:t>
            </a:fld>
            <a:endParaRPr lang="en-US"/>
          </a:p>
        </p:txBody>
      </p:sp>
      <p:sp>
        <p:nvSpPr>
          <p:cNvPr id="6" name="Footer Placeholder 5">
            <a:extLst>
              <a:ext uri="{FF2B5EF4-FFF2-40B4-BE49-F238E27FC236}">
                <a16:creationId xmlns:a16="http://schemas.microsoft.com/office/drawing/2014/main" id="{F171AF62-1784-7B4B-89C1-34E7255B6C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A05CEA-6BF3-6942-BE10-441D68C3A7FA}"/>
              </a:ext>
            </a:extLst>
          </p:cNvPr>
          <p:cNvSpPr>
            <a:spLocks noGrp="1"/>
          </p:cNvSpPr>
          <p:nvPr>
            <p:ph type="sldNum" sz="quarter" idx="12"/>
          </p:nvPr>
        </p:nvSpPr>
        <p:spPr/>
        <p:txBody>
          <a:bodyPr/>
          <a:lstStyle/>
          <a:p>
            <a:fld id="{5422BE67-1A85-9745-83F8-317CD67DB2C1}" type="slidenum">
              <a:rPr lang="en-US" smtClean="0"/>
              <a:t>‹#›</a:t>
            </a:fld>
            <a:endParaRPr lang="en-US"/>
          </a:p>
        </p:txBody>
      </p:sp>
    </p:spTree>
    <p:extLst>
      <p:ext uri="{BB962C8B-B14F-4D97-AF65-F5344CB8AC3E}">
        <p14:creationId xmlns:p14="http://schemas.microsoft.com/office/powerpoint/2010/main" val="3528464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03B81-973A-E043-A83E-F292D912C8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F0C365-1326-DA40-872B-0EAA49CCDD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D82CB95-0841-2F4D-A73F-3F23317AE5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58096A-CFEF-2D46-9473-29CC8FF960E4}"/>
              </a:ext>
            </a:extLst>
          </p:cNvPr>
          <p:cNvSpPr>
            <a:spLocks noGrp="1"/>
          </p:cNvSpPr>
          <p:nvPr>
            <p:ph type="dt" sz="half" idx="10"/>
          </p:nvPr>
        </p:nvSpPr>
        <p:spPr/>
        <p:txBody>
          <a:bodyPr/>
          <a:lstStyle/>
          <a:p>
            <a:fld id="{A29CF902-48F5-EF46-BB1C-76EB6E897BED}" type="datetimeFigureOut">
              <a:rPr lang="en-US" smtClean="0"/>
              <a:t>11/13/21</a:t>
            </a:fld>
            <a:endParaRPr lang="en-US"/>
          </a:p>
        </p:txBody>
      </p:sp>
      <p:sp>
        <p:nvSpPr>
          <p:cNvPr id="6" name="Footer Placeholder 5">
            <a:extLst>
              <a:ext uri="{FF2B5EF4-FFF2-40B4-BE49-F238E27FC236}">
                <a16:creationId xmlns:a16="http://schemas.microsoft.com/office/drawing/2014/main" id="{ABC323EB-B7BB-D047-A426-97BE43C4C8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5C23D7-F6ED-8C45-A39C-BD492AA0EE9F}"/>
              </a:ext>
            </a:extLst>
          </p:cNvPr>
          <p:cNvSpPr>
            <a:spLocks noGrp="1"/>
          </p:cNvSpPr>
          <p:nvPr>
            <p:ph type="sldNum" sz="quarter" idx="12"/>
          </p:nvPr>
        </p:nvSpPr>
        <p:spPr/>
        <p:txBody>
          <a:bodyPr/>
          <a:lstStyle/>
          <a:p>
            <a:fld id="{5422BE67-1A85-9745-83F8-317CD67DB2C1}" type="slidenum">
              <a:rPr lang="en-US" smtClean="0"/>
              <a:t>‹#›</a:t>
            </a:fld>
            <a:endParaRPr lang="en-US"/>
          </a:p>
        </p:txBody>
      </p:sp>
    </p:spTree>
    <p:extLst>
      <p:ext uri="{BB962C8B-B14F-4D97-AF65-F5344CB8AC3E}">
        <p14:creationId xmlns:p14="http://schemas.microsoft.com/office/powerpoint/2010/main" val="198521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9D4E2B-D7D9-D440-8951-DA3394ADC3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B621D8-D4AB-C345-8D67-95C85A0019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C204C0-8F9A-0C41-8C65-2A464B6225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9CF902-48F5-EF46-BB1C-76EB6E897BED}" type="datetimeFigureOut">
              <a:rPr lang="en-US" smtClean="0"/>
              <a:t>11/13/21</a:t>
            </a:fld>
            <a:endParaRPr lang="en-US"/>
          </a:p>
        </p:txBody>
      </p:sp>
      <p:sp>
        <p:nvSpPr>
          <p:cNvPr id="5" name="Footer Placeholder 4">
            <a:extLst>
              <a:ext uri="{FF2B5EF4-FFF2-40B4-BE49-F238E27FC236}">
                <a16:creationId xmlns:a16="http://schemas.microsoft.com/office/drawing/2014/main" id="{90742786-A914-104A-9CFF-DD8D0B3F36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E5EAF2-7AD9-664D-8DA7-4D4EF2B896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22BE67-1A85-9745-83F8-317CD67DB2C1}" type="slidenum">
              <a:rPr lang="en-US" smtClean="0"/>
              <a:t>‹#›</a:t>
            </a:fld>
            <a:endParaRPr lang="en-US"/>
          </a:p>
        </p:txBody>
      </p:sp>
    </p:spTree>
    <p:extLst>
      <p:ext uri="{BB962C8B-B14F-4D97-AF65-F5344CB8AC3E}">
        <p14:creationId xmlns:p14="http://schemas.microsoft.com/office/powerpoint/2010/main" val="2980286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fishfintwo@aol.com" TargetMode="External"/><Relationship Id="rId2" Type="http://schemas.openxmlformats.org/officeDocument/2006/relationships/hyperlink" Target="mailto:tmcnabb@aquatechnex.com" TargetMode="External"/><Relationship Id="rId1" Type="http://schemas.openxmlformats.org/officeDocument/2006/relationships/slideLayout" Target="../slideLayouts/slideLayout2.xml"/><Relationship Id="rId6" Type="http://schemas.openxmlformats.org/officeDocument/2006/relationships/hyperlink" Target="mailto:oneilb@aquatechnex.com" TargetMode="External"/><Relationship Id="rId5" Type="http://schemas.openxmlformats.org/officeDocument/2006/relationships/hyperlink" Target="mailto:scott@aquatechnex.com" TargetMode="External"/><Relationship Id="rId4" Type="http://schemas.openxmlformats.org/officeDocument/2006/relationships/hyperlink" Target="mailto:kyle@aquatechnex.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71FF8-BE74-2C4F-9E3F-E0EE4992C7BE}"/>
              </a:ext>
            </a:extLst>
          </p:cNvPr>
          <p:cNvSpPr>
            <a:spLocks noGrp="1"/>
          </p:cNvSpPr>
          <p:nvPr>
            <p:ph type="ctrTitle"/>
          </p:nvPr>
        </p:nvSpPr>
        <p:spPr>
          <a:xfrm>
            <a:off x="137786" y="107753"/>
            <a:ext cx="12054214" cy="3800367"/>
          </a:xfrm>
        </p:spPr>
        <p:txBody>
          <a:bodyPr>
            <a:normAutofit/>
          </a:bodyPr>
          <a:lstStyle/>
          <a:p>
            <a:pPr>
              <a:lnSpc>
                <a:spcPct val="100000"/>
              </a:lnSpc>
            </a:pPr>
            <a:r>
              <a:rPr lang="en-US" b="1" dirty="0">
                <a:latin typeface="Aharoni" panose="02010803020104030203" pitchFamily="2" charset="-79"/>
                <a:cs typeface="Aharoni" panose="02010803020104030203" pitchFamily="2" charset="-79"/>
              </a:rPr>
              <a:t>L</a:t>
            </a:r>
            <a:r>
              <a:rPr lang="en-US" dirty="0"/>
              <a:t>ake </a:t>
            </a:r>
            <a:r>
              <a:rPr lang="en-US" b="1" dirty="0">
                <a:latin typeface="Aharoni" panose="02010803020104030203" pitchFamily="2" charset="-79"/>
                <a:cs typeface="Aharoni" panose="02010803020104030203" pitchFamily="2" charset="-79"/>
              </a:rPr>
              <a:t>M</a:t>
            </a:r>
            <a:r>
              <a:rPr lang="en-US" dirty="0"/>
              <a:t>anagement </a:t>
            </a:r>
            <a:r>
              <a:rPr lang="en-US" b="1" dirty="0">
                <a:latin typeface="Aharoni" panose="02010803020104030203" pitchFamily="2" charset="-79"/>
                <a:cs typeface="Aharoni" panose="02010803020104030203" pitchFamily="2" charset="-79"/>
              </a:rPr>
              <a:t>D</a:t>
            </a:r>
            <a:r>
              <a:rPr lang="en-US" dirty="0"/>
              <a:t>istrict (</a:t>
            </a:r>
            <a:r>
              <a:rPr lang="en-US" dirty="0">
                <a:latin typeface="Aharoni" panose="02010803020104030203" pitchFamily="2" charset="-79"/>
                <a:cs typeface="Aharoni" panose="02010803020104030203" pitchFamily="2" charset="-79"/>
              </a:rPr>
              <a:t>LMD</a:t>
            </a:r>
            <a:r>
              <a:rPr lang="en-US" dirty="0"/>
              <a:t>) </a:t>
            </a:r>
            <a:br>
              <a:rPr lang="en-US" dirty="0"/>
            </a:br>
            <a:r>
              <a:rPr lang="en-US" i="1" dirty="0"/>
              <a:t>vs</a:t>
            </a:r>
            <a:r>
              <a:rPr lang="en-US" dirty="0"/>
              <a:t> </a:t>
            </a:r>
            <a:br>
              <a:rPr lang="en-US" dirty="0"/>
            </a:br>
            <a:r>
              <a:rPr lang="en-US" dirty="0">
                <a:latin typeface="Aharoni" panose="02010803020104030203" pitchFamily="2" charset="-79"/>
                <a:cs typeface="Aharoni" panose="02010803020104030203" pitchFamily="2" charset="-79"/>
              </a:rPr>
              <a:t>S</a:t>
            </a:r>
            <a:r>
              <a:rPr lang="en-US" dirty="0"/>
              <a:t>pecial </a:t>
            </a:r>
            <a:r>
              <a:rPr lang="en-US" dirty="0">
                <a:latin typeface="Aharoni" panose="02010803020104030203" pitchFamily="2" charset="-79"/>
                <a:cs typeface="Aharoni" panose="02010803020104030203" pitchFamily="2" charset="-79"/>
              </a:rPr>
              <a:t>U</a:t>
            </a:r>
            <a:r>
              <a:rPr lang="en-US" dirty="0"/>
              <a:t>tility </a:t>
            </a:r>
            <a:r>
              <a:rPr lang="en-US" dirty="0">
                <a:latin typeface="Aharoni" panose="02010803020104030203" pitchFamily="2" charset="-79"/>
                <a:cs typeface="Aharoni" panose="02010803020104030203" pitchFamily="2" charset="-79"/>
              </a:rPr>
              <a:t>D</a:t>
            </a:r>
            <a:r>
              <a:rPr lang="en-US" dirty="0"/>
              <a:t>istrict (</a:t>
            </a:r>
            <a:r>
              <a:rPr lang="en-US" dirty="0">
                <a:latin typeface="Aharoni" panose="02010803020104030203" pitchFamily="2" charset="-79"/>
                <a:cs typeface="Aharoni" panose="02010803020104030203" pitchFamily="2" charset="-79"/>
              </a:rPr>
              <a:t>SUD</a:t>
            </a:r>
            <a:r>
              <a:rPr lang="en-US" dirty="0"/>
              <a:t>) </a:t>
            </a:r>
            <a:br>
              <a:rPr lang="en-US" dirty="0"/>
            </a:br>
            <a:r>
              <a:rPr lang="en-US" dirty="0"/>
              <a:t>Information Briefing </a:t>
            </a:r>
          </a:p>
        </p:txBody>
      </p:sp>
      <p:sp>
        <p:nvSpPr>
          <p:cNvPr id="4" name="Rectangle 3">
            <a:extLst>
              <a:ext uri="{FF2B5EF4-FFF2-40B4-BE49-F238E27FC236}">
                <a16:creationId xmlns:a16="http://schemas.microsoft.com/office/drawing/2014/main" id="{E2CFBEB8-9E61-1948-8DF3-50F65975A9CF}"/>
              </a:ext>
            </a:extLst>
          </p:cNvPr>
          <p:cNvSpPr/>
          <p:nvPr/>
        </p:nvSpPr>
        <p:spPr>
          <a:xfrm>
            <a:off x="2718149" y="4072591"/>
            <a:ext cx="8166970" cy="2677656"/>
          </a:xfrm>
          <a:prstGeom prst="rect">
            <a:avLst/>
          </a:prstGeom>
        </p:spPr>
        <p:txBody>
          <a:bodyPr wrap="square">
            <a:spAutoFit/>
          </a:bodyPr>
          <a:lstStyle/>
          <a:p>
            <a:r>
              <a:rPr lang="en-US" sz="2400" dirty="0">
                <a:latin typeface="ArialMT"/>
              </a:rPr>
              <a:t>• </a:t>
            </a:r>
            <a:r>
              <a:rPr lang="en-US" sz="2400" dirty="0">
                <a:latin typeface="Calibri" panose="020F0502020204030204" pitchFamily="34" charset="0"/>
              </a:rPr>
              <a:t>LMD vs SUD Similarities</a:t>
            </a:r>
            <a:br>
              <a:rPr lang="en-US" sz="2400" dirty="0">
                <a:latin typeface="Calibri" panose="020F0502020204030204" pitchFamily="34" charset="0"/>
              </a:rPr>
            </a:br>
            <a:r>
              <a:rPr lang="en-US" sz="2400" dirty="0">
                <a:latin typeface="ArialMT"/>
              </a:rPr>
              <a:t>• </a:t>
            </a:r>
            <a:r>
              <a:rPr lang="en-US" sz="2400" dirty="0">
                <a:latin typeface="Calibri" panose="020F0502020204030204" pitchFamily="34" charset="0"/>
              </a:rPr>
              <a:t>LMD vs SUD Significant Differences </a:t>
            </a:r>
            <a:r>
              <a:rPr lang="en-US" sz="2400" dirty="0">
                <a:latin typeface="ArialMT"/>
              </a:rPr>
              <a:t>• </a:t>
            </a:r>
            <a:r>
              <a:rPr lang="en-US" sz="2400" dirty="0">
                <a:latin typeface="Calibri" panose="020F0502020204030204" pitchFamily="34" charset="0"/>
              </a:rPr>
              <a:t>Summary of SUD Process</a:t>
            </a:r>
            <a:br>
              <a:rPr lang="en-US" sz="2400" dirty="0">
                <a:latin typeface="Calibri" panose="020F0502020204030204" pitchFamily="34" charset="0"/>
              </a:rPr>
            </a:br>
            <a:r>
              <a:rPr lang="en-US" sz="2400" dirty="0">
                <a:latin typeface="ArialMT"/>
              </a:rPr>
              <a:t>• </a:t>
            </a:r>
            <a:r>
              <a:rPr lang="en-US" sz="2400" dirty="0">
                <a:latin typeface="Calibri" panose="020F0502020204030204" pitchFamily="34" charset="0"/>
              </a:rPr>
              <a:t>Summary of LMD Process</a:t>
            </a:r>
            <a:br>
              <a:rPr lang="en-US" sz="2400" dirty="0">
                <a:latin typeface="Calibri" panose="020F0502020204030204" pitchFamily="34" charset="0"/>
              </a:rPr>
            </a:br>
            <a:r>
              <a:rPr lang="en-US" sz="2400" dirty="0">
                <a:latin typeface="ArialMT"/>
              </a:rPr>
              <a:t>• </a:t>
            </a:r>
            <a:r>
              <a:rPr lang="en-US" sz="2400" dirty="0">
                <a:latin typeface="Calibri" panose="020F0502020204030204" pitchFamily="34" charset="0"/>
              </a:rPr>
              <a:t>LMD Formation Process</a:t>
            </a:r>
            <a:br>
              <a:rPr lang="en-US" sz="2400" dirty="0">
                <a:latin typeface="Calibri" panose="020F0502020204030204" pitchFamily="34" charset="0"/>
              </a:rPr>
            </a:br>
            <a:r>
              <a:rPr lang="en-US" sz="2400" dirty="0">
                <a:latin typeface="ArialMT"/>
              </a:rPr>
              <a:t>• </a:t>
            </a:r>
            <a:r>
              <a:rPr lang="en-US" sz="2400" dirty="0">
                <a:latin typeface="Calibri" panose="020F0502020204030204" pitchFamily="34" charset="0"/>
              </a:rPr>
              <a:t>Helpful POC’s</a:t>
            </a:r>
            <a:br>
              <a:rPr lang="en-US" sz="2400" dirty="0">
                <a:latin typeface="Calibri" panose="020F0502020204030204" pitchFamily="34" charset="0"/>
              </a:rPr>
            </a:br>
            <a:r>
              <a:rPr lang="en-US" sz="2400" dirty="0">
                <a:latin typeface="ArialMT"/>
              </a:rPr>
              <a:t>• </a:t>
            </a:r>
            <a:r>
              <a:rPr lang="en-US" sz="2400" dirty="0">
                <a:latin typeface="Calibri" panose="020F0502020204030204" pitchFamily="34" charset="0"/>
              </a:rPr>
              <a:t>Sample Rate Payer Breakdown</a:t>
            </a:r>
            <a:br>
              <a:rPr lang="en-US" sz="2400" dirty="0">
                <a:latin typeface="Calibri" panose="020F0502020204030204" pitchFamily="34" charset="0"/>
              </a:rPr>
            </a:br>
            <a:r>
              <a:rPr lang="en-US" sz="2400" dirty="0">
                <a:latin typeface="ArialMT"/>
              </a:rPr>
              <a:t>• </a:t>
            </a:r>
            <a:r>
              <a:rPr lang="en-US" sz="2400" dirty="0" err="1">
                <a:latin typeface="Calibri" panose="020F0502020204030204" pitchFamily="34" charset="0"/>
              </a:rPr>
              <a:t>Offut</a:t>
            </a:r>
            <a:r>
              <a:rPr lang="en-US" sz="2400" dirty="0">
                <a:latin typeface="Calibri" panose="020F0502020204030204" pitchFamily="34" charset="0"/>
              </a:rPr>
              <a:t> Lake Parcel Map</a:t>
            </a:r>
            <a:endParaRPr lang="en-US" sz="2400" dirty="0"/>
          </a:p>
        </p:txBody>
      </p:sp>
    </p:spTree>
    <p:extLst>
      <p:ext uri="{BB962C8B-B14F-4D97-AF65-F5344CB8AC3E}">
        <p14:creationId xmlns:p14="http://schemas.microsoft.com/office/powerpoint/2010/main" val="4103045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51DB7B-3B74-044C-AECA-E00F512F4A1E}"/>
              </a:ext>
            </a:extLst>
          </p:cNvPr>
          <p:cNvSpPr/>
          <p:nvPr/>
        </p:nvSpPr>
        <p:spPr>
          <a:xfrm>
            <a:off x="175364" y="97319"/>
            <a:ext cx="11899726" cy="6771084"/>
          </a:xfrm>
          <a:prstGeom prst="rect">
            <a:avLst/>
          </a:prstGeom>
        </p:spPr>
        <p:txBody>
          <a:bodyPr wrap="square">
            <a:spAutoFit/>
          </a:bodyPr>
          <a:lstStyle/>
          <a:p>
            <a:r>
              <a:rPr lang="en-US" sz="4400" b="0" dirty="0">
                <a:effectLst/>
                <a:latin typeface="Calibri" panose="020F0502020204030204" pitchFamily="34" charset="0"/>
              </a:rPr>
              <a:t>Helpful POC’s </a:t>
            </a:r>
            <a:endParaRPr lang="en-US" dirty="0">
              <a:effectLst/>
            </a:endParaRPr>
          </a:p>
          <a:p>
            <a:pPr marL="285750" indent="-285750">
              <a:buFont typeface="Arial" panose="020B0604020202020204" pitchFamily="34" charset="0"/>
              <a:buChar char="•"/>
            </a:pPr>
            <a:r>
              <a:rPr lang="en-US" sz="1950" dirty="0">
                <a:effectLst/>
                <a:latin typeface="Calibri" panose="020F0502020204030204" pitchFamily="34" charset="0"/>
              </a:rPr>
              <a:t>Thurston County Aquatic Resource Specialist – Paula Cracknell, 360-628-1420, </a:t>
            </a:r>
            <a:r>
              <a:rPr lang="en-US" sz="1950" dirty="0" err="1">
                <a:solidFill>
                  <a:srgbClr val="0260BF"/>
                </a:solidFill>
                <a:effectLst/>
                <a:latin typeface="Calibri" panose="020F0502020204030204" pitchFamily="34" charset="0"/>
              </a:rPr>
              <a:t>paula.cracknell@co.Thurston.wa.us</a:t>
            </a:r>
            <a:r>
              <a:rPr lang="en-US" sz="1950" dirty="0">
                <a:solidFill>
                  <a:srgbClr val="0260BF"/>
                </a:solidFill>
                <a:effectLst/>
                <a:latin typeface="Calibri" panose="020F0502020204030204" pitchFamily="34" charset="0"/>
              </a:rPr>
              <a:t> </a:t>
            </a:r>
            <a:endParaRPr lang="en-US" sz="1950" dirty="0">
              <a:effectLst/>
              <a:latin typeface="ArialMT"/>
            </a:endParaRPr>
          </a:p>
          <a:p>
            <a:pPr marL="285750" indent="-285750">
              <a:buFont typeface="Arial" panose="020B0604020202020204" pitchFamily="34" charset="0"/>
              <a:buChar char="•"/>
            </a:pPr>
            <a:r>
              <a:rPr lang="en-US" sz="1950" dirty="0">
                <a:effectLst/>
                <a:latin typeface="Calibri" panose="020F0502020204030204" pitchFamily="34" charset="0"/>
              </a:rPr>
              <a:t>Black Lake Special Utility District Operations Support Manager, Craig </a:t>
            </a:r>
            <a:r>
              <a:rPr lang="en-US" sz="1950" dirty="0" err="1">
                <a:effectLst/>
                <a:latin typeface="Calibri" panose="020F0502020204030204" pitchFamily="34" charset="0"/>
              </a:rPr>
              <a:t>Ottavelli</a:t>
            </a:r>
            <a:r>
              <a:rPr lang="en-US" sz="1950" dirty="0">
                <a:effectLst/>
                <a:latin typeface="Calibri" panose="020F0502020204030204" pitchFamily="34" charset="0"/>
              </a:rPr>
              <a:t>, 360-753-7442, </a:t>
            </a:r>
            <a:r>
              <a:rPr lang="en-US" sz="1950" dirty="0" err="1">
                <a:solidFill>
                  <a:srgbClr val="0260BF"/>
                </a:solidFill>
                <a:effectLst/>
                <a:latin typeface="Calibri" panose="020F0502020204030204" pitchFamily="34" charset="0"/>
              </a:rPr>
              <a:t>Craig@orgsupport.com</a:t>
            </a:r>
            <a:r>
              <a:rPr lang="en-US" sz="1950" dirty="0">
                <a:solidFill>
                  <a:srgbClr val="0260BF"/>
                </a:solidFill>
                <a:effectLst/>
                <a:latin typeface="Calibri" panose="020F0502020204030204" pitchFamily="34" charset="0"/>
              </a:rPr>
              <a:t> </a:t>
            </a:r>
            <a:r>
              <a:rPr lang="en-US" sz="1950" dirty="0">
                <a:effectLst/>
                <a:latin typeface="Calibri" panose="020F0502020204030204" pitchFamily="34" charset="0"/>
              </a:rPr>
              <a:t>. When </a:t>
            </a:r>
            <a:endParaRPr lang="en-US" sz="1950" dirty="0">
              <a:effectLst/>
              <a:latin typeface="ArialMT"/>
            </a:endParaRPr>
          </a:p>
          <a:p>
            <a:pPr marL="285750" indent="-285750">
              <a:buFont typeface="Arial" panose="020B0604020202020204" pitchFamily="34" charset="0"/>
              <a:buChar char="•"/>
            </a:pPr>
            <a:r>
              <a:rPr lang="en-US" sz="1950" dirty="0">
                <a:effectLst/>
                <a:latin typeface="Calibri" panose="020F0502020204030204" pitchFamily="34" charset="0"/>
              </a:rPr>
              <a:t>emailing Craig also cc: </a:t>
            </a:r>
            <a:r>
              <a:rPr lang="en-US" sz="1950" dirty="0" err="1">
                <a:solidFill>
                  <a:srgbClr val="0260BF"/>
                </a:solidFill>
                <a:effectLst/>
                <a:latin typeface="Calibri" panose="020F0502020204030204" pitchFamily="34" charset="0"/>
              </a:rPr>
              <a:t>lakinfo@orgsupport.come@blacklagespecialdistrict.org</a:t>
            </a:r>
            <a:r>
              <a:rPr lang="en-US" sz="1950" dirty="0">
                <a:solidFill>
                  <a:srgbClr val="0260BF"/>
                </a:solidFill>
                <a:effectLst/>
                <a:latin typeface="Calibri" panose="020F0502020204030204" pitchFamily="34" charset="0"/>
              </a:rPr>
              <a:t> </a:t>
            </a:r>
            <a:endParaRPr lang="en-US" sz="1950" dirty="0">
              <a:effectLst/>
              <a:latin typeface="ArialMT"/>
            </a:endParaRPr>
          </a:p>
          <a:p>
            <a:pPr marL="285750" indent="-285750">
              <a:buFont typeface="Arial" panose="020B0604020202020204" pitchFamily="34" charset="0"/>
              <a:buChar char="•"/>
            </a:pPr>
            <a:r>
              <a:rPr lang="en-US" sz="1950" dirty="0">
                <a:effectLst/>
                <a:latin typeface="Calibri" panose="020F0502020204030204" pitchFamily="34" charset="0"/>
              </a:rPr>
              <a:t>Black Lake Special Utility District Commissioner, Lake </a:t>
            </a:r>
            <a:r>
              <a:rPr lang="en-US" sz="1950" dirty="0" err="1">
                <a:effectLst/>
                <a:latin typeface="Calibri" panose="020F0502020204030204" pitchFamily="34" charset="0"/>
              </a:rPr>
              <a:t>Stintzi</a:t>
            </a:r>
            <a:r>
              <a:rPr lang="en-US" sz="1950" dirty="0">
                <a:effectLst/>
                <a:latin typeface="Calibri" panose="020F0502020204030204" pitchFamily="34" charset="0"/>
              </a:rPr>
              <a:t>, 360-867-8814, </a:t>
            </a:r>
            <a:endParaRPr lang="en-US" sz="1950" dirty="0">
              <a:effectLst/>
              <a:latin typeface="ArialMT"/>
            </a:endParaRPr>
          </a:p>
          <a:p>
            <a:pPr marL="285750" indent="-285750">
              <a:buFont typeface="Arial" panose="020B0604020202020204" pitchFamily="34" charset="0"/>
              <a:buChar char="•"/>
            </a:pPr>
            <a:r>
              <a:rPr lang="en-US" sz="1950" dirty="0">
                <a:effectLst/>
                <a:latin typeface="Calibri" panose="020F0502020204030204" pitchFamily="34" charset="0"/>
              </a:rPr>
              <a:t>Lake Lawrence Lake Management District Committee, Barry Halverson, 253-341-6059, </a:t>
            </a:r>
            <a:r>
              <a:rPr lang="en-US" sz="1950" dirty="0" err="1">
                <a:solidFill>
                  <a:srgbClr val="0260BF"/>
                </a:solidFill>
                <a:effectLst/>
                <a:latin typeface="Calibri" panose="020F0502020204030204" pitchFamily="34" charset="0"/>
              </a:rPr>
              <a:t>halversonloma@hotmail.com</a:t>
            </a:r>
            <a:r>
              <a:rPr lang="en-US" sz="1950" dirty="0">
                <a:solidFill>
                  <a:srgbClr val="0260BF"/>
                </a:solidFill>
                <a:effectLst/>
                <a:latin typeface="Calibri" panose="020F0502020204030204" pitchFamily="34" charset="0"/>
              </a:rPr>
              <a:t> </a:t>
            </a:r>
            <a:endParaRPr lang="en-US" sz="1950" dirty="0">
              <a:effectLst/>
              <a:latin typeface="ArialMT"/>
            </a:endParaRPr>
          </a:p>
          <a:p>
            <a:pPr marL="285750" indent="-285750">
              <a:buFont typeface="Arial" panose="020B0604020202020204" pitchFamily="34" charset="0"/>
              <a:buChar char="•"/>
            </a:pPr>
            <a:r>
              <a:rPr lang="en-US" sz="1950" dirty="0">
                <a:effectLst/>
                <a:latin typeface="Calibri" panose="020F0502020204030204" pitchFamily="34" charset="0"/>
              </a:rPr>
              <a:t>Long Lake Lake Management District Committee, Doug Karman, 360-413-5152, </a:t>
            </a:r>
            <a:r>
              <a:rPr lang="en-US" sz="1950" dirty="0" err="1">
                <a:solidFill>
                  <a:srgbClr val="0260BF"/>
                </a:solidFill>
                <a:effectLst/>
                <a:latin typeface="Calibri" panose="020F0502020204030204" pitchFamily="34" charset="0"/>
              </a:rPr>
              <a:t>doug.karman@comcast.net</a:t>
            </a:r>
            <a:r>
              <a:rPr lang="en-US" sz="1950" dirty="0">
                <a:solidFill>
                  <a:srgbClr val="0260BF"/>
                </a:solidFill>
                <a:effectLst/>
                <a:latin typeface="Calibri" panose="020F0502020204030204" pitchFamily="34" charset="0"/>
              </a:rPr>
              <a:t> </a:t>
            </a:r>
            <a:endParaRPr lang="en-US" sz="1950" dirty="0">
              <a:effectLst/>
              <a:latin typeface="ArialMT"/>
            </a:endParaRPr>
          </a:p>
          <a:p>
            <a:pPr marL="285750" indent="-285750">
              <a:buFont typeface="Arial" panose="020B0604020202020204" pitchFamily="34" charset="0"/>
              <a:buChar char="•"/>
            </a:pPr>
            <a:r>
              <a:rPr lang="en-US" sz="1950" dirty="0">
                <a:effectLst/>
                <a:latin typeface="Calibri" panose="020F0502020204030204" pitchFamily="34" charset="0"/>
              </a:rPr>
              <a:t>Consultants: </a:t>
            </a:r>
            <a:endParaRPr lang="en-US" sz="1950" dirty="0">
              <a:effectLst/>
              <a:latin typeface="ArialMT"/>
            </a:endParaRPr>
          </a:p>
          <a:p>
            <a:pPr marL="742950" lvl="1" indent="-285750">
              <a:buFont typeface="Arial" panose="020B0604020202020204" pitchFamily="34" charset="0"/>
              <a:buChar char="•"/>
            </a:pPr>
            <a:r>
              <a:rPr lang="en-US" sz="1950" dirty="0">
                <a:effectLst/>
                <a:latin typeface="Calibri" panose="020F0502020204030204" pitchFamily="34" charset="0"/>
              </a:rPr>
              <a:t>Herrera Environmental Consultants, Inc., 206-441-9080 </a:t>
            </a:r>
            <a:endParaRPr lang="en-US" sz="1950" dirty="0">
              <a:effectLst/>
              <a:latin typeface="ArialMT"/>
            </a:endParaRPr>
          </a:p>
          <a:p>
            <a:pPr marL="742950" lvl="1" indent="-285750">
              <a:buFont typeface="Arial" panose="020B0604020202020204" pitchFamily="34" charset="0"/>
              <a:buChar char="•"/>
            </a:pPr>
            <a:r>
              <a:rPr lang="en-US" sz="1950" dirty="0" err="1">
                <a:effectLst/>
                <a:latin typeface="Calibri" panose="020F0502020204030204" pitchFamily="34" charset="0"/>
              </a:rPr>
              <a:t>Petera</a:t>
            </a:r>
            <a:r>
              <a:rPr lang="en-US" sz="1950" dirty="0">
                <a:effectLst/>
                <a:latin typeface="Calibri" panose="020F0502020204030204" pitchFamily="34" charset="0"/>
              </a:rPr>
              <a:t> Tech, Lake Consultants, Harry Gibbons, 206-728-9655 ext. 107 </a:t>
            </a:r>
            <a:endParaRPr lang="en-US" sz="1950" dirty="0">
              <a:effectLst/>
              <a:latin typeface="ArialMT"/>
            </a:endParaRPr>
          </a:p>
          <a:p>
            <a:pPr marL="285750" indent="-285750">
              <a:buFont typeface="Arial" panose="020B0604020202020204" pitchFamily="34" charset="0"/>
              <a:buChar char="•"/>
            </a:pPr>
            <a:r>
              <a:rPr lang="en-US" sz="1950" dirty="0">
                <a:effectLst/>
                <a:latin typeface="Calibri" panose="020F0502020204030204" pitchFamily="34" charset="0"/>
              </a:rPr>
              <a:t>Lake Treatment Contractors: </a:t>
            </a:r>
            <a:endParaRPr lang="en-US" sz="1950" dirty="0">
              <a:effectLst/>
              <a:latin typeface="ArialMT"/>
            </a:endParaRPr>
          </a:p>
          <a:p>
            <a:pPr marL="742950" lvl="1" indent="-285750">
              <a:buFont typeface="Arial" panose="020B0604020202020204" pitchFamily="34" charset="0"/>
              <a:buChar char="•"/>
            </a:pPr>
            <a:r>
              <a:rPr lang="en-US" sz="1950" dirty="0">
                <a:effectLst/>
                <a:latin typeface="Calibri" panose="020F0502020204030204" pitchFamily="34" charset="0"/>
              </a:rPr>
              <a:t>Aqua </a:t>
            </a:r>
            <a:r>
              <a:rPr lang="en-US" sz="1950" dirty="0" err="1">
                <a:effectLst/>
                <a:latin typeface="Calibri" panose="020F0502020204030204" pitchFamily="34" charset="0"/>
              </a:rPr>
              <a:t>Technex</a:t>
            </a:r>
            <a:r>
              <a:rPr lang="en-US" sz="1950" dirty="0">
                <a:effectLst/>
                <a:latin typeface="Calibri" panose="020F0502020204030204" pitchFamily="34" charset="0"/>
              </a:rPr>
              <a:t>, Kyle, 360-330-0152, </a:t>
            </a:r>
            <a:r>
              <a:rPr lang="en-US" sz="1950" dirty="0" err="1">
                <a:solidFill>
                  <a:srgbClr val="0260BF"/>
                </a:solidFill>
                <a:effectLst/>
                <a:latin typeface="Calibri" panose="020F0502020204030204" pitchFamily="34" charset="0"/>
              </a:rPr>
              <a:t>kyle@aquatechnex.com</a:t>
            </a:r>
            <a:r>
              <a:rPr lang="en-US" sz="1950" dirty="0">
                <a:solidFill>
                  <a:srgbClr val="0260BF"/>
                </a:solidFill>
                <a:effectLst/>
                <a:latin typeface="Calibri" panose="020F0502020204030204" pitchFamily="34" charset="0"/>
              </a:rPr>
              <a:t> </a:t>
            </a:r>
            <a:endParaRPr lang="en-US" sz="1950" dirty="0">
              <a:effectLst/>
              <a:latin typeface="ArialMT"/>
            </a:endParaRPr>
          </a:p>
          <a:p>
            <a:pPr marL="742950" lvl="1" indent="-285750">
              <a:buFont typeface="Arial" panose="020B0604020202020204" pitchFamily="34" charset="0"/>
              <a:buChar char="•"/>
            </a:pPr>
            <a:r>
              <a:rPr lang="en-US" sz="1950" dirty="0">
                <a:effectLst/>
                <a:latin typeface="Calibri" panose="020F0502020204030204" pitchFamily="34" charset="0"/>
              </a:rPr>
              <a:t>NW Aquatic </a:t>
            </a:r>
            <a:r>
              <a:rPr lang="en-US" sz="1950" dirty="0" err="1">
                <a:effectLst/>
                <a:latin typeface="Calibri" panose="020F0502020204030204" pitchFamily="34" charset="0"/>
              </a:rPr>
              <a:t>Mgmt</a:t>
            </a:r>
            <a:r>
              <a:rPr lang="en-US" sz="1950" dirty="0">
                <a:effectLst/>
                <a:latin typeface="Calibri" panose="020F0502020204030204" pitchFamily="34" charset="0"/>
              </a:rPr>
              <a:t> Inc., Kyle Steelhammer, 360-870-4362, </a:t>
            </a:r>
            <a:r>
              <a:rPr lang="en-US" sz="1950" dirty="0" err="1">
                <a:solidFill>
                  <a:srgbClr val="0260BF"/>
                </a:solidFill>
                <a:effectLst/>
                <a:latin typeface="Calibri" panose="020F0502020204030204" pitchFamily="34" charset="0"/>
              </a:rPr>
              <a:t>kyle@nwaqua.com</a:t>
            </a:r>
            <a:r>
              <a:rPr lang="en-US" sz="1950" dirty="0">
                <a:solidFill>
                  <a:srgbClr val="0260BF"/>
                </a:solidFill>
                <a:effectLst/>
                <a:latin typeface="Calibri" panose="020F0502020204030204" pitchFamily="34" charset="0"/>
              </a:rPr>
              <a:t> </a:t>
            </a:r>
            <a:endParaRPr lang="en-US" sz="1950" dirty="0">
              <a:effectLst/>
              <a:latin typeface="ArialMT"/>
            </a:endParaRPr>
          </a:p>
          <a:p>
            <a:pPr marL="742950" lvl="1" indent="-285750">
              <a:buFont typeface="Arial" panose="020B0604020202020204" pitchFamily="34" charset="0"/>
              <a:buChar char="•"/>
            </a:pPr>
            <a:r>
              <a:rPr lang="en-US" sz="1950" dirty="0">
                <a:effectLst/>
                <a:latin typeface="Calibri" panose="020F0502020204030204" pitchFamily="34" charset="0"/>
              </a:rPr>
              <a:t>NW Aquatic Ego Systems, Doug Dorling, 360-357-3285, </a:t>
            </a:r>
            <a:r>
              <a:rPr lang="en-US" sz="1950" dirty="0" err="1">
                <a:solidFill>
                  <a:srgbClr val="0260BF"/>
                </a:solidFill>
                <a:effectLst/>
                <a:latin typeface="Calibri" panose="020F0502020204030204" pitchFamily="34" charset="0"/>
              </a:rPr>
              <a:t>pondweeds@comcast.net</a:t>
            </a:r>
            <a:r>
              <a:rPr lang="en-US" sz="1950" dirty="0">
                <a:solidFill>
                  <a:srgbClr val="0260BF"/>
                </a:solidFill>
                <a:effectLst/>
                <a:latin typeface="Calibri" panose="020F0502020204030204" pitchFamily="34" charset="0"/>
              </a:rPr>
              <a:t> </a:t>
            </a:r>
            <a:endParaRPr lang="en-US" sz="1950" dirty="0">
              <a:effectLst/>
              <a:latin typeface="ArialMT"/>
            </a:endParaRPr>
          </a:p>
          <a:p>
            <a:pPr marL="742950" lvl="1" indent="-285750">
              <a:buFont typeface="Arial" panose="020B0604020202020204" pitchFamily="34" charset="0"/>
              <a:buChar char="•"/>
            </a:pPr>
            <a:r>
              <a:rPr lang="en-US" sz="1950" dirty="0">
                <a:effectLst/>
                <a:latin typeface="Calibri" panose="020F0502020204030204" pitchFamily="34" charset="0"/>
              </a:rPr>
              <a:t>Washington State Department of Ecology Aquatic Plant Specialist, Lisbeth </a:t>
            </a:r>
            <a:r>
              <a:rPr lang="en-US" sz="1950" dirty="0" err="1">
                <a:effectLst/>
                <a:latin typeface="Calibri" panose="020F0502020204030204" pitchFamily="34" charset="0"/>
              </a:rPr>
              <a:t>Seebacher</a:t>
            </a:r>
            <a:r>
              <a:rPr lang="en-US" sz="1950" dirty="0">
                <a:effectLst/>
                <a:latin typeface="Calibri" panose="020F0502020204030204" pitchFamily="34" charset="0"/>
              </a:rPr>
              <a:t>, 360-407-6938, </a:t>
            </a:r>
            <a:r>
              <a:rPr lang="en-US" sz="1950" dirty="0" err="1">
                <a:solidFill>
                  <a:srgbClr val="0260BF"/>
                </a:solidFill>
                <a:effectLst/>
                <a:latin typeface="Calibri" panose="020F0502020204030204" pitchFamily="34" charset="0"/>
              </a:rPr>
              <a:t>lisbethseebacher@ecy.wa.gov</a:t>
            </a:r>
            <a:r>
              <a:rPr lang="en-US" sz="1950" dirty="0">
                <a:solidFill>
                  <a:srgbClr val="0260BF"/>
                </a:solidFill>
                <a:effectLst/>
                <a:latin typeface="Calibri" panose="020F0502020204030204" pitchFamily="34" charset="0"/>
              </a:rPr>
              <a:t> </a:t>
            </a:r>
            <a:endParaRPr lang="en-US" sz="1950" dirty="0">
              <a:effectLst/>
              <a:latin typeface="ArialMT"/>
            </a:endParaRPr>
          </a:p>
          <a:p>
            <a:pPr marL="742950" lvl="1" indent="-285750">
              <a:buFont typeface="Arial" panose="020B0604020202020204" pitchFamily="34" charset="0"/>
              <a:buChar char="•"/>
            </a:pPr>
            <a:r>
              <a:rPr lang="en-US" sz="1950" dirty="0">
                <a:effectLst/>
                <a:latin typeface="Calibri" panose="020F0502020204030204" pitchFamily="34" charset="0"/>
              </a:rPr>
              <a:t>Washington Department of Fish and Wildlife: </a:t>
            </a:r>
            <a:endParaRPr lang="en-US" sz="1950" dirty="0">
              <a:effectLst/>
              <a:latin typeface="ArialMT"/>
            </a:endParaRPr>
          </a:p>
          <a:p>
            <a:pPr marL="742950" lvl="1" indent="-285750">
              <a:buFont typeface="Arial" panose="020B0604020202020204" pitchFamily="34" charset="0"/>
              <a:buChar char="•"/>
            </a:pPr>
            <a:r>
              <a:rPr lang="en-US" sz="1950" dirty="0">
                <a:effectLst/>
                <a:latin typeface="Calibri" panose="020F0502020204030204" pitchFamily="34" charset="0"/>
              </a:rPr>
              <a:t>WDFW Boat Launch Manager – Brian Mitchell, 360-789-4633, </a:t>
            </a:r>
            <a:r>
              <a:rPr lang="en-US" sz="1950" dirty="0" err="1">
                <a:solidFill>
                  <a:srgbClr val="0260BF"/>
                </a:solidFill>
                <a:effectLst/>
                <a:latin typeface="Calibri" panose="020F0502020204030204" pitchFamily="34" charset="0"/>
              </a:rPr>
              <a:t>brian.Mitchell@wdfw.wa.gov</a:t>
            </a:r>
            <a:r>
              <a:rPr lang="en-US" sz="1950" dirty="0">
                <a:solidFill>
                  <a:srgbClr val="0260BF"/>
                </a:solidFill>
                <a:effectLst/>
                <a:latin typeface="Calibri" panose="020F0502020204030204" pitchFamily="34" charset="0"/>
              </a:rPr>
              <a:t> </a:t>
            </a:r>
            <a:endParaRPr lang="en-US" sz="1950" dirty="0">
              <a:effectLst/>
              <a:latin typeface="ArialMT"/>
            </a:endParaRPr>
          </a:p>
          <a:p>
            <a:pPr marL="742950" lvl="1" indent="-285750">
              <a:buFont typeface="Arial" panose="020B0604020202020204" pitchFamily="34" charset="0"/>
              <a:buChar char="•"/>
            </a:pPr>
            <a:r>
              <a:rPr lang="en-US" sz="1950" dirty="0">
                <a:effectLst/>
                <a:latin typeface="Calibri" panose="020F0502020204030204" pitchFamily="34" charset="0"/>
              </a:rPr>
              <a:t>WDFW Regional Fish Biologist, Riley Freeman, 360-810-0724, </a:t>
            </a:r>
            <a:r>
              <a:rPr lang="en-US" sz="1950" dirty="0" err="1">
                <a:solidFill>
                  <a:srgbClr val="0260BF"/>
                </a:solidFill>
                <a:effectLst/>
                <a:latin typeface="Calibri" panose="020F0502020204030204" pitchFamily="34" charset="0"/>
              </a:rPr>
              <a:t>riley.freeman@wdfw.wa.gov</a:t>
            </a:r>
            <a:r>
              <a:rPr lang="en-US" sz="1950" dirty="0">
                <a:solidFill>
                  <a:srgbClr val="0260BF"/>
                </a:solidFill>
                <a:effectLst/>
                <a:latin typeface="Calibri" panose="020F0502020204030204" pitchFamily="34" charset="0"/>
              </a:rPr>
              <a:t> </a:t>
            </a:r>
            <a:endParaRPr lang="en-US" sz="1950" dirty="0">
              <a:effectLst/>
              <a:latin typeface="ArialMT"/>
            </a:endParaRPr>
          </a:p>
        </p:txBody>
      </p:sp>
    </p:spTree>
    <p:extLst>
      <p:ext uri="{BB962C8B-B14F-4D97-AF65-F5344CB8AC3E}">
        <p14:creationId xmlns:p14="http://schemas.microsoft.com/office/powerpoint/2010/main" val="4111056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with medium confidence">
            <a:extLst>
              <a:ext uri="{FF2B5EF4-FFF2-40B4-BE49-F238E27FC236}">
                <a16:creationId xmlns:a16="http://schemas.microsoft.com/office/drawing/2014/main" id="{41A5EDB7-9526-A649-A161-8C4ECAE3BC77}"/>
              </a:ext>
            </a:extLst>
          </p:cNvPr>
          <p:cNvPicPr>
            <a:picLocks noChangeAspect="1"/>
          </p:cNvPicPr>
          <p:nvPr/>
        </p:nvPicPr>
        <p:blipFill>
          <a:blip r:embed="rId2"/>
          <a:stretch>
            <a:fillRect/>
          </a:stretch>
        </p:blipFill>
        <p:spPr>
          <a:xfrm>
            <a:off x="0" y="243876"/>
            <a:ext cx="12192000" cy="6370248"/>
          </a:xfrm>
          <a:prstGeom prst="rect">
            <a:avLst/>
          </a:prstGeom>
        </p:spPr>
      </p:pic>
    </p:spTree>
    <p:extLst>
      <p:ext uri="{BB962C8B-B14F-4D97-AF65-F5344CB8AC3E}">
        <p14:creationId xmlns:p14="http://schemas.microsoft.com/office/powerpoint/2010/main" val="2047757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0DE53C5C-EB35-AB41-9082-E1A2B8E66008}"/>
              </a:ext>
            </a:extLst>
          </p:cNvPr>
          <p:cNvPicPr>
            <a:picLocks noChangeAspect="1"/>
          </p:cNvPicPr>
          <p:nvPr/>
        </p:nvPicPr>
        <p:blipFill rotWithShape="1">
          <a:blip r:embed="rId2"/>
          <a:srcRect t="26667"/>
          <a:stretch/>
        </p:blipFill>
        <p:spPr>
          <a:xfrm>
            <a:off x="0" y="325677"/>
            <a:ext cx="12191999" cy="6532323"/>
          </a:xfrm>
          <a:prstGeom prst="rect">
            <a:avLst/>
          </a:prstGeom>
        </p:spPr>
      </p:pic>
    </p:spTree>
    <p:extLst>
      <p:ext uri="{BB962C8B-B14F-4D97-AF65-F5344CB8AC3E}">
        <p14:creationId xmlns:p14="http://schemas.microsoft.com/office/powerpoint/2010/main" val="991222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DE9954-1042-134C-A6AF-59D9C7EE551C}"/>
              </a:ext>
            </a:extLst>
          </p:cNvPr>
          <p:cNvSpPr txBox="1"/>
          <p:nvPr/>
        </p:nvSpPr>
        <p:spPr>
          <a:xfrm>
            <a:off x="239486" y="130629"/>
            <a:ext cx="11636828" cy="6740307"/>
          </a:xfrm>
          <a:prstGeom prst="rect">
            <a:avLst/>
          </a:prstGeom>
          <a:noFill/>
        </p:spPr>
        <p:txBody>
          <a:bodyPr wrap="square" rtlCol="0">
            <a:spAutoFit/>
          </a:bodyPr>
          <a:lstStyle/>
          <a:p>
            <a:r>
              <a:rPr lang="en-US" dirty="0"/>
              <a:t>Kathi, this came in last </a:t>
            </a:r>
            <a:r>
              <a:rPr lang="en-US" dirty="0" err="1"/>
              <a:t>nite</a:t>
            </a:r>
            <a:r>
              <a:rPr lang="en-US" dirty="0"/>
              <a:t>. Hopefully some information to help us with our LMD. </a:t>
            </a:r>
          </a:p>
          <a:p>
            <a:r>
              <a:rPr lang="en-US" dirty="0"/>
              <a:t>From: </a:t>
            </a:r>
            <a:r>
              <a:rPr lang="en-US" dirty="0">
                <a:hlinkClick r:id="rId2" tooltip="mailto:tmcnabb@aquatechnex.com&#10;CTRL + Click to follow link"/>
              </a:rPr>
              <a:t>tmcnabb@aquatechnex.com</a:t>
            </a:r>
            <a:br>
              <a:rPr lang="en-US" dirty="0"/>
            </a:br>
            <a:r>
              <a:rPr lang="en-US" dirty="0"/>
              <a:t>To: </a:t>
            </a:r>
            <a:r>
              <a:rPr lang="en-US" dirty="0">
                <a:hlinkClick r:id="rId3" tooltip="mailto:fishfintwo@aol.com&#10;CTRL + Click to follow link"/>
              </a:rPr>
              <a:t>fishfintwo@aol.com</a:t>
            </a:r>
            <a:br>
              <a:rPr lang="en-US" dirty="0"/>
            </a:br>
            <a:r>
              <a:rPr lang="en-US" dirty="0"/>
              <a:t>Cc: </a:t>
            </a:r>
            <a:r>
              <a:rPr lang="en-US" dirty="0">
                <a:hlinkClick r:id="rId4" tooltip="mailto:kyle@aquatechnex.com&#10;CTRL + Click to follow link"/>
              </a:rPr>
              <a:t>kyle@aquatechnex.com</a:t>
            </a:r>
            <a:r>
              <a:rPr lang="en-US" dirty="0"/>
              <a:t>, </a:t>
            </a:r>
            <a:r>
              <a:rPr lang="en-US" dirty="0">
                <a:hlinkClick r:id="rId5"/>
              </a:rPr>
              <a:t>scott@aquatechnex.com</a:t>
            </a:r>
            <a:r>
              <a:rPr lang="en-US" dirty="0"/>
              <a:t>, </a:t>
            </a:r>
            <a:r>
              <a:rPr lang="en-US" dirty="0">
                <a:hlinkClick r:id="rId6"/>
              </a:rPr>
              <a:t>oneilb@aquatechnex.com</a:t>
            </a:r>
            <a:br>
              <a:rPr lang="en-US" dirty="0"/>
            </a:br>
            <a:r>
              <a:rPr lang="en-US" dirty="0"/>
              <a:t>Sent: 9/16/2021 7:46:33 AM Pacific Standard Time</a:t>
            </a:r>
            <a:br>
              <a:rPr lang="en-US" dirty="0"/>
            </a:br>
            <a:r>
              <a:rPr lang="en-US" dirty="0"/>
              <a:t>Subject: RE: </a:t>
            </a:r>
            <a:r>
              <a:rPr lang="en-US" dirty="0" err="1"/>
              <a:t>Offut</a:t>
            </a:r>
            <a:r>
              <a:rPr lang="en-US" dirty="0"/>
              <a:t> Lake</a:t>
            </a:r>
            <a:br>
              <a:rPr lang="en-US" dirty="0"/>
            </a:br>
            <a:br>
              <a:rPr lang="en-US" dirty="0"/>
            </a:br>
            <a:r>
              <a:rPr lang="en-US" dirty="0"/>
              <a:t>We are in the field finishing up treatment programs for this summer. Basically, costs are as follows:</a:t>
            </a:r>
          </a:p>
          <a:p>
            <a:r>
              <a:rPr lang="en-US" dirty="0"/>
              <a:t> </a:t>
            </a:r>
          </a:p>
          <a:p>
            <a:r>
              <a:rPr lang="en-US" dirty="0"/>
              <a:t>Obtain permit to treat from Ecology, that cost is about $1,000.00 to file paperwork, publish legal notices, etc., and then Ecology has an annual permit fee that this year is $682.00, it goes up about $20-40 each year it seems like.</a:t>
            </a:r>
          </a:p>
          <a:p>
            <a:r>
              <a:rPr lang="en-US" dirty="0"/>
              <a:t> </a:t>
            </a:r>
          </a:p>
          <a:p>
            <a:r>
              <a:rPr lang="en-US" dirty="0"/>
              <a:t>Survey work to determine control zones and species present, about $2,000.00 for this size lake.</a:t>
            </a:r>
          </a:p>
          <a:p>
            <a:r>
              <a:rPr lang="en-US" dirty="0"/>
              <a:t> </a:t>
            </a:r>
          </a:p>
          <a:p>
            <a:r>
              <a:rPr lang="en-US" dirty="0"/>
              <a:t>Application costs are based on a per acre of what is actually treated.  The permit does not allow for controlling all of the vegetation in the lake and you wouldn’t want to, cost ranges per acre actually treated are from $400-800 depending on herbicides needed.  There is also a annual cost for permit compliance mailings, and shoreline posting that would probably be another $1000.00.</a:t>
            </a:r>
          </a:p>
          <a:p>
            <a:r>
              <a:rPr lang="en-US" dirty="0"/>
              <a:t> </a:t>
            </a:r>
          </a:p>
          <a:p>
            <a:r>
              <a:rPr lang="en-US" dirty="0"/>
              <a:t>So the key think to understand is how much area </a:t>
            </a:r>
            <a:r>
              <a:rPr lang="en-US"/>
              <a:t>you are </a:t>
            </a:r>
            <a:r>
              <a:rPr lang="en-US" dirty="0"/>
              <a:t>going to treat. </a:t>
            </a:r>
          </a:p>
          <a:p>
            <a:r>
              <a:rPr lang="en-US" dirty="0"/>
              <a:t> </a:t>
            </a:r>
          </a:p>
          <a:p>
            <a:r>
              <a:rPr lang="en-US" dirty="0"/>
              <a:t>We can schedule meeting with your group in the coming weeks after field season is over if you are  interested. </a:t>
            </a:r>
          </a:p>
          <a:p>
            <a:r>
              <a:rPr lang="en-US" dirty="0"/>
              <a:t> </a:t>
            </a:r>
          </a:p>
          <a:p>
            <a:r>
              <a:rPr lang="en-US" dirty="0"/>
              <a:t>Terry McNabb, CLM, Aquatic Biologist/Certified Lake Manager</a:t>
            </a:r>
          </a:p>
        </p:txBody>
      </p:sp>
    </p:spTree>
    <p:extLst>
      <p:ext uri="{BB962C8B-B14F-4D97-AF65-F5344CB8AC3E}">
        <p14:creationId xmlns:p14="http://schemas.microsoft.com/office/powerpoint/2010/main" val="1058718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66452B-AA92-D648-98DA-589124C463E3}"/>
              </a:ext>
            </a:extLst>
          </p:cNvPr>
          <p:cNvSpPr/>
          <p:nvPr/>
        </p:nvSpPr>
        <p:spPr>
          <a:xfrm>
            <a:off x="160751" y="699660"/>
            <a:ext cx="11870498" cy="5786199"/>
          </a:xfrm>
          <a:prstGeom prst="rect">
            <a:avLst/>
          </a:prstGeom>
        </p:spPr>
        <p:txBody>
          <a:bodyPr wrap="square">
            <a:spAutoFit/>
          </a:bodyPr>
          <a:lstStyle/>
          <a:p>
            <a:pPr>
              <a:spcAft>
                <a:spcPts val="1200"/>
              </a:spcAft>
              <a:buFont typeface="+mj-lt"/>
              <a:buAutoNum type="arabicPeriod"/>
            </a:pPr>
            <a:r>
              <a:rPr lang="en-US" sz="3200" b="1" dirty="0">
                <a:latin typeface="Calibri" panose="020F0502020204030204" pitchFamily="34" charset="0"/>
              </a:rPr>
              <a:t> Provide substantial public process in their creation. </a:t>
            </a:r>
          </a:p>
          <a:p>
            <a:pPr>
              <a:spcAft>
                <a:spcPts val="1200"/>
              </a:spcAft>
              <a:buFont typeface="+mj-lt"/>
              <a:buAutoNum type="arabicPeriod"/>
            </a:pPr>
            <a:r>
              <a:rPr lang="en-US" sz="3200" b="1" dirty="0">
                <a:latin typeface="Calibri" panose="020F0502020204030204" pitchFamily="34" charset="0"/>
              </a:rPr>
              <a:t> Created by a simple majority vote of the property owners. </a:t>
            </a:r>
          </a:p>
          <a:p>
            <a:pPr>
              <a:spcAft>
                <a:spcPts val="1200"/>
              </a:spcAft>
              <a:buFont typeface="+mj-lt"/>
              <a:buAutoNum type="arabicPeriod"/>
            </a:pPr>
            <a:r>
              <a:rPr lang="en-US" sz="3200" b="1" dirty="0">
                <a:latin typeface="Calibri" panose="020F0502020204030204" pitchFamily="34" charset="0"/>
              </a:rPr>
              <a:t> Require at least 10 property owners to petition the Board of County Commissioners to start the process. More is better. </a:t>
            </a:r>
          </a:p>
          <a:p>
            <a:pPr>
              <a:spcAft>
                <a:spcPts val="1200"/>
              </a:spcAft>
              <a:buFont typeface="+mj-lt"/>
              <a:buAutoNum type="arabicPeriod"/>
            </a:pPr>
            <a:r>
              <a:rPr lang="en-US" sz="3200" b="1" dirty="0">
                <a:latin typeface="Calibri" panose="020F0502020204030204" pitchFamily="34" charset="0"/>
              </a:rPr>
              <a:t> District members (property owners) have a clear understanding of what the rate (cost) is going to be and what activities are going to occur when they vote. </a:t>
            </a:r>
          </a:p>
          <a:p>
            <a:pPr>
              <a:spcAft>
                <a:spcPts val="1200"/>
              </a:spcAft>
              <a:buFont typeface="+mj-lt"/>
              <a:buAutoNum type="arabicPeriod"/>
            </a:pPr>
            <a:r>
              <a:rPr lang="en-US" sz="3200" b="1" dirty="0">
                <a:latin typeface="Calibri" panose="020F0502020204030204" pitchFamily="34" charset="0"/>
              </a:rPr>
              <a:t> District boundaries are determined by the same process for each. </a:t>
            </a:r>
          </a:p>
          <a:p>
            <a:pPr>
              <a:spcAft>
                <a:spcPts val="1200"/>
              </a:spcAft>
              <a:buFont typeface="+mj-lt"/>
              <a:buAutoNum type="arabicPeriod"/>
            </a:pPr>
            <a:r>
              <a:rPr lang="en-US" sz="3200" b="1" dirty="0">
                <a:latin typeface="Calibri" panose="020F0502020204030204" pitchFamily="34" charset="0"/>
              </a:rPr>
              <a:t> County Treasurer collects assessment on property taxes and disperses funds based on authorized warrants (vouchers). </a:t>
            </a:r>
          </a:p>
        </p:txBody>
      </p:sp>
      <p:sp>
        <p:nvSpPr>
          <p:cNvPr id="3" name="Rectangle 2">
            <a:extLst>
              <a:ext uri="{FF2B5EF4-FFF2-40B4-BE49-F238E27FC236}">
                <a16:creationId xmlns:a16="http://schemas.microsoft.com/office/drawing/2014/main" id="{8F1CADB6-A673-F840-9825-F21CE23DF533}"/>
              </a:ext>
            </a:extLst>
          </p:cNvPr>
          <p:cNvSpPr/>
          <p:nvPr/>
        </p:nvSpPr>
        <p:spPr>
          <a:xfrm>
            <a:off x="0" y="0"/>
            <a:ext cx="12192000" cy="646331"/>
          </a:xfrm>
          <a:prstGeom prst="rect">
            <a:avLst/>
          </a:prstGeom>
        </p:spPr>
        <p:txBody>
          <a:bodyPr wrap="square">
            <a:spAutoFit/>
          </a:bodyPr>
          <a:lstStyle/>
          <a:p>
            <a:pPr algn="ctr"/>
            <a:r>
              <a:rPr lang="en-US" sz="3600" dirty="0">
                <a:latin typeface="Aharoni" panose="02010803020104030203" pitchFamily="2" charset="-79"/>
                <a:cs typeface="Aharoni" panose="02010803020104030203" pitchFamily="2" charset="-79"/>
              </a:rPr>
              <a:t>LMD vs SUD Similarities</a:t>
            </a:r>
            <a:endParaRPr lang="en-US" sz="3600" dirty="0">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961043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95936E-DCC6-E143-ABF1-2140D6E922BE}"/>
              </a:ext>
            </a:extLst>
          </p:cNvPr>
          <p:cNvSpPr/>
          <p:nvPr/>
        </p:nvSpPr>
        <p:spPr>
          <a:xfrm>
            <a:off x="81024" y="601250"/>
            <a:ext cx="5881366" cy="5816977"/>
          </a:xfrm>
          <a:prstGeom prst="rect">
            <a:avLst/>
          </a:prstGeom>
        </p:spPr>
        <p:txBody>
          <a:bodyPr wrap="square">
            <a:spAutoFit/>
          </a:bodyPr>
          <a:lstStyle/>
          <a:p>
            <a:r>
              <a:rPr lang="en-US" sz="3200" b="1" dirty="0">
                <a:effectLst/>
                <a:latin typeface="Calibri" panose="020F0502020204030204" pitchFamily="34" charset="0"/>
              </a:rPr>
              <a:t>LMD</a:t>
            </a:r>
            <a:endParaRPr lang="en-US" dirty="0">
              <a:effectLst/>
            </a:endParaRPr>
          </a:p>
          <a:p>
            <a:pPr marL="342900" indent="-342900">
              <a:buFont typeface="+mj-lt"/>
              <a:buAutoNum type="arabicPeriod"/>
            </a:pPr>
            <a:r>
              <a:rPr lang="en-US" sz="2000" dirty="0">
                <a:latin typeface="Calibri" panose="020F0502020204030204" pitchFamily="34" charset="0"/>
              </a:rPr>
              <a:t>Governed by RCW 36.61. </a:t>
            </a:r>
            <a:endParaRPr lang="en-US" sz="2000" dirty="0">
              <a:latin typeface="ArialMT"/>
            </a:endParaRPr>
          </a:p>
          <a:p>
            <a:pPr marL="342900" indent="-342900">
              <a:buFont typeface="+mj-lt"/>
              <a:buAutoNum type="arabicPeriod"/>
            </a:pPr>
            <a:r>
              <a:rPr lang="en-US" sz="2000" dirty="0">
                <a:latin typeface="Calibri" panose="020F0502020204030204" pitchFamily="34" charset="0"/>
              </a:rPr>
              <a:t>One vote per $1 of annual assessment. </a:t>
            </a:r>
            <a:endParaRPr lang="en-US" sz="2000" dirty="0">
              <a:latin typeface="ArialMT"/>
            </a:endParaRPr>
          </a:p>
          <a:p>
            <a:pPr marL="342900" indent="-342900">
              <a:buFont typeface="+mj-lt"/>
              <a:buAutoNum type="arabicPeriod"/>
            </a:pPr>
            <a:r>
              <a:rPr lang="en-US" sz="2000" dirty="0">
                <a:latin typeface="Calibri" panose="020F0502020204030204" pitchFamily="34" charset="0"/>
              </a:rPr>
              <a:t>Requires renewal every 3-10 years. </a:t>
            </a:r>
            <a:endParaRPr lang="en-US" sz="2000" dirty="0">
              <a:latin typeface="ArialMT"/>
            </a:endParaRPr>
          </a:p>
          <a:p>
            <a:pPr marL="342900" indent="-342900">
              <a:buFont typeface="+mj-lt"/>
              <a:buAutoNum type="arabicPeriod"/>
            </a:pPr>
            <a:r>
              <a:rPr lang="en-US" sz="2000" dirty="0">
                <a:latin typeface="Calibri" panose="020F0502020204030204" pitchFamily="34" charset="0"/>
              </a:rPr>
              <a:t>County has responsibility for administering LMD – delegated to Public Works – subdelegated to Water Resources – subdelegated to Noxious Weed. With significant input by the LMD Advisory Board (Steering Committee). </a:t>
            </a:r>
            <a:endParaRPr lang="en-US" sz="2000" dirty="0">
              <a:latin typeface="ArialMT"/>
            </a:endParaRPr>
          </a:p>
          <a:p>
            <a:pPr marL="342900" indent="-342900">
              <a:buFont typeface="+mj-lt"/>
              <a:buAutoNum type="arabicPeriod"/>
            </a:pPr>
            <a:r>
              <a:rPr lang="en-US" sz="2000" dirty="0">
                <a:latin typeface="Calibri" panose="020F0502020204030204" pitchFamily="34" charset="0"/>
              </a:rPr>
              <a:t>Lake programs contingent on fixed assessments with annual vote by Steering Committee to increase assessments 0-5% – cannot borrow money for emergencies or needed issues. </a:t>
            </a:r>
            <a:endParaRPr lang="en-US" sz="2000" dirty="0">
              <a:latin typeface="ArialMT"/>
            </a:endParaRPr>
          </a:p>
          <a:p>
            <a:pPr marL="342900" indent="-342900">
              <a:buFont typeface="+mj-lt"/>
              <a:buAutoNum type="arabicPeriod"/>
            </a:pPr>
            <a:r>
              <a:rPr lang="en-US" sz="2000" dirty="0">
                <a:latin typeface="Calibri" panose="020F0502020204030204" pitchFamily="34" charset="0"/>
              </a:rPr>
              <a:t>County controls budget and uses 25-35% of assessments for administrative costs of managing program. We have no say on these costs and they do fluctuate depending on how much assistance you receive from County personnel/resources.</a:t>
            </a:r>
            <a:endParaRPr lang="en-US" sz="2000" dirty="0">
              <a:effectLst/>
            </a:endParaRPr>
          </a:p>
        </p:txBody>
      </p:sp>
      <p:sp>
        <p:nvSpPr>
          <p:cNvPr id="4" name="Rectangle 3">
            <a:extLst>
              <a:ext uri="{FF2B5EF4-FFF2-40B4-BE49-F238E27FC236}">
                <a16:creationId xmlns:a16="http://schemas.microsoft.com/office/drawing/2014/main" id="{632C1E14-4BEE-7B4C-90AD-233220B6E890}"/>
              </a:ext>
            </a:extLst>
          </p:cNvPr>
          <p:cNvSpPr/>
          <p:nvPr/>
        </p:nvSpPr>
        <p:spPr>
          <a:xfrm>
            <a:off x="0" y="0"/>
            <a:ext cx="12192000" cy="646331"/>
          </a:xfrm>
          <a:prstGeom prst="rect">
            <a:avLst/>
          </a:prstGeom>
        </p:spPr>
        <p:txBody>
          <a:bodyPr wrap="square">
            <a:spAutoFit/>
          </a:bodyPr>
          <a:lstStyle/>
          <a:p>
            <a:pPr algn="ctr"/>
            <a:r>
              <a:rPr lang="en-US" sz="3600" dirty="0">
                <a:latin typeface="Aharoni" panose="02010803020104030203" pitchFamily="2" charset="-79"/>
                <a:cs typeface="Aharoni" panose="02010803020104030203" pitchFamily="2" charset="-79"/>
              </a:rPr>
              <a:t>LMD vs SUD Differences</a:t>
            </a:r>
            <a:endParaRPr lang="en-US" sz="3600" dirty="0">
              <a:effectLst/>
              <a:latin typeface="Aharoni" panose="02010803020104030203" pitchFamily="2" charset="-79"/>
              <a:cs typeface="Aharoni" panose="02010803020104030203" pitchFamily="2" charset="-79"/>
            </a:endParaRPr>
          </a:p>
        </p:txBody>
      </p:sp>
      <p:sp>
        <p:nvSpPr>
          <p:cNvPr id="5" name="Rectangle 4">
            <a:extLst>
              <a:ext uri="{FF2B5EF4-FFF2-40B4-BE49-F238E27FC236}">
                <a16:creationId xmlns:a16="http://schemas.microsoft.com/office/drawing/2014/main" id="{B27AA699-C6D9-0E45-9D60-5F9EEE9A0CE5}"/>
              </a:ext>
            </a:extLst>
          </p:cNvPr>
          <p:cNvSpPr/>
          <p:nvPr/>
        </p:nvSpPr>
        <p:spPr>
          <a:xfrm>
            <a:off x="6229612" y="601250"/>
            <a:ext cx="6096000" cy="6124754"/>
          </a:xfrm>
          <a:prstGeom prst="rect">
            <a:avLst/>
          </a:prstGeom>
        </p:spPr>
        <p:txBody>
          <a:bodyPr>
            <a:spAutoFit/>
          </a:bodyPr>
          <a:lstStyle/>
          <a:p>
            <a:r>
              <a:rPr lang="en-US" sz="3200" b="1" dirty="0">
                <a:latin typeface="Calibri" panose="020F0502020204030204" pitchFamily="34" charset="0"/>
              </a:rPr>
              <a:t>SUD</a:t>
            </a:r>
            <a:endParaRPr lang="en-US" sz="3200" dirty="0">
              <a:effectLst/>
            </a:endParaRPr>
          </a:p>
          <a:p>
            <a:pPr marL="342900" indent="-342900">
              <a:buFont typeface="+mj-lt"/>
              <a:buAutoNum type="arabicPeriod"/>
            </a:pPr>
            <a:r>
              <a:rPr lang="en-US" sz="2000" dirty="0">
                <a:latin typeface="Calibri" panose="020F0502020204030204" pitchFamily="34" charset="0"/>
              </a:rPr>
              <a:t>Governed by RCW 85.38. </a:t>
            </a:r>
            <a:endParaRPr lang="en-US" sz="2000" dirty="0">
              <a:effectLst/>
            </a:endParaRPr>
          </a:p>
          <a:p>
            <a:pPr marL="342900" indent="-342900">
              <a:buFont typeface="+mj-lt"/>
              <a:buAutoNum type="arabicPeriod"/>
            </a:pPr>
            <a:r>
              <a:rPr lang="en-US" sz="2000" dirty="0">
                <a:latin typeface="Calibri" panose="020F0502020204030204" pitchFamily="34" charset="0"/>
              </a:rPr>
              <a:t>Two votes per property owner regardless of assessment. </a:t>
            </a:r>
            <a:endParaRPr lang="en-US" sz="2000" dirty="0">
              <a:effectLst/>
            </a:endParaRPr>
          </a:p>
          <a:p>
            <a:pPr marL="342900" indent="-342900">
              <a:buFont typeface="+mj-lt"/>
              <a:buAutoNum type="arabicPeriod"/>
            </a:pPr>
            <a:r>
              <a:rPr lang="en-US" sz="2000" dirty="0">
                <a:latin typeface="Calibri" panose="020F0502020204030204" pitchFamily="34" charset="0"/>
              </a:rPr>
              <a:t>Unlimited life-time district unless majority of property owners vote to dissolve. </a:t>
            </a:r>
            <a:endParaRPr lang="en-US" sz="2000" dirty="0">
              <a:effectLst/>
            </a:endParaRPr>
          </a:p>
          <a:p>
            <a:pPr marL="342900" indent="-342900">
              <a:buFont typeface="+mj-lt"/>
              <a:buAutoNum type="arabicPeriod"/>
            </a:pPr>
            <a:r>
              <a:rPr lang="en-US" sz="2000" dirty="0">
                <a:latin typeface="Calibri" panose="020F0502020204030204" pitchFamily="34" charset="0"/>
              </a:rPr>
              <a:t>Self governing by a board (3 Commissioners) elected every six years by property owners. Commissioners must live within the district. More responsive to members. But costs money to hold valid elections through County Elections. </a:t>
            </a:r>
            <a:endParaRPr lang="en-US" sz="2000" dirty="0">
              <a:effectLst/>
            </a:endParaRPr>
          </a:p>
          <a:p>
            <a:pPr marL="342900" indent="-342900">
              <a:buFont typeface="+mj-lt"/>
              <a:buAutoNum type="arabicPeriod"/>
            </a:pPr>
            <a:r>
              <a:rPr lang="en-US" sz="2000" dirty="0">
                <a:latin typeface="Calibri" panose="020F0502020204030204" pitchFamily="34" charset="0"/>
              </a:rPr>
              <a:t>Some flexibility in assessments. Can borrow money and take care of issues that arise. </a:t>
            </a:r>
            <a:endParaRPr lang="en-US" sz="2000" dirty="0">
              <a:effectLst/>
            </a:endParaRPr>
          </a:p>
          <a:p>
            <a:pPr marL="342900" indent="-342900">
              <a:buFont typeface="+mj-lt"/>
              <a:buAutoNum type="arabicPeriod"/>
            </a:pPr>
            <a:r>
              <a:rPr lang="en-US" sz="2000" dirty="0">
                <a:latin typeface="Calibri" panose="020F0502020204030204" pitchFamily="34" charset="0"/>
              </a:rPr>
              <a:t>Operational/Administrative Costs can be 30-40% of assessments. Elected Commissioners from your lake control budget and determine what administrative costs to incur (legal, accounting, admin, consultant). Elected Commissioners are paid $128 for each meeting they attend.</a:t>
            </a:r>
            <a:endParaRPr lang="en-US" sz="2000" dirty="0">
              <a:effectLst/>
            </a:endParaRPr>
          </a:p>
        </p:txBody>
      </p:sp>
    </p:spTree>
    <p:extLst>
      <p:ext uri="{BB962C8B-B14F-4D97-AF65-F5344CB8AC3E}">
        <p14:creationId xmlns:p14="http://schemas.microsoft.com/office/powerpoint/2010/main" val="3862080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95936E-DCC6-E143-ABF1-2140D6E922BE}"/>
              </a:ext>
            </a:extLst>
          </p:cNvPr>
          <p:cNvSpPr/>
          <p:nvPr/>
        </p:nvSpPr>
        <p:spPr>
          <a:xfrm>
            <a:off x="81024" y="889348"/>
            <a:ext cx="5881366" cy="3939540"/>
          </a:xfrm>
          <a:prstGeom prst="rect">
            <a:avLst/>
          </a:prstGeom>
        </p:spPr>
        <p:txBody>
          <a:bodyPr wrap="square">
            <a:spAutoFit/>
          </a:bodyPr>
          <a:lstStyle/>
          <a:p>
            <a:r>
              <a:rPr lang="en-US" sz="3200" b="1" dirty="0">
                <a:effectLst/>
                <a:latin typeface="Calibri" panose="020F0502020204030204" pitchFamily="34" charset="0"/>
              </a:rPr>
              <a:t>LMD</a:t>
            </a:r>
            <a:endParaRPr lang="en-US" dirty="0">
              <a:effectLst/>
            </a:endParaRPr>
          </a:p>
          <a:p>
            <a:pPr marL="342900" indent="-342900">
              <a:buFont typeface="+mj-lt"/>
              <a:buAutoNum type="arabicPeriod" startAt="7"/>
            </a:pPr>
            <a:r>
              <a:rPr lang="en-US" sz="2000" dirty="0">
                <a:latin typeface="Calibri" panose="020F0502020204030204" pitchFamily="34" charset="0"/>
              </a:rPr>
              <a:t>County controls contractors – very little input from members. Members not allowed to talk with contractors. </a:t>
            </a:r>
            <a:endParaRPr lang="en-US" sz="2000" dirty="0">
              <a:latin typeface="ArialMT"/>
            </a:endParaRPr>
          </a:p>
          <a:p>
            <a:pPr marL="342900" indent="-342900">
              <a:buFont typeface="+mj-lt"/>
              <a:buAutoNum type="arabicPeriod" startAt="7"/>
            </a:pPr>
            <a:r>
              <a:rPr lang="en-US" sz="2000" dirty="0">
                <a:latin typeface="Calibri" panose="020F0502020204030204" pitchFamily="34" charset="0"/>
              </a:rPr>
              <a:t>Thurston County has very stringent controls on chemicals used to treat lake issues – currently only two authorized for use (Sonar and </a:t>
            </a:r>
            <a:r>
              <a:rPr lang="en-US" sz="2000" dirty="0" err="1">
                <a:latin typeface="Calibri" panose="020F0502020204030204" pitchFamily="34" charset="0"/>
              </a:rPr>
              <a:t>Aquathol</a:t>
            </a:r>
            <a:r>
              <a:rPr lang="en-US" sz="2000" dirty="0">
                <a:latin typeface="Calibri" panose="020F0502020204030204" pitchFamily="34" charset="0"/>
              </a:rPr>
              <a:t>). Limits treatment options. </a:t>
            </a:r>
            <a:endParaRPr lang="en-US" sz="2000" dirty="0">
              <a:latin typeface="ArialMT"/>
            </a:endParaRPr>
          </a:p>
          <a:p>
            <a:pPr marL="342900" indent="-342900">
              <a:buFont typeface="+mj-lt"/>
              <a:buAutoNum type="arabicPeriod" startAt="7"/>
            </a:pPr>
            <a:r>
              <a:rPr lang="en-US" sz="2000" dirty="0">
                <a:latin typeface="Calibri" panose="020F0502020204030204" pitchFamily="34" charset="0"/>
              </a:rPr>
              <a:t>Expensive process to change/add chemicals that can be used ($5,000+ per chemical). Called a prescription approval. </a:t>
            </a:r>
            <a:endParaRPr lang="en-US" sz="2000" dirty="0">
              <a:latin typeface="ArialMT"/>
            </a:endParaRPr>
          </a:p>
          <a:p>
            <a:endParaRPr lang="en-US" dirty="0">
              <a:effectLst/>
            </a:endParaRPr>
          </a:p>
        </p:txBody>
      </p:sp>
      <p:sp>
        <p:nvSpPr>
          <p:cNvPr id="4" name="Rectangle 3">
            <a:extLst>
              <a:ext uri="{FF2B5EF4-FFF2-40B4-BE49-F238E27FC236}">
                <a16:creationId xmlns:a16="http://schemas.microsoft.com/office/drawing/2014/main" id="{632C1E14-4BEE-7B4C-90AD-233220B6E890}"/>
              </a:ext>
            </a:extLst>
          </p:cNvPr>
          <p:cNvSpPr/>
          <p:nvPr/>
        </p:nvSpPr>
        <p:spPr>
          <a:xfrm>
            <a:off x="0" y="0"/>
            <a:ext cx="12192000" cy="646331"/>
          </a:xfrm>
          <a:prstGeom prst="rect">
            <a:avLst/>
          </a:prstGeom>
        </p:spPr>
        <p:txBody>
          <a:bodyPr wrap="square">
            <a:spAutoFit/>
          </a:bodyPr>
          <a:lstStyle/>
          <a:p>
            <a:pPr algn="ctr"/>
            <a:r>
              <a:rPr lang="en-US" sz="3600" dirty="0">
                <a:latin typeface="Aharoni" panose="02010803020104030203" pitchFamily="2" charset="-79"/>
                <a:cs typeface="Aharoni" panose="02010803020104030203" pitchFamily="2" charset="-79"/>
              </a:rPr>
              <a:t>LMD vs SUD Differences- continued</a:t>
            </a:r>
            <a:endParaRPr lang="en-US" sz="3600" dirty="0">
              <a:effectLst/>
              <a:latin typeface="Aharoni" panose="02010803020104030203" pitchFamily="2" charset="-79"/>
              <a:cs typeface="Aharoni" panose="02010803020104030203" pitchFamily="2" charset="-79"/>
            </a:endParaRPr>
          </a:p>
        </p:txBody>
      </p:sp>
      <p:sp>
        <p:nvSpPr>
          <p:cNvPr id="5" name="Rectangle 4">
            <a:extLst>
              <a:ext uri="{FF2B5EF4-FFF2-40B4-BE49-F238E27FC236}">
                <a16:creationId xmlns:a16="http://schemas.microsoft.com/office/drawing/2014/main" id="{B27AA699-C6D9-0E45-9D60-5F9EEE9A0CE5}"/>
              </a:ext>
            </a:extLst>
          </p:cNvPr>
          <p:cNvSpPr/>
          <p:nvPr/>
        </p:nvSpPr>
        <p:spPr>
          <a:xfrm>
            <a:off x="6229612" y="889348"/>
            <a:ext cx="6096000" cy="3354765"/>
          </a:xfrm>
          <a:prstGeom prst="rect">
            <a:avLst/>
          </a:prstGeom>
        </p:spPr>
        <p:txBody>
          <a:bodyPr>
            <a:spAutoFit/>
          </a:bodyPr>
          <a:lstStyle/>
          <a:p>
            <a:r>
              <a:rPr lang="en-US" sz="3200" b="1" dirty="0">
                <a:latin typeface="Calibri" panose="020F0502020204030204" pitchFamily="34" charset="0"/>
              </a:rPr>
              <a:t>SUD</a:t>
            </a:r>
            <a:endParaRPr lang="en-US" sz="3200" dirty="0">
              <a:effectLst/>
            </a:endParaRPr>
          </a:p>
          <a:p>
            <a:pPr marL="342900" indent="-342900">
              <a:buFont typeface="+mj-lt"/>
              <a:buAutoNum type="arabicPeriod" startAt="7"/>
            </a:pPr>
            <a:r>
              <a:rPr lang="en-US" sz="2000" dirty="0">
                <a:latin typeface="Calibri" panose="020F0502020204030204" pitchFamily="34" charset="0"/>
              </a:rPr>
              <a:t>Elected Commissioners make contractor decisions based on needs of the lake/members with direct member input. </a:t>
            </a:r>
            <a:endParaRPr lang="en-US" sz="2000" dirty="0">
              <a:effectLst/>
            </a:endParaRPr>
          </a:p>
          <a:p>
            <a:pPr marL="342900" indent="-342900">
              <a:buFont typeface="+mj-lt"/>
              <a:buAutoNum type="arabicPeriod" startAt="7"/>
            </a:pPr>
            <a:r>
              <a:rPr lang="en-US" sz="2000" dirty="0">
                <a:latin typeface="Calibri" panose="020F0502020204030204" pitchFamily="34" charset="0"/>
              </a:rPr>
              <a:t>Not being under County control more treatment options/chemicals are available as long as they are on the State EPA authorized use list. More responsive to treat problems. </a:t>
            </a:r>
            <a:endParaRPr lang="en-US" sz="2000" dirty="0">
              <a:effectLst/>
            </a:endParaRPr>
          </a:p>
          <a:p>
            <a:pPr marL="342900" indent="-342900">
              <a:buFont typeface="+mj-lt"/>
              <a:buAutoNum type="arabicPeriod" startAt="7"/>
            </a:pPr>
            <a:r>
              <a:rPr lang="en-US" sz="2000" dirty="0">
                <a:latin typeface="Calibri" panose="020F0502020204030204" pitchFamily="34" charset="0"/>
              </a:rPr>
              <a:t>No cost to change/add treatment options to control nuisance vegetation in the lake. </a:t>
            </a:r>
            <a:endParaRPr lang="en-US" sz="2000" dirty="0">
              <a:effectLst/>
            </a:endParaRPr>
          </a:p>
        </p:txBody>
      </p:sp>
    </p:spTree>
    <p:extLst>
      <p:ext uri="{BB962C8B-B14F-4D97-AF65-F5344CB8AC3E}">
        <p14:creationId xmlns:p14="http://schemas.microsoft.com/office/powerpoint/2010/main" val="1200000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60F0DD9-13DE-A544-ABC4-CC9BE062B781}"/>
              </a:ext>
            </a:extLst>
          </p:cNvPr>
          <p:cNvSpPr/>
          <p:nvPr/>
        </p:nvSpPr>
        <p:spPr>
          <a:xfrm>
            <a:off x="81023" y="150275"/>
            <a:ext cx="12110977" cy="6432530"/>
          </a:xfrm>
          <a:prstGeom prst="rect">
            <a:avLst/>
          </a:prstGeom>
        </p:spPr>
        <p:txBody>
          <a:bodyPr wrap="square">
            <a:spAutoFit/>
          </a:bodyPr>
          <a:lstStyle/>
          <a:p>
            <a:r>
              <a:rPr lang="en-US" sz="2200" b="1" dirty="0">
                <a:effectLst/>
              </a:rPr>
              <a:t>Summary of SUD PROCESS </a:t>
            </a:r>
            <a:endParaRPr lang="en-US" b="1" dirty="0">
              <a:effectLst/>
            </a:endParaRPr>
          </a:p>
          <a:p>
            <a:pPr marL="342900" indent="-342900">
              <a:buFont typeface="Arial" panose="020B0604020202020204" pitchFamily="34" charset="0"/>
              <a:buChar char="•"/>
            </a:pPr>
            <a:r>
              <a:rPr lang="en-US" sz="2000" dirty="0">
                <a:effectLst/>
                <a:latin typeface="Calibri" panose="020F0502020204030204" pitchFamily="34" charset="0"/>
              </a:rPr>
              <a:t>Governed RCW 85.38. SUD’s must adhere to all applicable Washington State RCW’s and WAC’s. Two of the more prominent ones are RCW 42.30 (Open Public Meetings Act) and RCW 42.56 (Public Records Act). </a:t>
            </a:r>
            <a:endParaRPr lang="en-US" sz="2000" dirty="0">
              <a:effectLst/>
              <a:latin typeface="ArialMT"/>
            </a:endParaRPr>
          </a:p>
          <a:p>
            <a:r>
              <a:rPr lang="en-US" sz="2000" b="1" u="sng" dirty="0">
                <a:effectLst/>
                <a:latin typeface="Calibri" panose="020F0502020204030204" pitchFamily="34" charset="0"/>
              </a:rPr>
              <a:t>RCW 85.38 Summary </a:t>
            </a:r>
            <a:endParaRPr lang="en-US" sz="2000" b="1" u="sng" dirty="0">
              <a:effectLst/>
              <a:latin typeface="ArialMT"/>
            </a:endParaRPr>
          </a:p>
          <a:p>
            <a:pPr marL="342900" indent="-342900">
              <a:buFont typeface="Arial" panose="020B0604020202020204" pitchFamily="34" charset="0"/>
              <a:buChar char="•"/>
            </a:pPr>
            <a:r>
              <a:rPr lang="en-US" sz="2200" dirty="0">
                <a:effectLst/>
                <a:latin typeface="Calibri" panose="020F0502020204030204" pitchFamily="34" charset="0"/>
              </a:rPr>
              <a:t>85.38.20 – Requires at least ten owners of land within the district to petition the Board of County Commissioners (</a:t>
            </a:r>
            <a:r>
              <a:rPr lang="en-US" sz="2200" dirty="0" err="1">
                <a:effectLst/>
                <a:latin typeface="Calibri" panose="020F0502020204030204" pitchFamily="34" charset="0"/>
              </a:rPr>
              <a:t>BoCC</a:t>
            </a:r>
            <a:r>
              <a:rPr lang="en-US" sz="2200" dirty="0">
                <a:effectLst/>
                <a:latin typeface="Calibri" panose="020F0502020204030204" pitchFamily="34" charset="0"/>
              </a:rPr>
              <a:t>). Petition needs to be accompanied by </a:t>
            </a:r>
            <a:endParaRPr lang="en-US" sz="2200" dirty="0">
              <a:effectLst/>
              <a:latin typeface="ArialMT"/>
            </a:endParaRPr>
          </a:p>
          <a:p>
            <a:pPr marL="342900" indent="-342900">
              <a:buFont typeface="Arial" panose="020B0604020202020204" pitchFamily="34" charset="0"/>
              <a:buChar char="•"/>
            </a:pPr>
            <a:r>
              <a:rPr lang="en-US" sz="2200" dirty="0">
                <a:latin typeface="Calibri" panose="020F0502020204030204" pitchFamily="34" charset="0"/>
              </a:rPr>
              <a:t>A</a:t>
            </a:r>
            <a:r>
              <a:rPr lang="en-US" sz="2200" dirty="0">
                <a:effectLst/>
                <a:latin typeface="Calibri" panose="020F0502020204030204" pitchFamily="34" charset="0"/>
              </a:rPr>
              <a:t> bond of 5K to defray costs incurred – this money is put up by the citizen group trying to form the SUD. </a:t>
            </a:r>
            <a:endParaRPr lang="en-US" sz="2200" dirty="0">
              <a:effectLst/>
              <a:latin typeface="ArialMT"/>
            </a:endParaRPr>
          </a:p>
          <a:p>
            <a:pPr marL="342900" indent="-342900">
              <a:buFont typeface="Arial" panose="020B0604020202020204" pitchFamily="34" charset="0"/>
              <a:buChar char="•"/>
            </a:pPr>
            <a:r>
              <a:rPr lang="en-US" sz="2200" dirty="0">
                <a:effectLst/>
                <a:latin typeface="Calibri" panose="020F0502020204030204" pitchFamily="34" charset="0"/>
              </a:rPr>
              <a:t>85.38.030 – Investigation of proposed boundaries and districts – Report. Done by County Engineer within 90 days of </a:t>
            </a:r>
            <a:r>
              <a:rPr lang="en-US" sz="2200" dirty="0" err="1">
                <a:effectLst/>
                <a:latin typeface="Calibri" panose="020F0502020204030204" pitchFamily="34" charset="0"/>
              </a:rPr>
              <a:t>BoCC</a:t>
            </a:r>
            <a:r>
              <a:rPr lang="en-US" sz="2200" dirty="0">
                <a:effectLst/>
                <a:latin typeface="Calibri" panose="020F0502020204030204" pitchFamily="34" charset="0"/>
              </a:rPr>
              <a:t> receiving petition. </a:t>
            </a:r>
            <a:endParaRPr lang="en-US" sz="2200" dirty="0">
              <a:effectLst/>
              <a:latin typeface="ArialMT"/>
            </a:endParaRPr>
          </a:p>
          <a:p>
            <a:pPr marL="342900" indent="-342900">
              <a:buFont typeface="Arial" panose="020B0604020202020204" pitchFamily="34" charset="0"/>
              <a:buChar char="•"/>
            </a:pPr>
            <a:r>
              <a:rPr lang="en-US" sz="2200" dirty="0">
                <a:effectLst/>
                <a:latin typeface="Calibri" panose="020F0502020204030204" pitchFamily="34" charset="0"/>
              </a:rPr>
              <a:t>85.38.040 – Proposed special district – Public Hearing Notice. Scheduled by </a:t>
            </a:r>
            <a:r>
              <a:rPr lang="en-US" sz="2200" dirty="0" err="1">
                <a:effectLst/>
                <a:latin typeface="Calibri" panose="020F0502020204030204" pitchFamily="34" charset="0"/>
              </a:rPr>
              <a:t>BoCC</a:t>
            </a:r>
            <a:r>
              <a:rPr lang="en-US" sz="2200" dirty="0">
                <a:effectLst/>
                <a:latin typeface="Calibri" panose="020F0502020204030204" pitchFamily="34" charset="0"/>
              </a:rPr>
              <a:t>, notice placed in local newspaper. Cost comes out of posted bond money. </a:t>
            </a:r>
            <a:endParaRPr lang="en-US" sz="2200" dirty="0">
              <a:effectLst/>
              <a:latin typeface="ArialMT"/>
            </a:endParaRPr>
          </a:p>
          <a:p>
            <a:pPr marL="342900" indent="-342900">
              <a:buFont typeface="Arial" panose="020B0604020202020204" pitchFamily="34" charset="0"/>
              <a:buChar char="•"/>
            </a:pPr>
            <a:r>
              <a:rPr lang="en-US" sz="2200" dirty="0">
                <a:effectLst/>
                <a:latin typeface="Calibri" panose="020F0502020204030204" pitchFamily="34" charset="0"/>
              </a:rPr>
              <a:t>85.38.050 – Public Hearing – Elections. After hearing </a:t>
            </a:r>
            <a:r>
              <a:rPr lang="en-US" sz="2200" dirty="0" err="1">
                <a:effectLst/>
                <a:latin typeface="Calibri" panose="020F0502020204030204" pitchFamily="34" charset="0"/>
              </a:rPr>
              <a:t>BoCC</a:t>
            </a:r>
            <a:r>
              <a:rPr lang="en-US" sz="2200" dirty="0">
                <a:effectLst/>
                <a:latin typeface="Calibri" panose="020F0502020204030204" pitchFamily="34" charset="0"/>
              </a:rPr>
              <a:t> would require an election to authorize the SUD. </a:t>
            </a:r>
            <a:endParaRPr lang="en-US" sz="2200" dirty="0">
              <a:effectLst/>
              <a:latin typeface="ArialMT"/>
            </a:endParaRPr>
          </a:p>
          <a:p>
            <a:pPr marL="342900" indent="-342900">
              <a:buFont typeface="Arial" panose="020B0604020202020204" pitchFamily="34" charset="0"/>
              <a:buChar char="•"/>
            </a:pPr>
            <a:r>
              <a:rPr lang="en-US" sz="2200" dirty="0">
                <a:effectLst/>
                <a:latin typeface="Calibri" panose="020F0502020204030204" pitchFamily="34" charset="0"/>
              </a:rPr>
              <a:t>85.38.060 – Elections – Notice – Costs. Election on SUD can be done at any time after hearing – Cost paid by posted bond – simple majority of votes needed to approve. </a:t>
            </a:r>
            <a:endParaRPr lang="en-US" sz="2200" dirty="0">
              <a:effectLst/>
              <a:latin typeface="ArialMT"/>
            </a:endParaRPr>
          </a:p>
          <a:p>
            <a:pPr marL="342900" indent="-342900">
              <a:buFont typeface="Arial" panose="020B0604020202020204" pitchFamily="34" charset="0"/>
              <a:buChar char="•"/>
            </a:pPr>
            <a:r>
              <a:rPr lang="en-US" sz="2200" dirty="0">
                <a:effectLst/>
                <a:latin typeface="Calibri" panose="020F0502020204030204" pitchFamily="34" charset="0"/>
              </a:rPr>
              <a:t>85.38.070 – Governing board – Terms of office – Election –SUD requires three commissioners with 6 </a:t>
            </a:r>
            <a:r>
              <a:rPr lang="en-US" sz="2200" dirty="0" err="1">
                <a:effectLst/>
                <a:latin typeface="Calibri" panose="020F0502020204030204" pitchFamily="34" charset="0"/>
              </a:rPr>
              <a:t>yr</a:t>
            </a:r>
            <a:r>
              <a:rPr lang="en-US" sz="2200" dirty="0">
                <a:effectLst/>
                <a:latin typeface="Calibri" panose="020F0502020204030204" pitchFamily="34" charset="0"/>
              </a:rPr>
              <a:t> terms. Highest # of votes gets 6 </a:t>
            </a:r>
            <a:r>
              <a:rPr lang="en-US" sz="2200" dirty="0" err="1">
                <a:effectLst/>
                <a:latin typeface="Calibri" panose="020F0502020204030204" pitchFamily="34" charset="0"/>
              </a:rPr>
              <a:t>yr</a:t>
            </a:r>
            <a:r>
              <a:rPr lang="en-US" sz="2200" dirty="0">
                <a:effectLst/>
                <a:latin typeface="Calibri" panose="020F0502020204030204" pitchFamily="34" charset="0"/>
              </a:rPr>
              <a:t> term, next 4 </a:t>
            </a:r>
            <a:r>
              <a:rPr lang="en-US" sz="2200" dirty="0" err="1">
                <a:effectLst/>
                <a:latin typeface="Calibri" panose="020F0502020204030204" pitchFamily="34" charset="0"/>
              </a:rPr>
              <a:t>yr</a:t>
            </a:r>
            <a:r>
              <a:rPr lang="en-US" sz="2200" dirty="0">
                <a:effectLst/>
                <a:latin typeface="Calibri" panose="020F0502020204030204" pitchFamily="34" charset="0"/>
              </a:rPr>
              <a:t>, next 2 yr. Election held every 2 years by County Auditors. Cost is $5,000 if election needed. Any qualified voter of the SUD district can run for office. </a:t>
            </a:r>
            <a:endParaRPr lang="en-US" sz="2200" dirty="0">
              <a:effectLst/>
              <a:latin typeface="ArialMT"/>
            </a:endParaRPr>
          </a:p>
        </p:txBody>
      </p:sp>
    </p:spTree>
    <p:extLst>
      <p:ext uri="{BB962C8B-B14F-4D97-AF65-F5344CB8AC3E}">
        <p14:creationId xmlns:p14="http://schemas.microsoft.com/office/powerpoint/2010/main" val="3701563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60F0DD9-13DE-A544-ABC4-CC9BE062B781}"/>
              </a:ext>
            </a:extLst>
          </p:cNvPr>
          <p:cNvSpPr/>
          <p:nvPr/>
        </p:nvSpPr>
        <p:spPr>
          <a:xfrm>
            <a:off x="81023" y="0"/>
            <a:ext cx="12110977" cy="6832640"/>
          </a:xfrm>
          <a:prstGeom prst="rect">
            <a:avLst/>
          </a:prstGeom>
        </p:spPr>
        <p:txBody>
          <a:bodyPr wrap="square">
            <a:spAutoFit/>
          </a:bodyPr>
          <a:lstStyle/>
          <a:p>
            <a:r>
              <a:rPr lang="en-US" sz="2000" b="1" u="sng" dirty="0">
                <a:effectLst/>
                <a:latin typeface="Calibri" panose="020F0502020204030204" pitchFamily="34" charset="0"/>
              </a:rPr>
              <a:t>RCW 85.38 Summary - continued </a:t>
            </a:r>
            <a:endParaRPr lang="en-US" sz="2000" b="1" u="sng" dirty="0">
              <a:effectLst/>
              <a:latin typeface="ArialMT"/>
            </a:endParaRPr>
          </a:p>
          <a:p>
            <a:pPr marL="342900" indent="-342900">
              <a:buFont typeface="Arial" panose="020B0604020202020204" pitchFamily="34" charset="0"/>
              <a:buChar char="•"/>
            </a:pPr>
            <a:r>
              <a:rPr lang="en-US" sz="2200" dirty="0">
                <a:effectLst/>
                <a:latin typeface="Calibri" panose="020F0502020204030204" pitchFamily="34" charset="0"/>
              </a:rPr>
              <a:t>85.38.075 – Governing Body – Compensation and expenses. Commissioners may each receive up to $90 per day for attending official meetings. Secretary or other staff can be hired. Any member may waive all or any portion of his or her compensation. </a:t>
            </a:r>
            <a:endParaRPr lang="en-US" sz="2200" dirty="0">
              <a:effectLst/>
              <a:latin typeface="ArialMT"/>
            </a:endParaRPr>
          </a:p>
          <a:p>
            <a:pPr marL="342900" indent="-342900">
              <a:buFont typeface="Arial" panose="020B0604020202020204" pitchFamily="34" charset="0"/>
              <a:buChar char="•"/>
            </a:pPr>
            <a:r>
              <a:rPr lang="en-US" sz="2200" dirty="0">
                <a:effectLst/>
                <a:latin typeface="Calibri" panose="020F0502020204030204" pitchFamily="34" charset="0"/>
              </a:rPr>
              <a:t>85.38.100 – General elections. Shall be held on the 1st Tuesday after the 1st Monday in February in each even-numbered year. </a:t>
            </a:r>
            <a:endParaRPr lang="en-US" sz="2200" dirty="0">
              <a:effectLst/>
              <a:latin typeface="ArialMT"/>
            </a:endParaRPr>
          </a:p>
          <a:p>
            <a:pPr marL="342900" indent="-342900">
              <a:buFont typeface="Arial" panose="020B0604020202020204" pitchFamily="34" charset="0"/>
              <a:buChar char="•"/>
            </a:pPr>
            <a:r>
              <a:rPr lang="en-US" sz="2200" dirty="0">
                <a:effectLst/>
                <a:latin typeface="Calibri" panose="020F0502020204030204" pitchFamily="34" charset="0"/>
              </a:rPr>
              <a:t>85.38.105 – Voting rights. No parcel shall receive more than two votes. </a:t>
            </a:r>
            <a:endParaRPr lang="en-US" sz="2200" dirty="0">
              <a:effectLst/>
              <a:latin typeface="ArialMT"/>
            </a:endParaRPr>
          </a:p>
          <a:p>
            <a:pPr marL="342900" indent="-342900">
              <a:buFont typeface="Arial" panose="020B0604020202020204" pitchFamily="34" charset="0"/>
              <a:buChar char="•"/>
            </a:pPr>
            <a:r>
              <a:rPr lang="en-US" sz="2200" dirty="0">
                <a:effectLst/>
                <a:latin typeface="Calibri" panose="020F0502020204030204" pitchFamily="34" charset="0"/>
              </a:rPr>
              <a:t>85.38.115 – Elections – When not required. If no one or only one-person files for the position. If no one runs for a position the county </a:t>
            </a:r>
            <a:r>
              <a:rPr lang="en-US" sz="2200" dirty="0" err="1">
                <a:effectLst/>
                <a:latin typeface="Calibri" panose="020F0502020204030204" pitchFamily="34" charset="0"/>
              </a:rPr>
              <a:t>BoCC</a:t>
            </a:r>
            <a:r>
              <a:rPr lang="en-US" sz="2200" dirty="0">
                <a:effectLst/>
                <a:latin typeface="Calibri" panose="020F0502020204030204" pitchFamily="34" charset="0"/>
              </a:rPr>
              <a:t> can appoint someone to fill the vacancy and that person would serve for the term of that vacant position. </a:t>
            </a:r>
            <a:endParaRPr lang="en-US" sz="2200" dirty="0">
              <a:effectLst/>
              <a:latin typeface="ArialMT"/>
            </a:endParaRPr>
          </a:p>
          <a:p>
            <a:pPr marL="285750" indent="-285750">
              <a:buFont typeface="Arial" panose="020B0604020202020204" pitchFamily="34" charset="0"/>
              <a:buChar char="•"/>
            </a:pPr>
            <a:r>
              <a:rPr lang="en-US" sz="2200" dirty="0">
                <a:effectLst/>
                <a:latin typeface="Calibri" panose="020F0502020204030204" pitchFamily="34" charset="0"/>
              </a:rPr>
              <a:t>85.38/140 – Rates and charges. The SUD fixes the rates and charges.</a:t>
            </a:r>
          </a:p>
          <a:p>
            <a:pPr marL="342900" indent="-342900">
              <a:buFont typeface="Arial" panose="020B0604020202020204" pitchFamily="34" charset="0"/>
              <a:buChar char="•"/>
            </a:pPr>
            <a:r>
              <a:rPr lang="en-US" sz="2200" dirty="0">
                <a:effectLst/>
                <a:latin typeface="Calibri" panose="020F0502020204030204" pitchFamily="34" charset="0"/>
                <a:cs typeface="Calibri" panose="020F0502020204030204" pitchFamily="34" charset="0"/>
              </a:rPr>
              <a:t>85.38.150 – Special Assessments –The </a:t>
            </a:r>
            <a:r>
              <a:rPr lang="en-US" sz="2200" dirty="0" err="1">
                <a:effectLst/>
                <a:latin typeface="Calibri" panose="020F0502020204030204" pitchFamily="34" charset="0"/>
                <a:cs typeface="Calibri" panose="020F0502020204030204" pitchFamily="34" charset="0"/>
              </a:rPr>
              <a:t>BoCC</a:t>
            </a:r>
            <a:r>
              <a:rPr lang="en-US" sz="2200" dirty="0">
                <a:effectLst/>
                <a:latin typeface="Calibri" panose="020F0502020204030204" pitchFamily="34" charset="0"/>
                <a:cs typeface="Calibri" panose="020F0502020204030204" pitchFamily="34" charset="0"/>
              </a:rPr>
              <a:t> shall hold a hearing on the assessment system. </a:t>
            </a:r>
          </a:p>
          <a:p>
            <a:pPr marL="342900" indent="-342900">
              <a:buFont typeface="Arial" panose="020B0604020202020204" pitchFamily="34" charset="0"/>
              <a:buChar char="•"/>
            </a:pPr>
            <a:r>
              <a:rPr lang="en-US" sz="2200" dirty="0">
                <a:effectLst/>
                <a:latin typeface="Calibri" panose="020F0502020204030204" pitchFamily="34" charset="0"/>
                <a:cs typeface="Calibri" panose="020F0502020204030204" pitchFamily="34" charset="0"/>
              </a:rPr>
              <a:t>85.38.170 –Collection fee. Shall be collected by the county treasurer and can charge a fee for doing so (which the county currently does). </a:t>
            </a:r>
          </a:p>
          <a:p>
            <a:pPr marL="342900" indent="-342900">
              <a:buFont typeface="Arial" panose="020B0604020202020204" pitchFamily="34" charset="0"/>
              <a:buChar char="•"/>
            </a:pPr>
            <a:r>
              <a:rPr lang="en-US" sz="2200" dirty="0">
                <a:effectLst/>
                <a:latin typeface="Calibri" panose="020F0502020204030204" pitchFamily="34" charset="0"/>
                <a:cs typeface="Calibri" panose="020F0502020204030204" pitchFamily="34" charset="0"/>
              </a:rPr>
              <a:t>85.38.180 – Special districts – Powers. </a:t>
            </a:r>
          </a:p>
          <a:p>
            <a:pPr marL="800100" lvl="1" indent="-342900">
              <a:buFont typeface="Arial" panose="020B0604020202020204" pitchFamily="34" charset="0"/>
              <a:buChar char="•"/>
            </a:pPr>
            <a:r>
              <a:rPr lang="en-US" sz="2200" dirty="0">
                <a:effectLst/>
                <a:latin typeface="Calibri" panose="020F0502020204030204" pitchFamily="34" charset="0"/>
                <a:cs typeface="Calibri" panose="020F0502020204030204" pitchFamily="34" charset="0"/>
              </a:rPr>
              <a:t>Engage in lake restoration, aquatic plant control, and water quality enhancement activities. </a:t>
            </a:r>
          </a:p>
          <a:p>
            <a:pPr marL="800100" lvl="1" indent="-342900">
              <a:buFont typeface="Arial" panose="020B0604020202020204" pitchFamily="34" charset="0"/>
              <a:buChar char="•"/>
            </a:pPr>
            <a:r>
              <a:rPr lang="en-US" sz="2200" dirty="0">
                <a:effectLst/>
                <a:latin typeface="Calibri" panose="020F0502020204030204" pitchFamily="34" charset="0"/>
                <a:cs typeface="Calibri" panose="020F0502020204030204" pitchFamily="34" charset="0"/>
              </a:rPr>
              <a:t>Accept funds and property by loan, grant, gift, from the US, State, or any public or private source. </a:t>
            </a:r>
          </a:p>
          <a:p>
            <a:pPr marL="800100" lvl="1" indent="-342900">
              <a:buFont typeface="Arial" panose="020B0604020202020204" pitchFamily="34" charset="0"/>
              <a:buChar char="•"/>
            </a:pPr>
            <a:r>
              <a:rPr lang="en-US" sz="2200" dirty="0">
                <a:effectLst/>
                <a:latin typeface="Calibri" panose="020F0502020204030204" pitchFamily="34" charset="0"/>
                <a:cs typeface="Calibri" panose="020F0502020204030204" pitchFamily="34" charset="0"/>
              </a:rPr>
              <a:t>Hire staff, employees, or services, or use voluntary labor. </a:t>
            </a:r>
            <a:r>
              <a:rPr lang="en-US" sz="2200" b="1" u="sng" dirty="0">
                <a:effectLst/>
                <a:latin typeface="Calibri" panose="020F0502020204030204" pitchFamily="34" charset="0"/>
                <a:cs typeface="Calibri" panose="020F0502020204030204" pitchFamily="34" charset="0"/>
              </a:rPr>
              <a:t>Sue and be sued. </a:t>
            </a:r>
          </a:p>
          <a:p>
            <a:pPr marL="800100" lvl="1" indent="-342900">
              <a:buFont typeface="Arial" panose="020B0604020202020204" pitchFamily="34" charset="0"/>
              <a:buChar char="•"/>
            </a:pPr>
            <a:r>
              <a:rPr lang="en-US" sz="2200" dirty="0">
                <a:effectLst/>
                <a:latin typeface="Calibri" panose="020F0502020204030204" pitchFamily="34" charset="0"/>
                <a:cs typeface="Calibri" panose="020F0502020204030204" pitchFamily="34" charset="0"/>
              </a:rPr>
              <a:t>Enter into contracts. WOULD BE A NORMAL BID PROCESS FOR AQUATIC PESTICIDE APPLICATORS (THERE ARE THREE IN WA STATE) AND ALSO CONSULTANTS, IF NEEDED </a:t>
            </a:r>
          </a:p>
        </p:txBody>
      </p:sp>
    </p:spTree>
    <p:extLst>
      <p:ext uri="{BB962C8B-B14F-4D97-AF65-F5344CB8AC3E}">
        <p14:creationId xmlns:p14="http://schemas.microsoft.com/office/powerpoint/2010/main" val="3341452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17DF2B-7EF8-C24F-9332-204BDD3C5552}"/>
              </a:ext>
            </a:extLst>
          </p:cNvPr>
          <p:cNvSpPr/>
          <p:nvPr/>
        </p:nvSpPr>
        <p:spPr>
          <a:xfrm>
            <a:off x="177452" y="137568"/>
            <a:ext cx="11837096" cy="6247864"/>
          </a:xfrm>
          <a:prstGeom prst="rect">
            <a:avLst/>
          </a:prstGeom>
        </p:spPr>
        <p:txBody>
          <a:bodyPr wrap="square">
            <a:spAutoFit/>
          </a:bodyPr>
          <a:lstStyle/>
          <a:p>
            <a:r>
              <a:rPr lang="en-US" sz="3600" b="1" dirty="0">
                <a:effectLst/>
                <a:latin typeface="Calibri" panose="020F0502020204030204" pitchFamily="34" charset="0"/>
              </a:rPr>
              <a:t>Summary of LMD Process </a:t>
            </a:r>
            <a:endParaRPr lang="en-US" b="1" dirty="0">
              <a:effectLst/>
            </a:endParaRPr>
          </a:p>
          <a:p>
            <a:pPr marL="285750" indent="-285750">
              <a:buFont typeface="Arial" panose="020B0604020202020204" pitchFamily="34" charset="0"/>
              <a:buChar char="•"/>
            </a:pPr>
            <a:r>
              <a:rPr lang="en-US" sz="2600" dirty="0"/>
              <a:t>Governed by RCW 36.61 </a:t>
            </a:r>
          </a:p>
          <a:p>
            <a:pPr marL="285750" indent="-285750">
              <a:buFont typeface="Arial" panose="020B0604020202020204" pitchFamily="34" charset="0"/>
              <a:buChar char="•"/>
            </a:pPr>
            <a:r>
              <a:rPr lang="en-US" sz="2600" dirty="0"/>
              <a:t>96 Page guide to Thurston County LMD Formation. </a:t>
            </a:r>
            <a:r>
              <a:rPr lang="en-US" sz="2600" dirty="0">
                <a:solidFill>
                  <a:srgbClr val="0260BF"/>
                </a:solidFill>
              </a:rPr>
              <a:t>https://</a:t>
            </a:r>
            <a:r>
              <a:rPr lang="en-US" sz="2600" dirty="0" err="1">
                <a:solidFill>
                  <a:srgbClr val="0260BF"/>
                </a:solidFill>
              </a:rPr>
              <a:t>www.co.thurston.wa.us</a:t>
            </a:r>
            <a:r>
              <a:rPr lang="en-US" sz="2600" dirty="0">
                <a:solidFill>
                  <a:srgbClr val="0260BF"/>
                </a:solidFill>
              </a:rPr>
              <a:t>/</a:t>
            </a:r>
            <a:r>
              <a:rPr lang="en-US" sz="2600" dirty="0" err="1">
                <a:solidFill>
                  <a:srgbClr val="0260BF"/>
                </a:solidFill>
              </a:rPr>
              <a:t>tcweeds</a:t>
            </a:r>
            <a:r>
              <a:rPr lang="en-US" sz="2600" dirty="0">
                <a:solidFill>
                  <a:srgbClr val="0260BF"/>
                </a:solidFill>
              </a:rPr>
              <a:t>/lakes/general/docs/LMD%20Formation%20Gui </a:t>
            </a:r>
            <a:r>
              <a:rPr lang="en-US" sz="2600" dirty="0" err="1">
                <a:solidFill>
                  <a:srgbClr val="0260BF"/>
                </a:solidFill>
              </a:rPr>
              <a:t>delines.pdf</a:t>
            </a:r>
            <a:r>
              <a:rPr lang="en-US" sz="2600" dirty="0">
                <a:solidFill>
                  <a:srgbClr val="0260BF"/>
                </a:solidFill>
              </a:rPr>
              <a:t> </a:t>
            </a:r>
            <a:endParaRPr lang="en-US" sz="2600" dirty="0"/>
          </a:p>
          <a:p>
            <a:pPr marL="285750" indent="-285750">
              <a:buFont typeface="Arial" panose="020B0604020202020204" pitchFamily="34" charset="0"/>
              <a:buChar char="•"/>
            </a:pPr>
            <a:r>
              <a:rPr lang="en-US" sz="2600" dirty="0"/>
              <a:t>Form a exploratory committee – determine if you want to do this. </a:t>
            </a:r>
          </a:p>
          <a:p>
            <a:pPr marL="285750" indent="-285750">
              <a:buFont typeface="Arial" panose="020B0604020202020204" pitchFamily="34" charset="0"/>
              <a:buChar char="•"/>
            </a:pPr>
            <a:r>
              <a:rPr lang="en-US" sz="2600" dirty="0"/>
              <a:t>Initiate petition process – get signatures of at least 20% of parcel owners. My </a:t>
            </a:r>
          </a:p>
          <a:p>
            <a:pPr marL="285750" indent="-285750">
              <a:buFont typeface="Arial" panose="020B0604020202020204" pitchFamily="34" charset="0"/>
              <a:buChar char="•"/>
            </a:pPr>
            <a:r>
              <a:rPr lang="en-US" sz="2600" dirty="0"/>
              <a:t>recommendation – get 51%. </a:t>
            </a:r>
          </a:p>
          <a:p>
            <a:pPr marL="285750" indent="-285750">
              <a:buFont typeface="Arial" panose="020B0604020202020204" pitchFamily="34" charset="0"/>
              <a:buChar char="•"/>
            </a:pPr>
            <a:r>
              <a:rPr lang="en-US" sz="2600" dirty="0"/>
              <a:t>Public hearing held by County Commissioners. </a:t>
            </a:r>
          </a:p>
          <a:p>
            <a:pPr marL="285750" indent="-285750">
              <a:buFont typeface="Arial" panose="020B0604020202020204" pitchFamily="34" charset="0"/>
              <a:buChar char="•"/>
            </a:pPr>
            <a:r>
              <a:rPr lang="en-US" sz="2600" dirty="0"/>
              <a:t>Property owners vote on formation of LMD. </a:t>
            </a:r>
          </a:p>
          <a:p>
            <a:pPr marL="285750" indent="-285750">
              <a:buFont typeface="Arial" panose="020B0604020202020204" pitchFamily="34" charset="0"/>
              <a:buChar char="•"/>
            </a:pPr>
            <a:r>
              <a:rPr lang="en-US" sz="2600" dirty="0"/>
              <a:t>If approved by simple majority vote another public hearing is held on the list of parcels to be charged an assessment and the amount to be charged – referred to as the roll. </a:t>
            </a:r>
          </a:p>
          <a:p>
            <a:pPr marL="285750" indent="-285750">
              <a:buFont typeface="Arial" panose="020B0604020202020204" pitchFamily="34" charset="0"/>
              <a:buChar char="•"/>
            </a:pPr>
            <a:r>
              <a:rPr lang="en-US" sz="2600" dirty="0"/>
              <a:t>The County Treasurer collects the LMD charges, which will appear as a separate line on your property taxes “LMD Assessment”. </a:t>
            </a:r>
          </a:p>
        </p:txBody>
      </p:sp>
    </p:spTree>
    <p:extLst>
      <p:ext uri="{BB962C8B-B14F-4D97-AF65-F5344CB8AC3E}">
        <p14:creationId xmlns:p14="http://schemas.microsoft.com/office/powerpoint/2010/main" val="3322874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D5E5E431-CB31-CA4D-81AF-59C97207FF74}"/>
              </a:ext>
            </a:extLst>
          </p:cNvPr>
          <p:cNvPicPr>
            <a:picLocks noChangeAspect="1"/>
          </p:cNvPicPr>
          <p:nvPr/>
        </p:nvPicPr>
        <p:blipFill>
          <a:blip r:embed="rId2"/>
          <a:stretch>
            <a:fillRect/>
          </a:stretch>
        </p:blipFill>
        <p:spPr>
          <a:xfrm>
            <a:off x="771888" y="0"/>
            <a:ext cx="10648223" cy="6858000"/>
          </a:xfrm>
          <a:prstGeom prst="rect">
            <a:avLst/>
          </a:prstGeom>
        </p:spPr>
      </p:pic>
    </p:spTree>
    <p:extLst>
      <p:ext uri="{BB962C8B-B14F-4D97-AF65-F5344CB8AC3E}">
        <p14:creationId xmlns:p14="http://schemas.microsoft.com/office/powerpoint/2010/main" val="1378570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904E4982-0764-444A-982C-842B76D3B9ED}"/>
              </a:ext>
            </a:extLst>
          </p:cNvPr>
          <p:cNvPicPr>
            <a:picLocks noChangeAspect="1"/>
          </p:cNvPicPr>
          <p:nvPr/>
        </p:nvPicPr>
        <p:blipFill>
          <a:blip r:embed="rId2"/>
          <a:stretch>
            <a:fillRect/>
          </a:stretch>
        </p:blipFill>
        <p:spPr>
          <a:xfrm>
            <a:off x="1342261" y="0"/>
            <a:ext cx="9507477" cy="6858000"/>
          </a:xfrm>
          <a:prstGeom prst="rect">
            <a:avLst/>
          </a:prstGeom>
        </p:spPr>
      </p:pic>
    </p:spTree>
    <p:extLst>
      <p:ext uri="{BB962C8B-B14F-4D97-AF65-F5344CB8AC3E}">
        <p14:creationId xmlns:p14="http://schemas.microsoft.com/office/powerpoint/2010/main" val="18807203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4395</TotalTime>
  <Words>1799</Words>
  <Application>Microsoft Macintosh PowerPoint</Application>
  <PresentationFormat>Widescreen</PresentationFormat>
  <Paragraphs>98</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Aharoni</vt:lpstr>
      <vt:lpstr>Arial</vt:lpstr>
      <vt:lpstr>ArialMT</vt:lpstr>
      <vt:lpstr>Calibri</vt:lpstr>
      <vt:lpstr>Calibri Light</vt:lpstr>
      <vt:lpstr>Office Theme</vt:lpstr>
      <vt:lpstr>Lake Management District (LMD)  vs  Special Utility District (SUD)  Information Briefing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LMD / SUD Formation Information Briefing </dc:title>
  <dc:creator>Gary Witley</dc:creator>
  <cp:lastModifiedBy>Gary Witley</cp:lastModifiedBy>
  <cp:revision>6</cp:revision>
  <cp:lastPrinted>2021-09-17T01:07:47Z</cp:lastPrinted>
  <dcterms:created xsi:type="dcterms:W3CDTF">2021-09-11T21:55:03Z</dcterms:created>
  <dcterms:modified xsi:type="dcterms:W3CDTF">2021-11-13T17:39:27Z</dcterms:modified>
</cp:coreProperties>
</file>