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45"/>
  </p:notesMasterIdLst>
  <p:handoutMasterIdLst>
    <p:handoutMasterId r:id="rId46"/>
  </p:handoutMasterIdLst>
  <p:sldIdLst>
    <p:sldId id="314" r:id="rId2"/>
    <p:sldId id="315" r:id="rId3"/>
    <p:sldId id="308" r:id="rId4"/>
    <p:sldId id="291" r:id="rId5"/>
    <p:sldId id="271" r:id="rId6"/>
    <p:sldId id="316" r:id="rId7"/>
    <p:sldId id="299" r:id="rId8"/>
    <p:sldId id="277" r:id="rId9"/>
    <p:sldId id="317" r:id="rId10"/>
    <p:sldId id="300" r:id="rId11"/>
    <p:sldId id="296" r:id="rId12"/>
    <p:sldId id="318" r:id="rId13"/>
    <p:sldId id="301" r:id="rId14"/>
    <p:sldId id="275" r:id="rId15"/>
    <p:sldId id="319" r:id="rId16"/>
    <p:sldId id="276" r:id="rId17"/>
    <p:sldId id="302" r:id="rId18"/>
    <p:sldId id="270" r:id="rId19"/>
    <p:sldId id="310" r:id="rId20"/>
    <p:sldId id="273" r:id="rId21"/>
    <p:sldId id="311" r:id="rId22"/>
    <p:sldId id="272" r:id="rId23"/>
    <p:sldId id="281" r:id="rId24"/>
    <p:sldId id="312" r:id="rId25"/>
    <p:sldId id="282" r:id="rId26"/>
    <p:sldId id="265" r:id="rId27"/>
    <p:sldId id="283" r:id="rId28"/>
    <p:sldId id="266" r:id="rId29"/>
    <p:sldId id="284" r:id="rId30"/>
    <p:sldId id="264" r:id="rId31"/>
    <p:sldId id="261" r:id="rId32"/>
    <p:sldId id="285" r:id="rId33"/>
    <p:sldId id="320" r:id="rId34"/>
    <p:sldId id="274" r:id="rId35"/>
    <p:sldId id="279" r:id="rId36"/>
    <p:sldId id="303" r:id="rId37"/>
    <p:sldId id="293" r:id="rId38"/>
    <p:sldId id="321" r:id="rId39"/>
    <p:sldId id="280" r:id="rId40"/>
    <p:sldId id="307" r:id="rId41"/>
    <p:sldId id="287" r:id="rId42"/>
    <p:sldId id="313" r:id="rId43"/>
    <p:sldId id="288" r:id="rId44"/>
  </p:sldIdLst>
  <p:sldSz cx="9144000" cy="6858000" type="screen4x3"/>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 Satran" initials="JS" lastIdx="1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006699"/>
    <a:srgbClr val="A5A5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64" autoAdjust="0"/>
    <p:restoredTop sz="92313" autoAdjust="0"/>
  </p:normalViewPr>
  <p:slideViewPr>
    <p:cSldViewPr snapToGrid="0">
      <p:cViewPr varScale="1">
        <p:scale>
          <a:sx n="113" d="100"/>
          <a:sy n="113" d="100"/>
        </p:scale>
        <p:origin x="2368" y="184"/>
      </p:cViewPr>
      <p:guideLst>
        <p:guide orient="horz" pos="2160"/>
        <p:guide pos="2880"/>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74" d="100"/>
          <a:sy n="74" d="100"/>
        </p:scale>
        <p:origin x="2490"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36" tIns="45718" rIns="91436" bIns="45718" rtlCol="0"/>
          <a:lstStyle>
            <a:lvl1pPr algn="l">
              <a:defRPr sz="1200"/>
            </a:lvl1pPr>
          </a:lstStyle>
          <a:p>
            <a:endParaRPr lang="en-US" dirty="0"/>
          </a:p>
        </p:txBody>
      </p:sp>
      <p:sp>
        <p:nvSpPr>
          <p:cNvPr id="4" name="Footer Placeholder 3"/>
          <p:cNvSpPr>
            <a:spLocks noGrp="1"/>
          </p:cNvSpPr>
          <p:nvPr>
            <p:ph type="ftr" sz="quarter" idx="2"/>
          </p:nvPr>
        </p:nvSpPr>
        <p:spPr>
          <a:xfrm>
            <a:off x="0" y="8772526"/>
            <a:ext cx="3011488" cy="463550"/>
          </a:xfrm>
          <a:prstGeom prst="rect">
            <a:avLst/>
          </a:prstGeom>
        </p:spPr>
        <p:txBody>
          <a:bodyPr vert="horz" lIns="91436" tIns="45718" rIns="91436" bIns="45718"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7000" y="8772526"/>
            <a:ext cx="3011488" cy="463550"/>
          </a:xfrm>
          <a:prstGeom prst="rect">
            <a:avLst/>
          </a:prstGeom>
        </p:spPr>
        <p:txBody>
          <a:bodyPr vert="horz" lIns="91436" tIns="45718" rIns="91436" bIns="45718" rtlCol="0" anchor="b"/>
          <a:lstStyle>
            <a:lvl1pPr algn="r">
              <a:defRPr sz="1200"/>
            </a:lvl1pPr>
          </a:lstStyle>
          <a:p>
            <a:fld id="{509C2479-002D-4A52-8C5E-CB9E7A51492F}" type="slidenum">
              <a:rPr lang="en-US" smtClean="0"/>
              <a:t>‹#›</a:t>
            </a:fld>
            <a:endParaRPr lang="en-US" dirty="0"/>
          </a:p>
        </p:txBody>
      </p:sp>
    </p:spTree>
    <p:extLst>
      <p:ext uri="{BB962C8B-B14F-4D97-AF65-F5344CB8AC3E}">
        <p14:creationId xmlns:p14="http://schemas.microsoft.com/office/powerpoint/2010/main" val="15860344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87" tIns="46244" rIns="92487" bIns="46244" rtlCol="0"/>
          <a:lstStyle>
            <a:lvl1pPr algn="l">
              <a:defRPr sz="1200"/>
            </a:lvl1pPr>
          </a:lstStyle>
          <a:p>
            <a:endParaRPr lang="en-US" dirty="0"/>
          </a:p>
        </p:txBody>
      </p:sp>
      <p:sp>
        <p:nvSpPr>
          <p:cNvPr id="3" name="Date Placeholder 2"/>
          <p:cNvSpPr>
            <a:spLocks noGrp="1"/>
          </p:cNvSpPr>
          <p:nvPr>
            <p:ph type="dt" idx="1"/>
          </p:nvPr>
        </p:nvSpPr>
        <p:spPr>
          <a:xfrm>
            <a:off x="3936768" y="0"/>
            <a:ext cx="3011699" cy="463408"/>
          </a:xfrm>
          <a:prstGeom prst="rect">
            <a:avLst/>
          </a:prstGeom>
        </p:spPr>
        <p:txBody>
          <a:bodyPr vert="horz" lIns="92487" tIns="46244" rIns="92487" bIns="46244" rtlCol="0"/>
          <a:lstStyle>
            <a:lvl1pPr algn="r">
              <a:defRPr sz="1200"/>
            </a:lvl1pPr>
          </a:lstStyle>
          <a:p>
            <a:fld id="{21A7C5FF-00AE-4656-AA30-6DF5124BB759}" type="datetimeFigureOut">
              <a:rPr lang="en-US" smtClean="0"/>
              <a:t>1/14/22</a:t>
            </a:fld>
            <a:endParaRPr lang="en-US" dirty="0"/>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2487" tIns="46244" rIns="92487" bIns="46244" rtlCol="0" anchor="ctr"/>
          <a:lstStyle/>
          <a:p>
            <a:endParaRPr lang="en-US" dirty="0"/>
          </a:p>
        </p:txBody>
      </p:sp>
      <p:sp>
        <p:nvSpPr>
          <p:cNvPr id="5" name="Notes Placeholder 4"/>
          <p:cNvSpPr>
            <a:spLocks noGrp="1"/>
          </p:cNvSpPr>
          <p:nvPr>
            <p:ph type="body" sz="quarter" idx="3"/>
          </p:nvPr>
        </p:nvSpPr>
        <p:spPr>
          <a:xfrm>
            <a:off x="695008" y="4444862"/>
            <a:ext cx="5560060" cy="3636705"/>
          </a:xfrm>
          <a:prstGeom prst="rect">
            <a:avLst/>
          </a:prstGeom>
        </p:spPr>
        <p:txBody>
          <a:bodyPr vert="horz" lIns="92487" tIns="46244" rIns="92487" bIns="4624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70"/>
            <a:ext cx="3011699" cy="463407"/>
          </a:xfrm>
          <a:prstGeom prst="rect">
            <a:avLst/>
          </a:prstGeom>
        </p:spPr>
        <p:txBody>
          <a:bodyPr vert="horz" lIns="92487" tIns="46244" rIns="92487" bIns="4624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70"/>
            <a:ext cx="3011699" cy="463407"/>
          </a:xfrm>
          <a:prstGeom prst="rect">
            <a:avLst/>
          </a:prstGeom>
        </p:spPr>
        <p:txBody>
          <a:bodyPr vert="horz" lIns="92487" tIns="46244" rIns="92487" bIns="46244" rtlCol="0" anchor="b"/>
          <a:lstStyle>
            <a:lvl1pPr algn="r">
              <a:defRPr sz="1200"/>
            </a:lvl1pPr>
          </a:lstStyle>
          <a:p>
            <a:fld id="{6E49F364-6D76-421E-A2C3-76A29AA85691}" type="slidenum">
              <a:rPr lang="en-US" smtClean="0"/>
              <a:t>‹#›</a:t>
            </a:fld>
            <a:endParaRPr lang="en-US" dirty="0"/>
          </a:p>
        </p:txBody>
      </p:sp>
    </p:spTree>
    <p:extLst>
      <p:ext uri="{BB962C8B-B14F-4D97-AF65-F5344CB8AC3E}">
        <p14:creationId xmlns:p14="http://schemas.microsoft.com/office/powerpoint/2010/main" val="84929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49F364-6D76-421E-A2C3-76A29AA85691}" type="slidenum">
              <a:rPr lang="en-US" smtClean="0"/>
              <a:t>4</a:t>
            </a:fld>
            <a:endParaRPr lang="en-US" dirty="0"/>
          </a:p>
        </p:txBody>
      </p:sp>
    </p:spTree>
    <p:extLst>
      <p:ext uri="{BB962C8B-B14F-4D97-AF65-F5344CB8AC3E}">
        <p14:creationId xmlns:p14="http://schemas.microsoft.com/office/powerpoint/2010/main" val="710474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49F364-6D76-421E-A2C3-76A29AA85691}" type="slidenum">
              <a:rPr lang="en-US" smtClean="0"/>
              <a:t>23</a:t>
            </a:fld>
            <a:endParaRPr lang="en-US" dirty="0"/>
          </a:p>
        </p:txBody>
      </p:sp>
    </p:spTree>
    <p:extLst>
      <p:ext uri="{BB962C8B-B14F-4D97-AF65-F5344CB8AC3E}">
        <p14:creationId xmlns:p14="http://schemas.microsoft.com/office/powerpoint/2010/main" val="3778016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49F364-6D76-421E-A2C3-76A29AA85691}" type="slidenum">
              <a:rPr lang="en-US" smtClean="0"/>
              <a:t>25</a:t>
            </a:fld>
            <a:endParaRPr lang="en-US" dirty="0"/>
          </a:p>
        </p:txBody>
      </p:sp>
    </p:spTree>
    <p:extLst>
      <p:ext uri="{BB962C8B-B14F-4D97-AF65-F5344CB8AC3E}">
        <p14:creationId xmlns:p14="http://schemas.microsoft.com/office/powerpoint/2010/main" val="1823145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49F364-6D76-421E-A2C3-76A29AA85691}" type="slidenum">
              <a:rPr lang="en-US" smtClean="0"/>
              <a:t>26</a:t>
            </a:fld>
            <a:endParaRPr lang="en-US" dirty="0"/>
          </a:p>
        </p:txBody>
      </p:sp>
    </p:spTree>
    <p:extLst>
      <p:ext uri="{BB962C8B-B14F-4D97-AF65-F5344CB8AC3E}">
        <p14:creationId xmlns:p14="http://schemas.microsoft.com/office/powerpoint/2010/main" val="1015307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49F364-6D76-421E-A2C3-76A29AA85691}" type="slidenum">
              <a:rPr lang="en-US" smtClean="0"/>
              <a:t>27</a:t>
            </a:fld>
            <a:endParaRPr lang="en-US" dirty="0"/>
          </a:p>
        </p:txBody>
      </p:sp>
    </p:spTree>
    <p:extLst>
      <p:ext uri="{BB962C8B-B14F-4D97-AF65-F5344CB8AC3E}">
        <p14:creationId xmlns:p14="http://schemas.microsoft.com/office/powerpoint/2010/main" val="10284202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49F364-6D76-421E-A2C3-76A29AA85691}" type="slidenum">
              <a:rPr lang="en-US" smtClean="0"/>
              <a:t>28</a:t>
            </a:fld>
            <a:endParaRPr lang="en-US" dirty="0"/>
          </a:p>
        </p:txBody>
      </p:sp>
    </p:spTree>
    <p:extLst>
      <p:ext uri="{BB962C8B-B14F-4D97-AF65-F5344CB8AC3E}">
        <p14:creationId xmlns:p14="http://schemas.microsoft.com/office/powerpoint/2010/main" val="3937961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49F364-6D76-421E-A2C3-76A29AA85691}" type="slidenum">
              <a:rPr lang="en-US" smtClean="0"/>
              <a:t>29</a:t>
            </a:fld>
            <a:endParaRPr lang="en-US" dirty="0"/>
          </a:p>
        </p:txBody>
      </p:sp>
    </p:spTree>
    <p:extLst>
      <p:ext uri="{BB962C8B-B14F-4D97-AF65-F5344CB8AC3E}">
        <p14:creationId xmlns:p14="http://schemas.microsoft.com/office/powerpoint/2010/main" val="42753518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49F364-6D76-421E-A2C3-76A29AA85691}" type="slidenum">
              <a:rPr lang="en-US" smtClean="0"/>
              <a:t>30</a:t>
            </a:fld>
            <a:endParaRPr lang="en-US" dirty="0"/>
          </a:p>
        </p:txBody>
      </p:sp>
    </p:spTree>
    <p:extLst>
      <p:ext uri="{BB962C8B-B14F-4D97-AF65-F5344CB8AC3E}">
        <p14:creationId xmlns:p14="http://schemas.microsoft.com/office/powerpoint/2010/main" val="1621192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49F364-6D76-421E-A2C3-76A29AA85691}" type="slidenum">
              <a:rPr lang="en-US" smtClean="0"/>
              <a:t>31</a:t>
            </a:fld>
            <a:endParaRPr lang="en-US" dirty="0"/>
          </a:p>
        </p:txBody>
      </p:sp>
    </p:spTree>
    <p:extLst>
      <p:ext uri="{BB962C8B-B14F-4D97-AF65-F5344CB8AC3E}">
        <p14:creationId xmlns:p14="http://schemas.microsoft.com/office/powerpoint/2010/main" val="12626914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49F364-6D76-421E-A2C3-76A29AA85691}" type="slidenum">
              <a:rPr lang="en-US" smtClean="0"/>
              <a:t>32</a:t>
            </a:fld>
            <a:endParaRPr lang="en-US" dirty="0"/>
          </a:p>
        </p:txBody>
      </p:sp>
    </p:spTree>
    <p:extLst>
      <p:ext uri="{BB962C8B-B14F-4D97-AF65-F5344CB8AC3E}">
        <p14:creationId xmlns:p14="http://schemas.microsoft.com/office/powerpoint/2010/main" val="5254424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49F364-6D76-421E-A2C3-76A29AA85691}" type="slidenum">
              <a:rPr lang="en-US" smtClean="0"/>
              <a:t>34</a:t>
            </a:fld>
            <a:endParaRPr lang="en-US" dirty="0"/>
          </a:p>
        </p:txBody>
      </p:sp>
    </p:spTree>
    <p:extLst>
      <p:ext uri="{BB962C8B-B14F-4D97-AF65-F5344CB8AC3E}">
        <p14:creationId xmlns:p14="http://schemas.microsoft.com/office/powerpoint/2010/main" val="2557346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49F364-6D76-421E-A2C3-76A29AA85691}" type="slidenum">
              <a:rPr lang="en-US" smtClean="0"/>
              <a:t>5</a:t>
            </a:fld>
            <a:endParaRPr lang="en-US" dirty="0"/>
          </a:p>
        </p:txBody>
      </p:sp>
    </p:spTree>
    <p:extLst>
      <p:ext uri="{BB962C8B-B14F-4D97-AF65-F5344CB8AC3E}">
        <p14:creationId xmlns:p14="http://schemas.microsoft.com/office/powerpoint/2010/main" val="38106081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49F364-6D76-421E-A2C3-76A29AA85691}" type="slidenum">
              <a:rPr lang="en-US" smtClean="0"/>
              <a:t>35</a:t>
            </a:fld>
            <a:endParaRPr lang="en-US" dirty="0"/>
          </a:p>
        </p:txBody>
      </p:sp>
    </p:spTree>
    <p:extLst>
      <p:ext uri="{BB962C8B-B14F-4D97-AF65-F5344CB8AC3E}">
        <p14:creationId xmlns:p14="http://schemas.microsoft.com/office/powerpoint/2010/main" val="3438741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49F364-6D76-421E-A2C3-76A29AA85691}" type="slidenum">
              <a:rPr lang="en-US" smtClean="0"/>
              <a:t>37</a:t>
            </a:fld>
            <a:endParaRPr lang="en-US" dirty="0"/>
          </a:p>
        </p:txBody>
      </p:sp>
    </p:spTree>
    <p:extLst>
      <p:ext uri="{BB962C8B-B14F-4D97-AF65-F5344CB8AC3E}">
        <p14:creationId xmlns:p14="http://schemas.microsoft.com/office/powerpoint/2010/main" val="12761550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49F364-6D76-421E-A2C3-76A29AA85691}" type="slidenum">
              <a:rPr lang="en-US" smtClean="0"/>
              <a:t>39</a:t>
            </a:fld>
            <a:endParaRPr lang="en-US" dirty="0"/>
          </a:p>
        </p:txBody>
      </p:sp>
    </p:spTree>
    <p:extLst>
      <p:ext uri="{BB962C8B-B14F-4D97-AF65-F5344CB8AC3E}">
        <p14:creationId xmlns:p14="http://schemas.microsoft.com/office/powerpoint/2010/main" val="21128527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E49F364-6D76-421E-A2C3-76A29AA85691}" type="slidenum">
              <a:rPr lang="en-US" smtClean="0"/>
              <a:t>41</a:t>
            </a:fld>
            <a:endParaRPr lang="en-US" dirty="0"/>
          </a:p>
        </p:txBody>
      </p:sp>
    </p:spTree>
    <p:extLst>
      <p:ext uri="{BB962C8B-B14F-4D97-AF65-F5344CB8AC3E}">
        <p14:creationId xmlns:p14="http://schemas.microsoft.com/office/powerpoint/2010/main" val="21598157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49F364-6D76-421E-A2C3-76A29AA85691}" type="slidenum">
              <a:rPr lang="en-US" smtClean="0"/>
              <a:t>43</a:t>
            </a:fld>
            <a:endParaRPr lang="en-US" dirty="0"/>
          </a:p>
        </p:txBody>
      </p:sp>
    </p:spTree>
    <p:extLst>
      <p:ext uri="{BB962C8B-B14F-4D97-AF65-F5344CB8AC3E}">
        <p14:creationId xmlns:p14="http://schemas.microsoft.com/office/powerpoint/2010/main" val="1809153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49F364-6D76-421E-A2C3-76A29AA85691}" type="slidenum">
              <a:rPr lang="en-US" smtClean="0"/>
              <a:t>8</a:t>
            </a:fld>
            <a:endParaRPr lang="en-US" dirty="0"/>
          </a:p>
        </p:txBody>
      </p:sp>
    </p:spTree>
    <p:extLst>
      <p:ext uri="{BB962C8B-B14F-4D97-AF65-F5344CB8AC3E}">
        <p14:creationId xmlns:p14="http://schemas.microsoft.com/office/powerpoint/2010/main" val="4263336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49F364-6D76-421E-A2C3-76A29AA85691}" type="slidenum">
              <a:rPr lang="en-US" smtClean="0"/>
              <a:t>11</a:t>
            </a:fld>
            <a:endParaRPr lang="en-US" dirty="0"/>
          </a:p>
        </p:txBody>
      </p:sp>
    </p:spTree>
    <p:extLst>
      <p:ext uri="{BB962C8B-B14F-4D97-AF65-F5344CB8AC3E}">
        <p14:creationId xmlns:p14="http://schemas.microsoft.com/office/powerpoint/2010/main" val="2021755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49F364-6D76-421E-A2C3-76A29AA85691}" type="slidenum">
              <a:rPr lang="en-US" smtClean="0"/>
              <a:t>14</a:t>
            </a:fld>
            <a:endParaRPr lang="en-US" dirty="0"/>
          </a:p>
        </p:txBody>
      </p:sp>
    </p:spTree>
    <p:extLst>
      <p:ext uri="{BB962C8B-B14F-4D97-AF65-F5344CB8AC3E}">
        <p14:creationId xmlns:p14="http://schemas.microsoft.com/office/powerpoint/2010/main" val="4017849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49F364-6D76-421E-A2C3-76A29AA85691}" type="slidenum">
              <a:rPr lang="en-US" smtClean="0"/>
              <a:t>16</a:t>
            </a:fld>
            <a:endParaRPr lang="en-US" dirty="0"/>
          </a:p>
        </p:txBody>
      </p:sp>
    </p:spTree>
    <p:extLst>
      <p:ext uri="{BB962C8B-B14F-4D97-AF65-F5344CB8AC3E}">
        <p14:creationId xmlns:p14="http://schemas.microsoft.com/office/powerpoint/2010/main" val="3332379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49F364-6D76-421E-A2C3-76A29AA85691}" type="slidenum">
              <a:rPr lang="en-US" smtClean="0"/>
              <a:t>18</a:t>
            </a:fld>
            <a:endParaRPr lang="en-US" dirty="0"/>
          </a:p>
        </p:txBody>
      </p:sp>
    </p:spTree>
    <p:extLst>
      <p:ext uri="{BB962C8B-B14F-4D97-AF65-F5344CB8AC3E}">
        <p14:creationId xmlns:p14="http://schemas.microsoft.com/office/powerpoint/2010/main" val="1375848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49F364-6D76-421E-A2C3-76A29AA85691}" type="slidenum">
              <a:rPr lang="en-US" smtClean="0"/>
              <a:t>20</a:t>
            </a:fld>
            <a:endParaRPr lang="en-US" dirty="0"/>
          </a:p>
        </p:txBody>
      </p:sp>
    </p:spTree>
    <p:extLst>
      <p:ext uri="{BB962C8B-B14F-4D97-AF65-F5344CB8AC3E}">
        <p14:creationId xmlns:p14="http://schemas.microsoft.com/office/powerpoint/2010/main" val="2347914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54113"/>
            <a:ext cx="41560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49F364-6D76-421E-A2C3-76A29AA85691}" type="slidenum">
              <a:rPr lang="en-US" smtClean="0"/>
              <a:t>22</a:t>
            </a:fld>
            <a:endParaRPr lang="en-US" dirty="0"/>
          </a:p>
        </p:txBody>
      </p:sp>
    </p:spTree>
    <p:extLst>
      <p:ext uri="{BB962C8B-B14F-4D97-AF65-F5344CB8AC3E}">
        <p14:creationId xmlns:p14="http://schemas.microsoft.com/office/powerpoint/2010/main" val="457938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02304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B44360-3437-4E13-9A61-4159FA5931DD}" type="datetimeFigureOut">
              <a:rPr lang="en-US" smtClean="0"/>
              <a:t>1/14/22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6A329A-4D49-4722-AD87-4766F60B11CC}" type="slidenum">
              <a:rPr lang="en-US" smtClean="0"/>
              <a:t>‹#›</a:t>
            </a:fld>
            <a:endParaRPr lang="en-US" dirty="0"/>
          </a:p>
        </p:txBody>
      </p:sp>
    </p:spTree>
    <p:extLst>
      <p:ext uri="{BB962C8B-B14F-4D97-AF65-F5344CB8AC3E}">
        <p14:creationId xmlns:p14="http://schemas.microsoft.com/office/powerpoint/2010/main" val="3712520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B44360-3437-4E13-9A61-4159FA5931DD}" type="datetimeFigureOut">
              <a:rPr lang="en-US" smtClean="0"/>
              <a:t>1/14/22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6A329A-4D49-4722-AD87-4766F60B11CC}" type="slidenum">
              <a:rPr lang="en-US" smtClean="0"/>
              <a:t>‹#›</a:t>
            </a:fld>
            <a:endParaRPr lang="en-US" dirty="0"/>
          </a:p>
        </p:txBody>
      </p:sp>
    </p:spTree>
    <p:extLst>
      <p:ext uri="{BB962C8B-B14F-4D97-AF65-F5344CB8AC3E}">
        <p14:creationId xmlns:p14="http://schemas.microsoft.com/office/powerpoint/2010/main" val="1199127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076500" y="734535"/>
            <a:ext cx="6525883" cy="2121170"/>
          </a:xfrm>
        </p:spPr>
        <p:txBody>
          <a:bodyPr anchor="b"/>
          <a:lstStyle>
            <a:lvl1pPr algn="l">
              <a:defRPr sz="4500" i="1" baseline="0">
                <a:latin typeface="Microsoft Sans Serif" panose="020B0604020202020204" pitchFamily="34" charset="0"/>
                <a:ea typeface="Microsoft Sans Serif" panose="020B0604020202020204" pitchFamily="34" charset="0"/>
                <a:cs typeface="Microsoft Sans Serif" panose="020B0604020202020204" pitchFamily="34" charset="0"/>
              </a:defRPr>
            </a:lvl1pPr>
          </a:lstStyle>
          <a:p>
            <a:br>
              <a:rPr lang="en-US" dirty="0"/>
            </a:br>
            <a:endParaRPr lang="en-US" dirty="0"/>
          </a:p>
        </p:txBody>
      </p:sp>
      <p:pic>
        <p:nvPicPr>
          <p:cNvPr id="8" name="Picture 24" descr="sightline logo OL trans 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57954" y="6129337"/>
            <a:ext cx="2408635"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p:cNvGrpSpPr/>
          <p:nvPr userDrawn="1"/>
        </p:nvGrpSpPr>
        <p:grpSpPr>
          <a:xfrm>
            <a:off x="212902" y="408500"/>
            <a:ext cx="1673048" cy="6016906"/>
            <a:chOff x="456398" y="457200"/>
            <a:chExt cx="2396070" cy="6016906"/>
          </a:xfrm>
        </p:grpSpPr>
        <p:sp>
          <p:nvSpPr>
            <p:cNvPr id="10" name="Rectangle 5"/>
            <p:cNvSpPr>
              <a:spLocks noChangeArrowheads="1"/>
            </p:cNvSpPr>
            <p:nvPr/>
          </p:nvSpPr>
          <p:spPr bwMode="auto">
            <a:xfrm>
              <a:off x="456398" y="457200"/>
              <a:ext cx="2396070" cy="5127906"/>
            </a:xfrm>
            <a:prstGeom prst="rect">
              <a:avLst/>
            </a:prstGeom>
            <a:solidFill>
              <a:srgbClr val="A5A5A5"/>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en-US" sz="1350" dirty="0"/>
            </a:p>
          </p:txBody>
        </p:sp>
        <p:sp>
          <p:nvSpPr>
            <p:cNvPr id="11" name="Rectangle 6"/>
            <p:cNvSpPr>
              <a:spLocks noChangeArrowheads="1"/>
            </p:cNvSpPr>
            <p:nvPr/>
          </p:nvSpPr>
          <p:spPr bwMode="auto">
            <a:xfrm>
              <a:off x="456398" y="5667656"/>
              <a:ext cx="2396070" cy="215900"/>
            </a:xfrm>
            <a:prstGeom prst="rect">
              <a:avLst/>
            </a:prstGeom>
            <a:solidFill>
              <a:srgbClr val="A5A5A5"/>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en-US" sz="1350" dirty="0"/>
            </a:p>
          </p:txBody>
        </p:sp>
        <p:sp>
          <p:nvSpPr>
            <p:cNvPr id="12" name="Rectangle 7"/>
            <p:cNvSpPr>
              <a:spLocks noChangeArrowheads="1"/>
            </p:cNvSpPr>
            <p:nvPr/>
          </p:nvSpPr>
          <p:spPr bwMode="auto">
            <a:xfrm>
              <a:off x="456398" y="6258206"/>
              <a:ext cx="2396070" cy="215900"/>
            </a:xfrm>
            <a:prstGeom prst="rect">
              <a:avLst/>
            </a:prstGeom>
            <a:solidFill>
              <a:srgbClr val="006699"/>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en-US" sz="1350" dirty="0"/>
            </a:p>
          </p:txBody>
        </p:sp>
        <p:sp>
          <p:nvSpPr>
            <p:cNvPr id="13" name="Rectangle 8"/>
            <p:cNvSpPr>
              <a:spLocks noChangeArrowheads="1"/>
            </p:cNvSpPr>
            <p:nvPr/>
          </p:nvSpPr>
          <p:spPr bwMode="auto">
            <a:xfrm>
              <a:off x="456398" y="5972456"/>
              <a:ext cx="2396070" cy="215900"/>
            </a:xfrm>
            <a:prstGeom prst="rect">
              <a:avLst/>
            </a:prstGeom>
            <a:solidFill>
              <a:srgbClr val="A5A5A5"/>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en-US" sz="1350" dirty="0"/>
            </a:p>
          </p:txBody>
        </p:sp>
      </p:grpSp>
      <p:sp>
        <p:nvSpPr>
          <p:cNvPr id="16" name="Text Placeholder 2"/>
          <p:cNvSpPr>
            <a:spLocks noGrp="1"/>
          </p:cNvSpPr>
          <p:nvPr>
            <p:ph type="body" idx="1"/>
          </p:nvPr>
        </p:nvSpPr>
        <p:spPr>
          <a:xfrm>
            <a:off x="2076500" y="3446862"/>
            <a:ext cx="6525883" cy="1500187"/>
          </a:xfrm>
        </p:spPr>
        <p:txBody>
          <a:bodyPr>
            <a:noAutofit/>
          </a:bodyPr>
          <a:lstStyle>
            <a:lvl1pPr marL="0" indent="0">
              <a:buNone/>
              <a:defRPr sz="4500" baseline="0">
                <a:solidFill>
                  <a:schemeClr val="tx1"/>
                </a:solidFill>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endParaRPr lang="en-US" dirty="0"/>
          </a:p>
        </p:txBody>
      </p:sp>
    </p:spTree>
    <p:extLst>
      <p:ext uri="{BB962C8B-B14F-4D97-AF65-F5344CB8AC3E}">
        <p14:creationId xmlns:p14="http://schemas.microsoft.com/office/powerpoint/2010/main" val="30209398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BF738-BC55-413D-ABB8-82128BF2C2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F4ECDE-4616-4515-88E7-6A57379521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C7AD9A-A0E0-4A99-BE69-10AAFBAB7BE8}"/>
              </a:ext>
            </a:extLst>
          </p:cNvPr>
          <p:cNvSpPr>
            <a:spLocks noGrp="1"/>
          </p:cNvSpPr>
          <p:nvPr>
            <p:ph type="dt" sz="half" idx="10"/>
          </p:nvPr>
        </p:nvSpPr>
        <p:spPr/>
        <p:txBody>
          <a:bodyPr/>
          <a:lstStyle/>
          <a:p>
            <a:fld id="{D0DFBAFA-F917-4770-8FF1-A03319A661B8}" type="datetimeFigureOut">
              <a:rPr lang="en-US" smtClean="0"/>
              <a:t>1/14/22</a:t>
            </a:fld>
            <a:endParaRPr lang="en-US"/>
          </a:p>
        </p:txBody>
      </p:sp>
      <p:sp>
        <p:nvSpPr>
          <p:cNvPr id="5" name="Footer Placeholder 4">
            <a:extLst>
              <a:ext uri="{FF2B5EF4-FFF2-40B4-BE49-F238E27FC236}">
                <a16:creationId xmlns:a16="http://schemas.microsoft.com/office/drawing/2014/main" id="{2F7BF0FF-560B-47A1-99F9-164DED35DD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8542A7-1382-4A31-97E6-6557F30D6C4C}"/>
              </a:ext>
            </a:extLst>
          </p:cNvPr>
          <p:cNvSpPr>
            <a:spLocks noGrp="1"/>
          </p:cNvSpPr>
          <p:nvPr>
            <p:ph type="sldNum" sz="quarter" idx="12"/>
          </p:nvPr>
        </p:nvSpPr>
        <p:spPr/>
        <p:txBody>
          <a:bodyPr/>
          <a:lstStyle/>
          <a:p>
            <a:fld id="{084BF9BC-8FC0-46D7-AD1F-4E36B264ED59}" type="slidenum">
              <a:rPr lang="en-US" smtClean="0"/>
              <a:t>‹#›</a:t>
            </a:fld>
            <a:endParaRPr lang="en-US"/>
          </a:p>
        </p:txBody>
      </p:sp>
    </p:spTree>
    <p:extLst>
      <p:ext uri="{BB962C8B-B14F-4D97-AF65-F5344CB8AC3E}">
        <p14:creationId xmlns:p14="http://schemas.microsoft.com/office/powerpoint/2010/main" val="411692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55916" y="6408506"/>
            <a:ext cx="2057400" cy="365125"/>
          </a:xfrm>
        </p:spPr>
        <p:txBody>
          <a:bodyPr/>
          <a:lstStyle/>
          <a:p>
            <a:pPr algn="l"/>
            <a:fld id="{766D76B9-3FB4-4B48-BD81-7F2F35C81F1E}" type="slidenum">
              <a:rPr lang="en-US" smtClean="0"/>
              <a:pPr algn="l"/>
              <a:t>‹#›</a:t>
            </a:fld>
            <a:endParaRPr lang="en-US" dirty="0"/>
          </a:p>
        </p:txBody>
      </p:sp>
    </p:spTree>
    <p:extLst>
      <p:ext uri="{BB962C8B-B14F-4D97-AF65-F5344CB8AC3E}">
        <p14:creationId xmlns:p14="http://schemas.microsoft.com/office/powerpoint/2010/main" val="27718154"/>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noAutofit/>
          </a:bodyPr>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91322" y="6356351"/>
            <a:ext cx="2057400" cy="365125"/>
          </a:xfrm>
        </p:spPr>
        <p:txBody>
          <a:bodyPr/>
          <a:lstStyle/>
          <a:p>
            <a:fld id="{B2B44360-3437-4E13-9A61-4159FA5931DD}" type="datetimeFigureOut">
              <a:rPr lang="en-US" smtClean="0"/>
              <a:t>1/14/22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6A329A-4D49-4722-AD87-4766F60B11CC}" type="slidenum">
              <a:rPr lang="en-US" smtClean="0"/>
              <a:t>‹#›</a:t>
            </a:fld>
            <a:endParaRPr lang="en-US" dirty="0"/>
          </a:p>
        </p:txBody>
      </p:sp>
    </p:spTree>
    <p:extLst>
      <p:ext uri="{BB962C8B-B14F-4D97-AF65-F5344CB8AC3E}">
        <p14:creationId xmlns:p14="http://schemas.microsoft.com/office/powerpoint/2010/main" val="963223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dirty="0"/>
              <a:t>Page </a:t>
            </a:r>
            <a:fld id="{24237AB2-048D-41EC-8139-A29FEA75504E}" type="slidenum">
              <a:rPr lang="en-US" smtClean="0"/>
              <a:pPr/>
              <a:t>‹#›</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01998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2B44360-3437-4E13-9A61-4159FA5931DD}" type="datetimeFigureOut">
              <a:rPr lang="en-US" smtClean="0"/>
              <a:t>1/14/22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16A329A-4D49-4722-AD87-4766F60B11CC}" type="slidenum">
              <a:rPr lang="en-US" smtClean="0"/>
              <a:t>‹#›</a:t>
            </a:fld>
            <a:endParaRPr lang="en-US" dirty="0"/>
          </a:p>
        </p:txBody>
      </p:sp>
    </p:spTree>
    <p:extLst>
      <p:ext uri="{BB962C8B-B14F-4D97-AF65-F5344CB8AC3E}">
        <p14:creationId xmlns:p14="http://schemas.microsoft.com/office/powerpoint/2010/main" val="2196629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2B44360-3437-4E13-9A61-4159FA5931DD}" type="datetimeFigureOut">
              <a:rPr lang="en-US" smtClean="0"/>
              <a:t>1/14/22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16A329A-4D49-4722-AD87-4766F60B11CC}" type="slidenum">
              <a:rPr lang="en-US" smtClean="0"/>
              <a:t>‹#›</a:t>
            </a:fld>
            <a:endParaRPr lang="en-US" dirty="0"/>
          </a:p>
        </p:txBody>
      </p:sp>
    </p:spTree>
    <p:extLst>
      <p:ext uri="{BB962C8B-B14F-4D97-AF65-F5344CB8AC3E}">
        <p14:creationId xmlns:p14="http://schemas.microsoft.com/office/powerpoint/2010/main" val="861003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B44360-3437-4E13-9A61-4159FA5931DD}" type="datetimeFigureOut">
              <a:rPr lang="en-US" smtClean="0"/>
              <a:t>1/14/22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16A329A-4D49-4722-AD87-4766F60B11CC}" type="slidenum">
              <a:rPr lang="en-US" smtClean="0"/>
              <a:t>‹#›</a:t>
            </a:fld>
            <a:endParaRPr lang="en-US" dirty="0"/>
          </a:p>
        </p:txBody>
      </p:sp>
    </p:spTree>
    <p:extLst>
      <p:ext uri="{BB962C8B-B14F-4D97-AF65-F5344CB8AC3E}">
        <p14:creationId xmlns:p14="http://schemas.microsoft.com/office/powerpoint/2010/main" val="130547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2B44360-3437-4E13-9A61-4159FA5931DD}" type="datetimeFigureOut">
              <a:rPr lang="en-US" smtClean="0"/>
              <a:t>1/14/22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16A329A-4D49-4722-AD87-4766F60B11CC}" type="slidenum">
              <a:rPr lang="en-US" smtClean="0"/>
              <a:t>‹#›</a:t>
            </a:fld>
            <a:endParaRPr lang="en-US" dirty="0"/>
          </a:p>
        </p:txBody>
      </p:sp>
    </p:spTree>
    <p:extLst>
      <p:ext uri="{BB962C8B-B14F-4D97-AF65-F5344CB8AC3E}">
        <p14:creationId xmlns:p14="http://schemas.microsoft.com/office/powerpoint/2010/main" val="282105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2B44360-3437-4E13-9A61-4159FA5931DD}" type="datetimeFigureOut">
              <a:rPr lang="en-US" smtClean="0"/>
              <a:t>1/14/22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16A329A-4D49-4722-AD87-4766F60B11CC}" type="slidenum">
              <a:rPr lang="en-US" smtClean="0"/>
              <a:t>‹#›</a:t>
            </a:fld>
            <a:endParaRPr lang="en-US" dirty="0"/>
          </a:p>
        </p:txBody>
      </p:sp>
    </p:spTree>
    <p:extLst>
      <p:ext uri="{BB962C8B-B14F-4D97-AF65-F5344CB8AC3E}">
        <p14:creationId xmlns:p14="http://schemas.microsoft.com/office/powerpoint/2010/main" val="3822722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B44360-3437-4E13-9A61-4159FA5931DD}" type="datetimeFigureOut">
              <a:rPr lang="en-US" smtClean="0"/>
              <a:t>1/14/22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6A329A-4D49-4722-AD87-4766F60B11CC}" type="slidenum">
              <a:rPr lang="en-US" smtClean="0"/>
              <a:t>‹#›</a:t>
            </a:fld>
            <a:endParaRPr lang="en-US" dirty="0"/>
          </a:p>
        </p:txBody>
      </p:sp>
    </p:spTree>
    <p:extLst>
      <p:ext uri="{BB962C8B-B14F-4D97-AF65-F5344CB8AC3E}">
        <p14:creationId xmlns:p14="http://schemas.microsoft.com/office/powerpoint/2010/main" val="48580038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49"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offutlakecommunity.godaddysites.com/"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l"/>
            <a:fld id="{766D76B9-3FB4-4B48-BD81-7F2F35C81F1E}" type="slidenum">
              <a:rPr lang="en-US" smtClean="0"/>
              <a:pPr algn="l"/>
              <a:t>1</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0"/>
            <a:ext cx="9115678" cy="6858000"/>
          </a:xfrm>
          <a:prstGeom prst="rect">
            <a:avLst/>
          </a:prstGeom>
        </p:spPr>
      </p:pic>
      <p:sp>
        <p:nvSpPr>
          <p:cNvPr id="5" name="TextBox 4"/>
          <p:cNvSpPr txBox="1"/>
          <p:nvPr/>
        </p:nvSpPr>
        <p:spPr>
          <a:xfrm>
            <a:off x="890016" y="6169152"/>
            <a:ext cx="3255264" cy="646331"/>
          </a:xfrm>
          <a:prstGeom prst="rect">
            <a:avLst/>
          </a:prstGeom>
          <a:solidFill>
            <a:srgbClr val="FFFF00"/>
          </a:solidFill>
        </p:spPr>
        <p:txBody>
          <a:bodyPr wrap="square" rtlCol="0">
            <a:spAutoFit/>
          </a:bodyPr>
          <a:lstStyle/>
          <a:p>
            <a:r>
              <a:rPr lang="en-US" b="1" dirty="0"/>
              <a:t>In the top Menu Bar, click </a:t>
            </a:r>
            <a:r>
              <a:rPr lang="en-US" b="1"/>
              <a:t>Slide Show &gt; Play from Start to view</a:t>
            </a:r>
          </a:p>
        </p:txBody>
      </p:sp>
    </p:spTree>
    <p:extLst>
      <p:ext uri="{BB962C8B-B14F-4D97-AF65-F5344CB8AC3E}">
        <p14:creationId xmlns:p14="http://schemas.microsoft.com/office/powerpoint/2010/main" val="18012846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15C260-E131-7248-ACB4-8632199CDC41}"/>
              </a:ext>
            </a:extLst>
          </p:cNvPr>
          <p:cNvSpPr>
            <a:spLocks noGrp="1"/>
          </p:cNvSpPr>
          <p:nvPr>
            <p:ph idx="1"/>
          </p:nvPr>
        </p:nvSpPr>
        <p:spPr>
          <a:xfrm>
            <a:off x="628650" y="415636"/>
            <a:ext cx="7886700" cy="5761327"/>
          </a:xfrm>
        </p:spPr>
        <p:txBody>
          <a:bodyPr>
            <a:normAutofit/>
          </a:bodyPr>
          <a:lstStyle/>
          <a:p>
            <a:pPr marL="0" indent="0">
              <a:spcBef>
                <a:spcPts val="0"/>
              </a:spcBef>
              <a:spcAft>
                <a:spcPts val="1200"/>
              </a:spcAft>
              <a:buNone/>
            </a:pPr>
            <a:r>
              <a:rPr lang="en-US" sz="3600" b="1" dirty="0"/>
              <a:t>SPEAKER </a:t>
            </a:r>
            <a:r>
              <a:rPr lang="mr-IN" sz="3600" b="1" dirty="0"/>
              <a:t>–</a:t>
            </a:r>
            <a:r>
              <a:rPr lang="en-US" sz="3600" b="1" dirty="0"/>
              <a:t> DIANE PERLMAN</a:t>
            </a:r>
          </a:p>
          <a:p>
            <a:pPr marL="0" indent="0">
              <a:buNone/>
            </a:pPr>
            <a:endParaRPr lang="en-US" sz="3600" b="1" dirty="0"/>
          </a:p>
          <a:p>
            <a:pPr marL="0" indent="0">
              <a:buNone/>
            </a:pPr>
            <a:r>
              <a:rPr lang="en-US" sz="3600" b="1" dirty="0"/>
              <a:t>In addition to uncontrolled weed growth interrupting our enjoyment of the lake, the increase of toxic algae has been evident to all residents. We do not want </a:t>
            </a:r>
            <a:r>
              <a:rPr lang="en-US" sz="3600" b="1" dirty="0" err="1"/>
              <a:t>Offut</a:t>
            </a:r>
            <a:r>
              <a:rPr lang="en-US" sz="3600" b="1" dirty="0"/>
              <a:t> Lake to become </a:t>
            </a:r>
            <a:r>
              <a:rPr lang="en-US" sz="3600" b="1" dirty="0" err="1"/>
              <a:t>Offut</a:t>
            </a:r>
            <a:r>
              <a:rPr lang="en-US" sz="3600" b="1" dirty="0"/>
              <a:t> Swamp. That is why we are here tonight.</a:t>
            </a:r>
          </a:p>
        </p:txBody>
      </p:sp>
      <p:sp>
        <p:nvSpPr>
          <p:cNvPr id="3" name="Slide Number Placeholder 2">
            <a:extLst>
              <a:ext uri="{FF2B5EF4-FFF2-40B4-BE49-F238E27FC236}">
                <a16:creationId xmlns:a16="http://schemas.microsoft.com/office/drawing/2014/main" id="{0CF15666-3210-A24C-AB26-5196CC72359B}"/>
              </a:ext>
            </a:extLst>
          </p:cNvPr>
          <p:cNvSpPr>
            <a:spLocks noGrp="1"/>
          </p:cNvSpPr>
          <p:nvPr>
            <p:ph type="sldNum" sz="quarter" idx="12"/>
          </p:nvPr>
        </p:nvSpPr>
        <p:spPr/>
        <p:txBody>
          <a:bodyPr/>
          <a:lstStyle/>
          <a:p>
            <a:pPr algn="l"/>
            <a:fld id="{766D76B9-3FB4-4B48-BD81-7F2F35C81F1E}" type="slidenum">
              <a:rPr lang="en-US" smtClean="0"/>
              <a:pPr algn="l"/>
              <a:t>10</a:t>
            </a:fld>
            <a:endParaRPr lang="en-US" dirty="0"/>
          </a:p>
        </p:txBody>
      </p:sp>
      <p:pic>
        <p:nvPicPr>
          <p:cNvPr id="5" name="Picture 4" descr="Text&#10;&#10;Description automatically generated">
            <a:extLst>
              <a:ext uri="{FF2B5EF4-FFF2-40B4-BE49-F238E27FC236}">
                <a16:creationId xmlns:a16="http://schemas.microsoft.com/office/drawing/2014/main" id="{898E814E-4B46-4846-84C3-F2DFC52886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8341" y="0"/>
            <a:ext cx="1485659" cy="1858710"/>
          </a:xfrm>
          <a:prstGeom prst="rect">
            <a:avLst/>
          </a:prstGeom>
        </p:spPr>
      </p:pic>
    </p:spTree>
    <p:extLst>
      <p:ext uri="{BB962C8B-B14F-4D97-AF65-F5344CB8AC3E}">
        <p14:creationId xmlns:p14="http://schemas.microsoft.com/office/powerpoint/2010/main" val="4380586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 y="-1"/>
            <a:ext cx="9190406" cy="1087835"/>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p:spPr>
        <p:txBody>
          <a:bodyPr>
            <a:normAutofit/>
          </a:bodyPr>
          <a:lstStyle/>
          <a:p>
            <a:pPr algn="ctr"/>
            <a:r>
              <a:rPr lang="en-US" b="1" dirty="0">
                <a:latin typeface="Microsoft Sans Serif" panose="020B0604020202020204" pitchFamily="34" charset="0"/>
                <a:ea typeface="Microsoft Sans Serif" panose="020B0604020202020204" pitchFamily="34" charset="0"/>
                <a:cs typeface="Microsoft Sans Serif" panose="020B0604020202020204" pitchFamily="34" charset="0"/>
              </a:rPr>
              <a:t>Toxic Algae Blooms</a:t>
            </a:r>
          </a:p>
        </p:txBody>
      </p:sp>
      <p:pic>
        <p:nvPicPr>
          <p:cNvPr id="9" name="Picture 8" descr="A picture containing outdoor, boat&#10;&#10;Description automatically generated">
            <a:extLst>
              <a:ext uri="{FF2B5EF4-FFF2-40B4-BE49-F238E27FC236}">
                <a16:creationId xmlns:a16="http://schemas.microsoft.com/office/drawing/2014/main" id="{F0A48CBC-1FE7-EE4C-BB02-0D393B3B26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582"/>
          <a:stretch/>
        </p:blipFill>
        <p:spPr>
          <a:xfrm>
            <a:off x="167326" y="1601270"/>
            <a:ext cx="4173765" cy="3473557"/>
          </a:xfrm>
          <a:prstGeom prst="rect">
            <a:avLst/>
          </a:prstGeom>
        </p:spPr>
      </p:pic>
      <p:sp>
        <p:nvSpPr>
          <p:cNvPr id="11" name="TextBox 10">
            <a:extLst>
              <a:ext uri="{FF2B5EF4-FFF2-40B4-BE49-F238E27FC236}">
                <a16:creationId xmlns:a16="http://schemas.microsoft.com/office/drawing/2014/main" id="{04183205-8ED6-954D-B2AA-B395217C12FE}"/>
              </a:ext>
            </a:extLst>
          </p:cNvPr>
          <p:cNvSpPr txBox="1"/>
          <p:nvPr/>
        </p:nvSpPr>
        <p:spPr>
          <a:xfrm>
            <a:off x="127279" y="1146023"/>
            <a:ext cx="4253857" cy="461665"/>
          </a:xfrm>
          <a:prstGeom prst="rect">
            <a:avLst/>
          </a:prstGeom>
          <a:noFill/>
        </p:spPr>
        <p:txBody>
          <a:bodyPr wrap="none" rtlCol="0">
            <a:spAutoFit/>
          </a:bodyPr>
          <a:lstStyle/>
          <a:p>
            <a:r>
              <a:rPr lang="en-US" sz="2400" b="1" dirty="0"/>
              <a:t>2020 </a:t>
            </a:r>
            <a:r>
              <a:rPr lang="en-US" sz="2400" b="1" dirty="0" err="1"/>
              <a:t>Offut</a:t>
            </a:r>
            <a:r>
              <a:rPr lang="en-US" sz="2400" b="1" dirty="0"/>
              <a:t> Lake Algae example</a:t>
            </a:r>
          </a:p>
        </p:txBody>
      </p:sp>
      <p:sp>
        <p:nvSpPr>
          <p:cNvPr id="12" name="Oval 11">
            <a:extLst>
              <a:ext uri="{FF2B5EF4-FFF2-40B4-BE49-F238E27FC236}">
                <a16:creationId xmlns:a16="http://schemas.microsoft.com/office/drawing/2014/main" id="{7CFC0CCB-A693-E24B-9F0A-EBB5A27484F9}"/>
              </a:ext>
            </a:extLst>
          </p:cNvPr>
          <p:cNvSpPr/>
          <p:nvPr/>
        </p:nvSpPr>
        <p:spPr>
          <a:xfrm>
            <a:off x="7215381" y="288253"/>
            <a:ext cx="1817783" cy="56149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Diane</a:t>
            </a:r>
          </a:p>
        </p:txBody>
      </p:sp>
      <p:pic>
        <p:nvPicPr>
          <p:cNvPr id="13" name="Picture 12">
            <a:extLst>
              <a:ext uri="{FF2B5EF4-FFF2-40B4-BE49-F238E27FC236}">
                <a16:creationId xmlns:a16="http://schemas.microsoft.com/office/drawing/2014/main" id="{F0267DA4-8774-D44E-B522-1C2BCA3D3892}"/>
              </a:ext>
            </a:extLst>
          </p:cNvPr>
          <p:cNvPicPr>
            <a:picLocks noChangeAspect="1"/>
          </p:cNvPicPr>
          <p:nvPr/>
        </p:nvPicPr>
        <p:blipFill>
          <a:blip r:embed="rId4"/>
          <a:stretch>
            <a:fillRect/>
          </a:stretch>
        </p:blipFill>
        <p:spPr>
          <a:xfrm>
            <a:off x="4477108" y="1601271"/>
            <a:ext cx="4539613" cy="3473557"/>
          </a:xfrm>
          <a:prstGeom prst="rect">
            <a:avLst/>
          </a:prstGeom>
        </p:spPr>
      </p:pic>
      <p:sp>
        <p:nvSpPr>
          <p:cNvPr id="14" name="TextBox 13">
            <a:extLst>
              <a:ext uri="{FF2B5EF4-FFF2-40B4-BE49-F238E27FC236}">
                <a16:creationId xmlns:a16="http://schemas.microsoft.com/office/drawing/2014/main" id="{2E2FF4F4-BD9C-EA4C-A6CC-0E7196F5A0F4}"/>
              </a:ext>
            </a:extLst>
          </p:cNvPr>
          <p:cNvSpPr txBox="1"/>
          <p:nvPr/>
        </p:nvSpPr>
        <p:spPr>
          <a:xfrm>
            <a:off x="4762866" y="1146023"/>
            <a:ext cx="4059894" cy="461665"/>
          </a:xfrm>
          <a:prstGeom prst="rect">
            <a:avLst/>
          </a:prstGeom>
          <a:noFill/>
        </p:spPr>
        <p:txBody>
          <a:bodyPr wrap="none" rtlCol="0">
            <a:spAutoFit/>
          </a:bodyPr>
          <a:lstStyle/>
          <a:p>
            <a:r>
              <a:rPr lang="en-US" sz="2400" b="1" dirty="0"/>
              <a:t>2020 Long Lake Algae example</a:t>
            </a:r>
          </a:p>
        </p:txBody>
      </p:sp>
      <p:sp>
        <p:nvSpPr>
          <p:cNvPr id="10" name="Rectangle 9">
            <a:extLst>
              <a:ext uri="{FF2B5EF4-FFF2-40B4-BE49-F238E27FC236}">
                <a16:creationId xmlns:a16="http://schemas.microsoft.com/office/drawing/2014/main" id="{0B7337D3-E4BF-1942-9079-C6E01D46A156}"/>
              </a:ext>
            </a:extLst>
          </p:cNvPr>
          <p:cNvSpPr/>
          <p:nvPr/>
        </p:nvSpPr>
        <p:spPr>
          <a:xfrm>
            <a:off x="111906" y="5236878"/>
            <a:ext cx="8921258" cy="1200329"/>
          </a:xfrm>
          <a:prstGeom prst="rect">
            <a:avLst/>
          </a:prstGeom>
        </p:spPr>
        <p:txBody>
          <a:bodyPr wrap="square">
            <a:spAutoFit/>
          </a:bodyPr>
          <a:lstStyle/>
          <a:p>
            <a:r>
              <a:rPr lang="en-US" sz="2400" b="1" dirty="0">
                <a:solidFill>
                  <a:srgbClr val="000000"/>
                </a:solidFill>
                <a:latin typeface="Open Sans" panose="020B0606030504020204" pitchFamily="34" charset="0"/>
              </a:rPr>
              <a:t>Harmful algae (sometimes called blue-green algae) can produce toxins (poisons) that can make people and animals sick and affect the environment.</a:t>
            </a:r>
            <a:endParaRPr lang="en-US" sz="2400" dirty="0"/>
          </a:p>
        </p:txBody>
      </p:sp>
    </p:spTree>
    <p:extLst>
      <p:ext uri="{BB962C8B-B14F-4D97-AF65-F5344CB8AC3E}">
        <p14:creationId xmlns:p14="http://schemas.microsoft.com/office/powerpoint/2010/main" val="17140441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Goal Setting, Part One: Why is Setting Goals So Important? - Zoom  Performance » Zoom Performance">
            <a:extLst>
              <a:ext uri="{FF2B5EF4-FFF2-40B4-BE49-F238E27FC236}">
                <a16:creationId xmlns:a16="http://schemas.microsoft.com/office/drawing/2014/main" id="{86843635-0903-A54A-B3DB-38C7C82F3B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9888"/>
            <a:ext cx="9144000" cy="6116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405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15C260-E131-7248-ACB4-8632199CDC41}"/>
              </a:ext>
            </a:extLst>
          </p:cNvPr>
          <p:cNvSpPr>
            <a:spLocks noGrp="1"/>
          </p:cNvSpPr>
          <p:nvPr>
            <p:ph idx="1"/>
          </p:nvPr>
        </p:nvSpPr>
        <p:spPr>
          <a:xfrm>
            <a:off x="311658" y="452213"/>
            <a:ext cx="7886700" cy="4448972"/>
          </a:xfrm>
        </p:spPr>
        <p:txBody>
          <a:bodyPr>
            <a:normAutofit/>
          </a:bodyPr>
          <a:lstStyle/>
          <a:p>
            <a:pPr marL="0" indent="0">
              <a:spcBef>
                <a:spcPts val="0"/>
              </a:spcBef>
              <a:spcAft>
                <a:spcPts val="1200"/>
              </a:spcAft>
              <a:buNone/>
            </a:pPr>
            <a:r>
              <a:rPr lang="en-US" sz="3600" b="1" dirty="0"/>
              <a:t>SPEAKER </a:t>
            </a:r>
            <a:r>
              <a:rPr lang="mr-IN" sz="3600" b="1" dirty="0"/>
              <a:t>–</a:t>
            </a:r>
            <a:r>
              <a:rPr lang="en-US" sz="3600" b="1" dirty="0"/>
              <a:t> GARY WITLEY</a:t>
            </a:r>
          </a:p>
          <a:p>
            <a:pPr marL="0" indent="0">
              <a:buNone/>
            </a:pPr>
            <a:endParaRPr lang="en-US" sz="3600" b="1" dirty="0"/>
          </a:p>
          <a:p>
            <a:pPr marL="0" indent="0">
              <a:buNone/>
            </a:pPr>
            <a:r>
              <a:rPr lang="en-US" sz="3600" b="1" dirty="0"/>
              <a:t>So far you have heard about the problems we have identified.</a:t>
            </a:r>
          </a:p>
          <a:p>
            <a:pPr marL="0" indent="0">
              <a:buNone/>
            </a:pPr>
            <a:r>
              <a:rPr lang="en-US" sz="3600" b="1" dirty="0"/>
              <a:t>Now I’d like to share our thoughts about what we think we could do together...</a:t>
            </a:r>
          </a:p>
        </p:txBody>
      </p:sp>
      <p:sp>
        <p:nvSpPr>
          <p:cNvPr id="3" name="Slide Number Placeholder 2">
            <a:extLst>
              <a:ext uri="{FF2B5EF4-FFF2-40B4-BE49-F238E27FC236}">
                <a16:creationId xmlns:a16="http://schemas.microsoft.com/office/drawing/2014/main" id="{0CF15666-3210-A24C-AB26-5196CC72359B}"/>
              </a:ext>
            </a:extLst>
          </p:cNvPr>
          <p:cNvSpPr>
            <a:spLocks noGrp="1"/>
          </p:cNvSpPr>
          <p:nvPr>
            <p:ph type="sldNum" sz="quarter" idx="12"/>
          </p:nvPr>
        </p:nvSpPr>
        <p:spPr/>
        <p:txBody>
          <a:bodyPr/>
          <a:lstStyle/>
          <a:p>
            <a:pPr algn="l"/>
            <a:fld id="{766D76B9-3FB4-4B48-BD81-7F2F35C81F1E}" type="slidenum">
              <a:rPr lang="en-US" smtClean="0"/>
              <a:pPr algn="l"/>
              <a:t>13</a:t>
            </a:fld>
            <a:endParaRPr lang="en-US" dirty="0"/>
          </a:p>
        </p:txBody>
      </p:sp>
      <p:pic>
        <p:nvPicPr>
          <p:cNvPr id="4" name="Picture 2" descr="Goal Setting, Part One: Why is Setting Goals So Important? - Zoom  Performance » Zoom Performance">
            <a:extLst>
              <a:ext uri="{FF2B5EF4-FFF2-40B4-BE49-F238E27FC236}">
                <a16:creationId xmlns:a16="http://schemas.microsoft.com/office/drawing/2014/main" id="{7919753D-EEA9-3141-A04E-9EC0924FAB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959" b="24110"/>
          <a:stretch/>
        </p:blipFill>
        <p:spPr bwMode="auto">
          <a:xfrm>
            <a:off x="5230522" y="0"/>
            <a:ext cx="3785938" cy="1365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8180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235627"/>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p:spPr>
        <p:txBody>
          <a:bodyPr>
            <a:normAutofit/>
          </a:bodyPr>
          <a:lstStyle/>
          <a:p>
            <a:pPr algn="ctr"/>
            <a:r>
              <a:rPr lang="en-US" b="1" dirty="0">
                <a:latin typeface="Microsoft Sans Serif" panose="020B0604020202020204" pitchFamily="34" charset="0"/>
                <a:ea typeface="Microsoft Sans Serif" panose="020B0604020202020204" pitchFamily="34" charset="0"/>
                <a:cs typeface="Microsoft Sans Serif" panose="020B0604020202020204" pitchFamily="34" charset="0"/>
              </a:rPr>
              <a:t>What do we want to do?</a:t>
            </a:r>
          </a:p>
        </p:txBody>
      </p:sp>
      <p:sp>
        <p:nvSpPr>
          <p:cNvPr id="5" name="TextBox 4"/>
          <p:cNvSpPr txBox="1"/>
          <p:nvPr/>
        </p:nvSpPr>
        <p:spPr>
          <a:xfrm>
            <a:off x="196977" y="1498353"/>
            <a:ext cx="8750046" cy="4832092"/>
          </a:xfrm>
          <a:prstGeom prst="rect">
            <a:avLst/>
          </a:prstGeom>
          <a:noFill/>
        </p:spPr>
        <p:txBody>
          <a:bodyPr wrap="square" rtlCol="0">
            <a:spAutoFit/>
          </a:bodyPr>
          <a:lstStyle/>
          <a:p>
            <a:pPr>
              <a:spcAft>
                <a:spcPts val="1200"/>
              </a:spcAft>
            </a:pPr>
            <a:r>
              <a:rPr lang="en-US" sz="2800" b="1" dirty="0"/>
              <a:t>Goals </a:t>
            </a:r>
          </a:p>
          <a:p>
            <a:pPr marL="914400" lvl="1" indent="-457200">
              <a:spcAft>
                <a:spcPts val="1200"/>
              </a:spcAft>
            </a:pPr>
            <a:r>
              <a:rPr lang="en-US" sz="2800" b="1" dirty="0"/>
              <a:t>1.	Maintain and sustain long-term recreational opportunities such as fishing, boating &amp; swimming.</a:t>
            </a:r>
          </a:p>
          <a:p>
            <a:pPr marL="914400" lvl="1" indent="-457200">
              <a:spcAft>
                <a:spcPts val="1200"/>
              </a:spcAft>
            </a:pPr>
            <a:r>
              <a:rPr lang="en-US" sz="2800" b="1" dirty="0"/>
              <a:t>2.	Reduce aquatic plant vegetation that impedes </a:t>
            </a:r>
            <a:br>
              <a:rPr lang="en-US" sz="2800" b="1" dirty="0"/>
            </a:br>
            <a:r>
              <a:rPr lang="en-US" sz="2800" b="1" dirty="0"/>
              <a:t>our ability to use the lake.</a:t>
            </a:r>
          </a:p>
          <a:p>
            <a:pPr marL="914400" lvl="1" indent="-457200">
              <a:spcAft>
                <a:spcPts val="1200"/>
              </a:spcAft>
            </a:pPr>
            <a:r>
              <a:rPr lang="en-US" sz="2800" b="1" dirty="0"/>
              <a:t>3.	Work with area residents/owners to educate </a:t>
            </a:r>
            <a:br>
              <a:rPr lang="en-US" sz="2800" b="1" dirty="0"/>
            </a:br>
            <a:r>
              <a:rPr lang="en-US" sz="2800" b="1" dirty="0"/>
              <a:t>them about maintaining and restoring the lake environment to ensure enjoyment for years </a:t>
            </a:r>
            <a:br>
              <a:rPr lang="en-US" sz="2800" b="1" dirty="0"/>
            </a:br>
            <a:r>
              <a:rPr lang="en-US" sz="2800" b="1" dirty="0"/>
              <a:t>to come.</a:t>
            </a:r>
          </a:p>
          <a:p>
            <a:pPr marL="285750" indent="-285750">
              <a:buFont typeface="Arial" panose="020B0604020202020204" pitchFamily="34" charset="0"/>
              <a:buChar char="•"/>
            </a:pPr>
            <a:endParaRPr lang="en-US" sz="1600" dirty="0"/>
          </a:p>
        </p:txBody>
      </p:sp>
    </p:spTree>
    <p:extLst>
      <p:ext uri="{BB962C8B-B14F-4D97-AF65-F5344CB8AC3E}">
        <p14:creationId xmlns:p14="http://schemas.microsoft.com/office/powerpoint/2010/main" val="498636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New Year&amp;#39;s resolutions - Six months on - NAO trainee blog">
            <a:extLst>
              <a:ext uri="{FF2B5EF4-FFF2-40B4-BE49-F238E27FC236}">
                <a16:creationId xmlns:a16="http://schemas.microsoft.com/office/drawing/2014/main" id="{9334D61D-C961-774B-A888-7010EDFFB1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0" y="1658112"/>
            <a:ext cx="9140960" cy="51998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6968" y="0"/>
            <a:ext cx="8833104" cy="1754326"/>
          </a:xfrm>
          <a:prstGeom prst="rect">
            <a:avLst/>
          </a:prstGeom>
        </p:spPr>
        <p:txBody>
          <a:bodyPr wrap="square">
            <a:spAutoFit/>
          </a:bodyPr>
          <a:lstStyle/>
          <a:p>
            <a:r>
              <a:rPr lang="en-US" sz="3600" b="1" dirty="0"/>
              <a:t>SPEAKER </a:t>
            </a:r>
            <a:r>
              <a:rPr lang="mr-IN" sz="3600" b="1" dirty="0"/>
              <a:t>–</a:t>
            </a:r>
            <a:r>
              <a:rPr lang="en-US" sz="3600" b="1" dirty="0"/>
              <a:t> GARY WITLEY</a:t>
            </a:r>
          </a:p>
          <a:p>
            <a:r>
              <a:rPr lang="en-US" sz="3600" b="1" dirty="0"/>
              <a:t>Next, I’ll share with you what our </a:t>
            </a:r>
            <a:br>
              <a:rPr lang="en-US" sz="3600" b="1" dirty="0"/>
            </a:br>
            <a:r>
              <a:rPr lang="en-US" sz="3600" b="1" dirty="0"/>
              <a:t>committee has done in the last 6 months.</a:t>
            </a:r>
          </a:p>
        </p:txBody>
      </p:sp>
    </p:spTree>
    <p:extLst>
      <p:ext uri="{BB962C8B-B14F-4D97-AF65-F5344CB8AC3E}">
        <p14:creationId xmlns:p14="http://schemas.microsoft.com/office/powerpoint/2010/main" val="1899065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005201"/>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p:spPr>
        <p:txBody>
          <a:bodyPr>
            <a:normAutofit/>
          </a:bodyPr>
          <a:lstStyle/>
          <a:p>
            <a:pPr algn="ctr"/>
            <a:r>
              <a:rPr lang="en-US" b="1" dirty="0">
                <a:latin typeface="Microsoft Sans Serif" panose="020B0604020202020204" pitchFamily="34" charset="0"/>
                <a:ea typeface="Microsoft Sans Serif" panose="020B0604020202020204" pitchFamily="34" charset="0"/>
                <a:cs typeface="Microsoft Sans Serif" panose="020B0604020202020204" pitchFamily="34" charset="0"/>
              </a:rPr>
              <a:t>What have we done so far?</a:t>
            </a:r>
          </a:p>
        </p:txBody>
      </p:sp>
      <p:sp>
        <p:nvSpPr>
          <p:cNvPr id="6" name="TextBox 5">
            <a:extLst>
              <a:ext uri="{FF2B5EF4-FFF2-40B4-BE49-F238E27FC236}">
                <a16:creationId xmlns:a16="http://schemas.microsoft.com/office/drawing/2014/main" id="{68D30E5E-419D-4280-A01A-843FD1C786D4}"/>
              </a:ext>
            </a:extLst>
          </p:cNvPr>
          <p:cNvSpPr txBox="1"/>
          <p:nvPr/>
        </p:nvSpPr>
        <p:spPr>
          <a:xfrm>
            <a:off x="178689" y="1181339"/>
            <a:ext cx="8786621" cy="5216813"/>
          </a:xfrm>
          <a:prstGeom prst="rect">
            <a:avLst/>
          </a:prstGeom>
          <a:noFill/>
        </p:spPr>
        <p:txBody>
          <a:bodyPr wrap="square" rtlCol="0">
            <a:spAutoFit/>
          </a:bodyPr>
          <a:lstStyle/>
          <a:p>
            <a:pPr marL="457200" indent="-457200">
              <a:spcAft>
                <a:spcPts val="1200"/>
              </a:spcAft>
              <a:buFont typeface="Wingdings" pitchFamily="2" charset="2"/>
              <a:buChar char="Ø"/>
            </a:pPr>
            <a:r>
              <a:rPr lang="en-US" sz="2800" b="1" dirty="0"/>
              <a:t>Formed a volunteer Steering Committee and met weekly since last summer.</a:t>
            </a:r>
          </a:p>
          <a:p>
            <a:pPr marL="457200" indent="-457200">
              <a:spcAft>
                <a:spcPts val="1200"/>
              </a:spcAft>
              <a:buFont typeface="Wingdings" pitchFamily="2" charset="2"/>
              <a:buChar char="Ø"/>
            </a:pPr>
            <a:r>
              <a:rPr lang="en-US" sz="2800" b="1" dirty="0"/>
              <a:t>Researched: </a:t>
            </a:r>
            <a:r>
              <a:rPr lang="en-US" sz="2800" b="1" dirty="0">
                <a:solidFill>
                  <a:srgbClr val="0432FF"/>
                </a:solidFill>
              </a:rPr>
              <a:t>L</a:t>
            </a:r>
            <a:r>
              <a:rPr lang="en-US" sz="2800" b="1" dirty="0"/>
              <a:t>ake </a:t>
            </a:r>
            <a:r>
              <a:rPr lang="en-US" sz="2800" b="1" dirty="0">
                <a:solidFill>
                  <a:srgbClr val="0432FF"/>
                </a:solidFill>
              </a:rPr>
              <a:t>M</a:t>
            </a:r>
            <a:r>
              <a:rPr lang="en-US" sz="2800" b="1" dirty="0"/>
              <a:t>anagement </a:t>
            </a:r>
            <a:r>
              <a:rPr lang="en-US" sz="2800" b="1" dirty="0">
                <a:solidFill>
                  <a:srgbClr val="0432FF"/>
                </a:solidFill>
              </a:rPr>
              <a:t>D</a:t>
            </a:r>
            <a:r>
              <a:rPr lang="en-US" sz="2800" b="1" dirty="0"/>
              <a:t>istricts (</a:t>
            </a:r>
            <a:r>
              <a:rPr lang="en-US" sz="2800" b="1" dirty="0">
                <a:solidFill>
                  <a:srgbClr val="0432FF"/>
                </a:solidFill>
              </a:rPr>
              <a:t>LMD</a:t>
            </a:r>
            <a:r>
              <a:rPr lang="en-US" sz="2800" b="1" dirty="0"/>
              <a:t>), </a:t>
            </a:r>
            <a:r>
              <a:rPr lang="en-US" sz="2800" b="1" dirty="0">
                <a:solidFill>
                  <a:srgbClr val="FF0000"/>
                </a:solidFill>
              </a:rPr>
              <a:t>S</a:t>
            </a:r>
            <a:r>
              <a:rPr lang="en-US" sz="2800" b="1" dirty="0"/>
              <a:t>pecial </a:t>
            </a:r>
            <a:r>
              <a:rPr lang="en-US" sz="2800" b="1" dirty="0">
                <a:solidFill>
                  <a:srgbClr val="FF0000"/>
                </a:solidFill>
              </a:rPr>
              <a:t>U</a:t>
            </a:r>
            <a:r>
              <a:rPr lang="en-US" sz="2800" b="1" dirty="0"/>
              <a:t>tility </a:t>
            </a:r>
            <a:r>
              <a:rPr lang="en-US" sz="2800" b="1" dirty="0">
                <a:solidFill>
                  <a:srgbClr val="FF0000"/>
                </a:solidFill>
              </a:rPr>
              <a:t>D</a:t>
            </a:r>
            <a:r>
              <a:rPr lang="en-US" sz="2800" b="1" dirty="0"/>
              <a:t>istricts (</a:t>
            </a:r>
            <a:r>
              <a:rPr lang="en-US" sz="2800" b="1" dirty="0">
                <a:solidFill>
                  <a:srgbClr val="FF0000"/>
                </a:solidFill>
              </a:rPr>
              <a:t>SUD</a:t>
            </a:r>
            <a:r>
              <a:rPr lang="en-US" sz="2800" b="1" dirty="0"/>
              <a:t>), Legal Requirements (RCW), Grants and Funding Strategies </a:t>
            </a:r>
          </a:p>
          <a:p>
            <a:pPr marL="457200" indent="-457200">
              <a:spcAft>
                <a:spcPts val="600"/>
              </a:spcAft>
              <a:buFont typeface="Wingdings" pitchFamily="2" charset="2"/>
              <a:buChar char="Ø"/>
            </a:pPr>
            <a:r>
              <a:rPr lang="en-US" sz="2800" b="1" dirty="0"/>
              <a:t>Started </a:t>
            </a:r>
            <a:r>
              <a:rPr lang="en-US" sz="2800" b="1"/>
              <a:t>to draft </a:t>
            </a:r>
            <a:r>
              <a:rPr lang="en-US" sz="2800" b="1" dirty="0"/>
              <a:t>a plan</a:t>
            </a:r>
          </a:p>
          <a:p>
            <a:pPr marL="742950" lvl="1" indent="-285750">
              <a:spcAft>
                <a:spcPts val="600"/>
              </a:spcAft>
              <a:buFont typeface="Arial" panose="020B0604020202020204" pitchFamily="34" charset="0"/>
              <a:buChar char="•"/>
            </a:pPr>
            <a:r>
              <a:rPr lang="en-US" sz="2400" dirty="0"/>
              <a:t>Outlined Goals and objectives</a:t>
            </a:r>
          </a:p>
          <a:p>
            <a:pPr marL="742950" lvl="1" indent="-285750">
              <a:spcAft>
                <a:spcPts val="600"/>
              </a:spcAft>
              <a:buFont typeface="Arial" panose="020B0604020202020204" pitchFamily="34" charset="0"/>
              <a:buChar char="•"/>
            </a:pPr>
            <a:r>
              <a:rPr lang="en-US" sz="2400" dirty="0"/>
              <a:t>Researched past efforts</a:t>
            </a:r>
          </a:p>
          <a:p>
            <a:pPr marL="742950" lvl="1" indent="-285750">
              <a:spcAft>
                <a:spcPts val="600"/>
              </a:spcAft>
              <a:buFont typeface="Arial" panose="020B0604020202020204" pitchFamily="34" charset="0"/>
              <a:buChar char="•"/>
            </a:pPr>
            <a:r>
              <a:rPr lang="en-US" sz="2400" dirty="0"/>
              <a:t>Described beneficial uses</a:t>
            </a:r>
          </a:p>
          <a:p>
            <a:pPr marL="742950" lvl="1" indent="-285750">
              <a:spcAft>
                <a:spcPts val="600"/>
              </a:spcAft>
              <a:buFont typeface="Arial" panose="020B0604020202020204" pitchFamily="34" charset="0"/>
              <a:buChar char="•"/>
            </a:pPr>
            <a:r>
              <a:rPr lang="en-US" sz="2400" dirty="0"/>
              <a:t>Mapped aquatic growth patterns and </a:t>
            </a:r>
            <a:r>
              <a:rPr lang="en-US" sz="2400" i="1" dirty="0"/>
              <a:t>potential</a:t>
            </a:r>
            <a:r>
              <a:rPr lang="en-US" sz="2400" dirty="0"/>
              <a:t> treatment areas</a:t>
            </a:r>
          </a:p>
          <a:p>
            <a:pPr marL="742950" lvl="1" indent="-285750">
              <a:buFont typeface="Arial" panose="020B0604020202020204" pitchFamily="34" charset="0"/>
              <a:buChar char="•"/>
            </a:pPr>
            <a:r>
              <a:rPr lang="en-US" sz="2400" dirty="0"/>
              <a:t>Researched funding strategies</a:t>
            </a:r>
          </a:p>
        </p:txBody>
      </p:sp>
    </p:spTree>
    <p:extLst>
      <p:ext uri="{BB962C8B-B14F-4D97-AF65-F5344CB8AC3E}">
        <p14:creationId xmlns:p14="http://schemas.microsoft.com/office/powerpoint/2010/main" val="41522583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15C260-E131-7248-ACB4-8632199CDC41}"/>
              </a:ext>
            </a:extLst>
          </p:cNvPr>
          <p:cNvSpPr>
            <a:spLocks noGrp="1"/>
          </p:cNvSpPr>
          <p:nvPr>
            <p:ph idx="1"/>
          </p:nvPr>
        </p:nvSpPr>
        <p:spPr>
          <a:xfrm>
            <a:off x="36576" y="-12936"/>
            <a:ext cx="8863584" cy="6323271"/>
          </a:xfrm>
        </p:spPr>
        <p:txBody>
          <a:bodyPr>
            <a:noAutofit/>
          </a:bodyPr>
          <a:lstStyle/>
          <a:p>
            <a:pPr marL="0" indent="0">
              <a:spcBef>
                <a:spcPts val="0"/>
              </a:spcBef>
              <a:spcAft>
                <a:spcPts val="1200"/>
              </a:spcAft>
              <a:buNone/>
            </a:pPr>
            <a:r>
              <a:rPr lang="en-US" sz="3400" b="1" dirty="0"/>
              <a:t>SPEAKER </a:t>
            </a:r>
            <a:r>
              <a:rPr lang="mr-IN" sz="3400" b="1" dirty="0"/>
              <a:t>–</a:t>
            </a:r>
            <a:r>
              <a:rPr lang="en-US" sz="3400" b="1" dirty="0"/>
              <a:t> DIANE PERLMAN</a:t>
            </a:r>
          </a:p>
          <a:p>
            <a:pPr marL="0" indent="0">
              <a:spcAft>
                <a:spcPts val="1200"/>
              </a:spcAft>
              <a:buNone/>
            </a:pPr>
            <a:r>
              <a:rPr lang="en-US" sz="3400" b="1" dirty="0"/>
              <a:t>The next three </a:t>
            </a:r>
            <a:r>
              <a:rPr lang="en-US" sz="3400" b="1" u="sng" dirty="0"/>
              <a:t>non-scientific</a:t>
            </a:r>
            <a:r>
              <a:rPr lang="en-US" sz="3400" b="1" dirty="0"/>
              <a:t> maps are </a:t>
            </a:r>
            <a:br>
              <a:rPr lang="en-US" sz="3400" b="1" dirty="0"/>
            </a:br>
            <a:r>
              <a:rPr lang="en-US" sz="3400" b="1" dirty="0"/>
              <a:t>only intended to give an overview of what we have learned the past several months. </a:t>
            </a:r>
          </a:p>
          <a:p>
            <a:pPr marL="0" indent="0">
              <a:spcAft>
                <a:spcPts val="1200"/>
              </a:spcAft>
              <a:buNone/>
            </a:pPr>
            <a:r>
              <a:rPr lang="en-US" sz="3400" b="1" dirty="0"/>
              <a:t>So why do we even care? What do we hope to have happen in the lake for ourselves, and just as importantly, for future generations to come? Why even do anything? We hope you know the answers by the end of our presentation.</a:t>
            </a:r>
          </a:p>
          <a:p>
            <a:pPr marL="0" indent="0">
              <a:spcAft>
                <a:spcPts val="1200"/>
              </a:spcAft>
              <a:buNone/>
            </a:pPr>
            <a:r>
              <a:rPr lang="en-US" sz="3400" b="1" dirty="0"/>
              <a:t>The next slide represent the variety of activities that we currently enjoy on </a:t>
            </a:r>
            <a:r>
              <a:rPr lang="en-US" sz="3400" b="1" dirty="0" err="1"/>
              <a:t>Offut</a:t>
            </a:r>
            <a:r>
              <a:rPr lang="en-US" sz="3400" b="1" dirty="0"/>
              <a:t> Lake.</a:t>
            </a:r>
          </a:p>
        </p:txBody>
      </p:sp>
      <p:sp>
        <p:nvSpPr>
          <p:cNvPr id="3" name="Slide Number Placeholder 2">
            <a:extLst>
              <a:ext uri="{FF2B5EF4-FFF2-40B4-BE49-F238E27FC236}">
                <a16:creationId xmlns:a16="http://schemas.microsoft.com/office/drawing/2014/main" id="{0CF15666-3210-A24C-AB26-5196CC72359B}"/>
              </a:ext>
            </a:extLst>
          </p:cNvPr>
          <p:cNvSpPr>
            <a:spLocks noGrp="1"/>
          </p:cNvSpPr>
          <p:nvPr>
            <p:ph type="sldNum" sz="quarter" idx="12"/>
          </p:nvPr>
        </p:nvSpPr>
        <p:spPr/>
        <p:txBody>
          <a:bodyPr/>
          <a:lstStyle/>
          <a:p>
            <a:pPr algn="l"/>
            <a:fld id="{766D76B9-3FB4-4B48-BD81-7F2F35C81F1E}" type="slidenum">
              <a:rPr lang="en-US" smtClean="0"/>
              <a:pPr algn="l"/>
              <a:t>17</a:t>
            </a:fld>
            <a:endParaRPr lang="en-US" dirty="0"/>
          </a:p>
        </p:txBody>
      </p:sp>
      <p:pic>
        <p:nvPicPr>
          <p:cNvPr id="4" name="Picture 3" descr="Map&#10;&#10;Description automatically generated">
            <a:extLst>
              <a:ext uri="{FF2B5EF4-FFF2-40B4-BE49-F238E27FC236}">
                <a16:creationId xmlns:a16="http://schemas.microsoft.com/office/drawing/2014/main" id="{AECFA1C6-C18A-CA44-9F07-B0CD85F20F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5926" y="29961"/>
            <a:ext cx="1731956" cy="1298967"/>
          </a:xfrm>
          <a:prstGeom prst="rect">
            <a:avLst/>
          </a:prstGeom>
        </p:spPr>
      </p:pic>
    </p:spTree>
    <p:extLst>
      <p:ext uri="{BB962C8B-B14F-4D97-AF65-F5344CB8AC3E}">
        <p14:creationId xmlns:p14="http://schemas.microsoft.com/office/powerpoint/2010/main" val="11464189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98373"/>
            <a:ext cx="7886700" cy="922888"/>
          </a:xfrm>
        </p:spPr>
        <p:txBody>
          <a:bodyPr>
            <a:normAutofit/>
          </a:bodyPr>
          <a:lstStyle/>
          <a:p>
            <a:pPr algn="ctr"/>
            <a:r>
              <a:rPr lang="en-US" b="1" dirty="0">
                <a:latin typeface="Microsoft Sans Serif" panose="020B0604020202020204" pitchFamily="34" charset="0"/>
                <a:ea typeface="Microsoft Sans Serif" panose="020B0604020202020204" pitchFamily="34" charset="0"/>
                <a:cs typeface="Microsoft Sans Serif" panose="020B0604020202020204" pitchFamily="34" charset="0"/>
              </a:rPr>
              <a:t>Offut Lake Beneficial Uses</a:t>
            </a:r>
          </a:p>
        </p:txBody>
      </p:sp>
      <p:pic>
        <p:nvPicPr>
          <p:cNvPr id="11" name="Picture 10" descr="Diagram, engineering drawing&#10;&#10;Description automatically generated">
            <a:extLst>
              <a:ext uri="{FF2B5EF4-FFF2-40B4-BE49-F238E27FC236}">
                <a16:creationId xmlns:a16="http://schemas.microsoft.com/office/drawing/2014/main" id="{D278B471-EA68-44F4-8D5D-22024E1CA38D}"/>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020725" y="1303361"/>
            <a:ext cx="7357730" cy="4789094"/>
          </a:xfrm>
          <a:prstGeom prst="rect">
            <a:avLst/>
          </a:prstGeom>
        </p:spPr>
      </p:pic>
      <p:sp>
        <p:nvSpPr>
          <p:cNvPr id="3" name="TextBox 2">
            <a:extLst>
              <a:ext uri="{FF2B5EF4-FFF2-40B4-BE49-F238E27FC236}">
                <a16:creationId xmlns:a16="http://schemas.microsoft.com/office/drawing/2014/main" id="{0DFB9F37-C594-40B6-A81C-2EB4F63BA47C}"/>
              </a:ext>
            </a:extLst>
          </p:cNvPr>
          <p:cNvSpPr txBox="1"/>
          <p:nvPr/>
        </p:nvSpPr>
        <p:spPr>
          <a:xfrm rot="19136118">
            <a:off x="170387" y="2483018"/>
            <a:ext cx="2913362" cy="646331"/>
          </a:xfrm>
          <a:prstGeom prst="rect">
            <a:avLst/>
          </a:prstGeom>
          <a:noFill/>
        </p:spPr>
        <p:txBody>
          <a:bodyPr wrap="none" rtlCol="0">
            <a:spAutoFit/>
          </a:bodyPr>
          <a:lstStyle/>
          <a:p>
            <a:pPr algn="ctr"/>
            <a:r>
              <a:rPr lang="en-US" b="1" dirty="0">
                <a:solidFill>
                  <a:srgbClr val="FF0000"/>
                </a:solidFill>
              </a:rPr>
              <a:t>DRAFT</a:t>
            </a:r>
          </a:p>
          <a:p>
            <a:r>
              <a:rPr lang="en-US" b="1" dirty="0">
                <a:solidFill>
                  <a:srgbClr val="FF0000"/>
                </a:solidFill>
              </a:rPr>
              <a:t>For discussion purposes only</a:t>
            </a:r>
          </a:p>
        </p:txBody>
      </p:sp>
      <p:pic>
        <p:nvPicPr>
          <p:cNvPr id="6" name="Picture 5" descr="Diagram&#10;&#10;Description automatically generated">
            <a:extLst>
              <a:ext uri="{FF2B5EF4-FFF2-40B4-BE49-F238E27FC236}">
                <a16:creationId xmlns:a16="http://schemas.microsoft.com/office/drawing/2014/main" id="{E391FC65-0590-0143-BFAF-32E8BC907A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7235" y="-1"/>
            <a:ext cx="1616765" cy="1703519"/>
          </a:xfrm>
          <a:prstGeom prst="rect">
            <a:avLst/>
          </a:prstGeom>
        </p:spPr>
      </p:pic>
      <p:sp>
        <p:nvSpPr>
          <p:cNvPr id="4" name="TextBox 3"/>
          <p:cNvSpPr txBox="1"/>
          <p:nvPr/>
        </p:nvSpPr>
        <p:spPr>
          <a:xfrm>
            <a:off x="316485" y="5446124"/>
            <a:ext cx="3499611" cy="646331"/>
          </a:xfrm>
          <a:prstGeom prst="rect">
            <a:avLst/>
          </a:prstGeom>
          <a:solidFill>
            <a:srgbClr val="FFFF00"/>
          </a:solidFill>
        </p:spPr>
        <p:txBody>
          <a:bodyPr wrap="square" rtlCol="0">
            <a:spAutoFit/>
          </a:bodyPr>
          <a:lstStyle/>
          <a:p>
            <a:r>
              <a:rPr lang="en-US" b="1" dirty="0"/>
              <a:t>These are the types of </a:t>
            </a:r>
            <a:r>
              <a:rPr lang="en-US" b="1"/>
              <a:t>activities that our lake </a:t>
            </a:r>
            <a:r>
              <a:rPr lang="en-US" b="1" dirty="0"/>
              <a:t>residents enjoy.</a:t>
            </a:r>
          </a:p>
        </p:txBody>
      </p:sp>
    </p:spTree>
    <p:extLst>
      <p:ext uri="{BB962C8B-B14F-4D97-AF65-F5344CB8AC3E}">
        <p14:creationId xmlns:p14="http://schemas.microsoft.com/office/powerpoint/2010/main" val="41130737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15C260-E131-7248-ACB4-8632199CDC41}"/>
              </a:ext>
            </a:extLst>
          </p:cNvPr>
          <p:cNvSpPr>
            <a:spLocks noGrp="1"/>
          </p:cNvSpPr>
          <p:nvPr>
            <p:ph idx="1"/>
          </p:nvPr>
        </p:nvSpPr>
        <p:spPr>
          <a:xfrm>
            <a:off x="628650" y="415636"/>
            <a:ext cx="7886700" cy="5761327"/>
          </a:xfrm>
        </p:spPr>
        <p:txBody>
          <a:bodyPr>
            <a:normAutofit/>
          </a:bodyPr>
          <a:lstStyle/>
          <a:p>
            <a:pPr marL="0" indent="0">
              <a:spcBef>
                <a:spcPts val="0"/>
              </a:spcBef>
              <a:spcAft>
                <a:spcPts val="1200"/>
              </a:spcAft>
              <a:buNone/>
            </a:pPr>
            <a:r>
              <a:rPr lang="en-US" sz="3600" b="1" dirty="0"/>
              <a:t>SPEAKER </a:t>
            </a:r>
            <a:r>
              <a:rPr lang="mr-IN" sz="3600" b="1" dirty="0"/>
              <a:t>–</a:t>
            </a:r>
            <a:r>
              <a:rPr lang="en-US" sz="3600" b="1" dirty="0"/>
              <a:t> DIANE PERLMAN</a:t>
            </a:r>
          </a:p>
          <a:p>
            <a:pPr marL="0" indent="0">
              <a:buNone/>
            </a:pPr>
            <a:endParaRPr lang="en-US" sz="3600" b="1" dirty="0"/>
          </a:p>
          <a:p>
            <a:pPr marL="0" indent="0">
              <a:buNone/>
            </a:pPr>
            <a:r>
              <a:rPr lang="en-US" sz="3600" b="1" dirty="0"/>
              <a:t>The next slide is our non-scientific attempt to represent the current aquatic plant growth that is interfering with the activities mentioned in the previous slide.</a:t>
            </a:r>
          </a:p>
        </p:txBody>
      </p:sp>
      <p:sp>
        <p:nvSpPr>
          <p:cNvPr id="3" name="Slide Number Placeholder 2">
            <a:extLst>
              <a:ext uri="{FF2B5EF4-FFF2-40B4-BE49-F238E27FC236}">
                <a16:creationId xmlns:a16="http://schemas.microsoft.com/office/drawing/2014/main" id="{0CF15666-3210-A24C-AB26-5196CC72359B}"/>
              </a:ext>
            </a:extLst>
          </p:cNvPr>
          <p:cNvSpPr>
            <a:spLocks noGrp="1"/>
          </p:cNvSpPr>
          <p:nvPr>
            <p:ph type="sldNum" sz="quarter" idx="12"/>
          </p:nvPr>
        </p:nvSpPr>
        <p:spPr/>
        <p:txBody>
          <a:bodyPr/>
          <a:lstStyle/>
          <a:p>
            <a:pPr algn="l"/>
            <a:fld id="{766D76B9-3FB4-4B48-BD81-7F2F35C81F1E}" type="slidenum">
              <a:rPr lang="en-US" smtClean="0"/>
              <a:pPr algn="l"/>
              <a:t>19</a:t>
            </a:fld>
            <a:endParaRPr lang="en-US" dirty="0"/>
          </a:p>
        </p:txBody>
      </p:sp>
      <p:pic>
        <p:nvPicPr>
          <p:cNvPr id="4" name="Picture 3" descr="Map&#10;&#10;Description automatically generated">
            <a:extLst>
              <a:ext uri="{FF2B5EF4-FFF2-40B4-BE49-F238E27FC236}">
                <a16:creationId xmlns:a16="http://schemas.microsoft.com/office/drawing/2014/main" id="{AECFA1C6-C18A-CA44-9F07-B0CD85F20F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5926" y="29961"/>
            <a:ext cx="1731956" cy="1298967"/>
          </a:xfrm>
          <a:prstGeom prst="rect">
            <a:avLst/>
          </a:prstGeom>
        </p:spPr>
      </p:pic>
    </p:spTree>
    <p:extLst>
      <p:ext uri="{BB962C8B-B14F-4D97-AF65-F5344CB8AC3E}">
        <p14:creationId xmlns:p14="http://schemas.microsoft.com/office/powerpoint/2010/main" val="1336162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6" name="Picture 4" descr="Introductions Images, Stock Photos &amp;amp; Vectors | Shutterstock">
            <a:extLst>
              <a:ext uri="{FF2B5EF4-FFF2-40B4-BE49-F238E27FC236}">
                <a16:creationId xmlns:a16="http://schemas.microsoft.com/office/drawing/2014/main" id="{E60EEBB3-FFBC-9A46-A439-684CE54E94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515"/>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8768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28654" y="380473"/>
            <a:ext cx="7886700" cy="922888"/>
          </a:xfrm>
        </p:spPr>
        <p:txBody>
          <a:bodyPr>
            <a:normAutofit/>
          </a:bodyPr>
          <a:lstStyle/>
          <a:p>
            <a:pPr algn="ctr"/>
            <a:r>
              <a:rPr lang="en-US" b="1" dirty="0">
                <a:latin typeface="Microsoft Sans Serif" panose="020B0604020202020204" pitchFamily="34" charset="0"/>
                <a:ea typeface="Microsoft Sans Serif" panose="020B0604020202020204" pitchFamily="34" charset="0"/>
                <a:cs typeface="Microsoft Sans Serif" panose="020B0604020202020204" pitchFamily="34" charset="0"/>
              </a:rPr>
              <a:t>Offut Lake Aquatic Map</a:t>
            </a:r>
          </a:p>
        </p:txBody>
      </p:sp>
      <p:pic>
        <p:nvPicPr>
          <p:cNvPr id="7" name="Picture 6" descr="Map&#10;&#10;Description automatically generated with medium confidence">
            <a:extLst>
              <a:ext uri="{FF2B5EF4-FFF2-40B4-BE49-F238E27FC236}">
                <a16:creationId xmlns:a16="http://schemas.microsoft.com/office/drawing/2014/main" id="{1513EFE5-82D9-416C-BDC5-1CEBE6F511C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978195" y="1303361"/>
            <a:ext cx="7304567" cy="4906053"/>
          </a:xfrm>
          <a:prstGeom prst="rect">
            <a:avLst/>
          </a:prstGeom>
        </p:spPr>
      </p:pic>
      <p:sp>
        <p:nvSpPr>
          <p:cNvPr id="8" name="TextBox 7">
            <a:extLst>
              <a:ext uri="{FF2B5EF4-FFF2-40B4-BE49-F238E27FC236}">
                <a16:creationId xmlns:a16="http://schemas.microsoft.com/office/drawing/2014/main" id="{54A36176-D330-43A2-8002-CD4BDF18FD56}"/>
              </a:ext>
            </a:extLst>
          </p:cNvPr>
          <p:cNvSpPr txBox="1"/>
          <p:nvPr/>
        </p:nvSpPr>
        <p:spPr>
          <a:xfrm rot="19136118">
            <a:off x="170387" y="2483018"/>
            <a:ext cx="2913362" cy="646331"/>
          </a:xfrm>
          <a:prstGeom prst="rect">
            <a:avLst/>
          </a:prstGeom>
          <a:noFill/>
        </p:spPr>
        <p:txBody>
          <a:bodyPr wrap="none" rtlCol="0">
            <a:spAutoFit/>
          </a:bodyPr>
          <a:lstStyle/>
          <a:p>
            <a:pPr algn="ctr"/>
            <a:r>
              <a:rPr lang="en-US" b="1" dirty="0">
                <a:solidFill>
                  <a:srgbClr val="FF0000"/>
                </a:solidFill>
              </a:rPr>
              <a:t>DRAFT</a:t>
            </a:r>
          </a:p>
          <a:p>
            <a:r>
              <a:rPr lang="en-US" b="1" dirty="0">
                <a:solidFill>
                  <a:srgbClr val="FF0000"/>
                </a:solidFill>
              </a:rPr>
              <a:t>For discussion purposes only</a:t>
            </a:r>
          </a:p>
        </p:txBody>
      </p:sp>
      <p:pic>
        <p:nvPicPr>
          <p:cNvPr id="9" name="Picture 8" descr="Diagram&#10;&#10;Description automatically generated">
            <a:extLst>
              <a:ext uri="{FF2B5EF4-FFF2-40B4-BE49-F238E27FC236}">
                <a16:creationId xmlns:a16="http://schemas.microsoft.com/office/drawing/2014/main" id="{062676E4-9417-AB4B-928A-1520B09071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7235" y="-1"/>
            <a:ext cx="1616765" cy="1703519"/>
          </a:xfrm>
          <a:prstGeom prst="rect">
            <a:avLst/>
          </a:prstGeom>
        </p:spPr>
      </p:pic>
    </p:spTree>
    <p:extLst>
      <p:ext uri="{BB962C8B-B14F-4D97-AF65-F5344CB8AC3E}">
        <p14:creationId xmlns:p14="http://schemas.microsoft.com/office/powerpoint/2010/main" val="7701861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15C260-E131-7248-ACB4-8632199CDC41}"/>
              </a:ext>
            </a:extLst>
          </p:cNvPr>
          <p:cNvSpPr>
            <a:spLocks noGrp="1"/>
          </p:cNvSpPr>
          <p:nvPr>
            <p:ph idx="1"/>
          </p:nvPr>
        </p:nvSpPr>
        <p:spPr>
          <a:xfrm>
            <a:off x="219456" y="220564"/>
            <a:ext cx="8839200" cy="6357995"/>
          </a:xfrm>
        </p:spPr>
        <p:txBody>
          <a:bodyPr>
            <a:noAutofit/>
          </a:bodyPr>
          <a:lstStyle/>
          <a:p>
            <a:pPr marL="0" indent="0">
              <a:buNone/>
            </a:pPr>
            <a:r>
              <a:rPr lang="en-US" sz="3400" b="1" dirty="0"/>
              <a:t>SPEAKER </a:t>
            </a:r>
            <a:r>
              <a:rPr lang="mr-IN" sz="3400" b="1" dirty="0"/>
              <a:t>–</a:t>
            </a:r>
            <a:r>
              <a:rPr lang="en-US" sz="3400" b="1" dirty="0"/>
              <a:t> DIANE PERLMAN</a:t>
            </a:r>
          </a:p>
          <a:p>
            <a:pPr marL="0" indent="0">
              <a:buNone/>
            </a:pPr>
            <a:r>
              <a:rPr lang="en-US" sz="3400" b="1" dirty="0"/>
              <a:t>This next slide is an </a:t>
            </a:r>
            <a:r>
              <a:rPr lang="en-US" sz="3400" b="1" i="1" dirty="0"/>
              <a:t>example</a:t>
            </a:r>
            <a:r>
              <a:rPr lang="en-US" sz="3400" b="1" dirty="0"/>
              <a:t> of how </a:t>
            </a:r>
            <a:br>
              <a:rPr lang="en-US" sz="3400" b="1" dirty="0"/>
            </a:br>
            <a:r>
              <a:rPr lang="en-US" sz="3400" b="1" dirty="0"/>
              <a:t>different areas </a:t>
            </a:r>
            <a:r>
              <a:rPr lang="en-US" sz="3400" b="1" i="1" dirty="0"/>
              <a:t>could</a:t>
            </a:r>
            <a:r>
              <a:rPr lang="en-US" sz="3400" b="1" dirty="0"/>
              <a:t> require different treatments. The actual treatment plan will be determined by our contracted experts after assessing our weeds and treatment options.</a:t>
            </a:r>
          </a:p>
          <a:p>
            <a:pPr marL="0" indent="0">
              <a:buNone/>
            </a:pPr>
            <a:r>
              <a:rPr lang="en-US" sz="3400" b="1" dirty="0"/>
              <a:t>As you can see, shoreline areas that are residential or commercial would most likely be the highest priority for treatment. Most of the middle of the lake, except the floating island, would not need to be treated. The shorelines where there are wetland or undeveloped property could be the last to be treated.</a:t>
            </a:r>
          </a:p>
        </p:txBody>
      </p:sp>
      <p:sp>
        <p:nvSpPr>
          <p:cNvPr id="3" name="Slide Number Placeholder 2">
            <a:extLst>
              <a:ext uri="{FF2B5EF4-FFF2-40B4-BE49-F238E27FC236}">
                <a16:creationId xmlns:a16="http://schemas.microsoft.com/office/drawing/2014/main" id="{0CF15666-3210-A24C-AB26-5196CC72359B}"/>
              </a:ext>
            </a:extLst>
          </p:cNvPr>
          <p:cNvSpPr>
            <a:spLocks noGrp="1"/>
          </p:cNvSpPr>
          <p:nvPr>
            <p:ph type="sldNum" sz="quarter" idx="12"/>
          </p:nvPr>
        </p:nvSpPr>
        <p:spPr/>
        <p:txBody>
          <a:bodyPr/>
          <a:lstStyle/>
          <a:p>
            <a:pPr algn="l"/>
            <a:fld id="{766D76B9-3FB4-4B48-BD81-7F2F35C81F1E}" type="slidenum">
              <a:rPr lang="en-US" smtClean="0"/>
              <a:pPr algn="l"/>
              <a:t>21</a:t>
            </a:fld>
            <a:endParaRPr lang="en-US" dirty="0"/>
          </a:p>
        </p:txBody>
      </p:sp>
      <p:pic>
        <p:nvPicPr>
          <p:cNvPr id="4" name="Picture 3" descr="Map&#10;&#10;Description automatically generated">
            <a:extLst>
              <a:ext uri="{FF2B5EF4-FFF2-40B4-BE49-F238E27FC236}">
                <a16:creationId xmlns:a16="http://schemas.microsoft.com/office/drawing/2014/main" id="{AECFA1C6-C18A-CA44-9F07-B0CD85F20F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5926" y="29961"/>
            <a:ext cx="1731956" cy="1298967"/>
          </a:xfrm>
          <a:prstGeom prst="rect">
            <a:avLst/>
          </a:prstGeom>
        </p:spPr>
      </p:pic>
    </p:spTree>
    <p:extLst>
      <p:ext uri="{BB962C8B-B14F-4D97-AF65-F5344CB8AC3E}">
        <p14:creationId xmlns:p14="http://schemas.microsoft.com/office/powerpoint/2010/main" val="20871915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90314"/>
            <a:ext cx="7886700" cy="922888"/>
          </a:xfrm>
        </p:spPr>
        <p:txBody>
          <a:bodyPr>
            <a:normAutofit/>
          </a:bodyPr>
          <a:lstStyle/>
          <a:p>
            <a:pPr algn="ctr"/>
            <a:r>
              <a:rPr lang="en-US" b="1" dirty="0">
                <a:latin typeface="Microsoft Sans Serif" panose="020B0604020202020204" pitchFamily="34" charset="0"/>
                <a:ea typeface="Microsoft Sans Serif" panose="020B0604020202020204" pitchFamily="34" charset="0"/>
                <a:cs typeface="Microsoft Sans Serif" panose="020B0604020202020204" pitchFamily="34" charset="0"/>
              </a:rPr>
              <a:t>Offut Lake Treatment Areas</a:t>
            </a:r>
          </a:p>
        </p:txBody>
      </p:sp>
      <p:pic>
        <p:nvPicPr>
          <p:cNvPr id="5" name="Picture 4" descr="Diagram&#10;&#10;Description automatically generated">
            <a:extLst>
              <a:ext uri="{FF2B5EF4-FFF2-40B4-BE49-F238E27FC236}">
                <a16:creationId xmlns:a16="http://schemas.microsoft.com/office/drawing/2014/main" id="{7B4308BF-BC55-48E0-A71C-0D957290E73A}"/>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234709" y="1645108"/>
            <a:ext cx="7189466" cy="4596204"/>
          </a:xfrm>
          <a:prstGeom prst="rect">
            <a:avLst/>
          </a:prstGeom>
        </p:spPr>
      </p:pic>
      <p:sp>
        <p:nvSpPr>
          <p:cNvPr id="7" name="TextBox 6">
            <a:extLst>
              <a:ext uri="{FF2B5EF4-FFF2-40B4-BE49-F238E27FC236}">
                <a16:creationId xmlns:a16="http://schemas.microsoft.com/office/drawing/2014/main" id="{80F8B495-E16B-4222-8837-C92FD4A7ED89}"/>
              </a:ext>
            </a:extLst>
          </p:cNvPr>
          <p:cNvSpPr txBox="1"/>
          <p:nvPr/>
        </p:nvSpPr>
        <p:spPr>
          <a:xfrm rot="19136118">
            <a:off x="170387" y="2483018"/>
            <a:ext cx="2913362" cy="646331"/>
          </a:xfrm>
          <a:prstGeom prst="rect">
            <a:avLst/>
          </a:prstGeom>
          <a:noFill/>
        </p:spPr>
        <p:txBody>
          <a:bodyPr wrap="none" rtlCol="0">
            <a:spAutoFit/>
          </a:bodyPr>
          <a:lstStyle/>
          <a:p>
            <a:pPr algn="ctr"/>
            <a:r>
              <a:rPr lang="en-US" b="1" dirty="0">
                <a:solidFill>
                  <a:srgbClr val="FF0000"/>
                </a:solidFill>
              </a:rPr>
              <a:t>DRAFT</a:t>
            </a:r>
          </a:p>
          <a:p>
            <a:r>
              <a:rPr lang="en-US" b="1" dirty="0">
                <a:solidFill>
                  <a:srgbClr val="FF0000"/>
                </a:solidFill>
              </a:rPr>
              <a:t>For discussion purposes only</a:t>
            </a:r>
          </a:p>
        </p:txBody>
      </p:sp>
      <p:pic>
        <p:nvPicPr>
          <p:cNvPr id="9" name="Picture 8" descr="Diagram&#10;&#10;Description automatically generated">
            <a:extLst>
              <a:ext uri="{FF2B5EF4-FFF2-40B4-BE49-F238E27FC236}">
                <a16:creationId xmlns:a16="http://schemas.microsoft.com/office/drawing/2014/main" id="{ACED84A9-1AE9-854F-880C-AF9DDF4A20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3496" y="0"/>
            <a:ext cx="1523850" cy="1605618"/>
          </a:xfrm>
          <a:prstGeom prst="rect">
            <a:avLst/>
          </a:prstGeom>
        </p:spPr>
      </p:pic>
      <p:sp>
        <p:nvSpPr>
          <p:cNvPr id="8" name="TextBox 7"/>
          <p:cNvSpPr txBox="1"/>
          <p:nvPr/>
        </p:nvSpPr>
        <p:spPr>
          <a:xfrm>
            <a:off x="316485" y="5446124"/>
            <a:ext cx="3499611" cy="646331"/>
          </a:xfrm>
          <a:prstGeom prst="rect">
            <a:avLst/>
          </a:prstGeom>
          <a:solidFill>
            <a:srgbClr val="FFFF00"/>
          </a:solidFill>
        </p:spPr>
        <p:txBody>
          <a:bodyPr wrap="square" rtlCol="0">
            <a:spAutoFit/>
          </a:bodyPr>
          <a:lstStyle/>
          <a:p>
            <a:r>
              <a:rPr lang="en-US" b="1" dirty="0"/>
              <a:t>This is NOT the actual treatment plan. It is just an example.</a:t>
            </a:r>
          </a:p>
        </p:txBody>
      </p:sp>
    </p:spTree>
    <p:extLst>
      <p:ext uri="{BB962C8B-B14F-4D97-AF65-F5344CB8AC3E}">
        <p14:creationId xmlns:p14="http://schemas.microsoft.com/office/powerpoint/2010/main" val="13313237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752D43E-C319-6247-96B7-50FDB175A2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99510E6-F411-42FF-AB57-62EEDA508F7E}"/>
              </a:ext>
            </a:extLst>
          </p:cNvPr>
          <p:cNvSpPr>
            <a:spLocks noGrp="1"/>
          </p:cNvSpPr>
          <p:nvPr>
            <p:ph type="ctrTitle"/>
          </p:nvPr>
        </p:nvSpPr>
        <p:spPr>
          <a:xfrm>
            <a:off x="1633330" y="5274365"/>
            <a:ext cx="7510669" cy="1078906"/>
          </a:xfrm>
        </p:spPr>
        <p:txBody>
          <a:bodyPr>
            <a:noAutofit/>
          </a:bodyPr>
          <a:lstStyle/>
          <a:p>
            <a:r>
              <a:rPr lang="en-US" sz="7000" dirty="0">
                <a:solidFill>
                  <a:srgbClr val="FFFF00"/>
                </a:solidFill>
                <a:latin typeface="Aharoni" panose="02010803020104030203" pitchFamily="2" charset="-79"/>
                <a:cs typeface="Aharoni" panose="02010803020104030203" pitchFamily="2" charset="-79"/>
              </a:rPr>
              <a:t>Barry Halverson</a:t>
            </a:r>
          </a:p>
        </p:txBody>
      </p:sp>
    </p:spTree>
    <p:extLst>
      <p:ext uri="{BB962C8B-B14F-4D97-AF65-F5344CB8AC3E}">
        <p14:creationId xmlns:p14="http://schemas.microsoft.com/office/powerpoint/2010/main" val="757092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15C260-E131-7248-ACB4-8632199CDC41}"/>
              </a:ext>
            </a:extLst>
          </p:cNvPr>
          <p:cNvSpPr>
            <a:spLocks noGrp="1"/>
          </p:cNvSpPr>
          <p:nvPr>
            <p:ph idx="1"/>
          </p:nvPr>
        </p:nvSpPr>
        <p:spPr>
          <a:xfrm>
            <a:off x="221672" y="84369"/>
            <a:ext cx="8700655" cy="6192982"/>
          </a:xfrm>
        </p:spPr>
        <p:txBody>
          <a:bodyPr>
            <a:noAutofit/>
          </a:bodyPr>
          <a:lstStyle/>
          <a:p>
            <a:pPr marL="0" indent="0">
              <a:lnSpc>
                <a:spcPct val="120000"/>
              </a:lnSpc>
              <a:spcBef>
                <a:spcPts val="0"/>
              </a:spcBef>
              <a:spcAft>
                <a:spcPts val="1200"/>
              </a:spcAft>
              <a:buNone/>
            </a:pPr>
            <a:r>
              <a:rPr lang="en-US" sz="2600" b="1" dirty="0"/>
              <a:t>Barry Halverson retired in 2005 as a US Army Colonel with 33 years active duty. For the last 15 years he has volunteered at the American Lake Veterans Hospital working with disabled soldiers. He is also a Pesticide Supervisor for the American Lake Veterans Golf Course and is a Washington State Pesticide/SPI License Holder since 2012. Barry is on the Lawrence Lake LMD Steering Committee and has been the Budget &amp; Lake Survey lead since 2016.</a:t>
            </a:r>
          </a:p>
          <a:p>
            <a:pPr marL="0" indent="0">
              <a:lnSpc>
                <a:spcPct val="120000"/>
              </a:lnSpc>
              <a:spcBef>
                <a:spcPts val="0"/>
              </a:spcBef>
              <a:spcAft>
                <a:spcPts val="600"/>
              </a:spcAft>
              <a:buNone/>
            </a:pPr>
            <a:r>
              <a:rPr lang="en-US" sz="2600" b="1" dirty="0"/>
              <a:t>He has been very instrumental in Thurston County working with the Board of County Commissioners to promote and improve all our lakes. And he has provided a lot of help and guidance to our steering committee. Please welcome, Barry Halverson.</a:t>
            </a:r>
          </a:p>
        </p:txBody>
      </p:sp>
      <p:sp>
        <p:nvSpPr>
          <p:cNvPr id="3" name="Slide Number Placeholder 2">
            <a:extLst>
              <a:ext uri="{FF2B5EF4-FFF2-40B4-BE49-F238E27FC236}">
                <a16:creationId xmlns:a16="http://schemas.microsoft.com/office/drawing/2014/main" id="{0CF15666-3210-A24C-AB26-5196CC72359B}"/>
              </a:ext>
            </a:extLst>
          </p:cNvPr>
          <p:cNvSpPr>
            <a:spLocks noGrp="1"/>
          </p:cNvSpPr>
          <p:nvPr>
            <p:ph type="sldNum" sz="quarter" idx="12"/>
          </p:nvPr>
        </p:nvSpPr>
        <p:spPr/>
        <p:txBody>
          <a:bodyPr/>
          <a:lstStyle/>
          <a:p>
            <a:pPr algn="l"/>
            <a:fld id="{766D76B9-3FB4-4B48-BD81-7F2F35C81F1E}" type="slidenum">
              <a:rPr lang="en-US" smtClean="0"/>
              <a:pPr algn="l"/>
              <a:t>24</a:t>
            </a:fld>
            <a:endParaRPr lang="en-US" dirty="0"/>
          </a:p>
        </p:txBody>
      </p:sp>
    </p:spTree>
    <p:extLst>
      <p:ext uri="{BB962C8B-B14F-4D97-AF65-F5344CB8AC3E}">
        <p14:creationId xmlns:p14="http://schemas.microsoft.com/office/powerpoint/2010/main" val="36037237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A68E1F-3B17-4559-A17B-484B0E40A85D}"/>
              </a:ext>
            </a:extLst>
          </p:cNvPr>
          <p:cNvSpPr>
            <a:spLocks noGrp="1"/>
          </p:cNvSpPr>
          <p:nvPr>
            <p:ph idx="1"/>
          </p:nvPr>
        </p:nvSpPr>
        <p:spPr>
          <a:xfrm>
            <a:off x="175437" y="1502877"/>
            <a:ext cx="8793126" cy="4816548"/>
          </a:xfrm>
        </p:spPr>
        <p:txBody>
          <a:bodyPr>
            <a:normAutofit fontScale="85000" lnSpcReduction="20000"/>
          </a:bodyPr>
          <a:lstStyle/>
          <a:p>
            <a:pPr marL="457200" indent="-457200" algn="l">
              <a:spcBef>
                <a:spcPts val="0"/>
              </a:spcBef>
              <a:spcAft>
                <a:spcPts val="2400"/>
              </a:spcAft>
            </a:pPr>
            <a:r>
              <a:rPr lang="en-US" sz="3300" b="1" i="0" dirty="0">
                <a:solidFill>
                  <a:srgbClr val="000000"/>
                </a:solidFill>
                <a:effectLst/>
              </a:rPr>
              <a:t>A Lake Management District (LMD)  is one tool that can be used to improve lake quality by financing weed management activities and educational programs.</a:t>
            </a:r>
          </a:p>
          <a:p>
            <a:pPr marL="457200" indent="-457200" algn="l">
              <a:spcBef>
                <a:spcPts val="0"/>
              </a:spcBef>
              <a:spcAft>
                <a:spcPts val="2400"/>
              </a:spcAft>
            </a:pPr>
            <a:r>
              <a:rPr lang="en-US" sz="3300" b="1" i="0" dirty="0">
                <a:solidFill>
                  <a:srgbClr val="000000"/>
                </a:solidFill>
                <a:effectLst/>
              </a:rPr>
              <a:t>In Washington State, any county or city can create an LMD to </a:t>
            </a:r>
            <a:r>
              <a:rPr lang="en-US" sz="3300" b="1" dirty="0">
                <a:solidFill>
                  <a:srgbClr val="000000"/>
                </a:solidFill>
              </a:rPr>
              <a:t>Improve and maintain lakes located in the county.</a:t>
            </a:r>
          </a:p>
          <a:p>
            <a:pPr marL="457200" indent="-457200" algn="l"/>
            <a:r>
              <a:rPr lang="en-US" sz="3300" b="1" dirty="0">
                <a:solidFill>
                  <a:srgbClr val="000000"/>
                </a:solidFill>
              </a:rPr>
              <a:t>An </a:t>
            </a:r>
            <a:r>
              <a:rPr lang="en-US" sz="3300" b="1" dirty="0" err="1">
                <a:solidFill>
                  <a:srgbClr val="000000"/>
                </a:solidFill>
              </a:rPr>
              <a:t>LMD</a:t>
            </a:r>
            <a:r>
              <a:rPr lang="en-US" sz="3300" b="1" dirty="0">
                <a:solidFill>
                  <a:srgbClr val="000000"/>
                </a:solidFill>
              </a:rPr>
              <a:t> is an</a:t>
            </a:r>
            <a:r>
              <a:rPr lang="en-US" sz="3300" b="1" i="0" dirty="0">
                <a:solidFill>
                  <a:srgbClr val="111111"/>
                </a:solidFill>
                <a:effectLst/>
              </a:rPr>
              <a:t> independent special taxing district</a:t>
            </a:r>
            <a:r>
              <a:rPr lang="en-US" sz="3300" b="1" dirty="0">
                <a:solidFill>
                  <a:srgbClr val="111111"/>
                </a:solidFill>
              </a:rPr>
              <a:t> that is managed like other tax assessments through the Thurston County Assessor.</a:t>
            </a:r>
          </a:p>
          <a:p>
            <a:pPr marL="0" indent="0" algn="l">
              <a:buNone/>
            </a:pPr>
            <a:endParaRPr lang="en-US" dirty="0">
              <a:solidFill>
                <a:srgbClr val="000000"/>
              </a:solidFill>
            </a:endParaRPr>
          </a:p>
          <a:p>
            <a:pPr marL="0" indent="0" algn="l">
              <a:buNone/>
            </a:pPr>
            <a:r>
              <a:rPr lang="en-US" b="1" dirty="0">
                <a:solidFill>
                  <a:srgbClr val="000000"/>
                </a:solidFill>
              </a:rPr>
              <a:t>NOTE:  The </a:t>
            </a:r>
            <a:r>
              <a:rPr lang="en-US" b="1" dirty="0" err="1">
                <a:solidFill>
                  <a:srgbClr val="000000"/>
                </a:solidFill>
              </a:rPr>
              <a:t>Offut</a:t>
            </a:r>
            <a:r>
              <a:rPr lang="en-US" b="1" dirty="0">
                <a:solidFill>
                  <a:srgbClr val="000000"/>
                </a:solidFill>
              </a:rPr>
              <a:t> Lake Steering Committee is exploring this option but NO final decision has been made.</a:t>
            </a:r>
            <a:endParaRPr lang="en-US" dirty="0"/>
          </a:p>
          <a:p>
            <a:endParaRPr lang="en-US" dirty="0"/>
          </a:p>
          <a:p>
            <a:endParaRPr lang="en-US" dirty="0"/>
          </a:p>
        </p:txBody>
      </p:sp>
      <p:sp>
        <p:nvSpPr>
          <p:cNvPr id="4" name="Title 1">
            <a:extLst>
              <a:ext uri="{FF2B5EF4-FFF2-40B4-BE49-F238E27FC236}">
                <a16:creationId xmlns:a16="http://schemas.microsoft.com/office/drawing/2014/main" id="{92667D84-1892-4E67-9F6C-C94E80348943}"/>
              </a:ext>
            </a:extLst>
          </p:cNvPr>
          <p:cNvSpPr txBox="1">
            <a:spLocks/>
          </p:cNvSpPr>
          <p:nvPr/>
        </p:nvSpPr>
        <p:spPr>
          <a:xfrm>
            <a:off x="0" y="0"/>
            <a:ext cx="9144000" cy="10029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Microsoft Sans Serif" panose="020B0604020202020204" pitchFamily="34" charset="0"/>
                <a:cs typeface="Microsoft Sans Serif" panose="020B0604020202020204" pitchFamily="34" charset="0"/>
              </a:rPr>
              <a:t>Facts About Thurston County Lakes</a:t>
            </a:r>
          </a:p>
        </p:txBody>
      </p:sp>
      <p:sp>
        <p:nvSpPr>
          <p:cNvPr id="2" name="Rectangle 1"/>
          <p:cNvSpPr/>
          <p:nvPr/>
        </p:nvSpPr>
        <p:spPr>
          <a:xfrm>
            <a:off x="134489" y="807933"/>
            <a:ext cx="3109954" cy="369332"/>
          </a:xfrm>
          <a:prstGeom prst="rect">
            <a:avLst/>
          </a:prstGeom>
          <a:solidFill>
            <a:srgbClr val="FFFF00"/>
          </a:solidFill>
        </p:spPr>
        <p:txBody>
          <a:bodyPr wrap="none">
            <a:spAutoFit/>
          </a:bodyPr>
          <a:lstStyle/>
          <a:p>
            <a:r>
              <a:rPr lang="en-US" b="1" dirty="0"/>
              <a:t>SPEAKER </a:t>
            </a:r>
            <a:r>
              <a:rPr lang="mr-IN" b="1" dirty="0"/>
              <a:t>–</a:t>
            </a:r>
            <a:r>
              <a:rPr lang="en-US" b="1" dirty="0"/>
              <a:t> BARRY HALVERSON</a:t>
            </a:r>
          </a:p>
        </p:txBody>
      </p:sp>
    </p:spTree>
    <p:extLst>
      <p:ext uri="{BB962C8B-B14F-4D97-AF65-F5344CB8AC3E}">
        <p14:creationId xmlns:p14="http://schemas.microsoft.com/office/powerpoint/2010/main" val="12566578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A68E1F-3B17-4559-A17B-484B0E40A85D}"/>
              </a:ext>
            </a:extLst>
          </p:cNvPr>
          <p:cNvSpPr>
            <a:spLocks noGrp="1"/>
          </p:cNvSpPr>
          <p:nvPr>
            <p:ph idx="1"/>
          </p:nvPr>
        </p:nvSpPr>
        <p:spPr>
          <a:xfrm>
            <a:off x="212651" y="1217074"/>
            <a:ext cx="8793126" cy="4816548"/>
          </a:xfrm>
        </p:spPr>
        <p:txBody>
          <a:bodyPr>
            <a:noAutofit/>
          </a:bodyPr>
          <a:lstStyle/>
          <a:p>
            <a:pPr>
              <a:spcBef>
                <a:spcPts val="0"/>
              </a:spcBef>
              <a:spcAft>
                <a:spcPts val="2400"/>
              </a:spcAft>
            </a:pPr>
            <a:r>
              <a:rPr lang="en-US" b="1" dirty="0"/>
              <a:t>A financial means to improve water quality, lake environment, habitat, recreational activities that is fair and equitable to all </a:t>
            </a:r>
            <a:r>
              <a:rPr lang="en-US" b="1" dirty="0" err="1"/>
              <a:t>LMD</a:t>
            </a:r>
            <a:r>
              <a:rPr lang="en-US" b="1" dirty="0"/>
              <a:t> members – those that have the greatest stake (waterfront parcels pay the most) – those that don’t live on the lake, but have access to it and use it (upland parcels pay considerably less).</a:t>
            </a:r>
          </a:p>
          <a:p>
            <a:pPr>
              <a:spcBef>
                <a:spcPts val="0"/>
              </a:spcBef>
              <a:spcAft>
                <a:spcPts val="2400"/>
              </a:spcAft>
            </a:pPr>
            <a:r>
              <a:rPr lang="en-US" b="1" dirty="0"/>
              <a:t>WDFW pays into your </a:t>
            </a:r>
            <a:r>
              <a:rPr lang="en-US" b="1" dirty="0" err="1"/>
              <a:t>LMD</a:t>
            </a:r>
            <a:r>
              <a:rPr lang="en-US" b="1" dirty="0"/>
              <a:t> funds for a public boat launch facility (~$14,000 a year) with no strings attached to how that money is spent – your steering committee decides how it is spent.  That is ~ 20% of all your revenue, each year, being paid by the state to help your lake. That is a bargain you don’t often get.</a:t>
            </a:r>
          </a:p>
          <a:p>
            <a:endParaRPr lang="en-US" sz="2100" dirty="0"/>
          </a:p>
          <a:p>
            <a:endParaRPr lang="en-US" sz="2100" dirty="0"/>
          </a:p>
        </p:txBody>
      </p:sp>
      <p:sp>
        <p:nvSpPr>
          <p:cNvPr id="4" name="Title 1">
            <a:extLst>
              <a:ext uri="{FF2B5EF4-FFF2-40B4-BE49-F238E27FC236}">
                <a16:creationId xmlns:a16="http://schemas.microsoft.com/office/drawing/2014/main" id="{92667D84-1892-4E67-9F6C-C94E80348943}"/>
              </a:ext>
            </a:extLst>
          </p:cNvPr>
          <p:cNvSpPr txBox="1">
            <a:spLocks/>
          </p:cNvSpPr>
          <p:nvPr/>
        </p:nvSpPr>
        <p:spPr>
          <a:xfrm>
            <a:off x="0" y="0"/>
            <a:ext cx="9144000" cy="10029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Microsoft Sans Serif" panose="020B0604020202020204" pitchFamily="34" charset="0"/>
                <a:ea typeface="Microsoft Sans Serif" panose="020B0604020202020204" pitchFamily="34" charset="0"/>
                <a:cs typeface="Microsoft Sans Serif" panose="020B0604020202020204" pitchFamily="34" charset="0"/>
              </a:rPr>
              <a:t>What are the benefits of an LMD?</a:t>
            </a:r>
          </a:p>
        </p:txBody>
      </p:sp>
      <p:sp>
        <p:nvSpPr>
          <p:cNvPr id="2" name="TextBox 1">
            <a:extLst>
              <a:ext uri="{FF2B5EF4-FFF2-40B4-BE49-F238E27FC236}">
                <a16:creationId xmlns:a16="http://schemas.microsoft.com/office/drawing/2014/main" id="{484EDB31-BE7A-EA45-9C22-B2AFC3631E7A}"/>
              </a:ext>
            </a:extLst>
          </p:cNvPr>
          <p:cNvSpPr txBox="1"/>
          <p:nvPr/>
        </p:nvSpPr>
        <p:spPr>
          <a:xfrm>
            <a:off x="5824833" y="6150240"/>
            <a:ext cx="3180945" cy="584775"/>
          </a:xfrm>
          <a:prstGeom prst="rect">
            <a:avLst/>
          </a:prstGeom>
          <a:solidFill>
            <a:srgbClr val="FFFF00"/>
          </a:solidFill>
        </p:spPr>
        <p:txBody>
          <a:bodyPr wrap="square" rtlCol="0">
            <a:spAutoFit/>
          </a:bodyPr>
          <a:lstStyle/>
          <a:p>
            <a:r>
              <a:rPr lang="en-US" sz="3200" dirty="0"/>
              <a:t>More benefits</a:t>
            </a:r>
            <a:r>
              <a:rPr lang="en-US" sz="3200" dirty="0">
                <a:sym typeface="Wingdings" pitchFamily="2" charset="2"/>
              </a:rPr>
              <a:t></a:t>
            </a:r>
            <a:endParaRPr lang="en-US" sz="3200" dirty="0"/>
          </a:p>
        </p:txBody>
      </p:sp>
      <p:sp>
        <p:nvSpPr>
          <p:cNvPr id="6" name="Rectangle 5"/>
          <p:cNvSpPr/>
          <p:nvPr/>
        </p:nvSpPr>
        <p:spPr>
          <a:xfrm>
            <a:off x="134489" y="807933"/>
            <a:ext cx="3109954" cy="369332"/>
          </a:xfrm>
          <a:prstGeom prst="rect">
            <a:avLst/>
          </a:prstGeom>
          <a:solidFill>
            <a:srgbClr val="FFFF00"/>
          </a:solidFill>
        </p:spPr>
        <p:txBody>
          <a:bodyPr wrap="none">
            <a:spAutoFit/>
          </a:bodyPr>
          <a:lstStyle/>
          <a:p>
            <a:r>
              <a:rPr lang="en-US" b="1" dirty="0"/>
              <a:t>SPEAKER </a:t>
            </a:r>
            <a:r>
              <a:rPr lang="mr-IN" b="1" dirty="0"/>
              <a:t>–</a:t>
            </a:r>
            <a:r>
              <a:rPr lang="en-US" b="1" dirty="0"/>
              <a:t> BARRY HALVERSON</a:t>
            </a:r>
          </a:p>
        </p:txBody>
      </p:sp>
    </p:spTree>
    <p:extLst>
      <p:ext uri="{BB962C8B-B14F-4D97-AF65-F5344CB8AC3E}">
        <p14:creationId xmlns:p14="http://schemas.microsoft.com/office/powerpoint/2010/main" val="1465927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A68E1F-3B17-4559-A17B-484B0E40A85D}"/>
              </a:ext>
            </a:extLst>
          </p:cNvPr>
          <p:cNvSpPr>
            <a:spLocks noGrp="1"/>
          </p:cNvSpPr>
          <p:nvPr>
            <p:ph idx="1"/>
          </p:nvPr>
        </p:nvSpPr>
        <p:spPr>
          <a:xfrm>
            <a:off x="212651" y="1473106"/>
            <a:ext cx="8793126" cy="4816548"/>
          </a:xfrm>
        </p:spPr>
        <p:txBody>
          <a:bodyPr>
            <a:noAutofit/>
          </a:bodyPr>
          <a:lstStyle/>
          <a:p>
            <a:pPr>
              <a:spcBef>
                <a:spcPts val="0"/>
              </a:spcBef>
              <a:spcAft>
                <a:spcPts val="2400"/>
              </a:spcAft>
            </a:pPr>
            <a:r>
              <a:rPr lang="en-US" b="1" dirty="0"/>
              <a:t>You get a 50% reduction in storm water fees </a:t>
            </a:r>
            <a:br>
              <a:rPr lang="en-US" b="1" dirty="0"/>
            </a:br>
            <a:r>
              <a:rPr lang="en-US" b="1" dirty="0"/>
              <a:t>(~$37 a year) for every parcel owner in the LMD. </a:t>
            </a:r>
            <a:br>
              <a:rPr lang="en-US" b="1" dirty="0"/>
            </a:br>
            <a:r>
              <a:rPr lang="en-US" b="1" dirty="0"/>
              <a:t>If you have 95 parcel owners in the LMD that would </a:t>
            </a:r>
            <a:br>
              <a:rPr lang="en-US" b="1" dirty="0"/>
            </a:br>
            <a:r>
              <a:rPr lang="en-US" b="1" dirty="0"/>
              <a:t>be a combined savings of ~ $3,515 back in the pockets </a:t>
            </a:r>
            <a:br>
              <a:rPr lang="en-US" b="1" dirty="0"/>
            </a:br>
            <a:r>
              <a:rPr lang="en-US" b="1" dirty="0"/>
              <a:t>of parcel owners every year.</a:t>
            </a:r>
          </a:p>
          <a:p>
            <a:pPr>
              <a:spcBef>
                <a:spcPts val="0"/>
              </a:spcBef>
              <a:spcAft>
                <a:spcPts val="2400"/>
              </a:spcAft>
            </a:pPr>
            <a:r>
              <a:rPr lang="en-US" b="1" dirty="0"/>
              <a:t>Access to State Grants to hire consultants for </a:t>
            </a:r>
            <a:r>
              <a:rPr lang="en-US" b="1" dirty="0">
                <a:solidFill>
                  <a:srgbClr val="0432FF"/>
                </a:solidFill>
              </a:rPr>
              <a:t>I</a:t>
            </a:r>
            <a:r>
              <a:rPr lang="en-US" b="1" dirty="0"/>
              <a:t>ntegrated </a:t>
            </a:r>
            <a:r>
              <a:rPr lang="en-US" b="1" dirty="0">
                <a:solidFill>
                  <a:srgbClr val="0432FF"/>
                </a:solidFill>
              </a:rPr>
              <a:t>A</a:t>
            </a:r>
            <a:r>
              <a:rPr lang="en-US" b="1" dirty="0"/>
              <a:t>quatic </a:t>
            </a:r>
            <a:r>
              <a:rPr lang="en-US" b="1" dirty="0">
                <a:solidFill>
                  <a:srgbClr val="0432FF"/>
                </a:solidFill>
              </a:rPr>
              <a:t>V</a:t>
            </a:r>
            <a:r>
              <a:rPr lang="en-US" b="1" dirty="0"/>
              <a:t>egetative </a:t>
            </a:r>
            <a:r>
              <a:rPr lang="en-US" b="1" dirty="0">
                <a:solidFill>
                  <a:srgbClr val="0432FF"/>
                </a:solidFill>
              </a:rPr>
              <a:t>M</a:t>
            </a:r>
            <a:r>
              <a:rPr lang="en-US" b="1" dirty="0"/>
              <a:t>anagement </a:t>
            </a:r>
            <a:r>
              <a:rPr lang="en-US" b="1" dirty="0">
                <a:solidFill>
                  <a:srgbClr val="0432FF"/>
                </a:solidFill>
              </a:rPr>
              <a:t>P</a:t>
            </a:r>
            <a:r>
              <a:rPr lang="en-US" b="1" dirty="0"/>
              <a:t>lan (</a:t>
            </a:r>
            <a:r>
              <a:rPr lang="en-US" b="1" dirty="0">
                <a:solidFill>
                  <a:srgbClr val="0432FF"/>
                </a:solidFill>
              </a:rPr>
              <a:t>IAVMP</a:t>
            </a:r>
            <a:r>
              <a:rPr lang="en-US" b="1" dirty="0"/>
              <a:t>) – could be 50-80% of IAVMP cost (~$30,000+).</a:t>
            </a:r>
          </a:p>
          <a:p>
            <a:pPr>
              <a:spcBef>
                <a:spcPts val="0"/>
              </a:spcBef>
              <a:spcAft>
                <a:spcPts val="2400"/>
              </a:spcAft>
            </a:pPr>
            <a:r>
              <a:rPr lang="en-US" b="1" dirty="0"/>
              <a:t>Access to other State Grants (DNR, WSDA, etc.)</a:t>
            </a:r>
            <a:endParaRPr lang="en-US" sz="2100" b="1" dirty="0"/>
          </a:p>
        </p:txBody>
      </p:sp>
      <p:sp>
        <p:nvSpPr>
          <p:cNvPr id="4" name="Title 1">
            <a:extLst>
              <a:ext uri="{FF2B5EF4-FFF2-40B4-BE49-F238E27FC236}">
                <a16:creationId xmlns:a16="http://schemas.microsoft.com/office/drawing/2014/main" id="{92667D84-1892-4E67-9F6C-C94E80348943}"/>
              </a:ext>
            </a:extLst>
          </p:cNvPr>
          <p:cNvSpPr txBox="1">
            <a:spLocks/>
          </p:cNvSpPr>
          <p:nvPr/>
        </p:nvSpPr>
        <p:spPr>
          <a:xfrm>
            <a:off x="0" y="0"/>
            <a:ext cx="9144000" cy="10029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Microsoft Sans Serif" panose="020B0604020202020204" pitchFamily="34" charset="0"/>
                <a:ea typeface="Microsoft Sans Serif" panose="020B0604020202020204" pitchFamily="34" charset="0"/>
                <a:cs typeface="Microsoft Sans Serif" panose="020B0604020202020204" pitchFamily="34" charset="0"/>
              </a:rPr>
              <a:t>LMD Benefits continued...</a:t>
            </a:r>
          </a:p>
        </p:txBody>
      </p:sp>
      <p:sp>
        <p:nvSpPr>
          <p:cNvPr id="5" name="TextBox 4">
            <a:extLst>
              <a:ext uri="{FF2B5EF4-FFF2-40B4-BE49-F238E27FC236}">
                <a16:creationId xmlns:a16="http://schemas.microsoft.com/office/drawing/2014/main" id="{A3B0263D-E2D1-6042-84CB-D6A2A3AC2DFD}"/>
              </a:ext>
            </a:extLst>
          </p:cNvPr>
          <p:cNvSpPr txBox="1"/>
          <p:nvPr/>
        </p:nvSpPr>
        <p:spPr>
          <a:xfrm>
            <a:off x="5824832" y="6003936"/>
            <a:ext cx="3180945" cy="584775"/>
          </a:xfrm>
          <a:prstGeom prst="rect">
            <a:avLst/>
          </a:prstGeom>
          <a:solidFill>
            <a:srgbClr val="FFFF00"/>
          </a:solidFill>
        </p:spPr>
        <p:txBody>
          <a:bodyPr wrap="square" rtlCol="0">
            <a:spAutoFit/>
          </a:bodyPr>
          <a:lstStyle/>
          <a:p>
            <a:r>
              <a:rPr lang="en-US" sz="3200" dirty="0"/>
              <a:t>More benefits</a:t>
            </a:r>
            <a:r>
              <a:rPr lang="en-US" sz="3200" dirty="0">
                <a:sym typeface="Wingdings" pitchFamily="2" charset="2"/>
              </a:rPr>
              <a:t></a:t>
            </a:r>
            <a:endParaRPr lang="en-US" sz="3200" dirty="0"/>
          </a:p>
        </p:txBody>
      </p:sp>
      <p:sp>
        <p:nvSpPr>
          <p:cNvPr id="7" name="Rectangle 6"/>
          <p:cNvSpPr/>
          <p:nvPr/>
        </p:nvSpPr>
        <p:spPr>
          <a:xfrm>
            <a:off x="134489" y="807933"/>
            <a:ext cx="3109954" cy="369332"/>
          </a:xfrm>
          <a:prstGeom prst="rect">
            <a:avLst/>
          </a:prstGeom>
          <a:solidFill>
            <a:srgbClr val="FFFF00"/>
          </a:solidFill>
        </p:spPr>
        <p:txBody>
          <a:bodyPr wrap="none">
            <a:spAutoFit/>
          </a:bodyPr>
          <a:lstStyle/>
          <a:p>
            <a:r>
              <a:rPr lang="en-US" b="1" dirty="0"/>
              <a:t>SPEAKER </a:t>
            </a:r>
            <a:r>
              <a:rPr lang="mr-IN" b="1" dirty="0"/>
              <a:t>–</a:t>
            </a:r>
            <a:r>
              <a:rPr lang="en-US" b="1" dirty="0"/>
              <a:t> BARRY HALVERSON</a:t>
            </a:r>
          </a:p>
        </p:txBody>
      </p:sp>
    </p:spTree>
    <p:extLst>
      <p:ext uri="{BB962C8B-B14F-4D97-AF65-F5344CB8AC3E}">
        <p14:creationId xmlns:p14="http://schemas.microsoft.com/office/powerpoint/2010/main" val="7496897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A68E1F-3B17-4559-A17B-484B0E40A85D}"/>
              </a:ext>
            </a:extLst>
          </p:cNvPr>
          <p:cNvSpPr>
            <a:spLocks noGrp="1"/>
          </p:cNvSpPr>
          <p:nvPr>
            <p:ph idx="1"/>
          </p:nvPr>
        </p:nvSpPr>
        <p:spPr>
          <a:xfrm>
            <a:off x="85060" y="1357764"/>
            <a:ext cx="8750596" cy="5036373"/>
          </a:xfrm>
        </p:spPr>
        <p:txBody>
          <a:bodyPr>
            <a:noAutofit/>
          </a:bodyPr>
          <a:lstStyle/>
          <a:p>
            <a:pPr marL="457200" indent="-457200">
              <a:spcBef>
                <a:spcPts val="0"/>
              </a:spcBef>
              <a:spcAft>
                <a:spcPts val="2400"/>
              </a:spcAft>
            </a:pPr>
            <a:r>
              <a:rPr lang="en-US" b="1" dirty="0"/>
              <a:t>Control over chemicals put into the lake.  Without an </a:t>
            </a:r>
            <a:r>
              <a:rPr lang="en-US" b="1" dirty="0" err="1"/>
              <a:t>LMD</a:t>
            </a:r>
            <a:r>
              <a:rPr lang="en-US" b="1" dirty="0"/>
              <a:t> you do not have any control on what type of chemicals, what quantity of chemicals or how frequently chemicals are put into your lake.</a:t>
            </a:r>
          </a:p>
          <a:p>
            <a:pPr marL="457200" indent="-457200">
              <a:spcBef>
                <a:spcPts val="0"/>
              </a:spcBef>
              <a:spcAft>
                <a:spcPts val="2400"/>
              </a:spcAft>
            </a:pPr>
            <a:r>
              <a:rPr lang="en-US" b="1" dirty="0"/>
              <a:t>A way to prevent your lake from becoming a marsh/wetland.</a:t>
            </a:r>
          </a:p>
          <a:p>
            <a:pPr marL="457200" indent="-457200">
              <a:spcBef>
                <a:spcPts val="0"/>
              </a:spcBef>
              <a:spcAft>
                <a:spcPts val="2400"/>
              </a:spcAft>
            </a:pPr>
            <a:r>
              <a:rPr lang="en-US" b="1" dirty="0"/>
              <a:t>Offut Lake is a eutrophic lake (dying lake), which means it is only a matter of time (100 years) before your lake will no longer exist – An LMD provides the financial means to prevent this for future generations</a:t>
            </a:r>
            <a:r>
              <a:rPr lang="en-US" dirty="0"/>
              <a:t>.</a:t>
            </a:r>
            <a:endParaRPr lang="en-US" sz="2000" dirty="0"/>
          </a:p>
          <a:p>
            <a:endParaRPr lang="en-US" sz="2000" dirty="0"/>
          </a:p>
        </p:txBody>
      </p:sp>
      <p:sp>
        <p:nvSpPr>
          <p:cNvPr id="4" name="Title 1">
            <a:extLst>
              <a:ext uri="{FF2B5EF4-FFF2-40B4-BE49-F238E27FC236}">
                <a16:creationId xmlns:a16="http://schemas.microsoft.com/office/drawing/2014/main" id="{B1A7ACE4-10E2-4397-994E-F340039AF2EB}"/>
              </a:ext>
            </a:extLst>
          </p:cNvPr>
          <p:cNvSpPr txBox="1">
            <a:spLocks/>
          </p:cNvSpPr>
          <p:nvPr/>
        </p:nvSpPr>
        <p:spPr>
          <a:xfrm>
            <a:off x="0" y="0"/>
            <a:ext cx="9144000" cy="10029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Microsoft Sans Serif" panose="020B0604020202020204" pitchFamily="34" charset="0"/>
                <a:ea typeface="Microsoft Sans Serif" panose="020B0604020202020204" pitchFamily="34" charset="0"/>
                <a:cs typeface="Microsoft Sans Serif" panose="020B0604020202020204" pitchFamily="34" charset="0"/>
              </a:rPr>
              <a:t>LMD Benefits continued...</a:t>
            </a:r>
          </a:p>
        </p:txBody>
      </p:sp>
      <p:sp>
        <p:nvSpPr>
          <p:cNvPr id="5" name="TextBox 4">
            <a:extLst>
              <a:ext uri="{FF2B5EF4-FFF2-40B4-BE49-F238E27FC236}">
                <a16:creationId xmlns:a16="http://schemas.microsoft.com/office/drawing/2014/main" id="{9F0C233B-D144-8A48-B42E-CCCE7D81D00F}"/>
              </a:ext>
            </a:extLst>
          </p:cNvPr>
          <p:cNvSpPr txBox="1"/>
          <p:nvPr/>
        </p:nvSpPr>
        <p:spPr>
          <a:xfrm>
            <a:off x="5824832" y="6003936"/>
            <a:ext cx="3180945" cy="584775"/>
          </a:xfrm>
          <a:prstGeom prst="rect">
            <a:avLst/>
          </a:prstGeom>
          <a:solidFill>
            <a:srgbClr val="FFFF00"/>
          </a:solidFill>
        </p:spPr>
        <p:txBody>
          <a:bodyPr wrap="square" rtlCol="0">
            <a:spAutoFit/>
          </a:bodyPr>
          <a:lstStyle/>
          <a:p>
            <a:r>
              <a:rPr lang="en-US" sz="3200" dirty="0"/>
              <a:t>More benefits</a:t>
            </a:r>
            <a:r>
              <a:rPr lang="en-US" sz="3200" dirty="0">
                <a:sym typeface="Wingdings" pitchFamily="2" charset="2"/>
              </a:rPr>
              <a:t></a:t>
            </a:r>
            <a:endParaRPr lang="en-US" sz="3200" dirty="0"/>
          </a:p>
        </p:txBody>
      </p:sp>
      <p:sp>
        <p:nvSpPr>
          <p:cNvPr id="7" name="Rectangle 6"/>
          <p:cNvSpPr/>
          <p:nvPr/>
        </p:nvSpPr>
        <p:spPr>
          <a:xfrm>
            <a:off x="134489" y="807933"/>
            <a:ext cx="3109954" cy="369332"/>
          </a:xfrm>
          <a:prstGeom prst="rect">
            <a:avLst/>
          </a:prstGeom>
          <a:solidFill>
            <a:srgbClr val="FFFF00"/>
          </a:solidFill>
        </p:spPr>
        <p:txBody>
          <a:bodyPr wrap="none">
            <a:spAutoFit/>
          </a:bodyPr>
          <a:lstStyle/>
          <a:p>
            <a:r>
              <a:rPr lang="en-US" b="1" dirty="0"/>
              <a:t>SPEAKER </a:t>
            </a:r>
            <a:r>
              <a:rPr lang="mr-IN" b="1" dirty="0"/>
              <a:t>–</a:t>
            </a:r>
            <a:r>
              <a:rPr lang="en-US" b="1" dirty="0"/>
              <a:t> BARRY HALVERSON</a:t>
            </a:r>
          </a:p>
        </p:txBody>
      </p:sp>
    </p:spTree>
    <p:extLst>
      <p:ext uri="{BB962C8B-B14F-4D97-AF65-F5344CB8AC3E}">
        <p14:creationId xmlns:p14="http://schemas.microsoft.com/office/powerpoint/2010/main" val="13105238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A68E1F-3B17-4559-A17B-484B0E40A85D}"/>
              </a:ext>
            </a:extLst>
          </p:cNvPr>
          <p:cNvSpPr>
            <a:spLocks noGrp="1"/>
          </p:cNvSpPr>
          <p:nvPr>
            <p:ph idx="1"/>
          </p:nvPr>
        </p:nvSpPr>
        <p:spPr>
          <a:xfrm>
            <a:off x="85060" y="1516260"/>
            <a:ext cx="8750596" cy="5036373"/>
          </a:xfrm>
        </p:spPr>
        <p:txBody>
          <a:bodyPr>
            <a:noAutofit/>
          </a:bodyPr>
          <a:lstStyle/>
          <a:p>
            <a:pPr marL="457200" indent="-457200">
              <a:spcBef>
                <a:spcPts val="0"/>
              </a:spcBef>
              <a:spcAft>
                <a:spcPts val="2400"/>
              </a:spcAft>
            </a:pPr>
            <a:r>
              <a:rPr lang="en-US" b="1" dirty="0"/>
              <a:t>Prevents your lake from becoming a toxic waste land (Toxic Algae).</a:t>
            </a:r>
          </a:p>
          <a:p>
            <a:pPr marL="457200" indent="-457200">
              <a:spcBef>
                <a:spcPts val="0"/>
              </a:spcBef>
              <a:spcAft>
                <a:spcPts val="2400"/>
              </a:spcAft>
            </a:pPr>
            <a:r>
              <a:rPr lang="en-US" b="1" dirty="0">
                <a:solidFill>
                  <a:srgbClr val="0432FF"/>
                </a:solidFill>
              </a:rPr>
              <a:t>B</a:t>
            </a:r>
            <a:r>
              <a:rPr lang="en-US" b="1" dirty="0"/>
              <a:t>oard </a:t>
            </a:r>
            <a:r>
              <a:rPr lang="en-US" b="1" dirty="0">
                <a:solidFill>
                  <a:srgbClr val="0432FF"/>
                </a:solidFill>
              </a:rPr>
              <a:t>o</a:t>
            </a:r>
            <a:r>
              <a:rPr lang="en-US" b="1" dirty="0"/>
              <a:t>f </a:t>
            </a:r>
            <a:r>
              <a:rPr lang="en-US" b="1" dirty="0">
                <a:solidFill>
                  <a:srgbClr val="0432FF"/>
                </a:solidFill>
              </a:rPr>
              <a:t>C</a:t>
            </a:r>
            <a:r>
              <a:rPr lang="en-US" b="1" dirty="0"/>
              <a:t>ounty </a:t>
            </a:r>
            <a:r>
              <a:rPr lang="en-US" b="1" dirty="0">
                <a:solidFill>
                  <a:srgbClr val="0432FF"/>
                </a:solidFill>
              </a:rPr>
              <a:t>C</a:t>
            </a:r>
            <a:r>
              <a:rPr lang="en-US" b="1" dirty="0"/>
              <a:t>ommissioners (</a:t>
            </a:r>
            <a:r>
              <a:rPr lang="en-US" b="1" dirty="0" err="1">
                <a:solidFill>
                  <a:srgbClr val="0432FF"/>
                </a:solidFill>
              </a:rPr>
              <a:t>BoCC</a:t>
            </a:r>
            <a:r>
              <a:rPr lang="en-US" b="1" dirty="0"/>
              <a:t>) just authorized $10,000 for 2022 and 2023 to assist lakes forming LMD’s (could pay for $5K Bond).</a:t>
            </a:r>
          </a:p>
          <a:p>
            <a:pPr marL="457200" indent="-457200">
              <a:spcBef>
                <a:spcPts val="0"/>
              </a:spcBef>
              <a:spcAft>
                <a:spcPts val="2400"/>
              </a:spcAft>
            </a:pPr>
            <a:r>
              <a:rPr lang="en-US" b="1" dirty="0" err="1"/>
              <a:t>BoCC</a:t>
            </a:r>
            <a:r>
              <a:rPr lang="en-US" b="1" dirty="0"/>
              <a:t> also just authorized reimbursement of Interfund Costs for Long Lake and Lake Lawrence for 2022 and 2023.  This could apply to other lakes forming LMD’s during these years.  That could amount to $7 – 14K </a:t>
            </a:r>
            <a:br>
              <a:rPr lang="en-US" b="1" dirty="0"/>
            </a:br>
            <a:r>
              <a:rPr lang="en-US" b="1" dirty="0"/>
              <a:t>a year depending on your Interfund Costs.</a:t>
            </a:r>
            <a:endParaRPr lang="en-US" sz="2000" b="1" dirty="0"/>
          </a:p>
          <a:p>
            <a:endParaRPr lang="en-US" sz="2000" dirty="0"/>
          </a:p>
        </p:txBody>
      </p:sp>
      <p:sp>
        <p:nvSpPr>
          <p:cNvPr id="4" name="Title 1">
            <a:extLst>
              <a:ext uri="{FF2B5EF4-FFF2-40B4-BE49-F238E27FC236}">
                <a16:creationId xmlns:a16="http://schemas.microsoft.com/office/drawing/2014/main" id="{B1A7ACE4-10E2-4397-994E-F340039AF2EB}"/>
              </a:ext>
            </a:extLst>
          </p:cNvPr>
          <p:cNvSpPr txBox="1">
            <a:spLocks/>
          </p:cNvSpPr>
          <p:nvPr/>
        </p:nvSpPr>
        <p:spPr>
          <a:xfrm>
            <a:off x="0" y="0"/>
            <a:ext cx="9144000" cy="10029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Microsoft Sans Serif" panose="020B0604020202020204" pitchFamily="34" charset="0"/>
                <a:ea typeface="Microsoft Sans Serif" panose="020B0604020202020204" pitchFamily="34" charset="0"/>
                <a:cs typeface="Microsoft Sans Serif" panose="020B0604020202020204" pitchFamily="34" charset="0"/>
              </a:rPr>
              <a:t>LMD Benefits continued...</a:t>
            </a:r>
          </a:p>
        </p:txBody>
      </p:sp>
      <p:sp>
        <p:nvSpPr>
          <p:cNvPr id="6" name="Rectangle 5"/>
          <p:cNvSpPr/>
          <p:nvPr/>
        </p:nvSpPr>
        <p:spPr>
          <a:xfrm>
            <a:off x="134489" y="807933"/>
            <a:ext cx="3109954" cy="369332"/>
          </a:xfrm>
          <a:prstGeom prst="rect">
            <a:avLst/>
          </a:prstGeom>
          <a:solidFill>
            <a:srgbClr val="FFFF00"/>
          </a:solidFill>
        </p:spPr>
        <p:txBody>
          <a:bodyPr wrap="none">
            <a:spAutoFit/>
          </a:bodyPr>
          <a:lstStyle/>
          <a:p>
            <a:r>
              <a:rPr lang="en-US" b="1" dirty="0"/>
              <a:t>SPEAKER </a:t>
            </a:r>
            <a:r>
              <a:rPr lang="mr-IN" b="1" dirty="0"/>
              <a:t>–</a:t>
            </a:r>
            <a:r>
              <a:rPr lang="en-US" b="1" dirty="0"/>
              <a:t> BARRY HALVERSON</a:t>
            </a:r>
          </a:p>
        </p:txBody>
      </p:sp>
    </p:spTree>
    <p:extLst>
      <p:ext uri="{BB962C8B-B14F-4D97-AF65-F5344CB8AC3E}">
        <p14:creationId xmlns:p14="http://schemas.microsoft.com/office/powerpoint/2010/main" val="2837535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15C260-E131-7248-ACB4-8632199CDC41}"/>
              </a:ext>
            </a:extLst>
          </p:cNvPr>
          <p:cNvSpPr>
            <a:spLocks noGrp="1"/>
          </p:cNvSpPr>
          <p:nvPr>
            <p:ph idx="1"/>
          </p:nvPr>
        </p:nvSpPr>
        <p:spPr>
          <a:xfrm>
            <a:off x="282285" y="235527"/>
            <a:ext cx="8584623" cy="6400800"/>
          </a:xfrm>
        </p:spPr>
        <p:txBody>
          <a:bodyPr>
            <a:noAutofit/>
          </a:bodyPr>
          <a:lstStyle/>
          <a:p>
            <a:pPr marL="0" indent="0">
              <a:spcBef>
                <a:spcPts val="0"/>
              </a:spcBef>
              <a:spcAft>
                <a:spcPts val="1200"/>
              </a:spcAft>
              <a:buNone/>
            </a:pPr>
            <a:r>
              <a:rPr lang="en-US" sz="2400" b="1" dirty="0"/>
              <a:t>SPEAKER </a:t>
            </a:r>
            <a:r>
              <a:rPr lang="mr-IN" sz="2400" b="1" dirty="0"/>
              <a:t>–</a:t>
            </a:r>
            <a:r>
              <a:rPr lang="en-US" sz="2400" b="1" dirty="0"/>
              <a:t> DIANE PERLMAN</a:t>
            </a:r>
          </a:p>
          <a:p>
            <a:pPr marL="0" indent="0">
              <a:spcBef>
                <a:spcPts val="0"/>
              </a:spcBef>
              <a:spcAft>
                <a:spcPts val="1200"/>
              </a:spcAft>
              <a:buNone/>
            </a:pPr>
            <a:r>
              <a:rPr lang="en-US" sz="2400" b="1" dirty="0"/>
              <a:t>Thanks for attending our in-person or our virtual meeting </a:t>
            </a:r>
            <a:r>
              <a:rPr lang="en-US" sz="2400" b="1" dirty="0" err="1"/>
              <a:t>viz</a:t>
            </a:r>
            <a:r>
              <a:rPr lang="en-US" sz="2400" b="1" dirty="0"/>
              <a:t> Zoom tonight.</a:t>
            </a:r>
          </a:p>
          <a:p>
            <a:pPr marL="0" indent="0">
              <a:spcBef>
                <a:spcPts val="0"/>
              </a:spcBef>
              <a:spcAft>
                <a:spcPts val="1200"/>
              </a:spcAft>
              <a:buNone/>
            </a:pPr>
            <a:r>
              <a:rPr lang="en-US" sz="2400" b="1" dirty="0"/>
              <a:t>Steering Committee members that are here tonight are: myself, Gary </a:t>
            </a:r>
            <a:r>
              <a:rPr lang="en-US" sz="2400" b="1" dirty="0" err="1"/>
              <a:t>Witley</a:t>
            </a:r>
            <a:r>
              <a:rPr lang="en-US" sz="2400" b="1" dirty="0"/>
              <a:t>, David and Laura Sommers, and James Burkhardt.</a:t>
            </a:r>
          </a:p>
          <a:p>
            <a:pPr marL="0" indent="0">
              <a:spcBef>
                <a:spcPts val="0"/>
              </a:spcBef>
              <a:spcAft>
                <a:spcPts val="1200"/>
              </a:spcAft>
              <a:buNone/>
            </a:pPr>
            <a:r>
              <a:rPr lang="en-US" sz="2400" b="1" dirty="0"/>
              <a:t>Thanks to our other steering committee members that are viewing from home: </a:t>
            </a:r>
            <a:r>
              <a:rPr lang="en-US" sz="2400" b="1"/>
              <a:t>Kathleen Nolte</a:t>
            </a:r>
            <a:r>
              <a:rPr lang="en-US" sz="2400" b="1" dirty="0"/>
              <a:t>, Rich and Kathi Durkin.</a:t>
            </a:r>
          </a:p>
          <a:p>
            <a:pPr marL="0" indent="0">
              <a:spcBef>
                <a:spcPts val="0"/>
              </a:spcBef>
              <a:spcAft>
                <a:spcPts val="1200"/>
              </a:spcAft>
              <a:buNone/>
            </a:pPr>
            <a:r>
              <a:rPr lang="en-US" sz="2400" b="1" dirty="0"/>
              <a:t>Our Zoom meeting is being facilitated by our wonderful tech team: </a:t>
            </a:r>
            <a:r>
              <a:rPr lang="en-US" sz="2400" b="1" dirty="0" err="1"/>
              <a:t>Vannessa</a:t>
            </a:r>
            <a:r>
              <a:rPr lang="en-US" sz="2400" b="1" dirty="0"/>
              <a:t> </a:t>
            </a:r>
            <a:r>
              <a:rPr lang="en-US" sz="2400" b="1" dirty="0" err="1"/>
              <a:t>Blea</a:t>
            </a:r>
            <a:r>
              <a:rPr lang="en-US" sz="2400" b="1" dirty="0"/>
              <a:t> and </a:t>
            </a:r>
            <a:r>
              <a:rPr lang="en-US" sz="2400" b="1" dirty="0" err="1"/>
              <a:t>Isaid</a:t>
            </a:r>
            <a:r>
              <a:rPr lang="en-US" sz="2400" b="1" dirty="0"/>
              <a:t> Orozco.</a:t>
            </a:r>
          </a:p>
          <a:p>
            <a:pPr marL="0" indent="0">
              <a:spcAft>
                <a:spcPts val="1200"/>
              </a:spcAft>
              <a:buNone/>
            </a:pPr>
            <a:r>
              <a:rPr lang="en-US" sz="2400" b="1" dirty="0"/>
              <a:t>We began meeting last August and have met weekly most of the fall and winter. As we began to study the regulations that govern lake management and learn about lake management plans, we came to appreciate how huge of a task we are undertaking. Our hope is to share some of that process with you tonight and get your input in how we move forward.</a:t>
            </a:r>
          </a:p>
        </p:txBody>
      </p:sp>
      <p:sp>
        <p:nvSpPr>
          <p:cNvPr id="3" name="Slide Number Placeholder 2">
            <a:extLst>
              <a:ext uri="{FF2B5EF4-FFF2-40B4-BE49-F238E27FC236}">
                <a16:creationId xmlns:a16="http://schemas.microsoft.com/office/drawing/2014/main" id="{0CF15666-3210-A24C-AB26-5196CC72359B}"/>
              </a:ext>
            </a:extLst>
          </p:cNvPr>
          <p:cNvSpPr>
            <a:spLocks noGrp="1"/>
          </p:cNvSpPr>
          <p:nvPr>
            <p:ph type="sldNum" sz="quarter" idx="12"/>
          </p:nvPr>
        </p:nvSpPr>
        <p:spPr/>
        <p:txBody>
          <a:bodyPr/>
          <a:lstStyle/>
          <a:p>
            <a:pPr algn="l"/>
            <a:fld id="{766D76B9-3FB4-4B48-BD81-7F2F35C81F1E}" type="slidenum">
              <a:rPr lang="en-US" smtClean="0"/>
              <a:pPr algn="l"/>
              <a:t>3</a:t>
            </a:fld>
            <a:endParaRPr lang="en-US" dirty="0"/>
          </a:p>
        </p:txBody>
      </p:sp>
    </p:spTree>
    <p:extLst>
      <p:ext uri="{BB962C8B-B14F-4D97-AF65-F5344CB8AC3E}">
        <p14:creationId xmlns:p14="http://schemas.microsoft.com/office/powerpoint/2010/main" val="10713568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C3E0D-DF42-4BB6-B864-56CA6023F84F}"/>
              </a:ext>
            </a:extLst>
          </p:cNvPr>
          <p:cNvSpPr>
            <a:spLocks noGrp="1"/>
          </p:cNvSpPr>
          <p:nvPr>
            <p:ph type="title"/>
          </p:nvPr>
        </p:nvSpPr>
        <p:spPr>
          <a:xfrm>
            <a:off x="610670" y="1227460"/>
            <a:ext cx="7886700" cy="381134"/>
          </a:xfrm>
        </p:spPr>
        <p:txBody>
          <a:bodyPr>
            <a:noAutofit/>
          </a:bodyPr>
          <a:lstStyle/>
          <a:p>
            <a:pPr algn="ctr"/>
            <a:r>
              <a:rPr lang="en-US" sz="2600" b="1" dirty="0">
                <a:latin typeface="Abadi" panose="020B0604020104020204" pitchFamily="34" charset="0"/>
                <a:cs typeface="Aharoni" panose="02010803020104030203" pitchFamily="2" charset="-79"/>
              </a:rPr>
              <a:t>Washington State LMD’s as of 2021</a:t>
            </a:r>
          </a:p>
        </p:txBody>
      </p:sp>
      <p:sp>
        <p:nvSpPr>
          <p:cNvPr id="3" name="Content Placeholder 2">
            <a:extLst>
              <a:ext uri="{FF2B5EF4-FFF2-40B4-BE49-F238E27FC236}">
                <a16:creationId xmlns:a16="http://schemas.microsoft.com/office/drawing/2014/main" id="{EF63D40F-D581-4CB2-BD11-04D19C755267}"/>
              </a:ext>
            </a:extLst>
          </p:cNvPr>
          <p:cNvSpPr>
            <a:spLocks noGrp="1"/>
          </p:cNvSpPr>
          <p:nvPr>
            <p:ph idx="1"/>
          </p:nvPr>
        </p:nvSpPr>
        <p:spPr>
          <a:xfrm>
            <a:off x="238874" y="1731102"/>
            <a:ext cx="8630292" cy="381134"/>
          </a:xfrm>
        </p:spPr>
        <p:txBody>
          <a:bodyPr>
            <a:noAutofit/>
          </a:bodyPr>
          <a:lstStyle/>
          <a:p>
            <a:pPr marL="0" indent="0">
              <a:buNone/>
            </a:pPr>
            <a:r>
              <a:rPr lang="en-US" sz="2200" b="1" dirty="0"/>
              <a:t>There are 17 LMD’s in Washington State –  4 in Thurston County (Lawrence, Long, Hicks and Barnes).</a:t>
            </a:r>
          </a:p>
        </p:txBody>
      </p:sp>
      <p:sp>
        <p:nvSpPr>
          <p:cNvPr id="5" name="Rectangle 4">
            <a:extLst>
              <a:ext uri="{FF2B5EF4-FFF2-40B4-BE49-F238E27FC236}">
                <a16:creationId xmlns:a16="http://schemas.microsoft.com/office/drawing/2014/main" id="{982A705F-CC65-6F44-8597-D7CB7A4C4CE6}"/>
              </a:ext>
            </a:extLst>
          </p:cNvPr>
          <p:cNvSpPr/>
          <p:nvPr/>
        </p:nvSpPr>
        <p:spPr>
          <a:xfrm>
            <a:off x="238873" y="2605509"/>
            <a:ext cx="4322691" cy="3947234"/>
          </a:xfrm>
          <a:prstGeom prst="rect">
            <a:avLst/>
          </a:prstGeom>
        </p:spPr>
        <p:txBody>
          <a:bodyPr wrap="square">
            <a:spAutoFit/>
          </a:bodyPr>
          <a:lstStyle/>
          <a:p>
            <a:pPr>
              <a:spcAft>
                <a:spcPts val="900"/>
              </a:spcAft>
            </a:pPr>
            <a:r>
              <a:rPr lang="en-US" b="1" dirty="0"/>
              <a:t>Lawrence Lake </a:t>
            </a:r>
            <a:r>
              <a:rPr lang="en-US" dirty="0"/>
              <a:t>– 339 acres – Thurston County</a:t>
            </a:r>
          </a:p>
          <a:p>
            <a:pPr>
              <a:spcAft>
                <a:spcPts val="900"/>
              </a:spcAft>
            </a:pPr>
            <a:r>
              <a:rPr lang="en-US" b="1" dirty="0"/>
              <a:t>Long Lake </a:t>
            </a:r>
            <a:r>
              <a:rPr lang="en-US" dirty="0"/>
              <a:t>– 311 acres – Thurston County</a:t>
            </a:r>
          </a:p>
          <a:p>
            <a:pPr>
              <a:spcAft>
                <a:spcPts val="900"/>
              </a:spcAft>
            </a:pPr>
            <a:r>
              <a:rPr lang="en-US" b="1" dirty="0"/>
              <a:t>Hicks Lake </a:t>
            </a:r>
            <a:r>
              <a:rPr lang="en-US" dirty="0"/>
              <a:t>– 4 acres – City of Lacey  </a:t>
            </a:r>
            <a:r>
              <a:rPr lang="en-US" i="1" dirty="0"/>
              <a:t>(YES, cities can have LMD’s if the lake is entirely within their jurisdiction)</a:t>
            </a:r>
          </a:p>
          <a:p>
            <a:pPr>
              <a:spcAft>
                <a:spcPts val="900"/>
              </a:spcAft>
            </a:pPr>
            <a:r>
              <a:rPr lang="en-US" b="1" dirty="0"/>
              <a:t>Barnes Lake </a:t>
            </a:r>
            <a:r>
              <a:rPr lang="en-US" dirty="0"/>
              <a:t>– 27 acres – City of Tumwater</a:t>
            </a:r>
          </a:p>
          <a:p>
            <a:pPr>
              <a:spcAft>
                <a:spcPts val="900"/>
              </a:spcAft>
            </a:pPr>
            <a:r>
              <a:rPr lang="en-US" b="1" dirty="0"/>
              <a:t>Big Lake </a:t>
            </a:r>
            <a:r>
              <a:rPr lang="en-US" dirty="0"/>
              <a:t>-512 acres – Skagit County</a:t>
            </a:r>
          </a:p>
          <a:p>
            <a:pPr>
              <a:spcAft>
                <a:spcPts val="900"/>
              </a:spcAft>
            </a:pPr>
            <a:r>
              <a:rPr lang="en-US" b="1" dirty="0"/>
              <a:t>Lake McMurray </a:t>
            </a:r>
            <a:r>
              <a:rPr lang="en-US" dirty="0"/>
              <a:t>– 128 acres – Skagit County</a:t>
            </a:r>
          </a:p>
          <a:p>
            <a:pPr>
              <a:spcAft>
                <a:spcPts val="900"/>
              </a:spcAft>
            </a:pPr>
            <a:r>
              <a:rPr lang="en-US" b="1" dirty="0"/>
              <a:t>Lake Campbell </a:t>
            </a:r>
            <a:r>
              <a:rPr lang="en-US" dirty="0"/>
              <a:t>– 390 acres – Skagit County</a:t>
            </a:r>
          </a:p>
          <a:p>
            <a:pPr>
              <a:spcAft>
                <a:spcPts val="900"/>
              </a:spcAft>
            </a:pPr>
            <a:r>
              <a:rPr lang="en-US" b="1" dirty="0"/>
              <a:t>Clear Lake </a:t>
            </a:r>
            <a:r>
              <a:rPr lang="en-US" dirty="0"/>
              <a:t>– 220 acres – Skagit County</a:t>
            </a:r>
          </a:p>
        </p:txBody>
      </p:sp>
      <p:sp>
        <p:nvSpPr>
          <p:cNvPr id="6" name="Rectangle 5">
            <a:extLst>
              <a:ext uri="{FF2B5EF4-FFF2-40B4-BE49-F238E27FC236}">
                <a16:creationId xmlns:a16="http://schemas.microsoft.com/office/drawing/2014/main" id="{AC2AF4BC-2800-D14E-BD89-18C4A9D4B702}"/>
              </a:ext>
            </a:extLst>
          </p:cNvPr>
          <p:cNvSpPr/>
          <p:nvPr/>
        </p:nvSpPr>
        <p:spPr>
          <a:xfrm>
            <a:off x="4700587" y="2605508"/>
            <a:ext cx="4322691" cy="3508653"/>
          </a:xfrm>
          <a:prstGeom prst="rect">
            <a:avLst/>
          </a:prstGeom>
        </p:spPr>
        <p:txBody>
          <a:bodyPr wrap="square">
            <a:spAutoFit/>
          </a:bodyPr>
          <a:lstStyle/>
          <a:p>
            <a:pPr>
              <a:spcAft>
                <a:spcPts val="900"/>
              </a:spcAft>
            </a:pPr>
            <a:r>
              <a:rPr lang="en-US" b="1" dirty="0"/>
              <a:t>Beaver Lake </a:t>
            </a:r>
            <a:r>
              <a:rPr lang="en-US" dirty="0"/>
              <a:t>– 72 acres – Skagit County</a:t>
            </a:r>
          </a:p>
          <a:p>
            <a:pPr>
              <a:spcAft>
                <a:spcPts val="900"/>
              </a:spcAft>
            </a:pPr>
            <a:r>
              <a:rPr lang="en-US" b="1" dirty="0"/>
              <a:t>Steel Lake </a:t>
            </a:r>
            <a:r>
              <a:rPr lang="en-US" dirty="0"/>
              <a:t>– 46 acres – City of Federal Way</a:t>
            </a:r>
          </a:p>
          <a:p>
            <a:pPr>
              <a:spcAft>
                <a:spcPts val="900"/>
              </a:spcAft>
            </a:pPr>
            <a:r>
              <a:rPr lang="en-US" b="1" dirty="0"/>
              <a:t>North Lake </a:t>
            </a:r>
            <a:r>
              <a:rPr lang="en-US" dirty="0"/>
              <a:t>– 55 acres – City of Federal Way</a:t>
            </a:r>
          </a:p>
          <a:p>
            <a:pPr>
              <a:spcAft>
                <a:spcPts val="900"/>
              </a:spcAft>
            </a:pPr>
            <a:r>
              <a:rPr lang="en-US" b="1" dirty="0"/>
              <a:t>Geneva Lake </a:t>
            </a:r>
            <a:r>
              <a:rPr lang="en-US" dirty="0"/>
              <a:t>– 28 acres – King County</a:t>
            </a:r>
          </a:p>
          <a:p>
            <a:pPr>
              <a:spcAft>
                <a:spcPts val="900"/>
              </a:spcAft>
            </a:pPr>
            <a:r>
              <a:rPr lang="en-US" b="1" dirty="0"/>
              <a:t>Beaver Lake </a:t>
            </a:r>
            <a:r>
              <a:rPr lang="en-US" dirty="0"/>
              <a:t>– 60 acres – King County</a:t>
            </a:r>
          </a:p>
          <a:p>
            <a:pPr>
              <a:spcAft>
                <a:spcPts val="900"/>
              </a:spcAft>
            </a:pPr>
            <a:r>
              <a:rPr lang="en-US" b="1" dirty="0"/>
              <a:t>Island Lake </a:t>
            </a:r>
            <a:r>
              <a:rPr lang="en-US" dirty="0"/>
              <a:t>– 105 acres – Mason County</a:t>
            </a:r>
          </a:p>
          <a:p>
            <a:pPr>
              <a:spcAft>
                <a:spcPts val="900"/>
              </a:spcAft>
            </a:pPr>
            <a:r>
              <a:rPr lang="en-US" b="1" dirty="0"/>
              <a:t>Spencer Lake </a:t>
            </a:r>
            <a:r>
              <a:rPr lang="en-US" dirty="0"/>
              <a:t>– 212 acres – Mason County</a:t>
            </a:r>
          </a:p>
          <a:p>
            <a:pPr>
              <a:spcAft>
                <a:spcPts val="900"/>
              </a:spcAft>
            </a:pPr>
            <a:r>
              <a:rPr lang="en-US" b="1" dirty="0"/>
              <a:t>Mason Lake </a:t>
            </a:r>
            <a:r>
              <a:rPr lang="en-US" dirty="0"/>
              <a:t>– 965 acres – Mason County</a:t>
            </a:r>
          </a:p>
          <a:p>
            <a:pPr>
              <a:spcAft>
                <a:spcPts val="900"/>
              </a:spcAft>
            </a:pPr>
            <a:r>
              <a:rPr lang="en-US" b="1" dirty="0"/>
              <a:t>Deer Lake </a:t>
            </a:r>
            <a:r>
              <a:rPr lang="en-US" dirty="0"/>
              <a:t>– 1,146 acres – Stevens County</a:t>
            </a:r>
          </a:p>
        </p:txBody>
      </p:sp>
      <p:sp>
        <p:nvSpPr>
          <p:cNvPr id="7" name="Title 1">
            <a:extLst>
              <a:ext uri="{FF2B5EF4-FFF2-40B4-BE49-F238E27FC236}">
                <a16:creationId xmlns:a16="http://schemas.microsoft.com/office/drawing/2014/main" id="{AFECD9B2-5583-4CE6-ADCC-9F1AF1002E12}"/>
              </a:ext>
            </a:extLst>
          </p:cNvPr>
          <p:cNvSpPr txBox="1">
            <a:spLocks/>
          </p:cNvSpPr>
          <p:nvPr/>
        </p:nvSpPr>
        <p:spPr>
          <a:xfrm>
            <a:off x="0" y="0"/>
            <a:ext cx="9144000" cy="10029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Microsoft Sans Serif" panose="020B0604020202020204" pitchFamily="34" charset="0"/>
                <a:ea typeface="Microsoft Sans Serif" panose="020B0604020202020204" pitchFamily="34" charset="0"/>
                <a:cs typeface="Microsoft Sans Serif" panose="020B0604020202020204" pitchFamily="34" charset="0"/>
              </a:rPr>
              <a:t>What other </a:t>
            </a:r>
            <a:r>
              <a:rPr lang="en-US" b="1" dirty="0" err="1">
                <a:latin typeface="Microsoft Sans Serif" panose="020B0604020202020204" pitchFamily="34" charset="0"/>
                <a:ea typeface="Microsoft Sans Serif" panose="020B0604020202020204" pitchFamily="34" charset="0"/>
                <a:cs typeface="Microsoft Sans Serif" panose="020B0604020202020204" pitchFamily="34" charset="0"/>
              </a:rPr>
              <a:t>LMDs</a:t>
            </a:r>
            <a:r>
              <a:rPr lang="en-US" b="1" dirty="0">
                <a:latin typeface="Microsoft Sans Serif" panose="020B0604020202020204" pitchFamily="34" charset="0"/>
                <a:ea typeface="Microsoft Sans Serif" panose="020B0604020202020204" pitchFamily="34" charset="0"/>
                <a:cs typeface="Microsoft Sans Serif" panose="020B0604020202020204" pitchFamily="34" charset="0"/>
              </a:rPr>
              <a:t> exist?</a:t>
            </a:r>
          </a:p>
        </p:txBody>
      </p:sp>
      <p:sp>
        <p:nvSpPr>
          <p:cNvPr id="9" name="Rectangle 8"/>
          <p:cNvSpPr/>
          <p:nvPr/>
        </p:nvSpPr>
        <p:spPr>
          <a:xfrm>
            <a:off x="134489" y="807933"/>
            <a:ext cx="3109954" cy="369332"/>
          </a:xfrm>
          <a:prstGeom prst="rect">
            <a:avLst/>
          </a:prstGeom>
          <a:solidFill>
            <a:srgbClr val="FFFF00"/>
          </a:solidFill>
        </p:spPr>
        <p:txBody>
          <a:bodyPr wrap="none">
            <a:spAutoFit/>
          </a:bodyPr>
          <a:lstStyle/>
          <a:p>
            <a:r>
              <a:rPr lang="en-US" b="1" dirty="0"/>
              <a:t>SPEAKER </a:t>
            </a:r>
            <a:r>
              <a:rPr lang="mr-IN" b="1" dirty="0"/>
              <a:t>–</a:t>
            </a:r>
            <a:r>
              <a:rPr lang="en-US" b="1" dirty="0"/>
              <a:t> BARRY HALVERSON</a:t>
            </a:r>
          </a:p>
        </p:txBody>
      </p:sp>
    </p:spTree>
    <p:extLst>
      <p:ext uri="{BB962C8B-B14F-4D97-AF65-F5344CB8AC3E}">
        <p14:creationId xmlns:p14="http://schemas.microsoft.com/office/powerpoint/2010/main" val="2662991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0E8B7-6F80-46D1-953D-0BFA1A7771EE}"/>
              </a:ext>
            </a:extLst>
          </p:cNvPr>
          <p:cNvSpPr>
            <a:spLocks noGrp="1"/>
          </p:cNvSpPr>
          <p:nvPr>
            <p:ph type="title"/>
          </p:nvPr>
        </p:nvSpPr>
        <p:spPr>
          <a:xfrm>
            <a:off x="628650" y="1129194"/>
            <a:ext cx="7886700" cy="366073"/>
          </a:xfrm>
        </p:spPr>
        <p:txBody>
          <a:bodyPr>
            <a:noAutofit/>
          </a:bodyPr>
          <a:lstStyle/>
          <a:p>
            <a:pPr algn="ctr"/>
            <a:r>
              <a:rPr lang="en-US" sz="2400" b="1" dirty="0">
                <a:latin typeface="+mn-lt"/>
                <a:cs typeface="Aharoni" panose="02010803020104030203" pitchFamily="2" charset="-79"/>
              </a:rPr>
              <a:t>Lakes In Thurston County</a:t>
            </a:r>
          </a:p>
        </p:txBody>
      </p:sp>
      <p:sp>
        <p:nvSpPr>
          <p:cNvPr id="3" name="Content Placeholder 2">
            <a:extLst>
              <a:ext uri="{FF2B5EF4-FFF2-40B4-BE49-F238E27FC236}">
                <a16:creationId xmlns:a16="http://schemas.microsoft.com/office/drawing/2014/main" id="{DA44982F-770F-4D6C-AE3C-2896B034B456}"/>
              </a:ext>
            </a:extLst>
          </p:cNvPr>
          <p:cNvSpPr>
            <a:spLocks noGrp="1"/>
          </p:cNvSpPr>
          <p:nvPr>
            <p:ph idx="1"/>
          </p:nvPr>
        </p:nvSpPr>
        <p:spPr>
          <a:xfrm>
            <a:off x="329609" y="1571638"/>
            <a:ext cx="8484782" cy="5206162"/>
          </a:xfrm>
        </p:spPr>
        <p:txBody>
          <a:bodyPr>
            <a:noAutofit/>
          </a:bodyPr>
          <a:lstStyle/>
          <a:p>
            <a:pPr marL="342900" indent="-342900">
              <a:buFont typeface="+mj-lt"/>
              <a:buAutoNum type="arabicPeriod"/>
            </a:pPr>
            <a:r>
              <a:rPr lang="en-US" sz="2200" dirty="0"/>
              <a:t>According to the Thurston County Shoreline Master Program there are 108 lakes/ponds in Thurston County.</a:t>
            </a:r>
          </a:p>
          <a:p>
            <a:pPr marL="342900" indent="-342900">
              <a:buFont typeface="+mj-lt"/>
              <a:buAutoNum type="arabicPeriod"/>
            </a:pPr>
            <a:r>
              <a:rPr lang="en-US" sz="2200" dirty="0"/>
              <a:t>79 of those lakes/ponds are smaller than 20 acres.</a:t>
            </a:r>
          </a:p>
          <a:p>
            <a:pPr marL="342900" indent="-342900">
              <a:buFont typeface="+mj-lt"/>
              <a:buAutoNum type="arabicPeriod"/>
            </a:pPr>
            <a:r>
              <a:rPr lang="en-US" sz="2200" b="1" dirty="0"/>
              <a:t>Top 10 Largest Lakes in Thurston County:</a:t>
            </a:r>
          </a:p>
          <a:p>
            <a:pPr lvl="1"/>
            <a:r>
              <a:rPr lang="en-US" sz="2200" dirty="0"/>
              <a:t>Alder Lake – 1,118 acres</a:t>
            </a:r>
          </a:p>
          <a:p>
            <a:pPr lvl="1"/>
            <a:r>
              <a:rPr lang="en-US" sz="2200" dirty="0"/>
              <a:t>Black Lake – 576 acres (SUD)</a:t>
            </a:r>
          </a:p>
          <a:p>
            <a:pPr lvl="1"/>
            <a:r>
              <a:rPr lang="en-US" sz="2200" dirty="0"/>
              <a:t>Skookumchuck Reservoir – 550 acres</a:t>
            </a:r>
          </a:p>
          <a:p>
            <a:pPr lvl="1"/>
            <a:r>
              <a:rPr lang="en-US" sz="2200" dirty="0"/>
              <a:t>Summit Lake – 523 acres </a:t>
            </a:r>
            <a:r>
              <a:rPr lang="en-US" sz="2200" b="1" dirty="0"/>
              <a:t>(past LMD, tried to start an SUD in 2019)</a:t>
            </a:r>
          </a:p>
          <a:p>
            <a:pPr lvl="1"/>
            <a:r>
              <a:rPr lang="en-US" sz="2200" dirty="0"/>
              <a:t>Lawrence Lake – 339 acres </a:t>
            </a:r>
            <a:r>
              <a:rPr lang="en-US" sz="2200" b="1" dirty="0"/>
              <a:t>(LMD since 1986)</a:t>
            </a:r>
          </a:p>
          <a:p>
            <a:pPr lvl="1"/>
            <a:r>
              <a:rPr lang="en-US" sz="2200" dirty="0"/>
              <a:t>Capitol Lake – 328 acres – (</a:t>
            </a:r>
            <a:r>
              <a:rPr lang="en-US" sz="2200" b="1" dirty="0"/>
              <a:t>City of Olympia for jurisdiction)</a:t>
            </a:r>
          </a:p>
          <a:p>
            <a:pPr lvl="1"/>
            <a:r>
              <a:rPr lang="en-US" sz="2200" dirty="0"/>
              <a:t>Long Lake – 311 acres </a:t>
            </a:r>
            <a:r>
              <a:rPr lang="en-US" sz="2200" b="1" dirty="0"/>
              <a:t>(LMD since 1986)</a:t>
            </a:r>
          </a:p>
          <a:p>
            <a:pPr lvl="1"/>
            <a:r>
              <a:rPr lang="en-US" sz="2200" dirty="0"/>
              <a:t>Pattison Lake – 257 acres (past LMD) </a:t>
            </a:r>
            <a:r>
              <a:rPr lang="en-US" sz="2200" b="1" dirty="0"/>
              <a:t>Applying to start new LMD</a:t>
            </a:r>
          </a:p>
          <a:p>
            <a:pPr lvl="1"/>
            <a:r>
              <a:rPr lang="en-US" sz="2200" dirty="0"/>
              <a:t>St. Clair Lake – 245 acres (</a:t>
            </a:r>
            <a:r>
              <a:rPr lang="en-US" sz="2200" b="1" dirty="0"/>
              <a:t>used to have an LMD)</a:t>
            </a:r>
          </a:p>
          <a:p>
            <a:pPr lvl="1"/>
            <a:r>
              <a:rPr lang="en-US" sz="2200" b="1" dirty="0">
                <a:highlight>
                  <a:srgbClr val="FFFF00"/>
                </a:highlight>
              </a:rPr>
              <a:t>Offut Lake – 192 acres</a:t>
            </a:r>
          </a:p>
        </p:txBody>
      </p:sp>
      <p:sp>
        <p:nvSpPr>
          <p:cNvPr id="4" name="Title 1">
            <a:extLst>
              <a:ext uri="{FF2B5EF4-FFF2-40B4-BE49-F238E27FC236}">
                <a16:creationId xmlns:a16="http://schemas.microsoft.com/office/drawing/2014/main" id="{60428216-49B7-4485-A0D5-DB99AFBFF142}"/>
              </a:ext>
            </a:extLst>
          </p:cNvPr>
          <p:cNvSpPr txBox="1">
            <a:spLocks/>
          </p:cNvSpPr>
          <p:nvPr/>
        </p:nvSpPr>
        <p:spPr>
          <a:xfrm>
            <a:off x="0" y="0"/>
            <a:ext cx="9144000" cy="10029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Microsoft Sans Serif" panose="020B0604020202020204" pitchFamily="34" charset="0"/>
                <a:ea typeface="Microsoft Sans Serif" panose="020B0604020202020204" pitchFamily="34" charset="0"/>
                <a:cs typeface="Microsoft Sans Serif" panose="020B0604020202020204" pitchFamily="34" charset="0"/>
              </a:rPr>
              <a:t>What other </a:t>
            </a:r>
            <a:r>
              <a:rPr lang="en-US" b="1" dirty="0" err="1">
                <a:latin typeface="Microsoft Sans Serif" panose="020B0604020202020204" pitchFamily="34" charset="0"/>
                <a:ea typeface="Microsoft Sans Serif" panose="020B0604020202020204" pitchFamily="34" charset="0"/>
                <a:cs typeface="Microsoft Sans Serif" panose="020B0604020202020204" pitchFamily="34" charset="0"/>
              </a:rPr>
              <a:t>LMDs</a:t>
            </a:r>
            <a:r>
              <a:rPr lang="en-US" b="1" dirty="0">
                <a:latin typeface="Microsoft Sans Serif" panose="020B0604020202020204" pitchFamily="34" charset="0"/>
                <a:ea typeface="Microsoft Sans Serif" panose="020B0604020202020204" pitchFamily="34" charset="0"/>
                <a:cs typeface="Microsoft Sans Serif" panose="020B0604020202020204" pitchFamily="34" charset="0"/>
              </a:rPr>
              <a:t> exist?</a:t>
            </a:r>
          </a:p>
        </p:txBody>
      </p:sp>
      <p:sp>
        <p:nvSpPr>
          <p:cNvPr id="6" name="Rectangle 5"/>
          <p:cNvSpPr/>
          <p:nvPr/>
        </p:nvSpPr>
        <p:spPr>
          <a:xfrm>
            <a:off x="134489" y="807933"/>
            <a:ext cx="3109954" cy="369332"/>
          </a:xfrm>
          <a:prstGeom prst="rect">
            <a:avLst/>
          </a:prstGeom>
          <a:solidFill>
            <a:srgbClr val="FFFF00"/>
          </a:solidFill>
        </p:spPr>
        <p:txBody>
          <a:bodyPr wrap="none">
            <a:spAutoFit/>
          </a:bodyPr>
          <a:lstStyle/>
          <a:p>
            <a:r>
              <a:rPr lang="en-US" b="1" dirty="0"/>
              <a:t>SPEAKER </a:t>
            </a:r>
            <a:r>
              <a:rPr lang="mr-IN" b="1" dirty="0"/>
              <a:t>–</a:t>
            </a:r>
            <a:r>
              <a:rPr lang="en-US" b="1" dirty="0"/>
              <a:t> BARRY HALVERSON</a:t>
            </a:r>
          </a:p>
        </p:txBody>
      </p:sp>
    </p:spTree>
    <p:extLst>
      <p:ext uri="{BB962C8B-B14F-4D97-AF65-F5344CB8AC3E}">
        <p14:creationId xmlns:p14="http://schemas.microsoft.com/office/powerpoint/2010/main" val="2881045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B14FFAA-3382-6945-98E5-99E444CFAB12}"/>
              </a:ext>
            </a:extLst>
          </p:cNvPr>
          <p:cNvSpPr>
            <a:spLocks noGrp="1"/>
          </p:cNvSpPr>
          <p:nvPr>
            <p:ph type="sldNum" sz="quarter" idx="12"/>
          </p:nvPr>
        </p:nvSpPr>
        <p:spPr/>
        <p:txBody>
          <a:bodyPr/>
          <a:lstStyle/>
          <a:p>
            <a:pPr algn="l"/>
            <a:fld id="{766D76B9-3FB4-4B48-BD81-7F2F35C81F1E}" type="slidenum">
              <a:rPr lang="en-US" smtClean="0"/>
              <a:pPr algn="l"/>
              <a:t>32</a:t>
            </a:fld>
            <a:endParaRPr lang="en-US" dirty="0"/>
          </a:p>
        </p:txBody>
      </p:sp>
      <p:sp>
        <p:nvSpPr>
          <p:cNvPr id="4" name="Title 1">
            <a:extLst>
              <a:ext uri="{FF2B5EF4-FFF2-40B4-BE49-F238E27FC236}">
                <a16:creationId xmlns:a16="http://schemas.microsoft.com/office/drawing/2014/main" id="{33731844-D71E-294D-A874-C367B5FAC485}"/>
              </a:ext>
            </a:extLst>
          </p:cNvPr>
          <p:cNvSpPr txBox="1">
            <a:spLocks/>
          </p:cNvSpPr>
          <p:nvPr/>
        </p:nvSpPr>
        <p:spPr>
          <a:xfrm>
            <a:off x="0" y="-33454"/>
            <a:ext cx="9144000" cy="98061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Microsoft Sans Serif" panose="020B0604020202020204" pitchFamily="34" charset="0"/>
                <a:ea typeface="Microsoft Sans Serif" panose="020B0604020202020204" pitchFamily="34" charset="0"/>
                <a:cs typeface="Microsoft Sans Serif" panose="020B0604020202020204" pitchFamily="34" charset="0"/>
              </a:rPr>
              <a:t>Questions for Barry?</a:t>
            </a:r>
          </a:p>
        </p:txBody>
      </p:sp>
      <p:pic>
        <p:nvPicPr>
          <p:cNvPr id="9" name="Picture 8" descr="Text&#10;&#10;Description automatically generated">
            <a:extLst>
              <a:ext uri="{FF2B5EF4-FFF2-40B4-BE49-F238E27FC236}">
                <a16:creationId xmlns:a16="http://schemas.microsoft.com/office/drawing/2014/main" id="{1EBA6E80-29EB-E646-A023-F4C6D204D9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752" y="947163"/>
            <a:ext cx="8421624" cy="5179966"/>
          </a:xfrm>
          <a:prstGeom prst="rect">
            <a:avLst/>
          </a:prstGeom>
        </p:spPr>
      </p:pic>
      <p:sp>
        <p:nvSpPr>
          <p:cNvPr id="2" name="TextBox 1"/>
          <p:cNvSpPr txBox="1"/>
          <p:nvPr/>
        </p:nvSpPr>
        <p:spPr>
          <a:xfrm>
            <a:off x="1365504" y="5437632"/>
            <a:ext cx="6583680" cy="646331"/>
          </a:xfrm>
          <a:prstGeom prst="rect">
            <a:avLst/>
          </a:prstGeom>
          <a:solidFill>
            <a:srgbClr val="FFFF00"/>
          </a:solidFill>
        </p:spPr>
        <p:txBody>
          <a:bodyPr wrap="square" rtlCol="0">
            <a:spAutoFit/>
          </a:bodyPr>
          <a:lstStyle/>
          <a:p>
            <a:r>
              <a:rPr lang="en-US" b="1" dirty="0"/>
              <a:t>Barry took many questions from the audience. We will type those up and share them at our next meeting on January 26</a:t>
            </a:r>
            <a:r>
              <a:rPr lang="en-US" b="1" baseline="30000" dirty="0"/>
              <a:t>th</a:t>
            </a:r>
            <a:r>
              <a:rPr lang="en-US" b="1" dirty="0"/>
              <a:t>.</a:t>
            </a:r>
          </a:p>
        </p:txBody>
      </p:sp>
    </p:spTree>
    <p:extLst>
      <p:ext uri="{BB962C8B-B14F-4D97-AF65-F5344CB8AC3E}">
        <p14:creationId xmlns:p14="http://schemas.microsoft.com/office/powerpoint/2010/main" val="19769356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Unfinished Business Puzzle Pieces Hole Work Still to Be Done - Opportunity  Washington">
            <a:extLst>
              <a:ext uri="{FF2B5EF4-FFF2-40B4-BE49-F238E27FC236}">
                <a16:creationId xmlns:a16="http://schemas.microsoft.com/office/drawing/2014/main" id="{20DEA086-7422-CB4C-99D0-B3DDCACC34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350"/>
            <a:ext cx="9144000" cy="67976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16612" y="256032"/>
            <a:ext cx="5821337" cy="646331"/>
          </a:xfrm>
          <a:prstGeom prst="rect">
            <a:avLst/>
          </a:prstGeom>
          <a:solidFill>
            <a:srgbClr val="FFFF00"/>
          </a:solidFill>
        </p:spPr>
        <p:txBody>
          <a:bodyPr wrap="none">
            <a:spAutoFit/>
          </a:bodyPr>
          <a:lstStyle/>
          <a:p>
            <a:r>
              <a:rPr lang="en-US" sz="3600" b="1" dirty="0"/>
              <a:t>SPEAKER </a:t>
            </a:r>
            <a:r>
              <a:rPr lang="mr-IN" sz="3600" b="1" dirty="0"/>
              <a:t>–</a:t>
            </a:r>
            <a:r>
              <a:rPr lang="en-US" sz="3600" b="1" dirty="0"/>
              <a:t> </a:t>
            </a:r>
            <a:r>
              <a:rPr lang="en-US" sz="3600" b="1"/>
              <a:t>JAMES BURKHART</a:t>
            </a:r>
            <a:endParaRPr lang="en-US" sz="3600" b="1" dirty="0"/>
          </a:p>
        </p:txBody>
      </p:sp>
    </p:spTree>
    <p:extLst>
      <p:ext uri="{BB962C8B-B14F-4D97-AF65-F5344CB8AC3E}">
        <p14:creationId xmlns:p14="http://schemas.microsoft.com/office/powerpoint/2010/main" val="86209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936012"/>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p:spPr>
        <p:txBody>
          <a:bodyPr>
            <a:normAutofit/>
          </a:bodyPr>
          <a:lstStyle/>
          <a:p>
            <a:pPr algn="ctr"/>
            <a:r>
              <a:rPr lang="en-US" b="1" dirty="0">
                <a:latin typeface="Microsoft Sans Serif" panose="020B0604020202020204" pitchFamily="34" charset="0"/>
                <a:ea typeface="Microsoft Sans Serif" panose="020B0604020202020204" pitchFamily="34" charset="0"/>
                <a:cs typeface="Microsoft Sans Serif" panose="020B0604020202020204" pitchFamily="34" charset="0"/>
              </a:rPr>
              <a:t>What do we still need to do?</a:t>
            </a:r>
          </a:p>
        </p:txBody>
      </p:sp>
      <p:sp>
        <p:nvSpPr>
          <p:cNvPr id="5" name="TextBox 4"/>
          <p:cNvSpPr txBox="1"/>
          <p:nvPr/>
        </p:nvSpPr>
        <p:spPr>
          <a:xfrm>
            <a:off x="585614" y="936012"/>
            <a:ext cx="7972772" cy="290848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800" b="1" dirty="0"/>
              <a:t>Get input from the </a:t>
            </a:r>
            <a:r>
              <a:rPr lang="en-US" sz="2800" b="1" dirty="0" err="1"/>
              <a:t>Offut</a:t>
            </a:r>
            <a:r>
              <a:rPr lang="en-US" sz="2800" b="1" dirty="0"/>
              <a:t> Lake Community via public meetings, emails, talk to committee </a:t>
            </a:r>
          </a:p>
          <a:p>
            <a:pPr marL="285750" indent="-285750">
              <a:spcAft>
                <a:spcPts val="600"/>
              </a:spcAft>
              <a:buFont typeface="Arial" panose="020B0604020202020204" pitchFamily="34" charset="0"/>
              <a:buChar char="•"/>
            </a:pPr>
            <a:r>
              <a:rPr lang="en-US" sz="2800" b="1" dirty="0"/>
              <a:t>Apply for grants</a:t>
            </a:r>
          </a:p>
          <a:p>
            <a:pPr marL="285750" indent="-285750">
              <a:spcAft>
                <a:spcPts val="600"/>
              </a:spcAft>
              <a:buFont typeface="Arial" panose="020B0604020202020204" pitchFamily="34" charset="0"/>
              <a:buChar char="•"/>
            </a:pPr>
            <a:r>
              <a:rPr lang="en-US" sz="2800" b="1" dirty="0"/>
              <a:t>Complete a draft budget </a:t>
            </a:r>
            <a:r>
              <a:rPr lang="en-US" sz="2800" i="1" dirty="0"/>
              <a:t>(lake boundaries, parcel categories and assessment levels)</a:t>
            </a:r>
            <a:endParaRPr lang="en-US" sz="1200" i="1" dirty="0"/>
          </a:p>
          <a:p>
            <a:pPr marL="285750" indent="-285750">
              <a:spcAft>
                <a:spcPts val="600"/>
              </a:spcAft>
              <a:buFont typeface="Arial" panose="020B0604020202020204" pitchFamily="34" charset="0"/>
              <a:buChar char="•"/>
            </a:pPr>
            <a:r>
              <a:rPr lang="en-US" sz="2800" b="1" dirty="0"/>
              <a:t>Gather petition signatures</a:t>
            </a:r>
          </a:p>
        </p:txBody>
      </p:sp>
      <p:sp>
        <p:nvSpPr>
          <p:cNvPr id="4" name="Slide Number Placeholder 3">
            <a:extLst>
              <a:ext uri="{FF2B5EF4-FFF2-40B4-BE49-F238E27FC236}">
                <a16:creationId xmlns:a16="http://schemas.microsoft.com/office/drawing/2014/main" id="{A1402A67-0485-45C6-8E4E-14F5917B38C3}"/>
              </a:ext>
            </a:extLst>
          </p:cNvPr>
          <p:cNvSpPr>
            <a:spLocks noGrp="1"/>
          </p:cNvSpPr>
          <p:nvPr>
            <p:ph type="sldNum" sz="quarter" idx="12"/>
          </p:nvPr>
        </p:nvSpPr>
        <p:spPr/>
        <p:txBody>
          <a:bodyPr/>
          <a:lstStyle/>
          <a:p>
            <a:pPr algn="l"/>
            <a:r>
              <a:rPr lang="en-US" dirty="0"/>
              <a:t>4</a:t>
            </a:r>
          </a:p>
        </p:txBody>
      </p:sp>
      <p:pic>
        <p:nvPicPr>
          <p:cNvPr id="6" name="Picture 5">
            <a:extLst>
              <a:ext uri="{FF2B5EF4-FFF2-40B4-BE49-F238E27FC236}">
                <a16:creationId xmlns:a16="http://schemas.microsoft.com/office/drawing/2014/main" id="{EA3E0417-6A2A-4B61-AB07-6FAA970079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44500"/>
            <a:ext cx="9144000" cy="3013499"/>
          </a:xfrm>
          <a:prstGeom prst="rect">
            <a:avLst/>
          </a:prstGeom>
        </p:spPr>
      </p:pic>
    </p:spTree>
    <p:extLst>
      <p:ext uri="{BB962C8B-B14F-4D97-AF65-F5344CB8AC3E}">
        <p14:creationId xmlns:p14="http://schemas.microsoft.com/office/powerpoint/2010/main" val="36738576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686A3DC-768F-465D-A7B8-2B5087A72F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Slide Number Placeholder 3">
            <a:extLst>
              <a:ext uri="{FF2B5EF4-FFF2-40B4-BE49-F238E27FC236}">
                <a16:creationId xmlns:a16="http://schemas.microsoft.com/office/drawing/2014/main" id="{A1402A67-0485-45C6-8E4E-14F5917B38C3}"/>
              </a:ext>
            </a:extLst>
          </p:cNvPr>
          <p:cNvSpPr>
            <a:spLocks noGrp="1"/>
          </p:cNvSpPr>
          <p:nvPr>
            <p:ph type="sldNum" sz="quarter" idx="12"/>
          </p:nvPr>
        </p:nvSpPr>
        <p:spPr/>
        <p:txBody>
          <a:bodyPr/>
          <a:lstStyle/>
          <a:p>
            <a:pPr algn="l"/>
            <a:r>
              <a:rPr lang="en-US" dirty="0"/>
              <a:t>4</a:t>
            </a:r>
          </a:p>
        </p:txBody>
      </p:sp>
      <p:sp>
        <p:nvSpPr>
          <p:cNvPr id="5" name="Oval 4">
            <a:extLst>
              <a:ext uri="{FF2B5EF4-FFF2-40B4-BE49-F238E27FC236}">
                <a16:creationId xmlns:a16="http://schemas.microsoft.com/office/drawing/2014/main" id="{6F0F21F7-5FB3-C942-AC9A-C9E65DAF0B55}"/>
              </a:ext>
            </a:extLst>
          </p:cNvPr>
          <p:cNvSpPr/>
          <p:nvPr/>
        </p:nvSpPr>
        <p:spPr>
          <a:xfrm>
            <a:off x="6116284" y="6221181"/>
            <a:ext cx="2971800" cy="5524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Diane</a:t>
            </a:r>
          </a:p>
        </p:txBody>
      </p:sp>
      <p:sp>
        <p:nvSpPr>
          <p:cNvPr id="7" name="Title 1">
            <a:extLst>
              <a:ext uri="{FF2B5EF4-FFF2-40B4-BE49-F238E27FC236}">
                <a16:creationId xmlns:a16="http://schemas.microsoft.com/office/drawing/2014/main" id="{7BD7CAFD-A8C9-C94D-B690-E0EB3BDCC015}"/>
              </a:ext>
            </a:extLst>
          </p:cNvPr>
          <p:cNvSpPr txBox="1">
            <a:spLocks/>
          </p:cNvSpPr>
          <p:nvPr/>
        </p:nvSpPr>
        <p:spPr>
          <a:xfrm>
            <a:off x="606879" y="870540"/>
            <a:ext cx="3812721" cy="23337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atin typeface="Microsoft Sans Serif" panose="020B0604020202020204" pitchFamily="34" charset="0"/>
                <a:ea typeface="Microsoft Sans Serif" panose="020B0604020202020204" pitchFamily="34" charset="0"/>
                <a:cs typeface="Microsoft Sans Serif" panose="020B0604020202020204" pitchFamily="34" charset="0"/>
              </a:rPr>
              <a:t>Community </a:t>
            </a:r>
            <a:br>
              <a:rPr lang="en-US" sz="5400" b="1" dirty="0">
                <a:latin typeface="Microsoft Sans Serif" panose="020B0604020202020204" pitchFamily="34" charset="0"/>
                <a:ea typeface="Microsoft Sans Serif" panose="020B0604020202020204" pitchFamily="34" charset="0"/>
                <a:cs typeface="Microsoft Sans Serif" panose="020B0604020202020204" pitchFamily="34" charset="0"/>
              </a:rPr>
            </a:br>
            <a:r>
              <a:rPr lang="en-US" sz="5400" b="1" dirty="0">
                <a:latin typeface="Microsoft Sans Serif" panose="020B0604020202020204" pitchFamily="34" charset="0"/>
                <a:ea typeface="Microsoft Sans Serif" panose="020B0604020202020204" pitchFamily="34" charset="0"/>
                <a:cs typeface="Microsoft Sans Serif" panose="020B0604020202020204" pitchFamily="34" charset="0"/>
              </a:rPr>
              <a:t>Input </a:t>
            </a:r>
          </a:p>
        </p:txBody>
      </p:sp>
    </p:spTree>
    <p:extLst>
      <p:ext uri="{BB962C8B-B14F-4D97-AF65-F5344CB8AC3E}">
        <p14:creationId xmlns:p14="http://schemas.microsoft.com/office/powerpoint/2010/main" val="6013275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15C260-E131-7248-ACB4-8632199CDC41}"/>
              </a:ext>
            </a:extLst>
          </p:cNvPr>
          <p:cNvSpPr>
            <a:spLocks noGrp="1"/>
          </p:cNvSpPr>
          <p:nvPr>
            <p:ph idx="1"/>
          </p:nvPr>
        </p:nvSpPr>
        <p:spPr>
          <a:xfrm>
            <a:off x="374073" y="415636"/>
            <a:ext cx="8478981" cy="6357995"/>
          </a:xfrm>
        </p:spPr>
        <p:txBody>
          <a:bodyPr>
            <a:noAutofit/>
          </a:bodyPr>
          <a:lstStyle/>
          <a:p>
            <a:pPr marL="0" indent="0">
              <a:buNone/>
            </a:pPr>
            <a:r>
              <a:rPr lang="en-US" sz="2600" b="1" dirty="0"/>
              <a:t>SPEAKER </a:t>
            </a:r>
            <a:r>
              <a:rPr lang="mr-IN" sz="2600" b="1" dirty="0"/>
              <a:t>–</a:t>
            </a:r>
            <a:r>
              <a:rPr lang="en-US" sz="2600" b="1" dirty="0"/>
              <a:t> DIANE PERLMAN</a:t>
            </a:r>
          </a:p>
          <a:p>
            <a:pPr marL="0" indent="0">
              <a:buNone/>
            </a:pPr>
            <a:r>
              <a:rPr lang="en-US" sz="2600" b="1" dirty="0"/>
              <a:t>We have come to the most important  part of the meeting. We need your input, your thoughts, hopes, fears, plans, dreams . We will be dividing in groups to do this.</a:t>
            </a:r>
          </a:p>
          <a:p>
            <a:pPr marL="0" indent="0">
              <a:buNone/>
            </a:pPr>
            <a:r>
              <a:rPr lang="en-US" sz="2600" b="1" dirty="0"/>
              <a:t>Before we look at the questions we have prepared for you, we realize you may have additional questions either for Barry or the committee. There will be a time for those in a few minutes before we leave tonight. We do not pretend to have all the answers. WE WISH WE DID! We have learned a lot and realize there is much more to learn. You can help us by asking the questions and helping us find the answers.</a:t>
            </a:r>
          </a:p>
          <a:p>
            <a:pPr marL="0" indent="0">
              <a:buNone/>
            </a:pPr>
            <a:r>
              <a:rPr lang="en-US" sz="2600" b="1" dirty="0"/>
              <a:t>If you are viewing </a:t>
            </a:r>
            <a:r>
              <a:rPr lang="en-US" sz="2600" b="1" dirty="0" err="1"/>
              <a:t>zia</a:t>
            </a:r>
            <a:r>
              <a:rPr lang="en-US" sz="2600" b="1" dirty="0"/>
              <a:t> Zoom and wish to provide input, please email us at: </a:t>
            </a:r>
            <a:r>
              <a:rPr lang="en-US" sz="2600" b="1" dirty="0" err="1"/>
              <a:t>info.offut.lake@gmail.com</a:t>
            </a:r>
            <a:endParaRPr lang="en-US" sz="2600" b="1" dirty="0"/>
          </a:p>
          <a:p>
            <a:pPr marL="0" indent="0">
              <a:buNone/>
            </a:pPr>
            <a:r>
              <a:rPr lang="en-US" sz="2600" b="1" dirty="0"/>
              <a:t>We will be sending all Zoom participants a copy of this slideshow, all that was shared in groups, and other information distributed at the meeting.</a:t>
            </a:r>
          </a:p>
        </p:txBody>
      </p:sp>
      <p:sp>
        <p:nvSpPr>
          <p:cNvPr id="3" name="Slide Number Placeholder 2">
            <a:extLst>
              <a:ext uri="{FF2B5EF4-FFF2-40B4-BE49-F238E27FC236}">
                <a16:creationId xmlns:a16="http://schemas.microsoft.com/office/drawing/2014/main" id="{0CF15666-3210-A24C-AB26-5196CC72359B}"/>
              </a:ext>
            </a:extLst>
          </p:cNvPr>
          <p:cNvSpPr>
            <a:spLocks noGrp="1"/>
          </p:cNvSpPr>
          <p:nvPr>
            <p:ph type="sldNum" sz="quarter" idx="12"/>
          </p:nvPr>
        </p:nvSpPr>
        <p:spPr/>
        <p:txBody>
          <a:bodyPr/>
          <a:lstStyle/>
          <a:p>
            <a:pPr algn="l"/>
            <a:fld id="{766D76B9-3FB4-4B48-BD81-7F2F35C81F1E}" type="slidenum">
              <a:rPr lang="en-US" smtClean="0"/>
              <a:pPr algn="l"/>
              <a:t>36</a:t>
            </a:fld>
            <a:endParaRPr lang="en-US" dirty="0"/>
          </a:p>
        </p:txBody>
      </p:sp>
    </p:spTree>
    <p:extLst>
      <p:ext uri="{BB962C8B-B14F-4D97-AF65-F5344CB8AC3E}">
        <p14:creationId xmlns:p14="http://schemas.microsoft.com/office/powerpoint/2010/main" val="12413492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686A3DC-768F-465D-A7B8-2B5087A72FD3}"/>
              </a:ext>
            </a:extLst>
          </p:cNvPr>
          <p:cNvPicPr>
            <a:picLocks noChangeAspect="1"/>
          </p:cNvPicPr>
          <p:nvPr/>
        </p:nvPicPr>
        <p:blipFill>
          <a:blip r:embed="rId3" cstate="print">
            <a:alphaModFix amt="5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Slide Number Placeholder 3">
            <a:extLst>
              <a:ext uri="{FF2B5EF4-FFF2-40B4-BE49-F238E27FC236}">
                <a16:creationId xmlns:a16="http://schemas.microsoft.com/office/drawing/2014/main" id="{A1402A67-0485-45C6-8E4E-14F5917B38C3}"/>
              </a:ext>
            </a:extLst>
          </p:cNvPr>
          <p:cNvSpPr>
            <a:spLocks noGrp="1"/>
          </p:cNvSpPr>
          <p:nvPr>
            <p:ph type="sldNum" sz="quarter" idx="12"/>
          </p:nvPr>
        </p:nvSpPr>
        <p:spPr/>
        <p:txBody>
          <a:bodyPr/>
          <a:lstStyle/>
          <a:p>
            <a:pPr algn="l"/>
            <a:r>
              <a:rPr lang="en-US" dirty="0"/>
              <a:t>4</a:t>
            </a:r>
          </a:p>
        </p:txBody>
      </p:sp>
      <p:sp>
        <p:nvSpPr>
          <p:cNvPr id="7" name="TextBox 6">
            <a:extLst>
              <a:ext uri="{FF2B5EF4-FFF2-40B4-BE49-F238E27FC236}">
                <a16:creationId xmlns:a16="http://schemas.microsoft.com/office/drawing/2014/main" id="{BC609199-C8CF-6943-BAED-E144D7BBC256}"/>
              </a:ext>
            </a:extLst>
          </p:cNvPr>
          <p:cNvSpPr txBox="1"/>
          <p:nvPr/>
        </p:nvSpPr>
        <p:spPr>
          <a:xfrm>
            <a:off x="130881" y="1378251"/>
            <a:ext cx="8652402" cy="3785652"/>
          </a:xfrm>
          <a:prstGeom prst="rect">
            <a:avLst/>
          </a:prstGeom>
          <a:noFill/>
        </p:spPr>
        <p:txBody>
          <a:bodyPr wrap="square" rtlCol="0">
            <a:spAutoFit/>
          </a:bodyPr>
          <a:lstStyle/>
          <a:p>
            <a:pPr marL="742950" indent="-742950">
              <a:buFont typeface="+mj-lt"/>
              <a:buAutoNum type="arabicPeriod"/>
            </a:pPr>
            <a:r>
              <a:rPr lang="en-US" sz="4000" b="1" dirty="0"/>
              <a:t>What are your top three </a:t>
            </a:r>
            <a:br>
              <a:rPr lang="en-US" sz="4000" b="1" dirty="0"/>
            </a:br>
            <a:r>
              <a:rPr lang="en-US" sz="4000" b="1" dirty="0"/>
              <a:t>concerns about the lake?</a:t>
            </a:r>
          </a:p>
          <a:p>
            <a:pPr marL="742950" indent="-742950">
              <a:buFont typeface="+mj-lt"/>
              <a:buAutoNum type="arabicPeriod"/>
            </a:pPr>
            <a:endParaRPr lang="en-US" sz="4000" b="1" dirty="0"/>
          </a:p>
          <a:p>
            <a:pPr marL="742950" indent="-742950">
              <a:buFont typeface="+mj-lt"/>
              <a:buAutoNum type="arabicPeriod"/>
            </a:pPr>
            <a:r>
              <a:rPr lang="en-US" sz="4000" b="1" dirty="0"/>
              <a:t>What are your proposed solutions?</a:t>
            </a:r>
          </a:p>
          <a:p>
            <a:pPr marL="742950" indent="-742950">
              <a:buFont typeface="+mj-lt"/>
              <a:buAutoNum type="arabicPeriod"/>
            </a:pPr>
            <a:endParaRPr lang="en-US" sz="4000" b="1" dirty="0"/>
          </a:p>
          <a:p>
            <a:pPr marL="742950" indent="-742950">
              <a:buFont typeface="+mj-lt"/>
              <a:buAutoNum type="arabicPeriod"/>
            </a:pPr>
            <a:r>
              <a:rPr lang="en-US" sz="4000" b="1" dirty="0"/>
              <a:t>What other questions do you have</a:t>
            </a:r>
            <a:r>
              <a:rPr lang="en-US" sz="4000" dirty="0"/>
              <a:t>?</a:t>
            </a:r>
            <a:endParaRPr lang="en-US" sz="2400" dirty="0"/>
          </a:p>
        </p:txBody>
      </p:sp>
      <p:sp>
        <p:nvSpPr>
          <p:cNvPr id="8" name="Title 1">
            <a:extLst>
              <a:ext uri="{FF2B5EF4-FFF2-40B4-BE49-F238E27FC236}">
                <a16:creationId xmlns:a16="http://schemas.microsoft.com/office/drawing/2014/main" id="{2E0EA506-EBAF-7247-8423-F7E3837C2D5A}"/>
              </a:ext>
            </a:extLst>
          </p:cNvPr>
          <p:cNvSpPr txBox="1">
            <a:spLocks/>
          </p:cNvSpPr>
          <p:nvPr/>
        </p:nvSpPr>
        <p:spPr>
          <a:xfrm>
            <a:off x="0" y="0"/>
            <a:ext cx="9144000" cy="10029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latin typeface="Microsoft Sans Serif" panose="020B0604020202020204" pitchFamily="34" charset="0"/>
                <a:ea typeface="Microsoft Sans Serif" panose="020B0604020202020204" pitchFamily="34" charset="0"/>
                <a:cs typeface="Microsoft Sans Serif" panose="020B0604020202020204" pitchFamily="34" charset="0"/>
              </a:rPr>
              <a:t>What are your thoughts?</a:t>
            </a:r>
            <a:endParaRPr lang="en-US" b="1"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9" name="Oval 8">
            <a:extLst>
              <a:ext uri="{FF2B5EF4-FFF2-40B4-BE49-F238E27FC236}">
                <a16:creationId xmlns:a16="http://schemas.microsoft.com/office/drawing/2014/main" id="{5C8D8964-5166-DF41-BC45-7FD03B28E1E8}"/>
              </a:ext>
            </a:extLst>
          </p:cNvPr>
          <p:cNvSpPr/>
          <p:nvPr/>
        </p:nvSpPr>
        <p:spPr>
          <a:xfrm>
            <a:off x="1039368" y="5339041"/>
            <a:ext cx="6629400" cy="11907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These are the questions each group was asked </a:t>
            </a:r>
            <a:r>
              <a:rPr lang="en-US" sz="2400" b="1">
                <a:solidFill>
                  <a:srgbClr val="FF0000"/>
                </a:solidFill>
              </a:rPr>
              <a:t>to address.</a:t>
            </a:r>
            <a:endParaRPr lang="en-US" sz="2400" b="1" dirty="0">
              <a:solidFill>
                <a:srgbClr val="FF0000"/>
              </a:solidFill>
            </a:endParaRPr>
          </a:p>
        </p:txBody>
      </p:sp>
    </p:spTree>
    <p:extLst>
      <p:ext uri="{BB962C8B-B14F-4D97-AF65-F5344CB8AC3E}">
        <p14:creationId xmlns:p14="http://schemas.microsoft.com/office/powerpoint/2010/main" val="10635256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How to Ask for Help | Savvy Psychologist">
            <a:extLst>
              <a:ext uri="{FF2B5EF4-FFF2-40B4-BE49-F238E27FC236}">
                <a16:creationId xmlns:a16="http://schemas.microsoft.com/office/drawing/2014/main" id="{7BFD2DE7-24E0-3F4E-A045-2A8ECB966C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32025" y="0"/>
            <a:ext cx="5772862" cy="646331"/>
          </a:xfrm>
          <a:prstGeom prst="rect">
            <a:avLst/>
          </a:prstGeom>
        </p:spPr>
        <p:txBody>
          <a:bodyPr wrap="none">
            <a:spAutoFit/>
          </a:bodyPr>
          <a:lstStyle/>
          <a:p>
            <a:r>
              <a:rPr lang="en-US" sz="3600" b="1" dirty="0"/>
              <a:t>SPEAKER </a:t>
            </a:r>
            <a:r>
              <a:rPr lang="mr-IN" sz="3600" b="1" dirty="0"/>
              <a:t>–</a:t>
            </a:r>
            <a:r>
              <a:rPr lang="en-US" sz="3600" b="1" dirty="0"/>
              <a:t> LAURA SOMMERS</a:t>
            </a:r>
          </a:p>
        </p:txBody>
      </p:sp>
    </p:spTree>
    <p:extLst>
      <p:ext uri="{BB962C8B-B14F-4D97-AF65-F5344CB8AC3E}">
        <p14:creationId xmlns:p14="http://schemas.microsoft.com/office/powerpoint/2010/main" val="18677540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3454"/>
            <a:ext cx="9144000" cy="980617"/>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p:spPr>
        <p:txBody>
          <a:bodyPr>
            <a:normAutofit/>
          </a:bodyPr>
          <a:lstStyle/>
          <a:p>
            <a:pPr algn="ctr"/>
            <a:r>
              <a:rPr lang="en-US" b="1" dirty="0">
                <a:latin typeface="Microsoft Sans Serif" panose="020B0604020202020204" pitchFamily="34" charset="0"/>
                <a:ea typeface="Microsoft Sans Serif" panose="020B0604020202020204" pitchFamily="34" charset="0"/>
                <a:cs typeface="Microsoft Sans Serif" panose="020B0604020202020204" pitchFamily="34" charset="0"/>
              </a:rPr>
              <a:t>How can you help?</a:t>
            </a:r>
          </a:p>
        </p:txBody>
      </p:sp>
      <p:sp>
        <p:nvSpPr>
          <p:cNvPr id="5" name="TextBox 4">
            <a:extLst>
              <a:ext uri="{FF2B5EF4-FFF2-40B4-BE49-F238E27FC236}">
                <a16:creationId xmlns:a16="http://schemas.microsoft.com/office/drawing/2014/main" id="{DB9E770B-1D6B-7D45-87A2-B8517F4DD8A4}"/>
              </a:ext>
            </a:extLst>
          </p:cNvPr>
          <p:cNvSpPr txBox="1"/>
          <p:nvPr/>
        </p:nvSpPr>
        <p:spPr>
          <a:xfrm>
            <a:off x="74978" y="947418"/>
            <a:ext cx="6872478" cy="5693866"/>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4400" dirty="0"/>
              <a:t>Volunteer!</a:t>
            </a:r>
          </a:p>
          <a:p>
            <a:pPr marL="285750" indent="-285750">
              <a:spcAft>
                <a:spcPts val="1200"/>
              </a:spcAft>
              <a:buFont typeface="Arial" panose="020B0604020202020204" pitchFamily="34" charset="0"/>
              <a:buChar char="•"/>
            </a:pPr>
            <a:r>
              <a:rPr lang="en-US" sz="3600" dirty="0"/>
              <a:t>Share your thoughts with our steering committee.</a:t>
            </a:r>
            <a:br>
              <a:rPr lang="en-US" sz="3600" dirty="0"/>
            </a:br>
            <a:r>
              <a:rPr lang="en-US" sz="3600" dirty="0"/>
              <a:t>Sign-up for our e-newsletters</a:t>
            </a:r>
          </a:p>
          <a:p>
            <a:pPr marL="285750" indent="-285750">
              <a:spcAft>
                <a:spcPts val="1200"/>
              </a:spcAft>
              <a:buFont typeface="Arial" panose="020B0604020202020204" pitchFamily="34" charset="0"/>
              <a:buChar char="•"/>
            </a:pPr>
            <a:r>
              <a:rPr lang="en-US" sz="3600" dirty="0"/>
              <a:t>Review materials on our website</a:t>
            </a:r>
          </a:p>
          <a:p>
            <a:pPr marL="285750" indent="-285750">
              <a:buFont typeface="Arial" panose="020B0604020202020204" pitchFamily="34" charset="0"/>
              <a:buChar char="•"/>
            </a:pPr>
            <a:r>
              <a:rPr lang="en-US" sz="3600" dirty="0"/>
              <a:t>Visit our website:</a:t>
            </a:r>
          </a:p>
          <a:p>
            <a:pPr algn="ctr"/>
            <a:r>
              <a:rPr lang="en-US" sz="2800" dirty="0">
                <a:hlinkClick r:id="rId3"/>
              </a:rPr>
              <a:t>Offutlakecommunity.godaddysites.com </a:t>
            </a:r>
            <a:endParaRPr lang="en-US" sz="2800" dirty="0">
              <a:highlight>
                <a:srgbClr val="FFFF00"/>
              </a:highlight>
            </a:endParaRPr>
          </a:p>
          <a:p>
            <a:pPr marL="285750" indent="-285750">
              <a:spcBef>
                <a:spcPts val="1200"/>
              </a:spcBef>
              <a:buFont typeface="Arial" panose="020B0604020202020204" pitchFamily="34" charset="0"/>
              <a:buChar char="•"/>
            </a:pPr>
            <a:r>
              <a:rPr lang="en-US" sz="3600" b="1" dirty="0"/>
              <a:t>Contact us: </a:t>
            </a:r>
            <a:r>
              <a:rPr lang="en-US" sz="3600" b="1" dirty="0" err="1"/>
              <a:t>info.offut.lake@gmail.com</a:t>
            </a:r>
            <a:endParaRPr lang="en-US" sz="3200" b="1" dirty="0"/>
          </a:p>
        </p:txBody>
      </p:sp>
      <p:sp>
        <p:nvSpPr>
          <p:cNvPr id="7" name="Rectangle 6">
            <a:extLst>
              <a:ext uri="{FF2B5EF4-FFF2-40B4-BE49-F238E27FC236}">
                <a16:creationId xmlns:a16="http://schemas.microsoft.com/office/drawing/2014/main" id="{D7D294DF-2DD7-6449-BE7F-F2525F5B4624}"/>
              </a:ext>
            </a:extLst>
          </p:cNvPr>
          <p:cNvSpPr/>
          <p:nvPr/>
        </p:nvSpPr>
        <p:spPr>
          <a:xfrm>
            <a:off x="6370983" y="934911"/>
            <a:ext cx="2773017" cy="2416046"/>
          </a:xfrm>
          <a:prstGeom prst="rect">
            <a:avLst/>
          </a:prstGeom>
          <a:solidFill>
            <a:srgbClr val="FFFF00"/>
          </a:solidFill>
          <a:ln w="28575">
            <a:solidFill>
              <a:srgbClr val="FF0000"/>
            </a:solidFill>
          </a:ln>
        </p:spPr>
        <p:txBody>
          <a:bodyPr wrap="square">
            <a:spAutoFit/>
          </a:bodyPr>
          <a:lstStyle/>
          <a:p>
            <a:pPr>
              <a:spcAft>
                <a:spcPts val="600"/>
              </a:spcAft>
            </a:pPr>
            <a:r>
              <a:rPr lang="en-US" b="1" dirty="0"/>
              <a:t>Skills/Experience Needed</a:t>
            </a:r>
          </a:p>
          <a:p>
            <a:pPr marL="285750" indent="-285750">
              <a:spcAft>
                <a:spcPts val="600"/>
              </a:spcAft>
              <a:buFont typeface="Arial" panose="020B0604020202020204" pitchFamily="34" charset="0"/>
              <a:buChar char="•"/>
            </a:pPr>
            <a:r>
              <a:rPr lang="en-US" b="1" dirty="0"/>
              <a:t>Biology/Botany</a:t>
            </a:r>
          </a:p>
          <a:p>
            <a:pPr marL="285750" indent="-285750">
              <a:spcAft>
                <a:spcPts val="600"/>
              </a:spcAft>
              <a:buFont typeface="Arial" panose="020B0604020202020204" pitchFamily="34" charset="0"/>
              <a:buChar char="•"/>
            </a:pPr>
            <a:r>
              <a:rPr lang="en-US" b="1" dirty="0"/>
              <a:t>Water management</a:t>
            </a:r>
          </a:p>
          <a:p>
            <a:pPr marL="285750" indent="-285750">
              <a:spcAft>
                <a:spcPts val="600"/>
              </a:spcAft>
              <a:buFont typeface="Arial" panose="020B0604020202020204" pitchFamily="34" charset="0"/>
              <a:buChar char="•"/>
            </a:pPr>
            <a:r>
              <a:rPr lang="en-US" b="1" dirty="0"/>
              <a:t>County government</a:t>
            </a:r>
          </a:p>
          <a:p>
            <a:pPr marL="285750" indent="-285750">
              <a:spcAft>
                <a:spcPts val="600"/>
              </a:spcAft>
              <a:buFont typeface="Arial" panose="020B0604020202020204" pitchFamily="34" charset="0"/>
              <a:buChar char="•"/>
            </a:pPr>
            <a:r>
              <a:rPr lang="en-US" b="1" dirty="0"/>
              <a:t>Accounting/budgets</a:t>
            </a:r>
          </a:p>
          <a:p>
            <a:pPr marL="285750" indent="-285750">
              <a:spcAft>
                <a:spcPts val="600"/>
              </a:spcAft>
              <a:buFont typeface="Arial" panose="020B0604020202020204" pitchFamily="34" charset="0"/>
              <a:buChar char="•"/>
            </a:pPr>
            <a:r>
              <a:rPr lang="en-US" b="1" dirty="0"/>
              <a:t>Volunteers to get weed assessment training</a:t>
            </a:r>
          </a:p>
        </p:txBody>
      </p:sp>
    </p:spTree>
    <p:extLst>
      <p:ext uri="{BB962C8B-B14F-4D97-AF65-F5344CB8AC3E}">
        <p14:creationId xmlns:p14="http://schemas.microsoft.com/office/powerpoint/2010/main" val="3904002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991186"/>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p:spPr>
        <p:txBody>
          <a:bodyPr>
            <a:normAutofit/>
          </a:bodyPr>
          <a:lstStyle/>
          <a:p>
            <a:pPr algn="ctr"/>
            <a:r>
              <a:rPr lang="en-US" b="1" dirty="0">
                <a:latin typeface="Microsoft Sans Serif" panose="020B0604020202020204" pitchFamily="34" charset="0"/>
                <a:ea typeface="Microsoft Sans Serif" panose="020B0604020202020204" pitchFamily="34" charset="0"/>
                <a:cs typeface="Microsoft Sans Serif" panose="020B0604020202020204" pitchFamily="34" charset="0"/>
              </a:rPr>
              <a:t>Our Mission</a:t>
            </a:r>
          </a:p>
        </p:txBody>
      </p:sp>
      <p:sp>
        <p:nvSpPr>
          <p:cNvPr id="6" name="TextBox 5">
            <a:extLst>
              <a:ext uri="{FF2B5EF4-FFF2-40B4-BE49-F238E27FC236}">
                <a16:creationId xmlns:a16="http://schemas.microsoft.com/office/drawing/2014/main" id="{0C6B5490-C442-AF41-B94A-8C190182423C}"/>
              </a:ext>
            </a:extLst>
          </p:cNvPr>
          <p:cNvSpPr txBox="1"/>
          <p:nvPr/>
        </p:nvSpPr>
        <p:spPr>
          <a:xfrm>
            <a:off x="469309" y="1346133"/>
            <a:ext cx="8674691" cy="4524315"/>
          </a:xfrm>
          <a:prstGeom prst="rect">
            <a:avLst/>
          </a:prstGeom>
          <a:noFill/>
        </p:spPr>
        <p:txBody>
          <a:bodyPr wrap="square" rtlCol="0">
            <a:spAutoFit/>
          </a:bodyPr>
          <a:lstStyle/>
          <a:p>
            <a:pPr>
              <a:spcAft>
                <a:spcPts val="1200"/>
              </a:spcAft>
            </a:pPr>
            <a:r>
              <a:rPr lang="en-US" sz="4000" b="1" dirty="0" err="1"/>
              <a:t>Offut</a:t>
            </a:r>
            <a:r>
              <a:rPr lang="en-US" sz="4000" b="1" dirty="0"/>
              <a:t> Lake Steering Committee</a:t>
            </a:r>
          </a:p>
          <a:p>
            <a:r>
              <a:rPr lang="en-US" sz="3400" dirty="0"/>
              <a:t>We are a group of concerned </a:t>
            </a:r>
            <a:r>
              <a:rPr lang="en-US" sz="3400" dirty="0" err="1"/>
              <a:t>Offut</a:t>
            </a:r>
            <a:r>
              <a:rPr lang="en-US" sz="3400" dirty="0"/>
              <a:t> Lake citizens whose mission is to restore, preserve and protect the natural beauty, recreational activities and wildlife habitat of </a:t>
            </a:r>
            <a:r>
              <a:rPr lang="en-US" sz="3400" dirty="0" err="1"/>
              <a:t>Offut</a:t>
            </a:r>
            <a:r>
              <a:rPr lang="en-US" sz="3400" dirty="0"/>
              <a:t> Lake through cooperative weed management, water quality projects, community awareness, and educational programs for the benefit of all.</a:t>
            </a:r>
          </a:p>
        </p:txBody>
      </p:sp>
    </p:spTree>
    <p:extLst>
      <p:ext uri="{BB962C8B-B14F-4D97-AF65-F5344CB8AC3E}">
        <p14:creationId xmlns:p14="http://schemas.microsoft.com/office/powerpoint/2010/main" val="24657677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15C260-E131-7248-ACB4-8632199CDC41}"/>
              </a:ext>
            </a:extLst>
          </p:cNvPr>
          <p:cNvSpPr>
            <a:spLocks noGrp="1"/>
          </p:cNvSpPr>
          <p:nvPr>
            <p:ph idx="1"/>
          </p:nvPr>
        </p:nvSpPr>
        <p:spPr>
          <a:xfrm>
            <a:off x="628650" y="415636"/>
            <a:ext cx="7886700" cy="5761327"/>
          </a:xfrm>
        </p:spPr>
        <p:txBody>
          <a:bodyPr>
            <a:normAutofit/>
          </a:bodyPr>
          <a:lstStyle/>
          <a:p>
            <a:pPr marL="0" indent="0">
              <a:buNone/>
            </a:pPr>
            <a:r>
              <a:rPr lang="en-US" sz="3600" b="1" dirty="0"/>
              <a:t>SPEAKER </a:t>
            </a:r>
            <a:r>
              <a:rPr lang="mr-IN" sz="3600" b="1" dirty="0"/>
              <a:t>–</a:t>
            </a:r>
            <a:r>
              <a:rPr lang="en-US" sz="3600" b="1" dirty="0"/>
              <a:t> GARY WITLEY</a:t>
            </a:r>
          </a:p>
          <a:p>
            <a:pPr marL="0" indent="0">
              <a:buNone/>
            </a:pPr>
            <a:endParaRPr lang="en-US" sz="3600" b="1" dirty="0"/>
          </a:p>
          <a:p>
            <a:pPr marL="0" indent="0">
              <a:buNone/>
            </a:pPr>
            <a:r>
              <a:rPr lang="en-US" sz="3600" b="1" dirty="0"/>
              <a:t>Well, we are almost done for the evening. In spite of our best efforts, I’m pretty sure we have not yet answered all the questions you may have.</a:t>
            </a:r>
          </a:p>
          <a:p>
            <a:pPr marL="0" indent="0">
              <a:buNone/>
            </a:pPr>
            <a:endParaRPr lang="en-US" sz="3600" b="1" dirty="0"/>
          </a:p>
          <a:p>
            <a:pPr marL="0" indent="0">
              <a:buNone/>
            </a:pPr>
            <a:r>
              <a:rPr lang="en-US" sz="3600" b="1" dirty="0"/>
              <a:t>So let’s take a few moments to deal with that...</a:t>
            </a:r>
          </a:p>
        </p:txBody>
      </p:sp>
      <p:sp>
        <p:nvSpPr>
          <p:cNvPr id="3" name="Slide Number Placeholder 2">
            <a:extLst>
              <a:ext uri="{FF2B5EF4-FFF2-40B4-BE49-F238E27FC236}">
                <a16:creationId xmlns:a16="http://schemas.microsoft.com/office/drawing/2014/main" id="{0CF15666-3210-A24C-AB26-5196CC72359B}"/>
              </a:ext>
            </a:extLst>
          </p:cNvPr>
          <p:cNvSpPr>
            <a:spLocks noGrp="1"/>
          </p:cNvSpPr>
          <p:nvPr>
            <p:ph type="sldNum" sz="quarter" idx="12"/>
          </p:nvPr>
        </p:nvSpPr>
        <p:spPr/>
        <p:txBody>
          <a:bodyPr/>
          <a:lstStyle/>
          <a:p>
            <a:pPr algn="l"/>
            <a:fld id="{766D76B9-3FB4-4B48-BD81-7F2F35C81F1E}" type="slidenum">
              <a:rPr lang="en-US" smtClean="0"/>
              <a:pPr algn="l"/>
              <a:t>40</a:t>
            </a:fld>
            <a:endParaRPr lang="en-US" dirty="0"/>
          </a:p>
        </p:txBody>
      </p:sp>
      <p:pic>
        <p:nvPicPr>
          <p:cNvPr id="4" name="Picture 3" descr="A picture containing text, clipart&#10;&#10;Description automatically generated">
            <a:extLst>
              <a:ext uri="{FF2B5EF4-FFF2-40B4-BE49-F238E27FC236}">
                <a16:creationId xmlns:a16="http://schemas.microsoft.com/office/drawing/2014/main" id="{9A0D1D5F-6D9E-914F-8616-E84F04F407DC}"/>
              </a:ext>
            </a:extLst>
          </p:cNvPr>
          <p:cNvPicPr>
            <a:picLocks noChangeAspect="1"/>
          </p:cNvPicPr>
          <p:nvPr/>
        </p:nvPicPr>
        <p:blipFill rotWithShape="1">
          <a:blip r:embed="rId2">
            <a:extLst>
              <a:ext uri="{28A0092B-C50C-407E-A947-70E740481C1C}">
                <a14:useLocalDpi xmlns:a14="http://schemas.microsoft.com/office/drawing/2010/main" val="0"/>
              </a:ext>
            </a:extLst>
          </a:blip>
          <a:srcRect l="5432" t="3252" r="3131" b="4363"/>
          <a:stretch/>
        </p:blipFill>
        <p:spPr>
          <a:xfrm>
            <a:off x="5959130" y="283829"/>
            <a:ext cx="2572512" cy="1029863"/>
          </a:xfrm>
          <a:prstGeom prst="rect">
            <a:avLst/>
          </a:prstGeom>
        </p:spPr>
      </p:pic>
    </p:spTree>
    <p:extLst>
      <p:ext uri="{BB962C8B-B14F-4D97-AF65-F5344CB8AC3E}">
        <p14:creationId xmlns:p14="http://schemas.microsoft.com/office/powerpoint/2010/main" val="21730509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5D4A11-4F02-034F-9BA2-A926B09F02C7}"/>
              </a:ext>
            </a:extLst>
          </p:cNvPr>
          <p:cNvSpPr>
            <a:spLocks noGrp="1"/>
          </p:cNvSpPr>
          <p:nvPr>
            <p:ph idx="1"/>
          </p:nvPr>
        </p:nvSpPr>
        <p:spPr>
          <a:xfrm>
            <a:off x="402336" y="4664151"/>
            <a:ext cx="8502938" cy="1603375"/>
          </a:xfrm>
        </p:spPr>
        <p:txBody>
          <a:bodyPr>
            <a:noAutofit/>
          </a:bodyPr>
          <a:lstStyle/>
          <a:p>
            <a:pPr marL="0" indent="0">
              <a:buNone/>
            </a:pPr>
            <a:r>
              <a:rPr lang="en-US" sz="3000" b="1" dirty="0"/>
              <a:t>We collected remaining questions from the audience. Zoom participants were encouraged to email us their questions. We plan to collate all of those questions and research answers to be shared at our next meeting on January 26</a:t>
            </a:r>
            <a:r>
              <a:rPr lang="en-US" sz="3000" b="1" baseline="30000" dirty="0"/>
              <a:t>th</a:t>
            </a:r>
            <a:r>
              <a:rPr lang="en-US" sz="3000" b="1" dirty="0"/>
              <a:t>.</a:t>
            </a:r>
          </a:p>
        </p:txBody>
      </p:sp>
      <p:sp>
        <p:nvSpPr>
          <p:cNvPr id="3" name="Slide Number Placeholder 2">
            <a:extLst>
              <a:ext uri="{FF2B5EF4-FFF2-40B4-BE49-F238E27FC236}">
                <a16:creationId xmlns:a16="http://schemas.microsoft.com/office/drawing/2014/main" id="{CB14FFAA-3382-6945-98E5-99E444CFAB12}"/>
              </a:ext>
            </a:extLst>
          </p:cNvPr>
          <p:cNvSpPr>
            <a:spLocks noGrp="1"/>
          </p:cNvSpPr>
          <p:nvPr>
            <p:ph type="sldNum" sz="quarter" idx="12"/>
          </p:nvPr>
        </p:nvSpPr>
        <p:spPr/>
        <p:txBody>
          <a:bodyPr/>
          <a:lstStyle/>
          <a:p>
            <a:pPr algn="l"/>
            <a:fld id="{766D76B9-3FB4-4B48-BD81-7F2F35C81F1E}" type="slidenum">
              <a:rPr lang="en-US" smtClean="0"/>
              <a:pPr algn="l"/>
              <a:t>41</a:t>
            </a:fld>
            <a:endParaRPr lang="en-US" dirty="0"/>
          </a:p>
        </p:txBody>
      </p:sp>
      <p:sp>
        <p:nvSpPr>
          <p:cNvPr id="4" name="Title 1">
            <a:extLst>
              <a:ext uri="{FF2B5EF4-FFF2-40B4-BE49-F238E27FC236}">
                <a16:creationId xmlns:a16="http://schemas.microsoft.com/office/drawing/2014/main" id="{33731844-D71E-294D-A874-C367B5FAC485}"/>
              </a:ext>
            </a:extLst>
          </p:cNvPr>
          <p:cNvSpPr txBox="1">
            <a:spLocks/>
          </p:cNvSpPr>
          <p:nvPr/>
        </p:nvSpPr>
        <p:spPr>
          <a:xfrm>
            <a:off x="0" y="-33454"/>
            <a:ext cx="9144000" cy="98061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Microsoft Sans Serif" panose="020B0604020202020204" pitchFamily="34" charset="0"/>
                <a:ea typeface="Microsoft Sans Serif" panose="020B0604020202020204" pitchFamily="34" charset="0"/>
                <a:cs typeface="Microsoft Sans Serif" panose="020B0604020202020204" pitchFamily="34" charset="0"/>
              </a:rPr>
              <a:t>Questions for Steering Committee?</a:t>
            </a:r>
          </a:p>
        </p:txBody>
      </p:sp>
      <p:pic>
        <p:nvPicPr>
          <p:cNvPr id="7" name="Picture 6" descr="A picture containing text, clipart&#10;&#10;Description automatically generated">
            <a:extLst>
              <a:ext uri="{FF2B5EF4-FFF2-40B4-BE49-F238E27FC236}">
                <a16:creationId xmlns:a16="http://schemas.microsoft.com/office/drawing/2014/main" id="{9A0D1D5F-6D9E-914F-8616-E84F04F407DC}"/>
              </a:ext>
            </a:extLst>
          </p:cNvPr>
          <p:cNvPicPr>
            <a:picLocks noChangeAspect="1"/>
          </p:cNvPicPr>
          <p:nvPr/>
        </p:nvPicPr>
        <p:blipFill rotWithShape="1">
          <a:blip r:embed="rId3">
            <a:extLst>
              <a:ext uri="{28A0092B-C50C-407E-A947-70E740481C1C}">
                <a14:useLocalDpi xmlns:a14="http://schemas.microsoft.com/office/drawing/2010/main" val="0"/>
              </a:ext>
            </a:extLst>
          </a:blip>
          <a:srcRect l="5432" t="3252" r="3131" b="4363"/>
          <a:stretch/>
        </p:blipFill>
        <p:spPr>
          <a:xfrm>
            <a:off x="0" y="1030165"/>
            <a:ext cx="9083244" cy="3636328"/>
          </a:xfrm>
          <a:prstGeom prst="rect">
            <a:avLst/>
          </a:prstGeom>
        </p:spPr>
      </p:pic>
    </p:spTree>
    <p:extLst>
      <p:ext uri="{BB962C8B-B14F-4D97-AF65-F5344CB8AC3E}">
        <p14:creationId xmlns:p14="http://schemas.microsoft.com/office/powerpoint/2010/main" val="25605171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15C260-E131-7248-ACB4-8632199CDC41}"/>
              </a:ext>
            </a:extLst>
          </p:cNvPr>
          <p:cNvSpPr>
            <a:spLocks noGrp="1"/>
          </p:cNvSpPr>
          <p:nvPr>
            <p:ph idx="1"/>
          </p:nvPr>
        </p:nvSpPr>
        <p:spPr>
          <a:xfrm>
            <a:off x="445770" y="769204"/>
            <a:ext cx="7886700" cy="5761327"/>
          </a:xfrm>
        </p:spPr>
        <p:txBody>
          <a:bodyPr>
            <a:normAutofit/>
          </a:bodyPr>
          <a:lstStyle/>
          <a:p>
            <a:pPr marL="0" indent="0">
              <a:buNone/>
            </a:pPr>
            <a:r>
              <a:rPr lang="en-US" sz="3600" b="1" dirty="0"/>
              <a:t>SPEAKER </a:t>
            </a:r>
            <a:r>
              <a:rPr lang="mr-IN" sz="3600" b="1" dirty="0"/>
              <a:t>–</a:t>
            </a:r>
            <a:r>
              <a:rPr lang="en-US" sz="3600" b="1" dirty="0"/>
              <a:t> DIANE PERLMAN</a:t>
            </a:r>
          </a:p>
          <a:p>
            <a:pPr marL="0" indent="0">
              <a:buNone/>
            </a:pPr>
            <a:endParaRPr lang="en-US" sz="3600" b="1" dirty="0"/>
          </a:p>
          <a:p>
            <a:pPr marL="0" indent="0">
              <a:buNone/>
            </a:pPr>
            <a:r>
              <a:rPr lang="en-US" sz="3600" b="1" dirty="0"/>
              <a:t>Thanks to everyone, here and on Zoom, for your time and thoughtful input this evening. </a:t>
            </a:r>
          </a:p>
          <a:p>
            <a:pPr marL="0" indent="0">
              <a:buNone/>
            </a:pPr>
            <a:r>
              <a:rPr lang="en-US" sz="3600" b="1" dirty="0"/>
              <a:t>You can help us by telling your neighbors who were not here tonight about our next meeting two weeks (January 26</a:t>
            </a:r>
            <a:r>
              <a:rPr lang="en-US" sz="3600" b="1" baseline="30000" dirty="0"/>
              <a:t>th</a:t>
            </a:r>
            <a:r>
              <a:rPr lang="en-US" sz="3600" b="1" dirty="0"/>
              <a:t>). </a:t>
            </a:r>
          </a:p>
        </p:txBody>
      </p:sp>
      <p:sp>
        <p:nvSpPr>
          <p:cNvPr id="3" name="Slide Number Placeholder 2">
            <a:extLst>
              <a:ext uri="{FF2B5EF4-FFF2-40B4-BE49-F238E27FC236}">
                <a16:creationId xmlns:a16="http://schemas.microsoft.com/office/drawing/2014/main" id="{0CF15666-3210-A24C-AB26-5196CC72359B}"/>
              </a:ext>
            </a:extLst>
          </p:cNvPr>
          <p:cNvSpPr>
            <a:spLocks noGrp="1"/>
          </p:cNvSpPr>
          <p:nvPr>
            <p:ph type="sldNum" sz="quarter" idx="12"/>
          </p:nvPr>
        </p:nvSpPr>
        <p:spPr/>
        <p:txBody>
          <a:bodyPr/>
          <a:lstStyle/>
          <a:p>
            <a:pPr algn="l"/>
            <a:fld id="{766D76B9-3FB4-4B48-BD81-7F2F35C81F1E}" type="slidenum">
              <a:rPr lang="en-US" smtClean="0"/>
              <a:pPr algn="l"/>
              <a:t>42</a:t>
            </a:fld>
            <a:endParaRPr lang="en-US" dirty="0"/>
          </a:p>
        </p:txBody>
      </p:sp>
      <p:pic>
        <p:nvPicPr>
          <p:cNvPr id="4" name="Picture 3" descr="Text&#10;&#10;Description automatically generated with low confidence">
            <a:extLst>
              <a:ext uri="{FF2B5EF4-FFF2-40B4-BE49-F238E27FC236}">
                <a16:creationId xmlns:a16="http://schemas.microsoft.com/office/drawing/2014/main" id="{1E6B31CB-2935-C948-9D6E-E0F387A6B5ED}"/>
              </a:ext>
            </a:extLst>
          </p:cNvPr>
          <p:cNvPicPr>
            <a:picLocks noChangeAspect="1"/>
          </p:cNvPicPr>
          <p:nvPr/>
        </p:nvPicPr>
        <p:blipFill rotWithShape="1">
          <a:blip r:embed="rId2">
            <a:extLst>
              <a:ext uri="{28A0092B-C50C-407E-A947-70E740481C1C}">
                <a14:useLocalDpi xmlns:a14="http://schemas.microsoft.com/office/drawing/2010/main" val="0"/>
              </a:ext>
            </a:extLst>
          </a:blip>
          <a:srcRect t="14667" b="10533"/>
          <a:stretch/>
        </p:blipFill>
        <p:spPr>
          <a:xfrm>
            <a:off x="5913120" y="-4018"/>
            <a:ext cx="3218688" cy="2033986"/>
          </a:xfrm>
          <a:prstGeom prst="rect">
            <a:avLst/>
          </a:prstGeom>
        </p:spPr>
      </p:pic>
    </p:spTree>
    <p:extLst>
      <p:ext uri="{BB962C8B-B14F-4D97-AF65-F5344CB8AC3E}">
        <p14:creationId xmlns:p14="http://schemas.microsoft.com/office/powerpoint/2010/main" val="8626944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5D4A11-4F02-034F-9BA2-A926B09F02C7}"/>
              </a:ext>
            </a:extLst>
          </p:cNvPr>
          <p:cNvSpPr>
            <a:spLocks noGrp="1"/>
          </p:cNvSpPr>
          <p:nvPr>
            <p:ph idx="1"/>
          </p:nvPr>
        </p:nvSpPr>
        <p:spPr>
          <a:xfrm>
            <a:off x="0" y="0"/>
            <a:ext cx="9144000" cy="1079630"/>
          </a:xfrm>
        </p:spPr>
        <p:txBody>
          <a:bodyPr>
            <a:noAutofit/>
          </a:bodyPr>
          <a:lstStyle/>
          <a:p>
            <a:pPr marL="0" indent="0" algn="ctr">
              <a:buNone/>
            </a:pPr>
            <a:r>
              <a:rPr lang="en-US" sz="3600" b="1" dirty="0">
                <a:latin typeface="Abadi" panose="020B0604020104020204" pitchFamily="34" charset="0"/>
                <a:cs typeface="Aharoni" panose="02010803020104030203" pitchFamily="2" charset="-79"/>
              </a:rPr>
              <a:t>We hope to see you at our next meeting right here on </a:t>
            </a:r>
            <a:r>
              <a:rPr lang="en-US" sz="3600" b="1" dirty="0">
                <a:solidFill>
                  <a:srgbClr val="0432FF"/>
                </a:solidFill>
                <a:latin typeface="Abadi" panose="020B0604020104020204" pitchFamily="34" charset="0"/>
                <a:cs typeface="Aharoni" panose="02010803020104030203" pitchFamily="2" charset="-79"/>
              </a:rPr>
              <a:t>Wednesday, January 26, 6:30pm</a:t>
            </a:r>
            <a:r>
              <a:rPr lang="en-US" sz="3600" b="1" dirty="0">
                <a:latin typeface="Abadi" panose="020B0604020104020204" pitchFamily="34" charset="0"/>
                <a:cs typeface="Aharoni" panose="02010803020104030203" pitchFamily="2" charset="-79"/>
              </a:rPr>
              <a:t>.</a:t>
            </a:r>
          </a:p>
        </p:txBody>
      </p:sp>
      <p:sp>
        <p:nvSpPr>
          <p:cNvPr id="3" name="Slide Number Placeholder 2">
            <a:extLst>
              <a:ext uri="{FF2B5EF4-FFF2-40B4-BE49-F238E27FC236}">
                <a16:creationId xmlns:a16="http://schemas.microsoft.com/office/drawing/2014/main" id="{CB14FFAA-3382-6945-98E5-99E444CFAB12}"/>
              </a:ext>
            </a:extLst>
          </p:cNvPr>
          <p:cNvSpPr>
            <a:spLocks noGrp="1"/>
          </p:cNvSpPr>
          <p:nvPr>
            <p:ph type="sldNum" sz="quarter" idx="12"/>
          </p:nvPr>
        </p:nvSpPr>
        <p:spPr/>
        <p:txBody>
          <a:bodyPr/>
          <a:lstStyle/>
          <a:p>
            <a:pPr algn="l"/>
            <a:fld id="{766D76B9-3FB4-4B48-BD81-7F2F35C81F1E}" type="slidenum">
              <a:rPr lang="en-US" smtClean="0"/>
              <a:pPr algn="l"/>
              <a:t>43</a:t>
            </a:fld>
            <a:endParaRPr lang="en-US" dirty="0"/>
          </a:p>
        </p:txBody>
      </p:sp>
      <p:pic>
        <p:nvPicPr>
          <p:cNvPr id="7" name="Picture 6" descr="Text&#10;&#10;Description automatically generated with low confidence">
            <a:extLst>
              <a:ext uri="{FF2B5EF4-FFF2-40B4-BE49-F238E27FC236}">
                <a16:creationId xmlns:a16="http://schemas.microsoft.com/office/drawing/2014/main" id="{1E6B31CB-2935-C948-9D6E-E0F387A6B5ED}"/>
              </a:ext>
            </a:extLst>
          </p:cNvPr>
          <p:cNvPicPr>
            <a:picLocks noChangeAspect="1"/>
          </p:cNvPicPr>
          <p:nvPr/>
        </p:nvPicPr>
        <p:blipFill rotWithShape="1">
          <a:blip r:embed="rId3">
            <a:extLst>
              <a:ext uri="{28A0092B-C50C-407E-A947-70E740481C1C}">
                <a14:useLocalDpi xmlns:a14="http://schemas.microsoft.com/office/drawing/2010/main" val="0"/>
              </a:ext>
            </a:extLst>
          </a:blip>
          <a:srcRect t="14667" b="10533"/>
          <a:stretch/>
        </p:blipFill>
        <p:spPr>
          <a:xfrm>
            <a:off x="0" y="1079630"/>
            <a:ext cx="9144000" cy="5778370"/>
          </a:xfrm>
          <a:prstGeom prst="rect">
            <a:avLst/>
          </a:prstGeom>
        </p:spPr>
      </p:pic>
      <p:sp>
        <p:nvSpPr>
          <p:cNvPr id="8" name="Oval 7">
            <a:extLst>
              <a:ext uri="{FF2B5EF4-FFF2-40B4-BE49-F238E27FC236}">
                <a16:creationId xmlns:a16="http://schemas.microsoft.com/office/drawing/2014/main" id="{B0520C40-6161-9C43-9A11-0B62768493C7}"/>
              </a:ext>
            </a:extLst>
          </p:cNvPr>
          <p:cNvSpPr/>
          <p:nvPr/>
        </p:nvSpPr>
        <p:spPr>
          <a:xfrm>
            <a:off x="6172200" y="6221606"/>
            <a:ext cx="2971800" cy="5524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Diane</a:t>
            </a:r>
          </a:p>
        </p:txBody>
      </p:sp>
    </p:spTree>
    <p:extLst>
      <p:ext uri="{BB962C8B-B14F-4D97-AF65-F5344CB8AC3E}">
        <p14:creationId xmlns:p14="http://schemas.microsoft.com/office/powerpoint/2010/main" val="4079951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991186"/>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p:spPr>
        <p:txBody>
          <a:bodyPr>
            <a:normAutofit/>
          </a:bodyPr>
          <a:lstStyle/>
          <a:p>
            <a:pPr algn="ctr"/>
            <a:r>
              <a:rPr lang="en-US" b="1" dirty="0">
                <a:latin typeface="Microsoft Sans Serif" panose="020B0604020202020204" pitchFamily="34" charset="0"/>
                <a:ea typeface="Microsoft Sans Serif" panose="020B0604020202020204" pitchFamily="34" charset="0"/>
                <a:cs typeface="Microsoft Sans Serif" panose="020B0604020202020204" pitchFamily="34" charset="0"/>
              </a:rPr>
              <a:t>Agenda</a:t>
            </a:r>
          </a:p>
        </p:txBody>
      </p:sp>
      <p:sp>
        <p:nvSpPr>
          <p:cNvPr id="5" name="TextBox 4"/>
          <p:cNvSpPr txBox="1"/>
          <p:nvPr/>
        </p:nvSpPr>
        <p:spPr>
          <a:xfrm>
            <a:off x="628650" y="1096277"/>
            <a:ext cx="7972772" cy="5878532"/>
          </a:xfrm>
          <a:prstGeom prst="rect">
            <a:avLst/>
          </a:prstGeom>
          <a:noFill/>
        </p:spPr>
        <p:txBody>
          <a:bodyPr wrap="square" rtlCol="0">
            <a:spAutoFit/>
          </a:bodyPr>
          <a:lstStyle/>
          <a:p>
            <a:pPr marL="285750" indent="-285750">
              <a:buFont typeface="Arial" panose="020B0604020202020204" pitchFamily="34" charset="0"/>
              <a:buChar char="•"/>
            </a:pPr>
            <a:r>
              <a:rPr lang="en-US" sz="3600" dirty="0"/>
              <a:t>Welcome and introductions</a:t>
            </a:r>
          </a:p>
          <a:p>
            <a:pPr marL="285750" indent="-285750">
              <a:buFont typeface="Arial" panose="020B0604020202020204" pitchFamily="34" charset="0"/>
              <a:buChar char="•"/>
            </a:pPr>
            <a:r>
              <a:rPr lang="en-US" sz="3600" dirty="0"/>
              <a:t>Why are we here?</a:t>
            </a:r>
          </a:p>
          <a:p>
            <a:pPr marL="285750" indent="-285750">
              <a:buFont typeface="Arial" panose="020B0604020202020204" pitchFamily="34" charset="0"/>
              <a:buChar char="•"/>
            </a:pPr>
            <a:r>
              <a:rPr lang="en-US" sz="3600" dirty="0"/>
              <a:t>What do we want to do?</a:t>
            </a:r>
          </a:p>
          <a:p>
            <a:pPr marL="285750" indent="-285750">
              <a:buFont typeface="Arial" panose="020B0604020202020204" pitchFamily="34" charset="0"/>
              <a:buChar char="•"/>
            </a:pPr>
            <a:r>
              <a:rPr lang="en-US" sz="3600" dirty="0"/>
              <a:t>What have we done so far?</a:t>
            </a:r>
          </a:p>
          <a:p>
            <a:pPr marL="285750" indent="-285750">
              <a:buFont typeface="Arial" panose="020B0604020202020204" pitchFamily="34" charset="0"/>
              <a:buChar char="•"/>
            </a:pPr>
            <a:r>
              <a:rPr lang="en-US" sz="3600" dirty="0"/>
              <a:t>Three </a:t>
            </a:r>
            <a:r>
              <a:rPr lang="en-US" sz="3600" b="1" u="sng" dirty="0"/>
              <a:t>non-scientific</a:t>
            </a:r>
            <a:r>
              <a:rPr lang="en-US" sz="3600" u="sng" dirty="0"/>
              <a:t> </a:t>
            </a:r>
            <a:r>
              <a:rPr lang="en-US" sz="3600" dirty="0"/>
              <a:t>maps of </a:t>
            </a:r>
            <a:r>
              <a:rPr lang="en-US" sz="3600" dirty="0" err="1"/>
              <a:t>Offut</a:t>
            </a:r>
            <a:r>
              <a:rPr lang="en-US" sz="3600" dirty="0"/>
              <a:t> Lake</a:t>
            </a:r>
          </a:p>
          <a:p>
            <a:pPr marL="285750" indent="-285750">
              <a:buFont typeface="Arial" panose="020B0604020202020204" pitchFamily="34" charset="0"/>
              <a:buChar char="•"/>
            </a:pPr>
            <a:r>
              <a:rPr lang="en-US" sz="3600" dirty="0"/>
              <a:t>Guest Speaker – Barry Halverson</a:t>
            </a:r>
          </a:p>
          <a:p>
            <a:pPr marL="285750" indent="-285750">
              <a:buFont typeface="Arial" panose="020B0604020202020204" pitchFamily="34" charset="0"/>
              <a:buChar char="•"/>
            </a:pPr>
            <a:r>
              <a:rPr lang="en-US" sz="3600" dirty="0"/>
              <a:t>What do we still need to do?</a:t>
            </a:r>
          </a:p>
          <a:p>
            <a:pPr marL="285750" indent="-285750">
              <a:buFont typeface="Arial" panose="020B0604020202020204" pitchFamily="34" charset="0"/>
              <a:buChar char="•"/>
            </a:pPr>
            <a:r>
              <a:rPr lang="en-US" sz="3600" dirty="0"/>
              <a:t>Feedback Opportunity</a:t>
            </a:r>
          </a:p>
          <a:p>
            <a:pPr marL="285750" indent="-285750">
              <a:buFont typeface="Arial" panose="020B0604020202020204" pitchFamily="34" charset="0"/>
              <a:buChar char="•"/>
            </a:pPr>
            <a:r>
              <a:rPr lang="en-US" sz="3600" dirty="0"/>
              <a:t>How can you help?</a:t>
            </a:r>
          </a:p>
          <a:p>
            <a:pPr marL="285750" indent="-285750">
              <a:buFont typeface="Arial" panose="020B0604020202020204" pitchFamily="34" charset="0"/>
              <a:buChar char="•"/>
            </a:pPr>
            <a:r>
              <a:rPr lang="en-US" sz="3600" dirty="0"/>
              <a:t>Questions</a:t>
            </a:r>
          </a:p>
          <a:p>
            <a:pPr marL="285750" indent="-285750">
              <a:buFont typeface="Arial" panose="020B0604020202020204" pitchFamily="34" charset="0"/>
              <a:buChar char="•"/>
            </a:pPr>
            <a:endParaRPr lang="en-US" sz="1600" dirty="0"/>
          </a:p>
        </p:txBody>
      </p:sp>
    </p:spTree>
    <p:extLst>
      <p:ext uri="{BB962C8B-B14F-4D97-AF65-F5344CB8AC3E}">
        <p14:creationId xmlns:p14="http://schemas.microsoft.com/office/powerpoint/2010/main" val="2108103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Why are We Here Images, Stock Photos &amp;amp; Vectors | Shutterstock">
            <a:extLst>
              <a:ext uri="{FF2B5EF4-FFF2-40B4-BE49-F238E27FC236}">
                <a16:creationId xmlns:a16="http://schemas.microsoft.com/office/drawing/2014/main" id="{9515D35F-DA30-A248-9251-953692887C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515"/>
          <a:stretch/>
        </p:blipFill>
        <p:spPr bwMode="auto">
          <a:xfrm>
            <a:off x="0" y="393232"/>
            <a:ext cx="9144000" cy="6071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53517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15C260-E131-7248-ACB4-8632199CDC41}"/>
              </a:ext>
            </a:extLst>
          </p:cNvPr>
          <p:cNvSpPr>
            <a:spLocks noGrp="1"/>
          </p:cNvSpPr>
          <p:nvPr>
            <p:ph idx="1"/>
          </p:nvPr>
        </p:nvSpPr>
        <p:spPr>
          <a:xfrm>
            <a:off x="628650" y="415636"/>
            <a:ext cx="7886700" cy="5761327"/>
          </a:xfrm>
        </p:spPr>
        <p:txBody>
          <a:bodyPr>
            <a:normAutofit/>
          </a:bodyPr>
          <a:lstStyle/>
          <a:p>
            <a:pPr marL="0" indent="0">
              <a:spcBef>
                <a:spcPts val="0"/>
              </a:spcBef>
              <a:spcAft>
                <a:spcPts val="1200"/>
              </a:spcAft>
              <a:buNone/>
            </a:pPr>
            <a:r>
              <a:rPr lang="en-US" sz="3600" b="1" dirty="0"/>
              <a:t>SPEAKER </a:t>
            </a:r>
            <a:r>
              <a:rPr lang="mr-IN" sz="3600" b="1" dirty="0"/>
              <a:t>–</a:t>
            </a:r>
            <a:r>
              <a:rPr lang="en-US" sz="3600" b="1" dirty="0"/>
              <a:t> DIANE PERLMAN</a:t>
            </a:r>
          </a:p>
          <a:p>
            <a:pPr marL="0" indent="0">
              <a:buNone/>
            </a:pPr>
            <a:endParaRPr lang="en-US" sz="3600" b="1" dirty="0"/>
          </a:p>
          <a:p>
            <a:pPr marL="0" indent="0">
              <a:buNone/>
            </a:pPr>
            <a:r>
              <a:rPr lang="en-US" sz="3600" b="1" dirty="0"/>
              <a:t>Last August, Kathy Durkin responded to a post on Facebook of the weeds we had just taken out of the shoreline near our dock. Having been swimming here for over 70 years, I have seen huge changes in the amount of weeds. So let’s take a few moments to talk about WEEDS!</a:t>
            </a:r>
          </a:p>
        </p:txBody>
      </p:sp>
      <p:sp>
        <p:nvSpPr>
          <p:cNvPr id="3" name="Slide Number Placeholder 2">
            <a:extLst>
              <a:ext uri="{FF2B5EF4-FFF2-40B4-BE49-F238E27FC236}">
                <a16:creationId xmlns:a16="http://schemas.microsoft.com/office/drawing/2014/main" id="{0CF15666-3210-A24C-AB26-5196CC72359B}"/>
              </a:ext>
            </a:extLst>
          </p:cNvPr>
          <p:cNvSpPr>
            <a:spLocks noGrp="1"/>
          </p:cNvSpPr>
          <p:nvPr>
            <p:ph type="sldNum" sz="quarter" idx="12"/>
          </p:nvPr>
        </p:nvSpPr>
        <p:spPr/>
        <p:txBody>
          <a:bodyPr/>
          <a:lstStyle/>
          <a:p>
            <a:pPr algn="l"/>
            <a:fld id="{766D76B9-3FB4-4B48-BD81-7F2F35C81F1E}" type="slidenum">
              <a:rPr lang="en-US" smtClean="0"/>
              <a:pPr algn="l"/>
              <a:t>7</a:t>
            </a:fld>
            <a:endParaRPr lang="en-US" dirty="0"/>
          </a:p>
        </p:txBody>
      </p:sp>
      <p:pic>
        <p:nvPicPr>
          <p:cNvPr id="4" name="Picture 2" descr="Why are We Here Images, Stock Photos &amp;amp; Vectors | Shutterstock">
            <a:extLst>
              <a:ext uri="{FF2B5EF4-FFF2-40B4-BE49-F238E27FC236}">
                <a16:creationId xmlns:a16="http://schemas.microsoft.com/office/drawing/2014/main" id="{5235285E-B778-5540-97E9-E153A558F1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515"/>
          <a:stretch/>
        </p:blipFill>
        <p:spPr bwMode="auto">
          <a:xfrm>
            <a:off x="6614445" y="0"/>
            <a:ext cx="2310037" cy="1533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024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330CFF-580C-45DD-B13A-6200E4590B9E}"/>
              </a:ext>
            </a:extLst>
          </p:cNvPr>
          <p:cNvSpPr>
            <a:spLocks noGrp="1"/>
          </p:cNvSpPr>
          <p:nvPr>
            <p:ph idx="1"/>
          </p:nvPr>
        </p:nvSpPr>
        <p:spPr>
          <a:xfrm>
            <a:off x="6365115" y="1253331"/>
            <a:ext cx="2778885" cy="5543050"/>
          </a:xfrm>
        </p:spPr>
        <p:txBody>
          <a:bodyPr>
            <a:normAutofit lnSpcReduction="10000"/>
          </a:bodyPr>
          <a:lstStyle/>
          <a:p>
            <a:pPr marL="0" indent="0" algn="ctr">
              <a:spcBef>
                <a:spcPts val="0"/>
              </a:spcBef>
              <a:spcAft>
                <a:spcPts val="600"/>
              </a:spcAft>
              <a:buNone/>
            </a:pPr>
            <a:r>
              <a:rPr lang="en-US" b="1" dirty="0">
                <a:latin typeface="Calibri" panose="020F0502020204030204" pitchFamily="34" charset="0"/>
                <a:ea typeface="Times New Roman" panose="02020603050405020304" pitchFamily="18" charset="0"/>
              </a:rPr>
              <a:t>Weed Problem</a:t>
            </a:r>
          </a:p>
          <a:p>
            <a:pPr marL="0" indent="0">
              <a:spcBef>
                <a:spcPts val="0"/>
              </a:spcBef>
              <a:buNone/>
            </a:pPr>
            <a:r>
              <a:rPr lang="en-US" sz="2500" dirty="0">
                <a:latin typeface="Calibri" panose="020F0502020204030204" pitchFamily="34" charset="0"/>
                <a:ea typeface="Times New Roman" panose="02020603050405020304" pitchFamily="18" charset="0"/>
              </a:rPr>
              <a:t>The amount of uncontrolled growth of aquatic vegetation in Offut Lake has created an environment where it is increasingly difficult, and in some cases impossible, for residents and visitors to enjoy the benefits usually enjoyed by lake residents.</a:t>
            </a:r>
            <a:endParaRPr lang="en-US" sz="2500" dirty="0">
              <a:latin typeface="Times New Roman" panose="02020603050405020304" pitchFamily="18" charset="0"/>
              <a:ea typeface="Times New Roman" panose="02020603050405020304" pitchFamily="18" charset="0"/>
            </a:endParaRPr>
          </a:p>
        </p:txBody>
      </p:sp>
      <p:sp>
        <p:nvSpPr>
          <p:cNvPr id="2" name="Title 1"/>
          <p:cNvSpPr>
            <a:spLocks noGrp="1"/>
          </p:cNvSpPr>
          <p:nvPr>
            <p:ph type="title" idx="4294967295"/>
          </p:nvPr>
        </p:nvSpPr>
        <p:spPr>
          <a:xfrm>
            <a:off x="1" y="-1"/>
            <a:ext cx="9190406" cy="1087835"/>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gradFill>
        </p:spPr>
        <p:txBody>
          <a:bodyPr>
            <a:normAutofit/>
          </a:bodyPr>
          <a:lstStyle/>
          <a:p>
            <a:pPr algn="ctr"/>
            <a:r>
              <a:rPr lang="en-US" b="1" dirty="0">
                <a:latin typeface="Microsoft Sans Serif" panose="020B0604020202020204" pitchFamily="34" charset="0"/>
                <a:ea typeface="Microsoft Sans Serif" panose="020B0604020202020204" pitchFamily="34" charset="0"/>
                <a:cs typeface="Microsoft Sans Serif" panose="020B0604020202020204" pitchFamily="34" charset="0"/>
              </a:rPr>
              <a:t>Why are we here?</a:t>
            </a:r>
          </a:p>
        </p:txBody>
      </p:sp>
      <p:pic>
        <p:nvPicPr>
          <p:cNvPr id="1026" name="Picture 2">
            <a:extLst>
              <a:ext uri="{FF2B5EF4-FFF2-40B4-BE49-F238E27FC236}">
                <a16:creationId xmlns:a16="http://schemas.microsoft.com/office/drawing/2014/main" id="{49EB559E-EC93-4654-9D56-CFF3B1D854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563" y="1230244"/>
            <a:ext cx="6215552" cy="5423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705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oxic algae in Potholes Reservoir has Grant County issuing warning - NCWLIFE">
            <a:extLst>
              <a:ext uri="{FF2B5EF4-FFF2-40B4-BE49-F238E27FC236}">
                <a16:creationId xmlns:a16="http://schemas.microsoft.com/office/drawing/2014/main" id="{9A38848D-A169-174E-83D0-9EF1AD4209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79053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25139</TotalTime>
  <Words>2530</Words>
  <Application>Microsoft Macintosh PowerPoint</Application>
  <PresentationFormat>On-screen Show (4:3)</PresentationFormat>
  <Paragraphs>236</Paragraphs>
  <Slides>43</Slides>
  <Notes>24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43</vt:i4>
      </vt:variant>
    </vt:vector>
  </HeadingPairs>
  <TitlesOfParts>
    <vt:vector size="53" baseType="lpstr">
      <vt:lpstr>Abadi</vt:lpstr>
      <vt:lpstr>Aharoni</vt:lpstr>
      <vt:lpstr>Arial</vt:lpstr>
      <vt:lpstr>Calibri</vt:lpstr>
      <vt:lpstr>Calibri Light</vt:lpstr>
      <vt:lpstr>Microsoft Sans Serif</vt:lpstr>
      <vt:lpstr>Open Sans</vt:lpstr>
      <vt:lpstr>Times New Roman</vt:lpstr>
      <vt:lpstr>Wingdings</vt:lpstr>
      <vt:lpstr>Office Theme</vt:lpstr>
      <vt:lpstr>PowerPoint Presentation</vt:lpstr>
      <vt:lpstr>PowerPoint Presentation</vt:lpstr>
      <vt:lpstr>PowerPoint Presentation</vt:lpstr>
      <vt:lpstr>Our Mission</vt:lpstr>
      <vt:lpstr>Agenda</vt:lpstr>
      <vt:lpstr>PowerPoint Presentation</vt:lpstr>
      <vt:lpstr>PowerPoint Presentation</vt:lpstr>
      <vt:lpstr>Why are we here?</vt:lpstr>
      <vt:lpstr>PowerPoint Presentation</vt:lpstr>
      <vt:lpstr>PowerPoint Presentation</vt:lpstr>
      <vt:lpstr>Toxic Algae Blooms</vt:lpstr>
      <vt:lpstr>PowerPoint Presentation</vt:lpstr>
      <vt:lpstr>PowerPoint Presentation</vt:lpstr>
      <vt:lpstr>What do we want to do?</vt:lpstr>
      <vt:lpstr>PowerPoint Presentation</vt:lpstr>
      <vt:lpstr>What have we done so far?</vt:lpstr>
      <vt:lpstr>PowerPoint Presentation</vt:lpstr>
      <vt:lpstr>Offut Lake Beneficial Uses</vt:lpstr>
      <vt:lpstr>PowerPoint Presentation</vt:lpstr>
      <vt:lpstr>Offut Lake Aquatic Map</vt:lpstr>
      <vt:lpstr>PowerPoint Presentation</vt:lpstr>
      <vt:lpstr>Offut Lake Treatment Areas</vt:lpstr>
      <vt:lpstr>Barry Halverson</vt:lpstr>
      <vt:lpstr>PowerPoint Presentation</vt:lpstr>
      <vt:lpstr>PowerPoint Presentation</vt:lpstr>
      <vt:lpstr>PowerPoint Presentation</vt:lpstr>
      <vt:lpstr>PowerPoint Presentation</vt:lpstr>
      <vt:lpstr>PowerPoint Presentation</vt:lpstr>
      <vt:lpstr>PowerPoint Presentation</vt:lpstr>
      <vt:lpstr>Washington State LMD’s as of 2021</vt:lpstr>
      <vt:lpstr>Lakes In Thurston County</vt:lpstr>
      <vt:lpstr>PowerPoint Presentation</vt:lpstr>
      <vt:lpstr>PowerPoint Presentation</vt:lpstr>
      <vt:lpstr>What do we still need to do?</vt:lpstr>
      <vt:lpstr>PowerPoint Presentation</vt:lpstr>
      <vt:lpstr>PowerPoint Presentation</vt:lpstr>
      <vt:lpstr>PowerPoint Presentation</vt:lpstr>
      <vt:lpstr>PowerPoint Presentation</vt:lpstr>
      <vt:lpstr>How can you help?</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Jill Satran</dc:creator>
  <cp:lastModifiedBy>Gary Witley</cp:lastModifiedBy>
  <cp:revision>201</cp:revision>
  <cp:lastPrinted>2022-01-12T01:51:00Z</cp:lastPrinted>
  <dcterms:created xsi:type="dcterms:W3CDTF">2016-02-14T22:58:27Z</dcterms:created>
  <dcterms:modified xsi:type="dcterms:W3CDTF">2022-01-14T17:03:00Z</dcterms:modified>
</cp:coreProperties>
</file>