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9.jpg" ContentType="image/jpg"/>
  <Override PartName="/ppt/media/image10.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3"/>
  </p:notesMasterIdLst>
  <p:handoutMasterIdLst>
    <p:handoutMasterId r:id="rId54"/>
  </p:handoutMasterIdLst>
  <p:sldIdLst>
    <p:sldId id="316" r:id="rId2"/>
    <p:sldId id="308" r:id="rId3"/>
    <p:sldId id="271" r:id="rId4"/>
    <p:sldId id="291" r:id="rId5"/>
    <p:sldId id="321" r:id="rId6"/>
    <p:sldId id="364" r:id="rId7"/>
    <p:sldId id="354" r:id="rId8"/>
    <p:sldId id="355" r:id="rId9"/>
    <p:sldId id="365" r:id="rId10"/>
    <p:sldId id="256" r:id="rId11"/>
    <p:sldId id="257" r:id="rId12"/>
    <p:sldId id="258" r:id="rId13"/>
    <p:sldId id="361" r:id="rId14"/>
    <p:sldId id="278" r:id="rId15"/>
    <p:sldId id="280" r:id="rId16"/>
    <p:sldId id="286" r:id="rId17"/>
    <p:sldId id="289" r:id="rId18"/>
    <p:sldId id="362" r:id="rId19"/>
    <p:sldId id="363" r:id="rId20"/>
    <p:sldId id="283" r:id="rId21"/>
    <p:sldId id="285" r:id="rId22"/>
    <p:sldId id="356" r:id="rId23"/>
    <p:sldId id="331" r:id="rId24"/>
    <p:sldId id="333" r:id="rId25"/>
    <p:sldId id="334" r:id="rId26"/>
    <p:sldId id="357" r:id="rId27"/>
    <p:sldId id="325" r:id="rId28"/>
    <p:sldId id="336" r:id="rId29"/>
    <p:sldId id="277" r:id="rId30"/>
    <p:sldId id="348" r:id="rId31"/>
    <p:sldId id="319" r:id="rId32"/>
    <p:sldId id="341" r:id="rId33"/>
    <p:sldId id="358" r:id="rId34"/>
    <p:sldId id="349" r:id="rId35"/>
    <p:sldId id="366" r:id="rId36"/>
    <p:sldId id="367" r:id="rId37"/>
    <p:sldId id="324" r:id="rId38"/>
    <p:sldId id="326" r:id="rId39"/>
    <p:sldId id="329" r:id="rId40"/>
    <p:sldId id="330" r:id="rId41"/>
    <p:sldId id="350" r:id="rId42"/>
    <p:sldId id="346" r:id="rId43"/>
    <p:sldId id="303" r:id="rId44"/>
    <p:sldId id="294" r:id="rId45"/>
    <p:sldId id="353" r:id="rId46"/>
    <p:sldId id="359" r:id="rId47"/>
    <p:sldId id="313" r:id="rId48"/>
    <p:sldId id="338" r:id="rId49"/>
    <p:sldId id="360" r:id="rId50"/>
    <p:sldId id="344" r:id="rId51"/>
    <p:sldId id="345" r:id="rId52"/>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Satran" initials="JS" lastIdx="12" clrIdx="0">
    <p:extLst>
      <p:ext uri="{19B8F6BF-5375-455C-9EA6-DF929625EA0E}">
        <p15:presenceInfo xmlns:p15="http://schemas.microsoft.com/office/powerpoint/2012/main" userId="16e5300132725f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BAF1FF"/>
    <a:srgbClr val="3D5746"/>
    <a:srgbClr val="73FEFF"/>
    <a:srgbClr val="FF9300"/>
    <a:srgbClr val="73FB79"/>
    <a:srgbClr val="006699"/>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45" autoAdjust="0"/>
    <p:restoredTop sz="97190" autoAdjust="0"/>
  </p:normalViewPr>
  <p:slideViewPr>
    <p:cSldViewPr snapToGrid="0">
      <p:cViewPr varScale="1">
        <p:scale>
          <a:sx n="166" d="100"/>
          <a:sy n="166" d="100"/>
        </p:scale>
        <p:origin x="1192" y="176"/>
      </p:cViewPr>
      <p:guideLst/>
    </p:cSldViewPr>
  </p:slideViewPr>
  <p:notesTextViewPr>
    <p:cViewPr>
      <p:scale>
        <a:sx n="1" d="1"/>
        <a:sy n="1" d="1"/>
      </p:scale>
      <p:origin x="0" y="0"/>
    </p:cViewPr>
  </p:notesTextViewPr>
  <p:sorterViewPr>
    <p:cViewPr>
      <p:scale>
        <a:sx n="114" d="100"/>
        <a:sy n="114" d="100"/>
      </p:scale>
      <p:origin x="0" y="0"/>
    </p:cViewPr>
  </p:sorterViewPr>
  <p:notesViewPr>
    <p:cSldViewPr snapToGrid="0">
      <p:cViewPr varScale="1">
        <p:scale>
          <a:sx n="74" d="100"/>
          <a:sy n="74" d="100"/>
        </p:scale>
        <p:origin x="249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6" Type="http://schemas.openxmlformats.org/officeDocument/2006/relationships/image" Target="../media/image26.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6" Type="http://schemas.openxmlformats.org/officeDocument/2006/relationships/image" Target="../media/image26.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5367ED-8A9F-454B-A917-908684376FD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A3B25E-127B-46F8-9EC4-FBBE6DF4D9E4}">
      <dgm:prSet/>
      <dgm:spPr/>
      <dgm:t>
        <a:bodyPr/>
        <a:lstStyle/>
        <a:p>
          <a:r>
            <a:rPr lang="en-US"/>
            <a:t>Aquatic vegetation control</a:t>
          </a:r>
        </a:p>
      </dgm:t>
    </dgm:pt>
    <dgm:pt modelId="{3DB10959-EB8E-439F-A725-3BA48908DF87}" type="parTrans" cxnId="{F86CA261-E7F5-4962-ADA9-5D1559207295}">
      <dgm:prSet/>
      <dgm:spPr/>
      <dgm:t>
        <a:bodyPr/>
        <a:lstStyle/>
        <a:p>
          <a:endParaRPr lang="en-US"/>
        </a:p>
      </dgm:t>
    </dgm:pt>
    <dgm:pt modelId="{03D70028-EFAD-4470-850B-F31573C87E74}" type="sibTrans" cxnId="{F86CA261-E7F5-4962-ADA9-5D1559207295}">
      <dgm:prSet/>
      <dgm:spPr/>
      <dgm:t>
        <a:bodyPr/>
        <a:lstStyle/>
        <a:p>
          <a:endParaRPr lang="en-US"/>
        </a:p>
      </dgm:t>
    </dgm:pt>
    <dgm:pt modelId="{4D66E169-D400-4A04-8F9D-5B168B26888A}">
      <dgm:prSet/>
      <dgm:spPr/>
      <dgm:t>
        <a:bodyPr/>
        <a:lstStyle/>
        <a:p>
          <a:r>
            <a:rPr lang="en-US"/>
            <a:t>Phosphorus Management</a:t>
          </a:r>
        </a:p>
      </dgm:t>
    </dgm:pt>
    <dgm:pt modelId="{8F73BB1A-B318-4943-AF5F-4DA19AC3A90B}" type="parTrans" cxnId="{86CD8BDC-3727-4706-9869-23838107834B}">
      <dgm:prSet/>
      <dgm:spPr/>
      <dgm:t>
        <a:bodyPr/>
        <a:lstStyle/>
        <a:p>
          <a:endParaRPr lang="en-US"/>
        </a:p>
      </dgm:t>
    </dgm:pt>
    <dgm:pt modelId="{1D981B6E-ACAD-476E-B99B-76E40F57E5D3}" type="sibTrans" cxnId="{86CD8BDC-3727-4706-9869-23838107834B}">
      <dgm:prSet/>
      <dgm:spPr/>
      <dgm:t>
        <a:bodyPr/>
        <a:lstStyle/>
        <a:p>
          <a:endParaRPr lang="en-US"/>
        </a:p>
      </dgm:t>
    </dgm:pt>
    <dgm:pt modelId="{16D17881-043D-4BCD-A983-B240A4764E8F}">
      <dgm:prSet/>
      <dgm:spPr/>
      <dgm:t>
        <a:bodyPr/>
        <a:lstStyle/>
        <a:p>
          <a:r>
            <a:rPr lang="en-US" dirty="0"/>
            <a:t>Water quality improvement, including control of stormwater and  agricultural runoff</a:t>
          </a:r>
        </a:p>
      </dgm:t>
    </dgm:pt>
    <dgm:pt modelId="{325B9E3B-B7CE-41D1-A4CC-96D829A3EF3C}" type="parTrans" cxnId="{1BCE18F7-DACE-4ED6-9E7E-EB42EED00F81}">
      <dgm:prSet/>
      <dgm:spPr/>
      <dgm:t>
        <a:bodyPr/>
        <a:lstStyle/>
        <a:p>
          <a:endParaRPr lang="en-US"/>
        </a:p>
      </dgm:t>
    </dgm:pt>
    <dgm:pt modelId="{2B42F27C-31C5-4C78-A29B-DCCE33D1AF62}" type="sibTrans" cxnId="{1BCE18F7-DACE-4ED6-9E7E-EB42EED00F81}">
      <dgm:prSet/>
      <dgm:spPr/>
      <dgm:t>
        <a:bodyPr/>
        <a:lstStyle/>
        <a:p>
          <a:endParaRPr lang="en-US"/>
        </a:p>
      </dgm:t>
    </dgm:pt>
    <dgm:pt modelId="{7D702474-430A-4B42-BFD4-1BF390FC8584}">
      <dgm:prSet/>
      <dgm:spPr/>
      <dgm:t>
        <a:bodyPr/>
        <a:lstStyle/>
        <a:p>
          <a:r>
            <a:rPr lang="en-US"/>
            <a:t>Lake water-quality studies to pinpoint problems and identify solutions</a:t>
          </a:r>
        </a:p>
      </dgm:t>
    </dgm:pt>
    <dgm:pt modelId="{D62DC99F-EFF0-4A7D-A4A8-CCB550E1311E}" type="parTrans" cxnId="{4BF2080A-6ABE-4DA9-A267-808DB5BC8BB2}">
      <dgm:prSet/>
      <dgm:spPr/>
      <dgm:t>
        <a:bodyPr/>
        <a:lstStyle/>
        <a:p>
          <a:endParaRPr lang="en-US"/>
        </a:p>
      </dgm:t>
    </dgm:pt>
    <dgm:pt modelId="{5EE92CA0-393E-4A9D-A47E-3FA54A6D955E}" type="sibTrans" cxnId="{4BF2080A-6ABE-4DA9-A267-808DB5BC8BB2}">
      <dgm:prSet/>
      <dgm:spPr/>
      <dgm:t>
        <a:bodyPr/>
        <a:lstStyle/>
        <a:p>
          <a:endParaRPr lang="en-US"/>
        </a:p>
      </dgm:t>
    </dgm:pt>
    <dgm:pt modelId="{92FD85D9-6D64-4D15-92AA-32AB1B98391C}">
      <dgm:prSet/>
      <dgm:spPr/>
      <dgm:t>
        <a:bodyPr/>
        <a:lstStyle/>
        <a:p>
          <a:r>
            <a:rPr lang="en-US"/>
            <a:t>Ditch or stream maintenance</a:t>
          </a:r>
        </a:p>
      </dgm:t>
    </dgm:pt>
    <dgm:pt modelId="{A70CD727-37F7-4FE5-B964-1E83D3302B6C}" type="parTrans" cxnId="{BD919D08-4A68-4880-BDCB-E5F849D718C2}">
      <dgm:prSet/>
      <dgm:spPr/>
      <dgm:t>
        <a:bodyPr/>
        <a:lstStyle/>
        <a:p>
          <a:endParaRPr lang="en-US"/>
        </a:p>
      </dgm:t>
    </dgm:pt>
    <dgm:pt modelId="{BB5D35B5-4F9F-48D5-96F9-A653365C99A2}" type="sibTrans" cxnId="{BD919D08-4A68-4880-BDCB-E5F849D718C2}">
      <dgm:prSet/>
      <dgm:spPr/>
      <dgm:t>
        <a:bodyPr/>
        <a:lstStyle/>
        <a:p>
          <a:endParaRPr lang="en-US"/>
        </a:p>
      </dgm:t>
    </dgm:pt>
    <dgm:pt modelId="{C5B4849B-2CA3-4B5A-BF19-2FB624ABD932}">
      <dgm:prSet/>
      <dgm:spPr/>
      <dgm:t>
        <a:bodyPr/>
        <a:lstStyle/>
        <a:p>
          <a:r>
            <a:rPr lang="en-US"/>
            <a:t>Measures to maintain lake levels</a:t>
          </a:r>
        </a:p>
      </dgm:t>
    </dgm:pt>
    <dgm:pt modelId="{F35675C0-72EC-41F6-A6AC-C432A1E606EA}" type="parTrans" cxnId="{ABAED5DF-D6F0-424C-B627-13D0751E54CA}">
      <dgm:prSet/>
      <dgm:spPr/>
      <dgm:t>
        <a:bodyPr/>
        <a:lstStyle/>
        <a:p>
          <a:endParaRPr lang="en-US"/>
        </a:p>
      </dgm:t>
    </dgm:pt>
    <dgm:pt modelId="{94047F33-883B-4968-A1E2-F10C911C27EE}" type="sibTrans" cxnId="{ABAED5DF-D6F0-424C-B627-13D0751E54CA}">
      <dgm:prSet/>
      <dgm:spPr/>
      <dgm:t>
        <a:bodyPr/>
        <a:lstStyle/>
        <a:p>
          <a:endParaRPr lang="en-US"/>
        </a:p>
      </dgm:t>
    </dgm:pt>
    <dgm:pt modelId="{FD06C689-C741-436D-875C-09CC94D19E6C}">
      <dgm:prSet/>
      <dgm:spPr/>
      <dgm:t>
        <a:bodyPr/>
        <a:lstStyle/>
        <a:p>
          <a:r>
            <a:rPr lang="en-US"/>
            <a:t>Education and outreach materials</a:t>
          </a:r>
        </a:p>
      </dgm:t>
    </dgm:pt>
    <dgm:pt modelId="{129D6AC4-892E-46CB-8A7A-25A9A33D8DA6}" type="parTrans" cxnId="{FA9E23FC-7151-4B34-BA01-A05F974F4E68}">
      <dgm:prSet/>
      <dgm:spPr/>
      <dgm:t>
        <a:bodyPr/>
        <a:lstStyle/>
        <a:p>
          <a:endParaRPr lang="en-US"/>
        </a:p>
      </dgm:t>
    </dgm:pt>
    <dgm:pt modelId="{9454F1CB-C6DD-45E6-A6DC-01C11BAA0403}" type="sibTrans" cxnId="{FA9E23FC-7151-4B34-BA01-A05F974F4E68}">
      <dgm:prSet/>
      <dgm:spPr/>
      <dgm:t>
        <a:bodyPr/>
        <a:lstStyle/>
        <a:p>
          <a:endParaRPr lang="en-US"/>
        </a:p>
      </dgm:t>
    </dgm:pt>
    <dgm:pt modelId="{11218680-AF92-4DF4-90DF-975FFEF75CBF}">
      <dgm:prSet/>
      <dgm:spPr/>
      <dgm:t>
        <a:bodyPr/>
        <a:lstStyle/>
        <a:p>
          <a:r>
            <a:rPr lang="en-US" dirty="0"/>
            <a:t>An LMD is a long-term funding source for lake improvement projects</a:t>
          </a:r>
        </a:p>
      </dgm:t>
    </dgm:pt>
    <dgm:pt modelId="{862A8E23-C55F-4890-9797-A7EF527A4BAD}" type="parTrans" cxnId="{D26C262D-9666-439C-8C93-5E7D505CB54E}">
      <dgm:prSet/>
      <dgm:spPr/>
      <dgm:t>
        <a:bodyPr/>
        <a:lstStyle/>
        <a:p>
          <a:endParaRPr lang="en-US"/>
        </a:p>
      </dgm:t>
    </dgm:pt>
    <dgm:pt modelId="{3DF8EEE0-053B-4766-8D9F-56061B6DCD07}" type="sibTrans" cxnId="{D26C262D-9666-439C-8C93-5E7D505CB54E}">
      <dgm:prSet/>
      <dgm:spPr/>
      <dgm:t>
        <a:bodyPr/>
        <a:lstStyle/>
        <a:p>
          <a:endParaRPr lang="en-US"/>
        </a:p>
      </dgm:t>
    </dgm:pt>
    <dgm:pt modelId="{D93897BD-B8A0-48E3-A890-1EA85EAD6F12}" type="pres">
      <dgm:prSet presAssocID="{585367ED-8A9F-454B-A917-908684376FDD}" presName="root" presStyleCnt="0">
        <dgm:presLayoutVars>
          <dgm:dir/>
          <dgm:resizeHandles val="exact"/>
        </dgm:presLayoutVars>
      </dgm:prSet>
      <dgm:spPr/>
    </dgm:pt>
    <dgm:pt modelId="{77376292-10B1-4EF4-9662-A6E05F1A952F}" type="pres">
      <dgm:prSet presAssocID="{86A3B25E-127B-46F8-9EC4-FBBE6DF4D9E4}" presName="compNode" presStyleCnt="0"/>
      <dgm:spPr/>
    </dgm:pt>
    <dgm:pt modelId="{93E097EB-B8BC-4F29-B4B1-8F665C758F6F}" type="pres">
      <dgm:prSet presAssocID="{86A3B25E-127B-46F8-9EC4-FBBE6DF4D9E4}" presName="bgRect" presStyleLbl="bgShp" presStyleIdx="0" presStyleCnt="8"/>
      <dgm:spPr/>
    </dgm:pt>
    <dgm:pt modelId="{F243C05A-476D-40B0-BA76-7EC7E04508AA}" type="pres">
      <dgm:prSet presAssocID="{86A3B25E-127B-46F8-9EC4-FBBE6DF4D9E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791E4D5E-7DD5-46BA-A953-4A875A63B029}" type="pres">
      <dgm:prSet presAssocID="{86A3B25E-127B-46F8-9EC4-FBBE6DF4D9E4}" presName="spaceRect" presStyleCnt="0"/>
      <dgm:spPr/>
    </dgm:pt>
    <dgm:pt modelId="{314799AB-1FCE-4C41-AFDA-7300E730C148}" type="pres">
      <dgm:prSet presAssocID="{86A3B25E-127B-46F8-9EC4-FBBE6DF4D9E4}" presName="parTx" presStyleLbl="revTx" presStyleIdx="0" presStyleCnt="8">
        <dgm:presLayoutVars>
          <dgm:chMax val="0"/>
          <dgm:chPref val="0"/>
        </dgm:presLayoutVars>
      </dgm:prSet>
      <dgm:spPr/>
    </dgm:pt>
    <dgm:pt modelId="{0AF9FDC2-AECE-4999-A94B-520E94EF1D89}" type="pres">
      <dgm:prSet presAssocID="{03D70028-EFAD-4470-850B-F31573C87E74}" presName="sibTrans" presStyleCnt="0"/>
      <dgm:spPr/>
    </dgm:pt>
    <dgm:pt modelId="{66A7AF17-ABEC-4159-A875-7EDDE69144CD}" type="pres">
      <dgm:prSet presAssocID="{4D66E169-D400-4A04-8F9D-5B168B26888A}" presName="compNode" presStyleCnt="0"/>
      <dgm:spPr/>
    </dgm:pt>
    <dgm:pt modelId="{35CA62E8-13DC-4E6A-8ACF-C31D01E2038A}" type="pres">
      <dgm:prSet presAssocID="{4D66E169-D400-4A04-8F9D-5B168B26888A}" presName="bgRect" presStyleLbl="bgShp" presStyleIdx="1" presStyleCnt="8"/>
      <dgm:spPr/>
    </dgm:pt>
    <dgm:pt modelId="{7A4C3511-53F1-4BA6-83CC-CE428B614390}" type="pres">
      <dgm:prSet presAssocID="{4D66E169-D400-4A04-8F9D-5B168B26888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CD1CF35E-DB63-4642-A550-0CA8DA0E1B04}" type="pres">
      <dgm:prSet presAssocID="{4D66E169-D400-4A04-8F9D-5B168B26888A}" presName="spaceRect" presStyleCnt="0"/>
      <dgm:spPr/>
    </dgm:pt>
    <dgm:pt modelId="{E02F76ED-9AAC-4F75-BA2E-E25B8ABEC27C}" type="pres">
      <dgm:prSet presAssocID="{4D66E169-D400-4A04-8F9D-5B168B26888A}" presName="parTx" presStyleLbl="revTx" presStyleIdx="1" presStyleCnt="8">
        <dgm:presLayoutVars>
          <dgm:chMax val="0"/>
          <dgm:chPref val="0"/>
        </dgm:presLayoutVars>
      </dgm:prSet>
      <dgm:spPr/>
    </dgm:pt>
    <dgm:pt modelId="{277C06EB-2C79-4387-94CD-C82606BBABA5}" type="pres">
      <dgm:prSet presAssocID="{1D981B6E-ACAD-476E-B99B-76E40F57E5D3}" presName="sibTrans" presStyleCnt="0"/>
      <dgm:spPr/>
    </dgm:pt>
    <dgm:pt modelId="{A79DD18D-7A85-4632-9D89-B1A01ADEFF8A}" type="pres">
      <dgm:prSet presAssocID="{16D17881-043D-4BCD-A983-B240A4764E8F}" presName="compNode" presStyleCnt="0"/>
      <dgm:spPr/>
    </dgm:pt>
    <dgm:pt modelId="{F4520A97-30F2-4CC0-AD8B-F35A336E07BD}" type="pres">
      <dgm:prSet presAssocID="{16D17881-043D-4BCD-A983-B240A4764E8F}" presName="bgRect" presStyleLbl="bgShp" presStyleIdx="2" presStyleCnt="8"/>
      <dgm:spPr/>
    </dgm:pt>
    <dgm:pt modelId="{74538EDA-6AC6-48DB-9881-4D37AEFD6C13}" type="pres">
      <dgm:prSet presAssocID="{16D17881-043D-4BCD-A983-B240A4764E8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iny scene"/>
        </a:ext>
      </dgm:extLst>
    </dgm:pt>
    <dgm:pt modelId="{4165DA7E-6226-4DCA-929C-D1C5971889E6}" type="pres">
      <dgm:prSet presAssocID="{16D17881-043D-4BCD-A983-B240A4764E8F}" presName="spaceRect" presStyleCnt="0"/>
      <dgm:spPr/>
    </dgm:pt>
    <dgm:pt modelId="{ED7C92FE-775C-4DFF-B01C-DE809B4C920D}" type="pres">
      <dgm:prSet presAssocID="{16D17881-043D-4BCD-A983-B240A4764E8F}" presName="parTx" presStyleLbl="revTx" presStyleIdx="2" presStyleCnt="8">
        <dgm:presLayoutVars>
          <dgm:chMax val="0"/>
          <dgm:chPref val="0"/>
        </dgm:presLayoutVars>
      </dgm:prSet>
      <dgm:spPr/>
    </dgm:pt>
    <dgm:pt modelId="{B85A0D38-AB1F-4728-9CE3-0BB3A6A7085B}" type="pres">
      <dgm:prSet presAssocID="{2B42F27C-31C5-4C78-A29B-DCCE33D1AF62}" presName="sibTrans" presStyleCnt="0"/>
      <dgm:spPr/>
    </dgm:pt>
    <dgm:pt modelId="{C3017E51-5349-48B7-BC1D-5F7EB7832F9A}" type="pres">
      <dgm:prSet presAssocID="{7D702474-430A-4B42-BFD4-1BF390FC8584}" presName="compNode" presStyleCnt="0"/>
      <dgm:spPr/>
    </dgm:pt>
    <dgm:pt modelId="{69913431-4FC3-45D1-BA05-52D34A16BC0D}" type="pres">
      <dgm:prSet presAssocID="{7D702474-430A-4B42-BFD4-1BF390FC8584}" presName="bgRect" presStyleLbl="bgShp" presStyleIdx="3" presStyleCnt="8"/>
      <dgm:spPr/>
    </dgm:pt>
    <dgm:pt modelId="{413E3D0C-9556-4EDA-B041-4A51BC35C926}" type="pres">
      <dgm:prSet presAssocID="{7D702474-430A-4B42-BFD4-1BF390FC8584}"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sh"/>
        </a:ext>
      </dgm:extLst>
    </dgm:pt>
    <dgm:pt modelId="{51D5086F-AF38-4295-93CD-461BE5D52C4B}" type="pres">
      <dgm:prSet presAssocID="{7D702474-430A-4B42-BFD4-1BF390FC8584}" presName="spaceRect" presStyleCnt="0"/>
      <dgm:spPr/>
    </dgm:pt>
    <dgm:pt modelId="{31DA0A31-B5A3-4964-B89F-B570A991204D}" type="pres">
      <dgm:prSet presAssocID="{7D702474-430A-4B42-BFD4-1BF390FC8584}" presName="parTx" presStyleLbl="revTx" presStyleIdx="3" presStyleCnt="8">
        <dgm:presLayoutVars>
          <dgm:chMax val="0"/>
          <dgm:chPref val="0"/>
        </dgm:presLayoutVars>
      </dgm:prSet>
      <dgm:spPr/>
    </dgm:pt>
    <dgm:pt modelId="{4C3F3E76-CDCB-46B8-A180-01E0E57A6DB7}" type="pres">
      <dgm:prSet presAssocID="{5EE92CA0-393E-4A9D-A47E-3FA54A6D955E}" presName="sibTrans" presStyleCnt="0"/>
      <dgm:spPr/>
    </dgm:pt>
    <dgm:pt modelId="{8DF0573B-43AF-42B5-9C2C-CAE6D4658296}" type="pres">
      <dgm:prSet presAssocID="{92FD85D9-6D64-4D15-92AA-32AB1B98391C}" presName="compNode" presStyleCnt="0"/>
      <dgm:spPr/>
    </dgm:pt>
    <dgm:pt modelId="{60ECB8B2-D598-4834-B1D5-64B6645938D7}" type="pres">
      <dgm:prSet presAssocID="{92FD85D9-6D64-4D15-92AA-32AB1B98391C}" presName="bgRect" presStyleLbl="bgShp" presStyleIdx="4" presStyleCnt="8"/>
      <dgm:spPr/>
    </dgm:pt>
    <dgm:pt modelId="{DEFE28C1-1A15-481B-81D0-C337921A1020}" type="pres">
      <dgm:prSet presAssocID="{92FD85D9-6D64-4D15-92AA-32AB1B98391C}"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ink"/>
        </a:ext>
      </dgm:extLst>
    </dgm:pt>
    <dgm:pt modelId="{1CF0F915-27AB-4F89-B622-89948940AB4E}" type="pres">
      <dgm:prSet presAssocID="{92FD85D9-6D64-4D15-92AA-32AB1B98391C}" presName="spaceRect" presStyleCnt="0"/>
      <dgm:spPr/>
    </dgm:pt>
    <dgm:pt modelId="{58042037-2A59-46BF-9554-14CAB2C56246}" type="pres">
      <dgm:prSet presAssocID="{92FD85D9-6D64-4D15-92AA-32AB1B98391C}" presName="parTx" presStyleLbl="revTx" presStyleIdx="4" presStyleCnt="8">
        <dgm:presLayoutVars>
          <dgm:chMax val="0"/>
          <dgm:chPref val="0"/>
        </dgm:presLayoutVars>
      </dgm:prSet>
      <dgm:spPr/>
    </dgm:pt>
    <dgm:pt modelId="{42529B99-BE64-4FD4-BD8A-A7ECF2745547}" type="pres">
      <dgm:prSet presAssocID="{BB5D35B5-4F9F-48D5-96F9-A653365C99A2}" presName="sibTrans" presStyleCnt="0"/>
      <dgm:spPr/>
    </dgm:pt>
    <dgm:pt modelId="{D8F1E69F-131E-41C9-8114-FC08782968A7}" type="pres">
      <dgm:prSet presAssocID="{C5B4849B-2CA3-4B5A-BF19-2FB624ABD932}" presName="compNode" presStyleCnt="0"/>
      <dgm:spPr/>
    </dgm:pt>
    <dgm:pt modelId="{6EA64CA3-0AD7-4889-9D84-645B88DDA0CD}" type="pres">
      <dgm:prSet presAssocID="{C5B4849B-2CA3-4B5A-BF19-2FB624ABD932}" presName="bgRect" presStyleLbl="bgShp" presStyleIdx="5" presStyleCnt="8"/>
      <dgm:spPr/>
    </dgm:pt>
    <dgm:pt modelId="{0A9A7BFA-4F75-4137-AEDE-26B4803D6872}" type="pres">
      <dgm:prSet presAssocID="{C5B4849B-2CA3-4B5A-BF19-2FB624ABD932}"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ACF6CD8D-2C59-4FD5-981D-D5D4C774CFB2}" type="pres">
      <dgm:prSet presAssocID="{C5B4849B-2CA3-4B5A-BF19-2FB624ABD932}" presName="spaceRect" presStyleCnt="0"/>
      <dgm:spPr/>
    </dgm:pt>
    <dgm:pt modelId="{56B491B0-BEE7-4019-97ED-EE5CCF79E878}" type="pres">
      <dgm:prSet presAssocID="{C5B4849B-2CA3-4B5A-BF19-2FB624ABD932}" presName="parTx" presStyleLbl="revTx" presStyleIdx="5" presStyleCnt="8">
        <dgm:presLayoutVars>
          <dgm:chMax val="0"/>
          <dgm:chPref val="0"/>
        </dgm:presLayoutVars>
      </dgm:prSet>
      <dgm:spPr/>
    </dgm:pt>
    <dgm:pt modelId="{ED5422ED-F8B3-4DCF-B068-E8257A61FBA7}" type="pres">
      <dgm:prSet presAssocID="{94047F33-883B-4968-A1E2-F10C911C27EE}" presName="sibTrans" presStyleCnt="0"/>
      <dgm:spPr/>
    </dgm:pt>
    <dgm:pt modelId="{6430A6F5-A82F-4DF5-9904-9FEF01776604}" type="pres">
      <dgm:prSet presAssocID="{FD06C689-C741-436D-875C-09CC94D19E6C}" presName="compNode" presStyleCnt="0"/>
      <dgm:spPr/>
    </dgm:pt>
    <dgm:pt modelId="{77EE142A-2DBB-4A32-8535-661BCAF671DE}" type="pres">
      <dgm:prSet presAssocID="{FD06C689-C741-436D-875C-09CC94D19E6C}" presName="bgRect" presStyleLbl="bgShp" presStyleIdx="6" presStyleCnt="8"/>
      <dgm:spPr/>
    </dgm:pt>
    <dgm:pt modelId="{131683A3-F7C3-4112-9F8F-ACA0DC9874A2}" type="pres">
      <dgm:prSet presAssocID="{FD06C689-C741-436D-875C-09CC94D19E6C}"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ooks"/>
        </a:ext>
      </dgm:extLst>
    </dgm:pt>
    <dgm:pt modelId="{52DB8D0A-1C53-4724-B31B-9D6781926E3E}" type="pres">
      <dgm:prSet presAssocID="{FD06C689-C741-436D-875C-09CC94D19E6C}" presName="spaceRect" presStyleCnt="0"/>
      <dgm:spPr/>
    </dgm:pt>
    <dgm:pt modelId="{25492C7F-695A-4833-A03C-0C353DB9C912}" type="pres">
      <dgm:prSet presAssocID="{FD06C689-C741-436D-875C-09CC94D19E6C}" presName="parTx" presStyleLbl="revTx" presStyleIdx="6" presStyleCnt="8">
        <dgm:presLayoutVars>
          <dgm:chMax val="0"/>
          <dgm:chPref val="0"/>
        </dgm:presLayoutVars>
      </dgm:prSet>
      <dgm:spPr/>
    </dgm:pt>
    <dgm:pt modelId="{A7582713-958A-479C-B33F-967A859B4435}" type="pres">
      <dgm:prSet presAssocID="{9454F1CB-C6DD-45E6-A6DC-01C11BAA0403}" presName="sibTrans" presStyleCnt="0"/>
      <dgm:spPr/>
    </dgm:pt>
    <dgm:pt modelId="{AC98949A-CCC3-418B-9017-D1533B80F80F}" type="pres">
      <dgm:prSet presAssocID="{11218680-AF92-4DF4-90DF-975FFEF75CBF}" presName="compNode" presStyleCnt="0"/>
      <dgm:spPr/>
    </dgm:pt>
    <dgm:pt modelId="{34027869-2A76-4AE6-B1D5-86FEAAC5D0A1}" type="pres">
      <dgm:prSet presAssocID="{11218680-AF92-4DF4-90DF-975FFEF75CBF}" presName="bgRect" presStyleLbl="bgShp" presStyleIdx="7" presStyleCnt="8"/>
      <dgm:spPr/>
    </dgm:pt>
    <dgm:pt modelId="{1C3E881C-768E-4416-B8D6-C8CE7BDBB589}" type="pres">
      <dgm:prSet presAssocID="{11218680-AF92-4DF4-90DF-975FFEF75CBF}"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Waterfall scene"/>
        </a:ext>
      </dgm:extLst>
    </dgm:pt>
    <dgm:pt modelId="{D7C27BF6-0CD3-488C-9554-AEA9BBE6783E}" type="pres">
      <dgm:prSet presAssocID="{11218680-AF92-4DF4-90DF-975FFEF75CBF}" presName="spaceRect" presStyleCnt="0"/>
      <dgm:spPr/>
    </dgm:pt>
    <dgm:pt modelId="{F1B0D97F-4428-4C2E-9C3F-7E40A6A39E3F}" type="pres">
      <dgm:prSet presAssocID="{11218680-AF92-4DF4-90DF-975FFEF75CBF}" presName="parTx" presStyleLbl="revTx" presStyleIdx="7" presStyleCnt="8">
        <dgm:presLayoutVars>
          <dgm:chMax val="0"/>
          <dgm:chPref val="0"/>
        </dgm:presLayoutVars>
      </dgm:prSet>
      <dgm:spPr/>
    </dgm:pt>
  </dgm:ptLst>
  <dgm:cxnLst>
    <dgm:cxn modelId="{BD919D08-4A68-4880-BDCB-E5F849D718C2}" srcId="{585367ED-8A9F-454B-A917-908684376FDD}" destId="{92FD85D9-6D64-4D15-92AA-32AB1B98391C}" srcOrd="4" destOrd="0" parTransId="{A70CD727-37F7-4FE5-B964-1E83D3302B6C}" sibTransId="{BB5D35B5-4F9F-48D5-96F9-A653365C99A2}"/>
    <dgm:cxn modelId="{4BF2080A-6ABE-4DA9-A267-808DB5BC8BB2}" srcId="{585367ED-8A9F-454B-A917-908684376FDD}" destId="{7D702474-430A-4B42-BFD4-1BF390FC8584}" srcOrd="3" destOrd="0" parTransId="{D62DC99F-EFF0-4A7D-A4A8-CCB550E1311E}" sibTransId="{5EE92CA0-393E-4A9D-A47E-3FA54A6D955E}"/>
    <dgm:cxn modelId="{53BD1026-F707-4942-9D08-FC5E6C69B8EF}" type="presOf" srcId="{7D702474-430A-4B42-BFD4-1BF390FC8584}" destId="{31DA0A31-B5A3-4964-B89F-B570A991204D}" srcOrd="0" destOrd="0" presId="urn:microsoft.com/office/officeart/2018/2/layout/IconVerticalSolidList"/>
    <dgm:cxn modelId="{75F4E526-E251-45B4-B015-56AAE8A1884E}" type="presOf" srcId="{86A3B25E-127B-46F8-9EC4-FBBE6DF4D9E4}" destId="{314799AB-1FCE-4C41-AFDA-7300E730C148}" srcOrd="0" destOrd="0" presId="urn:microsoft.com/office/officeart/2018/2/layout/IconVerticalSolidList"/>
    <dgm:cxn modelId="{D26C262D-9666-439C-8C93-5E7D505CB54E}" srcId="{585367ED-8A9F-454B-A917-908684376FDD}" destId="{11218680-AF92-4DF4-90DF-975FFEF75CBF}" srcOrd="7" destOrd="0" parTransId="{862A8E23-C55F-4890-9797-A7EF527A4BAD}" sibTransId="{3DF8EEE0-053B-4766-8D9F-56061B6DCD07}"/>
    <dgm:cxn modelId="{A677A23A-DD55-41F1-8A33-6461DDEC3022}" type="presOf" srcId="{FD06C689-C741-436D-875C-09CC94D19E6C}" destId="{25492C7F-695A-4833-A03C-0C353DB9C912}" srcOrd="0" destOrd="0" presId="urn:microsoft.com/office/officeart/2018/2/layout/IconVerticalSolidList"/>
    <dgm:cxn modelId="{CC36DA41-969C-443F-9164-19CED6B14660}" type="presOf" srcId="{11218680-AF92-4DF4-90DF-975FFEF75CBF}" destId="{F1B0D97F-4428-4C2E-9C3F-7E40A6A39E3F}" srcOrd="0" destOrd="0" presId="urn:microsoft.com/office/officeart/2018/2/layout/IconVerticalSolidList"/>
    <dgm:cxn modelId="{F86CA261-E7F5-4962-ADA9-5D1559207295}" srcId="{585367ED-8A9F-454B-A917-908684376FDD}" destId="{86A3B25E-127B-46F8-9EC4-FBBE6DF4D9E4}" srcOrd="0" destOrd="0" parTransId="{3DB10959-EB8E-439F-A725-3BA48908DF87}" sibTransId="{03D70028-EFAD-4470-850B-F31573C87E74}"/>
    <dgm:cxn modelId="{57E5EA87-EA31-4F8D-8D05-9D5C3448E821}" type="presOf" srcId="{4D66E169-D400-4A04-8F9D-5B168B26888A}" destId="{E02F76ED-9AAC-4F75-BA2E-E25B8ABEC27C}" srcOrd="0" destOrd="0" presId="urn:microsoft.com/office/officeart/2018/2/layout/IconVerticalSolidList"/>
    <dgm:cxn modelId="{9E71FFBA-5C19-40D6-A241-43698FA5CC2D}" type="presOf" srcId="{92FD85D9-6D64-4D15-92AA-32AB1B98391C}" destId="{58042037-2A59-46BF-9554-14CAB2C56246}" srcOrd="0" destOrd="0" presId="urn:microsoft.com/office/officeart/2018/2/layout/IconVerticalSolidList"/>
    <dgm:cxn modelId="{86CD8BDC-3727-4706-9869-23838107834B}" srcId="{585367ED-8A9F-454B-A917-908684376FDD}" destId="{4D66E169-D400-4A04-8F9D-5B168B26888A}" srcOrd="1" destOrd="0" parTransId="{8F73BB1A-B318-4943-AF5F-4DA19AC3A90B}" sibTransId="{1D981B6E-ACAD-476E-B99B-76E40F57E5D3}"/>
    <dgm:cxn modelId="{ABAED5DF-D6F0-424C-B627-13D0751E54CA}" srcId="{585367ED-8A9F-454B-A917-908684376FDD}" destId="{C5B4849B-2CA3-4B5A-BF19-2FB624ABD932}" srcOrd="5" destOrd="0" parTransId="{F35675C0-72EC-41F6-A6AC-C432A1E606EA}" sibTransId="{94047F33-883B-4968-A1E2-F10C911C27EE}"/>
    <dgm:cxn modelId="{3FE08AF5-C9AD-4E30-9BFB-9E8C95BBA134}" type="presOf" srcId="{C5B4849B-2CA3-4B5A-BF19-2FB624ABD932}" destId="{56B491B0-BEE7-4019-97ED-EE5CCF79E878}" srcOrd="0" destOrd="0" presId="urn:microsoft.com/office/officeart/2018/2/layout/IconVerticalSolidList"/>
    <dgm:cxn modelId="{1BCE18F7-DACE-4ED6-9E7E-EB42EED00F81}" srcId="{585367ED-8A9F-454B-A917-908684376FDD}" destId="{16D17881-043D-4BCD-A983-B240A4764E8F}" srcOrd="2" destOrd="0" parTransId="{325B9E3B-B7CE-41D1-A4CC-96D829A3EF3C}" sibTransId="{2B42F27C-31C5-4C78-A29B-DCCE33D1AF62}"/>
    <dgm:cxn modelId="{47CE46FA-CBDA-48F4-A9D0-54545F2027E9}" type="presOf" srcId="{585367ED-8A9F-454B-A917-908684376FDD}" destId="{D93897BD-B8A0-48E3-A890-1EA85EAD6F12}" srcOrd="0" destOrd="0" presId="urn:microsoft.com/office/officeart/2018/2/layout/IconVerticalSolidList"/>
    <dgm:cxn modelId="{FA9E23FC-7151-4B34-BA01-A05F974F4E68}" srcId="{585367ED-8A9F-454B-A917-908684376FDD}" destId="{FD06C689-C741-436D-875C-09CC94D19E6C}" srcOrd="6" destOrd="0" parTransId="{129D6AC4-892E-46CB-8A7A-25A9A33D8DA6}" sibTransId="{9454F1CB-C6DD-45E6-A6DC-01C11BAA0403}"/>
    <dgm:cxn modelId="{A7B3C8FD-F264-42F1-A56C-0EA5289E774F}" type="presOf" srcId="{16D17881-043D-4BCD-A983-B240A4764E8F}" destId="{ED7C92FE-775C-4DFF-B01C-DE809B4C920D}" srcOrd="0" destOrd="0" presId="urn:microsoft.com/office/officeart/2018/2/layout/IconVerticalSolidList"/>
    <dgm:cxn modelId="{22D21AC7-5931-49B8-9753-8F9FE4BEDF87}" type="presParOf" srcId="{D93897BD-B8A0-48E3-A890-1EA85EAD6F12}" destId="{77376292-10B1-4EF4-9662-A6E05F1A952F}" srcOrd="0" destOrd="0" presId="urn:microsoft.com/office/officeart/2018/2/layout/IconVerticalSolidList"/>
    <dgm:cxn modelId="{7B805A30-2021-4A16-AF61-C9026460B986}" type="presParOf" srcId="{77376292-10B1-4EF4-9662-A6E05F1A952F}" destId="{93E097EB-B8BC-4F29-B4B1-8F665C758F6F}" srcOrd="0" destOrd="0" presId="urn:microsoft.com/office/officeart/2018/2/layout/IconVerticalSolidList"/>
    <dgm:cxn modelId="{BBC6FC4C-F530-416C-BEDA-6712C28F79FC}" type="presParOf" srcId="{77376292-10B1-4EF4-9662-A6E05F1A952F}" destId="{F243C05A-476D-40B0-BA76-7EC7E04508AA}" srcOrd="1" destOrd="0" presId="urn:microsoft.com/office/officeart/2018/2/layout/IconVerticalSolidList"/>
    <dgm:cxn modelId="{8EC63E20-9257-4C7C-BAB1-D62C966185BE}" type="presParOf" srcId="{77376292-10B1-4EF4-9662-A6E05F1A952F}" destId="{791E4D5E-7DD5-46BA-A953-4A875A63B029}" srcOrd="2" destOrd="0" presId="urn:microsoft.com/office/officeart/2018/2/layout/IconVerticalSolidList"/>
    <dgm:cxn modelId="{4F72A5F8-D2F1-4961-8DB4-ED88AA969C9E}" type="presParOf" srcId="{77376292-10B1-4EF4-9662-A6E05F1A952F}" destId="{314799AB-1FCE-4C41-AFDA-7300E730C148}" srcOrd="3" destOrd="0" presId="urn:microsoft.com/office/officeart/2018/2/layout/IconVerticalSolidList"/>
    <dgm:cxn modelId="{DE83C8C5-21C8-46AE-9EE4-FF997988E377}" type="presParOf" srcId="{D93897BD-B8A0-48E3-A890-1EA85EAD6F12}" destId="{0AF9FDC2-AECE-4999-A94B-520E94EF1D89}" srcOrd="1" destOrd="0" presId="urn:microsoft.com/office/officeart/2018/2/layout/IconVerticalSolidList"/>
    <dgm:cxn modelId="{D3257E43-9AA6-440D-B849-0AB2E5DF0C8E}" type="presParOf" srcId="{D93897BD-B8A0-48E3-A890-1EA85EAD6F12}" destId="{66A7AF17-ABEC-4159-A875-7EDDE69144CD}" srcOrd="2" destOrd="0" presId="urn:microsoft.com/office/officeart/2018/2/layout/IconVerticalSolidList"/>
    <dgm:cxn modelId="{DF4CA05C-7AA3-46C4-BC16-1BAA82CEE0E6}" type="presParOf" srcId="{66A7AF17-ABEC-4159-A875-7EDDE69144CD}" destId="{35CA62E8-13DC-4E6A-8ACF-C31D01E2038A}" srcOrd="0" destOrd="0" presId="urn:microsoft.com/office/officeart/2018/2/layout/IconVerticalSolidList"/>
    <dgm:cxn modelId="{409F2FDE-6914-42AD-BCCB-8B90E49222AA}" type="presParOf" srcId="{66A7AF17-ABEC-4159-A875-7EDDE69144CD}" destId="{7A4C3511-53F1-4BA6-83CC-CE428B614390}" srcOrd="1" destOrd="0" presId="urn:microsoft.com/office/officeart/2018/2/layout/IconVerticalSolidList"/>
    <dgm:cxn modelId="{6184CBC2-E264-4601-B389-A0B4A0749FBA}" type="presParOf" srcId="{66A7AF17-ABEC-4159-A875-7EDDE69144CD}" destId="{CD1CF35E-DB63-4642-A550-0CA8DA0E1B04}" srcOrd="2" destOrd="0" presId="urn:microsoft.com/office/officeart/2018/2/layout/IconVerticalSolidList"/>
    <dgm:cxn modelId="{B172A084-E169-427A-9A2B-35849246D093}" type="presParOf" srcId="{66A7AF17-ABEC-4159-A875-7EDDE69144CD}" destId="{E02F76ED-9AAC-4F75-BA2E-E25B8ABEC27C}" srcOrd="3" destOrd="0" presId="urn:microsoft.com/office/officeart/2018/2/layout/IconVerticalSolidList"/>
    <dgm:cxn modelId="{B8AB2D7D-EE94-4DA6-8711-4BC2C5F43FAA}" type="presParOf" srcId="{D93897BD-B8A0-48E3-A890-1EA85EAD6F12}" destId="{277C06EB-2C79-4387-94CD-C82606BBABA5}" srcOrd="3" destOrd="0" presId="urn:microsoft.com/office/officeart/2018/2/layout/IconVerticalSolidList"/>
    <dgm:cxn modelId="{81AF96EB-C0C8-4770-BE08-555E3952900C}" type="presParOf" srcId="{D93897BD-B8A0-48E3-A890-1EA85EAD6F12}" destId="{A79DD18D-7A85-4632-9D89-B1A01ADEFF8A}" srcOrd="4" destOrd="0" presId="urn:microsoft.com/office/officeart/2018/2/layout/IconVerticalSolidList"/>
    <dgm:cxn modelId="{126DCF98-1C75-4A2E-B308-1B5CE06DDD0F}" type="presParOf" srcId="{A79DD18D-7A85-4632-9D89-B1A01ADEFF8A}" destId="{F4520A97-30F2-4CC0-AD8B-F35A336E07BD}" srcOrd="0" destOrd="0" presId="urn:microsoft.com/office/officeart/2018/2/layout/IconVerticalSolidList"/>
    <dgm:cxn modelId="{344928AC-B4D4-4427-BE3B-11D06C7EF681}" type="presParOf" srcId="{A79DD18D-7A85-4632-9D89-B1A01ADEFF8A}" destId="{74538EDA-6AC6-48DB-9881-4D37AEFD6C13}" srcOrd="1" destOrd="0" presId="urn:microsoft.com/office/officeart/2018/2/layout/IconVerticalSolidList"/>
    <dgm:cxn modelId="{87B8D47D-5256-4962-BCCD-4ECEB8AA4B46}" type="presParOf" srcId="{A79DD18D-7A85-4632-9D89-B1A01ADEFF8A}" destId="{4165DA7E-6226-4DCA-929C-D1C5971889E6}" srcOrd="2" destOrd="0" presId="urn:microsoft.com/office/officeart/2018/2/layout/IconVerticalSolidList"/>
    <dgm:cxn modelId="{C7ACCAE8-BDF4-4876-981B-0D749A5C2837}" type="presParOf" srcId="{A79DD18D-7A85-4632-9D89-B1A01ADEFF8A}" destId="{ED7C92FE-775C-4DFF-B01C-DE809B4C920D}" srcOrd="3" destOrd="0" presId="urn:microsoft.com/office/officeart/2018/2/layout/IconVerticalSolidList"/>
    <dgm:cxn modelId="{22B18F24-0726-4E58-A52C-3B23A13BC00B}" type="presParOf" srcId="{D93897BD-B8A0-48E3-A890-1EA85EAD6F12}" destId="{B85A0D38-AB1F-4728-9CE3-0BB3A6A7085B}" srcOrd="5" destOrd="0" presId="urn:microsoft.com/office/officeart/2018/2/layout/IconVerticalSolidList"/>
    <dgm:cxn modelId="{9FEA80E9-ED2C-41AC-A973-63D0CFECB850}" type="presParOf" srcId="{D93897BD-B8A0-48E3-A890-1EA85EAD6F12}" destId="{C3017E51-5349-48B7-BC1D-5F7EB7832F9A}" srcOrd="6" destOrd="0" presId="urn:microsoft.com/office/officeart/2018/2/layout/IconVerticalSolidList"/>
    <dgm:cxn modelId="{0789280F-730E-4DDE-B3AA-D0B3486E2132}" type="presParOf" srcId="{C3017E51-5349-48B7-BC1D-5F7EB7832F9A}" destId="{69913431-4FC3-45D1-BA05-52D34A16BC0D}" srcOrd="0" destOrd="0" presId="urn:microsoft.com/office/officeart/2018/2/layout/IconVerticalSolidList"/>
    <dgm:cxn modelId="{03CDA6CF-8600-4E52-8BFD-9BB2056FEB52}" type="presParOf" srcId="{C3017E51-5349-48B7-BC1D-5F7EB7832F9A}" destId="{413E3D0C-9556-4EDA-B041-4A51BC35C926}" srcOrd="1" destOrd="0" presId="urn:microsoft.com/office/officeart/2018/2/layout/IconVerticalSolidList"/>
    <dgm:cxn modelId="{667D4A84-2D62-4CD9-ACC8-6177EA27F6E8}" type="presParOf" srcId="{C3017E51-5349-48B7-BC1D-5F7EB7832F9A}" destId="{51D5086F-AF38-4295-93CD-461BE5D52C4B}" srcOrd="2" destOrd="0" presId="urn:microsoft.com/office/officeart/2018/2/layout/IconVerticalSolidList"/>
    <dgm:cxn modelId="{A177DAE1-3981-4E81-9435-F077BC9C9EEB}" type="presParOf" srcId="{C3017E51-5349-48B7-BC1D-5F7EB7832F9A}" destId="{31DA0A31-B5A3-4964-B89F-B570A991204D}" srcOrd="3" destOrd="0" presId="urn:microsoft.com/office/officeart/2018/2/layout/IconVerticalSolidList"/>
    <dgm:cxn modelId="{61A3D9FC-D6F5-455F-B947-78A543F84C50}" type="presParOf" srcId="{D93897BD-B8A0-48E3-A890-1EA85EAD6F12}" destId="{4C3F3E76-CDCB-46B8-A180-01E0E57A6DB7}" srcOrd="7" destOrd="0" presId="urn:microsoft.com/office/officeart/2018/2/layout/IconVerticalSolidList"/>
    <dgm:cxn modelId="{6EDF93D1-7B54-4F18-A40E-96A04C70C7E0}" type="presParOf" srcId="{D93897BD-B8A0-48E3-A890-1EA85EAD6F12}" destId="{8DF0573B-43AF-42B5-9C2C-CAE6D4658296}" srcOrd="8" destOrd="0" presId="urn:microsoft.com/office/officeart/2018/2/layout/IconVerticalSolidList"/>
    <dgm:cxn modelId="{5D116E7D-9989-4BF7-AC70-225A7F392632}" type="presParOf" srcId="{8DF0573B-43AF-42B5-9C2C-CAE6D4658296}" destId="{60ECB8B2-D598-4834-B1D5-64B6645938D7}" srcOrd="0" destOrd="0" presId="urn:microsoft.com/office/officeart/2018/2/layout/IconVerticalSolidList"/>
    <dgm:cxn modelId="{40AD952F-92FF-48B4-9798-3097FB48D1FE}" type="presParOf" srcId="{8DF0573B-43AF-42B5-9C2C-CAE6D4658296}" destId="{DEFE28C1-1A15-481B-81D0-C337921A1020}" srcOrd="1" destOrd="0" presId="urn:microsoft.com/office/officeart/2018/2/layout/IconVerticalSolidList"/>
    <dgm:cxn modelId="{D77C8578-4F14-4EF3-A4AB-33B24C7D4964}" type="presParOf" srcId="{8DF0573B-43AF-42B5-9C2C-CAE6D4658296}" destId="{1CF0F915-27AB-4F89-B622-89948940AB4E}" srcOrd="2" destOrd="0" presId="urn:microsoft.com/office/officeart/2018/2/layout/IconVerticalSolidList"/>
    <dgm:cxn modelId="{E151EC7D-D7D7-4E1F-9E9C-32ED4637C1A0}" type="presParOf" srcId="{8DF0573B-43AF-42B5-9C2C-CAE6D4658296}" destId="{58042037-2A59-46BF-9554-14CAB2C56246}" srcOrd="3" destOrd="0" presId="urn:microsoft.com/office/officeart/2018/2/layout/IconVerticalSolidList"/>
    <dgm:cxn modelId="{781BAE99-8F6F-4D7E-BCD5-F7DA683E4488}" type="presParOf" srcId="{D93897BD-B8A0-48E3-A890-1EA85EAD6F12}" destId="{42529B99-BE64-4FD4-BD8A-A7ECF2745547}" srcOrd="9" destOrd="0" presId="urn:microsoft.com/office/officeart/2018/2/layout/IconVerticalSolidList"/>
    <dgm:cxn modelId="{B95D3DFB-7E6C-4991-98A3-D577FA5909CB}" type="presParOf" srcId="{D93897BD-B8A0-48E3-A890-1EA85EAD6F12}" destId="{D8F1E69F-131E-41C9-8114-FC08782968A7}" srcOrd="10" destOrd="0" presId="urn:microsoft.com/office/officeart/2018/2/layout/IconVerticalSolidList"/>
    <dgm:cxn modelId="{3456BE7A-710A-46E0-A811-414E4B2CADC5}" type="presParOf" srcId="{D8F1E69F-131E-41C9-8114-FC08782968A7}" destId="{6EA64CA3-0AD7-4889-9D84-645B88DDA0CD}" srcOrd="0" destOrd="0" presId="urn:microsoft.com/office/officeart/2018/2/layout/IconVerticalSolidList"/>
    <dgm:cxn modelId="{ECBAF003-D7CB-41E3-8FC0-581ACBCDD841}" type="presParOf" srcId="{D8F1E69F-131E-41C9-8114-FC08782968A7}" destId="{0A9A7BFA-4F75-4137-AEDE-26B4803D6872}" srcOrd="1" destOrd="0" presId="urn:microsoft.com/office/officeart/2018/2/layout/IconVerticalSolidList"/>
    <dgm:cxn modelId="{D65AE117-EF0F-457A-95EB-97FC87589F9D}" type="presParOf" srcId="{D8F1E69F-131E-41C9-8114-FC08782968A7}" destId="{ACF6CD8D-2C59-4FD5-981D-D5D4C774CFB2}" srcOrd="2" destOrd="0" presId="urn:microsoft.com/office/officeart/2018/2/layout/IconVerticalSolidList"/>
    <dgm:cxn modelId="{2F3DAD77-41D7-49A7-867C-40D3CD50E58E}" type="presParOf" srcId="{D8F1E69F-131E-41C9-8114-FC08782968A7}" destId="{56B491B0-BEE7-4019-97ED-EE5CCF79E878}" srcOrd="3" destOrd="0" presId="urn:microsoft.com/office/officeart/2018/2/layout/IconVerticalSolidList"/>
    <dgm:cxn modelId="{B164828F-8964-459C-ADD7-2B653BA90AB0}" type="presParOf" srcId="{D93897BD-B8A0-48E3-A890-1EA85EAD6F12}" destId="{ED5422ED-F8B3-4DCF-B068-E8257A61FBA7}" srcOrd="11" destOrd="0" presId="urn:microsoft.com/office/officeart/2018/2/layout/IconVerticalSolidList"/>
    <dgm:cxn modelId="{6E18819E-988A-4C6A-A4E8-1A6A5610C5F7}" type="presParOf" srcId="{D93897BD-B8A0-48E3-A890-1EA85EAD6F12}" destId="{6430A6F5-A82F-4DF5-9904-9FEF01776604}" srcOrd="12" destOrd="0" presId="urn:microsoft.com/office/officeart/2018/2/layout/IconVerticalSolidList"/>
    <dgm:cxn modelId="{B90E525B-8C61-4AAB-A4BA-369173C936E1}" type="presParOf" srcId="{6430A6F5-A82F-4DF5-9904-9FEF01776604}" destId="{77EE142A-2DBB-4A32-8535-661BCAF671DE}" srcOrd="0" destOrd="0" presId="urn:microsoft.com/office/officeart/2018/2/layout/IconVerticalSolidList"/>
    <dgm:cxn modelId="{4A3CBCB2-0F92-4CF4-9B30-D57A6DFA7F1A}" type="presParOf" srcId="{6430A6F5-A82F-4DF5-9904-9FEF01776604}" destId="{131683A3-F7C3-4112-9F8F-ACA0DC9874A2}" srcOrd="1" destOrd="0" presId="urn:microsoft.com/office/officeart/2018/2/layout/IconVerticalSolidList"/>
    <dgm:cxn modelId="{7E61869E-75BC-400B-8728-BAFDD118461A}" type="presParOf" srcId="{6430A6F5-A82F-4DF5-9904-9FEF01776604}" destId="{52DB8D0A-1C53-4724-B31B-9D6781926E3E}" srcOrd="2" destOrd="0" presId="urn:microsoft.com/office/officeart/2018/2/layout/IconVerticalSolidList"/>
    <dgm:cxn modelId="{E4595427-7E49-4273-B69E-58DA2F833FA8}" type="presParOf" srcId="{6430A6F5-A82F-4DF5-9904-9FEF01776604}" destId="{25492C7F-695A-4833-A03C-0C353DB9C912}" srcOrd="3" destOrd="0" presId="urn:microsoft.com/office/officeart/2018/2/layout/IconVerticalSolidList"/>
    <dgm:cxn modelId="{BF9DDA48-A09C-4BD8-8347-2F3B01529D7F}" type="presParOf" srcId="{D93897BD-B8A0-48E3-A890-1EA85EAD6F12}" destId="{A7582713-958A-479C-B33F-967A859B4435}" srcOrd="13" destOrd="0" presId="urn:microsoft.com/office/officeart/2018/2/layout/IconVerticalSolidList"/>
    <dgm:cxn modelId="{0CAC1101-D113-469C-A152-165B73A9B62C}" type="presParOf" srcId="{D93897BD-B8A0-48E3-A890-1EA85EAD6F12}" destId="{AC98949A-CCC3-418B-9017-D1533B80F80F}" srcOrd="14" destOrd="0" presId="urn:microsoft.com/office/officeart/2018/2/layout/IconVerticalSolidList"/>
    <dgm:cxn modelId="{21269F84-87D8-40E6-B9C2-1A2258BB3907}" type="presParOf" srcId="{AC98949A-CCC3-418B-9017-D1533B80F80F}" destId="{34027869-2A76-4AE6-B1D5-86FEAAC5D0A1}" srcOrd="0" destOrd="0" presId="urn:microsoft.com/office/officeart/2018/2/layout/IconVerticalSolidList"/>
    <dgm:cxn modelId="{4832DB2B-5948-4387-B72F-404C3D1760B9}" type="presParOf" srcId="{AC98949A-CCC3-418B-9017-D1533B80F80F}" destId="{1C3E881C-768E-4416-B8D6-C8CE7BDBB589}" srcOrd="1" destOrd="0" presId="urn:microsoft.com/office/officeart/2018/2/layout/IconVerticalSolidList"/>
    <dgm:cxn modelId="{B39C0EE0-F834-4F65-86B0-5085598D8D10}" type="presParOf" srcId="{AC98949A-CCC3-418B-9017-D1533B80F80F}" destId="{D7C27BF6-0CD3-488C-9554-AEA9BBE6783E}" srcOrd="2" destOrd="0" presId="urn:microsoft.com/office/officeart/2018/2/layout/IconVerticalSolidList"/>
    <dgm:cxn modelId="{DE55FF17-9A86-4E0F-8C96-D682A9A70446}" type="presParOf" srcId="{AC98949A-CCC3-418B-9017-D1533B80F80F}" destId="{F1B0D97F-4428-4C2E-9C3F-7E40A6A39E3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97EB-B8BC-4F29-B4B1-8F665C758F6F}">
      <dsp:nvSpPr>
        <dsp:cNvPr id="0" name=""/>
        <dsp:cNvSpPr/>
      </dsp:nvSpPr>
      <dsp:spPr>
        <a:xfrm>
          <a:off x="0" y="797"/>
          <a:ext cx="5104638" cy="669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43C05A-476D-40B0-BA76-7EC7E04508AA}">
      <dsp:nvSpPr>
        <dsp:cNvPr id="0" name=""/>
        <dsp:cNvSpPr/>
      </dsp:nvSpPr>
      <dsp:spPr>
        <a:xfrm>
          <a:off x="202661" y="151537"/>
          <a:ext cx="368475" cy="3684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4799AB-1FCE-4C41-AFDA-7300E730C148}">
      <dsp:nvSpPr>
        <dsp:cNvPr id="0" name=""/>
        <dsp:cNvSpPr/>
      </dsp:nvSpPr>
      <dsp:spPr>
        <a:xfrm>
          <a:off x="773798" y="797"/>
          <a:ext cx="4330839" cy="66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4" tIns="70904" rIns="70904" bIns="70904" numCol="1" spcCol="1270" anchor="ctr" anchorCtr="0">
          <a:noAutofit/>
        </a:bodyPr>
        <a:lstStyle/>
        <a:p>
          <a:pPr marL="0" lvl="0" indent="0" algn="l" defTabSz="711200">
            <a:lnSpc>
              <a:spcPct val="90000"/>
            </a:lnSpc>
            <a:spcBef>
              <a:spcPct val="0"/>
            </a:spcBef>
            <a:spcAft>
              <a:spcPct val="35000"/>
            </a:spcAft>
            <a:buNone/>
          </a:pPr>
          <a:r>
            <a:rPr lang="en-US" sz="1600" kern="1200"/>
            <a:t>Aquatic vegetation control</a:t>
          </a:r>
        </a:p>
      </dsp:txBody>
      <dsp:txXfrm>
        <a:off x="773798" y="797"/>
        <a:ext cx="4330839" cy="669955"/>
      </dsp:txXfrm>
    </dsp:sp>
    <dsp:sp modelId="{35CA62E8-13DC-4E6A-8ACF-C31D01E2038A}">
      <dsp:nvSpPr>
        <dsp:cNvPr id="0" name=""/>
        <dsp:cNvSpPr/>
      </dsp:nvSpPr>
      <dsp:spPr>
        <a:xfrm>
          <a:off x="0" y="838241"/>
          <a:ext cx="5104638" cy="669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4C3511-53F1-4BA6-83CC-CE428B614390}">
      <dsp:nvSpPr>
        <dsp:cNvPr id="0" name=""/>
        <dsp:cNvSpPr/>
      </dsp:nvSpPr>
      <dsp:spPr>
        <a:xfrm>
          <a:off x="202661" y="988981"/>
          <a:ext cx="368475" cy="3684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2F76ED-9AAC-4F75-BA2E-E25B8ABEC27C}">
      <dsp:nvSpPr>
        <dsp:cNvPr id="0" name=""/>
        <dsp:cNvSpPr/>
      </dsp:nvSpPr>
      <dsp:spPr>
        <a:xfrm>
          <a:off x="773798" y="838241"/>
          <a:ext cx="4330839" cy="66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4" tIns="70904" rIns="70904" bIns="70904" numCol="1" spcCol="1270" anchor="ctr" anchorCtr="0">
          <a:noAutofit/>
        </a:bodyPr>
        <a:lstStyle/>
        <a:p>
          <a:pPr marL="0" lvl="0" indent="0" algn="l" defTabSz="711200">
            <a:lnSpc>
              <a:spcPct val="90000"/>
            </a:lnSpc>
            <a:spcBef>
              <a:spcPct val="0"/>
            </a:spcBef>
            <a:spcAft>
              <a:spcPct val="35000"/>
            </a:spcAft>
            <a:buNone/>
          </a:pPr>
          <a:r>
            <a:rPr lang="en-US" sz="1600" kern="1200"/>
            <a:t>Phosphorus Management</a:t>
          </a:r>
        </a:p>
      </dsp:txBody>
      <dsp:txXfrm>
        <a:off x="773798" y="838241"/>
        <a:ext cx="4330839" cy="669955"/>
      </dsp:txXfrm>
    </dsp:sp>
    <dsp:sp modelId="{F4520A97-30F2-4CC0-AD8B-F35A336E07BD}">
      <dsp:nvSpPr>
        <dsp:cNvPr id="0" name=""/>
        <dsp:cNvSpPr/>
      </dsp:nvSpPr>
      <dsp:spPr>
        <a:xfrm>
          <a:off x="0" y="1675685"/>
          <a:ext cx="5104638" cy="669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538EDA-6AC6-48DB-9881-4D37AEFD6C13}">
      <dsp:nvSpPr>
        <dsp:cNvPr id="0" name=""/>
        <dsp:cNvSpPr/>
      </dsp:nvSpPr>
      <dsp:spPr>
        <a:xfrm>
          <a:off x="202661" y="1826425"/>
          <a:ext cx="368475" cy="3684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7C92FE-775C-4DFF-B01C-DE809B4C920D}">
      <dsp:nvSpPr>
        <dsp:cNvPr id="0" name=""/>
        <dsp:cNvSpPr/>
      </dsp:nvSpPr>
      <dsp:spPr>
        <a:xfrm>
          <a:off x="773798" y="1675685"/>
          <a:ext cx="4330839" cy="66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4" tIns="70904" rIns="70904" bIns="70904" numCol="1" spcCol="1270" anchor="ctr" anchorCtr="0">
          <a:noAutofit/>
        </a:bodyPr>
        <a:lstStyle/>
        <a:p>
          <a:pPr marL="0" lvl="0" indent="0" algn="l" defTabSz="711200">
            <a:lnSpc>
              <a:spcPct val="90000"/>
            </a:lnSpc>
            <a:spcBef>
              <a:spcPct val="0"/>
            </a:spcBef>
            <a:spcAft>
              <a:spcPct val="35000"/>
            </a:spcAft>
            <a:buNone/>
          </a:pPr>
          <a:r>
            <a:rPr lang="en-US" sz="1600" kern="1200" dirty="0"/>
            <a:t>Water quality improvement, including control of stormwater and  agricultural runoff</a:t>
          </a:r>
        </a:p>
      </dsp:txBody>
      <dsp:txXfrm>
        <a:off x="773798" y="1675685"/>
        <a:ext cx="4330839" cy="669955"/>
      </dsp:txXfrm>
    </dsp:sp>
    <dsp:sp modelId="{69913431-4FC3-45D1-BA05-52D34A16BC0D}">
      <dsp:nvSpPr>
        <dsp:cNvPr id="0" name=""/>
        <dsp:cNvSpPr/>
      </dsp:nvSpPr>
      <dsp:spPr>
        <a:xfrm>
          <a:off x="0" y="2513130"/>
          <a:ext cx="5104638" cy="669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E3D0C-9556-4EDA-B041-4A51BC35C926}">
      <dsp:nvSpPr>
        <dsp:cNvPr id="0" name=""/>
        <dsp:cNvSpPr/>
      </dsp:nvSpPr>
      <dsp:spPr>
        <a:xfrm>
          <a:off x="202661" y="2663870"/>
          <a:ext cx="368475" cy="3684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DA0A31-B5A3-4964-B89F-B570A991204D}">
      <dsp:nvSpPr>
        <dsp:cNvPr id="0" name=""/>
        <dsp:cNvSpPr/>
      </dsp:nvSpPr>
      <dsp:spPr>
        <a:xfrm>
          <a:off x="773798" y="2513130"/>
          <a:ext cx="4330839" cy="66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4" tIns="70904" rIns="70904" bIns="70904" numCol="1" spcCol="1270" anchor="ctr" anchorCtr="0">
          <a:noAutofit/>
        </a:bodyPr>
        <a:lstStyle/>
        <a:p>
          <a:pPr marL="0" lvl="0" indent="0" algn="l" defTabSz="711200">
            <a:lnSpc>
              <a:spcPct val="90000"/>
            </a:lnSpc>
            <a:spcBef>
              <a:spcPct val="0"/>
            </a:spcBef>
            <a:spcAft>
              <a:spcPct val="35000"/>
            </a:spcAft>
            <a:buNone/>
          </a:pPr>
          <a:r>
            <a:rPr lang="en-US" sz="1600" kern="1200"/>
            <a:t>Lake water-quality studies to pinpoint problems and identify solutions</a:t>
          </a:r>
        </a:p>
      </dsp:txBody>
      <dsp:txXfrm>
        <a:off x="773798" y="2513130"/>
        <a:ext cx="4330839" cy="669955"/>
      </dsp:txXfrm>
    </dsp:sp>
    <dsp:sp modelId="{60ECB8B2-D598-4834-B1D5-64B6645938D7}">
      <dsp:nvSpPr>
        <dsp:cNvPr id="0" name=""/>
        <dsp:cNvSpPr/>
      </dsp:nvSpPr>
      <dsp:spPr>
        <a:xfrm>
          <a:off x="0" y="3350574"/>
          <a:ext cx="5104638" cy="669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FE28C1-1A15-481B-81D0-C337921A1020}">
      <dsp:nvSpPr>
        <dsp:cNvPr id="0" name=""/>
        <dsp:cNvSpPr/>
      </dsp:nvSpPr>
      <dsp:spPr>
        <a:xfrm>
          <a:off x="202661" y="3501314"/>
          <a:ext cx="368475" cy="3684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042037-2A59-46BF-9554-14CAB2C56246}">
      <dsp:nvSpPr>
        <dsp:cNvPr id="0" name=""/>
        <dsp:cNvSpPr/>
      </dsp:nvSpPr>
      <dsp:spPr>
        <a:xfrm>
          <a:off x="773798" y="3350574"/>
          <a:ext cx="4330839" cy="66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4" tIns="70904" rIns="70904" bIns="70904" numCol="1" spcCol="1270" anchor="ctr" anchorCtr="0">
          <a:noAutofit/>
        </a:bodyPr>
        <a:lstStyle/>
        <a:p>
          <a:pPr marL="0" lvl="0" indent="0" algn="l" defTabSz="711200">
            <a:lnSpc>
              <a:spcPct val="90000"/>
            </a:lnSpc>
            <a:spcBef>
              <a:spcPct val="0"/>
            </a:spcBef>
            <a:spcAft>
              <a:spcPct val="35000"/>
            </a:spcAft>
            <a:buNone/>
          </a:pPr>
          <a:r>
            <a:rPr lang="en-US" sz="1600" kern="1200"/>
            <a:t>Ditch or stream maintenance</a:t>
          </a:r>
        </a:p>
      </dsp:txBody>
      <dsp:txXfrm>
        <a:off x="773798" y="3350574"/>
        <a:ext cx="4330839" cy="669955"/>
      </dsp:txXfrm>
    </dsp:sp>
    <dsp:sp modelId="{6EA64CA3-0AD7-4889-9D84-645B88DDA0CD}">
      <dsp:nvSpPr>
        <dsp:cNvPr id="0" name=""/>
        <dsp:cNvSpPr/>
      </dsp:nvSpPr>
      <dsp:spPr>
        <a:xfrm>
          <a:off x="0" y="4188018"/>
          <a:ext cx="5104638" cy="669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9A7BFA-4F75-4137-AEDE-26B4803D6872}">
      <dsp:nvSpPr>
        <dsp:cNvPr id="0" name=""/>
        <dsp:cNvSpPr/>
      </dsp:nvSpPr>
      <dsp:spPr>
        <a:xfrm>
          <a:off x="202661" y="4338758"/>
          <a:ext cx="368475" cy="3684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B491B0-BEE7-4019-97ED-EE5CCF79E878}">
      <dsp:nvSpPr>
        <dsp:cNvPr id="0" name=""/>
        <dsp:cNvSpPr/>
      </dsp:nvSpPr>
      <dsp:spPr>
        <a:xfrm>
          <a:off x="773798" y="4188018"/>
          <a:ext cx="4330839" cy="66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4" tIns="70904" rIns="70904" bIns="70904" numCol="1" spcCol="1270" anchor="ctr" anchorCtr="0">
          <a:noAutofit/>
        </a:bodyPr>
        <a:lstStyle/>
        <a:p>
          <a:pPr marL="0" lvl="0" indent="0" algn="l" defTabSz="711200">
            <a:lnSpc>
              <a:spcPct val="90000"/>
            </a:lnSpc>
            <a:spcBef>
              <a:spcPct val="0"/>
            </a:spcBef>
            <a:spcAft>
              <a:spcPct val="35000"/>
            </a:spcAft>
            <a:buNone/>
          </a:pPr>
          <a:r>
            <a:rPr lang="en-US" sz="1600" kern="1200"/>
            <a:t>Measures to maintain lake levels</a:t>
          </a:r>
        </a:p>
      </dsp:txBody>
      <dsp:txXfrm>
        <a:off x="773798" y="4188018"/>
        <a:ext cx="4330839" cy="669955"/>
      </dsp:txXfrm>
    </dsp:sp>
    <dsp:sp modelId="{77EE142A-2DBB-4A32-8535-661BCAF671DE}">
      <dsp:nvSpPr>
        <dsp:cNvPr id="0" name=""/>
        <dsp:cNvSpPr/>
      </dsp:nvSpPr>
      <dsp:spPr>
        <a:xfrm>
          <a:off x="0" y="5025462"/>
          <a:ext cx="5104638" cy="669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1683A3-F7C3-4112-9F8F-ACA0DC9874A2}">
      <dsp:nvSpPr>
        <dsp:cNvPr id="0" name=""/>
        <dsp:cNvSpPr/>
      </dsp:nvSpPr>
      <dsp:spPr>
        <a:xfrm>
          <a:off x="202661" y="5176202"/>
          <a:ext cx="368475" cy="3684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492C7F-695A-4833-A03C-0C353DB9C912}">
      <dsp:nvSpPr>
        <dsp:cNvPr id="0" name=""/>
        <dsp:cNvSpPr/>
      </dsp:nvSpPr>
      <dsp:spPr>
        <a:xfrm>
          <a:off x="773798" y="5025462"/>
          <a:ext cx="4330839" cy="66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4" tIns="70904" rIns="70904" bIns="70904" numCol="1" spcCol="1270" anchor="ctr" anchorCtr="0">
          <a:noAutofit/>
        </a:bodyPr>
        <a:lstStyle/>
        <a:p>
          <a:pPr marL="0" lvl="0" indent="0" algn="l" defTabSz="711200">
            <a:lnSpc>
              <a:spcPct val="90000"/>
            </a:lnSpc>
            <a:spcBef>
              <a:spcPct val="0"/>
            </a:spcBef>
            <a:spcAft>
              <a:spcPct val="35000"/>
            </a:spcAft>
            <a:buNone/>
          </a:pPr>
          <a:r>
            <a:rPr lang="en-US" sz="1600" kern="1200"/>
            <a:t>Education and outreach materials</a:t>
          </a:r>
        </a:p>
      </dsp:txBody>
      <dsp:txXfrm>
        <a:off x="773798" y="5025462"/>
        <a:ext cx="4330839" cy="669955"/>
      </dsp:txXfrm>
    </dsp:sp>
    <dsp:sp modelId="{34027869-2A76-4AE6-B1D5-86FEAAC5D0A1}">
      <dsp:nvSpPr>
        <dsp:cNvPr id="0" name=""/>
        <dsp:cNvSpPr/>
      </dsp:nvSpPr>
      <dsp:spPr>
        <a:xfrm>
          <a:off x="0" y="5862907"/>
          <a:ext cx="5104638" cy="6699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3E881C-768E-4416-B8D6-C8CE7BDBB589}">
      <dsp:nvSpPr>
        <dsp:cNvPr id="0" name=""/>
        <dsp:cNvSpPr/>
      </dsp:nvSpPr>
      <dsp:spPr>
        <a:xfrm>
          <a:off x="202661" y="6013647"/>
          <a:ext cx="368475" cy="36847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B0D97F-4428-4C2E-9C3F-7E40A6A39E3F}">
      <dsp:nvSpPr>
        <dsp:cNvPr id="0" name=""/>
        <dsp:cNvSpPr/>
      </dsp:nvSpPr>
      <dsp:spPr>
        <a:xfrm>
          <a:off x="773798" y="5862907"/>
          <a:ext cx="4330839" cy="66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4" tIns="70904" rIns="70904" bIns="70904" numCol="1" spcCol="1270" anchor="ctr" anchorCtr="0">
          <a:noAutofit/>
        </a:bodyPr>
        <a:lstStyle/>
        <a:p>
          <a:pPr marL="0" lvl="0" indent="0" algn="l" defTabSz="711200">
            <a:lnSpc>
              <a:spcPct val="90000"/>
            </a:lnSpc>
            <a:spcBef>
              <a:spcPct val="0"/>
            </a:spcBef>
            <a:spcAft>
              <a:spcPct val="35000"/>
            </a:spcAft>
            <a:buNone/>
          </a:pPr>
          <a:r>
            <a:rPr lang="en-US" sz="1600" kern="1200" dirty="0"/>
            <a:t>An LMD is a long-term funding source for lake improvement projects</a:t>
          </a:r>
        </a:p>
      </dsp:txBody>
      <dsp:txXfrm>
        <a:off x="773798" y="5862907"/>
        <a:ext cx="4330839" cy="6699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36" tIns="45718" rIns="91436" bIns="45718" rtlCol="0"/>
          <a:lstStyle>
            <a:lvl1pPr algn="l">
              <a:defRPr sz="1200"/>
            </a:lvl1pPr>
          </a:lstStyle>
          <a:p>
            <a:endParaRPr lang="en-US"/>
          </a:p>
        </p:txBody>
      </p:sp>
      <p:sp>
        <p:nvSpPr>
          <p:cNvPr id="4" name="Footer Placeholder 3"/>
          <p:cNvSpPr>
            <a:spLocks noGrp="1"/>
          </p:cNvSpPr>
          <p:nvPr>
            <p:ph type="ftr" sz="quarter" idx="2"/>
          </p:nvPr>
        </p:nvSpPr>
        <p:spPr>
          <a:xfrm>
            <a:off x="0" y="8772526"/>
            <a:ext cx="3011488" cy="463550"/>
          </a:xfrm>
          <a:prstGeom prst="rect">
            <a:avLst/>
          </a:prstGeom>
        </p:spPr>
        <p:txBody>
          <a:bodyPr vert="horz" lIns="91436" tIns="45718" rIns="91436"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6"/>
            <a:ext cx="3011488" cy="463550"/>
          </a:xfrm>
          <a:prstGeom prst="rect">
            <a:avLst/>
          </a:prstGeom>
        </p:spPr>
        <p:txBody>
          <a:bodyPr vert="horz" lIns="91436" tIns="45718" rIns="91436" bIns="45718" rtlCol="0" anchor="b"/>
          <a:lstStyle>
            <a:lvl1pPr algn="r">
              <a:defRPr sz="1200"/>
            </a:lvl1pPr>
          </a:lstStyle>
          <a:p>
            <a:fld id="{509C2479-002D-4A52-8C5E-CB9E7A51492F}" type="slidenum">
              <a:rPr lang="en-US" smtClean="0"/>
              <a:t>‹#›</a:t>
            </a:fld>
            <a:endParaRPr lang="en-US"/>
          </a:p>
        </p:txBody>
      </p:sp>
    </p:spTree>
    <p:extLst>
      <p:ext uri="{BB962C8B-B14F-4D97-AF65-F5344CB8AC3E}">
        <p14:creationId xmlns:p14="http://schemas.microsoft.com/office/powerpoint/2010/main" val="1586034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87" tIns="46244" rIns="92487" bIns="46244" rtlCol="0"/>
          <a:lstStyle>
            <a:lvl1pPr algn="r">
              <a:defRPr sz="1200"/>
            </a:lvl1pPr>
          </a:lstStyle>
          <a:p>
            <a:fld id="{21A7C5FF-00AE-4656-AA30-6DF5124BB759}" type="datetimeFigureOut">
              <a:rPr lang="en-US" smtClean="0"/>
              <a:t>1/27/22</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7" tIns="46244" rIns="92487" bIns="462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487" tIns="46244" rIns="92487" bIns="46244" rtlCol="0" anchor="b"/>
          <a:lstStyle>
            <a:lvl1pPr algn="r">
              <a:defRPr sz="1200"/>
            </a:lvl1pPr>
          </a:lstStyle>
          <a:p>
            <a:fld id="{6E49F364-6D76-421E-A2C3-76A29AA85691}" type="slidenum">
              <a:rPr lang="en-US" smtClean="0"/>
              <a:t>‹#›</a:t>
            </a:fld>
            <a:endParaRPr lang="en-US"/>
          </a:p>
        </p:txBody>
      </p:sp>
    </p:spTree>
    <p:extLst>
      <p:ext uri="{BB962C8B-B14F-4D97-AF65-F5344CB8AC3E}">
        <p14:creationId xmlns:p14="http://schemas.microsoft.com/office/powerpoint/2010/main" val="8492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3</a:t>
            </a:fld>
            <a:endParaRPr lang="en-US"/>
          </a:p>
        </p:txBody>
      </p:sp>
    </p:spTree>
    <p:extLst>
      <p:ext uri="{BB962C8B-B14F-4D97-AF65-F5344CB8AC3E}">
        <p14:creationId xmlns:p14="http://schemas.microsoft.com/office/powerpoint/2010/main" val="381060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26</a:t>
            </a:fld>
            <a:endParaRPr lang="en-US"/>
          </a:p>
        </p:txBody>
      </p:sp>
    </p:spTree>
    <p:extLst>
      <p:ext uri="{BB962C8B-B14F-4D97-AF65-F5344CB8AC3E}">
        <p14:creationId xmlns:p14="http://schemas.microsoft.com/office/powerpoint/2010/main" val="87926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27</a:t>
            </a:fld>
            <a:endParaRPr lang="en-US"/>
          </a:p>
        </p:txBody>
      </p:sp>
    </p:spTree>
    <p:extLst>
      <p:ext uri="{BB962C8B-B14F-4D97-AF65-F5344CB8AC3E}">
        <p14:creationId xmlns:p14="http://schemas.microsoft.com/office/powerpoint/2010/main" val="419806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29</a:t>
            </a:fld>
            <a:endParaRPr lang="en-US"/>
          </a:p>
        </p:txBody>
      </p:sp>
    </p:spTree>
    <p:extLst>
      <p:ext uri="{BB962C8B-B14F-4D97-AF65-F5344CB8AC3E}">
        <p14:creationId xmlns:p14="http://schemas.microsoft.com/office/powerpoint/2010/main" val="4263336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31</a:t>
            </a:fld>
            <a:endParaRPr lang="en-US"/>
          </a:p>
        </p:txBody>
      </p:sp>
    </p:spTree>
    <p:extLst>
      <p:ext uri="{BB962C8B-B14F-4D97-AF65-F5344CB8AC3E}">
        <p14:creationId xmlns:p14="http://schemas.microsoft.com/office/powerpoint/2010/main" val="231429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32</a:t>
            </a:fld>
            <a:endParaRPr lang="en-US"/>
          </a:p>
        </p:txBody>
      </p:sp>
    </p:spTree>
    <p:extLst>
      <p:ext uri="{BB962C8B-B14F-4D97-AF65-F5344CB8AC3E}">
        <p14:creationId xmlns:p14="http://schemas.microsoft.com/office/powerpoint/2010/main" val="95802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33</a:t>
            </a:fld>
            <a:endParaRPr lang="en-US"/>
          </a:p>
        </p:txBody>
      </p:sp>
    </p:spTree>
    <p:extLst>
      <p:ext uri="{BB962C8B-B14F-4D97-AF65-F5344CB8AC3E}">
        <p14:creationId xmlns:p14="http://schemas.microsoft.com/office/powerpoint/2010/main" val="3627023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37</a:t>
            </a:fld>
            <a:endParaRPr lang="en-US" dirty="0"/>
          </a:p>
        </p:txBody>
      </p:sp>
    </p:spTree>
    <p:extLst>
      <p:ext uri="{BB962C8B-B14F-4D97-AF65-F5344CB8AC3E}">
        <p14:creationId xmlns:p14="http://schemas.microsoft.com/office/powerpoint/2010/main" val="3114810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38</a:t>
            </a:fld>
            <a:endParaRPr lang="en-US" dirty="0"/>
          </a:p>
        </p:txBody>
      </p:sp>
    </p:spTree>
    <p:extLst>
      <p:ext uri="{BB962C8B-B14F-4D97-AF65-F5344CB8AC3E}">
        <p14:creationId xmlns:p14="http://schemas.microsoft.com/office/powerpoint/2010/main" val="152089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39</a:t>
            </a:fld>
            <a:endParaRPr lang="en-US" dirty="0"/>
          </a:p>
        </p:txBody>
      </p:sp>
    </p:spTree>
    <p:extLst>
      <p:ext uri="{BB962C8B-B14F-4D97-AF65-F5344CB8AC3E}">
        <p14:creationId xmlns:p14="http://schemas.microsoft.com/office/powerpoint/2010/main" val="1726816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40</a:t>
            </a:fld>
            <a:endParaRPr lang="en-US" dirty="0"/>
          </a:p>
        </p:txBody>
      </p:sp>
    </p:spTree>
    <p:extLst>
      <p:ext uri="{BB962C8B-B14F-4D97-AF65-F5344CB8AC3E}">
        <p14:creationId xmlns:p14="http://schemas.microsoft.com/office/powerpoint/2010/main" val="3058497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4</a:t>
            </a:fld>
            <a:endParaRPr lang="en-US"/>
          </a:p>
        </p:txBody>
      </p:sp>
    </p:spTree>
    <p:extLst>
      <p:ext uri="{BB962C8B-B14F-4D97-AF65-F5344CB8AC3E}">
        <p14:creationId xmlns:p14="http://schemas.microsoft.com/office/powerpoint/2010/main" val="153962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41</a:t>
            </a:fld>
            <a:endParaRPr lang="en-US" dirty="0"/>
          </a:p>
        </p:txBody>
      </p:sp>
    </p:spTree>
    <p:extLst>
      <p:ext uri="{BB962C8B-B14F-4D97-AF65-F5344CB8AC3E}">
        <p14:creationId xmlns:p14="http://schemas.microsoft.com/office/powerpoint/2010/main" val="4293456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42</a:t>
            </a:fld>
            <a:endParaRPr lang="en-US" dirty="0"/>
          </a:p>
        </p:txBody>
      </p:sp>
    </p:spTree>
    <p:extLst>
      <p:ext uri="{BB962C8B-B14F-4D97-AF65-F5344CB8AC3E}">
        <p14:creationId xmlns:p14="http://schemas.microsoft.com/office/powerpoint/2010/main" val="2987639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44</a:t>
            </a:fld>
            <a:endParaRPr lang="en-US" dirty="0"/>
          </a:p>
        </p:txBody>
      </p:sp>
    </p:spTree>
    <p:extLst>
      <p:ext uri="{BB962C8B-B14F-4D97-AF65-F5344CB8AC3E}">
        <p14:creationId xmlns:p14="http://schemas.microsoft.com/office/powerpoint/2010/main" val="3637355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45</a:t>
            </a:fld>
            <a:endParaRPr lang="en-US" dirty="0"/>
          </a:p>
        </p:txBody>
      </p:sp>
    </p:spTree>
    <p:extLst>
      <p:ext uri="{BB962C8B-B14F-4D97-AF65-F5344CB8AC3E}">
        <p14:creationId xmlns:p14="http://schemas.microsoft.com/office/powerpoint/2010/main" val="423806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46</a:t>
            </a:fld>
            <a:endParaRPr lang="en-US" dirty="0"/>
          </a:p>
        </p:txBody>
      </p:sp>
    </p:spTree>
    <p:extLst>
      <p:ext uri="{BB962C8B-B14F-4D97-AF65-F5344CB8AC3E}">
        <p14:creationId xmlns:p14="http://schemas.microsoft.com/office/powerpoint/2010/main" val="260710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48</a:t>
            </a:fld>
            <a:endParaRPr lang="en-US" dirty="0"/>
          </a:p>
        </p:txBody>
      </p:sp>
    </p:spTree>
    <p:extLst>
      <p:ext uri="{BB962C8B-B14F-4D97-AF65-F5344CB8AC3E}">
        <p14:creationId xmlns:p14="http://schemas.microsoft.com/office/powerpoint/2010/main" val="786709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49</a:t>
            </a:fld>
            <a:endParaRPr lang="en-US" dirty="0"/>
          </a:p>
        </p:txBody>
      </p:sp>
    </p:spTree>
    <p:extLst>
      <p:ext uri="{BB962C8B-B14F-4D97-AF65-F5344CB8AC3E}">
        <p14:creationId xmlns:p14="http://schemas.microsoft.com/office/powerpoint/2010/main" val="2356459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9F364-6D76-421E-A2C3-76A29AA85691}" type="slidenum">
              <a:rPr lang="en-US" smtClean="0"/>
              <a:t>51</a:t>
            </a:fld>
            <a:endParaRPr lang="en-US" dirty="0"/>
          </a:p>
        </p:txBody>
      </p:sp>
    </p:spTree>
    <p:extLst>
      <p:ext uri="{BB962C8B-B14F-4D97-AF65-F5344CB8AC3E}">
        <p14:creationId xmlns:p14="http://schemas.microsoft.com/office/powerpoint/2010/main" val="61927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5</a:t>
            </a:fld>
            <a:endParaRPr lang="en-US"/>
          </a:p>
        </p:txBody>
      </p:sp>
    </p:spTree>
    <p:extLst>
      <p:ext uri="{BB962C8B-B14F-4D97-AF65-F5344CB8AC3E}">
        <p14:creationId xmlns:p14="http://schemas.microsoft.com/office/powerpoint/2010/main" val="73788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7</a:t>
            </a:fld>
            <a:endParaRPr lang="en-US"/>
          </a:p>
        </p:txBody>
      </p:sp>
    </p:spTree>
    <p:extLst>
      <p:ext uri="{BB962C8B-B14F-4D97-AF65-F5344CB8AC3E}">
        <p14:creationId xmlns:p14="http://schemas.microsoft.com/office/powerpoint/2010/main" val="281153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8</a:t>
            </a:fld>
            <a:endParaRPr lang="en-US"/>
          </a:p>
        </p:txBody>
      </p:sp>
    </p:spTree>
    <p:extLst>
      <p:ext uri="{BB962C8B-B14F-4D97-AF65-F5344CB8AC3E}">
        <p14:creationId xmlns:p14="http://schemas.microsoft.com/office/powerpoint/2010/main" val="143324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C56D34-4233-4CED-9B1D-D106DEF64007}" type="slidenum">
              <a:rPr lang="en-US" smtClean="0"/>
              <a:t>16</a:t>
            </a:fld>
            <a:endParaRPr lang="en-US"/>
          </a:p>
        </p:txBody>
      </p:sp>
    </p:spTree>
    <p:extLst>
      <p:ext uri="{BB962C8B-B14F-4D97-AF65-F5344CB8AC3E}">
        <p14:creationId xmlns:p14="http://schemas.microsoft.com/office/powerpoint/2010/main" val="408564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21</a:t>
            </a:fld>
            <a:endParaRPr lang="en-US"/>
          </a:p>
        </p:txBody>
      </p:sp>
    </p:spTree>
    <p:extLst>
      <p:ext uri="{BB962C8B-B14F-4D97-AF65-F5344CB8AC3E}">
        <p14:creationId xmlns:p14="http://schemas.microsoft.com/office/powerpoint/2010/main" val="267954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22</a:t>
            </a:fld>
            <a:endParaRPr lang="en-US"/>
          </a:p>
        </p:txBody>
      </p:sp>
    </p:spTree>
    <p:extLst>
      <p:ext uri="{BB962C8B-B14F-4D97-AF65-F5344CB8AC3E}">
        <p14:creationId xmlns:p14="http://schemas.microsoft.com/office/powerpoint/2010/main" val="8664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49F364-6D76-421E-A2C3-76A29AA85691}" type="slidenum">
              <a:rPr lang="en-US" smtClean="0"/>
              <a:t>24</a:t>
            </a:fld>
            <a:endParaRPr lang="en-US"/>
          </a:p>
        </p:txBody>
      </p:sp>
    </p:spTree>
    <p:extLst>
      <p:ext uri="{BB962C8B-B14F-4D97-AF65-F5344CB8AC3E}">
        <p14:creationId xmlns:p14="http://schemas.microsoft.com/office/powerpoint/2010/main" val="427647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60230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44360-3437-4E13-9A61-4159FA5931DD}"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A329A-4D49-4722-AD87-4766F60B11CC}" type="slidenum">
              <a:rPr lang="en-US" smtClean="0"/>
              <a:t>‹#›</a:t>
            </a:fld>
            <a:endParaRPr lang="en-US"/>
          </a:p>
        </p:txBody>
      </p:sp>
    </p:spTree>
    <p:extLst>
      <p:ext uri="{BB962C8B-B14F-4D97-AF65-F5344CB8AC3E}">
        <p14:creationId xmlns:p14="http://schemas.microsoft.com/office/powerpoint/2010/main" val="371252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44360-3437-4E13-9A61-4159FA5931DD}"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A329A-4D49-4722-AD87-4766F60B11CC}" type="slidenum">
              <a:rPr lang="en-US" smtClean="0"/>
              <a:t>‹#›</a:t>
            </a:fld>
            <a:endParaRPr lang="en-US"/>
          </a:p>
        </p:txBody>
      </p:sp>
    </p:spTree>
    <p:extLst>
      <p:ext uri="{BB962C8B-B14F-4D97-AF65-F5344CB8AC3E}">
        <p14:creationId xmlns:p14="http://schemas.microsoft.com/office/powerpoint/2010/main" val="1199127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6500" y="734535"/>
            <a:ext cx="6525883" cy="2121170"/>
          </a:xfrm>
        </p:spPr>
        <p:txBody>
          <a:bodyPr anchor="b"/>
          <a:lstStyle>
            <a:lvl1pPr algn="l">
              <a:defRPr sz="4500" i="1" baseline="0">
                <a:latin typeface="Microsoft Sans Serif" panose="020B0604020202020204" pitchFamily="34" charset="0"/>
                <a:ea typeface="Microsoft Sans Serif" panose="020B0604020202020204" pitchFamily="34" charset="0"/>
                <a:cs typeface="Microsoft Sans Serif" panose="020B0604020202020204" pitchFamily="34" charset="0"/>
              </a:defRPr>
            </a:lvl1pPr>
          </a:lstStyle>
          <a:p>
            <a:br>
              <a:rPr lang="en-US" dirty="0"/>
            </a:br>
            <a:endParaRPr lang="en-US" dirty="0"/>
          </a:p>
        </p:txBody>
      </p:sp>
      <p:pic>
        <p:nvPicPr>
          <p:cNvPr id="8" name="Picture 24" descr="sightline logo OL trans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57954" y="6129337"/>
            <a:ext cx="240863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userDrawn="1"/>
        </p:nvGrpSpPr>
        <p:grpSpPr>
          <a:xfrm>
            <a:off x="212902" y="408500"/>
            <a:ext cx="1673048" cy="6016906"/>
            <a:chOff x="456398" y="457200"/>
            <a:chExt cx="2396070" cy="6016906"/>
          </a:xfrm>
        </p:grpSpPr>
        <p:sp>
          <p:nvSpPr>
            <p:cNvPr id="10" name="Rectangle 5"/>
            <p:cNvSpPr>
              <a:spLocks noChangeArrowheads="1"/>
            </p:cNvSpPr>
            <p:nvPr/>
          </p:nvSpPr>
          <p:spPr bwMode="auto">
            <a:xfrm>
              <a:off x="456398" y="457200"/>
              <a:ext cx="2396070" cy="5127906"/>
            </a:xfrm>
            <a:prstGeom prst="rect">
              <a:avLst/>
            </a:prstGeom>
            <a:solidFill>
              <a:srgbClr val="A5A5A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1350"/>
            </a:p>
          </p:txBody>
        </p:sp>
        <p:sp>
          <p:nvSpPr>
            <p:cNvPr id="11" name="Rectangle 6"/>
            <p:cNvSpPr>
              <a:spLocks noChangeArrowheads="1"/>
            </p:cNvSpPr>
            <p:nvPr/>
          </p:nvSpPr>
          <p:spPr bwMode="auto">
            <a:xfrm>
              <a:off x="456398" y="5667656"/>
              <a:ext cx="2396070" cy="215900"/>
            </a:xfrm>
            <a:prstGeom prst="rect">
              <a:avLst/>
            </a:prstGeom>
            <a:solidFill>
              <a:srgbClr val="A5A5A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1350"/>
            </a:p>
          </p:txBody>
        </p:sp>
        <p:sp>
          <p:nvSpPr>
            <p:cNvPr id="12" name="Rectangle 7"/>
            <p:cNvSpPr>
              <a:spLocks noChangeArrowheads="1"/>
            </p:cNvSpPr>
            <p:nvPr/>
          </p:nvSpPr>
          <p:spPr bwMode="auto">
            <a:xfrm>
              <a:off x="456398" y="6258206"/>
              <a:ext cx="2396070" cy="215900"/>
            </a:xfrm>
            <a:prstGeom prst="rect">
              <a:avLst/>
            </a:prstGeom>
            <a:solidFill>
              <a:srgbClr val="006699"/>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1350"/>
            </a:p>
          </p:txBody>
        </p:sp>
        <p:sp>
          <p:nvSpPr>
            <p:cNvPr id="13" name="Rectangle 8"/>
            <p:cNvSpPr>
              <a:spLocks noChangeArrowheads="1"/>
            </p:cNvSpPr>
            <p:nvPr/>
          </p:nvSpPr>
          <p:spPr bwMode="auto">
            <a:xfrm>
              <a:off x="456398" y="5972456"/>
              <a:ext cx="2396070" cy="215900"/>
            </a:xfrm>
            <a:prstGeom prst="rect">
              <a:avLst/>
            </a:prstGeom>
            <a:solidFill>
              <a:srgbClr val="A5A5A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1350"/>
            </a:p>
          </p:txBody>
        </p:sp>
      </p:grpSp>
      <p:sp>
        <p:nvSpPr>
          <p:cNvPr id="16" name="Text Placeholder 2"/>
          <p:cNvSpPr>
            <a:spLocks noGrp="1"/>
          </p:cNvSpPr>
          <p:nvPr>
            <p:ph type="body" idx="1"/>
          </p:nvPr>
        </p:nvSpPr>
        <p:spPr>
          <a:xfrm>
            <a:off x="2076500" y="3446862"/>
            <a:ext cx="6525883" cy="1500187"/>
          </a:xfrm>
        </p:spPr>
        <p:txBody>
          <a:bodyPr>
            <a:noAutofit/>
          </a:bodyPr>
          <a:lstStyle>
            <a:lvl1pPr marL="0" indent="0">
              <a:buNone/>
              <a:defRPr sz="4500" baseline="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3020939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6D53-8A01-46C3-8969-97179F838B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7DE7D9-9BF6-41B9-ACB7-463C1091E0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9CE49-9DC2-4542-BB74-ABFE914F4FF7}"/>
              </a:ext>
            </a:extLst>
          </p:cNvPr>
          <p:cNvSpPr>
            <a:spLocks noGrp="1"/>
          </p:cNvSpPr>
          <p:nvPr>
            <p:ph type="dt" sz="half" idx="10"/>
          </p:nvPr>
        </p:nvSpPr>
        <p:spPr/>
        <p:txBody>
          <a:bodyPr/>
          <a:lstStyle/>
          <a:p>
            <a:fld id="{74CC462A-D4D8-4567-B03C-930374F63ACA}" type="datetimeFigureOut">
              <a:rPr lang="en-US" smtClean="0"/>
              <a:t>1/27/22</a:t>
            </a:fld>
            <a:endParaRPr lang="en-US"/>
          </a:p>
        </p:txBody>
      </p:sp>
      <p:sp>
        <p:nvSpPr>
          <p:cNvPr id="5" name="Footer Placeholder 4">
            <a:extLst>
              <a:ext uri="{FF2B5EF4-FFF2-40B4-BE49-F238E27FC236}">
                <a16:creationId xmlns:a16="http://schemas.microsoft.com/office/drawing/2014/main" id="{3BB146A7-CEED-41A7-A36B-BCDDB99B1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AEA6-B0D5-418E-A269-8992D8C47396}"/>
              </a:ext>
            </a:extLst>
          </p:cNvPr>
          <p:cNvSpPr>
            <a:spLocks noGrp="1"/>
          </p:cNvSpPr>
          <p:nvPr>
            <p:ph type="sldNum" sz="quarter" idx="12"/>
          </p:nvPr>
        </p:nvSpPr>
        <p:spPr/>
        <p:txBody>
          <a:bodyPr/>
          <a:lstStyle/>
          <a:p>
            <a:fld id="{C4E73EF2-C145-49B5-BFB5-B7C489D37403}" type="slidenum">
              <a:rPr lang="en-US" smtClean="0"/>
              <a:t>‹#›</a:t>
            </a:fld>
            <a:endParaRPr lang="en-US"/>
          </a:p>
        </p:txBody>
      </p:sp>
    </p:spTree>
    <p:extLst>
      <p:ext uri="{BB962C8B-B14F-4D97-AF65-F5344CB8AC3E}">
        <p14:creationId xmlns:p14="http://schemas.microsoft.com/office/powerpoint/2010/main" val="56272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457200" y="1577340"/>
            <a:ext cx="397764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4445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541371"/>
            <a:ext cx="7772400" cy="6093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512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5916" y="6408506"/>
            <a:ext cx="2057400" cy="365125"/>
          </a:xfrm>
        </p:spPr>
        <p:txBody>
          <a:bodyPr/>
          <a:lstStyle/>
          <a:p>
            <a:pPr algn="l"/>
            <a:fld id="{766D76B9-3FB4-4B48-BD81-7F2F35C81F1E}" type="slidenum">
              <a:rPr lang="en-US" smtClean="0"/>
              <a:pPr algn="l"/>
              <a:t>‹#›</a:t>
            </a:fld>
            <a:endParaRPr lang="en-US"/>
          </a:p>
        </p:txBody>
      </p:sp>
    </p:spTree>
    <p:extLst>
      <p:ext uri="{BB962C8B-B14F-4D97-AF65-F5344CB8AC3E}">
        <p14:creationId xmlns:p14="http://schemas.microsoft.com/office/powerpoint/2010/main" val="2771815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Autofit/>
          </a:bodyP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1322" y="6356351"/>
            <a:ext cx="2057400" cy="365125"/>
          </a:xfrm>
        </p:spPr>
        <p:txBody>
          <a:bodyPr/>
          <a:lstStyle/>
          <a:p>
            <a:fld id="{B2B44360-3437-4E13-9A61-4159FA5931DD}"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A329A-4D49-4722-AD87-4766F60B11CC}" type="slidenum">
              <a:rPr lang="en-US" smtClean="0"/>
              <a:t>‹#›</a:t>
            </a:fld>
            <a:endParaRPr lang="en-US"/>
          </a:p>
        </p:txBody>
      </p:sp>
    </p:spTree>
    <p:extLst>
      <p:ext uri="{BB962C8B-B14F-4D97-AF65-F5344CB8AC3E}">
        <p14:creationId xmlns:p14="http://schemas.microsoft.com/office/powerpoint/2010/main" val="96322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Page </a:t>
            </a:r>
            <a:fld id="{24237AB2-048D-41EC-8139-A29FEA75504E}" type="slidenum">
              <a:rPr lang="en-US" smtClean="0"/>
              <a:pPr/>
              <a:t>‹#›</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90199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B44360-3437-4E13-9A61-4159FA5931DD}" type="datetimeFigureOut">
              <a:rPr lang="en-US" smtClean="0"/>
              <a:t>1/27/22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6A329A-4D49-4722-AD87-4766F60B11CC}" type="slidenum">
              <a:rPr lang="en-US" smtClean="0"/>
              <a:t>‹#›</a:t>
            </a:fld>
            <a:endParaRPr lang="en-US"/>
          </a:p>
        </p:txBody>
      </p:sp>
    </p:spTree>
    <p:extLst>
      <p:ext uri="{BB962C8B-B14F-4D97-AF65-F5344CB8AC3E}">
        <p14:creationId xmlns:p14="http://schemas.microsoft.com/office/powerpoint/2010/main" val="219662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B44360-3437-4E13-9A61-4159FA5931DD}" type="datetimeFigureOut">
              <a:rPr lang="en-US" smtClean="0"/>
              <a:t>1/27/22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6A329A-4D49-4722-AD87-4766F60B11CC}" type="slidenum">
              <a:rPr lang="en-US" smtClean="0"/>
              <a:t>‹#›</a:t>
            </a:fld>
            <a:endParaRPr lang="en-US"/>
          </a:p>
        </p:txBody>
      </p:sp>
    </p:spTree>
    <p:extLst>
      <p:ext uri="{BB962C8B-B14F-4D97-AF65-F5344CB8AC3E}">
        <p14:creationId xmlns:p14="http://schemas.microsoft.com/office/powerpoint/2010/main" val="861003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B44360-3437-4E13-9A61-4159FA5931DD}" type="datetimeFigureOut">
              <a:rPr lang="en-US" smtClean="0"/>
              <a:t>1/27/22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6A329A-4D49-4722-AD87-4766F60B11CC}" type="slidenum">
              <a:rPr lang="en-US" smtClean="0"/>
              <a:t>‹#›</a:t>
            </a:fld>
            <a:endParaRPr lang="en-US"/>
          </a:p>
        </p:txBody>
      </p:sp>
    </p:spTree>
    <p:extLst>
      <p:ext uri="{BB962C8B-B14F-4D97-AF65-F5344CB8AC3E}">
        <p14:creationId xmlns:p14="http://schemas.microsoft.com/office/powerpoint/2010/main" val="13054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B44360-3437-4E13-9A61-4159FA5931DD}"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A329A-4D49-4722-AD87-4766F60B11CC}" type="slidenum">
              <a:rPr lang="en-US" smtClean="0"/>
              <a:t>‹#›</a:t>
            </a:fld>
            <a:endParaRPr lang="en-US"/>
          </a:p>
        </p:txBody>
      </p:sp>
    </p:spTree>
    <p:extLst>
      <p:ext uri="{BB962C8B-B14F-4D97-AF65-F5344CB8AC3E}">
        <p14:creationId xmlns:p14="http://schemas.microsoft.com/office/powerpoint/2010/main" val="28210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B44360-3437-4E13-9A61-4159FA5931DD}"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A329A-4D49-4722-AD87-4766F60B11CC}" type="slidenum">
              <a:rPr lang="en-US" smtClean="0"/>
              <a:t>‹#›</a:t>
            </a:fld>
            <a:endParaRPr lang="en-US"/>
          </a:p>
        </p:txBody>
      </p:sp>
    </p:spTree>
    <p:extLst>
      <p:ext uri="{BB962C8B-B14F-4D97-AF65-F5344CB8AC3E}">
        <p14:creationId xmlns:p14="http://schemas.microsoft.com/office/powerpoint/2010/main" val="3822722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44360-3437-4E13-9A61-4159FA5931DD}" type="datetimeFigureOut">
              <a:rPr lang="en-US" smtClean="0"/>
              <a:t>1/27/22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A329A-4D49-4722-AD87-4766F60B11CC}" type="slidenum">
              <a:rPr lang="en-US" smtClean="0"/>
              <a:t>‹#›</a:t>
            </a:fld>
            <a:endParaRPr lang="en-US"/>
          </a:p>
        </p:txBody>
      </p:sp>
    </p:spTree>
    <p:extLst>
      <p:ext uri="{BB962C8B-B14F-4D97-AF65-F5344CB8AC3E}">
        <p14:creationId xmlns:p14="http://schemas.microsoft.com/office/powerpoint/2010/main" val="4858003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49"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6.wdp"/><Relationship Id="rId5" Type="http://schemas.microsoft.com/office/2007/relationships/hdphoto" Target="../media/hdphoto5.wdp"/><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posing for a photo in front of a lake&#10;&#10;Description automatically generated with medium confidence">
            <a:extLst>
              <a:ext uri="{FF2B5EF4-FFF2-40B4-BE49-F238E27FC236}">
                <a16:creationId xmlns:a16="http://schemas.microsoft.com/office/drawing/2014/main" id="{4715A07D-F3F4-F843-A149-4613779DE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8FCEC14F-3977-3344-8306-92175EA24BB2}"/>
              </a:ext>
            </a:extLst>
          </p:cNvPr>
          <p:cNvSpPr/>
          <p:nvPr/>
        </p:nvSpPr>
        <p:spPr>
          <a:xfrm rot="20748490">
            <a:off x="1299818" y="4645379"/>
            <a:ext cx="6800260" cy="140038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500" b="1" cap="none" spc="0" dirty="0">
                <a:ln/>
                <a:solidFill>
                  <a:schemeClr val="accent4"/>
                </a:solidFill>
                <a:effectLst/>
              </a:rPr>
              <a:t>WE L C O M E !</a:t>
            </a:r>
          </a:p>
        </p:txBody>
      </p:sp>
      <p:sp>
        <p:nvSpPr>
          <p:cNvPr id="8" name="TextBox 7">
            <a:extLst>
              <a:ext uri="{FF2B5EF4-FFF2-40B4-BE49-F238E27FC236}">
                <a16:creationId xmlns:a16="http://schemas.microsoft.com/office/drawing/2014/main" id="{05BD2F3A-FEFE-BA4D-BB24-A788CAB4EE9B}"/>
              </a:ext>
            </a:extLst>
          </p:cNvPr>
          <p:cNvSpPr txBox="1"/>
          <p:nvPr/>
        </p:nvSpPr>
        <p:spPr>
          <a:xfrm>
            <a:off x="0" y="450399"/>
            <a:ext cx="9144000" cy="1631216"/>
          </a:xfrm>
          <a:prstGeom prst="rect">
            <a:avLst/>
          </a:prstGeom>
          <a:noFill/>
        </p:spPr>
        <p:txBody>
          <a:bodyPr wrap="square" rtlCol="0">
            <a:spAutoFit/>
          </a:bodyPr>
          <a:lstStyle/>
          <a:p>
            <a:pPr algn="ctr"/>
            <a:r>
              <a:rPr lang="en-US" sz="5000" dirty="0" err="1">
                <a:ln>
                  <a:solidFill>
                    <a:srgbClr val="FF0000"/>
                  </a:solidFill>
                </a:ln>
                <a:solidFill>
                  <a:srgbClr val="FFFF00"/>
                </a:solidFill>
                <a:latin typeface="Aharoni" panose="02010803020104030203" pitchFamily="2" charset="-79"/>
                <a:cs typeface="Aharoni" panose="02010803020104030203" pitchFamily="2" charset="-79"/>
              </a:rPr>
              <a:t>Offut</a:t>
            </a:r>
            <a:r>
              <a:rPr lang="en-US" sz="5000" dirty="0">
                <a:ln>
                  <a:solidFill>
                    <a:srgbClr val="FF0000"/>
                  </a:solidFill>
                </a:ln>
                <a:solidFill>
                  <a:srgbClr val="FFFF00"/>
                </a:solidFill>
                <a:latin typeface="Aharoni" panose="02010803020104030203" pitchFamily="2" charset="-79"/>
                <a:cs typeface="Aharoni" panose="02010803020104030203" pitchFamily="2" charset="-79"/>
              </a:rPr>
              <a:t> Lake Public Meeting</a:t>
            </a:r>
          </a:p>
          <a:p>
            <a:pPr algn="ctr"/>
            <a:r>
              <a:rPr lang="en-US" sz="4600" b="1" dirty="0">
                <a:ln>
                  <a:solidFill>
                    <a:srgbClr val="FF0000"/>
                  </a:solidFill>
                </a:ln>
                <a:solidFill>
                  <a:srgbClr val="FFFF00"/>
                </a:solidFill>
                <a:latin typeface="Abadi" panose="020B0604020104020204" pitchFamily="34" charset="0"/>
                <a:cs typeface="Aharoni" panose="02010803020104030203" pitchFamily="2" charset="-79"/>
              </a:rPr>
              <a:t>6:30</a:t>
            </a:r>
            <a:r>
              <a:rPr lang="en-US" sz="2800" b="1" dirty="0">
                <a:ln>
                  <a:solidFill>
                    <a:srgbClr val="FF0000"/>
                  </a:solidFill>
                </a:ln>
                <a:solidFill>
                  <a:srgbClr val="FFFF00"/>
                </a:solidFill>
                <a:latin typeface="Abadi" panose="020B0604020104020204" pitchFamily="34" charset="0"/>
                <a:cs typeface="Aharoni" panose="02010803020104030203" pitchFamily="2" charset="-79"/>
              </a:rPr>
              <a:t>PM</a:t>
            </a:r>
            <a:r>
              <a:rPr lang="en-US" sz="3600" b="1" dirty="0">
                <a:ln>
                  <a:solidFill>
                    <a:srgbClr val="FF0000"/>
                  </a:solidFill>
                </a:ln>
                <a:solidFill>
                  <a:srgbClr val="FFFF00"/>
                </a:solidFill>
                <a:latin typeface="Abadi" panose="020B0604020104020204" pitchFamily="34" charset="0"/>
                <a:cs typeface="Aharoni" panose="02010803020104030203" pitchFamily="2" charset="-79"/>
              </a:rPr>
              <a:t> -</a:t>
            </a:r>
            <a:r>
              <a:rPr lang="en-US" sz="5000" dirty="0">
                <a:ln>
                  <a:solidFill>
                    <a:srgbClr val="FF0000"/>
                  </a:solidFill>
                </a:ln>
                <a:solidFill>
                  <a:srgbClr val="FFFF00"/>
                </a:solidFill>
                <a:latin typeface="Aharoni" panose="02010803020104030203" pitchFamily="2" charset="-79"/>
                <a:cs typeface="Aharoni" panose="02010803020104030203" pitchFamily="2" charset="-79"/>
              </a:rPr>
              <a:t> January </a:t>
            </a:r>
            <a:r>
              <a:rPr lang="en-US" sz="4600" b="1" dirty="0">
                <a:ln>
                  <a:solidFill>
                    <a:srgbClr val="FF0000"/>
                  </a:solidFill>
                </a:ln>
                <a:solidFill>
                  <a:srgbClr val="FFFF00"/>
                </a:solidFill>
                <a:latin typeface="Abadi" panose="020B0604020104020204" pitchFamily="34" charset="0"/>
                <a:cs typeface="Aharoni" panose="02010803020104030203" pitchFamily="2" charset="-79"/>
              </a:rPr>
              <a:t>26, 2022</a:t>
            </a:r>
          </a:p>
        </p:txBody>
      </p:sp>
    </p:spTree>
    <p:extLst>
      <p:ext uri="{BB962C8B-B14F-4D97-AF65-F5344CB8AC3E}">
        <p14:creationId xmlns:p14="http://schemas.microsoft.com/office/powerpoint/2010/main" val="3470227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illersylvania State Park">
            <a:extLst>
              <a:ext uri="{FF2B5EF4-FFF2-40B4-BE49-F238E27FC236}">
                <a16:creationId xmlns:a16="http://schemas.microsoft.com/office/drawing/2014/main" id="{F76994FA-B422-4347-A975-FCFC20808ECB}"/>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596659-645E-4772-9B15-DDE00DE96B1C}"/>
              </a:ext>
            </a:extLst>
          </p:cNvPr>
          <p:cNvSpPr>
            <a:spLocks noGrp="1"/>
          </p:cNvSpPr>
          <p:nvPr>
            <p:ph type="ctrTitle"/>
          </p:nvPr>
        </p:nvSpPr>
        <p:spPr>
          <a:xfrm>
            <a:off x="-1" y="1334633"/>
            <a:ext cx="9143999" cy="2387600"/>
          </a:xfrm>
        </p:spPr>
        <p:txBody>
          <a:bodyPr>
            <a:noAutofit/>
          </a:bodyPr>
          <a:lstStyle/>
          <a:p>
            <a:r>
              <a:rPr lang="en-US" sz="7000" b="1" dirty="0">
                <a:ln>
                  <a:solidFill>
                    <a:schemeClr val="tx1"/>
                  </a:solidFill>
                </a:ln>
                <a:solidFill>
                  <a:schemeClr val="bg1"/>
                </a:solidFill>
                <a:latin typeface="+mn-lt"/>
              </a:rPr>
              <a:t>Thurston County Lakes Management Program</a:t>
            </a:r>
          </a:p>
        </p:txBody>
      </p:sp>
      <p:sp>
        <p:nvSpPr>
          <p:cNvPr id="3" name="Subtitle 2">
            <a:extLst>
              <a:ext uri="{FF2B5EF4-FFF2-40B4-BE49-F238E27FC236}">
                <a16:creationId xmlns:a16="http://schemas.microsoft.com/office/drawing/2014/main" id="{450A6307-8185-40F2-B825-CFA2D4D68C2A}"/>
              </a:ext>
            </a:extLst>
          </p:cNvPr>
          <p:cNvSpPr>
            <a:spLocks noGrp="1"/>
          </p:cNvSpPr>
          <p:nvPr>
            <p:ph type="subTitle" idx="1"/>
          </p:nvPr>
        </p:nvSpPr>
        <p:spPr>
          <a:xfrm>
            <a:off x="1143000" y="3814308"/>
            <a:ext cx="6858000" cy="1242558"/>
          </a:xfrm>
        </p:spPr>
        <p:txBody>
          <a:bodyPr>
            <a:normAutofit/>
          </a:bodyPr>
          <a:lstStyle/>
          <a:p>
            <a:r>
              <a:rPr lang="en-US" sz="3600" b="1" dirty="0">
                <a:ln>
                  <a:solidFill>
                    <a:schemeClr val="tx1"/>
                  </a:solidFill>
                </a:ln>
                <a:solidFill>
                  <a:schemeClr val="bg1"/>
                </a:solidFill>
              </a:rPr>
              <a:t>Paula Cracknell</a:t>
            </a:r>
          </a:p>
          <a:p>
            <a:r>
              <a:rPr lang="en-US" sz="3600" b="1" dirty="0">
                <a:ln>
                  <a:solidFill>
                    <a:schemeClr val="tx1"/>
                  </a:solidFill>
                </a:ln>
                <a:solidFill>
                  <a:schemeClr val="bg1"/>
                </a:solidFill>
              </a:rPr>
              <a:t>Aquatic Resource Specialist</a:t>
            </a:r>
          </a:p>
        </p:txBody>
      </p:sp>
    </p:spTree>
    <p:extLst>
      <p:ext uri="{BB962C8B-B14F-4D97-AF65-F5344CB8AC3E}">
        <p14:creationId xmlns:p14="http://schemas.microsoft.com/office/powerpoint/2010/main" val="3649458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EA7993-1719-42DB-A2BB-4D166F03E637}"/>
              </a:ext>
            </a:extLst>
          </p:cNvPr>
          <p:cNvPicPr>
            <a:picLocks noGrp="1" noChangeAspect="1"/>
          </p:cNvPicPr>
          <p:nvPr>
            <p:ph idx="1"/>
          </p:nvPr>
        </p:nvPicPr>
        <p:blipFill rotWithShape="1">
          <a:blip r:embed="rId2"/>
          <a:srcRect t="2708" b="3599"/>
          <a:stretch/>
        </p:blipFill>
        <p:spPr>
          <a:xfrm>
            <a:off x="342900" y="1200150"/>
            <a:ext cx="8458200" cy="445770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CC514EE3-551F-0148-ACA5-41B2C9F1B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151"/>
            <a:ext cx="9144000" cy="5141697"/>
          </a:xfrm>
          <a:prstGeom prst="rect">
            <a:avLst/>
          </a:prstGeom>
        </p:spPr>
      </p:pic>
    </p:spTree>
    <p:extLst>
      <p:ext uri="{BB962C8B-B14F-4D97-AF65-F5344CB8AC3E}">
        <p14:creationId xmlns:p14="http://schemas.microsoft.com/office/powerpoint/2010/main" val="3273079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6310A9-6568-47A9-85D2-8FE71B833B06}"/>
              </a:ext>
            </a:extLst>
          </p:cNvPr>
          <p:cNvSpPr>
            <a:spLocks noGrp="1"/>
          </p:cNvSpPr>
          <p:nvPr>
            <p:ph idx="1"/>
          </p:nvPr>
        </p:nvSpPr>
        <p:spPr>
          <a:xfrm>
            <a:off x="101019" y="1499583"/>
            <a:ext cx="8808519" cy="4940293"/>
          </a:xfrm>
        </p:spPr>
        <p:txBody>
          <a:bodyPr anchor="ctr">
            <a:noAutofit/>
          </a:bodyPr>
          <a:lstStyle/>
          <a:p>
            <a:pPr marL="180975" marR="3810" indent="-171926">
              <a:lnSpc>
                <a:spcPct val="100000"/>
              </a:lnSpc>
              <a:spcBef>
                <a:spcPts val="0"/>
              </a:spcBef>
              <a:spcAft>
                <a:spcPts val="1200"/>
              </a:spcAft>
              <a:buFont typeface="Arial"/>
              <a:buChar char="•"/>
              <a:tabLst>
                <a:tab pos="181451" algn="l"/>
              </a:tabLst>
            </a:pPr>
            <a:r>
              <a:rPr lang="en-US" sz="2400" b="1" spc="-4" dirty="0">
                <a:cs typeface="Calibri"/>
              </a:rPr>
              <a:t>All</a:t>
            </a:r>
            <a:r>
              <a:rPr lang="en-US" sz="2400" b="1" spc="4" dirty="0">
                <a:cs typeface="Calibri"/>
              </a:rPr>
              <a:t> </a:t>
            </a:r>
            <a:r>
              <a:rPr lang="en-US" sz="2400" b="1" spc="-19" dirty="0">
                <a:cs typeface="Calibri"/>
              </a:rPr>
              <a:t>lake</a:t>
            </a:r>
            <a:r>
              <a:rPr lang="en-US" sz="2400" b="1" spc="4" dirty="0">
                <a:cs typeface="Calibri"/>
              </a:rPr>
              <a:t> </a:t>
            </a:r>
            <a:r>
              <a:rPr lang="en-US" sz="2400" b="1" spc="-23" dirty="0">
                <a:cs typeface="Calibri"/>
              </a:rPr>
              <a:t>waters</a:t>
            </a:r>
            <a:r>
              <a:rPr lang="en-US" sz="2400" b="1" dirty="0">
                <a:cs typeface="Calibri"/>
              </a:rPr>
              <a:t> </a:t>
            </a:r>
            <a:r>
              <a:rPr lang="en-US" sz="2400" b="1" spc="-11" dirty="0">
                <a:cs typeface="Calibri"/>
              </a:rPr>
              <a:t>are</a:t>
            </a:r>
            <a:r>
              <a:rPr lang="en-US" sz="2400" b="1" spc="4" dirty="0">
                <a:cs typeface="Calibri"/>
              </a:rPr>
              <a:t> </a:t>
            </a:r>
            <a:r>
              <a:rPr lang="en-US" sz="2400" b="1" spc="-11" dirty="0">
                <a:cs typeface="Calibri"/>
              </a:rPr>
              <a:t>considered</a:t>
            </a:r>
            <a:r>
              <a:rPr lang="en-US" sz="2400" b="1" spc="26" dirty="0">
                <a:cs typeface="Calibri"/>
              </a:rPr>
              <a:t> </a:t>
            </a:r>
            <a:r>
              <a:rPr lang="en-US" sz="2400" b="1" spc="-23" dirty="0">
                <a:cs typeface="Calibri"/>
              </a:rPr>
              <a:t>waters</a:t>
            </a:r>
            <a:r>
              <a:rPr lang="en-US" sz="2400" b="1" dirty="0">
                <a:cs typeface="Calibri"/>
              </a:rPr>
              <a:t> </a:t>
            </a:r>
            <a:r>
              <a:rPr lang="en-US" sz="2400" b="1" spc="-4" dirty="0">
                <a:cs typeface="Calibri"/>
              </a:rPr>
              <a:t>of</a:t>
            </a:r>
            <a:r>
              <a:rPr lang="en-US" sz="2400" b="1" spc="4" dirty="0">
                <a:cs typeface="Calibri"/>
              </a:rPr>
              <a:t> </a:t>
            </a:r>
            <a:r>
              <a:rPr lang="en-US" sz="2400" b="1" spc="-4" dirty="0">
                <a:cs typeface="Calibri"/>
              </a:rPr>
              <a:t>the</a:t>
            </a:r>
            <a:r>
              <a:rPr lang="en-US" sz="2400" b="1" dirty="0">
                <a:cs typeface="Calibri"/>
              </a:rPr>
              <a:t> </a:t>
            </a:r>
            <a:r>
              <a:rPr lang="en-US" sz="2400" b="1" spc="-23" dirty="0">
                <a:cs typeface="Calibri"/>
              </a:rPr>
              <a:t>state</a:t>
            </a:r>
            <a:r>
              <a:rPr lang="en-US" sz="2400" b="1" spc="4" dirty="0">
                <a:cs typeface="Calibri"/>
              </a:rPr>
              <a:t> </a:t>
            </a:r>
            <a:r>
              <a:rPr lang="en-US" sz="2400" b="1" spc="-4" dirty="0">
                <a:cs typeface="Calibri"/>
              </a:rPr>
              <a:t>and</a:t>
            </a:r>
            <a:r>
              <a:rPr lang="en-US" sz="2400" b="1" spc="11" dirty="0">
                <a:cs typeface="Calibri"/>
              </a:rPr>
              <a:t> </a:t>
            </a:r>
            <a:r>
              <a:rPr lang="en-US" sz="2400" b="1" spc="-15" dirty="0">
                <a:cs typeface="Calibri"/>
              </a:rPr>
              <a:t>are</a:t>
            </a:r>
            <a:r>
              <a:rPr lang="en-US" sz="2400" b="1" spc="4" dirty="0">
                <a:cs typeface="Calibri"/>
              </a:rPr>
              <a:t> </a:t>
            </a:r>
            <a:r>
              <a:rPr lang="en-US" sz="2400" b="1" spc="-11" dirty="0">
                <a:cs typeface="Calibri"/>
              </a:rPr>
              <a:t>governed</a:t>
            </a:r>
            <a:r>
              <a:rPr lang="en-US" sz="2400" b="1" spc="8" dirty="0">
                <a:cs typeface="Calibri"/>
              </a:rPr>
              <a:t> </a:t>
            </a:r>
            <a:r>
              <a:rPr lang="en-US" sz="2400" b="1" spc="-11" dirty="0">
                <a:cs typeface="Calibri"/>
              </a:rPr>
              <a:t>by </a:t>
            </a:r>
            <a:r>
              <a:rPr lang="en-US" sz="2400" b="1" spc="-461" dirty="0">
                <a:cs typeface="Calibri"/>
              </a:rPr>
              <a:t> </a:t>
            </a:r>
            <a:r>
              <a:rPr lang="en-US" sz="2400" b="1" spc="-19" dirty="0">
                <a:cs typeface="Calibri"/>
              </a:rPr>
              <a:t>Washington</a:t>
            </a:r>
            <a:r>
              <a:rPr lang="en-US" sz="2400" b="1" spc="23" dirty="0">
                <a:cs typeface="Calibri"/>
              </a:rPr>
              <a:t> </a:t>
            </a:r>
            <a:r>
              <a:rPr lang="en-US" sz="2400" b="1" spc="-19" dirty="0">
                <a:cs typeface="Calibri"/>
              </a:rPr>
              <a:t>State</a:t>
            </a:r>
            <a:r>
              <a:rPr lang="en-US" sz="2400" b="1" dirty="0">
                <a:cs typeface="Calibri"/>
              </a:rPr>
              <a:t> </a:t>
            </a:r>
            <a:r>
              <a:rPr lang="en-US" sz="2400" b="1" spc="-8" dirty="0">
                <a:cs typeface="Calibri"/>
              </a:rPr>
              <a:t>Department</a:t>
            </a:r>
            <a:r>
              <a:rPr lang="en-US" sz="2400" b="1" spc="15" dirty="0">
                <a:cs typeface="Calibri"/>
              </a:rPr>
              <a:t> </a:t>
            </a:r>
            <a:r>
              <a:rPr lang="en-US" sz="2400" b="1" spc="-4" dirty="0">
                <a:cs typeface="Calibri"/>
              </a:rPr>
              <a:t>of </a:t>
            </a:r>
            <a:r>
              <a:rPr lang="en-US" sz="2400" b="1" spc="-11" dirty="0">
                <a:cs typeface="Calibri"/>
              </a:rPr>
              <a:t>Natural</a:t>
            </a:r>
            <a:r>
              <a:rPr lang="en-US" sz="2400" b="1" spc="15" dirty="0">
                <a:cs typeface="Calibri"/>
              </a:rPr>
              <a:t> </a:t>
            </a:r>
            <a:r>
              <a:rPr lang="en-US" sz="2400" b="1" spc="-11" dirty="0">
                <a:cs typeface="Calibri"/>
              </a:rPr>
              <a:t>Resources</a:t>
            </a:r>
            <a:endParaRPr lang="en-US" sz="2400" b="1" dirty="0">
              <a:cs typeface="Calibri"/>
            </a:endParaRPr>
          </a:p>
          <a:p>
            <a:pPr marL="180975" marR="674370" indent="-171926">
              <a:lnSpc>
                <a:spcPct val="100000"/>
              </a:lnSpc>
              <a:spcBef>
                <a:spcPts val="0"/>
              </a:spcBef>
              <a:spcAft>
                <a:spcPts val="1200"/>
              </a:spcAft>
              <a:buFont typeface="Arial"/>
              <a:buChar char="•"/>
              <a:tabLst>
                <a:tab pos="181451" algn="l"/>
              </a:tabLst>
            </a:pPr>
            <a:r>
              <a:rPr lang="en-US" sz="2400" b="1" spc="-4" dirty="0">
                <a:cs typeface="Calibri"/>
              </a:rPr>
              <a:t>All</a:t>
            </a:r>
            <a:r>
              <a:rPr lang="en-US" sz="2400" b="1" spc="4" dirty="0">
                <a:cs typeface="Calibri"/>
              </a:rPr>
              <a:t> </a:t>
            </a:r>
            <a:r>
              <a:rPr lang="en-US" sz="2400" b="1" spc="-11" dirty="0">
                <a:cs typeface="Calibri"/>
              </a:rPr>
              <a:t>permitting</a:t>
            </a:r>
            <a:r>
              <a:rPr lang="en-US" sz="2400" b="1" spc="23" dirty="0">
                <a:cs typeface="Calibri"/>
              </a:rPr>
              <a:t> </a:t>
            </a:r>
            <a:r>
              <a:rPr lang="en-US" sz="2400" b="1" spc="-19" dirty="0">
                <a:cs typeface="Calibri"/>
              </a:rPr>
              <a:t>for</a:t>
            </a:r>
            <a:r>
              <a:rPr lang="en-US" sz="2400" b="1" dirty="0">
                <a:cs typeface="Calibri"/>
              </a:rPr>
              <a:t> </a:t>
            </a:r>
            <a:r>
              <a:rPr lang="en-US" sz="2400" b="1" spc="-4" dirty="0">
                <a:cs typeface="Calibri"/>
              </a:rPr>
              <a:t>aquatic</a:t>
            </a:r>
            <a:r>
              <a:rPr lang="en-US" sz="2400" b="1" spc="11" dirty="0">
                <a:cs typeface="Calibri"/>
              </a:rPr>
              <a:t> </a:t>
            </a:r>
            <a:r>
              <a:rPr lang="en-US" sz="2400" b="1" spc="-8" dirty="0">
                <a:cs typeface="Calibri"/>
              </a:rPr>
              <a:t>pesticide</a:t>
            </a:r>
            <a:r>
              <a:rPr lang="en-US" sz="2400" b="1" spc="15" dirty="0">
                <a:cs typeface="Calibri"/>
              </a:rPr>
              <a:t> </a:t>
            </a:r>
            <a:r>
              <a:rPr lang="en-US" sz="2400" b="1" spc="-8" dirty="0">
                <a:cs typeface="Calibri"/>
              </a:rPr>
              <a:t>applications</a:t>
            </a:r>
            <a:r>
              <a:rPr lang="en-US" sz="2400" b="1" spc="30" dirty="0">
                <a:cs typeface="Calibri"/>
              </a:rPr>
              <a:t> </a:t>
            </a:r>
            <a:r>
              <a:rPr lang="en-US" sz="2400" b="1" spc="-15" dirty="0">
                <a:cs typeface="Calibri"/>
              </a:rPr>
              <a:t>are</a:t>
            </a:r>
            <a:r>
              <a:rPr lang="en-US" sz="2400" b="1" spc="4" dirty="0">
                <a:cs typeface="Calibri"/>
              </a:rPr>
              <a:t> </a:t>
            </a:r>
            <a:r>
              <a:rPr lang="en-US" sz="2400" b="1" spc="-11" dirty="0">
                <a:cs typeface="Calibri"/>
              </a:rPr>
              <a:t>governed</a:t>
            </a:r>
            <a:r>
              <a:rPr lang="en-US" sz="2400" b="1" spc="8" dirty="0">
                <a:cs typeface="Calibri"/>
              </a:rPr>
              <a:t> </a:t>
            </a:r>
            <a:r>
              <a:rPr lang="en-US" sz="2400" b="1" spc="-11" dirty="0">
                <a:cs typeface="Calibri"/>
              </a:rPr>
              <a:t>by </a:t>
            </a:r>
            <a:r>
              <a:rPr lang="en-US" sz="2400" b="1" spc="-465" dirty="0">
                <a:cs typeface="Calibri"/>
              </a:rPr>
              <a:t> </a:t>
            </a:r>
            <a:r>
              <a:rPr lang="en-US" sz="2400" b="1" spc="-19" dirty="0">
                <a:cs typeface="Calibri"/>
              </a:rPr>
              <a:t>Washington</a:t>
            </a:r>
            <a:r>
              <a:rPr lang="en-US" sz="2400" b="1" spc="30" dirty="0">
                <a:cs typeface="Calibri"/>
              </a:rPr>
              <a:t> </a:t>
            </a:r>
            <a:r>
              <a:rPr lang="en-US" sz="2400" b="1" spc="-19" dirty="0">
                <a:cs typeface="Calibri"/>
              </a:rPr>
              <a:t>State</a:t>
            </a:r>
            <a:r>
              <a:rPr lang="en-US" sz="2400" b="1" spc="8" dirty="0">
                <a:cs typeface="Calibri"/>
              </a:rPr>
              <a:t> </a:t>
            </a:r>
            <a:r>
              <a:rPr lang="en-US" sz="2400" b="1" spc="-8" dirty="0">
                <a:cs typeface="Calibri"/>
              </a:rPr>
              <a:t>Department</a:t>
            </a:r>
            <a:r>
              <a:rPr lang="en-US" sz="2400" b="1" spc="23" dirty="0">
                <a:cs typeface="Calibri"/>
              </a:rPr>
              <a:t> </a:t>
            </a:r>
            <a:r>
              <a:rPr lang="en-US" sz="2400" b="1" spc="-4" dirty="0">
                <a:cs typeface="Calibri"/>
              </a:rPr>
              <a:t>of</a:t>
            </a:r>
            <a:r>
              <a:rPr lang="en-US" sz="2400" b="1" spc="4" dirty="0">
                <a:cs typeface="Calibri"/>
              </a:rPr>
              <a:t> </a:t>
            </a:r>
            <a:r>
              <a:rPr lang="en-US" sz="2400" b="1" spc="-11" dirty="0">
                <a:cs typeface="Calibri"/>
              </a:rPr>
              <a:t>Ecology</a:t>
            </a:r>
            <a:r>
              <a:rPr lang="en-US" sz="2400" b="1" spc="-8" dirty="0">
                <a:cs typeface="Calibri"/>
              </a:rPr>
              <a:t> </a:t>
            </a:r>
            <a:r>
              <a:rPr lang="en-US" sz="2400" b="1" spc="-4" dirty="0">
                <a:cs typeface="Calibri"/>
              </a:rPr>
              <a:t>and</a:t>
            </a:r>
            <a:r>
              <a:rPr lang="en-US" sz="2400" b="1" spc="23" dirty="0">
                <a:cs typeface="Calibri"/>
              </a:rPr>
              <a:t> </a:t>
            </a:r>
            <a:r>
              <a:rPr lang="en-US" sz="2400" b="1" spc="-19" dirty="0">
                <a:cs typeface="Calibri"/>
              </a:rPr>
              <a:t>Washington</a:t>
            </a:r>
            <a:r>
              <a:rPr lang="en-US" sz="2400" b="1" spc="30" dirty="0">
                <a:cs typeface="Calibri"/>
              </a:rPr>
              <a:t> </a:t>
            </a:r>
            <a:r>
              <a:rPr lang="en-US" sz="2400" b="1" spc="-19" dirty="0">
                <a:cs typeface="Calibri"/>
              </a:rPr>
              <a:t>State </a:t>
            </a:r>
            <a:r>
              <a:rPr lang="en-US" sz="2400" b="1" spc="-465" dirty="0">
                <a:cs typeface="Calibri"/>
              </a:rPr>
              <a:t> </a:t>
            </a:r>
            <a:r>
              <a:rPr lang="en-US" sz="2400" b="1" spc="-8" dirty="0">
                <a:cs typeface="Calibri"/>
              </a:rPr>
              <a:t>Department</a:t>
            </a:r>
            <a:r>
              <a:rPr lang="en-US" sz="2400" b="1" spc="11" dirty="0">
                <a:cs typeface="Calibri"/>
              </a:rPr>
              <a:t> </a:t>
            </a:r>
            <a:r>
              <a:rPr lang="en-US" sz="2400" b="1" spc="-4" dirty="0">
                <a:cs typeface="Calibri"/>
              </a:rPr>
              <a:t>of </a:t>
            </a:r>
            <a:r>
              <a:rPr lang="en-US" sz="2400" b="1" spc="-8" dirty="0">
                <a:cs typeface="Calibri"/>
              </a:rPr>
              <a:t>Agriculture,</a:t>
            </a:r>
            <a:r>
              <a:rPr lang="en-US" sz="2400" b="1" spc="23" dirty="0">
                <a:cs typeface="Calibri"/>
              </a:rPr>
              <a:t> </a:t>
            </a:r>
            <a:r>
              <a:rPr lang="en-US" sz="2400" b="1" spc="-4" dirty="0">
                <a:cs typeface="Calibri"/>
              </a:rPr>
              <a:t>activities</a:t>
            </a:r>
            <a:r>
              <a:rPr lang="en-US" sz="2400" b="1" dirty="0">
                <a:cs typeface="Calibri"/>
              </a:rPr>
              <a:t> </a:t>
            </a:r>
            <a:r>
              <a:rPr lang="en-US" sz="2400" b="1" spc="-11" dirty="0">
                <a:cs typeface="Calibri"/>
              </a:rPr>
              <a:t>must</a:t>
            </a:r>
            <a:r>
              <a:rPr lang="en-US" sz="2400" b="1" spc="26" dirty="0">
                <a:cs typeface="Calibri"/>
              </a:rPr>
              <a:t> </a:t>
            </a:r>
            <a:r>
              <a:rPr lang="en-US" sz="2400" b="1" spc="-8" dirty="0">
                <a:cs typeface="Calibri"/>
              </a:rPr>
              <a:t>adhere</a:t>
            </a:r>
            <a:r>
              <a:rPr lang="en-US" sz="2400" b="1" spc="11" dirty="0">
                <a:cs typeface="Calibri"/>
              </a:rPr>
              <a:t> </a:t>
            </a:r>
            <a:r>
              <a:rPr lang="en-US" sz="2400" b="1" spc="-15" dirty="0">
                <a:cs typeface="Calibri"/>
              </a:rPr>
              <a:t>to</a:t>
            </a:r>
            <a:r>
              <a:rPr lang="en-US" sz="2400" b="1" spc="-8" dirty="0">
                <a:cs typeface="Calibri"/>
              </a:rPr>
              <a:t> permit </a:t>
            </a:r>
            <a:r>
              <a:rPr lang="en-US" sz="2400" b="1" spc="-4" dirty="0">
                <a:cs typeface="Calibri"/>
              </a:rPr>
              <a:t> </a:t>
            </a:r>
            <a:r>
              <a:rPr lang="en-US" sz="2400" b="1" spc="-11" dirty="0">
                <a:cs typeface="Calibri"/>
              </a:rPr>
              <a:t>requirements</a:t>
            </a:r>
            <a:endParaRPr lang="en-US" sz="2400" b="1" dirty="0">
              <a:cs typeface="Calibri"/>
            </a:endParaRPr>
          </a:p>
          <a:p>
            <a:pPr marL="180975" marR="488633" indent="-171926">
              <a:lnSpc>
                <a:spcPct val="100000"/>
              </a:lnSpc>
              <a:spcBef>
                <a:spcPts val="0"/>
              </a:spcBef>
              <a:spcAft>
                <a:spcPts val="1200"/>
              </a:spcAft>
              <a:buFont typeface="Arial"/>
              <a:buChar char="•"/>
              <a:tabLst>
                <a:tab pos="181451" algn="l"/>
              </a:tabLst>
            </a:pPr>
            <a:r>
              <a:rPr lang="en-US" sz="2400" b="1" spc="-11" dirty="0">
                <a:cs typeface="Calibri"/>
              </a:rPr>
              <a:t>Shoreline</a:t>
            </a:r>
            <a:r>
              <a:rPr lang="en-US" sz="2400" b="1" spc="23" dirty="0">
                <a:cs typeface="Calibri"/>
              </a:rPr>
              <a:t> </a:t>
            </a:r>
            <a:r>
              <a:rPr lang="en-US" sz="2400" b="1" spc="-11" dirty="0">
                <a:cs typeface="Calibri"/>
              </a:rPr>
              <a:t>development</a:t>
            </a:r>
            <a:r>
              <a:rPr lang="en-US" sz="2400" b="1" spc="23" dirty="0">
                <a:cs typeface="Calibri"/>
              </a:rPr>
              <a:t> </a:t>
            </a:r>
            <a:r>
              <a:rPr lang="en-US" sz="2400" b="1" spc="-4" dirty="0">
                <a:cs typeface="Calibri"/>
              </a:rPr>
              <a:t>is</a:t>
            </a:r>
            <a:r>
              <a:rPr lang="en-US" sz="2400" b="1" spc="11" dirty="0">
                <a:cs typeface="Calibri"/>
              </a:rPr>
              <a:t> </a:t>
            </a:r>
            <a:r>
              <a:rPr lang="en-US" sz="2400" b="1" spc="-11" dirty="0">
                <a:cs typeface="Calibri"/>
              </a:rPr>
              <a:t>governed</a:t>
            </a:r>
            <a:r>
              <a:rPr lang="en-US" sz="2400" b="1" spc="11" dirty="0">
                <a:cs typeface="Calibri"/>
              </a:rPr>
              <a:t> </a:t>
            </a:r>
            <a:r>
              <a:rPr lang="en-US" sz="2400" b="1" spc="-11" dirty="0">
                <a:cs typeface="Calibri"/>
              </a:rPr>
              <a:t>by</a:t>
            </a:r>
            <a:r>
              <a:rPr lang="en-US" sz="2400" b="1" spc="11" dirty="0">
                <a:cs typeface="Calibri"/>
              </a:rPr>
              <a:t> </a:t>
            </a:r>
            <a:r>
              <a:rPr lang="en-US" sz="2400" b="1" spc="-4" dirty="0">
                <a:cs typeface="Calibri"/>
              </a:rPr>
              <a:t>both</a:t>
            </a:r>
            <a:r>
              <a:rPr lang="en-US" sz="2400" b="1" spc="19" dirty="0">
                <a:cs typeface="Calibri"/>
              </a:rPr>
              <a:t> </a:t>
            </a:r>
            <a:r>
              <a:rPr lang="en-US" sz="2400" b="1" spc="-11" dirty="0">
                <a:cs typeface="Calibri"/>
              </a:rPr>
              <a:t>Ecology</a:t>
            </a:r>
            <a:r>
              <a:rPr lang="en-US" sz="2400" b="1" spc="-8" dirty="0">
                <a:cs typeface="Calibri"/>
              </a:rPr>
              <a:t> </a:t>
            </a:r>
            <a:r>
              <a:rPr lang="en-US" sz="2400" b="1" spc="-4" dirty="0">
                <a:cs typeface="Calibri"/>
              </a:rPr>
              <a:t>and</a:t>
            </a:r>
            <a:r>
              <a:rPr lang="en-US" sz="2400" b="1" spc="11" dirty="0">
                <a:cs typeface="Calibri"/>
              </a:rPr>
              <a:t> </a:t>
            </a:r>
            <a:r>
              <a:rPr lang="en-US" sz="2400" b="1" spc="-19" dirty="0">
                <a:cs typeface="Calibri"/>
              </a:rPr>
              <a:t>Thurston </a:t>
            </a:r>
            <a:r>
              <a:rPr lang="en-US" sz="2400" b="1" spc="-465" dirty="0">
                <a:cs typeface="Calibri"/>
              </a:rPr>
              <a:t> </a:t>
            </a:r>
            <a:r>
              <a:rPr lang="en-US" sz="2400" b="1" spc="-11" dirty="0">
                <a:cs typeface="Calibri"/>
              </a:rPr>
              <a:t>County</a:t>
            </a:r>
            <a:r>
              <a:rPr lang="en-US" sz="2400" b="1" spc="8" dirty="0">
                <a:cs typeface="Calibri"/>
              </a:rPr>
              <a:t> </a:t>
            </a:r>
            <a:r>
              <a:rPr lang="en-US" sz="2400" b="1" spc="-8" dirty="0">
                <a:cs typeface="Calibri"/>
              </a:rPr>
              <a:t>codes</a:t>
            </a:r>
            <a:r>
              <a:rPr lang="en-US" sz="2400" b="1" spc="4" dirty="0">
                <a:cs typeface="Calibri"/>
              </a:rPr>
              <a:t> </a:t>
            </a:r>
            <a:r>
              <a:rPr lang="en-US" sz="2400" b="1" spc="-4" dirty="0">
                <a:cs typeface="Calibri"/>
              </a:rPr>
              <a:t>and</a:t>
            </a:r>
            <a:r>
              <a:rPr lang="en-US" sz="2400" b="1" spc="15" dirty="0">
                <a:cs typeface="Calibri"/>
              </a:rPr>
              <a:t> </a:t>
            </a:r>
            <a:r>
              <a:rPr lang="en-US" sz="2400" b="1" spc="-11" dirty="0">
                <a:cs typeface="Calibri"/>
              </a:rPr>
              <a:t>ordinances</a:t>
            </a:r>
            <a:endParaRPr lang="en-US" sz="2400" b="1" dirty="0">
              <a:cs typeface="Calibri"/>
            </a:endParaRPr>
          </a:p>
          <a:p>
            <a:pPr marL="180975" marR="110490" indent="-171926">
              <a:lnSpc>
                <a:spcPct val="100000"/>
              </a:lnSpc>
              <a:spcBef>
                <a:spcPts val="0"/>
              </a:spcBef>
              <a:spcAft>
                <a:spcPts val="1200"/>
              </a:spcAft>
              <a:buFont typeface="Arial"/>
              <a:buChar char="•"/>
              <a:tabLst>
                <a:tab pos="181451" algn="l"/>
              </a:tabLst>
            </a:pPr>
            <a:r>
              <a:rPr lang="en-US" sz="2400" b="1" spc="-19" dirty="0">
                <a:cs typeface="Calibri"/>
              </a:rPr>
              <a:t>Lake</a:t>
            </a:r>
            <a:r>
              <a:rPr lang="en-US" sz="2400" b="1" dirty="0">
                <a:cs typeface="Calibri"/>
              </a:rPr>
              <a:t> </a:t>
            </a:r>
            <a:r>
              <a:rPr lang="en-US" sz="2400" b="1" spc="-11" dirty="0">
                <a:cs typeface="Calibri"/>
              </a:rPr>
              <a:t>projects</a:t>
            </a:r>
            <a:r>
              <a:rPr lang="en-US" sz="2400" b="1" spc="15" dirty="0">
                <a:cs typeface="Calibri"/>
              </a:rPr>
              <a:t> </a:t>
            </a:r>
            <a:r>
              <a:rPr lang="en-US" sz="2400" b="1" spc="-19" dirty="0">
                <a:cs typeface="Calibri"/>
              </a:rPr>
              <a:t>for</a:t>
            </a:r>
            <a:r>
              <a:rPr lang="en-US" sz="2400" b="1" spc="-4" dirty="0">
                <a:cs typeface="Calibri"/>
              </a:rPr>
              <a:t> </a:t>
            </a:r>
            <a:r>
              <a:rPr lang="en-US" sz="2400" b="1" spc="-15" dirty="0">
                <a:cs typeface="Calibri"/>
              </a:rPr>
              <a:t>water</a:t>
            </a:r>
            <a:r>
              <a:rPr lang="en-US" sz="2400" b="1" spc="-8" dirty="0">
                <a:cs typeface="Calibri"/>
              </a:rPr>
              <a:t> quality</a:t>
            </a:r>
            <a:r>
              <a:rPr lang="en-US" sz="2400" b="1" spc="8" dirty="0">
                <a:cs typeface="Calibri"/>
              </a:rPr>
              <a:t> </a:t>
            </a:r>
            <a:r>
              <a:rPr lang="en-US" sz="2400" b="1" spc="-4" dirty="0">
                <a:cs typeface="Calibri"/>
              </a:rPr>
              <a:t>and</a:t>
            </a:r>
            <a:r>
              <a:rPr lang="en-US" sz="2400" b="1" spc="15" dirty="0">
                <a:cs typeface="Calibri"/>
              </a:rPr>
              <a:t> </a:t>
            </a:r>
            <a:r>
              <a:rPr lang="en-US" sz="2400" b="1" spc="-11" dirty="0">
                <a:cs typeface="Calibri"/>
              </a:rPr>
              <a:t>vegetation</a:t>
            </a:r>
            <a:r>
              <a:rPr lang="en-US" sz="2400" b="1" spc="-8" dirty="0">
                <a:cs typeface="Calibri"/>
              </a:rPr>
              <a:t> management</a:t>
            </a:r>
            <a:r>
              <a:rPr lang="en-US" sz="2400" b="1" spc="-4" dirty="0">
                <a:cs typeface="Calibri"/>
              </a:rPr>
              <a:t> </a:t>
            </a:r>
            <a:r>
              <a:rPr lang="en-US" sz="2400" b="1" spc="-11" dirty="0">
                <a:cs typeface="Calibri"/>
              </a:rPr>
              <a:t>are </a:t>
            </a:r>
            <a:r>
              <a:rPr lang="en-US" sz="2400" b="1" spc="-8" dirty="0">
                <a:cs typeface="Calibri"/>
              </a:rPr>
              <a:t> </a:t>
            </a:r>
            <a:r>
              <a:rPr lang="en-US" sz="2400" b="1" spc="-15" dirty="0">
                <a:cs typeface="Calibri"/>
              </a:rPr>
              <a:t>organized</a:t>
            </a:r>
            <a:r>
              <a:rPr lang="en-US" sz="2400" b="1" spc="4" dirty="0">
                <a:cs typeface="Calibri"/>
              </a:rPr>
              <a:t> </a:t>
            </a:r>
            <a:r>
              <a:rPr lang="en-US" sz="2400" b="1" spc="-11" dirty="0">
                <a:cs typeface="Calibri"/>
              </a:rPr>
              <a:t>by</a:t>
            </a:r>
            <a:r>
              <a:rPr lang="en-US" sz="2400" b="1" spc="8" dirty="0">
                <a:cs typeface="Calibri"/>
              </a:rPr>
              <a:t> </a:t>
            </a:r>
            <a:r>
              <a:rPr lang="en-US" sz="2400" b="1" spc="-19" dirty="0">
                <a:cs typeface="Calibri"/>
              </a:rPr>
              <a:t>lake</a:t>
            </a:r>
            <a:r>
              <a:rPr lang="en-US" sz="2400" b="1" spc="4" dirty="0">
                <a:cs typeface="Calibri"/>
              </a:rPr>
              <a:t> </a:t>
            </a:r>
            <a:r>
              <a:rPr lang="en-US" sz="2400" b="1" spc="-11" dirty="0">
                <a:cs typeface="Calibri"/>
              </a:rPr>
              <a:t>residents…</a:t>
            </a:r>
            <a:r>
              <a:rPr lang="en-US" sz="2400" b="1" spc="30" dirty="0">
                <a:cs typeface="Calibri"/>
              </a:rPr>
              <a:t> </a:t>
            </a:r>
            <a:r>
              <a:rPr lang="en-US" sz="2400" b="1" spc="-11" dirty="0">
                <a:cs typeface="Calibri"/>
              </a:rPr>
              <a:t>governmental</a:t>
            </a:r>
            <a:r>
              <a:rPr lang="en-US" sz="2400" b="1" spc="11" dirty="0">
                <a:cs typeface="Calibri"/>
              </a:rPr>
              <a:t> </a:t>
            </a:r>
            <a:r>
              <a:rPr lang="en-US" sz="2400" b="1" spc="-15" dirty="0">
                <a:cs typeface="Calibri"/>
              </a:rPr>
              <a:t>organizations</a:t>
            </a:r>
            <a:r>
              <a:rPr lang="en-US" sz="2400" b="1" spc="8" dirty="0">
                <a:cs typeface="Calibri"/>
              </a:rPr>
              <a:t> </a:t>
            </a:r>
            <a:r>
              <a:rPr lang="en-US" sz="2400" b="1" spc="-4" dirty="0">
                <a:cs typeface="Calibri"/>
              </a:rPr>
              <a:t>do</a:t>
            </a:r>
            <a:r>
              <a:rPr lang="en-US" sz="2400" b="1" spc="8" dirty="0">
                <a:cs typeface="Calibri"/>
              </a:rPr>
              <a:t> </a:t>
            </a:r>
            <a:r>
              <a:rPr lang="en-US" sz="2400" b="1" spc="-8" dirty="0">
                <a:cs typeface="Calibri"/>
              </a:rPr>
              <a:t>not</a:t>
            </a:r>
            <a:r>
              <a:rPr lang="en-US" sz="2400" b="1" spc="8" dirty="0">
                <a:cs typeface="Calibri"/>
              </a:rPr>
              <a:t> </a:t>
            </a:r>
            <a:r>
              <a:rPr lang="en-US" sz="2400" b="1" spc="-8" dirty="0">
                <a:cs typeface="Calibri"/>
              </a:rPr>
              <a:t>own </a:t>
            </a:r>
            <a:r>
              <a:rPr lang="en-US" sz="2400" b="1" spc="-461" dirty="0">
                <a:cs typeface="Calibri"/>
              </a:rPr>
              <a:t> </a:t>
            </a:r>
            <a:r>
              <a:rPr lang="en-US" sz="2400" b="1" spc="-4" dirty="0">
                <a:cs typeface="Calibri"/>
              </a:rPr>
              <a:t>the</a:t>
            </a:r>
            <a:r>
              <a:rPr lang="en-US" sz="2400" b="1" spc="-8" dirty="0">
                <a:cs typeface="Calibri"/>
              </a:rPr>
              <a:t> </a:t>
            </a:r>
            <a:r>
              <a:rPr lang="en-US" sz="2400" b="1" spc="-4" dirty="0">
                <a:cs typeface="Calibri"/>
              </a:rPr>
              <a:t>land.</a:t>
            </a:r>
            <a:endParaRPr lang="en-US" sz="2400" b="1" dirty="0">
              <a:cs typeface="Calibri"/>
            </a:endParaRPr>
          </a:p>
        </p:txBody>
      </p:sp>
      <p:sp>
        <p:nvSpPr>
          <p:cNvPr id="4" name="Rectangle 3">
            <a:extLst>
              <a:ext uri="{FF2B5EF4-FFF2-40B4-BE49-F238E27FC236}">
                <a16:creationId xmlns:a16="http://schemas.microsoft.com/office/drawing/2014/main" id="{F0BF2DA2-8386-7547-B2A1-A34ACA685AFA}"/>
              </a:ext>
            </a:extLst>
          </p:cNvPr>
          <p:cNvSpPr/>
          <p:nvPr/>
        </p:nvSpPr>
        <p:spPr>
          <a:xfrm>
            <a:off x="2106246" y="155233"/>
            <a:ext cx="4572000" cy="646331"/>
          </a:xfrm>
          <a:prstGeom prst="rect">
            <a:avLst/>
          </a:prstGeom>
        </p:spPr>
        <p:txBody>
          <a:bodyPr>
            <a:spAutoFit/>
          </a:bodyPr>
          <a:lstStyle/>
          <a:p>
            <a:r>
              <a:rPr lang="en-US" dirty="0">
                <a:solidFill>
                  <a:srgbClr val="FFFFFF"/>
                </a:solidFill>
              </a:rPr>
              <a:t>Why Form a Management District- Who Takes Care of the Lake?</a:t>
            </a:r>
            <a:endParaRPr lang="en-US" dirty="0"/>
          </a:p>
        </p:txBody>
      </p:sp>
      <p:sp>
        <p:nvSpPr>
          <p:cNvPr id="11" name="Title 1">
            <a:extLst>
              <a:ext uri="{FF2B5EF4-FFF2-40B4-BE49-F238E27FC236}">
                <a16:creationId xmlns:a16="http://schemas.microsoft.com/office/drawing/2014/main" id="{CED76EE7-5810-224E-87F8-286840B611E9}"/>
              </a:ext>
            </a:extLst>
          </p:cNvPr>
          <p:cNvSpPr txBox="1">
            <a:spLocks/>
          </p:cNvSpPr>
          <p:nvPr/>
        </p:nvSpPr>
        <p:spPr>
          <a:xfrm>
            <a:off x="1" y="-1"/>
            <a:ext cx="9190406" cy="14995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Why Form a Management District – Who Takes Care of the Lake?</a:t>
            </a:r>
          </a:p>
        </p:txBody>
      </p:sp>
    </p:spTree>
    <p:extLst>
      <p:ext uri="{BB962C8B-B14F-4D97-AF65-F5344CB8AC3E}">
        <p14:creationId xmlns:p14="http://schemas.microsoft.com/office/powerpoint/2010/main" val="1100289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4800" y="1234831"/>
            <a:ext cx="8581292" cy="4026995"/>
          </a:xfrm>
          <a:prstGeom prst="rect">
            <a:avLst/>
          </a:prstGeom>
        </p:spPr>
        <p:txBody>
          <a:bodyPr vert="horz" lIns="68580" tIns="34290" rIns="68580" bIns="34290" rtlCol="0" anchor="t">
            <a:normAutofit/>
          </a:bodyPr>
          <a:lstStyle/>
          <a:p>
            <a:pPr marL="581025" marR="3810" indent="-571500">
              <a:lnSpc>
                <a:spcPct val="90000"/>
              </a:lnSpc>
              <a:spcAft>
                <a:spcPts val="1200"/>
              </a:spcAft>
              <a:buFont typeface="Arial" panose="020B0604020202020204" pitchFamily="34" charset="0"/>
              <a:buChar char="•"/>
              <a:tabLst>
                <a:tab pos="181451" algn="l"/>
              </a:tabLst>
            </a:pPr>
            <a:r>
              <a:rPr lang="en-US" sz="3600" b="1" spc="-19" dirty="0"/>
              <a:t>L</a:t>
            </a:r>
            <a:r>
              <a:rPr lang="en-US" sz="3600" spc="-19" dirty="0"/>
              <a:t>ake</a:t>
            </a:r>
            <a:r>
              <a:rPr lang="en-US" sz="3600" dirty="0"/>
              <a:t> </a:t>
            </a:r>
            <a:r>
              <a:rPr lang="en-US" sz="3600" b="1" spc="-8" dirty="0"/>
              <a:t>M</a:t>
            </a:r>
            <a:r>
              <a:rPr lang="en-US" sz="3600" spc="-8" dirty="0"/>
              <a:t>anagement</a:t>
            </a:r>
            <a:r>
              <a:rPr lang="en-US" sz="3600" spc="11" dirty="0"/>
              <a:t> </a:t>
            </a:r>
            <a:r>
              <a:rPr lang="en-US" sz="3600" b="1" spc="-8" dirty="0"/>
              <a:t>D</a:t>
            </a:r>
            <a:r>
              <a:rPr lang="en-US" sz="3600" spc="-8" dirty="0"/>
              <a:t>istricts</a:t>
            </a:r>
            <a:r>
              <a:rPr lang="en-US" sz="3600" spc="30" dirty="0"/>
              <a:t> </a:t>
            </a:r>
            <a:r>
              <a:rPr lang="en-US" sz="3600" spc="-8" dirty="0"/>
              <a:t>(</a:t>
            </a:r>
            <a:r>
              <a:rPr lang="en-US" sz="3600" b="1" spc="-8" dirty="0"/>
              <a:t>LMD</a:t>
            </a:r>
            <a:r>
              <a:rPr lang="en-US" sz="3600" spc="-8" dirty="0"/>
              <a:t>s)</a:t>
            </a:r>
            <a:r>
              <a:rPr lang="en-US" sz="3600" spc="23" dirty="0"/>
              <a:t> </a:t>
            </a:r>
            <a:r>
              <a:rPr lang="en-US" sz="3600" spc="-15" dirty="0"/>
              <a:t>are</a:t>
            </a:r>
            <a:r>
              <a:rPr lang="en-US" sz="3600" spc="4" dirty="0"/>
              <a:t> </a:t>
            </a:r>
            <a:r>
              <a:rPr lang="en-US" sz="3600" spc="-15" dirty="0"/>
              <a:t>formed</a:t>
            </a:r>
            <a:r>
              <a:rPr lang="en-US" sz="3600" dirty="0"/>
              <a:t> </a:t>
            </a:r>
            <a:r>
              <a:rPr lang="en-US" sz="3600" spc="-11" dirty="0"/>
              <a:t>by</a:t>
            </a:r>
            <a:r>
              <a:rPr lang="en-US" sz="3600" spc="8" dirty="0"/>
              <a:t> </a:t>
            </a:r>
            <a:r>
              <a:rPr lang="en-US" sz="3600" spc="-4" dirty="0"/>
              <a:t>a</a:t>
            </a:r>
            <a:r>
              <a:rPr lang="en-US" sz="3600" dirty="0"/>
              <a:t> </a:t>
            </a:r>
            <a:r>
              <a:rPr lang="en-US" sz="3600" spc="-8" dirty="0"/>
              <a:t>petitioning </a:t>
            </a:r>
            <a:r>
              <a:rPr lang="en-US" sz="3600" spc="-4" dirty="0"/>
              <a:t> </a:t>
            </a:r>
            <a:r>
              <a:rPr lang="en-US" sz="3600" spc="-11" dirty="0"/>
              <a:t>process</a:t>
            </a:r>
            <a:r>
              <a:rPr lang="en-US" sz="3600" spc="71" dirty="0"/>
              <a:t> </a:t>
            </a:r>
            <a:r>
              <a:rPr lang="en-US" sz="3600" spc="-4" dirty="0"/>
              <a:t>with</a:t>
            </a:r>
            <a:r>
              <a:rPr lang="en-US" sz="3600" spc="56" dirty="0"/>
              <a:t> </a:t>
            </a:r>
            <a:r>
              <a:rPr lang="en-US" sz="3600" spc="-8" dirty="0"/>
              <a:t>County</a:t>
            </a:r>
            <a:r>
              <a:rPr lang="en-US" sz="3600" spc="68" dirty="0"/>
              <a:t> </a:t>
            </a:r>
            <a:r>
              <a:rPr lang="en-US" sz="3600" spc="-4" dirty="0"/>
              <a:t>or</a:t>
            </a:r>
            <a:r>
              <a:rPr lang="en-US" sz="3600" spc="60" dirty="0"/>
              <a:t> </a:t>
            </a:r>
            <a:r>
              <a:rPr lang="en-US" sz="3600" spc="-8" dirty="0"/>
              <a:t>City</a:t>
            </a:r>
            <a:r>
              <a:rPr lang="en-US" sz="3600" spc="53" dirty="0"/>
              <a:t> </a:t>
            </a:r>
            <a:r>
              <a:rPr lang="en-US" sz="3600" spc="-4" dirty="0"/>
              <a:t>elected</a:t>
            </a:r>
            <a:r>
              <a:rPr lang="en-US" sz="3600" spc="56" dirty="0"/>
              <a:t> </a:t>
            </a:r>
            <a:r>
              <a:rPr lang="en-US" sz="3600" spc="-8" dirty="0"/>
              <a:t>officials</a:t>
            </a:r>
            <a:r>
              <a:rPr lang="en-US" sz="3600" spc="49" dirty="0"/>
              <a:t> </a:t>
            </a:r>
            <a:r>
              <a:rPr lang="en-US" sz="3600" spc="-4" dirty="0"/>
              <a:t>and</a:t>
            </a:r>
            <a:r>
              <a:rPr lang="en-US" sz="3600" spc="60" dirty="0"/>
              <a:t> </a:t>
            </a:r>
            <a:r>
              <a:rPr lang="en-US" sz="3600" spc="-8" dirty="0"/>
              <a:t>residents.</a:t>
            </a:r>
          </a:p>
          <a:p>
            <a:pPr marL="581025" marR="3810" indent="-571500">
              <a:lnSpc>
                <a:spcPct val="90000"/>
              </a:lnSpc>
              <a:spcAft>
                <a:spcPts val="1200"/>
              </a:spcAft>
              <a:buFont typeface="Arial" panose="020B0604020202020204" pitchFamily="34" charset="0"/>
              <a:buChar char="•"/>
              <a:tabLst>
                <a:tab pos="181451" algn="l"/>
              </a:tabLst>
            </a:pPr>
            <a:r>
              <a:rPr lang="en-US" sz="3600" b="1" spc="-8" dirty="0"/>
              <a:t>LMD</a:t>
            </a:r>
            <a:r>
              <a:rPr lang="en-US" sz="3600" spc="-8" dirty="0"/>
              <a:t>s</a:t>
            </a:r>
            <a:r>
              <a:rPr lang="en-US" sz="3600" spc="75" dirty="0"/>
              <a:t> </a:t>
            </a:r>
            <a:r>
              <a:rPr lang="en-US" sz="3600" spc="-11" dirty="0"/>
              <a:t>are </a:t>
            </a:r>
            <a:r>
              <a:rPr lang="en-US" sz="3600" spc="-8" dirty="0"/>
              <a:t> </a:t>
            </a:r>
            <a:r>
              <a:rPr lang="en-US" sz="3600" spc="-4" dirty="0"/>
              <a:t>a</a:t>
            </a:r>
            <a:r>
              <a:rPr lang="en-US" sz="3600" dirty="0"/>
              <a:t> </a:t>
            </a:r>
            <a:r>
              <a:rPr lang="en-US" sz="3600" spc="-11" dirty="0"/>
              <a:t>partnership</a:t>
            </a:r>
            <a:r>
              <a:rPr lang="en-US" sz="3600" spc="34" dirty="0"/>
              <a:t> </a:t>
            </a:r>
            <a:r>
              <a:rPr lang="en-US" sz="3600" spc="-8" dirty="0"/>
              <a:t>between</a:t>
            </a:r>
            <a:r>
              <a:rPr lang="en-US" sz="3600" spc="4" dirty="0"/>
              <a:t> </a:t>
            </a:r>
            <a:r>
              <a:rPr lang="en-US" sz="3600" spc="-8" dirty="0"/>
              <a:t>County</a:t>
            </a:r>
            <a:r>
              <a:rPr lang="en-US" sz="3600" spc="19" dirty="0"/>
              <a:t> </a:t>
            </a:r>
            <a:r>
              <a:rPr lang="en-US" sz="3600" spc="-4" dirty="0"/>
              <a:t>or</a:t>
            </a:r>
            <a:r>
              <a:rPr lang="en-US" sz="3600" spc="8" dirty="0"/>
              <a:t> </a:t>
            </a:r>
            <a:r>
              <a:rPr lang="en-US" sz="3600" spc="-8" dirty="0"/>
              <a:t>City</a:t>
            </a:r>
            <a:r>
              <a:rPr lang="en-US" sz="3600" spc="-4" dirty="0"/>
              <a:t> </a:t>
            </a:r>
            <a:r>
              <a:rPr lang="en-US" sz="3600" spc="-8" dirty="0"/>
              <a:t>departments</a:t>
            </a:r>
            <a:r>
              <a:rPr lang="en-US" sz="3600" spc="26" dirty="0"/>
              <a:t> </a:t>
            </a:r>
            <a:r>
              <a:rPr lang="en-US" sz="3600" spc="-4" dirty="0"/>
              <a:t>and</a:t>
            </a:r>
            <a:r>
              <a:rPr lang="en-US" sz="3600" spc="19" dirty="0"/>
              <a:t> </a:t>
            </a:r>
            <a:r>
              <a:rPr lang="en-US" sz="3600" spc="-11" dirty="0"/>
              <a:t>residents</a:t>
            </a:r>
            <a:r>
              <a:rPr lang="en-US" sz="3600" spc="19" dirty="0"/>
              <a:t> </a:t>
            </a:r>
            <a:r>
              <a:rPr lang="en-US" sz="3600" spc="-4" dirty="0"/>
              <a:t>who </a:t>
            </a:r>
            <a:r>
              <a:rPr lang="en-US" sz="3600" spc="-465" dirty="0"/>
              <a:t> </a:t>
            </a:r>
            <a:r>
              <a:rPr lang="en-US" sz="3600" spc="-11" dirty="0"/>
              <a:t>reside</a:t>
            </a:r>
            <a:r>
              <a:rPr lang="en-US" sz="3600" dirty="0"/>
              <a:t> </a:t>
            </a:r>
            <a:r>
              <a:rPr lang="en-US" sz="3600" spc="-4" dirty="0"/>
              <a:t>within</a:t>
            </a:r>
            <a:r>
              <a:rPr lang="en-US" sz="3600" spc="11" dirty="0"/>
              <a:t> </a:t>
            </a:r>
            <a:r>
              <a:rPr lang="en-US" sz="3600" spc="-4" dirty="0"/>
              <a:t>the</a:t>
            </a:r>
            <a:r>
              <a:rPr lang="en-US" sz="3600" spc="4" dirty="0"/>
              <a:t> </a:t>
            </a:r>
            <a:r>
              <a:rPr lang="en-US" sz="3600" b="1" spc="-8" dirty="0"/>
              <a:t>LMD</a:t>
            </a:r>
            <a:r>
              <a:rPr lang="en-US" sz="3600" b="1" spc="11" dirty="0"/>
              <a:t> </a:t>
            </a:r>
            <a:r>
              <a:rPr lang="en-US" sz="3600" spc="-8" dirty="0"/>
              <a:t>boundary.</a:t>
            </a:r>
            <a:endParaRPr lang="en-US" sz="3600" dirty="0"/>
          </a:p>
        </p:txBody>
      </p:sp>
      <p:sp>
        <p:nvSpPr>
          <p:cNvPr id="7" name="Title 1">
            <a:extLst>
              <a:ext uri="{FF2B5EF4-FFF2-40B4-BE49-F238E27FC236}">
                <a16:creationId xmlns:a16="http://schemas.microsoft.com/office/drawing/2014/main" id="{748D5DEA-01DF-6A4A-8A7C-BD799DC4EFE1}"/>
              </a:ext>
            </a:extLst>
          </p:cNvPr>
          <p:cNvSpPr txBox="1">
            <a:spLocks/>
          </p:cNvSpPr>
          <p:nvPr/>
        </p:nvSpPr>
        <p:spPr>
          <a:xfrm>
            <a:off x="1" y="-1"/>
            <a:ext cx="9190406" cy="108783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ORGANIZING A LAKE DISTRICT</a:t>
            </a:r>
          </a:p>
        </p:txBody>
      </p:sp>
    </p:spTree>
    <p:extLst>
      <p:ext uri="{BB962C8B-B14F-4D97-AF65-F5344CB8AC3E}">
        <p14:creationId xmlns:p14="http://schemas.microsoft.com/office/powerpoint/2010/main" val="2120590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15186" y="1715875"/>
            <a:ext cx="2426784" cy="333425"/>
          </a:xfrm>
          <a:prstGeom prst="rect">
            <a:avLst/>
          </a:prstGeom>
        </p:spPr>
        <p:txBody>
          <a:bodyPr vert="horz" wrap="square" lIns="0" tIns="9525" rIns="0" bIns="0" rtlCol="0">
            <a:spAutoFit/>
          </a:bodyPr>
          <a:lstStyle/>
          <a:p>
            <a:pPr marL="9525">
              <a:lnSpc>
                <a:spcPts val="2051"/>
              </a:lnSpc>
              <a:spcBef>
                <a:spcPts val="75"/>
              </a:spcBef>
            </a:pPr>
            <a:r>
              <a:rPr sz="3600" b="1" dirty="0">
                <a:latin typeface="Calibri"/>
                <a:cs typeface="Calibri"/>
              </a:rPr>
              <a:t>Long</a:t>
            </a:r>
            <a:r>
              <a:rPr sz="3600" b="1" spc="-26" dirty="0">
                <a:latin typeface="Calibri"/>
                <a:cs typeface="Calibri"/>
              </a:rPr>
              <a:t> </a:t>
            </a:r>
            <a:r>
              <a:rPr sz="3600" b="1" spc="-11" dirty="0">
                <a:latin typeface="Calibri"/>
                <a:cs typeface="Calibri"/>
              </a:rPr>
              <a:t>Lake</a:t>
            </a:r>
            <a:endParaRPr sz="3600" dirty="0">
              <a:latin typeface="Calibri"/>
              <a:cs typeface="Calibri"/>
            </a:endParaRPr>
          </a:p>
        </p:txBody>
      </p:sp>
      <p:sp>
        <p:nvSpPr>
          <p:cNvPr id="4" name="object 4"/>
          <p:cNvSpPr txBox="1"/>
          <p:nvPr/>
        </p:nvSpPr>
        <p:spPr>
          <a:xfrm>
            <a:off x="5502032" y="1713416"/>
            <a:ext cx="3243385" cy="333425"/>
          </a:xfrm>
          <a:prstGeom prst="rect">
            <a:avLst/>
          </a:prstGeom>
        </p:spPr>
        <p:txBody>
          <a:bodyPr vert="horz" wrap="square" lIns="0" tIns="9525" rIns="0" bIns="0" rtlCol="0">
            <a:spAutoFit/>
          </a:bodyPr>
          <a:lstStyle/>
          <a:p>
            <a:pPr marL="9525">
              <a:lnSpc>
                <a:spcPts val="2051"/>
              </a:lnSpc>
              <a:spcBef>
                <a:spcPts val="75"/>
              </a:spcBef>
            </a:pPr>
            <a:r>
              <a:rPr sz="3600" b="1" spc="-11" dirty="0">
                <a:latin typeface="Calibri"/>
                <a:cs typeface="Calibri"/>
              </a:rPr>
              <a:t>Lake</a:t>
            </a:r>
            <a:r>
              <a:rPr sz="3600" b="1" spc="-23" dirty="0">
                <a:latin typeface="Calibri"/>
                <a:cs typeface="Calibri"/>
              </a:rPr>
              <a:t> </a:t>
            </a:r>
            <a:r>
              <a:rPr sz="3600" b="1" spc="-8" dirty="0">
                <a:latin typeface="Calibri"/>
                <a:cs typeface="Calibri"/>
              </a:rPr>
              <a:t>Lawrence</a:t>
            </a:r>
            <a:endParaRPr sz="3600" dirty="0">
              <a:latin typeface="Calibri"/>
              <a:cs typeface="Calibri"/>
            </a:endParaRPr>
          </a:p>
        </p:txBody>
      </p:sp>
      <p:pic>
        <p:nvPicPr>
          <p:cNvPr id="5" name="object 5"/>
          <p:cNvPicPr/>
          <p:nvPr/>
        </p:nvPicPr>
        <p:blipFill>
          <a:blip r:embed="rId2" cstate="print"/>
          <a:stretch>
            <a:fillRect/>
          </a:stretch>
        </p:blipFill>
        <p:spPr>
          <a:xfrm>
            <a:off x="5115979" y="2085129"/>
            <a:ext cx="3934236" cy="3076488"/>
          </a:xfrm>
          <a:prstGeom prst="rect">
            <a:avLst/>
          </a:prstGeom>
        </p:spPr>
      </p:pic>
      <p:pic>
        <p:nvPicPr>
          <p:cNvPr id="6" name="object 6"/>
          <p:cNvPicPr/>
          <p:nvPr/>
        </p:nvPicPr>
        <p:blipFill>
          <a:blip r:embed="rId3" cstate="print"/>
          <a:stretch>
            <a:fillRect/>
          </a:stretch>
        </p:blipFill>
        <p:spPr>
          <a:xfrm>
            <a:off x="93785" y="2085128"/>
            <a:ext cx="4966022" cy="3040661"/>
          </a:xfrm>
          <a:prstGeom prst="rect">
            <a:avLst/>
          </a:prstGeom>
        </p:spPr>
      </p:pic>
      <p:sp>
        <p:nvSpPr>
          <p:cNvPr id="7" name="Title 1">
            <a:extLst>
              <a:ext uri="{FF2B5EF4-FFF2-40B4-BE49-F238E27FC236}">
                <a16:creationId xmlns:a16="http://schemas.microsoft.com/office/drawing/2014/main" id="{EDC6EA4E-74E3-9748-88B7-EB00001977D4}"/>
              </a:ext>
            </a:extLst>
          </p:cNvPr>
          <p:cNvSpPr txBox="1">
            <a:spLocks/>
          </p:cNvSpPr>
          <p:nvPr/>
        </p:nvSpPr>
        <p:spPr>
          <a:xfrm>
            <a:off x="1" y="-1"/>
            <a:ext cx="9190406" cy="135987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EXAMPLES OF LAKE MANAGEMENT DISTRICTS</a:t>
            </a:r>
          </a:p>
        </p:txBody>
      </p:sp>
      <p:sp>
        <p:nvSpPr>
          <p:cNvPr id="12" name="Rectangle 11">
            <a:extLst>
              <a:ext uri="{FF2B5EF4-FFF2-40B4-BE49-F238E27FC236}">
                <a16:creationId xmlns:a16="http://schemas.microsoft.com/office/drawing/2014/main" id="{21B550D6-C101-514C-91F6-46E1FC276298}"/>
              </a:ext>
            </a:extLst>
          </p:cNvPr>
          <p:cNvSpPr/>
          <p:nvPr/>
        </p:nvSpPr>
        <p:spPr>
          <a:xfrm>
            <a:off x="659207" y="5255401"/>
            <a:ext cx="3538742" cy="375552"/>
          </a:xfrm>
          <a:prstGeom prst="rect">
            <a:avLst/>
          </a:prstGeom>
        </p:spPr>
        <p:txBody>
          <a:bodyPr wrap="square">
            <a:spAutoFit/>
          </a:bodyPr>
          <a:lstStyle/>
          <a:p>
            <a:pPr marL="9525">
              <a:lnSpc>
                <a:spcPts val="2051"/>
              </a:lnSpc>
              <a:spcBef>
                <a:spcPts val="75"/>
              </a:spcBef>
            </a:pPr>
            <a:r>
              <a:rPr lang="en-US" sz="2400" b="1" spc="-8" dirty="0">
                <a:cs typeface="Calibri"/>
              </a:rPr>
              <a:t>Established</a:t>
            </a:r>
            <a:r>
              <a:rPr lang="en-US" sz="2400" b="1" dirty="0">
                <a:cs typeface="Calibri"/>
              </a:rPr>
              <a:t> in</a:t>
            </a:r>
            <a:r>
              <a:rPr lang="en-US" sz="2400" b="1" spc="-15" dirty="0">
                <a:cs typeface="Calibri"/>
              </a:rPr>
              <a:t> </a:t>
            </a:r>
            <a:r>
              <a:rPr lang="en-US" sz="2400" b="1" spc="-4" dirty="0">
                <a:cs typeface="Calibri"/>
              </a:rPr>
              <a:t>the </a:t>
            </a:r>
            <a:r>
              <a:rPr lang="en-US" sz="2400" b="1" spc="-19" dirty="0">
                <a:cs typeface="Calibri"/>
              </a:rPr>
              <a:t>1990’s</a:t>
            </a:r>
            <a:endParaRPr lang="en-US" sz="2400" dirty="0">
              <a:cs typeface="Calibri"/>
            </a:endParaRPr>
          </a:p>
        </p:txBody>
      </p:sp>
      <p:sp>
        <p:nvSpPr>
          <p:cNvPr id="13" name="Rectangle 12">
            <a:extLst>
              <a:ext uri="{FF2B5EF4-FFF2-40B4-BE49-F238E27FC236}">
                <a16:creationId xmlns:a16="http://schemas.microsoft.com/office/drawing/2014/main" id="{995073C8-C432-7047-B9B8-3748922E7D2C}"/>
              </a:ext>
            </a:extLst>
          </p:cNvPr>
          <p:cNvSpPr/>
          <p:nvPr/>
        </p:nvSpPr>
        <p:spPr>
          <a:xfrm>
            <a:off x="5059807" y="5255401"/>
            <a:ext cx="3987310" cy="375552"/>
          </a:xfrm>
          <a:prstGeom prst="rect">
            <a:avLst/>
          </a:prstGeom>
        </p:spPr>
        <p:txBody>
          <a:bodyPr wrap="none">
            <a:spAutoFit/>
          </a:bodyPr>
          <a:lstStyle/>
          <a:p>
            <a:pPr marL="9525">
              <a:lnSpc>
                <a:spcPts val="2051"/>
              </a:lnSpc>
            </a:pPr>
            <a:r>
              <a:rPr lang="en-US" sz="2400" b="1" spc="-8" dirty="0">
                <a:cs typeface="Calibri"/>
              </a:rPr>
              <a:t>Established</a:t>
            </a:r>
            <a:r>
              <a:rPr lang="en-US" sz="2400" b="1" spc="-4" dirty="0">
                <a:cs typeface="Calibri"/>
              </a:rPr>
              <a:t> </a:t>
            </a:r>
            <a:r>
              <a:rPr lang="en-US" sz="2400" b="1" dirty="0">
                <a:cs typeface="Calibri"/>
              </a:rPr>
              <a:t>in</a:t>
            </a:r>
            <a:r>
              <a:rPr lang="en-US" sz="2400" b="1" spc="-4" dirty="0">
                <a:cs typeface="Calibri"/>
              </a:rPr>
              <a:t> the</a:t>
            </a:r>
            <a:r>
              <a:rPr lang="en-US" sz="2400" b="1" dirty="0">
                <a:cs typeface="Calibri"/>
              </a:rPr>
              <a:t> </a:t>
            </a:r>
            <a:r>
              <a:rPr lang="en-US" sz="2400" b="1" spc="-11" dirty="0">
                <a:cs typeface="Calibri"/>
              </a:rPr>
              <a:t>late </a:t>
            </a:r>
            <a:r>
              <a:rPr lang="en-US" sz="2400" b="1" spc="-19" dirty="0">
                <a:cs typeface="Calibri"/>
              </a:rPr>
              <a:t>1980’s</a:t>
            </a:r>
            <a:endParaRPr lang="en-US" sz="2400" dirty="0">
              <a:cs typeface="Calibri"/>
            </a:endParaRPr>
          </a:p>
        </p:txBody>
      </p:sp>
    </p:spTree>
    <p:extLst>
      <p:ext uri="{BB962C8B-B14F-4D97-AF65-F5344CB8AC3E}">
        <p14:creationId xmlns:p14="http://schemas.microsoft.com/office/powerpoint/2010/main" val="288362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300DB4-FB5E-2943-8518-14CBA7A6C270}"/>
              </a:ext>
            </a:extLst>
          </p:cNvPr>
          <p:cNvSpPr/>
          <p:nvPr/>
        </p:nvSpPr>
        <p:spPr>
          <a:xfrm>
            <a:off x="296985" y="257908"/>
            <a:ext cx="3493477" cy="6471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5" name="object 3">
            <a:extLst>
              <a:ext uri="{FF2B5EF4-FFF2-40B4-BE49-F238E27FC236}">
                <a16:creationId xmlns:a16="http://schemas.microsoft.com/office/drawing/2014/main" id="{A2E062E2-765D-412E-9D2C-93FAB9679A8E}"/>
              </a:ext>
            </a:extLst>
          </p:cNvPr>
          <p:cNvGraphicFramePr/>
          <p:nvPr/>
        </p:nvGraphicFramePr>
        <p:xfrm>
          <a:off x="3875239" y="195386"/>
          <a:ext cx="5104638" cy="6533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2E2DA62-8B34-8C42-8741-2A225CD9AEDC}"/>
              </a:ext>
            </a:extLst>
          </p:cNvPr>
          <p:cNvSpPr txBox="1"/>
          <p:nvPr/>
        </p:nvSpPr>
        <p:spPr>
          <a:xfrm>
            <a:off x="351692" y="609602"/>
            <a:ext cx="3415323" cy="4401205"/>
          </a:xfrm>
          <a:prstGeom prst="rect">
            <a:avLst/>
          </a:prstGeom>
          <a:noFill/>
        </p:spPr>
        <p:txBody>
          <a:bodyPr wrap="square" rtlCol="0">
            <a:spAutoFit/>
          </a:bodyPr>
          <a:lstStyle/>
          <a:p>
            <a:r>
              <a:rPr lang="en-US" sz="7000" dirty="0">
                <a:solidFill>
                  <a:schemeClr val="bg1"/>
                </a:solidFill>
              </a:rPr>
              <a:t>What Can a District Finance?</a:t>
            </a:r>
          </a:p>
        </p:txBody>
      </p:sp>
    </p:spTree>
    <p:extLst>
      <p:ext uri="{BB962C8B-B14F-4D97-AF65-F5344CB8AC3E}">
        <p14:creationId xmlns:p14="http://schemas.microsoft.com/office/powerpoint/2010/main" val="1117716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EAD6-E30B-4B8E-9BF4-21DCC5506B2E}"/>
              </a:ext>
            </a:extLst>
          </p:cNvPr>
          <p:cNvSpPr>
            <a:spLocks noGrp="1"/>
          </p:cNvSpPr>
          <p:nvPr>
            <p:ph type="ctrTitle"/>
          </p:nvPr>
        </p:nvSpPr>
        <p:spPr>
          <a:xfrm>
            <a:off x="350041" y="1297392"/>
            <a:ext cx="2401025" cy="2540623"/>
          </a:xfrm>
        </p:spPr>
        <p:txBody>
          <a:bodyPr anchor="b">
            <a:normAutofit/>
          </a:bodyPr>
          <a:lstStyle/>
          <a:p>
            <a:pPr algn="r"/>
            <a:r>
              <a:rPr lang="en-US" sz="3000">
                <a:solidFill>
                  <a:srgbClr val="FFFFFF"/>
                </a:solidFill>
              </a:rPr>
              <a:t>Developing Work Plans for Offut LMD (OLMD)</a:t>
            </a:r>
          </a:p>
        </p:txBody>
      </p:sp>
      <p:sp>
        <p:nvSpPr>
          <p:cNvPr id="3" name="Subtitle 2">
            <a:extLst>
              <a:ext uri="{FF2B5EF4-FFF2-40B4-BE49-F238E27FC236}">
                <a16:creationId xmlns:a16="http://schemas.microsoft.com/office/drawing/2014/main" id="{C3645375-BA56-4D64-AE10-E46895126EA1}"/>
              </a:ext>
            </a:extLst>
          </p:cNvPr>
          <p:cNvSpPr>
            <a:spLocks noGrp="1"/>
          </p:cNvSpPr>
          <p:nvPr>
            <p:ph type="subTitle" idx="4"/>
          </p:nvPr>
        </p:nvSpPr>
        <p:spPr>
          <a:xfrm>
            <a:off x="3548183" y="0"/>
            <a:ext cx="5585620" cy="6858000"/>
          </a:xfrm>
        </p:spPr>
        <p:txBody>
          <a:bodyPr anchor="ctr">
            <a:normAutofit fontScale="85000" lnSpcReduction="20000"/>
          </a:bodyPr>
          <a:lstStyle/>
          <a:p>
            <a:pPr marL="91440" indent="0">
              <a:spcBef>
                <a:spcPts val="0"/>
              </a:spcBef>
              <a:spcAft>
                <a:spcPts val="1200"/>
              </a:spcAft>
              <a:buNone/>
            </a:pPr>
            <a:endParaRPr lang="en-US" sz="1275" dirty="0"/>
          </a:p>
          <a:p>
            <a:pPr>
              <a:lnSpc>
                <a:spcPct val="100000"/>
              </a:lnSpc>
              <a:spcBef>
                <a:spcPts val="0"/>
              </a:spcBef>
              <a:spcAft>
                <a:spcPts val="1200"/>
              </a:spcAft>
            </a:pPr>
            <a:r>
              <a:rPr lang="en-US" sz="2200" b="1" dirty="0"/>
              <a:t>Initiating a new LMD begins a process of program development</a:t>
            </a:r>
          </a:p>
          <a:p>
            <a:pPr>
              <a:lnSpc>
                <a:spcPct val="100000"/>
              </a:lnSpc>
              <a:spcBef>
                <a:spcPts val="0"/>
              </a:spcBef>
              <a:spcAft>
                <a:spcPts val="1200"/>
              </a:spcAft>
            </a:pPr>
            <a:r>
              <a:rPr lang="en-US" sz="2200" b="1" dirty="0"/>
              <a:t>Steering Committee members represent neighbors and meetings are held to develop plans- Be involved in the process</a:t>
            </a:r>
          </a:p>
          <a:p>
            <a:pPr>
              <a:lnSpc>
                <a:spcPct val="100000"/>
              </a:lnSpc>
              <a:spcBef>
                <a:spcPts val="0"/>
              </a:spcBef>
              <a:spcAft>
                <a:spcPts val="1200"/>
              </a:spcAft>
            </a:pPr>
            <a:r>
              <a:rPr lang="en-US" sz="2200" b="1" dirty="0"/>
              <a:t>Steering Committee implements plans with input from the county and other experts</a:t>
            </a:r>
          </a:p>
          <a:p>
            <a:pPr>
              <a:lnSpc>
                <a:spcPct val="100000"/>
              </a:lnSpc>
              <a:spcBef>
                <a:spcPts val="0"/>
              </a:spcBef>
              <a:spcAft>
                <a:spcPts val="1200"/>
              </a:spcAft>
            </a:pPr>
            <a:r>
              <a:rPr lang="en-US" sz="2200" b="1" dirty="0"/>
              <a:t>Roles and responsibilities are defined</a:t>
            </a:r>
          </a:p>
          <a:p>
            <a:pPr>
              <a:lnSpc>
                <a:spcPct val="100000"/>
              </a:lnSpc>
              <a:spcBef>
                <a:spcPts val="0"/>
              </a:spcBef>
              <a:spcAft>
                <a:spcPts val="1200"/>
              </a:spcAft>
            </a:pPr>
            <a:r>
              <a:rPr lang="en-US" sz="2200" b="1" dirty="0"/>
              <a:t>County oversees and implements work plans and development</a:t>
            </a:r>
          </a:p>
          <a:p>
            <a:pPr>
              <a:lnSpc>
                <a:spcPct val="100000"/>
              </a:lnSpc>
              <a:spcBef>
                <a:spcPts val="0"/>
              </a:spcBef>
              <a:spcAft>
                <a:spcPts val="1200"/>
              </a:spcAft>
            </a:pPr>
            <a:r>
              <a:rPr lang="en-US" sz="2200" b="1" dirty="0"/>
              <a:t>First step for </a:t>
            </a:r>
            <a:r>
              <a:rPr lang="en-US" sz="2200" b="1" dirty="0" err="1"/>
              <a:t>Offut</a:t>
            </a:r>
            <a:r>
              <a:rPr lang="en-US" sz="2200" b="1" dirty="0"/>
              <a:t> Lake- Develop Integrated Aquatic Vegetation Management Plan</a:t>
            </a:r>
          </a:p>
          <a:p>
            <a:pPr marL="342900" lvl="1" indent="-342900">
              <a:lnSpc>
                <a:spcPct val="100000"/>
              </a:lnSpc>
              <a:spcBef>
                <a:spcPts val="0"/>
              </a:spcBef>
              <a:spcAft>
                <a:spcPts val="1200"/>
              </a:spcAft>
            </a:pPr>
            <a:r>
              <a:rPr lang="en-US" sz="2200" b="1" dirty="0"/>
              <a:t>IAVMP is a complete habitat assessment of the lake</a:t>
            </a:r>
          </a:p>
          <a:p>
            <a:pPr marL="342900" lvl="1" indent="-342900">
              <a:lnSpc>
                <a:spcPct val="100000"/>
              </a:lnSpc>
              <a:spcBef>
                <a:spcPts val="0"/>
              </a:spcBef>
              <a:spcAft>
                <a:spcPts val="1200"/>
              </a:spcAft>
            </a:pPr>
            <a:r>
              <a:rPr lang="en-US" sz="2200" b="1" dirty="0"/>
              <a:t>All plants are identified and aquatic species of importance to the system</a:t>
            </a:r>
          </a:p>
          <a:p>
            <a:pPr marL="342900" lvl="1" indent="-342900">
              <a:lnSpc>
                <a:spcPct val="100000"/>
              </a:lnSpc>
              <a:spcBef>
                <a:spcPts val="0"/>
              </a:spcBef>
              <a:spcAft>
                <a:spcPts val="1200"/>
              </a:spcAft>
            </a:pPr>
            <a:r>
              <a:rPr lang="en-US" sz="2200" b="1" dirty="0"/>
              <a:t>Input from residents is considered when developing treatment plans</a:t>
            </a:r>
          </a:p>
          <a:p>
            <a:pPr marL="342900" lvl="1" indent="-342900">
              <a:lnSpc>
                <a:spcPct val="100000"/>
              </a:lnSpc>
              <a:spcBef>
                <a:spcPts val="0"/>
              </a:spcBef>
              <a:spcAft>
                <a:spcPts val="1200"/>
              </a:spcAft>
            </a:pPr>
            <a:r>
              <a:rPr lang="en-US" sz="2200" b="1" dirty="0"/>
              <a:t>Treatment plans are presented for consideration</a:t>
            </a:r>
          </a:p>
          <a:p>
            <a:pPr marL="342900" lvl="1" indent="-342900">
              <a:lnSpc>
                <a:spcPct val="100000"/>
              </a:lnSpc>
              <a:spcBef>
                <a:spcPts val="0"/>
              </a:spcBef>
              <a:spcAft>
                <a:spcPts val="1200"/>
              </a:spcAft>
            </a:pPr>
            <a:r>
              <a:rPr lang="en-US" sz="2200" b="1" dirty="0"/>
              <a:t>Contact Paula Cracknell to see an example Long Lake IVAMP</a:t>
            </a:r>
          </a:p>
          <a:p>
            <a:pPr marL="91440" lvl="1">
              <a:spcBef>
                <a:spcPts val="0"/>
              </a:spcBef>
              <a:spcAft>
                <a:spcPts val="1200"/>
              </a:spcAft>
            </a:pPr>
            <a:endParaRPr lang="en-US" sz="1275" dirty="0"/>
          </a:p>
        </p:txBody>
      </p:sp>
      <p:pic>
        <p:nvPicPr>
          <p:cNvPr id="5" name="Picture 4" descr="Graphical user interface, text, application&#10;&#10;Description automatically generated">
            <a:extLst>
              <a:ext uri="{FF2B5EF4-FFF2-40B4-BE49-F238E27FC236}">
                <a16:creationId xmlns:a16="http://schemas.microsoft.com/office/drawing/2014/main" id="{5F8DA702-E160-FD42-871B-88533F1FD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501292" cy="6858000"/>
          </a:xfrm>
          <a:prstGeom prst="rect">
            <a:avLst/>
          </a:prstGeom>
        </p:spPr>
      </p:pic>
    </p:spTree>
    <p:extLst>
      <p:ext uri="{BB962C8B-B14F-4D97-AF65-F5344CB8AC3E}">
        <p14:creationId xmlns:p14="http://schemas.microsoft.com/office/powerpoint/2010/main" val="385147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ED72A0-4BFC-4959-86BE-7E6F47FCD06D}"/>
              </a:ext>
            </a:extLst>
          </p:cNvPr>
          <p:cNvSpPr>
            <a:spLocks noGrp="1"/>
          </p:cNvSpPr>
          <p:nvPr>
            <p:ph idx="1"/>
          </p:nvPr>
        </p:nvSpPr>
        <p:spPr>
          <a:xfrm>
            <a:off x="218831" y="1234831"/>
            <a:ext cx="8776677" cy="5291015"/>
          </a:xfrm>
        </p:spPr>
        <p:txBody>
          <a:bodyPr>
            <a:noAutofit/>
          </a:bodyPr>
          <a:lstStyle/>
          <a:p>
            <a:r>
              <a:rPr lang="en-US" sz="2100" b="1" dirty="0"/>
              <a:t>The county Aquatic Resource Specialist acts as a consultant for LMDs</a:t>
            </a:r>
          </a:p>
          <a:p>
            <a:pPr lvl="1"/>
            <a:r>
              <a:rPr lang="en-US" sz="2100" b="1" dirty="0"/>
              <a:t>Work plans are developed, and FTE is agreed upon between county and steering committee depending on work plan.</a:t>
            </a:r>
          </a:p>
          <a:p>
            <a:r>
              <a:rPr lang="en-US" sz="2100" b="1" dirty="0"/>
              <a:t>Research best management practices</a:t>
            </a:r>
          </a:p>
          <a:p>
            <a:r>
              <a:rPr lang="en-US" sz="2100" b="1" dirty="0"/>
              <a:t>Design studies for plant and nutrient management- including in field research, data collection and analysis of data</a:t>
            </a:r>
          </a:p>
          <a:p>
            <a:r>
              <a:rPr lang="en-US" sz="2100" b="1" dirty="0"/>
              <a:t>Apply aquatic herbicides</a:t>
            </a:r>
          </a:p>
          <a:p>
            <a:r>
              <a:rPr lang="en-US" sz="2100" b="1" dirty="0"/>
              <a:t>Secure NPDES permit and ensure all contractors hired are compliant</a:t>
            </a:r>
          </a:p>
          <a:p>
            <a:r>
              <a:rPr lang="en-US" sz="2100" b="1" dirty="0"/>
              <a:t>Act as point of contact with hired contractors</a:t>
            </a:r>
          </a:p>
          <a:p>
            <a:r>
              <a:rPr lang="en-US" sz="2100" b="1" dirty="0"/>
              <a:t>Mapping and reporting</a:t>
            </a:r>
          </a:p>
          <a:p>
            <a:r>
              <a:rPr lang="en-US" sz="2100" b="1" dirty="0"/>
              <a:t>Community outreach and educational materials</a:t>
            </a:r>
          </a:p>
          <a:p>
            <a:r>
              <a:rPr lang="en-US" sz="2100" b="1" dirty="0"/>
              <a:t>Write contracts and present to the Board of County Commissioners</a:t>
            </a:r>
          </a:p>
          <a:p>
            <a:r>
              <a:rPr lang="en-US" sz="2100" b="1" dirty="0"/>
              <a:t>Represent the LMD and county on political or policy issues</a:t>
            </a:r>
          </a:p>
          <a:p>
            <a:r>
              <a:rPr lang="en-US" sz="2100" b="1" dirty="0"/>
              <a:t>Manage budget and planning for future work</a:t>
            </a:r>
          </a:p>
          <a:p>
            <a:endParaRPr lang="en-US" sz="2100" b="1" dirty="0"/>
          </a:p>
        </p:txBody>
      </p:sp>
      <p:sp>
        <p:nvSpPr>
          <p:cNvPr id="4" name="Title 1">
            <a:extLst>
              <a:ext uri="{FF2B5EF4-FFF2-40B4-BE49-F238E27FC236}">
                <a16:creationId xmlns:a16="http://schemas.microsoft.com/office/drawing/2014/main" id="{26E20FE1-AB16-D34E-9FF2-3E39859CFB0D}"/>
              </a:ext>
            </a:extLst>
          </p:cNvPr>
          <p:cNvSpPr txBox="1">
            <a:spLocks/>
          </p:cNvSpPr>
          <p:nvPr/>
        </p:nvSpPr>
        <p:spPr>
          <a:xfrm>
            <a:off x="1" y="-1"/>
            <a:ext cx="9190406" cy="108783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icrosoft Sans Serif" panose="020B0604020202020204" pitchFamily="34" charset="0"/>
                <a:ea typeface="Microsoft Sans Serif" panose="020B0604020202020204" pitchFamily="34" charset="0"/>
                <a:cs typeface="Microsoft Sans Serif" panose="020B0604020202020204" pitchFamily="34" charset="0"/>
              </a:rPr>
              <a:t>COUNTY LAKE MANAGEMENT DISTRICT</a:t>
            </a:r>
          </a:p>
        </p:txBody>
      </p:sp>
    </p:spTree>
    <p:extLst>
      <p:ext uri="{BB962C8B-B14F-4D97-AF65-F5344CB8AC3E}">
        <p14:creationId xmlns:p14="http://schemas.microsoft.com/office/powerpoint/2010/main" val="979908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9754" y="1593645"/>
            <a:ext cx="8784492" cy="5174477"/>
          </a:xfrm>
          <a:prstGeom prst="rect">
            <a:avLst/>
          </a:prstGeom>
        </p:spPr>
        <p:txBody>
          <a:bodyPr vert="horz" lIns="68580" tIns="34290" rIns="68580" bIns="34290" rtlCol="0">
            <a:noAutofit/>
          </a:bodyPr>
          <a:lstStyle/>
          <a:p>
            <a:pPr marL="180975" indent="-171450">
              <a:spcAft>
                <a:spcPts val="600"/>
              </a:spcAft>
              <a:buFont typeface="Arial" panose="020B0604020202020204" pitchFamily="34" charset="0"/>
              <a:buChar char="•"/>
              <a:tabLst>
                <a:tab pos="180975" algn="l"/>
                <a:tab pos="181451" algn="l"/>
              </a:tabLst>
            </a:pPr>
            <a:r>
              <a:rPr lang="en-US" sz="2000" spc="-8" dirty="0"/>
              <a:t>Forming</a:t>
            </a:r>
            <a:r>
              <a:rPr lang="en-US" sz="2000" spc="4" dirty="0"/>
              <a:t> </a:t>
            </a:r>
            <a:r>
              <a:rPr lang="en-US" sz="2000" spc="-4" dirty="0"/>
              <a:t>a</a:t>
            </a:r>
            <a:r>
              <a:rPr lang="en-US" sz="2000" spc="4" dirty="0"/>
              <a:t> </a:t>
            </a:r>
            <a:r>
              <a:rPr lang="en-US" sz="2000" spc="-11" dirty="0"/>
              <a:t>committee</a:t>
            </a:r>
            <a:r>
              <a:rPr lang="en-US" sz="2000" spc="41" dirty="0"/>
              <a:t> </a:t>
            </a:r>
            <a:r>
              <a:rPr lang="en-US" sz="2000" spc="-4" dirty="0"/>
              <a:t>of</a:t>
            </a:r>
            <a:r>
              <a:rPr lang="en-US" sz="2000" spc="8" dirty="0"/>
              <a:t> </a:t>
            </a:r>
            <a:r>
              <a:rPr lang="en-US" sz="2000" spc="-15" dirty="0"/>
              <a:t>interested</a:t>
            </a:r>
            <a:r>
              <a:rPr lang="en-US" sz="2000" spc="19" dirty="0"/>
              <a:t> </a:t>
            </a:r>
            <a:r>
              <a:rPr lang="en-US" sz="2000" spc="-19" dirty="0"/>
              <a:t>lake</a:t>
            </a:r>
            <a:r>
              <a:rPr lang="en-US" sz="2000" spc="4" dirty="0"/>
              <a:t> </a:t>
            </a:r>
            <a:r>
              <a:rPr lang="en-US" sz="2000" spc="-8" dirty="0"/>
              <a:t>residents</a:t>
            </a:r>
            <a:r>
              <a:rPr lang="en-US" sz="2000" spc="11" dirty="0"/>
              <a:t> </a:t>
            </a:r>
            <a:r>
              <a:rPr lang="en-US" sz="2000" spc="-4" dirty="0"/>
              <a:t>is</a:t>
            </a:r>
            <a:r>
              <a:rPr lang="en-US" sz="2000" spc="11" dirty="0"/>
              <a:t> </a:t>
            </a:r>
            <a:r>
              <a:rPr lang="en-US" sz="2000" spc="-4" dirty="0"/>
              <a:t>the</a:t>
            </a:r>
            <a:r>
              <a:rPr lang="en-US" sz="2000" dirty="0"/>
              <a:t> </a:t>
            </a:r>
            <a:r>
              <a:rPr lang="en-US" sz="2000" spc="-11" dirty="0"/>
              <a:t>best</a:t>
            </a:r>
            <a:r>
              <a:rPr lang="en-US" sz="2000" spc="15" dirty="0"/>
              <a:t> </a:t>
            </a:r>
            <a:r>
              <a:rPr lang="en-US" sz="2000" spc="-19" dirty="0"/>
              <a:t>way</a:t>
            </a:r>
            <a:r>
              <a:rPr lang="en-US" sz="2000" spc="4" dirty="0"/>
              <a:t> </a:t>
            </a:r>
            <a:r>
              <a:rPr lang="en-US" sz="2000" spc="-15" dirty="0"/>
              <a:t>to</a:t>
            </a:r>
            <a:r>
              <a:rPr lang="en-US" sz="2000" spc="11" dirty="0"/>
              <a:t> </a:t>
            </a:r>
            <a:r>
              <a:rPr lang="en-US" sz="2000" spc="-8" dirty="0"/>
              <a:t>begin.</a:t>
            </a:r>
            <a:endParaRPr lang="en-US" sz="2000" dirty="0"/>
          </a:p>
          <a:p>
            <a:pPr marL="180975" indent="-171450">
              <a:spcAft>
                <a:spcPts val="600"/>
              </a:spcAft>
              <a:buFont typeface="Arial" panose="020B0604020202020204" pitchFamily="34" charset="0"/>
              <a:buChar char="•"/>
            </a:pPr>
            <a:r>
              <a:rPr lang="en-US" sz="2000" spc="-8" dirty="0"/>
              <a:t>The</a:t>
            </a:r>
            <a:r>
              <a:rPr lang="en-US" sz="2000" spc="11" dirty="0"/>
              <a:t> </a:t>
            </a:r>
            <a:r>
              <a:rPr lang="en-US" sz="2000" spc="-11" dirty="0"/>
              <a:t>first</a:t>
            </a:r>
            <a:r>
              <a:rPr lang="en-US" sz="2000" spc="-4" dirty="0"/>
              <a:t> </a:t>
            </a:r>
            <a:r>
              <a:rPr lang="en-US" sz="2000" spc="-11" dirty="0"/>
              <a:t>formal</a:t>
            </a:r>
            <a:r>
              <a:rPr lang="en-US" sz="2000" spc="8" dirty="0"/>
              <a:t> </a:t>
            </a:r>
            <a:r>
              <a:rPr lang="en-US" sz="2000" spc="-11" dirty="0"/>
              <a:t>step</a:t>
            </a:r>
            <a:r>
              <a:rPr lang="en-US" sz="2000" spc="4" dirty="0"/>
              <a:t> </a:t>
            </a:r>
            <a:r>
              <a:rPr lang="en-US" sz="2000" spc="-4" dirty="0"/>
              <a:t>in</a:t>
            </a:r>
            <a:r>
              <a:rPr lang="en-US" sz="2000" spc="4" dirty="0"/>
              <a:t> </a:t>
            </a:r>
            <a:r>
              <a:rPr lang="en-US" sz="2000" spc="-4" dirty="0"/>
              <a:t>the</a:t>
            </a:r>
            <a:r>
              <a:rPr lang="en-US" sz="2000" spc="15" dirty="0"/>
              <a:t> </a:t>
            </a:r>
            <a:r>
              <a:rPr lang="en-US" sz="2000" spc="-8" dirty="0"/>
              <a:t>LMD</a:t>
            </a:r>
            <a:r>
              <a:rPr lang="en-US" sz="2000" dirty="0"/>
              <a:t> </a:t>
            </a:r>
            <a:r>
              <a:rPr lang="en-US" sz="2000" spc="-8" dirty="0"/>
              <a:t>process</a:t>
            </a:r>
            <a:r>
              <a:rPr lang="en-US" sz="2000" dirty="0"/>
              <a:t> </a:t>
            </a:r>
            <a:r>
              <a:rPr lang="en-US" sz="2000" spc="-4" dirty="0"/>
              <a:t>is</a:t>
            </a:r>
            <a:r>
              <a:rPr lang="en-US" sz="2000" spc="8" dirty="0"/>
              <a:t> </a:t>
            </a:r>
            <a:r>
              <a:rPr lang="en-US" sz="2000" spc="-15" dirty="0"/>
              <a:t>to</a:t>
            </a:r>
            <a:r>
              <a:rPr lang="en-US" sz="2000" spc="19" dirty="0"/>
              <a:t> </a:t>
            </a:r>
            <a:r>
              <a:rPr lang="en-US" sz="2000" spc="-8" dirty="0"/>
              <a:t>submit</a:t>
            </a:r>
            <a:r>
              <a:rPr lang="en-US" sz="2000" dirty="0"/>
              <a:t> </a:t>
            </a:r>
            <a:r>
              <a:rPr lang="en-US" sz="2000" spc="-4" dirty="0"/>
              <a:t>a</a:t>
            </a:r>
            <a:r>
              <a:rPr lang="en-US" sz="2000" spc="8" dirty="0"/>
              <a:t> </a:t>
            </a:r>
            <a:r>
              <a:rPr lang="en-US" sz="2000" spc="-8" dirty="0"/>
              <a:t>petition</a:t>
            </a:r>
            <a:r>
              <a:rPr lang="en-US" sz="2000" spc="11" dirty="0"/>
              <a:t> </a:t>
            </a:r>
            <a:r>
              <a:rPr lang="en-US" sz="2000" spc="-15" dirty="0"/>
              <a:t>to</a:t>
            </a:r>
            <a:r>
              <a:rPr lang="en-US" sz="2000" spc="11" dirty="0"/>
              <a:t> </a:t>
            </a:r>
            <a:r>
              <a:rPr lang="en-US" sz="2000" spc="-4" dirty="0"/>
              <a:t>the</a:t>
            </a:r>
            <a:r>
              <a:rPr lang="en-US" sz="2000" spc="11" dirty="0"/>
              <a:t> </a:t>
            </a:r>
            <a:r>
              <a:rPr lang="en-US" sz="2000" spc="-4" dirty="0" err="1"/>
              <a:t>BoCC</a:t>
            </a:r>
            <a:r>
              <a:rPr lang="en-US" sz="2000" spc="8" dirty="0"/>
              <a:t> </a:t>
            </a:r>
          </a:p>
          <a:p>
            <a:pPr marL="180975" indent="-171450">
              <a:spcAft>
                <a:spcPts val="600"/>
              </a:spcAft>
              <a:buFont typeface="Arial" panose="020B0604020202020204" pitchFamily="34" charset="0"/>
              <a:buChar char="•"/>
            </a:pPr>
            <a:r>
              <a:rPr lang="en-US" sz="2000" spc="-8" dirty="0"/>
              <a:t>The</a:t>
            </a:r>
            <a:r>
              <a:rPr lang="en-US" sz="2000" spc="11" dirty="0"/>
              <a:t> </a:t>
            </a:r>
            <a:r>
              <a:rPr lang="en-US" sz="2000" spc="-11" dirty="0"/>
              <a:t>owners</a:t>
            </a:r>
            <a:r>
              <a:rPr lang="en-US" sz="2000" spc="-4" dirty="0"/>
              <a:t> </a:t>
            </a:r>
            <a:r>
              <a:rPr lang="en-US" sz="2000" dirty="0"/>
              <a:t>of</a:t>
            </a:r>
            <a:r>
              <a:rPr lang="en-US" sz="2000" spc="8" dirty="0"/>
              <a:t> </a:t>
            </a:r>
            <a:r>
              <a:rPr lang="en-US" sz="2000" spc="-11" dirty="0"/>
              <a:t>at</a:t>
            </a:r>
            <a:r>
              <a:rPr lang="en-US" sz="2000" spc="-4" dirty="0"/>
              <a:t> least</a:t>
            </a:r>
            <a:r>
              <a:rPr lang="en-US" sz="2000" dirty="0"/>
              <a:t> </a:t>
            </a:r>
            <a:r>
              <a:rPr lang="en-US" sz="2000" spc="-4" dirty="0"/>
              <a:t>20 </a:t>
            </a:r>
            <a:r>
              <a:rPr lang="en-US" sz="2000" spc="-11" dirty="0"/>
              <a:t>percent</a:t>
            </a:r>
            <a:r>
              <a:rPr lang="en-US" sz="2000" spc="11" dirty="0"/>
              <a:t> </a:t>
            </a:r>
            <a:r>
              <a:rPr lang="en-US" sz="2000" spc="-4" dirty="0"/>
              <a:t>of</a:t>
            </a:r>
            <a:r>
              <a:rPr lang="en-US" sz="2000" dirty="0"/>
              <a:t> t</a:t>
            </a:r>
            <a:r>
              <a:rPr lang="en-US" sz="2000" spc="-4" dirty="0"/>
              <a:t>he</a:t>
            </a:r>
            <a:r>
              <a:rPr lang="en-US" sz="2000" spc="11" dirty="0"/>
              <a:t> </a:t>
            </a:r>
            <a:r>
              <a:rPr lang="en-US" sz="2000" spc="-8" dirty="0"/>
              <a:t>acreage</a:t>
            </a:r>
            <a:r>
              <a:rPr lang="en-US" sz="2000" spc="4" dirty="0"/>
              <a:t> </a:t>
            </a:r>
            <a:r>
              <a:rPr lang="en-US" sz="2000" spc="-4" dirty="0"/>
              <a:t>in</a:t>
            </a:r>
            <a:r>
              <a:rPr lang="en-US" sz="2000" spc="4" dirty="0"/>
              <a:t> </a:t>
            </a:r>
            <a:r>
              <a:rPr lang="en-US" sz="2000" spc="-8" dirty="0"/>
              <a:t>the</a:t>
            </a:r>
            <a:r>
              <a:rPr lang="en-US" sz="2000" spc="8" dirty="0"/>
              <a:t> </a:t>
            </a:r>
            <a:r>
              <a:rPr lang="en-US" sz="2000" spc="-8" dirty="0"/>
              <a:t>proposed</a:t>
            </a:r>
            <a:r>
              <a:rPr lang="en-US" sz="2000" dirty="0"/>
              <a:t> </a:t>
            </a:r>
            <a:r>
              <a:rPr lang="en-US" sz="2000" spc="-8" dirty="0"/>
              <a:t>district</a:t>
            </a:r>
            <a:r>
              <a:rPr lang="en-US" sz="2000" spc="-4" dirty="0"/>
              <a:t> </a:t>
            </a:r>
            <a:r>
              <a:rPr lang="en-US" sz="2000" spc="-8" dirty="0"/>
              <a:t>must</a:t>
            </a:r>
            <a:r>
              <a:rPr lang="en-US" sz="2000" dirty="0"/>
              <a:t> </a:t>
            </a:r>
            <a:r>
              <a:rPr lang="en-US" sz="2000" spc="-4" dirty="0"/>
              <a:t>sign</a:t>
            </a:r>
            <a:r>
              <a:rPr lang="en-US" sz="2000" dirty="0"/>
              <a:t> </a:t>
            </a:r>
            <a:r>
              <a:rPr lang="en-US" sz="2000" spc="-4" dirty="0"/>
              <a:t>the</a:t>
            </a:r>
            <a:r>
              <a:rPr lang="en-US" sz="2000" spc="15" dirty="0"/>
              <a:t> </a:t>
            </a:r>
            <a:r>
              <a:rPr lang="en-US" sz="2000" spc="-8" dirty="0"/>
              <a:t>petition</a:t>
            </a:r>
            <a:r>
              <a:rPr lang="en-US" sz="2000" spc="8" dirty="0"/>
              <a:t> </a:t>
            </a:r>
            <a:r>
              <a:rPr lang="en-US" sz="2000" spc="-4" dirty="0"/>
              <a:t>in support</a:t>
            </a:r>
            <a:r>
              <a:rPr lang="en-US" sz="2000" dirty="0"/>
              <a:t> </a:t>
            </a:r>
            <a:r>
              <a:rPr lang="en-US" sz="2000" spc="-4" dirty="0"/>
              <a:t>of</a:t>
            </a:r>
            <a:r>
              <a:rPr lang="en-US" sz="2000" spc="4" dirty="0"/>
              <a:t> </a:t>
            </a:r>
            <a:r>
              <a:rPr lang="en-US" sz="2000" spc="-4" dirty="0"/>
              <a:t>the</a:t>
            </a:r>
            <a:r>
              <a:rPr lang="en-US" sz="2000" spc="4" dirty="0"/>
              <a:t> </a:t>
            </a:r>
            <a:r>
              <a:rPr lang="en-US" sz="2000" spc="-8" dirty="0"/>
              <a:t>proposal.</a:t>
            </a:r>
            <a:r>
              <a:rPr lang="en-US" sz="2000" spc="-11" dirty="0"/>
              <a:t> </a:t>
            </a:r>
          </a:p>
          <a:p>
            <a:pPr marL="180975" indent="-171450">
              <a:spcAft>
                <a:spcPts val="600"/>
              </a:spcAft>
              <a:buFont typeface="Arial" panose="020B0604020202020204" pitchFamily="34" charset="0"/>
              <a:buChar char="•"/>
            </a:pPr>
            <a:r>
              <a:rPr lang="en-US" sz="2000" spc="-15" dirty="0"/>
              <a:t>It’s</a:t>
            </a:r>
            <a:r>
              <a:rPr lang="en-US" sz="2000" dirty="0"/>
              <a:t> i</a:t>
            </a:r>
            <a:r>
              <a:rPr lang="en-US" sz="2000" spc="-8" dirty="0"/>
              <a:t>mportant</a:t>
            </a:r>
            <a:r>
              <a:rPr lang="en-US" sz="2000" dirty="0"/>
              <a:t> </a:t>
            </a:r>
            <a:r>
              <a:rPr lang="en-US" sz="2000" spc="-11" dirty="0"/>
              <a:t>to</a:t>
            </a:r>
            <a:r>
              <a:rPr lang="en-US" sz="2000" spc="11" dirty="0"/>
              <a:t> </a:t>
            </a:r>
            <a:r>
              <a:rPr lang="en-US" sz="2000" spc="-8" dirty="0"/>
              <a:t>work</a:t>
            </a:r>
            <a:r>
              <a:rPr lang="en-US" sz="2000" spc="8" dirty="0"/>
              <a:t> </a:t>
            </a:r>
            <a:r>
              <a:rPr lang="en-US" sz="2000" spc="-4" dirty="0"/>
              <a:t>with</a:t>
            </a:r>
            <a:r>
              <a:rPr lang="en-US" sz="2000" spc="4" dirty="0"/>
              <a:t> </a:t>
            </a:r>
            <a:r>
              <a:rPr lang="en-US" sz="2000" spc="-11" dirty="0"/>
              <a:t>consultants</a:t>
            </a:r>
            <a:r>
              <a:rPr lang="en-US" sz="2000" spc="4" dirty="0"/>
              <a:t> </a:t>
            </a:r>
            <a:r>
              <a:rPr lang="en-US" sz="2000" spc="-4" dirty="0"/>
              <a:t>and</a:t>
            </a:r>
            <a:r>
              <a:rPr lang="en-US" sz="2000" spc="4" dirty="0"/>
              <a:t> </a:t>
            </a:r>
            <a:r>
              <a:rPr lang="en-US" sz="2000" spc="-11" dirty="0"/>
              <a:t>county</a:t>
            </a:r>
            <a:r>
              <a:rPr lang="en-US" sz="2000" spc="15" dirty="0"/>
              <a:t> </a:t>
            </a:r>
            <a:r>
              <a:rPr lang="en-US" sz="2000" spc="-4" dirty="0"/>
              <a:t>(or</a:t>
            </a:r>
            <a:r>
              <a:rPr lang="en-US" sz="2000" dirty="0"/>
              <a:t> </a:t>
            </a:r>
            <a:r>
              <a:rPr lang="en-US" sz="2000" spc="-4" dirty="0"/>
              <a:t>city)</a:t>
            </a:r>
            <a:r>
              <a:rPr lang="en-US" sz="2000" spc="11" dirty="0"/>
              <a:t> </a:t>
            </a:r>
            <a:r>
              <a:rPr lang="en-US" sz="2000" spc="-15" dirty="0"/>
              <a:t>staff</a:t>
            </a:r>
            <a:r>
              <a:rPr lang="en-US" sz="2000" spc="4" dirty="0"/>
              <a:t> </a:t>
            </a:r>
            <a:r>
              <a:rPr lang="en-US" sz="2000" spc="-4" dirty="0"/>
              <a:t>in</a:t>
            </a:r>
            <a:r>
              <a:rPr lang="en-US" sz="2000" spc="4" dirty="0"/>
              <a:t> </a:t>
            </a:r>
            <a:r>
              <a:rPr lang="en-US" sz="2000" spc="-4" dirty="0"/>
              <a:t>writing</a:t>
            </a:r>
            <a:r>
              <a:rPr lang="en-US" sz="2000" dirty="0"/>
              <a:t> </a:t>
            </a:r>
            <a:r>
              <a:rPr lang="en-US" sz="2000" spc="-4" dirty="0"/>
              <a:t>the</a:t>
            </a:r>
            <a:r>
              <a:rPr lang="en-US" sz="2000" spc="15" dirty="0"/>
              <a:t> </a:t>
            </a:r>
            <a:r>
              <a:rPr lang="en-US" sz="2000" spc="-8" dirty="0"/>
              <a:t>petition;</a:t>
            </a:r>
            <a:r>
              <a:rPr lang="en-US" sz="2000" spc="11" dirty="0"/>
              <a:t> </a:t>
            </a:r>
            <a:r>
              <a:rPr lang="en-US" sz="2000" spc="-4" dirty="0"/>
              <a:t>this </a:t>
            </a:r>
            <a:r>
              <a:rPr lang="en-US" sz="2000" spc="-363" dirty="0"/>
              <a:t> </a:t>
            </a:r>
            <a:r>
              <a:rPr lang="en-US" sz="2000" spc="-4" dirty="0"/>
              <a:t>will</a:t>
            </a:r>
            <a:r>
              <a:rPr lang="en-US" sz="2000" dirty="0"/>
              <a:t> </a:t>
            </a:r>
            <a:r>
              <a:rPr lang="en-US" sz="2000" spc="-11" dirty="0"/>
              <a:t>ensure</a:t>
            </a:r>
            <a:r>
              <a:rPr lang="en-US" sz="2000" spc="4" dirty="0"/>
              <a:t> </a:t>
            </a:r>
            <a:r>
              <a:rPr lang="en-US" sz="2000" spc="-8" dirty="0"/>
              <a:t>that</a:t>
            </a:r>
            <a:r>
              <a:rPr lang="en-US" sz="2000" spc="4" dirty="0"/>
              <a:t> </a:t>
            </a:r>
            <a:r>
              <a:rPr lang="en-US" sz="2000" dirty="0"/>
              <a:t>all</a:t>
            </a:r>
            <a:r>
              <a:rPr lang="en-US" sz="2000" spc="-11" dirty="0"/>
              <a:t> legal</a:t>
            </a:r>
            <a:r>
              <a:rPr lang="en-US" sz="2000" spc="8" dirty="0"/>
              <a:t> </a:t>
            </a:r>
            <a:r>
              <a:rPr lang="en-US" sz="2000" spc="-8" dirty="0"/>
              <a:t>requirements</a:t>
            </a:r>
            <a:r>
              <a:rPr lang="en-US" sz="2000" spc="11" dirty="0"/>
              <a:t> </a:t>
            </a:r>
            <a:r>
              <a:rPr lang="en-US" sz="2000" spc="-8" dirty="0"/>
              <a:t>are</a:t>
            </a:r>
            <a:r>
              <a:rPr lang="en-US" sz="2000" spc="4" dirty="0"/>
              <a:t> </a:t>
            </a:r>
            <a:r>
              <a:rPr lang="en-US" sz="2000" spc="-11" dirty="0"/>
              <a:t>met</a:t>
            </a:r>
            <a:r>
              <a:rPr lang="en-US" sz="2000" spc="26" dirty="0"/>
              <a:t> </a:t>
            </a:r>
            <a:r>
              <a:rPr lang="en-US" sz="2000" spc="-4" dirty="0"/>
              <a:t>and</a:t>
            </a:r>
            <a:r>
              <a:rPr lang="en-US" sz="2000" dirty="0"/>
              <a:t> </a:t>
            </a:r>
            <a:r>
              <a:rPr lang="en-US" sz="2000" spc="-8" dirty="0"/>
              <a:t>that</a:t>
            </a:r>
            <a:r>
              <a:rPr lang="en-US" sz="2000" dirty="0"/>
              <a:t> </a:t>
            </a:r>
            <a:r>
              <a:rPr lang="en-US" sz="2000" spc="-4" dirty="0"/>
              <a:t>the</a:t>
            </a:r>
            <a:r>
              <a:rPr lang="en-US" sz="2000" spc="4" dirty="0"/>
              <a:t> </a:t>
            </a:r>
            <a:r>
              <a:rPr lang="en-US" sz="2000" spc="-8" dirty="0"/>
              <a:t>proposed</a:t>
            </a:r>
            <a:r>
              <a:rPr lang="en-US" sz="2000" spc="-4" dirty="0"/>
              <a:t> </a:t>
            </a:r>
            <a:r>
              <a:rPr lang="en-US" sz="2000" spc="-11" dirty="0"/>
              <a:t>budget</a:t>
            </a:r>
            <a:r>
              <a:rPr lang="en-US" sz="2000" spc="26" dirty="0"/>
              <a:t> </a:t>
            </a:r>
            <a:r>
              <a:rPr lang="en-US" sz="2000" spc="-4" dirty="0"/>
              <a:t>is</a:t>
            </a:r>
            <a:r>
              <a:rPr lang="en-US" sz="2000" spc="4" dirty="0"/>
              <a:t> </a:t>
            </a:r>
            <a:r>
              <a:rPr lang="en-US" sz="2000" spc="-8" dirty="0"/>
              <a:t>feasible.</a:t>
            </a:r>
            <a:endParaRPr lang="en-US" sz="2000" dirty="0"/>
          </a:p>
          <a:p>
            <a:pPr marL="57150" indent="-171450">
              <a:spcAft>
                <a:spcPts val="600"/>
              </a:spcAft>
              <a:buFont typeface="Arial" panose="020B0604020202020204" pitchFamily="34" charset="0"/>
              <a:buChar char="•"/>
            </a:pPr>
            <a:r>
              <a:rPr lang="en-US" sz="2000" b="1" spc="-4" dirty="0"/>
              <a:t>The petition should</a:t>
            </a:r>
            <a:r>
              <a:rPr lang="en-US" sz="2000" b="1" spc="-8" dirty="0"/>
              <a:t> identify</a:t>
            </a:r>
            <a:r>
              <a:rPr lang="en-US" sz="2000" spc="-8" dirty="0"/>
              <a:t>:</a:t>
            </a:r>
            <a:endParaRPr lang="en-US" sz="2000" dirty="0"/>
          </a:p>
          <a:p>
            <a:pPr marL="638175" lvl="1" indent="-171450">
              <a:spcAft>
                <a:spcPts val="600"/>
              </a:spcAft>
              <a:buFont typeface="Arial" panose="020B0604020202020204" pitchFamily="34" charset="0"/>
              <a:buChar char="•"/>
              <a:tabLst>
                <a:tab pos="180975" algn="l"/>
                <a:tab pos="181451" algn="l"/>
              </a:tabLst>
            </a:pPr>
            <a:r>
              <a:rPr lang="en-US" sz="2000" spc="-8" dirty="0"/>
              <a:t>Proposed</a:t>
            </a:r>
            <a:r>
              <a:rPr lang="en-US" sz="2000" spc="-11" dirty="0"/>
              <a:t> </a:t>
            </a:r>
            <a:r>
              <a:rPr lang="en-US" sz="2000" spc="-19" dirty="0"/>
              <a:t>lake</a:t>
            </a:r>
            <a:r>
              <a:rPr lang="en-US" sz="2000" dirty="0"/>
              <a:t> </a:t>
            </a:r>
            <a:r>
              <a:rPr lang="en-US" sz="2000" spc="-8" dirty="0"/>
              <a:t>management</a:t>
            </a:r>
            <a:r>
              <a:rPr lang="en-US" sz="2000" spc="23" dirty="0"/>
              <a:t> </a:t>
            </a:r>
            <a:r>
              <a:rPr lang="en-US" sz="2000" spc="-4" dirty="0"/>
              <a:t>activities;</a:t>
            </a:r>
            <a:endParaRPr lang="en-US" sz="2000" dirty="0"/>
          </a:p>
          <a:p>
            <a:pPr marL="638175" lvl="1" indent="-171450">
              <a:spcAft>
                <a:spcPts val="600"/>
              </a:spcAft>
              <a:buFont typeface="Arial" panose="020B0604020202020204" pitchFamily="34" charset="0"/>
              <a:buChar char="•"/>
              <a:tabLst>
                <a:tab pos="180975" algn="l"/>
                <a:tab pos="181451" algn="l"/>
              </a:tabLst>
            </a:pPr>
            <a:r>
              <a:rPr lang="en-US" sz="2000" spc="-8" dirty="0"/>
              <a:t>Amount</a:t>
            </a:r>
            <a:r>
              <a:rPr lang="en-US" sz="2000" dirty="0"/>
              <a:t> </a:t>
            </a:r>
            <a:r>
              <a:rPr lang="en-US" sz="2000" spc="-4" dirty="0"/>
              <a:t>of</a:t>
            </a:r>
            <a:r>
              <a:rPr lang="en-US" sz="2000" dirty="0"/>
              <a:t> </a:t>
            </a:r>
            <a:r>
              <a:rPr lang="en-US" sz="2000" spc="-4" dirty="0"/>
              <a:t>money</a:t>
            </a:r>
            <a:r>
              <a:rPr lang="en-US" sz="2000" spc="8" dirty="0"/>
              <a:t> </a:t>
            </a:r>
            <a:r>
              <a:rPr lang="en-US" sz="2000" spc="-15" dirty="0"/>
              <a:t>to</a:t>
            </a:r>
            <a:r>
              <a:rPr lang="en-US" sz="2000" dirty="0"/>
              <a:t> </a:t>
            </a:r>
            <a:r>
              <a:rPr lang="en-US" sz="2000" spc="-4" dirty="0"/>
              <a:t>be</a:t>
            </a:r>
            <a:r>
              <a:rPr lang="en-US" sz="2000" spc="-8" dirty="0"/>
              <a:t> raised;</a:t>
            </a:r>
            <a:endParaRPr lang="en-US" sz="2000" dirty="0"/>
          </a:p>
          <a:p>
            <a:pPr marL="638175" lvl="1" indent="-171450">
              <a:spcAft>
                <a:spcPts val="600"/>
              </a:spcAft>
              <a:buFont typeface="Arial" panose="020B0604020202020204" pitchFamily="34" charset="0"/>
              <a:buChar char="•"/>
              <a:tabLst>
                <a:tab pos="180975" algn="l"/>
                <a:tab pos="181451" algn="l"/>
              </a:tabLst>
            </a:pPr>
            <a:r>
              <a:rPr lang="en-US" sz="2000" spc="-8" dirty="0"/>
              <a:t>Proposed</a:t>
            </a:r>
            <a:r>
              <a:rPr lang="en-US" sz="2000" spc="-11" dirty="0"/>
              <a:t> </a:t>
            </a:r>
            <a:r>
              <a:rPr lang="en-US" sz="2000" spc="-8" dirty="0"/>
              <a:t>assessment</a:t>
            </a:r>
            <a:r>
              <a:rPr lang="en-US" sz="2000" spc="4" dirty="0"/>
              <a:t> </a:t>
            </a:r>
            <a:r>
              <a:rPr lang="en-US" sz="2000" spc="-8" dirty="0"/>
              <a:t>formula;</a:t>
            </a:r>
            <a:endParaRPr lang="en-US" sz="2000" dirty="0"/>
          </a:p>
          <a:p>
            <a:pPr marL="638175" lvl="1" indent="-171450">
              <a:spcAft>
                <a:spcPts val="600"/>
              </a:spcAft>
              <a:buFont typeface="Arial" panose="020B0604020202020204" pitchFamily="34" charset="0"/>
              <a:buChar char="•"/>
              <a:tabLst>
                <a:tab pos="180975" algn="l"/>
                <a:tab pos="181451" algn="l"/>
              </a:tabLst>
            </a:pPr>
            <a:r>
              <a:rPr lang="en-US" sz="2000" spc="-4" dirty="0"/>
              <a:t>Boundaries</a:t>
            </a:r>
            <a:r>
              <a:rPr lang="en-US" sz="2000" spc="-19" dirty="0"/>
              <a:t> </a:t>
            </a:r>
            <a:r>
              <a:rPr lang="en-US" sz="2000" spc="-4" dirty="0"/>
              <a:t>of</a:t>
            </a:r>
            <a:r>
              <a:rPr lang="en-US" sz="2000" dirty="0"/>
              <a:t> </a:t>
            </a:r>
            <a:r>
              <a:rPr lang="en-US" sz="2000" spc="-4" dirty="0"/>
              <a:t>the</a:t>
            </a:r>
            <a:r>
              <a:rPr lang="en-US" sz="2000" spc="4" dirty="0"/>
              <a:t> </a:t>
            </a:r>
            <a:r>
              <a:rPr lang="en-US" sz="2000" spc="-8" dirty="0"/>
              <a:t>district;</a:t>
            </a:r>
            <a:r>
              <a:rPr lang="en-US" sz="2000" spc="-15" dirty="0"/>
              <a:t> </a:t>
            </a:r>
            <a:r>
              <a:rPr lang="en-US" sz="2000" spc="-4" dirty="0"/>
              <a:t>and</a:t>
            </a:r>
            <a:endParaRPr lang="en-US" sz="2000" dirty="0"/>
          </a:p>
          <a:p>
            <a:pPr marL="638175" lvl="1" indent="-171450">
              <a:spcAft>
                <a:spcPts val="600"/>
              </a:spcAft>
              <a:buFont typeface="Arial" panose="020B0604020202020204" pitchFamily="34" charset="0"/>
              <a:buChar char="•"/>
              <a:tabLst>
                <a:tab pos="180975" algn="l"/>
                <a:tab pos="181451" algn="l"/>
              </a:tabLst>
            </a:pPr>
            <a:r>
              <a:rPr lang="en-US" sz="2000" spc="-11" dirty="0"/>
              <a:t>Duration</a:t>
            </a:r>
            <a:r>
              <a:rPr lang="en-US" sz="2000" spc="-15" dirty="0"/>
              <a:t> </a:t>
            </a:r>
            <a:r>
              <a:rPr lang="en-US" sz="2000" spc="-4" dirty="0"/>
              <a:t>of</a:t>
            </a:r>
            <a:r>
              <a:rPr lang="en-US" sz="2000" spc="8" dirty="0"/>
              <a:t> </a:t>
            </a:r>
            <a:r>
              <a:rPr lang="en-US" sz="2000" spc="-4" dirty="0"/>
              <a:t>the</a:t>
            </a:r>
            <a:r>
              <a:rPr lang="en-US" sz="2000" spc="8" dirty="0"/>
              <a:t> </a:t>
            </a:r>
            <a:r>
              <a:rPr lang="en-US" sz="2000" spc="-8" dirty="0"/>
              <a:t>district</a:t>
            </a:r>
            <a:r>
              <a:rPr lang="en-US" sz="2000" spc="-4" dirty="0"/>
              <a:t> </a:t>
            </a:r>
            <a:r>
              <a:rPr lang="en-US" sz="2000" spc="-8" dirty="0"/>
              <a:t>(up</a:t>
            </a:r>
            <a:r>
              <a:rPr lang="en-US" sz="2000" spc="-4" dirty="0"/>
              <a:t> </a:t>
            </a:r>
            <a:r>
              <a:rPr lang="en-US" sz="2000" spc="-15" dirty="0"/>
              <a:t>to</a:t>
            </a:r>
            <a:r>
              <a:rPr lang="en-US" sz="2000" spc="8" dirty="0"/>
              <a:t> </a:t>
            </a:r>
            <a:r>
              <a:rPr lang="en-US" sz="2000" spc="-11" dirty="0"/>
              <a:t>ten</a:t>
            </a:r>
            <a:r>
              <a:rPr lang="en-US" sz="2000" spc="4" dirty="0"/>
              <a:t> </a:t>
            </a:r>
            <a:r>
              <a:rPr lang="en-US" sz="2000" spc="-11" dirty="0"/>
              <a:t>years).</a:t>
            </a:r>
            <a:endParaRPr lang="en-US" sz="2000" dirty="0"/>
          </a:p>
          <a:p>
            <a:pPr marL="638175" lvl="1" indent="-171450">
              <a:spcAft>
                <a:spcPts val="600"/>
              </a:spcAft>
              <a:buFont typeface="Arial" panose="020B0604020202020204" pitchFamily="34" charset="0"/>
              <a:buChar char="•"/>
              <a:tabLst>
                <a:tab pos="180975" algn="l"/>
                <a:tab pos="181451" algn="l"/>
              </a:tabLst>
            </a:pPr>
            <a:r>
              <a:rPr lang="en-US" sz="2000" spc="-8" dirty="0"/>
              <a:t>Financial</a:t>
            </a:r>
            <a:r>
              <a:rPr lang="en-US" sz="2000" spc="-15" dirty="0"/>
              <a:t> </a:t>
            </a:r>
            <a:r>
              <a:rPr lang="en-US" sz="2000" spc="-4" dirty="0"/>
              <a:t>security </a:t>
            </a:r>
            <a:r>
              <a:rPr lang="en-US" sz="2000" dirty="0"/>
              <a:t>of</a:t>
            </a:r>
            <a:r>
              <a:rPr lang="en-US" sz="2000" spc="8" dirty="0"/>
              <a:t> </a:t>
            </a:r>
            <a:r>
              <a:rPr lang="en-US" sz="2000" spc="-4" dirty="0"/>
              <a:t>up</a:t>
            </a:r>
            <a:r>
              <a:rPr lang="en-US" sz="2000" spc="-11" dirty="0"/>
              <a:t> </a:t>
            </a:r>
            <a:r>
              <a:rPr lang="en-US" sz="2000" spc="-15" dirty="0"/>
              <a:t>to</a:t>
            </a:r>
            <a:r>
              <a:rPr lang="en-US" sz="2000" spc="8" dirty="0"/>
              <a:t> </a:t>
            </a:r>
            <a:r>
              <a:rPr lang="en-US" sz="2000" spc="-4" dirty="0"/>
              <a:t>$5,000</a:t>
            </a:r>
            <a:r>
              <a:rPr lang="en-US" sz="2000" spc="-11" dirty="0"/>
              <a:t> may</a:t>
            </a:r>
            <a:r>
              <a:rPr lang="en-US" sz="2000" spc="8" dirty="0"/>
              <a:t> </a:t>
            </a:r>
            <a:r>
              <a:rPr lang="en-US" sz="2000" spc="-4" dirty="0"/>
              <a:t>be </a:t>
            </a:r>
            <a:r>
              <a:rPr lang="en-US" sz="2000" spc="-8" dirty="0"/>
              <a:t>required</a:t>
            </a:r>
            <a:r>
              <a:rPr lang="en-US" sz="2000" spc="-4" dirty="0"/>
              <a:t> with the</a:t>
            </a:r>
            <a:r>
              <a:rPr lang="en-US" sz="2000" spc="4" dirty="0"/>
              <a:t> </a:t>
            </a:r>
            <a:r>
              <a:rPr lang="en-US" sz="2000" spc="-4" dirty="0"/>
              <a:t>petition.</a:t>
            </a:r>
            <a:endParaRPr lang="en-US" sz="2000" dirty="0"/>
          </a:p>
        </p:txBody>
      </p:sp>
      <p:sp>
        <p:nvSpPr>
          <p:cNvPr id="6" name="Title 1">
            <a:extLst>
              <a:ext uri="{FF2B5EF4-FFF2-40B4-BE49-F238E27FC236}">
                <a16:creationId xmlns:a16="http://schemas.microsoft.com/office/drawing/2014/main" id="{294B9D1A-E539-4A45-ADED-5E55D04C4424}"/>
              </a:ext>
            </a:extLst>
          </p:cNvPr>
          <p:cNvSpPr txBox="1">
            <a:spLocks/>
          </p:cNvSpPr>
          <p:nvPr/>
        </p:nvSpPr>
        <p:spPr>
          <a:xfrm>
            <a:off x="1" y="-1"/>
            <a:ext cx="9190406" cy="15538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HOW TO BEGIN THE PROCESS OF FORMING A DISTRICT?</a:t>
            </a:r>
          </a:p>
        </p:txBody>
      </p:sp>
    </p:spTree>
    <p:extLst>
      <p:ext uri="{BB962C8B-B14F-4D97-AF65-F5344CB8AC3E}">
        <p14:creationId xmlns:p14="http://schemas.microsoft.com/office/powerpoint/2010/main" val="49857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07C17CB-D68C-694A-AE34-CC889636D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25400"/>
            <a:ext cx="8737600" cy="6807200"/>
          </a:xfrm>
          <a:prstGeom prst="rect">
            <a:avLst/>
          </a:prstGeom>
        </p:spPr>
      </p:pic>
    </p:spTree>
    <p:extLst>
      <p:ext uri="{BB962C8B-B14F-4D97-AF65-F5344CB8AC3E}">
        <p14:creationId xmlns:p14="http://schemas.microsoft.com/office/powerpoint/2010/main" val="593302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279688" y="2407862"/>
            <a:ext cx="8584623" cy="4019575"/>
          </a:xfrm>
        </p:spPr>
        <p:txBody>
          <a:bodyPr>
            <a:noAutofit/>
          </a:bodyPr>
          <a:lstStyle/>
          <a:p>
            <a:pPr marL="0" indent="0">
              <a:spcBef>
                <a:spcPts val="0"/>
              </a:spcBef>
              <a:spcAft>
                <a:spcPts val="600"/>
              </a:spcAft>
              <a:buNone/>
            </a:pPr>
            <a:r>
              <a:rPr lang="en-US" sz="3000" b="1" dirty="0"/>
              <a:t>The </a:t>
            </a:r>
            <a:r>
              <a:rPr lang="en-US" sz="3000" b="1" dirty="0" err="1"/>
              <a:t>Offut</a:t>
            </a:r>
            <a:r>
              <a:rPr lang="en-US" sz="3000" b="1" dirty="0"/>
              <a:t> Lake Steering Committee welcomes you!</a:t>
            </a:r>
          </a:p>
          <a:p>
            <a:pPr marL="0" indent="0">
              <a:spcBef>
                <a:spcPts val="0"/>
              </a:spcBef>
              <a:spcAft>
                <a:spcPts val="600"/>
              </a:spcAft>
              <a:buNone/>
            </a:pPr>
            <a:endParaRPr lang="en-US" sz="1200" b="1" dirty="0"/>
          </a:p>
          <a:p>
            <a:pPr marL="0" indent="0">
              <a:spcBef>
                <a:spcPts val="0"/>
              </a:spcBef>
              <a:spcAft>
                <a:spcPts val="600"/>
              </a:spcAft>
              <a:buNone/>
            </a:pPr>
            <a:r>
              <a:rPr lang="en-US" sz="3000" b="1" dirty="0"/>
              <a:t>Our Steering Committee members are:</a:t>
            </a:r>
          </a:p>
          <a:p>
            <a:pPr marL="0" indent="0">
              <a:spcBef>
                <a:spcPts val="0"/>
              </a:spcBef>
              <a:spcAft>
                <a:spcPts val="600"/>
              </a:spcAft>
              <a:buNone/>
            </a:pPr>
            <a:r>
              <a:rPr lang="en-US" sz="3000" b="1" dirty="0"/>
              <a:t>Diane Perlman, Gary </a:t>
            </a:r>
            <a:r>
              <a:rPr lang="en-US" sz="3000" b="1" dirty="0" err="1"/>
              <a:t>Witley</a:t>
            </a:r>
            <a:r>
              <a:rPr lang="en-US" sz="3000" b="1" dirty="0"/>
              <a:t>, David and Laura Sommers, Kathleen </a:t>
            </a:r>
            <a:r>
              <a:rPr lang="en-US" sz="3000" b="1" dirty="0" err="1"/>
              <a:t>Knolte</a:t>
            </a:r>
            <a:r>
              <a:rPr lang="en-US" sz="3000" b="1" dirty="0"/>
              <a:t>, Rich and Kathi Durkin, James Burkhart, Rob Pogue, Mary </a:t>
            </a:r>
            <a:r>
              <a:rPr lang="en-US" sz="3000" b="1" dirty="0" err="1"/>
              <a:t>Kempfe</a:t>
            </a:r>
            <a:r>
              <a:rPr lang="en-US" sz="3000" b="1" dirty="0"/>
              <a:t>, Patty McGuire, and Pat Petersen.</a:t>
            </a:r>
          </a:p>
          <a:p>
            <a:pPr marL="0" indent="0">
              <a:buNone/>
            </a:pPr>
            <a:r>
              <a:rPr lang="en-US" sz="3000" b="1" dirty="0"/>
              <a:t>We are glad you are here to help us move further along in the process.</a:t>
            </a:r>
          </a:p>
        </p:txBody>
      </p:sp>
      <p:pic>
        <p:nvPicPr>
          <p:cNvPr id="7170" name="Picture 2" descr="WELCOME colorful typography banner Stock Vector | Adobe Stock">
            <a:extLst>
              <a:ext uri="{FF2B5EF4-FFF2-40B4-BE49-F238E27FC236}">
                <a16:creationId xmlns:a16="http://schemas.microsoft.com/office/drawing/2014/main" id="{E34B8516-7FD6-4B48-B56E-CC74B19BBD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0" b="12069"/>
          <a:stretch/>
        </p:blipFill>
        <p:spPr bwMode="auto">
          <a:xfrm>
            <a:off x="0" y="36896"/>
            <a:ext cx="9144000" cy="2278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356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4AFF4A1-8ABF-F64C-83AF-9B49E26D6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57150"/>
            <a:ext cx="8636000" cy="6743700"/>
          </a:xfrm>
          <a:prstGeom prst="rect">
            <a:avLst/>
          </a:prstGeom>
        </p:spPr>
      </p:pic>
    </p:spTree>
    <p:extLst>
      <p:ext uri="{BB962C8B-B14F-4D97-AF65-F5344CB8AC3E}">
        <p14:creationId xmlns:p14="http://schemas.microsoft.com/office/powerpoint/2010/main" val="871602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14FFAA-3382-6945-98E5-99E444CFAB12}"/>
              </a:ext>
            </a:extLst>
          </p:cNvPr>
          <p:cNvSpPr>
            <a:spLocks noGrp="1"/>
          </p:cNvSpPr>
          <p:nvPr>
            <p:ph type="sldNum" sz="quarter" idx="12"/>
          </p:nvPr>
        </p:nvSpPr>
        <p:spPr/>
        <p:txBody>
          <a:bodyPr/>
          <a:lstStyle/>
          <a:p>
            <a:pPr algn="l"/>
            <a:fld id="{766D76B9-3FB4-4B48-BD81-7F2F35C81F1E}" type="slidenum">
              <a:rPr lang="en-US" smtClean="0"/>
              <a:pPr algn="l"/>
              <a:t>21</a:t>
            </a:fld>
            <a:endParaRPr lang="en-US"/>
          </a:p>
        </p:txBody>
      </p:sp>
      <p:sp>
        <p:nvSpPr>
          <p:cNvPr id="4" name="Title 1">
            <a:extLst>
              <a:ext uri="{FF2B5EF4-FFF2-40B4-BE49-F238E27FC236}">
                <a16:creationId xmlns:a16="http://schemas.microsoft.com/office/drawing/2014/main" id="{33731844-D71E-294D-A874-C367B5FAC485}"/>
              </a:ext>
            </a:extLst>
          </p:cNvPr>
          <p:cNvSpPr txBox="1">
            <a:spLocks/>
          </p:cNvSpPr>
          <p:nvPr/>
        </p:nvSpPr>
        <p:spPr>
          <a:xfrm>
            <a:off x="0" y="-33454"/>
            <a:ext cx="9144000" cy="9806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icrosoft Sans Serif" panose="020B0604020202020204" pitchFamily="34" charset="0"/>
                <a:ea typeface="Microsoft Sans Serif" panose="020B0604020202020204" pitchFamily="34" charset="0"/>
                <a:cs typeface="Microsoft Sans Serif" panose="020B0604020202020204" pitchFamily="34" charset="0"/>
              </a:rPr>
              <a:t>Questions for Paula?</a:t>
            </a:r>
          </a:p>
        </p:txBody>
      </p:sp>
      <p:pic>
        <p:nvPicPr>
          <p:cNvPr id="4098" name="Picture 2" descr="6 Best Questions to Ask During a Job Interview | Inc.com">
            <a:extLst>
              <a:ext uri="{FF2B5EF4-FFF2-40B4-BE49-F238E27FC236}">
                <a16:creationId xmlns:a16="http://schemas.microsoft.com/office/drawing/2014/main" id="{FADEE879-4615-4B4B-A9A2-DDE5EC4C2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95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Y22 Town Operating Budget | Athol MA">
            <a:extLst>
              <a:ext uri="{FF2B5EF4-FFF2-40B4-BE49-F238E27FC236}">
                <a16:creationId xmlns:a16="http://schemas.microsoft.com/office/drawing/2014/main" id="{40A160B1-C2DA-D34C-BFF1-578B95BA6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78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067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269967" y="415636"/>
            <a:ext cx="8647610" cy="5761327"/>
          </a:xfrm>
        </p:spPr>
        <p:txBody>
          <a:bodyPr>
            <a:normAutofit/>
          </a:bodyPr>
          <a:lstStyle/>
          <a:p>
            <a:pPr marL="0" indent="0">
              <a:lnSpc>
                <a:spcPct val="100000"/>
              </a:lnSpc>
              <a:buNone/>
            </a:pPr>
            <a:r>
              <a:rPr lang="en-US" sz="3600" b="1" dirty="0"/>
              <a:t>We know one of the biggest concerns is </a:t>
            </a:r>
            <a:br>
              <a:rPr lang="en-US" sz="3600" b="1" dirty="0"/>
            </a:br>
            <a:r>
              <a:rPr lang="en-US" sz="3600" b="1" dirty="0"/>
              <a:t>“How much is this going to cost me?” </a:t>
            </a:r>
          </a:p>
          <a:p>
            <a:pPr marL="0" indent="0">
              <a:lnSpc>
                <a:spcPct val="100000"/>
              </a:lnSpc>
              <a:buNone/>
            </a:pPr>
            <a:r>
              <a:rPr lang="en-US" sz="3600" b="1" dirty="0"/>
              <a:t>This has been an ever-present concern for the Steering Committee from the beginning.</a:t>
            </a:r>
          </a:p>
          <a:p>
            <a:pPr marL="0" indent="0">
              <a:lnSpc>
                <a:spcPct val="100000"/>
              </a:lnSpc>
              <a:buNone/>
            </a:pPr>
            <a:r>
              <a:rPr lang="en-US" sz="3600" b="1" dirty="0"/>
              <a:t>Our guiding principle comes from the RCW mandate to be “fair and equitable.”</a:t>
            </a:r>
          </a:p>
          <a:p>
            <a:pPr marL="0" indent="0">
              <a:lnSpc>
                <a:spcPct val="100000"/>
              </a:lnSpc>
              <a:buNone/>
            </a:pPr>
            <a:r>
              <a:rPr lang="en-US" sz="3600" b="1" dirty="0"/>
              <a:t>So, let’s talk briefly about a </a:t>
            </a:r>
            <a:br>
              <a:rPr lang="en-US" sz="3600" b="1" dirty="0"/>
            </a:br>
            <a:r>
              <a:rPr lang="en-US" sz="3600" b="1" dirty="0"/>
              <a:t>“Budget 101” principle.</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23</a:t>
            </a:fld>
            <a:endParaRPr lang="en-US"/>
          </a:p>
        </p:txBody>
      </p:sp>
      <p:pic>
        <p:nvPicPr>
          <p:cNvPr id="4" name="Picture 2" descr="236,086 Money Bag Stock Photos and Images - 123RF">
            <a:extLst>
              <a:ext uri="{FF2B5EF4-FFF2-40B4-BE49-F238E27FC236}">
                <a16:creationId xmlns:a16="http://schemas.microsoft.com/office/drawing/2014/main" id="{39B68FC6-6AFA-ED48-9C5F-3F61ECFF46E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5681710" y="4021584"/>
            <a:ext cx="3084948" cy="275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781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BUDGET 101</a:t>
            </a:r>
          </a:p>
        </p:txBody>
      </p:sp>
      <p:pic>
        <p:nvPicPr>
          <p:cNvPr id="1026" name="Picture 2" descr="236,086 Money Bag Stock Photos and Images - 123RF">
            <a:extLst>
              <a:ext uri="{FF2B5EF4-FFF2-40B4-BE49-F238E27FC236}">
                <a16:creationId xmlns:a16="http://schemas.microsoft.com/office/drawing/2014/main" id="{ECFB181B-441A-714B-8A1B-517321CD0E2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339215" y="3163528"/>
            <a:ext cx="1682496" cy="18245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36,086 Money Bag Stock Photos and Images - 123RF">
            <a:extLst>
              <a:ext uri="{FF2B5EF4-FFF2-40B4-BE49-F238E27FC236}">
                <a16:creationId xmlns:a16="http://schemas.microsoft.com/office/drawing/2014/main" id="{029DC831-DE3D-4A46-8DD9-C644F1B67BE0}"/>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2368666" y="2261417"/>
            <a:ext cx="2532888" cy="27467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236,086 Money Bag Stock Photos and Images - 123RF">
            <a:extLst>
              <a:ext uri="{FF2B5EF4-FFF2-40B4-BE49-F238E27FC236}">
                <a16:creationId xmlns:a16="http://schemas.microsoft.com/office/drawing/2014/main" id="{C56F75AA-67DC-9C42-A30B-7246A4170A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6">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5307502" y="1374060"/>
            <a:ext cx="3372838" cy="3657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439416-8AA6-974B-9997-602C0698E08E}"/>
              </a:ext>
            </a:extLst>
          </p:cNvPr>
          <p:cNvSpPr txBox="1"/>
          <p:nvPr/>
        </p:nvSpPr>
        <p:spPr>
          <a:xfrm>
            <a:off x="5810863" y="5213552"/>
            <a:ext cx="2993922" cy="1015663"/>
          </a:xfrm>
          <a:prstGeom prst="rect">
            <a:avLst/>
          </a:prstGeom>
          <a:noFill/>
        </p:spPr>
        <p:txBody>
          <a:bodyPr wrap="square" rtlCol="0">
            <a:spAutoFit/>
          </a:bodyPr>
          <a:lstStyle/>
          <a:p>
            <a:r>
              <a:rPr lang="en-US" sz="2400" dirty="0">
                <a:solidFill>
                  <a:srgbClr val="00B050"/>
                </a:solidFill>
                <a:latin typeface="Aharoni" panose="02010803020104030203" pitchFamily="2" charset="-79"/>
                <a:cs typeface="Aharoni" panose="02010803020104030203" pitchFamily="2" charset="-79"/>
              </a:rPr>
              <a:t>More </a:t>
            </a:r>
            <a:r>
              <a:rPr lang="en-US" sz="3600" dirty="0">
                <a:solidFill>
                  <a:srgbClr val="00B050"/>
                </a:solidFill>
                <a:latin typeface="Aharoni" panose="02010803020104030203" pitchFamily="2" charset="-79"/>
                <a:cs typeface="Aharoni" panose="02010803020104030203" pitchFamily="2" charset="-79"/>
              </a:rPr>
              <a:t>$</a:t>
            </a:r>
            <a:r>
              <a:rPr lang="en-US" sz="2400" dirty="0">
                <a:solidFill>
                  <a:srgbClr val="00B050"/>
                </a:solidFill>
                <a:latin typeface="Aharoni" panose="02010803020104030203" pitchFamily="2" charset="-79"/>
                <a:cs typeface="Aharoni" panose="02010803020104030203" pitchFamily="2" charset="-79"/>
              </a:rPr>
              <a:t> = more work we can do.</a:t>
            </a:r>
          </a:p>
        </p:txBody>
      </p:sp>
      <p:sp>
        <p:nvSpPr>
          <p:cNvPr id="10" name="TextBox 9">
            <a:extLst>
              <a:ext uri="{FF2B5EF4-FFF2-40B4-BE49-F238E27FC236}">
                <a16:creationId xmlns:a16="http://schemas.microsoft.com/office/drawing/2014/main" id="{6FC1F5AE-F714-F643-A737-D1BB4A7C0C75}"/>
              </a:ext>
            </a:extLst>
          </p:cNvPr>
          <p:cNvSpPr txBox="1"/>
          <p:nvPr/>
        </p:nvSpPr>
        <p:spPr>
          <a:xfrm>
            <a:off x="339215" y="5213553"/>
            <a:ext cx="2632585" cy="1015663"/>
          </a:xfrm>
          <a:prstGeom prst="rect">
            <a:avLst/>
          </a:prstGeom>
          <a:noFill/>
        </p:spPr>
        <p:txBody>
          <a:bodyPr wrap="square" rtlCol="0">
            <a:spAutoFit/>
          </a:bodyPr>
          <a:lstStyle/>
          <a:p>
            <a:r>
              <a:rPr lang="en-US" sz="2400">
                <a:solidFill>
                  <a:srgbClr val="00B050"/>
                </a:solidFill>
                <a:latin typeface="Aharoni" panose="02010803020104030203" pitchFamily="2" charset="-79"/>
                <a:cs typeface="Aharoni" panose="02010803020104030203" pitchFamily="2" charset="-79"/>
              </a:rPr>
              <a:t>Less </a:t>
            </a:r>
            <a:r>
              <a:rPr lang="en-US" sz="3600">
                <a:solidFill>
                  <a:srgbClr val="00B050"/>
                </a:solidFill>
                <a:latin typeface="Aharoni" panose="02010803020104030203" pitchFamily="2" charset="-79"/>
                <a:cs typeface="Aharoni" panose="02010803020104030203" pitchFamily="2" charset="-79"/>
              </a:rPr>
              <a:t>$</a:t>
            </a:r>
            <a:r>
              <a:rPr lang="en-US" sz="2400">
                <a:solidFill>
                  <a:srgbClr val="00B050"/>
                </a:solidFill>
                <a:latin typeface="Aharoni" panose="02010803020104030203" pitchFamily="2" charset="-79"/>
                <a:cs typeface="Aharoni" panose="02010803020104030203" pitchFamily="2" charset="-79"/>
              </a:rPr>
              <a:t> = less work we can do.</a:t>
            </a:r>
          </a:p>
        </p:txBody>
      </p:sp>
      <p:sp>
        <p:nvSpPr>
          <p:cNvPr id="9" name="Right Arrow 8">
            <a:extLst>
              <a:ext uri="{FF2B5EF4-FFF2-40B4-BE49-F238E27FC236}">
                <a16:creationId xmlns:a16="http://schemas.microsoft.com/office/drawing/2014/main" id="{2CBE1D3E-2BFA-D941-8D0B-E9FDE30B4D9A}"/>
              </a:ext>
            </a:extLst>
          </p:cNvPr>
          <p:cNvSpPr/>
          <p:nvPr/>
        </p:nvSpPr>
        <p:spPr>
          <a:xfrm>
            <a:off x="3143372" y="5291432"/>
            <a:ext cx="2101645" cy="937783"/>
          </a:xfrm>
          <a:prstGeom prst="rightArrow">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766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645459" y="3179201"/>
            <a:ext cx="7853082" cy="3411867"/>
          </a:xfrm>
        </p:spPr>
        <p:txBody>
          <a:bodyPr>
            <a:normAutofit/>
          </a:bodyPr>
          <a:lstStyle/>
          <a:p>
            <a:pPr marL="0" indent="0">
              <a:lnSpc>
                <a:spcPct val="100000"/>
              </a:lnSpc>
              <a:buNone/>
            </a:pPr>
            <a:r>
              <a:rPr lang="en-US" sz="3200" b="1" dirty="0"/>
              <a:t>Contracted services in our budget are estimates. The actual costs will be known once we go out to bid.</a:t>
            </a:r>
          </a:p>
          <a:p>
            <a:pPr marL="0" indent="0">
              <a:lnSpc>
                <a:spcPct val="100000"/>
              </a:lnSpc>
              <a:buNone/>
            </a:pPr>
            <a:r>
              <a:rPr lang="en-US" sz="3200" b="1" dirty="0"/>
              <a:t>We want to generate enough funds to do something but low enough so that it is affordable and the petition passes</a:t>
            </a:r>
            <a:r>
              <a:rPr lang="en-US" sz="3600" b="1" dirty="0"/>
              <a:t>.</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25</a:t>
            </a:fld>
            <a:endParaRPr lang="en-US"/>
          </a:p>
        </p:txBody>
      </p:sp>
      <p:pic>
        <p:nvPicPr>
          <p:cNvPr id="9218" name="Picture 2" descr="How to Create an HR Department Budget | Talent Management Blog | Saba  Software">
            <a:extLst>
              <a:ext uri="{FF2B5EF4-FFF2-40B4-BE49-F238E27FC236}">
                <a16:creationId xmlns:a16="http://schemas.microsoft.com/office/drawing/2014/main" id="{D569FC4E-2CD5-1A43-BBA8-63EE1B6D2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29"/>
            <a:ext cx="3721100" cy="30347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57E98C9-29C8-3645-8DB4-788C85024891}"/>
              </a:ext>
            </a:extLst>
          </p:cNvPr>
          <p:cNvSpPr/>
          <p:nvPr/>
        </p:nvSpPr>
        <p:spPr>
          <a:xfrm>
            <a:off x="3721100" y="-38076"/>
            <a:ext cx="5366984" cy="3046988"/>
          </a:xfrm>
          <a:prstGeom prst="rect">
            <a:avLst/>
          </a:prstGeom>
        </p:spPr>
        <p:txBody>
          <a:bodyPr wrap="square">
            <a:spAutoFit/>
          </a:bodyPr>
          <a:lstStyle/>
          <a:p>
            <a:r>
              <a:rPr lang="en-US" sz="3200" b="1" dirty="0"/>
              <a:t>Our proposed budget has the similar challenges to your home budget. We need to plan for both expected and unexpected costs and some things increase in price. </a:t>
            </a:r>
          </a:p>
        </p:txBody>
      </p:sp>
    </p:spTree>
    <p:extLst>
      <p:ext uri="{BB962C8B-B14F-4D97-AF65-F5344CB8AC3E}">
        <p14:creationId xmlns:p14="http://schemas.microsoft.com/office/powerpoint/2010/main" val="2391154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We Can Learn from Singapore Government&amp;#39;s Budgets for the last 7 Years  - The Independent Singapore News">
            <a:extLst>
              <a:ext uri="{FF2B5EF4-FFF2-40B4-BE49-F238E27FC236}">
                <a16:creationId xmlns:a16="http://schemas.microsoft.com/office/drawing/2014/main" id="{7F6FF8A7-B83A-0940-85E1-84CCE2D45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13" y="1306285"/>
            <a:ext cx="8044543" cy="53405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0AA851-7702-D243-8D66-013A6DF7984F}"/>
              </a:ext>
            </a:extLst>
          </p:cNvPr>
          <p:cNvSpPr txBox="1"/>
          <p:nvPr/>
        </p:nvSpPr>
        <p:spPr>
          <a:xfrm>
            <a:off x="816428" y="211184"/>
            <a:ext cx="8058150" cy="1785104"/>
          </a:xfrm>
          <a:prstGeom prst="rect">
            <a:avLst/>
          </a:prstGeom>
          <a:noFill/>
        </p:spPr>
        <p:txBody>
          <a:bodyPr wrap="square" rtlCol="0">
            <a:spAutoFit/>
          </a:bodyPr>
          <a:lstStyle/>
          <a:p>
            <a:r>
              <a:rPr lang="en-US" sz="11000" dirty="0" err="1">
                <a:solidFill>
                  <a:srgbClr val="0432FF"/>
                </a:solidFill>
                <a:latin typeface="Waltograph UI" panose="03080602000000000000" pitchFamily="66" charset="0"/>
              </a:rPr>
              <a:t>O</a:t>
            </a:r>
            <a:r>
              <a:rPr lang="en-US" sz="9000" dirty="0" err="1">
                <a:solidFill>
                  <a:srgbClr val="0432FF"/>
                </a:solidFill>
                <a:latin typeface="Waltograph UI" panose="03080602000000000000" pitchFamily="66" charset="0"/>
              </a:rPr>
              <a:t>ffut</a:t>
            </a:r>
            <a:r>
              <a:rPr lang="en-US" sz="9000" dirty="0">
                <a:solidFill>
                  <a:srgbClr val="0432FF"/>
                </a:solidFill>
                <a:latin typeface="Waltograph UI" panose="03080602000000000000" pitchFamily="66" charset="0"/>
              </a:rPr>
              <a:t> </a:t>
            </a:r>
            <a:r>
              <a:rPr lang="en-US" sz="11000" dirty="0">
                <a:solidFill>
                  <a:srgbClr val="0432FF"/>
                </a:solidFill>
                <a:latin typeface="Waltograph UI" panose="03080602000000000000" pitchFamily="66" charset="0"/>
              </a:rPr>
              <a:t>L</a:t>
            </a:r>
            <a:r>
              <a:rPr lang="en-US" sz="9000" dirty="0">
                <a:solidFill>
                  <a:srgbClr val="0432FF"/>
                </a:solidFill>
                <a:latin typeface="Waltograph UI" panose="03080602000000000000" pitchFamily="66" charset="0"/>
              </a:rPr>
              <a:t>ake</a:t>
            </a:r>
          </a:p>
        </p:txBody>
      </p:sp>
    </p:spTree>
    <p:extLst>
      <p:ext uri="{BB962C8B-B14F-4D97-AF65-F5344CB8AC3E}">
        <p14:creationId xmlns:p14="http://schemas.microsoft.com/office/powerpoint/2010/main" val="1844940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i="1" u="sng">
                <a:latin typeface="Microsoft Sans Serif" panose="020B0604020202020204" pitchFamily="34" charset="0"/>
                <a:ea typeface="Microsoft Sans Serif" panose="020B0604020202020204" pitchFamily="34" charset="0"/>
                <a:cs typeface="Microsoft Sans Serif" panose="020B0604020202020204" pitchFamily="34" charset="0"/>
              </a:rPr>
              <a:t>Updated</a:t>
            </a:r>
            <a:r>
              <a:rPr lang="en-US" b="1" i="1">
                <a:latin typeface="Microsoft Sans Serif" panose="020B0604020202020204" pitchFamily="34" charset="0"/>
                <a:ea typeface="Microsoft Sans Serif" panose="020B0604020202020204" pitchFamily="34" charset="0"/>
                <a:cs typeface="Microsoft Sans Serif" panose="020B0604020202020204" pitchFamily="34" charset="0"/>
              </a:rPr>
              <a:t> draft</a:t>
            </a:r>
            <a:r>
              <a:rPr lang="en-US" b="1">
                <a:latin typeface="Microsoft Sans Serif" panose="020B0604020202020204" pitchFamily="34" charset="0"/>
                <a:ea typeface="Microsoft Sans Serif" panose="020B0604020202020204" pitchFamily="34" charset="0"/>
                <a:cs typeface="Microsoft Sans Serif" panose="020B0604020202020204" pitchFamily="34" charset="0"/>
              </a:rPr>
              <a:t>  BUDGET</a:t>
            </a:r>
          </a:p>
        </p:txBody>
      </p:sp>
      <p:pic>
        <p:nvPicPr>
          <p:cNvPr id="9" name="Picture 8" descr="Table&#10;&#10;Description automatically generated">
            <a:extLst>
              <a:ext uri="{FF2B5EF4-FFF2-40B4-BE49-F238E27FC236}">
                <a16:creationId xmlns:a16="http://schemas.microsoft.com/office/drawing/2014/main" id="{452866B8-CF68-6C40-860E-D2E1292B1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24759"/>
            <a:ext cx="9144000" cy="5833241"/>
          </a:xfrm>
          <a:prstGeom prst="rect">
            <a:avLst/>
          </a:prstGeom>
        </p:spPr>
      </p:pic>
    </p:spTree>
    <p:extLst>
      <p:ext uri="{BB962C8B-B14F-4D97-AF65-F5344CB8AC3E}">
        <p14:creationId xmlns:p14="http://schemas.microsoft.com/office/powerpoint/2010/main" val="3471557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28</a:t>
            </a:fld>
            <a:endParaRPr lang="en-US"/>
          </a:p>
        </p:txBody>
      </p:sp>
      <p:sp>
        <p:nvSpPr>
          <p:cNvPr id="6" name="TextBox 5">
            <a:extLst>
              <a:ext uri="{FF2B5EF4-FFF2-40B4-BE49-F238E27FC236}">
                <a16:creationId xmlns:a16="http://schemas.microsoft.com/office/drawing/2014/main" id="{873A3668-8429-F344-B15D-72CD2D2A92DF}"/>
              </a:ext>
            </a:extLst>
          </p:cNvPr>
          <p:cNvSpPr txBox="1"/>
          <p:nvPr/>
        </p:nvSpPr>
        <p:spPr>
          <a:xfrm>
            <a:off x="376517" y="517341"/>
            <a:ext cx="8390965" cy="1754326"/>
          </a:xfrm>
          <a:prstGeom prst="rect">
            <a:avLst/>
          </a:prstGeom>
          <a:noFill/>
        </p:spPr>
        <p:txBody>
          <a:bodyPr wrap="square" rtlCol="0">
            <a:spAutoFit/>
          </a:bodyPr>
          <a:lstStyle/>
          <a:p>
            <a:r>
              <a:rPr lang="en-US" sz="3600" b="1" dirty="0"/>
              <a:t>So, we have a budget. How soon can work begin? That is determined by assessment. Here is what we know.</a:t>
            </a:r>
            <a:endParaRPr lang="en-US" sz="2250" b="1" dirty="0"/>
          </a:p>
        </p:txBody>
      </p:sp>
      <p:pic>
        <p:nvPicPr>
          <p:cNvPr id="10242" name="Picture 2" descr="9 tips for creating an effective budget">
            <a:extLst>
              <a:ext uri="{FF2B5EF4-FFF2-40B4-BE49-F238E27FC236}">
                <a16:creationId xmlns:a16="http://schemas.microsoft.com/office/drawing/2014/main" id="{0BD220F8-2ADF-5343-8C66-DD37E2D00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4000"/>
            <a:ext cx="9144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04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a:latin typeface="Microsoft Sans Serif" panose="020B0604020202020204" pitchFamily="34" charset="0"/>
                <a:ea typeface="Microsoft Sans Serif" panose="020B0604020202020204" pitchFamily="34" charset="0"/>
                <a:cs typeface="Microsoft Sans Serif" panose="020B0604020202020204" pitchFamily="34" charset="0"/>
              </a:rPr>
              <a:t>ASSESSMENTS </a:t>
            </a:r>
            <a:r>
              <a:rPr lang="en-US" sz="3800" b="1">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b="1">
                <a:latin typeface="Microsoft Sans Serif" panose="020B0604020202020204" pitchFamily="34" charset="0"/>
                <a:ea typeface="Microsoft Sans Serif" panose="020B0604020202020204" pitchFamily="34" charset="0"/>
                <a:cs typeface="Microsoft Sans Serif" panose="020B0604020202020204" pitchFamily="34" charset="0"/>
              </a:rPr>
              <a:t> ACTION</a:t>
            </a:r>
          </a:p>
        </p:txBody>
      </p:sp>
      <p:sp>
        <p:nvSpPr>
          <p:cNvPr id="3" name="Left-Right Arrow 2">
            <a:extLst>
              <a:ext uri="{FF2B5EF4-FFF2-40B4-BE49-F238E27FC236}">
                <a16:creationId xmlns:a16="http://schemas.microsoft.com/office/drawing/2014/main" id="{239C4CE0-B1D3-AF4F-B1FD-22CC21F2222F}"/>
              </a:ext>
            </a:extLst>
          </p:cNvPr>
          <p:cNvSpPr/>
          <p:nvPr/>
        </p:nvSpPr>
        <p:spPr>
          <a:xfrm>
            <a:off x="236220" y="4306060"/>
            <a:ext cx="8534400" cy="876300"/>
          </a:xfrm>
          <a:prstGeom prst="leftRightArrow">
            <a:avLst/>
          </a:prstGeom>
          <a:gradFill flip="none" rotWithShape="1">
            <a:gsLst>
              <a:gs pos="0">
                <a:srgbClr val="0432FF"/>
              </a:gs>
              <a:gs pos="100000">
                <a:srgbClr val="00B05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haroni" panose="02010803020104030203" pitchFamily="2" charset="-79"/>
                <a:cs typeface="Aharoni" panose="02010803020104030203" pitchFamily="2" charset="-79"/>
              </a:rPr>
              <a:t>A C T I O N</a:t>
            </a:r>
          </a:p>
        </p:txBody>
      </p:sp>
      <p:sp>
        <p:nvSpPr>
          <p:cNvPr id="5" name="TextBox 4">
            <a:extLst>
              <a:ext uri="{FF2B5EF4-FFF2-40B4-BE49-F238E27FC236}">
                <a16:creationId xmlns:a16="http://schemas.microsoft.com/office/drawing/2014/main" id="{3E60CBC0-6A8D-554C-A68C-A50B647F8190}"/>
              </a:ext>
            </a:extLst>
          </p:cNvPr>
          <p:cNvSpPr txBox="1"/>
          <p:nvPr/>
        </p:nvSpPr>
        <p:spPr>
          <a:xfrm>
            <a:off x="96520" y="3850322"/>
            <a:ext cx="2219960" cy="553998"/>
          </a:xfrm>
          <a:prstGeom prst="rect">
            <a:avLst/>
          </a:prstGeom>
          <a:noFill/>
        </p:spPr>
        <p:txBody>
          <a:bodyPr wrap="square" rtlCol="0">
            <a:spAutoFit/>
          </a:bodyPr>
          <a:lstStyle/>
          <a:p>
            <a:r>
              <a:rPr lang="en-US" sz="3000" b="1">
                <a:solidFill>
                  <a:srgbClr val="00B050"/>
                </a:solidFill>
                <a:latin typeface="Aharoni" panose="02010803020104030203" pitchFamily="2" charset="-79"/>
                <a:cs typeface="Aharoni" panose="02010803020104030203" pitchFamily="2" charset="-79"/>
              </a:rPr>
              <a:t>SOONER</a:t>
            </a:r>
          </a:p>
        </p:txBody>
      </p:sp>
      <p:sp>
        <p:nvSpPr>
          <p:cNvPr id="6" name="TextBox 5">
            <a:extLst>
              <a:ext uri="{FF2B5EF4-FFF2-40B4-BE49-F238E27FC236}">
                <a16:creationId xmlns:a16="http://schemas.microsoft.com/office/drawing/2014/main" id="{21F05D74-224B-C047-BD42-5EA0938EC062}"/>
              </a:ext>
            </a:extLst>
          </p:cNvPr>
          <p:cNvSpPr txBox="1"/>
          <p:nvPr/>
        </p:nvSpPr>
        <p:spPr>
          <a:xfrm>
            <a:off x="7628890" y="3844668"/>
            <a:ext cx="1559156" cy="553998"/>
          </a:xfrm>
          <a:prstGeom prst="rect">
            <a:avLst/>
          </a:prstGeom>
          <a:noFill/>
        </p:spPr>
        <p:txBody>
          <a:bodyPr wrap="square" rtlCol="0">
            <a:spAutoFit/>
          </a:bodyPr>
          <a:lstStyle/>
          <a:p>
            <a:r>
              <a:rPr lang="en-US" sz="3000" b="1" dirty="0">
                <a:solidFill>
                  <a:srgbClr val="0432FF"/>
                </a:solidFill>
                <a:latin typeface="Aharoni" panose="02010803020104030203" pitchFamily="2" charset="-79"/>
                <a:cs typeface="Aharoni" panose="02010803020104030203" pitchFamily="2" charset="-79"/>
              </a:rPr>
              <a:t>LATER</a:t>
            </a:r>
          </a:p>
        </p:txBody>
      </p:sp>
      <p:sp>
        <p:nvSpPr>
          <p:cNvPr id="16" name="TextBox 15">
            <a:extLst>
              <a:ext uri="{FF2B5EF4-FFF2-40B4-BE49-F238E27FC236}">
                <a16:creationId xmlns:a16="http://schemas.microsoft.com/office/drawing/2014/main" id="{7610563C-6435-9547-9888-8371C1173C16}"/>
              </a:ext>
            </a:extLst>
          </p:cNvPr>
          <p:cNvSpPr txBox="1"/>
          <p:nvPr/>
        </p:nvSpPr>
        <p:spPr>
          <a:xfrm>
            <a:off x="224790" y="3151069"/>
            <a:ext cx="1638300" cy="553998"/>
          </a:xfrm>
          <a:prstGeom prst="rect">
            <a:avLst/>
          </a:prstGeom>
          <a:noFill/>
        </p:spPr>
        <p:txBody>
          <a:bodyPr wrap="square" rtlCol="0">
            <a:spAutoFit/>
          </a:bodyPr>
          <a:lstStyle/>
          <a:p>
            <a:r>
              <a:rPr lang="en-US" sz="3000" b="1"/>
              <a:t>1 Year</a:t>
            </a:r>
          </a:p>
        </p:txBody>
      </p:sp>
      <p:sp>
        <p:nvSpPr>
          <p:cNvPr id="17" name="TextBox 16">
            <a:extLst>
              <a:ext uri="{FF2B5EF4-FFF2-40B4-BE49-F238E27FC236}">
                <a16:creationId xmlns:a16="http://schemas.microsoft.com/office/drawing/2014/main" id="{7B0AC87C-8217-9747-A8C9-3C4B915F11F2}"/>
              </a:ext>
            </a:extLst>
          </p:cNvPr>
          <p:cNvSpPr txBox="1"/>
          <p:nvPr/>
        </p:nvSpPr>
        <p:spPr>
          <a:xfrm>
            <a:off x="3996690" y="3156796"/>
            <a:ext cx="1638300" cy="553998"/>
          </a:xfrm>
          <a:prstGeom prst="rect">
            <a:avLst/>
          </a:prstGeom>
          <a:noFill/>
        </p:spPr>
        <p:txBody>
          <a:bodyPr wrap="square" rtlCol="0">
            <a:spAutoFit/>
          </a:bodyPr>
          <a:lstStyle/>
          <a:p>
            <a:r>
              <a:rPr lang="en-US" sz="3000" b="1"/>
              <a:t>2 Years</a:t>
            </a:r>
          </a:p>
        </p:txBody>
      </p:sp>
      <p:sp>
        <p:nvSpPr>
          <p:cNvPr id="18" name="TextBox 17">
            <a:extLst>
              <a:ext uri="{FF2B5EF4-FFF2-40B4-BE49-F238E27FC236}">
                <a16:creationId xmlns:a16="http://schemas.microsoft.com/office/drawing/2014/main" id="{1EF6401F-02F8-B54D-922E-8D8B26598BD2}"/>
              </a:ext>
            </a:extLst>
          </p:cNvPr>
          <p:cNvSpPr txBox="1"/>
          <p:nvPr/>
        </p:nvSpPr>
        <p:spPr>
          <a:xfrm>
            <a:off x="7628890" y="3162523"/>
            <a:ext cx="1409700" cy="553998"/>
          </a:xfrm>
          <a:prstGeom prst="rect">
            <a:avLst/>
          </a:prstGeom>
          <a:noFill/>
        </p:spPr>
        <p:txBody>
          <a:bodyPr wrap="square" rtlCol="0">
            <a:spAutoFit/>
          </a:bodyPr>
          <a:lstStyle/>
          <a:p>
            <a:r>
              <a:rPr lang="en-US" sz="3000" b="1"/>
              <a:t>3 Years</a:t>
            </a:r>
          </a:p>
        </p:txBody>
      </p:sp>
      <p:sp>
        <p:nvSpPr>
          <p:cNvPr id="29" name="TextBox 28">
            <a:extLst>
              <a:ext uri="{FF2B5EF4-FFF2-40B4-BE49-F238E27FC236}">
                <a16:creationId xmlns:a16="http://schemas.microsoft.com/office/drawing/2014/main" id="{8B0C5226-216B-E040-AD43-378398B31435}"/>
              </a:ext>
            </a:extLst>
          </p:cNvPr>
          <p:cNvSpPr txBox="1"/>
          <p:nvPr/>
        </p:nvSpPr>
        <p:spPr>
          <a:xfrm>
            <a:off x="90980" y="1676888"/>
            <a:ext cx="1778000" cy="553998"/>
          </a:xfrm>
          <a:prstGeom prst="rect">
            <a:avLst/>
          </a:prstGeom>
          <a:noFill/>
          <a:ln>
            <a:noFill/>
          </a:ln>
        </p:spPr>
        <p:txBody>
          <a:bodyPr wrap="square" rtlCol="0">
            <a:spAutoFit/>
          </a:bodyPr>
          <a:lstStyle/>
          <a:p>
            <a:r>
              <a:rPr lang="en-US" sz="3000" b="1">
                <a:solidFill>
                  <a:srgbClr val="00B050"/>
                </a:solidFill>
                <a:latin typeface="Aharoni" panose="02010803020104030203" pitchFamily="2" charset="-79"/>
                <a:cs typeface="Aharoni" panose="02010803020104030203" pitchFamily="2" charset="-79"/>
              </a:rPr>
              <a:t>HIGHER</a:t>
            </a:r>
          </a:p>
        </p:txBody>
      </p:sp>
      <p:sp>
        <p:nvSpPr>
          <p:cNvPr id="30" name="TextBox 29">
            <a:extLst>
              <a:ext uri="{FF2B5EF4-FFF2-40B4-BE49-F238E27FC236}">
                <a16:creationId xmlns:a16="http://schemas.microsoft.com/office/drawing/2014/main" id="{03AF1071-22A8-6A4F-8823-F60FB2DD2BB3}"/>
              </a:ext>
            </a:extLst>
          </p:cNvPr>
          <p:cNvSpPr txBox="1"/>
          <p:nvPr/>
        </p:nvSpPr>
        <p:spPr>
          <a:xfrm>
            <a:off x="7545879" y="1671234"/>
            <a:ext cx="1653953" cy="553998"/>
          </a:xfrm>
          <a:prstGeom prst="rect">
            <a:avLst/>
          </a:prstGeom>
          <a:noFill/>
        </p:spPr>
        <p:txBody>
          <a:bodyPr wrap="square" rtlCol="0">
            <a:spAutoFit/>
          </a:bodyPr>
          <a:lstStyle/>
          <a:p>
            <a:r>
              <a:rPr lang="en-US" sz="3000" b="1">
                <a:solidFill>
                  <a:srgbClr val="0432FF"/>
                </a:solidFill>
                <a:latin typeface="Aharoni" panose="02010803020104030203" pitchFamily="2" charset="-79"/>
                <a:cs typeface="Aharoni" panose="02010803020104030203" pitchFamily="2" charset="-79"/>
              </a:rPr>
              <a:t>LOWER</a:t>
            </a:r>
          </a:p>
        </p:txBody>
      </p:sp>
      <p:sp>
        <p:nvSpPr>
          <p:cNvPr id="31" name="Left-Right Arrow 30">
            <a:extLst>
              <a:ext uri="{FF2B5EF4-FFF2-40B4-BE49-F238E27FC236}">
                <a16:creationId xmlns:a16="http://schemas.microsoft.com/office/drawing/2014/main" id="{4CAE2455-1770-C24E-8793-B78998282F3E}"/>
              </a:ext>
            </a:extLst>
          </p:cNvPr>
          <p:cNvSpPr/>
          <p:nvPr/>
        </p:nvSpPr>
        <p:spPr>
          <a:xfrm>
            <a:off x="253884" y="2101457"/>
            <a:ext cx="8534400" cy="876300"/>
          </a:xfrm>
          <a:prstGeom prst="leftRightArrow">
            <a:avLst/>
          </a:prstGeom>
          <a:gradFill flip="none" rotWithShape="1">
            <a:gsLst>
              <a:gs pos="0">
                <a:srgbClr val="0432FF"/>
              </a:gs>
              <a:gs pos="99000">
                <a:srgbClr val="00B05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haroni" panose="02010803020104030203" pitchFamily="2" charset="-79"/>
                <a:cs typeface="Aharoni" panose="02010803020104030203" pitchFamily="2" charset="-79"/>
              </a:rPr>
              <a:t>A S S E S S M E N T S</a:t>
            </a:r>
          </a:p>
        </p:txBody>
      </p:sp>
    </p:spTree>
    <p:extLst>
      <p:ext uri="{BB962C8B-B14F-4D97-AF65-F5344CB8AC3E}">
        <p14:creationId xmlns:p14="http://schemas.microsoft.com/office/powerpoint/2010/main" val="2910705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9118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a:latin typeface="Microsoft Sans Serif" panose="020B0604020202020204" pitchFamily="34" charset="0"/>
                <a:ea typeface="Microsoft Sans Serif" panose="020B0604020202020204" pitchFamily="34" charset="0"/>
                <a:cs typeface="Microsoft Sans Serif" panose="020B0604020202020204" pitchFamily="34" charset="0"/>
              </a:rPr>
              <a:t>Agenda</a:t>
            </a:r>
          </a:p>
        </p:txBody>
      </p:sp>
      <p:sp>
        <p:nvSpPr>
          <p:cNvPr id="5" name="TextBox 4"/>
          <p:cNvSpPr txBox="1"/>
          <p:nvPr/>
        </p:nvSpPr>
        <p:spPr>
          <a:xfrm>
            <a:off x="628650" y="1096277"/>
            <a:ext cx="7972772" cy="600164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600"/>
              <a:t>Review Mission Statement</a:t>
            </a:r>
          </a:p>
          <a:p>
            <a:pPr marL="285750" indent="-285750">
              <a:spcAft>
                <a:spcPts val="1200"/>
              </a:spcAft>
              <a:buFont typeface="Arial" panose="020B0604020202020204" pitchFamily="34" charset="0"/>
              <a:buChar char="•"/>
            </a:pPr>
            <a:r>
              <a:rPr lang="en-US" sz="3600"/>
              <a:t>Rationale for choosing LMD</a:t>
            </a:r>
          </a:p>
          <a:p>
            <a:pPr marL="285750" indent="-285750">
              <a:spcAft>
                <a:spcPts val="1200"/>
              </a:spcAft>
              <a:buFont typeface="Arial" panose="020B0604020202020204" pitchFamily="34" charset="0"/>
              <a:buChar char="•"/>
            </a:pPr>
            <a:r>
              <a:rPr lang="en-US" sz="3600"/>
              <a:t>Guest Speaker: Paula Cracknell</a:t>
            </a:r>
          </a:p>
          <a:p>
            <a:pPr marL="285750" indent="-285750">
              <a:spcAft>
                <a:spcPts val="1200"/>
              </a:spcAft>
              <a:buFont typeface="Arial" panose="020B0604020202020204" pitchFamily="34" charset="0"/>
              <a:buChar char="•"/>
            </a:pPr>
            <a:r>
              <a:rPr lang="en-US" sz="3600"/>
              <a:t>Budget</a:t>
            </a:r>
          </a:p>
          <a:p>
            <a:pPr marL="285750" indent="-285750">
              <a:spcAft>
                <a:spcPts val="1200"/>
              </a:spcAft>
              <a:buFont typeface="Arial" panose="020B0604020202020204" pitchFamily="34" charset="0"/>
              <a:buChar char="•"/>
            </a:pPr>
            <a:r>
              <a:rPr lang="en-US" sz="3600"/>
              <a:t>Assessment vs Action</a:t>
            </a:r>
          </a:p>
          <a:p>
            <a:pPr marL="285750" indent="-285750">
              <a:spcAft>
                <a:spcPts val="1200"/>
              </a:spcAft>
              <a:buFont typeface="Arial" panose="020B0604020202020204" pitchFamily="34" charset="0"/>
              <a:buChar char="•"/>
            </a:pPr>
            <a:r>
              <a:rPr lang="en-US" sz="3600"/>
              <a:t>Discussion</a:t>
            </a:r>
          </a:p>
          <a:p>
            <a:pPr marL="285750" indent="-285750">
              <a:spcAft>
                <a:spcPts val="1200"/>
              </a:spcAft>
              <a:buFont typeface="Arial" panose="020B0604020202020204" pitchFamily="34" charset="0"/>
              <a:buChar char="•"/>
            </a:pPr>
            <a:r>
              <a:rPr lang="en-US" sz="3600"/>
              <a:t>Questions?</a:t>
            </a:r>
          </a:p>
          <a:p>
            <a:pPr marL="285750" indent="-285750">
              <a:spcAft>
                <a:spcPts val="1200"/>
              </a:spcAft>
              <a:buFont typeface="Arial" panose="020B0604020202020204" pitchFamily="34" charset="0"/>
              <a:buChar char="•"/>
            </a:pPr>
            <a:r>
              <a:rPr lang="en-US" sz="3600"/>
              <a:t>Wrap-Up</a:t>
            </a:r>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2108103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30</a:t>
            </a:fld>
            <a:endParaRPr lang="en-US"/>
          </a:p>
        </p:txBody>
      </p:sp>
      <p:sp>
        <p:nvSpPr>
          <p:cNvPr id="6" name="TextBox 5">
            <a:extLst>
              <a:ext uri="{FF2B5EF4-FFF2-40B4-BE49-F238E27FC236}">
                <a16:creationId xmlns:a16="http://schemas.microsoft.com/office/drawing/2014/main" id="{873A3668-8429-F344-B15D-72CD2D2A92DF}"/>
              </a:ext>
            </a:extLst>
          </p:cNvPr>
          <p:cNvSpPr txBox="1"/>
          <p:nvPr/>
        </p:nvSpPr>
        <p:spPr>
          <a:xfrm>
            <a:off x="2879798" y="0"/>
            <a:ext cx="6208286" cy="6740307"/>
          </a:xfrm>
          <a:prstGeom prst="rect">
            <a:avLst/>
          </a:prstGeom>
          <a:noFill/>
        </p:spPr>
        <p:txBody>
          <a:bodyPr wrap="square" rtlCol="0">
            <a:spAutoFit/>
          </a:bodyPr>
          <a:lstStyle/>
          <a:p>
            <a:r>
              <a:rPr lang="en-US" sz="3600" b="1" dirty="0"/>
              <a:t>The money raised in our LMD comes from an annual assessment collected, like property taxes, twice a year: April and October.</a:t>
            </a:r>
          </a:p>
          <a:p>
            <a:endParaRPr lang="en-US" sz="3600" b="1" dirty="0"/>
          </a:p>
          <a:p>
            <a:r>
              <a:rPr lang="en-US" sz="3600" b="1" dirty="0"/>
              <a:t>The amount of money we raise determines what work we can accomplish.</a:t>
            </a:r>
          </a:p>
          <a:p>
            <a:endParaRPr lang="en-US" sz="3600" b="1" dirty="0"/>
          </a:p>
          <a:p>
            <a:r>
              <a:rPr lang="en-US" sz="3600" b="1" dirty="0"/>
              <a:t>Let’s look at at our proposed assessment model.</a:t>
            </a:r>
          </a:p>
        </p:txBody>
      </p:sp>
      <p:pic>
        <p:nvPicPr>
          <p:cNvPr id="11266" name="Picture 2" descr="Dollar sign stock illustration. Illustration of purchase - 6850719">
            <a:extLst>
              <a:ext uri="{FF2B5EF4-FFF2-40B4-BE49-F238E27FC236}">
                <a16:creationId xmlns:a16="http://schemas.microsoft.com/office/drawing/2014/main" id="{F2FF20AA-88BE-8047-AD90-C69A5BB23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71" r="22745"/>
          <a:stretch/>
        </p:blipFill>
        <p:spPr bwMode="auto">
          <a:xfrm>
            <a:off x="1" y="0"/>
            <a:ext cx="28238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275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ASSESSMENT OPTIONS</a:t>
            </a:r>
          </a:p>
        </p:txBody>
      </p:sp>
      <p:sp>
        <p:nvSpPr>
          <p:cNvPr id="4" name="Content Placeholder 3">
            <a:extLst>
              <a:ext uri="{FF2B5EF4-FFF2-40B4-BE49-F238E27FC236}">
                <a16:creationId xmlns:a16="http://schemas.microsoft.com/office/drawing/2014/main" id="{086E892C-B1EC-5F49-B0AD-9051F1A9C193}"/>
              </a:ext>
            </a:extLst>
          </p:cNvPr>
          <p:cNvSpPr>
            <a:spLocks noGrp="1"/>
          </p:cNvSpPr>
          <p:nvPr>
            <p:ph idx="1"/>
          </p:nvPr>
        </p:nvSpPr>
        <p:spPr>
          <a:xfrm>
            <a:off x="355107" y="1207362"/>
            <a:ext cx="8416031" cy="5459767"/>
          </a:xfrm>
        </p:spPr>
        <p:txBody>
          <a:bodyPr>
            <a:normAutofit/>
          </a:bodyPr>
          <a:lstStyle/>
          <a:p>
            <a:pPr marL="514350" indent="-514350">
              <a:spcBef>
                <a:spcPts val="0"/>
              </a:spcBef>
              <a:spcAft>
                <a:spcPts val="1800"/>
              </a:spcAft>
              <a:buFont typeface="+mj-lt"/>
              <a:buAutoNum type="arabicPeriod"/>
            </a:pPr>
            <a:r>
              <a:rPr lang="en-US" dirty="0"/>
              <a:t>LMDs are free to set their assessments based upon chosen criteria.</a:t>
            </a:r>
          </a:p>
          <a:p>
            <a:pPr marL="514350" indent="-514350">
              <a:spcBef>
                <a:spcPts val="0"/>
              </a:spcBef>
              <a:spcAft>
                <a:spcPts val="1800"/>
              </a:spcAft>
              <a:buFont typeface="+mj-lt"/>
              <a:buAutoNum type="arabicPeriod"/>
            </a:pPr>
            <a:r>
              <a:rPr lang="en-US" dirty="0"/>
              <a:t>The assessments must be considered fair and equitable by </a:t>
            </a:r>
            <a:r>
              <a:rPr lang="en-US" dirty="0" err="1"/>
              <a:t>BoCC</a:t>
            </a:r>
            <a:r>
              <a:rPr lang="en-US" dirty="0"/>
              <a:t> and then the voters.</a:t>
            </a:r>
          </a:p>
          <a:p>
            <a:pPr marL="514350" indent="-514350">
              <a:spcBef>
                <a:spcPts val="0"/>
              </a:spcBef>
              <a:spcAft>
                <a:spcPts val="1800"/>
              </a:spcAft>
              <a:buFont typeface="+mj-lt"/>
              <a:buAutoNum type="arabicPeriod"/>
            </a:pPr>
            <a:r>
              <a:rPr lang="en-US" dirty="0"/>
              <a:t>The basis for assessments could be: lakefront footage, dwellings, lakefront access, tax assessed property value, etc.</a:t>
            </a:r>
          </a:p>
          <a:p>
            <a:pPr marL="514350" indent="-514350">
              <a:spcBef>
                <a:spcPts val="0"/>
              </a:spcBef>
              <a:spcAft>
                <a:spcPts val="1800"/>
              </a:spcAft>
              <a:buFont typeface="+mj-lt"/>
              <a:buAutoNum type="arabicPeriod"/>
            </a:pPr>
            <a:r>
              <a:rPr lang="en-US" sz="3600" b="1" dirty="0"/>
              <a:t>The Steering Committee has chosen tax assessed property value as our criteria. </a:t>
            </a:r>
            <a:endParaRPr lang="en-US" sz="3600" strike="sngStrike" dirty="0"/>
          </a:p>
        </p:txBody>
      </p:sp>
    </p:spTree>
    <p:extLst>
      <p:ext uri="{BB962C8B-B14F-4D97-AF65-F5344CB8AC3E}">
        <p14:creationId xmlns:p14="http://schemas.microsoft.com/office/powerpoint/2010/main" val="1119825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sz="3800" b="1" dirty="0">
                <a:latin typeface="Microsoft Sans Serif" panose="020B0604020202020204" pitchFamily="34" charset="0"/>
                <a:ea typeface="Microsoft Sans Serif" panose="020B0604020202020204" pitchFamily="34" charset="0"/>
                <a:cs typeface="Microsoft Sans Serif" panose="020B0604020202020204" pitchFamily="34" charset="0"/>
              </a:rPr>
              <a:t>Why we chose this assessment method.</a:t>
            </a:r>
          </a:p>
        </p:txBody>
      </p:sp>
      <p:sp>
        <p:nvSpPr>
          <p:cNvPr id="4" name="Content Placeholder 3">
            <a:extLst>
              <a:ext uri="{FF2B5EF4-FFF2-40B4-BE49-F238E27FC236}">
                <a16:creationId xmlns:a16="http://schemas.microsoft.com/office/drawing/2014/main" id="{086E892C-B1EC-5F49-B0AD-9051F1A9C193}"/>
              </a:ext>
            </a:extLst>
          </p:cNvPr>
          <p:cNvSpPr>
            <a:spLocks noGrp="1"/>
          </p:cNvSpPr>
          <p:nvPr>
            <p:ph idx="1"/>
          </p:nvPr>
        </p:nvSpPr>
        <p:spPr>
          <a:xfrm>
            <a:off x="87086" y="1207362"/>
            <a:ext cx="8917577" cy="5459767"/>
          </a:xfrm>
        </p:spPr>
        <p:txBody>
          <a:bodyPr>
            <a:noAutofit/>
          </a:bodyPr>
          <a:lstStyle/>
          <a:p>
            <a:pPr marL="514350" indent="-514350">
              <a:lnSpc>
                <a:spcPct val="100000"/>
              </a:lnSpc>
              <a:spcBef>
                <a:spcPts val="0"/>
              </a:spcBef>
              <a:spcAft>
                <a:spcPts val="600"/>
              </a:spcAft>
              <a:buFont typeface="+mj-lt"/>
              <a:buAutoNum type="arabicPeriod"/>
            </a:pPr>
            <a:r>
              <a:rPr lang="en-US" sz="2600" b="1" dirty="0"/>
              <a:t>All lake parcels are not the same, so it seems unfair to assess them equally. </a:t>
            </a:r>
            <a:r>
              <a:rPr lang="en-US" sz="2600" dirty="0"/>
              <a:t>Some are small, large, developed with nice houses, developed with simple cabins, and some undeveloped. </a:t>
            </a:r>
            <a:endParaRPr lang="en-US" sz="2600" b="1" dirty="0"/>
          </a:p>
          <a:p>
            <a:pPr marL="514350" indent="-514350">
              <a:lnSpc>
                <a:spcPct val="100000"/>
              </a:lnSpc>
              <a:spcBef>
                <a:spcPts val="0"/>
              </a:spcBef>
              <a:spcAft>
                <a:spcPts val="600"/>
              </a:spcAft>
              <a:buFont typeface="+mj-lt"/>
              <a:buAutoNum type="arabicPeriod"/>
            </a:pPr>
            <a:r>
              <a:rPr lang="en-US" sz="2600" b="1" dirty="0"/>
              <a:t>If we assess a flat rate per parcel, owners of multiple parcels could pay more than owners of more developed single parcels. </a:t>
            </a:r>
            <a:r>
              <a:rPr lang="en-US" sz="2600" dirty="0"/>
              <a:t>About 10% of the owners have more than one parcel. Some have more than three. </a:t>
            </a:r>
          </a:p>
          <a:p>
            <a:pPr marL="514350" lvl="0" indent="-514350">
              <a:lnSpc>
                <a:spcPct val="100000"/>
              </a:lnSpc>
              <a:spcBef>
                <a:spcPts val="0"/>
              </a:spcBef>
              <a:spcAft>
                <a:spcPts val="600"/>
              </a:spcAft>
              <a:buFont typeface="+mj-lt"/>
              <a:buAutoNum type="arabicPeriod"/>
            </a:pPr>
            <a:r>
              <a:rPr lang="en-US" sz="2600" b="1" dirty="0"/>
              <a:t>An assessment based 100% on property taxes puts an outsized burden on the top taxpayers. </a:t>
            </a:r>
            <a:r>
              <a:rPr lang="en-US" sz="2600" dirty="0"/>
              <a:t>Therefore, we put a “cap” on the maximum assessments that we think is more fair and equitable.</a:t>
            </a:r>
            <a:endParaRPr lang="en-US" sz="2600" b="1" strike="sngStrike" dirty="0"/>
          </a:p>
        </p:txBody>
      </p:sp>
    </p:spTree>
    <p:extLst>
      <p:ext uri="{BB962C8B-B14F-4D97-AF65-F5344CB8AC3E}">
        <p14:creationId xmlns:p14="http://schemas.microsoft.com/office/powerpoint/2010/main" val="2456092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Warm Season Fish Pond Management | Panhandle Agriculture">
            <a:extLst>
              <a:ext uri="{FF2B5EF4-FFF2-40B4-BE49-F238E27FC236}">
                <a16:creationId xmlns:a16="http://schemas.microsoft.com/office/drawing/2014/main" id="{F3F28FF9-33FB-3045-BFED-8F845C70FC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7" t="4952" r="7673" b="3366"/>
          <a:stretch/>
        </p:blipFill>
        <p:spPr bwMode="auto">
          <a:xfrm>
            <a:off x="4270075" y="-55505"/>
            <a:ext cx="4873925" cy="69135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9B6928-83CD-EF4E-AC7E-3F532DBEC383}"/>
              </a:ext>
            </a:extLst>
          </p:cNvPr>
          <p:cNvSpPr txBox="1"/>
          <p:nvPr/>
        </p:nvSpPr>
        <p:spPr>
          <a:xfrm>
            <a:off x="0" y="897146"/>
            <a:ext cx="4270075" cy="2400657"/>
          </a:xfrm>
          <a:prstGeom prst="rect">
            <a:avLst/>
          </a:prstGeom>
          <a:noFill/>
        </p:spPr>
        <p:txBody>
          <a:bodyPr wrap="square" rtlCol="0">
            <a:spAutoFit/>
          </a:bodyPr>
          <a:lstStyle/>
          <a:p>
            <a:pPr algn="ctr"/>
            <a:r>
              <a:rPr lang="en-US" sz="5000" dirty="0">
                <a:solidFill>
                  <a:schemeClr val="bg1"/>
                </a:solidFill>
                <a:latin typeface="Aharoni" panose="02010803020104030203" pitchFamily="2" charset="-79"/>
                <a:cs typeface="Aharoni" panose="02010803020104030203" pitchFamily="2" charset="-79"/>
              </a:rPr>
              <a:t>Let’s get into the budget “weeds”...</a:t>
            </a:r>
          </a:p>
        </p:txBody>
      </p:sp>
    </p:spTree>
    <p:extLst>
      <p:ext uri="{BB962C8B-B14F-4D97-AF65-F5344CB8AC3E}">
        <p14:creationId xmlns:p14="http://schemas.microsoft.com/office/powerpoint/2010/main" val="4026493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34</a:t>
            </a:fld>
            <a:endParaRPr lang="en-US"/>
          </a:p>
        </p:txBody>
      </p:sp>
      <p:sp>
        <p:nvSpPr>
          <p:cNvPr id="6" name="TextBox 5">
            <a:extLst>
              <a:ext uri="{FF2B5EF4-FFF2-40B4-BE49-F238E27FC236}">
                <a16:creationId xmlns:a16="http://schemas.microsoft.com/office/drawing/2014/main" id="{873A3668-8429-F344-B15D-72CD2D2A92DF}"/>
              </a:ext>
            </a:extLst>
          </p:cNvPr>
          <p:cNvSpPr txBox="1"/>
          <p:nvPr/>
        </p:nvSpPr>
        <p:spPr>
          <a:xfrm>
            <a:off x="471766" y="510137"/>
            <a:ext cx="8080562" cy="5863144"/>
          </a:xfrm>
          <a:prstGeom prst="rect">
            <a:avLst/>
          </a:prstGeom>
          <a:noFill/>
        </p:spPr>
        <p:txBody>
          <a:bodyPr wrap="square" rtlCol="0">
            <a:spAutoFit/>
          </a:bodyPr>
          <a:lstStyle/>
          <a:p>
            <a:pPr>
              <a:spcAft>
                <a:spcPts val="600"/>
              </a:spcAft>
            </a:pPr>
            <a:r>
              <a:rPr lang="en-US" sz="3600" b="1" dirty="0"/>
              <a:t>So now it is time to get into the </a:t>
            </a:r>
            <a:br>
              <a:rPr lang="en-US" sz="3600" b="1" dirty="0"/>
            </a:br>
            <a:r>
              <a:rPr lang="en-US" sz="3600" b="1" dirty="0"/>
              <a:t>“</a:t>
            </a:r>
            <a:r>
              <a:rPr lang="en-US" sz="3600" b="1" dirty="0">
                <a:solidFill>
                  <a:srgbClr val="00B050"/>
                </a:solidFill>
              </a:rPr>
              <a:t>weeds</a:t>
            </a:r>
            <a:r>
              <a:rPr lang="en-US" sz="3600" b="1" dirty="0"/>
              <a:t>” of our proposed </a:t>
            </a:r>
            <a:br>
              <a:rPr lang="en-US" sz="3600" b="1" dirty="0"/>
            </a:br>
            <a:r>
              <a:rPr lang="en-US" sz="3600" b="1" dirty="0"/>
              <a:t>assessment model.</a:t>
            </a:r>
          </a:p>
          <a:p>
            <a:pPr>
              <a:spcAft>
                <a:spcPts val="600"/>
              </a:spcAft>
            </a:pPr>
            <a:r>
              <a:rPr lang="en-US" sz="3600" b="1" dirty="0"/>
              <a:t>We will look at three different </a:t>
            </a:r>
            <a:br>
              <a:rPr lang="en-US" sz="3600" b="1" dirty="0"/>
            </a:br>
            <a:r>
              <a:rPr lang="en-US" sz="3600" b="1" dirty="0"/>
              <a:t>assessment </a:t>
            </a:r>
            <a:r>
              <a:rPr lang="en-US" sz="3600" b="1" u="sng" dirty="0"/>
              <a:t>rates</a:t>
            </a:r>
            <a:r>
              <a:rPr lang="en-US" sz="3600" b="1" dirty="0"/>
              <a:t> and get your </a:t>
            </a:r>
            <a:br>
              <a:rPr lang="en-US" sz="3600" b="1" dirty="0"/>
            </a:br>
            <a:r>
              <a:rPr lang="en-US" sz="3600" b="1" dirty="0"/>
              <a:t>feedback during the group discussion.</a:t>
            </a:r>
          </a:p>
          <a:p>
            <a:pPr>
              <a:spcAft>
                <a:spcPts val="600"/>
              </a:spcAft>
            </a:pPr>
            <a:r>
              <a:rPr lang="en-US" sz="3600" b="1" dirty="0"/>
              <a:t>Let’s first look at an overview of all three </a:t>
            </a:r>
            <a:br>
              <a:rPr lang="en-US" sz="3600" b="1" dirty="0"/>
            </a:br>
            <a:r>
              <a:rPr lang="en-US" sz="3600" b="1" dirty="0"/>
              <a:t>and then dive into each one individually.</a:t>
            </a:r>
          </a:p>
          <a:p>
            <a:pPr>
              <a:spcAft>
                <a:spcPts val="600"/>
              </a:spcAft>
            </a:pPr>
            <a:r>
              <a:rPr lang="en-US" sz="3600" b="1" dirty="0"/>
              <a:t>Remember, our estimated budget </a:t>
            </a:r>
            <a:br>
              <a:rPr lang="en-US" sz="3600" b="1" dirty="0"/>
            </a:br>
            <a:r>
              <a:rPr lang="en-US" sz="3600" b="1" dirty="0"/>
              <a:t>total is $83,000.</a:t>
            </a:r>
          </a:p>
        </p:txBody>
      </p:sp>
      <p:pic>
        <p:nvPicPr>
          <p:cNvPr id="4" name="Picture 2" descr="Warm Season Fish Pond Management | Panhandle Agriculture">
            <a:extLst>
              <a:ext uri="{FF2B5EF4-FFF2-40B4-BE49-F238E27FC236}">
                <a16:creationId xmlns:a16="http://schemas.microsoft.com/office/drawing/2014/main" id="{B806229B-C180-8843-B94B-0ED84B38F7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47" t="4952" r="7673" b="3366"/>
          <a:stretch/>
        </p:blipFill>
        <p:spPr bwMode="auto">
          <a:xfrm>
            <a:off x="6726602" y="0"/>
            <a:ext cx="2417398"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024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35</a:t>
            </a:fld>
            <a:endParaRPr lang="en-US"/>
          </a:p>
        </p:txBody>
      </p:sp>
      <p:sp>
        <p:nvSpPr>
          <p:cNvPr id="6" name="TextBox 5">
            <a:extLst>
              <a:ext uri="{FF2B5EF4-FFF2-40B4-BE49-F238E27FC236}">
                <a16:creationId xmlns:a16="http://schemas.microsoft.com/office/drawing/2014/main" id="{873A3668-8429-F344-B15D-72CD2D2A92DF}"/>
              </a:ext>
            </a:extLst>
          </p:cNvPr>
          <p:cNvSpPr txBox="1"/>
          <p:nvPr/>
        </p:nvSpPr>
        <p:spPr>
          <a:xfrm>
            <a:off x="336176" y="617714"/>
            <a:ext cx="6750424" cy="5232202"/>
          </a:xfrm>
          <a:prstGeom prst="rect">
            <a:avLst/>
          </a:prstGeom>
          <a:noFill/>
        </p:spPr>
        <p:txBody>
          <a:bodyPr wrap="square" rtlCol="0">
            <a:spAutoFit/>
          </a:bodyPr>
          <a:lstStyle/>
          <a:p>
            <a:pPr>
              <a:spcAft>
                <a:spcPts val="600"/>
              </a:spcAft>
            </a:pPr>
            <a:r>
              <a:rPr lang="en-US" sz="3600" b="1" dirty="0">
                <a:solidFill>
                  <a:srgbClr val="FF0000"/>
                </a:solidFill>
              </a:rPr>
              <a:t>QUESTION</a:t>
            </a:r>
            <a:r>
              <a:rPr lang="en-US" sz="3600" b="1" dirty="0"/>
              <a:t>: Why not make our proposed assessment equal to the proposed budget of $83,000?</a:t>
            </a:r>
          </a:p>
          <a:p>
            <a:pPr>
              <a:spcAft>
                <a:spcPts val="600"/>
              </a:spcAft>
            </a:pPr>
            <a:endParaRPr lang="en-US" sz="3600" b="1" dirty="0"/>
          </a:p>
          <a:p>
            <a:pPr>
              <a:spcAft>
                <a:spcPts val="600"/>
              </a:spcAft>
            </a:pPr>
            <a:r>
              <a:rPr lang="en-US" sz="3600" b="1" dirty="0">
                <a:solidFill>
                  <a:srgbClr val="0432FF"/>
                </a:solidFill>
              </a:rPr>
              <a:t>ANSWER: </a:t>
            </a:r>
            <a:r>
              <a:rPr lang="en-US" sz="3600" b="1" dirty="0"/>
              <a:t>We felt that doing so would produce an annual assessment that was too high </a:t>
            </a:r>
            <a:br>
              <a:rPr lang="en-US" sz="3600" b="1" dirty="0"/>
            </a:br>
            <a:r>
              <a:rPr lang="en-US" sz="3600" b="1" dirty="0"/>
              <a:t>and would not be supported </a:t>
            </a:r>
            <a:br>
              <a:rPr lang="en-US" sz="3600" b="1" dirty="0"/>
            </a:br>
            <a:r>
              <a:rPr lang="en-US" sz="3600" b="1" dirty="0"/>
              <a:t>by the voters.</a:t>
            </a:r>
          </a:p>
        </p:txBody>
      </p:sp>
      <p:pic>
        <p:nvPicPr>
          <p:cNvPr id="12292" name="Picture 4" descr="Large question mark Images, Stock Photos &amp;amp; Vectors | Shutterstock">
            <a:extLst>
              <a:ext uri="{FF2B5EF4-FFF2-40B4-BE49-F238E27FC236}">
                <a16:creationId xmlns:a16="http://schemas.microsoft.com/office/drawing/2014/main" id="{D57902A1-E1D3-A84E-B1D7-2CD0EE5C00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22" r="14570" b="15966"/>
          <a:stretch/>
        </p:blipFill>
        <p:spPr bwMode="auto">
          <a:xfrm>
            <a:off x="7086600" y="0"/>
            <a:ext cx="2057400" cy="531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85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36</a:t>
            </a:fld>
            <a:endParaRPr lang="en-US"/>
          </a:p>
        </p:txBody>
      </p:sp>
      <p:sp>
        <p:nvSpPr>
          <p:cNvPr id="6" name="TextBox 5">
            <a:extLst>
              <a:ext uri="{FF2B5EF4-FFF2-40B4-BE49-F238E27FC236}">
                <a16:creationId xmlns:a16="http://schemas.microsoft.com/office/drawing/2014/main" id="{873A3668-8429-F344-B15D-72CD2D2A92DF}"/>
              </a:ext>
            </a:extLst>
          </p:cNvPr>
          <p:cNvSpPr txBox="1"/>
          <p:nvPr/>
        </p:nvSpPr>
        <p:spPr>
          <a:xfrm>
            <a:off x="2057400" y="84369"/>
            <a:ext cx="7030684" cy="3877985"/>
          </a:xfrm>
          <a:prstGeom prst="rect">
            <a:avLst/>
          </a:prstGeom>
          <a:noFill/>
        </p:spPr>
        <p:txBody>
          <a:bodyPr wrap="square" rtlCol="0">
            <a:spAutoFit/>
          </a:bodyPr>
          <a:lstStyle/>
          <a:p>
            <a:pPr>
              <a:spcAft>
                <a:spcPts val="600"/>
              </a:spcAft>
            </a:pPr>
            <a:r>
              <a:rPr lang="en-US" sz="3600" b="1" dirty="0">
                <a:solidFill>
                  <a:srgbClr val="FF0000"/>
                </a:solidFill>
              </a:rPr>
              <a:t>QUESTION</a:t>
            </a:r>
            <a:r>
              <a:rPr lang="en-US" sz="3600" b="1" dirty="0"/>
              <a:t>: What happens if the total assessment collected is less than the budget?</a:t>
            </a:r>
          </a:p>
          <a:p>
            <a:pPr>
              <a:spcAft>
                <a:spcPts val="600"/>
              </a:spcAft>
            </a:pPr>
            <a:endParaRPr lang="en-US" sz="2000" b="1" dirty="0"/>
          </a:p>
          <a:p>
            <a:pPr>
              <a:spcAft>
                <a:spcPts val="600"/>
              </a:spcAft>
            </a:pPr>
            <a:r>
              <a:rPr lang="en-US" sz="3600" b="1" dirty="0">
                <a:solidFill>
                  <a:srgbClr val="0432FF"/>
                </a:solidFill>
              </a:rPr>
              <a:t>ANSWER</a:t>
            </a:r>
            <a:r>
              <a:rPr lang="en-US" sz="3600" b="1" dirty="0"/>
              <a:t>: We will have to have more than one assessment year to accrue enough money to begin.</a:t>
            </a:r>
          </a:p>
        </p:txBody>
      </p:sp>
      <p:pic>
        <p:nvPicPr>
          <p:cNvPr id="4" name="Picture 4" descr="Large question mark Images, Stock Photos &amp;amp; Vectors | Shutterstock">
            <a:extLst>
              <a:ext uri="{FF2B5EF4-FFF2-40B4-BE49-F238E27FC236}">
                <a16:creationId xmlns:a16="http://schemas.microsoft.com/office/drawing/2014/main" id="{3DCB1E98-E5A7-5F4F-A66C-F059DF6B86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22" r="14570" b="15966"/>
          <a:stretch/>
        </p:blipFill>
        <p:spPr bwMode="auto">
          <a:xfrm>
            <a:off x="0" y="0"/>
            <a:ext cx="2057400" cy="5311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64052B-A1AB-FD48-AA51-408793D9B64F}"/>
              </a:ext>
            </a:extLst>
          </p:cNvPr>
          <p:cNvSpPr/>
          <p:nvPr/>
        </p:nvSpPr>
        <p:spPr>
          <a:xfrm>
            <a:off x="1411941" y="4283859"/>
            <a:ext cx="7676143" cy="1754326"/>
          </a:xfrm>
          <a:prstGeom prst="rect">
            <a:avLst/>
          </a:prstGeom>
        </p:spPr>
        <p:txBody>
          <a:bodyPr wrap="square">
            <a:spAutoFit/>
          </a:bodyPr>
          <a:lstStyle/>
          <a:p>
            <a:pPr>
              <a:spcAft>
                <a:spcPts val="600"/>
              </a:spcAft>
            </a:pPr>
            <a:r>
              <a:rPr lang="en-US" sz="3600" b="1" dirty="0"/>
              <a:t>This is part of the </a:t>
            </a:r>
            <a:r>
              <a:rPr lang="en-US" sz="3600" b="1" dirty="0">
                <a:solidFill>
                  <a:srgbClr val="00B050"/>
                </a:solidFill>
              </a:rPr>
              <a:t>Assessment</a:t>
            </a:r>
            <a:r>
              <a:rPr lang="en-US" sz="3600" b="1" dirty="0"/>
              <a:t>=</a:t>
            </a:r>
            <a:r>
              <a:rPr lang="en-US" sz="3600" b="1" dirty="0">
                <a:solidFill>
                  <a:srgbClr val="7030A0"/>
                </a:solidFill>
              </a:rPr>
              <a:t>Action</a:t>
            </a:r>
            <a:r>
              <a:rPr lang="en-US" sz="3600" b="1" dirty="0"/>
              <a:t> continuum mentioned earlier. Let’s take a look at three assessment levels.</a:t>
            </a:r>
          </a:p>
        </p:txBody>
      </p:sp>
    </p:spTree>
    <p:extLst>
      <p:ext uri="{BB962C8B-B14F-4D97-AF65-F5344CB8AC3E}">
        <p14:creationId xmlns:p14="http://schemas.microsoft.com/office/powerpoint/2010/main" val="4214603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fontScale="90000"/>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THREE ASSESSMENT SCENARIOS</a:t>
            </a:r>
          </a:p>
        </p:txBody>
      </p:sp>
      <p:pic>
        <p:nvPicPr>
          <p:cNvPr id="5" name="Picture 4" descr="Table&#10;&#10;Description automatically generated with low confidence">
            <a:extLst>
              <a:ext uri="{FF2B5EF4-FFF2-40B4-BE49-F238E27FC236}">
                <a16:creationId xmlns:a16="http://schemas.microsoft.com/office/drawing/2014/main" id="{C0FB150E-F1ED-C34E-AE91-D87B74CCA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87834"/>
            <a:ext cx="9144000" cy="5770166"/>
          </a:xfrm>
          <a:prstGeom prst="rect">
            <a:avLst/>
          </a:prstGeom>
        </p:spPr>
      </p:pic>
    </p:spTree>
    <p:extLst>
      <p:ext uri="{BB962C8B-B14F-4D97-AF65-F5344CB8AC3E}">
        <p14:creationId xmlns:p14="http://schemas.microsoft.com/office/powerpoint/2010/main" val="3807649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181EAC0D-5DEA-734A-9C12-292DFFCDF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83957"/>
          </a:xfrm>
          <a:prstGeom prst="rect">
            <a:avLst/>
          </a:prstGeom>
        </p:spPr>
      </p:pic>
      <p:sp>
        <p:nvSpPr>
          <p:cNvPr id="2" name="Rectangle 1">
            <a:extLst>
              <a:ext uri="{FF2B5EF4-FFF2-40B4-BE49-F238E27FC236}">
                <a16:creationId xmlns:a16="http://schemas.microsoft.com/office/drawing/2014/main" id="{A072EA64-26CF-E74C-8C18-5046549AFBB3}"/>
              </a:ext>
            </a:extLst>
          </p:cNvPr>
          <p:cNvSpPr/>
          <p:nvPr/>
        </p:nvSpPr>
        <p:spPr>
          <a:xfrm>
            <a:off x="7813719" y="5569521"/>
            <a:ext cx="1257212" cy="1200329"/>
          </a:xfrm>
          <a:prstGeom prst="rect">
            <a:avLst/>
          </a:prstGeom>
          <a:solidFill>
            <a:srgbClr val="00B050"/>
          </a:solidFill>
        </p:spPr>
        <p:txBody>
          <a:bodyPr wrap="square">
            <a:spAutoFit/>
          </a:bodyPr>
          <a:lstStyle/>
          <a:p>
            <a:pPr algn="ctr"/>
            <a:r>
              <a:rPr lang="en-US" sz="2400" b="1" dirty="0">
                <a:solidFill>
                  <a:schemeClr val="bg1"/>
                </a:solidFill>
              </a:rPr>
              <a:t>Draft Budget $83,000</a:t>
            </a:r>
            <a:endParaRPr lang="en-US" sz="2400" dirty="0">
              <a:solidFill>
                <a:schemeClr val="bg1"/>
              </a:solidFill>
            </a:endParaRPr>
          </a:p>
        </p:txBody>
      </p:sp>
      <p:pic>
        <p:nvPicPr>
          <p:cNvPr id="5" name="Picture 4" descr="Table&#10;&#10;Description automatically generated">
            <a:extLst>
              <a:ext uri="{FF2B5EF4-FFF2-40B4-BE49-F238E27FC236}">
                <a16:creationId xmlns:a16="http://schemas.microsoft.com/office/drawing/2014/main" id="{458D6439-2109-134F-9185-E80057297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047" y="1225811"/>
            <a:ext cx="6299200" cy="5632189"/>
          </a:xfrm>
          <a:prstGeom prst="rect">
            <a:avLst/>
          </a:prstGeom>
        </p:spPr>
      </p:pic>
      <p:sp>
        <p:nvSpPr>
          <p:cNvPr id="8" name="Donut 7">
            <a:extLst>
              <a:ext uri="{FF2B5EF4-FFF2-40B4-BE49-F238E27FC236}">
                <a16:creationId xmlns:a16="http://schemas.microsoft.com/office/drawing/2014/main" id="{44BA1AA3-1029-2747-A147-5871872F696D}"/>
              </a:ext>
            </a:extLst>
          </p:cNvPr>
          <p:cNvSpPr/>
          <p:nvPr/>
        </p:nvSpPr>
        <p:spPr>
          <a:xfrm>
            <a:off x="4481471" y="2369363"/>
            <a:ext cx="2497667" cy="635000"/>
          </a:xfrm>
          <a:prstGeom prst="donut">
            <a:avLst>
              <a:gd name="adj" fmla="val 1164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984276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7F485577-15FE-A942-8B73-E8B695EA0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83957"/>
          </a:xfrm>
          <a:prstGeom prst="rect">
            <a:avLst/>
          </a:prstGeom>
        </p:spPr>
      </p:pic>
      <p:sp>
        <p:nvSpPr>
          <p:cNvPr id="5" name="Rectangle 4">
            <a:extLst>
              <a:ext uri="{FF2B5EF4-FFF2-40B4-BE49-F238E27FC236}">
                <a16:creationId xmlns:a16="http://schemas.microsoft.com/office/drawing/2014/main" id="{6321BE6F-221C-6C42-A8DC-7D3401685C22}"/>
              </a:ext>
            </a:extLst>
          </p:cNvPr>
          <p:cNvSpPr/>
          <p:nvPr/>
        </p:nvSpPr>
        <p:spPr>
          <a:xfrm>
            <a:off x="7813719" y="5569521"/>
            <a:ext cx="1257212" cy="1200329"/>
          </a:xfrm>
          <a:prstGeom prst="rect">
            <a:avLst/>
          </a:prstGeom>
          <a:solidFill>
            <a:srgbClr val="00B050"/>
          </a:solidFill>
        </p:spPr>
        <p:txBody>
          <a:bodyPr wrap="square">
            <a:spAutoFit/>
          </a:bodyPr>
          <a:lstStyle/>
          <a:p>
            <a:pPr algn="ctr"/>
            <a:r>
              <a:rPr lang="en-US" sz="2400" b="1" dirty="0">
                <a:solidFill>
                  <a:schemeClr val="bg1"/>
                </a:solidFill>
              </a:rPr>
              <a:t>Draft Budget $83,000</a:t>
            </a:r>
            <a:endParaRPr lang="en-US" sz="2400" dirty="0">
              <a:solidFill>
                <a:schemeClr val="bg1"/>
              </a:solidFill>
            </a:endParaRPr>
          </a:p>
        </p:txBody>
      </p:sp>
      <p:pic>
        <p:nvPicPr>
          <p:cNvPr id="4" name="Picture 3" descr="Table&#10;&#10;Description automatically generated">
            <a:extLst>
              <a:ext uri="{FF2B5EF4-FFF2-40B4-BE49-F238E27FC236}">
                <a16:creationId xmlns:a16="http://schemas.microsoft.com/office/drawing/2014/main" id="{0E6C5802-5C14-6942-AC82-81ED0252D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447" y="1239715"/>
            <a:ext cx="6400800" cy="5618285"/>
          </a:xfrm>
          <a:prstGeom prst="rect">
            <a:avLst/>
          </a:prstGeom>
        </p:spPr>
      </p:pic>
      <p:sp>
        <p:nvSpPr>
          <p:cNvPr id="8" name="Donut 7">
            <a:extLst>
              <a:ext uri="{FF2B5EF4-FFF2-40B4-BE49-F238E27FC236}">
                <a16:creationId xmlns:a16="http://schemas.microsoft.com/office/drawing/2014/main" id="{ECA06D7F-FD3D-1642-A2B3-508F7510A141}"/>
              </a:ext>
            </a:extLst>
          </p:cNvPr>
          <p:cNvSpPr/>
          <p:nvPr/>
        </p:nvSpPr>
        <p:spPr>
          <a:xfrm>
            <a:off x="4672623" y="2306172"/>
            <a:ext cx="2497667" cy="635000"/>
          </a:xfrm>
          <a:prstGeom prst="donut">
            <a:avLst>
              <a:gd name="adj" fmla="val 1164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6812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9118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a:latin typeface="Microsoft Sans Serif" panose="020B0604020202020204" pitchFamily="34" charset="0"/>
                <a:ea typeface="Microsoft Sans Serif" panose="020B0604020202020204" pitchFamily="34" charset="0"/>
                <a:cs typeface="Microsoft Sans Serif" panose="020B0604020202020204" pitchFamily="34" charset="0"/>
              </a:rPr>
              <a:t>Review—Our Mission Statement</a:t>
            </a:r>
          </a:p>
        </p:txBody>
      </p:sp>
      <p:sp>
        <p:nvSpPr>
          <p:cNvPr id="6" name="TextBox 5">
            <a:extLst>
              <a:ext uri="{FF2B5EF4-FFF2-40B4-BE49-F238E27FC236}">
                <a16:creationId xmlns:a16="http://schemas.microsoft.com/office/drawing/2014/main" id="{0C6B5490-C442-AF41-B94A-8C190182423C}"/>
              </a:ext>
            </a:extLst>
          </p:cNvPr>
          <p:cNvSpPr txBox="1"/>
          <p:nvPr/>
        </p:nvSpPr>
        <p:spPr>
          <a:xfrm>
            <a:off x="318051" y="1038363"/>
            <a:ext cx="8674691" cy="4524315"/>
          </a:xfrm>
          <a:prstGeom prst="rect">
            <a:avLst/>
          </a:prstGeom>
          <a:noFill/>
        </p:spPr>
        <p:txBody>
          <a:bodyPr wrap="square" rtlCol="0">
            <a:spAutoFit/>
          </a:bodyPr>
          <a:lstStyle/>
          <a:p>
            <a:pPr>
              <a:spcAft>
                <a:spcPts val="1200"/>
              </a:spcAft>
            </a:pPr>
            <a:r>
              <a:rPr lang="en-US" sz="4000" b="1" err="1"/>
              <a:t>Offut</a:t>
            </a:r>
            <a:r>
              <a:rPr lang="en-US" sz="4000" b="1"/>
              <a:t> Lake Steering Committee</a:t>
            </a:r>
          </a:p>
          <a:p>
            <a:r>
              <a:rPr lang="en-US" sz="3400"/>
              <a:t>We are a group of concerned </a:t>
            </a:r>
            <a:r>
              <a:rPr lang="en-US" sz="3400" err="1"/>
              <a:t>Offut</a:t>
            </a:r>
            <a:r>
              <a:rPr lang="en-US" sz="3400"/>
              <a:t> Lake citizens whose mission is to restore, preserve and protect the natural beauty, recreational activities and wildlife habitat of </a:t>
            </a:r>
            <a:r>
              <a:rPr lang="en-US" sz="3400" err="1"/>
              <a:t>Offut</a:t>
            </a:r>
            <a:r>
              <a:rPr lang="en-US" sz="3400"/>
              <a:t> Lake through cooperative weed management, water quality projects, community awareness, and educational programs for the benefit of all.</a:t>
            </a:r>
          </a:p>
        </p:txBody>
      </p:sp>
    </p:spTree>
    <p:extLst>
      <p:ext uri="{BB962C8B-B14F-4D97-AF65-F5344CB8AC3E}">
        <p14:creationId xmlns:p14="http://schemas.microsoft.com/office/powerpoint/2010/main" val="1081458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8E5EABD1-65F7-6C47-83A6-4F4E02D30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83957"/>
          </a:xfrm>
          <a:prstGeom prst="rect">
            <a:avLst/>
          </a:prstGeom>
        </p:spPr>
      </p:pic>
      <p:sp>
        <p:nvSpPr>
          <p:cNvPr id="5" name="Rectangle 4">
            <a:extLst>
              <a:ext uri="{FF2B5EF4-FFF2-40B4-BE49-F238E27FC236}">
                <a16:creationId xmlns:a16="http://schemas.microsoft.com/office/drawing/2014/main" id="{6D55956F-3B8E-DF43-935D-4781CDE3CA84}"/>
              </a:ext>
            </a:extLst>
          </p:cNvPr>
          <p:cNvSpPr/>
          <p:nvPr/>
        </p:nvSpPr>
        <p:spPr>
          <a:xfrm>
            <a:off x="7813719" y="5569521"/>
            <a:ext cx="1257212" cy="1200329"/>
          </a:xfrm>
          <a:prstGeom prst="rect">
            <a:avLst/>
          </a:prstGeom>
          <a:solidFill>
            <a:srgbClr val="00B050"/>
          </a:solidFill>
        </p:spPr>
        <p:txBody>
          <a:bodyPr wrap="square">
            <a:spAutoFit/>
          </a:bodyPr>
          <a:lstStyle/>
          <a:p>
            <a:pPr algn="ctr"/>
            <a:r>
              <a:rPr lang="en-US" sz="2400" b="1" dirty="0">
                <a:solidFill>
                  <a:schemeClr val="bg1"/>
                </a:solidFill>
              </a:rPr>
              <a:t>Draft Budget $83,000</a:t>
            </a:r>
            <a:endParaRPr lang="en-US" sz="2400" dirty="0">
              <a:solidFill>
                <a:schemeClr val="bg1"/>
              </a:solidFill>
            </a:endParaRPr>
          </a:p>
        </p:txBody>
      </p:sp>
      <p:pic>
        <p:nvPicPr>
          <p:cNvPr id="4" name="Picture 3" descr="Table&#10;&#10;Description automatically generated">
            <a:extLst>
              <a:ext uri="{FF2B5EF4-FFF2-40B4-BE49-F238E27FC236}">
                <a16:creationId xmlns:a16="http://schemas.microsoft.com/office/drawing/2014/main" id="{AC7142B2-3234-2847-B4F9-708EAB62E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411" y="1253557"/>
            <a:ext cx="6337300" cy="5604443"/>
          </a:xfrm>
          <a:prstGeom prst="rect">
            <a:avLst/>
          </a:prstGeom>
        </p:spPr>
      </p:pic>
      <p:sp>
        <p:nvSpPr>
          <p:cNvPr id="9" name="Donut 8">
            <a:extLst>
              <a:ext uri="{FF2B5EF4-FFF2-40B4-BE49-F238E27FC236}">
                <a16:creationId xmlns:a16="http://schemas.microsoft.com/office/drawing/2014/main" id="{660A6769-9D97-4448-8FB4-37935E9032C7}"/>
              </a:ext>
            </a:extLst>
          </p:cNvPr>
          <p:cNvSpPr/>
          <p:nvPr/>
        </p:nvSpPr>
        <p:spPr>
          <a:xfrm>
            <a:off x="4572000" y="2320014"/>
            <a:ext cx="2497667" cy="635000"/>
          </a:xfrm>
          <a:prstGeom prst="donut">
            <a:avLst>
              <a:gd name="adj" fmla="val 1164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333946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14FFAA-3382-6945-98E5-99E444CFAB12}"/>
              </a:ext>
            </a:extLst>
          </p:cNvPr>
          <p:cNvSpPr>
            <a:spLocks noGrp="1"/>
          </p:cNvSpPr>
          <p:nvPr>
            <p:ph type="sldNum" sz="quarter" idx="12"/>
          </p:nvPr>
        </p:nvSpPr>
        <p:spPr/>
        <p:txBody>
          <a:bodyPr/>
          <a:lstStyle/>
          <a:p>
            <a:pPr algn="l"/>
            <a:fld id="{766D76B9-3FB4-4B48-BD81-7F2F35C81F1E}" type="slidenum">
              <a:rPr lang="en-US" smtClean="0"/>
              <a:pPr algn="l"/>
              <a:t>41</a:t>
            </a:fld>
            <a:endParaRPr lang="en-US" dirty="0"/>
          </a:p>
        </p:txBody>
      </p:sp>
      <p:sp>
        <p:nvSpPr>
          <p:cNvPr id="4" name="Title 1">
            <a:extLst>
              <a:ext uri="{FF2B5EF4-FFF2-40B4-BE49-F238E27FC236}">
                <a16:creationId xmlns:a16="http://schemas.microsoft.com/office/drawing/2014/main" id="{33731844-D71E-294D-A874-C367B5FAC485}"/>
              </a:ext>
            </a:extLst>
          </p:cNvPr>
          <p:cNvSpPr txBox="1">
            <a:spLocks/>
          </p:cNvSpPr>
          <p:nvPr/>
        </p:nvSpPr>
        <p:spPr>
          <a:xfrm>
            <a:off x="0" y="-33454"/>
            <a:ext cx="9144000" cy="9806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QUESTIONS?</a:t>
            </a:r>
          </a:p>
        </p:txBody>
      </p:sp>
      <p:pic>
        <p:nvPicPr>
          <p:cNvPr id="4098" name="Picture 2" descr="21 Awesome Interview Questions for Management Positions | Breezy HR">
            <a:extLst>
              <a:ext uri="{FF2B5EF4-FFF2-40B4-BE49-F238E27FC236}">
                <a16:creationId xmlns:a16="http://schemas.microsoft.com/office/drawing/2014/main" id="{52CAE38F-B359-D546-85A4-189F186AB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6" y="1049564"/>
            <a:ext cx="91440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634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86A3DC-768F-465D-A7B8-2B5087A72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A1402A67-0485-45C6-8E4E-14F5917B38C3}"/>
              </a:ext>
            </a:extLst>
          </p:cNvPr>
          <p:cNvSpPr>
            <a:spLocks noGrp="1"/>
          </p:cNvSpPr>
          <p:nvPr>
            <p:ph type="sldNum" sz="quarter" idx="12"/>
          </p:nvPr>
        </p:nvSpPr>
        <p:spPr/>
        <p:txBody>
          <a:bodyPr/>
          <a:lstStyle/>
          <a:p>
            <a:pPr algn="l"/>
            <a:r>
              <a:rPr lang="en-US" dirty="0"/>
              <a:t>4</a:t>
            </a:r>
          </a:p>
        </p:txBody>
      </p:sp>
      <p:sp>
        <p:nvSpPr>
          <p:cNvPr id="7" name="Title 1">
            <a:extLst>
              <a:ext uri="{FF2B5EF4-FFF2-40B4-BE49-F238E27FC236}">
                <a16:creationId xmlns:a16="http://schemas.microsoft.com/office/drawing/2014/main" id="{7BD7CAFD-A8C9-C94D-B690-E0EB3BDCC015}"/>
              </a:ext>
            </a:extLst>
          </p:cNvPr>
          <p:cNvSpPr txBox="1">
            <a:spLocks/>
          </p:cNvSpPr>
          <p:nvPr/>
        </p:nvSpPr>
        <p:spPr>
          <a:xfrm>
            <a:off x="606879" y="870540"/>
            <a:ext cx="3812721" cy="2333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icrosoft Sans Serif" panose="020B0604020202020204" pitchFamily="34" charset="0"/>
                <a:ea typeface="Microsoft Sans Serif" panose="020B0604020202020204" pitchFamily="34" charset="0"/>
                <a:cs typeface="Microsoft Sans Serif" panose="020B0604020202020204" pitchFamily="34" charset="0"/>
              </a:rPr>
              <a:t>Community </a:t>
            </a:r>
            <a:br>
              <a:rPr lang="en-US" sz="54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5400" b="1" dirty="0">
                <a:latin typeface="Microsoft Sans Serif" panose="020B0604020202020204" pitchFamily="34" charset="0"/>
                <a:ea typeface="Microsoft Sans Serif" panose="020B0604020202020204" pitchFamily="34" charset="0"/>
                <a:cs typeface="Microsoft Sans Serif" panose="020B0604020202020204" pitchFamily="34" charset="0"/>
              </a:rPr>
              <a:t>Input </a:t>
            </a:r>
          </a:p>
        </p:txBody>
      </p:sp>
    </p:spTree>
    <p:extLst>
      <p:ext uri="{BB962C8B-B14F-4D97-AF65-F5344CB8AC3E}">
        <p14:creationId xmlns:p14="http://schemas.microsoft.com/office/powerpoint/2010/main" val="834834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672353" y="84369"/>
            <a:ext cx="8139137" cy="3233367"/>
          </a:xfrm>
        </p:spPr>
        <p:txBody>
          <a:bodyPr>
            <a:normAutofit/>
          </a:bodyPr>
          <a:lstStyle/>
          <a:p>
            <a:pPr marL="0" indent="0">
              <a:buNone/>
            </a:pPr>
            <a:r>
              <a:rPr lang="en-US" sz="3000" b="1" dirty="0"/>
              <a:t>At our in-person meeting we divided up into discussion groups.</a:t>
            </a:r>
          </a:p>
          <a:p>
            <a:pPr marL="0" indent="0">
              <a:buNone/>
            </a:pPr>
            <a:r>
              <a:rPr lang="en-US" sz="3000" b="1" dirty="0"/>
              <a:t>Each group was given a sheet with questions and directed to write their responses for sharing at the completion of the discussion time.</a:t>
            </a:r>
          </a:p>
          <a:p>
            <a:pPr marL="0" indent="0">
              <a:buNone/>
            </a:pPr>
            <a:r>
              <a:rPr lang="en-US" sz="3000" b="1" dirty="0"/>
              <a:t>Zoom participants were encouraged to respond either in the chat or by email.</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43</a:t>
            </a:fld>
            <a:endParaRPr lang="en-US" dirty="0"/>
          </a:p>
        </p:txBody>
      </p:sp>
      <p:pic>
        <p:nvPicPr>
          <p:cNvPr id="14338" name="Picture 2" descr="7 Winning Tips to Ace Your Group Discussion for a Job Interview | by  Smartifier Academy Blog | Medium">
            <a:extLst>
              <a:ext uri="{FF2B5EF4-FFF2-40B4-BE49-F238E27FC236}">
                <a16:creationId xmlns:a16="http://schemas.microsoft.com/office/drawing/2014/main" id="{29AEBBF9-4D1F-5E47-90DE-59BB648D91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177" b="8353"/>
          <a:stretch/>
        </p:blipFill>
        <p:spPr bwMode="auto">
          <a:xfrm>
            <a:off x="-1" y="3429000"/>
            <a:ext cx="9144000" cy="345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12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3444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Discussion</a:t>
            </a:r>
            <a:endParaRPr lang="en-US" sz="2700" b="1"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a:extLst>
              <a:ext uri="{FF2B5EF4-FFF2-40B4-BE49-F238E27FC236}">
                <a16:creationId xmlns:a16="http://schemas.microsoft.com/office/drawing/2014/main" id="{4923FA5D-7433-3945-938D-B0365A38EFBC}"/>
              </a:ext>
            </a:extLst>
          </p:cNvPr>
          <p:cNvSpPr txBox="1"/>
          <p:nvPr/>
        </p:nvSpPr>
        <p:spPr>
          <a:xfrm>
            <a:off x="100584" y="1544010"/>
            <a:ext cx="8765120" cy="3570208"/>
          </a:xfrm>
          <a:prstGeom prst="rect">
            <a:avLst/>
          </a:prstGeom>
          <a:noFill/>
        </p:spPr>
        <p:txBody>
          <a:bodyPr wrap="square" rtlCol="0">
            <a:spAutoFit/>
          </a:bodyPr>
          <a:lstStyle/>
          <a:p>
            <a:pPr>
              <a:spcAft>
                <a:spcPts val="1200"/>
              </a:spcAft>
            </a:pPr>
            <a:r>
              <a:rPr lang="en-US" sz="2800" b="1" dirty="0"/>
              <a:t>1. Write down any questions you have about what we have presented tonight.</a:t>
            </a:r>
          </a:p>
          <a:p>
            <a:pPr>
              <a:spcAft>
                <a:spcPts val="1200"/>
              </a:spcAft>
            </a:pPr>
            <a:r>
              <a:rPr lang="en-US" sz="2800" b="1" dirty="0">
                <a:solidFill>
                  <a:srgbClr val="0432FF"/>
                </a:solidFill>
              </a:rPr>
              <a:t>The Steering Committee must choose an assessment level as part of submitting our petition.</a:t>
            </a:r>
          </a:p>
          <a:p>
            <a:pPr>
              <a:spcAft>
                <a:spcPts val="1200"/>
              </a:spcAft>
            </a:pPr>
            <a:r>
              <a:rPr lang="en-US" sz="2800" b="1" dirty="0"/>
              <a:t>2. Share your thoughts on the proposed three levels of assessments you prefer? </a:t>
            </a:r>
          </a:p>
          <a:p>
            <a:pPr algn="ctr">
              <a:spcAft>
                <a:spcPts val="1200"/>
              </a:spcAft>
            </a:pPr>
            <a:r>
              <a:rPr lang="en-US" sz="2800" b="1" dirty="0"/>
              <a:t>(Low-$45K, Medium- $55K, High- $65K)</a:t>
            </a:r>
          </a:p>
        </p:txBody>
      </p:sp>
      <p:sp>
        <p:nvSpPr>
          <p:cNvPr id="3" name="Rectangle 2">
            <a:extLst>
              <a:ext uri="{FF2B5EF4-FFF2-40B4-BE49-F238E27FC236}">
                <a16:creationId xmlns:a16="http://schemas.microsoft.com/office/drawing/2014/main" id="{AB359C88-B4C3-FC42-A6E0-A95899E3ABE2}"/>
              </a:ext>
            </a:extLst>
          </p:cNvPr>
          <p:cNvSpPr/>
          <p:nvPr/>
        </p:nvSpPr>
        <p:spPr>
          <a:xfrm>
            <a:off x="283087" y="5646743"/>
            <a:ext cx="8186536" cy="1015663"/>
          </a:xfrm>
          <a:prstGeom prst="rect">
            <a:avLst/>
          </a:prstGeom>
          <a:solidFill>
            <a:srgbClr val="FFFF00"/>
          </a:solidFill>
        </p:spPr>
        <p:txBody>
          <a:bodyPr wrap="none">
            <a:spAutoFit/>
          </a:bodyPr>
          <a:lstStyle/>
          <a:p>
            <a:r>
              <a:rPr lang="en-US" sz="3000" b="1" dirty="0"/>
              <a:t>Zoom participants share in the chat or email us at:</a:t>
            </a:r>
          </a:p>
          <a:p>
            <a:r>
              <a:rPr lang="en-US" sz="3000" b="1" dirty="0" err="1"/>
              <a:t>Info.Offut.Lake@gmail.com</a:t>
            </a:r>
            <a:endParaRPr lang="en-US" sz="3000" b="1" dirty="0"/>
          </a:p>
        </p:txBody>
      </p:sp>
    </p:spTree>
    <p:extLst>
      <p:ext uri="{BB962C8B-B14F-4D97-AF65-F5344CB8AC3E}">
        <p14:creationId xmlns:p14="http://schemas.microsoft.com/office/powerpoint/2010/main" val="1605163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8231CD-6ED0-794D-89EF-6B9A375C846B}"/>
              </a:ext>
            </a:extLst>
          </p:cNvPr>
          <p:cNvSpPr txBox="1"/>
          <p:nvPr/>
        </p:nvSpPr>
        <p:spPr>
          <a:xfrm>
            <a:off x="-1" y="0"/>
            <a:ext cx="9143999" cy="2246769"/>
          </a:xfrm>
          <a:prstGeom prst="rect">
            <a:avLst/>
          </a:prstGeom>
          <a:solidFill>
            <a:srgbClr val="FFFF00"/>
          </a:solidFill>
        </p:spPr>
        <p:txBody>
          <a:bodyPr wrap="square" rtlCol="0">
            <a:spAutoFit/>
          </a:bodyPr>
          <a:lstStyle/>
          <a:p>
            <a:pPr algn="ctr">
              <a:spcAft>
                <a:spcPts val="600"/>
              </a:spcAft>
            </a:pPr>
            <a:r>
              <a:rPr lang="en-US" sz="2600" b="1" dirty="0">
                <a:solidFill>
                  <a:srgbClr val="FF0000"/>
                </a:solidFill>
              </a:rPr>
              <a:t>FOR ZOOM AUDIENCE (please type in Chat or email us)</a:t>
            </a:r>
          </a:p>
          <a:p>
            <a:pPr>
              <a:spcAft>
                <a:spcPts val="600"/>
              </a:spcAft>
            </a:pPr>
            <a:r>
              <a:rPr lang="en-US" sz="2600" b="1" dirty="0"/>
              <a:t>1. Write down any questions you have about what we have presented tonight.</a:t>
            </a:r>
          </a:p>
          <a:p>
            <a:pPr>
              <a:spcAft>
                <a:spcPts val="600"/>
              </a:spcAft>
            </a:pPr>
            <a:r>
              <a:rPr lang="en-US" sz="2600" b="1" dirty="0"/>
              <a:t>2. Share your thoughts on the proposed three levels of assessments you prefer? </a:t>
            </a:r>
            <a:r>
              <a:rPr lang="en-US" sz="2400" b="1" dirty="0"/>
              <a:t>(Low-$45K, Medium- $55K, High- $65K)</a:t>
            </a:r>
          </a:p>
        </p:txBody>
      </p:sp>
      <p:pic>
        <p:nvPicPr>
          <p:cNvPr id="6" name="Picture 5" descr="Table&#10;&#10;Description automatically generated with low confidence">
            <a:extLst>
              <a:ext uri="{FF2B5EF4-FFF2-40B4-BE49-F238E27FC236}">
                <a16:creationId xmlns:a16="http://schemas.microsoft.com/office/drawing/2014/main" id="{4991D124-858B-4E4B-8D8F-8415B5D10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9230"/>
            <a:ext cx="9144000" cy="4708769"/>
          </a:xfrm>
          <a:prstGeom prst="rect">
            <a:avLst/>
          </a:prstGeom>
        </p:spPr>
      </p:pic>
    </p:spTree>
    <p:extLst>
      <p:ext uri="{BB962C8B-B14F-4D97-AF65-F5344CB8AC3E}">
        <p14:creationId xmlns:p14="http://schemas.microsoft.com/office/powerpoint/2010/main" val="3631979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5D4A11-4F02-034F-9BA2-A926B09F02C7}"/>
              </a:ext>
            </a:extLst>
          </p:cNvPr>
          <p:cNvSpPr>
            <a:spLocks noGrp="1"/>
          </p:cNvSpPr>
          <p:nvPr>
            <p:ph idx="1"/>
          </p:nvPr>
        </p:nvSpPr>
        <p:spPr>
          <a:xfrm>
            <a:off x="957614" y="4749495"/>
            <a:ext cx="7886700" cy="1603375"/>
          </a:xfrm>
        </p:spPr>
        <p:txBody>
          <a:bodyPr>
            <a:normAutofit/>
          </a:bodyPr>
          <a:lstStyle/>
          <a:p>
            <a:pPr marL="0" indent="0" algn="ctr">
              <a:buNone/>
            </a:pPr>
            <a:r>
              <a:rPr lang="en-US" sz="4000" b="1" dirty="0"/>
              <a:t>The Steering Committee takes verbal questions.</a:t>
            </a:r>
          </a:p>
        </p:txBody>
      </p:sp>
      <p:sp>
        <p:nvSpPr>
          <p:cNvPr id="3" name="Slide Number Placeholder 2">
            <a:extLst>
              <a:ext uri="{FF2B5EF4-FFF2-40B4-BE49-F238E27FC236}">
                <a16:creationId xmlns:a16="http://schemas.microsoft.com/office/drawing/2014/main" id="{CB14FFAA-3382-6945-98E5-99E444CFAB12}"/>
              </a:ext>
            </a:extLst>
          </p:cNvPr>
          <p:cNvSpPr>
            <a:spLocks noGrp="1"/>
          </p:cNvSpPr>
          <p:nvPr>
            <p:ph type="sldNum" sz="quarter" idx="12"/>
          </p:nvPr>
        </p:nvSpPr>
        <p:spPr/>
        <p:txBody>
          <a:bodyPr/>
          <a:lstStyle/>
          <a:p>
            <a:pPr algn="l"/>
            <a:fld id="{766D76B9-3FB4-4B48-BD81-7F2F35C81F1E}" type="slidenum">
              <a:rPr lang="en-US" smtClean="0"/>
              <a:pPr algn="l"/>
              <a:t>46</a:t>
            </a:fld>
            <a:endParaRPr lang="en-US" dirty="0"/>
          </a:p>
        </p:txBody>
      </p:sp>
      <p:sp>
        <p:nvSpPr>
          <p:cNvPr id="4" name="Title 1">
            <a:extLst>
              <a:ext uri="{FF2B5EF4-FFF2-40B4-BE49-F238E27FC236}">
                <a16:creationId xmlns:a16="http://schemas.microsoft.com/office/drawing/2014/main" id="{33731844-D71E-294D-A874-C367B5FAC485}"/>
              </a:ext>
            </a:extLst>
          </p:cNvPr>
          <p:cNvSpPr txBox="1">
            <a:spLocks/>
          </p:cNvSpPr>
          <p:nvPr/>
        </p:nvSpPr>
        <p:spPr>
          <a:xfrm>
            <a:off x="0" y="-33454"/>
            <a:ext cx="9144000" cy="9806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GROUP SHARING TIME</a:t>
            </a:r>
          </a:p>
        </p:txBody>
      </p:sp>
      <p:pic>
        <p:nvPicPr>
          <p:cNvPr id="2050" name="Picture 2" descr="Sharing economy: challenges and opportunities of a non-traditional business  model | LabGov">
            <a:extLst>
              <a:ext uri="{FF2B5EF4-FFF2-40B4-BE49-F238E27FC236}">
                <a16:creationId xmlns:a16="http://schemas.microsoft.com/office/drawing/2014/main" id="{88044BFF-24B1-A249-9E77-4AA56A923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86" y="1078194"/>
            <a:ext cx="8368937" cy="557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107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3850793" y="496319"/>
            <a:ext cx="5009481" cy="3201476"/>
          </a:xfrm>
        </p:spPr>
        <p:txBody>
          <a:bodyPr>
            <a:normAutofit/>
          </a:bodyPr>
          <a:lstStyle/>
          <a:p>
            <a:pPr marL="0" indent="0">
              <a:buNone/>
            </a:pPr>
            <a:r>
              <a:rPr lang="en-US" sz="3600" b="1" dirty="0"/>
              <a:t>We distributed index cards to participants so they could anonymously show us where they were on the assessment continuum.</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47</a:t>
            </a:fld>
            <a:endParaRPr lang="en-US" dirty="0"/>
          </a:p>
        </p:txBody>
      </p:sp>
      <p:pic>
        <p:nvPicPr>
          <p:cNvPr id="7" name="Picture 6" descr="Timeline&#10;&#10;Description automatically generated">
            <a:extLst>
              <a:ext uri="{FF2B5EF4-FFF2-40B4-BE49-F238E27FC236}">
                <a16:creationId xmlns:a16="http://schemas.microsoft.com/office/drawing/2014/main" id="{BE6C1E10-0A00-0F46-90F2-53CECCE61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73435">
            <a:off x="468406" y="857063"/>
            <a:ext cx="3081618" cy="2140770"/>
          </a:xfrm>
          <a:prstGeom prst="rect">
            <a:avLst/>
          </a:prstGeom>
          <a:ln w="25400">
            <a:solidFill>
              <a:schemeClr val="tx1"/>
            </a:solidFill>
          </a:ln>
        </p:spPr>
      </p:pic>
      <p:sp>
        <p:nvSpPr>
          <p:cNvPr id="8" name="Rectangle 7">
            <a:extLst>
              <a:ext uri="{FF2B5EF4-FFF2-40B4-BE49-F238E27FC236}">
                <a16:creationId xmlns:a16="http://schemas.microsoft.com/office/drawing/2014/main" id="{A5229DDF-F693-5946-A639-1D4ADDADE383}"/>
              </a:ext>
            </a:extLst>
          </p:cNvPr>
          <p:cNvSpPr/>
          <p:nvPr/>
        </p:nvSpPr>
        <p:spPr>
          <a:xfrm>
            <a:off x="1304364" y="3867404"/>
            <a:ext cx="7073153" cy="1200329"/>
          </a:xfrm>
          <a:prstGeom prst="rect">
            <a:avLst/>
          </a:prstGeom>
        </p:spPr>
        <p:txBody>
          <a:bodyPr wrap="square">
            <a:spAutoFit/>
          </a:bodyPr>
          <a:lstStyle/>
          <a:p>
            <a:r>
              <a:rPr lang="en-US" sz="3600" b="1" dirty="0"/>
              <a:t>We collected these cards to help guide our decision making process.</a:t>
            </a:r>
          </a:p>
        </p:txBody>
      </p:sp>
    </p:spTree>
    <p:extLst>
      <p:ext uri="{BB962C8B-B14F-4D97-AF65-F5344CB8AC3E}">
        <p14:creationId xmlns:p14="http://schemas.microsoft.com/office/powerpoint/2010/main" val="862694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3444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fontScale="90000"/>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Anonymous Individual Feedback Card</a:t>
            </a:r>
            <a:endParaRPr lang="en-US" sz="2700" b="1"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a:extLst>
              <a:ext uri="{FF2B5EF4-FFF2-40B4-BE49-F238E27FC236}">
                <a16:creationId xmlns:a16="http://schemas.microsoft.com/office/drawing/2014/main" id="{4923FA5D-7433-3945-938D-B0365A38EFBC}"/>
              </a:ext>
            </a:extLst>
          </p:cNvPr>
          <p:cNvSpPr txBox="1"/>
          <p:nvPr/>
        </p:nvSpPr>
        <p:spPr>
          <a:xfrm>
            <a:off x="100584" y="1297434"/>
            <a:ext cx="9001082" cy="1231106"/>
          </a:xfrm>
          <a:prstGeom prst="rect">
            <a:avLst/>
          </a:prstGeom>
          <a:noFill/>
        </p:spPr>
        <p:txBody>
          <a:bodyPr wrap="square" rtlCol="0">
            <a:spAutoFit/>
          </a:bodyPr>
          <a:lstStyle/>
          <a:p>
            <a:pPr algn="ctr">
              <a:spcAft>
                <a:spcPts val="1200"/>
              </a:spcAft>
            </a:pPr>
            <a:r>
              <a:rPr lang="en-US" sz="2800" b="1" dirty="0"/>
              <a:t>CIRCLE     where you are on the continuum of Assessment. </a:t>
            </a:r>
          </a:p>
          <a:p>
            <a:pPr algn="ctr">
              <a:spcAft>
                <a:spcPts val="1200"/>
              </a:spcAft>
            </a:pPr>
            <a:r>
              <a:rPr lang="en-US" sz="3600" b="1" dirty="0">
                <a:solidFill>
                  <a:srgbClr val="FF0000"/>
                </a:solidFill>
              </a:rPr>
              <a:t>Remember more $ equals sooner action.  </a:t>
            </a:r>
          </a:p>
        </p:txBody>
      </p:sp>
      <p:sp>
        <p:nvSpPr>
          <p:cNvPr id="9" name="TextBox 8">
            <a:extLst>
              <a:ext uri="{FF2B5EF4-FFF2-40B4-BE49-F238E27FC236}">
                <a16:creationId xmlns:a16="http://schemas.microsoft.com/office/drawing/2014/main" id="{38124E0D-53E1-834D-B201-1EB10D746C9E}"/>
              </a:ext>
            </a:extLst>
          </p:cNvPr>
          <p:cNvSpPr txBox="1"/>
          <p:nvPr/>
        </p:nvSpPr>
        <p:spPr>
          <a:xfrm>
            <a:off x="7412407" y="2723044"/>
            <a:ext cx="1778000" cy="553998"/>
          </a:xfrm>
          <a:prstGeom prst="rect">
            <a:avLst/>
          </a:prstGeom>
          <a:noFill/>
          <a:ln>
            <a:noFill/>
          </a:ln>
        </p:spPr>
        <p:txBody>
          <a:bodyPr wrap="square" rtlCol="0">
            <a:spAutoFit/>
          </a:bodyPr>
          <a:lstStyle/>
          <a:p>
            <a:r>
              <a:rPr lang="en-US" sz="3000" b="1" dirty="0">
                <a:solidFill>
                  <a:srgbClr val="0432FF"/>
                </a:solidFill>
                <a:latin typeface="Aharoni" panose="02010803020104030203" pitchFamily="2" charset="-79"/>
                <a:cs typeface="Aharoni" panose="02010803020104030203" pitchFamily="2" charset="-79"/>
              </a:rPr>
              <a:t>HIGHER</a:t>
            </a:r>
          </a:p>
        </p:txBody>
      </p:sp>
      <p:sp>
        <p:nvSpPr>
          <p:cNvPr id="10" name="TextBox 9">
            <a:extLst>
              <a:ext uri="{FF2B5EF4-FFF2-40B4-BE49-F238E27FC236}">
                <a16:creationId xmlns:a16="http://schemas.microsoft.com/office/drawing/2014/main" id="{FF1363B5-0B80-DB43-B15A-B819BE806FBE}"/>
              </a:ext>
            </a:extLst>
          </p:cNvPr>
          <p:cNvSpPr txBox="1"/>
          <p:nvPr/>
        </p:nvSpPr>
        <p:spPr>
          <a:xfrm>
            <a:off x="42334" y="2723044"/>
            <a:ext cx="1653953" cy="553998"/>
          </a:xfrm>
          <a:prstGeom prst="rect">
            <a:avLst/>
          </a:prstGeom>
          <a:noFill/>
        </p:spPr>
        <p:txBody>
          <a:bodyPr wrap="square" rtlCol="0">
            <a:spAutoFit/>
          </a:bodyPr>
          <a:lstStyle/>
          <a:p>
            <a:r>
              <a:rPr lang="en-US" sz="3000" b="1" dirty="0">
                <a:solidFill>
                  <a:srgbClr val="00B050"/>
                </a:solidFill>
                <a:latin typeface="Aharoni" panose="02010803020104030203" pitchFamily="2" charset="-79"/>
                <a:cs typeface="Aharoni" panose="02010803020104030203" pitchFamily="2" charset="-79"/>
              </a:rPr>
              <a:t>LOWER</a:t>
            </a:r>
          </a:p>
        </p:txBody>
      </p:sp>
      <p:sp>
        <p:nvSpPr>
          <p:cNvPr id="11" name="Left-Right Arrow 10">
            <a:extLst>
              <a:ext uri="{FF2B5EF4-FFF2-40B4-BE49-F238E27FC236}">
                <a16:creationId xmlns:a16="http://schemas.microsoft.com/office/drawing/2014/main" id="{C5E68659-B611-2341-BEC5-6356338E9F63}"/>
              </a:ext>
            </a:extLst>
          </p:cNvPr>
          <p:cNvSpPr/>
          <p:nvPr/>
        </p:nvSpPr>
        <p:spPr>
          <a:xfrm>
            <a:off x="253884" y="3277042"/>
            <a:ext cx="8534400" cy="876300"/>
          </a:xfrm>
          <a:prstGeom prst="leftRightArrow">
            <a:avLst/>
          </a:prstGeom>
          <a:gradFill flip="none" rotWithShape="1">
            <a:gsLst>
              <a:gs pos="0">
                <a:srgbClr val="0432FF"/>
              </a:gs>
              <a:gs pos="99000">
                <a:srgbClr val="00B05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haroni" panose="02010803020104030203" pitchFamily="2" charset="-79"/>
                <a:cs typeface="Aharoni" panose="02010803020104030203" pitchFamily="2" charset="-79"/>
              </a:rPr>
              <a:t> 1             2            3              4             5  </a:t>
            </a:r>
          </a:p>
        </p:txBody>
      </p:sp>
      <p:pic>
        <p:nvPicPr>
          <p:cNvPr id="12" name="Picture 11" descr="236,086 Money Bag Stock Photos and Images - 123RF">
            <a:extLst>
              <a:ext uri="{FF2B5EF4-FFF2-40B4-BE49-F238E27FC236}">
                <a16:creationId xmlns:a16="http://schemas.microsoft.com/office/drawing/2014/main" id="{ECFB181B-441A-714B-8A1B-517321CD0E2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697821" y="4327445"/>
            <a:ext cx="509876" cy="5529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36,086 Money Bag Stock Photos and Images - 123RF">
            <a:extLst>
              <a:ext uri="{FF2B5EF4-FFF2-40B4-BE49-F238E27FC236}">
                <a16:creationId xmlns:a16="http://schemas.microsoft.com/office/drawing/2014/main" id="{5ACCFB5D-93D6-D149-BC4B-A0FAFBE2458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5">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3793166" y="4313276"/>
            <a:ext cx="509876" cy="5529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36,086 Money Bag Stock Photos and Images - 123RF">
            <a:extLst>
              <a:ext uri="{FF2B5EF4-FFF2-40B4-BE49-F238E27FC236}">
                <a16:creationId xmlns:a16="http://schemas.microsoft.com/office/drawing/2014/main" id="{1B168BA2-E9E8-AB46-8203-1B550FB593A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5">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4317062" y="4327445"/>
            <a:ext cx="509876" cy="5529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36,086 Money Bag Stock Photos and Images - 123RF">
            <a:extLst>
              <a:ext uri="{FF2B5EF4-FFF2-40B4-BE49-F238E27FC236}">
                <a16:creationId xmlns:a16="http://schemas.microsoft.com/office/drawing/2014/main" id="{DFB8E25D-C512-AD43-9BE0-8AC386EE91C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5">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7412407" y="4284931"/>
            <a:ext cx="509876" cy="5529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236,086 Money Bag Stock Photos and Images - 123RF">
            <a:extLst>
              <a:ext uri="{FF2B5EF4-FFF2-40B4-BE49-F238E27FC236}">
                <a16:creationId xmlns:a16="http://schemas.microsoft.com/office/drawing/2014/main" id="{E2A93DF2-A7D3-9C4B-8B76-8BAD2E14A51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6">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7936303" y="4299100"/>
            <a:ext cx="509876" cy="5529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236,086 Money Bag Stock Photos and Images - 123RF">
            <a:extLst>
              <a:ext uri="{FF2B5EF4-FFF2-40B4-BE49-F238E27FC236}">
                <a16:creationId xmlns:a16="http://schemas.microsoft.com/office/drawing/2014/main" id="{FD5E45FB-2406-5148-95D8-1DFA2A4AA61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5">
                    <a14:imgEffect>
                      <a14:backgroundRemoval t="16000" b="84000" l="18222" r="80889">
                        <a14:foregroundMark x1="44000" y1="19333" x2="49556" y2="19333"/>
                        <a14:foregroundMark x1="45778" y1="16000" x2="45778" y2="16000"/>
                        <a14:foregroundMark x1="78667" y1="80222" x2="78667" y2="80222"/>
                        <a14:foregroundMark x1="54667" y1="84222" x2="54667" y2="84222"/>
                        <a14:foregroundMark x1="18444" y1="81778" x2="18444" y2="81778"/>
                        <a14:foregroundMark x1="80889" y1="82222" x2="80889" y2="82222"/>
                      </a14:backgroundRemoval>
                    </a14:imgEffect>
                  </a14:imgLayer>
                </a14:imgProps>
              </a:ext>
              <a:ext uri="{28A0092B-C50C-407E-A947-70E740481C1C}">
                <a14:useLocalDpi xmlns:a14="http://schemas.microsoft.com/office/drawing/2010/main" val="0"/>
              </a:ext>
            </a:extLst>
          </a:blip>
          <a:srcRect l="15677" t="13356" r="15548" b="12064"/>
          <a:stretch/>
        </p:blipFill>
        <p:spPr bwMode="auto">
          <a:xfrm>
            <a:off x="8477466" y="4313276"/>
            <a:ext cx="509876" cy="5529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D7CF01-9CC4-D24D-8E38-DC2384E5DC21}"/>
              </a:ext>
            </a:extLst>
          </p:cNvPr>
          <p:cNvSpPr/>
          <p:nvPr/>
        </p:nvSpPr>
        <p:spPr>
          <a:xfrm>
            <a:off x="3297575" y="2535332"/>
            <a:ext cx="2447017" cy="646331"/>
          </a:xfrm>
          <a:prstGeom prst="rect">
            <a:avLst/>
          </a:prstGeom>
        </p:spPr>
        <p:txBody>
          <a:bodyPr wrap="none">
            <a:spAutoFit/>
          </a:bodyPr>
          <a:lstStyle/>
          <a:p>
            <a:r>
              <a:rPr lang="en-US" sz="3600" b="1" dirty="0"/>
              <a:t>Assessment</a:t>
            </a:r>
            <a:endParaRPr lang="en-US" sz="3600" dirty="0"/>
          </a:p>
        </p:txBody>
      </p:sp>
      <p:pic>
        <p:nvPicPr>
          <p:cNvPr id="3074" name="Picture 2" descr="Warm Season Fish Pond Management | Panhandle Agriculture">
            <a:extLst>
              <a:ext uri="{FF2B5EF4-FFF2-40B4-BE49-F238E27FC236}">
                <a16:creationId xmlns:a16="http://schemas.microsoft.com/office/drawing/2014/main" id="{999C88D8-82D6-9540-804C-14CC414E71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47" t="4952" r="7673" b="3366"/>
          <a:stretch/>
        </p:blipFill>
        <p:spPr bwMode="auto">
          <a:xfrm>
            <a:off x="12446" y="5014436"/>
            <a:ext cx="870263"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rm Season Fish Pond Management | Panhandle Agriculture">
            <a:extLst>
              <a:ext uri="{FF2B5EF4-FFF2-40B4-BE49-F238E27FC236}">
                <a16:creationId xmlns:a16="http://schemas.microsoft.com/office/drawing/2014/main" id="{CA1B72BC-AC4A-5745-89C0-49FFBD8662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47" t="4952" r="7673" b="3366"/>
          <a:stretch/>
        </p:blipFill>
        <p:spPr bwMode="auto">
          <a:xfrm>
            <a:off x="882104" y="5023140"/>
            <a:ext cx="870263"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rm Season Fish Pond Management | Panhandle Agriculture">
            <a:extLst>
              <a:ext uri="{FF2B5EF4-FFF2-40B4-BE49-F238E27FC236}">
                <a16:creationId xmlns:a16="http://schemas.microsoft.com/office/drawing/2014/main" id="{ACA06953-AB46-DD47-A8AD-014D9A28C9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47" t="4952" r="7673" b="3366"/>
          <a:stretch/>
        </p:blipFill>
        <p:spPr bwMode="auto">
          <a:xfrm>
            <a:off x="1751181" y="5021478"/>
            <a:ext cx="870263"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Warm Season Fish Pond Management | Panhandle Agriculture">
            <a:extLst>
              <a:ext uri="{FF2B5EF4-FFF2-40B4-BE49-F238E27FC236}">
                <a16:creationId xmlns:a16="http://schemas.microsoft.com/office/drawing/2014/main" id="{BE01300C-7523-934F-85A7-5EE426C9B9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47" t="4952" r="7673" b="3366"/>
          <a:stretch/>
        </p:blipFill>
        <p:spPr bwMode="auto">
          <a:xfrm>
            <a:off x="3384487" y="5014436"/>
            <a:ext cx="870263"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Warm Season Fish Pond Management | Panhandle Agriculture">
            <a:extLst>
              <a:ext uri="{FF2B5EF4-FFF2-40B4-BE49-F238E27FC236}">
                <a16:creationId xmlns:a16="http://schemas.microsoft.com/office/drawing/2014/main" id="{9A861C5C-1D60-9043-B5BB-78917DDBB2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47" t="4952" r="7673" b="3366"/>
          <a:stretch/>
        </p:blipFill>
        <p:spPr bwMode="auto">
          <a:xfrm>
            <a:off x="4254750" y="5014436"/>
            <a:ext cx="870263"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arm Season Fish Pond Management | Panhandle Agriculture">
            <a:extLst>
              <a:ext uri="{FF2B5EF4-FFF2-40B4-BE49-F238E27FC236}">
                <a16:creationId xmlns:a16="http://schemas.microsoft.com/office/drawing/2014/main" id="{7B7E074A-4723-7143-A7BF-62586ABD32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47" t="4952" r="7673" b="3366"/>
          <a:stretch/>
        </p:blipFill>
        <p:spPr bwMode="auto">
          <a:xfrm>
            <a:off x="7756109" y="5018053"/>
            <a:ext cx="870263" cy="1234440"/>
          </a:xfrm>
          <a:prstGeom prst="rect">
            <a:avLst/>
          </a:prstGeom>
          <a:noFill/>
          <a:extLst>
            <a:ext uri="{909E8E84-426E-40DD-AFC4-6F175D3DCCD1}">
              <a14:hiddenFill xmlns:a14="http://schemas.microsoft.com/office/drawing/2010/main">
                <a:solidFill>
                  <a:srgbClr val="FFFFFF"/>
                </a:solidFill>
              </a14:hiddenFill>
            </a:ext>
          </a:extLst>
        </p:spPr>
      </p:pic>
      <p:sp>
        <p:nvSpPr>
          <p:cNvPr id="8" name="Donut 7">
            <a:extLst>
              <a:ext uri="{FF2B5EF4-FFF2-40B4-BE49-F238E27FC236}">
                <a16:creationId xmlns:a16="http://schemas.microsoft.com/office/drawing/2014/main" id="{82488700-E75B-3249-9E1F-37A29AF15A94}"/>
              </a:ext>
            </a:extLst>
          </p:cNvPr>
          <p:cNvSpPr/>
          <p:nvPr/>
        </p:nvSpPr>
        <p:spPr>
          <a:xfrm>
            <a:off x="-1" y="1112907"/>
            <a:ext cx="1685261" cy="819575"/>
          </a:xfrm>
          <a:prstGeom prst="donut">
            <a:avLst>
              <a:gd name="adj" fmla="val 1728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9781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14FFAA-3382-6945-98E5-99E444CFAB12}"/>
              </a:ext>
            </a:extLst>
          </p:cNvPr>
          <p:cNvSpPr>
            <a:spLocks noGrp="1"/>
          </p:cNvSpPr>
          <p:nvPr>
            <p:ph type="sldNum" sz="quarter" idx="12"/>
          </p:nvPr>
        </p:nvSpPr>
        <p:spPr/>
        <p:txBody>
          <a:bodyPr/>
          <a:lstStyle/>
          <a:p>
            <a:pPr algn="l"/>
            <a:fld id="{766D76B9-3FB4-4B48-BD81-7F2F35C81F1E}" type="slidenum">
              <a:rPr lang="en-US" smtClean="0"/>
              <a:pPr algn="l"/>
              <a:t>49</a:t>
            </a:fld>
            <a:endParaRPr lang="en-US" dirty="0"/>
          </a:p>
        </p:txBody>
      </p:sp>
      <p:pic>
        <p:nvPicPr>
          <p:cNvPr id="5122" name="Picture 2" descr="Next Steps Png - Positioning In Marketing Clipart, Transparent Png ,  Transparent Png Image - PNGitem">
            <a:extLst>
              <a:ext uri="{FF2B5EF4-FFF2-40B4-BE49-F238E27FC236}">
                <a16:creationId xmlns:a16="http://schemas.microsoft.com/office/drawing/2014/main" id="{D805626A-BC9D-B243-A91B-F7023C961C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39" b="662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44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D5746"/>
        </a:solidFill>
        <a:effectLst/>
      </p:bgPr>
    </p:bg>
    <p:spTree>
      <p:nvGrpSpPr>
        <p:cNvPr id="1" name=""/>
        <p:cNvGrpSpPr/>
        <p:nvPr/>
      </p:nvGrpSpPr>
      <p:grpSpPr>
        <a:xfrm>
          <a:off x="0" y="0"/>
          <a:ext cx="0" cy="0"/>
          <a:chOff x="0" y="0"/>
          <a:chExt cx="0" cy="0"/>
        </a:xfrm>
      </p:grpSpPr>
      <p:pic>
        <p:nvPicPr>
          <p:cNvPr id="1026" name="Picture 2" descr="Offutt Lake, Washington Fishing Report">
            <a:extLst>
              <a:ext uri="{FF2B5EF4-FFF2-40B4-BE49-F238E27FC236}">
                <a16:creationId xmlns:a16="http://schemas.microsoft.com/office/drawing/2014/main" id="{3419DD4C-6BAA-AA43-BFCC-2023A1175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37" y="-19210"/>
            <a:ext cx="6877210" cy="68772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435297-5005-BE43-9B4C-E3AE58AD0992}"/>
              </a:ext>
            </a:extLst>
          </p:cNvPr>
          <p:cNvSpPr txBox="1"/>
          <p:nvPr/>
        </p:nvSpPr>
        <p:spPr>
          <a:xfrm>
            <a:off x="1068080" y="315045"/>
            <a:ext cx="7007839" cy="6093976"/>
          </a:xfrm>
          <a:prstGeom prst="rect">
            <a:avLst/>
          </a:prstGeom>
          <a:noFill/>
        </p:spPr>
        <p:txBody>
          <a:bodyPr wrap="square" rtlCol="0">
            <a:spAutoFit/>
          </a:bodyPr>
          <a:lstStyle/>
          <a:p>
            <a:r>
              <a:rPr lang="en-US" sz="9500" dirty="0">
                <a:solidFill>
                  <a:schemeClr val="bg1"/>
                </a:solidFill>
                <a:latin typeface="Aharoni" panose="02010803020104030203" pitchFamily="2" charset="-79"/>
                <a:cs typeface="Aharoni" panose="02010803020104030203" pitchFamily="2" charset="-79"/>
              </a:rPr>
              <a:t>L</a:t>
            </a:r>
            <a:r>
              <a:rPr lang="en-US" sz="13000" dirty="0">
                <a:solidFill>
                  <a:schemeClr val="bg1"/>
                </a:solidFill>
                <a:latin typeface="Aldhabi" pitchFamily="2" charset="-78"/>
                <a:cs typeface="Aldhabi" pitchFamily="2" charset="-78"/>
              </a:rPr>
              <a:t>ake</a:t>
            </a:r>
            <a:r>
              <a:rPr lang="en-US" sz="9500" dirty="0">
                <a:solidFill>
                  <a:schemeClr val="bg1"/>
                </a:solidFill>
                <a:latin typeface="Aldhabi" pitchFamily="2" charset="-78"/>
                <a:cs typeface="Aldhabi" pitchFamily="2" charset="-78"/>
              </a:rPr>
              <a:t> </a:t>
            </a:r>
          </a:p>
          <a:p>
            <a:r>
              <a:rPr lang="en-US" sz="9500" dirty="0">
                <a:solidFill>
                  <a:schemeClr val="bg1"/>
                </a:solidFill>
                <a:latin typeface="Aldhabi" pitchFamily="2" charset="-78"/>
                <a:cs typeface="Aldhabi" pitchFamily="2" charset="-78"/>
              </a:rPr>
              <a:t>	</a:t>
            </a:r>
            <a:r>
              <a:rPr lang="en-US" sz="9500" dirty="0">
                <a:solidFill>
                  <a:schemeClr val="bg1"/>
                </a:solidFill>
                <a:latin typeface="Aharoni" panose="02010803020104030203" pitchFamily="2" charset="-79"/>
                <a:cs typeface="Aharoni" panose="02010803020104030203" pitchFamily="2" charset="-79"/>
              </a:rPr>
              <a:t>M</a:t>
            </a:r>
            <a:r>
              <a:rPr lang="en-US" sz="13000" dirty="0">
                <a:solidFill>
                  <a:schemeClr val="bg1"/>
                </a:solidFill>
                <a:latin typeface="Aldhabi" pitchFamily="2" charset="-78"/>
                <a:cs typeface="Aldhabi" pitchFamily="2" charset="-78"/>
              </a:rPr>
              <a:t>anagement</a:t>
            </a:r>
          </a:p>
          <a:p>
            <a:r>
              <a:rPr lang="en-US" sz="9500" dirty="0">
                <a:solidFill>
                  <a:schemeClr val="bg1"/>
                </a:solidFill>
                <a:latin typeface="Aldhabi" pitchFamily="2" charset="-78"/>
                <a:cs typeface="Aldhabi" pitchFamily="2" charset="-78"/>
              </a:rPr>
              <a:t>		</a:t>
            </a:r>
            <a:r>
              <a:rPr lang="en-US" sz="9500" dirty="0">
                <a:solidFill>
                  <a:schemeClr val="bg1"/>
                </a:solidFill>
                <a:latin typeface="Aharoni" panose="02010803020104030203" pitchFamily="2" charset="-79"/>
                <a:cs typeface="Aharoni" panose="02010803020104030203" pitchFamily="2" charset="-79"/>
              </a:rPr>
              <a:t>D</a:t>
            </a:r>
            <a:r>
              <a:rPr lang="en-US" sz="13000" dirty="0">
                <a:solidFill>
                  <a:schemeClr val="bg1"/>
                </a:solidFill>
                <a:latin typeface="Aldhabi" pitchFamily="2" charset="-78"/>
                <a:cs typeface="Aldhabi" pitchFamily="2" charset="-78"/>
              </a:rPr>
              <a:t>istrict</a:t>
            </a:r>
          </a:p>
        </p:txBody>
      </p:sp>
    </p:spTree>
    <p:extLst>
      <p:ext uri="{BB962C8B-B14F-4D97-AF65-F5344CB8AC3E}">
        <p14:creationId xmlns:p14="http://schemas.microsoft.com/office/powerpoint/2010/main" val="1055323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3336790" y="117879"/>
            <a:ext cx="5699632" cy="3295753"/>
          </a:xfrm>
        </p:spPr>
        <p:txBody>
          <a:bodyPr>
            <a:normAutofit/>
          </a:bodyPr>
          <a:lstStyle/>
          <a:p>
            <a:pPr marL="0" indent="0">
              <a:buNone/>
            </a:pPr>
            <a:r>
              <a:rPr lang="en-US" sz="3600" b="1" dirty="0"/>
              <a:t>We will be meeting with the County to help us with the petition process.</a:t>
            </a:r>
          </a:p>
          <a:p>
            <a:pPr marL="0" indent="0">
              <a:buNone/>
            </a:pPr>
            <a:r>
              <a:rPr lang="en-US" sz="3600" b="1" dirty="0"/>
              <a:t>We are hoping to have the petition ready to gather signatures in April.</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50</a:t>
            </a:fld>
            <a:endParaRPr lang="en-US" dirty="0"/>
          </a:p>
        </p:txBody>
      </p:sp>
      <p:pic>
        <p:nvPicPr>
          <p:cNvPr id="5" name="Picture 2" descr="Next Steps Png - Positioning In Marketing Clipart, Transparent Png ,  Transparent Png Image - PNGitem">
            <a:extLst>
              <a:ext uri="{FF2B5EF4-FFF2-40B4-BE49-F238E27FC236}">
                <a16:creationId xmlns:a16="http://schemas.microsoft.com/office/drawing/2014/main" id="{90962020-B3B0-9047-AE5E-70DD408EC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9" b="6628"/>
          <a:stretch/>
        </p:blipFill>
        <p:spPr bwMode="auto">
          <a:xfrm>
            <a:off x="0" y="0"/>
            <a:ext cx="2837329" cy="31810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3245B17-340A-AC43-ABD9-CDC11B59A637}"/>
              </a:ext>
            </a:extLst>
          </p:cNvPr>
          <p:cNvSpPr/>
          <p:nvPr/>
        </p:nvSpPr>
        <p:spPr>
          <a:xfrm>
            <a:off x="661033" y="3546184"/>
            <a:ext cx="8093002" cy="2862322"/>
          </a:xfrm>
          <a:prstGeom prst="rect">
            <a:avLst/>
          </a:prstGeom>
        </p:spPr>
        <p:txBody>
          <a:bodyPr wrap="square">
            <a:spAutoFit/>
          </a:bodyPr>
          <a:lstStyle/>
          <a:p>
            <a:r>
              <a:rPr lang="en-US" sz="3600" b="1" dirty="0"/>
              <a:t>Watch our website for any updates. </a:t>
            </a:r>
          </a:p>
          <a:p>
            <a:r>
              <a:rPr lang="en-US" sz="3600" b="1" dirty="0"/>
              <a:t>We will email everyone with updates </a:t>
            </a:r>
            <a:br>
              <a:rPr lang="en-US" sz="3600" b="1" dirty="0"/>
            </a:br>
            <a:r>
              <a:rPr lang="en-US" sz="3600" b="1" dirty="0"/>
              <a:t>as we have them.</a:t>
            </a:r>
          </a:p>
          <a:p>
            <a:r>
              <a:rPr lang="en-US" sz="3600" b="1" dirty="0"/>
              <a:t>We encourage you to contact us via email with your ideas or questions.</a:t>
            </a:r>
          </a:p>
        </p:txBody>
      </p:sp>
    </p:spTree>
    <p:extLst>
      <p:ext uri="{BB962C8B-B14F-4D97-AF65-F5344CB8AC3E}">
        <p14:creationId xmlns:p14="http://schemas.microsoft.com/office/powerpoint/2010/main" val="707707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14FFAA-3382-6945-98E5-99E444CFAB12}"/>
              </a:ext>
            </a:extLst>
          </p:cNvPr>
          <p:cNvSpPr>
            <a:spLocks noGrp="1"/>
          </p:cNvSpPr>
          <p:nvPr>
            <p:ph type="sldNum" sz="quarter" idx="12"/>
          </p:nvPr>
        </p:nvSpPr>
        <p:spPr/>
        <p:txBody>
          <a:bodyPr/>
          <a:lstStyle/>
          <a:p>
            <a:pPr algn="l"/>
            <a:fld id="{766D76B9-3FB4-4B48-BD81-7F2F35C81F1E}" type="slidenum">
              <a:rPr lang="en-US" smtClean="0"/>
              <a:pPr algn="l"/>
              <a:t>51</a:t>
            </a:fld>
            <a:endParaRPr lang="en-US" dirty="0"/>
          </a:p>
        </p:txBody>
      </p:sp>
      <p:pic>
        <p:nvPicPr>
          <p:cNvPr id="7" name="Picture 6" descr="Text&#10;&#10;Description automatically generated with low confidence">
            <a:extLst>
              <a:ext uri="{FF2B5EF4-FFF2-40B4-BE49-F238E27FC236}">
                <a16:creationId xmlns:a16="http://schemas.microsoft.com/office/drawing/2014/main" id="{1E6B31CB-2935-C948-9D6E-E0F387A6B5ED}"/>
              </a:ext>
            </a:extLst>
          </p:cNvPr>
          <p:cNvPicPr>
            <a:picLocks noChangeAspect="1"/>
          </p:cNvPicPr>
          <p:nvPr/>
        </p:nvPicPr>
        <p:blipFill rotWithShape="1">
          <a:blip r:embed="rId3">
            <a:extLst>
              <a:ext uri="{28A0092B-C50C-407E-A947-70E740481C1C}">
                <a14:useLocalDpi xmlns:a14="http://schemas.microsoft.com/office/drawing/2010/main" val="0"/>
              </a:ext>
            </a:extLst>
          </a:blip>
          <a:srcRect t="14667" b="10533"/>
          <a:stretch/>
        </p:blipFill>
        <p:spPr>
          <a:xfrm>
            <a:off x="0" y="0"/>
            <a:ext cx="9144000" cy="6858000"/>
          </a:xfrm>
          <a:prstGeom prst="rect">
            <a:avLst/>
          </a:prstGeom>
        </p:spPr>
      </p:pic>
    </p:spTree>
    <p:extLst>
      <p:ext uri="{BB962C8B-B14F-4D97-AF65-F5344CB8AC3E}">
        <p14:creationId xmlns:p14="http://schemas.microsoft.com/office/powerpoint/2010/main" val="3121294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6</a:t>
            </a:fld>
            <a:endParaRPr lang="en-US"/>
          </a:p>
        </p:txBody>
      </p:sp>
      <p:pic>
        <p:nvPicPr>
          <p:cNvPr id="8194" name="Picture 2" descr="Agility in Decision Making Protects Your Organization - Kepner Tregoe">
            <a:extLst>
              <a:ext uri="{FF2B5EF4-FFF2-40B4-BE49-F238E27FC236}">
                <a16:creationId xmlns:a16="http://schemas.microsoft.com/office/drawing/2014/main" id="{88CE8E86-50E6-8245-925B-F0EED83AD62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932154" y="33893"/>
            <a:ext cx="7583195" cy="4085341"/>
          </a:xfrm>
        </p:spPr>
        <p:txBody>
          <a:bodyPr>
            <a:normAutofit/>
          </a:bodyPr>
          <a:lstStyle/>
          <a:p>
            <a:pPr marL="0" indent="0">
              <a:buNone/>
            </a:pPr>
            <a:r>
              <a:rPr lang="en-US" sz="3600" b="1" dirty="0"/>
              <a:t>Our Steering Committee has voted </a:t>
            </a:r>
            <a:br>
              <a:rPr lang="en-US" sz="3600" b="1" dirty="0"/>
            </a:br>
            <a:r>
              <a:rPr lang="en-US" sz="3600" b="1" dirty="0"/>
              <a:t>to proceed with forming a Lake Management District (LMD) instead </a:t>
            </a:r>
            <a:br>
              <a:rPr lang="en-US" sz="3600" b="1" dirty="0"/>
            </a:br>
            <a:r>
              <a:rPr lang="en-US" sz="3600" b="1" dirty="0"/>
              <a:t>of a Special Utility District (SUD).</a:t>
            </a:r>
          </a:p>
          <a:p>
            <a:pPr marL="0" indent="0">
              <a:buNone/>
            </a:pPr>
            <a:endParaRPr lang="en-US" sz="1600" b="1" dirty="0"/>
          </a:p>
          <a:p>
            <a:pPr marL="0" indent="0">
              <a:buNone/>
            </a:pPr>
            <a:r>
              <a:rPr lang="en-US" sz="3600" b="1" dirty="0"/>
              <a:t>At the last meeting Barry Halverson spoke to the advantages of an LMD. We’d like to share why we chose LMD.</a:t>
            </a:r>
          </a:p>
        </p:txBody>
      </p:sp>
    </p:spTree>
    <p:extLst>
      <p:ext uri="{BB962C8B-B14F-4D97-AF65-F5344CB8AC3E}">
        <p14:creationId xmlns:p14="http://schemas.microsoft.com/office/powerpoint/2010/main" val="2034855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a:latin typeface="Microsoft Sans Serif" panose="020B0604020202020204" pitchFamily="34" charset="0"/>
                <a:ea typeface="Microsoft Sans Serif" panose="020B0604020202020204" pitchFamily="34" charset="0"/>
                <a:cs typeface="Microsoft Sans Serif" panose="020B0604020202020204" pitchFamily="34" charset="0"/>
              </a:rPr>
              <a:t>LMD RATIONALE</a:t>
            </a:r>
          </a:p>
        </p:txBody>
      </p:sp>
      <p:sp>
        <p:nvSpPr>
          <p:cNvPr id="4" name="Content Placeholder 3">
            <a:extLst>
              <a:ext uri="{FF2B5EF4-FFF2-40B4-BE49-F238E27FC236}">
                <a16:creationId xmlns:a16="http://schemas.microsoft.com/office/drawing/2014/main" id="{086E892C-B1EC-5F49-B0AD-9051F1A9C193}"/>
              </a:ext>
            </a:extLst>
          </p:cNvPr>
          <p:cNvSpPr>
            <a:spLocks noGrp="1"/>
          </p:cNvSpPr>
          <p:nvPr>
            <p:ph idx="1"/>
          </p:nvPr>
        </p:nvSpPr>
        <p:spPr>
          <a:xfrm>
            <a:off x="187569" y="1207476"/>
            <a:ext cx="8804031" cy="5322277"/>
          </a:xfrm>
        </p:spPr>
        <p:txBody>
          <a:bodyPr>
            <a:noAutofit/>
          </a:bodyPr>
          <a:lstStyle/>
          <a:p>
            <a:pPr marL="514350" indent="-514350">
              <a:lnSpc>
                <a:spcPct val="100000"/>
              </a:lnSpc>
              <a:spcBef>
                <a:spcPts val="0"/>
              </a:spcBef>
              <a:spcAft>
                <a:spcPts val="600"/>
              </a:spcAft>
              <a:buFont typeface="+mj-lt"/>
              <a:buAutoNum type="arabicPeriod"/>
            </a:pPr>
            <a:r>
              <a:rPr lang="en-US" sz="2200" b="1" dirty="0"/>
              <a:t>More Washington lakes have chosen LMD (17) over SUD (1).</a:t>
            </a:r>
          </a:p>
          <a:p>
            <a:pPr marL="514350" indent="-514350">
              <a:lnSpc>
                <a:spcPct val="100000"/>
              </a:lnSpc>
              <a:spcBef>
                <a:spcPts val="0"/>
              </a:spcBef>
              <a:spcAft>
                <a:spcPts val="600"/>
              </a:spcAft>
              <a:buFont typeface="+mj-lt"/>
              <a:buAutoNum type="arabicPeriod"/>
            </a:pPr>
            <a:r>
              <a:rPr lang="en-US" sz="2200" b="1" dirty="0"/>
              <a:t>SUDs can be sued. LMDs cannot.</a:t>
            </a:r>
          </a:p>
          <a:p>
            <a:pPr marL="514350" indent="-514350">
              <a:lnSpc>
                <a:spcPct val="100000"/>
              </a:lnSpc>
              <a:spcBef>
                <a:spcPts val="0"/>
              </a:spcBef>
              <a:spcAft>
                <a:spcPts val="600"/>
              </a:spcAft>
              <a:buFont typeface="+mj-lt"/>
              <a:buAutoNum type="arabicPeriod"/>
            </a:pPr>
            <a:r>
              <a:rPr lang="en-US" sz="2200" b="1" dirty="0"/>
              <a:t>SUDs require a </a:t>
            </a:r>
            <a:r>
              <a:rPr lang="en-US" sz="2200" b="1" u="sng" dirty="0"/>
              <a:t>huge</a:t>
            </a:r>
            <a:r>
              <a:rPr lang="en-US" sz="2200" b="1" dirty="0"/>
              <a:t> amount of work from the committee, including three elected commissioners. Knowing how much work it has taken the Steering Committee to get this far, we do not believe an SUD would be sustainable.</a:t>
            </a:r>
          </a:p>
          <a:p>
            <a:pPr marL="514350" indent="-514350">
              <a:lnSpc>
                <a:spcPct val="100000"/>
              </a:lnSpc>
              <a:spcBef>
                <a:spcPts val="0"/>
              </a:spcBef>
              <a:spcAft>
                <a:spcPts val="600"/>
              </a:spcAft>
              <a:buFont typeface="+mj-lt"/>
              <a:buAutoNum type="arabicPeriod"/>
            </a:pPr>
            <a:r>
              <a:rPr lang="en-US" sz="2200" b="1" dirty="0"/>
              <a:t>LMDs protect members because it cannot borrow. SUDs can borrow money and go into debt for all owners</a:t>
            </a:r>
            <a:r>
              <a:rPr lang="en-US" sz="2200" b="1" i="1" dirty="0"/>
              <a:t>. </a:t>
            </a:r>
          </a:p>
          <a:p>
            <a:pPr marL="514350" indent="-514350">
              <a:lnSpc>
                <a:spcPct val="100000"/>
              </a:lnSpc>
              <a:spcBef>
                <a:spcPts val="0"/>
              </a:spcBef>
              <a:spcAft>
                <a:spcPts val="600"/>
              </a:spcAft>
              <a:buFont typeface="+mj-lt"/>
              <a:buAutoNum type="arabicPeriod"/>
            </a:pPr>
            <a:r>
              <a:rPr lang="en-US" sz="2200" b="1" dirty="0"/>
              <a:t>LMDs provide more safety for people, pets and wildlife with control over chemicals/frequency and what happens in our lake.</a:t>
            </a:r>
          </a:p>
          <a:p>
            <a:pPr marL="514350" indent="-514350">
              <a:lnSpc>
                <a:spcPct val="110000"/>
              </a:lnSpc>
              <a:spcBef>
                <a:spcPts val="0"/>
              </a:spcBef>
              <a:spcAft>
                <a:spcPts val="600"/>
              </a:spcAft>
              <a:buFont typeface="+mj-lt"/>
              <a:buAutoNum type="arabicPeriod"/>
            </a:pPr>
            <a:r>
              <a:rPr lang="en-US" sz="2200" b="1" dirty="0"/>
              <a:t>The </a:t>
            </a:r>
            <a:r>
              <a:rPr lang="en-US" sz="2200" b="1" dirty="0" err="1"/>
              <a:t>BoCC</a:t>
            </a:r>
            <a:r>
              <a:rPr lang="en-US" sz="2200" b="1" dirty="0"/>
              <a:t> just authorized $10,000 for 2022 and 2023 to assist lakes forming LMD’s </a:t>
            </a:r>
            <a:r>
              <a:rPr lang="en-US" sz="2200" b="1" u="sng" dirty="0"/>
              <a:t>(not for SUDs).</a:t>
            </a:r>
          </a:p>
          <a:p>
            <a:pPr marL="514350" indent="-514350">
              <a:lnSpc>
                <a:spcPct val="110000"/>
              </a:lnSpc>
              <a:spcBef>
                <a:spcPts val="0"/>
              </a:spcBef>
              <a:spcAft>
                <a:spcPts val="600"/>
              </a:spcAft>
              <a:buFont typeface="+mj-lt"/>
              <a:buAutoNum type="arabicPeriod"/>
            </a:pPr>
            <a:r>
              <a:rPr lang="en-US" sz="2200" b="1" dirty="0"/>
              <a:t>LMDs are given priority for State grants such as: WSDA/DNR/WDFW.</a:t>
            </a:r>
          </a:p>
        </p:txBody>
      </p:sp>
    </p:spTree>
    <p:extLst>
      <p:ext uri="{BB962C8B-B14F-4D97-AF65-F5344CB8AC3E}">
        <p14:creationId xmlns:p14="http://schemas.microsoft.com/office/powerpoint/2010/main" val="2538894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Youth Guest Speaker - Ministry Pass">
            <a:extLst>
              <a:ext uri="{FF2B5EF4-FFF2-40B4-BE49-F238E27FC236}">
                <a16:creationId xmlns:a16="http://schemas.microsoft.com/office/drawing/2014/main" id="{AAD2657D-3BCD-F442-91E6-1FFBA9269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957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763227F-C7FA-4847-9240-45F2319F1A50}"/>
              </a:ext>
            </a:extLst>
          </p:cNvPr>
          <p:cNvSpPr txBox="1">
            <a:spLocks/>
          </p:cNvSpPr>
          <p:nvPr/>
        </p:nvSpPr>
        <p:spPr>
          <a:xfrm>
            <a:off x="60961" y="4843466"/>
            <a:ext cx="9083040" cy="10789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rgbClr val="FF9300"/>
                </a:solidFill>
                <a:latin typeface="Aharoni" panose="02010803020104030203" pitchFamily="2" charset="-79"/>
                <a:cs typeface="Aharoni" panose="02010803020104030203" pitchFamily="2" charset="-79"/>
              </a:rPr>
              <a:t>Paula Cracknell</a:t>
            </a:r>
          </a:p>
        </p:txBody>
      </p:sp>
    </p:spTree>
    <p:extLst>
      <p:ext uri="{BB962C8B-B14F-4D97-AF65-F5344CB8AC3E}">
        <p14:creationId xmlns:p14="http://schemas.microsoft.com/office/powerpoint/2010/main" val="234576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901BEE-7747-704C-BF02-2FEB0224DEE5}"/>
              </a:ext>
            </a:extLst>
          </p:cNvPr>
          <p:cNvSpPr>
            <a:spLocks noGrp="1"/>
          </p:cNvSpPr>
          <p:nvPr>
            <p:ph type="sldNum" sz="quarter" idx="12"/>
          </p:nvPr>
        </p:nvSpPr>
        <p:spPr/>
        <p:txBody>
          <a:bodyPr/>
          <a:lstStyle/>
          <a:p>
            <a:pPr algn="l"/>
            <a:fld id="{766D76B9-3FB4-4B48-BD81-7F2F35C81F1E}" type="slidenum">
              <a:rPr lang="en-US" smtClean="0"/>
              <a:pPr algn="l"/>
              <a:t>9</a:t>
            </a:fld>
            <a:endParaRPr lang="en-US"/>
          </a:p>
        </p:txBody>
      </p:sp>
      <p:sp>
        <p:nvSpPr>
          <p:cNvPr id="4" name="Rectangle 3">
            <a:extLst>
              <a:ext uri="{FF2B5EF4-FFF2-40B4-BE49-F238E27FC236}">
                <a16:creationId xmlns:a16="http://schemas.microsoft.com/office/drawing/2014/main" id="{F16C392A-C7EE-4F44-B3CF-255D51F74998}"/>
              </a:ext>
            </a:extLst>
          </p:cNvPr>
          <p:cNvSpPr/>
          <p:nvPr/>
        </p:nvSpPr>
        <p:spPr>
          <a:xfrm>
            <a:off x="213063" y="197346"/>
            <a:ext cx="8806649" cy="6155531"/>
          </a:xfrm>
          <a:prstGeom prst="rect">
            <a:avLst/>
          </a:prstGeom>
        </p:spPr>
        <p:txBody>
          <a:bodyPr wrap="square">
            <a:spAutoFit/>
          </a:bodyPr>
          <a:lstStyle/>
          <a:p>
            <a:pPr>
              <a:spcAft>
                <a:spcPts val="1200"/>
              </a:spcAft>
            </a:pPr>
            <a:r>
              <a:rPr lang="en-US" sz="2200" dirty="0">
                <a:solidFill>
                  <a:schemeClr val="bg1"/>
                </a:solidFill>
                <a:latin typeface="Arial" panose="020B0604020202020204" pitchFamily="34" charset="0"/>
              </a:rPr>
              <a:t>Paula Cracknell is the County’s Aquatic Resource Specialist. She manages Lake Districts and conducts aquatic weed investigations in lakes and the county river systems. She holds an M.S. in Environmental Science. Her academic research focused on nutrient transport from river systems into the Puget Sound and how this influences Algae Blooms.</a:t>
            </a:r>
          </a:p>
          <a:p>
            <a:pPr>
              <a:spcAft>
                <a:spcPts val="1200"/>
              </a:spcAft>
            </a:pPr>
            <a:r>
              <a:rPr lang="en-US" sz="2200" dirty="0">
                <a:solidFill>
                  <a:schemeClr val="bg1"/>
                </a:solidFill>
                <a:latin typeface="Arial" panose="020B0604020202020204" pitchFamily="34" charset="0"/>
              </a:rPr>
              <a:t>An expert in her field for algae and chemistry related issues, Paula frequently works with students and volunteer groups to clean up water systems.</a:t>
            </a:r>
          </a:p>
          <a:p>
            <a:pPr>
              <a:spcAft>
                <a:spcPts val="1200"/>
              </a:spcAft>
            </a:pPr>
            <a:r>
              <a:rPr lang="en-US" sz="2200" dirty="0">
                <a:solidFill>
                  <a:schemeClr val="bg1"/>
                </a:solidFill>
                <a:latin typeface="Arial" panose="020B0604020202020204" pitchFamily="34" charset="0"/>
              </a:rPr>
              <a:t>Paula is also an aquatic weeds expert and creates training and educational materials to educate the public with her work at Thurston County and the Washington State Lakes Protection Association. When she isn’t chasing water quality </a:t>
            </a:r>
            <a:br>
              <a:rPr lang="en-US" sz="2200" dirty="0">
                <a:solidFill>
                  <a:schemeClr val="bg1"/>
                </a:solidFill>
                <a:latin typeface="Arial" panose="020B0604020202020204" pitchFamily="34" charset="0"/>
              </a:rPr>
            </a:br>
            <a:r>
              <a:rPr lang="en-US" sz="2200" dirty="0">
                <a:solidFill>
                  <a:schemeClr val="bg1"/>
                </a:solidFill>
                <a:latin typeface="Arial" panose="020B0604020202020204" pitchFamily="34" charset="0"/>
              </a:rPr>
              <a:t>issues, Paula enjoys spending time </a:t>
            </a:r>
            <a:br>
              <a:rPr lang="en-US" sz="2200" dirty="0">
                <a:solidFill>
                  <a:schemeClr val="bg1"/>
                </a:solidFill>
                <a:latin typeface="Arial" panose="020B0604020202020204" pitchFamily="34" charset="0"/>
              </a:rPr>
            </a:br>
            <a:r>
              <a:rPr lang="en-US" sz="2200" dirty="0">
                <a:solidFill>
                  <a:schemeClr val="bg1"/>
                </a:solidFill>
                <a:latin typeface="Arial" panose="020B0604020202020204" pitchFamily="34" charset="0"/>
              </a:rPr>
              <a:t>with her teenage daughters and </a:t>
            </a:r>
            <a:br>
              <a:rPr lang="en-US" sz="2200" dirty="0">
                <a:solidFill>
                  <a:schemeClr val="bg1"/>
                </a:solidFill>
                <a:latin typeface="Arial" panose="020B0604020202020204" pitchFamily="34" charset="0"/>
              </a:rPr>
            </a:br>
            <a:r>
              <a:rPr lang="en-US" sz="2200" dirty="0">
                <a:solidFill>
                  <a:schemeClr val="bg1"/>
                </a:solidFill>
                <a:latin typeface="Arial" panose="020B0604020202020204" pitchFamily="34" charset="0"/>
              </a:rPr>
              <a:t>working on the never-ending list </a:t>
            </a:r>
            <a:br>
              <a:rPr lang="en-US" sz="2200" dirty="0">
                <a:solidFill>
                  <a:schemeClr val="bg1"/>
                </a:solidFill>
                <a:latin typeface="Arial" panose="020B0604020202020204" pitchFamily="34" charset="0"/>
              </a:rPr>
            </a:br>
            <a:r>
              <a:rPr lang="en-US" sz="2200" dirty="0">
                <a:solidFill>
                  <a:schemeClr val="bg1"/>
                </a:solidFill>
                <a:latin typeface="Arial" panose="020B0604020202020204" pitchFamily="34" charset="0"/>
              </a:rPr>
              <a:t>of house projects.</a:t>
            </a:r>
            <a:endParaRPr lang="en-US" sz="2200" b="0" i="0" dirty="0">
              <a:solidFill>
                <a:schemeClr val="bg1"/>
              </a:solidFill>
              <a:effectLst/>
              <a:latin typeface="Arial" panose="020B0604020202020204" pitchFamily="34" charset="0"/>
            </a:endParaRPr>
          </a:p>
        </p:txBody>
      </p:sp>
      <p:pic>
        <p:nvPicPr>
          <p:cNvPr id="5" name="Picture 2" descr="Youth Guest Speaker - Ministry Pass">
            <a:extLst>
              <a:ext uri="{FF2B5EF4-FFF2-40B4-BE49-F238E27FC236}">
                <a16:creationId xmlns:a16="http://schemas.microsoft.com/office/drawing/2014/main" id="{B368097E-7115-B74D-9CCB-BF3703A4E3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26" t="22502" r="18932" b="22093"/>
          <a:stretch/>
        </p:blipFill>
        <p:spPr bwMode="auto">
          <a:xfrm>
            <a:off x="5131293" y="4777031"/>
            <a:ext cx="3968319" cy="199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7294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31714</TotalTime>
  <Words>2133</Words>
  <Application>Microsoft Macintosh PowerPoint</Application>
  <PresentationFormat>On-screen Show (4:3)</PresentationFormat>
  <Paragraphs>232</Paragraphs>
  <Slides>51</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Abadi</vt:lpstr>
      <vt:lpstr>Aharoni</vt:lpstr>
      <vt:lpstr>Aldhabi</vt:lpstr>
      <vt:lpstr>Arial</vt:lpstr>
      <vt:lpstr>Calibri</vt:lpstr>
      <vt:lpstr>Calibri Light</vt:lpstr>
      <vt:lpstr>Microsoft Sans Serif</vt:lpstr>
      <vt:lpstr>Waltograph UI</vt:lpstr>
      <vt:lpstr>Office Theme</vt:lpstr>
      <vt:lpstr>PowerPoint Presentation</vt:lpstr>
      <vt:lpstr>PowerPoint Presentation</vt:lpstr>
      <vt:lpstr>Agenda</vt:lpstr>
      <vt:lpstr>Review—Our Mission Statement</vt:lpstr>
      <vt:lpstr>PowerPoint Presentation</vt:lpstr>
      <vt:lpstr>PowerPoint Presentation</vt:lpstr>
      <vt:lpstr>LMD RATIONALE</vt:lpstr>
      <vt:lpstr>PowerPoint Presentation</vt:lpstr>
      <vt:lpstr>PowerPoint Presentation</vt:lpstr>
      <vt:lpstr>Thurston County Lakes Management Program</vt:lpstr>
      <vt:lpstr>PowerPoint Presentation</vt:lpstr>
      <vt:lpstr>PowerPoint Presentation</vt:lpstr>
      <vt:lpstr>PowerPoint Presentation</vt:lpstr>
      <vt:lpstr>PowerPoint Presentation</vt:lpstr>
      <vt:lpstr>PowerPoint Presentation</vt:lpstr>
      <vt:lpstr>Developing Work Plans for Offut LMD (OLMD)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101</vt:lpstr>
      <vt:lpstr>PowerPoint Presentation</vt:lpstr>
      <vt:lpstr>PowerPoint Presentation</vt:lpstr>
      <vt:lpstr>Updated draft  BUDGET</vt:lpstr>
      <vt:lpstr>PowerPoint Presentation</vt:lpstr>
      <vt:lpstr>ASSESSMENTS = ACTION</vt:lpstr>
      <vt:lpstr>PowerPoint Presentation</vt:lpstr>
      <vt:lpstr>ASSESSMENT OPTIONS</vt:lpstr>
      <vt:lpstr>Why we chose this assessment method.</vt:lpstr>
      <vt:lpstr>PowerPoint Presentation</vt:lpstr>
      <vt:lpstr>PowerPoint Presentation</vt:lpstr>
      <vt:lpstr>PowerPoint Presentation</vt:lpstr>
      <vt:lpstr>PowerPoint Presentation</vt:lpstr>
      <vt:lpstr>THREE ASSESSMENT SCENARIOS</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Anonymous Individual Feedback Card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Satran</dc:creator>
  <cp:lastModifiedBy>Gary Witley</cp:lastModifiedBy>
  <cp:revision>294</cp:revision>
  <cp:lastPrinted>2022-01-26T22:28:57Z</cp:lastPrinted>
  <dcterms:created xsi:type="dcterms:W3CDTF">2016-02-14T22:58:27Z</dcterms:created>
  <dcterms:modified xsi:type="dcterms:W3CDTF">2022-01-27T20:34:06Z</dcterms:modified>
</cp:coreProperties>
</file>