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63" r:id="rId5"/>
    <p:sldId id="262" r:id="rId6"/>
    <p:sldId id="260" r:id="rId7"/>
    <p:sldId id="258" r:id="rId8"/>
    <p:sldId id="261" r:id="rId9"/>
    <p:sldId id="264"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C9DEF9-86CE-4897-A039-F5365F5AB1FB}" v="1" dt="2024-02-07T21:25:53.311"/>
    <p1510:client id="{4FED2DE2-FC8B-496E-A9D1-D1B5003DF9D1}" v="10" dt="2024-02-06T22:25:37.212"/>
    <p1510:client id="{59AB257B-637D-8139-086C-896DA38F1DAB}" v="1" dt="2024-02-07T17:20:05.384"/>
    <p1510:client id="{640AD34C-5F79-8722-70A7-FD15BBE28279}" v="419" dt="2024-02-06T23:44:00.7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787" y="3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618BEC-A44B-4A41-9D6B-A070E6191836}"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419369A-F4FB-4DA4-A988-F0096820A4DC}">
      <dgm:prSet/>
      <dgm:spPr/>
      <dgm:t>
        <a:bodyPr/>
        <a:lstStyle/>
        <a:p>
          <a:r>
            <a:rPr lang="en-US">
              <a:latin typeface="+mn-lt"/>
            </a:rPr>
            <a:t>Lounge</a:t>
          </a:r>
        </a:p>
      </dgm:t>
    </dgm:pt>
    <dgm:pt modelId="{4AC1172D-24B5-44F8-8F8C-0C1624600475}" type="parTrans" cxnId="{AD90A640-7E27-4814-B0FF-BC1572F6D1F0}">
      <dgm:prSet/>
      <dgm:spPr/>
      <dgm:t>
        <a:bodyPr/>
        <a:lstStyle/>
        <a:p>
          <a:endParaRPr lang="en-US"/>
        </a:p>
      </dgm:t>
    </dgm:pt>
    <dgm:pt modelId="{4F700FBD-273A-48DB-BBBB-2057F16BEEDF}" type="sibTrans" cxnId="{AD90A640-7E27-4814-B0FF-BC1572F6D1F0}">
      <dgm:prSet/>
      <dgm:spPr/>
      <dgm:t>
        <a:bodyPr/>
        <a:lstStyle/>
        <a:p>
          <a:endParaRPr lang="en-US"/>
        </a:p>
      </dgm:t>
    </dgm:pt>
    <dgm:pt modelId="{916EBE47-131E-42FF-A6FA-A1061402B73C}">
      <dgm:prSet/>
      <dgm:spPr/>
      <dgm:t>
        <a:bodyPr/>
        <a:lstStyle/>
        <a:p>
          <a:pPr rtl="0"/>
          <a:r>
            <a:rPr lang="en-US" b="0">
              <a:latin typeface="Calibri Light" panose="020F0302020204030204"/>
            </a:rPr>
            <a:t>Student Housing: Double</a:t>
          </a:r>
          <a:r>
            <a:rPr lang="en-US" b="0"/>
            <a:t> room; suite style</a:t>
          </a:r>
          <a:r>
            <a:rPr lang="en-US" b="0">
              <a:latin typeface="Calibri Light" panose="020F0302020204030204"/>
            </a:rPr>
            <a:t> (2 rooms per suite)</a:t>
          </a:r>
          <a:endParaRPr lang="en-US" b="0"/>
        </a:p>
      </dgm:t>
    </dgm:pt>
    <dgm:pt modelId="{04DD5DA7-B393-4DC3-913E-939705A16EF2}" type="parTrans" cxnId="{CEF51F67-951A-4CF3-BD5E-3164020653E1}">
      <dgm:prSet/>
      <dgm:spPr/>
      <dgm:t>
        <a:bodyPr/>
        <a:lstStyle/>
        <a:p>
          <a:endParaRPr lang="en-US"/>
        </a:p>
      </dgm:t>
    </dgm:pt>
    <dgm:pt modelId="{EE551426-4D73-4D61-9985-0AFC431A57A0}" type="sibTrans" cxnId="{CEF51F67-951A-4CF3-BD5E-3164020653E1}">
      <dgm:prSet/>
      <dgm:spPr/>
      <dgm:t>
        <a:bodyPr/>
        <a:lstStyle/>
        <a:p>
          <a:endParaRPr lang="en-US"/>
        </a:p>
      </dgm:t>
    </dgm:pt>
    <dgm:pt modelId="{AACAD55A-262C-469A-B781-50D95B8D42FC}">
      <dgm:prSet/>
      <dgm:spPr/>
      <dgm:t>
        <a:bodyPr/>
        <a:lstStyle/>
        <a:p>
          <a:pPr rtl="0"/>
          <a:r>
            <a:rPr lang="en-US"/>
            <a:t>Extra-long twin beds with 9” memory foam mattress, desks, wardrobes</a:t>
          </a:r>
          <a:r>
            <a:rPr lang="en-US">
              <a:latin typeface="Calibri Light" panose="020F0302020204030204"/>
            </a:rPr>
            <a:t> </a:t>
          </a:r>
          <a:endParaRPr lang="en-US"/>
        </a:p>
      </dgm:t>
    </dgm:pt>
    <dgm:pt modelId="{8E8E725B-0663-46DF-BCD1-B267FD52F7BF}" type="parTrans" cxnId="{AA3C98F0-D8D4-4DB1-93D9-853EA3D123D0}">
      <dgm:prSet/>
      <dgm:spPr/>
      <dgm:t>
        <a:bodyPr/>
        <a:lstStyle/>
        <a:p>
          <a:endParaRPr lang="en-US"/>
        </a:p>
      </dgm:t>
    </dgm:pt>
    <dgm:pt modelId="{D88A6DD0-26B3-4E3A-99C5-5E96EC45732B}" type="sibTrans" cxnId="{AA3C98F0-D8D4-4DB1-93D9-853EA3D123D0}">
      <dgm:prSet/>
      <dgm:spPr/>
      <dgm:t>
        <a:bodyPr/>
        <a:lstStyle/>
        <a:p>
          <a:endParaRPr lang="en-US"/>
        </a:p>
      </dgm:t>
    </dgm:pt>
    <dgm:pt modelId="{57C80410-DAB7-449A-99AF-E771FB54F16C}">
      <dgm:prSet/>
      <dgm:spPr/>
      <dgm:t>
        <a:bodyPr/>
        <a:lstStyle/>
        <a:p>
          <a:r>
            <a:rPr lang="en-US"/>
            <a:t>Bedding, towels, washcloths (pillow/pillowcase not provided)</a:t>
          </a:r>
        </a:p>
      </dgm:t>
    </dgm:pt>
    <dgm:pt modelId="{2785C46B-1D8E-4B04-8383-3067C4C82D78}" type="parTrans" cxnId="{6822439E-BD63-42BC-B61B-E36026472297}">
      <dgm:prSet/>
      <dgm:spPr/>
      <dgm:t>
        <a:bodyPr/>
        <a:lstStyle/>
        <a:p>
          <a:endParaRPr lang="en-US"/>
        </a:p>
      </dgm:t>
    </dgm:pt>
    <dgm:pt modelId="{26E37D02-7E1A-4B63-A5FC-9EA1E3976D50}" type="sibTrans" cxnId="{6822439E-BD63-42BC-B61B-E36026472297}">
      <dgm:prSet/>
      <dgm:spPr/>
      <dgm:t>
        <a:bodyPr/>
        <a:lstStyle/>
        <a:p>
          <a:endParaRPr lang="en-US"/>
        </a:p>
      </dgm:t>
    </dgm:pt>
    <dgm:pt modelId="{6859E788-F402-4432-BD09-DDDD9619281B}">
      <dgm:prSet phldr="0"/>
      <dgm:spPr/>
      <dgm:t>
        <a:bodyPr/>
        <a:lstStyle/>
        <a:p>
          <a:pPr rtl="0"/>
          <a:r>
            <a:rPr lang="en-US">
              <a:latin typeface="Calibri Light" panose="020F0302020204030204"/>
            </a:rPr>
            <a:t>Chaperone and Volunteer Housing: Single Room, suite style (2 rooms per suite)</a:t>
          </a:r>
        </a:p>
      </dgm:t>
    </dgm:pt>
    <dgm:pt modelId="{1F6C07CC-543F-4FAB-A34B-B2E629AC57F7}" type="parTrans" cxnId="{EDCD4792-558B-4A54-8498-30A959FC7FA2}">
      <dgm:prSet/>
      <dgm:spPr/>
    </dgm:pt>
    <dgm:pt modelId="{B25BF6A9-2E6C-40A6-AB50-42ABD159C29F}" type="sibTrans" cxnId="{EDCD4792-558B-4A54-8498-30A959FC7FA2}">
      <dgm:prSet/>
      <dgm:spPr/>
    </dgm:pt>
    <dgm:pt modelId="{F8E20215-5E6D-49F6-A2CE-E671EB5D047A}">
      <dgm:prSet phldr="0"/>
      <dgm:spPr/>
      <dgm:t>
        <a:bodyPr/>
        <a:lstStyle/>
        <a:p>
          <a:pPr rtl="0"/>
          <a:r>
            <a:rPr lang="en-US">
              <a:latin typeface="Calibri Light" panose="020F0302020204030204"/>
            </a:rPr>
            <a:t>Free Parking on Campus</a:t>
          </a:r>
        </a:p>
      </dgm:t>
    </dgm:pt>
    <dgm:pt modelId="{16768FF9-1403-49AD-B54B-25E2ABC6B9A2}" type="parTrans" cxnId="{0F6DA964-6A96-48AE-B8F4-62AEEF16DF25}">
      <dgm:prSet/>
      <dgm:spPr/>
    </dgm:pt>
    <dgm:pt modelId="{4A68055D-5494-456B-A40A-0637146B13D8}" type="sibTrans" cxnId="{0F6DA964-6A96-48AE-B8F4-62AEEF16DF25}">
      <dgm:prSet/>
      <dgm:spPr/>
    </dgm:pt>
    <dgm:pt modelId="{B71222D7-2752-4F00-AA84-9D33F9D8EB97}">
      <dgm:prSet phldr="0"/>
      <dgm:spPr/>
      <dgm:t>
        <a:bodyPr/>
        <a:lstStyle/>
        <a:p>
          <a:pPr rtl="0"/>
          <a:r>
            <a:rPr lang="en-US">
              <a:latin typeface="Calibri Light" panose="020F0302020204030204"/>
            </a:rPr>
            <a:t>Secured Facility</a:t>
          </a:r>
        </a:p>
      </dgm:t>
    </dgm:pt>
    <dgm:pt modelId="{DDA9D107-452F-4BE4-A8F8-5ABB0EC89AC3}" type="parTrans" cxnId="{A962C6D8-6D26-4779-94E5-103F65989220}">
      <dgm:prSet/>
      <dgm:spPr/>
    </dgm:pt>
    <dgm:pt modelId="{2E6E082E-2F9A-4D78-B6FB-3C76F2DD07A8}" type="sibTrans" cxnId="{A962C6D8-6D26-4779-94E5-103F65989220}">
      <dgm:prSet/>
      <dgm:spPr/>
    </dgm:pt>
    <dgm:pt modelId="{3F4E7E5A-73A1-4447-8CED-654EA2239A3D}">
      <dgm:prSet phldr="0"/>
      <dgm:spPr/>
      <dgm:t>
        <a:bodyPr/>
        <a:lstStyle/>
        <a:p>
          <a:pPr rtl="0"/>
          <a:r>
            <a:rPr lang="en-US">
              <a:latin typeface="Calibri"/>
              <a:ea typeface="Calibri"/>
              <a:cs typeface="Calibri"/>
            </a:rPr>
            <a:t>Bathroom in each suite </a:t>
          </a:r>
          <a:endParaRPr lang="en-US">
            <a:latin typeface="Calibri Light" panose="020F0302020204030204"/>
          </a:endParaRPr>
        </a:p>
      </dgm:t>
    </dgm:pt>
    <dgm:pt modelId="{24F858A3-DA3F-41CF-B3C0-190CA0FAD8C0}" type="parTrans" cxnId="{9E04EB94-6849-4B95-9F2F-175446A7BBDF}">
      <dgm:prSet/>
      <dgm:spPr/>
    </dgm:pt>
    <dgm:pt modelId="{80E4336A-575A-4FC0-ADFD-76BFE8D4DC9B}" type="sibTrans" cxnId="{9E04EB94-6849-4B95-9F2F-175446A7BBDF}">
      <dgm:prSet/>
      <dgm:spPr/>
    </dgm:pt>
    <dgm:pt modelId="{7718E365-3214-464E-83C3-E93F14B3FECC}" type="pres">
      <dgm:prSet presAssocID="{78618BEC-A44B-4A41-9D6B-A070E6191836}" presName="vert0" presStyleCnt="0">
        <dgm:presLayoutVars>
          <dgm:dir/>
          <dgm:animOne val="branch"/>
          <dgm:animLvl val="lvl"/>
        </dgm:presLayoutVars>
      </dgm:prSet>
      <dgm:spPr/>
    </dgm:pt>
    <dgm:pt modelId="{ABE4D488-BAB5-4718-B08D-9AB5C08C19C4}" type="pres">
      <dgm:prSet presAssocID="{4419369A-F4FB-4DA4-A988-F0096820A4DC}" presName="thickLine" presStyleLbl="alignNode1" presStyleIdx="0" presStyleCnt="8"/>
      <dgm:spPr/>
    </dgm:pt>
    <dgm:pt modelId="{CDDC2B95-BEF7-4F7A-884D-8A39D21AF0DE}" type="pres">
      <dgm:prSet presAssocID="{4419369A-F4FB-4DA4-A988-F0096820A4DC}" presName="horz1" presStyleCnt="0"/>
      <dgm:spPr/>
    </dgm:pt>
    <dgm:pt modelId="{DCB3059D-0443-40AE-ABB0-EF9CB4E56DBE}" type="pres">
      <dgm:prSet presAssocID="{4419369A-F4FB-4DA4-A988-F0096820A4DC}" presName="tx1" presStyleLbl="revTx" presStyleIdx="0" presStyleCnt="8"/>
      <dgm:spPr/>
    </dgm:pt>
    <dgm:pt modelId="{47832A68-EAB8-4FD5-A5C5-015311683C8C}" type="pres">
      <dgm:prSet presAssocID="{4419369A-F4FB-4DA4-A988-F0096820A4DC}" presName="vert1" presStyleCnt="0"/>
      <dgm:spPr/>
    </dgm:pt>
    <dgm:pt modelId="{016CCA79-FB46-4D36-A647-18DA830F48BF}" type="pres">
      <dgm:prSet presAssocID="{916EBE47-131E-42FF-A6FA-A1061402B73C}" presName="thickLine" presStyleLbl="alignNode1" presStyleIdx="1" presStyleCnt="8"/>
      <dgm:spPr/>
    </dgm:pt>
    <dgm:pt modelId="{A5199A90-5A44-4E10-A54D-FB2C17F7BA8E}" type="pres">
      <dgm:prSet presAssocID="{916EBE47-131E-42FF-A6FA-A1061402B73C}" presName="horz1" presStyleCnt="0"/>
      <dgm:spPr/>
    </dgm:pt>
    <dgm:pt modelId="{C7F75F62-9360-44EB-8A6D-EAB8ADFA624B}" type="pres">
      <dgm:prSet presAssocID="{916EBE47-131E-42FF-A6FA-A1061402B73C}" presName="tx1" presStyleLbl="revTx" presStyleIdx="1" presStyleCnt="8"/>
      <dgm:spPr/>
    </dgm:pt>
    <dgm:pt modelId="{A9251290-61D6-4574-A827-B3E38F73016A}" type="pres">
      <dgm:prSet presAssocID="{916EBE47-131E-42FF-A6FA-A1061402B73C}" presName="vert1" presStyleCnt="0"/>
      <dgm:spPr/>
    </dgm:pt>
    <dgm:pt modelId="{E7B32E4D-DC3A-49A8-9679-38BFECFE5843}" type="pres">
      <dgm:prSet presAssocID="{6859E788-F402-4432-BD09-DDDD9619281B}" presName="thickLine" presStyleLbl="alignNode1" presStyleIdx="2" presStyleCnt="8"/>
      <dgm:spPr/>
    </dgm:pt>
    <dgm:pt modelId="{412BFE5C-BF0A-4C84-9620-011C3CEA2FD7}" type="pres">
      <dgm:prSet presAssocID="{6859E788-F402-4432-BD09-DDDD9619281B}" presName="horz1" presStyleCnt="0"/>
      <dgm:spPr/>
    </dgm:pt>
    <dgm:pt modelId="{DE5ED22E-1BBC-4BED-95FB-6CD53126BFC1}" type="pres">
      <dgm:prSet presAssocID="{6859E788-F402-4432-BD09-DDDD9619281B}" presName="tx1" presStyleLbl="revTx" presStyleIdx="2" presStyleCnt="8"/>
      <dgm:spPr/>
    </dgm:pt>
    <dgm:pt modelId="{E0D044C4-EC79-4047-B122-6253FC96F829}" type="pres">
      <dgm:prSet presAssocID="{6859E788-F402-4432-BD09-DDDD9619281B}" presName="vert1" presStyleCnt="0"/>
      <dgm:spPr/>
    </dgm:pt>
    <dgm:pt modelId="{48D2D7D8-5438-49D1-BCF1-5E159C8E7585}" type="pres">
      <dgm:prSet presAssocID="{3F4E7E5A-73A1-4447-8CED-654EA2239A3D}" presName="thickLine" presStyleLbl="alignNode1" presStyleIdx="3" presStyleCnt="8"/>
      <dgm:spPr/>
    </dgm:pt>
    <dgm:pt modelId="{EDB3C5F2-14C4-447F-9D3B-6998BF2ADDCA}" type="pres">
      <dgm:prSet presAssocID="{3F4E7E5A-73A1-4447-8CED-654EA2239A3D}" presName="horz1" presStyleCnt="0"/>
      <dgm:spPr/>
    </dgm:pt>
    <dgm:pt modelId="{9249F79A-4D51-4F22-863E-23C563C7A64B}" type="pres">
      <dgm:prSet presAssocID="{3F4E7E5A-73A1-4447-8CED-654EA2239A3D}" presName="tx1" presStyleLbl="revTx" presStyleIdx="3" presStyleCnt="8"/>
      <dgm:spPr/>
    </dgm:pt>
    <dgm:pt modelId="{6AC7CA76-3327-4EB9-B106-8FE76B13B5DB}" type="pres">
      <dgm:prSet presAssocID="{3F4E7E5A-73A1-4447-8CED-654EA2239A3D}" presName="vert1" presStyleCnt="0"/>
      <dgm:spPr/>
    </dgm:pt>
    <dgm:pt modelId="{52804CC0-5097-40BA-A945-6A4BE0D3E27E}" type="pres">
      <dgm:prSet presAssocID="{AACAD55A-262C-469A-B781-50D95B8D42FC}" presName="thickLine" presStyleLbl="alignNode1" presStyleIdx="4" presStyleCnt="8"/>
      <dgm:spPr/>
    </dgm:pt>
    <dgm:pt modelId="{73AF4AD1-FE74-4498-AC46-1B7674751DF1}" type="pres">
      <dgm:prSet presAssocID="{AACAD55A-262C-469A-B781-50D95B8D42FC}" presName="horz1" presStyleCnt="0"/>
      <dgm:spPr/>
    </dgm:pt>
    <dgm:pt modelId="{E1F2BEFB-C225-4626-BE13-EC820DC2D236}" type="pres">
      <dgm:prSet presAssocID="{AACAD55A-262C-469A-B781-50D95B8D42FC}" presName="tx1" presStyleLbl="revTx" presStyleIdx="4" presStyleCnt="8"/>
      <dgm:spPr/>
    </dgm:pt>
    <dgm:pt modelId="{16662459-43A2-4F0A-95B9-1BA9D51BA6E4}" type="pres">
      <dgm:prSet presAssocID="{AACAD55A-262C-469A-B781-50D95B8D42FC}" presName="vert1" presStyleCnt="0"/>
      <dgm:spPr/>
    </dgm:pt>
    <dgm:pt modelId="{4870A0BC-71C7-4BEF-81FF-0156AE2B0C12}" type="pres">
      <dgm:prSet presAssocID="{57C80410-DAB7-449A-99AF-E771FB54F16C}" presName="thickLine" presStyleLbl="alignNode1" presStyleIdx="5" presStyleCnt="8"/>
      <dgm:spPr/>
    </dgm:pt>
    <dgm:pt modelId="{DB9D619F-6442-4A0B-A33C-28D2720F574B}" type="pres">
      <dgm:prSet presAssocID="{57C80410-DAB7-449A-99AF-E771FB54F16C}" presName="horz1" presStyleCnt="0"/>
      <dgm:spPr/>
    </dgm:pt>
    <dgm:pt modelId="{5CBEFFFB-67E0-42DE-B4BF-9188B8638612}" type="pres">
      <dgm:prSet presAssocID="{57C80410-DAB7-449A-99AF-E771FB54F16C}" presName="tx1" presStyleLbl="revTx" presStyleIdx="5" presStyleCnt="8"/>
      <dgm:spPr/>
    </dgm:pt>
    <dgm:pt modelId="{A712C198-955C-4D04-BD23-63A20ACAD22A}" type="pres">
      <dgm:prSet presAssocID="{57C80410-DAB7-449A-99AF-E771FB54F16C}" presName="vert1" presStyleCnt="0"/>
      <dgm:spPr/>
    </dgm:pt>
    <dgm:pt modelId="{A027F773-6D72-4075-B069-1F63539B98AC}" type="pres">
      <dgm:prSet presAssocID="{F8E20215-5E6D-49F6-A2CE-E671EB5D047A}" presName="thickLine" presStyleLbl="alignNode1" presStyleIdx="6" presStyleCnt="8"/>
      <dgm:spPr/>
    </dgm:pt>
    <dgm:pt modelId="{A6471A48-EC90-4AEB-84A0-8D8681EEEC10}" type="pres">
      <dgm:prSet presAssocID="{F8E20215-5E6D-49F6-A2CE-E671EB5D047A}" presName="horz1" presStyleCnt="0"/>
      <dgm:spPr/>
    </dgm:pt>
    <dgm:pt modelId="{81448A40-762A-4BCA-9965-7B8BDA415C47}" type="pres">
      <dgm:prSet presAssocID="{F8E20215-5E6D-49F6-A2CE-E671EB5D047A}" presName="tx1" presStyleLbl="revTx" presStyleIdx="6" presStyleCnt="8"/>
      <dgm:spPr/>
    </dgm:pt>
    <dgm:pt modelId="{2674D366-C70F-4EAC-8364-81DAA878FC1B}" type="pres">
      <dgm:prSet presAssocID="{F8E20215-5E6D-49F6-A2CE-E671EB5D047A}" presName="vert1" presStyleCnt="0"/>
      <dgm:spPr/>
    </dgm:pt>
    <dgm:pt modelId="{D2C482BE-7C7E-4778-B6EA-9F18D0C37690}" type="pres">
      <dgm:prSet presAssocID="{B71222D7-2752-4F00-AA84-9D33F9D8EB97}" presName="thickLine" presStyleLbl="alignNode1" presStyleIdx="7" presStyleCnt="8"/>
      <dgm:spPr/>
    </dgm:pt>
    <dgm:pt modelId="{238632AF-D034-4859-AF44-A67A8538CF97}" type="pres">
      <dgm:prSet presAssocID="{B71222D7-2752-4F00-AA84-9D33F9D8EB97}" presName="horz1" presStyleCnt="0"/>
      <dgm:spPr/>
    </dgm:pt>
    <dgm:pt modelId="{2328258A-AE70-447A-B922-7220EE0F2D79}" type="pres">
      <dgm:prSet presAssocID="{B71222D7-2752-4F00-AA84-9D33F9D8EB97}" presName="tx1" presStyleLbl="revTx" presStyleIdx="7" presStyleCnt="8"/>
      <dgm:spPr/>
    </dgm:pt>
    <dgm:pt modelId="{94FBC6D7-5040-454E-855C-52C7B7B53237}" type="pres">
      <dgm:prSet presAssocID="{B71222D7-2752-4F00-AA84-9D33F9D8EB97}" presName="vert1" presStyleCnt="0"/>
      <dgm:spPr/>
    </dgm:pt>
  </dgm:ptLst>
  <dgm:cxnLst>
    <dgm:cxn modelId="{2BA15E02-530B-4264-8A9D-089C07A8D5FB}" type="presOf" srcId="{AACAD55A-262C-469A-B781-50D95B8D42FC}" destId="{E1F2BEFB-C225-4626-BE13-EC820DC2D236}" srcOrd="0" destOrd="0" presId="urn:microsoft.com/office/officeart/2008/layout/LinedList"/>
    <dgm:cxn modelId="{A1705206-6480-4565-A07A-CC24F6E54661}" type="presOf" srcId="{F8E20215-5E6D-49F6-A2CE-E671EB5D047A}" destId="{81448A40-762A-4BCA-9965-7B8BDA415C47}" srcOrd="0" destOrd="0" presId="urn:microsoft.com/office/officeart/2008/layout/LinedList"/>
    <dgm:cxn modelId="{756E3008-DC89-4955-AC63-1F886B9F8E77}" type="presOf" srcId="{57C80410-DAB7-449A-99AF-E771FB54F16C}" destId="{5CBEFFFB-67E0-42DE-B4BF-9188B8638612}" srcOrd="0" destOrd="0" presId="urn:microsoft.com/office/officeart/2008/layout/LinedList"/>
    <dgm:cxn modelId="{67D0E01E-F0C3-4D60-A930-06681C39AF1E}" type="presOf" srcId="{3F4E7E5A-73A1-4447-8CED-654EA2239A3D}" destId="{9249F79A-4D51-4F22-863E-23C563C7A64B}" srcOrd="0" destOrd="0" presId="urn:microsoft.com/office/officeart/2008/layout/LinedList"/>
    <dgm:cxn modelId="{AD90A640-7E27-4814-B0FF-BC1572F6D1F0}" srcId="{78618BEC-A44B-4A41-9D6B-A070E6191836}" destId="{4419369A-F4FB-4DA4-A988-F0096820A4DC}" srcOrd="0" destOrd="0" parTransId="{4AC1172D-24B5-44F8-8F8C-0C1624600475}" sibTransId="{4F700FBD-273A-48DB-BBBB-2057F16BEEDF}"/>
    <dgm:cxn modelId="{B7283C61-F5E6-4A8C-918C-E51ED0914BDB}" type="presOf" srcId="{4419369A-F4FB-4DA4-A988-F0096820A4DC}" destId="{DCB3059D-0443-40AE-ABB0-EF9CB4E56DBE}" srcOrd="0" destOrd="0" presId="urn:microsoft.com/office/officeart/2008/layout/LinedList"/>
    <dgm:cxn modelId="{0F6DA964-6A96-48AE-B8F4-62AEEF16DF25}" srcId="{78618BEC-A44B-4A41-9D6B-A070E6191836}" destId="{F8E20215-5E6D-49F6-A2CE-E671EB5D047A}" srcOrd="6" destOrd="0" parTransId="{16768FF9-1403-49AD-B54B-25E2ABC6B9A2}" sibTransId="{4A68055D-5494-456B-A40A-0637146B13D8}"/>
    <dgm:cxn modelId="{CEF51F67-951A-4CF3-BD5E-3164020653E1}" srcId="{78618BEC-A44B-4A41-9D6B-A070E6191836}" destId="{916EBE47-131E-42FF-A6FA-A1061402B73C}" srcOrd="1" destOrd="0" parTransId="{04DD5DA7-B393-4DC3-913E-939705A16EF2}" sibTransId="{EE551426-4D73-4D61-9985-0AFC431A57A0}"/>
    <dgm:cxn modelId="{599F1155-45B0-414B-AEA7-6C8DFF7B3D5A}" type="presOf" srcId="{916EBE47-131E-42FF-A6FA-A1061402B73C}" destId="{C7F75F62-9360-44EB-8A6D-EAB8ADFA624B}" srcOrd="0" destOrd="0" presId="urn:microsoft.com/office/officeart/2008/layout/LinedList"/>
    <dgm:cxn modelId="{38893F80-43E7-4DFC-ADEE-59108876E20A}" type="presOf" srcId="{B71222D7-2752-4F00-AA84-9D33F9D8EB97}" destId="{2328258A-AE70-447A-B922-7220EE0F2D79}" srcOrd="0" destOrd="0" presId="urn:microsoft.com/office/officeart/2008/layout/LinedList"/>
    <dgm:cxn modelId="{EDCD4792-558B-4A54-8498-30A959FC7FA2}" srcId="{78618BEC-A44B-4A41-9D6B-A070E6191836}" destId="{6859E788-F402-4432-BD09-DDDD9619281B}" srcOrd="2" destOrd="0" parTransId="{1F6C07CC-543F-4FAB-A34B-B2E629AC57F7}" sibTransId="{B25BF6A9-2E6C-40A6-AB50-42ABD159C29F}"/>
    <dgm:cxn modelId="{9E04EB94-6849-4B95-9F2F-175446A7BBDF}" srcId="{78618BEC-A44B-4A41-9D6B-A070E6191836}" destId="{3F4E7E5A-73A1-4447-8CED-654EA2239A3D}" srcOrd="3" destOrd="0" parTransId="{24F858A3-DA3F-41CF-B3C0-190CA0FAD8C0}" sibTransId="{80E4336A-575A-4FC0-ADFD-76BFE8D4DC9B}"/>
    <dgm:cxn modelId="{6822439E-BD63-42BC-B61B-E36026472297}" srcId="{78618BEC-A44B-4A41-9D6B-A070E6191836}" destId="{57C80410-DAB7-449A-99AF-E771FB54F16C}" srcOrd="5" destOrd="0" parTransId="{2785C46B-1D8E-4B04-8383-3067C4C82D78}" sibTransId="{26E37D02-7E1A-4B63-A5FC-9EA1E3976D50}"/>
    <dgm:cxn modelId="{0CB02CCF-33D5-4A6C-8BE8-B5B1DD086C5D}" type="presOf" srcId="{78618BEC-A44B-4A41-9D6B-A070E6191836}" destId="{7718E365-3214-464E-83C3-E93F14B3FECC}" srcOrd="0" destOrd="0" presId="urn:microsoft.com/office/officeart/2008/layout/LinedList"/>
    <dgm:cxn modelId="{A962C6D8-6D26-4779-94E5-103F65989220}" srcId="{78618BEC-A44B-4A41-9D6B-A070E6191836}" destId="{B71222D7-2752-4F00-AA84-9D33F9D8EB97}" srcOrd="7" destOrd="0" parTransId="{DDA9D107-452F-4BE4-A8F8-5ABB0EC89AC3}" sibTransId="{2E6E082E-2F9A-4D78-B6FB-3C76F2DD07A8}"/>
    <dgm:cxn modelId="{0B9C92DF-5AE3-4AF0-9CD5-414861658CC9}" type="presOf" srcId="{6859E788-F402-4432-BD09-DDDD9619281B}" destId="{DE5ED22E-1BBC-4BED-95FB-6CD53126BFC1}" srcOrd="0" destOrd="0" presId="urn:microsoft.com/office/officeart/2008/layout/LinedList"/>
    <dgm:cxn modelId="{AA3C98F0-D8D4-4DB1-93D9-853EA3D123D0}" srcId="{78618BEC-A44B-4A41-9D6B-A070E6191836}" destId="{AACAD55A-262C-469A-B781-50D95B8D42FC}" srcOrd="4" destOrd="0" parTransId="{8E8E725B-0663-46DF-BCD1-B267FD52F7BF}" sibTransId="{D88A6DD0-26B3-4E3A-99C5-5E96EC45732B}"/>
    <dgm:cxn modelId="{5A070683-0CE5-4952-B92C-280569160109}" type="presParOf" srcId="{7718E365-3214-464E-83C3-E93F14B3FECC}" destId="{ABE4D488-BAB5-4718-B08D-9AB5C08C19C4}" srcOrd="0" destOrd="0" presId="urn:microsoft.com/office/officeart/2008/layout/LinedList"/>
    <dgm:cxn modelId="{7A90C532-2CC7-46D8-A0A9-C7B5F2600447}" type="presParOf" srcId="{7718E365-3214-464E-83C3-E93F14B3FECC}" destId="{CDDC2B95-BEF7-4F7A-884D-8A39D21AF0DE}" srcOrd="1" destOrd="0" presId="urn:microsoft.com/office/officeart/2008/layout/LinedList"/>
    <dgm:cxn modelId="{1E4FE641-6893-45D8-B479-EE14E2F8A17D}" type="presParOf" srcId="{CDDC2B95-BEF7-4F7A-884D-8A39D21AF0DE}" destId="{DCB3059D-0443-40AE-ABB0-EF9CB4E56DBE}" srcOrd="0" destOrd="0" presId="urn:microsoft.com/office/officeart/2008/layout/LinedList"/>
    <dgm:cxn modelId="{32CFC9F8-2F28-4653-8D82-6C7FD77564EF}" type="presParOf" srcId="{CDDC2B95-BEF7-4F7A-884D-8A39D21AF0DE}" destId="{47832A68-EAB8-4FD5-A5C5-015311683C8C}" srcOrd="1" destOrd="0" presId="urn:microsoft.com/office/officeart/2008/layout/LinedList"/>
    <dgm:cxn modelId="{BACC6C9A-94B5-450B-BDF3-500E140A2781}" type="presParOf" srcId="{7718E365-3214-464E-83C3-E93F14B3FECC}" destId="{016CCA79-FB46-4D36-A647-18DA830F48BF}" srcOrd="2" destOrd="0" presId="urn:microsoft.com/office/officeart/2008/layout/LinedList"/>
    <dgm:cxn modelId="{96BAA8B2-F5C3-4474-99A9-3FE4307D9BC9}" type="presParOf" srcId="{7718E365-3214-464E-83C3-E93F14B3FECC}" destId="{A5199A90-5A44-4E10-A54D-FB2C17F7BA8E}" srcOrd="3" destOrd="0" presId="urn:microsoft.com/office/officeart/2008/layout/LinedList"/>
    <dgm:cxn modelId="{2CF1AA79-D499-40BF-BC69-4E90658AD9B6}" type="presParOf" srcId="{A5199A90-5A44-4E10-A54D-FB2C17F7BA8E}" destId="{C7F75F62-9360-44EB-8A6D-EAB8ADFA624B}" srcOrd="0" destOrd="0" presId="urn:microsoft.com/office/officeart/2008/layout/LinedList"/>
    <dgm:cxn modelId="{2177606E-6BF2-4A8B-87D1-D87AA3E82B4D}" type="presParOf" srcId="{A5199A90-5A44-4E10-A54D-FB2C17F7BA8E}" destId="{A9251290-61D6-4574-A827-B3E38F73016A}" srcOrd="1" destOrd="0" presId="urn:microsoft.com/office/officeart/2008/layout/LinedList"/>
    <dgm:cxn modelId="{BE7987C9-8084-4B2A-9F1E-39E998E87572}" type="presParOf" srcId="{7718E365-3214-464E-83C3-E93F14B3FECC}" destId="{E7B32E4D-DC3A-49A8-9679-38BFECFE5843}" srcOrd="4" destOrd="0" presId="urn:microsoft.com/office/officeart/2008/layout/LinedList"/>
    <dgm:cxn modelId="{0AC31F52-D22C-4ACE-BBD9-275FD75F469D}" type="presParOf" srcId="{7718E365-3214-464E-83C3-E93F14B3FECC}" destId="{412BFE5C-BF0A-4C84-9620-011C3CEA2FD7}" srcOrd="5" destOrd="0" presId="urn:microsoft.com/office/officeart/2008/layout/LinedList"/>
    <dgm:cxn modelId="{697C83E8-5F7C-4393-9E25-6B8A5688CD7E}" type="presParOf" srcId="{412BFE5C-BF0A-4C84-9620-011C3CEA2FD7}" destId="{DE5ED22E-1BBC-4BED-95FB-6CD53126BFC1}" srcOrd="0" destOrd="0" presId="urn:microsoft.com/office/officeart/2008/layout/LinedList"/>
    <dgm:cxn modelId="{B5733E8C-17BF-41AF-85F9-B0E41C2D0CB2}" type="presParOf" srcId="{412BFE5C-BF0A-4C84-9620-011C3CEA2FD7}" destId="{E0D044C4-EC79-4047-B122-6253FC96F829}" srcOrd="1" destOrd="0" presId="urn:microsoft.com/office/officeart/2008/layout/LinedList"/>
    <dgm:cxn modelId="{A175D8EF-032C-4D10-8D14-5F6A12D35C8A}" type="presParOf" srcId="{7718E365-3214-464E-83C3-E93F14B3FECC}" destId="{48D2D7D8-5438-49D1-BCF1-5E159C8E7585}" srcOrd="6" destOrd="0" presId="urn:microsoft.com/office/officeart/2008/layout/LinedList"/>
    <dgm:cxn modelId="{26359A6E-8D6E-4AD7-873C-E39699448243}" type="presParOf" srcId="{7718E365-3214-464E-83C3-E93F14B3FECC}" destId="{EDB3C5F2-14C4-447F-9D3B-6998BF2ADDCA}" srcOrd="7" destOrd="0" presId="urn:microsoft.com/office/officeart/2008/layout/LinedList"/>
    <dgm:cxn modelId="{F9F416C8-BB78-4A99-8588-C35E713E96DB}" type="presParOf" srcId="{EDB3C5F2-14C4-447F-9D3B-6998BF2ADDCA}" destId="{9249F79A-4D51-4F22-863E-23C563C7A64B}" srcOrd="0" destOrd="0" presId="urn:microsoft.com/office/officeart/2008/layout/LinedList"/>
    <dgm:cxn modelId="{C985FE43-0184-46B3-A5A3-01785F0A3C88}" type="presParOf" srcId="{EDB3C5F2-14C4-447F-9D3B-6998BF2ADDCA}" destId="{6AC7CA76-3327-4EB9-B106-8FE76B13B5DB}" srcOrd="1" destOrd="0" presId="urn:microsoft.com/office/officeart/2008/layout/LinedList"/>
    <dgm:cxn modelId="{ABDE55A6-3A2D-4C40-BD01-B372587A61E2}" type="presParOf" srcId="{7718E365-3214-464E-83C3-E93F14B3FECC}" destId="{52804CC0-5097-40BA-A945-6A4BE0D3E27E}" srcOrd="8" destOrd="0" presId="urn:microsoft.com/office/officeart/2008/layout/LinedList"/>
    <dgm:cxn modelId="{A29D098B-DCFA-4791-B8E9-90356F7CE50B}" type="presParOf" srcId="{7718E365-3214-464E-83C3-E93F14B3FECC}" destId="{73AF4AD1-FE74-4498-AC46-1B7674751DF1}" srcOrd="9" destOrd="0" presId="urn:microsoft.com/office/officeart/2008/layout/LinedList"/>
    <dgm:cxn modelId="{60B56602-3CD6-4B08-B718-F064CE7CC163}" type="presParOf" srcId="{73AF4AD1-FE74-4498-AC46-1B7674751DF1}" destId="{E1F2BEFB-C225-4626-BE13-EC820DC2D236}" srcOrd="0" destOrd="0" presId="urn:microsoft.com/office/officeart/2008/layout/LinedList"/>
    <dgm:cxn modelId="{0D15F39F-D54A-4326-8581-D0FB36C9EC52}" type="presParOf" srcId="{73AF4AD1-FE74-4498-AC46-1B7674751DF1}" destId="{16662459-43A2-4F0A-95B9-1BA9D51BA6E4}" srcOrd="1" destOrd="0" presId="urn:microsoft.com/office/officeart/2008/layout/LinedList"/>
    <dgm:cxn modelId="{19AFA615-C606-4FE7-9DF5-872428B072ED}" type="presParOf" srcId="{7718E365-3214-464E-83C3-E93F14B3FECC}" destId="{4870A0BC-71C7-4BEF-81FF-0156AE2B0C12}" srcOrd="10" destOrd="0" presId="urn:microsoft.com/office/officeart/2008/layout/LinedList"/>
    <dgm:cxn modelId="{A86A42D1-0238-4436-B5EB-FFC15C65780B}" type="presParOf" srcId="{7718E365-3214-464E-83C3-E93F14B3FECC}" destId="{DB9D619F-6442-4A0B-A33C-28D2720F574B}" srcOrd="11" destOrd="0" presId="urn:microsoft.com/office/officeart/2008/layout/LinedList"/>
    <dgm:cxn modelId="{54F76235-C44D-4D74-B50C-FD1AC4DF5D12}" type="presParOf" srcId="{DB9D619F-6442-4A0B-A33C-28D2720F574B}" destId="{5CBEFFFB-67E0-42DE-B4BF-9188B8638612}" srcOrd="0" destOrd="0" presId="urn:microsoft.com/office/officeart/2008/layout/LinedList"/>
    <dgm:cxn modelId="{1D65F3FC-4BBD-44EB-9520-A426ECC1B344}" type="presParOf" srcId="{DB9D619F-6442-4A0B-A33C-28D2720F574B}" destId="{A712C198-955C-4D04-BD23-63A20ACAD22A}" srcOrd="1" destOrd="0" presId="urn:microsoft.com/office/officeart/2008/layout/LinedList"/>
    <dgm:cxn modelId="{7F8803F6-D875-4146-A4B2-40C638B67139}" type="presParOf" srcId="{7718E365-3214-464E-83C3-E93F14B3FECC}" destId="{A027F773-6D72-4075-B069-1F63539B98AC}" srcOrd="12" destOrd="0" presId="urn:microsoft.com/office/officeart/2008/layout/LinedList"/>
    <dgm:cxn modelId="{67E14727-E5CA-4CD2-9C1C-AF4515F1508B}" type="presParOf" srcId="{7718E365-3214-464E-83C3-E93F14B3FECC}" destId="{A6471A48-EC90-4AEB-84A0-8D8681EEEC10}" srcOrd="13" destOrd="0" presId="urn:microsoft.com/office/officeart/2008/layout/LinedList"/>
    <dgm:cxn modelId="{55629BD1-6AAD-42BD-B61E-765B3D7F9B76}" type="presParOf" srcId="{A6471A48-EC90-4AEB-84A0-8D8681EEEC10}" destId="{81448A40-762A-4BCA-9965-7B8BDA415C47}" srcOrd="0" destOrd="0" presId="urn:microsoft.com/office/officeart/2008/layout/LinedList"/>
    <dgm:cxn modelId="{E9083F4C-0303-4AD7-8F47-D4D279F979D3}" type="presParOf" srcId="{A6471A48-EC90-4AEB-84A0-8D8681EEEC10}" destId="{2674D366-C70F-4EAC-8364-81DAA878FC1B}" srcOrd="1" destOrd="0" presId="urn:microsoft.com/office/officeart/2008/layout/LinedList"/>
    <dgm:cxn modelId="{2C639EF4-C3FF-4E55-81AC-536D3BD1511E}" type="presParOf" srcId="{7718E365-3214-464E-83C3-E93F14B3FECC}" destId="{D2C482BE-7C7E-4778-B6EA-9F18D0C37690}" srcOrd="14" destOrd="0" presId="urn:microsoft.com/office/officeart/2008/layout/LinedList"/>
    <dgm:cxn modelId="{70364316-4434-4A9F-BBCE-CAD3B62BF847}" type="presParOf" srcId="{7718E365-3214-464E-83C3-E93F14B3FECC}" destId="{238632AF-D034-4859-AF44-A67A8538CF97}" srcOrd="15" destOrd="0" presId="urn:microsoft.com/office/officeart/2008/layout/LinedList"/>
    <dgm:cxn modelId="{434804E3-23C3-4C92-99CD-20542BF31EA2}" type="presParOf" srcId="{238632AF-D034-4859-AF44-A67A8538CF97}" destId="{2328258A-AE70-447A-B922-7220EE0F2D79}" srcOrd="0" destOrd="0" presId="urn:microsoft.com/office/officeart/2008/layout/LinedList"/>
    <dgm:cxn modelId="{9241EEE1-6C67-42CB-A163-BF39D62D1A40}" type="presParOf" srcId="{238632AF-D034-4859-AF44-A67A8538CF97}" destId="{94FBC6D7-5040-454E-855C-52C7B7B5323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4D488-BAB5-4718-B08D-9AB5C08C19C4}">
      <dsp:nvSpPr>
        <dsp:cNvPr id="0" name=""/>
        <dsp:cNvSpPr/>
      </dsp:nvSpPr>
      <dsp:spPr>
        <a:xfrm>
          <a:off x="0" y="0"/>
          <a:ext cx="519763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B3059D-0443-40AE-ABB0-EF9CB4E56DBE}">
      <dsp:nvSpPr>
        <dsp:cNvPr id="0" name=""/>
        <dsp:cNvSpPr/>
      </dsp:nvSpPr>
      <dsp:spPr>
        <a:xfrm>
          <a:off x="0" y="0"/>
          <a:ext cx="5197636" cy="64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mn-lt"/>
            </a:rPr>
            <a:t>Lounge</a:t>
          </a:r>
        </a:p>
      </dsp:txBody>
      <dsp:txXfrm>
        <a:off x="0" y="0"/>
        <a:ext cx="5197636" cy="646202"/>
      </dsp:txXfrm>
    </dsp:sp>
    <dsp:sp modelId="{016CCA79-FB46-4D36-A647-18DA830F48BF}">
      <dsp:nvSpPr>
        <dsp:cNvPr id="0" name=""/>
        <dsp:cNvSpPr/>
      </dsp:nvSpPr>
      <dsp:spPr>
        <a:xfrm>
          <a:off x="0" y="646202"/>
          <a:ext cx="5197636" cy="0"/>
        </a:xfrm>
        <a:prstGeom prst="line">
          <a:avLst/>
        </a:prstGeom>
        <a:solidFill>
          <a:schemeClr val="accent2">
            <a:hueOff val="-207909"/>
            <a:satOff val="-11990"/>
            <a:lumOff val="1233"/>
            <a:alphaOff val="0"/>
          </a:schemeClr>
        </a:solidFill>
        <a:ln w="12700" cap="flat" cmpd="sng" algn="ctr">
          <a:solidFill>
            <a:schemeClr val="accent2">
              <a:hueOff val="-207909"/>
              <a:satOff val="-11990"/>
              <a:lumOff val="12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F75F62-9360-44EB-8A6D-EAB8ADFA624B}">
      <dsp:nvSpPr>
        <dsp:cNvPr id="0" name=""/>
        <dsp:cNvSpPr/>
      </dsp:nvSpPr>
      <dsp:spPr>
        <a:xfrm>
          <a:off x="0" y="646202"/>
          <a:ext cx="5197636" cy="64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b="0" kern="1200">
              <a:latin typeface="Calibri Light" panose="020F0302020204030204"/>
            </a:rPr>
            <a:t>Student Housing: Double</a:t>
          </a:r>
          <a:r>
            <a:rPr lang="en-US" sz="1800" b="0" kern="1200"/>
            <a:t> room; suite style</a:t>
          </a:r>
          <a:r>
            <a:rPr lang="en-US" sz="1800" b="0" kern="1200">
              <a:latin typeface="Calibri Light" panose="020F0302020204030204"/>
            </a:rPr>
            <a:t> (2 rooms per suite)</a:t>
          </a:r>
          <a:endParaRPr lang="en-US" sz="1800" b="0" kern="1200"/>
        </a:p>
      </dsp:txBody>
      <dsp:txXfrm>
        <a:off x="0" y="646202"/>
        <a:ext cx="5197636" cy="646202"/>
      </dsp:txXfrm>
    </dsp:sp>
    <dsp:sp modelId="{E7B32E4D-DC3A-49A8-9679-38BFECFE5843}">
      <dsp:nvSpPr>
        <dsp:cNvPr id="0" name=""/>
        <dsp:cNvSpPr/>
      </dsp:nvSpPr>
      <dsp:spPr>
        <a:xfrm>
          <a:off x="0" y="1292405"/>
          <a:ext cx="5197636" cy="0"/>
        </a:xfrm>
        <a:prstGeom prst="line">
          <a:avLst/>
        </a:prstGeom>
        <a:solidFill>
          <a:schemeClr val="accent2">
            <a:hueOff val="-415818"/>
            <a:satOff val="-23979"/>
            <a:lumOff val="2465"/>
            <a:alphaOff val="0"/>
          </a:schemeClr>
        </a:solidFill>
        <a:ln w="12700" cap="flat" cmpd="sng" algn="ctr">
          <a:solidFill>
            <a:schemeClr val="accent2">
              <a:hueOff val="-415818"/>
              <a:satOff val="-23979"/>
              <a:lumOff val="24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5ED22E-1BBC-4BED-95FB-6CD53126BFC1}">
      <dsp:nvSpPr>
        <dsp:cNvPr id="0" name=""/>
        <dsp:cNvSpPr/>
      </dsp:nvSpPr>
      <dsp:spPr>
        <a:xfrm>
          <a:off x="0" y="1292405"/>
          <a:ext cx="5197636" cy="64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latin typeface="Calibri Light" panose="020F0302020204030204"/>
            </a:rPr>
            <a:t>Chaperone and Volunteer Housing: Single Room, suite style (2 rooms per suite)</a:t>
          </a:r>
        </a:p>
      </dsp:txBody>
      <dsp:txXfrm>
        <a:off x="0" y="1292405"/>
        <a:ext cx="5197636" cy="646202"/>
      </dsp:txXfrm>
    </dsp:sp>
    <dsp:sp modelId="{48D2D7D8-5438-49D1-BCF1-5E159C8E7585}">
      <dsp:nvSpPr>
        <dsp:cNvPr id="0" name=""/>
        <dsp:cNvSpPr/>
      </dsp:nvSpPr>
      <dsp:spPr>
        <a:xfrm>
          <a:off x="0" y="1938608"/>
          <a:ext cx="5197636" cy="0"/>
        </a:xfrm>
        <a:prstGeom prst="line">
          <a:avLst/>
        </a:prstGeom>
        <a:solidFill>
          <a:schemeClr val="accent2">
            <a:hueOff val="-623727"/>
            <a:satOff val="-35969"/>
            <a:lumOff val="3698"/>
            <a:alphaOff val="0"/>
          </a:schemeClr>
        </a:solidFill>
        <a:ln w="12700" cap="flat" cmpd="sng" algn="ctr">
          <a:solidFill>
            <a:schemeClr val="accent2">
              <a:hueOff val="-623727"/>
              <a:satOff val="-35969"/>
              <a:lumOff val="36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9F79A-4D51-4F22-863E-23C563C7A64B}">
      <dsp:nvSpPr>
        <dsp:cNvPr id="0" name=""/>
        <dsp:cNvSpPr/>
      </dsp:nvSpPr>
      <dsp:spPr>
        <a:xfrm>
          <a:off x="0" y="1938608"/>
          <a:ext cx="5197636" cy="64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latin typeface="Calibri"/>
              <a:ea typeface="Calibri"/>
              <a:cs typeface="Calibri"/>
            </a:rPr>
            <a:t>Bathroom in each suite </a:t>
          </a:r>
          <a:endParaRPr lang="en-US" sz="1800" kern="1200">
            <a:latin typeface="Calibri Light" panose="020F0302020204030204"/>
          </a:endParaRPr>
        </a:p>
      </dsp:txBody>
      <dsp:txXfrm>
        <a:off x="0" y="1938608"/>
        <a:ext cx="5197636" cy="646202"/>
      </dsp:txXfrm>
    </dsp:sp>
    <dsp:sp modelId="{52804CC0-5097-40BA-A945-6A4BE0D3E27E}">
      <dsp:nvSpPr>
        <dsp:cNvPr id="0" name=""/>
        <dsp:cNvSpPr/>
      </dsp:nvSpPr>
      <dsp:spPr>
        <a:xfrm>
          <a:off x="0" y="2584811"/>
          <a:ext cx="5197636" cy="0"/>
        </a:xfrm>
        <a:prstGeom prst="line">
          <a:avLst/>
        </a:prstGeom>
        <a:solidFill>
          <a:schemeClr val="accent2">
            <a:hueOff val="-831636"/>
            <a:satOff val="-47959"/>
            <a:lumOff val="4930"/>
            <a:alphaOff val="0"/>
          </a:schemeClr>
        </a:solidFill>
        <a:ln w="12700" cap="flat" cmpd="sng" algn="ctr">
          <a:solidFill>
            <a:schemeClr val="accent2">
              <a:hueOff val="-831636"/>
              <a:satOff val="-47959"/>
              <a:lumOff val="49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F2BEFB-C225-4626-BE13-EC820DC2D236}">
      <dsp:nvSpPr>
        <dsp:cNvPr id="0" name=""/>
        <dsp:cNvSpPr/>
      </dsp:nvSpPr>
      <dsp:spPr>
        <a:xfrm>
          <a:off x="0" y="2584811"/>
          <a:ext cx="5197636" cy="64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t>Extra-long twin beds with 9” memory foam mattress, desks, wardrobes</a:t>
          </a:r>
          <a:r>
            <a:rPr lang="en-US" sz="1800" kern="1200">
              <a:latin typeface="Calibri Light" panose="020F0302020204030204"/>
            </a:rPr>
            <a:t> </a:t>
          </a:r>
          <a:endParaRPr lang="en-US" sz="1800" kern="1200"/>
        </a:p>
      </dsp:txBody>
      <dsp:txXfrm>
        <a:off x="0" y="2584811"/>
        <a:ext cx="5197636" cy="646202"/>
      </dsp:txXfrm>
    </dsp:sp>
    <dsp:sp modelId="{4870A0BC-71C7-4BEF-81FF-0156AE2B0C12}">
      <dsp:nvSpPr>
        <dsp:cNvPr id="0" name=""/>
        <dsp:cNvSpPr/>
      </dsp:nvSpPr>
      <dsp:spPr>
        <a:xfrm>
          <a:off x="0" y="3231014"/>
          <a:ext cx="5197636" cy="0"/>
        </a:xfrm>
        <a:prstGeom prst="line">
          <a:avLst/>
        </a:prstGeom>
        <a:solidFill>
          <a:schemeClr val="accent2">
            <a:hueOff val="-1039545"/>
            <a:satOff val="-59949"/>
            <a:lumOff val="6163"/>
            <a:alphaOff val="0"/>
          </a:schemeClr>
        </a:solidFill>
        <a:ln w="12700" cap="flat" cmpd="sng" algn="ctr">
          <a:solidFill>
            <a:schemeClr val="accent2">
              <a:hueOff val="-1039545"/>
              <a:satOff val="-59949"/>
              <a:lumOff val="61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BEFFFB-67E0-42DE-B4BF-9188B8638612}">
      <dsp:nvSpPr>
        <dsp:cNvPr id="0" name=""/>
        <dsp:cNvSpPr/>
      </dsp:nvSpPr>
      <dsp:spPr>
        <a:xfrm>
          <a:off x="0" y="3231014"/>
          <a:ext cx="5197636" cy="64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Bedding, towels, washcloths (pillow/pillowcase not provided)</a:t>
          </a:r>
        </a:p>
      </dsp:txBody>
      <dsp:txXfrm>
        <a:off x="0" y="3231014"/>
        <a:ext cx="5197636" cy="646202"/>
      </dsp:txXfrm>
    </dsp:sp>
    <dsp:sp modelId="{A027F773-6D72-4075-B069-1F63539B98AC}">
      <dsp:nvSpPr>
        <dsp:cNvPr id="0" name=""/>
        <dsp:cNvSpPr/>
      </dsp:nvSpPr>
      <dsp:spPr>
        <a:xfrm>
          <a:off x="0" y="3877217"/>
          <a:ext cx="5197636" cy="0"/>
        </a:xfrm>
        <a:prstGeom prst="line">
          <a:avLst/>
        </a:prstGeom>
        <a:solidFill>
          <a:schemeClr val="accent2">
            <a:hueOff val="-1247454"/>
            <a:satOff val="-71938"/>
            <a:lumOff val="7395"/>
            <a:alphaOff val="0"/>
          </a:schemeClr>
        </a:solidFill>
        <a:ln w="12700" cap="flat" cmpd="sng" algn="ctr">
          <a:solidFill>
            <a:schemeClr val="accent2">
              <a:hueOff val="-1247454"/>
              <a:satOff val="-71938"/>
              <a:lumOff val="73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448A40-762A-4BCA-9965-7B8BDA415C47}">
      <dsp:nvSpPr>
        <dsp:cNvPr id="0" name=""/>
        <dsp:cNvSpPr/>
      </dsp:nvSpPr>
      <dsp:spPr>
        <a:xfrm>
          <a:off x="0" y="3877217"/>
          <a:ext cx="5197636" cy="64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latin typeface="Calibri Light" panose="020F0302020204030204"/>
            </a:rPr>
            <a:t>Free Parking on Campus</a:t>
          </a:r>
        </a:p>
      </dsp:txBody>
      <dsp:txXfrm>
        <a:off x="0" y="3877217"/>
        <a:ext cx="5197636" cy="646202"/>
      </dsp:txXfrm>
    </dsp:sp>
    <dsp:sp modelId="{D2C482BE-7C7E-4778-B6EA-9F18D0C37690}">
      <dsp:nvSpPr>
        <dsp:cNvPr id="0" name=""/>
        <dsp:cNvSpPr/>
      </dsp:nvSpPr>
      <dsp:spPr>
        <a:xfrm>
          <a:off x="0" y="4523420"/>
          <a:ext cx="5197636"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28258A-AE70-447A-B922-7220EE0F2D79}">
      <dsp:nvSpPr>
        <dsp:cNvPr id="0" name=""/>
        <dsp:cNvSpPr/>
      </dsp:nvSpPr>
      <dsp:spPr>
        <a:xfrm>
          <a:off x="0" y="4523420"/>
          <a:ext cx="5197636" cy="64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latin typeface="Calibri Light" panose="020F0302020204030204"/>
            </a:rPr>
            <a:t>Secured Facility</a:t>
          </a:r>
        </a:p>
      </dsp:txBody>
      <dsp:txXfrm>
        <a:off x="0" y="4523420"/>
        <a:ext cx="5197636" cy="64620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72032-C3B2-361D-4BC0-5476CCD2D3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69253D-3AFF-DD4C-DD32-0801BDA423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1EE1FD-0C00-B5D2-656D-BE353F5E9B00}"/>
              </a:ext>
            </a:extLst>
          </p:cNvPr>
          <p:cNvSpPr>
            <a:spLocks noGrp="1"/>
          </p:cNvSpPr>
          <p:nvPr>
            <p:ph type="dt" sz="half" idx="10"/>
          </p:nvPr>
        </p:nvSpPr>
        <p:spPr/>
        <p:txBody>
          <a:bodyPr/>
          <a:lstStyle/>
          <a:p>
            <a:fld id="{CABBCB26-CBA6-4AAD-B204-F9AAC5C2E040}" type="datetimeFigureOut">
              <a:rPr lang="en-US" smtClean="0"/>
              <a:t>2/15/2024</a:t>
            </a:fld>
            <a:endParaRPr lang="en-US"/>
          </a:p>
        </p:txBody>
      </p:sp>
      <p:sp>
        <p:nvSpPr>
          <p:cNvPr id="5" name="Footer Placeholder 4">
            <a:extLst>
              <a:ext uri="{FF2B5EF4-FFF2-40B4-BE49-F238E27FC236}">
                <a16:creationId xmlns:a16="http://schemas.microsoft.com/office/drawing/2014/main" id="{D0A90985-5FC6-96E0-2DB6-9FAA1FD90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280201-63BB-2697-AD0A-A201E9179934}"/>
              </a:ext>
            </a:extLst>
          </p:cNvPr>
          <p:cNvSpPr>
            <a:spLocks noGrp="1"/>
          </p:cNvSpPr>
          <p:nvPr>
            <p:ph type="sldNum" sz="quarter" idx="12"/>
          </p:nvPr>
        </p:nvSpPr>
        <p:spPr/>
        <p:txBody>
          <a:bodyPr/>
          <a:lstStyle/>
          <a:p>
            <a:fld id="{1A689991-3C19-4ED3-8E84-E2C8392BA5D1}" type="slidenum">
              <a:rPr lang="en-US" smtClean="0"/>
              <a:t>‹#›</a:t>
            </a:fld>
            <a:endParaRPr lang="en-US"/>
          </a:p>
        </p:txBody>
      </p:sp>
    </p:spTree>
    <p:extLst>
      <p:ext uri="{BB962C8B-B14F-4D97-AF65-F5344CB8AC3E}">
        <p14:creationId xmlns:p14="http://schemas.microsoft.com/office/powerpoint/2010/main" val="2929486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46D28-F15D-DFFF-89FA-702152AF79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080166-4EBA-1768-BF79-90C06A4E05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1012D-4B28-2D7A-6DC3-25CF4255B88F}"/>
              </a:ext>
            </a:extLst>
          </p:cNvPr>
          <p:cNvSpPr>
            <a:spLocks noGrp="1"/>
          </p:cNvSpPr>
          <p:nvPr>
            <p:ph type="dt" sz="half" idx="10"/>
          </p:nvPr>
        </p:nvSpPr>
        <p:spPr/>
        <p:txBody>
          <a:bodyPr/>
          <a:lstStyle/>
          <a:p>
            <a:fld id="{CABBCB26-CBA6-4AAD-B204-F9AAC5C2E040}" type="datetimeFigureOut">
              <a:rPr lang="en-US" smtClean="0"/>
              <a:t>2/15/2024</a:t>
            </a:fld>
            <a:endParaRPr lang="en-US"/>
          </a:p>
        </p:txBody>
      </p:sp>
      <p:sp>
        <p:nvSpPr>
          <p:cNvPr id="5" name="Footer Placeholder 4">
            <a:extLst>
              <a:ext uri="{FF2B5EF4-FFF2-40B4-BE49-F238E27FC236}">
                <a16:creationId xmlns:a16="http://schemas.microsoft.com/office/drawing/2014/main" id="{E2FF5C01-376F-2D43-888C-E2E060802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FA4297-4263-C871-22C3-9900DEF40164}"/>
              </a:ext>
            </a:extLst>
          </p:cNvPr>
          <p:cNvSpPr>
            <a:spLocks noGrp="1"/>
          </p:cNvSpPr>
          <p:nvPr>
            <p:ph type="sldNum" sz="quarter" idx="12"/>
          </p:nvPr>
        </p:nvSpPr>
        <p:spPr/>
        <p:txBody>
          <a:bodyPr/>
          <a:lstStyle/>
          <a:p>
            <a:fld id="{1A689991-3C19-4ED3-8E84-E2C8392BA5D1}" type="slidenum">
              <a:rPr lang="en-US" smtClean="0"/>
              <a:t>‹#›</a:t>
            </a:fld>
            <a:endParaRPr lang="en-US"/>
          </a:p>
        </p:txBody>
      </p:sp>
    </p:spTree>
    <p:extLst>
      <p:ext uri="{BB962C8B-B14F-4D97-AF65-F5344CB8AC3E}">
        <p14:creationId xmlns:p14="http://schemas.microsoft.com/office/powerpoint/2010/main" val="3244913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FC7A76-B70F-B9F5-97E4-27090FC2BD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E62F48-8FD9-580B-F414-D26E78991F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4E36BF-B40A-6476-ECC7-7F4B0947AAFE}"/>
              </a:ext>
            </a:extLst>
          </p:cNvPr>
          <p:cNvSpPr>
            <a:spLocks noGrp="1"/>
          </p:cNvSpPr>
          <p:nvPr>
            <p:ph type="dt" sz="half" idx="10"/>
          </p:nvPr>
        </p:nvSpPr>
        <p:spPr/>
        <p:txBody>
          <a:bodyPr/>
          <a:lstStyle/>
          <a:p>
            <a:fld id="{CABBCB26-CBA6-4AAD-B204-F9AAC5C2E040}" type="datetimeFigureOut">
              <a:rPr lang="en-US" smtClean="0"/>
              <a:t>2/15/2024</a:t>
            </a:fld>
            <a:endParaRPr lang="en-US"/>
          </a:p>
        </p:txBody>
      </p:sp>
      <p:sp>
        <p:nvSpPr>
          <p:cNvPr id="5" name="Footer Placeholder 4">
            <a:extLst>
              <a:ext uri="{FF2B5EF4-FFF2-40B4-BE49-F238E27FC236}">
                <a16:creationId xmlns:a16="http://schemas.microsoft.com/office/drawing/2014/main" id="{FE955474-97DA-7517-9A26-F196CDD25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C0464-F77A-3E1B-A325-B8D9FA08D23D}"/>
              </a:ext>
            </a:extLst>
          </p:cNvPr>
          <p:cNvSpPr>
            <a:spLocks noGrp="1"/>
          </p:cNvSpPr>
          <p:nvPr>
            <p:ph type="sldNum" sz="quarter" idx="12"/>
          </p:nvPr>
        </p:nvSpPr>
        <p:spPr/>
        <p:txBody>
          <a:bodyPr/>
          <a:lstStyle/>
          <a:p>
            <a:fld id="{1A689991-3C19-4ED3-8E84-E2C8392BA5D1}" type="slidenum">
              <a:rPr lang="en-US" smtClean="0"/>
              <a:t>‹#›</a:t>
            </a:fld>
            <a:endParaRPr lang="en-US"/>
          </a:p>
        </p:txBody>
      </p:sp>
    </p:spTree>
    <p:extLst>
      <p:ext uri="{BB962C8B-B14F-4D97-AF65-F5344CB8AC3E}">
        <p14:creationId xmlns:p14="http://schemas.microsoft.com/office/powerpoint/2010/main" val="1812712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377B5-E979-F7BB-21A8-05EA5C30F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75CD7C-BD1F-9B69-0DA8-F0758E92C0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AD541-4713-347D-C12C-67CD33168099}"/>
              </a:ext>
            </a:extLst>
          </p:cNvPr>
          <p:cNvSpPr>
            <a:spLocks noGrp="1"/>
          </p:cNvSpPr>
          <p:nvPr>
            <p:ph type="dt" sz="half" idx="10"/>
          </p:nvPr>
        </p:nvSpPr>
        <p:spPr/>
        <p:txBody>
          <a:bodyPr/>
          <a:lstStyle/>
          <a:p>
            <a:fld id="{CABBCB26-CBA6-4AAD-B204-F9AAC5C2E040}" type="datetimeFigureOut">
              <a:rPr lang="en-US" smtClean="0"/>
              <a:t>2/15/2024</a:t>
            </a:fld>
            <a:endParaRPr lang="en-US"/>
          </a:p>
        </p:txBody>
      </p:sp>
      <p:sp>
        <p:nvSpPr>
          <p:cNvPr id="5" name="Footer Placeholder 4">
            <a:extLst>
              <a:ext uri="{FF2B5EF4-FFF2-40B4-BE49-F238E27FC236}">
                <a16:creationId xmlns:a16="http://schemas.microsoft.com/office/drawing/2014/main" id="{E850E652-C779-D2ED-13C6-508A925BE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C1105-5E4B-AAFB-260E-5D7684AA988E}"/>
              </a:ext>
            </a:extLst>
          </p:cNvPr>
          <p:cNvSpPr>
            <a:spLocks noGrp="1"/>
          </p:cNvSpPr>
          <p:nvPr>
            <p:ph type="sldNum" sz="quarter" idx="12"/>
          </p:nvPr>
        </p:nvSpPr>
        <p:spPr/>
        <p:txBody>
          <a:bodyPr/>
          <a:lstStyle/>
          <a:p>
            <a:fld id="{1A689991-3C19-4ED3-8E84-E2C8392BA5D1}" type="slidenum">
              <a:rPr lang="en-US" smtClean="0"/>
              <a:t>‹#›</a:t>
            </a:fld>
            <a:endParaRPr lang="en-US"/>
          </a:p>
        </p:txBody>
      </p:sp>
    </p:spTree>
    <p:extLst>
      <p:ext uri="{BB962C8B-B14F-4D97-AF65-F5344CB8AC3E}">
        <p14:creationId xmlns:p14="http://schemas.microsoft.com/office/powerpoint/2010/main" val="4173353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358B-BB29-BC6D-A4C7-2FEAA381A5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01C25D-8070-02EE-02E4-F1BDCCB0D7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CA6F5F-857E-1C8C-D8C7-3D91D21472D3}"/>
              </a:ext>
            </a:extLst>
          </p:cNvPr>
          <p:cNvSpPr>
            <a:spLocks noGrp="1"/>
          </p:cNvSpPr>
          <p:nvPr>
            <p:ph type="dt" sz="half" idx="10"/>
          </p:nvPr>
        </p:nvSpPr>
        <p:spPr/>
        <p:txBody>
          <a:bodyPr/>
          <a:lstStyle/>
          <a:p>
            <a:fld id="{CABBCB26-CBA6-4AAD-B204-F9AAC5C2E040}" type="datetimeFigureOut">
              <a:rPr lang="en-US" smtClean="0"/>
              <a:t>2/15/2024</a:t>
            </a:fld>
            <a:endParaRPr lang="en-US"/>
          </a:p>
        </p:txBody>
      </p:sp>
      <p:sp>
        <p:nvSpPr>
          <p:cNvPr id="5" name="Footer Placeholder 4">
            <a:extLst>
              <a:ext uri="{FF2B5EF4-FFF2-40B4-BE49-F238E27FC236}">
                <a16:creationId xmlns:a16="http://schemas.microsoft.com/office/drawing/2014/main" id="{5FB60C48-ABC7-9061-FEB4-A7F1DFE791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2DEAE-3FAE-E16D-E59A-1BD311B77863}"/>
              </a:ext>
            </a:extLst>
          </p:cNvPr>
          <p:cNvSpPr>
            <a:spLocks noGrp="1"/>
          </p:cNvSpPr>
          <p:nvPr>
            <p:ph type="sldNum" sz="quarter" idx="12"/>
          </p:nvPr>
        </p:nvSpPr>
        <p:spPr/>
        <p:txBody>
          <a:bodyPr/>
          <a:lstStyle/>
          <a:p>
            <a:fld id="{1A689991-3C19-4ED3-8E84-E2C8392BA5D1}" type="slidenum">
              <a:rPr lang="en-US" smtClean="0"/>
              <a:t>‹#›</a:t>
            </a:fld>
            <a:endParaRPr lang="en-US"/>
          </a:p>
        </p:txBody>
      </p:sp>
    </p:spTree>
    <p:extLst>
      <p:ext uri="{BB962C8B-B14F-4D97-AF65-F5344CB8AC3E}">
        <p14:creationId xmlns:p14="http://schemas.microsoft.com/office/powerpoint/2010/main" val="2892964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6493A-3AEB-83D8-6117-CA6567272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7827D6-6D0C-FC52-8095-21B21A60BA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024145-D57C-0CE5-8DFD-8556402956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EEBACB-E493-C87C-6185-B4AD66BBD834}"/>
              </a:ext>
            </a:extLst>
          </p:cNvPr>
          <p:cNvSpPr>
            <a:spLocks noGrp="1"/>
          </p:cNvSpPr>
          <p:nvPr>
            <p:ph type="dt" sz="half" idx="10"/>
          </p:nvPr>
        </p:nvSpPr>
        <p:spPr/>
        <p:txBody>
          <a:bodyPr/>
          <a:lstStyle/>
          <a:p>
            <a:fld id="{CABBCB26-CBA6-4AAD-B204-F9AAC5C2E040}" type="datetimeFigureOut">
              <a:rPr lang="en-US" smtClean="0"/>
              <a:t>2/15/2024</a:t>
            </a:fld>
            <a:endParaRPr lang="en-US"/>
          </a:p>
        </p:txBody>
      </p:sp>
      <p:sp>
        <p:nvSpPr>
          <p:cNvPr id="6" name="Footer Placeholder 5">
            <a:extLst>
              <a:ext uri="{FF2B5EF4-FFF2-40B4-BE49-F238E27FC236}">
                <a16:creationId xmlns:a16="http://schemas.microsoft.com/office/drawing/2014/main" id="{11B3AE10-88C6-3B66-2C05-17B77DB084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B34D45-ACFE-8BD1-4E29-4C6DAAB2E4B9}"/>
              </a:ext>
            </a:extLst>
          </p:cNvPr>
          <p:cNvSpPr>
            <a:spLocks noGrp="1"/>
          </p:cNvSpPr>
          <p:nvPr>
            <p:ph type="sldNum" sz="quarter" idx="12"/>
          </p:nvPr>
        </p:nvSpPr>
        <p:spPr/>
        <p:txBody>
          <a:bodyPr/>
          <a:lstStyle/>
          <a:p>
            <a:fld id="{1A689991-3C19-4ED3-8E84-E2C8392BA5D1}" type="slidenum">
              <a:rPr lang="en-US" smtClean="0"/>
              <a:t>‹#›</a:t>
            </a:fld>
            <a:endParaRPr lang="en-US"/>
          </a:p>
        </p:txBody>
      </p:sp>
    </p:spTree>
    <p:extLst>
      <p:ext uri="{BB962C8B-B14F-4D97-AF65-F5344CB8AC3E}">
        <p14:creationId xmlns:p14="http://schemas.microsoft.com/office/powerpoint/2010/main" val="88167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9F3F8-C2E5-209B-53B4-A134DC9F1A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A3C001-4D65-F19D-6652-95B7566CA7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55FEFD-BEE9-6890-91B2-33709F1BE2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ED3F8A-FFBA-A591-7A08-2399335E54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9AD410-9591-88D6-40EB-88428CA844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9E33F8-2945-D49F-453C-A90FE7DEA227}"/>
              </a:ext>
            </a:extLst>
          </p:cNvPr>
          <p:cNvSpPr>
            <a:spLocks noGrp="1"/>
          </p:cNvSpPr>
          <p:nvPr>
            <p:ph type="dt" sz="half" idx="10"/>
          </p:nvPr>
        </p:nvSpPr>
        <p:spPr/>
        <p:txBody>
          <a:bodyPr/>
          <a:lstStyle/>
          <a:p>
            <a:fld id="{CABBCB26-CBA6-4AAD-B204-F9AAC5C2E040}" type="datetimeFigureOut">
              <a:rPr lang="en-US" smtClean="0"/>
              <a:t>2/15/2024</a:t>
            </a:fld>
            <a:endParaRPr lang="en-US"/>
          </a:p>
        </p:txBody>
      </p:sp>
      <p:sp>
        <p:nvSpPr>
          <p:cNvPr id="8" name="Footer Placeholder 7">
            <a:extLst>
              <a:ext uri="{FF2B5EF4-FFF2-40B4-BE49-F238E27FC236}">
                <a16:creationId xmlns:a16="http://schemas.microsoft.com/office/drawing/2014/main" id="{775C77C7-B276-29F5-A0D5-DB0E7098F2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56C30B-394D-1ECF-B450-86B4391B196F}"/>
              </a:ext>
            </a:extLst>
          </p:cNvPr>
          <p:cNvSpPr>
            <a:spLocks noGrp="1"/>
          </p:cNvSpPr>
          <p:nvPr>
            <p:ph type="sldNum" sz="quarter" idx="12"/>
          </p:nvPr>
        </p:nvSpPr>
        <p:spPr/>
        <p:txBody>
          <a:bodyPr/>
          <a:lstStyle/>
          <a:p>
            <a:fld id="{1A689991-3C19-4ED3-8E84-E2C8392BA5D1}" type="slidenum">
              <a:rPr lang="en-US" smtClean="0"/>
              <a:t>‹#›</a:t>
            </a:fld>
            <a:endParaRPr lang="en-US"/>
          </a:p>
        </p:txBody>
      </p:sp>
    </p:spTree>
    <p:extLst>
      <p:ext uri="{BB962C8B-B14F-4D97-AF65-F5344CB8AC3E}">
        <p14:creationId xmlns:p14="http://schemas.microsoft.com/office/powerpoint/2010/main" val="903771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33A4A-4EFB-4555-F2A9-C3ABED23C3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6AA75C-E430-5C7C-7AF0-53339DD63080}"/>
              </a:ext>
            </a:extLst>
          </p:cNvPr>
          <p:cNvSpPr>
            <a:spLocks noGrp="1"/>
          </p:cNvSpPr>
          <p:nvPr>
            <p:ph type="dt" sz="half" idx="10"/>
          </p:nvPr>
        </p:nvSpPr>
        <p:spPr/>
        <p:txBody>
          <a:bodyPr/>
          <a:lstStyle/>
          <a:p>
            <a:fld id="{CABBCB26-CBA6-4AAD-B204-F9AAC5C2E040}" type="datetimeFigureOut">
              <a:rPr lang="en-US" smtClean="0"/>
              <a:t>2/15/2024</a:t>
            </a:fld>
            <a:endParaRPr lang="en-US"/>
          </a:p>
        </p:txBody>
      </p:sp>
      <p:sp>
        <p:nvSpPr>
          <p:cNvPr id="4" name="Footer Placeholder 3">
            <a:extLst>
              <a:ext uri="{FF2B5EF4-FFF2-40B4-BE49-F238E27FC236}">
                <a16:creationId xmlns:a16="http://schemas.microsoft.com/office/drawing/2014/main" id="{7641CFE6-FBDF-C713-810D-10BC1F5A1F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3CCFE1-3FEB-C0C1-AC2E-EA6755714119}"/>
              </a:ext>
            </a:extLst>
          </p:cNvPr>
          <p:cNvSpPr>
            <a:spLocks noGrp="1"/>
          </p:cNvSpPr>
          <p:nvPr>
            <p:ph type="sldNum" sz="quarter" idx="12"/>
          </p:nvPr>
        </p:nvSpPr>
        <p:spPr/>
        <p:txBody>
          <a:bodyPr/>
          <a:lstStyle/>
          <a:p>
            <a:fld id="{1A689991-3C19-4ED3-8E84-E2C8392BA5D1}" type="slidenum">
              <a:rPr lang="en-US" smtClean="0"/>
              <a:t>‹#›</a:t>
            </a:fld>
            <a:endParaRPr lang="en-US"/>
          </a:p>
        </p:txBody>
      </p:sp>
    </p:spTree>
    <p:extLst>
      <p:ext uri="{BB962C8B-B14F-4D97-AF65-F5344CB8AC3E}">
        <p14:creationId xmlns:p14="http://schemas.microsoft.com/office/powerpoint/2010/main" val="1991643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249002-7BD6-55B7-04FC-55F69CB98151}"/>
              </a:ext>
            </a:extLst>
          </p:cNvPr>
          <p:cNvSpPr>
            <a:spLocks noGrp="1"/>
          </p:cNvSpPr>
          <p:nvPr>
            <p:ph type="dt" sz="half" idx="10"/>
          </p:nvPr>
        </p:nvSpPr>
        <p:spPr/>
        <p:txBody>
          <a:bodyPr/>
          <a:lstStyle/>
          <a:p>
            <a:fld id="{CABBCB26-CBA6-4AAD-B204-F9AAC5C2E040}" type="datetimeFigureOut">
              <a:rPr lang="en-US" smtClean="0"/>
              <a:t>2/15/2024</a:t>
            </a:fld>
            <a:endParaRPr lang="en-US"/>
          </a:p>
        </p:txBody>
      </p:sp>
      <p:sp>
        <p:nvSpPr>
          <p:cNvPr id="3" name="Footer Placeholder 2">
            <a:extLst>
              <a:ext uri="{FF2B5EF4-FFF2-40B4-BE49-F238E27FC236}">
                <a16:creationId xmlns:a16="http://schemas.microsoft.com/office/drawing/2014/main" id="{0C8A38A0-8414-4680-1BEC-CFBF0EA81B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E1E04E-69D3-AE22-876E-5FAE7D1F5596}"/>
              </a:ext>
            </a:extLst>
          </p:cNvPr>
          <p:cNvSpPr>
            <a:spLocks noGrp="1"/>
          </p:cNvSpPr>
          <p:nvPr>
            <p:ph type="sldNum" sz="quarter" idx="12"/>
          </p:nvPr>
        </p:nvSpPr>
        <p:spPr/>
        <p:txBody>
          <a:bodyPr/>
          <a:lstStyle/>
          <a:p>
            <a:fld id="{1A689991-3C19-4ED3-8E84-E2C8392BA5D1}" type="slidenum">
              <a:rPr lang="en-US" smtClean="0"/>
              <a:t>‹#›</a:t>
            </a:fld>
            <a:endParaRPr lang="en-US"/>
          </a:p>
        </p:txBody>
      </p:sp>
    </p:spTree>
    <p:extLst>
      <p:ext uri="{BB962C8B-B14F-4D97-AF65-F5344CB8AC3E}">
        <p14:creationId xmlns:p14="http://schemas.microsoft.com/office/powerpoint/2010/main" val="3530210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4F95A-ACA5-8801-8452-1F7B25BCB8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A66A14-CD87-8859-B20A-10D1533FB8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301888-FD05-7142-8FC5-89601BFF5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60FC2-E4B8-8DA4-E51C-F8DCE5D3ACFE}"/>
              </a:ext>
            </a:extLst>
          </p:cNvPr>
          <p:cNvSpPr>
            <a:spLocks noGrp="1"/>
          </p:cNvSpPr>
          <p:nvPr>
            <p:ph type="dt" sz="half" idx="10"/>
          </p:nvPr>
        </p:nvSpPr>
        <p:spPr/>
        <p:txBody>
          <a:bodyPr/>
          <a:lstStyle/>
          <a:p>
            <a:fld id="{CABBCB26-CBA6-4AAD-B204-F9AAC5C2E040}" type="datetimeFigureOut">
              <a:rPr lang="en-US" smtClean="0"/>
              <a:t>2/15/2024</a:t>
            </a:fld>
            <a:endParaRPr lang="en-US"/>
          </a:p>
        </p:txBody>
      </p:sp>
      <p:sp>
        <p:nvSpPr>
          <p:cNvPr id="6" name="Footer Placeholder 5">
            <a:extLst>
              <a:ext uri="{FF2B5EF4-FFF2-40B4-BE49-F238E27FC236}">
                <a16:creationId xmlns:a16="http://schemas.microsoft.com/office/drawing/2014/main" id="{BFA16C88-AEA9-6EA9-D577-061745B1C1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08C4D-DD25-440B-1B02-4ED4DFC511C5}"/>
              </a:ext>
            </a:extLst>
          </p:cNvPr>
          <p:cNvSpPr>
            <a:spLocks noGrp="1"/>
          </p:cNvSpPr>
          <p:nvPr>
            <p:ph type="sldNum" sz="quarter" idx="12"/>
          </p:nvPr>
        </p:nvSpPr>
        <p:spPr/>
        <p:txBody>
          <a:bodyPr/>
          <a:lstStyle/>
          <a:p>
            <a:fld id="{1A689991-3C19-4ED3-8E84-E2C8392BA5D1}" type="slidenum">
              <a:rPr lang="en-US" smtClean="0"/>
              <a:t>‹#›</a:t>
            </a:fld>
            <a:endParaRPr lang="en-US"/>
          </a:p>
        </p:txBody>
      </p:sp>
    </p:spTree>
    <p:extLst>
      <p:ext uri="{BB962C8B-B14F-4D97-AF65-F5344CB8AC3E}">
        <p14:creationId xmlns:p14="http://schemas.microsoft.com/office/powerpoint/2010/main" val="1502240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3D7CF-3E18-ECF6-6257-BB598AC485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38E09C-3AB8-B980-C5C7-84A191D10D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961D1E-C33E-9EC9-5B86-B13E75819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018E11-1DFE-049A-C0FD-195725876301}"/>
              </a:ext>
            </a:extLst>
          </p:cNvPr>
          <p:cNvSpPr>
            <a:spLocks noGrp="1"/>
          </p:cNvSpPr>
          <p:nvPr>
            <p:ph type="dt" sz="half" idx="10"/>
          </p:nvPr>
        </p:nvSpPr>
        <p:spPr/>
        <p:txBody>
          <a:bodyPr/>
          <a:lstStyle/>
          <a:p>
            <a:fld id="{CABBCB26-CBA6-4AAD-B204-F9AAC5C2E040}" type="datetimeFigureOut">
              <a:rPr lang="en-US" smtClean="0"/>
              <a:t>2/15/2024</a:t>
            </a:fld>
            <a:endParaRPr lang="en-US"/>
          </a:p>
        </p:txBody>
      </p:sp>
      <p:sp>
        <p:nvSpPr>
          <p:cNvPr id="6" name="Footer Placeholder 5">
            <a:extLst>
              <a:ext uri="{FF2B5EF4-FFF2-40B4-BE49-F238E27FC236}">
                <a16:creationId xmlns:a16="http://schemas.microsoft.com/office/drawing/2014/main" id="{29F6D681-ED0B-AC3B-3CA1-D67C0D7F7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4BF313-567B-8346-3696-F75B7F2B3388}"/>
              </a:ext>
            </a:extLst>
          </p:cNvPr>
          <p:cNvSpPr>
            <a:spLocks noGrp="1"/>
          </p:cNvSpPr>
          <p:nvPr>
            <p:ph type="sldNum" sz="quarter" idx="12"/>
          </p:nvPr>
        </p:nvSpPr>
        <p:spPr/>
        <p:txBody>
          <a:bodyPr/>
          <a:lstStyle/>
          <a:p>
            <a:fld id="{1A689991-3C19-4ED3-8E84-E2C8392BA5D1}" type="slidenum">
              <a:rPr lang="en-US" smtClean="0"/>
              <a:t>‹#›</a:t>
            </a:fld>
            <a:endParaRPr lang="en-US"/>
          </a:p>
        </p:txBody>
      </p:sp>
    </p:spTree>
    <p:extLst>
      <p:ext uri="{BB962C8B-B14F-4D97-AF65-F5344CB8AC3E}">
        <p14:creationId xmlns:p14="http://schemas.microsoft.com/office/powerpoint/2010/main" val="3706070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6A20C3-3362-C78C-4618-F527C18D1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B02B1C-2814-253A-24F7-9BEBA1B11F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69A8B-54C5-C2D9-7015-5450FABDFE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BCB26-CBA6-4AAD-B204-F9AAC5C2E040}" type="datetimeFigureOut">
              <a:rPr lang="en-US" smtClean="0"/>
              <a:t>2/15/2024</a:t>
            </a:fld>
            <a:endParaRPr lang="en-US"/>
          </a:p>
        </p:txBody>
      </p:sp>
      <p:sp>
        <p:nvSpPr>
          <p:cNvPr id="5" name="Footer Placeholder 4">
            <a:extLst>
              <a:ext uri="{FF2B5EF4-FFF2-40B4-BE49-F238E27FC236}">
                <a16:creationId xmlns:a16="http://schemas.microsoft.com/office/drawing/2014/main" id="{A41B3C01-93AB-E674-2F50-159EC71B4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65BBEE-A970-422A-0615-290F7E08C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689991-3C19-4ED3-8E84-E2C8392BA5D1}" type="slidenum">
              <a:rPr lang="en-US" smtClean="0"/>
              <a:t>‹#›</a:t>
            </a:fld>
            <a:endParaRPr lang="en-US"/>
          </a:p>
        </p:txBody>
      </p:sp>
    </p:spTree>
    <p:extLst>
      <p:ext uri="{BB962C8B-B14F-4D97-AF65-F5344CB8AC3E}">
        <p14:creationId xmlns:p14="http://schemas.microsoft.com/office/powerpoint/2010/main" val="2929713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0ED75-DA1D-46C4-FAB1-565A1C787E7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B713309-D111-0949-EA33-6AFACD6B8313}"/>
              </a:ext>
            </a:extLst>
          </p:cNvPr>
          <p:cNvSpPr>
            <a:spLocks noGrp="1"/>
          </p:cNvSpPr>
          <p:nvPr>
            <p:ph type="subTitle" idx="1"/>
          </p:nvPr>
        </p:nvSpPr>
        <p:spPr/>
        <p:txBody>
          <a:bodyPr/>
          <a:lstStyle/>
          <a:p>
            <a:endParaRPr lang="en-US"/>
          </a:p>
        </p:txBody>
      </p:sp>
      <p:pic>
        <p:nvPicPr>
          <p:cNvPr id="9" name="Picture 8" descr="A white and blue card with a picture of a building&#10;&#10;Description automatically generated">
            <a:extLst>
              <a:ext uri="{FF2B5EF4-FFF2-40B4-BE49-F238E27FC236}">
                <a16:creationId xmlns:a16="http://schemas.microsoft.com/office/drawing/2014/main" id="{AF44F0E3-7FA4-20FE-A8D6-7CD9CF510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38" y="353332"/>
            <a:ext cx="11740124" cy="6151336"/>
          </a:xfrm>
          <a:prstGeom prst="rect">
            <a:avLst/>
          </a:prstGeom>
        </p:spPr>
      </p:pic>
    </p:spTree>
    <p:extLst>
      <p:ext uri="{BB962C8B-B14F-4D97-AF65-F5344CB8AC3E}">
        <p14:creationId xmlns:p14="http://schemas.microsoft.com/office/powerpoint/2010/main" val="4028431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ny question marks on black background">
            <a:extLst>
              <a:ext uri="{FF2B5EF4-FFF2-40B4-BE49-F238E27FC236}">
                <a16:creationId xmlns:a16="http://schemas.microsoft.com/office/drawing/2014/main" id="{27810A08-41E6-C20E-1FAB-6EE9027796AD}"/>
              </a:ext>
            </a:extLst>
          </p:cNvPr>
          <p:cNvPicPr>
            <a:picLocks noChangeAspect="1"/>
          </p:cNvPicPr>
          <p:nvPr/>
        </p:nvPicPr>
        <p:blipFill rotWithShape="1">
          <a:blip r:embed="rId2"/>
          <a:srcRect t="7787"/>
          <a:stretch/>
        </p:blipFill>
        <p:spPr>
          <a:xfrm>
            <a:off x="20" y="10"/>
            <a:ext cx="12191981" cy="6857990"/>
          </a:xfrm>
          <a:prstGeom prst="rect">
            <a:avLst/>
          </a:prstGeom>
        </p:spPr>
      </p:pic>
      <p:sp>
        <p:nvSpPr>
          <p:cNvPr id="32" name="Rectangle 3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953FED-AA4A-E43D-7F2F-C2CB24F4301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Questions?</a:t>
            </a:r>
          </a:p>
        </p:txBody>
      </p:sp>
      <p:cxnSp>
        <p:nvCxnSpPr>
          <p:cNvPr id="34" name="Straight Connector 3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056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31" name="Freeform: Shape 3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2B0DBB-C07B-C0A0-6FB3-B655007D7D26}"/>
              </a:ext>
            </a:extLst>
          </p:cNvPr>
          <p:cNvSpPr>
            <a:spLocks/>
          </p:cNvSpPr>
          <p:nvPr/>
        </p:nvSpPr>
        <p:spPr>
          <a:xfrm>
            <a:off x="917180" y="643467"/>
            <a:ext cx="4881300" cy="2522963"/>
          </a:xfrm>
          <a:prstGeom prst="rect">
            <a:avLst/>
          </a:prstGeom>
        </p:spPr>
        <p:txBody>
          <a:bodyPr lIns="91440" tIns="45720" rIns="91440" bIns="45720" anchor="t">
            <a:normAutofit/>
          </a:bodyPr>
          <a:lstStyle/>
          <a:p>
            <a:pPr defTabSz="969264">
              <a:spcAft>
                <a:spcPts val="600"/>
              </a:spcAft>
            </a:pPr>
            <a:r>
              <a:rPr lang="en-US" sz="2120" b="1" kern="1200">
                <a:solidFill>
                  <a:schemeClr val="tx1"/>
                </a:solidFill>
                <a:latin typeface="+mn-lt"/>
                <a:ea typeface="+mn-ea"/>
                <a:cs typeface="+mn-cs"/>
              </a:rPr>
              <a:t>Day 1 – Thursday, July 18</a:t>
            </a:r>
          </a:p>
          <a:p>
            <a:pPr defTabSz="969264">
              <a:spcAft>
                <a:spcPts val="600"/>
              </a:spcAft>
            </a:pPr>
            <a:r>
              <a:rPr lang="en-US" sz="2100" b="1" i="1">
                <a:latin typeface="Calibri"/>
                <a:cs typeface="Calibri"/>
              </a:rPr>
              <a:t>Arrival Day</a:t>
            </a:r>
          </a:p>
          <a:p>
            <a:pPr defTabSz="969264">
              <a:lnSpc>
                <a:spcPct val="107000"/>
              </a:lnSpc>
              <a:spcAft>
                <a:spcPts val="600"/>
              </a:spcAft>
            </a:pPr>
            <a:r>
              <a:rPr lang="en-US" sz="2100">
                <a:latin typeface="Calibri"/>
                <a:cs typeface="Times New Roman"/>
              </a:rPr>
              <a:t>Dinner</a:t>
            </a:r>
            <a:r>
              <a:rPr lang="en-US" sz="2100" kern="1200">
                <a:latin typeface="Calibri"/>
                <a:cs typeface="Times New Roman"/>
              </a:rPr>
              <a:t> – JOI and Oratorical Contestants</a:t>
            </a:r>
          </a:p>
          <a:p>
            <a:pPr defTabSz="969264">
              <a:lnSpc>
                <a:spcPct val="107000"/>
              </a:lnSpc>
              <a:spcAft>
                <a:spcPts val="600"/>
              </a:spcAft>
            </a:pPr>
            <a:r>
              <a:rPr lang="en-US" sz="2120" kern="1200">
                <a:solidFill>
                  <a:schemeClr val="tx1"/>
                </a:solidFill>
                <a:latin typeface="Calibri" panose="020F0502020204030204" pitchFamily="34" charset="0"/>
                <a:ea typeface="+mn-ea"/>
                <a:cs typeface="Times New Roman" panose="02020603050405020304" pitchFamily="18" charset="0"/>
              </a:rPr>
              <a:t>Icebreaker/Mixer – JOI and Oratorical Contestants	</a:t>
            </a:r>
          </a:p>
          <a:p>
            <a:pPr defTabSz="969264">
              <a:lnSpc>
                <a:spcPct val="107000"/>
              </a:lnSpc>
              <a:spcAft>
                <a:spcPts val="600"/>
              </a:spcAft>
            </a:pPr>
            <a:r>
              <a:rPr lang="en-US" sz="2120" kern="1200">
                <a:solidFill>
                  <a:schemeClr val="tx1"/>
                </a:solidFill>
                <a:latin typeface="Calibri" panose="020F0502020204030204" pitchFamily="34" charset="0"/>
                <a:ea typeface="+mn-ea"/>
                <a:cs typeface="Times New Roman" panose="02020603050405020304" pitchFamily="18" charset="0"/>
              </a:rPr>
              <a:t>JOI Summit Kickoff!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AE5D289-1605-CFF2-03D6-87B40C39712D}"/>
              </a:ext>
            </a:extLst>
          </p:cNvPr>
          <p:cNvSpPr txBox="1"/>
          <p:nvPr/>
        </p:nvSpPr>
        <p:spPr>
          <a:xfrm>
            <a:off x="791859" y="3339301"/>
            <a:ext cx="4881299" cy="2788456"/>
          </a:xfrm>
          <a:prstGeom prst="rect">
            <a:avLst/>
          </a:prstGeom>
          <a:noFill/>
        </p:spPr>
        <p:txBody>
          <a:bodyPr wrap="square" rtlCol="0">
            <a:spAutoFit/>
          </a:bodyPr>
          <a:lstStyle/>
          <a:p>
            <a:pPr defTabSz="969264">
              <a:spcAft>
                <a:spcPts val="600"/>
              </a:spcAft>
            </a:pPr>
            <a:r>
              <a:rPr lang="en-US" sz="2120" b="1" kern="1200">
                <a:solidFill>
                  <a:schemeClr val="tx1"/>
                </a:solidFill>
                <a:ea typeface="+mn-ea"/>
                <a:cs typeface="+mn-cs"/>
              </a:rPr>
              <a:t>Day 2 – Friday, July 19</a:t>
            </a:r>
            <a:endParaRPr lang="en-US" sz="2120" kern="1200">
              <a:solidFill>
                <a:schemeClr val="tx1"/>
              </a:solidFill>
              <a:ea typeface="+mn-ea"/>
              <a:cs typeface="+mn-cs"/>
            </a:endParaRPr>
          </a:p>
          <a:p>
            <a:pPr defTabSz="969264">
              <a:spcAft>
                <a:spcPts val="600"/>
              </a:spcAft>
            </a:pPr>
            <a:r>
              <a:rPr lang="en-US" sz="2120" kern="1200">
                <a:solidFill>
                  <a:schemeClr val="tx1"/>
                </a:solidFill>
                <a:ea typeface="+mn-ea"/>
                <a:cs typeface="+mn-cs"/>
              </a:rPr>
              <a:t>Oratorical World Championship Contest</a:t>
            </a:r>
          </a:p>
          <a:p>
            <a:pPr defTabSz="969264">
              <a:spcAft>
                <a:spcPts val="600"/>
              </a:spcAft>
            </a:pPr>
            <a:r>
              <a:rPr lang="en-US" sz="2120" kern="1200">
                <a:solidFill>
                  <a:schemeClr val="tx1"/>
                </a:solidFill>
                <a:ea typeface="+mn-ea"/>
                <a:cs typeface="+mn-cs"/>
              </a:rPr>
              <a:t>Teambuilding Activities</a:t>
            </a:r>
          </a:p>
          <a:p>
            <a:pPr defTabSz="969264">
              <a:spcAft>
                <a:spcPts val="600"/>
              </a:spcAft>
            </a:pPr>
            <a:r>
              <a:rPr lang="en-US" sz="2120" kern="1200">
                <a:solidFill>
                  <a:schemeClr val="tx1"/>
                </a:solidFill>
                <a:ea typeface="+mn-ea"/>
                <a:cs typeface="+mn-cs"/>
              </a:rPr>
              <a:t>International Candidate Speeches/Forum</a:t>
            </a:r>
          </a:p>
          <a:p>
            <a:pPr defTabSz="969264">
              <a:spcAft>
                <a:spcPts val="600"/>
              </a:spcAft>
            </a:pPr>
            <a:r>
              <a:rPr lang="en-US" sz="2120" kern="1200">
                <a:solidFill>
                  <a:schemeClr val="tx1"/>
                </a:solidFill>
                <a:ea typeface="+mn-ea"/>
                <a:cs typeface="+mn-cs"/>
              </a:rPr>
              <a:t>Networking</a:t>
            </a:r>
          </a:p>
          <a:p>
            <a:pPr defTabSz="969264">
              <a:spcAft>
                <a:spcPts val="600"/>
              </a:spcAft>
            </a:pPr>
            <a:r>
              <a:rPr lang="en-US" sz="2120" kern="1200">
                <a:solidFill>
                  <a:schemeClr val="tx1"/>
                </a:solidFill>
                <a:ea typeface="+mn-ea"/>
                <a:cs typeface="+mn-cs"/>
              </a:rPr>
              <a:t>JOI’s Got Talent</a:t>
            </a:r>
          </a:p>
          <a:p>
            <a:pPr>
              <a:spcAft>
                <a:spcPts val="600"/>
              </a:spcAft>
            </a:pPr>
            <a:endParaRPr lang="en-US"/>
          </a:p>
        </p:txBody>
      </p:sp>
      <p:sp>
        <p:nvSpPr>
          <p:cNvPr id="5" name="TextBox 4">
            <a:extLst>
              <a:ext uri="{FF2B5EF4-FFF2-40B4-BE49-F238E27FC236}">
                <a16:creationId xmlns:a16="http://schemas.microsoft.com/office/drawing/2014/main" id="{D1BD5EB6-DA85-8F5D-B75E-32D43D85DB8B}"/>
              </a:ext>
            </a:extLst>
          </p:cNvPr>
          <p:cNvSpPr txBox="1"/>
          <p:nvPr/>
        </p:nvSpPr>
        <p:spPr>
          <a:xfrm>
            <a:off x="6804996" y="643467"/>
            <a:ext cx="4595144" cy="2115836"/>
          </a:xfrm>
          <a:prstGeom prst="rect">
            <a:avLst/>
          </a:prstGeom>
          <a:noFill/>
        </p:spPr>
        <p:txBody>
          <a:bodyPr wrap="square" rtlCol="0">
            <a:spAutoFit/>
          </a:bodyPr>
          <a:lstStyle/>
          <a:p>
            <a:pPr defTabSz="969264">
              <a:lnSpc>
                <a:spcPct val="90000"/>
              </a:lnSpc>
              <a:spcBef>
                <a:spcPts val="1060"/>
              </a:spcBef>
              <a:defRPr/>
            </a:pPr>
            <a:r>
              <a:rPr lang="en-US" sz="2120" b="1" kern="1200">
                <a:solidFill>
                  <a:prstClr val="black"/>
                </a:solidFill>
                <a:latin typeface="Calibri" panose="020F0502020204030204"/>
                <a:ea typeface="+mn-ea"/>
                <a:cs typeface="+mn-cs"/>
              </a:rPr>
              <a:t>Day 3 – Saturday, July 20</a:t>
            </a:r>
            <a:endParaRPr lang="en-US" sz="2120" kern="1200">
              <a:solidFill>
                <a:prstClr val="black"/>
              </a:solidFill>
              <a:latin typeface="Calibri" panose="020F0502020204030204" pitchFamily="34" charset="0"/>
              <a:ea typeface="+mn-ea"/>
              <a:cs typeface="Times New Roman" panose="02020603050405020304" pitchFamily="18" charset="0"/>
            </a:endParaRPr>
          </a:p>
          <a:p>
            <a:pPr defTabSz="969264">
              <a:lnSpc>
                <a:spcPct val="107000"/>
              </a:lnSpc>
              <a:defRPr/>
            </a:pPr>
            <a:r>
              <a:rPr lang="en-US" sz="2120" kern="1200">
                <a:solidFill>
                  <a:prstClr val="black"/>
                </a:solidFill>
                <a:latin typeface="Calibri" panose="020F0502020204030204" pitchFamily="34" charset="0"/>
                <a:ea typeface="+mn-ea"/>
                <a:cs typeface="Times New Roman" panose="02020603050405020304" pitchFamily="18" charset="0"/>
              </a:rPr>
              <a:t>Wings of Hope (off-site event)</a:t>
            </a:r>
          </a:p>
          <a:p>
            <a:pPr defTabSz="969264">
              <a:lnSpc>
                <a:spcPct val="107000"/>
              </a:lnSpc>
              <a:defRPr/>
            </a:pPr>
            <a:r>
              <a:rPr lang="en-US" sz="2120" kern="1200">
                <a:solidFill>
                  <a:prstClr val="black"/>
                </a:solidFill>
                <a:latin typeface="Calibri" panose="020F0502020204030204" pitchFamily="34" charset="0"/>
                <a:ea typeface="+mn-ea"/>
                <a:cs typeface="Times New Roman" panose="02020603050405020304" pitchFamily="18" charset="0"/>
              </a:rPr>
              <a:t>Online Election Voting</a:t>
            </a:r>
          </a:p>
          <a:p>
            <a:pPr defTabSz="969264">
              <a:lnSpc>
                <a:spcPct val="107000"/>
              </a:lnSpc>
              <a:defRPr/>
            </a:pPr>
            <a:r>
              <a:rPr lang="en-US" sz="2120" kern="1200">
                <a:solidFill>
                  <a:prstClr val="black"/>
                </a:solidFill>
                <a:latin typeface="Calibri" panose="020F0502020204030204" pitchFamily="34" charset="0"/>
                <a:ea typeface="+mn-ea"/>
                <a:cs typeface="Times New Roman" panose="02020603050405020304" pitchFamily="18" charset="0"/>
              </a:rPr>
              <a:t>Keynote Speaker</a:t>
            </a:r>
          </a:p>
          <a:p>
            <a:pPr defTabSz="969264">
              <a:lnSpc>
                <a:spcPct val="107000"/>
              </a:lnSpc>
              <a:defRPr/>
            </a:pPr>
            <a:r>
              <a:rPr lang="en-US" sz="2120" kern="1200">
                <a:solidFill>
                  <a:prstClr val="black"/>
                </a:solidFill>
                <a:latin typeface="Calibri" panose="020F0502020204030204" pitchFamily="34" charset="0"/>
                <a:ea typeface="+mn-ea"/>
                <a:cs typeface="Times New Roman" panose="02020603050405020304" pitchFamily="18" charset="0"/>
              </a:rPr>
              <a:t>Breakout Sessions</a:t>
            </a:r>
          </a:p>
          <a:p>
            <a:pPr defTabSz="969264">
              <a:lnSpc>
                <a:spcPct val="107000"/>
              </a:lnSpc>
              <a:defRPr/>
            </a:pPr>
            <a:r>
              <a:rPr lang="en-US" sz="2120" kern="1200">
                <a:solidFill>
                  <a:prstClr val="black"/>
                </a:solidFill>
                <a:latin typeface="Calibri" panose="020F0502020204030204" pitchFamily="34" charset="0"/>
                <a:ea typeface="+mn-ea"/>
                <a:cs typeface="Times New Roman" panose="02020603050405020304" pitchFamily="18" charset="0"/>
              </a:rPr>
              <a:t>Building Bridges with Optimism</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D599C3A-16F7-2EE5-D8E3-F3838140DF7A}"/>
              </a:ext>
            </a:extLst>
          </p:cNvPr>
          <p:cNvSpPr txBox="1"/>
          <p:nvPr/>
        </p:nvSpPr>
        <p:spPr>
          <a:xfrm>
            <a:off x="6804996" y="3339303"/>
            <a:ext cx="4156344" cy="3877728"/>
          </a:xfrm>
          <a:prstGeom prst="rect">
            <a:avLst/>
          </a:prstGeom>
          <a:noFill/>
        </p:spPr>
        <p:txBody>
          <a:bodyPr wrap="square" lIns="91440" tIns="45720" rIns="91440" bIns="45720" rtlCol="0" anchor="t">
            <a:spAutoFit/>
          </a:bodyPr>
          <a:lstStyle/>
          <a:p>
            <a:pPr defTabSz="969264">
              <a:lnSpc>
                <a:spcPct val="90000"/>
              </a:lnSpc>
              <a:spcBef>
                <a:spcPts val="1060"/>
              </a:spcBef>
              <a:defRPr/>
            </a:pPr>
            <a:r>
              <a:rPr lang="en-US" sz="2120" b="1" kern="1200">
                <a:solidFill>
                  <a:prstClr val="black"/>
                </a:solidFill>
                <a:latin typeface="Calibri" panose="020F0502020204030204"/>
                <a:ea typeface="+mn-ea"/>
                <a:cs typeface="+mn-cs"/>
              </a:rPr>
              <a:t>Day 4 – Sunday, July 21</a:t>
            </a:r>
            <a:endParaRPr lang="en-US" sz="2120" kern="1200">
              <a:solidFill>
                <a:prstClr val="black"/>
              </a:solidFill>
              <a:latin typeface="Calibri" panose="020F0502020204030204" pitchFamily="34" charset="0"/>
              <a:ea typeface="+mn-ea"/>
              <a:cs typeface="Times New Roman" panose="02020603050405020304" pitchFamily="18" charset="0"/>
            </a:endParaRPr>
          </a:p>
          <a:p>
            <a:pPr defTabSz="969264">
              <a:lnSpc>
                <a:spcPct val="107000"/>
              </a:lnSpc>
              <a:defRPr/>
            </a:pPr>
            <a:r>
              <a:rPr lang="en-US" sz="2120" kern="1200">
                <a:solidFill>
                  <a:prstClr val="black"/>
                </a:solidFill>
                <a:latin typeface="Calibri" panose="020F0502020204030204" pitchFamily="34" charset="0"/>
                <a:ea typeface="+mn-ea"/>
                <a:cs typeface="Times New Roman" panose="02020603050405020304" pitchFamily="18" charset="0"/>
              </a:rPr>
              <a:t>Teambuilding Activities</a:t>
            </a:r>
          </a:p>
          <a:p>
            <a:pPr defTabSz="969264">
              <a:lnSpc>
                <a:spcPct val="107000"/>
              </a:lnSpc>
              <a:defRPr/>
            </a:pPr>
            <a:r>
              <a:rPr lang="en-US" sz="2120" kern="1200">
                <a:solidFill>
                  <a:prstClr val="black"/>
                </a:solidFill>
                <a:latin typeface="Calibri" panose="020F0502020204030204" pitchFamily="34" charset="0"/>
                <a:ea typeface="+mn-ea"/>
                <a:cs typeface="Times New Roman" panose="02020603050405020304" pitchFamily="18" charset="0"/>
              </a:rPr>
              <a:t>City Museum (off-site fun adventure)</a:t>
            </a:r>
          </a:p>
          <a:p>
            <a:pPr defTabSz="969264">
              <a:lnSpc>
                <a:spcPct val="107000"/>
              </a:lnSpc>
              <a:defRPr/>
            </a:pPr>
            <a:r>
              <a:rPr lang="en-US" sz="2120" kern="1200">
                <a:solidFill>
                  <a:prstClr val="black"/>
                </a:solidFill>
                <a:latin typeface="Calibri" panose="020F0502020204030204" pitchFamily="34" charset="0"/>
                <a:ea typeface="+mn-ea"/>
                <a:cs typeface="Times New Roman" panose="02020603050405020304" pitchFamily="18" charset="0"/>
              </a:rPr>
              <a:t>Breakout Sessions</a:t>
            </a:r>
          </a:p>
          <a:p>
            <a:pPr defTabSz="969264">
              <a:lnSpc>
                <a:spcPct val="107000"/>
              </a:lnSpc>
              <a:defRPr/>
            </a:pPr>
            <a:r>
              <a:rPr lang="en-US" sz="2120" kern="1200">
                <a:solidFill>
                  <a:prstClr val="black"/>
                </a:solidFill>
                <a:latin typeface="Calibri" panose="020F0502020204030204" pitchFamily="34" charset="0"/>
                <a:ea typeface="+mn-ea"/>
                <a:cs typeface="Times New Roman" panose="02020603050405020304" pitchFamily="18" charset="0"/>
              </a:rPr>
              <a:t>JOI Summit Celebration!</a:t>
            </a:r>
          </a:p>
          <a:p>
            <a:pPr defTabSz="969264">
              <a:lnSpc>
                <a:spcPct val="107000"/>
              </a:lnSpc>
              <a:defRPr/>
            </a:pPr>
            <a:endParaRPr lang="en-US" sz="2100" kern="1200">
              <a:solidFill>
                <a:prstClr val="black"/>
              </a:solidFill>
              <a:latin typeface="Calibri" panose="020F0502020204030204" pitchFamily="34" charset="0"/>
              <a:cs typeface="Times New Roman" panose="02020603050405020304" pitchFamily="18" charset="0"/>
            </a:endParaRPr>
          </a:p>
          <a:p>
            <a:pPr defTabSz="969264">
              <a:lnSpc>
                <a:spcPct val="107000"/>
              </a:lnSpc>
              <a:defRPr/>
            </a:pPr>
            <a:r>
              <a:rPr lang="en-US" sz="2100" b="1">
                <a:solidFill>
                  <a:prstClr val="black"/>
                </a:solidFill>
                <a:latin typeface="Calibri"/>
                <a:cs typeface="Times New Roman"/>
              </a:rPr>
              <a:t>Day 5 – Monday, July 22</a:t>
            </a:r>
            <a:endParaRPr lang="en-US" sz="2100" b="1" kern="1200">
              <a:solidFill>
                <a:prstClr val="black"/>
              </a:solidFill>
              <a:latin typeface="Calibri" panose="020F0502020204030204" pitchFamily="34" charset="0"/>
              <a:cs typeface="Times New Roman" panose="02020603050405020304" pitchFamily="18" charset="0"/>
            </a:endParaRPr>
          </a:p>
          <a:p>
            <a:pPr>
              <a:lnSpc>
                <a:spcPct val="107000"/>
              </a:lnSpc>
              <a:defRPr/>
            </a:pPr>
            <a:r>
              <a:rPr lang="en-US" sz="2100" b="1" i="1">
                <a:solidFill>
                  <a:prstClr val="black"/>
                </a:solidFill>
                <a:latin typeface="Calibri"/>
                <a:ea typeface="Times New Roman" panose="02020603050405020304" pitchFamily="18" charset="0"/>
                <a:cs typeface="Times New Roman"/>
              </a:rPr>
              <a:t>Departure Day</a:t>
            </a:r>
            <a:endParaRPr lang="en-US" sz="2100" b="1"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63220" indent="-363220">
              <a:lnSpc>
                <a:spcPct val="107000"/>
              </a:lnSpc>
              <a:buFont typeface="Courier New" panose="02070309020205020404" pitchFamily="49" charset="0"/>
              <a:buChar char="o"/>
              <a:defRPr/>
            </a:pPr>
            <a:endParaRPr lang="en-US" sz="1484">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defRPr/>
            </a:pPr>
            <a:endParaRPr lang="en-US" sz="1484">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defRPr/>
            </a:pPr>
            <a:endParaRPr lang="en-US" sz="140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6394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building with flags on the top&#10;&#10;Description automatically generated">
            <a:extLst>
              <a:ext uri="{FF2B5EF4-FFF2-40B4-BE49-F238E27FC236}">
                <a16:creationId xmlns:a16="http://schemas.microsoft.com/office/drawing/2014/main" id="{E12C3184-62D4-79C7-CF5F-458D13D89982}"/>
              </a:ext>
            </a:extLst>
          </p:cNvPr>
          <p:cNvPicPr>
            <a:picLocks noChangeAspect="1"/>
          </p:cNvPicPr>
          <p:nvPr/>
        </p:nvPicPr>
        <p:blipFill rotWithShape="1">
          <a:blip r:embed="rId2">
            <a:extLst>
              <a:ext uri="{28A0092B-C50C-407E-A947-70E740481C1C}">
                <a14:useLocalDpi xmlns:a14="http://schemas.microsoft.com/office/drawing/2010/main" val="0"/>
              </a:ext>
            </a:extLst>
          </a:blip>
          <a:srcRect t="666" b="4769"/>
          <a:stretch/>
        </p:blipFill>
        <p:spPr>
          <a:xfrm>
            <a:off x="1" y="10"/>
            <a:ext cx="9669642" cy="6857990"/>
          </a:xfrm>
          <a:prstGeom prst="rect">
            <a:avLst/>
          </a:prstGeom>
        </p:spPr>
      </p:pic>
      <p:sp>
        <p:nvSpPr>
          <p:cNvPr id="84" name="Rectangle 8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F783B3-5962-0EB8-37DF-0014A604875A}"/>
              </a:ext>
            </a:extLst>
          </p:cNvPr>
          <p:cNvSpPr>
            <a:spLocks noGrp="1"/>
          </p:cNvSpPr>
          <p:nvPr>
            <p:ph type="title"/>
          </p:nvPr>
        </p:nvSpPr>
        <p:spPr>
          <a:xfrm>
            <a:off x="7997588" y="267145"/>
            <a:ext cx="4191363" cy="1899912"/>
          </a:xfrm>
        </p:spPr>
        <p:txBody>
          <a:bodyPr>
            <a:normAutofit fontScale="90000"/>
          </a:bodyPr>
          <a:lstStyle/>
          <a:p>
            <a:r>
              <a:rPr lang="en-US" sz="4000" dirty="0"/>
              <a:t>Saint Louis University and the Center for Global Citizenship</a:t>
            </a:r>
          </a:p>
        </p:txBody>
      </p:sp>
      <p:sp>
        <p:nvSpPr>
          <p:cNvPr id="43" name="Content Placeholder 12">
            <a:extLst>
              <a:ext uri="{FF2B5EF4-FFF2-40B4-BE49-F238E27FC236}">
                <a16:creationId xmlns:a16="http://schemas.microsoft.com/office/drawing/2014/main" id="{5DA48617-8056-CEFF-D131-A4A82CBAAB6E}"/>
              </a:ext>
            </a:extLst>
          </p:cNvPr>
          <p:cNvSpPr>
            <a:spLocks noGrp="1"/>
          </p:cNvSpPr>
          <p:nvPr>
            <p:ph idx="1"/>
          </p:nvPr>
        </p:nvSpPr>
        <p:spPr>
          <a:xfrm>
            <a:off x="8550512" y="2329698"/>
            <a:ext cx="3733367" cy="4383215"/>
          </a:xfrm>
        </p:spPr>
        <p:txBody>
          <a:bodyPr vert="horz" lIns="91440" tIns="45720" rIns="91440" bIns="45720" rtlCol="0" anchor="t">
            <a:normAutofit fontScale="92500" lnSpcReduction="10000"/>
          </a:bodyPr>
          <a:lstStyle/>
          <a:p>
            <a:pPr marL="0" indent="0">
              <a:buNone/>
            </a:pPr>
            <a:endParaRPr lang="en-US" sz="2000"/>
          </a:p>
          <a:p>
            <a:pPr>
              <a:defRPr/>
            </a:pPr>
            <a:r>
              <a:rPr lang="en-US" sz="2000">
                <a:latin typeface="Calibri" panose="020F0502020204030204"/>
                <a:cs typeface="Calibri" panose="020F0502020204030204"/>
              </a:rPr>
              <a:t>Private institution, founded in 1818</a:t>
            </a:r>
          </a:p>
          <a:p>
            <a:pPr>
              <a:defRPr/>
            </a:pPr>
            <a:r>
              <a:rPr lang="en-US" sz="2000">
                <a:latin typeface="Calibri" panose="020F0502020204030204"/>
                <a:cs typeface="Calibri" panose="020F0502020204030204"/>
              </a:rPr>
              <a:t>280+ Acre Campus</a:t>
            </a:r>
          </a:p>
          <a:p>
            <a:pPr>
              <a:defRPr/>
            </a:pPr>
            <a:r>
              <a:rPr lang="en-US" sz="2000">
                <a:latin typeface="Calibri" panose="020F0502020204030204"/>
                <a:cs typeface="Calibri" panose="020F0502020204030204"/>
              </a:rPr>
              <a:t>2nd oldest Jesuit University in the United States </a:t>
            </a:r>
            <a:endParaRPr lang="en-US" sz="2000">
              <a:latin typeface="Calibri" panose="020F0502020204030204"/>
            </a:endParaRPr>
          </a:p>
          <a:p>
            <a:pPr>
              <a:defRPr/>
            </a:pPr>
            <a:r>
              <a:rPr lang="en-US" sz="2000">
                <a:latin typeface="Calibri" panose="020F0502020204030204"/>
                <a:cs typeface="Calibri"/>
              </a:rPr>
              <a:t>Multi-Purpose Cultural Center</a:t>
            </a:r>
            <a:endParaRPr lang="en-US" sz="2000">
              <a:latin typeface="Calibri" panose="020F0502020204030204"/>
            </a:endParaRPr>
          </a:p>
          <a:p>
            <a:pPr>
              <a:defRPr/>
            </a:pPr>
            <a:r>
              <a:rPr lang="en-US" sz="2000">
                <a:latin typeface="Calibri" panose="020F0502020204030204"/>
              </a:rPr>
              <a:t>Elevated Communication and Technology </a:t>
            </a:r>
            <a:endParaRPr lang="en-US" sz="2000">
              <a:cs typeface="Calibri"/>
            </a:endParaRPr>
          </a:p>
          <a:p>
            <a:r>
              <a:rPr lang="en-US" sz="2000"/>
              <a:t>70,000 square foot building</a:t>
            </a:r>
            <a:endParaRPr lang="en-US" sz="2000">
              <a:cs typeface="Calibri"/>
            </a:endParaRPr>
          </a:p>
          <a:p>
            <a:r>
              <a:rPr lang="en-US" sz="2000"/>
              <a:t>Jumbotron</a:t>
            </a:r>
            <a:endParaRPr lang="en-US" sz="2000">
              <a:cs typeface="Calibri"/>
            </a:endParaRPr>
          </a:p>
          <a:p>
            <a:r>
              <a:rPr lang="en-US" sz="2000"/>
              <a:t>Top-of-the-line AV system</a:t>
            </a:r>
            <a:endParaRPr lang="en-US" sz="2000">
              <a:cs typeface="Calibri"/>
            </a:endParaRPr>
          </a:p>
          <a:p>
            <a:r>
              <a:rPr lang="en-US" sz="2000"/>
              <a:t>Unlimited Wi-Fi</a:t>
            </a:r>
            <a:endParaRPr lang="en-US" sz="2000">
              <a:cs typeface="Calibri"/>
            </a:endParaRPr>
          </a:p>
          <a:p>
            <a:endParaRPr lang="en-US" sz="2000"/>
          </a:p>
          <a:p>
            <a:endParaRPr lang="en-US" sz="2000"/>
          </a:p>
        </p:txBody>
      </p:sp>
    </p:spTree>
    <p:extLst>
      <p:ext uri="{BB962C8B-B14F-4D97-AF65-F5344CB8AC3E}">
        <p14:creationId xmlns:p14="http://schemas.microsoft.com/office/powerpoint/2010/main" val="2583137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ud of words on a black background&#10;&#10;Description automatically generated">
            <a:extLst>
              <a:ext uri="{FF2B5EF4-FFF2-40B4-BE49-F238E27FC236}">
                <a16:creationId xmlns:a16="http://schemas.microsoft.com/office/drawing/2014/main" id="{C0CE58AD-B4E3-E03B-8549-3D67AA98AAF5}"/>
              </a:ext>
            </a:extLst>
          </p:cNvPr>
          <p:cNvPicPr>
            <a:picLocks noChangeAspect="1"/>
          </p:cNvPicPr>
          <p:nvPr/>
        </p:nvPicPr>
        <p:blipFill rotWithShape="1">
          <a:blip r:embed="rId2"/>
          <a:srcRect t="15675" b="11568"/>
          <a:stretch/>
        </p:blipFill>
        <p:spPr>
          <a:xfrm>
            <a:off x="1" y="104956"/>
            <a:ext cx="9669642" cy="7035368"/>
          </a:xfrm>
          <a:prstGeom prst="rect">
            <a:avLst/>
          </a:prstGeom>
        </p:spPr>
      </p:pic>
      <p:sp>
        <p:nvSpPr>
          <p:cNvPr id="36" name="Rectangle 3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8">
            <a:extLst>
              <a:ext uri="{FF2B5EF4-FFF2-40B4-BE49-F238E27FC236}">
                <a16:creationId xmlns:a16="http://schemas.microsoft.com/office/drawing/2014/main" id="{C87F466B-EDF9-80DD-35E1-52451F18219A}"/>
              </a:ext>
            </a:extLst>
          </p:cNvPr>
          <p:cNvSpPr>
            <a:spLocks noGrp="1"/>
          </p:cNvSpPr>
          <p:nvPr>
            <p:ph idx="1"/>
          </p:nvPr>
        </p:nvSpPr>
        <p:spPr>
          <a:xfrm>
            <a:off x="8207346" y="3123961"/>
            <a:ext cx="3822189" cy="2966738"/>
          </a:xfrm>
        </p:spPr>
        <p:txBody>
          <a:bodyPr vert="horz" lIns="91440" tIns="45720" rIns="91440" bIns="45720" rtlCol="0" anchor="t">
            <a:normAutofit/>
          </a:bodyPr>
          <a:lstStyle/>
          <a:p>
            <a:pPr marL="0" indent="0">
              <a:buNone/>
            </a:pPr>
            <a:r>
              <a:rPr lang="en-US" sz="4400">
                <a:cs typeface="Calibri" panose="020F0502020204030204"/>
              </a:rPr>
              <a:t>What to Expect</a:t>
            </a:r>
          </a:p>
        </p:txBody>
      </p:sp>
    </p:spTree>
    <p:extLst>
      <p:ext uri="{BB962C8B-B14F-4D97-AF65-F5344CB8AC3E}">
        <p14:creationId xmlns:p14="http://schemas.microsoft.com/office/powerpoint/2010/main" val="414081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lane on the runway&#10;&#10;Description automatically generated">
            <a:extLst>
              <a:ext uri="{FF2B5EF4-FFF2-40B4-BE49-F238E27FC236}">
                <a16:creationId xmlns:a16="http://schemas.microsoft.com/office/drawing/2014/main" id="{C4E6B3ED-76BF-453B-9E6F-E2ADFB895614}"/>
              </a:ext>
            </a:extLst>
          </p:cNvPr>
          <p:cNvPicPr>
            <a:picLocks noChangeAspect="1"/>
          </p:cNvPicPr>
          <p:nvPr/>
        </p:nvPicPr>
        <p:blipFill rotWithShape="1">
          <a:blip r:embed="rId2">
            <a:extLst>
              <a:ext uri="{28A0092B-C50C-407E-A947-70E740481C1C}">
                <a14:useLocalDpi xmlns:a14="http://schemas.microsoft.com/office/drawing/2010/main" val="0"/>
              </a:ext>
            </a:extLst>
          </a:blip>
          <a:srcRect l="2059" r="18630"/>
          <a:stretch/>
        </p:blipFill>
        <p:spPr>
          <a:xfrm>
            <a:off x="-172527" y="10"/>
            <a:ext cx="9669642" cy="6857990"/>
          </a:xfrm>
          <a:prstGeom prst="rect">
            <a:avLst/>
          </a:prstGeom>
        </p:spPr>
      </p:pic>
      <p:sp>
        <p:nvSpPr>
          <p:cNvPr id="57" name="Rectangle 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77A22E-3C15-14D7-CF63-E98DDEA5EF13}"/>
              </a:ext>
            </a:extLst>
          </p:cNvPr>
          <p:cNvSpPr>
            <a:spLocks noGrp="1"/>
          </p:cNvSpPr>
          <p:nvPr>
            <p:ph type="title"/>
          </p:nvPr>
        </p:nvSpPr>
        <p:spPr>
          <a:xfrm>
            <a:off x="8307987" y="264483"/>
            <a:ext cx="3822189" cy="1899912"/>
          </a:xfrm>
        </p:spPr>
        <p:txBody>
          <a:bodyPr>
            <a:normAutofit/>
          </a:bodyPr>
          <a:lstStyle/>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lang="en-US" sz="4000" b="1"/>
              <a:t>Wings of Hope</a:t>
            </a:r>
            <a:br>
              <a:rPr lang="en-US" sz="2500" b="1"/>
            </a:br>
            <a:br>
              <a:rPr lang="en-US" sz="2500"/>
            </a:br>
            <a:r>
              <a:rPr kumimoji="0" lang="en-US" sz="2000" b="0" i="1" u="none" strike="noStrike" kern="1200" cap="none" spc="0" normalizeH="0" baseline="0" noProof="0">
                <a:ln>
                  <a:noFill/>
                </a:ln>
                <a:effectLst/>
                <a:uLnTx/>
                <a:uFillTx/>
                <a:latin typeface="Calibri" panose="020F0502020204030204"/>
                <a:ea typeface="+mn-ea"/>
                <a:cs typeface="+mn-cs"/>
              </a:rPr>
              <a:t>Changing and saving lives through the power of aviation</a:t>
            </a:r>
            <a:r>
              <a:rPr kumimoji="0" lang="en-US" sz="2000" b="0" i="0" u="none" strike="noStrike" kern="1200" cap="none" spc="0" normalizeH="0" baseline="0" noProof="0">
                <a:ln>
                  <a:noFill/>
                </a:ln>
                <a:effectLst/>
                <a:uLnTx/>
                <a:uFillTx/>
                <a:latin typeface="Calibri" panose="020F0502020204030204"/>
                <a:ea typeface="+mn-ea"/>
                <a:cs typeface="+mn-cs"/>
              </a:rPr>
              <a:t>.</a:t>
            </a:r>
            <a:br>
              <a:rPr lang="en-US" sz="2500" b="0" i="0" u="none" strike="noStrike" kern="1200" cap="none" spc="0" normalizeH="0" baseline="0" noProof="0">
                <a:ln>
                  <a:noFill/>
                </a:ln>
                <a:effectLst/>
                <a:uLnTx/>
                <a:uFillTx/>
                <a:latin typeface="Calibri" panose="020F0502020204030204"/>
                <a:ea typeface="+mn-ea"/>
                <a:cs typeface="+mn-cs"/>
              </a:rPr>
            </a:br>
            <a:endParaRPr lang="en-US" sz="2500"/>
          </a:p>
        </p:txBody>
      </p:sp>
      <p:sp>
        <p:nvSpPr>
          <p:cNvPr id="9" name="Content Placeholder 8">
            <a:extLst>
              <a:ext uri="{FF2B5EF4-FFF2-40B4-BE49-F238E27FC236}">
                <a16:creationId xmlns:a16="http://schemas.microsoft.com/office/drawing/2014/main" id="{C6493309-557C-046B-5D59-62D4ABEA8E87}"/>
              </a:ext>
            </a:extLst>
          </p:cNvPr>
          <p:cNvSpPr>
            <a:spLocks noGrp="1"/>
          </p:cNvSpPr>
          <p:nvPr>
            <p:ph idx="1"/>
          </p:nvPr>
        </p:nvSpPr>
        <p:spPr>
          <a:xfrm>
            <a:off x="8434597" y="2499916"/>
            <a:ext cx="3368198" cy="3754655"/>
          </a:xfrm>
        </p:spPr>
        <p:txBody>
          <a:bodyPr>
            <a:normAutofit/>
          </a:bodyPr>
          <a:lstStyle/>
          <a:p>
            <a:endParaRPr lang="en-US" sz="2000"/>
          </a:p>
          <a:p>
            <a:r>
              <a:rPr lang="en-US" sz="2000"/>
              <a:t>Humanitarian Aviation  - Helping connect people to the health care they need.</a:t>
            </a:r>
          </a:p>
          <a:p>
            <a:r>
              <a:rPr lang="en-US" sz="2000"/>
              <a:t>Hangar Tour</a:t>
            </a:r>
          </a:p>
          <a:p>
            <a:r>
              <a:rPr lang="en-US" sz="2000"/>
              <a:t>Pilots and Aviation experts onsite</a:t>
            </a:r>
          </a:p>
          <a:p>
            <a:endParaRPr lang="en-US" sz="2000"/>
          </a:p>
          <a:p>
            <a:endParaRPr lang="en-US" sz="2000"/>
          </a:p>
        </p:txBody>
      </p:sp>
    </p:spTree>
    <p:extLst>
      <p:ext uri="{BB962C8B-B14F-4D97-AF65-F5344CB8AC3E}">
        <p14:creationId xmlns:p14="http://schemas.microsoft.com/office/powerpoint/2010/main" val="3721519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1" name="Rectangle 160">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climbing up a metal structure&#10;&#10;Description automatically generated">
            <a:extLst>
              <a:ext uri="{FF2B5EF4-FFF2-40B4-BE49-F238E27FC236}">
                <a16:creationId xmlns:a16="http://schemas.microsoft.com/office/drawing/2014/main" id="{951886D4-EAA3-2D57-0459-8F04BA367525}"/>
              </a:ext>
            </a:extLst>
          </p:cNvPr>
          <p:cNvPicPr>
            <a:picLocks noChangeAspect="1"/>
          </p:cNvPicPr>
          <p:nvPr/>
        </p:nvPicPr>
        <p:blipFill rotWithShape="1">
          <a:blip r:embed="rId2">
            <a:extLst>
              <a:ext uri="{28A0092B-C50C-407E-A947-70E740481C1C}">
                <a14:useLocalDpi xmlns:a14="http://schemas.microsoft.com/office/drawing/2010/main" val="0"/>
              </a:ext>
            </a:extLst>
          </a:blip>
          <a:srcRect l="27185" r="25824" b="-2"/>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7" name="Content Placeholder 6" descr="A spiral staircases in a building&#10;&#10;Description automatically generated">
            <a:extLst>
              <a:ext uri="{FF2B5EF4-FFF2-40B4-BE49-F238E27FC236}">
                <a16:creationId xmlns:a16="http://schemas.microsoft.com/office/drawing/2014/main" id="{489D663C-A9BB-55F1-BC21-0E647885E1C3}"/>
              </a:ext>
            </a:extLst>
          </p:cNvPr>
          <p:cNvPicPr>
            <a:picLocks noChangeAspect="1"/>
          </p:cNvPicPr>
          <p:nvPr/>
        </p:nvPicPr>
        <p:blipFill rotWithShape="1">
          <a:blip r:embed="rId3">
            <a:extLst>
              <a:ext uri="{28A0092B-C50C-407E-A947-70E740481C1C}">
                <a14:useLocalDpi xmlns:a14="http://schemas.microsoft.com/office/drawing/2010/main" val="0"/>
              </a:ext>
            </a:extLst>
          </a:blip>
          <a:srcRect l="4659" r="47002" b="-2"/>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62" name="Freeform: Shape 161">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3" name="Freeform: Shape 162">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EEE695-061B-8827-1851-79174DBECE60}"/>
              </a:ext>
            </a:extLst>
          </p:cNvPr>
          <p:cNvSpPr>
            <a:spLocks noGrp="1"/>
          </p:cNvSpPr>
          <p:nvPr>
            <p:ph type="title"/>
          </p:nvPr>
        </p:nvSpPr>
        <p:spPr>
          <a:xfrm>
            <a:off x="448056" y="681038"/>
            <a:ext cx="2804504" cy="1325563"/>
          </a:xfrm>
        </p:spPr>
        <p:txBody>
          <a:bodyPr anchor="ctr">
            <a:normAutofit/>
          </a:bodyPr>
          <a:lstStyle/>
          <a:p>
            <a:r>
              <a:rPr lang="en-US" sz="2800"/>
              <a:t>City Museum</a:t>
            </a:r>
          </a:p>
        </p:txBody>
      </p:sp>
      <p:sp>
        <p:nvSpPr>
          <p:cNvPr id="164" name="Rectangle 163">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5" name="Rectangle 164">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Content Placeholder 31">
            <a:extLst>
              <a:ext uri="{FF2B5EF4-FFF2-40B4-BE49-F238E27FC236}">
                <a16:creationId xmlns:a16="http://schemas.microsoft.com/office/drawing/2014/main" id="{AAE61E9F-1185-32A2-0087-210F603DB5D0}"/>
              </a:ext>
            </a:extLst>
          </p:cNvPr>
          <p:cNvSpPr>
            <a:spLocks noGrp="1"/>
          </p:cNvSpPr>
          <p:nvPr>
            <p:ph idx="1"/>
          </p:nvPr>
        </p:nvSpPr>
        <p:spPr>
          <a:xfrm>
            <a:off x="448056" y="2258171"/>
            <a:ext cx="2804504" cy="3918792"/>
          </a:xfrm>
        </p:spPr>
        <p:txBody>
          <a:bodyPr>
            <a:normAutofit/>
          </a:bodyPr>
          <a:lstStyle/>
          <a:p>
            <a:pPr marL="0" indent="0">
              <a:buNone/>
            </a:pPr>
            <a:r>
              <a:rPr lang="en-US" sz="1800"/>
              <a:t>25 years of weirdly wonderful fun</a:t>
            </a:r>
          </a:p>
          <a:p>
            <a:pPr marL="0" indent="0">
              <a:buNone/>
            </a:pPr>
            <a:r>
              <a:rPr lang="en-US" sz="1800"/>
              <a:t>29K+ Artifacts from all over the world</a:t>
            </a:r>
          </a:p>
          <a:p>
            <a:pPr marL="0" indent="0">
              <a:buNone/>
            </a:pPr>
            <a:r>
              <a:rPr lang="en-US" sz="1800"/>
              <a:t>600K Square-feet of possibility</a:t>
            </a:r>
          </a:p>
        </p:txBody>
      </p:sp>
    </p:spTree>
    <p:extLst>
      <p:ext uri="{BB962C8B-B14F-4D97-AF65-F5344CB8AC3E}">
        <p14:creationId xmlns:p14="http://schemas.microsoft.com/office/powerpoint/2010/main" val="2288213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 name="Rectangle 149">
            <a:extLst>
              <a:ext uri="{FF2B5EF4-FFF2-40B4-BE49-F238E27FC236}">
                <a16:creationId xmlns:a16="http://schemas.microsoft.com/office/drawing/2014/main" id="{B4C4EC46-EC6F-A0A9-36BF-531F5C82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 y="-5"/>
            <a:ext cx="5197641" cy="6857997"/>
          </a:xfrm>
          <a:prstGeom prst="rect">
            <a:avLst/>
          </a:prstGeom>
          <a:gradFill>
            <a:gsLst>
              <a:gs pos="0">
                <a:srgbClr val="215F9A"/>
              </a:gs>
              <a:gs pos="97899">
                <a:schemeClr val="accent3">
                  <a:lumMod val="60000"/>
                  <a:lumOff val="40000"/>
                </a:schemeClr>
              </a:gs>
              <a:gs pos="74000">
                <a:schemeClr val="accent3"/>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F13763C0-6092-3B3C-822A-21E174E3A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0"/>
            <a:ext cx="4608950" cy="6872675"/>
          </a:xfrm>
          <a:prstGeom prst="rect">
            <a:avLst/>
          </a:prstGeom>
          <a:gradFill flip="none" rotWithShape="1">
            <a:gsLst>
              <a:gs pos="0">
                <a:srgbClr val="163E64">
                  <a:alpha val="59000"/>
                </a:srgbClr>
              </a:gs>
              <a:gs pos="69000">
                <a:srgbClr val="215F9A">
                  <a:alpha val="0"/>
                </a:srgb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descr="A room with a couch and chairs&#10;&#10;Description automatically generated">
            <a:extLst>
              <a:ext uri="{FF2B5EF4-FFF2-40B4-BE49-F238E27FC236}">
                <a16:creationId xmlns:a16="http://schemas.microsoft.com/office/drawing/2014/main" id="{992CF79B-086E-3FBB-CCE6-59D0443DC393}"/>
              </a:ext>
            </a:extLst>
          </p:cNvPr>
          <p:cNvPicPr>
            <a:picLocks noChangeAspect="1"/>
          </p:cNvPicPr>
          <p:nvPr/>
        </p:nvPicPr>
        <p:blipFill rotWithShape="1">
          <a:blip r:embed="rId2">
            <a:alphaModFix amt="80000"/>
            <a:extLst>
              <a:ext uri="{28A0092B-C50C-407E-A947-70E740481C1C}">
                <a14:useLocalDpi xmlns:a14="http://schemas.microsoft.com/office/drawing/2010/main" val="0"/>
              </a:ext>
            </a:extLst>
          </a:blip>
          <a:srcRect l="21835" r="27575" b="-2"/>
          <a:stretch/>
        </p:blipFill>
        <p:spPr>
          <a:xfrm>
            <a:off x="20" y="-14687"/>
            <a:ext cx="5197615" cy="6857998"/>
          </a:xfrm>
          <a:prstGeom prst="rect">
            <a:avLst/>
          </a:prstGeom>
        </p:spPr>
      </p:pic>
      <p:sp>
        <p:nvSpPr>
          <p:cNvPr id="152" name="Rectangle 151">
            <a:extLst>
              <a:ext uri="{FF2B5EF4-FFF2-40B4-BE49-F238E27FC236}">
                <a16:creationId xmlns:a16="http://schemas.microsoft.com/office/drawing/2014/main" id="{D4ECF21D-729A-005C-E880-CA278A4F4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6570"/>
            <a:ext cx="5197642" cy="4486105"/>
          </a:xfrm>
          <a:prstGeom prst="rect">
            <a:avLst/>
          </a:prstGeom>
          <a:gradFill flip="none" rotWithShape="1">
            <a:gsLst>
              <a:gs pos="11000">
                <a:schemeClr val="accent2"/>
              </a:gs>
              <a:gs pos="71000">
                <a:schemeClr val="accent2">
                  <a:alpha val="0"/>
                </a:schemeClr>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0BEDAEA2-865D-E67C-A774-2FD2DD4A2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13227"/>
            <a:ext cx="5197642" cy="4259448"/>
          </a:xfrm>
          <a:prstGeom prst="rect">
            <a:avLst/>
          </a:prstGeom>
          <a:gradFill flip="none" rotWithShape="1">
            <a:gsLst>
              <a:gs pos="2101">
                <a:schemeClr val="accent5">
                  <a:lumMod val="75000"/>
                </a:schemeClr>
              </a:gs>
              <a:gs pos="31000">
                <a:schemeClr val="accent5">
                  <a:alpha val="66000"/>
                </a:schemeClr>
              </a:gs>
              <a:gs pos="71000">
                <a:schemeClr val="accent2">
                  <a:alpha val="0"/>
                </a:schemeClr>
              </a:gs>
            </a:gsLst>
            <a:lin ang="17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F783B3-5962-0EB8-37DF-0014A604875A}"/>
              </a:ext>
            </a:extLst>
          </p:cNvPr>
          <p:cNvSpPr>
            <a:spLocks noGrp="1"/>
          </p:cNvSpPr>
          <p:nvPr>
            <p:ph type="title"/>
          </p:nvPr>
        </p:nvSpPr>
        <p:spPr>
          <a:xfrm>
            <a:off x="515815" y="4021743"/>
            <a:ext cx="3999542" cy="2235074"/>
          </a:xfrm>
        </p:spPr>
        <p:txBody>
          <a:bodyPr vert="horz" lIns="91440" tIns="45720" rIns="91440" bIns="45720" rtlCol="0" anchor="b">
            <a:normAutofit/>
          </a:bodyPr>
          <a:lstStyle/>
          <a:p>
            <a:r>
              <a:rPr lang="en-US" sz="4000" b="1" kern="1200">
                <a:solidFill>
                  <a:srgbClr val="FFFFFF"/>
                </a:solidFill>
                <a:latin typeface="+mj-lt"/>
                <a:ea typeface="+mj-ea"/>
                <a:cs typeface="+mj-cs"/>
              </a:rPr>
              <a:t>On-Campus Resident Halls</a:t>
            </a:r>
            <a:br>
              <a:rPr lang="en-US" sz="4000">
                <a:solidFill>
                  <a:srgbClr val="FFFFFF"/>
                </a:solidFill>
              </a:rPr>
            </a:br>
            <a:endParaRPr lang="en-US" sz="4000" kern="1200">
              <a:solidFill>
                <a:srgbClr val="FFFFFF"/>
              </a:solidFill>
              <a:latin typeface="+mj-lt"/>
              <a:ea typeface="+mj-ea"/>
              <a:cs typeface="+mj-cs"/>
            </a:endParaRPr>
          </a:p>
        </p:txBody>
      </p:sp>
      <p:graphicFrame>
        <p:nvGraphicFramePr>
          <p:cNvPr id="88" name="Content Placeholder 3">
            <a:extLst>
              <a:ext uri="{FF2B5EF4-FFF2-40B4-BE49-F238E27FC236}">
                <a16:creationId xmlns:a16="http://schemas.microsoft.com/office/drawing/2014/main" id="{35CD1546-2056-551F-14D6-A32731D914D4}"/>
              </a:ext>
            </a:extLst>
          </p:cNvPr>
          <p:cNvGraphicFramePr>
            <a:graphicFrameLocks noGrp="1"/>
          </p:cNvGraphicFramePr>
          <p:nvPr>
            <p:ph idx="1"/>
            <p:extLst>
              <p:ext uri="{D42A27DB-BD31-4B8C-83A1-F6EECF244321}">
                <p14:modId xmlns:p14="http://schemas.microsoft.com/office/powerpoint/2010/main" val="2263382309"/>
              </p:ext>
            </p:extLst>
          </p:nvPr>
        </p:nvGraphicFramePr>
        <p:xfrm>
          <a:off x="5644017" y="751152"/>
          <a:ext cx="5197637" cy="5169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6655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uilding with flags on the side&#10;&#10;Description automatically generated">
            <a:extLst>
              <a:ext uri="{FF2B5EF4-FFF2-40B4-BE49-F238E27FC236}">
                <a16:creationId xmlns:a16="http://schemas.microsoft.com/office/drawing/2014/main" id="{F80ABF41-2843-3128-6953-1F6490A374AE}"/>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86" name="Rectangle 8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D54262-9F01-1A01-DEE0-A511F311C8F3}"/>
              </a:ext>
            </a:extLst>
          </p:cNvPr>
          <p:cNvSpPr>
            <a:spLocks noGrp="1"/>
          </p:cNvSpPr>
          <p:nvPr>
            <p:ph type="title"/>
          </p:nvPr>
        </p:nvSpPr>
        <p:spPr>
          <a:xfrm>
            <a:off x="269878" y="4055"/>
            <a:ext cx="5062267" cy="1195801"/>
          </a:xfrm>
        </p:spPr>
        <p:txBody>
          <a:bodyPr>
            <a:normAutofit/>
          </a:bodyPr>
          <a:lstStyle/>
          <a:p>
            <a:r>
              <a:rPr kumimoji="0" lang="en-US" sz="4000" b="1" i="0" u="none" strike="noStrike" kern="1200" cap="none" spc="0" normalizeH="0" baseline="0" noProof="0">
                <a:ln>
                  <a:noFill/>
                </a:ln>
                <a:effectLst/>
                <a:uLnTx/>
                <a:uFillTx/>
                <a:latin typeface="Calibri Light" panose="020F0302020204030204"/>
                <a:ea typeface="+mj-ea"/>
                <a:cs typeface="+mj-cs"/>
              </a:rPr>
              <a:t>All-Inclusive Registration</a:t>
            </a:r>
            <a:endParaRPr lang="en-US" sz="4000" b="1"/>
          </a:p>
        </p:txBody>
      </p:sp>
      <p:sp>
        <p:nvSpPr>
          <p:cNvPr id="62" name="Content Placeholder 2">
            <a:extLst>
              <a:ext uri="{FF2B5EF4-FFF2-40B4-BE49-F238E27FC236}">
                <a16:creationId xmlns:a16="http://schemas.microsoft.com/office/drawing/2014/main" id="{B2B4D8A9-A2B7-19CD-A8F5-861F7898432C}"/>
              </a:ext>
            </a:extLst>
          </p:cNvPr>
          <p:cNvSpPr>
            <a:spLocks noGrp="1"/>
          </p:cNvSpPr>
          <p:nvPr>
            <p:ph idx="1"/>
          </p:nvPr>
        </p:nvSpPr>
        <p:spPr>
          <a:xfrm>
            <a:off x="506386" y="1199856"/>
            <a:ext cx="4972533" cy="5290093"/>
          </a:xfrm>
        </p:spPr>
        <p:txBody>
          <a:bodyPr vert="horz" lIns="91440" tIns="45720" rIns="91440" bIns="45720" rtlCol="0" anchor="t">
            <a:noAutofit/>
          </a:bodyPr>
          <a:lstStyle/>
          <a:p>
            <a:pPr>
              <a:defRPr/>
            </a:pPr>
            <a:r>
              <a:rPr lang="en-US" sz="2200">
                <a:latin typeface="Calibri" panose="020F0502020204030204"/>
              </a:rPr>
              <a:t> $450 per person</a:t>
            </a:r>
            <a:endParaRPr kumimoji="0" lang="en-US" sz="2200" b="0" i="0" u="none" strike="noStrike" kern="1200" cap="none" spc="0" normalizeH="0" baseline="0" noProof="0">
              <a:ln>
                <a:noFill/>
              </a:ln>
              <a:effectLst/>
              <a:uLnTx/>
              <a:uFillTx/>
              <a:latin typeface="Calibri" panose="020F0502020204030204"/>
              <a:ea typeface="+mn-ea"/>
              <a:cs typeface="+mn-cs"/>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effectLst/>
                <a:uLnTx/>
                <a:uFillTx/>
                <a:latin typeface="Calibri" panose="020F0502020204030204"/>
                <a:ea typeface="+mn-ea"/>
                <a:cs typeface="+mn-cs"/>
              </a:rPr>
              <a:t>4 nights on campus (July 18-21)</a:t>
            </a:r>
            <a:endParaRPr lang="en-US" sz="2200" b="0" i="0" u="none" strike="noStrike" kern="1200" cap="none" spc="0" normalizeH="0" baseline="0" noProof="0">
              <a:ln>
                <a:noFill/>
              </a:ln>
              <a:effectLst/>
              <a:uLnTx/>
              <a:uFillTx/>
              <a:latin typeface="Calibri" panose="020F0502020204030204"/>
              <a:cs typeface="Calibri"/>
            </a:endParaRPr>
          </a:p>
          <a:p>
            <a:pPr>
              <a:defRPr/>
            </a:pPr>
            <a:r>
              <a:rPr kumimoji="0" lang="en-US" sz="2200" b="0" i="0" u="none" strike="noStrike" kern="1200" cap="none" spc="0" normalizeH="0" baseline="0" noProof="0">
                <a:ln>
                  <a:noFill/>
                </a:ln>
                <a:effectLst/>
                <a:uLnTx/>
                <a:uFillTx/>
                <a:latin typeface="Calibri" panose="020F0502020204030204"/>
                <a:ea typeface="+mn-ea"/>
                <a:cs typeface="+mn-cs"/>
              </a:rPr>
              <a:t>10 meals</a:t>
            </a:r>
            <a:r>
              <a:rPr lang="en-US" sz="2200">
                <a:latin typeface="Calibri" panose="020F0502020204030204"/>
              </a:rPr>
              <a:t> &amp; snacks</a:t>
            </a:r>
            <a:r>
              <a:rPr kumimoji="0" lang="en-US" sz="2200" b="0" i="0" u="none" strike="noStrike" kern="1200" cap="none" spc="0" normalizeH="0" baseline="0" noProof="0">
                <a:ln>
                  <a:noFill/>
                </a:ln>
                <a:effectLst/>
                <a:uLnTx/>
                <a:uFillTx/>
                <a:latin typeface="Calibri" panose="020F0502020204030204"/>
                <a:ea typeface="+mn-ea"/>
                <a:cs typeface="+mn-cs"/>
              </a:rPr>
              <a:t> </a:t>
            </a:r>
            <a:r>
              <a:rPr lang="en-US" sz="2200">
                <a:latin typeface="Calibri" panose="020F0502020204030204"/>
              </a:rPr>
              <a:t>(Thursday – Sunday)</a:t>
            </a:r>
            <a:endParaRPr lang="en-US" sz="2200" b="0" i="0" u="none" strike="noStrike" kern="1200" cap="none" spc="0" normalizeH="0" baseline="0" noProof="0">
              <a:ln>
                <a:noFill/>
              </a:ln>
              <a:effectLst/>
              <a:uLnTx/>
              <a:uFillTx/>
              <a:latin typeface="Calibri" panose="020F0502020204030204"/>
              <a:cs typeface="Calibri"/>
            </a:endParaRPr>
          </a:p>
          <a:p>
            <a:pPr>
              <a:defRPr/>
            </a:pPr>
            <a:r>
              <a:rPr kumimoji="0" lang="en-US" sz="2200" b="0" i="0" u="none" strike="noStrike" kern="1200" cap="none" spc="0" normalizeH="0" baseline="0" noProof="0">
                <a:ln>
                  <a:noFill/>
                </a:ln>
                <a:effectLst/>
                <a:uLnTx/>
                <a:uFillTx/>
                <a:latin typeface="Calibri" panose="020F0502020204030204"/>
                <a:ea typeface="+mn-ea"/>
                <a:cs typeface="+mn-cs"/>
              </a:rPr>
              <a:t>2 off-site activities</a:t>
            </a:r>
            <a:r>
              <a:rPr lang="en-US" sz="2200">
                <a:latin typeface="Calibri" panose="020F0502020204030204"/>
              </a:rPr>
              <a:t> w/ transportation</a:t>
            </a:r>
            <a:endParaRPr lang="en-US" sz="2200" b="0" i="0" u="none" strike="noStrike" kern="1200" cap="none" spc="0" normalizeH="0" baseline="0" noProof="0">
              <a:ln>
                <a:noFill/>
              </a:ln>
              <a:effectLst/>
              <a:uLnTx/>
              <a:uFillTx/>
              <a:latin typeface="Calibri" panose="020F0502020204030204"/>
              <a:cs typeface="Calibri"/>
            </a:endParaRPr>
          </a:p>
          <a:p>
            <a:pPr>
              <a:defRPr/>
            </a:pPr>
            <a:r>
              <a:rPr lang="en-US" sz="2200">
                <a:latin typeface="Calibri" panose="020F0502020204030204"/>
                <a:cs typeface="Calibri"/>
              </a:rPr>
              <a:t>All program materials</a:t>
            </a:r>
            <a:endParaRPr lang="en-US" sz="2200">
              <a:latin typeface="Calibri" panose="020F0502020204030204"/>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effectLst/>
                <a:uLnTx/>
                <a:uFillTx/>
                <a:latin typeface="Calibri" panose="020F0502020204030204"/>
                <a:ea typeface="+mn-ea"/>
                <a:cs typeface="+mn-cs"/>
              </a:rPr>
              <a:t>Keynote speakers</a:t>
            </a:r>
            <a:endParaRPr lang="en-US" sz="2200" b="0" i="0" u="none" strike="noStrike" kern="1200" cap="none" spc="0" normalizeH="0" baseline="0" noProof="0">
              <a:ln>
                <a:noFill/>
              </a:ln>
              <a:effectLst/>
              <a:uLnTx/>
              <a:uFillTx/>
              <a:latin typeface="Calibri" panose="020F0502020204030204"/>
              <a:cs typeface="Calibri" panose="020F0502020204030204"/>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effectLst/>
                <a:uLnTx/>
                <a:uFillTx/>
                <a:latin typeface="Calibri" panose="020F0502020204030204"/>
                <a:ea typeface="+mn-ea"/>
                <a:cs typeface="+mn-cs"/>
              </a:rPr>
              <a:t>Professional development sessions</a:t>
            </a:r>
            <a:endParaRPr lang="en-US" sz="2200" b="0" i="0" u="none" strike="noStrike" kern="1200" cap="none" spc="0" normalizeH="0" baseline="0" noProof="0">
              <a:ln>
                <a:noFill/>
              </a:ln>
              <a:effectLst/>
              <a:uLnTx/>
              <a:uFillTx/>
              <a:latin typeface="Calibri" panose="020F0502020204030204"/>
              <a:cs typeface="Calibri" panose="020F0502020204030204"/>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lang="en-US" sz="2200">
                <a:latin typeface="Calibri" panose="020F0502020204030204"/>
              </a:rPr>
              <a:t>Track It Forward membership</a:t>
            </a:r>
            <a:endParaRPr lang="en-US" sz="2200" b="0" i="0" u="none" strike="noStrike" kern="1200" cap="none" spc="0" normalizeH="0" baseline="0" noProof="0">
              <a:ln>
                <a:noFill/>
              </a:ln>
              <a:effectLst/>
              <a:uLnTx/>
              <a:uFillTx/>
              <a:latin typeface="Calibri" panose="020F0502020204030204"/>
              <a:cs typeface="Calibri" panose="020F0502020204030204"/>
            </a:endParaRPr>
          </a:p>
          <a:p>
            <a:r>
              <a:rPr lang="en-US" sz="2200"/>
              <a:t>Full access to the Center for Global Citizenship</a:t>
            </a:r>
            <a:endParaRPr lang="en-US" sz="2200">
              <a:cs typeface="Calibri" panose="020F0502020204030204"/>
            </a:endParaRPr>
          </a:p>
          <a:p>
            <a:r>
              <a:rPr lang="en-US" sz="2200"/>
              <a:t>JOI Summit T-shirt</a:t>
            </a:r>
            <a:endParaRPr lang="en-US" sz="2200">
              <a:cs typeface="Calibri" panose="020F0502020204030204"/>
            </a:endParaRPr>
          </a:p>
          <a:p>
            <a:r>
              <a:rPr lang="en-US" sz="2200"/>
              <a:t>Free gated parking</a:t>
            </a:r>
            <a:endParaRPr lang="en-US" sz="2200">
              <a:cs typeface="Calibri" panose="020F0502020204030204"/>
            </a:endParaRPr>
          </a:p>
          <a:p>
            <a:r>
              <a:rPr lang="en-US" sz="2200"/>
              <a:t>Campus-wide </a:t>
            </a:r>
            <a:r>
              <a:rPr lang="en-US" sz="2200" err="1"/>
              <a:t>WiFi</a:t>
            </a:r>
            <a:endParaRPr lang="en-US" sz="2200"/>
          </a:p>
        </p:txBody>
      </p:sp>
    </p:spTree>
    <p:extLst>
      <p:ext uri="{BB962C8B-B14F-4D97-AF65-F5344CB8AC3E}">
        <p14:creationId xmlns:p14="http://schemas.microsoft.com/office/powerpoint/2010/main" val="1815856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370ADD-6F67-3F68-D0D3-62F1F5F414F2}"/>
              </a:ext>
            </a:extLst>
          </p:cNvPr>
          <p:cNvSpPr>
            <a:spLocks noGrp="1"/>
          </p:cNvSpPr>
          <p:nvPr>
            <p:ph type="title"/>
          </p:nvPr>
        </p:nvSpPr>
        <p:spPr>
          <a:xfrm>
            <a:off x="5596501" y="489508"/>
            <a:ext cx="5754896" cy="1667569"/>
          </a:xfrm>
        </p:spPr>
        <p:txBody>
          <a:bodyPr anchor="b">
            <a:normAutofit/>
          </a:bodyPr>
          <a:lstStyle/>
          <a:p>
            <a:r>
              <a:rPr lang="en-US" sz="4000">
                <a:cs typeface="Calibri Light"/>
              </a:rPr>
              <a:t>Volunteer Opportunities </a:t>
            </a:r>
            <a:endParaRPr lang="en-US" sz="4000"/>
          </a:p>
        </p:txBody>
      </p:sp>
      <p:pic>
        <p:nvPicPr>
          <p:cNvPr id="7" name="Graphic 6" descr="Social Network">
            <a:extLst>
              <a:ext uri="{FF2B5EF4-FFF2-40B4-BE49-F238E27FC236}">
                <a16:creationId xmlns:a16="http://schemas.microsoft.com/office/drawing/2014/main" id="{63FF0BC3-ACAF-0999-CC12-EBF2CF6DC0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130" y="1275070"/>
            <a:ext cx="3876165" cy="3876165"/>
          </a:xfrm>
          <a:prstGeom prst="rect">
            <a:avLst/>
          </a:prstGeom>
        </p:spPr>
      </p:pic>
      <p:sp>
        <p:nvSpPr>
          <p:cNvPr id="3" name="Content Placeholder 2">
            <a:extLst>
              <a:ext uri="{FF2B5EF4-FFF2-40B4-BE49-F238E27FC236}">
                <a16:creationId xmlns:a16="http://schemas.microsoft.com/office/drawing/2014/main" id="{C93AB96B-6942-5D4D-1E52-C33042C9C9C2}"/>
              </a:ext>
            </a:extLst>
          </p:cNvPr>
          <p:cNvSpPr>
            <a:spLocks noGrp="1"/>
          </p:cNvSpPr>
          <p:nvPr>
            <p:ph idx="1"/>
          </p:nvPr>
        </p:nvSpPr>
        <p:spPr>
          <a:xfrm>
            <a:off x="5596502" y="2405894"/>
            <a:ext cx="5754896" cy="3197464"/>
          </a:xfrm>
        </p:spPr>
        <p:txBody>
          <a:bodyPr vert="horz" lIns="91440" tIns="45720" rIns="91440" bIns="45720" rtlCol="0" anchor="t">
            <a:normAutofit/>
          </a:bodyPr>
          <a:lstStyle/>
          <a:p>
            <a:pPr marL="457200" lvl="1" indent="0">
              <a:buNone/>
            </a:pPr>
            <a:endParaRPr lang="en-US" sz="2000">
              <a:cs typeface="Calibri" panose="020F0502020204030204"/>
            </a:endParaRPr>
          </a:p>
          <a:p>
            <a:pPr lvl="1">
              <a:buFont typeface="Courier New" panose="020B0604020202020204" pitchFamily="34" charset="0"/>
              <a:buChar char="o"/>
            </a:pPr>
            <a:endParaRPr lang="en-US" sz="2000">
              <a:cs typeface="Calibri" panose="020F0502020204030204"/>
            </a:endParaRPr>
          </a:p>
        </p:txBody>
      </p:sp>
      <p:sp>
        <p:nvSpPr>
          <p:cNvPr id="24" name="Rectangle 23">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A32BE5F-996D-C4E4-08A4-378092EFA4D7}"/>
              </a:ext>
            </a:extLst>
          </p:cNvPr>
          <p:cNvSpPr txBox="1"/>
          <p:nvPr/>
        </p:nvSpPr>
        <p:spPr>
          <a:xfrm>
            <a:off x="5769298" y="2561598"/>
            <a:ext cx="515696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4546A"/>
                </a:solidFill>
                <a:cs typeface="Segoe UI"/>
              </a:rPr>
              <a:t>Group Leaders (21+)</a:t>
            </a:r>
            <a:r>
              <a:rPr lang="en-US">
                <a:cs typeface="Segoe UI"/>
              </a:rPr>
              <a:t>​</a:t>
            </a:r>
          </a:p>
          <a:p>
            <a:pPr marL="228600" lvl="2" indent="-228600">
              <a:buFont typeface="Wingdings,Sans-Serif"/>
              <a:buChar char="§"/>
            </a:pPr>
            <a:r>
              <a:rPr lang="en-US">
                <a:solidFill>
                  <a:srgbClr val="44546A"/>
                </a:solidFill>
                <a:cs typeface="Arial"/>
              </a:rPr>
              <a:t>You'll be assigned a group of students for the duration of the program that you will work with and help facilitate program elements. This role is perfect for JOI Alumni looking for an opportunity to stay engaged and serve as a mentor for the weekend program!</a:t>
            </a:r>
          </a:p>
        </p:txBody>
      </p:sp>
    </p:spTree>
    <p:extLst>
      <p:ext uri="{BB962C8B-B14F-4D97-AF65-F5344CB8AC3E}">
        <p14:creationId xmlns:p14="http://schemas.microsoft.com/office/powerpoint/2010/main" val="3111360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0D4B3ED-2576-4525-81B6-DFDE0BF5D9C4}">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Integral</Template>
  <TotalTime>7</TotalTime>
  <Words>395</Words>
  <Application>Microsoft Office PowerPoint</Application>
  <PresentationFormat>Widescreen</PresentationFormat>
  <Paragraphs>73</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Courier New</vt:lpstr>
      <vt:lpstr>Segoe UI</vt:lpstr>
      <vt:lpstr>Wingdings,Sans-Serif</vt:lpstr>
      <vt:lpstr>Office Theme</vt:lpstr>
      <vt:lpstr>PowerPoint Presentation</vt:lpstr>
      <vt:lpstr>PowerPoint Presentation</vt:lpstr>
      <vt:lpstr>Saint Louis University and the Center for Global Citizenship</vt:lpstr>
      <vt:lpstr>PowerPoint Presentation</vt:lpstr>
      <vt:lpstr>Wings of Hope  Changing and saving lives through the power of aviation. </vt:lpstr>
      <vt:lpstr>City Museum</vt:lpstr>
      <vt:lpstr>On-Campus Resident Halls </vt:lpstr>
      <vt:lpstr>All-Inclusive Registration</vt:lpstr>
      <vt:lpstr>Volunteer Opportunities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Keller</dc:creator>
  <cp:lastModifiedBy>Mary Hatfield</cp:lastModifiedBy>
  <cp:revision>4</cp:revision>
  <dcterms:created xsi:type="dcterms:W3CDTF">2024-01-31T22:06:16Z</dcterms:created>
  <dcterms:modified xsi:type="dcterms:W3CDTF">2024-02-15T23:48:19Z</dcterms:modified>
</cp:coreProperties>
</file>