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72" r:id="rId4"/>
    <p:sldId id="276" r:id="rId5"/>
    <p:sldId id="273" r:id="rId6"/>
    <p:sldId id="277" r:id="rId7"/>
    <p:sldId id="268" r:id="rId8"/>
    <p:sldId id="279" r:id="rId9"/>
    <p:sldId id="278" r:id="rId10"/>
    <p:sldId id="275" r:id="rId11"/>
    <p:sldId id="280" r:id="rId12"/>
    <p:sldId id="274" r:id="rId13"/>
    <p:sldId id="269" r:id="rId14"/>
    <p:sldId id="264"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00C715-C022-67F3-69B3-32228703DE2F}" name="Joshua Zaidel" initials="JZ" userId="c6bfbf40c9b3c8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53693-77DA-42F6-8B5A-68FF35CDFE05}" v="35" dt="2025-02-22T04:09:10.75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2A0"/>
        </a:fontRef>
        <a:srgbClr val="0032A0"/>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1">
              <a:lumOff val="44000"/>
            </a:schemeClr>
          </a:solidFill>
        </a:fill>
      </a:tcStyle>
    </a:wholeTbl>
    <a:band2H>
      <a:tcTxStyle/>
      <a:tcStyle>
        <a:tcBdr/>
        <a:fill>
          <a:solidFill>
            <a:schemeClr val="accent1">
              <a:lumOff val="44000"/>
            </a:schemeClr>
          </a:solidFill>
        </a:fill>
      </a:tcStyle>
    </a:band2H>
    <a:firstCol>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1">
              <a:lumOff val="44000"/>
            </a:schemeClr>
          </a:solidFill>
        </a:fill>
      </a:tcStyle>
    </a:firstCol>
    <a:la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381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1">
              <a:lumOff val="44000"/>
            </a:schemeClr>
          </a:solidFill>
        </a:fill>
      </a:tcStyle>
    </a:lastRow>
    <a:fir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381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1">
              <a:lumOff val="44000"/>
            </a:schemeClr>
          </a:solidFill>
        </a:fill>
      </a:tcStyle>
    </a:firstRow>
  </a:tblStyle>
  <a:tblStyle styleId="{C7B018BB-80A7-4F77-B60F-C8B233D01FF8}" styleName="">
    <a:tblBg/>
    <a:wholeTbl>
      <a:tcTxStyle b="off" i="off">
        <a:fontRef idx="minor">
          <a:srgbClr val="0032A0"/>
        </a:fontRef>
        <a:srgbClr val="0032A0"/>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FFE6CB"/>
          </a:solidFill>
        </a:fill>
      </a:tcStyle>
    </a:wholeTbl>
    <a:band2H>
      <a:tcTxStyle/>
      <a:tcStyle>
        <a:tcBdr/>
        <a:fill>
          <a:solidFill>
            <a:srgbClr val="FFF3E7"/>
          </a:solidFill>
        </a:fill>
      </a:tcStyle>
    </a:band2H>
    <a:firstCol>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3"/>
          </a:solidFill>
        </a:fill>
      </a:tcStyle>
    </a:firstCol>
    <a:la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381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3"/>
          </a:solidFill>
        </a:fill>
      </a:tcStyle>
    </a:lastRow>
    <a:fir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381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3"/>
          </a:solidFill>
        </a:fill>
      </a:tcStyle>
    </a:firstRow>
  </a:tblStyle>
  <a:tblStyle styleId="{EEE7283C-3CF3-47DC-8721-378D4A62B228}" styleName="">
    <a:tblBg/>
    <a:wholeTbl>
      <a:tcTxStyle b="off" i="off">
        <a:fontRef idx="minor">
          <a:srgbClr val="0032A0"/>
        </a:fontRef>
        <a:srgbClr val="0032A0"/>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F0EEEC"/>
          </a:solidFill>
        </a:fill>
      </a:tcStyle>
    </a:wholeTbl>
    <a:band2H>
      <a:tcTxStyle/>
      <a:tcStyle>
        <a:tcBdr/>
        <a:fill>
          <a:solidFill>
            <a:srgbClr val="F8F7F6"/>
          </a:solidFill>
        </a:fill>
      </a:tcStyle>
    </a:band2H>
    <a:firstCol>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6"/>
          </a:solidFill>
        </a:fill>
      </a:tcStyle>
    </a:firstCol>
    <a:la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381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6"/>
          </a:solidFill>
        </a:fill>
      </a:tcStyle>
    </a:lastRow>
    <a:fir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381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chemeClr val="accent6"/>
          </a:solidFill>
        </a:fill>
      </a:tcStyle>
    </a:firstRow>
  </a:tblStyle>
  <a:tblStyle styleId="{CF821DB8-F4EB-4A41-A1BA-3FCAFE7338EE}" styleName="">
    <a:tblBg/>
    <a:wholeTbl>
      <a:tcTxStyle b="off" i="off">
        <a:fontRef idx="minor">
          <a:srgbClr val="0032A0"/>
        </a:fontRef>
        <a:srgbClr val="0032A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F0"/>
          </a:solidFill>
        </a:fill>
      </a:tcStyle>
    </a:wholeTbl>
    <a:band2H>
      <a:tcTxStyle/>
      <a:tcStyle>
        <a:tcBdr/>
        <a:fill>
          <a:solidFill>
            <a:srgbClr val="87714D"/>
          </a:solidFill>
        </a:fill>
      </a:tcStyle>
    </a:band2H>
    <a:firstCol>
      <a:tcTxStyle b="on" i="off">
        <a:fontRef idx="minor">
          <a:srgbClr val="87714D"/>
        </a:fontRef>
        <a:srgbClr val="87714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ff">
        <a:fontRef idx="minor">
          <a:srgbClr val="0032A0"/>
        </a:fontRef>
        <a:srgbClr val="0032A0"/>
      </a:tcTxStyle>
      <a:tcStyle>
        <a:tcBdr>
          <a:left>
            <a:ln w="12700" cap="flat">
              <a:noFill/>
              <a:miter lim="400000"/>
            </a:ln>
          </a:left>
          <a:right>
            <a:ln w="12700" cap="flat">
              <a:noFill/>
              <a:miter lim="400000"/>
            </a:ln>
          </a:right>
          <a:top>
            <a:ln w="50800" cap="flat">
              <a:solidFill>
                <a:srgbClr val="0032A0"/>
              </a:solidFill>
              <a:prstDash val="solid"/>
              <a:round/>
            </a:ln>
          </a:top>
          <a:bottom>
            <a:ln w="25400" cap="flat">
              <a:solidFill>
                <a:srgbClr val="0032A0"/>
              </a:solidFill>
              <a:prstDash val="solid"/>
              <a:round/>
            </a:ln>
          </a:bottom>
          <a:insideH>
            <a:ln w="12700" cap="flat">
              <a:noFill/>
              <a:miter lim="400000"/>
            </a:ln>
          </a:insideH>
          <a:insideV>
            <a:ln w="12700" cap="flat">
              <a:noFill/>
              <a:miter lim="400000"/>
            </a:ln>
          </a:insideV>
        </a:tcBdr>
        <a:fill>
          <a:solidFill>
            <a:srgbClr val="87714D"/>
          </a:solidFill>
        </a:fill>
      </a:tcStyle>
    </a:lastRow>
    <a:firstRow>
      <a:tcTxStyle b="on" i="off">
        <a:fontRef idx="minor">
          <a:srgbClr val="87714D"/>
        </a:fontRef>
        <a:srgbClr val="87714D"/>
      </a:tcTxStyle>
      <a:tcStyle>
        <a:tcBdr>
          <a:left>
            <a:ln w="12700" cap="flat">
              <a:noFill/>
              <a:miter lim="400000"/>
            </a:ln>
          </a:left>
          <a:right>
            <a:ln w="12700" cap="flat">
              <a:noFill/>
              <a:miter lim="400000"/>
            </a:ln>
          </a:right>
          <a:top>
            <a:ln w="25400" cap="flat">
              <a:solidFill>
                <a:srgbClr val="0032A0"/>
              </a:solidFill>
              <a:prstDash val="solid"/>
              <a:round/>
            </a:ln>
          </a:top>
          <a:bottom>
            <a:ln w="25400" cap="flat">
              <a:solidFill>
                <a:srgbClr val="0032A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ff" i="off">
        <a:fontRef idx="minor">
          <a:srgbClr val="0032A0"/>
        </a:fontRef>
        <a:srgbClr val="0032A0"/>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CACCDF"/>
          </a:solidFill>
        </a:fill>
      </a:tcStyle>
    </a:wholeTbl>
    <a:band2H>
      <a:tcTxStyle/>
      <a:tcStyle>
        <a:tcBdr/>
        <a:fill>
          <a:solidFill>
            <a:srgbClr val="E6E7F0"/>
          </a:solidFill>
        </a:fill>
      </a:tcStyle>
    </a:band2H>
    <a:firstCol>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0032A0"/>
          </a:solidFill>
        </a:fill>
      </a:tcStyle>
    </a:firstCol>
    <a:la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38100" cap="flat">
              <a:solidFill>
                <a:srgbClr val="87714D"/>
              </a:solidFill>
              <a:prstDash val="solid"/>
              <a:round/>
            </a:ln>
          </a:top>
          <a:bottom>
            <a:ln w="127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0032A0"/>
          </a:solidFill>
        </a:fill>
      </a:tcStyle>
    </a:lastRow>
    <a:firstRow>
      <a:tcTxStyle b="on" i="off">
        <a:fontRef idx="minor">
          <a:srgbClr val="87714D"/>
        </a:fontRef>
        <a:srgbClr val="87714D"/>
      </a:tcTxStyle>
      <a:tcStyle>
        <a:tcBdr>
          <a:left>
            <a:ln w="12700" cap="flat">
              <a:solidFill>
                <a:srgbClr val="87714D"/>
              </a:solidFill>
              <a:prstDash val="solid"/>
              <a:round/>
            </a:ln>
          </a:left>
          <a:right>
            <a:ln w="12700" cap="flat">
              <a:solidFill>
                <a:srgbClr val="87714D"/>
              </a:solidFill>
              <a:prstDash val="solid"/>
              <a:round/>
            </a:ln>
          </a:right>
          <a:top>
            <a:ln w="12700" cap="flat">
              <a:solidFill>
                <a:srgbClr val="87714D"/>
              </a:solidFill>
              <a:prstDash val="solid"/>
              <a:round/>
            </a:ln>
          </a:top>
          <a:bottom>
            <a:ln w="38100" cap="flat">
              <a:solidFill>
                <a:srgbClr val="87714D"/>
              </a:solidFill>
              <a:prstDash val="solid"/>
              <a:round/>
            </a:ln>
          </a:bottom>
          <a:insideH>
            <a:ln w="12700" cap="flat">
              <a:solidFill>
                <a:srgbClr val="87714D"/>
              </a:solidFill>
              <a:prstDash val="solid"/>
              <a:round/>
            </a:ln>
          </a:insideH>
          <a:insideV>
            <a:ln w="12700" cap="flat">
              <a:solidFill>
                <a:srgbClr val="87714D"/>
              </a:solidFill>
              <a:prstDash val="solid"/>
              <a:round/>
            </a:ln>
          </a:insideV>
        </a:tcBdr>
        <a:fill>
          <a:solidFill>
            <a:srgbClr val="0032A0"/>
          </a:solidFill>
        </a:fill>
      </a:tcStyle>
    </a:firstRow>
  </a:tblStyle>
  <a:tblStyle styleId="{2708684C-4D16-4618-839F-0558EEFCDFE6}" styleName="">
    <a:tblBg/>
    <a:wholeTbl>
      <a:tcTxStyle b="off" i="off">
        <a:fontRef idx="minor">
          <a:srgbClr val="0032A0"/>
        </a:fontRef>
        <a:srgbClr val="0032A0"/>
      </a:tcTxStyle>
      <a:tcStyle>
        <a:tcBdr>
          <a:left>
            <a:ln w="12700" cap="flat">
              <a:solidFill>
                <a:srgbClr val="0032A0"/>
              </a:solidFill>
              <a:prstDash val="solid"/>
              <a:round/>
            </a:ln>
          </a:left>
          <a:right>
            <a:ln w="12700" cap="flat">
              <a:solidFill>
                <a:srgbClr val="0032A0"/>
              </a:solidFill>
              <a:prstDash val="solid"/>
              <a:round/>
            </a:ln>
          </a:right>
          <a:top>
            <a:ln w="12700" cap="flat">
              <a:solidFill>
                <a:srgbClr val="0032A0"/>
              </a:solidFill>
              <a:prstDash val="solid"/>
              <a:round/>
            </a:ln>
          </a:top>
          <a:bottom>
            <a:ln w="12700" cap="flat">
              <a:solidFill>
                <a:srgbClr val="0032A0"/>
              </a:solidFill>
              <a:prstDash val="solid"/>
              <a:round/>
            </a:ln>
          </a:bottom>
          <a:insideH>
            <a:ln w="12700" cap="flat">
              <a:solidFill>
                <a:srgbClr val="0032A0"/>
              </a:solidFill>
              <a:prstDash val="solid"/>
              <a:round/>
            </a:ln>
          </a:insideH>
          <a:insideV>
            <a:ln w="12700" cap="flat">
              <a:solidFill>
                <a:srgbClr val="0032A0"/>
              </a:solidFill>
              <a:prstDash val="solid"/>
              <a:round/>
            </a:ln>
          </a:insideV>
        </a:tcBdr>
        <a:fill>
          <a:solidFill>
            <a:srgbClr val="0032A0">
              <a:alpha val="20000"/>
            </a:srgbClr>
          </a:solidFill>
        </a:fill>
      </a:tcStyle>
    </a:wholeTbl>
    <a:band2H>
      <a:tcTxStyle/>
      <a:tcStyle>
        <a:tcBdr/>
        <a:fill>
          <a:solidFill>
            <a:schemeClr val="accent1">
              <a:lumOff val="44000"/>
            </a:schemeClr>
          </a:solidFill>
        </a:fill>
      </a:tcStyle>
    </a:band2H>
    <a:firstCol>
      <a:tcTxStyle b="on" i="off">
        <a:fontRef idx="minor">
          <a:srgbClr val="0032A0"/>
        </a:fontRef>
        <a:srgbClr val="0032A0"/>
      </a:tcTxStyle>
      <a:tcStyle>
        <a:tcBdr>
          <a:left>
            <a:ln w="12700" cap="flat">
              <a:solidFill>
                <a:srgbClr val="0032A0"/>
              </a:solidFill>
              <a:prstDash val="solid"/>
              <a:round/>
            </a:ln>
          </a:left>
          <a:right>
            <a:ln w="12700" cap="flat">
              <a:solidFill>
                <a:srgbClr val="0032A0"/>
              </a:solidFill>
              <a:prstDash val="solid"/>
              <a:round/>
            </a:ln>
          </a:right>
          <a:top>
            <a:ln w="12700" cap="flat">
              <a:solidFill>
                <a:srgbClr val="0032A0"/>
              </a:solidFill>
              <a:prstDash val="solid"/>
              <a:round/>
            </a:ln>
          </a:top>
          <a:bottom>
            <a:ln w="12700" cap="flat">
              <a:solidFill>
                <a:srgbClr val="0032A0"/>
              </a:solidFill>
              <a:prstDash val="solid"/>
              <a:round/>
            </a:ln>
          </a:bottom>
          <a:insideH>
            <a:ln w="12700" cap="flat">
              <a:solidFill>
                <a:srgbClr val="0032A0"/>
              </a:solidFill>
              <a:prstDash val="solid"/>
              <a:round/>
            </a:ln>
          </a:insideH>
          <a:insideV>
            <a:ln w="12700" cap="flat">
              <a:solidFill>
                <a:srgbClr val="0032A0"/>
              </a:solidFill>
              <a:prstDash val="solid"/>
              <a:round/>
            </a:ln>
          </a:insideV>
        </a:tcBdr>
        <a:fill>
          <a:solidFill>
            <a:srgbClr val="0032A0">
              <a:alpha val="20000"/>
            </a:srgbClr>
          </a:solidFill>
        </a:fill>
      </a:tcStyle>
    </a:firstCol>
    <a:lastRow>
      <a:tcTxStyle b="on" i="off">
        <a:fontRef idx="minor">
          <a:srgbClr val="0032A0"/>
        </a:fontRef>
        <a:srgbClr val="0032A0"/>
      </a:tcTxStyle>
      <a:tcStyle>
        <a:tcBdr>
          <a:left>
            <a:ln w="12700" cap="flat">
              <a:solidFill>
                <a:srgbClr val="0032A0"/>
              </a:solidFill>
              <a:prstDash val="solid"/>
              <a:round/>
            </a:ln>
          </a:left>
          <a:right>
            <a:ln w="12700" cap="flat">
              <a:solidFill>
                <a:srgbClr val="0032A0"/>
              </a:solidFill>
              <a:prstDash val="solid"/>
              <a:round/>
            </a:ln>
          </a:right>
          <a:top>
            <a:ln w="50800" cap="flat">
              <a:solidFill>
                <a:srgbClr val="0032A0"/>
              </a:solidFill>
              <a:prstDash val="solid"/>
              <a:round/>
            </a:ln>
          </a:top>
          <a:bottom>
            <a:ln w="12700" cap="flat">
              <a:solidFill>
                <a:srgbClr val="0032A0"/>
              </a:solidFill>
              <a:prstDash val="solid"/>
              <a:round/>
            </a:ln>
          </a:bottom>
          <a:insideH>
            <a:ln w="12700" cap="flat">
              <a:solidFill>
                <a:srgbClr val="0032A0"/>
              </a:solidFill>
              <a:prstDash val="solid"/>
              <a:round/>
            </a:ln>
          </a:insideH>
          <a:insideV>
            <a:ln w="12700" cap="flat">
              <a:solidFill>
                <a:srgbClr val="0032A0"/>
              </a:solidFill>
              <a:prstDash val="solid"/>
              <a:round/>
            </a:ln>
          </a:insideV>
        </a:tcBdr>
        <a:fill>
          <a:noFill/>
        </a:fill>
      </a:tcStyle>
    </a:lastRow>
    <a:firstRow>
      <a:tcTxStyle b="on" i="off">
        <a:fontRef idx="minor">
          <a:srgbClr val="0032A0"/>
        </a:fontRef>
        <a:srgbClr val="0032A0"/>
      </a:tcTxStyle>
      <a:tcStyle>
        <a:tcBdr>
          <a:left>
            <a:ln w="12700" cap="flat">
              <a:solidFill>
                <a:srgbClr val="0032A0"/>
              </a:solidFill>
              <a:prstDash val="solid"/>
              <a:round/>
            </a:ln>
          </a:left>
          <a:right>
            <a:ln w="12700" cap="flat">
              <a:solidFill>
                <a:srgbClr val="0032A0"/>
              </a:solidFill>
              <a:prstDash val="solid"/>
              <a:round/>
            </a:ln>
          </a:right>
          <a:top>
            <a:ln w="12700" cap="flat">
              <a:solidFill>
                <a:srgbClr val="0032A0"/>
              </a:solidFill>
              <a:prstDash val="solid"/>
              <a:round/>
            </a:ln>
          </a:top>
          <a:bottom>
            <a:ln w="25400" cap="flat">
              <a:solidFill>
                <a:srgbClr val="0032A0"/>
              </a:solidFill>
              <a:prstDash val="solid"/>
              <a:round/>
            </a:ln>
          </a:bottom>
          <a:insideH>
            <a:ln w="12700" cap="flat">
              <a:solidFill>
                <a:srgbClr val="0032A0"/>
              </a:solidFill>
              <a:prstDash val="solid"/>
              <a:round/>
            </a:ln>
          </a:insideH>
          <a:insideV>
            <a:ln w="12700" cap="flat">
              <a:solidFill>
                <a:srgbClr val="0032A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5"/>
    <p:restoredTop sz="80818" autoAdjust="0"/>
  </p:normalViewPr>
  <p:slideViewPr>
    <p:cSldViewPr snapToGrid="0">
      <p:cViewPr varScale="1">
        <p:scale>
          <a:sx n="64" d="100"/>
          <a:sy n="64" d="100"/>
        </p:scale>
        <p:origin x="2560"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Michael Shue, Chair of the Optimist International Membership Engagement Committee and a member of the New York-New England Optimist District.</a:t>
            </a:r>
          </a:p>
          <a:p>
            <a:endParaRPr lang="en-US" dirty="0"/>
          </a:p>
          <a:p>
            <a:r>
              <a:rPr lang="en-US" dirty="0"/>
              <a:t>Today, we’ll explore the importance of relationships in our Optimist Clubs. To help illustrate this, you will be visited by three ghosts—the Ghosts of Optimist Members Past, Present, and Future. Just like in the classic story, these visits will remind us that relationships are the heart of our Optimist clubs. They determine whether members stay, grow, and contribute—or drift away. Strong relationships are the foundation of a thriving, engaged club.</a:t>
            </a:r>
          </a:p>
        </p:txBody>
      </p:sp>
    </p:spTree>
    <p:extLst>
      <p:ext uri="{BB962C8B-B14F-4D97-AF65-F5344CB8AC3E}">
        <p14:creationId xmlns:p14="http://schemas.microsoft.com/office/powerpoint/2010/main" val="353099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A634-DFDB-7939-1E46-E55A2FB80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89656-6CFB-937D-2B0D-E8D4214F3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8623D-266B-88AB-AD7E-E0DB5B80B373}"/>
              </a:ext>
            </a:extLst>
          </p:cNvPr>
          <p:cNvSpPr>
            <a:spLocks noGrp="1"/>
          </p:cNvSpPr>
          <p:nvPr>
            <p:ph type="body" idx="1"/>
          </p:nvPr>
        </p:nvSpPr>
        <p:spPr/>
        <p:txBody>
          <a:bodyPr/>
          <a:lstStyle/>
          <a:p>
            <a:r>
              <a:rPr lang="en-US" dirty="0"/>
              <a:t>To maintain engagement and strengthen club health, the C.A.R.E. Program provides a simple yet effective framework rooted in relationships:</a:t>
            </a:r>
          </a:p>
          <a:p>
            <a:endParaRPr lang="en-US" dirty="0"/>
          </a:p>
          <a:p>
            <a:pPr>
              <a:buFont typeface="Arial" panose="020B0604020202020204" pitchFamily="34" charset="0"/>
              <a:buChar char="•"/>
            </a:pPr>
            <a:r>
              <a:rPr lang="en-US" b="1" dirty="0"/>
              <a:t>Celebrate</a:t>
            </a:r>
            <a:r>
              <a:rPr lang="en-US" dirty="0"/>
              <a:t> members by acknowledging and appreciating their efforts.</a:t>
            </a:r>
          </a:p>
          <a:p>
            <a:pPr>
              <a:buFont typeface="Arial" panose="020B0604020202020204" pitchFamily="34" charset="0"/>
              <a:buChar char="•"/>
            </a:pPr>
            <a:r>
              <a:rPr lang="en-US" b="1" dirty="0"/>
              <a:t>Address</a:t>
            </a:r>
            <a:r>
              <a:rPr lang="en-US" dirty="0"/>
              <a:t> concerns proactively to ensure members feel heard and valued.</a:t>
            </a:r>
          </a:p>
          <a:p>
            <a:pPr>
              <a:buFont typeface="Arial" panose="020B0604020202020204" pitchFamily="34" charset="0"/>
              <a:buChar char="•"/>
            </a:pPr>
            <a:r>
              <a:rPr lang="en-US" b="1" dirty="0"/>
              <a:t>Recognize</a:t>
            </a:r>
            <a:r>
              <a:rPr lang="en-US" dirty="0"/>
              <a:t> individual and group achievements to boost morale and motivation.</a:t>
            </a:r>
          </a:p>
          <a:p>
            <a:pPr>
              <a:buFont typeface="Arial" panose="020B0604020202020204" pitchFamily="34" charset="0"/>
              <a:buChar char="•"/>
            </a:pPr>
            <a:r>
              <a:rPr lang="en-US" b="1" dirty="0"/>
              <a:t>Excel</a:t>
            </a:r>
            <a:r>
              <a:rPr lang="en-US" dirty="0"/>
              <a:t> by continuously improving club culture and engagement strategies.</a:t>
            </a:r>
          </a:p>
          <a:p>
            <a:pPr>
              <a:buFont typeface="Arial" panose="020B0604020202020204" pitchFamily="34" charset="0"/>
              <a:buChar char="•"/>
            </a:pPr>
            <a:endParaRPr lang="en-US" dirty="0"/>
          </a:p>
          <a:p>
            <a:r>
              <a:rPr lang="en-US" dirty="0"/>
              <a:t>A big part of strengthening relationships is listening. Surveys and conversations help us understand how members feel and what they need. But simply collecting feedback isn’t enough—we must also take action. When members see their suggestions lead to real improvements, they know their voices matter. When they feel heard, relationships grow stronger.</a:t>
            </a:r>
          </a:p>
        </p:txBody>
      </p:sp>
    </p:spTree>
    <p:extLst>
      <p:ext uri="{BB962C8B-B14F-4D97-AF65-F5344CB8AC3E}">
        <p14:creationId xmlns:p14="http://schemas.microsoft.com/office/powerpoint/2010/main" val="89528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C0285-ECAF-A01A-D7BF-9A5364608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AF9F3-5372-02F2-AABB-ED63514F7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E0FC2-8FA5-B51B-CB37-0AC3CA15CC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99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8CC3-381C-D11F-95A9-948BF84EB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7466E-5566-40BD-A624-8DFA04C4B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22764-D60C-4B5F-40A0-FE3FCC2E25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56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E4E4-A9B3-689A-3CCD-95BCB64ED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9A238-1F2A-7F14-EEB6-EB59ACBD9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CD81F-7651-82D2-4A26-810AF2210B7C}"/>
              </a:ext>
            </a:extLst>
          </p:cNvPr>
          <p:cNvSpPr>
            <a:spLocks noGrp="1"/>
          </p:cNvSpPr>
          <p:nvPr>
            <p:ph type="body" idx="1"/>
          </p:nvPr>
        </p:nvSpPr>
        <p:spPr/>
        <p:txBody>
          <a:bodyPr/>
          <a:lstStyle/>
          <a:p>
            <a:r>
              <a:rPr lang="en-US" dirty="0"/>
              <a:t>A warm welcome and personal connection are the foundation of any strong relationship, especially with new members. The first impression they get from our club can determine whether they become lifelong Optimists or fade away after a few meetings. Formally welcoming them and having the entire club recite the Optimist new member induction promise together creates an immediate sense of unity. Providing a New Member Packet—including the Optimist Creed, club purpose, and social media information—helps them feel informed and included.</a:t>
            </a:r>
          </a:p>
          <a:p>
            <a:endParaRPr lang="en-US" dirty="0"/>
          </a:p>
          <a:p>
            <a:r>
              <a:rPr lang="en-US" dirty="0"/>
              <a:t>But welcoming a member isn’t just about handing them an interest form—it should feel personal. Think about how friendships are formed. Do they start by filling out paperwork? No! They start with conversations, shared experiences, and genuine interest in each other’s lives. Instead of just asking new members to check boxes on a form, take them out for coffee, get to know their interests, and find ways to involve them in the club in ways that excite them. Assigning small but meaningful tasks early on helps them feel like an essential part of the club from day one. Strong relationships are built through real connections, not paperwork.</a:t>
            </a:r>
          </a:p>
        </p:txBody>
      </p:sp>
    </p:spTree>
    <p:extLst>
      <p:ext uri="{BB962C8B-B14F-4D97-AF65-F5344CB8AC3E}">
        <p14:creationId xmlns:p14="http://schemas.microsoft.com/office/powerpoint/2010/main" val="208621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focusing on relationships—past, present, and future—we can build stronger Optimist Clubs, foster deeper engagement, and ensure that every member feels valued and inspired. When relationships thrive, our clubs thrive and so does the </a:t>
            </a:r>
            <a:r>
              <a:rPr lang="en-US" dirty="0" err="1"/>
              <a:t>organizrtion</a:t>
            </a:r>
            <a:r>
              <a:rPr lang="en-US" dirty="0"/>
              <a:t>. </a:t>
            </a:r>
          </a:p>
        </p:txBody>
      </p:sp>
    </p:spTree>
    <p:extLst>
      <p:ext uri="{BB962C8B-B14F-4D97-AF65-F5344CB8AC3E}">
        <p14:creationId xmlns:p14="http://schemas.microsoft.com/office/powerpoint/2010/main" val="413491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CABC9-8D84-9A17-1294-54934C985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A8DB9-A05D-6A52-8693-40CADE3F0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FF229-EBC4-0B75-08BA-D9E699D329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678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C3219-0D7E-083A-D0C9-5CDEA66C2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BDE37-446D-7959-7ABE-224326D04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BC3F3-8EF9-2F7F-EA12-00F82AD8EF24}"/>
              </a:ext>
            </a:extLst>
          </p:cNvPr>
          <p:cNvSpPr>
            <a:spLocks noGrp="1"/>
          </p:cNvSpPr>
          <p:nvPr>
            <p:ph type="body" idx="1"/>
          </p:nvPr>
        </p:nvSpPr>
        <p:spPr/>
        <p:txBody>
          <a:bodyPr/>
          <a:lstStyle/>
          <a:p>
            <a:r>
              <a:rPr lang="en-US" dirty="0"/>
              <a:t>Over time, some members become less engaged or leave our Optimist Clubs altogether. Life happens—personal responsibilities, time constraints, and even club-related challenges can pull people away. However, many still believe in our mission; they just no longer feel connected. That disconnect often stems from feeling unappreciated, experiencing a negative club culture, or struggling with poor communication that makes them feel uninformed or excluded. In the end, sometimes it’s not just about busy schedules—it’s about relationships.</a:t>
            </a:r>
          </a:p>
          <a:p>
            <a:endParaRPr lang="en-US" dirty="0"/>
          </a:p>
        </p:txBody>
      </p:sp>
    </p:spTree>
    <p:extLst>
      <p:ext uri="{BB962C8B-B14F-4D97-AF65-F5344CB8AC3E}">
        <p14:creationId xmlns:p14="http://schemas.microsoft.com/office/powerpoint/2010/main" val="106903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A14AB-2583-DDC8-41F3-6211D680A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2A7DC-5BB3-E16F-9F9F-453D5118F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3540E-1ECF-940D-7D2E-79F2AA98A511}"/>
              </a:ext>
            </a:extLst>
          </p:cNvPr>
          <p:cNvSpPr>
            <a:spLocks noGrp="1"/>
          </p:cNvSpPr>
          <p:nvPr>
            <p:ph type="body" idx="1"/>
          </p:nvPr>
        </p:nvSpPr>
        <p:spPr/>
        <p:txBody>
          <a:bodyPr/>
          <a:lstStyle/>
          <a:p>
            <a:r>
              <a:rPr lang="en-US" dirty="0"/>
              <a:t>People stay where they feel valued. When relationships within the club fade, so does engagement. But the good news is that relationships can be rebuilt. A simple act of personal outreach—a phone call, email, or handwritten note—can reignite that connection. Inviting them to social gatherings, fundraisers, or service projects reminds them of the friendships they once cherished.</a:t>
            </a:r>
          </a:p>
          <a:p>
            <a:endParaRPr lang="en-US" dirty="0"/>
          </a:p>
          <a:p>
            <a:r>
              <a:rPr lang="en-US" dirty="0"/>
              <a:t>Publicly recognizing their past contributions in newsletters, on social media, or through awards reinforces their importance to the club. When we nurture relationships, we don’t just bring members back—we bring back their passion, leadership, and energy.</a:t>
            </a:r>
          </a:p>
        </p:txBody>
      </p:sp>
    </p:spTree>
    <p:extLst>
      <p:ext uri="{BB962C8B-B14F-4D97-AF65-F5344CB8AC3E}">
        <p14:creationId xmlns:p14="http://schemas.microsoft.com/office/powerpoint/2010/main" val="377188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E2CF-0359-7910-BACC-465B15E7F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73850-6C28-5F83-D909-65BE4D49A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EA68E-EAAC-4780-F809-3DC4660E6C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87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CFE0A-D82C-9B2F-E70D-BEA67A4A2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1A095-C0B5-DD5D-09F6-90EBEF88A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FBE82-4332-AAF9-3C4E-233735ECB435}"/>
              </a:ext>
            </a:extLst>
          </p:cNvPr>
          <p:cNvSpPr>
            <a:spLocks noGrp="1"/>
          </p:cNvSpPr>
          <p:nvPr>
            <p:ph type="body" idx="1"/>
          </p:nvPr>
        </p:nvSpPr>
        <p:spPr/>
        <p:txBody>
          <a:bodyPr/>
          <a:lstStyle/>
          <a:p>
            <a:r>
              <a:rPr lang="en-US" dirty="0"/>
              <a:t>Relationships aren’t just important for bringing members back; they’re also essential for keeping our current members engaged. People don’t stay in clubs because of meetings or projects—they stay because of the connections they’ve built with others. When members feel appreciated, they are more likely to stay involved and committed to our </a:t>
            </a:r>
            <a:r>
              <a:rPr lang="en-US"/>
              <a:t>mission.</a:t>
            </a:r>
          </a:p>
          <a:p>
            <a:endParaRPr lang="en-US" dirty="0"/>
          </a:p>
          <a:p>
            <a:r>
              <a:rPr lang="en-US" dirty="0"/>
              <a:t>Recognition plays a big role in strengthening these bonds. Personalized thank-you notes, awards, and public acknowledgments—whether in meetings, newsletters, or on social media—help foster a sense of belonging. </a:t>
            </a:r>
          </a:p>
        </p:txBody>
      </p:sp>
    </p:spTree>
    <p:extLst>
      <p:ext uri="{BB962C8B-B14F-4D97-AF65-F5344CB8AC3E}">
        <p14:creationId xmlns:p14="http://schemas.microsoft.com/office/powerpoint/2010/main" val="192685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F449-E3A1-0D4B-77CF-CA70C7334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DCCFB-BC8A-5305-DA84-6812BEA58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865A8-B228-4DC2-8BA5-A375EE7A1399}"/>
              </a:ext>
            </a:extLst>
          </p:cNvPr>
          <p:cNvSpPr>
            <a:spLocks noGrp="1"/>
          </p:cNvSpPr>
          <p:nvPr>
            <p:ph type="body" idx="1"/>
          </p:nvPr>
        </p:nvSpPr>
        <p:spPr/>
        <p:txBody>
          <a:bodyPr/>
          <a:lstStyle/>
          <a:p>
            <a:r>
              <a:rPr lang="en-US" dirty="0"/>
              <a:t>I use the example of Penny McFadyen. If you get to know Penny, you’ll quickly learn that she loves Starbucks and has a favorite drink. Imagine if Penny were recognized with a Starbucks gift card—something that shows we truly know her and appreciate her as an individual. That’s the difference between generic recognition and relationship-driven recognition.</a:t>
            </a:r>
          </a:p>
          <a:p>
            <a:endParaRPr lang="en-US" dirty="0"/>
          </a:p>
        </p:txBody>
      </p:sp>
    </p:spTree>
    <p:extLst>
      <p:ext uri="{BB962C8B-B14F-4D97-AF65-F5344CB8AC3E}">
        <p14:creationId xmlns:p14="http://schemas.microsoft.com/office/powerpoint/2010/main" val="28273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6763-BE6C-D528-074E-EF8C4B1BD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D0F1B-4310-293B-B1FB-C53B3E1F4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177B2-A533-6858-1C03-03389169241A}"/>
              </a:ext>
            </a:extLst>
          </p:cNvPr>
          <p:cNvSpPr>
            <a:spLocks noGrp="1"/>
          </p:cNvSpPr>
          <p:nvPr>
            <p:ph type="body" idx="1"/>
          </p:nvPr>
        </p:nvSpPr>
        <p:spPr/>
        <p:txBody>
          <a:bodyPr/>
          <a:lstStyle/>
          <a:p>
            <a:r>
              <a:rPr lang="en-US" dirty="0"/>
              <a:t>Acknowledging milestones, such as birthdays and anniversaries of service, strengthens a member’s personal connection to the club. But recognition alone isn’t enough—people also need meaningful roles that align with their skills and interests. When members are given opportunities that suit their strengths, they feel valued not just for their presence but for their contributions. Relationships thrive when people feel like they belong and have a purpose.</a:t>
            </a:r>
          </a:p>
        </p:txBody>
      </p:sp>
    </p:spTree>
    <p:extLst>
      <p:ext uri="{BB962C8B-B14F-4D97-AF65-F5344CB8AC3E}">
        <p14:creationId xmlns:p14="http://schemas.microsoft.com/office/powerpoint/2010/main" val="349641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F52EE-5FF3-DC29-C00D-5B7190146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6629F-E068-418D-57EE-717CBF0EC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AC686-B919-92C9-C0D9-4CD4667C51DB}"/>
              </a:ext>
            </a:extLst>
          </p:cNvPr>
          <p:cNvSpPr>
            <a:spLocks noGrp="1"/>
          </p:cNvSpPr>
          <p:nvPr>
            <p:ph type="body" idx="1"/>
          </p:nvPr>
        </p:nvSpPr>
        <p:spPr/>
        <p:txBody>
          <a:bodyPr/>
          <a:lstStyle/>
          <a:p>
            <a:r>
              <a:rPr lang="en-US" dirty="0"/>
              <a:t>Club culture plays a significant role in these relationships. Meetings should be more than routine gatherings—they should be experiences that strengthen connections. Kicking off meetings with an icebreaker or motivational story sets a welcoming tone. Rotating themes, such as "S.S. Optimism" or "Optimist Bingo," keeps things engaging and fun. Inviting guest speakers—whether local leaders, motivational figures, or youth speakers—adds inspiration and fresh perspectives. Assigning greeters at the door ensures every member and guest is welcomed with a smile. Most importantly, when members live by the Optimist Creed, they create a culture of encouragement, inclusivity, and positivity—a culture where people want to stay.</a:t>
            </a:r>
          </a:p>
          <a:p>
            <a:r>
              <a:rPr lang="en-US" dirty="0"/>
              <a:t>With a vibrant and welcoming club culture, members don’t just attend meetings out of obligation. They come because they don’t want to miss out on seeing their friends, sharing stories, and being part of something bigger than themselves. That’s the power of relationships.</a:t>
            </a:r>
          </a:p>
        </p:txBody>
      </p:sp>
    </p:spTree>
    <p:extLst>
      <p:ext uri="{BB962C8B-B14F-4D97-AF65-F5344CB8AC3E}">
        <p14:creationId xmlns:p14="http://schemas.microsoft.com/office/powerpoint/2010/main" val="56388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0" name="image1.pdf" descr="image1.pdf"/>
          <p:cNvPicPr>
            <a:picLocks noChangeAspect="1"/>
          </p:cNvPicPr>
          <p:nvPr/>
        </p:nvPicPr>
        <p:blipFill>
          <a:blip r:embed="rId2"/>
          <a:stretch>
            <a:fillRect/>
          </a:stretch>
        </p:blipFill>
        <p:spPr>
          <a:xfrm>
            <a:off x="214990" y="223956"/>
            <a:ext cx="8720869" cy="6383079"/>
          </a:xfrm>
          <a:prstGeom prst="rect">
            <a:avLst/>
          </a:prstGeom>
          <a:ln w="12700">
            <a:miter lim="400000"/>
          </a:ln>
        </p:spPr>
      </p:pic>
      <p:sp>
        <p:nvSpPr>
          <p:cNvPr id="4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defRPr>
            </a:lvl1pPr>
          </a:lstStyle>
          <a:p>
            <a:r>
              <a:t>Title Text</a:t>
            </a:r>
          </a:p>
        </p:txBody>
      </p:sp>
      <p:sp>
        <p:nvSpPr>
          <p:cNvPr id="42" name="Body Level One…"/>
          <p:cNvSpPr txBox="1">
            <a:spLocks noGrp="1"/>
          </p:cNvSpPr>
          <p:nvPr>
            <p:ph type="body" sz="half" idx="1"/>
          </p:nvPr>
        </p:nvSpPr>
        <p:spPr>
          <a:xfrm>
            <a:off x="457200" y="1600200"/>
            <a:ext cx="4038600" cy="4525963"/>
          </a:xfrm>
          <a:prstGeom prst="rect">
            <a:avLst/>
          </a:prstGeom>
        </p:spPr>
        <p:txBody>
          <a:bodyPr>
            <a:normAutofit/>
          </a:bodyPr>
          <a:lstStyle>
            <a:lvl1pPr marL="0" indent="0">
              <a:spcBef>
                <a:spcPts val="600"/>
              </a:spcBef>
              <a:buSzTx/>
              <a:buFontTx/>
              <a:buNone/>
              <a:defRPr sz="2800"/>
            </a:lvl1pPr>
            <a:lvl2pPr marL="790575" indent="-333375">
              <a:spcBef>
                <a:spcPts val="600"/>
              </a:spcBef>
              <a:buFontTx/>
              <a:defRPr sz="2800"/>
            </a:lvl2pPr>
            <a:lvl3pPr marL="1234438" indent="-320038">
              <a:spcBef>
                <a:spcPts val="600"/>
              </a:spcBef>
              <a:buFontTx/>
              <a:defRPr sz="2800"/>
            </a:lvl3pPr>
            <a:lvl4pPr marL="1727200" indent="-355600">
              <a:spcBef>
                <a:spcPts val="600"/>
              </a:spcBef>
              <a:buFontTx/>
              <a:defRPr sz="2800"/>
            </a:lvl4pPr>
            <a:lvl5pPr marL="2184400" indent="-355600">
              <a:spcBef>
                <a:spcPts val="600"/>
              </a:spcBef>
              <a:buFontTx/>
              <a:defRPr sz="2800"/>
            </a:lvl5pPr>
          </a:lstStyle>
          <a:p>
            <a:r>
              <a:t>Body Level One</a:t>
            </a:r>
          </a:p>
          <a:p>
            <a:pPr lvl="1"/>
            <a:r>
              <a:t>Body Level Two</a:t>
            </a:r>
          </a:p>
          <a:p>
            <a:pPr lvl="2"/>
            <a:r>
              <a:t>Body Level Three</a:t>
            </a:r>
          </a:p>
          <a:p>
            <a:pPr lvl="3"/>
            <a:r>
              <a:t>Body Level Four</a:t>
            </a:r>
          </a:p>
          <a:p>
            <a:pPr lvl="4"/>
            <a:r>
              <a:t>Body Level Five</a:t>
            </a:r>
          </a:p>
        </p:txBody>
      </p:sp>
      <p:sp>
        <p:nvSpPr>
          <p:cNvPr id="43" name="Shape 38"/>
          <p:cNvSpPr>
            <a:spLocks noGrp="1"/>
          </p:cNvSpPr>
          <p:nvPr>
            <p:ph type="body" sz="half" idx="21"/>
          </p:nvPr>
        </p:nvSpPr>
        <p:spPr>
          <a:xfrm>
            <a:off x="4738008" y="1600199"/>
            <a:ext cx="4038601" cy="4525963"/>
          </a:xfrm>
          <a:prstGeom prst="rect">
            <a:avLst/>
          </a:prstGeom>
        </p:spPr>
        <p:txBody>
          <a:bodyPr>
            <a:normAutofit/>
          </a:bodyPr>
          <a:lstStyle/>
          <a:p>
            <a:pPr marL="0" indent="0">
              <a:spcBef>
                <a:spcPts val="600"/>
              </a:spcBef>
              <a:buSzTx/>
              <a:buFontTx/>
              <a:buNone/>
              <a:defRPr sz="2800"/>
            </a:pPr>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79" name="image1.pdf" descr="image1.pdf"/>
          <p:cNvPicPr>
            <a:picLocks noChangeAspect="1"/>
          </p:cNvPicPr>
          <p:nvPr/>
        </p:nvPicPr>
        <p:blipFill>
          <a:blip r:embed="rId2"/>
          <a:stretch>
            <a:fillRect/>
          </a:stretch>
        </p:blipFill>
        <p:spPr>
          <a:xfrm>
            <a:off x="214990" y="223956"/>
            <a:ext cx="8720869" cy="6383079"/>
          </a:xfrm>
          <a:prstGeom prst="rect">
            <a:avLst/>
          </a:prstGeom>
          <a:ln w="12700">
            <a:miter lim="400000"/>
          </a:ln>
        </p:spPr>
      </p:pic>
      <p:sp>
        <p:nvSpPr>
          <p:cNvPr id="80" name="Title Text"/>
          <p:cNvSpPr txBox="1">
            <a:spLocks noGrp="1"/>
          </p:cNvSpPr>
          <p:nvPr>
            <p:ph type="title"/>
          </p:nvPr>
        </p:nvSpPr>
        <p:spPr>
          <a:xfrm>
            <a:off x="457200" y="273050"/>
            <a:ext cx="3008315" cy="1162050"/>
          </a:xfrm>
          <a:prstGeom prst="rect">
            <a:avLst/>
          </a:prstGeom>
        </p:spPr>
        <p:txBody>
          <a:bodyPr anchor="b"/>
          <a:lstStyle>
            <a:lvl1pPr algn="l">
              <a:defRPr sz="2000">
                <a:solidFill>
                  <a:srgbClr val="000000"/>
                </a:solidFill>
              </a:defRPr>
            </a:lvl1pPr>
          </a:lstStyle>
          <a:p>
            <a:r>
              <a:t>Title Text</a:t>
            </a:r>
          </a:p>
        </p:txBody>
      </p:sp>
      <p:sp>
        <p:nvSpPr>
          <p:cNvPr id="81" name="Body Level One…"/>
          <p:cNvSpPr txBox="1">
            <a:spLocks noGrp="1"/>
          </p:cNvSpPr>
          <p:nvPr>
            <p:ph type="body" idx="1"/>
          </p:nvPr>
        </p:nvSpPr>
        <p:spPr>
          <a:xfrm>
            <a:off x="3575050" y="273050"/>
            <a:ext cx="5111750" cy="5853113"/>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82" name="Shape 73"/>
          <p:cNvSpPr>
            <a:spLocks noGrp="1"/>
          </p:cNvSpPr>
          <p:nvPr>
            <p:ph type="body" sz="half" idx="21"/>
          </p:nvPr>
        </p:nvSpPr>
        <p:spPr>
          <a:xfrm>
            <a:off x="457198" y="1435100"/>
            <a:ext cx="3008316" cy="4691063"/>
          </a:xfrm>
          <a:prstGeom prst="rect">
            <a:avLst/>
          </a:prstGeom>
        </p:spPr>
        <p:txBody>
          <a:bodyPr>
            <a:normAutofit/>
          </a:bodyPr>
          <a:lstStyle/>
          <a:p>
            <a:pPr marL="0" indent="0">
              <a:spcBef>
                <a:spcPts val="300"/>
              </a:spcBef>
              <a:buSzTx/>
              <a:buFontTx/>
              <a:buNone/>
              <a:defRPr sz="1400"/>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0" name="image1.pdf" descr="image1.pdf"/>
          <p:cNvPicPr>
            <a:picLocks noChangeAspect="1"/>
          </p:cNvPicPr>
          <p:nvPr/>
        </p:nvPicPr>
        <p:blipFill>
          <a:blip r:embed="rId2"/>
          <a:stretch>
            <a:fillRect/>
          </a:stretch>
        </p:blipFill>
        <p:spPr>
          <a:xfrm>
            <a:off x="214990" y="223956"/>
            <a:ext cx="8720869" cy="6383079"/>
          </a:xfrm>
          <a:prstGeom prst="rect">
            <a:avLst/>
          </a:prstGeom>
          <a:ln w="12700">
            <a:miter lim="400000"/>
          </a:ln>
        </p:spPr>
      </p:pic>
      <p:sp>
        <p:nvSpPr>
          <p:cNvPr id="91" name="Title Text"/>
          <p:cNvSpPr txBox="1">
            <a:spLocks noGrp="1"/>
          </p:cNvSpPr>
          <p:nvPr>
            <p:ph type="title"/>
          </p:nvPr>
        </p:nvSpPr>
        <p:spPr>
          <a:xfrm>
            <a:off x="1792288" y="4800600"/>
            <a:ext cx="5486402" cy="566738"/>
          </a:xfrm>
          <a:prstGeom prst="rect">
            <a:avLst/>
          </a:prstGeom>
        </p:spPr>
        <p:txBody>
          <a:bodyPr anchor="b"/>
          <a:lstStyle>
            <a:lvl1pPr algn="l">
              <a:defRPr sz="2000">
                <a:solidFill>
                  <a:srgbClr val="000000"/>
                </a:solidFill>
              </a:defRPr>
            </a:lvl1pPr>
          </a:lstStyle>
          <a:p>
            <a:r>
              <a:t>Title Text</a:t>
            </a:r>
          </a:p>
        </p:txBody>
      </p:sp>
      <p:sp>
        <p:nvSpPr>
          <p:cNvPr id="92" name="Shape 82"/>
          <p:cNvSpPr>
            <a:spLocks noGrp="1"/>
          </p:cNvSpPr>
          <p:nvPr>
            <p:ph type="pic" sz="half" idx="21"/>
          </p:nvPr>
        </p:nvSpPr>
        <p:spPr>
          <a:xfrm>
            <a:off x="1792288" y="612775"/>
            <a:ext cx="5486402" cy="4114800"/>
          </a:xfrm>
          <a:prstGeom prst="rect">
            <a:avLst/>
          </a:prstGeom>
        </p:spPr>
        <p:txBody>
          <a:bodyPr lIns="91439" tIns="45719" rIns="91439" bIns="45719"/>
          <a:lstStyle/>
          <a:p>
            <a:endParaRPr/>
          </a:p>
        </p:txBody>
      </p:sp>
      <p:sp>
        <p:nvSpPr>
          <p:cNvPr id="93" name="Body Level One…"/>
          <p:cNvSpPr txBox="1">
            <a:spLocks noGrp="1"/>
          </p:cNvSpPr>
          <p:nvPr>
            <p:ph type="body" sz="quarter" idx="1"/>
          </p:nvPr>
        </p:nvSpPr>
        <p:spPr>
          <a:xfrm>
            <a:off x="1792288" y="5367337"/>
            <a:ext cx="5486402" cy="804864"/>
          </a:xfrm>
          <a:prstGeom prst="rect">
            <a:avLst/>
          </a:prstGeom>
        </p:spPr>
        <p:txBody>
          <a:bodyPr>
            <a:normAutofit/>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01" name="image1.pdf" descr="image1.pdf"/>
          <p:cNvPicPr>
            <a:picLocks noChangeAspect="1"/>
          </p:cNvPicPr>
          <p:nvPr/>
        </p:nvPicPr>
        <p:blipFill>
          <a:blip r:embed="rId2"/>
          <a:stretch>
            <a:fillRect/>
          </a:stretch>
        </p:blipFill>
        <p:spPr>
          <a:xfrm>
            <a:off x="214990" y="223956"/>
            <a:ext cx="8720869" cy="6383079"/>
          </a:xfrm>
          <a:prstGeom prst="rect">
            <a:avLst/>
          </a:prstGeom>
          <a:ln w="12700">
            <a:miter lim="400000"/>
          </a:ln>
        </p:spPr>
      </p:pic>
      <p:sp>
        <p:nvSpPr>
          <p:cNvPr id="10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defRPr>
            </a:lvl1pPr>
          </a:lstStyle>
          <a:p>
            <a:r>
              <a:t>Title Text</a:t>
            </a:r>
          </a:p>
        </p:txBody>
      </p:sp>
      <p:sp>
        <p:nvSpPr>
          <p:cNvPr id="103" name="Body Level One…"/>
          <p:cNvSpPr txBox="1">
            <a:spLocks noGrp="1"/>
          </p:cNvSpPr>
          <p:nvPr>
            <p:ph type="body" idx="1"/>
          </p:nvPr>
        </p:nvSpPr>
        <p:spPr>
          <a:xfrm>
            <a:off x="457200" y="1600200"/>
            <a:ext cx="8229600" cy="4525963"/>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85800" y="1122362"/>
            <a:ext cx="7772400" cy="2387601"/>
          </a:xfrm>
          <a:prstGeom prst="rect">
            <a:avLst/>
          </a:prstGeom>
        </p:spPr>
        <p:txBody>
          <a:bodyPr anchor="b"/>
          <a:lstStyle>
            <a:lvl1pPr>
              <a:defRPr sz="6000" b="0">
                <a:solidFill>
                  <a:srgbClr val="000000"/>
                </a:solidFill>
              </a:defRPr>
            </a:lvl1pPr>
          </a:lstStyle>
          <a:p>
            <a:r>
              <a:t>Title Text</a:t>
            </a:r>
          </a:p>
        </p:txBody>
      </p:sp>
      <p:sp>
        <p:nvSpPr>
          <p:cNvPr id="127"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825672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Off val="44000"/>
          </a:schemeClr>
        </a:solidFill>
        <a:effectLst/>
      </p:bgPr>
    </p:bg>
    <p:spTree>
      <p:nvGrpSpPr>
        <p:cNvPr id="1" name=""/>
        <p:cNvGrpSpPr/>
        <p:nvPr/>
      </p:nvGrpSpPr>
      <p:grpSpPr>
        <a:xfrm>
          <a:off x="0" y="0"/>
          <a:ext cx="0" cy="0"/>
          <a:chOff x="0" y="0"/>
          <a:chExt cx="0" cy="0"/>
        </a:xfrm>
      </p:grpSpPr>
      <p:pic>
        <p:nvPicPr>
          <p:cNvPr id="2" name="OI.jpg" descr="OI.jpg"/>
          <p:cNvPicPr>
            <a:picLocks noChangeAspect="1"/>
          </p:cNvPicPr>
          <p:nvPr/>
        </p:nvPicPr>
        <p:blipFill>
          <a:blip r:embed="rId8"/>
          <a:srcRect t="670" b="670"/>
          <a:stretch>
            <a:fillRect/>
          </a:stretch>
        </p:blipFill>
        <p:spPr>
          <a:xfrm>
            <a:off x="165098" y="190736"/>
            <a:ext cx="8813802" cy="6043601"/>
          </a:xfrm>
          <a:prstGeom prst="rect">
            <a:avLst/>
          </a:prstGeom>
          <a:ln w="12700">
            <a:miter lim="400000"/>
          </a:ln>
        </p:spPr>
      </p:pic>
      <p:sp>
        <p:nvSpPr>
          <p:cNvPr id="3" name="Title Text"/>
          <p:cNvSpPr txBox="1">
            <a:spLocks noGrp="1"/>
          </p:cNvSpPr>
          <p:nvPr>
            <p:ph type="title"/>
          </p:nvPr>
        </p:nvSpPr>
        <p:spPr>
          <a:xfrm>
            <a:off x="457198" y="1464245"/>
            <a:ext cx="8229601"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DBD"/>
                </a:solidFill>
                <a:latin typeface="+mj-lt"/>
                <a:ea typeface="+mj-ea"/>
                <a:cs typeface="+mj-cs"/>
                <a:sym typeface="Calibri"/>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58" r:id="rId5"/>
    <p:sldLayoutId id="2147483661" r:id="rId6"/>
  </p:sldLayoutIdLst>
  <p:transition spd="med"/>
  <p:txStyles>
    <p:titleStyle>
      <a:lvl1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F2E5B3"/>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830424" marR="0" indent="-373224"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320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956816" marR="0" indent="-585216"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479040" marR="0" indent="-65024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xfrm>
            <a:off x="457199" y="1635161"/>
            <a:ext cx="8229601" cy="1143001"/>
          </a:xfrm>
          <a:prstGeom prst="rect">
            <a:avLst/>
          </a:prstGeom>
        </p:spPr>
        <p:txBody>
          <a:bodyPr>
            <a:normAutofit fontScale="90000"/>
          </a:bodyPr>
          <a:lstStyle/>
          <a:p>
            <a:r>
              <a:rPr lang="en-US" dirty="0"/>
              <a:t>Relationships: Past, Present and Future Members</a:t>
            </a:r>
            <a:br>
              <a:rPr lang="en-US" dirty="0"/>
            </a:b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0EA8-FB42-92E3-CBF5-A92AE03FA01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B69B241-F2A1-0E9C-B595-3449D563C4DC}"/>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F786F271-3B1F-7BE7-44A9-43E3CE6B7854}"/>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BF46D7E5-F6DC-7B29-F643-24F7921AFF90}"/>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pPr marL="285750" indent="-285750">
              <a:buFont typeface="Arial" panose="020B0604020202020204" pitchFamily="34" charset="0"/>
              <a:buChar char="•"/>
            </a:pPr>
            <a:r>
              <a:rPr lang="en-US" sz="2800" dirty="0">
                <a:effectLst/>
                <a:ea typeface="Times New Roman" panose="02020603050405020304" pitchFamily="18" charset="0"/>
                <a:cs typeface="Calibri" panose="020F0502020204030204" pitchFamily="34" charset="0"/>
              </a:rPr>
              <a:t>Member Feedback through the C.A.R.E. Program</a:t>
            </a:r>
            <a:endParaRPr lang="en-US" sz="2800" dirty="0">
              <a:effectLst/>
              <a:ea typeface="Calibri" panose="020F0502020204030204" pitchFamily="34" charset="0"/>
            </a:endParaRPr>
          </a:p>
          <a:p>
            <a:pPr marL="285750" indent="-285750">
              <a:buFont typeface="Arial" panose="020B0604020202020204" pitchFamily="34" charset="0"/>
              <a:buChar char="•"/>
            </a:pPr>
            <a:endParaRPr lang="en-US" sz="2400" b="1" dirty="0">
              <a:effectLst/>
              <a:ea typeface="Times New Roman" panose="02020603050405020304" pitchFamily="18"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190E3929-E13A-0661-7B5E-BDF4BBF8473E}"/>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19894468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38D70-B9EA-8013-BF0D-4BBF0E9D33A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999D495-22DC-6F96-D821-8497816A2F71}"/>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C96EC620-59D3-E031-B370-DD36BB1FC232}"/>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C620EBBD-2A5A-2EC0-ADE3-0B57401E4CB0}"/>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pPr marL="342900" indent="-342900">
              <a:buFont typeface="Arial" panose="020B0604020202020204" pitchFamily="34" charset="0"/>
              <a:buChar char="•"/>
            </a:pPr>
            <a:r>
              <a:rPr lang="en-US" sz="2800" dirty="0">
                <a:effectLst/>
                <a:ea typeface="Times New Roman" panose="02020603050405020304" pitchFamily="18" charset="0"/>
              </a:rPr>
              <a:t>Celebrate and Recognize Members</a:t>
            </a:r>
          </a:p>
          <a:p>
            <a:pPr marL="342900" indent="-342900">
              <a:buFont typeface="Arial" panose="020B0604020202020204" pitchFamily="34" charset="0"/>
              <a:buChar char="•"/>
            </a:pPr>
            <a:r>
              <a:rPr lang="en-US" sz="2800" dirty="0">
                <a:effectLst/>
                <a:ea typeface="Times New Roman" panose="02020603050405020304" pitchFamily="18" charset="0"/>
                <a:cs typeface="Calibri" panose="020F0502020204030204" pitchFamily="34" charset="0"/>
              </a:rPr>
              <a:t>Meeting Experiences</a:t>
            </a:r>
          </a:p>
          <a:p>
            <a:pPr marL="342900" indent="-342900">
              <a:buFont typeface="Arial" panose="020B0604020202020204" pitchFamily="34" charset="0"/>
              <a:buChar char="•"/>
            </a:pPr>
            <a:r>
              <a:rPr lang="en-US" sz="2800" dirty="0">
                <a:cs typeface="Calibri" panose="020F0502020204030204" pitchFamily="34" charset="0"/>
              </a:rPr>
              <a:t>Personal Connections</a:t>
            </a:r>
          </a:p>
          <a:p>
            <a:pPr marL="342900" indent="-342900">
              <a:buFont typeface="Arial" panose="020B0604020202020204" pitchFamily="34" charset="0"/>
              <a:buChar char="•"/>
            </a:pPr>
            <a:r>
              <a:rPr lang="en-US" sz="2800" dirty="0">
                <a:cs typeface="Calibri" panose="020F0502020204030204" pitchFamily="34" charset="0"/>
              </a:rPr>
              <a:t>Encourage Active Involvement</a:t>
            </a:r>
          </a:p>
          <a:p>
            <a:pPr marL="342900" indent="-342900">
              <a:buFont typeface="Arial" panose="020B0604020202020204" pitchFamily="34" charset="0"/>
              <a:buChar char="•"/>
            </a:pPr>
            <a:r>
              <a:rPr lang="en-US" sz="2800" dirty="0">
                <a:cs typeface="Calibri" panose="020F0502020204030204" pitchFamily="34" charset="0"/>
              </a:rPr>
              <a:t>Communication</a:t>
            </a:r>
          </a:p>
          <a:p>
            <a:pPr marL="342900" indent="-342900">
              <a:buFont typeface="Arial" panose="020B0604020202020204" pitchFamily="34" charset="0"/>
              <a:buChar char="•"/>
            </a:pPr>
            <a:r>
              <a:rPr lang="en-US" sz="2800" dirty="0">
                <a:cs typeface="Calibri" panose="020F0502020204030204" pitchFamily="34" charset="0"/>
              </a:rPr>
              <a:t>Member Feedback through the C.A.R.E. Program</a:t>
            </a: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E9EC8018-BEAF-EDD3-0102-24F428E78005}"/>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1404545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CA05-C671-1880-BEB6-798A3EB680D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937E123-EB37-4BEB-2E87-F421C2148295}"/>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351789FD-F516-A21A-4B5B-FCAAD660673E}"/>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ED2C9DAE-EB78-3AF1-2DB8-43B9304A85D9}"/>
              </a:ext>
            </a:extLst>
          </p:cNvPr>
          <p:cNvSpPr>
            <a:spLocks noGrp="1"/>
          </p:cNvSpPr>
          <p:nvPr>
            <p:ph type="body" idx="1"/>
          </p:nvPr>
        </p:nvSpPr>
        <p:spPr>
          <a:xfrm rot="20697065">
            <a:off x="699445" y="2086451"/>
            <a:ext cx="3582579" cy="1319219"/>
          </a:xfrm>
        </p:spPr>
        <p:txBody>
          <a:bodyPr>
            <a:normAutofit/>
          </a:bodyPr>
          <a:lstStyle/>
          <a:p>
            <a:pPr algn="ctr"/>
            <a:r>
              <a:rPr lang="en-US" b="1" dirty="0"/>
              <a:t>Ghost of Members Future</a:t>
            </a:r>
          </a:p>
        </p:txBody>
      </p:sp>
      <p:sp>
        <p:nvSpPr>
          <p:cNvPr id="2" name="Rectangle 1">
            <a:extLst>
              <a:ext uri="{FF2B5EF4-FFF2-40B4-BE49-F238E27FC236}">
                <a16:creationId xmlns:a16="http://schemas.microsoft.com/office/drawing/2014/main" id="{2054939B-1B51-CA2C-B0F9-D8DEF4843291}"/>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3074" name="Picture 2" descr="No photo description available.">
            <a:extLst>
              <a:ext uri="{FF2B5EF4-FFF2-40B4-BE49-F238E27FC236}">
                <a16:creationId xmlns:a16="http://schemas.microsoft.com/office/drawing/2014/main" id="{EF3B8732-BD16-A270-B7CF-F51336BCD4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375" y="1683712"/>
            <a:ext cx="3350396" cy="4449343"/>
          </a:xfrm>
          <a:prstGeom prst="rect">
            <a:avLst/>
          </a:prstGeom>
          <a:noFill/>
          <a:extLst>
            <a:ext uri="{909E8E84-426E-40DD-AFC4-6F175D3DCCD1}">
              <a14:hiddenFill xmlns:a14="http://schemas.microsoft.com/office/drawing/2010/main">
                <a:solidFill>
                  <a:srgbClr val="FFFFFF"/>
                </a:solidFill>
              </a14:hiddenFill>
            </a:ext>
          </a:extLst>
        </p:spPr>
      </p:pic>
      <p:sp>
        <p:nvSpPr>
          <p:cNvPr id="3" name="Smiley Face 2">
            <a:extLst>
              <a:ext uri="{FF2B5EF4-FFF2-40B4-BE49-F238E27FC236}">
                <a16:creationId xmlns:a16="http://schemas.microsoft.com/office/drawing/2014/main" id="{E533D3A8-AE94-83E8-A320-EEF5FC039582}"/>
              </a:ext>
            </a:extLst>
          </p:cNvPr>
          <p:cNvSpPr/>
          <p:nvPr/>
        </p:nvSpPr>
        <p:spPr>
          <a:xfrm>
            <a:off x="5982277" y="3662532"/>
            <a:ext cx="1230595" cy="1213502"/>
          </a:xfrm>
          <a:prstGeom prst="smileyFace">
            <a:avLst/>
          </a:prstGeom>
          <a:solidFill>
            <a:schemeClr val="bg1">
              <a:lumMod val="95000"/>
            </a:schemeClr>
          </a:solidFill>
          <a:ln w="25400" cap="flat">
            <a:solidFill>
              <a:schemeClr val="accent1">
                <a:lumOff val="44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cxnSp>
        <p:nvCxnSpPr>
          <p:cNvPr id="6" name="Straight Connector 5">
            <a:extLst>
              <a:ext uri="{FF2B5EF4-FFF2-40B4-BE49-F238E27FC236}">
                <a16:creationId xmlns:a16="http://schemas.microsoft.com/office/drawing/2014/main" id="{C08B2C74-F933-9A2B-691E-7A320064EEC8}"/>
              </a:ext>
            </a:extLst>
          </p:cNvPr>
          <p:cNvCxnSpPr>
            <a:stCxn id="3" idx="4"/>
          </p:cNvCxnSpPr>
          <p:nvPr/>
        </p:nvCxnSpPr>
        <p:spPr>
          <a:xfrm flipH="1">
            <a:off x="6597574" y="4876034"/>
            <a:ext cx="1" cy="1278368"/>
          </a:xfrm>
          <a:prstGeom prst="line">
            <a:avLst/>
          </a:prstGeom>
          <a:noFill/>
          <a:ln w="25400" cap="flat">
            <a:solidFill>
              <a:schemeClr val="accent1">
                <a:lumOff val="44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B4A2DC45-63DE-2195-A2D4-7726D0CF152F}"/>
              </a:ext>
            </a:extLst>
          </p:cNvPr>
          <p:cNvCxnSpPr/>
          <p:nvPr/>
        </p:nvCxnSpPr>
        <p:spPr>
          <a:xfrm flipV="1">
            <a:off x="6597574" y="4876034"/>
            <a:ext cx="837267" cy="475064"/>
          </a:xfrm>
          <a:prstGeom prst="line">
            <a:avLst/>
          </a:prstGeom>
          <a:noFill/>
          <a:ln w="25400" cap="flat">
            <a:solidFill>
              <a:schemeClr val="accent1">
                <a:lumOff val="44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55910CF8-0271-6F67-709F-F9E64F594EB9}"/>
              </a:ext>
            </a:extLst>
          </p:cNvPr>
          <p:cNvCxnSpPr>
            <a:cxnSpLocks/>
          </p:cNvCxnSpPr>
          <p:nvPr/>
        </p:nvCxnSpPr>
        <p:spPr>
          <a:xfrm flipH="1" flipV="1">
            <a:off x="5785666" y="4856033"/>
            <a:ext cx="811907" cy="509247"/>
          </a:xfrm>
          <a:prstGeom prst="line">
            <a:avLst/>
          </a:prstGeom>
          <a:noFill/>
          <a:ln w="25400" cap="flat">
            <a:solidFill>
              <a:schemeClr val="accent1">
                <a:lumOff val="44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2342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D361-0530-2E84-200B-66D2A0E374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BC5EA8-A09D-8627-6D1D-0E20C625284B}"/>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6002B375-57E7-CCF0-D0DA-D1ACC105B77B}"/>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FE71CE34-7E31-480C-C4E9-AF5620505827}"/>
              </a:ext>
            </a:extLst>
          </p:cNvPr>
          <p:cNvSpPr>
            <a:spLocks noGrp="1"/>
          </p:cNvSpPr>
          <p:nvPr>
            <p:ph type="body" idx="1"/>
          </p:nvPr>
        </p:nvSpPr>
        <p:spPr>
          <a:xfrm>
            <a:off x="562131" y="1842725"/>
            <a:ext cx="8229600" cy="4525963"/>
          </a:xfrm>
        </p:spPr>
        <p:txBody>
          <a:bodyPr>
            <a:normAutofit/>
          </a:bodyPr>
          <a:lstStyle/>
          <a:p>
            <a:r>
              <a:rPr lang="en-US" sz="2800" b="1" dirty="0"/>
              <a:t>Future Members – </a:t>
            </a:r>
          </a:p>
          <a:p>
            <a:endParaRPr lang="en-US" sz="2800" b="1" dirty="0"/>
          </a:p>
          <a:p>
            <a:pPr marL="457200" indent="-457200">
              <a:buFont typeface="Arial" panose="020B0604020202020204" pitchFamily="34" charset="0"/>
              <a:buChar char="•"/>
            </a:pPr>
            <a:r>
              <a:rPr lang="en-US" sz="2800" kern="0" spc="-10" dirty="0">
                <a:effectLst/>
                <a:ea typeface="Calibri" panose="020F0502020204030204" pitchFamily="34" charset="0"/>
              </a:rPr>
              <a:t>Warm Welcome &amp; Personal Connection</a:t>
            </a:r>
            <a:endParaRPr lang="en-US" sz="2800" kern="0" dirty="0">
              <a:effectLst/>
              <a:ea typeface="Calibri" panose="020F0502020204030204" pitchFamily="34" charset="0"/>
            </a:endParaRPr>
          </a:p>
          <a:p>
            <a:pPr marL="457200" indent="-457200">
              <a:buFont typeface="Arial" panose="020B0604020202020204" pitchFamily="34" charset="0"/>
              <a:buChar char="•"/>
            </a:pPr>
            <a:r>
              <a:rPr lang="en-US" sz="2800" kern="0" spc="-10" dirty="0">
                <a:effectLst/>
                <a:ea typeface="Calibri" panose="020F0502020204030204" pitchFamily="34" charset="0"/>
              </a:rPr>
              <a:t>Provide a New Member Packet</a:t>
            </a:r>
            <a:endParaRPr lang="en-US" sz="2800" kern="0" dirty="0">
              <a:effectLst/>
              <a:ea typeface="Calibri" panose="020F0502020204030204" pitchFamily="34" charset="0"/>
            </a:endParaRPr>
          </a:p>
          <a:p>
            <a:pPr marL="457200" indent="-457200">
              <a:buFont typeface="Arial" panose="020B0604020202020204" pitchFamily="34" charset="0"/>
              <a:buChar char="•"/>
            </a:pPr>
            <a:r>
              <a:rPr lang="en-US" sz="2800" spc="-10" dirty="0">
                <a:effectLst/>
                <a:ea typeface="Calibri" panose="020F0502020204030204" pitchFamily="34" charset="0"/>
              </a:rPr>
              <a:t>Assign a Mentor</a:t>
            </a:r>
          </a:p>
          <a:p>
            <a:pPr marL="457200" indent="-457200">
              <a:buFont typeface="Arial" panose="020B0604020202020204" pitchFamily="34" charset="0"/>
              <a:buChar char="•"/>
            </a:pPr>
            <a:r>
              <a:rPr lang="en-US" sz="2800" kern="0" spc="-10" dirty="0">
                <a:effectLst/>
                <a:ea typeface="Calibri" panose="020F0502020204030204" pitchFamily="34" charset="0"/>
              </a:rPr>
              <a:t>Encourage Immediate Involvement</a:t>
            </a:r>
          </a:p>
          <a:p>
            <a:pPr marL="457200" indent="-457200">
              <a:buFont typeface="Arial" panose="020B0604020202020204" pitchFamily="34" charset="0"/>
              <a:buChar char="•"/>
            </a:pPr>
            <a:r>
              <a:rPr lang="en-US" sz="2800" kern="0" spc="-10" dirty="0">
                <a:effectLst/>
                <a:ea typeface="Calibri" panose="020F0502020204030204" pitchFamily="34" charset="0"/>
              </a:rPr>
              <a:t>Incorporate Feedback</a:t>
            </a:r>
            <a:endParaRPr lang="en-US" sz="2800" kern="0" dirty="0">
              <a:effectLst/>
              <a:ea typeface="Calibri" panose="020F0502020204030204" pitchFamily="34" charset="0"/>
            </a:endParaRPr>
          </a:p>
          <a:p>
            <a:endParaRPr lang="en-US" sz="1800" b="1" kern="0" dirty="0">
              <a:effectLst/>
              <a:latin typeface="Calibri" panose="020F0502020204030204" pitchFamily="34" charset="0"/>
              <a:ea typeface="Calibri" panose="020F0502020204030204" pitchFamily="34" charset="0"/>
            </a:endParaRPr>
          </a:p>
          <a:p>
            <a:endParaRPr lang="en-US" b="1" dirty="0"/>
          </a:p>
          <a:p>
            <a:endParaRPr lang="en-US" b="1" dirty="0"/>
          </a:p>
        </p:txBody>
      </p:sp>
      <p:sp>
        <p:nvSpPr>
          <p:cNvPr id="2" name="Rectangle 1">
            <a:extLst>
              <a:ext uri="{FF2B5EF4-FFF2-40B4-BE49-F238E27FC236}">
                <a16:creationId xmlns:a16="http://schemas.microsoft.com/office/drawing/2014/main" id="{5E0997A1-8A6F-0A64-1836-6271D60ECD64}"/>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30505469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75CD-A360-01E2-B557-6DCAE812063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92F1410-A21E-1904-47E9-D64B78D678EB}"/>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5" name="Picture 4">
            <a:extLst>
              <a:ext uri="{FF2B5EF4-FFF2-40B4-BE49-F238E27FC236}">
                <a16:creationId xmlns:a16="http://schemas.microsoft.com/office/drawing/2014/main" id="{9D81666E-6FA5-1FE1-AD62-FD95F74F3CE0}"/>
              </a:ext>
            </a:extLst>
          </p:cNvPr>
          <p:cNvPicPr>
            <a:picLocks noChangeAspect="1"/>
          </p:cNvPicPr>
          <p:nvPr/>
        </p:nvPicPr>
        <p:blipFill>
          <a:blip r:embed="rId3"/>
          <a:stretch>
            <a:fillRect/>
          </a:stretch>
        </p:blipFill>
        <p:spPr>
          <a:xfrm>
            <a:off x="146760" y="47614"/>
            <a:ext cx="4953036" cy="1552586"/>
          </a:xfrm>
          <a:prstGeom prst="rect">
            <a:avLst/>
          </a:prstGeom>
        </p:spPr>
      </p:pic>
      <p:sp>
        <p:nvSpPr>
          <p:cNvPr id="9" name="Rectangle 8">
            <a:extLst>
              <a:ext uri="{FF2B5EF4-FFF2-40B4-BE49-F238E27FC236}">
                <a16:creationId xmlns:a16="http://schemas.microsoft.com/office/drawing/2014/main" id="{3216EB4E-21DD-0DAB-F4A3-EB91913398DD}"/>
              </a:ext>
            </a:extLst>
          </p:cNvPr>
          <p:cNvSpPr/>
          <p:nvPr/>
        </p:nvSpPr>
        <p:spPr>
          <a:xfrm>
            <a:off x="1786328" y="1111771"/>
            <a:ext cx="3033010"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7" name="Picture 6">
            <a:extLst>
              <a:ext uri="{FF2B5EF4-FFF2-40B4-BE49-F238E27FC236}">
                <a16:creationId xmlns:a16="http://schemas.microsoft.com/office/drawing/2014/main" id="{97D3DA41-D496-4248-74F1-4A00620827FC}"/>
              </a:ext>
            </a:extLst>
          </p:cNvPr>
          <p:cNvPicPr>
            <a:picLocks noChangeAspect="1"/>
          </p:cNvPicPr>
          <p:nvPr/>
        </p:nvPicPr>
        <p:blipFill>
          <a:blip r:embed="rId4"/>
          <a:stretch>
            <a:fillRect/>
          </a:stretch>
        </p:blipFill>
        <p:spPr>
          <a:xfrm>
            <a:off x="1037493" y="1288177"/>
            <a:ext cx="7069014" cy="4548682"/>
          </a:xfrm>
          <a:prstGeom prst="rect">
            <a:avLst/>
          </a:prstGeom>
        </p:spPr>
      </p:pic>
    </p:spTree>
    <p:extLst>
      <p:ext uri="{BB962C8B-B14F-4D97-AF65-F5344CB8AC3E}">
        <p14:creationId xmlns:p14="http://schemas.microsoft.com/office/powerpoint/2010/main" val="40876842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9502-2A64-72E3-9EA3-A5902EF2A20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F4DF6DD-D76D-A583-22D3-926BCD6A91D3}"/>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633BA90F-68E3-7688-D5EB-7A1D7C83FC48}"/>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E8D8855C-8261-0CDF-4499-F76915ED903E}"/>
              </a:ext>
            </a:extLst>
          </p:cNvPr>
          <p:cNvSpPr>
            <a:spLocks noGrp="1"/>
          </p:cNvSpPr>
          <p:nvPr>
            <p:ph type="body" idx="1"/>
          </p:nvPr>
        </p:nvSpPr>
        <p:spPr>
          <a:xfrm rot="20697065">
            <a:off x="879590" y="2364019"/>
            <a:ext cx="3582579" cy="1319219"/>
          </a:xfrm>
        </p:spPr>
        <p:txBody>
          <a:bodyPr>
            <a:normAutofit/>
          </a:bodyPr>
          <a:lstStyle/>
          <a:p>
            <a:pPr algn="ctr"/>
            <a:r>
              <a:rPr lang="en-US" b="1" dirty="0"/>
              <a:t>Ghost of Members Past</a:t>
            </a:r>
          </a:p>
        </p:txBody>
      </p:sp>
      <p:sp>
        <p:nvSpPr>
          <p:cNvPr id="2" name="Rectangle 1">
            <a:extLst>
              <a:ext uri="{FF2B5EF4-FFF2-40B4-BE49-F238E27FC236}">
                <a16:creationId xmlns:a16="http://schemas.microsoft.com/office/drawing/2014/main" id="{55809197-5567-1426-0648-3D07B5C42353}"/>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1026" name="Picture 2" descr="No photo description available.">
            <a:extLst>
              <a:ext uri="{FF2B5EF4-FFF2-40B4-BE49-F238E27FC236}">
                <a16:creationId xmlns:a16="http://schemas.microsoft.com/office/drawing/2014/main" id="{701FFCB2-8B41-D3A0-41A5-F8173ECAB82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8598" b="11776"/>
          <a:stretch/>
        </p:blipFill>
        <p:spPr bwMode="auto">
          <a:xfrm>
            <a:off x="5101839" y="2206597"/>
            <a:ext cx="2812279" cy="432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898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F99E-5933-E0AD-5033-FF99982BD16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328EDD4-C53F-3AB8-3931-9A58E827F47B}"/>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6AF1667C-8278-BC2D-D154-5ABBAEDDD380}"/>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CF544548-D2CB-D74C-5481-092FB6D12EF6}"/>
              </a:ext>
            </a:extLst>
          </p:cNvPr>
          <p:cNvSpPr>
            <a:spLocks noGrp="1"/>
          </p:cNvSpPr>
          <p:nvPr>
            <p:ph type="body" idx="1"/>
          </p:nvPr>
        </p:nvSpPr>
        <p:spPr>
          <a:xfrm>
            <a:off x="562131" y="1842725"/>
            <a:ext cx="8229600" cy="4525963"/>
          </a:xfrm>
        </p:spPr>
        <p:txBody>
          <a:bodyPr>
            <a:normAutofit/>
          </a:bodyPr>
          <a:lstStyle/>
          <a:p>
            <a:r>
              <a:rPr lang="en-US" sz="2800" b="1" dirty="0"/>
              <a:t>Past Members –</a:t>
            </a:r>
          </a:p>
          <a:p>
            <a:endParaRPr lang="en-US" sz="2800" b="1" dirty="0"/>
          </a:p>
          <a:p>
            <a:pPr marL="742950" lvl="1" indent="-285750">
              <a:buFont typeface="Arial" panose="020B0604020202020204" pitchFamily="34" charset="0"/>
              <a:buChar char="•"/>
            </a:pPr>
            <a:r>
              <a:rPr lang="en-US" sz="2800" dirty="0"/>
              <a:t>Life Happens</a:t>
            </a:r>
          </a:p>
          <a:p>
            <a:endParaRPr lang="en-US" sz="3600" b="1" dirty="0"/>
          </a:p>
        </p:txBody>
      </p:sp>
      <p:sp>
        <p:nvSpPr>
          <p:cNvPr id="2" name="Rectangle 1">
            <a:extLst>
              <a:ext uri="{FF2B5EF4-FFF2-40B4-BE49-F238E27FC236}">
                <a16:creationId xmlns:a16="http://schemas.microsoft.com/office/drawing/2014/main" id="{D2A136CF-C91B-3B8D-F46A-1DA830F0D057}"/>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17373561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D81C-0893-691E-3E89-CF1ADFDC0A0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D74A699-FD4B-12B1-2BB6-02B0D5012379}"/>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15649B07-4BDC-8B14-82D4-51C1FA6DCC06}"/>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4CE06183-A500-939E-1CDE-5667D0279305}"/>
              </a:ext>
            </a:extLst>
          </p:cNvPr>
          <p:cNvSpPr>
            <a:spLocks noGrp="1"/>
          </p:cNvSpPr>
          <p:nvPr>
            <p:ph type="body" idx="1"/>
          </p:nvPr>
        </p:nvSpPr>
        <p:spPr>
          <a:xfrm>
            <a:off x="562131" y="1842725"/>
            <a:ext cx="8229600" cy="4525963"/>
          </a:xfrm>
        </p:spPr>
        <p:txBody>
          <a:bodyPr>
            <a:normAutofit/>
          </a:bodyPr>
          <a:lstStyle/>
          <a:p>
            <a:r>
              <a:rPr lang="en-US" sz="2800" b="1" dirty="0"/>
              <a:t>Past Members –</a:t>
            </a:r>
          </a:p>
          <a:p>
            <a:endParaRPr lang="en-US" sz="2800" b="1" dirty="0"/>
          </a:p>
          <a:p>
            <a:pPr marL="742950" lvl="1" indent="-285750">
              <a:buFont typeface="Arial" panose="020B0604020202020204" pitchFamily="34" charset="0"/>
              <a:buChar char="•"/>
            </a:pPr>
            <a:r>
              <a:rPr lang="en-US" sz="2800" dirty="0"/>
              <a:t>Personal outreach and check-ins.</a:t>
            </a:r>
          </a:p>
          <a:p>
            <a:pPr marL="742950" lvl="1" indent="-285750">
              <a:buFont typeface="Arial" panose="020B0604020202020204" pitchFamily="34" charset="0"/>
              <a:buChar char="•"/>
            </a:pPr>
            <a:r>
              <a:rPr lang="en-US" sz="2800" dirty="0"/>
              <a:t>Invite them to special events.</a:t>
            </a:r>
          </a:p>
          <a:p>
            <a:pPr marL="742950" lvl="1" indent="-285750">
              <a:buFont typeface="Arial" panose="020B0604020202020204" pitchFamily="34" charset="0"/>
              <a:buChar char="•"/>
            </a:pPr>
            <a:r>
              <a:rPr lang="en-US" sz="2800" dirty="0"/>
              <a:t>Recognize their past contributions.</a:t>
            </a:r>
          </a:p>
          <a:p>
            <a:endParaRPr lang="en-US" sz="3600" b="1" dirty="0"/>
          </a:p>
        </p:txBody>
      </p:sp>
      <p:sp>
        <p:nvSpPr>
          <p:cNvPr id="2" name="Rectangle 1">
            <a:extLst>
              <a:ext uri="{FF2B5EF4-FFF2-40B4-BE49-F238E27FC236}">
                <a16:creationId xmlns:a16="http://schemas.microsoft.com/office/drawing/2014/main" id="{A2E63D99-EF55-C13F-B87E-3014B41B35F4}"/>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32977748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9B606-4724-FFF0-E2B9-F7345BD9123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9F9BF93-17AA-D84F-DD89-E5E45642EDE7}"/>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21BC2628-C945-63D4-E50C-89A6AF006095}"/>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5AB62758-B3D4-48E8-ED50-CD7DBD920B2D}"/>
              </a:ext>
            </a:extLst>
          </p:cNvPr>
          <p:cNvSpPr>
            <a:spLocks noGrp="1"/>
          </p:cNvSpPr>
          <p:nvPr>
            <p:ph type="body" idx="1"/>
          </p:nvPr>
        </p:nvSpPr>
        <p:spPr>
          <a:xfrm rot="20697065">
            <a:off x="699445" y="2086451"/>
            <a:ext cx="3582579" cy="1319219"/>
          </a:xfrm>
        </p:spPr>
        <p:txBody>
          <a:bodyPr>
            <a:normAutofit/>
          </a:bodyPr>
          <a:lstStyle/>
          <a:p>
            <a:pPr algn="ctr"/>
            <a:r>
              <a:rPr lang="en-US" b="1" dirty="0"/>
              <a:t>Ghost of Members Present</a:t>
            </a:r>
          </a:p>
        </p:txBody>
      </p:sp>
      <p:sp>
        <p:nvSpPr>
          <p:cNvPr id="2" name="Rectangle 1">
            <a:extLst>
              <a:ext uri="{FF2B5EF4-FFF2-40B4-BE49-F238E27FC236}">
                <a16:creationId xmlns:a16="http://schemas.microsoft.com/office/drawing/2014/main" id="{CE5597EC-605C-06C1-0984-08BE4162BC32}"/>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2050" name="Picture 2" descr="No photo description available.">
            <a:extLst>
              <a:ext uri="{FF2B5EF4-FFF2-40B4-BE49-F238E27FC236}">
                <a16:creationId xmlns:a16="http://schemas.microsoft.com/office/drawing/2014/main" id="{89FC8D96-FBF7-E8C2-D040-466BB4F99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78784"/>
            <a:ext cx="3982385" cy="396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662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BC76E-F8B6-98F7-76AC-42EE4CA5E6E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FFD140-751C-BAD6-B7B4-EC532C3308F1}"/>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03D3B283-F405-C953-F1AE-BCD69EB5EE8D}"/>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2B36EDA5-D29A-A8C1-6132-F029C717164C}"/>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pPr marL="342900" indent="-342900">
              <a:buFont typeface="Arial" panose="020B0604020202020204" pitchFamily="34" charset="0"/>
              <a:buChar char="•"/>
            </a:pPr>
            <a:r>
              <a:rPr lang="en-US" sz="2800" dirty="0">
                <a:effectLst/>
                <a:ea typeface="Times New Roman" panose="02020603050405020304" pitchFamily="18" charset="0"/>
              </a:rPr>
              <a:t>Celebrate and Recognize Members</a:t>
            </a:r>
          </a:p>
          <a:p>
            <a:endParaRPr lang="en-US" sz="2800" dirty="0">
              <a:cs typeface="Calibri" panose="020F0502020204030204" pitchFamily="34" charset="0"/>
            </a:endParaRPr>
          </a:p>
          <a:p>
            <a:endParaRPr lang="en-US" sz="2400" b="1" dirty="0">
              <a:effectLst/>
              <a:ea typeface="Times New Roman" panose="02020603050405020304" pitchFamily="18"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1E5F69C5-FBC8-9CA1-4FEE-414173F1E741}"/>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34706615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B25D4-9A9E-4E4F-64F2-C3A218F18C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7F4A7E4-B0B1-0C79-3E00-ADB94DC8446F}"/>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9EF441B1-5E07-490A-53C1-3FD0297E791D}"/>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EF088EE2-7E73-C338-0E20-0FB90BE8ADCC}"/>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endParaRPr lang="en-US" sz="2400" b="1" dirty="0">
              <a:effectLst/>
              <a:ea typeface="Times New Roman" panose="02020603050405020304" pitchFamily="18"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73D1B34D-3A2B-C6F1-C23F-F23A25F70836}"/>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pic>
        <p:nvPicPr>
          <p:cNvPr id="1026" name="Picture 2" descr="No photo description available.">
            <a:extLst>
              <a:ext uri="{FF2B5EF4-FFF2-40B4-BE49-F238E27FC236}">
                <a16:creationId xmlns:a16="http://schemas.microsoft.com/office/drawing/2014/main" id="{015C5F72-48D6-39F4-CD0D-814AC930D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540" y="2054087"/>
            <a:ext cx="29464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B71B4A-B65D-2796-57BA-AE8527369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621" y="4454387"/>
            <a:ext cx="2095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49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D3D8-F9BA-D24B-FD90-576CDBBB9B9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B133F4A-7ACD-1C3A-0B56-2438EEB678FB}"/>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133D6F1A-8FD8-22FF-6C61-B5EA39B251F6}"/>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FF528CF4-9AA5-824F-4FF2-B89A7BCD8B93}"/>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pPr marL="342900" indent="-342900">
              <a:buFont typeface="Arial" panose="020B0604020202020204" pitchFamily="34" charset="0"/>
              <a:buChar char="•"/>
            </a:pPr>
            <a:r>
              <a:rPr lang="en-US" sz="2800" dirty="0">
                <a:effectLst/>
                <a:ea typeface="Times New Roman" panose="02020603050405020304" pitchFamily="18" charset="0"/>
              </a:rPr>
              <a:t>Celebrate and Recognize Members</a:t>
            </a:r>
          </a:p>
          <a:p>
            <a:pPr marL="342900" indent="-342900">
              <a:buFont typeface="Arial" panose="020B0604020202020204" pitchFamily="34" charset="0"/>
              <a:buChar char="•"/>
            </a:pPr>
            <a:r>
              <a:rPr lang="en-US" sz="2800" dirty="0">
                <a:effectLst/>
                <a:ea typeface="Times New Roman" panose="02020603050405020304" pitchFamily="18" charset="0"/>
              </a:rPr>
              <a:t>Personal Connections</a:t>
            </a:r>
          </a:p>
          <a:p>
            <a:pPr marL="342900" indent="-342900">
              <a:buFont typeface="Arial" panose="020B0604020202020204" pitchFamily="34" charset="0"/>
              <a:buChar char="•"/>
            </a:pPr>
            <a:r>
              <a:rPr lang="en-US" sz="2800" dirty="0">
                <a:effectLst/>
                <a:ea typeface="Times New Roman" panose="02020603050405020304" pitchFamily="18" charset="0"/>
              </a:rPr>
              <a:t>Encourage Active Involvement</a:t>
            </a:r>
          </a:p>
          <a:p>
            <a:pPr marL="285750" indent="-285750">
              <a:buFont typeface="Arial" panose="020B0604020202020204" pitchFamily="34" charset="0"/>
              <a:buChar char="•"/>
            </a:pPr>
            <a:endParaRPr lang="en-US" sz="2400" b="1" dirty="0">
              <a:effectLst/>
              <a:ea typeface="Times New Roman" panose="02020603050405020304" pitchFamily="18"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46E685B2-79B4-3F2A-4C8D-D8E21D8C5480}"/>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42358325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F590B-8711-6C68-ACBE-452509CEE0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320AF6C-8EF0-D687-9510-595D96F33E04}"/>
              </a:ext>
            </a:extLst>
          </p:cNvPr>
          <p:cNvPicPr>
            <a:picLocks noChangeAspect="1"/>
          </p:cNvPicPr>
          <p:nvPr/>
        </p:nvPicPr>
        <p:blipFill>
          <a:blip r:embed="rId3"/>
          <a:stretch>
            <a:fillRect/>
          </a:stretch>
        </p:blipFill>
        <p:spPr>
          <a:xfrm>
            <a:off x="221167" y="159701"/>
            <a:ext cx="4219606" cy="1524011"/>
          </a:xfrm>
          <a:prstGeom prst="rect">
            <a:avLst/>
          </a:prstGeom>
        </p:spPr>
      </p:pic>
      <p:sp>
        <p:nvSpPr>
          <p:cNvPr id="8" name="Rectangle 7">
            <a:extLst>
              <a:ext uri="{FF2B5EF4-FFF2-40B4-BE49-F238E27FC236}">
                <a16:creationId xmlns:a16="http://schemas.microsoft.com/office/drawing/2014/main" id="{EB4C3EAD-BDB6-D517-2605-2572DA3FAC7D}"/>
              </a:ext>
            </a:extLst>
          </p:cNvPr>
          <p:cNvSpPr/>
          <p:nvPr/>
        </p:nvSpPr>
        <p:spPr>
          <a:xfrm>
            <a:off x="7135318" y="82446"/>
            <a:ext cx="1933731" cy="1461541"/>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
        <p:nvSpPr>
          <p:cNvPr id="4" name="Text Placeholder 5">
            <a:extLst>
              <a:ext uri="{FF2B5EF4-FFF2-40B4-BE49-F238E27FC236}">
                <a16:creationId xmlns:a16="http://schemas.microsoft.com/office/drawing/2014/main" id="{0C85626E-FBB8-94A7-E1DD-F51BDB07D02A}"/>
              </a:ext>
            </a:extLst>
          </p:cNvPr>
          <p:cNvSpPr>
            <a:spLocks noGrp="1"/>
          </p:cNvSpPr>
          <p:nvPr>
            <p:ph type="body" idx="1"/>
          </p:nvPr>
        </p:nvSpPr>
        <p:spPr>
          <a:xfrm>
            <a:off x="562131" y="1842725"/>
            <a:ext cx="8229600" cy="4525963"/>
          </a:xfrm>
        </p:spPr>
        <p:txBody>
          <a:bodyPr>
            <a:noAutofit/>
          </a:bodyPr>
          <a:lstStyle/>
          <a:p>
            <a:r>
              <a:rPr lang="en-US" sz="2800" b="1" dirty="0"/>
              <a:t>Present Members – </a:t>
            </a:r>
          </a:p>
          <a:p>
            <a:endParaRPr lang="en-US" sz="2800" b="1" dirty="0"/>
          </a:p>
          <a:p>
            <a:pPr marL="342900" indent="-342900">
              <a:buFont typeface="Arial" panose="020B0604020202020204" pitchFamily="34" charset="0"/>
              <a:buChar char="•"/>
            </a:pPr>
            <a:r>
              <a:rPr lang="en-US" sz="2800" dirty="0">
                <a:effectLst/>
                <a:ea typeface="Times New Roman" panose="02020603050405020304" pitchFamily="18" charset="0"/>
              </a:rPr>
              <a:t>Celebrate and Recognize Members</a:t>
            </a:r>
          </a:p>
          <a:p>
            <a:pPr marL="342900" indent="-342900">
              <a:buFont typeface="Arial" panose="020B0604020202020204" pitchFamily="34" charset="0"/>
              <a:buChar char="•"/>
            </a:pPr>
            <a:r>
              <a:rPr lang="en-US" sz="2800" dirty="0">
                <a:effectLst/>
                <a:ea typeface="Times New Roman" panose="02020603050405020304" pitchFamily="18" charset="0"/>
              </a:rPr>
              <a:t>Personal Connections</a:t>
            </a:r>
          </a:p>
          <a:p>
            <a:pPr marL="342900" indent="-342900">
              <a:buFont typeface="Arial" panose="020B0604020202020204" pitchFamily="34" charset="0"/>
              <a:buChar char="•"/>
            </a:pPr>
            <a:r>
              <a:rPr lang="en-US" sz="2800" dirty="0">
                <a:effectLst/>
                <a:ea typeface="Times New Roman" panose="02020603050405020304" pitchFamily="18" charset="0"/>
              </a:rPr>
              <a:t>Encourage Active Involvement</a:t>
            </a:r>
          </a:p>
          <a:p>
            <a:pPr marL="342900" indent="-342900">
              <a:buFont typeface="Arial" panose="020B0604020202020204" pitchFamily="34" charset="0"/>
              <a:buChar char="•"/>
            </a:pPr>
            <a:r>
              <a:rPr lang="en-US" sz="2800" dirty="0">
                <a:effectLst/>
                <a:ea typeface="Times New Roman" panose="02020603050405020304" pitchFamily="18" charset="0"/>
              </a:rPr>
              <a:t>Meeting Experiences</a:t>
            </a:r>
          </a:p>
          <a:p>
            <a:endParaRPr lang="en-US" sz="2800" dirty="0">
              <a:effectLst/>
              <a:ea typeface="Calibri" panose="020F0502020204030204" pitchFamily="34" charset="0"/>
            </a:endParaRPr>
          </a:p>
          <a:p>
            <a:pPr marL="285750" indent="-285750">
              <a:buFont typeface="Arial" panose="020B0604020202020204" pitchFamily="34" charset="0"/>
              <a:buChar char="•"/>
            </a:pPr>
            <a:endParaRPr lang="en-US" sz="2400" b="1" dirty="0">
              <a:effectLst/>
              <a:ea typeface="Times New Roman" panose="02020603050405020304" pitchFamily="18"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pPr marL="285750" indent="-285750">
              <a:buFont typeface="Arial" panose="020B0604020202020204" pitchFamily="34" charset="0"/>
              <a:buChar char="•"/>
            </a:pPr>
            <a:endParaRPr lang="en-US" sz="2400" dirty="0">
              <a:effectLst/>
              <a:ea typeface="Calibri" panose="020F0502020204030204" pitchFamily="34" charset="0"/>
            </a:endParaRPr>
          </a:p>
          <a:p>
            <a:endParaRPr lang="en-US" sz="2400" b="1" dirty="0"/>
          </a:p>
          <a:p>
            <a:endParaRPr lang="en-US" sz="2400" b="1" dirty="0"/>
          </a:p>
        </p:txBody>
      </p:sp>
      <p:sp>
        <p:nvSpPr>
          <p:cNvPr id="2" name="Rectangle 1">
            <a:extLst>
              <a:ext uri="{FF2B5EF4-FFF2-40B4-BE49-F238E27FC236}">
                <a16:creationId xmlns:a16="http://schemas.microsoft.com/office/drawing/2014/main" id="{6C6093DA-5DF4-B927-914B-4505E3D87CE3}"/>
              </a:ext>
            </a:extLst>
          </p:cNvPr>
          <p:cNvSpPr/>
          <p:nvPr/>
        </p:nvSpPr>
        <p:spPr>
          <a:xfrm>
            <a:off x="1888621" y="1222049"/>
            <a:ext cx="2256089" cy="32193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2A0"/>
              </a:solidFill>
              <a:effectLst/>
              <a:uFillTx/>
              <a:latin typeface="+mn-lt"/>
              <a:ea typeface="+mn-ea"/>
              <a:cs typeface="+mn-cs"/>
              <a:sym typeface="Helvetica"/>
            </a:endParaRPr>
          </a:p>
        </p:txBody>
      </p:sp>
    </p:spTree>
    <p:extLst>
      <p:ext uri="{BB962C8B-B14F-4D97-AF65-F5344CB8AC3E}">
        <p14:creationId xmlns:p14="http://schemas.microsoft.com/office/powerpoint/2010/main" val="2457830452"/>
      </p:ext>
    </p:extLst>
  </p:cSld>
  <p:clrMapOvr>
    <a:masterClrMapping/>
  </p:clrMapOvr>
  <p:transition spd="med"/>
</p:sld>
</file>

<file path=ppt/theme/theme1.xml><?xml version="1.0" encoding="utf-8"?>
<a:theme xmlns:a="http://schemas.openxmlformats.org/drawingml/2006/main" name="OI Theme">
  <a:themeElements>
    <a:clrScheme name="OI Theme">
      <a:dk1>
        <a:srgbClr val="FFFFFF"/>
      </a:dk1>
      <a:lt1>
        <a:srgbClr val="0032A0"/>
      </a:lt1>
      <a:dk2>
        <a:srgbClr val="A7A7A7"/>
      </a:dk2>
      <a:lt2>
        <a:srgbClr val="535353"/>
      </a:lt2>
      <a:accent1>
        <a:srgbClr val="8F8F8F"/>
      </a:accent1>
      <a:accent2>
        <a:srgbClr val="002F6D"/>
      </a:accent2>
      <a:accent3>
        <a:srgbClr val="FFB81D"/>
      </a:accent3>
      <a:accent4>
        <a:srgbClr val="98CAEC"/>
      </a:accent4>
      <a:accent5>
        <a:srgbClr val="51534A"/>
      </a:accent5>
      <a:accent6>
        <a:srgbClr val="D7D2CB"/>
      </a:accent6>
      <a:hlink>
        <a:srgbClr val="0000FF"/>
      </a:hlink>
      <a:folHlink>
        <a:srgbClr val="FF00FF"/>
      </a:folHlink>
    </a:clrScheme>
    <a:fontScheme name="OI Theme">
      <a:majorFont>
        <a:latin typeface="Calibri"/>
        <a:ea typeface="Calibri"/>
        <a:cs typeface="Calibri"/>
      </a:majorFont>
      <a:minorFont>
        <a:latin typeface="Helvetica"/>
        <a:ea typeface="Helvetica"/>
        <a:cs typeface="Helvetica"/>
      </a:minorFont>
    </a:fontScheme>
    <a:fmtScheme name="OI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714D"/>
        </a:solidFill>
        <a:ln w="25400" cap="flat">
          <a:solidFill>
            <a:schemeClr val="accent1">
              <a:lumOff val="4400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I Theme">
  <a:themeElements>
    <a:clrScheme name="OI Theme">
      <a:dk1>
        <a:srgbClr val="000000"/>
      </a:dk1>
      <a:lt1>
        <a:srgbClr val="FFFFFF"/>
      </a:lt1>
      <a:dk2>
        <a:srgbClr val="A7A7A7"/>
      </a:dk2>
      <a:lt2>
        <a:srgbClr val="535353"/>
      </a:lt2>
      <a:accent1>
        <a:srgbClr val="8F8F8F"/>
      </a:accent1>
      <a:accent2>
        <a:srgbClr val="002F6D"/>
      </a:accent2>
      <a:accent3>
        <a:srgbClr val="FFB81D"/>
      </a:accent3>
      <a:accent4>
        <a:srgbClr val="98CAEC"/>
      </a:accent4>
      <a:accent5>
        <a:srgbClr val="51534A"/>
      </a:accent5>
      <a:accent6>
        <a:srgbClr val="D7D2CB"/>
      </a:accent6>
      <a:hlink>
        <a:srgbClr val="0000FF"/>
      </a:hlink>
      <a:folHlink>
        <a:srgbClr val="FF00FF"/>
      </a:folHlink>
    </a:clrScheme>
    <a:fontScheme name="OI Theme">
      <a:majorFont>
        <a:latin typeface="Calibri"/>
        <a:ea typeface="Calibri"/>
        <a:cs typeface="Calibri"/>
      </a:majorFont>
      <a:minorFont>
        <a:latin typeface="Helvetica"/>
        <a:ea typeface="Helvetica"/>
        <a:cs typeface="Helvetica"/>
      </a:minorFont>
    </a:fontScheme>
    <a:fmtScheme name="OI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714D"/>
        </a:solidFill>
        <a:ln w="25400" cap="flat">
          <a:solidFill>
            <a:schemeClr val="accent1">
              <a:lumOff val="4400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2A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3682</TotalTime>
  <Words>1272</Words>
  <Application>Microsoft Office PowerPoint</Application>
  <PresentationFormat>On-screen Show (4:3)</PresentationFormat>
  <Paragraphs>91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OI Theme</vt:lpstr>
      <vt:lpstr>Relationships: Past, Present and Future Members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Facilitator Training</dc:title>
  <dc:creator>Michael Shue</dc:creator>
  <cp:lastModifiedBy>Mary Hatfield</cp:lastModifiedBy>
  <cp:revision>266</cp:revision>
  <dcterms:modified xsi:type="dcterms:W3CDTF">2025-03-03T00:01:19Z</dcterms:modified>
</cp:coreProperties>
</file>