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6"/>
  </p:notesMasterIdLst>
  <p:sldIdLst>
    <p:sldId id="256" r:id="rId2"/>
    <p:sldId id="261" r:id="rId3"/>
    <p:sldId id="257" r:id="rId4"/>
    <p:sldId id="258" r:id="rId5"/>
    <p:sldId id="259" r:id="rId6"/>
    <p:sldId id="300" r:id="rId7"/>
    <p:sldId id="301" r:id="rId8"/>
    <p:sldId id="260" r:id="rId9"/>
    <p:sldId id="262" r:id="rId10"/>
    <p:sldId id="263" r:id="rId11"/>
    <p:sldId id="264" r:id="rId12"/>
    <p:sldId id="265" r:id="rId13"/>
    <p:sldId id="266" r:id="rId14"/>
    <p:sldId id="267" r:id="rId15"/>
    <p:sldId id="268" r:id="rId16"/>
    <p:sldId id="269" r:id="rId17"/>
    <p:sldId id="270" r:id="rId18"/>
    <p:sldId id="271" r:id="rId19"/>
    <p:sldId id="283" r:id="rId20"/>
    <p:sldId id="273" r:id="rId21"/>
    <p:sldId id="274" r:id="rId22"/>
    <p:sldId id="275" r:id="rId23"/>
    <p:sldId id="276" r:id="rId24"/>
    <p:sldId id="284" r:id="rId25"/>
    <p:sldId id="277" r:id="rId26"/>
    <p:sldId id="280" r:id="rId27"/>
    <p:sldId id="315" r:id="rId28"/>
    <p:sldId id="278" r:id="rId29"/>
    <p:sldId id="313" r:id="rId30"/>
    <p:sldId id="299" r:id="rId31"/>
    <p:sldId id="319" r:id="rId32"/>
    <p:sldId id="320" r:id="rId33"/>
    <p:sldId id="318" r:id="rId34"/>
    <p:sldId id="314" r:id="rId35"/>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Hatfield" initials="MH" lastIdx="5" clrIdx="0">
    <p:extLst>
      <p:ext uri="{19B8F6BF-5375-455C-9EA6-DF929625EA0E}">
        <p15:presenceInfo xmlns:p15="http://schemas.microsoft.com/office/powerpoint/2012/main" userId="f6e17208eac8e6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7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91" d="100"/>
          <a:sy n="91" d="100"/>
        </p:scale>
        <p:origin x="48" y="67"/>
      </p:cViewPr>
      <p:guideLst/>
    </p:cSldViewPr>
  </p:slideViewPr>
  <p:notesTextViewPr>
    <p:cViewPr>
      <p:scale>
        <a:sx n="1" d="1"/>
        <a:sy n="1" d="1"/>
      </p:scale>
      <p:origin x="0" y="0"/>
    </p:cViewPr>
  </p:notesTextViewPr>
  <p:notesViewPr>
    <p:cSldViewPr snapToGrid="0">
      <p:cViewPr varScale="1">
        <p:scale>
          <a:sx n="73" d="100"/>
          <a:sy n="73" d="100"/>
        </p:scale>
        <p:origin x="3437" y="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atfield" userId="f6e17208eac8e6e2" providerId="LiveId" clId="{AA830A55-8D91-4245-8893-40BD4B4B844B}"/>
    <pc:docChg chg="undo custSel addSld delSld">
      <pc:chgData name="Mary Hatfield" userId="f6e17208eac8e6e2" providerId="LiveId" clId="{AA830A55-8D91-4245-8893-40BD4B4B844B}" dt="2021-08-12T19:54:30.631" v="58" actId="47"/>
      <pc:docMkLst>
        <pc:docMk/>
      </pc:docMkLst>
      <pc:sldChg chg="del">
        <pc:chgData name="Mary Hatfield" userId="f6e17208eac8e6e2" providerId="LiveId" clId="{AA830A55-8D91-4245-8893-40BD4B4B844B}" dt="2021-08-12T19:53:50.305" v="5" actId="47"/>
        <pc:sldMkLst>
          <pc:docMk/>
          <pc:sldMk cId="832012790" sldId="272"/>
        </pc:sldMkLst>
      </pc:sldChg>
      <pc:sldChg chg="add del">
        <pc:chgData name="Mary Hatfield" userId="f6e17208eac8e6e2" providerId="LiveId" clId="{AA830A55-8D91-4245-8893-40BD4B4B844B}" dt="2021-08-12T19:54:15.262" v="45" actId="47"/>
        <pc:sldMkLst>
          <pc:docMk/>
          <pc:sldMk cId="1596191453" sldId="276"/>
        </pc:sldMkLst>
      </pc:sldChg>
      <pc:sldChg chg="add del">
        <pc:chgData name="Mary Hatfield" userId="f6e17208eac8e6e2" providerId="LiveId" clId="{AA830A55-8D91-4245-8893-40BD4B4B844B}" dt="2021-08-12T19:54:16.573" v="47" actId="47"/>
        <pc:sldMkLst>
          <pc:docMk/>
          <pc:sldMk cId="2103983265" sldId="277"/>
        </pc:sldMkLst>
      </pc:sldChg>
      <pc:sldChg chg="add del">
        <pc:chgData name="Mary Hatfield" userId="f6e17208eac8e6e2" providerId="LiveId" clId="{AA830A55-8D91-4245-8893-40BD4B4B844B}" dt="2021-08-12T19:54:17.621" v="50" actId="47"/>
        <pc:sldMkLst>
          <pc:docMk/>
          <pc:sldMk cId="188733537" sldId="278"/>
        </pc:sldMkLst>
      </pc:sldChg>
      <pc:sldChg chg="del">
        <pc:chgData name="Mary Hatfield" userId="f6e17208eac8e6e2" providerId="LiveId" clId="{AA830A55-8D91-4245-8893-40BD4B4B844B}" dt="2021-08-12T19:53:48.862" v="3" actId="47"/>
        <pc:sldMkLst>
          <pc:docMk/>
          <pc:sldMk cId="920019182" sldId="279"/>
        </pc:sldMkLst>
      </pc:sldChg>
      <pc:sldChg chg="add del">
        <pc:chgData name="Mary Hatfield" userId="f6e17208eac8e6e2" providerId="LiveId" clId="{AA830A55-8D91-4245-8893-40BD4B4B844B}" dt="2021-08-12T19:54:17.172" v="48" actId="47"/>
        <pc:sldMkLst>
          <pc:docMk/>
          <pc:sldMk cId="3829065688" sldId="280"/>
        </pc:sldMkLst>
      </pc:sldChg>
      <pc:sldChg chg="del">
        <pc:chgData name="Mary Hatfield" userId="f6e17208eac8e6e2" providerId="LiveId" clId="{AA830A55-8D91-4245-8893-40BD4B4B844B}" dt="2021-08-12T19:53:49.823" v="4" actId="47"/>
        <pc:sldMkLst>
          <pc:docMk/>
          <pc:sldMk cId="1353230618" sldId="281"/>
        </pc:sldMkLst>
      </pc:sldChg>
      <pc:sldChg chg="del">
        <pc:chgData name="Mary Hatfield" userId="f6e17208eac8e6e2" providerId="LiveId" clId="{AA830A55-8D91-4245-8893-40BD4B4B844B}" dt="2021-08-12T19:53:51.478" v="10" actId="47"/>
        <pc:sldMkLst>
          <pc:docMk/>
          <pc:sldMk cId="2845006899" sldId="282"/>
        </pc:sldMkLst>
      </pc:sldChg>
      <pc:sldChg chg="add del">
        <pc:chgData name="Mary Hatfield" userId="f6e17208eac8e6e2" providerId="LiveId" clId="{AA830A55-8D91-4245-8893-40BD4B4B844B}" dt="2021-08-12T19:54:15.924" v="46" actId="47"/>
        <pc:sldMkLst>
          <pc:docMk/>
          <pc:sldMk cId="1596908551" sldId="284"/>
        </pc:sldMkLst>
      </pc:sldChg>
      <pc:sldChg chg="del">
        <pc:chgData name="Mary Hatfield" userId="f6e17208eac8e6e2" providerId="LiveId" clId="{AA830A55-8D91-4245-8893-40BD4B4B844B}" dt="2021-08-12T19:53:45.804" v="2" actId="47"/>
        <pc:sldMkLst>
          <pc:docMk/>
          <pc:sldMk cId="2583291372" sldId="285"/>
        </pc:sldMkLst>
      </pc:sldChg>
      <pc:sldChg chg="del">
        <pc:chgData name="Mary Hatfield" userId="f6e17208eac8e6e2" providerId="LiveId" clId="{AA830A55-8D91-4245-8893-40BD4B4B844B}" dt="2021-08-12T19:53:51.680" v="11" actId="47"/>
        <pc:sldMkLst>
          <pc:docMk/>
          <pc:sldMk cId="2041212343" sldId="286"/>
        </pc:sldMkLst>
      </pc:sldChg>
      <pc:sldChg chg="del">
        <pc:chgData name="Mary Hatfield" userId="f6e17208eac8e6e2" providerId="LiveId" clId="{AA830A55-8D91-4245-8893-40BD4B4B844B}" dt="2021-08-12T19:53:52.099" v="13" actId="47"/>
        <pc:sldMkLst>
          <pc:docMk/>
          <pc:sldMk cId="1971298655" sldId="287"/>
        </pc:sldMkLst>
      </pc:sldChg>
      <pc:sldChg chg="del">
        <pc:chgData name="Mary Hatfield" userId="f6e17208eac8e6e2" providerId="LiveId" clId="{AA830A55-8D91-4245-8893-40BD4B4B844B}" dt="2021-08-12T19:53:52.888" v="17" actId="47"/>
        <pc:sldMkLst>
          <pc:docMk/>
          <pc:sldMk cId="441803864" sldId="288"/>
        </pc:sldMkLst>
      </pc:sldChg>
      <pc:sldChg chg="del">
        <pc:chgData name="Mary Hatfield" userId="f6e17208eac8e6e2" providerId="LiveId" clId="{AA830A55-8D91-4245-8893-40BD4B4B844B}" dt="2021-08-12T19:53:51.882" v="12" actId="47"/>
        <pc:sldMkLst>
          <pc:docMk/>
          <pc:sldMk cId="2299001682" sldId="289"/>
        </pc:sldMkLst>
      </pc:sldChg>
      <pc:sldChg chg="del">
        <pc:chgData name="Mary Hatfield" userId="f6e17208eac8e6e2" providerId="LiveId" clId="{AA830A55-8D91-4245-8893-40BD4B4B844B}" dt="2021-08-12T19:53:55.587" v="31" actId="47"/>
        <pc:sldMkLst>
          <pc:docMk/>
          <pc:sldMk cId="2044074449" sldId="290"/>
        </pc:sldMkLst>
      </pc:sldChg>
      <pc:sldChg chg="del">
        <pc:chgData name="Mary Hatfield" userId="f6e17208eac8e6e2" providerId="LiveId" clId="{AA830A55-8D91-4245-8893-40BD4B4B844B}" dt="2021-08-12T19:53:40.810" v="1" actId="47"/>
        <pc:sldMkLst>
          <pc:docMk/>
          <pc:sldMk cId="1204513828" sldId="291"/>
        </pc:sldMkLst>
      </pc:sldChg>
      <pc:sldChg chg="del">
        <pc:chgData name="Mary Hatfield" userId="f6e17208eac8e6e2" providerId="LiveId" clId="{AA830A55-8D91-4245-8893-40BD4B4B844B}" dt="2021-08-12T19:53:52.693" v="16" actId="47"/>
        <pc:sldMkLst>
          <pc:docMk/>
          <pc:sldMk cId="2538279653" sldId="292"/>
        </pc:sldMkLst>
      </pc:sldChg>
      <pc:sldChg chg="del">
        <pc:chgData name="Mary Hatfield" userId="f6e17208eac8e6e2" providerId="LiveId" clId="{AA830A55-8D91-4245-8893-40BD4B4B844B}" dt="2021-08-12T19:53:55.405" v="30" actId="47"/>
        <pc:sldMkLst>
          <pc:docMk/>
          <pc:sldMk cId="4237190530" sldId="293"/>
        </pc:sldMkLst>
      </pc:sldChg>
      <pc:sldChg chg="add del">
        <pc:chgData name="Mary Hatfield" userId="f6e17208eac8e6e2" providerId="LiveId" clId="{AA830A55-8D91-4245-8893-40BD4B4B844B}" dt="2021-08-12T19:54:30.631" v="58" actId="47"/>
        <pc:sldMkLst>
          <pc:docMk/>
          <pc:sldMk cId="2870216826" sldId="294"/>
        </pc:sldMkLst>
      </pc:sldChg>
      <pc:sldChg chg="del">
        <pc:chgData name="Mary Hatfield" userId="f6e17208eac8e6e2" providerId="LiveId" clId="{AA830A55-8D91-4245-8893-40BD4B4B844B}" dt="2021-08-12T19:53:52.292" v="14" actId="47"/>
        <pc:sldMkLst>
          <pc:docMk/>
          <pc:sldMk cId="867786814" sldId="295"/>
        </pc:sldMkLst>
      </pc:sldChg>
      <pc:sldChg chg="del">
        <pc:chgData name="Mary Hatfield" userId="f6e17208eac8e6e2" providerId="LiveId" clId="{AA830A55-8D91-4245-8893-40BD4B4B844B}" dt="2021-08-12T19:53:52.499" v="15" actId="47"/>
        <pc:sldMkLst>
          <pc:docMk/>
          <pc:sldMk cId="3970097900" sldId="296"/>
        </pc:sldMkLst>
      </pc:sldChg>
      <pc:sldChg chg="del">
        <pc:chgData name="Mary Hatfield" userId="f6e17208eac8e6e2" providerId="LiveId" clId="{AA830A55-8D91-4245-8893-40BD4B4B844B}" dt="2021-08-12T19:53:54.442" v="25" actId="47"/>
        <pc:sldMkLst>
          <pc:docMk/>
          <pc:sldMk cId="3268903287" sldId="297"/>
        </pc:sldMkLst>
      </pc:sldChg>
      <pc:sldChg chg="del">
        <pc:chgData name="Mary Hatfield" userId="f6e17208eac8e6e2" providerId="LiveId" clId="{AA830A55-8D91-4245-8893-40BD4B4B844B}" dt="2021-08-12T19:53:54.626" v="26" actId="47"/>
        <pc:sldMkLst>
          <pc:docMk/>
          <pc:sldMk cId="2204784561" sldId="298"/>
        </pc:sldMkLst>
      </pc:sldChg>
      <pc:sldChg chg="add del">
        <pc:chgData name="Mary Hatfield" userId="f6e17208eac8e6e2" providerId="LiveId" clId="{AA830A55-8D91-4245-8893-40BD4B4B844B}" dt="2021-08-12T19:54:18.024" v="52" actId="47"/>
        <pc:sldMkLst>
          <pc:docMk/>
          <pc:sldMk cId="2983151239" sldId="299"/>
        </pc:sldMkLst>
      </pc:sldChg>
      <pc:sldChg chg="del">
        <pc:chgData name="Mary Hatfield" userId="f6e17208eac8e6e2" providerId="LiveId" clId="{AA830A55-8D91-4245-8893-40BD4B4B844B}" dt="2021-08-12T19:53:34.620" v="0" actId="47"/>
        <pc:sldMkLst>
          <pc:docMk/>
          <pc:sldMk cId="195857521" sldId="302"/>
        </pc:sldMkLst>
      </pc:sldChg>
      <pc:sldChg chg="del">
        <pc:chgData name="Mary Hatfield" userId="f6e17208eac8e6e2" providerId="LiveId" clId="{AA830A55-8D91-4245-8893-40BD4B4B844B}" dt="2021-08-12T19:53:50.588" v="6" actId="47"/>
        <pc:sldMkLst>
          <pc:docMk/>
          <pc:sldMk cId="3740221254" sldId="307"/>
        </pc:sldMkLst>
      </pc:sldChg>
      <pc:sldChg chg="del">
        <pc:chgData name="Mary Hatfield" userId="f6e17208eac8e6e2" providerId="LiveId" clId="{AA830A55-8D91-4245-8893-40BD4B4B844B}" dt="2021-08-12T19:53:50.817" v="7" actId="47"/>
        <pc:sldMkLst>
          <pc:docMk/>
          <pc:sldMk cId="1803741645" sldId="308"/>
        </pc:sldMkLst>
      </pc:sldChg>
      <pc:sldChg chg="del">
        <pc:chgData name="Mary Hatfield" userId="f6e17208eac8e6e2" providerId="LiveId" clId="{AA830A55-8D91-4245-8893-40BD4B4B844B}" dt="2021-08-12T19:53:51.041" v="8" actId="47"/>
        <pc:sldMkLst>
          <pc:docMk/>
          <pc:sldMk cId="702875658" sldId="309"/>
        </pc:sldMkLst>
      </pc:sldChg>
      <pc:sldChg chg="del">
        <pc:chgData name="Mary Hatfield" userId="f6e17208eac8e6e2" providerId="LiveId" clId="{AA830A55-8D91-4245-8893-40BD4B4B844B}" dt="2021-08-12T19:53:51.241" v="9" actId="47"/>
        <pc:sldMkLst>
          <pc:docMk/>
          <pc:sldMk cId="4118750436" sldId="310"/>
        </pc:sldMkLst>
      </pc:sldChg>
      <pc:sldChg chg="del">
        <pc:chgData name="Mary Hatfield" userId="f6e17208eac8e6e2" providerId="LiveId" clId="{AA830A55-8D91-4245-8893-40BD4B4B844B}" dt="2021-08-12T19:53:55.015" v="28" actId="47"/>
        <pc:sldMkLst>
          <pc:docMk/>
          <pc:sldMk cId="2782603305" sldId="311"/>
        </pc:sldMkLst>
      </pc:sldChg>
      <pc:sldChg chg="del">
        <pc:chgData name="Mary Hatfield" userId="f6e17208eac8e6e2" providerId="LiveId" clId="{AA830A55-8D91-4245-8893-40BD4B4B844B}" dt="2021-08-12T19:53:55.211" v="29" actId="47"/>
        <pc:sldMkLst>
          <pc:docMk/>
          <pc:sldMk cId="161305021" sldId="312"/>
        </pc:sldMkLst>
      </pc:sldChg>
      <pc:sldChg chg="add del">
        <pc:chgData name="Mary Hatfield" userId="f6e17208eac8e6e2" providerId="LiveId" clId="{AA830A55-8D91-4245-8893-40BD4B4B844B}" dt="2021-08-12T19:54:17.827" v="51" actId="47"/>
        <pc:sldMkLst>
          <pc:docMk/>
          <pc:sldMk cId="3555936393" sldId="313"/>
        </pc:sldMkLst>
      </pc:sldChg>
      <pc:sldChg chg="add del">
        <pc:chgData name="Mary Hatfield" userId="f6e17208eac8e6e2" providerId="LiveId" clId="{AA830A55-8D91-4245-8893-40BD4B4B844B}" dt="2021-08-12T19:54:18.811" v="56" actId="47"/>
        <pc:sldMkLst>
          <pc:docMk/>
          <pc:sldMk cId="3239945276" sldId="314"/>
        </pc:sldMkLst>
      </pc:sldChg>
      <pc:sldChg chg="add del">
        <pc:chgData name="Mary Hatfield" userId="f6e17208eac8e6e2" providerId="LiveId" clId="{AA830A55-8D91-4245-8893-40BD4B4B844B}" dt="2021-08-12T19:54:17.410" v="49" actId="47"/>
        <pc:sldMkLst>
          <pc:docMk/>
          <pc:sldMk cId="3512715800" sldId="315"/>
        </pc:sldMkLst>
      </pc:sldChg>
      <pc:sldChg chg="del">
        <pc:chgData name="Mary Hatfield" userId="f6e17208eac8e6e2" providerId="LiveId" clId="{AA830A55-8D91-4245-8893-40BD4B4B844B}" dt="2021-08-12T19:53:53.104" v="18" actId="47"/>
        <pc:sldMkLst>
          <pc:docMk/>
          <pc:sldMk cId="3458309095" sldId="316"/>
        </pc:sldMkLst>
      </pc:sldChg>
      <pc:sldChg chg="del">
        <pc:chgData name="Mary Hatfield" userId="f6e17208eac8e6e2" providerId="LiveId" clId="{AA830A55-8D91-4245-8893-40BD4B4B844B}" dt="2021-08-12T19:53:54.823" v="27" actId="47"/>
        <pc:sldMkLst>
          <pc:docMk/>
          <pc:sldMk cId="76476785" sldId="317"/>
        </pc:sldMkLst>
      </pc:sldChg>
      <pc:sldChg chg="add del">
        <pc:chgData name="Mary Hatfield" userId="f6e17208eac8e6e2" providerId="LiveId" clId="{AA830A55-8D91-4245-8893-40BD4B4B844B}" dt="2021-08-12T19:54:18.615" v="55" actId="47"/>
        <pc:sldMkLst>
          <pc:docMk/>
          <pc:sldMk cId="880198790" sldId="318"/>
        </pc:sldMkLst>
      </pc:sldChg>
      <pc:sldChg chg="add del">
        <pc:chgData name="Mary Hatfield" userId="f6e17208eac8e6e2" providerId="LiveId" clId="{AA830A55-8D91-4245-8893-40BD4B4B844B}" dt="2021-08-12T19:54:18.221" v="53" actId="47"/>
        <pc:sldMkLst>
          <pc:docMk/>
          <pc:sldMk cId="1125268468" sldId="319"/>
        </pc:sldMkLst>
      </pc:sldChg>
      <pc:sldChg chg="add del">
        <pc:chgData name="Mary Hatfield" userId="f6e17208eac8e6e2" providerId="LiveId" clId="{AA830A55-8D91-4245-8893-40BD4B4B844B}" dt="2021-08-12T19:54:18.408" v="54" actId="47"/>
        <pc:sldMkLst>
          <pc:docMk/>
          <pc:sldMk cId="2385202237" sldId="320"/>
        </pc:sldMkLst>
      </pc:sldChg>
      <pc:sldChg chg="del">
        <pc:chgData name="Mary Hatfield" userId="f6e17208eac8e6e2" providerId="LiveId" clId="{AA830A55-8D91-4245-8893-40BD4B4B844B}" dt="2021-08-12T19:53:53.295" v="19" actId="47"/>
        <pc:sldMkLst>
          <pc:docMk/>
          <pc:sldMk cId="2367555320" sldId="321"/>
        </pc:sldMkLst>
      </pc:sldChg>
      <pc:sldChg chg="del">
        <pc:chgData name="Mary Hatfield" userId="f6e17208eac8e6e2" providerId="LiveId" clId="{AA830A55-8D91-4245-8893-40BD4B4B844B}" dt="2021-08-12T19:53:53.488" v="20" actId="47"/>
        <pc:sldMkLst>
          <pc:docMk/>
          <pc:sldMk cId="1032428811" sldId="322"/>
        </pc:sldMkLst>
      </pc:sldChg>
      <pc:sldChg chg="del">
        <pc:chgData name="Mary Hatfield" userId="f6e17208eac8e6e2" providerId="LiveId" clId="{AA830A55-8D91-4245-8893-40BD4B4B844B}" dt="2021-08-12T19:53:53.681" v="21" actId="47"/>
        <pc:sldMkLst>
          <pc:docMk/>
          <pc:sldMk cId="1464130731" sldId="323"/>
        </pc:sldMkLst>
      </pc:sldChg>
      <pc:sldChg chg="del">
        <pc:chgData name="Mary Hatfield" userId="f6e17208eac8e6e2" providerId="LiveId" clId="{AA830A55-8D91-4245-8893-40BD4B4B844B}" dt="2021-08-12T19:53:53.869" v="22" actId="47"/>
        <pc:sldMkLst>
          <pc:docMk/>
          <pc:sldMk cId="64939578" sldId="324"/>
        </pc:sldMkLst>
      </pc:sldChg>
      <pc:sldChg chg="del">
        <pc:chgData name="Mary Hatfield" userId="f6e17208eac8e6e2" providerId="LiveId" clId="{AA830A55-8D91-4245-8893-40BD4B4B844B}" dt="2021-08-12T19:53:54.347" v="24" actId="47"/>
        <pc:sldMkLst>
          <pc:docMk/>
          <pc:sldMk cId="2088579230" sldId="325"/>
        </pc:sldMkLst>
      </pc:sldChg>
      <pc:sldChg chg="del">
        <pc:chgData name="Mary Hatfield" userId="f6e17208eac8e6e2" providerId="LiveId" clId="{AA830A55-8D91-4245-8893-40BD4B4B844B}" dt="2021-08-12T19:53:54.058" v="23" actId="47"/>
        <pc:sldMkLst>
          <pc:docMk/>
          <pc:sldMk cId="1349479238" sldId="32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6-19T21:52:33.272" idx="4">
    <p:pos x="5858" y="3310"/>
    <p:text>Note that in this example the club forgot to plan for paying for the Christmas trees and Paint Night supplies. This requires modifying the original budget as of today's date and another motion must be made.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hyperlink" Target="https://optimist.tovuti.io/courses/lesson/?id=164" TargetMode="External"/><Relationship Id="rId2" Type="http://schemas.openxmlformats.org/officeDocument/2006/relationships/hyperlink" Target="https://optimist.tovuti.io/courses/lesson/?id=163" TargetMode="External"/><Relationship Id="rId1" Type="http://schemas.openxmlformats.org/officeDocument/2006/relationships/hyperlink" Target="https://optimist.tovuti.io/courses/lesson/?id=162" TargetMode="External"/><Relationship Id="rId6" Type="http://schemas.openxmlformats.org/officeDocument/2006/relationships/hyperlink" Target="https://optimist.tovuti.io/courses/lesson/?id=161" TargetMode="External"/><Relationship Id="rId5" Type="http://schemas.openxmlformats.org/officeDocument/2006/relationships/hyperlink" Target="https://optimist.tovuti.io/courses/lesson/?id=167" TargetMode="External"/><Relationship Id="rId4" Type="http://schemas.openxmlformats.org/officeDocument/2006/relationships/hyperlink" Target="https://optimist.tovuti.io/courses/lesson/?id=166"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hyperlink" Target="https://optimist.tovuti.io/courses/lesson/?id=164" TargetMode="External"/><Relationship Id="rId2" Type="http://schemas.openxmlformats.org/officeDocument/2006/relationships/hyperlink" Target="https://optimist.tovuti.io/courses/lesson/?id=163" TargetMode="External"/><Relationship Id="rId1" Type="http://schemas.openxmlformats.org/officeDocument/2006/relationships/hyperlink" Target="https://optimist.tovuti.io/courses/lesson/?id=162" TargetMode="External"/><Relationship Id="rId6" Type="http://schemas.openxmlformats.org/officeDocument/2006/relationships/hyperlink" Target="https://optimist.tovuti.io/courses/lesson/?id=161" TargetMode="External"/><Relationship Id="rId5" Type="http://schemas.openxmlformats.org/officeDocument/2006/relationships/hyperlink" Target="https://optimist.tovuti.io/courses/lesson/?id=167" TargetMode="External"/><Relationship Id="rId4" Type="http://schemas.openxmlformats.org/officeDocument/2006/relationships/hyperlink" Target="https://optimist.tovuti.io/courses/lesson/?id=166"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F87CE-94DE-4547-87EC-D8E902B66B7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C26759C-7471-4CC0-9E78-CB1E4E3D7B34}">
      <dgm:prSet/>
      <dgm:spPr/>
      <dgm:t>
        <a:bodyPr/>
        <a:lstStyle/>
        <a:p>
          <a:r>
            <a:rPr lang="en-US" b="0" i="0" dirty="0">
              <a:hlinkClick xmlns:r="http://schemas.openxmlformats.org/officeDocument/2006/relationships" r:id="rId1"/>
            </a:rPr>
            <a:t>1 - Secretary-Treasurer Welcome</a:t>
          </a:r>
          <a:endParaRPr lang="en-US" dirty="0"/>
        </a:p>
      </dgm:t>
    </dgm:pt>
    <dgm:pt modelId="{124C93B7-E6AC-4C00-9388-605A31675C0C}" type="parTrans" cxnId="{90171A96-F579-4C98-AE7B-1F1C65C57FB6}">
      <dgm:prSet/>
      <dgm:spPr/>
      <dgm:t>
        <a:bodyPr/>
        <a:lstStyle/>
        <a:p>
          <a:endParaRPr lang="en-US"/>
        </a:p>
      </dgm:t>
    </dgm:pt>
    <dgm:pt modelId="{DD826109-800D-4D1F-8096-6BEE6087A8BF}" type="sibTrans" cxnId="{90171A96-F579-4C98-AE7B-1F1C65C57FB6}">
      <dgm:prSet/>
      <dgm:spPr/>
      <dgm:t>
        <a:bodyPr/>
        <a:lstStyle/>
        <a:p>
          <a:endParaRPr lang="en-US"/>
        </a:p>
      </dgm:t>
    </dgm:pt>
    <dgm:pt modelId="{71055384-2D55-4A8F-92DB-2345055DF04F}">
      <dgm:prSet/>
      <dgm:spPr/>
      <dgm:t>
        <a:bodyPr/>
        <a:lstStyle/>
        <a:p>
          <a:r>
            <a:rPr lang="en-US" b="0" i="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2 - Setting Goals</a:t>
          </a:r>
          <a:endParaRPr lang="en-US" dirty="0">
            <a:solidFill>
              <a:schemeClr val="tx1"/>
            </a:solidFill>
          </a:endParaRPr>
        </a:p>
      </dgm:t>
    </dgm:pt>
    <dgm:pt modelId="{84DBE408-54BB-46C2-82DD-3BA61333626C}" type="parTrans" cxnId="{86EFF985-1496-4BE2-A2D0-5A0179FF7EED}">
      <dgm:prSet/>
      <dgm:spPr/>
      <dgm:t>
        <a:bodyPr/>
        <a:lstStyle/>
        <a:p>
          <a:endParaRPr lang="en-US"/>
        </a:p>
      </dgm:t>
    </dgm:pt>
    <dgm:pt modelId="{D0E3E619-7CDC-4AB6-A584-3432567CAC92}" type="sibTrans" cxnId="{86EFF985-1496-4BE2-A2D0-5A0179FF7EED}">
      <dgm:prSet/>
      <dgm:spPr/>
      <dgm:t>
        <a:bodyPr/>
        <a:lstStyle/>
        <a:p>
          <a:endParaRPr lang="en-US"/>
        </a:p>
      </dgm:t>
    </dgm:pt>
    <dgm:pt modelId="{9EC23DF8-1EF8-4FAD-AC71-AFA7309FDB7D}">
      <dgm:prSet/>
      <dgm:spPr/>
      <dgm:t>
        <a:bodyPr/>
        <a:lstStyle/>
        <a:p>
          <a:r>
            <a:rPr lang="en-US" b="0" i="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3 – </a:t>
          </a:r>
          <a:r>
            <a:rPr lang="en-US" b="0" i="0" u="sng"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Re</a:t>
          </a:r>
          <a:r>
            <a:rPr lang="en-US" b="0" i="0" u="sng" dirty="0">
              <a:solidFill>
                <a:schemeClr val="tx1"/>
              </a:solidFill>
            </a:rPr>
            <a:t>cords and reports</a:t>
          </a:r>
          <a:endParaRPr lang="en-US" u="sng" dirty="0">
            <a:solidFill>
              <a:schemeClr val="tx1"/>
            </a:solidFill>
          </a:endParaRPr>
        </a:p>
      </dgm:t>
    </dgm:pt>
    <dgm:pt modelId="{EEB0F92A-5393-44ED-B9EA-5FDEA41E3B0D}" type="parTrans" cxnId="{4687EC6E-909F-4FB2-8F6F-BDEC32013921}">
      <dgm:prSet/>
      <dgm:spPr/>
      <dgm:t>
        <a:bodyPr/>
        <a:lstStyle/>
        <a:p>
          <a:endParaRPr lang="en-US"/>
        </a:p>
      </dgm:t>
    </dgm:pt>
    <dgm:pt modelId="{5A0BBC2E-A132-4E34-AA91-EB9F6E768D2A}" type="sibTrans" cxnId="{4687EC6E-909F-4FB2-8F6F-BDEC32013921}">
      <dgm:prSet/>
      <dgm:spPr/>
      <dgm:t>
        <a:bodyPr/>
        <a:lstStyle/>
        <a:p>
          <a:endParaRPr lang="en-US"/>
        </a:p>
      </dgm:t>
    </dgm:pt>
    <dgm:pt modelId="{5D8BDB41-073C-4A6F-AAA3-94F4F009CFBC}">
      <dgm:prSet/>
      <dgm:spPr/>
      <dgm:t>
        <a:bodyPr/>
        <a:lstStyle/>
        <a:p>
          <a:r>
            <a:rPr lang="en-US" b="0" i="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4 - Importance of Finances</a:t>
          </a:r>
          <a:endParaRPr lang="en-US" dirty="0">
            <a:solidFill>
              <a:schemeClr val="tx1"/>
            </a:solidFill>
          </a:endParaRPr>
        </a:p>
      </dgm:t>
    </dgm:pt>
    <dgm:pt modelId="{D5C33CFF-850E-4FE3-9168-D5728D3DA2C9}" type="parTrans" cxnId="{819D8A2F-2C4C-4B3D-A9C1-C95A613A89DA}">
      <dgm:prSet/>
      <dgm:spPr/>
      <dgm:t>
        <a:bodyPr/>
        <a:lstStyle/>
        <a:p>
          <a:endParaRPr lang="en-US"/>
        </a:p>
      </dgm:t>
    </dgm:pt>
    <dgm:pt modelId="{6523EE1E-A12B-4ED9-9758-9B307AC372C7}" type="sibTrans" cxnId="{819D8A2F-2C4C-4B3D-A9C1-C95A613A89DA}">
      <dgm:prSet/>
      <dgm:spPr/>
      <dgm:t>
        <a:bodyPr/>
        <a:lstStyle/>
        <a:p>
          <a:endParaRPr lang="en-US"/>
        </a:p>
      </dgm:t>
    </dgm:pt>
    <dgm:pt modelId="{AB6A53EF-5605-41D1-912F-B3656EB91740}">
      <dgm:prSet/>
      <dgm:spPr/>
      <dgm:t>
        <a:bodyPr/>
        <a:lstStyle/>
        <a:p>
          <a:r>
            <a:rPr lang="en-US" b="0" i="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5 - Fees &amp; Dues</a:t>
          </a:r>
          <a:endParaRPr lang="en-US" dirty="0">
            <a:solidFill>
              <a:schemeClr val="tx1"/>
            </a:solidFill>
          </a:endParaRPr>
        </a:p>
      </dgm:t>
    </dgm:pt>
    <dgm:pt modelId="{1E2C52CC-4FE0-44BE-B8E9-281CD2BE3771}" type="parTrans" cxnId="{4FFCE9DE-849D-4D45-BE89-9BB62F0A0517}">
      <dgm:prSet/>
      <dgm:spPr/>
      <dgm:t>
        <a:bodyPr/>
        <a:lstStyle/>
        <a:p>
          <a:endParaRPr lang="en-US"/>
        </a:p>
      </dgm:t>
    </dgm:pt>
    <dgm:pt modelId="{2851C225-5D22-4045-97CC-9233BF79042E}" type="sibTrans" cxnId="{4FFCE9DE-849D-4D45-BE89-9BB62F0A0517}">
      <dgm:prSet/>
      <dgm:spPr/>
      <dgm:t>
        <a:bodyPr/>
        <a:lstStyle/>
        <a:p>
          <a:endParaRPr lang="en-US"/>
        </a:p>
      </dgm:t>
    </dgm:pt>
    <dgm:pt modelId="{4A0E0309-5B25-45EA-B794-1F64C3B6CF85}">
      <dgm:prSet/>
      <dgm:spPr/>
      <dgm:t>
        <a:bodyPr/>
        <a:lstStyle/>
        <a:p>
          <a:r>
            <a:rPr lang="en-US" b="0" i="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6 – </a:t>
          </a:r>
          <a:r>
            <a:rPr lang="en-US" b="0" i="0" u="sng" dirty="0">
              <a:solidFill>
                <a:schemeClr val="tx1"/>
              </a:solidFill>
            </a:rPr>
            <a:t>Resources for Success</a:t>
          </a:r>
          <a:endParaRPr lang="en-US" u="sng" dirty="0">
            <a:solidFill>
              <a:schemeClr val="tx1"/>
            </a:solidFill>
          </a:endParaRPr>
        </a:p>
      </dgm:t>
    </dgm:pt>
    <dgm:pt modelId="{E9D0ADCD-F3D3-4793-BDCA-DF59EBA33FD9}" type="parTrans" cxnId="{800CDE8B-0A3B-425D-9BEC-1291FA2C1AE3}">
      <dgm:prSet/>
      <dgm:spPr/>
      <dgm:t>
        <a:bodyPr/>
        <a:lstStyle/>
        <a:p>
          <a:endParaRPr lang="en-US"/>
        </a:p>
      </dgm:t>
    </dgm:pt>
    <dgm:pt modelId="{54B08599-F161-4159-AB85-F4E5A8175F94}" type="sibTrans" cxnId="{800CDE8B-0A3B-425D-9BEC-1291FA2C1AE3}">
      <dgm:prSet/>
      <dgm:spPr/>
      <dgm:t>
        <a:bodyPr/>
        <a:lstStyle/>
        <a:p>
          <a:endParaRPr lang="en-US"/>
        </a:p>
      </dgm:t>
    </dgm:pt>
    <dgm:pt modelId="{E18F14C4-F396-4FC4-A72B-F6941CB6C07A}" type="pres">
      <dgm:prSet presAssocID="{88AF87CE-94DE-4547-87EC-D8E902B66B74}" presName="diagram" presStyleCnt="0">
        <dgm:presLayoutVars>
          <dgm:dir/>
          <dgm:resizeHandles val="exact"/>
        </dgm:presLayoutVars>
      </dgm:prSet>
      <dgm:spPr/>
    </dgm:pt>
    <dgm:pt modelId="{32BFD604-7FEC-4ED3-8845-632481229556}" type="pres">
      <dgm:prSet presAssocID="{8C26759C-7471-4CC0-9E78-CB1E4E3D7B34}" presName="node" presStyleLbl="node1" presStyleIdx="0" presStyleCnt="6">
        <dgm:presLayoutVars>
          <dgm:bulletEnabled val="1"/>
        </dgm:presLayoutVars>
      </dgm:prSet>
      <dgm:spPr/>
    </dgm:pt>
    <dgm:pt modelId="{077E0857-1690-45EF-97B7-84F213B6A636}" type="pres">
      <dgm:prSet presAssocID="{DD826109-800D-4D1F-8096-6BEE6087A8BF}" presName="sibTrans" presStyleCnt="0"/>
      <dgm:spPr/>
    </dgm:pt>
    <dgm:pt modelId="{E40AED76-C925-41AC-8DD9-AAA71CDF4A98}" type="pres">
      <dgm:prSet presAssocID="{71055384-2D55-4A8F-92DB-2345055DF04F}" presName="node" presStyleLbl="node1" presStyleIdx="1" presStyleCnt="6">
        <dgm:presLayoutVars>
          <dgm:bulletEnabled val="1"/>
        </dgm:presLayoutVars>
      </dgm:prSet>
      <dgm:spPr/>
    </dgm:pt>
    <dgm:pt modelId="{C3948581-45DC-4BF2-9453-E446E9E9D772}" type="pres">
      <dgm:prSet presAssocID="{D0E3E619-7CDC-4AB6-A584-3432567CAC92}" presName="sibTrans" presStyleCnt="0"/>
      <dgm:spPr/>
    </dgm:pt>
    <dgm:pt modelId="{2F0D363E-7424-4330-BE62-514A0619780E}" type="pres">
      <dgm:prSet presAssocID="{9EC23DF8-1EF8-4FAD-AC71-AFA7309FDB7D}" presName="node" presStyleLbl="node1" presStyleIdx="2" presStyleCnt="6">
        <dgm:presLayoutVars>
          <dgm:bulletEnabled val="1"/>
        </dgm:presLayoutVars>
      </dgm:prSet>
      <dgm:spPr/>
    </dgm:pt>
    <dgm:pt modelId="{C3E00950-8B16-42CE-9D70-4E31E6B7F9F4}" type="pres">
      <dgm:prSet presAssocID="{5A0BBC2E-A132-4E34-AA91-EB9F6E768D2A}" presName="sibTrans" presStyleCnt="0"/>
      <dgm:spPr/>
    </dgm:pt>
    <dgm:pt modelId="{FCF46707-D39A-4F9D-8DC5-C21A983C3BB9}" type="pres">
      <dgm:prSet presAssocID="{5D8BDB41-073C-4A6F-AAA3-94F4F009CFBC}" presName="node" presStyleLbl="node1" presStyleIdx="3" presStyleCnt="6">
        <dgm:presLayoutVars>
          <dgm:bulletEnabled val="1"/>
        </dgm:presLayoutVars>
      </dgm:prSet>
      <dgm:spPr/>
    </dgm:pt>
    <dgm:pt modelId="{7AAE7E9C-571E-4335-A1CB-CBD5BE163098}" type="pres">
      <dgm:prSet presAssocID="{6523EE1E-A12B-4ED9-9758-9B307AC372C7}" presName="sibTrans" presStyleCnt="0"/>
      <dgm:spPr/>
    </dgm:pt>
    <dgm:pt modelId="{903433D9-8E48-4EB7-ADA4-85ABEA681420}" type="pres">
      <dgm:prSet presAssocID="{AB6A53EF-5605-41D1-912F-B3656EB91740}" presName="node" presStyleLbl="node1" presStyleIdx="4" presStyleCnt="6">
        <dgm:presLayoutVars>
          <dgm:bulletEnabled val="1"/>
        </dgm:presLayoutVars>
      </dgm:prSet>
      <dgm:spPr/>
    </dgm:pt>
    <dgm:pt modelId="{39CCBA2A-5893-4E03-90AA-24F10FC55F64}" type="pres">
      <dgm:prSet presAssocID="{2851C225-5D22-4045-97CC-9233BF79042E}" presName="sibTrans" presStyleCnt="0"/>
      <dgm:spPr/>
    </dgm:pt>
    <dgm:pt modelId="{66F88025-1C22-4CC4-AC3B-C1CD8562EE4B}" type="pres">
      <dgm:prSet presAssocID="{4A0E0309-5B25-45EA-B794-1F64C3B6CF85}" presName="node" presStyleLbl="node1" presStyleIdx="5" presStyleCnt="6">
        <dgm:presLayoutVars>
          <dgm:bulletEnabled val="1"/>
        </dgm:presLayoutVars>
      </dgm:prSet>
      <dgm:spPr/>
    </dgm:pt>
  </dgm:ptLst>
  <dgm:cxnLst>
    <dgm:cxn modelId="{CF4CA40A-4AD3-4DB9-92BC-13CB04CF0911}" type="presOf" srcId="{88AF87CE-94DE-4547-87EC-D8E902B66B74}" destId="{E18F14C4-F396-4FC4-A72B-F6941CB6C07A}" srcOrd="0" destOrd="0" presId="urn:microsoft.com/office/officeart/2005/8/layout/default"/>
    <dgm:cxn modelId="{10E00C2D-2C5F-4845-99ED-C52E1D737A58}" type="presOf" srcId="{71055384-2D55-4A8F-92DB-2345055DF04F}" destId="{E40AED76-C925-41AC-8DD9-AAA71CDF4A98}" srcOrd="0" destOrd="0" presId="urn:microsoft.com/office/officeart/2005/8/layout/default"/>
    <dgm:cxn modelId="{819D8A2F-2C4C-4B3D-A9C1-C95A613A89DA}" srcId="{88AF87CE-94DE-4547-87EC-D8E902B66B74}" destId="{5D8BDB41-073C-4A6F-AAA3-94F4F009CFBC}" srcOrd="3" destOrd="0" parTransId="{D5C33CFF-850E-4FE3-9168-D5728D3DA2C9}" sibTransId="{6523EE1E-A12B-4ED9-9758-9B307AC372C7}"/>
    <dgm:cxn modelId="{4687EC6E-909F-4FB2-8F6F-BDEC32013921}" srcId="{88AF87CE-94DE-4547-87EC-D8E902B66B74}" destId="{9EC23DF8-1EF8-4FAD-AC71-AFA7309FDB7D}" srcOrd="2" destOrd="0" parTransId="{EEB0F92A-5393-44ED-B9EA-5FDEA41E3B0D}" sibTransId="{5A0BBC2E-A132-4E34-AA91-EB9F6E768D2A}"/>
    <dgm:cxn modelId="{86EFF985-1496-4BE2-A2D0-5A0179FF7EED}" srcId="{88AF87CE-94DE-4547-87EC-D8E902B66B74}" destId="{71055384-2D55-4A8F-92DB-2345055DF04F}" srcOrd="1" destOrd="0" parTransId="{84DBE408-54BB-46C2-82DD-3BA61333626C}" sibTransId="{D0E3E619-7CDC-4AB6-A584-3432567CAC92}"/>
    <dgm:cxn modelId="{800CDE8B-0A3B-425D-9BEC-1291FA2C1AE3}" srcId="{88AF87CE-94DE-4547-87EC-D8E902B66B74}" destId="{4A0E0309-5B25-45EA-B794-1F64C3B6CF85}" srcOrd="5" destOrd="0" parTransId="{E9D0ADCD-F3D3-4793-BDCA-DF59EBA33FD9}" sibTransId="{54B08599-F161-4159-AB85-F4E5A8175F94}"/>
    <dgm:cxn modelId="{90171A96-F579-4C98-AE7B-1F1C65C57FB6}" srcId="{88AF87CE-94DE-4547-87EC-D8E902B66B74}" destId="{8C26759C-7471-4CC0-9E78-CB1E4E3D7B34}" srcOrd="0" destOrd="0" parTransId="{124C93B7-E6AC-4C00-9388-605A31675C0C}" sibTransId="{DD826109-800D-4D1F-8096-6BEE6087A8BF}"/>
    <dgm:cxn modelId="{4325D9A1-4E4E-43F1-8CD2-7D116C47BA55}" type="presOf" srcId="{8C26759C-7471-4CC0-9E78-CB1E4E3D7B34}" destId="{32BFD604-7FEC-4ED3-8845-632481229556}" srcOrd="0" destOrd="0" presId="urn:microsoft.com/office/officeart/2005/8/layout/default"/>
    <dgm:cxn modelId="{8FF836A4-3CA9-4A74-AF49-C2B49726B9DD}" type="presOf" srcId="{4A0E0309-5B25-45EA-B794-1F64C3B6CF85}" destId="{66F88025-1C22-4CC4-AC3B-C1CD8562EE4B}" srcOrd="0" destOrd="0" presId="urn:microsoft.com/office/officeart/2005/8/layout/default"/>
    <dgm:cxn modelId="{E755BCAE-9271-42F3-AEF5-E2F70BE9C497}" type="presOf" srcId="{5D8BDB41-073C-4A6F-AAA3-94F4F009CFBC}" destId="{FCF46707-D39A-4F9D-8DC5-C21A983C3BB9}" srcOrd="0" destOrd="0" presId="urn:microsoft.com/office/officeart/2005/8/layout/default"/>
    <dgm:cxn modelId="{11A469B3-F963-4EC1-9CEF-5E3E10BD7D05}" type="presOf" srcId="{AB6A53EF-5605-41D1-912F-B3656EB91740}" destId="{903433D9-8E48-4EB7-ADA4-85ABEA681420}" srcOrd="0" destOrd="0" presId="urn:microsoft.com/office/officeart/2005/8/layout/default"/>
    <dgm:cxn modelId="{B6B9B6CB-10AA-4ADB-92E1-C3B3E3F7FD63}" type="presOf" srcId="{9EC23DF8-1EF8-4FAD-AC71-AFA7309FDB7D}" destId="{2F0D363E-7424-4330-BE62-514A0619780E}" srcOrd="0" destOrd="0" presId="urn:microsoft.com/office/officeart/2005/8/layout/default"/>
    <dgm:cxn modelId="{4FFCE9DE-849D-4D45-BE89-9BB62F0A0517}" srcId="{88AF87CE-94DE-4547-87EC-D8E902B66B74}" destId="{AB6A53EF-5605-41D1-912F-B3656EB91740}" srcOrd="4" destOrd="0" parTransId="{1E2C52CC-4FE0-44BE-B8E9-281CD2BE3771}" sibTransId="{2851C225-5D22-4045-97CC-9233BF79042E}"/>
    <dgm:cxn modelId="{9013BED5-4C1A-445B-B1AA-3FF535572D9D}" type="presParOf" srcId="{E18F14C4-F396-4FC4-A72B-F6941CB6C07A}" destId="{32BFD604-7FEC-4ED3-8845-632481229556}" srcOrd="0" destOrd="0" presId="urn:microsoft.com/office/officeart/2005/8/layout/default"/>
    <dgm:cxn modelId="{43AACB16-B4EF-4F12-BAA7-B9EA6B3307B7}" type="presParOf" srcId="{E18F14C4-F396-4FC4-A72B-F6941CB6C07A}" destId="{077E0857-1690-45EF-97B7-84F213B6A636}" srcOrd="1" destOrd="0" presId="urn:microsoft.com/office/officeart/2005/8/layout/default"/>
    <dgm:cxn modelId="{35317BFD-128C-431F-A09F-5D32CB1E6609}" type="presParOf" srcId="{E18F14C4-F396-4FC4-A72B-F6941CB6C07A}" destId="{E40AED76-C925-41AC-8DD9-AAA71CDF4A98}" srcOrd="2" destOrd="0" presId="urn:microsoft.com/office/officeart/2005/8/layout/default"/>
    <dgm:cxn modelId="{8D4F526F-379A-4516-9C41-2E343C6F541F}" type="presParOf" srcId="{E18F14C4-F396-4FC4-A72B-F6941CB6C07A}" destId="{C3948581-45DC-4BF2-9453-E446E9E9D772}" srcOrd="3" destOrd="0" presId="urn:microsoft.com/office/officeart/2005/8/layout/default"/>
    <dgm:cxn modelId="{42C80F32-20D7-41B6-9F2D-5297CC338EAC}" type="presParOf" srcId="{E18F14C4-F396-4FC4-A72B-F6941CB6C07A}" destId="{2F0D363E-7424-4330-BE62-514A0619780E}" srcOrd="4" destOrd="0" presId="urn:microsoft.com/office/officeart/2005/8/layout/default"/>
    <dgm:cxn modelId="{13061B49-FBC4-443A-A861-13C78A49C7E1}" type="presParOf" srcId="{E18F14C4-F396-4FC4-A72B-F6941CB6C07A}" destId="{C3E00950-8B16-42CE-9D70-4E31E6B7F9F4}" srcOrd="5" destOrd="0" presId="urn:microsoft.com/office/officeart/2005/8/layout/default"/>
    <dgm:cxn modelId="{0A0B0A27-E15F-4FD6-B125-C72D624B15A4}" type="presParOf" srcId="{E18F14C4-F396-4FC4-A72B-F6941CB6C07A}" destId="{FCF46707-D39A-4F9D-8DC5-C21A983C3BB9}" srcOrd="6" destOrd="0" presId="urn:microsoft.com/office/officeart/2005/8/layout/default"/>
    <dgm:cxn modelId="{7322F34A-AD97-4DB0-AEA9-135EB3D74886}" type="presParOf" srcId="{E18F14C4-F396-4FC4-A72B-F6941CB6C07A}" destId="{7AAE7E9C-571E-4335-A1CB-CBD5BE163098}" srcOrd="7" destOrd="0" presId="urn:microsoft.com/office/officeart/2005/8/layout/default"/>
    <dgm:cxn modelId="{1C23733A-CF2E-4196-AF5C-8CF36A4B93BF}" type="presParOf" srcId="{E18F14C4-F396-4FC4-A72B-F6941CB6C07A}" destId="{903433D9-8E48-4EB7-ADA4-85ABEA681420}" srcOrd="8" destOrd="0" presId="urn:microsoft.com/office/officeart/2005/8/layout/default"/>
    <dgm:cxn modelId="{948C2803-C216-45A1-AD4F-CEAE010F18F4}" type="presParOf" srcId="{E18F14C4-F396-4FC4-A72B-F6941CB6C07A}" destId="{39CCBA2A-5893-4E03-90AA-24F10FC55F64}" srcOrd="9" destOrd="0" presId="urn:microsoft.com/office/officeart/2005/8/layout/default"/>
    <dgm:cxn modelId="{510C45E4-699D-468A-B7D2-0A5D933C5817}" type="presParOf" srcId="{E18F14C4-F396-4FC4-A72B-F6941CB6C07A}" destId="{66F88025-1C22-4CC4-AC3B-C1CD8562EE4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613F13-0719-435A-93AF-5AD818989294}" type="doc">
      <dgm:prSet loTypeId="urn:microsoft.com/office/officeart/2005/8/layout/arrow5" loCatId="relationship" qsTypeId="urn:microsoft.com/office/officeart/2005/8/quickstyle/simple4" qsCatId="simple" csTypeId="urn:microsoft.com/office/officeart/2005/8/colors/colorful1" csCatId="colorful" phldr="1"/>
      <dgm:spPr/>
      <dgm:t>
        <a:bodyPr/>
        <a:lstStyle/>
        <a:p>
          <a:endParaRPr lang="en-US"/>
        </a:p>
      </dgm:t>
    </dgm:pt>
    <dgm:pt modelId="{8DC9EB7F-1B83-45AB-885B-85B95EDDD34C}">
      <dgm:prSet custT="1"/>
      <dgm:spPr/>
      <dgm:t>
        <a:bodyPr/>
        <a:lstStyle/>
        <a:p>
          <a:r>
            <a:rPr lang="en-US" sz="1800" dirty="0"/>
            <a:t>Duties of the </a:t>
          </a:r>
          <a:r>
            <a:rPr lang="en-US" sz="1800" u="sng" dirty="0"/>
            <a:t>Secretary</a:t>
          </a:r>
          <a:r>
            <a:rPr lang="en-US" sz="1800" dirty="0"/>
            <a:t> • Keep and maintain the minutes of all meetings of the Board of Directors and business meetings. • Maintain all records of membership, attendance and service to the Club in the form and manner prescribed by the Board of Directors. • Prepare and file all reports required by Optimist International and the District. File Registration with MO Secretary of State • Send out notice of board meeting at least 1 week in advance per bylaws</a:t>
          </a:r>
        </a:p>
      </dgm:t>
    </dgm:pt>
    <dgm:pt modelId="{9286B88E-3ED9-41DB-8BB3-EBDF9D2FDE36}" type="parTrans" cxnId="{B41D1184-C508-4DC6-BB02-91E8018DC2F0}">
      <dgm:prSet/>
      <dgm:spPr/>
      <dgm:t>
        <a:bodyPr/>
        <a:lstStyle/>
        <a:p>
          <a:endParaRPr lang="en-US"/>
        </a:p>
      </dgm:t>
    </dgm:pt>
    <dgm:pt modelId="{1CE2603E-7BC9-4ED6-8C96-3D8099A08A4F}" type="sibTrans" cxnId="{B41D1184-C508-4DC6-BB02-91E8018DC2F0}">
      <dgm:prSet/>
      <dgm:spPr/>
      <dgm:t>
        <a:bodyPr/>
        <a:lstStyle/>
        <a:p>
          <a:endParaRPr lang="en-US"/>
        </a:p>
      </dgm:t>
    </dgm:pt>
    <dgm:pt modelId="{8A906726-70F1-4BAC-9FA4-D40B8F17AD90}">
      <dgm:prSet/>
      <dgm:spPr/>
      <dgm:t>
        <a:bodyPr/>
        <a:lstStyle/>
        <a:p>
          <a:r>
            <a:rPr lang="en-US" dirty="0"/>
            <a:t>Duties of the </a:t>
          </a:r>
          <a:r>
            <a:rPr lang="en-US" u="sng" dirty="0"/>
            <a:t>Treasurer</a:t>
          </a:r>
          <a:r>
            <a:rPr lang="en-US" dirty="0"/>
            <a:t> • Keep and maintain all records of dues and monies collected and disbursed. • Submit regular financial statements in the form, manner and frequency prescribed by the Board of Directors. • Prepare an annual statement for the annual meeting of the Club. Submit records for audit at end of year. File 990 with IRS</a:t>
          </a:r>
        </a:p>
      </dgm:t>
    </dgm:pt>
    <dgm:pt modelId="{7871055D-609F-461F-9B18-16F0D0C3F9F0}" type="parTrans" cxnId="{D06F9940-9F87-4CEA-86F0-883FDE105B4E}">
      <dgm:prSet/>
      <dgm:spPr/>
      <dgm:t>
        <a:bodyPr/>
        <a:lstStyle/>
        <a:p>
          <a:endParaRPr lang="en-US"/>
        </a:p>
      </dgm:t>
    </dgm:pt>
    <dgm:pt modelId="{F37FC8CB-0DA1-4C9F-ADBE-CAD286886FAC}" type="sibTrans" cxnId="{D06F9940-9F87-4CEA-86F0-883FDE105B4E}">
      <dgm:prSet/>
      <dgm:spPr/>
      <dgm:t>
        <a:bodyPr/>
        <a:lstStyle/>
        <a:p>
          <a:endParaRPr lang="en-US"/>
        </a:p>
      </dgm:t>
    </dgm:pt>
    <dgm:pt modelId="{026F804B-48BB-4680-B082-626A98E83157}" type="pres">
      <dgm:prSet presAssocID="{D9613F13-0719-435A-93AF-5AD818989294}" presName="diagram" presStyleCnt="0">
        <dgm:presLayoutVars>
          <dgm:dir/>
          <dgm:resizeHandles val="exact"/>
        </dgm:presLayoutVars>
      </dgm:prSet>
      <dgm:spPr/>
    </dgm:pt>
    <dgm:pt modelId="{35E8E069-0752-445E-A912-415450C85593}" type="pres">
      <dgm:prSet presAssocID="{8DC9EB7F-1B83-45AB-885B-85B95EDDD34C}" presName="arrow" presStyleLbl="node1" presStyleIdx="0" presStyleCnt="2" custScaleX="140757" custScaleY="132132" custRadScaleRad="112080" custRadScaleInc="-410">
        <dgm:presLayoutVars>
          <dgm:bulletEnabled val="1"/>
        </dgm:presLayoutVars>
      </dgm:prSet>
      <dgm:spPr/>
    </dgm:pt>
    <dgm:pt modelId="{F3C10932-F9B4-4943-B41C-8459EDA5DFBE}" type="pres">
      <dgm:prSet presAssocID="{8A906726-70F1-4BAC-9FA4-D40B8F17AD90}" presName="arrow" presStyleLbl="node1" presStyleIdx="1" presStyleCnt="2" custScaleX="141150" custScaleY="119662" custRadScaleRad="84715" custRadScaleInc="0">
        <dgm:presLayoutVars>
          <dgm:bulletEnabled val="1"/>
        </dgm:presLayoutVars>
      </dgm:prSet>
      <dgm:spPr/>
    </dgm:pt>
  </dgm:ptLst>
  <dgm:cxnLst>
    <dgm:cxn modelId="{D06F9940-9F87-4CEA-86F0-883FDE105B4E}" srcId="{D9613F13-0719-435A-93AF-5AD818989294}" destId="{8A906726-70F1-4BAC-9FA4-D40B8F17AD90}" srcOrd="1" destOrd="0" parTransId="{7871055D-609F-461F-9B18-16F0D0C3F9F0}" sibTransId="{F37FC8CB-0DA1-4C9F-ADBE-CAD286886FAC}"/>
    <dgm:cxn modelId="{0BD0FB50-ACC8-4D00-8D49-4315E59A6BC6}" type="presOf" srcId="{D9613F13-0719-435A-93AF-5AD818989294}" destId="{026F804B-48BB-4680-B082-626A98E83157}" srcOrd="0" destOrd="0" presId="urn:microsoft.com/office/officeart/2005/8/layout/arrow5"/>
    <dgm:cxn modelId="{AC330575-0942-4BDD-AA0A-B9E1AF3A7C08}" type="presOf" srcId="{8DC9EB7F-1B83-45AB-885B-85B95EDDD34C}" destId="{35E8E069-0752-445E-A912-415450C85593}" srcOrd="0" destOrd="0" presId="urn:microsoft.com/office/officeart/2005/8/layout/arrow5"/>
    <dgm:cxn modelId="{B41D1184-C508-4DC6-BB02-91E8018DC2F0}" srcId="{D9613F13-0719-435A-93AF-5AD818989294}" destId="{8DC9EB7F-1B83-45AB-885B-85B95EDDD34C}" srcOrd="0" destOrd="0" parTransId="{9286B88E-3ED9-41DB-8BB3-EBDF9D2FDE36}" sibTransId="{1CE2603E-7BC9-4ED6-8C96-3D8099A08A4F}"/>
    <dgm:cxn modelId="{1E541DCC-0CA8-4F5B-8885-967C78525B2B}" type="presOf" srcId="{8A906726-70F1-4BAC-9FA4-D40B8F17AD90}" destId="{F3C10932-F9B4-4943-B41C-8459EDA5DFBE}" srcOrd="0" destOrd="0" presId="urn:microsoft.com/office/officeart/2005/8/layout/arrow5"/>
    <dgm:cxn modelId="{0197FC50-EC60-4FF1-B1E6-A141746BE32A}" type="presParOf" srcId="{026F804B-48BB-4680-B082-626A98E83157}" destId="{35E8E069-0752-445E-A912-415450C85593}" srcOrd="0" destOrd="0" presId="urn:microsoft.com/office/officeart/2005/8/layout/arrow5"/>
    <dgm:cxn modelId="{66EF7C22-92DB-4912-8EAF-57ED1AF24A30}" type="presParOf" srcId="{026F804B-48BB-4680-B082-626A98E83157}" destId="{F3C10932-F9B4-4943-B41C-8459EDA5DFB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A812EF-E2C8-462E-AB0D-40B1CF348B3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3F0490C-8651-4DC3-B200-41C53FF71852}">
      <dgm:prSet/>
      <dgm:spPr/>
      <dgm:t>
        <a:bodyPr/>
        <a:lstStyle/>
        <a:p>
          <a:r>
            <a:rPr lang="en-US" dirty="0"/>
            <a:t>Secretary: Read minutes of last meeting. Keep minutes. Read names of prospective members for vote (after required screening). Ask Board approval of Members to be dropped.</a:t>
          </a:r>
        </a:p>
      </dgm:t>
    </dgm:pt>
    <dgm:pt modelId="{A8DCBE3C-4280-42FF-996B-C2938DE50F95}" type="parTrans" cxnId="{45E39415-DA32-4200-8627-25004C7FE43C}">
      <dgm:prSet/>
      <dgm:spPr/>
      <dgm:t>
        <a:bodyPr/>
        <a:lstStyle/>
        <a:p>
          <a:endParaRPr lang="en-US"/>
        </a:p>
      </dgm:t>
    </dgm:pt>
    <dgm:pt modelId="{93B6B736-B1DA-4CED-BB95-36F7510B8732}" type="sibTrans" cxnId="{45E39415-DA32-4200-8627-25004C7FE43C}">
      <dgm:prSet/>
      <dgm:spPr/>
      <dgm:t>
        <a:bodyPr/>
        <a:lstStyle/>
        <a:p>
          <a:endParaRPr lang="en-US"/>
        </a:p>
      </dgm:t>
    </dgm:pt>
    <dgm:pt modelId="{5A3AC1CA-21B1-4DC9-B72C-DCDE907633B1}">
      <dgm:prSet/>
      <dgm:spPr/>
      <dgm:t>
        <a:bodyPr/>
        <a:lstStyle/>
        <a:p>
          <a:r>
            <a:rPr lang="en-US" dirty="0"/>
            <a:t>Treasurer: Present bills for approval. Present complete financial report. </a:t>
          </a:r>
        </a:p>
      </dgm:t>
    </dgm:pt>
    <dgm:pt modelId="{8A3D9F06-1F40-4105-AA22-CF7C0D497B4D}" type="parTrans" cxnId="{E857A678-B955-4A32-87BF-24A21DA5C54B}">
      <dgm:prSet/>
      <dgm:spPr/>
      <dgm:t>
        <a:bodyPr/>
        <a:lstStyle/>
        <a:p>
          <a:endParaRPr lang="en-US"/>
        </a:p>
      </dgm:t>
    </dgm:pt>
    <dgm:pt modelId="{F3A01A59-CCB9-4D14-A011-32A04A3CC775}" type="sibTrans" cxnId="{E857A678-B955-4A32-87BF-24A21DA5C54B}">
      <dgm:prSet/>
      <dgm:spPr/>
      <dgm:t>
        <a:bodyPr/>
        <a:lstStyle/>
        <a:p>
          <a:endParaRPr lang="en-US"/>
        </a:p>
      </dgm:t>
    </dgm:pt>
    <dgm:pt modelId="{F093EF44-E4B7-4529-B746-651848F1F53B}" type="pres">
      <dgm:prSet presAssocID="{8CA812EF-E2C8-462E-AB0D-40B1CF348B33}" presName="linear" presStyleCnt="0">
        <dgm:presLayoutVars>
          <dgm:animLvl val="lvl"/>
          <dgm:resizeHandles val="exact"/>
        </dgm:presLayoutVars>
      </dgm:prSet>
      <dgm:spPr/>
    </dgm:pt>
    <dgm:pt modelId="{151059C1-1A61-476F-9F83-AFFACA3EC125}" type="pres">
      <dgm:prSet presAssocID="{93F0490C-8651-4DC3-B200-41C53FF71852}" presName="parentText" presStyleLbl="node1" presStyleIdx="0" presStyleCnt="2">
        <dgm:presLayoutVars>
          <dgm:chMax val="0"/>
          <dgm:bulletEnabled val="1"/>
        </dgm:presLayoutVars>
      </dgm:prSet>
      <dgm:spPr/>
    </dgm:pt>
    <dgm:pt modelId="{601CDC94-566A-421D-8FC1-CDA4336E5CB5}" type="pres">
      <dgm:prSet presAssocID="{93B6B736-B1DA-4CED-BB95-36F7510B8732}" presName="spacer" presStyleCnt="0"/>
      <dgm:spPr/>
    </dgm:pt>
    <dgm:pt modelId="{96CD3852-1843-430A-81DD-EA226C7E199B}" type="pres">
      <dgm:prSet presAssocID="{5A3AC1CA-21B1-4DC9-B72C-DCDE907633B1}" presName="parentText" presStyleLbl="node1" presStyleIdx="1" presStyleCnt="2">
        <dgm:presLayoutVars>
          <dgm:chMax val="0"/>
          <dgm:bulletEnabled val="1"/>
        </dgm:presLayoutVars>
      </dgm:prSet>
      <dgm:spPr/>
    </dgm:pt>
  </dgm:ptLst>
  <dgm:cxnLst>
    <dgm:cxn modelId="{7CFAFE11-05B0-409F-8944-D29D3E9A01E6}" type="presOf" srcId="{8CA812EF-E2C8-462E-AB0D-40B1CF348B33}" destId="{F093EF44-E4B7-4529-B746-651848F1F53B}" srcOrd="0" destOrd="0" presId="urn:microsoft.com/office/officeart/2005/8/layout/vList2"/>
    <dgm:cxn modelId="{45E39415-DA32-4200-8627-25004C7FE43C}" srcId="{8CA812EF-E2C8-462E-AB0D-40B1CF348B33}" destId="{93F0490C-8651-4DC3-B200-41C53FF71852}" srcOrd="0" destOrd="0" parTransId="{A8DCBE3C-4280-42FF-996B-C2938DE50F95}" sibTransId="{93B6B736-B1DA-4CED-BB95-36F7510B8732}"/>
    <dgm:cxn modelId="{0A5F753D-A299-4932-9F80-49E70DA82660}" type="presOf" srcId="{5A3AC1CA-21B1-4DC9-B72C-DCDE907633B1}" destId="{96CD3852-1843-430A-81DD-EA226C7E199B}" srcOrd="0" destOrd="0" presId="urn:microsoft.com/office/officeart/2005/8/layout/vList2"/>
    <dgm:cxn modelId="{8396B446-9FC7-411B-B3EF-8CD242B648CB}" type="presOf" srcId="{93F0490C-8651-4DC3-B200-41C53FF71852}" destId="{151059C1-1A61-476F-9F83-AFFACA3EC125}" srcOrd="0" destOrd="0" presId="urn:microsoft.com/office/officeart/2005/8/layout/vList2"/>
    <dgm:cxn modelId="{E857A678-B955-4A32-87BF-24A21DA5C54B}" srcId="{8CA812EF-E2C8-462E-AB0D-40B1CF348B33}" destId="{5A3AC1CA-21B1-4DC9-B72C-DCDE907633B1}" srcOrd="1" destOrd="0" parTransId="{8A3D9F06-1F40-4105-AA22-CF7C0D497B4D}" sibTransId="{F3A01A59-CCB9-4D14-A011-32A04A3CC775}"/>
    <dgm:cxn modelId="{30997A87-8298-44A8-934A-048D8FFC90A0}" type="presParOf" srcId="{F093EF44-E4B7-4529-B746-651848F1F53B}" destId="{151059C1-1A61-476F-9F83-AFFACA3EC125}" srcOrd="0" destOrd="0" presId="urn:microsoft.com/office/officeart/2005/8/layout/vList2"/>
    <dgm:cxn modelId="{A43ECE83-71E1-4E2F-938D-FD01CB119BE2}" type="presParOf" srcId="{F093EF44-E4B7-4529-B746-651848F1F53B}" destId="{601CDC94-566A-421D-8FC1-CDA4336E5CB5}" srcOrd="1" destOrd="0" presId="urn:microsoft.com/office/officeart/2005/8/layout/vList2"/>
    <dgm:cxn modelId="{DF0E13E4-DAE9-4E7E-A51E-AF4AB8AF72F5}" type="presParOf" srcId="{F093EF44-E4B7-4529-B746-651848F1F53B}" destId="{96CD3852-1843-430A-81DD-EA226C7E199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86A47B-3E60-49A0-847F-3E332D96B752}"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2E4F0B4-C414-4EF2-BF31-A6F4BD011808}">
      <dgm:prSet/>
      <dgm:spPr/>
      <dgm:t>
        <a:bodyPr/>
        <a:lstStyle/>
        <a:p>
          <a:r>
            <a:rPr lang="en-US" dirty="0"/>
            <a:t>Treasurer, together with new President,  needs to get new signature authorizations with bank; this may require the minutes where the President was elected and the treasurer appointed</a:t>
          </a:r>
        </a:p>
      </dgm:t>
    </dgm:pt>
    <dgm:pt modelId="{CFDE7854-F35C-472F-9089-34C90910957F}" type="parTrans" cxnId="{7A70095F-11C5-4F13-92FB-3CC304083FB8}">
      <dgm:prSet/>
      <dgm:spPr/>
      <dgm:t>
        <a:bodyPr/>
        <a:lstStyle/>
        <a:p>
          <a:endParaRPr lang="en-US"/>
        </a:p>
      </dgm:t>
    </dgm:pt>
    <dgm:pt modelId="{A8644A5F-39E0-4010-A3BA-310C3353429C}" type="sibTrans" cxnId="{7A70095F-11C5-4F13-92FB-3CC304083FB8}">
      <dgm:prSet/>
      <dgm:spPr/>
      <dgm:t>
        <a:bodyPr/>
        <a:lstStyle/>
        <a:p>
          <a:endParaRPr lang="en-US"/>
        </a:p>
      </dgm:t>
    </dgm:pt>
    <dgm:pt modelId="{C5F9A11E-61FA-4E56-8726-99B7D5D1C027}">
      <dgm:prSet/>
      <dgm:spPr/>
      <dgm:t>
        <a:bodyPr/>
        <a:lstStyle/>
        <a:p>
          <a:r>
            <a:rPr lang="en-US" dirty="0"/>
            <a:t>Might also require Certificate of Good Standing from MO Secretary State</a:t>
          </a:r>
        </a:p>
      </dgm:t>
    </dgm:pt>
    <dgm:pt modelId="{7F435B1D-CB41-4070-98BD-854829079813}" type="parTrans" cxnId="{F616ACF7-14C9-4E6A-B130-A56ACE0065D9}">
      <dgm:prSet/>
      <dgm:spPr/>
      <dgm:t>
        <a:bodyPr/>
        <a:lstStyle/>
        <a:p>
          <a:endParaRPr lang="en-US"/>
        </a:p>
      </dgm:t>
    </dgm:pt>
    <dgm:pt modelId="{D6666469-249E-4D08-B1AC-D856E2CE5972}" type="sibTrans" cxnId="{F616ACF7-14C9-4E6A-B130-A56ACE0065D9}">
      <dgm:prSet/>
      <dgm:spPr/>
      <dgm:t>
        <a:bodyPr/>
        <a:lstStyle/>
        <a:p>
          <a:endParaRPr lang="en-US"/>
        </a:p>
      </dgm:t>
    </dgm:pt>
    <dgm:pt modelId="{C0973352-E9CB-4250-9254-260382AFC9DE}" type="pres">
      <dgm:prSet presAssocID="{7E86A47B-3E60-49A0-847F-3E332D96B752}" presName="root" presStyleCnt="0">
        <dgm:presLayoutVars>
          <dgm:dir/>
          <dgm:resizeHandles val="exact"/>
        </dgm:presLayoutVars>
      </dgm:prSet>
      <dgm:spPr/>
    </dgm:pt>
    <dgm:pt modelId="{CD195FF8-061D-4A17-BC3C-EFC8CB5CCE63}" type="pres">
      <dgm:prSet presAssocID="{92E4F0B4-C414-4EF2-BF31-A6F4BD011808}" presName="compNode" presStyleCnt="0"/>
      <dgm:spPr/>
    </dgm:pt>
    <dgm:pt modelId="{74DE356F-E2D5-4FF6-BCDA-AACD099E2CC1}" type="pres">
      <dgm:prSet presAssocID="{92E4F0B4-C414-4EF2-BF31-A6F4BD0118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42691DEE-DA44-4B61-B36B-68486D9D74BF}" type="pres">
      <dgm:prSet presAssocID="{92E4F0B4-C414-4EF2-BF31-A6F4BD011808}" presName="spaceRect" presStyleCnt="0"/>
      <dgm:spPr/>
    </dgm:pt>
    <dgm:pt modelId="{443FC2DB-9690-4496-9FCF-F4741163B645}" type="pres">
      <dgm:prSet presAssocID="{92E4F0B4-C414-4EF2-BF31-A6F4BD011808}" presName="textRect" presStyleLbl="revTx" presStyleIdx="0" presStyleCnt="2" custScaleX="131930" custScaleY="253684">
        <dgm:presLayoutVars>
          <dgm:chMax val="1"/>
          <dgm:chPref val="1"/>
        </dgm:presLayoutVars>
      </dgm:prSet>
      <dgm:spPr/>
    </dgm:pt>
    <dgm:pt modelId="{2CE705E8-DCB7-4E5A-B4C2-2C07FA9942D9}" type="pres">
      <dgm:prSet presAssocID="{A8644A5F-39E0-4010-A3BA-310C3353429C}" presName="sibTrans" presStyleCnt="0"/>
      <dgm:spPr/>
    </dgm:pt>
    <dgm:pt modelId="{D1976345-D1B5-4C00-BB6F-6A9943C56BEC}" type="pres">
      <dgm:prSet presAssocID="{C5F9A11E-61FA-4E56-8726-99B7D5D1C027}" presName="compNode" presStyleCnt="0"/>
      <dgm:spPr/>
    </dgm:pt>
    <dgm:pt modelId="{C6FD3488-F659-492B-8BC4-AE94B80D7609}" type="pres">
      <dgm:prSet presAssocID="{C5F9A11E-61FA-4E56-8726-99B7D5D1C02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5417F17-B83B-4401-907C-CEA98E2C0850}" type="pres">
      <dgm:prSet presAssocID="{C5F9A11E-61FA-4E56-8726-99B7D5D1C027}" presName="spaceRect" presStyleCnt="0"/>
      <dgm:spPr/>
    </dgm:pt>
    <dgm:pt modelId="{60327D2C-CB3D-43D6-A2D1-353B17312E1B}" type="pres">
      <dgm:prSet presAssocID="{C5F9A11E-61FA-4E56-8726-99B7D5D1C027}" presName="textRect" presStyleLbl="revTx" presStyleIdx="1" presStyleCnt="2" custScaleX="139625" custScaleY="202084">
        <dgm:presLayoutVars>
          <dgm:chMax val="1"/>
          <dgm:chPref val="1"/>
        </dgm:presLayoutVars>
      </dgm:prSet>
      <dgm:spPr/>
    </dgm:pt>
  </dgm:ptLst>
  <dgm:cxnLst>
    <dgm:cxn modelId="{D96C5730-D57D-48F2-93CA-4BAF73A3290B}" type="presOf" srcId="{C5F9A11E-61FA-4E56-8726-99B7D5D1C027}" destId="{60327D2C-CB3D-43D6-A2D1-353B17312E1B}" srcOrd="0" destOrd="0" presId="urn:microsoft.com/office/officeart/2018/2/layout/IconLabelList"/>
    <dgm:cxn modelId="{7A70095F-11C5-4F13-92FB-3CC304083FB8}" srcId="{7E86A47B-3E60-49A0-847F-3E332D96B752}" destId="{92E4F0B4-C414-4EF2-BF31-A6F4BD011808}" srcOrd="0" destOrd="0" parTransId="{CFDE7854-F35C-472F-9089-34C90910957F}" sibTransId="{A8644A5F-39E0-4010-A3BA-310C3353429C}"/>
    <dgm:cxn modelId="{678F87C3-03C8-4C5C-BEAD-832FB9F821F0}" type="presOf" srcId="{7E86A47B-3E60-49A0-847F-3E332D96B752}" destId="{C0973352-E9CB-4250-9254-260382AFC9DE}" srcOrd="0" destOrd="0" presId="urn:microsoft.com/office/officeart/2018/2/layout/IconLabelList"/>
    <dgm:cxn modelId="{51DFDCE8-B6AF-4AAF-83DC-DF7DFE45E8B6}" type="presOf" srcId="{92E4F0B4-C414-4EF2-BF31-A6F4BD011808}" destId="{443FC2DB-9690-4496-9FCF-F4741163B645}" srcOrd="0" destOrd="0" presId="urn:microsoft.com/office/officeart/2018/2/layout/IconLabelList"/>
    <dgm:cxn modelId="{F616ACF7-14C9-4E6A-B130-A56ACE0065D9}" srcId="{7E86A47B-3E60-49A0-847F-3E332D96B752}" destId="{C5F9A11E-61FA-4E56-8726-99B7D5D1C027}" srcOrd="1" destOrd="0" parTransId="{7F435B1D-CB41-4070-98BD-854829079813}" sibTransId="{D6666469-249E-4D08-B1AC-D856E2CE5972}"/>
    <dgm:cxn modelId="{716D7946-7D4B-4F6F-BEF2-B04AB7F9EF12}" type="presParOf" srcId="{C0973352-E9CB-4250-9254-260382AFC9DE}" destId="{CD195FF8-061D-4A17-BC3C-EFC8CB5CCE63}" srcOrd="0" destOrd="0" presId="urn:microsoft.com/office/officeart/2018/2/layout/IconLabelList"/>
    <dgm:cxn modelId="{2F1324B4-5ACF-414E-B978-85692CBDC90A}" type="presParOf" srcId="{CD195FF8-061D-4A17-BC3C-EFC8CB5CCE63}" destId="{74DE356F-E2D5-4FF6-BCDA-AACD099E2CC1}" srcOrd="0" destOrd="0" presId="urn:microsoft.com/office/officeart/2018/2/layout/IconLabelList"/>
    <dgm:cxn modelId="{B6B0B746-33C6-4D35-B3B8-6F7005118107}" type="presParOf" srcId="{CD195FF8-061D-4A17-BC3C-EFC8CB5CCE63}" destId="{42691DEE-DA44-4B61-B36B-68486D9D74BF}" srcOrd="1" destOrd="0" presId="urn:microsoft.com/office/officeart/2018/2/layout/IconLabelList"/>
    <dgm:cxn modelId="{8E5942B4-1972-4AC2-BA19-3EA6AEE3E931}" type="presParOf" srcId="{CD195FF8-061D-4A17-BC3C-EFC8CB5CCE63}" destId="{443FC2DB-9690-4496-9FCF-F4741163B645}" srcOrd="2" destOrd="0" presId="urn:microsoft.com/office/officeart/2018/2/layout/IconLabelList"/>
    <dgm:cxn modelId="{A270ABD3-053F-4F24-A0FE-38A8331F7DA6}" type="presParOf" srcId="{C0973352-E9CB-4250-9254-260382AFC9DE}" destId="{2CE705E8-DCB7-4E5A-B4C2-2C07FA9942D9}" srcOrd="1" destOrd="0" presId="urn:microsoft.com/office/officeart/2018/2/layout/IconLabelList"/>
    <dgm:cxn modelId="{25E9A28D-0B30-49AD-AD60-E3117A78B246}" type="presParOf" srcId="{C0973352-E9CB-4250-9254-260382AFC9DE}" destId="{D1976345-D1B5-4C00-BB6F-6A9943C56BEC}" srcOrd="2" destOrd="0" presId="urn:microsoft.com/office/officeart/2018/2/layout/IconLabelList"/>
    <dgm:cxn modelId="{3C13356E-1C6F-431F-B4B1-3DBB29A4C07E}" type="presParOf" srcId="{D1976345-D1B5-4C00-BB6F-6A9943C56BEC}" destId="{C6FD3488-F659-492B-8BC4-AE94B80D7609}" srcOrd="0" destOrd="0" presId="urn:microsoft.com/office/officeart/2018/2/layout/IconLabelList"/>
    <dgm:cxn modelId="{1D37E57B-56A8-4809-A5A4-74D5A8519EF5}" type="presParOf" srcId="{D1976345-D1B5-4C00-BB6F-6A9943C56BEC}" destId="{95417F17-B83B-4401-907C-CEA98E2C0850}" srcOrd="1" destOrd="0" presId="urn:microsoft.com/office/officeart/2018/2/layout/IconLabelList"/>
    <dgm:cxn modelId="{EA4B0EE3-4A3C-4406-BB83-0290579F40B4}" type="presParOf" srcId="{D1976345-D1B5-4C00-BB6F-6A9943C56BEC}" destId="{60327D2C-CB3D-43D6-A2D1-353B17312E1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23757-2ABC-40F4-9F11-129D8F2572D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879BFD0-73B3-4DC4-9871-51C3C6138754}">
      <dgm:prSet/>
      <dgm:spPr/>
      <dgm:t>
        <a:bodyPr/>
        <a:lstStyle/>
        <a:p>
          <a:pPr>
            <a:defRPr cap="all"/>
          </a:pPr>
          <a:r>
            <a:rPr lang="en-US" dirty="0"/>
            <a:t>Budgets</a:t>
          </a:r>
        </a:p>
      </dgm:t>
    </dgm:pt>
    <dgm:pt modelId="{BF2D1FDD-0DF4-4D9F-AC35-9AEF29B38DA5}" type="parTrans" cxnId="{E50AABF2-B104-4281-B447-325B2E9FF163}">
      <dgm:prSet/>
      <dgm:spPr/>
      <dgm:t>
        <a:bodyPr/>
        <a:lstStyle/>
        <a:p>
          <a:endParaRPr lang="en-US"/>
        </a:p>
      </dgm:t>
    </dgm:pt>
    <dgm:pt modelId="{C1D60DAC-178B-4E34-B031-2FC867756FA2}" type="sibTrans" cxnId="{E50AABF2-B104-4281-B447-325B2E9FF163}">
      <dgm:prSet/>
      <dgm:spPr/>
      <dgm:t>
        <a:bodyPr/>
        <a:lstStyle/>
        <a:p>
          <a:endParaRPr lang="en-US"/>
        </a:p>
      </dgm:t>
    </dgm:pt>
    <dgm:pt modelId="{EEC773B2-0193-488A-B9CE-54C72E32924F}">
      <dgm:prSet/>
      <dgm:spPr/>
      <dgm:t>
        <a:bodyPr/>
        <a:lstStyle/>
        <a:p>
          <a:pPr>
            <a:defRPr cap="all"/>
          </a:pPr>
          <a:r>
            <a:rPr lang="en-US" dirty="0"/>
            <a:t>Accounting</a:t>
          </a:r>
        </a:p>
      </dgm:t>
    </dgm:pt>
    <dgm:pt modelId="{5F00FA05-38C8-4F7E-B8AA-F55B78B71E3A}" type="parTrans" cxnId="{E859AFCA-8072-4092-9035-F685E60EBC59}">
      <dgm:prSet/>
      <dgm:spPr/>
      <dgm:t>
        <a:bodyPr/>
        <a:lstStyle/>
        <a:p>
          <a:endParaRPr lang="en-US"/>
        </a:p>
      </dgm:t>
    </dgm:pt>
    <dgm:pt modelId="{C78BB433-DF5D-4FCE-8675-50FAF1F1CBF9}" type="sibTrans" cxnId="{E859AFCA-8072-4092-9035-F685E60EBC59}">
      <dgm:prSet/>
      <dgm:spPr/>
      <dgm:t>
        <a:bodyPr/>
        <a:lstStyle/>
        <a:p>
          <a:endParaRPr lang="en-US"/>
        </a:p>
      </dgm:t>
    </dgm:pt>
    <dgm:pt modelId="{440D1002-2AF9-405D-A76F-6A2F4595E78A}" type="pres">
      <dgm:prSet presAssocID="{0A123757-2ABC-40F4-9F11-129D8F2572DE}" presName="root" presStyleCnt="0">
        <dgm:presLayoutVars>
          <dgm:dir/>
          <dgm:resizeHandles val="exact"/>
        </dgm:presLayoutVars>
      </dgm:prSet>
      <dgm:spPr/>
    </dgm:pt>
    <dgm:pt modelId="{83091A06-9B87-43E4-99B0-DFCDA7140BB9}" type="pres">
      <dgm:prSet presAssocID="{D879BFD0-73B3-4DC4-9871-51C3C6138754}" presName="compNode" presStyleCnt="0"/>
      <dgm:spPr/>
    </dgm:pt>
    <dgm:pt modelId="{653D70B4-884A-419D-8189-53AF71056C30}" type="pres">
      <dgm:prSet presAssocID="{D879BFD0-73B3-4DC4-9871-51C3C6138754}" presName="iconBgRect" presStyleLbl="bgShp" presStyleIdx="0" presStyleCnt="2"/>
      <dgm:spPr>
        <a:prstGeom prst="round2DiagRect">
          <a:avLst>
            <a:gd name="adj1" fmla="val 29727"/>
            <a:gd name="adj2" fmla="val 0"/>
          </a:avLst>
        </a:prstGeom>
      </dgm:spPr>
    </dgm:pt>
    <dgm:pt modelId="{002B8C75-F39B-4F03-AB99-ECC8FE29AFB9}" type="pres">
      <dgm:prSet presAssocID="{D879BFD0-73B3-4DC4-9871-51C3C613875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237B929F-8838-40BD-A1C9-0560E255BCD0}" type="pres">
      <dgm:prSet presAssocID="{D879BFD0-73B3-4DC4-9871-51C3C6138754}" presName="spaceRect" presStyleCnt="0"/>
      <dgm:spPr/>
    </dgm:pt>
    <dgm:pt modelId="{58E5DCC6-92DF-46B7-BB02-3A9DDBC418FF}" type="pres">
      <dgm:prSet presAssocID="{D879BFD0-73B3-4DC4-9871-51C3C6138754}" presName="textRect" presStyleLbl="revTx" presStyleIdx="0" presStyleCnt="2">
        <dgm:presLayoutVars>
          <dgm:chMax val="1"/>
          <dgm:chPref val="1"/>
        </dgm:presLayoutVars>
      </dgm:prSet>
      <dgm:spPr/>
    </dgm:pt>
    <dgm:pt modelId="{8E4AE541-7251-4E3C-A16E-5C70ADBD8F63}" type="pres">
      <dgm:prSet presAssocID="{C1D60DAC-178B-4E34-B031-2FC867756FA2}" presName="sibTrans" presStyleCnt="0"/>
      <dgm:spPr/>
    </dgm:pt>
    <dgm:pt modelId="{F6874A53-E529-4567-9D70-CD7A7EB2D73F}" type="pres">
      <dgm:prSet presAssocID="{EEC773B2-0193-488A-B9CE-54C72E32924F}" presName="compNode" presStyleCnt="0"/>
      <dgm:spPr/>
    </dgm:pt>
    <dgm:pt modelId="{B7DCD6A1-F32B-4E79-8A8B-4070DB6EF63D}" type="pres">
      <dgm:prSet presAssocID="{EEC773B2-0193-488A-B9CE-54C72E32924F}" presName="iconBgRect" presStyleLbl="bgShp" presStyleIdx="1" presStyleCnt="2"/>
      <dgm:spPr>
        <a:prstGeom prst="round2DiagRect">
          <a:avLst>
            <a:gd name="adj1" fmla="val 29727"/>
            <a:gd name="adj2" fmla="val 0"/>
          </a:avLst>
        </a:prstGeom>
      </dgm:spPr>
    </dgm:pt>
    <dgm:pt modelId="{F52F3090-4AC9-44E2-8046-C4CEBEF9DCFF}" type="pres">
      <dgm:prSet presAssocID="{EEC773B2-0193-488A-B9CE-54C72E32924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3859F461-0F38-4676-9D3E-41CA46016767}" type="pres">
      <dgm:prSet presAssocID="{EEC773B2-0193-488A-B9CE-54C72E32924F}" presName="spaceRect" presStyleCnt="0"/>
      <dgm:spPr/>
    </dgm:pt>
    <dgm:pt modelId="{C37F0E4B-C3CE-400A-AA35-9CA4E8EA1D85}" type="pres">
      <dgm:prSet presAssocID="{EEC773B2-0193-488A-B9CE-54C72E32924F}" presName="textRect" presStyleLbl="revTx" presStyleIdx="1" presStyleCnt="2">
        <dgm:presLayoutVars>
          <dgm:chMax val="1"/>
          <dgm:chPref val="1"/>
        </dgm:presLayoutVars>
      </dgm:prSet>
      <dgm:spPr/>
    </dgm:pt>
  </dgm:ptLst>
  <dgm:cxnLst>
    <dgm:cxn modelId="{69D5BD15-42A2-4D31-8D04-4EEB74A134DD}" type="presOf" srcId="{0A123757-2ABC-40F4-9F11-129D8F2572DE}" destId="{440D1002-2AF9-405D-A76F-6A2F4595E78A}" srcOrd="0" destOrd="0" presId="urn:microsoft.com/office/officeart/2018/5/layout/IconLeafLabelList"/>
    <dgm:cxn modelId="{DB720D67-E59C-4E57-B7E4-451E71119C96}" type="presOf" srcId="{D879BFD0-73B3-4DC4-9871-51C3C6138754}" destId="{58E5DCC6-92DF-46B7-BB02-3A9DDBC418FF}" srcOrd="0" destOrd="0" presId="urn:microsoft.com/office/officeart/2018/5/layout/IconLeafLabelList"/>
    <dgm:cxn modelId="{E859AFCA-8072-4092-9035-F685E60EBC59}" srcId="{0A123757-2ABC-40F4-9F11-129D8F2572DE}" destId="{EEC773B2-0193-488A-B9CE-54C72E32924F}" srcOrd="1" destOrd="0" parTransId="{5F00FA05-38C8-4F7E-B8AA-F55B78B71E3A}" sibTransId="{C78BB433-DF5D-4FCE-8675-50FAF1F1CBF9}"/>
    <dgm:cxn modelId="{DB1928D1-331E-4181-81D6-A390E74FE09C}" type="presOf" srcId="{EEC773B2-0193-488A-B9CE-54C72E32924F}" destId="{C37F0E4B-C3CE-400A-AA35-9CA4E8EA1D85}" srcOrd="0" destOrd="0" presId="urn:microsoft.com/office/officeart/2018/5/layout/IconLeafLabelList"/>
    <dgm:cxn modelId="{E50AABF2-B104-4281-B447-325B2E9FF163}" srcId="{0A123757-2ABC-40F4-9F11-129D8F2572DE}" destId="{D879BFD0-73B3-4DC4-9871-51C3C6138754}" srcOrd="0" destOrd="0" parTransId="{BF2D1FDD-0DF4-4D9F-AC35-9AEF29B38DA5}" sibTransId="{C1D60DAC-178B-4E34-B031-2FC867756FA2}"/>
    <dgm:cxn modelId="{34B5ACBF-6EE5-477D-AE1F-D9E41A776213}" type="presParOf" srcId="{440D1002-2AF9-405D-A76F-6A2F4595E78A}" destId="{83091A06-9B87-43E4-99B0-DFCDA7140BB9}" srcOrd="0" destOrd="0" presId="urn:microsoft.com/office/officeart/2018/5/layout/IconLeafLabelList"/>
    <dgm:cxn modelId="{6060A32F-A60A-4BE8-B87E-C939A39E3D5C}" type="presParOf" srcId="{83091A06-9B87-43E4-99B0-DFCDA7140BB9}" destId="{653D70B4-884A-419D-8189-53AF71056C30}" srcOrd="0" destOrd="0" presId="urn:microsoft.com/office/officeart/2018/5/layout/IconLeafLabelList"/>
    <dgm:cxn modelId="{668D024B-5F09-4684-B61B-80F983EB2EAB}" type="presParOf" srcId="{83091A06-9B87-43E4-99B0-DFCDA7140BB9}" destId="{002B8C75-F39B-4F03-AB99-ECC8FE29AFB9}" srcOrd="1" destOrd="0" presId="urn:microsoft.com/office/officeart/2018/5/layout/IconLeafLabelList"/>
    <dgm:cxn modelId="{2F48406B-6047-4E9D-84A4-E5A29D534D72}" type="presParOf" srcId="{83091A06-9B87-43E4-99B0-DFCDA7140BB9}" destId="{237B929F-8838-40BD-A1C9-0560E255BCD0}" srcOrd="2" destOrd="0" presId="urn:microsoft.com/office/officeart/2018/5/layout/IconLeafLabelList"/>
    <dgm:cxn modelId="{67971BD9-FAFB-4F55-A8CF-5CDE481186CA}" type="presParOf" srcId="{83091A06-9B87-43E4-99B0-DFCDA7140BB9}" destId="{58E5DCC6-92DF-46B7-BB02-3A9DDBC418FF}" srcOrd="3" destOrd="0" presId="urn:microsoft.com/office/officeart/2018/5/layout/IconLeafLabelList"/>
    <dgm:cxn modelId="{FA30DF9E-C868-41BC-A078-067B1B4E9DF0}" type="presParOf" srcId="{440D1002-2AF9-405D-A76F-6A2F4595E78A}" destId="{8E4AE541-7251-4E3C-A16E-5C70ADBD8F63}" srcOrd="1" destOrd="0" presId="urn:microsoft.com/office/officeart/2018/5/layout/IconLeafLabelList"/>
    <dgm:cxn modelId="{2198077F-FA54-48A4-AA8A-ED084CD6C4D4}" type="presParOf" srcId="{440D1002-2AF9-405D-A76F-6A2F4595E78A}" destId="{F6874A53-E529-4567-9D70-CD7A7EB2D73F}" srcOrd="2" destOrd="0" presId="urn:microsoft.com/office/officeart/2018/5/layout/IconLeafLabelList"/>
    <dgm:cxn modelId="{642541EA-F051-462B-ADAC-49EEB2A49B32}" type="presParOf" srcId="{F6874A53-E529-4567-9D70-CD7A7EB2D73F}" destId="{B7DCD6A1-F32B-4E79-8A8B-4070DB6EF63D}" srcOrd="0" destOrd="0" presId="urn:microsoft.com/office/officeart/2018/5/layout/IconLeafLabelList"/>
    <dgm:cxn modelId="{7F608101-F759-465A-BD09-729AE454D94A}" type="presParOf" srcId="{F6874A53-E529-4567-9D70-CD7A7EB2D73F}" destId="{F52F3090-4AC9-44E2-8046-C4CEBEF9DCFF}" srcOrd="1" destOrd="0" presId="urn:microsoft.com/office/officeart/2018/5/layout/IconLeafLabelList"/>
    <dgm:cxn modelId="{20AB7F1B-9E7E-4804-80DD-9981B24F9FD8}" type="presParOf" srcId="{F6874A53-E529-4567-9D70-CD7A7EB2D73F}" destId="{3859F461-0F38-4676-9D3E-41CA46016767}" srcOrd="2" destOrd="0" presId="urn:microsoft.com/office/officeart/2018/5/layout/IconLeafLabelList"/>
    <dgm:cxn modelId="{30BA9374-C847-4144-89C3-5CB8E5053939}" type="presParOf" srcId="{F6874A53-E529-4567-9D70-CD7A7EB2D73F}" destId="{C37F0E4B-C3CE-400A-AA35-9CA4E8EA1D8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FD604-7FEC-4ED3-8845-632481229556}">
      <dsp:nvSpPr>
        <dsp:cNvPr id="0" name=""/>
        <dsp:cNvSpPr/>
      </dsp:nvSpPr>
      <dsp:spPr>
        <a:xfrm>
          <a:off x="0" y="93057"/>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hlinkClick xmlns:r="http://schemas.openxmlformats.org/officeDocument/2006/relationships" r:id="rId1"/>
            </a:rPr>
            <a:t>1 - Secretary-Treasurer Welcome</a:t>
          </a:r>
          <a:endParaRPr lang="en-US" sz="3500" kern="1200" dirty="0"/>
        </a:p>
      </dsp:txBody>
      <dsp:txXfrm>
        <a:off x="0" y="93057"/>
        <a:ext cx="3005666" cy="1803399"/>
      </dsp:txXfrm>
    </dsp:sp>
    <dsp:sp modelId="{E40AED76-C925-41AC-8DD9-AAA71CDF4A98}">
      <dsp:nvSpPr>
        <dsp:cNvPr id="0" name=""/>
        <dsp:cNvSpPr/>
      </dsp:nvSpPr>
      <dsp:spPr>
        <a:xfrm>
          <a:off x="3306233" y="93057"/>
          <a:ext cx="3005666" cy="1803399"/>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2 - Setting Goals</a:t>
          </a:r>
          <a:endParaRPr lang="en-US" sz="3500" kern="1200" dirty="0">
            <a:solidFill>
              <a:schemeClr val="tx1"/>
            </a:solidFill>
          </a:endParaRPr>
        </a:p>
      </dsp:txBody>
      <dsp:txXfrm>
        <a:off x="3306233" y="93057"/>
        <a:ext cx="3005666" cy="1803399"/>
      </dsp:txXfrm>
    </dsp:sp>
    <dsp:sp modelId="{2F0D363E-7424-4330-BE62-514A0619780E}">
      <dsp:nvSpPr>
        <dsp:cNvPr id="0" name=""/>
        <dsp:cNvSpPr/>
      </dsp:nvSpPr>
      <dsp:spPr>
        <a:xfrm>
          <a:off x="6612466" y="93057"/>
          <a:ext cx="3005666" cy="1803399"/>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3 – </a:t>
          </a:r>
          <a:r>
            <a:rPr lang="en-US" sz="3500" b="0" i="0" u="sng"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Re</a:t>
          </a:r>
          <a:r>
            <a:rPr lang="en-US" sz="3500" b="0" i="0" u="sng" kern="1200" dirty="0">
              <a:solidFill>
                <a:schemeClr val="tx1"/>
              </a:solidFill>
            </a:rPr>
            <a:t>cords and reports</a:t>
          </a:r>
          <a:endParaRPr lang="en-US" sz="3500" u="sng" kern="1200" dirty="0">
            <a:solidFill>
              <a:schemeClr val="tx1"/>
            </a:solidFill>
          </a:endParaRPr>
        </a:p>
      </dsp:txBody>
      <dsp:txXfrm>
        <a:off x="6612466" y="93057"/>
        <a:ext cx="3005666" cy="1803399"/>
      </dsp:txXfrm>
    </dsp:sp>
    <dsp:sp modelId="{FCF46707-D39A-4F9D-8DC5-C21A983C3BB9}">
      <dsp:nvSpPr>
        <dsp:cNvPr id="0" name=""/>
        <dsp:cNvSpPr/>
      </dsp:nvSpPr>
      <dsp:spPr>
        <a:xfrm>
          <a:off x="0" y="2197024"/>
          <a:ext cx="3005666" cy="1803399"/>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4 - Importance of Finances</a:t>
          </a:r>
          <a:endParaRPr lang="en-US" sz="3500" kern="1200" dirty="0">
            <a:solidFill>
              <a:schemeClr val="tx1"/>
            </a:solidFill>
          </a:endParaRPr>
        </a:p>
      </dsp:txBody>
      <dsp:txXfrm>
        <a:off x="0" y="2197024"/>
        <a:ext cx="3005666" cy="1803399"/>
      </dsp:txXfrm>
    </dsp:sp>
    <dsp:sp modelId="{903433D9-8E48-4EB7-ADA4-85ABEA681420}">
      <dsp:nvSpPr>
        <dsp:cNvPr id="0" name=""/>
        <dsp:cNvSpPr/>
      </dsp:nvSpPr>
      <dsp:spPr>
        <a:xfrm>
          <a:off x="3306233" y="2197024"/>
          <a:ext cx="3005666" cy="1803399"/>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5 - Fees &amp; Dues</a:t>
          </a:r>
          <a:endParaRPr lang="en-US" sz="3500" kern="1200" dirty="0">
            <a:solidFill>
              <a:schemeClr val="tx1"/>
            </a:solidFill>
          </a:endParaRPr>
        </a:p>
      </dsp:txBody>
      <dsp:txXfrm>
        <a:off x="3306233" y="2197024"/>
        <a:ext cx="3005666" cy="1803399"/>
      </dsp:txXfrm>
    </dsp:sp>
    <dsp:sp modelId="{66F88025-1C22-4CC4-AC3B-C1CD8562EE4B}">
      <dsp:nvSpPr>
        <dsp:cNvPr id="0" name=""/>
        <dsp:cNvSpPr/>
      </dsp:nvSpPr>
      <dsp:spPr>
        <a:xfrm>
          <a:off x="6612466" y="2197024"/>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6 – </a:t>
          </a:r>
          <a:r>
            <a:rPr lang="en-US" sz="3500" b="0" i="0" u="sng" kern="1200" dirty="0">
              <a:solidFill>
                <a:schemeClr val="tx1"/>
              </a:solidFill>
            </a:rPr>
            <a:t>Resources for Success</a:t>
          </a:r>
          <a:endParaRPr lang="en-US" sz="3500" u="sng" kern="1200" dirty="0">
            <a:solidFill>
              <a:schemeClr val="tx1"/>
            </a:solidFill>
          </a:endParaRPr>
        </a:p>
      </dsp:txBody>
      <dsp:txXfrm>
        <a:off x="6612466" y="2197024"/>
        <a:ext cx="3005666" cy="1803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8E069-0752-445E-A912-415450C85593}">
      <dsp:nvSpPr>
        <dsp:cNvPr id="0" name=""/>
        <dsp:cNvSpPr/>
      </dsp:nvSpPr>
      <dsp:spPr>
        <a:xfrm rot="16200000">
          <a:off x="-883316" y="54022"/>
          <a:ext cx="6085715" cy="5712808"/>
        </a:xfrm>
        <a:prstGeom prst="downArrow">
          <a:avLst>
            <a:gd name="adj1" fmla="val 50000"/>
            <a:gd name="adj2" fmla="val 35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Duties of the </a:t>
          </a:r>
          <a:r>
            <a:rPr lang="en-US" sz="1800" u="sng" kern="1200" dirty="0"/>
            <a:t>Secretary</a:t>
          </a:r>
          <a:r>
            <a:rPr lang="en-US" sz="1800" kern="1200" dirty="0"/>
            <a:t> • Keep and maintain the minutes of all meetings of the Board of Directors and business meetings. • Maintain all records of membership, attendance and service to the Club in the form and manner prescribed by the Board of Directors. • Prepare and file all reports required by Optimist International and the District. File Registration with MO Secretary of State • Send out notice of board meeting at least 1 week in advance per bylaws</a:t>
          </a:r>
        </a:p>
      </dsp:txBody>
      <dsp:txXfrm rot="5400000">
        <a:off x="-696862" y="1388997"/>
        <a:ext cx="4713067" cy="3042857"/>
      </dsp:txXfrm>
    </dsp:sp>
    <dsp:sp modelId="{F3C10932-F9B4-4943-B41C-8459EDA5DFBE}">
      <dsp:nvSpPr>
        <dsp:cNvPr id="0" name=""/>
        <dsp:cNvSpPr/>
      </dsp:nvSpPr>
      <dsp:spPr>
        <a:xfrm rot="5400000">
          <a:off x="3363551" y="323596"/>
          <a:ext cx="6102707" cy="5173660"/>
        </a:xfrm>
        <a:prstGeom prst="downArrow">
          <a:avLst>
            <a:gd name="adj1" fmla="val 50000"/>
            <a:gd name="adj2" fmla="val 35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Duties of the </a:t>
          </a:r>
          <a:r>
            <a:rPr lang="en-US" sz="1900" u="sng" kern="1200" dirty="0"/>
            <a:t>Treasurer</a:t>
          </a:r>
          <a:r>
            <a:rPr lang="en-US" sz="1900" kern="1200" dirty="0"/>
            <a:t> • Keep and maintain all records of dues and monies collected and disbursed. • Submit regular financial statements in the form, manner and frequency prescribed by the Board of Directors. • Prepare an annual statement for the annual meeting of the Club. Submit records for audit at end of year. File 990 with IRS</a:t>
          </a:r>
        </a:p>
      </dsp:txBody>
      <dsp:txXfrm rot="-5400000">
        <a:off x="4733465" y="1384749"/>
        <a:ext cx="4268270" cy="3051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059C1-1A61-476F-9F83-AFFACA3EC125}">
      <dsp:nvSpPr>
        <dsp:cNvPr id="0" name=""/>
        <dsp:cNvSpPr/>
      </dsp:nvSpPr>
      <dsp:spPr>
        <a:xfrm>
          <a:off x="0" y="12555"/>
          <a:ext cx="6692813" cy="23587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Secretary: Read minutes of last meeting. Keep minutes. Read names of prospective members for vote (after required screening). Ask Board approval of Members to be dropped.</a:t>
          </a:r>
        </a:p>
      </dsp:txBody>
      <dsp:txXfrm>
        <a:off x="115143" y="127698"/>
        <a:ext cx="6462527" cy="2128434"/>
      </dsp:txXfrm>
    </dsp:sp>
    <dsp:sp modelId="{96CD3852-1843-430A-81DD-EA226C7E199B}">
      <dsp:nvSpPr>
        <dsp:cNvPr id="0" name=""/>
        <dsp:cNvSpPr/>
      </dsp:nvSpPr>
      <dsp:spPr>
        <a:xfrm>
          <a:off x="0" y="2451915"/>
          <a:ext cx="6692813" cy="235872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Treasurer: Present bills for approval. Present complete financial report. </a:t>
          </a:r>
        </a:p>
      </dsp:txBody>
      <dsp:txXfrm>
        <a:off x="115143" y="2567058"/>
        <a:ext cx="6462527" cy="2128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E356F-E2D5-4FF6-BCDA-AACD099E2CC1}">
      <dsp:nvSpPr>
        <dsp:cNvPr id="0" name=""/>
        <dsp:cNvSpPr/>
      </dsp:nvSpPr>
      <dsp:spPr>
        <a:xfrm>
          <a:off x="1477793" y="473933"/>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3FC2DB-9690-4496-9FCF-F4741163B645}">
      <dsp:nvSpPr>
        <dsp:cNvPr id="0" name=""/>
        <dsp:cNvSpPr/>
      </dsp:nvSpPr>
      <dsp:spPr>
        <a:xfrm>
          <a:off x="45078" y="1793023"/>
          <a:ext cx="4348742" cy="182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Treasurer, together with new President,  needs to get new signature authorizations with bank; this may require the minutes where the President was elected and the treasurer appointed</a:t>
          </a:r>
        </a:p>
      </dsp:txBody>
      <dsp:txXfrm>
        <a:off x="45078" y="1793023"/>
        <a:ext cx="4348742" cy="1826524"/>
      </dsp:txXfrm>
    </dsp:sp>
    <dsp:sp modelId="{C6FD3488-F659-492B-8BC4-AE94B80D7609}">
      <dsp:nvSpPr>
        <dsp:cNvPr id="0" name=""/>
        <dsp:cNvSpPr/>
      </dsp:nvSpPr>
      <dsp:spPr>
        <a:xfrm>
          <a:off x="6530203" y="566813"/>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0327D2C-CB3D-43D6-A2D1-353B17312E1B}">
      <dsp:nvSpPr>
        <dsp:cNvPr id="0" name=""/>
        <dsp:cNvSpPr/>
      </dsp:nvSpPr>
      <dsp:spPr>
        <a:xfrm>
          <a:off x="4970665" y="2071663"/>
          <a:ext cx="4602389" cy="1455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Might also require Certificate of Good Standing from MO Secretary State</a:t>
          </a:r>
        </a:p>
      </dsp:txBody>
      <dsp:txXfrm>
        <a:off x="4970665" y="2071663"/>
        <a:ext cx="4602389" cy="1455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D70B4-884A-419D-8189-53AF71056C30}">
      <dsp:nvSpPr>
        <dsp:cNvPr id="0" name=""/>
        <dsp:cNvSpPr/>
      </dsp:nvSpPr>
      <dsp:spPr>
        <a:xfrm>
          <a:off x="1596066" y="246740"/>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B8C75-F39B-4F03-AB99-ECC8FE29AFB9}">
      <dsp:nvSpPr>
        <dsp:cNvPr id="0" name=""/>
        <dsp:cNvSpPr/>
      </dsp:nvSpPr>
      <dsp:spPr>
        <a:xfrm>
          <a:off x="2064066" y="71474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8E5DCC6-92DF-46B7-BB02-3A9DDBC418FF}">
      <dsp:nvSpPr>
        <dsp:cNvPr id="0" name=""/>
        <dsp:cNvSpPr/>
      </dsp:nvSpPr>
      <dsp:spPr>
        <a:xfrm>
          <a:off x="894066" y="312674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Budgets</a:t>
          </a:r>
        </a:p>
      </dsp:txBody>
      <dsp:txXfrm>
        <a:off x="894066" y="3126741"/>
        <a:ext cx="3600000" cy="720000"/>
      </dsp:txXfrm>
    </dsp:sp>
    <dsp:sp modelId="{B7DCD6A1-F32B-4E79-8A8B-4070DB6EF63D}">
      <dsp:nvSpPr>
        <dsp:cNvPr id="0" name=""/>
        <dsp:cNvSpPr/>
      </dsp:nvSpPr>
      <dsp:spPr>
        <a:xfrm>
          <a:off x="5826066" y="246740"/>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F3090-4AC9-44E2-8046-C4CEBEF9DCFF}">
      <dsp:nvSpPr>
        <dsp:cNvPr id="0" name=""/>
        <dsp:cNvSpPr/>
      </dsp:nvSpPr>
      <dsp:spPr>
        <a:xfrm>
          <a:off x="6294066" y="71474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7F0E4B-C3CE-400A-AA35-9CA4E8EA1D85}">
      <dsp:nvSpPr>
        <dsp:cNvPr id="0" name=""/>
        <dsp:cNvSpPr/>
      </dsp:nvSpPr>
      <dsp:spPr>
        <a:xfrm>
          <a:off x="5124066" y="312674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Accounting</a:t>
          </a:r>
        </a:p>
      </dsp:txBody>
      <dsp:txXfrm>
        <a:off x="5124066" y="3126741"/>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9T12:15:43.799"/>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1329 99,'-20'-1,"0"0,-38-10,5 1,-20 2,-125 3,179 4,-32-4,30 2,-22-1,0 4,0-1,-49 5,80-2,0 0,0 1,1 1,-15 5,-43 24,33-15,-57 31,78-39,0 0,1 1,-24 23,17-13,14-16,0 1,1 1,0-1,1 1,0 0,-6 10,-60 112,-13 23,81-144,0 0,0-1,1 1,0 0,0 0,1 1,-1 9,2 2,3 36,-2-51,0 0,1 0,-1 0,1 0,0 0,0-1,0 1,5 6,28 34,-19-26,1 3,4 6,36 35,-49-55,1-1,-1 0,2 0,-1-1,1 0,-1-1,2 0,16 6,91 31,-83-29,1-2,72 12,-70-15,48 17,-60-16,2-1,-1-1,1-1,31 2,168-7,-117-2,-100 2,0 0,0 0,0 1,0 1,13 4,-9-2,21 3,22 1,0-2,72-2,-113-5,29 6,4 0,22-1,23 2,745-8,-824 1,24-6,-23 4,19-1,27-4,2 1,-8 6,104-7,-81 2,80 4,-70 2,-67 0,-1 2,0 0,31 9,20 3,-51-12,15 3,54 0,-41-5,74-3,-73-4,-30 3,25 0,55 4,77-2,-146-3,1-1,0-2,36-13,-53 15,0-2,24-13,-22 11,24-10,50-11,-48 17,41-19,-71 26,0-1,0 0,0-1,-1 0,0-1,0-1,10-11,20-22,-14 14,0-1,42-61,-16 16,-23 33,-29 39,0-1,0 0,0 0,-1 1,0-1,1 0,-2 0,1 0,0-1,-1 1,0-5,0-1,0 1,-1-1,-4-15,5 22,-1 1,0 0,0 0,0-1,0 1,0 0,-1 0,1 0,-1 1,1-1,-3-2,-22-16,1 1,16 9,-1 2,0-1,-1 1,1 1,-14-7,-124-56,106 49,28 13,-1 0,-24-8,14 9,0 1,0 0,-1 2,0 2,-29-1,43 3,1-1,-16-4,-16 0,-273 3,162 4,135-4,-1 1,-29-8,11 2,-20-2,-86-16,120 18,1-1,0-1,-22-12,34 16,-175-78,161 76,0 0,-31-4,30 7,-3-1,-23-5,27 5,0 1,0 1,0 1,-42 2,57 0,-3 0,0-1,-16-4,14 3,-20-2,-150 4,87 0,52 3,1 1,-53 13,36-6,3-1,-37 6,60-11,16-1,-28 0,-59-6,88 0,-1-1,1 0,-28-10,-118-31,-62-15,213 56,0 0,0 1,-1 1,1 0,-27 2,39-1,-9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9T12:27:27.14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1677 160,'-5'-1,"1"0,-1 0,1 0,-1 0,1-1,0 0,0 0,-6-3,-11-6,-25-3,-66-14,101 26,-40-7,-82-3,63 6,-45-1,-137 7,246 0,0 1,0-1,0 1,0 0,0 1,0 0,0-1,1 2,-9 3,2 1,1 1,-21 17,-60 54,-116 94,164-144,-9 7,50-32,-1 0,1 0,0 0,0 0,0 1,1-1,-1 1,1 0,0 0,-1 6,-1 0,-10 31,-15 84,3-10,13-67,-47 154,-16-6,48-147,18-34,9-13,-1 1,0-1,1 1,0-1,0 1,0 0,1-1,-1 1,1 0,0 4,0 6,5 21,-1-3,15 314,-19-294,9 67,-7-103,1 1,1-1,1 0,0-1,1 1,0-1,2 0,11 18,5 0,1-2,58 55,-42-40,2 2,-28-33,0 2,15 24,-18-24,1-1,28 29,8 6,-35-36,1 1,25 19,99 57,-60-42,-58-36,1 0,1-1,0-1,30 10,105 21,-67-20,-28-6,90 11,-66-20,1-3,99-9,-12-1,232 22,-34 2,71-30,-432 10,18-1,1 1,0 1,35 6,-13 0,81-1,-32-2,414 5,-447-12,111-21,0-22,-126 31,104-19,8-2,-109 21,-24 8,-1-2,60-26,-33 0,-43 24,1 2,24-12,-16 12,-5 2,-1-1,0 0,23-16,104-83,-97 68,53-55,-84 77,-2-1,0-1,-2-1,0 0,21-45,-16 18,22-82,-2-56,-18 81,9-69,-26-36,-4 198,0 5,-1-1,0 1,0-1,-1 1,0 0,0 0,-1 0,-4-8,-3-5,-20-25,24 36,-11-13,-1 1,-39-36,11 12,22 20,-203-215,154 167,17 17,24 26,0 2,-39-25,41 31,-24-14,-1 2,-64-27,-11-7,42 22,-41-25,117 63,-21-13,0 1,-51-22,-20-3,43 17,41 20,-1 1,0 1,-1 1,1 1,-31-3,-111 4,118 3,-131 0,-167 2,286 1,-102 21,81-12,-1-4,-135-1,181-10,0 0,-57-15,-15-1,56 13,1 2,-1 2,0 2,-54 8,53-5,39-3,-1 1,0 0,1 0,-18 6,-189 42,184-41,-44 16,0 0,54-19,-14 5,32-8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9780"/>
          </a:xfrm>
          <a:prstGeom prst="rect">
            <a:avLst/>
          </a:prstGeom>
        </p:spPr>
        <p:txBody>
          <a:bodyPr vert="horz" lIns="93937" tIns="46968" rIns="93937"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2" cy="469780"/>
          </a:xfrm>
          <a:prstGeom prst="rect">
            <a:avLst/>
          </a:prstGeom>
        </p:spPr>
        <p:txBody>
          <a:bodyPr vert="horz" lIns="93937" tIns="46968" rIns="93937" bIns="46968" rtlCol="0"/>
          <a:lstStyle>
            <a:lvl1pPr algn="r">
              <a:defRPr sz="1200"/>
            </a:lvl1pPr>
          </a:lstStyle>
          <a:p>
            <a:fld id="{CB84D889-5DC4-4F20-839E-E36A68FEBCFA}" type="datetimeFigureOut">
              <a:rPr lang="en-US" smtClean="0"/>
              <a:t>8/12/2021</a:t>
            </a:fld>
            <a:endParaRPr lang="en-US" dirty="0"/>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7" tIns="46968" rIns="93937"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7" tIns="46968" rIns="93937"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9779"/>
          </a:xfrm>
          <a:prstGeom prst="rect">
            <a:avLst/>
          </a:prstGeom>
        </p:spPr>
        <p:txBody>
          <a:bodyPr vert="horz" lIns="93937" tIns="46968" rIns="93937"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2" cy="469779"/>
          </a:xfrm>
          <a:prstGeom prst="rect">
            <a:avLst/>
          </a:prstGeom>
        </p:spPr>
        <p:txBody>
          <a:bodyPr vert="horz" lIns="93937" tIns="46968" rIns="93937" bIns="46968" rtlCol="0" anchor="b"/>
          <a:lstStyle>
            <a:lvl1pPr algn="r">
              <a:defRPr sz="1200"/>
            </a:lvl1pPr>
          </a:lstStyle>
          <a:p>
            <a:fld id="{B5B3D30C-7F5A-4380-A669-92D7DDB48908}" type="slidenum">
              <a:rPr lang="en-US" smtClean="0"/>
              <a:t>‹#›</a:t>
            </a:fld>
            <a:endParaRPr lang="en-US" dirty="0"/>
          </a:p>
        </p:txBody>
      </p:sp>
    </p:spTree>
    <p:extLst>
      <p:ext uri="{BB962C8B-B14F-4D97-AF65-F5344CB8AC3E}">
        <p14:creationId xmlns:p14="http://schemas.microsoft.com/office/powerpoint/2010/main" val="27398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a:t>
            </a:fld>
            <a:endParaRPr lang="en-US" dirty="0"/>
          </a:p>
        </p:txBody>
      </p:sp>
    </p:spTree>
    <p:extLst>
      <p:ext uri="{BB962C8B-B14F-4D97-AF65-F5344CB8AC3E}">
        <p14:creationId xmlns:p14="http://schemas.microsoft.com/office/powerpoint/2010/main" val="345768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10</a:t>
            </a:fld>
            <a:endParaRPr lang="en-US" dirty="0"/>
          </a:p>
        </p:txBody>
      </p:sp>
    </p:spTree>
    <p:extLst>
      <p:ext uri="{BB962C8B-B14F-4D97-AF65-F5344CB8AC3E}">
        <p14:creationId xmlns:p14="http://schemas.microsoft.com/office/powerpoint/2010/main" val="369469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11</a:t>
            </a:fld>
            <a:endParaRPr lang="en-US" dirty="0"/>
          </a:p>
        </p:txBody>
      </p:sp>
    </p:spTree>
    <p:extLst>
      <p:ext uri="{BB962C8B-B14F-4D97-AF65-F5344CB8AC3E}">
        <p14:creationId xmlns:p14="http://schemas.microsoft.com/office/powerpoint/2010/main" val="367199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12</a:t>
            </a:fld>
            <a:endParaRPr lang="en-US" dirty="0"/>
          </a:p>
        </p:txBody>
      </p:sp>
    </p:spTree>
    <p:extLst>
      <p:ext uri="{BB962C8B-B14F-4D97-AF65-F5344CB8AC3E}">
        <p14:creationId xmlns:p14="http://schemas.microsoft.com/office/powerpoint/2010/main" val="416112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13</a:t>
            </a:fld>
            <a:endParaRPr lang="en-US" dirty="0"/>
          </a:p>
        </p:txBody>
      </p:sp>
    </p:spTree>
    <p:extLst>
      <p:ext uri="{BB962C8B-B14F-4D97-AF65-F5344CB8AC3E}">
        <p14:creationId xmlns:p14="http://schemas.microsoft.com/office/powerpoint/2010/main" val="316171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14</a:t>
            </a:fld>
            <a:endParaRPr lang="en-US" dirty="0"/>
          </a:p>
        </p:txBody>
      </p:sp>
    </p:spTree>
    <p:extLst>
      <p:ext uri="{BB962C8B-B14F-4D97-AF65-F5344CB8AC3E}">
        <p14:creationId xmlns:p14="http://schemas.microsoft.com/office/powerpoint/2010/main" val="928287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15</a:t>
            </a:fld>
            <a:endParaRPr lang="en-US" dirty="0"/>
          </a:p>
        </p:txBody>
      </p:sp>
    </p:spTree>
    <p:extLst>
      <p:ext uri="{BB962C8B-B14F-4D97-AF65-F5344CB8AC3E}">
        <p14:creationId xmlns:p14="http://schemas.microsoft.com/office/powerpoint/2010/main" val="193556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be sure all information for current members is up to date</a:t>
            </a:r>
          </a:p>
        </p:txBody>
      </p:sp>
      <p:sp>
        <p:nvSpPr>
          <p:cNvPr id="4" name="Slide Number Placeholder 3"/>
          <p:cNvSpPr>
            <a:spLocks noGrp="1"/>
          </p:cNvSpPr>
          <p:nvPr>
            <p:ph type="sldNum" sz="quarter" idx="5"/>
          </p:nvPr>
        </p:nvSpPr>
        <p:spPr/>
        <p:txBody>
          <a:bodyPr/>
          <a:lstStyle/>
          <a:p>
            <a:fld id="{B5B3D30C-7F5A-4380-A669-92D7DDB48908}" type="slidenum">
              <a:rPr lang="en-US" smtClean="0"/>
              <a:t>16</a:t>
            </a:fld>
            <a:endParaRPr lang="en-US" dirty="0"/>
          </a:p>
        </p:txBody>
      </p:sp>
    </p:spTree>
    <p:extLst>
      <p:ext uri="{BB962C8B-B14F-4D97-AF65-F5344CB8AC3E}">
        <p14:creationId xmlns:p14="http://schemas.microsoft.com/office/powerpoint/2010/main" val="2537776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17</a:t>
            </a:fld>
            <a:endParaRPr lang="en-US" dirty="0"/>
          </a:p>
        </p:txBody>
      </p:sp>
    </p:spTree>
    <p:extLst>
      <p:ext uri="{BB962C8B-B14F-4D97-AF65-F5344CB8AC3E}">
        <p14:creationId xmlns:p14="http://schemas.microsoft.com/office/powerpoint/2010/main" val="3674019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18</a:t>
            </a:fld>
            <a:endParaRPr lang="en-US" dirty="0"/>
          </a:p>
        </p:txBody>
      </p:sp>
    </p:spTree>
    <p:extLst>
      <p:ext uri="{BB962C8B-B14F-4D97-AF65-F5344CB8AC3E}">
        <p14:creationId xmlns:p14="http://schemas.microsoft.com/office/powerpoint/2010/main" val="142665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19</a:t>
            </a:fld>
            <a:endParaRPr lang="en-US" dirty="0"/>
          </a:p>
        </p:txBody>
      </p:sp>
    </p:spTree>
    <p:extLst>
      <p:ext uri="{BB962C8B-B14F-4D97-AF65-F5344CB8AC3E}">
        <p14:creationId xmlns:p14="http://schemas.microsoft.com/office/powerpoint/2010/main" val="371395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a:t>
            </a:fld>
            <a:endParaRPr lang="en-US" dirty="0"/>
          </a:p>
        </p:txBody>
      </p:sp>
    </p:spTree>
    <p:extLst>
      <p:ext uri="{BB962C8B-B14F-4D97-AF65-F5344CB8AC3E}">
        <p14:creationId xmlns:p14="http://schemas.microsoft.com/office/powerpoint/2010/main" val="67547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20</a:t>
            </a:fld>
            <a:endParaRPr lang="en-US" dirty="0"/>
          </a:p>
        </p:txBody>
      </p:sp>
    </p:spTree>
    <p:extLst>
      <p:ext uri="{BB962C8B-B14F-4D97-AF65-F5344CB8AC3E}">
        <p14:creationId xmlns:p14="http://schemas.microsoft.com/office/powerpoint/2010/main" val="385140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21</a:t>
            </a:fld>
            <a:endParaRPr lang="en-US" dirty="0"/>
          </a:p>
        </p:txBody>
      </p:sp>
    </p:spTree>
    <p:extLst>
      <p:ext uri="{BB962C8B-B14F-4D97-AF65-F5344CB8AC3E}">
        <p14:creationId xmlns:p14="http://schemas.microsoft.com/office/powerpoint/2010/main" val="3037537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special type of accounting software required – Wave, Excel, Google Sheets, etc..</a:t>
            </a:r>
          </a:p>
        </p:txBody>
      </p:sp>
      <p:sp>
        <p:nvSpPr>
          <p:cNvPr id="4" name="Slide Number Placeholder 3"/>
          <p:cNvSpPr>
            <a:spLocks noGrp="1"/>
          </p:cNvSpPr>
          <p:nvPr>
            <p:ph type="sldNum" sz="quarter" idx="5"/>
          </p:nvPr>
        </p:nvSpPr>
        <p:spPr/>
        <p:txBody>
          <a:bodyPr/>
          <a:lstStyle/>
          <a:p>
            <a:fld id="{B5B3D30C-7F5A-4380-A669-92D7DDB48908}" type="slidenum">
              <a:rPr lang="en-US" smtClean="0"/>
              <a:t>22</a:t>
            </a:fld>
            <a:endParaRPr lang="en-US" dirty="0"/>
          </a:p>
        </p:txBody>
      </p:sp>
    </p:spTree>
    <p:extLst>
      <p:ext uri="{BB962C8B-B14F-4D97-AF65-F5344CB8AC3E}">
        <p14:creationId xmlns:p14="http://schemas.microsoft.com/office/powerpoint/2010/main" val="372287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23</a:t>
            </a:fld>
            <a:endParaRPr lang="en-US" dirty="0"/>
          </a:p>
        </p:txBody>
      </p:sp>
    </p:spTree>
    <p:extLst>
      <p:ext uri="{BB962C8B-B14F-4D97-AF65-F5344CB8AC3E}">
        <p14:creationId xmlns:p14="http://schemas.microsoft.com/office/powerpoint/2010/main" val="3971976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24</a:t>
            </a:fld>
            <a:endParaRPr lang="en-US" dirty="0"/>
          </a:p>
        </p:txBody>
      </p:sp>
    </p:spTree>
    <p:extLst>
      <p:ext uri="{BB962C8B-B14F-4D97-AF65-F5344CB8AC3E}">
        <p14:creationId xmlns:p14="http://schemas.microsoft.com/office/powerpoint/2010/main" val="1096744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back and amend the original budget</a:t>
            </a:r>
          </a:p>
        </p:txBody>
      </p:sp>
      <p:sp>
        <p:nvSpPr>
          <p:cNvPr id="4" name="Slide Number Placeholder 3"/>
          <p:cNvSpPr>
            <a:spLocks noGrp="1"/>
          </p:cNvSpPr>
          <p:nvPr>
            <p:ph type="sldNum" sz="quarter" idx="5"/>
          </p:nvPr>
        </p:nvSpPr>
        <p:spPr/>
        <p:txBody>
          <a:bodyPr/>
          <a:lstStyle/>
          <a:p>
            <a:fld id="{B5B3D30C-7F5A-4380-A669-92D7DDB48908}" type="slidenum">
              <a:rPr lang="en-US" smtClean="0"/>
              <a:t>25</a:t>
            </a:fld>
            <a:endParaRPr lang="en-US" dirty="0"/>
          </a:p>
        </p:txBody>
      </p:sp>
    </p:spTree>
    <p:extLst>
      <p:ext uri="{BB962C8B-B14F-4D97-AF65-F5344CB8AC3E}">
        <p14:creationId xmlns:p14="http://schemas.microsoft.com/office/powerpoint/2010/main" val="378779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26</a:t>
            </a:fld>
            <a:endParaRPr lang="en-US" dirty="0"/>
          </a:p>
        </p:txBody>
      </p:sp>
    </p:spTree>
    <p:extLst>
      <p:ext uri="{BB962C8B-B14F-4D97-AF65-F5344CB8AC3E}">
        <p14:creationId xmlns:p14="http://schemas.microsoft.com/office/powerpoint/2010/main" val="116556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27</a:t>
            </a:fld>
            <a:endParaRPr lang="en-US" dirty="0"/>
          </a:p>
        </p:txBody>
      </p:sp>
    </p:spTree>
    <p:extLst>
      <p:ext uri="{BB962C8B-B14F-4D97-AF65-F5344CB8AC3E}">
        <p14:creationId xmlns:p14="http://schemas.microsoft.com/office/powerpoint/2010/main" val="3418154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28</a:t>
            </a:fld>
            <a:endParaRPr lang="en-US" dirty="0"/>
          </a:p>
        </p:txBody>
      </p:sp>
    </p:spTree>
    <p:extLst>
      <p:ext uri="{BB962C8B-B14F-4D97-AF65-F5344CB8AC3E}">
        <p14:creationId xmlns:p14="http://schemas.microsoft.com/office/powerpoint/2010/main" val="409689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29</a:t>
            </a:fld>
            <a:endParaRPr lang="en-US" dirty="0"/>
          </a:p>
        </p:txBody>
      </p:sp>
    </p:spTree>
    <p:extLst>
      <p:ext uri="{BB962C8B-B14F-4D97-AF65-F5344CB8AC3E}">
        <p14:creationId xmlns:p14="http://schemas.microsoft.com/office/powerpoint/2010/main" val="111219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a:t>
            </a:fld>
            <a:endParaRPr lang="en-US" dirty="0"/>
          </a:p>
        </p:txBody>
      </p:sp>
    </p:spTree>
    <p:extLst>
      <p:ext uri="{BB962C8B-B14F-4D97-AF65-F5344CB8AC3E}">
        <p14:creationId xmlns:p14="http://schemas.microsoft.com/office/powerpoint/2010/main" val="598816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30</a:t>
            </a:fld>
            <a:endParaRPr lang="en-US" dirty="0"/>
          </a:p>
        </p:txBody>
      </p:sp>
    </p:spTree>
    <p:extLst>
      <p:ext uri="{BB962C8B-B14F-4D97-AF65-F5344CB8AC3E}">
        <p14:creationId xmlns:p14="http://schemas.microsoft.com/office/powerpoint/2010/main" val="1298949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31</a:t>
            </a:fld>
            <a:endParaRPr lang="en-US" dirty="0"/>
          </a:p>
        </p:txBody>
      </p:sp>
    </p:spTree>
    <p:extLst>
      <p:ext uri="{BB962C8B-B14F-4D97-AF65-F5344CB8AC3E}">
        <p14:creationId xmlns:p14="http://schemas.microsoft.com/office/powerpoint/2010/main" val="740249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32</a:t>
            </a:fld>
            <a:endParaRPr lang="en-US" dirty="0"/>
          </a:p>
        </p:txBody>
      </p:sp>
    </p:spTree>
    <p:extLst>
      <p:ext uri="{BB962C8B-B14F-4D97-AF65-F5344CB8AC3E}">
        <p14:creationId xmlns:p14="http://schemas.microsoft.com/office/powerpoint/2010/main" val="3418067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33</a:t>
            </a:fld>
            <a:endParaRPr lang="en-US" dirty="0"/>
          </a:p>
        </p:txBody>
      </p:sp>
    </p:spTree>
    <p:extLst>
      <p:ext uri="{BB962C8B-B14F-4D97-AF65-F5344CB8AC3E}">
        <p14:creationId xmlns:p14="http://schemas.microsoft.com/office/powerpoint/2010/main" val="15445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34</a:t>
            </a:fld>
            <a:endParaRPr lang="en-US" dirty="0"/>
          </a:p>
        </p:txBody>
      </p:sp>
    </p:spTree>
    <p:extLst>
      <p:ext uri="{BB962C8B-B14F-4D97-AF65-F5344CB8AC3E}">
        <p14:creationId xmlns:p14="http://schemas.microsoft.com/office/powerpoint/2010/main" val="437659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4</a:t>
            </a:fld>
            <a:endParaRPr lang="en-US" dirty="0"/>
          </a:p>
        </p:txBody>
      </p:sp>
    </p:spTree>
    <p:extLst>
      <p:ext uri="{BB962C8B-B14F-4D97-AF65-F5344CB8AC3E}">
        <p14:creationId xmlns:p14="http://schemas.microsoft.com/office/powerpoint/2010/main" val="278482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correspondence – use club letterhead</a:t>
            </a:r>
          </a:p>
        </p:txBody>
      </p:sp>
      <p:sp>
        <p:nvSpPr>
          <p:cNvPr id="4" name="Slide Number Placeholder 3"/>
          <p:cNvSpPr>
            <a:spLocks noGrp="1"/>
          </p:cNvSpPr>
          <p:nvPr>
            <p:ph type="sldNum" sz="quarter" idx="5"/>
          </p:nvPr>
        </p:nvSpPr>
        <p:spPr/>
        <p:txBody>
          <a:bodyPr/>
          <a:lstStyle/>
          <a:p>
            <a:fld id="{B5B3D30C-7F5A-4380-A669-92D7DDB48908}" type="slidenum">
              <a:rPr lang="en-US" smtClean="0"/>
              <a:t>5</a:t>
            </a:fld>
            <a:endParaRPr lang="en-US" dirty="0"/>
          </a:p>
        </p:txBody>
      </p:sp>
    </p:spTree>
    <p:extLst>
      <p:ext uri="{BB962C8B-B14F-4D97-AF65-F5344CB8AC3E}">
        <p14:creationId xmlns:p14="http://schemas.microsoft.com/office/powerpoint/2010/main" val="17986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6</a:t>
            </a:fld>
            <a:endParaRPr lang="en-US" dirty="0"/>
          </a:p>
        </p:txBody>
      </p:sp>
    </p:spTree>
    <p:extLst>
      <p:ext uri="{BB962C8B-B14F-4D97-AF65-F5344CB8AC3E}">
        <p14:creationId xmlns:p14="http://schemas.microsoft.com/office/powerpoint/2010/main" val="79659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7</a:t>
            </a:fld>
            <a:endParaRPr lang="en-US" dirty="0"/>
          </a:p>
        </p:txBody>
      </p:sp>
    </p:spTree>
    <p:extLst>
      <p:ext uri="{BB962C8B-B14F-4D97-AF65-F5344CB8AC3E}">
        <p14:creationId xmlns:p14="http://schemas.microsoft.com/office/powerpoint/2010/main" val="2161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8</a:t>
            </a:fld>
            <a:endParaRPr lang="en-US" dirty="0"/>
          </a:p>
        </p:txBody>
      </p:sp>
    </p:spTree>
    <p:extLst>
      <p:ext uri="{BB962C8B-B14F-4D97-AF65-F5344CB8AC3E}">
        <p14:creationId xmlns:p14="http://schemas.microsoft.com/office/powerpoint/2010/main" val="254979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9</a:t>
            </a:fld>
            <a:endParaRPr lang="en-US" dirty="0"/>
          </a:p>
        </p:txBody>
      </p:sp>
    </p:spTree>
    <p:extLst>
      <p:ext uri="{BB962C8B-B14F-4D97-AF65-F5344CB8AC3E}">
        <p14:creationId xmlns:p14="http://schemas.microsoft.com/office/powerpoint/2010/main" val="176567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91554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4002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749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00442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09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81560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88182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96114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429048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54137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38031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14261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68419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63547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7E0DF2-5DFF-491C-852E-0B903549EE0B}"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3214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
        <p:nvSpPr>
          <p:cNvPr id="5" name="Date Placeholder 4"/>
          <p:cNvSpPr>
            <a:spLocks noGrp="1"/>
          </p:cNvSpPr>
          <p:nvPr>
            <p:ph type="dt" sz="half" idx="10"/>
          </p:nvPr>
        </p:nvSpPr>
        <p:spPr/>
        <p:txBody>
          <a:bodyPr/>
          <a:lstStyle/>
          <a:p>
            <a:fld id="{627E0DF2-5DFF-491C-852E-0B903549EE0B}" type="datetimeFigureOut">
              <a:rPr lang="en-US" smtClean="0"/>
              <a:t>8/12/2021</a:t>
            </a:fld>
            <a:endParaRPr lang="en-US" dirty="0"/>
          </a:p>
        </p:txBody>
      </p:sp>
    </p:spTree>
    <p:extLst>
      <p:ext uri="{BB962C8B-B14F-4D97-AF65-F5344CB8AC3E}">
        <p14:creationId xmlns:p14="http://schemas.microsoft.com/office/powerpoint/2010/main" val="412982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7E0DF2-5DFF-491C-852E-0B903549EE0B}" type="datetimeFigureOut">
              <a:rPr lang="en-US" smtClean="0"/>
              <a:t>8/12/2021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EDB723-47E6-4CC7-97B2-D30AF1C87AC7}" type="slidenum">
              <a:rPr lang="en-US" smtClean="0"/>
              <a:t>‹#›</a:t>
            </a:fld>
            <a:endParaRPr lang="en-US" dirty="0"/>
          </a:p>
        </p:txBody>
      </p:sp>
    </p:spTree>
    <p:extLst>
      <p:ext uri="{BB962C8B-B14F-4D97-AF65-F5344CB8AC3E}">
        <p14:creationId xmlns:p14="http://schemas.microsoft.com/office/powerpoint/2010/main" val="33863082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0.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0.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hyperlink" Target="https://www.optimist.org/member/administration2.cfm" TargetMode="External"/><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michele.ervin@optimist.org" TargetMode="External"/><Relationship Id="rId5" Type="http://schemas.openxmlformats.org/officeDocument/2006/relationships/hyperlink" Target="https://www.optimist.org/forms/Canadian_ACH.pdf" TargetMode="External"/><Relationship Id="rId4" Type="http://schemas.openxmlformats.org/officeDocument/2006/relationships/hyperlink" Target="https://www.optimist.org/forms/OI_Debit_Authorization-templat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C128-F91E-4B9A-BFB3-4D1FDF8215CB}"/>
              </a:ext>
            </a:extLst>
          </p:cNvPr>
          <p:cNvSpPr>
            <a:spLocks noGrp="1"/>
          </p:cNvSpPr>
          <p:nvPr>
            <p:ph type="ctrTitle"/>
          </p:nvPr>
        </p:nvSpPr>
        <p:spPr>
          <a:xfrm>
            <a:off x="1507067" y="1578133"/>
            <a:ext cx="4335468" cy="2875534"/>
          </a:xfrm>
        </p:spPr>
        <p:txBody>
          <a:bodyPr>
            <a:normAutofit/>
          </a:bodyPr>
          <a:lstStyle/>
          <a:p>
            <a:pPr>
              <a:lnSpc>
                <a:spcPct val="90000"/>
              </a:lnSpc>
            </a:pPr>
            <a:r>
              <a:rPr lang="en-US" sz="5000" dirty="0"/>
              <a:t>Club Secretary-Treasurer</a:t>
            </a:r>
            <a:br>
              <a:rPr lang="en-US" sz="5000" dirty="0"/>
            </a:br>
            <a:r>
              <a:rPr lang="en-US" sz="5000" dirty="0"/>
              <a:t>Education</a:t>
            </a:r>
          </a:p>
        </p:txBody>
      </p:sp>
      <p:sp>
        <p:nvSpPr>
          <p:cNvPr id="3" name="Subtitle 2">
            <a:extLst>
              <a:ext uri="{FF2B5EF4-FFF2-40B4-BE49-F238E27FC236}">
                <a16:creationId xmlns:a16="http://schemas.microsoft.com/office/drawing/2014/main" id="{D2495F96-5FFB-4D8B-ADAB-4B3052F1C910}"/>
              </a:ext>
            </a:extLst>
          </p:cNvPr>
          <p:cNvSpPr>
            <a:spLocks noGrp="1"/>
          </p:cNvSpPr>
          <p:nvPr>
            <p:ph type="subTitle" idx="1"/>
          </p:nvPr>
        </p:nvSpPr>
        <p:spPr>
          <a:xfrm>
            <a:off x="1507067" y="4453667"/>
            <a:ext cx="4335468" cy="1096899"/>
          </a:xfrm>
        </p:spPr>
        <p:txBody>
          <a:bodyPr>
            <a:normAutofit/>
          </a:bodyPr>
          <a:lstStyle/>
          <a:p>
            <a:r>
              <a:rPr lang="en-US" dirty="0"/>
              <a:t>August 2021</a:t>
            </a:r>
          </a:p>
        </p:txBody>
      </p:sp>
      <p:pic>
        <p:nvPicPr>
          <p:cNvPr id="5" name="Picture 4" descr="Logo&#10;&#10;Description automatically generated">
            <a:extLst>
              <a:ext uri="{FF2B5EF4-FFF2-40B4-BE49-F238E27FC236}">
                <a16:creationId xmlns:a16="http://schemas.microsoft.com/office/drawing/2014/main" id="{79415371-4523-4C80-A1ED-94BEC9237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924043"/>
            <a:ext cx="3280613" cy="3280613"/>
          </a:xfrm>
          <a:prstGeom prst="rect">
            <a:avLst/>
          </a:prstGeom>
        </p:spPr>
      </p:pic>
    </p:spTree>
    <p:extLst>
      <p:ext uri="{BB962C8B-B14F-4D97-AF65-F5344CB8AC3E}">
        <p14:creationId xmlns:p14="http://schemas.microsoft.com/office/powerpoint/2010/main" val="216533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A121-8838-4F14-9BA0-F856C972675C}"/>
              </a:ext>
            </a:extLst>
          </p:cNvPr>
          <p:cNvSpPr>
            <a:spLocks noGrp="1"/>
          </p:cNvSpPr>
          <p:nvPr>
            <p:ph type="title"/>
          </p:nvPr>
        </p:nvSpPr>
        <p:spPr>
          <a:xfrm>
            <a:off x="108408" y="167758"/>
            <a:ext cx="10859679" cy="648879"/>
          </a:xfrm>
        </p:spPr>
        <p:txBody>
          <a:bodyPr>
            <a:noAutofit/>
          </a:bodyPr>
          <a:lstStyle/>
          <a:p>
            <a:r>
              <a:rPr lang="en-US" b="0" i="0" u="none" strike="noStrike" dirty="0">
                <a:solidFill>
                  <a:srgbClr val="000000"/>
                </a:solidFill>
                <a:effectLst/>
                <a:latin typeface="Calibri" panose="020F0502020204030204" pitchFamily="34" charset="0"/>
              </a:rPr>
              <a:t>Adding and deleting members; updating officers...</a:t>
            </a:r>
            <a:br>
              <a:rPr lang="en-US" b="0" i="0" u="none" strike="noStrike" dirty="0">
                <a:solidFill>
                  <a:srgbClr val="000000"/>
                </a:solidFill>
                <a:effectLst/>
                <a:latin typeface="Calibri" panose="020F0502020204030204" pitchFamily="34" charset="0"/>
              </a:rPr>
            </a:br>
            <a:r>
              <a:rPr lang="en-US" b="1" i="0" u="none" strike="noStrike" dirty="0">
                <a:solidFill>
                  <a:srgbClr val="000000"/>
                </a:solidFill>
                <a:effectLst/>
                <a:latin typeface="Calibri" panose="020F0502020204030204" pitchFamily="34" charset="0"/>
              </a:rPr>
              <a:t> </a:t>
            </a:r>
            <a:r>
              <a:rPr lang="en-US" b="1" i="0" u="none" strike="noStrike" dirty="0">
                <a:solidFill>
                  <a:srgbClr val="7030A0"/>
                </a:solidFill>
                <a:effectLst/>
                <a:latin typeface="Brush Script MT" panose="03060802040406070304" pitchFamily="66" charset="0"/>
              </a:rPr>
              <a:t>How do you do that?</a:t>
            </a:r>
            <a:endParaRPr lang="en-US" b="1" dirty="0">
              <a:solidFill>
                <a:srgbClr val="7030A0"/>
              </a:solidFill>
              <a:latin typeface="Brush Script MT" panose="03060802040406070304" pitchFamily="66" charset="0"/>
            </a:endParaRPr>
          </a:p>
        </p:txBody>
      </p:sp>
      <p:sp>
        <p:nvSpPr>
          <p:cNvPr id="3" name="Content Placeholder 2">
            <a:extLst>
              <a:ext uri="{FF2B5EF4-FFF2-40B4-BE49-F238E27FC236}">
                <a16:creationId xmlns:a16="http://schemas.microsoft.com/office/drawing/2014/main" id="{A8B3DFAF-88FB-45B8-A0D2-21B0377396B0}"/>
              </a:ext>
            </a:extLst>
          </p:cNvPr>
          <p:cNvSpPr>
            <a:spLocks noGrp="1"/>
          </p:cNvSpPr>
          <p:nvPr>
            <p:ph idx="1"/>
          </p:nvPr>
        </p:nvSpPr>
        <p:spPr>
          <a:xfrm>
            <a:off x="667908" y="1504031"/>
            <a:ext cx="9451766" cy="4782884"/>
          </a:xfrm>
        </p:spPr>
        <p:txBody>
          <a:bodyPr>
            <a:normAutofit fontScale="92500" lnSpcReduction="10000"/>
          </a:bodyPr>
          <a:lstStyle/>
          <a:p>
            <a:pPr rtl="0">
              <a:spcBef>
                <a:spcPts val="0"/>
              </a:spcBef>
              <a:spcAft>
                <a:spcPts val="0"/>
              </a:spcAft>
            </a:pPr>
            <a:r>
              <a:rPr lang="en-US" sz="2800" b="0" i="0" u="none" strike="noStrike" dirty="0">
                <a:solidFill>
                  <a:srgbClr val="000000"/>
                </a:solidFill>
                <a:effectLst/>
                <a:latin typeface="Arial" panose="020B0604020202020204" pitchFamily="34" charset="0"/>
              </a:rPr>
              <a:t>Using the email address you provided to OI and  the password OI gave you, click on the Optimist Leaders - Login in upper left of the Optimist International website (optimist.org) and login. </a:t>
            </a:r>
          </a:p>
          <a:p>
            <a:pPr rtl="0">
              <a:spcBef>
                <a:spcPts val="0"/>
              </a:spcBef>
              <a:spcAft>
                <a:spcPts val="0"/>
              </a:spcAft>
            </a:pPr>
            <a:r>
              <a:rPr lang="en-US" sz="2800" b="0" i="0" u="none" strike="noStrike" dirty="0">
                <a:solidFill>
                  <a:srgbClr val="000000"/>
                </a:solidFill>
                <a:effectLst/>
                <a:latin typeface="Arial" panose="020B0604020202020204" pitchFamily="34" charset="0"/>
              </a:rPr>
              <a:t>On the next screen, scroll down to enter your club’s number in the box at the bottom of the page. </a:t>
            </a:r>
          </a:p>
          <a:p>
            <a:pPr rtl="0">
              <a:spcBef>
                <a:spcPts val="0"/>
              </a:spcBef>
              <a:spcAft>
                <a:spcPts val="0"/>
              </a:spcAft>
            </a:pPr>
            <a:r>
              <a:rPr lang="en-US" sz="2800" b="0" i="0" u="none" strike="noStrike" dirty="0">
                <a:solidFill>
                  <a:srgbClr val="000000"/>
                </a:solidFill>
                <a:effectLst/>
                <a:latin typeface="Arial" panose="020B0604020202020204" pitchFamily="34" charset="0"/>
              </a:rPr>
              <a:t>To add a member, scroll down to the bottom of the page below the list of current club members and click the add member button and follow the instructions. Please note that a valid email address for the new member is required. When all of the information has been entered, hit submit.</a:t>
            </a:r>
            <a:endParaRPr lang="en-US" sz="2800" b="0" dirty="0">
              <a:effectLst/>
            </a:endParaRPr>
          </a:p>
          <a:p>
            <a:pPr marL="0" indent="0">
              <a:buNone/>
            </a:pPr>
            <a:br>
              <a:rPr lang="en-US" dirty="0"/>
            </a:br>
            <a:endParaRPr lang="en-US" dirty="0"/>
          </a:p>
        </p:txBody>
      </p:sp>
      <p:pic>
        <p:nvPicPr>
          <p:cNvPr id="4" name="Picture 3" descr="Logo&#10;&#10;Description automatically generated">
            <a:extLst>
              <a:ext uri="{FF2B5EF4-FFF2-40B4-BE49-F238E27FC236}">
                <a16:creationId xmlns:a16="http://schemas.microsoft.com/office/drawing/2014/main" id="{A70FEAE1-CA49-41C0-B0BE-385F52B39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62747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59FD3307-B1C2-47E5-95B4-2A984571A56C}"/>
              </a:ext>
            </a:extLst>
          </p:cNvPr>
          <p:cNvPicPr>
            <a:picLocks noGrp="1" noChangeAspect="1"/>
          </p:cNvPicPr>
          <p:nvPr>
            <p:ph idx="1"/>
          </p:nvPr>
        </p:nvPicPr>
        <p:blipFill>
          <a:blip r:embed="rId3"/>
          <a:stretch>
            <a:fillRect/>
          </a:stretch>
        </p:blipFill>
        <p:spPr>
          <a:xfrm>
            <a:off x="851156" y="480060"/>
            <a:ext cx="10485121" cy="5897880"/>
          </a:xfrm>
          <a:prstGeom prst="rect">
            <a:avLst/>
          </a:prstGeom>
        </p:spPr>
      </p:pic>
      <p:cxnSp>
        <p:nvCxnSpPr>
          <p:cNvPr id="7" name="Straight Arrow Connector 6">
            <a:extLst>
              <a:ext uri="{FF2B5EF4-FFF2-40B4-BE49-F238E27FC236}">
                <a16:creationId xmlns:a16="http://schemas.microsoft.com/office/drawing/2014/main" id="{E11163F6-12E4-4468-9FA6-1AD142941AE2}"/>
              </a:ext>
            </a:extLst>
          </p:cNvPr>
          <p:cNvCxnSpPr>
            <a:cxnSpLocks/>
          </p:cNvCxnSpPr>
          <p:nvPr/>
        </p:nvCxnSpPr>
        <p:spPr>
          <a:xfrm flipH="1">
            <a:off x="2222561" y="293133"/>
            <a:ext cx="686894" cy="5210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4" name="Oval 33">
            <a:extLst>
              <a:ext uri="{FF2B5EF4-FFF2-40B4-BE49-F238E27FC236}">
                <a16:creationId xmlns:a16="http://schemas.microsoft.com/office/drawing/2014/main" id="{970BAFA4-A7A8-4B3E-96C0-43FBE436C4A1}"/>
              </a:ext>
            </a:extLst>
          </p:cNvPr>
          <p:cNvSpPr/>
          <p:nvPr/>
        </p:nvSpPr>
        <p:spPr>
          <a:xfrm>
            <a:off x="778771" y="1102530"/>
            <a:ext cx="1076280" cy="35001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Logo&#10;&#10;Description automatically generated">
            <a:extLst>
              <a:ext uri="{FF2B5EF4-FFF2-40B4-BE49-F238E27FC236}">
                <a16:creationId xmlns:a16="http://schemas.microsoft.com/office/drawing/2014/main" id="{16FBCEA5-9451-4B45-A682-79EB77787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0604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CF7F-C708-4EFF-A09F-168A756E672C}"/>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3B3BE8D7-844F-4F01-B4A8-4C17203D1A32}"/>
              </a:ext>
            </a:extLst>
          </p:cNvPr>
          <p:cNvPicPr>
            <a:picLocks noGrp="1" noChangeAspect="1"/>
          </p:cNvPicPr>
          <p:nvPr>
            <p:ph idx="1"/>
          </p:nvPr>
        </p:nvPicPr>
        <p:blipFill>
          <a:blip r:embed="rId3"/>
          <a:stretch>
            <a:fillRect/>
          </a:stretch>
        </p:blipFill>
        <p:spPr>
          <a:xfrm>
            <a:off x="677334" y="673832"/>
            <a:ext cx="9526698" cy="5358768"/>
          </a:xfrm>
        </p:spPr>
      </p:pic>
      <p:pic>
        <p:nvPicPr>
          <p:cNvPr id="4" name="Picture 3" descr="Logo&#10;&#10;Description automatically generated">
            <a:extLst>
              <a:ext uri="{FF2B5EF4-FFF2-40B4-BE49-F238E27FC236}">
                <a16:creationId xmlns:a16="http://schemas.microsoft.com/office/drawing/2014/main" id="{70546437-5213-4CF1-B8D8-F78C01F5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9459"/>
            <a:ext cx="1244339" cy="1244339"/>
          </a:xfrm>
          <a:prstGeom prst="rect">
            <a:avLst/>
          </a:prstGeom>
        </p:spPr>
      </p:pic>
    </p:spTree>
    <p:extLst>
      <p:ext uri="{BB962C8B-B14F-4D97-AF65-F5344CB8AC3E}">
        <p14:creationId xmlns:p14="http://schemas.microsoft.com/office/powerpoint/2010/main" val="2607194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3FDD-3949-46C2-A47D-9077E687E334}"/>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6101E344-D297-4E56-BCDB-6E69B7DE92AB}"/>
              </a:ext>
            </a:extLst>
          </p:cNvPr>
          <p:cNvPicPr>
            <a:picLocks noGrp="1" noChangeAspect="1"/>
          </p:cNvPicPr>
          <p:nvPr>
            <p:ph idx="1"/>
          </p:nvPr>
        </p:nvPicPr>
        <p:blipFill>
          <a:blip r:embed="rId3"/>
          <a:stretch>
            <a:fillRect/>
          </a:stretch>
        </p:blipFill>
        <p:spPr>
          <a:xfrm>
            <a:off x="862894" y="645736"/>
            <a:ext cx="10256361" cy="5769204"/>
          </a:xfrm>
        </p:spPr>
      </p:pic>
      <p:pic>
        <p:nvPicPr>
          <p:cNvPr id="4" name="Picture 3" descr="Logo&#10;&#10;Description automatically generated">
            <a:extLst>
              <a:ext uri="{FF2B5EF4-FFF2-40B4-BE49-F238E27FC236}">
                <a16:creationId xmlns:a16="http://schemas.microsoft.com/office/drawing/2014/main" id="{57BB5D11-9A63-4B7F-917A-7510CD43A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1477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75C2-99FF-4A88-A244-2598F8A376A1}"/>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B0795F57-D369-4C7C-BA3F-3EF211FD2945}"/>
              </a:ext>
            </a:extLst>
          </p:cNvPr>
          <p:cNvPicPr>
            <a:picLocks noGrp="1" noChangeAspect="1"/>
          </p:cNvPicPr>
          <p:nvPr>
            <p:ph idx="1"/>
          </p:nvPr>
        </p:nvPicPr>
        <p:blipFill>
          <a:blip r:embed="rId3"/>
          <a:stretch>
            <a:fillRect/>
          </a:stretch>
        </p:blipFill>
        <p:spPr>
          <a:xfrm>
            <a:off x="587362" y="419494"/>
            <a:ext cx="9995612" cy="5622532"/>
          </a:xfrm>
        </p:spPr>
      </p:pic>
      <p:sp>
        <p:nvSpPr>
          <p:cNvPr id="8" name="Arrow: Down 7">
            <a:extLst>
              <a:ext uri="{FF2B5EF4-FFF2-40B4-BE49-F238E27FC236}">
                <a16:creationId xmlns:a16="http://schemas.microsoft.com/office/drawing/2014/main" id="{CA799A32-B51E-4741-9F75-7CBBBE9ADF32}"/>
              </a:ext>
            </a:extLst>
          </p:cNvPr>
          <p:cNvSpPr/>
          <p:nvPr/>
        </p:nvSpPr>
        <p:spPr>
          <a:xfrm flipH="1">
            <a:off x="4913261" y="3618225"/>
            <a:ext cx="831588" cy="695644"/>
          </a:xfrm>
          <a:prstGeom prst="downArrow">
            <a:avLst/>
          </a:prstGeom>
          <a:solidFill>
            <a:srgbClr val="D07E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a:extLst>
              <a:ext uri="{FF2B5EF4-FFF2-40B4-BE49-F238E27FC236}">
                <a16:creationId xmlns:a16="http://schemas.microsoft.com/office/drawing/2014/main" id="{8702532E-E299-485A-9C30-5D4BA9D22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40359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430-7A32-4CFA-950B-662BDF4CFAFB}"/>
              </a:ext>
            </a:extLst>
          </p:cNvPr>
          <p:cNvSpPr>
            <a:spLocks noGrp="1"/>
          </p:cNvSpPr>
          <p:nvPr>
            <p:ph type="title"/>
          </p:nvPr>
        </p:nvSpPr>
        <p:spPr>
          <a:xfrm>
            <a:off x="677334" y="609600"/>
            <a:ext cx="8596668" cy="1320800"/>
          </a:xfrm>
        </p:spPr>
        <p:txBody>
          <a:bodyPr anchor="t">
            <a:normAutofit/>
          </a:bodyPr>
          <a:lstStyle/>
          <a:p>
            <a:endParaRPr lang="en-US" dirty="0"/>
          </a:p>
        </p:txBody>
      </p:sp>
      <p:pic>
        <p:nvPicPr>
          <p:cNvPr id="5" name="Content Placeholder 4">
            <a:extLst>
              <a:ext uri="{FF2B5EF4-FFF2-40B4-BE49-F238E27FC236}">
                <a16:creationId xmlns:a16="http://schemas.microsoft.com/office/drawing/2014/main" id="{5892A913-3BED-4FBD-9BD1-5C80796DB739}"/>
              </a:ext>
            </a:extLst>
          </p:cNvPr>
          <p:cNvPicPr>
            <a:picLocks noChangeAspect="1"/>
          </p:cNvPicPr>
          <p:nvPr/>
        </p:nvPicPr>
        <p:blipFill>
          <a:blip r:embed="rId3"/>
          <a:stretch>
            <a:fillRect/>
          </a:stretch>
        </p:blipFill>
        <p:spPr>
          <a:xfrm>
            <a:off x="412295" y="843699"/>
            <a:ext cx="9377441" cy="5274809"/>
          </a:xfrm>
          <a:prstGeom prst="rect">
            <a:avLst/>
          </a:prstGeom>
        </p:spPr>
      </p:pic>
      <p:sp>
        <p:nvSpPr>
          <p:cNvPr id="9" name="Content Placeholder 8">
            <a:extLst>
              <a:ext uri="{FF2B5EF4-FFF2-40B4-BE49-F238E27FC236}">
                <a16:creationId xmlns:a16="http://schemas.microsoft.com/office/drawing/2014/main" id="{DE9D25BD-D1D2-4D4F-A66C-21883AAFD8F6}"/>
              </a:ext>
            </a:extLst>
          </p:cNvPr>
          <p:cNvSpPr>
            <a:spLocks noGrp="1"/>
          </p:cNvSpPr>
          <p:nvPr>
            <p:ph idx="1"/>
          </p:nvPr>
        </p:nvSpPr>
        <p:spPr>
          <a:xfrm>
            <a:off x="3388761" y="245690"/>
            <a:ext cx="2974157" cy="656142"/>
          </a:xfrm>
        </p:spPr>
        <p:txBody>
          <a:bodyPr>
            <a:normAutofit lnSpcReduction="10000"/>
          </a:bodyPr>
          <a:lstStyle/>
          <a:p>
            <a:pPr marL="0" indent="0">
              <a:buNone/>
            </a:pPr>
            <a:r>
              <a:rPr lang="en-US" sz="4000" dirty="0">
                <a:latin typeface="Brush Script MT" panose="03060802040406070304" pitchFamily="66" charset="0"/>
              </a:rPr>
              <a:t>Looks like this</a:t>
            </a:r>
          </a:p>
        </p:txBody>
      </p:sp>
      <p:pic>
        <p:nvPicPr>
          <p:cNvPr id="6" name="Picture 5" descr="Logo&#10;&#10;Description automatically generated">
            <a:extLst>
              <a:ext uri="{FF2B5EF4-FFF2-40B4-BE49-F238E27FC236}">
                <a16:creationId xmlns:a16="http://schemas.microsoft.com/office/drawing/2014/main" id="{D286F3D2-D971-44A0-BDE6-B8C2E0710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224500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8" name="Straight Connector 3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8" name="Rectangle 47">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95EAECD7-0CBB-4ED6-9830-4BA10395B54E}"/>
              </a:ext>
            </a:extLst>
          </p:cNvPr>
          <p:cNvPicPr>
            <a:picLocks noGrp="1" noChangeAspect="1"/>
          </p:cNvPicPr>
          <p:nvPr>
            <p:ph idx="1"/>
          </p:nvPr>
        </p:nvPicPr>
        <p:blipFill>
          <a:blip r:embed="rId3"/>
          <a:stretch>
            <a:fillRect/>
          </a:stretch>
        </p:blipFill>
        <p:spPr>
          <a:xfrm>
            <a:off x="1374655" y="1778003"/>
            <a:ext cx="9447563" cy="4739219"/>
          </a:xfrm>
          <a:prstGeom prst="rect">
            <a:avLst/>
          </a:prstGeom>
        </p:spPr>
      </p:pic>
      <p:sp>
        <p:nvSpPr>
          <p:cNvPr id="7" name="TextBox 6">
            <a:extLst>
              <a:ext uri="{FF2B5EF4-FFF2-40B4-BE49-F238E27FC236}">
                <a16:creationId xmlns:a16="http://schemas.microsoft.com/office/drawing/2014/main" id="{49703D61-A114-462C-B5D0-339257F2C95A}"/>
              </a:ext>
            </a:extLst>
          </p:cNvPr>
          <p:cNvSpPr txBox="1"/>
          <p:nvPr/>
        </p:nvSpPr>
        <p:spPr>
          <a:xfrm flipH="1">
            <a:off x="5098658" y="4567530"/>
            <a:ext cx="1573076" cy="369332"/>
          </a:xfrm>
          <a:prstGeom prst="rect">
            <a:avLst/>
          </a:prstGeom>
          <a:noFill/>
        </p:spPr>
        <p:txBody>
          <a:bodyPr wrap="square" rtlCol="0">
            <a:spAutoFit/>
          </a:bodyPr>
          <a:lstStyle/>
          <a:p>
            <a:r>
              <a:rPr lang="en-US" dirty="0"/>
              <a:t>Add Member</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3ABE14F3-3080-45F0-AE52-D6385FC22A87}"/>
                  </a:ext>
                </a:extLst>
              </p14:cNvPr>
              <p14:cNvContentPartPr/>
              <p14:nvPr/>
            </p14:nvContentPartPr>
            <p14:xfrm>
              <a:off x="4991346" y="4505303"/>
              <a:ext cx="1884600" cy="460800"/>
            </p14:xfrm>
          </p:contentPart>
        </mc:Choice>
        <mc:Fallback xmlns="">
          <p:pic>
            <p:nvPicPr>
              <p:cNvPr id="10" name="Ink 9">
                <a:extLst>
                  <a:ext uri="{FF2B5EF4-FFF2-40B4-BE49-F238E27FC236}">
                    <a16:creationId xmlns:a16="http://schemas.microsoft.com/office/drawing/2014/main" id="{3ABE14F3-3080-45F0-AE52-D6385FC22A87}"/>
                  </a:ext>
                </a:extLst>
              </p:cNvPr>
              <p:cNvPicPr/>
              <p:nvPr/>
            </p:nvPicPr>
            <p:blipFill>
              <a:blip r:embed="rId5"/>
              <a:stretch>
                <a:fillRect/>
              </a:stretch>
            </p:blipFill>
            <p:spPr>
              <a:xfrm>
                <a:off x="4937706" y="4397663"/>
                <a:ext cx="1992240" cy="676440"/>
              </a:xfrm>
              <a:prstGeom prst="rect">
                <a:avLst/>
              </a:prstGeom>
            </p:spPr>
          </p:pic>
        </mc:Fallback>
      </mc:AlternateContent>
      <p:sp>
        <p:nvSpPr>
          <p:cNvPr id="13" name="TextBox 12">
            <a:extLst>
              <a:ext uri="{FF2B5EF4-FFF2-40B4-BE49-F238E27FC236}">
                <a16:creationId xmlns:a16="http://schemas.microsoft.com/office/drawing/2014/main" id="{7E94E88B-A73D-42B7-BAED-E7B053902A3E}"/>
              </a:ext>
            </a:extLst>
          </p:cNvPr>
          <p:cNvSpPr txBox="1"/>
          <p:nvPr/>
        </p:nvSpPr>
        <p:spPr>
          <a:xfrm>
            <a:off x="632228" y="614643"/>
            <a:ext cx="10819671" cy="923330"/>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add a member, scroll down to the bottom of the page below the list of current club members and click the add member button and follow the instructions. Please note that a valid email address for the new member is required. When all of the information has been entered, hit submit.</a:t>
            </a:r>
            <a:endParaRPr lang="en-US" dirty="0"/>
          </a:p>
        </p:txBody>
      </p:sp>
      <p:pic>
        <p:nvPicPr>
          <p:cNvPr id="34" name="Picture 33" descr="Logo&#10;&#10;Description automatically generated">
            <a:extLst>
              <a:ext uri="{FF2B5EF4-FFF2-40B4-BE49-F238E27FC236}">
                <a16:creationId xmlns:a16="http://schemas.microsoft.com/office/drawing/2014/main" id="{7106F5AD-5126-4346-A318-BF6AFD313B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78630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FBC4-2CE0-45F8-9BB2-F2BFA12C82F2}"/>
              </a:ext>
            </a:extLst>
          </p:cNvPr>
          <p:cNvSpPr>
            <a:spLocks noGrp="1"/>
          </p:cNvSpPr>
          <p:nvPr>
            <p:ph type="title"/>
          </p:nvPr>
        </p:nvSpPr>
        <p:spPr/>
        <p:txBody>
          <a:bodyPr/>
          <a:lstStyle/>
          <a:p>
            <a:r>
              <a:rPr lang="en-US" dirty="0"/>
              <a:t>Paying Dues</a:t>
            </a:r>
          </a:p>
        </p:txBody>
      </p:sp>
      <p:pic>
        <p:nvPicPr>
          <p:cNvPr id="4" name="Content Placeholder 4">
            <a:extLst>
              <a:ext uri="{FF2B5EF4-FFF2-40B4-BE49-F238E27FC236}">
                <a16:creationId xmlns:a16="http://schemas.microsoft.com/office/drawing/2014/main" id="{D7C959F8-21EB-4492-B1B6-5BF0528A46FA}"/>
              </a:ext>
            </a:extLst>
          </p:cNvPr>
          <p:cNvPicPr>
            <a:picLocks noGrp="1" noChangeAspect="1"/>
          </p:cNvPicPr>
          <p:nvPr>
            <p:ph idx="1"/>
          </p:nvPr>
        </p:nvPicPr>
        <p:blipFill>
          <a:blip r:embed="rId3"/>
          <a:stretch>
            <a:fillRect/>
          </a:stretch>
        </p:blipFill>
        <p:spPr>
          <a:xfrm>
            <a:off x="770721" y="1348033"/>
            <a:ext cx="9641184" cy="542316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9BF6F5E-0A06-4403-BECD-1B66D407588F}"/>
                  </a:ext>
                </a:extLst>
              </p14:cNvPr>
              <p14:cNvContentPartPr/>
              <p14:nvPr/>
            </p14:nvContentPartPr>
            <p14:xfrm>
              <a:off x="7196712" y="3713110"/>
              <a:ext cx="2145600" cy="1075680"/>
            </p14:xfrm>
          </p:contentPart>
        </mc:Choice>
        <mc:Fallback xmlns="">
          <p:pic>
            <p:nvPicPr>
              <p:cNvPr id="5" name="Ink 4">
                <a:extLst>
                  <a:ext uri="{FF2B5EF4-FFF2-40B4-BE49-F238E27FC236}">
                    <a16:creationId xmlns:a16="http://schemas.microsoft.com/office/drawing/2014/main" id="{A9BF6F5E-0A06-4403-BECD-1B66D407588F}"/>
                  </a:ext>
                </a:extLst>
              </p:cNvPr>
              <p:cNvPicPr/>
              <p:nvPr/>
            </p:nvPicPr>
            <p:blipFill>
              <a:blip r:embed="rId5"/>
              <a:stretch>
                <a:fillRect/>
              </a:stretch>
            </p:blipFill>
            <p:spPr>
              <a:xfrm>
                <a:off x="7143072" y="3605470"/>
                <a:ext cx="2253240" cy="1291320"/>
              </a:xfrm>
              <a:prstGeom prst="rect">
                <a:avLst/>
              </a:prstGeom>
            </p:spPr>
          </p:pic>
        </mc:Fallback>
      </mc:AlternateContent>
      <p:pic>
        <p:nvPicPr>
          <p:cNvPr id="6" name="Picture 5" descr="Logo&#10;&#10;Description automatically generated">
            <a:extLst>
              <a:ext uri="{FF2B5EF4-FFF2-40B4-BE49-F238E27FC236}">
                <a16:creationId xmlns:a16="http://schemas.microsoft.com/office/drawing/2014/main" id="{08674611-2CBD-45ED-8DCD-D988AE81F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93329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C8D7-345D-442A-B94E-4782D3BCEB66}"/>
              </a:ext>
            </a:extLst>
          </p:cNvPr>
          <p:cNvSpPr>
            <a:spLocks noGrp="1"/>
          </p:cNvSpPr>
          <p:nvPr>
            <p:ph type="title"/>
          </p:nvPr>
        </p:nvSpPr>
        <p:spPr>
          <a:xfrm>
            <a:off x="677334" y="280009"/>
            <a:ext cx="8596668" cy="555640"/>
          </a:xfrm>
        </p:spPr>
        <p:txBody>
          <a:bodyPr>
            <a:normAutofit/>
          </a:bodyPr>
          <a:lstStyle/>
          <a:p>
            <a:r>
              <a:rPr lang="en-US" sz="1800" b="1" i="0" u="sng" dirty="0">
                <a:solidFill>
                  <a:srgbClr val="FF0000"/>
                </a:solidFill>
                <a:effectLst/>
                <a:latin typeface="Helvetica Neue"/>
              </a:rPr>
              <a:t>Pay Dues and Fees and CRA Adds:</a:t>
            </a:r>
            <a:r>
              <a:rPr lang="en-US" sz="1800" b="1" i="0" dirty="0">
                <a:solidFill>
                  <a:srgbClr val="000000"/>
                </a:solidFill>
                <a:effectLst/>
                <a:latin typeface="Helvetica Neue"/>
              </a:rPr>
              <a:t>  ACH Direct Debit Authorization Program</a:t>
            </a:r>
            <a:endParaRPr lang="en-US" dirty="0"/>
          </a:p>
        </p:txBody>
      </p:sp>
      <p:sp>
        <p:nvSpPr>
          <p:cNvPr id="3" name="Content Placeholder 2">
            <a:extLst>
              <a:ext uri="{FF2B5EF4-FFF2-40B4-BE49-F238E27FC236}">
                <a16:creationId xmlns:a16="http://schemas.microsoft.com/office/drawing/2014/main" id="{F87F17AE-716C-4E27-A899-EB5DE7902614}"/>
              </a:ext>
            </a:extLst>
          </p:cNvPr>
          <p:cNvSpPr>
            <a:spLocks noGrp="1"/>
          </p:cNvSpPr>
          <p:nvPr>
            <p:ph idx="1"/>
          </p:nvPr>
        </p:nvSpPr>
        <p:spPr>
          <a:xfrm>
            <a:off x="1011195" y="776585"/>
            <a:ext cx="9887770" cy="5801406"/>
          </a:xfrm>
        </p:spPr>
        <p:txBody>
          <a:bodyPr>
            <a:normAutofit fontScale="85000" lnSpcReduction="10000"/>
          </a:bodyPr>
          <a:lstStyle/>
          <a:p>
            <a:r>
              <a:rPr lang="en-US" b="1" dirty="0">
                <a:hlinkClick r:id="rId3"/>
              </a:rPr>
              <a:t>https://www.optimist.org/member/administration2.cfm</a:t>
            </a:r>
            <a:r>
              <a:rPr lang="en-US" b="1" dirty="0"/>
              <a:t> </a:t>
            </a:r>
          </a:p>
          <a:p>
            <a:pPr algn="l"/>
            <a:r>
              <a:rPr lang="en-US" b="0" i="0" dirty="0">
                <a:solidFill>
                  <a:srgbClr val="333333"/>
                </a:solidFill>
                <a:effectLst/>
                <a:latin typeface="Helvetica Neue"/>
              </a:rPr>
              <a:t>The Automated Clearing House program – or ACH – allows Optimist Clubs to pay their bills electronically. It’s an easy and efficient way for Clubs to handle their financial obligations to Optimist International. Best of all, the program is secure!</a:t>
            </a:r>
          </a:p>
          <a:p>
            <a:pPr algn="l"/>
            <a:r>
              <a:rPr lang="en-US" b="0" i="0" dirty="0">
                <a:solidFill>
                  <a:srgbClr val="333333"/>
                </a:solidFill>
                <a:effectLst/>
                <a:latin typeface="Helvetica Neue"/>
              </a:rPr>
              <a:t>To initiate the ACH direct debit bill form of payment for a Club, Optimist International needs the following two items:</a:t>
            </a:r>
          </a:p>
          <a:p>
            <a:pPr algn="l">
              <a:buFont typeface="Wingdings" panose="05000000000000000000" pitchFamily="2" charset="2"/>
              <a:buChar char="q"/>
            </a:pPr>
            <a:r>
              <a:rPr lang="en-US" b="0" i="0" dirty="0">
                <a:solidFill>
                  <a:srgbClr val="333333"/>
                </a:solidFill>
                <a:effectLst/>
                <a:latin typeface="Helvetica Neue"/>
              </a:rPr>
              <a:t>1. A completed "authorization agreement for direct debits" form. You must choose the agreement applicable to your Club:</a:t>
            </a:r>
            <a:br>
              <a:rPr lang="en-US" dirty="0"/>
            </a:br>
            <a:br>
              <a:rPr lang="en-US" dirty="0"/>
            </a:br>
            <a:r>
              <a:rPr lang="en-US" b="1" i="0" u="none" strike="noStrike" dirty="0">
                <a:solidFill>
                  <a:srgbClr val="0032A0"/>
                </a:solidFill>
                <a:effectLst/>
                <a:latin typeface="Helvetica Neue"/>
                <a:hlinkClick r:id="rId4"/>
              </a:rPr>
              <a:t>US Dollar ACH Debit Authorization Agreement</a:t>
            </a:r>
            <a:endParaRPr lang="en-US" b="0" i="0" dirty="0">
              <a:solidFill>
                <a:srgbClr val="333333"/>
              </a:solidFill>
              <a:effectLst/>
              <a:latin typeface="Helvetica Neue"/>
            </a:endParaRPr>
          </a:p>
          <a:p>
            <a:pPr marL="0" indent="0" algn="l">
              <a:buNone/>
            </a:pPr>
            <a:r>
              <a:rPr lang="en-US" i="0" strike="noStrike" dirty="0">
                <a:solidFill>
                  <a:srgbClr val="0032A0"/>
                </a:solidFill>
                <a:effectLst/>
                <a:latin typeface="Helvetica Neue"/>
                <a:hlinkClick r:id="rId5"/>
              </a:rPr>
              <a:t>	</a:t>
            </a:r>
            <a:r>
              <a:rPr lang="en-US" b="1" i="0" u="none" strike="noStrike" dirty="0">
                <a:solidFill>
                  <a:srgbClr val="0032A0"/>
                </a:solidFill>
                <a:effectLst/>
                <a:latin typeface="Helvetica Neue"/>
                <a:hlinkClick r:id="rId5"/>
              </a:rPr>
              <a:t>Canadian Dollar Pre-authorized Payment Agreement</a:t>
            </a:r>
            <a:endParaRPr lang="en-US" b="0" i="0" dirty="0">
              <a:solidFill>
                <a:srgbClr val="333333"/>
              </a:solidFill>
              <a:effectLst/>
              <a:latin typeface="Helvetica Neue"/>
            </a:endParaRPr>
          </a:p>
          <a:p>
            <a:pPr>
              <a:buFont typeface="Wingdings" panose="05000000000000000000" pitchFamily="2" charset="2"/>
              <a:buChar char="q"/>
            </a:pPr>
            <a:r>
              <a:rPr lang="en-US" b="0" i="0" dirty="0">
                <a:solidFill>
                  <a:srgbClr val="333333"/>
                </a:solidFill>
                <a:effectLst/>
                <a:latin typeface="Helvetica Neue"/>
              </a:rPr>
              <a:t>2. A voided check or bank draft (or copy) for the bank account from which you would like us to withdraw money (debit). Please do not use a deposit slip. Note: Only one bank account per Club can be assigned for ACH.</a:t>
            </a:r>
          </a:p>
          <a:p>
            <a:r>
              <a:rPr lang="en-US" b="0" i="0" dirty="0">
                <a:solidFill>
                  <a:srgbClr val="333333"/>
                </a:solidFill>
                <a:effectLst/>
                <a:latin typeface="Helvetica Neue"/>
              </a:rPr>
              <a:t>You can fax both the completed authorization agreement form and a voided check image to the attention of Michele Ervin at (314) 371-6006.</a:t>
            </a:r>
          </a:p>
          <a:p>
            <a:r>
              <a:rPr lang="en-US" dirty="0"/>
              <a:t>Or scan the documents and email them to Michele Ervin at </a:t>
            </a:r>
            <a:r>
              <a:rPr lang="en-US" b="0" i="0" u="none" strike="noStrike" dirty="0">
                <a:solidFill>
                  <a:srgbClr val="1D2228"/>
                </a:solidFill>
                <a:effectLst/>
                <a:latin typeface="YahooSans"/>
                <a:hlinkClick r:id="rId6"/>
              </a:rPr>
              <a:t>michele.ervin@optimist.org</a:t>
            </a:r>
            <a:r>
              <a:rPr lang="en-US" b="0" i="0" u="none" strike="noStrike" dirty="0">
                <a:solidFill>
                  <a:srgbClr val="1D2228"/>
                </a:solidFill>
                <a:effectLst/>
                <a:latin typeface="YahooSans"/>
              </a:rPr>
              <a:t> </a:t>
            </a:r>
            <a:br>
              <a:rPr lang="en-US" dirty="0"/>
            </a:br>
            <a:endParaRPr lang="en-US" dirty="0"/>
          </a:p>
          <a:p>
            <a:r>
              <a:rPr lang="en-US" b="0" i="0" dirty="0">
                <a:solidFill>
                  <a:srgbClr val="333333"/>
                </a:solidFill>
                <a:effectLst/>
                <a:latin typeface="Helvetica Neue"/>
              </a:rPr>
              <a:t>Or mail the information to:</a:t>
            </a:r>
            <a:br>
              <a:rPr lang="en-US" dirty="0"/>
            </a:br>
            <a:r>
              <a:rPr lang="en-US" b="0" i="0" dirty="0">
                <a:solidFill>
                  <a:srgbClr val="333333"/>
                </a:solidFill>
                <a:effectLst/>
                <a:latin typeface="Helvetica Neue"/>
              </a:rPr>
              <a:t>Optimist International</a:t>
            </a:r>
            <a:br>
              <a:rPr lang="en-US" dirty="0"/>
            </a:br>
            <a:r>
              <a:rPr lang="en-US" b="0" i="0" dirty="0">
                <a:solidFill>
                  <a:srgbClr val="333333"/>
                </a:solidFill>
                <a:effectLst/>
                <a:latin typeface="Helvetica Neue"/>
              </a:rPr>
              <a:t>c/o Accounting Department</a:t>
            </a:r>
            <a:br>
              <a:rPr lang="en-US" dirty="0"/>
            </a:br>
            <a:r>
              <a:rPr lang="en-US" b="0" i="0" dirty="0">
                <a:solidFill>
                  <a:srgbClr val="333333"/>
                </a:solidFill>
                <a:effectLst/>
                <a:latin typeface="Helvetica Neue"/>
              </a:rPr>
              <a:t>4494 Lindell Blvd.</a:t>
            </a:r>
            <a:br>
              <a:rPr lang="en-US" dirty="0"/>
            </a:br>
            <a:r>
              <a:rPr lang="en-US" b="0" i="0" dirty="0">
                <a:solidFill>
                  <a:srgbClr val="333333"/>
                </a:solidFill>
                <a:effectLst/>
                <a:latin typeface="Helvetica Neue"/>
              </a:rPr>
              <a:t>St. Louis, MO 63108</a:t>
            </a:r>
            <a:endParaRPr lang="en-US" dirty="0"/>
          </a:p>
        </p:txBody>
      </p:sp>
      <p:pic>
        <p:nvPicPr>
          <p:cNvPr id="4" name="Picture 3" descr="Logo&#10;&#10;Description automatically generated">
            <a:extLst>
              <a:ext uri="{FF2B5EF4-FFF2-40B4-BE49-F238E27FC236}">
                <a16:creationId xmlns:a16="http://schemas.microsoft.com/office/drawing/2014/main" id="{E3F22521-795F-4FE8-9B93-C394A79CC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113104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37" name="Group 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21">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able&#10;&#10;Description automatically generated">
            <a:extLst>
              <a:ext uri="{FF2B5EF4-FFF2-40B4-BE49-F238E27FC236}">
                <a16:creationId xmlns:a16="http://schemas.microsoft.com/office/drawing/2014/main" id="{6A6D01FC-0E09-47F3-B2C6-BC3AD68279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946" r="3477" b="4611"/>
          <a:stretch/>
        </p:blipFill>
        <p:spPr>
          <a:xfrm>
            <a:off x="3288395" y="202132"/>
            <a:ext cx="5623610" cy="6444112"/>
          </a:xfrm>
          <a:prstGeom prst="rect">
            <a:avLst/>
          </a:prstGeom>
        </p:spPr>
      </p:pic>
      <p:pic>
        <p:nvPicPr>
          <p:cNvPr id="21" name="Picture 20" descr="Logo&#10;&#10;Description automatically generated">
            <a:extLst>
              <a:ext uri="{FF2B5EF4-FFF2-40B4-BE49-F238E27FC236}">
                <a16:creationId xmlns:a16="http://schemas.microsoft.com/office/drawing/2014/main" id="{41F4D98C-FBAA-4917-A5EF-ECEF314AD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49108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CC5E-891B-46AD-9CE2-A44F96243DDB}"/>
              </a:ext>
            </a:extLst>
          </p:cNvPr>
          <p:cNvSpPr>
            <a:spLocks noGrp="1"/>
          </p:cNvSpPr>
          <p:nvPr>
            <p:ph type="title"/>
          </p:nvPr>
        </p:nvSpPr>
        <p:spPr/>
        <p:txBody>
          <a:bodyPr/>
          <a:lstStyle/>
          <a:p>
            <a:endParaRPr lang="en-US" dirty="0"/>
          </a:p>
        </p:txBody>
      </p:sp>
      <p:pic>
        <p:nvPicPr>
          <p:cNvPr id="1030" name="Picture 6" descr="Burroughs Visible Adding Machine Beveled Glass Model 1-661676 image 0">
            <a:extLst>
              <a:ext uri="{FF2B5EF4-FFF2-40B4-BE49-F238E27FC236}">
                <a16:creationId xmlns:a16="http://schemas.microsoft.com/office/drawing/2014/main" id="{2D962A41-DCFC-4BAC-8CC8-0FA3CC09D9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9201" y="1488281"/>
            <a:ext cx="3881437" cy="38814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40 Someone&amp;#39;s Secretary ideas | secretary, vintage office, vintage  typewriters">
            <a:extLst>
              <a:ext uri="{FF2B5EF4-FFF2-40B4-BE49-F238E27FC236}">
                <a16:creationId xmlns:a16="http://schemas.microsoft.com/office/drawing/2014/main" id="{28EEBDB3-2D1B-433A-B2F8-8814384BD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097" y="326059"/>
            <a:ext cx="4019550" cy="5781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ED47D566-460B-44D3-885E-38DD006E4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1064902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E8700D-364C-4309-A542-88236562E88A}"/>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Speaking of Dues…</a:t>
            </a:r>
          </a:p>
        </p:txBody>
      </p:sp>
      <p:sp>
        <p:nvSpPr>
          <p:cNvPr id="3" name="Content Placeholder 2">
            <a:extLst>
              <a:ext uri="{FF2B5EF4-FFF2-40B4-BE49-F238E27FC236}">
                <a16:creationId xmlns:a16="http://schemas.microsoft.com/office/drawing/2014/main" id="{8AC44012-83BD-4FB8-95D4-1EB022D31F50}"/>
              </a:ext>
            </a:extLst>
          </p:cNvPr>
          <p:cNvSpPr>
            <a:spLocks noGrp="1"/>
          </p:cNvSpPr>
          <p:nvPr>
            <p:ph idx="1"/>
          </p:nvPr>
        </p:nvSpPr>
        <p:spPr>
          <a:xfrm>
            <a:off x="6116084" y="609600"/>
            <a:ext cx="5511296" cy="5545667"/>
          </a:xfrm>
        </p:spPr>
        <p:txBody>
          <a:bodyPr anchor="ctr">
            <a:normAutofit/>
          </a:bodyPr>
          <a:lstStyle/>
          <a:p>
            <a:r>
              <a:rPr lang="en-US" dirty="0">
                <a:solidFill>
                  <a:srgbClr val="FFFFFF"/>
                </a:solidFill>
              </a:rPr>
              <a:t>$66.65 per member goes to OI annually</a:t>
            </a:r>
          </a:p>
          <a:p>
            <a:pPr lvl="1">
              <a:buFont typeface="Wingdings" panose="05000000000000000000" pitchFamily="2" charset="2"/>
              <a:buChar char="Ø"/>
            </a:pPr>
            <a:r>
              <a:rPr lang="en-US" dirty="0">
                <a:solidFill>
                  <a:srgbClr val="FFFFFF"/>
                </a:solidFill>
              </a:rPr>
              <a:t>The above amount is payable quarterly</a:t>
            </a:r>
          </a:p>
          <a:p>
            <a:r>
              <a:rPr lang="en-US" dirty="0">
                <a:solidFill>
                  <a:srgbClr val="FFFFFF"/>
                </a:solidFill>
              </a:rPr>
              <a:t>$14 per member goes to EMO annually</a:t>
            </a:r>
          </a:p>
          <a:p>
            <a:pPr lvl="1">
              <a:buFont typeface="Wingdings" panose="05000000000000000000" pitchFamily="2" charset="2"/>
              <a:buChar char="Ø"/>
            </a:pPr>
            <a:r>
              <a:rPr lang="en-US" dirty="0">
                <a:solidFill>
                  <a:srgbClr val="FFFFFF"/>
                </a:solidFill>
              </a:rPr>
              <a:t>The above amount is payable twice a year</a:t>
            </a:r>
          </a:p>
          <a:p>
            <a:r>
              <a:rPr lang="en-US" dirty="0">
                <a:solidFill>
                  <a:srgbClr val="FFFFFF"/>
                </a:solidFill>
              </a:rPr>
              <a:t>$___ for club use</a:t>
            </a:r>
          </a:p>
          <a:p>
            <a:r>
              <a:rPr lang="en-US" dirty="0">
                <a:solidFill>
                  <a:srgbClr val="FFFFFF"/>
                </a:solidFill>
              </a:rPr>
              <a:t>$30 is the suggested new member application fee; $15 per new member Club Roster Adjustment (CRA) goes to OI immediately</a:t>
            </a:r>
          </a:p>
          <a:p>
            <a:r>
              <a:rPr lang="en-US" dirty="0">
                <a:solidFill>
                  <a:srgbClr val="FFFFFF"/>
                </a:solidFill>
              </a:rPr>
              <a:t>Lifetime membership option</a:t>
            </a:r>
          </a:p>
        </p:txBody>
      </p:sp>
      <p:pic>
        <p:nvPicPr>
          <p:cNvPr id="15" name="Picture 14" descr="Logo&#10;&#10;Description automatically generated">
            <a:extLst>
              <a:ext uri="{FF2B5EF4-FFF2-40B4-BE49-F238E27FC236}">
                <a16:creationId xmlns:a16="http://schemas.microsoft.com/office/drawing/2014/main" id="{5DC9F58F-04C0-4EFC-9222-F35F0FAB7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64656245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C682E7-5E52-4979-BB60-D9E819494354}"/>
              </a:ext>
            </a:extLst>
          </p:cNvPr>
          <p:cNvSpPr>
            <a:spLocks noGrp="1"/>
          </p:cNvSpPr>
          <p:nvPr>
            <p:ph type="title"/>
          </p:nvPr>
        </p:nvSpPr>
        <p:spPr>
          <a:xfrm>
            <a:off x="1286933" y="609600"/>
            <a:ext cx="10197494" cy="1099457"/>
          </a:xfrm>
        </p:spPr>
        <p:txBody>
          <a:bodyPr>
            <a:normAutofit/>
          </a:bodyPr>
          <a:lstStyle/>
          <a:p>
            <a:r>
              <a:rPr lang="en-US" dirty="0"/>
              <a:t>Which leads us to…</a:t>
            </a: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C01A4BF-AD1D-4329-AC19-F3259D95DBD9}"/>
              </a:ext>
            </a:extLst>
          </p:cNvPr>
          <p:cNvGraphicFramePr>
            <a:graphicFrameLocks noGrp="1"/>
          </p:cNvGraphicFramePr>
          <p:nvPr>
            <p:ph idx="1"/>
            <p:extLst>
              <p:ext uri="{D42A27DB-BD31-4B8C-83A1-F6EECF244321}">
                <p14:modId xmlns:p14="http://schemas.microsoft.com/office/powerpoint/2010/main" val="418077482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Logo&#10;&#10;Description automatically generated">
            <a:extLst>
              <a:ext uri="{FF2B5EF4-FFF2-40B4-BE49-F238E27FC236}">
                <a16:creationId xmlns:a16="http://schemas.microsoft.com/office/drawing/2014/main" id="{5729E01C-B4E8-4E3E-A625-BB9DC0D557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1977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76812987-BF72-45D3-8EFA-1639576481E2}"/>
              </a:ext>
            </a:extLst>
          </p:cNvPr>
          <p:cNvGraphicFramePr>
            <a:graphicFrameLocks noGrp="1"/>
          </p:cNvGraphicFramePr>
          <p:nvPr>
            <p:ph idx="1"/>
            <p:extLst>
              <p:ext uri="{D42A27DB-BD31-4B8C-83A1-F6EECF244321}">
                <p14:modId xmlns:p14="http://schemas.microsoft.com/office/powerpoint/2010/main" val="205130169"/>
              </p:ext>
            </p:extLst>
          </p:nvPr>
        </p:nvGraphicFramePr>
        <p:xfrm>
          <a:off x="1263798" y="197814"/>
          <a:ext cx="10337531" cy="6525932"/>
        </p:xfrm>
        <a:graphic>
          <a:graphicData uri="http://schemas.openxmlformats.org/drawingml/2006/table">
            <a:tbl>
              <a:tblPr>
                <a:tableStyleId>{5C22544A-7EE6-4342-B048-85BDC9FD1C3A}</a:tableStyleId>
              </a:tblPr>
              <a:tblGrid>
                <a:gridCol w="3354433">
                  <a:extLst>
                    <a:ext uri="{9D8B030D-6E8A-4147-A177-3AD203B41FA5}">
                      <a16:colId xmlns:a16="http://schemas.microsoft.com/office/drawing/2014/main" val="3571445714"/>
                    </a:ext>
                  </a:extLst>
                </a:gridCol>
                <a:gridCol w="1324260">
                  <a:extLst>
                    <a:ext uri="{9D8B030D-6E8A-4147-A177-3AD203B41FA5}">
                      <a16:colId xmlns:a16="http://schemas.microsoft.com/office/drawing/2014/main" val="2011624051"/>
                    </a:ext>
                  </a:extLst>
                </a:gridCol>
                <a:gridCol w="363063">
                  <a:extLst>
                    <a:ext uri="{9D8B030D-6E8A-4147-A177-3AD203B41FA5}">
                      <a16:colId xmlns:a16="http://schemas.microsoft.com/office/drawing/2014/main" val="4238301848"/>
                    </a:ext>
                  </a:extLst>
                </a:gridCol>
                <a:gridCol w="4033452">
                  <a:extLst>
                    <a:ext uri="{9D8B030D-6E8A-4147-A177-3AD203B41FA5}">
                      <a16:colId xmlns:a16="http://schemas.microsoft.com/office/drawing/2014/main" val="1179681967"/>
                    </a:ext>
                  </a:extLst>
                </a:gridCol>
                <a:gridCol w="1262323">
                  <a:extLst>
                    <a:ext uri="{9D8B030D-6E8A-4147-A177-3AD203B41FA5}">
                      <a16:colId xmlns:a16="http://schemas.microsoft.com/office/drawing/2014/main" val="2689305111"/>
                    </a:ext>
                  </a:extLst>
                </a:gridCol>
              </a:tblGrid>
              <a:tr h="233069">
                <a:tc gridSpan="5">
                  <a:txBody>
                    <a:bodyPr/>
                    <a:lstStyle/>
                    <a:p>
                      <a:pPr algn="ctr" fontAlgn="b"/>
                      <a:r>
                        <a:rPr lang="en-US" sz="1100" u="none" strike="noStrike" dirty="0">
                          <a:effectLst/>
                        </a:rPr>
                        <a:t>Sample Budget Established Club</a:t>
                      </a:r>
                      <a:endParaRPr lang="en-US" sz="1100" b="1" i="0" u="none"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8379884"/>
                  </a:ext>
                </a:extLst>
              </a:tr>
              <a:tr h="233069">
                <a:tc gridSpan="2">
                  <a:txBody>
                    <a:bodyPr/>
                    <a:lstStyle/>
                    <a:p>
                      <a:pPr algn="ctr" fontAlgn="b"/>
                      <a:r>
                        <a:rPr lang="en-US" sz="1100" u="sng" strike="noStrike" dirty="0">
                          <a:effectLst/>
                        </a:rPr>
                        <a:t>General Operating Fund</a:t>
                      </a:r>
                      <a:endParaRPr lang="en-US" sz="1100" b="0" i="0" u="sng"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gridSpan="2">
                  <a:txBody>
                    <a:bodyPr/>
                    <a:lstStyle/>
                    <a:p>
                      <a:pPr algn="ctr" fontAlgn="b"/>
                      <a:r>
                        <a:rPr lang="en-US" sz="1100" u="sng" strike="noStrike" dirty="0">
                          <a:effectLst/>
                        </a:rPr>
                        <a:t>Youth (Service Projects) Fund</a:t>
                      </a:r>
                      <a:endParaRPr lang="en-US" sz="1100" b="0" i="0" u="sng"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extLst>
                  <a:ext uri="{0D108BD9-81ED-4DB2-BD59-A6C34878D82A}">
                    <a16:rowId xmlns:a16="http://schemas.microsoft.com/office/drawing/2014/main" val="2025167278"/>
                  </a:ext>
                </a:extLst>
              </a:tr>
              <a:tr h="233069">
                <a:tc gridSpan="2">
                  <a:txBody>
                    <a:bodyPr/>
                    <a:lstStyle/>
                    <a:p>
                      <a:pPr algn="ctr" fontAlgn="b"/>
                      <a:r>
                        <a:rPr lang="en-US" sz="1100" u="none" strike="noStrike" dirty="0">
                          <a:effectLst/>
                        </a:rPr>
                        <a:t>Income</a:t>
                      </a:r>
                      <a:endParaRPr lang="en-US" sz="1100" b="1" i="0" u="none"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gridSpan="2">
                  <a:txBody>
                    <a:bodyPr/>
                    <a:lstStyle/>
                    <a:p>
                      <a:pPr algn="ctr" fontAlgn="b"/>
                      <a:r>
                        <a:rPr lang="en-US" sz="1100" u="none" strike="noStrike" dirty="0">
                          <a:effectLst/>
                        </a:rPr>
                        <a:t>Income</a:t>
                      </a:r>
                      <a:endParaRPr lang="en-US" sz="1100" b="1" i="0" u="none"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extLst>
                  <a:ext uri="{0D108BD9-81ED-4DB2-BD59-A6C34878D82A}">
                    <a16:rowId xmlns:a16="http://schemas.microsoft.com/office/drawing/2014/main" val="168321007"/>
                  </a:ext>
                </a:extLst>
              </a:tr>
              <a:tr h="233069">
                <a:tc>
                  <a:txBody>
                    <a:bodyPr/>
                    <a:lstStyle/>
                    <a:p>
                      <a:pPr algn="ctr" fontAlgn="b"/>
                      <a:r>
                        <a:rPr lang="en-US" sz="1100" u="sng" strike="noStrike" dirty="0">
                          <a:effectLst/>
                        </a:rPr>
                        <a:t>Description</a:t>
                      </a:r>
                      <a:endParaRPr lang="en-US" sz="1100" b="0" i="0" u="sng"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ctr" fontAlgn="b"/>
                      <a:r>
                        <a:rPr lang="en-US" sz="1100" u="sng" strike="noStrike" dirty="0">
                          <a:effectLst/>
                        </a:rPr>
                        <a:t>Description</a:t>
                      </a:r>
                      <a:endParaRPr lang="en-US" sz="1100" b="0" i="0" u="sng"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235101591"/>
                  </a:ext>
                </a:extLst>
              </a:tr>
              <a:tr h="233069">
                <a:tc>
                  <a:txBody>
                    <a:bodyPr/>
                    <a:lstStyle/>
                    <a:p>
                      <a:pPr algn="l" fontAlgn="b"/>
                      <a:r>
                        <a:rPr lang="en-US" sz="1100" u="none" strike="noStrike" dirty="0">
                          <a:effectLst/>
                        </a:rPr>
                        <a:t>50/50 raffle</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Koeze Nuts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1392257092"/>
                  </a:ext>
                </a:extLst>
              </a:tr>
              <a:tr h="233069">
                <a:tc>
                  <a:txBody>
                    <a:bodyPr/>
                    <a:lstStyle/>
                    <a:p>
                      <a:pPr algn="l" fontAlgn="b"/>
                      <a:r>
                        <a:rPr lang="en-US" sz="1100" u="none" strike="noStrike" dirty="0">
                          <a:effectLst/>
                        </a:rPr>
                        <a:t>brags, fines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Christmas trees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$2,000.00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02618393"/>
                  </a:ext>
                </a:extLst>
              </a:tr>
              <a:tr h="233069">
                <a:tc>
                  <a:txBody>
                    <a:bodyPr/>
                    <a:lstStyle/>
                    <a:p>
                      <a:pPr algn="l" fontAlgn="b"/>
                      <a:r>
                        <a:rPr lang="en-US" sz="1100" u="none" strike="noStrike" dirty="0">
                          <a:effectLst/>
                        </a:rPr>
                        <a:t>dues @ $100 x 20 members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$ 2,000.00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Trivia Night</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095006835"/>
                  </a:ext>
                </a:extLst>
              </a:tr>
              <a:tr h="233069">
                <a:tc>
                  <a:txBody>
                    <a:bodyPr/>
                    <a:lstStyle/>
                    <a:p>
                      <a:pPr algn="l" fontAlgn="b"/>
                      <a:r>
                        <a:rPr lang="en-US" sz="1100" u="none" strike="noStrike" dirty="0">
                          <a:effectLst/>
                        </a:rPr>
                        <a:t>New member fee @ $30 ea</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300.00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Fall Gala</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724508480"/>
                  </a:ext>
                </a:extLst>
              </a:tr>
              <a:tr h="233069">
                <a:tc>
                  <a:txBody>
                    <a:bodyPr/>
                    <a:lstStyle/>
                    <a:p>
                      <a:pPr algn="l" fontAlgn="b"/>
                      <a:r>
                        <a:rPr lang="en-US" sz="1100" u="none" strike="noStrike" dirty="0">
                          <a:effectLst/>
                        </a:rPr>
                        <a:t>20% fee from service Projects Fund</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$ 1,400.00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5K Run</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237651620"/>
                  </a:ext>
                </a:extLst>
              </a:tr>
              <a:tr h="233069">
                <a:tc>
                  <a:txBody>
                    <a:bodyPr/>
                    <a:lstStyle/>
                    <a:p>
                      <a:pPr algn="l" fontAlgn="b"/>
                      <a:r>
                        <a:rPr lang="en-US" sz="1100" u="none" strike="noStrike" dirty="0">
                          <a:effectLst/>
                        </a:rPr>
                        <a:t>other</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Paint Night</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438211918"/>
                  </a:ext>
                </a:extLst>
              </a:tr>
              <a:tr h="233069">
                <a:tc>
                  <a:txBody>
                    <a:bodyPr/>
                    <a:lstStyle/>
                    <a:p>
                      <a:pPr algn="r" fontAlgn="b"/>
                      <a:r>
                        <a:rPr lang="en-US" sz="1100" u="none" strike="noStrike" dirty="0">
                          <a:effectLst/>
                        </a:rPr>
                        <a:t>total income</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$ 4,900.00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r" fontAlgn="b"/>
                      <a:r>
                        <a:rPr lang="en-US" sz="1100" u="none" strike="noStrike" dirty="0">
                          <a:effectLst/>
                        </a:rPr>
                        <a:t>total income</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$7,000.00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113144283"/>
                  </a:ext>
                </a:extLst>
              </a:tr>
              <a:tr h="233069">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729694006"/>
                  </a:ext>
                </a:extLst>
              </a:tr>
              <a:tr h="233069">
                <a:tc gridSpan="2">
                  <a:txBody>
                    <a:bodyPr/>
                    <a:lstStyle/>
                    <a:p>
                      <a:pPr algn="ctr" fontAlgn="b"/>
                      <a:r>
                        <a:rPr lang="en-US" sz="1100" u="none" strike="noStrike" dirty="0">
                          <a:effectLst/>
                        </a:rPr>
                        <a:t>Expenses</a:t>
                      </a:r>
                      <a:endParaRPr lang="en-US" sz="1100" b="1" i="0" u="none"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gridSpan="2">
                  <a:txBody>
                    <a:bodyPr/>
                    <a:lstStyle/>
                    <a:p>
                      <a:pPr algn="ctr" fontAlgn="b"/>
                      <a:r>
                        <a:rPr lang="en-US" sz="1100" u="none" strike="noStrike" dirty="0">
                          <a:effectLst/>
                        </a:rPr>
                        <a:t>Expenses</a:t>
                      </a:r>
                      <a:endParaRPr lang="en-US" sz="1100" b="1" i="0" u="none" strike="noStrike" dirty="0">
                        <a:solidFill>
                          <a:srgbClr val="000000"/>
                        </a:solidFill>
                        <a:effectLst/>
                        <a:latin typeface="Calibri" panose="020F0502020204030204" pitchFamily="34" charset="0"/>
                      </a:endParaRPr>
                    </a:p>
                  </a:txBody>
                  <a:tcPr marL="3983" marR="3983" marT="3983" marB="0" anchor="b"/>
                </a:tc>
                <a:tc hMerge="1">
                  <a:txBody>
                    <a:bodyPr/>
                    <a:lstStyle/>
                    <a:p>
                      <a:endParaRPr lang="en-US"/>
                    </a:p>
                  </a:txBody>
                  <a:tcPr/>
                </a:tc>
                <a:extLst>
                  <a:ext uri="{0D108BD9-81ED-4DB2-BD59-A6C34878D82A}">
                    <a16:rowId xmlns:a16="http://schemas.microsoft.com/office/drawing/2014/main" val="545841848"/>
                  </a:ext>
                </a:extLst>
              </a:tr>
              <a:tr h="233069">
                <a:tc>
                  <a:txBody>
                    <a:bodyPr/>
                    <a:lstStyle/>
                    <a:p>
                      <a:pPr algn="ctr" fontAlgn="b"/>
                      <a:r>
                        <a:rPr lang="en-US" sz="1100" u="sng" strike="noStrike" dirty="0">
                          <a:effectLst/>
                        </a:rPr>
                        <a:t>Description</a:t>
                      </a:r>
                      <a:endParaRPr lang="en-US" sz="1100" b="0" i="0" u="sng"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ctr" fontAlgn="b"/>
                      <a:r>
                        <a:rPr lang="en-US" sz="1100" u="sng" strike="noStrike" dirty="0">
                          <a:effectLst/>
                        </a:rPr>
                        <a:t>Description</a:t>
                      </a:r>
                      <a:endParaRPr lang="en-US" sz="1100" b="0" i="0" u="sng"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1698172928"/>
                  </a:ext>
                </a:extLst>
              </a:tr>
              <a:tr h="233069">
                <a:tc>
                  <a:txBody>
                    <a:bodyPr/>
                    <a:lstStyle/>
                    <a:p>
                      <a:pPr algn="l" fontAlgn="b"/>
                      <a:r>
                        <a:rPr lang="en-US" sz="1100" u="none" strike="noStrike" dirty="0">
                          <a:effectLst/>
                        </a:rPr>
                        <a:t>Fellowship (cards etc..)</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Youth appreciation</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747681058"/>
                  </a:ext>
                </a:extLst>
              </a:tr>
              <a:tr h="233069">
                <a:tc>
                  <a:txBody>
                    <a:bodyPr/>
                    <a:lstStyle/>
                    <a:p>
                      <a:pPr algn="l" fontAlgn="b"/>
                      <a:r>
                        <a:rPr lang="en-US" sz="1100" u="none" strike="noStrike" dirty="0">
                          <a:effectLst/>
                        </a:rPr>
                        <a:t>Installation dinner</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Oratorical contest</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118827445"/>
                  </a:ext>
                </a:extLst>
              </a:tr>
              <a:tr h="233069">
                <a:tc>
                  <a:txBody>
                    <a:bodyPr/>
                    <a:lstStyle/>
                    <a:p>
                      <a:pPr algn="l" fontAlgn="b"/>
                      <a:r>
                        <a:rPr lang="en-US" sz="1100" u="none" strike="noStrike" dirty="0">
                          <a:effectLst/>
                        </a:rPr>
                        <a:t>Printing/copying</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Essay contest</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834038089"/>
                  </a:ext>
                </a:extLst>
              </a:tr>
              <a:tr h="233069">
                <a:tc>
                  <a:txBody>
                    <a:bodyPr/>
                    <a:lstStyle/>
                    <a:p>
                      <a:pPr algn="l" fontAlgn="b"/>
                      <a:r>
                        <a:rPr lang="en-US" sz="1100" u="none" strike="noStrike" dirty="0">
                          <a:effectLst/>
                        </a:rPr>
                        <a:t>NOW / WOW meetings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200.00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Respect for Law</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738923974"/>
                  </a:ext>
                </a:extLst>
              </a:tr>
              <a:tr h="233069">
                <a:tc>
                  <a:txBody>
                    <a:bodyPr/>
                    <a:lstStyle/>
                    <a:p>
                      <a:pPr algn="l" fontAlgn="b"/>
                      <a:r>
                        <a:rPr lang="en-US" sz="1100" u="none" strike="noStrike" dirty="0">
                          <a:effectLst/>
                        </a:rPr>
                        <a:t>OI new member fees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150.00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Bicycle Rodeo</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250.00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652798125"/>
                  </a:ext>
                </a:extLst>
              </a:tr>
              <a:tr h="233069">
                <a:tc>
                  <a:txBody>
                    <a:bodyPr/>
                    <a:lstStyle/>
                    <a:p>
                      <a:pPr algn="l" fontAlgn="b"/>
                      <a:r>
                        <a:rPr lang="en-US" sz="1100" u="none" strike="noStrike" dirty="0">
                          <a:effectLst/>
                        </a:rPr>
                        <a:t>OI dues $66.65 x 20 members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$ 1,333.00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scholarship</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750444297"/>
                  </a:ext>
                </a:extLst>
              </a:tr>
              <a:tr h="233069">
                <a:tc>
                  <a:txBody>
                    <a:bodyPr/>
                    <a:lstStyle/>
                    <a:p>
                      <a:pPr algn="l" fontAlgn="b"/>
                      <a:r>
                        <a:rPr lang="en-US" sz="1100" u="none" strike="noStrike" dirty="0">
                          <a:effectLst/>
                        </a:rPr>
                        <a:t>EMO dues $14 x 20 members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280.00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OIF</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1346437283"/>
                  </a:ext>
                </a:extLst>
              </a:tr>
              <a:tr h="233069">
                <a:tc>
                  <a:txBody>
                    <a:bodyPr/>
                    <a:lstStyle/>
                    <a:p>
                      <a:pPr algn="l" fontAlgn="b"/>
                      <a:r>
                        <a:rPr lang="en-US" sz="1100" u="none" strike="noStrike" dirty="0">
                          <a:effectLst/>
                        </a:rPr>
                        <a:t>OI Convention registration</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300.00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OI Childhood Health &amp; Wellness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4206253139"/>
                  </a:ext>
                </a:extLst>
              </a:tr>
              <a:tr h="233069">
                <a:tc>
                  <a:txBody>
                    <a:bodyPr/>
                    <a:lstStyle/>
                    <a:p>
                      <a:pPr algn="l" fontAlgn="b"/>
                      <a:r>
                        <a:rPr lang="en-US" sz="1100" u="none" strike="noStrike" dirty="0">
                          <a:effectLst/>
                        </a:rPr>
                        <a:t>EMO Conferences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300.00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20% transfer to General Operating account</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$1,400.00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290798892"/>
                  </a:ext>
                </a:extLst>
              </a:tr>
              <a:tr h="233069">
                <a:tc>
                  <a:txBody>
                    <a:bodyPr/>
                    <a:lstStyle/>
                    <a:p>
                      <a:pPr algn="l" fontAlgn="b"/>
                      <a:r>
                        <a:rPr lang="en-US" sz="1100" u="none" strike="noStrike" dirty="0">
                          <a:effectLst/>
                        </a:rPr>
                        <a:t>Special meetings/programs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r" fontAlgn="b"/>
                      <a:r>
                        <a:rPr lang="en-US" sz="1100" u="none" strike="noStrike" dirty="0">
                          <a:effectLst/>
                        </a:rPr>
                        <a:t>total expenses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$4,000.00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182225417"/>
                  </a:ext>
                </a:extLst>
              </a:tr>
              <a:tr h="233069">
                <a:tc>
                  <a:txBody>
                    <a:bodyPr/>
                    <a:lstStyle/>
                    <a:p>
                      <a:pPr algn="l" fontAlgn="b"/>
                      <a:r>
                        <a:rPr lang="en-US" sz="1100" u="none" strike="noStrike" dirty="0">
                          <a:effectLst/>
                        </a:rPr>
                        <a:t>Website</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054074253"/>
                  </a:ext>
                </a:extLst>
              </a:tr>
              <a:tr h="233069">
                <a:tc>
                  <a:txBody>
                    <a:bodyPr/>
                    <a:lstStyle/>
                    <a:p>
                      <a:pPr algn="l" fontAlgn="b"/>
                      <a:r>
                        <a:rPr lang="en-US" sz="1100" u="none" strike="noStrike" dirty="0">
                          <a:effectLst/>
                        </a:rPr>
                        <a:t>Supplies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50.00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349673626"/>
                  </a:ext>
                </a:extLst>
              </a:tr>
              <a:tr h="233069">
                <a:tc>
                  <a:txBody>
                    <a:bodyPr/>
                    <a:lstStyle/>
                    <a:p>
                      <a:pPr algn="l" fontAlgn="b"/>
                      <a:r>
                        <a:rPr lang="en-US" sz="1100" u="none" strike="noStrike" dirty="0">
                          <a:effectLst/>
                        </a:rPr>
                        <a:t>Postage etc.</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25.00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2321676076"/>
                  </a:ext>
                </a:extLst>
              </a:tr>
              <a:tr h="233069">
                <a:tc>
                  <a:txBody>
                    <a:bodyPr/>
                    <a:lstStyle/>
                    <a:p>
                      <a:pPr algn="r" fontAlgn="b"/>
                      <a:r>
                        <a:rPr lang="en-US" sz="1100" u="none" strike="noStrike" dirty="0">
                          <a:effectLst/>
                        </a:rPr>
                        <a:t>total expenses</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$ 3,488.00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983" marR="3983" marT="3983" marB="0" anchor="b"/>
                </a:tc>
                <a:extLst>
                  <a:ext uri="{0D108BD9-81ED-4DB2-BD59-A6C34878D82A}">
                    <a16:rowId xmlns:a16="http://schemas.microsoft.com/office/drawing/2014/main" val="382553867"/>
                  </a:ext>
                </a:extLst>
              </a:tr>
            </a:tbl>
          </a:graphicData>
        </a:graphic>
      </p:graphicFrame>
      <p:pic>
        <p:nvPicPr>
          <p:cNvPr id="20" name="Picture 19" descr="Logo&#10;&#10;Description automatically generated">
            <a:extLst>
              <a:ext uri="{FF2B5EF4-FFF2-40B4-BE49-F238E27FC236}">
                <a16:creationId xmlns:a16="http://schemas.microsoft.com/office/drawing/2014/main" id="{171335C0-5615-4957-908D-BB22EE04C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864405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3"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719C8C2-7DBE-4B76-90BA-3D03A5349F62}"/>
              </a:ext>
            </a:extLst>
          </p:cNvPr>
          <p:cNvSpPr>
            <a:spLocks noGrp="1"/>
          </p:cNvSpPr>
          <p:nvPr>
            <p:ph type="title"/>
          </p:nvPr>
        </p:nvSpPr>
        <p:spPr>
          <a:xfrm>
            <a:off x="1532201" y="1106793"/>
            <a:ext cx="4335468" cy="2875534"/>
          </a:xfrm>
        </p:spPr>
        <p:txBody>
          <a:bodyPr vert="horz" lIns="91440" tIns="45720" rIns="91440" bIns="45720" rtlCol="0" anchor="b">
            <a:normAutofit/>
          </a:bodyPr>
          <a:lstStyle/>
          <a:p>
            <a:pPr algn="r"/>
            <a:r>
              <a:rPr lang="en-US" sz="5400" dirty="0"/>
              <a:t>Which brings us to …</a:t>
            </a:r>
          </a:p>
        </p:txBody>
      </p:sp>
      <p:sp>
        <p:nvSpPr>
          <p:cNvPr id="3" name="Content Placeholder 2">
            <a:extLst>
              <a:ext uri="{FF2B5EF4-FFF2-40B4-BE49-F238E27FC236}">
                <a16:creationId xmlns:a16="http://schemas.microsoft.com/office/drawing/2014/main" id="{871CF4CE-5FA8-491D-94BB-D69043858749}"/>
              </a:ext>
            </a:extLst>
          </p:cNvPr>
          <p:cNvSpPr>
            <a:spLocks noGrp="1"/>
          </p:cNvSpPr>
          <p:nvPr>
            <p:ph idx="1"/>
          </p:nvPr>
        </p:nvSpPr>
        <p:spPr>
          <a:xfrm>
            <a:off x="1507067" y="4453667"/>
            <a:ext cx="4335468" cy="1096899"/>
          </a:xfrm>
        </p:spPr>
        <p:txBody>
          <a:bodyPr vert="horz" lIns="91440" tIns="45720" rIns="91440" bIns="45720" rtlCol="0" anchor="t">
            <a:normAutofit/>
          </a:bodyPr>
          <a:lstStyle/>
          <a:p>
            <a:pPr marL="0" indent="0" algn="r">
              <a:buNone/>
            </a:pPr>
            <a:r>
              <a:rPr lang="en-US" sz="2400" dirty="0">
                <a:solidFill>
                  <a:schemeClr val="tx1">
                    <a:lumMod val="50000"/>
                    <a:lumOff val="50000"/>
                  </a:schemeClr>
                </a:solidFill>
              </a:rPr>
              <a:t>minutes</a:t>
            </a:r>
          </a:p>
        </p:txBody>
      </p:sp>
      <p:pic>
        <p:nvPicPr>
          <p:cNvPr id="7" name="Graphic 6" descr="Laptop with phone and calculator">
            <a:extLst>
              <a:ext uri="{FF2B5EF4-FFF2-40B4-BE49-F238E27FC236}">
                <a16:creationId xmlns:a16="http://schemas.microsoft.com/office/drawing/2014/main" id="{5A2A1BFB-21DA-49A1-A6E3-1370580BF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0099" y="1173054"/>
            <a:ext cx="3280613" cy="3280613"/>
          </a:xfrm>
          <a:prstGeom prst="rect">
            <a:avLst/>
          </a:prstGeom>
        </p:spPr>
      </p:pic>
      <p:pic>
        <p:nvPicPr>
          <p:cNvPr id="23" name="Picture 22" descr="Logo&#10;&#10;Description automatically generated">
            <a:extLst>
              <a:ext uri="{FF2B5EF4-FFF2-40B4-BE49-F238E27FC236}">
                <a16:creationId xmlns:a16="http://schemas.microsoft.com/office/drawing/2014/main" id="{090BAFF4-0992-49A9-9467-A1D75A6A8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596191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F18BE1-9036-4BCF-8949-B32C450D264F}"/>
              </a:ext>
            </a:extLst>
          </p:cNvPr>
          <p:cNvSpPr>
            <a:spLocks noGrp="1"/>
          </p:cNvSpPr>
          <p:nvPr>
            <p:ph idx="1"/>
          </p:nvPr>
        </p:nvSpPr>
        <p:spPr>
          <a:xfrm>
            <a:off x="1463566" y="249762"/>
            <a:ext cx="9264868" cy="6516798"/>
          </a:xfrm>
          <a:solidFill>
            <a:schemeClr val="accent1">
              <a:lumMod val="20000"/>
              <a:lumOff val="80000"/>
            </a:schemeClr>
          </a:solidFill>
        </p:spPr>
        <p:txBody>
          <a:bodyPr>
            <a:normAutofit fontScale="92500" lnSpcReduction="20000"/>
          </a:bodyPr>
          <a:lstStyle/>
          <a:p>
            <a:pPr marL="0" marR="0" indent="0" algn="ctr">
              <a:spcBef>
                <a:spcPts val="0"/>
              </a:spcBef>
              <a:spcAft>
                <a:spcPts val="0"/>
              </a:spcAft>
              <a:buNone/>
            </a:pPr>
            <a:r>
              <a:rPr lang="en-US" sz="1800" kern="1400" spc="-50" dirty="0">
                <a:effectLst/>
                <a:latin typeface="Calibri Light" panose="020F0302020204030204" pitchFamily="34" charset="0"/>
                <a:ea typeface="Times New Roman" panose="02020603050405020304" pitchFamily="18" charset="0"/>
                <a:cs typeface="Times New Roman" panose="02020603050405020304" pitchFamily="18" charset="0"/>
              </a:rPr>
              <a:t>Minutes of Optimist Club</a:t>
            </a:r>
          </a:p>
          <a:p>
            <a:pPr marL="0" marR="0" indent="0" algn="ctr">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Board Meeting September 1, 2020</a:t>
            </a:r>
          </a:p>
          <a:p>
            <a:pPr marL="0" marR="0" indent="0">
              <a:lnSpc>
                <a:spcPct val="107000"/>
              </a:lnSpc>
              <a:spcBef>
                <a:spcPts val="0"/>
              </a:spcBef>
              <a:spcAft>
                <a:spcPts val="800"/>
              </a:spcAft>
              <a:buNone/>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PRESENT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Board Members Bob, Sally, Carl, Brenda</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Guests Joe, Heather, Kristi, Mary</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President Brenda called the meeting to order at 7:00p.m., noting that a quorum was present.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SECRETARY’S REPORT: Bob presented the minutes of the last meeting. Sally moved to approve the minutes as presented. Carl seconded. Motion carried.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TREASURER’S REPORT: Bob presented the financial report. Carl moved to accept the report as presented. Sally seconded. Motion carried.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President Brenda noted Joe is being nominated as the Rookie Rock Star.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OLD BUSINESS: none</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BUSINESS:</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Presentation of the Budget for the new year. Sally moved to approve the budget as presented. Bob seconded. Motion carried.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New Member Application: Jane Doe, sponsored by John Doe. New member Application fee was attached. Sally moved to approve the new member. Carl seconded. Motion Carried.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month’s meeting will be on October 3,  at the home of Sally.</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being no further business to come before the board, Carl moved to adjourn. Sally seconded. Motion carried. Meeting was adjourned at 7:30p.m.</a:t>
            </a:r>
          </a:p>
          <a:p>
            <a:pPr marL="0" marR="0" indent="0" algn="r">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Submitted by Bob, Secretary/Treasurer</a:t>
            </a:r>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2387B9AC-A054-43D7-9D18-AAACAD851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59690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F1838BDD-3B62-43CE-9596-CD8B817E4325}"/>
              </a:ext>
            </a:extLst>
          </p:cNvPr>
          <p:cNvGraphicFramePr>
            <a:graphicFrameLocks noGrp="1"/>
          </p:cNvGraphicFramePr>
          <p:nvPr>
            <p:ph idx="1"/>
            <p:extLst>
              <p:ext uri="{D42A27DB-BD31-4B8C-83A1-F6EECF244321}">
                <p14:modId xmlns:p14="http://schemas.microsoft.com/office/powerpoint/2010/main" val="3036780234"/>
              </p:ext>
            </p:extLst>
          </p:nvPr>
        </p:nvGraphicFramePr>
        <p:xfrm>
          <a:off x="1268963" y="167951"/>
          <a:ext cx="9773818" cy="6536100"/>
        </p:xfrm>
        <a:graphic>
          <a:graphicData uri="http://schemas.openxmlformats.org/drawingml/2006/table">
            <a:tbl>
              <a:tblPr>
                <a:tableStyleId>{5C22544A-7EE6-4342-B048-85BDC9FD1C3A}</a:tableStyleId>
              </a:tblPr>
              <a:tblGrid>
                <a:gridCol w="3202824">
                  <a:extLst>
                    <a:ext uri="{9D8B030D-6E8A-4147-A177-3AD203B41FA5}">
                      <a16:colId xmlns:a16="http://schemas.microsoft.com/office/drawing/2014/main" val="3492915401"/>
                    </a:ext>
                  </a:extLst>
                </a:gridCol>
                <a:gridCol w="1256170">
                  <a:extLst>
                    <a:ext uri="{9D8B030D-6E8A-4147-A177-3AD203B41FA5}">
                      <a16:colId xmlns:a16="http://schemas.microsoft.com/office/drawing/2014/main" val="197036562"/>
                    </a:ext>
                  </a:extLst>
                </a:gridCol>
                <a:gridCol w="1122262">
                  <a:extLst>
                    <a:ext uri="{9D8B030D-6E8A-4147-A177-3AD203B41FA5}">
                      <a16:colId xmlns:a16="http://schemas.microsoft.com/office/drawing/2014/main" val="4052148024"/>
                    </a:ext>
                  </a:extLst>
                </a:gridCol>
                <a:gridCol w="1414880">
                  <a:extLst>
                    <a:ext uri="{9D8B030D-6E8A-4147-A177-3AD203B41FA5}">
                      <a16:colId xmlns:a16="http://schemas.microsoft.com/office/drawing/2014/main" val="1392336984"/>
                    </a:ext>
                  </a:extLst>
                </a:gridCol>
                <a:gridCol w="1655420">
                  <a:extLst>
                    <a:ext uri="{9D8B030D-6E8A-4147-A177-3AD203B41FA5}">
                      <a16:colId xmlns:a16="http://schemas.microsoft.com/office/drawing/2014/main" val="3401419806"/>
                    </a:ext>
                  </a:extLst>
                </a:gridCol>
                <a:gridCol w="1122262">
                  <a:extLst>
                    <a:ext uri="{9D8B030D-6E8A-4147-A177-3AD203B41FA5}">
                      <a16:colId xmlns:a16="http://schemas.microsoft.com/office/drawing/2014/main" val="1630793390"/>
                    </a:ext>
                  </a:extLst>
                </a:gridCol>
              </a:tblGrid>
              <a:tr h="217870">
                <a:tc gridSpan="3">
                  <a:txBody>
                    <a:bodyPr/>
                    <a:lstStyle/>
                    <a:p>
                      <a:pPr algn="ctr" fontAlgn="b"/>
                      <a:r>
                        <a:rPr lang="en-US" sz="1000" u="none" strike="noStrike" dirty="0">
                          <a:effectLst/>
                        </a:rPr>
                        <a:t>Sample Club Financial Report as of ___date</a:t>
                      </a:r>
                      <a:endParaRPr lang="en-US" sz="1000" b="0" i="0" u="none" strike="noStrike" dirty="0">
                        <a:solidFill>
                          <a:srgbClr val="000000"/>
                        </a:solidFill>
                        <a:effectLst/>
                        <a:latin typeface="Calibri" panose="020F0502020204030204" pitchFamily="34" charset="0"/>
                      </a:endParaRPr>
                    </a:p>
                  </a:txBody>
                  <a:tcPr marL="3780" marR="3780" marT="3780" marB="0" anchor="b"/>
                </a:tc>
                <a:tc hMerge="1">
                  <a:txBody>
                    <a:bodyPr/>
                    <a:lstStyle/>
                    <a:p>
                      <a:endParaRPr lang="en-US"/>
                    </a:p>
                  </a:txBody>
                  <a:tcPr/>
                </a:tc>
                <a:tc hMerge="1">
                  <a:txBody>
                    <a:bodyPr/>
                    <a:lstStyle/>
                    <a:p>
                      <a:endParaRPr lang="en-US"/>
                    </a:p>
                  </a:txBody>
                  <a:tcPr/>
                </a:tc>
                <a:tc>
                  <a:txBody>
                    <a:bodyPr/>
                    <a:lstStyle/>
                    <a:p>
                      <a:pPr algn="l" fontAlgn="b"/>
                      <a:r>
                        <a:rPr lang="en-US" sz="1000" u="none" strike="noStrike" dirty="0">
                          <a:effectLst/>
                        </a:rPr>
                        <a:t> Year to Date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Budget Amount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Variance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132827508"/>
                  </a:ext>
                </a:extLst>
              </a:tr>
              <a:tr h="217870">
                <a:tc gridSpan="2">
                  <a:txBody>
                    <a:bodyPr/>
                    <a:lstStyle/>
                    <a:p>
                      <a:pPr algn="ctr" fontAlgn="b"/>
                      <a:r>
                        <a:rPr lang="en-US" sz="1000" u="none" strike="noStrike" dirty="0">
                          <a:effectLst/>
                        </a:rPr>
                        <a:t>Income General Operations</a:t>
                      </a:r>
                      <a:endParaRPr lang="en-US" sz="1000" b="0" i="0" u="none" strike="noStrike" dirty="0">
                        <a:solidFill>
                          <a:srgbClr val="000000"/>
                        </a:solidFill>
                        <a:effectLst/>
                        <a:latin typeface="Calibri" panose="020F0502020204030204" pitchFamily="34" charset="0"/>
                      </a:endParaRPr>
                    </a:p>
                  </a:txBody>
                  <a:tcPr marL="3780" marR="3780" marT="3780" marB="0" anchor="b"/>
                </a:tc>
                <a:tc hMerge="1">
                  <a:txBody>
                    <a:bodyPr/>
                    <a:lstStyle/>
                    <a:p>
                      <a:endParaRPr lang="en-US"/>
                    </a:p>
                  </a:txBody>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4173716729"/>
                  </a:ext>
                </a:extLst>
              </a:tr>
              <a:tr h="217870">
                <a:tc>
                  <a:txBody>
                    <a:bodyPr/>
                    <a:lstStyle/>
                    <a:p>
                      <a:pPr algn="ctr" fontAlgn="b"/>
                      <a:r>
                        <a:rPr lang="en-US" sz="1000" u="sng" strike="noStrike" dirty="0">
                          <a:effectLst/>
                        </a:rPr>
                        <a:t>Description</a:t>
                      </a:r>
                      <a:endParaRPr lang="en-US" sz="1000" b="0" i="0" u="sng"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7537510"/>
                  </a:ext>
                </a:extLst>
              </a:tr>
              <a:tr h="217870">
                <a:tc>
                  <a:txBody>
                    <a:bodyPr/>
                    <a:lstStyle/>
                    <a:p>
                      <a:pPr algn="l" fontAlgn="b"/>
                      <a:r>
                        <a:rPr lang="en-US" sz="1000" u="none" strike="noStrike" dirty="0">
                          <a:effectLst/>
                        </a:rPr>
                        <a:t>50/50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50.00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50.00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368670218"/>
                  </a:ext>
                </a:extLst>
              </a:tr>
              <a:tr h="217870">
                <a:tc>
                  <a:txBody>
                    <a:bodyPr/>
                    <a:lstStyle/>
                    <a:p>
                      <a:pPr algn="l" fontAlgn="b"/>
                      <a:r>
                        <a:rPr lang="en-US" sz="1000" u="none" strike="noStrike" dirty="0">
                          <a:effectLst/>
                        </a:rPr>
                        <a:t>Brags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8.00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32.00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68.00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141809025"/>
                  </a:ext>
                </a:extLst>
              </a:tr>
              <a:tr h="217870">
                <a:tc>
                  <a:txBody>
                    <a:bodyPr/>
                    <a:lstStyle/>
                    <a:p>
                      <a:pPr algn="r" fontAlgn="b"/>
                      <a:r>
                        <a:rPr lang="en-US" sz="1000" u="none" strike="noStrike" dirty="0">
                          <a:effectLst/>
                        </a:rPr>
                        <a:t>total Income</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18.00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82.00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$4,900.00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$4,818.00</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1141468558"/>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345552424"/>
                  </a:ext>
                </a:extLst>
              </a:tr>
              <a:tr h="217870">
                <a:tc gridSpan="2">
                  <a:txBody>
                    <a:bodyPr/>
                    <a:lstStyle/>
                    <a:p>
                      <a:pPr algn="ctr" fontAlgn="b"/>
                      <a:r>
                        <a:rPr lang="en-US" sz="1000" u="none" strike="noStrike" dirty="0">
                          <a:effectLst/>
                        </a:rPr>
                        <a:t>Expenses General Operations</a:t>
                      </a:r>
                      <a:endParaRPr lang="en-US" sz="1000" b="0" i="0" u="none" strike="noStrike" dirty="0">
                        <a:solidFill>
                          <a:srgbClr val="000000"/>
                        </a:solidFill>
                        <a:effectLst/>
                        <a:latin typeface="Calibri" panose="020F0502020204030204" pitchFamily="34" charset="0"/>
                      </a:endParaRPr>
                    </a:p>
                  </a:txBody>
                  <a:tcPr marL="3780" marR="3780" marT="3780" marB="0" anchor="b"/>
                </a:tc>
                <a:tc hMerge="1">
                  <a:txBody>
                    <a:bodyPr/>
                    <a:lstStyle/>
                    <a:p>
                      <a:endParaRPr lang="en-US"/>
                    </a:p>
                  </a:txBody>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229411504"/>
                  </a:ext>
                </a:extLst>
              </a:tr>
              <a:tr h="217870">
                <a:tc>
                  <a:txBody>
                    <a:bodyPr/>
                    <a:lstStyle/>
                    <a:p>
                      <a:pPr algn="ctr" fontAlgn="b"/>
                      <a:r>
                        <a:rPr lang="en-US" sz="1000" u="sng" strike="noStrike" dirty="0">
                          <a:effectLst/>
                        </a:rPr>
                        <a:t>Description</a:t>
                      </a:r>
                      <a:endParaRPr lang="en-US" sz="1000" b="0" i="0" u="sng"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967682714"/>
                  </a:ext>
                </a:extLst>
              </a:tr>
              <a:tr h="217870">
                <a:tc>
                  <a:txBody>
                    <a:bodyPr/>
                    <a:lstStyle/>
                    <a:p>
                      <a:pPr algn="l" fontAlgn="b"/>
                      <a:r>
                        <a:rPr lang="en-US" sz="1000" u="none" strike="noStrike" dirty="0">
                          <a:effectLst/>
                        </a:rPr>
                        <a:t>Meals speakers / special meetings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75.00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1749761748"/>
                  </a:ext>
                </a:extLst>
              </a:tr>
              <a:tr h="217870">
                <a:tc>
                  <a:txBody>
                    <a:bodyPr/>
                    <a:lstStyle/>
                    <a:p>
                      <a:pPr algn="l" fontAlgn="b"/>
                      <a:r>
                        <a:rPr lang="en-US" sz="1000" u="none" strike="noStrike" dirty="0">
                          <a:effectLst/>
                        </a:rPr>
                        <a:t>copies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85.00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774535278"/>
                  </a:ext>
                </a:extLst>
              </a:tr>
              <a:tr h="217870">
                <a:tc>
                  <a:txBody>
                    <a:bodyPr/>
                    <a:lstStyle/>
                    <a:p>
                      <a:pPr algn="l" fontAlgn="b"/>
                      <a:r>
                        <a:rPr lang="en-US" sz="1000" u="none" strike="noStrike" dirty="0">
                          <a:effectLst/>
                        </a:rPr>
                        <a:t>EMO Conference</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75.00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75.00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300.00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225.00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22076435"/>
                  </a:ext>
                </a:extLst>
              </a:tr>
              <a:tr h="217870">
                <a:tc>
                  <a:txBody>
                    <a:bodyPr/>
                    <a:lstStyle/>
                    <a:p>
                      <a:pPr algn="r" fontAlgn="b"/>
                      <a:r>
                        <a:rPr lang="en-US" sz="1000" u="none" strike="noStrike" dirty="0">
                          <a:effectLst/>
                        </a:rPr>
                        <a:t>Total Expenses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115.00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115.00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$3,488.00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$3,373.00</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00029897"/>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132238235"/>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747177787"/>
                  </a:ext>
                </a:extLst>
              </a:tr>
              <a:tr h="217870">
                <a:tc gridSpan="2">
                  <a:txBody>
                    <a:bodyPr/>
                    <a:lstStyle/>
                    <a:p>
                      <a:pPr algn="ctr" fontAlgn="b"/>
                      <a:r>
                        <a:rPr lang="en-US" sz="1000" u="none" strike="noStrike" dirty="0">
                          <a:effectLst/>
                        </a:rPr>
                        <a:t>Income Youth (Service Projects) Fund</a:t>
                      </a:r>
                      <a:endParaRPr lang="en-US" sz="1000" b="0" i="0" u="none" strike="noStrike" dirty="0">
                        <a:solidFill>
                          <a:srgbClr val="000000"/>
                        </a:solidFill>
                        <a:effectLst/>
                        <a:latin typeface="Calibri" panose="020F0502020204030204" pitchFamily="34" charset="0"/>
                      </a:endParaRPr>
                    </a:p>
                  </a:txBody>
                  <a:tcPr marL="3780" marR="3780" marT="3780" marB="0" anchor="b"/>
                </a:tc>
                <a:tc hMerge="1">
                  <a:txBody>
                    <a:bodyPr/>
                    <a:lstStyle/>
                    <a:p>
                      <a:endParaRPr lang="en-US"/>
                    </a:p>
                  </a:txBody>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934136213"/>
                  </a:ext>
                </a:extLst>
              </a:tr>
              <a:tr h="217870">
                <a:tc>
                  <a:txBody>
                    <a:bodyPr/>
                    <a:lstStyle/>
                    <a:p>
                      <a:pPr algn="ctr" fontAlgn="b"/>
                      <a:r>
                        <a:rPr lang="en-US" sz="1000" u="sng" strike="noStrike" dirty="0">
                          <a:effectLst/>
                        </a:rPr>
                        <a:t>Description</a:t>
                      </a:r>
                      <a:endParaRPr lang="en-US" sz="1000" b="0" i="0" u="sng"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197742020"/>
                  </a:ext>
                </a:extLst>
              </a:tr>
              <a:tr h="217870">
                <a:tc>
                  <a:txBody>
                    <a:bodyPr/>
                    <a:lstStyle/>
                    <a:p>
                      <a:pPr algn="l" fontAlgn="b"/>
                      <a:r>
                        <a:rPr lang="en-US" sz="1000" u="none" strike="noStrike" dirty="0">
                          <a:effectLst/>
                        </a:rPr>
                        <a:t>5K run</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10.00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800.00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$1,000.00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200.00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969037165"/>
                  </a:ext>
                </a:extLst>
              </a:tr>
              <a:tr h="217870">
                <a:tc>
                  <a:txBody>
                    <a:bodyPr/>
                    <a:lstStyle/>
                    <a:p>
                      <a:pPr algn="l" fontAlgn="b"/>
                      <a:r>
                        <a:rPr lang="en-US" sz="1000" u="none" strike="noStrike" dirty="0">
                          <a:effectLst/>
                        </a:rPr>
                        <a:t>Paint Night</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$1,020.00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$1,000.00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20.00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096668802"/>
                  </a:ext>
                </a:extLst>
              </a:tr>
              <a:tr h="217870">
                <a:tc>
                  <a:txBody>
                    <a:bodyPr/>
                    <a:lstStyle/>
                    <a:p>
                      <a:pPr algn="r" fontAlgn="b"/>
                      <a:r>
                        <a:rPr lang="en-US" sz="1000" u="none" strike="noStrike" dirty="0">
                          <a:effectLst/>
                        </a:rPr>
                        <a:t>Total Income</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30.00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$1,820.00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$7,000.00</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$5,180.00</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956548992"/>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494561893"/>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985344647"/>
                  </a:ext>
                </a:extLst>
              </a:tr>
              <a:tr h="217870">
                <a:tc>
                  <a:txBody>
                    <a:bodyPr/>
                    <a:lstStyle/>
                    <a:p>
                      <a:pPr algn="l" fontAlgn="b"/>
                      <a:r>
                        <a:rPr lang="en-US" sz="1000" u="none" strike="noStrike" dirty="0">
                          <a:effectLst/>
                        </a:rPr>
                        <a:t>Expenses Youth (Service Projects) Fund</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742983687"/>
                  </a:ext>
                </a:extLst>
              </a:tr>
              <a:tr h="217870">
                <a:tc>
                  <a:txBody>
                    <a:bodyPr/>
                    <a:lstStyle/>
                    <a:p>
                      <a:pPr algn="ctr" fontAlgn="b"/>
                      <a:r>
                        <a:rPr lang="en-US" sz="1000" u="sng" strike="noStrike" dirty="0">
                          <a:effectLst/>
                        </a:rPr>
                        <a:t>Description</a:t>
                      </a:r>
                      <a:endParaRPr lang="en-US" sz="1000" b="0" i="0" u="sng"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4148015807"/>
                  </a:ext>
                </a:extLst>
              </a:tr>
              <a:tr h="217870">
                <a:tc>
                  <a:txBody>
                    <a:bodyPr/>
                    <a:lstStyle/>
                    <a:p>
                      <a:pPr algn="l" fontAlgn="b"/>
                      <a:r>
                        <a:rPr lang="en-US" sz="1000" u="none" strike="noStrike" dirty="0">
                          <a:effectLst/>
                        </a:rPr>
                        <a:t>Christmas Trees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750.00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750.00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r" fontAlgn="b"/>
                      <a:r>
                        <a:rPr lang="en-US" sz="1000" u="none" strike="noStrike" dirty="0">
                          <a:effectLst/>
                        </a:rPr>
                        <a:t>($750)</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133806194"/>
                  </a:ext>
                </a:extLst>
              </a:tr>
              <a:tr h="217870">
                <a:tc>
                  <a:txBody>
                    <a:bodyPr/>
                    <a:lstStyle/>
                    <a:p>
                      <a:pPr algn="l" fontAlgn="b"/>
                      <a:r>
                        <a:rPr lang="en-US" sz="1000" u="none" strike="noStrike" dirty="0">
                          <a:effectLst/>
                        </a:rPr>
                        <a:t>Paint Night</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200.00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r" fontAlgn="b"/>
                      <a:r>
                        <a:rPr lang="en-US" sz="1000" u="none" strike="noStrike" dirty="0">
                          <a:effectLst/>
                        </a:rPr>
                        <a:t>($200)</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549822047"/>
                  </a:ext>
                </a:extLst>
              </a:tr>
              <a:tr h="217870">
                <a:tc>
                  <a:txBody>
                    <a:bodyPr/>
                    <a:lstStyle/>
                    <a:p>
                      <a:pPr algn="r" fontAlgn="b"/>
                      <a:r>
                        <a:rPr lang="en-US" sz="1000" u="none" strike="noStrike" dirty="0">
                          <a:effectLst/>
                        </a:rPr>
                        <a:t>Total Expenses</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  950.00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2000864482"/>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1388503483"/>
                  </a:ext>
                </a:extLst>
              </a:tr>
              <a:tr h="217870">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546333017"/>
                  </a:ext>
                </a:extLst>
              </a:tr>
              <a:tr h="217870">
                <a:tc>
                  <a:txBody>
                    <a:bodyPr/>
                    <a:lstStyle/>
                    <a:p>
                      <a:pPr algn="l" fontAlgn="b"/>
                      <a:r>
                        <a:rPr lang="en-US" sz="1000" u="none" strike="noStrike" dirty="0">
                          <a:effectLst/>
                        </a:rPr>
                        <a:t>Reconciled Checkbook Balance</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$8,500.00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780" marR="3780" marT="3780" marB="0" anchor="b"/>
                </a:tc>
                <a:extLst>
                  <a:ext uri="{0D108BD9-81ED-4DB2-BD59-A6C34878D82A}">
                    <a16:rowId xmlns:a16="http://schemas.microsoft.com/office/drawing/2014/main" val="3256158158"/>
                  </a:ext>
                </a:extLst>
              </a:tr>
            </a:tbl>
          </a:graphicData>
        </a:graphic>
      </p:graphicFrame>
      <p:pic>
        <p:nvPicPr>
          <p:cNvPr id="20" name="Picture 19" descr="Logo&#10;&#10;Description automatically generated">
            <a:extLst>
              <a:ext uri="{FF2B5EF4-FFF2-40B4-BE49-F238E27FC236}">
                <a16:creationId xmlns:a16="http://schemas.microsoft.com/office/drawing/2014/main" id="{624D5554-277C-4145-9376-B5351AA15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103983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3714-759D-4E7A-9D38-E0F39739359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B56A0B6-4222-45E0-B6B2-B83071223626}"/>
              </a:ext>
            </a:extLst>
          </p:cNvPr>
          <p:cNvSpPr>
            <a:spLocks noGrp="1"/>
          </p:cNvSpPr>
          <p:nvPr>
            <p:ph idx="1"/>
          </p:nvPr>
        </p:nvSpPr>
        <p:spPr/>
        <p:txBody>
          <a:bodyPr/>
          <a:lstStyle/>
          <a:p>
            <a:r>
              <a:rPr lang="en-US" dirty="0"/>
              <a:t>More minutes</a:t>
            </a:r>
          </a:p>
          <a:p>
            <a:r>
              <a:rPr lang="en-US" sz="1800" dirty="0">
                <a:effectLst/>
                <a:latin typeface="Segoe UI" panose="020B0502040204020203" pitchFamily="34" charset="0"/>
              </a:rPr>
              <a:t>Note that in this example the club forgot to plan for paying for the Christmas trees and Paint Night supplies. This requires modifying the original budget as of today's date and another motion must be made.</a:t>
            </a:r>
            <a:endParaRPr lang="en-US" sz="1800" dirty="0">
              <a:effectLst/>
              <a:latin typeface="Arial" panose="020B0604020202020204" pitchFamily="34" charset="0"/>
            </a:endParaRPr>
          </a:p>
          <a:p>
            <a:r>
              <a:rPr lang="en-US" dirty="0"/>
              <a:t>Budget is a guide</a:t>
            </a:r>
          </a:p>
        </p:txBody>
      </p:sp>
      <p:pic>
        <p:nvPicPr>
          <p:cNvPr id="4" name="Picture 3" descr="Logo&#10;&#10;Description automatically generated">
            <a:extLst>
              <a:ext uri="{FF2B5EF4-FFF2-40B4-BE49-F238E27FC236}">
                <a16:creationId xmlns:a16="http://schemas.microsoft.com/office/drawing/2014/main" id="{696E91D4-A82D-422E-ABD7-68B492498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82906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48A69F2-7A04-4CAB-9FCA-DD40501249ED}"/>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General Membership Meetings</a:t>
            </a:r>
            <a:br>
              <a:rPr lang="en-US" dirty="0">
                <a:solidFill>
                  <a:srgbClr val="FFFFFF"/>
                </a:solidFill>
              </a:rPr>
            </a:br>
            <a:r>
              <a:rPr lang="en-US" dirty="0">
                <a:solidFill>
                  <a:srgbClr val="FFFFFF"/>
                </a:solidFill>
              </a:rPr>
              <a:t>no minutes required</a:t>
            </a:r>
          </a:p>
        </p:txBody>
      </p:sp>
      <p:pic>
        <p:nvPicPr>
          <p:cNvPr id="5" name="Picture 4" descr="Logo&#10;&#10;Description automatically generated">
            <a:extLst>
              <a:ext uri="{FF2B5EF4-FFF2-40B4-BE49-F238E27FC236}">
                <a16:creationId xmlns:a16="http://schemas.microsoft.com/office/drawing/2014/main" id="{4911DB7A-9C9C-4DDB-BBE7-1CBAA5096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56" y="2540331"/>
            <a:ext cx="2099071" cy="2099071"/>
          </a:xfrm>
          <a:prstGeom prst="rect">
            <a:avLst/>
          </a:prstGeom>
        </p:spPr>
      </p:pic>
      <p:sp>
        <p:nvSpPr>
          <p:cNvPr id="8" name="Content Placeholder 7">
            <a:extLst>
              <a:ext uri="{FF2B5EF4-FFF2-40B4-BE49-F238E27FC236}">
                <a16:creationId xmlns:a16="http://schemas.microsoft.com/office/drawing/2014/main" id="{EBF49861-AED2-4CE2-BCEF-C05EDF390199}"/>
              </a:ext>
            </a:extLst>
          </p:cNvPr>
          <p:cNvSpPr>
            <a:spLocks noGrp="1"/>
          </p:cNvSpPr>
          <p:nvPr>
            <p:ph idx="1"/>
          </p:nvPr>
        </p:nvSpPr>
        <p:spPr>
          <a:xfrm>
            <a:off x="7181725" y="2837329"/>
            <a:ext cx="4512988" cy="3317938"/>
          </a:xfrm>
        </p:spPr>
        <p:txBody>
          <a:bodyPr vert="horz" lIns="91440" tIns="45720" rIns="91440" bIns="45720" rtlCol="0" anchor="t">
            <a:normAutofit/>
          </a:bodyPr>
          <a:lstStyle/>
          <a:p>
            <a:r>
              <a:rPr lang="en-US" dirty="0">
                <a:solidFill>
                  <a:srgbClr val="FFFFFF"/>
                </a:solidFill>
              </a:rPr>
              <a:t>EXCEPT</a:t>
            </a:r>
          </a:p>
          <a:p>
            <a:r>
              <a:rPr lang="en-US" dirty="0">
                <a:solidFill>
                  <a:srgbClr val="FFFFFF"/>
                </a:solidFill>
              </a:rPr>
              <a:t>Election of Officers</a:t>
            </a:r>
          </a:p>
          <a:p>
            <a:r>
              <a:rPr lang="en-US" dirty="0">
                <a:solidFill>
                  <a:srgbClr val="FFFFFF"/>
                </a:solidFill>
              </a:rPr>
              <a:t>Amendment to Bylaws</a:t>
            </a:r>
          </a:p>
          <a:p>
            <a:r>
              <a:rPr lang="en-US" dirty="0">
                <a:solidFill>
                  <a:srgbClr val="FFFFFF"/>
                </a:solidFill>
              </a:rPr>
              <a:t>Dues matters</a:t>
            </a:r>
          </a:p>
        </p:txBody>
      </p:sp>
    </p:spTree>
    <p:extLst>
      <p:ext uri="{BB962C8B-B14F-4D97-AF65-F5344CB8AC3E}">
        <p14:creationId xmlns:p14="http://schemas.microsoft.com/office/powerpoint/2010/main" val="3512715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33"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4" name="Straight Connector 33">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8" name="Picture 27">
            <a:extLst>
              <a:ext uri="{FF2B5EF4-FFF2-40B4-BE49-F238E27FC236}">
                <a16:creationId xmlns:a16="http://schemas.microsoft.com/office/drawing/2014/main" id="{38BB37A4-318C-4177-B6EA-90A671B26AA4}"/>
              </a:ext>
            </a:extLst>
          </p:cNvPr>
          <p:cNvPicPr>
            <a:picLocks noChangeAspect="1"/>
          </p:cNvPicPr>
          <p:nvPr/>
        </p:nvPicPr>
        <p:blipFill rotWithShape="1">
          <a:blip r:embed="rId3"/>
          <a:srcRect l="14537" r="864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39F1E25-4A73-4436-ACBD-F053534AD1CE}"/>
              </a:ext>
            </a:extLst>
          </p:cNvPr>
          <p:cNvSpPr>
            <a:spLocks noGrp="1"/>
          </p:cNvSpPr>
          <p:nvPr>
            <p:ph type="title"/>
          </p:nvPr>
        </p:nvSpPr>
        <p:spPr>
          <a:xfrm>
            <a:off x="725646" y="1276155"/>
            <a:ext cx="4088190" cy="1530439"/>
          </a:xfrm>
        </p:spPr>
        <p:txBody>
          <a:bodyPr vert="horz" lIns="91440" tIns="45720" rIns="91440" bIns="45720" rtlCol="0" anchor="b">
            <a:normAutofit fontScale="90000"/>
          </a:bodyPr>
          <a:lstStyle/>
          <a:p>
            <a:pPr algn="r"/>
            <a:r>
              <a:rPr lang="en-US" sz="4800" dirty="0"/>
              <a:t>Dues billing…</a:t>
            </a:r>
            <a:br>
              <a:rPr lang="en-US" sz="4800" dirty="0"/>
            </a:br>
            <a:endParaRPr lang="en-US" sz="4800" dirty="0"/>
          </a:p>
        </p:txBody>
      </p:sp>
      <p:cxnSp>
        <p:nvCxnSpPr>
          <p:cNvPr id="44" name="Straight Connector 4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CA32CA25-1DF2-408B-866B-3687536BC902}"/>
              </a:ext>
            </a:extLst>
          </p:cNvPr>
          <p:cNvSpPr txBox="1"/>
          <p:nvPr/>
        </p:nvSpPr>
        <p:spPr>
          <a:xfrm>
            <a:off x="811995" y="2397610"/>
            <a:ext cx="3974632" cy="1754326"/>
          </a:xfrm>
          <a:prstGeom prst="rect">
            <a:avLst/>
          </a:prstGeom>
          <a:noFill/>
        </p:spPr>
        <p:txBody>
          <a:bodyPr wrap="square" rtlCol="0">
            <a:spAutoFit/>
          </a:bodyPr>
          <a:lstStyle/>
          <a:p>
            <a:pPr marL="285750" indent="-285750">
              <a:buFont typeface="Arial" panose="020B0604020202020204" pitchFamily="34" charset="0"/>
              <a:buChar char="•"/>
            </a:pPr>
            <a:r>
              <a:rPr lang="en-US" sz="1800" b="1" u="sng" dirty="0"/>
              <a:t>Call</a:t>
            </a:r>
            <a:r>
              <a:rPr lang="en-US" sz="1800" dirty="0"/>
              <a:t> your absent members in October </a:t>
            </a:r>
            <a:r>
              <a:rPr lang="en-US" sz="1800" i="1" dirty="0"/>
              <a:t>and</a:t>
            </a:r>
            <a:r>
              <a:rPr lang="en-US" sz="1800" dirty="0"/>
              <a:t> again about July or August just to chat</a:t>
            </a:r>
          </a:p>
          <a:p>
            <a:pPr marL="285750" indent="-285750">
              <a:buFont typeface="Arial" panose="020B0604020202020204" pitchFamily="34" charset="0"/>
              <a:buChar char="•"/>
            </a:pPr>
            <a:r>
              <a:rPr lang="en-US" dirty="0"/>
              <a:t>Mail the dues notice</a:t>
            </a:r>
          </a:p>
          <a:p>
            <a:pPr marL="285750" indent="-285750">
              <a:buFont typeface="Arial" panose="020B0604020202020204" pitchFamily="34" charset="0"/>
              <a:buChar char="•"/>
            </a:pPr>
            <a:r>
              <a:rPr lang="en-US" dirty="0"/>
              <a:t>If no payment received, </a:t>
            </a:r>
            <a:r>
              <a:rPr lang="en-US" b="1" u="sng" dirty="0"/>
              <a:t>call</a:t>
            </a:r>
            <a:r>
              <a:rPr lang="en-US" dirty="0"/>
              <a:t> that member to remind them</a:t>
            </a:r>
          </a:p>
        </p:txBody>
      </p:sp>
      <p:sp>
        <p:nvSpPr>
          <p:cNvPr id="5" name="TextBox 4">
            <a:extLst>
              <a:ext uri="{FF2B5EF4-FFF2-40B4-BE49-F238E27FC236}">
                <a16:creationId xmlns:a16="http://schemas.microsoft.com/office/drawing/2014/main" id="{B79AECAD-FB68-4C03-BFB7-F5B63C2C56E1}"/>
              </a:ext>
            </a:extLst>
          </p:cNvPr>
          <p:cNvSpPr txBox="1"/>
          <p:nvPr/>
        </p:nvSpPr>
        <p:spPr>
          <a:xfrm flipH="1">
            <a:off x="1132542" y="4900374"/>
            <a:ext cx="3530879" cy="923330"/>
          </a:xfrm>
          <a:prstGeom prst="rect">
            <a:avLst/>
          </a:prstGeom>
          <a:noFill/>
        </p:spPr>
        <p:txBody>
          <a:bodyPr wrap="square" rtlCol="0">
            <a:spAutoFit/>
          </a:bodyPr>
          <a:lstStyle/>
          <a:p>
            <a:r>
              <a:rPr lang="en-US" dirty="0"/>
              <a:t>Consider different types of payment methods: check, credit card, Venmo, Square, PayPal…</a:t>
            </a:r>
          </a:p>
        </p:txBody>
      </p:sp>
      <p:pic>
        <p:nvPicPr>
          <p:cNvPr id="26" name="Picture 25" descr="Logo&#10;&#10;Description automatically generated">
            <a:extLst>
              <a:ext uri="{FF2B5EF4-FFF2-40B4-BE49-F238E27FC236}">
                <a16:creationId xmlns:a16="http://schemas.microsoft.com/office/drawing/2014/main" id="{99380D8F-1342-4D42-B92F-D4E8AB641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188733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B5F1-5B57-4D32-BBD5-C75F46430237}"/>
              </a:ext>
            </a:extLst>
          </p:cNvPr>
          <p:cNvSpPr>
            <a:spLocks noGrp="1"/>
          </p:cNvSpPr>
          <p:nvPr>
            <p:ph type="title"/>
          </p:nvPr>
        </p:nvSpPr>
        <p:spPr/>
        <p:txBody>
          <a:bodyPr/>
          <a:lstStyle/>
          <a:p>
            <a:r>
              <a:rPr lang="en-US" dirty="0"/>
              <a:t>Sample Dues Invoice</a:t>
            </a:r>
          </a:p>
        </p:txBody>
      </p:sp>
      <p:pic>
        <p:nvPicPr>
          <p:cNvPr id="5" name="Content Placeholder 4">
            <a:extLst>
              <a:ext uri="{FF2B5EF4-FFF2-40B4-BE49-F238E27FC236}">
                <a16:creationId xmlns:a16="http://schemas.microsoft.com/office/drawing/2014/main" id="{EC3B82E2-532E-4569-ADC9-029D36870800}"/>
              </a:ext>
            </a:extLst>
          </p:cNvPr>
          <p:cNvPicPr>
            <a:picLocks noGrp="1" noChangeAspect="1"/>
          </p:cNvPicPr>
          <p:nvPr>
            <p:ph idx="1"/>
          </p:nvPr>
        </p:nvPicPr>
        <p:blipFill rotWithShape="1">
          <a:blip r:embed="rId3"/>
          <a:srcRect l="34855" t="14646" r="17867" b="21696"/>
          <a:stretch/>
        </p:blipFill>
        <p:spPr>
          <a:xfrm>
            <a:off x="2063229" y="1135930"/>
            <a:ext cx="6544303" cy="5170602"/>
          </a:xfrm>
        </p:spPr>
      </p:pic>
      <p:pic>
        <p:nvPicPr>
          <p:cNvPr id="4" name="Picture 3" descr="Logo&#10;&#10;Description automatically generated">
            <a:extLst>
              <a:ext uri="{FF2B5EF4-FFF2-40B4-BE49-F238E27FC236}">
                <a16:creationId xmlns:a16="http://schemas.microsoft.com/office/drawing/2014/main" id="{E009770E-3169-410A-AF27-076FD25FA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355593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5" name="Content Placeholder 2">
            <a:extLst>
              <a:ext uri="{FF2B5EF4-FFF2-40B4-BE49-F238E27FC236}">
                <a16:creationId xmlns:a16="http://schemas.microsoft.com/office/drawing/2014/main" id="{630AB892-7429-4D1E-AEAB-96A0656E83CD}"/>
              </a:ext>
            </a:extLst>
          </p:cNvPr>
          <p:cNvGraphicFramePr>
            <a:graphicFrameLocks noGrp="1"/>
          </p:cNvGraphicFramePr>
          <p:nvPr>
            <p:ph idx="1"/>
            <p:extLst>
              <p:ext uri="{D42A27DB-BD31-4B8C-83A1-F6EECF244321}">
                <p14:modId xmlns:p14="http://schemas.microsoft.com/office/powerpoint/2010/main" val="1397932539"/>
              </p:ext>
            </p:extLst>
          </p:nvPr>
        </p:nvGraphicFramePr>
        <p:xfrm>
          <a:off x="1371775" y="991722"/>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Logo&#10;&#10;Description automatically generated">
            <a:extLst>
              <a:ext uri="{FF2B5EF4-FFF2-40B4-BE49-F238E27FC236}">
                <a16:creationId xmlns:a16="http://schemas.microsoft.com/office/drawing/2014/main" id="{9277C8F0-FBA2-4398-AFA0-4BFE1F3DF4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1082959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3790-BFC5-4E34-A201-9C61890759E0}"/>
              </a:ext>
            </a:extLst>
          </p:cNvPr>
          <p:cNvSpPr>
            <a:spLocks noGrp="1"/>
          </p:cNvSpPr>
          <p:nvPr>
            <p:ph type="title"/>
          </p:nvPr>
        </p:nvSpPr>
        <p:spPr>
          <a:xfrm>
            <a:off x="501843" y="197802"/>
            <a:ext cx="9639684" cy="618836"/>
          </a:xfrm>
        </p:spPr>
        <p:txBody>
          <a:bodyPr>
            <a:normAutofit fontScale="90000"/>
          </a:bodyPr>
          <a:lstStyle/>
          <a:p>
            <a:r>
              <a:rPr lang="en-US" dirty="0"/>
              <a:t>Sample Dues Collection Follow-Up Letters</a:t>
            </a:r>
          </a:p>
        </p:txBody>
      </p:sp>
      <p:sp>
        <p:nvSpPr>
          <p:cNvPr id="3" name="Content Placeholder 2">
            <a:extLst>
              <a:ext uri="{FF2B5EF4-FFF2-40B4-BE49-F238E27FC236}">
                <a16:creationId xmlns:a16="http://schemas.microsoft.com/office/drawing/2014/main" id="{05E47D60-8619-4022-A78E-4C40692D5A75}"/>
              </a:ext>
            </a:extLst>
          </p:cNvPr>
          <p:cNvSpPr>
            <a:spLocks noGrp="1"/>
          </p:cNvSpPr>
          <p:nvPr>
            <p:ph idx="1"/>
          </p:nvPr>
        </p:nvSpPr>
        <p:spPr>
          <a:xfrm>
            <a:off x="852824" y="816638"/>
            <a:ext cx="9092453" cy="5224724"/>
          </a:xfrm>
        </p:spPr>
        <p:txBody>
          <a:bodyPr>
            <a:noAutofit/>
          </a:bodyPr>
          <a:lstStyle/>
          <a:p>
            <a:pPr marL="0" indent="0">
              <a:buNone/>
            </a:pPr>
            <a:r>
              <a:rPr lang="en-US" sz="2000" dirty="0"/>
              <a:t>August 30, 2021</a:t>
            </a:r>
          </a:p>
          <a:p>
            <a:pPr marL="0" indent="0">
              <a:buNone/>
            </a:pPr>
            <a:r>
              <a:rPr lang="en-US" sz="2000" dirty="0"/>
              <a:t>Dear John: </a:t>
            </a:r>
          </a:p>
          <a:p>
            <a:pPr marL="0" indent="0">
              <a:buNone/>
            </a:pPr>
            <a:r>
              <a:rPr lang="en-US" sz="2000" dirty="0"/>
              <a:t>I have just come from our Club meeting and want you to know that we again missed you. Your friendly smile and your presence contributes something to the Club that no other member can replace. Your absence leaves a vacuum that your fellow members feel. Why not join us next Monday at noon? </a:t>
            </a:r>
          </a:p>
          <a:p>
            <a:pPr marL="0" indent="0">
              <a:buNone/>
            </a:pPr>
            <a:r>
              <a:rPr lang="en-US" sz="2000" dirty="0"/>
              <a:t>By the way, did you misplace the dues statement that was recently sent to you? If so, I am enclosing a duplicate copy, and for your convenience, there is a stamped, addressed envelope. </a:t>
            </a:r>
          </a:p>
          <a:p>
            <a:pPr marL="0" indent="0">
              <a:buNone/>
            </a:pPr>
            <a:r>
              <a:rPr lang="en-US" sz="2000" dirty="0"/>
              <a:t>We will be looking for you on Monday. Please join us! </a:t>
            </a:r>
          </a:p>
          <a:p>
            <a:pPr marL="0" indent="0">
              <a:buNone/>
            </a:pPr>
            <a:r>
              <a:rPr lang="en-US" sz="2000" dirty="0"/>
              <a:t>Optimistically yours, </a:t>
            </a:r>
          </a:p>
          <a:p>
            <a:pPr marL="0" indent="0">
              <a:buNone/>
            </a:pPr>
            <a:r>
              <a:rPr lang="en-US" sz="2000" dirty="0"/>
              <a:t>Sallie Brown </a:t>
            </a:r>
          </a:p>
          <a:p>
            <a:pPr marL="0" indent="0">
              <a:buNone/>
            </a:pPr>
            <a:r>
              <a:rPr lang="en-US" sz="2000" dirty="0"/>
              <a:t>President</a:t>
            </a:r>
          </a:p>
        </p:txBody>
      </p:sp>
      <p:pic>
        <p:nvPicPr>
          <p:cNvPr id="4" name="Picture 3" descr="Logo&#10;&#10;Description automatically generated">
            <a:extLst>
              <a:ext uri="{FF2B5EF4-FFF2-40B4-BE49-F238E27FC236}">
                <a16:creationId xmlns:a16="http://schemas.microsoft.com/office/drawing/2014/main" id="{095F1542-9854-4591-A8A3-DDC3B4976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2983151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2696C-11B4-42D6-BA62-2FC72532B004}"/>
              </a:ext>
            </a:extLst>
          </p:cNvPr>
          <p:cNvSpPr>
            <a:spLocks noGrp="1"/>
          </p:cNvSpPr>
          <p:nvPr>
            <p:ph idx="1"/>
          </p:nvPr>
        </p:nvSpPr>
        <p:spPr>
          <a:xfrm>
            <a:off x="1011985" y="277377"/>
            <a:ext cx="10432156" cy="5778126"/>
          </a:xfrm>
        </p:spPr>
        <p:txBody>
          <a:bodyPr>
            <a:noAutofit/>
          </a:bodyPr>
          <a:lstStyle/>
          <a:p>
            <a:pPr marL="0" indent="0">
              <a:buNone/>
            </a:pPr>
            <a:r>
              <a:rPr lang="en-US" sz="2000" dirty="0"/>
              <a:t>September 10, 2021</a:t>
            </a:r>
          </a:p>
          <a:p>
            <a:pPr marL="0" indent="0">
              <a:buNone/>
            </a:pPr>
            <a:r>
              <a:rPr lang="en-US" sz="2000" dirty="0"/>
              <a:t>Dear John: </a:t>
            </a:r>
          </a:p>
          <a:p>
            <a:pPr marL="0" indent="0">
              <a:buNone/>
            </a:pPr>
            <a:r>
              <a:rPr lang="en-US" sz="2000" dirty="0"/>
              <a:t>As Finance Chair of our Club, I feel a great responsibility to the Club for its financial condition. There was an expression of confidence in me when I was selected, and among other things, I was given the duty of keeping the Club’s finances strong and healthy. </a:t>
            </a:r>
          </a:p>
          <a:p>
            <a:pPr marL="0" indent="0">
              <a:buNone/>
            </a:pPr>
            <a:r>
              <a:rPr lang="en-US" sz="2000" dirty="0"/>
              <a:t>As of today, your check for your dues has not been received. The Club counts on your friendship and support to accomplish its activities and projects. </a:t>
            </a:r>
          </a:p>
          <a:p>
            <a:pPr marL="0" indent="0">
              <a:buNone/>
            </a:pPr>
            <a:r>
              <a:rPr lang="en-US" sz="2000" dirty="0"/>
              <a:t>As you know, it costs money to pay for meals for our speakers, the rental of the audio-visual equipment, the printing and mailing of our Club bulletin, etc.. </a:t>
            </a:r>
          </a:p>
          <a:p>
            <a:pPr marL="0" indent="0">
              <a:buNone/>
            </a:pPr>
            <a:r>
              <a:rPr lang="en-US" sz="2000" dirty="0"/>
              <a:t>Your check will complete payment of your dues. </a:t>
            </a:r>
          </a:p>
          <a:p>
            <a:pPr marL="0" indent="0">
              <a:buNone/>
            </a:pPr>
            <a:r>
              <a:rPr lang="en-US" sz="2000" dirty="0"/>
              <a:t>Since you may have lost your dues statement, I am enclosing another and an envelope for your reply. I look forward to hearing from you. </a:t>
            </a:r>
          </a:p>
          <a:p>
            <a:pPr marL="0" indent="0">
              <a:buNone/>
            </a:pPr>
            <a:r>
              <a:rPr lang="en-US" sz="2000" dirty="0"/>
              <a:t>Optimistically yours, </a:t>
            </a:r>
          </a:p>
          <a:p>
            <a:pPr marL="0" indent="0">
              <a:buNone/>
            </a:pPr>
            <a:r>
              <a:rPr lang="en-US" sz="2000" dirty="0"/>
              <a:t>Paul Brooks </a:t>
            </a:r>
          </a:p>
          <a:p>
            <a:pPr marL="0" indent="0">
              <a:buNone/>
            </a:pPr>
            <a:r>
              <a:rPr lang="en-US" sz="2000" dirty="0"/>
              <a:t>Finance Chair</a:t>
            </a:r>
          </a:p>
        </p:txBody>
      </p:sp>
      <p:pic>
        <p:nvPicPr>
          <p:cNvPr id="4" name="Picture 3" descr="Logo&#10;&#10;Description automatically generated">
            <a:extLst>
              <a:ext uri="{FF2B5EF4-FFF2-40B4-BE49-F238E27FC236}">
                <a16:creationId xmlns:a16="http://schemas.microsoft.com/office/drawing/2014/main" id="{119F7331-E3F9-4B0E-B706-2DB28E706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1125268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96E54-D656-4461-BC56-828E5AD65E12}"/>
              </a:ext>
            </a:extLst>
          </p:cNvPr>
          <p:cNvSpPr>
            <a:spLocks noGrp="1"/>
          </p:cNvSpPr>
          <p:nvPr>
            <p:ph idx="1"/>
          </p:nvPr>
        </p:nvSpPr>
        <p:spPr>
          <a:xfrm>
            <a:off x="594206" y="248661"/>
            <a:ext cx="10557703" cy="5925847"/>
          </a:xfrm>
        </p:spPr>
        <p:txBody>
          <a:bodyPr>
            <a:noAutofit/>
          </a:bodyPr>
          <a:lstStyle/>
          <a:p>
            <a:pPr marL="0" indent="0">
              <a:buNone/>
            </a:pPr>
            <a:r>
              <a:rPr lang="en-US" sz="2200" dirty="0"/>
              <a:t>September 20, 2021 </a:t>
            </a:r>
          </a:p>
          <a:p>
            <a:pPr marL="0" indent="0">
              <a:buNone/>
            </a:pPr>
            <a:r>
              <a:rPr lang="en-US" sz="2200" dirty="0"/>
              <a:t>Dear John: </a:t>
            </a:r>
          </a:p>
          <a:p>
            <a:pPr marL="0" indent="0">
              <a:buNone/>
            </a:pPr>
            <a:r>
              <a:rPr lang="en-US" sz="2200" dirty="0"/>
              <a:t>At its meeting, the Board of Directors instructed me to notify those Members who have not paid their past due Club dues that they will be deleted from the Club’s membership if they have not paid their dues prior to September 30. </a:t>
            </a:r>
          </a:p>
          <a:p>
            <a:pPr marL="0" indent="0">
              <a:buNone/>
            </a:pPr>
            <a:r>
              <a:rPr lang="en-US" sz="2200" dirty="0"/>
              <a:t>The Bylaws of the Club require that we follow the procedure of deleting current Members who have not paid their dues. </a:t>
            </a:r>
          </a:p>
          <a:p>
            <a:pPr marL="0" indent="0">
              <a:buNone/>
            </a:pPr>
            <a:r>
              <a:rPr lang="en-US" sz="2200" dirty="0"/>
              <a:t>Nearly every Member of the Club has paid his/her dues, and we are striving for 100 percent participation. I vividly recall your many contributions to the Club and Anytown. I look forward to hearing from you soon. </a:t>
            </a:r>
          </a:p>
          <a:p>
            <a:pPr marL="0" indent="0">
              <a:buNone/>
            </a:pPr>
            <a:r>
              <a:rPr lang="en-US" sz="2200" dirty="0"/>
              <a:t>Sincerely, </a:t>
            </a:r>
          </a:p>
          <a:p>
            <a:pPr marL="0" indent="0">
              <a:buNone/>
            </a:pPr>
            <a:r>
              <a:rPr lang="en-US" sz="2200" dirty="0"/>
              <a:t>Ed Graves </a:t>
            </a:r>
          </a:p>
          <a:p>
            <a:pPr marL="0" indent="0">
              <a:buNone/>
            </a:pPr>
            <a:r>
              <a:rPr lang="en-US" sz="2200" dirty="0"/>
              <a:t>Secretary-Treasurer</a:t>
            </a:r>
          </a:p>
        </p:txBody>
      </p:sp>
      <p:pic>
        <p:nvPicPr>
          <p:cNvPr id="4" name="Picture 3" descr="Logo&#10;&#10;Description automatically generated">
            <a:extLst>
              <a:ext uri="{FF2B5EF4-FFF2-40B4-BE49-F238E27FC236}">
                <a16:creationId xmlns:a16="http://schemas.microsoft.com/office/drawing/2014/main" id="{0AC024F3-4CAE-4A27-9443-30C95AD72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2385202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899A-B727-4528-89D2-965ACC3C30E3}"/>
              </a:ext>
            </a:extLst>
          </p:cNvPr>
          <p:cNvSpPr>
            <a:spLocks noGrp="1"/>
          </p:cNvSpPr>
          <p:nvPr>
            <p:ph type="title"/>
          </p:nvPr>
        </p:nvSpPr>
        <p:spPr/>
        <p:txBody>
          <a:bodyPr/>
          <a:lstStyle/>
          <a:p>
            <a:r>
              <a:rPr lang="en-US" dirty="0"/>
              <a:t>What do you do with all of those budget, financial reports and minutes?</a:t>
            </a:r>
          </a:p>
        </p:txBody>
      </p:sp>
      <p:sp>
        <p:nvSpPr>
          <p:cNvPr id="3" name="Content Placeholder 2">
            <a:extLst>
              <a:ext uri="{FF2B5EF4-FFF2-40B4-BE49-F238E27FC236}">
                <a16:creationId xmlns:a16="http://schemas.microsoft.com/office/drawing/2014/main" id="{72198CCC-14F3-4734-8F6A-C2357048AAEA}"/>
              </a:ext>
            </a:extLst>
          </p:cNvPr>
          <p:cNvSpPr>
            <a:spLocks noGrp="1"/>
          </p:cNvSpPr>
          <p:nvPr>
            <p:ph idx="1"/>
          </p:nvPr>
        </p:nvSpPr>
        <p:spPr/>
        <p:txBody>
          <a:bodyPr/>
          <a:lstStyle/>
          <a:p>
            <a:r>
              <a:rPr lang="en-US" dirty="0"/>
              <a:t>Financial Review or Audit</a:t>
            </a:r>
          </a:p>
          <a:p>
            <a:r>
              <a:rPr lang="en-US" dirty="0"/>
              <a:t>Corporate records are kept permanently</a:t>
            </a:r>
          </a:p>
        </p:txBody>
      </p:sp>
      <p:pic>
        <p:nvPicPr>
          <p:cNvPr id="4" name="Picture 3" descr="Logo&#10;&#10;Description automatically generated">
            <a:extLst>
              <a:ext uri="{FF2B5EF4-FFF2-40B4-BE49-F238E27FC236}">
                <a16:creationId xmlns:a16="http://schemas.microsoft.com/office/drawing/2014/main" id="{44CD3286-8B44-42CF-AEC1-498C73B90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88019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1004-A8D1-47B7-A1A7-A3F7878D82B8}"/>
              </a:ext>
            </a:extLst>
          </p:cNvPr>
          <p:cNvSpPr>
            <a:spLocks noGrp="1"/>
          </p:cNvSpPr>
          <p:nvPr>
            <p:ph type="title"/>
          </p:nvPr>
        </p:nvSpPr>
        <p:spPr>
          <a:xfrm>
            <a:off x="677334" y="290165"/>
            <a:ext cx="9918394" cy="643089"/>
          </a:xfrm>
        </p:spPr>
        <p:txBody>
          <a:bodyPr>
            <a:normAutofit fontScale="90000"/>
          </a:bodyPr>
          <a:lstStyle/>
          <a:p>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GUIDELINES</a:t>
            </a:r>
            <a:r>
              <a:rPr lang="en-US" sz="3600" b="1" u="heavy" spc="35" dirty="0">
                <a:solidFill>
                  <a:srgbClr val="3B3B3B"/>
                </a:solidFill>
                <a:effectLst/>
                <a:uFill>
                  <a:solidFill>
                    <a:srgbClr val="3B3B3B"/>
                  </a:solidFill>
                </a:uFill>
                <a:latin typeface="Arial" panose="020B0604020202020204" pitchFamily="34" charset="0"/>
                <a:ea typeface="Arial" panose="020B0604020202020204" pitchFamily="34" charset="0"/>
              </a:rPr>
              <a:t> </a:t>
            </a:r>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FOR</a:t>
            </a:r>
            <a:r>
              <a:rPr lang="en-US" sz="3600" b="1" u="heavy" spc="-50" dirty="0">
                <a:solidFill>
                  <a:srgbClr val="3B3B3B"/>
                </a:solidFill>
                <a:effectLst/>
                <a:uFill>
                  <a:solidFill>
                    <a:srgbClr val="3B3B3B"/>
                  </a:solidFill>
                </a:uFill>
                <a:latin typeface="Arial" panose="020B0604020202020204" pitchFamily="34" charset="0"/>
                <a:ea typeface="Arial" panose="020B0604020202020204" pitchFamily="34" charset="0"/>
              </a:rPr>
              <a:t> </a:t>
            </a:r>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PREPARING</a:t>
            </a:r>
            <a:r>
              <a:rPr lang="en-US" sz="3600" b="1" u="heavy" spc="40" dirty="0">
                <a:solidFill>
                  <a:srgbClr val="3B3B3B"/>
                </a:solidFill>
                <a:effectLst/>
                <a:uFill>
                  <a:solidFill>
                    <a:srgbClr val="3B3B3B"/>
                  </a:solidFill>
                </a:uFill>
                <a:latin typeface="Arial" panose="020B0604020202020204" pitchFamily="34" charset="0"/>
                <a:ea typeface="Arial" panose="020B0604020202020204" pitchFamily="34" charset="0"/>
              </a:rPr>
              <a:t> </a:t>
            </a:r>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A</a:t>
            </a:r>
            <a:r>
              <a:rPr lang="en-US" sz="3600" b="1" u="heavy" spc="-75" dirty="0">
                <a:solidFill>
                  <a:srgbClr val="3B3B3B"/>
                </a:solidFill>
                <a:effectLst/>
                <a:uFill>
                  <a:solidFill>
                    <a:srgbClr val="3B3B3B"/>
                  </a:solidFill>
                </a:uFill>
                <a:latin typeface="Arial" panose="020B0604020202020204" pitchFamily="34" charset="0"/>
                <a:ea typeface="Arial" panose="020B0604020202020204" pitchFamily="34" charset="0"/>
              </a:rPr>
              <a:t> </a:t>
            </a:r>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CLUB</a:t>
            </a:r>
            <a:r>
              <a:rPr lang="en-US" sz="3600" b="1" u="heavy" spc="-45" dirty="0">
                <a:solidFill>
                  <a:srgbClr val="3B3B3B"/>
                </a:solidFill>
                <a:effectLst/>
                <a:uFill>
                  <a:solidFill>
                    <a:srgbClr val="3B3B3B"/>
                  </a:solidFill>
                </a:uFill>
                <a:latin typeface="Arial" panose="020B0604020202020204" pitchFamily="34" charset="0"/>
                <a:ea typeface="Arial" panose="020B0604020202020204" pitchFamily="34" charset="0"/>
              </a:rPr>
              <a:t> </a:t>
            </a:r>
            <a:r>
              <a:rPr lang="en-US" sz="3600" b="1" u="heavy" dirty="0">
                <a:solidFill>
                  <a:srgbClr val="3B3B3B"/>
                </a:solidFill>
                <a:effectLst/>
                <a:uFill>
                  <a:solidFill>
                    <a:srgbClr val="3B3B3B"/>
                  </a:solidFill>
                </a:uFill>
                <a:latin typeface="Arial" panose="020B0604020202020204" pitchFamily="34" charset="0"/>
                <a:ea typeface="Arial" panose="020B0604020202020204" pitchFamily="34" charset="0"/>
              </a:rPr>
              <a:t>REVIEW</a:t>
            </a:r>
            <a:br>
              <a:rPr lang="en-US" sz="3600" dirty="0">
                <a:effectLst/>
                <a:latin typeface="Arial" panose="020B0604020202020204" pitchFamily="34" charset="0"/>
                <a:ea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7185D5B-8C77-4F02-8941-71A79B05A9E2}"/>
              </a:ext>
            </a:extLst>
          </p:cNvPr>
          <p:cNvSpPr>
            <a:spLocks noGrp="1"/>
          </p:cNvSpPr>
          <p:nvPr>
            <p:ph idx="1"/>
          </p:nvPr>
        </p:nvSpPr>
        <p:spPr>
          <a:xfrm>
            <a:off x="677334" y="970961"/>
            <a:ext cx="10408588" cy="5070402"/>
          </a:xfrm>
        </p:spPr>
        <p:txBody>
          <a:bodyPr>
            <a:normAutofit fontScale="92500" lnSpcReduction="20000"/>
          </a:bodyPr>
          <a:lstStyle/>
          <a:p>
            <a:pPr marL="0" marR="0" indent="0">
              <a:spcBef>
                <a:spcPts val="0"/>
              </a:spcBef>
              <a:spcAft>
                <a:spcPts val="0"/>
              </a:spcAft>
              <a:buNone/>
            </a:pPr>
            <a:r>
              <a:rPr lang="en-US" sz="1800" b="1" dirty="0">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71755" marR="102870" indent="0">
              <a:lnSpc>
                <a:spcPct val="105000"/>
              </a:lnSpc>
              <a:spcBef>
                <a:spcPts val="5"/>
              </a:spcBef>
              <a:spcAft>
                <a:spcPts val="0"/>
              </a:spcAft>
              <a:buNone/>
            </a:pPr>
            <a:r>
              <a:rPr lang="en-US" sz="1800" dirty="0">
                <a:solidFill>
                  <a:srgbClr val="3B3B3B"/>
                </a:solidFill>
                <a:effectLst/>
                <a:latin typeface="Arial" panose="020B0604020202020204" pitchFamily="34" charset="0"/>
                <a:ea typeface="Arial" panose="020B0604020202020204" pitchFamily="34" charset="0"/>
              </a:rPr>
              <a:t>A Club Review is considered to be a certified statement of receipts and disbursements</a:t>
            </a:r>
            <a:r>
              <a:rPr lang="en-US" sz="1800" dirty="0">
                <a:solidFill>
                  <a:srgbClr val="1F1F1F"/>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and</a:t>
            </a:r>
            <a:r>
              <a:rPr lang="en-US" sz="1800" spc="-29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 accountability statement, including an analysis of all monies on deposit or invested in</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securities,</a:t>
            </a:r>
            <a:r>
              <a:rPr lang="en-US" sz="1800" spc="27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supplemented</a:t>
            </a:r>
            <a:r>
              <a:rPr lang="en-US" sz="1800" spc="20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by</a:t>
            </a:r>
            <a:r>
              <a:rPr lang="en-US" sz="1800" spc="1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statements</a:t>
            </a:r>
            <a:r>
              <a:rPr lang="en-US" sz="1800" spc="2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10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receipts</a:t>
            </a:r>
            <a:r>
              <a:rPr lang="en-US" sz="1800" spc="18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and</a:t>
            </a:r>
            <a:r>
              <a:rPr lang="en-US" sz="1800" spc="9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disbursements</a:t>
            </a:r>
            <a:r>
              <a:rPr lang="en-US" sz="1800" spc="23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on</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a:t>
            </a:r>
            <a:r>
              <a:rPr lang="en-US" sz="1800" spc="8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conduct</a:t>
            </a:r>
            <a:r>
              <a:rPr lang="en-US" sz="1800" spc="16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8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a:t>
            </a:r>
            <a:r>
              <a:rPr lang="en-US" sz="1800" spc="-27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 meetings and conferences, (b) fundraisers, (c) service projects</a:t>
            </a:r>
            <a:r>
              <a:rPr lang="en-US" sz="1800" dirty="0">
                <a:solidFill>
                  <a:srgbClr val="1F1F1F"/>
                </a:solidFill>
                <a:effectLst/>
                <a:latin typeface="Arial" panose="020B0604020202020204" pitchFamily="34" charset="0"/>
                <a:ea typeface="Arial" panose="020B0604020202020204" pitchFamily="34" charset="0"/>
              </a:rPr>
              <a:t>.</a:t>
            </a:r>
            <a:r>
              <a:rPr lang="en-US" sz="1800" spc="5" dirty="0">
                <a:solidFill>
                  <a:srgbClr val="1F1F1F"/>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Such review shall be</a:t>
            </a:r>
            <a:r>
              <a:rPr lang="en-US" sz="1800" spc="-29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performed </a:t>
            </a:r>
            <a:r>
              <a:rPr lang="en-US" sz="1800" dirty="0">
                <a:solidFill>
                  <a:srgbClr val="3B3B3B"/>
                </a:solidFill>
                <a:effectLst/>
                <a:latin typeface="Times New Roman" panose="02020603050405020304" pitchFamily="18" charset="0"/>
                <a:ea typeface="Arial" panose="020B0604020202020204" pitchFamily="34" charset="0"/>
                <a:cs typeface="Arial" panose="020B0604020202020204" pitchFamily="34" charset="0"/>
              </a:rPr>
              <a:t>by </a:t>
            </a:r>
            <a:r>
              <a:rPr lang="en-US" sz="1800" dirty="0">
                <a:solidFill>
                  <a:srgbClr val="3B3B3B"/>
                </a:solidFill>
                <a:effectLst/>
                <a:latin typeface="Arial" panose="020B0604020202020204" pitchFamily="34" charset="0"/>
                <a:ea typeface="Arial" panose="020B0604020202020204" pitchFamily="34" charset="0"/>
              </a:rPr>
              <a:t>an independent Certified Public Accountant, </a:t>
            </a:r>
            <a:r>
              <a:rPr lang="en-US" sz="1800" dirty="0">
                <a:solidFill>
                  <a:srgbClr val="4B4B4B"/>
                </a:solidFill>
                <a:effectLst/>
                <a:latin typeface="Arial" panose="020B0604020202020204" pitchFamily="34" charset="0"/>
                <a:ea typeface="Arial" panose="020B0604020202020204" pitchFamily="34" charset="0"/>
              </a:rPr>
              <a:t>a Certified </a:t>
            </a:r>
            <a:r>
              <a:rPr lang="en-US" sz="1800" dirty="0">
                <a:solidFill>
                  <a:srgbClr val="3B3B3B"/>
                </a:solidFill>
                <a:effectLst/>
                <a:latin typeface="Arial" panose="020B0604020202020204" pitchFamily="34" charset="0"/>
                <a:ea typeface="Arial" panose="020B0604020202020204" pitchFamily="34" charset="0"/>
              </a:rPr>
              <a:t>Managerial</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Accountant, a Certified General Accountant,</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 Chartered Accountant, or a review</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committee*,</a:t>
            </a:r>
            <a:r>
              <a:rPr lang="en-US" sz="1800" spc="7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as</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30</a:t>
            </a:r>
            <a:r>
              <a:rPr lang="en-US" sz="1800" spc="-4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September</a:t>
            </a:r>
            <a:r>
              <a:rPr lang="en-US" sz="1800" spc="6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each</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year.</a:t>
            </a:r>
            <a:endParaRPr lang="en-US" sz="1800" dirty="0">
              <a:effectLst/>
              <a:latin typeface="Arial" panose="020B0604020202020204" pitchFamily="34" charset="0"/>
              <a:ea typeface="Arial" panose="020B0604020202020204" pitchFamily="34" charset="0"/>
            </a:endParaRPr>
          </a:p>
          <a:p>
            <a:pPr marL="0" marR="0" indent="0">
              <a:spcBef>
                <a:spcPts val="5"/>
              </a:spcBef>
              <a:spcAft>
                <a:spcPts val="0"/>
              </a:spcAft>
              <a:buNone/>
            </a:pPr>
            <a:r>
              <a:rPr lang="en-US" sz="1800" dirty="0">
                <a:effectLst/>
                <a:latin typeface="Arial" panose="020B0604020202020204" pitchFamily="34" charset="0"/>
                <a:ea typeface="Arial" panose="020B0604020202020204" pitchFamily="34" charset="0"/>
              </a:rPr>
              <a:t> </a:t>
            </a:r>
          </a:p>
          <a:p>
            <a:pPr marL="77470" marR="240665" indent="0">
              <a:lnSpc>
                <a:spcPct val="108000"/>
              </a:lnSpc>
              <a:spcBef>
                <a:spcPts val="0"/>
              </a:spcBef>
              <a:spcAft>
                <a:spcPts val="0"/>
              </a:spcAft>
              <a:buNone/>
            </a:pPr>
            <a:r>
              <a:rPr lang="en-US" sz="1800" dirty="0">
                <a:solidFill>
                  <a:srgbClr val="3B3B3B"/>
                </a:solidFill>
                <a:effectLst/>
                <a:latin typeface="Arial" panose="020B0604020202020204" pitchFamily="34" charset="0"/>
                <a:ea typeface="Arial" panose="020B0604020202020204" pitchFamily="34" charset="0"/>
              </a:rPr>
              <a:t>All statements of </a:t>
            </a:r>
            <a:r>
              <a:rPr lang="en-US" sz="1800" dirty="0">
                <a:solidFill>
                  <a:srgbClr val="4B4B4B"/>
                </a:solidFill>
                <a:effectLst/>
                <a:latin typeface="Arial" panose="020B0604020202020204" pitchFamily="34" charset="0"/>
                <a:ea typeface="Arial" panose="020B0604020202020204" pitchFamily="34" charset="0"/>
              </a:rPr>
              <a:t>receipts </a:t>
            </a:r>
            <a:r>
              <a:rPr lang="en-US" sz="1800" dirty="0">
                <a:solidFill>
                  <a:srgbClr val="3B3B3B"/>
                </a:solidFill>
                <a:effectLst/>
                <a:latin typeface="Arial" panose="020B0604020202020204" pitchFamily="34" charset="0"/>
                <a:ea typeface="Arial" panose="020B0604020202020204" pitchFamily="34" charset="0"/>
              </a:rPr>
              <a:t>and </a:t>
            </a:r>
            <a:r>
              <a:rPr lang="en-US" sz="1800" dirty="0">
                <a:solidFill>
                  <a:srgbClr val="4B4B4B"/>
                </a:solidFill>
                <a:effectLst/>
                <a:latin typeface="Arial" panose="020B0604020202020204" pitchFamily="34" charset="0"/>
                <a:ea typeface="Arial" panose="020B0604020202020204" pitchFamily="34" charset="0"/>
              </a:rPr>
              <a:t>disbursements, budgets </a:t>
            </a:r>
            <a:r>
              <a:rPr lang="en-US" sz="1800" dirty="0">
                <a:solidFill>
                  <a:srgbClr val="3B3B3B"/>
                </a:solidFill>
                <a:effectLst/>
                <a:latin typeface="Arial" panose="020B0604020202020204" pitchFamily="34" charset="0"/>
                <a:ea typeface="Arial" panose="020B0604020202020204" pitchFamily="34" charset="0"/>
              </a:rPr>
              <a:t>and supplements thereto, shall be</a:t>
            </a:r>
            <a:r>
              <a:rPr lang="en-US" sz="1800" spc="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prepared and submitted </a:t>
            </a:r>
            <a:r>
              <a:rPr lang="en-US" sz="1800" dirty="0">
                <a:solidFill>
                  <a:srgbClr val="3B3B3B"/>
                </a:solidFill>
                <a:effectLst/>
                <a:latin typeface="Arial" panose="020B0604020202020204" pitchFamily="34" charset="0"/>
                <a:ea typeface="Arial" panose="020B0604020202020204" pitchFamily="34" charset="0"/>
              </a:rPr>
              <a:t>in the form and manner of and shall correspond with the Standard</a:t>
            </a:r>
            <a:r>
              <a:rPr lang="en-US" sz="1800" spc="-29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 Chart of Accounts, and the numbers and definitions of those accounts, provided by</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Optimist</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4B4B4B"/>
                </a:solidFill>
                <a:effectLst/>
                <a:latin typeface="Arial" panose="020B0604020202020204" pitchFamily="34" charset="0"/>
                <a:ea typeface="Arial" panose="020B0604020202020204" pitchFamily="34" charset="0"/>
              </a:rPr>
              <a:t>International</a:t>
            </a:r>
            <a:r>
              <a:rPr lang="en-US" sz="1800" spc="60" dirty="0">
                <a:solidFill>
                  <a:srgbClr val="4B4B4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or</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similar</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form</a:t>
            </a:r>
            <a:r>
              <a:rPr lang="en-US" sz="1800" dirty="0">
                <a:solidFill>
                  <a:srgbClr val="1F1F1F"/>
                </a:solidFill>
                <a:effectLst/>
                <a:latin typeface="Arial" panose="020B0604020202020204" pitchFamily="34" charset="0"/>
                <a:ea typeface="Arial" panose="020B0604020202020204" pitchFamily="34" charset="0"/>
              </a:rPr>
              <a:t>.</a:t>
            </a:r>
            <a:endParaRPr lang="en-US" sz="1800" dirty="0">
              <a:effectLst/>
              <a:latin typeface="Arial" panose="020B0604020202020204" pitchFamily="34" charset="0"/>
              <a:ea typeface="Arial" panose="020B0604020202020204" pitchFamily="34" charset="0"/>
            </a:endParaRPr>
          </a:p>
          <a:p>
            <a:pPr marL="0" marR="0" indent="0">
              <a:spcBef>
                <a:spcPts val="45"/>
              </a:spcBef>
              <a:spcAft>
                <a:spcPts val="0"/>
              </a:spcAft>
              <a:buNone/>
            </a:pPr>
            <a:r>
              <a:rPr lang="en-US" sz="1800" dirty="0">
                <a:effectLst/>
                <a:latin typeface="Arial" panose="020B0604020202020204" pitchFamily="34" charset="0"/>
                <a:ea typeface="Arial" panose="020B0604020202020204" pitchFamily="34" charset="0"/>
              </a:rPr>
              <a:t> </a:t>
            </a:r>
          </a:p>
          <a:p>
            <a:pPr marL="82550" marR="102870" indent="0">
              <a:spcBef>
                <a:spcPts val="0"/>
              </a:spcBef>
              <a:spcAft>
                <a:spcPts val="0"/>
              </a:spcAft>
              <a:buNone/>
            </a:pPr>
            <a:r>
              <a:rPr lang="en-US" sz="1800" dirty="0">
                <a:solidFill>
                  <a:srgbClr val="4B4B4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 Independent Review Committee will be a committee of at least three people who have either a</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professional background</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in a</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4B4B4B"/>
                </a:solidFill>
                <a:effectLst/>
                <a:latin typeface="Arial" panose="020B0604020202020204" pitchFamily="34" charset="0"/>
                <a:ea typeface="Arial" panose="020B0604020202020204" pitchFamily="34" charset="0"/>
              </a:rPr>
              <a:t>financial</a:t>
            </a:r>
            <a:r>
              <a:rPr lang="en-US" sz="1800" spc="5" dirty="0">
                <a:solidFill>
                  <a:srgbClr val="4B4B4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field</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and/or</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experience</a:t>
            </a:r>
            <a:r>
              <a:rPr lang="en-US" sz="1800" spc="260" dirty="0">
                <a:solidFill>
                  <a:srgbClr val="3B3B3B"/>
                </a:solidFill>
                <a:effectLst/>
                <a:latin typeface="Arial" panose="020B0604020202020204" pitchFamily="34" charset="0"/>
                <a:ea typeface="Arial" panose="020B0604020202020204" pitchFamily="34" charset="0"/>
              </a:rPr>
              <a:t> </a:t>
            </a:r>
            <a:r>
              <a:rPr lang="en-US" sz="1800" dirty="0">
                <a:solidFill>
                  <a:srgbClr val="4B4B4B"/>
                </a:solidFill>
                <a:effectLst/>
                <a:latin typeface="Arial" panose="020B0604020202020204" pitchFamily="34" charset="0"/>
                <a:ea typeface="Arial" panose="020B0604020202020204" pitchFamily="34" charset="0"/>
              </a:rPr>
              <a:t>as </a:t>
            </a:r>
            <a:r>
              <a:rPr lang="en-US" sz="1800" dirty="0">
                <a:solidFill>
                  <a:srgbClr val="3B3B3B"/>
                </a:solidFill>
                <a:effectLst/>
                <a:latin typeface="Arial" panose="020B0604020202020204" pitchFamily="34" charset="0"/>
                <a:ea typeface="Arial" panose="020B0604020202020204" pitchFamily="34" charset="0"/>
              </a:rPr>
              <a:t>a secretary/treasurer</a:t>
            </a:r>
            <a:r>
              <a:rPr lang="en-US" sz="1800" spc="26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at either</a:t>
            </a:r>
            <a:r>
              <a:rPr lang="en-US" sz="1800" spc="26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 or District leve</a:t>
            </a:r>
            <a:r>
              <a:rPr lang="en-US" sz="1800" dirty="0">
                <a:solidFill>
                  <a:srgbClr val="1F1F1F"/>
                </a:solidFill>
                <a:effectLst/>
                <a:latin typeface="Arial" panose="020B0604020202020204" pitchFamily="34" charset="0"/>
                <a:ea typeface="Arial" panose="020B0604020202020204" pitchFamily="34" charset="0"/>
              </a:rPr>
              <a:t>l. </a:t>
            </a:r>
            <a:r>
              <a:rPr lang="en-US" sz="1800" dirty="0">
                <a:solidFill>
                  <a:srgbClr val="3B3B3B"/>
                </a:solidFill>
                <a:effectLst/>
                <a:latin typeface="Arial" panose="020B0604020202020204" pitchFamily="34" charset="0"/>
                <a:ea typeface="Arial" panose="020B0604020202020204" pitchFamily="34" charset="0"/>
              </a:rPr>
              <a:t>The members of this committee should not be a Club officer or</a:t>
            </a:r>
            <a:r>
              <a:rPr lang="en-US" sz="1800" spc="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secretary</a:t>
            </a:r>
            <a:r>
              <a:rPr lang="en-US" sz="1800" spc="-5" dirty="0">
                <a:solidFill>
                  <a:srgbClr val="1F1F1F"/>
                </a:solidFill>
                <a:effectLst/>
                <a:latin typeface="Arial" panose="020B0604020202020204" pitchFamily="34" charset="0"/>
                <a:ea typeface="Arial" panose="020B0604020202020204" pitchFamily="34" charset="0"/>
              </a:rPr>
              <a:t>/</a:t>
            </a:r>
            <a:r>
              <a:rPr lang="en-US" sz="1800" spc="-5" dirty="0">
                <a:solidFill>
                  <a:srgbClr val="3B3B3B"/>
                </a:solidFill>
                <a:effectLst/>
                <a:latin typeface="Arial" panose="020B0604020202020204" pitchFamily="34" charset="0"/>
                <a:ea typeface="Arial" panose="020B0604020202020204" pitchFamily="34" charset="0"/>
              </a:rPr>
              <a:t>treasurer currently</a:t>
            </a:r>
            <a:r>
              <a:rPr lang="en-US" sz="1800"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or in the preceding Optimist Year or any other persons </a:t>
            </a:r>
            <a:r>
              <a:rPr lang="en-US" sz="1800" dirty="0">
                <a:solidFill>
                  <a:srgbClr val="3B3B3B"/>
                </a:solidFill>
                <a:effectLst/>
                <a:latin typeface="Arial" panose="020B0604020202020204" pitchFamily="34" charset="0"/>
                <a:ea typeface="Arial" panose="020B0604020202020204" pitchFamily="34" charset="0"/>
              </a:rPr>
              <a:t>with signatory</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authority</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 the Club accounts</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for those</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years</a:t>
            </a:r>
            <a:r>
              <a:rPr lang="en-US" sz="1800" dirty="0">
                <a:solidFill>
                  <a:srgbClr val="606262"/>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These members</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should also not be a business</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partner,</a:t>
            </a:r>
            <a:r>
              <a:rPr lang="en-US" sz="1800" spc="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marital</a:t>
            </a:r>
            <a:r>
              <a:rPr lang="en-US" sz="1800" spc="-6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partner</a:t>
            </a:r>
            <a:r>
              <a:rPr lang="en-US" sz="1800" spc="-5" dirty="0">
                <a:solidFill>
                  <a:srgbClr val="606262"/>
                </a:solidFill>
                <a:effectLst/>
                <a:latin typeface="Arial" panose="020B0604020202020204" pitchFamily="34" charset="0"/>
                <a:ea typeface="Arial" panose="020B0604020202020204" pitchFamily="34" charset="0"/>
              </a:rPr>
              <a:t>,</a:t>
            </a:r>
            <a:r>
              <a:rPr lang="en-US" sz="1800" spc="-55" dirty="0">
                <a:solidFill>
                  <a:srgbClr val="606262"/>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romantic</a:t>
            </a:r>
            <a:r>
              <a:rPr lang="en-US" sz="1800" spc="20"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partner, parent,</a:t>
            </a:r>
            <a:r>
              <a:rPr lang="en-US" sz="1800" spc="-4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sibling,</a:t>
            </a:r>
            <a:r>
              <a:rPr lang="en-US" sz="1800" spc="-1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child,</a:t>
            </a:r>
            <a:r>
              <a:rPr lang="en-US" sz="1800" spc="5" dirty="0">
                <a:solidFill>
                  <a:srgbClr val="3B3B3B"/>
                </a:solidFill>
                <a:effectLst/>
                <a:latin typeface="Arial" panose="020B0604020202020204" pitchFamily="34" charset="0"/>
                <a:ea typeface="Arial" panose="020B0604020202020204" pitchFamily="34" charset="0"/>
              </a:rPr>
              <a:t> </a:t>
            </a:r>
            <a:r>
              <a:rPr lang="en-US" sz="1800" spc="-5" dirty="0">
                <a:solidFill>
                  <a:srgbClr val="3B3B3B"/>
                </a:solidFill>
                <a:effectLst/>
                <a:latin typeface="Arial" panose="020B0604020202020204" pitchFamily="34" charset="0"/>
                <a:ea typeface="Arial" panose="020B0604020202020204" pitchFamily="34" charset="0"/>
              </a:rPr>
              <a:t>step</a:t>
            </a:r>
            <a:r>
              <a:rPr lang="en-US" sz="1800" spc="-50" dirty="0">
                <a:solidFill>
                  <a:srgbClr val="3B3B3B"/>
                </a:solidFill>
                <a:effectLst/>
                <a:latin typeface="Arial" panose="020B0604020202020204" pitchFamily="34" charset="0"/>
                <a:ea typeface="Arial" panose="020B0604020202020204" pitchFamily="34" charset="0"/>
              </a:rPr>
              <a:t>child</a:t>
            </a:r>
            <a:r>
              <a:rPr lang="en-US" sz="1800" dirty="0">
                <a:solidFill>
                  <a:srgbClr val="3B3B3B"/>
                </a:solidFill>
                <a:effectLst/>
                <a:latin typeface="Arial" panose="020B0604020202020204" pitchFamily="34" charset="0"/>
                <a:ea typeface="Arial" panose="020B0604020202020204" pitchFamily="34" charset="0"/>
              </a:rPr>
              <a:t>,</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step-parent,</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or</a:t>
            </a:r>
            <a:r>
              <a:rPr lang="en-US" sz="1800" spc="-3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in-law</a:t>
            </a:r>
            <a:r>
              <a:rPr lang="en-US" sz="1800" spc="-3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5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any</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 officer</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or</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secretary-treasurer</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 the</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current</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or</a:t>
            </a:r>
            <a:r>
              <a:rPr lang="en-US" sz="1800" spc="-3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immediate</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proceed</a:t>
            </a:r>
            <a:r>
              <a:rPr lang="en-US" sz="1800" dirty="0">
                <a:solidFill>
                  <a:srgbClr val="1F1F1F"/>
                </a:solidFill>
                <a:effectLst/>
                <a:latin typeface="Arial" panose="020B0604020202020204" pitchFamily="34" charset="0"/>
                <a:ea typeface="Arial" panose="020B0604020202020204" pitchFamily="34" charset="0"/>
              </a:rPr>
              <a:t>i</a:t>
            </a:r>
            <a:r>
              <a:rPr lang="en-US" sz="1800" dirty="0">
                <a:solidFill>
                  <a:srgbClr val="3B3B3B"/>
                </a:solidFill>
                <a:effectLst/>
                <a:latin typeface="Arial" panose="020B0604020202020204" pitchFamily="34" charset="0"/>
                <a:ea typeface="Arial" panose="020B0604020202020204" pitchFamily="34" charset="0"/>
              </a:rPr>
              <a:t>ng</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year</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or</a:t>
            </a:r>
            <a:r>
              <a:rPr lang="en-US" sz="1800" spc="-5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any</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other persons</a:t>
            </a:r>
            <a:r>
              <a:rPr lang="en-US" sz="1800" spc="4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with signatory</a:t>
            </a:r>
            <a:r>
              <a:rPr lang="en-US" sz="1800" spc="7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authority</a:t>
            </a:r>
            <a:r>
              <a:rPr lang="en-US" sz="1800" spc="3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a:t>
            </a:r>
            <a:r>
              <a:rPr lang="en-US" sz="1800" spc="-4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accounts</a:t>
            </a:r>
            <a:r>
              <a:rPr lang="en-US" sz="1800" spc="3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for those</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years.</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It</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is</a:t>
            </a:r>
            <a:r>
              <a:rPr lang="en-US" sz="1800" spc="-3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suggested</a:t>
            </a:r>
            <a:r>
              <a:rPr lang="en-US" sz="1800" spc="3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that</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this</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be</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a:t>
            </a:r>
            <a:r>
              <a:rPr lang="en-US" sz="1800" spc="-5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rotat</a:t>
            </a:r>
            <a:r>
              <a:rPr lang="en-US" sz="1800" dirty="0">
                <a:solidFill>
                  <a:srgbClr val="1F1F1F"/>
                </a:solidFill>
                <a:effectLst/>
                <a:latin typeface="Arial" panose="020B0604020202020204" pitchFamily="34" charset="0"/>
                <a:ea typeface="Arial" panose="020B0604020202020204" pitchFamily="34" charset="0"/>
              </a:rPr>
              <a:t>i</a:t>
            </a:r>
            <a:r>
              <a:rPr lang="en-US" sz="1800" dirty="0">
                <a:solidFill>
                  <a:srgbClr val="3B3B3B"/>
                </a:solidFill>
                <a:effectLst/>
                <a:latin typeface="Arial" panose="020B0604020202020204" pitchFamily="34" charset="0"/>
                <a:ea typeface="Arial" panose="020B0604020202020204" pitchFamily="34" charset="0"/>
              </a:rPr>
              <a:t>n</a:t>
            </a:r>
            <a:r>
              <a:rPr lang="en-US" sz="1800" spc="5" dirty="0">
                <a:solidFill>
                  <a:srgbClr val="3B3B3B"/>
                </a:solidFill>
                <a:effectLst/>
                <a:latin typeface="Arial" panose="020B0604020202020204" pitchFamily="34" charset="0"/>
                <a:ea typeface="Arial" panose="020B0604020202020204" pitchFamily="34" charset="0"/>
              </a:rPr>
              <a:t>g </a:t>
            </a:r>
            <a:r>
              <a:rPr lang="en-US" sz="1800" dirty="0">
                <a:solidFill>
                  <a:srgbClr val="3B3B3B"/>
                </a:solidFill>
                <a:effectLst/>
                <a:latin typeface="Arial" panose="020B0604020202020204" pitchFamily="34" charset="0"/>
                <a:ea typeface="Arial" panose="020B0604020202020204" pitchFamily="34" charset="0"/>
              </a:rPr>
              <a:t>committee</a:t>
            </a:r>
            <a:r>
              <a:rPr lang="en-US" sz="1800" spc="2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appointed</a:t>
            </a:r>
            <a:r>
              <a:rPr lang="en-US" sz="1800" spc="3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by </a:t>
            </a:r>
            <a:r>
              <a:rPr lang="en-US" sz="1800" dirty="0">
                <a:solidFill>
                  <a:srgbClr val="4B4B4B"/>
                </a:solidFill>
                <a:effectLst/>
                <a:latin typeface="Arial" panose="020B0604020202020204" pitchFamily="34" charset="0"/>
                <a:ea typeface="Arial" panose="020B0604020202020204" pitchFamily="34" charset="0"/>
              </a:rPr>
              <a:t>the</a:t>
            </a:r>
            <a:r>
              <a:rPr lang="en-US" sz="1800" spc="-5" dirty="0">
                <a:solidFill>
                  <a:srgbClr val="4B4B4B"/>
                </a:solidFill>
                <a:effectLst/>
                <a:latin typeface="Arial" panose="020B0604020202020204" pitchFamily="34" charset="0"/>
                <a:ea typeface="Arial" panose="020B0604020202020204" pitchFamily="34" charset="0"/>
              </a:rPr>
              <a:t> </a:t>
            </a:r>
            <a:r>
              <a:rPr lang="en-US" sz="1800" dirty="0">
                <a:solidFill>
                  <a:srgbClr val="4B4B4B"/>
                </a:solidFill>
                <a:effectLst/>
                <a:latin typeface="Arial" panose="020B0604020202020204" pitchFamily="34" charset="0"/>
                <a:ea typeface="Arial" panose="020B0604020202020204" pitchFamily="34" charset="0"/>
              </a:rPr>
              <a:t>President</a:t>
            </a:r>
            <a:r>
              <a:rPr lang="en-US" sz="1800" spc="60" dirty="0">
                <a:solidFill>
                  <a:srgbClr val="4B4B4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each year</a:t>
            </a:r>
            <a:r>
              <a:rPr lang="en-US" sz="1800" spc="-1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and</a:t>
            </a:r>
            <a:r>
              <a:rPr lang="en-US" sz="1800" spc="-4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committee</a:t>
            </a:r>
            <a:r>
              <a:rPr lang="en-US" sz="1800" spc="15" dirty="0">
                <a:solidFill>
                  <a:srgbClr val="3B3B3B"/>
                </a:solidFill>
                <a:effectLst/>
                <a:latin typeface="Arial" panose="020B0604020202020204" pitchFamily="34" charset="0"/>
                <a:ea typeface="Arial" panose="020B0604020202020204" pitchFamily="34" charset="0"/>
              </a:rPr>
              <a:t> </a:t>
            </a:r>
            <a:r>
              <a:rPr lang="en-US" sz="1800" dirty="0">
                <a:solidFill>
                  <a:srgbClr val="4B4B4B"/>
                </a:solidFill>
                <a:effectLst/>
                <a:latin typeface="Arial" panose="020B0604020202020204" pitchFamily="34" charset="0"/>
                <a:ea typeface="Arial" panose="020B0604020202020204" pitchFamily="34" charset="0"/>
              </a:rPr>
              <a:t>is</a:t>
            </a:r>
            <a:r>
              <a:rPr lang="en-US" sz="1800" spc="-15" dirty="0">
                <a:solidFill>
                  <a:srgbClr val="4B4B4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approved</a:t>
            </a:r>
            <a:r>
              <a:rPr lang="en-US" sz="1800" spc="6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by</a:t>
            </a:r>
            <a:r>
              <a:rPr lang="en-US" sz="1800" spc="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the</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Club’s</a:t>
            </a:r>
            <a:r>
              <a:rPr lang="en-US" sz="1800" spc="-2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Board</a:t>
            </a:r>
            <a:r>
              <a:rPr lang="en-US" sz="1800" spc="-265"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of</a:t>
            </a:r>
            <a:r>
              <a:rPr lang="en-US" sz="1800" spc="-40" dirty="0">
                <a:solidFill>
                  <a:srgbClr val="3B3B3B"/>
                </a:solidFill>
                <a:effectLst/>
                <a:latin typeface="Arial" panose="020B0604020202020204" pitchFamily="34" charset="0"/>
                <a:ea typeface="Arial" panose="020B0604020202020204" pitchFamily="34" charset="0"/>
              </a:rPr>
              <a:t> </a:t>
            </a:r>
            <a:r>
              <a:rPr lang="en-US" sz="1800" dirty="0">
                <a:solidFill>
                  <a:srgbClr val="3B3B3B"/>
                </a:solidFill>
                <a:effectLst/>
                <a:latin typeface="Arial" panose="020B0604020202020204" pitchFamily="34" charset="0"/>
                <a:ea typeface="Arial" panose="020B0604020202020204" pitchFamily="34" charset="0"/>
              </a:rPr>
              <a:t>Directors</a:t>
            </a:r>
            <a:r>
              <a:rPr lang="en-US" sz="1800" dirty="0">
                <a:solidFill>
                  <a:srgbClr val="606262"/>
                </a:solidFill>
                <a:effectLst/>
                <a:latin typeface="Arial" panose="020B0604020202020204" pitchFamily="34" charset="0"/>
                <a:ea typeface="Arial" panose="020B0604020202020204" pitchFamily="34" charset="0"/>
              </a:rPr>
              <a:t>.</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Picture 3" descr="Logo&#10;&#10;Description automatically generated">
            <a:extLst>
              <a:ext uri="{FF2B5EF4-FFF2-40B4-BE49-F238E27FC236}">
                <a16:creationId xmlns:a16="http://schemas.microsoft.com/office/drawing/2014/main" id="{8C51CF6F-F888-4A8B-9EDA-AE147288E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2134"/>
            <a:ext cx="1244339" cy="1244339"/>
          </a:xfrm>
          <a:prstGeom prst="rect">
            <a:avLst/>
          </a:prstGeom>
        </p:spPr>
      </p:pic>
    </p:spTree>
    <p:extLst>
      <p:ext uri="{BB962C8B-B14F-4D97-AF65-F5344CB8AC3E}">
        <p14:creationId xmlns:p14="http://schemas.microsoft.com/office/powerpoint/2010/main" val="323994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CFF3-9242-496E-83D2-0E57B8E2ED4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7AEA6F3-996E-4717-A695-A4A30248A6F0}"/>
              </a:ext>
            </a:extLst>
          </p:cNvPr>
          <p:cNvSpPr>
            <a:spLocks noGrp="1"/>
          </p:cNvSpPr>
          <p:nvPr>
            <p:ph idx="1"/>
          </p:nvPr>
        </p:nvSpPr>
        <p:spPr/>
        <p:txBody>
          <a:bodyPr/>
          <a:lstStyle/>
          <a:p>
            <a:r>
              <a:rPr lang="en-US" dirty="0"/>
              <a:t>Right arm to pres</a:t>
            </a:r>
          </a:p>
          <a:p>
            <a:endParaRPr lang="en-US" dirty="0"/>
          </a:p>
        </p:txBody>
      </p:sp>
      <p:pic>
        <p:nvPicPr>
          <p:cNvPr id="5" name="Picture 4" descr="Graphical user interface, website&#10;&#10;Description automatically generated">
            <a:extLst>
              <a:ext uri="{FF2B5EF4-FFF2-40B4-BE49-F238E27FC236}">
                <a16:creationId xmlns:a16="http://schemas.microsoft.com/office/drawing/2014/main" id="{24C400DE-C09F-4328-94F2-709950F07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A558EA05-08AE-4C7E-B2E1-9F52BC5B6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5793" y="5736211"/>
            <a:ext cx="1244339" cy="1244339"/>
          </a:xfrm>
          <a:prstGeom prst="rect">
            <a:avLst/>
          </a:prstGeom>
        </p:spPr>
      </p:pic>
    </p:spTree>
    <p:extLst>
      <p:ext uri="{BB962C8B-B14F-4D97-AF65-F5344CB8AC3E}">
        <p14:creationId xmlns:p14="http://schemas.microsoft.com/office/powerpoint/2010/main" val="24729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12" name="Straight Connector 11">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64CA044-1283-4D97-9D68-830B8D1B53E1}"/>
              </a:ext>
            </a:extLst>
          </p:cNvPr>
          <p:cNvSpPr>
            <a:spLocks noGrp="1"/>
          </p:cNvSpPr>
          <p:nvPr>
            <p:ph type="title"/>
          </p:nvPr>
        </p:nvSpPr>
        <p:spPr>
          <a:xfrm>
            <a:off x="155511" y="916339"/>
            <a:ext cx="3547581" cy="4093028"/>
          </a:xfrm>
        </p:spPr>
        <p:txBody>
          <a:bodyPr anchor="ctr">
            <a:normAutofit/>
          </a:bodyPr>
          <a:lstStyle/>
          <a:p>
            <a:r>
              <a:rPr lang="en-US" sz="3200" b="1" dirty="0">
                <a:solidFill>
                  <a:schemeClr val="tx1"/>
                </a:solidFill>
              </a:rPr>
              <a:t>Assist</a:t>
            </a:r>
            <a:br>
              <a:rPr lang="en-US" sz="3200" b="1" dirty="0">
                <a:solidFill>
                  <a:schemeClr val="tx1"/>
                </a:solidFill>
              </a:rPr>
            </a:br>
            <a:r>
              <a:rPr lang="en-US" sz="3200" b="1" dirty="0">
                <a:solidFill>
                  <a:schemeClr val="tx1"/>
                </a:solidFill>
              </a:rPr>
              <a:t>president</a:t>
            </a:r>
          </a:p>
        </p:txBody>
      </p:sp>
      <p:sp>
        <p:nvSpPr>
          <p:cNvPr id="22" name="Rectangle 21">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A0D90F44-1BFC-47BB-8B1C-9CD34831E72E}"/>
              </a:ext>
            </a:extLst>
          </p:cNvPr>
          <p:cNvGraphicFramePr>
            <a:graphicFrameLocks noGrp="1"/>
          </p:cNvGraphicFramePr>
          <p:nvPr>
            <p:ph idx="1"/>
            <p:extLst>
              <p:ext uri="{D42A27DB-BD31-4B8C-83A1-F6EECF244321}">
                <p14:modId xmlns:p14="http://schemas.microsoft.com/office/powerpoint/2010/main" val="2986837799"/>
              </p:ext>
            </p:extLst>
          </p:nvPr>
        </p:nvGraphicFramePr>
        <p:xfrm>
          <a:off x="3101419" y="466825"/>
          <a:ext cx="8935070" cy="5820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descr="Logo&#10;&#10;Description automatically generated">
            <a:extLst>
              <a:ext uri="{FF2B5EF4-FFF2-40B4-BE49-F238E27FC236}">
                <a16:creationId xmlns:a16="http://schemas.microsoft.com/office/drawing/2014/main" id="{E6DEE176-174C-43FC-805E-775ACABBC7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424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12" name="Straight Connector 11">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5CF6B1A-3079-4569-8BD3-3C4EE88F4ECC}"/>
              </a:ext>
            </a:extLst>
          </p:cNvPr>
          <p:cNvSpPr>
            <a:spLocks noGrp="1"/>
          </p:cNvSpPr>
          <p:nvPr>
            <p:ph type="title"/>
          </p:nvPr>
        </p:nvSpPr>
        <p:spPr>
          <a:xfrm>
            <a:off x="691370" y="730553"/>
            <a:ext cx="3547581" cy="4093028"/>
          </a:xfrm>
        </p:spPr>
        <p:txBody>
          <a:bodyPr anchor="ctr">
            <a:normAutofit/>
          </a:bodyPr>
          <a:lstStyle/>
          <a:p>
            <a:r>
              <a:rPr lang="en-US" sz="4400" dirty="0">
                <a:solidFill>
                  <a:schemeClr val="accent1">
                    <a:lumMod val="75000"/>
                  </a:schemeClr>
                </a:solidFill>
              </a:rPr>
              <a:t>Your Role in Board Meetings:</a:t>
            </a:r>
          </a:p>
        </p:txBody>
      </p:sp>
      <p:sp>
        <p:nvSpPr>
          <p:cNvPr id="22" name="Rectangle 21">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55230EC3-E9FF-4EB4-85D2-5E9CABBAF118}"/>
              </a:ext>
            </a:extLst>
          </p:cNvPr>
          <p:cNvGraphicFramePr>
            <a:graphicFrameLocks noGrp="1"/>
          </p:cNvGraphicFramePr>
          <p:nvPr>
            <p:ph idx="1"/>
            <p:extLst>
              <p:ext uri="{D42A27DB-BD31-4B8C-83A1-F6EECF244321}">
                <p14:modId xmlns:p14="http://schemas.microsoft.com/office/powerpoint/2010/main" val="2441230237"/>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descr="Logo&#10;&#10;Description automatically generated">
            <a:extLst>
              <a:ext uri="{FF2B5EF4-FFF2-40B4-BE49-F238E27FC236}">
                <a16:creationId xmlns:a16="http://schemas.microsoft.com/office/drawing/2014/main" id="{AEED4BB3-06BB-4936-BB17-EFA6434D5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121694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2698-C5E5-438B-A7CE-B8F3C26A1DF4}"/>
              </a:ext>
            </a:extLst>
          </p:cNvPr>
          <p:cNvSpPr>
            <a:spLocks noGrp="1"/>
          </p:cNvSpPr>
          <p:nvPr>
            <p:ph type="title"/>
          </p:nvPr>
        </p:nvSpPr>
        <p:spPr/>
        <p:txBody>
          <a:bodyPr/>
          <a:lstStyle/>
          <a:p>
            <a:r>
              <a:rPr lang="en-US" dirty="0"/>
              <a:t>Materials You Need</a:t>
            </a:r>
          </a:p>
        </p:txBody>
      </p:sp>
      <p:sp>
        <p:nvSpPr>
          <p:cNvPr id="3" name="Content Placeholder 2">
            <a:extLst>
              <a:ext uri="{FF2B5EF4-FFF2-40B4-BE49-F238E27FC236}">
                <a16:creationId xmlns:a16="http://schemas.microsoft.com/office/drawing/2014/main" id="{9211AFDA-E5D3-451F-804A-3FD92DA2CC08}"/>
              </a:ext>
            </a:extLst>
          </p:cNvPr>
          <p:cNvSpPr>
            <a:spLocks noGrp="1"/>
          </p:cNvSpPr>
          <p:nvPr>
            <p:ph idx="1"/>
          </p:nvPr>
        </p:nvSpPr>
        <p:spPr>
          <a:xfrm>
            <a:off x="677334" y="1282045"/>
            <a:ext cx="9414060" cy="4759317"/>
          </a:xfrm>
        </p:spPr>
        <p:txBody>
          <a:bodyPr>
            <a:normAutofit/>
          </a:bodyPr>
          <a:lstStyle/>
          <a:p>
            <a:r>
              <a:rPr lang="en-US" sz="2400" b="1" dirty="0"/>
              <a:t>Secretary:</a:t>
            </a:r>
            <a:r>
              <a:rPr lang="en-US" sz="2400" dirty="0"/>
              <a:t> Leadership Hotline and other Optimist International publications, District publications, Club Bylaws and Policies, Club Bulletins, Club Reports (completed and upcoming), Records of Club meetings, Minutes of Board meetings, Roster (including names, addresses, phone numbers, classifications, birthdays), Committee assignments, Attendance records </a:t>
            </a:r>
          </a:p>
          <a:p>
            <a:r>
              <a:rPr lang="en-US" sz="2400" b="1" dirty="0"/>
              <a:t>Treasurer:</a:t>
            </a:r>
            <a:r>
              <a:rPr lang="en-US" sz="2400" dirty="0"/>
              <a:t> Unpaid invoices and statements, Paid bills, cancelled checks and bank statements, Financial records, checkbook (should require 2 signatures on each check or other debit - bylaws)</a:t>
            </a:r>
          </a:p>
        </p:txBody>
      </p:sp>
      <p:pic>
        <p:nvPicPr>
          <p:cNvPr id="4" name="Picture 3" descr="Logo&#10;&#10;Description automatically generated">
            <a:extLst>
              <a:ext uri="{FF2B5EF4-FFF2-40B4-BE49-F238E27FC236}">
                <a16:creationId xmlns:a16="http://schemas.microsoft.com/office/drawing/2014/main" id="{33D8F4C8-1052-4C7A-8F97-1B8B12CD9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1955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DBA114-604F-43CB-93FF-FE7B46C9E049}"/>
              </a:ext>
            </a:extLst>
          </p:cNvPr>
          <p:cNvSpPr>
            <a:spLocks noGrp="1"/>
          </p:cNvSpPr>
          <p:nvPr>
            <p:ph type="title"/>
          </p:nvPr>
        </p:nvSpPr>
        <p:spPr>
          <a:xfrm>
            <a:off x="1286933" y="609600"/>
            <a:ext cx="10197494" cy="1099457"/>
          </a:xfrm>
        </p:spPr>
        <p:txBody>
          <a:bodyPr>
            <a:normAutofit/>
          </a:bodyPr>
          <a:lstStyle/>
          <a:p>
            <a:r>
              <a:rPr lang="en-US" dirty="0"/>
              <a:t>Banking Matters</a:t>
            </a: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316DBC3-192C-44F9-A2E8-A02C2EE250A6}"/>
              </a:ext>
            </a:extLst>
          </p:cNvPr>
          <p:cNvGraphicFramePr>
            <a:graphicFrameLocks noGrp="1"/>
          </p:cNvGraphicFramePr>
          <p:nvPr>
            <p:ph idx="1"/>
            <p:extLst>
              <p:ext uri="{D42A27DB-BD31-4B8C-83A1-F6EECF244321}">
                <p14:modId xmlns:p14="http://schemas.microsoft.com/office/powerpoint/2010/main" val="3847282786"/>
              </p:ext>
            </p:extLst>
          </p:nvPr>
        </p:nvGraphicFramePr>
        <p:xfrm>
          <a:off x="1286933" y="1250960"/>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Logo&#10;&#10;Description automatically generated">
            <a:extLst>
              <a:ext uri="{FF2B5EF4-FFF2-40B4-BE49-F238E27FC236}">
                <a16:creationId xmlns:a16="http://schemas.microsoft.com/office/drawing/2014/main" id="{7930CBCE-2829-4CDD-B55E-F51518FB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230" y="5665509"/>
            <a:ext cx="1244339" cy="1244339"/>
          </a:xfrm>
          <a:prstGeom prst="rect">
            <a:avLst/>
          </a:prstGeom>
        </p:spPr>
      </p:pic>
    </p:spTree>
    <p:extLst>
      <p:ext uri="{BB962C8B-B14F-4D97-AF65-F5344CB8AC3E}">
        <p14:creationId xmlns:p14="http://schemas.microsoft.com/office/powerpoint/2010/main" val="329616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7FFA36D-9F8A-4D8F-9A02-81496F73D3AB}"/>
              </a:ext>
            </a:extLst>
          </p:cNvPr>
          <p:cNvSpPr>
            <a:spLocks noGrp="1"/>
          </p:cNvSpPr>
          <p:nvPr>
            <p:ph type="title"/>
          </p:nvPr>
        </p:nvSpPr>
        <p:spPr>
          <a:xfrm>
            <a:off x="677334" y="609599"/>
            <a:ext cx="3843375" cy="5545667"/>
          </a:xfrm>
        </p:spPr>
        <p:txBody>
          <a:bodyPr anchor="ctr">
            <a:normAutofit/>
          </a:bodyPr>
          <a:lstStyle/>
          <a:p>
            <a:r>
              <a:rPr lang="en-US" b="0" i="0" u="none" strike="noStrike" dirty="0">
                <a:solidFill>
                  <a:schemeClr val="tx1">
                    <a:lumMod val="85000"/>
                    <a:lumOff val="15000"/>
                  </a:schemeClr>
                </a:solidFill>
                <a:effectLst/>
                <a:latin typeface="Calibri" panose="020F0502020204030204" pitchFamily="34" charset="0"/>
              </a:rPr>
              <a:t>So now you have added some new members and maybe even dropped one or two. Now what?</a:t>
            </a:r>
            <a:br>
              <a:rPr lang="en-US" b="0" dirty="0">
                <a:solidFill>
                  <a:schemeClr val="tx1">
                    <a:lumMod val="85000"/>
                    <a:lumOff val="15000"/>
                  </a:schemeClr>
                </a:solidFill>
                <a:effectLst/>
              </a:rPr>
            </a:br>
            <a:endParaRPr lang="en-US"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5DBF1C15-704F-42DF-B8B1-4C0EBD4C0C09}"/>
              </a:ext>
            </a:extLst>
          </p:cNvPr>
          <p:cNvSpPr>
            <a:spLocks noGrp="1"/>
          </p:cNvSpPr>
          <p:nvPr>
            <p:ph idx="1"/>
          </p:nvPr>
        </p:nvSpPr>
        <p:spPr>
          <a:xfrm>
            <a:off x="6116084" y="609600"/>
            <a:ext cx="5511296" cy="5545667"/>
          </a:xfrm>
        </p:spPr>
        <p:txBody>
          <a:bodyPr anchor="ctr">
            <a:normAutofit/>
          </a:bodyPr>
          <a:lstStyle/>
          <a:p>
            <a:pPr rtl="0">
              <a:spcBef>
                <a:spcPts val="0"/>
              </a:spcBef>
              <a:spcAft>
                <a:spcPts val="0"/>
              </a:spcAft>
            </a:pPr>
            <a:r>
              <a:rPr lang="en-US" b="0" i="0" u="none" strike="noStrike" dirty="0">
                <a:solidFill>
                  <a:srgbClr val="FFFFFF"/>
                </a:solidFill>
                <a:effectLst/>
                <a:latin typeface="Calibri" panose="020F0502020204030204" pitchFamily="34" charset="0"/>
              </a:rPr>
              <a:t>Maintain the club roster on the Optimist International (OI) Optimist Leaders Website   </a:t>
            </a:r>
            <a:r>
              <a:rPr lang="en-US" b="1" i="1" u="none" strike="noStrike" dirty="0">
                <a:solidFill>
                  <a:srgbClr val="FFFFFF"/>
                </a:solidFill>
                <a:effectLst/>
                <a:latin typeface="Calibri" panose="020F0502020204030204" pitchFamily="34" charset="0"/>
              </a:rPr>
              <a:t>Why?</a:t>
            </a:r>
            <a:r>
              <a:rPr lang="en-US" b="0" i="0" u="none" strike="noStrike" dirty="0">
                <a:solidFill>
                  <a:srgbClr val="FFFFFF"/>
                </a:solidFill>
                <a:effectLst/>
                <a:latin typeface="Calibri" panose="020F0502020204030204" pitchFamily="34" charset="0"/>
              </a:rPr>
              <a:t>  </a:t>
            </a:r>
          </a:p>
          <a:p>
            <a:pPr rtl="0">
              <a:spcBef>
                <a:spcPts val="0"/>
              </a:spcBef>
              <a:spcAft>
                <a:spcPts val="0"/>
              </a:spcAft>
            </a:pPr>
            <a:endParaRPr lang="en-US" b="0" dirty="0">
              <a:solidFill>
                <a:srgbClr val="FFFFFF"/>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your club is paying dues for the correct number of members</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members are covered under the insurance</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members are receiving emails</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members are receiving the Optimist Magazine</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officers are properly listed</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officers are receiving their emails</a:t>
            </a:r>
          </a:p>
          <a:p>
            <a:pPr rtl="0" fontAlgn="base">
              <a:spcBef>
                <a:spcPts val="0"/>
              </a:spcBef>
              <a:spcAft>
                <a:spcPts val="0"/>
              </a:spcAft>
              <a:buFont typeface="Arial" panose="020B0604020202020204" pitchFamily="34" charset="0"/>
              <a:buChar char="•"/>
            </a:pPr>
            <a:r>
              <a:rPr lang="en-US" b="0" i="0" u="none" strike="noStrike" dirty="0">
                <a:solidFill>
                  <a:srgbClr val="FFFFFF"/>
                </a:solidFill>
                <a:effectLst/>
                <a:latin typeface="Calibri" panose="020F0502020204030204" pitchFamily="34" charset="0"/>
              </a:rPr>
              <a:t>Be sure all officers are receiving their training</a:t>
            </a:r>
          </a:p>
          <a:p>
            <a:endParaRPr lang="en-US" dirty="0">
              <a:solidFill>
                <a:srgbClr val="FFFFFF"/>
              </a:solidFill>
            </a:endParaRPr>
          </a:p>
        </p:txBody>
      </p:sp>
      <p:pic>
        <p:nvPicPr>
          <p:cNvPr id="15" name="Picture 14" descr="Logo&#10;&#10;Description automatically generated">
            <a:extLst>
              <a:ext uri="{FF2B5EF4-FFF2-40B4-BE49-F238E27FC236}">
                <a16:creationId xmlns:a16="http://schemas.microsoft.com/office/drawing/2014/main" id="{758AFDB5-D4C7-43B7-B8D7-C7BBC772E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40493876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3901</TotalTime>
  <Words>2802</Words>
  <Application>Microsoft Office PowerPoint</Application>
  <PresentationFormat>Widescreen</PresentationFormat>
  <Paragraphs>472</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Brush Script MT</vt:lpstr>
      <vt:lpstr>Calibri</vt:lpstr>
      <vt:lpstr>Calibri Light</vt:lpstr>
      <vt:lpstr>Helvetica Neue</vt:lpstr>
      <vt:lpstr>Segoe UI</vt:lpstr>
      <vt:lpstr>Times New Roman</vt:lpstr>
      <vt:lpstr>Trebuchet MS</vt:lpstr>
      <vt:lpstr>Wingdings</vt:lpstr>
      <vt:lpstr>Wingdings 3</vt:lpstr>
      <vt:lpstr>YahooSans</vt:lpstr>
      <vt:lpstr>Facet</vt:lpstr>
      <vt:lpstr>Club Secretary-Treasurer Education</vt:lpstr>
      <vt:lpstr>PowerPoint Presentation</vt:lpstr>
      <vt:lpstr>PowerPoint Presentation</vt:lpstr>
      <vt:lpstr>PowerPoint Presentation</vt:lpstr>
      <vt:lpstr>Assist president</vt:lpstr>
      <vt:lpstr>Your Role in Board Meetings:</vt:lpstr>
      <vt:lpstr>Materials You Need</vt:lpstr>
      <vt:lpstr>Banking Matters</vt:lpstr>
      <vt:lpstr>So now you have added some new members and maybe even dropped one or two. Now what? </vt:lpstr>
      <vt:lpstr>Adding and deleting members; updating officers...  How do you do that?</vt:lpstr>
      <vt:lpstr>PowerPoint Presentation</vt:lpstr>
      <vt:lpstr>PowerPoint Presentation</vt:lpstr>
      <vt:lpstr>PowerPoint Presentation</vt:lpstr>
      <vt:lpstr>PowerPoint Presentation</vt:lpstr>
      <vt:lpstr>PowerPoint Presentation</vt:lpstr>
      <vt:lpstr>PowerPoint Presentation</vt:lpstr>
      <vt:lpstr>Paying Dues</vt:lpstr>
      <vt:lpstr>Pay Dues and Fees and CRA Adds:  ACH Direct Debit Authorization Program</vt:lpstr>
      <vt:lpstr>PowerPoint Presentation</vt:lpstr>
      <vt:lpstr>Speaking of Dues…</vt:lpstr>
      <vt:lpstr>Which leads us to…</vt:lpstr>
      <vt:lpstr>PowerPoint Presentation</vt:lpstr>
      <vt:lpstr>Which brings us to …</vt:lpstr>
      <vt:lpstr>PowerPoint Presentation</vt:lpstr>
      <vt:lpstr>PowerPoint Presentation</vt:lpstr>
      <vt:lpstr>PowerPoint Presentation</vt:lpstr>
      <vt:lpstr>General Membership Meetings no minutes required</vt:lpstr>
      <vt:lpstr>Dues billing… </vt:lpstr>
      <vt:lpstr>Sample Dues Invoice</vt:lpstr>
      <vt:lpstr>Sample Dues Collection Follow-Up Letters</vt:lpstr>
      <vt:lpstr>PowerPoint Presentation</vt:lpstr>
      <vt:lpstr>PowerPoint Presentation</vt:lpstr>
      <vt:lpstr>What do you do with all of those budget, financial reports and minutes?</vt:lpstr>
      <vt:lpstr>GUIDELINES FOR PREPARING A CLUB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Hatfield</dc:creator>
  <cp:lastModifiedBy>Mary Hatfield</cp:lastModifiedBy>
  <cp:revision>3</cp:revision>
  <cp:lastPrinted>2021-08-12T19:48:16Z</cp:lastPrinted>
  <dcterms:created xsi:type="dcterms:W3CDTF">2021-06-07T20:59:03Z</dcterms:created>
  <dcterms:modified xsi:type="dcterms:W3CDTF">2021-08-12T19:54:54Z</dcterms:modified>
</cp:coreProperties>
</file>