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8" r:id="rId11"/>
    <p:sldId id="270" r:id="rId12"/>
    <p:sldId id="265" r:id="rId13"/>
    <p:sldId id="266" r:id="rId14"/>
    <p:sldId id="271" r:id="rId15"/>
    <p:sldId id="267" r:id="rId16"/>
    <p:sldId id="272"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43" autoAdjust="0"/>
    <p:restoredTop sz="94660"/>
  </p:normalViewPr>
  <p:slideViewPr>
    <p:cSldViewPr snapToGrid="0">
      <p:cViewPr varScale="1">
        <p:scale>
          <a:sx n="82" d="100"/>
          <a:sy n="82" d="100"/>
        </p:scale>
        <p:origin x="737" y="53"/>
      </p:cViewPr>
      <p:guideLst/>
    </p:cSldViewPr>
  </p:slideViewPr>
  <p:notesTextViewPr>
    <p:cViewPr>
      <p:scale>
        <a:sx n="1" d="1"/>
        <a:sy n="1" d="1"/>
      </p:scale>
      <p:origin x="0" y="-247"/>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51A310-5971-4425-A079-2DCE509FC021}" type="datetimeFigureOut">
              <a:rPr lang="en-US" smtClean="0"/>
              <a:t>8/26/2020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E7EC8D-ED9A-43D0-B32D-B1D9C774E913}" type="slidenum">
              <a:rPr lang="en-US" smtClean="0"/>
              <a:t>‹#›</a:t>
            </a:fld>
            <a:endParaRPr lang="en-US"/>
          </a:p>
        </p:txBody>
      </p:sp>
    </p:spTree>
    <p:extLst>
      <p:ext uri="{BB962C8B-B14F-4D97-AF65-F5344CB8AC3E}">
        <p14:creationId xmlns:p14="http://schemas.microsoft.com/office/powerpoint/2010/main" val="3411166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indtools.com/pages/article/self-disclosure.htm"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ncbi.nlm.nih.gov/pubmed/7809308"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t>Play the ribbon activity before continuing with this presentation: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First Place Ribbon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this activity, one team gets clear instructions that the objective / goal is to create a colorful bow made of ribbon for a wrapped birthday gift for a child.  The other team leader is NOT allowed to say what the outcome is supposed to be (create a bow) nor is he/she allowed to use the word ribbon.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Place several items on a table, including the different ribbons necessary to create a bow. The tables should be spread apart and there should be an obstacle course of some type in between that table and the table where the bow should be created.  Each member must choose a different path to get his/her ribbon and return to the finishing table.  Set a up a similar course for the other team.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Each team chooses a team leader and then the leaders are presented with their instructions.  Allow 15 minutes for the entire activity.</a:t>
            </a:r>
          </a:p>
          <a:p>
            <a:endParaRPr lang="en-US" dirty="0"/>
          </a:p>
        </p:txBody>
      </p:sp>
      <p:sp>
        <p:nvSpPr>
          <p:cNvPr id="4" name="Slide Number Placeholder 3"/>
          <p:cNvSpPr>
            <a:spLocks noGrp="1"/>
          </p:cNvSpPr>
          <p:nvPr>
            <p:ph type="sldNum" sz="quarter" idx="5"/>
          </p:nvPr>
        </p:nvSpPr>
        <p:spPr/>
        <p:txBody>
          <a:bodyPr/>
          <a:lstStyle/>
          <a:p>
            <a:fld id="{67E7EC8D-ED9A-43D0-B32D-B1D9C774E913}" type="slidenum">
              <a:rPr lang="en-US" smtClean="0"/>
              <a:t>1</a:t>
            </a:fld>
            <a:endParaRPr lang="en-US"/>
          </a:p>
        </p:txBody>
      </p:sp>
    </p:spTree>
    <p:extLst>
      <p:ext uri="{BB962C8B-B14F-4D97-AF65-F5344CB8AC3E}">
        <p14:creationId xmlns:p14="http://schemas.microsoft.com/office/powerpoint/2010/main" val="757133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unite your members by inspiring them to get behind a shared vision or goal.  Having a clearly identified destination can prevent individuals from pulling in different directions, which is frustrating and ineffective.</a:t>
            </a:r>
          </a:p>
        </p:txBody>
      </p:sp>
      <p:sp>
        <p:nvSpPr>
          <p:cNvPr id="4" name="Slide Number Placeholder 3"/>
          <p:cNvSpPr>
            <a:spLocks noGrp="1"/>
          </p:cNvSpPr>
          <p:nvPr>
            <p:ph type="sldNum" sz="quarter" idx="5"/>
          </p:nvPr>
        </p:nvSpPr>
        <p:spPr/>
        <p:txBody>
          <a:bodyPr/>
          <a:lstStyle/>
          <a:p>
            <a:fld id="{67E7EC8D-ED9A-43D0-B32D-B1D9C774E913}" type="slidenum">
              <a:rPr lang="en-US" smtClean="0"/>
              <a:t>6</a:t>
            </a:fld>
            <a:endParaRPr lang="en-US"/>
          </a:p>
        </p:txBody>
      </p:sp>
    </p:spTree>
    <p:extLst>
      <p:ext uri="{BB962C8B-B14F-4D97-AF65-F5344CB8AC3E}">
        <p14:creationId xmlns:p14="http://schemas.microsoft.com/office/powerpoint/2010/main" val="644093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you’ve trained your members to </a:t>
            </a:r>
            <a:r>
              <a:rPr lang="en-US" b="1" dirty="0"/>
              <a:t>exude passion </a:t>
            </a:r>
            <a:r>
              <a:rPr lang="en-US" dirty="0"/>
              <a:t>for the mission and you’ve brought them into the process, there’s no question that they will be successful.  You will create members who will </a:t>
            </a:r>
            <a:r>
              <a:rPr lang="en-US" b="1" dirty="0"/>
              <a:t>own</a:t>
            </a:r>
            <a:r>
              <a:rPr lang="en-US" dirty="0"/>
              <a:t> the goal</a:t>
            </a:r>
          </a:p>
        </p:txBody>
      </p:sp>
      <p:sp>
        <p:nvSpPr>
          <p:cNvPr id="4" name="Slide Number Placeholder 3"/>
          <p:cNvSpPr>
            <a:spLocks noGrp="1"/>
          </p:cNvSpPr>
          <p:nvPr>
            <p:ph type="sldNum" sz="quarter" idx="5"/>
          </p:nvPr>
        </p:nvSpPr>
        <p:spPr/>
        <p:txBody>
          <a:bodyPr/>
          <a:lstStyle/>
          <a:p>
            <a:fld id="{67E7EC8D-ED9A-43D0-B32D-B1D9C774E913}" type="slidenum">
              <a:rPr lang="en-US" smtClean="0"/>
              <a:t>7</a:t>
            </a:fld>
            <a:endParaRPr lang="en-US"/>
          </a:p>
        </p:txBody>
      </p:sp>
    </p:spTree>
    <p:extLst>
      <p:ext uri="{BB962C8B-B14F-4D97-AF65-F5344CB8AC3E}">
        <p14:creationId xmlns:p14="http://schemas.microsoft.com/office/powerpoint/2010/main" val="1548509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team is made up of different people with different needs, ambitions, and personalities.  Getting to know them, and helping them get to know each other, can build a happy, trusting team.  This will help you identify how well you all work together and to find out which areas need improving. </a:t>
            </a:r>
            <a:r>
              <a:rPr lang="en-US" sz="1800" dirty="0">
                <a:solidFill>
                  <a:srgbClr val="333333"/>
                </a:solidFill>
                <a:effectLst/>
                <a:latin typeface="Arial" panose="020B0604020202020204" pitchFamily="34" charset="0"/>
                <a:ea typeface="Calibri" panose="020F0502020204030204" pitchFamily="34" charset="0"/>
              </a:rPr>
              <a:t>Attending social events is a great way to build relationships. People will more likely </a:t>
            </a:r>
            <a:r>
              <a:rPr lang="en-US" sz="1800" b="1" u="sng" dirty="0">
                <a:solidFill>
                  <a:srgbClr val="0861A2"/>
                </a:solidFill>
                <a:effectLst/>
                <a:latin typeface="inherit"/>
                <a:ea typeface="Calibri" panose="020F0502020204030204" pitchFamily="34" charset="0"/>
                <a:cs typeface="Arial" panose="020B0604020202020204" pitchFamily="34" charset="0"/>
                <a:hlinkClick r:id="rId3"/>
              </a:rPr>
              <a:t>open up</a:t>
            </a:r>
            <a:r>
              <a:rPr lang="en-US" sz="1800" dirty="0">
                <a:solidFill>
                  <a:srgbClr val="333333"/>
                </a:solidFill>
                <a:effectLst/>
                <a:latin typeface="Arial" panose="020B0604020202020204" pitchFamily="34" charset="0"/>
                <a:ea typeface="Calibri" panose="020F0502020204030204" pitchFamily="34" charset="0"/>
              </a:rPr>
              <a:t>  and reveal more of their personalities in a relaxed setting. Also, </a:t>
            </a:r>
            <a:r>
              <a:rPr lang="en-US" sz="1800" b="1" u="sng" dirty="0">
                <a:solidFill>
                  <a:srgbClr val="0861A2"/>
                </a:solidFill>
                <a:effectLst/>
                <a:latin typeface="inherit"/>
                <a:ea typeface="Calibri" panose="020F0502020204030204" pitchFamily="34" charset="0"/>
                <a:cs typeface="Arial" panose="020B0604020202020204" pitchFamily="34" charset="0"/>
                <a:hlinkClick r:id="rId4"/>
              </a:rPr>
              <a:t>research</a:t>
            </a:r>
            <a:r>
              <a:rPr lang="en-US" sz="1800" dirty="0">
                <a:solidFill>
                  <a:srgbClr val="333333"/>
                </a:solidFill>
                <a:effectLst/>
                <a:latin typeface="Arial" panose="020B0604020202020204" pitchFamily="34" charset="0"/>
                <a:ea typeface="Calibri" panose="020F0502020204030204" pitchFamily="34" charset="0"/>
              </a:rPr>
              <a:t> has shown that sharing aspects of your personal life increases your likability, as it shows others that you can be an empathic, compassionate and authentic manager</a:t>
            </a:r>
            <a:endParaRPr lang="en-US" dirty="0"/>
          </a:p>
        </p:txBody>
      </p:sp>
      <p:sp>
        <p:nvSpPr>
          <p:cNvPr id="4" name="Slide Number Placeholder 3"/>
          <p:cNvSpPr>
            <a:spLocks noGrp="1"/>
          </p:cNvSpPr>
          <p:nvPr>
            <p:ph type="sldNum" sz="quarter" idx="5"/>
          </p:nvPr>
        </p:nvSpPr>
        <p:spPr/>
        <p:txBody>
          <a:bodyPr/>
          <a:lstStyle/>
          <a:p>
            <a:fld id="{67E7EC8D-ED9A-43D0-B32D-B1D9C774E913}" type="slidenum">
              <a:rPr lang="en-US" smtClean="0"/>
              <a:t>8</a:t>
            </a:fld>
            <a:endParaRPr lang="en-US"/>
          </a:p>
        </p:txBody>
      </p:sp>
    </p:spTree>
    <p:extLst>
      <p:ext uri="{BB962C8B-B14F-4D97-AF65-F5344CB8AC3E}">
        <p14:creationId xmlns:p14="http://schemas.microsoft.com/office/powerpoint/2010/main" val="2289323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chaos in “bow” exercise.  Help your members communicate more effectively.  Clearly provide your goals to the team.  Give clear instructions. In this time of virtual meetings, the key to building an effective team lies more in </a:t>
            </a:r>
            <a:r>
              <a:rPr lang="en-US" b="1" i="1" dirty="0"/>
              <a:t>how</a:t>
            </a:r>
            <a:r>
              <a:rPr lang="en-US" dirty="0"/>
              <a:t> its members communicate than the technology used.  Help your members communicate more effectively. Clearly provide your goals to your club or committee; give clear instructions. Call, text, email, meet in person, use Zoom – whatever it takes. Frequency matters – often but not overbearing.  </a:t>
            </a:r>
          </a:p>
        </p:txBody>
      </p:sp>
      <p:sp>
        <p:nvSpPr>
          <p:cNvPr id="4" name="Slide Number Placeholder 3"/>
          <p:cNvSpPr>
            <a:spLocks noGrp="1"/>
          </p:cNvSpPr>
          <p:nvPr>
            <p:ph type="sldNum" sz="quarter" idx="5"/>
          </p:nvPr>
        </p:nvSpPr>
        <p:spPr/>
        <p:txBody>
          <a:bodyPr/>
          <a:lstStyle/>
          <a:p>
            <a:fld id="{67E7EC8D-ED9A-43D0-B32D-B1D9C774E913}" type="slidenum">
              <a:rPr lang="en-US" smtClean="0"/>
              <a:t>9</a:t>
            </a:fld>
            <a:endParaRPr lang="en-US"/>
          </a:p>
        </p:txBody>
      </p:sp>
    </p:spTree>
    <p:extLst>
      <p:ext uri="{BB962C8B-B14F-4D97-AF65-F5344CB8AC3E}">
        <p14:creationId xmlns:p14="http://schemas.microsoft.com/office/powerpoint/2010/main" val="1753454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way you’ll build a firm foundation of purpose, trust, respect, and rapport.</a:t>
            </a:r>
          </a:p>
        </p:txBody>
      </p:sp>
      <p:sp>
        <p:nvSpPr>
          <p:cNvPr id="4" name="Slide Number Placeholder 3"/>
          <p:cNvSpPr>
            <a:spLocks noGrp="1"/>
          </p:cNvSpPr>
          <p:nvPr>
            <p:ph type="sldNum" sz="quarter" idx="5"/>
          </p:nvPr>
        </p:nvSpPr>
        <p:spPr/>
        <p:txBody>
          <a:bodyPr/>
          <a:lstStyle/>
          <a:p>
            <a:fld id="{67E7EC8D-ED9A-43D0-B32D-B1D9C774E913}" type="slidenum">
              <a:rPr lang="en-US" smtClean="0"/>
              <a:t>11</a:t>
            </a:fld>
            <a:endParaRPr lang="en-US"/>
          </a:p>
        </p:txBody>
      </p:sp>
    </p:spTree>
    <p:extLst>
      <p:ext uri="{BB962C8B-B14F-4D97-AF65-F5344CB8AC3E}">
        <p14:creationId xmlns:p14="http://schemas.microsoft.com/office/powerpoint/2010/main" val="13842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comradery</a:t>
            </a:r>
          </a:p>
        </p:txBody>
      </p:sp>
      <p:sp>
        <p:nvSpPr>
          <p:cNvPr id="4" name="Slide Number Placeholder 3"/>
          <p:cNvSpPr>
            <a:spLocks noGrp="1"/>
          </p:cNvSpPr>
          <p:nvPr>
            <p:ph type="sldNum" sz="quarter" idx="5"/>
          </p:nvPr>
        </p:nvSpPr>
        <p:spPr/>
        <p:txBody>
          <a:bodyPr/>
          <a:lstStyle/>
          <a:p>
            <a:fld id="{67E7EC8D-ED9A-43D0-B32D-B1D9C774E913}" type="slidenum">
              <a:rPr lang="en-US" smtClean="0"/>
              <a:t>14</a:t>
            </a:fld>
            <a:endParaRPr lang="en-US"/>
          </a:p>
        </p:txBody>
      </p:sp>
    </p:spTree>
    <p:extLst>
      <p:ext uri="{BB962C8B-B14F-4D97-AF65-F5344CB8AC3E}">
        <p14:creationId xmlns:p14="http://schemas.microsoft.com/office/powerpoint/2010/main" val="3436523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goal: bring out the best in youth, our community, &amp; ourselves</a:t>
            </a:r>
          </a:p>
        </p:txBody>
      </p:sp>
      <p:sp>
        <p:nvSpPr>
          <p:cNvPr id="4" name="Slide Number Placeholder 3"/>
          <p:cNvSpPr>
            <a:spLocks noGrp="1"/>
          </p:cNvSpPr>
          <p:nvPr>
            <p:ph type="sldNum" sz="quarter" idx="5"/>
          </p:nvPr>
        </p:nvSpPr>
        <p:spPr/>
        <p:txBody>
          <a:bodyPr/>
          <a:lstStyle/>
          <a:p>
            <a:fld id="{67E7EC8D-ED9A-43D0-B32D-B1D9C774E913}" type="slidenum">
              <a:rPr lang="en-US" smtClean="0"/>
              <a:t>16</a:t>
            </a:fld>
            <a:endParaRPr lang="en-US"/>
          </a:p>
        </p:txBody>
      </p:sp>
    </p:spTree>
    <p:extLst>
      <p:ext uri="{BB962C8B-B14F-4D97-AF65-F5344CB8AC3E}">
        <p14:creationId xmlns:p14="http://schemas.microsoft.com/office/powerpoint/2010/main" val="4275632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A213A3-10E9-421F-81BE-56E0786AB515}" type="datetime2">
              <a:rPr lang="en-US" smtClean="0"/>
              <a:t>Wednesday, August 26,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471360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076A27-8146-4F75-9851-A83577C6FD8A}" type="datetime2">
              <a:rPr lang="en-US" smtClean="0"/>
              <a:t>Wednesday, August 26,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4178907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076A27-8146-4F75-9851-A83577C6FD8A}" type="datetime2">
              <a:rPr lang="en-US" smtClean="0"/>
              <a:t>Wednesday, August 26,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AB3BA-07EE-4B64-A177-47C30D77587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888811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076A27-8146-4F75-9851-A83577C6FD8A}" type="datetime2">
              <a:rPr lang="en-US" smtClean="0"/>
              <a:t>Wednesday, August 26,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62237433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076A27-8146-4F75-9851-A83577C6FD8A}" type="datetime2">
              <a:rPr lang="en-US" smtClean="0"/>
              <a:t>Wednesday, August 26,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AB3BA-07EE-4B64-A177-47C30D77587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4766726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076A27-8146-4F75-9851-A83577C6FD8A}" type="datetime2">
              <a:rPr lang="en-US" smtClean="0"/>
              <a:t>Wednesday, August 26,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81607269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5DABC0-2199-478F-BA77-33A651B6CB89}" type="datetime2">
              <a:rPr lang="en-US" smtClean="0"/>
              <a:t>Wednesday, August 26,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602626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2230C6-DF61-47F4-B8C5-1B70E884BF06}" type="datetime2">
              <a:rPr lang="en-US" smtClean="0"/>
              <a:t>Wednesday, August 26,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4020880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12B50C-7EEE-46CD-BAF7-BBC4026D959A}" type="datetime2">
              <a:rPr lang="en-US" smtClean="0"/>
              <a:t>Wednesday, August 26,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732375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4211C4-AE09-4254-A5E3-6DA9B099C971}" type="datetime2">
              <a:rPr lang="en-US" smtClean="0"/>
              <a:t>Wednesday, August 26,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6576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1742C3-E082-4760-93B2-E209268DD00C}" type="datetime2">
              <a:rPr lang="en-US" smtClean="0"/>
              <a:t>Wednesday, August 26,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597394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6FC950-F824-48B9-B984-CAEE265865E5}" type="datetime2">
              <a:rPr lang="en-US" smtClean="0"/>
              <a:t>Wednesday, August 26, 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09236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8E3A0F-68E7-4D17-BB84-ED1BA4F6AC6B}" type="datetime2">
              <a:rPr lang="en-US" smtClean="0"/>
              <a:t>Wednesday, August 26, 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259778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B7BC4F-EDA1-4BA2-BFF3-FE5B31CCB58B}" type="datetime2">
              <a:rPr lang="en-US" smtClean="0"/>
              <a:t>Wednesday, August 26, 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011424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AE694C-1394-4838-A564-7380835C2E77}" type="datetime2">
              <a:rPr lang="en-US" smtClean="0"/>
              <a:t>Wednesday, August 26,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197799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AB3BA-07EE-4B64-A177-47C30D775877}" type="slidenum">
              <a:rPr lang="en-US" smtClean="0"/>
              <a:t>‹#›</a:t>
            </a:fld>
            <a:endParaRPr lang="en-US"/>
          </a:p>
        </p:txBody>
      </p:sp>
      <p:sp>
        <p:nvSpPr>
          <p:cNvPr id="5" name="Date Placeholder 4"/>
          <p:cNvSpPr>
            <a:spLocks noGrp="1"/>
          </p:cNvSpPr>
          <p:nvPr>
            <p:ph type="dt" sz="half" idx="10"/>
          </p:nvPr>
        </p:nvSpPr>
        <p:spPr/>
        <p:txBody>
          <a:bodyPr/>
          <a:lstStyle/>
          <a:p>
            <a:fld id="{CAB84B19-1A00-4EDB-8425-E1827A377364}" type="datetime2">
              <a:rPr lang="en-US" smtClean="0"/>
              <a:t>Wednesday, August 26, 2020</a:t>
            </a:fld>
            <a:endParaRPr lang="en-US"/>
          </a:p>
        </p:txBody>
      </p:sp>
    </p:spTree>
    <p:extLst>
      <p:ext uri="{BB962C8B-B14F-4D97-AF65-F5344CB8AC3E}">
        <p14:creationId xmlns:p14="http://schemas.microsoft.com/office/powerpoint/2010/main" val="720313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0076A27-8146-4F75-9851-A83577C6FD8A}" type="datetime2">
              <a:rPr lang="en-US" smtClean="0"/>
              <a:t>Wednesday, August 26, 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9EAB3BA-07EE-4B64-A177-47C30D775877}" type="slidenum">
              <a:rPr lang="en-US" smtClean="0"/>
              <a:t>‹#›</a:t>
            </a:fld>
            <a:endParaRPr lang="en-US"/>
          </a:p>
        </p:txBody>
      </p:sp>
    </p:spTree>
    <p:extLst>
      <p:ext uri="{BB962C8B-B14F-4D97-AF65-F5344CB8AC3E}">
        <p14:creationId xmlns:p14="http://schemas.microsoft.com/office/powerpoint/2010/main" val="33710974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CB6B48-F04E-4B70-9C35-929CB9B77C18}"/>
              </a:ext>
            </a:extLst>
          </p:cNvPr>
          <p:cNvPicPr>
            <a:picLocks noChangeAspect="1"/>
          </p:cNvPicPr>
          <p:nvPr/>
        </p:nvPicPr>
        <p:blipFill rotWithShape="1">
          <a:blip r:embed="rId3"/>
          <a:srcRect t="15735"/>
          <a:stretch/>
        </p:blipFill>
        <p:spPr>
          <a:xfrm>
            <a:off x="20" y="-1"/>
            <a:ext cx="12191980" cy="6857571"/>
          </a:xfrm>
          <a:prstGeom prst="rect">
            <a:avLst/>
          </a:prstGeom>
        </p:spPr>
      </p:pic>
      <p:sp>
        <p:nvSpPr>
          <p:cNvPr id="2" name="Title 1">
            <a:extLst>
              <a:ext uri="{FF2B5EF4-FFF2-40B4-BE49-F238E27FC236}">
                <a16:creationId xmlns:a16="http://schemas.microsoft.com/office/drawing/2014/main" id="{9B3425FA-52CE-438E-97BD-3BDCAE21B3AB}"/>
              </a:ext>
            </a:extLst>
          </p:cNvPr>
          <p:cNvSpPr>
            <a:spLocks noGrp="1"/>
          </p:cNvSpPr>
          <p:nvPr>
            <p:ph type="ctrTitle"/>
          </p:nvPr>
        </p:nvSpPr>
        <p:spPr>
          <a:xfrm>
            <a:off x="503274" y="270244"/>
            <a:ext cx="5322073" cy="3482386"/>
          </a:xfrm>
        </p:spPr>
        <p:txBody>
          <a:bodyPr anchor="t">
            <a:noAutofit/>
          </a:bodyPr>
          <a:lstStyle/>
          <a:p>
            <a:pPr algn="l"/>
            <a:r>
              <a:rPr lang="en-US" sz="8800" b="1" dirty="0">
                <a:solidFill>
                  <a:schemeClr val="bg1"/>
                </a:solidFill>
              </a:rPr>
              <a:t>It’s a Team Effort!</a:t>
            </a:r>
          </a:p>
        </p:txBody>
      </p:sp>
      <p:sp>
        <p:nvSpPr>
          <p:cNvPr id="3" name="Subtitle 2">
            <a:extLst>
              <a:ext uri="{FF2B5EF4-FFF2-40B4-BE49-F238E27FC236}">
                <a16:creationId xmlns:a16="http://schemas.microsoft.com/office/drawing/2014/main" id="{8DD92A00-38F2-4ADB-B054-594AC413EC0E}"/>
              </a:ext>
            </a:extLst>
          </p:cNvPr>
          <p:cNvSpPr>
            <a:spLocks noGrp="1"/>
          </p:cNvSpPr>
          <p:nvPr>
            <p:ph type="subTitle" idx="1"/>
          </p:nvPr>
        </p:nvSpPr>
        <p:spPr>
          <a:xfrm>
            <a:off x="6313335" y="4918166"/>
            <a:ext cx="5104737" cy="1136468"/>
          </a:xfrm>
        </p:spPr>
        <p:txBody>
          <a:bodyPr>
            <a:normAutofit/>
          </a:bodyPr>
          <a:lstStyle/>
          <a:p>
            <a:pPr algn="r"/>
            <a:endParaRPr lang="en-US" dirty="0">
              <a:solidFill>
                <a:schemeClr val="bg1"/>
              </a:solidFill>
            </a:endParaRPr>
          </a:p>
        </p:txBody>
      </p:sp>
      <p:pic>
        <p:nvPicPr>
          <p:cNvPr id="6" name="Picture 5">
            <a:extLst>
              <a:ext uri="{FF2B5EF4-FFF2-40B4-BE49-F238E27FC236}">
                <a16:creationId xmlns:a16="http://schemas.microsoft.com/office/drawing/2014/main" id="{A647E7B1-C5E1-473C-9001-A1AE619B58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8698" y="5031028"/>
            <a:ext cx="1369771" cy="1369771"/>
          </a:xfrm>
          <a:prstGeom prst="rect">
            <a:avLst/>
          </a:prstGeom>
        </p:spPr>
      </p:pic>
    </p:spTree>
    <p:extLst>
      <p:ext uri="{BB962C8B-B14F-4D97-AF65-F5344CB8AC3E}">
        <p14:creationId xmlns:p14="http://schemas.microsoft.com/office/powerpoint/2010/main" val="3769813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2303B-4B4E-493A-BE98-66CBE926522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91887B44-8B16-4879-94A6-D25D9487C406}"/>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tretch/>
        </p:blipFill>
        <p:spPr>
          <a:xfrm>
            <a:off x="1063257" y="116958"/>
            <a:ext cx="5412170" cy="6741042"/>
          </a:xfrm>
          <a:prstGeom prst="rect">
            <a:avLst/>
          </a:prstGeom>
        </p:spPr>
      </p:pic>
      <p:pic>
        <p:nvPicPr>
          <p:cNvPr id="5" name="Picture 4">
            <a:extLst>
              <a:ext uri="{FF2B5EF4-FFF2-40B4-BE49-F238E27FC236}">
                <a16:creationId xmlns:a16="http://schemas.microsoft.com/office/drawing/2014/main" id="{2243302D-C253-4436-8A0F-BA10D0E95B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110" y="5082249"/>
            <a:ext cx="1233488" cy="1233488"/>
          </a:xfrm>
          <a:prstGeom prst="rect">
            <a:avLst/>
          </a:prstGeom>
        </p:spPr>
      </p:pic>
    </p:spTree>
    <p:extLst>
      <p:ext uri="{BB962C8B-B14F-4D97-AF65-F5344CB8AC3E}">
        <p14:creationId xmlns:p14="http://schemas.microsoft.com/office/powerpoint/2010/main" val="3580224887"/>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AEB17-1F2D-41B2-83B0-80C6101F691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733ED87-E567-496D-8942-39C241035B9D}"/>
              </a:ext>
            </a:extLst>
          </p:cNvPr>
          <p:cNvPicPr>
            <a:picLocks/>
          </p:cNvPicPr>
          <p:nvPr/>
        </p:nvPicPr>
        <p:blipFill rotWithShape="1">
          <a:blip r:embed="rId3" cstate="print">
            <a:extLst>
              <a:ext uri="{28A0092B-C50C-407E-A947-70E740481C1C}">
                <a14:useLocalDpi xmlns:a14="http://schemas.microsoft.com/office/drawing/2010/main" val="0"/>
              </a:ext>
            </a:extLst>
          </a:blip>
          <a:srcRect l="7052" t="71949" r="67501" b="12115"/>
          <a:stretch/>
        </p:blipFill>
        <p:spPr>
          <a:xfrm>
            <a:off x="677334" y="609600"/>
            <a:ext cx="3426357" cy="2553095"/>
          </a:xfrm>
          <a:prstGeom prst="rect">
            <a:avLst/>
          </a:prstGeom>
        </p:spPr>
      </p:pic>
      <p:pic>
        <p:nvPicPr>
          <p:cNvPr id="5" name="Content Placeholder 3">
            <a:extLst>
              <a:ext uri="{FF2B5EF4-FFF2-40B4-BE49-F238E27FC236}">
                <a16:creationId xmlns:a16="http://schemas.microsoft.com/office/drawing/2014/main" id="{1F0C3047-CC23-43BC-AC95-7E87B8E0EF6D}"/>
              </a:ext>
            </a:extLst>
          </p:cNvPr>
          <p:cNvPicPr>
            <a:picLocks noGrp="1"/>
          </p:cNvPicPr>
          <p:nvPr>
            <p:ph idx="1"/>
          </p:nvPr>
        </p:nvPicPr>
        <p:blipFill rotWithShape="1">
          <a:blip r:embed="rId3" cstate="print">
            <a:extLst>
              <a:ext uri="{28A0092B-C50C-407E-A947-70E740481C1C}">
                <a14:useLocalDpi xmlns:a14="http://schemas.microsoft.com/office/drawing/2010/main" val="0"/>
              </a:ext>
            </a:extLst>
          </a:blip>
          <a:srcRect l="33516" t="71288" r="38627" b="14606"/>
          <a:stretch/>
        </p:blipFill>
        <p:spPr>
          <a:xfrm>
            <a:off x="5548668" y="1930400"/>
            <a:ext cx="3725334" cy="2223911"/>
          </a:xfrm>
          <a:prstGeom prst="rect">
            <a:avLst/>
          </a:prstGeom>
        </p:spPr>
      </p:pic>
      <p:pic>
        <p:nvPicPr>
          <p:cNvPr id="6" name="Content Placeholder 3">
            <a:extLst>
              <a:ext uri="{FF2B5EF4-FFF2-40B4-BE49-F238E27FC236}">
                <a16:creationId xmlns:a16="http://schemas.microsoft.com/office/drawing/2014/main" id="{C5E34B87-3D5E-47DC-A98C-B6FA25F2ABDF}"/>
              </a:ext>
            </a:extLst>
          </p:cNvPr>
          <p:cNvPicPr>
            <a:picLocks/>
          </p:cNvPicPr>
          <p:nvPr/>
        </p:nvPicPr>
        <p:blipFill rotWithShape="1">
          <a:blip r:embed="rId3" cstate="print">
            <a:extLst>
              <a:ext uri="{28A0092B-C50C-407E-A947-70E740481C1C}">
                <a14:useLocalDpi xmlns:a14="http://schemas.microsoft.com/office/drawing/2010/main" val="0"/>
              </a:ext>
            </a:extLst>
          </a:blip>
          <a:srcRect l="59824" t="71363" r="12852" b="14067"/>
          <a:stretch/>
        </p:blipFill>
        <p:spPr>
          <a:xfrm>
            <a:off x="1952979" y="4233333"/>
            <a:ext cx="3160888" cy="2212622"/>
          </a:xfrm>
          <a:prstGeom prst="rect">
            <a:avLst/>
          </a:prstGeom>
        </p:spPr>
      </p:pic>
      <p:pic>
        <p:nvPicPr>
          <p:cNvPr id="7" name="Picture 6">
            <a:extLst>
              <a:ext uri="{FF2B5EF4-FFF2-40B4-BE49-F238E27FC236}">
                <a16:creationId xmlns:a16="http://schemas.microsoft.com/office/drawing/2014/main" id="{57F998D1-649D-4BA6-A67D-174526F64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9110" y="5082249"/>
            <a:ext cx="1233488" cy="1233488"/>
          </a:xfrm>
          <a:prstGeom prst="rect">
            <a:avLst/>
          </a:prstGeom>
        </p:spPr>
      </p:pic>
    </p:spTree>
    <p:extLst>
      <p:ext uri="{BB962C8B-B14F-4D97-AF65-F5344CB8AC3E}">
        <p14:creationId xmlns:p14="http://schemas.microsoft.com/office/powerpoint/2010/main" val="2107028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F0F53-7C07-4CA9-A142-E780814DC6C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B274B0-F2A2-48FA-8E74-1AC47CC7CA81}"/>
              </a:ext>
            </a:extLst>
          </p:cNvPr>
          <p:cNvSpPr>
            <a:spLocks noGrp="1"/>
          </p:cNvSpPr>
          <p:nvPr>
            <p:ph idx="1"/>
          </p:nvPr>
        </p:nvSpPr>
        <p:spPr>
          <a:xfrm>
            <a:off x="1360967" y="1403499"/>
            <a:ext cx="10240903" cy="5050392"/>
          </a:xfrm>
        </p:spPr>
        <p:txBody>
          <a:bodyPr>
            <a:normAutofit/>
          </a:bodyPr>
          <a:lstStyle/>
          <a:p>
            <a:r>
              <a:rPr lang="en-US" sz="9600" dirty="0">
                <a:latin typeface="Modern Love" panose="04090805081005020601" pitchFamily="82" charset="0"/>
              </a:rPr>
              <a:t>Motivate</a:t>
            </a:r>
          </a:p>
          <a:p>
            <a:r>
              <a:rPr lang="en-US" sz="9600" dirty="0">
                <a:latin typeface="Modern Love" panose="04090805081005020601" pitchFamily="82" charset="0"/>
              </a:rPr>
              <a:t>Inspire</a:t>
            </a:r>
          </a:p>
        </p:txBody>
      </p:sp>
      <p:pic>
        <p:nvPicPr>
          <p:cNvPr id="4" name="Picture 3">
            <a:extLst>
              <a:ext uri="{FF2B5EF4-FFF2-40B4-BE49-F238E27FC236}">
                <a16:creationId xmlns:a16="http://schemas.microsoft.com/office/drawing/2014/main" id="{4F41C522-D2F1-4FC3-A601-278BEC90C3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9110" y="5082249"/>
            <a:ext cx="1233488" cy="1233488"/>
          </a:xfrm>
          <a:prstGeom prst="rect">
            <a:avLst/>
          </a:prstGeom>
        </p:spPr>
      </p:pic>
    </p:spTree>
    <p:extLst>
      <p:ext uri="{BB962C8B-B14F-4D97-AF65-F5344CB8AC3E}">
        <p14:creationId xmlns:p14="http://schemas.microsoft.com/office/powerpoint/2010/main" val="147802460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9257A-E1DC-4C7A-B4D2-1CE3CEBCEEA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39E073-6AE5-4688-9AE8-17320AABE542}"/>
              </a:ext>
            </a:extLst>
          </p:cNvPr>
          <p:cNvSpPr>
            <a:spLocks noGrp="1"/>
          </p:cNvSpPr>
          <p:nvPr>
            <p:ph idx="1"/>
          </p:nvPr>
        </p:nvSpPr>
        <p:spPr>
          <a:xfrm>
            <a:off x="318977" y="789981"/>
            <a:ext cx="10240903" cy="5278038"/>
          </a:xfrm>
        </p:spPr>
        <p:txBody>
          <a:bodyPr>
            <a:normAutofit/>
          </a:bodyPr>
          <a:lstStyle/>
          <a:p>
            <a:pPr marL="0" indent="0" algn="ctr">
              <a:buNone/>
            </a:pPr>
            <a:r>
              <a:rPr lang="en-US" sz="8800" dirty="0">
                <a:latin typeface="Harlow Solid Italic" panose="04030604020F02020D02" pitchFamily="82" charset="0"/>
              </a:rPr>
              <a:t>Focus on the good</a:t>
            </a:r>
          </a:p>
          <a:p>
            <a:pPr marL="0" indent="0" algn="ctr">
              <a:buNone/>
            </a:pPr>
            <a:r>
              <a:rPr lang="en-US" sz="8800" dirty="0">
                <a:latin typeface="Harlow Solid Italic" panose="04030604020F02020D02" pitchFamily="82" charset="0"/>
              </a:rPr>
              <a:t>Accentuate the positive</a:t>
            </a:r>
          </a:p>
        </p:txBody>
      </p:sp>
      <p:pic>
        <p:nvPicPr>
          <p:cNvPr id="4" name="Picture 3">
            <a:extLst>
              <a:ext uri="{FF2B5EF4-FFF2-40B4-BE49-F238E27FC236}">
                <a16:creationId xmlns:a16="http://schemas.microsoft.com/office/drawing/2014/main" id="{6298421C-4BB1-4303-B464-1BD1ECC9D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9110" y="5082249"/>
            <a:ext cx="1233488" cy="1233488"/>
          </a:xfrm>
          <a:prstGeom prst="rect">
            <a:avLst/>
          </a:prstGeom>
        </p:spPr>
      </p:pic>
    </p:spTree>
    <p:extLst>
      <p:ext uri="{BB962C8B-B14F-4D97-AF65-F5344CB8AC3E}">
        <p14:creationId xmlns:p14="http://schemas.microsoft.com/office/powerpoint/2010/main" val="36569855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6C77C8-6426-4EF1-B3AA-96CE88A04196}"/>
              </a:ext>
            </a:extLst>
          </p:cNvPr>
          <p:cNvSpPr>
            <a:spLocks noGrp="1"/>
          </p:cNvSpPr>
          <p:nvPr>
            <p:ph idx="1"/>
          </p:nvPr>
        </p:nvSpPr>
        <p:spPr>
          <a:xfrm>
            <a:off x="643468" y="1031700"/>
            <a:ext cx="8596668" cy="5098167"/>
          </a:xfrm>
        </p:spPr>
        <p:txBody>
          <a:bodyPr>
            <a:normAutofit fontScale="85000" lnSpcReduction="20000"/>
          </a:bodyPr>
          <a:lstStyle/>
          <a:p>
            <a:pPr marL="0" indent="0">
              <a:buNone/>
            </a:pPr>
            <a:r>
              <a:rPr lang="en-US" sz="5200" b="1" dirty="0"/>
              <a:t>Rebecca Butler Mona, Past Optimist International President</a:t>
            </a:r>
            <a:r>
              <a:rPr lang="en-US" sz="5200" dirty="0"/>
              <a:t>: </a:t>
            </a:r>
          </a:p>
          <a:p>
            <a:pPr marL="0" indent="0">
              <a:buNone/>
            </a:pPr>
            <a:r>
              <a:rPr lang="en-US" sz="5200" dirty="0">
                <a:latin typeface="Britannic Bold" panose="020B0903060703020204" pitchFamily="34" charset="0"/>
              </a:rPr>
              <a:t>recognition of a member’s effort and accomplishments has many benefits including increasing morale, creating bonds, driving engagement, &amp; attracting new members to the team.</a:t>
            </a:r>
          </a:p>
          <a:p>
            <a:endParaRPr lang="en-US" dirty="0"/>
          </a:p>
        </p:txBody>
      </p:sp>
      <p:pic>
        <p:nvPicPr>
          <p:cNvPr id="4" name="Picture 3">
            <a:extLst>
              <a:ext uri="{FF2B5EF4-FFF2-40B4-BE49-F238E27FC236}">
                <a16:creationId xmlns:a16="http://schemas.microsoft.com/office/drawing/2014/main" id="{53B031AC-E04D-4572-9136-EA2B11AE36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110" y="5082249"/>
            <a:ext cx="1233488" cy="1233488"/>
          </a:xfrm>
          <a:prstGeom prst="rect">
            <a:avLst/>
          </a:prstGeom>
        </p:spPr>
      </p:pic>
    </p:spTree>
    <p:extLst>
      <p:ext uri="{BB962C8B-B14F-4D97-AF65-F5344CB8AC3E}">
        <p14:creationId xmlns:p14="http://schemas.microsoft.com/office/powerpoint/2010/main" val="3348247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17C6C-7266-4C7A-A460-D7745A6016B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12D8B52-C9DD-4519-BACB-E9F3B314408D}"/>
              </a:ext>
            </a:extLst>
          </p:cNvPr>
          <p:cNvSpPr>
            <a:spLocks noGrp="1"/>
          </p:cNvSpPr>
          <p:nvPr>
            <p:ph idx="1"/>
          </p:nvPr>
        </p:nvSpPr>
        <p:spPr>
          <a:xfrm>
            <a:off x="644951" y="878142"/>
            <a:ext cx="10240903" cy="5278038"/>
          </a:xfrm>
        </p:spPr>
        <p:txBody>
          <a:bodyPr>
            <a:normAutofit/>
          </a:bodyPr>
          <a:lstStyle/>
          <a:p>
            <a:r>
              <a:rPr lang="en-US" sz="2800" dirty="0"/>
              <a:t>Team building is about providing the skills, training and resources that your club members/committee members need, so that they can work in harmony.</a:t>
            </a:r>
          </a:p>
          <a:p>
            <a:endParaRPr lang="en-US" sz="2800" dirty="0"/>
          </a:p>
          <a:p>
            <a:r>
              <a:rPr lang="en-US" sz="2800" dirty="0"/>
              <a:t>The purpose of these team building suggestions is to help you motivate your people to work together, to develop their strengths, and to address any weaknesses. So, any team building effort should encourage </a:t>
            </a:r>
            <a:r>
              <a:rPr lang="en-US" sz="2800" i="1" dirty="0"/>
              <a:t>collaboratio</a:t>
            </a:r>
            <a:r>
              <a:rPr lang="en-US" sz="2800" dirty="0"/>
              <a:t>n rather than competition.</a:t>
            </a:r>
          </a:p>
          <a:p>
            <a:endParaRPr lang="en-US" dirty="0"/>
          </a:p>
        </p:txBody>
      </p:sp>
      <p:pic>
        <p:nvPicPr>
          <p:cNvPr id="4" name="Picture 3">
            <a:extLst>
              <a:ext uri="{FF2B5EF4-FFF2-40B4-BE49-F238E27FC236}">
                <a16:creationId xmlns:a16="http://schemas.microsoft.com/office/drawing/2014/main" id="{CFFD604D-8826-413E-ACC8-4AD82E2407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9110" y="5082249"/>
            <a:ext cx="1233488" cy="1233488"/>
          </a:xfrm>
          <a:prstGeom prst="rect">
            <a:avLst/>
          </a:prstGeom>
        </p:spPr>
      </p:pic>
    </p:spTree>
    <p:extLst>
      <p:ext uri="{BB962C8B-B14F-4D97-AF65-F5344CB8AC3E}">
        <p14:creationId xmlns:p14="http://schemas.microsoft.com/office/powerpoint/2010/main" val="1889450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31EEB-4D53-48A5-8C00-2ECF15785EA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9E1488D-36C1-4674-9441-88D52C340F8D}"/>
              </a:ext>
            </a:extLst>
          </p:cNvPr>
          <p:cNvSpPr>
            <a:spLocks noGrp="1"/>
          </p:cNvSpPr>
          <p:nvPr>
            <p:ph idx="1"/>
          </p:nvPr>
        </p:nvSpPr>
        <p:spPr>
          <a:xfrm>
            <a:off x="1106311" y="1698622"/>
            <a:ext cx="10616289" cy="3052875"/>
          </a:xfrm>
        </p:spPr>
        <p:txBody>
          <a:bodyPr/>
          <a:lstStyle/>
          <a:p>
            <a:endParaRPr lang="en-US" dirty="0"/>
          </a:p>
        </p:txBody>
      </p:sp>
      <p:pic>
        <p:nvPicPr>
          <p:cNvPr id="1026" name="ymail_attachmentId15815">
            <a:extLst>
              <a:ext uri="{FF2B5EF4-FFF2-40B4-BE49-F238E27FC236}">
                <a16:creationId xmlns:a16="http://schemas.microsoft.com/office/drawing/2014/main" id="{BC77D676-EA64-4CF2-AEDF-1D7BB37A25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740" y="609600"/>
            <a:ext cx="9410172"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D9802FBC-E667-462B-B8DD-420E8BC346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9110" y="5082249"/>
            <a:ext cx="1233488" cy="1233488"/>
          </a:xfrm>
          <a:prstGeom prst="rect">
            <a:avLst/>
          </a:prstGeom>
        </p:spPr>
      </p:pic>
    </p:spTree>
    <p:extLst>
      <p:ext uri="{BB962C8B-B14F-4D97-AF65-F5344CB8AC3E}">
        <p14:creationId xmlns:p14="http://schemas.microsoft.com/office/powerpoint/2010/main" val="2582718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FD59A-F58B-4D6D-AFD7-A05A9C027C24}"/>
              </a:ext>
            </a:extLst>
          </p:cNvPr>
          <p:cNvSpPr>
            <a:spLocks noGrp="1"/>
          </p:cNvSpPr>
          <p:nvPr>
            <p:ph type="title"/>
          </p:nvPr>
        </p:nvSpPr>
        <p:spPr/>
        <p:txBody>
          <a:bodyPr/>
          <a:lstStyle/>
          <a:p>
            <a:endParaRPr lang="en-US"/>
          </a:p>
        </p:txBody>
      </p:sp>
      <p:pic>
        <p:nvPicPr>
          <p:cNvPr id="4" name="Content Placeholder 3" descr="See the source image">
            <a:extLst>
              <a:ext uri="{FF2B5EF4-FFF2-40B4-BE49-F238E27FC236}">
                <a16:creationId xmlns:a16="http://schemas.microsoft.com/office/drawing/2014/main" id="{AC9E939D-9A12-4FCA-983A-310CC86BAD19}"/>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674826" y="423333"/>
            <a:ext cx="5753264" cy="6011333"/>
          </a:xfrm>
          <a:prstGeom prst="rect">
            <a:avLst/>
          </a:prstGeom>
          <a:noFill/>
          <a:ln>
            <a:noFill/>
          </a:ln>
        </p:spPr>
      </p:pic>
      <p:pic>
        <p:nvPicPr>
          <p:cNvPr id="5" name="Picture 4">
            <a:extLst>
              <a:ext uri="{FF2B5EF4-FFF2-40B4-BE49-F238E27FC236}">
                <a16:creationId xmlns:a16="http://schemas.microsoft.com/office/drawing/2014/main" id="{9BE3697F-3F9B-43E5-AE09-7FBFEEE931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110" y="5082249"/>
            <a:ext cx="1233488" cy="1233488"/>
          </a:xfrm>
          <a:prstGeom prst="rect">
            <a:avLst/>
          </a:prstGeom>
        </p:spPr>
      </p:pic>
    </p:spTree>
    <p:extLst>
      <p:ext uri="{BB962C8B-B14F-4D97-AF65-F5344CB8AC3E}">
        <p14:creationId xmlns:p14="http://schemas.microsoft.com/office/powerpoint/2010/main" val="1849110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0DC43-9424-46E4-85C1-161EB05B7480}"/>
              </a:ext>
            </a:extLst>
          </p:cNvPr>
          <p:cNvSpPr>
            <a:spLocks noGrp="1"/>
          </p:cNvSpPr>
          <p:nvPr>
            <p:ph type="title"/>
          </p:nvPr>
        </p:nvSpPr>
        <p:spPr/>
        <p:txBody>
          <a:bodyPr/>
          <a:lstStyle/>
          <a:p>
            <a:endParaRPr lang="en-US"/>
          </a:p>
        </p:txBody>
      </p:sp>
      <p:pic>
        <p:nvPicPr>
          <p:cNvPr id="4" name="Content Placeholder 3" descr="See the source image">
            <a:extLst>
              <a:ext uri="{FF2B5EF4-FFF2-40B4-BE49-F238E27FC236}">
                <a16:creationId xmlns:a16="http://schemas.microsoft.com/office/drawing/2014/main" id="{ADDCE382-AF5F-472E-AFCB-E6E09AB877EE}"/>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808074" y="414670"/>
            <a:ext cx="6754937" cy="5627355"/>
          </a:xfrm>
          <a:prstGeom prst="rect">
            <a:avLst/>
          </a:prstGeom>
          <a:noFill/>
          <a:ln>
            <a:noFill/>
          </a:ln>
        </p:spPr>
      </p:pic>
      <p:pic>
        <p:nvPicPr>
          <p:cNvPr id="5" name="Picture 4">
            <a:extLst>
              <a:ext uri="{FF2B5EF4-FFF2-40B4-BE49-F238E27FC236}">
                <a16:creationId xmlns:a16="http://schemas.microsoft.com/office/drawing/2014/main" id="{94D21B34-0E56-4A87-B5F4-8E7E7EFEDF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110" y="5082249"/>
            <a:ext cx="1233488" cy="1233488"/>
          </a:xfrm>
          <a:prstGeom prst="rect">
            <a:avLst/>
          </a:prstGeom>
        </p:spPr>
      </p:pic>
    </p:spTree>
    <p:extLst>
      <p:ext uri="{BB962C8B-B14F-4D97-AF65-F5344CB8AC3E}">
        <p14:creationId xmlns:p14="http://schemas.microsoft.com/office/powerpoint/2010/main" val="24590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0525E-8F2D-4201-8E3F-BB03043A01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5E4656-FB1F-4C13-AD8D-2B1A36E9595C}"/>
              </a:ext>
            </a:extLst>
          </p:cNvPr>
          <p:cNvSpPr>
            <a:spLocks noGrp="1"/>
          </p:cNvSpPr>
          <p:nvPr>
            <p:ph idx="1"/>
          </p:nvPr>
        </p:nvSpPr>
        <p:spPr>
          <a:xfrm>
            <a:off x="677334" y="708020"/>
            <a:ext cx="10240903" cy="5278038"/>
          </a:xfrm>
        </p:spPr>
        <p:txBody>
          <a:bodyPr/>
          <a:lstStyle/>
          <a:p>
            <a:pPr marL="0" indent="0">
              <a:buNone/>
            </a:pPr>
            <a:r>
              <a:rPr lang="en-US" sz="5400" dirty="0">
                <a:latin typeface="Britannic Bold" panose="020B0903060703020204" pitchFamily="34" charset="0"/>
              </a:rPr>
              <a:t>Team building is about providing the skills, training and resources that your people need, so that they can work in harmony</a:t>
            </a:r>
          </a:p>
          <a:p>
            <a:endParaRPr lang="en-US" dirty="0"/>
          </a:p>
        </p:txBody>
      </p:sp>
      <p:pic>
        <p:nvPicPr>
          <p:cNvPr id="4" name="Picture 3">
            <a:extLst>
              <a:ext uri="{FF2B5EF4-FFF2-40B4-BE49-F238E27FC236}">
                <a16:creationId xmlns:a16="http://schemas.microsoft.com/office/drawing/2014/main" id="{C55F49C8-72B4-443A-8A33-0C8A634C5C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9110" y="5082249"/>
            <a:ext cx="1233488" cy="1233488"/>
          </a:xfrm>
          <a:prstGeom prst="rect">
            <a:avLst/>
          </a:prstGeom>
        </p:spPr>
      </p:pic>
    </p:spTree>
    <p:extLst>
      <p:ext uri="{BB962C8B-B14F-4D97-AF65-F5344CB8AC3E}">
        <p14:creationId xmlns:p14="http://schemas.microsoft.com/office/powerpoint/2010/main" val="425430196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5F91E-FFD3-4E0E-81D5-5EF7DB75BD68}"/>
              </a:ext>
            </a:extLst>
          </p:cNvPr>
          <p:cNvSpPr>
            <a:spLocks noGrp="1"/>
          </p:cNvSpPr>
          <p:nvPr>
            <p:ph type="title"/>
          </p:nvPr>
        </p:nvSpPr>
        <p:spPr/>
        <p:txBody>
          <a:bodyPr/>
          <a:lstStyle/>
          <a:p>
            <a:endParaRPr lang="en-US"/>
          </a:p>
        </p:txBody>
      </p:sp>
      <p:pic>
        <p:nvPicPr>
          <p:cNvPr id="8" name="Content Placeholder 7" descr="See the source image">
            <a:extLst>
              <a:ext uri="{FF2B5EF4-FFF2-40B4-BE49-F238E27FC236}">
                <a16:creationId xmlns:a16="http://schemas.microsoft.com/office/drawing/2014/main" id="{577BE059-1CCD-4EFA-8070-C3680CB56357}"/>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89402" y="233916"/>
            <a:ext cx="6870627" cy="5808109"/>
          </a:xfrm>
          <a:prstGeom prst="rect">
            <a:avLst/>
          </a:prstGeom>
          <a:noFill/>
          <a:ln>
            <a:noFill/>
          </a:ln>
        </p:spPr>
      </p:pic>
      <p:pic>
        <p:nvPicPr>
          <p:cNvPr id="5" name="Picture 4">
            <a:extLst>
              <a:ext uri="{FF2B5EF4-FFF2-40B4-BE49-F238E27FC236}">
                <a16:creationId xmlns:a16="http://schemas.microsoft.com/office/drawing/2014/main" id="{E690014E-A921-4F4B-8512-3769BD6D3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110" y="5082249"/>
            <a:ext cx="1233488" cy="1233488"/>
          </a:xfrm>
          <a:prstGeom prst="rect">
            <a:avLst/>
          </a:prstGeom>
        </p:spPr>
      </p:pic>
    </p:spTree>
    <p:extLst>
      <p:ext uri="{BB962C8B-B14F-4D97-AF65-F5344CB8AC3E}">
        <p14:creationId xmlns:p14="http://schemas.microsoft.com/office/powerpoint/2010/main" val="207214192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DED68-D503-4942-B1A0-2C83C21080DB}"/>
              </a:ext>
            </a:extLst>
          </p:cNvPr>
          <p:cNvSpPr>
            <a:spLocks noGrp="1"/>
          </p:cNvSpPr>
          <p:nvPr>
            <p:ph type="title"/>
          </p:nvPr>
        </p:nvSpPr>
        <p:spPr/>
        <p:txBody>
          <a:bodyPr/>
          <a:lstStyle/>
          <a:p>
            <a:endParaRPr lang="en-US"/>
          </a:p>
        </p:txBody>
      </p:sp>
      <p:pic>
        <p:nvPicPr>
          <p:cNvPr id="5" name="Content Placeholder 4" descr="See the source image">
            <a:extLst>
              <a:ext uri="{FF2B5EF4-FFF2-40B4-BE49-F238E27FC236}">
                <a16:creationId xmlns:a16="http://schemas.microsoft.com/office/drawing/2014/main" id="{8FB1F144-AE00-4F31-BDB0-51BEBE085242}"/>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893136" y="255182"/>
            <a:ext cx="6670508" cy="5786844"/>
          </a:xfrm>
          <a:prstGeom prst="rect">
            <a:avLst/>
          </a:prstGeom>
          <a:noFill/>
          <a:ln>
            <a:noFill/>
          </a:ln>
        </p:spPr>
      </p:pic>
      <p:pic>
        <p:nvPicPr>
          <p:cNvPr id="6" name="Picture 5">
            <a:extLst>
              <a:ext uri="{FF2B5EF4-FFF2-40B4-BE49-F238E27FC236}">
                <a16:creationId xmlns:a16="http://schemas.microsoft.com/office/drawing/2014/main" id="{1FE3E29C-D0C2-4B01-9FE3-C450D2D52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110" y="5082249"/>
            <a:ext cx="1233488" cy="1233488"/>
          </a:xfrm>
          <a:prstGeom prst="rect">
            <a:avLst/>
          </a:prstGeom>
        </p:spPr>
      </p:pic>
    </p:spTree>
    <p:extLst>
      <p:ext uri="{BB962C8B-B14F-4D97-AF65-F5344CB8AC3E}">
        <p14:creationId xmlns:p14="http://schemas.microsoft.com/office/powerpoint/2010/main" val="35429277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71636-F09E-4E3F-8780-54AD96D85F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1B71D5B-FD57-4EB7-AB51-DC5F1FBCF6B9}"/>
              </a:ext>
            </a:extLst>
          </p:cNvPr>
          <p:cNvSpPr>
            <a:spLocks noGrp="1"/>
          </p:cNvSpPr>
          <p:nvPr>
            <p:ph idx="1"/>
          </p:nvPr>
        </p:nvSpPr>
        <p:spPr>
          <a:xfrm>
            <a:off x="457201" y="1169581"/>
            <a:ext cx="9811910" cy="4901537"/>
          </a:xfrm>
        </p:spPr>
        <p:txBody>
          <a:bodyPr>
            <a:normAutofit/>
          </a:bodyPr>
          <a:lstStyle/>
          <a:p>
            <a:pPr marL="0" indent="0" algn="ctr">
              <a:buNone/>
            </a:pPr>
            <a:r>
              <a:rPr lang="en-US" sz="8000" dirty="0">
                <a:latin typeface="Cooper Black" panose="0208090404030B020404" pitchFamily="18" charset="0"/>
              </a:rPr>
              <a:t>Work Toward a Common Goal</a:t>
            </a:r>
          </a:p>
        </p:txBody>
      </p:sp>
      <p:pic>
        <p:nvPicPr>
          <p:cNvPr id="4" name="Picture 3">
            <a:extLst>
              <a:ext uri="{FF2B5EF4-FFF2-40B4-BE49-F238E27FC236}">
                <a16:creationId xmlns:a16="http://schemas.microsoft.com/office/drawing/2014/main" id="{39E4A240-CDC7-42E9-B179-674E50D880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110" y="5082249"/>
            <a:ext cx="1233488" cy="1233488"/>
          </a:xfrm>
          <a:prstGeom prst="rect">
            <a:avLst/>
          </a:prstGeom>
        </p:spPr>
      </p:pic>
    </p:spTree>
    <p:extLst>
      <p:ext uri="{BB962C8B-B14F-4D97-AF65-F5344CB8AC3E}">
        <p14:creationId xmlns:p14="http://schemas.microsoft.com/office/powerpoint/2010/main" val="10041365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BCCFE-0644-4120-A98A-C563920320D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AB87F92-F89A-43C9-942D-E7786D8831B2}"/>
              </a:ext>
            </a:extLst>
          </p:cNvPr>
          <p:cNvSpPr>
            <a:spLocks noGrp="1"/>
          </p:cNvSpPr>
          <p:nvPr>
            <p:ph idx="1"/>
          </p:nvPr>
        </p:nvSpPr>
        <p:spPr>
          <a:xfrm>
            <a:off x="446567" y="789981"/>
            <a:ext cx="10240903" cy="5278038"/>
          </a:xfrm>
        </p:spPr>
        <p:txBody>
          <a:bodyPr>
            <a:normAutofit/>
          </a:bodyPr>
          <a:lstStyle/>
          <a:p>
            <a:pPr marL="0" indent="0">
              <a:buNone/>
            </a:pPr>
            <a:r>
              <a:rPr lang="en-US" sz="3600" b="1" dirty="0"/>
              <a:t>You can unite your members by inspiring them to get behind a shared vision or goal</a:t>
            </a:r>
          </a:p>
          <a:p>
            <a:pPr marL="0" indent="0">
              <a:buNone/>
            </a:pPr>
            <a:endParaRPr lang="en-US" sz="3600" b="1" dirty="0"/>
          </a:p>
          <a:p>
            <a:pPr marL="0" indent="0">
              <a:buNone/>
            </a:pPr>
            <a:r>
              <a:rPr lang="en-US" sz="3600" dirty="0"/>
              <a:t>Having a clearly identified destination can prevent individuals from pulling in different directions, which is frustrating and ineffective.</a:t>
            </a:r>
            <a:endParaRPr lang="en-US" sz="3600" b="1" dirty="0"/>
          </a:p>
        </p:txBody>
      </p:sp>
      <p:pic>
        <p:nvPicPr>
          <p:cNvPr id="4" name="Picture 3">
            <a:extLst>
              <a:ext uri="{FF2B5EF4-FFF2-40B4-BE49-F238E27FC236}">
                <a16:creationId xmlns:a16="http://schemas.microsoft.com/office/drawing/2014/main" id="{D919FE70-B3A8-4E7B-A27E-EDF4A4048D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110" y="5082249"/>
            <a:ext cx="1233488" cy="1233488"/>
          </a:xfrm>
          <a:prstGeom prst="rect">
            <a:avLst/>
          </a:prstGeom>
        </p:spPr>
      </p:pic>
    </p:spTree>
    <p:extLst>
      <p:ext uri="{BB962C8B-B14F-4D97-AF65-F5344CB8AC3E}">
        <p14:creationId xmlns:p14="http://schemas.microsoft.com/office/powerpoint/2010/main" val="3475740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17E5C-85DB-4F58-A6D3-C34CCF17383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252630D-622B-4D77-AA38-9DF4A2786A78}"/>
              </a:ext>
            </a:extLst>
          </p:cNvPr>
          <p:cNvSpPr>
            <a:spLocks noGrp="1"/>
          </p:cNvSpPr>
          <p:nvPr>
            <p:ph idx="1"/>
          </p:nvPr>
        </p:nvSpPr>
        <p:spPr>
          <a:xfrm>
            <a:off x="542261" y="1186486"/>
            <a:ext cx="10240903" cy="5278038"/>
          </a:xfrm>
        </p:spPr>
        <p:txBody>
          <a:bodyPr>
            <a:normAutofit/>
          </a:bodyPr>
          <a:lstStyle/>
          <a:p>
            <a:r>
              <a:rPr lang="en-US" sz="5400" dirty="0">
                <a:latin typeface="Eras Bold ITC" panose="020B0907030504020204" pitchFamily="34" charset="0"/>
              </a:rPr>
              <a:t>Get to know your team</a:t>
            </a:r>
          </a:p>
          <a:p>
            <a:r>
              <a:rPr lang="en-US" sz="5400" dirty="0">
                <a:latin typeface="Eras Bold ITC" panose="020B0907030504020204" pitchFamily="34" charset="0"/>
              </a:rPr>
              <a:t>Do team members need to get to know each other?</a:t>
            </a:r>
          </a:p>
        </p:txBody>
      </p:sp>
      <p:pic>
        <p:nvPicPr>
          <p:cNvPr id="4" name="Picture 3">
            <a:extLst>
              <a:ext uri="{FF2B5EF4-FFF2-40B4-BE49-F238E27FC236}">
                <a16:creationId xmlns:a16="http://schemas.microsoft.com/office/drawing/2014/main" id="{C7CBB6C3-AC6E-4488-9B98-A5105DC5E6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110" y="5082249"/>
            <a:ext cx="1233488" cy="1233488"/>
          </a:xfrm>
          <a:prstGeom prst="rect">
            <a:avLst/>
          </a:prstGeom>
        </p:spPr>
      </p:pic>
    </p:spTree>
    <p:extLst>
      <p:ext uri="{BB962C8B-B14F-4D97-AF65-F5344CB8AC3E}">
        <p14:creationId xmlns:p14="http://schemas.microsoft.com/office/powerpoint/2010/main" val="110527375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DFDC3-4B8C-4943-BEFA-1D5CFE4A9A99}"/>
              </a:ext>
            </a:extLst>
          </p:cNvPr>
          <p:cNvSpPr>
            <a:spLocks noGrp="1"/>
          </p:cNvSpPr>
          <p:nvPr>
            <p:ph type="title"/>
          </p:nvPr>
        </p:nvSpPr>
        <p:spPr>
          <a:xfrm>
            <a:off x="677334" y="816638"/>
            <a:ext cx="10240903" cy="2843255"/>
          </a:xfrm>
        </p:spPr>
        <p:txBody>
          <a:bodyPr>
            <a:noAutofit/>
          </a:bodyPr>
          <a:lstStyle/>
          <a:p>
            <a:r>
              <a:rPr lang="en-US" sz="8000" dirty="0">
                <a:solidFill>
                  <a:schemeClr val="accent2">
                    <a:lumMod val="75000"/>
                  </a:schemeClr>
                </a:solidFill>
              </a:rPr>
              <a:t>Communication</a:t>
            </a:r>
            <a:br>
              <a:rPr lang="en-US" sz="8000" dirty="0">
                <a:solidFill>
                  <a:schemeClr val="accent2">
                    <a:lumMod val="75000"/>
                  </a:schemeClr>
                </a:solidFill>
              </a:rPr>
            </a:br>
            <a:r>
              <a:rPr lang="en-US" sz="8000" dirty="0">
                <a:solidFill>
                  <a:schemeClr val="accent2">
                    <a:lumMod val="75000"/>
                  </a:schemeClr>
                </a:solidFill>
              </a:rPr>
              <a:t>is</a:t>
            </a:r>
            <a:br>
              <a:rPr lang="en-US" sz="8000" dirty="0">
                <a:solidFill>
                  <a:schemeClr val="accent2">
                    <a:lumMod val="75000"/>
                  </a:schemeClr>
                </a:solidFill>
              </a:rPr>
            </a:br>
            <a:r>
              <a:rPr lang="en-US" sz="8000" dirty="0">
                <a:solidFill>
                  <a:schemeClr val="accent2">
                    <a:lumMod val="75000"/>
                  </a:schemeClr>
                </a:solidFill>
              </a:rPr>
              <a:t>key</a:t>
            </a:r>
          </a:p>
        </p:txBody>
      </p:sp>
      <p:sp>
        <p:nvSpPr>
          <p:cNvPr id="3" name="Content Placeholder 2">
            <a:extLst>
              <a:ext uri="{FF2B5EF4-FFF2-40B4-BE49-F238E27FC236}">
                <a16:creationId xmlns:a16="http://schemas.microsoft.com/office/drawing/2014/main" id="{0B4D48CB-7912-4B23-982D-24C0A01D617B}"/>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ACC7772E-A68A-464A-AE5F-7BB32DB32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110" y="5082249"/>
            <a:ext cx="1233488" cy="1233488"/>
          </a:xfrm>
          <a:prstGeom prst="rect">
            <a:avLst/>
          </a:prstGeom>
        </p:spPr>
      </p:pic>
    </p:spTree>
    <p:extLst>
      <p:ext uri="{BB962C8B-B14F-4D97-AF65-F5344CB8AC3E}">
        <p14:creationId xmlns:p14="http://schemas.microsoft.com/office/powerpoint/2010/main" val="98548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266</TotalTime>
  <Words>721</Words>
  <Application>Microsoft Office PowerPoint</Application>
  <PresentationFormat>Widescreen</PresentationFormat>
  <Paragraphs>37</Paragraphs>
  <Slides>17</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Arial</vt:lpstr>
      <vt:lpstr>Britannic Bold</vt:lpstr>
      <vt:lpstr>Calibri</vt:lpstr>
      <vt:lpstr>Cooper Black</vt:lpstr>
      <vt:lpstr>Eras Bold ITC</vt:lpstr>
      <vt:lpstr>Harlow Solid Italic</vt:lpstr>
      <vt:lpstr>inherit</vt:lpstr>
      <vt:lpstr>Modern Love</vt:lpstr>
      <vt:lpstr>Trebuchet MS</vt:lpstr>
      <vt:lpstr>Wingdings 3</vt:lpstr>
      <vt:lpstr>Facet</vt:lpstr>
      <vt:lpstr>It’s a Team Effort!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Communication is key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a team effort!</dc:title>
  <dc:creator>Mary Hatfield</dc:creator>
  <cp:lastModifiedBy>Mary Hatfield</cp:lastModifiedBy>
  <cp:revision>30</cp:revision>
  <dcterms:created xsi:type="dcterms:W3CDTF">2020-07-26T04:27:54Z</dcterms:created>
  <dcterms:modified xsi:type="dcterms:W3CDTF">2020-08-26T18:27:33Z</dcterms:modified>
</cp:coreProperties>
</file>