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8"/>
  </p:notesMasterIdLst>
  <p:sldIdLst>
    <p:sldId id="256" r:id="rId2"/>
    <p:sldId id="258" r:id="rId3"/>
    <p:sldId id="259"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81" r:id="rId23"/>
    <p:sldId id="279" r:id="rId24"/>
    <p:sldId id="280" r:id="rId25"/>
    <p:sldId id="282" r:id="rId26"/>
    <p:sldId id="28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87" d="100"/>
          <a:sy n="87" d="100"/>
        </p:scale>
        <p:origin x="533" y="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F6728B-D351-4685-A004-D66DD083E721}" type="datetimeFigureOut">
              <a:rPr lang="en-US" smtClean="0"/>
              <a:t>10/23/2020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F99605-051E-4EA0-9E0D-BDE2DA254E2C}" type="slidenum">
              <a:rPr lang="en-US" smtClean="0"/>
              <a:t>‹#›</a:t>
            </a:fld>
            <a:endParaRPr lang="en-US"/>
          </a:p>
        </p:txBody>
      </p:sp>
    </p:spTree>
    <p:extLst>
      <p:ext uri="{BB962C8B-B14F-4D97-AF65-F5344CB8AC3E}">
        <p14:creationId xmlns:p14="http://schemas.microsoft.com/office/powerpoint/2010/main" val="2956412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2A6909-E715-4A78-988B-A26FC63AD597}"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EA379-602F-488C-B9FA-FB67B8A2AA7E}" type="slidenum">
              <a:rPr lang="en-US" smtClean="0"/>
              <a:t>‹#›</a:t>
            </a:fld>
            <a:endParaRPr lang="en-US"/>
          </a:p>
        </p:txBody>
      </p:sp>
    </p:spTree>
    <p:extLst>
      <p:ext uri="{BB962C8B-B14F-4D97-AF65-F5344CB8AC3E}">
        <p14:creationId xmlns:p14="http://schemas.microsoft.com/office/powerpoint/2010/main" val="344074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2A6909-E715-4A78-988B-A26FC63AD597}"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EA379-602F-488C-B9FA-FB67B8A2AA7E}" type="slidenum">
              <a:rPr lang="en-US" smtClean="0"/>
              <a:t>‹#›</a:t>
            </a:fld>
            <a:endParaRPr lang="en-US"/>
          </a:p>
        </p:txBody>
      </p:sp>
    </p:spTree>
    <p:extLst>
      <p:ext uri="{BB962C8B-B14F-4D97-AF65-F5344CB8AC3E}">
        <p14:creationId xmlns:p14="http://schemas.microsoft.com/office/powerpoint/2010/main" val="3383285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2A6909-E715-4A78-988B-A26FC63AD597}"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EA379-602F-488C-B9FA-FB67B8A2AA7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04404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2A6909-E715-4A78-988B-A26FC63AD597}"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EA379-602F-488C-B9FA-FB67B8A2AA7E}" type="slidenum">
              <a:rPr lang="en-US" smtClean="0"/>
              <a:t>‹#›</a:t>
            </a:fld>
            <a:endParaRPr lang="en-US"/>
          </a:p>
        </p:txBody>
      </p:sp>
    </p:spTree>
    <p:extLst>
      <p:ext uri="{BB962C8B-B14F-4D97-AF65-F5344CB8AC3E}">
        <p14:creationId xmlns:p14="http://schemas.microsoft.com/office/powerpoint/2010/main" val="2988484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2A6909-E715-4A78-988B-A26FC63AD597}"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EA379-602F-488C-B9FA-FB67B8A2AA7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81565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2A6909-E715-4A78-988B-A26FC63AD597}"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EA379-602F-488C-B9FA-FB67B8A2AA7E}" type="slidenum">
              <a:rPr lang="en-US" smtClean="0"/>
              <a:t>‹#›</a:t>
            </a:fld>
            <a:endParaRPr lang="en-US"/>
          </a:p>
        </p:txBody>
      </p:sp>
    </p:spTree>
    <p:extLst>
      <p:ext uri="{BB962C8B-B14F-4D97-AF65-F5344CB8AC3E}">
        <p14:creationId xmlns:p14="http://schemas.microsoft.com/office/powerpoint/2010/main" val="2322440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2A6909-E715-4A78-988B-A26FC63AD597}"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EA379-602F-488C-B9FA-FB67B8A2AA7E}" type="slidenum">
              <a:rPr lang="en-US" smtClean="0"/>
              <a:t>‹#›</a:t>
            </a:fld>
            <a:endParaRPr lang="en-US"/>
          </a:p>
        </p:txBody>
      </p:sp>
    </p:spTree>
    <p:extLst>
      <p:ext uri="{BB962C8B-B14F-4D97-AF65-F5344CB8AC3E}">
        <p14:creationId xmlns:p14="http://schemas.microsoft.com/office/powerpoint/2010/main" val="1516298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2A6909-E715-4A78-988B-A26FC63AD597}"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EA379-602F-488C-B9FA-FB67B8A2AA7E}" type="slidenum">
              <a:rPr lang="en-US" smtClean="0"/>
              <a:t>‹#›</a:t>
            </a:fld>
            <a:endParaRPr lang="en-US"/>
          </a:p>
        </p:txBody>
      </p:sp>
    </p:spTree>
    <p:extLst>
      <p:ext uri="{BB962C8B-B14F-4D97-AF65-F5344CB8AC3E}">
        <p14:creationId xmlns:p14="http://schemas.microsoft.com/office/powerpoint/2010/main" val="163815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2A6909-E715-4A78-988B-A26FC63AD597}"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EA379-602F-488C-B9FA-FB67B8A2AA7E}" type="slidenum">
              <a:rPr lang="en-US" smtClean="0"/>
              <a:t>‹#›</a:t>
            </a:fld>
            <a:endParaRPr lang="en-US"/>
          </a:p>
        </p:txBody>
      </p:sp>
    </p:spTree>
    <p:extLst>
      <p:ext uri="{BB962C8B-B14F-4D97-AF65-F5344CB8AC3E}">
        <p14:creationId xmlns:p14="http://schemas.microsoft.com/office/powerpoint/2010/main" val="3052159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2A6909-E715-4A78-988B-A26FC63AD597}"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EA379-602F-488C-B9FA-FB67B8A2AA7E}" type="slidenum">
              <a:rPr lang="en-US" smtClean="0"/>
              <a:t>‹#›</a:t>
            </a:fld>
            <a:endParaRPr lang="en-US"/>
          </a:p>
        </p:txBody>
      </p:sp>
    </p:spTree>
    <p:extLst>
      <p:ext uri="{BB962C8B-B14F-4D97-AF65-F5344CB8AC3E}">
        <p14:creationId xmlns:p14="http://schemas.microsoft.com/office/powerpoint/2010/main" val="1833339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2A6909-E715-4A78-988B-A26FC63AD597}" type="datetimeFigureOut">
              <a:rPr lang="en-US" smtClean="0"/>
              <a:t>10/23/2020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EEA379-602F-488C-B9FA-FB67B8A2AA7E}" type="slidenum">
              <a:rPr lang="en-US" smtClean="0"/>
              <a:t>‹#›</a:t>
            </a:fld>
            <a:endParaRPr lang="en-US"/>
          </a:p>
        </p:txBody>
      </p:sp>
    </p:spTree>
    <p:extLst>
      <p:ext uri="{BB962C8B-B14F-4D97-AF65-F5344CB8AC3E}">
        <p14:creationId xmlns:p14="http://schemas.microsoft.com/office/powerpoint/2010/main" val="1957970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2A6909-E715-4A78-988B-A26FC63AD597}" type="datetimeFigureOut">
              <a:rPr lang="en-US" smtClean="0"/>
              <a:t>10/23/2020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EEA379-602F-488C-B9FA-FB67B8A2AA7E}" type="slidenum">
              <a:rPr lang="en-US" smtClean="0"/>
              <a:t>‹#›</a:t>
            </a:fld>
            <a:endParaRPr lang="en-US"/>
          </a:p>
        </p:txBody>
      </p:sp>
    </p:spTree>
    <p:extLst>
      <p:ext uri="{BB962C8B-B14F-4D97-AF65-F5344CB8AC3E}">
        <p14:creationId xmlns:p14="http://schemas.microsoft.com/office/powerpoint/2010/main" val="107853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2A6909-E715-4A78-988B-A26FC63AD597}" type="datetimeFigureOut">
              <a:rPr lang="en-US" smtClean="0"/>
              <a:t>10/23/2020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EEA379-602F-488C-B9FA-FB67B8A2AA7E}" type="slidenum">
              <a:rPr lang="en-US" smtClean="0"/>
              <a:t>‹#›</a:t>
            </a:fld>
            <a:endParaRPr lang="en-US"/>
          </a:p>
        </p:txBody>
      </p:sp>
    </p:spTree>
    <p:extLst>
      <p:ext uri="{BB962C8B-B14F-4D97-AF65-F5344CB8AC3E}">
        <p14:creationId xmlns:p14="http://schemas.microsoft.com/office/powerpoint/2010/main" val="437652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2A6909-E715-4A78-988B-A26FC63AD597}" type="datetimeFigureOut">
              <a:rPr lang="en-US" smtClean="0"/>
              <a:t>10/23/2020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EEA379-602F-488C-B9FA-FB67B8A2AA7E}" type="slidenum">
              <a:rPr lang="en-US" smtClean="0"/>
              <a:t>‹#›</a:t>
            </a:fld>
            <a:endParaRPr lang="en-US"/>
          </a:p>
        </p:txBody>
      </p:sp>
    </p:spTree>
    <p:extLst>
      <p:ext uri="{BB962C8B-B14F-4D97-AF65-F5344CB8AC3E}">
        <p14:creationId xmlns:p14="http://schemas.microsoft.com/office/powerpoint/2010/main" val="3487268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2A6909-E715-4A78-988B-A26FC63AD597}" type="datetimeFigureOut">
              <a:rPr lang="en-US" smtClean="0"/>
              <a:t>10/23/2020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EEA379-602F-488C-B9FA-FB67B8A2AA7E}" type="slidenum">
              <a:rPr lang="en-US" smtClean="0"/>
              <a:t>‹#›</a:t>
            </a:fld>
            <a:endParaRPr lang="en-US"/>
          </a:p>
        </p:txBody>
      </p:sp>
    </p:spTree>
    <p:extLst>
      <p:ext uri="{BB962C8B-B14F-4D97-AF65-F5344CB8AC3E}">
        <p14:creationId xmlns:p14="http://schemas.microsoft.com/office/powerpoint/2010/main" val="3531244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EEA379-602F-488C-B9FA-FB67B8A2AA7E}" type="slidenum">
              <a:rPr lang="en-US" smtClean="0"/>
              <a:t>‹#›</a:t>
            </a:fld>
            <a:endParaRPr lang="en-US"/>
          </a:p>
        </p:txBody>
      </p:sp>
      <p:sp>
        <p:nvSpPr>
          <p:cNvPr id="5" name="Date Placeholder 4"/>
          <p:cNvSpPr>
            <a:spLocks noGrp="1"/>
          </p:cNvSpPr>
          <p:nvPr>
            <p:ph type="dt" sz="half" idx="10"/>
          </p:nvPr>
        </p:nvSpPr>
        <p:spPr/>
        <p:txBody>
          <a:bodyPr/>
          <a:lstStyle/>
          <a:p>
            <a:fld id="{F82A6909-E715-4A78-988B-A26FC63AD597}" type="datetimeFigureOut">
              <a:rPr lang="en-US" smtClean="0"/>
              <a:t>10/23/2020</a:t>
            </a:fld>
            <a:endParaRPr lang="en-US"/>
          </a:p>
        </p:txBody>
      </p:sp>
    </p:spTree>
    <p:extLst>
      <p:ext uri="{BB962C8B-B14F-4D97-AF65-F5344CB8AC3E}">
        <p14:creationId xmlns:p14="http://schemas.microsoft.com/office/powerpoint/2010/main" val="1950775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82A6909-E715-4A78-988B-A26FC63AD597}" type="datetimeFigureOut">
              <a:rPr lang="en-US" smtClean="0"/>
              <a:t>10/23/2020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BEEA379-602F-488C-B9FA-FB67B8A2AA7E}" type="slidenum">
              <a:rPr lang="en-US" smtClean="0"/>
              <a:t>‹#›</a:t>
            </a:fld>
            <a:endParaRPr lang="en-US"/>
          </a:p>
        </p:txBody>
      </p:sp>
    </p:spTree>
    <p:extLst>
      <p:ext uri="{BB962C8B-B14F-4D97-AF65-F5344CB8AC3E}">
        <p14:creationId xmlns:p14="http://schemas.microsoft.com/office/powerpoint/2010/main" val="263009691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no-reply@zoom.us" TargetMode="External"/><Relationship Id="rId2" Type="http://schemas.openxmlformats.org/officeDocument/2006/relationships/hyperlink" Target="https://support.zoom.us/hc/en-us/articles/zoom.us/signup"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zoom.us/signi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hatfieldme73@gmail.com" TargetMode="External"/><Relationship Id="rId2" Type="http://schemas.openxmlformats.org/officeDocument/2006/relationships/hyperlink" Target="mailto:mhat123@yahoo.com"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support.zoom.us/hc/en-us/articles/201363203"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support.zoom.us/hc/en-us/articles/115005756143" TargetMode="External"/><Relationship Id="rId3" Type="http://schemas.openxmlformats.org/officeDocument/2006/relationships/hyperlink" Target="https://support.zoom.us/hc/en-us/articles/213298746" TargetMode="External"/><Relationship Id="rId7" Type="http://schemas.openxmlformats.org/officeDocument/2006/relationships/hyperlink" Target="https://support.zoom.us/hc/en-us/articles/210707503" TargetMode="External"/><Relationship Id="rId12" Type="http://schemas.openxmlformats.org/officeDocument/2006/relationships/image" Target="../media/image1.png"/><Relationship Id="rId2" Type="http://schemas.openxmlformats.org/officeDocument/2006/relationships/hyperlink" Target="https://support.zoom.us/hc/en-us/articles/201362033" TargetMode="External"/><Relationship Id="rId1" Type="http://schemas.openxmlformats.org/officeDocument/2006/relationships/slideLayout" Target="../slideLayouts/slideLayout2.xml"/><Relationship Id="rId6" Type="http://schemas.openxmlformats.org/officeDocument/2006/relationships/hyperlink" Target="https://support.zoom.us/hc/en-us/articles/200942759" TargetMode="External"/><Relationship Id="rId11" Type="http://schemas.openxmlformats.org/officeDocument/2006/relationships/hyperlink" Target="https://zoom.us/support/download" TargetMode="External"/><Relationship Id="rId5" Type="http://schemas.openxmlformats.org/officeDocument/2006/relationships/hyperlink" Target="https://support.zoom.us/hc/en-us/articles/201362993" TargetMode="External"/><Relationship Id="rId10" Type="http://schemas.openxmlformats.org/officeDocument/2006/relationships/hyperlink" Target="https://support.zoom.us/hc/en-us/articles/201363203" TargetMode="External"/><Relationship Id="rId4" Type="http://schemas.openxmlformats.org/officeDocument/2006/relationships/hyperlink" Target="https://support.zoom.us/hc/en-us/articles/204206269" TargetMode="External"/><Relationship Id="rId9" Type="http://schemas.openxmlformats.org/officeDocument/2006/relationships/hyperlink" Target="https://support.zoom.us/hc/en-us/articles/360021325712"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7230" y="-8468"/>
            <a:ext cx="4763558" cy="6866467"/>
            <a:chOff x="67175" y="-8467"/>
            <a:chExt cx="4763558" cy="6866467"/>
          </a:xfrm>
        </p:grpSpPr>
        <p:cxnSp>
          <p:nvCxnSpPr>
            <p:cNvPr id="11" name="Straight Connector 10">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2B0B446B-F419-425F-A165-E47046407E00}"/>
              </a:ext>
            </a:extLst>
          </p:cNvPr>
          <p:cNvSpPr>
            <a:spLocks noGrp="1"/>
          </p:cNvSpPr>
          <p:nvPr>
            <p:ph type="ctrTitle"/>
          </p:nvPr>
        </p:nvSpPr>
        <p:spPr>
          <a:xfrm>
            <a:off x="677335" y="1282701"/>
            <a:ext cx="5096060" cy="4307148"/>
          </a:xfrm>
        </p:spPr>
        <p:txBody>
          <a:bodyPr anchor="ctr">
            <a:normAutofit/>
          </a:bodyPr>
          <a:lstStyle/>
          <a:p>
            <a:r>
              <a:rPr lang="en-US" dirty="0"/>
              <a:t>Setting Up a Free Zoom Account</a:t>
            </a:r>
          </a:p>
        </p:txBody>
      </p:sp>
      <p:sp>
        <p:nvSpPr>
          <p:cNvPr id="19" name="Freeform: Shape 18">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497" y="-8468"/>
            <a:ext cx="5074930"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1D3A63C9-0764-4AE2-BE34-839F9D0A27B0}"/>
              </a:ext>
            </a:extLst>
          </p:cNvPr>
          <p:cNvSpPr>
            <a:spLocks noGrp="1"/>
          </p:cNvSpPr>
          <p:nvPr>
            <p:ph type="subTitle" idx="1"/>
          </p:nvPr>
        </p:nvSpPr>
        <p:spPr>
          <a:xfrm>
            <a:off x="7821120" y="2876315"/>
            <a:ext cx="3602567" cy="1096899"/>
          </a:xfrm>
        </p:spPr>
        <p:txBody>
          <a:bodyPr anchor="ctr">
            <a:normAutofit/>
          </a:bodyPr>
          <a:lstStyle/>
          <a:p>
            <a:pPr algn="l"/>
            <a:r>
              <a:rPr lang="en-US">
                <a:solidFill>
                  <a:srgbClr val="FFFFFF"/>
                </a:solidFill>
              </a:rPr>
              <a:t>Mary Hatfield</a:t>
            </a:r>
          </a:p>
          <a:p>
            <a:pPr algn="l"/>
            <a:r>
              <a:rPr lang="en-US">
                <a:solidFill>
                  <a:srgbClr val="FFFFFF"/>
                </a:solidFill>
              </a:rPr>
              <a:t>1</a:t>
            </a:r>
            <a:r>
              <a:rPr lang="en-US" baseline="30000">
                <a:solidFill>
                  <a:srgbClr val="FFFFFF"/>
                </a:solidFill>
              </a:rPr>
              <a:t>st</a:t>
            </a:r>
            <a:r>
              <a:rPr lang="en-US">
                <a:solidFill>
                  <a:srgbClr val="FFFFFF"/>
                </a:solidFill>
              </a:rPr>
              <a:t> Quarter Conference 2020-2021</a:t>
            </a:r>
          </a:p>
        </p:txBody>
      </p:sp>
      <p:pic>
        <p:nvPicPr>
          <p:cNvPr id="7" name="Picture 6" descr="Logo&#10;&#10;Description automatically generated">
            <a:extLst>
              <a:ext uri="{FF2B5EF4-FFF2-40B4-BE49-F238E27FC236}">
                <a16:creationId xmlns:a16="http://schemas.microsoft.com/office/drawing/2014/main" id="{F4554FF9-F3A3-41A8-BA16-7B9C8B882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479" y="5395712"/>
            <a:ext cx="1189085" cy="1189085"/>
          </a:xfrm>
          <a:prstGeom prst="rect">
            <a:avLst/>
          </a:prstGeom>
        </p:spPr>
      </p:pic>
    </p:spTree>
    <p:extLst>
      <p:ext uri="{BB962C8B-B14F-4D97-AF65-F5344CB8AC3E}">
        <p14:creationId xmlns:p14="http://schemas.microsoft.com/office/powerpoint/2010/main" val="1606837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7427E0-AD5D-4773-A64D-B6E7DD5B8B3F}"/>
              </a:ext>
            </a:extLst>
          </p:cNvPr>
          <p:cNvSpPr>
            <a:spLocks noGrp="1"/>
          </p:cNvSpPr>
          <p:nvPr>
            <p:ph idx="1"/>
          </p:nvPr>
        </p:nvSpPr>
        <p:spPr>
          <a:xfrm>
            <a:off x="1833196" y="303335"/>
            <a:ext cx="7440806" cy="5908430"/>
          </a:xfrm>
        </p:spPr>
        <p:txBody>
          <a:bodyPr/>
          <a:lstStyle/>
          <a:p>
            <a:pPr marL="742950" marR="0" lvl="1" indent="-285750">
              <a:lnSpc>
                <a:spcPct val="107000"/>
              </a:lnSpc>
              <a:spcBef>
                <a:spcPts val="0"/>
              </a:spcBef>
              <a:spcAft>
                <a:spcPts val="0"/>
              </a:spcAft>
              <a:buFont typeface="+mj-lt"/>
              <a:buAutoNum type="alphaL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Meeting Settings</a:t>
            </a:r>
          </a:p>
          <a:p>
            <a:pPr marL="1143000" marR="0" lvl="2" indent="-228600">
              <a:lnSpc>
                <a:spcPct val="107000"/>
              </a:lnSpc>
              <a:spcBef>
                <a:spcPts val="0"/>
              </a:spcBef>
              <a:spcAft>
                <a:spcPts val="0"/>
              </a:spcAft>
              <a:buFont typeface="+mj-lt"/>
              <a:buAutoNum type="romanL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Select Registration Required</a:t>
            </a:r>
          </a:p>
          <a:p>
            <a:pPr marL="1143000" marR="0" lvl="2" indent="-228600">
              <a:lnSpc>
                <a:spcPct val="107000"/>
              </a:lnSpc>
              <a:spcBef>
                <a:spcPts val="0"/>
              </a:spcBef>
              <a:spcAft>
                <a:spcPts val="0"/>
              </a:spcAft>
              <a:buFont typeface="+mj-lt"/>
              <a:buAutoNum type="romanL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Select Generate automatically for Meeting ID</a:t>
            </a:r>
          </a:p>
          <a:p>
            <a:pPr marL="1143000" marR="0" lvl="2" indent="-228600">
              <a:lnSpc>
                <a:spcPct val="107000"/>
              </a:lnSpc>
              <a:spcBef>
                <a:spcPts val="0"/>
              </a:spcBef>
              <a:spcAft>
                <a:spcPts val="0"/>
              </a:spcAft>
              <a:buFont typeface="+mj-lt"/>
              <a:buAutoNum type="romanL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Select Require Meeting Password.</a:t>
            </a:r>
          </a:p>
          <a:p>
            <a:pPr marL="1143000" marR="0" lvl="2" indent="-228600">
              <a:lnSpc>
                <a:spcPct val="107000"/>
              </a:lnSpc>
              <a:spcBef>
                <a:spcPts val="0"/>
              </a:spcBef>
              <a:spcAft>
                <a:spcPts val="0"/>
              </a:spcAft>
              <a:buFont typeface="+mj-lt"/>
              <a:buAutoNum type="romanL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Make sure Host and participant video and audio is turned off</a:t>
            </a:r>
          </a:p>
          <a:p>
            <a:pPr marL="1143000" marR="0" lvl="2" indent="-228600">
              <a:lnSpc>
                <a:spcPct val="107000"/>
              </a:lnSpc>
              <a:spcBef>
                <a:spcPts val="0"/>
              </a:spcBef>
              <a:spcAft>
                <a:spcPts val="0"/>
              </a:spcAft>
              <a:buFont typeface="+mj-lt"/>
              <a:buAutoNum type="romanL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Under Meeting Options</a:t>
            </a:r>
          </a:p>
          <a:p>
            <a:pPr marL="1600200" marR="0" lvl="3" indent="-228600">
              <a:lnSpc>
                <a:spcPct val="107000"/>
              </a:lnSpc>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Mute participants upon entry</a:t>
            </a:r>
          </a:p>
          <a:p>
            <a:pPr marL="1600200" marR="0" lvl="3" indent="-228600">
              <a:lnSpc>
                <a:spcPct val="107000"/>
              </a:lnSpc>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Enable waiting room (automatically set by Zoom)</a:t>
            </a:r>
          </a:p>
          <a:p>
            <a:pPr marL="1600200" marR="0" lvl="3" indent="-228600">
              <a:lnSpc>
                <a:spcPct val="107000"/>
              </a:lnSpc>
              <a:spcBef>
                <a:spcPts val="0"/>
              </a:spcBef>
              <a:spcAft>
                <a:spcPts val="80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Only Authenticated users can Join</a:t>
            </a:r>
          </a:p>
          <a:p>
            <a:pPr marL="0" indent="0">
              <a:buNone/>
            </a:pPr>
            <a:endParaRPr lang="en-US" dirty="0"/>
          </a:p>
        </p:txBody>
      </p:sp>
      <p:pic>
        <p:nvPicPr>
          <p:cNvPr id="6" name="Content Placeholder 4" descr="Logo&#10;&#10;Description automatically generated">
            <a:extLst>
              <a:ext uri="{FF2B5EF4-FFF2-40B4-BE49-F238E27FC236}">
                <a16:creationId xmlns:a16="http://schemas.microsoft.com/office/drawing/2014/main" id="{AFA0C2AA-54F3-4E94-A615-C305089FC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204" y="5507893"/>
            <a:ext cx="1222131" cy="1222131"/>
          </a:xfrm>
          <a:prstGeom prst="rect">
            <a:avLst/>
          </a:prstGeom>
        </p:spPr>
      </p:pic>
    </p:spTree>
    <p:extLst>
      <p:ext uri="{BB962C8B-B14F-4D97-AF65-F5344CB8AC3E}">
        <p14:creationId xmlns:p14="http://schemas.microsoft.com/office/powerpoint/2010/main" val="1042748309"/>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9E387-1219-45BE-9EC8-F8D42862CFC6}"/>
              </a:ext>
            </a:extLst>
          </p:cNvPr>
          <p:cNvSpPr>
            <a:spLocks noGrp="1"/>
          </p:cNvSpPr>
          <p:nvPr>
            <p:ph type="title"/>
          </p:nvPr>
        </p:nvSpPr>
        <p:spPr>
          <a:xfrm>
            <a:off x="677334" y="609600"/>
            <a:ext cx="8596668" cy="801565"/>
          </a:xfrm>
        </p:spPr>
        <p:txBody>
          <a:bodyPr/>
          <a:lstStyle/>
          <a:p>
            <a:r>
              <a:rPr lang="en-US" dirty="0"/>
              <a:t>Settings for scheduling meetings</a:t>
            </a:r>
          </a:p>
        </p:txBody>
      </p:sp>
      <p:pic>
        <p:nvPicPr>
          <p:cNvPr id="7" name="Content Placeholder 6">
            <a:extLst>
              <a:ext uri="{FF2B5EF4-FFF2-40B4-BE49-F238E27FC236}">
                <a16:creationId xmlns:a16="http://schemas.microsoft.com/office/drawing/2014/main" id="{838A90AF-F8BA-48E9-929C-BA1C49513095}"/>
              </a:ext>
            </a:extLst>
          </p:cNvPr>
          <p:cNvPicPr>
            <a:picLocks noGrp="1" noChangeAspect="1"/>
          </p:cNvPicPr>
          <p:nvPr>
            <p:ph idx="1"/>
          </p:nvPr>
        </p:nvPicPr>
        <p:blipFill rotWithShape="1">
          <a:blip r:embed="rId2"/>
          <a:srcRect b="10381"/>
          <a:stretch/>
        </p:blipFill>
        <p:spPr>
          <a:xfrm>
            <a:off x="1516889" y="1248507"/>
            <a:ext cx="9836995" cy="4958862"/>
          </a:xfrm>
        </p:spPr>
      </p:pic>
      <p:pic>
        <p:nvPicPr>
          <p:cNvPr id="5" name="Content Placeholder 4" descr="Logo&#10;&#10;Description automatically generated">
            <a:extLst>
              <a:ext uri="{FF2B5EF4-FFF2-40B4-BE49-F238E27FC236}">
                <a16:creationId xmlns:a16="http://schemas.microsoft.com/office/drawing/2014/main" id="{725B08E9-811E-4BE1-8F5B-E1D03E858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04" y="5507893"/>
            <a:ext cx="1222131" cy="1222131"/>
          </a:xfrm>
          <a:prstGeom prst="rect">
            <a:avLst/>
          </a:prstGeom>
        </p:spPr>
      </p:pic>
    </p:spTree>
    <p:extLst>
      <p:ext uri="{BB962C8B-B14F-4D97-AF65-F5344CB8AC3E}">
        <p14:creationId xmlns:p14="http://schemas.microsoft.com/office/powerpoint/2010/main" val="3449065677"/>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F0A7-29D3-4772-9B7F-754CCDEA05C6}"/>
              </a:ext>
            </a:extLst>
          </p:cNvPr>
          <p:cNvSpPr>
            <a:spLocks noGrp="1"/>
          </p:cNvSpPr>
          <p:nvPr>
            <p:ph type="title"/>
          </p:nvPr>
        </p:nvSpPr>
        <p:spPr>
          <a:xfrm>
            <a:off x="677334" y="609600"/>
            <a:ext cx="8596668" cy="669681"/>
          </a:xfrm>
        </p:spPr>
        <p:txBody>
          <a:bodyPr/>
          <a:lstStyle/>
          <a:p>
            <a:r>
              <a:rPr lang="en-US" dirty="0"/>
              <a:t>More settings for meetings</a:t>
            </a:r>
          </a:p>
        </p:txBody>
      </p:sp>
      <p:pic>
        <p:nvPicPr>
          <p:cNvPr id="5" name="Content Placeholder 4">
            <a:extLst>
              <a:ext uri="{FF2B5EF4-FFF2-40B4-BE49-F238E27FC236}">
                <a16:creationId xmlns:a16="http://schemas.microsoft.com/office/drawing/2014/main" id="{72823B44-1803-4BED-802B-EC4D75A6E5FC}"/>
              </a:ext>
            </a:extLst>
          </p:cNvPr>
          <p:cNvPicPr>
            <a:picLocks noGrp="1" noChangeAspect="1"/>
          </p:cNvPicPr>
          <p:nvPr>
            <p:ph idx="1"/>
          </p:nvPr>
        </p:nvPicPr>
        <p:blipFill rotWithShape="1">
          <a:blip r:embed="rId2"/>
          <a:srcRect b="10464"/>
          <a:stretch/>
        </p:blipFill>
        <p:spPr>
          <a:xfrm>
            <a:off x="1525853" y="1169377"/>
            <a:ext cx="9741304" cy="4906107"/>
          </a:xfrm>
        </p:spPr>
      </p:pic>
      <p:pic>
        <p:nvPicPr>
          <p:cNvPr id="7" name="Content Placeholder 4" descr="Logo&#10;&#10;Description automatically generated">
            <a:extLst>
              <a:ext uri="{FF2B5EF4-FFF2-40B4-BE49-F238E27FC236}">
                <a16:creationId xmlns:a16="http://schemas.microsoft.com/office/drawing/2014/main" id="{8883D43F-8720-4800-9951-9C6B31DBB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04" y="5507893"/>
            <a:ext cx="1222131" cy="1222131"/>
          </a:xfrm>
          <a:prstGeom prst="rect">
            <a:avLst/>
          </a:prstGeom>
        </p:spPr>
      </p:pic>
    </p:spTree>
    <p:extLst>
      <p:ext uri="{BB962C8B-B14F-4D97-AF65-F5344CB8AC3E}">
        <p14:creationId xmlns:p14="http://schemas.microsoft.com/office/powerpoint/2010/main" val="23857599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DCD5C-F2CF-4B68-9B51-825EFB37FEE3}"/>
              </a:ext>
            </a:extLst>
          </p:cNvPr>
          <p:cNvSpPr>
            <a:spLocks noGrp="1"/>
          </p:cNvSpPr>
          <p:nvPr>
            <p:ph type="title"/>
          </p:nvPr>
        </p:nvSpPr>
        <p:spPr>
          <a:xfrm>
            <a:off x="677334" y="609600"/>
            <a:ext cx="8596668" cy="660888"/>
          </a:xfrm>
        </p:spPr>
        <p:txBody>
          <a:bodyPr/>
          <a:lstStyle/>
          <a:p>
            <a:r>
              <a:rPr lang="en-US" dirty="0"/>
              <a:t>Continued</a:t>
            </a:r>
          </a:p>
        </p:txBody>
      </p:sp>
      <p:sp>
        <p:nvSpPr>
          <p:cNvPr id="3" name="Content Placeholder 2">
            <a:extLst>
              <a:ext uri="{FF2B5EF4-FFF2-40B4-BE49-F238E27FC236}">
                <a16:creationId xmlns:a16="http://schemas.microsoft.com/office/drawing/2014/main" id="{AFE70F14-45D4-4DFB-92B8-4448B748A5E8}"/>
              </a:ext>
            </a:extLst>
          </p:cNvPr>
          <p:cNvSpPr>
            <a:spLocks noGrp="1"/>
          </p:cNvSpPr>
          <p:nvPr>
            <p:ph idx="1"/>
          </p:nvPr>
        </p:nvSpPr>
        <p:spPr>
          <a:xfrm>
            <a:off x="1274884" y="1345223"/>
            <a:ext cx="7999117" cy="4075235"/>
          </a:xfrm>
        </p:spPr>
        <p:txBody>
          <a:bodyPr/>
          <a:lstStyle/>
          <a:p>
            <a:r>
              <a:rPr lang="en-US" sz="2400" dirty="0"/>
              <a:t>You might want to allow the host (you) to share your screen</a:t>
            </a:r>
          </a:p>
          <a:p>
            <a:r>
              <a:rPr lang="en-US" sz="2400" dirty="0"/>
              <a:t>You also might want to enable the white board so that you can create during the Zoom meeting</a:t>
            </a:r>
          </a:p>
          <a:p>
            <a:r>
              <a:rPr lang="en-US" sz="2400" dirty="0"/>
              <a:t>You might want to allow non-verbal reactions using icons</a:t>
            </a:r>
          </a:p>
          <a:p>
            <a:r>
              <a:rPr lang="en-US" sz="2400" dirty="0"/>
              <a:t>If a person is not using video, you could set up to allow their profile photo instead; otherwise it will just be the participant’s name </a:t>
            </a:r>
          </a:p>
          <a:p>
            <a:endParaRPr lang="en-US" dirty="0"/>
          </a:p>
          <a:p>
            <a:endParaRPr lang="en-US" dirty="0"/>
          </a:p>
        </p:txBody>
      </p:sp>
      <p:pic>
        <p:nvPicPr>
          <p:cNvPr id="5" name="Content Placeholder 4" descr="Logo&#10;&#10;Description automatically generated">
            <a:extLst>
              <a:ext uri="{FF2B5EF4-FFF2-40B4-BE49-F238E27FC236}">
                <a16:creationId xmlns:a16="http://schemas.microsoft.com/office/drawing/2014/main" id="{1BB5DC15-6B5D-4D16-876F-9AED16CE5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204" y="5507893"/>
            <a:ext cx="1222131" cy="1222131"/>
          </a:xfrm>
          <a:prstGeom prst="rect">
            <a:avLst/>
          </a:prstGeom>
        </p:spPr>
      </p:pic>
    </p:spTree>
    <p:extLst>
      <p:ext uri="{BB962C8B-B14F-4D97-AF65-F5344CB8AC3E}">
        <p14:creationId xmlns:p14="http://schemas.microsoft.com/office/powerpoint/2010/main" val="870033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598D-A3E6-4404-860D-D28EB9025550}"/>
              </a:ext>
            </a:extLst>
          </p:cNvPr>
          <p:cNvSpPr>
            <a:spLocks noGrp="1"/>
          </p:cNvSpPr>
          <p:nvPr>
            <p:ph type="title"/>
          </p:nvPr>
        </p:nvSpPr>
        <p:spPr>
          <a:xfrm>
            <a:off x="677334" y="609600"/>
            <a:ext cx="8596668" cy="783981"/>
          </a:xfrm>
        </p:spPr>
        <p:txBody>
          <a:bodyPr/>
          <a:lstStyle/>
          <a:p>
            <a:r>
              <a:rPr lang="en-US" dirty="0"/>
              <a:t>More settings</a:t>
            </a:r>
          </a:p>
        </p:txBody>
      </p:sp>
      <p:pic>
        <p:nvPicPr>
          <p:cNvPr id="7" name="Content Placeholder 6">
            <a:extLst>
              <a:ext uri="{FF2B5EF4-FFF2-40B4-BE49-F238E27FC236}">
                <a16:creationId xmlns:a16="http://schemas.microsoft.com/office/drawing/2014/main" id="{5F392D55-3C83-43AC-95E2-233BB8C7CB1F}"/>
              </a:ext>
            </a:extLst>
          </p:cNvPr>
          <p:cNvPicPr>
            <a:picLocks noGrp="1" noChangeAspect="1"/>
          </p:cNvPicPr>
          <p:nvPr>
            <p:ph idx="1"/>
          </p:nvPr>
        </p:nvPicPr>
        <p:blipFill rotWithShape="1">
          <a:blip r:embed="rId2"/>
          <a:srcRect b="9484"/>
          <a:stretch/>
        </p:blipFill>
        <p:spPr>
          <a:xfrm>
            <a:off x="1446335" y="1543050"/>
            <a:ext cx="9719896" cy="4948882"/>
          </a:xfrm>
        </p:spPr>
      </p:pic>
      <p:pic>
        <p:nvPicPr>
          <p:cNvPr id="5" name="Content Placeholder 4" descr="Logo&#10;&#10;Description automatically generated">
            <a:extLst>
              <a:ext uri="{FF2B5EF4-FFF2-40B4-BE49-F238E27FC236}">
                <a16:creationId xmlns:a16="http://schemas.microsoft.com/office/drawing/2014/main" id="{DEA78EC6-7C8F-4AEA-9FC6-0D294BE0E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04" y="5507893"/>
            <a:ext cx="1222131" cy="1222131"/>
          </a:xfrm>
          <a:prstGeom prst="rect">
            <a:avLst/>
          </a:prstGeom>
        </p:spPr>
      </p:pic>
    </p:spTree>
    <p:extLst>
      <p:ext uri="{BB962C8B-B14F-4D97-AF65-F5344CB8AC3E}">
        <p14:creationId xmlns:p14="http://schemas.microsoft.com/office/powerpoint/2010/main" val="2381415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70DB-72B9-42CE-99DE-D7DABB608231}"/>
              </a:ext>
            </a:extLst>
          </p:cNvPr>
          <p:cNvSpPr>
            <a:spLocks noGrp="1"/>
          </p:cNvSpPr>
          <p:nvPr>
            <p:ph type="title"/>
          </p:nvPr>
        </p:nvSpPr>
        <p:spPr/>
        <p:txBody>
          <a:bodyPr/>
          <a:lstStyle/>
          <a:p>
            <a:r>
              <a:rPr lang="en-US" dirty="0"/>
              <a:t>More…</a:t>
            </a:r>
          </a:p>
        </p:txBody>
      </p:sp>
      <p:pic>
        <p:nvPicPr>
          <p:cNvPr id="7" name="Content Placeholder 6">
            <a:extLst>
              <a:ext uri="{FF2B5EF4-FFF2-40B4-BE49-F238E27FC236}">
                <a16:creationId xmlns:a16="http://schemas.microsoft.com/office/drawing/2014/main" id="{71E855E7-C76C-4A7E-B531-8E8ECE6E3199}"/>
              </a:ext>
            </a:extLst>
          </p:cNvPr>
          <p:cNvPicPr>
            <a:picLocks noGrp="1" noChangeAspect="1"/>
          </p:cNvPicPr>
          <p:nvPr>
            <p:ph idx="1"/>
          </p:nvPr>
        </p:nvPicPr>
        <p:blipFill rotWithShape="1">
          <a:blip r:embed="rId2"/>
          <a:srcRect b="9549"/>
          <a:stretch/>
        </p:blipFill>
        <p:spPr>
          <a:xfrm>
            <a:off x="1399140" y="1235319"/>
            <a:ext cx="10115526" cy="5146631"/>
          </a:xfrm>
        </p:spPr>
      </p:pic>
      <p:pic>
        <p:nvPicPr>
          <p:cNvPr id="5" name="Content Placeholder 4" descr="Logo&#10;&#10;Description automatically generated">
            <a:extLst>
              <a:ext uri="{FF2B5EF4-FFF2-40B4-BE49-F238E27FC236}">
                <a16:creationId xmlns:a16="http://schemas.microsoft.com/office/drawing/2014/main" id="{2F1F88C5-4F4B-47E6-957F-03EA802A7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04" y="5507893"/>
            <a:ext cx="1222131" cy="1222131"/>
          </a:xfrm>
          <a:prstGeom prst="rect">
            <a:avLst/>
          </a:prstGeom>
        </p:spPr>
      </p:pic>
    </p:spTree>
    <p:extLst>
      <p:ext uri="{BB962C8B-B14F-4D97-AF65-F5344CB8AC3E}">
        <p14:creationId xmlns:p14="http://schemas.microsoft.com/office/powerpoint/2010/main" val="942263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EA8A7-D0FF-4581-99E8-BC8EAD45FC75}"/>
              </a:ext>
            </a:extLst>
          </p:cNvPr>
          <p:cNvSpPr>
            <a:spLocks noGrp="1"/>
          </p:cNvSpPr>
          <p:nvPr>
            <p:ph type="title"/>
          </p:nvPr>
        </p:nvSpPr>
        <p:spPr>
          <a:xfrm>
            <a:off x="677334" y="609600"/>
            <a:ext cx="8596668" cy="981808"/>
          </a:xfrm>
        </p:spPr>
        <p:txBody>
          <a:bodyPr/>
          <a:lstStyle/>
          <a:p>
            <a:r>
              <a:rPr lang="en-US" dirty="0"/>
              <a:t>Finally</a:t>
            </a:r>
          </a:p>
        </p:txBody>
      </p:sp>
      <p:sp>
        <p:nvSpPr>
          <p:cNvPr id="3" name="Content Placeholder 2">
            <a:extLst>
              <a:ext uri="{FF2B5EF4-FFF2-40B4-BE49-F238E27FC236}">
                <a16:creationId xmlns:a16="http://schemas.microsoft.com/office/drawing/2014/main" id="{2DE3EA35-CB18-4EC3-ABF3-69B11884D791}"/>
              </a:ext>
            </a:extLst>
          </p:cNvPr>
          <p:cNvSpPr>
            <a:spLocks noGrp="1"/>
          </p:cNvSpPr>
          <p:nvPr>
            <p:ph idx="1"/>
          </p:nvPr>
        </p:nvSpPr>
        <p:spPr>
          <a:xfrm>
            <a:off x="1283676" y="1435224"/>
            <a:ext cx="8060664" cy="3338999"/>
          </a:xfrm>
        </p:spPr>
        <p:txBody>
          <a:bodyPr>
            <a:normAutofit lnSpcReduction="10000"/>
          </a:bodyPr>
          <a:lstStyle/>
          <a:p>
            <a:pPr algn="l"/>
            <a:r>
              <a:rPr lang="en-US" sz="2800" b="1" i="0" dirty="0">
                <a:solidFill>
                  <a:srgbClr val="232333"/>
                </a:solidFill>
                <a:effectLst/>
                <a:latin typeface="Lato"/>
              </a:rPr>
              <a:t>Show a "Join from your browser" link</a:t>
            </a:r>
          </a:p>
          <a:p>
            <a:pPr algn="l"/>
            <a:r>
              <a:rPr lang="en-US" sz="2800" b="0" i="0" dirty="0">
                <a:solidFill>
                  <a:srgbClr val="747487"/>
                </a:solidFill>
                <a:effectLst/>
                <a:latin typeface="Lato"/>
              </a:rPr>
              <a:t>Allow participants to bypass the Zoom application download process, and join a meeting directly from their browser. This is a workaround for participants who are unable to download, install, or run applications. Note that the meeting experience from the browser is limited</a:t>
            </a:r>
          </a:p>
          <a:p>
            <a:endParaRPr lang="en-US" dirty="0"/>
          </a:p>
        </p:txBody>
      </p:sp>
      <p:pic>
        <p:nvPicPr>
          <p:cNvPr id="7" name="Content Placeholder 4" descr="Logo&#10;&#10;Description automatically generated">
            <a:extLst>
              <a:ext uri="{FF2B5EF4-FFF2-40B4-BE49-F238E27FC236}">
                <a16:creationId xmlns:a16="http://schemas.microsoft.com/office/drawing/2014/main" id="{8B0D26CA-86FA-48BB-A6A7-D8E4C2AFEE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204" y="5507893"/>
            <a:ext cx="1222131" cy="1222131"/>
          </a:xfrm>
          <a:prstGeom prst="rect">
            <a:avLst/>
          </a:prstGeom>
        </p:spPr>
      </p:pic>
      <p:sp>
        <p:nvSpPr>
          <p:cNvPr id="8" name="TextBox 7">
            <a:extLst>
              <a:ext uri="{FF2B5EF4-FFF2-40B4-BE49-F238E27FC236}">
                <a16:creationId xmlns:a16="http://schemas.microsoft.com/office/drawing/2014/main" id="{46CDF140-AF7B-4163-ACF4-465DBB3394CB}"/>
              </a:ext>
            </a:extLst>
          </p:cNvPr>
          <p:cNvSpPr txBox="1"/>
          <p:nvPr/>
        </p:nvSpPr>
        <p:spPr>
          <a:xfrm>
            <a:off x="4085613" y="4561077"/>
            <a:ext cx="4205261" cy="1938992"/>
          </a:xfrm>
          <a:prstGeom prst="rect">
            <a:avLst/>
          </a:prstGeom>
          <a:noFill/>
        </p:spPr>
        <p:txBody>
          <a:bodyPr wrap="square" rtlCol="0">
            <a:spAutoFit/>
          </a:bodyPr>
          <a:lstStyle/>
          <a:p>
            <a:r>
              <a:rPr lang="en-US" sz="2400" dirty="0"/>
              <a:t>NOW YOU ARE DONE WITH THE SET UP! YOU PROBABLY WILL NOT NEED TO CHANGE THESE SETTINGS EVER AGAIN!</a:t>
            </a:r>
          </a:p>
        </p:txBody>
      </p:sp>
      <p:sp>
        <p:nvSpPr>
          <p:cNvPr id="9" name="TextBox 8">
            <a:extLst>
              <a:ext uri="{FF2B5EF4-FFF2-40B4-BE49-F238E27FC236}">
                <a16:creationId xmlns:a16="http://schemas.microsoft.com/office/drawing/2014/main" id="{9FD76684-F8B7-4B3F-8DEB-BC8FB457B03B}"/>
              </a:ext>
            </a:extLst>
          </p:cNvPr>
          <p:cNvSpPr txBox="1"/>
          <p:nvPr/>
        </p:nvSpPr>
        <p:spPr>
          <a:xfrm>
            <a:off x="12350684" y="6645654"/>
            <a:ext cx="3002437" cy="369332"/>
          </a:xfrm>
          <a:prstGeom prst="rect">
            <a:avLst/>
          </a:prstGeom>
          <a:noFill/>
        </p:spPr>
        <p:txBody>
          <a:bodyPr wrap="square" rtlCol="0">
            <a:spAutoFit/>
          </a:bodyPr>
          <a:lstStyle/>
          <a:p>
            <a:endParaRPr lang="en-US" dirty="0"/>
          </a:p>
        </p:txBody>
      </p:sp>
      <p:pic>
        <p:nvPicPr>
          <p:cNvPr id="2050" name="Picture 2" descr="The Fault In Our Stars GIVEAWAY! - HCPL Teen Blog">
            <a:extLst>
              <a:ext uri="{FF2B5EF4-FFF2-40B4-BE49-F238E27FC236}">
                <a16:creationId xmlns:a16="http://schemas.microsoft.com/office/drawing/2014/main" id="{BE1728CC-3401-4289-BB42-C2EF1A42D58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8878" y="4561077"/>
            <a:ext cx="3048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134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7512-F341-4522-9D49-7A0AE4B8372E}"/>
              </a:ext>
            </a:extLst>
          </p:cNvPr>
          <p:cNvSpPr>
            <a:spLocks noGrp="1"/>
          </p:cNvSpPr>
          <p:nvPr>
            <p:ph type="title"/>
          </p:nvPr>
        </p:nvSpPr>
        <p:spPr>
          <a:xfrm>
            <a:off x="650957" y="253512"/>
            <a:ext cx="8596668" cy="665285"/>
          </a:xfrm>
        </p:spPr>
        <p:txBody>
          <a:bodyPr/>
          <a:lstStyle/>
          <a:p>
            <a:r>
              <a:rPr lang="en-US" dirty="0"/>
              <a:t>Schedule a meeting</a:t>
            </a:r>
          </a:p>
        </p:txBody>
      </p:sp>
      <p:pic>
        <p:nvPicPr>
          <p:cNvPr id="7" name="Content Placeholder 6">
            <a:extLst>
              <a:ext uri="{FF2B5EF4-FFF2-40B4-BE49-F238E27FC236}">
                <a16:creationId xmlns:a16="http://schemas.microsoft.com/office/drawing/2014/main" id="{FE992F1E-EE06-4D7C-A91F-14C01DC0AD05}"/>
              </a:ext>
            </a:extLst>
          </p:cNvPr>
          <p:cNvPicPr>
            <a:picLocks noGrp="1" noChangeAspect="1"/>
          </p:cNvPicPr>
          <p:nvPr>
            <p:ph idx="1"/>
          </p:nvPr>
        </p:nvPicPr>
        <p:blipFill rotWithShape="1">
          <a:blip r:embed="rId2"/>
          <a:srcRect b="10456"/>
          <a:stretch/>
        </p:blipFill>
        <p:spPr>
          <a:xfrm>
            <a:off x="1140866" y="817685"/>
            <a:ext cx="9379131" cy="4724134"/>
          </a:xfrm>
        </p:spPr>
      </p:pic>
      <p:pic>
        <p:nvPicPr>
          <p:cNvPr id="5" name="Content Placeholder 4" descr="Logo&#10;&#10;Description automatically generated">
            <a:extLst>
              <a:ext uri="{FF2B5EF4-FFF2-40B4-BE49-F238E27FC236}">
                <a16:creationId xmlns:a16="http://schemas.microsoft.com/office/drawing/2014/main" id="{2C7803B0-DEBF-49F7-B82A-1DF4580EA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04" y="5507893"/>
            <a:ext cx="1222131" cy="1222131"/>
          </a:xfrm>
          <a:prstGeom prst="rect">
            <a:avLst/>
          </a:prstGeom>
        </p:spPr>
      </p:pic>
      <p:sp>
        <p:nvSpPr>
          <p:cNvPr id="8" name="TextBox 7">
            <a:extLst>
              <a:ext uri="{FF2B5EF4-FFF2-40B4-BE49-F238E27FC236}">
                <a16:creationId xmlns:a16="http://schemas.microsoft.com/office/drawing/2014/main" id="{7DB3CE3F-4E3F-4FCE-86C7-3A888FDB2C20}"/>
              </a:ext>
            </a:extLst>
          </p:cNvPr>
          <p:cNvSpPr txBox="1"/>
          <p:nvPr/>
        </p:nvSpPr>
        <p:spPr>
          <a:xfrm>
            <a:off x="1626577" y="5568196"/>
            <a:ext cx="8801100" cy="923330"/>
          </a:xfrm>
          <a:prstGeom prst="rect">
            <a:avLst/>
          </a:prstGeom>
          <a:noFill/>
        </p:spPr>
        <p:txBody>
          <a:bodyPr wrap="square" rtlCol="0">
            <a:spAutoFit/>
          </a:bodyPr>
          <a:lstStyle/>
          <a:p>
            <a:r>
              <a:rPr lang="en-US" dirty="0"/>
              <a:t>Remember, when you scroll down, you want the meeting ID &amp; passcode to generate automatically and the waiting room should be enabled. Video off and mute on.  </a:t>
            </a:r>
            <a:r>
              <a:rPr lang="en-US" b="1" u="sng" dirty="0"/>
              <a:t>CLICK SAVE</a:t>
            </a:r>
            <a:r>
              <a:rPr lang="en-US" dirty="0"/>
              <a:t>.</a:t>
            </a:r>
          </a:p>
        </p:txBody>
      </p:sp>
    </p:spTree>
    <p:extLst>
      <p:ext uri="{BB962C8B-B14F-4D97-AF65-F5344CB8AC3E}">
        <p14:creationId xmlns:p14="http://schemas.microsoft.com/office/powerpoint/2010/main" val="1021487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9411B-388E-4FA9-97F3-3770B20C8F84}"/>
              </a:ext>
            </a:extLst>
          </p:cNvPr>
          <p:cNvSpPr>
            <a:spLocks noGrp="1"/>
          </p:cNvSpPr>
          <p:nvPr>
            <p:ph type="title"/>
          </p:nvPr>
        </p:nvSpPr>
        <p:spPr>
          <a:xfrm>
            <a:off x="690522" y="266700"/>
            <a:ext cx="8596668" cy="660888"/>
          </a:xfrm>
        </p:spPr>
        <p:txBody>
          <a:bodyPr/>
          <a:lstStyle/>
          <a:p>
            <a:r>
              <a:rPr lang="en-US" dirty="0"/>
              <a:t>Now the meeting is set up.</a:t>
            </a:r>
          </a:p>
        </p:txBody>
      </p:sp>
      <p:pic>
        <p:nvPicPr>
          <p:cNvPr id="7" name="Content Placeholder 6">
            <a:extLst>
              <a:ext uri="{FF2B5EF4-FFF2-40B4-BE49-F238E27FC236}">
                <a16:creationId xmlns:a16="http://schemas.microsoft.com/office/drawing/2014/main" id="{639D7CC0-BFE9-4EE2-AA27-302D0B8BE10C}"/>
              </a:ext>
            </a:extLst>
          </p:cNvPr>
          <p:cNvPicPr>
            <a:picLocks noGrp="1" noChangeAspect="1"/>
          </p:cNvPicPr>
          <p:nvPr>
            <p:ph idx="1"/>
          </p:nvPr>
        </p:nvPicPr>
        <p:blipFill rotWithShape="1">
          <a:blip r:embed="rId2"/>
          <a:srcRect b="10615"/>
          <a:stretch/>
        </p:blipFill>
        <p:spPr>
          <a:xfrm>
            <a:off x="955333" y="813288"/>
            <a:ext cx="9977901" cy="5016765"/>
          </a:xfrm>
        </p:spPr>
      </p:pic>
      <p:pic>
        <p:nvPicPr>
          <p:cNvPr id="5" name="Content Placeholder 4" descr="Logo&#10;&#10;Description automatically generated">
            <a:extLst>
              <a:ext uri="{FF2B5EF4-FFF2-40B4-BE49-F238E27FC236}">
                <a16:creationId xmlns:a16="http://schemas.microsoft.com/office/drawing/2014/main" id="{8DCF80C0-7B4D-4F94-ADF7-0E54116E5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04" y="5507893"/>
            <a:ext cx="1222131" cy="1222131"/>
          </a:xfrm>
          <a:prstGeom prst="rect">
            <a:avLst/>
          </a:prstGeom>
        </p:spPr>
      </p:pic>
      <p:sp>
        <p:nvSpPr>
          <p:cNvPr id="3" name="TextBox 2">
            <a:extLst>
              <a:ext uri="{FF2B5EF4-FFF2-40B4-BE49-F238E27FC236}">
                <a16:creationId xmlns:a16="http://schemas.microsoft.com/office/drawing/2014/main" id="{B80CC198-ACE9-4E6E-BFC2-B6EC7DCB9F75}"/>
              </a:ext>
            </a:extLst>
          </p:cNvPr>
          <p:cNvSpPr txBox="1"/>
          <p:nvPr/>
        </p:nvSpPr>
        <p:spPr>
          <a:xfrm>
            <a:off x="2268415" y="5915102"/>
            <a:ext cx="3582866" cy="369332"/>
          </a:xfrm>
          <a:prstGeom prst="rect">
            <a:avLst/>
          </a:prstGeom>
          <a:noFill/>
        </p:spPr>
        <p:txBody>
          <a:bodyPr wrap="square" rtlCol="0">
            <a:spAutoFit/>
          </a:bodyPr>
          <a:lstStyle/>
          <a:p>
            <a:r>
              <a:rPr lang="en-US" dirty="0"/>
              <a:t>Click on Copy Invitation </a:t>
            </a:r>
          </a:p>
        </p:txBody>
      </p:sp>
    </p:spTree>
    <p:extLst>
      <p:ext uri="{BB962C8B-B14F-4D97-AF65-F5344CB8AC3E}">
        <p14:creationId xmlns:p14="http://schemas.microsoft.com/office/powerpoint/2010/main" val="4120314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1174D-2A3F-4668-BBAD-5FC6CC9EB152}"/>
              </a:ext>
            </a:extLst>
          </p:cNvPr>
          <p:cNvSpPr>
            <a:spLocks noGrp="1"/>
          </p:cNvSpPr>
          <p:nvPr>
            <p:ph type="title"/>
          </p:nvPr>
        </p:nvSpPr>
        <p:spPr>
          <a:xfrm>
            <a:off x="694919" y="420566"/>
            <a:ext cx="9447008" cy="1320800"/>
          </a:xfrm>
        </p:spPr>
        <p:txBody>
          <a:bodyPr>
            <a:normAutofit/>
          </a:bodyPr>
          <a:lstStyle/>
          <a:p>
            <a:r>
              <a:rPr lang="en-US" sz="3200" dirty="0"/>
              <a:t>To invite someone, click on Copy Invitation. This pops up.</a:t>
            </a:r>
          </a:p>
        </p:txBody>
      </p:sp>
      <p:pic>
        <p:nvPicPr>
          <p:cNvPr id="7" name="Content Placeholder 6">
            <a:extLst>
              <a:ext uri="{FF2B5EF4-FFF2-40B4-BE49-F238E27FC236}">
                <a16:creationId xmlns:a16="http://schemas.microsoft.com/office/drawing/2014/main" id="{0C5B175F-8407-4946-9E50-E7B7AA2FCF75}"/>
              </a:ext>
            </a:extLst>
          </p:cNvPr>
          <p:cNvPicPr>
            <a:picLocks noGrp="1" noChangeAspect="1"/>
          </p:cNvPicPr>
          <p:nvPr>
            <p:ph idx="1"/>
          </p:nvPr>
        </p:nvPicPr>
        <p:blipFill rotWithShape="1">
          <a:blip r:embed="rId2"/>
          <a:srcRect b="9508"/>
          <a:stretch/>
        </p:blipFill>
        <p:spPr>
          <a:xfrm>
            <a:off x="2368213" y="1028699"/>
            <a:ext cx="9128868" cy="4646735"/>
          </a:xfrm>
        </p:spPr>
      </p:pic>
      <p:pic>
        <p:nvPicPr>
          <p:cNvPr id="5" name="Content Placeholder 4" descr="Logo&#10;&#10;Description automatically generated">
            <a:extLst>
              <a:ext uri="{FF2B5EF4-FFF2-40B4-BE49-F238E27FC236}">
                <a16:creationId xmlns:a16="http://schemas.microsoft.com/office/drawing/2014/main" id="{2C51F323-2B04-4EC1-8CBE-F47E3EFF8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04" y="5507893"/>
            <a:ext cx="1222131" cy="1222131"/>
          </a:xfrm>
          <a:prstGeom prst="rect">
            <a:avLst/>
          </a:prstGeom>
        </p:spPr>
      </p:pic>
      <p:sp>
        <p:nvSpPr>
          <p:cNvPr id="8" name="TextBox 7">
            <a:extLst>
              <a:ext uri="{FF2B5EF4-FFF2-40B4-BE49-F238E27FC236}">
                <a16:creationId xmlns:a16="http://schemas.microsoft.com/office/drawing/2014/main" id="{B283BC33-BEF0-4922-B811-DD3C4ACDF593}"/>
              </a:ext>
            </a:extLst>
          </p:cNvPr>
          <p:cNvSpPr txBox="1"/>
          <p:nvPr/>
        </p:nvSpPr>
        <p:spPr>
          <a:xfrm>
            <a:off x="1661748" y="5675434"/>
            <a:ext cx="9746272" cy="646331"/>
          </a:xfrm>
          <a:prstGeom prst="rect">
            <a:avLst/>
          </a:prstGeom>
          <a:noFill/>
        </p:spPr>
        <p:txBody>
          <a:bodyPr wrap="square" rtlCol="0">
            <a:spAutoFit/>
          </a:bodyPr>
          <a:lstStyle/>
          <a:p>
            <a:r>
              <a:rPr lang="en-US" dirty="0"/>
              <a:t>Click on the blue Copy Meeting Invitation button and paste it in the email you are sending to invite the participants.</a:t>
            </a:r>
          </a:p>
        </p:txBody>
      </p:sp>
    </p:spTree>
    <p:extLst>
      <p:ext uri="{BB962C8B-B14F-4D97-AF65-F5344CB8AC3E}">
        <p14:creationId xmlns:p14="http://schemas.microsoft.com/office/powerpoint/2010/main" val="2729278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B6ECE4-A204-4AFB-AC75-61153339BF82}"/>
              </a:ext>
            </a:extLst>
          </p:cNvPr>
          <p:cNvSpPr>
            <a:spLocks noGrp="1"/>
          </p:cNvSpPr>
          <p:nvPr>
            <p:ph idx="1"/>
          </p:nvPr>
        </p:nvSpPr>
        <p:spPr>
          <a:xfrm>
            <a:off x="1030884" y="774576"/>
            <a:ext cx="8596668" cy="3880773"/>
          </a:xfrm>
        </p:spPr>
        <p:txBody>
          <a:bodyPr>
            <a:normAutofit fontScale="25000" lnSpcReduction="20000"/>
          </a:bodyPr>
          <a:lstStyle/>
          <a:p>
            <a:pPr marL="0" indent="0" algn="l">
              <a:buNone/>
            </a:pPr>
            <a:r>
              <a:rPr lang="en-US" sz="9600" b="1" i="0" dirty="0">
                <a:solidFill>
                  <a:srgbClr val="074D70"/>
                </a:solidFill>
                <a:effectLst/>
                <a:latin typeface="Lucida Grande"/>
              </a:rPr>
              <a:t>Creating your own account</a:t>
            </a:r>
          </a:p>
          <a:p>
            <a:pPr marL="0" indent="0" algn="l">
              <a:buNone/>
            </a:pPr>
            <a:r>
              <a:rPr lang="en-US" sz="9600" b="0" i="0" dirty="0">
                <a:solidFill>
                  <a:srgbClr val="074D70"/>
                </a:solidFill>
                <a:effectLst/>
                <a:latin typeface="Lucida Grande"/>
              </a:rPr>
              <a:t>To sign up for your own free account, visit </a:t>
            </a:r>
            <a:r>
              <a:rPr lang="en-US" sz="9600" b="0" i="0" u="none" strike="noStrike" dirty="0">
                <a:solidFill>
                  <a:srgbClr val="2DA5FF"/>
                </a:solidFill>
                <a:effectLst/>
                <a:latin typeface="Lucida Grande"/>
                <a:hlinkClick r:id="rId2"/>
              </a:rPr>
              <a:t>zoom.us/signup</a:t>
            </a:r>
            <a:r>
              <a:rPr lang="en-US" sz="9600" b="0" i="0" dirty="0">
                <a:solidFill>
                  <a:srgbClr val="074D70"/>
                </a:solidFill>
                <a:effectLst/>
                <a:latin typeface="Lucida Grande"/>
              </a:rPr>
              <a:t> and enter your email address. You will receive an email from Zoom (</a:t>
            </a:r>
            <a:r>
              <a:rPr lang="en-US" sz="9600" b="0" i="0" u="none" strike="noStrike" dirty="0">
                <a:solidFill>
                  <a:srgbClr val="2DA5FF"/>
                </a:solidFill>
                <a:effectLst/>
                <a:latin typeface="Lucida Grande"/>
                <a:hlinkClick r:id="rId3"/>
              </a:rPr>
              <a:t>no-reply@zoom.us</a:t>
            </a:r>
            <a:r>
              <a:rPr lang="en-US" sz="9600" b="0" i="0" dirty="0">
                <a:solidFill>
                  <a:srgbClr val="074D70"/>
                </a:solidFill>
                <a:effectLst/>
                <a:latin typeface="Lucida Grande"/>
              </a:rPr>
              <a:t>). In this email, click</a:t>
            </a:r>
            <a:r>
              <a:rPr lang="en-US" sz="9600" b="1" i="0" dirty="0">
                <a:solidFill>
                  <a:srgbClr val="074D70"/>
                </a:solidFill>
                <a:effectLst/>
                <a:latin typeface="Lucida Grande"/>
              </a:rPr>
              <a:t> Activate Account</a:t>
            </a:r>
            <a:r>
              <a:rPr lang="en-US" sz="9600" b="0" i="0" dirty="0">
                <a:solidFill>
                  <a:srgbClr val="074D70"/>
                </a:solidFill>
                <a:effectLst/>
                <a:latin typeface="Lucida Grande"/>
              </a:rPr>
              <a:t>. </a:t>
            </a:r>
          </a:p>
          <a:p>
            <a:pPr marL="0" indent="0" algn="l">
              <a:buNone/>
            </a:pPr>
            <a:endParaRPr lang="en-US" sz="9600" b="0" i="0" dirty="0">
              <a:solidFill>
                <a:srgbClr val="074D70"/>
              </a:solidFill>
              <a:effectLst/>
              <a:latin typeface="Lucida Grande"/>
            </a:endParaRPr>
          </a:p>
          <a:p>
            <a:pPr marL="0" indent="0" algn="l">
              <a:buNone/>
            </a:pPr>
            <a:r>
              <a:rPr lang="en-US" sz="9600" b="1" i="0" dirty="0">
                <a:solidFill>
                  <a:srgbClr val="074D70"/>
                </a:solidFill>
                <a:effectLst/>
                <a:latin typeface="Lucida Grande"/>
              </a:rPr>
              <a:t>Signing in to your Zoom account on the web</a:t>
            </a:r>
          </a:p>
          <a:p>
            <a:pPr marL="0" indent="0" algn="l">
              <a:buNone/>
            </a:pPr>
            <a:r>
              <a:rPr lang="en-US" sz="9600" b="0" i="0" dirty="0">
                <a:solidFill>
                  <a:srgbClr val="074D70"/>
                </a:solidFill>
                <a:effectLst/>
                <a:latin typeface="Lucida Grande"/>
              </a:rPr>
              <a:t>You can login to your Zoom account on the web at any time, at </a:t>
            </a:r>
            <a:r>
              <a:rPr lang="en-US" sz="9600" b="0" i="0" u="none" strike="noStrike" dirty="0">
                <a:solidFill>
                  <a:srgbClr val="2DA5FF"/>
                </a:solidFill>
                <a:effectLst/>
                <a:latin typeface="Lucida Grande"/>
                <a:hlinkClick r:id="rId4"/>
              </a:rPr>
              <a:t>zoom.us/</a:t>
            </a:r>
            <a:r>
              <a:rPr lang="en-US" sz="9600" b="0" i="0" u="none" strike="noStrike" dirty="0" err="1">
                <a:solidFill>
                  <a:srgbClr val="2DA5FF"/>
                </a:solidFill>
                <a:effectLst/>
                <a:latin typeface="Lucida Grande"/>
                <a:hlinkClick r:id="rId4"/>
              </a:rPr>
              <a:t>signin</a:t>
            </a:r>
            <a:r>
              <a:rPr lang="en-US" sz="9600" b="0" i="0" dirty="0">
                <a:solidFill>
                  <a:srgbClr val="074D70"/>
                </a:solidFill>
                <a:effectLst/>
                <a:latin typeface="Lucida Grande"/>
              </a:rPr>
              <a:t>. Once you're logged in, use the panel on the left side to navigate the Zoom web portal.  You can update your profile, schedule a meeting, edit your settings, and more. </a:t>
            </a:r>
          </a:p>
          <a:p>
            <a:pPr marL="0" indent="0">
              <a:buNone/>
            </a:pPr>
            <a:endParaRPr lang="en-US" dirty="0"/>
          </a:p>
        </p:txBody>
      </p:sp>
      <p:pic>
        <p:nvPicPr>
          <p:cNvPr id="4" name="Content Placeholder 4" descr="Logo&#10;&#10;Description automatically generated">
            <a:extLst>
              <a:ext uri="{FF2B5EF4-FFF2-40B4-BE49-F238E27FC236}">
                <a16:creationId xmlns:a16="http://schemas.microsoft.com/office/drawing/2014/main" id="{2731C94F-9A00-4D7E-8411-29CBBA843B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530" y="5400871"/>
            <a:ext cx="1285911" cy="1285911"/>
          </a:xfrm>
          <a:prstGeom prst="rect">
            <a:avLst/>
          </a:prstGeom>
        </p:spPr>
      </p:pic>
    </p:spTree>
    <p:extLst>
      <p:ext uri="{BB962C8B-B14F-4D97-AF65-F5344CB8AC3E}">
        <p14:creationId xmlns:p14="http://schemas.microsoft.com/office/powerpoint/2010/main" val="317936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2C463-8F4D-48F5-95C7-2670E45A3332}"/>
              </a:ext>
            </a:extLst>
          </p:cNvPr>
          <p:cNvSpPr>
            <a:spLocks noGrp="1"/>
          </p:cNvSpPr>
          <p:nvPr>
            <p:ph type="title"/>
          </p:nvPr>
        </p:nvSpPr>
        <p:spPr>
          <a:xfrm>
            <a:off x="535932" y="392784"/>
            <a:ext cx="8596668" cy="1091938"/>
          </a:xfrm>
        </p:spPr>
        <p:txBody>
          <a:bodyPr/>
          <a:lstStyle/>
          <a:p>
            <a:r>
              <a:rPr lang="en-US" dirty="0"/>
              <a:t>Virtual Background</a:t>
            </a:r>
            <a:br>
              <a:rPr lang="en-US" dirty="0"/>
            </a:br>
            <a:r>
              <a:rPr lang="en-US" sz="2400" dirty="0"/>
              <a:t>Open your Zoom Client app</a:t>
            </a:r>
          </a:p>
        </p:txBody>
      </p:sp>
      <p:pic>
        <p:nvPicPr>
          <p:cNvPr id="5" name="Content Placeholder 4">
            <a:extLst>
              <a:ext uri="{FF2B5EF4-FFF2-40B4-BE49-F238E27FC236}">
                <a16:creationId xmlns:a16="http://schemas.microsoft.com/office/drawing/2014/main" id="{923072D3-76BE-4CFD-AF13-E4C929FBFBB0}"/>
              </a:ext>
            </a:extLst>
          </p:cNvPr>
          <p:cNvPicPr>
            <a:picLocks noGrp="1" noChangeAspect="1"/>
          </p:cNvPicPr>
          <p:nvPr>
            <p:ph idx="1"/>
          </p:nvPr>
        </p:nvPicPr>
        <p:blipFill rotWithShape="1">
          <a:blip r:embed="rId2"/>
          <a:srcRect b="9700"/>
          <a:stretch/>
        </p:blipFill>
        <p:spPr>
          <a:xfrm>
            <a:off x="1979629" y="1444151"/>
            <a:ext cx="9810899" cy="4983300"/>
          </a:xfrm>
        </p:spPr>
      </p:pic>
      <p:pic>
        <p:nvPicPr>
          <p:cNvPr id="7" name="Content Placeholder 4" descr="Logo&#10;&#10;Description automatically generated">
            <a:extLst>
              <a:ext uri="{FF2B5EF4-FFF2-40B4-BE49-F238E27FC236}">
                <a16:creationId xmlns:a16="http://schemas.microsoft.com/office/drawing/2014/main" id="{302E6945-7295-47A0-89FD-EE2D4F235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04" y="5507893"/>
            <a:ext cx="1222131" cy="1222131"/>
          </a:xfrm>
          <a:prstGeom prst="rect">
            <a:avLst/>
          </a:prstGeom>
        </p:spPr>
      </p:pic>
      <p:sp>
        <p:nvSpPr>
          <p:cNvPr id="3" name="TextBox 2">
            <a:extLst>
              <a:ext uri="{FF2B5EF4-FFF2-40B4-BE49-F238E27FC236}">
                <a16:creationId xmlns:a16="http://schemas.microsoft.com/office/drawing/2014/main" id="{BDF72F99-ACE0-4C15-9458-39B93AA58251}"/>
              </a:ext>
            </a:extLst>
          </p:cNvPr>
          <p:cNvSpPr txBox="1"/>
          <p:nvPr/>
        </p:nvSpPr>
        <p:spPr>
          <a:xfrm>
            <a:off x="401472" y="4268666"/>
            <a:ext cx="3191607" cy="369332"/>
          </a:xfrm>
          <a:prstGeom prst="rect">
            <a:avLst/>
          </a:prstGeom>
          <a:noFill/>
        </p:spPr>
        <p:txBody>
          <a:bodyPr wrap="square" rtlCol="0">
            <a:spAutoFit/>
          </a:bodyPr>
          <a:lstStyle/>
          <a:p>
            <a:r>
              <a:rPr lang="en-US" dirty="0"/>
              <a:t>Click on your profile photo</a:t>
            </a:r>
          </a:p>
        </p:txBody>
      </p:sp>
    </p:spTree>
    <p:extLst>
      <p:ext uri="{BB962C8B-B14F-4D97-AF65-F5344CB8AC3E}">
        <p14:creationId xmlns:p14="http://schemas.microsoft.com/office/powerpoint/2010/main" val="2378047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28DFB-DA3F-408B-8F91-2CBE15050568}"/>
              </a:ext>
            </a:extLst>
          </p:cNvPr>
          <p:cNvSpPr>
            <a:spLocks noGrp="1"/>
          </p:cNvSpPr>
          <p:nvPr>
            <p:ph type="title"/>
          </p:nvPr>
        </p:nvSpPr>
        <p:spPr>
          <a:xfrm>
            <a:off x="417959" y="411774"/>
            <a:ext cx="9020581" cy="1320800"/>
          </a:xfrm>
        </p:spPr>
        <p:txBody>
          <a:bodyPr/>
          <a:lstStyle/>
          <a:p>
            <a:r>
              <a:rPr lang="en-US" dirty="0"/>
              <a:t>Click on your picture, then choose settings</a:t>
            </a:r>
          </a:p>
        </p:txBody>
      </p:sp>
      <p:pic>
        <p:nvPicPr>
          <p:cNvPr id="7" name="Content Placeholder 6">
            <a:extLst>
              <a:ext uri="{FF2B5EF4-FFF2-40B4-BE49-F238E27FC236}">
                <a16:creationId xmlns:a16="http://schemas.microsoft.com/office/drawing/2014/main" id="{CBCE3DDC-7F90-4D29-B24D-F01F765C2E9A}"/>
              </a:ext>
            </a:extLst>
          </p:cNvPr>
          <p:cNvPicPr>
            <a:picLocks noGrp="1" noChangeAspect="1"/>
          </p:cNvPicPr>
          <p:nvPr>
            <p:ph idx="1"/>
          </p:nvPr>
        </p:nvPicPr>
        <p:blipFill rotWithShape="1">
          <a:blip r:embed="rId2"/>
          <a:srcRect l="17467" t="5444" r="15806" b="24968"/>
          <a:stretch/>
        </p:blipFill>
        <p:spPr>
          <a:xfrm>
            <a:off x="3176878" y="1214259"/>
            <a:ext cx="7395090" cy="4338083"/>
          </a:xfrm>
        </p:spPr>
      </p:pic>
      <p:pic>
        <p:nvPicPr>
          <p:cNvPr id="5" name="Content Placeholder 4" descr="Logo&#10;&#10;Description automatically generated">
            <a:extLst>
              <a:ext uri="{FF2B5EF4-FFF2-40B4-BE49-F238E27FC236}">
                <a16:creationId xmlns:a16="http://schemas.microsoft.com/office/drawing/2014/main" id="{7C5FBD4D-47F5-4039-9FE0-3FDF1777A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04" y="5507893"/>
            <a:ext cx="1222131" cy="1222131"/>
          </a:xfrm>
          <a:prstGeom prst="rect">
            <a:avLst/>
          </a:prstGeom>
        </p:spPr>
      </p:pic>
      <p:sp>
        <p:nvSpPr>
          <p:cNvPr id="3" name="TextBox 2">
            <a:extLst>
              <a:ext uri="{FF2B5EF4-FFF2-40B4-BE49-F238E27FC236}">
                <a16:creationId xmlns:a16="http://schemas.microsoft.com/office/drawing/2014/main" id="{2DC1B82D-64EE-4AC6-8CF3-3A5D5B20347E}"/>
              </a:ext>
            </a:extLst>
          </p:cNvPr>
          <p:cNvSpPr txBox="1"/>
          <p:nvPr/>
        </p:nvSpPr>
        <p:spPr>
          <a:xfrm>
            <a:off x="2536580" y="5701811"/>
            <a:ext cx="5183066" cy="369332"/>
          </a:xfrm>
          <a:prstGeom prst="rect">
            <a:avLst/>
          </a:prstGeom>
          <a:noFill/>
        </p:spPr>
        <p:txBody>
          <a:bodyPr wrap="square" rtlCol="0">
            <a:spAutoFit/>
          </a:bodyPr>
          <a:lstStyle/>
          <a:p>
            <a:r>
              <a:rPr lang="en-US" dirty="0"/>
              <a:t>Click Background &amp; Filters</a:t>
            </a:r>
          </a:p>
        </p:txBody>
      </p:sp>
    </p:spTree>
    <p:extLst>
      <p:ext uri="{BB962C8B-B14F-4D97-AF65-F5344CB8AC3E}">
        <p14:creationId xmlns:p14="http://schemas.microsoft.com/office/powerpoint/2010/main" val="3731136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46393-90F3-495B-9D20-BA14CC96E58D}"/>
              </a:ext>
            </a:extLst>
          </p:cNvPr>
          <p:cNvSpPr>
            <a:spLocks noGrp="1"/>
          </p:cNvSpPr>
          <p:nvPr>
            <p:ph type="title"/>
          </p:nvPr>
        </p:nvSpPr>
        <p:spPr/>
        <p:txBody>
          <a:bodyPr>
            <a:normAutofit fontScale="90000"/>
          </a:bodyPr>
          <a:lstStyle/>
          <a:p>
            <a:r>
              <a:rPr lang="en-US" b="0" i="0" dirty="0">
                <a:solidFill>
                  <a:srgbClr val="074D70"/>
                </a:solidFill>
                <a:effectLst/>
                <a:latin typeface="Lucida Grande"/>
              </a:rPr>
              <a:t>If prompted, click </a:t>
            </a:r>
            <a:r>
              <a:rPr lang="en-US" b="1" i="0" dirty="0">
                <a:solidFill>
                  <a:srgbClr val="074D70"/>
                </a:solidFill>
                <a:effectLst/>
                <a:latin typeface="Lucida Grande"/>
              </a:rPr>
              <a:t>Download</a:t>
            </a:r>
            <a:r>
              <a:rPr lang="en-US" b="0" i="0" dirty="0">
                <a:solidFill>
                  <a:srgbClr val="074D70"/>
                </a:solidFill>
                <a:effectLst/>
                <a:latin typeface="Lucida Grande"/>
              </a:rPr>
              <a:t> to download the package for virtual background without a green screen. </a:t>
            </a:r>
            <a:endParaRPr lang="en-US" dirty="0"/>
          </a:p>
        </p:txBody>
      </p:sp>
      <p:pic>
        <p:nvPicPr>
          <p:cNvPr id="5" name="Content Placeholder 4" descr="Logo&#10;&#10;Description automatically generated">
            <a:extLst>
              <a:ext uri="{FF2B5EF4-FFF2-40B4-BE49-F238E27FC236}">
                <a16:creationId xmlns:a16="http://schemas.microsoft.com/office/drawing/2014/main" id="{A64C8D33-F411-4168-BA5B-7E8160157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204" y="5507893"/>
            <a:ext cx="1222131" cy="1222131"/>
          </a:xfrm>
          <a:prstGeom prst="rect">
            <a:avLst/>
          </a:prstGeom>
        </p:spPr>
      </p:pic>
      <p:pic>
        <p:nvPicPr>
          <p:cNvPr id="5122" name="Picture 2">
            <a:extLst>
              <a:ext uri="{FF2B5EF4-FFF2-40B4-BE49-F238E27FC236}">
                <a16:creationId xmlns:a16="http://schemas.microsoft.com/office/drawing/2014/main" id="{1F38E820-8768-4D95-892B-69B26FBC91D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5516" y="2606512"/>
            <a:ext cx="8546727" cy="209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096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17B4B-CF97-43AF-9FB5-F8B7531F199B}"/>
              </a:ext>
            </a:extLst>
          </p:cNvPr>
          <p:cNvSpPr>
            <a:spLocks noGrp="1"/>
          </p:cNvSpPr>
          <p:nvPr>
            <p:ph type="title"/>
          </p:nvPr>
        </p:nvSpPr>
        <p:spPr/>
        <p:txBody>
          <a:bodyPr/>
          <a:lstStyle/>
          <a:p>
            <a:r>
              <a:rPr lang="en-US" dirty="0"/>
              <a:t>Here you can select the background you want.</a:t>
            </a:r>
          </a:p>
        </p:txBody>
      </p:sp>
      <p:pic>
        <p:nvPicPr>
          <p:cNvPr id="7" name="Content Placeholder 6">
            <a:extLst>
              <a:ext uri="{FF2B5EF4-FFF2-40B4-BE49-F238E27FC236}">
                <a16:creationId xmlns:a16="http://schemas.microsoft.com/office/drawing/2014/main" id="{5DE9ABA9-06EB-4D1B-8AB5-C938279FECE7}"/>
              </a:ext>
            </a:extLst>
          </p:cNvPr>
          <p:cNvPicPr>
            <a:picLocks noGrp="1" noChangeAspect="1"/>
          </p:cNvPicPr>
          <p:nvPr>
            <p:ph idx="1"/>
          </p:nvPr>
        </p:nvPicPr>
        <p:blipFill rotWithShape="1">
          <a:blip r:embed="rId2"/>
          <a:srcRect l="17289" t="5764" r="16850" b="8514"/>
          <a:stretch/>
        </p:blipFill>
        <p:spPr>
          <a:xfrm>
            <a:off x="3440784" y="1264992"/>
            <a:ext cx="7169484" cy="5248930"/>
          </a:xfrm>
        </p:spPr>
      </p:pic>
      <p:pic>
        <p:nvPicPr>
          <p:cNvPr id="5" name="Content Placeholder 4" descr="Logo&#10;&#10;Description automatically generated">
            <a:extLst>
              <a:ext uri="{FF2B5EF4-FFF2-40B4-BE49-F238E27FC236}">
                <a16:creationId xmlns:a16="http://schemas.microsoft.com/office/drawing/2014/main" id="{D68285BF-CC9E-426E-8BB1-ACD7F782B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04" y="5507893"/>
            <a:ext cx="1222131" cy="1222131"/>
          </a:xfrm>
          <a:prstGeom prst="rect">
            <a:avLst/>
          </a:prstGeom>
        </p:spPr>
      </p:pic>
    </p:spTree>
    <p:extLst>
      <p:ext uri="{BB962C8B-B14F-4D97-AF65-F5344CB8AC3E}">
        <p14:creationId xmlns:p14="http://schemas.microsoft.com/office/powerpoint/2010/main" val="3748645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4" name="Straight Connector 9">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F60B1A9-7FD3-4046-AD7E-E84135CEDD3B}"/>
              </a:ext>
            </a:extLst>
          </p:cNvPr>
          <p:cNvSpPr>
            <a:spLocks noGrp="1"/>
          </p:cNvSpPr>
          <p:nvPr>
            <p:ph type="title"/>
          </p:nvPr>
        </p:nvSpPr>
        <p:spPr>
          <a:xfrm>
            <a:off x="643467" y="816638"/>
            <a:ext cx="3367359" cy="5224724"/>
          </a:xfrm>
        </p:spPr>
        <p:txBody>
          <a:bodyPr anchor="ctr">
            <a:normAutofit/>
          </a:bodyPr>
          <a:lstStyle/>
          <a:p>
            <a:r>
              <a:rPr lang="en-US" dirty="0"/>
              <a:t>But wait, there’s more.  How do I create a custom background?</a:t>
            </a:r>
          </a:p>
        </p:txBody>
      </p:sp>
      <p:sp>
        <p:nvSpPr>
          <p:cNvPr id="3" name="Content Placeholder 2">
            <a:extLst>
              <a:ext uri="{FF2B5EF4-FFF2-40B4-BE49-F238E27FC236}">
                <a16:creationId xmlns:a16="http://schemas.microsoft.com/office/drawing/2014/main" id="{995C93A8-9EA0-45AF-A5CF-A1C9A23B2EBF}"/>
              </a:ext>
            </a:extLst>
          </p:cNvPr>
          <p:cNvSpPr>
            <a:spLocks noGrp="1"/>
          </p:cNvSpPr>
          <p:nvPr>
            <p:ph idx="1"/>
          </p:nvPr>
        </p:nvSpPr>
        <p:spPr>
          <a:xfrm>
            <a:off x="4654295" y="816638"/>
            <a:ext cx="4619706" cy="5224724"/>
          </a:xfrm>
        </p:spPr>
        <p:txBody>
          <a:bodyPr anchor="ctr">
            <a:normAutofit/>
          </a:bodyPr>
          <a:lstStyle/>
          <a:p>
            <a:r>
              <a:rPr lang="en-US" dirty="0"/>
              <a:t>Directions to make a Zoom background.</a:t>
            </a:r>
          </a:p>
          <a:p>
            <a:pPr marL="228600" indent="-228600">
              <a:buAutoNum type="arabicPeriod"/>
            </a:pPr>
            <a:r>
              <a:rPr lang="en-US" dirty="0"/>
              <a:t>In PowerPoint, create the background you want. </a:t>
            </a:r>
          </a:p>
          <a:p>
            <a:pPr marL="228600" indent="-228600">
              <a:buAutoNum type="arabicPeriod"/>
            </a:pPr>
            <a:r>
              <a:rPr lang="en-US" dirty="0"/>
              <a:t>In the file menu, select</a:t>
            </a:r>
            <a:r>
              <a:rPr lang="en-US" baseline="0" dirty="0"/>
              <a:t> SAVE AS</a:t>
            </a:r>
          </a:p>
          <a:p>
            <a:pPr marL="228600" indent="-228600">
              <a:buAutoNum type="arabicPeriod"/>
            </a:pPr>
            <a:r>
              <a:rPr lang="en-US" baseline="0" dirty="0"/>
              <a:t>Under File Type, change the file Type to JPG File Interchange Format </a:t>
            </a:r>
          </a:p>
          <a:p>
            <a:pPr marL="228600" indent="-228600">
              <a:buAutoNum type="arabicPeriod"/>
            </a:pPr>
            <a:r>
              <a:rPr lang="en-US" baseline="0" dirty="0"/>
              <a:t>When prompted, select “just this one” for the slide you want to save.</a:t>
            </a:r>
          </a:p>
          <a:p>
            <a:pPr marL="228600" indent="-228600">
              <a:buAutoNum type="arabicPeriod"/>
            </a:pPr>
            <a:r>
              <a:rPr lang="en-US" baseline="0" dirty="0"/>
              <a:t>Upload the JPG file to Zoom under the Virtual Background Option</a:t>
            </a:r>
            <a:endParaRPr lang="en-US" dirty="0"/>
          </a:p>
          <a:p>
            <a:endParaRPr lang="en-US" dirty="0"/>
          </a:p>
        </p:txBody>
      </p:sp>
      <p:pic>
        <p:nvPicPr>
          <p:cNvPr id="5" name="Content Placeholder 4" descr="Logo&#10;&#10;Description automatically generated">
            <a:extLst>
              <a:ext uri="{FF2B5EF4-FFF2-40B4-BE49-F238E27FC236}">
                <a16:creationId xmlns:a16="http://schemas.microsoft.com/office/drawing/2014/main" id="{9A721307-9FAA-46AF-B520-8DC0C71FB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204" y="5507893"/>
            <a:ext cx="1222131" cy="1222131"/>
          </a:xfrm>
          <a:prstGeom prst="rect">
            <a:avLst/>
          </a:prstGeom>
        </p:spPr>
      </p:pic>
    </p:spTree>
    <p:extLst>
      <p:ext uri="{BB962C8B-B14F-4D97-AF65-F5344CB8AC3E}">
        <p14:creationId xmlns:p14="http://schemas.microsoft.com/office/powerpoint/2010/main" val="22574479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373B-5285-484D-A173-B1AA118292ED}"/>
              </a:ext>
            </a:extLst>
          </p:cNvPr>
          <p:cNvSpPr>
            <a:spLocks noGrp="1"/>
          </p:cNvSpPr>
          <p:nvPr>
            <p:ph type="title"/>
          </p:nvPr>
        </p:nvSpPr>
        <p:spPr>
          <a:xfrm>
            <a:off x="1422400" y="1201271"/>
            <a:ext cx="2037976" cy="2928469"/>
          </a:xfrm>
        </p:spPr>
        <p:txBody>
          <a:bodyPr>
            <a:normAutofit/>
          </a:bodyPr>
          <a:lstStyle/>
          <a:p>
            <a:pPr algn="ctr"/>
            <a:r>
              <a:rPr lang="en-US" sz="4000" dirty="0"/>
              <a:t>10 Ways to Secure Zoom</a:t>
            </a:r>
          </a:p>
        </p:txBody>
      </p:sp>
      <p:pic>
        <p:nvPicPr>
          <p:cNvPr id="5" name="Content Placeholder 4">
            <a:extLst>
              <a:ext uri="{FF2B5EF4-FFF2-40B4-BE49-F238E27FC236}">
                <a16:creationId xmlns:a16="http://schemas.microsoft.com/office/drawing/2014/main" id="{FD0B5527-9E06-4E00-8FCA-E302CAD5EA75}"/>
              </a:ext>
            </a:extLst>
          </p:cNvPr>
          <p:cNvPicPr>
            <a:picLocks noGrp="1" noChangeAspect="1"/>
          </p:cNvPicPr>
          <p:nvPr>
            <p:ph idx="1"/>
          </p:nvPr>
        </p:nvPicPr>
        <p:blipFill rotWithShape="1">
          <a:blip r:embed="rId2"/>
          <a:srcRect l="6939" t="13802" r="66728" b="3744"/>
          <a:stretch/>
        </p:blipFill>
        <p:spPr>
          <a:xfrm>
            <a:off x="4956285" y="122300"/>
            <a:ext cx="3824299" cy="6735700"/>
          </a:xfrm>
        </p:spPr>
      </p:pic>
      <p:pic>
        <p:nvPicPr>
          <p:cNvPr id="3" name="Content Placeholder 4" descr="Logo&#10;&#10;Description automatically generated">
            <a:extLst>
              <a:ext uri="{FF2B5EF4-FFF2-40B4-BE49-F238E27FC236}">
                <a16:creationId xmlns:a16="http://schemas.microsoft.com/office/drawing/2014/main" id="{DCA2CCA4-118D-48A3-ACC1-75CC8C6E4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04" y="5507893"/>
            <a:ext cx="1222131" cy="1222131"/>
          </a:xfrm>
          <a:prstGeom prst="rect">
            <a:avLst/>
          </a:prstGeom>
        </p:spPr>
      </p:pic>
    </p:spTree>
    <p:extLst>
      <p:ext uri="{BB962C8B-B14F-4D97-AF65-F5344CB8AC3E}">
        <p14:creationId xmlns:p14="http://schemas.microsoft.com/office/powerpoint/2010/main" val="26509943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85715-BB8D-4369-96D3-14A6F1595F55}"/>
              </a:ext>
            </a:extLst>
          </p:cNvPr>
          <p:cNvSpPr>
            <a:spLocks noGrp="1"/>
          </p:cNvSpPr>
          <p:nvPr>
            <p:ph type="title"/>
          </p:nvPr>
        </p:nvSpPr>
        <p:spPr/>
        <p:txBody>
          <a:bodyPr>
            <a:normAutofit fontScale="90000"/>
          </a:bodyPr>
          <a:lstStyle/>
          <a:p>
            <a:pPr algn="ctr"/>
            <a:r>
              <a:rPr lang="en-US" b="1" dirty="0"/>
              <a:t>Help Line</a:t>
            </a:r>
            <a:br>
              <a:rPr lang="en-US" dirty="0"/>
            </a:br>
            <a:br>
              <a:rPr lang="en-US" dirty="0"/>
            </a:br>
            <a:r>
              <a:rPr lang="en-US" dirty="0"/>
              <a:t>Mary Hatfield</a:t>
            </a:r>
            <a:br>
              <a:rPr lang="en-US" dirty="0"/>
            </a:br>
            <a:r>
              <a:rPr lang="en-US" dirty="0"/>
              <a:t>636-937-7240 (h)</a:t>
            </a:r>
            <a:br>
              <a:rPr lang="en-US" dirty="0"/>
            </a:br>
            <a:r>
              <a:rPr lang="en-US" dirty="0"/>
              <a:t>314-835-7524 (c)</a:t>
            </a:r>
            <a:br>
              <a:rPr lang="en-US" dirty="0"/>
            </a:br>
            <a:r>
              <a:rPr lang="en-US" dirty="0">
                <a:hlinkClick r:id="rId2"/>
              </a:rPr>
              <a:t>mhat123@yahoo.com</a:t>
            </a:r>
            <a:br>
              <a:rPr lang="en-US" dirty="0"/>
            </a:br>
            <a:r>
              <a:rPr lang="en-US" dirty="0">
                <a:hlinkClick r:id="rId3"/>
              </a:rPr>
              <a:t>hatfieldme73@gmail.com</a:t>
            </a:r>
            <a:br>
              <a:rPr lang="en-US" dirty="0"/>
            </a:br>
            <a:endParaRPr lang="en-US" dirty="0"/>
          </a:p>
        </p:txBody>
      </p:sp>
      <p:sp>
        <p:nvSpPr>
          <p:cNvPr id="3" name="Content Placeholder 2">
            <a:extLst>
              <a:ext uri="{FF2B5EF4-FFF2-40B4-BE49-F238E27FC236}">
                <a16:creationId xmlns:a16="http://schemas.microsoft.com/office/drawing/2014/main" id="{F320F225-2856-4F2B-BE53-AE096CCF3BDF}"/>
              </a:ext>
            </a:extLst>
          </p:cNvPr>
          <p:cNvSpPr>
            <a:spLocks noGrp="1"/>
          </p:cNvSpPr>
          <p:nvPr>
            <p:ph idx="1"/>
          </p:nvPr>
        </p:nvSpPr>
        <p:spPr>
          <a:xfrm>
            <a:off x="1740876" y="2160590"/>
            <a:ext cx="7533125" cy="2947742"/>
          </a:xfrm>
        </p:spPr>
        <p:txBody>
          <a:bodyPr/>
          <a:lstStyle/>
          <a:p>
            <a:endParaRPr lang="en-US" dirty="0"/>
          </a:p>
        </p:txBody>
      </p:sp>
      <p:pic>
        <p:nvPicPr>
          <p:cNvPr id="5" name="Content Placeholder 4" descr="Logo&#10;&#10;Description automatically generated">
            <a:extLst>
              <a:ext uri="{FF2B5EF4-FFF2-40B4-BE49-F238E27FC236}">
                <a16:creationId xmlns:a16="http://schemas.microsoft.com/office/drawing/2014/main" id="{88055319-237F-46ED-AA8F-6031176B9A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04" y="5507893"/>
            <a:ext cx="1222131" cy="1222131"/>
          </a:xfrm>
          <a:prstGeom prst="rect">
            <a:avLst/>
          </a:prstGeom>
        </p:spPr>
      </p:pic>
    </p:spTree>
    <p:extLst>
      <p:ext uri="{BB962C8B-B14F-4D97-AF65-F5344CB8AC3E}">
        <p14:creationId xmlns:p14="http://schemas.microsoft.com/office/powerpoint/2010/main" val="2935730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D27E6FB-7B15-4E0A-ACBB-B3F90CD2DED8}"/>
              </a:ext>
            </a:extLst>
          </p:cNvPr>
          <p:cNvSpPr>
            <a:spLocks noGrp="1"/>
          </p:cNvSpPr>
          <p:nvPr>
            <p:ph idx="1"/>
          </p:nvPr>
        </p:nvSpPr>
        <p:spPr>
          <a:xfrm>
            <a:off x="677334" y="254977"/>
            <a:ext cx="8596668" cy="5786385"/>
          </a:xfrm>
        </p:spPr>
        <p:txBody>
          <a:bodyPr/>
          <a:lstStyle/>
          <a:p>
            <a:pPr marL="0" indent="0" algn="l">
              <a:buNone/>
            </a:pPr>
            <a:r>
              <a:rPr lang="en-US" b="1" i="0" dirty="0">
                <a:solidFill>
                  <a:srgbClr val="074D70"/>
                </a:solidFill>
                <a:effectLst/>
                <a:latin typeface="Lucida Grande"/>
              </a:rPr>
              <a:t>Updating your profile</a:t>
            </a:r>
          </a:p>
          <a:p>
            <a:pPr marL="0" indent="0" algn="l">
              <a:buNone/>
            </a:pPr>
            <a:r>
              <a:rPr lang="en-US" b="0" i="0" dirty="0">
                <a:solidFill>
                  <a:srgbClr val="074D70"/>
                </a:solidFill>
                <a:effectLst/>
                <a:latin typeface="Lucida Grande"/>
              </a:rPr>
              <a:t>You can </a:t>
            </a:r>
            <a:r>
              <a:rPr lang="en-US" b="0" i="0" u="none" strike="noStrike" dirty="0">
                <a:solidFill>
                  <a:srgbClr val="2DA5FF"/>
                </a:solidFill>
                <a:effectLst/>
                <a:latin typeface="Lucida Grande"/>
                <a:hlinkClick r:id="rId2"/>
              </a:rPr>
              <a:t>update your profile</a:t>
            </a:r>
            <a:r>
              <a:rPr lang="en-US" b="0" i="0" dirty="0">
                <a:solidFill>
                  <a:srgbClr val="074D70"/>
                </a:solidFill>
                <a:effectLst/>
                <a:latin typeface="Lucida Grande"/>
              </a:rPr>
              <a:t> by adding a profile picture, set your time zone, update your password and more. To access your Zoom profile, sign in to the Zoom web portal and click </a:t>
            </a:r>
            <a:r>
              <a:rPr lang="en-US" b="1" i="0" dirty="0">
                <a:solidFill>
                  <a:srgbClr val="074D70"/>
                </a:solidFill>
                <a:effectLst/>
                <a:latin typeface="Lucida Grande"/>
              </a:rPr>
              <a:t>Profile</a:t>
            </a:r>
            <a:r>
              <a:rPr lang="en-US" b="0" i="0" dirty="0">
                <a:solidFill>
                  <a:srgbClr val="074D70"/>
                </a:solidFill>
                <a:effectLst/>
                <a:latin typeface="Lucida Grande"/>
              </a:rPr>
              <a:t>. </a:t>
            </a:r>
          </a:p>
          <a:p>
            <a:endParaRPr lang="en-US" dirty="0"/>
          </a:p>
        </p:txBody>
      </p:sp>
      <p:pic>
        <p:nvPicPr>
          <p:cNvPr id="8" name="Content Placeholder 4" descr="Logo&#10;&#10;Description automatically generated">
            <a:extLst>
              <a:ext uri="{FF2B5EF4-FFF2-40B4-BE49-F238E27FC236}">
                <a16:creationId xmlns:a16="http://schemas.microsoft.com/office/drawing/2014/main" id="{097288D4-19B3-4BDB-95BD-138D6C2D1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30" y="5400871"/>
            <a:ext cx="1285911" cy="1285911"/>
          </a:xfrm>
          <a:prstGeom prst="rect">
            <a:avLst/>
          </a:prstGeom>
        </p:spPr>
      </p:pic>
      <p:pic>
        <p:nvPicPr>
          <p:cNvPr id="10" name="Picture 9">
            <a:extLst>
              <a:ext uri="{FF2B5EF4-FFF2-40B4-BE49-F238E27FC236}">
                <a16:creationId xmlns:a16="http://schemas.microsoft.com/office/drawing/2014/main" id="{7D535F36-C7DB-40EB-964C-F5C4AD864195}"/>
              </a:ext>
            </a:extLst>
          </p:cNvPr>
          <p:cNvPicPr>
            <a:picLocks noChangeAspect="1"/>
          </p:cNvPicPr>
          <p:nvPr/>
        </p:nvPicPr>
        <p:blipFill rotWithShape="1">
          <a:blip r:embed="rId4"/>
          <a:srcRect l="-1027" t="-2715" r="-675" b="10690"/>
          <a:stretch/>
        </p:blipFill>
        <p:spPr>
          <a:xfrm>
            <a:off x="1996993" y="1580296"/>
            <a:ext cx="9134258" cy="4649054"/>
          </a:xfrm>
          <a:prstGeom prst="rect">
            <a:avLst/>
          </a:prstGeom>
        </p:spPr>
      </p:pic>
    </p:spTree>
    <p:extLst>
      <p:ext uri="{BB962C8B-B14F-4D97-AF65-F5344CB8AC3E}">
        <p14:creationId xmlns:p14="http://schemas.microsoft.com/office/powerpoint/2010/main" val="238801840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ogo&#10;&#10;Description automatically generated">
            <a:extLst>
              <a:ext uri="{FF2B5EF4-FFF2-40B4-BE49-F238E27FC236}">
                <a16:creationId xmlns:a16="http://schemas.microsoft.com/office/drawing/2014/main" id="{8E4E5142-54C4-4F9F-9C80-20479BB0D7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258" y="5618284"/>
            <a:ext cx="1143459" cy="1143459"/>
          </a:xfrm>
          <a:prstGeom prst="rect">
            <a:avLst/>
          </a:prstGeom>
        </p:spPr>
      </p:pic>
      <p:sp>
        <p:nvSpPr>
          <p:cNvPr id="6" name="TextBox 5">
            <a:extLst>
              <a:ext uri="{FF2B5EF4-FFF2-40B4-BE49-F238E27FC236}">
                <a16:creationId xmlns:a16="http://schemas.microsoft.com/office/drawing/2014/main" id="{B9CCC8FA-FE5C-4B89-9C34-3EB4E58B523A}"/>
              </a:ext>
            </a:extLst>
          </p:cNvPr>
          <p:cNvSpPr txBox="1"/>
          <p:nvPr/>
        </p:nvSpPr>
        <p:spPr>
          <a:xfrm>
            <a:off x="1090247" y="514350"/>
            <a:ext cx="7231673" cy="523220"/>
          </a:xfrm>
          <a:prstGeom prst="rect">
            <a:avLst/>
          </a:prstGeom>
          <a:noFill/>
        </p:spPr>
        <p:txBody>
          <a:bodyPr wrap="square" rtlCol="0">
            <a:spAutoFit/>
          </a:bodyPr>
          <a:lstStyle/>
          <a:p>
            <a:r>
              <a:rPr lang="en-US" sz="2800" dirty="0"/>
              <a:t>Settings</a:t>
            </a:r>
          </a:p>
        </p:txBody>
      </p:sp>
      <p:pic>
        <p:nvPicPr>
          <p:cNvPr id="8" name="Picture 7">
            <a:extLst>
              <a:ext uri="{FF2B5EF4-FFF2-40B4-BE49-F238E27FC236}">
                <a16:creationId xmlns:a16="http://schemas.microsoft.com/office/drawing/2014/main" id="{B2B46142-EF0C-4192-83DC-CF9B63AEAAFB}"/>
              </a:ext>
            </a:extLst>
          </p:cNvPr>
          <p:cNvPicPr>
            <a:picLocks noChangeAspect="1"/>
          </p:cNvPicPr>
          <p:nvPr/>
        </p:nvPicPr>
        <p:blipFill rotWithShape="1">
          <a:blip r:embed="rId3"/>
          <a:srcRect b="10445"/>
          <a:stretch/>
        </p:blipFill>
        <p:spPr>
          <a:xfrm>
            <a:off x="1313717" y="969572"/>
            <a:ext cx="10511144" cy="5294947"/>
          </a:xfrm>
          <a:prstGeom prst="rect">
            <a:avLst/>
          </a:prstGeom>
        </p:spPr>
      </p:pic>
    </p:spTree>
    <p:extLst>
      <p:ext uri="{BB962C8B-B14F-4D97-AF65-F5344CB8AC3E}">
        <p14:creationId xmlns:p14="http://schemas.microsoft.com/office/powerpoint/2010/main" val="120823891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E083B7-80D9-4DAB-AC07-E78E0E0B4907}"/>
              </a:ext>
            </a:extLst>
          </p:cNvPr>
          <p:cNvSpPr>
            <a:spLocks noGrp="1"/>
          </p:cNvSpPr>
          <p:nvPr>
            <p:ph idx="1"/>
          </p:nvPr>
        </p:nvSpPr>
        <p:spPr>
          <a:xfrm>
            <a:off x="940775" y="294542"/>
            <a:ext cx="9042889" cy="6167803"/>
          </a:xfrm>
        </p:spPr>
        <p:txBody>
          <a:bodyPr>
            <a:normAutofit fontScale="85000" lnSpcReduction="20000"/>
          </a:bodyPr>
          <a:lstStyle/>
          <a:p>
            <a:pPr marL="914400" marR="0" lvl="2" indent="0">
              <a:lnSpc>
                <a:spcPct val="110000"/>
              </a:lnSpc>
              <a:spcBef>
                <a:spcPts val="0"/>
              </a:spcBef>
              <a:spcAft>
                <a:spcPts val="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Start with Video and Audio off – Let folks turn them on after they come into the meeting.</a:t>
            </a:r>
          </a:p>
          <a:p>
            <a:pPr marL="914400" marR="0" lvl="2" indent="0">
              <a:lnSpc>
                <a:spcPct val="110000"/>
              </a:lnSpc>
              <a:spcBef>
                <a:spcPts val="0"/>
              </a:spcBef>
              <a:spcAft>
                <a:spcPts val="0"/>
              </a:spcAft>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lvl="2" indent="0">
              <a:lnSpc>
                <a:spcPct val="110000"/>
              </a:lnSpc>
              <a:spcBef>
                <a:spcPts val="0"/>
              </a:spcBef>
              <a:spcAft>
                <a:spcPts val="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Do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NOT</a:t>
            </a:r>
            <a:r>
              <a:rPr lang="en-US" sz="2800" dirty="0">
                <a:effectLst/>
                <a:latin typeface="Calibri" panose="020F0502020204030204" pitchFamily="34" charset="0"/>
                <a:ea typeface="Calibri" panose="020F0502020204030204" pitchFamily="34" charset="0"/>
                <a:cs typeface="Times New Roman" panose="02020603050405020304" pitchFamily="18" charset="0"/>
              </a:rPr>
              <a:t> use a personal meeting ID – This means the meeting ID will be used over and over again.  You want the Meeting ID to change each time making it harder for Zoom bombers.  Use a unique ID.</a:t>
            </a:r>
          </a:p>
          <a:p>
            <a:pPr marL="914400" marR="0" lvl="2" indent="0">
              <a:lnSpc>
                <a:spcPct val="110000"/>
              </a:lnSpc>
              <a:spcBef>
                <a:spcPts val="0"/>
              </a:spcBef>
              <a:spcAft>
                <a:spcPts val="0"/>
              </a:spcAft>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lvl="2" indent="0">
              <a:lnSpc>
                <a:spcPct val="110000"/>
              </a:lnSpc>
              <a:spcBef>
                <a:spcPts val="0"/>
              </a:spcBef>
              <a:spcAft>
                <a:spcPts val="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Only authenticated Users Can Join – People will have to log in to Zoom to enter the meeting or click on the email invitation that you send. </a:t>
            </a:r>
            <a:r>
              <a:rPr lang="en-US" sz="2800" dirty="0">
                <a:latin typeface="Calibri" panose="020F0502020204030204" pitchFamily="34" charset="0"/>
                <a:ea typeface="Calibri" panose="020F0502020204030204" pitchFamily="34" charset="0"/>
                <a:cs typeface="Times New Roman" panose="02020603050405020304" pitchFamily="18" charset="0"/>
              </a:rPr>
              <a:t>You can enable a “join from browser link” when going through settings. </a:t>
            </a:r>
            <a:r>
              <a:rPr lang="en-US" sz="2800" dirty="0">
                <a:effectLst/>
                <a:latin typeface="Calibri" panose="020F0502020204030204" pitchFamily="34" charset="0"/>
                <a:ea typeface="Calibri" panose="020F0502020204030204" pitchFamily="34" charset="0"/>
                <a:cs typeface="Times New Roman" panose="02020603050405020304" pitchFamily="18" charset="0"/>
              </a:rPr>
              <a:t>No anonymous guests.</a:t>
            </a:r>
          </a:p>
          <a:p>
            <a:pPr marL="914400" marR="0" lvl="2" indent="0">
              <a:lnSpc>
                <a:spcPct val="110000"/>
              </a:lnSpc>
              <a:spcBef>
                <a:spcPts val="0"/>
              </a:spcBef>
              <a:spcAft>
                <a:spcPts val="0"/>
              </a:spcAft>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lvl="2" indent="0">
              <a:lnSpc>
                <a:spcPct val="110000"/>
              </a:lnSpc>
              <a:spcBef>
                <a:spcPts val="0"/>
              </a:spcBef>
              <a:spcAft>
                <a:spcPts val="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Require a password when scheduling a new meeting.</a:t>
            </a:r>
          </a:p>
          <a:p>
            <a:pPr marL="914400" marR="0" lvl="2" indent="0">
              <a:lnSpc>
                <a:spcPct val="110000"/>
              </a:lnSpc>
              <a:spcBef>
                <a:spcPts val="0"/>
              </a:spcBef>
              <a:spcAft>
                <a:spcPts val="0"/>
              </a:spcAft>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lvl="2" indent="0">
              <a:lnSpc>
                <a:spcPct val="110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Do not embed the password in the meeting link.  Users will have to find the password and type it in.  Bad actors don’t like to jump through hoops. </a:t>
            </a:r>
          </a:p>
          <a:p>
            <a:endParaRPr lang="en-US" dirty="0"/>
          </a:p>
        </p:txBody>
      </p:sp>
      <p:pic>
        <p:nvPicPr>
          <p:cNvPr id="4" name="Content Placeholder 4" descr="Logo&#10;&#10;Description automatically generated">
            <a:extLst>
              <a:ext uri="{FF2B5EF4-FFF2-40B4-BE49-F238E27FC236}">
                <a16:creationId xmlns:a16="http://schemas.microsoft.com/office/drawing/2014/main" id="{60737279-9DF7-489A-9069-A90680B90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58" y="5618284"/>
            <a:ext cx="1143459" cy="1143459"/>
          </a:xfrm>
          <a:prstGeom prst="rect">
            <a:avLst/>
          </a:prstGeom>
        </p:spPr>
      </p:pic>
    </p:spTree>
    <p:extLst>
      <p:ext uri="{BB962C8B-B14F-4D97-AF65-F5344CB8AC3E}">
        <p14:creationId xmlns:p14="http://schemas.microsoft.com/office/powerpoint/2010/main" val="1254504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F4CF92-6774-4B45-AEAF-A22BBD6C667A}"/>
              </a:ext>
            </a:extLst>
          </p:cNvPr>
          <p:cNvSpPr>
            <a:spLocks noGrp="1"/>
          </p:cNvSpPr>
          <p:nvPr>
            <p:ph idx="1"/>
          </p:nvPr>
        </p:nvSpPr>
        <p:spPr>
          <a:xfrm>
            <a:off x="769653" y="147150"/>
            <a:ext cx="9328312" cy="6011862"/>
          </a:xfrm>
        </p:spPr>
        <p:txBody>
          <a:bodyPr>
            <a:noAutofit/>
          </a:bodyPr>
          <a:lstStyle/>
          <a:p>
            <a:pPr marL="914400" lvl="2" indent="0">
              <a:lnSpc>
                <a:spcPct val="107000"/>
              </a:lnSpc>
              <a:spcBef>
                <a:spcPts val="0"/>
              </a:spcBef>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Do </a:t>
            </a:r>
            <a:r>
              <a:rPr lang="en-US" sz="2600" b="1" dirty="0">
                <a:effectLst/>
                <a:latin typeface="Calibri" panose="020F0502020204030204" pitchFamily="34" charset="0"/>
                <a:ea typeface="Calibri" panose="020F0502020204030204" pitchFamily="34" charset="0"/>
                <a:cs typeface="Times New Roman" panose="02020603050405020304" pitchFamily="18" charset="0"/>
              </a:rPr>
              <a:t>NOT</a:t>
            </a:r>
            <a:r>
              <a:rPr lang="en-US" sz="2600" dirty="0">
                <a:effectLst/>
                <a:latin typeface="Calibri" panose="020F0502020204030204" pitchFamily="34" charset="0"/>
                <a:ea typeface="Calibri" panose="020F0502020204030204" pitchFamily="34" charset="0"/>
                <a:cs typeface="Times New Roman" panose="02020603050405020304" pitchFamily="18" charset="0"/>
              </a:rPr>
              <a:t> allow file transfer.  Not everyone is tech savvy and some may inadvertently pass malware through the chat.  </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914400" marR="0" lvl="2" indent="0">
              <a:lnSpc>
                <a:spcPct val="107000"/>
              </a:lnSpc>
              <a:spcBef>
                <a:spcPts val="0"/>
              </a:spcBef>
              <a:spcAft>
                <a:spcPts val="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Unless you anticipate needing to send files, just turn this off. </a:t>
            </a:r>
          </a:p>
          <a:p>
            <a:pPr marL="914400" marR="0" lvl="2" indent="0">
              <a:lnSpc>
                <a:spcPct val="107000"/>
              </a:lnSpc>
              <a:spcBef>
                <a:spcPts val="0"/>
              </a:spcBef>
              <a:spcAft>
                <a:spcPts val="0"/>
              </a:spcAft>
              <a:buNone/>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lvl="2" indent="0">
              <a:lnSpc>
                <a:spcPct val="107000"/>
              </a:lnSpc>
              <a:spcBef>
                <a:spcPts val="0"/>
              </a:spcBef>
              <a:spcAft>
                <a:spcPts val="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Screen Sharing – only allow the host to share, unless you have a specific need.</a:t>
            </a:r>
          </a:p>
          <a:p>
            <a:pPr marL="914400" marR="0" lvl="2" indent="0">
              <a:lnSpc>
                <a:spcPct val="107000"/>
              </a:lnSpc>
              <a:spcBef>
                <a:spcPts val="0"/>
              </a:spcBef>
              <a:spcAft>
                <a:spcPts val="0"/>
              </a:spcAft>
              <a:buNone/>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lvl="2" indent="0">
              <a:lnSpc>
                <a:spcPct val="107000"/>
              </a:lnSpc>
              <a:spcBef>
                <a:spcPts val="0"/>
              </a:spcBef>
              <a:spcAft>
                <a:spcPts val="80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Do </a:t>
            </a:r>
            <a:r>
              <a:rPr lang="en-US" sz="2600" b="1" dirty="0">
                <a:effectLst/>
                <a:latin typeface="Calibri" panose="020F0502020204030204" pitchFamily="34" charset="0"/>
                <a:ea typeface="Calibri" panose="020F0502020204030204" pitchFamily="34" charset="0"/>
                <a:cs typeface="Times New Roman" panose="02020603050405020304" pitchFamily="18" charset="0"/>
              </a:rPr>
              <a:t>not</a:t>
            </a:r>
            <a:r>
              <a:rPr lang="en-US" sz="2600" dirty="0">
                <a:effectLst/>
                <a:latin typeface="Calibri" panose="020F0502020204030204" pitchFamily="34" charset="0"/>
                <a:ea typeface="Calibri" panose="020F0502020204030204" pitchFamily="34" charset="0"/>
                <a:cs typeface="Times New Roman" panose="02020603050405020304" pitchFamily="18" charset="0"/>
              </a:rPr>
              <a:t> allow removed participants to rejoin.  If you remove a bad actor, he will not be able to rejoin. </a:t>
            </a:r>
          </a:p>
          <a:p>
            <a:pPr marL="800100" lvl="2" indent="0">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Enable the Waiting Room – This has been set by Zoom as default.  You will need to monitor the participants list and add people to the meeting from the waiting room as they appear.</a:t>
            </a:r>
            <a:endParaRPr lang="en-US" sz="2600" dirty="0"/>
          </a:p>
        </p:txBody>
      </p:sp>
      <p:pic>
        <p:nvPicPr>
          <p:cNvPr id="5" name="Content Placeholder 4" descr="Logo&#10;&#10;Description automatically generated">
            <a:extLst>
              <a:ext uri="{FF2B5EF4-FFF2-40B4-BE49-F238E27FC236}">
                <a16:creationId xmlns:a16="http://schemas.microsoft.com/office/drawing/2014/main" id="{A0C7A61C-2BB6-4291-8D8C-8E13BB64F6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58" y="5618284"/>
            <a:ext cx="1143459" cy="1143459"/>
          </a:xfrm>
          <a:prstGeom prst="rect">
            <a:avLst/>
          </a:prstGeom>
        </p:spPr>
      </p:pic>
    </p:spTree>
    <p:extLst>
      <p:ext uri="{BB962C8B-B14F-4D97-AF65-F5344CB8AC3E}">
        <p14:creationId xmlns:p14="http://schemas.microsoft.com/office/powerpoint/2010/main" val="21806110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ACC55-4659-4A8E-9131-AA0D06495C18}"/>
              </a:ext>
            </a:extLst>
          </p:cNvPr>
          <p:cNvSpPr>
            <a:spLocks noGrp="1"/>
          </p:cNvSpPr>
          <p:nvPr>
            <p:ph type="title"/>
          </p:nvPr>
        </p:nvSpPr>
        <p:spPr>
          <a:xfrm>
            <a:off x="677334" y="609600"/>
            <a:ext cx="8596668" cy="1550990"/>
          </a:xfrm>
        </p:spPr>
        <p:txBody>
          <a:bodyPr>
            <a:normAutofit fontScale="90000"/>
          </a:bodyPr>
          <a:lstStyle/>
          <a:p>
            <a:r>
              <a:rPr lang="en-US" sz="2700" b="1" i="0" dirty="0">
                <a:solidFill>
                  <a:srgbClr val="074D70"/>
                </a:solidFill>
                <a:effectLst/>
                <a:latin typeface="Lucida Grande"/>
              </a:rPr>
              <a:t>Downloading the Zoom client</a:t>
            </a:r>
            <a:br>
              <a:rPr lang="en-US" sz="2700" b="1" i="0" dirty="0">
                <a:solidFill>
                  <a:srgbClr val="074D70"/>
                </a:solidFill>
                <a:effectLst/>
                <a:latin typeface="Lucida Grande"/>
              </a:rPr>
            </a:br>
            <a:r>
              <a:rPr lang="en-US" sz="2700" b="0" i="0" dirty="0">
                <a:solidFill>
                  <a:srgbClr val="074D70"/>
                </a:solidFill>
                <a:effectLst/>
                <a:latin typeface="Lucida Grande"/>
              </a:rPr>
              <a:t>You can download the Zoom Desktop Client for </a:t>
            </a:r>
            <a:r>
              <a:rPr lang="en-US" sz="2700" b="0" i="0" u="none" strike="noStrike" dirty="0">
                <a:solidFill>
                  <a:srgbClr val="2DA5FF"/>
                </a:solidFill>
                <a:effectLst/>
                <a:latin typeface="Lucida Grande"/>
                <a:hlinkClick r:id="rId2"/>
              </a:rPr>
              <a:t>Mac</a:t>
            </a:r>
            <a:r>
              <a:rPr lang="en-US" sz="2700" b="0" i="0" dirty="0">
                <a:solidFill>
                  <a:srgbClr val="074D70"/>
                </a:solidFill>
                <a:effectLst/>
                <a:latin typeface="Lucida Grande"/>
              </a:rPr>
              <a:t>, </a:t>
            </a:r>
            <a:r>
              <a:rPr lang="en-US" sz="2700" b="0" i="0" u="none" strike="noStrike" dirty="0">
                <a:solidFill>
                  <a:srgbClr val="2DA5FF"/>
                </a:solidFill>
                <a:effectLst/>
                <a:latin typeface="Lucida Grande"/>
                <a:hlinkClick r:id="rId2"/>
              </a:rPr>
              <a:t>Windows</a:t>
            </a:r>
            <a:r>
              <a:rPr lang="en-US" sz="2700" b="0" i="0" dirty="0">
                <a:solidFill>
                  <a:srgbClr val="074D70"/>
                </a:solidFill>
                <a:effectLst/>
                <a:latin typeface="Lucida Grande"/>
              </a:rPr>
              <a:t>, </a:t>
            </a:r>
            <a:r>
              <a:rPr lang="en-US" sz="2700" b="0" i="0" u="none" strike="noStrike" dirty="0" err="1">
                <a:solidFill>
                  <a:srgbClr val="2DA5FF"/>
                </a:solidFill>
                <a:effectLst/>
                <a:latin typeface="Lucida Grande"/>
                <a:hlinkClick r:id="rId3"/>
              </a:rPr>
              <a:t>ChromeOS</a:t>
            </a:r>
            <a:r>
              <a:rPr lang="en-US" sz="2700" b="0" i="0" dirty="0">
                <a:solidFill>
                  <a:srgbClr val="074D70"/>
                </a:solidFill>
                <a:effectLst/>
                <a:latin typeface="Lucida Grande"/>
              </a:rPr>
              <a:t> and </a:t>
            </a:r>
            <a:r>
              <a:rPr lang="en-US" sz="2700" b="0" i="0" u="none" strike="noStrike" dirty="0">
                <a:solidFill>
                  <a:srgbClr val="2DA5FF"/>
                </a:solidFill>
                <a:effectLst/>
                <a:latin typeface="Lucida Grande"/>
                <a:hlinkClick r:id="rId4"/>
              </a:rPr>
              <a:t>Linux</a:t>
            </a:r>
            <a:r>
              <a:rPr lang="en-US" sz="2700" b="0" i="0" dirty="0">
                <a:solidFill>
                  <a:srgbClr val="074D70"/>
                </a:solidFill>
                <a:effectLst/>
                <a:latin typeface="Lucida Grande"/>
              </a:rPr>
              <a:t>, as well as the Zoom Mobile App for </a:t>
            </a:r>
            <a:r>
              <a:rPr lang="en-US" sz="2700" b="0" i="0" u="none" strike="noStrike" dirty="0">
                <a:solidFill>
                  <a:srgbClr val="2DA5FF"/>
                </a:solidFill>
                <a:effectLst/>
                <a:latin typeface="Lucida Grande"/>
                <a:hlinkClick r:id="rId5"/>
              </a:rPr>
              <a:t>iOS</a:t>
            </a:r>
            <a:r>
              <a:rPr lang="en-US" sz="2700" b="0" i="0" dirty="0">
                <a:solidFill>
                  <a:srgbClr val="074D70"/>
                </a:solidFill>
                <a:effectLst/>
                <a:latin typeface="Lucida Grande"/>
              </a:rPr>
              <a:t> and </a:t>
            </a:r>
            <a:r>
              <a:rPr lang="en-US" sz="2700" b="0" i="0" u="none" strike="noStrike" dirty="0">
                <a:solidFill>
                  <a:srgbClr val="2DA5FF"/>
                </a:solidFill>
                <a:effectLst/>
                <a:latin typeface="Lucida Grande"/>
                <a:hlinkClick r:id="rId6"/>
              </a:rPr>
              <a:t>Android</a:t>
            </a:r>
            <a:r>
              <a:rPr lang="en-US" sz="2700" b="0" i="0" dirty="0">
                <a:solidFill>
                  <a:srgbClr val="074D70"/>
                </a:solidFill>
                <a:effectLst/>
                <a:latin typeface="Lucida Grande"/>
              </a:rPr>
              <a:t> from our Downloads page. </a:t>
            </a:r>
            <a:br>
              <a:rPr lang="en-US" b="0" i="0" dirty="0">
                <a:solidFill>
                  <a:srgbClr val="074D70"/>
                </a:solidFill>
                <a:effectLst/>
                <a:latin typeface="Lucida Grande"/>
              </a:rPr>
            </a:br>
            <a:endParaRPr lang="en-US" dirty="0"/>
          </a:p>
        </p:txBody>
      </p:sp>
      <p:sp>
        <p:nvSpPr>
          <p:cNvPr id="3" name="Content Placeholder 2">
            <a:extLst>
              <a:ext uri="{FF2B5EF4-FFF2-40B4-BE49-F238E27FC236}">
                <a16:creationId xmlns:a16="http://schemas.microsoft.com/office/drawing/2014/main" id="{C4318EC4-4E64-4CBF-98A0-188F0065A327}"/>
              </a:ext>
            </a:extLst>
          </p:cNvPr>
          <p:cNvSpPr>
            <a:spLocks noGrp="1"/>
          </p:cNvSpPr>
          <p:nvPr>
            <p:ph idx="1"/>
          </p:nvPr>
        </p:nvSpPr>
        <p:spPr>
          <a:xfrm>
            <a:off x="1802422" y="2160589"/>
            <a:ext cx="8739555" cy="4503979"/>
          </a:xfrm>
        </p:spPr>
        <p:txBody>
          <a:bodyPr>
            <a:normAutofit/>
          </a:bodyPr>
          <a:lstStyle/>
          <a:p>
            <a:pPr marL="0" indent="0">
              <a:buNone/>
            </a:pPr>
            <a:r>
              <a:rPr lang="en-US" b="0" dirty="0">
                <a:solidFill>
                  <a:srgbClr val="074D70"/>
                </a:solidFill>
                <a:effectLst/>
                <a:latin typeface="Lucida Grande"/>
              </a:rPr>
              <a:t>Starting the Zoom Desktop Client</a:t>
            </a:r>
          </a:p>
          <a:p>
            <a:pPr marL="0" indent="0" algn="l">
              <a:buNone/>
            </a:pPr>
            <a:r>
              <a:rPr lang="en-US" b="1" i="0" dirty="0">
                <a:solidFill>
                  <a:srgbClr val="074D70"/>
                </a:solidFill>
                <a:effectLst/>
                <a:latin typeface="Lucida Grande"/>
              </a:rPr>
              <a:t>Overview</a:t>
            </a:r>
          </a:p>
          <a:p>
            <a:pPr marL="0" indent="0" algn="l">
              <a:buNone/>
            </a:pPr>
            <a:r>
              <a:rPr lang="en-US" b="0" i="0" dirty="0">
                <a:solidFill>
                  <a:srgbClr val="074D70"/>
                </a:solidFill>
                <a:effectLst/>
                <a:latin typeface="Lucida Grande"/>
              </a:rPr>
              <a:t>While meetings can be started and scheduled from the Zoom web portal, you can also schedule/start meetings directly from the Zoom application. It is also important to access the Zoom application to set certain in-app settings, including </a:t>
            </a:r>
            <a:r>
              <a:rPr lang="en-US" b="0" i="0" u="none" strike="noStrike" dirty="0">
                <a:solidFill>
                  <a:srgbClr val="2DA5FF"/>
                </a:solidFill>
                <a:effectLst/>
                <a:latin typeface="Lucida Grande"/>
                <a:hlinkClick r:id="rId7"/>
              </a:rPr>
              <a:t>Virtual Background</a:t>
            </a:r>
            <a:r>
              <a:rPr lang="en-US" b="0" i="0" dirty="0">
                <a:solidFill>
                  <a:srgbClr val="074D70"/>
                </a:solidFill>
                <a:effectLst/>
                <a:latin typeface="Lucida Grande"/>
              </a:rPr>
              <a:t>, Audio/Video settings, as well as other options.</a:t>
            </a:r>
          </a:p>
          <a:p>
            <a:pPr marL="0" indent="0" algn="l">
              <a:buNone/>
            </a:pPr>
            <a:r>
              <a:rPr lang="en-US" b="1" i="0" dirty="0">
                <a:solidFill>
                  <a:srgbClr val="074D70"/>
                </a:solidFill>
                <a:effectLst/>
                <a:latin typeface="Lucida Grande"/>
              </a:rPr>
              <a:t>Note</a:t>
            </a:r>
            <a:r>
              <a:rPr lang="en-US" b="0" i="0" dirty="0">
                <a:solidFill>
                  <a:srgbClr val="074D70"/>
                </a:solidFill>
                <a:effectLst/>
                <a:latin typeface="Lucida Grande"/>
              </a:rPr>
              <a:t>: The Zoom Desktop Client and Mobile App have different features than the Zoom web portal. The Zoom web portal is primarily used for changing your </a:t>
            </a:r>
            <a:r>
              <a:rPr lang="en-US" b="0" i="0" u="none" strike="noStrike" dirty="0">
                <a:solidFill>
                  <a:srgbClr val="2DA5FF"/>
                </a:solidFill>
                <a:effectLst/>
                <a:latin typeface="Lucida Grande"/>
                <a:hlinkClick r:id="rId8"/>
              </a:rPr>
              <a:t>meeting settings</a:t>
            </a:r>
            <a:r>
              <a:rPr lang="en-US" b="0" i="0" dirty="0">
                <a:solidFill>
                  <a:srgbClr val="074D70"/>
                </a:solidFill>
                <a:effectLst/>
                <a:latin typeface="Lucida Grande"/>
              </a:rPr>
              <a:t> and </a:t>
            </a:r>
            <a:r>
              <a:rPr lang="en-US" b="0" i="0" u="none" strike="noStrike" dirty="0">
                <a:solidFill>
                  <a:srgbClr val="2DA5FF"/>
                </a:solidFill>
                <a:effectLst/>
                <a:latin typeface="Lucida Grande"/>
                <a:hlinkClick r:id="rId9"/>
              </a:rPr>
              <a:t>Zoom Phone settings</a:t>
            </a:r>
            <a:r>
              <a:rPr lang="en-US" b="0" i="0" dirty="0">
                <a:solidFill>
                  <a:srgbClr val="074D70"/>
                </a:solidFill>
                <a:effectLst/>
                <a:latin typeface="Lucida Grande"/>
              </a:rPr>
              <a:t>. You can also use the web portal to </a:t>
            </a:r>
            <a:r>
              <a:rPr lang="en-US" b="0" i="0" u="none" strike="noStrike" dirty="0">
                <a:solidFill>
                  <a:srgbClr val="2DA5FF"/>
                </a:solidFill>
                <a:effectLst/>
                <a:latin typeface="Lucida Grande"/>
                <a:hlinkClick r:id="rId10"/>
              </a:rPr>
              <a:t>customize your profile</a:t>
            </a:r>
            <a:r>
              <a:rPr lang="en-US" b="0" i="0" dirty="0">
                <a:solidFill>
                  <a:srgbClr val="074D70"/>
                </a:solidFill>
                <a:effectLst/>
                <a:latin typeface="Lucida Grande"/>
              </a:rPr>
              <a:t>.</a:t>
            </a:r>
          </a:p>
          <a:p>
            <a:pPr marL="0" indent="0" algn="l">
              <a:buNone/>
            </a:pPr>
            <a:r>
              <a:rPr lang="en-US" b="1" i="0" dirty="0">
                <a:solidFill>
                  <a:srgbClr val="074D70"/>
                </a:solidFill>
                <a:effectLst/>
                <a:latin typeface="Lucida Grande"/>
              </a:rPr>
              <a:t>Prerequisites</a:t>
            </a:r>
          </a:p>
          <a:p>
            <a:pPr marL="0" indent="0" algn="l">
              <a:buNone/>
            </a:pPr>
            <a:r>
              <a:rPr lang="en-US" b="0" i="0" dirty="0">
                <a:solidFill>
                  <a:srgbClr val="074D70"/>
                </a:solidFill>
                <a:effectLst/>
                <a:latin typeface="Lucida Grande"/>
              </a:rPr>
              <a:t>Latest version of the </a:t>
            </a:r>
            <a:r>
              <a:rPr lang="en-US" b="0" i="0" u="none" strike="noStrike" dirty="0">
                <a:solidFill>
                  <a:srgbClr val="2DA5FF"/>
                </a:solidFill>
                <a:effectLst/>
                <a:latin typeface="Lucida Grande"/>
                <a:hlinkClick r:id="rId11"/>
              </a:rPr>
              <a:t>Zoom Desktop Client</a:t>
            </a:r>
            <a:endParaRPr lang="en-US" b="0" i="0" dirty="0">
              <a:solidFill>
                <a:srgbClr val="074D70"/>
              </a:solidFill>
              <a:effectLst/>
              <a:latin typeface="Lucida Grande"/>
            </a:endParaRPr>
          </a:p>
          <a:p>
            <a:endParaRPr lang="en-US" dirty="0"/>
          </a:p>
        </p:txBody>
      </p:sp>
      <p:pic>
        <p:nvPicPr>
          <p:cNvPr id="5" name="Content Placeholder 4" descr="Logo&#10;&#10;Description automatically generated">
            <a:extLst>
              <a:ext uri="{FF2B5EF4-FFF2-40B4-BE49-F238E27FC236}">
                <a16:creationId xmlns:a16="http://schemas.microsoft.com/office/drawing/2014/main" id="{57919D60-F231-4938-9575-8BFCE28F27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0258" y="5618284"/>
            <a:ext cx="1143459" cy="1143459"/>
          </a:xfrm>
          <a:prstGeom prst="rect">
            <a:avLst/>
          </a:prstGeom>
        </p:spPr>
      </p:pic>
    </p:spTree>
    <p:extLst>
      <p:ext uri="{BB962C8B-B14F-4D97-AF65-F5344CB8AC3E}">
        <p14:creationId xmlns:p14="http://schemas.microsoft.com/office/powerpoint/2010/main" val="24396277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ogo&#10;&#10;Description automatically generated">
            <a:extLst>
              <a:ext uri="{FF2B5EF4-FFF2-40B4-BE49-F238E27FC236}">
                <a16:creationId xmlns:a16="http://schemas.microsoft.com/office/drawing/2014/main" id="{4E5681CB-4D8C-4B61-8BB1-B881B199F7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204" y="5507893"/>
            <a:ext cx="1222131" cy="1222131"/>
          </a:xfrm>
          <a:prstGeom prst="rect">
            <a:avLst/>
          </a:prstGeom>
        </p:spPr>
      </p:pic>
      <p:sp>
        <p:nvSpPr>
          <p:cNvPr id="8" name="TextBox 7">
            <a:extLst>
              <a:ext uri="{FF2B5EF4-FFF2-40B4-BE49-F238E27FC236}">
                <a16:creationId xmlns:a16="http://schemas.microsoft.com/office/drawing/2014/main" id="{C3DF0648-4583-460A-A6BF-E4BCD1C24189}"/>
              </a:ext>
            </a:extLst>
          </p:cNvPr>
          <p:cNvSpPr txBox="1"/>
          <p:nvPr/>
        </p:nvSpPr>
        <p:spPr>
          <a:xfrm>
            <a:off x="1732085" y="1006719"/>
            <a:ext cx="8563707" cy="3970318"/>
          </a:xfrm>
          <a:prstGeom prst="rect">
            <a:avLst/>
          </a:prstGeom>
          <a:noFill/>
        </p:spPr>
        <p:txBody>
          <a:bodyPr wrap="square" rtlCol="0">
            <a:spAutoFit/>
          </a:bodyPr>
          <a:lstStyle/>
          <a:p>
            <a:r>
              <a:rPr lang="en-US" sz="2800" dirty="0"/>
              <a:t>To download the Zoom Client / Zoom app:</a:t>
            </a:r>
          </a:p>
          <a:p>
            <a:endParaRPr lang="en-US" sz="2800" dirty="0"/>
          </a:p>
          <a:p>
            <a:r>
              <a:rPr lang="en-US" sz="2800" dirty="0"/>
              <a:t>Windows 10</a:t>
            </a:r>
          </a:p>
          <a:p>
            <a:pPr marL="342900" indent="-342900">
              <a:buFont typeface="+mj-lt"/>
              <a:buAutoNum type="arabicPeriod"/>
            </a:pPr>
            <a:r>
              <a:rPr lang="en-US" sz="2800" dirty="0"/>
              <a:t>Click on the windows icon on the task bar</a:t>
            </a:r>
          </a:p>
          <a:p>
            <a:pPr marL="342900" indent="-342900">
              <a:buFont typeface="+mj-lt"/>
              <a:buAutoNum type="arabicPeriod"/>
            </a:pPr>
            <a:r>
              <a:rPr lang="en-US" sz="2800" dirty="0"/>
              <a:t>In your apps list, scroll down until you get to Zoom</a:t>
            </a:r>
          </a:p>
          <a:p>
            <a:pPr marL="342900" indent="-342900">
              <a:buFont typeface="+mj-lt"/>
              <a:buAutoNum type="arabicPeriod"/>
            </a:pPr>
            <a:r>
              <a:rPr lang="en-US" sz="2800" dirty="0"/>
              <a:t>Click on the Zoom folder</a:t>
            </a:r>
          </a:p>
          <a:p>
            <a:pPr marL="342900" indent="-342900">
              <a:buFont typeface="+mj-lt"/>
              <a:buAutoNum type="arabicPeriod"/>
            </a:pPr>
            <a:r>
              <a:rPr lang="en-US" sz="2800" dirty="0"/>
              <a:t>Double click on start Zoom to launch the application</a:t>
            </a:r>
          </a:p>
        </p:txBody>
      </p:sp>
    </p:spTree>
    <p:extLst>
      <p:ext uri="{BB962C8B-B14F-4D97-AF65-F5344CB8AC3E}">
        <p14:creationId xmlns:p14="http://schemas.microsoft.com/office/powerpoint/2010/main" val="1877525820"/>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4D3A0-21CA-4B98-BEA8-89AA0C8BD5FF}"/>
              </a:ext>
            </a:extLst>
          </p:cNvPr>
          <p:cNvSpPr>
            <a:spLocks noGrp="1"/>
          </p:cNvSpPr>
          <p:nvPr>
            <p:ph type="title"/>
          </p:nvPr>
        </p:nvSpPr>
        <p:spPr/>
        <p:txBody>
          <a:bodyPr/>
          <a:lstStyle/>
          <a:p>
            <a:r>
              <a:rPr lang="en-US" dirty="0"/>
              <a:t>Schedule a Meeting</a:t>
            </a:r>
            <a:br>
              <a:rPr lang="en-US" dirty="0"/>
            </a:br>
            <a:r>
              <a:rPr lang="en-US" sz="1800" dirty="0"/>
              <a:t>Do this through the Zoom.us and not through the Zoom Client/app.  More settings are available through this method.</a:t>
            </a:r>
            <a:endParaRPr lang="en-US" dirty="0"/>
          </a:p>
        </p:txBody>
      </p:sp>
      <p:pic>
        <p:nvPicPr>
          <p:cNvPr id="6" name="Content Placeholder 5">
            <a:extLst>
              <a:ext uri="{FF2B5EF4-FFF2-40B4-BE49-F238E27FC236}">
                <a16:creationId xmlns:a16="http://schemas.microsoft.com/office/drawing/2014/main" id="{29B0EBDA-DB23-49DE-B349-F0A3F43B3871}"/>
              </a:ext>
            </a:extLst>
          </p:cNvPr>
          <p:cNvPicPr>
            <a:picLocks noGrp="1" noChangeAspect="1"/>
          </p:cNvPicPr>
          <p:nvPr>
            <p:ph idx="1"/>
          </p:nvPr>
        </p:nvPicPr>
        <p:blipFill rotWithShape="1">
          <a:blip r:embed="rId2"/>
          <a:srcRect b="10335"/>
          <a:stretch/>
        </p:blipFill>
        <p:spPr>
          <a:xfrm>
            <a:off x="1590773" y="1767929"/>
            <a:ext cx="9403457" cy="4742775"/>
          </a:xfrm>
        </p:spPr>
      </p:pic>
      <p:pic>
        <p:nvPicPr>
          <p:cNvPr id="4" name="Content Placeholder 4" descr="Logo&#10;&#10;Description automatically generated">
            <a:extLst>
              <a:ext uri="{FF2B5EF4-FFF2-40B4-BE49-F238E27FC236}">
                <a16:creationId xmlns:a16="http://schemas.microsoft.com/office/drawing/2014/main" id="{28F57B9E-8002-4873-ACA7-84D299CC4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04" y="5507893"/>
            <a:ext cx="1222131" cy="1222131"/>
          </a:xfrm>
          <a:prstGeom prst="rect">
            <a:avLst/>
          </a:prstGeom>
        </p:spPr>
      </p:pic>
    </p:spTree>
    <p:extLst>
      <p:ext uri="{BB962C8B-B14F-4D97-AF65-F5344CB8AC3E}">
        <p14:creationId xmlns:p14="http://schemas.microsoft.com/office/powerpoint/2010/main" val="34564599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812</TotalTime>
  <Words>1109</Words>
  <Application>Microsoft Office PowerPoint</Application>
  <PresentationFormat>Widescreen</PresentationFormat>
  <Paragraphs>85</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Lato</vt:lpstr>
      <vt:lpstr>Lucida Grande</vt:lpstr>
      <vt:lpstr>Trebuchet MS</vt:lpstr>
      <vt:lpstr>Wingdings 3</vt:lpstr>
      <vt:lpstr>Facet</vt:lpstr>
      <vt:lpstr>Setting Up a Free Zoom Account</vt:lpstr>
      <vt:lpstr>PowerPoint Presentation</vt:lpstr>
      <vt:lpstr>PowerPoint Presentation</vt:lpstr>
      <vt:lpstr>PowerPoint Presentation</vt:lpstr>
      <vt:lpstr>PowerPoint Presentation</vt:lpstr>
      <vt:lpstr>PowerPoint Presentation</vt:lpstr>
      <vt:lpstr>Downloading the Zoom client You can download the Zoom Desktop Client for Mac, Windows, ChromeOS and Linux, as well as the Zoom Mobile App for iOS and Android from our Downloads page.  </vt:lpstr>
      <vt:lpstr>PowerPoint Presentation</vt:lpstr>
      <vt:lpstr>Schedule a Meeting Do this through the Zoom.us and not through the Zoom Client/app.  More settings are available through this method.</vt:lpstr>
      <vt:lpstr>PowerPoint Presentation</vt:lpstr>
      <vt:lpstr>Settings for scheduling meetings</vt:lpstr>
      <vt:lpstr>More settings for meetings</vt:lpstr>
      <vt:lpstr>Continued</vt:lpstr>
      <vt:lpstr>More settings</vt:lpstr>
      <vt:lpstr>More…</vt:lpstr>
      <vt:lpstr>Finally</vt:lpstr>
      <vt:lpstr>Schedule a meeting</vt:lpstr>
      <vt:lpstr>Now the meeting is set up.</vt:lpstr>
      <vt:lpstr>To invite someone, click on Copy Invitation. This pops up.</vt:lpstr>
      <vt:lpstr>Virtual Background Open your Zoom Client app</vt:lpstr>
      <vt:lpstr>Click on your picture, then choose settings</vt:lpstr>
      <vt:lpstr>If prompted, click Download to download the package for virtual background without a green screen. </vt:lpstr>
      <vt:lpstr>Here you can select the background you want.</vt:lpstr>
      <vt:lpstr>But wait, there’s more.  How do I create a custom background?</vt:lpstr>
      <vt:lpstr>10 Ways to Secure Zoom</vt:lpstr>
      <vt:lpstr>Help Line  Mary Hatfield 636-937-7240 (h) 314-835-7524 (c) mhat123@yahoo.com hatfieldme73@gmail.com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Setting Up a Free Zoom Account</dc:title>
  <dc:creator>Mary Hatfield</dc:creator>
  <cp:lastModifiedBy>Mary Hatfield</cp:lastModifiedBy>
  <cp:revision>14</cp:revision>
  <dcterms:created xsi:type="dcterms:W3CDTF">2020-10-21T22:18:42Z</dcterms:created>
  <dcterms:modified xsi:type="dcterms:W3CDTF">2020-10-23T16:02:42Z</dcterms:modified>
</cp:coreProperties>
</file>