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sldIdLst>
    <p:sldId id="256" r:id="rId2"/>
    <p:sldId id="257" r:id="rId3"/>
    <p:sldId id="258" r:id="rId4"/>
    <p:sldId id="260" r:id="rId5"/>
    <p:sldId id="271" r:id="rId6"/>
    <p:sldId id="276" r:id="rId7"/>
    <p:sldId id="261" r:id="rId8"/>
    <p:sldId id="277" r:id="rId9"/>
    <p:sldId id="263" r:id="rId10"/>
    <p:sldId id="278" r:id="rId11"/>
    <p:sldId id="265" r:id="rId12"/>
    <p:sldId id="272" r:id="rId13"/>
    <p:sldId id="273" r:id="rId14"/>
    <p:sldId id="274" r:id="rId15"/>
    <p:sldId id="275" r:id="rId16"/>
    <p:sldId id="266" r:id="rId17"/>
    <p:sldId id="268" r:id="rId18"/>
    <p:sldId id="269" r:id="rId19"/>
    <p:sldId id="262" r:id="rId20"/>
    <p:sldId id="264" r:id="rId21"/>
    <p:sldId id="25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90A55A-7932-4411-BFB0-2F40D51AEEE9}" v="24" dt="2026-03-16T19:47:35.7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91" autoAdjust="0"/>
    <p:restoredTop sz="94660"/>
  </p:normalViewPr>
  <p:slideViewPr>
    <p:cSldViewPr snapToGrid="0">
      <p:cViewPr varScale="1">
        <p:scale>
          <a:sx n="105" d="100"/>
          <a:sy n="105" d="100"/>
        </p:scale>
        <p:origin x="84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28808-26D1-4F4B-96F4-F3082078DD61}"/>
              </a:ext>
            </a:extLst>
          </p:cNvPr>
          <p:cNvSpPr>
            <a:spLocks noGrp="1"/>
          </p:cNvSpPr>
          <p:nvPr>
            <p:ph type="ctrTitle"/>
          </p:nvPr>
        </p:nvSpPr>
        <p:spPr>
          <a:xfrm>
            <a:off x="1257008" y="1122362"/>
            <a:ext cx="8816632" cy="3571557"/>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52E0C639-B0CD-4365-98A9-C1E5FF6CF450}"/>
              </a:ext>
            </a:extLst>
          </p:cNvPr>
          <p:cNvSpPr>
            <a:spLocks noGrp="1"/>
          </p:cNvSpPr>
          <p:nvPr>
            <p:ph type="subTitle" idx="1"/>
          </p:nvPr>
        </p:nvSpPr>
        <p:spPr>
          <a:xfrm>
            <a:off x="1257008" y="5521960"/>
            <a:ext cx="8816632" cy="944879"/>
          </a:xfrm>
        </p:spPr>
        <p:txBody>
          <a:bodyPr anchor="ct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C6780C52-E6BB-4B27-B5D8-2D33B2497C56}"/>
              </a:ext>
            </a:extLst>
          </p:cNvPr>
          <p:cNvSpPr>
            <a:spLocks noGrp="1"/>
          </p:cNvSpPr>
          <p:nvPr>
            <p:ph type="dt" sz="half" idx="10"/>
          </p:nvPr>
        </p:nvSpPr>
        <p:spPr/>
        <p:txBody>
          <a:bodyPr/>
          <a:lstStyle/>
          <a:p>
            <a:fld id="{F6CCBF3A-D7FB-4B97-8FD5-6FFB20CB1E84}" type="datetimeFigureOut">
              <a:rPr lang="en-US" smtClean="0"/>
              <a:t>3/17/2026</a:t>
            </a:fld>
            <a:endParaRPr lang="en-US"/>
          </a:p>
        </p:txBody>
      </p:sp>
      <p:sp>
        <p:nvSpPr>
          <p:cNvPr id="5" name="Footer Placeholder 4">
            <a:extLst>
              <a:ext uri="{FF2B5EF4-FFF2-40B4-BE49-F238E27FC236}">
                <a16:creationId xmlns:a16="http://schemas.microsoft.com/office/drawing/2014/main" id="{AF77C649-4A0C-4EF2-8FC1-2BCF0BF95D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0E03F2-D0FE-49BB-8AEC-E99C4DB2D67D}"/>
              </a:ext>
            </a:extLst>
          </p:cNvPr>
          <p:cNvSpPr>
            <a:spLocks noGrp="1"/>
          </p:cNvSpPr>
          <p:nvPr>
            <p:ph type="sldNum" sz="quarter" idx="12"/>
          </p:nvPr>
        </p:nvSpPr>
        <p:spPr/>
        <p:txBody>
          <a:bodyPr/>
          <a:lstStyle/>
          <a:p>
            <a:fld id="{3109D357-8067-4A1F-97B2-93C5160B78D9}" type="slidenum">
              <a:rPr lang="en-US" smtClean="0"/>
              <a:t>‹#›</a:t>
            </a:fld>
            <a:endParaRPr lang="en-US"/>
          </a:p>
        </p:txBody>
      </p:sp>
      <p:cxnSp>
        <p:nvCxnSpPr>
          <p:cNvPr id="16" name="Straight Connector 15">
            <a:extLst>
              <a:ext uri="{FF2B5EF4-FFF2-40B4-BE49-F238E27FC236}">
                <a16:creationId xmlns:a16="http://schemas.microsoft.com/office/drawing/2014/main" id="{24A7CC8F-56A6-423D-B67A-8BA89D3EC911}"/>
              </a:ext>
            </a:extLst>
          </p:cNvPr>
          <p:cNvCxnSpPr>
            <a:cxnSpLocks/>
          </p:cNvCxnSpPr>
          <p:nvPr/>
        </p:nvCxnSpPr>
        <p:spPr>
          <a:xfrm flipH="1">
            <a:off x="4" y="5143500"/>
            <a:ext cx="1219199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1982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56D52-667C-4E67-9038-A0BDFD8CCD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3E72AC-0272-475A-BD25-2AB7AC1DEFA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CFBFF2-9ECB-4CDD-87FA-9DD1F87BFDE9}"/>
              </a:ext>
            </a:extLst>
          </p:cNvPr>
          <p:cNvSpPr>
            <a:spLocks noGrp="1"/>
          </p:cNvSpPr>
          <p:nvPr>
            <p:ph type="dt" sz="half" idx="10"/>
          </p:nvPr>
        </p:nvSpPr>
        <p:spPr/>
        <p:txBody>
          <a:bodyPr/>
          <a:lstStyle/>
          <a:p>
            <a:fld id="{F6CCBF3A-D7FB-4B97-8FD5-6FFB20CB1E84}" type="datetimeFigureOut">
              <a:rPr lang="en-US" smtClean="0"/>
              <a:t>3/17/2026</a:t>
            </a:fld>
            <a:endParaRPr lang="en-US"/>
          </a:p>
        </p:txBody>
      </p:sp>
      <p:sp>
        <p:nvSpPr>
          <p:cNvPr id="5" name="Footer Placeholder 4">
            <a:extLst>
              <a:ext uri="{FF2B5EF4-FFF2-40B4-BE49-F238E27FC236}">
                <a16:creationId xmlns:a16="http://schemas.microsoft.com/office/drawing/2014/main" id="{40AC12B3-DAF5-4BA7-A3A6-D0284716DB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F171AE-4A11-4035-A072-9AC4053FFA85}"/>
              </a:ext>
            </a:extLst>
          </p:cNvPr>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3999954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3A52E95-2F50-48D3-B00E-4C259644E72E}"/>
              </a:ext>
            </a:extLst>
          </p:cNvPr>
          <p:cNvSpPr>
            <a:spLocks noGrp="1"/>
          </p:cNvSpPr>
          <p:nvPr>
            <p:ph type="title" orient="vert"/>
          </p:nvPr>
        </p:nvSpPr>
        <p:spPr>
          <a:xfrm>
            <a:off x="9050174" y="838199"/>
            <a:ext cx="2303626" cy="5338763"/>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2617C9B-4E02-49C8-B6DF-65ED3C990343}"/>
              </a:ext>
            </a:extLst>
          </p:cNvPr>
          <p:cNvSpPr>
            <a:spLocks noGrp="1"/>
          </p:cNvSpPr>
          <p:nvPr>
            <p:ph type="body" orient="vert" idx="1"/>
          </p:nvPr>
        </p:nvSpPr>
        <p:spPr>
          <a:xfrm>
            <a:off x="838200" y="838199"/>
            <a:ext cx="7734300" cy="5338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ECA10C-AC31-4D80-B78F-08E48CDCB7F2}"/>
              </a:ext>
            </a:extLst>
          </p:cNvPr>
          <p:cNvSpPr>
            <a:spLocks noGrp="1"/>
          </p:cNvSpPr>
          <p:nvPr>
            <p:ph type="dt" sz="half" idx="10"/>
          </p:nvPr>
        </p:nvSpPr>
        <p:spPr/>
        <p:txBody>
          <a:bodyPr/>
          <a:lstStyle/>
          <a:p>
            <a:fld id="{F6CCBF3A-D7FB-4B97-8FD5-6FFB20CB1E84}" type="datetimeFigureOut">
              <a:rPr lang="en-US" smtClean="0"/>
              <a:t>3/17/2026</a:t>
            </a:fld>
            <a:endParaRPr lang="en-US"/>
          </a:p>
        </p:txBody>
      </p:sp>
      <p:sp>
        <p:nvSpPr>
          <p:cNvPr id="5" name="Footer Placeholder 4">
            <a:extLst>
              <a:ext uri="{FF2B5EF4-FFF2-40B4-BE49-F238E27FC236}">
                <a16:creationId xmlns:a16="http://schemas.microsoft.com/office/drawing/2014/main" id="{19AAB5B7-F312-4BC9-A5D3-72E065D1B9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C2E489-5442-4698-B6E3-3421A97C2834}"/>
              </a:ext>
            </a:extLst>
          </p:cNvPr>
          <p:cNvSpPr>
            <a:spLocks noGrp="1"/>
          </p:cNvSpPr>
          <p:nvPr>
            <p:ph type="sldNum" sz="quarter" idx="12"/>
          </p:nvPr>
        </p:nvSpPr>
        <p:spPr/>
        <p:txBody>
          <a:bodyPr/>
          <a:lstStyle/>
          <a:p>
            <a:fld id="{3109D357-8067-4A1F-97B2-93C5160B78D9}" type="slidenum">
              <a:rPr lang="en-US" smtClean="0"/>
              <a:t>‹#›</a:t>
            </a:fld>
            <a:endParaRPr lang="en-US"/>
          </a:p>
        </p:txBody>
      </p:sp>
      <p:cxnSp>
        <p:nvCxnSpPr>
          <p:cNvPr id="7" name="Straight Connector 6">
            <a:extLst>
              <a:ext uri="{FF2B5EF4-FFF2-40B4-BE49-F238E27FC236}">
                <a16:creationId xmlns:a16="http://schemas.microsoft.com/office/drawing/2014/main" id="{41F3A7E1-F157-4338-B7F7-9C0A2D60B7FF}"/>
              </a:ext>
            </a:extLst>
          </p:cNvPr>
          <p:cNvCxnSpPr>
            <a:cxnSpLocks/>
          </p:cNvCxnSpPr>
          <p:nvPr/>
        </p:nvCxnSpPr>
        <p:spPr>
          <a:xfrm>
            <a:off x="8811337" y="0"/>
            <a:ext cx="0" cy="685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4218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05B5E-C545-4763-BA47-4C2C0FCA514D}"/>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7FA263F8-8E34-4910-BF7A-F1C5A99689D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6E74E5-D20D-4AB7-8D98-F336CE0ECCBE}"/>
              </a:ext>
            </a:extLst>
          </p:cNvPr>
          <p:cNvSpPr>
            <a:spLocks noGrp="1"/>
          </p:cNvSpPr>
          <p:nvPr>
            <p:ph type="dt" sz="half" idx="10"/>
          </p:nvPr>
        </p:nvSpPr>
        <p:spPr/>
        <p:txBody>
          <a:bodyPr/>
          <a:lstStyle/>
          <a:p>
            <a:fld id="{F6CCBF3A-D7FB-4B97-8FD5-6FFB20CB1E84}" type="datetimeFigureOut">
              <a:rPr lang="en-US" smtClean="0"/>
              <a:t>3/17/2026</a:t>
            </a:fld>
            <a:endParaRPr lang="en-US"/>
          </a:p>
        </p:txBody>
      </p:sp>
      <p:sp>
        <p:nvSpPr>
          <p:cNvPr id="5" name="Footer Placeholder 4">
            <a:extLst>
              <a:ext uri="{FF2B5EF4-FFF2-40B4-BE49-F238E27FC236}">
                <a16:creationId xmlns:a16="http://schemas.microsoft.com/office/drawing/2014/main" id="{C79D23AA-8F22-4B09-8FAA-CD16E5D66C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E8A028-A0C8-45E7-915E-B83FF59C9F18}"/>
              </a:ext>
            </a:extLst>
          </p:cNvPr>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923415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9F01F-198D-4AAD-B4FB-AD3B44981ADD}"/>
              </a:ext>
            </a:extLst>
          </p:cNvPr>
          <p:cNvSpPr>
            <a:spLocks noGrp="1"/>
          </p:cNvSpPr>
          <p:nvPr>
            <p:ph type="title"/>
          </p:nvPr>
        </p:nvSpPr>
        <p:spPr>
          <a:xfrm>
            <a:off x="838200" y="838200"/>
            <a:ext cx="9438640" cy="4114800"/>
          </a:xfrm>
        </p:spPr>
        <p:txBody>
          <a:bodyPr anchor="t">
            <a:normAutofit/>
          </a:bodyPr>
          <a:lstStyle>
            <a:lvl1pPr>
              <a:defRPr sz="66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20BCC2B-311B-4FB6-B3A5-26F68055AE38}"/>
              </a:ext>
            </a:extLst>
          </p:cNvPr>
          <p:cNvSpPr>
            <a:spLocks noGrp="1"/>
          </p:cNvSpPr>
          <p:nvPr>
            <p:ph type="body" idx="1"/>
          </p:nvPr>
        </p:nvSpPr>
        <p:spPr>
          <a:xfrm>
            <a:off x="838200" y="5217160"/>
            <a:ext cx="9438640" cy="802640"/>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9CB73D-2D6B-4FA6-89A4-DCC89F80E0F1}"/>
              </a:ext>
            </a:extLst>
          </p:cNvPr>
          <p:cNvSpPr>
            <a:spLocks noGrp="1"/>
          </p:cNvSpPr>
          <p:nvPr>
            <p:ph type="dt" sz="half" idx="10"/>
          </p:nvPr>
        </p:nvSpPr>
        <p:spPr/>
        <p:txBody>
          <a:bodyPr/>
          <a:lstStyle/>
          <a:p>
            <a:fld id="{F6CCBF3A-D7FB-4B97-8FD5-6FFB20CB1E84}" type="datetimeFigureOut">
              <a:rPr lang="en-US" smtClean="0"/>
              <a:t>3/17/2026</a:t>
            </a:fld>
            <a:endParaRPr lang="en-US"/>
          </a:p>
        </p:txBody>
      </p:sp>
      <p:sp>
        <p:nvSpPr>
          <p:cNvPr id="5" name="Footer Placeholder 4">
            <a:extLst>
              <a:ext uri="{FF2B5EF4-FFF2-40B4-BE49-F238E27FC236}">
                <a16:creationId xmlns:a16="http://schemas.microsoft.com/office/drawing/2014/main" id="{B6A0C188-FF43-44C1-A005-679168D5F0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CD1188-DA27-47B2-8176-31193EEC4C28}"/>
              </a:ext>
            </a:extLst>
          </p:cNvPr>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3022844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B5A25-7E99-42A8-8D6D-648EFE2038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0501DC-62B7-42BD-A941-D34E92719C32}"/>
              </a:ext>
            </a:extLst>
          </p:cNvPr>
          <p:cNvSpPr>
            <a:spLocks noGrp="1"/>
          </p:cNvSpPr>
          <p:nvPr>
            <p:ph sz="half" idx="1"/>
          </p:nvPr>
        </p:nvSpPr>
        <p:spPr>
          <a:xfrm>
            <a:off x="838200" y="2011679"/>
            <a:ext cx="5181600" cy="4165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3765C5C1-4FD4-4958-99A0-BDADECA336BD}"/>
              </a:ext>
            </a:extLst>
          </p:cNvPr>
          <p:cNvSpPr>
            <a:spLocks noGrp="1"/>
          </p:cNvSpPr>
          <p:nvPr>
            <p:ph sz="half" idx="2"/>
          </p:nvPr>
        </p:nvSpPr>
        <p:spPr>
          <a:xfrm>
            <a:off x="6172200" y="2011679"/>
            <a:ext cx="5181600" cy="4165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BD1B234-5D54-44E5-B41D-B205AAF50305}"/>
              </a:ext>
            </a:extLst>
          </p:cNvPr>
          <p:cNvSpPr>
            <a:spLocks noGrp="1"/>
          </p:cNvSpPr>
          <p:nvPr>
            <p:ph type="dt" sz="half" idx="10"/>
          </p:nvPr>
        </p:nvSpPr>
        <p:spPr/>
        <p:txBody>
          <a:bodyPr/>
          <a:lstStyle/>
          <a:p>
            <a:fld id="{F6CCBF3A-D7FB-4B97-8FD5-6FFB20CB1E84}" type="datetimeFigureOut">
              <a:rPr lang="en-US" smtClean="0"/>
              <a:t>3/17/2026</a:t>
            </a:fld>
            <a:endParaRPr lang="en-US"/>
          </a:p>
        </p:txBody>
      </p:sp>
      <p:sp>
        <p:nvSpPr>
          <p:cNvPr id="6" name="Footer Placeholder 5">
            <a:extLst>
              <a:ext uri="{FF2B5EF4-FFF2-40B4-BE49-F238E27FC236}">
                <a16:creationId xmlns:a16="http://schemas.microsoft.com/office/drawing/2014/main" id="{0E67BCDB-6B96-45D6-B5E9-823A96EBD9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239C5F-F16F-4AFD-98D1-FA3BB96AF2CD}"/>
              </a:ext>
            </a:extLst>
          </p:cNvPr>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3310412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44C1F-0040-4BBF-81A6-FD2E30637B0C}"/>
              </a:ext>
            </a:extLst>
          </p:cNvPr>
          <p:cNvSpPr>
            <a:spLocks noGrp="1"/>
          </p:cNvSpPr>
          <p:nvPr>
            <p:ph type="title"/>
          </p:nvPr>
        </p:nvSpPr>
        <p:spPr>
          <a:xfrm>
            <a:off x="839788" y="379780"/>
            <a:ext cx="10515600"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E2894A7-1DA1-44C1-8ED0-716279430690}"/>
              </a:ext>
            </a:extLst>
          </p:cNvPr>
          <p:cNvSpPr>
            <a:spLocks noGrp="1"/>
          </p:cNvSpPr>
          <p:nvPr>
            <p:ph type="body" idx="1"/>
          </p:nvPr>
        </p:nvSpPr>
        <p:spPr>
          <a:xfrm>
            <a:off x="839789" y="1824035"/>
            <a:ext cx="4997132" cy="681040"/>
          </a:xfrm>
        </p:spPr>
        <p:txBody>
          <a:bodyPr anchor="b"/>
          <a:lstStyle>
            <a:lvl1pPr marL="0" indent="0">
              <a:buNone/>
              <a:defRPr sz="2400" b="1" i="0"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09AB945-31E2-4B60-9076-CBB8F8594949}"/>
              </a:ext>
            </a:extLst>
          </p:cNvPr>
          <p:cNvSpPr>
            <a:spLocks noGrp="1"/>
          </p:cNvSpPr>
          <p:nvPr>
            <p:ph sz="half" idx="2"/>
          </p:nvPr>
        </p:nvSpPr>
        <p:spPr>
          <a:xfrm>
            <a:off x="839789" y="2505075"/>
            <a:ext cx="499713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771B3EA-2E84-4B8B-A104-81BD577424AD}"/>
              </a:ext>
            </a:extLst>
          </p:cNvPr>
          <p:cNvSpPr>
            <a:spLocks noGrp="1"/>
          </p:cNvSpPr>
          <p:nvPr>
            <p:ph type="body" sz="quarter" idx="3"/>
          </p:nvPr>
        </p:nvSpPr>
        <p:spPr>
          <a:xfrm>
            <a:off x="6355080" y="1824035"/>
            <a:ext cx="5000308" cy="681040"/>
          </a:xfrm>
        </p:spPr>
        <p:txBody>
          <a:bodyPr anchor="b"/>
          <a:lstStyle>
            <a:lvl1pPr marL="0" indent="0">
              <a:buNone/>
              <a:defRPr sz="2400" b="1" i="0"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8511AB8-302C-476E-B80A-AA739911E304}"/>
              </a:ext>
            </a:extLst>
          </p:cNvPr>
          <p:cNvSpPr>
            <a:spLocks noGrp="1"/>
          </p:cNvSpPr>
          <p:nvPr>
            <p:ph sz="quarter" idx="4"/>
          </p:nvPr>
        </p:nvSpPr>
        <p:spPr>
          <a:xfrm>
            <a:off x="6355080" y="2505075"/>
            <a:ext cx="500030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B47C29-FE34-4E6E-9921-78C54673AAD9}"/>
              </a:ext>
            </a:extLst>
          </p:cNvPr>
          <p:cNvSpPr>
            <a:spLocks noGrp="1"/>
          </p:cNvSpPr>
          <p:nvPr>
            <p:ph type="dt" sz="half" idx="10"/>
          </p:nvPr>
        </p:nvSpPr>
        <p:spPr/>
        <p:txBody>
          <a:bodyPr/>
          <a:lstStyle/>
          <a:p>
            <a:fld id="{F6CCBF3A-D7FB-4B97-8FD5-6FFB20CB1E84}" type="datetimeFigureOut">
              <a:rPr lang="en-US" smtClean="0"/>
              <a:t>3/17/2026</a:t>
            </a:fld>
            <a:endParaRPr lang="en-US"/>
          </a:p>
        </p:txBody>
      </p:sp>
      <p:sp>
        <p:nvSpPr>
          <p:cNvPr id="8" name="Footer Placeholder 7">
            <a:extLst>
              <a:ext uri="{FF2B5EF4-FFF2-40B4-BE49-F238E27FC236}">
                <a16:creationId xmlns:a16="http://schemas.microsoft.com/office/drawing/2014/main" id="{3CF6B420-A9CE-4BB6-A653-5C3ABC7D677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21DF8FE-1179-4798-B16D-AF1DFA266D4D}"/>
              </a:ext>
            </a:extLst>
          </p:cNvPr>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3694343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66F1A-0A68-4048-808F-CD7A9F3B0846}"/>
              </a:ext>
            </a:extLst>
          </p:cNvPr>
          <p:cNvSpPr>
            <a:spLocks noGrp="1"/>
          </p:cNvSpPr>
          <p:nvPr>
            <p:ph type="title"/>
          </p:nvPr>
        </p:nvSpPr>
        <p:spPr>
          <a:xfrm>
            <a:off x="838200" y="999592"/>
            <a:ext cx="10515600" cy="1573223"/>
          </a:xfrm>
        </p:spPr>
        <p:txBody>
          <a:bodyPr anchor="t"/>
          <a:lstStyle/>
          <a:p>
            <a:r>
              <a:rPr lang="en-US"/>
              <a:t>Click to edit Master title style</a:t>
            </a:r>
            <a:endParaRPr lang="en-US" dirty="0"/>
          </a:p>
        </p:txBody>
      </p:sp>
      <p:sp>
        <p:nvSpPr>
          <p:cNvPr id="3" name="Date Placeholder 2">
            <a:extLst>
              <a:ext uri="{FF2B5EF4-FFF2-40B4-BE49-F238E27FC236}">
                <a16:creationId xmlns:a16="http://schemas.microsoft.com/office/drawing/2014/main" id="{28ACB3E6-5365-48F5-8D2A-0B002BA357E3}"/>
              </a:ext>
            </a:extLst>
          </p:cNvPr>
          <p:cNvSpPr>
            <a:spLocks noGrp="1"/>
          </p:cNvSpPr>
          <p:nvPr>
            <p:ph type="dt" sz="half" idx="10"/>
          </p:nvPr>
        </p:nvSpPr>
        <p:spPr/>
        <p:txBody>
          <a:bodyPr/>
          <a:lstStyle/>
          <a:p>
            <a:fld id="{F6CCBF3A-D7FB-4B97-8FD5-6FFB20CB1E84}" type="datetimeFigureOut">
              <a:rPr lang="en-US" smtClean="0"/>
              <a:t>3/17/2026</a:t>
            </a:fld>
            <a:endParaRPr lang="en-US"/>
          </a:p>
        </p:txBody>
      </p:sp>
      <p:sp>
        <p:nvSpPr>
          <p:cNvPr id="4" name="Footer Placeholder 3">
            <a:extLst>
              <a:ext uri="{FF2B5EF4-FFF2-40B4-BE49-F238E27FC236}">
                <a16:creationId xmlns:a16="http://schemas.microsoft.com/office/drawing/2014/main" id="{FF7D8EE9-4D97-4B2F-8D38-41CB9EE7745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12C5952-0A27-4FAB-A3FD-12003787676B}"/>
              </a:ext>
            </a:extLst>
          </p:cNvPr>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228912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D08427-909D-4679-9192-BC99557A7D06}"/>
              </a:ext>
            </a:extLst>
          </p:cNvPr>
          <p:cNvSpPr>
            <a:spLocks noGrp="1"/>
          </p:cNvSpPr>
          <p:nvPr>
            <p:ph type="dt" sz="half" idx="10"/>
          </p:nvPr>
        </p:nvSpPr>
        <p:spPr/>
        <p:txBody>
          <a:bodyPr/>
          <a:lstStyle/>
          <a:p>
            <a:fld id="{F6CCBF3A-D7FB-4B97-8FD5-6FFB20CB1E84}" type="datetimeFigureOut">
              <a:rPr lang="en-US" smtClean="0"/>
              <a:t>3/17/2026</a:t>
            </a:fld>
            <a:endParaRPr lang="en-US"/>
          </a:p>
        </p:txBody>
      </p:sp>
      <p:sp>
        <p:nvSpPr>
          <p:cNvPr id="3" name="Footer Placeholder 2">
            <a:extLst>
              <a:ext uri="{FF2B5EF4-FFF2-40B4-BE49-F238E27FC236}">
                <a16:creationId xmlns:a16="http://schemas.microsoft.com/office/drawing/2014/main" id="{508E39A6-1E09-42B5-85B4-7E8B5AB2AE7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938940-01DD-4C97-8649-E01C3B0EDF7C}"/>
              </a:ext>
            </a:extLst>
          </p:cNvPr>
          <p:cNvSpPr>
            <a:spLocks noGrp="1"/>
          </p:cNvSpPr>
          <p:nvPr>
            <p:ph type="sldNum" sz="quarter" idx="12"/>
          </p:nvPr>
        </p:nvSpPr>
        <p:spPr/>
        <p:txBody>
          <a:bodyPr/>
          <a:lstStyle/>
          <a:p>
            <a:fld id="{3109D357-8067-4A1F-97B2-93C5160B78D9}" type="slidenum">
              <a:rPr lang="en-US" smtClean="0"/>
              <a:t>‹#›</a:t>
            </a:fld>
            <a:endParaRPr lang="en-US"/>
          </a:p>
        </p:txBody>
      </p:sp>
    </p:spTree>
    <p:extLst>
      <p:ext uri="{BB962C8B-B14F-4D97-AF65-F5344CB8AC3E}">
        <p14:creationId xmlns:p14="http://schemas.microsoft.com/office/powerpoint/2010/main" val="2543082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93B3D-D568-40B4-A73A-1C8EA9ABB098}"/>
              </a:ext>
            </a:extLst>
          </p:cNvPr>
          <p:cNvSpPr>
            <a:spLocks noGrp="1"/>
          </p:cNvSpPr>
          <p:nvPr>
            <p:ph type="title"/>
          </p:nvPr>
        </p:nvSpPr>
        <p:spPr>
          <a:xfrm>
            <a:off x="839789" y="457200"/>
            <a:ext cx="3691818" cy="1701800"/>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D586EB3-917A-43B7-85BB-D00B5D2F07E4}"/>
              </a:ext>
            </a:extLst>
          </p:cNvPr>
          <p:cNvSpPr>
            <a:spLocks noGrp="1"/>
          </p:cNvSpPr>
          <p:nvPr>
            <p:ph idx="1"/>
          </p:nvPr>
        </p:nvSpPr>
        <p:spPr>
          <a:xfrm>
            <a:off x="5514798" y="987425"/>
            <a:ext cx="5840589" cy="50323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87AC029-3BC1-4637-A7F9-BC786DC26A38}"/>
              </a:ext>
            </a:extLst>
          </p:cNvPr>
          <p:cNvSpPr>
            <a:spLocks noGrp="1"/>
          </p:cNvSpPr>
          <p:nvPr>
            <p:ph type="body" sz="half" idx="2"/>
          </p:nvPr>
        </p:nvSpPr>
        <p:spPr>
          <a:xfrm>
            <a:off x="839789" y="2372360"/>
            <a:ext cx="3691817" cy="349662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90B948-89C5-4AC5-B7A0-17136F5C5A6A}"/>
              </a:ext>
            </a:extLst>
          </p:cNvPr>
          <p:cNvSpPr>
            <a:spLocks noGrp="1"/>
          </p:cNvSpPr>
          <p:nvPr>
            <p:ph type="dt" sz="half" idx="10"/>
          </p:nvPr>
        </p:nvSpPr>
        <p:spPr/>
        <p:txBody>
          <a:bodyPr/>
          <a:lstStyle/>
          <a:p>
            <a:fld id="{F6CCBF3A-D7FB-4B97-8FD5-6FFB20CB1E84}" type="datetimeFigureOut">
              <a:rPr lang="en-US" smtClean="0"/>
              <a:t>3/17/2026</a:t>
            </a:fld>
            <a:endParaRPr lang="en-US"/>
          </a:p>
        </p:txBody>
      </p:sp>
      <p:sp>
        <p:nvSpPr>
          <p:cNvPr id="6" name="Footer Placeholder 5">
            <a:extLst>
              <a:ext uri="{FF2B5EF4-FFF2-40B4-BE49-F238E27FC236}">
                <a16:creationId xmlns:a16="http://schemas.microsoft.com/office/drawing/2014/main" id="{F3A6C8C5-652F-46CB-BD26-E262B057FA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FB50CB-E91F-4B71-81F0-800F2B51A344}"/>
              </a:ext>
            </a:extLst>
          </p:cNvPr>
          <p:cNvSpPr>
            <a:spLocks noGrp="1"/>
          </p:cNvSpPr>
          <p:nvPr>
            <p:ph type="sldNum" sz="quarter" idx="12"/>
          </p:nvPr>
        </p:nvSpPr>
        <p:spPr/>
        <p:txBody>
          <a:bodyPr/>
          <a:lstStyle/>
          <a:p>
            <a:fld id="{3109D357-8067-4A1F-97B2-93C5160B78D9}" type="slidenum">
              <a:rPr lang="en-US" smtClean="0"/>
              <a:t>‹#›</a:t>
            </a:fld>
            <a:endParaRPr lang="en-US"/>
          </a:p>
        </p:txBody>
      </p:sp>
      <p:cxnSp>
        <p:nvCxnSpPr>
          <p:cNvPr id="8" name="Straight Connector 7">
            <a:extLst>
              <a:ext uri="{FF2B5EF4-FFF2-40B4-BE49-F238E27FC236}">
                <a16:creationId xmlns:a16="http://schemas.microsoft.com/office/drawing/2014/main" id="{8B69B885-FDB8-4C62-A285-A0CDC49A6B0C}"/>
              </a:ext>
            </a:extLst>
          </p:cNvPr>
          <p:cNvCxnSpPr>
            <a:cxnSpLocks/>
          </p:cNvCxnSpPr>
          <p:nvPr/>
        </p:nvCxnSpPr>
        <p:spPr>
          <a:xfrm>
            <a:off x="5023202" y="0"/>
            <a:ext cx="0" cy="685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9548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F941E-6445-4840-81AE-104EF7A4F7E9}"/>
              </a:ext>
            </a:extLst>
          </p:cNvPr>
          <p:cNvSpPr>
            <a:spLocks noGrp="1"/>
          </p:cNvSpPr>
          <p:nvPr>
            <p:ph type="title"/>
          </p:nvPr>
        </p:nvSpPr>
        <p:spPr>
          <a:xfrm>
            <a:off x="839789" y="457200"/>
            <a:ext cx="3696652" cy="1701800"/>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B3F8B866-E32B-4AE7-AEF3-6974AE3288F3}"/>
              </a:ext>
            </a:extLst>
          </p:cNvPr>
          <p:cNvSpPr>
            <a:spLocks noGrp="1"/>
          </p:cNvSpPr>
          <p:nvPr>
            <p:ph type="pic" idx="1"/>
          </p:nvPr>
        </p:nvSpPr>
        <p:spPr>
          <a:xfrm>
            <a:off x="5786120" y="838200"/>
            <a:ext cx="5603238" cy="51815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E2ABB7A-E157-499A-B224-C2313181F569}"/>
              </a:ext>
            </a:extLst>
          </p:cNvPr>
          <p:cNvSpPr>
            <a:spLocks noGrp="1"/>
          </p:cNvSpPr>
          <p:nvPr>
            <p:ph type="body" sz="half" idx="2"/>
          </p:nvPr>
        </p:nvSpPr>
        <p:spPr>
          <a:xfrm>
            <a:off x="839789" y="2367280"/>
            <a:ext cx="3696652" cy="350170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C77283-E2B8-405E-BB6E-9F121140E506}"/>
              </a:ext>
            </a:extLst>
          </p:cNvPr>
          <p:cNvSpPr>
            <a:spLocks noGrp="1"/>
          </p:cNvSpPr>
          <p:nvPr>
            <p:ph type="dt" sz="half" idx="10"/>
          </p:nvPr>
        </p:nvSpPr>
        <p:spPr/>
        <p:txBody>
          <a:bodyPr/>
          <a:lstStyle/>
          <a:p>
            <a:fld id="{F6CCBF3A-D7FB-4B97-8FD5-6FFB20CB1E84}" type="datetimeFigureOut">
              <a:rPr lang="en-US" smtClean="0"/>
              <a:t>3/17/2026</a:t>
            </a:fld>
            <a:endParaRPr lang="en-US"/>
          </a:p>
        </p:txBody>
      </p:sp>
      <p:sp>
        <p:nvSpPr>
          <p:cNvPr id="6" name="Footer Placeholder 5">
            <a:extLst>
              <a:ext uri="{FF2B5EF4-FFF2-40B4-BE49-F238E27FC236}">
                <a16:creationId xmlns:a16="http://schemas.microsoft.com/office/drawing/2014/main" id="{F9F21F05-EB94-417F-B19B-96FF3D9ECA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B7C3C7-B6DB-4064-8E66-9FB770C888ED}"/>
              </a:ext>
            </a:extLst>
          </p:cNvPr>
          <p:cNvSpPr>
            <a:spLocks noGrp="1"/>
          </p:cNvSpPr>
          <p:nvPr>
            <p:ph type="sldNum" sz="quarter" idx="12"/>
          </p:nvPr>
        </p:nvSpPr>
        <p:spPr/>
        <p:txBody>
          <a:bodyPr/>
          <a:lstStyle/>
          <a:p>
            <a:fld id="{3109D357-8067-4A1F-97B2-93C5160B78D9}" type="slidenum">
              <a:rPr lang="en-US" smtClean="0"/>
              <a:t>‹#›</a:t>
            </a:fld>
            <a:endParaRPr lang="en-US"/>
          </a:p>
        </p:txBody>
      </p:sp>
      <p:cxnSp>
        <p:nvCxnSpPr>
          <p:cNvPr id="8" name="Straight Connector 7">
            <a:extLst>
              <a:ext uri="{FF2B5EF4-FFF2-40B4-BE49-F238E27FC236}">
                <a16:creationId xmlns:a16="http://schemas.microsoft.com/office/drawing/2014/main" id="{51E233FA-220A-423F-907E-5F81526A28A0}"/>
              </a:ext>
            </a:extLst>
          </p:cNvPr>
          <p:cNvCxnSpPr>
            <a:cxnSpLocks/>
          </p:cNvCxnSpPr>
          <p:nvPr/>
        </p:nvCxnSpPr>
        <p:spPr>
          <a:xfrm>
            <a:off x="5023202" y="0"/>
            <a:ext cx="0" cy="685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5812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476A66-BE83-43F9-A28B-02DF7879AD52}"/>
              </a:ext>
            </a:extLst>
          </p:cNvPr>
          <p:cNvSpPr>
            <a:spLocks noGrp="1"/>
          </p:cNvSpPr>
          <p:nvPr>
            <p:ph type="title"/>
          </p:nvPr>
        </p:nvSpPr>
        <p:spPr>
          <a:xfrm>
            <a:off x="838200" y="584990"/>
            <a:ext cx="10515600" cy="1116811"/>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9D76E94-F276-4F0F-8DD9-B1F8A3198AE1}"/>
              </a:ext>
            </a:extLst>
          </p:cNvPr>
          <p:cNvSpPr>
            <a:spLocks noGrp="1"/>
          </p:cNvSpPr>
          <p:nvPr>
            <p:ph type="body" idx="1"/>
          </p:nvPr>
        </p:nvSpPr>
        <p:spPr>
          <a:xfrm>
            <a:off x="838200" y="2061469"/>
            <a:ext cx="10515600" cy="41148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4AD964E-3A2E-4DB9-B96A-EDE144A47BDC}"/>
              </a:ext>
            </a:extLst>
          </p:cNvPr>
          <p:cNvSpPr>
            <a:spLocks noGrp="1"/>
          </p:cNvSpPr>
          <p:nvPr>
            <p:ph type="dt" sz="half" idx="2"/>
          </p:nvPr>
        </p:nvSpPr>
        <p:spPr>
          <a:xfrm rot="5400000">
            <a:off x="10425981" y="4687095"/>
            <a:ext cx="2706690" cy="365125"/>
          </a:xfrm>
          <a:prstGeom prst="rect">
            <a:avLst/>
          </a:prstGeom>
        </p:spPr>
        <p:txBody>
          <a:bodyPr vert="horz" lIns="91440" tIns="45720" rIns="91440" bIns="45720" rtlCol="0" anchor="ctr"/>
          <a:lstStyle>
            <a:lvl1pPr algn="r">
              <a:defRPr sz="1000">
                <a:solidFill>
                  <a:schemeClr val="tx1"/>
                </a:solidFill>
              </a:defRPr>
            </a:lvl1pPr>
          </a:lstStyle>
          <a:p>
            <a:fld id="{F6CCBF3A-D7FB-4B97-8FD5-6FFB20CB1E84}" type="datetimeFigureOut">
              <a:rPr lang="en-US" smtClean="0"/>
              <a:t>3/17/2026</a:t>
            </a:fld>
            <a:endParaRPr lang="en-US"/>
          </a:p>
        </p:txBody>
      </p:sp>
      <p:sp>
        <p:nvSpPr>
          <p:cNvPr id="5" name="Footer Placeholder 4">
            <a:extLst>
              <a:ext uri="{FF2B5EF4-FFF2-40B4-BE49-F238E27FC236}">
                <a16:creationId xmlns:a16="http://schemas.microsoft.com/office/drawing/2014/main" id="{0DACB382-EE11-430D-941A-DB76EEB7F2D5}"/>
              </a:ext>
            </a:extLst>
          </p:cNvPr>
          <p:cNvSpPr>
            <a:spLocks noGrp="1"/>
          </p:cNvSpPr>
          <p:nvPr>
            <p:ph type="ftr" sz="quarter" idx="3"/>
          </p:nvPr>
        </p:nvSpPr>
        <p:spPr>
          <a:xfrm rot="5400000">
            <a:off x="-1131161" y="1592957"/>
            <a:ext cx="2973522"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A3C562FE-ACD1-43F2-A3DE-5B11E10B7EA5}"/>
              </a:ext>
            </a:extLst>
          </p:cNvPr>
          <p:cNvSpPr>
            <a:spLocks noGrp="1"/>
          </p:cNvSpPr>
          <p:nvPr>
            <p:ph type="sldNum" sz="quarter" idx="4"/>
          </p:nvPr>
        </p:nvSpPr>
        <p:spPr>
          <a:xfrm>
            <a:off x="11512296" y="6356350"/>
            <a:ext cx="574620" cy="365125"/>
          </a:xfrm>
          <a:prstGeom prst="rect">
            <a:avLst/>
          </a:prstGeom>
        </p:spPr>
        <p:txBody>
          <a:bodyPr vert="horz" lIns="91440" tIns="45720" rIns="91440" bIns="45720" rtlCol="0" anchor="ctr"/>
          <a:lstStyle>
            <a:lvl1pPr algn="ctr">
              <a:defRPr sz="1000">
                <a:solidFill>
                  <a:schemeClr val="tx1"/>
                </a:solidFill>
              </a:defRPr>
            </a:lvl1pPr>
          </a:lstStyle>
          <a:p>
            <a:fld id="{3109D357-8067-4A1F-97B2-93C5160B78D9}" type="slidenum">
              <a:rPr lang="en-US" smtClean="0"/>
              <a:t>‹#›</a:t>
            </a:fld>
            <a:endParaRPr lang="en-US"/>
          </a:p>
        </p:txBody>
      </p:sp>
      <p:cxnSp>
        <p:nvCxnSpPr>
          <p:cNvPr id="13" name="Straight Connector 12">
            <a:extLst>
              <a:ext uri="{FF2B5EF4-FFF2-40B4-BE49-F238E27FC236}">
                <a16:creationId xmlns:a16="http://schemas.microsoft.com/office/drawing/2014/main" id="{1EB34A3B-1FD5-48FF-9982-1E64C864C01D}"/>
              </a:ext>
            </a:extLst>
          </p:cNvPr>
          <p:cNvCxnSpPr>
            <a:cxnSpLocks/>
          </p:cNvCxnSpPr>
          <p:nvPr/>
        </p:nvCxnSpPr>
        <p:spPr>
          <a:xfrm flipH="1">
            <a:off x="4" y="1824111"/>
            <a:ext cx="1219199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79264"/>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SzPct val="80000"/>
        <a:buFont typeface="Arial" panose="020B0604020202020204" pitchFamily="34" charset="0"/>
        <a:buChar char="•"/>
        <a:defRPr sz="2000" kern="1200">
          <a:solidFill>
            <a:schemeClr val="tx1"/>
          </a:solidFill>
          <a:latin typeface="+mn-lt"/>
          <a:ea typeface="+mn-ea"/>
          <a:cs typeface="+mn-cs"/>
        </a:defRPr>
      </a:lvl1pPr>
      <a:lvl2pPr marL="502920" indent="-228600" algn="l" defTabSz="914400" rtl="0" eaLnBrk="1" latinLnBrk="0" hangingPunct="1">
        <a:lnSpc>
          <a:spcPct val="110000"/>
        </a:lnSpc>
        <a:spcBef>
          <a:spcPts val="500"/>
        </a:spcBef>
        <a:buSzPct val="80000"/>
        <a:buFont typeface="Goudy Old Style" panose="02020502050305020303" pitchFamily="18" charset="0"/>
        <a:buChar char="–"/>
        <a:defRPr sz="1800" i="1" kern="1200">
          <a:solidFill>
            <a:schemeClr val="tx1"/>
          </a:solidFill>
          <a:latin typeface="+mn-lt"/>
          <a:ea typeface="+mn-ea"/>
          <a:cs typeface="+mn-cs"/>
        </a:defRPr>
      </a:lvl2pPr>
      <a:lvl3pPr marL="822960" indent="-228600" algn="l" defTabSz="914400" rtl="0" eaLnBrk="1" latinLnBrk="0" hangingPunct="1">
        <a:lnSpc>
          <a:spcPct val="110000"/>
        </a:lnSpc>
        <a:spcBef>
          <a:spcPts val="500"/>
        </a:spcBef>
        <a:buSzPct val="80000"/>
        <a:buFont typeface="Arial" panose="020B0604020202020204" pitchFamily="34" charset="0"/>
        <a:buChar char="•"/>
        <a:defRPr sz="1600" kern="1200">
          <a:solidFill>
            <a:schemeClr val="tx1"/>
          </a:solidFill>
          <a:latin typeface="+mn-lt"/>
          <a:ea typeface="+mn-ea"/>
          <a:cs typeface="+mn-cs"/>
        </a:defRPr>
      </a:lvl3pPr>
      <a:lvl4pPr marL="1097280" indent="-228600" algn="l" defTabSz="914400" rtl="0" eaLnBrk="1" latinLnBrk="0" hangingPunct="1">
        <a:lnSpc>
          <a:spcPct val="110000"/>
        </a:lnSpc>
        <a:spcBef>
          <a:spcPts val="500"/>
        </a:spcBef>
        <a:buSzPct val="80000"/>
        <a:buFont typeface="Goudy Old Style" panose="02020502050305020303" pitchFamily="18" charset="0"/>
        <a:buChar char="–"/>
        <a:defRPr sz="1400" i="1" kern="1200">
          <a:solidFill>
            <a:schemeClr val="tx1"/>
          </a:solidFill>
          <a:latin typeface="+mn-lt"/>
          <a:ea typeface="+mn-ea"/>
          <a:cs typeface="+mn-cs"/>
        </a:defRPr>
      </a:lvl4pPr>
      <a:lvl5pPr marL="1371600" indent="-228600" algn="l" defTabSz="914400" rtl="0" eaLnBrk="1" latinLnBrk="0" hangingPunct="1">
        <a:lnSpc>
          <a:spcPct val="110000"/>
        </a:lnSpc>
        <a:spcBef>
          <a:spcPts val="500"/>
        </a:spcBef>
        <a:buSzPct val="80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facebook.com/johnsmithmarketingnashville/videos/pete-buttigieg-explains-the-purpose-of-dei-to-regular-folks/1715501822721251/"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F626F98-F213-4034-8836-88A71501D0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B52C5EA-F723-A4B9-A97C-01911FD7F9EC}"/>
              </a:ext>
            </a:extLst>
          </p:cNvPr>
          <p:cNvPicPr>
            <a:picLocks noChangeAspect="1"/>
          </p:cNvPicPr>
          <p:nvPr/>
        </p:nvPicPr>
        <p:blipFill>
          <a:blip r:embed="rId2">
            <a:alphaModFix amt="60000"/>
          </a:blip>
          <a:srcRect t="16995" b="26755"/>
          <a:stretch>
            <a:fillRect/>
          </a:stretch>
        </p:blipFill>
        <p:spPr>
          <a:xfrm>
            <a:off x="20" y="1"/>
            <a:ext cx="12191980" cy="6857999"/>
          </a:xfrm>
          <a:prstGeom prst="rect">
            <a:avLst/>
          </a:prstGeom>
        </p:spPr>
      </p:pic>
      <p:sp useBgFill="1">
        <p:nvSpPr>
          <p:cNvPr id="11" name="Freeform: Shape 10">
            <a:extLst>
              <a:ext uri="{FF2B5EF4-FFF2-40B4-BE49-F238E27FC236}">
                <a16:creationId xmlns:a16="http://schemas.microsoft.com/office/drawing/2014/main" id="{6B3DAACF-D844-4480-94BE-2DE00ABEEB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475199" y="726177"/>
            <a:ext cx="5241603" cy="5343721"/>
          </a:xfrm>
          <a:custGeom>
            <a:avLst/>
            <a:gdLst>
              <a:gd name="connsiteX0" fmla="*/ 5325805 w 5325805"/>
              <a:gd name="connsiteY0" fmla="*/ 2714782 h 5429563"/>
              <a:gd name="connsiteX1" fmla="*/ 2611024 w 5325805"/>
              <a:gd name="connsiteY1" fmla="*/ 5429563 h 5429563"/>
              <a:gd name="connsiteX2" fmla="*/ 1942188 w 5325805"/>
              <a:gd name="connsiteY2" fmla="*/ 5429563 h 5429563"/>
              <a:gd name="connsiteX3" fmla="*/ 668836 w 5325805"/>
              <a:gd name="connsiteY3" fmla="*/ 5429563 h 5429563"/>
              <a:gd name="connsiteX4" fmla="*/ 0 w 5325805"/>
              <a:gd name="connsiteY4" fmla="*/ 5429563 h 5429563"/>
              <a:gd name="connsiteX5" fmla="*/ 0 w 5325805"/>
              <a:gd name="connsiteY5" fmla="*/ 0 h 5429563"/>
              <a:gd name="connsiteX6" fmla="*/ 668836 w 5325805"/>
              <a:gd name="connsiteY6" fmla="*/ 0 h 5429563"/>
              <a:gd name="connsiteX7" fmla="*/ 1942188 w 5325805"/>
              <a:gd name="connsiteY7" fmla="*/ 0 h 5429563"/>
              <a:gd name="connsiteX8" fmla="*/ 2611024 w 5325805"/>
              <a:gd name="connsiteY8" fmla="*/ 0 h 5429563"/>
              <a:gd name="connsiteX9" fmla="*/ 5325805 w 5325805"/>
              <a:gd name="connsiteY9" fmla="*/ 2714782 h 5429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25805" h="5429563">
                <a:moveTo>
                  <a:pt x="5325805" y="2714782"/>
                </a:moveTo>
                <a:cubicBezTo>
                  <a:pt x="5325805" y="4214114"/>
                  <a:pt x="4110356" y="5429563"/>
                  <a:pt x="2611024" y="5429563"/>
                </a:cubicBezTo>
                <a:lnTo>
                  <a:pt x="1942188" y="5429563"/>
                </a:lnTo>
                <a:lnTo>
                  <a:pt x="668836" y="5429563"/>
                </a:lnTo>
                <a:lnTo>
                  <a:pt x="0" y="5429563"/>
                </a:lnTo>
                <a:lnTo>
                  <a:pt x="0" y="0"/>
                </a:lnTo>
                <a:lnTo>
                  <a:pt x="668836" y="0"/>
                </a:lnTo>
                <a:lnTo>
                  <a:pt x="1942188" y="0"/>
                </a:lnTo>
                <a:lnTo>
                  <a:pt x="2611024" y="0"/>
                </a:lnTo>
                <a:cubicBezTo>
                  <a:pt x="4110356" y="0"/>
                  <a:pt x="5325805" y="1215450"/>
                  <a:pt x="5325805" y="2714782"/>
                </a:cubicBezTo>
                <a:close/>
              </a:path>
            </a:pathLst>
          </a:custGeom>
          <a:ln w="63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6D95A01E-6620-75A9-F6D1-9D5AEC1DBB5C}"/>
              </a:ext>
            </a:extLst>
          </p:cNvPr>
          <p:cNvSpPr>
            <a:spLocks noGrp="1"/>
          </p:cNvSpPr>
          <p:nvPr>
            <p:ph type="ctrTitle"/>
          </p:nvPr>
        </p:nvSpPr>
        <p:spPr>
          <a:xfrm>
            <a:off x="1524000" y="1336430"/>
            <a:ext cx="9144000" cy="2820573"/>
          </a:xfrm>
        </p:spPr>
        <p:txBody>
          <a:bodyPr>
            <a:normAutofit/>
          </a:bodyPr>
          <a:lstStyle/>
          <a:p>
            <a:pPr algn="ctr"/>
            <a:r>
              <a:rPr lang="en-US" sz="6600" dirty="0"/>
              <a:t>Inclusion </a:t>
            </a:r>
          </a:p>
        </p:txBody>
      </p:sp>
      <p:sp>
        <p:nvSpPr>
          <p:cNvPr id="3" name="Subtitle 2">
            <a:extLst>
              <a:ext uri="{FF2B5EF4-FFF2-40B4-BE49-F238E27FC236}">
                <a16:creationId xmlns:a16="http://schemas.microsoft.com/office/drawing/2014/main" id="{5D341CC3-06F7-CC93-4128-6387166095AD}"/>
              </a:ext>
            </a:extLst>
          </p:cNvPr>
          <p:cNvSpPr>
            <a:spLocks noGrp="1"/>
          </p:cNvSpPr>
          <p:nvPr>
            <p:ph type="subTitle" idx="1"/>
          </p:nvPr>
        </p:nvSpPr>
        <p:spPr>
          <a:xfrm>
            <a:off x="4068856" y="4628271"/>
            <a:ext cx="4054288" cy="1069144"/>
          </a:xfrm>
        </p:spPr>
        <p:txBody>
          <a:bodyPr>
            <a:normAutofit/>
          </a:bodyPr>
          <a:lstStyle/>
          <a:p>
            <a:pPr algn="ctr"/>
            <a:r>
              <a:rPr lang="en-US" dirty="0"/>
              <a:t>A Strategy for Advocacy in </a:t>
            </a:r>
          </a:p>
          <a:p>
            <a:pPr algn="ctr"/>
            <a:r>
              <a:rPr lang="en-US" dirty="0"/>
              <a:t>the Community </a:t>
            </a:r>
          </a:p>
        </p:txBody>
      </p:sp>
    </p:spTree>
    <p:extLst>
      <p:ext uri="{BB962C8B-B14F-4D97-AF65-F5344CB8AC3E}">
        <p14:creationId xmlns:p14="http://schemas.microsoft.com/office/powerpoint/2010/main" val="10838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Political Leaders Preparing for Meet the Press">
            <a:extLst>
              <a:ext uri="{FF2B5EF4-FFF2-40B4-BE49-F238E27FC236}">
                <a16:creationId xmlns:a16="http://schemas.microsoft.com/office/drawing/2014/main" id="{96EA6C68-7F88-7FD8-8F7B-847A7D295A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0125" y="0"/>
            <a:ext cx="1019175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6116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BDD96-D24E-0242-E681-7612E36ECC73}"/>
              </a:ext>
            </a:extLst>
          </p:cNvPr>
          <p:cNvSpPr>
            <a:spLocks noGrp="1"/>
          </p:cNvSpPr>
          <p:nvPr>
            <p:ph type="title"/>
          </p:nvPr>
        </p:nvSpPr>
        <p:spPr/>
        <p:txBody>
          <a:bodyPr>
            <a:normAutofit fontScale="90000"/>
          </a:bodyPr>
          <a:lstStyle/>
          <a:p>
            <a:r>
              <a:rPr lang="en-US" dirty="0"/>
              <a:t>Champions of Inclusion as Advocacy</a:t>
            </a:r>
          </a:p>
        </p:txBody>
      </p:sp>
      <p:sp>
        <p:nvSpPr>
          <p:cNvPr id="3" name="Content Placeholder 2">
            <a:extLst>
              <a:ext uri="{FF2B5EF4-FFF2-40B4-BE49-F238E27FC236}">
                <a16:creationId xmlns:a16="http://schemas.microsoft.com/office/drawing/2014/main" id="{06872DD6-CD5E-5315-F105-9E4F50A03DF0}"/>
              </a:ext>
            </a:extLst>
          </p:cNvPr>
          <p:cNvSpPr>
            <a:spLocks noGrp="1"/>
          </p:cNvSpPr>
          <p:nvPr>
            <p:ph idx="1"/>
          </p:nvPr>
        </p:nvSpPr>
        <p:spPr/>
        <p:txBody>
          <a:bodyPr/>
          <a:lstStyle/>
          <a:p>
            <a:pPr marL="0" indent="0">
              <a:buNone/>
            </a:pPr>
            <a:r>
              <a:rPr lang="en-US" sz="4000" dirty="0"/>
              <a:t>Shirley Chisholm</a:t>
            </a:r>
          </a:p>
          <a:p>
            <a:pPr marL="0" indent="0" algn="ctr">
              <a:buNone/>
            </a:pPr>
            <a:r>
              <a:rPr lang="en-US" dirty="0"/>
              <a:t>“If they don’t give you a seat at the table, bring a folding chair”</a:t>
            </a:r>
          </a:p>
          <a:p>
            <a:pPr marL="0" indent="0" algn="ctr">
              <a:buNone/>
            </a:pPr>
            <a:r>
              <a:rPr lang="en-US" dirty="0"/>
              <a:t>First black woman elected to the US Congress</a:t>
            </a:r>
          </a:p>
          <a:p>
            <a:pPr marL="0" indent="0" algn="ctr">
              <a:buNone/>
            </a:pPr>
            <a:r>
              <a:rPr lang="en-US" dirty="0"/>
              <a:t>First black candidate for a major party nomination for President of the US</a:t>
            </a:r>
          </a:p>
          <a:p>
            <a:pPr marL="0" indent="0" algn="ctr">
              <a:buNone/>
            </a:pPr>
            <a:r>
              <a:rPr lang="en-US" dirty="0"/>
              <a:t>In congress Expanded Food Assistance program</a:t>
            </a:r>
          </a:p>
          <a:p>
            <a:pPr marL="0" indent="0" algn="ctr">
              <a:buNone/>
            </a:pPr>
            <a:r>
              <a:rPr lang="en-US" dirty="0"/>
              <a:t>Brought people along---prioritized hiring women and African Americans </a:t>
            </a:r>
          </a:p>
          <a:p>
            <a:endParaRPr lang="en-US" dirty="0"/>
          </a:p>
        </p:txBody>
      </p:sp>
    </p:spTree>
    <p:extLst>
      <p:ext uri="{BB962C8B-B14F-4D97-AF65-F5344CB8AC3E}">
        <p14:creationId xmlns:p14="http://schemas.microsoft.com/office/powerpoint/2010/main" val="3241443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C3B5B-300A-B09F-BD5F-C1D13F7524B9}"/>
              </a:ext>
            </a:extLst>
          </p:cNvPr>
          <p:cNvSpPr>
            <a:spLocks noGrp="1"/>
          </p:cNvSpPr>
          <p:nvPr>
            <p:ph type="title"/>
          </p:nvPr>
        </p:nvSpPr>
        <p:spPr/>
        <p:txBody>
          <a:bodyPr>
            <a:normAutofit fontScale="90000"/>
          </a:bodyPr>
          <a:lstStyle/>
          <a:p>
            <a:r>
              <a:rPr lang="en-US" dirty="0"/>
              <a:t>How Inclusion Functions as Advocacy</a:t>
            </a:r>
          </a:p>
        </p:txBody>
      </p:sp>
      <p:sp>
        <p:nvSpPr>
          <p:cNvPr id="3" name="Content Placeholder 2">
            <a:extLst>
              <a:ext uri="{FF2B5EF4-FFF2-40B4-BE49-F238E27FC236}">
                <a16:creationId xmlns:a16="http://schemas.microsoft.com/office/drawing/2014/main" id="{29634A29-0C09-D5AF-753F-DCD1AA660743}"/>
              </a:ext>
            </a:extLst>
          </p:cNvPr>
          <p:cNvSpPr>
            <a:spLocks noGrp="1"/>
          </p:cNvSpPr>
          <p:nvPr>
            <p:ph idx="1"/>
          </p:nvPr>
        </p:nvSpPr>
        <p:spPr/>
        <p:txBody>
          <a:bodyPr/>
          <a:lstStyle/>
          <a:p>
            <a:pPr marL="0" indent="0">
              <a:buNone/>
            </a:pPr>
            <a:r>
              <a:rPr lang="en-US" sz="4000" dirty="0"/>
              <a:t>Systemic Restructuring:  </a:t>
            </a:r>
          </a:p>
          <a:p>
            <a:pPr marL="0" indent="0">
              <a:buNone/>
            </a:pPr>
            <a:r>
              <a:rPr lang="en-US" sz="2400" dirty="0"/>
              <a:t>Inclusion advocacy involves challenging and changing the blueprint of a community or an organization.  </a:t>
            </a:r>
          </a:p>
          <a:p>
            <a:pPr marL="0" indent="0">
              <a:buNone/>
            </a:pPr>
            <a:r>
              <a:rPr lang="en-US" sz="2400" dirty="0"/>
              <a:t>This means pushing for laws, regulations and/or policies like inclusive hiring practices and accessible infrastructure that fix the systems that cause exclusion (rather than just treating the systems)</a:t>
            </a:r>
          </a:p>
        </p:txBody>
      </p:sp>
    </p:spTree>
    <p:extLst>
      <p:ext uri="{BB962C8B-B14F-4D97-AF65-F5344CB8AC3E}">
        <p14:creationId xmlns:p14="http://schemas.microsoft.com/office/powerpoint/2010/main" val="24749350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B5505-6DE6-DDBB-39AC-2159041601ED}"/>
              </a:ext>
            </a:extLst>
          </p:cNvPr>
          <p:cNvSpPr>
            <a:spLocks noGrp="1"/>
          </p:cNvSpPr>
          <p:nvPr>
            <p:ph type="title"/>
          </p:nvPr>
        </p:nvSpPr>
        <p:spPr/>
        <p:txBody>
          <a:bodyPr>
            <a:normAutofit fontScale="90000"/>
          </a:bodyPr>
          <a:lstStyle/>
          <a:p>
            <a:r>
              <a:rPr lang="en-US" dirty="0"/>
              <a:t>How inclusion functions as advocacy</a:t>
            </a:r>
          </a:p>
        </p:txBody>
      </p:sp>
      <p:sp>
        <p:nvSpPr>
          <p:cNvPr id="3" name="Content Placeholder 2">
            <a:extLst>
              <a:ext uri="{FF2B5EF4-FFF2-40B4-BE49-F238E27FC236}">
                <a16:creationId xmlns:a16="http://schemas.microsoft.com/office/drawing/2014/main" id="{04D4E425-D426-D4F4-65EA-38D0ED0F1ACB}"/>
              </a:ext>
            </a:extLst>
          </p:cNvPr>
          <p:cNvSpPr>
            <a:spLocks noGrp="1"/>
          </p:cNvSpPr>
          <p:nvPr>
            <p:ph idx="1"/>
          </p:nvPr>
        </p:nvSpPr>
        <p:spPr/>
        <p:txBody>
          <a:bodyPr/>
          <a:lstStyle/>
          <a:p>
            <a:pPr marL="0" indent="0">
              <a:buNone/>
            </a:pPr>
            <a:r>
              <a:rPr lang="en-US" sz="4000" dirty="0"/>
              <a:t>Amplifying Unheard  Voices</a:t>
            </a:r>
          </a:p>
          <a:p>
            <a:pPr marL="274320" lvl="1" indent="0" algn="ctr">
              <a:buNone/>
            </a:pPr>
            <a:r>
              <a:rPr lang="en-US" sz="2800" i="0" dirty="0"/>
              <a:t>It is an act of advocacy to step back and create space for marginalized individuals to tell their own stories.  </a:t>
            </a:r>
          </a:p>
          <a:p>
            <a:pPr marL="274320" lvl="1" indent="0" algn="ctr">
              <a:buNone/>
            </a:pPr>
            <a:endParaRPr lang="en-US" sz="2800" i="0" dirty="0"/>
          </a:p>
          <a:p>
            <a:pPr marL="274320" lvl="1" indent="0" algn="ctr">
              <a:buNone/>
            </a:pPr>
            <a:r>
              <a:rPr lang="en-US" sz="2800" i="0" dirty="0"/>
              <a:t>This shifts the power dynamic, ensuring that those most impacted </a:t>
            </a:r>
          </a:p>
          <a:p>
            <a:pPr marL="274320" lvl="1" indent="0" algn="ctr">
              <a:buNone/>
            </a:pPr>
            <a:r>
              <a:rPr lang="en-US" sz="2800" i="0" dirty="0"/>
              <a:t>by a decision are the ones leading the conversation</a:t>
            </a:r>
            <a:r>
              <a:rPr lang="en-US" dirty="0"/>
              <a:t>	</a:t>
            </a:r>
          </a:p>
        </p:txBody>
      </p:sp>
    </p:spTree>
    <p:extLst>
      <p:ext uri="{BB962C8B-B14F-4D97-AF65-F5344CB8AC3E}">
        <p14:creationId xmlns:p14="http://schemas.microsoft.com/office/powerpoint/2010/main" val="32970969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18A4C-F9EB-A85C-AABF-30B402199F6A}"/>
              </a:ext>
            </a:extLst>
          </p:cNvPr>
          <p:cNvSpPr>
            <a:spLocks noGrp="1"/>
          </p:cNvSpPr>
          <p:nvPr>
            <p:ph type="title"/>
          </p:nvPr>
        </p:nvSpPr>
        <p:spPr/>
        <p:txBody>
          <a:bodyPr>
            <a:normAutofit fontScale="90000"/>
          </a:bodyPr>
          <a:lstStyle/>
          <a:p>
            <a:r>
              <a:rPr lang="en-US" dirty="0"/>
              <a:t>How inclusion functions as advocacy</a:t>
            </a:r>
          </a:p>
        </p:txBody>
      </p:sp>
      <p:sp>
        <p:nvSpPr>
          <p:cNvPr id="3" name="Content Placeholder 2">
            <a:extLst>
              <a:ext uri="{FF2B5EF4-FFF2-40B4-BE49-F238E27FC236}">
                <a16:creationId xmlns:a16="http://schemas.microsoft.com/office/drawing/2014/main" id="{9C1B0598-B5C3-2524-2283-5FE55D31360F}"/>
              </a:ext>
            </a:extLst>
          </p:cNvPr>
          <p:cNvSpPr>
            <a:spLocks noGrp="1"/>
          </p:cNvSpPr>
          <p:nvPr>
            <p:ph idx="1"/>
          </p:nvPr>
        </p:nvSpPr>
        <p:spPr/>
        <p:txBody>
          <a:bodyPr/>
          <a:lstStyle/>
          <a:p>
            <a:pPr marL="0" indent="0">
              <a:buNone/>
            </a:pPr>
            <a:r>
              <a:rPr lang="en-US" sz="4000" dirty="0"/>
              <a:t>Challenging Everyday Biases</a:t>
            </a:r>
          </a:p>
          <a:p>
            <a:pPr marL="0" indent="0" algn="ctr">
              <a:buNone/>
            </a:pPr>
            <a:r>
              <a:rPr lang="en-US" sz="2800" dirty="0"/>
              <a:t>	Advocacy happens in small, daily choices, such as redirecting a meeting’s attention to someone who was interrupted or calling out a microaggression.  These acts signal that exclusionary behavior is unacceptable and set a new cultural standard.</a:t>
            </a:r>
          </a:p>
        </p:txBody>
      </p:sp>
    </p:spTree>
    <p:extLst>
      <p:ext uri="{BB962C8B-B14F-4D97-AF65-F5344CB8AC3E}">
        <p14:creationId xmlns:p14="http://schemas.microsoft.com/office/powerpoint/2010/main" val="12983776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90E49-6093-A324-8065-FB9B55DDCC20}"/>
              </a:ext>
            </a:extLst>
          </p:cNvPr>
          <p:cNvSpPr>
            <a:spLocks noGrp="1"/>
          </p:cNvSpPr>
          <p:nvPr>
            <p:ph type="title"/>
          </p:nvPr>
        </p:nvSpPr>
        <p:spPr/>
        <p:txBody>
          <a:bodyPr>
            <a:normAutofit fontScale="90000"/>
          </a:bodyPr>
          <a:lstStyle/>
          <a:p>
            <a:r>
              <a:rPr lang="en-US" dirty="0"/>
              <a:t>How inclusion functions as advocacy</a:t>
            </a:r>
          </a:p>
        </p:txBody>
      </p:sp>
      <p:sp>
        <p:nvSpPr>
          <p:cNvPr id="3" name="Content Placeholder 2">
            <a:extLst>
              <a:ext uri="{FF2B5EF4-FFF2-40B4-BE49-F238E27FC236}">
                <a16:creationId xmlns:a16="http://schemas.microsoft.com/office/drawing/2014/main" id="{67782CC9-908F-BA24-632B-3A296AF88CC6}"/>
              </a:ext>
            </a:extLst>
          </p:cNvPr>
          <p:cNvSpPr>
            <a:spLocks noGrp="1"/>
          </p:cNvSpPr>
          <p:nvPr>
            <p:ph idx="1"/>
          </p:nvPr>
        </p:nvSpPr>
        <p:spPr/>
        <p:txBody>
          <a:bodyPr/>
          <a:lstStyle/>
          <a:p>
            <a:pPr marL="0" indent="0">
              <a:buNone/>
            </a:pPr>
            <a:r>
              <a:rPr lang="en-US" sz="4000" dirty="0"/>
              <a:t>Fostering Equitable Outcomes</a:t>
            </a:r>
          </a:p>
          <a:p>
            <a:pPr marL="0" indent="0">
              <a:buNone/>
            </a:pPr>
            <a:endParaRPr lang="en-US" sz="4000" dirty="0"/>
          </a:p>
          <a:p>
            <a:pPr marL="0" indent="0" algn="ctr">
              <a:buNone/>
            </a:pPr>
            <a:r>
              <a:rPr lang="en-US" dirty="0"/>
              <a:t>	</a:t>
            </a:r>
            <a:r>
              <a:rPr lang="en-US" sz="2800" dirty="0"/>
              <a:t>Unlike equality (treating everyone the same), </a:t>
            </a:r>
          </a:p>
          <a:p>
            <a:pPr marL="0" indent="0" algn="ctr">
              <a:buNone/>
            </a:pPr>
            <a:r>
              <a:rPr lang="en-US" sz="2800" dirty="0"/>
              <a:t>inclusion advocacy focuses on equity—providing specific supports </a:t>
            </a:r>
          </a:p>
          <a:p>
            <a:pPr marL="0" indent="0" algn="ctr">
              <a:buNone/>
            </a:pPr>
            <a:r>
              <a:rPr lang="en-US" sz="2800" dirty="0"/>
              <a:t>or accommodations so that every individual </a:t>
            </a:r>
          </a:p>
          <a:p>
            <a:pPr marL="0" indent="0" algn="ctr">
              <a:buNone/>
            </a:pPr>
            <a:r>
              <a:rPr lang="en-US" sz="2800" dirty="0"/>
              <a:t>has an equal opportunity to succeed</a:t>
            </a:r>
          </a:p>
        </p:txBody>
      </p:sp>
    </p:spTree>
    <p:extLst>
      <p:ext uri="{BB962C8B-B14F-4D97-AF65-F5344CB8AC3E}">
        <p14:creationId xmlns:p14="http://schemas.microsoft.com/office/powerpoint/2010/main" val="1081353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4AD6-809B-7F3C-B460-3B2D7A3BF78D}"/>
              </a:ext>
            </a:extLst>
          </p:cNvPr>
          <p:cNvSpPr>
            <a:spLocks noGrp="1"/>
          </p:cNvSpPr>
          <p:nvPr>
            <p:ph type="title"/>
          </p:nvPr>
        </p:nvSpPr>
        <p:spPr/>
        <p:txBody>
          <a:bodyPr/>
          <a:lstStyle/>
          <a:p>
            <a:r>
              <a:rPr lang="en-US" dirty="0"/>
              <a:t>Presence as advocacy</a:t>
            </a:r>
          </a:p>
        </p:txBody>
      </p:sp>
      <p:sp>
        <p:nvSpPr>
          <p:cNvPr id="3" name="Content Placeholder 2">
            <a:extLst>
              <a:ext uri="{FF2B5EF4-FFF2-40B4-BE49-F238E27FC236}">
                <a16:creationId xmlns:a16="http://schemas.microsoft.com/office/drawing/2014/main" id="{1D1619C9-599A-6BC0-C3C3-F605EA369E34}"/>
              </a:ext>
            </a:extLst>
          </p:cNvPr>
          <p:cNvSpPr>
            <a:spLocks noGrp="1"/>
          </p:cNvSpPr>
          <p:nvPr>
            <p:ph idx="1"/>
          </p:nvPr>
        </p:nvSpPr>
        <p:spPr/>
        <p:txBody>
          <a:bodyPr/>
          <a:lstStyle/>
          <a:p>
            <a:r>
              <a:rPr lang="en-US" sz="2800" dirty="0"/>
              <a:t>How to reduce discrimination and promote radical inclusion by your presence</a:t>
            </a:r>
          </a:p>
          <a:p>
            <a:r>
              <a:rPr lang="en-US" sz="2800" dirty="0"/>
              <a:t>Presence as education, although not the responsibility of the oppressed to educate the majority</a:t>
            </a:r>
          </a:p>
          <a:p>
            <a:r>
              <a:rPr lang="en-US" sz="2800" dirty="0"/>
              <a:t>People won’t do or say things when they are face-to-face as readily as on social media</a:t>
            </a:r>
          </a:p>
          <a:p>
            <a:endParaRPr lang="en-US" dirty="0"/>
          </a:p>
        </p:txBody>
      </p:sp>
    </p:spTree>
    <p:extLst>
      <p:ext uri="{BB962C8B-B14F-4D97-AF65-F5344CB8AC3E}">
        <p14:creationId xmlns:p14="http://schemas.microsoft.com/office/powerpoint/2010/main" val="24064870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9B1E7-6EF3-614E-D4A0-A75281EEA4A1}"/>
              </a:ext>
            </a:extLst>
          </p:cNvPr>
          <p:cNvSpPr>
            <a:spLocks noGrp="1"/>
          </p:cNvSpPr>
          <p:nvPr>
            <p:ph type="title"/>
          </p:nvPr>
        </p:nvSpPr>
        <p:spPr/>
        <p:txBody>
          <a:bodyPr/>
          <a:lstStyle/>
          <a:p>
            <a:r>
              <a:rPr lang="en-US" dirty="0"/>
              <a:t>Presence as advocacy</a:t>
            </a:r>
          </a:p>
        </p:txBody>
      </p:sp>
      <p:sp>
        <p:nvSpPr>
          <p:cNvPr id="3" name="Content Placeholder 2">
            <a:extLst>
              <a:ext uri="{FF2B5EF4-FFF2-40B4-BE49-F238E27FC236}">
                <a16:creationId xmlns:a16="http://schemas.microsoft.com/office/drawing/2014/main" id="{B09390FD-F943-E269-ECA1-46CFC852DDC3}"/>
              </a:ext>
            </a:extLst>
          </p:cNvPr>
          <p:cNvSpPr>
            <a:spLocks noGrp="1"/>
          </p:cNvSpPr>
          <p:nvPr>
            <p:ph idx="1"/>
          </p:nvPr>
        </p:nvSpPr>
        <p:spPr/>
        <p:txBody>
          <a:bodyPr/>
          <a:lstStyle/>
          <a:p>
            <a:r>
              <a:rPr lang="en-US" dirty="0"/>
              <a:t>Presence changes the minds and hearts of those around you:</a:t>
            </a:r>
          </a:p>
          <a:p>
            <a:pPr lvl="1"/>
            <a:r>
              <a:rPr lang="en-US" sz="2400" i="0" dirty="0"/>
              <a:t>President Lyndon Johnson supported the Civil Rights act based on his experience teaching in an Elementary School with predominantly African–American students who were impoverished.  He also initiated the “War on Poverty”, establishing Medicare and expanding Social Security benefits as well as signing the bill creating federal Food Assistance program </a:t>
            </a:r>
          </a:p>
          <a:p>
            <a:pPr lvl="1"/>
            <a:r>
              <a:rPr lang="en-US" sz="2400" i="0" dirty="0"/>
              <a:t>Autism benefit for Medicaid happened due to Lt. Governor Calley who has family member with ASD, he cared about somebody with Autism Spectrum Disorder</a:t>
            </a:r>
          </a:p>
        </p:txBody>
      </p:sp>
    </p:spTree>
    <p:extLst>
      <p:ext uri="{BB962C8B-B14F-4D97-AF65-F5344CB8AC3E}">
        <p14:creationId xmlns:p14="http://schemas.microsoft.com/office/powerpoint/2010/main" val="8586921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1F6DE-D159-F692-2EDB-1643DC605A54}"/>
              </a:ext>
            </a:extLst>
          </p:cNvPr>
          <p:cNvSpPr>
            <a:spLocks noGrp="1"/>
          </p:cNvSpPr>
          <p:nvPr>
            <p:ph type="title"/>
          </p:nvPr>
        </p:nvSpPr>
        <p:spPr/>
        <p:txBody>
          <a:bodyPr>
            <a:normAutofit/>
          </a:bodyPr>
          <a:lstStyle/>
          <a:p>
            <a:r>
              <a:rPr lang="en-US" dirty="0"/>
              <a:t>In our community</a:t>
            </a:r>
          </a:p>
        </p:txBody>
      </p:sp>
      <p:sp>
        <p:nvSpPr>
          <p:cNvPr id="3" name="Content Placeholder 2">
            <a:extLst>
              <a:ext uri="{FF2B5EF4-FFF2-40B4-BE49-F238E27FC236}">
                <a16:creationId xmlns:a16="http://schemas.microsoft.com/office/drawing/2014/main" id="{4B0D46A7-C0E3-C0DC-2896-9138B8CAE303}"/>
              </a:ext>
            </a:extLst>
          </p:cNvPr>
          <p:cNvSpPr>
            <a:spLocks noGrp="1"/>
          </p:cNvSpPr>
          <p:nvPr>
            <p:ph idx="1"/>
          </p:nvPr>
        </p:nvSpPr>
        <p:spPr>
          <a:xfrm>
            <a:off x="838200" y="1701801"/>
            <a:ext cx="10515600" cy="4474469"/>
          </a:xfrm>
        </p:spPr>
        <p:txBody>
          <a:bodyPr>
            <a:normAutofit/>
          </a:bodyPr>
          <a:lstStyle/>
          <a:p>
            <a:pPr marL="0" indent="0">
              <a:buNone/>
            </a:pPr>
            <a:r>
              <a:rPr lang="en-US" sz="2800" dirty="0"/>
              <a:t>Build bridges when in community with individuals with I/DD:</a:t>
            </a:r>
          </a:p>
          <a:p>
            <a:r>
              <a:rPr lang="en-US" dirty="0"/>
              <a:t>Make eye contact  </a:t>
            </a:r>
          </a:p>
          <a:p>
            <a:r>
              <a:rPr lang="en-US" dirty="0"/>
              <a:t>Talk with everyone</a:t>
            </a:r>
          </a:p>
          <a:p>
            <a:r>
              <a:rPr lang="en-US" dirty="0"/>
              <a:t>Notice everything---identify commonalities, interests</a:t>
            </a:r>
          </a:p>
          <a:p>
            <a:r>
              <a:rPr lang="en-US" dirty="0"/>
              <a:t>Say hello, chit-chat</a:t>
            </a:r>
          </a:p>
          <a:p>
            <a:pPr marL="0" indent="0">
              <a:buNone/>
            </a:pPr>
            <a:r>
              <a:rPr lang="en-US" sz="2800" dirty="0"/>
              <a:t>Live--Model including all marginalized communities:</a:t>
            </a:r>
          </a:p>
          <a:p>
            <a:r>
              <a:rPr lang="en-US" dirty="0"/>
              <a:t>See everyone, make eye contact, smile, use “Friendly eyes”</a:t>
            </a:r>
          </a:p>
          <a:p>
            <a:r>
              <a:rPr lang="en-US" sz="2000" i="0" dirty="0"/>
              <a:t>Value and respect all marginalized communities, build bridges with them. Lift them up</a:t>
            </a:r>
          </a:p>
          <a:p>
            <a:endParaRPr lang="en-US" dirty="0"/>
          </a:p>
          <a:p>
            <a:endParaRPr lang="en-US" dirty="0"/>
          </a:p>
          <a:p>
            <a:endParaRPr lang="en-US" dirty="0"/>
          </a:p>
        </p:txBody>
      </p:sp>
    </p:spTree>
    <p:extLst>
      <p:ext uri="{BB962C8B-B14F-4D97-AF65-F5344CB8AC3E}">
        <p14:creationId xmlns:p14="http://schemas.microsoft.com/office/powerpoint/2010/main" val="8059830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F0734-84D6-5A62-A0C5-17EBEC4F680A}"/>
              </a:ext>
            </a:extLst>
          </p:cNvPr>
          <p:cNvSpPr>
            <a:spLocks noGrp="1"/>
          </p:cNvSpPr>
          <p:nvPr>
            <p:ph type="title"/>
          </p:nvPr>
        </p:nvSpPr>
        <p:spPr/>
        <p:txBody>
          <a:bodyPr/>
          <a:lstStyle/>
          <a:p>
            <a:r>
              <a:rPr lang="en-US" dirty="0"/>
              <a:t>importance</a:t>
            </a:r>
          </a:p>
        </p:txBody>
      </p:sp>
      <p:sp>
        <p:nvSpPr>
          <p:cNvPr id="3" name="Content Placeholder 2">
            <a:extLst>
              <a:ext uri="{FF2B5EF4-FFF2-40B4-BE49-F238E27FC236}">
                <a16:creationId xmlns:a16="http://schemas.microsoft.com/office/drawing/2014/main" id="{789D37A0-1C3D-F372-DA15-34FE58D760B7}"/>
              </a:ext>
            </a:extLst>
          </p:cNvPr>
          <p:cNvSpPr>
            <a:spLocks noGrp="1"/>
          </p:cNvSpPr>
          <p:nvPr>
            <p:ph idx="1"/>
          </p:nvPr>
        </p:nvSpPr>
        <p:spPr/>
        <p:txBody>
          <a:bodyPr/>
          <a:lstStyle/>
          <a:p>
            <a:pPr marL="0" indent="0">
              <a:buNone/>
            </a:pPr>
            <a:r>
              <a:rPr lang="en-US" sz="2800" dirty="0"/>
              <a:t>Executive Order 14151 Ending Radical and Wasteful Government DEI Programs and Preferencing</a:t>
            </a:r>
          </a:p>
          <a:p>
            <a:endParaRPr lang="en-US" dirty="0"/>
          </a:p>
          <a:p>
            <a:r>
              <a:rPr lang="en-US" dirty="0"/>
              <a:t>Seeks to end DEI programs throughout the federal government</a:t>
            </a:r>
          </a:p>
          <a:p>
            <a:r>
              <a:rPr lang="en-US" dirty="0"/>
              <a:t>Ending Illegal Discrimination and Restoring Merit-Based Opportunity revokes DEI initiatives from previous administrations, including</a:t>
            </a:r>
          </a:p>
          <a:p>
            <a:pPr lvl="1"/>
            <a:r>
              <a:rPr lang="en-US" dirty="0"/>
              <a:t>Advancing Racial Equity and Support for Underserved Communities throughout the federal government</a:t>
            </a:r>
          </a:p>
          <a:p>
            <a:endParaRPr lang="en-US" dirty="0"/>
          </a:p>
        </p:txBody>
      </p:sp>
    </p:spTree>
    <p:extLst>
      <p:ext uri="{BB962C8B-B14F-4D97-AF65-F5344CB8AC3E}">
        <p14:creationId xmlns:p14="http://schemas.microsoft.com/office/powerpoint/2010/main" val="1174845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5AEC4-9719-9459-00EC-D5DAD28E0E63}"/>
              </a:ext>
            </a:extLst>
          </p:cNvPr>
          <p:cNvSpPr>
            <a:spLocks noGrp="1"/>
          </p:cNvSpPr>
          <p:nvPr>
            <p:ph type="title"/>
          </p:nvPr>
        </p:nvSpPr>
        <p:spPr/>
        <p:txBody>
          <a:bodyPr/>
          <a:lstStyle/>
          <a:p>
            <a:r>
              <a:rPr lang="en-US" dirty="0"/>
              <a:t>The </a:t>
            </a:r>
            <a:r>
              <a:rPr lang="en-US" dirty="0" err="1"/>
              <a:t>ArC</a:t>
            </a:r>
            <a:r>
              <a:rPr lang="en-US" dirty="0"/>
              <a:t> Community Advocates</a:t>
            </a:r>
          </a:p>
        </p:txBody>
      </p:sp>
      <p:sp>
        <p:nvSpPr>
          <p:cNvPr id="3" name="Content Placeholder 2">
            <a:extLst>
              <a:ext uri="{FF2B5EF4-FFF2-40B4-BE49-F238E27FC236}">
                <a16:creationId xmlns:a16="http://schemas.microsoft.com/office/drawing/2014/main" id="{B328E1FA-05EE-456F-A727-5F7825E929AD}"/>
              </a:ext>
            </a:extLst>
          </p:cNvPr>
          <p:cNvSpPr>
            <a:spLocks noGrp="1"/>
          </p:cNvSpPr>
          <p:nvPr>
            <p:ph idx="1"/>
          </p:nvPr>
        </p:nvSpPr>
        <p:spPr/>
        <p:txBody>
          <a:bodyPr/>
          <a:lstStyle/>
          <a:p>
            <a:pPr marL="0" indent="0">
              <a:buNone/>
            </a:pPr>
            <a:endParaRPr lang="en-US" dirty="0"/>
          </a:p>
          <a:p>
            <a:pPr marL="0" indent="0" algn="ctr">
              <a:buNone/>
            </a:pPr>
            <a:r>
              <a:rPr lang="en-US" sz="2800" dirty="0"/>
              <a:t>We exist as an advocacy organization to make it possible for each person with a developmental disability to participate fully in all aspects of community and to support the effort of each individual to determine their own future.</a:t>
            </a:r>
          </a:p>
        </p:txBody>
      </p:sp>
    </p:spTree>
    <p:extLst>
      <p:ext uri="{BB962C8B-B14F-4D97-AF65-F5344CB8AC3E}">
        <p14:creationId xmlns:p14="http://schemas.microsoft.com/office/powerpoint/2010/main" val="3321025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EE140-67F9-3DDB-019B-B0EE73DD85C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942EACA-8E10-4F30-86FF-7DF4AD157196}"/>
              </a:ext>
            </a:extLst>
          </p:cNvPr>
          <p:cNvSpPr>
            <a:spLocks noGrp="1"/>
          </p:cNvSpPr>
          <p:nvPr>
            <p:ph idx="1"/>
          </p:nvPr>
        </p:nvSpPr>
        <p:spPr/>
        <p:txBody>
          <a:bodyPr/>
          <a:lstStyle/>
          <a:p>
            <a:r>
              <a:rPr lang="en-US" dirty="0"/>
              <a:t>Why DEI or DEIB</a:t>
            </a:r>
          </a:p>
          <a:p>
            <a:pPr marL="0" indent="0">
              <a:buNone/>
            </a:pPr>
            <a:r>
              <a:rPr lang="en-US" dirty="0">
                <a:hlinkClick r:id="rId2"/>
              </a:rPr>
              <a:t>Pete Buttigieg explains the purpose of DEI to regular folks. | John Smith Marketing | Facebook</a:t>
            </a:r>
            <a:endParaRPr lang="en-US" dirty="0"/>
          </a:p>
          <a:p>
            <a:pPr marL="0" indent="0">
              <a:buNone/>
            </a:pPr>
            <a:endParaRPr lang="en-US" dirty="0"/>
          </a:p>
          <a:p>
            <a:endParaRPr lang="en-US" dirty="0"/>
          </a:p>
        </p:txBody>
      </p:sp>
    </p:spTree>
    <p:extLst>
      <p:ext uri="{BB962C8B-B14F-4D97-AF65-F5344CB8AC3E}">
        <p14:creationId xmlns:p14="http://schemas.microsoft.com/office/powerpoint/2010/main" val="15281273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93027-8296-DDFA-A9F3-7E98FE7C0A8D}"/>
              </a:ext>
            </a:extLst>
          </p:cNvPr>
          <p:cNvSpPr>
            <a:spLocks noGrp="1"/>
          </p:cNvSpPr>
          <p:nvPr>
            <p:ph type="title"/>
          </p:nvPr>
        </p:nvSpPr>
        <p:spPr>
          <a:xfrm>
            <a:off x="1019175" y="-22224"/>
            <a:ext cx="10515600" cy="1116811"/>
          </a:xfrm>
        </p:spPr>
        <p:txBody>
          <a:bodyPr/>
          <a:lstStyle/>
          <a:p>
            <a:endParaRPr lang="en-US" dirty="0"/>
          </a:p>
        </p:txBody>
      </p:sp>
      <p:sp>
        <p:nvSpPr>
          <p:cNvPr id="3" name="Content Placeholder 2">
            <a:extLst>
              <a:ext uri="{FF2B5EF4-FFF2-40B4-BE49-F238E27FC236}">
                <a16:creationId xmlns:a16="http://schemas.microsoft.com/office/drawing/2014/main" id="{55AD4524-AA76-287E-2BA4-F373556748AC}"/>
              </a:ext>
            </a:extLst>
          </p:cNvPr>
          <p:cNvSpPr>
            <a:spLocks noGrp="1"/>
          </p:cNvSpPr>
          <p:nvPr>
            <p:ph idx="1"/>
          </p:nvPr>
        </p:nvSpPr>
        <p:spPr>
          <a:xfrm>
            <a:off x="952500" y="1794769"/>
            <a:ext cx="10515600" cy="4114801"/>
          </a:xfrm>
        </p:spPr>
        <p:txBody>
          <a:bodyPr>
            <a:normAutofit/>
          </a:bodyPr>
          <a:lstStyle/>
          <a:p>
            <a:pPr marL="0" indent="0" algn="ctr">
              <a:buNone/>
            </a:pPr>
            <a:r>
              <a:rPr lang="en-US" sz="8000" dirty="0"/>
              <a:t>Inclusion </a:t>
            </a:r>
          </a:p>
          <a:p>
            <a:pPr marL="0" indent="0" algn="ctr">
              <a:buNone/>
            </a:pPr>
            <a:r>
              <a:rPr lang="en-US" sz="6000" dirty="0"/>
              <a:t>Means </a:t>
            </a:r>
          </a:p>
          <a:p>
            <a:pPr marL="0" indent="0" algn="ctr">
              <a:buNone/>
            </a:pPr>
            <a:r>
              <a:rPr lang="en-US" sz="8000" dirty="0"/>
              <a:t>Everyone</a:t>
            </a:r>
          </a:p>
        </p:txBody>
      </p:sp>
    </p:spTree>
    <p:extLst>
      <p:ext uri="{BB962C8B-B14F-4D97-AF65-F5344CB8AC3E}">
        <p14:creationId xmlns:p14="http://schemas.microsoft.com/office/powerpoint/2010/main" val="3238511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B30E3-BC76-4C46-2791-7F49B937801C}"/>
              </a:ext>
            </a:extLst>
          </p:cNvPr>
          <p:cNvSpPr>
            <a:spLocks noGrp="1"/>
          </p:cNvSpPr>
          <p:nvPr>
            <p:ph type="title"/>
          </p:nvPr>
        </p:nvSpPr>
        <p:spPr/>
        <p:txBody>
          <a:bodyPr/>
          <a:lstStyle/>
          <a:p>
            <a:r>
              <a:rPr lang="en-US" dirty="0"/>
              <a:t>Inclusion definition</a:t>
            </a:r>
          </a:p>
        </p:txBody>
      </p:sp>
      <p:sp>
        <p:nvSpPr>
          <p:cNvPr id="3" name="Content Placeholder 2">
            <a:extLst>
              <a:ext uri="{FF2B5EF4-FFF2-40B4-BE49-F238E27FC236}">
                <a16:creationId xmlns:a16="http://schemas.microsoft.com/office/drawing/2014/main" id="{38E47BE7-A8CA-FA8A-05B2-99829A04FF66}"/>
              </a:ext>
            </a:extLst>
          </p:cNvPr>
          <p:cNvSpPr>
            <a:spLocks noGrp="1"/>
          </p:cNvSpPr>
          <p:nvPr>
            <p:ph idx="1"/>
          </p:nvPr>
        </p:nvSpPr>
        <p:spPr/>
        <p:txBody>
          <a:bodyPr/>
          <a:lstStyle/>
          <a:p>
            <a:pPr marL="0" indent="0">
              <a:buNone/>
            </a:pPr>
            <a:endParaRPr lang="en-US" dirty="0"/>
          </a:p>
          <a:p>
            <a:pPr marL="0" indent="0" algn="ctr">
              <a:buNone/>
            </a:pPr>
            <a:r>
              <a:rPr lang="en-US" sz="2400" dirty="0"/>
              <a:t>The action or state of including or of being included within a group or structure</a:t>
            </a:r>
          </a:p>
          <a:p>
            <a:pPr marL="0" indent="0" algn="ctr">
              <a:buNone/>
            </a:pPr>
            <a:endParaRPr lang="en-US" sz="2400" dirty="0"/>
          </a:p>
          <a:p>
            <a:pPr marL="0" indent="0" algn="ctr">
              <a:buNone/>
            </a:pPr>
            <a:r>
              <a:rPr lang="en-US" sz="2400" dirty="0"/>
              <a:t>The practice or policy of providing equal access to opportunities and resources for people who might otherwise be excluded or marginalizes, such as those who have disabilities and members of other minority and/or marginalized groups</a:t>
            </a:r>
          </a:p>
        </p:txBody>
      </p:sp>
    </p:spTree>
    <p:extLst>
      <p:ext uri="{BB962C8B-B14F-4D97-AF65-F5344CB8AC3E}">
        <p14:creationId xmlns:p14="http://schemas.microsoft.com/office/powerpoint/2010/main" val="2482425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F5739-FEF3-7129-C3BA-6B7C87AA532D}"/>
              </a:ext>
            </a:extLst>
          </p:cNvPr>
          <p:cNvSpPr>
            <a:spLocks noGrp="1"/>
          </p:cNvSpPr>
          <p:nvPr>
            <p:ph type="title"/>
          </p:nvPr>
        </p:nvSpPr>
        <p:spPr/>
        <p:txBody>
          <a:bodyPr/>
          <a:lstStyle/>
          <a:p>
            <a:r>
              <a:rPr lang="en-US" dirty="0"/>
              <a:t>Definitions</a:t>
            </a:r>
          </a:p>
        </p:txBody>
      </p:sp>
      <p:sp>
        <p:nvSpPr>
          <p:cNvPr id="3" name="Content Placeholder 2">
            <a:extLst>
              <a:ext uri="{FF2B5EF4-FFF2-40B4-BE49-F238E27FC236}">
                <a16:creationId xmlns:a16="http://schemas.microsoft.com/office/drawing/2014/main" id="{6BB3BEC5-0A68-AA9D-3764-73B50DC5A342}"/>
              </a:ext>
            </a:extLst>
          </p:cNvPr>
          <p:cNvSpPr>
            <a:spLocks noGrp="1"/>
          </p:cNvSpPr>
          <p:nvPr>
            <p:ph idx="1"/>
          </p:nvPr>
        </p:nvSpPr>
        <p:spPr/>
        <p:txBody>
          <a:bodyPr/>
          <a:lstStyle/>
          <a:p>
            <a:r>
              <a:rPr lang="en-US" dirty="0"/>
              <a:t>Advocacy</a:t>
            </a:r>
          </a:p>
          <a:p>
            <a:pPr lvl="1"/>
            <a:r>
              <a:rPr lang="en-US" i="0" dirty="0"/>
              <a:t>Publicly supporting a particular cause or proposal, actions that speak on behalf of others</a:t>
            </a:r>
          </a:p>
          <a:p>
            <a:r>
              <a:rPr lang="en-US" dirty="0"/>
              <a:t>Allyship</a:t>
            </a:r>
          </a:p>
          <a:p>
            <a:pPr lvl="1"/>
            <a:r>
              <a:rPr lang="en-US" i="0" dirty="0"/>
              <a:t>The active, consistent and lifelong practice of using one’s privilege and power to support, amplify, and advocate for marginalized individuals or groups.  </a:t>
            </a:r>
          </a:p>
          <a:p>
            <a:pPr lvl="1"/>
            <a:r>
              <a:rPr lang="en-US" i="0" dirty="0"/>
              <a:t>Allyship involves listening, self-education, and taking action to challenge systemic inequality, rather than offering passive support.  </a:t>
            </a:r>
            <a:endParaRPr lang="en-US" dirty="0"/>
          </a:p>
          <a:p>
            <a:r>
              <a:rPr lang="en-US" dirty="0"/>
              <a:t>Accomplice</a:t>
            </a:r>
          </a:p>
          <a:p>
            <a:pPr lvl="1"/>
            <a:r>
              <a:rPr lang="en-US" i="0" dirty="0"/>
              <a:t>Individual who actively works to dismantle systems of oppression.</a:t>
            </a:r>
          </a:p>
          <a:p>
            <a:pPr lvl="1"/>
            <a:r>
              <a:rPr lang="en-US" i="0" dirty="0"/>
              <a:t>They have worked through initial phase of allyship and done the work of learning and understanding their roles in upholding unjust structures.</a:t>
            </a:r>
          </a:p>
        </p:txBody>
      </p:sp>
    </p:spTree>
    <p:extLst>
      <p:ext uri="{BB962C8B-B14F-4D97-AF65-F5344CB8AC3E}">
        <p14:creationId xmlns:p14="http://schemas.microsoft.com/office/powerpoint/2010/main" val="3469895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823DB-1529-C211-8031-4BD095D35B97}"/>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D3CFC2CB-F6EC-0E5B-E955-82C910133888}"/>
              </a:ext>
            </a:extLst>
          </p:cNvPr>
          <p:cNvSpPr>
            <a:spLocks noGrp="1"/>
          </p:cNvSpPr>
          <p:nvPr>
            <p:ph idx="1"/>
          </p:nvPr>
        </p:nvSpPr>
        <p:spPr/>
        <p:txBody>
          <a:bodyPr/>
          <a:lstStyle/>
          <a:p>
            <a:pPr marL="0" indent="0" algn="ctr">
              <a:buNone/>
            </a:pPr>
            <a:endParaRPr lang="en-US" sz="2400" dirty="0"/>
          </a:p>
          <a:p>
            <a:pPr marL="0" indent="0" algn="ctr">
              <a:buNone/>
            </a:pPr>
            <a:r>
              <a:rPr lang="en-US" sz="2400" dirty="0"/>
              <a:t>Diversity is the presence of differences, inclusion is the </a:t>
            </a:r>
            <a:r>
              <a:rPr lang="en-US" sz="2400" b="1" i="1" dirty="0"/>
              <a:t>deliberate practice </a:t>
            </a:r>
            <a:r>
              <a:rPr lang="en-US" sz="2400" dirty="0"/>
              <a:t>of ensuring those differences are valued, heard and integrated </a:t>
            </a:r>
          </a:p>
          <a:p>
            <a:pPr marL="0" indent="0" algn="ctr">
              <a:buNone/>
            </a:pPr>
            <a:endParaRPr lang="en-US" sz="2400" dirty="0"/>
          </a:p>
          <a:p>
            <a:pPr marL="0" indent="0" algn="ctr">
              <a:buNone/>
            </a:pPr>
            <a:r>
              <a:rPr lang="en-US" sz="2400" dirty="0"/>
              <a:t>Inclusion is an act of advocacy because it moves beyond passive acceptance to actively dismantling the structural, social, and cultural barriers that exclude marginalized groups.</a:t>
            </a:r>
          </a:p>
          <a:p>
            <a:endParaRPr lang="en-US" dirty="0"/>
          </a:p>
        </p:txBody>
      </p:sp>
    </p:spTree>
    <p:extLst>
      <p:ext uri="{BB962C8B-B14F-4D97-AF65-F5344CB8AC3E}">
        <p14:creationId xmlns:p14="http://schemas.microsoft.com/office/powerpoint/2010/main" val="3159712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r-icrcm-stools1">
            <a:extLst>
              <a:ext uri="{FF2B5EF4-FFF2-40B4-BE49-F238E27FC236}">
                <a16:creationId xmlns:a16="http://schemas.microsoft.com/office/drawing/2014/main" id="{864D1069-06F1-5E09-545F-ED0BCD0AA0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00476" y="1390650"/>
            <a:ext cx="4010024" cy="4505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7971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C9306-8292-6BDB-40DF-4532F6FD8A32}"/>
              </a:ext>
            </a:extLst>
          </p:cNvPr>
          <p:cNvSpPr>
            <a:spLocks noGrp="1"/>
          </p:cNvSpPr>
          <p:nvPr>
            <p:ph type="title"/>
          </p:nvPr>
        </p:nvSpPr>
        <p:spPr>
          <a:xfrm>
            <a:off x="838200" y="109502"/>
            <a:ext cx="10515600" cy="1116811"/>
          </a:xfrm>
        </p:spPr>
        <p:txBody>
          <a:bodyPr>
            <a:normAutofit fontScale="90000"/>
          </a:bodyPr>
          <a:lstStyle/>
          <a:p>
            <a:r>
              <a:rPr lang="en-US" dirty="0"/>
              <a:t>Champions of Inclusion as Advocacy</a:t>
            </a:r>
          </a:p>
        </p:txBody>
      </p:sp>
      <p:sp>
        <p:nvSpPr>
          <p:cNvPr id="3" name="Content Placeholder 2">
            <a:extLst>
              <a:ext uri="{FF2B5EF4-FFF2-40B4-BE49-F238E27FC236}">
                <a16:creationId xmlns:a16="http://schemas.microsoft.com/office/drawing/2014/main" id="{004BFA8C-09B2-3FF9-0EE0-8BC4F0E51D1A}"/>
              </a:ext>
            </a:extLst>
          </p:cNvPr>
          <p:cNvSpPr>
            <a:spLocks noGrp="1"/>
          </p:cNvSpPr>
          <p:nvPr>
            <p:ph idx="1"/>
          </p:nvPr>
        </p:nvSpPr>
        <p:spPr>
          <a:xfrm>
            <a:off x="899160" y="1472184"/>
            <a:ext cx="10515600" cy="4572000"/>
          </a:xfrm>
        </p:spPr>
        <p:txBody>
          <a:bodyPr/>
          <a:lstStyle/>
          <a:p>
            <a:pPr marL="0" indent="0">
              <a:buNone/>
            </a:pPr>
            <a:r>
              <a:rPr lang="en-US" sz="4000" dirty="0"/>
              <a:t>Martin King Jr </a:t>
            </a:r>
          </a:p>
          <a:p>
            <a:pPr marL="0" indent="0">
              <a:buNone/>
            </a:pPr>
            <a:endParaRPr lang="en-US" dirty="0"/>
          </a:p>
          <a:p>
            <a:pPr marL="0" indent="0" algn="ctr">
              <a:buNone/>
            </a:pPr>
            <a:r>
              <a:rPr lang="en-US" sz="2400" dirty="0"/>
              <a:t>Injustice anywhere is a threat to justice everywhere (or, exclusion anywhere </a:t>
            </a:r>
          </a:p>
          <a:p>
            <a:pPr marL="0" indent="0" algn="ctr">
              <a:buNone/>
            </a:pPr>
            <a:r>
              <a:rPr lang="en-US" sz="2400" dirty="0"/>
              <a:t>is a threat to inclusion everywhere)</a:t>
            </a:r>
          </a:p>
          <a:p>
            <a:pPr marL="0" indent="0" algn="ctr">
              <a:buNone/>
            </a:pPr>
            <a:endParaRPr lang="en-US" sz="2400" dirty="0"/>
          </a:p>
          <a:p>
            <a:pPr marL="0" indent="0" algn="ctr">
              <a:buNone/>
            </a:pPr>
            <a:r>
              <a:rPr lang="en-US" sz="2400" dirty="0"/>
              <a:t>People fail to get along because they fear each other; they fear each other because </a:t>
            </a:r>
          </a:p>
          <a:p>
            <a:pPr marL="0" indent="0" algn="ctr">
              <a:buNone/>
            </a:pPr>
            <a:r>
              <a:rPr lang="en-US" sz="2400" dirty="0"/>
              <a:t>they don’t know each other; they don’t know each other because </a:t>
            </a:r>
          </a:p>
          <a:p>
            <a:pPr marL="0" indent="0" algn="ctr">
              <a:buNone/>
            </a:pPr>
            <a:r>
              <a:rPr lang="en-US" sz="2400" dirty="0"/>
              <a:t>they have not communicated with each other.</a:t>
            </a:r>
          </a:p>
          <a:p>
            <a:pPr marL="0" indent="0">
              <a:buNone/>
            </a:pPr>
            <a:endParaRPr lang="en-US" dirty="0"/>
          </a:p>
        </p:txBody>
      </p:sp>
    </p:spTree>
    <p:extLst>
      <p:ext uri="{BB962C8B-B14F-4D97-AF65-F5344CB8AC3E}">
        <p14:creationId xmlns:p14="http://schemas.microsoft.com/office/powerpoint/2010/main" val="1493119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Guarded by three Deputy U.S. Marshals, including Charles Burks, top center, young Ruby Bridges enters newly integrated William Frantz school in New Orleans, La. on Dec. 5, 1960 to begin her third week as the only black student in the school. ">
            <a:extLst>
              <a:ext uri="{FF2B5EF4-FFF2-40B4-BE49-F238E27FC236}">
                <a16:creationId xmlns:a16="http://schemas.microsoft.com/office/drawing/2014/main" id="{DDDE8369-E2A8-6E94-3528-3556189E33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8563" y="0"/>
            <a:ext cx="4714875"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8247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7E04A-7196-E976-E15A-33B62B829D30}"/>
              </a:ext>
            </a:extLst>
          </p:cNvPr>
          <p:cNvSpPr>
            <a:spLocks noGrp="1"/>
          </p:cNvSpPr>
          <p:nvPr>
            <p:ph type="title"/>
          </p:nvPr>
        </p:nvSpPr>
        <p:spPr/>
        <p:txBody>
          <a:bodyPr>
            <a:normAutofit fontScale="90000"/>
          </a:bodyPr>
          <a:lstStyle/>
          <a:p>
            <a:r>
              <a:rPr lang="en-US" dirty="0"/>
              <a:t>Champions of Inclusion as Advocacy</a:t>
            </a:r>
          </a:p>
        </p:txBody>
      </p:sp>
      <p:sp>
        <p:nvSpPr>
          <p:cNvPr id="3" name="Content Placeholder 2">
            <a:extLst>
              <a:ext uri="{FF2B5EF4-FFF2-40B4-BE49-F238E27FC236}">
                <a16:creationId xmlns:a16="http://schemas.microsoft.com/office/drawing/2014/main" id="{BEF6A66A-B224-A341-5DED-1BCAC3F4174E}"/>
              </a:ext>
            </a:extLst>
          </p:cNvPr>
          <p:cNvSpPr>
            <a:spLocks noGrp="1"/>
          </p:cNvSpPr>
          <p:nvPr>
            <p:ph idx="1"/>
          </p:nvPr>
        </p:nvSpPr>
        <p:spPr/>
        <p:txBody>
          <a:bodyPr>
            <a:normAutofit/>
          </a:bodyPr>
          <a:lstStyle/>
          <a:p>
            <a:pPr marL="0" indent="0">
              <a:buNone/>
            </a:pPr>
            <a:r>
              <a:rPr lang="en-US" sz="4000" dirty="0"/>
              <a:t>Ruby Bridges</a:t>
            </a:r>
          </a:p>
          <a:p>
            <a:pPr marL="0" indent="0" algn="ctr">
              <a:buNone/>
            </a:pPr>
            <a:r>
              <a:rPr lang="en-US" sz="2400" dirty="0"/>
              <a:t>6 years old</a:t>
            </a:r>
          </a:p>
          <a:p>
            <a:pPr marL="0" indent="0" algn="ctr">
              <a:buNone/>
            </a:pPr>
            <a:r>
              <a:rPr lang="en-US" sz="2400" dirty="0"/>
              <a:t>Federal Marshalls and family held her up</a:t>
            </a:r>
          </a:p>
          <a:p>
            <a:pPr marL="0" indent="0" algn="ctr">
              <a:buNone/>
            </a:pPr>
            <a:r>
              <a:rPr lang="en-US" sz="2400" dirty="0"/>
              <a:t>Only student in her class for the first year</a:t>
            </a:r>
          </a:p>
          <a:p>
            <a:pPr marL="0" indent="0" algn="ctr">
              <a:buNone/>
            </a:pPr>
            <a:r>
              <a:rPr lang="en-US" sz="2400" dirty="0"/>
              <a:t>No 6 year old does this on her own---her family, friends and </a:t>
            </a:r>
          </a:p>
          <a:p>
            <a:pPr marL="0" indent="0" algn="ctr">
              <a:buNone/>
            </a:pPr>
            <a:r>
              <a:rPr lang="en-US" sz="2400" dirty="0"/>
              <a:t>the federal government supported her</a:t>
            </a:r>
          </a:p>
        </p:txBody>
      </p:sp>
    </p:spTree>
    <p:extLst>
      <p:ext uri="{BB962C8B-B14F-4D97-AF65-F5344CB8AC3E}">
        <p14:creationId xmlns:p14="http://schemas.microsoft.com/office/powerpoint/2010/main" val="539548153"/>
      </p:ext>
    </p:extLst>
  </p:cSld>
  <p:clrMapOvr>
    <a:masterClrMapping/>
  </p:clrMapOvr>
</p:sld>
</file>

<file path=ppt/theme/theme1.xml><?xml version="1.0" encoding="utf-8"?>
<a:theme xmlns:a="http://schemas.openxmlformats.org/drawingml/2006/main" name="ArchwayVTI">
  <a:themeElements>
    <a:clrScheme name="Custom 1">
      <a:dk1>
        <a:sysClr val="windowText" lastClr="000000"/>
      </a:dk1>
      <a:lt1>
        <a:sysClr val="window" lastClr="FFFFFF"/>
      </a:lt1>
      <a:dk2>
        <a:srgbClr val="2E3A3C"/>
      </a:dk2>
      <a:lt2>
        <a:srgbClr val="EDE9E7"/>
      </a:lt2>
      <a:accent1>
        <a:srgbClr val="898470"/>
      </a:accent1>
      <a:accent2>
        <a:srgbClr val="7A8773"/>
      </a:accent2>
      <a:accent3>
        <a:srgbClr val="8C845E"/>
      </a:accent3>
      <a:accent4>
        <a:srgbClr val="9F7E56"/>
      </a:accent4>
      <a:accent5>
        <a:srgbClr val="9B7E69"/>
      </a:accent5>
      <a:accent6>
        <a:srgbClr val="AA7862"/>
      </a:accent6>
      <a:hlink>
        <a:srgbClr val="7A8773"/>
      </a:hlink>
      <a:folHlink>
        <a:srgbClr val="9F7E56"/>
      </a:folHlink>
    </a:clrScheme>
    <a:fontScheme name="Archway">
      <a:majorFont>
        <a:latin typeface="Felix Titling"/>
        <a:ea typeface=""/>
        <a:cs typeface=""/>
      </a:majorFont>
      <a:minorFont>
        <a:latin typeface="Goudy Old Styl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chwayVTI" id="{309F1D27-9968-4F93-BA7C-3666A757FD2E}" vid="{76D8E8FD-8787-4E56-A14A-C28BF58ABEEE}"/>
    </a:ext>
  </a:extLst>
</a:theme>
</file>

<file path=docProps/app.xml><?xml version="1.0" encoding="utf-8"?>
<Properties xmlns="http://schemas.openxmlformats.org/officeDocument/2006/extended-properties" xmlns:vt="http://schemas.openxmlformats.org/officeDocument/2006/docPropsVTypes">
  <TotalTime>165</TotalTime>
  <Words>899</Words>
  <Application>Microsoft Office PowerPoint</Application>
  <PresentationFormat>Widescreen</PresentationFormat>
  <Paragraphs>96</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Felix Titling</vt:lpstr>
      <vt:lpstr>Goudy Old Style</vt:lpstr>
      <vt:lpstr>ArchwayVTI</vt:lpstr>
      <vt:lpstr>Inclusion </vt:lpstr>
      <vt:lpstr>The ArC Community Advocates</vt:lpstr>
      <vt:lpstr>Inclusion definition</vt:lpstr>
      <vt:lpstr>Definitions</vt:lpstr>
      <vt:lpstr>PowerPoint Presentation</vt:lpstr>
      <vt:lpstr>PowerPoint Presentation</vt:lpstr>
      <vt:lpstr>Champions of Inclusion as Advocacy</vt:lpstr>
      <vt:lpstr>PowerPoint Presentation</vt:lpstr>
      <vt:lpstr>Champions of Inclusion as Advocacy</vt:lpstr>
      <vt:lpstr>PowerPoint Presentation</vt:lpstr>
      <vt:lpstr>Champions of Inclusion as Advocacy</vt:lpstr>
      <vt:lpstr>How Inclusion Functions as Advocacy</vt:lpstr>
      <vt:lpstr>How inclusion functions as advocacy</vt:lpstr>
      <vt:lpstr>How inclusion functions as advocacy</vt:lpstr>
      <vt:lpstr>How inclusion functions as advocacy</vt:lpstr>
      <vt:lpstr>Presence as advocacy</vt:lpstr>
      <vt:lpstr>Presence as advocacy</vt:lpstr>
      <vt:lpstr>In our community</vt:lpstr>
      <vt:lpstr>importance</vt:lpstr>
      <vt:lpstr>PowerPoint Presentation</vt:lpstr>
      <vt:lpstr>PowerPoint Presentation</vt:lpstr>
    </vt:vector>
  </TitlesOfParts>
  <Company>ISK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Kathy Lentz (she/her/hers)</dc:creator>
  <cp:lastModifiedBy>Kathy Lentz (she/her/hers)</cp:lastModifiedBy>
  <cp:revision>2</cp:revision>
  <dcterms:created xsi:type="dcterms:W3CDTF">2026-03-11T17:43:43Z</dcterms:created>
  <dcterms:modified xsi:type="dcterms:W3CDTF">2026-03-17T20:59:41Z</dcterms:modified>
</cp:coreProperties>
</file>