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8" r:id="rId1"/>
  </p:sldMasterIdLst>
  <p:sldIdLst>
    <p:sldId id="256" r:id="rId2"/>
    <p:sldId id="297" r:id="rId3"/>
    <p:sldId id="265" r:id="rId4"/>
    <p:sldId id="264" r:id="rId5"/>
    <p:sldId id="284" r:id="rId6"/>
    <p:sldId id="261" r:id="rId7"/>
    <p:sldId id="291" r:id="rId8"/>
    <p:sldId id="294" r:id="rId9"/>
    <p:sldId id="293" r:id="rId10"/>
    <p:sldId id="292" r:id="rId11"/>
    <p:sldId id="266" r:id="rId12"/>
    <p:sldId id="267" r:id="rId13"/>
    <p:sldId id="289" r:id="rId14"/>
    <p:sldId id="259" r:id="rId15"/>
    <p:sldId id="260" r:id="rId16"/>
    <p:sldId id="275" r:id="rId17"/>
    <p:sldId id="295" r:id="rId18"/>
    <p:sldId id="272" r:id="rId19"/>
    <p:sldId id="281" r:id="rId20"/>
    <p:sldId id="286"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0" d="100"/>
          <a:sy n="90" d="100"/>
        </p:scale>
        <p:origin x="1944" y="78"/>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A7690-A7D8-4331-B1C0-C741842A2EAF}"/>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2F18BBC4-E81C-43BE-8622-AA7CA5E13DD6}"/>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907A35BB-F69E-4C49-AE8C-0540249296C1}"/>
              </a:ext>
            </a:extLst>
          </p:cNvPr>
          <p:cNvSpPr>
            <a:spLocks noGrp="1"/>
          </p:cNvSpPr>
          <p:nvPr>
            <p:ph type="dt" sz="half" idx="10"/>
          </p:nvPr>
        </p:nvSpPr>
        <p:spPr/>
        <p:txBody>
          <a:bodyPr/>
          <a:lstStyle/>
          <a:p>
            <a:fld id="{4E26E816-2382-4497-9BEE-AD077A6EFAED}" type="datetimeFigureOut">
              <a:rPr lang="en-US" smtClean="0"/>
              <a:t>11/7/2017</a:t>
            </a:fld>
            <a:endParaRPr lang="en-US"/>
          </a:p>
        </p:txBody>
      </p:sp>
      <p:sp>
        <p:nvSpPr>
          <p:cNvPr id="5" name="Footer Placeholder 4">
            <a:extLst>
              <a:ext uri="{FF2B5EF4-FFF2-40B4-BE49-F238E27FC236}">
                <a16:creationId xmlns:a16="http://schemas.microsoft.com/office/drawing/2014/main" id="{1F100EB3-3543-4AD5-875C-2682C90BB0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85FB7F-20C4-4795-A213-0F6517E0F269}"/>
              </a:ext>
            </a:extLst>
          </p:cNvPr>
          <p:cNvSpPr>
            <a:spLocks noGrp="1"/>
          </p:cNvSpPr>
          <p:nvPr>
            <p:ph type="sldNum" sz="quarter" idx="12"/>
          </p:nvPr>
        </p:nvSpPr>
        <p:spPr/>
        <p:txBody>
          <a:bodyPr/>
          <a:lstStyle/>
          <a:p>
            <a:fld id="{25EFE184-A766-4D97-98E3-00C711702437}" type="slidenum">
              <a:rPr lang="en-US" smtClean="0"/>
              <a:t>‹#›</a:t>
            </a:fld>
            <a:endParaRPr lang="en-US"/>
          </a:p>
        </p:txBody>
      </p:sp>
    </p:spTree>
    <p:extLst>
      <p:ext uri="{BB962C8B-B14F-4D97-AF65-F5344CB8AC3E}">
        <p14:creationId xmlns:p14="http://schemas.microsoft.com/office/powerpoint/2010/main" val="1896330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8CCB4-8948-42F6-A2C8-E84A00DBA19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6D296A9-2165-4F41-B4B7-40FD2B4C79F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02DCA6-19F5-4A50-89B4-0CD947D73A8C}"/>
              </a:ext>
            </a:extLst>
          </p:cNvPr>
          <p:cNvSpPr>
            <a:spLocks noGrp="1"/>
          </p:cNvSpPr>
          <p:nvPr>
            <p:ph type="dt" sz="half" idx="10"/>
          </p:nvPr>
        </p:nvSpPr>
        <p:spPr/>
        <p:txBody>
          <a:bodyPr/>
          <a:lstStyle/>
          <a:p>
            <a:fld id="{4E26E816-2382-4497-9BEE-AD077A6EFAED}" type="datetimeFigureOut">
              <a:rPr lang="en-US" smtClean="0"/>
              <a:t>11/7/2017</a:t>
            </a:fld>
            <a:endParaRPr lang="en-US"/>
          </a:p>
        </p:txBody>
      </p:sp>
      <p:sp>
        <p:nvSpPr>
          <p:cNvPr id="5" name="Footer Placeholder 4">
            <a:extLst>
              <a:ext uri="{FF2B5EF4-FFF2-40B4-BE49-F238E27FC236}">
                <a16:creationId xmlns:a16="http://schemas.microsoft.com/office/drawing/2014/main" id="{6BB9356A-7DDC-4E72-931F-77CFC01312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952E72-7B39-44DD-8174-BC8A0FB35CD0}"/>
              </a:ext>
            </a:extLst>
          </p:cNvPr>
          <p:cNvSpPr>
            <a:spLocks noGrp="1"/>
          </p:cNvSpPr>
          <p:nvPr>
            <p:ph type="sldNum" sz="quarter" idx="12"/>
          </p:nvPr>
        </p:nvSpPr>
        <p:spPr/>
        <p:txBody>
          <a:bodyPr/>
          <a:lstStyle/>
          <a:p>
            <a:fld id="{25EFE184-A766-4D97-98E3-00C711702437}" type="slidenum">
              <a:rPr lang="en-US" smtClean="0"/>
              <a:t>‹#›</a:t>
            </a:fld>
            <a:endParaRPr lang="en-US"/>
          </a:p>
        </p:txBody>
      </p:sp>
    </p:spTree>
    <p:extLst>
      <p:ext uri="{BB962C8B-B14F-4D97-AF65-F5344CB8AC3E}">
        <p14:creationId xmlns:p14="http://schemas.microsoft.com/office/powerpoint/2010/main" val="1760884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4B91E59-ACDF-426E-827A-7CB9DEF22093}"/>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4CCB2AF-14D3-4EC5-8F4A-13677E70B370}"/>
              </a:ext>
            </a:extLst>
          </p:cNvPr>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EB848B-F281-4E4F-B15F-0E225341765D}"/>
              </a:ext>
            </a:extLst>
          </p:cNvPr>
          <p:cNvSpPr>
            <a:spLocks noGrp="1"/>
          </p:cNvSpPr>
          <p:nvPr>
            <p:ph type="dt" sz="half" idx="10"/>
          </p:nvPr>
        </p:nvSpPr>
        <p:spPr/>
        <p:txBody>
          <a:bodyPr/>
          <a:lstStyle/>
          <a:p>
            <a:fld id="{4E26E816-2382-4497-9BEE-AD077A6EFAED}" type="datetimeFigureOut">
              <a:rPr lang="en-US" smtClean="0"/>
              <a:t>11/7/2017</a:t>
            </a:fld>
            <a:endParaRPr lang="en-US"/>
          </a:p>
        </p:txBody>
      </p:sp>
      <p:sp>
        <p:nvSpPr>
          <p:cNvPr id="5" name="Footer Placeholder 4">
            <a:extLst>
              <a:ext uri="{FF2B5EF4-FFF2-40B4-BE49-F238E27FC236}">
                <a16:creationId xmlns:a16="http://schemas.microsoft.com/office/drawing/2014/main" id="{056B52B3-8E5E-4C95-AAF9-0785561E4F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CFBE16-BDE7-4A62-A984-1B9AEE170C15}"/>
              </a:ext>
            </a:extLst>
          </p:cNvPr>
          <p:cNvSpPr>
            <a:spLocks noGrp="1"/>
          </p:cNvSpPr>
          <p:nvPr>
            <p:ph type="sldNum" sz="quarter" idx="12"/>
          </p:nvPr>
        </p:nvSpPr>
        <p:spPr/>
        <p:txBody>
          <a:bodyPr/>
          <a:lstStyle/>
          <a:p>
            <a:fld id="{25EFE184-A766-4D97-98E3-00C711702437}" type="slidenum">
              <a:rPr lang="en-US" smtClean="0"/>
              <a:t>‹#›</a:t>
            </a:fld>
            <a:endParaRPr lang="en-US"/>
          </a:p>
        </p:txBody>
      </p:sp>
    </p:spTree>
    <p:extLst>
      <p:ext uri="{BB962C8B-B14F-4D97-AF65-F5344CB8AC3E}">
        <p14:creationId xmlns:p14="http://schemas.microsoft.com/office/powerpoint/2010/main" val="1546770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8BD05-C2DB-4BC0-B991-11CBB75AB8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011CE21-A616-4815-89C3-FADE487BD45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46AD9F-4949-46CD-B6A8-B62F262C32C7}"/>
              </a:ext>
            </a:extLst>
          </p:cNvPr>
          <p:cNvSpPr>
            <a:spLocks noGrp="1"/>
          </p:cNvSpPr>
          <p:nvPr>
            <p:ph type="dt" sz="half" idx="10"/>
          </p:nvPr>
        </p:nvSpPr>
        <p:spPr/>
        <p:txBody>
          <a:bodyPr/>
          <a:lstStyle/>
          <a:p>
            <a:fld id="{4E26E816-2382-4497-9BEE-AD077A6EFAED}" type="datetimeFigureOut">
              <a:rPr lang="en-US" smtClean="0"/>
              <a:t>11/7/2017</a:t>
            </a:fld>
            <a:endParaRPr lang="en-US"/>
          </a:p>
        </p:txBody>
      </p:sp>
      <p:sp>
        <p:nvSpPr>
          <p:cNvPr id="5" name="Footer Placeholder 4">
            <a:extLst>
              <a:ext uri="{FF2B5EF4-FFF2-40B4-BE49-F238E27FC236}">
                <a16:creationId xmlns:a16="http://schemas.microsoft.com/office/drawing/2014/main" id="{F2583F53-E427-4D9B-AE93-91CCE7B4BD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E15DE8-0171-4E22-BF05-DDDF2161D439}"/>
              </a:ext>
            </a:extLst>
          </p:cNvPr>
          <p:cNvSpPr>
            <a:spLocks noGrp="1"/>
          </p:cNvSpPr>
          <p:nvPr>
            <p:ph type="sldNum" sz="quarter" idx="12"/>
          </p:nvPr>
        </p:nvSpPr>
        <p:spPr/>
        <p:txBody>
          <a:bodyPr/>
          <a:lstStyle/>
          <a:p>
            <a:fld id="{25EFE184-A766-4D97-98E3-00C711702437}" type="slidenum">
              <a:rPr lang="en-US" smtClean="0"/>
              <a:t>‹#›</a:t>
            </a:fld>
            <a:endParaRPr lang="en-US"/>
          </a:p>
        </p:txBody>
      </p:sp>
    </p:spTree>
    <p:extLst>
      <p:ext uri="{BB962C8B-B14F-4D97-AF65-F5344CB8AC3E}">
        <p14:creationId xmlns:p14="http://schemas.microsoft.com/office/powerpoint/2010/main" val="306789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185FD-3450-40D3-9F9E-C47471326E22}"/>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7D510E68-DF77-41A9-9FDC-FC66E5F36E23}"/>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C4D9675-1F37-446F-9E4A-F29A7EB2976C}"/>
              </a:ext>
            </a:extLst>
          </p:cNvPr>
          <p:cNvSpPr>
            <a:spLocks noGrp="1"/>
          </p:cNvSpPr>
          <p:nvPr>
            <p:ph type="dt" sz="half" idx="10"/>
          </p:nvPr>
        </p:nvSpPr>
        <p:spPr/>
        <p:txBody>
          <a:bodyPr/>
          <a:lstStyle/>
          <a:p>
            <a:fld id="{4E26E816-2382-4497-9BEE-AD077A6EFAED}" type="datetimeFigureOut">
              <a:rPr lang="en-US" smtClean="0"/>
              <a:t>11/7/2017</a:t>
            </a:fld>
            <a:endParaRPr lang="en-US"/>
          </a:p>
        </p:txBody>
      </p:sp>
      <p:sp>
        <p:nvSpPr>
          <p:cNvPr id="5" name="Footer Placeholder 4">
            <a:extLst>
              <a:ext uri="{FF2B5EF4-FFF2-40B4-BE49-F238E27FC236}">
                <a16:creationId xmlns:a16="http://schemas.microsoft.com/office/drawing/2014/main" id="{2D16C170-1C33-4834-BACB-8C0C59FD9C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129DC5-07B0-4FF7-8243-96DB080BD650}"/>
              </a:ext>
            </a:extLst>
          </p:cNvPr>
          <p:cNvSpPr>
            <a:spLocks noGrp="1"/>
          </p:cNvSpPr>
          <p:nvPr>
            <p:ph type="sldNum" sz="quarter" idx="12"/>
          </p:nvPr>
        </p:nvSpPr>
        <p:spPr/>
        <p:txBody>
          <a:bodyPr/>
          <a:lstStyle/>
          <a:p>
            <a:fld id="{25EFE184-A766-4D97-98E3-00C711702437}" type="slidenum">
              <a:rPr lang="en-US" smtClean="0"/>
              <a:t>‹#›</a:t>
            </a:fld>
            <a:endParaRPr lang="en-US"/>
          </a:p>
        </p:txBody>
      </p:sp>
    </p:spTree>
    <p:extLst>
      <p:ext uri="{BB962C8B-B14F-4D97-AF65-F5344CB8AC3E}">
        <p14:creationId xmlns:p14="http://schemas.microsoft.com/office/powerpoint/2010/main" val="1614009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9E81D-D659-48C2-B276-46606B57A7B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35A46C2-D200-4C27-BC26-A8D454193EB2}"/>
              </a:ext>
            </a:extLst>
          </p:cNvPr>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28B8EB9-3AC9-40C3-AE4C-7A6C5F2C686A}"/>
              </a:ext>
            </a:extLst>
          </p:cNvPr>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9C77061-C693-4364-B0F7-616C69CD115C}"/>
              </a:ext>
            </a:extLst>
          </p:cNvPr>
          <p:cNvSpPr>
            <a:spLocks noGrp="1"/>
          </p:cNvSpPr>
          <p:nvPr>
            <p:ph type="dt" sz="half" idx="10"/>
          </p:nvPr>
        </p:nvSpPr>
        <p:spPr/>
        <p:txBody>
          <a:bodyPr/>
          <a:lstStyle/>
          <a:p>
            <a:fld id="{4E26E816-2382-4497-9BEE-AD077A6EFAED}" type="datetimeFigureOut">
              <a:rPr lang="en-US" smtClean="0"/>
              <a:t>11/7/2017</a:t>
            </a:fld>
            <a:endParaRPr lang="en-US"/>
          </a:p>
        </p:txBody>
      </p:sp>
      <p:sp>
        <p:nvSpPr>
          <p:cNvPr id="6" name="Footer Placeholder 5">
            <a:extLst>
              <a:ext uri="{FF2B5EF4-FFF2-40B4-BE49-F238E27FC236}">
                <a16:creationId xmlns:a16="http://schemas.microsoft.com/office/drawing/2014/main" id="{B9D0218B-9615-4676-9587-E9989B45D6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5E23146-88E6-4D3A-A6DE-F1456AE3DAC7}"/>
              </a:ext>
            </a:extLst>
          </p:cNvPr>
          <p:cNvSpPr>
            <a:spLocks noGrp="1"/>
          </p:cNvSpPr>
          <p:nvPr>
            <p:ph type="sldNum" sz="quarter" idx="12"/>
          </p:nvPr>
        </p:nvSpPr>
        <p:spPr/>
        <p:txBody>
          <a:bodyPr/>
          <a:lstStyle/>
          <a:p>
            <a:fld id="{25EFE184-A766-4D97-98E3-00C711702437}" type="slidenum">
              <a:rPr lang="en-US" smtClean="0"/>
              <a:t>‹#›</a:t>
            </a:fld>
            <a:endParaRPr lang="en-US"/>
          </a:p>
        </p:txBody>
      </p:sp>
    </p:spTree>
    <p:extLst>
      <p:ext uri="{BB962C8B-B14F-4D97-AF65-F5344CB8AC3E}">
        <p14:creationId xmlns:p14="http://schemas.microsoft.com/office/powerpoint/2010/main" val="2156698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54827-336C-48BD-83A5-B015C04B9FC0}"/>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598409A-C7A8-4E18-A2D6-0940DFE0C7DB}"/>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a:extLst>
              <a:ext uri="{FF2B5EF4-FFF2-40B4-BE49-F238E27FC236}">
                <a16:creationId xmlns:a16="http://schemas.microsoft.com/office/drawing/2014/main" id="{808EFC57-05D2-4AF2-BC17-9D5927B66A09}"/>
              </a:ext>
            </a:extLst>
          </p:cNvPr>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59434BF-8836-43FC-AF1D-0057C95008A1}"/>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a16="http://schemas.microsoft.com/office/drawing/2014/main" id="{1B84FE20-8533-42F8-839E-637471B86807}"/>
              </a:ext>
            </a:extLst>
          </p:cNvPr>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026E1E4-E7DF-4C81-B693-4B5B7A772E1B}"/>
              </a:ext>
            </a:extLst>
          </p:cNvPr>
          <p:cNvSpPr>
            <a:spLocks noGrp="1"/>
          </p:cNvSpPr>
          <p:nvPr>
            <p:ph type="dt" sz="half" idx="10"/>
          </p:nvPr>
        </p:nvSpPr>
        <p:spPr/>
        <p:txBody>
          <a:bodyPr/>
          <a:lstStyle/>
          <a:p>
            <a:fld id="{4E26E816-2382-4497-9BEE-AD077A6EFAED}" type="datetimeFigureOut">
              <a:rPr lang="en-US" smtClean="0"/>
              <a:t>11/7/2017</a:t>
            </a:fld>
            <a:endParaRPr lang="en-US"/>
          </a:p>
        </p:txBody>
      </p:sp>
      <p:sp>
        <p:nvSpPr>
          <p:cNvPr id="8" name="Footer Placeholder 7">
            <a:extLst>
              <a:ext uri="{FF2B5EF4-FFF2-40B4-BE49-F238E27FC236}">
                <a16:creationId xmlns:a16="http://schemas.microsoft.com/office/drawing/2014/main" id="{E608A935-4757-4D74-B8C7-F27E97C0DB6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97553AA-A6E0-49BC-9892-12EBFF5EFADD}"/>
              </a:ext>
            </a:extLst>
          </p:cNvPr>
          <p:cNvSpPr>
            <a:spLocks noGrp="1"/>
          </p:cNvSpPr>
          <p:nvPr>
            <p:ph type="sldNum" sz="quarter" idx="12"/>
          </p:nvPr>
        </p:nvSpPr>
        <p:spPr/>
        <p:txBody>
          <a:bodyPr/>
          <a:lstStyle/>
          <a:p>
            <a:fld id="{25EFE184-A766-4D97-98E3-00C711702437}" type="slidenum">
              <a:rPr lang="en-US" smtClean="0"/>
              <a:t>‹#›</a:t>
            </a:fld>
            <a:endParaRPr lang="en-US"/>
          </a:p>
        </p:txBody>
      </p:sp>
    </p:spTree>
    <p:extLst>
      <p:ext uri="{BB962C8B-B14F-4D97-AF65-F5344CB8AC3E}">
        <p14:creationId xmlns:p14="http://schemas.microsoft.com/office/powerpoint/2010/main" val="3930764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3DE19-A3C4-4934-9496-33A50B73AD8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1802D2A-34E0-4725-9175-BF89CB1383DE}"/>
              </a:ext>
            </a:extLst>
          </p:cNvPr>
          <p:cNvSpPr>
            <a:spLocks noGrp="1"/>
          </p:cNvSpPr>
          <p:nvPr>
            <p:ph type="dt" sz="half" idx="10"/>
          </p:nvPr>
        </p:nvSpPr>
        <p:spPr/>
        <p:txBody>
          <a:bodyPr/>
          <a:lstStyle/>
          <a:p>
            <a:fld id="{4E26E816-2382-4497-9BEE-AD077A6EFAED}" type="datetimeFigureOut">
              <a:rPr lang="en-US" smtClean="0"/>
              <a:t>11/7/2017</a:t>
            </a:fld>
            <a:endParaRPr lang="en-US"/>
          </a:p>
        </p:txBody>
      </p:sp>
      <p:sp>
        <p:nvSpPr>
          <p:cNvPr id="4" name="Footer Placeholder 3">
            <a:extLst>
              <a:ext uri="{FF2B5EF4-FFF2-40B4-BE49-F238E27FC236}">
                <a16:creationId xmlns:a16="http://schemas.microsoft.com/office/drawing/2014/main" id="{712866BA-7CD4-441A-B441-C7DE60C6FB5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C525F2E-EF21-499F-B14C-D17D5EDF9705}"/>
              </a:ext>
            </a:extLst>
          </p:cNvPr>
          <p:cNvSpPr>
            <a:spLocks noGrp="1"/>
          </p:cNvSpPr>
          <p:nvPr>
            <p:ph type="sldNum" sz="quarter" idx="12"/>
          </p:nvPr>
        </p:nvSpPr>
        <p:spPr/>
        <p:txBody>
          <a:bodyPr/>
          <a:lstStyle/>
          <a:p>
            <a:fld id="{25EFE184-A766-4D97-98E3-00C711702437}" type="slidenum">
              <a:rPr lang="en-US" smtClean="0"/>
              <a:t>‹#›</a:t>
            </a:fld>
            <a:endParaRPr lang="en-US"/>
          </a:p>
        </p:txBody>
      </p:sp>
    </p:spTree>
    <p:extLst>
      <p:ext uri="{BB962C8B-B14F-4D97-AF65-F5344CB8AC3E}">
        <p14:creationId xmlns:p14="http://schemas.microsoft.com/office/powerpoint/2010/main" val="3593703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B44F3F-CC16-45C1-9B06-1BE59C1C2CDB}"/>
              </a:ext>
            </a:extLst>
          </p:cNvPr>
          <p:cNvSpPr>
            <a:spLocks noGrp="1"/>
          </p:cNvSpPr>
          <p:nvPr>
            <p:ph type="dt" sz="half" idx="10"/>
          </p:nvPr>
        </p:nvSpPr>
        <p:spPr/>
        <p:txBody>
          <a:bodyPr/>
          <a:lstStyle/>
          <a:p>
            <a:fld id="{4E26E816-2382-4497-9BEE-AD077A6EFAED}" type="datetimeFigureOut">
              <a:rPr lang="en-US" smtClean="0"/>
              <a:t>11/7/2017</a:t>
            </a:fld>
            <a:endParaRPr lang="en-US"/>
          </a:p>
        </p:txBody>
      </p:sp>
      <p:sp>
        <p:nvSpPr>
          <p:cNvPr id="3" name="Footer Placeholder 2">
            <a:extLst>
              <a:ext uri="{FF2B5EF4-FFF2-40B4-BE49-F238E27FC236}">
                <a16:creationId xmlns:a16="http://schemas.microsoft.com/office/drawing/2014/main" id="{096E5C7B-FB7D-4058-AEF5-B6F4F522972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0CC8311-A226-4EE3-80F2-91A40D8BDA41}"/>
              </a:ext>
            </a:extLst>
          </p:cNvPr>
          <p:cNvSpPr>
            <a:spLocks noGrp="1"/>
          </p:cNvSpPr>
          <p:nvPr>
            <p:ph type="sldNum" sz="quarter" idx="12"/>
          </p:nvPr>
        </p:nvSpPr>
        <p:spPr/>
        <p:txBody>
          <a:bodyPr/>
          <a:lstStyle/>
          <a:p>
            <a:fld id="{25EFE184-A766-4D97-98E3-00C711702437}" type="slidenum">
              <a:rPr lang="en-US" smtClean="0"/>
              <a:t>‹#›</a:t>
            </a:fld>
            <a:endParaRPr lang="en-US"/>
          </a:p>
        </p:txBody>
      </p:sp>
    </p:spTree>
    <p:extLst>
      <p:ext uri="{BB962C8B-B14F-4D97-AF65-F5344CB8AC3E}">
        <p14:creationId xmlns:p14="http://schemas.microsoft.com/office/powerpoint/2010/main" val="4164580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DF033-4606-4554-9E88-ABE16862FD6E}"/>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52BC25E8-46D5-4796-879C-26C75D315677}"/>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7619478-1ACC-4530-B429-9C7BF4029854}"/>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70FD51D4-467D-4EF0-86DB-224E818FAB4C}"/>
              </a:ext>
            </a:extLst>
          </p:cNvPr>
          <p:cNvSpPr>
            <a:spLocks noGrp="1"/>
          </p:cNvSpPr>
          <p:nvPr>
            <p:ph type="dt" sz="half" idx="10"/>
          </p:nvPr>
        </p:nvSpPr>
        <p:spPr/>
        <p:txBody>
          <a:bodyPr/>
          <a:lstStyle/>
          <a:p>
            <a:fld id="{4E26E816-2382-4497-9BEE-AD077A6EFAED}" type="datetimeFigureOut">
              <a:rPr lang="en-US" smtClean="0"/>
              <a:t>11/7/2017</a:t>
            </a:fld>
            <a:endParaRPr lang="en-US"/>
          </a:p>
        </p:txBody>
      </p:sp>
      <p:sp>
        <p:nvSpPr>
          <p:cNvPr id="6" name="Footer Placeholder 5">
            <a:extLst>
              <a:ext uri="{FF2B5EF4-FFF2-40B4-BE49-F238E27FC236}">
                <a16:creationId xmlns:a16="http://schemas.microsoft.com/office/drawing/2014/main" id="{64DA5563-BB0C-453A-897A-25FC0177B9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95693F-4A44-4322-A700-99280CCD59BB}"/>
              </a:ext>
            </a:extLst>
          </p:cNvPr>
          <p:cNvSpPr>
            <a:spLocks noGrp="1"/>
          </p:cNvSpPr>
          <p:nvPr>
            <p:ph type="sldNum" sz="quarter" idx="12"/>
          </p:nvPr>
        </p:nvSpPr>
        <p:spPr/>
        <p:txBody>
          <a:bodyPr/>
          <a:lstStyle/>
          <a:p>
            <a:fld id="{25EFE184-A766-4D97-98E3-00C711702437}" type="slidenum">
              <a:rPr lang="en-US" smtClean="0"/>
              <a:t>‹#›</a:t>
            </a:fld>
            <a:endParaRPr lang="en-US"/>
          </a:p>
        </p:txBody>
      </p:sp>
    </p:spTree>
    <p:extLst>
      <p:ext uri="{BB962C8B-B14F-4D97-AF65-F5344CB8AC3E}">
        <p14:creationId xmlns:p14="http://schemas.microsoft.com/office/powerpoint/2010/main" val="26821532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C4F73-C96B-4DAB-A145-21696417B1D3}"/>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571C0DEE-8E4B-49D1-9A85-DA56B04CDC99}"/>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41E6A1B8-A715-4E16-B724-221D3D9A024E}"/>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1012E61C-A313-45D2-9667-F9338ADC2A73}"/>
              </a:ext>
            </a:extLst>
          </p:cNvPr>
          <p:cNvSpPr>
            <a:spLocks noGrp="1"/>
          </p:cNvSpPr>
          <p:nvPr>
            <p:ph type="dt" sz="half" idx="10"/>
          </p:nvPr>
        </p:nvSpPr>
        <p:spPr/>
        <p:txBody>
          <a:bodyPr/>
          <a:lstStyle/>
          <a:p>
            <a:fld id="{4E26E816-2382-4497-9BEE-AD077A6EFAED}" type="datetimeFigureOut">
              <a:rPr lang="en-US" smtClean="0"/>
              <a:t>11/7/2017</a:t>
            </a:fld>
            <a:endParaRPr lang="en-US"/>
          </a:p>
        </p:txBody>
      </p:sp>
      <p:sp>
        <p:nvSpPr>
          <p:cNvPr id="6" name="Footer Placeholder 5">
            <a:extLst>
              <a:ext uri="{FF2B5EF4-FFF2-40B4-BE49-F238E27FC236}">
                <a16:creationId xmlns:a16="http://schemas.microsoft.com/office/drawing/2014/main" id="{ECB06001-ADD3-4418-A6AD-2B05AC2715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ECE992-BE02-4D64-8D2B-B904B958A822}"/>
              </a:ext>
            </a:extLst>
          </p:cNvPr>
          <p:cNvSpPr>
            <a:spLocks noGrp="1"/>
          </p:cNvSpPr>
          <p:nvPr>
            <p:ph type="sldNum" sz="quarter" idx="12"/>
          </p:nvPr>
        </p:nvSpPr>
        <p:spPr/>
        <p:txBody>
          <a:bodyPr/>
          <a:lstStyle/>
          <a:p>
            <a:fld id="{25EFE184-A766-4D97-98E3-00C711702437}" type="slidenum">
              <a:rPr lang="en-US" smtClean="0"/>
              <a:t>‹#›</a:t>
            </a:fld>
            <a:endParaRPr lang="en-US"/>
          </a:p>
        </p:txBody>
      </p:sp>
    </p:spTree>
    <p:extLst>
      <p:ext uri="{BB962C8B-B14F-4D97-AF65-F5344CB8AC3E}">
        <p14:creationId xmlns:p14="http://schemas.microsoft.com/office/powerpoint/2010/main" val="12545949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04F97A-3B49-410C-B5B9-26018FF1E57E}"/>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3FC5F9D-4E5F-4A98-8099-4B8AAA7E58AD}"/>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56B647-1BAE-454B-840B-3334CC39DDD6}"/>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4E26E816-2382-4497-9BEE-AD077A6EFAED}" type="datetimeFigureOut">
              <a:rPr lang="en-US" smtClean="0"/>
              <a:t>11/7/2017</a:t>
            </a:fld>
            <a:endParaRPr lang="en-US"/>
          </a:p>
        </p:txBody>
      </p:sp>
      <p:sp>
        <p:nvSpPr>
          <p:cNvPr id="5" name="Footer Placeholder 4">
            <a:extLst>
              <a:ext uri="{FF2B5EF4-FFF2-40B4-BE49-F238E27FC236}">
                <a16:creationId xmlns:a16="http://schemas.microsoft.com/office/drawing/2014/main" id="{AF09613C-11FD-4A39-B49D-400FEF9081AF}"/>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E3057F5-5B9D-4B7B-B74E-78C3E0AF8C92}"/>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5EFE184-A766-4D97-98E3-00C711702437}" type="slidenum">
              <a:rPr lang="en-US" smtClean="0"/>
              <a:t>‹#›</a:t>
            </a:fld>
            <a:endParaRPr lang="en-US"/>
          </a:p>
        </p:txBody>
      </p:sp>
    </p:spTree>
    <p:extLst>
      <p:ext uri="{BB962C8B-B14F-4D97-AF65-F5344CB8AC3E}">
        <p14:creationId xmlns:p14="http://schemas.microsoft.com/office/powerpoint/2010/main" val="1460582045"/>
      </p:ext>
    </p:extLst>
  </p:cSld>
  <p:clrMap bg1="lt1" tx1="dk1" bg2="lt2" tx2="dk2" accent1="accent1" accent2="accent2" accent3="accent3" accent4="accent4" accent5="accent5" accent6="accent6" hlink="hlink" folHlink="folHlink"/>
  <p:sldLayoutIdLst>
    <p:sldLayoutId id="2147483979" r:id="rId1"/>
    <p:sldLayoutId id="2147483980" r:id="rId2"/>
    <p:sldLayoutId id="2147483981" r:id="rId3"/>
    <p:sldLayoutId id="2147483982" r:id="rId4"/>
    <p:sldLayoutId id="2147483983" r:id="rId5"/>
    <p:sldLayoutId id="2147483984" r:id="rId6"/>
    <p:sldLayoutId id="2147483985" r:id="rId7"/>
    <p:sldLayoutId id="2147483986" r:id="rId8"/>
    <p:sldLayoutId id="2147483987" r:id="rId9"/>
    <p:sldLayoutId id="2147483988" r:id="rId10"/>
    <p:sldLayoutId id="214748398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hyperlink" Target="http://coldfusion02.fcps.org/legal/200-23.pdf" TargetMode="Externa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kellid123@comcast.net" TargetMode="Externa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100000">
              <a:srgbClr val="C00000"/>
            </a:gs>
            <a:gs pos="100000">
              <a:schemeClr val="bg2">
                <a:tint val="83000"/>
                <a:satMod val="320000"/>
              </a:schemeClr>
            </a:gs>
            <a:gs pos="100000">
              <a:schemeClr val="bg2">
                <a:shade val="15000"/>
                <a:satMod val="320000"/>
              </a:schemeClr>
            </a:gs>
          </a:gsLst>
          <a:path path="circle">
            <a:fillToRect l="10000" t="110000" r="10000" b="100000"/>
          </a:path>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40544" y="776289"/>
            <a:ext cx="8062912" cy="1052512"/>
          </a:xfrm>
        </p:spPr>
        <p:txBody>
          <a:bodyPr/>
          <a:lstStyle/>
          <a:p>
            <a:pPr algn="ctr"/>
            <a:r>
              <a:rPr lang="en-US" b="1" dirty="0">
                <a:solidFill>
                  <a:srgbClr val="FFC000"/>
                </a:solidFill>
                <a:latin typeface="Arial Narrow" pitchFamily="34" charset="0"/>
              </a:rPr>
              <a:t>WELCOME VOLUNTEERS!</a:t>
            </a:r>
            <a:r>
              <a:rPr lang="en-US" b="1" dirty="0">
                <a:solidFill>
                  <a:schemeClr val="tx2"/>
                </a:solidFill>
              </a:rPr>
              <a:t>	</a:t>
            </a:r>
          </a:p>
        </p:txBody>
      </p:sp>
      <p:sp>
        <p:nvSpPr>
          <p:cNvPr id="3" name="Subtitle 2"/>
          <p:cNvSpPr>
            <a:spLocks noGrp="1"/>
          </p:cNvSpPr>
          <p:nvPr>
            <p:ph type="subTitle" idx="1"/>
          </p:nvPr>
        </p:nvSpPr>
        <p:spPr>
          <a:xfrm>
            <a:off x="76200" y="2226403"/>
            <a:ext cx="8915400" cy="821597"/>
          </a:xfrm>
        </p:spPr>
        <p:txBody>
          <a:bodyPr>
            <a:noAutofit/>
          </a:bodyPr>
          <a:lstStyle/>
          <a:p>
            <a:pPr algn="ctr"/>
            <a:r>
              <a:rPr lang="en-US" sz="4800" dirty="0">
                <a:solidFill>
                  <a:schemeClr val="bg1"/>
                </a:solidFill>
              </a:rPr>
              <a:t>Brunswick Elementary School</a:t>
            </a:r>
          </a:p>
          <a:p>
            <a:pPr algn="ctr"/>
            <a:r>
              <a:rPr lang="en-US" sz="4800" dirty="0">
                <a:solidFill>
                  <a:schemeClr val="bg1"/>
                </a:solidFill>
              </a:rPr>
              <a:t>Online orientation</a:t>
            </a:r>
          </a:p>
        </p:txBody>
      </p:sp>
      <p:pic>
        <p:nvPicPr>
          <p:cNvPr id="6" name="Picture 5">
            <a:extLst>
              <a:ext uri="{FF2B5EF4-FFF2-40B4-BE49-F238E27FC236}">
                <a16:creationId xmlns:a16="http://schemas.microsoft.com/office/drawing/2014/main" id="{7F0F308A-2ABE-4113-A593-00F73395337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81362" y="4267200"/>
            <a:ext cx="2581275" cy="171540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763000" cy="2667000"/>
          </a:xfrm>
        </p:spPr>
        <p:txBody>
          <a:bodyPr>
            <a:normAutofit/>
          </a:bodyPr>
          <a:lstStyle/>
          <a:p>
            <a:r>
              <a:rPr lang="en-US" b="1" dirty="0">
                <a:solidFill>
                  <a:srgbClr val="FFC000"/>
                </a:solidFill>
              </a:rPr>
              <a:t>  </a:t>
            </a:r>
            <a:r>
              <a:rPr lang="en-US" sz="4400" b="1" dirty="0">
                <a:solidFill>
                  <a:srgbClr val="C00000"/>
                </a:solidFill>
                <a:latin typeface="Century Schoolbook" panose="02040604050505020304" pitchFamily="18" charset="0"/>
              </a:rPr>
              <a:t>REPORTING SUSPECTED CHILD ABUSE OR NEGLECT</a:t>
            </a:r>
            <a:endParaRPr lang="en-US" sz="4400" dirty="0">
              <a:solidFill>
                <a:srgbClr val="C00000"/>
              </a:solidFill>
              <a:latin typeface="Century Schoolbook" panose="02040604050505020304" pitchFamily="18" charset="0"/>
            </a:endParaRPr>
          </a:p>
        </p:txBody>
      </p:sp>
      <p:sp>
        <p:nvSpPr>
          <p:cNvPr id="3" name="Rectangle 2"/>
          <p:cNvSpPr/>
          <p:nvPr/>
        </p:nvSpPr>
        <p:spPr>
          <a:xfrm>
            <a:off x="838200" y="2134774"/>
            <a:ext cx="7543800" cy="4154984"/>
          </a:xfrm>
          <a:prstGeom prst="rect">
            <a:avLst/>
          </a:prstGeom>
        </p:spPr>
        <p:txBody>
          <a:bodyPr wrap="square">
            <a:spAutoFit/>
          </a:bodyPr>
          <a:lstStyle/>
          <a:p>
            <a:pPr algn="ctr"/>
            <a:r>
              <a:rPr lang="en-US" sz="2400" dirty="0">
                <a:solidFill>
                  <a:srgbClr val="C00000"/>
                </a:solidFill>
                <a:latin typeface="Comic Sans MS" panose="030F0702030302020204" pitchFamily="66" charset="0"/>
              </a:rPr>
              <a:t>FCPS Regulation 400-47 notes that every school system employee or school volunteer who has reason to believe that a child has been physically or mentally abused or neglected is required by law to report the incident to the local Department of Social Services or the appropriate law enforcement agency, to the principal of the school, and to appropriate school system staff. </a:t>
            </a:r>
          </a:p>
          <a:p>
            <a:pPr algn="ctr"/>
            <a:endParaRPr lang="en-US" sz="2400" dirty="0">
              <a:solidFill>
                <a:srgbClr val="C00000"/>
              </a:solidFill>
              <a:latin typeface="Comic Sans MS" panose="030F0702030302020204" pitchFamily="66" charset="0"/>
            </a:endParaRPr>
          </a:p>
          <a:p>
            <a:pPr algn="ctr"/>
            <a:r>
              <a:rPr lang="en-US" sz="2400" dirty="0">
                <a:solidFill>
                  <a:srgbClr val="C00000"/>
                </a:solidFill>
                <a:latin typeface="Comic Sans MS" panose="030F0702030302020204" pitchFamily="66" charset="0"/>
              </a:rPr>
              <a:t>Please see a staff member if you suspect any abuse or neglect</a:t>
            </a:r>
          </a:p>
        </p:txBody>
      </p:sp>
    </p:spTree>
    <p:extLst>
      <p:ext uri="{BB962C8B-B14F-4D97-AF65-F5344CB8AC3E}">
        <p14:creationId xmlns:p14="http://schemas.microsoft.com/office/powerpoint/2010/main" val="38413187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6209506"/>
          </a:xfrm>
        </p:spPr>
        <p:txBody>
          <a:bodyPr/>
          <a:lstStyle/>
          <a:p>
            <a:pPr algn="ctr"/>
            <a:r>
              <a:rPr lang="en-US" b="1" dirty="0">
                <a:solidFill>
                  <a:srgbClr val="C00000"/>
                </a:solidFill>
                <a:latin typeface="Century Schoolbook" panose="02040604050505020304" pitchFamily="18" charset="0"/>
              </a:rPr>
              <a:t>FIRE DRILL</a:t>
            </a:r>
            <a:br>
              <a:rPr lang="en-US" b="1" dirty="0">
                <a:solidFill>
                  <a:srgbClr val="C00000"/>
                </a:solidFill>
                <a:latin typeface="Century Schoolbook" panose="02040604050505020304" pitchFamily="18" charset="0"/>
              </a:rPr>
            </a:br>
            <a:br>
              <a:rPr lang="en-US" b="1" dirty="0">
                <a:solidFill>
                  <a:srgbClr val="C00000"/>
                </a:solidFill>
              </a:rPr>
            </a:br>
            <a:r>
              <a:rPr lang="en-US" sz="2400" dirty="0">
                <a:solidFill>
                  <a:srgbClr val="C00000"/>
                </a:solidFill>
                <a:latin typeface="Comic Sans MS" panose="030F0702030302020204" pitchFamily="66" charset="0"/>
              </a:rPr>
              <a:t>Everyone must leave the building immediately and exit with the nearest class.  No one can re-enter the building until administration gives the </a:t>
            </a:r>
            <a:br>
              <a:rPr lang="en-US" sz="2400" dirty="0">
                <a:solidFill>
                  <a:srgbClr val="C00000"/>
                </a:solidFill>
                <a:latin typeface="Comic Sans MS" panose="030F0702030302020204" pitchFamily="66" charset="0"/>
              </a:rPr>
            </a:br>
            <a:r>
              <a:rPr lang="en-US" sz="2400" dirty="0">
                <a:solidFill>
                  <a:srgbClr val="C00000"/>
                </a:solidFill>
                <a:latin typeface="Comic Sans MS" panose="030F0702030302020204" pitchFamily="66" charset="0"/>
              </a:rPr>
              <a:t>“all clear”.</a:t>
            </a:r>
            <a:br>
              <a:rPr lang="en-US" sz="2400" dirty="0">
                <a:solidFill>
                  <a:srgbClr val="C00000"/>
                </a:solidFill>
                <a:latin typeface="Comic Sans MS" panose="030F0702030302020204" pitchFamily="66" charset="0"/>
              </a:rPr>
            </a:br>
            <a:br>
              <a:rPr lang="en-US" sz="2400" dirty="0"/>
            </a:br>
            <a:br>
              <a:rPr lang="en-US" sz="2400" dirty="0"/>
            </a:br>
            <a:br>
              <a:rPr lang="en-US" sz="2400" dirty="0"/>
            </a:br>
            <a:br>
              <a:rPr lang="en-US" dirty="0"/>
            </a:b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8229600" cy="6285706"/>
          </a:xfrm>
        </p:spPr>
        <p:txBody>
          <a:bodyPr/>
          <a:lstStyle/>
          <a:p>
            <a:pPr algn="ctr"/>
            <a:r>
              <a:rPr lang="en-US" b="1" dirty="0">
                <a:solidFill>
                  <a:srgbClr val="C00000"/>
                </a:solidFill>
                <a:latin typeface="Century Schoolbook" panose="02040604050505020304" pitchFamily="18" charset="0"/>
              </a:rPr>
              <a:t>LOCKDOWN</a:t>
            </a:r>
            <a:br>
              <a:rPr lang="en-US" b="1" dirty="0">
                <a:solidFill>
                  <a:srgbClr val="C00000"/>
                </a:solidFill>
              </a:rPr>
            </a:br>
            <a:br>
              <a:rPr lang="en-US" sz="2400" dirty="0">
                <a:solidFill>
                  <a:srgbClr val="C00000"/>
                </a:solidFill>
              </a:rPr>
            </a:br>
            <a:r>
              <a:rPr lang="en-US" sz="2400" dirty="0">
                <a:solidFill>
                  <a:srgbClr val="C00000"/>
                </a:solidFill>
                <a:latin typeface="Comic Sans MS" panose="030F0702030302020204" pitchFamily="66" charset="0"/>
              </a:rPr>
              <a:t>In the event of a lockdown, everyone must remain within the building until clearance has been given to leave.  </a:t>
            </a:r>
            <a:br>
              <a:rPr lang="en-US" sz="2400" dirty="0">
                <a:solidFill>
                  <a:srgbClr val="C00000"/>
                </a:solidFill>
                <a:latin typeface="Comic Sans MS" panose="030F0702030302020204" pitchFamily="66" charset="0"/>
              </a:rPr>
            </a:br>
            <a:br>
              <a:rPr lang="en-US" sz="2400" dirty="0">
                <a:solidFill>
                  <a:srgbClr val="C00000"/>
                </a:solidFill>
                <a:latin typeface="Comic Sans MS" panose="030F0702030302020204" pitchFamily="66" charset="0"/>
              </a:rPr>
            </a:br>
            <a:r>
              <a:rPr lang="en-US" sz="2400" dirty="0">
                <a:solidFill>
                  <a:srgbClr val="C00000"/>
                </a:solidFill>
                <a:latin typeface="Comic Sans MS" panose="030F0702030302020204" pitchFamily="66" charset="0"/>
              </a:rPr>
              <a:t>We are responsible for every individual within the school</a:t>
            </a:r>
            <a:br>
              <a:rPr lang="en-US" sz="2400" dirty="0">
                <a:solidFill>
                  <a:srgbClr val="C00000"/>
                </a:solidFill>
                <a:latin typeface="Comic Sans MS" panose="030F0702030302020204" pitchFamily="66" charset="0"/>
              </a:rPr>
            </a:br>
            <a:r>
              <a:rPr lang="en-US" sz="2400" dirty="0">
                <a:solidFill>
                  <a:srgbClr val="C00000"/>
                </a:solidFill>
                <a:latin typeface="Comic Sans MS" panose="030F0702030302020204" pitchFamily="66" charset="0"/>
              </a:rPr>
              <a:t>   during a lockdown and safety during this time is crucial.</a:t>
            </a:r>
            <a:br>
              <a:rPr lang="en-US" sz="2400" dirty="0">
                <a:solidFill>
                  <a:schemeClr val="tx2"/>
                </a:solidFill>
                <a:latin typeface="Comic Sans MS" panose="030F0702030302020204" pitchFamily="66" charset="0"/>
              </a:rPr>
            </a:br>
            <a:br>
              <a:rPr lang="en-US" sz="2400" dirty="0">
                <a:latin typeface="Comic Sans MS" panose="030F0702030302020204" pitchFamily="66" charset="0"/>
              </a:rPr>
            </a:br>
            <a:br>
              <a:rPr lang="en-US" sz="2400" dirty="0">
                <a:latin typeface="Comic Sans MS" panose="030F0702030302020204" pitchFamily="66" charset="0"/>
              </a:rPr>
            </a:br>
            <a:br>
              <a:rPr lang="en-US" dirty="0"/>
            </a:b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3" name="Rectangle 2"/>
          <p:cNvSpPr/>
          <p:nvPr/>
        </p:nvSpPr>
        <p:spPr>
          <a:xfrm>
            <a:off x="381000" y="990600"/>
            <a:ext cx="8153400" cy="5539978"/>
          </a:xfrm>
          <a:prstGeom prst="rect">
            <a:avLst/>
          </a:prstGeom>
        </p:spPr>
        <p:txBody>
          <a:bodyPr wrap="square">
            <a:spAutoFit/>
          </a:bodyPr>
          <a:lstStyle/>
          <a:p>
            <a:r>
              <a:rPr lang="en-US" sz="4800" b="1" dirty="0">
                <a:solidFill>
                  <a:schemeClr val="tx2"/>
                </a:solidFill>
                <a:latin typeface="+mj-lt"/>
              </a:rPr>
              <a:t>        </a:t>
            </a:r>
            <a:r>
              <a:rPr lang="en-US" sz="4800" b="1" dirty="0">
                <a:solidFill>
                  <a:srgbClr val="C00000"/>
                </a:solidFill>
                <a:latin typeface="Century Schoolbook" panose="02040604050505020304" pitchFamily="18" charset="0"/>
              </a:rPr>
              <a:t>BLOOD  BORNE </a:t>
            </a:r>
          </a:p>
          <a:p>
            <a:r>
              <a:rPr lang="en-US" sz="4800" b="1" dirty="0">
                <a:solidFill>
                  <a:srgbClr val="C00000"/>
                </a:solidFill>
                <a:latin typeface="Century Schoolbook" panose="02040604050505020304" pitchFamily="18" charset="0"/>
              </a:rPr>
              <a:t>         PATHOGENS </a:t>
            </a:r>
          </a:p>
          <a:p>
            <a:endParaRPr lang="en-US" dirty="0">
              <a:solidFill>
                <a:srgbClr val="C00000"/>
              </a:solidFill>
              <a:latin typeface="Century Schoolbook" panose="02040604050505020304" pitchFamily="18" charset="0"/>
            </a:endParaRPr>
          </a:p>
          <a:p>
            <a:r>
              <a:rPr lang="en-US" sz="2000" dirty="0">
                <a:solidFill>
                  <a:srgbClr val="C00000"/>
                </a:solidFill>
                <a:latin typeface="Century Schoolbook" panose="02040604050505020304" pitchFamily="18" charset="0"/>
              </a:rPr>
              <a:t>	</a:t>
            </a:r>
            <a:r>
              <a:rPr lang="en-US" sz="2000" dirty="0">
                <a:solidFill>
                  <a:srgbClr val="C00000"/>
                </a:solidFill>
                <a:latin typeface="Comic Sans MS" panose="030F0702030302020204" pitchFamily="66" charset="0"/>
              </a:rPr>
              <a:t>The risk of contracting a blood borne pathogen disease such as hepatitis B, hepatitis C and HIV in the school setting is extremely low but is does exist. It is important to take the time to protect yourself before rushing to the aid of a child who is experiencing a bloody nose or is bleeding from a cut or scratch. Please resist the natural impulse to rush to a child’s aid without regard to your own personal safety.</a:t>
            </a:r>
          </a:p>
          <a:p>
            <a:r>
              <a:rPr lang="en-US" sz="2000" dirty="0">
                <a:solidFill>
                  <a:srgbClr val="C00000"/>
                </a:solidFill>
                <a:latin typeface="Comic Sans MS" panose="030F0702030302020204" pitchFamily="66" charset="0"/>
              </a:rPr>
              <a:t>	Allow a staff member to care for the situation if at all possible. If a staff member is not available, put a barrier (such as latex/ vinyl gloves, several layers of tissues, paper towels, </a:t>
            </a:r>
            <a:r>
              <a:rPr lang="en-US" sz="2000" dirty="0" err="1">
                <a:solidFill>
                  <a:srgbClr val="C00000"/>
                </a:solidFill>
                <a:latin typeface="Comic Sans MS" panose="030F0702030302020204" pitchFamily="66" charset="0"/>
              </a:rPr>
              <a:t>etc</a:t>
            </a:r>
            <a:r>
              <a:rPr lang="en-US" sz="2000" dirty="0">
                <a:solidFill>
                  <a:srgbClr val="C00000"/>
                </a:solidFill>
                <a:latin typeface="Comic Sans MS" panose="030F0702030302020204" pitchFamily="66" charset="0"/>
              </a:rPr>
              <a:t>) between you and the blood before touching the child. </a:t>
            </a:r>
          </a:p>
          <a:p>
            <a:r>
              <a:rPr lang="en-US" sz="2000" dirty="0">
                <a:solidFill>
                  <a:srgbClr val="C00000"/>
                </a:solidFill>
                <a:latin typeface="Comic Sans MS" panose="030F0702030302020204" pitchFamily="66" charset="0"/>
              </a:rPr>
              <a:t>For more detailed information please see </a:t>
            </a:r>
            <a:r>
              <a:rPr lang="en-US" sz="2000" dirty="0">
                <a:solidFill>
                  <a:srgbClr val="C00000"/>
                </a:solidFill>
                <a:latin typeface="Comic Sans MS" panose="030F0702030302020204" pitchFamily="66" charset="0"/>
                <a:hlinkClick r:id="rId2"/>
              </a:rPr>
              <a:t>Regulation 200-23</a:t>
            </a:r>
            <a:endParaRPr lang="en-US" sz="2000" dirty="0">
              <a:solidFill>
                <a:srgbClr val="C00000"/>
              </a:solidFill>
              <a:latin typeface="Comic Sans MS" panose="030F0702030302020204" pitchFamily="66" charset="0"/>
            </a:endParaRPr>
          </a:p>
        </p:txBody>
      </p:sp>
    </p:spTree>
    <p:extLst>
      <p:ext uri="{BB962C8B-B14F-4D97-AF65-F5344CB8AC3E}">
        <p14:creationId xmlns:p14="http://schemas.microsoft.com/office/powerpoint/2010/main" val="28025517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257800"/>
          </a:xfrm>
        </p:spPr>
        <p:txBody>
          <a:bodyPr/>
          <a:lstStyle/>
          <a:p>
            <a:pPr algn="ctr"/>
            <a:r>
              <a:rPr lang="en-US" b="1" dirty="0">
                <a:solidFill>
                  <a:srgbClr val="C00000"/>
                </a:solidFill>
                <a:latin typeface="Century Schoolbook" panose="02040604050505020304" pitchFamily="18" charset="0"/>
              </a:rPr>
              <a:t>DISCIPLINE</a:t>
            </a:r>
            <a:br>
              <a:rPr lang="en-US" dirty="0">
                <a:solidFill>
                  <a:srgbClr val="C00000"/>
                </a:solidFill>
              </a:rPr>
            </a:br>
            <a:br>
              <a:rPr lang="en-US" dirty="0">
                <a:solidFill>
                  <a:srgbClr val="C00000"/>
                </a:solidFill>
              </a:rPr>
            </a:br>
            <a:r>
              <a:rPr lang="en-US" sz="2400" dirty="0">
                <a:solidFill>
                  <a:srgbClr val="C00000"/>
                </a:solidFill>
              </a:rPr>
              <a:t>Discipline of all students is to be done by BES staff.</a:t>
            </a:r>
            <a:br>
              <a:rPr lang="en-US" sz="2400" dirty="0">
                <a:solidFill>
                  <a:srgbClr val="C00000"/>
                </a:solidFill>
              </a:rPr>
            </a:br>
            <a:br>
              <a:rPr lang="en-US" sz="2400" dirty="0">
                <a:solidFill>
                  <a:srgbClr val="C00000"/>
                </a:solidFill>
              </a:rPr>
            </a:br>
            <a:r>
              <a:rPr lang="en-US" sz="2400" dirty="0">
                <a:solidFill>
                  <a:srgbClr val="C00000"/>
                </a:solidFill>
              </a:rPr>
              <a:t>If you are working with a student or a small group and difficulty arises, let the teacher know immediately.</a:t>
            </a:r>
            <a:br>
              <a:rPr lang="en-US" sz="2400" dirty="0">
                <a:solidFill>
                  <a:srgbClr val="C00000"/>
                </a:solidFill>
              </a:rPr>
            </a:br>
            <a:br>
              <a:rPr lang="en-US" sz="2400" dirty="0">
                <a:solidFill>
                  <a:srgbClr val="C00000"/>
                </a:solidFill>
              </a:rPr>
            </a:br>
            <a:r>
              <a:rPr lang="en-US" sz="2400" dirty="0">
                <a:solidFill>
                  <a:srgbClr val="C00000"/>
                </a:solidFill>
              </a:rPr>
              <a:t>Remember it is the behavior of the student we disapprove of, not the student.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8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6133306"/>
          </a:xfrm>
        </p:spPr>
        <p:txBody>
          <a:bodyPr/>
          <a:lstStyle/>
          <a:p>
            <a:pPr algn="ctr"/>
            <a:r>
              <a:rPr lang="en-US" b="1" dirty="0">
                <a:solidFill>
                  <a:srgbClr val="FFC000"/>
                </a:solidFill>
                <a:latin typeface="Century Schoolbook" panose="02040604050505020304" pitchFamily="18" charset="0"/>
              </a:rPr>
              <a:t>RESPECTING INSTRUCTIONAL TIME</a:t>
            </a:r>
            <a:br>
              <a:rPr lang="en-US" b="1" dirty="0">
                <a:solidFill>
                  <a:srgbClr val="FFC000"/>
                </a:solidFill>
                <a:latin typeface="Century Schoolbook" panose="02040604050505020304" pitchFamily="18" charset="0"/>
              </a:rPr>
            </a:br>
            <a:br>
              <a:rPr lang="en-US" b="1" dirty="0">
                <a:solidFill>
                  <a:srgbClr val="FFC000"/>
                </a:solidFill>
              </a:rPr>
            </a:br>
            <a:r>
              <a:rPr lang="en-US" sz="2400" dirty="0">
                <a:solidFill>
                  <a:srgbClr val="FFC000"/>
                </a:solidFill>
                <a:latin typeface="Comic Sans MS" panose="030F0702030302020204" pitchFamily="66" charset="0"/>
              </a:rPr>
              <a:t>When you come in to volunteer, this is not the time to have a meeting with the teacher to discuss your child’s progress.</a:t>
            </a:r>
            <a:br>
              <a:rPr lang="en-US" sz="2400" dirty="0">
                <a:solidFill>
                  <a:srgbClr val="FFC000"/>
                </a:solidFill>
                <a:latin typeface="Comic Sans MS" panose="030F0702030302020204" pitchFamily="66" charset="0"/>
              </a:rPr>
            </a:br>
            <a:br>
              <a:rPr lang="en-US" sz="2400" dirty="0">
                <a:solidFill>
                  <a:srgbClr val="FFC000"/>
                </a:solidFill>
                <a:latin typeface="Comic Sans MS" panose="030F0702030302020204" pitchFamily="66" charset="0"/>
              </a:rPr>
            </a:br>
            <a:r>
              <a:rPr lang="en-US" sz="2400" dirty="0">
                <a:solidFill>
                  <a:srgbClr val="FFC000"/>
                </a:solidFill>
                <a:latin typeface="Comic Sans MS" panose="030F0702030302020204" pitchFamily="66" charset="0"/>
              </a:rPr>
              <a:t>If you need to meet with a teacher, please set up a different time that is convenient for both of you.</a:t>
            </a:r>
            <a:br>
              <a:rPr lang="en-US" sz="2400" dirty="0">
                <a:solidFill>
                  <a:srgbClr val="FFC000"/>
                </a:solidFill>
                <a:latin typeface="Comic Sans MS" panose="030F0702030302020204" pitchFamily="66" charset="0"/>
              </a:rPr>
            </a:br>
            <a:br>
              <a:rPr lang="en-US" sz="2400" dirty="0">
                <a:solidFill>
                  <a:srgbClr val="FFC000"/>
                </a:solidFill>
                <a:latin typeface="Comic Sans MS" panose="030F0702030302020204" pitchFamily="66" charset="0"/>
              </a:rPr>
            </a:br>
            <a:r>
              <a:rPr lang="en-US" sz="2400" dirty="0">
                <a:solidFill>
                  <a:srgbClr val="FFC000"/>
                </a:solidFill>
                <a:latin typeface="Comic Sans MS" panose="030F0702030302020204" pitchFamily="66" charset="0"/>
              </a:rPr>
              <a:t>Please respect the teacher’s planning time.</a:t>
            </a:r>
            <a:endParaRPr lang="en-US" b="1" dirty="0">
              <a:solidFill>
                <a:srgbClr val="FFC000"/>
              </a:solidFill>
              <a:latin typeface="Comic Sans MS" panose="030F0702030302020204" pitchFamily="66"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8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6209506"/>
          </a:xfrm>
        </p:spPr>
        <p:txBody>
          <a:bodyPr>
            <a:normAutofit/>
          </a:bodyPr>
          <a:lstStyle/>
          <a:p>
            <a:pPr algn="ctr"/>
            <a:r>
              <a:rPr lang="en-US" b="1" dirty="0">
                <a:solidFill>
                  <a:srgbClr val="FFC000"/>
                </a:solidFill>
                <a:latin typeface="Century Schoolbook" panose="02040604050505020304" pitchFamily="18" charset="0"/>
              </a:rPr>
              <a:t>STAFF LOUNGE</a:t>
            </a:r>
            <a:br>
              <a:rPr lang="en-US" dirty="0">
                <a:solidFill>
                  <a:srgbClr val="FFC000"/>
                </a:solidFill>
                <a:latin typeface="Century Schoolbook" panose="02040604050505020304" pitchFamily="18" charset="0"/>
              </a:rPr>
            </a:br>
            <a:br>
              <a:rPr lang="en-US" dirty="0">
                <a:solidFill>
                  <a:srgbClr val="FFC000"/>
                </a:solidFill>
              </a:rPr>
            </a:br>
            <a:r>
              <a:rPr lang="en-US" sz="2400" dirty="0">
                <a:solidFill>
                  <a:srgbClr val="FFC000"/>
                </a:solidFill>
              </a:rPr>
              <a:t>The Staff Lounge has a fridge, microwave, sink and a telephone that you are welcome to use.  </a:t>
            </a:r>
            <a:br>
              <a:rPr lang="en-US" sz="2400" dirty="0">
                <a:solidFill>
                  <a:srgbClr val="FFC000"/>
                </a:solidFill>
              </a:rPr>
            </a:br>
            <a:br>
              <a:rPr lang="en-US" sz="2400" dirty="0">
                <a:solidFill>
                  <a:srgbClr val="FFC000"/>
                </a:solidFill>
              </a:rPr>
            </a:br>
            <a:r>
              <a:rPr lang="en-US" sz="2400" dirty="0">
                <a:solidFill>
                  <a:srgbClr val="FFC000"/>
                </a:solidFill>
              </a:rPr>
              <a:t>However, we request that that volunteers do not use the lounge as a place to do volunteer work and the lounge is open only to staff members during lunch times.</a:t>
            </a:r>
            <a:br>
              <a:rPr lang="en-US" sz="2400" dirty="0">
                <a:solidFill>
                  <a:schemeClr val="tx2"/>
                </a:solidFill>
              </a:rPr>
            </a:br>
            <a:br>
              <a:rPr lang="en-US" sz="2400" dirty="0">
                <a:solidFill>
                  <a:schemeClr val="tx2"/>
                </a:solidFill>
              </a:rPr>
            </a:br>
            <a:br>
              <a:rPr lang="en-US" sz="2400" dirty="0">
                <a:solidFill>
                  <a:schemeClr val="tx2"/>
                </a:solidFill>
              </a:rPr>
            </a:br>
            <a:br>
              <a:rPr lang="en-US" sz="2400" dirty="0"/>
            </a:br>
            <a:br>
              <a:rPr lang="en-US" sz="2400" dirty="0"/>
            </a:b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8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p>
        </p:txBody>
      </p:sp>
      <p:sp>
        <p:nvSpPr>
          <p:cNvPr id="3" name="Rectangle 2"/>
          <p:cNvSpPr/>
          <p:nvPr/>
        </p:nvSpPr>
        <p:spPr>
          <a:xfrm>
            <a:off x="1228777" y="570310"/>
            <a:ext cx="6686446" cy="830997"/>
          </a:xfrm>
          <a:prstGeom prst="rect">
            <a:avLst/>
          </a:prstGeom>
        </p:spPr>
        <p:txBody>
          <a:bodyPr wrap="none">
            <a:spAutoFit/>
          </a:bodyPr>
          <a:lstStyle/>
          <a:p>
            <a:r>
              <a:rPr lang="en-US" sz="4800" b="1" dirty="0">
                <a:solidFill>
                  <a:srgbClr val="FFC000"/>
                </a:solidFill>
                <a:latin typeface="Century Schoolbook" panose="02040604050505020304" pitchFamily="18" charset="0"/>
              </a:rPr>
              <a:t>CONFIDENTIALITY</a:t>
            </a:r>
            <a:endParaRPr lang="en-US" sz="4800" dirty="0">
              <a:solidFill>
                <a:srgbClr val="FFC000"/>
              </a:solidFill>
              <a:latin typeface="Century Schoolbook" panose="02040604050505020304" pitchFamily="18" charset="0"/>
            </a:endParaRPr>
          </a:p>
        </p:txBody>
      </p:sp>
      <p:sp>
        <p:nvSpPr>
          <p:cNvPr id="5" name="TextBox 4"/>
          <p:cNvSpPr txBox="1"/>
          <p:nvPr/>
        </p:nvSpPr>
        <p:spPr>
          <a:xfrm>
            <a:off x="685799" y="2000723"/>
            <a:ext cx="7347551" cy="690638"/>
          </a:xfrm>
          <a:prstGeom prst="rect">
            <a:avLst/>
          </a:prstGeom>
          <a:noFill/>
        </p:spPr>
        <p:txBody>
          <a:bodyPr wrap="square" rtlCol="0">
            <a:spAutoFit/>
          </a:bodyPr>
          <a:lstStyle/>
          <a:p>
            <a:pPr algn="ctr">
              <a:lnSpc>
                <a:spcPct val="80000"/>
              </a:lnSpc>
            </a:pPr>
            <a:r>
              <a:rPr lang="en-US" altLang="en-US" sz="2000" i="1" dirty="0">
                <a:solidFill>
                  <a:schemeClr val="tx2"/>
                </a:solidFill>
              </a:rPr>
              <a:t> </a:t>
            </a:r>
            <a:r>
              <a:rPr lang="en-US" altLang="en-US" sz="2400" i="1" dirty="0">
                <a:solidFill>
                  <a:srgbClr val="FFC000"/>
                </a:solidFill>
              </a:rPr>
              <a:t>Discussions about students should only be with those who have a LEGITIMATE NEED TO KNOW</a:t>
            </a:r>
            <a:endParaRPr lang="en-US" altLang="en-US" sz="2400" dirty="0">
              <a:solidFill>
                <a:srgbClr val="FFC000"/>
              </a:solidFill>
            </a:endParaRPr>
          </a:p>
        </p:txBody>
      </p:sp>
      <p:sp>
        <p:nvSpPr>
          <p:cNvPr id="6" name="TextBox 5"/>
          <p:cNvSpPr txBox="1"/>
          <p:nvPr/>
        </p:nvSpPr>
        <p:spPr>
          <a:xfrm>
            <a:off x="307218" y="3001395"/>
            <a:ext cx="8241359" cy="1908215"/>
          </a:xfrm>
          <a:prstGeom prst="rect">
            <a:avLst/>
          </a:prstGeom>
          <a:noFill/>
        </p:spPr>
        <p:txBody>
          <a:bodyPr wrap="none" rtlCol="0">
            <a:spAutoFit/>
          </a:bodyPr>
          <a:lstStyle/>
          <a:p>
            <a:r>
              <a:rPr lang="en-US" sz="2000" dirty="0">
                <a:solidFill>
                  <a:srgbClr val="FFC000"/>
                </a:solidFill>
                <a:latin typeface="Comic Sans MS" panose="030F0702030302020204" pitchFamily="66" charset="0"/>
              </a:rPr>
              <a:t>Examples of situations in which confidentiality should be preserved</a:t>
            </a:r>
          </a:p>
          <a:p>
            <a:endParaRPr lang="en-US" sz="2000" dirty="0">
              <a:solidFill>
                <a:srgbClr val="FFC000"/>
              </a:solidFill>
              <a:latin typeface="Comic Sans MS" panose="030F0702030302020204" pitchFamily="66" charset="0"/>
            </a:endParaRPr>
          </a:p>
          <a:p>
            <a:r>
              <a:rPr lang="en-US" sz="2000" dirty="0">
                <a:solidFill>
                  <a:srgbClr val="FFC000"/>
                </a:solidFill>
                <a:latin typeface="Comic Sans MS" panose="030F0702030302020204" pitchFamily="66" charset="0"/>
              </a:rPr>
              <a:t>	- observing</a:t>
            </a:r>
            <a:r>
              <a:rPr lang="en-US" altLang="en-US" sz="2000" dirty="0">
                <a:solidFill>
                  <a:srgbClr val="FFC000"/>
                </a:solidFill>
                <a:latin typeface="Comic Sans MS" panose="030F0702030302020204" pitchFamily="66" charset="0"/>
              </a:rPr>
              <a:t> that a student receives “extra help”</a:t>
            </a:r>
          </a:p>
          <a:p>
            <a:r>
              <a:rPr lang="en-US" sz="2000" dirty="0">
                <a:solidFill>
                  <a:srgbClr val="FFC000"/>
                </a:solidFill>
                <a:latin typeface="Comic Sans MS" panose="030F0702030302020204" pitchFamily="66" charset="0"/>
              </a:rPr>
              <a:t>	- </a:t>
            </a:r>
            <a:r>
              <a:rPr lang="en-US" altLang="en-US" sz="2000" dirty="0">
                <a:solidFill>
                  <a:srgbClr val="FFC000"/>
                </a:solidFill>
                <a:latin typeface="Comic Sans MS" panose="030F0702030302020204" pitchFamily="66" charset="0"/>
              </a:rPr>
              <a:t>observing that certain students take medications</a:t>
            </a:r>
          </a:p>
          <a:p>
            <a:r>
              <a:rPr lang="en-US" altLang="en-US" sz="2000" dirty="0">
                <a:solidFill>
                  <a:srgbClr val="FFC000"/>
                </a:solidFill>
                <a:latin typeface="Comic Sans MS" panose="030F0702030302020204" pitchFamily="66" charset="0"/>
              </a:rPr>
              <a:t>	- observing a student being disciplined</a:t>
            </a:r>
          </a:p>
          <a:p>
            <a:endParaRPr lang="en-US" dirty="0"/>
          </a:p>
        </p:txBody>
      </p:sp>
    </p:spTree>
    <p:extLst>
      <p:ext uri="{BB962C8B-B14F-4D97-AF65-F5344CB8AC3E}">
        <p14:creationId xmlns:p14="http://schemas.microsoft.com/office/powerpoint/2010/main" val="23514981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8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382000" cy="6209506"/>
          </a:xfrm>
        </p:spPr>
        <p:txBody>
          <a:bodyPr/>
          <a:lstStyle/>
          <a:p>
            <a:pPr algn="ctr"/>
            <a:r>
              <a:rPr lang="en-US" b="1" dirty="0">
                <a:solidFill>
                  <a:srgbClr val="FFC000"/>
                </a:solidFill>
                <a:latin typeface="Century Schoolbook" panose="02040604050505020304" pitchFamily="18" charset="0"/>
              </a:rPr>
              <a:t>EMERGENCY CONTACT FORM</a:t>
            </a:r>
            <a:br>
              <a:rPr lang="en-US" dirty="0">
                <a:solidFill>
                  <a:srgbClr val="FFC000"/>
                </a:solidFill>
              </a:rPr>
            </a:br>
            <a:br>
              <a:rPr lang="en-US" dirty="0">
                <a:solidFill>
                  <a:srgbClr val="FFC000"/>
                </a:solidFill>
              </a:rPr>
            </a:br>
            <a:r>
              <a:rPr lang="en-US" sz="2400" dirty="0">
                <a:solidFill>
                  <a:srgbClr val="FFC000"/>
                </a:solidFill>
                <a:latin typeface="Comic Sans MS" panose="030F0702030302020204" pitchFamily="66" charset="0"/>
              </a:rPr>
              <a:t>We ask that each volunteer complete an emergency contact form so that we know who to contact in case </a:t>
            </a:r>
            <a:r>
              <a:rPr lang="en-US" sz="2400" dirty="0">
                <a:solidFill>
                  <a:schemeClr val="bg1"/>
                </a:solidFill>
                <a:latin typeface="Comic Sans MS" panose="030F0702030302020204" pitchFamily="66" charset="0"/>
              </a:rPr>
              <a:t>YOU </a:t>
            </a:r>
            <a:r>
              <a:rPr lang="en-US" sz="2400" dirty="0">
                <a:solidFill>
                  <a:srgbClr val="FFC000"/>
                </a:solidFill>
                <a:latin typeface="Comic Sans MS" panose="030F0702030302020204" pitchFamily="66" charset="0"/>
              </a:rPr>
              <a:t> have a medical emergency.</a:t>
            </a:r>
            <a:br>
              <a:rPr lang="en-US" sz="2400" dirty="0">
                <a:solidFill>
                  <a:srgbClr val="FFC000"/>
                </a:solidFill>
                <a:latin typeface="Comic Sans MS" panose="030F0702030302020204" pitchFamily="66" charset="0"/>
              </a:rPr>
            </a:br>
            <a:br>
              <a:rPr lang="en-US" sz="2400" dirty="0">
                <a:solidFill>
                  <a:schemeClr val="tx2"/>
                </a:solidFill>
                <a:latin typeface="Comic Sans MS" panose="030F0702030302020204" pitchFamily="66" charset="0"/>
              </a:rPr>
            </a:br>
            <a:br>
              <a:rPr lang="en-US" sz="2400" dirty="0">
                <a:solidFill>
                  <a:schemeClr val="tx2"/>
                </a:solidFill>
              </a:rPr>
            </a:br>
            <a:br>
              <a:rPr lang="en-US" sz="2400" dirty="0">
                <a:solidFill>
                  <a:schemeClr val="tx2"/>
                </a:solidFill>
              </a:rPr>
            </a:br>
            <a:br>
              <a:rPr lang="en-US" sz="2400" dirty="0"/>
            </a:b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D3F50BD-CDF8-47EC-8187-5F63B15C00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4200" y="304800"/>
            <a:ext cx="2472419" cy="1643063"/>
          </a:xfrm>
          <a:prstGeom prst="rect">
            <a:avLst/>
          </a:prstGeom>
        </p:spPr>
      </p:pic>
      <p:sp>
        <p:nvSpPr>
          <p:cNvPr id="6" name="TextBox 5">
            <a:extLst>
              <a:ext uri="{FF2B5EF4-FFF2-40B4-BE49-F238E27FC236}">
                <a16:creationId xmlns:a16="http://schemas.microsoft.com/office/drawing/2014/main" id="{B0523C71-456D-4FB9-8AB7-187BDEB870A1}"/>
              </a:ext>
            </a:extLst>
          </p:cNvPr>
          <p:cNvSpPr txBox="1"/>
          <p:nvPr/>
        </p:nvSpPr>
        <p:spPr>
          <a:xfrm>
            <a:off x="381000" y="2514600"/>
            <a:ext cx="8305799" cy="3262432"/>
          </a:xfrm>
          <a:prstGeom prst="rect">
            <a:avLst/>
          </a:prstGeom>
          <a:noFill/>
        </p:spPr>
        <p:txBody>
          <a:bodyPr wrap="square" rtlCol="0">
            <a:spAutoFit/>
          </a:bodyPr>
          <a:lstStyle/>
          <a:p>
            <a:pPr algn="ctr"/>
            <a:r>
              <a:rPr lang="en-US" dirty="0"/>
              <a:t>Brunswick Elementary School Volunteer Emergency Contact Form</a:t>
            </a:r>
          </a:p>
          <a:p>
            <a:endParaRPr lang="en-US" sz="1200" dirty="0"/>
          </a:p>
          <a:p>
            <a:r>
              <a:rPr lang="en-US" sz="1600" dirty="0"/>
              <a:t>Name:____________________________________________________________________</a:t>
            </a:r>
          </a:p>
          <a:p>
            <a:r>
              <a:rPr lang="en-US" sz="1600" dirty="0"/>
              <a:t>Best Contact Numbers:_______________________________________________________</a:t>
            </a:r>
          </a:p>
          <a:p>
            <a:r>
              <a:rPr lang="en-US" sz="1600" dirty="0"/>
              <a:t>Email Address:______________________________________________________________</a:t>
            </a:r>
          </a:p>
          <a:p>
            <a:r>
              <a:rPr lang="en-US" sz="1600" dirty="0"/>
              <a:t>Emergency Contact Name:_____________________________________________________</a:t>
            </a:r>
          </a:p>
          <a:p>
            <a:r>
              <a:rPr lang="en-US" sz="1600" dirty="0"/>
              <a:t>Best numbers for contact:______________________________________________________</a:t>
            </a:r>
          </a:p>
          <a:p>
            <a:r>
              <a:rPr lang="en-US" sz="1600" dirty="0"/>
              <a:t>Additional Information we should know in the event of an Emergency:</a:t>
            </a:r>
          </a:p>
          <a:p>
            <a:r>
              <a:rPr lang="en-US" sz="1600" dirty="0"/>
              <a:t>___________________________________________________________________________</a:t>
            </a:r>
          </a:p>
          <a:p>
            <a:r>
              <a:rPr lang="en-US" sz="1600" dirty="0"/>
              <a:t>___________________________________________________________________________</a:t>
            </a:r>
          </a:p>
          <a:p>
            <a:r>
              <a:rPr lang="en-US" sz="1600" dirty="0"/>
              <a:t>____________________________________________________________________________</a:t>
            </a:r>
          </a:p>
          <a:p>
            <a:endParaRPr lang="en-US" sz="1600" dirty="0"/>
          </a:p>
          <a:p>
            <a:r>
              <a:rPr lang="en-US" sz="1600" dirty="0"/>
              <a:t>Please return to BES main office as soon as possible Thank you!</a:t>
            </a:r>
          </a:p>
        </p:txBody>
      </p:sp>
    </p:spTree>
    <p:extLst>
      <p:ext uri="{BB962C8B-B14F-4D97-AF65-F5344CB8AC3E}">
        <p14:creationId xmlns:p14="http://schemas.microsoft.com/office/powerpoint/2010/main" val="4129276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8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4800" y="704088"/>
            <a:ext cx="8610600" cy="5772912"/>
          </a:xfrm>
        </p:spPr>
        <p:txBody>
          <a:bodyPr>
            <a:normAutofit fontScale="90000"/>
          </a:bodyPr>
          <a:lstStyle/>
          <a:p>
            <a:r>
              <a:rPr lang="en-US" dirty="0"/>
              <a:t>        </a:t>
            </a:r>
            <a:r>
              <a:rPr lang="en-US" sz="5600" dirty="0">
                <a:solidFill>
                  <a:srgbClr val="FFC000"/>
                </a:solidFill>
              </a:rPr>
              <a:t>Welcome to our school !!!!!!</a:t>
            </a:r>
            <a:br>
              <a:rPr lang="en-US" dirty="0">
                <a:solidFill>
                  <a:srgbClr val="FFC000"/>
                </a:solidFill>
              </a:rPr>
            </a:br>
            <a:r>
              <a:rPr lang="en-US" dirty="0">
                <a:solidFill>
                  <a:srgbClr val="FFC000"/>
                </a:solidFill>
              </a:rPr>
              <a:t>	</a:t>
            </a:r>
            <a:r>
              <a:rPr lang="en-US" sz="2700" dirty="0">
                <a:solidFill>
                  <a:srgbClr val="FFC000"/>
                </a:solidFill>
                <a:latin typeface="Comic Sans MS" panose="030F0702030302020204" pitchFamily="66" charset="0"/>
              </a:rPr>
              <a:t>As a first time Brunswick Elementary volunteer, we ask that you please read through this presentation to familiarize your self with our procedures.</a:t>
            </a:r>
            <a:br>
              <a:rPr lang="en-US" sz="2700" dirty="0">
                <a:solidFill>
                  <a:srgbClr val="FFC000"/>
                </a:solidFill>
                <a:latin typeface="Comic Sans MS" panose="030F0702030302020204" pitchFamily="66" charset="0"/>
              </a:rPr>
            </a:br>
            <a:r>
              <a:rPr lang="en-US" sz="2700" dirty="0">
                <a:solidFill>
                  <a:srgbClr val="FFC000"/>
                </a:solidFill>
                <a:latin typeface="Comic Sans MS" panose="030F0702030302020204" pitchFamily="66" charset="0"/>
              </a:rPr>
              <a:t>	After completing your read through, please print out and complete both the Confidentiality and Medical Emergency forms(found at the end of the presentation)  and return them to the office to be turned into the PTO.</a:t>
            </a:r>
            <a:br>
              <a:rPr lang="en-US" sz="2700" dirty="0">
                <a:solidFill>
                  <a:srgbClr val="FFC000"/>
                </a:solidFill>
                <a:latin typeface="Comic Sans MS" panose="030F0702030302020204" pitchFamily="66" charset="0"/>
              </a:rPr>
            </a:br>
            <a:r>
              <a:rPr lang="en-US" sz="2700" dirty="0">
                <a:solidFill>
                  <a:srgbClr val="FFC000"/>
                </a:solidFill>
                <a:latin typeface="Comic Sans MS" panose="030F0702030302020204" pitchFamily="66" charset="0"/>
              </a:rPr>
              <a:t>	If you are not  able to print, please email to Kelli Dick at </a:t>
            </a:r>
            <a:r>
              <a:rPr lang="en-US" sz="2700" dirty="0">
                <a:solidFill>
                  <a:srgbClr val="FFC000"/>
                </a:solidFill>
                <a:latin typeface="Comic Sans MS" panose="030F0702030302020204" pitchFamily="66" charset="0"/>
                <a:hlinkClick r:id="rId2"/>
              </a:rPr>
              <a:t>kellid123@comcast.net</a:t>
            </a:r>
            <a:r>
              <a:rPr lang="en-US" sz="2700" dirty="0">
                <a:solidFill>
                  <a:srgbClr val="FFC000"/>
                </a:solidFill>
                <a:latin typeface="Comic Sans MS" panose="030F0702030302020204" pitchFamily="66" charset="0"/>
              </a:rPr>
              <a:t> to have them printed for you.</a:t>
            </a:r>
            <a:br>
              <a:rPr lang="en-US" sz="2700" dirty="0">
                <a:solidFill>
                  <a:srgbClr val="FFC000"/>
                </a:solidFill>
                <a:latin typeface="Comic Sans MS" panose="030F0702030302020204" pitchFamily="66" charset="0"/>
              </a:rPr>
            </a:br>
            <a:r>
              <a:rPr lang="en-US" sz="2700" dirty="0">
                <a:solidFill>
                  <a:srgbClr val="FFC000"/>
                </a:solidFill>
                <a:latin typeface="Comic Sans MS" panose="030F0702030302020204" pitchFamily="66" charset="0"/>
              </a:rPr>
              <a:t>Please feel free to send questions via the PTO website or </a:t>
            </a:r>
            <a:r>
              <a:rPr lang="en-US" sz="2700" dirty="0" err="1">
                <a:solidFill>
                  <a:srgbClr val="FFC000"/>
                </a:solidFill>
                <a:latin typeface="Comic Sans MS" panose="030F0702030302020204" pitchFamily="66" charset="0"/>
              </a:rPr>
              <a:t>facebook</a:t>
            </a:r>
            <a:r>
              <a:rPr lang="en-US" sz="2700" dirty="0">
                <a:solidFill>
                  <a:srgbClr val="FFC000"/>
                </a:solidFill>
                <a:latin typeface="Comic Sans MS" panose="030F0702030302020204" pitchFamily="66" charset="0"/>
              </a:rPr>
              <a:t> page as you go along.</a:t>
            </a:r>
          </a:p>
        </p:txBody>
      </p:sp>
    </p:spTree>
    <p:extLst>
      <p:ext uri="{BB962C8B-B14F-4D97-AF65-F5344CB8AC3E}">
        <p14:creationId xmlns:p14="http://schemas.microsoft.com/office/powerpoint/2010/main" val="116080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19200" y="2133600"/>
            <a:ext cx="7086600" cy="4031873"/>
          </a:xfrm>
          <a:prstGeom prst="rect">
            <a:avLst/>
          </a:prstGeom>
        </p:spPr>
        <p:txBody>
          <a:bodyPr wrap="square">
            <a:spAutoFit/>
          </a:bodyPr>
          <a:lstStyle/>
          <a:p>
            <a:r>
              <a:rPr lang="en-US" sz="1600" dirty="0">
                <a:latin typeface="Century Schoolbook" panose="02040604050505020304" pitchFamily="18" charset="0"/>
              </a:rPr>
              <a:t>I understand that the work I do here at Brunswick Elementary School is of great benefit and service to the staff and students. During the my volunteer time, I may see, hear, or be in the vicinity of information regarding staff and students.</a:t>
            </a:r>
          </a:p>
          <a:p>
            <a:endParaRPr lang="en-US" sz="1600" dirty="0">
              <a:latin typeface="Century Schoolbook" panose="02040604050505020304" pitchFamily="18" charset="0"/>
            </a:endParaRPr>
          </a:p>
          <a:p>
            <a:r>
              <a:rPr lang="en-US" sz="1600" dirty="0">
                <a:latin typeface="Century Schoolbook" panose="02040604050505020304" pitchFamily="18" charset="0"/>
              </a:rPr>
              <a:t>I _______________________________________________ agree that I will preserve the confidentiality of all information seen or heard during the course of my volunteer hours and uphold the principal of integrity at our school.</a:t>
            </a:r>
          </a:p>
          <a:p>
            <a:endParaRPr lang="en-US" sz="1600" dirty="0">
              <a:latin typeface="Century Schoolbook" panose="02040604050505020304" pitchFamily="18" charset="0"/>
            </a:endParaRPr>
          </a:p>
          <a:p>
            <a:endParaRPr lang="en-US" sz="1600" dirty="0">
              <a:latin typeface="Century Schoolbook" panose="02040604050505020304" pitchFamily="18" charset="0"/>
            </a:endParaRPr>
          </a:p>
          <a:p>
            <a:r>
              <a:rPr lang="en-US" sz="1600" dirty="0">
                <a:latin typeface="Century Schoolbook" panose="02040604050505020304" pitchFamily="18" charset="0"/>
              </a:rPr>
              <a:t>Signature: ­­­­­­­­­­­­­­­­­­­­­­­­­­­­­­­________________________________________</a:t>
            </a:r>
          </a:p>
          <a:p>
            <a:r>
              <a:rPr lang="en-US" sz="1600" dirty="0">
                <a:latin typeface="Century Schoolbook" panose="02040604050505020304" pitchFamily="18" charset="0"/>
              </a:rPr>
              <a:t> </a:t>
            </a:r>
          </a:p>
          <a:p>
            <a:r>
              <a:rPr lang="en-US" sz="1600" dirty="0">
                <a:latin typeface="Century Schoolbook" panose="02040604050505020304" pitchFamily="18" charset="0"/>
              </a:rPr>
              <a:t>Date: ­­­­­­­­­­­­­­­­­­­­­­­­­­­______________</a:t>
            </a:r>
          </a:p>
          <a:p>
            <a:endParaRPr lang="en-US" sz="1600" dirty="0">
              <a:latin typeface="Century Schoolbook" panose="02040604050505020304" pitchFamily="18" charset="0"/>
            </a:endParaRPr>
          </a:p>
          <a:p>
            <a:r>
              <a:rPr lang="en-US" sz="1600" b="1" i="1" dirty="0">
                <a:latin typeface="Century Schoolbook" panose="02040604050505020304" pitchFamily="18" charset="0"/>
              </a:rPr>
              <a:t>Please complete, sign and return to BES main office. Thank you.</a:t>
            </a:r>
          </a:p>
        </p:txBody>
      </p:sp>
      <p:pic>
        <p:nvPicPr>
          <p:cNvPr id="4" name="Picture 3">
            <a:extLst>
              <a:ext uri="{FF2B5EF4-FFF2-40B4-BE49-F238E27FC236}">
                <a16:creationId xmlns:a16="http://schemas.microsoft.com/office/drawing/2014/main" id="{D3DC033D-23FF-4F4B-9527-EE5110C3D66B}"/>
              </a:ext>
            </a:extLst>
          </p:cNvPr>
          <p:cNvPicPr>
            <a:picLocks noChangeAspect="1"/>
          </p:cNvPicPr>
          <p:nvPr/>
        </p:nvPicPr>
        <p:blipFill>
          <a:blip r:embed="rId2"/>
          <a:stretch>
            <a:fillRect/>
          </a:stretch>
        </p:blipFill>
        <p:spPr>
          <a:xfrm>
            <a:off x="3482703" y="381000"/>
            <a:ext cx="2178594" cy="1447800"/>
          </a:xfrm>
          <a:prstGeom prst="rect">
            <a:avLst/>
          </a:prstGeom>
        </p:spPr>
      </p:pic>
    </p:spTree>
    <p:extLst>
      <p:ext uri="{BB962C8B-B14F-4D97-AF65-F5344CB8AC3E}">
        <p14:creationId xmlns:p14="http://schemas.microsoft.com/office/powerpoint/2010/main" val="41537106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8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6209506"/>
          </a:xfrm>
        </p:spPr>
        <p:txBody>
          <a:bodyPr/>
          <a:lstStyle/>
          <a:p>
            <a:pPr algn="ctr"/>
            <a:r>
              <a:rPr lang="en-US" b="1" dirty="0">
                <a:solidFill>
                  <a:schemeClr val="accent4"/>
                </a:solidFill>
              </a:rPr>
              <a:t>THANK YOU!!</a:t>
            </a:r>
            <a:br>
              <a:rPr lang="en-US" dirty="0">
                <a:solidFill>
                  <a:schemeClr val="accent4"/>
                </a:solidFill>
              </a:rPr>
            </a:br>
            <a:br>
              <a:rPr lang="en-US" dirty="0">
                <a:solidFill>
                  <a:schemeClr val="accent4"/>
                </a:solidFill>
              </a:rPr>
            </a:br>
            <a:r>
              <a:rPr lang="en-US" sz="2400" dirty="0">
                <a:solidFill>
                  <a:schemeClr val="accent4"/>
                </a:solidFill>
              </a:rPr>
              <a:t>Thank you so much for your willingness to volunteer your time here at BES.  We appreciate everything you do to promote the  success of our students.</a:t>
            </a:r>
            <a:br>
              <a:rPr lang="en-US" sz="2400" dirty="0">
                <a:solidFill>
                  <a:schemeClr val="tx2"/>
                </a:solidFill>
              </a:rPr>
            </a:br>
            <a:br>
              <a:rPr lang="en-US" sz="2400" dirty="0">
                <a:solidFill>
                  <a:schemeClr val="tx2"/>
                </a:solidFill>
              </a:rPr>
            </a:br>
            <a:br>
              <a:rPr lang="en-US" sz="2400" dirty="0"/>
            </a:br>
            <a:br>
              <a:rPr lang="en-US" sz="2400" dirty="0"/>
            </a:br>
            <a:br>
              <a:rPr lang="en-US" sz="2400" dirty="0"/>
            </a:br>
            <a:br>
              <a:rPr lang="en-US" sz="2400" dirty="0"/>
            </a:br>
            <a:br>
              <a:rPr lang="en-US" sz="2400" dirty="0"/>
            </a:br>
            <a:endParaRPr lang="en-US" dirty="0"/>
          </a:p>
        </p:txBody>
      </p:sp>
      <p:pic>
        <p:nvPicPr>
          <p:cNvPr id="4" name="Picture 3">
            <a:extLst>
              <a:ext uri="{FF2B5EF4-FFF2-40B4-BE49-F238E27FC236}">
                <a16:creationId xmlns:a16="http://schemas.microsoft.com/office/drawing/2014/main" id="{5CEC49E9-EC23-4E08-A13F-B228F6321C82}"/>
              </a:ext>
            </a:extLst>
          </p:cNvPr>
          <p:cNvPicPr>
            <a:picLocks noChangeAspect="1"/>
          </p:cNvPicPr>
          <p:nvPr/>
        </p:nvPicPr>
        <p:blipFill>
          <a:blip r:embed="rId2"/>
          <a:stretch>
            <a:fillRect/>
          </a:stretch>
        </p:blipFill>
        <p:spPr>
          <a:xfrm>
            <a:off x="2857500" y="3962400"/>
            <a:ext cx="3429000" cy="2278766"/>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6361906"/>
          </a:xfrm>
          <a:solidFill>
            <a:srgbClr val="800000"/>
          </a:solidFill>
        </p:spPr>
        <p:txBody>
          <a:bodyPr>
            <a:normAutofit fontScale="90000"/>
          </a:bodyPr>
          <a:lstStyle/>
          <a:p>
            <a:pPr algn="ctr"/>
            <a:r>
              <a:rPr lang="en-US" b="1" dirty="0">
                <a:solidFill>
                  <a:srgbClr val="FFC000"/>
                </a:solidFill>
                <a:latin typeface="Century Schoolbook" panose="02040604050505020304" pitchFamily="18" charset="0"/>
              </a:rPr>
              <a:t>#1 When entering the building PLEASE</a:t>
            </a:r>
            <a:br>
              <a:rPr lang="en-US" b="1" dirty="0">
                <a:solidFill>
                  <a:srgbClr val="FFC000"/>
                </a:solidFill>
                <a:latin typeface="Century Schoolbook" panose="02040604050505020304" pitchFamily="18" charset="0"/>
              </a:rPr>
            </a:br>
            <a:r>
              <a:rPr lang="en-US" b="1" dirty="0">
                <a:solidFill>
                  <a:srgbClr val="FFC000"/>
                </a:solidFill>
                <a:latin typeface="Century Schoolbook" panose="02040604050505020304" pitchFamily="18" charset="0"/>
              </a:rPr>
              <a:t>SIGN IN!</a:t>
            </a:r>
            <a:br>
              <a:rPr lang="en-US" b="1" dirty="0">
                <a:solidFill>
                  <a:srgbClr val="FFC000"/>
                </a:solidFill>
              </a:rPr>
            </a:br>
            <a:br>
              <a:rPr lang="en-US" sz="2400" b="1" dirty="0">
                <a:solidFill>
                  <a:srgbClr val="FFC000"/>
                </a:solidFill>
              </a:rPr>
            </a:br>
            <a:r>
              <a:rPr lang="en-US" sz="3200" dirty="0">
                <a:solidFill>
                  <a:srgbClr val="FFC000"/>
                </a:solidFill>
                <a:latin typeface="Comic Sans MS" panose="030F0702030302020204" pitchFamily="66" charset="0"/>
              </a:rPr>
              <a:t>All visitors and volunteers must sign in at the volunteer computer and wear an identification sticker when in the building.</a:t>
            </a:r>
            <a:br>
              <a:rPr lang="en-US" sz="3200" dirty="0">
                <a:solidFill>
                  <a:srgbClr val="FFC000"/>
                </a:solidFill>
                <a:latin typeface="Comic Sans MS" panose="030F0702030302020204" pitchFamily="66" charset="0"/>
              </a:rPr>
            </a:br>
            <a:br>
              <a:rPr lang="en-US" sz="3200" dirty="0">
                <a:solidFill>
                  <a:srgbClr val="FFC000"/>
                </a:solidFill>
                <a:latin typeface="Comic Sans MS" panose="030F0702030302020204" pitchFamily="66" charset="0"/>
              </a:rPr>
            </a:br>
            <a:r>
              <a:rPr lang="en-US" sz="3200" dirty="0">
                <a:solidFill>
                  <a:srgbClr val="FFC000"/>
                </a:solidFill>
                <a:latin typeface="Comic Sans MS" panose="030F0702030302020204" pitchFamily="66" charset="0"/>
              </a:rPr>
              <a:t>Safety for our students is our number one priority!!</a:t>
            </a:r>
            <a:br>
              <a:rPr lang="en-US" sz="3200" dirty="0">
                <a:solidFill>
                  <a:srgbClr val="FFC000"/>
                </a:solidFill>
                <a:latin typeface="Comic Sans MS" panose="030F0702030302020204" pitchFamily="66" charset="0"/>
              </a:rPr>
            </a:br>
            <a:br>
              <a:rPr lang="en-US" sz="2400" dirty="0">
                <a:solidFill>
                  <a:schemeClr val="tx2"/>
                </a:solidFill>
              </a:rPr>
            </a:br>
            <a:br>
              <a:rPr lang="en-US" sz="2400" dirty="0">
                <a:solidFill>
                  <a:schemeClr val="tx2"/>
                </a:solidFill>
              </a:rPr>
            </a:br>
            <a:br>
              <a:rPr lang="en-US" sz="2400" dirty="0"/>
            </a:br>
            <a:br>
              <a:rPr lang="en-US" sz="2400" dirty="0"/>
            </a:br>
            <a:br>
              <a:rPr lang="en-US" dirty="0"/>
            </a:b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6285706"/>
          </a:xfrm>
          <a:solidFill>
            <a:srgbClr val="800000"/>
          </a:solidFill>
        </p:spPr>
        <p:txBody>
          <a:bodyPr/>
          <a:lstStyle/>
          <a:p>
            <a:pPr algn="ctr"/>
            <a:r>
              <a:rPr lang="en-US" b="1" dirty="0">
                <a:solidFill>
                  <a:srgbClr val="FFC000"/>
                </a:solidFill>
                <a:latin typeface="Century Schoolbook" panose="02040604050505020304" pitchFamily="18" charset="0"/>
              </a:rPr>
              <a:t>Communication:</a:t>
            </a:r>
            <a:br>
              <a:rPr lang="en-US" b="1" dirty="0">
                <a:solidFill>
                  <a:srgbClr val="FFC000"/>
                </a:solidFill>
              </a:rPr>
            </a:br>
            <a:br>
              <a:rPr lang="en-US" dirty="0">
                <a:solidFill>
                  <a:srgbClr val="FFC000"/>
                </a:solidFill>
              </a:rPr>
            </a:br>
            <a:r>
              <a:rPr lang="en-US" sz="2400" dirty="0">
                <a:solidFill>
                  <a:srgbClr val="FFC000"/>
                </a:solidFill>
                <a:latin typeface="Comic Sans MS" panose="030F0702030302020204" pitchFamily="66" charset="0"/>
              </a:rPr>
              <a:t>Teachers rely on you to be a key player in the </a:t>
            </a:r>
            <a:br>
              <a:rPr lang="en-US" sz="2400" dirty="0">
                <a:solidFill>
                  <a:srgbClr val="FFC000"/>
                </a:solidFill>
                <a:latin typeface="Comic Sans MS" panose="030F0702030302020204" pitchFamily="66" charset="0"/>
              </a:rPr>
            </a:br>
            <a:r>
              <a:rPr lang="en-US" sz="2400" dirty="0">
                <a:solidFill>
                  <a:srgbClr val="FFC000"/>
                </a:solidFill>
                <a:latin typeface="Comic Sans MS" panose="030F0702030302020204" pitchFamily="66" charset="0"/>
              </a:rPr>
              <a:t>instructional program.</a:t>
            </a:r>
            <a:br>
              <a:rPr lang="en-US" sz="2400" dirty="0">
                <a:solidFill>
                  <a:srgbClr val="FFC000"/>
                </a:solidFill>
                <a:latin typeface="Comic Sans MS" panose="030F0702030302020204" pitchFamily="66" charset="0"/>
              </a:rPr>
            </a:br>
            <a:br>
              <a:rPr lang="en-US" sz="2400" dirty="0">
                <a:solidFill>
                  <a:srgbClr val="FFC000"/>
                </a:solidFill>
                <a:latin typeface="Comic Sans MS" panose="030F0702030302020204" pitchFamily="66" charset="0"/>
              </a:rPr>
            </a:br>
            <a:r>
              <a:rPr lang="en-US" sz="2400" dirty="0">
                <a:solidFill>
                  <a:srgbClr val="FFC000"/>
                </a:solidFill>
                <a:latin typeface="Comic Sans MS" panose="030F0702030302020204" pitchFamily="66" charset="0"/>
              </a:rPr>
              <a:t>Please call the school (240)236-2900 or email the  </a:t>
            </a:r>
            <a:br>
              <a:rPr lang="en-US" sz="2400" dirty="0">
                <a:solidFill>
                  <a:srgbClr val="FFC000"/>
                </a:solidFill>
                <a:latin typeface="Comic Sans MS" panose="030F0702030302020204" pitchFamily="66" charset="0"/>
              </a:rPr>
            </a:br>
            <a:r>
              <a:rPr lang="en-US" sz="2400" dirty="0">
                <a:solidFill>
                  <a:srgbClr val="FFC000"/>
                </a:solidFill>
                <a:latin typeface="Comic Sans MS" panose="030F0702030302020204" pitchFamily="66" charset="0"/>
              </a:rPr>
              <a:t>   teacher if you are unable to volunteer on your scheduled day.</a:t>
            </a:r>
            <a:br>
              <a:rPr lang="en-US" sz="2400" dirty="0">
                <a:solidFill>
                  <a:srgbClr val="FFC000"/>
                </a:solidFill>
                <a:latin typeface="Comic Sans MS" panose="030F0702030302020204" pitchFamily="66" charset="0"/>
              </a:rPr>
            </a:br>
            <a:br>
              <a:rPr lang="en-US" sz="2400" dirty="0">
                <a:latin typeface="Comic Sans MS" panose="030F0702030302020204" pitchFamily="66" charset="0"/>
              </a:rPr>
            </a:br>
            <a:br>
              <a:rPr lang="en-US" dirty="0">
                <a:latin typeface="Comic Sans MS" panose="030F0702030302020204" pitchFamily="66" charset="0"/>
              </a:rPr>
            </a:br>
            <a:endParaRPr lang="en-US" dirty="0">
              <a:latin typeface="Comic Sans MS" panose="030F0702030302020204" pitchFamily="66"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800000"/>
        </a:solidFill>
        <a:effectLst/>
      </p:bgPr>
    </p:bg>
    <p:spTree>
      <p:nvGrpSpPr>
        <p:cNvPr id="1" name=""/>
        <p:cNvGrpSpPr/>
        <p:nvPr/>
      </p:nvGrpSpPr>
      <p:grpSpPr>
        <a:xfrm>
          <a:off x="0" y="0"/>
          <a:ext cx="0" cy="0"/>
          <a:chOff x="0" y="0"/>
          <a:chExt cx="0" cy="0"/>
        </a:xfrm>
      </p:grpSpPr>
      <p:sp>
        <p:nvSpPr>
          <p:cNvPr id="3" name="Rectangle 2"/>
          <p:cNvSpPr/>
          <p:nvPr/>
        </p:nvSpPr>
        <p:spPr>
          <a:xfrm>
            <a:off x="914400" y="1295400"/>
            <a:ext cx="7391400" cy="5447645"/>
          </a:xfrm>
          <a:prstGeom prst="rect">
            <a:avLst/>
          </a:prstGeom>
        </p:spPr>
        <p:txBody>
          <a:bodyPr wrap="square">
            <a:spAutoFit/>
          </a:bodyPr>
          <a:lstStyle/>
          <a:p>
            <a:r>
              <a:rPr lang="en-US" sz="3600" b="1" dirty="0">
                <a:solidFill>
                  <a:srgbClr val="FFC000"/>
                </a:solidFill>
                <a:latin typeface="Century Schoolbook" panose="02040604050505020304" pitchFamily="18" charset="0"/>
              </a:rPr>
              <a:t>       LIABILITY COVERAGE </a:t>
            </a:r>
          </a:p>
          <a:p>
            <a:endParaRPr lang="en-US" sz="1200" b="1" dirty="0">
              <a:solidFill>
                <a:srgbClr val="FFC000"/>
              </a:solidFill>
              <a:latin typeface="Century Schoolbook" panose="02040604050505020304" pitchFamily="18" charset="0"/>
            </a:endParaRPr>
          </a:p>
          <a:p>
            <a:r>
              <a:rPr lang="en-US" dirty="0">
                <a:solidFill>
                  <a:srgbClr val="FFC000"/>
                </a:solidFill>
                <a:latin typeface="Century Schoolbook" panose="02040604050505020304" pitchFamily="18" charset="0"/>
              </a:rPr>
              <a:t>	</a:t>
            </a:r>
            <a:r>
              <a:rPr lang="en-US" sz="2000" dirty="0">
                <a:solidFill>
                  <a:srgbClr val="FFC000"/>
                </a:solidFill>
                <a:latin typeface="Comic Sans MS" panose="030F0702030302020204" pitchFamily="66" charset="0"/>
              </a:rPr>
              <a:t>When a student attends school, the parent(s) delegate their duty of care to the staff of our school. This duty is then transferred to you when you spend time with the student in a volunteer capacity. When participating in any activity it is best to make decisions as you feel any responsible parent would.</a:t>
            </a:r>
          </a:p>
          <a:p>
            <a:r>
              <a:rPr lang="en-US" sz="2000" dirty="0">
                <a:solidFill>
                  <a:srgbClr val="FFC000"/>
                </a:solidFill>
                <a:latin typeface="Comic Sans MS" panose="030F0702030302020204" pitchFamily="66" charset="0"/>
              </a:rPr>
              <a:t>	If you exercise good common sense you will generally be acting within an acceptable level of duty of care. The Board has liability insurance if a situation should arise that resulted in an injury. This insurance would apply unless gross negligence was found to be the causal link to the injury. You are held to a reasonable duty of care with the students you work with. This duty is breached if an injury occurs and the cause is attributed to a negligent act or decision on your part.</a:t>
            </a:r>
          </a:p>
        </p:txBody>
      </p:sp>
    </p:spTree>
    <p:extLst>
      <p:ext uri="{BB962C8B-B14F-4D97-AF65-F5344CB8AC3E}">
        <p14:creationId xmlns:p14="http://schemas.microsoft.com/office/powerpoint/2010/main" val="26891421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8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6133306"/>
          </a:xfrm>
        </p:spPr>
        <p:txBody>
          <a:bodyPr/>
          <a:lstStyle/>
          <a:p>
            <a:pPr algn="ctr"/>
            <a:r>
              <a:rPr lang="en-US" b="1" dirty="0">
                <a:solidFill>
                  <a:srgbClr val="FFC000"/>
                </a:solidFill>
                <a:latin typeface="Century Schoolbook" panose="02040604050505020304" pitchFamily="18" charset="0"/>
              </a:rPr>
              <a:t>FIELD TRIPS</a:t>
            </a:r>
            <a:br>
              <a:rPr lang="en-US" b="1" dirty="0">
                <a:solidFill>
                  <a:srgbClr val="FFC000"/>
                </a:solidFill>
                <a:latin typeface="Century Schoolbook" panose="02040604050505020304" pitchFamily="18" charset="0"/>
              </a:rPr>
            </a:br>
            <a:br>
              <a:rPr lang="en-US" dirty="0">
                <a:solidFill>
                  <a:srgbClr val="FFC000"/>
                </a:solidFill>
              </a:rPr>
            </a:br>
            <a:r>
              <a:rPr lang="en-US" sz="2800" dirty="0">
                <a:solidFill>
                  <a:srgbClr val="FFC000"/>
                </a:solidFill>
                <a:latin typeface="Comic Sans MS" panose="030F0702030302020204" pitchFamily="66" charset="0"/>
              </a:rPr>
              <a:t>All chaperones/volunteers must complete this volunteer presentation, sign the confidentiality agreement,  and complete the emergency contact form prior to attending field trips for the year. We are aware that some have already taken place but we wanted to do our best to provide you with any information you may need in an efficient and effective manner.</a:t>
            </a:r>
            <a:br>
              <a:rPr lang="en-US" sz="2800" dirty="0">
                <a:solidFill>
                  <a:srgbClr val="FFC000"/>
                </a:solidFill>
                <a:latin typeface="Comic Sans MS" panose="030F0702030302020204" pitchFamily="66" charset="0"/>
              </a:rPr>
            </a:br>
            <a:endParaRPr lang="en-US" dirty="0">
              <a:solidFill>
                <a:srgbClr val="FFC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8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359734"/>
            <a:ext cx="9144000" cy="1578735"/>
          </a:xfrm>
          <a:solidFill>
            <a:srgbClr val="800000"/>
          </a:solidFill>
        </p:spPr>
        <p:txBody>
          <a:bodyPr>
            <a:normAutofit/>
          </a:bodyPr>
          <a:lstStyle/>
          <a:p>
            <a:r>
              <a:rPr lang="en-US" sz="4800" b="1" dirty="0">
                <a:solidFill>
                  <a:srgbClr val="FFC000"/>
                </a:solidFill>
                <a:latin typeface="Century Schoolbook" panose="02040604050505020304" pitchFamily="18" charset="0"/>
              </a:rPr>
              <a:t>TOBACCO FREE SCHOOLS</a:t>
            </a:r>
          </a:p>
        </p:txBody>
      </p:sp>
      <p:sp>
        <p:nvSpPr>
          <p:cNvPr id="3" name="Rectangle 2"/>
          <p:cNvSpPr/>
          <p:nvPr/>
        </p:nvSpPr>
        <p:spPr>
          <a:xfrm>
            <a:off x="1524000" y="1621466"/>
            <a:ext cx="6629400" cy="4401205"/>
          </a:xfrm>
          <a:prstGeom prst="rect">
            <a:avLst/>
          </a:prstGeom>
        </p:spPr>
        <p:txBody>
          <a:bodyPr wrap="square">
            <a:spAutoFit/>
          </a:bodyPr>
          <a:lstStyle/>
          <a:p>
            <a:r>
              <a:rPr lang="en-US" sz="2000" dirty="0">
                <a:solidFill>
                  <a:srgbClr val="FFC000"/>
                </a:solidFill>
                <a:latin typeface="Comic Sans MS" panose="030F0702030302020204" pitchFamily="66" charset="0"/>
              </a:rPr>
              <a:t>TOBACCO-FREE SCHOOLS — POLICY #122.1 “The Frederick County Board of Education adopted a tobacco-free school environment policy that became effective July 1, 1993. This policy was developed in conjunction with the Maryland State Board of Education’s Tobacco-Free School Environment Regulation (COMAR 13A.02.04). Maryland law restricts the use of tobacco on school property. FCPS regulation prohibits smoking in school buildings, on school property, and in FCPS vehicles at all times. A non-employee of the Frederick County Public Schools who violates this policy shall be subject to several degrees of reprimand from a verbal warning to a non trespass citation for repeated violations.</a:t>
            </a:r>
          </a:p>
        </p:txBody>
      </p:sp>
    </p:spTree>
    <p:extLst>
      <p:ext uri="{BB962C8B-B14F-4D97-AF65-F5344CB8AC3E}">
        <p14:creationId xmlns:p14="http://schemas.microsoft.com/office/powerpoint/2010/main" val="10548625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8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C000"/>
                </a:solidFill>
              </a:rPr>
              <a:t>  </a:t>
            </a:r>
            <a:r>
              <a:rPr lang="en-US" b="1" dirty="0">
                <a:solidFill>
                  <a:srgbClr val="FFC000"/>
                </a:solidFill>
                <a:latin typeface="Century Schoolbook" panose="02040604050505020304" pitchFamily="18" charset="0"/>
              </a:rPr>
              <a:t>WEAPONS</a:t>
            </a:r>
          </a:p>
        </p:txBody>
      </p:sp>
      <p:sp>
        <p:nvSpPr>
          <p:cNvPr id="3" name="Rectangle 2"/>
          <p:cNvSpPr/>
          <p:nvPr/>
        </p:nvSpPr>
        <p:spPr>
          <a:xfrm>
            <a:off x="1600200" y="1690689"/>
            <a:ext cx="6324600" cy="2616101"/>
          </a:xfrm>
          <a:prstGeom prst="rect">
            <a:avLst/>
          </a:prstGeom>
        </p:spPr>
        <p:txBody>
          <a:bodyPr wrap="square">
            <a:spAutoFit/>
          </a:bodyPr>
          <a:lstStyle/>
          <a:p>
            <a:pPr algn="ctr"/>
            <a:r>
              <a:rPr lang="en-US" sz="2400" dirty="0">
                <a:solidFill>
                  <a:srgbClr val="FFC000"/>
                </a:solidFill>
                <a:latin typeface="Comic Sans MS" panose="030F0702030302020204" pitchFamily="66" charset="0"/>
              </a:rPr>
              <a:t>FCPS Regulation 300-39 states that no person, unless otherwise excepted (law enforcement officers, </a:t>
            </a:r>
            <a:r>
              <a:rPr lang="en-US" sz="2400" dirty="0" err="1">
                <a:solidFill>
                  <a:srgbClr val="FFC000"/>
                </a:solidFill>
                <a:latin typeface="Comic Sans MS" panose="030F0702030302020204" pitchFamily="66" charset="0"/>
              </a:rPr>
              <a:t>etc</a:t>
            </a:r>
            <a:r>
              <a:rPr lang="en-US" sz="2400" dirty="0">
                <a:solidFill>
                  <a:srgbClr val="FFC000"/>
                </a:solidFill>
                <a:latin typeface="Comic Sans MS" panose="030F0702030302020204" pitchFamily="66" charset="0"/>
              </a:rPr>
              <a:t>), shall carry or possess any rifle, gun, knife, or deadly weapon of any kind on any public school property in this state.</a:t>
            </a:r>
          </a:p>
          <a:p>
            <a:endParaRPr lang="en-US" sz="2000" dirty="0">
              <a:solidFill>
                <a:schemeClr val="tx2"/>
              </a:solidFill>
              <a:latin typeface="Comic Sans MS" panose="030F0702030302020204" pitchFamily="66" charset="0"/>
            </a:endParaRPr>
          </a:p>
        </p:txBody>
      </p:sp>
    </p:spTree>
    <p:extLst>
      <p:ext uri="{BB962C8B-B14F-4D97-AF65-F5344CB8AC3E}">
        <p14:creationId xmlns:p14="http://schemas.microsoft.com/office/powerpoint/2010/main" val="30758898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8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FFC000"/>
                </a:solidFill>
                <a:latin typeface="Century Schoolbook" panose="02040604050505020304" pitchFamily="18" charset="0"/>
              </a:rPr>
              <a:t>HARASSMENT</a:t>
            </a:r>
          </a:p>
        </p:txBody>
      </p:sp>
      <p:sp>
        <p:nvSpPr>
          <p:cNvPr id="3" name="Rectangle 2"/>
          <p:cNvSpPr/>
          <p:nvPr/>
        </p:nvSpPr>
        <p:spPr>
          <a:xfrm>
            <a:off x="1165549" y="2209800"/>
            <a:ext cx="6812902" cy="3785652"/>
          </a:xfrm>
          <a:prstGeom prst="rect">
            <a:avLst/>
          </a:prstGeom>
        </p:spPr>
        <p:txBody>
          <a:bodyPr wrap="square">
            <a:spAutoFit/>
          </a:bodyPr>
          <a:lstStyle/>
          <a:p>
            <a:pPr algn="ctr"/>
            <a:r>
              <a:rPr lang="en-US" sz="2000" dirty="0">
                <a:solidFill>
                  <a:srgbClr val="FFC000"/>
                </a:solidFill>
                <a:latin typeface="Comic Sans MS" panose="030F0702030302020204" pitchFamily="66" charset="0"/>
              </a:rPr>
              <a:t>In part, FCPS Policy 318 states that it is the policy of the BOE to maintain a learning and working environment that is free from sexual harassment. The board believes that sexual harassment is offensive and morally wrong. Therefore, the board prohibits sexual harassment of, or by, employees, students, volunteers, vendors, or others having business or contacts with the school system. The board will investigate all complaints of sexual harassment and take appropriate action to end the harassment. </a:t>
            </a:r>
          </a:p>
          <a:p>
            <a:pPr algn="ctr"/>
            <a:r>
              <a:rPr lang="en-US" sz="2000" dirty="0">
                <a:solidFill>
                  <a:srgbClr val="FFC000"/>
                </a:solidFill>
                <a:latin typeface="Comic Sans MS" panose="030F0702030302020204" pitchFamily="66" charset="0"/>
              </a:rPr>
              <a:t>Please see our principal, Mr. </a:t>
            </a:r>
            <a:r>
              <a:rPr lang="en-US" sz="2000" dirty="0" err="1">
                <a:solidFill>
                  <a:srgbClr val="FFC000"/>
                </a:solidFill>
                <a:latin typeface="Comic Sans MS" panose="030F0702030302020204" pitchFamily="66" charset="0"/>
              </a:rPr>
              <a:t>McConnaughey</a:t>
            </a:r>
            <a:r>
              <a:rPr lang="en-US" sz="2000" dirty="0">
                <a:solidFill>
                  <a:srgbClr val="FFC000"/>
                </a:solidFill>
                <a:latin typeface="Comic Sans MS" panose="030F0702030302020204" pitchFamily="66" charset="0"/>
              </a:rPr>
              <a:t>, if any concerns arise regarding harassment.</a:t>
            </a:r>
          </a:p>
        </p:txBody>
      </p:sp>
    </p:spTree>
    <p:extLst>
      <p:ext uri="{BB962C8B-B14F-4D97-AF65-F5344CB8AC3E}">
        <p14:creationId xmlns:p14="http://schemas.microsoft.com/office/powerpoint/2010/main" val="28692769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48128</TotalTime>
  <Words>564</Words>
  <Application>Microsoft Office PowerPoint</Application>
  <PresentationFormat>On-screen Show (4:3)</PresentationFormat>
  <Paragraphs>66</Paragraphs>
  <Slides>21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Arial Narrow</vt:lpstr>
      <vt:lpstr>Calibri</vt:lpstr>
      <vt:lpstr>Calibri Light</vt:lpstr>
      <vt:lpstr>Century Schoolbook</vt:lpstr>
      <vt:lpstr>Comic Sans MS</vt:lpstr>
      <vt:lpstr>Office Theme</vt:lpstr>
      <vt:lpstr>WELCOME VOLUNTEERS! </vt:lpstr>
      <vt:lpstr>        Welcome to our school !!!!!!  As a first time Brunswick Elementary volunteer, we ask that you please read through this presentation to familiarize your self with our procedures.  After completing your read through, please print out and complete both the Confidentiality and Medical Emergency forms(found at the end of the presentation)  and return them to the office to be turned into the PTO.  If you are not  able to print, please email to Kelli Dick at kellid123@comcast.net to have them printed for you. Please feel free to send questions via the PTO website or facebook page as you go along.</vt:lpstr>
      <vt:lpstr>#1 When entering the building PLEASE SIGN IN!  All visitors and volunteers must sign in at the volunteer computer and wear an identification sticker when in the building.  Safety for our students is our number one priority!!      </vt:lpstr>
      <vt:lpstr>Communication:  Teachers rely on you to be a key player in the  instructional program.  Please call the school (240)236-2900 or email the      teacher if you are unable to volunteer on your scheduled day.   </vt:lpstr>
      <vt:lpstr>PowerPoint Presentation</vt:lpstr>
      <vt:lpstr>FIELD TRIPS  All chaperones/volunteers must complete this volunteer presentation, sign the confidentiality agreement,  and complete the emergency contact form prior to attending field trips for the year. We are aware that some have already taken place but we wanted to do our best to provide you with any information you may need in an efficient and effective manner. </vt:lpstr>
      <vt:lpstr>TOBACCO FREE SCHOOLS</vt:lpstr>
      <vt:lpstr>  WEAPONS</vt:lpstr>
      <vt:lpstr>HARASSMENT</vt:lpstr>
      <vt:lpstr>  REPORTING SUSPECTED CHILD ABUSE OR NEGLECT</vt:lpstr>
      <vt:lpstr>FIRE DRILL  Everyone must leave the building immediately and exit with the nearest class.  No one can re-enter the building until administration gives the  “all clear”.     </vt:lpstr>
      <vt:lpstr>LOCKDOWN  In the event of a lockdown, everyone must remain within the building until clearance has been given to leave.    We are responsible for every individual within the school    during a lockdown and safety during this time is crucial.    </vt:lpstr>
      <vt:lpstr>PowerPoint Presentation</vt:lpstr>
      <vt:lpstr>DISCIPLINE  Discipline of all students is to be done by BES staff.  If you are working with a student or a small group and difficulty arises, let the teacher know immediately.  Remember it is the behavior of the student we disapprove of, not the student.</vt:lpstr>
      <vt:lpstr>RESPECTING INSTRUCTIONAL TIME  When you come in to volunteer, this is not the time to have a meeting with the teacher to discuss your child’s progress.  If you need to meet with a teacher, please set up a different time that is convenient for both of you.  Please respect the teacher’s planning time.</vt:lpstr>
      <vt:lpstr>STAFF LOUNGE  The Staff Lounge has a fridge, microwave, sink and a telephone that you are welcome to use.    However, we request that that volunteers do not use the lounge as a place to do volunteer work and the lounge is open only to staff members during lunch times.     </vt:lpstr>
      <vt:lpstr> </vt:lpstr>
      <vt:lpstr>EMERGENCY CONTACT FORM  We ask that each volunteer complete an emergency contact form so that we know who to contact in case YOU  have a medical emergency.     </vt:lpstr>
      <vt:lpstr>PowerPoint Presentation</vt:lpstr>
      <vt:lpstr>PowerPoint Presentation</vt:lpstr>
      <vt:lpstr>THANK YOU!!  Thank you so much for your willingness to volunteer your time here at BES.  We appreciate everything you do to promote the  success of our students.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VOLUNTEERS</dc:title>
  <dc:creator>Tribett</dc:creator>
  <cp:lastModifiedBy>kelli dick</cp:lastModifiedBy>
  <cp:revision>63</cp:revision>
  <dcterms:created xsi:type="dcterms:W3CDTF">2012-09-24T02:35:26Z</dcterms:created>
  <dcterms:modified xsi:type="dcterms:W3CDTF">2017-11-07T16:55:37Z</dcterms:modified>
</cp:coreProperties>
</file>