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media/image1.jpeg" ContentType="image/jpeg"/>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b="def" i="def"/>
      <a:tcStyle>
        <a:tcBdr/>
        <a:fill>
          <a:solidFill>
            <a:srgbClr val="E8EC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b="def" i="def"/>
      <a:tcStyle>
        <a:tcBdr/>
        <a:fill>
          <a:solidFill>
            <a:srgbClr val="EFF3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b="def" i="def"/>
      <a:tcStyle>
        <a:tcBdr/>
        <a:fill>
          <a:solidFill>
            <a:srgbClr val="FDEE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Shape 109"/>
          <p:cNvSpPr/>
          <p:nvPr>
            <p:ph type="sldImg"/>
          </p:nvPr>
        </p:nvSpPr>
        <p:spPr>
          <a:xfrm>
            <a:off x="1143000" y="685800"/>
            <a:ext cx="4572000" cy="3429000"/>
          </a:xfrm>
          <a:prstGeom prst="rect">
            <a:avLst/>
          </a:prstGeom>
        </p:spPr>
        <p:txBody>
          <a:bodyPr/>
          <a:lstStyle/>
          <a:p>
            <a:pPr/>
          </a:p>
        </p:txBody>
      </p:sp>
      <p:sp>
        <p:nvSpPr>
          <p:cNvPr id="110" name="Shape 110"/>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notesSlides/_rels/notesSlide1.xml.rels><?xml version="1.0" encoding="UTF-8" standalone="yes"?><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Relationships>

</file>

<file path=ppt/notesSlides/_rels/notesSlide2.xml.rels><?xml version="1.0" encoding="UTF-8" standalone="yes"?><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Relationships>

</file>

<file path=ppt/notesSlides/_rels/notesSlide3.xml.rels><?xml version="1.0" encoding="UTF-8" standalone="yes"?><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Relationships>

</file>

<file path=ppt/notesSlides/_rels/notesSlide4.xml.rels><?xml version="1.0" encoding="UTF-8" standalone="yes"?><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Relationships>

</file>

<file path=ppt/notesSlides/_rels/notesSlide5.xml.rels><?xml version="1.0" encoding="UTF-8" standalone="yes"?><Relationships xmlns="http://schemas.openxmlformats.org/package/2006/relationships"><Relationship Id="rId1" Type="http://schemas.openxmlformats.org/officeDocument/2006/relationships/slide" Target="../slides/slide20.xml"/><Relationship Id="rId2" Type="http://schemas.openxmlformats.org/officeDocument/2006/relationships/notesMaster" Target="../notesMasters/notesMaster1.xml"/></Relationships>

</file>

<file path=ppt/notesSlides/_rels/notesSlide6.xml.rels><?xml version="1.0" encoding="UTF-8" standalone="yes"?><Relationships xmlns="http://schemas.openxmlformats.org/package/2006/relationships"><Relationship Id="rId1" Type="http://schemas.openxmlformats.org/officeDocument/2006/relationships/slide" Target="../slides/slide22.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1" name="Shape 121"/>
          <p:cNvSpPr/>
          <p:nvPr>
            <p:ph type="sldImg"/>
          </p:nvPr>
        </p:nvSpPr>
        <p:spPr>
          <a:prstGeom prst="rect">
            <a:avLst/>
          </a:prstGeom>
        </p:spPr>
        <p:txBody>
          <a:bodyPr/>
          <a:lstStyle/>
          <a:p>
            <a:pPr/>
          </a:p>
        </p:txBody>
      </p:sp>
      <p:sp>
        <p:nvSpPr>
          <p:cNvPr id="122" name="Shape 122"/>
          <p:cNvSpPr/>
          <p:nvPr>
            <p:ph type="body" sz="quarter" idx="1"/>
          </p:nvPr>
        </p:nvSpPr>
        <p:spPr>
          <a:prstGeom prst="rect">
            <a:avLst/>
          </a:prstGeom>
        </p:spPr>
        <p:txBody>
          <a:bodyPr/>
          <a:lstStyle/>
          <a:p>
            <a:pPr/>
            <a:r>
              <a:t>Tony</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6" name="Shape 126"/>
          <p:cNvSpPr/>
          <p:nvPr>
            <p:ph type="sldImg"/>
          </p:nvPr>
        </p:nvSpPr>
        <p:spPr>
          <a:prstGeom prst="rect">
            <a:avLst/>
          </a:prstGeom>
        </p:spPr>
        <p:txBody>
          <a:bodyPr/>
          <a:lstStyle/>
          <a:p>
            <a:pPr/>
          </a:p>
        </p:txBody>
      </p:sp>
      <p:sp>
        <p:nvSpPr>
          <p:cNvPr id="127" name="Shape 127"/>
          <p:cNvSpPr/>
          <p:nvPr>
            <p:ph type="body" sz="quarter" idx="1"/>
          </p:nvPr>
        </p:nvSpPr>
        <p:spPr>
          <a:prstGeom prst="rect">
            <a:avLst/>
          </a:prstGeom>
        </p:spPr>
        <p:txBody>
          <a:bodyPr/>
          <a:lstStyle/>
          <a:p>
            <a:pPr/>
            <a:r>
              <a:t>Tony</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6" name="Shape 146"/>
          <p:cNvSpPr/>
          <p:nvPr>
            <p:ph type="sldImg"/>
          </p:nvPr>
        </p:nvSpPr>
        <p:spPr>
          <a:prstGeom prst="rect">
            <a:avLst/>
          </a:prstGeom>
        </p:spPr>
        <p:txBody>
          <a:bodyPr/>
          <a:lstStyle/>
          <a:p>
            <a:pPr/>
          </a:p>
        </p:txBody>
      </p:sp>
      <p:sp>
        <p:nvSpPr>
          <p:cNvPr id="147" name="Shape 147"/>
          <p:cNvSpPr/>
          <p:nvPr>
            <p:ph type="body" sz="quarter" idx="1"/>
          </p:nvPr>
        </p:nvSpPr>
        <p:spPr>
          <a:prstGeom prst="rect">
            <a:avLst/>
          </a:prstGeom>
        </p:spPr>
        <p:txBody>
          <a:bodyPr/>
          <a:lstStyle/>
          <a:p>
            <a:pPr/>
            <a:r>
              <a:t>Jim</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1" name="Shape 151"/>
          <p:cNvSpPr/>
          <p:nvPr>
            <p:ph type="sldImg"/>
          </p:nvPr>
        </p:nvSpPr>
        <p:spPr>
          <a:prstGeom prst="rect">
            <a:avLst/>
          </a:prstGeom>
        </p:spPr>
        <p:txBody>
          <a:bodyPr/>
          <a:lstStyle/>
          <a:p>
            <a:pPr/>
          </a:p>
        </p:txBody>
      </p:sp>
      <p:sp>
        <p:nvSpPr>
          <p:cNvPr id="152" name="Shape 152"/>
          <p:cNvSpPr/>
          <p:nvPr>
            <p:ph type="body" sz="quarter" idx="1"/>
          </p:nvPr>
        </p:nvSpPr>
        <p:spPr>
          <a:prstGeom prst="rect">
            <a:avLst/>
          </a:prstGeom>
        </p:spPr>
        <p:txBody>
          <a:bodyPr/>
          <a:lstStyle/>
          <a:p>
            <a:pPr/>
            <a:r>
              <a:t>Jim</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0" name="Shape 180"/>
          <p:cNvSpPr/>
          <p:nvPr>
            <p:ph type="sldImg"/>
          </p:nvPr>
        </p:nvSpPr>
        <p:spPr>
          <a:prstGeom prst="rect">
            <a:avLst/>
          </a:prstGeom>
        </p:spPr>
        <p:txBody>
          <a:bodyPr/>
          <a:lstStyle/>
          <a:p>
            <a:pPr/>
          </a:p>
        </p:txBody>
      </p:sp>
      <p:sp>
        <p:nvSpPr>
          <p:cNvPr id="181" name="Shape 181"/>
          <p:cNvSpPr/>
          <p:nvPr>
            <p:ph type="body" sz="quarter" idx="1"/>
          </p:nvPr>
        </p:nvSpPr>
        <p:spPr>
          <a:prstGeom prst="rect">
            <a:avLst/>
          </a:prstGeom>
        </p:spPr>
        <p:txBody>
          <a:bodyPr/>
          <a:lstStyle/>
          <a:p>
            <a:pPr/>
            <a:r>
              <a:t>Jerome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8" name="Shape 188"/>
          <p:cNvSpPr/>
          <p:nvPr>
            <p:ph type="sldImg"/>
          </p:nvPr>
        </p:nvSpPr>
        <p:spPr>
          <a:prstGeom prst="rect">
            <a:avLst/>
          </a:prstGeom>
        </p:spPr>
        <p:txBody>
          <a:bodyPr/>
          <a:lstStyle/>
          <a:p>
            <a:pPr/>
          </a:p>
        </p:txBody>
      </p:sp>
      <p:sp>
        <p:nvSpPr>
          <p:cNvPr id="189" name="Shape 189"/>
          <p:cNvSpPr/>
          <p:nvPr>
            <p:ph type="body" sz="quarter" idx="1"/>
          </p:nvPr>
        </p:nvSpPr>
        <p:spPr>
          <a:prstGeom prst="rect">
            <a:avLst/>
          </a:prstGeom>
        </p:spPr>
        <p:txBody>
          <a:bodyPr/>
          <a:lstStyle/>
          <a:p>
            <a:pPr/>
            <a:r>
              <a:t>George</a:t>
            </a:r>
          </a:p>
        </p:txBody>
      </p:sp>
    </p:spTree>
  </p:cSld>
  <p:clrMapOvr>
    <a:masterClrMapping/>
  </p:clrMapOvr>
</p:note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1" showMasterPhAnim="1">
  <p:cSld name="Title Slide">
    <p:spTree>
      <p:nvGrpSpPr>
        <p:cNvPr id="1" name=""/>
        <p:cNvGrpSpPr/>
        <p:nvPr/>
      </p:nvGrpSpPr>
      <p:grpSpPr>
        <a:xfrm>
          <a:off x="0" y="0"/>
          <a:ext cx="0" cy="0"/>
          <a:chOff x="0" y="0"/>
          <a:chExt cx="0" cy="0"/>
        </a:xfrm>
      </p:grpSpPr>
      <p:sp>
        <p:nvSpPr>
          <p:cNvPr id="11" name="Shape 11"/>
          <p:cNvSpPr/>
          <p:nvPr>
            <p:ph type="title"/>
          </p:nvPr>
        </p:nvSpPr>
        <p:spPr>
          <a:xfrm>
            <a:off x="685800" y="2130425"/>
            <a:ext cx="7772400" cy="1470025"/>
          </a:xfrm>
          <a:prstGeom prst="rect">
            <a:avLst/>
          </a:prstGeom>
        </p:spPr>
        <p:txBody>
          <a:bodyPr/>
          <a:lstStyle/>
          <a:p>
            <a:pPr/>
            <a:r>
              <a:t>Click to edit Master title style</a:t>
            </a:r>
          </a:p>
        </p:txBody>
      </p:sp>
      <p:sp>
        <p:nvSpPr>
          <p:cNvPr id="12" name="Shape 12"/>
          <p:cNvSpPr/>
          <p:nvPr>
            <p:ph type="body" sz="quarter" idx="1"/>
          </p:nvPr>
        </p:nvSpPr>
        <p:spPr>
          <a:xfrm>
            <a:off x="1371600" y="3886200"/>
            <a:ext cx="6400800" cy="1752600"/>
          </a:xfrm>
          <a:prstGeom prst="rect">
            <a:avLst/>
          </a:prstGeom>
        </p:spPr>
        <p:txBody>
          <a:bodyPr/>
          <a:lstStyle>
            <a:lvl1pPr marL="0" indent="0" algn="ctr">
              <a:buSzTx/>
              <a:buFontTx/>
              <a:buNone/>
              <a:defRPr>
                <a:solidFill>
                  <a:srgbClr val="888888"/>
                </a:solidFill>
              </a:defRPr>
            </a:lvl1pPr>
          </a:lstStyle>
          <a:p>
            <a:pPr/>
            <a:r>
              <a:t>Click to edit Master subtitle style</a:t>
            </a:r>
          </a:p>
        </p:txBody>
      </p:sp>
      <p:sp>
        <p:nvSpPr>
          <p:cNvPr id="13" name="Shape 1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Title and Vertical Text">
    <p:spTree>
      <p:nvGrpSpPr>
        <p:cNvPr id="1" name=""/>
        <p:cNvGrpSpPr/>
        <p:nvPr/>
      </p:nvGrpSpPr>
      <p:grpSpPr>
        <a:xfrm>
          <a:off x="0" y="0"/>
          <a:ext cx="0" cy="0"/>
          <a:chOff x="0" y="0"/>
          <a:chExt cx="0" cy="0"/>
        </a:xfrm>
      </p:grpSpPr>
      <p:sp>
        <p:nvSpPr>
          <p:cNvPr id="92" name="Shape 92"/>
          <p:cNvSpPr/>
          <p:nvPr>
            <p:ph type="title"/>
          </p:nvPr>
        </p:nvSpPr>
        <p:spPr>
          <a:prstGeom prst="rect">
            <a:avLst/>
          </a:prstGeom>
        </p:spPr>
        <p:txBody>
          <a:bodyPr/>
          <a:lstStyle/>
          <a:p>
            <a:pPr/>
            <a:r>
              <a:t>Click to edit Master title style</a:t>
            </a:r>
          </a:p>
        </p:txBody>
      </p:sp>
      <p:sp>
        <p:nvSpPr>
          <p:cNvPr id="93" name="Shape 93"/>
          <p:cNvSpPr/>
          <p:nvPr>
            <p:ph type="body" idx="1"/>
          </p:nvPr>
        </p:nvSpPr>
        <p:spPr>
          <a:prstGeom prst="rect">
            <a:avLst/>
          </a:prstGeom>
        </p:spPr>
        <p:txBody>
          <a:bodyPr/>
          <a:lstStyle/>
          <a:p>
            <a:pPr/>
            <a:r>
              <a:t>Click to edit Master text styles</a:t>
            </a:r>
          </a:p>
          <a:p>
            <a:pPr lvl="1"/>
            <a:r>
              <a:t>Second level</a:t>
            </a:r>
          </a:p>
          <a:p>
            <a:pPr lvl="2"/>
            <a:r>
              <a:t>Third level</a:t>
            </a:r>
          </a:p>
          <a:p>
            <a:pPr lvl="3"/>
            <a:r>
              <a:t>Fourth level</a:t>
            </a:r>
          </a:p>
          <a:p>
            <a:pPr lvl="4"/>
            <a:r>
              <a:t>Fifth level</a:t>
            </a:r>
          </a:p>
        </p:txBody>
      </p:sp>
      <p:sp>
        <p:nvSpPr>
          <p:cNvPr id="94" name="Shape 94"/>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Vertical Title and Text">
    <p:spTree>
      <p:nvGrpSpPr>
        <p:cNvPr id="1" name=""/>
        <p:cNvGrpSpPr/>
        <p:nvPr/>
      </p:nvGrpSpPr>
      <p:grpSpPr>
        <a:xfrm>
          <a:off x="0" y="0"/>
          <a:ext cx="0" cy="0"/>
          <a:chOff x="0" y="0"/>
          <a:chExt cx="0" cy="0"/>
        </a:xfrm>
      </p:grpSpPr>
      <p:sp>
        <p:nvSpPr>
          <p:cNvPr id="101" name="Shape 101"/>
          <p:cNvSpPr/>
          <p:nvPr>
            <p:ph type="title"/>
          </p:nvPr>
        </p:nvSpPr>
        <p:spPr>
          <a:xfrm>
            <a:off x="6629400" y="274638"/>
            <a:ext cx="2057400" cy="5851526"/>
          </a:xfrm>
          <a:prstGeom prst="rect">
            <a:avLst/>
          </a:prstGeom>
        </p:spPr>
        <p:txBody>
          <a:bodyPr/>
          <a:lstStyle/>
          <a:p>
            <a:pPr/>
            <a:r>
              <a:t>Click to edit Master title style</a:t>
            </a:r>
          </a:p>
        </p:txBody>
      </p:sp>
      <p:sp>
        <p:nvSpPr>
          <p:cNvPr id="102" name="Shape 102"/>
          <p:cNvSpPr/>
          <p:nvPr>
            <p:ph type="body" idx="1"/>
          </p:nvPr>
        </p:nvSpPr>
        <p:spPr>
          <a:xfrm>
            <a:off x="457200" y="274638"/>
            <a:ext cx="6019800" cy="5851526"/>
          </a:xfrm>
          <a:prstGeom prst="rect">
            <a:avLst/>
          </a:prstGeom>
        </p:spPr>
        <p:txBody>
          <a:bodyPr/>
          <a:lstStyle/>
          <a:p>
            <a:pPr/>
            <a:r>
              <a:t>Click to edit Master text styles</a:t>
            </a:r>
          </a:p>
          <a:p>
            <a:pPr lvl="1"/>
            <a:r>
              <a:t>Second level</a:t>
            </a:r>
          </a:p>
          <a:p>
            <a:pPr lvl="2"/>
            <a:r>
              <a:t>Third level</a:t>
            </a:r>
          </a:p>
          <a:p>
            <a:pPr lvl="3"/>
            <a:r>
              <a:t>Fourth level</a:t>
            </a:r>
          </a:p>
          <a:p>
            <a:pPr lvl="4"/>
            <a:r>
              <a:t>Fifth level</a:t>
            </a:r>
          </a:p>
        </p:txBody>
      </p:sp>
      <p:sp>
        <p:nvSpPr>
          <p:cNvPr id="103" name="Shape 10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Title and Content">
    <p:spTree>
      <p:nvGrpSpPr>
        <p:cNvPr id="1" name=""/>
        <p:cNvGrpSpPr/>
        <p:nvPr/>
      </p:nvGrpSpPr>
      <p:grpSpPr>
        <a:xfrm>
          <a:off x="0" y="0"/>
          <a:ext cx="0" cy="0"/>
          <a:chOff x="0" y="0"/>
          <a:chExt cx="0" cy="0"/>
        </a:xfrm>
      </p:grpSpPr>
      <p:sp>
        <p:nvSpPr>
          <p:cNvPr id="20" name="Shape 20"/>
          <p:cNvSpPr/>
          <p:nvPr>
            <p:ph type="title"/>
          </p:nvPr>
        </p:nvSpPr>
        <p:spPr>
          <a:prstGeom prst="rect">
            <a:avLst/>
          </a:prstGeom>
        </p:spPr>
        <p:txBody>
          <a:bodyPr/>
          <a:lstStyle/>
          <a:p>
            <a:pPr/>
            <a:r>
              <a:t>Click to edit Master title style</a:t>
            </a:r>
          </a:p>
        </p:txBody>
      </p:sp>
      <p:sp>
        <p:nvSpPr>
          <p:cNvPr id="21" name="Shape 21"/>
          <p:cNvSpPr/>
          <p:nvPr>
            <p:ph type="body" idx="1"/>
          </p:nvPr>
        </p:nvSpPr>
        <p:spPr>
          <a:prstGeom prst="rect">
            <a:avLst/>
          </a:prstGeom>
        </p:spPr>
        <p:txBody>
          <a:bodyPr/>
          <a:lstStyle/>
          <a:p>
            <a:pPr/>
            <a:r>
              <a:t>Click to edit Master text styles</a:t>
            </a:r>
          </a:p>
          <a:p>
            <a:pPr lvl="1"/>
            <a:r>
              <a:t>Second level</a:t>
            </a:r>
          </a:p>
          <a:p>
            <a:pPr lvl="2"/>
            <a:r>
              <a:t>Third level</a:t>
            </a:r>
          </a:p>
          <a:p>
            <a:pPr lvl="3"/>
            <a:r>
              <a:t>Fourth level</a:t>
            </a:r>
          </a:p>
          <a:p>
            <a:pPr lvl="4"/>
            <a:r>
              <a:t>Fifth level</a:t>
            </a:r>
          </a:p>
        </p:txBody>
      </p:sp>
      <p:sp>
        <p:nvSpPr>
          <p:cNvPr id="22" name="Shape 22"/>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Section Header">
    <p:spTree>
      <p:nvGrpSpPr>
        <p:cNvPr id="1" name=""/>
        <p:cNvGrpSpPr/>
        <p:nvPr/>
      </p:nvGrpSpPr>
      <p:grpSpPr>
        <a:xfrm>
          <a:off x="0" y="0"/>
          <a:ext cx="0" cy="0"/>
          <a:chOff x="0" y="0"/>
          <a:chExt cx="0" cy="0"/>
        </a:xfrm>
      </p:grpSpPr>
      <p:sp>
        <p:nvSpPr>
          <p:cNvPr id="29" name="Shape 29"/>
          <p:cNvSpPr/>
          <p:nvPr>
            <p:ph type="title"/>
          </p:nvPr>
        </p:nvSpPr>
        <p:spPr>
          <a:xfrm>
            <a:off x="722312" y="4406900"/>
            <a:ext cx="7772401" cy="1362075"/>
          </a:xfrm>
          <a:prstGeom prst="rect">
            <a:avLst/>
          </a:prstGeom>
        </p:spPr>
        <p:txBody>
          <a:bodyPr anchor="t"/>
          <a:lstStyle>
            <a:lvl1pPr algn="l">
              <a:defRPr b="1" cap="all" sz="4000"/>
            </a:lvl1pPr>
          </a:lstStyle>
          <a:p>
            <a:pPr/>
            <a:r>
              <a:t>Click to edit Master title style</a:t>
            </a:r>
          </a:p>
        </p:txBody>
      </p:sp>
      <p:sp>
        <p:nvSpPr>
          <p:cNvPr id="30" name="Shape 30"/>
          <p:cNvSpPr/>
          <p:nvPr>
            <p:ph type="body" sz="quarter" idx="1"/>
          </p:nvPr>
        </p:nvSpPr>
        <p:spPr>
          <a:xfrm>
            <a:off x="722312" y="2906713"/>
            <a:ext cx="7772401" cy="1500188"/>
          </a:xfrm>
          <a:prstGeom prst="rect">
            <a:avLst/>
          </a:prstGeom>
        </p:spPr>
        <p:txBody>
          <a:bodyPr anchor="b"/>
          <a:lstStyle>
            <a:lvl1pPr marL="0" indent="0">
              <a:spcBef>
                <a:spcPts val="400"/>
              </a:spcBef>
              <a:buSzTx/>
              <a:buFontTx/>
              <a:buNone/>
              <a:defRPr sz="2000">
                <a:solidFill>
                  <a:srgbClr val="888888"/>
                </a:solidFill>
              </a:defRPr>
            </a:lvl1pPr>
          </a:lstStyle>
          <a:p>
            <a:pPr/>
            <a:r>
              <a:t>Click to edit Master text styles</a:t>
            </a:r>
          </a:p>
        </p:txBody>
      </p:sp>
      <p:sp>
        <p:nvSpPr>
          <p:cNvPr id="31" name="Shape 3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Two Content">
    <p:spTree>
      <p:nvGrpSpPr>
        <p:cNvPr id="1" name=""/>
        <p:cNvGrpSpPr/>
        <p:nvPr/>
      </p:nvGrpSpPr>
      <p:grpSpPr>
        <a:xfrm>
          <a:off x="0" y="0"/>
          <a:ext cx="0" cy="0"/>
          <a:chOff x="0" y="0"/>
          <a:chExt cx="0" cy="0"/>
        </a:xfrm>
      </p:grpSpPr>
      <p:sp>
        <p:nvSpPr>
          <p:cNvPr id="38" name="Shape 38"/>
          <p:cNvSpPr/>
          <p:nvPr>
            <p:ph type="title"/>
          </p:nvPr>
        </p:nvSpPr>
        <p:spPr>
          <a:prstGeom prst="rect">
            <a:avLst/>
          </a:prstGeom>
        </p:spPr>
        <p:txBody>
          <a:bodyPr/>
          <a:lstStyle/>
          <a:p>
            <a:pPr/>
            <a:r>
              <a:t>Click to edit Master title style</a:t>
            </a:r>
          </a:p>
        </p:txBody>
      </p:sp>
      <p:sp>
        <p:nvSpPr>
          <p:cNvPr id="39" name="Shape 39"/>
          <p:cNvSpPr/>
          <p:nvPr>
            <p:ph type="body" sz="half" idx="1"/>
          </p:nvPr>
        </p:nvSpPr>
        <p:spPr>
          <a:xfrm>
            <a:off x="457200" y="1600200"/>
            <a:ext cx="4038600" cy="4525963"/>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pPr/>
            <a:r>
              <a:t>Click to edit Master text styles</a:t>
            </a:r>
          </a:p>
          <a:p>
            <a:pPr lvl="1"/>
            <a:r>
              <a:t>Second level</a:t>
            </a:r>
          </a:p>
          <a:p>
            <a:pPr lvl="2"/>
            <a:r>
              <a:t>Third level</a:t>
            </a:r>
          </a:p>
          <a:p>
            <a:pPr lvl="3"/>
            <a:r>
              <a:t>Fourth level</a:t>
            </a:r>
          </a:p>
          <a:p>
            <a:pPr lvl="4"/>
            <a:r>
              <a:t>Fifth level</a:t>
            </a:r>
          </a:p>
        </p:txBody>
      </p:sp>
      <p:sp>
        <p:nvSpPr>
          <p:cNvPr id="40" name="Shape 40"/>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Comparison">
    <p:spTree>
      <p:nvGrpSpPr>
        <p:cNvPr id="1" name=""/>
        <p:cNvGrpSpPr/>
        <p:nvPr/>
      </p:nvGrpSpPr>
      <p:grpSpPr>
        <a:xfrm>
          <a:off x="0" y="0"/>
          <a:ext cx="0" cy="0"/>
          <a:chOff x="0" y="0"/>
          <a:chExt cx="0" cy="0"/>
        </a:xfrm>
      </p:grpSpPr>
      <p:sp>
        <p:nvSpPr>
          <p:cNvPr id="47" name="Shape 47"/>
          <p:cNvSpPr/>
          <p:nvPr>
            <p:ph type="title"/>
          </p:nvPr>
        </p:nvSpPr>
        <p:spPr>
          <a:prstGeom prst="rect">
            <a:avLst/>
          </a:prstGeom>
        </p:spPr>
        <p:txBody>
          <a:bodyPr/>
          <a:lstStyle/>
          <a:p>
            <a:pPr/>
            <a:r>
              <a:t>Click to edit Master title style</a:t>
            </a:r>
          </a:p>
        </p:txBody>
      </p:sp>
      <p:sp>
        <p:nvSpPr>
          <p:cNvPr id="48" name="Shape 48"/>
          <p:cNvSpPr/>
          <p:nvPr>
            <p:ph type="body" sz="quarter" idx="1"/>
          </p:nvPr>
        </p:nvSpPr>
        <p:spPr>
          <a:xfrm>
            <a:off x="457200" y="1535112"/>
            <a:ext cx="4040188" cy="639763"/>
          </a:xfrm>
          <a:prstGeom prst="rect">
            <a:avLst/>
          </a:prstGeom>
        </p:spPr>
        <p:txBody>
          <a:bodyPr anchor="b"/>
          <a:lstStyle>
            <a:lvl1pPr marL="0" indent="0">
              <a:spcBef>
                <a:spcPts val="500"/>
              </a:spcBef>
              <a:buSzTx/>
              <a:buFontTx/>
              <a:buNone/>
              <a:defRPr b="1" sz="2400"/>
            </a:lvl1pPr>
          </a:lstStyle>
          <a:p>
            <a:pPr/>
            <a:r>
              <a:t>Click to edit Master text styles</a:t>
            </a:r>
          </a:p>
        </p:txBody>
      </p:sp>
      <p:sp>
        <p:nvSpPr>
          <p:cNvPr id="49" name="Shape 49"/>
          <p:cNvSpPr/>
          <p:nvPr>
            <p:ph type="body" sz="quarter" idx="13"/>
          </p:nvPr>
        </p:nvSpPr>
        <p:spPr>
          <a:xfrm>
            <a:off x="4645025" y="1535112"/>
            <a:ext cx="4041775" cy="639763"/>
          </a:xfrm>
          <a:prstGeom prst="rect">
            <a:avLst/>
          </a:prstGeom>
        </p:spPr>
        <p:txBody>
          <a:bodyPr anchor="b"/>
          <a:lstStyle/>
          <a:p>
            <a:pPr marL="0" indent="0">
              <a:spcBef>
                <a:spcPts val="500"/>
              </a:spcBef>
              <a:buSzTx/>
              <a:buFontTx/>
              <a:buNone/>
              <a:defRPr b="1" sz="2400"/>
            </a:pPr>
          </a:p>
        </p:txBody>
      </p:sp>
      <p:sp>
        <p:nvSpPr>
          <p:cNvPr id="50" name="Shape 50"/>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Only">
    <p:spTree>
      <p:nvGrpSpPr>
        <p:cNvPr id="1" name=""/>
        <p:cNvGrpSpPr/>
        <p:nvPr/>
      </p:nvGrpSpPr>
      <p:grpSpPr>
        <a:xfrm>
          <a:off x="0" y="0"/>
          <a:ext cx="0" cy="0"/>
          <a:chOff x="0" y="0"/>
          <a:chExt cx="0" cy="0"/>
        </a:xfrm>
      </p:grpSpPr>
      <p:sp>
        <p:nvSpPr>
          <p:cNvPr id="57" name="Shape 57"/>
          <p:cNvSpPr/>
          <p:nvPr>
            <p:ph type="title"/>
          </p:nvPr>
        </p:nvSpPr>
        <p:spPr>
          <a:prstGeom prst="rect">
            <a:avLst/>
          </a:prstGeom>
        </p:spPr>
        <p:txBody>
          <a:bodyPr/>
          <a:lstStyle/>
          <a:p>
            <a:pPr/>
            <a:r>
              <a:t>Click to edit Master title style</a:t>
            </a:r>
          </a:p>
        </p:txBody>
      </p:sp>
      <p:sp>
        <p:nvSpPr>
          <p:cNvPr id="58" name="Shape 5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
        <p:nvSpPr>
          <p:cNvPr id="65" name="Shape 6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Content with Caption">
    <p:spTree>
      <p:nvGrpSpPr>
        <p:cNvPr id="1" name=""/>
        <p:cNvGrpSpPr/>
        <p:nvPr/>
      </p:nvGrpSpPr>
      <p:grpSpPr>
        <a:xfrm>
          <a:off x="0" y="0"/>
          <a:ext cx="0" cy="0"/>
          <a:chOff x="0" y="0"/>
          <a:chExt cx="0" cy="0"/>
        </a:xfrm>
      </p:grpSpPr>
      <p:sp>
        <p:nvSpPr>
          <p:cNvPr id="72" name="Shape 72"/>
          <p:cNvSpPr/>
          <p:nvPr>
            <p:ph type="title"/>
          </p:nvPr>
        </p:nvSpPr>
        <p:spPr>
          <a:xfrm>
            <a:off x="457200" y="273050"/>
            <a:ext cx="3008314" cy="1162050"/>
          </a:xfrm>
          <a:prstGeom prst="rect">
            <a:avLst/>
          </a:prstGeom>
        </p:spPr>
        <p:txBody>
          <a:bodyPr anchor="b"/>
          <a:lstStyle>
            <a:lvl1pPr algn="l">
              <a:defRPr b="1" sz="2000"/>
            </a:lvl1pPr>
          </a:lstStyle>
          <a:p>
            <a:pPr/>
            <a:r>
              <a:t>Click to edit Master title style</a:t>
            </a:r>
          </a:p>
        </p:txBody>
      </p:sp>
      <p:sp>
        <p:nvSpPr>
          <p:cNvPr id="73" name="Shape 73"/>
          <p:cNvSpPr/>
          <p:nvPr>
            <p:ph type="body" idx="1"/>
          </p:nvPr>
        </p:nvSpPr>
        <p:spPr>
          <a:xfrm>
            <a:off x="3575050" y="273050"/>
            <a:ext cx="5111750" cy="5853113"/>
          </a:xfrm>
          <a:prstGeom prst="rect">
            <a:avLst/>
          </a:prstGeom>
        </p:spPr>
        <p:txBody>
          <a:bodyPr/>
          <a:lstStyle/>
          <a:p>
            <a:pPr/>
            <a:r>
              <a:t>Click to edit Master text styles</a:t>
            </a:r>
          </a:p>
          <a:p>
            <a:pPr lvl="1"/>
            <a:r>
              <a:t>Second level</a:t>
            </a:r>
          </a:p>
          <a:p>
            <a:pPr lvl="2"/>
            <a:r>
              <a:t>Third level</a:t>
            </a:r>
          </a:p>
          <a:p>
            <a:pPr lvl="3"/>
            <a:r>
              <a:t>Fourth level</a:t>
            </a:r>
          </a:p>
          <a:p>
            <a:pPr lvl="4"/>
            <a:r>
              <a:t>Fifth level</a:t>
            </a:r>
          </a:p>
        </p:txBody>
      </p:sp>
      <p:sp>
        <p:nvSpPr>
          <p:cNvPr id="74" name="Shape 74"/>
          <p:cNvSpPr/>
          <p:nvPr>
            <p:ph type="body" sz="half" idx="13"/>
          </p:nvPr>
        </p:nvSpPr>
        <p:spPr>
          <a:xfrm>
            <a:off x="457199" y="1435100"/>
            <a:ext cx="3008315" cy="4691063"/>
          </a:xfrm>
          <a:prstGeom prst="rect">
            <a:avLst/>
          </a:prstGeom>
        </p:spPr>
        <p:txBody>
          <a:bodyPr/>
          <a:lstStyle/>
          <a:p>
            <a:pPr marL="0" indent="0">
              <a:spcBef>
                <a:spcPts val="300"/>
              </a:spcBef>
              <a:buSzTx/>
              <a:buFontTx/>
              <a:buNone/>
              <a:defRPr sz="1400"/>
            </a:pPr>
          </a:p>
        </p:txBody>
      </p:sp>
      <p:sp>
        <p:nvSpPr>
          <p:cNvPr id="75" name="Shape 7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icture with Caption">
    <p:spTree>
      <p:nvGrpSpPr>
        <p:cNvPr id="1" name=""/>
        <p:cNvGrpSpPr/>
        <p:nvPr/>
      </p:nvGrpSpPr>
      <p:grpSpPr>
        <a:xfrm>
          <a:off x="0" y="0"/>
          <a:ext cx="0" cy="0"/>
          <a:chOff x="0" y="0"/>
          <a:chExt cx="0" cy="0"/>
        </a:xfrm>
      </p:grpSpPr>
      <p:sp>
        <p:nvSpPr>
          <p:cNvPr id="82" name="Shape 82"/>
          <p:cNvSpPr/>
          <p:nvPr>
            <p:ph type="title"/>
          </p:nvPr>
        </p:nvSpPr>
        <p:spPr>
          <a:xfrm>
            <a:off x="1792288" y="4800600"/>
            <a:ext cx="5486401" cy="566738"/>
          </a:xfrm>
          <a:prstGeom prst="rect">
            <a:avLst/>
          </a:prstGeom>
        </p:spPr>
        <p:txBody>
          <a:bodyPr anchor="b"/>
          <a:lstStyle>
            <a:lvl1pPr algn="l">
              <a:defRPr b="1" sz="2000"/>
            </a:lvl1pPr>
          </a:lstStyle>
          <a:p>
            <a:pPr/>
            <a:r>
              <a:t>Click to edit Master title style</a:t>
            </a:r>
          </a:p>
        </p:txBody>
      </p:sp>
      <p:sp>
        <p:nvSpPr>
          <p:cNvPr id="83" name="Shape 83"/>
          <p:cNvSpPr/>
          <p:nvPr>
            <p:ph type="pic" sz="half" idx="13"/>
          </p:nvPr>
        </p:nvSpPr>
        <p:spPr>
          <a:xfrm>
            <a:off x="1792288" y="612775"/>
            <a:ext cx="5486401" cy="4114800"/>
          </a:xfrm>
          <a:prstGeom prst="rect">
            <a:avLst/>
          </a:prstGeom>
        </p:spPr>
        <p:txBody>
          <a:bodyPr lIns="91439" rIns="91439">
            <a:noAutofit/>
          </a:bodyPr>
          <a:lstStyle/>
          <a:p>
            <a:pPr/>
          </a:p>
        </p:txBody>
      </p:sp>
      <p:sp>
        <p:nvSpPr>
          <p:cNvPr id="84" name="Shape 84"/>
          <p:cNvSpPr/>
          <p:nvPr>
            <p:ph type="body" sz="quarter" idx="1"/>
          </p:nvPr>
        </p:nvSpPr>
        <p:spPr>
          <a:xfrm>
            <a:off x="1792288" y="5367337"/>
            <a:ext cx="5486401" cy="804863"/>
          </a:xfrm>
          <a:prstGeom prst="rect">
            <a:avLst/>
          </a:prstGeom>
        </p:spPr>
        <p:txBody>
          <a:bodyPr/>
          <a:lstStyle>
            <a:lvl1pPr marL="0" indent="0">
              <a:spcBef>
                <a:spcPts val="300"/>
              </a:spcBef>
              <a:buSzTx/>
              <a:buFontTx/>
              <a:buNone/>
              <a:defRPr sz="1400"/>
            </a:lvl1pPr>
          </a:lstStyle>
          <a:p>
            <a:pPr/>
            <a:r>
              <a:t>Click to edit Master text styles</a:t>
            </a:r>
          </a:p>
        </p:txBody>
      </p:sp>
      <p:sp>
        <p:nvSpPr>
          <p:cNvPr id="85" name="Shape 8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ph type="title"/>
          </p:nvPr>
        </p:nvSpPr>
        <p:spPr>
          <a:xfrm>
            <a:off x="457200" y="274638"/>
            <a:ext cx="8229600" cy="1143001"/>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fontScale="100000" lnSpcReduction="0"/>
          </a:bodyPr>
          <a:lstStyle/>
          <a:p>
            <a:pPr/>
            <a:r>
              <a:t>Click to edit Master title style</a:t>
            </a:r>
          </a:p>
        </p:txBody>
      </p:sp>
      <p:sp>
        <p:nvSpPr>
          <p:cNvPr id="3" name="Shape 3"/>
          <p:cNvSpPr/>
          <p:nvPr>
            <p:ph type="body" idx="1"/>
          </p:nvPr>
        </p:nvSpPr>
        <p:spPr>
          <a:xfrm>
            <a:off x="457200" y="1600200"/>
            <a:ext cx="8229600" cy="4525963"/>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Click to edit Master text styles</a:t>
            </a:r>
          </a:p>
          <a:p>
            <a:pPr lvl="1"/>
            <a:r>
              <a:t>Second level</a:t>
            </a:r>
          </a:p>
          <a:p>
            <a:pPr lvl="2"/>
            <a:r>
              <a:t>Third level</a:t>
            </a:r>
          </a:p>
          <a:p>
            <a:pPr lvl="3"/>
            <a:r>
              <a:t>Fourth level</a:t>
            </a:r>
          </a:p>
          <a:p>
            <a:pPr lvl="4"/>
            <a:r>
              <a:t>Fifth level</a:t>
            </a:r>
          </a:p>
        </p:txBody>
      </p:sp>
      <p:sp>
        <p:nvSpPr>
          <p:cNvPr id="4" name="Shape 4"/>
          <p:cNvSpPr/>
          <p:nvPr>
            <p:ph type="sldNum" sz="quarter" idx="2"/>
          </p:nvPr>
        </p:nvSpPr>
        <p:spPr>
          <a:xfrm>
            <a:off x="8422818" y="6404292"/>
            <a:ext cx="263983" cy="269241"/>
          </a:xfrm>
          <a:prstGeom prst="rect">
            <a:avLst/>
          </a:prstGeom>
          <a:ln w="12700">
            <a:miter lim="400000"/>
          </a:ln>
        </p:spPr>
        <p:txBody>
          <a:bodyPr wrap="none" lIns="45719" rIns="45719" anchor="ctr">
            <a:spAutoFit/>
          </a:bodyPr>
          <a:lstStyle>
            <a:lvl1pPr algn="r">
              <a:defRPr sz="1200">
                <a:solidFill>
                  <a:srgbClr val="888888"/>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ransition xmlns:p14="http://schemas.microsoft.com/office/powerpoint/2010/main" spd="med" advClick="1"/>
  <p:txStyles>
    <p:titleStyle>
      <a:lvl1pPr marL="0" marR="0" indent="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mj-lt"/>
          <a:ea typeface="+mj-ea"/>
          <a:cs typeface="+mj-cs"/>
          <a:sym typeface="Calibri"/>
        </a:defRPr>
      </a:lvl1pPr>
      <a:lvl2pPr marL="0" marR="0" indent="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mj-lt"/>
          <a:ea typeface="+mj-ea"/>
          <a:cs typeface="+mj-cs"/>
          <a:sym typeface="Calibri"/>
        </a:defRPr>
      </a:lvl2pPr>
      <a:lvl3pPr marL="0" marR="0" indent="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mj-lt"/>
          <a:ea typeface="+mj-ea"/>
          <a:cs typeface="+mj-cs"/>
          <a:sym typeface="Calibri"/>
        </a:defRPr>
      </a:lvl3pPr>
      <a:lvl4pPr marL="0" marR="0" indent="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mj-lt"/>
          <a:ea typeface="+mj-ea"/>
          <a:cs typeface="+mj-cs"/>
          <a:sym typeface="Calibri"/>
        </a:defRPr>
      </a:lvl4pPr>
      <a:lvl5pPr marL="0" marR="0" indent="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mj-lt"/>
          <a:ea typeface="+mj-ea"/>
          <a:cs typeface="+mj-cs"/>
          <a:sym typeface="Calibri"/>
        </a:defRPr>
      </a:lvl5pPr>
      <a:lvl6pPr marL="0" marR="0" indent="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mj-lt"/>
          <a:ea typeface="+mj-ea"/>
          <a:cs typeface="+mj-cs"/>
          <a:sym typeface="Calibri"/>
        </a:defRPr>
      </a:lvl6pPr>
      <a:lvl7pPr marL="0" marR="0" indent="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mj-lt"/>
          <a:ea typeface="+mj-ea"/>
          <a:cs typeface="+mj-cs"/>
          <a:sym typeface="Calibri"/>
        </a:defRPr>
      </a:lvl7pPr>
      <a:lvl8pPr marL="0" marR="0" indent="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mj-lt"/>
          <a:ea typeface="+mj-ea"/>
          <a:cs typeface="+mj-cs"/>
          <a:sym typeface="Calibri"/>
        </a:defRPr>
      </a:lvl8pPr>
      <a:lvl9pPr marL="0" marR="0" indent="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mj-lt"/>
          <a:ea typeface="+mj-ea"/>
          <a:cs typeface="+mj-cs"/>
          <a:sym typeface="Calibri"/>
        </a:defRPr>
      </a:lvl9pPr>
    </p:titleStyle>
    <p:bodyStyle>
      <a:lvl1pPr marL="342900" marR="0" indent="-342900" algn="l" defTabSz="9144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000000"/>
          </a:solidFill>
          <a:uFillTx/>
          <a:latin typeface="+mj-lt"/>
          <a:ea typeface="+mj-ea"/>
          <a:cs typeface="+mj-cs"/>
          <a:sym typeface="Calibri"/>
        </a:defRPr>
      </a:lvl1pPr>
      <a:lvl2pPr marL="783771" marR="0" indent="-326571" algn="l" defTabSz="9144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000000"/>
          </a:solidFill>
          <a:uFillTx/>
          <a:latin typeface="+mj-lt"/>
          <a:ea typeface="+mj-ea"/>
          <a:cs typeface="+mj-cs"/>
          <a:sym typeface="Calibri"/>
        </a:defRPr>
      </a:lvl2pPr>
      <a:lvl3pPr marL="1219200" marR="0" indent="-304800" algn="l" defTabSz="9144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000000"/>
          </a:solidFill>
          <a:uFillTx/>
          <a:latin typeface="+mj-lt"/>
          <a:ea typeface="+mj-ea"/>
          <a:cs typeface="+mj-cs"/>
          <a:sym typeface="Calibri"/>
        </a:defRPr>
      </a:lvl3pPr>
      <a:lvl4pPr marL="1737360" marR="0" indent="-365760" algn="l" defTabSz="9144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000000"/>
          </a:solidFill>
          <a:uFillTx/>
          <a:latin typeface="+mj-lt"/>
          <a:ea typeface="+mj-ea"/>
          <a:cs typeface="+mj-cs"/>
          <a:sym typeface="Calibri"/>
        </a:defRPr>
      </a:lvl4pPr>
      <a:lvl5pPr marL="2194560" marR="0" indent="-365760" algn="l" defTabSz="9144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000000"/>
          </a:solidFill>
          <a:uFillTx/>
          <a:latin typeface="+mj-lt"/>
          <a:ea typeface="+mj-ea"/>
          <a:cs typeface="+mj-cs"/>
          <a:sym typeface="Calibri"/>
        </a:defRPr>
      </a:lvl5pPr>
      <a:lvl6pPr marL="2651760" marR="0" indent="-365760" algn="l" defTabSz="9144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000000"/>
          </a:solidFill>
          <a:uFillTx/>
          <a:latin typeface="+mj-lt"/>
          <a:ea typeface="+mj-ea"/>
          <a:cs typeface="+mj-cs"/>
          <a:sym typeface="Calibri"/>
        </a:defRPr>
      </a:lvl6pPr>
      <a:lvl7pPr marL="3108960" marR="0" indent="-365760" algn="l" defTabSz="9144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000000"/>
          </a:solidFill>
          <a:uFillTx/>
          <a:latin typeface="+mj-lt"/>
          <a:ea typeface="+mj-ea"/>
          <a:cs typeface="+mj-cs"/>
          <a:sym typeface="Calibri"/>
        </a:defRPr>
      </a:lvl7pPr>
      <a:lvl8pPr marL="3566159" marR="0" indent="-365759" algn="l" defTabSz="9144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000000"/>
          </a:solidFill>
          <a:uFillTx/>
          <a:latin typeface="+mj-lt"/>
          <a:ea typeface="+mj-ea"/>
          <a:cs typeface="+mj-cs"/>
          <a:sym typeface="Calibri"/>
        </a:defRPr>
      </a:lvl8pPr>
      <a:lvl9pPr marL="4023359" marR="0" indent="-365759" algn="l" defTabSz="9144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2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cc.ussoccer.com/" TargetMode="External"/></Relationships>

</file>

<file path=ppt/slides/_rels/slide27.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0.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2" name="Shape 112"/>
          <p:cNvSpPr/>
          <p:nvPr>
            <p:ph type="ctrTitle"/>
          </p:nvPr>
        </p:nvSpPr>
        <p:spPr>
          <a:xfrm>
            <a:off x="685800" y="609600"/>
            <a:ext cx="7772400" cy="1470025"/>
          </a:xfrm>
          <a:prstGeom prst="rect">
            <a:avLst/>
          </a:prstGeom>
        </p:spPr>
        <p:txBody>
          <a:bodyPr/>
          <a:lstStyle/>
          <a:p>
            <a:pPr/>
            <a:r>
              <a:t>Roseville Youth Soccer Club</a:t>
            </a:r>
          </a:p>
        </p:txBody>
      </p:sp>
      <p:sp>
        <p:nvSpPr>
          <p:cNvPr id="113" name="Shape 113"/>
          <p:cNvSpPr/>
          <p:nvPr>
            <p:ph type="subTitle" sz="quarter" idx="1"/>
          </p:nvPr>
        </p:nvSpPr>
        <p:spPr>
          <a:prstGeom prst="rect">
            <a:avLst/>
          </a:prstGeom>
        </p:spPr>
        <p:txBody>
          <a:bodyPr/>
          <a:lstStyle/>
          <a:p>
            <a:pPr/>
            <a:r>
              <a:t>2019 Coaches Meeting – U6-U14</a:t>
            </a:r>
          </a:p>
          <a:p>
            <a:pPr/>
            <a:r>
              <a:t>July 25, 2018</a:t>
            </a:r>
          </a:p>
          <a:p>
            <a:pPr/>
            <a:r>
              <a:t>Maidu Community Center</a:t>
            </a:r>
          </a:p>
        </p:txBody>
      </p:sp>
      <p:pic>
        <p:nvPicPr>
          <p:cNvPr id="114" name="image1.png" descr="Roseville Youth Soccer Club"/>
          <p:cNvPicPr>
            <a:picLocks noChangeAspect="1"/>
          </p:cNvPicPr>
          <p:nvPr/>
        </p:nvPicPr>
        <p:blipFill>
          <a:blip r:embed="rId2">
            <a:extLst/>
          </a:blip>
          <a:stretch>
            <a:fillRect/>
          </a:stretch>
        </p:blipFill>
        <p:spPr>
          <a:xfrm>
            <a:off x="2722191" y="1981200"/>
            <a:ext cx="3422157" cy="1905000"/>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4" name="Shape 144"/>
          <p:cNvSpPr/>
          <p:nvPr>
            <p:ph type="title"/>
          </p:nvPr>
        </p:nvSpPr>
        <p:spPr>
          <a:prstGeom prst="rect">
            <a:avLst/>
          </a:prstGeom>
        </p:spPr>
        <p:txBody>
          <a:bodyPr/>
          <a:lstStyle/>
          <a:p>
            <a:pPr/>
            <a:r>
              <a:t> Rules on Headers (U6-U14)</a:t>
            </a:r>
          </a:p>
        </p:txBody>
      </p:sp>
      <p:sp>
        <p:nvSpPr>
          <p:cNvPr id="145" name="Shape 145"/>
          <p:cNvSpPr/>
          <p:nvPr>
            <p:ph type="body" idx="1"/>
          </p:nvPr>
        </p:nvSpPr>
        <p:spPr>
          <a:xfrm>
            <a:off x="457200" y="1600200"/>
            <a:ext cx="8229600" cy="4525963"/>
          </a:xfrm>
          <a:prstGeom prst="rect">
            <a:avLst/>
          </a:prstGeom>
        </p:spPr>
        <p:txBody>
          <a:bodyPr/>
          <a:lstStyle/>
          <a:p>
            <a:pPr>
              <a:lnSpc>
                <a:spcPct val="80000"/>
              </a:lnSpc>
              <a:spcBef>
                <a:spcPts val="600"/>
              </a:spcBef>
              <a:defRPr sz="2700"/>
            </a:pPr>
            <a:r>
              <a:t>No heading for any players participating at U14 or below.</a:t>
            </a:r>
          </a:p>
          <a:p>
            <a:pPr marL="0" indent="0">
              <a:lnSpc>
                <a:spcPct val="80000"/>
              </a:lnSpc>
              <a:spcBef>
                <a:spcPts val="600"/>
              </a:spcBef>
              <a:buSzTx/>
              <a:buNone/>
              <a:defRPr sz="2700"/>
            </a:pPr>
          </a:p>
          <a:p>
            <a:pPr>
              <a:lnSpc>
                <a:spcPct val="80000"/>
              </a:lnSpc>
              <a:spcBef>
                <a:spcPts val="600"/>
              </a:spcBef>
              <a:defRPr sz="2700"/>
            </a:pPr>
            <a:r>
              <a:t>When a player deliberately heads the ball in a game, an indirect free kick should be awarded to the opposing team from the spot of the offense. </a:t>
            </a:r>
          </a:p>
          <a:p>
            <a:pPr>
              <a:lnSpc>
                <a:spcPct val="80000"/>
              </a:lnSpc>
              <a:spcBef>
                <a:spcPts val="600"/>
              </a:spcBef>
              <a:defRPr sz="2700"/>
            </a:pPr>
          </a:p>
          <a:p>
            <a:pPr>
              <a:lnSpc>
                <a:spcPct val="80000"/>
              </a:lnSpc>
              <a:spcBef>
                <a:spcPts val="600"/>
              </a:spcBef>
              <a:defRPr sz="2700"/>
            </a:pPr>
            <a:r>
              <a:t>If a player deliberately heads a ball within their goal area, the indirect free kick by the attacking team should be taken on the goal area line parallel to the goal line at the point nearest to where the infringement occurred.</a:t>
            </a:r>
          </a:p>
        </p:txBody>
      </p:sp>
    </p:spTree>
  </p:cSld>
  <p:clrMapOvr>
    <a:masterClrMapping/>
  </p:clrMapOvr>
  <p:transition xmlns:p14="http://schemas.microsoft.com/office/powerpoint/2010/main" spd="med" advClick="1" p14:dur="1000"/>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9" name="Shape 149"/>
          <p:cNvSpPr/>
          <p:nvPr>
            <p:ph type="title"/>
          </p:nvPr>
        </p:nvSpPr>
        <p:spPr>
          <a:prstGeom prst="rect">
            <a:avLst/>
          </a:prstGeom>
        </p:spPr>
        <p:txBody>
          <a:bodyPr/>
          <a:lstStyle/>
          <a:p>
            <a:pPr/>
            <a:r>
              <a:t>Concussion Protocol</a:t>
            </a:r>
          </a:p>
        </p:txBody>
      </p:sp>
      <p:sp>
        <p:nvSpPr>
          <p:cNvPr id="150" name="Shape 150"/>
          <p:cNvSpPr/>
          <p:nvPr>
            <p:ph type="body" idx="1"/>
          </p:nvPr>
        </p:nvSpPr>
        <p:spPr>
          <a:xfrm>
            <a:off x="457200" y="1600200"/>
            <a:ext cx="8229600" cy="4800600"/>
          </a:xfrm>
          <a:prstGeom prst="rect">
            <a:avLst/>
          </a:prstGeom>
        </p:spPr>
        <p:txBody>
          <a:bodyPr/>
          <a:lstStyle>
            <a:lvl2pPr marL="742950" indent="-285750">
              <a:spcBef>
                <a:spcPts val="600"/>
              </a:spcBef>
              <a:defRPr sz="2800"/>
            </a:lvl2pPr>
          </a:lstStyle>
          <a:p>
            <a:pPr/>
            <a:r>
              <a:t>Concussion Protocol &amp; Procedures</a:t>
            </a:r>
          </a:p>
          <a:p>
            <a:pPr lvl="1"/>
            <a:r>
              <a:t> </a:t>
            </a:r>
          </a:p>
        </p:txBody>
      </p:sp>
    </p:spTree>
  </p:cSld>
  <p:clrMapOvr>
    <a:masterClrMapping/>
  </p:clrMapOvr>
  <p:transition xmlns:p14="http://schemas.microsoft.com/office/powerpoint/2010/main" spd="med" advClick="1" p14:dur="1000"/>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4" name="Shape 154"/>
          <p:cNvSpPr/>
          <p:nvPr>
            <p:ph type="title"/>
          </p:nvPr>
        </p:nvSpPr>
        <p:spPr>
          <a:prstGeom prst="rect">
            <a:avLst/>
          </a:prstGeom>
        </p:spPr>
        <p:txBody>
          <a:bodyPr/>
          <a:lstStyle/>
          <a:p>
            <a:pPr/>
            <a:r>
              <a:t>District VI Zero Tolerance Policy</a:t>
            </a:r>
          </a:p>
        </p:txBody>
      </p:sp>
      <p:sp>
        <p:nvSpPr>
          <p:cNvPr id="155" name="Shape 155"/>
          <p:cNvSpPr/>
          <p:nvPr>
            <p:ph type="body" idx="1"/>
          </p:nvPr>
        </p:nvSpPr>
        <p:spPr>
          <a:xfrm>
            <a:off x="457200" y="1600200"/>
            <a:ext cx="8229600" cy="4525963"/>
          </a:xfrm>
          <a:prstGeom prst="rect">
            <a:avLst/>
          </a:prstGeom>
        </p:spPr>
        <p:txBody>
          <a:bodyPr/>
          <a:lstStyle/>
          <a:p>
            <a:pPr marL="332613" indent="-332613" defTabSz="886968">
              <a:lnSpc>
                <a:spcPct val="80000"/>
              </a:lnSpc>
              <a:spcBef>
                <a:spcPts val="400"/>
              </a:spcBef>
              <a:defRPr sz="1940"/>
            </a:pPr>
            <a:r>
              <a:t>Each coach, player, and spectator shall at all times support the Referee and assistant Referees. Negative or critical comments directed to any member of the Referee crew will not be tolerated. </a:t>
            </a:r>
          </a:p>
          <a:p>
            <a:pPr marL="332613" indent="-332613" defTabSz="886968">
              <a:lnSpc>
                <a:spcPct val="80000"/>
              </a:lnSpc>
              <a:spcBef>
                <a:spcPts val="400"/>
              </a:spcBef>
              <a:defRPr sz="1940"/>
            </a:pPr>
          </a:p>
          <a:p>
            <a:pPr marL="332613" indent="-332613" defTabSz="886968">
              <a:lnSpc>
                <a:spcPct val="80000"/>
              </a:lnSpc>
              <a:spcBef>
                <a:spcPts val="400"/>
              </a:spcBef>
              <a:defRPr sz="1940"/>
            </a:pPr>
            <a:r>
              <a:t>No one is to address a Referee in a negative manner immediately before, during, or after the game.  </a:t>
            </a:r>
          </a:p>
          <a:p>
            <a:pPr marL="332613" indent="-332613" defTabSz="886968">
              <a:lnSpc>
                <a:spcPct val="80000"/>
              </a:lnSpc>
              <a:spcBef>
                <a:spcPts val="400"/>
              </a:spcBef>
              <a:defRPr sz="1940"/>
            </a:pPr>
          </a:p>
          <a:p>
            <a:pPr marL="332613" indent="-332613" defTabSz="886968">
              <a:lnSpc>
                <a:spcPct val="80000"/>
              </a:lnSpc>
              <a:spcBef>
                <a:spcPts val="400"/>
              </a:spcBef>
              <a:defRPr sz="1940"/>
            </a:pPr>
            <a:r>
              <a:t>It is the responsibility of </a:t>
            </a:r>
            <a:r>
              <a:rPr b="1"/>
              <a:t>ALL</a:t>
            </a:r>
            <a:r>
              <a:t> coaches to maintain the highest standards of conduct for themselves, their players, and supporters in all matches. </a:t>
            </a:r>
          </a:p>
          <a:p>
            <a:pPr marL="332613" indent="-332613" defTabSz="886968">
              <a:lnSpc>
                <a:spcPct val="80000"/>
              </a:lnSpc>
              <a:spcBef>
                <a:spcPts val="400"/>
              </a:spcBef>
              <a:defRPr sz="1940"/>
            </a:pPr>
          </a:p>
          <a:p>
            <a:pPr marL="332613" indent="-332613" defTabSz="886968">
              <a:lnSpc>
                <a:spcPct val="80000"/>
              </a:lnSpc>
              <a:spcBef>
                <a:spcPts val="400"/>
              </a:spcBef>
              <a:defRPr sz="1940"/>
            </a:pPr>
            <a:r>
              <a:t>Abusive and obscene language, violent play, violent conduct, fighting, and other behavior detrimental to the game will not be tolerated. </a:t>
            </a:r>
          </a:p>
          <a:p>
            <a:pPr marL="332613" indent="-332613" defTabSz="886968">
              <a:lnSpc>
                <a:spcPct val="80000"/>
              </a:lnSpc>
              <a:spcBef>
                <a:spcPts val="400"/>
              </a:spcBef>
              <a:defRPr sz="1940"/>
            </a:pPr>
          </a:p>
          <a:p>
            <a:pPr marL="332613" indent="-332613" defTabSz="886968">
              <a:lnSpc>
                <a:spcPct val="80000"/>
              </a:lnSpc>
              <a:spcBef>
                <a:spcPts val="400"/>
              </a:spcBef>
              <a:defRPr sz="1940"/>
            </a:pPr>
            <a:r>
              <a:t>A coach’s responsibility for Referee support and spectator control includes the times prior to, during, and after the game at the field and surrounding areas.   </a:t>
            </a:r>
          </a:p>
        </p:txBody>
      </p:sp>
    </p:spTree>
  </p:cSld>
  <p:clrMapOvr>
    <a:masterClrMapping/>
  </p:clrMapOvr>
  <p:transition xmlns:p14="http://schemas.microsoft.com/office/powerpoint/2010/main" spd="med" advClick="1" p14:dur="1000"/>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7" name="Shape 157"/>
          <p:cNvSpPr/>
          <p:nvPr>
            <p:ph type="title"/>
          </p:nvPr>
        </p:nvSpPr>
        <p:spPr>
          <a:prstGeom prst="rect">
            <a:avLst/>
          </a:prstGeom>
        </p:spPr>
        <p:txBody>
          <a:bodyPr/>
          <a:lstStyle/>
          <a:p>
            <a:pPr/>
            <a:r>
              <a:t>District VI Zero Tolerance Policy</a:t>
            </a:r>
          </a:p>
        </p:txBody>
      </p:sp>
      <p:sp>
        <p:nvSpPr>
          <p:cNvPr id="158" name="Shape 158"/>
          <p:cNvSpPr/>
          <p:nvPr>
            <p:ph type="body" idx="1"/>
          </p:nvPr>
        </p:nvSpPr>
        <p:spPr>
          <a:xfrm>
            <a:off x="457200" y="1600200"/>
            <a:ext cx="8229600" cy="4800600"/>
          </a:xfrm>
          <a:prstGeom prst="rect">
            <a:avLst/>
          </a:prstGeom>
        </p:spPr>
        <p:txBody>
          <a:bodyPr/>
          <a:lstStyle/>
          <a:p>
            <a:pPr>
              <a:lnSpc>
                <a:spcPct val="80000"/>
              </a:lnSpc>
              <a:spcBef>
                <a:spcPts val="400"/>
              </a:spcBef>
              <a:defRPr sz="2000"/>
            </a:pPr>
            <a:r>
              <a:t>Coaches, players, and sideline spectators may NOT address any member of the Referee crew during play except for:</a:t>
            </a:r>
          </a:p>
          <a:p>
            <a:pPr>
              <a:lnSpc>
                <a:spcPct val="80000"/>
              </a:lnSpc>
              <a:spcBef>
                <a:spcPts val="400"/>
              </a:spcBef>
              <a:defRPr sz="2000"/>
            </a:pPr>
          </a:p>
          <a:p>
            <a:pPr lvl="1" marL="742950" indent="-285750">
              <a:lnSpc>
                <a:spcPct val="80000"/>
              </a:lnSpc>
              <a:spcBef>
                <a:spcPts val="400"/>
              </a:spcBef>
              <a:defRPr sz="1700"/>
            </a:pPr>
            <a:r>
              <a:t>Responding to a Referee-initiated communication.</a:t>
            </a:r>
          </a:p>
          <a:p>
            <a:pPr lvl="1" marL="742950" indent="-285750">
              <a:lnSpc>
                <a:spcPct val="80000"/>
              </a:lnSpc>
              <a:spcBef>
                <a:spcPts val="400"/>
              </a:spcBef>
              <a:defRPr sz="1700"/>
            </a:pPr>
            <a:r>
              <a:t>Making a request for substitutions.</a:t>
            </a:r>
          </a:p>
          <a:p>
            <a:pPr lvl="1" marL="742950" indent="-285750">
              <a:lnSpc>
                <a:spcPct val="80000"/>
              </a:lnSpc>
              <a:spcBef>
                <a:spcPts val="400"/>
              </a:spcBef>
              <a:defRPr sz="1700"/>
            </a:pPr>
            <a:r>
              <a:t>Pointing out emergencies or safety issues, such as an injured player on the field.</a:t>
            </a:r>
          </a:p>
          <a:p>
            <a:pPr lvl="1" marL="742950" indent="-285750">
              <a:lnSpc>
                <a:spcPct val="80000"/>
              </a:lnSpc>
              <a:spcBef>
                <a:spcPts val="400"/>
              </a:spcBef>
              <a:defRPr sz="1700"/>
            </a:pPr>
            <a:r>
              <a:t>To request clarification of any call, provided the request is courteous and non-argumentative.</a:t>
            </a:r>
          </a:p>
          <a:p>
            <a:pPr>
              <a:lnSpc>
                <a:spcPct val="80000"/>
              </a:lnSpc>
              <a:spcBef>
                <a:spcPts val="400"/>
              </a:spcBef>
              <a:defRPr sz="2000"/>
            </a:pPr>
          </a:p>
          <a:p>
            <a:pPr>
              <a:lnSpc>
                <a:spcPct val="80000"/>
              </a:lnSpc>
              <a:spcBef>
                <a:spcPts val="400"/>
              </a:spcBef>
              <a:defRPr sz="2000"/>
            </a:pPr>
            <a:r>
              <a:t>A  Referee may caution any coach for his/her failure to abide by this Zero-Tolerance Policy.  Any coach who continues to violate this Policy may thereafter be dismissed from the game by the Referee.  </a:t>
            </a:r>
          </a:p>
          <a:p>
            <a:pPr>
              <a:lnSpc>
                <a:spcPct val="80000"/>
              </a:lnSpc>
              <a:spcBef>
                <a:spcPts val="400"/>
              </a:spcBef>
              <a:defRPr sz="2000"/>
            </a:pPr>
          </a:p>
          <a:p>
            <a:pPr>
              <a:lnSpc>
                <a:spcPct val="80000"/>
              </a:lnSpc>
              <a:spcBef>
                <a:spcPts val="400"/>
              </a:spcBef>
              <a:defRPr sz="2000"/>
            </a:pPr>
            <a:r>
              <a:t>A Referee may dismiss  a coach for any egregious action, including, but not limited to, abusive language or any implied or actual threat of physical abuse. </a:t>
            </a:r>
            <a:r>
              <a:rPr b="1" u="sng"/>
              <a:t>A prior warning is not required. </a:t>
            </a:r>
          </a:p>
        </p:txBody>
      </p:sp>
    </p:spTree>
  </p:cSld>
  <p:clrMapOvr>
    <a:masterClrMapping/>
  </p:clrMapOvr>
  <p:transition xmlns:p14="http://schemas.microsoft.com/office/powerpoint/2010/main" spd="med" advClick="1" p14:dur="1000"/>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0" name="Shape 160"/>
          <p:cNvSpPr/>
          <p:nvPr>
            <p:ph type="title"/>
          </p:nvPr>
        </p:nvSpPr>
        <p:spPr>
          <a:prstGeom prst="rect">
            <a:avLst/>
          </a:prstGeom>
        </p:spPr>
        <p:txBody>
          <a:bodyPr/>
          <a:lstStyle>
            <a:lvl1pPr defTabSz="832104">
              <a:defRPr sz="3549"/>
            </a:lvl1pPr>
          </a:lstStyle>
          <a:p>
            <a:pPr/>
            <a:r>
              <a:t>2019/20 Laws of the Game MODIFICATIONS Summary</a:t>
            </a:r>
          </a:p>
        </p:txBody>
      </p:sp>
      <p:sp>
        <p:nvSpPr>
          <p:cNvPr id="161" name="Shape 161"/>
          <p:cNvSpPr/>
          <p:nvPr>
            <p:ph type="body" idx="1"/>
          </p:nvPr>
        </p:nvSpPr>
        <p:spPr>
          <a:xfrm>
            <a:off x="457200" y="1600200"/>
            <a:ext cx="8229600" cy="4525963"/>
          </a:xfrm>
          <a:prstGeom prst="rect">
            <a:avLst/>
          </a:prstGeom>
        </p:spPr>
        <p:txBody>
          <a:bodyPr/>
          <a:lstStyle/>
          <a:p>
            <a:pPr>
              <a:lnSpc>
                <a:spcPct val="80000"/>
              </a:lnSpc>
              <a:spcBef>
                <a:spcPts val="200"/>
              </a:spcBef>
              <a:defRPr sz="1200"/>
            </a:pPr>
            <a:r>
              <a:t>LAW 3: THE PLAYERS</a:t>
            </a:r>
          </a:p>
          <a:p>
            <a:pPr marL="0" indent="0">
              <a:lnSpc>
                <a:spcPct val="80000"/>
              </a:lnSpc>
              <a:spcBef>
                <a:spcPts val="200"/>
              </a:spcBef>
              <a:buSzTx/>
              <a:buNone/>
              <a:defRPr sz="1200"/>
            </a:pPr>
            <a:r>
              <a:t>          </a:t>
            </a:r>
            <a:r>
              <a:rPr b="1"/>
              <a:t>Subs</a:t>
            </a:r>
            <a:r>
              <a:t> must leave the field at the nearest point on the boundary line, unless otherwise directed by the referee.</a:t>
            </a:r>
          </a:p>
          <a:p>
            <a:pPr marL="0" indent="0">
              <a:lnSpc>
                <a:spcPct val="80000"/>
              </a:lnSpc>
              <a:spcBef>
                <a:spcPts val="200"/>
              </a:spcBef>
              <a:buSzTx/>
              <a:buNone/>
              <a:defRPr sz="1200"/>
            </a:pPr>
          </a:p>
          <a:p>
            <a:pPr>
              <a:lnSpc>
                <a:spcPct val="80000"/>
              </a:lnSpc>
              <a:spcBef>
                <a:spcPts val="200"/>
              </a:spcBef>
              <a:defRPr sz="1200"/>
            </a:pPr>
            <a:r>
              <a:t>LAW 5: THE REFEREE</a:t>
            </a:r>
          </a:p>
          <a:p>
            <a:pPr lvl="1" marL="742950" indent="-285750">
              <a:lnSpc>
                <a:spcPct val="80000"/>
              </a:lnSpc>
              <a:spcBef>
                <a:spcPts val="200"/>
              </a:spcBef>
              <a:defRPr b="1" sz="1200"/>
            </a:pPr>
            <a:r>
              <a:t>Team Officials (coaches) guilty of misconduct can be shown a YC/RC</a:t>
            </a:r>
            <a:endParaRPr sz="1100"/>
          </a:p>
          <a:p>
            <a:pPr lvl="1" marL="742950" indent="-285750">
              <a:lnSpc>
                <a:spcPct val="80000"/>
              </a:lnSpc>
              <a:spcBef>
                <a:spcPts val="200"/>
              </a:spcBef>
              <a:defRPr sz="1200"/>
            </a:pPr>
            <a:r>
              <a:t>If an offender cannot be identified, the senior coach in the technical area receives the YC/RC.</a:t>
            </a:r>
            <a:endParaRPr sz="1100"/>
          </a:p>
          <a:p>
            <a:pPr lvl="1" marL="742950" indent="-285750">
              <a:lnSpc>
                <a:spcPct val="80000"/>
              </a:lnSpc>
              <a:spcBef>
                <a:spcPts val="200"/>
              </a:spcBef>
              <a:defRPr sz="1200"/>
            </a:pPr>
            <a:r>
              <a:t>If a PK is awarded, the team’s PK taker can receive assessment or treatment and then stay on the field and take</a:t>
            </a:r>
            <a:endParaRPr sz="1100"/>
          </a:p>
          <a:p>
            <a:pPr lvl="1" marL="742950" indent="-285750">
              <a:lnSpc>
                <a:spcPct val="80000"/>
              </a:lnSpc>
              <a:spcBef>
                <a:spcPts val="200"/>
              </a:spcBef>
              <a:defRPr sz="1200"/>
            </a:pPr>
            <a:r>
              <a:t>the kick</a:t>
            </a:r>
            <a:endParaRPr sz="1100"/>
          </a:p>
          <a:p>
            <a:pPr lvl="1" marL="0" indent="457200">
              <a:lnSpc>
                <a:spcPct val="80000"/>
              </a:lnSpc>
              <a:spcBef>
                <a:spcPts val="200"/>
              </a:spcBef>
              <a:buSzTx/>
              <a:buNone/>
              <a:defRPr sz="1100"/>
            </a:pPr>
          </a:p>
          <a:p>
            <a:pPr>
              <a:lnSpc>
                <a:spcPct val="80000"/>
              </a:lnSpc>
              <a:spcBef>
                <a:spcPts val="200"/>
              </a:spcBef>
              <a:defRPr sz="1200"/>
            </a:pPr>
            <a:r>
              <a:t>LAW 7: THE DURATION OF THE MATCH</a:t>
            </a:r>
          </a:p>
          <a:p>
            <a:pPr lvl="1" marL="742950" indent="-285750">
              <a:lnSpc>
                <a:spcPct val="80000"/>
              </a:lnSpc>
              <a:spcBef>
                <a:spcPts val="200"/>
              </a:spcBef>
              <a:defRPr sz="1200"/>
            </a:pPr>
            <a:r>
              <a:t>Hydration Breaks (water/drink breaks) not to exceed 1 minute</a:t>
            </a:r>
            <a:endParaRPr sz="1100"/>
          </a:p>
          <a:p>
            <a:pPr lvl="1" marL="742950" indent="-285750">
              <a:lnSpc>
                <a:spcPct val="80000"/>
              </a:lnSpc>
              <a:spcBef>
                <a:spcPts val="200"/>
              </a:spcBef>
              <a:defRPr sz="1200"/>
            </a:pPr>
            <a:r>
              <a:t>Cooling Breaks (to cool down the body) from 90 seconds to 3 minutes</a:t>
            </a:r>
            <a:endParaRPr sz="1100"/>
          </a:p>
          <a:p>
            <a:pPr lvl="1" marL="742950" indent="-285750">
              <a:lnSpc>
                <a:spcPct val="80000"/>
              </a:lnSpc>
              <a:spcBef>
                <a:spcPts val="200"/>
              </a:spcBef>
              <a:defRPr sz="1100"/>
            </a:pPr>
          </a:p>
          <a:p>
            <a:pPr>
              <a:lnSpc>
                <a:spcPct val="80000"/>
              </a:lnSpc>
              <a:spcBef>
                <a:spcPts val="200"/>
              </a:spcBef>
              <a:defRPr sz="1200"/>
            </a:pPr>
            <a:r>
              <a:t>LAW 8: THE START AND RESTART</a:t>
            </a:r>
          </a:p>
          <a:p>
            <a:pPr lvl="1" marL="742950" indent="-285750">
              <a:lnSpc>
                <a:spcPct val="80000"/>
              </a:lnSpc>
              <a:spcBef>
                <a:spcPts val="200"/>
              </a:spcBef>
              <a:defRPr sz="1200"/>
            </a:pPr>
            <a:r>
              <a:t>Coin toss - winner of coin toss may select kick-off (ball) or goal to attack/defend (side). According to their</a:t>
            </a:r>
            <a:endParaRPr sz="1100"/>
          </a:p>
          <a:p>
            <a:pPr lvl="1" marL="742950" indent="-285750">
              <a:lnSpc>
                <a:spcPct val="80000"/>
              </a:lnSpc>
              <a:spcBef>
                <a:spcPts val="200"/>
              </a:spcBef>
              <a:defRPr sz="1200"/>
            </a:pPr>
            <a:r>
              <a:t>selection, the other team takes the other option.</a:t>
            </a:r>
            <a:endParaRPr sz="1100"/>
          </a:p>
          <a:p>
            <a:pPr lvl="1" marL="742950" indent="-285750">
              <a:lnSpc>
                <a:spcPct val="80000"/>
              </a:lnSpc>
              <a:spcBef>
                <a:spcPts val="200"/>
              </a:spcBef>
              <a:defRPr sz="1100"/>
            </a:pPr>
          </a:p>
          <a:p>
            <a:pPr marL="0" indent="0">
              <a:lnSpc>
                <a:spcPct val="80000"/>
              </a:lnSpc>
              <a:spcBef>
                <a:spcPts val="200"/>
              </a:spcBef>
              <a:buSzTx/>
              <a:buNone/>
              <a:defRPr sz="1200"/>
            </a:pPr>
            <a:r>
              <a:t>          </a:t>
            </a:r>
            <a:r>
              <a:rPr b="1"/>
              <a:t>Drop Ball – all drop balls are uncontested</a:t>
            </a:r>
            <a:r>
              <a:t>. The ball is in play when it is dropped and it touches the ground</a:t>
            </a:r>
          </a:p>
          <a:p>
            <a:pPr lvl="1" marL="742950" indent="-285750">
              <a:lnSpc>
                <a:spcPct val="80000"/>
              </a:lnSpc>
              <a:spcBef>
                <a:spcPts val="200"/>
              </a:spcBef>
              <a:defRPr sz="1200"/>
            </a:pPr>
            <a:r>
              <a:t>* If play is stopped in the Penalty Area (for a non-misconduct call), the ball is dropped for the Keeper</a:t>
            </a:r>
            <a:endParaRPr sz="1100"/>
          </a:p>
          <a:p>
            <a:pPr lvl="1" marL="742950" indent="-285750">
              <a:lnSpc>
                <a:spcPct val="80000"/>
              </a:lnSpc>
              <a:spcBef>
                <a:spcPts val="200"/>
              </a:spcBef>
              <a:defRPr sz="1200"/>
            </a:pPr>
            <a:r>
              <a:t>* If play is stopped anywhere else on the field (non-misconduct call), the ball is dropped for the</a:t>
            </a:r>
            <a:endParaRPr sz="1100"/>
          </a:p>
          <a:p>
            <a:pPr lvl="1" marL="742950" indent="-285750">
              <a:lnSpc>
                <a:spcPct val="80000"/>
              </a:lnSpc>
              <a:spcBef>
                <a:spcPts val="200"/>
              </a:spcBef>
              <a:defRPr sz="1200"/>
            </a:pPr>
            <a:r>
              <a:t> team/player who last touched the ball at the location of the last touch.</a:t>
            </a:r>
            <a:endParaRPr sz="1100"/>
          </a:p>
          <a:p>
            <a:pPr lvl="1" marL="742950" indent="-285750">
              <a:lnSpc>
                <a:spcPct val="80000"/>
              </a:lnSpc>
              <a:spcBef>
                <a:spcPts val="200"/>
              </a:spcBef>
              <a:defRPr sz="1200"/>
            </a:pPr>
            <a:r>
              <a:t>* All other players (of both teams) MUST be at least 4.5 yards away.</a:t>
            </a:r>
          </a:p>
        </p:txBody>
      </p:sp>
    </p:spTree>
  </p:cSld>
  <p:clrMapOvr>
    <a:masterClrMapping/>
  </p:clrMapOvr>
  <p:transition xmlns:p14="http://schemas.microsoft.com/office/powerpoint/2010/main" spd="med" advClick="1" p14:dur="1000"/>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3" name="Shape 163"/>
          <p:cNvSpPr/>
          <p:nvPr>
            <p:ph type="title"/>
          </p:nvPr>
        </p:nvSpPr>
        <p:spPr>
          <a:prstGeom prst="rect">
            <a:avLst/>
          </a:prstGeom>
        </p:spPr>
        <p:txBody>
          <a:bodyPr/>
          <a:lstStyle>
            <a:lvl1pPr defTabSz="832104">
              <a:defRPr sz="3549"/>
            </a:lvl1pPr>
          </a:lstStyle>
          <a:p>
            <a:pPr/>
            <a:r>
              <a:t>2019/20 Laws of the Game MODIFICATIONS Summary</a:t>
            </a:r>
          </a:p>
        </p:txBody>
      </p:sp>
      <p:sp>
        <p:nvSpPr>
          <p:cNvPr id="164" name="Shape 164"/>
          <p:cNvSpPr/>
          <p:nvPr>
            <p:ph type="body" idx="1"/>
          </p:nvPr>
        </p:nvSpPr>
        <p:spPr>
          <a:xfrm>
            <a:off x="457200" y="1600200"/>
            <a:ext cx="8229600" cy="4525963"/>
          </a:xfrm>
          <a:prstGeom prst="rect">
            <a:avLst/>
          </a:prstGeom>
        </p:spPr>
        <p:txBody>
          <a:bodyPr/>
          <a:lstStyle/>
          <a:p>
            <a:pPr marL="329184" indent="-329184" defTabSz="877823">
              <a:lnSpc>
                <a:spcPct val="80000"/>
              </a:lnSpc>
              <a:spcBef>
                <a:spcPts val="200"/>
              </a:spcBef>
              <a:defRPr sz="1152"/>
            </a:pPr>
            <a:r>
              <a:t>LAW 12: FOULS AND MISCONDUCTS</a:t>
            </a:r>
          </a:p>
          <a:p>
            <a:pPr lvl="1" marL="713231" indent="-274320" defTabSz="877823">
              <a:lnSpc>
                <a:spcPct val="80000"/>
              </a:lnSpc>
              <a:spcBef>
                <a:spcPts val="200"/>
              </a:spcBef>
              <a:defRPr sz="1152"/>
            </a:pPr>
            <a:r>
              <a:t>HANDBALL - It’s an offence if the hand/arm has made the player’s body unnaturally bigger or if the hand/arm is</a:t>
            </a:r>
            <a:endParaRPr sz="1056"/>
          </a:p>
          <a:p>
            <a:pPr lvl="1" marL="0" indent="438911" defTabSz="877823">
              <a:lnSpc>
                <a:spcPct val="80000"/>
              </a:lnSpc>
              <a:spcBef>
                <a:spcPts val="200"/>
              </a:spcBef>
              <a:buSzTx/>
              <a:buNone/>
              <a:defRPr sz="1152"/>
            </a:pPr>
            <a:r>
              <a:t>         above/beyond their shoulder level.</a:t>
            </a:r>
            <a:endParaRPr sz="1056"/>
          </a:p>
          <a:p>
            <a:pPr lvl="1" marL="0" indent="438911" defTabSz="877823">
              <a:lnSpc>
                <a:spcPct val="80000"/>
              </a:lnSpc>
              <a:spcBef>
                <a:spcPts val="200"/>
              </a:spcBef>
              <a:buSzTx/>
              <a:buNone/>
              <a:defRPr sz="1152"/>
            </a:pPr>
            <a:r>
              <a:t>         HANDBALL - It is NOT usually an offence if the ball touches the player’s hand/arm directly from a player’s own</a:t>
            </a:r>
            <a:endParaRPr sz="1056"/>
          </a:p>
          <a:p>
            <a:pPr lvl="1" marL="0" indent="438911" defTabSz="877823">
              <a:lnSpc>
                <a:spcPct val="80000"/>
              </a:lnSpc>
              <a:spcBef>
                <a:spcPts val="200"/>
              </a:spcBef>
              <a:buSzTx/>
              <a:buNone/>
              <a:defRPr sz="1152"/>
            </a:pPr>
            <a:r>
              <a:t>          head or body (including foot), or if the ball touches the player’s hand/arm if the hand is close to the body and</a:t>
            </a:r>
            <a:endParaRPr sz="1056"/>
          </a:p>
          <a:p>
            <a:pPr lvl="1" marL="0" indent="438911" defTabSz="877823">
              <a:lnSpc>
                <a:spcPct val="80000"/>
              </a:lnSpc>
              <a:spcBef>
                <a:spcPts val="200"/>
              </a:spcBef>
              <a:buSzTx/>
              <a:buNone/>
              <a:defRPr sz="1152"/>
            </a:pPr>
            <a:r>
              <a:t>          does not make the body bigger or when the player falls and the hand/arm is between the body and the ground</a:t>
            </a:r>
            <a:endParaRPr sz="1056"/>
          </a:p>
          <a:p>
            <a:pPr lvl="1" marL="0" indent="438911" defTabSz="877823">
              <a:lnSpc>
                <a:spcPct val="80000"/>
              </a:lnSpc>
              <a:spcBef>
                <a:spcPts val="200"/>
              </a:spcBef>
              <a:buSzTx/>
              <a:buNone/>
              <a:defRPr sz="1152"/>
            </a:pPr>
            <a:r>
              <a:t>          to support the body, but is not extended laterally or vertically away from the body.</a:t>
            </a:r>
            <a:endParaRPr sz="1056"/>
          </a:p>
          <a:p>
            <a:pPr lvl="1" marL="713231" indent="-274320" defTabSz="877823">
              <a:lnSpc>
                <a:spcPct val="80000"/>
              </a:lnSpc>
              <a:spcBef>
                <a:spcPts val="200"/>
              </a:spcBef>
              <a:defRPr sz="1152"/>
            </a:pPr>
            <a:r>
              <a:t>HANDBALL - An ‘illegal’ handball offence by the Keeper in their own Penalty Area is not sanctioned with YC/RC.</a:t>
            </a:r>
            <a:endParaRPr sz="1056"/>
          </a:p>
          <a:p>
            <a:pPr lvl="1" marL="713231" indent="-274320" defTabSz="877823">
              <a:lnSpc>
                <a:spcPct val="80000"/>
              </a:lnSpc>
              <a:spcBef>
                <a:spcPts val="200"/>
              </a:spcBef>
              <a:defRPr sz="1152"/>
            </a:pPr>
            <a:r>
              <a:t>HANDBALL - If, after a throw-in or deliberate pass from a team-mate, the Keeper UNSUCCESSFULLY kicks or tries</a:t>
            </a:r>
            <a:endParaRPr sz="1056"/>
          </a:p>
          <a:p>
            <a:pPr lvl="1" marL="0" indent="438911" defTabSz="877823">
              <a:lnSpc>
                <a:spcPct val="80000"/>
              </a:lnSpc>
              <a:spcBef>
                <a:spcPts val="200"/>
              </a:spcBef>
              <a:buSzTx/>
              <a:buNone/>
              <a:defRPr sz="1152"/>
            </a:pPr>
            <a:r>
              <a:t>          to kick the ball to release it into play, the Keeper can then handle the ball</a:t>
            </a:r>
            <a:endParaRPr sz="1056"/>
          </a:p>
          <a:p>
            <a:pPr lvl="1" marL="0" indent="438911" defTabSz="877823">
              <a:lnSpc>
                <a:spcPct val="80000"/>
              </a:lnSpc>
              <a:spcBef>
                <a:spcPts val="200"/>
              </a:spcBef>
              <a:buSzTx/>
              <a:buNone/>
              <a:defRPr sz="1056"/>
            </a:pPr>
          </a:p>
          <a:p>
            <a:pPr marL="329184" indent="-329184" defTabSz="877823">
              <a:lnSpc>
                <a:spcPct val="80000"/>
              </a:lnSpc>
              <a:spcBef>
                <a:spcPts val="200"/>
              </a:spcBef>
              <a:defRPr sz="1152"/>
            </a:pPr>
            <a:r>
              <a:t>LAW 13: FREE KICKS</a:t>
            </a:r>
          </a:p>
          <a:p>
            <a:pPr marL="0" indent="0" defTabSz="877823">
              <a:lnSpc>
                <a:spcPct val="80000"/>
              </a:lnSpc>
              <a:spcBef>
                <a:spcPts val="200"/>
              </a:spcBef>
              <a:buSzTx/>
              <a:buNone/>
              <a:defRPr sz="1152"/>
            </a:pPr>
            <a:r>
              <a:t>                    From a DFK, the ball is in play once it is kicked and </a:t>
            </a:r>
            <a:r>
              <a:rPr b="1"/>
              <a:t>clearly moves</a:t>
            </a:r>
            <a:r>
              <a:t>; it does NOT have to leave the Penalty   	Area</a:t>
            </a:r>
          </a:p>
          <a:p>
            <a:pPr marL="0" indent="0" defTabSz="877823">
              <a:lnSpc>
                <a:spcPct val="80000"/>
              </a:lnSpc>
              <a:spcBef>
                <a:spcPts val="200"/>
              </a:spcBef>
              <a:buSzTx/>
              <a:buNone/>
              <a:defRPr sz="1152"/>
            </a:pPr>
            <a:r>
              <a:t>                    </a:t>
            </a:r>
            <a:r>
              <a:rPr b="1"/>
              <a:t>WALL</a:t>
            </a:r>
            <a:r>
              <a:t> – When there is a defensive ‘wall’ of at least 3 players, all attacking team players must be at least 3                              	feet from the wall; an IDFK if they encroach.</a:t>
            </a:r>
          </a:p>
          <a:p>
            <a:pPr marL="0" indent="0" defTabSz="877823">
              <a:lnSpc>
                <a:spcPct val="80000"/>
              </a:lnSpc>
              <a:spcBef>
                <a:spcPts val="200"/>
              </a:spcBef>
              <a:buSzTx/>
              <a:buNone/>
              <a:defRPr sz="1152"/>
            </a:pPr>
          </a:p>
          <a:p>
            <a:pPr marL="329184" indent="-329184" defTabSz="877823">
              <a:lnSpc>
                <a:spcPct val="80000"/>
              </a:lnSpc>
              <a:spcBef>
                <a:spcPts val="200"/>
              </a:spcBef>
              <a:defRPr b="1" sz="1152"/>
            </a:pPr>
            <a:r>
              <a:t>LAW 14: THE PENALTY KICK</a:t>
            </a:r>
          </a:p>
          <a:p>
            <a:pPr lvl="1" marL="0" indent="438911" defTabSz="877823">
              <a:lnSpc>
                <a:spcPct val="80000"/>
              </a:lnSpc>
              <a:spcBef>
                <a:spcPts val="200"/>
              </a:spcBef>
              <a:buSzTx/>
              <a:buNone/>
              <a:defRPr sz="1152"/>
            </a:pPr>
            <a:r>
              <a:t>          Keeper must have at least part of one foot on, or in line with, the goal line when a PK is taken; cannot stand</a:t>
            </a:r>
            <a:endParaRPr sz="1056"/>
          </a:p>
          <a:p>
            <a:pPr lvl="1" marL="0" indent="438911" defTabSz="877823">
              <a:lnSpc>
                <a:spcPct val="80000"/>
              </a:lnSpc>
              <a:spcBef>
                <a:spcPts val="200"/>
              </a:spcBef>
              <a:buSzTx/>
              <a:buNone/>
              <a:defRPr sz="1152"/>
            </a:pPr>
            <a:r>
              <a:t>          behind the line</a:t>
            </a:r>
            <a:endParaRPr sz="1056"/>
          </a:p>
          <a:p>
            <a:pPr lvl="1" marL="0" indent="438911" defTabSz="877823">
              <a:lnSpc>
                <a:spcPct val="80000"/>
              </a:lnSpc>
              <a:spcBef>
                <a:spcPts val="200"/>
              </a:spcBef>
              <a:buSzTx/>
              <a:buNone/>
              <a:defRPr sz="1056"/>
            </a:pPr>
          </a:p>
          <a:p>
            <a:pPr marL="329184" indent="-329184" defTabSz="877823">
              <a:lnSpc>
                <a:spcPct val="80000"/>
              </a:lnSpc>
              <a:spcBef>
                <a:spcPts val="200"/>
              </a:spcBef>
              <a:defRPr b="1" sz="1152"/>
            </a:pPr>
            <a:r>
              <a:t>LAW 16: THE GOAL KICK</a:t>
            </a:r>
          </a:p>
          <a:p>
            <a:pPr lvl="1" marL="0" indent="438911" defTabSz="877823">
              <a:lnSpc>
                <a:spcPct val="80000"/>
              </a:lnSpc>
              <a:spcBef>
                <a:spcPts val="200"/>
              </a:spcBef>
              <a:buSzTx/>
              <a:buNone/>
              <a:defRPr sz="1056"/>
            </a:pPr>
            <a:r>
              <a:t>         </a:t>
            </a:r>
            <a:r>
              <a:rPr sz="1152"/>
              <a:t>GOAL KICKS - At goal kicks, the ball is in play once it is kicked and clearly moves; it does not have to leave the</a:t>
            </a:r>
          </a:p>
          <a:p>
            <a:pPr lvl="1" marL="0" indent="438911" defTabSz="877823">
              <a:lnSpc>
                <a:spcPct val="80000"/>
              </a:lnSpc>
              <a:spcBef>
                <a:spcPts val="200"/>
              </a:spcBef>
              <a:buSzTx/>
              <a:buNone/>
              <a:defRPr sz="1152"/>
            </a:pPr>
            <a:r>
              <a:t>          Penalty Area</a:t>
            </a:r>
            <a:r>
              <a:rPr sz="1056"/>
              <a:t>.</a:t>
            </a:r>
          </a:p>
        </p:txBody>
      </p:sp>
    </p:spTree>
  </p:cSld>
  <p:clrMapOvr>
    <a:masterClrMapping/>
  </p:clrMapOvr>
  <p:transition xmlns:p14="http://schemas.microsoft.com/office/powerpoint/2010/main" spd="med" advClick="1" p14:dur="1000"/>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6" name="Shape 166"/>
          <p:cNvSpPr/>
          <p:nvPr>
            <p:ph type="title"/>
          </p:nvPr>
        </p:nvSpPr>
        <p:spPr>
          <a:prstGeom prst="rect">
            <a:avLst/>
          </a:prstGeom>
        </p:spPr>
        <p:txBody>
          <a:bodyPr/>
          <a:lstStyle/>
          <a:p>
            <a:pPr/>
            <a:r>
              <a:t>RUN AWAY SCORING	</a:t>
            </a:r>
          </a:p>
        </p:txBody>
      </p:sp>
      <p:sp>
        <p:nvSpPr>
          <p:cNvPr id="167" name="Shape 167"/>
          <p:cNvSpPr/>
          <p:nvPr>
            <p:ph type="body" idx="1"/>
          </p:nvPr>
        </p:nvSpPr>
        <p:spPr>
          <a:xfrm>
            <a:off x="457200" y="1600200"/>
            <a:ext cx="8229600" cy="4525963"/>
          </a:xfrm>
          <a:prstGeom prst="rect">
            <a:avLst/>
          </a:prstGeom>
        </p:spPr>
        <p:txBody>
          <a:bodyPr/>
          <a:lstStyle/>
          <a:p>
            <a:pPr marL="336042" indent="-336042" defTabSz="896111">
              <a:spcBef>
                <a:spcPts val="600"/>
              </a:spcBef>
              <a:defRPr sz="2842"/>
            </a:pPr>
            <a:r>
              <a:t>Run away scoring by definition is any victory where the scoring differential is greater than 6.</a:t>
            </a:r>
          </a:p>
          <a:p>
            <a:pPr marL="336042" indent="-336042" defTabSz="896111">
              <a:spcBef>
                <a:spcPts val="600"/>
              </a:spcBef>
              <a:defRPr sz="2842"/>
            </a:pPr>
            <a:r>
              <a:t>This continues to be a big issue across all of PYSL Rec leagues</a:t>
            </a:r>
          </a:p>
          <a:p>
            <a:pPr marL="336042" indent="-336042" defTabSz="896111">
              <a:spcBef>
                <a:spcPts val="600"/>
              </a:spcBef>
              <a:defRPr sz="2842"/>
            </a:pPr>
            <a:r>
              <a:t>Steps to curtail blow outs</a:t>
            </a:r>
          </a:p>
          <a:p>
            <a:pPr lvl="1" marL="728091" indent="-280035" defTabSz="896111">
              <a:spcBef>
                <a:spcPts val="500"/>
              </a:spcBef>
              <a:defRPr sz="2450"/>
            </a:pPr>
            <a:r>
              <a:t>Identify early in game if the teams are unbalanced</a:t>
            </a:r>
          </a:p>
          <a:p>
            <a:pPr lvl="1" marL="728091" indent="-280035" defTabSz="896111">
              <a:spcBef>
                <a:spcPts val="500"/>
              </a:spcBef>
              <a:defRPr sz="2450"/>
            </a:pPr>
            <a:r>
              <a:t>Rotate your strong players to defense and vice versa</a:t>
            </a:r>
          </a:p>
          <a:p>
            <a:pPr lvl="1" marL="728091" indent="-280035" defTabSz="896111">
              <a:spcBef>
                <a:spcPts val="500"/>
              </a:spcBef>
              <a:defRPr sz="2450"/>
            </a:pPr>
            <a:r>
              <a:t>Emphasize passing and set minimums before a shot on goal should be take</a:t>
            </a:r>
          </a:p>
        </p:txBody>
      </p:sp>
    </p:spTree>
  </p:cSld>
  <p:clrMapOvr>
    <a:masterClrMapping/>
  </p:clrMapOvr>
  <p:transition xmlns:p14="http://schemas.microsoft.com/office/powerpoint/2010/main" spd="med" advClick="1" p14:dur="1000"/>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9" name="Shape 169"/>
          <p:cNvSpPr/>
          <p:nvPr>
            <p:ph type="title"/>
          </p:nvPr>
        </p:nvSpPr>
        <p:spPr>
          <a:prstGeom prst="rect">
            <a:avLst/>
          </a:prstGeom>
        </p:spPr>
        <p:txBody>
          <a:bodyPr/>
          <a:lstStyle/>
          <a:p>
            <a:pPr/>
            <a:r>
              <a:t>AT THE BREAK TOURNAMENT</a:t>
            </a:r>
          </a:p>
        </p:txBody>
      </p:sp>
      <p:sp>
        <p:nvSpPr>
          <p:cNvPr id="170" name="Shape 170"/>
          <p:cNvSpPr/>
          <p:nvPr>
            <p:ph type="body" idx="1"/>
          </p:nvPr>
        </p:nvSpPr>
        <p:spPr>
          <a:xfrm>
            <a:off x="457200" y="1600200"/>
            <a:ext cx="8229600" cy="4525963"/>
          </a:xfrm>
          <a:prstGeom prst="rect">
            <a:avLst/>
          </a:prstGeom>
        </p:spPr>
        <p:txBody>
          <a:bodyPr/>
          <a:lstStyle/>
          <a:p>
            <a:pPr marL="0" indent="0" defTabSz="850391">
              <a:lnSpc>
                <a:spcPct val="80000"/>
              </a:lnSpc>
              <a:spcBef>
                <a:spcPts val="300"/>
              </a:spcBef>
              <a:buSzTx/>
              <a:buNone/>
              <a:defRPr sz="1395"/>
            </a:pPr>
          </a:p>
          <a:p>
            <a:pPr marL="318897" indent="-318897" defTabSz="850391">
              <a:lnSpc>
                <a:spcPct val="80000"/>
              </a:lnSpc>
              <a:spcBef>
                <a:spcPts val="300"/>
              </a:spcBef>
              <a:defRPr sz="1488"/>
            </a:pPr>
            <a:r>
              <a:t>This will be the 17th year for our tournament.  Come join the fun and participate in the longest running recreational soccer tournament in Northern California!</a:t>
            </a:r>
            <a:endParaRPr sz="1395"/>
          </a:p>
          <a:p>
            <a:pPr marL="318897" indent="-318897" defTabSz="850391">
              <a:lnSpc>
                <a:spcPct val="80000"/>
              </a:lnSpc>
              <a:spcBef>
                <a:spcPts val="300"/>
              </a:spcBef>
              <a:defRPr sz="3162"/>
            </a:pPr>
          </a:p>
          <a:p>
            <a:pPr marL="318897" indent="-318897" defTabSz="850391">
              <a:lnSpc>
                <a:spcPct val="80000"/>
              </a:lnSpc>
              <a:spcBef>
                <a:spcPts val="300"/>
              </a:spcBef>
              <a:defRPr sz="1488"/>
            </a:pPr>
            <a:r>
              <a:t>October 12th and 13th, 2019</a:t>
            </a:r>
            <a:endParaRPr sz="1395"/>
          </a:p>
          <a:p>
            <a:pPr marL="318897" indent="-318897" defTabSz="850391">
              <a:lnSpc>
                <a:spcPct val="80000"/>
              </a:lnSpc>
              <a:spcBef>
                <a:spcPts val="300"/>
              </a:spcBef>
              <a:defRPr sz="3162"/>
            </a:pPr>
          </a:p>
          <a:p>
            <a:pPr marL="318897" indent="-318897" defTabSz="850391">
              <a:lnSpc>
                <a:spcPct val="80000"/>
              </a:lnSpc>
              <a:spcBef>
                <a:spcPts val="300"/>
              </a:spcBef>
              <a:defRPr sz="1488"/>
            </a:pPr>
            <a:r>
              <a:t>•	Open to girls and boys teams Under 9 through Under 14</a:t>
            </a:r>
            <a:endParaRPr sz="1395"/>
          </a:p>
          <a:p>
            <a:pPr marL="318897" indent="-318897" defTabSz="850391">
              <a:lnSpc>
                <a:spcPct val="80000"/>
              </a:lnSpc>
              <a:spcBef>
                <a:spcPts val="300"/>
              </a:spcBef>
              <a:defRPr sz="1488"/>
            </a:pPr>
            <a:r>
              <a:t>•	All teams will play at least three games with </a:t>
            </a:r>
            <a:endParaRPr sz="1395"/>
          </a:p>
          <a:p>
            <a:pPr lvl="2" marL="0" indent="850391" defTabSz="850391">
              <a:lnSpc>
                <a:spcPct val="80000"/>
              </a:lnSpc>
              <a:spcBef>
                <a:spcPts val="300"/>
              </a:spcBef>
              <a:buSzTx/>
              <a:buNone/>
              <a:defRPr sz="1488"/>
            </a:pPr>
            <a:r>
              <a:t>Championship and Consolation games on Sunday </a:t>
            </a:r>
            <a:endParaRPr sz="1023"/>
          </a:p>
          <a:p>
            <a:pPr marL="318897" indent="-318897" defTabSz="850391">
              <a:lnSpc>
                <a:spcPct val="80000"/>
              </a:lnSpc>
              <a:spcBef>
                <a:spcPts val="300"/>
              </a:spcBef>
              <a:defRPr sz="1488"/>
            </a:pPr>
            <a:r>
              <a:t>•	Pins for all participants and trophies/medals 1st through 4th place</a:t>
            </a:r>
            <a:endParaRPr sz="1395"/>
          </a:p>
          <a:p>
            <a:pPr marL="318897" indent="-318897" defTabSz="850391">
              <a:lnSpc>
                <a:spcPct val="80000"/>
              </a:lnSpc>
              <a:spcBef>
                <a:spcPts val="300"/>
              </a:spcBef>
              <a:defRPr sz="1488"/>
            </a:pPr>
            <a:r>
              <a:t>•	Registration open mid-August to October 1, 2019.</a:t>
            </a:r>
            <a:endParaRPr sz="1395"/>
          </a:p>
          <a:p>
            <a:pPr marL="318897" indent="-318897" defTabSz="850391">
              <a:lnSpc>
                <a:spcPct val="80000"/>
              </a:lnSpc>
              <a:spcBef>
                <a:spcPts val="300"/>
              </a:spcBef>
              <a:defRPr sz="1488"/>
            </a:pPr>
            <a:r>
              <a:t>Cost: U11 to U14 teams-$325.00 per team (3 guest players allowed)</a:t>
            </a:r>
            <a:endParaRPr sz="1395"/>
          </a:p>
          <a:p>
            <a:pPr marL="318897" indent="-318897" defTabSz="850391">
              <a:lnSpc>
                <a:spcPct val="80000"/>
              </a:lnSpc>
              <a:spcBef>
                <a:spcPts val="300"/>
              </a:spcBef>
              <a:defRPr sz="1488"/>
            </a:pPr>
            <a:r>
              <a:t>	U9 and U10 Teams-$250 per team (3 guest players allowed) </a:t>
            </a:r>
            <a:endParaRPr sz="1395"/>
          </a:p>
          <a:p>
            <a:pPr marL="318897" indent="-318897" defTabSz="850391">
              <a:lnSpc>
                <a:spcPct val="80000"/>
              </a:lnSpc>
              <a:spcBef>
                <a:spcPts val="300"/>
              </a:spcBef>
              <a:defRPr sz="1488"/>
            </a:pPr>
            <a:r>
              <a:t>Proceeds from this tournament help to fund the annual RYSC Jo Meza Memorial Scholarships </a:t>
            </a:r>
            <a:endParaRPr sz="1395"/>
          </a:p>
          <a:p>
            <a:pPr marL="318897" indent="-318897" defTabSz="850391">
              <a:lnSpc>
                <a:spcPct val="80000"/>
              </a:lnSpc>
              <a:spcBef>
                <a:spcPts val="300"/>
              </a:spcBef>
              <a:defRPr sz="1488"/>
            </a:pPr>
            <a:r>
              <a:t>for graduating high school seniors</a:t>
            </a:r>
            <a:endParaRPr sz="1395"/>
          </a:p>
          <a:p>
            <a:pPr marL="318897" indent="-318897" defTabSz="850391">
              <a:lnSpc>
                <a:spcPct val="80000"/>
              </a:lnSpc>
              <a:spcBef>
                <a:spcPts val="300"/>
              </a:spcBef>
              <a:defRPr sz="3162"/>
            </a:pPr>
          </a:p>
          <a:p>
            <a:pPr marL="318897" indent="-318897" defTabSz="850391">
              <a:lnSpc>
                <a:spcPct val="80000"/>
              </a:lnSpc>
              <a:spcBef>
                <a:spcPts val="300"/>
              </a:spcBef>
              <a:defRPr sz="1488"/>
            </a:pPr>
            <a:r>
              <a:t>Please go the tournament link on www.rosevillesoccer.com for the application and entry information!</a:t>
            </a:r>
          </a:p>
        </p:txBody>
      </p:sp>
    </p:spTree>
  </p:cSld>
  <p:clrMapOvr>
    <a:masterClrMapping/>
  </p:clrMapOvr>
  <p:transition xmlns:p14="http://schemas.microsoft.com/office/powerpoint/2010/main" spd="med" advClick="1" p14:dur="1000"/>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2" name="Shape 172"/>
          <p:cNvSpPr/>
          <p:nvPr>
            <p:ph type="title"/>
          </p:nvPr>
        </p:nvSpPr>
        <p:spPr>
          <a:prstGeom prst="rect">
            <a:avLst/>
          </a:prstGeom>
        </p:spPr>
        <p:txBody>
          <a:bodyPr/>
          <a:lstStyle/>
          <a:p>
            <a:pPr/>
            <a:r>
              <a:t>Uniforms</a:t>
            </a:r>
          </a:p>
        </p:txBody>
      </p:sp>
      <p:sp>
        <p:nvSpPr>
          <p:cNvPr id="173" name="Shape 173"/>
          <p:cNvSpPr/>
          <p:nvPr>
            <p:ph type="body" idx="1"/>
          </p:nvPr>
        </p:nvSpPr>
        <p:spPr>
          <a:xfrm>
            <a:off x="457200" y="1600200"/>
            <a:ext cx="8229600" cy="4525963"/>
          </a:xfrm>
          <a:prstGeom prst="rect">
            <a:avLst/>
          </a:prstGeom>
        </p:spPr>
        <p:txBody>
          <a:bodyPr/>
          <a:lstStyle/>
          <a:p>
            <a:pPr>
              <a:lnSpc>
                <a:spcPct val="80000"/>
              </a:lnSpc>
              <a:spcBef>
                <a:spcPts val="400"/>
              </a:spcBef>
              <a:defRPr sz="1700"/>
            </a:pPr>
            <a:r>
              <a:t>Uniforms for U6-U8 Recreational Teams:   For teams in the U6 to U8 age groups, the RYSC uniform consists of a reversible green/white jersey, black shorts, and black socks. The cost of the U6-U8 package is $28.00 before tax.</a:t>
            </a:r>
          </a:p>
          <a:p>
            <a:pPr marL="0" indent="0">
              <a:lnSpc>
                <a:spcPct val="80000"/>
              </a:lnSpc>
              <a:spcBef>
                <a:spcPts val="400"/>
              </a:spcBef>
              <a:buSzTx/>
              <a:buNone/>
              <a:defRPr sz="1700"/>
            </a:pPr>
          </a:p>
          <a:p>
            <a:pPr>
              <a:lnSpc>
                <a:spcPct val="80000"/>
              </a:lnSpc>
              <a:spcBef>
                <a:spcPts val="400"/>
              </a:spcBef>
              <a:defRPr sz="1700"/>
            </a:pPr>
            <a:r>
              <a:t>Uniforms for U9 and Older Recreational Teams : For teams in the U9 and older age groups, the RYSC uniform consists of a pair of jerseys (one white, one green), black shorts, and black socks. The cost of the U9 and older package is $35.00 before tax.</a:t>
            </a:r>
          </a:p>
          <a:p>
            <a:pPr marL="0" indent="0">
              <a:lnSpc>
                <a:spcPct val="80000"/>
              </a:lnSpc>
              <a:spcBef>
                <a:spcPts val="400"/>
              </a:spcBef>
              <a:buSzTx/>
              <a:buNone/>
              <a:defRPr sz="1700"/>
            </a:pPr>
          </a:p>
          <a:p>
            <a:pPr>
              <a:lnSpc>
                <a:spcPct val="80000"/>
              </a:lnSpc>
              <a:spcBef>
                <a:spcPts val="400"/>
              </a:spcBef>
              <a:defRPr sz="1700"/>
            </a:pPr>
            <a:r>
              <a:t>Purchasing Recreational Uniforms:  Uniforms may be purchased through:</a:t>
            </a:r>
          </a:p>
          <a:p>
            <a:pPr marL="0" indent="0">
              <a:lnSpc>
                <a:spcPct val="80000"/>
              </a:lnSpc>
              <a:spcBef>
                <a:spcPts val="400"/>
              </a:spcBef>
              <a:buSzTx/>
              <a:buNone/>
              <a:defRPr sz="1700"/>
            </a:pPr>
            <a:r>
              <a:t>	Kombat Soccer, the official provider of uniforms for the Roseville Youth 	Soccer Club, which is located at:  1230 Sunset Blvd., Suite 300 Rocklin, CA 	95765.  (Corner of Sunset Blvd. and West Oaks Blvd. next to Mongolian BBQ 	Sizzle)</a:t>
            </a:r>
          </a:p>
          <a:p>
            <a:pPr marL="0" indent="0">
              <a:lnSpc>
                <a:spcPct val="80000"/>
              </a:lnSpc>
              <a:spcBef>
                <a:spcPts val="400"/>
              </a:spcBef>
              <a:buSzTx/>
              <a:buNone/>
              <a:defRPr sz="1700"/>
            </a:pPr>
          </a:p>
          <a:p>
            <a:pPr>
              <a:lnSpc>
                <a:spcPct val="80000"/>
              </a:lnSpc>
              <a:spcBef>
                <a:spcPts val="400"/>
              </a:spcBef>
              <a:defRPr sz="1700"/>
            </a:pPr>
            <a:r>
              <a:t>RYSC has adopted the rule that when you are home wear white, on the road wear green.  Please contact the opposing coach ahead of time to confirm</a:t>
            </a:r>
          </a:p>
        </p:txBody>
      </p:sp>
    </p:spTree>
  </p:cSld>
  <p:clrMapOvr>
    <a:masterClrMapping/>
  </p:clrMapOvr>
  <p:transition xmlns:p14="http://schemas.microsoft.com/office/powerpoint/2010/main" spd="med" advClick="1" p14:dur="1000"/>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5" name="Shape 175"/>
          <p:cNvSpPr/>
          <p:nvPr>
            <p:ph type="title"/>
          </p:nvPr>
        </p:nvSpPr>
        <p:spPr>
          <a:prstGeom prst="rect">
            <a:avLst/>
          </a:prstGeom>
        </p:spPr>
        <p:txBody>
          <a:bodyPr/>
          <a:lstStyle/>
          <a:p>
            <a:pPr/>
            <a:r>
              <a:t>Team Equipment Distribution</a:t>
            </a:r>
          </a:p>
        </p:txBody>
      </p:sp>
      <p:sp>
        <p:nvSpPr>
          <p:cNvPr id="176" name="Shape 176"/>
          <p:cNvSpPr/>
          <p:nvPr>
            <p:ph type="body" idx="1"/>
          </p:nvPr>
        </p:nvSpPr>
        <p:spPr>
          <a:xfrm>
            <a:off x="457200" y="1600200"/>
            <a:ext cx="8229600" cy="4525963"/>
          </a:xfrm>
          <a:prstGeom prst="rect">
            <a:avLst/>
          </a:prstGeom>
        </p:spPr>
        <p:txBody>
          <a:bodyPr/>
          <a:lstStyle/>
          <a:p>
            <a:pPr marL="270890" indent="-270890" defTabSz="722376">
              <a:lnSpc>
                <a:spcPct val="80000"/>
              </a:lnSpc>
              <a:spcBef>
                <a:spcPts val="300"/>
              </a:spcBef>
              <a:defRPr sz="1264"/>
            </a:pPr>
            <a:r>
              <a:t>Team Equipment Distribution: Saturday 8/3</a:t>
            </a:r>
            <a:endParaRPr sz="948"/>
          </a:p>
          <a:p>
            <a:pPr marL="270890" indent="-270890" defTabSz="722376">
              <a:lnSpc>
                <a:spcPct val="80000"/>
              </a:lnSpc>
              <a:spcBef>
                <a:spcPts val="200"/>
              </a:spcBef>
              <a:defRPr sz="2765"/>
            </a:pPr>
          </a:p>
          <a:p>
            <a:pPr marL="270890" indent="-270890" defTabSz="722376">
              <a:lnSpc>
                <a:spcPct val="80000"/>
              </a:lnSpc>
              <a:spcBef>
                <a:spcPts val="200"/>
              </a:spcBef>
              <a:defRPr b="1" sz="1106"/>
            </a:pPr>
            <a:r>
              <a:t>SOMEONE from your team MUST come and pick up the equipment on 8/3. If you are out of town that day you must send a parent. </a:t>
            </a:r>
            <a:endParaRPr sz="948"/>
          </a:p>
          <a:p>
            <a:pPr marL="270890" indent="-270890" defTabSz="722376">
              <a:lnSpc>
                <a:spcPct val="80000"/>
              </a:lnSpc>
              <a:spcBef>
                <a:spcPts val="200"/>
              </a:spcBef>
              <a:defRPr sz="2765"/>
            </a:pPr>
          </a:p>
          <a:p>
            <a:pPr marL="270890" indent="-270890" defTabSz="722376">
              <a:lnSpc>
                <a:spcPct val="80000"/>
              </a:lnSpc>
              <a:spcBef>
                <a:spcPts val="200"/>
              </a:spcBef>
              <a:defRPr sz="1106"/>
            </a:pPr>
            <a:r>
              <a:t>Location: Maidu park near the soccer fields (same as last year)</a:t>
            </a:r>
            <a:endParaRPr sz="948"/>
          </a:p>
          <a:p>
            <a:pPr marL="270890" indent="-270890" defTabSz="722376">
              <a:lnSpc>
                <a:spcPct val="80000"/>
              </a:lnSpc>
              <a:spcBef>
                <a:spcPts val="200"/>
              </a:spcBef>
              <a:defRPr sz="2765"/>
            </a:pPr>
          </a:p>
          <a:p>
            <a:pPr marL="270890" indent="-270890" defTabSz="722376">
              <a:lnSpc>
                <a:spcPct val="80000"/>
              </a:lnSpc>
              <a:spcBef>
                <a:spcPts val="200"/>
              </a:spcBef>
              <a:defRPr b="1" sz="1106"/>
            </a:pPr>
            <a:r>
              <a:t>Time: </a:t>
            </a:r>
            <a:endParaRPr sz="948"/>
          </a:p>
          <a:p>
            <a:pPr lvl="1" marL="586930" indent="-225742" defTabSz="722376">
              <a:lnSpc>
                <a:spcPct val="80000"/>
              </a:lnSpc>
              <a:spcBef>
                <a:spcPts val="200"/>
              </a:spcBef>
              <a:defRPr b="1" sz="1106"/>
            </a:pPr>
            <a:r>
              <a:t>U6 -  U7:    9 AM</a:t>
            </a:r>
            <a:endParaRPr sz="869"/>
          </a:p>
          <a:p>
            <a:pPr lvl="1" marL="586930" indent="-225742" defTabSz="722376">
              <a:lnSpc>
                <a:spcPct val="80000"/>
              </a:lnSpc>
              <a:spcBef>
                <a:spcPts val="200"/>
              </a:spcBef>
              <a:defRPr b="1" sz="1106"/>
            </a:pPr>
            <a:r>
              <a:t>U8  -  U10:  10 AM</a:t>
            </a:r>
            <a:endParaRPr sz="869"/>
          </a:p>
          <a:p>
            <a:pPr lvl="1" marL="586930" indent="-225742" defTabSz="722376">
              <a:lnSpc>
                <a:spcPct val="80000"/>
              </a:lnSpc>
              <a:spcBef>
                <a:spcPts val="200"/>
              </a:spcBef>
              <a:defRPr b="1" sz="1106"/>
            </a:pPr>
            <a:r>
              <a:t>U11 -  U19:  11 AM</a:t>
            </a:r>
            <a:endParaRPr sz="869"/>
          </a:p>
          <a:p>
            <a:pPr lvl="1" marL="586930" indent="-225742" defTabSz="722376">
              <a:lnSpc>
                <a:spcPct val="80000"/>
              </a:lnSpc>
              <a:spcBef>
                <a:spcPts val="200"/>
              </a:spcBef>
              <a:defRPr sz="2765"/>
            </a:pPr>
          </a:p>
          <a:p>
            <a:pPr marL="270890" indent="-270890" defTabSz="722376">
              <a:lnSpc>
                <a:spcPct val="80000"/>
              </a:lnSpc>
              <a:spcBef>
                <a:spcPts val="200"/>
              </a:spcBef>
              <a:defRPr sz="1106"/>
            </a:pPr>
            <a:r>
              <a:t>If you are a multi-team coach you can come at any of these times.</a:t>
            </a:r>
            <a:endParaRPr sz="948"/>
          </a:p>
          <a:p>
            <a:pPr marL="270890" indent="-270890" defTabSz="722376">
              <a:lnSpc>
                <a:spcPct val="80000"/>
              </a:lnSpc>
              <a:spcBef>
                <a:spcPts val="200"/>
              </a:spcBef>
              <a:defRPr sz="2765"/>
            </a:pPr>
          </a:p>
          <a:p>
            <a:pPr marL="270890" indent="-270890" defTabSz="722376">
              <a:lnSpc>
                <a:spcPct val="80000"/>
              </a:lnSpc>
              <a:spcBef>
                <a:spcPts val="200"/>
              </a:spcBef>
              <a:defRPr sz="1106"/>
            </a:pPr>
            <a:r>
              <a:t>New this year: Practice shirts were ordered based on the shirt size parents requested at registration. On 8/3, the team representative who picks up equipment will receive a list of the players on their team and the shirt sizes they ordered. Shirts will be on a table for you to add to your equipment kit bag. Collect only the sizes your players ordered or we may run out of shirts in a given size. This new distribution method better ensures that players receive the correct shirt sizes. </a:t>
            </a:r>
            <a:endParaRPr sz="948"/>
          </a:p>
          <a:p>
            <a:pPr marL="270890" indent="-270890" defTabSz="722376">
              <a:lnSpc>
                <a:spcPct val="80000"/>
              </a:lnSpc>
              <a:spcBef>
                <a:spcPts val="200"/>
              </a:spcBef>
              <a:defRPr sz="2765"/>
            </a:pPr>
          </a:p>
          <a:p>
            <a:pPr marL="270890" indent="-270890" defTabSz="722376">
              <a:lnSpc>
                <a:spcPct val="80000"/>
              </a:lnSpc>
              <a:spcBef>
                <a:spcPts val="200"/>
              </a:spcBef>
              <a:defRPr sz="1106"/>
            </a:pPr>
            <a:r>
              <a:t>Exchanging practice shirt sizes: Kids have growth spurts, so at the Team Manager meeting we will allow Team Managers to exchange player shirts for different sizes while supplies last.</a:t>
            </a:r>
          </a:p>
        </p:txBody>
      </p:sp>
    </p:spTree>
  </p:cSld>
  <p:clrMapOvr>
    <a:masterClrMapping/>
  </p:clrMapOvr>
  <p:transition xmlns:p14="http://schemas.microsoft.com/office/powerpoint/2010/main" spd="med" advClick="1" p14:dur="1000"/>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6" name="Shape 116"/>
          <p:cNvSpPr/>
          <p:nvPr>
            <p:ph type="title"/>
          </p:nvPr>
        </p:nvSpPr>
        <p:spPr>
          <a:prstGeom prst="rect">
            <a:avLst/>
          </a:prstGeom>
        </p:spPr>
        <p:txBody>
          <a:bodyPr/>
          <a:lstStyle/>
          <a:p>
            <a:pPr/>
            <a:r>
              <a:t>U6-U14 Coaches</a:t>
            </a:r>
          </a:p>
        </p:txBody>
      </p:sp>
      <p:sp>
        <p:nvSpPr>
          <p:cNvPr id="117" name="Shape 117"/>
          <p:cNvSpPr/>
          <p:nvPr>
            <p:ph type="body" idx="1"/>
          </p:nvPr>
        </p:nvSpPr>
        <p:spPr>
          <a:xfrm>
            <a:off x="457200" y="1600200"/>
            <a:ext cx="8229600" cy="4525963"/>
          </a:xfrm>
          <a:prstGeom prst="rect">
            <a:avLst/>
          </a:prstGeom>
        </p:spPr>
        <p:txBody>
          <a:bodyPr/>
          <a:lstStyle/>
          <a:p>
            <a:pPr/>
            <a:r>
              <a:t>Welcome and Introductions</a:t>
            </a:r>
          </a:p>
          <a:p>
            <a:pPr marL="0" indent="0">
              <a:buSzTx/>
              <a:buNone/>
            </a:pPr>
            <a:r>
              <a:t>	Opening remarks</a:t>
            </a:r>
          </a:p>
        </p:txBody>
      </p:sp>
    </p:spTree>
  </p:cSld>
  <p:clrMapOvr>
    <a:masterClrMapping/>
  </p:clrMapOvr>
  <p:transition xmlns:p14="http://schemas.microsoft.com/office/powerpoint/2010/main" spd="med" advClick="1" p14:dur="1000"/>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8" name="Shape 178"/>
          <p:cNvSpPr/>
          <p:nvPr>
            <p:ph type="title"/>
          </p:nvPr>
        </p:nvSpPr>
        <p:spPr>
          <a:prstGeom prst="rect">
            <a:avLst/>
          </a:prstGeom>
        </p:spPr>
        <p:txBody>
          <a:bodyPr/>
          <a:lstStyle/>
          <a:p>
            <a:pPr/>
            <a:r>
              <a:t>Field Equipment</a:t>
            </a:r>
          </a:p>
        </p:txBody>
      </p:sp>
      <p:sp>
        <p:nvSpPr>
          <p:cNvPr id="179" name="Shape 179"/>
          <p:cNvSpPr/>
          <p:nvPr>
            <p:ph type="body" idx="1"/>
          </p:nvPr>
        </p:nvSpPr>
        <p:spPr>
          <a:xfrm>
            <a:off x="457200" y="1600200"/>
            <a:ext cx="8229600" cy="4525963"/>
          </a:xfrm>
          <a:prstGeom prst="rect">
            <a:avLst/>
          </a:prstGeom>
        </p:spPr>
        <p:txBody>
          <a:bodyPr/>
          <a:lstStyle/>
          <a:p>
            <a:pPr>
              <a:spcBef>
                <a:spcPts val="500"/>
              </a:spcBef>
              <a:defRPr sz="2400"/>
            </a:pPr>
            <a:r>
              <a:t>On the schedule you will see either an up arrow or a down arrow beside your team’s name.  This represents whether or not you have field set up or tear down.</a:t>
            </a:r>
          </a:p>
          <a:p>
            <a:pPr>
              <a:spcBef>
                <a:spcPts val="500"/>
              </a:spcBef>
              <a:defRPr sz="2400"/>
            </a:pPr>
            <a:r>
              <a:t>Field equipment pick up location is at Maidu at the very back near the soccer fields.</a:t>
            </a:r>
          </a:p>
          <a:p>
            <a:pPr>
              <a:spcBef>
                <a:spcPts val="500"/>
              </a:spcBef>
              <a:defRPr sz="2400"/>
            </a:pPr>
            <a:r>
              <a:t>Pick up time is 6 – 7 pm on Fridays</a:t>
            </a:r>
          </a:p>
          <a:p>
            <a:pPr>
              <a:spcBef>
                <a:spcPts val="500"/>
              </a:spcBef>
              <a:defRPr sz="2400"/>
            </a:pPr>
            <a:r>
              <a:t>Drop off time is 6 – 7 pm on Sunday</a:t>
            </a:r>
          </a:p>
          <a:p>
            <a:pPr>
              <a:spcBef>
                <a:spcPts val="500"/>
              </a:spcBef>
              <a:defRPr sz="2400"/>
            </a:pPr>
            <a:r>
              <a:t>Implemented last year:  If your team fails to pickup or drop off field Equipment at the allotted time, </a:t>
            </a:r>
            <a:r>
              <a:rPr b="1"/>
              <a:t>the head coach will be suspended from coaching the following game.</a:t>
            </a:r>
          </a:p>
        </p:txBody>
      </p:sp>
    </p:spTree>
  </p:cSld>
  <p:clrMapOvr>
    <a:masterClrMapping/>
  </p:clrMapOvr>
  <p:transition xmlns:p14="http://schemas.microsoft.com/office/powerpoint/2010/main" spd="med" advClick="1" p14:dur="1000"/>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3" name="Shape 183"/>
          <p:cNvSpPr/>
          <p:nvPr>
            <p:ph type="title"/>
          </p:nvPr>
        </p:nvSpPr>
        <p:spPr>
          <a:prstGeom prst="rect">
            <a:avLst/>
          </a:prstGeom>
        </p:spPr>
        <p:txBody>
          <a:bodyPr/>
          <a:lstStyle/>
          <a:p>
            <a:pPr/>
            <a:r>
              <a:t>Team Managers Open House</a:t>
            </a:r>
          </a:p>
        </p:txBody>
      </p:sp>
      <p:sp>
        <p:nvSpPr>
          <p:cNvPr id="184" name="Shape 184"/>
          <p:cNvSpPr/>
          <p:nvPr>
            <p:ph type="body" idx="1"/>
          </p:nvPr>
        </p:nvSpPr>
        <p:spPr>
          <a:xfrm>
            <a:off x="457200" y="1600200"/>
            <a:ext cx="8229600" cy="4525963"/>
          </a:xfrm>
          <a:prstGeom prst="rect">
            <a:avLst/>
          </a:prstGeom>
        </p:spPr>
        <p:txBody>
          <a:bodyPr/>
          <a:lstStyle/>
          <a:p>
            <a:pPr marL="318897" indent="-318897" defTabSz="850391">
              <a:lnSpc>
                <a:spcPct val="80000"/>
              </a:lnSpc>
              <a:spcBef>
                <a:spcPts val="300"/>
              </a:spcBef>
              <a:defRPr sz="1488"/>
            </a:pPr>
            <a:r>
              <a:t>Team Manager Open House:  When:    Tuesday, August 27th</a:t>
            </a:r>
            <a:endParaRPr sz="1395"/>
          </a:p>
          <a:p>
            <a:pPr lvl="1" marL="690943" indent="-265747" defTabSz="850391">
              <a:lnSpc>
                <a:spcPct val="80000"/>
              </a:lnSpc>
              <a:spcBef>
                <a:spcPts val="300"/>
              </a:spcBef>
              <a:defRPr sz="1488"/>
            </a:pPr>
            <a:r>
              <a:t>Location:  Woodcreek Oaks Golf Club Banquet Room located at 5880 Woodcreek Oaks Blvd, Roseville. </a:t>
            </a:r>
            <a:endParaRPr sz="1209"/>
          </a:p>
          <a:p>
            <a:pPr marL="318897" indent="-318897" defTabSz="850391">
              <a:lnSpc>
                <a:spcPct val="80000"/>
              </a:lnSpc>
              <a:spcBef>
                <a:spcPts val="300"/>
              </a:spcBef>
              <a:defRPr sz="3162"/>
            </a:pPr>
          </a:p>
          <a:p>
            <a:pPr marL="318897" indent="-318897" defTabSz="850391">
              <a:lnSpc>
                <a:spcPct val="80000"/>
              </a:lnSpc>
              <a:spcBef>
                <a:spcPts val="300"/>
              </a:spcBef>
              <a:defRPr sz="1488"/>
            </a:pPr>
            <a:r>
              <a:t>ALL teams should send a representative.  It does not have to be the Coach or Team Manager.  U9 and older teams will pick up their player passes.  ALL teams will pick up their team packet (including Comp. Teams) which will include Team Photo Information/Order Forms, Game Cards, Trophy and Banner flyers. There will be a representative from Wilson Trophy and TopFlight Fundraising present to obtain information and/or view their products.</a:t>
            </a:r>
            <a:endParaRPr sz="1395"/>
          </a:p>
          <a:p>
            <a:pPr marL="318897" indent="-318897" defTabSz="850391">
              <a:lnSpc>
                <a:spcPct val="80000"/>
              </a:lnSpc>
              <a:spcBef>
                <a:spcPts val="300"/>
              </a:spcBef>
              <a:defRPr sz="3162"/>
            </a:pPr>
          </a:p>
          <a:p>
            <a:pPr marL="318897" indent="-318897" defTabSz="850391">
              <a:lnSpc>
                <a:spcPct val="80000"/>
              </a:lnSpc>
              <a:spcBef>
                <a:spcPts val="300"/>
              </a:spcBef>
              <a:defRPr sz="1488"/>
            </a:pPr>
            <a:r>
              <a:t>All Coaches should have their Team Manager register on the RYSC site so that they can receive notifications.  </a:t>
            </a:r>
            <a:endParaRPr sz="1395"/>
          </a:p>
          <a:p>
            <a:pPr marL="318897" indent="-318897" defTabSz="850391">
              <a:lnSpc>
                <a:spcPct val="80000"/>
              </a:lnSpc>
              <a:spcBef>
                <a:spcPts val="300"/>
              </a:spcBef>
              <a:defRPr sz="3162"/>
            </a:pPr>
          </a:p>
          <a:p>
            <a:pPr marL="318897" indent="-318897" defTabSz="850391">
              <a:lnSpc>
                <a:spcPct val="80000"/>
              </a:lnSpc>
              <a:spcBef>
                <a:spcPts val="300"/>
              </a:spcBef>
              <a:defRPr sz="1488"/>
            </a:pPr>
            <a:r>
              <a:t>We will also have player tees at the Open House as well so that sizes can be swapped out if necessary.</a:t>
            </a:r>
            <a:endParaRPr sz="1395"/>
          </a:p>
          <a:p>
            <a:pPr marL="318897" indent="-318897" defTabSz="850391">
              <a:lnSpc>
                <a:spcPct val="80000"/>
              </a:lnSpc>
              <a:spcBef>
                <a:spcPts val="300"/>
              </a:spcBef>
              <a:defRPr sz="3162"/>
            </a:pPr>
          </a:p>
          <a:p>
            <a:pPr marL="318897" indent="-318897" defTabSz="850391">
              <a:lnSpc>
                <a:spcPct val="80000"/>
              </a:lnSpc>
              <a:spcBef>
                <a:spcPts val="300"/>
              </a:spcBef>
              <a:defRPr sz="1488"/>
            </a:pPr>
            <a:r>
              <a:t>This is an Open House format which means the representative can come in ANYTIME between 6-8 and stay as little or as long as they would like.</a:t>
            </a:r>
          </a:p>
        </p:txBody>
      </p:sp>
    </p:spTree>
  </p:cSld>
  <p:clrMapOvr>
    <a:masterClrMapping/>
  </p:clrMapOvr>
  <p:transition xmlns:p14="http://schemas.microsoft.com/office/powerpoint/2010/main" spd="med" advClick="1" p14:dur="1000"/>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6" name="Shape 186"/>
          <p:cNvSpPr/>
          <p:nvPr>
            <p:ph type="title"/>
          </p:nvPr>
        </p:nvSpPr>
        <p:spPr>
          <a:prstGeom prst="rect">
            <a:avLst/>
          </a:prstGeom>
        </p:spPr>
        <p:txBody>
          <a:bodyPr/>
          <a:lstStyle/>
          <a:p>
            <a:pPr/>
            <a:r>
              <a:t>Field Usage and Field Permits</a:t>
            </a:r>
          </a:p>
        </p:txBody>
      </p:sp>
      <p:sp>
        <p:nvSpPr>
          <p:cNvPr id="187" name="Shape 187"/>
          <p:cNvSpPr/>
          <p:nvPr>
            <p:ph type="body" idx="1"/>
          </p:nvPr>
        </p:nvSpPr>
        <p:spPr>
          <a:xfrm>
            <a:off x="457200" y="1600200"/>
            <a:ext cx="8229600" cy="4876800"/>
          </a:xfrm>
          <a:prstGeom prst="rect">
            <a:avLst/>
          </a:prstGeom>
        </p:spPr>
        <p:txBody>
          <a:bodyPr/>
          <a:lstStyle/>
          <a:p>
            <a:pPr>
              <a:lnSpc>
                <a:spcPct val="80000"/>
              </a:lnSpc>
              <a:spcBef>
                <a:spcPts val="400"/>
              </a:spcBef>
              <a:defRPr sz="1700"/>
            </a:pPr>
            <a:r>
              <a:t>City of Roseville provides permits by Aug 1</a:t>
            </a:r>
          </a:p>
          <a:p>
            <a:pPr>
              <a:lnSpc>
                <a:spcPct val="80000"/>
              </a:lnSpc>
              <a:spcBef>
                <a:spcPts val="400"/>
              </a:spcBef>
              <a:defRPr sz="1700"/>
            </a:pPr>
            <a:r>
              <a:t>Permit will be made available electronically</a:t>
            </a:r>
          </a:p>
          <a:p>
            <a:pPr>
              <a:lnSpc>
                <a:spcPct val="80000"/>
              </a:lnSpc>
              <a:spcBef>
                <a:spcPts val="400"/>
              </a:spcBef>
              <a:defRPr sz="1700"/>
            </a:pPr>
            <a:r>
              <a:t>Practice starts </a:t>
            </a:r>
            <a:r>
              <a:rPr b="1" u="sng"/>
              <a:t>Aug 5</a:t>
            </a:r>
            <a:r>
              <a:t> – not earlier</a:t>
            </a:r>
          </a:p>
          <a:p>
            <a:pPr>
              <a:lnSpc>
                <a:spcPct val="80000"/>
              </a:lnSpc>
              <a:spcBef>
                <a:spcPts val="400"/>
              </a:spcBef>
              <a:defRPr sz="1700"/>
            </a:pPr>
            <a:r>
              <a:t>Our 1</a:t>
            </a:r>
            <a:r>
              <a:rPr baseline="30000"/>
              <a:t>st</a:t>
            </a:r>
            <a:r>
              <a:t> Game will be September 7th</a:t>
            </a:r>
          </a:p>
          <a:p>
            <a:pPr>
              <a:lnSpc>
                <a:spcPct val="80000"/>
              </a:lnSpc>
              <a:spcBef>
                <a:spcPts val="400"/>
              </a:spcBef>
              <a:defRPr sz="1700"/>
            </a:pPr>
            <a:r>
              <a:t>ONLY PRACTICE AT ASSIGNED FIELDS</a:t>
            </a:r>
          </a:p>
          <a:p>
            <a:pPr>
              <a:lnSpc>
                <a:spcPct val="80000"/>
              </a:lnSpc>
              <a:spcBef>
                <a:spcPts val="400"/>
              </a:spcBef>
              <a:defRPr sz="1700"/>
            </a:pPr>
            <a:r>
              <a:t>Practice time slots and locations are assigned through our scheduler.  You should have received an email asking for your practice time/location preferences. Once schedules are set, if you need to make a change please reach out to: scheduling@rosevillesoccer.com</a:t>
            </a:r>
          </a:p>
          <a:p>
            <a:pPr>
              <a:lnSpc>
                <a:spcPct val="80000"/>
              </a:lnSpc>
              <a:spcBef>
                <a:spcPts val="400"/>
              </a:spcBef>
              <a:defRPr sz="1700"/>
            </a:pPr>
          </a:p>
          <a:p>
            <a:pPr>
              <a:lnSpc>
                <a:spcPct val="80000"/>
              </a:lnSpc>
              <a:spcBef>
                <a:spcPts val="400"/>
              </a:spcBef>
              <a:defRPr sz="1700"/>
            </a:pPr>
            <a:r>
              <a:t>Be aware of how the weather conditions effect field conditions. If fields are open, but there are muddy areas present, please avoid during practices, even if that means staying out of the goals.</a:t>
            </a:r>
          </a:p>
          <a:p>
            <a:pPr>
              <a:lnSpc>
                <a:spcPct val="80000"/>
              </a:lnSpc>
              <a:spcBef>
                <a:spcPts val="400"/>
              </a:spcBef>
              <a:defRPr sz="1700"/>
            </a:pPr>
          </a:p>
          <a:p>
            <a:pPr>
              <a:lnSpc>
                <a:spcPct val="80000"/>
              </a:lnSpc>
              <a:spcBef>
                <a:spcPts val="400"/>
              </a:spcBef>
              <a:defRPr sz="1700"/>
            </a:pPr>
            <a:r>
              <a:t>The goal structures are not intended for climbing, please keep your players safe by discouraging climbing on goals.</a:t>
            </a:r>
          </a:p>
          <a:p>
            <a:pPr marL="0" indent="0">
              <a:lnSpc>
                <a:spcPct val="80000"/>
              </a:lnSpc>
              <a:spcBef>
                <a:spcPts val="400"/>
              </a:spcBef>
              <a:buSzTx/>
              <a:buNone/>
              <a:defRPr sz="1700"/>
            </a:pPr>
          </a:p>
          <a:p>
            <a:pPr>
              <a:lnSpc>
                <a:spcPct val="80000"/>
              </a:lnSpc>
              <a:spcBef>
                <a:spcPts val="400"/>
              </a:spcBef>
              <a:defRPr sz="1700"/>
            </a:pPr>
            <a:r>
              <a:t>No dogs on all City fields during games and practices; please relay this to your players' families.</a:t>
            </a:r>
          </a:p>
        </p:txBody>
      </p:sp>
    </p:spTree>
  </p:cSld>
  <p:clrMapOvr>
    <a:masterClrMapping/>
  </p:clrMapOvr>
  <p:transition xmlns:p14="http://schemas.microsoft.com/office/powerpoint/2010/main" spd="med" advClick="1" p14:dur="1000"/>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1" name="Shape 191"/>
          <p:cNvSpPr/>
          <p:nvPr>
            <p:ph type="ctrTitle"/>
          </p:nvPr>
        </p:nvSpPr>
        <p:spPr>
          <a:xfrm>
            <a:off x="1143000" y="724798"/>
            <a:ext cx="6858000" cy="944977"/>
          </a:xfrm>
          <a:prstGeom prst="rect">
            <a:avLst/>
          </a:prstGeom>
        </p:spPr>
        <p:txBody>
          <a:bodyPr/>
          <a:lstStyle>
            <a:lvl1pPr>
              <a:defRPr u="sng"/>
            </a:lvl1pPr>
          </a:lstStyle>
          <a:p>
            <a:pPr/>
            <a:r>
              <a:t>Practice Scheduling</a:t>
            </a:r>
          </a:p>
        </p:txBody>
      </p:sp>
      <p:sp>
        <p:nvSpPr>
          <p:cNvPr id="192" name="Shape 192"/>
          <p:cNvSpPr/>
          <p:nvPr>
            <p:ph type="subTitle" idx="1"/>
          </p:nvPr>
        </p:nvSpPr>
        <p:spPr>
          <a:xfrm>
            <a:off x="665922" y="1881807"/>
            <a:ext cx="7812155" cy="4797290"/>
          </a:xfrm>
          <a:prstGeom prst="rect">
            <a:avLst/>
          </a:prstGeom>
        </p:spPr>
        <p:txBody>
          <a:bodyPr/>
          <a:lstStyle/>
          <a:p>
            <a:pPr>
              <a:lnSpc>
                <a:spcPct val="80000"/>
              </a:lnSpc>
              <a:spcBef>
                <a:spcPts val="500"/>
              </a:spcBef>
              <a:defRPr b="1" sz="2300"/>
            </a:pPr>
            <a:r>
              <a:t>Thank you! We are ahead of schedule and will have the full practice spreadsheet out soon!</a:t>
            </a:r>
            <a:endParaRPr sz="2700"/>
          </a:p>
          <a:p>
            <a:pPr>
              <a:lnSpc>
                <a:spcPct val="80000"/>
              </a:lnSpc>
              <a:spcBef>
                <a:spcPts val="600"/>
              </a:spcBef>
              <a:defRPr b="1" sz="2800"/>
            </a:pPr>
          </a:p>
          <a:p>
            <a:pPr>
              <a:lnSpc>
                <a:spcPct val="80000"/>
              </a:lnSpc>
              <a:spcBef>
                <a:spcPts val="500"/>
              </a:spcBef>
              <a:defRPr b="1" sz="2300"/>
            </a:pPr>
            <a:r>
              <a:t>Coaches may start with their team earlier than their time or continue past their time, as long as they are not on another team’s designated practice area.</a:t>
            </a:r>
            <a:endParaRPr sz="2700"/>
          </a:p>
          <a:p>
            <a:pPr>
              <a:lnSpc>
                <a:spcPct val="80000"/>
              </a:lnSpc>
              <a:spcBef>
                <a:spcPts val="600"/>
              </a:spcBef>
              <a:defRPr b="1" sz="2800"/>
            </a:pPr>
          </a:p>
          <a:p>
            <a:pPr>
              <a:lnSpc>
                <a:spcPct val="80000"/>
              </a:lnSpc>
              <a:spcBef>
                <a:spcPts val="600"/>
              </a:spcBef>
              <a:defRPr sz="2700"/>
            </a:pPr>
            <a:r>
              <a:t>As we </a:t>
            </a:r>
            <a:r>
              <a:rPr sz="2300"/>
              <a:t>lose</a:t>
            </a:r>
            <a:r>
              <a:t> daylight, coaches at each site will work with each other to work out the best way for their teams to continue practicing."</a:t>
            </a:r>
            <a:endParaRPr b="1" sz="2800"/>
          </a:p>
          <a:p>
            <a:pPr>
              <a:lnSpc>
                <a:spcPct val="80000"/>
              </a:lnSpc>
              <a:spcBef>
                <a:spcPts val="600"/>
              </a:spcBef>
              <a:defRPr b="1" sz="2800"/>
            </a:pPr>
          </a:p>
          <a:p>
            <a:pPr>
              <a:lnSpc>
                <a:spcPct val="80000"/>
              </a:lnSpc>
              <a:spcBef>
                <a:spcPts val="500"/>
              </a:spcBef>
              <a:defRPr b="1" sz="2300"/>
            </a:pPr>
            <a:r>
              <a:t>Coaches will also be able to request field space for Saturday morning practices/scrimmages before the regular season starts.</a:t>
            </a:r>
          </a:p>
        </p:txBody>
      </p:sp>
    </p:spTree>
  </p:cSld>
  <p:clrMapOvr>
    <a:masterClrMapping/>
  </p:clrMapOvr>
  <p:transition xmlns:p14="http://schemas.microsoft.com/office/powerpoint/2010/main" spd="med" advClick="1" p14:dur="1000"/>
</p:sld>
</file>

<file path=ppt/slides/slide2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4" name="Shape 194"/>
          <p:cNvSpPr/>
          <p:nvPr>
            <p:ph type="title"/>
          </p:nvPr>
        </p:nvSpPr>
        <p:spPr>
          <a:prstGeom prst="rect">
            <a:avLst/>
          </a:prstGeom>
        </p:spPr>
        <p:txBody>
          <a:bodyPr/>
          <a:lstStyle/>
          <a:p>
            <a:pPr/>
            <a:r>
              <a:t>U.S. Soccer Coaching Licenses</a:t>
            </a:r>
          </a:p>
        </p:txBody>
      </p:sp>
      <p:sp>
        <p:nvSpPr>
          <p:cNvPr id="195" name="Shape 195"/>
          <p:cNvSpPr/>
          <p:nvPr>
            <p:ph type="body" idx="1"/>
          </p:nvPr>
        </p:nvSpPr>
        <p:spPr>
          <a:xfrm>
            <a:off x="457200" y="1447800"/>
            <a:ext cx="8229600" cy="5181600"/>
          </a:xfrm>
          <a:prstGeom prst="rect">
            <a:avLst/>
          </a:prstGeom>
        </p:spPr>
        <p:txBody>
          <a:bodyPr/>
          <a:lstStyle/>
          <a:p>
            <a:pPr>
              <a:spcBef>
                <a:spcPts val="400"/>
              </a:spcBef>
              <a:defRPr sz="2000"/>
            </a:pPr>
            <a:r>
              <a:t>Beginning in 2018, U.S. Soccer implemented changes to its coaching curriculum that impact the license requirements of RYSC.  </a:t>
            </a:r>
          </a:p>
          <a:p>
            <a:pPr>
              <a:defRPr sz="2000"/>
            </a:pPr>
          </a:p>
          <a:p>
            <a:pPr>
              <a:spcBef>
                <a:spcPts val="400"/>
              </a:spcBef>
              <a:defRPr sz="2000"/>
            </a:pPr>
            <a:r>
              <a:t>The Grassroots Licensing Courses consist of four (4) in-person experiences and four (4) online experiences.  Coaches have the option to engage in any of these new courses—in any sequence—after completing a free introductory module provided by U.S. Soccer.</a:t>
            </a:r>
          </a:p>
          <a:p>
            <a:pPr>
              <a:defRPr sz="2000"/>
            </a:pPr>
          </a:p>
          <a:p>
            <a:pPr>
              <a:spcBef>
                <a:spcPts val="400"/>
              </a:spcBef>
              <a:defRPr sz="2000"/>
            </a:pPr>
            <a:r>
              <a:t>The current F and E courses are transitioning out of the U.S. Soccer Coaching Pathway.  These licenses are still recognized by U.S. Soccer, and both certifications remain relevant as a means to advance within the pathway, but the specific courses are no longer be available.</a:t>
            </a:r>
          </a:p>
        </p:txBody>
      </p:sp>
    </p:spTree>
  </p:cSld>
  <p:clrMapOvr>
    <a:masterClrMapping/>
  </p:clrMapOvr>
  <p:transition xmlns:p14="http://schemas.microsoft.com/office/powerpoint/2010/main" spd="med" advClick="1" p14:dur="1000"/>
</p:sld>
</file>

<file path=ppt/slides/slide2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7" name="Shape 197"/>
          <p:cNvSpPr/>
          <p:nvPr>
            <p:ph type="title"/>
          </p:nvPr>
        </p:nvSpPr>
        <p:spPr>
          <a:prstGeom prst="rect">
            <a:avLst/>
          </a:prstGeom>
        </p:spPr>
        <p:txBody>
          <a:bodyPr/>
          <a:lstStyle/>
          <a:p>
            <a:pPr/>
          </a:p>
        </p:txBody>
      </p:sp>
      <p:pic>
        <p:nvPicPr>
          <p:cNvPr id="198" name="image3.jpg" descr="2018 US Soccer Coaching License pathway.jpg"/>
          <p:cNvPicPr>
            <a:picLocks noChangeAspect="1"/>
          </p:cNvPicPr>
          <p:nvPr/>
        </p:nvPicPr>
        <p:blipFill>
          <a:blip r:embed="rId2">
            <a:extLst/>
          </a:blip>
          <a:stretch>
            <a:fillRect/>
          </a:stretch>
        </p:blipFill>
        <p:spPr>
          <a:xfrm>
            <a:off x="2057400" y="152400"/>
            <a:ext cx="4953000" cy="6705600"/>
          </a:xfrm>
          <a:prstGeom prst="rect">
            <a:avLst/>
          </a:prstGeom>
          <a:ln w="12700">
            <a:miter lim="400000"/>
          </a:ln>
        </p:spPr>
      </p:pic>
    </p:spTree>
  </p:cSld>
  <p:clrMapOvr>
    <a:masterClrMapping/>
  </p:clrMapOvr>
  <p:transition xmlns:p14="http://schemas.microsoft.com/office/powerpoint/2010/main" spd="med" advClick="1" p14:dur="1000"/>
</p:sld>
</file>

<file path=ppt/slides/slide2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0" name="Shape 200"/>
          <p:cNvSpPr/>
          <p:nvPr>
            <p:ph type="body" idx="1"/>
          </p:nvPr>
        </p:nvSpPr>
        <p:spPr>
          <a:xfrm>
            <a:off x="533400" y="304800"/>
            <a:ext cx="8153400" cy="6248400"/>
          </a:xfrm>
          <a:prstGeom prst="rect">
            <a:avLst/>
          </a:prstGeom>
        </p:spPr>
        <p:txBody>
          <a:bodyPr/>
          <a:lstStyle/>
          <a:p>
            <a:pPr>
              <a:lnSpc>
                <a:spcPct val="80000"/>
              </a:lnSpc>
              <a:spcBef>
                <a:spcPts val="500"/>
              </a:spcBef>
              <a:defRPr sz="2400"/>
            </a:pPr>
            <a:r>
              <a:t>The Introduction to Grassroots Coaching Module serves as the first step in obtaining any one of the eight new Grassroots Licenses across four grassroots levels: 4v4, 7v7, 9v9, 11v11. </a:t>
            </a:r>
          </a:p>
          <a:p>
            <a:pPr>
              <a:lnSpc>
                <a:spcPct val="80000"/>
              </a:lnSpc>
              <a:spcBef>
                <a:spcPts val="500"/>
              </a:spcBef>
              <a:defRPr sz="2400"/>
            </a:pPr>
          </a:p>
          <a:p>
            <a:pPr>
              <a:lnSpc>
                <a:spcPct val="80000"/>
              </a:lnSpc>
              <a:spcBef>
                <a:spcPts val="500"/>
              </a:spcBef>
              <a:defRPr sz="2400"/>
            </a:pPr>
            <a:r>
              <a:t>After completing the Introduction to Grassroots Coaching Module, candidates can progress to any of the eight grassroots license course opportunities through the </a:t>
            </a:r>
            <a:r>
              <a:rPr u="sng">
                <a:solidFill>
                  <a:srgbClr val="0000FF"/>
                </a:solidFill>
                <a:uFill>
                  <a:solidFill>
                    <a:srgbClr val="0000FF"/>
                  </a:solidFill>
                </a:uFill>
                <a:hlinkClick r:id="rId2" invalidUrl="" action="" tgtFrame="" tooltip="" history="1" highlightClick="0" endSnd="0"/>
              </a:rPr>
              <a:t>U.S. Soccer Digital Coaching Center</a:t>
            </a:r>
            <a:r>
              <a:t>. </a:t>
            </a:r>
          </a:p>
          <a:p>
            <a:pPr>
              <a:lnSpc>
                <a:spcPct val="80000"/>
              </a:lnSpc>
              <a:spcBef>
                <a:spcPts val="500"/>
              </a:spcBef>
              <a:defRPr sz="2400"/>
            </a:pPr>
          </a:p>
          <a:p>
            <a:pPr>
              <a:lnSpc>
                <a:spcPct val="80000"/>
              </a:lnSpc>
              <a:spcBef>
                <a:spcPts val="500"/>
              </a:spcBef>
              <a:defRPr sz="2400"/>
            </a:pPr>
            <a:r>
              <a:t>All recreational coaches must complete the Introduction to Grassroots Coaching and one online course (4v4, 7v7, 9v9, or 11v11) by the start of their second year of coaching.</a:t>
            </a:r>
          </a:p>
          <a:p>
            <a:pPr>
              <a:lnSpc>
                <a:spcPct val="80000"/>
              </a:lnSpc>
              <a:spcBef>
                <a:spcPts val="500"/>
              </a:spcBef>
              <a:defRPr sz="2400"/>
            </a:pPr>
          </a:p>
          <a:p>
            <a:pPr>
              <a:lnSpc>
                <a:spcPct val="80000"/>
              </a:lnSpc>
              <a:spcBef>
                <a:spcPts val="500"/>
              </a:spcBef>
              <a:defRPr b="1" sz="2400"/>
            </a:pPr>
            <a:r>
              <a:t>Completion of the Introduction to Grassroots Coaching and one online course equals the previous F License requirement. </a:t>
            </a:r>
          </a:p>
        </p:txBody>
      </p:sp>
    </p:spTree>
  </p:cSld>
  <p:clrMapOvr>
    <a:masterClrMapping/>
  </p:clrMapOvr>
  <p:transition xmlns:p14="http://schemas.microsoft.com/office/powerpoint/2010/main" spd="med" advClick="1" p14:dur="1000"/>
</p:sld>
</file>

<file path=ppt/slides/slide2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2" name="Shape 202"/>
          <p:cNvSpPr/>
          <p:nvPr>
            <p:ph type="body" idx="1"/>
          </p:nvPr>
        </p:nvSpPr>
        <p:spPr>
          <a:xfrm>
            <a:off x="457200" y="228600"/>
            <a:ext cx="8229600" cy="6248400"/>
          </a:xfrm>
          <a:prstGeom prst="rect">
            <a:avLst/>
          </a:prstGeom>
        </p:spPr>
        <p:txBody>
          <a:bodyPr/>
          <a:lstStyle/>
          <a:p>
            <a:pPr marL="0" indent="0">
              <a:spcBef>
                <a:spcPts val="400"/>
              </a:spcBef>
              <a:buSzTx/>
              <a:buNone/>
              <a:defRPr b="1" sz="1800"/>
            </a:pPr>
            <a:r>
              <a:t>Introduction to Grassroots Coaching</a:t>
            </a:r>
          </a:p>
          <a:p>
            <a:pPr marL="0" indent="0">
              <a:buSzTx/>
              <a:buNone/>
              <a:defRPr sz="1800"/>
            </a:pPr>
          </a:p>
          <a:p>
            <a:pPr>
              <a:spcBef>
                <a:spcPts val="500"/>
              </a:spcBef>
              <a:defRPr sz="2400" u="sng"/>
            </a:pPr>
            <a:r>
              <a:t>Free</a:t>
            </a:r>
            <a:r>
              <a:rPr u="none"/>
              <a:t> introductory module</a:t>
            </a:r>
            <a:endParaRPr u="none"/>
          </a:p>
          <a:p>
            <a:pPr>
              <a:spcBef>
                <a:spcPts val="500"/>
              </a:spcBef>
              <a:defRPr sz="2400"/>
            </a:pPr>
            <a:r>
              <a:t>First step in the newly revised coaching license pathway</a:t>
            </a:r>
          </a:p>
          <a:p>
            <a:pPr>
              <a:spcBef>
                <a:spcPts val="500"/>
              </a:spcBef>
              <a:defRPr sz="2400" u="sng"/>
            </a:pPr>
            <a:r>
              <a:t>Required</a:t>
            </a:r>
            <a:r>
              <a:rPr u="none"/>
              <a:t> prerequisite to undergo any of U.S. Soccer's Grassroots Licensing Courses. </a:t>
            </a:r>
            <a:endParaRPr u="none"/>
          </a:p>
          <a:p>
            <a:pPr>
              <a:spcBef>
                <a:spcPts val="500"/>
              </a:spcBef>
              <a:defRPr sz="2400"/>
            </a:pPr>
            <a:r>
              <a:t>Coaches who complete the module will also be provided with four complimentary Play-Practice-Play training sessions.</a:t>
            </a:r>
          </a:p>
          <a:p>
            <a:pPr>
              <a:spcBef>
                <a:spcPts val="500"/>
              </a:spcBef>
              <a:defRPr sz="2400"/>
            </a:pPr>
            <a:r>
              <a:t>The module takes approximately 20 minutes to complete.</a:t>
            </a:r>
          </a:p>
        </p:txBody>
      </p:sp>
    </p:spTree>
  </p:cSld>
  <p:clrMapOvr>
    <a:masterClrMapping/>
  </p:clrMapOvr>
  <p:transition xmlns:p14="http://schemas.microsoft.com/office/powerpoint/2010/main" spd="med" advClick="1" p14:dur="1000"/>
</p:sld>
</file>

<file path=ppt/slides/slide2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4" name="Shape 204"/>
          <p:cNvSpPr/>
          <p:nvPr>
            <p:ph type="body" idx="1"/>
          </p:nvPr>
        </p:nvSpPr>
        <p:spPr>
          <a:xfrm>
            <a:off x="457200" y="304800"/>
            <a:ext cx="8229600" cy="6248400"/>
          </a:xfrm>
          <a:prstGeom prst="rect">
            <a:avLst/>
          </a:prstGeom>
        </p:spPr>
        <p:txBody>
          <a:bodyPr/>
          <a:lstStyle/>
          <a:p>
            <a:pPr marL="0" indent="0">
              <a:spcBef>
                <a:spcPts val="400"/>
              </a:spcBef>
              <a:buSzTx/>
              <a:buNone/>
              <a:defRPr b="1" sz="1800"/>
            </a:pPr>
            <a:r>
              <a:t>Online Courses</a:t>
            </a:r>
          </a:p>
          <a:p>
            <a:pPr marL="0" indent="0">
              <a:buSzTx/>
              <a:buNone/>
              <a:defRPr sz="1800"/>
            </a:pPr>
          </a:p>
          <a:p>
            <a:pPr>
              <a:spcBef>
                <a:spcPts val="0"/>
              </a:spcBef>
              <a:defRPr sz="1800"/>
            </a:pPr>
            <a:r>
              <a:t>Two-hour courses </a:t>
            </a:r>
          </a:p>
          <a:p>
            <a:pPr>
              <a:spcBef>
                <a:spcPts val="0"/>
              </a:spcBef>
              <a:defRPr b="1" sz="1800"/>
            </a:pPr>
            <a:r>
              <a:t>Cost:  </a:t>
            </a:r>
            <a:r>
              <a:rPr b="0"/>
              <a:t>$25 - includes access to training sessions and planning tools in the Digital Coaching Center (reimbursable by RYSC)</a:t>
            </a:r>
            <a:endParaRPr b="0"/>
          </a:p>
          <a:p>
            <a:pPr>
              <a:spcBef>
                <a:spcPts val="0"/>
              </a:spcBef>
              <a:defRPr sz="1800"/>
            </a:pPr>
            <a:r>
              <a:t>Build on the principles covered in U.S. Soccer's Introduction to Grassroots Coaching Module</a:t>
            </a:r>
          </a:p>
          <a:p>
            <a:pPr>
              <a:spcBef>
                <a:spcPts val="0"/>
              </a:spcBef>
              <a:defRPr sz="1800"/>
            </a:pPr>
            <a:r>
              <a:t>Must complete U.S. Soccer's Introduction to Grassroots Coaching module</a:t>
            </a:r>
          </a:p>
          <a:p>
            <a:pPr>
              <a:spcBef>
                <a:spcPts val="0"/>
              </a:spcBef>
              <a:defRPr sz="1800"/>
            </a:pPr>
            <a:r>
              <a:t>Candidates will learn more about U.S. Soccer's Grassroots Coaching Education Philosophy, Play-Practice-Play Methodology, the Six Tasks of a Coach, and the characteristics of players at specific age groups. </a:t>
            </a:r>
          </a:p>
          <a:p>
            <a:pPr>
              <a:spcBef>
                <a:spcPts val="0"/>
              </a:spcBef>
              <a:defRPr sz="1800"/>
            </a:pPr>
            <a:r>
              <a:t>The course will also ask each candidate to reflect on their experiences to develop action steps for personal growth.</a:t>
            </a:r>
          </a:p>
          <a:p>
            <a:pPr>
              <a:spcBef>
                <a:spcPts val="400"/>
              </a:spcBef>
              <a:defRPr sz="1800"/>
            </a:pPr>
            <a:r>
              <a:t>Must be 16 years old to register. Due to online privacy laws, individuals under the age of 16 cannot create DCC profiles, and thus are unable to take Grassroots Courses. </a:t>
            </a:r>
          </a:p>
          <a:p>
            <a:pPr>
              <a:spcBef>
                <a:spcPts val="400"/>
              </a:spcBef>
              <a:defRPr b="1" sz="1800"/>
            </a:pPr>
            <a:r>
              <a:t>4v4 Online Course</a:t>
            </a:r>
            <a:r>
              <a:rPr b="0"/>
              <a:t> - Focuses on the characteristics of players aged 6-8. </a:t>
            </a:r>
            <a:endParaRPr b="0"/>
          </a:p>
          <a:p>
            <a:pPr>
              <a:spcBef>
                <a:spcPts val="400"/>
              </a:spcBef>
              <a:defRPr b="1" sz="1800"/>
            </a:pPr>
            <a:r>
              <a:t>7v7 Online Course  </a:t>
            </a:r>
            <a:r>
              <a:rPr b="0"/>
              <a:t>- Focuses on the characteristics of players aged 9-10.</a:t>
            </a:r>
            <a:endParaRPr b="0"/>
          </a:p>
          <a:p>
            <a:pPr>
              <a:spcBef>
                <a:spcPts val="400"/>
              </a:spcBef>
              <a:defRPr b="1" sz="1800"/>
            </a:pPr>
            <a:r>
              <a:t>9v9 Online Course</a:t>
            </a:r>
            <a:r>
              <a:rPr b="0"/>
              <a:t> - Focuses on the characteristics of players aged 11-12.</a:t>
            </a:r>
            <a:endParaRPr b="0"/>
          </a:p>
          <a:p>
            <a:pPr>
              <a:spcBef>
                <a:spcPts val="400"/>
              </a:spcBef>
              <a:defRPr b="1" sz="1800"/>
            </a:pPr>
            <a:r>
              <a:t>11v11 Online Course</a:t>
            </a:r>
            <a:r>
              <a:rPr b="0"/>
              <a:t> - Focuses on the characteristics of players aged 13 and older.</a:t>
            </a:r>
          </a:p>
        </p:txBody>
      </p:sp>
    </p:spTree>
  </p:cSld>
  <p:clrMapOvr>
    <a:masterClrMapping/>
  </p:clrMapOvr>
  <p:transition xmlns:p14="http://schemas.microsoft.com/office/powerpoint/2010/main" spd="med" advClick="1" p14:dur="1000"/>
</p:sld>
</file>

<file path=ppt/slides/slide2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6" name="Shape 206"/>
          <p:cNvSpPr/>
          <p:nvPr>
            <p:ph type="body" idx="1"/>
          </p:nvPr>
        </p:nvSpPr>
        <p:spPr>
          <a:xfrm>
            <a:off x="457200" y="304800"/>
            <a:ext cx="8229600" cy="6172200"/>
          </a:xfrm>
          <a:prstGeom prst="rect">
            <a:avLst/>
          </a:prstGeom>
        </p:spPr>
        <p:txBody>
          <a:bodyPr/>
          <a:lstStyle/>
          <a:p>
            <a:pPr marL="0" indent="0">
              <a:spcBef>
                <a:spcPts val="400"/>
              </a:spcBef>
              <a:buSzTx/>
              <a:buNone/>
              <a:defRPr b="1" sz="1800"/>
            </a:pPr>
            <a:r>
              <a:t>In-Person Courses</a:t>
            </a:r>
          </a:p>
          <a:p>
            <a:pPr marL="0" indent="0">
              <a:buSzTx/>
              <a:buNone/>
              <a:defRPr b="1" sz="1800"/>
            </a:pPr>
          </a:p>
          <a:p>
            <a:pPr>
              <a:spcBef>
                <a:spcPts val="400"/>
              </a:spcBef>
              <a:defRPr sz="1800"/>
            </a:pPr>
            <a:r>
              <a:t>Four-hour courses</a:t>
            </a:r>
          </a:p>
          <a:p>
            <a:pPr>
              <a:spcBef>
                <a:spcPts val="400"/>
              </a:spcBef>
              <a:defRPr b="1" sz="1800"/>
            </a:pPr>
            <a:r>
              <a:t>Cost:  </a:t>
            </a:r>
            <a:r>
              <a:rPr b="0"/>
              <a:t>Courses range from $25-$100 (which is reimbursable by RYSC) </a:t>
            </a:r>
            <a:endParaRPr b="0"/>
          </a:p>
          <a:p>
            <a:pPr>
              <a:spcBef>
                <a:spcPts val="400"/>
              </a:spcBef>
              <a:defRPr sz="1800"/>
            </a:pPr>
            <a:r>
              <a:t>Build on the principles covered in U.S. Soccer’s Introduction to Grassroots Coaching Module. </a:t>
            </a:r>
          </a:p>
          <a:p>
            <a:pPr>
              <a:spcBef>
                <a:spcPts val="400"/>
              </a:spcBef>
              <a:defRPr sz="1800"/>
            </a:pPr>
            <a:r>
              <a:t>Must complete U.S. Soccer's Introduction to Grassroots Coaching module</a:t>
            </a:r>
          </a:p>
          <a:p>
            <a:pPr>
              <a:spcBef>
                <a:spcPts val="0"/>
              </a:spcBef>
              <a:defRPr sz="1800"/>
            </a:pPr>
            <a:r>
              <a:t>Candidates will learn more about U.S. Soccer's Grassroots Coaching Education Philosophy, Play-Practice-Play Methodology, the Six Tasks of a Coach, and the characteristics of players at specific age groups. </a:t>
            </a:r>
          </a:p>
          <a:p>
            <a:pPr>
              <a:spcBef>
                <a:spcPts val="0"/>
              </a:spcBef>
              <a:defRPr sz="1800"/>
            </a:pPr>
            <a:r>
              <a:t>The course will also ask each candidate to reflect on their experiences to develop action steps for personal growth.</a:t>
            </a:r>
          </a:p>
          <a:p>
            <a:pPr>
              <a:spcBef>
                <a:spcPts val="400"/>
              </a:spcBef>
              <a:defRPr sz="1800"/>
            </a:pPr>
            <a:r>
              <a:t>Must be 16 years old to register. Due to online privacy laws, individuals under the age of 16 cannot create DCC profiles, and thus are unable to take Grassroots Courses. </a:t>
            </a:r>
          </a:p>
          <a:p>
            <a:pPr>
              <a:spcBef>
                <a:spcPts val="400"/>
              </a:spcBef>
              <a:defRPr b="1" sz="1800"/>
            </a:pPr>
            <a:r>
              <a:t>4v4 Online Course</a:t>
            </a:r>
            <a:r>
              <a:rPr b="0"/>
              <a:t> - Focuses on the characteristics of players aged 6-8. </a:t>
            </a:r>
            <a:endParaRPr b="0"/>
          </a:p>
          <a:p>
            <a:pPr>
              <a:spcBef>
                <a:spcPts val="400"/>
              </a:spcBef>
              <a:defRPr b="1" sz="1800"/>
            </a:pPr>
            <a:r>
              <a:t>7v7 Online Course  </a:t>
            </a:r>
            <a:r>
              <a:rPr b="0"/>
              <a:t>- Focuses on the characteristics of players aged 9-10.</a:t>
            </a:r>
            <a:endParaRPr b="0"/>
          </a:p>
          <a:p>
            <a:pPr>
              <a:spcBef>
                <a:spcPts val="400"/>
              </a:spcBef>
              <a:defRPr b="1" sz="1800"/>
            </a:pPr>
            <a:r>
              <a:t>9v9 Online Course</a:t>
            </a:r>
            <a:r>
              <a:rPr b="0"/>
              <a:t> - Focuses on the characteristics of players aged 11-12.</a:t>
            </a:r>
            <a:endParaRPr b="0"/>
          </a:p>
          <a:p>
            <a:pPr>
              <a:spcBef>
                <a:spcPts val="400"/>
              </a:spcBef>
              <a:defRPr b="1" sz="1800"/>
            </a:pPr>
            <a:r>
              <a:t>11v11 Online Course</a:t>
            </a:r>
            <a:r>
              <a:rPr b="0"/>
              <a:t> - Focuses on the characteristics of players aged 13 and older.</a:t>
            </a:r>
          </a:p>
        </p:txBody>
      </p:sp>
    </p:spTree>
  </p:cSld>
  <p:clrMapOvr>
    <a:masterClrMapping/>
  </p:clrMapOvr>
  <p:transition xmlns:p14="http://schemas.microsoft.com/office/powerpoint/2010/main" spd="med" advClick="1" p14:dur="1000"/>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9" name="Shape 119"/>
          <p:cNvSpPr/>
          <p:nvPr>
            <p:ph type="title"/>
          </p:nvPr>
        </p:nvSpPr>
        <p:spPr>
          <a:xfrm>
            <a:off x="457200" y="274638"/>
            <a:ext cx="8229600" cy="944563"/>
          </a:xfrm>
          <a:prstGeom prst="rect">
            <a:avLst/>
          </a:prstGeom>
        </p:spPr>
        <p:txBody>
          <a:bodyPr/>
          <a:lstStyle/>
          <a:p>
            <a:pPr/>
            <a:r>
              <a:t>Agenda</a:t>
            </a:r>
          </a:p>
        </p:txBody>
      </p:sp>
      <p:sp>
        <p:nvSpPr>
          <p:cNvPr id="120" name="Shape 120"/>
          <p:cNvSpPr/>
          <p:nvPr>
            <p:ph type="body" idx="1"/>
          </p:nvPr>
        </p:nvSpPr>
        <p:spPr>
          <a:xfrm>
            <a:off x="457200" y="1219200"/>
            <a:ext cx="8229600" cy="5562600"/>
          </a:xfrm>
          <a:prstGeom prst="rect">
            <a:avLst/>
          </a:prstGeom>
        </p:spPr>
        <p:txBody>
          <a:bodyPr/>
          <a:lstStyle/>
          <a:p>
            <a:pPr>
              <a:lnSpc>
                <a:spcPct val="80000"/>
              </a:lnSpc>
              <a:spcBef>
                <a:spcPts val="400"/>
              </a:spcBef>
              <a:defRPr sz="2000"/>
            </a:pPr>
            <a:r>
              <a:t>Collect signed page 22 from each coach</a:t>
            </a:r>
          </a:p>
          <a:p>
            <a:pPr>
              <a:lnSpc>
                <a:spcPct val="80000"/>
              </a:lnSpc>
              <a:spcBef>
                <a:spcPts val="400"/>
              </a:spcBef>
              <a:defRPr sz="2000"/>
            </a:pPr>
            <a:r>
              <a:t>RYSC Coaching Manual Overview </a:t>
            </a:r>
          </a:p>
          <a:p>
            <a:pPr>
              <a:lnSpc>
                <a:spcPct val="80000"/>
              </a:lnSpc>
              <a:spcBef>
                <a:spcPts val="400"/>
              </a:spcBef>
              <a:defRPr sz="2000"/>
            </a:pPr>
            <a:r>
              <a:t>First Practice</a:t>
            </a:r>
          </a:p>
          <a:p>
            <a:pPr>
              <a:lnSpc>
                <a:spcPct val="80000"/>
              </a:lnSpc>
              <a:spcBef>
                <a:spcPts val="400"/>
              </a:spcBef>
              <a:defRPr sz="2000"/>
            </a:pPr>
            <a:r>
              <a:t>2016 Changes</a:t>
            </a:r>
          </a:p>
          <a:p>
            <a:pPr lvl="1" marL="742950" indent="-285750">
              <a:lnSpc>
                <a:spcPct val="80000"/>
              </a:lnSpc>
              <a:spcBef>
                <a:spcPts val="400"/>
              </a:spcBef>
              <a:defRPr sz="1700"/>
            </a:pPr>
            <a:r>
              <a:t>Age Matrix</a:t>
            </a:r>
          </a:p>
          <a:p>
            <a:pPr lvl="1" marL="742950" indent="-285750">
              <a:lnSpc>
                <a:spcPct val="80000"/>
              </a:lnSpc>
              <a:spcBef>
                <a:spcPts val="400"/>
              </a:spcBef>
              <a:defRPr sz="1700"/>
            </a:pPr>
            <a:r>
              <a:t>Small Sided Games</a:t>
            </a:r>
          </a:p>
          <a:p>
            <a:pPr lvl="1" marL="742950" indent="-285750">
              <a:lnSpc>
                <a:spcPct val="80000"/>
              </a:lnSpc>
              <a:spcBef>
                <a:spcPts val="400"/>
              </a:spcBef>
              <a:defRPr sz="1700"/>
            </a:pPr>
            <a:r>
              <a:t>Rules on Headers/Concussion Protocol</a:t>
            </a:r>
          </a:p>
          <a:p>
            <a:pPr lvl="1" marL="742950" indent="-285750">
              <a:lnSpc>
                <a:spcPct val="80000"/>
              </a:lnSpc>
              <a:spcBef>
                <a:spcPts val="400"/>
              </a:spcBef>
              <a:defRPr sz="1700"/>
            </a:pPr>
            <a:r>
              <a:t>Zero Tolerance Policy</a:t>
            </a:r>
          </a:p>
          <a:p>
            <a:pPr>
              <a:lnSpc>
                <a:spcPct val="80000"/>
              </a:lnSpc>
              <a:spcBef>
                <a:spcPts val="400"/>
              </a:spcBef>
              <a:defRPr sz="2000"/>
            </a:pPr>
            <a:r>
              <a:t>Uniforms</a:t>
            </a:r>
          </a:p>
          <a:p>
            <a:pPr>
              <a:lnSpc>
                <a:spcPct val="80000"/>
              </a:lnSpc>
              <a:spcBef>
                <a:spcPts val="400"/>
              </a:spcBef>
              <a:defRPr sz="2000"/>
            </a:pPr>
            <a:r>
              <a:t>Team Equipment Distribution</a:t>
            </a:r>
          </a:p>
          <a:p>
            <a:pPr>
              <a:lnSpc>
                <a:spcPct val="80000"/>
              </a:lnSpc>
              <a:spcBef>
                <a:spcPts val="400"/>
              </a:spcBef>
              <a:defRPr sz="2000"/>
            </a:pPr>
            <a:r>
              <a:t>Team Managers Open House</a:t>
            </a:r>
          </a:p>
          <a:p>
            <a:pPr>
              <a:lnSpc>
                <a:spcPct val="80000"/>
              </a:lnSpc>
              <a:spcBef>
                <a:spcPts val="400"/>
              </a:spcBef>
              <a:defRPr sz="2000"/>
            </a:pPr>
            <a:r>
              <a:t>Field Usage and Field Permits</a:t>
            </a:r>
          </a:p>
          <a:p>
            <a:pPr>
              <a:lnSpc>
                <a:spcPct val="80000"/>
              </a:lnSpc>
              <a:spcBef>
                <a:spcPts val="400"/>
              </a:spcBef>
              <a:defRPr sz="2000"/>
            </a:pPr>
            <a:r>
              <a:t>Practice Scheduling</a:t>
            </a:r>
          </a:p>
          <a:p>
            <a:pPr>
              <a:lnSpc>
                <a:spcPct val="80000"/>
              </a:lnSpc>
              <a:spcBef>
                <a:spcPts val="400"/>
              </a:spcBef>
              <a:defRPr sz="2000"/>
            </a:pPr>
            <a:r>
              <a:t>New Coaches Licensing Protocols</a:t>
            </a:r>
          </a:p>
          <a:p>
            <a:pPr>
              <a:lnSpc>
                <a:spcPct val="80000"/>
              </a:lnSpc>
              <a:spcBef>
                <a:spcPts val="400"/>
              </a:spcBef>
              <a:defRPr sz="2000"/>
            </a:pPr>
            <a:r>
              <a:t>Field Equipment</a:t>
            </a:r>
          </a:p>
          <a:p>
            <a:pPr>
              <a:lnSpc>
                <a:spcPct val="80000"/>
              </a:lnSpc>
              <a:spcBef>
                <a:spcPts val="400"/>
              </a:spcBef>
              <a:defRPr sz="2000"/>
            </a:pPr>
            <a:r>
              <a:t>Weather</a:t>
            </a:r>
          </a:p>
          <a:p>
            <a:pPr>
              <a:lnSpc>
                <a:spcPct val="80000"/>
              </a:lnSpc>
              <a:spcBef>
                <a:spcPts val="400"/>
              </a:spcBef>
              <a:defRPr sz="2000"/>
            </a:pPr>
            <a:r>
              <a:t>Questions</a:t>
            </a:r>
          </a:p>
          <a:p>
            <a:pPr>
              <a:lnSpc>
                <a:spcPct val="80000"/>
              </a:lnSpc>
              <a:spcBef>
                <a:spcPts val="400"/>
              </a:spcBef>
              <a:defRPr sz="2000"/>
            </a:pPr>
            <a:r>
              <a:t>The Registrar</a:t>
            </a:r>
          </a:p>
        </p:txBody>
      </p:sp>
    </p:spTree>
  </p:cSld>
  <p:clrMapOvr>
    <a:masterClrMapping/>
  </p:clrMapOvr>
  <p:transition xmlns:p14="http://schemas.microsoft.com/office/powerpoint/2010/main" spd="med" advClick="1" p14:dur="1000"/>
</p:sld>
</file>

<file path=ppt/slides/slide3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8" name="Shape 208"/>
          <p:cNvSpPr/>
          <p:nvPr>
            <p:ph type="title"/>
          </p:nvPr>
        </p:nvSpPr>
        <p:spPr>
          <a:prstGeom prst="rect">
            <a:avLst/>
          </a:prstGeom>
        </p:spPr>
        <p:txBody>
          <a:bodyPr/>
          <a:lstStyle/>
          <a:p>
            <a:pPr/>
            <a:r>
              <a:t>Weather</a:t>
            </a:r>
          </a:p>
        </p:txBody>
      </p:sp>
      <p:sp>
        <p:nvSpPr>
          <p:cNvPr id="209" name="Shape 209"/>
          <p:cNvSpPr/>
          <p:nvPr>
            <p:ph type="body" idx="1"/>
          </p:nvPr>
        </p:nvSpPr>
        <p:spPr>
          <a:xfrm>
            <a:off x="457200" y="1600200"/>
            <a:ext cx="8229600" cy="4525963"/>
          </a:xfrm>
          <a:prstGeom prst="rect">
            <a:avLst/>
          </a:prstGeom>
        </p:spPr>
        <p:txBody>
          <a:bodyPr/>
          <a:lstStyle/>
          <a:p>
            <a:pPr marL="339470" indent="-339470" defTabSz="905255">
              <a:lnSpc>
                <a:spcPct val="80000"/>
              </a:lnSpc>
              <a:spcBef>
                <a:spcPts val="500"/>
              </a:spcBef>
              <a:defRPr sz="2178"/>
            </a:pPr>
            <a:r>
              <a:t>If the weather is above 100 degrees, you should seriously consider canceling practice. If you should choose to hold practice then please exercise good judgement.  Reduce physical activities and attempt to keep the kids in the shade.</a:t>
            </a:r>
          </a:p>
          <a:p>
            <a:pPr marL="339470" indent="-339470" defTabSz="905255">
              <a:lnSpc>
                <a:spcPct val="80000"/>
              </a:lnSpc>
              <a:spcBef>
                <a:spcPts val="500"/>
              </a:spcBef>
              <a:defRPr sz="2178"/>
            </a:pPr>
            <a:r>
              <a:t>If the weather exceeds 105, you must cancel practice.  There is no exception to this rule.</a:t>
            </a:r>
          </a:p>
          <a:p>
            <a:pPr marL="339470" indent="-339470" defTabSz="905255">
              <a:lnSpc>
                <a:spcPct val="80000"/>
              </a:lnSpc>
              <a:spcBef>
                <a:spcPts val="500"/>
              </a:spcBef>
              <a:defRPr sz="2178"/>
            </a:pPr>
            <a:r>
              <a:t>If the Air Quality Index is between 101 to 150 range, coaches are encouraged to cancel practice, or at least hold a light workout focusing on elements that do not include heavy exertion, such as set plays. If the Air Quality Index exceeds 150 coaches should cancel.  Please visit </a:t>
            </a:r>
            <a:r>
              <a:rPr u="sng">
                <a:solidFill>
                  <a:schemeClr val="accent1"/>
                </a:solidFill>
              </a:rPr>
              <a:t>sparetheair.com</a:t>
            </a:r>
            <a:r>
              <a:t> for updates</a:t>
            </a:r>
          </a:p>
          <a:p>
            <a:pPr marL="339470" indent="-339470" defTabSz="905255">
              <a:lnSpc>
                <a:spcPct val="80000"/>
              </a:lnSpc>
              <a:spcBef>
                <a:spcPts val="500"/>
              </a:spcBef>
              <a:defRPr sz="2178"/>
            </a:pPr>
            <a:r>
              <a:t>If we experience excessive rain, please visit our website for updates on whether our fields have been shut down.  This is determined by the city and will be usually updated by Friday Evening for Saturdays Games.  </a:t>
            </a:r>
          </a:p>
        </p:txBody>
      </p:sp>
    </p:spTree>
  </p:cSld>
  <p:clrMapOvr>
    <a:masterClrMapping/>
  </p:clrMapOvr>
  <p:transition xmlns:p14="http://schemas.microsoft.com/office/powerpoint/2010/main" spd="med" advClick="1" p14:dur="1000"/>
</p:sld>
</file>

<file path=ppt/slides/slide3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1" name="Shape 211"/>
          <p:cNvSpPr/>
          <p:nvPr>
            <p:ph type="title"/>
          </p:nvPr>
        </p:nvSpPr>
        <p:spPr>
          <a:prstGeom prst="rect">
            <a:avLst/>
          </a:prstGeom>
        </p:spPr>
        <p:txBody>
          <a:bodyPr/>
          <a:lstStyle/>
          <a:p>
            <a:pPr/>
            <a:r>
              <a:t>Roster Distribution</a:t>
            </a:r>
          </a:p>
        </p:txBody>
      </p:sp>
      <p:sp>
        <p:nvSpPr>
          <p:cNvPr id="212" name="Shape 212"/>
          <p:cNvSpPr/>
          <p:nvPr>
            <p:ph type="body" idx="1"/>
          </p:nvPr>
        </p:nvSpPr>
        <p:spPr>
          <a:xfrm>
            <a:off x="457200" y="1600200"/>
            <a:ext cx="8229600" cy="4525963"/>
          </a:xfrm>
          <a:prstGeom prst="rect">
            <a:avLst/>
          </a:prstGeom>
        </p:spPr>
        <p:txBody>
          <a:bodyPr/>
          <a:lstStyle/>
          <a:p>
            <a:pPr/>
            <a:r>
              <a:t>Stephanie</a:t>
            </a:r>
          </a:p>
        </p:txBody>
      </p:sp>
    </p:spTree>
  </p:cSld>
  <p:clrMapOvr>
    <a:masterClrMapping/>
  </p:clrMapOvr>
  <p:transition xmlns:p14="http://schemas.microsoft.com/office/powerpoint/2010/main" spd="med" advClick="1" p14:dur="1000"/>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4" name="Shape 124"/>
          <p:cNvSpPr/>
          <p:nvPr>
            <p:ph type="title"/>
          </p:nvPr>
        </p:nvSpPr>
        <p:spPr>
          <a:prstGeom prst="rect">
            <a:avLst/>
          </a:prstGeom>
        </p:spPr>
        <p:txBody>
          <a:bodyPr/>
          <a:lstStyle/>
          <a:p>
            <a:pPr/>
            <a:r>
              <a:t>RYSC Coaching Manual</a:t>
            </a:r>
          </a:p>
        </p:txBody>
      </p:sp>
      <p:sp>
        <p:nvSpPr>
          <p:cNvPr id="125" name="Shape 125"/>
          <p:cNvSpPr/>
          <p:nvPr>
            <p:ph type="body" idx="1"/>
          </p:nvPr>
        </p:nvSpPr>
        <p:spPr>
          <a:xfrm>
            <a:off x="457200" y="1600200"/>
            <a:ext cx="8229600" cy="4648200"/>
          </a:xfrm>
          <a:prstGeom prst="rect">
            <a:avLst/>
          </a:prstGeom>
        </p:spPr>
        <p:txBody>
          <a:bodyPr/>
          <a:lstStyle/>
          <a:p>
            <a:pPr>
              <a:lnSpc>
                <a:spcPct val="90000"/>
              </a:lnSpc>
            </a:pPr>
            <a:r>
              <a:t>Setting up an introductory meeting</a:t>
            </a:r>
          </a:p>
          <a:p>
            <a:pPr>
              <a:lnSpc>
                <a:spcPct val="90000"/>
              </a:lnSpc>
            </a:pPr>
            <a:r>
              <a:t>Finding Team Manager</a:t>
            </a:r>
          </a:p>
          <a:p>
            <a:pPr>
              <a:lnSpc>
                <a:spcPct val="90000"/>
              </a:lnSpc>
            </a:pPr>
            <a:r>
              <a:t>Finding Assistant Coaches:  Get the live scanned to get coaching card</a:t>
            </a:r>
          </a:p>
          <a:p>
            <a:pPr>
              <a:lnSpc>
                <a:spcPct val="90000"/>
              </a:lnSpc>
            </a:pPr>
            <a:r>
              <a:t>Communication:  Consider using apps such as team snap or shutter fly</a:t>
            </a:r>
          </a:p>
          <a:p>
            <a:pPr>
              <a:lnSpc>
                <a:spcPct val="90000"/>
              </a:lnSpc>
            </a:pPr>
            <a:r>
              <a:t>Player Passes</a:t>
            </a:r>
          </a:p>
          <a:p>
            <a:pPr>
              <a:lnSpc>
                <a:spcPct val="90000"/>
              </a:lnSpc>
            </a:pPr>
            <a:r>
              <a:t>Downloads available through Rosevillesoccer.com</a:t>
            </a:r>
          </a:p>
        </p:txBody>
      </p:sp>
    </p:spTree>
  </p:cSld>
  <p:clrMapOvr>
    <a:masterClrMapping/>
  </p:clrMapOvr>
  <p:transition xmlns:p14="http://schemas.microsoft.com/office/powerpoint/2010/main" spd="med" advClick="1" p14:dur="1000"/>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9" name="Shape 129"/>
          <p:cNvSpPr/>
          <p:nvPr>
            <p:ph type="title"/>
          </p:nvPr>
        </p:nvSpPr>
        <p:spPr>
          <a:prstGeom prst="rect">
            <a:avLst/>
          </a:prstGeom>
        </p:spPr>
        <p:txBody>
          <a:bodyPr/>
          <a:lstStyle/>
          <a:p>
            <a:pPr/>
            <a:r>
              <a:t>Age Matrix:  U8 is 4X10</a:t>
            </a:r>
          </a:p>
        </p:txBody>
      </p:sp>
      <p:pic>
        <p:nvPicPr>
          <p:cNvPr id="130" name="image2.png"/>
          <p:cNvPicPr>
            <a:picLocks noChangeAspect="1"/>
          </p:cNvPicPr>
          <p:nvPr/>
        </p:nvPicPr>
        <p:blipFill>
          <a:blip r:embed="rId2">
            <a:extLst/>
          </a:blip>
          <a:stretch>
            <a:fillRect/>
          </a:stretch>
        </p:blipFill>
        <p:spPr>
          <a:xfrm>
            <a:off x="381000" y="1417637"/>
            <a:ext cx="7924800" cy="5165725"/>
          </a:xfrm>
          <a:prstGeom prst="rect">
            <a:avLst/>
          </a:prstGeom>
          <a:ln w="12700">
            <a:miter lim="400000"/>
          </a:ln>
        </p:spPr>
      </p:pic>
    </p:spTree>
  </p:cSld>
  <p:clrMapOvr>
    <a:masterClrMapping/>
  </p:clrMapOvr>
  <p:transition xmlns:p14="http://schemas.microsoft.com/office/powerpoint/2010/main" spd="med" advClick="1" p14:dur="1000"/>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2" name="Shape 132"/>
          <p:cNvSpPr/>
          <p:nvPr>
            <p:ph type="title"/>
          </p:nvPr>
        </p:nvSpPr>
        <p:spPr>
          <a:prstGeom prst="rect">
            <a:avLst/>
          </a:prstGeom>
        </p:spPr>
        <p:txBody>
          <a:bodyPr/>
          <a:lstStyle/>
          <a:p>
            <a:pPr/>
            <a:r>
              <a:t>FIRST PRACTICE</a:t>
            </a:r>
          </a:p>
        </p:txBody>
      </p:sp>
      <p:sp>
        <p:nvSpPr>
          <p:cNvPr id="133" name="Shape 133"/>
          <p:cNvSpPr/>
          <p:nvPr>
            <p:ph type="body" idx="1"/>
          </p:nvPr>
        </p:nvSpPr>
        <p:spPr>
          <a:xfrm>
            <a:off x="457200" y="1600200"/>
            <a:ext cx="8229600" cy="4525963"/>
          </a:xfrm>
          <a:prstGeom prst="rect">
            <a:avLst/>
          </a:prstGeom>
        </p:spPr>
        <p:txBody>
          <a:bodyPr/>
          <a:lstStyle/>
          <a:p>
            <a:pPr>
              <a:lnSpc>
                <a:spcPct val="80000"/>
              </a:lnSpc>
              <a:spcBef>
                <a:spcPts val="600"/>
              </a:spcBef>
              <a:defRPr sz="2900"/>
            </a:pPr>
            <a:r>
              <a:t>Be Prepared:  Have equipment set up and ready, show up 15 – 20 mins early</a:t>
            </a:r>
          </a:p>
          <a:p>
            <a:pPr>
              <a:lnSpc>
                <a:spcPct val="80000"/>
              </a:lnSpc>
              <a:spcBef>
                <a:spcPts val="600"/>
              </a:spcBef>
              <a:defRPr sz="2900"/>
            </a:pPr>
            <a:r>
              <a:t>Make sure players are prepared:  Cleats, shin guards, socks, soccer ball, and water</a:t>
            </a:r>
          </a:p>
          <a:p>
            <a:pPr>
              <a:lnSpc>
                <a:spcPct val="80000"/>
              </a:lnSpc>
              <a:spcBef>
                <a:spcPts val="600"/>
              </a:spcBef>
              <a:defRPr sz="2900"/>
            </a:pPr>
            <a:r>
              <a:t>Warm Up:</a:t>
            </a:r>
          </a:p>
          <a:p>
            <a:pPr lvl="1" marL="742950" indent="-285750">
              <a:lnSpc>
                <a:spcPct val="80000"/>
              </a:lnSpc>
              <a:spcBef>
                <a:spcPts val="600"/>
              </a:spcBef>
              <a:defRPr sz="2500"/>
            </a:pPr>
            <a:r>
              <a:t>Stretches, try to incorporate soccer ball in warm up and run.  More touches the better</a:t>
            </a:r>
          </a:p>
          <a:p>
            <a:pPr>
              <a:lnSpc>
                <a:spcPct val="80000"/>
              </a:lnSpc>
              <a:spcBef>
                <a:spcPts val="600"/>
              </a:spcBef>
              <a:defRPr sz="2900"/>
            </a:pPr>
            <a:r>
              <a:t>Introduce a Drill -  </a:t>
            </a:r>
          </a:p>
          <a:p>
            <a:pPr>
              <a:lnSpc>
                <a:spcPct val="80000"/>
              </a:lnSpc>
              <a:spcBef>
                <a:spcPts val="600"/>
              </a:spcBef>
              <a:defRPr sz="2900"/>
            </a:pPr>
            <a:r>
              <a:t>Play A Game</a:t>
            </a:r>
          </a:p>
          <a:p>
            <a:pPr>
              <a:lnSpc>
                <a:spcPct val="80000"/>
              </a:lnSpc>
              <a:spcBef>
                <a:spcPts val="600"/>
              </a:spcBef>
              <a:defRPr sz="2900"/>
            </a:pPr>
            <a:r>
              <a:t>Cool down and reinforce learning objective</a:t>
            </a:r>
          </a:p>
        </p:txBody>
      </p:sp>
    </p:spTree>
  </p:cSld>
  <p:clrMapOvr>
    <a:masterClrMapping/>
  </p:clrMapOvr>
  <p:transition xmlns:p14="http://schemas.microsoft.com/office/powerpoint/2010/main" spd="med" advClick="1" p14:dur="1000"/>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5" name="Shape 135"/>
          <p:cNvSpPr/>
          <p:nvPr>
            <p:ph type="title"/>
          </p:nvPr>
        </p:nvSpPr>
        <p:spPr>
          <a:prstGeom prst="rect">
            <a:avLst/>
          </a:prstGeom>
        </p:spPr>
        <p:txBody>
          <a:bodyPr/>
          <a:lstStyle/>
          <a:p>
            <a:pPr/>
            <a:r>
              <a:t>Small Sided Games</a:t>
            </a:r>
          </a:p>
        </p:txBody>
      </p:sp>
      <p:sp>
        <p:nvSpPr>
          <p:cNvPr id="136" name="Shape 136"/>
          <p:cNvSpPr/>
          <p:nvPr>
            <p:ph type="body" idx="1"/>
          </p:nvPr>
        </p:nvSpPr>
        <p:spPr>
          <a:xfrm>
            <a:off x="457200" y="1600200"/>
            <a:ext cx="8229600" cy="4525963"/>
          </a:xfrm>
          <a:prstGeom prst="rect">
            <a:avLst/>
          </a:prstGeom>
        </p:spPr>
        <p:txBody>
          <a:bodyPr/>
          <a:lstStyle/>
          <a:p>
            <a:pPr marL="0" indent="0" defTabSz="795527">
              <a:lnSpc>
                <a:spcPct val="80000"/>
              </a:lnSpc>
              <a:spcBef>
                <a:spcPts val="300"/>
              </a:spcBef>
              <a:buSzTx/>
              <a:buNone/>
              <a:defRPr sz="1566">
                <a:solidFill>
                  <a:srgbClr val="202020"/>
                </a:solidFill>
              </a:defRPr>
            </a:pPr>
            <a:r>
              <a:t>Fewer players on the field means more touches on the ball and greater involvement in game for each player.</a:t>
            </a:r>
            <a:endParaRPr sz="1740"/>
          </a:p>
          <a:p>
            <a:pPr marL="0" indent="0" defTabSz="795527">
              <a:lnSpc>
                <a:spcPct val="80000"/>
              </a:lnSpc>
              <a:spcBef>
                <a:spcPts val="400"/>
              </a:spcBef>
              <a:buSzTx/>
              <a:buNone/>
              <a:defRPr sz="2523">
                <a:solidFill>
                  <a:srgbClr val="202020"/>
                </a:solidFill>
              </a:defRPr>
            </a:pPr>
          </a:p>
          <a:p>
            <a:pPr marL="0" indent="0" defTabSz="795527">
              <a:lnSpc>
                <a:spcPct val="80000"/>
              </a:lnSpc>
              <a:spcBef>
                <a:spcPts val="300"/>
              </a:spcBef>
              <a:buSzTx/>
              <a:buNone/>
              <a:defRPr sz="1566">
                <a:solidFill>
                  <a:srgbClr val="202020"/>
                </a:solidFill>
              </a:defRPr>
            </a:pPr>
            <a:r>
              <a:t>As players become more involved, skill and confidence improve.</a:t>
            </a:r>
            <a:endParaRPr sz="1740"/>
          </a:p>
          <a:p>
            <a:pPr marL="0" indent="0" defTabSz="795527">
              <a:lnSpc>
                <a:spcPct val="80000"/>
              </a:lnSpc>
              <a:spcBef>
                <a:spcPts val="400"/>
              </a:spcBef>
              <a:buSzTx/>
              <a:buNone/>
              <a:defRPr sz="2523">
                <a:solidFill>
                  <a:srgbClr val="202020"/>
                </a:solidFill>
              </a:defRPr>
            </a:pPr>
          </a:p>
          <a:p>
            <a:pPr marL="0" indent="0" defTabSz="795527">
              <a:lnSpc>
                <a:spcPct val="80000"/>
              </a:lnSpc>
              <a:spcBef>
                <a:spcPts val="300"/>
              </a:spcBef>
              <a:buSzTx/>
              <a:buNone/>
              <a:defRPr sz="1566">
                <a:solidFill>
                  <a:srgbClr val="202020"/>
                </a:solidFill>
              </a:defRPr>
            </a:pPr>
            <a:r>
              <a:t>As confidence improves, players make faster and better decisions.</a:t>
            </a:r>
            <a:endParaRPr sz="1740"/>
          </a:p>
          <a:p>
            <a:pPr marL="0" indent="0" defTabSz="795527">
              <a:lnSpc>
                <a:spcPct val="80000"/>
              </a:lnSpc>
              <a:spcBef>
                <a:spcPts val="400"/>
              </a:spcBef>
              <a:buSzTx/>
              <a:buNone/>
              <a:defRPr sz="2523">
                <a:solidFill>
                  <a:srgbClr val="202020"/>
                </a:solidFill>
              </a:defRPr>
            </a:pPr>
          </a:p>
          <a:p>
            <a:pPr marL="0" indent="0" defTabSz="795527">
              <a:lnSpc>
                <a:spcPct val="80000"/>
              </a:lnSpc>
              <a:spcBef>
                <a:spcPts val="300"/>
              </a:spcBef>
              <a:buSzTx/>
              <a:buNone/>
              <a:defRPr sz="1566">
                <a:solidFill>
                  <a:srgbClr val="202020"/>
                </a:solidFill>
              </a:defRPr>
            </a:pPr>
            <a:r>
              <a:t>Less emphasis on positions; all players attack and defend.</a:t>
            </a:r>
            <a:endParaRPr sz="1740"/>
          </a:p>
          <a:p>
            <a:pPr marL="0" indent="0" defTabSz="795527">
              <a:lnSpc>
                <a:spcPct val="80000"/>
              </a:lnSpc>
              <a:spcBef>
                <a:spcPts val="300"/>
              </a:spcBef>
              <a:buSzTx/>
              <a:buNone/>
              <a:defRPr sz="1566">
                <a:solidFill>
                  <a:srgbClr val="202020"/>
                </a:solidFill>
              </a:defRPr>
            </a:pPr>
            <a:r>
              <a:t> </a:t>
            </a:r>
            <a:endParaRPr sz="1740"/>
          </a:p>
          <a:p>
            <a:pPr marL="0" indent="0" defTabSz="795527">
              <a:lnSpc>
                <a:spcPct val="80000"/>
              </a:lnSpc>
              <a:spcBef>
                <a:spcPts val="300"/>
              </a:spcBef>
              <a:buSzTx/>
              <a:buNone/>
              <a:defRPr sz="1566">
                <a:solidFill>
                  <a:srgbClr val="202020"/>
                </a:solidFill>
              </a:defRPr>
            </a:pPr>
            <a:r>
              <a:t>NO CAMPING – Do not place a player to “sit” in front of the goal – essentially defensive players should be “marking” offensive players.</a:t>
            </a:r>
            <a:endParaRPr sz="1740"/>
          </a:p>
          <a:p>
            <a:pPr marL="0" indent="0" defTabSz="795527">
              <a:lnSpc>
                <a:spcPct val="80000"/>
              </a:lnSpc>
              <a:spcBef>
                <a:spcPts val="400"/>
              </a:spcBef>
              <a:buSzTx/>
              <a:buNone/>
              <a:defRPr sz="2523">
                <a:solidFill>
                  <a:srgbClr val="202020"/>
                </a:solidFill>
              </a:defRPr>
            </a:pPr>
          </a:p>
          <a:p>
            <a:pPr marL="0" indent="0" defTabSz="795527">
              <a:lnSpc>
                <a:spcPct val="80000"/>
              </a:lnSpc>
              <a:spcBef>
                <a:spcPts val="300"/>
              </a:spcBef>
              <a:buSzTx/>
              <a:buNone/>
              <a:defRPr sz="1566">
                <a:solidFill>
                  <a:srgbClr val="202020"/>
                </a:solidFill>
              </a:defRPr>
            </a:pPr>
            <a:r>
              <a:t>Parents should be on a sideline away from opposing players and coaches – they should NEVER be behind the goal.</a:t>
            </a:r>
            <a:endParaRPr sz="1740"/>
          </a:p>
          <a:p>
            <a:pPr marL="0" indent="0" defTabSz="795527">
              <a:lnSpc>
                <a:spcPct val="80000"/>
              </a:lnSpc>
              <a:spcBef>
                <a:spcPts val="400"/>
              </a:spcBef>
              <a:buSzTx/>
              <a:buNone/>
              <a:defRPr sz="2523">
                <a:solidFill>
                  <a:srgbClr val="202020"/>
                </a:solidFill>
              </a:defRPr>
            </a:pPr>
          </a:p>
          <a:p>
            <a:pPr marL="0" indent="0" defTabSz="795527">
              <a:lnSpc>
                <a:spcPct val="80000"/>
              </a:lnSpc>
              <a:spcBef>
                <a:spcPts val="300"/>
              </a:spcBef>
              <a:buSzTx/>
              <a:buNone/>
              <a:defRPr sz="1566">
                <a:solidFill>
                  <a:srgbClr val="202020"/>
                </a:solidFill>
              </a:defRPr>
            </a:pPr>
            <a:r>
              <a:t>Coaches will referee their own games.  The dynamic/rotation can be decided upon by the coaches.</a:t>
            </a:r>
          </a:p>
        </p:txBody>
      </p:sp>
    </p:spTree>
  </p:cSld>
  <p:clrMapOvr>
    <a:masterClrMapping/>
  </p:clrMapOvr>
  <p:transition xmlns:p14="http://schemas.microsoft.com/office/powerpoint/2010/main" spd="med" advClick="1" p14:dur="1000"/>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8" name="Shape 138"/>
          <p:cNvSpPr/>
          <p:nvPr>
            <p:ph type="title"/>
          </p:nvPr>
        </p:nvSpPr>
        <p:spPr>
          <a:prstGeom prst="rect">
            <a:avLst/>
          </a:prstGeom>
        </p:spPr>
        <p:txBody>
          <a:bodyPr/>
          <a:lstStyle>
            <a:lvl1pPr>
              <a:defRPr sz="3900"/>
            </a:lvl1pPr>
          </a:lstStyle>
          <a:p>
            <a:pPr/>
            <a:r>
              <a:t>Small Sided Games in General Cont.</a:t>
            </a:r>
          </a:p>
        </p:txBody>
      </p:sp>
      <p:sp>
        <p:nvSpPr>
          <p:cNvPr id="139" name="Shape 139"/>
          <p:cNvSpPr/>
          <p:nvPr>
            <p:ph type="body" idx="1"/>
          </p:nvPr>
        </p:nvSpPr>
        <p:spPr>
          <a:xfrm>
            <a:off x="457200" y="1600200"/>
            <a:ext cx="8229600" cy="4525963"/>
          </a:xfrm>
          <a:prstGeom prst="rect">
            <a:avLst/>
          </a:prstGeom>
        </p:spPr>
        <p:txBody>
          <a:bodyPr/>
          <a:lstStyle/>
          <a:p>
            <a:pPr>
              <a:spcBef>
                <a:spcPts val="400"/>
              </a:spcBef>
              <a:defRPr sz="2000"/>
            </a:pPr>
            <a:r>
              <a:t>U6 – U8 USE A SIZE “3” BALL</a:t>
            </a:r>
          </a:p>
          <a:p>
            <a:pPr>
              <a:spcBef>
                <a:spcPts val="400"/>
              </a:spcBef>
              <a:defRPr sz="2000"/>
            </a:pPr>
            <a:r>
              <a:t>4 V 4 FORMAT -  EITHER ALL ATTACKING OR ALL DEFENDING</a:t>
            </a:r>
          </a:p>
          <a:p>
            <a:pPr>
              <a:spcBef>
                <a:spcPts val="400"/>
              </a:spcBef>
              <a:defRPr sz="2000"/>
            </a:pPr>
            <a:r>
              <a:t>Substitutions should take place at the end of the quarter, unless an injury occurs or a player needs to leave the field.</a:t>
            </a:r>
          </a:p>
          <a:p>
            <a:pPr>
              <a:spcBef>
                <a:spcPts val="400"/>
              </a:spcBef>
              <a:defRPr sz="2000"/>
            </a:pPr>
            <a:r>
              <a:t>Quarter Breaks – should allow just enough time for the coach to allow a quick water break and a brief talk with the team – no more than 2 minutes please, it’s important to keep the games moving.</a:t>
            </a:r>
          </a:p>
          <a:p>
            <a:pPr>
              <a:spcBef>
                <a:spcPts val="400"/>
              </a:spcBef>
              <a:defRPr sz="2000"/>
            </a:pPr>
            <a:r>
              <a:t>Halftime Break – again, please limit this break to 4 minutes, no more than 5 minutes.  Just enough time for all of the players to get some water.</a:t>
            </a:r>
          </a:p>
          <a:p>
            <a:pPr>
              <a:spcBef>
                <a:spcPts val="400"/>
              </a:spcBef>
              <a:defRPr sz="2000"/>
            </a:pPr>
            <a:r>
              <a:t>After the game is the time to have a brief talk with the team and parents regarding gameplay, attitude, effort and focus.</a:t>
            </a:r>
          </a:p>
        </p:txBody>
      </p:sp>
    </p:spTree>
  </p:cSld>
  <p:clrMapOvr>
    <a:masterClrMapping/>
  </p:clrMapOvr>
  <p:transition xmlns:p14="http://schemas.microsoft.com/office/powerpoint/2010/main" spd="med" advClick="1" p14:dur="1000"/>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1" name="Shape 141"/>
          <p:cNvSpPr/>
          <p:nvPr>
            <p:ph type="title"/>
          </p:nvPr>
        </p:nvSpPr>
        <p:spPr>
          <a:prstGeom prst="rect">
            <a:avLst/>
          </a:prstGeom>
        </p:spPr>
        <p:txBody>
          <a:bodyPr/>
          <a:lstStyle/>
          <a:p>
            <a:pPr/>
            <a:r>
              <a:t>SMALL SIDED GAME RULES	</a:t>
            </a:r>
          </a:p>
        </p:txBody>
      </p:sp>
      <p:sp>
        <p:nvSpPr>
          <p:cNvPr id="142" name="Shape 142"/>
          <p:cNvSpPr/>
          <p:nvPr>
            <p:ph type="body" idx="1"/>
          </p:nvPr>
        </p:nvSpPr>
        <p:spPr>
          <a:xfrm>
            <a:off x="457200" y="1600200"/>
            <a:ext cx="8229600" cy="4525963"/>
          </a:xfrm>
          <a:prstGeom prst="rect">
            <a:avLst/>
          </a:prstGeom>
        </p:spPr>
        <p:txBody>
          <a:bodyPr/>
          <a:lstStyle/>
          <a:p>
            <a:pPr/>
            <a:r>
              <a:t>4 V 4</a:t>
            </a:r>
          </a:p>
          <a:p>
            <a:pPr lvl="1" marL="742950" indent="-285750">
              <a:spcBef>
                <a:spcPts val="300"/>
              </a:spcBef>
              <a:defRPr sz="1400"/>
            </a:pPr>
            <a:r>
              <a:t>STANDARDS OF PLAY</a:t>
            </a:r>
            <a:endParaRPr sz="2800"/>
          </a:p>
          <a:p>
            <a:pPr lvl="2" marL="1143000" indent="-228600">
              <a:spcBef>
                <a:spcPts val="300"/>
              </a:spcBef>
              <a:defRPr sz="1400"/>
            </a:pPr>
            <a:r>
              <a:t>KICK OFFS, FREE KICKS, THROW-INS, GOAL KICKS AND CORNER KICKS ARE USED TO START OR RESTART PLAY</a:t>
            </a:r>
            <a:endParaRPr sz="2400"/>
          </a:p>
          <a:p>
            <a:pPr lvl="2" marL="1143000" indent="-228600">
              <a:spcBef>
                <a:spcPts val="300"/>
              </a:spcBef>
              <a:defRPr sz="1400"/>
            </a:pPr>
            <a:r>
              <a:t>KICK-INS AND/ OR DRIBBLE-INS ARE ALSO ACCEPTABLE</a:t>
            </a:r>
            <a:endParaRPr sz="2400"/>
          </a:p>
          <a:p>
            <a:pPr lvl="2" marL="1143000" indent="-228600">
              <a:spcBef>
                <a:spcPts val="300"/>
              </a:spcBef>
              <a:defRPr sz="1400"/>
            </a:pPr>
            <a:r>
              <a:t>GOAL KICKS AND CORNER KICKS SHOULD BE TAKEN IN THE GENERAL VICINITY OF THE RESPECTIVE GOAL OR CORNER</a:t>
            </a:r>
            <a:endParaRPr sz="2400"/>
          </a:p>
          <a:p>
            <a:pPr lvl="2" marL="1143000" indent="-228600">
              <a:spcBef>
                <a:spcPts val="300"/>
              </a:spcBef>
              <a:defRPr sz="1400"/>
            </a:pPr>
            <a:r>
              <a:t>IF USED, ALL FREE KICKS ARE INDIRECT</a:t>
            </a:r>
            <a:endParaRPr sz="2400"/>
          </a:p>
          <a:p>
            <a:pPr lvl="2" marL="1143000" indent="-228600">
              <a:spcBef>
                <a:spcPts val="300"/>
              </a:spcBef>
              <a:defRPr sz="1400"/>
            </a:pPr>
            <a:r>
              <a:t>OPPONENTS SHOULD BE 10 FEET AWAY FROM THE BALL ON ALL RESTARTS</a:t>
            </a:r>
            <a:endParaRPr sz="2400"/>
          </a:p>
          <a:p>
            <a:pPr lvl="2" marL="1143000" indent="-228600">
              <a:spcBef>
                <a:spcPts val="300"/>
              </a:spcBef>
              <a:defRPr sz="1400"/>
            </a:pPr>
            <a:r>
              <a:t>NO PENALTY KICKS</a:t>
            </a:r>
            <a:endParaRPr sz="2400"/>
          </a:p>
          <a:p>
            <a:pPr lvl="2" marL="1143000" indent="-228600">
              <a:spcBef>
                <a:spcPts val="300"/>
              </a:spcBef>
              <a:defRPr sz="1400"/>
            </a:pPr>
            <a:r>
              <a:t>NO OFFSIDES</a:t>
            </a:r>
            <a:endParaRPr sz="2400"/>
          </a:p>
          <a:p>
            <a:pPr lvl="2" marL="1143000" indent="-228600">
              <a:spcBef>
                <a:spcPts val="300"/>
              </a:spcBef>
              <a:defRPr sz="1400"/>
            </a:pPr>
            <a:r>
              <a:t>**IMPORTANT** Before every game, please talk to the opposing coach as to how you both intend to call the game.  These rules are more of a guideline, and are ABSOLUTELY NOT intended to slow down or stop the game.  </a:t>
            </a:r>
          </a:p>
        </p:txBody>
      </p:sp>
    </p:spTree>
  </p:cSld>
  <p:clrMapOvr>
    <a:masterClrMapping/>
  </p:clrMapOvr>
  <p:transition xmlns:p14="http://schemas.microsoft.com/office/powerpoint/2010/main" spd="med" advClick="1" p14:dur="1000"/>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