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799" r:id="rId2"/>
    <p:sldMasterId id="2147483810" r:id="rId3"/>
    <p:sldMasterId id="2147483821" r:id="rId4"/>
  </p:sldMasterIdLst>
  <p:notesMasterIdLst>
    <p:notesMasterId r:id="rId31"/>
  </p:notesMasterIdLst>
  <p:sldIdLst>
    <p:sldId id="605" r:id="rId5"/>
    <p:sldId id="642" r:id="rId6"/>
    <p:sldId id="615" r:id="rId7"/>
    <p:sldId id="616" r:id="rId8"/>
    <p:sldId id="617" r:id="rId9"/>
    <p:sldId id="618" r:id="rId10"/>
    <p:sldId id="620" r:id="rId11"/>
    <p:sldId id="622" r:id="rId12"/>
    <p:sldId id="623" r:id="rId13"/>
    <p:sldId id="649" r:id="rId14"/>
    <p:sldId id="635" r:id="rId15"/>
    <p:sldId id="646" r:id="rId16"/>
    <p:sldId id="637" r:id="rId17"/>
    <p:sldId id="626" r:id="rId18"/>
    <p:sldId id="628" r:id="rId19"/>
    <p:sldId id="630" r:id="rId20"/>
    <p:sldId id="638" r:id="rId21"/>
    <p:sldId id="639" r:id="rId22"/>
    <p:sldId id="640" r:id="rId23"/>
    <p:sldId id="613" r:id="rId24"/>
    <p:sldId id="633" r:id="rId25"/>
    <p:sldId id="647" r:id="rId26"/>
    <p:sldId id="632" r:id="rId27"/>
    <p:sldId id="614" r:id="rId28"/>
    <p:sldId id="636" r:id="rId29"/>
    <p:sldId id="625" r:id="rId30"/>
  </p:sldIdLst>
  <p:sldSz cx="9144000" cy="6858000" type="screen4x3"/>
  <p:notesSz cx="7102475" cy="93884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55" clrIdx="0"/>
  <p:cmAuthor id="1" name="Author" initials="A" lastIdx="46" clrIdx="1"/>
  <p:cmAuthor id="2" name="Melannie Palencia" initials="MP" lastIdx="8" clrIdx="2"/>
  <p:cmAuthor id="3" name="Walker, Debra" initials="WD" lastIdx="2" clrIdx="3"/>
  <p:cmAuthor id="4" name="Rollins, Kim E." initials="RKE" lastIdx="219" clrIdx="4">
    <p:extLst>
      <p:ext uri="{19B8F6BF-5375-455C-9EA6-DF929625EA0E}">
        <p15:presenceInfo xmlns:p15="http://schemas.microsoft.com/office/powerpoint/2012/main" userId="S-1-5-21-776561741-1292428093-725345543-236359" providerId="AD"/>
      </p:ext>
    </p:extLst>
  </p:cmAuthor>
  <p:cmAuthor id="5" name="Gayathri Vissa" initials="GV" lastIdx="34" clrIdx="5">
    <p:extLst>
      <p:ext uri="{19B8F6BF-5375-455C-9EA6-DF929625EA0E}">
        <p15:presenceInfo xmlns:p15="http://schemas.microsoft.com/office/powerpoint/2012/main" userId="S-1-5-21-2057920271-2909937531-2447334961-3707" providerId="AD"/>
      </p:ext>
    </p:extLst>
  </p:cmAuthor>
  <p:cmAuthor id="6" name="Jackson, Cynthia R." initials="JCR" lastIdx="4" clrIdx="6">
    <p:extLst>
      <p:ext uri="{19B8F6BF-5375-455C-9EA6-DF929625EA0E}">
        <p15:presenceInfo xmlns:p15="http://schemas.microsoft.com/office/powerpoint/2012/main" userId="S-1-5-21-776561741-1292428093-725345543-319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249" autoAdjust="0"/>
  </p:normalViewPr>
  <p:slideViewPr>
    <p:cSldViewPr>
      <p:cViewPr varScale="1">
        <p:scale>
          <a:sx n="72" d="100"/>
          <a:sy n="72" d="100"/>
        </p:scale>
        <p:origin x="1266" y="72"/>
      </p:cViewPr>
      <p:guideLst>
        <p:guide orient="horz" pos="2160"/>
        <p:guide pos="2880"/>
      </p:guideLst>
    </p:cSldViewPr>
  </p:slideViewPr>
  <p:outlineViewPr>
    <p:cViewPr>
      <p:scale>
        <a:sx n="33" d="100"/>
        <a:sy n="33" d="100"/>
      </p:scale>
      <p:origin x="0" y="-94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7" tIns="47099" rIns="94197" bIns="47099" rtlCol="0"/>
          <a:lstStyle>
            <a:lvl1pPr algn="l">
              <a:defRPr sz="1200"/>
            </a:lvl1pPr>
          </a:lstStyle>
          <a:p>
            <a:endParaRPr lang="en-US" dirty="0"/>
          </a:p>
        </p:txBody>
      </p:sp>
      <p:sp>
        <p:nvSpPr>
          <p:cNvPr id="3" name="Date Placeholder 2"/>
          <p:cNvSpPr>
            <a:spLocks noGrp="1"/>
          </p:cNvSpPr>
          <p:nvPr>
            <p:ph type="dt" idx="1"/>
          </p:nvPr>
        </p:nvSpPr>
        <p:spPr>
          <a:xfrm>
            <a:off x="4023095" y="0"/>
            <a:ext cx="3077739" cy="469424"/>
          </a:xfrm>
          <a:prstGeom prst="rect">
            <a:avLst/>
          </a:prstGeom>
        </p:spPr>
        <p:txBody>
          <a:bodyPr vert="horz" lIns="94197" tIns="47099" rIns="94197" bIns="47099" rtlCol="0"/>
          <a:lstStyle>
            <a:lvl1pPr algn="r">
              <a:defRPr sz="1200"/>
            </a:lvl1pPr>
          </a:lstStyle>
          <a:p>
            <a:fld id="{548CCA6C-7522-4125-961E-58AECFFC75C0}" type="datetimeFigureOut">
              <a:rPr lang="en-US" smtClean="0"/>
              <a:t>03/03/2021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197" tIns="47099" rIns="94197" bIns="47099"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197" tIns="47099" rIns="94197" bIns="470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197" tIns="47099" rIns="94197" bIns="4709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2"/>
            <a:ext cx="3077739" cy="469424"/>
          </a:xfrm>
          <a:prstGeom prst="rect">
            <a:avLst/>
          </a:prstGeom>
        </p:spPr>
        <p:txBody>
          <a:bodyPr vert="horz" lIns="94197" tIns="47099" rIns="94197" bIns="47099" rtlCol="0" anchor="b"/>
          <a:lstStyle>
            <a:lvl1pPr algn="r">
              <a:defRPr sz="1200"/>
            </a:lvl1pPr>
          </a:lstStyle>
          <a:p>
            <a:fld id="{5FABB6EF-E499-4C15-B4E0-C8657C727ADF}" type="slidenum">
              <a:rPr lang="en-US" smtClean="0"/>
              <a:t>‹#›</a:t>
            </a:fld>
            <a:endParaRPr lang="en-US" dirty="0"/>
          </a:p>
        </p:txBody>
      </p:sp>
    </p:spTree>
    <p:extLst>
      <p:ext uri="{BB962C8B-B14F-4D97-AF65-F5344CB8AC3E}">
        <p14:creationId xmlns:p14="http://schemas.microsoft.com/office/powerpoint/2010/main" val="63465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4894" fontAlgn="base">
              <a:spcBef>
                <a:spcPct val="0"/>
              </a:spcBef>
              <a:spcAft>
                <a:spcPct val="0"/>
              </a:spcAft>
              <a:defRPr/>
            </a:pPr>
            <a:fld id="{27F7C247-0B9D-4228-B936-EA1068082B61}" type="slidenum">
              <a:rPr lang="en-US" altLang="en-US">
                <a:solidFill>
                  <a:prstClr val="black"/>
                </a:solidFill>
                <a:latin typeface="Arial" panose="020B0604020202020204" pitchFamily="34" charset="0"/>
                <a:cs typeface="Arial" panose="020B0604020202020204" pitchFamily="34" charset="0"/>
                <a:sym typeface="Arial" panose="020B0604020202020204" pitchFamily="34" charset="0"/>
              </a:rPr>
              <a:pPr defTabSz="944894" fontAlgn="base">
                <a:spcBef>
                  <a:spcPct val="0"/>
                </a:spcBef>
                <a:spcAft>
                  <a:spcPct val="0"/>
                </a:spcAft>
                <a:defRPr/>
              </a:pPr>
              <a:t>1</a:t>
            </a:fld>
            <a:endParaRPr lang="en-US" altLang="en-US" dirty="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91789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5.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85149"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1413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0775"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457200" y="990602"/>
            <a:ext cx="82296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78978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1799"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400947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52823"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0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7205" y="273143"/>
            <a:ext cx="3008313"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005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53847"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626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54871"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438400" y="4953002"/>
            <a:ext cx="54864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956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5589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56711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56919"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201509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1013"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fontAlgn="base">
              <a:spcBef>
                <a:spcPts val="1200"/>
              </a:spcBef>
              <a:spcAft>
                <a:spcPct val="0"/>
              </a:spcAft>
              <a:buFont typeface="+mj-lt"/>
              <a:buAutoNum type="arabicPeriod"/>
            </a:pPr>
            <a:r>
              <a:rPr 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fontAlgn="base">
              <a:spcBef>
                <a:spcPts val="1200"/>
              </a:spcBef>
              <a:spcAft>
                <a:spcPct val="0"/>
              </a:spcAft>
            </a:pPr>
            <a:endParaRPr lang="en-US" sz="2000" b="1" dirty="0">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34490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2037"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6705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3061"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685800" y="2130519"/>
            <a:ext cx="77724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270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86173"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7205" y="273143"/>
            <a:ext cx="3008313"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937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4085"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457200" y="990600"/>
            <a:ext cx="82296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98043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109"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42923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133"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0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7205" y="273141"/>
            <a:ext cx="3008313"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390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7157"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222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8181"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438400" y="4953000"/>
            <a:ext cx="54864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0684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920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533318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0229"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61422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4324"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pPr defTabSz="914400"/>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defTabSz="914400">
              <a:spcBef>
                <a:spcPts val="1200"/>
              </a:spcBef>
              <a:buFont typeface="+mj-lt"/>
              <a:buAutoNum type="arabicPeriod"/>
            </a:pPr>
            <a:r>
              <a:rPr 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defTabSz="914400">
              <a:spcBef>
                <a:spcPts val="1200"/>
              </a:spcBef>
            </a:pPr>
            <a:endParaRPr lang="en-US" sz="2000" b="1" dirty="0">
              <a:solidFill>
                <a:srgbClr val="000000"/>
              </a:solidFill>
            </a:endParaRPr>
          </a:p>
        </p:txBody>
      </p:sp>
    </p:spTree>
    <p:extLst>
      <p:ext uri="{BB962C8B-B14F-4D97-AF65-F5344CB8AC3E}">
        <p14:creationId xmlns:p14="http://schemas.microsoft.com/office/powerpoint/2010/main" val="17047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348"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91013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372"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685800" y="2130519"/>
            <a:ext cx="77724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0781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87197"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2678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396"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457200" y="990600"/>
            <a:ext cx="82296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622536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420"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522515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9444"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7205" y="273141"/>
            <a:ext cx="3008313"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1276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0468"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0200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1492"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438400" y="4953000"/>
            <a:ext cx="54864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0674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2516"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626738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3540"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pPr>
                <a:defRPr/>
              </a:pPr>
              <a:t>‹#›</a:t>
            </a:fld>
            <a:endParaRPr lang="en-US" altLang="en-US" dirty="0"/>
          </a:p>
        </p:txBody>
      </p:sp>
    </p:spTree>
    <p:extLst>
      <p:ext uri="{BB962C8B-B14F-4D97-AF65-F5344CB8AC3E}">
        <p14:creationId xmlns:p14="http://schemas.microsoft.com/office/powerpoint/2010/main" val="143796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88221"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438400" y="4953002"/>
            <a:ext cx="54864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565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8924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1123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90269"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pPr>
                <a:defRPr/>
              </a:pPr>
              <a:t>‹#›</a:t>
            </a:fld>
            <a:endParaRPr lang="en-US" altLang="en-US" dirty="0"/>
          </a:p>
        </p:txBody>
      </p:sp>
    </p:spTree>
    <p:extLst>
      <p:ext uri="{BB962C8B-B14F-4D97-AF65-F5344CB8AC3E}">
        <p14:creationId xmlns:p14="http://schemas.microsoft.com/office/powerpoint/2010/main" val="121917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47703"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Agenda</a:t>
            </a:r>
            <a:endParaRPr lang="en-US" sz="3600" u="sng" dirty="0"/>
          </a:p>
        </p:txBody>
      </p:sp>
      <p:sp>
        <p:nvSpPr>
          <p:cNvPr id="6" name="TextBox 5"/>
          <p:cNvSpPr txBox="1"/>
          <p:nvPr userDrawn="1"/>
        </p:nvSpPr>
        <p:spPr>
          <a:xfrm>
            <a:off x="331374" y="1659466"/>
            <a:ext cx="8481253" cy="369332"/>
          </a:xfrm>
          <a:prstGeom prst="rect">
            <a:avLst/>
          </a:prstGeom>
          <a:solidFill>
            <a:srgbClr val="00B0F0"/>
          </a:solidFill>
        </p:spPr>
        <p:txBody>
          <a:bodyPr wrap="square" lIns="91440" tIns="45720" rIns="91440" bIns="45720" rtlCol="0">
            <a:spAutoFit/>
          </a:bodyPr>
          <a:lstStyle/>
          <a:p>
            <a:pPr fontAlgn="base">
              <a:spcBef>
                <a:spcPct val="0"/>
              </a:spcBef>
              <a:spcAft>
                <a:spcPct val="0"/>
              </a:spcAft>
            </a:pPr>
            <a:endParaRPr lang="en-US" sz="18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fontAlgn="base">
              <a:spcBef>
                <a:spcPts val="1200"/>
              </a:spcBef>
              <a:spcAft>
                <a:spcPct val="0"/>
              </a:spcAft>
              <a:buFont typeface="+mj-lt"/>
              <a:buAutoNum type="arabicPeriod"/>
            </a:pPr>
            <a:r>
              <a:rPr 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fontAlgn="base">
              <a:spcBef>
                <a:spcPts val="1200"/>
              </a:spcBef>
              <a:spcAft>
                <a:spcPct val="0"/>
              </a:spcAft>
            </a:pPr>
            <a:endParaRPr lang="en-US" sz="2000" b="1" dirty="0">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399218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48727"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9594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49751"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3"/>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685800" y="2130521"/>
            <a:ext cx="77724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8009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vmlDrawing" Target="../drawings/vmlDrawing8.vml"/><Relationship Id="rId17" Type="http://schemas.openxmlformats.org/officeDocument/2006/relationships/image" Target="../media/image2.png"/><Relationship Id="rId2" Type="http://schemas.openxmlformats.org/officeDocument/2006/relationships/slideLayout" Target="../slideLayouts/slideLayout8.xml"/><Relationship Id="rId16"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oleObject" Target="../embeddings/oleObject8.bin"/><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3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19.v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oleObject" Target="../embeddings/oleObject19.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5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vmlDrawing" Target="../drawings/vmlDrawing30.v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5" Type="http://schemas.openxmlformats.org/officeDocument/2006/relationships/oleObject" Target="../embeddings/oleObject30.bin"/><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9"/>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84125" name="think-cell Slide" r:id="rId11" imgW="395" imgH="394" progId="TCLayout.ActiveDocument.1">
                  <p:embed/>
                </p:oleObj>
              </mc:Choice>
              <mc:Fallback>
                <p:oleObj name="think-cell Slide" r:id="rId11"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0"/>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72569" y="6241885"/>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589" y="6163811"/>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298515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3"/>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46679"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4"/>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2"/>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fld id="{D983F1FA-211D-3044-9E35-958DFBC26156}" type="slidenum">
              <a:rPr lang="en-US" smtClean="0">
                <a:solidFill>
                  <a:prstClr val="white"/>
                </a:solidFill>
              </a:rPr>
              <a:pPr defTabSz="457200" fontAlgn="base">
                <a:spcBef>
                  <a:spcPct val="0"/>
                </a:spcBef>
                <a:spcAft>
                  <a:spcPct val="0"/>
                </a:spcAft>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589" y="6163811"/>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2484120" y="6477000"/>
            <a:ext cx="4526280" cy="261610"/>
          </a:xfrm>
          <a:prstGeom prst="rect">
            <a:avLst/>
          </a:prstGeom>
          <a:noFill/>
        </p:spPr>
        <p:txBody>
          <a:bodyPr wrap="square" rtlCol="0">
            <a:spAutoFit/>
          </a:bodyPr>
          <a:lstStyle/>
          <a:p>
            <a:pPr fontAlgn="base">
              <a:spcBef>
                <a:spcPct val="0"/>
              </a:spcBef>
              <a:spcAft>
                <a:spcPct val="0"/>
              </a:spcAft>
            </a:pPr>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9071356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9989"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4"/>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44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fontAlgn="base">
              <a:spcBef>
                <a:spcPct val="0"/>
              </a:spcBef>
              <a:spcAft>
                <a:spcPct val="0"/>
              </a:spcAft>
            </a:pPr>
            <a:fld id="{D983F1FA-211D-3044-9E35-958DFBC26156}" type="slidenum">
              <a:rPr lang="en-US" smtClean="0">
                <a:solidFill>
                  <a:prstClr val="white"/>
                </a:solidFill>
              </a:rPr>
              <a:pPr defTabSz="457200" fontAlgn="base">
                <a:spcBef>
                  <a:spcPct val="0"/>
                </a:spcBef>
                <a:spcAft>
                  <a:spcPct val="0"/>
                </a:spcAft>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589" y="6163811"/>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2484120" y="6477000"/>
            <a:ext cx="4526280" cy="261610"/>
          </a:xfrm>
          <a:prstGeom prst="rect">
            <a:avLst/>
          </a:prstGeom>
          <a:noFill/>
        </p:spPr>
        <p:txBody>
          <a:bodyPr wrap="square" rtlCol="0">
            <a:spAutoFit/>
          </a:bodyPr>
          <a:lstStyle/>
          <a:p>
            <a:pPr fontAlgn="base">
              <a:spcBef>
                <a:spcPct val="0"/>
              </a:spcBef>
              <a:spcAft>
                <a:spcPct val="0"/>
              </a:spcAft>
            </a:pPr>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5757832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3300"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4"/>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589" y="6163811"/>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2484120" y="6477000"/>
            <a:ext cx="4526280" cy="261610"/>
          </a:xfrm>
          <a:prstGeom prst="rect">
            <a:avLst/>
          </a:prstGeom>
          <a:noFill/>
        </p:spPr>
        <p:txBody>
          <a:bodyPr wrap="square" rtlCol="0">
            <a:spAutoFit/>
          </a:bodyPr>
          <a:lstStyle/>
          <a:p>
            <a:pPr defTabSz="914400"/>
            <a:r>
              <a:rPr lang="en-US" sz="1100" dirty="0">
                <a:solidFill>
                  <a:prstClr val="white"/>
                </a:solidFill>
                <a:latin typeface="Arial" panose="020B0604020202020204" pitchFamily="34" charset="0"/>
                <a:cs typeface="Arial" panose="020B0604020202020204" pitchFamily="34" charset="0"/>
                <a:sym typeface="Arial" panose="020B0604020202020204" pitchFamily="34" charset="0"/>
              </a:rPr>
              <a:t>Draft – Pre-Decisional Deliberative Document – Internal VA Use Only</a:t>
            </a:r>
          </a:p>
        </p:txBody>
      </p:sp>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9614042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72.xml"/><Relationship Id="rId7" Type="http://schemas.openxmlformats.org/officeDocument/2006/relationships/image" Target="../media/image3.emf"/><Relationship Id="rId2" Type="http://schemas.openxmlformats.org/officeDocument/2006/relationships/tags" Target="../tags/tag71.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benefits.va.gov/INSURANCE/forms/8714.htm" TargetMode="External"/><Relationship Id="rId7" Type="http://schemas.openxmlformats.org/officeDocument/2006/relationships/hyperlink" Target="https://www.benefits.va.gov/INSURANCE/forms/29-4364.htm" TargetMode="External"/><Relationship Id="rId2" Type="http://schemas.openxmlformats.org/officeDocument/2006/relationships/hyperlink" Target="http://www.dmdc.osd.mil/milconnect" TargetMode="External"/><Relationship Id="rId1" Type="http://schemas.openxmlformats.org/officeDocument/2006/relationships/slideLayout" Target="../slideLayouts/slideLayout2.xml"/><Relationship Id="rId6" Type="http://schemas.openxmlformats.org/officeDocument/2006/relationships/hyperlink" Target="https://insurance.va.gov/portal/" TargetMode="External"/><Relationship Id="rId5" Type="http://schemas.openxmlformats.org/officeDocument/2006/relationships/hyperlink" Target="https://www.benefits.va.gov/INSURANCE/forms/TSGLIForm.htm" TargetMode="External"/><Relationship Id="rId4" Type="http://schemas.openxmlformats.org/officeDocument/2006/relationships/hyperlink" Target="https://www.benefits.va.gov/INSURANCE/redirects/vgli-online.htm" TargetMode="External"/><Relationship Id="rId9"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va.gov/pension/survivors-pension/#what-wartime-periods-do-you-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marriage-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va.gov/disability/parent-dic-rat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hvoices.live/members/award/"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hyperlink" Target="https://www.va.gov/COMMUNITYCARE/programs/dependents/champva/CHAMPVA_faq.asp"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hyperlink" Target="https://www.va.gov/education/transfer-post-9-11-gi-bill-benefits/" TargetMode="External"/><Relationship Id="rId1" Type="http://schemas.openxmlformats.org/officeDocument/2006/relationships/slideLayout" Target="../slideLayouts/slideLayout6.xml"/><Relationship Id="rId5" Type="http://schemas.openxmlformats.org/officeDocument/2006/relationships/hyperlink" Target="http://www.pngall.com/education-png"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hyperlink" Target="https://www.va.gov/education/survivor-dependent-benefit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v2.waitwhile.com/lists/winston-salemvaregio/join" TargetMode="External"/><Relationship Id="rId7" Type="http://schemas.openxmlformats.org/officeDocument/2006/relationships/hyperlink" Target="https://www.va.gov/vso/" TargetMode="External"/><Relationship Id="rId2" Type="http://schemas.openxmlformats.org/officeDocument/2006/relationships/hyperlink" Target="http://www.va.gov/" TargetMode="External"/><Relationship Id="rId1" Type="http://schemas.openxmlformats.org/officeDocument/2006/relationships/slideLayout" Target="../slideLayouts/slideLayout2.xml"/><Relationship Id="rId6" Type="http://schemas.openxmlformats.org/officeDocument/2006/relationships/hyperlink" Target="http://www.milvets.nc.gov/" TargetMode="External"/><Relationship Id="rId5" Type="http://schemas.openxmlformats.org/officeDocument/2006/relationships/hyperlink" Target="https://www.milvets.nc.gov/services/benefits-claims" TargetMode="External"/><Relationship Id="rId4" Type="http://schemas.openxmlformats.org/officeDocument/2006/relationships/hyperlink" Target="https://www.benefits.va.gov/winstonsalem/" TargetMode="External"/><Relationship Id="rId9" Type="http://schemas.openxmlformats.org/officeDocument/2006/relationships/hyperlink" Target="http://vinodtbidwaik.blogspot.com/2013/09/how-people-explain-thing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churchforstarvingartists.wordpress.com/2011/09/14/saying-thank-you-clergy-edition" TargetMode="Externa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erdt.blogspot.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Seal_of_the_President_of_the_United_States.sv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7188" name="think-cell Slide" r:id="rId6" imgW="395" imgH="394" progId="TCLayout.ActiveDocument.1">
                  <p:embed/>
                </p:oleObj>
              </mc:Choice>
              <mc:Fallback>
                <p:oleObj name="think-cell Slide" r:id="rId6" imgW="395" imgH="394" progId="TCLayout.ActiveDocument.1">
                  <p:embed/>
                  <p:pic>
                    <p:nvPicPr>
                      <p:cNvPr id="7" name="Objec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954954-9833-47DB-9328-3869D8EA1377}"/>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0" y="30778"/>
            <a:ext cx="9098711" cy="4308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2800" dirty="0"/>
              <a:t> </a:t>
            </a:r>
          </a:p>
        </p:txBody>
      </p:sp>
      <p:sp>
        <p:nvSpPr>
          <p:cNvPr id="13" name="Rectangle 3">
            <a:extLst>
              <a:ext uri="{FF2B5EF4-FFF2-40B4-BE49-F238E27FC236}">
                <a16:creationId xmlns:a16="http://schemas.microsoft.com/office/drawing/2014/main" id="{1D6F1883-7AAE-4744-86FF-72848E0972AF}"/>
              </a:ext>
            </a:extLst>
          </p:cNvPr>
          <p:cNvSpPr>
            <a:spLocks noChangeArrowheads="1"/>
          </p:cNvSpPr>
          <p:nvPr/>
        </p:nvSpPr>
        <p:spPr bwMode="auto">
          <a:xfrm>
            <a:off x="304800" y="685800"/>
            <a:ext cx="8534400" cy="5310187"/>
          </a:xfrm>
          <a:prstGeom prst="rect">
            <a:avLst/>
          </a:prstGeom>
          <a:solidFill>
            <a:schemeClr val="bg1"/>
          </a:solidFill>
          <a:ln w="19050">
            <a:noFill/>
            <a:miter lim="800000"/>
            <a:headEnd/>
            <a:tailEnd/>
          </a:ln>
          <a:effectLst/>
        </p:spPr>
        <p:txBody>
          <a:bodyPr>
            <a:noAutofit/>
          </a:bodyPr>
          <a:lstStyle/>
          <a:p>
            <a:pPr lvl="0" algn="ctr" fontAlgn="base">
              <a:spcBef>
                <a:spcPct val="0"/>
              </a:spcBef>
              <a:spcAft>
                <a:spcPct val="0"/>
              </a:spcAft>
              <a:defRPr/>
            </a:pPr>
            <a:r>
              <a:rPr lang="en-US" sz="2800" b="1" dirty="0">
                <a:latin typeface="Arial" panose="020B0604020202020204" pitchFamily="34" charset="0"/>
                <a:cs typeface="Arial" panose="020B0604020202020204" pitchFamily="34" charset="0"/>
              </a:rPr>
              <a:t>VA Survivor and Widow Benefits</a:t>
            </a:r>
          </a:p>
          <a:p>
            <a:pPr lvl="0" fontAlgn="base">
              <a:spcBef>
                <a:spcPct val="0"/>
              </a:spcBef>
              <a:spcAft>
                <a:spcPct val="0"/>
              </a:spcAft>
              <a:defRPr/>
            </a:pPr>
            <a:endParaRPr lang="en-US" sz="1050" b="1" dirty="0">
              <a:latin typeface="Arial" panose="020B0604020202020204" pitchFamily="34" charset="0"/>
              <a:cs typeface="Arial" panose="020B0604020202020204" pitchFamily="34" charset="0"/>
            </a:endParaRPr>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fontAlgn="base">
              <a:spcBef>
                <a:spcPct val="0"/>
              </a:spcBef>
              <a:spcAft>
                <a:spcPct val="0"/>
              </a:spcAft>
              <a:defRPr/>
            </a:pPr>
            <a:endParaRPr lang="en-US" sz="1000" dirty="0"/>
          </a:p>
          <a:p>
            <a:pPr lvl="0" algn="ctr" fontAlgn="base">
              <a:spcBef>
                <a:spcPct val="0"/>
              </a:spcBef>
              <a:spcAft>
                <a:spcPct val="0"/>
              </a:spcAft>
              <a:defRPr/>
            </a:pPr>
            <a:endParaRPr lang="en-US" sz="1600" dirty="0">
              <a:latin typeface="Arial" panose="020B0604020202020204" pitchFamily="34" charset="0"/>
              <a:cs typeface="Arial" panose="020B0604020202020204" pitchFamily="34" charset="0"/>
            </a:endParaRPr>
          </a:p>
          <a:p>
            <a:pPr lvl="0" algn="ctr" fontAlgn="base">
              <a:spcBef>
                <a:spcPct val="0"/>
              </a:spcBef>
              <a:spcAft>
                <a:spcPct val="0"/>
              </a:spcAft>
              <a:defRPr/>
            </a:pPr>
            <a:r>
              <a:rPr lang="en-US" sz="1600" dirty="0">
                <a:latin typeface="Arial" panose="020B0604020202020204" pitchFamily="34" charset="0"/>
                <a:cs typeface="Arial" panose="020B0604020202020204" pitchFamily="34" charset="0"/>
              </a:rPr>
              <a:t>Survivors of a Veteran or service members may qualify for benefits, including help with burial costs and survivor compensation</a:t>
            </a:r>
            <a:endParaRPr lang="en-US" sz="1000" dirty="0"/>
          </a:p>
          <a:p>
            <a:pPr lvl="0" algn="ctr" fontAlgn="base">
              <a:spcBef>
                <a:spcPct val="0"/>
              </a:spcBef>
              <a:spcAft>
                <a:spcPct val="0"/>
              </a:spcAft>
              <a:defRPr/>
            </a:pPr>
            <a:endParaRPr lang="en-US" sz="800" b="1" dirty="0">
              <a:solidFill>
                <a:srgbClr val="000000"/>
              </a:solidFill>
              <a:latin typeface="Arial" panose="020B0604020202020204" pitchFamily="34" charset="0"/>
              <a:cs typeface="Arial" pitchFamily="34" charset="0"/>
              <a:sym typeface="Arial" panose="020B0604020202020204" pitchFamily="34" charset="0"/>
            </a:endParaRPr>
          </a:p>
          <a:p>
            <a:pPr lvl="0" algn="ctr" fontAlgn="base">
              <a:spcBef>
                <a:spcPct val="0"/>
              </a:spcBef>
              <a:spcAft>
                <a:spcPct val="0"/>
              </a:spcAft>
              <a:defRPr/>
            </a:pPr>
            <a:r>
              <a:rPr lang="en-US" sz="1100" b="1" dirty="0">
                <a:solidFill>
                  <a:srgbClr val="000000"/>
                </a:solidFill>
                <a:latin typeface="Arial" panose="020B0604020202020204" pitchFamily="34" charset="0"/>
                <a:cs typeface="Arial" pitchFamily="34" charset="0"/>
                <a:sym typeface="Arial" panose="020B0604020202020204" pitchFamily="34" charset="0"/>
              </a:rPr>
              <a:t>Winston-Salem VA Regional Office Virtual Outreach</a:t>
            </a:r>
          </a:p>
          <a:p>
            <a:pPr lvl="0" algn="ctr" fontAlgn="base">
              <a:spcBef>
                <a:spcPct val="0"/>
              </a:spcBef>
              <a:spcAft>
                <a:spcPct val="0"/>
              </a:spcAft>
              <a:defRPr/>
            </a:pPr>
            <a:r>
              <a:rPr lang="en-US" sz="1100" b="1" dirty="0">
                <a:solidFill>
                  <a:srgbClr val="000000"/>
                </a:solidFill>
                <a:latin typeface="Arial" panose="020B0604020202020204" pitchFamily="34" charset="0"/>
                <a:cs typeface="Arial" pitchFamily="34" charset="0"/>
                <a:sym typeface="Arial" panose="020B0604020202020204" pitchFamily="34" charset="0"/>
              </a:rPr>
              <a:t>March 4, 2021</a:t>
            </a:r>
          </a:p>
        </p:txBody>
      </p:sp>
      <p:sp>
        <p:nvSpPr>
          <p:cNvPr id="4" name="Slide Number Placeholder 3">
            <a:extLst>
              <a:ext uri="{FF2B5EF4-FFF2-40B4-BE49-F238E27FC236}">
                <a16:creationId xmlns:a16="http://schemas.microsoft.com/office/drawing/2014/main" id="{3325CB4F-AF92-4822-9827-85CAE2FE8B85}"/>
              </a:ext>
            </a:extLst>
          </p:cNvPr>
          <p:cNvSpPr>
            <a:spLocks noGrp="1"/>
          </p:cNvSpPr>
          <p:nvPr>
            <p:ph type="sldNum" sz="quarter" idx="12"/>
          </p:nvPr>
        </p:nvSpPr>
        <p:spPr/>
        <p:txBody>
          <a:bodyPr/>
          <a:lstStyle/>
          <a:p>
            <a:fld id="{D983F1FA-211D-3044-9E35-958DFBC26156}" type="slidenum">
              <a:rPr lang="en-US" smtClean="0">
                <a:solidFill>
                  <a:prstClr val="white"/>
                </a:solidFill>
              </a:rPr>
              <a:pPr/>
              <a:t>1</a:t>
            </a:fld>
            <a:endParaRPr lang="en-US" dirty="0">
              <a:solidFill>
                <a:prstClr val="white"/>
              </a:solidFill>
            </a:endParaRPr>
          </a:p>
        </p:txBody>
      </p:sp>
      <p:pic>
        <p:nvPicPr>
          <p:cNvPr id="8" name="Picture 7">
            <a:extLst>
              <a:ext uri="{FF2B5EF4-FFF2-40B4-BE49-F238E27FC236}">
                <a16:creationId xmlns:a16="http://schemas.microsoft.com/office/drawing/2014/main" id="{9B099717-4C17-4A3E-8781-929DF68D84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4577" y="1371600"/>
            <a:ext cx="6194845" cy="3559318"/>
          </a:xfrm>
          <a:prstGeom prst="rect">
            <a:avLst/>
          </a:prstGeom>
        </p:spPr>
      </p:pic>
    </p:spTree>
    <p:extLst>
      <p:ext uri="{BB962C8B-B14F-4D97-AF65-F5344CB8AC3E}">
        <p14:creationId xmlns:p14="http://schemas.microsoft.com/office/powerpoint/2010/main" val="120155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D8457-19F2-4249-8965-AFE498BB8110}"/>
              </a:ext>
            </a:extLst>
          </p:cNvPr>
          <p:cNvSpPr>
            <a:spLocks noGrp="1"/>
          </p:cNvSpPr>
          <p:nvPr>
            <p:ph idx="1"/>
          </p:nvPr>
        </p:nvSpPr>
        <p:spPr>
          <a:xfrm>
            <a:off x="228600" y="666479"/>
            <a:ext cx="8610646" cy="5810521"/>
          </a:xfrm>
        </p:spPr>
        <p:txBody>
          <a:bodyPr>
            <a:normAutofit fontScale="92500" lnSpcReduction="10000"/>
          </a:bodyPr>
          <a:lstStyle/>
          <a:p>
            <a:pPr marL="0" indent="0">
              <a:buNone/>
            </a:pPr>
            <a:r>
              <a:rPr lang="en-US" sz="1800" b="1" u="sng" dirty="0"/>
              <a:t>Types of Life Insurance and How to Apply or Inquire </a:t>
            </a:r>
          </a:p>
          <a:p>
            <a:pPr marL="0" indent="0">
              <a:buNone/>
            </a:pPr>
            <a:endParaRPr lang="en-US" sz="1800" b="1" u="sng" dirty="0"/>
          </a:p>
          <a:p>
            <a:pPr marL="0" indent="0">
              <a:buNone/>
            </a:pPr>
            <a:r>
              <a:rPr lang="en-US" sz="1800" dirty="0"/>
              <a:t>VA life insurance can offer financial security for Veterans, service members, and their spouses and dependent children. Explore your options, manage your policy, and file claims to get the insurance benefits you've earned.</a:t>
            </a:r>
            <a:endParaRPr lang="en-US" sz="1800" b="1" u="sng" dirty="0"/>
          </a:p>
          <a:p>
            <a:pPr marL="0" indent="0">
              <a:buNone/>
            </a:pPr>
            <a:endParaRPr lang="en-US" sz="1700" b="1" u="sng" dirty="0"/>
          </a:p>
          <a:p>
            <a:pPr marL="0" indent="0">
              <a:buNone/>
            </a:pPr>
            <a:r>
              <a:rPr lang="en-US" sz="1500" b="1" u="sng" dirty="0"/>
              <a:t>Servicemembers' Group Life Insurance</a:t>
            </a:r>
            <a:r>
              <a:rPr lang="en-US" sz="1500" b="1" dirty="0"/>
              <a:t> (SGLI): </a:t>
            </a:r>
            <a:r>
              <a:rPr lang="en-US" sz="1500" dirty="0"/>
              <a:t>All Servicemembers with full-time coverage </a:t>
            </a:r>
          </a:p>
          <a:p>
            <a:pPr marL="0" indent="0">
              <a:buNone/>
            </a:pPr>
            <a:r>
              <a:rPr lang="en-US" sz="1500" dirty="0"/>
              <a:t>should use the SGLI Online Enrollment System (SOES) to designate beneficiaries, or reduce, </a:t>
            </a:r>
          </a:p>
          <a:p>
            <a:pPr marL="0" indent="0">
              <a:buNone/>
            </a:pPr>
            <a:r>
              <a:rPr lang="en-US" sz="1500" dirty="0"/>
              <a:t>decline or restore SGLI coverage. To access SOES, go to </a:t>
            </a:r>
            <a:r>
              <a:rPr lang="en-US" sz="1500" dirty="0">
                <a:solidFill>
                  <a:srgbClr val="0070C0"/>
                </a:solidFill>
                <a:hlinkClick r:id="rId2">
                  <a:extLst>
                    <a:ext uri="{A12FA001-AC4F-418D-AE19-62706E023703}">
                      <ahyp:hlinkClr xmlns:ahyp="http://schemas.microsoft.com/office/drawing/2018/hyperlinkcolor" val="tx"/>
                    </a:ext>
                  </a:extLst>
                </a:hlinkClick>
              </a:rPr>
              <a:t>www.dmdc.osd.mil/milconnect</a:t>
            </a:r>
            <a:r>
              <a:rPr lang="en-US" sz="1500" dirty="0"/>
              <a:t>.</a:t>
            </a:r>
          </a:p>
          <a:p>
            <a:pPr marL="0" indent="0">
              <a:buNone/>
            </a:pPr>
            <a:endParaRPr lang="en-US" sz="1500" b="1" dirty="0"/>
          </a:p>
          <a:p>
            <a:pPr marL="0" indent="0">
              <a:buNone/>
            </a:pPr>
            <a:r>
              <a:rPr lang="en-US" sz="1500" b="1" u="sng" dirty="0"/>
              <a:t>Veterans' Group Life Insurance</a:t>
            </a:r>
            <a:r>
              <a:rPr lang="en-US" sz="1500" b="1" dirty="0"/>
              <a:t> (VGLI): </a:t>
            </a:r>
            <a:r>
              <a:rPr lang="en-US" sz="1500" dirty="0"/>
              <a:t>Complete and file form </a:t>
            </a:r>
            <a:r>
              <a:rPr lang="en-US" sz="1500" dirty="0">
                <a:hlinkClick r:id="rId3" tooltip="SGLV 8714">
                  <a:extLst>
                    <a:ext uri="{A12FA001-AC4F-418D-AE19-62706E023703}">
                      <ahyp:hlinkClr xmlns:ahyp="http://schemas.microsoft.com/office/drawing/2018/hyperlinkcolor" val="tx"/>
                    </a:ext>
                  </a:extLst>
                </a:hlinkClick>
              </a:rPr>
              <a:t>SGLV 8714</a:t>
            </a:r>
            <a:r>
              <a:rPr lang="en-US" sz="1500" dirty="0"/>
              <a:t> or </a:t>
            </a:r>
            <a:r>
              <a:rPr lang="en-US" sz="1500" dirty="0">
                <a:solidFill>
                  <a:srgbClr val="0070C0"/>
                </a:solidFill>
                <a:hlinkClick r:id="rId4" tooltip="apply for VGLI online">
                  <a:extLst>
                    <a:ext uri="{A12FA001-AC4F-418D-AE19-62706E023703}">
                      <ahyp:hlinkClr xmlns:ahyp="http://schemas.microsoft.com/office/drawing/2018/hyperlinkcolor" val="tx"/>
                    </a:ext>
                  </a:extLst>
                </a:hlinkClick>
              </a:rPr>
              <a:t>apply online</a:t>
            </a:r>
            <a:r>
              <a:rPr lang="en-US" sz="1500" dirty="0"/>
              <a:t>.</a:t>
            </a:r>
          </a:p>
          <a:p>
            <a:pPr marL="0" indent="0">
              <a:buNone/>
            </a:pPr>
            <a:endParaRPr lang="en-US" sz="1500" b="1" dirty="0"/>
          </a:p>
          <a:p>
            <a:pPr marL="0" indent="0">
              <a:buNone/>
            </a:pPr>
            <a:r>
              <a:rPr lang="en-US" sz="1500" b="1" u="sng" dirty="0"/>
              <a:t>Family Servicemembers' Group Life Insurance</a:t>
            </a:r>
            <a:r>
              <a:rPr lang="en-US" sz="1500" b="1" dirty="0"/>
              <a:t> (FSGLI):  </a:t>
            </a:r>
            <a:r>
              <a:rPr lang="en-US" sz="1500" dirty="0"/>
              <a:t>All Servicemembers should use </a:t>
            </a:r>
          </a:p>
          <a:p>
            <a:pPr marL="0" indent="0">
              <a:buNone/>
            </a:pPr>
            <a:r>
              <a:rPr lang="en-US" sz="1500" dirty="0"/>
              <a:t>SOES to decline, reduce, or restore FSGLI coverage.  To access SOES, go to</a:t>
            </a:r>
          </a:p>
          <a:p>
            <a:pPr marL="0" indent="0">
              <a:buNone/>
            </a:pPr>
            <a:r>
              <a:rPr lang="en-US" sz="1500" dirty="0">
                <a:solidFill>
                  <a:srgbClr val="0070C0"/>
                </a:solidFill>
              </a:rPr>
              <a:t> </a:t>
            </a:r>
            <a:r>
              <a:rPr lang="en-US" sz="1500" dirty="0">
                <a:solidFill>
                  <a:srgbClr val="0070C0"/>
                </a:solidFill>
                <a:hlinkClick r:id="rId2">
                  <a:extLst>
                    <a:ext uri="{A12FA001-AC4F-418D-AE19-62706E023703}">
                      <ahyp:hlinkClr xmlns:ahyp="http://schemas.microsoft.com/office/drawing/2018/hyperlinkcolor" val="tx"/>
                    </a:ext>
                  </a:extLst>
                </a:hlinkClick>
              </a:rPr>
              <a:t>www.dmdc.osd.mil/milconnect</a:t>
            </a:r>
            <a:r>
              <a:rPr lang="en-US" sz="1500" dirty="0"/>
              <a:t>.</a:t>
            </a:r>
          </a:p>
          <a:p>
            <a:pPr marL="0" indent="0">
              <a:buNone/>
            </a:pPr>
            <a:endParaRPr lang="en-US" sz="1500" b="1" u="sng" dirty="0"/>
          </a:p>
          <a:p>
            <a:pPr marL="0" indent="0">
              <a:buNone/>
            </a:pPr>
            <a:r>
              <a:rPr lang="en-US" sz="1500" b="1" u="sng" dirty="0"/>
              <a:t>Servicemembers' Group Life Insurance Traumatic Injury Protection</a:t>
            </a:r>
            <a:r>
              <a:rPr lang="en-US" sz="1500" b="1" dirty="0"/>
              <a:t> (TSGLI): </a:t>
            </a:r>
            <a:r>
              <a:rPr lang="en-US" sz="1500" dirty="0"/>
              <a:t>Coverage is </a:t>
            </a:r>
          </a:p>
          <a:p>
            <a:pPr marL="0" indent="0">
              <a:buNone/>
            </a:pPr>
            <a:r>
              <a:rPr lang="en-US" sz="1500" dirty="0"/>
              <a:t>automatic for all Servicemembers covered by SGLI. To file claim for the TSGLI benefit, </a:t>
            </a:r>
          </a:p>
          <a:p>
            <a:pPr marL="0" indent="0">
              <a:buNone/>
            </a:pPr>
            <a:r>
              <a:rPr lang="en-US" sz="1500" dirty="0"/>
              <a:t>complete and file </a:t>
            </a:r>
            <a:r>
              <a:rPr lang="en-US" sz="1500" dirty="0">
                <a:solidFill>
                  <a:srgbClr val="0070C0"/>
                </a:solidFill>
                <a:hlinkClick r:id="rId5" tooltip="SGLV 8600">
                  <a:extLst>
                    <a:ext uri="{A12FA001-AC4F-418D-AE19-62706E023703}">
                      <ahyp:hlinkClr xmlns:ahyp="http://schemas.microsoft.com/office/drawing/2018/hyperlinkcolor" val="tx"/>
                    </a:ext>
                  </a:extLst>
                </a:hlinkClick>
              </a:rPr>
              <a:t>SGLV 8600</a:t>
            </a:r>
            <a:r>
              <a:rPr lang="en-US" sz="1500" dirty="0"/>
              <a:t>.</a:t>
            </a:r>
          </a:p>
          <a:p>
            <a:pPr marL="0" indent="0">
              <a:buNone/>
            </a:pPr>
            <a:endParaRPr lang="en-US" sz="1500" dirty="0"/>
          </a:p>
          <a:p>
            <a:pPr marL="0" indent="0">
              <a:buNone/>
            </a:pPr>
            <a:r>
              <a:rPr lang="en-US" sz="1500" b="1" u="sng" dirty="0"/>
              <a:t>Service-Disabled Veterans' Life Insurance</a:t>
            </a:r>
            <a:r>
              <a:rPr lang="en-US" sz="1500" b="1" dirty="0"/>
              <a:t> (S-DVI): </a:t>
            </a:r>
            <a:r>
              <a:rPr lang="en-US" sz="1500" u="sng" dirty="0">
                <a:solidFill>
                  <a:srgbClr val="0070C0"/>
                </a:solidFill>
                <a:hlinkClick r:id="rId6" tooltip="apply for S-DVI online">
                  <a:extLst>
                    <a:ext uri="{A12FA001-AC4F-418D-AE19-62706E023703}">
                      <ahyp:hlinkClr xmlns:ahyp="http://schemas.microsoft.com/office/drawing/2018/hyperlinkcolor" val="tx"/>
                    </a:ext>
                  </a:extLst>
                </a:hlinkClick>
              </a:rPr>
              <a:t>apply for S-DVI online</a:t>
            </a:r>
            <a:r>
              <a:rPr lang="en-US" sz="1500" dirty="0">
                <a:solidFill>
                  <a:srgbClr val="0070C0"/>
                </a:solidFill>
              </a:rPr>
              <a:t> </a:t>
            </a:r>
            <a:r>
              <a:rPr lang="en-US" sz="1500" dirty="0"/>
              <a:t>or complete and </a:t>
            </a:r>
          </a:p>
          <a:p>
            <a:pPr marL="0" indent="0">
              <a:buNone/>
            </a:pPr>
            <a:r>
              <a:rPr lang="en-US" sz="1500" dirty="0"/>
              <a:t>file form </a:t>
            </a:r>
            <a:r>
              <a:rPr lang="en-US" sz="1500" dirty="0">
                <a:solidFill>
                  <a:srgbClr val="0070C0"/>
                </a:solidFill>
                <a:hlinkClick r:id="rId7" tooltip="VA 29-4364">
                  <a:extLst>
                    <a:ext uri="{A12FA001-AC4F-418D-AE19-62706E023703}">
                      <ahyp:hlinkClr xmlns:ahyp="http://schemas.microsoft.com/office/drawing/2018/hyperlinkcolor" val="tx"/>
                    </a:ext>
                  </a:extLst>
                </a:hlinkClick>
              </a:rPr>
              <a:t>VA 29-4364</a:t>
            </a:r>
            <a:r>
              <a:rPr lang="en-US" sz="1500" dirty="0"/>
              <a:t>.</a:t>
            </a:r>
          </a:p>
          <a:p>
            <a:pPr marL="0" indent="0">
              <a:buNone/>
            </a:pPr>
            <a:endParaRPr lang="en-US" sz="1500" dirty="0"/>
          </a:p>
          <a:p>
            <a:pPr marL="0" indent="0">
              <a:buNone/>
            </a:pPr>
            <a:endParaRPr lang="en-US" sz="2100" dirty="0"/>
          </a:p>
          <a:p>
            <a:pPr marL="0" indent="0">
              <a:buNone/>
            </a:pPr>
            <a:endParaRPr lang="en-US" sz="1800" u="sng" dirty="0"/>
          </a:p>
        </p:txBody>
      </p:sp>
      <p:sp>
        <p:nvSpPr>
          <p:cNvPr id="5" name="TextBox 4">
            <a:extLst>
              <a:ext uri="{FF2B5EF4-FFF2-40B4-BE49-F238E27FC236}">
                <a16:creationId xmlns:a16="http://schemas.microsoft.com/office/drawing/2014/main" id="{E21F57A9-2331-4D2A-8877-2D59F4E2B5AC}"/>
              </a:ext>
            </a:extLst>
          </p:cNvPr>
          <p:cNvSpPr txBox="1"/>
          <p:nvPr/>
        </p:nvSpPr>
        <p:spPr>
          <a:xfrm>
            <a:off x="802802" y="-366133"/>
            <a:ext cx="7239000" cy="954107"/>
          </a:xfrm>
          <a:prstGeom prst="rect">
            <a:avLst/>
          </a:prstGeom>
          <a:noFill/>
        </p:spPr>
        <p:txBody>
          <a:bodyPr wrap="square" rtlCol="0">
            <a:spAutoFit/>
          </a:bodyPr>
          <a:lstStyle/>
          <a:p>
            <a:pPr algn="ctr"/>
            <a:endParaRPr lang="en-US" sz="2800" dirty="0">
              <a:solidFill>
                <a:schemeClr val="bg1"/>
              </a:solidFill>
            </a:endParaRPr>
          </a:p>
          <a:p>
            <a:pPr algn="ctr"/>
            <a:r>
              <a:rPr lang="en-US" sz="2800" b="1" dirty="0">
                <a:solidFill>
                  <a:schemeClr val="bg1"/>
                </a:solidFill>
              </a:rPr>
              <a:t>VA Life Insurance</a:t>
            </a:r>
          </a:p>
        </p:txBody>
      </p:sp>
      <p:sp>
        <p:nvSpPr>
          <p:cNvPr id="2" name="Slide Number Placeholder 1">
            <a:extLst>
              <a:ext uri="{FF2B5EF4-FFF2-40B4-BE49-F238E27FC236}">
                <a16:creationId xmlns:a16="http://schemas.microsoft.com/office/drawing/2014/main" id="{E52FDAEC-1FE1-4A53-AC7A-D4230283F88A}"/>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pic>
        <p:nvPicPr>
          <p:cNvPr id="6" name="Picture 5" descr="A person holding a flag&#10;&#10;Description automatically generated">
            <a:extLst>
              <a:ext uri="{FF2B5EF4-FFF2-40B4-BE49-F238E27FC236}">
                <a16:creationId xmlns:a16="http://schemas.microsoft.com/office/drawing/2014/main" id="{57CC1DCA-3339-40D1-A65F-AA53632A32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5778" y="2545986"/>
            <a:ext cx="1181100" cy="1668983"/>
          </a:xfrm>
          <a:prstGeom prst="rect">
            <a:avLst/>
          </a:prstGeom>
        </p:spPr>
      </p:pic>
      <p:pic>
        <p:nvPicPr>
          <p:cNvPr id="10" name="Picture 9">
            <a:extLst>
              <a:ext uri="{FF2B5EF4-FFF2-40B4-BE49-F238E27FC236}">
                <a16:creationId xmlns:a16="http://schemas.microsoft.com/office/drawing/2014/main" id="{E01D2BCC-C7B2-45DC-A7A2-63ADCA0923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5778" y="4366364"/>
            <a:ext cx="1181100" cy="1695450"/>
          </a:xfrm>
          <a:prstGeom prst="rect">
            <a:avLst/>
          </a:prstGeom>
        </p:spPr>
      </p:pic>
    </p:spTree>
    <p:extLst>
      <p:ext uri="{BB962C8B-B14F-4D97-AF65-F5344CB8AC3E}">
        <p14:creationId xmlns:p14="http://schemas.microsoft.com/office/powerpoint/2010/main" val="200920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68572" y="-171127"/>
            <a:ext cx="6934200" cy="685800"/>
          </a:xfrm>
        </p:spPr>
        <p:txBody>
          <a:bodyPr>
            <a:noAutofit/>
          </a:bodyPr>
          <a:lstStyle/>
          <a:p>
            <a:pPr algn="ctr"/>
            <a:br>
              <a:rPr lang="en-US" b="0" dirty="0"/>
            </a:br>
            <a:br>
              <a:rPr lang="en-US" sz="2400" dirty="0"/>
            </a:br>
            <a:r>
              <a:rPr lang="en-US" sz="2400" b="0" dirty="0">
                <a:solidFill>
                  <a:schemeClr val="bg1"/>
                </a:solidFill>
              </a:rPr>
              <a:t> </a:t>
            </a:r>
            <a:r>
              <a:rPr lang="en-US" sz="2400" dirty="0">
                <a:solidFill>
                  <a:schemeClr val="bg1"/>
                </a:solidFill>
              </a:rPr>
              <a:t>VA Survivors Pension</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650632"/>
            <a:ext cx="8839200" cy="5978768"/>
          </a:xfrm>
        </p:spPr>
        <p:txBody>
          <a:bodyPr>
            <a:normAutofit fontScale="32500" lnSpcReduction="20000"/>
          </a:bodyPr>
          <a:lstStyle/>
          <a:p>
            <a:pPr marL="0" indent="0">
              <a:buNone/>
            </a:pPr>
            <a:endParaRPr lang="en-US" sz="5600" b="1" u="sng" dirty="0"/>
          </a:p>
          <a:p>
            <a:pPr marL="0" indent="0">
              <a:buNone/>
            </a:pPr>
            <a:r>
              <a:rPr lang="en-US" sz="5600" b="1" u="sng" dirty="0"/>
              <a:t>What is Survivors or Widow’s Pension?</a:t>
            </a:r>
          </a:p>
          <a:p>
            <a:pPr marL="0" indent="0">
              <a:buNone/>
            </a:pPr>
            <a:endParaRPr lang="en-US" sz="5600" dirty="0"/>
          </a:p>
          <a:p>
            <a:pPr marL="0" indent="0">
              <a:buNone/>
            </a:pPr>
            <a:r>
              <a:rPr lang="en-US" sz="5600" dirty="0"/>
              <a:t>A needs-based program with monthly payments to surviving spouses and unmarried dependent children of wartime Veterans who meet certain countable income and net worth limits. </a:t>
            </a:r>
          </a:p>
          <a:p>
            <a:pPr marL="0" indent="0">
              <a:buNone/>
            </a:pPr>
            <a:endParaRPr lang="en-US" sz="5600" dirty="0"/>
          </a:p>
          <a:p>
            <a:r>
              <a:rPr lang="en-US" sz="5600" dirty="0"/>
              <a:t>From December 1, 2020, to November 30, 2021, the net worth limit to be eligible for Survivors Pension benefits is $130,773.</a:t>
            </a:r>
          </a:p>
          <a:p>
            <a:endParaRPr lang="en-US" sz="5600" dirty="0"/>
          </a:p>
          <a:p>
            <a:r>
              <a:rPr lang="en-US" sz="5600" dirty="0"/>
              <a:t>On October 18, 2018, we changed the way we assess net worth to make the pension entitlement rules clearer. Net worth includes your assets and annual income. Your countable income is how much you earn, including your salary, investment and retirement payments, and any income you may have from your dependents. </a:t>
            </a:r>
          </a:p>
          <a:p>
            <a:endParaRPr lang="en-US" sz="5600" dirty="0"/>
          </a:p>
          <a:p>
            <a:r>
              <a:rPr lang="en-US" sz="5600" dirty="0"/>
              <a:t>Some expenses, like non-reimbursable medical expenses (paid medical expenses not covered by your insurance provider), may reduce your countable income.</a:t>
            </a:r>
          </a:p>
          <a:p>
            <a:endParaRPr lang="en-US" sz="5600" dirty="0"/>
          </a:p>
          <a:p>
            <a:r>
              <a:rPr lang="en-US" sz="5600" dirty="0"/>
              <a:t>You may qualify for extra Housebound or Aid and Attendance benefits  </a:t>
            </a:r>
          </a:p>
          <a:p>
            <a:pPr marL="0" indent="0">
              <a:buNone/>
            </a:pPr>
            <a:endParaRPr lang="en-US" sz="5600" b="1" u="sng" dirty="0"/>
          </a:p>
          <a:p>
            <a:pPr marL="0" indent="0">
              <a:buNone/>
            </a:pPr>
            <a:endParaRPr lang="en-US" sz="4200" b="1" u="sng" dirty="0"/>
          </a:p>
          <a:p>
            <a:pPr marL="0" indent="0">
              <a:buNone/>
            </a:pPr>
            <a:endParaRPr lang="en-US" sz="4300" dirty="0"/>
          </a:p>
        </p:txBody>
      </p:sp>
      <p:sp>
        <p:nvSpPr>
          <p:cNvPr id="4" name="Slide Number Placeholder 3">
            <a:extLst>
              <a:ext uri="{FF2B5EF4-FFF2-40B4-BE49-F238E27FC236}">
                <a16:creationId xmlns:a16="http://schemas.microsoft.com/office/drawing/2014/main" id="{0C6D62A1-5530-47B9-8FA0-BE1E55ACFE41}"/>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405243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68572" y="-171127"/>
            <a:ext cx="6934200" cy="685800"/>
          </a:xfrm>
        </p:spPr>
        <p:txBody>
          <a:bodyPr>
            <a:noAutofit/>
          </a:bodyPr>
          <a:lstStyle/>
          <a:p>
            <a:pPr algn="ctr"/>
            <a:br>
              <a:rPr lang="en-US" b="0" dirty="0"/>
            </a:br>
            <a:br>
              <a:rPr lang="en-US" sz="2400" dirty="0"/>
            </a:br>
            <a:r>
              <a:rPr lang="en-US" sz="2400" b="0" dirty="0">
                <a:solidFill>
                  <a:schemeClr val="bg1"/>
                </a:solidFill>
              </a:rPr>
              <a:t> </a:t>
            </a:r>
            <a:r>
              <a:rPr lang="en-US" sz="2400" dirty="0">
                <a:solidFill>
                  <a:schemeClr val="bg1"/>
                </a:solidFill>
              </a:rPr>
              <a:t>VA Survivors Pension Continued</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228600" y="650632"/>
            <a:ext cx="8915400" cy="5978768"/>
          </a:xfrm>
        </p:spPr>
        <p:txBody>
          <a:bodyPr>
            <a:normAutofit fontScale="32500" lnSpcReduction="20000"/>
          </a:bodyPr>
          <a:lstStyle/>
          <a:p>
            <a:pPr marL="0" indent="0">
              <a:buNone/>
            </a:pPr>
            <a:endParaRPr lang="en-US" sz="5600" b="1" u="sng" dirty="0"/>
          </a:p>
          <a:p>
            <a:pPr marL="0" indent="0">
              <a:buNone/>
            </a:pPr>
            <a:r>
              <a:rPr lang="en-US" sz="5600" b="1" u="sng" dirty="0"/>
              <a:t>Who is Eligible? </a:t>
            </a:r>
          </a:p>
          <a:p>
            <a:pPr marL="0" indent="0">
              <a:buNone/>
            </a:pPr>
            <a:endParaRPr lang="en-US" sz="5600" dirty="0"/>
          </a:p>
          <a:p>
            <a:pPr marL="0" indent="0">
              <a:buNone/>
            </a:pPr>
            <a:r>
              <a:rPr lang="en-US" sz="5600" dirty="0"/>
              <a:t>The Veteran didn’t receive a dishonorable discharge and their service meets at least one of the requirements listed below.</a:t>
            </a:r>
          </a:p>
          <a:p>
            <a:pPr marL="0" indent="0">
              <a:buNone/>
            </a:pPr>
            <a:endParaRPr lang="en-US" sz="5600" b="1" dirty="0"/>
          </a:p>
          <a:p>
            <a:pPr marL="0" indent="0">
              <a:buNone/>
            </a:pPr>
            <a:r>
              <a:rPr lang="en-US" sz="5600" b="1" dirty="0"/>
              <a:t>At least one of these must be true. The Veteran:</a:t>
            </a:r>
            <a:endParaRPr lang="en-US" sz="5600" dirty="0"/>
          </a:p>
          <a:p>
            <a:r>
              <a:rPr lang="en-US" sz="5600" dirty="0"/>
              <a:t>Entered active duty </a:t>
            </a:r>
            <a:r>
              <a:rPr lang="en-US" sz="5600" u="sng" dirty="0"/>
              <a:t>on or before </a:t>
            </a:r>
            <a:r>
              <a:rPr lang="en-US" sz="5600" dirty="0"/>
              <a:t>September 7, 1980, and </a:t>
            </a:r>
            <a:r>
              <a:rPr lang="en-US" sz="5600" u="sng" dirty="0"/>
              <a:t>served at least 90 days </a:t>
            </a:r>
            <a:r>
              <a:rPr lang="en-US" sz="5600" dirty="0"/>
              <a:t>on active military service, with at least 1 day during a </a:t>
            </a:r>
            <a:r>
              <a:rPr lang="en-US" sz="5600" u="sng" dirty="0">
                <a:hlinkClick r:id="rId2">
                  <a:extLst>
                    <a:ext uri="{A12FA001-AC4F-418D-AE19-62706E023703}">
                      <ahyp:hlinkClr xmlns:ahyp="http://schemas.microsoft.com/office/drawing/2018/hyperlinkcolor" val="tx"/>
                    </a:ext>
                  </a:extLst>
                </a:hlinkClick>
              </a:rPr>
              <a:t>covered wartime period</a:t>
            </a:r>
            <a:r>
              <a:rPr lang="en-US" sz="5600" dirty="0"/>
              <a:t>, </a:t>
            </a:r>
            <a:r>
              <a:rPr lang="en-US" sz="5600" b="1" dirty="0"/>
              <a:t>or</a:t>
            </a:r>
            <a:endParaRPr lang="en-US" sz="5600" dirty="0"/>
          </a:p>
          <a:p>
            <a:r>
              <a:rPr lang="en-US" sz="5600" dirty="0"/>
              <a:t>Entered active duty </a:t>
            </a:r>
            <a:r>
              <a:rPr lang="en-US" sz="5600" u="sng" dirty="0"/>
              <a:t>after</a:t>
            </a:r>
            <a:r>
              <a:rPr lang="en-US" sz="5600" dirty="0"/>
              <a:t> September 7, 1980, and </a:t>
            </a:r>
            <a:r>
              <a:rPr lang="en-US" sz="5600" u="sng" dirty="0"/>
              <a:t>served at least 24 months </a:t>
            </a:r>
            <a:r>
              <a:rPr lang="en-US" sz="5600" dirty="0"/>
              <a:t>or the full period for which they were called or ordered to active duty (with some exceptions), with at least 1 day during a </a:t>
            </a:r>
            <a:r>
              <a:rPr lang="en-US" sz="5600" u="sng" dirty="0">
                <a:hlinkClick r:id="rId2">
                  <a:extLst>
                    <a:ext uri="{A12FA001-AC4F-418D-AE19-62706E023703}">
                      <ahyp:hlinkClr xmlns:ahyp="http://schemas.microsoft.com/office/drawing/2018/hyperlinkcolor" val="tx"/>
                    </a:ext>
                  </a:extLst>
                </a:hlinkClick>
              </a:rPr>
              <a:t>covered wartime period</a:t>
            </a:r>
            <a:r>
              <a:rPr lang="en-US" sz="5600" dirty="0"/>
              <a:t> </a:t>
            </a:r>
            <a:r>
              <a:rPr lang="en-US" sz="5600" b="1" dirty="0"/>
              <a:t>or</a:t>
            </a:r>
            <a:endParaRPr lang="en-US" sz="5600" dirty="0"/>
          </a:p>
          <a:p>
            <a:r>
              <a:rPr lang="en-US" sz="5600" dirty="0"/>
              <a:t>Was an officer and started on active duty after October 16, 1981, and hadn’t previously served on active duty for at least 24 months</a:t>
            </a:r>
          </a:p>
          <a:p>
            <a:pPr marL="0" indent="0">
              <a:buNone/>
            </a:pPr>
            <a:endParaRPr lang="en-US" sz="5600" b="1" dirty="0"/>
          </a:p>
          <a:p>
            <a:pPr marL="0" indent="0">
              <a:buNone/>
            </a:pPr>
            <a:r>
              <a:rPr lang="en-US" sz="5600" b="1" dirty="0"/>
              <a:t>AND </a:t>
            </a:r>
          </a:p>
          <a:p>
            <a:pPr marL="0" indent="0">
              <a:buNone/>
            </a:pPr>
            <a:endParaRPr lang="en-US" sz="5600" dirty="0"/>
          </a:p>
          <a:p>
            <a:pPr marL="0" indent="0">
              <a:buNone/>
            </a:pPr>
            <a:r>
              <a:rPr lang="en-US" sz="5600" b="1" dirty="0"/>
              <a:t>Surviving Spouse: </a:t>
            </a:r>
            <a:r>
              <a:rPr lang="en-US" sz="5600" dirty="0"/>
              <a:t>You haven’t remarried after the Veteran’s death, and yearly family income and net worth meet certain limits. Your net worth equals the value of everything you own (except your house, your car, and most home furnishings), minus any debt.</a:t>
            </a:r>
          </a:p>
          <a:p>
            <a:pPr marL="0" indent="0">
              <a:buNone/>
            </a:pPr>
            <a:endParaRPr lang="en-US" sz="4200" b="1" u="sng" dirty="0"/>
          </a:p>
          <a:p>
            <a:pPr marL="0" indent="0">
              <a:buNone/>
            </a:pPr>
            <a:endParaRPr lang="en-US" sz="4300" dirty="0"/>
          </a:p>
        </p:txBody>
      </p:sp>
      <p:sp>
        <p:nvSpPr>
          <p:cNvPr id="4" name="Slide Number Placeholder 3">
            <a:extLst>
              <a:ext uri="{FF2B5EF4-FFF2-40B4-BE49-F238E27FC236}">
                <a16:creationId xmlns:a16="http://schemas.microsoft.com/office/drawing/2014/main" id="{0C6D62A1-5530-47B9-8FA0-BE1E55ACFE41}"/>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36393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70431" y="-76200"/>
            <a:ext cx="6934200" cy="685800"/>
          </a:xfrm>
        </p:spPr>
        <p:txBody>
          <a:bodyPr>
            <a:noAutofit/>
          </a:bodyPr>
          <a:lstStyle/>
          <a:p>
            <a:pPr algn="ctr"/>
            <a:br>
              <a:rPr lang="en-US" b="0" dirty="0"/>
            </a:br>
            <a:br>
              <a:rPr lang="en-US" dirty="0"/>
            </a:br>
            <a:r>
              <a:rPr lang="en-US" sz="3200" b="0" dirty="0">
                <a:solidFill>
                  <a:schemeClr val="bg1"/>
                </a:solidFill>
              </a:rPr>
              <a:t> </a:t>
            </a:r>
            <a:r>
              <a:rPr lang="en-US" sz="2400" dirty="0">
                <a:solidFill>
                  <a:schemeClr val="bg1"/>
                </a:solidFill>
              </a:rPr>
              <a:t>VA Survivors Pension Continued</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228600" y="695765"/>
            <a:ext cx="8686800" cy="5324035"/>
          </a:xfrm>
        </p:spPr>
        <p:txBody>
          <a:bodyPr>
            <a:normAutofit fontScale="85000" lnSpcReduction="10000"/>
          </a:bodyPr>
          <a:lstStyle/>
          <a:p>
            <a:pPr marL="0" indent="0">
              <a:buNone/>
            </a:pPr>
            <a:r>
              <a:rPr lang="en-US" sz="1900" b="1" u="sng" dirty="0"/>
              <a:t>Who is Eligible? (continued)</a:t>
            </a:r>
          </a:p>
          <a:p>
            <a:pPr marL="0" indent="0">
              <a:buNone/>
            </a:pPr>
            <a:endParaRPr lang="en-US" sz="1900" dirty="0"/>
          </a:p>
          <a:p>
            <a:pPr marL="0" indent="0">
              <a:buNone/>
            </a:pPr>
            <a:r>
              <a:rPr lang="en-US" sz="1900" b="1" dirty="0"/>
              <a:t>Child of a Deceased Wartime Veteran: </a:t>
            </a:r>
            <a:r>
              <a:rPr lang="en-US" sz="1900" dirty="0"/>
              <a:t>You may be eligible for this benefit if you’re unmarried and you meet at least one of the requirements listed below.</a:t>
            </a:r>
          </a:p>
          <a:p>
            <a:pPr marL="0" indent="0">
              <a:buNone/>
            </a:pPr>
            <a:endParaRPr lang="en-US" sz="1900" dirty="0"/>
          </a:p>
          <a:p>
            <a:pPr marL="0" indent="0">
              <a:buNone/>
            </a:pPr>
            <a:r>
              <a:rPr lang="en-US" sz="1900" b="1" dirty="0"/>
              <a:t>At least one of these must be true:</a:t>
            </a:r>
            <a:endParaRPr lang="en-US" sz="1900" dirty="0"/>
          </a:p>
          <a:p>
            <a:r>
              <a:rPr lang="en-US" sz="1900" dirty="0"/>
              <a:t>You’re under age 18, </a:t>
            </a:r>
            <a:r>
              <a:rPr lang="en-US" sz="1900" b="1" dirty="0"/>
              <a:t>or</a:t>
            </a:r>
            <a:endParaRPr lang="en-US" sz="1900" dirty="0"/>
          </a:p>
          <a:p>
            <a:r>
              <a:rPr lang="en-US" sz="1900" dirty="0"/>
              <a:t>You’re under age 23 and attending a VA-approved school, </a:t>
            </a:r>
            <a:r>
              <a:rPr lang="en-US" sz="1900" b="1" dirty="0"/>
              <a:t>or</a:t>
            </a:r>
            <a:endParaRPr lang="en-US" sz="1900" dirty="0"/>
          </a:p>
          <a:p>
            <a:r>
              <a:rPr lang="en-US" sz="1900" dirty="0"/>
              <a:t>You’re unable to care for yourself due to a disability that happened before age 18</a:t>
            </a:r>
          </a:p>
          <a:p>
            <a:pPr marL="0" indent="0">
              <a:buNone/>
            </a:pPr>
            <a:endParaRPr lang="en-US" sz="2200" b="1" dirty="0"/>
          </a:p>
          <a:p>
            <a:pPr marL="0" indent="0">
              <a:buNone/>
            </a:pPr>
            <a:r>
              <a:rPr lang="en-US" sz="1900" b="1" u="sng" dirty="0"/>
              <a:t>What are Wartime Periods?</a:t>
            </a:r>
          </a:p>
          <a:p>
            <a:endParaRPr lang="en-US" sz="1900" b="1" dirty="0"/>
          </a:p>
          <a:p>
            <a:r>
              <a:rPr lang="en-US" sz="1900" b="1" dirty="0"/>
              <a:t>World War I</a:t>
            </a:r>
            <a:r>
              <a:rPr lang="en-US" sz="1900" dirty="0"/>
              <a:t> April 6, 1917, to November 11, 1918</a:t>
            </a:r>
          </a:p>
          <a:p>
            <a:r>
              <a:rPr lang="en-US" sz="1900" b="1" dirty="0"/>
              <a:t>World War II </a:t>
            </a:r>
            <a:r>
              <a:rPr lang="en-US" sz="1900" dirty="0"/>
              <a:t>December 7, 1941, to December 31, 1946</a:t>
            </a:r>
          </a:p>
          <a:p>
            <a:r>
              <a:rPr lang="en-US" sz="1900" b="1" dirty="0"/>
              <a:t>Korean conflict </a:t>
            </a:r>
            <a:r>
              <a:rPr lang="en-US" sz="1900" dirty="0"/>
              <a:t>June 27, 1950, to January 31, 1955</a:t>
            </a:r>
          </a:p>
          <a:p>
            <a:r>
              <a:rPr lang="en-US" sz="1900" b="1" dirty="0"/>
              <a:t>Vietnam War era </a:t>
            </a:r>
            <a:r>
              <a:rPr lang="en-US" sz="1900" dirty="0"/>
              <a:t>November 1, 1955 to May 7, 1975, for Veterans who served in the Republic of Vietnam during that period. August 5, 1964, to May 7, 1975, for Veterans who served outside of the Republic of Vietnam.</a:t>
            </a:r>
          </a:p>
          <a:p>
            <a:r>
              <a:rPr lang="en-US" sz="1900" b="1" dirty="0"/>
              <a:t>Gulf War to current </a:t>
            </a:r>
            <a:r>
              <a:rPr lang="en-US" sz="1900" dirty="0"/>
              <a:t>August 2, 1990, through a future date to be set by law or presidential proclamation</a:t>
            </a:r>
          </a:p>
          <a:p>
            <a:pPr marL="0" indent="0">
              <a:buNone/>
            </a:pPr>
            <a:endParaRPr lang="en-US" sz="4200" b="1" u="sng" dirty="0"/>
          </a:p>
          <a:p>
            <a:pPr marL="0" indent="0">
              <a:buNone/>
            </a:pPr>
            <a:endParaRPr lang="en-US" sz="4300" dirty="0"/>
          </a:p>
        </p:txBody>
      </p:sp>
      <p:sp>
        <p:nvSpPr>
          <p:cNvPr id="4" name="Slide Number Placeholder 3">
            <a:extLst>
              <a:ext uri="{FF2B5EF4-FFF2-40B4-BE49-F238E27FC236}">
                <a16:creationId xmlns:a16="http://schemas.microsoft.com/office/drawing/2014/main" id="{D8604D43-4A06-46D0-B147-C225F5549F2B}"/>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70059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492512" y="126095"/>
            <a:ext cx="8305800" cy="685800"/>
          </a:xfrm>
        </p:spPr>
        <p:txBody>
          <a:bodyPr>
            <a:noAutofit/>
          </a:bodyPr>
          <a:lstStyle/>
          <a:p>
            <a:pPr algn="ctr"/>
            <a:r>
              <a:rPr lang="en-US" b="0" dirty="0"/>
              <a:t> </a:t>
            </a:r>
            <a:r>
              <a:rPr lang="en-US" dirty="0">
                <a:solidFill>
                  <a:schemeClr val="bg1"/>
                </a:solidFill>
              </a:rPr>
              <a:t>Dependency and Indemnity Compensation </a:t>
            </a:r>
            <a:br>
              <a:rPr lang="en-US" sz="2400" b="0" dirty="0"/>
            </a:br>
            <a:endParaRPr lang="en-US" dirty="0">
              <a:solidFill>
                <a:schemeClr val="bg1"/>
              </a:solidFill>
            </a:endParaRP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705730"/>
            <a:ext cx="8458200" cy="5853113"/>
          </a:xfrm>
        </p:spPr>
        <p:txBody>
          <a:bodyPr>
            <a:normAutofit/>
          </a:bodyPr>
          <a:lstStyle/>
          <a:p>
            <a:pPr marL="0" indent="0">
              <a:buNone/>
            </a:pPr>
            <a:r>
              <a:rPr lang="en-US" sz="1800" b="1" u="sng" dirty="0"/>
              <a:t>What is Dependency and Indemnity Compensation (DIC)?</a:t>
            </a:r>
          </a:p>
          <a:p>
            <a:pPr marL="0" indent="0">
              <a:buNone/>
            </a:pPr>
            <a:endParaRPr lang="en-US" sz="2000" b="1" u="sng" dirty="0"/>
          </a:p>
          <a:p>
            <a:pPr marL="0" indent="0">
              <a:buNone/>
            </a:pPr>
            <a:r>
              <a:rPr lang="en-US" sz="1700" dirty="0"/>
              <a:t>A tax-free monetary benefit for the surviving spouse, child, or parent of a service member who died in the line of duty, or the survivor of a Veteran who died:</a:t>
            </a:r>
          </a:p>
          <a:p>
            <a:r>
              <a:rPr lang="en-US" sz="1700" dirty="0"/>
              <a:t>while on active duty, active duty for training, or inactive-duty training, </a:t>
            </a:r>
            <a:r>
              <a:rPr lang="en-US" sz="1700" b="1" dirty="0"/>
              <a:t>or</a:t>
            </a:r>
            <a:endParaRPr lang="en-US" sz="1700" dirty="0"/>
          </a:p>
          <a:p>
            <a:r>
              <a:rPr lang="en-US" sz="1700" dirty="0"/>
              <a:t>from a service-connected illness or injury, </a:t>
            </a:r>
            <a:r>
              <a:rPr lang="en-US" sz="1700" b="1" dirty="0"/>
              <a:t>or</a:t>
            </a:r>
            <a:endParaRPr lang="en-US" sz="1700" dirty="0"/>
          </a:p>
          <a:p>
            <a:r>
              <a:rPr lang="en-US" sz="1700" dirty="0"/>
              <a:t>didn’t die from a service-connected illness or injury, but was eligible to receive VA compensation for a service-connected disability rated as </a:t>
            </a:r>
            <a:r>
              <a:rPr lang="en-US" sz="1700" i="1" dirty="0"/>
              <a:t>totally</a:t>
            </a:r>
            <a:r>
              <a:rPr lang="en-US" sz="1700" dirty="0"/>
              <a:t> or 100% disabling for a certain period</a:t>
            </a:r>
          </a:p>
          <a:p>
            <a:endParaRPr lang="en-US" sz="1700" dirty="0"/>
          </a:p>
          <a:p>
            <a:pPr marL="0" indent="0">
              <a:buNone/>
            </a:pPr>
            <a:r>
              <a:rPr lang="en-US" sz="1700" dirty="0"/>
              <a:t>If the Veteran’s eligibility was due to a rating of totally or 100% disabling, they must have had this rating:</a:t>
            </a:r>
          </a:p>
          <a:p>
            <a:r>
              <a:rPr lang="en-US" sz="1700" dirty="0"/>
              <a:t>For at least 10 years before their death, </a:t>
            </a:r>
            <a:r>
              <a:rPr lang="en-US" sz="1700" b="1" dirty="0"/>
              <a:t>or</a:t>
            </a:r>
            <a:endParaRPr lang="en-US" sz="1700" dirty="0"/>
          </a:p>
          <a:p>
            <a:r>
              <a:rPr lang="en-US" sz="1700" dirty="0"/>
              <a:t>Since their release from active duty and for at least 5 years immediately before their death, </a:t>
            </a:r>
            <a:r>
              <a:rPr lang="en-US" sz="1700" b="1" dirty="0"/>
              <a:t>or</a:t>
            </a:r>
            <a:endParaRPr lang="en-US" sz="1700" dirty="0"/>
          </a:p>
          <a:p>
            <a:r>
              <a:rPr lang="en-US" sz="1700" dirty="0"/>
              <a:t>For at least 1 year before their death if they were a former prisoner of war who died after September 30, 1999</a:t>
            </a:r>
          </a:p>
        </p:txBody>
      </p:sp>
      <p:sp>
        <p:nvSpPr>
          <p:cNvPr id="4" name="Slide Number Placeholder 3">
            <a:extLst>
              <a:ext uri="{FF2B5EF4-FFF2-40B4-BE49-F238E27FC236}">
                <a16:creationId xmlns:a16="http://schemas.microsoft.com/office/drawing/2014/main" id="{EB71F65C-8BB3-4435-9B0C-1F100FB03C40}"/>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63626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66800" y="-141981"/>
            <a:ext cx="6934200" cy="685800"/>
          </a:xfrm>
        </p:spPr>
        <p:txBody>
          <a:bodyPr>
            <a:noAutofit/>
          </a:bodyPr>
          <a:lstStyle/>
          <a:p>
            <a:pPr algn="ctr"/>
            <a:br>
              <a:rPr lang="en-US" b="0" dirty="0"/>
            </a:br>
            <a:r>
              <a:rPr lang="en-US" b="0" dirty="0"/>
              <a:t> </a:t>
            </a:r>
            <a:r>
              <a:rPr lang="en-US" dirty="0">
                <a:solidFill>
                  <a:schemeClr val="bg1"/>
                </a:solidFill>
              </a:rPr>
              <a:t>Dependency and Indemnity Compensation Continued</a:t>
            </a:r>
            <a:endParaRPr lang="en-US" sz="2400" dirty="0">
              <a:solidFill>
                <a:schemeClr val="bg1"/>
              </a:solidFill>
            </a:endParaRP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705730"/>
            <a:ext cx="8458200" cy="5853113"/>
          </a:xfrm>
        </p:spPr>
        <p:txBody>
          <a:bodyPr>
            <a:normAutofit lnSpcReduction="10000"/>
          </a:bodyPr>
          <a:lstStyle/>
          <a:p>
            <a:pPr marL="0" indent="0">
              <a:buNone/>
            </a:pPr>
            <a:r>
              <a:rPr lang="en-US" sz="1800" b="1" u="sng" dirty="0"/>
              <a:t>Who Is Eligible? </a:t>
            </a:r>
          </a:p>
          <a:p>
            <a:pPr marL="0" indent="0">
              <a:buNone/>
            </a:pPr>
            <a:endParaRPr lang="en-US" sz="1800" b="1" u="sng" dirty="0"/>
          </a:p>
          <a:p>
            <a:r>
              <a:rPr lang="en-US" sz="1800" b="1" dirty="0"/>
              <a:t>Surviving Spouse (widow) </a:t>
            </a:r>
          </a:p>
          <a:p>
            <a:pPr marL="0" indent="0">
              <a:buNone/>
            </a:pPr>
            <a:endParaRPr lang="en-US" sz="1800" dirty="0"/>
          </a:p>
          <a:p>
            <a:pPr marL="0" indent="0">
              <a:buNone/>
            </a:pPr>
            <a:r>
              <a:rPr lang="en-US" sz="1800" b="1" dirty="0"/>
              <a:t>	One</a:t>
            </a:r>
            <a:r>
              <a:rPr lang="en-US" sz="1800" dirty="0"/>
              <a:t> must be true. You:</a:t>
            </a:r>
          </a:p>
          <a:p>
            <a:pPr lvl="1"/>
            <a:r>
              <a:rPr lang="en-US" sz="1800" dirty="0"/>
              <a:t>Were married to the Veteran or service member for at least 1 year, </a:t>
            </a:r>
            <a:r>
              <a:rPr lang="en-US" sz="1800" b="1" dirty="0"/>
              <a:t>or</a:t>
            </a:r>
            <a:endParaRPr lang="en-US" sz="1800" dirty="0"/>
          </a:p>
          <a:p>
            <a:pPr lvl="1"/>
            <a:r>
              <a:rPr lang="en-US" sz="1800" dirty="0"/>
              <a:t>Had a child with the Veteran or service member, aren’t currently remarried, and either lived with the Veteran or service member without a break until their death or, if separated, weren’t at fault for the separation, </a:t>
            </a:r>
            <a:r>
              <a:rPr lang="en-US" sz="1800" b="1" dirty="0"/>
              <a:t>or</a:t>
            </a:r>
          </a:p>
          <a:p>
            <a:pPr lvl="1"/>
            <a:r>
              <a:rPr lang="en-US" sz="1800" dirty="0"/>
              <a:t>Married the Veteran or service member before January 1, 1957, </a:t>
            </a:r>
            <a:r>
              <a:rPr lang="en-US" sz="1800" b="1" dirty="0"/>
              <a:t>or</a:t>
            </a:r>
            <a:endParaRPr lang="en-US" sz="1800" dirty="0"/>
          </a:p>
          <a:p>
            <a:pPr lvl="1"/>
            <a:r>
              <a:rPr lang="en-US" sz="1800" dirty="0"/>
              <a:t>Married the Veteran or service member within 15 years of their discharge from the period of military service during which the qualifying illness or injury started or got worse</a:t>
            </a:r>
          </a:p>
          <a:p>
            <a:endParaRPr lang="en-US" sz="1800" dirty="0"/>
          </a:p>
          <a:p>
            <a:pPr marL="0" indent="0">
              <a:buNone/>
            </a:pPr>
            <a:r>
              <a:rPr lang="en-US" sz="1800" b="1" i="1" dirty="0"/>
              <a:t>Note:</a:t>
            </a:r>
            <a:r>
              <a:rPr lang="en-US" sz="1800" i="1" dirty="0"/>
              <a:t> If you remarried on or after December 16, 2003, and you were 57 years of age or older at the time you remarried, you can continue to receive compensation</a:t>
            </a:r>
            <a:r>
              <a:rPr lang="en-US" sz="1700" i="1" dirty="0"/>
              <a:t>.</a:t>
            </a:r>
          </a:p>
          <a:p>
            <a:pPr marL="0" indent="0">
              <a:buNone/>
            </a:pPr>
            <a:endParaRPr lang="en-US" sz="1800" dirty="0"/>
          </a:p>
          <a:p>
            <a:pPr marL="0" indent="0">
              <a:buNone/>
            </a:pPr>
            <a:r>
              <a:rPr lang="en-US" sz="1800" b="1" dirty="0"/>
              <a:t> </a:t>
            </a:r>
          </a:p>
        </p:txBody>
      </p:sp>
      <p:pic>
        <p:nvPicPr>
          <p:cNvPr id="5" name="Picture 4" descr="A picture containing cup, coffee, spectacles, coffee cup&#10;&#10;Description automatically generated">
            <a:extLst>
              <a:ext uri="{FF2B5EF4-FFF2-40B4-BE49-F238E27FC236}">
                <a16:creationId xmlns:a16="http://schemas.microsoft.com/office/drawing/2014/main" id="{23E4BDC2-15CC-4D0F-90C2-C4A80F5905E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6026" y="685801"/>
            <a:ext cx="2207241" cy="1676399"/>
          </a:xfrm>
          <a:prstGeom prst="rect">
            <a:avLst/>
          </a:prstGeom>
        </p:spPr>
      </p:pic>
      <p:sp>
        <p:nvSpPr>
          <p:cNvPr id="4" name="Slide Number Placeholder 3">
            <a:extLst>
              <a:ext uri="{FF2B5EF4-FFF2-40B4-BE49-F238E27FC236}">
                <a16:creationId xmlns:a16="http://schemas.microsoft.com/office/drawing/2014/main" id="{A8C90EF9-94BB-4AD0-B733-1DADFCA6899A}"/>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117826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70431" y="-152400"/>
            <a:ext cx="6934200" cy="685800"/>
          </a:xfrm>
        </p:spPr>
        <p:txBody>
          <a:bodyPr>
            <a:noAutofit/>
          </a:bodyPr>
          <a:lstStyle/>
          <a:p>
            <a:pPr algn="ctr"/>
            <a:br>
              <a:rPr lang="en-US" b="0" dirty="0"/>
            </a:br>
            <a:r>
              <a:rPr lang="en-US" b="0" dirty="0"/>
              <a:t> </a:t>
            </a:r>
            <a:r>
              <a:rPr lang="en-US" dirty="0">
                <a:solidFill>
                  <a:schemeClr val="bg1"/>
                </a:solidFill>
              </a:rPr>
              <a:t>Dependency and Indemnity Compensation Continued</a:t>
            </a:r>
            <a:endParaRPr lang="en-US" sz="2400" dirty="0">
              <a:solidFill>
                <a:schemeClr val="bg1"/>
              </a:solidFill>
            </a:endParaRP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637708"/>
            <a:ext cx="8458200" cy="5382092"/>
          </a:xfrm>
        </p:spPr>
        <p:txBody>
          <a:bodyPr>
            <a:normAutofit lnSpcReduction="10000"/>
          </a:bodyPr>
          <a:lstStyle/>
          <a:p>
            <a:pPr marL="0" indent="0">
              <a:buNone/>
            </a:pPr>
            <a:r>
              <a:rPr lang="en-US" sz="1800" b="1" u="sng" dirty="0"/>
              <a:t>Who Is Eligible? (continued) </a:t>
            </a:r>
            <a:endParaRPr lang="en-US" sz="1800" dirty="0"/>
          </a:p>
          <a:p>
            <a:endParaRPr lang="en-US" sz="1700" dirty="0"/>
          </a:p>
          <a:p>
            <a:r>
              <a:rPr lang="en-US" sz="1700" b="1" dirty="0"/>
              <a:t>Surviving Child </a:t>
            </a:r>
          </a:p>
          <a:p>
            <a:pPr marL="0" indent="0">
              <a:buNone/>
            </a:pPr>
            <a:r>
              <a:rPr lang="en-US" sz="1700" b="1" dirty="0"/>
              <a:t>	All</a:t>
            </a:r>
            <a:r>
              <a:rPr lang="en-US" sz="1700" dirty="0"/>
              <a:t> must be true. You:</a:t>
            </a:r>
          </a:p>
          <a:p>
            <a:pPr lvl="1"/>
            <a:r>
              <a:rPr lang="en-US" sz="1700" dirty="0"/>
              <a:t>Aren’t married, </a:t>
            </a:r>
            <a:r>
              <a:rPr lang="en-US" sz="1700" b="1" dirty="0"/>
              <a:t>and</a:t>
            </a:r>
            <a:endParaRPr lang="en-US" sz="1700" dirty="0"/>
          </a:p>
          <a:p>
            <a:pPr lvl="1"/>
            <a:r>
              <a:rPr lang="en-US" sz="1700" dirty="0"/>
              <a:t>Aren’t included on the surviving spouse’s compensation, </a:t>
            </a:r>
            <a:r>
              <a:rPr lang="en-US" sz="1700" b="1" dirty="0"/>
              <a:t>and</a:t>
            </a:r>
            <a:endParaRPr lang="en-US" sz="1700" dirty="0"/>
          </a:p>
          <a:p>
            <a:pPr lvl="1"/>
            <a:r>
              <a:rPr lang="en-US" sz="1700" dirty="0"/>
              <a:t>Are under the age of 18 (or under the age of 23 if attending school)</a:t>
            </a:r>
          </a:p>
          <a:p>
            <a:pPr marL="0" indent="0">
              <a:buNone/>
            </a:pPr>
            <a:endParaRPr lang="en-US" sz="1700" b="1" i="1" dirty="0"/>
          </a:p>
          <a:p>
            <a:pPr marL="0" indent="0">
              <a:buNone/>
            </a:pPr>
            <a:r>
              <a:rPr lang="en-US" sz="1700" b="1" i="1" dirty="0"/>
              <a:t>Note:</a:t>
            </a:r>
            <a:r>
              <a:rPr lang="en-US" sz="1700" i="1" dirty="0"/>
              <a:t> If you were adopted out of the Veteran’s or service member’s family, but meet all other eligibility criteria, you still qualify for compensation.</a:t>
            </a:r>
          </a:p>
          <a:p>
            <a:pPr marL="0" indent="0">
              <a:buNone/>
            </a:pPr>
            <a:r>
              <a:rPr lang="en-US" sz="1700" b="1" dirty="0"/>
              <a:t> </a:t>
            </a:r>
          </a:p>
          <a:p>
            <a:r>
              <a:rPr lang="en-US" sz="1700" b="1" dirty="0"/>
              <a:t>Surviving Parent </a:t>
            </a:r>
          </a:p>
          <a:p>
            <a:pPr marL="0" indent="0">
              <a:buNone/>
            </a:pPr>
            <a:r>
              <a:rPr lang="en-US" sz="1700" b="1" dirty="0"/>
              <a:t>	Both</a:t>
            </a:r>
            <a:r>
              <a:rPr lang="en-US" sz="1700" dirty="0"/>
              <a:t> must be true:</a:t>
            </a:r>
          </a:p>
          <a:p>
            <a:pPr lvl="1"/>
            <a:r>
              <a:rPr lang="en-US" sz="1700" dirty="0"/>
              <a:t>You’re the biological, adoptive, or foster parent of the Veteran or service member, </a:t>
            </a:r>
            <a:r>
              <a:rPr lang="en-US" sz="1700" b="1" dirty="0"/>
              <a:t>and</a:t>
            </a:r>
            <a:endParaRPr lang="en-US" sz="1700" dirty="0"/>
          </a:p>
          <a:p>
            <a:pPr lvl="1"/>
            <a:r>
              <a:rPr lang="en-US" sz="1700" dirty="0"/>
              <a:t>Your income is below a certain amount </a:t>
            </a:r>
            <a:r>
              <a:rPr lang="en-US" sz="1700" u="sng" dirty="0">
                <a:hlinkClick r:id="rId2" tooltip="2021 VA DIC rates for parents">
                  <a:extLst>
                    <a:ext uri="{A12FA001-AC4F-418D-AE19-62706E023703}">
                      <ahyp:hlinkClr xmlns:ahyp="http://schemas.microsoft.com/office/drawing/2018/hyperlinkcolor" val="tx"/>
                    </a:ext>
                  </a:extLst>
                </a:hlinkClick>
              </a:rPr>
              <a:t>Parents DIC Rate Table</a:t>
            </a:r>
            <a:endParaRPr lang="en-US" sz="1700" dirty="0"/>
          </a:p>
          <a:p>
            <a:pPr marL="0" indent="0">
              <a:buNone/>
            </a:pPr>
            <a:endParaRPr lang="en-US" sz="1700" b="1" i="1" dirty="0"/>
          </a:p>
          <a:p>
            <a:pPr marL="0" indent="0">
              <a:buNone/>
            </a:pPr>
            <a:r>
              <a:rPr lang="en-US" sz="1700" b="1" i="1" dirty="0"/>
              <a:t>Note:</a:t>
            </a:r>
            <a:r>
              <a:rPr lang="en-US" sz="1700" i="1" dirty="0"/>
              <a:t> We define a foster parent as someone who served in the role of a parent to the Veteran or service member before their last entry into active service.</a:t>
            </a:r>
          </a:p>
          <a:p>
            <a:pPr marL="0" indent="0">
              <a:buNone/>
            </a:pPr>
            <a:endParaRPr lang="en-US" sz="1700" b="1" dirty="0"/>
          </a:p>
        </p:txBody>
      </p:sp>
      <p:sp>
        <p:nvSpPr>
          <p:cNvPr id="4" name="Slide Number Placeholder 3">
            <a:extLst>
              <a:ext uri="{FF2B5EF4-FFF2-40B4-BE49-F238E27FC236}">
                <a16:creationId xmlns:a16="http://schemas.microsoft.com/office/drawing/2014/main" id="{817BDC98-747E-4562-A2DF-5BAE1CF04FB3}"/>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15673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F150-ACDD-424B-AC6F-CE74A760BF4B}"/>
              </a:ext>
            </a:extLst>
          </p:cNvPr>
          <p:cNvSpPr>
            <a:spLocks noGrp="1"/>
          </p:cNvSpPr>
          <p:nvPr>
            <p:ph type="title"/>
          </p:nvPr>
        </p:nvSpPr>
        <p:spPr>
          <a:xfrm>
            <a:off x="686700" y="-69540"/>
            <a:ext cx="8229600" cy="563563"/>
          </a:xfrm>
        </p:spPr>
        <p:txBody>
          <a:bodyPr>
            <a:normAutofit fontScale="90000"/>
          </a:bodyPr>
          <a:lstStyle/>
          <a:p>
            <a:br>
              <a:rPr lang="en-US" dirty="0"/>
            </a:br>
            <a:r>
              <a:rPr lang="en-US" dirty="0"/>
              <a:t> </a:t>
            </a:r>
            <a:r>
              <a:rPr lang="en-US" sz="2700" b="1" dirty="0">
                <a:solidFill>
                  <a:schemeClr val="bg1"/>
                </a:solidFill>
              </a:rPr>
              <a:t>Accrued Benefits and Substitution</a:t>
            </a:r>
            <a:br>
              <a:rPr lang="en-US" dirty="0"/>
            </a:br>
            <a:r>
              <a:rPr lang="en-US" dirty="0"/>
              <a:t> </a:t>
            </a:r>
            <a:endParaRPr lang="en-US" sz="2700" dirty="0">
              <a:solidFill>
                <a:schemeClr val="bg1"/>
              </a:solidFill>
            </a:endParaRPr>
          </a:p>
        </p:txBody>
      </p:sp>
      <p:sp>
        <p:nvSpPr>
          <p:cNvPr id="3" name="Rectangle 2">
            <a:extLst>
              <a:ext uri="{FF2B5EF4-FFF2-40B4-BE49-F238E27FC236}">
                <a16:creationId xmlns:a16="http://schemas.microsoft.com/office/drawing/2014/main" id="{168319E1-3591-475B-AD10-CBBAB6F541A3}"/>
              </a:ext>
            </a:extLst>
          </p:cNvPr>
          <p:cNvSpPr/>
          <p:nvPr/>
        </p:nvSpPr>
        <p:spPr>
          <a:xfrm>
            <a:off x="264942" y="914400"/>
            <a:ext cx="8686800" cy="5478423"/>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What are Accrued Benefits?</a:t>
            </a:r>
          </a:p>
          <a:p>
            <a:endParaRPr lang="en-US" sz="2000" b="1" u="sng"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Accrued benefits are benefits that are due, but not paid prior to a Veteran’s death.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Examples include: </a:t>
            </a:r>
          </a:p>
          <a:p>
            <a:endParaRPr lang="en-US" sz="1700" dirty="0">
              <a:latin typeface="Arial" panose="020B0604020202020204" pitchFamily="34" charset="0"/>
              <a:cs typeface="Arial" panose="020B0604020202020204" pitchFamily="34" charset="0"/>
            </a:endParaRPr>
          </a:p>
          <a:p>
            <a:pPr marL="800100" lvl="1" indent="-342900">
              <a:buAutoNum type="arabicPeriod"/>
            </a:pPr>
            <a:r>
              <a:rPr lang="en-US" sz="1700" dirty="0">
                <a:latin typeface="Arial" panose="020B0604020202020204" pitchFamily="34" charset="0"/>
                <a:cs typeface="Arial" panose="020B0604020202020204" pitchFamily="34" charset="0"/>
              </a:rPr>
              <a:t>A  service-connected disability claim or appeal for a recurring benefit was pending at the time of death, but all evidence needed for a favorable decision was in VA’s possession. </a:t>
            </a:r>
          </a:p>
          <a:p>
            <a:pPr marL="800100" lvl="1" indent="-342900">
              <a:buAutoNum type="arabicPeriod"/>
            </a:pPr>
            <a:r>
              <a:rPr lang="en-US" sz="1700" dirty="0">
                <a:latin typeface="Arial" panose="020B0604020202020204" pitchFamily="34" charset="0"/>
                <a:cs typeface="Arial" panose="020B0604020202020204" pitchFamily="34" charset="0"/>
              </a:rPr>
              <a:t>A claim for a recurring VA benefit had been granted, but the beneficiary died before the award was completed. </a:t>
            </a:r>
          </a:p>
          <a:p>
            <a:pPr marL="800100" lvl="1" indent="-342900">
              <a:buAutoNum type="arabicPeriod"/>
            </a:pPr>
            <a:r>
              <a:rPr lang="en-US" sz="1700" dirty="0">
                <a:latin typeface="Arial" panose="020B0604020202020204" pitchFamily="34" charset="0"/>
                <a:cs typeface="Arial" panose="020B0604020202020204" pitchFamily="34" charset="0"/>
              </a:rPr>
              <a:t>At the time of death, one or more VA benefit checks were not deposited or received.</a:t>
            </a:r>
          </a:p>
          <a:p>
            <a:endParaRPr lang="en-US" dirty="0"/>
          </a:p>
          <a:p>
            <a:r>
              <a:rPr lang="en-US" b="1" u="sng" dirty="0">
                <a:latin typeface="Arial" panose="020B0604020202020204" pitchFamily="34" charset="0"/>
                <a:cs typeface="Arial" panose="020B0604020202020204" pitchFamily="34" charset="0"/>
              </a:rPr>
              <a:t>What Is Substitution? </a:t>
            </a:r>
          </a:p>
          <a:p>
            <a:endParaRPr lang="en-US" sz="2000" b="1" u="sng"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Substitution is a type of accrued benefit. If a claimant dies during a pending claim or appeal, someone eligible to receive accrued benefits can act as substitute to complete the claim.</a:t>
            </a:r>
          </a:p>
          <a:p>
            <a:endParaRPr lang="en-US" dirty="0"/>
          </a:p>
        </p:txBody>
      </p:sp>
      <p:sp>
        <p:nvSpPr>
          <p:cNvPr id="6" name="Slide Number Placeholder 5">
            <a:extLst>
              <a:ext uri="{FF2B5EF4-FFF2-40B4-BE49-F238E27FC236}">
                <a16:creationId xmlns:a16="http://schemas.microsoft.com/office/drawing/2014/main" id="{5176A1E6-528D-4967-9FCE-CB7772FFB475}"/>
              </a:ext>
            </a:extLst>
          </p:cNvPr>
          <p:cNvSpPr>
            <a:spLocks noGrp="1"/>
          </p:cNvSpPr>
          <p:nvPr>
            <p:ph type="sldNum" sz="quarter" idx="12"/>
          </p:nvPr>
        </p:nvSpPr>
        <p:spPr/>
        <p:txBody>
          <a:bodyPr/>
          <a:lstStyle/>
          <a:p>
            <a:pPr>
              <a:defRPr/>
            </a:pPr>
            <a:fld id="{6CE3B0C8-769F-4932-A783-54744893CC7C}" type="slidenum">
              <a:rPr lang="en-US" altLang="en-US" smtClean="0"/>
              <a:pPr>
                <a:defRPr/>
              </a:pPr>
              <a:t>17</a:t>
            </a:fld>
            <a:endParaRPr lang="en-US" altLang="en-US" dirty="0"/>
          </a:p>
        </p:txBody>
      </p:sp>
    </p:spTree>
    <p:extLst>
      <p:ext uri="{BB962C8B-B14F-4D97-AF65-F5344CB8AC3E}">
        <p14:creationId xmlns:p14="http://schemas.microsoft.com/office/powerpoint/2010/main" val="152476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F150-ACDD-424B-AC6F-CE74A760BF4B}"/>
              </a:ext>
            </a:extLst>
          </p:cNvPr>
          <p:cNvSpPr>
            <a:spLocks noGrp="1"/>
          </p:cNvSpPr>
          <p:nvPr>
            <p:ph type="title"/>
          </p:nvPr>
        </p:nvSpPr>
        <p:spPr>
          <a:xfrm>
            <a:off x="685800" y="0"/>
            <a:ext cx="8229600" cy="563563"/>
          </a:xfrm>
        </p:spPr>
        <p:txBody>
          <a:bodyPr>
            <a:normAutofit fontScale="90000"/>
          </a:bodyPr>
          <a:lstStyle/>
          <a:p>
            <a:br>
              <a:rPr lang="en-US" dirty="0"/>
            </a:br>
            <a:r>
              <a:rPr lang="en-US" sz="2700" dirty="0"/>
              <a:t> </a:t>
            </a:r>
            <a:r>
              <a:rPr lang="en-US" sz="2700" b="1" dirty="0">
                <a:solidFill>
                  <a:schemeClr val="bg1"/>
                </a:solidFill>
              </a:rPr>
              <a:t>Accrued Benefits and Substitution Continued</a:t>
            </a:r>
            <a:br>
              <a:rPr lang="en-US" dirty="0"/>
            </a:br>
            <a:r>
              <a:rPr lang="en-US" dirty="0"/>
              <a:t> </a:t>
            </a:r>
            <a:endParaRPr lang="en-US" sz="2700" dirty="0">
              <a:solidFill>
                <a:schemeClr val="bg1"/>
              </a:solidFill>
            </a:endParaRPr>
          </a:p>
        </p:txBody>
      </p:sp>
      <p:sp>
        <p:nvSpPr>
          <p:cNvPr id="3" name="Rectangle 2">
            <a:extLst>
              <a:ext uri="{FF2B5EF4-FFF2-40B4-BE49-F238E27FC236}">
                <a16:creationId xmlns:a16="http://schemas.microsoft.com/office/drawing/2014/main" id="{168319E1-3591-475B-AD10-CBBAB6F541A3}"/>
              </a:ext>
            </a:extLst>
          </p:cNvPr>
          <p:cNvSpPr/>
          <p:nvPr/>
        </p:nvSpPr>
        <p:spPr>
          <a:xfrm>
            <a:off x="228600" y="874454"/>
            <a:ext cx="8686800" cy="1785104"/>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Who Is Eligible? </a:t>
            </a:r>
          </a:p>
          <a:p>
            <a:endParaRPr lang="en-US" sz="2000" b="1" u="sng"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VA pays accrued benefits based on the claimant’s relationship to the deceased Veteran. If there is no eligible living person, VA pays accrued benefits based on reimbursement. </a:t>
            </a:r>
            <a:endParaRPr lang="en-US" dirty="0"/>
          </a:p>
          <a:p>
            <a:endParaRPr lang="en-US" dirty="0"/>
          </a:p>
          <a:p>
            <a:endParaRPr lang="en-US" dirty="0"/>
          </a:p>
        </p:txBody>
      </p:sp>
      <p:pic>
        <p:nvPicPr>
          <p:cNvPr id="4" name="Picture 3">
            <a:extLst>
              <a:ext uri="{FF2B5EF4-FFF2-40B4-BE49-F238E27FC236}">
                <a16:creationId xmlns:a16="http://schemas.microsoft.com/office/drawing/2014/main" id="{CBC59CD7-8B19-450B-ADC9-CEAF7ADBFCE1}"/>
              </a:ext>
            </a:extLst>
          </p:cNvPr>
          <p:cNvPicPr>
            <a:picLocks noChangeAspect="1"/>
          </p:cNvPicPr>
          <p:nvPr/>
        </p:nvPicPr>
        <p:blipFill>
          <a:blip r:embed="rId2"/>
          <a:stretch>
            <a:fillRect/>
          </a:stretch>
        </p:blipFill>
        <p:spPr>
          <a:xfrm>
            <a:off x="245327" y="2316421"/>
            <a:ext cx="8686801" cy="3667125"/>
          </a:xfrm>
          <a:prstGeom prst="rect">
            <a:avLst/>
          </a:prstGeom>
        </p:spPr>
      </p:pic>
      <p:sp>
        <p:nvSpPr>
          <p:cNvPr id="5" name="Slide Number Placeholder 4">
            <a:extLst>
              <a:ext uri="{FF2B5EF4-FFF2-40B4-BE49-F238E27FC236}">
                <a16:creationId xmlns:a16="http://schemas.microsoft.com/office/drawing/2014/main" id="{99A2B90C-A995-4BAD-BD4C-D2255CB2A183}"/>
              </a:ext>
            </a:extLst>
          </p:cNvPr>
          <p:cNvSpPr>
            <a:spLocks noGrp="1"/>
          </p:cNvSpPr>
          <p:nvPr>
            <p:ph type="sldNum" sz="quarter" idx="12"/>
          </p:nvPr>
        </p:nvSpPr>
        <p:spPr/>
        <p:txBody>
          <a:bodyPr/>
          <a:lstStyle/>
          <a:p>
            <a:pPr>
              <a:defRPr/>
            </a:pPr>
            <a:fld id="{6CE3B0C8-769F-4932-A783-54744893CC7C}" type="slidenum">
              <a:rPr lang="en-US" altLang="en-US" smtClean="0"/>
              <a:pPr>
                <a:defRPr/>
              </a:pPr>
              <a:t>18</a:t>
            </a:fld>
            <a:endParaRPr lang="en-US" altLang="en-US" dirty="0"/>
          </a:p>
        </p:txBody>
      </p:sp>
    </p:spTree>
    <p:extLst>
      <p:ext uri="{BB962C8B-B14F-4D97-AF65-F5344CB8AC3E}">
        <p14:creationId xmlns:p14="http://schemas.microsoft.com/office/powerpoint/2010/main" val="275208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F150-ACDD-424B-AC6F-CE74A760BF4B}"/>
              </a:ext>
            </a:extLst>
          </p:cNvPr>
          <p:cNvSpPr>
            <a:spLocks noGrp="1"/>
          </p:cNvSpPr>
          <p:nvPr>
            <p:ph type="title"/>
          </p:nvPr>
        </p:nvSpPr>
        <p:spPr>
          <a:xfrm>
            <a:off x="457200" y="89589"/>
            <a:ext cx="8229600" cy="563563"/>
          </a:xfrm>
        </p:spPr>
        <p:txBody>
          <a:bodyPr>
            <a:normAutofit fontScale="90000"/>
          </a:bodyPr>
          <a:lstStyle/>
          <a:p>
            <a:br>
              <a:rPr lang="en-US" sz="3600" dirty="0"/>
            </a:br>
            <a:r>
              <a:rPr lang="en-US" sz="3600" dirty="0"/>
              <a:t> </a:t>
            </a:r>
            <a:r>
              <a:rPr lang="en-US" sz="2700" b="1" dirty="0">
                <a:solidFill>
                  <a:schemeClr val="bg1"/>
                </a:solidFill>
              </a:rPr>
              <a:t>Accrued Benefits and Substitution Continued</a:t>
            </a:r>
            <a:br>
              <a:rPr lang="en-US" dirty="0"/>
            </a:br>
            <a:r>
              <a:rPr lang="en-US" dirty="0"/>
              <a:t> </a:t>
            </a:r>
            <a:endParaRPr lang="en-US" sz="2700" dirty="0">
              <a:solidFill>
                <a:schemeClr val="bg1"/>
              </a:solidFill>
            </a:endParaRPr>
          </a:p>
        </p:txBody>
      </p:sp>
      <p:sp>
        <p:nvSpPr>
          <p:cNvPr id="3" name="Rectangle 2">
            <a:extLst>
              <a:ext uri="{FF2B5EF4-FFF2-40B4-BE49-F238E27FC236}">
                <a16:creationId xmlns:a16="http://schemas.microsoft.com/office/drawing/2014/main" id="{168319E1-3591-475B-AD10-CBBAB6F541A3}"/>
              </a:ext>
            </a:extLst>
          </p:cNvPr>
          <p:cNvSpPr/>
          <p:nvPr/>
        </p:nvSpPr>
        <p:spPr>
          <a:xfrm>
            <a:off x="228600" y="874454"/>
            <a:ext cx="8686800" cy="5416868"/>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What is Reimbursement? </a:t>
            </a:r>
          </a:p>
          <a:p>
            <a:endParaRPr lang="en-US" sz="20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is no entitled living person based on relationship, VA will reimburse the person who paid for or was responsible for the Veterans last illness and burial expenses. If payments were made from the deceased beneficiary’s estate, the executor of the estate should file the claim.</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amount payable as reimbursement is limited to the actual expenses paid. It is also limited to the accrued benefits available.</a:t>
            </a:r>
          </a:p>
          <a:p>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When to Apply?</a:t>
            </a:r>
          </a:p>
          <a:p>
            <a:endParaRPr lang="en-US"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VA must receive an accrued benefits claim within one year of: </a:t>
            </a:r>
          </a:p>
          <a:p>
            <a:r>
              <a:rPr lang="en-US" dirty="0">
                <a:latin typeface="Arial" panose="020B0604020202020204" pitchFamily="34" charset="0"/>
                <a:cs typeface="Arial" panose="020B0604020202020204" pitchFamily="34" charset="0"/>
              </a:rPr>
              <a:t>• The Veteran’s death and/or </a:t>
            </a:r>
          </a:p>
          <a:p>
            <a:r>
              <a:rPr lang="en-US" dirty="0">
                <a:latin typeface="Arial" panose="020B0604020202020204" pitchFamily="34" charset="0"/>
                <a:cs typeface="Arial" panose="020B0604020202020204" pitchFamily="34" charset="0"/>
              </a:rPr>
              <a:t>• The date of notification to the Veteran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VA must receive a substitution claim within one year of the original claimant’s death. If the substitute dies, the next substitute has one year from the original substitute’s death to file a claim. </a:t>
            </a:r>
          </a:p>
        </p:txBody>
      </p:sp>
      <p:sp>
        <p:nvSpPr>
          <p:cNvPr id="5" name="Slide Number Placeholder 4">
            <a:extLst>
              <a:ext uri="{FF2B5EF4-FFF2-40B4-BE49-F238E27FC236}">
                <a16:creationId xmlns:a16="http://schemas.microsoft.com/office/drawing/2014/main" id="{2552F4F0-A253-4859-BCED-DB88526F3AD3}"/>
              </a:ext>
            </a:extLst>
          </p:cNvPr>
          <p:cNvSpPr>
            <a:spLocks noGrp="1"/>
          </p:cNvSpPr>
          <p:nvPr>
            <p:ph type="sldNum" sz="quarter" idx="12"/>
          </p:nvPr>
        </p:nvSpPr>
        <p:spPr/>
        <p:txBody>
          <a:bodyPr/>
          <a:lstStyle/>
          <a:p>
            <a:pPr>
              <a:defRPr/>
            </a:pPr>
            <a:fld id="{6CE3B0C8-769F-4932-A783-54744893CC7C}" type="slidenum">
              <a:rPr lang="en-US" altLang="en-US" smtClean="0"/>
              <a:pPr>
                <a:defRPr/>
              </a:pPr>
              <a:t>19</a:t>
            </a:fld>
            <a:endParaRPr lang="en-US" altLang="en-US" dirty="0"/>
          </a:p>
        </p:txBody>
      </p:sp>
    </p:spTree>
    <p:extLst>
      <p:ext uri="{BB962C8B-B14F-4D97-AF65-F5344CB8AC3E}">
        <p14:creationId xmlns:p14="http://schemas.microsoft.com/office/powerpoint/2010/main" val="378268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610A-F031-415C-9E83-4E797E4CBCEA}"/>
              </a:ext>
            </a:extLst>
          </p:cNvPr>
          <p:cNvSpPr>
            <a:spLocks noGrp="1"/>
          </p:cNvSpPr>
          <p:nvPr>
            <p:ph type="title"/>
          </p:nvPr>
        </p:nvSpPr>
        <p:spPr>
          <a:xfrm>
            <a:off x="457155" y="163080"/>
            <a:ext cx="8229689" cy="458687"/>
          </a:xfrm>
        </p:spPr>
        <p:txBody>
          <a:bodyPr>
            <a:noAutofit/>
          </a:bodyPr>
          <a:lstStyle/>
          <a:p>
            <a:pPr algn="ctr"/>
            <a:r>
              <a:rPr lang="en-US" sz="2800" dirty="0">
                <a:solidFill>
                  <a:schemeClr val="bg1"/>
                </a:solidFill>
              </a:rPr>
              <a:t>Here to Learn – What’s available?</a:t>
            </a:r>
            <a:endParaRPr lang="en-US" sz="2800" dirty="0"/>
          </a:p>
        </p:txBody>
      </p:sp>
      <p:sp>
        <p:nvSpPr>
          <p:cNvPr id="3" name="Content Placeholder 2">
            <a:extLst>
              <a:ext uri="{FF2B5EF4-FFF2-40B4-BE49-F238E27FC236}">
                <a16:creationId xmlns:a16="http://schemas.microsoft.com/office/drawing/2014/main" id="{514674BC-2558-4709-9432-44F9244E79FE}"/>
              </a:ext>
            </a:extLst>
          </p:cNvPr>
          <p:cNvSpPr>
            <a:spLocks noGrp="1"/>
          </p:cNvSpPr>
          <p:nvPr>
            <p:ph idx="1"/>
          </p:nvPr>
        </p:nvSpPr>
        <p:spPr>
          <a:xfrm>
            <a:off x="6096000" y="1600200"/>
            <a:ext cx="996857" cy="228600"/>
          </a:xfrm>
        </p:spPr>
        <p:txBody>
          <a:bodyPr>
            <a:normAutofit fontScale="32500" lnSpcReduction="20000"/>
          </a:bodyPr>
          <a:lstStyle/>
          <a:p>
            <a:endParaRPr lang="en-US" dirty="0"/>
          </a:p>
        </p:txBody>
      </p:sp>
      <p:sp>
        <p:nvSpPr>
          <p:cNvPr id="4" name="Text Placeholder 3">
            <a:extLst>
              <a:ext uri="{FF2B5EF4-FFF2-40B4-BE49-F238E27FC236}">
                <a16:creationId xmlns:a16="http://schemas.microsoft.com/office/drawing/2014/main" id="{F4433A8A-55BB-40A9-A6D1-98088AD7F8F7}"/>
              </a:ext>
            </a:extLst>
          </p:cNvPr>
          <p:cNvSpPr>
            <a:spLocks noGrp="1"/>
          </p:cNvSpPr>
          <p:nvPr>
            <p:ph type="body" sz="half" idx="2"/>
          </p:nvPr>
        </p:nvSpPr>
        <p:spPr>
          <a:xfrm>
            <a:off x="311933" y="984235"/>
            <a:ext cx="8381995" cy="5187965"/>
          </a:xfrm>
        </p:spPr>
        <p:txBody>
          <a:bodyPr>
            <a:normAutofit/>
          </a:bodyPr>
          <a:lstStyle/>
          <a:p>
            <a:r>
              <a:rPr lang="en-US" sz="1800" b="1" dirty="0"/>
              <a:t>This outreach event is focused on providing awareness and information regarding VA survivor or widow benefit programs such as:</a:t>
            </a:r>
          </a:p>
          <a:p>
            <a:pPr marL="285750" indent="-285750">
              <a:buFont typeface="Arial" panose="020B0604020202020204" pitchFamily="34" charset="0"/>
              <a:buChar char="•"/>
            </a:pPr>
            <a:endParaRPr lang="en-US" dirty="0"/>
          </a:p>
          <a:p>
            <a:pPr marL="342900" indent="-342900">
              <a:buFont typeface="+mj-lt"/>
              <a:buAutoNum type="arabicPeriod"/>
            </a:pPr>
            <a:r>
              <a:rPr lang="en-US" sz="1600" u="sng" dirty="0"/>
              <a:t>Burial Plot/Allowance</a:t>
            </a:r>
            <a:r>
              <a:rPr lang="en-US" sz="1600" dirty="0"/>
              <a:t> – Monetary benefit to help cover burial, funeral, and transportation costs</a:t>
            </a:r>
          </a:p>
          <a:p>
            <a:pPr marL="342900" indent="-342900">
              <a:buFont typeface="+mj-lt"/>
              <a:buAutoNum type="arabicPeriod"/>
            </a:pPr>
            <a:r>
              <a:rPr lang="en-US" sz="1600" u="sng" dirty="0"/>
              <a:t>Burial Flag</a:t>
            </a:r>
            <a:r>
              <a:rPr lang="en-US" sz="1600" dirty="0"/>
              <a:t> – U.S. flag is provided to drape the casket or accompany they urn</a:t>
            </a:r>
          </a:p>
          <a:p>
            <a:pPr marL="342900" indent="-342900">
              <a:buFont typeface="+mj-lt"/>
              <a:buAutoNum type="arabicPeriod"/>
            </a:pPr>
            <a:r>
              <a:rPr lang="en-US" sz="1600" u="sng" dirty="0"/>
              <a:t>Presidential Memorial Certificate</a:t>
            </a:r>
            <a:r>
              <a:rPr lang="en-US" sz="1600" dirty="0"/>
              <a:t> - An engraved paper certificate signed by the current president</a:t>
            </a:r>
          </a:p>
          <a:p>
            <a:pPr marL="342900" indent="-342900">
              <a:buFont typeface="+mj-lt"/>
              <a:buAutoNum type="arabicPeriod"/>
            </a:pPr>
            <a:r>
              <a:rPr lang="en-US" sz="1600" u="sng" dirty="0"/>
              <a:t>Headstone/Marker</a:t>
            </a:r>
            <a:r>
              <a:rPr lang="en-US" sz="1600" dirty="0"/>
              <a:t> – Provided for privately purchased headstones or unmarked</a:t>
            </a:r>
          </a:p>
          <a:p>
            <a:pPr marL="342900" indent="-342900">
              <a:buFont typeface="+mj-lt"/>
              <a:buAutoNum type="arabicPeriod"/>
            </a:pPr>
            <a:r>
              <a:rPr lang="en-US" sz="1600" u="sng" dirty="0"/>
              <a:t>VA Life Insurance</a:t>
            </a:r>
            <a:r>
              <a:rPr lang="en-US" sz="1600" dirty="0"/>
              <a:t> – Types of insurance and how to submit a claim</a:t>
            </a:r>
          </a:p>
          <a:p>
            <a:pPr marL="342900" indent="-342900">
              <a:buFont typeface="+mj-lt"/>
              <a:buAutoNum type="arabicPeriod"/>
            </a:pPr>
            <a:r>
              <a:rPr lang="en-US" sz="1600" u="sng" dirty="0"/>
              <a:t>VA Survivors or Widow Pension</a:t>
            </a:r>
            <a:r>
              <a:rPr lang="en-US" sz="1600" dirty="0"/>
              <a:t> – Monthly monetary benefit based on income</a:t>
            </a:r>
          </a:p>
          <a:p>
            <a:pPr marL="342900" indent="-342900">
              <a:buFont typeface="+mj-lt"/>
              <a:buAutoNum type="arabicPeriod"/>
            </a:pPr>
            <a:r>
              <a:rPr lang="en-US" sz="1600" u="sng" dirty="0"/>
              <a:t>Dependency Indemnity Compensation Benefits</a:t>
            </a:r>
            <a:r>
              <a:rPr lang="en-US" sz="1600" dirty="0"/>
              <a:t> – Monthly monetary benefit for service-connected deaths</a:t>
            </a:r>
          </a:p>
          <a:p>
            <a:pPr marL="342900" indent="-342900">
              <a:buFont typeface="+mj-lt"/>
              <a:buAutoNum type="arabicPeriod"/>
            </a:pPr>
            <a:r>
              <a:rPr lang="en-US" sz="1600" u="sng" dirty="0"/>
              <a:t>Accrued Benefits and Substitution Claims</a:t>
            </a:r>
            <a:r>
              <a:rPr lang="en-US" sz="1600" dirty="0"/>
              <a:t> – Deceased Veteran’s pending claim may be paid to survivors</a:t>
            </a:r>
          </a:p>
          <a:p>
            <a:pPr marL="342900" indent="-342900">
              <a:buFont typeface="+mj-lt"/>
              <a:buAutoNum type="arabicPeriod"/>
            </a:pPr>
            <a:r>
              <a:rPr lang="en-US" sz="1600" u="sng" dirty="0"/>
              <a:t>CHAMPVA</a:t>
            </a:r>
            <a:r>
              <a:rPr lang="en-US" sz="1600" dirty="0"/>
              <a:t> – Health benefits program providing coverage to the widower and children</a:t>
            </a:r>
          </a:p>
          <a:p>
            <a:pPr marL="342900" indent="-342900">
              <a:buFont typeface="+mj-lt"/>
              <a:buAutoNum type="arabicPeriod"/>
            </a:pPr>
            <a:r>
              <a:rPr lang="en-US" sz="1600" u="sng" dirty="0"/>
              <a:t>Dependent Education Allowance</a:t>
            </a:r>
            <a:r>
              <a:rPr lang="en-US" sz="1600" dirty="0"/>
              <a:t> – Monthly monetary benefit to help cover education or job training costs</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FDF615C9-0D9B-499E-930A-B57C88E27BAE}"/>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198289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F150-ACDD-424B-AC6F-CE74A760BF4B}"/>
              </a:ext>
            </a:extLst>
          </p:cNvPr>
          <p:cNvSpPr>
            <a:spLocks noGrp="1"/>
          </p:cNvSpPr>
          <p:nvPr>
            <p:ph type="title"/>
          </p:nvPr>
        </p:nvSpPr>
        <p:spPr>
          <a:xfrm>
            <a:off x="457200" y="152400"/>
            <a:ext cx="8229600" cy="563563"/>
          </a:xfrm>
        </p:spPr>
        <p:txBody>
          <a:bodyPr>
            <a:noAutofit/>
          </a:bodyPr>
          <a:lstStyle/>
          <a:p>
            <a:r>
              <a:rPr lang="en-US" sz="2000" b="1" dirty="0">
                <a:solidFill>
                  <a:schemeClr val="bg1"/>
                </a:solidFill>
              </a:rPr>
              <a:t>Civilian Health and Medical Program of the Department of Veterans Affairs (CHAMPVA)</a:t>
            </a:r>
            <a:br>
              <a:rPr lang="en-US" sz="2000" dirty="0">
                <a:solidFill>
                  <a:schemeClr val="bg1"/>
                </a:solidFill>
              </a:rPr>
            </a:br>
            <a:r>
              <a:rPr lang="en-US" sz="2000" dirty="0">
                <a:solidFill>
                  <a:schemeClr val="bg1"/>
                </a:solidFill>
              </a:rPr>
              <a:t> </a:t>
            </a:r>
            <a:endParaRPr lang="en-US" sz="1200" dirty="0">
              <a:solidFill>
                <a:schemeClr val="bg1"/>
              </a:solidFill>
            </a:endParaRPr>
          </a:p>
        </p:txBody>
      </p:sp>
      <p:sp>
        <p:nvSpPr>
          <p:cNvPr id="3" name="Rectangle 2">
            <a:extLst>
              <a:ext uri="{FF2B5EF4-FFF2-40B4-BE49-F238E27FC236}">
                <a16:creationId xmlns:a16="http://schemas.microsoft.com/office/drawing/2014/main" id="{168319E1-3591-475B-AD10-CBBAB6F541A3}"/>
              </a:ext>
            </a:extLst>
          </p:cNvPr>
          <p:cNvSpPr/>
          <p:nvPr/>
        </p:nvSpPr>
        <p:spPr>
          <a:xfrm>
            <a:off x="228600" y="874454"/>
            <a:ext cx="8686800" cy="3200876"/>
          </a:xfrm>
          <a:prstGeom prst="rect">
            <a:avLst/>
          </a:prstGeom>
        </p:spPr>
        <p:txBody>
          <a:bodyPr wrap="square">
            <a:spAutoFit/>
          </a:bodyPr>
          <a:lstStyle/>
          <a:p>
            <a:r>
              <a:rPr lang="en-US" sz="2000" b="1" u="sng" dirty="0">
                <a:latin typeface="Arial" panose="020B0604020202020204" pitchFamily="34" charset="0"/>
                <a:cs typeface="Arial" panose="020B0604020202020204" pitchFamily="34" charset="0"/>
              </a:rPr>
              <a:t>What is CHAMPVA?</a:t>
            </a:r>
          </a:p>
          <a:p>
            <a:endParaRPr lang="en-US" sz="20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Civilian Health and Medical Program of the Department of Veterans Affairs (CHAMPVA) is a comprehensive health care program in which the VA shares the cost of covered health care services and supplies with eligible beneficiaries.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CHAMPVA is a Department of Veterans Affairs program while TRICARE is a regionally managed health care program for active duty and retired members of the uniformed services, their families, and survivors.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be eligible for CHAMPVA, the beneficiary cannot be eligible for TRICARE.</a:t>
            </a:r>
            <a:endParaRPr lang="en-US" dirty="0"/>
          </a:p>
        </p:txBody>
      </p:sp>
      <p:pic>
        <p:nvPicPr>
          <p:cNvPr id="5" name="Picture 4" descr="Close - up of a stethoscope&#10;&#10;Description automatically generated">
            <a:extLst>
              <a:ext uri="{FF2B5EF4-FFF2-40B4-BE49-F238E27FC236}">
                <a16:creationId xmlns:a16="http://schemas.microsoft.com/office/drawing/2014/main" id="{ACA789CE-CB5D-4D5C-9911-B287C91346C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5775" y="4419600"/>
            <a:ext cx="1937825" cy="1475267"/>
          </a:xfrm>
          <a:prstGeom prst="rect">
            <a:avLst/>
          </a:prstGeom>
        </p:spPr>
      </p:pic>
      <p:sp>
        <p:nvSpPr>
          <p:cNvPr id="7" name="Slide Number Placeholder 6">
            <a:extLst>
              <a:ext uri="{FF2B5EF4-FFF2-40B4-BE49-F238E27FC236}">
                <a16:creationId xmlns:a16="http://schemas.microsoft.com/office/drawing/2014/main" id="{47E88D79-B9D0-4163-8CDB-FD20C0FDD408}"/>
              </a:ext>
            </a:extLst>
          </p:cNvPr>
          <p:cNvSpPr>
            <a:spLocks noGrp="1"/>
          </p:cNvSpPr>
          <p:nvPr>
            <p:ph type="sldNum" sz="quarter" idx="12"/>
          </p:nvPr>
        </p:nvSpPr>
        <p:spPr/>
        <p:txBody>
          <a:bodyPr/>
          <a:lstStyle/>
          <a:p>
            <a:pPr>
              <a:defRPr/>
            </a:pPr>
            <a:fld id="{6CE3B0C8-769F-4932-A783-54744893CC7C}" type="slidenum">
              <a:rPr lang="en-US" altLang="en-US" smtClean="0"/>
              <a:pPr>
                <a:defRPr/>
              </a:pPr>
              <a:t>20</a:t>
            </a:fld>
            <a:endParaRPr lang="en-US" altLang="en-US" dirty="0"/>
          </a:p>
        </p:txBody>
      </p:sp>
    </p:spTree>
    <p:extLst>
      <p:ext uri="{BB962C8B-B14F-4D97-AF65-F5344CB8AC3E}">
        <p14:creationId xmlns:p14="http://schemas.microsoft.com/office/powerpoint/2010/main" val="2236745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F150-ACDD-424B-AC6F-CE74A760BF4B}"/>
              </a:ext>
            </a:extLst>
          </p:cNvPr>
          <p:cNvSpPr>
            <a:spLocks noGrp="1"/>
          </p:cNvSpPr>
          <p:nvPr>
            <p:ph type="title"/>
          </p:nvPr>
        </p:nvSpPr>
        <p:spPr>
          <a:xfrm>
            <a:off x="457200" y="152400"/>
            <a:ext cx="8229600" cy="563563"/>
          </a:xfrm>
        </p:spPr>
        <p:txBody>
          <a:bodyPr>
            <a:noAutofit/>
          </a:bodyPr>
          <a:lstStyle/>
          <a:p>
            <a:r>
              <a:rPr lang="en-US" sz="2400" b="1" dirty="0">
                <a:solidFill>
                  <a:schemeClr val="bg1"/>
                </a:solidFill>
              </a:rPr>
              <a:t>CHAMPVA Continued</a:t>
            </a:r>
            <a:br>
              <a:rPr lang="en-US" sz="2000" dirty="0">
                <a:solidFill>
                  <a:schemeClr val="bg1"/>
                </a:solidFill>
              </a:rPr>
            </a:br>
            <a:r>
              <a:rPr lang="en-US" sz="2000" dirty="0">
                <a:solidFill>
                  <a:schemeClr val="bg1"/>
                </a:solidFill>
              </a:rPr>
              <a:t> </a:t>
            </a:r>
            <a:endParaRPr lang="en-US" sz="1200" dirty="0">
              <a:solidFill>
                <a:schemeClr val="bg1"/>
              </a:solidFill>
            </a:endParaRPr>
          </a:p>
        </p:txBody>
      </p:sp>
      <p:sp>
        <p:nvSpPr>
          <p:cNvPr id="3" name="Rectangle 2">
            <a:extLst>
              <a:ext uri="{FF2B5EF4-FFF2-40B4-BE49-F238E27FC236}">
                <a16:creationId xmlns:a16="http://schemas.microsoft.com/office/drawing/2014/main" id="{168319E1-3591-475B-AD10-CBBAB6F541A3}"/>
              </a:ext>
            </a:extLst>
          </p:cNvPr>
          <p:cNvSpPr/>
          <p:nvPr/>
        </p:nvSpPr>
        <p:spPr>
          <a:xfrm>
            <a:off x="228600" y="838200"/>
            <a:ext cx="8686800" cy="5693866"/>
          </a:xfrm>
          <a:prstGeom prst="rect">
            <a:avLst/>
          </a:prstGeom>
        </p:spPr>
        <p:txBody>
          <a:bodyPr wrap="square">
            <a:spAutoFit/>
          </a:bodyPr>
          <a:lstStyle/>
          <a:p>
            <a:r>
              <a:rPr lang="en-US" sz="2000" b="1" u="sng" dirty="0">
                <a:latin typeface="Arial" panose="020B0604020202020204" pitchFamily="34" charset="0"/>
                <a:cs typeface="Arial" panose="020B0604020202020204" pitchFamily="34" charset="0"/>
              </a:rPr>
              <a:t>What does CHAMPVA pay? </a:t>
            </a:r>
          </a:p>
          <a:p>
            <a:endParaRPr lang="en-US" sz="20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CHAMPVA has an outpatient deductible ($50 per beneficiary per calendar year or a maximum of $100 per family per calendar year) and a patient cost share of 25% of our allowable amount up to the catastrophic cap ($3,000 per calendar year).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provider accepts CHAMPVA, the provider agrees to accept our allowable amount as payment in full. A provider cannot bill you for the difference between our allowable amount and their normally billed amount.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patient has other health insurance, then CHAMPVA pays the lesser of either 75% of the allowable amount after the $50 calendar year deductible is satisfied, or the remainder of the charges and the beneficiary will normally have no cost share.</a:t>
            </a:r>
          </a:p>
          <a:p>
            <a:endParaRPr lang="en-US" dirty="0">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Click here for more information </a:t>
            </a:r>
            <a:r>
              <a:rPr lang="en-US" dirty="0">
                <a:latin typeface="Arial" panose="020B0604020202020204" pitchFamily="34" charset="0"/>
                <a:cs typeface="Arial" panose="020B0604020202020204" pitchFamily="34" charset="0"/>
              </a:rPr>
              <a:t>or visit </a:t>
            </a: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www.va.gov</a:t>
            </a:r>
            <a:r>
              <a:rPr lang="en-US" dirty="0">
                <a:solidFill>
                  <a:srgbClr val="0070C0"/>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01A0B46-B284-47F7-A1DB-D92E410690D1}"/>
              </a:ext>
            </a:extLst>
          </p:cNvPr>
          <p:cNvSpPr>
            <a:spLocks noGrp="1"/>
          </p:cNvSpPr>
          <p:nvPr>
            <p:ph type="sldNum" sz="quarter" idx="12"/>
          </p:nvPr>
        </p:nvSpPr>
        <p:spPr/>
        <p:txBody>
          <a:bodyPr/>
          <a:lstStyle/>
          <a:p>
            <a:pPr>
              <a:defRPr/>
            </a:pPr>
            <a:fld id="{6CE3B0C8-769F-4932-A783-54744893CC7C}" type="slidenum">
              <a:rPr lang="en-US" altLang="en-US" smtClean="0"/>
              <a:pPr>
                <a:defRPr/>
              </a:pPr>
              <a:t>21</a:t>
            </a:fld>
            <a:endParaRPr lang="en-US" altLang="en-US" dirty="0"/>
          </a:p>
        </p:txBody>
      </p:sp>
    </p:spTree>
    <p:extLst>
      <p:ext uri="{BB962C8B-B14F-4D97-AF65-F5344CB8AC3E}">
        <p14:creationId xmlns:p14="http://schemas.microsoft.com/office/powerpoint/2010/main" val="109135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F150-ACDD-424B-AC6F-CE74A760BF4B}"/>
              </a:ext>
            </a:extLst>
          </p:cNvPr>
          <p:cNvSpPr>
            <a:spLocks noGrp="1"/>
          </p:cNvSpPr>
          <p:nvPr>
            <p:ph type="title"/>
          </p:nvPr>
        </p:nvSpPr>
        <p:spPr>
          <a:xfrm>
            <a:off x="457200" y="152400"/>
            <a:ext cx="8229600" cy="563563"/>
          </a:xfrm>
        </p:spPr>
        <p:txBody>
          <a:bodyPr>
            <a:noAutofit/>
          </a:bodyPr>
          <a:lstStyle/>
          <a:p>
            <a:r>
              <a:rPr lang="en-US" sz="2400" b="1" dirty="0">
                <a:solidFill>
                  <a:schemeClr val="bg1"/>
                </a:solidFill>
              </a:rPr>
              <a:t>CHAMPVA Continued</a:t>
            </a:r>
            <a:br>
              <a:rPr lang="en-US" sz="2000" dirty="0">
                <a:solidFill>
                  <a:schemeClr val="bg1"/>
                </a:solidFill>
              </a:rPr>
            </a:br>
            <a:r>
              <a:rPr lang="en-US" sz="2000" dirty="0">
                <a:solidFill>
                  <a:schemeClr val="bg1"/>
                </a:solidFill>
              </a:rPr>
              <a:t> </a:t>
            </a:r>
            <a:endParaRPr lang="en-US" sz="1200" dirty="0">
              <a:solidFill>
                <a:schemeClr val="bg1"/>
              </a:solidFill>
            </a:endParaRPr>
          </a:p>
        </p:txBody>
      </p:sp>
      <p:sp>
        <p:nvSpPr>
          <p:cNvPr id="3" name="Rectangle 2">
            <a:extLst>
              <a:ext uri="{FF2B5EF4-FFF2-40B4-BE49-F238E27FC236}">
                <a16:creationId xmlns:a16="http://schemas.microsoft.com/office/drawing/2014/main" id="{168319E1-3591-475B-AD10-CBBAB6F541A3}"/>
              </a:ext>
            </a:extLst>
          </p:cNvPr>
          <p:cNvSpPr/>
          <p:nvPr/>
        </p:nvSpPr>
        <p:spPr>
          <a:xfrm>
            <a:off x="228600" y="981997"/>
            <a:ext cx="8686800" cy="5693866"/>
          </a:xfrm>
          <a:prstGeom prst="rect">
            <a:avLst/>
          </a:prstGeom>
        </p:spPr>
        <p:txBody>
          <a:bodyPr wrap="square">
            <a:spAutoFit/>
          </a:bodyPr>
          <a:lstStyle/>
          <a:p>
            <a:r>
              <a:rPr lang="en-US" sz="2000" b="1" u="sng" dirty="0">
                <a:latin typeface="Arial" panose="020B0604020202020204" pitchFamily="34" charset="0"/>
                <a:cs typeface="Arial" panose="020B0604020202020204" pitchFamily="34" charset="0"/>
              </a:rPr>
              <a:t>Who Is Eligible? </a:t>
            </a:r>
          </a:p>
          <a:p>
            <a:endParaRPr lang="en-US" sz="20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spouse or widow(</a:t>
            </a:r>
            <a:r>
              <a:rPr lang="en-US" dirty="0" err="1">
                <a:latin typeface="Arial" panose="020B0604020202020204" pitchFamily="34" charset="0"/>
                <a:cs typeface="Arial" panose="020B0604020202020204" pitchFamily="34" charset="0"/>
              </a:rPr>
              <a:t>er</a:t>
            </a:r>
            <a:r>
              <a:rPr lang="en-US" dirty="0">
                <a:latin typeface="Arial" panose="020B0604020202020204" pitchFamily="34" charset="0"/>
                <a:cs typeface="Arial" panose="020B0604020202020204" pitchFamily="34" charset="0"/>
              </a:rPr>
              <a:t>) and to the children of a Veteran who: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permanently and totally disabled (100% P&amp;T service-connected) because of a service-connected disability, </a:t>
            </a:r>
            <a:r>
              <a:rPr lang="en-US" i="1" dirty="0">
                <a:latin typeface="Arial" panose="020B0604020202020204" pitchFamily="34" charset="0"/>
                <a:cs typeface="Arial" panose="020B0604020202020204" pitchFamily="34" charset="0"/>
              </a:rPr>
              <a:t>or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died as a result of an adjudicated service-connected disability or who at the time of death was rated P&amp;T due to service-connected conditions, </a:t>
            </a:r>
            <a:r>
              <a:rPr lang="en-US" i="1" dirty="0">
                <a:latin typeface="Arial" panose="020B0604020202020204" pitchFamily="34" charset="0"/>
                <a:cs typeface="Arial" panose="020B0604020202020204" pitchFamily="34" charset="0"/>
              </a:rPr>
              <a:t>or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died while in an active-duty status and in the line of duty, not due to misconduct. The term “active duty” may include periods of inactive duty for training.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died on active duty and the dependents are not otherwise eligible for Department of Defense TRICARE benefits.</a:t>
            </a:r>
          </a:p>
          <a:p>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01A0B46-B284-47F7-A1DB-D92E410690D1}"/>
              </a:ext>
            </a:extLst>
          </p:cNvPr>
          <p:cNvSpPr>
            <a:spLocks noGrp="1"/>
          </p:cNvSpPr>
          <p:nvPr>
            <p:ph type="sldNum" sz="quarter" idx="12"/>
          </p:nvPr>
        </p:nvSpPr>
        <p:spPr/>
        <p:txBody>
          <a:bodyPr/>
          <a:lstStyle/>
          <a:p>
            <a:pPr>
              <a:defRPr/>
            </a:pPr>
            <a:fld id="{6CE3B0C8-769F-4932-A783-54744893CC7C}" type="slidenum">
              <a:rPr lang="en-US" altLang="en-US" smtClean="0"/>
              <a:pPr>
                <a:defRPr/>
              </a:pPr>
              <a:t>22</a:t>
            </a:fld>
            <a:endParaRPr lang="en-US" altLang="en-US" dirty="0"/>
          </a:p>
        </p:txBody>
      </p:sp>
    </p:spTree>
    <p:extLst>
      <p:ext uri="{BB962C8B-B14F-4D97-AF65-F5344CB8AC3E}">
        <p14:creationId xmlns:p14="http://schemas.microsoft.com/office/powerpoint/2010/main" val="464741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F150-ACDD-424B-AC6F-CE74A760BF4B}"/>
              </a:ext>
            </a:extLst>
          </p:cNvPr>
          <p:cNvSpPr>
            <a:spLocks noGrp="1"/>
          </p:cNvSpPr>
          <p:nvPr>
            <p:ph type="title"/>
          </p:nvPr>
        </p:nvSpPr>
        <p:spPr>
          <a:xfrm>
            <a:off x="457200" y="277111"/>
            <a:ext cx="8229600" cy="563563"/>
          </a:xfrm>
        </p:spPr>
        <p:txBody>
          <a:bodyPr>
            <a:normAutofit fontScale="90000"/>
          </a:bodyPr>
          <a:lstStyle/>
          <a:p>
            <a:r>
              <a:rPr lang="en-US" sz="2700" b="1" dirty="0">
                <a:solidFill>
                  <a:schemeClr val="bg1"/>
                </a:solidFill>
              </a:rPr>
              <a:t>VA Education Benefits for Dependents and Survivors (Dependents Educational Assistance)</a:t>
            </a:r>
            <a:br>
              <a:rPr lang="en-US" dirty="0"/>
            </a:br>
            <a:r>
              <a:rPr lang="en-US" dirty="0"/>
              <a:t> </a:t>
            </a:r>
            <a:endParaRPr lang="en-US" sz="2700" dirty="0">
              <a:solidFill>
                <a:schemeClr val="bg1"/>
              </a:solidFill>
            </a:endParaRPr>
          </a:p>
        </p:txBody>
      </p:sp>
      <p:sp>
        <p:nvSpPr>
          <p:cNvPr id="3" name="Rectangle 2">
            <a:extLst>
              <a:ext uri="{FF2B5EF4-FFF2-40B4-BE49-F238E27FC236}">
                <a16:creationId xmlns:a16="http://schemas.microsoft.com/office/drawing/2014/main" id="{168319E1-3591-475B-AD10-CBBAB6F541A3}"/>
              </a:ext>
            </a:extLst>
          </p:cNvPr>
          <p:cNvSpPr/>
          <p:nvPr/>
        </p:nvSpPr>
        <p:spPr>
          <a:xfrm>
            <a:off x="228600" y="874454"/>
            <a:ext cx="8686800" cy="5062924"/>
          </a:xfrm>
          <a:prstGeom prst="rect">
            <a:avLst/>
          </a:prstGeom>
        </p:spPr>
        <p:txBody>
          <a:bodyPr wrap="square">
            <a:spAutoFit/>
          </a:bodyPr>
          <a:lstStyle/>
          <a:p>
            <a:r>
              <a:rPr lang="en-US" sz="1700" b="1" u="sng" dirty="0">
                <a:latin typeface="Arial" panose="020B0604020202020204" pitchFamily="34" charset="0"/>
                <a:cs typeface="Arial" panose="020B0604020202020204" pitchFamily="34" charset="0"/>
              </a:rPr>
              <a:t>What is Dependents Educational Assistance?</a:t>
            </a:r>
          </a:p>
          <a:p>
            <a:endParaRPr lang="en-US" sz="1700" b="1" u="sng"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Survivors’ and Dependents’ Educational Assistance (DEA) program offers monthly benefit payments for education and training related expenses to qualified dependents of Veterans who are </a:t>
            </a:r>
            <a:r>
              <a:rPr lang="en-US" sz="1700" b="1" dirty="0">
                <a:latin typeface="Arial" panose="020B0604020202020204" pitchFamily="34" charset="0"/>
                <a:cs typeface="Arial" panose="020B0604020202020204" pitchFamily="34" charset="0"/>
              </a:rPr>
              <a:t>permanently and totally disabled</a:t>
            </a:r>
            <a:r>
              <a:rPr lang="en-US" sz="1700" dirty="0">
                <a:latin typeface="Arial" panose="020B0604020202020204" pitchFamily="34" charset="0"/>
                <a:cs typeface="Arial" panose="020B0604020202020204" pitchFamily="34" charset="0"/>
              </a:rPr>
              <a:t> because of a service-connected condition or who died while on active duty or as a result of a service-related condition.</a:t>
            </a:r>
          </a:p>
          <a:p>
            <a:endParaRPr lang="en-US" sz="1700" dirty="0">
              <a:latin typeface="Arial" panose="020B0604020202020204" pitchFamily="34" charset="0"/>
              <a:cs typeface="Arial" panose="020B0604020202020204" pitchFamily="34" charset="0"/>
            </a:endParaRPr>
          </a:p>
          <a:p>
            <a:r>
              <a:rPr lang="en-US" sz="1700" b="1" u="sng" dirty="0">
                <a:latin typeface="Arial" panose="020B0604020202020204" pitchFamily="34" charset="0"/>
                <a:cs typeface="Arial" panose="020B0604020202020204" pitchFamily="34" charset="0"/>
              </a:rPr>
              <a:t>Who Is Eligible? </a:t>
            </a:r>
          </a:p>
          <a:p>
            <a:endParaRPr lang="en-US" sz="1700" b="1" u="sng"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To be eligible for DEA, you must be the son, daughter or spouse of: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Veteran who died or is permanently and totally disabled (100% P&amp;T service-connected) because of a service-connected disability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Died while on active duty or as a result of a service-connected disability</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If you’re a dependent who doesn’t meet the above criteria, you may still qualify for VA education benefits if the Veteran or service member transferred some or all of their Post-9/11 GI Bill entitlement to you while they were on active duty.</a:t>
            </a:r>
          </a:p>
          <a:p>
            <a:endParaRPr lang="en-US" sz="1700" dirty="0">
              <a:solidFill>
                <a:srgbClr val="C2B48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r>
              <a:rPr lang="en-US" sz="17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Click here to learn about transferred benefits </a:t>
            </a:r>
            <a:r>
              <a:rPr lang="en-US" sz="1700" dirty="0">
                <a:latin typeface="Arial" panose="020B0604020202020204" pitchFamily="34" charset="0"/>
                <a:cs typeface="Arial" panose="020B0604020202020204" pitchFamily="34" charset="0"/>
              </a:rPr>
              <a:t>or visit </a:t>
            </a:r>
            <a:r>
              <a:rPr lang="en-US" sz="17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www.va.gov</a:t>
            </a:r>
            <a:r>
              <a:rPr lang="en-US" sz="1700" dirty="0">
                <a:solidFill>
                  <a:srgbClr val="0070C0"/>
                </a:solidFill>
                <a:latin typeface="Arial" panose="020B0604020202020204" pitchFamily="34" charset="0"/>
                <a:cs typeface="Arial" panose="020B0604020202020204" pitchFamily="34" charset="0"/>
              </a:rPr>
              <a:t> </a:t>
            </a:r>
          </a:p>
        </p:txBody>
      </p:sp>
      <p:pic>
        <p:nvPicPr>
          <p:cNvPr id="5" name="Picture 4" descr="A picture containing logo&#10;&#10;Description automatically generated">
            <a:extLst>
              <a:ext uri="{FF2B5EF4-FFF2-40B4-BE49-F238E27FC236}">
                <a16:creationId xmlns:a16="http://schemas.microsoft.com/office/drawing/2014/main" id="{697FE98F-18D0-407D-AC1E-8559AD645E2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36366" y="277111"/>
            <a:ext cx="1600200" cy="1099942"/>
          </a:xfrm>
          <a:prstGeom prst="rect">
            <a:avLst/>
          </a:prstGeom>
        </p:spPr>
      </p:pic>
      <p:sp>
        <p:nvSpPr>
          <p:cNvPr id="7" name="Slide Number Placeholder 6">
            <a:extLst>
              <a:ext uri="{FF2B5EF4-FFF2-40B4-BE49-F238E27FC236}">
                <a16:creationId xmlns:a16="http://schemas.microsoft.com/office/drawing/2014/main" id="{AD50B279-374B-4660-B5FB-A05945FD8A34}"/>
              </a:ext>
            </a:extLst>
          </p:cNvPr>
          <p:cNvSpPr>
            <a:spLocks noGrp="1"/>
          </p:cNvSpPr>
          <p:nvPr>
            <p:ph type="sldNum" sz="quarter" idx="12"/>
          </p:nvPr>
        </p:nvSpPr>
        <p:spPr/>
        <p:txBody>
          <a:bodyPr/>
          <a:lstStyle/>
          <a:p>
            <a:pPr>
              <a:defRPr/>
            </a:pPr>
            <a:fld id="{6CE3B0C8-769F-4932-A783-54744893CC7C}" type="slidenum">
              <a:rPr lang="en-US" altLang="en-US" smtClean="0"/>
              <a:pPr>
                <a:defRPr/>
              </a:pPr>
              <a:t>23</a:t>
            </a:fld>
            <a:endParaRPr lang="en-US" altLang="en-US" dirty="0"/>
          </a:p>
        </p:txBody>
      </p:sp>
    </p:spTree>
    <p:extLst>
      <p:ext uri="{BB962C8B-B14F-4D97-AF65-F5344CB8AC3E}">
        <p14:creationId xmlns:p14="http://schemas.microsoft.com/office/powerpoint/2010/main" val="392194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7904-20F3-4598-8380-FDFA804F6AE3}"/>
              </a:ext>
            </a:extLst>
          </p:cNvPr>
          <p:cNvSpPr>
            <a:spLocks noGrp="1"/>
          </p:cNvSpPr>
          <p:nvPr>
            <p:ph type="title"/>
          </p:nvPr>
        </p:nvSpPr>
        <p:spPr>
          <a:xfrm>
            <a:off x="457200" y="53844"/>
            <a:ext cx="8229600" cy="555756"/>
          </a:xfrm>
        </p:spPr>
        <p:txBody>
          <a:bodyPr>
            <a:noAutofit/>
          </a:bodyPr>
          <a:lstStyle/>
          <a:p>
            <a:r>
              <a:rPr lang="en-US" sz="2400" b="1" dirty="0">
                <a:solidFill>
                  <a:schemeClr val="bg1"/>
                </a:solidFill>
              </a:rPr>
              <a:t>Dependents Educational Allowance Continued</a:t>
            </a:r>
          </a:p>
        </p:txBody>
      </p:sp>
      <p:sp>
        <p:nvSpPr>
          <p:cNvPr id="3" name="Rectangle 2">
            <a:extLst>
              <a:ext uri="{FF2B5EF4-FFF2-40B4-BE49-F238E27FC236}">
                <a16:creationId xmlns:a16="http://schemas.microsoft.com/office/drawing/2014/main" id="{90C4EA53-B8E3-4FA3-8A55-A0286F094E14}"/>
              </a:ext>
            </a:extLst>
          </p:cNvPr>
          <p:cNvSpPr/>
          <p:nvPr/>
        </p:nvSpPr>
        <p:spPr>
          <a:xfrm>
            <a:off x="114300" y="685800"/>
            <a:ext cx="8610600" cy="4955203"/>
          </a:xfrm>
          <a:prstGeom prst="rect">
            <a:avLst/>
          </a:prstGeom>
        </p:spPr>
        <p:txBody>
          <a:bodyPr wrap="square">
            <a:spAutoFit/>
          </a:bodyPr>
          <a:lstStyle/>
          <a:p>
            <a:r>
              <a:rPr lang="en-US" b="1" u="sng" dirty="0">
                <a:solidFill>
                  <a:srgbClr val="000000"/>
                </a:solidFill>
                <a:latin typeface="Arial" panose="020B0604020202020204" pitchFamily="34" charset="0"/>
                <a:cs typeface="Arial" panose="020B0604020202020204" pitchFamily="34" charset="0"/>
              </a:rPr>
              <a:t>When Can This Benefit Be Used? </a:t>
            </a:r>
          </a:p>
          <a:p>
            <a:endParaRPr lang="en-US" u="sng"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Spouses and surviving spouses have 10 years to use benefit, beginning on the date VA establishes DEA eligibility. </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Remain eligible for 20 years if VA rates the Veteran permanently and totally disabled with an effective date of three years from discharge. </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Surviving spouses of Service members who died while on active duty have 20 years from the date of the Service member’s death. </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Children can use the benefit between the ages of 18 and 26. </a:t>
            </a:r>
          </a:p>
          <a:p>
            <a:pPr algn="ctr"/>
            <a:endParaRPr lang="en-US" dirty="0">
              <a:solidFill>
                <a:srgbClr val="000000"/>
              </a:solidFill>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How Much and When Does VA Pay? </a:t>
            </a:r>
          </a:p>
          <a:p>
            <a:endParaRPr lang="en-US" sz="16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Amount paid is based on type of training and part-time or full-time attendance. The current monthly payment for full-time training is $1,224 per month.</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Benefits are paid monthly</a:t>
            </a:r>
            <a:r>
              <a:rPr lang="en-US" sz="1600" i="1" dirty="0">
                <a:latin typeface="Arial" panose="020B0604020202020204" pitchFamily="34" charset="0"/>
                <a:cs typeface="Arial" panose="020B0604020202020204" pitchFamily="34" charset="0"/>
              </a:rPr>
              <a:t>.</a:t>
            </a:r>
          </a:p>
          <a:p>
            <a:pPr algn="ctr"/>
            <a:endParaRPr lang="en-US" sz="1400" i="1" dirty="0">
              <a:latin typeface="Arial" panose="020B0604020202020204" pitchFamily="34" charset="0"/>
              <a:cs typeface="Arial" panose="020B0604020202020204" pitchFamily="34" charset="0"/>
            </a:endParaRPr>
          </a:p>
          <a:p>
            <a:r>
              <a:rPr lang="en-US" b="1" u="sng" dirty="0">
                <a:solidFill>
                  <a:srgbClr val="000000"/>
                </a:solidFill>
                <a:latin typeface="Arial" panose="020B0604020202020204" pitchFamily="34" charset="0"/>
                <a:cs typeface="Arial" panose="020B0604020202020204" pitchFamily="34" charset="0"/>
              </a:rPr>
              <a:t>How Can You Apply or need more info? </a:t>
            </a:r>
          </a:p>
          <a:p>
            <a:endParaRPr lang="en-US" sz="2000" u="sng"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Call 888-GI-BILL-1 or visit: </a:t>
            </a:r>
            <a:r>
              <a:rPr lang="en-US" sz="1600" dirty="0">
                <a:solidFill>
                  <a:srgbClr val="0070C0"/>
                </a:solidFill>
                <a:hlinkClick r:id="rId2">
                  <a:extLst>
                    <a:ext uri="{A12FA001-AC4F-418D-AE19-62706E023703}">
                      <ahyp:hlinkClr xmlns:ahyp="http://schemas.microsoft.com/office/drawing/2018/hyperlinkcolor" val="tx"/>
                    </a:ext>
                  </a:extLst>
                </a:hlinkClick>
              </a:rPr>
              <a:t>https://www.va.gov/education/survivor-dependent-benefits/</a:t>
            </a:r>
            <a:r>
              <a:rPr lang="en-US" sz="1600" dirty="0">
                <a:solidFill>
                  <a:srgbClr val="0070C0"/>
                </a:solidFill>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4D6A697F-DCF0-4A2A-BF04-B83480265B72}"/>
              </a:ext>
            </a:extLst>
          </p:cNvPr>
          <p:cNvSpPr/>
          <p:nvPr/>
        </p:nvSpPr>
        <p:spPr>
          <a:xfrm>
            <a:off x="0" y="5331738"/>
            <a:ext cx="8724900"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9464D0C-31C6-42FA-BB28-9293A7D7E34D}"/>
              </a:ext>
            </a:extLst>
          </p:cNvPr>
          <p:cNvSpPr>
            <a:spLocks noGrp="1"/>
          </p:cNvSpPr>
          <p:nvPr>
            <p:ph type="sldNum" sz="quarter" idx="12"/>
          </p:nvPr>
        </p:nvSpPr>
        <p:spPr/>
        <p:txBody>
          <a:bodyPr/>
          <a:lstStyle/>
          <a:p>
            <a:pPr>
              <a:defRPr/>
            </a:pPr>
            <a:fld id="{6CE3B0C8-769F-4932-A783-54744893CC7C}" type="slidenum">
              <a:rPr lang="en-US" altLang="en-US" smtClean="0"/>
              <a:pPr>
                <a:defRPr/>
              </a:pPr>
              <a:t>24</a:t>
            </a:fld>
            <a:endParaRPr lang="en-US" altLang="en-US" dirty="0"/>
          </a:p>
        </p:txBody>
      </p:sp>
    </p:spTree>
    <p:extLst>
      <p:ext uri="{BB962C8B-B14F-4D97-AF65-F5344CB8AC3E}">
        <p14:creationId xmlns:p14="http://schemas.microsoft.com/office/powerpoint/2010/main" val="260234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990600" y="-94085"/>
            <a:ext cx="6934200" cy="685800"/>
          </a:xfrm>
        </p:spPr>
        <p:txBody>
          <a:bodyPr>
            <a:noAutofit/>
          </a:bodyPr>
          <a:lstStyle/>
          <a:p>
            <a:pPr algn="ctr"/>
            <a:br>
              <a:rPr lang="en-US" b="0" dirty="0"/>
            </a:br>
            <a:br>
              <a:rPr lang="en-US" dirty="0"/>
            </a:br>
            <a:r>
              <a:rPr lang="en-US" sz="3200" b="0" dirty="0">
                <a:solidFill>
                  <a:schemeClr val="bg1"/>
                </a:solidFill>
              </a:rPr>
              <a:t> </a:t>
            </a:r>
            <a:r>
              <a:rPr lang="en-US" sz="2400" dirty="0">
                <a:solidFill>
                  <a:schemeClr val="bg1"/>
                </a:solidFill>
              </a:rPr>
              <a:t>How Do I Apply to these VA Benefits?</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799" y="705731"/>
            <a:ext cx="8766631" cy="5466470"/>
          </a:xfrm>
        </p:spPr>
        <p:txBody>
          <a:bodyPr>
            <a:normAutofit/>
          </a:bodyPr>
          <a:lstStyle/>
          <a:p>
            <a:pPr marL="0" indent="0">
              <a:buNone/>
            </a:pPr>
            <a:endParaRPr lang="en-US" sz="1700" b="1" u="sng" dirty="0"/>
          </a:p>
          <a:p>
            <a:pPr marL="0" indent="0">
              <a:buNone/>
            </a:pPr>
            <a:r>
              <a:rPr lang="en-US" sz="1700" b="1" u="sng" dirty="0"/>
              <a:t>Online</a:t>
            </a:r>
          </a:p>
          <a:p>
            <a:r>
              <a:rPr lang="en-US" sz="1700" dirty="0"/>
              <a:t>Visit </a:t>
            </a:r>
            <a:r>
              <a:rPr lang="en-US" sz="1700" dirty="0">
                <a:solidFill>
                  <a:srgbClr val="0070C0"/>
                </a:solidFill>
                <a:hlinkClick r:id="rId2">
                  <a:extLst>
                    <a:ext uri="{A12FA001-AC4F-418D-AE19-62706E023703}">
                      <ahyp:hlinkClr xmlns:ahyp="http://schemas.microsoft.com/office/drawing/2018/hyperlinkcolor" val="tx"/>
                    </a:ext>
                  </a:extLst>
                </a:hlinkClick>
              </a:rPr>
              <a:t>www.va.gov</a:t>
            </a:r>
            <a:r>
              <a:rPr lang="en-US" sz="1700" dirty="0"/>
              <a:t> for information on all VA programs, access VA forms, </a:t>
            </a:r>
          </a:p>
          <a:p>
            <a:pPr marL="0" indent="0">
              <a:buNone/>
            </a:pPr>
            <a:r>
              <a:rPr lang="en-US" sz="1700" dirty="0"/>
              <a:t>      submit online applications, how to contact us, and FAQs</a:t>
            </a:r>
          </a:p>
          <a:p>
            <a:pPr marL="0" indent="0">
              <a:buNone/>
            </a:pPr>
            <a:endParaRPr lang="en-US" sz="1700" b="1" dirty="0"/>
          </a:p>
          <a:p>
            <a:pPr marL="0" indent="0">
              <a:buNone/>
            </a:pPr>
            <a:r>
              <a:rPr lang="en-US" sz="1700" b="1" u="sng" dirty="0"/>
              <a:t>In person</a:t>
            </a:r>
          </a:p>
          <a:p>
            <a:r>
              <a:rPr lang="en-US" sz="1700" dirty="0"/>
              <a:t>Contact the Winston-Salem VA Regional Office and speak with a local representative. </a:t>
            </a:r>
            <a:r>
              <a:rPr lang="en-US" sz="1700" dirty="0">
                <a:solidFill>
                  <a:srgbClr val="0070C0"/>
                </a:solidFill>
                <a:hlinkClick r:id="rId3">
                  <a:extLst>
                    <a:ext uri="{A12FA001-AC4F-418D-AE19-62706E023703}">
                      <ahyp:hlinkClr xmlns:ahyp="http://schemas.microsoft.com/office/drawing/2018/hyperlinkcolor" val="tx"/>
                    </a:ext>
                  </a:extLst>
                </a:hlinkClick>
              </a:rPr>
              <a:t>Click here</a:t>
            </a:r>
            <a:r>
              <a:rPr lang="en-US" sz="1700" dirty="0">
                <a:solidFill>
                  <a:srgbClr val="0070C0"/>
                </a:solidFill>
              </a:rPr>
              <a:t> </a:t>
            </a:r>
            <a:r>
              <a:rPr lang="en-US" sz="1700" dirty="0"/>
              <a:t>to request a virtual or in-person appointment, or visit </a:t>
            </a:r>
            <a:r>
              <a:rPr lang="en-US" sz="1700" dirty="0">
                <a:solidFill>
                  <a:srgbClr val="0070C0"/>
                </a:solidFill>
                <a:hlinkClick r:id="rId3">
                  <a:extLst>
                    <a:ext uri="{A12FA001-AC4F-418D-AE19-62706E023703}">
                      <ahyp:hlinkClr xmlns:ahyp="http://schemas.microsoft.com/office/drawing/2018/hyperlinkcolor" val="tx"/>
                    </a:ext>
                  </a:extLst>
                </a:hlinkClick>
              </a:rPr>
              <a:t>https://v2.waitwhile.com/lists/winston-salemvaregio/join</a:t>
            </a:r>
            <a:r>
              <a:rPr lang="en-US" sz="1700" dirty="0">
                <a:solidFill>
                  <a:srgbClr val="0070C0"/>
                </a:solidFill>
              </a:rPr>
              <a:t> </a:t>
            </a:r>
            <a:r>
              <a:rPr lang="en-US" sz="1700" dirty="0"/>
              <a:t>to self-schedule an appointment or visit our website at </a:t>
            </a:r>
            <a:r>
              <a:rPr lang="en-US" sz="1700" dirty="0">
                <a:solidFill>
                  <a:srgbClr val="0070C0"/>
                </a:solidFill>
                <a:hlinkClick r:id="rId4">
                  <a:extLst>
                    <a:ext uri="{A12FA001-AC4F-418D-AE19-62706E023703}">
                      <ahyp:hlinkClr xmlns:ahyp="http://schemas.microsoft.com/office/drawing/2018/hyperlinkcolor" val="tx"/>
                    </a:ext>
                  </a:extLst>
                </a:hlinkClick>
              </a:rPr>
              <a:t>https://www.benefits.va.gov/winstonsalem/</a:t>
            </a:r>
            <a:r>
              <a:rPr lang="en-US" sz="1700" dirty="0">
                <a:solidFill>
                  <a:srgbClr val="0070C0"/>
                </a:solidFill>
              </a:rPr>
              <a:t> </a:t>
            </a:r>
          </a:p>
          <a:p>
            <a:pPr marL="0" indent="0">
              <a:buNone/>
            </a:pPr>
            <a:endParaRPr lang="en-US" sz="1700" b="1" dirty="0"/>
          </a:p>
          <a:p>
            <a:pPr marL="0" indent="0">
              <a:buNone/>
            </a:pPr>
            <a:r>
              <a:rPr lang="en-US" sz="1700" b="1" u="sng" dirty="0"/>
              <a:t>Mail</a:t>
            </a:r>
          </a:p>
          <a:p>
            <a:r>
              <a:rPr lang="en-US" sz="1700" dirty="0"/>
              <a:t>Visit </a:t>
            </a:r>
            <a:r>
              <a:rPr lang="en-US" sz="1700" dirty="0">
                <a:solidFill>
                  <a:srgbClr val="0070C0"/>
                </a:solidFill>
                <a:hlinkClick r:id="rId2">
                  <a:extLst>
                    <a:ext uri="{A12FA001-AC4F-418D-AE19-62706E023703}">
                      <ahyp:hlinkClr xmlns:ahyp="http://schemas.microsoft.com/office/drawing/2018/hyperlinkcolor" val="tx"/>
                    </a:ext>
                  </a:extLst>
                </a:hlinkClick>
              </a:rPr>
              <a:t>www.va.gov</a:t>
            </a:r>
            <a:r>
              <a:rPr lang="en-US" sz="1700" dirty="0">
                <a:solidFill>
                  <a:srgbClr val="0070C0"/>
                </a:solidFill>
              </a:rPr>
              <a:t> </a:t>
            </a:r>
            <a:r>
              <a:rPr lang="en-US" sz="1700" dirty="0"/>
              <a:t>to select the benefit and specific mailing information</a:t>
            </a:r>
            <a:endParaRPr lang="en-US" sz="1700" b="1" u="sng" dirty="0"/>
          </a:p>
          <a:p>
            <a:pPr marL="0" indent="0">
              <a:buNone/>
            </a:pPr>
            <a:endParaRPr lang="en-US" sz="1700" b="1" u="sng" dirty="0"/>
          </a:p>
          <a:p>
            <a:pPr marL="0" indent="0">
              <a:buNone/>
            </a:pPr>
            <a:r>
              <a:rPr lang="en-US" sz="1700" b="1" u="sng" dirty="0"/>
              <a:t>Consult with the many (no-cost) Veteran Service Organizations (VSO) for help</a:t>
            </a:r>
          </a:p>
          <a:p>
            <a:pPr lvl="1">
              <a:buFont typeface="+mj-lt"/>
              <a:buAutoNum type="arabicPeriod"/>
            </a:pPr>
            <a:r>
              <a:rPr lang="en-US" sz="1700" dirty="0">
                <a:solidFill>
                  <a:srgbClr val="0070C0"/>
                </a:solidFill>
                <a:hlinkClick r:id="rId5">
                  <a:extLst>
                    <a:ext uri="{A12FA001-AC4F-418D-AE19-62706E023703}">
                      <ahyp:hlinkClr xmlns:ahyp="http://schemas.microsoft.com/office/drawing/2018/hyperlinkcolor" val="tx"/>
                    </a:ext>
                  </a:extLst>
                </a:hlinkClick>
              </a:rPr>
              <a:t>Click here </a:t>
            </a:r>
            <a:r>
              <a:rPr lang="en-US" sz="1700" dirty="0"/>
              <a:t>for the North Carolina County VSO List or visit </a:t>
            </a:r>
            <a:r>
              <a:rPr lang="en-US" sz="1700" dirty="0">
                <a:solidFill>
                  <a:srgbClr val="0070C0"/>
                </a:solidFill>
                <a:hlinkClick r:id="rId6">
                  <a:extLst>
                    <a:ext uri="{A12FA001-AC4F-418D-AE19-62706E023703}">
                      <ahyp:hlinkClr xmlns:ahyp="http://schemas.microsoft.com/office/drawing/2018/hyperlinkcolor" val="tx"/>
                    </a:ext>
                  </a:extLst>
                </a:hlinkClick>
              </a:rPr>
              <a:t>www.milvets.nc.gov</a:t>
            </a:r>
            <a:endParaRPr lang="en-US" sz="1700" dirty="0">
              <a:solidFill>
                <a:srgbClr val="0070C0"/>
              </a:solidFill>
            </a:endParaRPr>
          </a:p>
          <a:p>
            <a:pPr lvl="1">
              <a:buFont typeface="+mj-lt"/>
              <a:buAutoNum type="arabicPeriod"/>
            </a:pPr>
            <a:r>
              <a:rPr lang="en-US" sz="1700" dirty="0">
                <a:solidFill>
                  <a:srgbClr val="0070C0"/>
                </a:solidFill>
                <a:hlinkClick r:id="rId7">
                  <a:extLst>
                    <a:ext uri="{A12FA001-AC4F-418D-AE19-62706E023703}">
                      <ahyp:hlinkClr xmlns:ahyp="http://schemas.microsoft.com/office/drawing/2018/hyperlinkcolor" val="tx"/>
                    </a:ext>
                  </a:extLst>
                </a:hlinkClick>
              </a:rPr>
              <a:t>Click here </a:t>
            </a:r>
            <a:r>
              <a:rPr lang="en-US" sz="1700" dirty="0"/>
              <a:t>for the VA Directory of Veterans Service Organizations or visit </a:t>
            </a:r>
            <a:r>
              <a:rPr lang="en-US" sz="1700" dirty="0">
                <a:solidFill>
                  <a:srgbClr val="0070C0"/>
                </a:solidFill>
                <a:hlinkClick r:id="rId7">
                  <a:extLst>
                    <a:ext uri="{A12FA001-AC4F-418D-AE19-62706E023703}">
                      <ahyp:hlinkClr xmlns:ahyp="http://schemas.microsoft.com/office/drawing/2018/hyperlinkcolor" val="tx"/>
                    </a:ext>
                  </a:extLst>
                </a:hlinkClick>
              </a:rPr>
              <a:t>https://www.va.gov/vso/</a:t>
            </a:r>
            <a:r>
              <a:rPr lang="en-US" sz="1700" dirty="0">
                <a:solidFill>
                  <a:srgbClr val="0070C0"/>
                </a:solidFill>
              </a:rPr>
              <a:t> </a:t>
            </a:r>
          </a:p>
          <a:p>
            <a:endParaRPr lang="en-US" sz="1700" dirty="0"/>
          </a:p>
          <a:p>
            <a:pPr marL="0" indent="0">
              <a:buNone/>
            </a:pPr>
            <a:endParaRPr lang="en-US" sz="4200" b="1" u="sng" dirty="0"/>
          </a:p>
          <a:p>
            <a:pPr marL="0" indent="0">
              <a:buNone/>
            </a:pPr>
            <a:endParaRPr lang="en-US" sz="4300" dirty="0"/>
          </a:p>
        </p:txBody>
      </p:sp>
      <p:sp>
        <p:nvSpPr>
          <p:cNvPr id="4" name="Slide Number Placeholder 3">
            <a:extLst>
              <a:ext uri="{FF2B5EF4-FFF2-40B4-BE49-F238E27FC236}">
                <a16:creationId xmlns:a16="http://schemas.microsoft.com/office/drawing/2014/main" id="{7A3A59B5-C5B5-453D-9B21-D21BFB9563CD}"/>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pic>
        <p:nvPicPr>
          <p:cNvPr id="9" name="Picture 8" descr="A picture containing text, table, dining table&#10;&#10;Description automatically generated">
            <a:extLst>
              <a:ext uri="{FF2B5EF4-FFF2-40B4-BE49-F238E27FC236}">
                <a16:creationId xmlns:a16="http://schemas.microsoft.com/office/drawing/2014/main" id="{721DAD7E-C3E5-469B-B297-39F111932C6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546725" y="907304"/>
            <a:ext cx="1329690" cy="1392345"/>
          </a:xfrm>
          <a:prstGeom prst="rect">
            <a:avLst/>
          </a:prstGeom>
        </p:spPr>
      </p:pic>
    </p:spTree>
    <p:extLst>
      <p:ext uri="{BB962C8B-B14F-4D97-AF65-F5344CB8AC3E}">
        <p14:creationId xmlns:p14="http://schemas.microsoft.com/office/powerpoint/2010/main" val="3028427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187CC-E474-42FC-8C07-74C939AF91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332076">
            <a:off x="2170053" y="1736874"/>
            <a:ext cx="4554743" cy="2983095"/>
          </a:xfrm>
          <a:prstGeom prst="rect">
            <a:avLst/>
          </a:prstGeom>
        </p:spPr>
      </p:pic>
      <p:sp>
        <p:nvSpPr>
          <p:cNvPr id="2" name="Slide Number Placeholder 1">
            <a:extLst>
              <a:ext uri="{FF2B5EF4-FFF2-40B4-BE49-F238E27FC236}">
                <a16:creationId xmlns:a16="http://schemas.microsoft.com/office/drawing/2014/main" id="{95A66BED-F40C-4729-9B58-DB50F9AECB5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26</a:t>
            </a:fld>
            <a:endParaRPr lang="en-US" dirty="0">
              <a:solidFill>
                <a:prstClr val="white"/>
              </a:solidFill>
            </a:endParaRPr>
          </a:p>
        </p:txBody>
      </p:sp>
    </p:spTree>
    <p:extLst>
      <p:ext uri="{BB962C8B-B14F-4D97-AF65-F5344CB8AC3E}">
        <p14:creationId xmlns:p14="http://schemas.microsoft.com/office/powerpoint/2010/main" val="395237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D8457-19F2-4249-8965-AFE498BB8110}"/>
              </a:ext>
            </a:extLst>
          </p:cNvPr>
          <p:cNvSpPr>
            <a:spLocks noGrp="1"/>
          </p:cNvSpPr>
          <p:nvPr>
            <p:ph idx="1"/>
          </p:nvPr>
        </p:nvSpPr>
        <p:spPr>
          <a:xfrm>
            <a:off x="304753" y="762000"/>
            <a:ext cx="8305894" cy="5059370"/>
          </a:xfrm>
        </p:spPr>
        <p:txBody>
          <a:bodyPr>
            <a:normAutofit fontScale="92500" lnSpcReduction="20000"/>
          </a:bodyPr>
          <a:lstStyle/>
          <a:p>
            <a:pPr marL="0" indent="0">
              <a:buNone/>
            </a:pPr>
            <a:r>
              <a:rPr lang="en-US" sz="2100" b="1" u="sng" dirty="0"/>
              <a:t>What Are VA Burial Allowances? </a:t>
            </a:r>
          </a:p>
          <a:p>
            <a:pPr marL="0" indent="0">
              <a:buNone/>
            </a:pPr>
            <a:endParaRPr lang="en-US" sz="1800" b="1" u="sng" dirty="0"/>
          </a:p>
          <a:p>
            <a:pPr marL="0" indent="0">
              <a:buNone/>
            </a:pPr>
            <a:r>
              <a:rPr lang="en-US" sz="2000" dirty="0"/>
              <a:t>Flat-rate monetary benefits that help cover eligible Veterans’ burial and funeral costs to include plot or interment allowance and transportation allowance.</a:t>
            </a:r>
          </a:p>
          <a:p>
            <a:pPr marL="0" indent="0">
              <a:buNone/>
            </a:pPr>
            <a:endParaRPr lang="en-US" sz="1800" u="sng" dirty="0"/>
          </a:p>
          <a:p>
            <a:pPr marL="0" indent="0">
              <a:buNone/>
            </a:pPr>
            <a:r>
              <a:rPr lang="en-US" sz="2100" b="1" u="sng" dirty="0"/>
              <a:t>Who Is Eligible? </a:t>
            </a:r>
          </a:p>
          <a:p>
            <a:pPr marL="0" indent="0">
              <a:buNone/>
            </a:pPr>
            <a:endParaRPr lang="en-US" sz="1800" b="1" u="sng" dirty="0"/>
          </a:p>
          <a:p>
            <a:pPr marL="0" indent="0">
              <a:buNone/>
            </a:pPr>
            <a:r>
              <a:rPr lang="en-US" sz="2000" dirty="0"/>
              <a:t>If the surviving spouse has not been automatically paid, VA will pay whoever files a claim first of the following: </a:t>
            </a:r>
          </a:p>
          <a:p>
            <a:r>
              <a:rPr lang="en-US" sz="2000" dirty="0"/>
              <a:t>Veteran’s surviving spouse </a:t>
            </a:r>
          </a:p>
          <a:p>
            <a:r>
              <a:rPr lang="en-US" sz="2000" dirty="0"/>
              <a:t>Veteran’s children, regardless of age </a:t>
            </a:r>
          </a:p>
          <a:p>
            <a:r>
              <a:rPr lang="en-US" sz="2000" dirty="0"/>
              <a:t>Veteran’s parents </a:t>
            </a:r>
          </a:p>
          <a:p>
            <a:r>
              <a:rPr lang="en-US" sz="2000" dirty="0"/>
              <a:t>Executor or administrator of the estate </a:t>
            </a:r>
          </a:p>
          <a:p>
            <a:r>
              <a:rPr lang="en-US" sz="2000" dirty="0"/>
              <a:t>The survivor of a legal union with the Veteran. This applies to formal relationships that continued up until the Veteran’s death. The couple needs to have formalized the relationship under the law of the state. There should be state-issued documentation of the relationship. </a:t>
            </a:r>
          </a:p>
          <a:p>
            <a:pPr marL="0" indent="0">
              <a:buNone/>
            </a:pPr>
            <a:endParaRPr lang="en-US" sz="1100" u="sng" dirty="0"/>
          </a:p>
        </p:txBody>
      </p:sp>
      <p:sp>
        <p:nvSpPr>
          <p:cNvPr id="5" name="TextBox 4">
            <a:extLst>
              <a:ext uri="{FF2B5EF4-FFF2-40B4-BE49-F238E27FC236}">
                <a16:creationId xmlns:a16="http://schemas.microsoft.com/office/drawing/2014/main" id="{E21F57A9-2331-4D2A-8877-2D59F4E2B5AC}"/>
              </a:ext>
            </a:extLst>
          </p:cNvPr>
          <p:cNvSpPr txBox="1"/>
          <p:nvPr/>
        </p:nvSpPr>
        <p:spPr>
          <a:xfrm>
            <a:off x="838200" y="-381000"/>
            <a:ext cx="7239000" cy="954107"/>
          </a:xfrm>
          <a:prstGeom prst="rect">
            <a:avLst/>
          </a:prstGeom>
          <a:noFill/>
        </p:spPr>
        <p:txBody>
          <a:bodyPr wrap="square" rtlCol="0">
            <a:spAutoFit/>
          </a:bodyPr>
          <a:lstStyle/>
          <a:p>
            <a:pPr algn="ctr"/>
            <a:endParaRPr lang="en-US" sz="2800" dirty="0">
              <a:solidFill>
                <a:schemeClr val="bg1"/>
              </a:solidFill>
            </a:endParaRPr>
          </a:p>
          <a:p>
            <a:pPr algn="ctr"/>
            <a:r>
              <a:rPr lang="en-US" sz="2800" dirty="0">
                <a:solidFill>
                  <a:schemeClr val="bg1"/>
                </a:solidFill>
              </a:rPr>
              <a:t> </a:t>
            </a:r>
            <a:r>
              <a:rPr lang="en-US" sz="2800" b="1" dirty="0">
                <a:solidFill>
                  <a:schemeClr val="bg1"/>
                </a:solidFill>
              </a:rPr>
              <a:t>Burial and Plot Allowance </a:t>
            </a:r>
            <a:endParaRPr lang="en-US" sz="2800" dirty="0">
              <a:solidFill>
                <a:schemeClr val="bg1"/>
              </a:solidFill>
            </a:endParaRPr>
          </a:p>
        </p:txBody>
      </p:sp>
      <p:sp>
        <p:nvSpPr>
          <p:cNvPr id="2" name="Slide Number Placeholder 1">
            <a:extLst>
              <a:ext uri="{FF2B5EF4-FFF2-40B4-BE49-F238E27FC236}">
                <a16:creationId xmlns:a16="http://schemas.microsoft.com/office/drawing/2014/main" id="{E52FDAEC-1FE1-4A53-AC7A-D4230283F88A}"/>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184932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D8457-19F2-4249-8965-AFE498BB8110}"/>
              </a:ext>
            </a:extLst>
          </p:cNvPr>
          <p:cNvSpPr>
            <a:spLocks noGrp="1"/>
          </p:cNvSpPr>
          <p:nvPr>
            <p:ph idx="1"/>
          </p:nvPr>
        </p:nvSpPr>
        <p:spPr>
          <a:xfrm>
            <a:off x="304753" y="762000"/>
            <a:ext cx="8305894" cy="5059370"/>
          </a:xfrm>
        </p:spPr>
        <p:txBody>
          <a:bodyPr>
            <a:normAutofit/>
          </a:bodyPr>
          <a:lstStyle/>
          <a:p>
            <a:pPr marL="0" indent="0">
              <a:buFont typeface="Arial"/>
              <a:buNone/>
            </a:pPr>
            <a:r>
              <a:rPr lang="en-US" sz="1800" b="1" u="sng" dirty="0"/>
              <a:t>Who Is Eligible? (continued) </a:t>
            </a:r>
          </a:p>
          <a:p>
            <a:pPr marL="0" indent="0">
              <a:buFont typeface="Arial"/>
              <a:buNone/>
            </a:pPr>
            <a:endParaRPr lang="en-US" sz="1800" b="1" u="sng" dirty="0"/>
          </a:p>
          <a:p>
            <a:pPr marL="0" indent="0">
              <a:buFont typeface="Arial"/>
              <a:buNone/>
            </a:pPr>
            <a:r>
              <a:rPr lang="en-US" sz="1800" dirty="0"/>
              <a:t>The Veteran must have a discharge other than dishonorable. The Veteran must also have met one of the following conditions: </a:t>
            </a:r>
          </a:p>
          <a:p>
            <a:pPr marL="0" indent="0">
              <a:buFont typeface="Arial"/>
              <a:buNone/>
            </a:pPr>
            <a:endParaRPr lang="en-US" sz="1800" dirty="0"/>
          </a:p>
          <a:p>
            <a:r>
              <a:rPr lang="en-US" sz="1800" dirty="0"/>
              <a:t>Receiving VA pension or disability service-connected compensation at time of death </a:t>
            </a:r>
          </a:p>
          <a:p>
            <a:r>
              <a:rPr lang="en-US" sz="1800" dirty="0"/>
              <a:t>Entitled to receive VA pension or compensation at time of death, but instead received full military retirement or disability pay </a:t>
            </a:r>
          </a:p>
          <a:p>
            <a:r>
              <a:rPr lang="en-US" sz="1800" dirty="0"/>
              <a:t>Died while hospitalized by VA or while receiving care under VA contract </a:t>
            </a:r>
          </a:p>
          <a:p>
            <a:r>
              <a:rPr lang="en-US" sz="1800" dirty="0"/>
              <a:t>Died while traveling under proper authorization and at VA expense for the purpose of examination, treatment or care </a:t>
            </a:r>
          </a:p>
          <a:p>
            <a:r>
              <a:rPr lang="en-US" sz="1800" dirty="0"/>
              <a:t>Had an original or reopened claim for VA compensation or pension pending at the time of death (Only if the Veteran would have been entitled to benefits from a date prior to the death date) </a:t>
            </a:r>
          </a:p>
          <a:p>
            <a:r>
              <a:rPr lang="en-US" sz="1800" dirty="0"/>
              <a:t>Died while a patient at a VA-approved state nursing home </a:t>
            </a:r>
          </a:p>
          <a:p>
            <a:pPr marL="0" indent="0">
              <a:buNone/>
            </a:pPr>
            <a:endParaRPr lang="en-US" sz="1100" u="sng" dirty="0"/>
          </a:p>
        </p:txBody>
      </p:sp>
      <p:sp>
        <p:nvSpPr>
          <p:cNvPr id="5" name="TextBox 4">
            <a:extLst>
              <a:ext uri="{FF2B5EF4-FFF2-40B4-BE49-F238E27FC236}">
                <a16:creationId xmlns:a16="http://schemas.microsoft.com/office/drawing/2014/main" id="{E21F57A9-2331-4D2A-8877-2D59F4E2B5AC}"/>
              </a:ext>
            </a:extLst>
          </p:cNvPr>
          <p:cNvSpPr txBox="1"/>
          <p:nvPr/>
        </p:nvSpPr>
        <p:spPr>
          <a:xfrm>
            <a:off x="838200" y="-381000"/>
            <a:ext cx="7239000" cy="954107"/>
          </a:xfrm>
          <a:prstGeom prst="rect">
            <a:avLst/>
          </a:prstGeom>
          <a:noFill/>
        </p:spPr>
        <p:txBody>
          <a:bodyPr wrap="square" rtlCol="0">
            <a:spAutoFit/>
          </a:bodyPr>
          <a:lstStyle/>
          <a:p>
            <a:pPr algn="ctr"/>
            <a:endParaRPr lang="en-US" sz="2800" dirty="0">
              <a:solidFill>
                <a:schemeClr val="bg1"/>
              </a:solidFill>
            </a:endParaRPr>
          </a:p>
          <a:p>
            <a:pPr algn="ctr"/>
            <a:r>
              <a:rPr lang="en-US" sz="2800" dirty="0">
                <a:solidFill>
                  <a:schemeClr val="bg1"/>
                </a:solidFill>
              </a:rPr>
              <a:t> </a:t>
            </a:r>
            <a:r>
              <a:rPr lang="en-US" sz="2800" b="1" dirty="0">
                <a:solidFill>
                  <a:schemeClr val="bg1"/>
                </a:solidFill>
              </a:rPr>
              <a:t>Burial and Plot Continued </a:t>
            </a:r>
            <a:endParaRPr lang="en-US" sz="2800" dirty="0">
              <a:solidFill>
                <a:schemeClr val="bg1"/>
              </a:solidFill>
            </a:endParaRPr>
          </a:p>
        </p:txBody>
      </p:sp>
      <p:sp>
        <p:nvSpPr>
          <p:cNvPr id="2" name="Slide Number Placeholder 1">
            <a:extLst>
              <a:ext uri="{FF2B5EF4-FFF2-40B4-BE49-F238E27FC236}">
                <a16:creationId xmlns:a16="http://schemas.microsoft.com/office/drawing/2014/main" id="{5A6AE7EF-5662-401C-8371-035A39BCF056}"/>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315631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D8457-19F2-4249-8965-AFE498BB8110}"/>
              </a:ext>
            </a:extLst>
          </p:cNvPr>
          <p:cNvSpPr>
            <a:spLocks noGrp="1"/>
          </p:cNvSpPr>
          <p:nvPr>
            <p:ph idx="1"/>
          </p:nvPr>
        </p:nvSpPr>
        <p:spPr>
          <a:xfrm>
            <a:off x="304753" y="762000"/>
            <a:ext cx="8305894" cy="5334000"/>
          </a:xfrm>
        </p:spPr>
        <p:txBody>
          <a:bodyPr>
            <a:normAutofit/>
          </a:bodyPr>
          <a:lstStyle/>
          <a:p>
            <a:pPr marL="0" indent="0">
              <a:buNone/>
            </a:pPr>
            <a:r>
              <a:rPr lang="en-US" sz="2000" b="1" u="sng" dirty="0"/>
              <a:t>How Much Does VA Pay?</a:t>
            </a:r>
          </a:p>
          <a:p>
            <a:pPr marL="0" indent="0">
              <a:buNone/>
            </a:pPr>
            <a:r>
              <a:rPr lang="en-US" sz="1800" b="1" u="sng" dirty="0"/>
              <a:t> </a:t>
            </a:r>
          </a:p>
          <a:p>
            <a:pPr marL="0" indent="0">
              <a:buNone/>
            </a:pPr>
            <a:r>
              <a:rPr lang="en-US" sz="2000" dirty="0"/>
              <a:t>Service-connected deaths: </a:t>
            </a:r>
          </a:p>
          <a:p>
            <a:r>
              <a:rPr lang="en-US" sz="2000" dirty="0"/>
              <a:t>Up to $2,000</a:t>
            </a:r>
          </a:p>
          <a:p>
            <a:r>
              <a:rPr lang="en-US" sz="2000" dirty="0"/>
              <a:t>Veteran is buried in a VA national cemetery: some or all costs of transporting remains </a:t>
            </a:r>
          </a:p>
          <a:p>
            <a:pPr marL="0" indent="0">
              <a:buNone/>
            </a:pPr>
            <a:endParaRPr lang="en-US" sz="2000" dirty="0"/>
          </a:p>
          <a:p>
            <a:pPr marL="0" indent="0">
              <a:buNone/>
            </a:pPr>
            <a:r>
              <a:rPr lang="en-US" sz="2000" dirty="0"/>
              <a:t>Non-service-connected deaths: </a:t>
            </a:r>
          </a:p>
          <a:p>
            <a:r>
              <a:rPr lang="en-US" sz="2000" dirty="0"/>
              <a:t>VA will pay up to $807 toward burial and funeral expenses (if hospitalized by VA at time of death), </a:t>
            </a:r>
          </a:p>
          <a:p>
            <a:r>
              <a:rPr lang="en-US" sz="2000" dirty="0"/>
              <a:t>$300 toward burial and funeral expenses (if not hospitalized by VA at time of death)</a:t>
            </a:r>
          </a:p>
          <a:p>
            <a:r>
              <a:rPr lang="en-US" sz="2000" dirty="0"/>
              <a:t>$807 plot-interment allowance (if not buried in a national cemetery)</a:t>
            </a:r>
          </a:p>
          <a:p>
            <a:pPr marL="0" indent="0">
              <a:buNone/>
            </a:pPr>
            <a:endParaRPr lang="en-US" sz="1700" dirty="0"/>
          </a:p>
          <a:p>
            <a:pPr marL="0" indent="0">
              <a:buNone/>
            </a:pPr>
            <a:endParaRPr lang="en-US" sz="1700" dirty="0"/>
          </a:p>
        </p:txBody>
      </p:sp>
      <p:sp>
        <p:nvSpPr>
          <p:cNvPr id="5" name="TextBox 4">
            <a:extLst>
              <a:ext uri="{FF2B5EF4-FFF2-40B4-BE49-F238E27FC236}">
                <a16:creationId xmlns:a16="http://schemas.microsoft.com/office/drawing/2014/main" id="{E21F57A9-2331-4D2A-8877-2D59F4E2B5AC}"/>
              </a:ext>
            </a:extLst>
          </p:cNvPr>
          <p:cNvSpPr txBox="1"/>
          <p:nvPr/>
        </p:nvSpPr>
        <p:spPr>
          <a:xfrm>
            <a:off x="838200" y="-381000"/>
            <a:ext cx="7239000" cy="954107"/>
          </a:xfrm>
          <a:prstGeom prst="rect">
            <a:avLst/>
          </a:prstGeom>
          <a:noFill/>
        </p:spPr>
        <p:txBody>
          <a:bodyPr wrap="square" rtlCol="0">
            <a:spAutoFit/>
          </a:bodyPr>
          <a:lstStyle/>
          <a:p>
            <a:pPr algn="ctr"/>
            <a:endParaRPr lang="en-US" sz="2800" dirty="0">
              <a:solidFill>
                <a:schemeClr val="bg1"/>
              </a:solidFill>
            </a:endParaRPr>
          </a:p>
          <a:p>
            <a:pPr algn="ctr"/>
            <a:r>
              <a:rPr lang="en-US" sz="2800" dirty="0">
                <a:solidFill>
                  <a:schemeClr val="bg1"/>
                </a:solidFill>
              </a:rPr>
              <a:t> </a:t>
            </a:r>
            <a:r>
              <a:rPr lang="en-US" sz="2800" b="1" dirty="0">
                <a:solidFill>
                  <a:schemeClr val="bg1"/>
                </a:solidFill>
              </a:rPr>
              <a:t>Burial and Plot Continued </a:t>
            </a:r>
            <a:endParaRPr lang="en-US" sz="2800" dirty="0">
              <a:solidFill>
                <a:schemeClr val="bg1"/>
              </a:solidFill>
            </a:endParaRPr>
          </a:p>
        </p:txBody>
      </p:sp>
      <p:sp>
        <p:nvSpPr>
          <p:cNvPr id="2" name="Slide Number Placeholder 1">
            <a:extLst>
              <a:ext uri="{FF2B5EF4-FFF2-40B4-BE49-F238E27FC236}">
                <a16:creationId xmlns:a16="http://schemas.microsoft.com/office/drawing/2014/main" id="{DF3C694D-517C-457F-8DFB-13FA38E8F61F}"/>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9626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66800" y="-186586"/>
            <a:ext cx="6934200" cy="685800"/>
          </a:xfrm>
        </p:spPr>
        <p:txBody>
          <a:bodyPr>
            <a:noAutofit/>
          </a:bodyPr>
          <a:lstStyle/>
          <a:p>
            <a:pPr algn="ctr"/>
            <a:r>
              <a:rPr lang="en-US" sz="2400" dirty="0">
                <a:solidFill>
                  <a:schemeClr val="bg1"/>
                </a:solidFill>
              </a:rPr>
              <a:t>Burial Flags to Honor Veterans and Reservists</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552697"/>
            <a:ext cx="8458200" cy="5853113"/>
          </a:xfrm>
        </p:spPr>
        <p:txBody>
          <a:bodyPr>
            <a:normAutofit/>
          </a:bodyPr>
          <a:lstStyle/>
          <a:p>
            <a:pPr marL="0" indent="0">
              <a:buNone/>
            </a:pPr>
            <a:endParaRPr lang="en-US" sz="1700" dirty="0"/>
          </a:p>
          <a:p>
            <a:pPr marL="0" indent="0">
              <a:buNone/>
            </a:pPr>
            <a:r>
              <a:rPr lang="en-US" sz="1800" b="1" u="sng" dirty="0"/>
              <a:t>What is it</a:t>
            </a:r>
            <a:r>
              <a:rPr lang="en-US" sz="1800" u="sng" dirty="0"/>
              <a:t>?</a:t>
            </a:r>
          </a:p>
          <a:p>
            <a:pPr marL="0" indent="0">
              <a:buNone/>
            </a:pPr>
            <a:endParaRPr lang="en-US" sz="1700" dirty="0"/>
          </a:p>
          <a:p>
            <a:pPr marL="0" indent="0">
              <a:buNone/>
            </a:pPr>
            <a:r>
              <a:rPr lang="en-US" sz="1700" dirty="0"/>
              <a:t>VA provides a United States flag to drape on a casket </a:t>
            </a:r>
          </a:p>
          <a:p>
            <a:pPr marL="0" indent="0">
              <a:buNone/>
            </a:pPr>
            <a:r>
              <a:rPr lang="en-US" sz="1700" dirty="0"/>
              <a:t>or place with an urn in honor of the military service</a:t>
            </a:r>
          </a:p>
          <a:p>
            <a:pPr marL="0" indent="0">
              <a:buNone/>
            </a:pPr>
            <a:r>
              <a:rPr lang="en-US" sz="1700" dirty="0"/>
              <a:t>of a Veteran or Reservist.</a:t>
            </a:r>
          </a:p>
          <a:p>
            <a:pPr marL="0" indent="0">
              <a:buNone/>
            </a:pPr>
            <a:endParaRPr lang="en-US" sz="1700" dirty="0"/>
          </a:p>
          <a:p>
            <a:pPr marL="0" indent="0">
              <a:buNone/>
            </a:pPr>
            <a:r>
              <a:rPr lang="en-US" sz="1800" b="1" u="sng" dirty="0"/>
              <a:t>Who is Eligible?</a:t>
            </a:r>
          </a:p>
          <a:p>
            <a:pPr marL="0" indent="0">
              <a:buNone/>
            </a:pPr>
            <a:endParaRPr lang="en-US" sz="1800" b="1" u="sng" dirty="0"/>
          </a:p>
          <a:p>
            <a:pPr marL="0" indent="0">
              <a:buNone/>
            </a:pPr>
            <a:r>
              <a:rPr lang="en-US" sz="1700" dirty="0"/>
              <a:t>You may be eligible for a burial flag if you’re the next of kin or a close friend of the Veteran or Reservist and one of the descriptions below is true for that person. They:</a:t>
            </a:r>
          </a:p>
          <a:p>
            <a:r>
              <a:rPr lang="en-US" sz="1700" dirty="0"/>
              <a:t>Served in wartime, </a:t>
            </a:r>
            <a:r>
              <a:rPr lang="en-US" sz="1700" b="1" dirty="0"/>
              <a:t>or</a:t>
            </a:r>
            <a:endParaRPr lang="en-US" sz="1700" dirty="0"/>
          </a:p>
          <a:p>
            <a:r>
              <a:rPr lang="en-US" sz="1700" dirty="0"/>
              <a:t>Died while serving on active duty after May 27, 1941, </a:t>
            </a:r>
            <a:r>
              <a:rPr lang="en-US" sz="1700" b="1" dirty="0"/>
              <a:t>or</a:t>
            </a:r>
            <a:endParaRPr lang="en-US" sz="1700" dirty="0"/>
          </a:p>
          <a:p>
            <a:r>
              <a:rPr lang="en-US" sz="1700" dirty="0"/>
              <a:t>Served after January 31, 1955, </a:t>
            </a:r>
            <a:r>
              <a:rPr lang="en-US" sz="1700" b="1" dirty="0"/>
              <a:t>or</a:t>
            </a:r>
            <a:endParaRPr lang="en-US" sz="1700" dirty="0"/>
          </a:p>
          <a:p>
            <a:r>
              <a:rPr lang="en-US" sz="1700" dirty="0"/>
              <a:t>Served in peacetime and left military service before June 27, 1950, after serving at least 1 enlistment, or because of a disability that was caused—or made worse—by their active military service, </a:t>
            </a:r>
            <a:r>
              <a:rPr lang="en-US" sz="1700" b="1" dirty="0"/>
              <a:t>or</a:t>
            </a:r>
            <a:endParaRPr lang="en-US" sz="1700" dirty="0"/>
          </a:p>
          <a:p>
            <a:r>
              <a:rPr lang="en-US" sz="1700" dirty="0"/>
              <a:t>Served in the Selected Reserves (in certain cases)  </a:t>
            </a:r>
          </a:p>
          <a:p>
            <a:pPr marL="0" indent="0">
              <a:buNone/>
            </a:pPr>
            <a:endParaRPr lang="en-US" sz="1700" dirty="0"/>
          </a:p>
          <a:p>
            <a:pPr marL="0" indent="0">
              <a:buNone/>
            </a:pPr>
            <a:endParaRPr lang="en-US" sz="1700" dirty="0"/>
          </a:p>
        </p:txBody>
      </p:sp>
      <p:pic>
        <p:nvPicPr>
          <p:cNvPr id="8" name="Picture 7">
            <a:extLst>
              <a:ext uri="{FF2B5EF4-FFF2-40B4-BE49-F238E27FC236}">
                <a16:creationId xmlns:a16="http://schemas.microsoft.com/office/drawing/2014/main" id="{FAD4F4D4-B649-447F-A719-994A1AF1639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9800" y="914400"/>
            <a:ext cx="2743200" cy="1938121"/>
          </a:xfrm>
          <a:prstGeom prst="rect">
            <a:avLst/>
          </a:prstGeom>
        </p:spPr>
      </p:pic>
      <p:sp>
        <p:nvSpPr>
          <p:cNvPr id="4" name="Slide Number Placeholder 3">
            <a:extLst>
              <a:ext uri="{FF2B5EF4-FFF2-40B4-BE49-F238E27FC236}">
                <a16:creationId xmlns:a16="http://schemas.microsoft.com/office/drawing/2014/main" id="{6A8CCE8F-1BB9-4AF9-9DB0-6B60E491ADA1}"/>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06809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2057400" y="-160566"/>
            <a:ext cx="6934200" cy="685800"/>
          </a:xfrm>
        </p:spPr>
        <p:txBody>
          <a:bodyPr>
            <a:noAutofit/>
          </a:bodyPr>
          <a:lstStyle/>
          <a:p>
            <a:r>
              <a:rPr lang="en-US" sz="2400" dirty="0">
                <a:solidFill>
                  <a:schemeClr val="bg1"/>
                </a:solidFill>
              </a:rPr>
              <a:t>Presidential Memorial Certificates</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685800"/>
            <a:ext cx="8458200" cy="5873043"/>
          </a:xfrm>
        </p:spPr>
        <p:txBody>
          <a:bodyPr>
            <a:normAutofit lnSpcReduction="10000"/>
          </a:bodyPr>
          <a:lstStyle/>
          <a:p>
            <a:pPr marL="0" indent="0">
              <a:buNone/>
            </a:pPr>
            <a:r>
              <a:rPr lang="en-US" sz="1700" b="1" u="sng" dirty="0"/>
              <a:t>What is it?</a:t>
            </a:r>
          </a:p>
          <a:p>
            <a:pPr marL="0" indent="0">
              <a:buNone/>
            </a:pPr>
            <a:endParaRPr lang="en-US" sz="1700" dirty="0"/>
          </a:p>
          <a:p>
            <a:pPr marL="0" indent="0">
              <a:buNone/>
            </a:pPr>
            <a:r>
              <a:rPr lang="en-US" sz="1700" dirty="0"/>
              <a:t>A Presidential Memorial Certificate (PMC) is an engraved </a:t>
            </a:r>
          </a:p>
          <a:p>
            <a:pPr marL="0" indent="0">
              <a:buNone/>
            </a:pPr>
            <a:r>
              <a:rPr lang="en-US" sz="1700" dirty="0"/>
              <a:t>paper certificate signed by the current president.</a:t>
            </a:r>
          </a:p>
          <a:p>
            <a:pPr marL="0" indent="0">
              <a:buNone/>
            </a:pPr>
            <a:endParaRPr lang="en-US" sz="1700" b="1" u="sng" dirty="0"/>
          </a:p>
          <a:p>
            <a:pPr marL="0" indent="0">
              <a:buNone/>
            </a:pPr>
            <a:r>
              <a:rPr lang="en-US" sz="1700" b="1" u="sng" dirty="0"/>
              <a:t>Who is Eligible?</a:t>
            </a:r>
          </a:p>
          <a:p>
            <a:pPr marL="0" indent="0">
              <a:buNone/>
            </a:pPr>
            <a:endParaRPr lang="en-US" sz="1700" dirty="0"/>
          </a:p>
          <a:p>
            <a:r>
              <a:rPr lang="en-US" sz="1700" dirty="0"/>
              <a:t>The Veteran or Reservist who didn’t receive a dishonorable discharge or a service member who died while on active duty, </a:t>
            </a:r>
            <a:r>
              <a:rPr lang="en-US" sz="1700" b="1" dirty="0"/>
              <a:t>and</a:t>
            </a:r>
            <a:endParaRPr lang="en-US" sz="1700" dirty="0"/>
          </a:p>
          <a:p>
            <a:r>
              <a:rPr lang="en-US" sz="1700" dirty="0"/>
              <a:t>You’re the next of kin, family member, or close friend of the Veteran or Reservist (or an authorized service representative for a family member or friend of the Veteran or Reservist)</a:t>
            </a:r>
          </a:p>
          <a:p>
            <a:pPr marL="0" indent="0">
              <a:buNone/>
            </a:pPr>
            <a:endParaRPr lang="en-US" sz="1400" i="1" dirty="0"/>
          </a:p>
          <a:p>
            <a:pPr marL="0" indent="0">
              <a:buNone/>
            </a:pPr>
            <a:r>
              <a:rPr lang="en-US" sz="1700" dirty="0"/>
              <a:t>If the Veteran is eligible for burial in a national cemetery, but is instead buried in a private cemetery, the family member or close friend can still apply to get a PMC. Fill out the VA Form 40-0247. To speed up the processing of the claim, submit the Veteran's military discharge documents and death certificate. Don’t send original documents, as they won’t be returned.</a:t>
            </a:r>
          </a:p>
          <a:p>
            <a:pPr marL="0" indent="0">
              <a:buNone/>
            </a:pPr>
            <a:endParaRPr lang="en-US" sz="1400" b="1" i="1" dirty="0"/>
          </a:p>
          <a:p>
            <a:pPr marL="0" indent="0">
              <a:buNone/>
            </a:pPr>
            <a:r>
              <a:rPr lang="en-US" sz="1400" b="1" i="1" dirty="0"/>
              <a:t>Note:</a:t>
            </a:r>
            <a:r>
              <a:rPr lang="en-US" sz="1400" i="1" dirty="0"/>
              <a:t> If the family or close friends would like to request more than one PMC, they can apply using VA Form 40-0247.</a:t>
            </a:r>
          </a:p>
          <a:p>
            <a:pPr marL="0" indent="0">
              <a:buNone/>
            </a:pPr>
            <a:endParaRPr lang="en-US" sz="1700" dirty="0"/>
          </a:p>
        </p:txBody>
      </p:sp>
      <p:pic>
        <p:nvPicPr>
          <p:cNvPr id="5" name="Picture 4">
            <a:extLst>
              <a:ext uri="{FF2B5EF4-FFF2-40B4-BE49-F238E27FC236}">
                <a16:creationId xmlns:a16="http://schemas.microsoft.com/office/drawing/2014/main" id="{25C68D5D-A683-478B-B01F-EC0C2D317EC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5600" y="838200"/>
            <a:ext cx="1827386" cy="1676400"/>
          </a:xfrm>
          <a:prstGeom prst="rect">
            <a:avLst/>
          </a:prstGeom>
        </p:spPr>
      </p:pic>
      <p:sp>
        <p:nvSpPr>
          <p:cNvPr id="4" name="Slide Number Placeholder 3">
            <a:extLst>
              <a:ext uri="{FF2B5EF4-FFF2-40B4-BE49-F238E27FC236}">
                <a16:creationId xmlns:a16="http://schemas.microsoft.com/office/drawing/2014/main" id="{AC779440-E068-417C-9DCC-73F8DF2476A9}"/>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177495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70431" y="-52325"/>
            <a:ext cx="6934200" cy="593160"/>
          </a:xfrm>
        </p:spPr>
        <p:txBody>
          <a:bodyPr>
            <a:noAutofit/>
          </a:bodyPr>
          <a:lstStyle/>
          <a:p>
            <a:pPr algn="ctr"/>
            <a:r>
              <a:rPr lang="en-US" sz="2400" dirty="0">
                <a:solidFill>
                  <a:schemeClr val="bg1"/>
                </a:solidFill>
              </a:rPr>
              <a:t>Headstones and Grave Markers</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640083"/>
            <a:ext cx="8458200" cy="5608318"/>
          </a:xfrm>
        </p:spPr>
        <p:txBody>
          <a:bodyPr>
            <a:normAutofit/>
          </a:bodyPr>
          <a:lstStyle/>
          <a:p>
            <a:pPr marL="0" indent="0">
              <a:buNone/>
            </a:pPr>
            <a:r>
              <a:rPr lang="en-US" sz="1800" b="1" u="sng" dirty="0"/>
              <a:t>Who is Eligible?</a:t>
            </a:r>
          </a:p>
          <a:p>
            <a:pPr marL="0" indent="0">
              <a:buNone/>
            </a:pPr>
            <a:endParaRPr lang="en-US" sz="1800" b="1" u="sng" dirty="0"/>
          </a:p>
          <a:p>
            <a:pPr marL="0" indent="0">
              <a:buNone/>
            </a:pPr>
            <a:r>
              <a:rPr lang="en-US" sz="1600" dirty="0"/>
              <a:t>A Veteran who didn’t receive a dishonorable discharge or a service member who died while on active duty may be eligible for a headstone or marker if they meet the requirements listed below.</a:t>
            </a:r>
          </a:p>
          <a:p>
            <a:pPr marL="0" indent="0">
              <a:buNone/>
            </a:pPr>
            <a:endParaRPr lang="en-US" sz="1600" dirty="0"/>
          </a:p>
          <a:p>
            <a:pPr marL="0" indent="0">
              <a:buNone/>
            </a:pPr>
            <a:r>
              <a:rPr lang="en-US" sz="1600" b="1" dirty="0"/>
              <a:t>Enlisted personnel who served </a:t>
            </a:r>
            <a:r>
              <a:rPr lang="en-US" sz="1600" b="1" i="1" u="sng" dirty="0"/>
              <a:t>before</a:t>
            </a:r>
            <a:r>
              <a:rPr lang="en-US" sz="1600" b="1" u="sng" dirty="0"/>
              <a:t> September 7, 1980</a:t>
            </a:r>
            <a:r>
              <a:rPr lang="en-US" sz="1600" b="1" dirty="0"/>
              <a:t>, and officers who served </a:t>
            </a:r>
            <a:r>
              <a:rPr lang="en-US" sz="1600" b="1" i="1" dirty="0"/>
              <a:t>before</a:t>
            </a:r>
            <a:r>
              <a:rPr lang="en-US" sz="1600" b="1" dirty="0"/>
              <a:t> October 16, 1981. At least one of these must be true. The Veteran or service member:</a:t>
            </a:r>
          </a:p>
          <a:p>
            <a:r>
              <a:rPr lang="en-US" sz="1600" dirty="0"/>
              <a:t>Died on or after November 1, 1990, and their grave is currently marked with a privately purchased headstone, </a:t>
            </a:r>
            <a:r>
              <a:rPr lang="en-US" sz="1600" b="1" dirty="0"/>
              <a:t>or</a:t>
            </a:r>
            <a:endParaRPr lang="en-US" sz="1600" dirty="0"/>
          </a:p>
          <a:p>
            <a:r>
              <a:rPr lang="en-US" sz="1600" dirty="0"/>
              <a:t>Was buried in an unmarked grave, anywhere in the world</a:t>
            </a:r>
          </a:p>
          <a:p>
            <a:pPr marL="0" indent="0">
              <a:buNone/>
            </a:pPr>
            <a:endParaRPr lang="en-US" sz="1600" b="1" dirty="0"/>
          </a:p>
          <a:p>
            <a:pPr marL="0" indent="0">
              <a:buNone/>
            </a:pPr>
            <a:r>
              <a:rPr lang="en-US" sz="1600" b="1" dirty="0"/>
              <a:t>Enlisted personnel who served </a:t>
            </a:r>
            <a:r>
              <a:rPr lang="en-US" sz="1600" b="1" i="1" u="sng" dirty="0"/>
              <a:t>after</a:t>
            </a:r>
            <a:r>
              <a:rPr lang="en-US" sz="1600" b="1" u="sng" dirty="0"/>
              <a:t> September 7, 1980</a:t>
            </a:r>
            <a:r>
              <a:rPr lang="en-US" sz="1600" b="1" dirty="0"/>
              <a:t>, and officers who served </a:t>
            </a:r>
            <a:r>
              <a:rPr lang="en-US" sz="1600" b="1" i="1" dirty="0"/>
              <a:t>after</a:t>
            </a:r>
            <a:r>
              <a:rPr lang="en-US" sz="1600" b="1" dirty="0"/>
              <a:t> October 16, 1981.</a:t>
            </a:r>
            <a:r>
              <a:rPr lang="en-US" sz="1600" dirty="0"/>
              <a:t>  </a:t>
            </a:r>
            <a:r>
              <a:rPr lang="en-US" sz="1600" b="1" dirty="0"/>
              <a:t>In addition to the above requirement, </a:t>
            </a:r>
            <a:r>
              <a:rPr lang="en-US" sz="1600" b="1" u="sng" dirty="0"/>
              <a:t>at least one of these must also be true.</a:t>
            </a:r>
            <a:r>
              <a:rPr lang="en-US" sz="1600" b="1" dirty="0"/>
              <a:t> The Veteran or service member:</a:t>
            </a:r>
            <a:endParaRPr lang="en-US" sz="1600" dirty="0"/>
          </a:p>
          <a:p>
            <a:r>
              <a:rPr lang="en-US" sz="1600" dirty="0"/>
              <a:t>Served for a minimum of 24 months of continuous active duty, </a:t>
            </a:r>
            <a:r>
              <a:rPr lang="en-US" sz="1600" b="1" dirty="0"/>
              <a:t>or</a:t>
            </a:r>
            <a:endParaRPr lang="en-US" sz="1600" dirty="0"/>
          </a:p>
          <a:p>
            <a:r>
              <a:rPr lang="en-US" sz="1600" dirty="0"/>
              <a:t>Died while serving on active duty</a:t>
            </a:r>
          </a:p>
          <a:p>
            <a:pPr marL="0" indent="0">
              <a:buNone/>
            </a:pPr>
            <a:endParaRPr lang="en-US" sz="1800" dirty="0"/>
          </a:p>
        </p:txBody>
      </p:sp>
      <p:sp>
        <p:nvSpPr>
          <p:cNvPr id="4" name="Slide Number Placeholder 3">
            <a:extLst>
              <a:ext uri="{FF2B5EF4-FFF2-40B4-BE49-F238E27FC236}">
                <a16:creationId xmlns:a16="http://schemas.microsoft.com/office/drawing/2014/main" id="{49B88B91-E6C8-4F4E-B101-62BFC88AFF6C}"/>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343783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BB9-EDE2-4FB7-889D-46864465CC7B}"/>
              </a:ext>
            </a:extLst>
          </p:cNvPr>
          <p:cNvSpPr>
            <a:spLocks noGrp="1"/>
          </p:cNvSpPr>
          <p:nvPr>
            <p:ph type="title"/>
          </p:nvPr>
        </p:nvSpPr>
        <p:spPr>
          <a:xfrm>
            <a:off x="1066800" y="-164284"/>
            <a:ext cx="6934200" cy="685800"/>
          </a:xfrm>
        </p:spPr>
        <p:txBody>
          <a:bodyPr>
            <a:noAutofit/>
          </a:bodyPr>
          <a:lstStyle/>
          <a:p>
            <a:pPr algn="ctr"/>
            <a:r>
              <a:rPr lang="en-US" sz="2400" dirty="0">
                <a:solidFill>
                  <a:schemeClr val="bg1"/>
                </a:solidFill>
              </a:rPr>
              <a:t>Headstones and Grave Markers Continued</a:t>
            </a:r>
          </a:p>
        </p:txBody>
      </p:sp>
      <p:sp>
        <p:nvSpPr>
          <p:cNvPr id="3" name="Content Placeholder 2">
            <a:extLst>
              <a:ext uri="{FF2B5EF4-FFF2-40B4-BE49-F238E27FC236}">
                <a16:creationId xmlns:a16="http://schemas.microsoft.com/office/drawing/2014/main" id="{513BB097-C706-4270-A229-1AEB45A41707}"/>
              </a:ext>
            </a:extLst>
          </p:cNvPr>
          <p:cNvSpPr>
            <a:spLocks noGrp="1"/>
          </p:cNvSpPr>
          <p:nvPr>
            <p:ph idx="1"/>
          </p:nvPr>
        </p:nvSpPr>
        <p:spPr>
          <a:xfrm>
            <a:off x="304800" y="705730"/>
            <a:ext cx="8458200" cy="5853113"/>
          </a:xfrm>
        </p:spPr>
        <p:txBody>
          <a:bodyPr>
            <a:normAutofit/>
          </a:bodyPr>
          <a:lstStyle/>
          <a:p>
            <a:pPr marL="0" indent="0">
              <a:buNone/>
            </a:pPr>
            <a:r>
              <a:rPr lang="en-US" sz="1800" b="1" u="sng" dirty="0"/>
              <a:t>Who Can Apply?</a:t>
            </a:r>
          </a:p>
          <a:p>
            <a:pPr marL="0" indent="0">
              <a:buNone/>
            </a:pPr>
            <a:endParaRPr lang="en-US" sz="1800" b="1" u="sng" dirty="0"/>
          </a:p>
          <a:p>
            <a:pPr marL="0" indent="0">
              <a:buNone/>
            </a:pPr>
            <a:r>
              <a:rPr lang="en-US" sz="1600" b="1" dirty="0"/>
              <a:t>One of these must describe your relationship to the deceased:</a:t>
            </a:r>
            <a:endParaRPr lang="en-US" sz="1600" dirty="0"/>
          </a:p>
          <a:p>
            <a:r>
              <a:rPr lang="en-US" sz="1600" dirty="0"/>
              <a:t>A family member, </a:t>
            </a:r>
            <a:r>
              <a:rPr lang="en-US" sz="1600" b="1" dirty="0"/>
              <a:t>or</a:t>
            </a:r>
            <a:endParaRPr lang="en-US" sz="1600" dirty="0"/>
          </a:p>
          <a:p>
            <a:r>
              <a:rPr lang="en-US" sz="1600" dirty="0"/>
              <a:t>A personal representative (someone who officially represents the deceased), </a:t>
            </a:r>
            <a:r>
              <a:rPr lang="en-US" sz="1600" b="1" dirty="0"/>
              <a:t>or</a:t>
            </a:r>
            <a:endParaRPr lang="en-US" sz="1600" dirty="0"/>
          </a:p>
          <a:p>
            <a:r>
              <a:rPr lang="en-US" sz="1600" dirty="0"/>
              <a:t>A representative of an accredited Veterans Service Organization, </a:t>
            </a:r>
            <a:r>
              <a:rPr lang="en-US" sz="1600" b="1" dirty="0"/>
              <a:t>or</a:t>
            </a:r>
            <a:endParaRPr lang="en-US" sz="1600" dirty="0"/>
          </a:p>
          <a:p>
            <a:r>
              <a:rPr lang="en-US" sz="1600" dirty="0"/>
              <a:t>An employee of a state or local government whose official responsibilities include serving Veterans, </a:t>
            </a:r>
            <a:r>
              <a:rPr lang="en-US" sz="1600" b="1" dirty="0"/>
              <a:t>or</a:t>
            </a:r>
            <a:endParaRPr lang="en-US" sz="1600" dirty="0"/>
          </a:p>
          <a:p>
            <a:r>
              <a:rPr lang="en-US" sz="1600" dirty="0"/>
              <a:t>Any person who's legally responsible for arrangements for unclaimed remains or details having to do with the deceased’s interment or memorialization, </a:t>
            </a:r>
            <a:r>
              <a:rPr lang="en-US" sz="1600" b="1" dirty="0"/>
              <a:t>or</a:t>
            </a:r>
            <a:endParaRPr lang="en-US" sz="1600" dirty="0"/>
          </a:p>
          <a:p>
            <a:r>
              <a:rPr lang="en-US" sz="1600" dirty="0"/>
              <a:t>Any individual representing the deceased, if the Veteran’s service ended before April 6, 1917</a:t>
            </a:r>
          </a:p>
          <a:p>
            <a:pPr marL="0" indent="0">
              <a:buNone/>
            </a:pPr>
            <a:endParaRPr lang="en-US" sz="1600" dirty="0"/>
          </a:p>
          <a:p>
            <a:pPr marL="0" indent="0">
              <a:buNone/>
            </a:pPr>
            <a:r>
              <a:rPr lang="en-US" sz="1600" b="1" dirty="0"/>
              <a:t>You must be a member of the deceased’s family if the deceased’s remains:</a:t>
            </a:r>
            <a:endParaRPr lang="en-US" sz="1600" dirty="0"/>
          </a:p>
          <a:p>
            <a:r>
              <a:rPr lang="en-US" sz="1600" dirty="0"/>
              <a:t>Haven’t been recovered or identified, </a:t>
            </a:r>
            <a:r>
              <a:rPr lang="en-US" sz="1600" b="1" dirty="0"/>
              <a:t>or</a:t>
            </a:r>
            <a:endParaRPr lang="en-US" sz="1600" dirty="0"/>
          </a:p>
          <a:p>
            <a:r>
              <a:rPr lang="en-US" sz="1600" dirty="0"/>
              <a:t>Were buried at sea, </a:t>
            </a:r>
            <a:r>
              <a:rPr lang="en-US" sz="1600" b="1" dirty="0"/>
              <a:t>or</a:t>
            </a:r>
            <a:endParaRPr lang="en-US" sz="1600" dirty="0"/>
          </a:p>
          <a:p>
            <a:r>
              <a:rPr lang="en-US" sz="1600" dirty="0"/>
              <a:t>Were donated to science, </a:t>
            </a:r>
            <a:r>
              <a:rPr lang="en-US" sz="1600" b="1" dirty="0"/>
              <a:t>or</a:t>
            </a:r>
            <a:endParaRPr lang="en-US" sz="1600" dirty="0"/>
          </a:p>
          <a:p>
            <a:r>
              <a:rPr lang="en-US" sz="1600" dirty="0"/>
              <a:t>Were cremated and scattered</a:t>
            </a:r>
          </a:p>
        </p:txBody>
      </p:sp>
      <p:sp>
        <p:nvSpPr>
          <p:cNvPr id="4" name="Slide Number Placeholder 3">
            <a:extLst>
              <a:ext uri="{FF2B5EF4-FFF2-40B4-BE49-F238E27FC236}">
                <a16:creationId xmlns:a16="http://schemas.microsoft.com/office/drawing/2014/main" id="{AB02BA02-17E7-4220-A71D-A239A06B49B9}"/>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796720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aGsYmASS5ShWXUXCRHW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26103</TotalTime>
  <Words>3731</Words>
  <Application>Microsoft Office PowerPoint</Application>
  <PresentationFormat>On-screen Show (4:3)</PresentationFormat>
  <Paragraphs>392</Paragraphs>
  <Slides>26</Slides>
  <Notes>1</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Tahoma</vt:lpstr>
      <vt:lpstr>14_Office Theme</vt:lpstr>
      <vt:lpstr>6_Office Theme</vt:lpstr>
      <vt:lpstr>7_Office Theme</vt:lpstr>
      <vt:lpstr>3_Office Theme</vt:lpstr>
      <vt:lpstr>think-cell Slide</vt:lpstr>
      <vt:lpstr> </vt:lpstr>
      <vt:lpstr>Here to Learn – What’s available?</vt:lpstr>
      <vt:lpstr>PowerPoint Presentation</vt:lpstr>
      <vt:lpstr>PowerPoint Presentation</vt:lpstr>
      <vt:lpstr>PowerPoint Presentation</vt:lpstr>
      <vt:lpstr>Burial Flags to Honor Veterans and Reservists</vt:lpstr>
      <vt:lpstr>Presidential Memorial Certificates</vt:lpstr>
      <vt:lpstr>Headstones and Grave Markers</vt:lpstr>
      <vt:lpstr>Headstones and Grave Markers Continued</vt:lpstr>
      <vt:lpstr>PowerPoint Presentation</vt:lpstr>
      <vt:lpstr>   VA Survivors Pension</vt:lpstr>
      <vt:lpstr>   VA Survivors Pension Continued</vt:lpstr>
      <vt:lpstr>   VA Survivors Pension Continued</vt:lpstr>
      <vt:lpstr> Dependency and Indemnity Compensation  </vt:lpstr>
      <vt:lpstr>  Dependency and Indemnity Compensation Continued</vt:lpstr>
      <vt:lpstr>  Dependency and Indemnity Compensation Continued</vt:lpstr>
      <vt:lpstr>  Accrued Benefits and Substitution  </vt:lpstr>
      <vt:lpstr>  Accrued Benefits and Substitution Continued  </vt:lpstr>
      <vt:lpstr>  Accrued Benefits and Substitution Continued  </vt:lpstr>
      <vt:lpstr>Civilian Health and Medical Program of the Department of Veterans Affairs (CHAMPVA)  </vt:lpstr>
      <vt:lpstr>CHAMPVA Continued  </vt:lpstr>
      <vt:lpstr>CHAMPVA Continued  </vt:lpstr>
      <vt:lpstr>VA Education Benefits for Dependents and Survivors (Dependents Educational Assistance)  </vt:lpstr>
      <vt:lpstr>Dependents Educational Allowance Continued</vt:lpstr>
      <vt:lpstr>   How Do I Apply to these VA Benefits?</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Public and Intergovernmental Affairs</dc:title>
  <dc:creator>Department of Veterans Affairs</dc:creator>
  <cp:lastModifiedBy>Mabe, Kori, VBAWSAL</cp:lastModifiedBy>
  <cp:revision>1817</cp:revision>
  <cp:lastPrinted>2019-01-07T15:12:09Z</cp:lastPrinted>
  <dcterms:created xsi:type="dcterms:W3CDTF">2018-06-21T17:15:19Z</dcterms:created>
  <dcterms:modified xsi:type="dcterms:W3CDTF">2021-03-03T21:53:40Z</dcterms:modified>
</cp:coreProperties>
</file>