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p:restoredTop sz="94638"/>
  </p:normalViewPr>
  <p:slideViewPr>
    <p:cSldViewPr snapToGrid="0">
      <p:cViewPr varScale="1">
        <p:scale>
          <a:sx n="152" d="100"/>
          <a:sy n="152" d="100"/>
        </p:scale>
        <p:origin x="208"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2A8E1-7E45-4D41-851E-FBD783C79BA5}" type="datetimeFigureOut">
              <a:rPr lang="en-US" smtClean="0"/>
              <a:t>10/10/25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4A8C2-4C94-FF43-ACE2-70FD32CA8957}" type="slidenum">
              <a:rPr lang="en-US" smtClean="0"/>
              <a:t>‹#›</a:t>
            </a:fld>
            <a:endParaRPr lang="en-US"/>
          </a:p>
        </p:txBody>
      </p:sp>
    </p:spTree>
    <p:extLst>
      <p:ext uri="{BB962C8B-B14F-4D97-AF65-F5344CB8AC3E}">
        <p14:creationId xmlns:p14="http://schemas.microsoft.com/office/powerpoint/2010/main" val="264524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4A8C2-4C94-FF43-ACE2-70FD32CA8957}" type="slidenum">
              <a:rPr lang="en-US" smtClean="0"/>
              <a:t>3</a:t>
            </a:fld>
            <a:endParaRPr lang="en-US"/>
          </a:p>
        </p:txBody>
      </p:sp>
    </p:spTree>
    <p:extLst>
      <p:ext uri="{BB962C8B-B14F-4D97-AF65-F5344CB8AC3E}">
        <p14:creationId xmlns:p14="http://schemas.microsoft.com/office/powerpoint/2010/main" val="102797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397-B5DA-04A3-2482-AE69A144CD4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48A7DB6-4ACF-37F9-868C-8DDEFB7395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87FAA5B-3EE1-5B70-8A29-59810D8124F0}"/>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5" name="Footer Placeholder 4">
            <a:extLst>
              <a:ext uri="{FF2B5EF4-FFF2-40B4-BE49-F238E27FC236}">
                <a16:creationId xmlns:a16="http://schemas.microsoft.com/office/drawing/2014/main" id="{4CC5E2AB-E187-64EA-FE7A-F91CAB558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58AB5-8ADD-BCFC-BB77-C76BFC89ECE8}"/>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159569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98C9-EA3A-387B-BAA3-4C595D52F77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4C95529-C72E-BC29-3402-49D63280CC0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22129D-0728-F838-8AA7-3EABD05A041C}"/>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5" name="Footer Placeholder 4">
            <a:extLst>
              <a:ext uri="{FF2B5EF4-FFF2-40B4-BE49-F238E27FC236}">
                <a16:creationId xmlns:a16="http://schemas.microsoft.com/office/drawing/2014/main" id="{5F37700A-7199-12D2-86C9-2F37BD7BB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C08F-A506-C77E-9056-26A83033E7E2}"/>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371111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1CDEDB-053D-4405-F060-24402172996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6DA093-83DA-7ECE-A5C6-8A628AF3BB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3C5AA8-0C74-C552-2A87-BEDE8E6AE355}"/>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5" name="Footer Placeholder 4">
            <a:extLst>
              <a:ext uri="{FF2B5EF4-FFF2-40B4-BE49-F238E27FC236}">
                <a16:creationId xmlns:a16="http://schemas.microsoft.com/office/drawing/2014/main" id="{7934C500-E4C1-DDA4-507C-901EBEA81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6986E-974C-092A-FB48-53E92013959C}"/>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228736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DB5E7-0B62-E76D-7342-A4643AEA8B8F}"/>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DB5B7E6-CEF2-A05C-840A-1C06EB9C7B0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115184C-54AB-3882-0E7E-9CC4486FA687}"/>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5" name="Footer Placeholder 4">
            <a:extLst>
              <a:ext uri="{FF2B5EF4-FFF2-40B4-BE49-F238E27FC236}">
                <a16:creationId xmlns:a16="http://schemas.microsoft.com/office/drawing/2014/main" id="{696F6598-3582-43D1-F368-216B5B75D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989AB-C5C9-509A-86AA-3892AEB69E87}"/>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270384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DA76-CDF4-3578-67CD-6DDE24EBA23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FAEA929-58E3-3C23-B984-50C6A95584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E957250-4984-F425-E658-D0C396132110}"/>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5" name="Footer Placeholder 4">
            <a:extLst>
              <a:ext uri="{FF2B5EF4-FFF2-40B4-BE49-F238E27FC236}">
                <a16:creationId xmlns:a16="http://schemas.microsoft.com/office/drawing/2014/main" id="{8CF9D545-42DA-622D-55E2-8528160CE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B22CD-2283-0C20-E5DE-EF5E190E5CA7}"/>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370326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5E39-18C4-812A-BC7D-B5F2DCCAE7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37377A-7DDE-5943-89D6-9F86B7E8ABD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878E1E2-A559-BFA0-635C-CAE0847F65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804CB5-4AC8-75F1-0662-D91FA12511F3}"/>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6" name="Footer Placeholder 5">
            <a:extLst>
              <a:ext uri="{FF2B5EF4-FFF2-40B4-BE49-F238E27FC236}">
                <a16:creationId xmlns:a16="http://schemas.microsoft.com/office/drawing/2014/main" id="{F3C1198E-AB8A-812E-0941-C255A99E6D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0FF2B-0A00-481D-45C2-1A7F653969AF}"/>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2322877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8F6A-558F-1847-7363-8A732C1FE3C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3FAA968-82A9-ABEB-FFF2-7126429B9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B08DEA-B83B-4249-E0AB-EC27B8915B7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6CEF942-6312-4C5F-BF01-FB552A8868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02B6722-49B0-1AAB-66DC-FCBA01EBD69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53DF90F-F3AC-2194-5F84-11F7718CFED9}"/>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8" name="Footer Placeholder 7">
            <a:extLst>
              <a:ext uri="{FF2B5EF4-FFF2-40B4-BE49-F238E27FC236}">
                <a16:creationId xmlns:a16="http://schemas.microsoft.com/office/drawing/2014/main" id="{332BC242-12FB-AFED-8E9C-1E81386BD5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B913B1-3861-2547-7613-F69225705CCC}"/>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86995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9292-AB53-56F6-3A0A-3D09992E885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F511BD-A63F-E0E4-66EF-B9B375394FA2}"/>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4" name="Footer Placeholder 3">
            <a:extLst>
              <a:ext uri="{FF2B5EF4-FFF2-40B4-BE49-F238E27FC236}">
                <a16:creationId xmlns:a16="http://schemas.microsoft.com/office/drawing/2014/main" id="{480DF032-13B7-4081-542D-12EFAD8563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AF04E-3DFD-7C8B-16B1-6EB48F45F136}"/>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132379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63582-0CD7-E81C-6134-3ADEA8B2ADF9}"/>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3" name="Footer Placeholder 2">
            <a:extLst>
              <a:ext uri="{FF2B5EF4-FFF2-40B4-BE49-F238E27FC236}">
                <a16:creationId xmlns:a16="http://schemas.microsoft.com/office/drawing/2014/main" id="{2E8B9296-AAD0-A490-461C-F7AAE3BD7E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0995B1-1E0E-E692-0D41-1F1298E132FF}"/>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64668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DDD1-78F6-345E-ABBC-15295880F2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046F76-6E1B-D5D7-BACB-07BBD18EF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7D656D4-7328-C915-5A1A-CFF76C5AC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933713-A66E-19F9-BAE0-FFBB02530DFE}"/>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6" name="Footer Placeholder 5">
            <a:extLst>
              <a:ext uri="{FF2B5EF4-FFF2-40B4-BE49-F238E27FC236}">
                <a16:creationId xmlns:a16="http://schemas.microsoft.com/office/drawing/2014/main" id="{CFA5414C-AA67-20EB-293C-534DAA522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62C4C-86D4-B6E6-58F5-CE6B7FF83D79}"/>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52375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4477-C7C3-FEBB-84AB-6D84BC466E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A3A0A9-FF9F-E242-B003-89615EE630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4C489A-B2C1-F700-BB1D-6BB5AD19E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76AF20-7BCE-5F12-D254-BC984889C4FB}"/>
              </a:ext>
            </a:extLst>
          </p:cNvPr>
          <p:cNvSpPr>
            <a:spLocks noGrp="1"/>
          </p:cNvSpPr>
          <p:nvPr>
            <p:ph type="dt" sz="half" idx="10"/>
          </p:nvPr>
        </p:nvSpPr>
        <p:spPr/>
        <p:txBody>
          <a:bodyPr/>
          <a:lstStyle/>
          <a:p>
            <a:fld id="{5F4333D4-9101-E24D-BF62-D22122D76031}" type="datetimeFigureOut">
              <a:rPr lang="en-US" smtClean="0"/>
              <a:t>10/10/25</a:t>
            </a:fld>
            <a:endParaRPr lang="en-US"/>
          </a:p>
        </p:txBody>
      </p:sp>
      <p:sp>
        <p:nvSpPr>
          <p:cNvPr id="6" name="Footer Placeholder 5">
            <a:extLst>
              <a:ext uri="{FF2B5EF4-FFF2-40B4-BE49-F238E27FC236}">
                <a16:creationId xmlns:a16="http://schemas.microsoft.com/office/drawing/2014/main" id="{9CF81737-EB35-5318-3A03-E13274128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AF537-83CD-7146-957F-63CE86EAE3F1}"/>
              </a:ext>
            </a:extLst>
          </p:cNvPr>
          <p:cNvSpPr>
            <a:spLocks noGrp="1"/>
          </p:cNvSpPr>
          <p:nvPr>
            <p:ph type="sldNum" sz="quarter" idx="12"/>
          </p:nvPr>
        </p:nvSpPr>
        <p:spPr/>
        <p:txBody>
          <a:bodyPr/>
          <a:lstStyle/>
          <a:p>
            <a:fld id="{7487DE1D-61B5-D246-849E-96594C624097}" type="slidenum">
              <a:rPr lang="en-US" smtClean="0"/>
              <a:t>‹#›</a:t>
            </a:fld>
            <a:endParaRPr lang="en-US"/>
          </a:p>
        </p:txBody>
      </p:sp>
    </p:spTree>
    <p:extLst>
      <p:ext uri="{BB962C8B-B14F-4D97-AF65-F5344CB8AC3E}">
        <p14:creationId xmlns:p14="http://schemas.microsoft.com/office/powerpoint/2010/main" val="280674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56B3F4-2595-93AC-8DB5-BE5A8D1487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7E7AD5-1ED7-7526-F488-F03BB598CE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5F1EFB5-3EDF-73C0-9310-0FA471DEB4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4333D4-9101-E24D-BF62-D22122D76031}" type="datetimeFigureOut">
              <a:rPr lang="en-US" smtClean="0"/>
              <a:t>10/10/25</a:t>
            </a:fld>
            <a:endParaRPr lang="en-US"/>
          </a:p>
        </p:txBody>
      </p:sp>
      <p:sp>
        <p:nvSpPr>
          <p:cNvPr id="5" name="Footer Placeholder 4">
            <a:extLst>
              <a:ext uri="{FF2B5EF4-FFF2-40B4-BE49-F238E27FC236}">
                <a16:creationId xmlns:a16="http://schemas.microsoft.com/office/drawing/2014/main" id="{D7E67960-DB2C-9F50-8716-7221CB59D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07121E-0595-83EA-A02A-ACF772408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87DE1D-61B5-D246-849E-96594C624097}" type="slidenum">
              <a:rPr lang="en-US" smtClean="0"/>
              <a:t>‹#›</a:t>
            </a:fld>
            <a:endParaRPr lang="en-US"/>
          </a:p>
        </p:txBody>
      </p:sp>
    </p:spTree>
    <p:extLst>
      <p:ext uri="{BB962C8B-B14F-4D97-AF65-F5344CB8AC3E}">
        <p14:creationId xmlns:p14="http://schemas.microsoft.com/office/powerpoint/2010/main" val="309258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elevationcio.com/artist-videos"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201B4-9098-4686-AF6B-6BA3044E2C4F}"/>
              </a:ext>
            </a:extLst>
          </p:cNvPr>
          <p:cNvSpPr>
            <a:spLocks noGrp="1"/>
          </p:cNvSpPr>
          <p:nvPr>
            <p:ph type="ctrTitle"/>
          </p:nvPr>
        </p:nvSpPr>
        <p:spPr>
          <a:xfrm>
            <a:off x="699714" y="5490971"/>
            <a:ext cx="6962072" cy="1159200"/>
          </a:xfrm>
        </p:spPr>
        <p:txBody>
          <a:bodyPr anchor="ctr">
            <a:normAutofit/>
          </a:bodyPr>
          <a:lstStyle/>
          <a:p>
            <a:pPr algn="l"/>
            <a:r>
              <a:rPr lang="en-US" sz="4000" dirty="0">
                <a:solidFill>
                  <a:srgbClr val="FFFFFF"/>
                </a:solidFill>
              </a:rPr>
              <a:t>Resource Pack For Schools</a:t>
            </a:r>
          </a:p>
        </p:txBody>
      </p:sp>
      <p:sp>
        <p:nvSpPr>
          <p:cNvPr id="3" name="Subtitle 2">
            <a:extLst>
              <a:ext uri="{FF2B5EF4-FFF2-40B4-BE49-F238E27FC236}">
                <a16:creationId xmlns:a16="http://schemas.microsoft.com/office/drawing/2014/main" id="{8C4D7287-9F25-18E2-3EE6-BB4195C51EDC}"/>
              </a:ext>
            </a:extLst>
          </p:cNvPr>
          <p:cNvSpPr>
            <a:spLocks noGrp="1"/>
          </p:cNvSpPr>
          <p:nvPr>
            <p:ph type="subTitle" idx="1"/>
          </p:nvPr>
        </p:nvSpPr>
        <p:spPr>
          <a:xfrm>
            <a:off x="8456522" y="5633765"/>
            <a:ext cx="3408555" cy="873612"/>
          </a:xfrm>
        </p:spPr>
        <p:txBody>
          <a:bodyPr anchor="ctr">
            <a:normAutofit/>
          </a:bodyPr>
          <a:lstStyle/>
          <a:p>
            <a:pPr algn="l"/>
            <a:r>
              <a:rPr lang="en-US" sz="2600" b="1" dirty="0">
                <a:solidFill>
                  <a:srgbClr val="FFFFFF"/>
                </a:solidFill>
              </a:rPr>
              <a:t>Outdoor Mural Trail</a:t>
            </a:r>
          </a:p>
        </p:txBody>
      </p:sp>
      <p:pic>
        <p:nvPicPr>
          <p:cNvPr id="4" name="Picture 3" descr="A logo of a ship and a compass&#10;&#10;AI-generated content may be incorrect.">
            <a:extLst>
              <a:ext uri="{FF2B5EF4-FFF2-40B4-BE49-F238E27FC236}">
                <a16:creationId xmlns:a16="http://schemas.microsoft.com/office/drawing/2014/main" id="{F5B0DEB8-6C22-A006-5F7D-359F76AFC5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535" y="1163649"/>
            <a:ext cx="11327549" cy="2973479"/>
          </a:xfrm>
          <a:prstGeom prst="rect">
            <a:avLst/>
          </a:prstGeom>
        </p:spPr>
      </p:pic>
    </p:spTree>
    <p:extLst>
      <p:ext uri="{BB962C8B-B14F-4D97-AF65-F5344CB8AC3E}">
        <p14:creationId xmlns:p14="http://schemas.microsoft.com/office/powerpoint/2010/main" val="3711055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ural of a person with a beard and hat&#10;&#10;AI-generated content may be incorrect.">
            <a:extLst>
              <a:ext uri="{FF2B5EF4-FFF2-40B4-BE49-F238E27FC236}">
                <a16:creationId xmlns:a16="http://schemas.microsoft.com/office/drawing/2014/main" id="{A727BE2B-3171-55C6-5965-F26ACE7D7FA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4903346" y="973777"/>
            <a:ext cx="6888833" cy="551909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87AC737-961A-16D3-5688-09C24C9A0F33}"/>
              </a:ext>
            </a:extLst>
          </p:cNvPr>
          <p:cNvSpPr>
            <a:spLocks noGrp="1"/>
          </p:cNvSpPr>
          <p:nvPr>
            <p:ph type="title"/>
          </p:nvPr>
        </p:nvSpPr>
        <p:spPr/>
        <p:txBody>
          <a:bodyPr/>
          <a:lstStyle/>
          <a:p>
            <a:r>
              <a:rPr lang="en-GB" b="1" dirty="0"/>
              <a:t>Prefab77 – Net Worth</a:t>
            </a:r>
            <a:endParaRPr lang="en-US" dirty="0"/>
          </a:p>
        </p:txBody>
      </p:sp>
      <p:pic>
        <p:nvPicPr>
          <p:cNvPr id="4" name="Content Placeholder 3" descr="A person painting a wall&#10;&#10;AI-generated content may be incorrect.">
            <a:extLst>
              <a:ext uri="{FF2B5EF4-FFF2-40B4-BE49-F238E27FC236}">
                <a16:creationId xmlns:a16="http://schemas.microsoft.com/office/drawing/2014/main" id="{7BA8DDD4-AD8E-CAA1-32D9-5025089C7C6A}"/>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560531" y="1512570"/>
            <a:ext cx="3370588" cy="4170320"/>
          </a:xfrm>
          <a:prstGeom prst="rect">
            <a:avLst/>
          </a:prstGeom>
        </p:spPr>
      </p:pic>
      <p:pic>
        <p:nvPicPr>
          <p:cNvPr id="5" name="Picture 4" descr="A person on a ladder painting a wall&#10;&#10;AI-generated content may be incorrect.">
            <a:extLst>
              <a:ext uri="{FF2B5EF4-FFF2-40B4-BE49-F238E27FC236}">
                <a16:creationId xmlns:a16="http://schemas.microsoft.com/office/drawing/2014/main" id="{471DF8BC-4A93-D579-C89E-7DC558DA10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0446" y="3428999"/>
            <a:ext cx="2208849" cy="2912781"/>
          </a:xfrm>
          <a:prstGeom prst="rect">
            <a:avLst/>
          </a:prstGeom>
        </p:spPr>
      </p:pic>
    </p:spTree>
    <p:extLst>
      <p:ext uri="{BB962C8B-B14F-4D97-AF65-F5344CB8AC3E}">
        <p14:creationId xmlns:p14="http://schemas.microsoft.com/office/powerpoint/2010/main" val="354342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545B6-CB4A-A392-74EA-76C94D7BFC2A}"/>
              </a:ext>
            </a:extLst>
          </p:cNvPr>
          <p:cNvSpPr>
            <a:spLocks noGrp="1"/>
          </p:cNvSpPr>
          <p:nvPr>
            <p:ph type="title"/>
          </p:nvPr>
        </p:nvSpPr>
        <p:spPr/>
        <p:txBody>
          <a:bodyPr/>
          <a:lstStyle/>
          <a:p>
            <a:r>
              <a:rPr lang="en-US" dirty="0"/>
              <a:t>Watch interviews with the artists</a:t>
            </a:r>
          </a:p>
        </p:txBody>
      </p:sp>
      <p:sp>
        <p:nvSpPr>
          <p:cNvPr id="3" name="Content Placeholder 2">
            <a:extLst>
              <a:ext uri="{FF2B5EF4-FFF2-40B4-BE49-F238E27FC236}">
                <a16:creationId xmlns:a16="http://schemas.microsoft.com/office/drawing/2014/main" id="{262A80CD-A59D-7434-4122-3DAE387C4C0F}"/>
              </a:ext>
            </a:extLst>
          </p:cNvPr>
          <p:cNvSpPr>
            <a:spLocks noGrp="1"/>
          </p:cNvSpPr>
          <p:nvPr>
            <p:ph idx="1"/>
          </p:nvPr>
        </p:nvSpPr>
        <p:spPr>
          <a:xfrm>
            <a:off x="838200" y="1567543"/>
            <a:ext cx="10515600" cy="4609420"/>
          </a:xfrm>
        </p:spPr>
        <p:txBody>
          <a:bodyPr/>
          <a:lstStyle/>
          <a:p>
            <a:pPr marL="0" indent="0">
              <a:buNone/>
            </a:pPr>
            <a:r>
              <a:rPr lang="en-US" b="1" dirty="0">
                <a:hlinkClick r:id="rId2"/>
              </a:rPr>
              <a:t>https://elevationcio.com/artist-videos</a:t>
            </a:r>
            <a:r>
              <a:rPr lang="en-US" b="1" dirty="0"/>
              <a:t> </a:t>
            </a:r>
          </a:p>
        </p:txBody>
      </p:sp>
      <p:pic>
        <p:nvPicPr>
          <p:cNvPr id="5" name="Picture 4" descr="A qr code with a black and white background&#10;&#10;AI-generated content may be incorrect.">
            <a:extLst>
              <a:ext uri="{FF2B5EF4-FFF2-40B4-BE49-F238E27FC236}">
                <a16:creationId xmlns:a16="http://schemas.microsoft.com/office/drawing/2014/main" id="{F46F15DB-29DB-4399-697C-8AF6E736F1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5070" y="583438"/>
            <a:ext cx="1783988" cy="1773284"/>
          </a:xfrm>
          <a:prstGeom prst="rect">
            <a:avLst/>
          </a:prstGeom>
        </p:spPr>
      </p:pic>
      <p:pic>
        <p:nvPicPr>
          <p:cNvPr id="13" name="Picture 12" descr="A collage of a person&#10;&#10;AI-generated content may be incorrect.">
            <a:extLst>
              <a:ext uri="{FF2B5EF4-FFF2-40B4-BE49-F238E27FC236}">
                <a16:creationId xmlns:a16="http://schemas.microsoft.com/office/drawing/2014/main" id="{B37903CD-CE22-2FB7-1BA0-C0B4F04C5C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063" y="2356722"/>
            <a:ext cx="11479285" cy="4022563"/>
          </a:xfrm>
          <a:prstGeom prst="rect">
            <a:avLst/>
          </a:prstGeom>
        </p:spPr>
      </p:pic>
    </p:spTree>
    <p:extLst>
      <p:ext uri="{BB962C8B-B14F-4D97-AF65-F5344CB8AC3E}">
        <p14:creationId xmlns:p14="http://schemas.microsoft.com/office/powerpoint/2010/main" val="31431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a city&#10;&#10;AI-generated content may be incorrect.">
            <a:extLst>
              <a:ext uri="{FF2B5EF4-FFF2-40B4-BE49-F238E27FC236}">
                <a16:creationId xmlns:a16="http://schemas.microsoft.com/office/drawing/2014/main" id="{F059CDCC-67C8-D810-1F04-6785B90AF66B}"/>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1040076" y="0"/>
            <a:ext cx="9956470" cy="685756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4F8ED99-C3C0-403A-05AD-59D2D929ACD1}"/>
              </a:ext>
            </a:extLst>
          </p:cNvPr>
          <p:cNvSpPr>
            <a:spLocks noGrp="1"/>
          </p:cNvSpPr>
          <p:nvPr>
            <p:ph type="title"/>
          </p:nvPr>
        </p:nvSpPr>
        <p:spPr>
          <a:xfrm>
            <a:off x="7476204" y="5424646"/>
            <a:ext cx="3520342" cy="941160"/>
          </a:xfrm>
          <a:solidFill>
            <a:schemeClr val="bg1"/>
          </a:solidFill>
        </p:spPr>
        <p:txBody>
          <a:bodyPr/>
          <a:lstStyle/>
          <a:p>
            <a:pPr algn="ctr"/>
            <a:r>
              <a:rPr lang="en-US" b="1" dirty="0"/>
              <a:t>Plan Your Visit</a:t>
            </a:r>
          </a:p>
        </p:txBody>
      </p:sp>
      <p:sp>
        <p:nvSpPr>
          <p:cNvPr id="6" name="Text Box 1">
            <a:extLst>
              <a:ext uri="{FF2B5EF4-FFF2-40B4-BE49-F238E27FC236}">
                <a16:creationId xmlns:a16="http://schemas.microsoft.com/office/drawing/2014/main" id="{ED3D23E5-6375-CA76-227A-13F8F8DA974D}"/>
              </a:ext>
            </a:extLst>
          </p:cNvPr>
          <p:cNvSpPr txBox="1"/>
          <p:nvPr/>
        </p:nvSpPr>
        <p:spPr>
          <a:xfrm>
            <a:off x="5592064" y="642144"/>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a:effectLst/>
                <a:latin typeface="Arial" panose="020B0604020202020204" pitchFamily="34" charset="0"/>
                <a:ea typeface="MS Mincho" panose="02020609040205080304" pitchFamily="49" charset="-128"/>
                <a:cs typeface="Arial" panose="020B0604020202020204" pitchFamily="34" charset="0"/>
              </a:rPr>
              <a:t>Anthony Downie</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7" name="Text Box 1">
            <a:extLst>
              <a:ext uri="{FF2B5EF4-FFF2-40B4-BE49-F238E27FC236}">
                <a16:creationId xmlns:a16="http://schemas.microsoft.com/office/drawing/2014/main" id="{AE269376-34C7-AA28-96B5-8D1C4D571E54}"/>
              </a:ext>
            </a:extLst>
          </p:cNvPr>
          <p:cNvSpPr txBox="1"/>
          <p:nvPr/>
        </p:nvSpPr>
        <p:spPr>
          <a:xfrm>
            <a:off x="6811010" y="1433354"/>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a:effectLst/>
                <a:latin typeface="Arial" panose="020B0604020202020204" pitchFamily="34" charset="0"/>
                <a:ea typeface="MS Mincho" panose="02020609040205080304" pitchFamily="49" charset="-128"/>
                <a:cs typeface="Arial" panose="020B0604020202020204" pitchFamily="34" charset="0"/>
              </a:rPr>
              <a:t>Ricky Also</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8" name="Text Box 1">
            <a:extLst>
              <a:ext uri="{FF2B5EF4-FFF2-40B4-BE49-F238E27FC236}">
                <a16:creationId xmlns:a16="http://schemas.microsoft.com/office/drawing/2014/main" id="{3731D936-216C-FA7A-3EB3-5E983D19E545}"/>
              </a:ext>
            </a:extLst>
          </p:cNvPr>
          <p:cNvSpPr txBox="1"/>
          <p:nvPr/>
        </p:nvSpPr>
        <p:spPr>
          <a:xfrm>
            <a:off x="9728980" y="2164122"/>
            <a:ext cx="548005" cy="294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a:effectLst/>
                <a:latin typeface="Arial" panose="020B0604020202020204" pitchFamily="34" charset="0"/>
                <a:ea typeface="MS Mincho" panose="02020609040205080304" pitchFamily="49" charset="-128"/>
                <a:cs typeface="Arial" panose="020B0604020202020204" pitchFamily="34" charset="0"/>
              </a:rPr>
              <a:t>KMG</a:t>
            </a:r>
            <a:endParaRPr lang="en-GB" sz="110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9" name="Text Box 1">
            <a:extLst>
              <a:ext uri="{FF2B5EF4-FFF2-40B4-BE49-F238E27FC236}">
                <a16:creationId xmlns:a16="http://schemas.microsoft.com/office/drawing/2014/main" id="{4A245226-A762-1B90-DE9C-DB2688842D8B}"/>
              </a:ext>
            </a:extLst>
          </p:cNvPr>
          <p:cNvSpPr txBox="1"/>
          <p:nvPr/>
        </p:nvSpPr>
        <p:spPr>
          <a:xfrm>
            <a:off x="2216658" y="5671377"/>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Mark One87</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0" name="Text Box 1">
            <a:extLst>
              <a:ext uri="{FF2B5EF4-FFF2-40B4-BE49-F238E27FC236}">
                <a16:creationId xmlns:a16="http://schemas.microsoft.com/office/drawing/2014/main" id="{CA61549A-6878-40C6-9E7B-68A315CAC702}"/>
              </a:ext>
            </a:extLst>
          </p:cNvPr>
          <p:cNvSpPr txBox="1"/>
          <p:nvPr/>
        </p:nvSpPr>
        <p:spPr>
          <a:xfrm>
            <a:off x="5303301" y="3061514"/>
            <a:ext cx="715010" cy="26162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Prefab77</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1" name="Text Box 1">
            <a:extLst>
              <a:ext uri="{FF2B5EF4-FFF2-40B4-BE49-F238E27FC236}">
                <a16:creationId xmlns:a16="http://schemas.microsoft.com/office/drawing/2014/main" id="{18F346F8-912D-78CD-2794-102A0F2AE9CF}"/>
              </a:ext>
            </a:extLst>
          </p:cNvPr>
          <p:cNvSpPr txBox="1"/>
          <p:nvPr/>
        </p:nvSpPr>
        <p:spPr>
          <a:xfrm>
            <a:off x="7334250" y="3112632"/>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Nina </a:t>
            </a:r>
            <a:r>
              <a:rPr lang="en-GB" sz="900" b="1" dirty="0" err="1">
                <a:effectLst/>
                <a:latin typeface="Arial" panose="020B0604020202020204" pitchFamily="34" charset="0"/>
                <a:ea typeface="MS Mincho" panose="02020609040205080304" pitchFamily="49" charset="-128"/>
                <a:cs typeface="Arial" panose="020B0604020202020204" pitchFamily="34" charset="0"/>
              </a:rPr>
              <a:t>Valkhoff</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2" name="Text Box 1">
            <a:extLst>
              <a:ext uri="{FF2B5EF4-FFF2-40B4-BE49-F238E27FC236}">
                <a16:creationId xmlns:a16="http://schemas.microsoft.com/office/drawing/2014/main" id="{43B0C8FC-1704-5D60-C998-536083132F93}"/>
              </a:ext>
            </a:extLst>
          </p:cNvPr>
          <p:cNvSpPr txBox="1"/>
          <p:nvPr/>
        </p:nvSpPr>
        <p:spPr>
          <a:xfrm>
            <a:off x="9821164" y="3479863"/>
            <a:ext cx="715010" cy="26162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Prefab77</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13" name="Text Box 1">
            <a:extLst>
              <a:ext uri="{FF2B5EF4-FFF2-40B4-BE49-F238E27FC236}">
                <a16:creationId xmlns:a16="http://schemas.microsoft.com/office/drawing/2014/main" id="{6E82490B-FCE9-5D7A-5CF3-70FBC9C58042}"/>
              </a:ext>
            </a:extLst>
          </p:cNvPr>
          <p:cNvSpPr txBox="1"/>
          <p:nvPr/>
        </p:nvSpPr>
        <p:spPr>
          <a:xfrm>
            <a:off x="6976745" y="4681220"/>
            <a:ext cx="715010" cy="42100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buNone/>
            </a:pPr>
            <a:r>
              <a:rPr lang="en-GB" sz="900" b="1" dirty="0">
                <a:effectLst/>
                <a:latin typeface="Arial" panose="020B0604020202020204" pitchFamily="34" charset="0"/>
                <a:ea typeface="MS Mincho" panose="02020609040205080304" pitchFamily="49" charset="-128"/>
                <a:cs typeface="Arial" panose="020B0604020202020204" pitchFamily="34" charset="0"/>
              </a:rPr>
              <a:t>Marcus Reed</a:t>
            </a:r>
            <a:endParaRPr lang="en-GB" sz="1100" dirty="0">
              <a:effectLst/>
              <a:latin typeface="Arial" panose="020B0604020202020204" pitchFamily="34" charset="0"/>
              <a:ea typeface="MS Mincho" panose="02020609040205080304" pitchFamily="49" charset="-128"/>
              <a:cs typeface="Times New Roman" panose="02020603050405020304" pitchFamily="18" charset="0"/>
            </a:endParaRPr>
          </a:p>
        </p:txBody>
      </p:sp>
      <p:pic>
        <p:nvPicPr>
          <p:cNvPr id="15" name="Picture 14" descr="A black and white logo&#10;&#10;AI-generated content may be incorrect.">
            <a:extLst>
              <a:ext uri="{FF2B5EF4-FFF2-40B4-BE49-F238E27FC236}">
                <a16:creationId xmlns:a16="http://schemas.microsoft.com/office/drawing/2014/main" id="{03959FCF-6EEB-36A3-7C38-74CEB378F7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107" y="346869"/>
            <a:ext cx="2464561" cy="1507490"/>
          </a:xfrm>
          <a:prstGeom prst="rect">
            <a:avLst/>
          </a:prstGeom>
        </p:spPr>
      </p:pic>
    </p:spTree>
    <p:extLst>
      <p:ext uri="{BB962C8B-B14F-4D97-AF65-F5344CB8AC3E}">
        <p14:creationId xmlns:p14="http://schemas.microsoft.com/office/powerpoint/2010/main" val="298007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CED33-971F-FCB2-2428-0A966EE83CBC}"/>
              </a:ext>
            </a:extLst>
          </p:cNvPr>
          <p:cNvSpPr>
            <a:spLocks noGrp="1"/>
          </p:cNvSpPr>
          <p:nvPr>
            <p:ph type="title"/>
          </p:nvPr>
        </p:nvSpPr>
        <p:spPr/>
        <p:txBody>
          <a:bodyPr/>
          <a:lstStyle/>
          <a:p>
            <a:r>
              <a:rPr lang="en-US" b="1" dirty="0"/>
              <a:t>Introduction</a:t>
            </a:r>
          </a:p>
        </p:txBody>
      </p:sp>
      <p:sp>
        <p:nvSpPr>
          <p:cNvPr id="3" name="Content Placeholder 2">
            <a:extLst>
              <a:ext uri="{FF2B5EF4-FFF2-40B4-BE49-F238E27FC236}">
                <a16:creationId xmlns:a16="http://schemas.microsoft.com/office/drawing/2014/main" id="{4CBB7920-12B7-BD06-F392-E3C8D8B5757D}"/>
              </a:ext>
            </a:extLst>
          </p:cNvPr>
          <p:cNvSpPr>
            <a:spLocks noGrp="1"/>
          </p:cNvSpPr>
          <p:nvPr>
            <p:ph idx="1"/>
          </p:nvPr>
        </p:nvSpPr>
        <p:spPr>
          <a:xfrm>
            <a:off x="838200" y="1728089"/>
            <a:ext cx="10515600" cy="4351338"/>
          </a:xfrm>
        </p:spPr>
        <p:txBody>
          <a:bodyPr>
            <a:noAutofit/>
          </a:bodyPr>
          <a:lstStyle/>
          <a:p>
            <a:r>
              <a:rPr lang="en-GB" sz="2200" b="1" dirty="0"/>
              <a:t>In 1225, </a:t>
            </a:r>
            <a:r>
              <a:rPr lang="en-GB" sz="2200" dirty="0"/>
              <a:t>North Shields began as a handful of fishermen’s huts, </a:t>
            </a:r>
            <a:br>
              <a:rPr lang="en-GB" sz="2200" dirty="0"/>
            </a:br>
            <a:r>
              <a:rPr lang="en-GB" sz="2200" dirty="0"/>
              <a:t>or </a:t>
            </a:r>
            <a:r>
              <a:rPr lang="en-GB" sz="2200" i="1" dirty="0"/>
              <a:t>shiels</a:t>
            </a:r>
            <a:r>
              <a:rPr lang="en-GB" sz="2200" dirty="0"/>
              <a:t>, serving the monks of nearby Tynemouth Priory. </a:t>
            </a:r>
            <a:br>
              <a:rPr lang="en-GB" sz="2200" dirty="0"/>
            </a:br>
            <a:r>
              <a:rPr lang="en-GB" sz="2200" dirty="0"/>
              <a:t>Eight centuries later, it’s home to over 40,000 people — </a:t>
            </a:r>
            <a:br>
              <a:rPr lang="en-GB" sz="2200" dirty="0"/>
            </a:br>
            <a:r>
              <a:rPr lang="en-GB" sz="2200" dirty="0"/>
              <a:t>a town with a proud fishing heritage, a vibrant arts scene, </a:t>
            </a:r>
            <a:br>
              <a:rPr lang="en-GB" sz="2200" dirty="0"/>
            </a:br>
            <a:r>
              <a:rPr lang="en-GB" sz="2200" dirty="0"/>
              <a:t>and a community looking confidently to the future.</a:t>
            </a:r>
          </a:p>
          <a:p>
            <a:r>
              <a:rPr lang="en-GB" sz="2200" b="1" dirty="0"/>
              <a:t>In 2025, </a:t>
            </a:r>
            <a:r>
              <a:rPr lang="en-GB" sz="2200" dirty="0"/>
              <a:t>North Shields celebrated its 800th birthday with a year-long programme of events marking the town’s past, present, and future. Among concerts, exhibitions, and community gatherings, one project stood out: the Elevation Mural Festival.</a:t>
            </a:r>
          </a:p>
          <a:p>
            <a:r>
              <a:rPr lang="en-GB" sz="2200" b="1" dirty="0"/>
              <a:t>Elevation</a:t>
            </a:r>
            <a:r>
              <a:rPr lang="en-GB" sz="2200" dirty="0"/>
              <a:t> invited local and visiting artists to create large-scale public artworks across the town — each designed to “capture the spirit of North Shields.” These murals now form part of its visual identity, bringing colour and creativity to everyday streets and offering something residents and visitors can enjoy for years to come.</a:t>
            </a:r>
          </a:p>
        </p:txBody>
      </p:sp>
      <p:pic>
        <p:nvPicPr>
          <p:cNvPr id="4" name="Picture 3" descr="Boats in a harbor&#10;&#10;AI-generated content may be incorrect.">
            <a:extLst>
              <a:ext uri="{FF2B5EF4-FFF2-40B4-BE49-F238E27FC236}">
                <a16:creationId xmlns:a16="http://schemas.microsoft.com/office/drawing/2014/main" id="{DEE0BA7C-1684-1500-215B-650E715ECB9A}"/>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rcRect/>
          <a:stretch>
            <a:fillRect/>
          </a:stretch>
        </p:blipFill>
        <p:spPr>
          <a:xfrm>
            <a:off x="9101328" y="577469"/>
            <a:ext cx="2481072" cy="2667000"/>
          </a:xfrm>
          <a:prstGeom prst="rect">
            <a:avLst/>
          </a:prstGeom>
        </p:spPr>
      </p:pic>
    </p:spTree>
    <p:extLst>
      <p:ext uri="{BB962C8B-B14F-4D97-AF65-F5344CB8AC3E}">
        <p14:creationId xmlns:p14="http://schemas.microsoft.com/office/powerpoint/2010/main" val="2831082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ith text on a white background&#10;&#10;AI-generated content may be incorrect.">
            <a:extLst>
              <a:ext uri="{FF2B5EF4-FFF2-40B4-BE49-F238E27FC236}">
                <a16:creationId xmlns:a16="http://schemas.microsoft.com/office/drawing/2014/main" id="{66AA373E-8809-B1A9-65AE-F2A7A4D1D1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5877" y="810129"/>
            <a:ext cx="6249092" cy="5811838"/>
          </a:xfrm>
          <a:prstGeom prst="rect">
            <a:avLst/>
          </a:prstGeom>
        </p:spPr>
      </p:pic>
      <p:sp>
        <p:nvSpPr>
          <p:cNvPr id="2" name="Title 1">
            <a:extLst>
              <a:ext uri="{FF2B5EF4-FFF2-40B4-BE49-F238E27FC236}">
                <a16:creationId xmlns:a16="http://schemas.microsoft.com/office/drawing/2014/main" id="{959D7AA7-BBF3-4322-694B-D0A5C883309E}"/>
              </a:ext>
            </a:extLst>
          </p:cNvPr>
          <p:cNvSpPr>
            <a:spLocks noGrp="1"/>
          </p:cNvSpPr>
          <p:nvPr>
            <p:ph type="title"/>
          </p:nvPr>
        </p:nvSpPr>
        <p:spPr>
          <a:xfrm>
            <a:off x="838200" y="365125"/>
            <a:ext cx="4486835" cy="1325563"/>
          </a:xfrm>
        </p:spPr>
        <p:txBody>
          <a:bodyPr/>
          <a:lstStyle/>
          <a:p>
            <a:r>
              <a:rPr lang="en-US" b="1" dirty="0"/>
              <a:t>Meet the artists </a:t>
            </a:r>
          </a:p>
        </p:txBody>
      </p:sp>
      <p:sp>
        <p:nvSpPr>
          <p:cNvPr id="3" name="Content Placeholder 2">
            <a:extLst>
              <a:ext uri="{FF2B5EF4-FFF2-40B4-BE49-F238E27FC236}">
                <a16:creationId xmlns:a16="http://schemas.microsoft.com/office/drawing/2014/main" id="{D03A6076-8F29-461C-9493-098656A57106}"/>
              </a:ext>
            </a:extLst>
          </p:cNvPr>
          <p:cNvSpPr>
            <a:spLocks noGrp="1"/>
          </p:cNvSpPr>
          <p:nvPr>
            <p:ph idx="1"/>
          </p:nvPr>
        </p:nvSpPr>
        <p:spPr>
          <a:xfrm>
            <a:off x="838200" y="1825625"/>
            <a:ext cx="5050536" cy="4351338"/>
          </a:xfrm>
        </p:spPr>
        <p:txBody>
          <a:bodyPr>
            <a:normAutofit/>
          </a:bodyPr>
          <a:lstStyle/>
          <a:p>
            <a:pPr marL="0" indent="0">
              <a:spcAft>
                <a:spcPts val="1800"/>
              </a:spcAft>
              <a:buNone/>
            </a:pPr>
            <a:r>
              <a:rPr lang="en-GB" sz="2000" b="1" dirty="0"/>
              <a:t>Anthony Downie </a:t>
            </a:r>
            <a:r>
              <a:rPr lang="en-GB" sz="2000" dirty="0"/>
              <a:t>– A North Shields painter who finds beauty in ordinary streets and turns familiar places into works of art.</a:t>
            </a:r>
          </a:p>
          <a:p>
            <a:pPr marL="0" indent="0">
              <a:spcAft>
                <a:spcPts val="1800"/>
              </a:spcAft>
              <a:buNone/>
            </a:pPr>
            <a:r>
              <a:rPr lang="en-GB" sz="2000" b="1" dirty="0"/>
              <a:t>KMG</a:t>
            </a:r>
            <a:r>
              <a:rPr lang="en-GB" sz="2000" dirty="0"/>
              <a:t> – A Scottish artist who brings myths and legends to life with bold colours and playful, cartoon-like designs.</a:t>
            </a:r>
          </a:p>
          <a:p>
            <a:pPr marL="0" indent="0">
              <a:spcAft>
                <a:spcPts val="1800"/>
              </a:spcAft>
              <a:buNone/>
            </a:pPr>
            <a:r>
              <a:rPr lang="en-GB" sz="2000" b="1" dirty="0"/>
              <a:t>Marcus Reed</a:t>
            </a:r>
            <a:r>
              <a:rPr lang="en-GB" sz="2000" dirty="0"/>
              <a:t> – An illustrator known for geometric shapes and featuring people.</a:t>
            </a:r>
          </a:p>
          <a:p>
            <a:pPr marL="0" indent="0">
              <a:spcAft>
                <a:spcPts val="1800"/>
              </a:spcAft>
              <a:buNone/>
            </a:pPr>
            <a:r>
              <a:rPr lang="en-GB" sz="2000" b="1" dirty="0"/>
              <a:t>Mark One87 </a:t>
            </a:r>
            <a:r>
              <a:rPr lang="en-GB" sz="2000" dirty="0"/>
              <a:t>– A graffiti artist who works with bright colour and energy, often involving young people in his murals.</a:t>
            </a:r>
          </a:p>
        </p:txBody>
      </p:sp>
    </p:spTree>
    <p:extLst>
      <p:ext uri="{BB962C8B-B14F-4D97-AF65-F5344CB8AC3E}">
        <p14:creationId xmlns:p14="http://schemas.microsoft.com/office/powerpoint/2010/main" val="1170856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5E72E-66BA-2AC2-A5D7-E2C14C2A3B19}"/>
            </a:ext>
          </a:extLst>
        </p:cNvPr>
        <p:cNvGrpSpPr/>
        <p:nvPr/>
      </p:nvGrpSpPr>
      <p:grpSpPr>
        <a:xfrm>
          <a:off x="0" y="0"/>
          <a:ext cx="0" cy="0"/>
          <a:chOff x="0" y="0"/>
          <a:chExt cx="0" cy="0"/>
        </a:xfrm>
      </p:grpSpPr>
      <p:pic>
        <p:nvPicPr>
          <p:cNvPr id="7" name="Picture 6" descr="A group of people posing for a photo&#10;&#10;AI-generated content may be incorrect.">
            <a:extLst>
              <a:ext uri="{FF2B5EF4-FFF2-40B4-BE49-F238E27FC236}">
                <a16:creationId xmlns:a16="http://schemas.microsoft.com/office/drawing/2014/main" id="{5D3B0EF6-1DFC-267B-50A1-AD2289A9AA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8466" y="1027906"/>
            <a:ext cx="6237133" cy="5301137"/>
          </a:xfrm>
          <a:prstGeom prst="rect">
            <a:avLst/>
          </a:prstGeom>
        </p:spPr>
      </p:pic>
      <p:sp>
        <p:nvSpPr>
          <p:cNvPr id="2" name="Title 1">
            <a:extLst>
              <a:ext uri="{FF2B5EF4-FFF2-40B4-BE49-F238E27FC236}">
                <a16:creationId xmlns:a16="http://schemas.microsoft.com/office/drawing/2014/main" id="{59BB41DA-C6EA-85FE-6B3B-82783803E009}"/>
              </a:ext>
            </a:extLst>
          </p:cNvPr>
          <p:cNvSpPr>
            <a:spLocks noGrp="1"/>
          </p:cNvSpPr>
          <p:nvPr>
            <p:ph type="title"/>
          </p:nvPr>
        </p:nvSpPr>
        <p:spPr/>
        <p:txBody>
          <a:bodyPr/>
          <a:lstStyle/>
          <a:p>
            <a:r>
              <a:rPr lang="en-US" b="1" dirty="0"/>
              <a:t>Meet the artists </a:t>
            </a:r>
          </a:p>
        </p:txBody>
      </p:sp>
      <p:sp>
        <p:nvSpPr>
          <p:cNvPr id="3" name="Content Placeholder 2">
            <a:extLst>
              <a:ext uri="{FF2B5EF4-FFF2-40B4-BE49-F238E27FC236}">
                <a16:creationId xmlns:a16="http://schemas.microsoft.com/office/drawing/2014/main" id="{C7D4D2D8-B6B6-98D4-5C94-7D43FD31F0D6}"/>
              </a:ext>
            </a:extLst>
          </p:cNvPr>
          <p:cNvSpPr>
            <a:spLocks noGrp="1"/>
          </p:cNvSpPr>
          <p:nvPr>
            <p:ph idx="1"/>
          </p:nvPr>
        </p:nvSpPr>
        <p:spPr>
          <a:xfrm>
            <a:off x="838200" y="1825625"/>
            <a:ext cx="5050536" cy="4351338"/>
          </a:xfrm>
        </p:spPr>
        <p:txBody>
          <a:bodyPr>
            <a:normAutofit/>
          </a:bodyPr>
          <a:lstStyle/>
          <a:p>
            <a:pPr marL="0" indent="0">
              <a:spcAft>
                <a:spcPts val="2400"/>
              </a:spcAft>
              <a:buNone/>
            </a:pPr>
            <a:r>
              <a:rPr lang="en-GB" sz="2000" b="1" dirty="0"/>
              <a:t>Nina </a:t>
            </a:r>
            <a:r>
              <a:rPr lang="en-GB" sz="2000" b="1" dirty="0" err="1"/>
              <a:t>Valkhoff</a:t>
            </a:r>
            <a:r>
              <a:rPr lang="en-GB" sz="2000" dirty="0"/>
              <a:t> – A Dutch muralist who paints huge, vibrant pictures of animals and nature, often inspired by local wildlife.</a:t>
            </a:r>
          </a:p>
          <a:p>
            <a:pPr marL="0" indent="0">
              <a:spcAft>
                <a:spcPts val="2400"/>
              </a:spcAft>
              <a:buNone/>
            </a:pPr>
            <a:r>
              <a:rPr lang="en-GB" sz="2000" b="1" dirty="0"/>
              <a:t>Prefab77</a:t>
            </a:r>
            <a:r>
              <a:rPr lang="en-GB" sz="2000" dirty="0"/>
              <a:t> – A North Shields–born stencil artist whose detailed black-and-white murals show strength, character, and humour.</a:t>
            </a:r>
          </a:p>
          <a:p>
            <a:pPr marL="0" indent="0">
              <a:spcAft>
                <a:spcPts val="2400"/>
              </a:spcAft>
              <a:buNone/>
            </a:pPr>
            <a:r>
              <a:rPr lang="en-GB" sz="2000" b="1" dirty="0"/>
              <a:t>Ricky Also</a:t>
            </a:r>
            <a:r>
              <a:rPr lang="en-GB" sz="2000" dirty="0"/>
              <a:t> – A graffiti artist and designer who turns words and song lyrics into colourful, geometric wall art.</a:t>
            </a:r>
          </a:p>
          <a:p>
            <a:pPr marL="0" indent="0">
              <a:spcAft>
                <a:spcPts val="2400"/>
              </a:spcAft>
              <a:buNone/>
            </a:pPr>
            <a:endParaRPr lang="en-GB" sz="2000" dirty="0"/>
          </a:p>
          <a:p>
            <a:pPr marL="0" indent="0">
              <a:spcAft>
                <a:spcPts val="2400"/>
              </a:spcAft>
              <a:buNone/>
            </a:pPr>
            <a:endParaRPr lang="en-GB" sz="2000" dirty="0"/>
          </a:p>
        </p:txBody>
      </p:sp>
      <p:sp>
        <p:nvSpPr>
          <p:cNvPr id="5" name="Content Placeholder 2">
            <a:extLst>
              <a:ext uri="{FF2B5EF4-FFF2-40B4-BE49-F238E27FC236}">
                <a16:creationId xmlns:a16="http://schemas.microsoft.com/office/drawing/2014/main" id="{BBF126EF-E316-A6ED-7663-0E79F45C57F5}"/>
              </a:ext>
            </a:extLst>
          </p:cNvPr>
          <p:cNvSpPr txBox="1">
            <a:spLocks/>
          </p:cNvSpPr>
          <p:nvPr/>
        </p:nvSpPr>
        <p:spPr>
          <a:xfrm>
            <a:off x="6303264" y="1825625"/>
            <a:ext cx="50505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dirty="0"/>
          </a:p>
        </p:txBody>
      </p:sp>
    </p:spTree>
    <p:extLst>
      <p:ext uri="{BB962C8B-B14F-4D97-AF65-F5344CB8AC3E}">
        <p14:creationId xmlns:p14="http://schemas.microsoft.com/office/powerpoint/2010/main" val="157324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E9034-4A7F-57D1-AB69-7E3D23358796}"/>
              </a:ext>
            </a:extLst>
          </p:cNvPr>
          <p:cNvSpPr>
            <a:spLocks noGrp="1"/>
          </p:cNvSpPr>
          <p:nvPr>
            <p:ph type="title"/>
          </p:nvPr>
        </p:nvSpPr>
        <p:spPr/>
        <p:txBody>
          <a:bodyPr/>
          <a:lstStyle/>
          <a:p>
            <a:r>
              <a:rPr lang="en-GB" b="1" dirty="0"/>
              <a:t>Anthony Downie – North Shields No.4</a:t>
            </a:r>
            <a:endParaRPr lang="en-US" dirty="0"/>
          </a:p>
        </p:txBody>
      </p:sp>
      <p:pic>
        <p:nvPicPr>
          <p:cNvPr id="4" name="Content Placeholder 3" descr="A building with drawings on it&#10;&#10;AI-generated content may be incorrect.">
            <a:extLst>
              <a:ext uri="{FF2B5EF4-FFF2-40B4-BE49-F238E27FC236}">
                <a16:creationId xmlns:a16="http://schemas.microsoft.com/office/drawing/2014/main" id="{40362B3F-F465-6F6E-7F34-15D348AC700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38200" y="1690688"/>
            <a:ext cx="3263503" cy="4351338"/>
          </a:xfrm>
          <a:prstGeom prst="rect">
            <a:avLst/>
          </a:prstGeom>
        </p:spPr>
      </p:pic>
      <p:pic>
        <p:nvPicPr>
          <p:cNvPr id="5" name="Picture 4" descr="A person on a blue platform next to a mural of a house&#10;&#10;AI-generated content may be incorrect.">
            <a:extLst>
              <a:ext uri="{FF2B5EF4-FFF2-40B4-BE49-F238E27FC236}">
                <a16:creationId xmlns:a16="http://schemas.microsoft.com/office/drawing/2014/main" id="{0431E555-F182-66CB-9F23-98E615C94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5176" y="1690688"/>
            <a:ext cx="3263503" cy="4351560"/>
          </a:xfrm>
          <a:prstGeom prst="rect">
            <a:avLst/>
          </a:prstGeom>
        </p:spPr>
      </p:pic>
      <p:pic>
        <p:nvPicPr>
          <p:cNvPr id="6" name="Picture 5" descr="A mural of a house&#10;&#10;AI-generated content may be incorrect.">
            <a:extLst>
              <a:ext uri="{FF2B5EF4-FFF2-40B4-BE49-F238E27FC236}">
                <a16:creationId xmlns:a16="http://schemas.microsoft.com/office/drawing/2014/main" id="{731FF969-53C1-3BFA-D2EC-57F11D4618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3007" y="1690688"/>
            <a:ext cx="3091653" cy="4355976"/>
          </a:xfrm>
          <a:prstGeom prst="rect">
            <a:avLst/>
          </a:prstGeom>
        </p:spPr>
      </p:pic>
    </p:spTree>
    <p:extLst>
      <p:ext uri="{BB962C8B-B14F-4D97-AF65-F5344CB8AC3E}">
        <p14:creationId xmlns:p14="http://schemas.microsoft.com/office/powerpoint/2010/main" val="362392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98D9-7D91-6BA5-1BC6-97506E3E01BC}"/>
              </a:ext>
            </a:extLst>
          </p:cNvPr>
          <p:cNvSpPr>
            <a:spLocks noGrp="1"/>
          </p:cNvSpPr>
          <p:nvPr>
            <p:ph type="title"/>
          </p:nvPr>
        </p:nvSpPr>
        <p:spPr/>
        <p:txBody>
          <a:bodyPr/>
          <a:lstStyle/>
          <a:p>
            <a:r>
              <a:rPr lang="en-GB" b="1" dirty="0"/>
              <a:t>KMG – Oceanus</a:t>
            </a:r>
            <a:endParaRPr lang="en-US" dirty="0"/>
          </a:p>
        </p:txBody>
      </p:sp>
      <p:pic>
        <p:nvPicPr>
          <p:cNvPr id="4" name="Picture 3" descr="A person standing in front of a blue wall&#10;&#10;AI-generated content may be incorrect.">
            <a:extLst>
              <a:ext uri="{FF2B5EF4-FFF2-40B4-BE49-F238E27FC236}">
                <a16:creationId xmlns:a16="http://schemas.microsoft.com/office/drawing/2014/main" id="{6C7C2595-8972-B8E3-FE94-2BCC602318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07" y="1627207"/>
            <a:ext cx="3095750" cy="4644000"/>
          </a:xfrm>
          <a:prstGeom prst="rect">
            <a:avLst/>
          </a:prstGeom>
        </p:spPr>
      </p:pic>
      <p:pic>
        <p:nvPicPr>
          <p:cNvPr id="5" name="Picture 4" descr="A person on a ladder painting a wall&#10;&#10;AI-generated content may be incorrect.">
            <a:extLst>
              <a:ext uri="{FF2B5EF4-FFF2-40B4-BE49-F238E27FC236}">
                <a16:creationId xmlns:a16="http://schemas.microsoft.com/office/drawing/2014/main" id="{B742D42D-9A72-60CC-B47A-EC09E76CDE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4129046" y="1627207"/>
            <a:ext cx="3220863" cy="4644000"/>
          </a:xfrm>
          <a:prstGeom prst="rect">
            <a:avLst/>
          </a:prstGeom>
          <a:ln>
            <a:noFill/>
          </a:ln>
          <a:extLst>
            <a:ext uri="{53640926-AAD7-44D8-BBD7-CCE9431645EC}">
              <a14:shadowObscured xmlns:a14="http://schemas.microsoft.com/office/drawing/2010/main"/>
            </a:ext>
          </a:extLst>
        </p:spPr>
      </p:pic>
      <p:pic>
        <p:nvPicPr>
          <p:cNvPr id="6" name="Picture 5" descr="A mural on a building&#10;&#10;AI-generated content may be incorrect.">
            <a:extLst>
              <a:ext uri="{FF2B5EF4-FFF2-40B4-BE49-F238E27FC236}">
                <a16:creationId xmlns:a16="http://schemas.microsoft.com/office/drawing/2014/main" id="{B3E163F6-8CFA-A29F-5569-5A7D9687F5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6068" y="1627207"/>
            <a:ext cx="3483000" cy="4644000"/>
          </a:xfrm>
          <a:prstGeom prst="rect">
            <a:avLst/>
          </a:prstGeom>
        </p:spPr>
      </p:pic>
    </p:spTree>
    <p:extLst>
      <p:ext uri="{BB962C8B-B14F-4D97-AF65-F5344CB8AC3E}">
        <p14:creationId xmlns:p14="http://schemas.microsoft.com/office/powerpoint/2010/main" val="1796707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ainting a wall&#10;&#10;AI-generated content may be incorrect.">
            <a:extLst>
              <a:ext uri="{FF2B5EF4-FFF2-40B4-BE49-F238E27FC236}">
                <a16:creationId xmlns:a16="http://schemas.microsoft.com/office/drawing/2014/main" id="{9021E8D8-E9A7-D07D-F0D6-F497085A9A0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00993" y="2002044"/>
            <a:ext cx="5908281" cy="3938216"/>
          </a:xfrm>
          <a:prstGeom prst="rect">
            <a:avLst/>
          </a:prstGeom>
        </p:spPr>
      </p:pic>
      <p:sp>
        <p:nvSpPr>
          <p:cNvPr id="2" name="Title 1">
            <a:extLst>
              <a:ext uri="{FF2B5EF4-FFF2-40B4-BE49-F238E27FC236}">
                <a16:creationId xmlns:a16="http://schemas.microsoft.com/office/drawing/2014/main" id="{D0522B1F-6495-C5F0-53DB-E205DDDF578E}"/>
              </a:ext>
            </a:extLst>
          </p:cNvPr>
          <p:cNvSpPr>
            <a:spLocks noGrp="1"/>
          </p:cNvSpPr>
          <p:nvPr>
            <p:ph type="title"/>
          </p:nvPr>
        </p:nvSpPr>
        <p:spPr/>
        <p:txBody>
          <a:bodyPr/>
          <a:lstStyle/>
          <a:p>
            <a:r>
              <a:rPr lang="en-GB" b="1" dirty="0"/>
              <a:t>Marcus Reed – Glory</a:t>
            </a:r>
            <a:endParaRPr lang="en-US" dirty="0"/>
          </a:p>
        </p:txBody>
      </p:sp>
      <p:pic>
        <p:nvPicPr>
          <p:cNvPr id="4" name="Content Placeholder 3" descr="A person painting a picture on a red floor&#10;&#10;AI-generated content may be incorrect.">
            <a:extLst>
              <a:ext uri="{FF2B5EF4-FFF2-40B4-BE49-F238E27FC236}">
                <a16:creationId xmlns:a16="http://schemas.microsoft.com/office/drawing/2014/main" id="{E3FB2526-090A-0DB9-6BD9-DF2E8EA5614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838200" y="1811152"/>
            <a:ext cx="3432041" cy="4320000"/>
          </a:xfrm>
          <a:prstGeom prst="rect">
            <a:avLst/>
          </a:prstGeom>
          <a:ln w="38100">
            <a:solidFill>
              <a:schemeClr val="bg1"/>
            </a:solidFill>
          </a:ln>
          <a:extLst>
            <a:ext uri="{53640926-AAD7-44D8-BBD7-CCE9431645EC}">
              <a14:shadowObscured xmlns:a14="http://schemas.microsoft.com/office/drawing/2010/main"/>
            </a:ext>
          </a:extLst>
        </p:spPr>
      </p:pic>
      <p:pic>
        <p:nvPicPr>
          <p:cNvPr id="6" name="Picture 5" descr="A building with a large ship in the background&#10;&#10;AI-generated content may be incorrect.">
            <a:extLst>
              <a:ext uri="{FF2B5EF4-FFF2-40B4-BE49-F238E27FC236}">
                <a16:creationId xmlns:a16="http://schemas.microsoft.com/office/drawing/2014/main" id="{B9596181-FF0A-0ECD-282C-7A1B837D50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a:off x="8056618" y="1414806"/>
            <a:ext cx="3432041" cy="4999243"/>
          </a:xfrm>
          <a:prstGeom prst="rect">
            <a:avLst/>
          </a:prstGeom>
          <a:ln w="38100">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4609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778B3-C6F6-F7F7-526D-C021699468E8}"/>
              </a:ext>
            </a:extLst>
          </p:cNvPr>
          <p:cNvSpPr>
            <a:spLocks noGrp="1"/>
          </p:cNvSpPr>
          <p:nvPr>
            <p:ph type="title"/>
          </p:nvPr>
        </p:nvSpPr>
        <p:spPr/>
        <p:txBody>
          <a:bodyPr/>
          <a:lstStyle/>
          <a:p>
            <a:r>
              <a:rPr lang="en-GB" b="1" dirty="0"/>
              <a:t>Mark One87 – Spirit of Shields</a:t>
            </a:r>
            <a:endParaRPr lang="en-US" dirty="0"/>
          </a:p>
        </p:txBody>
      </p:sp>
      <p:pic>
        <p:nvPicPr>
          <p:cNvPr id="4" name="Content Placeholder 3" descr="A person painting a purple wall&#10;&#10;AI-generated content may be incorrect.">
            <a:extLst>
              <a:ext uri="{FF2B5EF4-FFF2-40B4-BE49-F238E27FC236}">
                <a16:creationId xmlns:a16="http://schemas.microsoft.com/office/drawing/2014/main" id="{25C216D0-961E-2DD1-57D3-E7827E4A479A}"/>
              </a:ext>
            </a:extLst>
          </p:cNvPr>
          <p:cNvPicPr>
            <a:picLocks noGrp="1" noChangeAspect="1"/>
          </p:cNvPicPr>
          <p:nvPr>
            <p:ph idx="1"/>
          </p:nvPr>
        </p:nvPicPr>
        <p:blipFill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a:off x="548243" y="1572895"/>
            <a:ext cx="2704918" cy="2756147"/>
          </a:xfrm>
          <a:prstGeom prst="rect">
            <a:avLst/>
          </a:prstGeom>
          <a:ln>
            <a:noFill/>
          </a:ln>
          <a:extLst>
            <a:ext uri="{53640926-AAD7-44D8-BBD7-CCE9431645EC}">
              <a14:shadowObscured xmlns:a14="http://schemas.microsoft.com/office/drawing/2010/main"/>
            </a:ext>
          </a:extLst>
        </p:spPr>
      </p:pic>
      <p:pic>
        <p:nvPicPr>
          <p:cNvPr id="5" name="Picture 4" descr="A person painting a wall&#10;&#10;AI-generated content may be incorrect.">
            <a:extLst>
              <a:ext uri="{FF2B5EF4-FFF2-40B4-BE49-F238E27FC236}">
                <a16:creationId xmlns:a16="http://schemas.microsoft.com/office/drawing/2014/main" id="{B1A7127B-5C65-1995-26E5-94DC2F7D5D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1486" y="3298371"/>
            <a:ext cx="2523360" cy="3337007"/>
          </a:xfrm>
          <a:prstGeom prst="rect">
            <a:avLst/>
          </a:prstGeom>
        </p:spPr>
      </p:pic>
      <p:pic>
        <p:nvPicPr>
          <p:cNvPr id="6" name="Picture 5" descr="A person standing in front of a mural&#10;&#10;AI-generated content may be incorrect.">
            <a:extLst>
              <a:ext uri="{FF2B5EF4-FFF2-40B4-BE49-F238E27FC236}">
                <a16:creationId xmlns:a16="http://schemas.microsoft.com/office/drawing/2014/main" id="{04D8FF4D-B83B-1CA5-E50C-5A8FB188A163}"/>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1000"/>
                    </a14:imgEffect>
                  </a14:imgLayer>
                </a14:imgProps>
              </a:ext>
              <a:ext uri="{28A0092B-C50C-407E-A947-70E740481C1C}">
                <a14:useLocalDpi xmlns:a14="http://schemas.microsoft.com/office/drawing/2010/main"/>
              </a:ext>
            </a:extLst>
          </a:blip>
          <a:stretch>
            <a:fillRect/>
          </a:stretch>
        </p:blipFill>
        <p:spPr>
          <a:xfrm>
            <a:off x="4481404" y="2012279"/>
            <a:ext cx="7381545" cy="4166594"/>
          </a:xfrm>
          <a:prstGeom prst="rect">
            <a:avLst/>
          </a:prstGeom>
        </p:spPr>
      </p:pic>
    </p:spTree>
    <p:extLst>
      <p:ext uri="{BB962C8B-B14F-4D97-AF65-F5344CB8AC3E}">
        <p14:creationId xmlns:p14="http://schemas.microsoft.com/office/powerpoint/2010/main" val="235426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CB5B-D888-FB7F-7BA0-A591E8918201}"/>
              </a:ext>
            </a:extLst>
          </p:cNvPr>
          <p:cNvSpPr>
            <a:spLocks noGrp="1"/>
          </p:cNvSpPr>
          <p:nvPr>
            <p:ph type="title"/>
          </p:nvPr>
        </p:nvSpPr>
        <p:spPr/>
        <p:txBody>
          <a:bodyPr/>
          <a:lstStyle/>
          <a:p>
            <a:r>
              <a:rPr lang="en-GB" b="1" dirty="0"/>
              <a:t>Nina </a:t>
            </a:r>
            <a:r>
              <a:rPr lang="en-GB" b="1" dirty="0" err="1"/>
              <a:t>Valkhoff</a:t>
            </a:r>
            <a:r>
              <a:rPr lang="en-GB" b="1" dirty="0"/>
              <a:t> – The Chase</a:t>
            </a:r>
            <a:endParaRPr lang="en-US" dirty="0"/>
          </a:p>
        </p:txBody>
      </p:sp>
      <p:pic>
        <p:nvPicPr>
          <p:cNvPr id="4" name="Content Placeholder 3" descr="A painting of birds and fish on a wall&#10;&#10;AI-generated content may be incorrect.">
            <a:extLst>
              <a:ext uri="{FF2B5EF4-FFF2-40B4-BE49-F238E27FC236}">
                <a16:creationId xmlns:a16="http://schemas.microsoft.com/office/drawing/2014/main" id="{E14EE3AB-8411-F3DF-B167-0562E5E68CD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838199" y="1384742"/>
            <a:ext cx="4076918" cy="5040000"/>
          </a:xfrm>
          <a:prstGeom prst="rect">
            <a:avLst/>
          </a:prstGeom>
        </p:spPr>
      </p:pic>
      <p:pic>
        <p:nvPicPr>
          <p:cNvPr id="5" name="Picture 4" descr="A mural of a fish and a sea creature&#10;&#10;AI-generated content may be incorrect.">
            <a:extLst>
              <a:ext uri="{FF2B5EF4-FFF2-40B4-BE49-F238E27FC236}">
                <a16:creationId xmlns:a16="http://schemas.microsoft.com/office/drawing/2014/main" id="{6D45D25C-A482-2451-7668-6E8D97C9AF4E}"/>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tretch>
            <a:fillRect/>
          </a:stretch>
        </p:blipFill>
        <p:spPr>
          <a:xfrm>
            <a:off x="5333516" y="1384742"/>
            <a:ext cx="5601885" cy="5040000"/>
          </a:xfrm>
          <a:prstGeom prst="rect">
            <a:avLst/>
          </a:prstGeom>
        </p:spPr>
      </p:pic>
    </p:spTree>
    <p:extLst>
      <p:ext uri="{BB962C8B-B14F-4D97-AF65-F5344CB8AC3E}">
        <p14:creationId xmlns:p14="http://schemas.microsoft.com/office/powerpoint/2010/main" val="2253938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TotalTime>
  <Words>377</Words>
  <Application>Microsoft Macintosh PowerPoint</Application>
  <PresentationFormat>Widescreen</PresentationFormat>
  <Paragraphs>33</Paragraphs>
  <Slides>12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Aptos</vt:lpstr>
      <vt:lpstr>Arial</vt:lpstr>
      <vt:lpstr>Office Theme</vt:lpstr>
      <vt:lpstr>Resource Pack For Schools</vt:lpstr>
      <vt:lpstr>Introduction</vt:lpstr>
      <vt:lpstr>Meet the artists </vt:lpstr>
      <vt:lpstr>Meet the artists </vt:lpstr>
      <vt:lpstr>Anthony Downie – North Shields No.4</vt:lpstr>
      <vt:lpstr>KMG – Oceanus</vt:lpstr>
      <vt:lpstr>Marcus Reed – Glory</vt:lpstr>
      <vt:lpstr>Mark One87 – Spirit of Shields</vt:lpstr>
      <vt:lpstr>Nina Valkhoff – The Chase</vt:lpstr>
      <vt:lpstr>Prefab77 – Net Worth</vt:lpstr>
      <vt:lpstr>Watch interviews with the artists</vt:lpstr>
      <vt:lpstr>Plan Your Visit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Wilson</dc:creator>
  <cp:lastModifiedBy>Matt Wilson</cp:lastModifiedBy>
  <cp:revision>20</cp:revision>
  <dcterms:created xsi:type="dcterms:W3CDTF">2025-10-10T10:54:50Z</dcterms:created>
  <dcterms:modified xsi:type="dcterms:W3CDTF">2025-10-10T12:25:58Z</dcterms:modified>
</cp:coreProperties>
</file>