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8"/>
  </p:notesMasterIdLst>
  <p:sldIdLst>
    <p:sldId id="256" r:id="rId2"/>
    <p:sldId id="257" r:id="rId3"/>
    <p:sldId id="262" r:id="rId4"/>
    <p:sldId id="259" r:id="rId5"/>
    <p:sldId id="292" r:id="rId6"/>
    <p:sldId id="260" r:id="rId7"/>
    <p:sldId id="263" r:id="rId8"/>
    <p:sldId id="264" r:id="rId9"/>
    <p:sldId id="265" r:id="rId10"/>
    <p:sldId id="266" r:id="rId11"/>
    <p:sldId id="267" r:id="rId12"/>
    <p:sldId id="268" r:id="rId13"/>
    <p:sldId id="269" r:id="rId14"/>
    <p:sldId id="270" r:id="rId15"/>
    <p:sldId id="271" r:id="rId16"/>
    <p:sldId id="272" r:id="rId17"/>
    <p:sldId id="274"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p:scale>
          <a:sx n="70" d="100"/>
          <a:sy n="70" d="100"/>
        </p:scale>
        <p:origin x="1134"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D385C-B2D1-4184-9814-E74414D30D02}"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55C88-FA78-4535-97AA-788E1C62D2A5}" type="slidenum">
              <a:rPr lang="en-US" smtClean="0"/>
              <a:t>‹#›</a:t>
            </a:fld>
            <a:endParaRPr lang="en-US"/>
          </a:p>
        </p:txBody>
      </p:sp>
    </p:spTree>
    <p:extLst>
      <p:ext uri="{BB962C8B-B14F-4D97-AF65-F5344CB8AC3E}">
        <p14:creationId xmlns:p14="http://schemas.microsoft.com/office/powerpoint/2010/main" val="87067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3563-912D-4981-B49C-B7984DC0A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19962D-4FCA-4163-B720-089902CB64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300F89-99FB-4AF1-B765-279D62E06950}"/>
              </a:ext>
            </a:extLst>
          </p:cNvPr>
          <p:cNvSpPr>
            <a:spLocks noGrp="1"/>
          </p:cNvSpPr>
          <p:nvPr>
            <p:ph type="dt" sz="half" idx="10"/>
          </p:nvPr>
        </p:nvSpPr>
        <p:spPr/>
        <p:txBody>
          <a:bodyPr/>
          <a:lstStyle/>
          <a:p>
            <a:fld id="{C131BFB2-30E6-493B-BCAF-703C119765CB}" type="datetime1">
              <a:rPr lang="en-US" smtClean="0"/>
              <a:t>1/12/2021</a:t>
            </a:fld>
            <a:endParaRPr lang="en-US"/>
          </a:p>
        </p:txBody>
      </p:sp>
      <p:sp>
        <p:nvSpPr>
          <p:cNvPr id="5" name="Footer Placeholder 4">
            <a:extLst>
              <a:ext uri="{FF2B5EF4-FFF2-40B4-BE49-F238E27FC236}">
                <a16:creationId xmlns:a16="http://schemas.microsoft.com/office/drawing/2014/main" id="{35146FF5-A83F-4A0E-BB49-F1833A039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3A2F8-F505-4AB3-A934-5823E000D193}"/>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80959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D3D3-8785-4EEE-8E8E-131ADFED4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81B15-B507-418E-9B47-2E2F92BE9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6E3D2-7656-4F73-8B98-B370E8612A88}"/>
              </a:ext>
            </a:extLst>
          </p:cNvPr>
          <p:cNvSpPr>
            <a:spLocks noGrp="1"/>
          </p:cNvSpPr>
          <p:nvPr>
            <p:ph type="dt" sz="half" idx="10"/>
          </p:nvPr>
        </p:nvSpPr>
        <p:spPr/>
        <p:txBody>
          <a:bodyPr/>
          <a:lstStyle/>
          <a:p>
            <a:fld id="{D8C16D7F-CC5E-4AFD-8F8E-07FD8425AFAD}" type="datetime1">
              <a:rPr lang="en-US" smtClean="0"/>
              <a:t>1/12/2021</a:t>
            </a:fld>
            <a:endParaRPr lang="en-US"/>
          </a:p>
        </p:txBody>
      </p:sp>
      <p:sp>
        <p:nvSpPr>
          <p:cNvPr id="5" name="Footer Placeholder 4">
            <a:extLst>
              <a:ext uri="{FF2B5EF4-FFF2-40B4-BE49-F238E27FC236}">
                <a16:creationId xmlns:a16="http://schemas.microsoft.com/office/drawing/2014/main" id="{F57F4588-22C4-4C25-A054-BD5F346AA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A584-CC6A-45A7-BEDB-0A0961C455FD}"/>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380484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97599-CF1E-4FB4-AE93-71A32D4A7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A20AA5-B1EC-4F51-B350-5FBA27865E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9084C-4604-4E98-8FF1-EB32BC7D1317}"/>
              </a:ext>
            </a:extLst>
          </p:cNvPr>
          <p:cNvSpPr>
            <a:spLocks noGrp="1"/>
          </p:cNvSpPr>
          <p:nvPr>
            <p:ph type="dt" sz="half" idx="10"/>
          </p:nvPr>
        </p:nvSpPr>
        <p:spPr/>
        <p:txBody>
          <a:bodyPr/>
          <a:lstStyle/>
          <a:p>
            <a:fld id="{68BAF45F-778A-4297-B27F-5B07E144AFE7}" type="datetime1">
              <a:rPr lang="en-US" smtClean="0"/>
              <a:t>1/12/2021</a:t>
            </a:fld>
            <a:endParaRPr lang="en-US"/>
          </a:p>
        </p:txBody>
      </p:sp>
      <p:sp>
        <p:nvSpPr>
          <p:cNvPr id="5" name="Footer Placeholder 4">
            <a:extLst>
              <a:ext uri="{FF2B5EF4-FFF2-40B4-BE49-F238E27FC236}">
                <a16:creationId xmlns:a16="http://schemas.microsoft.com/office/drawing/2014/main" id="{0DE2EE97-CDE1-4580-8A4C-44705E804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FD115-8638-4E31-BCCA-DF077F661DA1}"/>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140289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B9B7-A0CC-4E6D-BB39-0B9C5C0A9C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00B03-899B-4501-A0B6-4732E82601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AA8EF-2355-4809-A69E-4C2321D662F2}"/>
              </a:ext>
            </a:extLst>
          </p:cNvPr>
          <p:cNvSpPr>
            <a:spLocks noGrp="1"/>
          </p:cNvSpPr>
          <p:nvPr>
            <p:ph type="dt" sz="half" idx="10"/>
          </p:nvPr>
        </p:nvSpPr>
        <p:spPr/>
        <p:txBody>
          <a:bodyPr/>
          <a:lstStyle/>
          <a:p>
            <a:fld id="{EA003678-2432-4573-BCAE-BC917DD7F8F7}" type="datetime1">
              <a:rPr lang="en-US" smtClean="0"/>
              <a:t>1/12/2021</a:t>
            </a:fld>
            <a:endParaRPr lang="en-US"/>
          </a:p>
        </p:txBody>
      </p:sp>
      <p:sp>
        <p:nvSpPr>
          <p:cNvPr id="5" name="Footer Placeholder 4">
            <a:extLst>
              <a:ext uri="{FF2B5EF4-FFF2-40B4-BE49-F238E27FC236}">
                <a16:creationId xmlns:a16="http://schemas.microsoft.com/office/drawing/2014/main" id="{F41A92C7-3CB1-43EC-B48F-BCCB1DB559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CD9F9E-FEFD-48DF-A975-E938DDA20FDF}"/>
              </a:ext>
            </a:extLst>
          </p:cNvPr>
          <p:cNvSpPr>
            <a:spLocks noGrp="1"/>
          </p:cNvSpPr>
          <p:nvPr>
            <p:ph type="sldNum" sz="quarter" idx="12"/>
          </p:nvPr>
        </p:nvSpPr>
        <p:spPr/>
        <p:txBody>
          <a:bodyPr/>
          <a:lstStyle/>
          <a:p>
            <a:fld id="{1E65E1BB-EE42-4C2C-8359-6692965FDB0A}" type="slidenum">
              <a:rPr lang="en-US" smtClean="0"/>
              <a:pPr/>
              <a:t>‹#›</a:t>
            </a:fld>
            <a:endParaRPr lang="en-US" dirty="0"/>
          </a:p>
        </p:txBody>
      </p:sp>
    </p:spTree>
    <p:extLst>
      <p:ext uri="{BB962C8B-B14F-4D97-AF65-F5344CB8AC3E}">
        <p14:creationId xmlns:p14="http://schemas.microsoft.com/office/powerpoint/2010/main" val="1937907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9A2F-BE07-44BE-B730-437A5F9A18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06876A-ED5F-482D-ADF3-B55B884309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553E37-1253-41B6-A1AD-BEFBA6E9A539}"/>
              </a:ext>
            </a:extLst>
          </p:cNvPr>
          <p:cNvSpPr>
            <a:spLocks noGrp="1"/>
          </p:cNvSpPr>
          <p:nvPr>
            <p:ph type="dt" sz="half" idx="10"/>
          </p:nvPr>
        </p:nvSpPr>
        <p:spPr/>
        <p:txBody>
          <a:bodyPr/>
          <a:lstStyle/>
          <a:p>
            <a:fld id="{0D623A77-19DE-4486-BF7D-CF9175528A17}" type="datetime1">
              <a:rPr lang="en-US" smtClean="0"/>
              <a:t>1/12/2021</a:t>
            </a:fld>
            <a:endParaRPr lang="en-US"/>
          </a:p>
        </p:txBody>
      </p:sp>
      <p:sp>
        <p:nvSpPr>
          <p:cNvPr id="5" name="Footer Placeholder 4">
            <a:extLst>
              <a:ext uri="{FF2B5EF4-FFF2-40B4-BE49-F238E27FC236}">
                <a16:creationId xmlns:a16="http://schemas.microsoft.com/office/drawing/2014/main" id="{E2C11A91-F0A9-4D12-8BAD-C3F64FDB0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C39BB-116A-43EE-A317-CDC39EFB0D61}"/>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380314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B3A9-ABDD-418D-8144-D5D08A2F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BC1A9F-8739-4142-B8A3-43E18D86F1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9DF73C-6A1A-4E19-9EEF-87B818A182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E2B657-A852-468F-888A-AEE9140EE12D}"/>
              </a:ext>
            </a:extLst>
          </p:cNvPr>
          <p:cNvSpPr>
            <a:spLocks noGrp="1"/>
          </p:cNvSpPr>
          <p:nvPr>
            <p:ph type="dt" sz="half" idx="10"/>
          </p:nvPr>
        </p:nvSpPr>
        <p:spPr/>
        <p:txBody>
          <a:bodyPr/>
          <a:lstStyle/>
          <a:p>
            <a:fld id="{8C4DD082-8059-4C80-B0D9-CF66D2CCA465}" type="datetime1">
              <a:rPr lang="en-US" smtClean="0"/>
              <a:t>1/12/2021</a:t>
            </a:fld>
            <a:endParaRPr lang="en-US"/>
          </a:p>
        </p:txBody>
      </p:sp>
      <p:sp>
        <p:nvSpPr>
          <p:cNvPr id="6" name="Footer Placeholder 5">
            <a:extLst>
              <a:ext uri="{FF2B5EF4-FFF2-40B4-BE49-F238E27FC236}">
                <a16:creationId xmlns:a16="http://schemas.microsoft.com/office/drawing/2014/main" id="{D5CE25C2-F781-43DA-9932-15039E115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A93F7-BCCE-4E7F-9681-CC43D5F90777}"/>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184524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E88D2-48FD-4F5C-B65B-A78CE20C33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4DC6FD-7179-4071-8A57-4E6D6D10A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EF1A6A-D589-4CA7-ABB6-F9CE8CFCA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9847C0-A550-4105-97C4-48FCAE188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5073F0-E534-4E92-A622-48A917BF4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6B5E06-9DFD-4901-861B-BF1EC59BDFE0}"/>
              </a:ext>
            </a:extLst>
          </p:cNvPr>
          <p:cNvSpPr>
            <a:spLocks noGrp="1"/>
          </p:cNvSpPr>
          <p:nvPr>
            <p:ph type="dt" sz="half" idx="10"/>
          </p:nvPr>
        </p:nvSpPr>
        <p:spPr/>
        <p:txBody>
          <a:bodyPr/>
          <a:lstStyle/>
          <a:p>
            <a:fld id="{61F8409F-BBB9-4E63-AFF5-C8D551EF9E3E}" type="datetime1">
              <a:rPr lang="en-US" smtClean="0"/>
              <a:t>1/12/2021</a:t>
            </a:fld>
            <a:endParaRPr lang="en-US"/>
          </a:p>
        </p:txBody>
      </p:sp>
      <p:sp>
        <p:nvSpPr>
          <p:cNvPr id="8" name="Footer Placeholder 7">
            <a:extLst>
              <a:ext uri="{FF2B5EF4-FFF2-40B4-BE49-F238E27FC236}">
                <a16:creationId xmlns:a16="http://schemas.microsoft.com/office/drawing/2014/main" id="{39371CE1-E234-441F-9E45-05E57E7840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763EDC-4235-448B-BDF1-C75421026089}"/>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399199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BB71-97FD-4481-9C43-93F422029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82C0BC-6E31-4892-B19B-04F6BE9B20AC}"/>
              </a:ext>
            </a:extLst>
          </p:cNvPr>
          <p:cNvSpPr>
            <a:spLocks noGrp="1"/>
          </p:cNvSpPr>
          <p:nvPr>
            <p:ph type="dt" sz="half" idx="10"/>
          </p:nvPr>
        </p:nvSpPr>
        <p:spPr/>
        <p:txBody>
          <a:bodyPr/>
          <a:lstStyle/>
          <a:p>
            <a:fld id="{3A86E92A-4D32-4CFC-8A48-2E60F826D94B}" type="datetime1">
              <a:rPr lang="en-US" smtClean="0"/>
              <a:t>1/12/2021</a:t>
            </a:fld>
            <a:endParaRPr lang="en-US"/>
          </a:p>
        </p:txBody>
      </p:sp>
      <p:sp>
        <p:nvSpPr>
          <p:cNvPr id="4" name="Footer Placeholder 3">
            <a:extLst>
              <a:ext uri="{FF2B5EF4-FFF2-40B4-BE49-F238E27FC236}">
                <a16:creationId xmlns:a16="http://schemas.microsoft.com/office/drawing/2014/main" id="{3F82F8E8-6AB4-400D-8EA4-75A91C38C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5648F9-E0C9-4EF5-AA9F-694FB3418C0B}"/>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294842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DBC91-B1C8-43C9-9DA2-1560C0A67EDA}"/>
              </a:ext>
            </a:extLst>
          </p:cNvPr>
          <p:cNvSpPr>
            <a:spLocks noGrp="1"/>
          </p:cNvSpPr>
          <p:nvPr>
            <p:ph type="dt" sz="half" idx="10"/>
          </p:nvPr>
        </p:nvSpPr>
        <p:spPr/>
        <p:txBody>
          <a:bodyPr/>
          <a:lstStyle/>
          <a:p>
            <a:fld id="{D327FD0A-79D1-4138-A1C7-B39E78F265F8}" type="datetime1">
              <a:rPr lang="en-US" smtClean="0"/>
              <a:t>1/12/2021</a:t>
            </a:fld>
            <a:endParaRPr lang="en-US"/>
          </a:p>
        </p:txBody>
      </p:sp>
      <p:sp>
        <p:nvSpPr>
          <p:cNvPr id="3" name="Footer Placeholder 2">
            <a:extLst>
              <a:ext uri="{FF2B5EF4-FFF2-40B4-BE49-F238E27FC236}">
                <a16:creationId xmlns:a16="http://schemas.microsoft.com/office/drawing/2014/main" id="{3048F3AB-2A45-4C2B-A2D4-AC4C8430E1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9E94C5-7AB6-425D-8433-C0530CB54478}"/>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55795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D20E-06F7-4A3B-909D-20A923F6E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A038F2-F161-4515-8489-3BC2BEA03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351B97-534B-4CF9-B939-3D89DC3A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CAAAA-64F2-44C7-ADD8-3956763DA38A}"/>
              </a:ext>
            </a:extLst>
          </p:cNvPr>
          <p:cNvSpPr>
            <a:spLocks noGrp="1"/>
          </p:cNvSpPr>
          <p:nvPr>
            <p:ph type="dt" sz="half" idx="10"/>
          </p:nvPr>
        </p:nvSpPr>
        <p:spPr/>
        <p:txBody>
          <a:bodyPr/>
          <a:lstStyle/>
          <a:p>
            <a:fld id="{8A128FF6-27DD-490B-B422-5F9F988DF0BA}" type="datetime1">
              <a:rPr lang="en-US" smtClean="0"/>
              <a:t>1/12/2021</a:t>
            </a:fld>
            <a:endParaRPr lang="en-US"/>
          </a:p>
        </p:txBody>
      </p:sp>
      <p:sp>
        <p:nvSpPr>
          <p:cNvPr id="6" name="Footer Placeholder 5">
            <a:extLst>
              <a:ext uri="{FF2B5EF4-FFF2-40B4-BE49-F238E27FC236}">
                <a16:creationId xmlns:a16="http://schemas.microsoft.com/office/drawing/2014/main" id="{B18F9E46-146E-4B3A-89AF-41634D23F7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461D0-C965-4D32-96C5-3B7A0F37F225}"/>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2732183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224A-95A5-434A-A89B-2284CB9D7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129F83-92A7-48B9-86EF-313343FD1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DB7946-5F91-4336-BD5E-EE4AEA743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36DA2-F676-423B-88A7-F65D98A7A67B}"/>
              </a:ext>
            </a:extLst>
          </p:cNvPr>
          <p:cNvSpPr>
            <a:spLocks noGrp="1"/>
          </p:cNvSpPr>
          <p:nvPr>
            <p:ph type="dt" sz="half" idx="10"/>
          </p:nvPr>
        </p:nvSpPr>
        <p:spPr/>
        <p:txBody>
          <a:bodyPr/>
          <a:lstStyle/>
          <a:p>
            <a:fld id="{AA1DB7DF-725B-4B0B-A641-7B6B6EEF4B7B}" type="datetime1">
              <a:rPr lang="en-US" smtClean="0"/>
              <a:t>1/12/2021</a:t>
            </a:fld>
            <a:endParaRPr lang="en-US"/>
          </a:p>
        </p:txBody>
      </p:sp>
      <p:sp>
        <p:nvSpPr>
          <p:cNvPr id="6" name="Footer Placeholder 5">
            <a:extLst>
              <a:ext uri="{FF2B5EF4-FFF2-40B4-BE49-F238E27FC236}">
                <a16:creationId xmlns:a16="http://schemas.microsoft.com/office/drawing/2014/main" id="{E0DC10D0-7DCB-4348-AEBC-E08BF1F1A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6CFE5-1C4B-4791-A074-DF1ED9B86D8B}"/>
              </a:ext>
            </a:extLst>
          </p:cNvPr>
          <p:cNvSpPr>
            <a:spLocks noGrp="1"/>
          </p:cNvSpPr>
          <p:nvPr>
            <p:ph type="sldNum" sz="quarter" idx="12"/>
          </p:nvPr>
        </p:nvSpPr>
        <p:spPr/>
        <p:txBody>
          <a:bodyPr/>
          <a:lstStyle/>
          <a:p>
            <a:fld id="{1E65E1BB-EE42-4C2C-8359-6692965FDB0A}" type="slidenum">
              <a:rPr lang="en-US" smtClean="0"/>
              <a:t>‹#›</a:t>
            </a:fld>
            <a:endParaRPr lang="en-US"/>
          </a:p>
        </p:txBody>
      </p:sp>
    </p:spTree>
    <p:extLst>
      <p:ext uri="{BB962C8B-B14F-4D97-AF65-F5344CB8AC3E}">
        <p14:creationId xmlns:p14="http://schemas.microsoft.com/office/powerpoint/2010/main" val="343937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6FB6BC-E8AD-40CE-A7DE-2F16FC302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E670F-4CC9-4882-B6D6-A464A9B37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FEE5A-EBC3-412E-9840-D6E7C97DF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1/12/2021</a:t>
            </a:fld>
            <a:endParaRPr lang="en-US" dirty="0"/>
          </a:p>
        </p:txBody>
      </p:sp>
      <p:sp>
        <p:nvSpPr>
          <p:cNvPr id="5" name="Footer Placeholder 4">
            <a:extLst>
              <a:ext uri="{FF2B5EF4-FFF2-40B4-BE49-F238E27FC236}">
                <a16:creationId xmlns:a16="http://schemas.microsoft.com/office/drawing/2014/main" id="{191D763B-C13B-4BC5-B0A5-86CA7A07E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Slide Number Placeholder 5">
            <a:extLst>
              <a:ext uri="{FF2B5EF4-FFF2-40B4-BE49-F238E27FC236}">
                <a16:creationId xmlns:a16="http://schemas.microsoft.com/office/drawing/2014/main" id="{55814C38-2AC8-4B5F-BAB3-C0FB7CF9F9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5E1BB-EE42-4C2C-8359-6692965FDB0A}" type="slidenum">
              <a:rPr lang="en-US" smtClean="0"/>
              <a:pPr/>
              <a:t>‹#›</a:t>
            </a:fld>
            <a:endParaRPr lang="en-US" dirty="0"/>
          </a:p>
        </p:txBody>
      </p:sp>
      <p:sp>
        <p:nvSpPr>
          <p:cNvPr id="7" name="Rectangle 6">
            <a:extLst>
              <a:ext uri="{FF2B5EF4-FFF2-40B4-BE49-F238E27FC236}">
                <a16:creationId xmlns:a16="http://schemas.microsoft.com/office/drawing/2014/main" id="{5A3FB2A4-B492-4DF6-8C9B-0FC58C9BDF56}"/>
              </a:ext>
            </a:extLst>
          </p:cNvPr>
          <p:cNvSpPr/>
          <p:nvPr userDrawn="1"/>
        </p:nvSpPr>
        <p:spPr>
          <a:xfrm>
            <a:off x="0" y="6251171"/>
            <a:ext cx="12192000" cy="60682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9122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0">
            <a:extLst>
              <a:ext uri="{FF2B5EF4-FFF2-40B4-BE49-F238E27FC236}">
                <a16:creationId xmlns:a16="http://schemas.microsoft.com/office/drawing/2014/main" id="{7F357D35-3E3E-4EC7-B3AE-C106ABB7D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2">
            <a:extLst>
              <a:ext uri="{FF2B5EF4-FFF2-40B4-BE49-F238E27FC236}">
                <a16:creationId xmlns:a16="http://schemas.microsoft.com/office/drawing/2014/main" id="{9334D921-DCE6-4D92-987F-D98C93F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40" name="Rectangle 14">
            <a:extLst>
              <a:ext uri="{FF2B5EF4-FFF2-40B4-BE49-F238E27FC236}">
                <a16:creationId xmlns:a16="http://schemas.microsoft.com/office/drawing/2014/main" id="{DE4D942F-489D-4A7B-8983-94254348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E8F0F547-5526-40CC-8397-442101C26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768667"/>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93BD913-0EB6-48A4-B22A-6A4DE089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943D8B-F004-4142-B275-424558B9E4F8}"/>
              </a:ext>
            </a:extLst>
          </p:cNvPr>
          <p:cNvSpPr>
            <a:spLocks noGrp="1"/>
          </p:cNvSpPr>
          <p:nvPr>
            <p:ph type="ctrTitle"/>
          </p:nvPr>
        </p:nvSpPr>
        <p:spPr>
          <a:xfrm>
            <a:off x="6736924" y="857675"/>
            <a:ext cx="4566230" cy="3847033"/>
          </a:xfrm>
        </p:spPr>
        <p:txBody>
          <a:bodyPr>
            <a:normAutofit/>
          </a:bodyPr>
          <a:lstStyle/>
          <a:p>
            <a:r>
              <a:rPr lang="en-US" sz="4400" b="1" u="sng">
                <a:solidFill>
                  <a:srgbClr val="FFFFFF"/>
                </a:solidFill>
              </a:rPr>
              <a:t>First Time Home Buyers</a:t>
            </a:r>
            <a:br>
              <a:rPr lang="en-US" sz="4400">
                <a:solidFill>
                  <a:srgbClr val="FFFFFF"/>
                </a:solidFill>
              </a:rPr>
            </a:br>
            <a:r>
              <a:rPr lang="en-US" sz="4400" i="1">
                <a:solidFill>
                  <a:srgbClr val="FFFFFF"/>
                </a:solidFill>
              </a:rPr>
              <a:t>A step-by-step guide to purchasing your first home</a:t>
            </a:r>
          </a:p>
        </p:txBody>
      </p:sp>
      <p:sp>
        <p:nvSpPr>
          <p:cNvPr id="3" name="Subtitle 2">
            <a:extLst>
              <a:ext uri="{FF2B5EF4-FFF2-40B4-BE49-F238E27FC236}">
                <a16:creationId xmlns:a16="http://schemas.microsoft.com/office/drawing/2014/main" id="{29F30026-51E1-46D8-9D75-BACA5E778507}"/>
              </a:ext>
            </a:extLst>
          </p:cNvPr>
          <p:cNvSpPr>
            <a:spLocks noGrp="1"/>
          </p:cNvSpPr>
          <p:nvPr>
            <p:ph type="subTitle" idx="1"/>
          </p:nvPr>
        </p:nvSpPr>
        <p:spPr>
          <a:xfrm>
            <a:off x="6736924" y="4832627"/>
            <a:ext cx="4535850" cy="1165717"/>
          </a:xfrm>
        </p:spPr>
        <p:txBody>
          <a:bodyPr>
            <a:normAutofit/>
          </a:bodyPr>
          <a:lstStyle/>
          <a:p>
            <a:r>
              <a:rPr lang="en-US" sz="2200">
                <a:solidFill>
                  <a:srgbClr val="FFFFFF"/>
                </a:solidFill>
              </a:rPr>
              <a:t>Presented by Giselle Marlo</a:t>
            </a:r>
          </a:p>
          <a:p>
            <a:r>
              <a:rPr lang="en-US" sz="2200">
                <a:solidFill>
                  <a:srgbClr val="FFFFFF"/>
                </a:solidFill>
              </a:rPr>
              <a:t>Back Bay Lending</a:t>
            </a:r>
          </a:p>
        </p:txBody>
      </p:sp>
      <p:pic>
        <p:nvPicPr>
          <p:cNvPr id="6" name="Picture 5" descr="A person smiling for the camera&#10;&#10;Description automatically generated with medium confidence">
            <a:extLst>
              <a:ext uri="{FF2B5EF4-FFF2-40B4-BE49-F238E27FC236}">
                <a16:creationId xmlns:a16="http://schemas.microsoft.com/office/drawing/2014/main" id="{80A4C4EF-7E39-4AA6-AF1D-127163854932}"/>
              </a:ext>
            </a:extLst>
          </p:cNvPr>
          <p:cNvPicPr>
            <a:picLocks noChangeAspect="1"/>
          </p:cNvPicPr>
          <p:nvPr/>
        </p:nvPicPr>
        <p:blipFill rotWithShape="1">
          <a:blip r:embed="rId2">
            <a:extLst>
              <a:ext uri="{28A0092B-C50C-407E-A947-70E740481C1C}">
                <a14:useLocalDpi xmlns:a14="http://schemas.microsoft.com/office/drawing/2010/main" val="0"/>
              </a:ext>
            </a:extLst>
          </a:blip>
          <a:srcRect l="5936" r="3" b="3"/>
          <a:stretch/>
        </p:blipFill>
        <p:spPr>
          <a:xfrm>
            <a:off x="872064" y="857675"/>
            <a:ext cx="4593715" cy="5140669"/>
          </a:xfrm>
          <a:prstGeom prst="rect">
            <a:avLst/>
          </a:prstGeom>
        </p:spPr>
      </p:pic>
      <p:sp>
        <p:nvSpPr>
          <p:cNvPr id="4" name="Slide Number Placeholder 3">
            <a:extLst>
              <a:ext uri="{FF2B5EF4-FFF2-40B4-BE49-F238E27FC236}">
                <a16:creationId xmlns:a16="http://schemas.microsoft.com/office/drawing/2014/main" id="{341B8518-8AFF-47E7-939E-091C530D2FAA}"/>
              </a:ext>
            </a:extLst>
          </p:cNvPr>
          <p:cNvSpPr>
            <a:spLocks noGrp="1"/>
          </p:cNvSpPr>
          <p:nvPr>
            <p:ph type="sldNum" sz="quarter" idx="12"/>
          </p:nvPr>
        </p:nvSpPr>
        <p:spPr>
          <a:xfrm>
            <a:off x="8610600" y="6223828"/>
            <a:ext cx="2743200" cy="365125"/>
          </a:xfrm>
          <a:prstGeom prst="ellipse">
            <a:avLst/>
          </a:prstGeom>
        </p:spPr>
        <p:txBody>
          <a:bodyPr>
            <a:normAutofit/>
          </a:bodyPr>
          <a:lstStyle/>
          <a:p>
            <a:pPr>
              <a:lnSpc>
                <a:spcPct val="90000"/>
              </a:lnSpc>
              <a:spcAft>
                <a:spcPts val="600"/>
              </a:spcAft>
            </a:pPr>
            <a:fld id="{1E65E1BB-EE42-4C2C-8359-6692965FDB0A}" type="slidenum">
              <a:rPr lang="en-US">
                <a:solidFill>
                  <a:srgbClr val="FFFFFF"/>
                </a:solidFill>
              </a:rPr>
              <a:pPr>
                <a:lnSpc>
                  <a:spcPct val="90000"/>
                </a:lnSpc>
                <a:spcAft>
                  <a:spcPts val="600"/>
                </a:spcAft>
              </a:pPr>
              <a:t>1</a:t>
            </a:fld>
            <a:endParaRPr lang="en-US">
              <a:solidFill>
                <a:srgbClr val="FFFFFF"/>
              </a:solidFill>
            </a:endParaRPr>
          </a:p>
        </p:txBody>
      </p:sp>
    </p:spTree>
    <p:extLst>
      <p:ext uri="{BB962C8B-B14F-4D97-AF65-F5344CB8AC3E}">
        <p14:creationId xmlns:p14="http://schemas.microsoft.com/office/powerpoint/2010/main" val="1922961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3: </a:t>
            </a:r>
            <a:r>
              <a:rPr lang="en-US" sz="3600" u="sng" dirty="0">
                <a:solidFill>
                  <a:schemeClr val="tx1">
                    <a:lumMod val="85000"/>
                    <a:lumOff val="15000"/>
                  </a:schemeClr>
                </a:solidFill>
              </a:rPr>
              <a:t>How to Get Preapproved</a:t>
            </a:r>
          </a:p>
        </p:txBody>
      </p:sp>
      <p:pic>
        <p:nvPicPr>
          <p:cNvPr id="6" name="Content Placeholder 5" descr="A girl sitting on a bed&#10;&#10;Description generated with very high confidence">
            <a:extLst>
              <a:ext uri="{FF2B5EF4-FFF2-40B4-BE49-F238E27FC236}">
                <a16:creationId xmlns:a16="http://schemas.microsoft.com/office/drawing/2014/main" id="{8C383ACB-82ED-4B89-B6C6-FEB33AA7EA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836452" y="1825625"/>
            <a:ext cx="6519095" cy="4351338"/>
          </a:xfrm>
          <a:prstGeom prst="rect">
            <a:avLst/>
          </a:prstGeom>
        </p:spPr>
      </p:pic>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10</a:t>
            </a:fld>
            <a:endParaRPr lang="en-US">
              <a:solidFill>
                <a:srgbClr val="FFFFFF"/>
              </a:solidFill>
            </a:endParaRPr>
          </a:p>
        </p:txBody>
      </p:sp>
    </p:spTree>
    <p:extLst>
      <p:ext uri="{BB962C8B-B14F-4D97-AF65-F5344CB8AC3E}">
        <p14:creationId xmlns:p14="http://schemas.microsoft.com/office/powerpoint/2010/main" val="415549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Prequalification and the PAL</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482725"/>
            <a:ext cx="10515600" cy="4351338"/>
          </a:xfrm>
        </p:spPr>
        <p:txBody>
          <a:bodyPr>
            <a:normAutofit/>
          </a:bodyPr>
          <a:lstStyle/>
          <a:p>
            <a:pPr>
              <a:lnSpc>
                <a:spcPct val="150000"/>
              </a:lnSpc>
            </a:pPr>
            <a:r>
              <a:rPr lang="en-US" sz="2000" dirty="0"/>
              <a:t>Knowing how much you can afford before you start looking for a house can save you time and frustration. Getting a </a:t>
            </a:r>
            <a:r>
              <a:rPr lang="en-US" sz="2000" b="1" dirty="0"/>
              <a:t>clear picture </a:t>
            </a:r>
            <a:r>
              <a:rPr lang="en-US" sz="2000" dirty="0"/>
              <a:t>of your budget will ensure that you don't fall in love with a house you can't afford.</a:t>
            </a:r>
          </a:p>
          <a:p>
            <a:pPr>
              <a:lnSpc>
                <a:spcPct val="150000"/>
              </a:lnSpc>
            </a:pPr>
            <a:r>
              <a:rPr lang="en-US" sz="2000" dirty="0"/>
              <a:t>When you get preapproved, you'll complete a </a:t>
            </a:r>
            <a:r>
              <a:rPr lang="en-US" sz="2000" b="1" dirty="0"/>
              <a:t>mortgage application</a:t>
            </a:r>
            <a:r>
              <a:rPr lang="en-US" sz="2000" dirty="0"/>
              <a:t>, the lender will review your financial records and credit history then lender will underwrite (or fact-check) the information you provide. </a:t>
            </a:r>
          </a:p>
          <a:p>
            <a:pPr>
              <a:lnSpc>
                <a:spcPct val="150000"/>
              </a:lnSpc>
            </a:pPr>
            <a:r>
              <a:rPr lang="en-US" sz="2000" dirty="0"/>
              <a:t>Once you're </a:t>
            </a:r>
            <a:r>
              <a:rPr lang="en-US" sz="2000" b="1" dirty="0"/>
              <a:t>preapproved</a:t>
            </a:r>
            <a:r>
              <a:rPr lang="en-US" sz="2000" dirty="0"/>
              <a:t>, you'll receive a preapproval letter (PAL) stating how much you can get approved for. Your preapproval letter will expire after 90 days of issue.</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11</a:t>
            </a:fld>
            <a:endParaRPr lang="en-US"/>
          </a:p>
        </p:txBody>
      </p:sp>
    </p:spTree>
    <p:extLst>
      <p:ext uri="{BB962C8B-B14F-4D97-AF65-F5344CB8AC3E}">
        <p14:creationId xmlns:p14="http://schemas.microsoft.com/office/powerpoint/2010/main" val="587379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33400" y="79375"/>
            <a:ext cx="10515600" cy="1325563"/>
          </a:xfrm>
        </p:spPr>
        <p:txBody>
          <a:bodyPr>
            <a:normAutofit/>
          </a:bodyPr>
          <a:lstStyle/>
          <a:p>
            <a:r>
              <a:rPr lang="en-US" b="1" u="sng" dirty="0"/>
              <a:t>How Your Preapproval Amount Is Determined</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533400" y="1187376"/>
            <a:ext cx="10515600" cy="4984823"/>
          </a:xfrm>
        </p:spPr>
        <p:txBody>
          <a:bodyPr>
            <a:noAutofit/>
          </a:bodyPr>
          <a:lstStyle/>
          <a:p>
            <a:pPr marL="0" indent="0">
              <a:buNone/>
            </a:pPr>
            <a:r>
              <a:rPr lang="en-US" sz="1800" b="1" dirty="0"/>
              <a:t>Your Savings</a:t>
            </a:r>
          </a:p>
          <a:p>
            <a:pPr marL="0" indent="0">
              <a:buNone/>
            </a:pPr>
            <a:r>
              <a:rPr lang="en-US" sz="1800" dirty="0"/>
              <a:t>How much you have in savings is important because it shows your lender how much of a </a:t>
            </a:r>
            <a:r>
              <a:rPr lang="en-US" sz="1800" b="1" dirty="0"/>
              <a:t>down payment </a:t>
            </a:r>
            <a:r>
              <a:rPr lang="en-US" sz="1800" dirty="0"/>
              <a:t>you can afford. A down payment is the amount of your home's purchase price you pay upfront. While the old way of thinking was that you needed to save up </a:t>
            </a:r>
            <a:r>
              <a:rPr lang="en-US" sz="1800" b="1" dirty="0"/>
              <a:t>20%</a:t>
            </a:r>
            <a:r>
              <a:rPr lang="en-US" sz="1800" dirty="0"/>
              <a:t> of your home's purchase price as a down payment, these days you may not need to have a lot of savings in the bank to afford a home. Conventional loans typically require a minimum 5% down payment, while FHA loans require as little as </a:t>
            </a:r>
            <a:r>
              <a:rPr lang="en-US" sz="1800" b="1" dirty="0"/>
              <a:t>3.5%</a:t>
            </a:r>
            <a:r>
              <a:rPr lang="en-US" sz="1800" dirty="0"/>
              <a:t> down.</a:t>
            </a:r>
          </a:p>
          <a:p>
            <a:pPr marL="0" indent="0">
              <a:buNone/>
            </a:pPr>
            <a:endParaRPr lang="en-US" sz="1800" dirty="0"/>
          </a:p>
          <a:p>
            <a:pPr marL="0" indent="0">
              <a:buNone/>
            </a:pPr>
            <a:r>
              <a:rPr lang="en-US" sz="1800" b="1" dirty="0"/>
              <a:t>Your Income</a:t>
            </a:r>
          </a:p>
          <a:p>
            <a:pPr marL="0" indent="0">
              <a:buNone/>
            </a:pPr>
            <a:r>
              <a:rPr lang="en-US" sz="1800" dirty="0"/>
              <a:t>Lenders review your income to ensure you can afford a monthly mortgage payment, and they'll also check your debt-to-income (DTI) ratio to make sure that the amount of debt you have doesn't </a:t>
            </a:r>
            <a:r>
              <a:rPr lang="en-US" sz="1800" b="1" dirty="0"/>
              <a:t>offset</a:t>
            </a:r>
            <a:r>
              <a:rPr lang="en-US" sz="1800" dirty="0"/>
              <a:t> your income too much.</a:t>
            </a:r>
          </a:p>
          <a:p>
            <a:pPr marL="0" indent="0">
              <a:buNone/>
            </a:pPr>
            <a:endParaRPr lang="en-US" sz="1800" dirty="0"/>
          </a:p>
          <a:p>
            <a:pPr marL="0" indent="0">
              <a:buNone/>
            </a:pPr>
            <a:r>
              <a:rPr lang="en-US" sz="1800" b="1" dirty="0"/>
              <a:t>Your Credit</a:t>
            </a:r>
          </a:p>
          <a:p>
            <a:pPr marL="0" indent="0">
              <a:buNone/>
            </a:pPr>
            <a:r>
              <a:rPr lang="en-US" sz="1800" dirty="0"/>
              <a:t>In order to buy a home, it's important to pay attention to your </a:t>
            </a:r>
            <a:r>
              <a:rPr lang="en-US" sz="1800" b="1" dirty="0"/>
              <a:t>credit</a:t>
            </a:r>
            <a:r>
              <a:rPr lang="en-US" sz="1800" dirty="0"/>
              <a:t>. Having good credit can help you qualify for a better interest rate because you've shown lenders and investors that you're a responsible borrower. Some mortgage lenders require a minimum credit score in order to approve a loan.</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12</a:t>
            </a:fld>
            <a:endParaRPr lang="en-US"/>
          </a:p>
        </p:txBody>
      </p:sp>
    </p:spTree>
    <p:extLst>
      <p:ext uri="{BB962C8B-B14F-4D97-AF65-F5344CB8AC3E}">
        <p14:creationId xmlns:p14="http://schemas.microsoft.com/office/powerpoint/2010/main" val="2111588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standing in a room&#10;&#10;Description generated with very high confidence">
            <a:extLst>
              <a:ext uri="{FF2B5EF4-FFF2-40B4-BE49-F238E27FC236}">
                <a16:creationId xmlns:a16="http://schemas.microsoft.com/office/drawing/2014/main" id="{C953B969-AB8E-4DDE-87C5-38BD50EE7201}"/>
              </a:ext>
            </a:extLst>
          </p:cNvPr>
          <p:cNvPicPr>
            <a:picLocks noChangeAspect="1"/>
          </p:cNvPicPr>
          <p:nvPr/>
        </p:nvPicPr>
        <p:blipFill rotWithShape="1">
          <a:blip r:embed="rId2">
            <a:extLst>
              <a:ext uri="{28A0092B-C50C-407E-A947-70E740481C1C}">
                <a14:useLocalDpi xmlns:a14="http://schemas.microsoft.com/office/drawing/2010/main" val="0"/>
              </a:ext>
            </a:extLst>
          </a:blip>
          <a:srcRect t="6477" b="9253"/>
          <a:stretch/>
        </p:blipFill>
        <p:spPr>
          <a:xfrm>
            <a:off x="20" y="10"/>
            <a:ext cx="12191980" cy="6857990"/>
          </a:xfrm>
          <a:prstGeom prst="rect">
            <a:avLst/>
          </a:prstGeom>
        </p:spPr>
      </p:pic>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4: </a:t>
            </a:r>
            <a:r>
              <a:rPr lang="en-US" sz="3600" u="sng" dirty="0">
                <a:solidFill>
                  <a:schemeClr val="tx1">
                    <a:lumMod val="85000"/>
                    <a:lumOff val="15000"/>
                  </a:schemeClr>
                </a:solidFill>
              </a:rPr>
              <a:t>Working with a Real Estate Agent</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13</a:t>
            </a:fld>
            <a:endParaRPr lang="en-US">
              <a:solidFill>
                <a:srgbClr val="FFFFFF"/>
              </a:solidFill>
            </a:endParaRPr>
          </a:p>
        </p:txBody>
      </p:sp>
    </p:spTree>
    <p:extLst>
      <p:ext uri="{BB962C8B-B14F-4D97-AF65-F5344CB8AC3E}">
        <p14:creationId xmlns:p14="http://schemas.microsoft.com/office/powerpoint/2010/main" val="391761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838200" y="222250"/>
            <a:ext cx="10515600" cy="1325563"/>
          </a:xfrm>
        </p:spPr>
        <p:txBody>
          <a:bodyPr>
            <a:normAutofit/>
          </a:bodyPr>
          <a:lstStyle/>
          <a:p>
            <a:r>
              <a:rPr lang="en-US" b="1" u="sng" dirty="0"/>
              <a:t>Why You Should Work with a Real Estate Agent</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266825"/>
            <a:ext cx="10515600" cy="4914900"/>
          </a:xfrm>
        </p:spPr>
        <p:txBody>
          <a:bodyPr>
            <a:normAutofit fontScale="92500"/>
          </a:bodyPr>
          <a:lstStyle/>
          <a:p>
            <a:pPr marL="0" indent="0">
              <a:buNone/>
            </a:pPr>
            <a:r>
              <a:rPr lang="en-US" sz="1400" b="1" dirty="0"/>
              <a:t>Find the Right House</a:t>
            </a:r>
          </a:p>
          <a:p>
            <a:r>
              <a:rPr lang="en-US" sz="1400" dirty="0"/>
              <a:t>First and foremost, your agent will help you find the right house. Agents have access to the MLS database, which means they know what homes are on the market, what features they have, and what they're listed for. While real estate listing sites have this information and can be a good starting point, they're not always </a:t>
            </a:r>
            <a:r>
              <a:rPr lang="en-US" sz="1400" b="1" dirty="0"/>
              <a:t>100% accurate </a:t>
            </a:r>
            <a:r>
              <a:rPr lang="en-US" sz="1400" dirty="0"/>
              <a:t>or up to date.</a:t>
            </a:r>
          </a:p>
          <a:p>
            <a:r>
              <a:rPr lang="en-US" sz="1400" dirty="0"/>
              <a:t>Agents have also seen enough homes to know which ones are likely to have expensive problems. Your agent should be able to tell you what to look for and what to steer clear of, which is especially important if you're a </a:t>
            </a:r>
            <a:r>
              <a:rPr lang="en-US" sz="1400" b="1" dirty="0"/>
              <a:t>first-time home buyer</a:t>
            </a:r>
            <a:r>
              <a:rPr lang="en-US" sz="1400" dirty="0"/>
              <a:t>.</a:t>
            </a:r>
          </a:p>
          <a:p>
            <a:pPr marL="0" indent="0">
              <a:buNone/>
            </a:pPr>
            <a:r>
              <a:rPr lang="en-US" sz="1400" b="1" dirty="0"/>
              <a:t>Zero in on a Good Area</a:t>
            </a:r>
          </a:p>
          <a:p>
            <a:r>
              <a:rPr lang="en-US" sz="1400" dirty="0"/>
              <a:t>Finding the right house isn't only about knowing which homes are up for sale. A real estate agent can help you zero in on the location that's right for you. An experienced agent will help you find the very best school districts, amenities and resale values – or whatever is </a:t>
            </a:r>
            <a:r>
              <a:rPr lang="en-US" sz="1400" b="1" dirty="0"/>
              <a:t>important to you</a:t>
            </a:r>
            <a:r>
              <a:rPr lang="en-US" sz="1400" dirty="0"/>
              <a:t>.</a:t>
            </a:r>
          </a:p>
          <a:p>
            <a:pPr marL="0" indent="0">
              <a:buNone/>
            </a:pPr>
            <a:r>
              <a:rPr lang="en-US" sz="1400" b="1" dirty="0"/>
              <a:t>Get a Guiding Hand</a:t>
            </a:r>
          </a:p>
          <a:p>
            <a:r>
              <a:rPr lang="en-US" sz="1400" dirty="0"/>
              <a:t>One of the primary benefits of partnering with a real estate agent is the </a:t>
            </a:r>
            <a:r>
              <a:rPr lang="en-US" sz="1400" b="1" dirty="0"/>
              <a:t>consultation</a:t>
            </a:r>
            <a:r>
              <a:rPr lang="en-US" sz="1400" dirty="0"/>
              <a:t>. While most homeowners will only buy a house a few times in their lifetime, agents go through the buying process with their clients day in and day out.</a:t>
            </a:r>
          </a:p>
          <a:p>
            <a:pPr marL="0" indent="0">
              <a:buNone/>
            </a:pPr>
            <a:r>
              <a:rPr lang="en-US" sz="1400" b="1" dirty="0"/>
              <a:t>Manage the Paperwork</a:t>
            </a:r>
          </a:p>
          <a:p>
            <a:r>
              <a:rPr lang="en-US" sz="1400" dirty="0"/>
              <a:t>Do you know how to write a </a:t>
            </a:r>
            <a:r>
              <a:rPr lang="en-US" sz="1400" b="1" dirty="0"/>
              <a:t>purchase agreement</a:t>
            </a:r>
            <a:r>
              <a:rPr lang="en-US" sz="1400" dirty="0"/>
              <a:t>? Luckily, this isn't something you need to worry about. Your agent will draw up the purchase agreement so all you have to do is read it and sign it. There's a lot of paperwork involved in buying a home, and your agent is there to take care of it.</a:t>
            </a:r>
          </a:p>
          <a:p>
            <a:pPr marL="0" indent="0">
              <a:buNone/>
            </a:pPr>
            <a:r>
              <a:rPr lang="en-US" sz="1400" b="1" dirty="0"/>
              <a:t>Make Connections</a:t>
            </a:r>
          </a:p>
          <a:p>
            <a:r>
              <a:rPr lang="en-US" sz="1400" dirty="0"/>
              <a:t>The buying process can be a whirlwind experience once you've had an offer accepted. There are so many things for you to take care of over the course of about a month, including getting an inspection, arranging movers, shopping for insurance, buying a </a:t>
            </a:r>
            <a:r>
              <a:rPr lang="en-US" sz="1400" b="1" dirty="0"/>
              <a:t>home warranty </a:t>
            </a:r>
            <a:r>
              <a:rPr lang="en-US" sz="1400" dirty="0"/>
              <a:t>and arranging for necessary repairs – and that doesn't even cover getting a mortgage. Your real estate agent has seen it all before and knows just what to do at every step.</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14</a:t>
            </a:fld>
            <a:endParaRPr lang="en-US"/>
          </a:p>
        </p:txBody>
      </p:sp>
    </p:spTree>
    <p:extLst>
      <p:ext uri="{BB962C8B-B14F-4D97-AF65-F5344CB8AC3E}">
        <p14:creationId xmlns:p14="http://schemas.microsoft.com/office/powerpoint/2010/main" val="52685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Finding a Real Estate Agent</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444625"/>
            <a:ext cx="10515600" cy="4351338"/>
          </a:xfrm>
        </p:spPr>
        <p:txBody>
          <a:bodyPr>
            <a:normAutofit/>
          </a:bodyPr>
          <a:lstStyle/>
          <a:p>
            <a:pPr marL="0" indent="0">
              <a:lnSpc>
                <a:spcPct val="150000"/>
              </a:lnSpc>
              <a:buNone/>
            </a:pPr>
            <a:r>
              <a:rPr lang="en-US" sz="2000" b="1" dirty="0"/>
              <a:t>Referrals</a:t>
            </a:r>
            <a:r>
              <a:rPr lang="en-US" sz="2000" dirty="0"/>
              <a:t> can be a good place to start. Do you have family or friends who recently bought a home in your area? Can your lender give you a referral?</a:t>
            </a:r>
          </a:p>
          <a:p>
            <a:pPr>
              <a:lnSpc>
                <a:spcPct val="150000"/>
              </a:lnSpc>
            </a:pPr>
            <a:r>
              <a:rPr lang="en-US" sz="2000" dirty="0"/>
              <a:t>Once you've got a name or two, there are a few ways to know you've got the right person on your side. You definitely want a </a:t>
            </a:r>
            <a:r>
              <a:rPr lang="en-US" sz="2000" b="1" dirty="0"/>
              <a:t>realtor</a:t>
            </a:r>
            <a:r>
              <a:rPr lang="en-US" sz="2000" dirty="0"/>
              <a:t> over a regular real estate agent. Realtors are real estate agents who are members of the National Association of Realtors – and that's important because it means they're held to a strict code of ethics.</a:t>
            </a:r>
          </a:p>
          <a:p>
            <a:pPr>
              <a:lnSpc>
                <a:spcPct val="150000"/>
              </a:lnSpc>
            </a:pPr>
            <a:r>
              <a:rPr lang="en-US" sz="2000" dirty="0"/>
              <a:t>Look for a real estate agent who holds a </a:t>
            </a:r>
            <a:r>
              <a:rPr lang="en-US" sz="2000" b="1" dirty="0"/>
              <a:t>real estate broker license</a:t>
            </a:r>
            <a:r>
              <a:rPr lang="en-US" sz="2000" dirty="0"/>
              <a:t>. This can be a great indication that they've gone above and beyond in their education.</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15</a:t>
            </a:fld>
            <a:endParaRPr lang="en-US"/>
          </a:p>
        </p:txBody>
      </p:sp>
    </p:spTree>
    <p:extLst>
      <p:ext uri="{BB962C8B-B14F-4D97-AF65-F5344CB8AC3E}">
        <p14:creationId xmlns:p14="http://schemas.microsoft.com/office/powerpoint/2010/main" val="398929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What to Expect From Your Real Estate Agent</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568450"/>
            <a:ext cx="10515600" cy="4351338"/>
          </a:xfrm>
        </p:spPr>
        <p:txBody>
          <a:bodyPr>
            <a:normAutofit/>
          </a:bodyPr>
          <a:lstStyle/>
          <a:p>
            <a:pPr marL="0" indent="0">
              <a:buNone/>
            </a:pPr>
            <a:r>
              <a:rPr lang="en-US" sz="2000" dirty="0"/>
              <a:t>Each agent is </a:t>
            </a:r>
            <a:r>
              <a:rPr lang="en-US" sz="2000" b="1" dirty="0"/>
              <a:t>different</a:t>
            </a:r>
            <a:r>
              <a:rPr lang="en-US" sz="2000" dirty="0"/>
              <a:t>, but here's a general picture of what you can expect once you've kicked the house hunting process into motion:</a:t>
            </a:r>
          </a:p>
          <a:p>
            <a:r>
              <a:rPr lang="en-US" sz="2000" dirty="0"/>
              <a:t>You'll spend some time talking about what you're looking for. Your agent will want to see your </a:t>
            </a:r>
            <a:r>
              <a:rPr lang="en-US" sz="2000" b="1" dirty="0"/>
              <a:t>preapproval letter</a:t>
            </a:r>
            <a:r>
              <a:rPr lang="en-US" sz="2000" dirty="0"/>
              <a:t>. Be prepared to talk about your budget, your target area and the criteria for your home.</a:t>
            </a:r>
          </a:p>
          <a:p>
            <a:r>
              <a:rPr lang="en-US" sz="2000" dirty="0"/>
              <a:t>You'll get to review some </a:t>
            </a:r>
            <a:r>
              <a:rPr lang="en-US" sz="2000" b="1" dirty="0"/>
              <a:t>listings</a:t>
            </a:r>
            <a:r>
              <a:rPr lang="en-US" sz="2000" dirty="0"/>
              <a:t>. Your agent will send you listings of homes you might be interested in. Then, you can let your agent know which ones you want to see.</a:t>
            </a:r>
          </a:p>
          <a:p>
            <a:r>
              <a:rPr lang="en-US" sz="2000" dirty="0"/>
              <a:t>Your agent will set up showings. In most cases, your agent will work fast so you don't miss out on a potential home. That's why it helps to keep an </a:t>
            </a:r>
            <a:r>
              <a:rPr lang="en-US" sz="2000" b="1" dirty="0"/>
              <a:t>open schedule </a:t>
            </a:r>
            <a:r>
              <a:rPr lang="en-US" sz="2000" dirty="0"/>
              <a:t>while you're house hunting, especially if you're in a competitive market.</a:t>
            </a:r>
          </a:p>
          <a:p>
            <a:r>
              <a:rPr lang="en-US" sz="2000" dirty="0"/>
              <a:t>You'll attend showings together until you're ready to make an offer. At that point, your agent will draft the </a:t>
            </a:r>
            <a:r>
              <a:rPr lang="en-US" sz="2000" b="1" dirty="0"/>
              <a:t>offer letter </a:t>
            </a:r>
            <a:r>
              <a:rPr lang="en-US" sz="2000" dirty="0"/>
              <a:t>and cross their fingers for you.</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16</a:t>
            </a:fld>
            <a:endParaRPr lang="en-US"/>
          </a:p>
        </p:txBody>
      </p:sp>
    </p:spTree>
    <p:extLst>
      <p:ext uri="{BB962C8B-B14F-4D97-AF65-F5344CB8AC3E}">
        <p14:creationId xmlns:p14="http://schemas.microsoft.com/office/powerpoint/2010/main" val="321559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5: </a:t>
            </a:r>
            <a:r>
              <a:rPr lang="en-US" sz="3600" u="sng" dirty="0">
                <a:solidFill>
                  <a:schemeClr val="tx1">
                    <a:lumMod val="85000"/>
                    <a:lumOff val="15000"/>
                  </a:schemeClr>
                </a:solidFill>
              </a:rPr>
              <a:t>How to Find a Home to Buy</a:t>
            </a:r>
          </a:p>
        </p:txBody>
      </p:sp>
      <p:pic>
        <p:nvPicPr>
          <p:cNvPr id="6" name="Content Placeholder 5">
            <a:extLst>
              <a:ext uri="{FF2B5EF4-FFF2-40B4-BE49-F238E27FC236}">
                <a16:creationId xmlns:a16="http://schemas.microsoft.com/office/drawing/2014/main" id="{1ED3BB79-6108-4E6C-8232-480FA47E51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806564" y="1825625"/>
            <a:ext cx="6578871" cy="4351338"/>
          </a:xfrm>
          <a:prstGeom prst="rect">
            <a:avLst/>
          </a:prstGeom>
        </p:spPr>
      </p:pic>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17</a:t>
            </a:fld>
            <a:endParaRPr lang="en-US">
              <a:solidFill>
                <a:srgbClr val="FFFFFF"/>
              </a:solidFill>
            </a:endParaRPr>
          </a:p>
        </p:txBody>
      </p:sp>
    </p:spTree>
    <p:extLst>
      <p:ext uri="{BB962C8B-B14F-4D97-AF65-F5344CB8AC3E}">
        <p14:creationId xmlns:p14="http://schemas.microsoft.com/office/powerpoint/2010/main" val="172619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dirty="0"/>
              <a:t>Finding Homes for Sale</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392011"/>
            <a:ext cx="10515600" cy="4565877"/>
          </a:xfrm>
        </p:spPr>
        <p:txBody>
          <a:bodyPr>
            <a:normAutofit/>
          </a:bodyPr>
          <a:lstStyle/>
          <a:p>
            <a:pPr marL="0" indent="0">
              <a:buNone/>
            </a:pPr>
            <a:r>
              <a:rPr lang="en-US" sz="2000" dirty="0"/>
              <a:t>Searching online and exploring the neighborhood you want to live in can be a great start. Your real estate agent will also point out homes that match your goals and can help you keep an eye out for new homes on the </a:t>
            </a:r>
            <a:r>
              <a:rPr lang="en-US" sz="2000" b="1" dirty="0"/>
              <a:t>market</a:t>
            </a:r>
            <a:r>
              <a:rPr lang="en-US" sz="2000" dirty="0"/>
              <a:t>.</a:t>
            </a:r>
          </a:p>
          <a:p>
            <a:pPr marL="0" indent="0">
              <a:buNone/>
            </a:pPr>
            <a:r>
              <a:rPr lang="en-US" sz="2000" dirty="0"/>
              <a:t>When browsing home listings, remember that you're not just buying the building – you're also buying a home that should match your </a:t>
            </a:r>
            <a:r>
              <a:rPr lang="en-US" sz="2000" b="1" dirty="0"/>
              <a:t>lifestyle</a:t>
            </a:r>
            <a:r>
              <a:rPr lang="en-US" sz="2000" dirty="0"/>
              <a:t>. Some aspects to keep in mind, aside from the house itself, include:</a:t>
            </a:r>
          </a:p>
          <a:p>
            <a:r>
              <a:rPr lang="en-US" sz="1600" b="1" dirty="0"/>
              <a:t>The neighborhood:</a:t>
            </a:r>
            <a:r>
              <a:rPr lang="en-US" sz="1600" dirty="0"/>
              <a:t> If you're looking for an area with lively nightlife, you might want to find a home closer to a downtown area. But if you're hoping to get away from the city lights and sounds to a home with a nice yard and a bit more space, a suburb might be better for you.</a:t>
            </a:r>
          </a:p>
          <a:p>
            <a:r>
              <a:rPr lang="en-US" sz="1600" b="1" dirty="0"/>
              <a:t>The commute: </a:t>
            </a:r>
            <a:r>
              <a:rPr lang="en-US" sz="1600" dirty="0"/>
              <a:t>If you're switching locations in a significant way, consider how much time you're comfortable spending on your commute to work.</a:t>
            </a:r>
          </a:p>
          <a:p>
            <a:r>
              <a:rPr lang="en-US" sz="1600" b="1" dirty="0"/>
              <a:t>The schools: </a:t>
            </a:r>
            <a:r>
              <a:rPr lang="en-US" sz="1600" dirty="0"/>
              <a:t>If you have kids or think you might want kids someday, take some time to review the schools in the area. And even if you aren't planning on having children, a good school district can add value to the home and make it easier to sell if you plan to move again.</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18</a:t>
            </a:fld>
            <a:endParaRPr lang="en-US"/>
          </a:p>
        </p:txBody>
      </p:sp>
    </p:spTree>
    <p:extLst>
      <p:ext uri="{BB962C8B-B14F-4D97-AF65-F5344CB8AC3E}">
        <p14:creationId xmlns:p14="http://schemas.microsoft.com/office/powerpoint/2010/main" val="2579115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B169-CA38-4709-93A6-85A58F39FC54}"/>
              </a:ext>
            </a:extLst>
          </p:cNvPr>
          <p:cNvSpPr>
            <a:spLocks noGrp="1"/>
          </p:cNvSpPr>
          <p:nvPr>
            <p:ph type="title"/>
          </p:nvPr>
        </p:nvSpPr>
        <p:spPr/>
        <p:txBody>
          <a:bodyPr/>
          <a:lstStyle/>
          <a:p>
            <a:r>
              <a:rPr lang="en-US" b="1" u="sng" dirty="0"/>
              <a:t>Building a House vs. Buying a House</a:t>
            </a:r>
          </a:p>
        </p:txBody>
      </p:sp>
      <p:sp>
        <p:nvSpPr>
          <p:cNvPr id="3" name="Text Placeholder 2">
            <a:extLst>
              <a:ext uri="{FF2B5EF4-FFF2-40B4-BE49-F238E27FC236}">
                <a16:creationId xmlns:a16="http://schemas.microsoft.com/office/drawing/2014/main" id="{3B9E5D64-3DDD-4483-8A1D-878E389FB6F1}"/>
              </a:ext>
            </a:extLst>
          </p:cNvPr>
          <p:cNvSpPr>
            <a:spLocks noGrp="1"/>
          </p:cNvSpPr>
          <p:nvPr>
            <p:ph type="body" idx="1"/>
          </p:nvPr>
        </p:nvSpPr>
        <p:spPr>
          <a:xfrm>
            <a:off x="836612" y="1421104"/>
            <a:ext cx="5157787" cy="823912"/>
          </a:xfrm>
        </p:spPr>
        <p:txBody>
          <a:bodyPr>
            <a:normAutofit/>
          </a:bodyPr>
          <a:lstStyle/>
          <a:p>
            <a:r>
              <a:rPr lang="en-US" sz="2000" dirty="0"/>
              <a:t>Advantages of Buying a House</a:t>
            </a:r>
          </a:p>
        </p:txBody>
      </p:sp>
      <p:sp>
        <p:nvSpPr>
          <p:cNvPr id="4" name="Content Placeholder 3">
            <a:extLst>
              <a:ext uri="{FF2B5EF4-FFF2-40B4-BE49-F238E27FC236}">
                <a16:creationId xmlns:a16="http://schemas.microsoft.com/office/drawing/2014/main" id="{A3AD59A0-8543-4F52-AB63-79F4622964A8}"/>
              </a:ext>
            </a:extLst>
          </p:cNvPr>
          <p:cNvSpPr>
            <a:spLocks noGrp="1"/>
          </p:cNvSpPr>
          <p:nvPr>
            <p:ph sz="half" idx="2"/>
          </p:nvPr>
        </p:nvSpPr>
        <p:spPr>
          <a:xfrm>
            <a:off x="836612" y="2245016"/>
            <a:ext cx="5157787" cy="3684588"/>
          </a:xfrm>
        </p:spPr>
        <p:txBody>
          <a:bodyPr>
            <a:normAutofit/>
          </a:bodyPr>
          <a:lstStyle/>
          <a:p>
            <a:pPr>
              <a:lnSpc>
                <a:spcPct val="150000"/>
              </a:lnSpc>
            </a:pPr>
            <a:r>
              <a:rPr lang="en-US" sz="2000" dirty="0"/>
              <a:t>It's usually cheaper.</a:t>
            </a:r>
          </a:p>
          <a:p>
            <a:pPr>
              <a:lnSpc>
                <a:spcPct val="150000"/>
              </a:lnSpc>
            </a:pPr>
            <a:r>
              <a:rPr lang="en-US" sz="2000" dirty="0"/>
              <a:t>It takes less time to buy an existing house than it does to build a new one, and unless major renovations are needed, you won't have a construction timeline that could delay your move-in date.</a:t>
            </a:r>
          </a:p>
        </p:txBody>
      </p:sp>
      <p:sp>
        <p:nvSpPr>
          <p:cNvPr id="5" name="Text Placeholder 4">
            <a:extLst>
              <a:ext uri="{FF2B5EF4-FFF2-40B4-BE49-F238E27FC236}">
                <a16:creationId xmlns:a16="http://schemas.microsoft.com/office/drawing/2014/main" id="{C696B12C-4CF5-40A2-A314-2105A4292304}"/>
              </a:ext>
            </a:extLst>
          </p:cNvPr>
          <p:cNvSpPr>
            <a:spLocks noGrp="1"/>
          </p:cNvSpPr>
          <p:nvPr>
            <p:ph type="body" sz="quarter" idx="3"/>
          </p:nvPr>
        </p:nvSpPr>
        <p:spPr>
          <a:xfrm>
            <a:off x="6169024" y="1421104"/>
            <a:ext cx="5183188" cy="823912"/>
          </a:xfrm>
        </p:spPr>
        <p:txBody>
          <a:bodyPr>
            <a:normAutofit/>
          </a:bodyPr>
          <a:lstStyle/>
          <a:p>
            <a:r>
              <a:rPr lang="en-US" sz="2000" dirty="0"/>
              <a:t>Advantages of Building a House</a:t>
            </a:r>
          </a:p>
        </p:txBody>
      </p:sp>
      <p:sp>
        <p:nvSpPr>
          <p:cNvPr id="6" name="Content Placeholder 5">
            <a:extLst>
              <a:ext uri="{FF2B5EF4-FFF2-40B4-BE49-F238E27FC236}">
                <a16:creationId xmlns:a16="http://schemas.microsoft.com/office/drawing/2014/main" id="{F2B7E2C9-4325-4E40-85A0-7C03E41E6092}"/>
              </a:ext>
            </a:extLst>
          </p:cNvPr>
          <p:cNvSpPr>
            <a:spLocks noGrp="1"/>
          </p:cNvSpPr>
          <p:nvPr>
            <p:ph sz="quarter" idx="4"/>
          </p:nvPr>
        </p:nvSpPr>
        <p:spPr>
          <a:xfrm>
            <a:off x="6169024" y="2245016"/>
            <a:ext cx="5183188" cy="3684588"/>
          </a:xfrm>
        </p:spPr>
        <p:txBody>
          <a:bodyPr/>
          <a:lstStyle/>
          <a:p>
            <a:pPr>
              <a:lnSpc>
                <a:spcPct val="150000"/>
              </a:lnSpc>
            </a:pPr>
            <a:r>
              <a:rPr lang="en-US" sz="2000" dirty="0"/>
              <a:t>You get to pick exactly what you're looking for, though many builders have stock floorplans and options to help you narrow your choices.</a:t>
            </a:r>
          </a:p>
          <a:p>
            <a:pPr>
              <a:lnSpc>
                <a:spcPct val="150000"/>
              </a:lnSpc>
            </a:pPr>
            <a:r>
              <a:rPr lang="en-US" sz="2000" dirty="0"/>
              <a:t>Everything will be brand-new, so you don't have to worry about inheriting a previous homeowner's problems.</a:t>
            </a:r>
          </a:p>
          <a:p>
            <a:pPr marL="0" indent="0">
              <a:buNone/>
            </a:pPr>
            <a:endParaRPr lang="en-US" dirty="0"/>
          </a:p>
        </p:txBody>
      </p:sp>
      <p:sp>
        <p:nvSpPr>
          <p:cNvPr id="7" name="Slide Number Placeholder 6">
            <a:extLst>
              <a:ext uri="{FF2B5EF4-FFF2-40B4-BE49-F238E27FC236}">
                <a16:creationId xmlns:a16="http://schemas.microsoft.com/office/drawing/2014/main" id="{3FCAD5B8-EC70-4C45-988D-3CDE1595CD39}"/>
              </a:ext>
            </a:extLst>
          </p:cNvPr>
          <p:cNvSpPr>
            <a:spLocks noGrp="1"/>
          </p:cNvSpPr>
          <p:nvPr>
            <p:ph type="sldNum" sz="quarter" idx="12"/>
          </p:nvPr>
        </p:nvSpPr>
        <p:spPr/>
        <p:txBody>
          <a:bodyPr/>
          <a:lstStyle/>
          <a:p>
            <a:fld id="{1E65E1BB-EE42-4C2C-8359-6692965FDB0A}" type="slidenum">
              <a:rPr lang="en-US" smtClean="0"/>
              <a:t>19</a:t>
            </a:fld>
            <a:endParaRPr lang="en-US"/>
          </a:p>
        </p:txBody>
      </p:sp>
    </p:spTree>
    <p:extLst>
      <p:ext uri="{BB962C8B-B14F-4D97-AF65-F5344CB8AC3E}">
        <p14:creationId xmlns:p14="http://schemas.microsoft.com/office/powerpoint/2010/main" val="266944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B81D-27E6-4FFC-90C7-87E18C5AF631}"/>
              </a:ext>
            </a:extLst>
          </p:cNvPr>
          <p:cNvSpPr>
            <a:spLocks noGrp="1"/>
          </p:cNvSpPr>
          <p:nvPr>
            <p:ph type="title"/>
          </p:nvPr>
        </p:nvSpPr>
        <p:spPr/>
        <p:txBody>
          <a:bodyPr/>
          <a:lstStyle/>
          <a:p>
            <a:r>
              <a:rPr lang="en-US" b="1" u="sng" dirty="0"/>
              <a:t>Nine Step Process</a:t>
            </a:r>
          </a:p>
        </p:txBody>
      </p:sp>
      <p:sp>
        <p:nvSpPr>
          <p:cNvPr id="3" name="Content Placeholder 2">
            <a:extLst>
              <a:ext uri="{FF2B5EF4-FFF2-40B4-BE49-F238E27FC236}">
                <a16:creationId xmlns:a16="http://schemas.microsoft.com/office/drawing/2014/main" id="{210A0BE1-CD01-4139-983A-B040F8F560CE}"/>
              </a:ext>
            </a:extLst>
          </p:cNvPr>
          <p:cNvSpPr>
            <a:spLocks noGrp="1"/>
          </p:cNvSpPr>
          <p:nvPr>
            <p:ph sz="half" idx="1"/>
          </p:nvPr>
        </p:nvSpPr>
        <p:spPr>
          <a:xfrm>
            <a:off x="838200" y="1559886"/>
            <a:ext cx="5181600" cy="4351338"/>
          </a:xfrm>
        </p:spPr>
        <p:txBody>
          <a:bodyPr>
            <a:normAutofit lnSpcReduction="10000"/>
          </a:bodyPr>
          <a:lstStyle/>
          <a:p>
            <a:pPr marL="514350" indent="-514350">
              <a:buAutoNum type="arabicPeriod"/>
            </a:pPr>
            <a:r>
              <a:rPr lang="en-US" i="1"/>
              <a:t>Preparing to Buy a Home</a:t>
            </a:r>
          </a:p>
          <a:p>
            <a:pPr marL="514350" indent="-514350">
              <a:buAutoNum type="arabicPeriod"/>
            </a:pPr>
            <a:r>
              <a:rPr lang="en-US" i="1"/>
              <a:t>Exploring Mortgage Options</a:t>
            </a:r>
          </a:p>
          <a:p>
            <a:pPr marL="514350" indent="-514350">
              <a:buAutoNum type="arabicPeriod"/>
            </a:pPr>
            <a:r>
              <a:rPr lang="en-US" i="1"/>
              <a:t>Getting Preapproved</a:t>
            </a:r>
          </a:p>
          <a:p>
            <a:pPr marL="514350" indent="-514350">
              <a:buAutoNum type="arabicPeriod"/>
            </a:pPr>
            <a:r>
              <a:rPr lang="en-US" i="1"/>
              <a:t>Working with an Agent</a:t>
            </a:r>
          </a:p>
          <a:p>
            <a:pPr marL="514350" indent="-514350">
              <a:buAutoNum type="arabicPeriod"/>
            </a:pPr>
            <a:r>
              <a:rPr lang="en-US" i="1"/>
              <a:t>Finding a Home</a:t>
            </a:r>
          </a:p>
          <a:p>
            <a:pPr marL="514350" indent="-514350">
              <a:buAutoNum type="arabicPeriod"/>
            </a:pPr>
            <a:r>
              <a:rPr lang="en-US" i="1"/>
              <a:t>How to Make an Offer</a:t>
            </a:r>
          </a:p>
          <a:p>
            <a:pPr marL="514350" indent="-514350">
              <a:buAutoNum type="arabicPeriod"/>
            </a:pPr>
            <a:r>
              <a:rPr lang="en-US" i="1"/>
              <a:t>Preparing to Close</a:t>
            </a:r>
          </a:p>
          <a:p>
            <a:pPr marL="514350" indent="-514350">
              <a:buAutoNum type="arabicPeriod"/>
            </a:pPr>
            <a:r>
              <a:rPr lang="en-US" i="1"/>
              <a:t>Closing on Your Home</a:t>
            </a:r>
          </a:p>
          <a:p>
            <a:pPr marL="514350" indent="-514350">
              <a:buAutoNum type="arabicPeriod"/>
            </a:pPr>
            <a:r>
              <a:rPr lang="en-US" i="1"/>
              <a:t>Managing Your Mortgage</a:t>
            </a:r>
            <a:endParaRPr lang="en-US" i="1" dirty="0"/>
          </a:p>
        </p:txBody>
      </p:sp>
      <p:sp>
        <p:nvSpPr>
          <p:cNvPr id="5" name="Slide Number Placeholder 4">
            <a:extLst>
              <a:ext uri="{FF2B5EF4-FFF2-40B4-BE49-F238E27FC236}">
                <a16:creationId xmlns:a16="http://schemas.microsoft.com/office/drawing/2014/main" id="{2D71C45E-0789-46FB-8D77-EFAE180079EC}"/>
              </a:ext>
            </a:extLst>
          </p:cNvPr>
          <p:cNvSpPr>
            <a:spLocks noGrp="1"/>
          </p:cNvSpPr>
          <p:nvPr>
            <p:ph type="sldNum" sz="quarter" idx="12"/>
          </p:nvPr>
        </p:nvSpPr>
        <p:spPr/>
        <p:txBody>
          <a:bodyPr/>
          <a:lstStyle/>
          <a:p>
            <a:fld id="{1E65E1BB-EE42-4C2C-8359-6692965FDB0A}" type="slidenum">
              <a:rPr lang="en-US" smtClean="0"/>
              <a:t>2</a:t>
            </a:fld>
            <a:endParaRPr lang="en-US"/>
          </a:p>
        </p:txBody>
      </p:sp>
      <p:pic>
        <p:nvPicPr>
          <p:cNvPr id="1028" name="Picture 4" descr="Classic european staircase on railway station stock photo">
            <a:extLst>
              <a:ext uri="{FF2B5EF4-FFF2-40B4-BE49-F238E27FC236}">
                <a16:creationId xmlns:a16="http://schemas.microsoft.com/office/drawing/2014/main" id="{4C3D6D0C-B7E7-43AB-8848-5775C03D7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1690688"/>
            <a:ext cx="5395449" cy="359696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880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6: </a:t>
            </a:r>
            <a:r>
              <a:rPr lang="en-US" sz="3600" u="sng" dirty="0">
                <a:solidFill>
                  <a:schemeClr val="tx1">
                    <a:lumMod val="85000"/>
                    <a:lumOff val="15000"/>
                  </a:schemeClr>
                </a:solidFill>
              </a:rPr>
              <a:t>How to Make an Offer</a:t>
            </a:r>
          </a:p>
        </p:txBody>
      </p:sp>
      <p:pic>
        <p:nvPicPr>
          <p:cNvPr id="6" name="Content Placeholder 5" descr="A picture containing person, indoor, food, table&#10;&#10;Description generated with very high confidence">
            <a:extLst>
              <a:ext uri="{FF2B5EF4-FFF2-40B4-BE49-F238E27FC236}">
                <a16:creationId xmlns:a16="http://schemas.microsoft.com/office/drawing/2014/main" id="{6EE9CFB6-8369-4885-96F2-7CDB905E9F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828982" y="1825625"/>
            <a:ext cx="6534036" cy="4351338"/>
          </a:xfrm>
          <a:prstGeom prst="rect">
            <a:avLst/>
          </a:prstGeom>
        </p:spPr>
      </p:pic>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20</a:t>
            </a:fld>
            <a:endParaRPr lang="en-US">
              <a:solidFill>
                <a:srgbClr val="FFFFFF"/>
              </a:solidFill>
            </a:endParaRPr>
          </a:p>
        </p:txBody>
      </p:sp>
    </p:spTree>
    <p:extLst>
      <p:ext uri="{BB962C8B-B14F-4D97-AF65-F5344CB8AC3E}">
        <p14:creationId xmlns:p14="http://schemas.microsoft.com/office/powerpoint/2010/main" val="196980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Deciding How Much to Offer</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690688"/>
            <a:ext cx="10515600" cy="4486275"/>
          </a:xfrm>
        </p:spPr>
        <p:txBody>
          <a:bodyPr>
            <a:normAutofit lnSpcReduction="10000"/>
          </a:bodyPr>
          <a:lstStyle/>
          <a:p>
            <a:pPr marL="0" indent="0">
              <a:buNone/>
            </a:pPr>
            <a:r>
              <a:rPr lang="en-US" sz="2200" dirty="0"/>
              <a:t>You've set your budget, you've looked at homes to buy and you've found one you love. So how do you know how much to </a:t>
            </a:r>
            <a:r>
              <a:rPr lang="en-US" sz="2200" b="1" dirty="0"/>
              <a:t>offer</a:t>
            </a:r>
            <a:r>
              <a:rPr lang="en-US" sz="2200" dirty="0"/>
              <a:t>? Staying inside your budget is important, but there's more to getting the house you want than just picking a number. Here are some things to consider when deciding how much to offer…</a:t>
            </a:r>
          </a:p>
          <a:p>
            <a:r>
              <a:rPr lang="en-US" sz="1900" dirty="0"/>
              <a:t>Are there comparable homes for sale in the same area? Noting how long they've been on the market can give you an indication of how much competition you're facing. The more </a:t>
            </a:r>
            <a:r>
              <a:rPr lang="en-US" sz="1900" b="1" dirty="0"/>
              <a:t>competition</a:t>
            </a:r>
            <a:r>
              <a:rPr lang="en-US" sz="1900" dirty="0"/>
              <a:t> you have, the stronger your offer should be.</a:t>
            </a:r>
          </a:p>
          <a:p>
            <a:r>
              <a:rPr lang="en-US" sz="1900" dirty="0"/>
              <a:t>How long has the house been on the </a:t>
            </a:r>
            <a:r>
              <a:rPr lang="en-US" sz="1900" b="1" dirty="0"/>
              <a:t>market</a:t>
            </a:r>
            <a:r>
              <a:rPr lang="en-US" sz="1900" dirty="0"/>
              <a:t>? If it's been a long time (more than two or three months) or has been listed multiple times, the seller may be more willing to accept an offer below asking price.</a:t>
            </a:r>
          </a:p>
          <a:p>
            <a:r>
              <a:rPr lang="en-US" sz="1900" dirty="0"/>
              <a:t>Do you expect to have to compete against other buyers? If the house is in a highly desirable area, there's a chance you could enter a bidding war. You'll need to decide how high you're willing to go before you make your initial offer. If you expect the home to have other bids, it might make sense to come with your </a:t>
            </a:r>
            <a:r>
              <a:rPr lang="en-US" sz="1900" b="1" dirty="0"/>
              <a:t>strongest offer upfront</a:t>
            </a:r>
            <a:r>
              <a:rPr lang="en-US" sz="1900" dirty="0"/>
              <a:t>.</a:t>
            </a:r>
          </a:p>
          <a:p>
            <a:r>
              <a:rPr lang="en-US" sz="1900" dirty="0"/>
              <a:t>Does the house require repairs or renovations? To help you stay on budget, keep these future costs in mind.</a:t>
            </a:r>
          </a:p>
          <a:p>
            <a:pPr marL="0" indent="0">
              <a:buNone/>
            </a:pPr>
            <a:endParaRPr lang="en-US" dirty="0"/>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21</a:t>
            </a:fld>
            <a:endParaRPr lang="en-US"/>
          </a:p>
        </p:txBody>
      </p:sp>
    </p:spTree>
    <p:extLst>
      <p:ext uri="{BB962C8B-B14F-4D97-AF65-F5344CB8AC3E}">
        <p14:creationId xmlns:p14="http://schemas.microsoft.com/office/powerpoint/2010/main" val="1116275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8A7F-80C8-440C-B5A4-AEDF7001B387}"/>
              </a:ext>
            </a:extLst>
          </p:cNvPr>
          <p:cNvSpPr>
            <a:spLocks noGrp="1"/>
          </p:cNvSpPr>
          <p:nvPr>
            <p:ph type="title"/>
          </p:nvPr>
        </p:nvSpPr>
        <p:spPr/>
        <p:txBody>
          <a:bodyPr/>
          <a:lstStyle/>
          <a:p>
            <a:r>
              <a:rPr lang="en-US" b="1" u="sng" dirty="0"/>
              <a:t>Drafting Your Offer</a:t>
            </a:r>
          </a:p>
        </p:txBody>
      </p:sp>
      <p:sp>
        <p:nvSpPr>
          <p:cNvPr id="3" name="Content Placeholder 2">
            <a:extLst>
              <a:ext uri="{FF2B5EF4-FFF2-40B4-BE49-F238E27FC236}">
                <a16:creationId xmlns:a16="http://schemas.microsoft.com/office/drawing/2014/main" id="{C33227B8-E49F-479D-9A08-4942CC1BEAD2}"/>
              </a:ext>
            </a:extLst>
          </p:cNvPr>
          <p:cNvSpPr>
            <a:spLocks noGrp="1"/>
          </p:cNvSpPr>
          <p:nvPr>
            <p:ph idx="1"/>
          </p:nvPr>
        </p:nvSpPr>
        <p:spPr>
          <a:xfrm>
            <a:off x="838200" y="1558925"/>
            <a:ext cx="10515600" cy="4351338"/>
          </a:xfrm>
        </p:spPr>
        <p:txBody>
          <a:bodyPr>
            <a:normAutofit/>
          </a:bodyPr>
          <a:lstStyle/>
          <a:p>
            <a:pPr marL="0" indent="0">
              <a:buNone/>
            </a:pPr>
            <a:r>
              <a:rPr lang="en-US" sz="2000" dirty="0"/>
              <a:t>Your real estate agent will help you draft your offer on the home. Important things you’ll want to keep in mind as you draft your offer:</a:t>
            </a:r>
          </a:p>
          <a:p>
            <a:r>
              <a:rPr lang="en-US" sz="2000" dirty="0"/>
              <a:t>Any </a:t>
            </a:r>
            <a:r>
              <a:rPr lang="en-US" sz="2000" b="1" dirty="0"/>
              <a:t>contingencies </a:t>
            </a:r>
            <a:r>
              <a:rPr lang="en-US" sz="2000" dirty="0"/>
              <a:t>you're requesting (i.e., conditions that must be met before the sale is a done deal), such as a successful home inspection</a:t>
            </a:r>
          </a:p>
          <a:p>
            <a:r>
              <a:rPr lang="en-US" sz="2000" dirty="0"/>
              <a:t>Any seller</a:t>
            </a:r>
            <a:r>
              <a:rPr lang="en-US" sz="2000" b="1" dirty="0"/>
              <a:t> concessions </a:t>
            </a:r>
            <a:r>
              <a:rPr lang="en-US" sz="2000" dirty="0"/>
              <a:t>you'd like (i.e., things you're requesting from the seller), such as cash toward closing costs</a:t>
            </a:r>
          </a:p>
          <a:p>
            <a:r>
              <a:rPr lang="en-US" sz="2000" dirty="0"/>
              <a:t>Items you want to include in the </a:t>
            </a:r>
            <a:r>
              <a:rPr lang="en-US" sz="2000" b="1" dirty="0"/>
              <a:t>sale</a:t>
            </a:r>
            <a:r>
              <a:rPr lang="en-US" sz="2000" dirty="0"/>
              <a:t>, like appliances and window treatments</a:t>
            </a:r>
          </a:p>
          <a:p>
            <a:endParaRPr lang="en-US" sz="2000" dirty="0"/>
          </a:p>
          <a:p>
            <a:pPr marL="0" indent="0">
              <a:buNone/>
            </a:pPr>
            <a:r>
              <a:rPr lang="en-US" sz="2000" dirty="0"/>
              <a:t>It’s common for buyers to ask the seller to complete repairs as a contingency for you buying the house. You can also request that they make upgrades, like installing new carpet, but keep in mind that this could drive your purchase price up.</a:t>
            </a:r>
          </a:p>
        </p:txBody>
      </p:sp>
      <p:sp>
        <p:nvSpPr>
          <p:cNvPr id="4" name="Slide Number Placeholder 3">
            <a:extLst>
              <a:ext uri="{FF2B5EF4-FFF2-40B4-BE49-F238E27FC236}">
                <a16:creationId xmlns:a16="http://schemas.microsoft.com/office/drawing/2014/main" id="{3188A834-672C-4202-BF36-7B0033640E77}"/>
              </a:ext>
            </a:extLst>
          </p:cNvPr>
          <p:cNvSpPr>
            <a:spLocks noGrp="1"/>
          </p:cNvSpPr>
          <p:nvPr>
            <p:ph type="sldNum" sz="quarter" idx="12"/>
          </p:nvPr>
        </p:nvSpPr>
        <p:spPr/>
        <p:txBody>
          <a:bodyPr/>
          <a:lstStyle/>
          <a:p>
            <a:fld id="{1E65E1BB-EE42-4C2C-8359-6692965FDB0A}" type="slidenum">
              <a:rPr lang="en-US" smtClean="0"/>
              <a:t>22</a:t>
            </a:fld>
            <a:endParaRPr lang="en-US"/>
          </a:p>
        </p:txBody>
      </p:sp>
    </p:spTree>
    <p:extLst>
      <p:ext uri="{BB962C8B-B14F-4D97-AF65-F5344CB8AC3E}">
        <p14:creationId xmlns:p14="http://schemas.microsoft.com/office/powerpoint/2010/main" val="1524177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8A7F-80C8-440C-B5A4-AEDF7001B387}"/>
              </a:ext>
            </a:extLst>
          </p:cNvPr>
          <p:cNvSpPr>
            <a:spLocks noGrp="1"/>
          </p:cNvSpPr>
          <p:nvPr>
            <p:ph type="title"/>
          </p:nvPr>
        </p:nvSpPr>
        <p:spPr/>
        <p:txBody>
          <a:bodyPr/>
          <a:lstStyle/>
          <a:p>
            <a:r>
              <a:rPr lang="en-US" b="1" u="sng" dirty="0"/>
              <a:t>How to Negotiate the Purchase Price</a:t>
            </a:r>
          </a:p>
        </p:txBody>
      </p:sp>
      <p:sp>
        <p:nvSpPr>
          <p:cNvPr id="3" name="Content Placeholder 2">
            <a:extLst>
              <a:ext uri="{FF2B5EF4-FFF2-40B4-BE49-F238E27FC236}">
                <a16:creationId xmlns:a16="http://schemas.microsoft.com/office/drawing/2014/main" id="{C33227B8-E49F-479D-9A08-4942CC1BEAD2}"/>
              </a:ext>
            </a:extLst>
          </p:cNvPr>
          <p:cNvSpPr>
            <a:spLocks noGrp="1"/>
          </p:cNvSpPr>
          <p:nvPr>
            <p:ph idx="1"/>
          </p:nvPr>
        </p:nvSpPr>
        <p:spPr>
          <a:xfrm>
            <a:off x="838200" y="1463675"/>
            <a:ext cx="10515600" cy="4351338"/>
          </a:xfrm>
        </p:spPr>
        <p:txBody>
          <a:bodyPr>
            <a:normAutofit fontScale="92500" lnSpcReduction="20000"/>
          </a:bodyPr>
          <a:lstStyle/>
          <a:p>
            <a:pPr>
              <a:lnSpc>
                <a:spcPct val="150000"/>
              </a:lnSpc>
            </a:pPr>
            <a:r>
              <a:rPr lang="en-US" sz="2000" dirty="0"/>
              <a:t>If the seller accepts your initial offer, then great – you just bought a house! Your lender will send you a </a:t>
            </a:r>
            <a:r>
              <a:rPr lang="en-US" sz="2000" b="1" dirty="0"/>
              <a:t>Loan Estimate </a:t>
            </a:r>
            <a:r>
              <a:rPr lang="en-US" sz="2000" dirty="0"/>
              <a:t>outlining the fees and costs of your loan, but keep in mind these numbers could change up to 10% prior to closing the loan. Before you close, your lender will send you a </a:t>
            </a:r>
            <a:r>
              <a:rPr lang="en-US" sz="2000" b="1" dirty="0"/>
              <a:t>Closing Disclosure </a:t>
            </a:r>
            <a:r>
              <a:rPr lang="en-US" sz="2000" dirty="0"/>
              <a:t>detailing your final numbers so you can see exactly what you're paying for.</a:t>
            </a:r>
          </a:p>
          <a:p>
            <a:pPr>
              <a:lnSpc>
                <a:spcPct val="150000"/>
              </a:lnSpc>
            </a:pPr>
            <a:r>
              <a:rPr lang="en-US" sz="2000" dirty="0"/>
              <a:t>If the seller counters your first offer or even just rejects it, how to proceed is up to you. Your agent can get in touch with the sellers to see how willing they are to negotiate, and you may trade counteroffers that negotiate not just the </a:t>
            </a:r>
            <a:r>
              <a:rPr lang="en-US" sz="2000" b="1" dirty="0"/>
              <a:t>purchase price</a:t>
            </a:r>
            <a:r>
              <a:rPr lang="en-US" sz="2000" dirty="0"/>
              <a:t>, but the other parts of your offer like the move-in date.</a:t>
            </a:r>
          </a:p>
          <a:p>
            <a:pPr>
              <a:lnSpc>
                <a:spcPct val="150000"/>
              </a:lnSpc>
            </a:pPr>
            <a:r>
              <a:rPr lang="en-US" sz="2000" dirty="0"/>
              <a:t>Negotiating can be stressful, so it's important to keep your goals in mind. Don't forget that it’s OK to walk away if you and the seller can't agree. There will always be another house. This is a </a:t>
            </a:r>
            <a:r>
              <a:rPr lang="en-US" sz="2000" b="1" dirty="0"/>
              <a:t>long-term </a:t>
            </a:r>
            <a:r>
              <a:rPr lang="en-US" sz="2000" dirty="0"/>
              <a:t>purchase, so you should take a long-term view.</a:t>
            </a:r>
          </a:p>
        </p:txBody>
      </p:sp>
      <p:sp>
        <p:nvSpPr>
          <p:cNvPr id="4" name="Slide Number Placeholder 3">
            <a:extLst>
              <a:ext uri="{FF2B5EF4-FFF2-40B4-BE49-F238E27FC236}">
                <a16:creationId xmlns:a16="http://schemas.microsoft.com/office/drawing/2014/main" id="{3188A834-672C-4202-BF36-7B0033640E77}"/>
              </a:ext>
            </a:extLst>
          </p:cNvPr>
          <p:cNvSpPr>
            <a:spLocks noGrp="1"/>
          </p:cNvSpPr>
          <p:nvPr>
            <p:ph type="sldNum" sz="quarter" idx="12"/>
          </p:nvPr>
        </p:nvSpPr>
        <p:spPr/>
        <p:txBody>
          <a:bodyPr/>
          <a:lstStyle/>
          <a:p>
            <a:fld id="{1E65E1BB-EE42-4C2C-8359-6692965FDB0A}" type="slidenum">
              <a:rPr lang="en-US" smtClean="0"/>
              <a:t>23</a:t>
            </a:fld>
            <a:endParaRPr lang="en-US"/>
          </a:p>
        </p:txBody>
      </p:sp>
    </p:spTree>
    <p:extLst>
      <p:ext uri="{BB962C8B-B14F-4D97-AF65-F5344CB8AC3E}">
        <p14:creationId xmlns:p14="http://schemas.microsoft.com/office/powerpoint/2010/main" val="193359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7: </a:t>
            </a:r>
            <a:r>
              <a:rPr lang="en-US" sz="3600" u="sng" dirty="0">
                <a:solidFill>
                  <a:schemeClr val="tx1">
                    <a:lumMod val="85000"/>
                    <a:lumOff val="15000"/>
                  </a:schemeClr>
                </a:solidFill>
              </a:rPr>
              <a:t>Preparing to Close on Your Home</a:t>
            </a:r>
          </a:p>
        </p:txBody>
      </p:sp>
      <p:pic>
        <p:nvPicPr>
          <p:cNvPr id="8" name="Content Placeholder 7" descr="A person wearing glasses&#10;&#10;Description generated with high confidence">
            <a:extLst>
              <a:ext uri="{FF2B5EF4-FFF2-40B4-BE49-F238E27FC236}">
                <a16:creationId xmlns:a16="http://schemas.microsoft.com/office/drawing/2014/main" id="{7B2D468F-F226-4870-9B54-86F31F19BD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832057" y="1825625"/>
            <a:ext cx="6527885" cy="4351338"/>
          </a:xfrm>
          <a:prstGeom prst="rect">
            <a:avLst/>
          </a:prstGeom>
        </p:spPr>
      </p:pic>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24</a:t>
            </a:fld>
            <a:endParaRPr lang="en-US">
              <a:solidFill>
                <a:srgbClr val="FFFFFF"/>
              </a:solidFill>
            </a:endParaRPr>
          </a:p>
        </p:txBody>
      </p:sp>
    </p:spTree>
    <p:extLst>
      <p:ext uri="{BB962C8B-B14F-4D97-AF65-F5344CB8AC3E}">
        <p14:creationId xmlns:p14="http://schemas.microsoft.com/office/powerpoint/2010/main" val="2890830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The Three Stages of Getting Ready to Close</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530349"/>
            <a:ext cx="11353800" cy="4651375"/>
          </a:xfrm>
        </p:spPr>
        <p:txBody>
          <a:bodyPr>
            <a:normAutofit fontScale="92500" lnSpcReduction="10000"/>
          </a:bodyPr>
          <a:lstStyle/>
          <a:p>
            <a:pPr marL="0" indent="0">
              <a:buNone/>
            </a:pPr>
            <a:r>
              <a:rPr lang="en-US" b="1" dirty="0"/>
              <a:t>The Home Inspection</a:t>
            </a:r>
          </a:p>
          <a:p>
            <a:pPr>
              <a:lnSpc>
                <a:spcPct val="150000"/>
              </a:lnSpc>
            </a:pPr>
            <a:r>
              <a:rPr lang="en-US" sz="1600" dirty="0"/>
              <a:t>Once you've had an offer accepted, it's time to schedule your </a:t>
            </a:r>
            <a:r>
              <a:rPr lang="en-US" sz="1600" b="1" dirty="0"/>
              <a:t>home inspection</a:t>
            </a:r>
            <a:r>
              <a:rPr lang="en-US" sz="1600" dirty="0"/>
              <a:t>. While this step is usually not a requirement for getting a mortgage, it's a way to protect yourself from buying a home that will cost you more money than it's worth. It's your job to find an inspector and pay for the inspection. However, your real estate agent may be able to help with this. They can recommend an inspector and possibly even set up the inspection for you.</a:t>
            </a:r>
          </a:p>
          <a:p>
            <a:pPr>
              <a:lnSpc>
                <a:spcPct val="150000"/>
              </a:lnSpc>
            </a:pPr>
            <a:r>
              <a:rPr lang="en-US" sz="1600" dirty="0"/>
              <a:t>A typical home inspection will cover </a:t>
            </a:r>
            <a:r>
              <a:rPr lang="en-US" sz="1600" b="1" dirty="0"/>
              <a:t>surface-level</a:t>
            </a:r>
            <a:r>
              <a:rPr lang="en-US" sz="1600" dirty="0"/>
              <a:t> elements of the home such as structural components, outlets, heating and cooling systems, appliances and more. However, the inspector can't check out aspects of the house that aren't easily accessible or visible. For instance, you'll need a specialized inspector to identify lead, mold, asbestos, radon and pest problems.</a:t>
            </a:r>
          </a:p>
          <a:p>
            <a:pPr>
              <a:lnSpc>
                <a:spcPct val="150000"/>
              </a:lnSpc>
            </a:pPr>
            <a:r>
              <a:rPr lang="en-US" sz="1600" dirty="0"/>
              <a:t>Be sure to attend your inspection and ask all the questions you can think of. This is your chance to walk through your new home with an expert. They can tell you about the red flags and make </a:t>
            </a:r>
            <a:r>
              <a:rPr lang="en-US" sz="1600" b="1" dirty="0"/>
              <a:t>recommendations</a:t>
            </a:r>
            <a:r>
              <a:rPr lang="en-US" sz="1600" dirty="0"/>
              <a:t> for what to fix first and how to go about it.</a:t>
            </a:r>
          </a:p>
          <a:p>
            <a:pPr>
              <a:lnSpc>
                <a:spcPct val="150000"/>
              </a:lnSpc>
            </a:pPr>
            <a:r>
              <a:rPr lang="en-US" sz="1600" dirty="0"/>
              <a:t> Inspections usually cost between </a:t>
            </a:r>
            <a:r>
              <a:rPr lang="en-US" sz="1600" b="1" dirty="0"/>
              <a:t>$200 - $500</a:t>
            </a:r>
            <a:r>
              <a:rPr lang="en-US" sz="1600" dirty="0"/>
              <a:t>, although this can vary based on the inspector you choose, the size of the home and other factors. </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25</a:t>
            </a:fld>
            <a:endParaRPr lang="en-US"/>
          </a:p>
        </p:txBody>
      </p:sp>
    </p:spTree>
    <p:extLst>
      <p:ext uri="{BB962C8B-B14F-4D97-AF65-F5344CB8AC3E}">
        <p14:creationId xmlns:p14="http://schemas.microsoft.com/office/powerpoint/2010/main" val="2425386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The Three Stages of Getting Ready to Close</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425575"/>
            <a:ext cx="11353800" cy="4756150"/>
          </a:xfrm>
        </p:spPr>
        <p:txBody>
          <a:bodyPr>
            <a:normAutofit fontScale="55000" lnSpcReduction="20000"/>
          </a:bodyPr>
          <a:lstStyle/>
          <a:p>
            <a:pPr marL="0" indent="0">
              <a:buNone/>
            </a:pPr>
            <a:r>
              <a:rPr lang="en-US" b="1" dirty="0"/>
              <a:t>The Appraisal</a:t>
            </a:r>
          </a:p>
          <a:p>
            <a:pPr>
              <a:lnSpc>
                <a:spcPct val="170000"/>
              </a:lnSpc>
            </a:pPr>
            <a:r>
              <a:rPr lang="en-US" sz="2600" dirty="0"/>
              <a:t>Appraisals are a </a:t>
            </a:r>
            <a:r>
              <a:rPr lang="en-US" sz="2600" b="1" dirty="0"/>
              <a:t>required </a:t>
            </a:r>
            <a:r>
              <a:rPr lang="en-US" sz="2600" dirty="0"/>
              <a:t>part of the home buying process. The appraisal protects both you and your lender from paying more for a home than it's worth. Your mortgage company will order the appraisal for you, although it's important to note that the appraiser is always an independent third party. By law, appraisers can't be affiliated with you or your mortgage company. This ensures the appraisal process </a:t>
            </a:r>
            <a:r>
              <a:rPr lang="en-US" sz="2600" b="1" dirty="0"/>
              <a:t>is fair</a:t>
            </a:r>
            <a:r>
              <a:rPr lang="en-US" sz="2600" dirty="0"/>
              <a:t>.</a:t>
            </a:r>
          </a:p>
          <a:p>
            <a:pPr>
              <a:lnSpc>
                <a:spcPct val="170000"/>
              </a:lnSpc>
            </a:pPr>
            <a:r>
              <a:rPr lang="en-US" sz="2600" dirty="0"/>
              <a:t>If the appraised value of the house comes back </a:t>
            </a:r>
            <a:r>
              <a:rPr lang="en-US" sz="2600" b="1" dirty="0"/>
              <a:t>higher</a:t>
            </a:r>
            <a:r>
              <a:rPr lang="en-US" sz="2600" dirty="0"/>
              <a:t> than your purchase price, good news! You just snagged a deal and some additional equity in your home. On the other hand, a lower-than-expected appraisal value can cause problems for your mortgage process since your lender will never lend more than the appraised value of the property. If your appraisal comes back low, you have a </a:t>
            </a:r>
            <a:r>
              <a:rPr lang="en-US" sz="2600" b="1" dirty="0"/>
              <a:t>few options…</a:t>
            </a:r>
            <a:endParaRPr lang="en-US" sz="2600" dirty="0"/>
          </a:p>
          <a:p>
            <a:pPr>
              <a:lnSpc>
                <a:spcPct val="170000"/>
              </a:lnSpc>
            </a:pPr>
            <a:r>
              <a:rPr lang="en-US" sz="2600" dirty="0"/>
              <a:t>Bring more money to the table to make up for the difference in price</a:t>
            </a:r>
          </a:p>
          <a:p>
            <a:pPr>
              <a:lnSpc>
                <a:spcPct val="170000"/>
              </a:lnSpc>
            </a:pPr>
            <a:r>
              <a:rPr lang="en-US" sz="2600" dirty="0"/>
              <a:t>Negotiate with the seller </a:t>
            </a:r>
            <a:r>
              <a:rPr lang="en-US" sz="2600" b="1" dirty="0"/>
              <a:t>to lower </a:t>
            </a:r>
            <a:r>
              <a:rPr lang="en-US" sz="2600" dirty="0"/>
              <a:t>the home price</a:t>
            </a:r>
          </a:p>
          <a:p>
            <a:pPr>
              <a:lnSpc>
                <a:spcPct val="170000"/>
              </a:lnSpc>
            </a:pPr>
            <a:r>
              <a:rPr lang="en-US" sz="2600" dirty="0"/>
              <a:t>Contest the appraisal if you think there's an error in the report</a:t>
            </a:r>
          </a:p>
          <a:p>
            <a:pPr>
              <a:lnSpc>
                <a:spcPct val="170000"/>
              </a:lnSpc>
            </a:pPr>
            <a:r>
              <a:rPr lang="en-US" sz="2600" dirty="0"/>
              <a:t>Walk away from the deal</a:t>
            </a:r>
          </a:p>
          <a:p>
            <a:pPr>
              <a:lnSpc>
                <a:spcPct val="170000"/>
              </a:lnSpc>
            </a:pPr>
            <a:r>
              <a:rPr lang="en-US" sz="2600" dirty="0"/>
              <a:t>Appraisals usually cost between </a:t>
            </a:r>
            <a:r>
              <a:rPr lang="en-US" sz="2600" b="1" dirty="0"/>
              <a:t>$250 and $600</a:t>
            </a:r>
            <a:r>
              <a:rPr lang="en-US" sz="2600" dirty="0"/>
              <a:t>, although this cost can vary based on the type and location of the property.</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26</a:t>
            </a:fld>
            <a:endParaRPr lang="en-US"/>
          </a:p>
        </p:txBody>
      </p:sp>
    </p:spTree>
    <p:extLst>
      <p:ext uri="{BB962C8B-B14F-4D97-AF65-F5344CB8AC3E}">
        <p14:creationId xmlns:p14="http://schemas.microsoft.com/office/powerpoint/2010/main" val="3601412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The Three Stages of Getting Ready to Close</a:t>
            </a:r>
          </a:p>
        </p:txBody>
      </p:sp>
      <p:sp>
        <p:nvSpPr>
          <p:cNvPr id="3" name="Content Placeholder 2">
            <a:extLst>
              <a:ext uri="{FF2B5EF4-FFF2-40B4-BE49-F238E27FC236}">
                <a16:creationId xmlns:a16="http://schemas.microsoft.com/office/drawing/2014/main" id="{83C3B842-636E-4528-8FFA-EA243D9F8D54}"/>
              </a:ext>
            </a:extLst>
          </p:cNvPr>
          <p:cNvSpPr>
            <a:spLocks noGrp="1"/>
          </p:cNvSpPr>
          <p:nvPr>
            <p:ph idx="1"/>
          </p:nvPr>
        </p:nvSpPr>
        <p:spPr>
          <a:xfrm>
            <a:off x="838200" y="1482725"/>
            <a:ext cx="10515600" cy="4351338"/>
          </a:xfrm>
        </p:spPr>
        <p:txBody>
          <a:bodyPr>
            <a:normAutofit/>
          </a:bodyPr>
          <a:lstStyle/>
          <a:p>
            <a:pPr marL="0" indent="0">
              <a:buNone/>
            </a:pPr>
            <a:r>
              <a:rPr lang="en-US" b="1" dirty="0"/>
              <a:t>Underwriting</a:t>
            </a:r>
          </a:p>
          <a:p>
            <a:r>
              <a:rPr lang="en-US" sz="2000" dirty="0"/>
              <a:t>While all of this is happening, your </a:t>
            </a:r>
            <a:r>
              <a:rPr lang="en-US" sz="2000" b="1" dirty="0"/>
              <a:t>mortgage company </a:t>
            </a:r>
            <a:r>
              <a:rPr lang="en-US" sz="2000" dirty="0"/>
              <a:t>will work on underwriting your loan. This is the process of verifying your income, assets, debt and property details to issue a final approval for the loan.</a:t>
            </a:r>
          </a:p>
          <a:p>
            <a:r>
              <a:rPr lang="en-US" sz="2000" dirty="0"/>
              <a:t>Much of this happens behind the scenes, but your mortgage company may ask you for </a:t>
            </a:r>
            <a:r>
              <a:rPr lang="en-US" sz="2000" b="1" dirty="0"/>
              <a:t>additional documents</a:t>
            </a:r>
            <a:r>
              <a:rPr lang="en-US" sz="2000" dirty="0"/>
              <a:t> during this time. For instance, they could ask for documentation that shows where deposits in your bank account came from or provides proof of additional assets. It's important to stay on top of your lender's requests to make sure you don't slow down the loan process.</a:t>
            </a:r>
          </a:p>
          <a:p>
            <a:r>
              <a:rPr lang="en-US" sz="2000" dirty="0"/>
              <a:t>The biggest thing you can do to make sure you don't run into problems is to avoid any major financial changes or spending. Don't apply for </a:t>
            </a:r>
            <a:r>
              <a:rPr lang="en-US" sz="2000" b="1" dirty="0"/>
              <a:t>new credit lines </a:t>
            </a:r>
            <a:r>
              <a:rPr lang="en-US" sz="2000" dirty="0"/>
              <a:t>or loans, and don't make purchases that will deplete your assets. You can do these things after your loan closes.</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27</a:t>
            </a:fld>
            <a:endParaRPr lang="en-US"/>
          </a:p>
        </p:txBody>
      </p:sp>
    </p:spTree>
    <p:extLst>
      <p:ext uri="{BB962C8B-B14F-4D97-AF65-F5344CB8AC3E}">
        <p14:creationId xmlns:p14="http://schemas.microsoft.com/office/powerpoint/2010/main" val="1177182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8: </a:t>
            </a:r>
            <a:r>
              <a:rPr lang="en-US" sz="3600" u="sng" dirty="0">
                <a:solidFill>
                  <a:schemeClr val="tx1">
                    <a:lumMod val="85000"/>
                    <a:lumOff val="15000"/>
                  </a:schemeClr>
                </a:solidFill>
              </a:rPr>
              <a:t>Closing on Your Home</a:t>
            </a:r>
          </a:p>
        </p:txBody>
      </p:sp>
      <p:pic>
        <p:nvPicPr>
          <p:cNvPr id="5" name="Content Placeholder 4" descr="A group of people sitting in a room&#10;&#10;Description generated with very high confidence">
            <a:extLst>
              <a:ext uri="{FF2B5EF4-FFF2-40B4-BE49-F238E27FC236}">
                <a16:creationId xmlns:a16="http://schemas.microsoft.com/office/drawing/2014/main" id="{34E47754-1F2C-4ACE-BD3B-83C045F384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836452" y="1825625"/>
            <a:ext cx="6519095" cy="4351338"/>
          </a:xfrm>
          <a:prstGeom prst="rect">
            <a:avLst/>
          </a:prstGeom>
        </p:spPr>
      </p:pic>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28</a:t>
            </a:fld>
            <a:endParaRPr lang="en-US">
              <a:solidFill>
                <a:srgbClr val="FFFFFF"/>
              </a:solidFill>
            </a:endParaRPr>
          </a:p>
        </p:txBody>
      </p:sp>
    </p:spTree>
    <p:extLst>
      <p:ext uri="{BB962C8B-B14F-4D97-AF65-F5344CB8AC3E}">
        <p14:creationId xmlns:p14="http://schemas.microsoft.com/office/powerpoint/2010/main" val="2426309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What Happens in the Days Before Closing</a:t>
            </a:r>
          </a:p>
        </p:txBody>
      </p:sp>
      <p:sp>
        <p:nvSpPr>
          <p:cNvPr id="6" name="Content Placeholder 5">
            <a:extLst>
              <a:ext uri="{FF2B5EF4-FFF2-40B4-BE49-F238E27FC236}">
                <a16:creationId xmlns:a16="http://schemas.microsoft.com/office/drawing/2014/main" id="{6D884637-E046-416E-8451-0D5A07500972}"/>
              </a:ext>
            </a:extLst>
          </p:cNvPr>
          <p:cNvSpPr>
            <a:spLocks noGrp="1"/>
          </p:cNvSpPr>
          <p:nvPr>
            <p:ph idx="1"/>
          </p:nvPr>
        </p:nvSpPr>
        <p:spPr>
          <a:xfrm>
            <a:off x="838200" y="1454150"/>
            <a:ext cx="10515600" cy="4351338"/>
          </a:xfrm>
        </p:spPr>
        <p:txBody>
          <a:bodyPr>
            <a:normAutofit/>
          </a:bodyPr>
          <a:lstStyle/>
          <a:p>
            <a:pPr marL="0" indent="0">
              <a:buNone/>
            </a:pPr>
            <a:r>
              <a:rPr lang="en-US" sz="2000" b="1" dirty="0"/>
              <a:t>Acknowledge Your Closing Disclosure</a:t>
            </a:r>
          </a:p>
          <a:p>
            <a:pPr>
              <a:lnSpc>
                <a:spcPct val="150000"/>
              </a:lnSpc>
            </a:pPr>
            <a:r>
              <a:rPr lang="en-US" sz="2000" dirty="0"/>
              <a:t>Before your closing, you'll get a document called a </a:t>
            </a:r>
            <a:r>
              <a:rPr lang="en-US" sz="2000" b="1" dirty="0"/>
              <a:t>Closing Disclosure</a:t>
            </a:r>
            <a:r>
              <a:rPr lang="en-US" sz="2000" dirty="0"/>
              <a:t>, which will include a summary of the final costs of your loan.</a:t>
            </a:r>
          </a:p>
          <a:p>
            <a:pPr>
              <a:lnSpc>
                <a:spcPct val="150000"/>
              </a:lnSpc>
            </a:pPr>
            <a:r>
              <a:rPr lang="en-US" sz="2000" dirty="0"/>
              <a:t>It's important to acknowledge that you received the document as soon as possible. Your lender is legally required to give you the Closing Disclosure three business days before closing, so if you don't acknowledge receipt of your Closing Disclosure quickly enough, your closing could be </a:t>
            </a:r>
            <a:r>
              <a:rPr lang="en-US" sz="2000" b="1" dirty="0"/>
              <a:t>delayed</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29</a:t>
            </a:fld>
            <a:endParaRPr lang="en-US"/>
          </a:p>
        </p:txBody>
      </p:sp>
    </p:spTree>
    <p:extLst>
      <p:ext uri="{BB962C8B-B14F-4D97-AF65-F5344CB8AC3E}">
        <p14:creationId xmlns:p14="http://schemas.microsoft.com/office/powerpoint/2010/main" val="143489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7FF4E1-1C62-4DFC-9D6C-C65366FD1ED9}"/>
              </a:ext>
            </a:extLst>
          </p:cNvPr>
          <p:cNvPicPr>
            <a:picLocks noChangeAspect="1"/>
          </p:cNvPicPr>
          <p:nvPr/>
        </p:nvPicPr>
        <p:blipFill rotWithShape="1">
          <a:blip r:embed="rId2">
            <a:extLst>
              <a:ext uri="{28A0092B-C50C-407E-A947-70E740481C1C}">
                <a14:useLocalDpi xmlns:a14="http://schemas.microsoft.com/office/drawing/2010/main" val="0"/>
              </a:ext>
            </a:extLst>
          </a:blip>
          <a:srcRect t="10715" b="5016"/>
          <a:stretch/>
        </p:blipFill>
        <p:spPr>
          <a:xfrm>
            <a:off x="20" y="1"/>
            <a:ext cx="12191980" cy="6857999"/>
          </a:xfrm>
          <a:prstGeom prst="rect">
            <a:avLst/>
          </a:prstGeom>
        </p:spPr>
      </p:pic>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1: </a:t>
            </a:r>
            <a:r>
              <a:rPr lang="en-US" sz="3600" u="sng" dirty="0">
                <a:solidFill>
                  <a:schemeClr val="tx1">
                    <a:lumMod val="85000"/>
                    <a:lumOff val="15000"/>
                  </a:schemeClr>
                </a:solidFill>
              </a:rPr>
              <a:t>Preparing to Buy a Home</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defRPr/>
            </a:pPr>
            <a:fld id="{1E65E1BB-EE42-4C2C-8359-6692965FDB0A}" type="slidenum">
              <a:rPr lang="en-US">
                <a:solidFill>
                  <a:srgbClr val="FFFFFF"/>
                </a:solidFill>
              </a:rPr>
              <a:pPr defTabSz="457200">
                <a:spcAft>
                  <a:spcPts val="600"/>
                </a:spcAft>
                <a:defRPr/>
              </a:pPr>
              <a:t>3</a:t>
            </a:fld>
            <a:endParaRPr lang="en-US">
              <a:solidFill>
                <a:srgbClr val="FFFFFF"/>
              </a:solidFill>
            </a:endParaRPr>
          </a:p>
        </p:txBody>
      </p:sp>
    </p:spTree>
    <p:extLst>
      <p:ext uri="{BB962C8B-B14F-4D97-AF65-F5344CB8AC3E}">
        <p14:creationId xmlns:p14="http://schemas.microsoft.com/office/powerpoint/2010/main" val="598822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What Happens in the Days Before Closing</a:t>
            </a:r>
          </a:p>
        </p:txBody>
      </p:sp>
      <p:sp>
        <p:nvSpPr>
          <p:cNvPr id="6" name="Content Placeholder 5">
            <a:extLst>
              <a:ext uri="{FF2B5EF4-FFF2-40B4-BE49-F238E27FC236}">
                <a16:creationId xmlns:a16="http://schemas.microsoft.com/office/drawing/2014/main" id="{6D884637-E046-416E-8451-0D5A07500972}"/>
              </a:ext>
            </a:extLst>
          </p:cNvPr>
          <p:cNvSpPr>
            <a:spLocks noGrp="1"/>
          </p:cNvSpPr>
          <p:nvPr>
            <p:ph idx="1"/>
          </p:nvPr>
        </p:nvSpPr>
        <p:spPr>
          <a:xfrm>
            <a:off x="838200" y="1435100"/>
            <a:ext cx="11353800" cy="4794250"/>
          </a:xfrm>
        </p:spPr>
        <p:txBody>
          <a:bodyPr>
            <a:normAutofit fontScale="47500" lnSpcReduction="20000"/>
          </a:bodyPr>
          <a:lstStyle/>
          <a:p>
            <a:pPr marL="0" indent="0">
              <a:lnSpc>
                <a:spcPct val="170000"/>
              </a:lnSpc>
              <a:buNone/>
            </a:pPr>
            <a:r>
              <a:rPr lang="en-US" sz="3400" b="1" dirty="0"/>
              <a:t>Attend a Final Walk-Through</a:t>
            </a:r>
          </a:p>
          <a:p>
            <a:pPr marL="0" indent="0">
              <a:lnSpc>
                <a:spcPct val="170000"/>
              </a:lnSpc>
              <a:buNone/>
            </a:pPr>
            <a:r>
              <a:rPr lang="en-US" sz="3400" dirty="0"/>
              <a:t>In most cases, you'll get to do a </a:t>
            </a:r>
            <a:r>
              <a:rPr lang="en-US" sz="3400" b="1" dirty="0"/>
              <a:t>walk-through</a:t>
            </a:r>
            <a:r>
              <a:rPr lang="en-US" sz="3400" dirty="0"/>
              <a:t> inspection of the property up to one day before closing to make sure everything is in order. This is to make sure the property is in the condition that was stated in your purchase agreement. Here are some questions to ask as you take one last look at the property before closing…</a:t>
            </a:r>
          </a:p>
          <a:p>
            <a:pPr>
              <a:lnSpc>
                <a:spcPct val="120000"/>
              </a:lnSpc>
            </a:pPr>
            <a:r>
              <a:rPr lang="en-US" sz="2900" dirty="0"/>
              <a:t>Were all the agreed-upon repairs </a:t>
            </a:r>
            <a:r>
              <a:rPr lang="en-US" sz="2900" b="1" dirty="0"/>
              <a:t>completed</a:t>
            </a:r>
            <a:r>
              <a:rPr lang="en-US" sz="2900" dirty="0"/>
              <a:t>?</a:t>
            </a:r>
          </a:p>
          <a:p>
            <a:pPr>
              <a:lnSpc>
                <a:spcPct val="120000"/>
              </a:lnSpc>
            </a:pPr>
            <a:r>
              <a:rPr lang="en-US" sz="2900" dirty="0"/>
              <a:t>Did the sellers leave behind all appliances, window treatments, etc., that were specified in the purchase agreement? Are these items in the condition you expected them to be in?</a:t>
            </a:r>
          </a:p>
          <a:p>
            <a:pPr>
              <a:lnSpc>
                <a:spcPct val="120000"/>
              </a:lnSpc>
            </a:pPr>
            <a:r>
              <a:rPr lang="en-US" sz="2900" dirty="0"/>
              <a:t>Did the sellers damage the property in the process of </a:t>
            </a:r>
            <a:r>
              <a:rPr lang="en-US" sz="2900" b="1" dirty="0"/>
              <a:t>moving out</a:t>
            </a:r>
            <a:r>
              <a:rPr lang="en-US" sz="2900" dirty="0"/>
              <a:t>?</a:t>
            </a:r>
          </a:p>
          <a:p>
            <a:pPr>
              <a:lnSpc>
                <a:spcPct val="120000"/>
              </a:lnSpc>
            </a:pPr>
            <a:r>
              <a:rPr lang="en-US" sz="2900" dirty="0"/>
              <a:t>Do the lights and faucets work?</a:t>
            </a:r>
          </a:p>
          <a:p>
            <a:pPr>
              <a:lnSpc>
                <a:spcPct val="120000"/>
              </a:lnSpc>
            </a:pPr>
            <a:r>
              <a:rPr lang="en-US" sz="2900" dirty="0"/>
              <a:t>Does the garage door open?</a:t>
            </a:r>
          </a:p>
          <a:p>
            <a:pPr>
              <a:lnSpc>
                <a:spcPct val="120000"/>
              </a:lnSpc>
            </a:pPr>
            <a:r>
              <a:rPr lang="en-US" sz="2900" dirty="0"/>
              <a:t>Has the seller removed all </a:t>
            </a:r>
            <a:r>
              <a:rPr lang="en-US" sz="2900" b="1" dirty="0"/>
              <a:t>hazardous materials</a:t>
            </a:r>
            <a:r>
              <a:rPr lang="en-US" sz="2900" dirty="0"/>
              <a:t>, such as old paint cans and construction materials?</a:t>
            </a:r>
          </a:p>
          <a:p>
            <a:pPr marL="0" indent="0">
              <a:lnSpc>
                <a:spcPct val="120000"/>
              </a:lnSpc>
              <a:buNone/>
            </a:pPr>
            <a:r>
              <a:rPr lang="en-US" sz="2900" dirty="0"/>
              <a:t>If there are any major issues, you can ask to delay the closing or contact the listing agent to negotiate a fair solution.</a:t>
            </a:r>
          </a:p>
          <a:p>
            <a:pPr marL="0" indent="0">
              <a:buNone/>
            </a:pPr>
            <a:endParaRPr lang="en-US" dirty="0"/>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30</a:t>
            </a:fld>
            <a:endParaRPr lang="en-US"/>
          </a:p>
        </p:txBody>
      </p:sp>
    </p:spTree>
    <p:extLst>
      <p:ext uri="{BB962C8B-B14F-4D97-AF65-F5344CB8AC3E}">
        <p14:creationId xmlns:p14="http://schemas.microsoft.com/office/powerpoint/2010/main" val="3020855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What and Who to Bring to Closing</a:t>
            </a:r>
          </a:p>
        </p:txBody>
      </p:sp>
      <p:sp>
        <p:nvSpPr>
          <p:cNvPr id="6" name="Content Placeholder 5">
            <a:extLst>
              <a:ext uri="{FF2B5EF4-FFF2-40B4-BE49-F238E27FC236}">
                <a16:creationId xmlns:a16="http://schemas.microsoft.com/office/drawing/2014/main" id="{6D884637-E046-416E-8451-0D5A07500972}"/>
              </a:ext>
            </a:extLst>
          </p:cNvPr>
          <p:cNvSpPr>
            <a:spLocks noGrp="1"/>
          </p:cNvSpPr>
          <p:nvPr>
            <p:ph idx="1"/>
          </p:nvPr>
        </p:nvSpPr>
        <p:spPr>
          <a:xfrm>
            <a:off x="838200" y="1435100"/>
            <a:ext cx="10515600" cy="4351338"/>
          </a:xfrm>
        </p:spPr>
        <p:txBody>
          <a:bodyPr>
            <a:normAutofit fontScale="62500" lnSpcReduction="20000"/>
          </a:bodyPr>
          <a:lstStyle/>
          <a:p>
            <a:pPr marL="0" indent="0">
              <a:buNone/>
            </a:pPr>
            <a:r>
              <a:rPr lang="en-US" b="1" dirty="0"/>
              <a:t>What You Should Bring</a:t>
            </a:r>
          </a:p>
          <a:p>
            <a:pPr marL="0" indent="0">
              <a:buNone/>
            </a:pPr>
            <a:r>
              <a:rPr lang="en-US" dirty="0"/>
              <a:t>These are some items you must bring to closing…</a:t>
            </a:r>
          </a:p>
          <a:p>
            <a:r>
              <a:rPr lang="en-US" dirty="0"/>
              <a:t>Your driver's license or other valid, government-issued photo </a:t>
            </a:r>
            <a:r>
              <a:rPr lang="en-US" b="1" dirty="0"/>
              <a:t>ID</a:t>
            </a:r>
          </a:p>
          <a:p>
            <a:r>
              <a:rPr lang="en-US" dirty="0"/>
              <a:t>A cashier's check or proof of wire transfer to pay your down payment and closing costs</a:t>
            </a:r>
          </a:p>
          <a:p>
            <a:r>
              <a:rPr lang="en-US" dirty="0"/>
              <a:t>Your </a:t>
            </a:r>
            <a:r>
              <a:rPr lang="en-US" b="1" dirty="0"/>
              <a:t>Closing Disclosure </a:t>
            </a:r>
            <a:r>
              <a:rPr lang="en-US" dirty="0"/>
              <a:t>to compare to the final paperwork</a:t>
            </a:r>
          </a:p>
          <a:p>
            <a:r>
              <a:rPr lang="en-US" dirty="0"/>
              <a:t>A list of key contacts, such as your </a:t>
            </a:r>
            <a:r>
              <a:rPr lang="en-US" b="1" dirty="0"/>
              <a:t>agent</a:t>
            </a:r>
            <a:r>
              <a:rPr lang="en-US" dirty="0"/>
              <a:t> or </a:t>
            </a:r>
            <a:r>
              <a:rPr lang="en-US" b="1" dirty="0"/>
              <a:t>lawyer</a:t>
            </a:r>
            <a:r>
              <a:rPr lang="en-US" dirty="0"/>
              <a:t>, in case you have questions</a:t>
            </a:r>
          </a:p>
          <a:p>
            <a:pPr marL="0" indent="0">
              <a:buNone/>
            </a:pPr>
            <a:endParaRPr lang="en-US" b="1" dirty="0"/>
          </a:p>
          <a:p>
            <a:pPr marL="0" indent="0">
              <a:buNone/>
            </a:pPr>
            <a:r>
              <a:rPr lang="en-US" b="1" dirty="0"/>
              <a:t>Who Should Attend</a:t>
            </a:r>
          </a:p>
          <a:p>
            <a:r>
              <a:rPr lang="en-US" dirty="0"/>
              <a:t>In general, all buyers who are going to be on the loan should plan to be at closing. It's possible to close if you can't be present, but you'll need to give someone </a:t>
            </a:r>
            <a:r>
              <a:rPr lang="en-US" b="1" dirty="0"/>
              <a:t>power of attorney</a:t>
            </a:r>
            <a:r>
              <a:rPr lang="en-US" dirty="0"/>
              <a:t>.</a:t>
            </a:r>
          </a:p>
          <a:p>
            <a:r>
              <a:rPr lang="en-US" dirty="0"/>
              <a:t>In some states, the buyer and seller will both be at closing, whereas in other states each party attends a separate closing. In other words, you might see the seller at closing, but it's not a guarantee.</a:t>
            </a:r>
          </a:p>
          <a:p>
            <a:r>
              <a:rPr lang="en-US" dirty="0"/>
              <a:t>You can expect a closing agent to facilitate the closing. They're a </a:t>
            </a:r>
            <a:r>
              <a:rPr lang="en-US" b="1" dirty="0"/>
              <a:t>neutral third party </a:t>
            </a:r>
            <a:r>
              <a:rPr lang="en-US" dirty="0"/>
              <a:t>who will help both buyer and seller along the way. And of course, your real estate agent can attend, although this is not required.</a:t>
            </a:r>
          </a:p>
          <a:p>
            <a:pPr marL="0" indent="0">
              <a:buNone/>
            </a:pPr>
            <a:endParaRPr lang="en-US" dirty="0"/>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31</a:t>
            </a:fld>
            <a:endParaRPr lang="en-US"/>
          </a:p>
        </p:txBody>
      </p:sp>
    </p:spTree>
    <p:extLst>
      <p:ext uri="{BB962C8B-B14F-4D97-AF65-F5344CB8AC3E}">
        <p14:creationId xmlns:p14="http://schemas.microsoft.com/office/powerpoint/2010/main" val="4152544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What You'll Pay for at Closing</a:t>
            </a:r>
          </a:p>
        </p:txBody>
      </p:sp>
      <p:sp>
        <p:nvSpPr>
          <p:cNvPr id="9" name="Content Placeholder 8">
            <a:extLst>
              <a:ext uri="{FF2B5EF4-FFF2-40B4-BE49-F238E27FC236}">
                <a16:creationId xmlns:a16="http://schemas.microsoft.com/office/drawing/2014/main" id="{61967EBE-793E-4BA4-B2BD-BC5E00C0D93F}"/>
              </a:ext>
            </a:extLst>
          </p:cNvPr>
          <p:cNvSpPr>
            <a:spLocks noGrp="1"/>
          </p:cNvSpPr>
          <p:nvPr>
            <p:ph idx="1"/>
          </p:nvPr>
        </p:nvSpPr>
        <p:spPr>
          <a:xfrm>
            <a:off x="838200" y="1511299"/>
            <a:ext cx="10515600" cy="4670425"/>
          </a:xfrm>
        </p:spPr>
        <p:txBody>
          <a:bodyPr>
            <a:normAutofit fontScale="77500" lnSpcReduction="20000"/>
          </a:bodyPr>
          <a:lstStyle/>
          <a:p>
            <a:pPr marL="0" indent="0">
              <a:buNone/>
            </a:pPr>
            <a:r>
              <a:rPr lang="en-US" dirty="0"/>
              <a:t>At closing, you'll get the keys to your home, and you'll also need to pay any closing costs. Here's a breakdown of the most common </a:t>
            </a:r>
            <a:r>
              <a:rPr lang="en-US" b="1" dirty="0"/>
              <a:t>upfront costs</a:t>
            </a:r>
            <a:r>
              <a:rPr lang="en-US" dirty="0"/>
              <a:t>…</a:t>
            </a:r>
          </a:p>
          <a:p>
            <a:pPr marL="0" indent="0">
              <a:buNone/>
            </a:pPr>
            <a:r>
              <a:rPr lang="en-US" b="1" dirty="0"/>
              <a:t>Down payment</a:t>
            </a:r>
            <a:r>
              <a:rPr lang="en-US" dirty="0"/>
              <a:t>:</a:t>
            </a:r>
          </a:p>
          <a:p>
            <a:pPr lvl="1"/>
            <a:r>
              <a:rPr lang="en-US" dirty="0"/>
              <a:t>Your down payment will become the equity you have in the home.</a:t>
            </a:r>
          </a:p>
          <a:p>
            <a:pPr lvl="1"/>
            <a:r>
              <a:rPr lang="en-US" dirty="0"/>
              <a:t>Escrow funds:</a:t>
            </a:r>
          </a:p>
          <a:p>
            <a:pPr lvl="2"/>
            <a:r>
              <a:rPr lang="en-US" dirty="0"/>
              <a:t>Your lender will collect these funds at closing to ensure there's enough money in your account to pay tax and </a:t>
            </a:r>
            <a:r>
              <a:rPr lang="en-US" b="1" dirty="0"/>
              <a:t>insurance bills </a:t>
            </a:r>
            <a:r>
              <a:rPr lang="en-US" dirty="0"/>
              <a:t>as they come due.</a:t>
            </a:r>
          </a:p>
          <a:p>
            <a:pPr lvl="1"/>
            <a:r>
              <a:rPr lang="en-US" dirty="0"/>
              <a:t>Third-party fees:</a:t>
            </a:r>
          </a:p>
          <a:p>
            <a:pPr lvl="2"/>
            <a:r>
              <a:rPr lang="en-US" dirty="0"/>
              <a:t>This covers costs from third parties your lender uses to </a:t>
            </a:r>
            <a:r>
              <a:rPr lang="en-US" b="1" dirty="0"/>
              <a:t>process your loan</a:t>
            </a:r>
            <a:r>
              <a:rPr lang="en-US" dirty="0"/>
              <a:t>. These fees typically include appraisal fees, title insurance costs and credit report fees.</a:t>
            </a:r>
          </a:p>
          <a:p>
            <a:pPr lvl="1"/>
            <a:r>
              <a:rPr lang="en-US" dirty="0"/>
              <a:t>Per diem interest:</a:t>
            </a:r>
          </a:p>
          <a:p>
            <a:pPr lvl="2"/>
            <a:r>
              <a:rPr lang="en-US" dirty="0"/>
              <a:t>You'll pay daily interest upfront to cover the period between closing and the date your </a:t>
            </a:r>
            <a:r>
              <a:rPr lang="en-US" b="1" dirty="0"/>
              <a:t>first mortgage payment </a:t>
            </a:r>
            <a:r>
              <a:rPr lang="en-US" dirty="0"/>
              <a:t>is due.</a:t>
            </a:r>
          </a:p>
          <a:p>
            <a:pPr lvl="1"/>
            <a:r>
              <a:rPr lang="en-US" dirty="0"/>
              <a:t>Homeowners association (HOA) dues:</a:t>
            </a:r>
          </a:p>
          <a:p>
            <a:pPr lvl="2"/>
            <a:r>
              <a:rPr lang="en-US" dirty="0"/>
              <a:t>If you're moving somewhere that has </a:t>
            </a:r>
            <a:r>
              <a:rPr lang="en-US" b="1" dirty="0"/>
              <a:t>HOA dues</a:t>
            </a:r>
            <a:r>
              <a:rPr lang="en-US" dirty="0"/>
              <a:t>, you may be required to pay a year's worth of dues at closing.</a:t>
            </a:r>
          </a:p>
          <a:p>
            <a:pPr lvl="1"/>
            <a:r>
              <a:rPr lang="en-US" dirty="0"/>
              <a:t>Discount points:</a:t>
            </a:r>
          </a:p>
          <a:p>
            <a:pPr lvl="2"/>
            <a:r>
              <a:rPr lang="en-US" dirty="0"/>
              <a:t>A point (or discount point) is a fee paid to lower your interest rate. If you've chosen to </a:t>
            </a:r>
            <a:r>
              <a:rPr lang="en-US" b="1" dirty="0"/>
              <a:t>pay points</a:t>
            </a:r>
            <a:r>
              <a:rPr lang="en-US" dirty="0"/>
              <a:t>, you'll pay for them at closing.</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32</a:t>
            </a:fld>
            <a:endParaRPr lang="en-US"/>
          </a:p>
        </p:txBody>
      </p:sp>
    </p:spTree>
    <p:extLst>
      <p:ext uri="{BB962C8B-B14F-4D97-AF65-F5344CB8AC3E}">
        <p14:creationId xmlns:p14="http://schemas.microsoft.com/office/powerpoint/2010/main" val="3489979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9: </a:t>
            </a:r>
            <a:r>
              <a:rPr lang="en-US" sz="3600" u="sng" dirty="0">
                <a:solidFill>
                  <a:schemeClr val="tx1">
                    <a:lumMod val="85000"/>
                    <a:lumOff val="15000"/>
                  </a:schemeClr>
                </a:solidFill>
              </a:rPr>
              <a:t>Managing Your Mortgage Payments</a:t>
            </a:r>
          </a:p>
        </p:txBody>
      </p:sp>
      <p:pic>
        <p:nvPicPr>
          <p:cNvPr id="5" name="Content Placeholder 4" descr="A person sitting on a couch&#10;&#10;Description generated with very high confidence">
            <a:extLst>
              <a:ext uri="{FF2B5EF4-FFF2-40B4-BE49-F238E27FC236}">
                <a16:creationId xmlns:a16="http://schemas.microsoft.com/office/drawing/2014/main" id="{9AEADA6E-AE14-46B3-BA45-894FC5FAF3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832057" y="1825625"/>
            <a:ext cx="6527885" cy="4351338"/>
          </a:xfrm>
          <a:prstGeom prst="rect">
            <a:avLst/>
          </a:prstGeom>
        </p:spPr>
      </p:pic>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33</a:t>
            </a:fld>
            <a:endParaRPr lang="en-US">
              <a:solidFill>
                <a:srgbClr val="FFFFFF"/>
              </a:solidFill>
            </a:endParaRPr>
          </a:p>
        </p:txBody>
      </p:sp>
    </p:spTree>
    <p:extLst>
      <p:ext uri="{BB962C8B-B14F-4D97-AF65-F5344CB8AC3E}">
        <p14:creationId xmlns:p14="http://schemas.microsoft.com/office/powerpoint/2010/main" val="3545661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Where Your Monthly Payment Goes</a:t>
            </a:r>
          </a:p>
        </p:txBody>
      </p:sp>
      <p:sp>
        <p:nvSpPr>
          <p:cNvPr id="6" name="Content Placeholder 5">
            <a:extLst>
              <a:ext uri="{FF2B5EF4-FFF2-40B4-BE49-F238E27FC236}">
                <a16:creationId xmlns:a16="http://schemas.microsoft.com/office/drawing/2014/main" id="{6D884637-E046-416E-8451-0D5A07500972}"/>
              </a:ext>
            </a:extLst>
          </p:cNvPr>
          <p:cNvSpPr>
            <a:spLocks noGrp="1"/>
          </p:cNvSpPr>
          <p:nvPr>
            <p:ph idx="1"/>
          </p:nvPr>
        </p:nvSpPr>
        <p:spPr>
          <a:xfrm>
            <a:off x="838200" y="1387475"/>
            <a:ext cx="10515600" cy="4813300"/>
          </a:xfrm>
        </p:spPr>
        <p:txBody>
          <a:bodyPr>
            <a:normAutofit fontScale="92500" lnSpcReduction="20000"/>
          </a:bodyPr>
          <a:lstStyle/>
          <a:p>
            <a:pPr>
              <a:lnSpc>
                <a:spcPct val="150000"/>
              </a:lnSpc>
            </a:pPr>
            <a:r>
              <a:rPr lang="en-US" sz="2200" dirty="0"/>
              <a:t>Each month, you'll make a </a:t>
            </a:r>
            <a:r>
              <a:rPr lang="en-US" sz="2200" b="1" dirty="0"/>
              <a:t>monthly payment </a:t>
            </a:r>
            <a:r>
              <a:rPr lang="en-US" sz="2200" dirty="0"/>
              <a:t>to your lender that will go toward paying back the amount you borrowed (commonly called the principal), plus interest. Your monthly payment may also include mortgage insurance.</a:t>
            </a:r>
          </a:p>
          <a:p>
            <a:pPr>
              <a:lnSpc>
                <a:spcPct val="150000"/>
              </a:lnSpc>
            </a:pPr>
            <a:r>
              <a:rPr lang="en-US" sz="2200" dirty="0"/>
              <a:t>Your mortgage statements will show how your payment is broken up. Initially, the bulk of your payment will go toward paying down the interest on the loan, but over time, more of your payment will go to paying down the </a:t>
            </a:r>
            <a:r>
              <a:rPr lang="en-US" sz="2200" b="1" dirty="0"/>
              <a:t>principal balance</a:t>
            </a:r>
            <a:r>
              <a:rPr lang="en-US" sz="2200" dirty="0"/>
              <a:t>.</a:t>
            </a:r>
          </a:p>
          <a:p>
            <a:pPr>
              <a:lnSpc>
                <a:spcPct val="150000"/>
              </a:lnSpc>
            </a:pPr>
            <a:r>
              <a:rPr lang="en-US" sz="2200" dirty="0"/>
              <a:t>If you have an escrow account on your loan, part of your payment will go there. The amount of money that's added to your payment for escrow depends on the amount of your taxes and insurance premiums. Your lender will analyze your account each year to make sure they're collecting the appropriate </a:t>
            </a:r>
            <a:r>
              <a:rPr lang="en-US" sz="2200" b="1" dirty="0"/>
              <a:t>amount of money</a:t>
            </a:r>
            <a:r>
              <a:rPr lang="en-US" sz="2200" dirty="0"/>
              <a:t>, and they'll adjust your payment if they're collecting too little or too much.</a:t>
            </a:r>
          </a:p>
          <a:p>
            <a:pPr marL="0" indent="0">
              <a:buNone/>
            </a:pPr>
            <a:endParaRPr lang="en-US" dirty="0"/>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34</a:t>
            </a:fld>
            <a:endParaRPr lang="en-US"/>
          </a:p>
        </p:txBody>
      </p:sp>
    </p:spTree>
    <p:extLst>
      <p:ext uri="{BB962C8B-B14F-4D97-AF65-F5344CB8AC3E}">
        <p14:creationId xmlns:p14="http://schemas.microsoft.com/office/powerpoint/2010/main" val="3826580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p:txBody>
          <a:bodyPr/>
          <a:lstStyle/>
          <a:p>
            <a:r>
              <a:rPr lang="en-US" b="1" u="sng" dirty="0"/>
              <a:t>First Mortgage Payment</a:t>
            </a:r>
          </a:p>
        </p:txBody>
      </p:sp>
      <p:sp>
        <p:nvSpPr>
          <p:cNvPr id="6" name="Content Placeholder 5">
            <a:extLst>
              <a:ext uri="{FF2B5EF4-FFF2-40B4-BE49-F238E27FC236}">
                <a16:creationId xmlns:a16="http://schemas.microsoft.com/office/drawing/2014/main" id="{6D884637-E046-416E-8451-0D5A07500972}"/>
              </a:ext>
            </a:extLst>
          </p:cNvPr>
          <p:cNvSpPr>
            <a:spLocks noGrp="1"/>
          </p:cNvSpPr>
          <p:nvPr>
            <p:ph idx="1"/>
          </p:nvPr>
        </p:nvSpPr>
        <p:spPr>
          <a:xfrm>
            <a:off x="838200" y="1482725"/>
            <a:ext cx="11029950" cy="4351338"/>
          </a:xfrm>
        </p:spPr>
        <p:txBody>
          <a:bodyPr>
            <a:normAutofit/>
          </a:bodyPr>
          <a:lstStyle/>
          <a:p>
            <a:pPr>
              <a:lnSpc>
                <a:spcPct val="150000"/>
              </a:lnSpc>
            </a:pPr>
            <a:r>
              <a:rPr lang="en-US" sz="2400" dirty="0"/>
              <a:t>Your first mortgage payment won't be due for up to </a:t>
            </a:r>
            <a:r>
              <a:rPr lang="en-US" sz="2400" b="1" dirty="0"/>
              <a:t>two months </a:t>
            </a:r>
            <a:r>
              <a:rPr lang="en-US" sz="2400" dirty="0"/>
              <a:t>after closing! </a:t>
            </a:r>
          </a:p>
          <a:p>
            <a:pPr>
              <a:lnSpc>
                <a:spcPct val="150000"/>
              </a:lnSpc>
            </a:pPr>
            <a:r>
              <a:rPr lang="en-US" sz="2400" dirty="0"/>
              <a:t>If you close on June 9, for example, you'll </a:t>
            </a:r>
            <a:r>
              <a:rPr lang="en-US" sz="2400" b="1" dirty="0"/>
              <a:t>pay per diem </a:t>
            </a:r>
            <a:r>
              <a:rPr lang="en-US" sz="2400" dirty="0"/>
              <a:t>interest at closing to cover the period between June 9 and June 30. Then, your payment for the month of July will be due on August 1.</a:t>
            </a:r>
          </a:p>
          <a:p>
            <a:pPr marL="0" indent="0">
              <a:buNone/>
            </a:pPr>
            <a:endParaRPr lang="en-US" dirty="0"/>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a:lstStyle/>
          <a:p>
            <a:fld id="{1E65E1BB-EE42-4C2C-8359-6692965FDB0A}" type="slidenum">
              <a:rPr lang="en-US" smtClean="0"/>
              <a:t>35</a:t>
            </a:fld>
            <a:endParaRPr lang="en-US"/>
          </a:p>
        </p:txBody>
      </p:sp>
    </p:spTree>
    <p:extLst>
      <p:ext uri="{BB962C8B-B14F-4D97-AF65-F5344CB8AC3E}">
        <p14:creationId xmlns:p14="http://schemas.microsoft.com/office/powerpoint/2010/main" val="3361426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31AB-5CC0-47FF-8254-16A1E8CA6AFA}"/>
              </a:ext>
            </a:extLst>
          </p:cNvPr>
          <p:cNvSpPr>
            <a:spLocks noGrp="1"/>
          </p:cNvSpPr>
          <p:nvPr>
            <p:ph type="title"/>
          </p:nvPr>
        </p:nvSpPr>
        <p:spPr>
          <a:xfrm>
            <a:off x="742950" y="2289175"/>
            <a:ext cx="10515600" cy="1325563"/>
          </a:xfrm>
        </p:spPr>
        <p:txBody>
          <a:bodyPr>
            <a:normAutofit fontScale="90000"/>
          </a:bodyPr>
          <a:lstStyle/>
          <a:p>
            <a:pPr algn="ctr"/>
            <a:r>
              <a:rPr lang="en-US" sz="9600" b="1" u="sng" dirty="0"/>
              <a:t>Questions?</a:t>
            </a:r>
          </a:p>
        </p:txBody>
      </p:sp>
      <p:sp>
        <p:nvSpPr>
          <p:cNvPr id="3" name="Slide Number Placeholder 2">
            <a:extLst>
              <a:ext uri="{FF2B5EF4-FFF2-40B4-BE49-F238E27FC236}">
                <a16:creationId xmlns:a16="http://schemas.microsoft.com/office/drawing/2014/main" id="{9277AC08-121E-4A9D-8E55-CEE4487A83A7}"/>
              </a:ext>
            </a:extLst>
          </p:cNvPr>
          <p:cNvSpPr>
            <a:spLocks noGrp="1"/>
          </p:cNvSpPr>
          <p:nvPr>
            <p:ph type="sldNum" sz="quarter" idx="12"/>
          </p:nvPr>
        </p:nvSpPr>
        <p:spPr/>
        <p:txBody>
          <a:bodyPr/>
          <a:lstStyle/>
          <a:p>
            <a:fld id="{1E65E1BB-EE42-4C2C-8359-6692965FDB0A}" type="slidenum">
              <a:rPr lang="en-US" smtClean="0"/>
              <a:t>36</a:t>
            </a:fld>
            <a:endParaRPr lang="en-US"/>
          </a:p>
        </p:txBody>
      </p:sp>
    </p:spTree>
    <p:extLst>
      <p:ext uri="{BB962C8B-B14F-4D97-AF65-F5344CB8AC3E}">
        <p14:creationId xmlns:p14="http://schemas.microsoft.com/office/powerpoint/2010/main" val="399502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83D1-50E5-48F8-A781-5BF05BD4F75A}"/>
              </a:ext>
            </a:extLst>
          </p:cNvPr>
          <p:cNvSpPr>
            <a:spLocks noGrp="1"/>
          </p:cNvSpPr>
          <p:nvPr>
            <p:ph type="title"/>
          </p:nvPr>
        </p:nvSpPr>
        <p:spPr/>
        <p:txBody>
          <a:bodyPr/>
          <a:lstStyle/>
          <a:p>
            <a:r>
              <a:rPr lang="en-US" b="1" u="sng" dirty="0"/>
              <a:t>Determining If You're Ready </a:t>
            </a:r>
          </a:p>
        </p:txBody>
      </p:sp>
      <p:sp>
        <p:nvSpPr>
          <p:cNvPr id="7" name="Slide Number Placeholder 6">
            <a:extLst>
              <a:ext uri="{FF2B5EF4-FFF2-40B4-BE49-F238E27FC236}">
                <a16:creationId xmlns:a16="http://schemas.microsoft.com/office/drawing/2014/main" id="{2E01A663-5697-451F-B301-7F0036CED86D}"/>
              </a:ext>
            </a:extLst>
          </p:cNvPr>
          <p:cNvSpPr>
            <a:spLocks noGrp="1"/>
          </p:cNvSpPr>
          <p:nvPr>
            <p:ph type="sldNum" sz="quarter" idx="12"/>
          </p:nvPr>
        </p:nvSpPr>
        <p:spPr/>
        <p:txBody>
          <a:bodyPr/>
          <a:lstStyle/>
          <a:p>
            <a:fld id="{1E65E1BB-EE42-4C2C-8359-6692965FDB0A}" type="slidenum">
              <a:rPr lang="en-US" smtClean="0"/>
              <a:t>4</a:t>
            </a:fld>
            <a:endParaRPr lang="en-US"/>
          </a:p>
        </p:txBody>
      </p:sp>
      <p:sp>
        <p:nvSpPr>
          <p:cNvPr id="3" name="TextBox 2">
            <a:extLst>
              <a:ext uri="{FF2B5EF4-FFF2-40B4-BE49-F238E27FC236}">
                <a16:creationId xmlns:a16="http://schemas.microsoft.com/office/drawing/2014/main" id="{67D19A2F-16B0-4897-BA56-8D14444613AA}"/>
              </a:ext>
            </a:extLst>
          </p:cNvPr>
          <p:cNvSpPr txBox="1"/>
          <p:nvPr/>
        </p:nvSpPr>
        <p:spPr>
          <a:xfrm>
            <a:off x="845700" y="1292429"/>
            <a:ext cx="10506512" cy="4524315"/>
          </a:xfrm>
          <a:prstGeom prst="rect">
            <a:avLst/>
          </a:prstGeom>
          <a:noFill/>
        </p:spPr>
        <p:txBody>
          <a:bodyPr wrap="square" rtlCol="0">
            <a:spAutoFit/>
          </a:bodyPr>
          <a:lstStyle/>
          <a:p>
            <a:pPr>
              <a:lnSpc>
                <a:spcPct val="150000"/>
              </a:lnSpc>
            </a:pPr>
            <a:r>
              <a:rPr lang="en-US" sz="2000" dirty="0"/>
              <a:t>Buying a house is a </a:t>
            </a:r>
            <a:r>
              <a:rPr lang="en-US" sz="2000" b="1" dirty="0"/>
              <a:t>big </a:t>
            </a:r>
            <a:r>
              <a:rPr lang="en-US" sz="2000" dirty="0"/>
              <a:t>commitment, so before you start house hunting and comparing mortgage rates, take the time to examine your </a:t>
            </a:r>
            <a:r>
              <a:rPr lang="en-US" sz="2000" b="1" dirty="0"/>
              <a:t>current situation </a:t>
            </a:r>
            <a:r>
              <a:rPr lang="en-US" sz="2000" dirty="0"/>
              <a:t>and how it could change in the future.</a:t>
            </a:r>
          </a:p>
          <a:p>
            <a:pPr lvl="0">
              <a:lnSpc>
                <a:spcPct val="150000"/>
              </a:lnSpc>
            </a:pPr>
            <a:r>
              <a:rPr lang="en-US" sz="2000" b="1" dirty="0"/>
              <a:t>Ask yourself</a:t>
            </a:r>
            <a:r>
              <a:rPr lang="en-US" sz="2000" dirty="0"/>
              <a:t>:</a:t>
            </a:r>
          </a:p>
          <a:p>
            <a:pPr marL="285750" lvl="0" indent="-285750">
              <a:lnSpc>
                <a:spcPct val="150000"/>
              </a:lnSpc>
              <a:buFont typeface="Arial" panose="020B0604020202020204" pitchFamily="34" charset="0"/>
              <a:buChar char="•"/>
            </a:pPr>
            <a:r>
              <a:rPr lang="en-US" sz="2000" dirty="0"/>
              <a:t>Are you planning on any major life changes, like changing jobs or starting a family, in the next few years that could impact your financial situation?</a:t>
            </a:r>
          </a:p>
          <a:p>
            <a:pPr marL="285750" lvl="0" indent="-285750">
              <a:lnSpc>
                <a:spcPct val="150000"/>
              </a:lnSpc>
              <a:buFont typeface="Arial" panose="020B0604020202020204" pitchFamily="34" charset="0"/>
              <a:buChar char="•"/>
            </a:pPr>
            <a:r>
              <a:rPr lang="en-US" sz="2000" dirty="0"/>
              <a:t>Can you commit to staying in a home for at least </a:t>
            </a:r>
            <a:r>
              <a:rPr lang="en-US" sz="2000" b="1" dirty="0"/>
              <a:t>five years</a:t>
            </a:r>
            <a:r>
              <a:rPr lang="en-US" sz="2000" dirty="0"/>
              <a:t>?</a:t>
            </a:r>
          </a:p>
          <a:p>
            <a:pPr marL="285750" lvl="0" indent="-285750">
              <a:lnSpc>
                <a:spcPct val="150000"/>
              </a:lnSpc>
              <a:buFont typeface="Arial" panose="020B0604020202020204" pitchFamily="34" charset="0"/>
              <a:buChar char="•"/>
            </a:pPr>
            <a:r>
              <a:rPr lang="en-US" sz="2000" dirty="0"/>
              <a:t>Do you have a </a:t>
            </a:r>
            <a:r>
              <a:rPr lang="en-US" sz="2000" b="1" dirty="0"/>
              <a:t>stable</a:t>
            </a:r>
            <a:r>
              <a:rPr lang="en-US" sz="2000" dirty="0"/>
              <a:t> income?</a:t>
            </a:r>
          </a:p>
          <a:p>
            <a:pPr marL="285750" lvl="0" indent="-285750">
              <a:lnSpc>
                <a:spcPct val="150000"/>
              </a:lnSpc>
              <a:buFont typeface="Arial" panose="020B0604020202020204" pitchFamily="34" charset="0"/>
              <a:buChar char="•"/>
            </a:pPr>
            <a:r>
              <a:rPr lang="en-US" sz="2000" dirty="0"/>
              <a:t>Are you confident you can handle house repairs (or can take the time to learn), or are you willing to pay a specialist when something breaks?</a:t>
            </a:r>
          </a:p>
          <a:p>
            <a:endParaRPr lang="en-US" dirty="0"/>
          </a:p>
        </p:txBody>
      </p:sp>
    </p:spTree>
    <p:extLst>
      <p:ext uri="{BB962C8B-B14F-4D97-AF65-F5344CB8AC3E}">
        <p14:creationId xmlns:p14="http://schemas.microsoft.com/office/powerpoint/2010/main" val="4282905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83D1-50E5-48F8-A781-5BF05BD4F75A}"/>
              </a:ext>
            </a:extLst>
          </p:cNvPr>
          <p:cNvSpPr>
            <a:spLocks noGrp="1"/>
          </p:cNvSpPr>
          <p:nvPr>
            <p:ph type="title"/>
          </p:nvPr>
        </p:nvSpPr>
        <p:spPr/>
        <p:txBody>
          <a:bodyPr/>
          <a:lstStyle/>
          <a:p>
            <a:r>
              <a:rPr lang="en-US" b="1" u="sng" dirty="0"/>
              <a:t>Buying vs. Renting a House</a:t>
            </a:r>
          </a:p>
        </p:txBody>
      </p:sp>
      <p:sp>
        <p:nvSpPr>
          <p:cNvPr id="3" name="Text Placeholder 2">
            <a:extLst>
              <a:ext uri="{FF2B5EF4-FFF2-40B4-BE49-F238E27FC236}">
                <a16:creationId xmlns:a16="http://schemas.microsoft.com/office/drawing/2014/main" id="{9D31AD0E-6561-4B53-9AB6-F2824A92B9DF}"/>
              </a:ext>
            </a:extLst>
          </p:cNvPr>
          <p:cNvSpPr>
            <a:spLocks noGrp="1"/>
          </p:cNvSpPr>
          <p:nvPr>
            <p:ph type="body" idx="1"/>
          </p:nvPr>
        </p:nvSpPr>
        <p:spPr>
          <a:xfrm>
            <a:off x="836612" y="1357313"/>
            <a:ext cx="5157787" cy="823912"/>
          </a:xfrm>
        </p:spPr>
        <p:txBody>
          <a:bodyPr/>
          <a:lstStyle/>
          <a:p>
            <a:r>
              <a:rPr lang="en-US" i="1" dirty="0"/>
              <a:t>Benefits of Buying</a:t>
            </a:r>
          </a:p>
        </p:txBody>
      </p:sp>
      <p:sp>
        <p:nvSpPr>
          <p:cNvPr id="4" name="Content Placeholder 3">
            <a:extLst>
              <a:ext uri="{FF2B5EF4-FFF2-40B4-BE49-F238E27FC236}">
                <a16:creationId xmlns:a16="http://schemas.microsoft.com/office/drawing/2014/main" id="{8198D4F5-9C09-4D62-965F-23C2B01DF778}"/>
              </a:ext>
            </a:extLst>
          </p:cNvPr>
          <p:cNvSpPr>
            <a:spLocks noGrp="1"/>
          </p:cNvSpPr>
          <p:nvPr>
            <p:ph sz="half" idx="2"/>
          </p:nvPr>
        </p:nvSpPr>
        <p:spPr>
          <a:xfrm>
            <a:off x="833436" y="2181225"/>
            <a:ext cx="5157787" cy="3684588"/>
          </a:xfrm>
        </p:spPr>
        <p:txBody>
          <a:bodyPr>
            <a:normAutofit/>
          </a:bodyPr>
          <a:lstStyle/>
          <a:p>
            <a:r>
              <a:rPr lang="en-US" sz="2000" dirty="0"/>
              <a:t>Having no landlord means you can make the house into the home you want </a:t>
            </a:r>
            <a:r>
              <a:rPr lang="en-US" sz="2000" b="1" dirty="0"/>
              <a:t>without </a:t>
            </a:r>
            <a:r>
              <a:rPr lang="en-US" sz="2000" dirty="0"/>
              <a:t>needing someone else's approval.</a:t>
            </a:r>
          </a:p>
          <a:p>
            <a:r>
              <a:rPr lang="en-US" sz="2000" dirty="0"/>
              <a:t>Unlike rent payments, the interest you pay with your mortgage payments can be tax-deductible.</a:t>
            </a:r>
          </a:p>
          <a:p>
            <a:r>
              <a:rPr lang="en-US" sz="2000" dirty="0"/>
              <a:t>You can find a mortgage </a:t>
            </a:r>
            <a:r>
              <a:rPr lang="en-US" sz="2000" b="1" dirty="0"/>
              <a:t>tailored</a:t>
            </a:r>
            <a:r>
              <a:rPr lang="en-US" sz="2000" dirty="0"/>
              <a:t> to your budget and goals to keep your monthly payment from going up as the market changes.</a:t>
            </a:r>
          </a:p>
        </p:txBody>
      </p:sp>
      <p:sp>
        <p:nvSpPr>
          <p:cNvPr id="5" name="Text Placeholder 4">
            <a:extLst>
              <a:ext uri="{FF2B5EF4-FFF2-40B4-BE49-F238E27FC236}">
                <a16:creationId xmlns:a16="http://schemas.microsoft.com/office/drawing/2014/main" id="{B835DFF8-9CCB-4A25-AF74-024544BED763}"/>
              </a:ext>
            </a:extLst>
          </p:cNvPr>
          <p:cNvSpPr>
            <a:spLocks noGrp="1"/>
          </p:cNvSpPr>
          <p:nvPr>
            <p:ph type="body" sz="quarter" idx="3"/>
          </p:nvPr>
        </p:nvSpPr>
        <p:spPr>
          <a:xfrm>
            <a:off x="6169024" y="1357313"/>
            <a:ext cx="5183188" cy="823912"/>
          </a:xfrm>
        </p:spPr>
        <p:txBody>
          <a:bodyPr/>
          <a:lstStyle/>
          <a:p>
            <a:r>
              <a:rPr lang="en-US" i="1" dirty="0"/>
              <a:t>Benefits of Renting</a:t>
            </a:r>
          </a:p>
        </p:txBody>
      </p:sp>
      <p:sp>
        <p:nvSpPr>
          <p:cNvPr id="6" name="Content Placeholder 5">
            <a:extLst>
              <a:ext uri="{FF2B5EF4-FFF2-40B4-BE49-F238E27FC236}">
                <a16:creationId xmlns:a16="http://schemas.microsoft.com/office/drawing/2014/main" id="{5ED396D0-E7B6-4160-90BA-E5A99D8EB2E1}"/>
              </a:ext>
            </a:extLst>
          </p:cNvPr>
          <p:cNvSpPr>
            <a:spLocks noGrp="1"/>
          </p:cNvSpPr>
          <p:nvPr>
            <p:ph sz="quarter" idx="4"/>
          </p:nvPr>
        </p:nvSpPr>
        <p:spPr>
          <a:xfrm>
            <a:off x="6169024" y="2181225"/>
            <a:ext cx="5183188" cy="3684588"/>
          </a:xfrm>
        </p:spPr>
        <p:txBody>
          <a:bodyPr>
            <a:normAutofit/>
          </a:bodyPr>
          <a:lstStyle/>
          <a:p>
            <a:r>
              <a:rPr lang="en-US" sz="2000" dirty="0"/>
              <a:t>Your landlord is often responsible for home repairs and upgrades.</a:t>
            </a:r>
          </a:p>
          <a:p>
            <a:r>
              <a:rPr lang="en-US" sz="2000" dirty="0"/>
              <a:t>You won't have to buy </a:t>
            </a:r>
            <a:r>
              <a:rPr lang="en-US" sz="2000" b="1" dirty="0"/>
              <a:t>homeowners insurance </a:t>
            </a:r>
            <a:r>
              <a:rPr lang="en-US" sz="2000" dirty="0"/>
              <a:t>or pay property taxes on your home.</a:t>
            </a:r>
          </a:p>
          <a:p>
            <a:r>
              <a:rPr lang="en-US" sz="2000" dirty="0"/>
              <a:t>Moving can be </a:t>
            </a:r>
            <a:r>
              <a:rPr lang="en-US" sz="2000" b="1" dirty="0"/>
              <a:t>easier</a:t>
            </a:r>
            <a:r>
              <a:rPr lang="en-US" sz="2000" dirty="0"/>
              <a:t> since you won't have to sell your home or find renters.</a:t>
            </a:r>
          </a:p>
        </p:txBody>
      </p:sp>
      <p:sp>
        <p:nvSpPr>
          <p:cNvPr id="7" name="Slide Number Placeholder 6">
            <a:extLst>
              <a:ext uri="{FF2B5EF4-FFF2-40B4-BE49-F238E27FC236}">
                <a16:creationId xmlns:a16="http://schemas.microsoft.com/office/drawing/2014/main" id="{2E01A663-5697-451F-B301-7F0036CED86D}"/>
              </a:ext>
            </a:extLst>
          </p:cNvPr>
          <p:cNvSpPr>
            <a:spLocks noGrp="1"/>
          </p:cNvSpPr>
          <p:nvPr>
            <p:ph type="sldNum" sz="quarter" idx="12"/>
          </p:nvPr>
        </p:nvSpPr>
        <p:spPr/>
        <p:txBody>
          <a:bodyPr/>
          <a:lstStyle/>
          <a:p>
            <a:fld id="{1E65E1BB-EE42-4C2C-8359-6692965FDB0A}" type="slidenum">
              <a:rPr lang="en-US" smtClean="0"/>
              <a:t>5</a:t>
            </a:fld>
            <a:endParaRPr lang="en-US"/>
          </a:p>
        </p:txBody>
      </p:sp>
    </p:spTree>
    <p:extLst>
      <p:ext uri="{BB962C8B-B14F-4D97-AF65-F5344CB8AC3E}">
        <p14:creationId xmlns:p14="http://schemas.microsoft.com/office/powerpoint/2010/main" val="1152212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54A6-3863-480D-8C25-D3EF03304A08}"/>
              </a:ext>
            </a:extLst>
          </p:cNvPr>
          <p:cNvSpPr>
            <a:spLocks noGrp="1"/>
          </p:cNvSpPr>
          <p:nvPr>
            <p:ph type="title"/>
          </p:nvPr>
        </p:nvSpPr>
        <p:spPr/>
        <p:txBody>
          <a:bodyPr/>
          <a:lstStyle/>
          <a:p>
            <a:r>
              <a:rPr lang="en-US" b="1" u="sng" dirty="0"/>
              <a:t>How to Evaluate Your Financial Situation</a:t>
            </a:r>
          </a:p>
        </p:txBody>
      </p:sp>
      <p:sp>
        <p:nvSpPr>
          <p:cNvPr id="3" name="Content Placeholder 2">
            <a:extLst>
              <a:ext uri="{FF2B5EF4-FFF2-40B4-BE49-F238E27FC236}">
                <a16:creationId xmlns:a16="http://schemas.microsoft.com/office/drawing/2014/main" id="{FC0E089F-807E-4589-808A-441D9B10013B}"/>
              </a:ext>
            </a:extLst>
          </p:cNvPr>
          <p:cNvSpPr>
            <a:spLocks noGrp="1"/>
          </p:cNvSpPr>
          <p:nvPr>
            <p:ph idx="1"/>
          </p:nvPr>
        </p:nvSpPr>
        <p:spPr>
          <a:xfrm>
            <a:off x="838200" y="1454150"/>
            <a:ext cx="10515600" cy="4351338"/>
          </a:xfrm>
        </p:spPr>
        <p:txBody>
          <a:bodyPr>
            <a:normAutofit fontScale="92500" lnSpcReduction="10000"/>
          </a:bodyPr>
          <a:lstStyle/>
          <a:p>
            <a:pPr marL="0" indent="0">
              <a:buNone/>
            </a:pPr>
            <a:r>
              <a:rPr lang="en-US" sz="2200" dirty="0"/>
              <a:t>Buying a home is one of the </a:t>
            </a:r>
            <a:r>
              <a:rPr lang="en-US" sz="2200" b="1" dirty="0"/>
              <a:t>largest</a:t>
            </a:r>
            <a:r>
              <a:rPr lang="en-US" sz="2200" dirty="0"/>
              <a:t> purchases you'll likely make, and it's important to make sure your financial house is in order. </a:t>
            </a:r>
          </a:p>
          <a:p>
            <a:pPr marL="0" indent="0">
              <a:buNone/>
            </a:pPr>
            <a:r>
              <a:rPr lang="en-US" sz="2200" dirty="0"/>
              <a:t>Start by reviewing your bank accounts and </a:t>
            </a:r>
            <a:r>
              <a:rPr lang="en-US" sz="2200" b="1" dirty="0"/>
              <a:t>billing statements </a:t>
            </a:r>
            <a:r>
              <a:rPr lang="en-US" sz="2200" dirty="0"/>
              <a:t>to get a handle on how much money you're making and spending each month. If you're planning to buy a house with someone else (like your spouse or partner), review their finances as well, and then ask yourself some questions…</a:t>
            </a:r>
          </a:p>
          <a:p>
            <a:pPr marL="0" indent="0">
              <a:buNone/>
            </a:pPr>
            <a:endParaRPr lang="en-US" sz="2400" dirty="0"/>
          </a:p>
          <a:p>
            <a:pPr lvl="1">
              <a:buFont typeface="Wingdings" panose="05000000000000000000" pitchFamily="2" charset="2"/>
              <a:buChar char="ü"/>
            </a:pPr>
            <a:r>
              <a:rPr lang="en-US" sz="1700" dirty="0"/>
              <a:t>Do you have a stable income/job?</a:t>
            </a:r>
          </a:p>
          <a:p>
            <a:pPr lvl="1">
              <a:buFont typeface="Wingdings" panose="05000000000000000000" pitchFamily="2" charset="2"/>
              <a:buChar char="ü"/>
            </a:pPr>
            <a:r>
              <a:rPr lang="en-US" sz="1700" dirty="0"/>
              <a:t>Are you able to put away some money each month into a savings account?</a:t>
            </a:r>
          </a:p>
          <a:p>
            <a:pPr lvl="1">
              <a:buFont typeface="Wingdings" panose="05000000000000000000" pitchFamily="2" charset="2"/>
              <a:buChar char="ü"/>
            </a:pPr>
            <a:r>
              <a:rPr lang="en-US" sz="1700" dirty="0"/>
              <a:t>Do you have a plan for managing debt, like student loans and car payments?</a:t>
            </a:r>
          </a:p>
          <a:p>
            <a:pPr lvl="1">
              <a:buFont typeface="Wingdings" panose="05000000000000000000" pitchFamily="2" charset="2"/>
              <a:buChar char="ü"/>
            </a:pPr>
            <a:r>
              <a:rPr lang="en-US" sz="1700" dirty="0"/>
              <a:t>Do you typically pay your credit card debt quickly? Keeping your credit debt low will help you qualify for a better mortgage.</a:t>
            </a:r>
          </a:p>
          <a:p>
            <a:pPr lvl="1">
              <a:buFont typeface="Wingdings" panose="05000000000000000000" pitchFamily="2" charset="2"/>
              <a:buChar char="ü"/>
            </a:pPr>
            <a:r>
              <a:rPr lang="en-US" sz="1700" dirty="0"/>
              <a:t>Do you have some money already saved up for emergencies? A good rule of thumb is having three months of income saved.</a:t>
            </a:r>
          </a:p>
          <a:p>
            <a:pPr lvl="1">
              <a:buFont typeface="Wingdings" panose="05000000000000000000" pitchFamily="2" charset="2"/>
              <a:buChar char="ü"/>
            </a:pPr>
            <a:r>
              <a:rPr lang="en-US" sz="1700" dirty="0"/>
              <a:t>Do you have some money saved up for a down payment and closing costs? You should avoid using your emergency savings for this, or you could put yourself in a tight situation.</a:t>
            </a:r>
          </a:p>
        </p:txBody>
      </p:sp>
      <p:sp>
        <p:nvSpPr>
          <p:cNvPr id="4" name="Slide Number Placeholder 3">
            <a:extLst>
              <a:ext uri="{FF2B5EF4-FFF2-40B4-BE49-F238E27FC236}">
                <a16:creationId xmlns:a16="http://schemas.microsoft.com/office/drawing/2014/main" id="{1D093769-3E22-414D-9733-38C144D61B6F}"/>
              </a:ext>
            </a:extLst>
          </p:cNvPr>
          <p:cNvSpPr>
            <a:spLocks noGrp="1"/>
          </p:cNvSpPr>
          <p:nvPr>
            <p:ph type="sldNum" sz="quarter" idx="12"/>
          </p:nvPr>
        </p:nvSpPr>
        <p:spPr/>
        <p:txBody>
          <a:bodyPr/>
          <a:lstStyle/>
          <a:p>
            <a:fld id="{1E65E1BB-EE42-4C2C-8359-6692965FDB0A}" type="slidenum">
              <a:rPr lang="en-US" smtClean="0"/>
              <a:t>6</a:t>
            </a:fld>
            <a:endParaRPr lang="en-US"/>
          </a:p>
        </p:txBody>
      </p:sp>
    </p:spTree>
    <p:extLst>
      <p:ext uri="{BB962C8B-B14F-4D97-AF65-F5344CB8AC3E}">
        <p14:creationId xmlns:p14="http://schemas.microsoft.com/office/powerpoint/2010/main" val="1833555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indoor, man, cutting&#10;&#10;Description generated with high confidence">
            <a:extLst>
              <a:ext uri="{FF2B5EF4-FFF2-40B4-BE49-F238E27FC236}">
                <a16:creationId xmlns:a16="http://schemas.microsoft.com/office/drawing/2014/main" id="{5E0000F9-36FF-4B24-965A-5AF14F99CB58}"/>
              </a:ext>
            </a:extLst>
          </p:cNvPr>
          <p:cNvPicPr>
            <a:picLocks noChangeAspect="1"/>
          </p:cNvPicPr>
          <p:nvPr/>
        </p:nvPicPr>
        <p:blipFill rotWithShape="1">
          <a:blip r:embed="rId2">
            <a:extLst>
              <a:ext uri="{28A0092B-C50C-407E-A947-70E740481C1C}">
                <a14:useLocalDpi xmlns:a14="http://schemas.microsoft.com/office/drawing/2010/main" val="0"/>
              </a:ext>
            </a:extLst>
          </a:blip>
          <a:srcRect t="7523" b="8207"/>
          <a:stretch/>
        </p:blipFill>
        <p:spPr>
          <a:xfrm>
            <a:off x="20" y="10"/>
            <a:ext cx="12191980" cy="6857990"/>
          </a:xfrm>
          <a:prstGeom prst="rect">
            <a:avLst/>
          </a:prstGeom>
        </p:spPr>
      </p:pic>
      <p:sp>
        <p:nvSpPr>
          <p:cNvPr id="2" name="Title 1">
            <a:extLst>
              <a:ext uri="{FF2B5EF4-FFF2-40B4-BE49-F238E27FC236}">
                <a16:creationId xmlns:a16="http://schemas.microsoft.com/office/drawing/2014/main" id="{7A97F7A8-5805-4052-BE26-C5299F0345C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Step 2: </a:t>
            </a:r>
            <a:r>
              <a:rPr lang="en-US" sz="3600" u="sng" dirty="0">
                <a:solidFill>
                  <a:schemeClr val="tx1">
                    <a:lumMod val="85000"/>
                    <a:lumOff val="15000"/>
                  </a:schemeClr>
                </a:solidFill>
              </a:rPr>
              <a:t>Exploring Your Mortgage Options</a:t>
            </a:r>
          </a:p>
        </p:txBody>
      </p:sp>
      <p:sp>
        <p:nvSpPr>
          <p:cNvPr id="4" name="Slide Number Placeholder 3">
            <a:extLst>
              <a:ext uri="{FF2B5EF4-FFF2-40B4-BE49-F238E27FC236}">
                <a16:creationId xmlns:a16="http://schemas.microsoft.com/office/drawing/2014/main" id="{12D91FFF-1588-4FB3-B2EC-67C15D546342}"/>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1E65E1BB-EE42-4C2C-8359-6692965FDB0A}" type="slidenum">
              <a:rPr lang="en-US">
                <a:solidFill>
                  <a:srgbClr val="FFFFFF"/>
                </a:solidFill>
              </a:rPr>
              <a:pPr defTabSz="457200">
                <a:spcAft>
                  <a:spcPts val="600"/>
                </a:spcAft>
              </a:pPr>
              <a:t>7</a:t>
            </a:fld>
            <a:endParaRPr lang="en-US">
              <a:solidFill>
                <a:srgbClr val="FFFFFF"/>
              </a:solidFill>
            </a:endParaRPr>
          </a:p>
        </p:txBody>
      </p:sp>
    </p:spTree>
    <p:extLst>
      <p:ext uri="{BB962C8B-B14F-4D97-AF65-F5344CB8AC3E}">
        <p14:creationId xmlns:p14="http://schemas.microsoft.com/office/powerpoint/2010/main" val="1702663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ADE5-DC8C-4DFF-AB5A-C708D6BE196A}"/>
              </a:ext>
            </a:extLst>
          </p:cNvPr>
          <p:cNvSpPr>
            <a:spLocks noGrp="1"/>
          </p:cNvSpPr>
          <p:nvPr>
            <p:ph type="title"/>
          </p:nvPr>
        </p:nvSpPr>
        <p:spPr>
          <a:xfrm>
            <a:off x="839788" y="457200"/>
            <a:ext cx="8027375" cy="996630"/>
          </a:xfrm>
        </p:spPr>
        <p:txBody>
          <a:bodyPr>
            <a:noAutofit/>
          </a:bodyPr>
          <a:lstStyle/>
          <a:p>
            <a:r>
              <a:rPr lang="en-US" sz="4400" b="1" u="sng" dirty="0"/>
              <a:t>The Three Elements of a Mortgage</a:t>
            </a:r>
          </a:p>
        </p:txBody>
      </p:sp>
      <p:graphicFrame>
        <p:nvGraphicFramePr>
          <p:cNvPr id="6" name="Content Placeholder 5">
            <a:extLst>
              <a:ext uri="{FF2B5EF4-FFF2-40B4-BE49-F238E27FC236}">
                <a16:creationId xmlns:a16="http://schemas.microsoft.com/office/drawing/2014/main" id="{4A0983BB-5A82-42C0-958B-A14D0D529B4C}"/>
              </a:ext>
            </a:extLst>
          </p:cNvPr>
          <p:cNvGraphicFramePr>
            <a:graphicFrameLocks noGrp="1"/>
          </p:cNvGraphicFramePr>
          <p:nvPr>
            <p:ph idx="1"/>
            <p:extLst>
              <p:ext uri="{D42A27DB-BD31-4B8C-83A1-F6EECF244321}">
                <p14:modId xmlns:p14="http://schemas.microsoft.com/office/powerpoint/2010/main" val="233827828"/>
              </p:ext>
            </p:extLst>
          </p:nvPr>
        </p:nvGraphicFramePr>
        <p:xfrm>
          <a:off x="1577923" y="4737625"/>
          <a:ext cx="9036154" cy="1333089"/>
        </p:xfrm>
        <a:graphic>
          <a:graphicData uri="http://schemas.openxmlformats.org/drawingml/2006/table">
            <a:tbl>
              <a:tblPr firstRow="1" bandRow="1">
                <a:tableStyleId>{5C22544A-7EE6-4342-B048-85BDC9FD1C3A}</a:tableStyleId>
              </a:tblPr>
              <a:tblGrid>
                <a:gridCol w="4518077">
                  <a:extLst>
                    <a:ext uri="{9D8B030D-6E8A-4147-A177-3AD203B41FA5}">
                      <a16:colId xmlns:a16="http://schemas.microsoft.com/office/drawing/2014/main" val="1852495301"/>
                    </a:ext>
                  </a:extLst>
                </a:gridCol>
                <a:gridCol w="4518077">
                  <a:extLst>
                    <a:ext uri="{9D8B030D-6E8A-4147-A177-3AD203B41FA5}">
                      <a16:colId xmlns:a16="http://schemas.microsoft.com/office/drawing/2014/main" val="1690691194"/>
                    </a:ext>
                  </a:extLst>
                </a:gridCol>
              </a:tblGrid>
              <a:tr h="357415">
                <a:tc>
                  <a:txBody>
                    <a:bodyPr/>
                    <a:lstStyle/>
                    <a:p>
                      <a:r>
                        <a:rPr lang="en-US" sz="1600" dirty="0"/>
                        <a:t>Benefits of a Longer Term</a:t>
                      </a:r>
                    </a:p>
                  </a:txBody>
                  <a:tcPr>
                    <a:solidFill>
                      <a:schemeClr val="accent1">
                        <a:lumMod val="50000"/>
                      </a:schemeClr>
                    </a:solidFill>
                  </a:tcPr>
                </a:tc>
                <a:tc>
                  <a:txBody>
                    <a:bodyPr/>
                    <a:lstStyle/>
                    <a:p>
                      <a:r>
                        <a:rPr lang="en-US" sz="1600" dirty="0"/>
                        <a:t>Benefits of a Shorter Term</a:t>
                      </a:r>
                    </a:p>
                  </a:txBody>
                  <a:tcPr>
                    <a:solidFill>
                      <a:schemeClr val="accent1">
                        <a:lumMod val="50000"/>
                      </a:schemeClr>
                    </a:solidFill>
                  </a:tcPr>
                </a:tc>
                <a:extLst>
                  <a:ext uri="{0D108BD9-81ED-4DB2-BD59-A6C34878D82A}">
                    <a16:rowId xmlns:a16="http://schemas.microsoft.com/office/drawing/2014/main" val="1060319597"/>
                  </a:ext>
                </a:extLst>
              </a:tr>
              <a:tr h="975674">
                <a:tc>
                  <a:txBody>
                    <a:bodyPr/>
                    <a:lstStyle/>
                    <a:p>
                      <a:r>
                        <a:rPr lang="en-US" sz="1600" dirty="0"/>
                        <a:t>A longer term can help keep your monthly payments lower, freeing up cash for home improvement projects or building your savings.</a:t>
                      </a:r>
                    </a:p>
                  </a:txBody>
                  <a:tcPr>
                    <a:solidFill>
                      <a:schemeClr val="bg2"/>
                    </a:solidFill>
                  </a:tcPr>
                </a:tc>
                <a:tc>
                  <a:txBody>
                    <a:bodyPr/>
                    <a:lstStyle/>
                    <a:p>
                      <a:r>
                        <a:rPr lang="en-US" sz="1600" dirty="0"/>
                        <a:t>A shorter term means you'll pay off your mortgage sooner, pay less in interest and can build equity in your home faster.</a:t>
                      </a:r>
                    </a:p>
                  </a:txBody>
                  <a:tcPr>
                    <a:solidFill>
                      <a:schemeClr val="bg2"/>
                    </a:solidFill>
                  </a:tcPr>
                </a:tc>
                <a:extLst>
                  <a:ext uri="{0D108BD9-81ED-4DB2-BD59-A6C34878D82A}">
                    <a16:rowId xmlns:a16="http://schemas.microsoft.com/office/drawing/2014/main" val="700229879"/>
                  </a:ext>
                </a:extLst>
              </a:tr>
            </a:tbl>
          </a:graphicData>
        </a:graphic>
      </p:graphicFrame>
      <p:sp>
        <p:nvSpPr>
          <p:cNvPr id="4" name="Text Placeholder 3">
            <a:extLst>
              <a:ext uri="{FF2B5EF4-FFF2-40B4-BE49-F238E27FC236}">
                <a16:creationId xmlns:a16="http://schemas.microsoft.com/office/drawing/2014/main" id="{7093D754-B2AA-40C7-B460-7DD50689C96F}"/>
              </a:ext>
            </a:extLst>
          </p:cNvPr>
          <p:cNvSpPr>
            <a:spLocks noGrp="1"/>
          </p:cNvSpPr>
          <p:nvPr>
            <p:ph type="body" sz="half" idx="2"/>
          </p:nvPr>
        </p:nvSpPr>
        <p:spPr>
          <a:xfrm>
            <a:off x="839788" y="1453830"/>
            <a:ext cx="10782140" cy="3811588"/>
          </a:xfrm>
        </p:spPr>
        <p:txBody>
          <a:bodyPr>
            <a:normAutofit/>
          </a:bodyPr>
          <a:lstStyle/>
          <a:p>
            <a:r>
              <a:rPr lang="en-US" sz="2400" b="1" dirty="0"/>
              <a:t>Loan Type</a:t>
            </a:r>
          </a:p>
          <a:p>
            <a:r>
              <a:rPr lang="en-US" sz="1800" dirty="0"/>
              <a:t>A mortgage's type depends on if a government agency or private investors are involved, as well as the size of the loan.</a:t>
            </a:r>
          </a:p>
          <a:p>
            <a:r>
              <a:rPr lang="en-US" sz="2400" b="1" dirty="0"/>
              <a:t>Rate Type</a:t>
            </a:r>
          </a:p>
          <a:p>
            <a:r>
              <a:rPr lang="en-US" sz="1800" dirty="0"/>
              <a:t>There are two kinds of mortgage rates – fixed rates and adjustable rates – and you can pick the type of rate that matches your goals. </a:t>
            </a:r>
          </a:p>
          <a:p>
            <a:r>
              <a:rPr lang="en-US" sz="2400" b="1" dirty="0"/>
              <a:t>Term</a:t>
            </a:r>
          </a:p>
          <a:p>
            <a:r>
              <a:rPr lang="en-US" sz="1800" dirty="0"/>
              <a:t>The term is the length of the loan. Most fixed-rate mortgages have 30- or 15-year terms, although some lenders offer a customizable mortgage. Adjustable rate mortgages typically have a 30-year term.</a:t>
            </a:r>
          </a:p>
        </p:txBody>
      </p:sp>
      <p:sp>
        <p:nvSpPr>
          <p:cNvPr id="5" name="Slide Number Placeholder 4">
            <a:extLst>
              <a:ext uri="{FF2B5EF4-FFF2-40B4-BE49-F238E27FC236}">
                <a16:creationId xmlns:a16="http://schemas.microsoft.com/office/drawing/2014/main" id="{96F7639D-18B2-4089-B88E-C7FBB91FBEFB}"/>
              </a:ext>
            </a:extLst>
          </p:cNvPr>
          <p:cNvSpPr>
            <a:spLocks noGrp="1"/>
          </p:cNvSpPr>
          <p:nvPr>
            <p:ph type="sldNum" sz="quarter" idx="12"/>
          </p:nvPr>
        </p:nvSpPr>
        <p:spPr/>
        <p:txBody>
          <a:bodyPr/>
          <a:lstStyle/>
          <a:p>
            <a:fld id="{1E65E1BB-EE42-4C2C-8359-6692965FDB0A}" type="slidenum">
              <a:rPr lang="en-US" smtClean="0"/>
              <a:t>8</a:t>
            </a:fld>
            <a:endParaRPr lang="en-US"/>
          </a:p>
        </p:txBody>
      </p:sp>
    </p:spTree>
    <p:extLst>
      <p:ext uri="{BB962C8B-B14F-4D97-AF65-F5344CB8AC3E}">
        <p14:creationId xmlns:p14="http://schemas.microsoft.com/office/powerpoint/2010/main" val="2662177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E515-D9BC-442D-91E7-58440BB1B045}"/>
              </a:ext>
            </a:extLst>
          </p:cNvPr>
          <p:cNvSpPr>
            <a:spLocks noGrp="1"/>
          </p:cNvSpPr>
          <p:nvPr>
            <p:ph type="title"/>
          </p:nvPr>
        </p:nvSpPr>
        <p:spPr/>
        <p:txBody>
          <a:bodyPr/>
          <a:lstStyle/>
          <a:p>
            <a:r>
              <a:rPr lang="en-US" b="1" u="sng" dirty="0"/>
              <a:t>The Parts of a Monthly Mortgage Payment</a:t>
            </a:r>
          </a:p>
        </p:txBody>
      </p:sp>
      <p:sp>
        <p:nvSpPr>
          <p:cNvPr id="3" name="Content Placeholder 2">
            <a:extLst>
              <a:ext uri="{FF2B5EF4-FFF2-40B4-BE49-F238E27FC236}">
                <a16:creationId xmlns:a16="http://schemas.microsoft.com/office/drawing/2014/main" id="{A589FF5B-940B-4F3C-A921-444DD9C1A0C7}"/>
              </a:ext>
            </a:extLst>
          </p:cNvPr>
          <p:cNvSpPr>
            <a:spLocks noGrp="1"/>
          </p:cNvSpPr>
          <p:nvPr>
            <p:ph idx="1"/>
          </p:nvPr>
        </p:nvSpPr>
        <p:spPr>
          <a:xfrm>
            <a:off x="838200" y="1454150"/>
            <a:ext cx="10515600" cy="4351338"/>
          </a:xfrm>
        </p:spPr>
        <p:txBody>
          <a:bodyPr>
            <a:normAutofit/>
          </a:bodyPr>
          <a:lstStyle/>
          <a:p>
            <a:pPr marL="0" indent="0">
              <a:buNone/>
            </a:pPr>
            <a:r>
              <a:rPr lang="en-US" sz="2000" dirty="0"/>
              <a:t>Monthly payments are usually composed of three portions: the principal, the interest, and the taxes and insurance (typically grouped together).</a:t>
            </a:r>
          </a:p>
          <a:p>
            <a:pPr marL="0" indent="0">
              <a:buNone/>
            </a:pPr>
            <a:endParaRPr lang="en-US" sz="2000" dirty="0"/>
          </a:p>
          <a:p>
            <a:r>
              <a:rPr lang="en-US" sz="2000" dirty="0"/>
              <a:t>The </a:t>
            </a:r>
            <a:r>
              <a:rPr lang="en-US" sz="2000" b="1" dirty="0"/>
              <a:t>principal</a:t>
            </a:r>
            <a:r>
              <a:rPr lang="en-US" sz="2000" dirty="0"/>
              <a:t> goes toward paying down the balance of the loan. Any money paid toward your principal increases the amount of equity you have in the property.</a:t>
            </a:r>
          </a:p>
          <a:p>
            <a:r>
              <a:rPr lang="en-US" sz="2000" dirty="0"/>
              <a:t>The </a:t>
            </a:r>
            <a:r>
              <a:rPr lang="en-US" sz="2000" b="1" dirty="0"/>
              <a:t>interest</a:t>
            </a:r>
            <a:r>
              <a:rPr lang="en-US" sz="2000" dirty="0"/>
              <a:t> goes to your lender as a fee for borrowing money.</a:t>
            </a:r>
          </a:p>
          <a:p>
            <a:r>
              <a:rPr lang="en-US" sz="2000" dirty="0"/>
              <a:t>The </a:t>
            </a:r>
            <a:r>
              <a:rPr lang="en-US" sz="2000" b="1" dirty="0"/>
              <a:t>taxes and insurance </a:t>
            </a:r>
            <a:r>
              <a:rPr lang="en-US" sz="2000" dirty="0"/>
              <a:t>covers your property taxes and homeowners insurance premiums. This portion is only included in your payment if you have an escrow account, which is a special account that your lender uses to hold the money that's used to pay your property taxes and insurance premiums. With an escrow account, you never have to worry about paying your tax or insurance bills since your lender takes care of that for you.</a:t>
            </a:r>
          </a:p>
        </p:txBody>
      </p:sp>
      <p:sp>
        <p:nvSpPr>
          <p:cNvPr id="4" name="Slide Number Placeholder 3">
            <a:extLst>
              <a:ext uri="{FF2B5EF4-FFF2-40B4-BE49-F238E27FC236}">
                <a16:creationId xmlns:a16="http://schemas.microsoft.com/office/drawing/2014/main" id="{32C104DE-2714-4766-BEFE-0AC0458DE285}"/>
              </a:ext>
            </a:extLst>
          </p:cNvPr>
          <p:cNvSpPr>
            <a:spLocks noGrp="1"/>
          </p:cNvSpPr>
          <p:nvPr>
            <p:ph type="sldNum" sz="quarter" idx="12"/>
          </p:nvPr>
        </p:nvSpPr>
        <p:spPr/>
        <p:txBody>
          <a:bodyPr/>
          <a:lstStyle/>
          <a:p>
            <a:fld id="{1E65E1BB-EE42-4C2C-8359-6692965FDB0A}" type="slidenum">
              <a:rPr lang="en-US" smtClean="0"/>
              <a:t>9</a:t>
            </a:fld>
            <a:endParaRPr lang="en-US"/>
          </a:p>
        </p:txBody>
      </p:sp>
    </p:spTree>
    <p:extLst>
      <p:ext uri="{BB962C8B-B14F-4D97-AF65-F5344CB8AC3E}">
        <p14:creationId xmlns:p14="http://schemas.microsoft.com/office/powerpoint/2010/main" val="829627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4440</Words>
  <Application>Microsoft Office PowerPoint</Application>
  <PresentationFormat>Widescreen</PresentationFormat>
  <Paragraphs>234</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vt:lpstr>
      <vt:lpstr>Office Theme</vt:lpstr>
      <vt:lpstr>First Time Home Buyers A step-by-step guide to purchasing your first home</vt:lpstr>
      <vt:lpstr>Nine Step Process</vt:lpstr>
      <vt:lpstr>Step 1: Preparing to Buy a Home</vt:lpstr>
      <vt:lpstr>Determining If You're Ready </vt:lpstr>
      <vt:lpstr>Buying vs. Renting a House</vt:lpstr>
      <vt:lpstr>How to Evaluate Your Financial Situation</vt:lpstr>
      <vt:lpstr>Step 2: Exploring Your Mortgage Options</vt:lpstr>
      <vt:lpstr>The Three Elements of a Mortgage</vt:lpstr>
      <vt:lpstr>The Parts of a Monthly Mortgage Payment</vt:lpstr>
      <vt:lpstr>Step 3: How to Get Preapproved</vt:lpstr>
      <vt:lpstr>Prequalification and the PAL</vt:lpstr>
      <vt:lpstr>How Your Preapproval Amount Is Determined</vt:lpstr>
      <vt:lpstr>Step 4: Working with a Real Estate Agent</vt:lpstr>
      <vt:lpstr>Why You Should Work with a Real Estate Agent</vt:lpstr>
      <vt:lpstr>Finding a Real Estate Agent</vt:lpstr>
      <vt:lpstr>What to Expect From Your Real Estate Agent</vt:lpstr>
      <vt:lpstr>Step 5: How to Find a Home to Buy</vt:lpstr>
      <vt:lpstr>Finding Homes for Sale</vt:lpstr>
      <vt:lpstr>Building a House vs. Buying a House</vt:lpstr>
      <vt:lpstr>Step 6: How to Make an Offer</vt:lpstr>
      <vt:lpstr>Deciding How Much to Offer</vt:lpstr>
      <vt:lpstr>Drafting Your Offer</vt:lpstr>
      <vt:lpstr>How to Negotiate the Purchase Price</vt:lpstr>
      <vt:lpstr>Step 7: Preparing to Close on Your Home</vt:lpstr>
      <vt:lpstr>The Three Stages of Getting Ready to Close</vt:lpstr>
      <vt:lpstr>The Three Stages of Getting Ready to Close</vt:lpstr>
      <vt:lpstr>The Three Stages of Getting Ready to Close</vt:lpstr>
      <vt:lpstr>Step 8: Closing on Your Home</vt:lpstr>
      <vt:lpstr>What Happens in the Days Before Closing</vt:lpstr>
      <vt:lpstr>What Happens in the Days Before Closing</vt:lpstr>
      <vt:lpstr>What and Who to Bring to Closing</vt:lpstr>
      <vt:lpstr>What You'll Pay for at Closing</vt:lpstr>
      <vt:lpstr>Step 9: Managing Your Mortgage Payments</vt:lpstr>
      <vt:lpstr>Where Your Monthly Payment Goes</vt:lpstr>
      <vt:lpstr>First Mortgage Payment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Time Home Buyers A step-by-step guide to purchasing your first home</dc:title>
  <dc:creator>Giselle Marlo</dc:creator>
  <cp:lastModifiedBy>Giselle Marlo</cp:lastModifiedBy>
  <cp:revision>1</cp:revision>
  <dcterms:created xsi:type="dcterms:W3CDTF">2021-01-12T16:30:46Z</dcterms:created>
  <dcterms:modified xsi:type="dcterms:W3CDTF">2021-01-12T16:32:12Z</dcterms:modified>
</cp:coreProperties>
</file>