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33.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1"/>
    <p:sldMasterId id="2147483689" r:id="rId2"/>
  </p:sldMasterIdLst>
  <p:notesMasterIdLst>
    <p:notesMasterId r:id="rId52"/>
  </p:notesMasterIdLst>
  <p:handoutMasterIdLst>
    <p:handoutMasterId r:id="rId53"/>
  </p:handoutMasterIdLst>
  <p:sldIdLst>
    <p:sldId id="831" r:id="rId3"/>
    <p:sldId id="950" r:id="rId4"/>
    <p:sldId id="951" r:id="rId5"/>
    <p:sldId id="980" r:id="rId6"/>
    <p:sldId id="906" r:id="rId7"/>
    <p:sldId id="965" r:id="rId8"/>
    <p:sldId id="982" r:id="rId9"/>
    <p:sldId id="953" r:id="rId10"/>
    <p:sldId id="966" r:id="rId11"/>
    <p:sldId id="967" r:id="rId12"/>
    <p:sldId id="983" r:id="rId13"/>
    <p:sldId id="908" r:id="rId14"/>
    <p:sldId id="974" r:id="rId15"/>
    <p:sldId id="911" r:id="rId16"/>
    <p:sldId id="975" r:id="rId17"/>
    <p:sldId id="931" r:id="rId18"/>
    <p:sldId id="932" r:id="rId19"/>
    <p:sldId id="914" r:id="rId20"/>
    <p:sldId id="969" r:id="rId21"/>
    <p:sldId id="916" r:id="rId22"/>
    <p:sldId id="960" r:id="rId23"/>
    <p:sldId id="940" r:id="rId24"/>
    <p:sldId id="970" r:id="rId25"/>
    <p:sldId id="941" r:id="rId26"/>
    <p:sldId id="971" r:id="rId27"/>
    <p:sldId id="942" r:id="rId28"/>
    <p:sldId id="961" r:id="rId29"/>
    <p:sldId id="920" r:id="rId30"/>
    <p:sldId id="981" r:id="rId31"/>
    <p:sldId id="963" r:id="rId32"/>
    <p:sldId id="962" r:id="rId33"/>
    <p:sldId id="968" r:id="rId34"/>
    <p:sldId id="973" r:id="rId35"/>
    <p:sldId id="937" r:id="rId36"/>
    <p:sldId id="972" r:id="rId37"/>
    <p:sldId id="977" r:id="rId38"/>
    <p:sldId id="978" r:id="rId39"/>
    <p:sldId id="958" r:id="rId40"/>
    <p:sldId id="979" r:id="rId41"/>
    <p:sldId id="957" r:id="rId42"/>
    <p:sldId id="976" r:id="rId43"/>
    <p:sldId id="984" r:id="rId44"/>
    <p:sldId id="986" r:id="rId45"/>
    <p:sldId id="927" r:id="rId46"/>
    <p:sldId id="987" r:id="rId47"/>
    <p:sldId id="1359" r:id="rId48"/>
    <p:sldId id="989" r:id="rId49"/>
    <p:sldId id="828" r:id="rId50"/>
    <p:sldId id="988" r:id="rId51"/>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EBEBEB"/>
    <a:srgbClr val="EAEAEA"/>
    <a:srgbClr val="F3F3F3"/>
    <a:srgbClr val="ECECEC"/>
    <a:srgbClr val="F1F1F1"/>
    <a:srgbClr val="F5F5F5"/>
    <a:srgbClr val="F9F9F9"/>
    <a:srgbClr val="F4F4F4"/>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2640" autoAdjust="0"/>
  </p:normalViewPr>
  <p:slideViewPr>
    <p:cSldViewPr snapToGrid="0">
      <p:cViewPr varScale="1">
        <p:scale>
          <a:sx n="55" d="100"/>
          <a:sy n="55" d="100"/>
        </p:scale>
        <p:origin x="1356" y="3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500"/>
    </p:cViewPr>
  </p:sorterViewPr>
  <p:notesViewPr>
    <p:cSldViewPr snapToGrid="0">
      <p:cViewPr varScale="1">
        <p:scale>
          <a:sx n="44" d="100"/>
          <a:sy n="44" d="100"/>
        </p:scale>
        <p:origin x="277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customXml" Target="../customXml/item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62"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0729" y="340704"/>
            <a:ext cx="3803904" cy="285365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6.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6"/>
          <p:cNvSpPr txBox="1">
            <a:spLocks/>
          </p:cNvSpPr>
          <p:nvPr/>
        </p:nvSpPr>
        <p:spPr>
          <a:xfrm>
            <a:off x="127062" y="3724313"/>
            <a:ext cx="6857999" cy="3660335"/>
          </a:xfrm>
          <a:prstGeom prst="rect">
            <a:avLst/>
          </a:prstGeom>
        </p:spPr>
        <p:txBody>
          <a:bodyPr lIns="87437" tIns="43719" rIns="87437" bIns="43719" anchor="ctr"/>
          <a:lstStyle/>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Ask, Care, Escort</a:t>
            </a:r>
          </a:p>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Annual Unit Suicide Prevention Training</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Active Listening Module</a:t>
            </a:r>
          </a:p>
          <a:p>
            <a:pPr algn="ctr" defTabSz="874371">
              <a:spcBef>
                <a:spcPct val="0"/>
              </a:spcBef>
              <a:spcAft>
                <a:spcPts val="574"/>
              </a:spcAft>
              <a:defRPr/>
            </a:pPr>
            <a:r>
              <a:rPr lang="en-US" altLang="en-US" sz="2400" b="1" i="1" dirty="0">
                <a:solidFill>
                  <a:srgbClr val="FFC422"/>
                </a:solidFill>
                <a:latin typeface="Franklin Gothic Medium" charset="0"/>
                <a:ea typeface="Franklin Gothic Medium" charset="0"/>
                <a:cs typeface="Franklin Gothic Medium" charset="0"/>
              </a:rPr>
              <a:t>ACE Base +1</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September 2023</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VERSION 1.3</a:t>
            </a:r>
          </a:p>
        </p:txBody>
      </p:sp>
      <p:sp>
        <p:nvSpPr>
          <p:cNvPr id="9220" name="Rectangle 7"/>
          <p:cNvSpPr>
            <a:spLocks noChangeArrowheads="1"/>
          </p:cNvSpPr>
          <p:nvPr/>
        </p:nvSpPr>
        <p:spPr bwMode="auto">
          <a:xfrm>
            <a:off x="1699359" y="299668"/>
            <a:ext cx="3551361" cy="5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41" tIns="43721" rIns="87441" bIns="43721">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1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1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5646431" y="121539"/>
            <a:ext cx="1054699" cy="1048603"/>
          </a:xfrm>
          <a:prstGeom prst="rect">
            <a:avLst/>
          </a:prstGeom>
        </p:spPr>
      </p:pic>
      <p:pic>
        <p:nvPicPr>
          <p:cNvPr id="2" name="Picture 1">
            <a:extLst>
              <a:ext uri="{FF2B5EF4-FFF2-40B4-BE49-F238E27FC236}">
                <a16:creationId xmlns:a16="http://schemas.microsoft.com/office/drawing/2014/main" id="{A09C9ACB-78D6-8A30-EEB7-7D1D0E947D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05725" y="13855"/>
            <a:ext cx="1245244" cy="1246075"/>
          </a:xfrm>
          <a:prstGeom prst="rect">
            <a:avLst/>
          </a:prstGeom>
          <a:solidFill>
            <a:schemeClr val="tx1"/>
          </a:solidFill>
        </p:spPr>
      </p:pic>
      <p:pic>
        <p:nvPicPr>
          <p:cNvPr id="3" name="Picture 2" descr="Logo&#10;&#10;Description automatically generated">
            <a:extLst>
              <a:ext uri="{FF2B5EF4-FFF2-40B4-BE49-F238E27FC236}">
                <a16:creationId xmlns:a16="http://schemas.microsoft.com/office/drawing/2014/main" id="{9A633D0D-CC87-DE3E-E47D-A10113AFD1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13" y="98229"/>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449601094"/>
              </p:ext>
            </p:extLst>
          </p:nvPr>
        </p:nvGraphicFramePr>
        <p:xfrm>
          <a:off x="447062" y="517700"/>
          <a:ext cx="6026441" cy="1141747"/>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1141747">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kern="1200" dirty="0">
                          <a:solidFill>
                            <a:schemeClr val="tx1"/>
                          </a:solidFill>
                          <a:effectLst/>
                          <a:latin typeface="Arial" panose="020B0604020202020204" pitchFamily="34" charset="0"/>
                          <a:ea typeface="+mn-ea"/>
                          <a:cs typeface="Arial" panose="020B0604020202020204" pitchFamily="34" charset="0"/>
                        </a:rPr>
                        <a:t>:</a:t>
                      </a: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4832" y="9015347"/>
            <a:ext cx="6858000" cy="262569"/>
          </a:xfrm>
          <a:prstGeom prst="rect">
            <a:avLst/>
          </a:prstGeom>
          <a:noFill/>
        </p:spPr>
        <p:txBody>
          <a:bodyPr wrap="square" lIns="92390" tIns="46195" rIns="92390" bIns="46195" rtlCol="0">
            <a:spAutoFit/>
          </a:bodyPr>
          <a:lstStyle/>
          <a:p>
            <a:pPr algn="ctr"/>
            <a:r>
              <a:rPr lang="en-US" sz="1100" i="1" dirty="0"/>
              <a:t>v-A</a:t>
            </a:r>
          </a:p>
        </p:txBody>
      </p:sp>
      <p:pic>
        <p:nvPicPr>
          <p:cNvPr id="17" name="Picture 16"/>
          <p:cNvPicPr>
            <a:picLocks noChangeAspect="1"/>
          </p:cNvPicPr>
          <p:nvPr/>
        </p:nvPicPr>
        <p:blipFill>
          <a:blip r:embed="rId3"/>
          <a:stretch>
            <a:fillRect/>
          </a:stretch>
        </p:blipFill>
        <p:spPr>
          <a:xfrm>
            <a:off x="561785" y="1263110"/>
            <a:ext cx="5628552" cy="5844396"/>
          </a:xfrm>
          <a:prstGeom prst="rect">
            <a:avLst/>
          </a:prstGeom>
        </p:spPr>
      </p:pic>
      <p:sp>
        <p:nvSpPr>
          <p:cNvPr id="2" name="TextBox 1">
            <a:extLst>
              <a:ext uri="{FF2B5EF4-FFF2-40B4-BE49-F238E27FC236}">
                <a16:creationId xmlns:a16="http://schemas.microsoft.com/office/drawing/2014/main" id="{812BFB3A-A7E1-C6AB-73D5-B331FFF6135C}"/>
              </a:ext>
            </a:extLst>
          </p:cNvPr>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Tree>
    <p:extLst>
      <p:ext uri="{BB962C8B-B14F-4D97-AF65-F5344CB8AC3E}">
        <p14:creationId xmlns:p14="http://schemas.microsoft.com/office/powerpoint/2010/main" val="1347041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v-B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64479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374650"/>
            <a:ext cx="3805238" cy="2852738"/>
          </a:xfrm>
        </p:spPr>
      </p:sp>
      <p:sp>
        <p:nvSpPr>
          <p:cNvPr id="5" name="TextBox 4"/>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0983935"/>
              </p:ext>
            </p:extLst>
          </p:nvPr>
        </p:nvGraphicFramePr>
        <p:xfrm>
          <a:off x="186666" y="3364070"/>
          <a:ext cx="4043177" cy="460758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Introduce the module (and yourself, if necessary) and state the value of effective communication skills.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r>
                        <a:rPr lang="en-US" sz="1100" b="1" dirty="0">
                          <a:solidFill>
                            <a:schemeClr val="tx1"/>
                          </a:solidFill>
                          <a:latin typeface="Arial" panose="020B0604020202020204" pitchFamily="34" charset="0"/>
                          <a:cs typeface="Arial" panose="020B0604020202020204" pitchFamily="34" charset="0"/>
                        </a:rPr>
                        <a:t>1.</a:t>
                      </a:r>
                    </a:p>
                  </a:txBody>
                  <a:tcPr marL="94750" marR="94750" marT="52004" marB="520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Introduce the module (and yourself, if necessary).</a:t>
                      </a:r>
                    </a:p>
                  </a:txBody>
                  <a:tcPr marL="94750" marR="94750" marT="52004" marB="520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868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i="0" baseline="0" dirty="0">
                          <a:solidFill>
                            <a:schemeClr val="tx1"/>
                          </a:solidFill>
                          <a:latin typeface="Arial" panose="020B0604020202020204" pitchFamily="34" charset="0"/>
                          <a:cs typeface="Arial" panose="020B0604020202020204" pitchFamily="34" charset="0"/>
                        </a:rPr>
                        <a:t>Welcome to the second part of your annual </a:t>
                      </a:r>
                      <a:r>
                        <a:rPr lang="en-US" sz="1100" b="0" dirty="0">
                          <a:solidFill>
                            <a:schemeClr val="tx1"/>
                          </a:solidFill>
                          <a:latin typeface="Arial" panose="020B0604020202020204" pitchFamily="34" charset="0"/>
                          <a:cs typeface="Arial" panose="020B0604020202020204" pitchFamily="34" charset="0"/>
                        </a:rPr>
                        <a:t>ACE suicide prevention training,</a:t>
                      </a:r>
                      <a:r>
                        <a:rPr lang="en-US" sz="1100" b="0" baseline="0" dirty="0">
                          <a:solidFill>
                            <a:schemeClr val="tx1"/>
                          </a:solidFill>
                          <a:latin typeface="Arial" panose="020B0604020202020204" pitchFamily="34" charset="0"/>
                          <a:cs typeface="Arial" panose="020B0604020202020204" pitchFamily="34" charset="0"/>
                        </a:rPr>
                        <a:t> specifically the </a:t>
                      </a:r>
                      <a:r>
                        <a:rPr lang="en-US" sz="1100" b="0" i="1" baseline="0" dirty="0">
                          <a:solidFill>
                            <a:schemeClr val="tx1"/>
                          </a:solidFill>
                          <a:latin typeface="Arial" panose="020B0604020202020204" pitchFamily="34" charset="0"/>
                          <a:cs typeface="Arial" panose="020B0604020202020204" pitchFamily="34" charset="0"/>
                        </a:rPr>
                        <a:t>Active Listening </a:t>
                      </a:r>
                      <a:r>
                        <a:rPr lang="en-US" sz="1100" b="0" baseline="0" dirty="0">
                          <a:solidFill>
                            <a:schemeClr val="tx1"/>
                          </a:solidFill>
                          <a:latin typeface="Arial" panose="020B0604020202020204" pitchFamily="34" charset="0"/>
                          <a:cs typeface="Arial" panose="020B0604020202020204" pitchFamily="34" charset="0"/>
                        </a:rPr>
                        <a:t>module. </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0" dirty="0">
                          <a:latin typeface="Arial" panose="020B0604020202020204" pitchFamily="34" charset="0"/>
                          <a:cs typeface="Arial" panose="020B0604020202020204" pitchFamily="34" charset="0"/>
                        </a:rPr>
                        <a:t>State the</a:t>
                      </a:r>
                      <a:r>
                        <a:rPr lang="en-US" sz="1100" b="1" i="0" baseline="0" dirty="0">
                          <a:latin typeface="Arial" panose="020B0604020202020204" pitchFamily="34" charset="0"/>
                          <a:cs typeface="Arial" panose="020B0604020202020204" pitchFamily="34" charset="0"/>
                        </a:rPr>
                        <a:t> value of effective communication skills and</a:t>
                      </a:r>
                      <a:r>
                        <a:rPr lang="en-US" sz="1100" b="1" i="0" dirty="0">
                          <a:latin typeface="Arial" panose="020B0604020202020204" pitchFamily="34" charset="0"/>
                          <a:cs typeface="Arial" panose="020B0604020202020204" pitchFamily="34" charset="0"/>
                        </a:rPr>
                        <a:t> </a:t>
                      </a:r>
                      <a:r>
                        <a:rPr lang="en-US" sz="1100" b="1" i="0" baseline="0" dirty="0">
                          <a:latin typeface="Arial" panose="020B0604020202020204" pitchFamily="34" charset="0"/>
                          <a:cs typeface="Arial" panose="020B0604020202020204" pitchFamily="34" charset="0"/>
                        </a:rPr>
                        <a:t>how active listening contributes to it.</a:t>
                      </a:r>
                      <a:endParaRPr lang="en-US" sz="1100" b="1" i="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79643223"/>
                  </a:ext>
                </a:extLst>
              </a:tr>
              <a:tr h="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Good communication is essential. To lead effectively, leaders must be proficient communicators; likewise, Soldiers must possess competent communication skills to ensure unit</a:t>
                      </a:r>
                      <a:r>
                        <a:rPr lang="en-US" sz="1100" baseline="0" dirty="0">
                          <a:latin typeface="Arial" panose="020B0604020202020204" pitchFamily="34" charset="0"/>
                          <a:cs typeface="Arial" panose="020B0604020202020204" pitchFamily="34" charset="0"/>
                        </a:rPr>
                        <a:t> cohesion and </a:t>
                      </a:r>
                      <a:r>
                        <a:rPr lang="en-US" sz="1100" dirty="0">
                          <a:latin typeface="Arial" panose="020B0604020202020204" pitchFamily="34" charset="0"/>
                          <a:cs typeface="Arial" panose="020B0604020202020204" pitchFamily="34" charset="0"/>
                        </a:rPr>
                        <a:t>success.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Listening is essential for effective communication. Active listening helps both the listener and speaker gain a shared understanding of events, circumstances, and emotions involved in the conversation and allows the speaker to feel heard and connected.</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baseline="0" dirty="0">
                          <a:latin typeface="Arial" panose="020B0604020202020204" pitchFamily="34" charset="0"/>
                          <a:cs typeface="Arial" panose="020B0604020202020204" pitchFamily="34" charset="0"/>
                        </a:rPr>
                        <a:t>[</a:t>
                      </a:r>
                      <a:r>
                        <a:rPr lang="en-US" sz="1100" b="1" i="1" baseline="0" dirty="0">
                          <a:latin typeface="Arial" panose="020B0604020202020204" pitchFamily="34" charset="0"/>
                          <a:cs typeface="Arial" panose="020B0604020202020204" pitchFamily="34" charset="0"/>
                        </a:rPr>
                        <a:t>NOTE</a:t>
                      </a:r>
                      <a:r>
                        <a:rPr lang="en-US" sz="1100" i="1" baseline="0" dirty="0">
                          <a:latin typeface="Arial" panose="020B0604020202020204" pitchFamily="34" charset="0"/>
                          <a:cs typeface="Arial" panose="020B0604020202020204" pitchFamily="34" charset="0"/>
                        </a:rPr>
                        <a:t>: This is a natural transition to the next slide.]</a:t>
                      </a:r>
                      <a:endParaRPr lang="en-US" sz="1100" i="1"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731720"/>
                  </a:ext>
                </a:extLst>
              </a:tr>
            </a:tbl>
          </a:graphicData>
        </a:graphic>
      </p:graphicFrame>
      <p:sp>
        <p:nvSpPr>
          <p:cNvPr id="6" name="TextBox 5"/>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1-A</a:t>
            </a:r>
          </a:p>
        </p:txBody>
      </p:sp>
      <p:sp>
        <p:nvSpPr>
          <p:cNvPr id="10" name="Rectangle 9"/>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algn="ctr"/>
            <a:endParaRPr lang="en-US" dirty="0">
              <a:solidFill>
                <a:prstClr val="white"/>
              </a:solidFill>
            </a:endParaRPr>
          </a:p>
        </p:txBody>
      </p:sp>
    </p:spTree>
    <p:extLst>
      <p:ext uri="{BB962C8B-B14F-4D97-AF65-F5344CB8AC3E}">
        <p14:creationId xmlns:p14="http://schemas.microsoft.com/office/powerpoint/2010/main" val="146103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9827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865178663"/>
              </p:ext>
            </p:extLst>
          </p:nvPr>
        </p:nvGraphicFramePr>
        <p:xfrm>
          <a:off x="212949" y="3320206"/>
          <a:ext cx="4043177" cy="5237099"/>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4777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provide a brief overview of what the module entails.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259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07594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this module is to enhance Soldiers’ understanding of the skill of active listening and how to use it in order to build unit cohesion and help prevent suicide within their unit.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259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a brief overview of what the module entails.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0609880"/>
                  </a:ext>
                </a:extLst>
              </a:tr>
              <a:tr h="189324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will begin by discussing what active listening is, to include four fundamentals that contribute to its effectiveness.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Then, each of you will have the opportunity to practice active listening and build on your current skill set.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Lastly, we will discuss the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application of active listening to suicide prevention </a:t>
                      </a:r>
                      <a:r>
                        <a:rPr lang="en-US" sz="1100" dirty="0">
                          <a:solidFill>
                            <a:schemeClr val="tx1"/>
                          </a:solidFill>
                          <a:latin typeface="Arial" panose="020B0604020202020204" pitchFamily="34" charset="0"/>
                          <a:cs typeface="Arial" panose="020B0604020202020204" pitchFamily="34" charset="0"/>
                        </a:rPr>
                        <a:t>and how you can leverage the Army Values in the process</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358980"/>
                  </a:ext>
                </a:extLst>
              </a:tr>
              <a:tr h="35259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253051604"/>
                  </a:ext>
                </a:extLst>
              </a:tr>
              <a:tr h="43133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get started.</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3364442"/>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a:t>
            </a:r>
            <a:r>
              <a:rPr lang="en-US" sz="1100" i="1" noProof="0" dirty="0">
                <a:solidFill>
                  <a:prstClr val="black"/>
                </a:solidFill>
                <a:latin typeface="Calibri" panose="020F0502020204030204"/>
              </a:rPr>
              <a:t>-A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4057650" y="861299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9" name="TextBox 8">
            <a:extLst>
              <a:ext uri="{FF2B5EF4-FFF2-40B4-BE49-F238E27FC236}">
                <a16:creationId xmlns:a16="http://schemas.microsoft.com/office/drawing/2014/main" id="{4D5F3BBA-96AC-474C-95FE-550C429B4A5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200" i="1" baseline="0" dirty="0">
                <a:solidFill>
                  <a:schemeClr val="tx1"/>
                </a:solidFill>
                <a:latin typeface="Arial" panose="020B0604020202020204" pitchFamily="34" charset="0"/>
                <a:cs typeface="Arial" panose="020B0604020202020204" pitchFamily="34" charset="0"/>
              </a:rPr>
              <a:t>[</a:t>
            </a:r>
            <a:r>
              <a:rPr lang="en-US" sz="1200" b="1" i="1" baseline="0" dirty="0">
                <a:solidFill>
                  <a:schemeClr val="tx1"/>
                </a:solidFill>
                <a:latin typeface="Arial" panose="020B0604020202020204" pitchFamily="34" charset="0"/>
                <a:cs typeface="Arial" panose="020B0604020202020204" pitchFamily="34" charset="0"/>
              </a:rPr>
              <a:t>NOTE</a:t>
            </a:r>
            <a:r>
              <a:rPr lang="en-US" sz="1200" i="1" baseline="0" dirty="0">
                <a:solidFill>
                  <a:schemeClr val="tx1"/>
                </a:solidFill>
                <a:latin typeface="Arial" panose="020B0604020202020204" pitchFamily="34" charset="0"/>
                <a:cs typeface="Arial" panose="020B0604020202020204" pitchFamily="34" charset="0"/>
              </a:rPr>
              <a:t>: </a:t>
            </a:r>
            <a:r>
              <a:rPr lang="en-US" sz="1200" i="1" baseline="0" dirty="0">
                <a:solidFill>
                  <a:prstClr val="black"/>
                </a:solidFill>
                <a:latin typeface="Arial" panose="020B0604020202020204" pitchFamily="34" charset="0"/>
                <a:cs typeface="Arial" panose="020B0604020202020204" pitchFamily="34" charset="0"/>
              </a:rPr>
              <a:t>The </a:t>
            </a:r>
            <a:r>
              <a:rPr lang="en-US" sz="1200" i="1" dirty="0">
                <a:solidFill>
                  <a:prstClr val="black"/>
                </a:solidFill>
                <a:latin typeface="Arial" panose="020B0604020202020204" pitchFamily="34" charset="0"/>
                <a:cs typeface="Arial" panose="020B0604020202020204" pitchFamily="34" charset="0"/>
              </a:rPr>
              <a:t>Terminal Learning Objective (TLO) is as follows: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2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Action</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Understand how active listening supports a climate of trust and suicide prevention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2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Condition</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 a classroom environment, given training materials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2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Standard</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Participants will, with 100% accuracy as assessed by the instructor</a:t>
            </a:r>
          </a:p>
          <a:p>
            <a:pPr marL="231775" marR="0" lvl="0" indent="-122238"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200" i="1" dirty="0">
                <a:latin typeface="Arial" panose="020B0604020202020204" pitchFamily="34" charset="0"/>
                <a:cs typeface="Arial" panose="020B0604020202020204" pitchFamily="34" charset="0"/>
              </a:rPr>
              <a:t>l</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ist the steps of active listening (RASA)</a:t>
            </a:r>
          </a:p>
          <a:p>
            <a:pPr marL="231775" marR="0" lvl="0" indent="-122238"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200" i="1" dirty="0">
                <a:latin typeface="Arial" panose="020B0604020202020204" pitchFamily="34" charset="0"/>
                <a:cs typeface="Arial" panose="020B0604020202020204" pitchFamily="34" charset="0"/>
              </a:rPr>
              <a:t>d</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emonstrate active listening skills </a:t>
            </a:r>
          </a:p>
          <a:p>
            <a:pPr marR="0" lvl="0" algn="l" defTabSz="914400" rtl="0" eaLnBrk="0" fontAlgn="base" latinLnBrk="0" hangingPunct="0">
              <a:lnSpc>
                <a:spcPct val="100000"/>
              </a:lnSpc>
              <a:spcBef>
                <a:spcPct val="0"/>
              </a:spcBef>
              <a:spcAft>
                <a:spcPts val="600"/>
              </a:spcAft>
              <a:buClrTx/>
              <a:buSzTx/>
              <a:tabLst/>
              <a:defRPr/>
            </a:pPr>
            <a:r>
              <a:rPr lang="en-US" sz="1200" b="0" i="1" dirty="0">
                <a:solidFill>
                  <a:prstClr val="black"/>
                </a:solidFill>
                <a:latin typeface="Arial" panose="020B0604020202020204" pitchFamily="34" charset="0"/>
                <a:cs typeface="Arial" panose="020B0604020202020204" pitchFamily="34" charset="0"/>
              </a:rPr>
              <a:t>There will be checks on learning throughout the training to ensure the objective and standards are being met.]</a:t>
            </a:r>
            <a:endPar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35126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2-B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36532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115972127"/>
              </p:ext>
            </p:extLst>
          </p:nvPr>
        </p:nvGraphicFramePr>
        <p:xfrm>
          <a:off x="254000" y="3316717"/>
          <a:ext cx="4043177" cy="574163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77675">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 a group</a:t>
                      </a:r>
                      <a:r>
                        <a:rPr lang="en-US" sz="1100" b="1" baseline="0" dirty="0">
                          <a:solidFill>
                            <a:schemeClr val="tx1"/>
                          </a:solidFill>
                          <a:latin typeface="Arial" panose="020B0604020202020204" pitchFamily="34" charset="0"/>
                          <a:cs typeface="Arial" panose="020B0604020202020204" pitchFamily="34" charset="0"/>
                        </a:rPr>
                        <a:t> discussion about</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behaviors that demonstrate active listening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and explain why active listening matters</a:t>
                      </a:r>
                      <a:r>
                        <a:rPr lang="en-US" sz="1100" b="1" dirty="0">
                          <a:solidFill>
                            <a:schemeClr val="tx1"/>
                          </a:solidFill>
                          <a:latin typeface="Arial" panose="020B0604020202020204" pitchFamily="34" charset="0"/>
                          <a:cs typeface="Arial" panose="020B0604020202020204" pitchFamily="34" charset="0"/>
                        </a:rPr>
                        <a:t>.</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i="1" dirty="0">
                          <a:solidFill>
                            <a:schemeClr val="tx1"/>
                          </a:solidFill>
                          <a:latin typeface="Arial" panose="020B0604020202020204" pitchFamily="34" charset="0"/>
                          <a:cs typeface="Arial" panose="020B0604020202020204" pitchFamily="34" charset="0"/>
                        </a:rPr>
                        <a:t>[SLIDE BUILDS]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3772888"/>
                  </a:ext>
                </a:extLst>
              </a:tr>
              <a:tr h="54864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Connect active listening and ACE,</a:t>
                      </a:r>
                      <a:r>
                        <a:rPr lang="en-US" sz="1100" b="1" baseline="0" dirty="0">
                          <a:solidFill>
                            <a:schemeClr val="tx1"/>
                          </a:solidFill>
                          <a:latin typeface="Arial" panose="020B0604020202020204" pitchFamily="34" charset="0"/>
                          <a:cs typeface="Arial" panose="020B0604020202020204" pitchFamily="34" charset="0"/>
                        </a:rPr>
                        <a:t> specifically that active listening shows that you CARE.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2075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The ACE Base module covered the basics of  suicide awareness and prevention,</a:t>
                      </a:r>
                      <a:r>
                        <a:rPr lang="en-US" sz="1100" b="0" i="0" kern="1200" baseline="0" dirty="0">
                          <a:solidFill>
                            <a:schemeClr val="dk1"/>
                          </a:solidFill>
                          <a:effectLst/>
                          <a:latin typeface="Arial" panose="020B0604020202020204" pitchFamily="34" charset="0"/>
                          <a:ea typeface="+mn-ea"/>
                          <a:cs typeface="Arial" panose="020B0604020202020204" pitchFamily="34" charset="0"/>
                        </a:rPr>
                        <a:t> and the </a:t>
                      </a:r>
                      <a:r>
                        <a:rPr lang="en-US" sz="1100" b="0" i="0" kern="1200" dirty="0">
                          <a:solidFill>
                            <a:schemeClr val="dk1"/>
                          </a:solidFill>
                          <a:effectLst/>
                          <a:latin typeface="Arial" panose="020B0604020202020204" pitchFamily="34" charset="0"/>
                          <a:ea typeface="+mn-ea"/>
                          <a:cs typeface="Arial" panose="020B0604020202020204" pitchFamily="34" charset="0"/>
                        </a:rPr>
                        <a:t>Ask, Care, Escort</a:t>
                      </a:r>
                      <a:r>
                        <a:rPr lang="en-US" sz="1100" b="0" i="0" kern="1200" baseline="0" dirty="0">
                          <a:solidFill>
                            <a:schemeClr val="dk1"/>
                          </a:solidFill>
                          <a:effectLst/>
                          <a:latin typeface="Arial" panose="020B0604020202020204" pitchFamily="34" charset="0"/>
                          <a:ea typeface="+mn-ea"/>
                          <a:cs typeface="Arial" panose="020B0604020202020204" pitchFamily="34" charset="0"/>
                        </a:rPr>
                        <a:t> process.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dk1"/>
                          </a:solidFill>
                          <a:effectLst/>
                          <a:latin typeface="Arial" panose="020B0604020202020204" pitchFamily="34" charset="0"/>
                          <a:ea typeface="+mn-ea"/>
                          <a:cs typeface="Arial" panose="020B0604020202020204" pitchFamily="34" charset="0"/>
                        </a:rPr>
                        <a:t>Active listening is a tool that can aid the ACE process, especially in showing your fellow Soldiers that you CARE.</a:t>
                      </a:r>
                      <a:endParaRPr lang="en-US" sz="1100" b="0" i="0" kern="1200" dirty="0">
                        <a:solidFill>
                          <a:schemeClr val="dk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377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behaviors that contribute to active listening</a:t>
                      </a:r>
                      <a:r>
                        <a:rPr lang="en-US" sz="1100" b="1" baseline="0" dirty="0">
                          <a:solidFill>
                            <a:schemeClr val="tx1"/>
                          </a:solidFill>
                          <a:latin typeface="Arial" panose="020B0604020202020204" pitchFamily="34" charset="0"/>
                          <a:cs typeface="Arial" panose="020B0604020202020204" pitchFamily="34" charset="0"/>
                        </a:rPr>
                        <a:t> and the impact that it has on relationships.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106846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 likely have an idea of what active listening is. In fact, you likely have first-hand experience. So let’s pull on that experience to tease out the fundamentals of active listening.</a:t>
                      </a:r>
                    </a:p>
                    <a:p>
                      <a:pPr marL="171450" marR="0" lvl="0" indent="-171450" algn="l" defTabSz="91609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Think about a time when you were having a conversation with someone about a topic that was important to you and </a:t>
                      </a:r>
                      <a:r>
                        <a:rPr lang="en-US" sz="1100" u="none" kern="0" dirty="0">
                          <a:solidFill>
                            <a:prstClr val="black"/>
                          </a:solidFill>
                          <a:latin typeface="Arial" panose="020B0604020202020204" pitchFamily="34" charset="0"/>
                          <a:cs typeface="Arial" panose="020B0604020202020204" pitchFamily="34" charset="0"/>
                        </a:rPr>
                        <a:t>you </a:t>
                      </a:r>
                      <a:r>
                        <a:rPr lang="en-US" sz="1100" kern="0" dirty="0">
                          <a:solidFill>
                            <a:prstClr val="black"/>
                          </a:solidFill>
                          <a:latin typeface="Arial" panose="020B0604020202020204" pitchFamily="34" charset="0"/>
                          <a:cs typeface="Arial" panose="020B0604020202020204" pitchFamily="34" charset="0"/>
                        </a:rPr>
                        <a:t>felt like the person you were talking to was truly paying attention to what you were saying. </a:t>
                      </a:r>
                    </a:p>
                    <a:p>
                      <a:pPr marL="171450" marR="0" lvl="0" indent="-171450" algn="l" defTabSz="9160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were some of the other person’s behaviors that led you to feel that they </a:t>
                      </a:r>
                    </a:p>
                    <a:p>
                      <a:pPr marL="177800" marR="0" lvl="0" indent="0" algn="l" defTabSz="91609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were actively listening to you?</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3</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46148"/>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0" name="Isosceles Triangle 9"/>
          <p:cNvSpPr/>
          <p:nvPr/>
        </p:nvSpPr>
        <p:spPr>
          <a:xfrm rot="5400000">
            <a:off x="4059936" y="8654592"/>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801601" y="3480491"/>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E4DA6AE1-9608-48D1-AFCC-B2B020E28B05}"/>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830346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27054393"/>
              </p:ext>
            </p:extLst>
          </p:nvPr>
        </p:nvGraphicFramePr>
        <p:xfrm>
          <a:off x="198437" y="384639"/>
          <a:ext cx="4114800" cy="824264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84133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Listen attentively and take note of Soldier responses that you can tie in when reviewing RASA steps in just a few moments. Examples might include</a:t>
                      </a:r>
                    </a:p>
                    <a:p>
                      <a:pPr marL="463550" marR="0" lvl="0" indent="-119063"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making eye contact</a:t>
                      </a:r>
                    </a:p>
                    <a:p>
                      <a:pPr marL="463550" marR="0" lvl="0" indent="-119063"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removing distractions (e.g., putting away cell phone)</a:t>
                      </a:r>
                    </a:p>
                    <a:p>
                      <a:pPr marL="463550" marR="0" lvl="0" indent="-119063"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asking thoughtful questions</a:t>
                      </a:r>
                    </a:p>
                    <a:p>
                      <a:pPr marL="463550" marR="0" lvl="0" indent="-119063"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acknowledging what I’m saying by nodding</a:t>
                      </a:r>
                    </a:p>
                    <a:p>
                      <a:pPr marL="463550" marR="0" lvl="0" indent="-119063"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reflecting similar emotions to what I am feeling.]</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impact did that have on you or your relationship with that person?</a:t>
                      </a:r>
                    </a:p>
                    <a:p>
                      <a:pPr marL="0" marR="0" lvl="0" indent="0" algn="l"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Examples might include</a:t>
                      </a:r>
                    </a:p>
                    <a:p>
                      <a:pPr marL="463550" marR="0" lvl="0" indent="-119063"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felt like they cared and what I said mattered</a:t>
                      </a:r>
                    </a:p>
                    <a:p>
                      <a:pPr marL="463550" marR="0" lvl="0" indent="-119063"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felt like they understood</a:t>
                      </a:r>
                    </a:p>
                    <a:p>
                      <a:pPr marL="463550" marR="0" lvl="0" indent="-119063"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my willingness to continue to share things with them</a:t>
                      </a:r>
                    </a:p>
                    <a:p>
                      <a:pPr marL="463550" marR="0" lvl="0" indent="-119063"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strengthened my trust in them.]</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572601"/>
                  </a:ext>
                </a:extLst>
              </a:tr>
              <a:tr h="61165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that active listening encourages open communication that can build trust, connection, and unit cohesion.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19139428"/>
                  </a:ext>
                </a:extLst>
              </a:tr>
              <a:tr h="251969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1" dirty="0">
                          <a:solidFill>
                            <a:schemeClr val="tx1"/>
                          </a:solidFill>
                          <a:latin typeface="Arial" panose="020B0604020202020204" pitchFamily="34" charset="0"/>
                          <a:cs typeface="Arial" panose="020B0604020202020204" pitchFamily="34" charset="0"/>
                        </a:rPr>
                        <a:t>[CLICK TO ADVANCE]</a:t>
                      </a:r>
                      <a:endParaRPr lang="en-US" sz="1100" kern="0" noProof="0" dirty="0">
                        <a:solidFill>
                          <a:prstClr val="black"/>
                        </a:solidFill>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prstClr val="black"/>
                          </a:solidFill>
                          <a:latin typeface="Arial" panose="020B0604020202020204" pitchFamily="34" charset="0"/>
                          <a:cs typeface="Arial" panose="020B0604020202020204" pitchFamily="34" charset="0"/>
                        </a:rPr>
                        <a:t>The</a:t>
                      </a:r>
                      <a:r>
                        <a:rPr lang="en-US" sz="1100" kern="0" baseline="0" noProof="0" dirty="0">
                          <a:solidFill>
                            <a:prstClr val="black"/>
                          </a:solidFill>
                          <a:latin typeface="Arial" panose="020B0604020202020204" pitchFamily="34" charset="0"/>
                          <a:cs typeface="Arial" panose="020B0604020202020204" pitchFamily="34" charset="0"/>
                        </a:rPr>
                        <a:t> value </a:t>
                      </a:r>
                      <a:r>
                        <a:rPr lang="en-US" sz="1100" kern="0" noProof="0" dirty="0">
                          <a:solidFill>
                            <a:prstClr val="black"/>
                          </a:solidFill>
                          <a:latin typeface="Arial" panose="020B0604020202020204" pitchFamily="34" charset="0"/>
                          <a:cs typeface="Arial" panose="020B0604020202020204" pitchFamily="34" charset="0"/>
                        </a:rPr>
                        <a:t>of active listening is that it encourages open communication and the speaker feels respected and cared for.</a:t>
                      </a:r>
                      <a:endParaRPr kumimoji="0" lang="en-US" sz="1100" b="0" i="0" u="none" strike="noStrike" kern="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prstClr val="black"/>
                          </a:solidFill>
                          <a:latin typeface="Arial" panose="020B0604020202020204" pitchFamily="34" charset="0"/>
                          <a:cs typeface="Arial" panose="020B0604020202020204" pitchFamily="34" charset="0"/>
                        </a:rPr>
                        <a:t>In turn, this type of communication builds rapport and demonstrates your concern about</a:t>
                      </a:r>
                      <a:r>
                        <a:rPr lang="en-US" sz="1100" kern="0" baseline="0" noProof="0" dirty="0">
                          <a:solidFill>
                            <a:prstClr val="black"/>
                          </a:solidFill>
                          <a:latin typeface="Arial" panose="020B0604020202020204" pitchFamily="34" charset="0"/>
                          <a:cs typeface="Arial" panose="020B0604020202020204" pitchFamily="34" charset="0"/>
                        </a:rPr>
                        <a:t> the Soldiers in your unit and f</a:t>
                      </a:r>
                      <a:r>
                        <a:rPr lang="en-US" sz="1100" kern="0" noProof="0" dirty="0">
                          <a:solidFill>
                            <a:prstClr val="black"/>
                          </a:solidFill>
                          <a:latin typeface="Arial" panose="020B0604020202020204" pitchFamily="34" charset="0"/>
                          <a:cs typeface="Arial" panose="020B0604020202020204" pitchFamily="34" charset="0"/>
                        </a:rPr>
                        <a:t>osters trust, connection, and unit cohesion. </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Therefore,</a:t>
                      </a:r>
                      <a:r>
                        <a:rPr lang="en-US" sz="1100" baseline="0" dirty="0">
                          <a:solidFill>
                            <a:prstClr val="black"/>
                          </a:solidFill>
                          <a:latin typeface="Arial" panose="020B0604020202020204" pitchFamily="34" charset="0"/>
                          <a:cs typeface="Arial" panose="020B0604020202020204" pitchFamily="34" charset="0"/>
                        </a:rPr>
                        <a:t> using active listening with others </a:t>
                      </a:r>
                      <a:r>
                        <a:rPr lang="en-US" sz="1100" dirty="0">
                          <a:solidFill>
                            <a:prstClr val="black"/>
                          </a:solidFill>
                          <a:latin typeface="Arial" panose="020B0604020202020204" pitchFamily="34" charset="0"/>
                          <a:cs typeface="Arial" panose="020B0604020202020204" pitchFamily="34" charset="0"/>
                        </a:rPr>
                        <a:t>provides opportunities to get ahead of crisis events by building strong relationships, which</a:t>
                      </a:r>
                      <a:r>
                        <a:rPr lang="en-US" sz="1100" baseline="0" dirty="0">
                          <a:solidFill>
                            <a:prstClr val="black"/>
                          </a:solidFill>
                          <a:latin typeface="Arial" panose="020B0604020202020204" pitchFamily="34" charset="0"/>
                          <a:cs typeface="Arial" panose="020B0604020202020204" pitchFamily="34" charset="0"/>
                        </a:rPr>
                        <a:t> is</a:t>
                      </a:r>
                      <a:r>
                        <a:rPr lang="en-US" sz="1100" dirty="0">
                          <a:solidFill>
                            <a:prstClr val="black"/>
                          </a:solidFill>
                          <a:latin typeface="Arial" panose="020B0604020202020204" pitchFamily="34" charset="0"/>
                          <a:cs typeface="Arial" panose="020B0604020202020204" pitchFamily="34" charset="0"/>
                        </a:rPr>
                        <a:t> an important part of a good </a:t>
                      </a:r>
                      <a:r>
                        <a:rPr lang="en-US" sz="1100" dirty="0">
                          <a:solidFill>
                            <a:schemeClr val="tx1"/>
                          </a:solidFill>
                          <a:latin typeface="Arial" panose="020B0604020202020204" pitchFamily="34" charset="0"/>
                          <a:cs typeface="Arial" panose="020B0604020202020204" pitchFamily="34" charset="0"/>
                        </a:rPr>
                        <a:t>suicide prevention program. </a:t>
                      </a:r>
                      <a:endPar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how your use of active listening helped build rapport, trust, connection or cohesion can be beneficial here.]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443837"/>
                  </a:ext>
                </a:extLst>
              </a:tr>
              <a:tr h="31394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25945836"/>
                  </a:ext>
                </a:extLst>
              </a:tr>
              <a:tr h="4628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we will review how you can be more </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deliberate in using active listening.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948463"/>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3</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
        <p:nvSpPr>
          <p:cNvPr id="9" name="TextBox 8">
            <a:extLst>
              <a:ext uri="{FF2B5EF4-FFF2-40B4-BE49-F238E27FC236}">
                <a16:creationId xmlns:a16="http://schemas.microsoft.com/office/drawing/2014/main" id="{7B68DB18-F3D4-4A12-A8C3-11EB03CAC2F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285391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4</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46148"/>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graphicFrame>
        <p:nvGraphicFramePr>
          <p:cNvPr id="12" name="Table 11"/>
          <p:cNvGraphicFramePr>
            <a:graphicFrameLocks noGrp="1"/>
          </p:cNvGraphicFramePr>
          <p:nvPr>
            <p:extLst>
              <p:ext uri="{D42A27DB-BD31-4B8C-83A1-F6EECF244321}">
                <p14:modId xmlns:p14="http://schemas.microsoft.com/office/powerpoint/2010/main" val="2518325067"/>
              </p:ext>
            </p:extLst>
          </p:nvPr>
        </p:nvGraphicFramePr>
        <p:xfrm>
          <a:off x="192589" y="3257839"/>
          <a:ext cx="4043177" cy="5414962"/>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5630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the fundamentals</a:t>
                      </a:r>
                      <a:r>
                        <a:rPr lang="en-US" sz="1100" b="1" baseline="0" dirty="0">
                          <a:solidFill>
                            <a:schemeClr val="tx1"/>
                          </a:solidFill>
                          <a:latin typeface="Arial" panose="020B0604020202020204" pitchFamily="34" charset="0"/>
                          <a:cs typeface="Arial" panose="020B0604020202020204" pitchFamily="34" charset="0"/>
                        </a:rPr>
                        <a:t> of</a:t>
                      </a:r>
                      <a:r>
                        <a:rPr lang="en-US" sz="1100" b="1" dirty="0">
                          <a:solidFill>
                            <a:schemeClr val="tx1"/>
                          </a:solidFill>
                          <a:latin typeface="Arial" panose="020B0604020202020204" pitchFamily="34" charset="0"/>
                          <a:cs typeface="Arial" panose="020B0604020202020204" pitchFamily="34" charset="0"/>
                        </a:rPr>
                        <a:t> active</a:t>
                      </a:r>
                      <a:r>
                        <a:rPr lang="en-US" sz="1100" b="1" baseline="0" dirty="0">
                          <a:solidFill>
                            <a:schemeClr val="tx1"/>
                          </a:solidFill>
                          <a:latin typeface="Arial" panose="020B0604020202020204" pitchFamily="34" charset="0"/>
                          <a:cs typeface="Arial" panose="020B0604020202020204" pitchFamily="34" charset="0"/>
                        </a:rPr>
                        <a:t> listening using the</a:t>
                      </a:r>
                      <a:r>
                        <a:rPr lang="en-US" sz="1100" b="1" dirty="0">
                          <a:solidFill>
                            <a:schemeClr val="tx1"/>
                          </a:solidFill>
                          <a:latin typeface="Arial" panose="020B0604020202020204" pitchFamily="34" charset="0"/>
                          <a:cs typeface="Arial" panose="020B0604020202020204" pitchFamily="34" charset="0"/>
                        </a:rPr>
                        <a:t> RASA acronym.</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6139">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Introduce the fundamentals of active</a:t>
                      </a:r>
                      <a:r>
                        <a:rPr lang="en-US" sz="1100" b="1" baseline="0" dirty="0">
                          <a:solidFill>
                            <a:schemeClr val="tx1"/>
                          </a:solidFill>
                          <a:latin typeface="Arial" panose="020B0604020202020204" pitchFamily="34" charset="0"/>
                          <a:cs typeface="Arial" panose="020B0604020202020204" pitchFamily="34" charset="0"/>
                        </a:rPr>
                        <a:t> listening using the</a:t>
                      </a:r>
                      <a:r>
                        <a:rPr lang="en-US" sz="1100" b="1" dirty="0">
                          <a:solidFill>
                            <a:schemeClr val="tx1"/>
                          </a:solidFill>
                          <a:latin typeface="Arial" panose="020B0604020202020204" pitchFamily="34" charset="0"/>
                          <a:cs typeface="Arial" panose="020B0604020202020204" pitchFamily="34" charset="0"/>
                        </a:rPr>
                        <a:t> RASA acronym</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12625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 is meant to be an overview and introduction to the RASA</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components. DO NOT spend time explaining each component</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 each one is</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discussed in greater detail in the slides to follow</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four basic fundamentals for effective active listening, which can be remembered by the acronym RASA. This stands for Receive, Acknowledge, Summarize, and Ask.</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613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Explain the importance of reflecting understanding throughout the process.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455188"/>
                  </a:ext>
                </a:extLst>
              </a:tr>
              <a:tr h="199342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Throughout the active listening process, it is important to provide</a:t>
                      </a:r>
                      <a:r>
                        <a:rPr lang="en-US" sz="1100" baseline="0" dirty="0">
                          <a:solidFill>
                            <a:prstClr val="black"/>
                          </a:solidFill>
                          <a:latin typeface="Arial" panose="020B0604020202020204" pitchFamily="34" charset="0"/>
                          <a:cs typeface="Arial" panose="020B0604020202020204" pitchFamily="34" charset="0"/>
                        </a:rPr>
                        <a:t> intentional feedback to the speaker that assures them that you are understanding the meaning of what has been said. </a:t>
                      </a:r>
                    </a:p>
                    <a:p>
                      <a:pPr marL="171450" lvl="0" indent="-171450" defTabSz="914400" eaLnBrk="0" fontAlgn="base" hangingPunct="0">
                        <a:spcBef>
                          <a:spcPct val="0"/>
                        </a:spcBef>
                        <a:spcAft>
                          <a:spcPts val="600"/>
                        </a:spcAft>
                        <a:buFont typeface="Arial" panose="020B0604020202020204" pitchFamily="34" charset="0"/>
                        <a:buChar char="•"/>
                        <a:defRPr/>
                      </a:pPr>
                      <a:r>
                        <a:rPr lang="en-US" sz="1100" baseline="0" dirty="0">
                          <a:solidFill>
                            <a:prstClr val="black"/>
                          </a:solidFill>
                          <a:latin typeface="Arial" panose="020B0604020202020204" pitchFamily="34" charset="0"/>
                          <a:cs typeface="Arial" panose="020B0604020202020204" pitchFamily="34" charset="0"/>
                        </a:rPr>
                        <a:t>This can be done by </a:t>
                      </a:r>
                      <a:r>
                        <a:rPr lang="en-US" sz="1100" dirty="0">
                          <a:latin typeface="Arial" panose="020B0604020202020204" pitchFamily="34" charset="0"/>
                          <a:cs typeface="Arial" panose="020B0604020202020204" pitchFamily="34" charset="0"/>
                        </a:rPr>
                        <a:t>mirroring the content and the emotion of what was said through both verbal and non-verbal cues. For example, when you summarize</a:t>
                      </a:r>
                      <a:r>
                        <a:rPr lang="en-US" sz="1100" baseline="0" dirty="0">
                          <a:latin typeface="Arial" panose="020B0604020202020204" pitchFamily="34" charset="0"/>
                          <a:cs typeface="Arial" panose="020B0604020202020204" pitchFamily="34" charset="0"/>
                        </a:rPr>
                        <a:t>, you not only summarize the content but also restate the speaker’s tone of emotion while doing so with respect.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494152"/>
                  </a:ext>
                </a:extLst>
              </a:tr>
            </a:tbl>
          </a:graphicData>
        </a:graphic>
      </p:graphicFrame>
      <p:sp>
        <p:nvSpPr>
          <p:cNvPr id="13" name="Isosceles Triangle 12"/>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D7964B2-BCB8-46D3-B976-EE828DBB3743}"/>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123559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27481962"/>
              </p:ext>
            </p:extLst>
          </p:nvPr>
        </p:nvGraphicFramePr>
        <p:xfrm>
          <a:off x="185185" y="384639"/>
          <a:ext cx="4114800" cy="754075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25745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having a process to rely upon and intentionally train.</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25945836"/>
                  </a:ext>
                </a:extLst>
              </a:tr>
              <a:tr h="46204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parts of active listening that may be intuitive or may come naturally for you or others. Sometimes when stress increases, however, it is helpful to have a process to rely upon. With more deliberate awareness of the fundamentals, you can be more intentional in training your effectiveness at using them.</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Although we use the acronym RASA to remember the fundamentals of the skill, you do not have to use them in any specific order.</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948463"/>
                  </a:ext>
                </a:extLst>
              </a:tr>
              <a:tr h="46204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 up the Soldiers for an active review of the RASA fundamentals and for the practical exercise ahead.</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93961770"/>
                  </a:ext>
                </a:extLst>
              </a:tr>
              <a:tr h="46204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few moments ago, I asked you to share about a personal experience of being actively listened to. You will likely find that many of your responses align with the RASA fundamentals.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we work through each fundamental, you’ll have the opportunity to connect your earlier responses to the respective fundamental you believe it best aligns with.</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Following the review, you will practice the RASA fundamentals with one another in a practical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This is a natural transition to the next slide.]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four RASA fundamental slides follow a general battle rhythm</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Describe the fundamental.</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Pose a question for quick engagement.</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 a couple of responses (most responses were generated in the discussion of ‘What is active listening?’ Here you are helping Soldiers to match those behaviors with the respective RASA fundamental). </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the slide [click to advance] to show additional examples to supplement Soldier responses if/when necessary.</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Move on to the next slide.]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625057"/>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4</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11D0F318-9C0B-4686-91C8-A290646E2B6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22767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36261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841417957"/>
              </p:ext>
            </p:extLst>
          </p:nvPr>
        </p:nvGraphicFramePr>
        <p:xfrm>
          <a:off x="192589" y="3349279"/>
          <a:ext cx="4043177" cy="4584267"/>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8266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“Receive” fundamental of active listening.</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9554">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[SLIDE BUILDS]</a:t>
                      </a: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2724">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a:t>
                      </a:r>
                      <a:r>
                        <a:rPr lang="en-US" sz="1100" b="1" baseline="0" dirty="0">
                          <a:solidFill>
                            <a:schemeClr val="tx1"/>
                          </a:solidFill>
                          <a:latin typeface="Arial" panose="020B0604020202020204" pitchFamily="34" charset="0"/>
                          <a:cs typeface="Arial" panose="020B0604020202020204" pitchFamily="34" charset="0"/>
                        </a:rPr>
                        <a:t> “Receive” fundamental </a:t>
                      </a:r>
                      <a:r>
                        <a:rPr lang="en-US" sz="1100" b="1" dirty="0">
                          <a:solidFill>
                            <a:schemeClr val="tx1"/>
                          </a:solidFill>
                          <a:latin typeface="Arial" panose="020B0604020202020204" pitchFamily="34" charset="0"/>
                          <a:cs typeface="Arial" panose="020B0604020202020204" pitchFamily="34" charset="0"/>
                        </a:rPr>
                        <a:t>of active listening.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5577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 stands for Receive. You receive information by giving your full attention to the person and to what they are saying while also deferring judgment.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Showing the speaker that the intended message is received helps to ensure a shared understanding and concern for what is being said.</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360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for example behaviors that demonstrate a person is effectively receiving the message being sent.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2313563"/>
                  </a:ext>
                </a:extLst>
              </a:tr>
              <a:tr h="6536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can you show the speaker that you are effectively receiving the message?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Help Soldiers recall some examples that were given during the initial group discussion that relate to “receiving.”]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839135"/>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5-A</a:t>
            </a:r>
          </a:p>
        </p:txBody>
      </p:sp>
      <p:sp>
        <p:nvSpPr>
          <p:cNvPr id="10" name="Isosceles Triangle 9"/>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1" name="TextBox 10">
            <a:extLst>
              <a:ext uri="{FF2B5EF4-FFF2-40B4-BE49-F238E27FC236}">
                <a16:creationId xmlns:a16="http://schemas.microsoft.com/office/drawing/2014/main" id="{0B591300-C488-4CEB-9289-F537CA25594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B8BADAFA-7F16-8FE8-A860-42A1A465BAE8}"/>
              </a:ext>
            </a:extLst>
          </p:cNvPr>
          <p:cNvSpPr/>
          <p:nvPr/>
        </p:nvSpPr>
        <p:spPr>
          <a:xfrm>
            <a:off x="3617328" y="3473900"/>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149652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95982615"/>
              </p:ext>
            </p:extLst>
          </p:nvPr>
        </p:nvGraphicFramePr>
        <p:xfrm>
          <a:off x="198437" y="384639"/>
          <a:ext cx="4114800" cy="364236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additional examples of behaviors that demonstrates you are in receive mode: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Only review examples here that supplement the responses already given by Soldiers, no need to belabor the point if initial discussion covered it adequately.]</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squaring up body position and making good eye contact</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resisting mentally preparing what you will say in response</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allowing the speaker to finish before asking any questions or offering your perspective</a:t>
                      </a:r>
                    </a:p>
                    <a:p>
                      <a:pPr marL="4445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trying to empathize with the speaker and putting yourself into their shoes</a:t>
                      </a:r>
                    </a:p>
                    <a:p>
                      <a:pPr marL="4445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resisting interrupting with counter arguments or offering quick solutions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5-B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4808202C-FE9A-4E0F-9E18-16A36FBC16E2}"/>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069841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042102438"/>
              </p:ext>
            </p:extLst>
          </p:nvPr>
        </p:nvGraphicFramePr>
        <p:xfrm>
          <a:off x="192589" y="3257839"/>
          <a:ext cx="4043177" cy="4441561"/>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936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“Acknowledge” fundamental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of active listening.</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[SLIDE BUILDS]</a:t>
                      </a: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8693">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a:t>
                      </a:r>
                      <a:r>
                        <a:rPr lang="en-US" sz="1100" b="1" baseline="0" dirty="0">
                          <a:solidFill>
                            <a:schemeClr val="tx1"/>
                          </a:solidFill>
                          <a:latin typeface="Arial" panose="020B0604020202020204" pitchFamily="34" charset="0"/>
                          <a:cs typeface="Arial" panose="020B0604020202020204" pitchFamily="34" charset="0"/>
                        </a:rPr>
                        <a:t> “Acknowledge” </a:t>
                      </a:r>
                      <a:r>
                        <a:rPr lang="en-US" sz="1100" b="1" dirty="0">
                          <a:solidFill>
                            <a:schemeClr val="tx1"/>
                          </a:solidFill>
                          <a:latin typeface="Arial" panose="020B0604020202020204" pitchFamily="34" charset="0"/>
                          <a:cs typeface="Arial" panose="020B0604020202020204" pitchFamily="34" charset="0"/>
                        </a:rPr>
                        <a:t>fundamental of active listening</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27629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stands for Acknowledge. Acknowledging what is being said includes using both verbal and nonverbal responses to confirm delivery of the information.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 are many ways in which you can demonstrate that you are listening.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2562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for example behaviors that demonstrate a person is acknowledging what is being said.</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16744239"/>
                  </a:ext>
                </a:extLst>
              </a:tr>
              <a:tr h="72228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behaviors that demonstrate you acknowledge what is being said?</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Help Soldiers recall some examples that were given during the initial group discussion that relate to “acknowledging.”]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409619"/>
                  </a:ext>
                </a:extLst>
              </a:tr>
            </a:tbl>
          </a:graphicData>
        </a:graphic>
      </p:graphicFrame>
      <p:sp>
        <p:nvSpPr>
          <p:cNvPr id="8" name="TextBox 7"/>
          <p:cNvSpPr txBox="1"/>
          <p:nvPr/>
        </p:nvSpPr>
        <p:spPr>
          <a:xfrm>
            <a:off x="1488"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6</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4" name="Isosceles Triangle 13"/>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617328" y="3392013"/>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0" name="TextBox 9">
            <a:extLst>
              <a:ext uri="{FF2B5EF4-FFF2-40B4-BE49-F238E27FC236}">
                <a16:creationId xmlns:a16="http://schemas.microsoft.com/office/drawing/2014/main" id="{EB5707C5-2E55-48C7-935C-80122FE3799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628908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51680831"/>
              </p:ext>
            </p:extLst>
          </p:nvPr>
        </p:nvGraphicFramePr>
        <p:xfrm>
          <a:off x="198437" y="384639"/>
          <a:ext cx="4114800" cy="373380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additional examples of behaviors that demonstrate you are acknowledging the person and what is being communicated:</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Only review examples here that supplement the responses already given by Soldiers, no need to belabor the point if initial discussion covered it adequately.]</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nodding occasionally and/or providing a thumbs up</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using facial expressions to show interest and/or concern</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ensuring your posture is open and attentive rather than closed off (e.g., crossed arms, shoulders turned another direction, looking down at your phone or papers)</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occasionally provide affirming responses such as “I see” or “go on” to encourage conversation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6-B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3B3241CC-7970-4F4D-8FB6-14F637DCC5C2}"/>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604107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306521700"/>
              </p:ext>
            </p:extLst>
          </p:nvPr>
        </p:nvGraphicFramePr>
        <p:xfrm>
          <a:off x="192589" y="3257839"/>
          <a:ext cx="4043177" cy="509331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29816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“Summarize” fundamental </a:t>
                      </a:r>
                    </a:p>
                    <a:p>
                      <a:r>
                        <a:rPr lang="en-US" sz="1100" b="1" dirty="0">
                          <a:solidFill>
                            <a:schemeClr val="tx1"/>
                          </a:solidFill>
                          <a:latin typeface="Arial" panose="020B0604020202020204" pitchFamily="34" charset="0"/>
                          <a:cs typeface="Arial" panose="020B0604020202020204" pitchFamily="34" charset="0"/>
                        </a:rPr>
                        <a:t>of active listening.</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[SLIDE BUILDS]</a:t>
                      </a: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 “Summarize” fundamental of active listening.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0101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 stands for Summarize. Throughout the conversation, taking a moment to pause and summarize what has been said by the speaker can help check for understanding.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Summarizing intermittently also provides an opportunity for the speaker to correct any misunderstandings along the way.</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two ways that a Soldier might summarize: (1) paraphrasing and (2) repeating the message back in one’s own words.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11268174"/>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One way to summarize is to paraphrase concisely what has been said: </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periodically summarize the speaker's comments to show you are listening </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focus on what is being said by making mental or written notes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17685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7-A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Isosceles Triangle 21"/>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p:cNvSpPr/>
          <p:nvPr/>
        </p:nvSpPr>
        <p:spPr>
          <a:xfrm>
            <a:off x="3617328" y="3392013"/>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0" name="TextBox 9">
            <a:extLst>
              <a:ext uri="{FF2B5EF4-FFF2-40B4-BE49-F238E27FC236}">
                <a16:creationId xmlns:a16="http://schemas.microsoft.com/office/drawing/2014/main" id="{DF375162-E2E3-49F7-88D0-CBEA6043F22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61692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44301791"/>
              </p:ext>
            </p:extLst>
          </p:nvPr>
        </p:nvGraphicFramePr>
        <p:xfrm>
          <a:off x="198437" y="384639"/>
          <a:ext cx="4114800" cy="634953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Another way to summarize is to confirm your understanding of what has been said by repeating it back in your own words:</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I'm hearing you say is...”  </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“Sounds like you are saying...”</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“To clarify, I heard you say… is that correct?”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453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a metaphor of an Army backbrief to encourage closing a conversation with a summative reflection.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139859905"/>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Remember, there is no specific order of using the RASA fundamentals.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the conclusion of the conversation, it can be helpful to mirror back what you’ve just heard. This is known as a summative reflection.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summative reflection is similar to when you are asked to backbrief a leader after receiving a complex order.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is the purpose of a backbrief?</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Examples include</a:t>
                      </a:r>
                    </a:p>
                    <a:p>
                      <a:pPr marL="344488" marR="0" lvl="0" indent="-11906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reduce miscommunication</a:t>
                      </a:r>
                    </a:p>
                    <a:p>
                      <a:pPr marL="344488" marR="0" lvl="0" indent="-11906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determine if instructions were received accurately</a:t>
                      </a:r>
                    </a:p>
                    <a:p>
                      <a:pPr marL="344488" marR="0" lvl="0" indent="-11906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check for understanding and retention.]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regard to active listening, summarizing periodically and at the conclusion of the conversation helps to</a:t>
                      </a:r>
                      <a:r>
                        <a:rPr lang="en-US" sz="1100" dirty="0">
                          <a:latin typeface="Arial" panose="020B0604020202020204" pitchFamily="34" charset="0"/>
                          <a:cs typeface="Arial" panose="020B0604020202020204" pitchFamily="34" charset="0"/>
                        </a:rPr>
                        <a:t> </a:t>
                      </a:r>
                      <a:r>
                        <a:rPr lang="en-US" sz="1100" baseline="0" dirty="0">
                          <a:latin typeface="Arial" panose="020B0604020202020204" pitchFamily="34" charset="0"/>
                          <a:cs typeface="Arial" panose="020B0604020202020204" pitchFamily="34" charset="0"/>
                        </a:rPr>
                        <a:t>reduce miscommunication of content or meaning of what was said and confirms a shared understanding.</a:t>
                      </a:r>
                      <a:endParaRPr 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2099784"/>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7</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E4C4416C-48B1-4F71-BCF5-2015A20EA74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090790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989512580"/>
              </p:ext>
            </p:extLst>
          </p:nvPr>
        </p:nvGraphicFramePr>
        <p:xfrm>
          <a:off x="192589" y="3257839"/>
          <a:ext cx="4043177" cy="557545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29816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“Ask” fundamental of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active listening.</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a:t>
                      </a:r>
                      <a:r>
                        <a:rPr lang="en-US" sz="1100" b="1" baseline="0" dirty="0">
                          <a:solidFill>
                            <a:schemeClr val="tx1"/>
                          </a:solidFill>
                          <a:latin typeface="Arial" panose="020B0604020202020204" pitchFamily="34" charset="0"/>
                          <a:cs typeface="Arial" panose="020B0604020202020204" pitchFamily="34" charset="0"/>
                        </a:rPr>
                        <a:t> “Ask” </a:t>
                      </a:r>
                      <a:r>
                        <a:rPr lang="en-US" sz="1100" b="1" dirty="0">
                          <a:solidFill>
                            <a:schemeClr val="tx1"/>
                          </a:solidFill>
                          <a:latin typeface="Arial" panose="020B0604020202020204" pitchFamily="34" charset="0"/>
                          <a:cs typeface="Arial" panose="020B0604020202020204" pitchFamily="34" charset="0"/>
                        </a:rPr>
                        <a:t>fundamental of active listening.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9066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stands for Ask. It is a natural human desire to be heard and understood. Asking intentional questions shows that you, the listener, care to fully understand what is being said and what more the person has to say about the topic.</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type of questions you ask will determine the type and quality of responses you get.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noProof="0" dirty="0">
                          <a:solidFill>
                            <a:schemeClr val="tx1"/>
                          </a:solidFill>
                          <a:latin typeface="Arial" panose="020B0604020202020204" pitchFamily="34" charset="0"/>
                          <a:cs typeface="Arial" panose="020B0604020202020204" pitchFamily="34" charset="0"/>
                        </a:rPr>
                        <a:t>Ask Soldiers</a:t>
                      </a:r>
                      <a:r>
                        <a:rPr lang="en-US" sz="1100" b="1" i="0" baseline="0" noProof="0" dirty="0">
                          <a:solidFill>
                            <a:schemeClr val="tx1"/>
                          </a:solidFill>
                          <a:latin typeface="Arial" panose="020B0604020202020204" pitchFamily="34" charset="0"/>
                          <a:cs typeface="Arial" panose="020B0604020202020204" pitchFamily="34" charset="0"/>
                        </a:rPr>
                        <a:t> what the advantage might be in asking open-ended questions rather than closed-ended questions. </a:t>
                      </a:r>
                      <a:endParaRPr lang="en-US" sz="1100" b="1" i="0" noProof="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54553277"/>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advantages of asking open-ended questions rather than closed-ended questions?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If necessary, explain that closed-ended questions are satisfied with a simple yes/no or other quick answer whereas open-ended questions require more explanation and detail.]</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Open-ended questions help to deepen understanding, encourage further discussion, and create a constructive conversation. Ideally, better conversations will foster stronger connections.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3151792"/>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8-A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0" name="Isosceles Triangle 9"/>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617328" y="3392013"/>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7FFBC19C-B20D-4FA6-9AA2-49B0311BBD2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505017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69827533"/>
              </p:ext>
            </p:extLst>
          </p:nvPr>
        </p:nvGraphicFramePr>
        <p:xfrm>
          <a:off x="198437" y="384639"/>
          <a:ext cx="4114800" cy="591942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46350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noProof="0" dirty="0">
                          <a:solidFill>
                            <a:schemeClr val="tx1"/>
                          </a:solidFill>
                          <a:latin typeface="Arial" panose="020B0604020202020204" pitchFamily="34" charset="0"/>
                          <a:cs typeface="Arial" panose="020B0604020202020204" pitchFamily="34" charset="0"/>
                        </a:rPr>
                        <a:t>Review some examples</a:t>
                      </a:r>
                      <a:r>
                        <a:rPr lang="en-US" sz="1100" b="1" i="0" baseline="0" noProof="0" dirty="0">
                          <a:solidFill>
                            <a:schemeClr val="tx1"/>
                          </a:solidFill>
                          <a:latin typeface="Arial" panose="020B0604020202020204" pitchFamily="34" charset="0"/>
                          <a:cs typeface="Arial" panose="020B0604020202020204" pitchFamily="34" charset="0"/>
                        </a:rPr>
                        <a:t> of open-ended questions that can be used to clarify the meaning of what is said or to gain more information.</a:t>
                      </a:r>
                      <a:endParaRPr lang="en-US" sz="1100" b="1" i="0" noProof="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48482072"/>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review some examples of open-ended questions.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 clarify the meaning of what is being said, you might choose to ask questions like</a:t>
                      </a:r>
                    </a:p>
                    <a:p>
                      <a:pPr marL="4572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do you mean when you say...?” </a:t>
                      </a:r>
                    </a:p>
                    <a:p>
                      <a:pPr marL="4572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“Help me better understand what you are saying.”</a:t>
                      </a:r>
                    </a:p>
                    <a:p>
                      <a:pPr marL="4572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don’t want to misunderstand, can you restate what you just said?”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can also ask questions in order to get more information. Those questions might sound like </a:t>
                      </a:r>
                    </a:p>
                    <a:p>
                      <a:pPr marL="4572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am not sure I fully understand, can you give me more information?”</a:t>
                      </a:r>
                    </a:p>
                    <a:p>
                      <a:pPr marL="4572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believe I understand what you are saying, but I need a little more information.”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778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44173648"/>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Asking intentional and well-posed questions is a skill</a:t>
                      </a:r>
                      <a:r>
                        <a:rPr lang="en-US" sz="1100" baseline="0" dirty="0">
                          <a:latin typeface="Arial" panose="020B0604020202020204" pitchFamily="34" charset="0"/>
                          <a:cs typeface="Arial" panose="020B0604020202020204" pitchFamily="34" charset="0"/>
                        </a:rPr>
                        <a:t> and the more you practice, the better you get. </a:t>
                      </a:r>
                    </a:p>
                    <a:p>
                      <a:pPr marL="173038"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0" noProof="0" dirty="0">
                          <a:solidFill>
                            <a:prstClr val="black"/>
                          </a:solidFill>
                          <a:latin typeface="Arial" panose="020B0604020202020204" pitchFamily="34" charset="0"/>
                          <a:cs typeface="Arial" panose="020B0604020202020204" pitchFamily="34" charset="0"/>
                        </a:rPr>
                        <a:t>In fact, let’s get in some practice right now. Next, we will do a practical exercise where each</a:t>
                      </a:r>
                      <a:r>
                        <a:rPr lang="en-US" sz="1100" kern="0" baseline="0" noProof="0" dirty="0">
                          <a:solidFill>
                            <a:prstClr val="black"/>
                          </a:solidFill>
                          <a:latin typeface="Arial" panose="020B0604020202020204" pitchFamily="34" charset="0"/>
                          <a:cs typeface="Arial" panose="020B0604020202020204" pitchFamily="34" charset="0"/>
                        </a:rPr>
                        <a:t> of you will get to </a:t>
                      </a:r>
                      <a:r>
                        <a:rPr lang="en-US" sz="1100" kern="0" noProof="0" dirty="0">
                          <a:solidFill>
                            <a:prstClr val="black"/>
                          </a:solidFill>
                          <a:latin typeface="Arial" panose="020B0604020202020204" pitchFamily="34" charset="0"/>
                          <a:cs typeface="Arial" panose="020B0604020202020204" pitchFamily="34" charset="0"/>
                        </a:rPr>
                        <a:t>practice the RASA fundamentals and strengthen your active listening skills. </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3038"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lang="en-US" sz="1100" baseline="0" dirty="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238637"/>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8-B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786200AC-15F2-4C9F-B897-FDB75350E2F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376704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130365896"/>
              </p:ext>
            </p:extLst>
          </p:nvPr>
        </p:nvGraphicFramePr>
        <p:xfrm>
          <a:off x="192589" y="3257839"/>
          <a:ext cx="4043177" cy="509488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Prepare Soldiers for the practical exercise by sharing key considerations to keep in mind when practicing active listening using the RASA fundamentals.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key considerations to keep in mind for effectively using RASA in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0710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baseline="0" dirty="0">
                          <a:latin typeface="Arial" panose="020B0604020202020204" pitchFamily="34" charset="0"/>
                          <a:cs typeface="Arial" panose="020B0604020202020204" pitchFamily="34" charset="0"/>
                        </a:rPr>
                        <a:t>Before we begin the practical exercise, t</a:t>
                      </a:r>
                      <a:r>
                        <a:rPr lang="en-US" sz="1100" i="0" dirty="0">
                          <a:latin typeface="Arial" panose="020B0604020202020204" pitchFamily="34" charset="0"/>
                          <a:cs typeface="Arial" panose="020B0604020202020204" pitchFamily="34" charset="0"/>
                        </a:rPr>
                        <a:t>here are a few considerations to keep in mind when</a:t>
                      </a:r>
                      <a:r>
                        <a:rPr lang="en-US" sz="1100" i="0" baseline="0" dirty="0">
                          <a:latin typeface="Arial" panose="020B0604020202020204" pitchFamily="34" charset="0"/>
                          <a:cs typeface="Arial" panose="020B0604020202020204" pitchFamily="34" charset="0"/>
                        </a:rPr>
                        <a:t> aiming to use the RASA fundamentals to support your active listening ability.</a:t>
                      </a:r>
                      <a:endParaRPr lang="en-US" sz="1100" i="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baseline="0" dirty="0">
                          <a:latin typeface="Arial" panose="020B0604020202020204" pitchFamily="34" charset="0"/>
                          <a:cs typeface="Arial" panose="020B0604020202020204" pitchFamily="34" charset="0"/>
                        </a:rPr>
                        <a:t>When having an organic conversation, t</a:t>
                      </a:r>
                      <a:r>
                        <a:rPr lang="en-US" sz="1100" i="0" dirty="0">
                          <a:latin typeface="Arial" panose="020B0604020202020204" pitchFamily="34" charset="0"/>
                          <a:cs typeface="Arial" panose="020B0604020202020204" pitchFamily="34" charset="0"/>
                        </a:rPr>
                        <a:t>he RASA fundamentals may not always occur in their</a:t>
                      </a:r>
                      <a:r>
                        <a:rPr lang="en-US" sz="1100" i="0" baseline="0" dirty="0">
                          <a:latin typeface="Arial" panose="020B0604020202020204" pitchFamily="34" charset="0"/>
                          <a:cs typeface="Arial" panose="020B0604020202020204" pitchFamily="34" charset="0"/>
                        </a:rPr>
                        <a:t> respective </a:t>
                      </a:r>
                      <a:r>
                        <a:rPr lang="en-US" sz="1100" i="0" dirty="0">
                          <a:latin typeface="Arial" panose="020B0604020202020204" pitchFamily="34" charset="0"/>
                          <a:cs typeface="Arial" panose="020B0604020202020204" pitchFamily="34" charset="0"/>
                        </a:rPr>
                        <a:t>order. You may find yourself</a:t>
                      </a:r>
                      <a:r>
                        <a:rPr lang="en-US" sz="1100" i="0" baseline="0" dirty="0">
                          <a:latin typeface="Arial" panose="020B0604020202020204" pitchFamily="34" charset="0"/>
                          <a:cs typeface="Arial" panose="020B0604020202020204" pitchFamily="34" charset="0"/>
                        </a:rPr>
                        <a:t> moving back and forth; that is part of authentic conversation.</a:t>
                      </a:r>
                      <a:r>
                        <a:rPr lang="en-US" sz="1100" i="0" dirty="0">
                          <a:latin typeface="Arial" panose="020B0604020202020204" pitchFamily="34" charset="0"/>
                          <a:cs typeface="Arial" panose="020B0604020202020204" pitchFamily="34" charset="0"/>
                        </a:rPr>
                        <a:t> Just do your best to practice each component.</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Also, some components may come naturally and feel comfortable while other components may take more concentrated effort and feel awkward at first.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encourage you to take advantage of this safe training environment and the opportunity to practice a skill that can support you in building strong connections and support your role in suicide prevention. Be comfortable being uncomfortable for the sake of improving your skills.</a:t>
                      </a:r>
                      <a:endParaRPr lang="en-US" sz="1100" i="1" baseline="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9-A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3" name="Rectangle 12"/>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08310D-4959-4CC5-A88D-468620A1C80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151295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9</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648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Rectangle 7">
            <a:extLst>
              <a:ext uri="{FF2B5EF4-FFF2-40B4-BE49-F238E27FC236}">
                <a16:creationId xmlns:a16="http://schemas.microsoft.com/office/drawing/2014/main" id="{AEC42057-D85E-47D2-A21F-F43475273095}"/>
              </a:ext>
            </a:extLst>
          </p:cNvPr>
          <p:cNvSpPr/>
          <p:nvPr/>
        </p:nvSpPr>
        <p:spPr>
          <a:xfrm>
            <a:off x="840958" y="722175"/>
            <a:ext cx="5431505" cy="286752"/>
          </a:xfrm>
          <a:prstGeom prst="rect">
            <a:avLst/>
          </a:prstGeom>
          <a:solidFill>
            <a:srgbClr val="FFCC00"/>
          </a:solidFill>
          <a:ln w="25400" cap="flat" cmpd="sng" algn="ctr">
            <a:solidFill>
              <a:srgbClr val="00956F"/>
            </a:solidFill>
            <a:prstDash val="solid"/>
            <a:miter lim="800000"/>
          </a:ln>
          <a:effectLst/>
        </p:spPr>
        <p:txBody>
          <a:bodyPr lIns="91421" tIns="45710" rIns="91421" bIns="4571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471033" y="1326377"/>
            <a:ext cx="6025896" cy="6961096"/>
          </a:xfrm>
          <a:prstGeom prst="rect">
            <a:avLst/>
          </a:prstGeom>
        </p:spPr>
        <p:txBody>
          <a:bodyPr lIns="97081" tIns="48540" rIns="97081" bIns="4854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14400">
              <a:spcBef>
                <a:spcPts val="0"/>
              </a:spcBef>
              <a:spcAft>
                <a:spcPts val="0"/>
              </a:spcAft>
            </a:pPr>
            <a:endParaRPr lang="en-US" sz="1050" dirty="0">
              <a:solidFill>
                <a:prstClr val="black"/>
              </a:solidFill>
              <a:latin typeface="Verdana" panose="020B0604030504040204" pitchFamily="34" charset="0"/>
              <a:ea typeface="Verdana" panose="020B0604030504040204" pitchFamily="34" charset="0"/>
            </a:endParaRPr>
          </a:p>
          <a:p>
            <a:pPr defTabSz="914400">
              <a:spcBef>
                <a:spcPts val="0"/>
              </a:spcBef>
              <a:spcAft>
                <a:spcPts val="0"/>
              </a:spcAft>
            </a:pPr>
            <a:endParaRPr lang="en-US" sz="1050" dirty="0">
              <a:solidFill>
                <a:prstClr val="black"/>
              </a:solidFill>
              <a:latin typeface="Verdana" panose="020B0604030504040204" pitchFamily="34" charset="0"/>
              <a:ea typeface="Verdana" panose="020B0604030504040204" pitchFamily="34" charset="0"/>
            </a:endParaRPr>
          </a:p>
        </p:txBody>
      </p:sp>
      <p:sp>
        <p:nvSpPr>
          <p:cNvPr id="2" name="Notes Placeholder 1"/>
          <p:cNvSpPr>
            <a:spLocks noGrp="1"/>
          </p:cNvSpPr>
          <p:nvPr>
            <p:ph type="body" idx="1"/>
          </p:nvPr>
        </p:nvSpPr>
        <p:spPr>
          <a:xfrm>
            <a:off x="754742" y="1039769"/>
            <a:ext cx="5704796" cy="7464697"/>
          </a:xfrm>
          <a:prstGeom prst="rect">
            <a:avLst/>
          </a:prstGeom>
        </p:spPr>
        <p:txBody>
          <a:bodyPr/>
          <a:lstStyle/>
          <a:p>
            <a:pPr defTabSz="478734"/>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478734"/>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yet again and coined ACE Base + 1. The training now consists of a base module along with a menu of “+1” modules that the unit’s command team can choose from based upon the unit’s needs. Together, the base module and the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DA Civilians. A Soldier’s Circle of Support includes anyone whom the Soldier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Circle of Support members the same knowledge and skills while using the same language and strategies can enable conversation between the Circle of Support member(s) and the Soldier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DEA9538-C7D3-4FC3-B971-6D4407ECBCD6}"/>
              </a:ext>
            </a:extLst>
          </p:cNvPr>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Tree>
    <p:extLst>
      <p:ext uri="{BB962C8B-B14F-4D97-AF65-F5344CB8AC3E}">
        <p14:creationId xmlns:p14="http://schemas.microsoft.com/office/powerpoint/2010/main" val="677767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756512804"/>
              </p:ext>
            </p:extLst>
          </p:nvPr>
        </p:nvGraphicFramePr>
        <p:xfrm>
          <a:off x="192589" y="3257839"/>
          <a:ext cx="4043177" cy="422692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Set</a:t>
                      </a:r>
                      <a:r>
                        <a:rPr lang="en-US" sz="1100" b="1" baseline="0" dirty="0">
                          <a:solidFill>
                            <a:schemeClr val="tx1"/>
                          </a:solidFill>
                          <a:latin typeface="Arial" panose="020B0604020202020204" pitchFamily="34" charset="0"/>
                          <a:cs typeface="Arial" panose="020B0604020202020204" pitchFamily="34" charset="0"/>
                        </a:rPr>
                        <a:t> up and execute Round 1 of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1.</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Instruct the Soldiers to partner</a:t>
                      </a:r>
                      <a:r>
                        <a:rPr lang="en-US" sz="1100" b="1" baseline="0" dirty="0">
                          <a:solidFill>
                            <a:schemeClr val="tx1"/>
                          </a:solidFill>
                          <a:latin typeface="Arial" panose="020B0604020202020204" pitchFamily="34" charset="0"/>
                          <a:cs typeface="Arial" panose="020B0604020202020204" pitchFamily="34" charset="0"/>
                        </a:rPr>
                        <a:t> up and determine roles for Round 1.</a:t>
                      </a:r>
                      <a:endParaRPr lang="en-US" sz="1100" b="1"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071040">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To</a:t>
                      </a:r>
                      <a:r>
                        <a:rPr lang="en-US" sz="1100" i="1" baseline="0" dirty="0">
                          <a:latin typeface="Arial" panose="020B0604020202020204" pitchFamily="34" charset="0"/>
                          <a:cs typeface="Arial" panose="020B0604020202020204" pitchFamily="34" charset="0"/>
                        </a:rPr>
                        <a:t> effectively meet the purpose and standards set for this module, it is important that you conduct this practical exercise in pairs so that each and every Soldier is given the opportunity to practice active listening within the training time.]</a:t>
                      </a:r>
                      <a:endParaRPr lang="en-US" sz="1100" i="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baseline="0" dirty="0">
                          <a:latin typeface="Arial" panose="020B0604020202020204" pitchFamily="34" charset="0"/>
                          <a:cs typeface="Arial" panose="020B0604020202020204" pitchFamily="34" charset="0"/>
                        </a:rPr>
                        <a:t>For this practical exercise, you will work with a partner. There will be two rounds so each person has an opportunity to be in the Active Listener role.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After Round 1 is complete, I will guide you to switch roles for Round 2.</a:t>
                      </a:r>
                      <a:endParaRPr lang="en-US" sz="1100" i="0" dirty="0">
                        <a:latin typeface="Arial" panose="020B0604020202020204" pitchFamily="34" charset="0"/>
                        <a:cs typeface="Arial" panose="020B0604020202020204" pitchFamily="34" charset="0"/>
                      </a:endParaRPr>
                    </a:p>
                    <a:p>
                      <a:pPr marL="171450" indent="-171450">
                        <a:lnSpc>
                          <a:spcPct val="100000"/>
                        </a:lnSpc>
                        <a:spcBef>
                          <a:spcPts val="600"/>
                        </a:spcBef>
                        <a:buFont typeface="Arial" panose="020B0604020202020204" pitchFamily="34" charset="0"/>
                        <a:buChar char="•"/>
                      </a:pPr>
                      <a:r>
                        <a:rPr lang="en-US" sz="1100" dirty="0">
                          <a:latin typeface="Arial" panose="020B0604020202020204" pitchFamily="34" charset="0"/>
                          <a:cs typeface="Arial" panose="020B0604020202020204" pitchFamily="34" charset="0"/>
                        </a:rPr>
                        <a:t>Right now, please take a moment to pair off with someone sitting close to you</a:t>
                      </a:r>
                      <a:r>
                        <a:rPr lang="en-US" sz="1100" baseline="0" dirty="0">
                          <a:latin typeface="Arial" panose="020B0604020202020204" pitchFamily="34" charset="0"/>
                          <a:cs typeface="Arial" panose="020B0604020202020204" pitchFamily="34" charset="0"/>
                        </a:rPr>
                        <a:t> and determine your roles for Round 1.</a:t>
                      </a:r>
                      <a:r>
                        <a:rPr lang="en-US" sz="1100" dirty="0">
                          <a:latin typeface="Arial" panose="020B0604020202020204" pitchFamily="34" charset="0"/>
                          <a:cs typeface="Arial" panose="020B0604020202020204" pitchFamily="34" charset="0"/>
                        </a:rPr>
                        <a:t> Decide who will start</a:t>
                      </a:r>
                      <a:r>
                        <a:rPr lang="en-US" sz="1100" baseline="0" dirty="0">
                          <a:latin typeface="Arial" panose="020B0604020202020204" pitchFamily="34" charset="0"/>
                          <a:cs typeface="Arial" panose="020B0604020202020204" pitchFamily="34" charset="0"/>
                        </a:rPr>
                        <a:t> in the Speaker role and who will start in the Active Listener role. </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10-A</a:t>
            </a:r>
          </a:p>
        </p:txBody>
      </p:sp>
      <p:sp>
        <p:nvSpPr>
          <p:cNvPr id="11" name="TextBox 10"/>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0" name="Isosceles Triangle 9"/>
          <p:cNvSpPr/>
          <p:nvPr/>
        </p:nvSpPr>
        <p:spPr>
          <a:xfrm rot="5400000">
            <a:off x="4057400"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3565148" y="3257839"/>
            <a:ext cx="670618" cy="640135"/>
          </a:xfrm>
          <a:prstGeom prst="rect">
            <a:avLst/>
          </a:prstGeom>
        </p:spPr>
      </p:pic>
      <p:sp>
        <p:nvSpPr>
          <p:cNvPr id="12" name="TextBox 11">
            <a:extLst>
              <a:ext uri="{FF2B5EF4-FFF2-40B4-BE49-F238E27FC236}">
                <a16:creationId xmlns:a16="http://schemas.microsoft.com/office/drawing/2014/main" id="{32C488AB-E261-4BAB-BDB1-3DDD81059FF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If the training has an odd number of participants, then a group of three will be necessary. In this case, give clear direction for the third person to assume the role as Observer and take notes of sustains and improves to offer valuable feedback to the group.]</a:t>
            </a:r>
            <a:endParaRPr kumimoji="0" lang="en-US" sz="12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6709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01908236"/>
              </p:ext>
            </p:extLst>
          </p:nvPr>
        </p:nvGraphicFramePr>
        <p:xfrm>
          <a:off x="198437" y="384639"/>
          <a:ext cx="4114800" cy="7750871"/>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the roles and responsibilities of the Speaker and of the Active Listener.</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3507127">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exercise will mimic the ASK and CARE steps in using ACE to bolster protective factors.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Active Listener will start off the conversation by ASKing the Speaker, “What is a ‘fun fact’ about you that I might not already know?”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the Speaker, you will respond with your answer.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You might need to describe what a “fun fact” means. For example, a ‘fun fact’ can be something seemingly simple like your favorite food or favorite duty station or it could be something more grandiose like having ridden a camel in the Egyptian desert. The disclaimer is that whatever a Soldier chooses to share, it needs to be appropriate in the professional training environment (i.e., rated PG).]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continue in conversation to allow the Active Listener to practice using the 4 fundamentals of active listening: Receive, Acknowledge, Summarize, and Ask.</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6483">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Execute the practical exercise, Round 1.</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197368"/>
                  </a:ext>
                </a:extLst>
              </a:tr>
              <a:tr h="634536">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Ask if there are any questions. Then, begin the exercise.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Allow and encourage conversations to flow.</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After discussions have finished, ask Soldiers to close out their conversations to complete Round 1.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might choose to allow Soldiers to share initial reactions or thoughts about the exercise, but save deeper discussion for the debrief after Round 2.]</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3425435"/>
                  </a:ext>
                </a:extLst>
              </a:tr>
              <a:tr h="445936">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Execute the practical exercise, Round 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17853785"/>
                  </a:ext>
                </a:extLst>
              </a:tr>
              <a:tr h="634536">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Instruct Soldiers to switch roles and begin Round 2 of the practical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After discussions have finished, ask Soldiers to close out their conversations to complete Round 2.</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transition to the debrief on the next slide.]</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10</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TextBox 6"/>
          <p:cNvSpPr txBox="1"/>
          <p:nvPr/>
        </p:nvSpPr>
        <p:spPr>
          <a:xfrm>
            <a:off x="2995212" y="36143"/>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FF4DD6AA-82D8-40DF-95D8-25F8D79B9B5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992510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062891977"/>
              </p:ext>
            </p:extLst>
          </p:nvPr>
        </p:nvGraphicFramePr>
        <p:xfrm>
          <a:off x="192590" y="3257839"/>
          <a:ext cx="4017904" cy="4976736"/>
        </p:xfrm>
        <a:graphic>
          <a:graphicData uri="http://schemas.openxmlformats.org/drawingml/2006/table">
            <a:tbl>
              <a:tblPr firstRow="1" bandRow="1">
                <a:tableStyleId>{5C22544A-7EE6-4342-B048-85BDC9FD1C3A}</a:tableStyleId>
              </a:tblPr>
              <a:tblGrid>
                <a:gridCol w="399051">
                  <a:extLst>
                    <a:ext uri="{9D8B030D-6E8A-4147-A177-3AD203B41FA5}">
                      <a16:colId xmlns:a16="http://schemas.microsoft.com/office/drawing/2014/main" val="20000"/>
                    </a:ext>
                  </a:extLst>
                </a:gridCol>
                <a:gridCol w="3618853">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the practical exercise </a:t>
                      </a:r>
                    </a:p>
                    <a:p>
                      <a:r>
                        <a:rPr lang="en-US" sz="1100" b="1" baseline="0" dirty="0">
                          <a:solidFill>
                            <a:schemeClr val="tx1"/>
                          </a:solidFill>
                          <a:latin typeface="Arial" panose="020B0604020202020204" pitchFamily="34" charset="0"/>
                          <a:cs typeface="Arial" panose="020B0604020202020204" pitchFamily="34" charset="0"/>
                        </a:rPr>
                        <a:t>(Rounds 1 and 2).</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07104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b="1" i="1" dirty="0">
                          <a:latin typeface="Arial" panose="020B0604020202020204" pitchFamily="34" charset="0"/>
                          <a:cs typeface="Arial" panose="020B0604020202020204" pitchFamily="34" charset="0"/>
                        </a:rPr>
                        <a:t>[ASK] </a:t>
                      </a:r>
                      <a:r>
                        <a:rPr lang="en-US" sz="1100" dirty="0">
                          <a:latin typeface="Arial" panose="020B0604020202020204" pitchFamily="34" charset="0"/>
                          <a:cs typeface="Arial" panose="020B0604020202020204" pitchFamily="34" charset="0"/>
                        </a:rPr>
                        <a:t>How did it feel to use active</a:t>
                      </a:r>
                      <a:r>
                        <a:rPr lang="en-US" sz="1100" baseline="0" dirty="0">
                          <a:latin typeface="Arial" panose="020B0604020202020204" pitchFamily="34" charset="0"/>
                          <a:cs typeface="Arial" panose="020B0604020202020204" pitchFamily="34" charset="0"/>
                        </a:rPr>
                        <a:t> listening and the</a:t>
                      </a:r>
                      <a:r>
                        <a:rPr lang="en-US" sz="1100" dirty="0">
                          <a:latin typeface="Arial" panose="020B0604020202020204" pitchFamily="34" charset="0"/>
                          <a:cs typeface="Arial" panose="020B0604020202020204" pitchFamily="34" charset="0"/>
                        </a:rPr>
                        <a:t> RASA</a:t>
                      </a:r>
                      <a:r>
                        <a:rPr lang="en-US" sz="1100" baseline="0" dirty="0">
                          <a:latin typeface="Arial" panose="020B0604020202020204" pitchFamily="34" charset="0"/>
                          <a:cs typeface="Arial" panose="020B0604020202020204" pitchFamily="34" charset="0"/>
                        </a:rPr>
                        <a:t> fundamentals i</a:t>
                      </a:r>
                      <a:r>
                        <a:rPr lang="en-US" sz="1100" dirty="0">
                          <a:latin typeface="Arial" panose="020B0604020202020204" pitchFamily="34" charset="0"/>
                          <a:cs typeface="Arial" panose="020B0604020202020204" pitchFamily="34" charset="0"/>
                        </a:rPr>
                        <a:t>n your conversations?</a:t>
                      </a:r>
                      <a:endParaRPr lang="en-US" sz="1100" i="1" dirty="0">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 </a:t>
                      </a:r>
                      <a:r>
                        <a:rPr lang="en-US" sz="1100" b="0" i="1" dirty="0">
                          <a:latin typeface="Arial" panose="020B0604020202020204" pitchFamily="34" charset="0"/>
                          <a:cs typeface="Arial" panose="020B0604020202020204" pitchFamily="34" charset="0"/>
                        </a:rPr>
                        <a:t>This question serves</a:t>
                      </a:r>
                      <a:r>
                        <a:rPr lang="en-US" sz="1100" b="0" i="1" baseline="0" dirty="0">
                          <a:latin typeface="Arial" panose="020B0604020202020204" pitchFamily="34" charset="0"/>
                          <a:cs typeface="Arial" panose="020B0604020202020204" pitchFamily="34" charset="0"/>
                        </a:rPr>
                        <a:t> to get discussion flowing by asking for initial impressions. </a:t>
                      </a:r>
                      <a:r>
                        <a:rPr lang="en-US" sz="1100" b="0" i="1" dirty="0">
                          <a:latin typeface="Arial" panose="020B0604020202020204" pitchFamily="34" charset="0"/>
                          <a:cs typeface="Arial" panose="020B0604020202020204" pitchFamily="34" charset="0"/>
                        </a:rPr>
                        <a:t>Allow simple responses,</a:t>
                      </a:r>
                      <a:r>
                        <a:rPr lang="en-US" sz="1100" b="0" i="1" baseline="0" dirty="0">
                          <a:latin typeface="Arial" panose="020B0604020202020204" pitchFamily="34" charset="0"/>
                          <a:cs typeface="Arial" panose="020B0604020202020204" pitchFamily="34" charset="0"/>
                        </a:rPr>
                        <a:t> such as</a:t>
                      </a:r>
                      <a:r>
                        <a:rPr lang="en-US" sz="1100" i="1" dirty="0">
                          <a:latin typeface="Arial" panose="020B0604020202020204" pitchFamily="34" charset="0"/>
                          <a:cs typeface="Arial" panose="020B0604020202020204" pitchFamily="34" charset="0"/>
                        </a:rPr>
                        <a:t> ‘awkward,’ ‘scripted,’ ‘helpful,’ a</a:t>
                      </a:r>
                      <a:r>
                        <a:rPr lang="en-US" sz="1100" i="1" baseline="0" dirty="0">
                          <a:latin typeface="Arial" panose="020B0604020202020204" pitchFamily="34" charset="0"/>
                          <a:cs typeface="Arial" panose="020B0604020202020204" pitchFamily="34" charset="0"/>
                        </a:rPr>
                        <a:t>nd then move onto the next debrief question.</a:t>
                      </a:r>
                      <a:r>
                        <a:rPr lang="en-US" sz="1100" i="1" dirty="0">
                          <a:latin typeface="Arial" panose="020B0604020202020204" pitchFamily="34" charset="0"/>
                          <a:cs typeface="Arial" panose="020B0604020202020204" pitchFamily="34" charset="0"/>
                        </a:rPr>
                        <a:t>]</a:t>
                      </a:r>
                    </a:p>
                    <a:p>
                      <a:pPr marL="171450" lvl="0" indent="-171450" defTabSz="914400" eaLnBrk="0" fontAlgn="base" hangingPunct="0">
                        <a:spcBef>
                          <a:spcPct val="0"/>
                        </a:spcBef>
                        <a:spcAft>
                          <a:spcPts val="600"/>
                        </a:spcAft>
                        <a:buFont typeface="Arial" panose="020B0604020202020204" pitchFamily="34" charset="0"/>
                        <a:buChar char="•"/>
                        <a:defRPr/>
                      </a:pPr>
                      <a:r>
                        <a:rPr lang="en-US" sz="1100" i="0" dirty="0">
                          <a:latin typeface="Arial" panose="020B0604020202020204" pitchFamily="34" charset="0"/>
                          <a:cs typeface="Arial" panose="020B0604020202020204" pitchFamily="34" charset="0"/>
                        </a:rPr>
                        <a:t>If</a:t>
                      </a:r>
                      <a:r>
                        <a:rPr lang="en-US" sz="1100" i="0" baseline="0" dirty="0">
                          <a:latin typeface="Arial" panose="020B0604020202020204" pitchFamily="34" charset="0"/>
                          <a:cs typeface="Arial" panose="020B0604020202020204" pitchFamily="34" charset="0"/>
                        </a:rPr>
                        <a:t> some of the steps felt awkward or the conversation felt scripted, that is okay. Whenever we are learning a new skill or perfecting the fundamentals, it can feel mechanical or awkward at first. The more you practice, however, the more comfortable you become. </a:t>
                      </a:r>
                      <a:endParaRPr lang="en-US" sz="1100" i="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were in the role of Active Listener, how did using the RASA fundamentals help support your ability to actively listen?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Possible responses include: using the steps kept me focused on learning more and kept me out of problem-solving mode; helped me be more aware of the emotions and tone I was reflecting back.]</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11</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pic>
        <p:nvPicPr>
          <p:cNvPr id="14" name="Picture 13"/>
          <p:cNvPicPr>
            <a:picLocks noChangeAspect="1"/>
          </p:cNvPicPr>
          <p:nvPr/>
        </p:nvPicPr>
        <p:blipFill>
          <a:blip r:embed="rId3"/>
          <a:stretch>
            <a:fillRect/>
          </a:stretch>
        </p:blipFill>
        <p:spPr>
          <a:xfrm>
            <a:off x="3539876" y="3314141"/>
            <a:ext cx="670618" cy="640135"/>
          </a:xfrm>
          <a:prstGeom prst="rect">
            <a:avLst/>
          </a:prstGeom>
        </p:spPr>
      </p:pic>
      <p:sp>
        <p:nvSpPr>
          <p:cNvPr id="12" name="Isosceles Triangle 11"/>
          <p:cNvSpPr/>
          <p:nvPr/>
        </p:nvSpPr>
        <p:spPr>
          <a:xfrm rot="5400000">
            <a:off x="4059936" y="8610075"/>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282019" y="3436408"/>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0" name="TextBox 9">
            <a:extLst>
              <a:ext uri="{FF2B5EF4-FFF2-40B4-BE49-F238E27FC236}">
                <a16:creationId xmlns:a16="http://schemas.microsoft.com/office/drawing/2014/main" id="{ACB39F01-48C5-4A4D-AD48-C5B91F51377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801873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97990149"/>
              </p:ext>
            </p:extLst>
          </p:nvPr>
        </p:nvGraphicFramePr>
        <p:xfrm>
          <a:off x="198437" y="384639"/>
          <a:ext cx="4114800" cy="413004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were in the Speaker role, what was it like to have your partner actively listening (or putting forth effort to)?</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Possible responses include: felt respected, felt like I mattered, it made</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me comfortable to open up and want to share more.]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8323972"/>
                  </a:ext>
                </a:extLst>
              </a:tr>
              <a:tr h="35964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that when “practicing” active listening, it not only improves the skill but also positively impacts the relationship with the other person</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1217043">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 good news is that</a:t>
                      </a:r>
                      <a:r>
                        <a:rPr lang="en-US" sz="1100" b="0" baseline="0" dirty="0">
                          <a:solidFill>
                            <a:schemeClr val="tx1"/>
                          </a:solidFill>
                          <a:latin typeface="Arial" panose="020B0604020202020204" pitchFamily="34" charset="0"/>
                          <a:cs typeface="Arial" panose="020B0604020202020204" pitchFamily="34" charset="0"/>
                        </a:rPr>
                        <a:t> when you “practice” active listening, it is not only helping you improve your skill but it is simultaneously impacting the relationship and strength of connection with the other person in the conversation.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you have a feel for what it is like to use active listening to bolster protective factors, let’s consider how active listening, specifically the RASA fundamentals, apply to conversations when you detect yellow light risk factors.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11</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TextBox 6"/>
          <p:cNvSpPr txBox="1"/>
          <p:nvPr/>
        </p:nvSpPr>
        <p:spPr>
          <a:xfrm>
            <a:off x="2995212" y="36143"/>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558A58DB-33D0-4BCE-B3F4-70D53290999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282751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632325432"/>
              </p:ext>
            </p:extLst>
          </p:nvPr>
        </p:nvGraphicFramePr>
        <p:xfrm>
          <a:off x="192589" y="3257839"/>
          <a:ext cx="4043177" cy="481214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Set up the vignette</a:t>
                      </a:r>
                      <a:r>
                        <a:rPr lang="en-US" sz="1100" b="1" baseline="0" dirty="0">
                          <a:solidFill>
                            <a:schemeClr val="tx1"/>
                          </a:solidFill>
                          <a:latin typeface="Arial" panose="020B0604020202020204" pitchFamily="34" charset="0"/>
                          <a:cs typeface="Arial" panose="020B0604020202020204" pitchFamily="34" charset="0"/>
                        </a:rPr>
                        <a:t> to demonstrate using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the RASA fundamentals in a conversation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to help mitigate risk.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latin typeface="Arial" panose="020B0604020202020204" pitchFamily="34" charset="0"/>
                          <a:cs typeface="Arial" panose="020B0604020202020204" pitchFamily="34" charset="0"/>
                        </a:rPr>
                        <a:t>Share</a:t>
                      </a:r>
                      <a:r>
                        <a:rPr lang="en-US" sz="1100" b="1" baseline="0" dirty="0">
                          <a:latin typeface="Arial" panose="020B0604020202020204" pitchFamily="34" charset="0"/>
                          <a:cs typeface="Arial" panose="020B0604020202020204" pitchFamily="34" charset="0"/>
                        </a:rPr>
                        <a:t> a scenario where a Soldier identifies yellow light risk factors in a fellow Soldier and initiates the ACE process. </a:t>
                      </a:r>
                      <a:endParaRPr lang="en-US" sz="1100" b="1"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071040">
                <a:tc>
                  <a:txBody>
                    <a:bodyPr/>
                    <a:lstStyle/>
                    <a:p>
                      <a:pPr algn="ctr">
                        <a:spcBef>
                          <a:spcPts val="0"/>
                        </a:spcBef>
                        <a:spcAft>
                          <a:spcPts val="600"/>
                        </a:spcAft>
                      </a:pPr>
                      <a:endParaRPr lang="en-US" sz="1100" b="0" i="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walk through a possible scenario. </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You notice SGT Jones has been kind of testy lately. He seems to get easily frustrated and will sometimes fly off the handle. You also heard him sharing with someone that he hasn’t been sleeping well lately.</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From your observations, you have identified yellow light risk factors so you decide to act on your responsibility of using ACE.</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initiate conversation by </a:t>
                      </a:r>
                      <a:r>
                        <a:rPr lang="en-US" sz="1100" i="1" dirty="0">
                          <a:latin typeface="Arial" panose="020B0604020202020204" pitchFamily="34" charset="0"/>
                          <a:cs typeface="Arial" panose="020B0604020202020204" pitchFamily="34" charset="0"/>
                        </a:rPr>
                        <a:t>asking</a:t>
                      </a:r>
                      <a:r>
                        <a:rPr lang="en-US" sz="1100" baseline="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SGT Jones, “How are things going?”</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SGT Jones responds, “I don’t know. I’ve just been really stressed.”</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Some Soldiers might stop there while others may offer information more freely. Sometimes it may require you to ASK another question right off the bat, like “Ah, I’m sorry to hear that. What’s been causing you stress?”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Isosceles Triangle 13"/>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9" name="TextBox 8">
            <a:extLst>
              <a:ext uri="{FF2B5EF4-FFF2-40B4-BE49-F238E27FC236}">
                <a16:creationId xmlns:a16="http://schemas.microsoft.com/office/drawing/2014/main" id="{703FC4E1-6458-458A-BC34-9948A3E7930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037599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05066577"/>
              </p:ext>
            </p:extLst>
          </p:nvPr>
        </p:nvGraphicFramePr>
        <p:xfrm>
          <a:off x="198437" y="384639"/>
          <a:ext cx="4114800" cy="260908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defTabSz="916093">
                        <a:defRPr/>
                      </a:pPr>
                      <a:r>
                        <a:rPr lang="en-US" sz="1100" i="0" dirty="0">
                          <a:solidFill>
                            <a:schemeClr val="tx1"/>
                          </a:solidFill>
                          <a:latin typeface="Arial" panose="020B0604020202020204" pitchFamily="34" charset="0"/>
                          <a:cs typeface="Arial" panose="020B0604020202020204" pitchFamily="34" charset="0"/>
                        </a:rPr>
                        <a:t>Describe how a Soldier might demonstrate active listening in conversation with SGT Jones,</a:t>
                      </a:r>
                      <a:r>
                        <a:rPr lang="en-US" sz="1100" i="0" baseline="0" dirty="0">
                          <a:solidFill>
                            <a:schemeClr val="tx1"/>
                          </a:solidFill>
                          <a:latin typeface="Arial" panose="020B0604020202020204" pitchFamily="34" charset="0"/>
                          <a:cs typeface="Arial" panose="020B0604020202020204" pitchFamily="34" charset="0"/>
                        </a:rPr>
                        <a:t> specifically Receiving and Acknowledging.</a:t>
                      </a:r>
                      <a:endParaRPr kumimoji="0" lang="en-US" sz="1100" b="0" i="0" u="none" strike="noStrike" kern="0" cap="none" spc="0" normalizeH="0" baseline="0" noProof="0" dirty="0">
                        <a:ln>
                          <a:noFill/>
                        </a:ln>
                        <a:solidFill>
                          <a:schemeClr val="tx1"/>
                        </a:solidFill>
                        <a:effectLst/>
                        <a:uLnTx/>
                        <a:uFillTx/>
                        <a:latin typeface="Garamond" pitchFamily="18" charset="0"/>
                        <a:ea typeface="+mn-ea"/>
                        <a:cs typeface="+mn-cs"/>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1029633">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are</a:t>
                      </a:r>
                      <a:r>
                        <a:rPr lang="en-US" sz="1100" baseline="0" dirty="0">
                          <a:latin typeface="Arial" panose="020B0604020202020204" pitchFamily="34" charset="0"/>
                          <a:cs typeface="Arial" panose="020B0604020202020204" pitchFamily="34" charset="0"/>
                        </a:rPr>
                        <a:t> committed to actively listening to</a:t>
                      </a:r>
                      <a:r>
                        <a:rPr lang="en-US" sz="1100" dirty="0">
                          <a:latin typeface="Arial" panose="020B0604020202020204" pitchFamily="34" charset="0"/>
                          <a:cs typeface="Arial" panose="020B0604020202020204" pitchFamily="34" charset="0"/>
                        </a:rPr>
                        <a:t> SGT Jones as he is talking.</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demonstrate you are </a:t>
                      </a:r>
                      <a:r>
                        <a:rPr lang="en-US" sz="1100" i="1" dirty="0">
                          <a:latin typeface="Arial" panose="020B0604020202020204" pitchFamily="34" charset="0"/>
                          <a:cs typeface="Arial" panose="020B0604020202020204" pitchFamily="34" charset="0"/>
                        </a:rPr>
                        <a:t>receiving</a:t>
                      </a:r>
                      <a:r>
                        <a:rPr lang="en-US" sz="1100" dirty="0">
                          <a:latin typeface="Arial" panose="020B0604020202020204" pitchFamily="34" charset="0"/>
                          <a:cs typeface="Arial" panose="020B0604020202020204" pitchFamily="34" charset="0"/>
                        </a:rPr>
                        <a:t> what is said by putting your phone away, making eye contact, and resisting the urge to offer quick solutions. </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a:t>
                      </a:r>
                      <a:r>
                        <a:rPr lang="en-US" sz="1100" i="1" dirty="0">
                          <a:latin typeface="Arial" panose="020B0604020202020204" pitchFamily="34" charset="0"/>
                          <a:cs typeface="Arial" panose="020B0604020202020204" pitchFamily="34" charset="0"/>
                        </a:rPr>
                        <a:t>acknowledge</a:t>
                      </a:r>
                      <a:r>
                        <a:rPr lang="en-US" sz="1100" dirty="0">
                          <a:latin typeface="Arial" panose="020B0604020202020204" pitchFamily="34" charset="0"/>
                          <a:cs typeface="Arial" panose="020B0604020202020204" pitchFamily="34" charset="0"/>
                        </a:rPr>
                        <a:t> what he is saying by nodding along and letting your facial expressions mirror the emotions and tone that SGT Jones</a:t>
                      </a:r>
                      <a:r>
                        <a:rPr lang="en-US" sz="1100" baseline="0" dirty="0">
                          <a:latin typeface="Arial" panose="020B0604020202020204" pitchFamily="34" charset="0"/>
                          <a:cs typeface="Arial" panose="020B0604020202020204" pitchFamily="34" charset="0"/>
                        </a:rPr>
                        <a:t> is expressing.</a:t>
                      </a:r>
                    </a:p>
                    <a:p>
                      <a:pPr marL="0" lvl="0" indent="0">
                        <a:spcBef>
                          <a:spcPts val="600"/>
                        </a:spcBef>
                        <a:buFont typeface="Arial" panose="020B0604020202020204" pitchFamily="34" charset="0"/>
                        <a:buNone/>
                        <a:defRPr/>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12-B</a:t>
            </a:r>
          </a:p>
        </p:txBody>
      </p:sp>
      <p:sp>
        <p:nvSpPr>
          <p:cNvPr id="7" name="TextBox 6"/>
          <p:cNvSpPr txBox="1"/>
          <p:nvPr/>
        </p:nvSpPr>
        <p:spPr>
          <a:xfrm>
            <a:off x="2995212" y="36143"/>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BF13D6D1-099F-459C-B415-99CBF6D22BF9}"/>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938870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139016475"/>
              </p:ext>
            </p:extLst>
          </p:nvPr>
        </p:nvGraphicFramePr>
        <p:xfrm>
          <a:off x="192589" y="3257839"/>
          <a:ext cx="4043177" cy="464348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Work through the vignette</a:t>
                      </a:r>
                      <a:r>
                        <a:rPr lang="en-US" sz="1100" b="1" baseline="0" dirty="0">
                          <a:solidFill>
                            <a:schemeClr val="tx1"/>
                          </a:solidFill>
                          <a:latin typeface="Arial" panose="020B0604020202020204" pitchFamily="34" charset="0"/>
                          <a:cs typeface="Arial" panose="020B0604020202020204" pitchFamily="34" charset="0"/>
                        </a:rPr>
                        <a:t> as a group to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discuss how a Soldier could use Active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Listening (RASA) to mitigate risk.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1.</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Reveal the transcript that SGT Jones has said.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15013">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Here is what SGT Jones continues to share with you.</a:t>
                      </a:r>
                    </a:p>
                    <a:p>
                      <a:pPr marL="17145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 really not sure how this Army thing is going to work out. I’ve got a family now and it’s making everything a lot harder.” </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4293">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Soldiers to practice their skill of asking open-ended questions to clarify your understanding or get more information.</a:t>
                      </a:r>
                      <a:endParaRPr kumimoji="0" lang="en-US" sz="11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79892431"/>
                  </a:ext>
                </a:extLst>
              </a:tr>
              <a:tr h="1071040">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W</a:t>
                      </a:r>
                      <a:r>
                        <a:rPr lang="en-US" sz="1100" kern="0" dirty="0">
                          <a:solidFill>
                            <a:prstClr val="black"/>
                          </a:solidFill>
                          <a:latin typeface="Arial" panose="020B0604020202020204" pitchFamily="34" charset="0"/>
                          <a:cs typeface="Arial" panose="020B0604020202020204" pitchFamily="34" charset="0"/>
                        </a:rPr>
                        <a:t>hat is an example of an open-ended question that you might ask to clarify your understanding or to get more information</a:t>
                      </a:r>
                      <a:r>
                        <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indent="0">
                        <a:spcBef>
                          <a:spcPts val="600"/>
                        </a:spcBef>
                        <a:buFont typeface="Arial" panose="020B0604020202020204" pitchFamily="34" charset="0"/>
                        <a:buNone/>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Allow for responses</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1" dirty="0">
                          <a:latin typeface="Arial" panose="020B0604020202020204" pitchFamily="34" charset="0"/>
                          <a:cs typeface="Arial" panose="020B0604020202020204" pitchFamily="34" charset="0"/>
                        </a:rPr>
                        <a:t>[CLICK TO ADVANCE]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possible question you might ask is, </a:t>
                      </a:r>
                      <a:r>
                        <a:rPr lang="en-US" sz="1100" dirty="0">
                          <a:latin typeface="Arial" panose="020B0604020202020204" pitchFamily="34" charset="0"/>
                          <a:cs typeface="Arial" panose="020B0604020202020204" pitchFamily="34" charset="0"/>
                        </a:rPr>
                        <a:t>“Are there specific things about having a family or being unsure about the Army that are making things harder?”</a:t>
                      </a:r>
                      <a:endParaRPr kumimoji="0" lang="en-US" sz="11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607206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13-A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3617328" y="3392013"/>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4" name="Isosceles Triangle 13"/>
          <p:cNvSpPr/>
          <p:nvPr/>
        </p:nvSpPr>
        <p:spPr>
          <a:xfrm rot="5400000">
            <a:off x="4059936" y="8616265"/>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1" name="TextBox 10">
            <a:extLst>
              <a:ext uri="{FF2B5EF4-FFF2-40B4-BE49-F238E27FC236}">
                <a16:creationId xmlns:a16="http://schemas.microsoft.com/office/drawing/2014/main" id="{E825C3D2-5189-4492-ABD5-9D8D2A96A6F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640216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77472304"/>
              </p:ext>
            </p:extLst>
          </p:nvPr>
        </p:nvGraphicFramePr>
        <p:xfrm>
          <a:off x="198437" y="384639"/>
          <a:ext cx="4114800" cy="8199125"/>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SGT Jones responds: “We just had a baby last month and she’s not sleeping well at night, so neither am I. Because I want to set us up for the future, I decided to take college classes and enrolled in one. It’s a lot more work than I thought it was going to be. It’s really hard to concentrate at work, on my homework, and on anything. I’m sucking at everything. Little things are causing me to snap that never used to and I’m just pissed off all the time.”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014306"/>
                  </a:ext>
                </a:extLst>
              </a:tr>
              <a:tr h="50131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Soldiers to practice their skill of summarizing.</a:t>
                      </a:r>
                      <a:endParaRPr kumimoji="0" lang="en-US" sz="11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1029633">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How might you summarize what has just been shared with you?</a:t>
                      </a:r>
                    </a:p>
                    <a:p>
                      <a:pPr marL="0" indent="0">
                        <a:spcBef>
                          <a:spcPts val="600"/>
                        </a:spcBef>
                        <a:buFont typeface="Arial" panose="020B0604020202020204" pitchFamily="34" charset="0"/>
                        <a:buNone/>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Allow for responses. Possible examples include:</a:t>
                      </a:r>
                    </a:p>
                    <a:p>
                      <a:pPr marL="457200" indent="-117475">
                        <a:spcBef>
                          <a:spcPts val="600"/>
                        </a:spcBef>
                        <a:buFontTx/>
                        <a:buChar cha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 the increased responsibilities at home and the class you’re taking has added a lot of stress.”</a:t>
                      </a:r>
                    </a:p>
                    <a:p>
                      <a:pPr marL="457200" indent="-117475">
                        <a:spcBef>
                          <a:spcPts val="600"/>
                        </a:spcBef>
                        <a:buFontTx/>
                        <a:buChar cha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 hear you saying is that you really do have a lot of things going on right now with the baby, not sleeping, and having an extra workload.”]</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5936">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how a Soldier might continue the ACE process by transitioning to the Escort step.</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17853785"/>
                  </a:ext>
                </a:extLst>
              </a:tr>
              <a:tr h="634536">
                <a:tc>
                  <a:txBody>
                    <a:bodyPr/>
                    <a:lstStyle/>
                    <a:p>
                      <a:pPr algn="l">
                        <a:spcBef>
                          <a:spcPts val="0"/>
                        </a:spcBef>
                        <a:spcAft>
                          <a:spcPts val="600"/>
                        </a:spcAft>
                      </a:pPr>
                      <a:endParaRPr lang="en-US" sz="1100" b="1" i="0"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latin typeface="Arial" panose="020B0604020202020204" pitchFamily="34" charset="0"/>
                          <a:cs typeface="Arial" panose="020B0604020202020204" pitchFamily="34" charset="0"/>
                        </a:rPr>
                        <a:t>Based on the information you receive during the conversation, you might move to the Escort step of the ACE process.</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baseline="0" dirty="0">
                          <a:latin typeface="Arial" panose="020B0604020202020204" pitchFamily="34" charset="0"/>
                          <a:cs typeface="Arial" panose="020B0604020202020204" pitchFamily="34" charset="0"/>
                        </a:rPr>
                        <a:t>For example, you might transition from actively listening to having a discussion about possible solutions, such as trying out specific strategies or resources. It is important that you give SGT Jones the opportunity to share fully before offering solutions (e.g., helping resources).</a:t>
                      </a:r>
                      <a:endParaRPr lang="en-US" sz="1100" kern="0" dirty="0">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r h="43586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5.</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0686996"/>
                  </a:ext>
                </a:extLst>
              </a:tr>
              <a:tr h="634536">
                <a:tc>
                  <a:txBody>
                    <a:bodyPr/>
                    <a:lstStyle/>
                    <a:p>
                      <a:pPr algn="l">
                        <a:spcBef>
                          <a:spcPts val="0"/>
                        </a:spcBef>
                        <a:spcAft>
                          <a:spcPts val="600"/>
                        </a:spcAft>
                      </a:pPr>
                      <a:endParaRPr lang="en-US" sz="1100" b="1" i="0"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you have had the opportunity to practice actively listening with a partner and as a group, the goal is to put it into practice in real life.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Active listening is something that seems simple and easy, but it takes effort.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Because it is an active process, it also requires you to have the motivation.</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5471991"/>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13-B</a:t>
            </a:r>
          </a:p>
        </p:txBody>
      </p:sp>
      <p:sp>
        <p:nvSpPr>
          <p:cNvPr id="7" name="TextBox 6"/>
          <p:cNvSpPr txBox="1"/>
          <p:nvPr/>
        </p:nvSpPr>
        <p:spPr>
          <a:xfrm>
            <a:off x="2995212" y="36143"/>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6D579957-0575-4F01-93D2-3104164B64B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84758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77906514"/>
              </p:ext>
            </p:extLst>
          </p:nvPr>
        </p:nvGraphicFramePr>
        <p:xfrm>
          <a:off x="212949" y="3313044"/>
          <a:ext cx="4043177" cy="5056329"/>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71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Encourage Soldiers to draw</a:t>
                      </a:r>
                      <a:r>
                        <a:rPr lang="en-US" sz="1100" b="1" baseline="0" dirty="0">
                          <a:solidFill>
                            <a:schemeClr val="tx1"/>
                          </a:solidFill>
                          <a:latin typeface="Arial" panose="020B0604020202020204" pitchFamily="34" charset="0"/>
                          <a:cs typeface="Arial" panose="020B0604020202020204" pitchFamily="34" charset="0"/>
                        </a:rPr>
                        <a:t> on the Army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Values to direct active listening behavior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especially in more challenging situations.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434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Ask Soldiers how they could draw on the Army Values to motivate them to engage in active listening as it pertains to suicide prevention.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1577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In the ACE Base module, we established that our values drive our behavior.</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How could the Army Values help motivate you to engage in active listening and the RASA fundamentals as it pertains to suicide prevention and intervention? </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Allow for responses. Possible examples may include</a:t>
                      </a:r>
                    </a:p>
                    <a:p>
                      <a:pPr marL="457200" marR="0" lvl="0" indent="-165100" algn="l" defTabSz="914400" rtl="0" eaLnBrk="1" fontAlgn="base" latinLnBrk="0" hangingPunct="1">
                        <a:lnSpc>
                          <a:spcPct val="100000"/>
                        </a:lnSpc>
                        <a:spcBef>
                          <a:spcPct val="0"/>
                        </a:spcBef>
                        <a:spcAft>
                          <a:spcPts val="600"/>
                        </a:spcAft>
                        <a:buClrTx/>
                        <a:buSzTx/>
                        <a:buFontTx/>
                        <a:buChar char="-"/>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Respect: Making eye contact, giving someone full attention, acknowledging what is said (Receive &amp; Acknowledge)</a:t>
                      </a:r>
                    </a:p>
                    <a:p>
                      <a:pPr marL="457200" marR="0" lvl="0" indent="-165100" algn="l" defTabSz="914400" rtl="0" eaLnBrk="1" fontAlgn="base" latinLnBrk="0" hangingPunct="1">
                        <a:lnSpc>
                          <a:spcPct val="100000"/>
                        </a:lnSpc>
                        <a:spcBef>
                          <a:spcPct val="0"/>
                        </a:spcBef>
                        <a:spcAft>
                          <a:spcPts val="600"/>
                        </a:spcAft>
                        <a:buClrTx/>
                        <a:buSzTx/>
                        <a:buFontTx/>
                        <a:buChar char="-"/>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Personal Courage: Sometimes summarizing what was said or asking questions to get more information can feel awkward or uncomfortable (Ask &amp; Summarize)</a:t>
                      </a:r>
                    </a:p>
                    <a:p>
                      <a:pPr marL="457200" marR="0" lvl="0" indent="-165100" algn="l" defTabSz="914400" rtl="0" eaLnBrk="1" fontAlgn="base" latinLnBrk="0" hangingPunct="1">
                        <a:lnSpc>
                          <a:spcPct val="100000"/>
                        </a:lnSpc>
                        <a:spcBef>
                          <a:spcPct val="0"/>
                        </a:spcBef>
                        <a:spcAft>
                          <a:spcPts val="600"/>
                        </a:spcAft>
                        <a:buClrTx/>
                        <a:buSzTx/>
                        <a:buFontTx/>
                        <a:buChar char="-"/>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Loyalty &amp; Duty: Putting forth the effort and energy even when you don’t feel like it or don’t like the person (Receive &amp; Acknowledge).]</a:t>
                      </a:r>
                      <a:endPar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6472"/>
            <a:ext cx="6858000" cy="261967"/>
          </a:xfrm>
          <a:prstGeom prst="rect">
            <a:avLst/>
          </a:prstGeom>
          <a:noFill/>
        </p:spPr>
        <p:txBody>
          <a:bodyPr wrap="square" lIns="92390" tIns="46195" rIns="92390" bIns="46195" rtlCol="0">
            <a:spAutoFit/>
          </a:bodyPr>
          <a:lstStyle/>
          <a:p>
            <a:pPr algn="ctr"/>
            <a:r>
              <a:rPr lang="en-US" sz="1100" i="1" dirty="0"/>
              <a:t>14-A</a:t>
            </a:r>
          </a:p>
        </p:txBody>
      </p:sp>
      <p:sp>
        <p:nvSpPr>
          <p:cNvPr id="9" name="Rectangle 8"/>
          <p:cNvSpPr/>
          <p:nvPr/>
        </p:nvSpPr>
        <p:spPr>
          <a:xfrm>
            <a:off x="3617328" y="3392013"/>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3" name="Isosceles Triangle 12"/>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1" name="TextBox 10">
            <a:extLst>
              <a:ext uri="{FF2B5EF4-FFF2-40B4-BE49-F238E27FC236}">
                <a16:creationId xmlns:a16="http://schemas.microsoft.com/office/drawing/2014/main" id="{4541F77A-96AB-4933-8AB5-500ED430E6E9}"/>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860807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15317683"/>
              </p:ext>
            </p:extLst>
          </p:nvPr>
        </p:nvGraphicFramePr>
        <p:xfrm>
          <a:off x="198437" y="384639"/>
          <a:ext cx="4114800" cy="2871641"/>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707561">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Encourage Soldiers to draw</a:t>
                      </a:r>
                      <a:r>
                        <a:rPr lang="en-US" sz="1100" b="1" baseline="0" dirty="0">
                          <a:solidFill>
                            <a:schemeClr val="tx1"/>
                          </a:solidFill>
                          <a:latin typeface="Arial" panose="020B0604020202020204" pitchFamily="34" charset="0"/>
                          <a:cs typeface="Arial" panose="020B0604020202020204" pitchFamily="34" charset="0"/>
                        </a:rPr>
                        <a:t> on the Army Values to direct active listening behavior especially in more challenging situations.</a:t>
                      </a:r>
                      <a:endParaRPr lang="en-US" sz="1100" b="1"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9294479"/>
                  </a:ext>
                </a:extLst>
              </a:tr>
              <a:tr h="1029633">
                <a:tc>
                  <a:txBody>
                    <a:bodyPr/>
                    <a:lstStyle/>
                    <a:p>
                      <a:pPr>
                        <a:spcBef>
                          <a:spcPts val="0"/>
                        </a:spcBef>
                        <a:spcAft>
                          <a:spcPts val="600"/>
                        </a:spcAft>
                      </a:pPr>
                      <a:endParaRPr lang="en-US" sz="1100" b="0"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0"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Listening and responding to a fun fact in a low-stress environment like this training session was likely easy and fun.</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There will be times when the situation seems difficult or uncomfortable, when stress is higher, and when the stakes are greater.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During these more challenging times, you have the Army Values to draw upon for motivation to engage in active listening and in the ACE process. </a:t>
                      </a:r>
                    </a:p>
                    <a:p>
                      <a:pPr marL="0" lvl="0" indent="0">
                        <a:spcBef>
                          <a:spcPts val="600"/>
                        </a:spcBef>
                        <a:buFont typeface="Arial" panose="020B0604020202020204" pitchFamily="34" charset="0"/>
                        <a:buNone/>
                        <a:defRPr/>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14-B</a:t>
            </a:r>
          </a:p>
        </p:txBody>
      </p:sp>
      <p:sp>
        <p:nvSpPr>
          <p:cNvPr id="7" name="TextBox 6"/>
          <p:cNvSpPr txBox="1"/>
          <p:nvPr/>
        </p:nvSpPr>
        <p:spPr>
          <a:xfrm>
            <a:off x="2995212" y="36143"/>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FA4B7204-A02B-4F9C-B38B-7B9D91E1E60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20052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5" name="TextBox 4">
            <a:extLst>
              <a:ext uri="{FF2B5EF4-FFF2-40B4-BE49-F238E27FC236}">
                <a16:creationId xmlns:a16="http://schemas.microsoft.com/office/drawing/2014/main" id="{70F5A143-75E5-4B90-833D-EAA82C5AD3A6}"/>
              </a:ext>
            </a:extLst>
          </p:cNvPr>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2" name="TextBox 1">
            <a:extLst>
              <a:ext uri="{FF2B5EF4-FFF2-40B4-BE49-F238E27FC236}">
                <a16:creationId xmlns:a16="http://schemas.microsoft.com/office/drawing/2014/main" id="{B150C91C-911E-BABF-E62F-349C5C3AD7DD}"/>
              </a:ext>
            </a:extLst>
          </p:cNvPr>
          <p:cNvSpPr txBox="1"/>
          <p:nvPr/>
        </p:nvSpPr>
        <p:spPr>
          <a:xfrm>
            <a:off x="855459" y="1045885"/>
            <a:ext cx="5521155" cy="4893647"/>
          </a:xfrm>
          <a:prstGeom prst="rect">
            <a:avLst/>
          </a:prstGeom>
          <a:noFill/>
        </p:spPr>
        <p:txBody>
          <a:bodyPr wrap="square">
            <a:spAutoFit/>
          </a:bodyPr>
          <a:lstStyle/>
          <a:p>
            <a:r>
              <a:rPr lang="en-US" sz="1200" b="1" u="sng" dirty="0">
                <a:latin typeface="Arial" panose="020B0604020202020204" pitchFamily="34" charset="0"/>
                <a:cs typeface="Arial" panose="020B0604020202020204" pitchFamily="34" charset="0"/>
              </a:rPr>
              <a:t>Facilitated discussion and engagement</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a:t>
            </a:r>
            <a:r>
              <a:rPr lang="en-US" sz="1200" dirty="0">
                <a:latin typeface="Arial" panose="020B0604020202020204" pitchFamily="34" charset="0"/>
                <a:cs typeface="Arial" panose="020B0604020202020204" pitchFamily="34" charset="0"/>
              </a:rPr>
              <a:t>confidence</a:t>
            </a:r>
            <a:r>
              <a:rPr lang="en-US" sz="1200" dirty="0">
                <a:latin typeface="Arial 12"/>
              </a:rPr>
              <a:t> to use the strategies in real-life scenarios.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Delivered in-person to small groups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is intended to be delivered in-person and it is highly recommended that this training be conducted with small groups (fewer than 40). In-person training allows for optimal engagement and also fosters unit cohesion, thus building protective factors which is an aim of the training.</a:t>
            </a:r>
          </a:p>
          <a:p>
            <a:endParaRPr lang="en-US" sz="1200" dirty="0">
              <a:latin typeface="Arial 12"/>
            </a:endParaRPr>
          </a:p>
          <a:p>
            <a:r>
              <a:rPr lang="en-US" sz="1200" b="1" u="sng" dirty="0">
                <a:latin typeface="Arial 12"/>
              </a:rPr>
              <a:t>Cohesive efforts</a:t>
            </a:r>
            <a:r>
              <a:rPr lang="en-US" sz="1200" b="1" dirty="0">
                <a:latin typeface="Arial 12"/>
              </a:rPr>
              <a:t>:</a:t>
            </a:r>
            <a:r>
              <a:rPr lang="en-US" sz="1200" dirty="0">
                <a:latin typeface="Arial 12"/>
              </a:rPr>
              <a:t> It is strongly recommended that the ACE for Circle of Support training be offered around the same time frame that the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Circle of Support members on an annual basis. The ACE Active Listening for Circle of Support module resembles the content and format of the ACE Active Listening module for Soldiers but has been tailored for members of a Soldier’s Circle of Support (e.g., spouse, significant other, parent(s), siblings, extended family, friends, mentors). </a:t>
            </a:r>
          </a:p>
          <a:p>
            <a:endParaRPr lang="en-US" sz="1200" dirty="0">
              <a:latin typeface="Arial 12"/>
            </a:endParaRPr>
          </a:p>
        </p:txBody>
      </p:sp>
      <p:sp>
        <p:nvSpPr>
          <p:cNvPr id="3" name="Rectangle 2">
            <a:extLst>
              <a:ext uri="{FF2B5EF4-FFF2-40B4-BE49-F238E27FC236}">
                <a16:creationId xmlns:a16="http://schemas.microsoft.com/office/drawing/2014/main" id="{1F1525D1-240D-8400-4101-84B2D114F3E0}"/>
              </a:ext>
            </a:extLst>
          </p:cNvPr>
          <p:cNvSpPr/>
          <p:nvPr/>
        </p:nvSpPr>
        <p:spPr>
          <a:xfrm>
            <a:off x="855460" y="664850"/>
            <a:ext cx="5521155" cy="368496"/>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3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Tree>
    <p:extLst>
      <p:ext uri="{BB962C8B-B14F-4D97-AF65-F5344CB8AC3E}">
        <p14:creationId xmlns:p14="http://schemas.microsoft.com/office/powerpoint/2010/main" val="4156743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901447664"/>
              </p:ext>
            </p:extLst>
          </p:nvPr>
        </p:nvGraphicFramePr>
        <p:xfrm>
          <a:off x="254000" y="3257839"/>
          <a:ext cx="4043177" cy="4892511"/>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8902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the</a:t>
                      </a:r>
                      <a:r>
                        <a:rPr lang="en-US" sz="1100" b="1" baseline="0" dirty="0">
                          <a:solidFill>
                            <a:schemeClr val="tx1"/>
                          </a:solidFill>
                          <a:latin typeface="Arial" panose="020B0604020202020204" pitchFamily="34" charset="0"/>
                          <a:cs typeface="Arial" panose="020B0604020202020204" pitchFamily="34" charset="0"/>
                        </a:rPr>
                        <a:t> connection between active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listening and suicide prevention.</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4872">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287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the</a:t>
                      </a:r>
                      <a:r>
                        <a:rPr lang="en-US" sz="1100" b="1" baseline="0" dirty="0">
                          <a:solidFill>
                            <a:schemeClr val="tx1"/>
                          </a:solidFill>
                          <a:latin typeface="Arial" panose="020B0604020202020204" pitchFamily="34" charset="0"/>
                          <a:cs typeface="Arial" panose="020B0604020202020204" pitchFamily="34" charset="0"/>
                        </a:rPr>
                        <a:t> connection between active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listening and suicide prevention.</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36574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 have spent considerable time deepening our understanding of suicide prevention and active listening, it is worth the time to put it all together and clearly connect the dots.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can active listening be an effective tool to lower the risk of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Active </a:t>
                      </a:r>
                      <a:r>
                        <a:rPr lang="en-US" sz="1100" b="0" baseline="0" dirty="0">
                          <a:solidFill>
                            <a:schemeClr val="tx1"/>
                          </a:solidFill>
                          <a:latin typeface="Arial" panose="020B0604020202020204" pitchFamily="34" charset="0"/>
                          <a:cs typeface="Arial" panose="020B0604020202020204" pitchFamily="34" charset="0"/>
                        </a:rPr>
                        <a:t>listening is a tool to effectively engage in the ACE process. The skill involves ASKing critical questions, showing you CARE, and gather information that is important to ESCORT the Soldier to the best resources.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Furthermore, active listening helps to build relationships, allowing team members to detect problems earlier, reducing the risk for adverse outcomes, thereby contributing to suicide prevention.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6599"/>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15</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Rectangle 9"/>
          <p:cNvSpPr/>
          <p:nvPr/>
        </p:nvSpPr>
        <p:spPr>
          <a:xfrm>
            <a:off x="3817559" y="3346145"/>
            <a:ext cx="479618"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2" name="Isosceles Triangle 11"/>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1" name="TextBox 10">
            <a:extLst>
              <a:ext uri="{FF2B5EF4-FFF2-40B4-BE49-F238E27FC236}">
                <a16:creationId xmlns:a16="http://schemas.microsoft.com/office/drawing/2014/main" id="{13BB9F30-BF04-486B-8473-12D9F8F7028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012874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18473934"/>
              </p:ext>
            </p:extLst>
          </p:nvPr>
        </p:nvGraphicFramePr>
        <p:xfrm>
          <a:off x="182395" y="384639"/>
          <a:ext cx="4114800" cy="496099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83765">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image to demonstrate the logical connection between active listening and suicide prevention.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777337266"/>
                  </a:ext>
                </a:extLst>
              </a:tr>
              <a:tr h="1375922">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1" kern="0" dirty="0">
                          <a:solidFill>
                            <a:prstClr val="black"/>
                          </a:solidFill>
                          <a:latin typeface="Arial" panose="020B0604020202020204" pitchFamily="34" charset="0"/>
                          <a:cs typeface="Arial" panose="020B0604020202020204" pitchFamily="34" charset="0"/>
                        </a:rPr>
                        <a:t>[CLICK TO ADVANCE]</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prstClr val="black"/>
                          </a:solidFill>
                          <a:latin typeface="Arial" panose="020B0604020202020204" pitchFamily="34" charset="0"/>
                          <a:cs typeface="Arial" panose="020B0604020202020204" pitchFamily="34" charset="0"/>
                        </a:rPr>
                        <a:t>Throughout this module,</a:t>
                      </a:r>
                      <a:r>
                        <a:rPr lang="en-US" sz="1100" b="0" kern="0" baseline="0" dirty="0">
                          <a:solidFill>
                            <a:prstClr val="black"/>
                          </a:solidFill>
                          <a:latin typeface="Arial" panose="020B0604020202020204" pitchFamily="34" charset="0"/>
                          <a:cs typeface="Arial" panose="020B0604020202020204" pitchFamily="34" charset="0"/>
                        </a:rPr>
                        <a:t> we have</a:t>
                      </a:r>
                      <a:r>
                        <a:rPr lang="en-US" sz="1100" b="0" kern="0" dirty="0">
                          <a:solidFill>
                            <a:prstClr val="black"/>
                          </a:solidFill>
                          <a:latin typeface="Arial" panose="020B0604020202020204" pitchFamily="34" charset="0"/>
                          <a:cs typeface="Arial" panose="020B0604020202020204" pitchFamily="34" charset="0"/>
                        </a:rPr>
                        <a:t> demonstrated that engaging in active</a:t>
                      </a:r>
                      <a:r>
                        <a:rPr lang="en-US" sz="1100" b="0" kern="0" baseline="0" dirty="0">
                          <a:solidFill>
                            <a:prstClr val="black"/>
                          </a:solidFill>
                          <a:latin typeface="Arial" panose="020B0604020202020204" pitchFamily="34" charset="0"/>
                          <a:cs typeface="Arial" panose="020B0604020202020204" pitchFamily="34" charset="0"/>
                        </a:rPr>
                        <a:t> listening can </a:t>
                      </a:r>
                      <a:r>
                        <a:rPr lang="en-US" sz="1100" b="0" kern="0" dirty="0">
                          <a:solidFill>
                            <a:prstClr val="black"/>
                          </a:solidFill>
                          <a:latin typeface="Arial" panose="020B0604020202020204" pitchFamily="34" charset="0"/>
                          <a:cs typeface="Arial" panose="020B0604020202020204" pitchFamily="34" charset="0"/>
                        </a:rPr>
                        <a:t>promote trust.</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prstClr val="black"/>
                          </a:solidFill>
                          <a:latin typeface="Arial" panose="020B0604020202020204" pitchFamily="34" charset="0"/>
                          <a:cs typeface="Arial" panose="020B0604020202020204" pitchFamily="34" charset="0"/>
                        </a:rPr>
                        <a:t>A unit with members that can trust one another will naturally help to improve unit cohesion.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prstClr val="black"/>
                          </a:solidFill>
                          <a:latin typeface="Arial" panose="020B0604020202020204" pitchFamily="34" charset="0"/>
                          <a:cs typeface="Arial" panose="020B0604020202020204" pitchFamily="34" charset="0"/>
                        </a:rPr>
                        <a:t>Studies have shown that cohesion</a:t>
                      </a:r>
                      <a:r>
                        <a:rPr lang="en-US" sz="1100" b="0" kern="0" baseline="0" dirty="0">
                          <a:solidFill>
                            <a:prstClr val="black"/>
                          </a:solidFill>
                          <a:latin typeface="Arial" panose="020B0604020202020204" pitchFamily="34" charset="0"/>
                          <a:cs typeface="Arial" panose="020B0604020202020204" pitchFamily="34" charset="0"/>
                        </a:rPr>
                        <a:t> within a unit relates to an increase in help-seeking behavior in the unit.</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Furthermore,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unit that has strong relationships, trust, and cohesion enhances the ability of team members to successfully Ask, Care, Escort and take action, all crucial steps in the ACE process.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By increasing your active listening abilities, you are increasing your ability to positively affect the suicide prevention efforts within your unit and within the Army as a whole, and help to lower the risk of suicide.</a:t>
                      </a:r>
                      <a:endParaRPr lang="en-US" sz="1100"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r h="396577">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874119798"/>
                  </a:ext>
                </a:extLst>
              </a:tr>
              <a:tr h="634536">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we’ve covered ACE and active listening, let’s talk about your next steps.</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184514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15-B</a:t>
            </a:r>
          </a:p>
        </p:txBody>
      </p:sp>
      <p:sp>
        <p:nvSpPr>
          <p:cNvPr id="7" name="TextBox 6"/>
          <p:cNvSpPr txBox="1"/>
          <p:nvPr/>
        </p:nvSpPr>
        <p:spPr>
          <a:xfrm>
            <a:off x="2995212" y="36143"/>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5825472E-A84F-433C-B6F1-833DC033703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511323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622126824"/>
              </p:ext>
            </p:extLst>
          </p:nvPr>
        </p:nvGraphicFramePr>
        <p:xfrm>
          <a:off x="192589" y="3257839"/>
          <a:ext cx="4166482" cy="5803956"/>
        </p:xfrm>
        <a:graphic>
          <a:graphicData uri="http://schemas.openxmlformats.org/drawingml/2006/table">
            <a:tbl>
              <a:tblPr firstRow="1" bandRow="1">
                <a:tableStyleId>{5C22544A-7EE6-4342-B048-85BDC9FD1C3A}</a:tableStyleId>
              </a:tblPr>
              <a:tblGrid>
                <a:gridCol w="413807">
                  <a:extLst>
                    <a:ext uri="{9D8B030D-6E8A-4147-A177-3AD203B41FA5}">
                      <a16:colId xmlns:a16="http://schemas.microsoft.com/office/drawing/2014/main" val="20000"/>
                    </a:ext>
                  </a:extLst>
                </a:gridCol>
                <a:gridCol w="3752675">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Soldiers to consider their next steps in implementing what they’ve gained from today’s training and encourage them to talk about </a:t>
                      </a:r>
                    </a:p>
                    <a:p>
                      <a:r>
                        <a:rPr lang="en-US" sz="1100" b="1" dirty="0">
                          <a:solidFill>
                            <a:schemeClr val="tx1"/>
                          </a:solidFill>
                          <a:latin typeface="Arial" panose="020B0604020202020204" pitchFamily="34" charset="0"/>
                          <a:cs typeface="Arial" panose="020B0604020202020204" pitchFamily="34" charset="0"/>
                        </a:rPr>
                        <a:t>suicide prevention with others.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382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Soldiers to identify one thing to implement from today’s training in the next week or two that can help lower the risk of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85319785"/>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 in the ACE Base module and this +1 module.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what we’ve covered today, what is one thing you plan to do within the next week or two that can help lower the risk of suicide within your unit or your friends and family members?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Soldiers to consider specific, tangible actions. Examples may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identify a specific person in my unit or Circle of Support and check in to see how they are doing</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 on one of the Army Values when tempted to avoid uncomfortable conversations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invite a fellow Soldier over for a weekend BBQ</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make an effort to ask more open-ended questions to improve active listening skills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remind myself to just listen (receive and acknowledge) when others are sharing their problems with me rather than being quick to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offer solutions or ways to fix the situation.]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628926"/>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16-A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2" name="TextBox 11">
            <a:extLst>
              <a:ext uri="{FF2B5EF4-FFF2-40B4-BE49-F238E27FC236}">
                <a16:creationId xmlns:a16="http://schemas.microsoft.com/office/drawing/2014/main" id="{E244A385-EB75-4F24-81EF-D3565CB1C26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Isosceles Triangle 1">
            <a:extLst>
              <a:ext uri="{FF2B5EF4-FFF2-40B4-BE49-F238E27FC236}">
                <a16:creationId xmlns:a16="http://schemas.microsoft.com/office/drawing/2014/main" id="{D59ACD9B-1A72-63A0-1B6B-16F682C4973E}"/>
              </a:ext>
            </a:extLst>
          </p:cNvPr>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3A544CE-0E8C-249D-AC82-BC7F3870B7FA}"/>
              </a:ext>
            </a:extLst>
          </p:cNvPr>
          <p:cNvSpPr/>
          <p:nvPr/>
        </p:nvSpPr>
        <p:spPr>
          <a:xfrm>
            <a:off x="3870101" y="3379655"/>
            <a:ext cx="511593" cy="327513"/>
          </a:xfrm>
          <a:prstGeom prst="rect">
            <a:avLst/>
          </a:prstGeom>
        </p:spPr>
        <p:txBody>
          <a:bodyPr wrap="squar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2673027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00118169"/>
              </p:ext>
            </p:extLst>
          </p:nvPr>
        </p:nvGraphicFramePr>
        <p:xfrm>
          <a:off x="198437" y="384639"/>
          <a:ext cx="4114800" cy="510215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8376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Soldiers to talk to one another and to members of their Circle of Support about effective strategies to prevent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777337266"/>
                  </a:ext>
                </a:extLst>
              </a:tr>
              <a:tr h="1375922">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your fellow Soldiers and others within your Circle of Support: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look for opportunities to use active listening to enhance communication and connection and to build trust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about which resources you and they might find most helpful and put the contact information in your phones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waiting until it’s a crisis situation, and you yourself seek help early and proactively to role model this proactive and preventative behavior</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16-B</a:t>
            </a:r>
          </a:p>
        </p:txBody>
      </p:sp>
      <p:sp>
        <p:nvSpPr>
          <p:cNvPr id="7" name="TextBox 6"/>
          <p:cNvSpPr txBox="1"/>
          <p:nvPr/>
        </p:nvSpPr>
        <p:spPr>
          <a:xfrm>
            <a:off x="2995212" y="36143"/>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Unit Training- Active Listening Module</a:t>
            </a:r>
          </a:p>
        </p:txBody>
      </p:sp>
      <p:sp>
        <p:nvSpPr>
          <p:cNvPr id="8" name="TextBox 7">
            <a:extLst>
              <a:ext uri="{FF2B5EF4-FFF2-40B4-BE49-F238E27FC236}">
                <a16:creationId xmlns:a16="http://schemas.microsoft.com/office/drawing/2014/main" id="{5825472E-A84F-433C-B6F1-833DC033703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220487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936487685"/>
              </p:ext>
            </p:extLst>
          </p:nvPr>
        </p:nvGraphicFramePr>
        <p:xfrm>
          <a:off x="192589" y="3257839"/>
          <a:ext cx="4166482" cy="4071280"/>
        </p:xfrm>
        <a:graphic>
          <a:graphicData uri="http://schemas.openxmlformats.org/drawingml/2006/table">
            <a:tbl>
              <a:tblPr firstRow="1" bandRow="1">
                <a:tableStyleId>{5C22544A-7EE6-4342-B048-85BDC9FD1C3A}</a:tableStyleId>
              </a:tblPr>
              <a:tblGrid>
                <a:gridCol w="413807">
                  <a:extLst>
                    <a:ext uri="{9D8B030D-6E8A-4147-A177-3AD203B41FA5}">
                      <a16:colId xmlns:a16="http://schemas.microsoft.com/office/drawing/2014/main" val="20000"/>
                    </a:ext>
                  </a:extLst>
                </a:gridCol>
                <a:gridCol w="3752675">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Soldiers for their participation, and empower them to take an active role in the Army’s integrated and comprehensive approach to prevent suicide.</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382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Empower Soldiers to take an active role in the Army’s integrated and comprehensive approach to prevent suicide, and thank Soldiers for their participation.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85319785"/>
                  </a:ext>
                </a:extLst>
              </a:tr>
              <a:tr h="1532588">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Remember, you are part of the Army’s comprehensive and integrated approach to preventing suicide and protecting others from its devastating impacts. </a:t>
                      </a:r>
                    </a:p>
                    <a:p>
                      <a:pPr marL="171450" indent="-17145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The Army and its people need you to concentrate your efforts in the prevention strategies within your control and influence, which you have gained from today’s training.</a:t>
                      </a:r>
                    </a:p>
                    <a:p>
                      <a:pPr marL="171450" indent="-17145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ACE can save a life. So remember to Ask, Care, and Escort.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Thank you for your participation today and for </a:t>
                      </a: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demonstrating your selfless support of your fellow Soldiers and the whole Army Family.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628926"/>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17-A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12" name="TextBox 11">
            <a:extLst>
              <a:ext uri="{FF2B5EF4-FFF2-40B4-BE49-F238E27FC236}">
                <a16:creationId xmlns:a16="http://schemas.microsoft.com/office/drawing/2014/main" id="{E244A385-EB75-4F24-81EF-D3565CB1C26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Rectangle 2">
            <a:extLst>
              <a:ext uri="{FF2B5EF4-FFF2-40B4-BE49-F238E27FC236}">
                <a16:creationId xmlns:a16="http://schemas.microsoft.com/office/drawing/2014/main" id="{972B2548-E7A5-3CD8-90F4-99671E0BEFB5}"/>
              </a:ext>
            </a:extLst>
          </p:cNvPr>
          <p:cNvSpPr/>
          <p:nvPr/>
        </p:nvSpPr>
        <p:spPr>
          <a:xfrm>
            <a:off x="4041305" y="8603076"/>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692B3002-8E1E-2675-2DAD-5C3171F8F5B7}"/>
              </a:ext>
            </a:extLst>
          </p:cNvPr>
          <p:cNvSpPr/>
          <p:nvPr/>
        </p:nvSpPr>
        <p:spPr>
          <a:xfrm>
            <a:off x="3650539" y="8603076"/>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51450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17-B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23952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3" name="Table 2">
            <a:extLst>
              <a:ext uri="{FF2B5EF4-FFF2-40B4-BE49-F238E27FC236}">
                <a16:creationId xmlns:a16="http://schemas.microsoft.com/office/drawing/2014/main" id="{1160C6DB-288F-50FB-00A1-A4E16F6001B3}"/>
              </a:ext>
            </a:extLst>
          </p:cNvPr>
          <p:cNvGraphicFramePr>
            <a:graphicFrameLocks noGrp="1"/>
          </p:cNvGraphicFramePr>
          <p:nvPr>
            <p:extLst>
              <p:ext uri="{D42A27DB-BD31-4B8C-83A1-F6EECF244321}">
                <p14:modId xmlns:p14="http://schemas.microsoft.com/office/powerpoint/2010/main" val="3398397041"/>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6E928D3-1EEE-6C5E-EBB8-E563FE88D696}"/>
              </a:ext>
            </a:extLst>
          </p:cNvPr>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Tree>
    <p:extLst>
      <p:ext uri="{BB962C8B-B14F-4D97-AF65-F5344CB8AC3E}">
        <p14:creationId xmlns:p14="http://schemas.microsoft.com/office/powerpoint/2010/main" val="3312486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8240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18-A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19920" y="448073"/>
            <a:ext cx="6435524" cy="6524863"/>
          </a:xfrm>
          <a:prstGeom prst="rect">
            <a:avLst/>
          </a:prstGeom>
        </p:spPr>
        <p:txBody>
          <a:bodyPr wrap="square">
            <a:spAutoFit/>
          </a:bodyPr>
          <a:lstStyle/>
          <a:p>
            <a:pPr lvl="0" algn="ctr"/>
            <a:r>
              <a:rPr lang="en-US" sz="1100" b="1" dirty="0">
                <a:solidFill>
                  <a:prstClr val="black"/>
                </a:solidFill>
                <a:latin typeface="Arial" panose="020B0604020202020204" pitchFamily="34" charset="0"/>
                <a:cs typeface="Arial" panose="020B0604020202020204" pitchFamily="34" charset="0"/>
              </a:rPr>
              <a:t>References</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b="1" u="sng" dirty="0">
                <a:solidFill>
                  <a:prstClr val="black"/>
                </a:solidFill>
                <a:latin typeface="Arial" panose="020B0604020202020204" pitchFamily="34" charset="0"/>
                <a:cs typeface="Arial" panose="020B0604020202020204" pitchFamily="34" charset="0"/>
              </a:rPr>
              <a:t>Army Publications</a:t>
            </a:r>
          </a:p>
          <a:p>
            <a:pPr lvl="0"/>
            <a:r>
              <a:rPr lang="en-US" sz="1100" dirty="0">
                <a:solidFill>
                  <a:prstClr val="black"/>
                </a:solidFill>
                <a:latin typeface="Arial" panose="020B0604020202020204" pitchFamily="34" charset="0"/>
                <a:cs typeface="Arial" panose="020B0604020202020204" pitchFamily="34" charset="0"/>
              </a:rPr>
              <a:t>Department of the Army. (2019). </a:t>
            </a:r>
            <a:r>
              <a:rPr lang="en-US" sz="1100" i="1" dirty="0">
                <a:solidFill>
                  <a:prstClr val="black"/>
                </a:solidFill>
                <a:latin typeface="Arial" panose="020B0604020202020204" pitchFamily="34" charset="0"/>
                <a:cs typeface="Arial" panose="020B0604020202020204" pitchFamily="34" charset="0"/>
              </a:rPr>
              <a:t>Army Leadership and the Profession </a:t>
            </a:r>
            <a:r>
              <a:rPr lang="en-US" sz="1100" dirty="0">
                <a:solidFill>
                  <a:prstClr val="black"/>
                </a:solidFill>
                <a:latin typeface="Arial" panose="020B0604020202020204" pitchFamily="34" charset="0"/>
                <a:cs typeface="Arial" panose="020B0604020202020204" pitchFamily="34" charset="0"/>
              </a:rPr>
              <a:t>(ADP 6-22).</a:t>
            </a:r>
          </a:p>
          <a:p>
            <a:pPr lvl="0"/>
            <a:r>
              <a:rPr lang="en-US" sz="1100" dirty="0">
                <a:solidFill>
                  <a:prstClr val="black"/>
                </a:solidFill>
                <a:latin typeface="Arial" panose="020B0604020202020204" pitchFamily="34" charset="0"/>
                <a:cs typeface="Arial" panose="020B0604020202020204" pitchFamily="34" charset="0"/>
              </a:rPr>
              <a:t>	https://armypubs.army.mil/epubs/DR_pubs/DR_a/ARN20039-ADP_6-22-001-WEB-0.pdf</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Department of the Army. (2014). </a:t>
            </a:r>
            <a:r>
              <a:rPr lang="en-US" sz="1100" i="1" dirty="0">
                <a:solidFill>
                  <a:prstClr val="black"/>
                </a:solidFill>
                <a:latin typeface="Arial" panose="020B0604020202020204" pitchFamily="34" charset="0"/>
                <a:cs typeface="Arial" panose="020B0604020202020204" pitchFamily="34" charset="0"/>
              </a:rPr>
              <a:t>The Counseling Process </a:t>
            </a:r>
            <a:r>
              <a:rPr lang="en-US" sz="1100" dirty="0">
                <a:solidFill>
                  <a:prstClr val="black"/>
                </a:solidFill>
                <a:latin typeface="Arial" panose="020B0604020202020204" pitchFamily="34" charset="0"/>
                <a:cs typeface="Arial" panose="020B0604020202020204" pitchFamily="34" charset="0"/>
              </a:rPr>
              <a:t>(ATP 6-22.1). </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https://caplalacaplpfwstorprod01.blob.core.usgovcloudapi.net/web/repository/doctrine/atp-6-	22x1.pdf</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Team Building</a:t>
            </a:r>
            <a:r>
              <a:rPr lang="en-US" sz="1100" dirty="0">
                <a:solidFill>
                  <a:prstClr val="black"/>
                </a:solidFill>
                <a:latin typeface="Arial" panose="020B0604020202020204" pitchFamily="34" charset="0"/>
                <a:cs typeface="Arial" panose="020B0604020202020204" pitchFamily="34" charset="0"/>
              </a:rPr>
              <a:t> (ATP 6-22.6). </a:t>
            </a:r>
          </a:p>
          <a:p>
            <a:pPr lvl="0"/>
            <a:r>
              <a:rPr lang="en-US" sz="1100" dirty="0">
                <a:solidFill>
                  <a:prstClr val="black"/>
                </a:solidFill>
                <a:latin typeface="Arial" panose="020B0604020202020204" pitchFamily="34" charset="0"/>
                <a:cs typeface="Arial" panose="020B0604020202020204" pitchFamily="34" charset="0"/>
              </a:rPr>
              <a:t>	https://armypubs.army.mil/epubs/DR_pubs/DR_a/pdf/web/atp6_22x6%20FINAL.pdf</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Department of the Army. (2022). </a:t>
            </a:r>
            <a:r>
              <a:rPr lang="en-US" sz="1100" i="1" dirty="0">
                <a:solidFill>
                  <a:prstClr val="black"/>
                </a:solidFill>
                <a:latin typeface="Arial" panose="020B0604020202020204" pitchFamily="34" charset="0"/>
                <a:cs typeface="Arial" panose="020B0604020202020204" pitchFamily="34" charset="0"/>
              </a:rPr>
              <a:t>Developing Leaders </a:t>
            </a:r>
            <a:r>
              <a:rPr lang="en-US" sz="1100" dirty="0">
                <a:solidFill>
                  <a:prstClr val="black"/>
                </a:solidFill>
                <a:latin typeface="Arial" panose="020B0604020202020204" pitchFamily="34" charset="0"/>
                <a:cs typeface="Arial" panose="020B0604020202020204" pitchFamily="34" charset="0"/>
              </a:rPr>
              <a:t>(FM 6-22). 	https://armypubs.army.mil/epubs/DR_pubs/DR_a/ARN36735-FM_6-22-000-WEB-1.pdf </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Soldier's Guide </a:t>
            </a:r>
            <a:r>
              <a:rPr lang="en-US" sz="1100" dirty="0">
                <a:solidFill>
                  <a:prstClr val="black"/>
                </a:solidFill>
                <a:latin typeface="Arial" panose="020B0604020202020204" pitchFamily="34" charset="0"/>
                <a:cs typeface="Arial" panose="020B0604020202020204" pitchFamily="34" charset="0"/>
              </a:rPr>
              <a:t>(TC 7-21.13). 	https://armypubs.army.mil/epubs/DR_pubs/DR_a/pdf/web/tc7_21x13.pdf</a:t>
            </a:r>
            <a:endParaRPr lang="en-US" sz="1100" i="1" dirty="0">
              <a:solidFill>
                <a:prstClr val="black"/>
              </a:solidFill>
              <a:latin typeface="Arial" panose="020B0604020202020204" pitchFamily="34" charset="0"/>
              <a:cs typeface="Arial" panose="020B0604020202020204" pitchFamily="34" charset="0"/>
            </a:endParaRP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Department of the Army. (2020). </a:t>
            </a:r>
            <a:r>
              <a:rPr lang="en-US" sz="1100" i="1" dirty="0">
                <a:solidFill>
                  <a:prstClr val="black"/>
                </a:solidFill>
                <a:latin typeface="Arial" panose="020B0604020202020204" pitchFamily="34" charset="0"/>
                <a:cs typeface="Arial" panose="020B0604020202020204" pitchFamily="34" charset="0"/>
              </a:rPr>
              <a:t>The Noncommissioned Officer Guide </a:t>
            </a:r>
            <a:r>
              <a:rPr lang="en-US" sz="1100" dirty="0">
                <a:solidFill>
                  <a:prstClr val="black"/>
                </a:solidFill>
                <a:latin typeface="Arial" panose="020B0604020202020204" pitchFamily="34" charset="0"/>
                <a:cs typeface="Arial" panose="020B0604020202020204" pitchFamily="34" charset="0"/>
              </a:rPr>
              <a:t>(TC 7-22.7).</a:t>
            </a:r>
          </a:p>
          <a:p>
            <a:pPr lvl="0"/>
            <a:r>
              <a:rPr lang="en-US" sz="1100" dirty="0">
                <a:solidFill>
                  <a:prstClr val="black"/>
                </a:solidFill>
                <a:latin typeface="Arial" panose="020B0604020202020204" pitchFamily="34" charset="0"/>
                <a:cs typeface="Arial" panose="020B0604020202020204" pitchFamily="34" charset="0"/>
              </a:rPr>
              <a:t>	https://armypubs.army.mil/epubs/DR_pubs/DR_a/pdf/web/ARN20340_TC%207-</a:t>
            </a:r>
          </a:p>
          <a:p>
            <a:pPr lvl="0"/>
            <a:r>
              <a:rPr lang="en-US" sz="1100" dirty="0">
                <a:solidFill>
                  <a:prstClr val="black"/>
                </a:solidFill>
                <a:latin typeface="Arial" panose="020B0604020202020204" pitchFamily="34" charset="0"/>
                <a:cs typeface="Arial" panose="020B0604020202020204" pitchFamily="34" charset="0"/>
              </a:rPr>
              <a:t>	22x7%20FINAL%20WEB.pdf</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b="1" u="sng" dirty="0">
                <a:solidFill>
                  <a:prstClr val="black"/>
                </a:solidFill>
                <a:latin typeface="Arial" panose="020B0604020202020204" pitchFamily="34" charset="0"/>
                <a:cs typeface="Arial" panose="020B0604020202020204" pitchFamily="34" charset="0"/>
              </a:rPr>
              <a:t>Other Publications</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McClay, M. M., Brausch, A. M., &amp; O'Connor, S. S. (2020). Social support mediates the association 	between disclosure of suicide attempt and depression, perceived burdensomeness, and 	thwarted belongingness.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50</a:t>
            </a:r>
            <a:r>
              <a:rPr lang="en-US" sz="1100" dirty="0">
                <a:latin typeface="Arial" panose="020B0604020202020204" pitchFamily="34" charset="0"/>
                <a:cs typeface="Arial" panose="020B0604020202020204" pitchFamily="34" charset="0"/>
              </a:rPr>
              <a:t>(4), 884–898. 	https://doi.org/10.1111/sltb.12622</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Rugo, K. F., Leifker, F. R., Drake-Brooks, M. M., Snell, M. B., Bryan, C. J., &amp; Bryan, A. O. (2020). 	Unit cohesion and social support as protective factors against suicide risk and depression 	among National Guard Service Members. </a:t>
            </a:r>
            <a:r>
              <a:rPr lang="en-US" sz="1100" i="1" dirty="0">
                <a:solidFill>
                  <a:prstClr val="black"/>
                </a:solidFill>
                <a:latin typeface="Arial" panose="020B0604020202020204" pitchFamily="34" charset="0"/>
                <a:cs typeface="Arial" panose="020B0604020202020204" pitchFamily="34" charset="0"/>
              </a:rPr>
              <a:t>Journal of Social and Clinical Psychology</a:t>
            </a:r>
            <a:r>
              <a:rPr lang="en-US" sz="1100" dirty="0">
                <a:solidFill>
                  <a:prstClr val="black"/>
                </a:solidFill>
                <a:latin typeface="Arial" panose="020B0604020202020204" pitchFamily="34" charset="0"/>
                <a:cs typeface="Arial" panose="020B0604020202020204" pitchFamily="34" charset="0"/>
              </a:rPr>
              <a:t>, </a:t>
            </a:r>
            <a:r>
              <a:rPr lang="en-US" sz="1100" i="1" dirty="0">
                <a:solidFill>
                  <a:prstClr val="black"/>
                </a:solidFill>
                <a:latin typeface="Arial" panose="020B0604020202020204" pitchFamily="34" charset="0"/>
                <a:cs typeface="Arial" panose="020B0604020202020204" pitchFamily="34" charset="0"/>
              </a:rPr>
              <a:t>39</a:t>
            </a:r>
            <a:r>
              <a:rPr lang="en-US" sz="1100" dirty="0">
                <a:solidFill>
                  <a:prstClr val="black"/>
                </a:solidFill>
                <a:latin typeface="Arial" panose="020B0604020202020204" pitchFamily="34" charset="0"/>
                <a:cs typeface="Arial" panose="020B0604020202020204" pitchFamily="34" charset="0"/>
              </a:rPr>
              <a:t>(3), 	214-228. https://doi.org/10.1521/jscp.2020.39.3.214</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Treasure, J. (2013). Conscious listening. </a:t>
            </a:r>
            <a:r>
              <a:rPr lang="en-US" sz="1100" i="1" dirty="0">
                <a:solidFill>
                  <a:prstClr val="black"/>
                </a:solidFill>
                <a:latin typeface="Arial" panose="020B0604020202020204" pitchFamily="34" charset="0"/>
                <a:cs typeface="Arial" panose="020B0604020202020204" pitchFamily="34" charset="0"/>
              </a:rPr>
              <a:t>Annual Meeting Proceedings</a:t>
            </a:r>
            <a:r>
              <a:rPr lang="en-US" sz="1100" dirty="0">
                <a:solidFill>
                  <a:prstClr val="black"/>
                </a:solidFill>
                <a:latin typeface="Arial" panose="020B0604020202020204" pitchFamily="34" charset="0"/>
                <a:cs typeface="Arial" panose="020B0604020202020204" pitchFamily="34" charset="0"/>
              </a:rPr>
              <a:t>. Million Dollar Round Table, 	93-103. http://www.imdrt.org/mentoring/2013_Treasure.pdf</a:t>
            </a:r>
          </a:p>
          <a:p>
            <a:pPr lvl="0"/>
            <a:endParaRPr lang="en-US" sz="11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941732" y="50446"/>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Tree>
    <p:extLst>
      <p:ext uri="{BB962C8B-B14F-4D97-AF65-F5344CB8AC3E}">
        <p14:creationId xmlns:p14="http://schemas.microsoft.com/office/powerpoint/2010/main" val="4047934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18-B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20072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Header Placeholder 1"/>
          <p:cNvSpPr txBox="1">
            <a:spLocks/>
          </p:cNvSpPr>
          <p:nvPr/>
        </p:nvSpPr>
        <p:spPr>
          <a:xfrm>
            <a:off x="92598" y="151617"/>
            <a:ext cx="6613002" cy="26196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05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432097" y="4259691"/>
            <a:ext cx="5936543" cy="4154984"/>
          </a:xfrm>
          <a:prstGeom prst="rect">
            <a:avLst/>
          </a:prstGeom>
          <a:noFill/>
        </p:spPr>
        <p:txBody>
          <a:bodyPr wrap="square" rtlCol="0">
            <a:spAutoFit/>
          </a:bodyPr>
          <a:lstStyle/>
          <a:p>
            <a:pPr defTabSz="478734">
              <a:defRPr/>
            </a:pPr>
            <a:r>
              <a:rPr lang="en-US" sz="1200" i="1" u="sng"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Each module should be trained to standard and not to time, it is most effective when time is allowed for in-depth group discussion and participation. To maximize the benefits of this training, allow for extra time for dialogue and interaction. </a:t>
            </a:r>
          </a:p>
          <a:p>
            <a:pPr defTabSz="478734">
              <a:defRPr/>
            </a:pPr>
            <a:endParaRPr lang="en-US" sz="1200" dirty="0">
              <a:latin typeface="Arial" panose="020B0604020202020204" pitchFamily="34" charset="0"/>
              <a:cs typeface="Arial" panose="020B0604020202020204" pitchFamily="34" charset="0"/>
            </a:endParaRPr>
          </a:p>
          <a:p>
            <a:pPr defTabSz="478734">
              <a:defRPr/>
            </a:pPr>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Fighting the Stigma, Active Listening, Practicing ACE, and Lethal Means) and a SmartGuide with key information to be discussed for each slide (see notes page iv for SmartGuide overview).</a:t>
            </a:r>
          </a:p>
          <a:p>
            <a:pPr defTabSz="478734">
              <a:defRPr/>
            </a:pPr>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Precautions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 or may have experienced a loved one who has struggled with suicidal thoughts, ideation, or worse – died by suicide.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p:txBody>
      </p:sp>
      <p:sp>
        <p:nvSpPr>
          <p:cNvPr id="48" name="TextBox 47">
            <a:extLst>
              <a:ext uri="{FF2B5EF4-FFF2-40B4-BE49-F238E27FC236}">
                <a16:creationId xmlns:a16="http://schemas.microsoft.com/office/drawing/2014/main" id="{28F32109-DD51-4256-88CB-960221391FD0}"/>
              </a:ext>
            </a:extLst>
          </p:cNvPr>
          <p:cNvSpPr txBox="1"/>
          <p:nvPr/>
        </p:nvSpPr>
        <p:spPr>
          <a:xfrm>
            <a:off x="432097" y="525287"/>
            <a:ext cx="5819838" cy="646331"/>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The U.S.</a:t>
            </a:r>
            <a:r>
              <a:rPr lang="en-US" sz="1200" b="0" baseline="0" dirty="0">
                <a:solidFill>
                  <a:schemeClr val="tx1"/>
                </a:solidFill>
                <a:latin typeface="Arial" panose="020B0604020202020204" pitchFamily="34" charset="0"/>
                <a:cs typeface="Arial" panose="020B0604020202020204" pitchFamily="34" charset="0"/>
              </a:rPr>
              <a:t> Army’s requirement for annual suicide prevention training is to complete one hour of training that includes the “ACE Base” module along with one of the “+1” modules.</a:t>
            </a:r>
            <a:endParaRPr lang="en-US" sz="12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675556F0-7D84-47EF-A33D-18CCE0D443A6}"/>
              </a:ext>
            </a:extLst>
          </p:cNvPr>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
        <p:nvSpPr>
          <p:cNvPr id="33" name="TextBox 32">
            <a:extLst>
              <a:ext uri="{FF2B5EF4-FFF2-40B4-BE49-F238E27FC236}">
                <a16:creationId xmlns:a16="http://schemas.microsoft.com/office/drawing/2014/main" id="{2B933AC9-2DE5-4125-940F-51D0031325EA}"/>
              </a:ext>
            </a:extLst>
          </p:cNvPr>
          <p:cNvSpPr txBox="1"/>
          <p:nvPr/>
        </p:nvSpPr>
        <p:spPr>
          <a:xfrm>
            <a:off x="725749" y="8479275"/>
            <a:ext cx="5346700" cy="404458"/>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grpSp>
        <p:nvGrpSpPr>
          <p:cNvPr id="4" name="Group 3">
            <a:extLst>
              <a:ext uri="{FF2B5EF4-FFF2-40B4-BE49-F238E27FC236}">
                <a16:creationId xmlns:a16="http://schemas.microsoft.com/office/drawing/2014/main" id="{4902E04F-4128-BA72-ECF6-47BE488F321B}"/>
              </a:ext>
            </a:extLst>
          </p:cNvPr>
          <p:cNvGrpSpPr/>
          <p:nvPr/>
        </p:nvGrpSpPr>
        <p:grpSpPr>
          <a:xfrm>
            <a:off x="329749" y="1267127"/>
            <a:ext cx="5813176" cy="2884296"/>
            <a:chOff x="329749" y="1267127"/>
            <a:chExt cx="5813176" cy="2884296"/>
          </a:xfrm>
        </p:grpSpPr>
        <p:grpSp>
          <p:nvGrpSpPr>
            <p:cNvPr id="34" name="Group 33">
              <a:extLst>
                <a:ext uri="{FF2B5EF4-FFF2-40B4-BE49-F238E27FC236}">
                  <a16:creationId xmlns:a16="http://schemas.microsoft.com/office/drawing/2014/main" id="{3766D896-6B6C-3507-960D-75BA7DEB1D52}"/>
                </a:ext>
              </a:extLst>
            </p:cNvPr>
            <p:cNvGrpSpPr/>
            <p:nvPr/>
          </p:nvGrpSpPr>
          <p:grpSpPr>
            <a:xfrm>
              <a:off x="2630556" y="1267127"/>
              <a:ext cx="1180496" cy="1680809"/>
              <a:chOff x="2760778" y="1268548"/>
              <a:chExt cx="1180496" cy="1680809"/>
            </a:xfrm>
          </p:grpSpPr>
          <p:sp>
            <p:nvSpPr>
              <p:cNvPr id="60" name="Flowchart: Terminator 59">
                <a:extLst>
                  <a:ext uri="{FF2B5EF4-FFF2-40B4-BE49-F238E27FC236}">
                    <a16:creationId xmlns:a16="http://schemas.microsoft.com/office/drawing/2014/main" id="{D8148491-01C3-C855-3C10-0E049DA805E7}"/>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61" name="Cross 60">
                <a:extLst>
                  <a:ext uri="{FF2B5EF4-FFF2-40B4-BE49-F238E27FC236}">
                    <a16:creationId xmlns:a16="http://schemas.microsoft.com/office/drawing/2014/main" id="{19943A50-BADB-F122-E5A5-1DE5E2331948}"/>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62" name="Picture 61">
                <a:extLst>
                  <a:ext uri="{FF2B5EF4-FFF2-40B4-BE49-F238E27FC236}">
                    <a16:creationId xmlns:a16="http://schemas.microsoft.com/office/drawing/2014/main" id="{14FD59B3-3C85-CC75-2C0A-AEAEED3F9A9B}"/>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35" name="TextBox 34">
              <a:extLst>
                <a:ext uri="{FF2B5EF4-FFF2-40B4-BE49-F238E27FC236}">
                  <a16:creationId xmlns:a16="http://schemas.microsoft.com/office/drawing/2014/main" id="{75122A66-9CC2-1D3B-E401-8B7C621DEE46}"/>
                </a:ext>
              </a:extLst>
            </p:cNvPr>
            <p:cNvSpPr txBox="1"/>
            <p:nvPr/>
          </p:nvSpPr>
          <p:spPr>
            <a:xfrm>
              <a:off x="4162470" y="3061041"/>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41" name="Flowchart: Terminator 40">
              <a:extLst>
                <a:ext uri="{FF2B5EF4-FFF2-40B4-BE49-F238E27FC236}">
                  <a16:creationId xmlns:a16="http://schemas.microsoft.com/office/drawing/2014/main" id="{345C602A-243C-093A-4A75-E390E78E971C}"/>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8" name="Flowchart: Terminator 57">
              <a:extLst>
                <a:ext uri="{FF2B5EF4-FFF2-40B4-BE49-F238E27FC236}">
                  <a16:creationId xmlns:a16="http://schemas.microsoft.com/office/drawing/2014/main" id="{E5D4CBAB-50DB-8157-B08D-D18F22D508CB}"/>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59" name="Picture 58">
              <a:extLst>
                <a:ext uri="{FF2B5EF4-FFF2-40B4-BE49-F238E27FC236}">
                  <a16:creationId xmlns:a16="http://schemas.microsoft.com/office/drawing/2014/main" id="{84A9848F-851E-C53D-A204-8F7E12F1598E}"/>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44" name="Group 43">
              <a:extLst>
                <a:ext uri="{FF2B5EF4-FFF2-40B4-BE49-F238E27FC236}">
                  <a16:creationId xmlns:a16="http://schemas.microsoft.com/office/drawing/2014/main" id="{7592FA8D-CA64-B3A0-6AC9-878E122F6DA0}"/>
                </a:ext>
              </a:extLst>
            </p:cNvPr>
            <p:cNvGrpSpPr/>
            <p:nvPr/>
          </p:nvGrpSpPr>
          <p:grpSpPr>
            <a:xfrm>
              <a:off x="329749" y="2961361"/>
              <a:ext cx="1185187" cy="1177938"/>
              <a:chOff x="1934973" y="2997415"/>
              <a:chExt cx="1185187" cy="1177938"/>
            </a:xfrm>
          </p:grpSpPr>
          <p:sp>
            <p:nvSpPr>
              <p:cNvPr id="56" name="Flowchart: Terminator 55">
                <a:extLst>
                  <a:ext uri="{FF2B5EF4-FFF2-40B4-BE49-F238E27FC236}">
                    <a16:creationId xmlns:a16="http://schemas.microsoft.com/office/drawing/2014/main" id="{60ECCAA4-734A-9BAC-C5F9-C509494C4C02}"/>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57" name="Picture 56">
                <a:extLst>
                  <a:ext uri="{FF2B5EF4-FFF2-40B4-BE49-F238E27FC236}">
                    <a16:creationId xmlns:a16="http://schemas.microsoft.com/office/drawing/2014/main" id="{3DAC5EE7-89A3-D982-9BF4-5AC3F570774B}"/>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45" name="Group 44">
              <a:extLst>
                <a:ext uri="{FF2B5EF4-FFF2-40B4-BE49-F238E27FC236}">
                  <a16:creationId xmlns:a16="http://schemas.microsoft.com/office/drawing/2014/main" id="{181E1547-30FB-F122-8C7F-FDE41A0A119A}"/>
                </a:ext>
              </a:extLst>
            </p:cNvPr>
            <p:cNvGrpSpPr/>
            <p:nvPr/>
          </p:nvGrpSpPr>
          <p:grpSpPr>
            <a:xfrm>
              <a:off x="3337495" y="2956310"/>
              <a:ext cx="1331982" cy="1195113"/>
              <a:chOff x="3451386" y="2985038"/>
              <a:chExt cx="1331982" cy="1195113"/>
            </a:xfrm>
          </p:grpSpPr>
          <p:sp>
            <p:nvSpPr>
              <p:cNvPr id="54" name="TextBox 53">
                <a:extLst>
                  <a:ext uri="{FF2B5EF4-FFF2-40B4-BE49-F238E27FC236}">
                    <a16:creationId xmlns:a16="http://schemas.microsoft.com/office/drawing/2014/main" id="{1090E79E-A4E8-F5AF-FD31-CBD4AF77BE90}"/>
                  </a:ext>
                </a:extLst>
              </p:cNvPr>
              <p:cNvSpPr txBox="1"/>
              <p:nvPr/>
            </p:nvSpPr>
            <p:spPr>
              <a:xfrm>
                <a:off x="3451386" y="2985038"/>
                <a:ext cx="1331982" cy="261610"/>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55" name="Picture 54">
                <a:extLst>
                  <a:ext uri="{FF2B5EF4-FFF2-40B4-BE49-F238E27FC236}">
                    <a16:creationId xmlns:a16="http://schemas.microsoft.com/office/drawing/2014/main" id="{3315A548-6989-E5F2-0CCF-F9500F7F0C1E}"/>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46" name="TextBox 45">
              <a:extLst>
                <a:ext uri="{FF2B5EF4-FFF2-40B4-BE49-F238E27FC236}">
                  <a16:creationId xmlns:a16="http://schemas.microsoft.com/office/drawing/2014/main" id="{351FF82F-B26E-DCAD-8E2D-97B611EC08AD}"/>
                </a:ext>
              </a:extLst>
            </p:cNvPr>
            <p:cNvSpPr txBox="1"/>
            <p:nvPr/>
          </p:nvSpPr>
          <p:spPr>
            <a:xfrm>
              <a:off x="1506204"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49" name="TextBox 48">
              <a:extLst>
                <a:ext uri="{FF2B5EF4-FFF2-40B4-BE49-F238E27FC236}">
                  <a16:creationId xmlns:a16="http://schemas.microsoft.com/office/drawing/2014/main" id="{73F01C3F-F0F9-FFD8-C23C-374EA8FCFA9F}"/>
                </a:ext>
              </a:extLst>
            </p:cNvPr>
            <p:cNvSpPr txBox="1"/>
            <p:nvPr/>
          </p:nvSpPr>
          <p:spPr>
            <a:xfrm>
              <a:off x="3044040"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50" name="TextBox 49">
              <a:extLst>
                <a:ext uri="{FF2B5EF4-FFF2-40B4-BE49-F238E27FC236}">
                  <a16:creationId xmlns:a16="http://schemas.microsoft.com/office/drawing/2014/main" id="{29387AC2-886F-3726-177A-95CF0CC8C51E}"/>
                </a:ext>
              </a:extLst>
            </p:cNvPr>
            <p:cNvSpPr txBox="1"/>
            <p:nvPr/>
          </p:nvSpPr>
          <p:spPr>
            <a:xfrm>
              <a:off x="4607272"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51" name="Group 50">
              <a:extLst>
                <a:ext uri="{FF2B5EF4-FFF2-40B4-BE49-F238E27FC236}">
                  <a16:creationId xmlns:a16="http://schemas.microsoft.com/office/drawing/2014/main" id="{D952A038-9779-AEFA-6296-93CCE8B2A267}"/>
                </a:ext>
              </a:extLst>
            </p:cNvPr>
            <p:cNvGrpSpPr/>
            <p:nvPr/>
          </p:nvGrpSpPr>
          <p:grpSpPr>
            <a:xfrm>
              <a:off x="4969117" y="2969667"/>
              <a:ext cx="1173808" cy="1166570"/>
              <a:chOff x="5044445" y="2998395"/>
              <a:chExt cx="1173808" cy="1166570"/>
            </a:xfrm>
          </p:grpSpPr>
          <p:sp>
            <p:nvSpPr>
              <p:cNvPr id="52" name="Flowchart: Terminator 51">
                <a:extLst>
                  <a:ext uri="{FF2B5EF4-FFF2-40B4-BE49-F238E27FC236}">
                    <a16:creationId xmlns:a16="http://schemas.microsoft.com/office/drawing/2014/main" id="{E4A7DDA7-F81B-EDAF-F5F9-6B2829568F14}"/>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a:t>
                </a:r>
              </a:p>
            </p:txBody>
          </p:sp>
          <p:pic>
            <p:nvPicPr>
              <p:cNvPr id="53" name="Picture 52">
                <a:extLst>
                  <a:ext uri="{FF2B5EF4-FFF2-40B4-BE49-F238E27FC236}">
                    <a16:creationId xmlns:a16="http://schemas.microsoft.com/office/drawing/2014/main" id="{D126683E-DA65-3FD7-C127-92D51BCAF398}"/>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E049B6-6219-AB86-1E39-1FEB2AD16280}"/>
              </a:ext>
            </a:extLst>
          </p:cNvPr>
          <p:cNvGrpSpPr/>
          <p:nvPr/>
        </p:nvGrpSpPr>
        <p:grpSpPr>
          <a:xfrm>
            <a:off x="573089" y="7049064"/>
            <a:ext cx="5711822" cy="1882648"/>
            <a:chOff x="573089" y="7130958"/>
            <a:chExt cx="5711822" cy="1882648"/>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089" y="7130958"/>
              <a:ext cx="5711822" cy="1882648"/>
            </a:xfrm>
            <a:prstGeom prst="rect">
              <a:avLst/>
            </a:prstGeom>
          </p:spPr>
        </p:pic>
        <p:sp>
          <p:nvSpPr>
            <p:cNvPr id="9" name="TextBox 4"/>
            <p:cNvSpPr txBox="1"/>
            <p:nvPr/>
          </p:nvSpPr>
          <p:spPr>
            <a:xfrm>
              <a:off x="798514" y="7845710"/>
              <a:ext cx="971952"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Introduction</a:t>
              </a:r>
              <a:br>
                <a:rPr lang="en-US" sz="1000" dirty="0"/>
              </a:br>
              <a:endParaRPr lang="en-US" sz="1000" dirty="0"/>
            </a:p>
          </p:txBody>
        </p:sp>
        <p:sp>
          <p:nvSpPr>
            <p:cNvPr id="10" name="Rectangle 9"/>
            <p:cNvSpPr/>
            <p:nvPr/>
          </p:nvSpPr>
          <p:spPr>
            <a:xfrm>
              <a:off x="1107764" y="7600786"/>
              <a:ext cx="627095" cy="2308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1-3</a:t>
              </a:r>
            </a:p>
          </p:txBody>
        </p:sp>
        <p:sp>
          <p:nvSpPr>
            <p:cNvPr id="11" name="TextBox 10"/>
            <p:cNvSpPr txBox="1"/>
            <p:nvPr/>
          </p:nvSpPr>
          <p:spPr>
            <a:xfrm>
              <a:off x="1868428" y="7843332"/>
              <a:ext cx="978651"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RASA</a:t>
              </a:r>
              <a:br>
                <a:rPr lang="en-US" sz="1000" b="1" dirty="0"/>
              </a:br>
              <a:endParaRPr lang="en-US" sz="900" dirty="0"/>
            </a:p>
            <a:p>
              <a:pPr algn="ctr"/>
              <a:endParaRPr lang="en-US" sz="1000" dirty="0"/>
            </a:p>
          </p:txBody>
        </p:sp>
        <p:sp>
          <p:nvSpPr>
            <p:cNvPr id="12" name="Rectangle 11"/>
            <p:cNvSpPr/>
            <p:nvPr/>
          </p:nvSpPr>
          <p:spPr>
            <a:xfrm>
              <a:off x="2181072" y="7605019"/>
              <a:ext cx="627095" cy="2308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4-8</a:t>
              </a:r>
            </a:p>
          </p:txBody>
        </p:sp>
        <p:sp>
          <p:nvSpPr>
            <p:cNvPr id="13" name="TextBox 12"/>
            <p:cNvSpPr txBox="1"/>
            <p:nvPr/>
          </p:nvSpPr>
          <p:spPr>
            <a:xfrm>
              <a:off x="2946213" y="7768426"/>
              <a:ext cx="966795"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Practical Exercises</a:t>
              </a:r>
              <a:br>
                <a:rPr lang="en-US" sz="1000" dirty="0"/>
              </a:br>
              <a:endParaRPr lang="en-US" sz="1000" dirty="0"/>
            </a:p>
          </p:txBody>
        </p:sp>
        <p:sp>
          <p:nvSpPr>
            <p:cNvPr id="14" name="Rectangle 13"/>
            <p:cNvSpPr/>
            <p:nvPr/>
          </p:nvSpPr>
          <p:spPr>
            <a:xfrm>
              <a:off x="3221816" y="7601174"/>
              <a:ext cx="684803" cy="2308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9-11</a:t>
              </a:r>
            </a:p>
          </p:txBody>
        </p:sp>
        <p:sp>
          <p:nvSpPr>
            <p:cNvPr id="16" name="TextBox 14"/>
            <p:cNvSpPr txBox="1"/>
            <p:nvPr/>
          </p:nvSpPr>
          <p:spPr>
            <a:xfrm>
              <a:off x="4014606" y="7845042"/>
              <a:ext cx="953501"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Application &amp; Closing </a:t>
              </a:r>
              <a:endParaRPr lang="en-US" sz="900" dirty="0"/>
            </a:p>
            <a:p>
              <a:pPr algn="ctr"/>
              <a:endParaRPr lang="en-US" sz="1000" dirty="0"/>
            </a:p>
          </p:txBody>
        </p:sp>
        <p:sp>
          <p:nvSpPr>
            <p:cNvPr id="17" name="TextBox 16"/>
            <p:cNvSpPr txBox="1"/>
            <p:nvPr/>
          </p:nvSpPr>
          <p:spPr>
            <a:xfrm>
              <a:off x="5076469" y="7844277"/>
              <a:ext cx="983434"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Training Complete</a:t>
              </a:r>
              <a:br>
                <a:rPr lang="en-US" sz="1000" dirty="0"/>
              </a:br>
              <a:endParaRPr lang="en-US" sz="1000" dirty="0"/>
            </a:p>
          </p:txBody>
        </p:sp>
        <p:sp>
          <p:nvSpPr>
            <p:cNvPr id="18" name="Rectangle 17"/>
            <p:cNvSpPr/>
            <p:nvPr/>
          </p:nvSpPr>
          <p:spPr>
            <a:xfrm>
              <a:off x="4259479" y="7601772"/>
              <a:ext cx="747842" cy="2308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12-17</a:t>
              </a:r>
            </a:p>
          </p:txBody>
        </p:sp>
      </p:grpSp>
      <p:sp>
        <p:nvSpPr>
          <p:cNvPr id="7" name="Notes Placeholder 7"/>
          <p:cNvSpPr txBox="1">
            <a:spLocks/>
          </p:cNvSpPr>
          <p:nvPr/>
        </p:nvSpPr>
        <p:spPr>
          <a:xfrm>
            <a:off x="562967" y="472171"/>
            <a:ext cx="5711821" cy="6963086"/>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This is the U.S. Army’s mandatory annual suicide prevention training (IAW AR 600-63).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is simple, concise, and easy to follow/understand</a:t>
            </a:r>
          </a:p>
          <a:p>
            <a:pPr marL="457200"/>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Flow: </a:t>
            </a:r>
            <a:r>
              <a:rPr lang="en-US" dirty="0">
                <a:latin typeface="Arial" panose="020B0604020202020204" pitchFamily="34" charset="0"/>
                <a:cs typeface="Arial" panose="020B0604020202020204" pitchFamily="34" charset="0"/>
              </a:rPr>
              <a:t>This training module is comprised of four main sections.</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dirty="0"/>
          </a:p>
        </p:txBody>
      </p:sp>
      <p:sp>
        <p:nvSpPr>
          <p:cNvPr id="19" name="TextBox 18">
            <a:extLst>
              <a:ext uri="{FF2B5EF4-FFF2-40B4-BE49-F238E27FC236}">
                <a16:creationId xmlns:a16="http://schemas.microsoft.com/office/drawing/2014/main" id="{327B8E64-9E07-4FD5-A29C-18BD06ED6282}"/>
              </a:ext>
            </a:extLst>
          </p:cNvPr>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
        <p:nvSpPr>
          <p:cNvPr id="3" name="TextBox 2">
            <a:extLst>
              <a:ext uri="{FF2B5EF4-FFF2-40B4-BE49-F238E27FC236}">
                <a16:creationId xmlns:a16="http://schemas.microsoft.com/office/drawing/2014/main" id="{D163BBD7-11F1-8000-307E-DE58C8129A1E}"/>
              </a:ext>
            </a:extLst>
          </p:cNvPr>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41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7"/>
          <p:cNvSpPr txBox="1">
            <a:spLocks/>
          </p:cNvSpPr>
          <p:nvPr/>
        </p:nvSpPr>
        <p:spPr>
          <a:xfrm>
            <a:off x="685800" y="676891"/>
            <a:ext cx="5486400" cy="7658588"/>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the phrase “died by suicide” or “attempted suicide.”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Although ACE Base +1 is an annual training requirement, the training does not have to be conducted or perceived as “just another mandatory briefing.” Instead, it is important that the trainer and participants see the ACE Base + 1 modules as an opportunity for an annual discussion amongst Soldiers and leadership about the way the unit uses these skills and concepts in their day-to-day life and operations.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Soldiers collectively implement the ACE process, use Active Listening and intentionally Fight the Stigma, it creates culture of trust and cohesion. Consequently, a culture of trust and cohesion encourages help-seeking behavior; Soldiers know that when they need someone, the Soldiers in the unit will have their back. As the trainer, work to present the material as a facilitated discussion so the Soldiers are learning the material but also learning from and about one another and actively building trust and cohesion.</a:t>
            </a:r>
          </a:p>
          <a:p>
            <a:endParaRPr lang="en-US" dirty="0"/>
          </a:p>
        </p:txBody>
      </p:sp>
      <p:sp>
        <p:nvSpPr>
          <p:cNvPr id="2" name="TextBox 1">
            <a:extLst>
              <a:ext uri="{FF2B5EF4-FFF2-40B4-BE49-F238E27FC236}">
                <a16:creationId xmlns:a16="http://schemas.microsoft.com/office/drawing/2014/main" id="{F903E1AC-70BD-C4EF-57C9-3DFD21812B56}"/>
              </a:ext>
            </a:extLst>
          </p:cNvPr>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Tree>
    <p:extLst>
      <p:ext uri="{BB962C8B-B14F-4D97-AF65-F5344CB8AC3E}">
        <p14:creationId xmlns:p14="http://schemas.microsoft.com/office/powerpoint/2010/main" val="153665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iv-A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Notes Placeholder 7"/>
          <p:cNvSpPr>
            <a:spLocks noGrp="1"/>
          </p:cNvSpPr>
          <p:nvPr>
            <p:ph type="body" idx="1"/>
          </p:nvPr>
        </p:nvSpPr>
        <p:spPr>
          <a:xfrm>
            <a:off x="685800" y="492759"/>
            <a:ext cx="5486400" cy="1143351"/>
          </a:xfrm>
          <a:prstGeom prst="rect">
            <a:avLst/>
          </a:prstGeom>
        </p:spPr>
        <p:txBody>
          <a:bodyPr/>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50968428"/>
              </p:ext>
            </p:extLst>
          </p:nvPr>
        </p:nvGraphicFramePr>
        <p:xfrm>
          <a:off x="714691" y="1581518"/>
          <a:ext cx="5631515" cy="7185981"/>
        </p:xfrm>
        <a:graphic>
          <a:graphicData uri="http://schemas.openxmlformats.org/drawingml/2006/table">
            <a:tbl>
              <a:tblPr firstRow="1" firstCol="1" bandRow="1">
                <a:tableStyleId>{1E171933-4619-4E11-9A3F-F7608DF75F80}</a:tableStyleId>
              </a:tblPr>
              <a:tblGrid>
                <a:gridCol w="2231909">
                  <a:extLst>
                    <a:ext uri="{9D8B030D-6E8A-4147-A177-3AD203B41FA5}">
                      <a16:colId xmlns:a16="http://schemas.microsoft.com/office/drawing/2014/main" val="2703133726"/>
                    </a:ext>
                  </a:extLst>
                </a:gridCol>
                <a:gridCol w="3399606">
                  <a:extLst>
                    <a:ext uri="{9D8B030D-6E8A-4147-A177-3AD203B41FA5}">
                      <a16:colId xmlns:a16="http://schemas.microsoft.com/office/drawing/2014/main" val="3602396697"/>
                    </a:ext>
                  </a:extLst>
                </a:gridCol>
              </a:tblGrid>
              <a:tr h="244448">
                <a:tc>
                  <a:txBody>
                    <a:bodyPr/>
                    <a:lstStyle/>
                    <a:p>
                      <a:pPr marL="0" marR="3365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5976" marT="12119"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5976" marT="12119"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581426">
                <a:tc>
                  <a:txBody>
                    <a:bodyPr/>
                    <a:lstStyle/>
                    <a:p>
                      <a:pPr marL="68580" marR="7747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15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15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478883">
                <a:tc>
                  <a:txBody>
                    <a:bodyPr/>
                    <a:lstStyle/>
                    <a:p>
                      <a:pPr marL="68580" marR="10160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15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150" baseline="0" dirty="0">
                          <a:effectLst/>
                          <a:latin typeface="Arial" panose="020B0604020202020204" pitchFamily="34" charset="0"/>
                          <a:ea typeface="Verdana" panose="020B0604030504040204" pitchFamily="34" charset="0"/>
                          <a:cs typeface="Arial" panose="020B0604020202020204" pitchFamily="34" charset="0"/>
                        </a:rPr>
                        <a:t> to</a:t>
                      </a:r>
                      <a:r>
                        <a:rPr lang="en-US" sz="115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such as “one minute left,” to keep the group on track during activities. Demonstrate lengthy instructions with another individual.</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53959">
                <a:tc>
                  <a:txBody>
                    <a:bodyPr/>
                    <a:lstStyle/>
                    <a:p>
                      <a:pPr marL="68580" marR="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150" baseline="0" dirty="0">
                          <a:effectLst/>
                          <a:latin typeface="Arial" panose="020B0604020202020204" pitchFamily="34" charset="0"/>
                          <a:ea typeface="Verdana" panose="020B0604030504040204" pitchFamily="34" charset="0"/>
                          <a:cs typeface="Arial" panose="020B0604020202020204" pitchFamily="34" charset="0"/>
                        </a:rPr>
                        <a:t> - </a:t>
                      </a:r>
                      <a:r>
                        <a:rPr lang="en-US" sz="115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15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269775">
                <a:tc>
                  <a:txBody>
                    <a:bodyPr/>
                    <a:lstStyle/>
                    <a:p>
                      <a:pPr marL="68580" marR="276225"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15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 charged contributions, and allow</a:t>
                      </a:r>
                      <a:r>
                        <a:rPr lang="en-US" sz="115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or Behavioral Health) if/when necessary.</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19197">
                <a:tc>
                  <a:txBody>
                    <a:bodyPr/>
                    <a:lstStyle/>
                    <a:p>
                      <a:pPr marL="68580" marR="276225" indent="-6350" algn="l">
                        <a:lnSpc>
                          <a:spcPct val="100000"/>
                        </a:lnSpc>
                        <a:spcBef>
                          <a:spcPts val="600"/>
                        </a:spcBef>
                        <a:spcAft>
                          <a:spcPts val="600"/>
                        </a:spcAft>
                      </a:pPr>
                      <a:r>
                        <a:rPr lang="en-US" sz="115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 -</a:t>
                      </a:r>
                      <a:r>
                        <a:rPr lang="en-US" sz="115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15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2" name="TextBox 1">
            <a:extLst>
              <a:ext uri="{FF2B5EF4-FFF2-40B4-BE49-F238E27FC236}">
                <a16:creationId xmlns:a16="http://schemas.microsoft.com/office/drawing/2014/main" id="{436A2D7B-E5F7-CDB8-DFF2-5CFC2F0D7D93}"/>
              </a:ext>
            </a:extLst>
          </p:cNvPr>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Unit Training- Active Listening Module</a:t>
            </a:r>
          </a:p>
        </p:txBody>
      </p:sp>
    </p:spTree>
    <p:extLst>
      <p:ext uri="{BB962C8B-B14F-4D97-AF65-F5344CB8AC3E}">
        <p14:creationId xmlns:p14="http://schemas.microsoft.com/office/powerpoint/2010/main" val="269688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3436070297"/>
              </p:ext>
            </p:extLst>
          </p:nvPr>
        </p:nvGraphicFramePr>
        <p:xfrm>
          <a:off x="712141" y="488604"/>
          <a:ext cx="5433717" cy="8319192"/>
        </p:xfrm>
        <a:graphic>
          <a:graphicData uri="http://schemas.openxmlformats.org/drawingml/2006/table">
            <a:tbl>
              <a:tblPr firstRow="1" bandRow="1">
                <a:tableStyleId>{5C22544A-7EE6-4342-B048-85BDC9FD1C3A}</a:tableStyleId>
              </a:tblPr>
              <a:tblGrid>
                <a:gridCol w="5433717">
                  <a:extLst>
                    <a:ext uri="{9D8B030D-6E8A-4147-A177-3AD203B41FA5}">
                      <a16:colId xmlns:a16="http://schemas.microsoft.com/office/drawing/2014/main" val="20000"/>
                    </a:ext>
                  </a:extLst>
                </a:gridCol>
              </a:tblGrid>
              <a:tr h="7093368">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04850" y="4438386"/>
            <a:ext cx="2523444" cy="3411233"/>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496007" y="4438386"/>
            <a:ext cx="2511515" cy="3411233"/>
          </a:xfrm>
          <a:prstGeom prst="rect">
            <a:avLst/>
          </a:prstGeom>
          <a:ln>
            <a:solidFill>
              <a:schemeClr val="tx1"/>
            </a:solidFill>
          </a:ln>
        </p:spPr>
      </p:pic>
      <p:sp>
        <p:nvSpPr>
          <p:cNvPr id="4" name="TextBox 3">
            <a:extLst>
              <a:ext uri="{FF2B5EF4-FFF2-40B4-BE49-F238E27FC236}">
                <a16:creationId xmlns:a16="http://schemas.microsoft.com/office/drawing/2014/main" id="{3BD335A8-4764-C9A4-2270-CE29230E00CC}"/>
              </a:ext>
            </a:extLst>
          </p:cNvPr>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Unit Training- Active Listening Module</a:t>
            </a:r>
          </a:p>
        </p:txBody>
      </p:sp>
    </p:spTree>
    <p:extLst>
      <p:ext uri="{BB962C8B-B14F-4D97-AF65-F5344CB8AC3E}">
        <p14:creationId xmlns:p14="http://schemas.microsoft.com/office/powerpoint/2010/main" val="2843487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4215204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64794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0258" y="3384653"/>
            <a:ext cx="7053031" cy="3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78441" y="1205277"/>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dirty="0"/>
              <a:t>Click to edit Master title style</a:t>
            </a: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2574165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62CE3F50-E880-AAC9-B47E-0014A40776A3}"/>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24619605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9.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0.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png"/><Relationship Id="rId7" Type="http://schemas.openxmlformats.org/officeDocument/2006/relationships/image" Target="../media/image47.png"/><Relationship Id="rId12"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8.png"/><Relationship Id="rId4" Type="http://schemas.openxmlformats.org/officeDocument/2006/relationships/image" Target="../media/image52.png"/><Relationship Id="rId9"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hyperlink" Target="https://wrair.gov1.qualtrics.com/jfe/form/SV_aXFrN0d3WYotIiy"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10000">
              <a:srgbClr val="EBEBEB"/>
            </a:gs>
            <a:gs pos="74000">
              <a:schemeClr val="accent1">
                <a:lumMod val="45000"/>
                <a:lumOff val="55000"/>
              </a:schemeClr>
            </a:gs>
            <a:gs pos="83000">
              <a:schemeClr val="accent1">
                <a:lumMod val="45000"/>
                <a:lumOff val="55000"/>
              </a:schemeClr>
            </a:gs>
            <a:gs pos="100000">
              <a:srgbClr val="E8E8E8"/>
            </a:gs>
          </a:gsLst>
          <a:lin ang="18900000" scaled="1"/>
          <a:tileRect/>
        </a:gradFill>
        <a:effectLst/>
      </p:bgPr>
    </p:bg>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Arial" panose="020B0604020202020204" pitchFamily="34" charset="0"/>
              <a:buChar char="•"/>
              <a:defRPr sz="2000">
                <a:solidFill>
                  <a:schemeClr val="tx1"/>
                </a:solidFill>
                <a:latin typeface="Franklin Gothic Book" panose="020B0503020102020204" pitchFamily="34" charset="0"/>
              </a:defRPr>
            </a:lvl1pPr>
            <a:lvl2pPr marL="742950" indent="-285750">
              <a:spcBef>
                <a:spcPts val="500"/>
              </a:spcBef>
              <a:buFont typeface="Arial" panose="020B0604020202020204" pitchFamily="34" charset="0"/>
              <a:buChar char="•"/>
              <a:defRPr>
                <a:solidFill>
                  <a:schemeClr val="tx1"/>
                </a:solidFill>
                <a:latin typeface="Franklin Gothic Book" panose="020B0503020102020204" pitchFamily="34" charset="0"/>
              </a:defRPr>
            </a:lvl2pPr>
            <a:lvl3pPr marL="1143000" indent="-228600">
              <a:spcBef>
                <a:spcPts val="500"/>
              </a:spcBef>
              <a:buFont typeface="Arial" panose="020B0604020202020204" pitchFamily="34" charset="0"/>
              <a:buChar char="•"/>
              <a:defRPr sz="1600">
                <a:solidFill>
                  <a:schemeClr val="tx1"/>
                </a:solidFill>
                <a:latin typeface="Franklin Gothic Book" panose="020B0503020102020204" pitchFamily="34" charset="0"/>
              </a:defRPr>
            </a:lvl3pPr>
            <a:lvl4pPr marL="16002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4pPr>
            <a:lvl5pPr marL="20574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9pPr>
          </a:lstStyle>
          <a:p>
            <a:pPr>
              <a:spcBef>
                <a:spcPct val="0"/>
              </a:spcBef>
              <a:buFontTx/>
              <a:buNone/>
            </a:pPr>
            <a:endParaRPr lang="en-US" altLang="en-US" sz="1200" dirty="0">
              <a:solidFill>
                <a:srgbClr val="303030"/>
              </a:solidFill>
              <a:latin typeface="Arial" panose="020B0604020202020204" pitchFamily="34" charset="0"/>
            </a:endParaRPr>
          </a:p>
        </p:txBody>
      </p:sp>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0C16AA17-B62A-4483-9FBE-88C2D29080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54667" y="927893"/>
            <a:ext cx="4354507" cy="5388931"/>
          </a:xfrm>
          <a:prstGeom prst="rect">
            <a:avLst/>
          </a:prstGeom>
        </p:spPr>
      </p:pic>
      <p:pic>
        <p:nvPicPr>
          <p:cNvPr id="5" name="Picture 4" descr="Logo&#10;&#10;Description automatically generated">
            <a:extLst>
              <a:ext uri="{FF2B5EF4-FFF2-40B4-BE49-F238E27FC236}">
                <a16:creationId xmlns:a16="http://schemas.microsoft.com/office/drawing/2014/main" id="{9D100678-F979-C6B2-5F47-2E1C1A36C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74" y="211328"/>
            <a:ext cx="947450" cy="948081"/>
          </a:xfrm>
          <a:prstGeom prst="rect">
            <a:avLst/>
          </a:prstGeom>
          <a:gradFill>
            <a:gsLst>
              <a:gs pos="4000">
                <a:srgbClr val="F9F9F9"/>
              </a:gs>
              <a:gs pos="34000">
                <a:srgbClr val="F4F4F4"/>
              </a:gs>
              <a:gs pos="65000">
                <a:srgbClr val="EFEFEF"/>
              </a:gs>
              <a:gs pos="88000">
                <a:srgbClr val="EBEBEB"/>
              </a:gs>
            </a:gsLst>
            <a:lin ang="18900000" scaled="1"/>
          </a:gradFill>
        </p:spPr>
      </p:pic>
      <p:pic>
        <p:nvPicPr>
          <p:cNvPr id="6" name="Picture 5" descr="Logo&#10;&#10;Description automatically generated">
            <a:extLst>
              <a:ext uri="{FF2B5EF4-FFF2-40B4-BE49-F238E27FC236}">
                <a16:creationId xmlns:a16="http://schemas.microsoft.com/office/drawing/2014/main" id="{319B3869-953E-29A0-DBA9-63CD32F78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76" y="211328"/>
            <a:ext cx="660248" cy="825082"/>
          </a:xfrm>
          <a:prstGeom prst="rect">
            <a:avLst/>
          </a:prstGeom>
          <a:gradFill flip="none" rotWithShape="1">
            <a:gsLst>
              <a:gs pos="0">
                <a:srgbClr val="EBEBEB"/>
              </a:gs>
              <a:gs pos="53000">
                <a:srgbClr val="F1F1F1"/>
              </a:gs>
              <a:gs pos="100000">
                <a:srgbClr val="F6F6F6"/>
              </a:gs>
              <a:gs pos="76000">
                <a:srgbClr val="F3F3F3"/>
              </a:gs>
            </a:gsLst>
            <a:lin ang="2700000" scaled="1"/>
            <a:tileRect/>
          </a:gradFill>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034349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23067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63677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p:cNvSpPr txBox="1"/>
          <p:nvPr/>
        </p:nvSpPr>
        <p:spPr>
          <a:xfrm>
            <a:off x="1504950" y="5382061"/>
            <a:ext cx="3968750" cy="369332"/>
          </a:xfrm>
          <a:prstGeom prst="rect">
            <a:avLst/>
          </a:prstGeom>
          <a:noFill/>
          <a:ln>
            <a:noFill/>
          </a:ln>
        </p:spPr>
        <p:txBody>
          <a:bodyPr wrap="square" rtlCol="0">
            <a:spAutoFit/>
          </a:bodyPr>
          <a:lstStyle/>
          <a:p>
            <a:r>
              <a:rPr lang="en-US" b="1" i="1" dirty="0">
                <a:solidFill>
                  <a:schemeClr val="bg1"/>
                </a:solidFill>
              </a:rPr>
              <a:t>Active Listening </a:t>
            </a:r>
            <a:r>
              <a:rPr lang="en-US" i="1" dirty="0">
                <a:solidFill>
                  <a:schemeClr val="bg1"/>
                </a:solidFill>
              </a:rPr>
              <a:t>Module</a:t>
            </a:r>
          </a:p>
        </p:txBody>
      </p:sp>
      <p:sp>
        <p:nvSpPr>
          <p:cNvPr id="9" name="Slide Number Placeholder 5">
            <a:extLst>
              <a:ext uri="{FF2B5EF4-FFF2-40B4-BE49-F238E27FC236}">
                <a16:creationId xmlns:a16="http://schemas.microsoft.com/office/drawing/2014/main" id="{54247050-2FBB-4063-A574-EE7557E9BE14}"/>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grpSp>
        <p:nvGrpSpPr>
          <p:cNvPr id="2" name="Group 1">
            <a:extLst>
              <a:ext uri="{FF2B5EF4-FFF2-40B4-BE49-F238E27FC236}">
                <a16:creationId xmlns:a16="http://schemas.microsoft.com/office/drawing/2014/main" id="{23B96E6B-ADDC-6CC2-5338-445B6F8174AB}"/>
              </a:ext>
            </a:extLst>
          </p:cNvPr>
          <p:cNvGrpSpPr/>
          <p:nvPr/>
        </p:nvGrpSpPr>
        <p:grpSpPr>
          <a:xfrm>
            <a:off x="-653143" y="-484333"/>
            <a:ext cx="10450284" cy="2699659"/>
            <a:chOff x="-653143" y="-511629"/>
            <a:chExt cx="10450284" cy="2699659"/>
          </a:xfrm>
        </p:grpSpPr>
        <p:sp>
          <p:nvSpPr>
            <p:cNvPr id="4" name="Rectangle 3">
              <a:extLst>
                <a:ext uri="{FF2B5EF4-FFF2-40B4-BE49-F238E27FC236}">
                  <a16:creationId xmlns:a16="http://schemas.microsoft.com/office/drawing/2014/main" id="{03E1597E-873B-D5F9-8FCB-473EE9991427}"/>
                </a:ext>
              </a:extLst>
            </p:cNvPr>
            <p:cNvSpPr/>
            <p:nvPr/>
          </p:nvSpPr>
          <p:spPr>
            <a:xfrm>
              <a:off x="-653143" y="-511629"/>
              <a:ext cx="2732314" cy="2699659"/>
            </a:xfrm>
            <a:prstGeom prst="rect">
              <a:avLst/>
            </a:prstGeom>
            <a:gradFill>
              <a:gsLst>
                <a:gs pos="0">
                  <a:srgbClr val="ADAD23"/>
                </a:gs>
                <a:gs pos="39000">
                  <a:srgbClr val="BEBD32"/>
                </a:gs>
                <a:gs pos="71000">
                  <a:srgbClr val="CECA3B"/>
                </a:gs>
                <a:gs pos="100000">
                  <a:srgbClr val="DBCC51"/>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1128E5-8A86-4D0A-4DD7-8538770FBA21}"/>
                </a:ext>
              </a:extLst>
            </p:cNvPr>
            <p:cNvSpPr/>
            <p:nvPr/>
          </p:nvSpPr>
          <p:spPr>
            <a:xfrm>
              <a:off x="7064827" y="-357102"/>
              <a:ext cx="2732314" cy="2379377"/>
            </a:xfrm>
            <a:prstGeom prst="rect">
              <a:avLst/>
            </a:prstGeom>
            <a:gradFill>
              <a:gsLst>
                <a:gs pos="0">
                  <a:srgbClr val="ACAB3E"/>
                </a:gs>
                <a:gs pos="32000">
                  <a:srgbClr val="C0BF40"/>
                </a:gs>
                <a:gs pos="58000">
                  <a:srgbClr val="CDCD4D"/>
                </a:gs>
                <a:gs pos="77000">
                  <a:srgbClr val="D5D257"/>
                </a:gs>
                <a:gs pos="93000">
                  <a:srgbClr val="BCBB70"/>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A469458D-9599-C6A4-D6A1-554932DA1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0239" y="112175"/>
              <a:ext cx="1583760" cy="1584815"/>
            </a:xfrm>
            <a:prstGeom prst="rect">
              <a:avLst/>
            </a:prstGeom>
          </p:spPr>
        </p:pic>
        <p:pic>
          <p:nvPicPr>
            <p:cNvPr id="12" name="Picture 11" descr="Logo&#10;&#10;Description automatically generated">
              <a:extLst>
                <a:ext uri="{FF2B5EF4-FFF2-40B4-BE49-F238E27FC236}">
                  <a16:creationId xmlns:a16="http://schemas.microsoft.com/office/drawing/2014/main" id="{9EE0AC73-BEA7-E83C-B030-0872EC0EC7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16378"/>
              <a:ext cx="1146249" cy="1432416"/>
            </a:xfrm>
            <a:prstGeom prst="rect">
              <a:avLst/>
            </a:prstGeom>
          </p:spPr>
        </p:pic>
      </p:grpSp>
      <p:sp>
        <p:nvSpPr>
          <p:cNvPr id="13" name="Rectangle 12">
            <a:extLst>
              <a:ext uri="{FF2B5EF4-FFF2-40B4-BE49-F238E27FC236}">
                <a16:creationId xmlns:a16="http://schemas.microsoft.com/office/drawing/2014/main" id="{A0090956-0FD7-A6BC-C952-9EC9897B8E08}"/>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25244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38993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3048"/>
            <a:ext cx="9144000" cy="5205983"/>
          </a:xfrm>
          <a:prstGeom prst="rect">
            <a:avLst/>
          </a:prstGeom>
        </p:spPr>
      </p:pic>
      <p:sp>
        <p:nvSpPr>
          <p:cNvPr id="7" name="Rectangle 6"/>
          <p:cNvSpPr/>
          <p:nvPr/>
        </p:nvSpPr>
        <p:spPr>
          <a:xfrm>
            <a:off x="5173135" y="2844987"/>
            <a:ext cx="2700866" cy="1815882"/>
          </a:xfrm>
          <a:prstGeom prst="rect">
            <a:avLst/>
          </a:prstGeom>
        </p:spPr>
        <p:txBody>
          <a:bodyPr wrap="square">
            <a:spAutoFit/>
          </a:bodyPr>
          <a:lstStyle/>
          <a:p>
            <a:pPr marL="61636">
              <a:spcAft>
                <a:spcPts val="582"/>
              </a:spcAft>
            </a:pPr>
            <a:r>
              <a:rPr lang="en-US" sz="1600" kern="0" dirty="0">
                <a:solidFill>
                  <a:schemeClr val="bg1"/>
                </a:solidFill>
              </a:rPr>
              <a:t>To enhance Soldiers’ understanding of the skill of </a:t>
            </a:r>
            <a:r>
              <a:rPr lang="en-US" sz="1600" b="1" kern="0" dirty="0">
                <a:solidFill>
                  <a:schemeClr val="bg1"/>
                </a:solidFill>
              </a:rPr>
              <a:t>active listening </a:t>
            </a:r>
            <a:r>
              <a:rPr lang="en-US" sz="1600" kern="0" dirty="0">
                <a:solidFill>
                  <a:schemeClr val="bg1"/>
                </a:solidFill>
              </a:rPr>
              <a:t>and how to use it in order to build unit cohesion and help prevent suicide within their unit</a:t>
            </a:r>
          </a:p>
        </p:txBody>
      </p:sp>
      <p:sp>
        <p:nvSpPr>
          <p:cNvPr id="2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2" name="Title 1">
            <a:extLst>
              <a:ext uri="{FF2B5EF4-FFF2-40B4-BE49-F238E27FC236}">
                <a16:creationId xmlns:a16="http://schemas.microsoft.com/office/drawing/2014/main" id="{C28E00AC-0C22-BA82-CBC0-19B5DB7DCB92}"/>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3" name="Rectangle 2">
            <a:extLst>
              <a:ext uri="{FF2B5EF4-FFF2-40B4-BE49-F238E27FC236}">
                <a16:creationId xmlns:a16="http://schemas.microsoft.com/office/drawing/2014/main" id="{79A8F45E-A45E-9632-9F47-542F62B359C0}"/>
              </a:ext>
            </a:extLst>
          </p:cNvPr>
          <p:cNvSpPr/>
          <p:nvPr/>
        </p:nvSpPr>
        <p:spPr>
          <a:xfrm>
            <a:off x="-59267" y="-45092"/>
            <a:ext cx="9398000" cy="1318138"/>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09092228-62DD-5B93-AFF9-BDC79E9DAD0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6" name="Group 5">
            <a:extLst>
              <a:ext uri="{FF2B5EF4-FFF2-40B4-BE49-F238E27FC236}">
                <a16:creationId xmlns:a16="http://schemas.microsoft.com/office/drawing/2014/main" id="{9DC6BB82-F5E0-F07E-9087-2849BC466FB5}"/>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EFC52630-2A3F-0194-52CC-50495D01E2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91AA26FE-E343-0006-C77C-1F4B4A42A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619B6838-DEFF-72B5-EB2C-4FE77B4B40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60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208562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
        <p:nvSpPr>
          <p:cNvPr id="3" name="Rectangle 2"/>
          <p:cNvSpPr/>
          <p:nvPr/>
        </p:nvSpPr>
        <p:spPr>
          <a:xfrm>
            <a:off x="2118360" y="1584344"/>
            <a:ext cx="5981786" cy="1277273"/>
          </a:xfrm>
          <a:prstGeom prst="rect">
            <a:avLst/>
          </a:prstGeom>
        </p:spPr>
        <p:txBody>
          <a:bodyPr wrap="square">
            <a:spAutoFit/>
          </a:bodyPr>
          <a:lstStyle/>
          <a:p>
            <a:pPr lvl="0" defTabSz="914400">
              <a:spcAft>
                <a:spcPts val="600"/>
              </a:spcAft>
              <a:defRPr/>
            </a:pPr>
            <a:r>
              <a:rPr lang="en-US" b="1" dirty="0">
                <a:solidFill>
                  <a:schemeClr val="dk1"/>
                </a:solidFill>
                <a:latin typeface="Arial" panose="020B0604020202020204" pitchFamily="34" charset="0"/>
                <a:cs typeface="Arial" panose="020B0604020202020204" pitchFamily="34" charset="0"/>
              </a:rPr>
              <a:t>Active listening </a:t>
            </a:r>
            <a:r>
              <a:rPr lang="en-US" dirty="0">
                <a:solidFill>
                  <a:schemeClr val="dk1"/>
                </a:solidFill>
                <a:latin typeface="Arial" panose="020B0604020202020204" pitchFamily="34" charset="0"/>
                <a:cs typeface="Arial" panose="020B0604020202020204" pitchFamily="34" charset="0"/>
              </a:rPr>
              <a:t>is a tool that can aid the ACE process.</a:t>
            </a:r>
            <a:br>
              <a:rPr lang="en-US" dirty="0">
                <a:solidFill>
                  <a:schemeClr val="dk1"/>
                </a:solidFill>
                <a:latin typeface="Arial" panose="020B0604020202020204" pitchFamily="34" charset="0"/>
                <a:cs typeface="Arial" panose="020B0604020202020204" pitchFamily="34" charset="0"/>
              </a:rPr>
            </a:br>
            <a:br>
              <a:rPr lang="en-US" dirty="0">
                <a:solidFill>
                  <a:schemeClr val="dk1"/>
                </a:solidFill>
                <a:latin typeface="Arial" panose="020B0604020202020204" pitchFamily="34" charset="0"/>
                <a:cs typeface="Arial" panose="020B0604020202020204" pitchFamily="34" charset="0"/>
              </a:rPr>
            </a:br>
            <a:r>
              <a:rPr lang="en-US" dirty="0">
                <a:solidFill>
                  <a:schemeClr val="dk1"/>
                </a:solidFill>
                <a:latin typeface="Arial" panose="020B0604020202020204" pitchFamily="34" charset="0"/>
                <a:cs typeface="Arial" panose="020B0604020202020204" pitchFamily="34" charset="0"/>
              </a:rPr>
              <a:t>Recall a time when you felt you were really listened to:</a:t>
            </a:r>
          </a:p>
          <a:p>
            <a:pPr lvl="0" defTabSz="914400">
              <a:spcAft>
                <a:spcPts val="600"/>
              </a:spcAft>
              <a:defRPr/>
            </a:pPr>
            <a:endParaRPr lang="en-US" dirty="0">
              <a:solidFill>
                <a:schemeClr val="dk1"/>
              </a:solidFill>
              <a:latin typeface="Arial" panose="020B0604020202020204" pitchFamily="34" charset="0"/>
              <a:cs typeface="Arial" panose="020B0604020202020204" pitchFamily="34" charset="0"/>
            </a:endParaRPr>
          </a:p>
        </p:txBody>
      </p:sp>
      <p:sp>
        <p:nvSpPr>
          <p:cNvPr id="15" name="Rectangle 14"/>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94" y="2671105"/>
            <a:ext cx="4572000" cy="2328672"/>
          </a:xfrm>
          <a:prstGeom prst="rect">
            <a:avLst/>
          </a:prstGeom>
        </p:spPr>
      </p:pic>
      <p:sp>
        <p:nvSpPr>
          <p:cNvPr id="19" name="Rectangle 18"/>
          <p:cNvSpPr/>
          <p:nvPr/>
        </p:nvSpPr>
        <p:spPr>
          <a:xfrm>
            <a:off x="5500871" y="2600949"/>
            <a:ext cx="2599275" cy="2139047"/>
          </a:xfrm>
          <a:prstGeom prst="rect">
            <a:avLst/>
          </a:prstGeom>
        </p:spPr>
        <p:txBody>
          <a:bodyPr wrap="square">
            <a:spAutoFit/>
          </a:bodyPr>
          <a:lstStyle/>
          <a:p>
            <a:pPr marL="285750" lvl="0" indent="-285750" defTabSz="91440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What were some behaviors that led you to feel that they were actively listening to you?</a:t>
            </a:r>
          </a:p>
          <a:p>
            <a:pPr marL="285750" indent="-285750" defTabSz="91440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What impact did that have on you or your relationship?</a:t>
            </a:r>
          </a:p>
        </p:txBody>
      </p:sp>
      <p:grpSp>
        <p:nvGrpSpPr>
          <p:cNvPr id="24" name="Group 23"/>
          <p:cNvGrpSpPr/>
          <p:nvPr/>
        </p:nvGrpSpPr>
        <p:grpSpPr>
          <a:xfrm>
            <a:off x="2316481" y="5368338"/>
            <a:ext cx="5689598" cy="814139"/>
            <a:chOff x="2316481" y="5368338"/>
            <a:chExt cx="5689598" cy="814139"/>
          </a:xfrm>
        </p:grpSpPr>
        <p:sp>
          <p:nvSpPr>
            <p:cNvPr id="20" name="Rectangle 19">
              <a:extLst>
                <a:ext uri="{FF2B5EF4-FFF2-40B4-BE49-F238E27FC236}">
                  <a16:creationId xmlns:a16="http://schemas.microsoft.com/office/drawing/2014/main" id="{92BF20F5-E176-4F40-B4BB-D8931849A102}"/>
                </a:ext>
              </a:extLst>
            </p:cNvPr>
            <p:cNvSpPr/>
            <p:nvPr/>
          </p:nvSpPr>
          <p:spPr>
            <a:xfrm>
              <a:off x="2316481" y="5368338"/>
              <a:ext cx="5689598" cy="814139"/>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409902" y="5465528"/>
              <a:ext cx="5596177" cy="584775"/>
            </a:xfrm>
            <a:prstGeom prst="rect">
              <a:avLst/>
            </a:prstGeom>
            <a:noFill/>
            <a:ln w="38100">
              <a:noFill/>
            </a:ln>
          </p:spPr>
          <p:txBody>
            <a:bodyPr wrap="square" rtlCol="0">
              <a:spAutoFit/>
            </a:bodyPr>
            <a:lstStyle/>
            <a:p>
              <a:pPr defTabSz="914400">
                <a:spcAft>
                  <a:spcPts val="600"/>
                </a:spcAft>
                <a:defRPr/>
              </a:pPr>
              <a:r>
                <a:rPr lang="en-US" sz="1600" dirty="0"/>
                <a:t>Active listening encourages open communication that can build trust, connection, and unit cohesion.</a:t>
              </a:r>
            </a:p>
          </p:txBody>
        </p:sp>
      </p:grpSp>
      <p:sp>
        <p:nvSpPr>
          <p:cNvPr id="2" name="Title 1">
            <a:extLst>
              <a:ext uri="{FF2B5EF4-FFF2-40B4-BE49-F238E27FC236}">
                <a16:creationId xmlns:a16="http://schemas.microsoft.com/office/drawing/2014/main" id="{5E9B3F0C-8BD0-F27E-7075-FD467F7A554E}"/>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a:extLst>
              <a:ext uri="{FF2B5EF4-FFF2-40B4-BE49-F238E27FC236}">
                <a16:creationId xmlns:a16="http://schemas.microsoft.com/office/drawing/2014/main" id="{C265D819-4338-3E06-C69C-2168543C23A7}"/>
              </a:ext>
            </a:extLst>
          </p:cNvPr>
          <p:cNvSpPr/>
          <p:nvPr/>
        </p:nvSpPr>
        <p:spPr>
          <a:xfrm>
            <a:off x="-59267" y="-34075"/>
            <a:ext cx="9398000" cy="1629436"/>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4D1DF683-7377-FB20-8190-86ABFBD06BA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What is Active Listening?</a:t>
            </a:r>
          </a:p>
        </p:txBody>
      </p:sp>
      <p:grpSp>
        <p:nvGrpSpPr>
          <p:cNvPr id="6" name="Group 5">
            <a:extLst>
              <a:ext uri="{FF2B5EF4-FFF2-40B4-BE49-F238E27FC236}">
                <a16:creationId xmlns:a16="http://schemas.microsoft.com/office/drawing/2014/main" id="{E5289922-4CB5-7228-61B1-7270EA61B917}"/>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C27ECB9D-2DB5-DC90-DB43-AF8137674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D1967EE6-12D1-B500-5492-F807BF083C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D8F524EE-3EC3-FBAB-4EAA-8001971CCC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0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035688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 y="0"/>
            <a:ext cx="9151091" cy="7111999"/>
          </a:xfrm>
          <a:prstGeom prst="rect">
            <a:avLst/>
          </a:prstGeom>
        </p:spPr>
      </p:pic>
      <p:sp>
        <p:nvSpPr>
          <p:cNvPr id="15"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17"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Fundamentals of Active Listening: RASA</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440" y="1574463"/>
            <a:ext cx="4292937" cy="4292937"/>
          </a:xfrm>
          <a:prstGeom prst="rect">
            <a:avLst/>
          </a:prstGeom>
        </p:spPr>
      </p:pic>
      <p:sp>
        <p:nvSpPr>
          <p:cNvPr id="7" name="TextBox 6"/>
          <p:cNvSpPr txBox="1"/>
          <p:nvPr/>
        </p:nvSpPr>
        <p:spPr>
          <a:xfrm>
            <a:off x="2740660" y="3972718"/>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S</a:t>
            </a:r>
          </a:p>
        </p:txBody>
      </p:sp>
      <p:sp>
        <p:nvSpPr>
          <p:cNvPr id="41" name="TextBox 40"/>
          <p:cNvSpPr txBox="1"/>
          <p:nvPr/>
        </p:nvSpPr>
        <p:spPr>
          <a:xfrm>
            <a:off x="4629479" y="3970909"/>
            <a:ext cx="1979602"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42" name="TextBox 41"/>
          <p:cNvSpPr txBox="1"/>
          <p:nvPr/>
        </p:nvSpPr>
        <p:spPr>
          <a:xfrm>
            <a:off x="2745741" y="1880682"/>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R</a:t>
            </a:r>
          </a:p>
        </p:txBody>
      </p:sp>
      <p:sp>
        <p:nvSpPr>
          <p:cNvPr id="43" name="TextBox 42"/>
          <p:cNvSpPr txBox="1"/>
          <p:nvPr/>
        </p:nvSpPr>
        <p:spPr>
          <a:xfrm>
            <a:off x="4856427" y="1880682"/>
            <a:ext cx="1555804"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36" name="Rectangle 35"/>
          <p:cNvSpPr/>
          <p:nvPr/>
        </p:nvSpPr>
        <p:spPr>
          <a:xfrm>
            <a:off x="2740660" y="4931552"/>
            <a:ext cx="1639916"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Summarize</a:t>
            </a:r>
          </a:p>
        </p:txBody>
      </p:sp>
      <p:sp>
        <p:nvSpPr>
          <p:cNvPr id="27" name="Rectangle 26"/>
          <p:cNvSpPr/>
          <p:nvPr/>
        </p:nvSpPr>
        <p:spPr>
          <a:xfrm>
            <a:off x="4784090" y="2848420"/>
            <a:ext cx="167005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Acknowledge</a:t>
            </a:r>
          </a:p>
        </p:txBody>
      </p:sp>
      <p:sp>
        <p:nvSpPr>
          <p:cNvPr id="34" name="Rectangle 33"/>
          <p:cNvSpPr/>
          <p:nvPr/>
        </p:nvSpPr>
        <p:spPr>
          <a:xfrm>
            <a:off x="4758762" y="4918251"/>
            <a:ext cx="1753925"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Ask</a:t>
            </a:r>
          </a:p>
        </p:txBody>
      </p:sp>
      <p:sp>
        <p:nvSpPr>
          <p:cNvPr id="35" name="Rectangle 34"/>
          <p:cNvSpPr/>
          <p:nvPr/>
        </p:nvSpPr>
        <p:spPr>
          <a:xfrm>
            <a:off x="2745740" y="2851358"/>
            <a:ext cx="162560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Receive</a:t>
            </a:r>
          </a:p>
        </p:txBody>
      </p:sp>
      <p:pic>
        <p:nvPicPr>
          <p:cNvPr id="46"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Logo&#10;&#10;Description automatically generated">
            <a:extLst>
              <a:ext uri="{FF2B5EF4-FFF2-40B4-BE49-F238E27FC236}">
                <a16:creationId xmlns:a16="http://schemas.microsoft.com/office/drawing/2014/main" id="{54EE5285-A1A3-65BB-7B00-A0A01C216C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3" name="Picture 22" descr="Logo&#10;&#10;Description automatically generated">
            <a:extLst>
              <a:ext uri="{FF2B5EF4-FFF2-40B4-BE49-F238E27FC236}">
                <a16:creationId xmlns:a16="http://schemas.microsoft.com/office/drawing/2014/main" id="{82220159-ECE9-EE27-9D52-124845590A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Tree>
    <p:extLst>
      <p:ext uri="{BB962C8B-B14F-4D97-AF65-F5344CB8AC3E}">
        <p14:creationId xmlns:p14="http://schemas.microsoft.com/office/powerpoint/2010/main" val="230350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788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64915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3C176AF3-5755-0EA9-366E-50B71DB5884D}"/>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028" cy="7102915"/>
          </a:xfrm>
          <a:prstGeom prst="rect">
            <a:avLst/>
          </a:prstGeom>
        </p:spPr>
      </p:pic>
      <p:grpSp>
        <p:nvGrpSpPr>
          <p:cNvPr id="15" name="Group 14"/>
          <p:cNvGrpSpPr/>
          <p:nvPr/>
        </p:nvGrpSpPr>
        <p:grpSpPr>
          <a:xfrm>
            <a:off x="1082039" y="2943884"/>
            <a:ext cx="6598921" cy="954723"/>
            <a:chOff x="1082039" y="2943884"/>
            <a:chExt cx="6598921" cy="954723"/>
          </a:xfrm>
          <a:effectLst>
            <a:outerShdw dist="63500" dir="3000000" algn="tl" rotWithShape="0">
              <a:prstClr val="black">
                <a:alpha val="15000"/>
              </a:prstClr>
            </a:outerShdw>
          </a:effectLst>
        </p:grpSpPr>
        <p:sp>
          <p:nvSpPr>
            <p:cNvPr id="42" name="Rounded Rectangle 41"/>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1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7" name="Rectangle 8"/>
          <p:cNvSpPr/>
          <p:nvPr/>
        </p:nvSpPr>
        <p:spPr>
          <a:xfrm>
            <a:off x="2997200" y="1773256"/>
            <a:ext cx="3439159" cy="573493"/>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3"/>
          <p:cNvSpPr txBox="1">
            <a:spLocks/>
          </p:cNvSpPr>
          <p:nvPr/>
        </p:nvSpPr>
        <p:spPr bwMode="auto">
          <a:xfrm>
            <a:off x="3758816" y="1800590"/>
            <a:ext cx="2622761"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RECEIVE</a:t>
            </a:r>
            <a:r>
              <a:rPr lang="en-US" b="1" i="1" dirty="0">
                <a:solidFill>
                  <a:schemeClr val="bg1"/>
                </a:solidFill>
              </a:rPr>
              <a:t>: Give full attention and defer judgment</a:t>
            </a:r>
            <a:endParaRPr lang="en-US" i="1" dirty="0">
              <a:solidFill>
                <a:schemeClr val="bg1"/>
              </a:solidFill>
            </a:endParaRPr>
          </a:p>
        </p:txBody>
      </p:sp>
      <p:sp>
        <p:nvSpPr>
          <p:cNvPr id="2" name="Rectangle 1"/>
          <p:cNvSpPr/>
          <p:nvPr/>
        </p:nvSpPr>
        <p:spPr>
          <a:xfrm>
            <a:off x="1637872" y="3264491"/>
            <a:ext cx="6248576" cy="584775"/>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How can you show the speaker that you are effectively receiving the message?</a:t>
            </a:r>
          </a:p>
        </p:txBody>
      </p:sp>
      <p:sp>
        <p:nvSpPr>
          <p:cNvPr id="24" name="Content Placeholder 3"/>
          <p:cNvSpPr txBox="1">
            <a:spLocks/>
          </p:cNvSpPr>
          <p:nvPr/>
        </p:nvSpPr>
        <p:spPr bwMode="auto">
          <a:xfrm>
            <a:off x="1547488" y="4067569"/>
            <a:ext cx="6182476" cy="17547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0070" lvl="0" indent="-285750" defTabSz="914400">
              <a:spcBef>
                <a:spcPct val="0"/>
              </a:spcBef>
              <a:spcAft>
                <a:spcPts val="600"/>
              </a:spcAft>
              <a:buFont typeface="Arial" panose="020B0604020202020204" pitchFamily="34" charset="0"/>
              <a:buChar char="•"/>
              <a:defRPr/>
            </a:pPr>
            <a:r>
              <a:rPr lang="en-US" dirty="0"/>
              <a:t>Squaring up body position and making good eye contact</a:t>
            </a:r>
          </a:p>
          <a:p>
            <a:pPr marL="560070" lvl="0" indent="-285750" defTabSz="914400">
              <a:spcBef>
                <a:spcPct val="0"/>
              </a:spcBef>
              <a:spcAft>
                <a:spcPts val="600"/>
              </a:spcAft>
              <a:buFont typeface="Arial" panose="020B0604020202020204" pitchFamily="34" charset="0"/>
              <a:buChar char="•"/>
              <a:defRPr/>
            </a:pPr>
            <a:r>
              <a:rPr lang="en-US" dirty="0"/>
              <a:t>Resisting mentally preparing what you will say in response</a:t>
            </a:r>
          </a:p>
          <a:p>
            <a:pPr marL="560070" lvl="0" indent="-285750" defTabSz="914400">
              <a:spcBef>
                <a:spcPct val="0"/>
              </a:spcBef>
              <a:spcAft>
                <a:spcPts val="600"/>
              </a:spcAft>
              <a:buFont typeface="Arial" panose="020B0604020202020204" pitchFamily="34" charset="0"/>
              <a:buChar char="•"/>
              <a:defRPr/>
            </a:pPr>
            <a:r>
              <a:rPr lang="en-US" dirty="0"/>
              <a:t>Allowing the speaker to finish before asking any questions or offering your perspective</a:t>
            </a:r>
          </a:p>
          <a:p>
            <a:pPr marL="558800" lvl="0" indent="-285750" defTabSz="914400">
              <a:spcBef>
                <a:spcPct val="0"/>
              </a:spcBef>
              <a:spcAft>
                <a:spcPts val="600"/>
              </a:spcAft>
              <a:buFont typeface="Arial" panose="020B0604020202020204" pitchFamily="34" charset="0"/>
              <a:buChar char="•"/>
              <a:defRPr/>
            </a:pPr>
            <a:r>
              <a:rPr lang="en-US" dirty="0"/>
              <a:t>Trying to empathize with the speaker and putting yourself into their shoes</a:t>
            </a:r>
          </a:p>
          <a:p>
            <a:pPr marL="558800" lvl="0" indent="-285750" defTabSz="914400">
              <a:spcBef>
                <a:spcPct val="0"/>
              </a:spcBef>
              <a:spcAft>
                <a:spcPts val="600"/>
              </a:spcAft>
              <a:buFont typeface="Arial" panose="020B0604020202020204" pitchFamily="34" charset="0"/>
              <a:buChar char="•"/>
              <a:defRPr/>
            </a:pPr>
            <a:r>
              <a:rPr lang="en-US" dirty="0"/>
              <a:t>Resisting interrupting with counter arguments or offering quick solutions</a:t>
            </a:r>
            <a:endParaRPr lang="en-US" i="1" dirty="0"/>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036" y="1443338"/>
            <a:ext cx="1235048" cy="1235048"/>
          </a:xfrm>
          <a:prstGeom prst="rect">
            <a:avLst/>
          </a:prstGeom>
          <a:effectLst/>
        </p:spPr>
      </p:pic>
      <p:sp>
        <p:nvSpPr>
          <p:cNvPr id="27" name="TextBox 26"/>
          <p:cNvSpPr txBox="1"/>
          <p:nvPr/>
        </p:nvSpPr>
        <p:spPr>
          <a:xfrm>
            <a:off x="2397760" y="1613418"/>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R</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480" y="3024727"/>
            <a:ext cx="451886" cy="394145"/>
          </a:xfrm>
          <a:prstGeom prst="rect">
            <a:avLst/>
          </a:prstGeom>
        </p:spPr>
      </p:pic>
      <p:pic>
        <p:nvPicPr>
          <p:cNvPr id="48" name="Picture 8">
            <a:extLst>
              <a:ext uri="{FF2B5EF4-FFF2-40B4-BE49-F238E27FC236}">
                <a16:creationId xmlns:a16="http://schemas.microsoft.com/office/drawing/2014/main" id="{A95EC767-3754-99B3-332E-9CE924D3F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 48">
            <a:extLst>
              <a:ext uri="{FF2B5EF4-FFF2-40B4-BE49-F238E27FC236}">
                <a16:creationId xmlns:a16="http://schemas.microsoft.com/office/drawing/2014/main" id="{D3CB7A61-38B5-423A-D0CD-112633416FAE}"/>
              </a:ext>
            </a:extLst>
          </p:cNvPr>
          <p:cNvGrpSpPr/>
          <p:nvPr/>
        </p:nvGrpSpPr>
        <p:grpSpPr>
          <a:xfrm>
            <a:off x="131197" y="430"/>
            <a:ext cx="9015516" cy="1060759"/>
            <a:chOff x="131197" y="430"/>
            <a:chExt cx="9015516" cy="1060759"/>
          </a:xfrm>
        </p:grpSpPr>
        <p:pic>
          <p:nvPicPr>
            <p:cNvPr id="50" name="Picture 49" descr="Logo&#10;&#10;Description automatically generated">
              <a:extLst>
                <a:ext uri="{FF2B5EF4-FFF2-40B4-BE49-F238E27FC236}">
                  <a16:creationId xmlns:a16="http://schemas.microsoft.com/office/drawing/2014/main" id="{CEE33273-7767-286D-B3F0-555C5DC645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1" name="Picture 50" descr="Logo&#10;&#10;Description automatically generated">
              <a:extLst>
                <a:ext uri="{FF2B5EF4-FFF2-40B4-BE49-F238E27FC236}">
                  <a16:creationId xmlns:a16="http://schemas.microsoft.com/office/drawing/2014/main" id="{EE9452B3-143D-F708-8D6E-866319AF46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52" name="Picture 8">
            <a:extLst>
              <a:ext uri="{FF2B5EF4-FFF2-40B4-BE49-F238E27FC236}">
                <a16:creationId xmlns:a16="http://schemas.microsoft.com/office/drawing/2014/main" id="{15066571-FF9A-F35C-7BC6-746FB2C1A0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itle 3">
            <a:extLst>
              <a:ext uri="{FF2B5EF4-FFF2-40B4-BE49-F238E27FC236}">
                <a16:creationId xmlns:a16="http://schemas.microsoft.com/office/drawing/2014/main" id="{DB0C3800-31EF-A253-6617-C48747D74C6C}"/>
              </a:ext>
            </a:extLst>
          </p:cNvPr>
          <p:cNvSpPr txBox="1">
            <a:spLocks/>
          </p:cNvSpPr>
          <p:nvPr/>
        </p:nvSpPr>
        <p:spPr bwMode="auto">
          <a:xfrm>
            <a:off x="928943" y="329738"/>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2">
                    <a:lumMod val="65000"/>
                  </a:schemeClr>
                </a:solidFill>
              </a:rPr>
              <a:t>R</a:t>
            </a:r>
          </a:p>
        </p:txBody>
      </p:sp>
      <p:sp>
        <p:nvSpPr>
          <p:cNvPr id="54" name="Title 3">
            <a:extLst>
              <a:ext uri="{FF2B5EF4-FFF2-40B4-BE49-F238E27FC236}">
                <a16:creationId xmlns:a16="http://schemas.microsoft.com/office/drawing/2014/main" id="{C81EE1DB-CB40-22D5-8E60-9558BFA95BCF}"/>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FFCC01"/>
                </a:solidFill>
              </a:rPr>
              <a:t>R</a:t>
            </a:r>
            <a:r>
              <a:rPr lang="en-US" sz="2000" cap="none" dirty="0">
                <a:solidFill>
                  <a:srgbClr val="404040"/>
                </a:solidFill>
              </a:rPr>
              <a:t>ASA: Receive</a:t>
            </a:r>
          </a:p>
        </p:txBody>
      </p:sp>
    </p:spTree>
    <p:extLst>
      <p:ext uri="{BB962C8B-B14F-4D97-AF65-F5344CB8AC3E}">
        <p14:creationId xmlns:p14="http://schemas.microsoft.com/office/powerpoint/2010/main" val="29807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65299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FB7BAA-3E72-9A71-B4F9-24E346B29E5C}"/>
              </a:ext>
            </a:extLst>
          </p:cNvPr>
          <p:cNvSpPr/>
          <p:nvPr/>
        </p:nvSpPr>
        <p:spPr>
          <a:xfrm>
            <a:off x="-59267" y="-100118"/>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028" cy="7102915"/>
          </a:xfrm>
          <a:prstGeom prst="rect">
            <a:avLst/>
          </a:prstGeom>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grpSp>
        <p:nvGrpSpPr>
          <p:cNvPr id="37" name="Group 36"/>
          <p:cNvGrpSpPr/>
          <p:nvPr/>
        </p:nvGrpSpPr>
        <p:grpSpPr>
          <a:xfrm>
            <a:off x="1082039" y="2943885"/>
            <a:ext cx="5820411" cy="923330"/>
            <a:chOff x="1082039" y="2943884"/>
            <a:chExt cx="6598921" cy="954723"/>
          </a:xfrm>
          <a:effectLst>
            <a:outerShdw dist="63500" dir="3000000" algn="tl" rotWithShape="0">
              <a:prstClr val="black">
                <a:alpha val="15000"/>
              </a:prstClr>
            </a:outerShdw>
          </a:effectLst>
        </p:grpSpPr>
        <p:sp>
          <p:nvSpPr>
            <p:cNvPr id="38" name="Rounded Rectangle 37"/>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43" name="Rectangle 8"/>
          <p:cNvSpPr/>
          <p:nvPr/>
        </p:nvSpPr>
        <p:spPr>
          <a:xfrm>
            <a:off x="2997200" y="1667466"/>
            <a:ext cx="3905250" cy="773100"/>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ontent Placeholder 3"/>
          <p:cNvSpPr txBox="1">
            <a:spLocks/>
          </p:cNvSpPr>
          <p:nvPr/>
        </p:nvSpPr>
        <p:spPr bwMode="auto">
          <a:xfrm>
            <a:off x="3758816" y="1692640"/>
            <a:ext cx="2959484"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ACKNOWLEDGE</a:t>
            </a:r>
            <a:r>
              <a:rPr lang="en-US" b="1" i="1" dirty="0">
                <a:solidFill>
                  <a:schemeClr val="bg1"/>
                </a:solidFill>
              </a:rPr>
              <a:t>: Demonstrate you are listening by using verbal and nonverbal cues</a:t>
            </a:r>
            <a:endParaRPr lang="en-US" i="1" dirty="0">
              <a:solidFill>
                <a:schemeClr val="bg1"/>
              </a:solidFill>
            </a:endParaRPr>
          </a:p>
        </p:txBody>
      </p:sp>
      <p:sp>
        <p:nvSpPr>
          <p:cNvPr id="45" name="Rectangle 44"/>
          <p:cNvSpPr/>
          <p:nvPr/>
        </p:nvSpPr>
        <p:spPr>
          <a:xfrm>
            <a:off x="1637872" y="3264491"/>
            <a:ext cx="6092092" cy="584775"/>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What are some behaviors that demonstrate you acknowledge what is being said?</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036" y="1443338"/>
            <a:ext cx="1235048" cy="1235048"/>
          </a:xfrm>
          <a:prstGeom prst="rect">
            <a:avLst/>
          </a:prstGeom>
          <a:effectLst/>
        </p:spPr>
      </p:pic>
      <p:sp>
        <p:nvSpPr>
          <p:cNvPr id="46" name="Content Placeholder 3"/>
          <p:cNvSpPr txBox="1">
            <a:spLocks/>
          </p:cNvSpPr>
          <p:nvPr/>
        </p:nvSpPr>
        <p:spPr bwMode="auto">
          <a:xfrm>
            <a:off x="1547488" y="4067569"/>
            <a:ext cx="6182476" cy="13172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0070" lvl="0" indent="-285750" defTabSz="914400">
              <a:spcBef>
                <a:spcPct val="0"/>
              </a:spcBef>
              <a:spcAft>
                <a:spcPts val="600"/>
              </a:spcAft>
              <a:buFont typeface="Arial" panose="020B0604020202020204" pitchFamily="34" charset="0"/>
              <a:buChar char="•"/>
              <a:defRPr/>
            </a:pPr>
            <a:r>
              <a:rPr lang="en-US" dirty="0"/>
              <a:t>Be sure to nod occasionally and/or provide a thumbs up</a:t>
            </a:r>
          </a:p>
          <a:p>
            <a:pPr marL="560070" lvl="0" indent="-285750" defTabSz="914400">
              <a:spcBef>
                <a:spcPct val="0"/>
              </a:spcBef>
              <a:spcAft>
                <a:spcPts val="600"/>
              </a:spcAft>
              <a:buFont typeface="Arial" panose="020B0604020202020204" pitchFamily="34" charset="0"/>
              <a:buChar char="•"/>
              <a:defRPr/>
            </a:pPr>
            <a:r>
              <a:rPr lang="en-US" dirty="0"/>
              <a:t>Use facial expressions to show interest and or concern</a:t>
            </a:r>
          </a:p>
          <a:p>
            <a:pPr marL="560070" lvl="0" indent="-285750" defTabSz="914400">
              <a:spcBef>
                <a:spcPct val="0"/>
              </a:spcBef>
              <a:spcAft>
                <a:spcPts val="600"/>
              </a:spcAft>
              <a:buFont typeface="Arial" panose="020B0604020202020204" pitchFamily="34" charset="0"/>
              <a:buChar char="•"/>
              <a:defRPr/>
            </a:pPr>
            <a:r>
              <a:rPr lang="en-US" dirty="0"/>
              <a:t>Be sure your posture is open and attentive</a:t>
            </a:r>
          </a:p>
          <a:p>
            <a:pPr marL="560070" lvl="0" indent="-285750" defTabSz="914400">
              <a:spcBef>
                <a:spcPct val="0"/>
              </a:spcBef>
              <a:spcAft>
                <a:spcPts val="600"/>
              </a:spcAft>
              <a:buFont typeface="Arial" panose="020B0604020202020204" pitchFamily="34" charset="0"/>
              <a:buChar char="•"/>
              <a:defRPr/>
            </a:pPr>
            <a:r>
              <a:rPr lang="en-US" dirty="0"/>
              <a:t>Occasionally say “I see” or “go on” to encourage conversation</a:t>
            </a:r>
          </a:p>
        </p:txBody>
      </p:sp>
      <p:sp>
        <p:nvSpPr>
          <p:cNvPr id="48" name="TextBox 47"/>
          <p:cNvSpPr txBox="1"/>
          <p:nvPr/>
        </p:nvSpPr>
        <p:spPr>
          <a:xfrm>
            <a:off x="2397760" y="1613418"/>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A</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480" y="3024727"/>
            <a:ext cx="451886" cy="394145"/>
          </a:xfrm>
          <a:prstGeom prst="rect">
            <a:avLst/>
          </a:prstGeom>
        </p:spPr>
      </p:pic>
      <p:pic>
        <p:nvPicPr>
          <p:cNvPr id="19" name="Picture 8">
            <a:extLst>
              <a:ext uri="{FF2B5EF4-FFF2-40B4-BE49-F238E27FC236}">
                <a16:creationId xmlns:a16="http://schemas.microsoft.com/office/drawing/2014/main" id="{36DA948A-0586-9CDF-C9E7-FC5E14D524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65442"/>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FC83291A-8699-F171-3AE9-03293B4E000C}"/>
              </a:ext>
            </a:extLst>
          </p:cNvPr>
          <p:cNvGrpSpPr/>
          <p:nvPr/>
        </p:nvGrpSpPr>
        <p:grpSpPr>
          <a:xfrm>
            <a:off x="131197" y="32514"/>
            <a:ext cx="9015516" cy="1060759"/>
            <a:chOff x="131197" y="430"/>
            <a:chExt cx="9015516" cy="1060759"/>
          </a:xfrm>
        </p:grpSpPr>
        <p:pic>
          <p:nvPicPr>
            <p:cNvPr id="23" name="Picture 22" descr="Logo&#10;&#10;Description automatically generated">
              <a:extLst>
                <a:ext uri="{FF2B5EF4-FFF2-40B4-BE49-F238E27FC236}">
                  <a16:creationId xmlns:a16="http://schemas.microsoft.com/office/drawing/2014/main" id="{553BFF94-6C80-E489-A618-82934C5D5D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4" name="Picture 23" descr="Logo&#10;&#10;Description automatically generated">
              <a:extLst>
                <a:ext uri="{FF2B5EF4-FFF2-40B4-BE49-F238E27FC236}">
                  <a16:creationId xmlns:a16="http://schemas.microsoft.com/office/drawing/2014/main" id="{E16AD36F-FF4D-2F1C-D8AD-393E224D03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5" name="Picture 8">
            <a:extLst>
              <a:ext uri="{FF2B5EF4-FFF2-40B4-BE49-F238E27FC236}">
                <a16:creationId xmlns:a16="http://schemas.microsoft.com/office/drawing/2014/main" id="{588D8197-518E-5C24-9D50-29F108A30C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65442"/>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3">
            <a:extLst>
              <a:ext uri="{FF2B5EF4-FFF2-40B4-BE49-F238E27FC236}">
                <a16:creationId xmlns:a16="http://schemas.microsoft.com/office/drawing/2014/main" id="{7E6DB055-4D47-5947-5A50-36674578EA75}"/>
              </a:ext>
            </a:extLst>
          </p:cNvPr>
          <p:cNvSpPr txBox="1">
            <a:spLocks/>
          </p:cNvSpPr>
          <p:nvPr/>
        </p:nvSpPr>
        <p:spPr bwMode="auto">
          <a:xfrm>
            <a:off x="928943" y="361822"/>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D0D0D0"/>
                </a:solidFill>
              </a:rPr>
              <a:t>R</a:t>
            </a:r>
            <a:r>
              <a:rPr lang="en-US" sz="2000" cap="none" dirty="0">
                <a:solidFill>
                  <a:schemeClr val="bg2">
                    <a:lumMod val="65000"/>
                  </a:schemeClr>
                </a:solidFill>
              </a:rPr>
              <a:t>A</a:t>
            </a:r>
          </a:p>
        </p:txBody>
      </p:sp>
      <p:sp>
        <p:nvSpPr>
          <p:cNvPr id="31" name="Title 3">
            <a:extLst>
              <a:ext uri="{FF2B5EF4-FFF2-40B4-BE49-F238E27FC236}">
                <a16:creationId xmlns:a16="http://schemas.microsoft.com/office/drawing/2014/main" id="{D50D979C-63FB-B283-D27A-4C93328293C0}"/>
              </a:ext>
            </a:extLst>
          </p:cNvPr>
          <p:cNvSpPr txBox="1">
            <a:spLocks/>
          </p:cNvSpPr>
          <p:nvPr/>
        </p:nvSpPr>
        <p:spPr bwMode="auto">
          <a:xfrm>
            <a:off x="908623" y="353063"/>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a:t>
            </a:r>
            <a:r>
              <a:rPr lang="en-US" sz="2000" cap="none" dirty="0">
                <a:solidFill>
                  <a:srgbClr val="FFCC01"/>
                </a:solidFill>
              </a:rPr>
              <a:t>A</a:t>
            </a:r>
            <a:r>
              <a:rPr lang="en-US" sz="2000" cap="none" dirty="0">
                <a:solidFill>
                  <a:srgbClr val="404040"/>
                </a:solidFill>
              </a:rPr>
              <a:t>SA: Acknowledge</a:t>
            </a:r>
          </a:p>
        </p:txBody>
      </p:sp>
    </p:spTree>
    <p:extLst>
      <p:ext uri="{BB962C8B-B14F-4D97-AF65-F5344CB8AC3E}">
        <p14:creationId xmlns:p14="http://schemas.microsoft.com/office/powerpoint/2010/main" val="253887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39259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2A180B-6FEF-CE0F-718D-D8555AF39E51}"/>
              </a:ext>
            </a:extLst>
          </p:cNvPr>
          <p:cNvSpPr/>
          <p:nvPr/>
        </p:nvSpPr>
        <p:spPr>
          <a:xfrm>
            <a:off x="-59267" y="-116160"/>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 y="-19869"/>
            <a:ext cx="9148028" cy="7102915"/>
          </a:xfrm>
          <a:prstGeom prst="rect">
            <a:avLst/>
          </a:prstGeom>
        </p:spPr>
      </p:pic>
      <p:sp>
        <p:nvSpPr>
          <p:cNvPr id="4" name="TextBox 3">
            <a:extLst>
              <a:ext uri="{FF2B5EF4-FFF2-40B4-BE49-F238E27FC236}">
                <a16:creationId xmlns:a16="http://schemas.microsoft.com/office/drawing/2014/main" id="{C5AA22B8-9F48-E104-CD5F-84455839AD70}"/>
              </a:ext>
            </a:extLst>
          </p:cNvPr>
          <p:cNvSpPr txBox="1"/>
          <p:nvPr/>
        </p:nvSpPr>
        <p:spPr>
          <a:xfrm>
            <a:off x="4368725" y="1490016"/>
            <a:ext cx="2959484" cy="702601"/>
          </a:xfrm>
          <a:prstGeom prst="rect">
            <a:avLst/>
          </a:prstGeom>
          <a:solidFill>
            <a:schemeClr val="tx1"/>
          </a:solidFill>
        </p:spPr>
        <p:txBody>
          <a:bodyPr wrap="square" rtlCol="0">
            <a:spAutoFit/>
          </a:bodyPr>
          <a:lstStyle/>
          <a:p>
            <a:endParaRPr lang="en-US" dirty="0"/>
          </a:p>
        </p:txBody>
      </p:sp>
      <p:sp>
        <p:nvSpPr>
          <p:cNvPr id="22"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
        <p:nvSpPr>
          <p:cNvPr id="14" name="Rectangle 8"/>
          <p:cNvSpPr/>
          <p:nvPr/>
        </p:nvSpPr>
        <p:spPr>
          <a:xfrm>
            <a:off x="3670300" y="1618033"/>
            <a:ext cx="2051050" cy="345484"/>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3"/>
          <p:cNvSpPr txBox="1">
            <a:spLocks/>
          </p:cNvSpPr>
          <p:nvPr/>
        </p:nvSpPr>
        <p:spPr bwMode="auto">
          <a:xfrm>
            <a:off x="4368725" y="1476687"/>
            <a:ext cx="2959484"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SUMMARIZE: </a:t>
            </a:r>
            <a:r>
              <a:rPr lang="en-US" b="1" i="1" dirty="0">
                <a:solidFill>
                  <a:schemeClr val="bg1"/>
                </a:solidFill>
              </a:rPr>
              <a:t>Taking a moment to pause and summarize what has been said by the speaker</a:t>
            </a:r>
            <a:endParaRPr lang="en-US" i="1" dirty="0">
              <a:solidFill>
                <a:schemeClr val="bg1"/>
              </a:solidFill>
            </a:endParaRPr>
          </a:p>
        </p:txBody>
      </p:sp>
      <p:sp>
        <p:nvSpPr>
          <p:cNvPr id="20" name="Rectangle 19"/>
          <p:cNvSpPr/>
          <p:nvPr/>
        </p:nvSpPr>
        <p:spPr>
          <a:xfrm>
            <a:off x="1714521" y="2760971"/>
            <a:ext cx="5975778" cy="2492990"/>
          </a:xfrm>
          <a:prstGeom prst="rect">
            <a:avLst/>
          </a:prstGeom>
        </p:spPr>
        <p:txBody>
          <a:bodyPr wrap="square">
            <a:spAutoFit/>
          </a:bodyPr>
          <a:lstStyle/>
          <a:p>
            <a:pPr lvl="0" defTabSz="914400" eaLnBrk="0" fontAlgn="base" hangingPunct="0">
              <a:spcBef>
                <a:spcPct val="0"/>
              </a:spcBef>
              <a:spcAft>
                <a:spcPts val="600"/>
              </a:spcAft>
              <a:defRPr/>
            </a:pPr>
            <a:r>
              <a:rPr lang="en-US" sz="1400" b="1" dirty="0">
                <a:latin typeface="Arial" panose="020B0604020202020204" pitchFamily="34" charset="0"/>
                <a:cs typeface="Arial" panose="020B0604020202020204" pitchFamily="34" charset="0"/>
              </a:rPr>
              <a:t>Paraphrase concisely what has been said:</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Periodically summarize the speaker’s comments to show you are listening</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Focus on what is being said by making mental or written notes</a:t>
            </a:r>
          </a:p>
          <a:p>
            <a:pPr lvl="0" defTabSz="914400" eaLnBrk="0" fontAlgn="base" hangingPunct="0">
              <a:spcBef>
                <a:spcPct val="0"/>
              </a:spcBef>
              <a:spcAft>
                <a:spcPts val="600"/>
              </a:spcAft>
              <a:defRPr/>
            </a:pPr>
            <a:r>
              <a:rPr lang="en-US" sz="1400" b="1" dirty="0">
                <a:latin typeface="Arial" panose="020B0604020202020204" pitchFamily="34" charset="0"/>
                <a:cs typeface="Arial" panose="020B0604020202020204" pitchFamily="34" charset="0"/>
              </a:rPr>
              <a:t>Confirm your understanding of what has been said by repeating it back in your own words</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“What I’m hearing you say is…”</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“Sounds like you are saying…”</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“To clarify, I heard you say… is that correct?" </a:t>
            </a: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755" y="1149677"/>
            <a:ext cx="1235048" cy="1235048"/>
          </a:xfrm>
          <a:prstGeom prst="rect">
            <a:avLst/>
          </a:prstGeom>
          <a:effectLst/>
        </p:spPr>
      </p:pic>
      <p:sp>
        <p:nvSpPr>
          <p:cNvPr id="25" name="TextBox 24"/>
          <p:cNvSpPr txBox="1"/>
          <p:nvPr/>
        </p:nvSpPr>
        <p:spPr>
          <a:xfrm>
            <a:off x="3070860" y="1320491"/>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S</a:t>
            </a:r>
          </a:p>
        </p:txBody>
      </p:sp>
      <p:grpSp>
        <p:nvGrpSpPr>
          <p:cNvPr id="3" name="Group 2"/>
          <p:cNvGrpSpPr/>
          <p:nvPr/>
        </p:nvGrpSpPr>
        <p:grpSpPr>
          <a:xfrm>
            <a:off x="1249073" y="5293749"/>
            <a:ext cx="5172275" cy="773163"/>
            <a:chOff x="924560" y="4600594"/>
            <a:chExt cx="6893505" cy="954723"/>
          </a:xfrm>
        </p:grpSpPr>
        <p:grpSp>
          <p:nvGrpSpPr>
            <p:cNvPr id="16" name="Group 15"/>
            <p:cNvGrpSpPr/>
            <p:nvPr/>
          </p:nvGrpSpPr>
          <p:grpSpPr>
            <a:xfrm>
              <a:off x="924560" y="4600594"/>
              <a:ext cx="6598921" cy="954723"/>
              <a:chOff x="1082039" y="2943884"/>
              <a:chExt cx="6598921" cy="954723"/>
            </a:xfrm>
            <a:effectLst>
              <a:outerShdw dist="63500" dir="3000000" algn="tl" rotWithShape="0">
                <a:prstClr val="black">
                  <a:alpha val="15000"/>
                </a:prstClr>
              </a:outerShdw>
            </a:effectLst>
          </p:grpSpPr>
          <p:sp>
            <p:nvSpPr>
              <p:cNvPr id="17" name="Rounded Rectangle 16"/>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612" y="4693452"/>
              <a:ext cx="451886" cy="394145"/>
            </a:xfrm>
            <a:prstGeom prst="rect">
              <a:avLst/>
            </a:prstGeom>
          </p:spPr>
        </p:pic>
        <p:sp>
          <p:nvSpPr>
            <p:cNvPr id="28" name="Rectangle 27"/>
            <p:cNvSpPr/>
            <p:nvPr/>
          </p:nvSpPr>
          <p:spPr>
            <a:xfrm>
              <a:off x="1569489" y="4975546"/>
              <a:ext cx="6248576" cy="338554"/>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What is the purpose of a back brief?</a:t>
              </a:r>
            </a:p>
          </p:txBody>
        </p:sp>
      </p:grpSp>
      <p:pic>
        <p:nvPicPr>
          <p:cNvPr id="6" name="Picture 8">
            <a:extLst>
              <a:ext uri="{FF2B5EF4-FFF2-40B4-BE49-F238E27FC236}">
                <a16:creationId xmlns:a16="http://schemas.microsoft.com/office/drawing/2014/main" id="{47E90454-FD4C-B1A8-6DD5-1C4A517434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49400"/>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5516A6D3-955F-CB57-2F8C-A997A35BB60A}"/>
              </a:ext>
            </a:extLst>
          </p:cNvPr>
          <p:cNvGrpSpPr/>
          <p:nvPr/>
        </p:nvGrpSpPr>
        <p:grpSpPr>
          <a:xfrm>
            <a:off x="131197" y="16472"/>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6DDD6108-1457-240C-1EC1-1B31469F5E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DF759DCA-499D-31EA-85FD-6F52166569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1" name="Picture 8">
            <a:extLst>
              <a:ext uri="{FF2B5EF4-FFF2-40B4-BE49-F238E27FC236}">
                <a16:creationId xmlns:a16="http://schemas.microsoft.com/office/drawing/2014/main" id="{673415F4-CD27-2847-E2CE-D23085E959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49400"/>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3">
            <a:extLst>
              <a:ext uri="{FF2B5EF4-FFF2-40B4-BE49-F238E27FC236}">
                <a16:creationId xmlns:a16="http://schemas.microsoft.com/office/drawing/2014/main" id="{C28E17A4-F5B4-4BD6-60FD-24983A700DEB}"/>
              </a:ext>
            </a:extLst>
          </p:cNvPr>
          <p:cNvSpPr txBox="1">
            <a:spLocks/>
          </p:cNvSpPr>
          <p:nvPr/>
        </p:nvSpPr>
        <p:spPr bwMode="auto">
          <a:xfrm>
            <a:off x="928943" y="3457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D0D0D0"/>
                </a:solidFill>
              </a:rPr>
              <a:t>RA</a:t>
            </a:r>
            <a:r>
              <a:rPr lang="en-US" sz="2000" cap="none" dirty="0">
                <a:solidFill>
                  <a:schemeClr val="bg2">
                    <a:lumMod val="65000"/>
                  </a:schemeClr>
                </a:solidFill>
              </a:rPr>
              <a:t>S</a:t>
            </a:r>
          </a:p>
        </p:txBody>
      </p:sp>
      <p:sp>
        <p:nvSpPr>
          <p:cNvPr id="15" name="Title 3">
            <a:extLst>
              <a:ext uri="{FF2B5EF4-FFF2-40B4-BE49-F238E27FC236}">
                <a16:creationId xmlns:a16="http://schemas.microsoft.com/office/drawing/2014/main" id="{9690F7BC-0CA0-AA3F-B11D-72CB786531B0}"/>
              </a:ext>
            </a:extLst>
          </p:cNvPr>
          <p:cNvSpPr txBox="1">
            <a:spLocks/>
          </p:cNvSpPr>
          <p:nvPr/>
        </p:nvSpPr>
        <p:spPr bwMode="auto">
          <a:xfrm>
            <a:off x="908623" y="337021"/>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RA</a:t>
            </a:r>
            <a:r>
              <a:rPr lang="en-US" sz="2000" cap="none" dirty="0">
                <a:solidFill>
                  <a:srgbClr val="FFCC01"/>
                </a:solidFill>
              </a:rPr>
              <a:t>S</a:t>
            </a:r>
            <a:r>
              <a:rPr lang="en-US" sz="2000" cap="none" dirty="0">
                <a:solidFill>
                  <a:srgbClr val="404040"/>
                </a:solidFill>
              </a:rPr>
              <a:t>A: Summarize</a:t>
            </a:r>
          </a:p>
        </p:txBody>
      </p:sp>
    </p:spTree>
    <p:extLst>
      <p:ext uri="{BB962C8B-B14F-4D97-AF65-F5344CB8AC3E}">
        <p14:creationId xmlns:p14="http://schemas.microsoft.com/office/powerpoint/2010/main" val="26833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48082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E0D7D6-1B94-5F0B-744F-667DCEF903EC}"/>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028" cy="7102915"/>
          </a:xfrm>
          <a:prstGeom prst="rect">
            <a:avLst/>
          </a:prstGeom>
        </p:spPr>
      </p:pic>
      <p:sp>
        <p:nvSpPr>
          <p:cNvPr id="32"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grpSp>
        <p:nvGrpSpPr>
          <p:cNvPr id="13" name="Group 12"/>
          <p:cNvGrpSpPr/>
          <p:nvPr/>
        </p:nvGrpSpPr>
        <p:grpSpPr>
          <a:xfrm>
            <a:off x="1082039" y="2416834"/>
            <a:ext cx="6598921" cy="954723"/>
            <a:chOff x="1082039" y="2943884"/>
            <a:chExt cx="6598921" cy="954723"/>
          </a:xfrm>
          <a:effectLst>
            <a:outerShdw dist="63500" dir="3000000" algn="tl" rotWithShape="0">
              <a:prstClr val="black">
                <a:alpha val="15000"/>
              </a:prstClr>
            </a:outerShdw>
          </a:effectLst>
        </p:grpSpPr>
        <p:sp>
          <p:nvSpPr>
            <p:cNvPr id="15" name="Rounded Rectangle 14"/>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20" name="Rectangle 8"/>
          <p:cNvSpPr/>
          <p:nvPr/>
        </p:nvSpPr>
        <p:spPr>
          <a:xfrm>
            <a:off x="2997200" y="1506556"/>
            <a:ext cx="3492500" cy="573493"/>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3"/>
          <p:cNvSpPr txBox="1">
            <a:spLocks/>
          </p:cNvSpPr>
          <p:nvPr/>
        </p:nvSpPr>
        <p:spPr bwMode="auto">
          <a:xfrm>
            <a:off x="3758816" y="1533890"/>
            <a:ext cx="2730884"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ASK</a:t>
            </a:r>
            <a:r>
              <a:rPr lang="en-US" b="1" i="1" dirty="0">
                <a:solidFill>
                  <a:schemeClr val="bg1"/>
                </a:solidFill>
              </a:rPr>
              <a:t>: Ask clarifying questions to check for understanding</a:t>
            </a:r>
            <a:endParaRPr lang="en-US" i="1" dirty="0">
              <a:solidFill>
                <a:schemeClr val="bg1"/>
              </a:solidFill>
            </a:endParaRPr>
          </a:p>
        </p:txBody>
      </p:sp>
      <p:sp>
        <p:nvSpPr>
          <p:cNvPr id="22" name="Rectangle 21"/>
          <p:cNvSpPr/>
          <p:nvPr/>
        </p:nvSpPr>
        <p:spPr>
          <a:xfrm>
            <a:off x="1637872" y="2737441"/>
            <a:ext cx="6248576" cy="584775"/>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What are some advantages of asking open-ended questions rather than closed-ended questions?</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0336" y="1164917"/>
            <a:ext cx="1235048" cy="1235048"/>
          </a:xfrm>
          <a:prstGeom prst="rect">
            <a:avLst/>
          </a:prstGeom>
          <a:effectLst/>
        </p:spPr>
      </p:pic>
      <p:sp>
        <p:nvSpPr>
          <p:cNvPr id="23" name="Content Placeholder 3"/>
          <p:cNvSpPr txBox="1">
            <a:spLocks/>
          </p:cNvSpPr>
          <p:nvPr/>
        </p:nvSpPr>
        <p:spPr bwMode="auto">
          <a:xfrm>
            <a:off x="1547488" y="3540519"/>
            <a:ext cx="6182476" cy="17547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0" defTabSz="914400">
              <a:spcBef>
                <a:spcPct val="0"/>
              </a:spcBef>
              <a:spcAft>
                <a:spcPts val="600"/>
              </a:spcAft>
              <a:defRPr/>
            </a:pPr>
            <a:r>
              <a:rPr lang="en-US" b="1" dirty="0"/>
              <a:t>Ask questions to clarify the meaning of what is being said:</a:t>
            </a:r>
          </a:p>
          <a:p>
            <a:pPr marL="1074420" lvl="1" defTabSz="914400">
              <a:spcBef>
                <a:spcPct val="0"/>
              </a:spcBef>
              <a:spcAft>
                <a:spcPts val="600"/>
              </a:spcAft>
              <a:buFont typeface="Arial" panose="020B0604020202020204" pitchFamily="34" charset="0"/>
              <a:buChar char="•"/>
              <a:defRPr/>
            </a:pPr>
            <a:r>
              <a:rPr lang="en-US" dirty="0"/>
              <a:t>“What do you mean when you say…?”</a:t>
            </a:r>
          </a:p>
          <a:p>
            <a:pPr marL="1074420" lvl="1" defTabSz="914400">
              <a:spcBef>
                <a:spcPct val="0"/>
              </a:spcBef>
              <a:spcAft>
                <a:spcPts val="600"/>
              </a:spcAft>
              <a:buFont typeface="Arial" panose="020B0604020202020204" pitchFamily="34" charset="0"/>
              <a:buChar char="•"/>
              <a:defRPr/>
            </a:pPr>
            <a:r>
              <a:rPr lang="en-US" dirty="0"/>
              <a:t>“Help me better understand what you are saying.”</a:t>
            </a:r>
          </a:p>
          <a:p>
            <a:pPr marL="1074420" lvl="1" defTabSz="914400">
              <a:spcBef>
                <a:spcPct val="0"/>
              </a:spcBef>
              <a:spcAft>
                <a:spcPts val="600"/>
              </a:spcAft>
              <a:buFont typeface="Arial" panose="020B0604020202020204" pitchFamily="34" charset="0"/>
              <a:buChar char="•"/>
              <a:defRPr/>
            </a:pPr>
            <a:r>
              <a:rPr lang="en-US" dirty="0"/>
              <a:t>“I don’t want to misunderstand, can you restate what you just said?”</a:t>
            </a:r>
          </a:p>
          <a:p>
            <a:pPr marL="274320" lvl="0" defTabSz="914400">
              <a:spcBef>
                <a:spcPct val="0"/>
              </a:spcBef>
              <a:spcAft>
                <a:spcPts val="600"/>
              </a:spcAft>
              <a:defRPr/>
            </a:pPr>
            <a:r>
              <a:rPr lang="en-US" b="1" dirty="0"/>
              <a:t>Ask for more information:</a:t>
            </a:r>
          </a:p>
          <a:p>
            <a:pPr marL="1074420" lvl="1" defTabSz="914400">
              <a:spcBef>
                <a:spcPct val="0"/>
              </a:spcBef>
              <a:spcAft>
                <a:spcPts val="600"/>
              </a:spcAft>
              <a:buFont typeface="Arial" panose="020B0604020202020204" pitchFamily="34" charset="0"/>
              <a:buChar char="•"/>
              <a:defRPr/>
            </a:pPr>
            <a:r>
              <a:rPr lang="en-US" dirty="0"/>
              <a:t>“I am not sure I fully understand, can you give me more information?”</a:t>
            </a:r>
          </a:p>
          <a:p>
            <a:pPr marL="1074420" lvl="1" defTabSz="914400">
              <a:spcBef>
                <a:spcPct val="0"/>
              </a:spcBef>
              <a:spcAft>
                <a:spcPts val="600"/>
              </a:spcAft>
              <a:buFont typeface="Arial" panose="020B0604020202020204" pitchFamily="34" charset="0"/>
              <a:buChar char="•"/>
              <a:defRPr/>
            </a:pPr>
            <a:r>
              <a:rPr lang="en-US" dirty="0"/>
              <a:t>“I believe I understand what you are saying, but I need a little more information.”</a:t>
            </a:r>
          </a:p>
        </p:txBody>
      </p:sp>
      <p:sp>
        <p:nvSpPr>
          <p:cNvPr id="26" name="TextBox 25"/>
          <p:cNvSpPr txBox="1"/>
          <p:nvPr/>
        </p:nvSpPr>
        <p:spPr>
          <a:xfrm>
            <a:off x="2385060" y="1327668"/>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A</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480" y="2495565"/>
            <a:ext cx="451886" cy="394145"/>
          </a:xfrm>
          <a:prstGeom prst="rect">
            <a:avLst/>
          </a:prstGeom>
        </p:spPr>
      </p:pic>
      <p:pic>
        <p:nvPicPr>
          <p:cNvPr id="3" name="Picture 8">
            <a:extLst>
              <a:ext uri="{FF2B5EF4-FFF2-40B4-BE49-F238E27FC236}">
                <a16:creationId xmlns:a16="http://schemas.microsoft.com/office/drawing/2014/main" id="{F266966E-7BE1-C6A7-F0DD-6FB4C26B14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3380D21A-1804-79B5-D6D6-FE14EF799C39}"/>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DA3E76BF-05AD-7742-13CF-5922A84BB5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CB2EE73A-6913-A3DD-63E9-EE9BBC091E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76B67CF8-A3A0-D9D4-D258-E5242F0165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AFA5C59C-BC32-D784-46BC-4AF157E7ED9B}"/>
              </a:ext>
            </a:extLst>
          </p:cNvPr>
          <p:cNvSpPr txBox="1">
            <a:spLocks/>
          </p:cNvSpPr>
          <p:nvPr/>
        </p:nvSpPr>
        <p:spPr bwMode="auto">
          <a:xfrm>
            <a:off x="928943" y="329738"/>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D0D0D0"/>
                </a:solidFill>
              </a:rPr>
              <a:t>RAS</a:t>
            </a:r>
            <a:r>
              <a:rPr lang="en-US" sz="2000" cap="none" dirty="0">
                <a:solidFill>
                  <a:schemeClr val="bg2">
                    <a:lumMod val="65000"/>
                  </a:schemeClr>
                </a:solidFill>
              </a:rPr>
              <a:t>A</a:t>
            </a:r>
          </a:p>
        </p:txBody>
      </p:sp>
      <p:sp>
        <p:nvSpPr>
          <p:cNvPr id="10" name="Title 3">
            <a:extLst>
              <a:ext uri="{FF2B5EF4-FFF2-40B4-BE49-F238E27FC236}">
                <a16:creationId xmlns:a16="http://schemas.microsoft.com/office/drawing/2014/main" id="{7793693B-944E-FE46-4BDF-B590CC781D93}"/>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RAS</a:t>
            </a:r>
            <a:r>
              <a:rPr lang="en-US" sz="2000" cap="none" dirty="0">
                <a:solidFill>
                  <a:srgbClr val="FFCC01"/>
                </a:solidFill>
              </a:rPr>
              <a:t>A</a:t>
            </a:r>
            <a:r>
              <a:rPr lang="en-US" sz="2000" cap="none" dirty="0">
                <a:solidFill>
                  <a:srgbClr val="404040"/>
                </a:solidFill>
              </a:rPr>
              <a:t>: Ask</a:t>
            </a:r>
          </a:p>
        </p:txBody>
      </p:sp>
    </p:spTree>
    <p:extLst>
      <p:ext uri="{BB962C8B-B14F-4D97-AF65-F5344CB8AC3E}">
        <p14:creationId xmlns:p14="http://schemas.microsoft.com/office/powerpoint/2010/main" val="31861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831937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 y="0"/>
            <a:ext cx="9151091" cy="7111999"/>
          </a:xfrm>
          <a:prstGeom prst="rect">
            <a:avLst/>
          </a:prstGeom>
        </p:spPr>
      </p:pic>
      <p:sp>
        <p:nvSpPr>
          <p:cNvPr id="17"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sp>
        <p:nvSpPr>
          <p:cNvPr id="26" name="Title 1"/>
          <p:cNvSpPr txBox="1">
            <a:spLocks/>
          </p:cNvSpPr>
          <p:nvPr/>
        </p:nvSpPr>
        <p:spPr bwMode="auto">
          <a:xfrm>
            <a:off x="923447" y="293715"/>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Fundamentals of Active Listening: RASA</a:t>
            </a:r>
          </a:p>
        </p:txBody>
      </p:sp>
      <p:pic>
        <p:nvPicPr>
          <p:cNvPr id="3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815603" y="2421968"/>
            <a:ext cx="2547705" cy="3631763"/>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KEY CONSIDERATIONS when using RASA:</a:t>
            </a:r>
          </a:p>
          <a:p>
            <a:pPr marL="342900" indent="-342900">
              <a:spcBef>
                <a:spcPts val="600"/>
              </a:spcBef>
              <a:buAutoNum type="arabicPeriod"/>
            </a:pPr>
            <a:r>
              <a:rPr lang="en-US" sz="1600" b="1" dirty="0">
                <a:latin typeface="Arial" panose="020B0604020202020204" pitchFamily="34" charset="0"/>
                <a:cs typeface="Arial" panose="020B0604020202020204" pitchFamily="34" charset="0"/>
              </a:rPr>
              <a:t>Be agile</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Do your best to use each step of RASA but know that you do not have to follow a specific order.</a:t>
            </a:r>
          </a:p>
          <a:p>
            <a:pPr marL="342900" indent="-342900">
              <a:spcBef>
                <a:spcPts val="600"/>
              </a:spcBef>
              <a:buAutoNum type="arabicPeriod"/>
            </a:pPr>
            <a:r>
              <a:rPr lang="en-US" sz="1600" b="1" dirty="0">
                <a:latin typeface="Arial" panose="020B0604020202020204" pitchFamily="34" charset="0"/>
                <a:cs typeface="Arial" panose="020B0604020202020204" pitchFamily="34" charset="0"/>
              </a:rPr>
              <a:t>Practice makes progress</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Some parts may feel natural while others may feel uncomfortable at first. Make an effort to practice each one.</a:t>
            </a:r>
          </a:p>
          <a:p>
            <a:pPr marL="342900" indent="-342900">
              <a:buAutoNum type="arabicPeriod"/>
            </a:pPr>
            <a:endParaRPr lang="en-US" sz="1400" dirty="0"/>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4554" y="2447787"/>
            <a:ext cx="529830" cy="648733"/>
          </a:xfrm>
          <a:prstGeom prst="rect">
            <a:avLst/>
          </a:prstGeom>
        </p:spPr>
      </p:pic>
      <p:cxnSp>
        <p:nvCxnSpPr>
          <p:cNvPr id="46" name="Straight Connector 45"/>
          <p:cNvCxnSpPr/>
          <p:nvPr/>
        </p:nvCxnSpPr>
        <p:spPr>
          <a:xfrm>
            <a:off x="5773806" y="2405257"/>
            <a:ext cx="24338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025" y="1539579"/>
            <a:ext cx="4292937" cy="4292937"/>
          </a:xfrm>
          <a:prstGeom prst="rect">
            <a:avLst/>
          </a:prstGeom>
        </p:spPr>
      </p:pic>
      <p:cxnSp>
        <p:nvCxnSpPr>
          <p:cNvPr id="47" name="Straight Connector 46"/>
          <p:cNvCxnSpPr/>
          <p:nvPr/>
        </p:nvCxnSpPr>
        <p:spPr>
          <a:xfrm>
            <a:off x="5773806" y="5877702"/>
            <a:ext cx="24338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211580" y="3972718"/>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S</a:t>
            </a:r>
          </a:p>
        </p:txBody>
      </p:sp>
      <p:sp>
        <p:nvSpPr>
          <p:cNvPr id="55" name="TextBox 54"/>
          <p:cNvSpPr txBox="1"/>
          <p:nvPr/>
        </p:nvSpPr>
        <p:spPr>
          <a:xfrm>
            <a:off x="3100399" y="3970909"/>
            <a:ext cx="1979602"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56" name="TextBox 55"/>
          <p:cNvSpPr txBox="1"/>
          <p:nvPr/>
        </p:nvSpPr>
        <p:spPr>
          <a:xfrm>
            <a:off x="1201421" y="1880682"/>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R</a:t>
            </a:r>
          </a:p>
        </p:txBody>
      </p:sp>
      <p:sp>
        <p:nvSpPr>
          <p:cNvPr id="57" name="TextBox 56"/>
          <p:cNvSpPr txBox="1"/>
          <p:nvPr/>
        </p:nvSpPr>
        <p:spPr>
          <a:xfrm>
            <a:off x="3307027" y="1880682"/>
            <a:ext cx="1555804"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58" name="Rectangle 57"/>
          <p:cNvSpPr/>
          <p:nvPr/>
        </p:nvSpPr>
        <p:spPr>
          <a:xfrm>
            <a:off x="1196340" y="4931552"/>
            <a:ext cx="1639916"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Summarize</a:t>
            </a:r>
          </a:p>
        </p:txBody>
      </p:sp>
      <p:sp>
        <p:nvSpPr>
          <p:cNvPr id="59" name="Rectangle 58"/>
          <p:cNvSpPr/>
          <p:nvPr/>
        </p:nvSpPr>
        <p:spPr>
          <a:xfrm>
            <a:off x="3210559" y="2853500"/>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Acknowledge</a:t>
            </a:r>
          </a:p>
        </p:txBody>
      </p:sp>
      <p:sp>
        <p:nvSpPr>
          <p:cNvPr id="60" name="Rectangle 59"/>
          <p:cNvSpPr/>
          <p:nvPr/>
        </p:nvSpPr>
        <p:spPr>
          <a:xfrm>
            <a:off x="3210560" y="4928411"/>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Ask</a:t>
            </a:r>
          </a:p>
        </p:txBody>
      </p:sp>
      <p:sp>
        <p:nvSpPr>
          <p:cNvPr id="61" name="Rectangle 60"/>
          <p:cNvSpPr/>
          <p:nvPr/>
        </p:nvSpPr>
        <p:spPr>
          <a:xfrm>
            <a:off x="1201420" y="2851358"/>
            <a:ext cx="162560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Receive</a:t>
            </a:r>
          </a:p>
        </p:txBody>
      </p:sp>
      <p:pic>
        <p:nvPicPr>
          <p:cNvPr id="2" name="Picture 1" descr="Logo&#10;&#10;Description automatically generated">
            <a:extLst>
              <a:ext uri="{FF2B5EF4-FFF2-40B4-BE49-F238E27FC236}">
                <a16:creationId xmlns:a16="http://schemas.microsoft.com/office/drawing/2014/main" id="{9032C642-F178-A224-ACD4-EF86249BD3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 name="Picture 2" descr="Logo&#10;&#10;Description automatically generated">
            <a:extLst>
              <a:ext uri="{FF2B5EF4-FFF2-40B4-BE49-F238E27FC236}">
                <a16:creationId xmlns:a16="http://schemas.microsoft.com/office/drawing/2014/main" id="{3BCB7541-ED3A-A597-E9C0-846233B5BC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Tree>
    <p:extLst>
      <p:ext uri="{BB962C8B-B14F-4D97-AF65-F5344CB8AC3E}">
        <p14:creationId xmlns:p14="http://schemas.microsoft.com/office/powerpoint/2010/main" val="2649262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68871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25250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 y="0"/>
            <a:ext cx="9151091" cy="7111999"/>
          </a:xfrm>
          <a:prstGeom prst="rect">
            <a:avLst/>
          </a:prstGeom>
        </p:spPr>
      </p:pic>
      <p:sp>
        <p:nvSpPr>
          <p:cNvPr id="17"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2" name="Rounded Rectangle 81"/>
          <p:cNvSpPr/>
          <p:nvPr/>
        </p:nvSpPr>
        <p:spPr>
          <a:xfrm>
            <a:off x="827779" y="2144789"/>
            <a:ext cx="2639321" cy="929872"/>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Rounded Rectangle 2"/>
          <p:cNvSpPr/>
          <p:nvPr/>
        </p:nvSpPr>
        <p:spPr>
          <a:xfrm>
            <a:off x="774700" y="4320904"/>
            <a:ext cx="3541150" cy="706850"/>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Active Listening Practical Exercise</a:t>
            </a:r>
          </a:p>
        </p:txBody>
      </p:sp>
      <p:sp>
        <p:nvSpPr>
          <p:cNvPr id="20" name="TextBox 19"/>
          <p:cNvSpPr txBox="1"/>
          <p:nvPr/>
        </p:nvSpPr>
        <p:spPr>
          <a:xfrm>
            <a:off x="774700" y="4393060"/>
            <a:ext cx="1792981" cy="553998"/>
          </a:xfrm>
          <a:prstGeom prst="rect">
            <a:avLst/>
          </a:prstGeom>
          <a:noFill/>
        </p:spPr>
        <p:txBody>
          <a:bodyPr wrap="square" rtlCol="0">
            <a:spAutoFit/>
          </a:bodyPr>
          <a:lstStyle/>
          <a:p>
            <a:pPr algn="r"/>
            <a:r>
              <a:rPr lang="en-US" sz="1600" b="1" dirty="0"/>
              <a:t>Summarize</a:t>
            </a:r>
            <a:r>
              <a:rPr lang="en-US" sz="1600" dirty="0"/>
              <a:t> </a:t>
            </a:r>
            <a:r>
              <a:rPr lang="en-US" sz="1400" dirty="0"/>
              <a:t>the speaker's key points</a:t>
            </a:r>
          </a:p>
        </p:txBody>
      </p:sp>
      <p:sp>
        <p:nvSpPr>
          <p:cNvPr id="83" name="Rounded Rectangle 82"/>
          <p:cNvSpPr/>
          <p:nvPr/>
        </p:nvSpPr>
        <p:spPr>
          <a:xfrm>
            <a:off x="5518294" y="1968500"/>
            <a:ext cx="2781156" cy="1244399"/>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4" name="Rounded Rectangle 83"/>
          <p:cNvSpPr/>
          <p:nvPr/>
        </p:nvSpPr>
        <p:spPr>
          <a:xfrm>
            <a:off x="5511465" y="4160241"/>
            <a:ext cx="2692400" cy="1096564"/>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 name="TextBox 49"/>
          <p:cNvSpPr txBox="1"/>
          <p:nvPr/>
        </p:nvSpPr>
        <p:spPr>
          <a:xfrm>
            <a:off x="852902" y="2227340"/>
            <a:ext cx="1696788" cy="769441"/>
          </a:xfrm>
          <a:prstGeom prst="rect">
            <a:avLst/>
          </a:prstGeom>
          <a:noFill/>
        </p:spPr>
        <p:txBody>
          <a:bodyPr wrap="square" rtlCol="0">
            <a:spAutoFit/>
          </a:bodyPr>
          <a:lstStyle/>
          <a:p>
            <a:pPr algn="r"/>
            <a:r>
              <a:rPr lang="en-US" sz="1600" b="1" dirty="0"/>
              <a:t>Receive</a:t>
            </a:r>
            <a:r>
              <a:rPr lang="en-US" sz="1600" dirty="0"/>
              <a:t> </a:t>
            </a:r>
            <a:r>
              <a:rPr lang="en-US" sz="1400" dirty="0"/>
              <a:t>information by giving full attention</a:t>
            </a:r>
          </a:p>
        </p:txBody>
      </p:sp>
      <p:sp>
        <p:nvSpPr>
          <p:cNvPr id="18" name="TextBox 17"/>
          <p:cNvSpPr txBox="1"/>
          <p:nvPr/>
        </p:nvSpPr>
        <p:spPr>
          <a:xfrm>
            <a:off x="6688763" y="2104376"/>
            <a:ext cx="1559887" cy="984885"/>
          </a:xfrm>
          <a:prstGeom prst="rect">
            <a:avLst/>
          </a:prstGeom>
          <a:noFill/>
        </p:spPr>
        <p:txBody>
          <a:bodyPr wrap="square" rtlCol="0">
            <a:spAutoFit/>
          </a:bodyPr>
          <a:lstStyle/>
          <a:p>
            <a:r>
              <a:rPr lang="en-US" sz="1600" b="1" dirty="0"/>
              <a:t>Acknowledge</a:t>
            </a:r>
            <a:r>
              <a:rPr lang="en-US" sz="1600" dirty="0"/>
              <a:t> </a:t>
            </a:r>
            <a:r>
              <a:rPr lang="en-US" sz="1400" dirty="0"/>
              <a:t>the speaker with eye contact and encouragement</a:t>
            </a:r>
          </a:p>
        </p:txBody>
      </p:sp>
      <p:sp>
        <p:nvSpPr>
          <p:cNvPr id="22" name="TextBox 21"/>
          <p:cNvSpPr txBox="1"/>
          <p:nvPr/>
        </p:nvSpPr>
        <p:spPr>
          <a:xfrm>
            <a:off x="6726333" y="4222785"/>
            <a:ext cx="1408021" cy="984885"/>
          </a:xfrm>
          <a:prstGeom prst="rect">
            <a:avLst/>
          </a:prstGeom>
          <a:noFill/>
        </p:spPr>
        <p:txBody>
          <a:bodyPr wrap="square" rtlCol="0">
            <a:spAutoFit/>
          </a:bodyPr>
          <a:lstStyle/>
          <a:p>
            <a:r>
              <a:rPr lang="en-US" sz="1600" b="1" dirty="0"/>
              <a:t>Ask</a:t>
            </a:r>
            <a:r>
              <a:rPr lang="en-US" sz="1600" dirty="0"/>
              <a:t> </a:t>
            </a:r>
            <a:r>
              <a:rPr lang="en-US" sz="1400" dirty="0"/>
              <a:t>clarifying questions to check for understanding</a:t>
            </a:r>
          </a:p>
        </p:txBody>
      </p:sp>
      <p:pic>
        <p:nvPicPr>
          <p:cNvPr id="81"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Slide Number Placeholder 5"/>
          <p:cNvSpPr txBox="1">
            <a:spLocks/>
          </p:cNvSpPr>
          <p:nvPr/>
        </p:nvSpPr>
        <p:spPr>
          <a:xfrm>
            <a:off x="8641080" y="6523299"/>
            <a:ext cx="472440" cy="2432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1692" y="1539579"/>
            <a:ext cx="4292937" cy="4292937"/>
          </a:xfrm>
          <a:prstGeom prst="rect">
            <a:avLst/>
          </a:prstGeom>
        </p:spPr>
      </p:pic>
      <p:sp>
        <p:nvSpPr>
          <p:cNvPr id="27" name="TextBox 26"/>
          <p:cNvSpPr txBox="1"/>
          <p:nvPr/>
        </p:nvSpPr>
        <p:spPr>
          <a:xfrm>
            <a:off x="2744142" y="3972718"/>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S</a:t>
            </a:r>
          </a:p>
        </p:txBody>
      </p:sp>
      <p:sp>
        <p:nvSpPr>
          <p:cNvPr id="29" name="TextBox 28"/>
          <p:cNvSpPr txBox="1"/>
          <p:nvPr/>
        </p:nvSpPr>
        <p:spPr>
          <a:xfrm>
            <a:off x="4638041" y="3970909"/>
            <a:ext cx="1979602"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30" name="TextBox 29"/>
          <p:cNvSpPr txBox="1"/>
          <p:nvPr/>
        </p:nvSpPr>
        <p:spPr>
          <a:xfrm>
            <a:off x="2744143" y="1880682"/>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R</a:t>
            </a:r>
          </a:p>
        </p:txBody>
      </p:sp>
      <p:sp>
        <p:nvSpPr>
          <p:cNvPr id="31" name="TextBox 30"/>
          <p:cNvSpPr txBox="1"/>
          <p:nvPr/>
        </p:nvSpPr>
        <p:spPr>
          <a:xfrm>
            <a:off x="4849749" y="1880682"/>
            <a:ext cx="1555804"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32" name="Rectangle 31"/>
          <p:cNvSpPr/>
          <p:nvPr/>
        </p:nvSpPr>
        <p:spPr>
          <a:xfrm>
            <a:off x="2739062" y="4931552"/>
            <a:ext cx="1639916"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Summarize</a:t>
            </a:r>
          </a:p>
        </p:txBody>
      </p:sp>
      <p:sp>
        <p:nvSpPr>
          <p:cNvPr id="33" name="Rectangle 32"/>
          <p:cNvSpPr/>
          <p:nvPr/>
        </p:nvSpPr>
        <p:spPr>
          <a:xfrm>
            <a:off x="4732961" y="2848420"/>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Acknowledge</a:t>
            </a:r>
          </a:p>
        </p:txBody>
      </p:sp>
      <p:sp>
        <p:nvSpPr>
          <p:cNvPr id="34" name="Rectangle 33"/>
          <p:cNvSpPr/>
          <p:nvPr/>
        </p:nvSpPr>
        <p:spPr>
          <a:xfrm>
            <a:off x="4727882" y="4933491"/>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Ask</a:t>
            </a:r>
          </a:p>
        </p:txBody>
      </p:sp>
      <p:sp>
        <p:nvSpPr>
          <p:cNvPr id="35" name="Rectangle 34"/>
          <p:cNvSpPr/>
          <p:nvPr/>
        </p:nvSpPr>
        <p:spPr>
          <a:xfrm>
            <a:off x="2744142" y="2851358"/>
            <a:ext cx="162560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Receive</a:t>
            </a:r>
          </a:p>
        </p:txBody>
      </p:sp>
      <p:pic>
        <p:nvPicPr>
          <p:cNvPr id="2" name="Picture 1" descr="Logo&#10;&#10;Description automatically generated">
            <a:extLst>
              <a:ext uri="{FF2B5EF4-FFF2-40B4-BE49-F238E27FC236}">
                <a16:creationId xmlns:a16="http://schemas.microsoft.com/office/drawing/2014/main" id="{56902A05-730F-8B8E-3222-39212C4BB1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4" name="Picture 3" descr="Logo&#10;&#10;Description automatically generated">
            <a:extLst>
              <a:ext uri="{FF2B5EF4-FFF2-40B4-BE49-F238E27FC236}">
                <a16:creationId xmlns:a16="http://schemas.microsoft.com/office/drawing/2014/main" id="{763E94EB-F792-0832-1B37-D3D386F644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Tree>
    <p:extLst>
      <p:ext uri="{BB962C8B-B14F-4D97-AF65-F5344CB8AC3E}">
        <p14:creationId xmlns:p14="http://schemas.microsoft.com/office/powerpoint/2010/main" val="417073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024933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99447"/>
            <a:ext cx="9144000" cy="4983480"/>
          </a:xfrm>
          <a:prstGeom prst="rect">
            <a:avLst/>
          </a:prstGeom>
        </p:spPr>
      </p:pic>
      <p:sp>
        <p:nvSpPr>
          <p:cNvPr id="22" name="Content Placeholder 3"/>
          <p:cNvSpPr>
            <a:spLocks noGrp="1"/>
          </p:cNvSpPr>
          <p:nvPr>
            <p:ph idx="1"/>
          </p:nvPr>
        </p:nvSpPr>
        <p:spPr>
          <a:xfrm rot="20666744">
            <a:off x="2290646" y="2711716"/>
            <a:ext cx="4266697" cy="3141354"/>
          </a:xfrm>
        </p:spPr>
        <p:txBody>
          <a:bodyPr/>
          <a:lstStyle/>
          <a:p>
            <a:pPr marL="971550" lvl="1" indent="-457200">
              <a:spcBef>
                <a:spcPct val="0"/>
              </a:spcBef>
              <a:spcAft>
                <a:spcPts val="600"/>
              </a:spcAft>
              <a:buFont typeface="+mj-lt"/>
              <a:buAutoNum type="arabicPeriod"/>
              <a:defRPr/>
            </a:pPr>
            <a:r>
              <a:rPr lang="en-US" sz="1600" dirty="0"/>
              <a:t>How did it feel to incorporate </a:t>
            </a:r>
            <a:r>
              <a:rPr lang="en-US" sz="1600" b="1" dirty="0"/>
              <a:t>active listening </a:t>
            </a:r>
            <a:r>
              <a:rPr lang="en-US" sz="1600" dirty="0"/>
              <a:t>and the </a:t>
            </a:r>
            <a:r>
              <a:rPr lang="en-US" sz="1600" b="1" dirty="0"/>
              <a:t>RASA fundamentals</a:t>
            </a:r>
            <a:r>
              <a:rPr lang="en-US" sz="1600" dirty="0"/>
              <a:t> into your conversations?</a:t>
            </a:r>
          </a:p>
          <a:p>
            <a:pPr marL="971550" lvl="1" indent="-457200">
              <a:spcBef>
                <a:spcPct val="0"/>
              </a:spcBef>
              <a:spcAft>
                <a:spcPts val="600"/>
              </a:spcAft>
              <a:buFont typeface="+mj-lt"/>
              <a:buAutoNum type="arabicPeriod"/>
              <a:defRPr/>
            </a:pPr>
            <a:r>
              <a:rPr lang="en-US" sz="1600" dirty="0"/>
              <a:t>When you were in the role of </a:t>
            </a:r>
            <a:r>
              <a:rPr lang="en-US" sz="1600" b="1" dirty="0"/>
              <a:t>Active Listener</a:t>
            </a:r>
            <a:r>
              <a:rPr lang="en-US" sz="1600" dirty="0"/>
              <a:t>, how did using the steps of RASA help support your ability to actively listen?</a:t>
            </a:r>
          </a:p>
          <a:p>
            <a:pPr marL="971550" lvl="1" indent="-457200">
              <a:spcBef>
                <a:spcPct val="0"/>
              </a:spcBef>
              <a:spcAft>
                <a:spcPts val="600"/>
              </a:spcAft>
              <a:buFont typeface="+mj-lt"/>
              <a:buAutoNum type="arabicPeriod"/>
              <a:defRPr/>
            </a:pPr>
            <a:r>
              <a:rPr lang="en-US" sz="1600" dirty="0"/>
              <a:t>When you were in the </a:t>
            </a:r>
            <a:r>
              <a:rPr lang="en-US" sz="1600" b="1" dirty="0"/>
              <a:t>Speaker role</a:t>
            </a:r>
            <a:r>
              <a:rPr lang="en-US" sz="1600" dirty="0"/>
              <a:t>, what was it like to have your partner actively listening (or putting forth effort to)?</a:t>
            </a:r>
          </a:p>
        </p:txBody>
      </p:sp>
      <p:sp>
        <p:nvSpPr>
          <p:cNvPr id="2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Slide Number Placeholder 5"/>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
        <p:nvSpPr>
          <p:cNvPr id="2" name="Title 1">
            <a:extLst>
              <a:ext uri="{FF2B5EF4-FFF2-40B4-BE49-F238E27FC236}">
                <a16:creationId xmlns:a16="http://schemas.microsoft.com/office/drawing/2014/main" id="{C2A4E49E-D37B-0F89-6329-3516FD5032B9}"/>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a:extLst>
              <a:ext uri="{FF2B5EF4-FFF2-40B4-BE49-F238E27FC236}">
                <a16:creationId xmlns:a16="http://schemas.microsoft.com/office/drawing/2014/main" id="{D1352C59-9A21-C97F-9C18-1BDE18889405}"/>
              </a:ext>
            </a:extLst>
          </p:cNvPr>
          <p:cNvSpPr/>
          <p:nvPr/>
        </p:nvSpPr>
        <p:spPr>
          <a:xfrm>
            <a:off x="-127000" y="-34075"/>
            <a:ext cx="9398000" cy="153352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AABCB7E6-AAC0-DEDB-14E1-76A95D272B0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Active Listening Practical Exercise</a:t>
            </a:r>
          </a:p>
        </p:txBody>
      </p:sp>
      <p:grpSp>
        <p:nvGrpSpPr>
          <p:cNvPr id="6" name="Group 5">
            <a:extLst>
              <a:ext uri="{FF2B5EF4-FFF2-40B4-BE49-F238E27FC236}">
                <a16:creationId xmlns:a16="http://schemas.microsoft.com/office/drawing/2014/main" id="{87904389-94B9-A667-C827-CD3854F474F7}"/>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2C8802AE-00F3-B721-55F4-0265119BC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2F4F80A2-7CC4-97F5-8F60-1E5F7DF79E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05679186-39D9-8AED-24FB-4D28F11ACE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484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40902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7" name="Slide Number Placeholder 5"/>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pic>
        <p:nvPicPr>
          <p:cNvPr id="25" name="Picture 24">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2879"/>
            <a:ext cx="9150750" cy="5227769"/>
          </a:xfrm>
          <a:prstGeom prst="rect">
            <a:avLst/>
          </a:prstGeom>
          <a:noFill/>
          <a:ln>
            <a:noFill/>
          </a:ln>
        </p:spPr>
      </p:pic>
      <p:sp>
        <p:nvSpPr>
          <p:cNvPr id="26" name="Rectangle 4"/>
          <p:cNvSpPr/>
          <p:nvPr/>
        </p:nvSpPr>
        <p:spPr>
          <a:xfrm>
            <a:off x="1082512" y="2224613"/>
            <a:ext cx="1792086" cy="446309"/>
          </a:xfrm>
          <a:custGeom>
            <a:avLst/>
            <a:gdLst>
              <a:gd name="connsiteX0" fmla="*/ 0 w 2114550"/>
              <a:gd name="connsiteY0" fmla="*/ 0 h 446309"/>
              <a:gd name="connsiteX1" fmla="*/ 2114550 w 2114550"/>
              <a:gd name="connsiteY1" fmla="*/ 0 h 446309"/>
              <a:gd name="connsiteX2" fmla="*/ 2114550 w 2114550"/>
              <a:gd name="connsiteY2" fmla="*/ 446309 h 446309"/>
              <a:gd name="connsiteX3" fmla="*/ 0 w 2114550"/>
              <a:gd name="connsiteY3" fmla="*/ 446309 h 446309"/>
              <a:gd name="connsiteX4" fmla="*/ 0 w 2114550"/>
              <a:gd name="connsiteY4" fmla="*/ 0 h 446309"/>
              <a:gd name="connsiteX0" fmla="*/ 0 w 2114550"/>
              <a:gd name="connsiteY0" fmla="*/ 0 h 446309"/>
              <a:gd name="connsiteX1" fmla="*/ 2114550 w 2114550"/>
              <a:gd name="connsiteY1" fmla="*/ 0 h 446309"/>
              <a:gd name="connsiteX2" fmla="*/ 1898650 w 2114550"/>
              <a:gd name="connsiteY2" fmla="*/ 433609 h 446309"/>
              <a:gd name="connsiteX3" fmla="*/ 0 w 2114550"/>
              <a:gd name="connsiteY3" fmla="*/ 446309 h 446309"/>
              <a:gd name="connsiteX4" fmla="*/ 0 w 2114550"/>
              <a:gd name="connsiteY4" fmla="*/ 0 h 446309"/>
              <a:gd name="connsiteX0" fmla="*/ 0 w 2318745"/>
              <a:gd name="connsiteY0" fmla="*/ 0 h 446309"/>
              <a:gd name="connsiteX1" fmla="*/ 2318745 w 2318745"/>
              <a:gd name="connsiteY1" fmla="*/ 0 h 446309"/>
              <a:gd name="connsiteX2" fmla="*/ 1898650 w 2318745"/>
              <a:gd name="connsiteY2" fmla="*/ 433609 h 446309"/>
              <a:gd name="connsiteX3" fmla="*/ 0 w 2318745"/>
              <a:gd name="connsiteY3" fmla="*/ 446309 h 446309"/>
              <a:gd name="connsiteX4" fmla="*/ 0 w 2318745"/>
              <a:gd name="connsiteY4" fmla="*/ 0 h 44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45" h="446309">
                <a:moveTo>
                  <a:pt x="0" y="0"/>
                </a:moveTo>
                <a:lnTo>
                  <a:pt x="2318745" y="0"/>
                </a:lnTo>
                <a:lnTo>
                  <a:pt x="1898650" y="433609"/>
                </a:lnTo>
                <a:lnTo>
                  <a:pt x="0" y="446309"/>
                </a:lnTo>
                <a:lnTo>
                  <a:pt x="0" y="0"/>
                </a:lnTo>
                <a:close/>
              </a:path>
            </a:pathLst>
          </a:custGeom>
          <a:solidFill>
            <a:srgbClr val="6B6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33696" y="2247712"/>
            <a:ext cx="1268296" cy="400110"/>
          </a:xfrm>
          <a:prstGeom prst="rect">
            <a:avLst/>
          </a:prstGeom>
        </p:spPr>
        <p:txBody>
          <a:bodyPr wrap="none">
            <a:spAutoFit/>
          </a:bodyPr>
          <a:lstStyle/>
          <a:p>
            <a:r>
              <a:rPr lang="en-US" sz="2000" b="1" dirty="0">
                <a:solidFill>
                  <a:schemeClr val="bg1"/>
                </a:solidFill>
              </a:rPr>
              <a:t>Scenario</a:t>
            </a:r>
            <a:endParaRPr lang="en-US" sz="2000" dirty="0">
              <a:solidFill>
                <a:schemeClr val="bg1"/>
              </a:solidFill>
            </a:endParaRPr>
          </a:p>
        </p:txBody>
      </p:sp>
      <p:sp>
        <p:nvSpPr>
          <p:cNvPr id="29" name="Rectangle 28"/>
          <p:cNvSpPr/>
          <p:nvPr/>
        </p:nvSpPr>
        <p:spPr>
          <a:xfrm>
            <a:off x="2781301" y="2359782"/>
            <a:ext cx="5229860" cy="1831271"/>
          </a:xfrm>
          <a:prstGeom prst="rect">
            <a:avLst/>
          </a:prstGeom>
        </p:spPr>
        <p:txBody>
          <a:bodyPr wrap="square">
            <a:spAutoFit/>
          </a:bodyPr>
          <a:lstStyle/>
          <a:p>
            <a:pPr>
              <a:spcBef>
                <a:spcPts val="600"/>
              </a:spcBef>
            </a:pPr>
            <a:r>
              <a:rPr lang="en-US" dirty="0">
                <a:solidFill>
                  <a:schemeClr val="dk1"/>
                </a:solidFill>
                <a:latin typeface="Arial" panose="020B0604020202020204" pitchFamily="34" charset="0"/>
                <a:cs typeface="Arial" panose="020B0604020202020204" pitchFamily="34" charset="0"/>
              </a:rPr>
              <a:t>You notice SGT Jones has been kind of testy lately. He seems to get easily frustrated and will sometimes fly off the handle. You also heard him sharing with someone that he hasn’t been sleeping well lately.</a:t>
            </a:r>
          </a:p>
          <a:p>
            <a:pPr>
              <a:spcBef>
                <a:spcPts val="600"/>
              </a:spcBef>
            </a:pPr>
            <a:endParaRPr lang="en-US" dirty="0">
              <a:solidFill>
                <a:schemeClr val="dk1"/>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429" y="4056982"/>
            <a:ext cx="2133846" cy="2133846"/>
          </a:xfrm>
          <a:prstGeom prst="rect">
            <a:avLst/>
          </a:prstGeom>
        </p:spPr>
      </p:pic>
      <p:sp>
        <p:nvSpPr>
          <p:cNvPr id="38" name="TextBox 37"/>
          <p:cNvSpPr txBox="1"/>
          <p:nvPr/>
        </p:nvSpPr>
        <p:spPr>
          <a:xfrm>
            <a:off x="3672414" y="5225840"/>
            <a:ext cx="945998"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S</a:t>
            </a:r>
          </a:p>
        </p:txBody>
      </p:sp>
      <p:sp>
        <p:nvSpPr>
          <p:cNvPr id="39" name="TextBox 38"/>
          <p:cNvSpPr txBox="1"/>
          <p:nvPr/>
        </p:nvSpPr>
        <p:spPr>
          <a:xfrm>
            <a:off x="4698999" y="4191939"/>
            <a:ext cx="958695"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A</a:t>
            </a:r>
          </a:p>
        </p:txBody>
      </p:sp>
      <p:sp>
        <p:nvSpPr>
          <p:cNvPr id="40" name="TextBox 39"/>
          <p:cNvSpPr txBox="1"/>
          <p:nvPr/>
        </p:nvSpPr>
        <p:spPr>
          <a:xfrm>
            <a:off x="3674533" y="4191048"/>
            <a:ext cx="947954"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R</a:t>
            </a:r>
          </a:p>
        </p:txBody>
      </p:sp>
      <p:sp>
        <p:nvSpPr>
          <p:cNvPr id="41" name="TextBox 40"/>
          <p:cNvSpPr txBox="1"/>
          <p:nvPr/>
        </p:nvSpPr>
        <p:spPr>
          <a:xfrm>
            <a:off x="4697305" y="5227530"/>
            <a:ext cx="958696"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A</a:t>
            </a:r>
          </a:p>
        </p:txBody>
      </p:sp>
      <p:sp>
        <p:nvSpPr>
          <p:cNvPr id="42" name="Rectangle 41"/>
          <p:cNvSpPr/>
          <p:nvPr/>
        </p:nvSpPr>
        <p:spPr>
          <a:xfrm>
            <a:off x="3732001" y="5677142"/>
            <a:ext cx="825500" cy="248406"/>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Summarize</a:t>
            </a:r>
          </a:p>
        </p:txBody>
      </p:sp>
      <p:sp>
        <p:nvSpPr>
          <p:cNvPr id="43" name="Rectangle 42"/>
          <p:cNvSpPr/>
          <p:nvPr/>
        </p:nvSpPr>
        <p:spPr>
          <a:xfrm>
            <a:off x="4702702" y="4645544"/>
            <a:ext cx="948267" cy="246221"/>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Acknowledge</a:t>
            </a:r>
          </a:p>
        </p:txBody>
      </p:sp>
      <p:sp>
        <p:nvSpPr>
          <p:cNvPr id="44" name="Rectangle 43"/>
          <p:cNvSpPr/>
          <p:nvPr/>
        </p:nvSpPr>
        <p:spPr>
          <a:xfrm>
            <a:off x="4770121" y="5676883"/>
            <a:ext cx="812800" cy="246221"/>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Ask</a:t>
            </a:r>
          </a:p>
        </p:txBody>
      </p:sp>
      <p:sp>
        <p:nvSpPr>
          <p:cNvPr id="45" name="Rectangle 44"/>
          <p:cNvSpPr/>
          <p:nvPr/>
        </p:nvSpPr>
        <p:spPr>
          <a:xfrm>
            <a:off x="3754967" y="4646014"/>
            <a:ext cx="795866" cy="246221"/>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Receive</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6032" y="4063650"/>
            <a:ext cx="2109816" cy="2109816"/>
          </a:xfrm>
          <a:prstGeom prst="rect">
            <a:avLst/>
          </a:prstGeom>
        </p:spPr>
      </p:pic>
      <p:sp>
        <p:nvSpPr>
          <p:cNvPr id="2" name="Rectangle 1">
            <a:extLst>
              <a:ext uri="{FF2B5EF4-FFF2-40B4-BE49-F238E27FC236}">
                <a16:creationId xmlns:a16="http://schemas.microsoft.com/office/drawing/2014/main" id="{A79CACF1-7523-C6F0-571B-97C205E4F2EF}"/>
              </a:ext>
            </a:extLst>
          </p:cNvPr>
          <p:cNvSpPr/>
          <p:nvPr/>
        </p:nvSpPr>
        <p:spPr>
          <a:xfrm>
            <a:off x="6576852" y="1614480"/>
            <a:ext cx="2304836" cy="379298"/>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C9F56F43-50DF-CAD9-40D9-6E2E24B45540}"/>
              </a:ext>
            </a:extLst>
          </p:cNvPr>
          <p:cNvSpPr txBox="1"/>
          <p:nvPr/>
        </p:nvSpPr>
        <p:spPr>
          <a:xfrm>
            <a:off x="6066124" y="1682698"/>
            <a:ext cx="3443245" cy="337405"/>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pic>
        <p:nvPicPr>
          <p:cNvPr id="4" name="Picture 3" descr="A close up of a triangle&#10;&#10;Description automatically generated">
            <a:extLst>
              <a:ext uri="{FF2B5EF4-FFF2-40B4-BE49-F238E27FC236}">
                <a16:creationId xmlns:a16="http://schemas.microsoft.com/office/drawing/2014/main" id="{E5CF9CB0-F69F-DF56-6D5A-69EC2FD9A3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0170" y="1504674"/>
            <a:ext cx="635995" cy="566222"/>
          </a:xfrm>
          <a:prstGeom prst="rect">
            <a:avLst/>
          </a:prstGeom>
        </p:spPr>
      </p:pic>
      <p:sp>
        <p:nvSpPr>
          <p:cNvPr id="5" name="Title 1">
            <a:extLst>
              <a:ext uri="{FF2B5EF4-FFF2-40B4-BE49-F238E27FC236}">
                <a16:creationId xmlns:a16="http://schemas.microsoft.com/office/drawing/2014/main" id="{5540079E-465B-9B26-D61E-3C8EC2076F8C}"/>
              </a:ext>
            </a:extLst>
          </p:cNvPr>
          <p:cNvSpPr>
            <a:spLocks noGrp="1"/>
          </p:cNvSpPr>
          <p:nvPr>
            <p:ph type="title"/>
          </p:nvPr>
        </p:nvSpPr>
        <p:spPr>
          <a:xfrm>
            <a:off x="910043" y="338776"/>
            <a:ext cx="7175586" cy="457200"/>
          </a:xfrm>
        </p:spPr>
        <p:txBody>
          <a:bodyPr/>
          <a:lstStyle/>
          <a:p>
            <a:r>
              <a:rPr lang="en-US" sz="2000" cap="none" dirty="0">
                <a:solidFill>
                  <a:schemeClr val="tx1">
                    <a:lumMod val="75000"/>
                    <a:lumOff val="25000"/>
                  </a:schemeClr>
                </a:solidFill>
              </a:rPr>
              <a:t>Training Purpose</a:t>
            </a:r>
          </a:p>
        </p:txBody>
      </p:sp>
      <p:sp>
        <p:nvSpPr>
          <p:cNvPr id="6" name="Rectangle 5">
            <a:extLst>
              <a:ext uri="{FF2B5EF4-FFF2-40B4-BE49-F238E27FC236}">
                <a16:creationId xmlns:a16="http://schemas.microsoft.com/office/drawing/2014/main" id="{4AA8199F-E5B2-3FDA-8ACE-6636246B8F57}"/>
              </a:ext>
            </a:extLst>
          </p:cNvPr>
          <p:cNvSpPr/>
          <p:nvPr/>
        </p:nvSpPr>
        <p:spPr>
          <a:xfrm>
            <a:off x="-59267" y="-18033"/>
            <a:ext cx="9280385" cy="135738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3">
            <a:extLst>
              <a:ext uri="{FF2B5EF4-FFF2-40B4-BE49-F238E27FC236}">
                <a16:creationId xmlns:a16="http://schemas.microsoft.com/office/drawing/2014/main" id="{A67FFCA6-DF2E-5224-5FF8-7D4475A66671}"/>
              </a:ext>
            </a:extLst>
          </p:cNvPr>
          <p:cNvSpPr txBox="1">
            <a:spLocks/>
          </p:cNvSpPr>
          <p:nvPr/>
        </p:nvSpPr>
        <p:spPr bwMode="auto">
          <a:xfrm>
            <a:off x="908623" y="337021"/>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Active Listening to Show you CARE: Mitigate Risk</a:t>
            </a:r>
          </a:p>
        </p:txBody>
      </p:sp>
      <p:grpSp>
        <p:nvGrpSpPr>
          <p:cNvPr id="8" name="Group 7">
            <a:extLst>
              <a:ext uri="{FF2B5EF4-FFF2-40B4-BE49-F238E27FC236}">
                <a16:creationId xmlns:a16="http://schemas.microsoft.com/office/drawing/2014/main" id="{D2A44E9E-8A6B-A84A-E3A6-CA922E92305E}"/>
              </a:ext>
            </a:extLst>
          </p:cNvPr>
          <p:cNvGrpSpPr/>
          <p:nvPr/>
        </p:nvGrpSpPr>
        <p:grpSpPr>
          <a:xfrm>
            <a:off x="131197" y="16472"/>
            <a:ext cx="9015516" cy="1060759"/>
            <a:chOff x="131197" y="430"/>
            <a:chExt cx="9015516" cy="1060759"/>
          </a:xfrm>
        </p:grpSpPr>
        <p:pic>
          <p:nvPicPr>
            <p:cNvPr id="9" name="Picture 8" descr="Logo&#10;&#10;Description automatically generated">
              <a:extLst>
                <a:ext uri="{FF2B5EF4-FFF2-40B4-BE49-F238E27FC236}">
                  <a16:creationId xmlns:a16="http://schemas.microsoft.com/office/drawing/2014/main" id="{13642A81-C9E7-EF7C-3D26-533E129B80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FBDDF4F2-FBEA-148E-1309-9C192B1770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1" name="Picture 10">
            <a:extLst>
              <a:ext uri="{FF2B5EF4-FFF2-40B4-BE49-F238E27FC236}">
                <a16:creationId xmlns:a16="http://schemas.microsoft.com/office/drawing/2014/main" id="{CEEB9579-DD64-4ECB-DABF-C8DD93C856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2" y="649400"/>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830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971685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BF20F5-E176-4F40-B4BB-D8931849A102}"/>
              </a:ext>
            </a:extLst>
          </p:cNvPr>
          <p:cNvSpPr/>
          <p:nvPr/>
        </p:nvSpPr>
        <p:spPr>
          <a:xfrm>
            <a:off x="693420" y="2672680"/>
            <a:ext cx="5325646" cy="756319"/>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ular Callout 3"/>
          <p:cNvSpPr/>
          <p:nvPr/>
        </p:nvSpPr>
        <p:spPr>
          <a:xfrm>
            <a:off x="777240" y="1254293"/>
            <a:ext cx="3708400" cy="903546"/>
          </a:xfrm>
          <a:prstGeom prst="wedgeRoundRectCallout">
            <a:avLst>
              <a:gd name="adj1" fmla="val -59049"/>
              <a:gd name="adj2" fmla="val 5038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en-US" sz="1200" dirty="0">
                <a:solidFill>
                  <a:srgbClr val="FFC626"/>
                </a:solidFill>
                <a:latin typeface="Arial"/>
              </a:rPr>
              <a:t>13</a:t>
            </a:r>
          </a:p>
        </p:txBody>
      </p:sp>
      <p:sp>
        <p:nvSpPr>
          <p:cNvPr id="3" name="Rectangle 2"/>
          <p:cNvSpPr/>
          <p:nvPr/>
        </p:nvSpPr>
        <p:spPr>
          <a:xfrm>
            <a:off x="843280" y="1327037"/>
            <a:ext cx="3454400" cy="738664"/>
          </a:xfrm>
          <a:prstGeom prst="rect">
            <a:avLst/>
          </a:prstGeom>
        </p:spPr>
        <p:txBody>
          <a:bodyPr wrap="square">
            <a:spAutoFit/>
          </a:bodyPr>
          <a:lstStyle/>
          <a:p>
            <a:pPr algn="ctr">
              <a:spcBef>
                <a:spcPts val="600"/>
              </a:spcBef>
            </a:pPr>
            <a:r>
              <a:rPr lang="en-US" sz="1400" dirty="0">
                <a:latin typeface="Arial" panose="020B0604020202020204" pitchFamily="34" charset="0"/>
                <a:cs typeface="Arial" panose="020B0604020202020204" pitchFamily="34" charset="0"/>
              </a:rPr>
              <a:t>“I’m really not sure how this Army thing is going to work out. I’ve got a family now and it’s making everything a lot harder.”</a:t>
            </a:r>
          </a:p>
        </p:txBody>
      </p:sp>
      <p:sp>
        <p:nvSpPr>
          <p:cNvPr id="5" name="Rectangle 4"/>
          <p:cNvSpPr/>
          <p:nvPr/>
        </p:nvSpPr>
        <p:spPr>
          <a:xfrm>
            <a:off x="924560" y="2744581"/>
            <a:ext cx="4853044" cy="523220"/>
          </a:xfrm>
          <a:prstGeom prst="rect">
            <a:avLst/>
          </a:prstGeom>
        </p:spPr>
        <p:txBody>
          <a:bodyPr wrap="square">
            <a:spAutoFit/>
          </a:bodyPr>
          <a:lstStyle/>
          <a:p>
            <a:pPr lvl="0" algn="ctr" defTabSz="916093">
              <a:defRPr/>
            </a:pPr>
            <a:r>
              <a:rPr lang="en-US" sz="1400" dirty="0">
                <a:solidFill>
                  <a:schemeClr val="tx1">
                    <a:lumMod val="95000"/>
                    <a:lumOff val="5000"/>
                  </a:schemeClr>
                </a:solidFill>
                <a:latin typeface="Arial" panose="020B0604020202020204" pitchFamily="34" charset="0"/>
                <a:cs typeface="Arial" panose="020B0604020202020204" pitchFamily="34" charset="0"/>
              </a:rPr>
              <a:t>W</a:t>
            </a:r>
            <a:r>
              <a:rPr lang="en-US" sz="1400" kern="0" dirty="0">
                <a:solidFill>
                  <a:schemeClr val="tx1">
                    <a:lumMod val="95000"/>
                    <a:lumOff val="5000"/>
                  </a:schemeClr>
                </a:solidFill>
                <a:latin typeface="Arial" panose="020B0604020202020204" pitchFamily="34" charset="0"/>
                <a:cs typeface="Arial" panose="020B0604020202020204" pitchFamily="34" charset="0"/>
              </a:rPr>
              <a:t>hat is an example of an open-ended question that you might ask to get more information?</a:t>
            </a:r>
          </a:p>
        </p:txBody>
      </p:sp>
      <p:grpSp>
        <p:nvGrpSpPr>
          <p:cNvPr id="9" name="Group 8"/>
          <p:cNvGrpSpPr/>
          <p:nvPr/>
        </p:nvGrpSpPr>
        <p:grpSpPr>
          <a:xfrm>
            <a:off x="3429677" y="3562724"/>
            <a:ext cx="4768302" cy="702458"/>
            <a:chOff x="3429677" y="3562724"/>
            <a:chExt cx="4768302" cy="702458"/>
          </a:xfrm>
        </p:grpSpPr>
        <p:sp>
          <p:nvSpPr>
            <p:cNvPr id="32" name="Rounded Rectangular Callout 31"/>
            <p:cNvSpPr/>
            <p:nvPr/>
          </p:nvSpPr>
          <p:spPr>
            <a:xfrm>
              <a:off x="3429677" y="3562724"/>
              <a:ext cx="4768302" cy="702458"/>
            </a:xfrm>
            <a:prstGeom prst="wedgeRoundRectCallout">
              <a:avLst>
                <a:gd name="adj1" fmla="val 56823"/>
                <a:gd name="adj2" fmla="val 5002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6" name="Rectangle 5"/>
            <p:cNvSpPr/>
            <p:nvPr/>
          </p:nvSpPr>
          <p:spPr>
            <a:xfrm>
              <a:off x="3429677" y="3632803"/>
              <a:ext cx="4640419" cy="523220"/>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“Are there specific things about having a family or being unsure about the Army that are making things harder?”</a:t>
              </a:r>
              <a:endParaRPr lang="en-US" sz="1400" dirty="0"/>
            </a:p>
          </p:txBody>
        </p:sp>
      </p:grpSp>
      <p:grpSp>
        <p:nvGrpSpPr>
          <p:cNvPr id="10" name="Group 9"/>
          <p:cNvGrpSpPr/>
          <p:nvPr/>
        </p:nvGrpSpPr>
        <p:grpSpPr>
          <a:xfrm>
            <a:off x="777240" y="4502646"/>
            <a:ext cx="7444826" cy="1442721"/>
            <a:chOff x="777240" y="4502646"/>
            <a:chExt cx="7444826" cy="1442721"/>
          </a:xfrm>
        </p:grpSpPr>
        <p:sp>
          <p:nvSpPr>
            <p:cNvPr id="33" name="Rounded Rectangular Callout 32"/>
            <p:cNvSpPr/>
            <p:nvPr/>
          </p:nvSpPr>
          <p:spPr>
            <a:xfrm>
              <a:off x="777240" y="4502646"/>
              <a:ext cx="7444826" cy="1442721"/>
            </a:xfrm>
            <a:prstGeom prst="wedgeRoundRectCallout">
              <a:avLst>
                <a:gd name="adj1" fmla="val -56345"/>
                <a:gd name="adj2" fmla="val 4777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7" name="Rectangle 6"/>
            <p:cNvSpPr/>
            <p:nvPr/>
          </p:nvSpPr>
          <p:spPr>
            <a:xfrm>
              <a:off x="995680" y="4658630"/>
              <a:ext cx="7074416" cy="1169551"/>
            </a:xfrm>
            <a:prstGeom prst="rect">
              <a:avLst/>
            </a:prstGeom>
          </p:spPr>
          <p:txBody>
            <a:bodyPr wrap="square">
              <a:spAutoFit/>
            </a:bodyPr>
            <a:lstStyle/>
            <a:p>
              <a:pPr lvl="0" algn="ctr">
                <a:spcBef>
                  <a:spcPts val="600"/>
                </a:spcBef>
                <a:defRPr/>
              </a:pPr>
              <a:r>
                <a:rPr lang="en-US" sz="1400" dirty="0">
                  <a:latin typeface="Arial" panose="020B0604020202020204" pitchFamily="34" charset="0"/>
                  <a:cs typeface="Arial" panose="020B0604020202020204" pitchFamily="34" charset="0"/>
                </a:rPr>
                <a:t>“We just had a baby last month and she’s not sleeping well at night, so neither am I. Because I want to set us up for the future, I decided to take college classes and enrolled in one. It’s a lot more work than I thought it was going to be. It’s really hard to concentrate at work, on my homework, and on anything. I’m sucking at everything. Little things are causing me to snap that never used to and I’m just pissed off all the time.”</a:t>
              </a:r>
            </a:p>
          </p:txBody>
        </p:sp>
      </p:gr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143" y="2421707"/>
            <a:ext cx="512597" cy="512597"/>
          </a:xfrm>
          <a:prstGeom prst="rect">
            <a:avLst/>
          </a:prstGeom>
        </p:spPr>
      </p:pic>
      <p:grpSp>
        <p:nvGrpSpPr>
          <p:cNvPr id="2" name="Group 1">
            <a:extLst>
              <a:ext uri="{FF2B5EF4-FFF2-40B4-BE49-F238E27FC236}">
                <a16:creationId xmlns:a16="http://schemas.microsoft.com/office/drawing/2014/main" id="{5D4A81F9-6318-0C43-1E4D-55D5267889DC}"/>
              </a:ext>
            </a:extLst>
          </p:cNvPr>
          <p:cNvGrpSpPr/>
          <p:nvPr/>
        </p:nvGrpSpPr>
        <p:grpSpPr>
          <a:xfrm>
            <a:off x="6561011" y="1191413"/>
            <a:ext cx="2133846" cy="2133847"/>
            <a:chOff x="-5842277" y="1106390"/>
            <a:chExt cx="4292937" cy="4292937"/>
          </a:xfrm>
        </p:grpSpPr>
        <p:pic>
          <p:nvPicPr>
            <p:cNvPr id="8" name="Picture 7">
              <a:extLst>
                <a:ext uri="{FF2B5EF4-FFF2-40B4-BE49-F238E27FC236}">
                  <a16:creationId xmlns:a16="http://schemas.microsoft.com/office/drawing/2014/main" id="{18F5EFF2-626A-486B-72EE-FDC73B090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277" y="1106390"/>
              <a:ext cx="4292937" cy="4292937"/>
            </a:xfrm>
            <a:prstGeom prst="rect">
              <a:avLst/>
            </a:prstGeom>
          </p:spPr>
        </p:pic>
        <p:sp>
          <p:nvSpPr>
            <p:cNvPr id="11" name="TextBox 10">
              <a:extLst>
                <a:ext uri="{FF2B5EF4-FFF2-40B4-BE49-F238E27FC236}">
                  <a16:creationId xmlns:a16="http://schemas.microsoft.com/office/drawing/2014/main" id="{BA46C333-2111-325A-3A9A-412DE33F9ABC}"/>
                </a:ext>
              </a:extLst>
            </p:cNvPr>
            <p:cNvSpPr txBox="1"/>
            <p:nvPr/>
          </p:nvSpPr>
          <p:spPr>
            <a:xfrm>
              <a:off x="-5599827" y="3287036"/>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S</a:t>
              </a:r>
              <a:endParaRPr lang="en-US" sz="4400" dirty="0">
                <a:solidFill>
                  <a:srgbClr val="727365"/>
                </a:solidFill>
                <a:latin typeface="Arial Black" panose="020B0A04020102020204" pitchFamily="34" charset="0"/>
              </a:endParaRPr>
            </a:p>
          </p:txBody>
        </p:sp>
        <p:sp>
          <p:nvSpPr>
            <p:cNvPr id="12" name="TextBox 11">
              <a:extLst>
                <a:ext uri="{FF2B5EF4-FFF2-40B4-BE49-F238E27FC236}">
                  <a16:creationId xmlns:a16="http://schemas.microsoft.com/office/drawing/2014/main" id="{DCDE37BC-8A5E-6D67-59CC-B80ED47A8035}"/>
                </a:ext>
              </a:extLst>
            </p:cNvPr>
            <p:cNvSpPr txBox="1"/>
            <p:nvPr/>
          </p:nvSpPr>
          <p:spPr>
            <a:xfrm>
              <a:off x="-3705928" y="3321300"/>
              <a:ext cx="1979601"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13" name="TextBox 12">
              <a:extLst>
                <a:ext uri="{FF2B5EF4-FFF2-40B4-BE49-F238E27FC236}">
                  <a16:creationId xmlns:a16="http://schemas.microsoft.com/office/drawing/2014/main" id="{10D1A9BC-AF6F-5C57-ED72-01F47FEF92DA}"/>
                </a:ext>
              </a:extLst>
            </p:cNvPr>
            <p:cNvSpPr txBox="1"/>
            <p:nvPr/>
          </p:nvSpPr>
          <p:spPr>
            <a:xfrm>
              <a:off x="-5599825" y="1267143"/>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R</a:t>
              </a:r>
              <a:endParaRPr lang="en-US" sz="4400" dirty="0">
                <a:solidFill>
                  <a:srgbClr val="727365"/>
                </a:solidFill>
                <a:latin typeface="Arial Black" panose="020B0A04020102020204" pitchFamily="34" charset="0"/>
              </a:endParaRPr>
            </a:p>
          </p:txBody>
        </p:sp>
        <p:sp>
          <p:nvSpPr>
            <p:cNvPr id="14" name="TextBox 13">
              <a:extLst>
                <a:ext uri="{FF2B5EF4-FFF2-40B4-BE49-F238E27FC236}">
                  <a16:creationId xmlns:a16="http://schemas.microsoft.com/office/drawing/2014/main" id="{2283F4E7-2CCF-D3A2-27F7-A41CAFAD98D6}"/>
                </a:ext>
              </a:extLst>
            </p:cNvPr>
            <p:cNvSpPr txBox="1"/>
            <p:nvPr/>
          </p:nvSpPr>
          <p:spPr>
            <a:xfrm>
              <a:off x="-3494219" y="1267143"/>
              <a:ext cx="1555803"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15" name="Rectangle 14">
              <a:extLst>
                <a:ext uri="{FF2B5EF4-FFF2-40B4-BE49-F238E27FC236}">
                  <a16:creationId xmlns:a16="http://schemas.microsoft.com/office/drawing/2014/main" id="{29966251-76C4-4BD6-832B-945BB5294AFA}"/>
                </a:ext>
              </a:extLst>
            </p:cNvPr>
            <p:cNvSpPr/>
            <p:nvPr/>
          </p:nvSpPr>
          <p:spPr>
            <a:xfrm>
              <a:off x="-5604907" y="4498363"/>
              <a:ext cx="163991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Summarize</a:t>
              </a:r>
              <a:endParaRPr lang="en-US" sz="1200" b="1" dirty="0">
                <a:solidFill>
                  <a:srgbClr val="242021"/>
                </a:solidFill>
                <a:latin typeface="Arial Narrow" panose="020B0606020202030204" pitchFamily="34" charset="0"/>
              </a:endParaRPr>
            </a:p>
          </p:txBody>
        </p:sp>
        <p:sp>
          <p:nvSpPr>
            <p:cNvPr id="16" name="Rectangle 15">
              <a:extLst>
                <a:ext uri="{FF2B5EF4-FFF2-40B4-BE49-F238E27FC236}">
                  <a16:creationId xmlns:a16="http://schemas.microsoft.com/office/drawing/2014/main" id="{7B43FCC1-29DC-BC60-0311-B0A9716E96EF}"/>
                </a:ext>
              </a:extLst>
            </p:cNvPr>
            <p:cNvSpPr/>
            <p:nvPr/>
          </p:nvSpPr>
          <p:spPr>
            <a:xfrm>
              <a:off x="-3611008" y="2415230"/>
              <a:ext cx="1788286" cy="510836"/>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Acknowledge</a:t>
              </a:r>
              <a:endParaRPr lang="en-US" sz="1100" b="1" dirty="0">
                <a:solidFill>
                  <a:srgbClr val="242021"/>
                </a:solidFill>
                <a:latin typeface="Arial Narrow" panose="020B0606020202030204" pitchFamily="34" charset="0"/>
              </a:endParaRPr>
            </a:p>
          </p:txBody>
        </p:sp>
        <p:sp>
          <p:nvSpPr>
            <p:cNvPr id="17" name="Rectangle 16">
              <a:extLst>
                <a:ext uri="{FF2B5EF4-FFF2-40B4-BE49-F238E27FC236}">
                  <a16:creationId xmlns:a16="http://schemas.microsoft.com/office/drawing/2014/main" id="{D834A8F8-A282-AE20-978A-0D2E80B6EFC1}"/>
                </a:ext>
              </a:extLst>
            </p:cNvPr>
            <p:cNvSpPr/>
            <p:nvPr/>
          </p:nvSpPr>
          <p:spPr>
            <a:xfrm>
              <a:off x="-3616088" y="4500303"/>
              <a:ext cx="178828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Ask</a:t>
              </a:r>
              <a:endParaRPr lang="en-US" sz="1600" b="1" dirty="0">
                <a:solidFill>
                  <a:srgbClr val="242021"/>
                </a:solidFill>
                <a:latin typeface="Arial Narrow" panose="020B0606020202030204" pitchFamily="34" charset="0"/>
              </a:endParaRPr>
            </a:p>
          </p:txBody>
        </p:sp>
        <p:sp>
          <p:nvSpPr>
            <p:cNvPr id="18" name="Rectangle 17">
              <a:extLst>
                <a:ext uri="{FF2B5EF4-FFF2-40B4-BE49-F238E27FC236}">
                  <a16:creationId xmlns:a16="http://schemas.microsoft.com/office/drawing/2014/main" id="{283C9698-DF90-ECDE-16A7-141EB6791313}"/>
                </a:ext>
              </a:extLst>
            </p:cNvPr>
            <p:cNvSpPr/>
            <p:nvPr/>
          </p:nvSpPr>
          <p:spPr>
            <a:xfrm>
              <a:off x="-5599827" y="2418169"/>
              <a:ext cx="1625599"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Receive</a:t>
              </a:r>
              <a:endParaRPr lang="en-US" sz="1100" b="1" dirty="0">
                <a:solidFill>
                  <a:srgbClr val="242021"/>
                </a:solidFill>
                <a:latin typeface="Arial Narrow" panose="020B0606020202030204" pitchFamily="34" charset="0"/>
              </a:endParaRPr>
            </a:p>
          </p:txBody>
        </p:sp>
      </p:grpSp>
      <p:sp>
        <p:nvSpPr>
          <p:cNvPr id="20" name="Rectangle: Rounded Corners 19">
            <a:extLst>
              <a:ext uri="{FF2B5EF4-FFF2-40B4-BE49-F238E27FC236}">
                <a16:creationId xmlns:a16="http://schemas.microsoft.com/office/drawing/2014/main" id="{794D7BCB-B077-8C99-55A5-FC457CEDA544}"/>
              </a:ext>
            </a:extLst>
          </p:cNvPr>
          <p:cNvSpPr/>
          <p:nvPr/>
        </p:nvSpPr>
        <p:spPr>
          <a:xfrm>
            <a:off x="6678998" y="2342344"/>
            <a:ext cx="805494" cy="778764"/>
          </a:xfrm>
          <a:prstGeom prst="roundRect">
            <a:avLst/>
          </a:prstGeom>
          <a:noFill/>
          <a:ln w="57150">
            <a:solidFill>
              <a:srgbClr val="FFD5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1D42E1E9-1164-BBA8-E2A6-A5BD61E25585}"/>
              </a:ext>
            </a:extLst>
          </p:cNvPr>
          <p:cNvSpPr/>
          <p:nvPr/>
        </p:nvSpPr>
        <p:spPr>
          <a:xfrm>
            <a:off x="7709255" y="2332883"/>
            <a:ext cx="805494" cy="778764"/>
          </a:xfrm>
          <a:prstGeom prst="roundRect">
            <a:avLst/>
          </a:prstGeom>
          <a:noFill/>
          <a:ln w="57150">
            <a:solidFill>
              <a:srgbClr val="FFD5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a:extLst>
              <a:ext uri="{FF2B5EF4-FFF2-40B4-BE49-F238E27FC236}">
                <a16:creationId xmlns:a16="http://schemas.microsoft.com/office/drawing/2014/main" id="{2DEA256E-9ABB-5284-2F79-19ACBE0D1CDB}"/>
              </a:ext>
            </a:extLst>
          </p:cNvPr>
          <p:cNvSpPr>
            <a:spLocks noGrp="1"/>
          </p:cNvSpPr>
          <p:nvPr>
            <p:ph type="title"/>
          </p:nvPr>
        </p:nvSpPr>
        <p:spPr>
          <a:xfrm>
            <a:off x="910043" y="354818"/>
            <a:ext cx="7175586" cy="457200"/>
          </a:xfrm>
        </p:spPr>
        <p:txBody>
          <a:bodyPr/>
          <a:lstStyle/>
          <a:p>
            <a:r>
              <a:rPr lang="en-US" sz="2000" cap="none" dirty="0">
                <a:solidFill>
                  <a:schemeClr val="tx1">
                    <a:lumMod val="75000"/>
                    <a:lumOff val="25000"/>
                  </a:schemeClr>
                </a:solidFill>
              </a:rPr>
              <a:t>Training Purpose</a:t>
            </a:r>
          </a:p>
        </p:txBody>
      </p:sp>
      <p:sp>
        <p:nvSpPr>
          <p:cNvPr id="28" name="Rectangle 27">
            <a:extLst>
              <a:ext uri="{FF2B5EF4-FFF2-40B4-BE49-F238E27FC236}">
                <a16:creationId xmlns:a16="http://schemas.microsoft.com/office/drawing/2014/main" id="{2F013386-3D8B-7459-0682-0C54C4A64DD0}"/>
              </a:ext>
            </a:extLst>
          </p:cNvPr>
          <p:cNvSpPr/>
          <p:nvPr/>
        </p:nvSpPr>
        <p:spPr>
          <a:xfrm>
            <a:off x="-59267" y="-1991"/>
            <a:ext cx="9280385" cy="1221353"/>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3">
            <a:extLst>
              <a:ext uri="{FF2B5EF4-FFF2-40B4-BE49-F238E27FC236}">
                <a16:creationId xmlns:a16="http://schemas.microsoft.com/office/drawing/2014/main" id="{1861C13D-BF0C-31A5-115D-FCF73D5CCD6D}"/>
              </a:ext>
            </a:extLst>
          </p:cNvPr>
          <p:cNvSpPr txBox="1">
            <a:spLocks/>
          </p:cNvSpPr>
          <p:nvPr/>
        </p:nvSpPr>
        <p:spPr bwMode="auto">
          <a:xfrm>
            <a:off x="908623" y="353063"/>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Active Listening to Show you CARE: Mitigate Risk</a:t>
            </a:r>
          </a:p>
        </p:txBody>
      </p:sp>
      <p:grpSp>
        <p:nvGrpSpPr>
          <p:cNvPr id="30" name="Group 29">
            <a:extLst>
              <a:ext uri="{FF2B5EF4-FFF2-40B4-BE49-F238E27FC236}">
                <a16:creationId xmlns:a16="http://schemas.microsoft.com/office/drawing/2014/main" id="{0F79732E-0A3D-B6B5-0AF4-E7E5BB0CE402}"/>
              </a:ext>
            </a:extLst>
          </p:cNvPr>
          <p:cNvGrpSpPr/>
          <p:nvPr/>
        </p:nvGrpSpPr>
        <p:grpSpPr>
          <a:xfrm>
            <a:off x="131197" y="32514"/>
            <a:ext cx="9015516" cy="1060759"/>
            <a:chOff x="131197" y="430"/>
            <a:chExt cx="9015516" cy="1060759"/>
          </a:xfrm>
        </p:grpSpPr>
        <p:pic>
          <p:nvPicPr>
            <p:cNvPr id="31" name="Picture 30" descr="Logo&#10;&#10;Description automatically generated">
              <a:extLst>
                <a:ext uri="{FF2B5EF4-FFF2-40B4-BE49-F238E27FC236}">
                  <a16:creationId xmlns:a16="http://schemas.microsoft.com/office/drawing/2014/main" id="{885881BA-CB59-59E2-BDEE-4EF8A9FF4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4" name="Picture 33" descr="Logo&#10;&#10;Description automatically generated">
              <a:extLst>
                <a:ext uri="{FF2B5EF4-FFF2-40B4-BE49-F238E27FC236}">
                  <a16:creationId xmlns:a16="http://schemas.microsoft.com/office/drawing/2014/main" id="{A9E19719-95F7-0762-3C45-B8F62FA5E3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35" name="Picture 34">
            <a:extLst>
              <a:ext uri="{FF2B5EF4-FFF2-40B4-BE49-F238E27FC236}">
                <a16:creationId xmlns:a16="http://schemas.microsoft.com/office/drawing/2014/main" id="{21282200-0D23-CADE-052D-A4FD467B19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65442"/>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984775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800"/>
            <a:ext cx="9144000" cy="5160432"/>
          </a:xfrm>
          <a:prstGeom prst="rect">
            <a:avLst/>
          </a:prstGeom>
        </p:spPr>
      </p:pic>
      <p:sp>
        <p:nvSpPr>
          <p:cNvPr id="59" name="Rectangle 58"/>
          <p:cNvSpPr/>
          <p:nvPr/>
        </p:nvSpPr>
        <p:spPr>
          <a:xfrm>
            <a:off x="487680" y="3651359"/>
            <a:ext cx="1178560"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62" name="Slide Number Placeholder 5"/>
          <p:cNvSpPr txBox="1">
            <a:spLocks/>
          </p:cNvSpPr>
          <p:nvPr/>
        </p:nvSpPr>
        <p:spPr>
          <a:xfrm>
            <a:off x="869994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pic>
        <p:nvPicPr>
          <p:cNvPr id="63" name="Picture 6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4248" y="4533810"/>
            <a:ext cx="345246" cy="340722"/>
          </a:xfrm>
          <a:prstGeom prst="rect">
            <a:avLst/>
          </a:prstGeom>
        </p:spPr>
      </p:pic>
      <p:sp>
        <p:nvSpPr>
          <p:cNvPr id="64" name="Rectangle 63">
            <a:extLst>
              <a:ext uri="{FF2B5EF4-FFF2-40B4-BE49-F238E27FC236}">
                <a16:creationId xmlns:a16="http://schemas.microsoft.com/office/drawing/2014/main" id="{7BB38FDF-6C02-47DE-B983-A26F806D63EC}"/>
              </a:ext>
            </a:extLst>
          </p:cNvPr>
          <p:cNvSpPr/>
          <p:nvPr/>
        </p:nvSpPr>
        <p:spPr>
          <a:xfrm>
            <a:off x="6425633" y="4121947"/>
            <a:ext cx="2323012" cy="2005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5" name="TextBox 64">
            <a:extLst>
              <a:ext uri="{FF2B5EF4-FFF2-40B4-BE49-F238E27FC236}">
                <a16:creationId xmlns:a16="http://schemas.microsoft.com/office/drawing/2014/main" id="{75AE2224-BAE5-4B98-B0BC-009373D5DB20}"/>
              </a:ext>
            </a:extLst>
          </p:cNvPr>
          <p:cNvSpPr txBox="1"/>
          <p:nvPr/>
        </p:nvSpPr>
        <p:spPr>
          <a:xfrm>
            <a:off x="6498534" y="4220826"/>
            <a:ext cx="2111353" cy="1815882"/>
          </a:xfrm>
          <a:prstGeom prst="rect">
            <a:avLst/>
          </a:prstGeom>
          <a:noFill/>
        </p:spPr>
        <p:txBody>
          <a:bodyPr wrap="square" rtlCol="0">
            <a:spAutoFit/>
          </a:bodyPr>
          <a:lstStyle/>
          <a:p>
            <a:pPr lvl="0">
              <a:spcAft>
                <a:spcPts val="600"/>
              </a:spcAft>
              <a:defRPr/>
            </a:pPr>
            <a:r>
              <a:rPr lang="en-US" sz="1400" dirty="0">
                <a:solidFill>
                  <a:schemeClr val="dk1"/>
                </a:solidFill>
                <a:latin typeface="Arial" panose="020B0604020202020204" pitchFamily="34" charset="0"/>
                <a:ea typeface="Verdana" panose="020B0604030504040204" pitchFamily="34" charset="0"/>
                <a:cs typeface="Arial" panose="020B0604020202020204" pitchFamily="34" charset="0"/>
              </a:rPr>
              <a:t>How could the </a:t>
            </a:r>
            <a:r>
              <a:rPr lang="en-US" sz="1400" b="1" dirty="0">
                <a:solidFill>
                  <a:schemeClr val="dk1"/>
                </a:solidFill>
                <a:latin typeface="Arial" panose="020B0604020202020204" pitchFamily="34" charset="0"/>
                <a:ea typeface="Verdana" panose="020B0604030504040204" pitchFamily="34" charset="0"/>
                <a:cs typeface="Arial" panose="020B0604020202020204" pitchFamily="34" charset="0"/>
              </a:rPr>
              <a:t>Army Values</a:t>
            </a:r>
            <a:r>
              <a:rPr lang="en-US" sz="1400" dirty="0">
                <a:solidFill>
                  <a:schemeClr val="dk1"/>
                </a:solidFill>
                <a:latin typeface="Arial" panose="020B0604020202020204" pitchFamily="34" charset="0"/>
                <a:ea typeface="Verdana" panose="020B0604030504040204" pitchFamily="34" charset="0"/>
                <a:cs typeface="Arial" panose="020B0604020202020204" pitchFamily="34" charset="0"/>
              </a:rPr>
              <a:t> help motivate you to engage in active listening and the RASA fundamentals as it pertains to suicide prevention and intervention? </a:t>
            </a:r>
          </a:p>
        </p:txBody>
      </p:sp>
      <p:sp>
        <p:nvSpPr>
          <p:cNvPr id="67" name="Rectangle 66"/>
          <p:cNvSpPr/>
          <p:nvPr/>
        </p:nvSpPr>
        <p:spPr>
          <a:xfrm>
            <a:off x="570185" y="3604863"/>
            <a:ext cx="2478224" cy="861774"/>
          </a:xfrm>
          <a:prstGeom prst="rect">
            <a:avLst/>
          </a:prstGeom>
        </p:spPr>
        <p:txBody>
          <a:bodyPr wrap="square">
            <a:spAutoFit/>
          </a:bodyPr>
          <a:lstStyle/>
          <a:p>
            <a:pPr lvl="0" defTabSz="914400">
              <a:defRPr/>
            </a:pPr>
            <a:r>
              <a:rPr lang="en-US" sz="1400" b="1" dirty="0">
                <a:solidFill>
                  <a:srgbClr val="FECC0D"/>
                </a:solidFill>
                <a:latin typeface="Arial" panose="020B0604020202020204" pitchFamily="34" charset="0"/>
                <a:cs typeface="Arial" panose="020B0604020202020204" pitchFamily="34" charset="0"/>
              </a:rPr>
              <a:t>LOYALTY</a:t>
            </a:r>
            <a:br>
              <a:rPr lang="en-US" sz="2400" dirty="0">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Bear true faith and allegiance to the U.S. Constitution, the Army, your unit, and other Soldiers.</a:t>
            </a:r>
            <a:r>
              <a:rPr lang="en-US" sz="1200" dirty="0">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68" name="Rectangle 67"/>
          <p:cNvSpPr/>
          <p:nvPr/>
        </p:nvSpPr>
        <p:spPr>
          <a:xfrm>
            <a:off x="-1" y="3130306"/>
            <a:ext cx="4140857" cy="32653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69" name="Rectangle 68"/>
          <p:cNvSpPr/>
          <p:nvPr/>
        </p:nvSpPr>
        <p:spPr>
          <a:xfrm>
            <a:off x="573443" y="4506010"/>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DUTY</a:t>
            </a:r>
          </a:p>
          <a:p>
            <a:r>
              <a:rPr lang="en-US" sz="1200" dirty="0">
                <a:solidFill>
                  <a:schemeClr val="bg1"/>
                </a:solidFill>
                <a:latin typeface="Arial" panose="020B0604020202020204" pitchFamily="34" charset="0"/>
                <a:cs typeface="Arial" panose="020B0604020202020204" pitchFamily="34" charset="0"/>
              </a:rPr>
              <a:t>Fulfill your obligations.</a:t>
            </a:r>
          </a:p>
        </p:txBody>
      </p:sp>
      <p:sp>
        <p:nvSpPr>
          <p:cNvPr id="70" name="Rectangle 69"/>
          <p:cNvSpPr/>
          <p:nvPr/>
        </p:nvSpPr>
        <p:spPr>
          <a:xfrm>
            <a:off x="857427" y="3087077"/>
            <a:ext cx="2315442" cy="446276"/>
          </a:xfrm>
          <a:prstGeom prst="rect">
            <a:avLst/>
          </a:prstGeom>
        </p:spPr>
        <p:txBody>
          <a:bodyPr wrap="none">
            <a:spAutoFit/>
          </a:bodyPr>
          <a:lstStyle/>
          <a:p>
            <a:r>
              <a:rPr lang="en-US" sz="2300" b="1" dirty="0">
                <a:solidFill>
                  <a:srgbClr val="FECC0D"/>
                </a:solidFill>
                <a:latin typeface="Arial Black" panose="020B0A04020102020204" pitchFamily="34" charset="0"/>
                <a:cs typeface="Arial" panose="020B0604020202020204" pitchFamily="34" charset="0"/>
              </a:rPr>
              <a:t> Army Values</a:t>
            </a:r>
            <a:endParaRPr lang="en-US" sz="2300" dirty="0">
              <a:solidFill>
                <a:srgbClr val="FECC0D"/>
              </a:solidFill>
              <a:latin typeface="Arial Black" panose="020B0A04020102020204" pitchFamily="34" charset="0"/>
            </a:endParaRPr>
          </a:p>
        </p:txBody>
      </p:sp>
      <p:sp>
        <p:nvSpPr>
          <p:cNvPr id="71" name="Rectangle 70"/>
          <p:cNvSpPr/>
          <p:nvPr/>
        </p:nvSpPr>
        <p:spPr>
          <a:xfrm>
            <a:off x="575527" y="5077707"/>
            <a:ext cx="2136665"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RESPECT</a:t>
            </a:r>
          </a:p>
          <a:p>
            <a:r>
              <a:rPr lang="en-US" sz="1200" dirty="0">
                <a:solidFill>
                  <a:schemeClr val="bg1"/>
                </a:solidFill>
                <a:latin typeface="Arial" panose="020B0604020202020204" pitchFamily="34" charset="0"/>
                <a:cs typeface="Arial" panose="020B0604020202020204" pitchFamily="34" charset="0"/>
              </a:rPr>
              <a:t>Treat people as they should be treated.</a:t>
            </a:r>
          </a:p>
        </p:txBody>
      </p:sp>
      <p:sp>
        <p:nvSpPr>
          <p:cNvPr id="72" name="Rectangle 71"/>
          <p:cNvSpPr/>
          <p:nvPr/>
        </p:nvSpPr>
        <p:spPr>
          <a:xfrm>
            <a:off x="3196671" y="4325038"/>
            <a:ext cx="944186"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73" name="Rectangle 72"/>
          <p:cNvSpPr/>
          <p:nvPr/>
        </p:nvSpPr>
        <p:spPr>
          <a:xfrm>
            <a:off x="3307374" y="4821355"/>
            <a:ext cx="2892254"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SELFLESS SERVICE</a:t>
            </a:r>
          </a:p>
          <a:p>
            <a:r>
              <a:rPr lang="en-US" sz="1200" dirty="0">
                <a:solidFill>
                  <a:schemeClr val="bg1"/>
                </a:solidFill>
                <a:latin typeface="Arial" panose="020B0604020202020204" pitchFamily="34" charset="0"/>
                <a:cs typeface="Arial" panose="020B0604020202020204" pitchFamily="34" charset="0"/>
              </a:rPr>
              <a:t>Put the welfare of the Nation, the Army, and subordinates before your own.</a:t>
            </a:r>
          </a:p>
        </p:txBody>
      </p:sp>
      <p:sp>
        <p:nvSpPr>
          <p:cNvPr id="74" name="Rectangle 73"/>
          <p:cNvSpPr/>
          <p:nvPr/>
        </p:nvSpPr>
        <p:spPr>
          <a:xfrm>
            <a:off x="3302294" y="4280784"/>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HONOR</a:t>
            </a:r>
          </a:p>
          <a:p>
            <a:r>
              <a:rPr lang="en-US" sz="1200" dirty="0">
                <a:solidFill>
                  <a:schemeClr val="bg1"/>
                </a:solidFill>
                <a:latin typeface="Arial" panose="020B0604020202020204" pitchFamily="34" charset="0"/>
                <a:cs typeface="Arial" panose="020B0604020202020204" pitchFamily="34" charset="0"/>
              </a:rPr>
              <a:t>Live up to the Army Values.</a:t>
            </a:r>
          </a:p>
        </p:txBody>
      </p:sp>
      <p:sp>
        <p:nvSpPr>
          <p:cNvPr id="75" name="Rectangle 74"/>
          <p:cNvSpPr/>
          <p:nvPr/>
        </p:nvSpPr>
        <p:spPr>
          <a:xfrm>
            <a:off x="3186717" y="3668492"/>
            <a:ext cx="2198083"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76" name="Rectangle 75"/>
          <p:cNvSpPr/>
          <p:nvPr/>
        </p:nvSpPr>
        <p:spPr>
          <a:xfrm>
            <a:off x="3307374" y="5541834"/>
            <a:ext cx="4572000" cy="492443"/>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INTEGRITY</a:t>
            </a:r>
          </a:p>
          <a:p>
            <a:r>
              <a:rPr lang="en-US" sz="1200" dirty="0">
                <a:solidFill>
                  <a:schemeClr val="bg1"/>
                </a:solidFill>
                <a:latin typeface="Arial" panose="020B0604020202020204" pitchFamily="34" charset="0"/>
                <a:cs typeface="Arial" panose="020B0604020202020204" pitchFamily="34" charset="0"/>
              </a:rPr>
              <a:t>Do what’s right, legally and morally.</a:t>
            </a:r>
          </a:p>
        </p:txBody>
      </p:sp>
      <p:sp>
        <p:nvSpPr>
          <p:cNvPr id="77" name="Rectangle 76"/>
          <p:cNvSpPr/>
          <p:nvPr/>
        </p:nvSpPr>
        <p:spPr>
          <a:xfrm>
            <a:off x="3302424" y="3628637"/>
            <a:ext cx="2255096"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PERSONAL</a:t>
            </a:r>
            <a:r>
              <a:rPr lang="en-US" sz="1400" dirty="0">
                <a:latin typeface="Arial" panose="020B0604020202020204" pitchFamily="34" charset="0"/>
                <a:cs typeface="Arial" panose="020B0604020202020204" pitchFamily="34" charset="0"/>
              </a:rPr>
              <a:t> </a:t>
            </a:r>
            <a:r>
              <a:rPr lang="en-US" sz="1400" b="1" dirty="0">
                <a:solidFill>
                  <a:srgbClr val="FECC0D"/>
                </a:solidFill>
                <a:latin typeface="Arial" panose="020B0604020202020204" pitchFamily="34" charset="0"/>
                <a:cs typeface="Arial" panose="020B0604020202020204" pitchFamily="34" charset="0"/>
              </a:rPr>
              <a:t>COURAGE</a:t>
            </a:r>
          </a:p>
          <a:p>
            <a:r>
              <a:rPr lang="en-US" sz="1200" dirty="0">
                <a:solidFill>
                  <a:schemeClr val="bg1"/>
                </a:solidFill>
                <a:latin typeface="Arial" panose="020B0604020202020204" pitchFamily="34" charset="0"/>
                <a:cs typeface="Arial" panose="020B0604020202020204" pitchFamily="34" charset="0"/>
              </a:rPr>
              <a:t>Face fear, danger, or adversity (physical or moral).</a:t>
            </a:r>
          </a:p>
        </p:txBody>
      </p:sp>
      <p:pic>
        <p:nvPicPr>
          <p:cNvPr id="78" name="Picture 77"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5341" y="3651359"/>
            <a:ext cx="345246" cy="340722"/>
          </a:xfrm>
          <a:prstGeom prst="rect">
            <a:avLst/>
          </a:prstGeom>
        </p:spPr>
      </p:pic>
      <p:pic>
        <p:nvPicPr>
          <p:cNvPr id="79" name="Picture 78"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20466" y="5075539"/>
            <a:ext cx="345246" cy="340722"/>
          </a:xfrm>
          <a:prstGeom prst="rect">
            <a:avLst/>
          </a:prstGeom>
        </p:spPr>
      </p:pic>
      <p:pic>
        <p:nvPicPr>
          <p:cNvPr id="80" name="Picture 79"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4047" y="3656117"/>
            <a:ext cx="345246" cy="340722"/>
          </a:xfrm>
          <a:prstGeom prst="rect">
            <a:avLst/>
          </a:prstGeom>
        </p:spPr>
      </p:pic>
      <p:pic>
        <p:nvPicPr>
          <p:cNvPr id="81" name="Picture 80"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323245"/>
            <a:ext cx="345246" cy="340722"/>
          </a:xfrm>
          <a:prstGeom prst="rect">
            <a:avLst/>
          </a:prstGeom>
        </p:spPr>
      </p:pic>
      <p:pic>
        <p:nvPicPr>
          <p:cNvPr id="82" name="Picture 81"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859246"/>
            <a:ext cx="345246" cy="340722"/>
          </a:xfrm>
          <a:prstGeom prst="rect">
            <a:avLst/>
          </a:prstGeom>
        </p:spPr>
      </p:pic>
      <p:pic>
        <p:nvPicPr>
          <p:cNvPr id="83" name="Picture 8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5576515"/>
            <a:ext cx="345246" cy="340722"/>
          </a:xfrm>
          <a:prstGeom prst="rect">
            <a:avLst/>
          </a:prstGeom>
        </p:spPr>
      </p:pic>
      <p:cxnSp>
        <p:nvCxnSpPr>
          <p:cNvPr id="87" name="Straight Connector 86"/>
          <p:cNvCxnSpPr/>
          <p:nvPr/>
        </p:nvCxnSpPr>
        <p:spPr>
          <a:xfrm>
            <a:off x="320466" y="3498912"/>
            <a:ext cx="5699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8452" y="3873879"/>
            <a:ext cx="512597" cy="512597"/>
          </a:xfrm>
          <a:prstGeom prst="rect">
            <a:avLst/>
          </a:prstGeom>
        </p:spPr>
      </p:pic>
      <p:grpSp>
        <p:nvGrpSpPr>
          <p:cNvPr id="2" name="Group 1">
            <a:extLst>
              <a:ext uri="{FF2B5EF4-FFF2-40B4-BE49-F238E27FC236}">
                <a16:creationId xmlns:a16="http://schemas.microsoft.com/office/drawing/2014/main" id="{4FA415F5-AF74-0109-B141-AD536AE2937D}"/>
              </a:ext>
            </a:extLst>
          </p:cNvPr>
          <p:cNvGrpSpPr/>
          <p:nvPr/>
        </p:nvGrpSpPr>
        <p:grpSpPr>
          <a:xfrm>
            <a:off x="6986410" y="1575032"/>
            <a:ext cx="2133846" cy="2133847"/>
            <a:chOff x="-5842277" y="1106390"/>
            <a:chExt cx="4292937" cy="4292937"/>
          </a:xfrm>
        </p:grpSpPr>
        <p:pic>
          <p:nvPicPr>
            <p:cNvPr id="3" name="Picture 2">
              <a:extLst>
                <a:ext uri="{FF2B5EF4-FFF2-40B4-BE49-F238E27FC236}">
                  <a16:creationId xmlns:a16="http://schemas.microsoft.com/office/drawing/2014/main" id="{820EA295-B518-0813-6085-B22530986F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2277" y="1106390"/>
              <a:ext cx="4292937" cy="4292937"/>
            </a:xfrm>
            <a:prstGeom prst="rect">
              <a:avLst/>
            </a:prstGeom>
          </p:spPr>
        </p:pic>
        <p:sp>
          <p:nvSpPr>
            <p:cNvPr id="4" name="TextBox 3">
              <a:extLst>
                <a:ext uri="{FF2B5EF4-FFF2-40B4-BE49-F238E27FC236}">
                  <a16:creationId xmlns:a16="http://schemas.microsoft.com/office/drawing/2014/main" id="{5DD70179-C276-379E-32E9-241ED0B36CA1}"/>
                </a:ext>
              </a:extLst>
            </p:cNvPr>
            <p:cNvSpPr txBox="1"/>
            <p:nvPr/>
          </p:nvSpPr>
          <p:spPr>
            <a:xfrm>
              <a:off x="-5599827" y="3287036"/>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S</a:t>
              </a:r>
              <a:endParaRPr lang="en-US" sz="4400" dirty="0">
                <a:solidFill>
                  <a:srgbClr val="727365"/>
                </a:solidFill>
                <a:latin typeface="Arial Black" panose="020B0A04020102020204" pitchFamily="34" charset="0"/>
              </a:endParaRPr>
            </a:p>
          </p:txBody>
        </p:sp>
        <p:sp>
          <p:nvSpPr>
            <p:cNvPr id="5" name="TextBox 4">
              <a:extLst>
                <a:ext uri="{FF2B5EF4-FFF2-40B4-BE49-F238E27FC236}">
                  <a16:creationId xmlns:a16="http://schemas.microsoft.com/office/drawing/2014/main" id="{943A2FDE-F8F6-A297-AB8D-DD1D827E9016}"/>
                </a:ext>
              </a:extLst>
            </p:cNvPr>
            <p:cNvSpPr txBox="1"/>
            <p:nvPr/>
          </p:nvSpPr>
          <p:spPr>
            <a:xfrm>
              <a:off x="-3705928" y="3321300"/>
              <a:ext cx="1979601"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6" name="TextBox 5">
              <a:extLst>
                <a:ext uri="{FF2B5EF4-FFF2-40B4-BE49-F238E27FC236}">
                  <a16:creationId xmlns:a16="http://schemas.microsoft.com/office/drawing/2014/main" id="{8029FDAD-AB8D-3DF6-411F-BE36AA4BDA73}"/>
                </a:ext>
              </a:extLst>
            </p:cNvPr>
            <p:cNvSpPr txBox="1"/>
            <p:nvPr/>
          </p:nvSpPr>
          <p:spPr>
            <a:xfrm>
              <a:off x="-5599825" y="1267143"/>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R</a:t>
              </a:r>
              <a:endParaRPr lang="en-US" sz="4400" dirty="0">
                <a:solidFill>
                  <a:srgbClr val="727365"/>
                </a:solidFill>
                <a:latin typeface="Arial Black" panose="020B0A04020102020204" pitchFamily="34" charset="0"/>
              </a:endParaRPr>
            </a:p>
          </p:txBody>
        </p:sp>
        <p:sp>
          <p:nvSpPr>
            <p:cNvPr id="7" name="TextBox 6">
              <a:extLst>
                <a:ext uri="{FF2B5EF4-FFF2-40B4-BE49-F238E27FC236}">
                  <a16:creationId xmlns:a16="http://schemas.microsoft.com/office/drawing/2014/main" id="{FE7C0747-DF74-4A5E-1610-7F15D2E38065}"/>
                </a:ext>
              </a:extLst>
            </p:cNvPr>
            <p:cNvSpPr txBox="1"/>
            <p:nvPr/>
          </p:nvSpPr>
          <p:spPr>
            <a:xfrm>
              <a:off x="-3494219" y="1267143"/>
              <a:ext cx="1555803"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8" name="Rectangle 7">
              <a:extLst>
                <a:ext uri="{FF2B5EF4-FFF2-40B4-BE49-F238E27FC236}">
                  <a16:creationId xmlns:a16="http://schemas.microsoft.com/office/drawing/2014/main" id="{7F3D8D94-9473-1BEF-E0D1-9233E1E91D42}"/>
                </a:ext>
              </a:extLst>
            </p:cNvPr>
            <p:cNvSpPr/>
            <p:nvPr/>
          </p:nvSpPr>
          <p:spPr>
            <a:xfrm>
              <a:off x="-5604907" y="4498363"/>
              <a:ext cx="163991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Summarize</a:t>
              </a:r>
              <a:endParaRPr lang="en-US" sz="1200" b="1" dirty="0">
                <a:solidFill>
                  <a:srgbClr val="242021"/>
                </a:solidFill>
                <a:latin typeface="Arial Narrow" panose="020B0606020202030204" pitchFamily="34" charset="0"/>
              </a:endParaRPr>
            </a:p>
          </p:txBody>
        </p:sp>
        <p:sp>
          <p:nvSpPr>
            <p:cNvPr id="10" name="Rectangle 9">
              <a:extLst>
                <a:ext uri="{FF2B5EF4-FFF2-40B4-BE49-F238E27FC236}">
                  <a16:creationId xmlns:a16="http://schemas.microsoft.com/office/drawing/2014/main" id="{4BCD2ECD-E6E7-3DF6-F579-53A8626661D5}"/>
                </a:ext>
              </a:extLst>
            </p:cNvPr>
            <p:cNvSpPr/>
            <p:nvPr/>
          </p:nvSpPr>
          <p:spPr>
            <a:xfrm>
              <a:off x="-3611008" y="2415230"/>
              <a:ext cx="1788286" cy="510836"/>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Acknowledge</a:t>
              </a:r>
              <a:endParaRPr lang="en-US" sz="1100" b="1" dirty="0">
                <a:solidFill>
                  <a:srgbClr val="242021"/>
                </a:solidFill>
                <a:latin typeface="Arial Narrow" panose="020B0606020202030204" pitchFamily="34" charset="0"/>
              </a:endParaRPr>
            </a:p>
          </p:txBody>
        </p:sp>
        <p:sp>
          <p:nvSpPr>
            <p:cNvPr id="12" name="Rectangle 11">
              <a:extLst>
                <a:ext uri="{FF2B5EF4-FFF2-40B4-BE49-F238E27FC236}">
                  <a16:creationId xmlns:a16="http://schemas.microsoft.com/office/drawing/2014/main" id="{0E10534D-C3A2-5C0A-BF41-FA6AA8DBD306}"/>
                </a:ext>
              </a:extLst>
            </p:cNvPr>
            <p:cNvSpPr/>
            <p:nvPr/>
          </p:nvSpPr>
          <p:spPr>
            <a:xfrm>
              <a:off x="-3616088" y="4500303"/>
              <a:ext cx="178828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Ask</a:t>
              </a:r>
              <a:endParaRPr lang="en-US" sz="1600" b="1" dirty="0">
                <a:solidFill>
                  <a:srgbClr val="242021"/>
                </a:solidFill>
                <a:latin typeface="Arial Narrow" panose="020B0606020202030204" pitchFamily="34" charset="0"/>
              </a:endParaRPr>
            </a:p>
          </p:txBody>
        </p:sp>
        <p:sp>
          <p:nvSpPr>
            <p:cNvPr id="13" name="Rectangle 12">
              <a:extLst>
                <a:ext uri="{FF2B5EF4-FFF2-40B4-BE49-F238E27FC236}">
                  <a16:creationId xmlns:a16="http://schemas.microsoft.com/office/drawing/2014/main" id="{8A71063B-1CF6-76BE-747C-DC08EA59CC03}"/>
                </a:ext>
              </a:extLst>
            </p:cNvPr>
            <p:cNvSpPr/>
            <p:nvPr/>
          </p:nvSpPr>
          <p:spPr>
            <a:xfrm>
              <a:off x="-5599827" y="2418169"/>
              <a:ext cx="1625599"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Receive</a:t>
              </a:r>
              <a:endParaRPr lang="en-US" sz="1100" b="1" dirty="0">
                <a:solidFill>
                  <a:srgbClr val="242021"/>
                </a:solidFill>
                <a:latin typeface="Arial Narrow" panose="020B0606020202030204" pitchFamily="34" charset="0"/>
              </a:endParaRPr>
            </a:p>
          </p:txBody>
        </p:sp>
      </p:grpSp>
      <p:sp>
        <p:nvSpPr>
          <p:cNvPr id="22" name="Rectangle 21">
            <a:extLst>
              <a:ext uri="{FF2B5EF4-FFF2-40B4-BE49-F238E27FC236}">
                <a16:creationId xmlns:a16="http://schemas.microsoft.com/office/drawing/2014/main" id="{A57E9532-85BE-DD3F-FAC5-56AA266D4215}"/>
              </a:ext>
            </a:extLst>
          </p:cNvPr>
          <p:cNvSpPr/>
          <p:nvPr/>
        </p:nvSpPr>
        <p:spPr>
          <a:xfrm>
            <a:off x="-59267" y="-45093"/>
            <a:ext cx="9228389" cy="1404628"/>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3">
            <a:extLst>
              <a:ext uri="{FF2B5EF4-FFF2-40B4-BE49-F238E27FC236}">
                <a16:creationId xmlns:a16="http://schemas.microsoft.com/office/drawing/2014/main" id="{5ABA10CA-CE19-885F-307F-95F4928758EA}"/>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The Army Values and Active Listening</a:t>
            </a:r>
          </a:p>
        </p:txBody>
      </p:sp>
      <p:grpSp>
        <p:nvGrpSpPr>
          <p:cNvPr id="24" name="Group 23">
            <a:extLst>
              <a:ext uri="{FF2B5EF4-FFF2-40B4-BE49-F238E27FC236}">
                <a16:creationId xmlns:a16="http://schemas.microsoft.com/office/drawing/2014/main" id="{43292DA6-45C7-62AE-439E-34BDC147CBF2}"/>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74A0A5FD-AEAB-3B71-70E7-3E117B200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4A242206-B2F4-5ABA-0F45-4AF645219A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9B8D363A-1128-8942-74ED-6899C4F94E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382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82486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27098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4"/>
          <p:cNvGrpSpPr/>
          <p:nvPr/>
        </p:nvGrpSpPr>
        <p:grpSpPr>
          <a:xfrm>
            <a:off x="6072" y="2181235"/>
            <a:ext cx="9144000" cy="4992736"/>
            <a:chOff x="6072" y="2181235"/>
            <a:chExt cx="9144000" cy="4992736"/>
          </a:xfrm>
        </p:grpSpPr>
        <p:pic>
          <p:nvPicPr>
            <p:cNvPr id="13" name="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 y="2181235"/>
              <a:ext cx="9144000" cy="4992736"/>
            </a:xfrm>
            <a:prstGeom prst="rect">
              <a:avLst/>
            </a:prstGeom>
          </p:spPr>
        </p:pic>
        <p:grpSp>
          <p:nvGrpSpPr>
            <p:cNvPr id="3" name="4"/>
            <p:cNvGrpSpPr/>
            <p:nvPr/>
          </p:nvGrpSpPr>
          <p:grpSpPr>
            <a:xfrm>
              <a:off x="5342539" y="3961861"/>
              <a:ext cx="1678021" cy="926934"/>
              <a:chOff x="5342539" y="3961861"/>
              <a:chExt cx="1678021" cy="926934"/>
            </a:xfrm>
          </p:grpSpPr>
          <p:sp>
            <p:nvSpPr>
              <p:cNvPr id="47" name="Down Arrow 46"/>
              <p:cNvSpPr/>
              <p:nvPr/>
            </p:nvSpPr>
            <p:spPr>
              <a:xfrm rot="10800000">
                <a:off x="6005378" y="3961861"/>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5342539" y="4365575"/>
                <a:ext cx="1678021" cy="523220"/>
              </a:xfrm>
              <a:prstGeom prst="rect">
                <a:avLst/>
              </a:prstGeom>
              <a:noFill/>
            </p:spPr>
            <p:txBody>
              <a:bodyPr wrap="square" rtlCol="0">
                <a:spAutoFit/>
              </a:bodyPr>
              <a:lstStyle/>
              <a:p>
                <a:pPr algn="ctr"/>
                <a:r>
                  <a:rPr lang="en-US" sz="1400" b="1" dirty="0"/>
                  <a:t>Increase Help-Seeking</a:t>
                </a:r>
              </a:p>
            </p:txBody>
          </p:sp>
        </p:grpSp>
      </p:grpSp>
      <p:pic>
        <p:nvPicPr>
          <p:cNvPr id="14" name="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74501"/>
            <a:ext cx="9144000" cy="4992736"/>
          </a:xfrm>
          <a:prstGeom prst="rect">
            <a:avLst/>
          </a:prstGeom>
        </p:spPr>
      </p:pic>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92BF20F5-E176-4F40-B4BB-D8931849A102}"/>
              </a:ext>
            </a:extLst>
          </p:cNvPr>
          <p:cNvSpPr/>
          <p:nvPr/>
        </p:nvSpPr>
        <p:spPr>
          <a:xfrm>
            <a:off x="2218032" y="2100928"/>
            <a:ext cx="4564381" cy="807534"/>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355194" y="2139660"/>
            <a:ext cx="4284980" cy="646331"/>
          </a:xfrm>
          <a:prstGeom prst="rect">
            <a:avLst/>
          </a:prstGeom>
        </p:spPr>
        <p:txBody>
          <a:bodyPr wrap="square">
            <a:spAutoFit/>
          </a:bodyPr>
          <a:lstStyle/>
          <a:p>
            <a:pPr lvl="0" defTabSz="914400" eaLnBrk="0" fontAlgn="base" hangingPunct="0">
              <a:spcBef>
                <a:spcPct val="0"/>
              </a:spcBef>
              <a:spcAft>
                <a:spcPts val="600"/>
              </a:spcAft>
              <a:defRPr/>
            </a:pPr>
            <a:r>
              <a:rPr lang="en-US" dirty="0">
                <a:cs typeface="Arial" panose="020B0604020202020204" pitchFamily="34" charset="0"/>
              </a:rPr>
              <a:t>How can </a:t>
            </a:r>
            <a:r>
              <a:rPr lang="en-US" b="1" dirty="0">
                <a:cs typeface="Arial" panose="020B0604020202020204" pitchFamily="34" charset="0"/>
              </a:rPr>
              <a:t>active listening </a:t>
            </a:r>
            <a:r>
              <a:rPr lang="en-US" dirty="0">
                <a:cs typeface="Arial" panose="020B0604020202020204" pitchFamily="34" charset="0"/>
              </a:rPr>
              <a:t>be an effective tool to lower the risk of suicide?</a:t>
            </a:r>
          </a:p>
        </p:txBody>
      </p:sp>
      <p:grpSp>
        <p:nvGrpSpPr>
          <p:cNvPr id="7" name="1"/>
          <p:cNvGrpSpPr/>
          <p:nvPr/>
        </p:nvGrpSpPr>
        <p:grpSpPr>
          <a:xfrm>
            <a:off x="6072" y="2179015"/>
            <a:ext cx="9144000" cy="4992736"/>
            <a:chOff x="6072" y="2179015"/>
            <a:chExt cx="9144000" cy="4992736"/>
          </a:xfrm>
        </p:grpSpPr>
        <p:grpSp>
          <p:nvGrpSpPr>
            <p:cNvPr id="2" name="1"/>
            <p:cNvGrpSpPr/>
            <p:nvPr/>
          </p:nvGrpSpPr>
          <p:grpSpPr>
            <a:xfrm>
              <a:off x="578291" y="3917412"/>
              <a:ext cx="1834717" cy="916278"/>
              <a:chOff x="578291" y="3917412"/>
              <a:chExt cx="1834717" cy="916278"/>
            </a:xfrm>
          </p:grpSpPr>
          <p:sp>
            <p:nvSpPr>
              <p:cNvPr id="52" name="1"/>
              <p:cNvSpPr txBox="1"/>
              <p:nvPr/>
            </p:nvSpPr>
            <p:spPr>
              <a:xfrm>
                <a:off x="578291" y="4310470"/>
                <a:ext cx="1834717" cy="523220"/>
              </a:xfrm>
              <a:prstGeom prst="rect">
                <a:avLst/>
              </a:prstGeom>
              <a:noFill/>
            </p:spPr>
            <p:txBody>
              <a:bodyPr wrap="square" rtlCol="0">
                <a:spAutoFit/>
              </a:bodyPr>
              <a:lstStyle/>
              <a:p>
                <a:pPr algn="ctr"/>
                <a:r>
                  <a:rPr lang="en-US" sz="1400" b="1" dirty="0"/>
                  <a:t>Improve Active Listening</a:t>
                </a:r>
              </a:p>
            </p:txBody>
          </p:sp>
          <p:sp>
            <p:nvSpPr>
              <p:cNvPr id="53" name="1"/>
              <p:cNvSpPr/>
              <p:nvPr/>
            </p:nvSpPr>
            <p:spPr>
              <a:xfrm rot="10800000">
                <a:off x="1315712" y="3917412"/>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 y="2179015"/>
              <a:ext cx="9144000" cy="4992736"/>
            </a:xfrm>
            <a:prstGeom prst="rect">
              <a:avLst/>
            </a:prstGeom>
          </p:spPr>
        </p:pic>
      </p:grpSp>
      <p:grpSp>
        <p:nvGrpSpPr>
          <p:cNvPr id="8" name="2"/>
          <p:cNvGrpSpPr/>
          <p:nvPr/>
        </p:nvGrpSpPr>
        <p:grpSpPr>
          <a:xfrm>
            <a:off x="6350" y="2185365"/>
            <a:ext cx="9144000" cy="4992736"/>
            <a:chOff x="6350" y="2185365"/>
            <a:chExt cx="9144000" cy="4992736"/>
          </a:xfrm>
        </p:grpSpPr>
        <p:grpSp>
          <p:nvGrpSpPr>
            <p:cNvPr id="6" name="2"/>
            <p:cNvGrpSpPr/>
            <p:nvPr/>
          </p:nvGrpSpPr>
          <p:grpSpPr>
            <a:xfrm>
              <a:off x="2175533" y="3917412"/>
              <a:ext cx="1834717" cy="916278"/>
              <a:chOff x="2175533" y="3917412"/>
              <a:chExt cx="1834717" cy="916278"/>
            </a:xfrm>
          </p:grpSpPr>
          <p:sp>
            <p:nvSpPr>
              <p:cNvPr id="39" name="TextBox 38"/>
              <p:cNvSpPr txBox="1"/>
              <p:nvPr/>
            </p:nvSpPr>
            <p:spPr>
              <a:xfrm>
                <a:off x="2175533" y="4310470"/>
                <a:ext cx="1834717" cy="523220"/>
              </a:xfrm>
              <a:prstGeom prst="rect">
                <a:avLst/>
              </a:prstGeom>
              <a:noFill/>
            </p:spPr>
            <p:txBody>
              <a:bodyPr wrap="square" rtlCol="0">
                <a:spAutoFit/>
              </a:bodyPr>
              <a:lstStyle/>
              <a:p>
                <a:pPr algn="ctr"/>
                <a:r>
                  <a:rPr lang="en-US" sz="1400" b="1" dirty="0"/>
                  <a:t>Promote</a:t>
                </a:r>
              </a:p>
              <a:p>
                <a:pPr algn="ctr"/>
                <a:r>
                  <a:rPr lang="en-US" sz="1400" b="1" dirty="0"/>
                  <a:t>Trust</a:t>
                </a:r>
              </a:p>
            </p:txBody>
          </p:sp>
          <p:sp>
            <p:nvSpPr>
              <p:cNvPr id="45" name="Down Arrow 44"/>
              <p:cNvSpPr/>
              <p:nvPr/>
            </p:nvSpPr>
            <p:spPr>
              <a:xfrm rot="10800000">
                <a:off x="2912954" y="3917412"/>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 y="2185365"/>
              <a:ext cx="9144000" cy="4992736"/>
            </a:xfrm>
            <a:prstGeom prst="rect">
              <a:avLst/>
            </a:prstGeom>
          </p:spPr>
        </p:pic>
      </p:grpSp>
      <p:grpSp>
        <p:nvGrpSpPr>
          <p:cNvPr id="4" name="5"/>
          <p:cNvGrpSpPr/>
          <p:nvPr/>
        </p:nvGrpSpPr>
        <p:grpSpPr>
          <a:xfrm>
            <a:off x="6894557" y="3950080"/>
            <a:ext cx="1834717" cy="947770"/>
            <a:chOff x="6894557" y="3950080"/>
            <a:chExt cx="1834717" cy="947770"/>
          </a:xfrm>
        </p:grpSpPr>
        <p:sp>
          <p:nvSpPr>
            <p:cNvPr id="42" name="TextBox 41"/>
            <p:cNvSpPr txBox="1"/>
            <p:nvPr/>
          </p:nvSpPr>
          <p:spPr>
            <a:xfrm>
              <a:off x="6894557" y="3950080"/>
              <a:ext cx="1834717" cy="523220"/>
            </a:xfrm>
            <a:prstGeom prst="rect">
              <a:avLst/>
            </a:prstGeom>
            <a:noFill/>
          </p:spPr>
          <p:txBody>
            <a:bodyPr wrap="square" rtlCol="0">
              <a:spAutoFit/>
            </a:bodyPr>
            <a:lstStyle/>
            <a:p>
              <a:pPr algn="ctr"/>
              <a:r>
                <a:rPr lang="en-US" sz="1400" b="1" dirty="0"/>
                <a:t>Lower</a:t>
              </a:r>
            </a:p>
            <a:p>
              <a:pPr algn="ctr"/>
              <a:r>
                <a:rPr lang="en-US" sz="1400" b="1" dirty="0"/>
                <a:t>Suicide Risk</a:t>
              </a:r>
            </a:p>
          </p:txBody>
        </p:sp>
        <p:sp>
          <p:nvSpPr>
            <p:cNvPr id="44" name="Down Arrow 43"/>
            <p:cNvSpPr/>
            <p:nvPr/>
          </p:nvSpPr>
          <p:spPr>
            <a:xfrm>
              <a:off x="7635744" y="4473153"/>
              <a:ext cx="352342" cy="424697"/>
            </a:xfrm>
            <a:prstGeom prst="downArrow">
              <a:avLst/>
            </a:prstGeom>
            <a:solidFill>
              <a:srgbClr val="24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B5A3"/>
                </a:solidFill>
              </a:endParaRPr>
            </a:p>
          </p:txBody>
        </p:sp>
      </p:grpSp>
      <p:sp>
        <p:nvSpPr>
          <p:cNvPr id="20" name="Slide Number Placeholder 5"/>
          <p:cNvSpPr txBox="1">
            <a:spLocks/>
          </p:cNvSpPr>
          <p:nvPr/>
        </p:nvSpPr>
        <p:spPr>
          <a:xfrm>
            <a:off x="87292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4094" y="1841488"/>
            <a:ext cx="512597" cy="512597"/>
          </a:xfrm>
          <a:prstGeom prst="rect">
            <a:avLst/>
          </a:prstGeom>
        </p:spPr>
      </p:pic>
      <p:sp>
        <p:nvSpPr>
          <p:cNvPr id="17" name="Title 1">
            <a:extLst>
              <a:ext uri="{FF2B5EF4-FFF2-40B4-BE49-F238E27FC236}">
                <a16:creationId xmlns:a16="http://schemas.microsoft.com/office/drawing/2014/main" id="{131D3777-2B47-4B0F-9E7F-5B47E9A45AE9}"/>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23" name="Rectangle 22">
            <a:extLst>
              <a:ext uri="{FF2B5EF4-FFF2-40B4-BE49-F238E27FC236}">
                <a16:creationId xmlns:a16="http://schemas.microsoft.com/office/drawing/2014/main" id="{849EA1B7-1265-21EA-D874-6D24DEC06113}"/>
              </a:ext>
            </a:extLst>
          </p:cNvPr>
          <p:cNvSpPr/>
          <p:nvPr/>
        </p:nvSpPr>
        <p:spPr>
          <a:xfrm>
            <a:off x="-59267" y="-34075"/>
            <a:ext cx="9280385" cy="1221353"/>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3">
            <a:extLst>
              <a:ext uri="{FF2B5EF4-FFF2-40B4-BE49-F238E27FC236}">
                <a16:creationId xmlns:a16="http://schemas.microsoft.com/office/drawing/2014/main" id="{AE3909C7-7FEC-84DB-701E-00CD6C217526}"/>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Active Listening and Suicide Prevention</a:t>
            </a:r>
          </a:p>
        </p:txBody>
      </p:sp>
      <p:grpSp>
        <p:nvGrpSpPr>
          <p:cNvPr id="25" name="Group 24">
            <a:extLst>
              <a:ext uri="{FF2B5EF4-FFF2-40B4-BE49-F238E27FC236}">
                <a16:creationId xmlns:a16="http://schemas.microsoft.com/office/drawing/2014/main" id="{9C67DD9C-3B98-7AED-AA28-9176F70ED638}"/>
              </a:ext>
            </a:extLst>
          </p:cNvPr>
          <p:cNvGrpSpPr/>
          <p:nvPr/>
        </p:nvGrpSpPr>
        <p:grpSpPr>
          <a:xfrm>
            <a:off x="131197" y="430"/>
            <a:ext cx="9015516" cy="1060759"/>
            <a:chOff x="131197" y="430"/>
            <a:chExt cx="9015516" cy="1060759"/>
          </a:xfrm>
        </p:grpSpPr>
        <p:pic>
          <p:nvPicPr>
            <p:cNvPr id="26" name="Picture 25" descr="Logo&#10;&#10;Description automatically generated">
              <a:extLst>
                <a:ext uri="{FF2B5EF4-FFF2-40B4-BE49-F238E27FC236}">
                  <a16:creationId xmlns:a16="http://schemas.microsoft.com/office/drawing/2014/main" id="{590B932D-CAD5-7C18-6B9E-748E017CC4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7" name="Picture 26" descr="Logo&#10;&#10;Description automatically generated">
              <a:extLst>
                <a:ext uri="{FF2B5EF4-FFF2-40B4-BE49-F238E27FC236}">
                  <a16:creationId xmlns:a16="http://schemas.microsoft.com/office/drawing/2014/main" id="{C9AF1CF0-448E-4EA9-BB64-6B884A8AE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8" name="Picture 27">
            <a:extLst>
              <a:ext uri="{FF2B5EF4-FFF2-40B4-BE49-F238E27FC236}">
                <a16:creationId xmlns:a16="http://schemas.microsoft.com/office/drawing/2014/main" id="{3BEB5BA8-3E4F-580E-420C-AF9DA4514A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BAACDF-25C4-A1E3-DB04-F2B3131B1060}"/>
              </a:ext>
            </a:extLst>
          </p:cNvPr>
          <p:cNvPicPr>
            <a:picLocks noChangeAspect="1"/>
          </p:cNvPicPr>
          <p:nvPr/>
        </p:nvPicPr>
        <p:blipFill>
          <a:blip r:embed="rId11"/>
          <a:stretch>
            <a:fillRect/>
          </a:stretch>
        </p:blipFill>
        <p:spPr>
          <a:xfrm>
            <a:off x="7635744" y="4475171"/>
            <a:ext cx="347502" cy="420660"/>
          </a:xfrm>
          <a:prstGeom prst="rect">
            <a:avLst/>
          </a:prstGeom>
        </p:spPr>
      </p:pic>
      <p:grpSp>
        <p:nvGrpSpPr>
          <p:cNvPr id="9" name="3"/>
          <p:cNvGrpSpPr/>
          <p:nvPr/>
        </p:nvGrpSpPr>
        <p:grpSpPr>
          <a:xfrm>
            <a:off x="6350" y="2179015"/>
            <a:ext cx="9144000" cy="4992736"/>
            <a:chOff x="6350" y="2179015"/>
            <a:chExt cx="9144000" cy="4992736"/>
          </a:xfrm>
        </p:grpSpPr>
        <p:grpSp>
          <p:nvGrpSpPr>
            <p:cNvPr id="5" name="3"/>
            <p:cNvGrpSpPr/>
            <p:nvPr/>
          </p:nvGrpSpPr>
          <p:grpSpPr>
            <a:xfrm>
              <a:off x="3759200" y="3942811"/>
              <a:ext cx="1834717" cy="934726"/>
              <a:chOff x="3759200" y="3942811"/>
              <a:chExt cx="1834717" cy="934726"/>
            </a:xfrm>
          </p:grpSpPr>
          <p:sp>
            <p:nvSpPr>
              <p:cNvPr id="38" name="TextBox 37"/>
              <p:cNvSpPr txBox="1"/>
              <p:nvPr/>
            </p:nvSpPr>
            <p:spPr>
              <a:xfrm>
                <a:off x="3759200" y="4354317"/>
                <a:ext cx="1834717" cy="523220"/>
              </a:xfrm>
              <a:prstGeom prst="rect">
                <a:avLst/>
              </a:prstGeom>
              <a:noFill/>
            </p:spPr>
            <p:txBody>
              <a:bodyPr wrap="square" rtlCol="0">
                <a:spAutoFit/>
              </a:bodyPr>
              <a:lstStyle/>
              <a:p>
                <a:pPr algn="ctr"/>
                <a:r>
                  <a:rPr lang="en-US" sz="1400" b="1" dirty="0"/>
                  <a:t>Improve Unit Cohesion</a:t>
                </a:r>
              </a:p>
            </p:txBody>
          </p:sp>
          <p:sp>
            <p:nvSpPr>
              <p:cNvPr id="46" name="Down Arrow 45"/>
              <p:cNvSpPr/>
              <p:nvPr/>
            </p:nvSpPr>
            <p:spPr>
              <a:xfrm rot="10800000">
                <a:off x="4500224" y="3942811"/>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0" y="2179015"/>
              <a:ext cx="9144000" cy="4992736"/>
            </a:xfrm>
            <a:prstGeom prst="rect">
              <a:avLst/>
            </a:prstGeom>
          </p:spPr>
        </p:pic>
      </p:grpSp>
      <p:sp>
        <p:nvSpPr>
          <p:cNvPr id="29" name="TextBox 28">
            <a:extLst>
              <a:ext uri="{FF2B5EF4-FFF2-40B4-BE49-F238E27FC236}">
                <a16:creationId xmlns:a16="http://schemas.microsoft.com/office/drawing/2014/main" id="{DF583013-BE5A-F9EB-1102-13BC7277DD19}"/>
              </a:ext>
            </a:extLst>
          </p:cNvPr>
          <p:cNvSpPr txBox="1"/>
          <p:nvPr/>
        </p:nvSpPr>
        <p:spPr>
          <a:xfrm>
            <a:off x="4263775" y="6481920"/>
            <a:ext cx="914400" cy="36933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0060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1179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69006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p:txBody>
      </p:sp>
      <p:sp>
        <p:nvSpPr>
          <p:cNvPr id="5" name="TextBox 4">
            <a:extLst>
              <a:ext uri="{FF2B5EF4-FFF2-40B4-BE49-F238E27FC236}">
                <a16:creationId xmlns:a16="http://schemas.microsoft.com/office/drawing/2014/main" id="{C0DA133B-6FF6-033F-9D35-7226D7DB9A35}"/>
              </a:ext>
            </a:extLst>
          </p:cNvPr>
          <p:cNvSpPr txBox="1"/>
          <p:nvPr/>
        </p:nvSpPr>
        <p:spPr>
          <a:xfrm>
            <a:off x="2393844" y="5599814"/>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6" name="Rectangle 5">
            <a:extLst>
              <a:ext uri="{FF2B5EF4-FFF2-40B4-BE49-F238E27FC236}">
                <a16:creationId xmlns:a16="http://schemas.microsoft.com/office/drawing/2014/main" id="{6EBEF462-492D-87A9-3831-E214FCBA056C}"/>
              </a:ext>
            </a:extLst>
          </p:cNvPr>
          <p:cNvSpPr/>
          <p:nvPr/>
        </p:nvSpPr>
        <p:spPr>
          <a:xfrm>
            <a:off x="2374727" y="1257636"/>
            <a:ext cx="6152062" cy="119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F56CEB77-1F0C-BC42-D310-B4050545607D}"/>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your unit or among your friends and family members?</a:t>
            </a:r>
          </a:p>
        </p:txBody>
      </p:sp>
      <p:pic>
        <p:nvPicPr>
          <p:cNvPr id="10" name="Picture 9">
            <a:extLst>
              <a:ext uri="{FF2B5EF4-FFF2-40B4-BE49-F238E27FC236}">
                <a16:creationId xmlns:a16="http://schemas.microsoft.com/office/drawing/2014/main" id="{578505A2-6047-5933-39D9-EEDDF3F56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7546" y="1009568"/>
            <a:ext cx="512597" cy="512597"/>
          </a:xfrm>
          <a:prstGeom prst="rect">
            <a:avLst/>
          </a:prstGeom>
        </p:spPr>
      </p:pic>
      <p:sp>
        <p:nvSpPr>
          <p:cNvPr id="14" name="Rectangle 13">
            <a:extLst>
              <a:ext uri="{FF2B5EF4-FFF2-40B4-BE49-F238E27FC236}">
                <a16:creationId xmlns:a16="http://schemas.microsoft.com/office/drawing/2014/main" id="{98CA21BF-8FA4-DD2B-65AF-4A95D306FEE5}"/>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51BBA9-B755-A777-0B99-8EE17AC750F4}"/>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3" name="Rectangle 2">
            <a:extLst>
              <a:ext uri="{FF2B5EF4-FFF2-40B4-BE49-F238E27FC236}">
                <a16:creationId xmlns:a16="http://schemas.microsoft.com/office/drawing/2014/main" id="{3700CAB8-DEC4-C4B5-C62D-418BB8409BCA}"/>
              </a:ext>
            </a:extLst>
          </p:cNvPr>
          <p:cNvSpPr/>
          <p:nvPr/>
        </p:nvSpPr>
        <p:spPr>
          <a:xfrm>
            <a:off x="-59267" y="-34075"/>
            <a:ext cx="9280385" cy="109357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615C739-4BBD-9FE4-E9FA-8ED6D8C2803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Next Steps: Plan to Implement</a:t>
            </a:r>
          </a:p>
        </p:txBody>
      </p:sp>
      <p:grpSp>
        <p:nvGrpSpPr>
          <p:cNvPr id="8" name="Group 7">
            <a:extLst>
              <a:ext uri="{FF2B5EF4-FFF2-40B4-BE49-F238E27FC236}">
                <a16:creationId xmlns:a16="http://schemas.microsoft.com/office/drawing/2014/main" id="{B84D8C6B-F2E7-D728-B3F6-EA21081F994D}"/>
              </a:ext>
            </a:extLst>
          </p:cNvPr>
          <p:cNvGrpSpPr/>
          <p:nvPr/>
        </p:nvGrpSpPr>
        <p:grpSpPr>
          <a:xfrm>
            <a:off x="131197" y="430"/>
            <a:ext cx="9015516" cy="1060759"/>
            <a:chOff x="131197" y="430"/>
            <a:chExt cx="9015516" cy="1060759"/>
          </a:xfrm>
        </p:grpSpPr>
        <p:pic>
          <p:nvPicPr>
            <p:cNvPr id="12" name="Picture 11" descr="Logo&#10;&#10;Description automatically generated">
              <a:extLst>
                <a:ext uri="{FF2B5EF4-FFF2-40B4-BE49-F238E27FC236}">
                  <a16:creationId xmlns:a16="http://schemas.microsoft.com/office/drawing/2014/main" id="{B12066D5-AB59-3224-5E04-BD6730D97B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5" name="Picture 14" descr="Logo&#10;&#10;Description automatically generated">
              <a:extLst>
                <a:ext uri="{FF2B5EF4-FFF2-40B4-BE49-F238E27FC236}">
                  <a16:creationId xmlns:a16="http://schemas.microsoft.com/office/drawing/2014/main" id="{E55870AA-C95B-4B28-CFC7-613258192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6" name="Picture 15">
            <a:extLst>
              <a:ext uri="{FF2B5EF4-FFF2-40B4-BE49-F238E27FC236}">
                <a16:creationId xmlns:a16="http://schemas.microsoft.com/office/drawing/2014/main" id="{514358A9-D02F-93A3-4C82-AA8C788A74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447B4ED-BC25-A2E3-5CE8-3C740D4850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432420" y="2782656"/>
            <a:ext cx="3728223" cy="24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87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061796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 y="1271143"/>
            <a:ext cx="9140490" cy="5208175"/>
          </a:xfrm>
          <a:prstGeom prst="rect">
            <a:avLst/>
          </a:prstGeom>
        </p:spPr>
      </p:pic>
      <p:sp>
        <p:nvSpPr>
          <p:cNvPr id="8" name="Content Placeholder 2"/>
          <p:cNvSpPr txBox="1">
            <a:spLocks/>
          </p:cNvSpPr>
          <p:nvPr/>
        </p:nvSpPr>
        <p:spPr bwMode="auto">
          <a:xfrm>
            <a:off x="5168901" y="1984590"/>
            <a:ext cx="2689860" cy="3781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dirty="0">
                <a:solidFill>
                  <a:schemeClr val="bg1"/>
                </a:solidFill>
              </a:rPr>
              <a:t>You are part of the Army’s comprehensive and integrated approach to preventing suicide and protecting others from its devastating impacts. </a:t>
            </a:r>
          </a:p>
          <a:p>
            <a:pPr>
              <a:spcBef>
                <a:spcPts val="600"/>
              </a:spcBef>
              <a:spcAft>
                <a:spcPts val="1200"/>
              </a:spcAft>
            </a:pPr>
            <a:r>
              <a:rPr lang="en-US" sz="1600" dirty="0">
                <a:solidFill>
                  <a:schemeClr val="bg1"/>
                </a:solidFill>
              </a:rPr>
              <a:t>ACE can save a life.</a:t>
            </a:r>
            <a:br>
              <a:rPr lang="en-US" sz="1600" dirty="0">
                <a:solidFill>
                  <a:schemeClr val="bg1"/>
                </a:solidFill>
              </a:rPr>
            </a:br>
            <a:r>
              <a:rPr lang="en-US" sz="1600" dirty="0">
                <a:solidFill>
                  <a:schemeClr val="bg1"/>
                </a:solidFill>
              </a:rPr>
              <a:t>Remember to Ask, Care, and Escort. </a:t>
            </a:r>
          </a:p>
          <a:p>
            <a:pPr>
              <a:spcBef>
                <a:spcPts val="600"/>
              </a:spcBef>
              <a:spcAft>
                <a:spcPts val="1200"/>
              </a:spcAft>
            </a:pPr>
            <a:r>
              <a:rPr lang="en-US" sz="1600" dirty="0">
                <a:solidFill>
                  <a:schemeClr val="bg1"/>
                </a:solidFill>
              </a:rPr>
              <a:t>Thank you for your participation today!</a:t>
            </a:r>
          </a:p>
          <a:p>
            <a:pPr marL="342900" indent="-342900">
              <a:buFont typeface="Arial" panose="020B0604020202020204" pitchFamily="34" charset="0"/>
              <a:buChar char="•"/>
            </a:pP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69006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sp>
        <p:nvSpPr>
          <p:cNvPr id="2" name="Title 1">
            <a:extLst>
              <a:ext uri="{FF2B5EF4-FFF2-40B4-BE49-F238E27FC236}">
                <a16:creationId xmlns:a16="http://schemas.microsoft.com/office/drawing/2014/main" id="{24E567E7-2490-8E08-8082-D200914CE572}"/>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a:extLst>
              <a:ext uri="{FF2B5EF4-FFF2-40B4-BE49-F238E27FC236}">
                <a16:creationId xmlns:a16="http://schemas.microsoft.com/office/drawing/2014/main" id="{E585DF59-F7AC-21CB-DE55-76C7655B0834}"/>
              </a:ext>
            </a:extLst>
          </p:cNvPr>
          <p:cNvSpPr/>
          <p:nvPr/>
        </p:nvSpPr>
        <p:spPr>
          <a:xfrm>
            <a:off x="-59267" y="-34075"/>
            <a:ext cx="9280385" cy="1305216"/>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A13C356D-7BA4-51F1-F923-F9B6A881D8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Thank you!</a:t>
            </a:r>
          </a:p>
        </p:txBody>
      </p:sp>
      <p:grpSp>
        <p:nvGrpSpPr>
          <p:cNvPr id="6" name="Group 5">
            <a:extLst>
              <a:ext uri="{FF2B5EF4-FFF2-40B4-BE49-F238E27FC236}">
                <a16:creationId xmlns:a16="http://schemas.microsoft.com/office/drawing/2014/main" id="{B017E965-1266-5DBF-C111-583A623ABEB6}"/>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49951E7B-73FF-05FC-2804-CB1B8B990A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490A1D32-1E3D-BF28-1E43-69B52D966D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11">
            <a:extLst>
              <a:ext uri="{FF2B5EF4-FFF2-40B4-BE49-F238E27FC236}">
                <a16:creationId xmlns:a16="http://schemas.microsoft.com/office/drawing/2014/main" id="{CEDDA7AD-5F12-DDD1-B2DF-5116E6C32E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191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789670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u="none" dirty="0"/>
          </a:p>
        </p:txBody>
      </p:sp>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Active Listening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module.</a:t>
            </a:r>
            <a:endPar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3" name="Title 1">
            <a:extLst>
              <a:ext uri="{FF2B5EF4-FFF2-40B4-BE49-F238E27FC236}">
                <a16:creationId xmlns:a16="http://schemas.microsoft.com/office/drawing/2014/main" id="{76EEB32D-4DAA-4AC9-9DB1-A31BAE0C93AB}"/>
              </a:ext>
            </a:extLst>
          </p:cNvPr>
          <p:cNvSpPr txBox="1">
            <a:spLocks/>
          </p:cNvSpPr>
          <p:nvPr/>
        </p:nvSpPr>
        <p:spPr>
          <a:xfrm>
            <a:off x="2373807" y="159246"/>
            <a:ext cx="5458978" cy="6627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Post-Training Survey</a:t>
            </a:r>
          </a:p>
        </p:txBody>
      </p:sp>
      <p:pic>
        <p:nvPicPr>
          <p:cNvPr id="5" name="Picture 4">
            <a:extLst>
              <a:ext uri="{FF2B5EF4-FFF2-40B4-BE49-F238E27FC236}">
                <a16:creationId xmlns:a16="http://schemas.microsoft.com/office/drawing/2014/main" id="{13323078-D44D-DF2B-591C-631A297E90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25601" y="1588795"/>
            <a:ext cx="1785938" cy="1785938"/>
          </a:xfrm>
          <a:prstGeom prst="rect">
            <a:avLst/>
          </a:prstGeom>
        </p:spPr>
      </p:pic>
      <p:sp>
        <p:nvSpPr>
          <p:cNvPr id="7" name="TextBox 6">
            <a:extLst>
              <a:ext uri="{FF2B5EF4-FFF2-40B4-BE49-F238E27FC236}">
                <a16:creationId xmlns:a16="http://schemas.microsoft.com/office/drawing/2014/main" id="{97786F13-1042-A9CC-16AC-28213180180B}"/>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6" name="TextBox 5">
            <a:extLst>
              <a:ext uri="{FF2B5EF4-FFF2-40B4-BE49-F238E27FC236}">
                <a16:creationId xmlns:a16="http://schemas.microsoft.com/office/drawing/2014/main" id="{CD3D3539-B06D-C93D-FE95-40573C68381D}"/>
              </a:ext>
            </a:extLst>
          </p:cNvPr>
          <p:cNvSpPr txBox="1"/>
          <p:nvPr/>
        </p:nvSpPr>
        <p:spPr>
          <a:xfrm>
            <a:off x="1131766" y="5488133"/>
            <a:ext cx="678029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received the Base module prior to this module, please select the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Base + Active Listening option on the survey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3026203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264320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68873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1723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29072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55360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349080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268484869"/>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6ECEFNF6QD26-1559382530-25239</_dlc_DocId>
    <_dlc_DocIdUrl xmlns="f8166263-dae4-4a19-bad3-fdbfda6298c2">
      <Url>https://sctgov.sharepoint.us/sites/ARDOperations/_layouts/15/DocIdRedir.aspx?ID=6ECEFNF6QD26-1559382530-25239</Url>
      <Description>6ECEFNF6QD26-1559382530-25239</Description>
    </_dlc_DocIdUrl>
  </documentManagement>
</p:properties>
</file>

<file path=customXml/itemProps1.xml><?xml version="1.0" encoding="utf-8"?>
<ds:datastoreItem xmlns:ds="http://schemas.openxmlformats.org/officeDocument/2006/customXml" ds:itemID="{2668390D-1F40-4BDA-BDF4-A0AD0500F050}"/>
</file>

<file path=customXml/itemProps2.xml><?xml version="1.0" encoding="utf-8"?>
<ds:datastoreItem xmlns:ds="http://schemas.openxmlformats.org/officeDocument/2006/customXml" ds:itemID="{2010E9B5-9F47-41F0-8E95-F495BF8413BD}"/>
</file>

<file path=customXml/itemProps3.xml><?xml version="1.0" encoding="utf-8"?>
<ds:datastoreItem xmlns:ds="http://schemas.openxmlformats.org/officeDocument/2006/customXml" ds:itemID="{AF4D2F58-4535-4B82-8073-1E217B390638}"/>
</file>

<file path=customXml/itemProps4.xml><?xml version="1.0" encoding="utf-8"?>
<ds:datastoreItem xmlns:ds="http://schemas.openxmlformats.org/officeDocument/2006/customXml" ds:itemID="{E5B5FA9B-3C15-4E4F-8B2E-670226C99461}"/>
</file>

<file path=docProps/app.xml><?xml version="1.0" encoding="utf-8"?>
<Properties xmlns="http://schemas.openxmlformats.org/officeDocument/2006/extended-properties" xmlns:vt="http://schemas.openxmlformats.org/officeDocument/2006/docPropsVTypes">
  <Template/>
  <TotalTime>0</TotalTime>
  <Words>10775</Words>
  <Application>Microsoft Office PowerPoint</Application>
  <PresentationFormat>On-screen Show (4:3)</PresentationFormat>
  <Paragraphs>2179</Paragraphs>
  <Slides>49</Slides>
  <Notes>49</Notes>
  <HiddenSlides>30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49</vt:i4>
      </vt:variant>
    </vt:vector>
  </HeadingPairs>
  <TitlesOfParts>
    <vt:vector size="62" baseType="lpstr">
      <vt:lpstr>Arial</vt:lpstr>
      <vt:lpstr>Arial 12</vt:lpstr>
      <vt:lpstr>Arial Black</vt:lpstr>
      <vt:lpstr>Arial Narrow</vt:lpstr>
      <vt:lpstr>Calibri</vt:lpstr>
      <vt:lpstr>Courier New</vt:lpstr>
      <vt:lpstr>Franklin Gothic Book</vt:lpstr>
      <vt:lpstr>Franklin Gothic Medium</vt:lpstr>
      <vt:lpstr>Garamond</vt:lpstr>
      <vt:lpstr>Verdana</vt:lpstr>
      <vt:lpstr>Wingdings</vt:lpstr>
      <vt:lpstr>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Purpose</vt:lpstr>
      <vt:lpstr>PowerPoint Presentation</vt:lpstr>
      <vt:lpstr>Training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Purpose</vt:lpstr>
      <vt:lpstr>PowerPoint Presentation</vt:lpstr>
      <vt:lpstr>Training Purpose</vt:lpstr>
      <vt:lpstr>PowerPoint Presentation</vt:lpstr>
      <vt:lpstr>Training Purpose</vt:lpstr>
      <vt:lpstr>PowerPoint Presentation</vt:lpstr>
      <vt:lpstr>PowerPoint Presentation</vt:lpstr>
      <vt:lpstr>PowerPoint Presentation</vt:lpstr>
      <vt:lpstr>Training Purpose</vt:lpstr>
      <vt:lpstr>PowerPoint Presentation</vt:lpstr>
      <vt:lpstr>Training Purpose</vt:lpstr>
      <vt:lpstr>PowerPoint Presentation</vt:lpstr>
      <vt:lpstr>Training Purpose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2023-08-30T17:33:25Z</dcterms:created>
  <dcterms:modified xsi:type="dcterms:W3CDTF">2023-09-18T23:07:49Z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ff5a9374-2a5c-46a9-90cc-8c62271e7388</vt:lpwstr>
  </property>
</Properties>
</file>