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</p:sldMasterIdLst>
  <p:notesMasterIdLst>
    <p:notesMasterId r:id="rId31"/>
  </p:notesMasterIdLst>
  <p:sldIdLst>
    <p:sldId id="256" r:id="rId4"/>
    <p:sldId id="257" r:id="rId5"/>
    <p:sldId id="287" r:id="rId6"/>
    <p:sldId id="259" r:id="rId7"/>
    <p:sldId id="260" r:id="rId8"/>
    <p:sldId id="265" r:id="rId9"/>
    <p:sldId id="267" r:id="rId10"/>
    <p:sldId id="268" r:id="rId11"/>
    <p:sldId id="269" r:id="rId12"/>
    <p:sldId id="270" r:id="rId13"/>
    <p:sldId id="275" r:id="rId14"/>
    <p:sldId id="290" r:id="rId15"/>
    <p:sldId id="277" r:id="rId16"/>
    <p:sldId id="278" r:id="rId17"/>
    <p:sldId id="279" r:id="rId18"/>
    <p:sldId id="280" r:id="rId19"/>
    <p:sldId id="262" r:id="rId20"/>
    <p:sldId id="295" r:id="rId21"/>
    <p:sldId id="293" r:id="rId22"/>
    <p:sldId id="289" r:id="rId23"/>
    <p:sldId id="292" r:id="rId24"/>
    <p:sldId id="291" r:id="rId25"/>
    <p:sldId id="294" r:id="rId26"/>
    <p:sldId id="282" r:id="rId27"/>
    <p:sldId id="283" r:id="rId28"/>
    <p:sldId id="285" r:id="rId29"/>
    <p:sldId id="286" r:id="rId3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007033"/>
    <a:srgbClr val="5E0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76" d="100"/>
          <a:sy n="76" d="100"/>
        </p:scale>
        <p:origin x="90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1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4F38D251-E6FA-4CC8-BCA9-5DE0BD38B8C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505660"/>
            <a:ext cx="5660378" cy="3687031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3003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858E2707-5EDC-4140-8621-48D311DB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E2707-5EDC-4140-8621-48D311DB50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1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65CB-D892-4AA6-B683-CD4C7D16B014}" type="datetime1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8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1C1-CCD2-400E-A941-0BF05E2EED1F}" type="datetime1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1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3EEB-46D1-4396-9AD4-B028866BA4B4}" type="datetime1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96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6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33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31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4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9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5565-C585-4B27-B98D-D717832301A4}" type="datetime1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3E395C-41F8-47E8-A65A-7DC893474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2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6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6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17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58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FFAE-9BA1-4CAC-9D47-B857762AFBB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93BC-585F-49C0-B884-D463770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9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FFAE-9BA1-4CAC-9D47-B857762AFBB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93BC-585F-49C0-B884-D463770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78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FFAE-9BA1-4CAC-9D47-B857762AFBB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93BC-585F-49C0-B884-D463770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4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FFAE-9BA1-4CAC-9D47-B857762AFBB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93BC-585F-49C0-B884-D463770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62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FFAE-9BA1-4CAC-9D47-B857762AFBB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93BC-585F-49C0-B884-D463770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2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FFAE-9BA1-4CAC-9D47-B857762AFBB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93BC-585F-49C0-B884-D463770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8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D8A7-792C-4E72-9A7A-12560A476F92}" type="datetime1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16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FFAE-9BA1-4CAC-9D47-B857762AFBB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93BC-585F-49C0-B884-D463770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25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FFAE-9BA1-4CAC-9D47-B857762AFBB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93BC-585F-49C0-B884-D463770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23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FFAE-9BA1-4CAC-9D47-B857762AFBB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93BC-585F-49C0-B884-D463770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79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FFAE-9BA1-4CAC-9D47-B857762AFBB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93BC-585F-49C0-B884-D463770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8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FFAE-9BA1-4CAC-9D47-B857762AFBB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93BC-585F-49C0-B884-D463770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71FE-5F9A-4708-9215-DEBE568CD9B8}" type="datetime1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3E395C-41F8-47E8-A65A-7DC893474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5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BA89-B1E0-4E50-8A0F-C40244212403}" type="datetime1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3E395C-41F8-47E8-A65A-7DC893474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9E6C-8B60-450F-85BE-AA78B1696EC9}" type="datetime1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3E395C-41F8-47E8-A65A-7DC893474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BA45-E18F-464B-9318-E60B4629E36F}" type="datetime1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F5B7-45FB-4491-B9BB-AA5A0E3E057A}" type="datetime1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2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AFA6-A707-468D-8A6F-08147632F9C8}" type="datetime1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5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9D95-776E-4185-BAD0-44680D283CC3}" type="datetime1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395C-41F8-47E8-A65A-7DC89347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0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6C41-2E07-4BB4-8324-4BFD4512974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68D3-2358-4DEA-A095-79A52F93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FFAE-9BA1-4CAC-9D47-B857762AFBB5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93BC-585F-49C0-B884-D463770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Florence Overlook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Homeowners Association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FOHOA 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Annual Meeting 2024</a:t>
            </a:r>
          </a:p>
          <a:p>
            <a:r>
              <a:rPr lang="en-US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Sunday, October 27, 2024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6" t="6700" r="22132" b="4658"/>
          <a:stretch/>
        </p:blipFill>
        <p:spPr bwMode="auto">
          <a:xfrm rot="5400000">
            <a:off x="7034247" y="4648657"/>
            <a:ext cx="1884868" cy="1883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5531" r="24814" b="22885"/>
          <a:stretch/>
        </p:blipFill>
        <p:spPr>
          <a:xfrm>
            <a:off x="188409" y="4648200"/>
            <a:ext cx="1883955" cy="2053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9" b="18982"/>
          <a:stretch/>
        </p:blipFill>
        <p:spPr>
          <a:xfrm>
            <a:off x="2276646" y="4953000"/>
            <a:ext cx="2412556" cy="1607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51" y="4953001"/>
            <a:ext cx="2102503" cy="16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7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Area Parcel B (Cemetery)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 Iron Fence – likely 100 years old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 cost today $10-15,000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maintenance – fence life many more years 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years, Board organized clean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up days on site (vines and fence)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2023 – Contract In-Place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“Lopez Landscaping” services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$132/month  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Beautifully maintains parcel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need to Repaint Fence in 2025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C6E82-1141-1E8F-BFF5-C0E6624CE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3169" y="3556900"/>
            <a:ext cx="3720293" cy="27898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11CE4-5941-491A-9802-1871AC76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5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Finances: Taxes and Insurance</a:t>
            </a:r>
            <a:endParaRPr lang="en-US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to Date with Taxes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Pending 2024 Fed &amp; State Tax Returns Completed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tax filing date: Spring 2025</a:t>
            </a:r>
          </a:p>
          <a:p>
            <a:pPr marL="457200" lvl="1" indent="0"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Insurance Coverage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Farm Insurance Agent: Steve Sandoval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 Valid to 14 September 2025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insurance: 			$215.00	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Umbrella insurance:			$788.00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ANNUAL PREMIUM	$1,003.00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36A837D-1BED-41B3-7AB8-C4D9C85D5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96" y="1905000"/>
            <a:ext cx="1893887" cy="189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5,111 Insurance Claim Stock Illustrations, Cliparts and Royalty Free  Insurance Claim Vectors">
            <a:extLst>
              <a:ext uri="{FF2B5EF4-FFF2-40B4-BE49-F238E27FC236}">
                <a16:creationId xmlns:a16="http://schemas.microsoft.com/office/drawing/2014/main" id="{DEAB4E77-7B89-B45A-51E6-4CFFB38F0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23" y="4820331"/>
            <a:ext cx="1893888" cy="18938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7D7B2-99AA-4137-AB33-3E1B61D4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Finances: Current Balances</a:t>
            </a:r>
            <a:endParaRPr lang="en-US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1355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all 2024 homeowner dues paid.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Balances as of 26 October 2024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checking:				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 10,099.43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 money market:				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   3,515.41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 C/D 13-Mo 5.50%:			</a:t>
            </a:r>
            <a:r>
              <a:rPr lang="en-US" sz="3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 26,379.01</a:t>
            </a:r>
          </a:p>
          <a:p>
            <a:pPr lvl="1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TOTAL:					$  39,993.85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Remaining 2024 expenses: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Sentry Management Fee ($326.88/mo.)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Cemetery maintenance ($132/mo.)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6134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Stegen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tree removal (~$1,000)*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*Pending Board Approval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 party ??  (~$300)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Other/Miscellaneous (~$100)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5FAAE2F-B8E7-7627-2D6B-AB93629C1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01436"/>
            <a:ext cx="2594679" cy="20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4EC83-3928-42B6-AE94-BD990DDC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3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 Study and Finances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2022–2027, 5-year Master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2016, BoD developed a 5-Year master budget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2022, BoD documented reserve fund needs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budget goals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$15,000 in Reserve for Cemetery Fence Repair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$15,000 in Reserve for Tree Maintenance and other authorized expenses (not for legal fees)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at Goal:  $29,894.84 in Reserve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Roughly $1,000 per Home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Projected No 2024/2025 Reserve Contribution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A9C728F-5332-952C-55D1-A901AB171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343400"/>
            <a:ext cx="14859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C9824-16FB-4A64-BD17-01EED3C1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6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 Study and Finances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2020–2025 Annual Dues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dues for homeowners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2020: $300 (actual)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2021: $300 (actual)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2022: $300 (actual)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2023: $300 (actual)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 $300 (actual)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2025: $300 (planned)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to annual reevaluation by the BoD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Board is holding the line on dues despite soaring inflation!</a:t>
            </a:r>
          </a:p>
        </p:txBody>
      </p:sp>
      <p:pic>
        <p:nvPicPr>
          <p:cNvPr id="4" name="Picture 3" descr="Cartoon Tug War Stock Illustrations – 775 Cartoon Tug War Stock  Illustrations, Vectors &amp; Clipart - Dreamstime">
            <a:extLst>
              <a:ext uri="{FF2B5EF4-FFF2-40B4-BE49-F238E27FC236}">
                <a16:creationId xmlns:a16="http://schemas.microsoft.com/office/drawing/2014/main" id="{8160C196-8768-D538-DA2E-E3D9E75E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769224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BD860A-CD27-F5A0-3D03-8010936C9852}"/>
              </a:ext>
            </a:extLst>
          </p:cNvPr>
          <p:cNvSpPr txBox="1"/>
          <p:nvPr/>
        </p:nvSpPr>
        <p:spPr>
          <a:xfrm>
            <a:off x="6934200" y="2819400"/>
            <a:ext cx="141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FOHOA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D1F8D-0FF8-0B01-A259-8DE7D50BA2DD}"/>
              </a:ext>
            </a:extLst>
          </p:cNvPr>
          <p:cNvSpPr txBox="1"/>
          <p:nvPr/>
        </p:nvSpPr>
        <p:spPr>
          <a:xfrm>
            <a:off x="5105400" y="2759409"/>
            <a:ext cx="141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Inflation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1E9D0-A040-432D-9998-D2F33320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1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Events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and Fall Picnic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Picnic: June 10, 2022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 event with ≈ 20+ attendees and pleasant weather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Bounce House again a “Big Hit” w/kids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Picnic featured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BBQ Chicken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 usual burgers, sausage, and hot dogs!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 who led and helped.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Picnic: Cancelled due to low number of attendees.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969"/>
            <a:ext cx="1828800" cy="1371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176A9-22E0-4B67-B8E9-D0089C86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Social Events</a:t>
            </a:r>
            <a:br>
              <a:rPr lang="en-US" sz="4000" dirty="0">
                <a:solidFill>
                  <a:srgbClr val="00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Upcoming Holiday Party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Aiming for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7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Saturday Evening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flyer is to be sent out to the neighborhood via email followed by an Evite invitation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this time, looking for volunteers to step forward to host the party in their home.</a:t>
            </a:r>
          </a:p>
          <a:p>
            <a:pPr lvl="1"/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 volunteers, we will cancel for 2024.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295400" cy="156072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83292-49D3-4FF8-B484-160F5997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" y="5332619"/>
            <a:ext cx="1219200" cy="1326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14" y="228600"/>
            <a:ext cx="1309687" cy="1483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06" y="5332619"/>
            <a:ext cx="1449388" cy="14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5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Sentry Management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Community Management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417638"/>
            <a:ext cx="8894989" cy="53260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Sentry Management acquired Abode Management in 2016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Account Managers: Carla Coimbra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FOHOA Representative: Alexander “Alex” Ciccarelli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Duties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Handles Resale Disclosure Packages &amp; All Other HOA-Related Real Estate Settlement Issues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 All Financial Transactions &amp; Generates Monthly Financial Reports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Copies of Annual Federal and State Tax Filings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Copy of State Farm Insurance Coverage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identify outside Legal Counsel, when requested/necessary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Retains Documents for 7 Years</a:t>
            </a:r>
          </a:p>
          <a:p>
            <a:pPr lvl="1"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 to Handle Corporate Transparency Act (CTA) Requirements for Board (Next Slide)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5-Year Management Contract – Signed Dec 31, 2022 – Ends Dec 31, 2027</a:t>
            </a: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Contract Cost:  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= $3,624	2020 = $3,699	    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= $4,037.25	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2024 = $3,922.92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= $3,660 	2021 = $3,734	     2023 = $3,845.76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Information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Modification to By-Laws and Declaration “may be amended 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a two-thirds vote of the lot owners.” </a:t>
            </a:r>
            <a:r>
              <a:rPr lang="en-US" sz="16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 also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Va. Code § 55.1-1829.D, </a:t>
            </a:r>
            <a:r>
              <a:rPr lang="en-US" sz="16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Amendment to declaration and bylaws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4" name="AutoShape 2" descr="Sentry_S_Logo"/>
          <p:cNvSpPr>
            <a:spLocks noChangeAspect="1" noChangeArrowheads="1"/>
          </p:cNvSpPr>
          <p:nvPr/>
        </p:nvSpPr>
        <p:spPr bwMode="auto">
          <a:xfrm>
            <a:off x="155575" y="-190500"/>
            <a:ext cx="24288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entry_S_Logo"/>
          <p:cNvSpPr>
            <a:spLocks noChangeAspect="1" noChangeArrowheads="1"/>
          </p:cNvSpPr>
          <p:nvPr/>
        </p:nvSpPr>
        <p:spPr bwMode="auto">
          <a:xfrm>
            <a:off x="307975" y="-38100"/>
            <a:ext cx="24288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Sentry_S_Logo"/>
          <p:cNvSpPr>
            <a:spLocks noChangeAspect="1" noChangeArrowheads="1"/>
          </p:cNvSpPr>
          <p:nvPr/>
        </p:nvSpPr>
        <p:spPr bwMode="auto">
          <a:xfrm>
            <a:off x="460375" y="114300"/>
            <a:ext cx="24288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74638"/>
            <a:ext cx="3259364" cy="8947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DF97-765F-4DF2-9E63-9559C97C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38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CB31-173D-AFFD-F708-FE0730CE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Corporate Transparency Act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2700" dirty="0">
                <a:solidFill>
                  <a:srgbClr val="002060"/>
                </a:solidFill>
              </a:rPr>
              <a:t>115</a:t>
            </a:r>
            <a:r>
              <a:rPr lang="en-US" sz="2700" baseline="30000" dirty="0">
                <a:solidFill>
                  <a:srgbClr val="002060"/>
                </a:solidFill>
              </a:rPr>
              <a:t>th</a:t>
            </a:r>
            <a:r>
              <a:rPr lang="en-US" sz="2700" dirty="0">
                <a:solidFill>
                  <a:srgbClr val="002060"/>
                </a:solidFill>
              </a:rPr>
              <a:t> Congress, H.R. 3089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0506-FEB1-605B-FA47-68652D2F6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Corporate Transparency Act (CTA) is a new regulation requiring community organizations to begin filing Beneficial Owner Information (BOI) with the Financial Crimes Enforcement Network (FinCEN) of the United States Treasury. </a:t>
            </a:r>
          </a:p>
          <a:p>
            <a:pPr algn="l"/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CTA was enacted in 2021 to combat money laundering and terrorism financing by requiring corporations, including community associations, to disclose BOI to FinCEN.  </a:t>
            </a:r>
          </a:p>
          <a:p>
            <a:pPr algn="l"/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Community Organizations have a duty to file certain BOI with the FinCEN by the filing deadline of </a:t>
            </a:r>
            <a:r>
              <a:rPr lang="en-US" sz="2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January 1, 2025</a:t>
            </a:r>
            <a:r>
              <a:rPr lang="en-US" sz="2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or face civil or criminal penalties.</a:t>
            </a:r>
            <a:endParaRPr lang="en-US" sz="2200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Sentry Management has partnered with </a:t>
            </a:r>
            <a:r>
              <a:rPr lang="en-US" sz="2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FinCenFetch</a:t>
            </a:r>
            <a:r>
              <a:rPr lang="en-US" sz="2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leading platform for corporate compliance specializing in BOI filings. </a:t>
            </a:r>
          </a:p>
          <a:p>
            <a:pPr algn="l"/>
            <a:r>
              <a:rPr lang="en-US" sz="2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Sentry Management will proceed with supporting our association's reporting obligations.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Account </a:t>
            </a:r>
            <a:r>
              <a:rPr lang="en-US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SetUp</a:t>
            </a:r>
            <a:r>
              <a:rPr lang="en-US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/Profile Prep: $75.00 per association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Annual Fee: $395.00 (Charged in Mar 2025)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Change Fee: $40.00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Questions – “Beneficial Ownership” and 1X Requirement (?)</a:t>
            </a:r>
            <a:endParaRPr lang="en-US" sz="2400" b="0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5AD7C-D1E2-FAA9-7C64-339B6439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7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FOHOA Web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5941"/>
            <a:ext cx="8458199" cy="2133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WWW.FOHOA.NET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In Service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Includes :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" y="31242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Neighborhood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 &amp; Contact 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Minutes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 Documents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Only Section 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(Possible-Future)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DDEFB-E2BA-49F7-9CA5-88C1F2BE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074" b="4074"/>
          <a:stretch/>
        </p:blipFill>
        <p:spPr>
          <a:xfrm>
            <a:off x="4572000" y="1256370"/>
            <a:ext cx="4572000" cy="2512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146" t="1539" r="17958" b="7693"/>
          <a:stretch/>
        </p:blipFill>
        <p:spPr>
          <a:xfrm>
            <a:off x="4768677" y="3862431"/>
            <a:ext cx="2895600" cy="29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Pre-Meeting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fill in the ‘Sign-In’ sheet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kindly review your information on the FOHOA roster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5E0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some wine and visit with your neighbors!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CDD37-0BE8-42D9-98A7-461D6FBD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85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399" cy="5943600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Calming Initiative Update</a:t>
            </a:r>
          </a:p>
          <a:p>
            <a:pPr lvl="1"/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2022:  HFHOA and FOHOA began engagement with County.</a:t>
            </a:r>
          </a:p>
          <a:p>
            <a:pPr lvl="1"/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fatality involving neighborhood cat increased urgency.</a:t>
            </a:r>
          </a:p>
          <a:p>
            <a:pPr lvl="1"/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 control device was temporarily installed Aug-Sep 2023, but unserviceable.</a:t>
            </a:r>
          </a:p>
          <a:p>
            <a:pPr lvl="1"/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Force formed with J. Bobich, A. Clayton and J. Van Zyl as FOHOA Reps</a:t>
            </a:r>
          </a:p>
          <a:p>
            <a:pPr lvl="1"/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Fairfax County proposed 3 locations (top, middle, lower) along Florence Ave – upper, middle, lower areas. Eight homes were adjacent to the recommended locations, marked on the road.</a:t>
            </a:r>
          </a:p>
          <a:p>
            <a:pPr lvl="1"/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took one resident to Veto the plan. One FOHOA resident vetoed, and one resident (not associated with a HOA) refused to declined to sign. So the PLAN STALLED.</a:t>
            </a:r>
          </a:p>
          <a:p>
            <a:pPr lvl="1"/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 recommended by HFHOA were as follows:</a:t>
            </a:r>
          </a:p>
          <a:p>
            <a:pPr lvl="2"/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forward with one hump;</a:t>
            </a:r>
          </a:p>
          <a:p>
            <a:pPr lvl="2"/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 more persuasive advocacy to the one resident from the other side to see if we can get a second hump;</a:t>
            </a:r>
          </a:p>
          <a:p>
            <a:pPr lvl="2"/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to the beginning and ask for a 4-way stop sign at Florence, Gentle, and Rebecca Jane Way;</a:t>
            </a:r>
          </a:p>
          <a:p>
            <a:pPr lvl="2"/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leave as is, and as the one resident from the other side recommended:</a:t>
            </a:r>
          </a:p>
          <a:p>
            <a:pPr marL="914400" lvl="2" indent="0">
              <a:buNone/>
            </a:pP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“Shame speeders by photographing them and putting their pictures on social media.”</a:t>
            </a:r>
          </a:p>
          <a:p>
            <a:pPr marL="914400" lvl="2" indent="0">
              <a:buNone/>
            </a:pPr>
            <a:endParaRPr lang="en-US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Alex Shopping Center Continuing to Expand and Apartment Leasing Ongoing</a:t>
            </a:r>
          </a:p>
          <a:p>
            <a:pPr lvl="1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Aldi, PJ’s Coffee,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BigPapi’s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K-Pot, Inspire Nail Bar</a:t>
            </a:r>
          </a:p>
          <a:p>
            <a:pPr lvl="1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 Urgent Care</a:t>
            </a:r>
          </a:p>
          <a:p>
            <a:pPr lvl="1"/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 Hill Shopping Center Redevelopment</a:t>
            </a:r>
          </a:p>
          <a:p>
            <a:pPr lvl="1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Fairfax County Board of Supervisors deferred approval pending more “community engagement.”</a:t>
            </a:r>
          </a:p>
          <a:p>
            <a:pPr lvl="1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 Lusk requesting more retail, less residential (8/31/23).</a:t>
            </a:r>
          </a:p>
          <a:p>
            <a:pPr marL="457200" lvl="1" indent="0">
              <a:buNone/>
            </a:pP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Huntington Club Redevelopment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(Huntington Ave. – Near Metro)</a:t>
            </a:r>
          </a:p>
          <a:p>
            <a:pPr lvl="1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by Board of Supervisors, paused indefinitely due to funding.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9CC1C-3FEC-4C62-9870-9076847C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44" y="0"/>
            <a:ext cx="1495755" cy="14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03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79" y="4529852"/>
            <a:ext cx="3878444" cy="1852377"/>
          </a:xfrm>
        </p:spPr>
      </p:pic>
      <p:sp>
        <p:nvSpPr>
          <p:cNvPr id="11" name="TextBox 10"/>
          <p:cNvSpPr txBox="1"/>
          <p:nvPr/>
        </p:nvSpPr>
        <p:spPr>
          <a:xfrm>
            <a:off x="228600" y="187410"/>
            <a:ext cx="417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Church Sold on Telegraph Road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4270" y="187410"/>
            <a:ext cx="4491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South Alex – North Kings Highway</a:t>
            </a:r>
          </a:p>
          <a:p>
            <a:pPr algn="ctr"/>
            <a:r>
              <a:rPr lang="en-US" dirty="0"/>
              <a:t>(Aldi/PJs Coffee/</a:t>
            </a:r>
            <a:r>
              <a:rPr lang="en-US" dirty="0" err="1"/>
              <a:t>BigPapi’s</a:t>
            </a:r>
            <a:r>
              <a:rPr lang="en-US" dirty="0"/>
              <a:t>/K-Pot/Inspire Nail Bar/Inova Urgent Care)</a:t>
            </a:r>
          </a:p>
          <a:p>
            <a:pPr algn="ctr"/>
            <a:r>
              <a:rPr lang="en-US" dirty="0"/>
              <a:t>Still Leasing Apartments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614" y="3221579"/>
            <a:ext cx="412400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New Church on Telegraph Road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7166" y="3863601"/>
            <a:ext cx="470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Huntington Club Condo Redevelopment</a:t>
            </a:r>
          </a:p>
          <a:p>
            <a:pPr algn="ctr"/>
            <a:r>
              <a:rPr lang="en-US" dirty="0"/>
              <a:t>(Project paused indefinitely)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6300" y="646439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Huntington Avenue (Looking East from Telegraph Road)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785428" y="5986640"/>
            <a:ext cx="3048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76C62-BF4C-474D-9D6A-D4F0A01C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B3E395C-41F8-47E8-A65A-7DC8934746E2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9"/>
          <a:stretch/>
        </p:blipFill>
        <p:spPr>
          <a:xfrm>
            <a:off x="4898379" y="1381689"/>
            <a:ext cx="3903108" cy="23400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-1407" r="21304" b="1407"/>
          <a:stretch/>
        </p:blipFill>
        <p:spPr>
          <a:xfrm rot="5400000">
            <a:off x="1031132" y="482511"/>
            <a:ext cx="2361046" cy="2807599"/>
          </a:xfrm>
          <a:prstGeom prst="rect">
            <a:avLst/>
          </a:prstGeom>
        </p:spPr>
      </p:pic>
      <p:pic>
        <p:nvPicPr>
          <p:cNvPr id="10" name="Picture 9" descr="A sign on the side of a road&#10;&#10;Description automatically generated">
            <a:extLst>
              <a:ext uri="{FF2B5EF4-FFF2-40B4-BE49-F238E27FC236}">
                <a16:creationId xmlns:a16="http://schemas.microsoft.com/office/drawing/2014/main" id="{C3154605-5897-0962-1C59-355F4B80C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71" y="3698790"/>
            <a:ext cx="280759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70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7A04-5BAA-42A8-A174-08B0B3E7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810249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Neighborhood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E7D5E-0AFF-4D28-92D6-A747D7F35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440362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2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r>
              <a:rPr lang="en-US" sz="1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Previous</a:t>
            </a:r>
            <a:r>
              <a:rPr lang="en-US" sz="1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Owners Had it Posted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2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en-US" sz="1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Looking for Participants to Develop</a:t>
            </a:r>
          </a:p>
          <a:p>
            <a:pPr marL="1143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 Implement the Program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2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HISTORY AND ACTIONS YOU CAN TAKE</a:t>
            </a:r>
            <a:r>
              <a:rPr lang="en-US" sz="1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Lock Doors (car, house, etc.)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 your Time and Ideas to help Develop the Program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 use of our Budget to Develop the Program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Keep watch for strangers in our neighborhood and note personal characteristics and car model, color, license plate and time.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9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 your security system footage to the police, if needed. 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5251A-5FEC-237F-944B-F42173F35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3165" y="552449"/>
            <a:ext cx="3897086" cy="2922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9FE97-CAED-4EE0-97A9-24D9B8F2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Recycling – NO Glass in Blue Bins</a:t>
            </a:r>
          </a:p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 Goat Recycling 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Locally-Owned and Operated by </a:t>
            </a:r>
            <a:r>
              <a:rPr lang="en-US" sz="3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Teens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&amp; Convenient Pickup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Bin Dropped Off w/in 24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Pickup $1.00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Addresses for Glass Recyclables: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4251 Eisenhower Avenue, Alexandria 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2511 Parkers Lane, Mt. Vernon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6121 Franconia Road, Franconia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3224 Colvin Street, Alexandria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Jones Point Park, Old Town Alexandria </a:t>
            </a:r>
          </a:p>
          <a:p>
            <a:pPr lvl="1"/>
            <a:endParaRPr lang="en-US" sz="24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8C79E-88BD-4F97-AE67-A2819AF2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A sign on a pole&#10;&#10;Description automatically generated">
            <a:extLst>
              <a:ext uri="{FF2B5EF4-FFF2-40B4-BE49-F238E27FC236}">
                <a16:creationId xmlns:a16="http://schemas.microsoft.com/office/drawing/2014/main" id="{E44FD8C1-BCBC-6D91-96C0-599F897C8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0568" y="2409825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Election of New Board Members</a:t>
            </a:r>
            <a:endParaRPr lang="en-US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of 2022: Jeff Bobich, Carol Joyce, and Daniel Elder Stepped to fill vacancies.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Nobody Stepped Forward to Volunteer for the Board at the Start of 2023, Jeff Bobich served as President for a second year.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Time to Elect TWO New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Members for a 3-year Tenure.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2BB3F-0673-4097-B0A4-0E5E2E36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9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>
                <a:solidFill>
                  <a:srgbClr val="002060"/>
                </a:solidFill>
              </a:rPr>
              <a:t>Open Forum</a:t>
            </a: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3244334"/>
            <a:ext cx="3561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CA7D5-6A0F-4E26-B42E-8B31F33F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4900" dirty="0">
                <a:solidFill>
                  <a:srgbClr val="002060"/>
                </a:solidFill>
              </a:rPr>
              <a:t>Back-Up Materials</a:t>
            </a: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52EF2-B0F7-44F2-8341-E4AA9F17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7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Resale Disclosure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To obtain a package:</a:t>
            </a:r>
          </a:p>
          <a:p>
            <a:r>
              <a:rPr lang="en-US" dirty="0">
                <a:solidFill>
                  <a:srgbClr val="002060"/>
                </a:solidFill>
              </a:rPr>
              <a:t>Submit an application to </a:t>
            </a:r>
            <a:r>
              <a:rPr lang="en-US" dirty="0" err="1">
                <a:solidFill>
                  <a:srgbClr val="002060"/>
                </a:solidFill>
              </a:rPr>
              <a:t>Condocerts</a:t>
            </a:r>
            <a:r>
              <a:rPr lang="en-US" dirty="0">
                <a:solidFill>
                  <a:srgbClr val="002060"/>
                </a:solidFill>
              </a:rPr>
              <a:t> through condocerts.com</a:t>
            </a:r>
          </a:p>
          <a:p>
            <a:r>
              <a:rPr lang="en-US" dirty="0" err="1">
                <a:solidFill>
                  <a:srgbClr val="002060"/>
                </a:solidFill>
              </a:rPr>
              <a:t>Condocerts</a:t>
            </a:r>
            <a:r>
              <a:rPr lang="en-US" dirty="0">
                <a:solidFill>
                  <a:srgbClr val="002060"/>
                </a:solidFill>
              </a:rPr>
              <a:t> will notify Sentry and send you the following documents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FOHOA Common Interest Community Board Community Association Registration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FOHOA Architectural Review Board Guidelines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FOHOA Articles of Incorporation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FOHOA By-Laws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FOHOA Resolution Regarding Delinquent Assessments (1998)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FOHOA Complaint Procedures (2012)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FOHOA Cost Schedule for Providing Copies of Books and Records (2012)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FOHOA Declaration of Covenants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FOHOA Deed of Subdivision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FOHOA 5 year Reserve Study (2012-2016) &amp; Reserve Memo (2022)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FOHOA Commercial Liability Umbrella Insurance Policy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FOHOA Information Brochure</a:t>
            </a:r>
          </a:p>
          <a:p>
            <a:r>
              <a:rPr lang="en-US" dirty="0">
                <a:solidFill>
                  <a:srgbClr val="002060"/>
                </a:solidFill>
              </a:rPr>
              <a:t>The fee for this service is around $300.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5ED09-AE1A-41B6-B6A5-64719680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5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Quorum call to convene meeting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of new residents/pending sales in 2024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 Report and new ARB Chair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FOHOA document revisions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areas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Finances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events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Sentry Management services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on Web site – WWW.FOHOA.NET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Changes – surrounding area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Election of new board member(s)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Forum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Adjournment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B917B-00EC-4D2D-9F42-99A25F35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5588"/>
            <a:ext cx="2354992" cy="2413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" r="2703" b="-213"/>
          <a:stretch/>
        </p:blipFill>
        <p:spPr>
          <a:xfrm>
            <a:off x="6172200" y="4267200"/>
            <a:ext cx="2354992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0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Convenes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Quorum: 10% of members should be present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to Order @5:00 pm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President:  Carol Joyce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 President:  Daniel Elder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Secretary/Treasurer:  Aaron Willey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Architectural Review Chairperson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Susanna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Kavanaugh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D1033-581F-41C2-A81F-93167C92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FOHOA Members in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64162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NEIGHBORS: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No new neighbors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SALE: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None at this moment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1417638"/>
            <a:ext cx="3893457" cy="23360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B5665-0506-4F03-B929-FF20201C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4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974513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 Membership/Report</a:t>
            </a:r>
            <a:br>
              <a:rPr lang="en-US" dirty="0">
                <a:solidFill>
                  <a:srgbClr val="002060"/>
                </a:solidFill>
              </a:rPr>
            </a:b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0" y="1458686"/>
            <a:ext cx="8665029" cy="466747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Formalized Appointment of ARB Members in Memo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ARB Memberships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Susanna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Kavanaugh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(Chair)  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Donna Connor (Member)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Sturner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(Member)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 Report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walk-around</a:t>
            </a:r>
          </a:p>
          <a:p>
            <a:pPr lvl="1"/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19" y="4047132"/>
            <a:ext cx="28194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5933479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MV Boli" panose="02000500030200090000" pitchFamily="2" charset="0"/>
                <a:cs typeface="MV Boli" panose="02000500030200090000" pitchFamily="2" charset="0"/>
              </a:rPr>
              <a:t>Architectural Review 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1419" y="3637542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Florence Overlook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A33B4-6DB5-4885-9CE8-F383F8AC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FOHOA Document Revisions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FOHOA Plat update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hard copy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finalize after meeting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FOHOA Roster update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hard copy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finalize after meeting</a:t>
            </a: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8AD68-7FE6-45C3-87B9-CEE5D753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4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62257" cy="9445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Area Parcel A 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(Wooded Area/Ravine Behind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Stegen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6" y="1752600"/>
            <a:ext cx="8501744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 2022: BoD installed new “Natural Habitat” signs throughout the common area.</a:t>
            </a:r>
          </a:p>
          <a:p>
            <a:pPr marL="0" indent="0">
              <a:buNone/>
            </a:pPr>
            <a:endParaRPr 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trees removed, tree pending removal:</a:t>
            </a:r>
          </a:p>
          <a:p>
            <a:pPr marL="914400" lvl="2" indent="0">
              <a:buNone/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 of 6134 </a:t>
            </a:r>
            <a:r>
              <a:rPr 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Stegen</a:t>
            </a:r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Drive Rear (Lot 18)</a:t>
            </a:r>
          </a:p>
          <a:p>
            <a:pPr lvl="3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 tree appears to require removal.</a:t>
            </a:r>
          </a:p>
          <a:p>
            <a:pPr lvl="3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 order of magnitude - $1,000.</a:t>
            </a:r>
          </a:p>
          <a:p>
            <a:pPr lvl="3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approval required.</a:t>
            </a:r>
          </a:p>
          <a:p>
            <a:pPr marL="914400" lvl="2" indent="0">
              <a:buNone/>
            </a:pPr>
            <a:endParaRPr 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Markers – Lost or Overgrown</a:t>
            </a:r>
          </a:p>
          <a:p>
            <a:pPr lvl="1"/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may hire original surveyor (LPD Inc.) to re-mark area.</a:t>
            </a:r>
          </a:p>
          <a:p>
            <a:pPr lvl="1"/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Montessori School Survey completed early 2023.</a:t>
            </a:r>
          </a:p>
          <a:p>
            <a:pPr marL="457200" lvl="1" indent="0">
              <a:buNone/>
            </a:pPr>
            <a:endParaRPr 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31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DF031-A7AF-49A1-ABD8-4F701805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2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Area Parcel A</a:t>
            </a:r>
            <a:endParaRPr lang="en-US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" y="1286831"/>
            <a:ext cx="3859596" cy="4925629"/>
          </a:xfr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2133600" y="2590800"/>
            <a:ext cx="381000" cy="609600"/>
          </a:xfrm>
          <a:prstGeom prst="rect">
            <a:avLst/>
          </a:prstGeom>
          <a:solidFill>
            <a:srgbClr val="34411B"/>
          </a:solidFill>
          <a:ln>
            <a:solidFill>
              <a:srgbClr val="344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695450" y="1983696"/>
            <a:ext cx="723900" cy="406876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6866" y="1982448"/>
            <a:ext cx="152400" cy="399256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9800" y="1951038"/>
            <a:ext cx="1143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00150" y="5975010"/>
            <a:ext cx="9906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055" y="6245117"/>
            <a:ext cx="3979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Red lines depict approximate boundary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628616C-EB0D-41D1-6ED1-7A75FEC99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1" y="2367159"/>
            <a:ext cx="5185474" cy="27649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258E1-01C9-45FE-B14E-BDCE0918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95C-41F8-47E8-A65A-7DC8934746E2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1786923" y="4228509"/>
            <a:ext cx="270934" cy="22735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261900" y="5530600"/>
            <a:ext cx="270934" cy="22735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547416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dead tree.</a:t>
            </a:r>
          </a:p>
        </p:txBody>
      </p:sp>
    </p:spTree>
    <p:extLst>
      <p:ext uri="{BB962C8B-B14F-4D97-AF65-F5344CB8AC3E}">
        <p14:creationId xmlns:p14="http://schemas.microsoft.com/office/powerpoint/2010/main" val="412603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6890</TotalTime>
  <Words>1981</Words>
  <Application>Microsoft Office PowerPoint</Application>
  <PresentationFormat>On-screen Show (4:3)</PresentationFormat>
  <Paragraphs>296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MV Boli</vt:lpstr>
      <vt:lpstr>Times New Roman</vt:lpstr>
      <vt:lpstr>Office Theme</vt:lpstr>
      <vt:lpstr>Custom Design</vt:lpstr>
      <vt:lpstr>1_Custom Design</vt:lpstr>
      <vt:lpstr>Florence Overlook  Homeowners Association  ( FOHOA )</vt:lpstr>
      <vt:lpstr>Pre-Meeting Activities</vt:lpstr>
      <vt:lpstr>Meeting Agenda</vt:lpstr>
      <vt:lpstr>Meeting Convenes</vt:lpstr>
      <vt:lpstr>New FOHOA Members in 2023</vt:lpstr>
      <vt:lpstr>ARB Membership/Report </vt:lpstr>
      <vt:lpstr>FOHOA Document Revisions </vt:lpstr>
      <vt:lpstr>Common Area Parcel A  (Wooded Area/Ravine Behind Stegen Homes)</vt:lpstr>
      <vt:lpstr>Common Area Parcel A</vt:lpstr>
      <vt:lpstr>Common Area Parcel B (Cemetery)</vt:lpstr>
      <vt:lpstr>Finances: Taxes and Insurance</vt:lpstr>
      <vt:lpstr>Finances: Current Balances</vt:lpstr>
      <vt:lpstr>Reserve Study and Finances 2022–2027, 5-year Master Budget</vt:lpstr>
      <vt:lpstr>Reserve Study and Finances 2020–2025 Annual Dues</vt:lpstr>
      <vt:lpstr>Social Events Spring and Fall Picnic</vt:lpstr>
      <vt:lpstr>Social Events Upcoming Holiday Party</vt:lpstr>
      <vt:lpstr>Sentry Management Our Community Management Company</vt:lpstr>
      <vt:lpstr>Corporate Transparency Act 115th Congress, H.R. 3089</vt:lpstr>
      <vt:lpstr>New FOHOA Web Site</vt:lpstr>
      <vt:lpstr>Community Changes</vt:lpstr>
      <vt:lpstr>PowerPoint Presentation</vt:lpstr>
      <vt:lpstr>Neighborhood Watch Program</vt:lpstr>
      <vt:lpstr>Community Reminder</vt:lpstr>
      <vt:lpstr>Election of New Board Members</vt:lpstr>
      <vt:lpstr>Open Forum</vt:lpstr>
      <vt:lpstr>Back-Up Materials</vt:lpstr>
      <vt:lpstr>Resale Disclosure Package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Florence Overlook Homeowners Association</dc:title>
  <dc:creator>AGD</dc:creator>
  <cp:lastModifiedBy>Elder, Daniel</cp:lastModifiedBy>
  <cp:revision>149</cp:revision>
  <cp:lastPrinted>2024-10-26T12:23:15Z</cp:lastPrinted>
  <dcterms:created xsi:type="dcterms:W3CDTF">2016-11-12T05:22:39Z</dcterms:created>
  <dcterms:modified xsi:type="dcterms:W3CDTF">2025-02-09T01:41:39Z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2eef23d-2e95-4428-9a3c-2526d95b164a_Enabled">
    <vt:lpwstr>true</vt:lpwstr>
  </property>
  <property fmtid="{D5CDD505-2E9C-101B-9397-08002B2CF9AE}" pid="3" name="MSIP_Label_a2eef23d-2e95-4428-9a3c-2526d95b164a_SetDate">
    <vt:lpwstr>2022-10-30T14:59:33Z</vt:lpwstr>
  </property>
  <property fmtid="{D5CDD505-2E9C-101B-9397-08002B2CF9AE}" pid="4" name="MSIP_Label_a2eef23d-2e95-4428-9a3c-2526d95b164a_Method">
    <vt:lpwstr>Standard</vt:lpwstr>
  </property>
  <property fmtid="{D5CDD505-2E9C-101B-9397-08002B2CF9AE}" pid="5" name="MSIP_Label_a2eef23d-2e95-4428-9a3c-2526d95b164a_Name">
    <vt:lpwstr>For Official Use Only (FOUO)</vt:lpwstr>
  </property>
  <property fmtid="{D5CDD505-2E9C-101B-9397-08002B2CF9AE}" pid="6" name="MSIP_Label_a2eef23d-2e95-4428-9a3c-2526d95b164a_SiteId">
    <vt:lpwstr>3ccde76c-946d-4a12-bb7a-fc9d0842354a</vt:lpwstr>
  </property>
  <property fmtid="{D5CDD505-2E9C-101B-9397-08002B2CF9AE}" pid="7" name="MSIP_Label_a2eef23d-2e95-4428-9a3c-2526d95b164a_ActionId">
    <vt:lpwstr>7603ef3b-3f28-43c6-a36f-bf008e0a7442</vt:lpwstr>
  </property>
  <property fmtid="{D5CDD505-2E9C-101B-9397-08002B2CF9AE}" pid="8" name="MSIP_Label_a2eef23d-2e95-4428-9a3c-2526d95b164a_ContentBits">
    <vt:lpwstr>0</vt:lpwstr>
  </property>
</Properties>
</file>