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5"/>
  </p:notesMasterIdLst>
  <p:sldIdLst>
    <p:sldId id="256" r:id="rId2"/>
    <p:sldId id="322" r:id="rId3"/>
    <p:sldId id="257" r:id="rId4"/>
    <p:sldId id="258" r:id="rId5"/>
    <p:sldId id="333" r:id="rId6"/>
    <p:sldId id="334" r:id="rId7"/>
    <p:sldId id="336" r:id="rId8"/>
    <p:sldId id="335" r:id="rId9"/>
    <p:sldId id="337" r:id="rId10"/>
    <p:sldId id="338" r:id="rId11"/>
    <p:sldId id="339" r:id="rId12"/>
    <p:sldId id="340" r:id="rId13"/>
    <p:sldId id="260" r:id="rId14"/>
    <p:sldId id="261" r:id="rId15"/>
    <p:sldId id="262" r:id="rId16"/>
    <p:sldId id="278" r:id="rId17"/>
    <p:sldId id="289" r:id="rId18"/>
    <p:sldId id="263" r:id="rId19"/>
    <p:sldId id="279" r:id="rId20"/>
    <p:sldId id="290" r:id="rId21"/>
    <p:sldId id="264" r:id="rId22"/>
    <p:sldId id="280" r:id="rId23"/>
    <p:sldId id="291" r:id="rId24"/>
    <p:sldId id="267" r:id="rId25"/>
    <p:sldId id="270" r:id="rId26"/>
    <p:sldId id="269" r:id="rId27"/>
    <p:sldId id="272" r:id="rId28"/>
    <p:sldId id="282" r:id="rId29"/>
    <p:sldId id="273" r:id="rId30"/>
    <p:sldId id="285" r:id="rId31"/>
    <p:sldId id="271" r:id="rId32"/>
    <p:sldId id="284" r:id="rId33"/>
    <p:sldId id="645" r:id="rId34"/>
    <p:sldId id="274" r:id="rId35"/>
    <p:sldId id="277" r:id="rId36"/>
    <p:sldId id="275" r:id="rId37"/>
    <p:sldId id="286" r:id="rId38"/>
    <p:sldId id="287" r:id="rId39"/>
    <p:sldId id="288" r:id="rId40"/>
    <p:sldId id="276" r:id="rId41"/>
    <p:sldId id="293" r:id="rId42"/>
    <p:sldId id="294" r:id="rId43"/>
    <p:sldId id="295" r:id="rId44"/>
    <p:sldId id="296" r:id="rId45"/>
    <p:sldId id="297" r:id="rId46"/>
    <p:sldId id="299" r:id="rId47"/>
    <p:sldId id="298" r:id="rId48"/>
    <p:sldId id="300" r:id="rId49"/>
    <p:sldId id="302" r:id="rId50"/>
    <p:sldId id="301" r:id="rId51"/>
    <p:sldId id="303" r:id="rId52"/>
    <p:sldId id="306" r:id="rId53"/>
    <p:sldId id="307" r:id="rId54"/>
    <p:sldId id="604" r:id="rId55"/>
    <p:sldId id="308" r:id="rId56"/>
    <p:sldId id="311" r:id="rId57"/>
    <p:sldId id="312" r:id="rId58"/>
    <p:sldId id="605" r:id="rId59"/>
    <p:sldId id="310" r:id="rId60"/>
    <p:sldId id="304" r:id="rId61"/>
    <p:sldId id="318" r:id="rId62"/>
    <p:sldId id="316" r:id="rId63"/>
    <p:sldId id="330" r:id="rId64"/>
    <p:sldId id="331" r:id="rId65"/>
    <p:sldId id="332" r:id="rId66"/>
    <p:sldId id="323" r:id="rId67"/>
    <p:sldId id="321" r:id="rId68"/>
    <p:sldId id="341" r:id="rId69"/>
    <p:sldId id="342" r:id="rId70"/>
    <p:sldId id="343" r:id="rId71"/>
    <p:sldId id="345" r:id="rId72"/>
    <p:sldId id="346" r:id="rId73"/>
    <p:sldId id="347" r:id="rId74"/>
    <p:sldId id="348" r:id="rId75"/>
    <p:sldId id="350" r:id="rId76"/>
    <p:sldId id="351" r:id="rId77"/>
    <p:sldId id="352" r:id="rId78"/>
    <p:sldId id="354" r:id="rId79"/>
    <p:sldId id="355" r:id="rId80"/>
    <p:sldId id="356" r:id="rId81"/>
    <p:sldId id="357" r:id="rId82"/>
    <p:sldId id="358" r:id="rId83"/>
    <p:sldId id="359" r:id="rId84"/>
    <p:sldId id="366" r:id="rId85"/>
    <p:sldId id="368" r:id="rId86"/>
    <p:sldId id="369" r:id="rId87"/>
    <p:sldId id="370" r:id="rId88"/>
    <p:sldId id="371" r:id="rId89"/>
    <p:sldId id="372" r:id="rId90"/>
    <p:sldId id="373" r:id="rId91"/>
    <p:sldId id="376" r:id="rId92"/>
    <p:sldId id="606" r:id="rId93"/>
    <p:sldId id="378" r:id="rId94"/>
    <p:sldId id="379" r:id="rId95"/>
    <p:sldId id="607" r:id="rId96"/>
    <p:sldId id="384" r:id="rId97"/>
    <p:sldId id="608" r:id="rId98"/>
    <p:sldId id="609" r:id="rId99"/>
    <p:sldId id="385" r:id="rId100"/>
    <p:sldId id="610" r:id="rId101"/>
    <p:sldId id="611" r:id="rId102"/>
    <p:sldId id="393" r:id="rId103"/>
    <p:sldId id="394" r:id="rId104"/>
    <p:sldId id="612" r:id="rId105"/>
    <p:sldId id="395" r:id="rId106"/>
    <p:sldId id="613" r:id="rId107"/>
    <p:sldId id="614" r:id="rId108"/>
    <p:sldId id="615" r:id="rId109"/>
    <p:sldId id="617" r:id="rId110"/>
    <p:sldId id="618" r:id="rId111"/>
    <p:sldId id="404" r:id="rId112"/>
    <p:sldId id="405" r:id="rId113"/>
    <p:sldId id="621" r:id="rId114"/>
    <p:sldId id="622" r:id="rId115"/>
    <p:sldId id="408" r:id="rId116"/>
    <p:sldId id="409" r:id="rId117"/>
    <p:sldId id="324" r:id="rId118"/>
    <p:sldId id="325" r:id="rId119"/>
    <p:sldId id="410" r:id="rId120"/>
    <p:sldId id="411" r:id="rId121"/>
    <p:sldId id="623" r:id="rId122"/>
    <p:sldId id="624" r:id="rId123"/>
    <p:sldId id="625" r:id="rId124"/>
    <p:sldId id="626" r:id="rId125"/>
    <p:sldId id="627" r:id="rId126"/>
    <p:sldId id="628" r:id="rId127"/>
    <p:sldId id="629" r:id="rId128"/>
    <p:sldId id="630" r:id="rId129"/>
    <p:sldId id="631" r:id="rId130"/>
    <p:sldId id="632" r:id="rId131"/>
    <p:sldId id="418" r:id="rId132"/>
    <p:sldId id="633" r:id="rId133"/>
    <p:sldId id="634" r:id="rId134"/>
    <p:sldId id="635" r:id="rId135"/>
    <p:sldId id="636" r:id="rId136"/>
    <p:sldId id="637" r:id="rId137"/>
    <p:sldId id="638" r:id="rId138"/>
    <p:sldId id="639" r:id="rId139"/>
    <p:sldId id="640" r:id="rId140"/>
    <p:sldId id="435" r:id="rId141"/>
    <p:sldId id="641" r:id="rId142"/>
    <p:sldId id="437" r:id="rId143"/>
    <p:sldId id="438" r:id="rId144"/>
    <p:sldId id="642" r:id="rId145"/>
    <p:sldId id="439" r:id="rId146"/>
    <p:sldId id="643" r:id="rId147"/>
    <p:sldId id="646" r:id="rId148"/>
    <p:sldId id="440" r:id="rId149"/>
    <p:sldId id="644" r:id="rId150"/>
    <p:sldId id="441" r:id="rId151"/>
    <p:sldId id="647" r:id="rId152"/>
    <p:sldId id="648" r:id="rId153"/>
    <p:sldId id="649" r:id="rId154"/>
    <p:sldId id="650" r:id="rId155"/>
    <p:sldId id="651" r:id="rId156"/>
    <p:sldId id="652" r:id="rId157"/>
    <p:sldId id="653" r:id="rId158"/>
    <p:sldId id="462" r:id="rId159"/>
    <p:sldId id="654" r:id="rId160"/>
    <p:sldId id="655" r:id="rId161"/>
    <p:sldId id="656" r:id="rId162"/>
    <p:sldId id="657" r:id="rId163"/>
    <p:sldId id="473" r:id="rId164"/>
    <p:sldId id="474" r:id="rId165"/>
    <p:sldId id="658" r:id="rId166"/>
    <p:sldId id="659" r:id="rId167"/>
    <p:sldId id="477" r:id="rId168"/>
    <p:sldId id="478" r:id="rId169"/>
    <p:sldId id="326" r:id="rId170"/>
    <p:sldId id="327" r:id="rId171"/>
    <p:sldId id="479" r:id="rId172"/>
    <p:sldId id="480" r:id="rId173"/>
    <p:sldId id="660" r:id="rId174"/>
    <p:sldId id="661" r:id="rId175"/>
    <p:sldId id="662" r:id="rId176"/>
    <p:sldId id="663" r:id="rId177"/>
    <p:sldId id="664" r:id="rId178"/>
    <p:sldId id="665" r:id="rId179"/>
    <p:sldId id="666" r:id="rId180"/>
    <p:sldId id="668" r:id="rId181"/>
    <p:sldId id="669" r:id="rId182"/>
    <p:sldId id="670" r:id="rId183"/>
    <p:sldId id="671" r:id="rId184"/>
    <p:sldId id="674" r:id="rId185"/>
    <p:sldId id="672" r:id="rId186"/>
    <p:sldId id="673" r:id="rId187"/>
    <p:sldId id="675" r:id="rId188"/>
    <p:sldId id="504" r:id="rId189"/>
    <p:sldId id="676" r:id="rId190"/>
    <p:sldId id="677" r:id="rId191"/>
    <p:sldId id="679" r:id="rId192"/>
    <p:sldId id="678" r:id="rId193"/>
    <p:sldId id="680" r:id="rId194"/>
    <p:sldId id="681" r:id="rId195"/>
    <p:sldId id="682" r:id="rId196"/>
    <p:sldId id="683" r:id="rId197"/>
    <p:sldId id="684" r:id="rId198"/>
    <p:sldId id="685" r:id="rId199"/>
    <p:sldId id="686" r:id="rId200"/>
    <p:sldId id="687" r:id="rId201"/>
    <p:sldId id="688" r:id="rId202"/>
    <p:sldId id="689" r:id="rId203"/>
    <p:sldId id="690" r:id="rId204"/>
    <p:sldId id="691" r:id="rId205"/>
    <p:sldId id="692" r:id="rId206"/>
    <p:sldId id="693" r:id="rId207"/>
    <p:sldId id="694" r:id="rId208"/>
    <p:sldId id="531" r:id="rId209"/>
    <p:sldId id="695" r:id="rId210"/>
    <p:sldId id="696" r:id="rId211"/>
    <p:sldId id="697" r:id="rId212"/>
    <p:sldId id="698" r:id="rId213"/>
    <p:sldId id="699" r:id="rId214"/>
    <p:sldId id="700" r:id="rId215"/>
    <p:sldId id="701" r:id="rId216"/>
    <p:sldId id="702" r:id="rId217"/>
    <p:sldId id="542" r:id="rId218"/>
    <p:sldId id="543" r:id="rId219"/>
    <p:sldId id="703" r:id="rId220"/>
    <p:sldId id="704" r:id="rId221"/>
    <p:sldId id="546" r:id="rId222"/>
    <p:sldId id="547" r:id="rId223"/>
    <p:sldId id="328" r:id="rId224"/>
    <p:sldId id="329" r:id="rId225"/>
    <p:sldId id="595" r:id="rId226"/>
    <p:sldId id="551" r:id="rId227"/>
    <p:sldId id="705" r:id="rId228"/>
    <p:sldId id="706" r:id="rId229"/>
    <p:sldId id="707" r:id="rId230"/>
    <p:sldId id="708" r:id="rId231"/>
    <p:sldId id="709" r:id="rId232"/>
    <p:sldId id="712" r:id="rId233"/>
    <p:sldId id="710" r:id="rId234"/>
    <p:sldId id="711" r:id="rId235"/>
    <p:sldId id="550" r:id="rId236"/>
    <p:sldId id="597" r:id="rId237"/>
    <p:sldId id="583" r:id="rId238"/>
    <p:sldId id="584" r:id="rId239"/>
    <p:sldId id="585" r:id="rId240"/>
    <p:sldId id="713" r:id="rId241"/>
    <p:sldId id="714" r:id="rId242"/>
    <p:sldId id="715" r:id="rId243"/>
    <p:sldId id="716" r:id="rId244"/>
    <p:sldId id="717" r:id="rId245"/>
    <p:sldId id="590" r:id="rId246"/>
    <p:sldId id="591" r:id="rId247"/>
    <p:sldId id="592" r:id="rId248"/>
    <p:sldId id="598" r:id="rId249"/>
    <p:sldId id="602" r:id="rId250"/>
    <p:sldId id="603" r:id="rId251"/>
    <p:sldId id="599" r:id="rId252"/>
    <p:sldId id="600" r:id="rId253"/>
    <p:sldId id="718" r:id="rId254"/>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DF107-895D-4282-AB03-44AEB2C6460A}" v="142" dt="2022-07-05T15:50:56.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364" autoAdjust="0"/>
  </p:normalViewPr>
  <p:slideViewPr>
    <p:cSldViewPr snapToGrid="0">
      <p:cViewPr>
        <p:scale>
          <a:sx n="66" d="100"/>
          <a:sy n="66" d="100"/>
        </p:scale>
        <p:origin x="84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notesMaster" Target="notesMasters/notes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4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23/10/2022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a:t>
            </a:r>
            <a:r>
              <a:rPr lang="en-GB" dirty="0" smtClean="0"/>
              <a:t>Y2</a:t>
            </a:r>
            <a:r>
              <a:rPr lang="en-GB" baseline="0" dirty="0" smtClean="0"/>
              <a:t> </a:t>
            </a:r>
            <a:r>
              <a:rPr lang="en-GB" baseline="0" dirty="0" err="1" smtClean="0"/>
              <a:t>Aut</a:t>
            </a:r>
            <a:r>
              <a:rPr lang="en-GB" baseline="0" dirty="0" smtClean="0"/>
              <a:t>. 1 </a:t>
            </a:r>
            <a:r>
              <a:rPr lang="fr-FR" sz="1200" kern="1200" dirty="0" smtClean="0">
                <a:solidFill>
                  <a:schemeClr val="tx1"/>
                </a:solidFill>
                <a:effectLst/>
                <a:latin typeface="+mn-lt"/>
                <a:ea typeface="+mn-ea"/>
                <a:cs typeface="+mn-cs"/>
              </a:rPr>
              <a:t>The sound /l/ spelt with ‘le’ at the end of words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a:t>
            </a:r>
            <a:r>
              <a:rPr lang="en-GB" dirty="0" err="1" smtClean="0"/>
              <a:t>nd</a:t>
            </a:r>
            <a:r>
              <a:rPr lang="en-GB" dirty="0" smtClean="0"/>
              <a:t> </a:t>
            </a:r>
            <a:r>
              <a:rPr lang="en-GB" dirty="0"/>
              <a:t>challenge </a:t>
            </a:r>
            <a:r>
              <a:rPr lang="en-GB" dirty="0" smtClean="0"/>
              <a:t>words move, prove, improve  </a:t>
            </a:r>
            <a:r>
              <a:rPr lang="en-GB" dirty="0"/>
              <a:t>– I say, we say, you say</a:t>
            </a:r>
          </a:p>
          <a:p>
            <a:r>
              <a:rPr lang="en-GB" dirty="0"/>
              <a:t>Ask children to write words only in their spelling book</a:t>
            </a:r>
          </a:p>
          <a:p>
            <a:endParaRPr lang="en-GB" dirty="0"/>
          </a:p>
          <a:p>
            <a:r>
              <a:rPr lang="en-GB" dirty="0"/>
              <a:t>Introduce the new spelling </a:t>
            </a:r>
            <a:r>
              <a:rPr lang="en-GB" dirty="0" smtClean="0"/>
              <a:t>rule:</a:t>
            </a:r>
            <a:r>
              <a:rPr lang="en-GB" baseline="0" dirty="0" smtClean="0"/>
              <a:t> </a:t>
            </a:r>
            <a:r>
              <a:rPr lang="en-GB"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The </a:t>
            </a:r>
            <a:r>
              <a:rPr lang="fr-FR" sz="1200" kern="1200" dirty="0" err="1" smtClean="0">
                <a:solidFill>
                  <a:schemeClr val="tx1"/>
                </a:solidFill>
                <a:effectLst/>
                <a:latin typeface="+mn-lt"/>
                <a:ea typeface="+mn-ea"/>
                <a:cs typeface="+mn-cs"/>
              </a:rPr>
              <a:t>ending</a:t>
            </a:r>
            <a:r>
              <a:rPr lang="fr-FR" sz="1200" kern="1200" dirty="0" smtClean="0">
                <a:solidFill>
                  <a:schemeClr val="tx1"/>
                </a:solidFill>
                <a:effectLst/>
                <a:latin typeface="+mn-lt"/>
                <a:ea typeface="+mn-ea"/>
                <a:cs typeface="+mn-cs"/>
              </a:rPr>
              <a:t> ‘el’.</a:t>
            </a:r>
            <a:r>
              <a:rPr lang="en-GB"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The sound /l/ spelt with ‘el’ at the end of words. </a:t>
            </a:r>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t>
            </a:r>
            <a:r>
              <a:rPr lang="en-GB" dirty="0" smtClean="0"/>
              <a:t>aloud</a:t>
            </a:r>
            <a:r>
              <a:rPr lang="en-GB" baseline="0" dirty="0" smtClean="0"/>
              <a:t> </a:t>
            </a:r>
            <a:r>
              <a:rPr lang="en-GB" dirty="0" smtClean="0"/>
              <a:t>the </a:t>
            </a:r>
            <a:r>
              <a:rPr lang="en-GB" dirty="0"/>
              <a:t>chosen sentence for children to write fully in their </a:t>
            </a:r>
            <a:r>
              <a:rPr lang="en-GB" dirty="0" smtClean="0"/>
              <a:t>books (dictation</a:t>
            </a:r>
            <a:r>
              <a:rPr lang="en-GB" baseline="0" dirty="0" smtClean="0"/>
              <a:t> style)</a:t>
            </a:r>
            <a:r>
              <a:rPr lang="en-GB" dirty="0" smtClean="0"/>
              <a:t>.</a:t>
            </a:r>
            <a:endParaRPr lang="en-GB" dirty="0"/>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26</a:t>
            </a:fld>
            <a:endParaRPr lang="en-GB"/>
          </a:p>
        </p:txBody>
      </p:sp>
    </p:spTree>
    <p:extLst>
      <p:ext uri="{BB962C8B-B14F-4D97-AF65-F5344CB8AC3E}">
        <p14:creationId xmlns:p14="http://schemas.microsoft.com/office/powerpoint/2010/main" val="42749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30</a:t>
            </a:fld>
            <a:endParaRPr lang="en-GB"/>
          </a:p>
        </p:txBody>
      </p:sp>
    </p:spTree>
    <p:extLst>
      <p:ext uri="{BB962C8B-B14F-4D97-AF65-F5344CB8AC3E}">
        <p14:creationId xmlns:p14="http://schemas.microsoft.com/office/powerpoint/2010/main" val="2818786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63</a:t>
            </a:fld>
            <a:endParaRPr lang="en-GB"/>
          </a:p>
        </p:txBody>
      </p:sp>
    </p:spTree>
    <p:extLst>
      <p:ext uri="{BB962C8B-B14F-4D97-AF65-F5344CB8AC3E}">
        <p14:creationId xmlns:p14="http://schemas.microsoft.com/office/powerpoint/2010/main" val="107035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They need to wear a thick coat, hat and gloves when they </a:t>
            </a:r>
            <a:r>
              <a:rPr lang="en-GB" sz="1200" b="1" kern="1200" dirty="0" smtClean="0">
                <a:solidFill>
                  <a:schemeClr val="tx1"/>
                </a:solidFill>
                <a:effectLst/>
                <a:latin typeface="+mn-lt"/>
                <a:ea typeface="+mn-ea"/>
                <a:cs typeface="+mn-cs"/>
              </a:rPr>
              <a:t>travel </a:t>
            </a:r>
            <a:r>
              <a:rPr lang="en-GB" sz="1200" kern="1200" dirty="0" smtClean="0">
                <a:solidFill>
                  <a:schemeClr val="tx1"/>
                </a:solidFill>
                <a:effectLst/>
                <a:latin typeface="+mn-lt"/>
                <a:ea typeface="+mn-ea"/>
                <a:cs typeface="+mn-cs"/>
              </a:rPr>
              <a:t>to keep them warm!</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64</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Revisit and review the words from Y2</a:t>
            </a:r>
            <a:r>
              <a:rPr lang="en-GB" baseline="0" dirty="0" smtClean="0"/>
              <a:t> </a:t>
            </a:r>
            <a:r>
              <a:rPr lang="en-GB" baseline="0" dirty="0" err="1" smtClean="0"/>
              <a:t>Aut</a:t>
            </a:r>
            <a:r>
              <a:rPr lang="en-GB" baseline="0" dirty="0" smtClean="0"/>
              <a:t>. 1 </a:t>
            </a:r>
            <a:r>
              <a:rPr lang="fr-FR" sz="1200" kern="1200" dirty="0" smtClean="0">
                <a:solidFill>
                  <a:schemeClr val="tx1"/>
                </a:solidFill>
                <a:effectLst/>
                <a:latin typeface="+mn-lt"/>
                <a:ea typeface="+mn-ea"/>
                <a:cs typeface="+mn-cs"/>
              </a:rPr>
              <a:t>The sound /l/ spelt with ‘le’ at the end of words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a:t>
            </a:r>
            <a:r>
              <a:rPr lang="en-GB" dirty="0" err="1" smtClean="0"/>
              <a:t>nd</a:t>
            </a:r>
            <a:r>
              <a:rPr lang="en-GB" dirty="0" smtClean="0"/>
              <a:t> challenge words move, prove, improve  – I say, we say, you say</a:t>
            </a:r>
          </a:p>
          <a:p>
            <a:r>
              <a:rPr lang="en-GB" dirty="0" smtClean="0"/>
              <a:t>Ask children to write words only in their spelling book</a:t>
            </a:r>
          </a:p>
          <a:p>
            <a:endParaRPr lang="en-GB" dirty="0" smtClean="0"/>
          </a:p>
          <a:p>
            <a:r>
              <a:rPr lang="en-GB" dirty="0" smtClean="0"/>
              <a:t>Introduce the new spelling rule:</a:t>
            </a:r>
            <a:r>
              <a:rPr lang="en-GB" baseline="0" dirty="0" smtClean="0"/>
              <a:t> </a:t>
            </a:r>
            <a:r>
              <a:rPr lang="en-GB"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The </a:t>
            </a:r>
            <a:r>
              <a:rPr lang="fr-FR" sz="1200" kern="1200" dirty="0" err="1" smtClean="0">
                <a:solidFill>
                  <a:schemeClr val="tx1"/>
                </a:solidFill>
                <a:effectLst/>
                <a:latin typeface="+mn-lt"/>
                <a:ea typeface="+mn-ea"/>
                <a:cs typeface="+mn-cs"/>
              </a:rPr>
              <a:t>ending</a:t>
            </a:r>
            <a:r>
              <a:rPr lang="fr-FR" sz="1200" kern="1200" dirty="0" smtClean="0">
                <a:solidFill>
                  <a:schemeClr val="tx1"/>
                </a:solidFill>
                <a:effectLst/>
                <a:latin typeface="+mn-lt"/>
                <a:ea typeface="+mn-ea"/>
                <a:cs typeface="+mn-cs"/>
              </a:rPr>
              <a:t> ‘el’.</a:t>
            </a:r>
            <a:r>
              <a:rPr lang="en-GB"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The sound /l/ spelt with ‘el’ at the end of words. </a:t>
            </a:r>
            <a:endParaRPr lang="en-GB" dirty="0" smtClean="0"/>
          </a:p>
          <a:p>
            <a:r>
              <a:rPr lang="en-GB" dirty="0" smtClean="0"/>
              <a:t>Children to write the new spelling rule words and challenge words into books when the sentences are shown with the spelling word missing.</a:t>
            </a:r>
          </a:p>
          <a:p>
            <a:endParaRPr lang="en-GB" dirty="0" smtClean="0"/>
          </a:p>
          <a:p>
            <a:r>
              <a:rPr lang="en-GB" dirty="0" smtClean="0"/>
              <a:t>Read the extract with the class as choral reading.  Practise model of prosody etc.</a:t>
            </a:r>
          </a:p>
          <a:p>
            <a:endParaRPr lang="en-GB" dirty="0" smtClean="0"/>
          </a:p>
          <a:p>
            <a:r>
              <a:rPr lang="en-GB" dirty="0" smtClean="0"/>
              <a:t>Ask children to find the spelling words from the session in the text.</a:t>
            </a:r>
          </a:p>
          <a:p>
            <a:endParaRPr lang="en-GB" dirty="0" smtClean="0"/>
          </a:p>
          <a:p>
            <a:r>
              <a:rPr lang="en-GB" dirty="0" smtClean="0"/>
              <a:t>Then read allowed the chosen sentence for children to write fully in their books.</a:t>
            </a:r>
          </a:p>
          <a:p>
            <a:endParaRPr lang="en-GB" dirty="0" smtClean="0"/>
          </a:p>
          <a:p>
            <a:r>
              <a:rPr lang="en-GB" dirty="0" smtClean="0"/>
              <a:t>Show the extract and ask children to then edit their work to check they were correct in their dictation.</a:t>
            </a:r>
          </a:p>
          <a:p>
            <a:endParaRPr lang="en-GB" dirty="0" smtClean="0"/>
          </a:p>
        </p:txBody>
      </p:sp>
      <p:sp>
        <p:nvSpPr>
          <p:cNvPr id="4" name="Slide Number Placeholder 3"/>
          <p:cNvSpPr>
            <a:spLocks noGrp="1"/>
          </p:cNvSpPr>
          <p:nvPr>
            <p:ph type="sldNum" sz="quarter" idx="5"/>
          </p:nvPr>
        </p:nvSpPr>
        <p:spPr/>
        <p:txBody>
          <a:bodyPr/>
          <a:lstStyle/>
          <a:p>
            <a:fld id="{A370640F-E73A-4148-92BA-D1C70A966614}" type="slidenum">
              <a:rPr lang="en-GB" smtClean="0"/>
              <a:t>66</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69</a:t>
            </a:fld>
            <a:endParaRPr lang="en-GB"/>
          </a:p>
        </p:txBody>
      </p:sp>
    </p:spTree>
    <p:extLst>
      <p:ext uri="{BB962C8B-B14F-4D97-AF65-F5344CB8AC3E}">
        <p14:creationId xmlns:p14="http://schemas.microsoft.com/office/powerpoint/2010/main" val="3147403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70</a:t>
            </a:fld>
            <a:endParaRPr lang="en-GB"/>
          </a:p>
        </p:txBody>
      </p:sp>
    </p:spTree>
    <p:extLst>
      <p:ext uri="{BB962C8B-B14F-4D97-AF65-F5344CB8AC3E}">
        <p14:creationId xmlns:p14="http://schemas.microsoft.com/office/powerpoint/2010/main" val="121132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71</a:t>
            </a:fld>
            <a:endParaRPr lang="en-GB"/>
          </a:p>
        </p:txBody>
      </p:sp>
    </p:spTree>
    <p:extLst>
      <p:ext uri="{BB962C8B-B14F-4D97-AF65-F5344CB8AC3E}">
        <p14:creationId xmlns:p14="http://schemas.microsoft.com/office/powerpoint/2010/main" val="2609634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a:p>
        </p:txBody>
      </p:sp>
    </p:spTree>
    <p:extLst>
      <p:ext uri="{BB962C8B-B14F-4D97-AF65-F5344CB8AC3E}">
        <p14:creationId xmlns:p14="http://schemas.microsoft.com/office/powerpoint/2010/main" val="4053555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129104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74</a:t>
            </a:fld>
            <a:endParaRPr lang="en-GB"/>
          </a:p>
        </p:txBody>
      </p:sp>
    </p:spTree>
    <p:extLst>
      <p:ext uri="{BB962C8B-B14F-4D97-AF65-F5344CB8AC3E}">
        <p14:creationId xmlns:p14="http://schemas.microsoft.com/office/powerpoint/2010/main" val="3743185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48853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1796361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90</a:t>
            </a:fld>
            <a:endParaRPr lang="en-GB"/>
          </a:p>
        </p:txBody>
      </p:sp>
    </p:spTree>
    <p:extLst>
      <p:ext uri="{BB962C8B-B14F-4D97-AF65-F5344CB8AC3E}">
        <p14:creationId xmlns:p14="http://schemas.microsoft.com/office/powerpoint/2010/main" val="3106726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Emperor penguins </a:t>
            </a:r>
            <a:r>
              <a:rPr lang="en-GB" sz="1200" b="1" kern="1200" dirty="0" smtClean="0">
                <a:solidFill>
                  <a:schemeClr val="tx1"/>
                </a:solidFill>
                <a:effectLst/>
                <a:latin typeface="+mn-lt"/>
                <a:ea typeface="+mn-ea"/>
                <a:cs typeface="+mn-cs"/>
              </a:rPr>
              <a:t>squirrel </a:t>
            </a:r>
            <a:r>
              <a:rPr lang="en-GB" sz="1200" kern="1200" dirty="0" smtClean="0">
                <a:solidFill>
                  <a:schemeClr val="tx1"/>
                </a:solidFill>
                <a:effectLst/>
                <a:latin typeface="+mn-lt"/>
                <a:ea typeface="+mn-ea"/>
                <a:cs typeface="+mn-cs"/>
              </a:rPr>
              <a:t>away fish to feed their babies.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1271916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Revisit and review the words from Y2</a:t>
            </a:r>
            <a:r>
              <a:rPr lang="en-GB" baseline="0" dirty="0" smtClean="0"/>
              <a:t> </a:t>
            </a:r>
            <a:r>
              <a:rPr lang="en-GB" baseline="0" dirty="0" err="1" smtClean="0"/>
              <a:t>Aut</a:t>
            </a:r>
            <a:r>
              <a:rPr lang="en-GB" baseline="0" dirty="0" smtClean="0"/>
              <a:t>. 1 </a:t>
            </a:r>
            <a:r>
              <a:rPr lang="fr-FR" sz="1200" kern="1200" dirty="0" smtClean="0">
                <a:solidFill>
                  <a:schemeClr val="tx1"/>
                </a:solidFill>
                <a:effectLst/>
                <a:latin typeface="+mn-lt"/>
                <a:ea typeface="+mn-ea"/>
                <a:cs typeface="+mn-cs"/>
              </a:rPr>
              <a:t>The sound /l/ spelt with ‘le’ at the end of words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a:t>
            </a:r>
            <a:r>
              <a:rPr lang="en-GB" dirty="0" err="1" smtClean="0"/>
              <a:t>nd</a:t>
            </a:r>
            <a:r>
              <a:rPr lang="en-GB" dirty="0" smtClean="0"/>
              <a:t> challenge words move, prove, improve  – I say, we say, you say</a:t>
            </a:r>
          </a:p>
          <a:p>
            <a:r>
              <a:rPr lang="en-GB" dirty="0" smtClean="0"/>
              <a:t>Ask children to write words only in their spelling book</a:t>
            </a:r>
          </a:p>
          <a:p>
            <a:endParaRPr lang="en-GB" dirty="0" smtClean="0"/>
          </a:p>
          <a:p>
            <a:r>
              <a:rPr lang="en-GB" dirty="0" smtClean="0"/>
              <a:t>Introduce the new spelling rule:</a:t>
            </a:r>
            <a:r>
              <a:rPr lang="en-GB" baseline="0" dirty="0" smtClean="0"/>
              <a:t> </a:t>
            </a:r>
            <a:r>
              <a:rPr lang="en-GB"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The </a:t>
            </a:r>
            <a:r>
              <a:rPr lang="fr-FR" sz="1200" kern="1200" dirty="0" err="1" smtClean="0">
                <a:solidFill>
                  <a:schemeClr val="tx1"/>
                </a:solidFill>
                <a:effectLst/>
                <a:latin typeface="+mn-lt"/>
                <a:ea typeface="+mn-ea"/>
                <a:cs typeface="+mn-cs"/>
              </a:rPr>
              <a:t>ending</a:t>
            </a:r>
            <a:r>
              <a:rPr lang="fr-FR" sz="1200" kern="1200" dirty="0" smtClean="0">
                <a:solidFill>
                  <a:schemeClr val="tx1"/>
                </a:solidFill>
                <a:effectLst/>
                <a:latin typeface="+mn-lt"/>
                <a:ea typeface="+mn-ea"/>
                <a:cs typeface="+mn-cs"/>
              </a:rPr>
              <a:t> ‘el’.</a:t>
            </a:r>
            <a:r>
              <a:rPr lang="en-GB"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The sound /l/ spelt with ‘el’ at the end of words. </a:t>
            </a:r>
            <a:endParaRPr lang="en-GB" dirty="0" smtClean="0"/>
          </a:p>
          <a:p>
            <a:r>
              <a:rPr lang="en-GB" dirty="0" smtClean="0"/>
              <a:t>Children to write the new spelling rule words and challenge words into books when the sentences are shown with the spelling word missing.</a:t>
            </a:r>
          </a:p>
          <a:p>
            <a:endParaRPr lang="en-GB" dirty="0" smtClean="0"/>
          </a:p>
          <a:p>
            <a:r>
              <a:rPr lang="en-GB" dirty="0" smtClean="0"/>
              <a:t>Read the extract with the class as choral reading.  Practise model of prosody etc.</a:t>
            </a:r>
          </a:p>
          <a:p>
            <a:endParaRPr lang="en-GB" dirty="0" smtClean="0"/>
          </a:p>
          <a:p>
            <a:r>
              <a:rPr lang="en-GB" dirty="0" smtClean="0"/>
              <a:t>Ask children to find the spelling words from the session in the text.</a:t>
            </a:r>
          </a:p>
          <a:p>
            <a:endParaRPr lang="en-GB" dirty="0" smtClean="0"/>
          </a:p>
          <a:p>
            <a:r>
              <a:rPr lang="en-GB" dirty="0" smtClean="0"/>
              <a:t>Then read aloud</a:t>
            </a:r>
            <a:r>
              <a:rPr lang="en-GB" baseline="0" dirty="0" smtClean="0"/>
              <a:t> </a:t>
            </a:r>
            <a:r>
              <a:rPr lang="en-GB" dirty="0" smtClean="0"/>
              <a:t>the chosen sentence for children to write fully in their books (dictation</a:t>
            </a:r>
            <a:r>
              <a:rPr lang="en-GB" baseline="0" dirty="0" smtClean="0"/>
              <a:t> style)</a:t>
            </a:r>
            <a:r>
              <a:rPr lang="en-GB" dirty="0" smtClean="0"/>
              <a:t>.</a:t>
            </a:r>
          </a:p>
          <a:p>
            <a:endParaRPr lang="en-GB" dirty="0" smtClean="0"/>
          </a:p>
          <a:p>
            <a:r>
              <a:rPr lang="en-GB" dirty="0" smtClean="0"/>
              <a:t>Show the extract and ask children to then edit their work to check they were correct in their dictation.</a:t>
            </a:r>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1981445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120</a:t>
            </a:fld>
            <a:endParaRPr lang="en-GB"/>
          </a:p>
        </p:txBody>
      </p:sp>
    </p:spTree>
    <p:extLst>
      <p:ext uri="{BB962C8B-B14F-4D97-AF65-F5344CB8AC3E}">
        <p14:creationId xmlns:p14="http://schemas.microsoft.com/office/powerpoint/2010/main" val="2409929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121</a:t>
            </a:fld>
            <a:endParaRPr lang="en-GB"/>
          </a:p>
        </p:txBody>
      </p:sp>
    </p:spTree>
    <p:extLst>
      <p:ext uri="{BB962C8B-B14F-4D97-AF65-F5344CB8AC3E}">
        <p14:creationId xmlns:p14="http://schemas.microsoft.com/office/powerpoint/2010/main" val="2518991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2065451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248319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3042983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2607321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4222753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2316255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131</a:t>
            </a:fld>
            <a:endParaRPr lang="en-GB"/>
          </a:p>
        </p:txBody>
      </p:sp>
    </p:spTree>
    <p:extLst>
      <p:ext uri="{BB962C8B-B14F-4D97-AF65-F5344CB8AC3E}">
        <p14:creationId xmlns:p14="http://schemas.microsoft.com/office/powerpoint/2010/main" val="3648012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132</a:t>
            </a:fld>
            <a:endParaRPr lang="en-GB"/>
          </a:p>
        </p:txBody>
      </p:sp>
    </p:spTree>
    <p:extLst>
      <p:ext uri="{BB962C8B-B14F-4D97-AF65-F5344CB8AC3E}">
        <p14:creationId xmlns:p14="http://schemas.microsoft.com/office/powerpoint/2010/main" val="3713926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133</a:t>
            </a:fld>
            <a:endParaRPr lang="en-GB"/>
          </a:p>
        </p:txBody>
      </p:sp>
    </p:spTree>
    <p:extLst>
      <p:ext uri="{BB962C8B-B14F-4D97-AF65-F5344CB8AC3E}">
        <p14:creationId xmlns:p14="http://schemas.microsoft.com/office/powerpoint/2010/main" val="3091947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134</a:t>
            </a:fld>
            <a:endParaRPr lang="en-GB"/>
          </a:p>
        </p:txBody>
      </p:sp>
    </p:spTree>
    <p:extLst>
      <p:ext uri="{BB962C8B-B14F-4D97-AF65-F5344CB8AC3E}">
        <p14:creationId xmlns:p14="http://schemas.microsoft.com/office/powerpoint/2010/main" val="1373187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135</a:t>
            </a:fld>
            <a:endParaRPr lang="en-GB"/>
          </a:p>
        </p:txBody>
      </p:sp>
    </p:spTree>
    <p:extLst>
      <p:ext uri="{BB962C8B-B14F-4D97-AF65-F5344CB8AC3E}">
        <p14:creationId xmlns:p14="http://schemas.microsoft.com/office/powerpoint/2010/main" val="1280582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136</a:t>
            </a:fld>
            <a:endParaRPr lang="en-GB"/>
          </a:p>
        </p:txBody>
      </p:sp>
    </p:spTree>
    <p:extLst>
      <p:ext uri="{BB962C8B-B14F-4D97-AF65-F5344CB8AC3E}">
        <p14:creationId xmlns:p14="http://schemas.microsoft.com/office/powerpoint/2010/main" val="122775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137</a:t>
            </a:fld>
            <a:endParaRPr lang="en-GB"/>
          </a:p>
        </p:txBody>
      </p:sp>
    </p:spTree>
    <p:extLst>
      <p:ext uri="{BB962C8B-B14F-4D97-AF65-F5344CB8AC3E}">
        <p14:creationId xmlns:p14="http://schemas.microsoft.com/office/powerpoint/2010/main" val="1934861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138</a:t>
            </a:fld>
            <a:endParaRPr lang="en-GB"/>
          </a:p>
        </p:txBody>
      </p:sp>
    </p:spTree>
    <p:extLst>
      <p:ext uri="{BB962C8B-B14F-4D97-AF65-F5344CB8AC3E}">
        <p14:creationId xmlns:p14="http://schemas.microsoft.com/office/powerpoint/2010/main" val="3386489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139</a:t>
            </a:fld>
            <a:endParaRPr lang="en-GB"/>
          </a:p>
        </p:txBody>
      </p:sp>
    </p:spTree>
    <p:extLst>
      <p:ext uri="{BB962C8B-B14F-4D97-AF65-F5344CB8AC3E}">
        <p14:creationId xmlns:p14="http://schemas.microsoft.com/office/powerpoint/2010/main" val="256880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1792728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144</a:t>
            </a:fld>
            <a:endParaRPr lang="en-GB"/>
          </a:p>
        </p:txBody>
      </p:sp>
    </p:spTree>
    <p:extLst>
      <p:ext uri="{BB962C8B-B14F-4D97-AF65-F5344CB8AC3E}">
        <p14:creationId xmlns:p14="http://schemas.microsoft.com/office/powerpoint/2010/main" val="33615413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freezing temperatures are cold enough to make uncovered </a:t>
            </a:r>
            <a:r>
              <a:rPr lang="en-GB" sz="1200" b="1" kern="1200" dirty="0" smtClean="0">
                <a:solidFill>
                  <a:schemeClr val="tx1"/>
                </a:solidFill>
                <a:effectLst/>
                <a:latin typeface="+mn-lt"/>
                <a:ea typeface="+mn-ea"/>
                <a:cs typeface="+mn-cs"/>
              </a:rPr>
              <a:t>little</a:t>
            </a:r>
            <a:r>
              <a:rPr lang="en-GB" sz="1200" kern="1200" dirty="0" smtClean="0">
                <a:solidFill>
                  <a:schemeClr val="tx1"/>
                </a:solidFill>
                <a:effectLst/>
                <a:latin typeface="+mn-lt"/>
                <a:ea typeface="+mn-ea"/>
                <a:cs typeface="+mn-cs"/>
              </a:rPr>
              <a:t> fingers, toes and noses freeze within minutes.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167</a:t>
            </a:fld>
            <a:endParaRPr lang="en-GB"/>
          </a:p>
        </p:txBody>
      </p:sp>
    </p:spTree>
    <p:extLst>
      <p:ext uri="{BB962C8B-B14F-4D97-AF65-F5344CB8AC3E}">
        <p14:creationId xmlns:p14="http://schemas.microsoft.com/office/powerpoint/2010/main" val="1206409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with the prefix un and challenge words  – I say, we say, you say</a:t>
            </a:r>
          </a:p>
          <a:p>
            <a:r>
              <a:rPr lang="en-GB" dirty="0"/>
              <a:t>Ask children to write words only in their spelling book</a:t>
            </a:r>
          </a:p>
          <a:p>
            <a:endParaRPr lang="en-GB" dirty="0"/>
          </a:p>
          <a:p>
            <a:r>
              <a:rPr lang="en-GB" dirty="0"/>
              <a:t>Introduce the new spelling rule of mis prefix </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169</a:t>
            </a:fld>
            <a:endParaRPr lang="en-GB"/>
          </a:p>
        </p:txBody>
      </p:sp>
    </p:spTree>
    <p:extLst>
      <p:ext uri="{BB962C8B-B14F-4D97-AF65-F5344CB8AC3E}">
        <p14:creationId xmlns:p14="http://schemas.microsoft.com/office/powerpoint/2010/main" val="11453007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172</a:t>
            </a:fld>
            <a:endParaRPr lang="en-GB"/>
          </a:p>
        </p:txBody>
      </p:sp>
    </p:spTree>
    <p:extLst>
      <p:ext uri="{BB962C8B-B14F-4D97-AF65-F5344CB8AC3E}">
        <p14:creationId xmlns:p14="http://schemas.microsoft.com/office/powerpoint/2010/main" val="3923336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173</a:t>
            </a:fld>
            <a:endParaRPr lang="en-GB"/>
          </a:p>
        </p:txBody>
      </p:sp>
    </p:spTree>
    <p:extLst>
      <p:ext uri="{BB962C8B-B14F-4D97-AF65-F5344CB8AC3E}">
        <p14:creationId xmlns:p14="http://schemas.microsoft.com/office/powerpoint/2010/main" val="6351043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174</a:t>
            </a:fld>
            <a:endParaRPr lang="en-GB"/>
          </a:p>
        </p:txBody>
      </p:sp>
    </p:spTree>
    <p:extLst>
      <p:ext uri="{BB962C8B-B14F-4D97-AF65-F5344CB8AC3E}">
        <p14:creationId xmlns:p14="http://schemas.microsoft.com/office/powerpoint/2010/main" val="303944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760914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175</a:t>
            </a:fld>
            <a:endParaRPr lang="en-GB"/>
          </a:p>
        </p:txBody>
      </p:sp>
    </p:spTree>
    <p:extLst>
      <p:ext uri="{BB962C8B-B14F-4D97-AF65-F5344CB8AC3E}">
        <p14:creationId xmlns:p14="http://schemas.microsoft.com/office/powerpoint/2010/main" val="20885165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176</a:t>
            </a:fld>
            <a:endParaRPr lang="en-GB"/>
          </a:p>
        </p:txBody>
      </p:sp>
    </p:spTree>
    <p:extLst>
      <p:ext uri="{BB962C8B-B14F-4D97-AF65-F5344CB8AC3E}">
        <p14:creationId xmlns:p14="http://schemas.microsoft.com/office/powerpoint/2010/main" val="1276000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177</a:t>
            </a:fld>
            <a:endParaRPr lang="en-GB"/>
          </a:p>
        </p:txBody>
      </p:sp>
    </p:spTree>
    <p:extLst>
      <p:ext uri="{BB962C8B-B14F-4D97-AF65-F5344CB8AC3E}">
        <p14:creationId xmlns:p14="http://schemas.microsoft.com/office/powerpoint/2010/main" val="32923780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178</a:t>
            </a:fld>
            <a:endParaRPr lang="en-GB"/>
          </a:p>
        </p:txBody>
      </p:sp>
    </p:spTree>
    <p:extLst>
      <p:ext uri="{BB962C8B-B14F-4D97-AF65-F5344CB8AC3E}">
        <p14:creationId xmlns:p14="http://schemas.microsoft.com/office/powerpoint/2010/main" val="1669447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179</a:t>
            </a:fld>
            <a:endParaRPr lang="en-GB"/>
          </a:p>
        </p:txBody>
      </p:sp>
    </p:spTree>
    <p:extLst>
      <p:ext uri="{BB962C8B-B14F-4D97-AF65-F5344CB8AC3E}">
        <p14:creationId xmlns:p14="http://schemas.microsoft.com/office/powerpoint/2010/main" val="9700433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190</a:t>
            </a:fld>
            <a:endParaRPr lang="en-GB"/>
          </a:p>
        </p:txBody>
      </p:sp>
    </p:spTree>
    <p:extLst>
      <p:ext uri="{BB962C8B-B14F-4D97-AF65-F5344CB8AC3E}">
        <p14:creationId xmlns:p14="http://schemas.microsoft.com/office/powerpoint/2010/main" val="8032157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Even in the </a:t>
            </a:r>
            <a:r>
              <a:rPr lang="en-GB" sz="1200" b="1" kern="1200" dirty="0" smtClean="0">
                <a:solidFill>
                  <a:schemeClr val="tx1"/>
                </a:solidFill>
                <a:effectLst/>
                <a:latin typeface="+mn-lt"/>
                <a:ea typeface="+mn-ea"/>
                <a:cs typeface="+mn-cs"/>
              </a:rPr>
              <a:t>middle</a:t>
            </a:r>
            <a:r>
              <a:rPr lang="en-GB" sz="1200" kern="1200" dirty="0" smtClean="0">
                <a:solidFill>
                  <a:schemeClr val="tx1"/>
                </a:solidFill>
                <a:effectLst/>
                <a:latin typeface="+mn-lt"/>
                <a:ea typeface="+mn-ea"/>
                <a:cs typeface="+mn-cs"/>
              </a:rPr>
              <a:t> of summer, people in Antarctica and the Artic have to wear warm clothes.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221</a:t>
            </a:fld>
            <a:endParaRPr lang="en-GB"/>
          </a:p>
        </p:txBody>
      </p:sp>
    </p:spTree>
    <p:extLst>
      <p:ext uri="{BB962C8B-B14F-4D97-AF65-F5344CB8AC3E}">
        <p14:creationId xmlns:p14="http://schemas.microsoft.com/office/powerpoint/2010/main" val="18582955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223</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read these words?</a:t>
            </a:r>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225</a:t>
            </a:fld>
            <a:endParaRPr lang="en-GB"/>
          </a:p>
        </p:txBody>
      </p:sp>
    </p:spTree>
    <p:extLst>
      <p:ext uri="{BB962C8B-B14F-4D97-AF65-F5344CB8AC3E}">
        <p14:creationId xmlns:p14="http://schemas.microsoft.com/office/powerpoint/2010/main" val="877063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226</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227</a:t>
            </a:fld>
            <a:endParaRPr lang="en-GB"/>
          </a:p>
        </p:txBody>
      </p:sp>
    </p:spTree>
    <p:extLst>
      <p:ext uri="{BB962C8B-B14F-4D97-AF65-F5344CB8AC3E}">
        <p14:creationId xmlns:p14="http://schemas.microsoft.com/office/powerpoint/2010/main" val="3934663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228</a:t>
            </a:fld>
            <a:endParaRPr lang="en-GB"/>
          </a:p>
        </p:txBody>
      </p:sp>
    </p:spTree>
    <p:extLst>
      <p:ext uri="{BB962C8B-B14F-4D97-AF65-F5344CB8AC3E}">
        <p14:creationId xmlns:p14="http://schemas.microsoft.com/office/powerpoint/2010/main" val="943929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229</a:t>
            </a:fld>
            <a:endParaRPr lang="en-GB"/>
          </a:p>
        </p:txBody>
      </p:sp>
    </p:spTree>
    <p:extLst>
      <p:ext uri="{BB962C8B-B14F-4D97-AF65-F5344CB8AC3E}">
        <p14:creationId xmlns:p14="http://schemas.microsoft.com/office/powerpoint/2010/main" val="40228563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230</a:t>
            </a:fld>
            <a:endParaRPr lang="en-GB"/>
          </a:p>
        </p:txBody>
      </p:sp>
    </p:spTree>
    <p:extLst>
      <p:ext uri="{BB962C8B-B14F-4D97-AF65-F5344CB8AC3E}">
        <p14:creationId xmlns:p14="http://schemas.microsoft.com/office/powerpoint/2010/main" val="10186063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231</a:t>
            </a:fld>
            <a:endParaRPr lang="en-GB"/>
          </a:p>
        </p:txBody>
      </p:sp>
    </p:spTree>
    <p:extLst>
      <p:ext uri="{BB962C8B-B14F-4D97-AF65-F5344CB8AC3E}">
        <p14:creationId xmlns:p14="http://schemas.microsoft.com/office/powerpoint/2010/main" val="23060716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232</a:t>
            </a:fld>
            <a:endParaRPr lang="en-GB"/>
          </a:p>
        </p:txBody>
      </p:sp>
    </p:spTree>
    <p:extLst>
      <p:ext uri="{BB962C8B-B14F-4D97-AF65-F5344CB8AC3E}">
        <p14:creationId xmlns:p14="http://schemas.microsoft.com/office/powerpoint/2010/main" val="4893494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233</a:t>
            </a:fld>
            <a:endParaRPr lang="en-GB"/>
          </a:p>
        </p:txBody>
      </p:sp>
    </p:spTree>
    <p:extLst>
      <p:ext uri="{BB962C8B-B14F-4D97-AF65-F5344CB8AC3E}">
        <p14:creationId xmlns:p14="http://schemas.microsoft.com/office/powerpoint/2010/main" val="34671821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234</a:t>
            </a:fld>
            <a:endParaRPr lang="en-GB"/>
          </a:p>
        </p:txBody>
      </p:sp>
    </p:spTree>
    <p:extLst>
      <p:ext uri="{BB962C8B-B14F-4D97-AF65-F5344CB8AC3E}">
        <p14:creationId xmlns:p14="http://schemas.microsoft.com/office/powerpoint/2010/main" val="1805100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a:t>
            </a:r>
            <a:r>
              <a:rPr lang="en-GB" dirty="0" smtClean="0"/>
              <a:t>quiz can the children write these</a:t>
            </a:r>
            <a:r>
              <a:rPr lang="en-GB" baseline="0" dirty="0" smtClean="0"/>
              <a:t> in their spelling books?</a:t>
            </a:r>
          </a:p>
          <a:p>
            <a:r>
              <a:rPr lang="en-GB" sz="1200" kern="1200" dirty="0" smtClean="0">
                <a:solidFill>
                  <a:schemeClr val="tx1"/>
                </a:solidFill>
                <a:effectLst/>
                <a:latin typeface="+mn-lt"/>
                <a:ea typeface="+mn-ea"/>
                <a:cs typeface="+mn-cs"/>
              </a:rPr>
              <a:t>move, prove, door, floor,</a:t>
            </a:r>
          </a:p>
          <a:p>
            <a:r>
              <a:rPr lang="en-GB" sz="1200" kern="1200" dirty="0" smtClean="0">
                <a:solidFill>
                  <a:schemeClr val="tx1"/>
                </a:solidFill>
                <a:effectLst/>
                <a:latin typeface="+mn-lt"/>
                <a:ea typeface="+mn-ea"/>
                <a:cs typeface="+mn-cs"/>
              </a:rPr>
              <a:t>little, middle, travel, vowel, multiple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235</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a:t>
            </a:r>
            <a:r>
              <a:rPr lang="en-GB" dirty="0" smtClean="0"/>
              <a:t>quiz</a:t>
            </a:r>
          </a:p>
          <a:p>
            <a:r>
              <a:rPr lang="en-GB" sz="1200" kern="1200" dirty="0" smtClean="0">
                <a:solidFill>
                  <a:schemeClr val="tx1"/>
                </a:solidFill>
                <a:effectLst/>
                <a:latin typeface="+mn-lt"/>
                <a:ea typeface="+mn-ea"/>
                <a:cs typeface="+mn-cs"/>
              </a:rPr>
              <a:t>move, prove, door, floor,</a:t>
            </a:r>
          </a:p>
          <a:p>
            <a:r>
              <a:rPr lang="en-GB" sz="1200" kern="1200" dirty="0" smtClean="0">
                <a:solidFill>
                  <a:schemeClr val="tx1"/>
                </a:solidFill>
                <a:effectLst/>
                <a:latin typeface="+mn-lt"/>
                <a:ea typeface="+mn-ea"/>
                <a:cs typeface="+mn-cs"/>
              </a:rPr>
              <a:t>little, middle, travel, vowel, multiple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236</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21145399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237</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238</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239</a:t>
            </a:fld>
            <a:endParaRPr lang="en-GB"/>
          </a:p>
        </p:txBody>
      </p:sp>
    </p:spTree>
    <p:extLst>
      <p:ext uri="{BB962C8B-B14F-4D97-AF65-F5344CB8AC3E}">
        <p14:creationId xmlns:p14="http://schemas.microsoft.com/office/powerpoint/2010/main" val="23619172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240</a:t>
            </a:fld>
            <a:endParaRPr lang="en-GB"/>
          </a:p>
        </p:txBody>
      </p:sp>
    </p:spTree>
    <p:extLst>
      <p:ext uri="{BB962C8B-B14F-4D97-AF65-F5344CB8AC3E}">
        <p14:creationId xmlns:p14="http://schemas.microsoft.com/office/powerpoint/2010/main" val="39337406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241</a:t>
            </a:fld>
            <a:endParaRPr lang="en-GB"/>
          </a:p>
        </p:txBody>
      </p:sp>
    </p:spTree>
    <p:extLst>
      <p:ext uri="{BB962C8B-B14F-4D97-AF65-F5344CB8AC3E}">
        <p14:creationId xmlns:p14="http://schemas.microsoft.com/office/powerpoint/2010/main" val="16940878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242</a:t>
            </a:fld>
            <a:endParaRPr lang="en-GB"/>
          </a:p>
        </p:txBody>
      </p:sp>
    </p:spTree>
    <p:extLst>
      <p:ext uri="{BB962C8B-B14F-4D97-AF65-F5344CB8AC3E}">
        <p14:creationId xmlns:p14="http://schemas.microsoft.com/office/powerpoint/2010/main" val="16203301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243</a:t>
            </a:fld>
            <a:endParaRPr lang="en-GB"/>
          </a:p>
        </p:txBody>
      </p:sp>
    </p:spTree>
    <p:extLst>
      <p:ext uri="{BB962C8B-B14F-4D97-AF65-F5344CB8AC3E}">
        <p14:creationId xmlns:p14="http://schemas.microsoft.com/office/powerpoint/2010/main" val="9002529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244</a:t>
            </a:fld>
            <a:endParaRPr lang="en-GB"/>
          </a:p>
        </p:txBody>
      </p:sp>
    </p:spTree>
    <p:extLst>
      <p:ext uri="{BB962C8B-B14F-4D97-AF65-F5344CB8AC3E}">
        <p14:creationId xmlns:p14="http://schemas.microsoft.com/office/powerpoint/2010/main" val="40110356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245</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246</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247</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248</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249</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250</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251</a:t>
            </a:fld>
            <a:endParaRPr lang="en-GB"/>
          </a:p>
        </p:txBody>
      </p:sp>
    </p:spTree>
    <p:extLst>
      <p:ext uri="{BB962C8B-B14F-4D97-AF65-F5344CB8AC3E}">
        <p14:creationId xmlns:p14="http://schemas.microsoft.com/office/powerpoint/2010/main" val="30430460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252</a:t>
            </a:fld>
            <a:endParaRPr lang="en-GB"/>
          </a:p>
        </p:txBody>
      </p:sp>
    </p:spTree>
    <p:extLst>
      <p:ext uri="{BB962C8B-B14F-4D97-AF65-F5344CB8AC3E}">
        <p14:creationId xmlns:p14="http://schemas.microsoft.com/office/powerpoint/2010/main" val="6941201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253</a:t>
            </a:fld>
            <a:endParaRPr lang="en-GB"/>
          </a:p>
        </p:txBody>
      </p:sp>
    </p:spTree>
    <p:extLst>
      <p:ext uri="{BB962C8B-B14F-4D97-AF65-F5344CB8AC3E}">
        <p14:creationId xmlns:p14="http://schemas.microsoft.com/office/powerpoint/2010/main" val="109097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a:p>
        </p:txBody>
      </p:sp>
    </p:spTree>
    <p:extLst>
      <p:ext uri="{BB962C8B-B14F-4D97-AF65-F5344CB8AC3E}">
        <p14:creationId xmlns:p14="http://schemas.microsoft.com/office/powerpoint/2010/main" val="7252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23/10/2022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23/10/2022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23/10/2022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23/10/2022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23/10/2022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23/10/2022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23/10/2022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23/10/2022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23/10/2022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23/10/2022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23/10/2022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23/10/2022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hyperlink" Target="https://www.etymonline.com/word/floor?ref=etymonline_crossreference#etymonline_v_8905"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panose="02000000000000000000" pitchFamily="2" charset="0"/>
              </a:rPr>
              <a:t>Spelling </a:t>
            </a:r>
            <a:r>
              <a:rPr lang="en-GB" dirty="0" smtClean="0">
                <a:latin typeface="Twinkl" panose="02000000000000000000" pitchFamily="2" charset="0"/>
              </a:rPr>
              <a:t>Y2</a:t>
            </a:r>
            <a:endParaRPr lang="en-GB" dirty="0">
              <a:latin typeface="Twinkl" panose="02000000000000000000" pitchFamily="2" charset="0"/>
            </a:endParaRP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panose="02000000000000000000" pitchFamily="2" charset="0"/>
              </a:rPr>
              <a:t>Mastering spellings: building of the foundations of phonics </a:t>
            </a:r>
          </a:p>
          <a:p>
            <a:endParaRPr lang="en-GB" dirty="0">
              <a:latin typeface="Twinkl" panose="02000000000000000000" pitchFamily="2" charset="0"/>
            </a:endParaRPr>
          </a:p>
          <a:p>
            <a:r>
              <a:rPr lang="en-GB" dirty="0">
                <a:latin typeface="Twinkl" panose="02000000000000000000" pitchFamily="2" charset="0"/>
              </a:rPr>
              <a:t>Autumn 2</a:t>
            </a:r>
          </a:p>
          <a:p>
            <a:r>
              <a:rPr lang="en-GB" dirty="0">
                <a:latin typeface="Twinkl" panose="02000000000000000000" pitchFamily="2" charset="0"/>
              </a:rPr>
              <a:t>Week 1</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23900" dirty="0" smtClean="0">
                <a:latin typeface="Twinkl" panose="02000000000000000000" pitchFamily="2" charset="0"/>
              </a:rPr>
              <a:t>move</a:t>
            </a:r>
            <a:endParaRPr lang="en-GB" sz="23900" dirty="0">
              <a:latin typeface="Twinkl" panose="02000000000000000000" pitchFamily="2" charset="0"/>
            </a:endParaRPr>
          </a:p>
        </p:txBody>
      </p:sp>
    </p:spTree>
    <p:extLst>
      <p:ext uri="{BB962C8B-B14F-4D97-AF65-F5344CB8AC3E}">
        <p14:creationId xmlns:p14="http://schemas.microsoft.com/office/powerpoint/2010/main" val="14062717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winkl" panose="02000000000000000000" pitchFamily="2" charset="0"/>
              </a:rPr>
              <a:t>A ________ is a little mammal that eats nuts.</a:t>
            </a:r>
            <a:endParaRPr lang="en-GB" dirty="0">
              <a:latin typeface="Twinkl" panose="02000000000000000000" pitchFamily="2" charset="0"/>
            </a:endParaRPr>
          </a:p>
        </p:txBody>
      </p:sp>
    </p:spTree>
    <p:extLst>
      <p:ext uri="{BB962C8B-B14F-4D97-AF65-F5344CB8AC3E}">
        <p14:creationId xmlns:p14="http://schemas.microsoft.com/office/powerpoint/2010/main" val="20179647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winkl" panose="02000000000000000000" pitchFamily="2" charset="0"/>
              </a:rPr>
              <a:t>A </a:t>
            </a:r>
            <a:r>
              <a:rPr lang="en-US" u="sng" dirty="0" smtClean="0">
                <a:latin typeface="Twinkl" panose="02000000000000000000" pitchFamily="2" charset="0"/>
              </a:rPr>
              <a:t>squirrel</a:t>
            </a:r>
            <a:r>
              <a:rPr lang="en-US" dirty="0" smtClean="0">
                <a:latin typeface="Twinkl" panose="02000000000000000000" pitchFamily="2" charset="0"/>
              </a:rPr>
              <a:t> is a little mammal that eats nuts.</a:t>
            </a:r>
            <a:endParaRPr lang="en-GB" dirty="0">
              <a:latin typeface="Twinkl" panose="02000000000000000000" pitchFamily="2" charset="0"/>
            </a:endParaRPr>
          </a:p>
        </p:txBody>
      </p:sp>
    </p:spTree>
    <p:extLst>
      <p:ext uri="{BB962C8B-B14F-4D97-AF65-F5344CB8AC3E}">
        <p14:creationId xmlns:p14="http://schemas.microsoft.com/office/powerpoint/2010/main" val="39443555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7492934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door</a:t>
            </a:r>
            <a:endParaRPr lang="en-GB" sz="23900" dirty="0">
              <a:latin typeface="Twinkl" panose="02000000000000000000" pitchFamily="2" charset="0"/>
            </a:endParaRPr>
          </a:p>
        </p:txBody>
      </p:sp>
    </p:spTree>
    <p:extLst>
      <p:ext uri="{BB962C8B-B14F-4D97-AF65-F5344CB8AC3E}">
        <p14:creationId xmlns:p14="http://schemas.microsoft.com/office/powerpoint/2010/main" val="30181433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600" y="0"/>
            <a:ext cx="11577559" cy="6512378"/>
          </a:xfrm>
          <a:prstGeom prst="rect">
            <a:avLst/>
          </a:prstGeom>
        </p:spPr>
      </p:pic>
    </p:spTree>
    <p:extLst>
      <p:ext uri="{BB962C8B-B14F-4D97-AF65-F5344CB8AC3E}">
        <p14:creationId xmlns:p14="http://schemas.microsoft.com/office/powerpoint/2010/main" val="11408587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floor</a:t>
            </a:r>
            <a:endParaRPr lang="en-GB" sz="23900" dirty="0">
              <a:latin typeface="Twinkl" panose="02000000000000000000" pitchFamily="2" charset="0"/>
            </a:endParaRPr>
          </a:p>
        </p:txBody>
      </p:sp>
    </p:spTree>
    <p:extLst>
      <p:ext uri="{BB962C8B-B14F-4D97-AF65-F5344CB8AC3E}">
        <p14:creationId xmlns:p14="http://schemas.microsoft.com/office/powerpoint/2010/main" val="34135785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fontScale="90000"/>
          </a:bodyPr>
          <a:lstStyle/>
          <a:p>
            <a:pPr algn="ctr"/>
            <a:r>
              <a:rPr lang="en-GB" sz="10700" dirty="0" smtClean="0">
                <a:latin typeface="Twinkl" panose="02000000000000000000" pitchFamily="2" charset="0"/>
              </a:rPr>
              <a:t>floor</a:t>
            </a:r>
            <a:r>
              <a:rPr lang="en-GB" sz="7200" dirty="0" smtClean="0">
                <a:latin typeface="Twinkl" panose="02000000000000000000" pitchFamily="2" charset="0"/>
              </a:rPr>
              <a:t/>
            </a:r>
            <a:br>
              <a:rPr lang="en-GB" sz="7200" dirty="0" smtClean="0">
                <a:latin typeface="Twinkl" panose="02000000000000000000" pitchFamily="2" charset="0"/>
              </a:rPr>
            </a:br>
            <a:r>
              <a:rPr lang="en-GB" sz="7200" dirty="0">
                <a:latin typeface="Twinkl" panose="02000000000000000000" pitchFamily="2" charset="0"/>
              </a:rPr>
              <a:t/>
            </a:r>
            <a:br>
              <a:rPr lang="en-GB" sz="7200" dirty="0">
                <a:latin typeface="Twinkl" panose="02000000000000000000" pitchFamily="2" charset="0"/>
              </a:rPr>
            </a:br>
            <a:r>
              <a:rPr lang="en-GB" sz="7200" dirty="0" smtClean="0">
                <a:latin typeface="Twinkl" panose="02000000000000000000" pitchFamily="2" charset="0"/>
              </a:rPr>
              <a:t>lower surface, the bottom of a room</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49596" y="203164"/>
            <a:ext cx="3942407" cy="2933450"/>
          </a:xfrm>
          <a:prstGeom prst="rect">
            <a:avLst/>
          </a:prstGeom>
        </p:spPr>
      </p:pic>
    </p:spTree>
    <p:extLst>
      <p:ext uri="{BB962C8B-B14F-4D97-AF65-F5344CB8AC3E}">
        <p14:creationId xmlns:p14="http://schemas.microsoft.com/office/powerpoint/2010/main" val="5620960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The door slammed shut.</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1574423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a:bodyPr>
          <a:lstStyle/>
          <a:p>
            <a:pPr algn="ctr"/>
            <a:r>
              <a:rPr lang="en-US" sz="8000" dirty="0" smtClean="0">
                <a:latin typeface="Twinkl" panose="02000000000000000000" pitchFamily="2" charset="0"/>
              </a:rPr>
              <a:t>The door slammed shut</a:t>
            </a:r>
            <a:r>
              <a:rPr lang="en-US" i="1" dirty="0" smtClean="0">
                <a:latin typeface="Twinkl" panose="02000000000000000000" pitchFamily="2" charset="0"/>
              </a:rPr>
              <a:t>.</a:t>
            </a:r>
            <a:endParaRPr lang="en-GB" i="1" dirty="0">
              <a:latin typeface="Twinkl" panose="02000000000000000000" pitchFamily="2" charset="0"/>
            </a:endParaRPr>
          </a:p>
        </p:txBody>
      </p:sp>
      <p:sp>
        <p:nvSpPr>
          <p:cNvPr id="3" name="Rectangle 2">
            <a:extLst>
              <a:ext uri="{FF2B5EF4-FFF2-40B4-BE49-F238E27FC236}">
                <a16:creationId xmlns:a16="http://schemas.microsoft.com/office/drawing/2014/main" id="{67500FEA-230F-42CE-B40D-6D55365C5AA7}"/>
              </a:ext>
            </a:extLst>
          </p:cNvPr>
          <p:cNvSpPr/>
          <p:nvPr/>
        </p:nvSpPr>
        <p:spPr>
          <a:xfrm>
            <a:off x="3156851" y="3616253"/>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376743" y="161083"/>
            <a:ext cx="2005758" cy="3231160"/>
          </a:xfrm>
          <a:prstGeom prst="rect">
            <a:avLst/>
          </a:prstGeom>
        </p:spPr>
      </p:pic>
    </p:spTree>
    <p:extLst>
      <p:ext uri="{BB962C8B-B14F-4D97-AF65-F5344CB8AC3E}">
        <p14:creationId xmlns:p14="http://schemas.microsoft.com/office/powerpoint/2010/main" val="29458916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The floor was dirty.</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248970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8400" dirty="0" smtClean="0">
                <a:latin typeface="Twinkl" panose="02000000000000000000" pitchFamily="2" charset="0"/>
              </a:rPr>
              <a:t>move</a:t>
            </a:r>
            <a:r>
              <a:rPr lang="en-GB" sz="18400" dirty="0" smtClean="0">
                <a:latin typeface="Twinkl Cursive Looped" panose="02000000000000000000" pitchFamily="2" charset="0"/>
              </a:rPr>
              <a:t> </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Definition - to </a:t>
            </a:r>
            <a:r>
              <a:rPr lang="en-GB" dirty="0" smtClean="0">
                <a:latin typeface="Twinkl" panose="02000000000000000000" pitchFamily="2" charset="0"/>
              </a:rPr>
              <a:t>change position   </a:t>
            </a:r>
            <a:endParaRPr lang="en-GB" dirty="0">
              <a:latin typeface="Twinkl" panose="02000000000000000000" pitchFamily="2" charset="0"/>
            </a:endParaRPr>
          </a:p>
        </p:txBody>
      </p:sp>
    </p:spTree>
    <p:extLst>
      <p:ext uri="{BB962C8B-B14F-4D97-AF65-F5344CB8AC3E}">
        <p14:creationId xmlns:p14="http://schemas.microsoft.com/office/powerpoint/2010/main" val="673813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695861"/>
          </a:xfrm>
        </p:spPr>
        <p:txBody>
          <a:bodyPr>
            <a:normAutofit fontScale="90000"/>
          </a:bodyPr>
          <a:lstStyle/>
          <a:p>
            <a:pPr algn="ctr"/>
            <a:r>
              <a:rPr lang="en-GB" dirty="0">
                <a:latin typeface="Twinkl" panose="02000000000000000000" pitchFamily="2" charset="0"/>
              </a:rPr>
              <a:t/>
            </a:r>
            <a:br>
              <a:rPr lang="en-GB" dirty="0">
                <a:latin typeface="Twinkl" panose="02000000000000000000" pitchFamily="2" charset="0"/>
              </a:rPr>
            </a:br>
            <a:r>
              <a:rPr lang="en-GB" sz="8900" dirty="0">
                <a:latin typeface="Twinkl" panose="02000000000000000000" pitchFamily="2" charset="0"/>
              </a:rPr>
              <a:t>The </a:t>
            </a:r>
            <a:r>
              <a:rPr lang="en-GB" sz="8900" dirty="0" smtClean="0">
                <a:latin typeface="Twinkl" panose="02000000000000000000" pitchFamily="2" charset="0"/>
              </a:rPr>
              <a:t>floor was dirty.</a:t>
            </a:r>
            <a:r>
              <a:rPr lang="en-GB" sz="8900" dirty="0"/>
              <a:t/>
            </a:r>
            <a:br>
              <a:rPr lang="en-GB" sz="8900" dirty="0"/>
            </a:br>
            <a:endParaRPr lang="en-GB" sz="8900" i="1" dirty="0"/>
          </a:p>
        </p:txBody>
      </p:sp>
      <p:pic>
        <p:nvPicPr>
          <p:cNvPr id="3" name="Picture 2"/>
          <p:cNvPicPr>
            <a:picLocks noChangeAspect="1"/>
          </p:cNvPicPr>
          <p:nvPr/>
        </p:nvPicPr>
        <p:blipFill>
          <a:blip r:embed="rId2"/>
          <a:stretch>
            <a:fillRect/>
          </a:stretch>
        </p:blipFill>
        <p:spPr>
          <a:xfrm>
            <a:off x="321794" y="0"/>
            <a:ext cx="3944454" cy="2938527"/>
          </a:xfrm>
          <a:prstGeom prst="rect">
            <a:avLst/>
          </a:prstGeom>
        </p:spPr>
      </p:pic>
      <p:sp>
        <p:nvSpPr>
          <p:cNvPr id="4" name="Rectangle 3">
            <a:extLst>
              <a:ext uri="{FF2B5EF4-FFF2-40B4-BE49-F238E27FC236}">
                <a16:creationId xmlns:a16="http://schemas.microsoft.com/office/drawing/2014/main" id="{67500FEA-230F-42CE-B40D-6D55365C5AA7}"/>
              </a:ext>
            </a:extLst>
          </p:cNvPr>
          <p:cNvSpPr/>
          <p:nvPr/>
        </p:nvSpPr>
        <p:spPr>
          <a:xfrm>
            <a:off x="4158336" y="3686868"/>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326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4406209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8719065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r>
              <a:rPr lang="en-GB" sz="3600" b="1" u="sng" dirty="0">
                <a:latin typeface="Twinkl" panose="02000000000000000000" pitchFamily="2" charset="0"/>
              </a:rPr>
              <a:t>Wild Weather</a:t>
            </a:r>
            <a:r>
              <a:rPr lang="en-GB" sz="3600" dirty="0">
                <a:latin typeface="Twinkl" panose="02000000000000000000" pitchFamily="2" charset="0"/>
              </a:rPr>
              <a:t> </a:t>
            </a:r>
            <a:br>
              <a:rPr lang="en-GB" sz="3600" dirty="0">
                <a:latin typeface="Twinkl" panose="02000000000000000000" pitchFamily="2" charset="0"/>
              </a:rPr>
            </a:br>
            <a:r>
              <a:rPr lang="en-GB" sz="3600" dirty="0">
                <a:latin typeface="Twinkl" panose="02000000000000000000" pitchFamily="2" charset="0"/>
              </a:rPr>
              <a:t>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a:t>
            </a:r>
            <a:br>
              <a:rPr lang="en-GB" sz="3600" dirty="0">
                <a:latin typeface="Twinkl" panose="02000000000000000000" pitchFamily="2" charset="0"/>
              </a:rPr>
            </a:br>
            <a:r>
              <a:rPr lang="en-GB" sz="3600" dirty="0">
                <a:latin typeface="Twinkl" panose="02000000000000000000" pitchFamily="2" charset="0"/>
              </a:rPr>
              <a:t>Emperor penguins squirrel away fish to feed their babies.  They also stand close together to improve their warmth.</a:t>
            </a:r>
            <a:endParaRPr lang="en-GB" sz="36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24618408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r>
              <a:rPr lang="en-GB" sz="3600" b="1" u="sng" dirty="0">
                <a:latin typeface="Twinkl" panose="02000000000000000000" pitchFamily="2" charset="0"/>
              </a:rPr>
              <a:t>Wild Weather</a:t>
            </a:r>
            <a:r>
              <a:rPr lang="en-GB" sz="3600" dirty="0">
                <a:latin typeface="Twinkl" panose="02000000000000000000" pitchFamily="2" charset="0"/>
              </a:rPr>
              <a:t> </a:t>
            </a:r>
            <a:br>
              <a:rPr lang="en-GB" sz="3600" dirty="0">
                <a:latin typeface="Twinkl" panose="02000000000000000000" pitchFamily="2" charset="0"/>
              </a:rPr>
            </a:br>
            <a:r>
              <a:rPr lang="en-GB" sz="3600" dirty="0">
                <a:latin typeface="Twinkl" panose="02000000000000000000" pitchFamily="2" charset="0"/>
              </a:rPr>
              <a:t>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a:t>
            </a:r>
            <a:br>
              <a:rPr lang="en-GB" sz="3600" dirty="0">
                <a:latin typeface="Twinkl" panose="02000000000000000000" pitchFamily="2" charset="0"/>
              </a:rPr>
            </a:br>
            <a:r>
              <a:rPr lang="en-GB" sz="3600" dirty="0">
                <a:latin typeface="Twinkl" panose="02000000000000000000" pitchFamily="2" charset="0"/>
              </a:rPr>
              <a:t>Emperor penguins </a:t>
            </a:r>
            <a:r>
              <a:rPr lang="en-GB" sz="3600" b="1" u="sng" dirty="0">
                <a:latin typeface="Twinkl" panose="02000000000000000000" pitchFamily="2" charset="0"/>
              </a:rPr>
              <a:t>squirrel</a:t>
            </a:r>
            <a:r>
              <a:rPr lang="en-GB" sz="3600" dirty="0">
                <a:latin typeface="Twinkl" panose="02000000000000000000" pitchFamily="2" charset="0"/>
              </a:rPr>
              <a:t> away fish to feed their babies.  They also stand close together to improve their warmth.</a:t>
            </a:r>
            <a:endParaRPr lang="en-GB" sz="36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25344458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6721126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panose="02000000000000000000" pitchFamily="2" charset="0"/>
              </a:rPr>
              <a:t>Emperor penguins </a:t>
            </a:r>
            <a:r>
              <a:rPr lang="en-GB" b="1" dirty="0">
                <a:latin typeface="Twinkl" panose="02000000000000000000" pitchFamily="2" charset="0"/>
              </a:rPr>
              <a:t>squirrel </a:t>
            </a:r>
            <a:r>
              <a:rPr lang="en-GB" dirty="0">
                <a:latin typeface="Twinkl" panose="02000000000000000000" pitchFamily="2" charset="0"/>
              </a:rPr>
              <a:t>away fish to feed their babies.</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words that we have covered in this session?</a:t>
            </a:r>
          </a:p>
        </p:txBody>
      </p:sp>
    </p:spTree>
    <p:extLst>
      <p:ext uri="{BB962C8B-B14F-4D97-AF65-F5344CB8AC3E}">
        <p14:creationId xmlns:p14="http://schemas.microsoft.com/office/powerpoint/2010/main" val="38985752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1 - Wednesday</a:t>
            </a:r>
          </a:p>
          <a:p>
            <a:endParaRPr lang="en-GB" sz="7200" dirty="0"/>
          </a:p>
        </p:txBody>
      </p:sp>
    </p:spTree>
    <p:extLst>
      <p:ext uri="{BB962C8B-B14F-4D97-AF65-F5344CB8AC3E}">
        <p14:creationId xmlns:p14="http://schemas.microsoft.com/office/powerpoint/2010/main" val="40259213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7029" y="152963"/>
            <a:ext cx="10325361" cy="6356693"/>
          </a:xfrm>
          <a:prstGeom prst="rect">
            <a:avLst/>
          </a:prstGeom>
        </p:spPr>
      </p:pic>
    </p:spTree>
    <p:extLst>
      <p:ext uri="{BB962C8B-B14F-4D97-AF65-F5344CB8AC3E}">
        <p14:creationId xmlns:p14="http://schemas.microsoft.com/office/powerpoint/2010/main" val="42242159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230646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move</a:t>
            </a:r>
            <a:r>
              <a:rPr lang="en-GB" sz="15300" dirty="0">
                <a:latin typeface="Twinkl Cursive Looped" panose="02000000000000000000" pitchFamily="2" charset="0"/>
              </a:rPr>
              <a:t/>
            </a:r>
            <a:br>
              <a:rPr lang="en-GB" sz="15300" dirty="0">
                <a:latin typeface="Twinkl Cursive Looped" panose="02000000000000000000" pitchFamily="2" charset="0"/>
              </a:rPr>
            </a:b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I love </a:t>
            </a:r>
            <a:r>
              <a:rPr lang="en-GB" dirty="0" smtClean="0">
                <a:latin typeface="Twinkl" panose="02000000000000000000" pitchFamily="2" charset="0"/>
              </a:rPr>
              <a:t>to move to music.</a:t>
            </a:r>
            <a:endParaRPr lang="en-GB"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316079" y="356937"/>
            <a:ext cx="3758616" cy="2339994"/>
          </a:xfrm>
          <a:prstGeom prst="rect">
            <a:avLst/>
          </a:prstGeom>
        </p:spPr>
      </p:pic>
    </p:spTree>
    <p:extLst>
      <p:ext uri="{BB962C8B-B14F-4D97-AF65-F5344CB8AC3E}">
        <p14:creationId xmlns:p14="http://schemas.microsoft.com/office/powerpoint/2010/main" val="38090718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a:t>
            </a:r>
            <a:r>
              <a:rPr lang="en-GB" dirty="0" smtClean="0">
                <a:latin typeface="Twinkl" panose="02000000000000000000" pitchFamily="2" charset="0"/>
              </a:rPr>
              <a:t>challenge word?</a:t>
            </a:r>
            <a:endParaRPr lang="en-GB" dirty="0">
              <a:latin typeface="Twinkl" panose="02000000000000000000" pitchFamily="2" charset="0"/>
            </a:endParaRPr>
          </a:p>
        </p:txBody>
      </p:sp>
    </p:spTree>
    <p:extLst>
      <p:ext uri="{BB962C8B-B14F-4D97-AF65-F5344CB8AC3E}">
        <p14:creationId xmlns:p14="http://schemas.microsoft.com/office/powerpoint/2010/main" val="33871498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prove</a:t>
            </a:r>
            <a:endParaRPr lang="en-GB" dirty="0">
              <a:latin typeface="Twinkl" panose="02000000000000000000" pitchFamily="2" charset="0"/>
            </a:endParaRPr>
          </a:p>
        </p:txBody>
      </p:sp>
    </p:spTree>
    <p:extLst>
      <p:ext uri="{BB962C8B-B14F-4D97-AF65-F5344CB8AC3E}">
        <p14:creationId xmlns:p14="http://schemas.microsoft.com/office/powerpoint/2010/main" val="28305535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8400" dirty="0" smtClean="0">
                <a:latin typeface="Twinkl" panose="02000000000000000000" pitchFamily="2" charset="0"/>
              </a:rPr>
              <a:t>prove</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Definition </a:t>
            </a:r>
            <a:r>
              <a:rPr lang="en-GB" dirty="0" smtClean="0">
                <a:latin typeface="Twinkl" panose="02000000000000000000" pitchFamily="2" charset="0"/>
              </a:rPr>
              <a:t>– to show it is true </a:t>
            </a:r>
            <a:endParaRPr lang="en-GB" dirty="0">
              <a:latin typeface="Twinkl" panose="02000000000000000000" pitchFamily="2" charset="0"/>
            </a:endParaRPr>
          </a:p>
        </p:txBody>
      </p:sp>
    </p:spTree>
    <p:extLst>
      <p:ext uri="{BB962C8B-B14F-4D97-AF65-F5344CB8AC3E}">
        <p14:creationId xmlns:p14="http://schemas.microsoft.com/office/powerpoint/2010/main" val="22176695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prove</a:t>
            </a:r>
            <a:r>
              <a:rPr lang="en-GB" dirty="0" smtClean="0">
                <a:latin typeface="Twinkl" panose="02000000000000000000" pitchFamily="2" charset="0"/>
              </a:rPr>
              <a:t> </a:t>
            </a:r>
            <a:r>
              <a:rPr lang="en-GB" dirty="0">
                <a:latin typeface="Twinkl Cursive Looped" panose="02000000000000000000" pitchFamily="2" charset="0"/>
              </a:rPr>
              <a:t/>
            </a:r>
            <a:br>
              <a:rPr lang="en-GB" dirty="0">
                <a:latin typeface="Twinkl Cursive Looped" panose="02000000000000000000" pitchFamily="2" charset="0"/>
              </a:rPr>
            </a:br>
            <a:r>
              <a:rPr lang="en-GB" dirty="0" smtClean="0">
                <a:latin typeface="Twinkl Cursive Looped" panose="02000000000000000000" pitchFamily="2" charset="0"/>
              </a:rPr>
              <a:t/>
            </a:r>
            <a:br>
              <a:rPr lang="en-GB" dirty="0" smtClean="0">
                <a:latin typeface="Twinkl Cursive Looped" panose="02000000000000000000" pitchFamily="2" charset="0"/>
              </a:rPr>
            </a:br>
            <a:r>
              <a:rPr lang="en-GB" dirty="0" smtClean="0">
                <a:latin typeface="Twinkl" panose="02000000000000000000" pitchFamily="2" charset="0"/>
              </a:rPr>
              <a:t>I need to prove I didn’t do it.</a:t>
            </a:r>
            <a:r>
              <a:rPr lang="en-GB" dirty="0">
                <a:latin typeface="Twinkl Cursive Looped" panose="02000000000000000000" pitchFamily="2" charset="0"/>
              </a:rPr>
              <a:t/>
            </a:r>
            <a:br>
              <a:rPr lang="en-GB" dirty="0">
                <a:latin typeface="Twinkl Cursive Looped" panose="02000000000000000000" pitchFamily="2" charset="0"/>
              </a:rPr>
            </a:br>
            <a:endParaRPr lang="en-GB"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423109" y="237623"/>
            <a:ext cx="3015319" cy="2425365"/>
          </a:xfrm>
          <a:prstGeom prst="rect">
            <a:avLst/>
          </a:prstGeom>
        </p:spPr>
      </p:pic>
    </p:spTree>
    <p:extLst>
      <p:ext uri="{BB962C8B-B14F-4D97-AF65-F5344CB8AC3E}">
        <p14:creationId xmlns:p14="http://schemas.microsoft.com/office/powerpoint/2010/main" val="7194314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15145673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23900" dirty="0" smtClean="0">
                <a:latin typeface="Twinkl" panose="02000000000000000000" pitchFamily="2" charset="0"/>
              </a:rPr>
              <a:t>move</a:t>
            </a:r>
            <a:endParaRPr lang="en-GB" sz="23900" dirty="0">
              <a:latin typeface="Twinkl" panose="02000000000000000000" pitchFamily="2" charset="0"/>
            </a:endParaRPr>
          </a:p>
        </p:txBody>
      </p:sp>
    </p:spTree>
    <p:extLst>
      <p:ext uri="{BB962C8B-B14F-4D97-AF65-F5344CB8AC3E}">
        <p14:creationId xmlns:p14="http://schemas.microsoft.com/office/powerpoint/2010/main" val="31461923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8400" dirty="0" smtClean="0">
                <a:latin typeface="Twinkl" panose="02000000000000000000" pitchFamily="2" charset="0"/>
              </a:rPr>
              <a:t>move</a:t>
            </a:r>
            <a:r>
              <a:rPr lang="en-GB" sz="18400" dirty="0" smtClean="0">
                <a:latin typeface="Twinkl Cursive Looped" panose="02000000000000000000" pitchFamily="2" charset="0"/>
              </a:rPr>
              <a:t> </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Definition - to </a:t>
            </a:r>
            <a:r>
              <a:rPr lang="en-GB" dirty="0" smtClean="0">
                <a:latin typeface="Twinkl" panose="02000000000000000000" pitchFamily="2" charset="0"/>
              </a:rPr>
              <a:t>change position   </a:t>
            </a:r>
            <a:endParaRPr lang="en-GB" dirty="0">
              <a:latin typeface="Twinkl" panose="02000000000000000000" pitchFamily="2" charset="0"/>
            </a:endParaRPr>
          </a:p>
        </p:txBody>
      </p:sp>
    </p:spTree>
    <p:extLst>
      <p:ext uri="{BB962C8B-B14F-4D97-AF65-F5344CB8AC3E}">
        <p14:creationId xmlns:p14="http://schemas.microsoft.com/office/powerpoint/2010/main" val="30501438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move</a:t>
            </a:r>
            <a:r>
              <a:rPr lang="en-GB" sz="15300" dirty="0">
                <a:latin typeface="Twinkl Cursive Looped" panose="02000000000000000000" pitchFamily="2" charset="0"/>
              </a:rPr>
              <a:t/>
            </a:r>
            <a:br>
              <a:rPr lang="en-GB" sz="15300" dirty="0">
                <a:latin typeface="Twinkl Cursive Looped" panose="02000000000000000000" pitchFamily="2" charset="0"/>
              </a:rPr>
            </a:b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I love </a:t>
            </a:r>
            <a:r>
              <a:rPr lang="en-GB" dirty="0" smtClean="0">
                <a:latin typeface="Twinkl" panose="02000000000000000000" pitchFamily="2" charset="0"/>
              </a:rPr>
              <a:t>to move to music.</a:t>
            </a:r>
            <a:endParaRPr lang="en-GB"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316079" y="356937"/>
            <a:ext cx="3758616" cy="2339994"/>
          </a:xfrm>
          <a:prstGeom prst="rect">
            <a:avLst/>
          </a:prstGeom>
        </p:spPr>
      </p:pic>
    </p:spTree>
    <p:extLst>
      <p:ext uri="{BB962C8B-B14F-4D97-AF65-F5344CB8AC3E}">
        <p14:creationId xmlns:p14="http://schemas.microsoft.com/office/powerpoint/2010/main" val="41785823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fr-FR" dirty="0">
                <a:latin typeface="Twinkl" panose="02000000000000000000" pitchFamily="2" charset="0"/>
              </a:rPr>
              <a:t>The sound /l/ spelt with ‘le’ at the end of words.</a:t>
            </a:r>
            <a:r>
              <a:rPr lang="en-GB" dirty="0"/>
              <a:t/>
            </a:r>
            <a:br>
              <a:rPr lang="en-GB" dirty="0"/>
            </a:br>
            <a:endParaRPr lang="en-GB" dirty="0">
              <a:latin typeface="Twinkl" panose="02000000000000000000" pitchFamily="2" charset="0"/>
            </a:endParaRPr>
          </a:p>
        </p:txBody>
      </p:sp>
    </p:spTree>
    <p:extLst>
      <p:ext uri="{BB962C8B-B14F-4D97-AF65-F5344CB8AC3E}">
        <p14:creationId xmlns:p14="http://schemas.microsoft.com/office/powerpoint/2010/main" val="21614429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le</a:t>
            </a:r>
            <a:endParaRPr lang="en-GB" sz="28700" dirty="0">
              <a:latin typeface="Twinkl" panose="02000000000000000000" pitchFamily="2" charset="0"/>
            </a:endParaRPr>
          </a:p>
        </p:txBody>
      </p:sp>
    </p:spTree>
    <p:extLst>
      <p:ext uri="{BB962C8B-B14F-4D97-AF65-F5344CB8AC3E}">
        <p14:creationId xmlns:p14="http://schemas.microsoft.com/office/powerpoint/2010/main" val="382186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le</a:t>
            </a:r>
            <a:endParaRPr lang="en-GB" sz="28700" dirty="0">
              <a:latin typeface="Twinkl" panose="02000000000000000000" pitchFamily="2" charset="0"/>
            </a:endParaRPr>
          </a:p>
        </p:txBody>
      </p:sp>
    </p:spTree>
    <p:extLst>
      <p:ext uri="{BB962C8B-B14F-4D97-AF65-F5344CB8AC3E}">
        <p14:creationId xmlns:p14="http://schemas.microsoft.com/office/powerpoint/2010/main" val="15405512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US" i="1" dirty="0" smtClean="0">
                <a:latin typeface="Twinkl" panose="02000000000000000000" pitchFamily="2" charset="0"/>
              </a:rPr>
              <a:t>“</a:t>
            </a:r>
            <a:r>
              <a:rPr lang="en-US" sz="18400" i="1" dirty="0" smtClean="0">
                <a:latin typeface="Twinkl" panose="02000000000000000000" pitchFamily="2" charset="0"/>
              </a:rPr>
              <a:t>le</a:t>
            </a:r>
            <a:r>
              <a:rPr lang="en-US" i="1" dirty="0" smtClean="0">
                <a:latin typeface="Twinkl" panose="02000000000000000000" pitchFamily="2" charset="0"/>
              </a:rPr>
              <a:t>”</a:t>
            </a:r>
            <a:br>
              <a:rPr lang="en-US" i="1" dirty="0" smtClean="0">
                <a:latin typeface="Twinkl" panose="02000000000000000000" pitchFamily="2" charset="0"/>
              </a:rPr>
            </a:br>
            <a:r>
              <a:rPr lang="en-US" i="1" dirty="0" smtClean="0">
                <a:latin typeface="Twinkl" panose="02000000000000000000" pitchFamily="2" charset="0"/>
              </a:rPr>
              <a:t>makes the /l/ sound at the end of these words</a:t>
            </a:r>
            <a:endParaRPr lang="en-GB" i="1" dirty="0">
              <a:latin typeface="Twinkl" panose="02000000000000000000" pitchFamily="2" charset="0"/>
            </a:endParaRPr>
          </a:p>
        </p:txBody>
      </p:sp>
    </p:spTree>
    <p:extLst>
      <p:ext uri="{BB962C8B-B14F-4D97-AF65-F5344CB8AC3E}">
        <p14:creationId xmlns:p14="http://schemas.microsoft.com/office/powerpoint/2010/main" val="6693762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wobble</a:t>
            </a:r>
            <a:endParaRPr lang="en-GB" sz="16600" dirty="0">
              <a:latin typeface="Twinkl" panose="02000000000000000000" pitchFamily="2" charset="0"/>
            </a:endParaRPr>
          </a:p>
        </p:txBody>
      </p:sp>
    </p:spTree>
    <p:extLst>
      <p:ext uri="{BB962C8B-B14F-4D97-AF65-F5344CB8AC3E}">
        <p14:creationId xmlns:p14="http://schemas.microsoft.com/office/powerpoint/2010/main" val="40189940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wobble</a:t>
            </a:r>
            <a:endParaRPr lang="en-GB" sz="16600"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7900754" y="1785312"/>
            <a:ext cx="2225233" cy="2591025"/>
          </a:xfrm>
          <a:prstGeom prst="rect">
            <a:avLst/>
          </a:prstGeom>
        </p:spPr>
      </p:pic>
    </p:spTree>
    <p:extLst>
      <p:ext uri="{BB962C8B-B14F-4D97-AF65-F5344CB8AC3E}">
        <p14:creationId xmlns:p14="http://schemas.microsoft.com/office/powerpoint/2010/main" val="21738600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wobble</a:t>
            </a:r>
            <a:endParaRPr lang="en-GB" sz="16600"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7900754" y="1785312"/>
            <a:ext cx="2225233" cy="2591025"/>
          </a:xfrm>
          <a:prstGeom prst="rect">
            <a:avLst/>
          </a:prstGeom>
        </p:spPr>
      </p:pic>
      <p:pic>
        <p:nvPicPr>
          <p:cNvPr id="3" name="Picture 2"/>
          <p:cNvPicPr>
            <a:picLocks noChangeAspect="1"/>
          </p:cNvPicPr>
          <p:nvPr/>
        </p:nvPicPr>
        <p:blipFill>
          <a:blip r:embed="rId4"/>
          <a:stretch>
            <a:fillRect/>
          </a:stretch>
        </p:blipFill>
        <p:spPr>
          <a:xfrm>
            <a:off x="273503" y="186870"/>
            <a:ext cx="2426153" cy="2755631"/>
          </a:xfrm>
          <a:prstGeom prst="rect">
            <a:avLst/>
          </a:prstGeom>
        </p:spPr>
      </p:pic>
    </p:spTree>
    <p:extLst>
      <p:ext uri="{BB962C8B-B14F-4D97-AF65-F5344CB8AC3E}">
        <p14:creationId xmlns:p14="http://schemas.microsoft.com/office/powerpoint/2010/main" val="9735563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dazz</a:t>
            </a:r>
            <a:r>
              <a:rPr lang="en-US" sz="16600" dirty="0" smtClean="0">
                <a:latin typeface="Twinkl" panose="02000000000000000000" pitchFamily="2" charset="0"/>
              </a:rPr>
              <a:t>le</a:t>
            </a:r>
            <a:endParaRPr lang="en-GB" sz="16600" dirty="0">
              <a:latin typeface="Twinkl" panose="02000000000000000000" pitchFamily="2" charset="0"/>
            </a:endParaRPr>
          </a:p>
        </p:txBody>
      </p:sp>
    </p:spTree>
    <p:extLst>
      <p:ext uri="{BB962C8B-B14F-4D97-AF65-F5344CB8AC3E}">
        <p14:creationId xmlns:p14="http://schemas.microsoft.com/office/powerpoint/2010/main" val="12891339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dazz</a:t>
            </a:r>
            <a:r>
              <a:rPr lang="en-US" sz="16600" dirty="0" smtClean="0">
                <a:latin typeface="Twinkl" panose="02000000000000000000" pitchFamily="2" charset="0"/>
              </a:rPr>
              <a:t>le</a:t>
            </a:r>
            <a:endParaRPr lang="en-GB" sz="166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465325" y="1785312"/>
            <a:ext cx="2225233" cy="2591025"/>
          </a:xfrm>
          <a:prstGeom prst="rect">
            <a:avLst/>
          </a:prstGeom>
        </p:spPr>
      </p:pic>
    </p:spTree>
    <p:extLst>
      <p:ext uri="{BB962C8B-B14F-4D97-AF65-F5344CB8AC3E}">
        <p14:creationId xmlns:p14="http://schemas.microsoft.com/office/powerpoint/2010/main" val="4296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dazz</a:t>
            </a:r>
            <a:r>
              <a:rPr lang="en-US" sz="16600" dirty="0" smtClean="0">
                <a:latin typeface="Twinkl" panose="02000000000000000000" pitchFamily="2" charset="0"/>
              </a:rPr>
              <a:t>le</a:t>
            </a:r>
            <a:endParaRPr lang="en-GB" sz="166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465325" y="1814340"/>
            <a:ext cx="2225233" cy="2591025"/>
          </a:xfrm>
          <a:prstGeom prst="rect">
            <a:avLst/>
          </a:prstGeom>
        </p:spPr>
      </p:pic>
      <p:pic>
        <p:nvPicPr>
          <p:cNvPr id="4" name="Picture 3"/>
          <p:cNvPicPr>
            <a:picLocks noChangeAspect="1"/>
          </p:cNvPicPr>
          <p:nvPr/>
        </p:nvPicPr>
        <p:blipFill>
          <a:blip r:embed="rId4"/>
          <a:stretch>
            <a:fillRect/>
          </a:stretch>
        </p:blipFill>
        <p:spPr>
          <a:xfrm>
            <a:off x="317272" y="213687"/>
            <a:ext cx="2718199" cy="2718199"/>
          </a:xfrm>
          <a:prstGeom prst="rect">
            <a:avLst/>
          </a:prstGeom>
        </p:spPr>
      </p:pic>
    </p:spTree>
    <p:extLst>
      <p:ext uri="{BB962C8B-B14F-4D97-AF65-F5344CB8AC3E}">
        <p14:creationId xmlns:p14="http://schemas.microsoft.com/office/powerpoint/2010/main" val="34510607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ridd</a:t>
            </a:r>
            <a:r>
              <a:rPr lang="en-US" sz="16600" dirty="0" smtClean="0">
                <a:latin typeface="Twinkl" panose="02000000000000000000" pitchFamily="2" charset="0"/>
              </a:rPr>
              <a:t>le</a:t>
            </a:r>
            <a:endParaRPr lang="en-GB" sz="16600" dirty="0">
              <a:latin typeface="Twinkl" panose="02000000000000000000" pitchFamily="2" charset="0"/>
            </a:endParaRPr>
          </a:p>
        </p:txBody>
      </p:sp>
    </p:spTree>
    <p:extLst>
      <p:ext uri="{BB962C8B-B14F-4D97-AF65-F5344CB8AC3E}">
        <p14:creationId xmlns:p14="http://schemas.microsoft.com/office/powerpoint/2010/main" val="24419918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ridd</a:t>
            </a:r>
            <a:r>
              <a:rPr lang="en-US" sz="16600" dirty="0" smtClean="0">
                <a:latin typeface="Twinkl" panose="02000000000000000000" pitchFamily="2" charset="0"/>
              </a:rPr>
              <a:t>le</a:t>
            </a:r>
            <a:endParaRPr lang="en-GB" sz="166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276640" y="1785312"/>
            <a:ext cx="2225233" cy="2591025"/>
          </a:xfrm>
          <a:prstGeom prst="rect">
            <a:avLst/>
          </a:prstGeom>
        </p:spPr>
      </p:pic>
    </p:spTree>
    <p:extLst>
      <p:ext uri="{BB962C8B-B14F-4D97-AF65-F5344CB8AC3E}">
        <p14:creationId xmlns:p14="http://schemas.microsoft.com/office/powerpoint/2010/main" val="2893373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ridd</a:t>
            </a:r>
            <a:r>
              <a:rPr lang="en-US" sz="16600" dirty="0" smtClean="0">
                <a:latin typeface="Twinkl" panose="02000000000000000000" pitchFamily="2" charset="0"/>
              </a:rPr>
              <a:t>le</a:t>
            </a:r>
            <a:endParaRPr lang="en-GB" sz="166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276640" y="1785312"/>
            <a:ext cx="2225233" cy="2591025"/>
          </a:xfrm>
          <a:prstGeom prst="rect">
            <a:avLst/>
          </a:prstGeom>
        </p:spPr>
      </p:pic>
      <p:pic>
        <p:nvPicPr>
          <p:cNvPr id="4" name="Picture 3"/>
          <p:cNvPicPr>
            <a:picLocks noChangeAspect="1"/>
          </p:cNvPicPr>
          <p:nvPr/>
        </p:nvPicPr>
        <p:blipFill>
          <a:blip r:embed="rId4"/>
          <a:stretch>
            <a:fillRect/>
          </a:stretch>
        </p:blipFill>
        <p:spPr>
          <a:xfrm>
            <a:off x="394154" y="196395"/>
            <a:ext cx="2363560" cy="2722582"/>
          </a:xfrm>
          <a:prstGeom prst="rect">
            <a:avLst/>
          </a:prstGeom>
        </p:spPr>
      </p:pic>
    </p:spTree>
    <p:extLst>
      <p:ext uri="{BB962C8B-B14F-4D97-AF65-F5344CB8AC3E}">
        <p14:creationId xmlns:p14="http://schemas.microsoft.com/office/powerpoint/2010/main" val="368069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US" i="1" dirty="0" smtClean="0">
                <a:latin typeface="Twinkl" panose="02000000000000000000" pitchFamily="2" charset="0"/>
              </a:rPr>
              <a:t>“</a:t>
            </a:r>
            <a:r>
              <a:rPr lang="en-US" sz="18400" i="1" dirty="0" smtClean="0">
                <a:latin typeface="Twinkl" panose="02000000000000000000" pitchFamily="2" charset="0"/>
              </a:rPr>
              <a:t>le</a:t>
            </a:r>
            <a:r>
              <a:rPr lang="en-US" i="1" dirty="0" smtClean="0">
                <a:latin typeface="Twinkl" panose="02000000000000000000" pitchFamily="2" charset="0"/>
              </a:rPr>
              <a:t>”</a:t>
            </a:r>
            <a:br>
              <a:rPr lang="en-US" i="1" dirty="0" smtClean="0">
                <a:latin typeface="Twinkl" panose="02000000000000000000" pitchFamily="2" charset="0"/>
              </a:rPr>
            </a:br>
            <a:r>
              <a:rPr lang="en-US" i="1" dirty="0" smtClean="0">
                <a:latin typeface="Twinkl" panose="02000000000000000000" pitchFamily="2" charset="0"/>
              </a:rPr>
              <a:t>makes the /l/ sound at the end of these words</a:t>
            </a:r>
            <a:endParaRPr lang="en-GB" i="1" dirty="0">
              <a:latin typeface="Twinkl"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Let’s </a:t>
            </a:r>
            <a:r>
              <a:rPr lang="en-GB" sz="7200" i="1" dirty="0">
                <a:latin typeface="Twinkl" panose="02000000000000000000" pitchFamily="2" charset="0"/>
              </a:rPr>
              <a:t>Teach and Practise</a:t>
            </a:r>
          </a:p>
        </p:txBody>
      </p:sp>
    </p:spTree>
    <p:extLst>
      <p:ext uri="{BB962C8B-B14F-4D97-AF65-F5344CB8AC3E}">
        <p14:creationId xmlns:p14="http://schemas.microsoft.com/office/powerpoint/2010/main" val="16924706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fr-FR" dirty="0">
                <a:latin typeface="Twinkl" panose="02000000000000000000" pitchFamily="2" charset="0"/>
              </a:rPr>
              <a:t>The sound /l/ spelt with ‘el’ at the end of words. </a:t>
            </a:r>
            <a:endParaRPr lang="en-GB" i="1" dirty="0">
              <a:latin typeface="Twinkl" panose="02000000000000000000" pitchFamily="2" charset="0"/>
            </a:endParaRPr>
          </a:p>
        </p:txBody>
      </p:sp>
    </p:spTree>
    <p:extLst>
      <p:ext uri="{BB962C8B-B14F-4D97-AF65-F5344CB8AC3E}">
        <p14:creationId xmlns:p14="http://schemas.microsoft.com/office/powerpoint/2010/main" val="29650257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el</a:t>
            </a:r>
            <a:endParaRPr lang="en-GB" sz="23900" dirty="0">
              <a:latin typeface="Twinkl" panose="02000000000000000000" pitchFamily="2" charset="0"/>
            </a:endParaRPr>
          </a:p>
        </p:txBody>
      </p:sp>
    </p:spTree>
    <p:extLst>
      <p:ext uri="{BB962C8B-B14F-4D97-AF65-F5344CB8AC3E}">
        <p14:creationId xmlns:p14="http://schemas.microsoft.com/office/powerpoint/2010/main" val="18526878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vowel</a:t>
            </a:r>
            <a:endParaRPr lang="en-GB" sz="19900" dirty="0">
              <a:latin typeface="Twinkl" panose="02000000000000000000" pitchFamily="2" charset="0"/>
            </a:endParaRPr>
          </a:p>
        </p:txBody>
      </p:sp>
    </p:spTree>
    <p:extLst>
      <p:ext uri="{BB962C8B-B14F-4D97-AF65-F5344CB8AC3E}">
        <p14:creationId xmlns:p14="http://schemas.microsoft.com/office/powerpoint/2010/main" val="1981023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vowel</a:t>
            </a:r>
            <a:endParaRPr lang="en-GB" sz="199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7450812" y="2365716"/>
            <a:ext cx="2225233" cy="2591025"/>
          </a:xfrm>
          <a:prstGeom prst="rect">
            <a:avLst/>
          </a:prstGeom>
        </p:spPr>
      </p:pic>
    </p:spTree>
    <p:extLst>
      <p:ext uri="{BB962C8B-B14F-4D97-AF65-F5344CB8AC3E}">
        <p14:creationId xmlns:p14="http://schemas.microsoft.com/office/powerpoint/2010/main" val="17927436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towel</a:t>
            </a:r>
            <a:endParaRPr lang="en-GB" sz="19900" dirty="0">
              <a:latin typeface="Twinkl" panose="02000000000000000000" pitchFamily="2" charset="0"/>
            </a:endParaRPr>
          </a:p>
        </p:txBody>
      </p:sp>
    </p:spTree>
    <p:extLst>
      <p:ext uri="{BB962C8B-B14F-4D97-AF65-F5344CB8AC3E}">
        <p14:creationId xmlns:p14="http://schemas.microsoft.com/office/powerpoint/2010/main" val="302497198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towel</a:t>
            </a:r>
            <a:endParaRPr lang="en-GB" sz="199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7218583" y="1567430"/>
            <a:ext cx="2225233" cy="2591025"/>
          </a:xfrm>
          <a:prstGeom prst="rect">
            <a:avLst/>
          </a:prstGeom>
        </p:spPr>
      </p:pic>
    </p:spTree>
    <p:extLst>
      <p:ext uri="{BB962C8B-B14F-4D97-AF65-F5344CB8AC3E}">
        <p14:creationId xmlns:p14="http://schemas.microsoft.com/office/powerpoint/2010/main" val="15059924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9900" dirty="0" smtClean="0">
                <a:latin typeface="Twinkl" panose="02000000000000000000" pitchFamily="2" charset="0"/>
              </a:rPr>
              <a:t>vowel</a:t>
            </a:r>
            <a:endParaRPr lang="en-GB" sz="19900" dirty="0">
              <a:latin typeface="Twinkl" panose="02000000000000000000" pitchFamily="2"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3007583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Vowel</a:t>
            </a:r>
            <a:br>
              <a:rPr lang="en-US" sz="7200" dirty="0" smtClean="0">
                <a:latin typeface="Twinkl" panose="02000000000000000000" pitchFamily="2" charset="0"/>
              </a:rPr>
            </a:br>
            <a:r>
              <a:rPr lang="en-US" sz="7200" dirty="0" smtClean="0">
                <a:latin typeface="Twinkl" panose="02000000000000000000" pitchFamily="2" charset="0"/>
              </a:rPr>
              <a:t>vow + el = vowel</a:t>
            </a:r>
            <a:endParaRPr lang="en-GB" sz="72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208869" y="199797"/>
            <a:ext cx="4980540" cy="1846717"/>
          </a:xfrm>
          <a:prstGeom prst="rect">
            <a:avLst/>
          </a:prstGeom>
        </p:spPr>
      </p:pic>
    </p:spTree>
    <p:extLst>
      <p:ext uri="{BB962C8B-B14F-4D97-AF65-F5344CB8AC3E}">
        <p14:creationId xmlns:p14="http://schemas.microsoft.com/office/powerpoint/2010/main" val="251196238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870032"/>
          </a:xfrm>
        </p:spPr>
        <p:txBody>
          <a:bodyPr>
            <a:noAutofit/>
          </a:bodyPr>
          <a:lstStyle/>
          <a:p>
            <a:pPr algn="ctr"/>
            <a:r>
              <a:rPr lang="en-US" sz="7200" dirty="0" smtClean="0">
                <a:latin typeface="Twinkl" panose="02000000000000000000" pitchFamily="2" charset="0"/>
              </a:rPr>
              <a:t>Vowel</a:t>
            </a:r>
            <a:br>
              <a:rPr lang="en-US" sz="7200" dirty="0" smtClean="0">
                <a:latin typeface="Twinkl" panose="02000000000000000000" pitchFamily="2" charset="0"/>
              </a:rPr>
            </a:br>
            <a:r>
              <a:rPr lang="en-US" sz="7200" dirty="0" smtClean="0">
                <a:latin typeface="Twinkl" panose="02000000000000000000" pitchFamily="2" charset="0"/>
              </a:rPr>
              <a:t>vow + el = vowel</a:t>
            </a:r>
            <a:br>
              <a:rPr lang="en-US" sz="7200" dirty="0" smtClean="0">
                <a:latin typeface="Twinkl" panose="02000000000000000000" pitchFamily="2" charset="0"/>
              </a:rPr>
            </a:br>
            <a:r>
              <a:rPr lang="en-US" sz="7200" dirty="0" smtClean="0">
                <a:latin typeface="Twinkl" panose="02000000000000000000" pitchFamily="2" charset="0"/>
              </a:rPr>
              <a:t>“a” is a vowel in crab and bag.</a:t>
            </a:r>
            <a:endParaRPr lang="en-GB" sz="72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208869" y="199797"/>
            <a:ext cx="4980540" cy="1846717"/>
          </a:xfrm>
          <a:prstGeom prst="rect">
            <a:avLst/>
          </a:prstGeom>
        </p:spPr>
      </p:pic>
    </p:spTree>
    <p:extLst>
      <p:ext uri="{BB962C8B-B14F-4D97-AF65-F5344CB8AC3E}">
        <p14:creationId xmlns:p14="http://schemas.microsoft.com/office/powerpoint/2010/main" val="1011593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table</a:t>
            </a:r>
            <a:endParaRPr lang="en-GB" sz="23900" dirty="0">
              <a:latin typeface="Twinkl" panose="02000000000000000000" pitchFamily="2" charset="0"/>
            </a:endParaRPr>
          </a:p>
        </p:txBody>
      </p:sp>
    </p:spTree>
    <p:extLst>
      <p:ext uri="{BB962C8B-B14F-4D97-AF65-F5344CB8AC3E}">
        <p14:creationId xmlns:p14="http://schemas.microsoft.com/office/powerpoint/2010/main" val="337554601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a:latin typeface="Twinkl" panose="02000000000000000000" pitchFamily="2" charset="0"/>
              </a:rPr>
              <a:t>t</a:t>
            </a:r>
            <a:r>
              <a:rPr lang="en-US" sz="9600" dirty="0" smtClean="0">
                <a:latin typeface="Twinkl" panose="02000000000000000000" pitchFamily="2" charset="0"/>
              </a:rPr>
              <a:t>owel</a:t>
            </a:r>
            <a:br>
              <a:rPr lang="en-US" sz="9600" dirty="0" smtClean="0">
                <a:latin typeface="Twinkl" panose="02000000000000000000" pitchFamily="2" charset="0"/>
              </a:rPr>
            </a:br>
            <a:r>
              <a:rPr lang="en-US" sz="9600" dirty="0" smtClean="0">
                <a:latin typeface="Twinkl" panose="02000000000000000000" pitchFamily="2" charset="0"/>
              </a:rPr>
              <a:t>tow + el = towel</a:t>
            </a:r>
            <a:endParaRPr lang="en-GB" sz="96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364898" y="225878"/>
            <a:ext cx="3152211" cy="2706008"/>
          </a:xfrm>
          <a:prstGeom prst="rect">
            <a:avLst/>
          </a:prstGeom>
        </p:spPr>
      </p:pic>
    </p:spTree>
    <p:extLst>
      <p:ext uri="{BB962C8B-B14F-4D97-AF65-F5344CB8AC3E}">
        <p14:creationId xmlns:p14="http://schemas.microsoft.com/office/powerpoint/2010/main" val="8829644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928089"/>
          </a:xfrm>
        </p:spPr>
        <p:txBody>
          <a:bodyPr>
            <a:noAutofit/>
          </a:bodyPr>
          <a:lstStyle/>
          <a:p>
            <a:pPr algn="ctr"/>
            <a:r>
              <a:rPr lang="en-US" sz="8000" dirty="0">
                <a:latin typeface="Twinkl" panose="02000000000000000000" pitchFamily="2" charset="0"/>
              </a:rPr>
              <a:t>t</a:t>
            </a:r>
            <a:r>
              <a:rPr lang="en-US" sz="8000" dirty="0" smtClean="0">
                <a:latin typeface="Twinkl" panose="02000000000000000000" pitchFamily="2" charset="0"/>
              </a:rPr>
              <a:t>owel</a:t>
            </a:r>
            <a:r>
              <a:rPr lang="en-US" sz="7200" dirty="0" smtClean="0">
                <a:latin typeface="Twinkl" panose="02000000000000000000" pitchFamily="2" charset="0"/>
              </a:rPr>
              <a:t/>
            </a:r>
            <a:br>
              <a:rPr lang="en-US" sz="7200" dirty="0" smtClean="0">
                <a:latin typeface="Twinkl" panose="02000000000000000000" pitchFamily="2" charset="0"/>
              </a:rPr>
            </a:br>
            <a:r>
              <a:rPr lang="en-US" sz="7200" dirty="0" smtClean="0">
                <a:latin typeface="Twinkl" panose="02000000000000000000" pitchFamily="2" charset="0"/>
              </a:rPr>
              <a:t>tow + el = towel</a:t>
            </a:r>
            <a:r>
              <a:rPr lang="en-US" sz="9600" dirty="0" smtClean="0">
                <a:latin typeface="Twinkl" panose="02000000000000000000" pitchFamily="2" charset="0"/>
              </a:rPr>
              <a:t/>
            </a:r>
            <a:br>
              <a:rPr lang="en-US" sz="9600" dirty="0" smtClean="0">
                <a:latin typeface="Twinkl" panose="02000000000000000000" pitchFamily="2" charset="0"/>
              </a:rPr>
            </a:br>
            <a:r>
              <a:rPr lang="en-US" dirty="0" smtClean="0">
                <a:latin typeface="Twinkl" panose="02000000000000000000" pitchFamily="2" charset="0"/>
              </a:rPr>
              <a:t>Do not leave your wet towel on the floor.</a:t>
            </a:r>
            <a:endParaRPr lang="en-GB" sz="80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364898" y="225878"/>
            <a:ext cx="3152211" cy="2706008"/>
          </a:xfrm>
          <a:prstGeom prst="rect">
            <a:avLst/>
          </a:prstGeom>
        </p:spPr>
      </p:pic>
    </p:spTree>
    <p:extLst>
      <p:ext uri="{BB962C8B-B14F-4D97-AF65-F5344CB8AC3E}">
        <p14:creationId xmlns:p14="http://schemas.microsoft.com/office/powerpoint/2010/main" val="12228540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“a” is a vowel in crab and bag.</a:t>
            </a:r>
            <a:endParaRPr lang="en-GB" sz="7200" dirty="0">
              <a:latin typeface="Twinkl" panose="02000000000000000000" pitchFamily="2" charset="0"/>
            </a:endParaRPr>
          </a:p>
        </p:txBody>
      </p:sp>
    </p:spTree>
    <p:extLst>
      <p:ext uri="{BB962C8B-B14F-4D97-AF65-F5344CB8AC3E}">
        <p14:creationId xmlns:p14="http://schemas.microsoft.com/office/powerpoint/2010/main" val="37807922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“a” is a _____ in crab and bag.</a:t>
            </a:r>
            <a:endParaRPr lang="en-GB" sz="7200" dirty="0">
              <a:latin typeface="Twinkl" panose="02000000000000000000" pitchFamily="2" charset="0"/>
            </a:endParaRPr>
          </a:p>
        </p:txBody>
      </p:sp>
    </p:spTree>
    <p:extLst>
      <p:ext uri="{BB962C8B-B14F-4D97-AF65-F5344CB8AC3E}">
        <p14:creationId xmlns:p14="http://schemas.microsoft.com/office/powerpoint/2010/main" val="12526520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“a” is a </a:t>
            </a:r>
            <a:r>
              <a:rPr lang="en-US" sz="7200" u="sng" dirty="0" smtClean="0">
                <a:latin typeface="Twinkl" panose="02000000000000000000" pitchFamily="2" charset="0"/>
              </a:rPr>
              <a:t>vowel</a:t>
            </a:r>
            <a:r>
              <a:rPr lang="en-US" sz="7200" dirty="0" smtClean="0">
                <a:latin typeface="Twinkl" panose="02000000000000000000" pitchFamily="2" charset="0"/>
              </a:rPr>
              <a:t> in crab and bag.</a:t>
            </a:r>
            <a:endParaRPr lang="en-GB" sz="7200" dirty="0">
              <a:latin typeface="Twinkl" panose="02000000000000000000" pitchFamily="2" charset="0"/>
            </a:endParaRPr>
          </a:p>
        </p:txBody>
      </p:sp>
    </p:spTree>
    <p:extLst>
      <p:ext uri="{BB962C8B-B14F-4D97-AF65-F5344CB8AC3E}">
        <p14:creationId xmlns:p14="http://schemas.microsoft.com/office/powerpoint/2010/main" val="192669817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Do not leave your wet towel on the floor.</a:t>
            </a:r>
            <a:endParaRPr lang="en-GB" sz="7200" dirty="0">
              <a:latin typeface="Twinkl" panose="02000000000000000000" pitchFamily="2" charset="0"/>
            </a:endParaRPr>
          </a:p>
        </p:txBody>
      </p:sp>
    </p:spTree>
    <p:extLst>
      <p:ext uri="{BB962C8B-B14F-4D97-AF65-F5344CB8AC3E}">
        <p14:creationId xmlns:p14="http://schemas.microsoft.com/office/powerpoint/2010/main" val="34376639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Do not leave your wet _____ on the floor.</a:t>
            </a:r>
            <a:endParaRPr lang="en-GB" sz="7200" dirty="0">
              <a:latin typeface="Twinkl" panose="02000000000000000000" pitchFamily="2" charset="0"/>
            </a:endParaRPr>
          </a:p>
        </p:txBody>
      </p:sp>
    </p:spTree>
    <p:extLst>
      <p:ext uri="{BB962C8B-B14F-4D97-AF65-F5344CB8AC3E}">
        <p14:creationId xmlns:p14="http://schemas.microsoft.com/office/powerpoint/2010/main" val="5297900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Do not leave your wet </a:t>
            </a:r>
            <a:r>
              <a:rPr lang="en-US" sz="7200" u="sng" dirty="0" smtClean="0">
                <a:latin typeface="Twinkl" panose="02000000000000000000" pitchFamily="2" charset="0"/>
              </a:rPr>
              <a:t>towel</a:t>
            </a:r>
            <a:r>
              <a:rPr lang="en-US" sz="7200" dirty="0" smtClean="0">
                <a:latin typeface="Twinkl" panose="02000000000000000000" pitchFamily="2" charset="0"/>
              </a:rPr>
              <a:t> on the floor.</a:t>
            </a:r>
            <a:endParaRPr lang="en-GB" sz="7200" dirty="0">
              <a:latin typeface="Twinkl" panose="02000000000000000000" pitchFamily="2" charset="0"/>
            </a:endParaRPr>
          </a:p>
        </p:txBody>
      </p:sp>
    </p:spTree>
    <p:extLst>
      <p:ext uri="{BB962C8B-B14F-4D97-AF65-F5344CB8AC3E}">
        <p14:creationId xmlns:p14="http://schemas.microsoft.com/office/powerpoint/2010/main" val="116565813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8794096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door</a:t>
            </a:r>
            <a:endParaRPr lang="en-GB" sz="19900" dirty="0">
              <a:latin typeface="Twinkl" panose="02000000000000000000" pitchFamily="2" charset="0"/>
            </a:endParaRPr>
          </a:p>
        </p:txBody>
      </p:sp>
    </p:spTree>
    <p:extLst>
      <p:ext uri="{BB962C8B-B14F-4D97-AF65-F5344CB8AC3E}">
        <p14:creationId xmlns:p14="http://schemas.microsoft.com/office/powerpoint/2010/main" val="3765174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Autofit/>
          </a:bodyPr>
          <a:lstStyle/>
          <a:p>
            <a:pPr algn="ctr"/>
            <a:r>
              <a:rPr lang="en-US" sz="23900" dirty="0" smtClean="0">
                <a:latin typeface="Twinkl" panose="02000000000000000000" pitchFamily="2" charset="0"/>
              </a:rPr>
              <a:t>table</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525180" y="798286"/>
            <a:ext cx="3273448" cy="3122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35429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smtClean="0">
                <a:latin typeface="Twinkl" panose="02000000000000000000" pitchFamily="2" charset="0"/>
              </a:rPr>
              <a:t>door</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r>
              <a:rPr lang="en-GB" dirty="0" smtClean="0">
                <a:latin typeface="Twinkl" panose="02000000000000000000" pitchFamily="2" charset="0"/>
              </a:rPr>
              <a:t>movable barrier, commonly on hinges, for closing a passage into a building, room, or other enclosure</a:t>
            </a: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284162" y="125579"/>
            <a:ext cx="2009859" cy="3233251"/>
          </a:xfrm>
          <a:prstGeom prst="rect">
            <a:avLst/>
          </a:prstGeom>
        </p:spPr>
      </p:pic>
    </p:spTree>
    <p:extLst>
      <p:ext uri="{BB962C8B-B14F-4D97-AF65-F5344CB8AC3E}">
        <p14:creationId xmlns:p14="http://schemas.microsoft.com/office/powerpoint/2010/main" val="33067620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floor</a:t>
            </a:r>
            <a:endParaRPr lang="en-GB" sz="23900" dirty="0">
              <a:latin typeface="Twinkl" panose="02000000000000000000" pitchFamily="2" charset="0"/>
            </a:endParaRPr>
          </a:p>
        </p:txBody>
      </p:sp>
    </p:spTree>
    <p:extLst>
      <p:ext uri="{BB962C8B-B14F-4D97-AF65-F5344CB8AC3E}">
        <p14:creationId xmlns:p14="http://schemas.microsoft.com/office/powerpoint/2010/main" val="164560512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fontScale="90000"/>
          </a:bodyPr>
          <a:lstStyle/>
          <a:p>
            <a:pPr algn="ctr"/>
            <a:r>
              <a:rPr lang="en-GB" sz="10700" dirty="0" smtClean="0">
                <a:latin typeface="Twinkl" panose="02000000000000000000" pitchFamily="2" charset="0"/>
              </a:rPr>
              <a:t>floor</a:t>
            </a:r>
            <a:r>
              <a:rPr lang="en-GB" sz="7200" dirty="0" smtClean="0">
                <a:latin typeface="Twinkl" panose="02000000000000000000" pitchFamily="2" charset="0"/>
              </a:rPr>
              <a:t/>
            </a:r>
            <a:br>
              <a:rPr lang="en-GB" sz="7200" dirty="0" smtClean="0">
                <a:latin typeface="Twinkl" panose="02000000000000000000" pitchFamily="2" charset="0"/>
              </a:rPr>
            </a:br>
            <a:r>
              <a:rPr lang="en-GB" sz="7200" dirty="0">
                <a:latin typeface="Twinkl" panose="02000000000000000000" pitchFamily="2" charset="0"/>
              </a:rPr>
              <a:t/>
            </a:r>
            <a:br>
              <a:rPr lang="en-GB" sz="7200" dirty="0">
                <a:latin typeface="Twinkl" panose="02000000000000000000" pitchFamily="2" charset="0"/>
              </a:rPr>
            </a:br>
            <a:r>
              <a:rPr lang="en-GB" sz="7200" dirty="0" smtClean="0">
                <a:latin typeface="Twinkl" panose="02000000000000000000" pitchFamily="2" charset="0"/>
              </a:rPr>
              <a:t>lower surface, the bottom of a room</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49596" y="203164"/>
            <a:ext cx="3942407" cy="2933450"/>
          </a:xfrm>
          <a:prstGeom prst="rect">
            <a:avLst/>
          </a:prstGeom>
        </p:spPr>
      </p:pic>
    </p:spTree>
    <p:extLst>
      <p:ext uri="{BB962C8B-B14F-4D97-AF65-F5344CB8AC3E}">
        <p14:creationId xmlns:p14="http://schemas.microsoft.com/office/powerpoint/2010/main" val="416764193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68293017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6849627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r>
              <a:rPr lang="en-GB" sz="3600" b="1" u="sng" dirty="0">
                <a:latin typeface="Twinkl" panose="02000000000000000000" pitchFamily="2" charset="0"/>
              </a:rPr>
              <a:t>Wild Weather</a:t>
            </a:r>
            <a:r>
              <a:rPr lang="en-GB" sz="3600" dirty="0">
                <a:latin typeface="Twinkl" panose="02000000000000000000" pitchFamily="2" charset="0"/>
              </a:rPr>
              <a:t> </a:t>
            </a:r>
            <a:br>
              <a:rPr lang="en-GB" sz="3600" dirty="0">
                <a:latin typeface="Twinkl" panose="02000000000000000000" pitchFamily="2" charset="0"/>
              </a:rPr>
            </a:br>
            <a:r>
              <a:rPr lang="en-GB" sz="3600" dirty="0">
                <a:latin typeface="Twinkl" panose="02000000000000000000" pitchFamily="2" charset="0"/>
              </a:rPr>
              <a:t>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a:t>
            </a:r>
            <a:br>
              <a:rPr lang="en-GB" sz="3600" dirty="0">
                <a:latin typeface="Twinkl" panose="02000000000000000000" pitchFamily="2" charset="0"/>
              </a:rPr>
            </a:br>
            <a:r>
              <a:rPr lang="en-GB" sz="3600" dirty="0">
                <a:latin typeface="Twinkl" panose="02000000000000000000" pitchFamily="2" charset="0"/>
              </a:rPr>
              <a:t>Emperor penguins squirrel away fish to feed their babies.  They also stand close together to improve their warmth.</a:t>
            </a:r>
            <a:endParaRPr lang="en-GB" sz="36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8438217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r>
              <a:rPr lang="en-GB" sz="3600" b="1" u="sng" dirty="0">
                <a:latin typeface="Twinkl" panose="02000000000000000000" pitchFamily="2" charset="0"/>
              </a:rPr>
              <a:t>Wild Weather</a:t>
            </a:r>
            <a:r>
              <a:rPr lang="en-GB" sz="3600" dirty="0">
                <a:latin typeface="Twinkl" panose="02000000000000000000" pitchFamily="2" charset="0"/>
              </a:rPr>
              <a:t> </a:t>
            </a:r>
            <a:br>
              <a:rPr lang="en-GB" sz="3600" dirty="0">
                <a:latin typeface="Twinkl" panose="02000000000000000000" pitchFamily="2" charset="0"/>
              </a:rPr>
            </a:br>
            <a:r>
              <a:rPr lang="en-GB" sz="3600" dirty="0">
                <a:latin typeface="Twinkl" panose="02000000000000000000" pitchFamily="2" charset="0"/>
              </a:rPr>
              <a:t>Even in the middle of summer, people in Antarctica and the Artic have to wear warm clothes. They need to wear a thick coat, hat and gloves when they travel to keep them warm! The freezing temperatures are cold enough to make uncovered </a:t>
            </a:r>
            <a:r>
              <a:rPr lang="en-GB" sz="3600" b="1" u="sng" dirty="0">
                <a:latin typeface="Twinkl" panose="02000000000000000000" pitchFamily="2" charset="0"/>
              </a:rPr>
              <a:t>little </a:t>
            </a:r>
            <a:r>
              <a:rPr lang="en-GB" sz="3600" dirty="0">
                <a:latin typeface="Twinkl" panose="02000000000000000000" pitchFamily="2" charset="0"/>
              </a:rPr>
              <a:t>fingers, toes and noses freeze within minutes. </a:t>
            </a:r>
            <a:br>
              <a:rPr lang="en-GB" sz="3600" dirty="0">
                <a:latin typeface="Twinkl" panose="02000000000000000000" pitchFamily="2" charset="0"/>
              </a:rPr>
            </a:br>
            <a:r>
              <a:rPr lang="en-GB" sz="3600" dirty="0">
                <a:latin typeface="Twinkl" panose="02000000000000000000" pitchFamily="2" charset="0"/>
              </a:rPr>
              <a:t>Emperor penguins squirrel away fish to feed their babies.  They also stand close together to improve their warmth.</a:t>
            </a:r>
            <a:endParaRPr lang="en-GB" sz="36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57743058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365982602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latin typeface="Twinkl" panose="02000000000000000000" pitchFamily="2" charset="0"/>
              </a:rPr>
              <a:t>The freezing temperatures are cold enough to make uncovered </a:t>
            </a:r>
            <a:r>
              <a:rPr lang="en-GB" b="1" dirty="0">
                <a:latin typeface="Twinkl" panose="02000000000000000000" pitchFamily="2" charset="0"/>
              </a:rPr>
              <a:t>little</a:t>
            </a:r>
            <a:r>
              <a:rPr lang="en-GB" dirty="0">
                <a:latin typeface="Twinkl" panose="02000000000000000000" pitchFamily="2" charset="0"/>
              </a:rPr>
              <a:t> fingers, toes and noses freeze within minutes. </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23600550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11514" y="1475015"/>
            <a:ext cx="9046029" cy="3416320"/>
          </a:xfrm>
          <a:prstGeom prst="rect">
            <a:avLst/>
          </a:prstGeom>
          <a:noFill/>
        </p:spPr>
        <p:txBody>
          <a:bodyPr wrap="square" rtlCol="0">
            <a:spAutoFit/>
          </a:bodyPr>
          <a:lstStyle/>
          <a:p>
            <a:r>
              <a:rPr lang="en-GB" sz="7200" dirty="0">
                <a:latin typeface="Twinkl" panose="02000000000000000000" pitchFamily="2" charset="0"/>
              </a:rPr>
              <a:t>Year 3  - Autumn 2</a:t>
            </a:r>
          </a:p>
          <a:p>
            <a:r>
              <a:rPr lang="en-GB" sz="7200" dirty="0">
                <a:latin typeface="Twinkl" panose="02000000000000000000" pitchFamily="2" charset="0"/>
              </a:rPr>
              <a:t>Week 1 - Thursday</a:t>
            </a:r>
          </a:p>
          <a:p>
            <a:endParaRPr lang="en-GB" sz="7200" dirty="0"/>
          </a:p>
        </p:txBody>
      </p:sp>
    </p:spTree>
    <p:extLst>
      <p:ext uri="{BB962C8B-B14F-4D97-AF65-F5344CB8AC3E}">
        <p14:creationId xmlns:p14="http://schemas.microsoft.com/office/powerpoint/2010/main" val="359531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table</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019090" y="1561187"/>
            <a:ext cx="2139423" cy="25318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698333" y="544429"/>
            <a:ext cx="2228850" cy="1790700"/>
          </a:xfrm>
          <a:prstGeom prst="rect">
            <a:avLst/>
          </a:prstGeom>
        </p:spPr>
      </p:pic>
    </p:spTree>
    <p:extLst>
      <p:ext uri="{BB962C8B-B14F-4D97-AF65-F5344CB8AC3E}">
        <p14:creationId xmlns:p14="http://schemas.microsoft.com/office/powerpoint/2010/main" val="31867666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400" y="176557"/>
            <a:ext cx="9744790" cy="5999271"/>
          </a:xfrm>
          <a:prstGeom prst="rect">
            <a:avLst/>
          </a:prstGeom>
        </p:spPr>
      </p:pic>
    </p:spTree>
    <p:extLst>
      <p:ext uri="{BB962C8B-B14F-4D97-AF65-F5344CB8AC3E}">
        <p14:creationId xmlns:p14="http://schemas.microsoft.com/office/powerpoint/2010/main" val="4574267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32331598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01271339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prove</a:t>
            </a:r>
            <a:endParaRPr lang="en-GB" dirty="0">
              <a:latin typeface="Twinkl" panose="02000000000000000000" pitchFamily="2" charset="0"/>
            </a:endParaRPr>
          </a:p>
        </p:txBody>
      </p:sp>
    </p:spTree>
    <p:extLst>
      <p:ext uri="{BB962C8B-B14F-4D97-AF65-F5344CB8AC3E}">
        <p14:creationId xmlns:p14="http://schemas.microsoft.com/office/powerpoint/2010/main" val="156705861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8400" dirty="0" smtClean="0">
                <a:latin typeface="Twinkl" panose="02000000000000000000" pitchFamily="2" charset="0"/>
              </a:rPr>
              <a:t>prove</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Definition </a:t>
            </a:r>
            <a:r>
              <a:rPr lang="en-GB" dirty="0" smtClean="0">
                <a:latin typeface="Twinkl" panose="02000000000000000000" pitchFamily="2" charset="0"/>
              </a:rPr>
              <a:t>– to show it is true </a:t>
            </a:r>
            <a:endParaRPr lang="en-GB" dirty="0">
              <a:latin typeface="Twinkl" panose="02000000000000000000" pitchFamily="2" charset="0"/>
            </a:endParaRPr>
          </a:p>
        </p:txBody>
      </p:sp>
    </p:spTree>
    <p:extLst>
      <p:ext uri="{BB962C8B-B14F-4D97-AF65-F5344CB8AC3E}">
        <p14:creationId xmlns:p14="http://schemas.microsoft.com/office/powerpoint/2010/main" val="110179438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prove</a:t>
            </a:r>
            <a:r>
              <a:rPr lang="en-GB" dirty="0" smtClean="0">
                <a:latin typeface="Twinkl" panose="02000000000000000000" pitchFamily="2" charset="0"/>
              </a:rPr>
              <a:t> </a:t>
            </a:r>
            <a:r>
              <a:rPr lang="en-GB" dirty="0">
                <a:latin typeface="Twinkl Cursive Looped" panose="02000000000000000000" pitchFamily="2" charset="0"/>
              </a:rPr>
              <a:t/>
            </a:r>
            <a:br>
              <a:rPr lang="en-GB" dirty="0">
                <a:latin typeface="Twinkl Cursive Looped" panose="02000000000000000000" pitchFamily="2" charset="0"/>
              </a:rPr>
            </a:br>
            <a:r>
              <a:rPr lang="en-GB" dirty="0" smtClean="0">
                <a:latin typeface="Twinkl Cursive Looped" panose="02000000000000000000" pitchFamily="2" charset="0"/>
              </a:rPr>
              <a:t/>
            </a:r>
            <a:br>
              <a:rPr lang="en-GB" dirty="0" smtClean="0">
                <a:latin typeface="Twinkl Cursive Looped" panose="02000000000000000000" pitchFamily="2" charset="0"/>
              </a:rPr>
            </a:br>
            <a:r>
              <a:rPr lang="en-GB" dirty="0" smtClean="0">
                <a:latin typeface="Twinkl" panose="02000000000000000000" pitchFamily="2" charset="0"/>
              </a:rPr>
              <a:t>I need to prove I didn’t do it.</a:t>
            </a:r>
            <a:r>
              <a:rPr lang="en-GB" dirty="0">
                <a:latin typeface="Twinkl Cursive Looped" panose="02000000000000000000" pitchFamily="2" charset="0"/>
              </a:rPr>
              <a:t/>
            </a:r>
            <a:br>
              <a:rPr lang="en-GB" dirty="0">
                <a:latin typeface="Twinkl Cursive Looped" panose="02000000000000000000" pitchFamily="2" charset="0"/>
              </a:rPr>
            </a:br>
            <a:endParaRPr lang="en-GB"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423109" y="237623"/>
            <a:ext cx="3015319" cy="2425365"/>
          </a:xfrm>
          <a:prstGeom prst="rect">
            <a:avLst/>
          </a:prstGeom>
        </p:spPr>
      </p:pic>
    </p:spTree>
    <p:extLst>
      <p:ext uri="{BB962C8B-B14F-4D97-AF65-F5344CB8AC3E}">
        <p14:creationId xmlns:p14="http://schemas.microsoft.com/office/powerpoint/2010/main" val="244497254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39025232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23900" dirty="0" smtClean="0">
                <a:latin typeface="Twinkl" panose="02000000000000000000" pitchFamily="2" charset="0"/>
              </a:rPr>
              <a:t>move</a:t>
            </a:r>
            <a:endParaRPr lang="en-GB" sz="23900" dirty="0">
              <a:latin typeface="Twinkl" panose="02000000000000000000" pitchFamily="2" charset="0"/>
            </a:endParaRPr>
          </a:p>
        </p:txBody>
      </p:sp>
    </p:spTree>
    <p:extLst>
      <p:ext uri="{BB962C8B-B14F-4D97-AF65-F5344CB8AC3E}">
        <p14:creationId xmlns:p14="http://schemas.microsoft.com/office/powerpoint/2010/main" val="16064777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move</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a:t>
            </a:r>
            <a:r>
              <a:rPr lang="en-GB" dirty="0" smtClean="0">
                <a:latin typeface="Twinkl" panose="02000000000000000000" pitchFamily="2" charset="0"/>
              </a:rPr>
              <a:t>efinition </a:t>
            </a:r>
            <a:r>
              <a:rPr lang="en-GB" dirty="0">
                <a:latin typeface="Twinkl" panose="02000000000000000000" pitchFamily="2" charset="0"/>
              </a:rPr>
              <a:t>- to </a:t>
            </a:r>
            <a:r>
              <a:rPr lang="en-GB" dirty="0" smtClean="0">
                <a:latin typeface="Twinkl" panose="02000000000000000000" pitchFamily="2" charset="0"/>
              </a:rPr>
              <a:t>change position   </a:t>
            </a:r>
            <a:endParaRPr lang="en-GB" dirty="0">
              <a:latin typeface="Twinkl" panose="02000000000000000000" pitchFamily="2" charset="0"/>
            </a:endParaRPr>
          </a:p>
        </p:txBody>
      </p:sp>
    </p:spTree>
    <p:extLst>
      <p:ext uri="{BB962C8B-B14F-4D97-AF65-F5344CB8AC3E}">
        <p14:creationId xmlns:p14="http://schemas.microsoft.com/office/powerpoint/2010/main" val="12892485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move</a:t>
            </a:r>
            <a:r>
              <a:rPr lang="en-GB" sz="15300" dirty="0">
                <a:latin typeface="Twinkl Cursive Looped" panose="02000000000000000000" pitchFamily="2" charset="0"/>
              </a:rPr>
              <a:t/>
            </a:r>
            <a:br>
              <a:rPr lang="en-GB" sz="15300" dirty="0">
                <a:latin typeface="Twinkl Cursive Looped" panose="02000000000000000000" pitchFamily="2" charset="0"/>
              </a:rPr>
            </a:b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I love </a:t>
            </a:r>
            <a:r>
              <a:rPr lang="en-GB" dirty="0" smtClean="0">
                <a:latin typeface="Twinkl" panose="02000000000000000000" pitchFamily="2" charset="0"/>
              </a:rPr>
              <a:t>to move to music.</a:t>
            </a:r>
            <a:endParaRPr lang="en-GB"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316079" y="356937"/>
            <a:ext cx="3758616" cy="2339994"/>
          </a:xfrm>
          <a:prstGeom prst="rect">
            <a:avLst/>
          </a:prstGeom>
        </p:spPr>
      </p:pic>
    </p:spTree>
    <p:extLst>
      <p:ext uri="{BB962C8B-B14F-4D97-AF65-F5344CB8AC3E}">
        <p14:creationId xmlns:p14="http://schemas.microsoft.com/office/powerpoint/2010/main" val="213251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28800" dirty="0" smtClean="0">
                <a:latin typeface="Twinkl" panose="02000000000000000000" pitchFamily="2" charset="0"/>
              </a:rPr>
              <a:t>apple</a:t>
            </a:r>
            <a:endParaRPr lang="en-GB" dirty="0">
              <a:latin typeface="Twinkl" panose="02000000000000000000" pitchFamily="2" charset="0"/>
            </a:endParaRPr>
          </a:p>
        </p:txBody>
      </p:sp>
    </p:spTree>
    <p:extLst>
      <p:ext uri="{BB962C8B-B14F-4D97-AF65-F5344CB8AC3E}">
        <p14:creationId xmlns:p14="http://schemas.microsoft.com/office/powerpoint/2010/main" val="196002340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Autofit/>
          </a:bodyPr>
          <a:lstStyle/>
          <a:p>
            <a:pPr algn="ctr"/>
            <a:r>
              <a:rPr lang="en-US" sz="19900" dirty="0" smtClean="0">
                <a:latin typeface="Twinkl" panose="02000000000000000000" pitchFamily="2" charset="0"/>
              </a:rPr>
              <a:t>le</a:t>
            </a:r>
            <a:endParaRPr lang="en-GB" sz="19900" dirty="0">
              <a:latin typeface="Twinkl" panose="02000000000000000000" pitchFamily="2" charset="0"/>
            </a:endParaRPr>
          </a:p>
        </p:txBody>
      </p:sp>
    </p:spTree>
    <p:extLst>
      <p:ext uri="{BB962C8B-B14F-4D97-AF65-F5344CB8AC3E}">
        <p14:creationId xmlns:p14="http://schemas.microsoft.com/office/powerpoint/2010/main" val="26738082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US" i="1" dirty="0" smtClean="0">
                <a:latin typeface="Twinkl" panose="02000000000000000000" pitchFamily="2" charset="0"/>
              </a:rPr>
              <a:t>“</a:t>
            </a:r>
            <a:r>
              <a:rPr lang="en-US" sz="18400" i="1" dirty="0" smtClean="0">
                <a:latin typeface="Twinkl" panose="02000000000000000000" pitchFamily="2" charset="0"/>
              </a:rPr>
              <a:t>le</a:t>
            </a:r>
            <a:r>
              <a:rPr lang="en-US" i="1" dirty="0" smtClean="0">
                <a:latin typeface="Twinkl" panose="02000000000000000000" pitchFamily="2" charset="0"/>
              </a:rPr>
              <a:t>”</a:t>
            </a:r>
            <a:br>
              <a:rPr lang="en-US" i="1" dirty="0" smtClean="0">
                <a:latin typeface="Twinkl" panose="02000000000000000000" pitchFamily="2" charset="0"/>
              </a:rPr>
            </a:br>
            <a:r>
              <a:rPr lang="en-US" i="1" dirty="0" smtClean="0">
                <a:latin typeface="Twinkl" panose="02000000000000000000" pitchFamily="2" charset="0"/>
              </a:rPr>
              <a:t>makes the /l/ sound at the end of these words</a:t>
            </a:r>
            <a:endParaRPr lang="en-GB" i="1" dirty="0">
              <a:latin typeface="Twinkl" panose="02000000000000000000" pitchFamily="2" charset="0"/>
            </a:endParaRPr>
          </a:p>
        </p:txBody>
      </p:sp>
    </p:spTree>
    <p:extLst>
      <p:ext uri="{BB962C8B-B14F-4D97-AF65-F5344CB8AC3E}">
        <p14:creationId xmlns:p14="http://schemas.microsoft.com/office/powerpoint/2010/main" val="100856874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multiple</a:t>
            </a:r>
            <a:endParaRPr lang="en-GB" sz="11500" dirty="0">
              <a:latin typeface="Twinkl" panose="02000000000000000000" pitchFamily="2" charset="0"/>
            </a:endParaRPr>
          </a:p>
        </p:txBody>
      </p:sp>
    </p:spTree>
    <p:extLst>
      <p:ext uri="{BB962C8B-B14F-4D97-AF65-F5344CB8AC3E}">
        <p14:creationId xmlns:p14="http://schemas.microsoft.com/office/powerpoint/2010/main" val="160704660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multiple</a:t>
            </a:r>
            <a:endParaRPr lang="en-GB" sz="115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8016869" y="1971450"/>
            <a:ext cx="2225233" cy="2591025"/>
          </a:xfrm>
          <a:prstGeom prst="rect">
            <a:avLst/>
          </a:prstGeom>
        </p:spPr>
      </p:pic>
      <p:pic>
        <p:nvPicPr>
          <p:cNvPr id="4" name="Picture 3"/>
          <p:cNvPicPr>
            <a:picLocks noChangeAspect="1"/>
          </p:cNvPicPr>
          <p:nvPr/>
        </p:nvPicPr>
        <p:blipFill>
          <a:blip r:embed="rId3"/>
          <a:stretch>
            <a:fillRect/>
          </a:stretch>
        </p:blipFill>
        <p:spPr>
          <a:xfrm>
            <a:off x="368235" y="188599"/>
            <a:ext cx="3182388" cy="1981372"/>
          </a:xfrm>
          <a:prstGeom prst="rect">
            <a:avLst/>
          </a:prstGeom>
        </p:spPr>
      </p:pic>
    </p:spTree>
    <p:extLst>
      <p:ext uri="{BB962C8B-B14F-4D97-AF65-F5344CB8AC3E}">
        <p14:creationId xmlns:p14="http://schemas.microsoft.com/office/powerpoint/2010/main" val="5351710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multiple</a:t>
            </a:r>
            <a:endParaRPr lang="en-GB" sz="115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8016869" y="1971450"/>
            <a:ext cx="2225233" cy="2591025"/>
          </a:xfrm>
          <a:prstGeom prst="rect">
            <a:avLst/>
          </a:prstGeom>
        </p:spPr>
      </p:pic>
      <p:pic>
        <p:nvPicPr>
          <p:cNvPr id="4" name="Picture 3"/>
          <p:cNvPicPr>
            <a:picLocks noChangeAspect="1"/>
          </p:cNvPicPr>
          <p:nvPr/>
        </p:nvPicPr>
        <p:blipFill>
          <a:blip r:embed="rId3"/>
          <a:stretch>
            <a:fillRect/>
          </a:stretch>
        </p:blipFill>
        <p:spPr>
          <a:xfrm>
            <a:off x="536801" y="466500"/>
            <a:ext cx="3180777" cy="1986414"/>
          </a:xfrm>
          <a:prstGeom prst="rect">
            <a:avLst/>
          </a:prstGeom>
        </p:spPr>
      </p:pic>
    </p:spTree>
    <p:extLst>
      <p:ext uri="{BB962C8B-B14F-4D97-AF65-F5344CB8AC3E}">
        <p14:creationId xmlns:p14="http://schemas.microsoft.com/office/powerpoint/2010/main" val="23703599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able</a:t>
            </a:r>
            <a:endParaRPr lang="en-GB" sz="11500" dirty="0">
              <a:latin typeface="Twinkl" panose="02000000000000000000" pitchFamily="2" charset="0"/>
            </a:endParaRPr>
          </a:p>
        </p:txBody>
      </p:sp>
    </p:spTree>
    <p:extLst>
      <p:ext uri="{BB962C8B-B14F-4D97-AF65-F5344CB8AC3E}">
        <p14:creationId xmlns:p14="http://schemas.microsoft.com/office/powerpoint/2010/main" val="32672548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able</a:t>
            </a:r>
            <a:endParaRPr lang="en-GB" sz="115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6376755" y="2075430"/>
            <a:ext cx="2225233" cy="2591025"/>
          </a:xfrm>
          <a:prstGeom prst="rect">
            <a:avLst/>
          </a:prstGeom>
        </p:spPr>
      </p:pic>
      <p:pic>
        <p:nvPicPr>
          <p:cNvPr id="4" name="Picture 3"/>
          <p:cNvPicPr>
            <a:picLocks noChangeAspect="1"/>
          </p:cNvPicPr>
          <p:nvPr/>
        </p:nvPicPr>
        <p:blipFill>
          <a:blip r:embed="rId3"/>
          <a:stretch>
            <a:fillRect/>
          </a:stretch>
        </p:blipFill>
        <p:spPr>
          <a:xfrm>
            <a:off x="638402" y="529771"/>
            <a:ext cx="2953616" cy="2750457"/>
          </a:xfrm>
          <a:prstGeom prst="rect">
            <a:avLst/>
          </a:prstGeom>
        </p:spPr>
      </p:pic>
    </p:spTree>
    <p:extLst>
      <p:ext uri="{BB962C8B-B14F-4D97-AF65-F5344CB8AC3E}">
        <p14:creationId xmlns:p14="http://schemas.microsoft.com/office/powerpoint/2010/main" val="216697251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able</a:t>
            </a:r>
            <a:endParaRPr lang="en-GB" sz="115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6376755" y="2075430"/>
            <a:ext cx="2225233" cy="2591025"/>
          </a:xfrm>
          <a:prstGeom prst="rect">
            <a:avLst/>
          </a:prstGeom>
        </p:spPr>
      </p:pic>
      <p:pic>
        <p:nvPicPr>
          <p:cNvPr id="4" name="Picture 3"/>
          <p:cNvPicPr>
            <a:picLocks noChangeAspect="1"/>
          </p:cNvPicPr>
          <p:nvPr/>
        </p:nvPicPr>
        <p:blipFill>
          <a:blip r:embed="rId3"/>
          <a:stretch>
            <a:fillRect/>
          </a:stretch>
        </p:blipFill>
        <p:spPr>
          <a:xfrm>
            <a:off x="478745" y="399029"/>
            <a:ext cx="2564078" cy="2387713"/>
          </a:xfrm>
          <a:prstGeom prst="rect">
            <a:avLst/>
          </a:prstGeom>
        </p:spPr>
      </p:pic>
    </p:spTree>
    <p:extLst>
      <p:ext uri="{BB962C8B-B14F-4D97-AF65-F5344CB8AC3E}">
        <p14:creationId xmlns:p14="http://schemas.microsoft.com/office/powerpoint/2010/main" val="344971835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sz="7200" dirty="0">
                <a:latin typeface="Twinkl" panose="02000000000000000000" pitchFamily="2" charset="0"/>
              </a:rPr>
              <a:t>Let’s </a:t>
            </a:r>
            <a:r>
              <a:rPr lang="en-GB" sz="7200" i="1" dirty="0">
                <a:latin typeface="Twinkl" panose="02000000000000000000" pitchFamily="2" charset="0"/>
              </a:rPr>
              <a:t>Teach and Practise</a:t>
            </a:r>
          </a:p>
        </p:txBody>
      </p:sp>
    </p:spTree>
    <p:extLst>
      <p:ext uri="{BB962C8B-B14F-4D97-AF65-F5344CB8AC3E}">
        <p14:creationId xmlns:p14="http://schemas.microsoft.com/office/powerpoint/2010/main" val="13946095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smtClean="0">
                <a:latin typeface="Twinkl" panose="02000000000000000000" pitchFamily="2" charset="0"/>
              </a:rPr>
              <a:t>el</a:t>
            </a:r>
            <a:endParaRPr lang="en-GB" sz="28800" dirty="0">
              <a:latin typeface="Twinkl" panose="02000000000000000000" pitchFamily="2" charset="0"/>
            </a:endParaRPr>
          </a:p>
        </p:txBody>
      </p:sp>
    </p:spTree>
    <p:extLst>
      <p:ext uri="{BB962C8B-B14F-4D97-AF65-F5344CB8AC3E}">
        <p14:creationId xmlns:p14="http://schemas.microsoft.com/office/powerpoint/2010/main" val="411462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apple</a:t>
            </a:r>
            <a:endParaRPr lang="en-GB" sz="287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7861207" y="481263"/>
            <a:ext cx="2864850" cy="35391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98305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‘el’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38393295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bagel</a:t>
            </a:r>
            <a:endParaRPr lang="en-GB" sz="23900" dirty="0">
              <a:latin typeface="Twinkl" panose="02000000000000000000" pitchFamily="2" charset="0"/>
            </a:endParaRPr>
          </a:p>
        </p:txBody>
      </p:sp>
    </p:spTree>
    <p:extLst>
      <p:ext uri="{BB962C8B-B14F-4D97-AF65-F5344CB8AC3E}">
        <p14:creationId xmlns:p14="http://schemas.microsoft.com/office/powerpoint/2010/main" val="352780460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bag</a:t>
            </a:r>
            <a:r>
              <a:rPr lang="en-US" sz="23900" dirty="0" smtClean="0">
                <a:latin typeface="Twinkl" panose="02000000000000000000" pitchFamily="2" charset="0"/>
              </a:rPr>
              <a:t>el</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7312683" y="796591"/>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506666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jewel</a:t>
            </a:r>
            <a:endParaRPr lang="en-GB" sz="23900" dirty="0">
              <a:latin typeface="Twinkl" panose="02000000000000000000" pitchFamily="2" charset="0"/>
            </a:endParaRPr>
          </a:p>
        </p:txBody>
      </p:sp>
    </p:spTree>
    <p:extLst>
      <p:ext uri="{BB962C8B-B14F-4D97-AF65-F5344CB8AC3E}">
        <p14:creationId xmlns:p14="http://schemas.microsoft.com/office/powerpoint/2010/main" val="78259627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jewel</a:t>
            </a:r>
            <a:endParaRPr lang="en-GB" sz="23900" dirty="0">
              <a:latin typeface="Twinkl" panose="02000000000000000000" pitchFamily="2" charset="0"/>
            </a:endParaRPr>
          </a:p>
        </p:txBody>
      </p:sp>
      <p:sp>
        <p:nvSpPr>
          <p:cNvPr id="4" name="Rectangle 3">
            <a:extLst>
              <a:ext uri="{FF2B5EF4-FFF2-40B4-BE49-F238E27FC236}">
                <a16:creationId xmlns:a16="http://schemas.microsoft.com/office/drawing/2014/main" id="{CADDE2D9-BBEE-4B60-9EA8-8BE166E5866C}"/>
              </a:ext>
            </a:extLst>
          </p:cNvPr>
          <p:cNvSpPr/>
          <p:nvPr/>
        </p:nvSpPr>
        <p:spPr>
          <a:xfrm>
            <a:off x="7312683" y="796591"/>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424063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haz</a:t>
            </a:r>
            <a:r>
              <a:rPr lang="en-US" sz="23900" dirty="0" smtClean="0">
                <a:latin typeface="Twinkl" panose="02000000000000000000" pitchFamily="2" charset="0"/>
              </a:rPr>
              <a:t>el</a:t>
            </a:r>
            <a:endParaRPr lang="en-GB" sz="23900" dirty="0">
              <a:latin typeface="Twinkl" panose="02000000000000000000" pitchFamily="2" charset="0"/>
            </a:endParaRPr>
          </a:p>
        </p:txBody>
      </p:sp>
    </p:spTree>
    <p:extLst>
      <p:ext uri="{BB962C8B-B14F-4D97-AF65-F5344CB8AC3E}">
        <p14:creationId xmlns:p14="http://schemas.microsoft.com/office/powerpoint/2010/main" val="188408088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haz</a:t>
            </a:r>
            <a:r>
              <a:rPr lang="en-US" sz="23900" dirty="0" smtClean="0">
                <a:latin typeface="Twinkl" panose="02000000000000000000" pitchFamily="2" charset="0"/>
              </a:rPr>
              <a:t>el</a:t>
            </a:r>
            <a:endParaRPr lang="en-GB" sz="239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7354108" y="790150"/>
            <a:ext cx="3115326" cy="3535986"/>
          </a:xfrm>
          <a:prstGeom prst="rect">
            <a:avLst/>
          </a:prstGeom>
        </p:spPr>
      </p:pic>
    </p:spTree>
    <p:extLst>
      <p:ext uri="{BB962C8B-B14F-4D97-AF65-F5344CB8AC3E}">
        <p14:creationId xmlns:p14="http://schemas.microsoft.com/office/powerpoint/2010/main" val="391736559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bagel</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smtClean="0">
                <a:latin typeface="Twinkl" panose="02000000000000000000" pitchFamily="2" charset="0"/>
              </a:rPr>
              <a:t>bag + el = bagel</a:t>
            </a: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438603" y="269875"/>
            <a:ext cx="3329249" cy="2545896"/>
          </a:xfrm>
          <a:prstGeom prst="rect">
            <a:avLst/>
          </a:prstGeom>
        </p:spPr>
      </p:pic>
    </p:spTree>
    <p:extLst>
      <p:ext uri="{BB962C8B-B14F-4D97-AF65-F5344CB8AC3E}">
        <p14:creationId xmlns:p14="http://schemas.microsoft.com/office/powerpoint/2010/main" val="186808736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4423061"/>
          </a:xfrm>
        </p:spPr>
        <p:txBody>
          <a:bodyPr>
            <a:noAutofit/>
          </a:bodyPr>
          <a:lstStyle/>
          <a:p>
            <a:pPr algn="ctr"/>
            <a:r>
              <a:rPr lang="en-US" sz="8000" dirty="0" smtClean="0">
                <a:latin typeface="Twinkl" panose="02000000000000000000" pitchFamily="2" charset="0"/>
              </a:rPr>
              <a:t>bagel</a:t>
            </a:r>
            <a:r>
              <a:rPr lang="en-US" sz="8000" dirty="0" smtClean="0">
                <a:latin typeface="Twinkl" panose="02000000000000000000" pitchFamily="2" charset="0"/>
              </a:rPr>
              <a:t/>
            </a:r>
            <a:br>
              <a:rPr lang="en-US" sz="8000" dirty="0" smtClean="0">
                <a:latin typeface="Twinkl" panose="02000000000000000000" pitchFamily="2" charset="0"/>
              </a:rPr>
            </a:br>
            <a:r>
              <a:rPr lang="en-US" sz="8000" dirty="0" smtClean="0">
                <a:latin typeface="Twinkl" panose="02000000000000000000" pitchFamily="2" charset="0"/>
              </a:rPr>
              <a:t>bag + el = bagel</a:t>
            </a:r>
            <a:br>
              <a:rPr lang="en-US" sz="8000" dirty="0" smtClean="0">
                <a:latin typeface="Twinkl" panose="02000000000000000000" pitchFamily="2" charset="0"/>
              </a:rPr>
            </a:br>
            <a:r>
              <a:rPr lang="en-US" sz="8000" dirty="0" smtClean="0">
                <a:latin typeface="Twinkl" panose="02000000000000000000" pitchFamily="2" charset="0"/>
              </a:rPr>
              <a:t>The bagel shop opens at 9am.</a:t>
            </a:r>
            <a:r>
              <a:rPr lang="en-US" sz="9600" dirty="0" smtClean="0">
                <a:latin typeface="Twinkl" panose="02000000000000000000" pitchFamily="2" charset="0"/>
              </a:rPr>
              <a:t/>
            </a:r>
            <a:br>
              <a:rPr lang="en-US" sz="9600" dirty="0" smtClean="0">
                <a:latin typeface="Twinkl" panose="02000000000000000000" pitchFamily="2" charset="0"/>
              </a:rPr>
            </a:b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438603" y="269875"/>
            <a:ext cx="3234349" cy="2473325"/>
          </a:xfrm>
          <a:prstGeom prst="rect">
            <a:avLst/>
          </a:prstGeom>
        </p:spPr>
      </p:pic>
    </p:spTree>
    <p:extLst>
      <p:ext uri="{BB962C8B-B14F-4D97-AF65-F5344CB8AC3E}">
        <p14:creationId xmlns:p14="http://schemas.microsoft.com/office/powerpoint/2010/main" val="373847103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jewel</a:t>
            </a:r>
            <a:br>
              <a:rPr lang="en-US" sz="9600" dirty="0" smtClean="0">
                <a:latin typeface="Twinkl" panose="02000000000000000000" pitchFamily="2" charset="0"/>
              </a:rPr>
            </a:br>
            <a:r>
              <a:rPr lang="en-US" sz="9600" dirty="0" err="1" smtClean="0">
                <a:latin typeface="Twinkl" panose="02000000000000000000" pitchFamily="2" charset="0"/>
              </a:rPr>
              <a:t>jew</a:t>
            </a:r>
            <a:r>
              <a:rPr lang="en-US" sz="9600" dirty="0" smtClean="0">
                <a:latin typeface="Twinkl" panose="02000000000000000000" pitchFamily="2" charset="0"/>
              </a:rPr>
              <a:t> </a:t>
            </a:r>
            <a:r>
              <a:rPr lang="en-US" sz="9600" dirty="0" smtClean="0">
                <a:latin typeface="Twinkl" panose="02000000000000000000" pitchFamily="2" charset="0"/>
              </a:rPr>
              <a:t>+ el = jewel</a:t>
            </a:r>
            <a:endParaRPr lang="en-GB" sz="96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524102" y="269194"/>
            <a:ext cx="2815028" cy="2444977"/>
          </a:xfrm>
          <a:prstGeom prst="rect">
            <a:avLst/>
          </a:prstGeom>
        </p:spPr>
      </p:pic>
    </p:spTree>
    <p:extLst>
      <p:ext uri="{BB962C8B-B14F-4D97-AF65-F5344CB8AC3E}">
        <p14:creationId xmlns:p14="http://schemas.microsoft.com/office/powerpoint/2010/main" val="303633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1 - Monday</a:t>
            </a:r>
          </a:p>
          <a:p>
            <a:endParaRPr lang="en-GB" sz="7200" dirty="0"/>
          </a:p>
        </p:txBody>
      </p:sp>
    </p:spTree>
    <p:extLst>
      <p:ext uri="{BB962C8B-B14F-4D97-AF65-F5344CB8AC3E}">
        <p14:creationId xmlns:p14="http://schemas.microsoft.com/office/powerpoint/2010/main" val="864376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apple</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7236423" y="1669177"/>
            <a:ext cx="2197863" cy="26270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500062" y="565233"/>
            <a:ext cx="2612106" cy="3234860"/>
          </a:xfrm>
          <a:prstGeom prst="rect">
            <a:avLst/>
          </a:prstGeom>
        </p:spPr>
      </p:pic>
    </p:spTree>
    <p:extLst>
      <p:ext uri="{BB962C8B-B14F-4D97-AF65-F5344CB8AC3E}">
        <p14:creationId xmlns:p14="http://schemas.microsoft.com/office/powerpoint/2010/main" val="333649833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haz</a:t>
            </a:r>
            <a:r>
              <a:rPr lang="en-US" sz="9600" dirty="0" smtClean="0">
                <a:latin typeface="Twinkl" panose="02000000000000000000" pitchFamily="2" charset="0"/>
              </a:rPr>
              <a:t>el</a:t>
            </a:r>
            <a:br>
              <a:rPr lang="en-US" sz="9600" dirty="0" smtClean="0">
                <a:latin typeface="Twinkl" panose="02000000000000000000" pitchFamily="2" charset="0"/>
              </a:rPr>
            </a:br>
            <a:r>
              <a:rPr lang="en-US" sz="9600" dirty="0" err="1" smtClean="0">
                <a:latin typeface="Twinkl" panose="02000000000000000000" pitchFamily="2" charset="0"/>
              </a:rPr>
              <a:t>haz</a:t>
            </a:r>
            <a:r>
              <a:rPr lang="en-US" sz="9600" dirty="0" smtClean="0">
                <a:latin typeface="Twinkl" panose="02000000000000000000" pitchFamily="2" charset="0"/>
              </a:rPr>
              <a:t> </a:t>
            </a:r>
            <a:r>
              <a:rPr lang="en-US" sz="9600" dirty="0" smtClean="0">
                <a:latin typeface="Twinkl" panose="02000000000000000000" pitchFamily="2" charset="0"/>
              </a:rPr>
              <a:t>+ el = hazel</a:t>
            </a: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99823" y="428397"/>
            <a:ext cx="3126481" cy="2401889"/>
          </a:xfrm>
          <a:prstGeom prst="rect">
            <a:avLst/>
          </a:prstGeom>
        </p:spPr>
      </p:pic>
    </p:spTree>
    <p:extLst>
      <p:ext uri="{BB962C8B-B14F-4D97-AF65-F5344CB8AC3E}">
        <p14:creationId xmlns:p14="http://schemas.microsoft.com/office/powerpoint/2010/main" val="160391050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782946"/>
          </a:xfrm>
        </p:spPr>
        <p:txBody>
          <a:bodyPr>
            <a:noAutofit/>
          </a:bodyPr>
          <a:lstStyle/>
          <a:p>
            <a:pPr algn="ctr"/>
            <a:r>
              <a:rPr lang="en-US" sz="6600" dirty="0" smtClean="0">
                <a:latin typeface="Twinkl" panose="02000000000000000000" pitchFamily="2" charset="0"/>
              </a:rPr>
              <a:t>haz</a:t>
            </a:r>
            <a:r>
              <a:rPr lang="en-US" sz="6600" dirty="0" smtClean="0">
                <a:latin typeface="Twinkl" panose="02000000000000000000" pitchFamily="2" charset="0"/>
              </a:rPr>
              <a:t>el</a:t>
            </a:r>
            <a:br>
              <a:rPr lang="en-US" sz="6600" dirty="0" smtClean="0">
                <a:latin typeface="Twinkl" panose="02000000000000000000" pitchFamily="2" charset="0"/>
              </a:rPr>
            </a:br>
            <a:r>
              <a:rPr lang="en-US" sz="6600" dirty="0" err="1" smtClean="0">
                <a:latin typeface="Twinkl" panose="02000000000000000000" pitchFamily="2" charset="0"/>
              </a:rPr>
              <a:t>haz</a:t>
            </a:r>
            <a:r>
              <a:rPr lang="en-US" sz="6600" dirty="0" smtClean="0">
                <a:latin typeface="Twinkl" panose="02000000000000000000" pitchFamily="2" charset="0"/>
              </a:rPr>
              <a:t> </a:t>
            </a:r>
            <a:r>
              <a:rPr lang="en-US" sz="6600" dirty="0" smtClean="0">
                <a:latin typeface="Twinkl" panose="02000000000000000000" pitchFamily="2" charset="0"/>
              </a:rPr>
              <a:t>+ el = hazel</a:t>
            </a:r>
            <a:r>
              <a:rPr lang="en-US" sz="5400" dirty="0" smtClean="0">
                <a:latin typeface="Twinkl" panose="02000000000000000000" pitchFamily="2" charset="0"/>
              </a:rPr>
              <a:t/>
            </a:r>
            <a:br>
              <a:rPr lang="en-US" sz="5400" dirty="0" smtClean="0">
                <a:latin typeface="Twinkl" panose="02000000000000000000" pitchFamily="2" charset="0"/>
              </a:rPr>
            </a:br>
            <a:r>
              <a:rPr lang="en-US" sz="5400" dirty="0" err="1" smtClean="0">
                <a:latin typeface="Twinkl" panose="02000000000000000000" pitchFamily="2" charset="0"/>
              </a:rPr>
              <a:t>Hazel</a:t>
            </a:r>
            <a:r>
              <a:rPr lang="en-US" sz="5400" dirty="0" smtClean="0">
                <a:latin typeface="Twinkl" panose="02000000000000000000" pitchFamily="2" charset="0"/>
              </a:rPr>
              <a:t> is a mixture of the </a:t>
            </a:r>
            <a:r>
              <a:rPr lang="en-US" sz="5400" dirty="0" err="1" smtClean="0">
                <a:latin typeface="Twinkl" panose="02000000000000000000" pitchFamily="2" charset="0"/>
              </a:rPr>
              <a:t>colours</a:t>
            </a:r>
            <a:r>
              <a:rPr lang="en-US" sz="5400" dirty="0" smtClean="0">
                <a:latin typeface="Twinkl" panose="02000000000000000000" pitchFamily="2" charset="0"/>
              </a:rPr>
              <a:t> brown and green.</a:t>
            </a:r>
            <a:endParaRPr lang="en-GB" sz="54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99823" y="428397"/>
            <a:ext cx="3277624" cy="2518003"/>
          </a:xfrm>
          <a:prstGeom prst="rect">
            <a:avLst/>
          </a:prstGeom>
        </p:spPr>
      </p:pic>
    </p:spTree>
    <p:extLst>
      <p:ext uri="{BB962C8B-B14F-4D97-AF65-F5344CB8AC3E}">
        <p14:creationId xmlns:p14="http://schemas.microsoft.com/office/powerpoint/2010/main" val="353314869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The bagel shop opens at 9am</a:t>
            </a:r>
            <a:r>
              <a:rPr lang="en-US" i="1" dirty="0" smtClean="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42712942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smtClean="0">
                <a:latin typeface="Twinkl" panose="02000000000000000000" pitchFamily="2" charset="0"/>
              </a:rPr>
              <a:t>The _____ shop opens at 9am</a:t>
            </a:r>
            <a:r>
              <a:rPr lang="en-US" i="1" dirty="0" smtClean="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380512406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The </a:t>
            </a:r>
            <a:r>
              <a:rPr lang="en-US" b="1" u="sng" dirty="0" smtClean="0">
                <a:latin typeface="Twinkl" panose="02000000000000000000" pitchFamily="2" charset="0"/>
              </a:rPr>
              <a:t>bagel</a:t>
            </a:r>
            <a:r>
              <a:rPr lang="en-US" dirty="0" smtClean="0">
                <a:latin typeface="Twinkl" panose="02000000000000000000" pitchFamily="2" charset="0"/>
              </a:rPr>
              <a:t> shop opens at 9am</a:t>
            </a:r>
            <a:r>
              <a:rPr lang="en-US" i="1" dirty="0" smtClean="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29644057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smtClean="0">
                <a:latin typeface="Twinkl" panose="02000000000000000000" pitchFamily="2" charset="0"/>
              </a:rPr>
              <a:t>Hazel is a mixture of the </a:t>
            </a:r>
            <a:r>
              <a:rPr lang="en-US" dirty="0" err="1" smtClean="0">
                <a:latin typeface="Twinkl" panose="02000000000000000000" pitchFamily="2" charset="0"/>
              </a:rPr>
              <a:t>colours</a:t>
            </a:r>
            <a:r>
              <a:rPr lang="en-US" dirty="0" smtClean="0">
                <a:latin typeface="Twinkl" panose="02000000000000000000" pitchFamily="2" charset="0"/>
              </a:rPr>
              <a:t> brown and green.</a:t>
            </a:r>
            <a:endParaRPr lang="en-GB" dirty="0">
              <a:latin typeface="Twinkl" panose="02000000000000000000" pitchFamily="2" charset="0"/>
            </a:endParaRPr>
          </a:p>
        </p:txBody>
      </p:sp>
    </p:spTree>
    <p:extLst>
      <p:ext uri="{BB962C8B-B14F-4D97-AF65-F5344CB8AC3E}">
        <p14:creationId xmlns:p14="http://schemas.microsoft.com/office/powerpoint/2010/main" val="374649947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smtClean="0">
                <a:latin typeface="Twinkl" panose="02000000000000000000" pitchFamily="2" charset="0"/>
              </a:rPr>
              <a:t>_____ is a mixture of the </a:t>
            </a:r>
            <a:r>
              <a:rPr lang="en-US" dirty="0" err="1" smtClean="0">
                <a:latin typeface="Twinkl" panose="02000000000000000000" pitchFamily="2" charset="0"/>
              </a:rPr>
              <a:t>colours</a:t>
            </a:r>
            <a:r>
              <a:rPr lang="en-US" dirty="0" smtClean="0">
                <a:latin typeface="Twinkl" panose="02000000000000000000" pitchFamily="2" charset="0"/>
              </a:rPr>
              <a:t> brown and green.</a:t>
            </a:r>
            <a:endParaRPr lang="en-GB" dirty="0">
              <a:latin typeface="Twinkl" panose="02000000000000000000" pitchFamily="2" charset="0"/>
            </a:endParaRPr>
          </a:p>
        </p:txBody>
      </p:sp>
    </p:spTree>
    <p:extLst>
      <p:ext uri="{BB962C8B-B14F-4D97-AF65-F5344CB8AC3E}">
        <p14:creationId xmlns:p14="http://schemas.microsoft.com/office/powerpoint/2010/main" val="94501243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b="1" u="sng" dirty="0" smtClean="0">
                <a:latin typeface="Twinkl" panose="02000000000000000000" pitchFamily="2" charset="0"/>
              </a:rPr>
              <a:t>Hazel</a:t>
            </a:r>
            <a:r>
              <a:rPr lang="en-US" dirty="0" smtClean="0">
                <a:latin typeface="Twinkl" panose="02000000000000000000" pitchFamily="2" charset="0"/>
              </a:rPr>
              <a:t> is a mixture of the </a:t>
            </a:r>
            <a:r>
              <a:rPr lang="en-US" dirty="0" err="1" smtClean="0">
                <a:latin typeface="Twinkl" panose="02000000000000000000" pitchFamily="2" charset="0"/>
              </a:rPr>
              <a:t>colours</a:t>
            </a:r>
            <a:r>
              <a:rPr lang="en-US" dirty="0" smtClean="0">
                <a:latin typeface="Twinkl" panose="02000000000000000000" pitchFamily="2" charset="0"/>
              </a:rPr>
              <a:t> brown and green.</a:t>
            </a:r>
            <a:endParaRPr lang="en-GB" dirty="0">
              <a:latin typeface="Twinkl" panose="02000000000000000000" pitchFamily="2" charset="0"/>
            </a:endParaRPr>
          </a:p>
        </p:txBody>
      </p:sp>
    </p:spTree>
    <p:extLst>
      <p:ext uri="{BB962C8B-B14F-4D97-AF65-F5344CB8AC3E}">
        <p14:creationId xmlns:p14="http://schemas.microsoft.com/office/powerpoint/2010/main" val="12265385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42345858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door</a:t>
            </a:r>
            <a:endParaRPr lang="en-GB" sz="19900" dirty="0">
              <a:latin typeface="Twinkl" panose="02000000000000000000" pitchFamily="2" charset="0"/>
            </a:endParaRPr>
          </a:p>
        </p:txBody>
      </p:sp>
    </p:spTree>
    <p:extLst>
      <p:ext uri="{BB962C8B-B14F-4D97-AF65-F5344CB8AC3E}">
        <p14:creationId xmlns:p14="http://schemas.microsoft.com/office/powerpoint/2010/main" val="73611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bottle</a:t>
            </a:r>
            <a:endParaRPr lang="en-GB" sz="23900" dirty="0">
              <a:latin typeface="Twinkl" panose="02000000000000000000" pitchFamily="2" charset="0"/>
            </a:endParaRPr>
          </a:p>
        </p:txBody>
      </p:sp>
    </p:spTree>
    <p:extLst>
      <p:ext uri="{BB962C8B-B14F-4D97-AF65-F5344CB8AC3E}">
        <p14:creationId xmlns:p14="http://schemas.microsoft.com/office/powerpoint/2010/main" val="211791367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600" y="0"/>
            <a:ext cx="11577559" cy="6512378"/>
          </a:xfrm>
          <a:prstGeom prst="rect">
            <a:avLst/>
          </a:prstGeom>
        </p:spPr>
      </p:pic>
    </p:spTree>
    <p:extLst>
      <p:ext uri="{BB962C8B-B14F-4D97-AF65-F5344CB8AC3E}">
        <p14:creationId xmlns:p14="http://schemas.microsoft.com/office/powerpoint/2010/main" val="53425197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9900" dirty="0" smtClean="0">
                <a:latin typeface="Twinkl" panose="02000000000000000000" pitchFamily="2" charset="0"/>
              </a:rPr>
              <a:t>floor</a:t>
            </a:r>
            <a:endParaRPr lang="en-GB" sz="19900"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6930742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fontScale="90000"/>
          </a:bodyPr>
          <a:lstStyle/>
          <a:p>
            <a:pPr algn="ctr"/>
            <a:r>
              <a:rPr lang="en-GB" sz="10700" dirty="0" smtClean="0">
                <a:latin typeface="Twinkl" panose="02000000000000000000" pitchFamily="2" charset="0"/>
              </a:rPr>
              <a:t>floor</a:t>
            </a:r>
            <a:r>
              <a:rPr lang="en-GB" sz="7200" dirty="0" smtClean="0">
                <a:latin typeface="Twinkl" panose="02000000000000000000" pitchFamily="2" charset="0"/>
              </a:rPr>
              <a:t/>
            </a:r>
            <a:br>
              <a:rPr lang="en-GB" sz="7200" dirty="0" smtClean="0">
                <a:latin typeface="Twinkl" panose="02000000000000000000" pitchFamily="2" charset="0"/>
              </a:rPr>
            </a:br>
            <a:r>
              <a:rPr lang="en-GB" sz="7200" dirty="0">
                <a:latin typeface="Twinkl" panose="02000000000000000000" pitchFamily="2" charset="0"/>
              </a:rPr>
              <a:t/>
            </a:r>
            <a:br>
              <a:rPr lang="en-GB" sz="7200" dirty="0">
                <a:latin typeface="Twinkl" panose="02000000000000000000" pitchFamily="2" charset="0"/>
              </a:rPr>
            </a:br>
            <a:r>
              <a:rPr lang="en-GB" sz="7200" dirty="0" smtClean="0">
                <a:latin typeface="Twinkl" panose="02000000000000000000" pitchFamily="2" charset="0"/>
              </a:rPr>
              <a:t>lower surface, the bottom of a room</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551196" y="435392"/>
            <a:ext cx="3942407" cy="2933450"/>
          </a:xfrm>
          <a:prstGeom prst="rect">
            <a:avLst/>
          </a:prstGeom>
        </p:spPr>
      </p:pic>
    </p:spTree>
    <p:extLst>
      <p:ext uri="{BB962C8B-B14F-4D97-AF65-F5344CB8AC3E}">
        <p14:creationId xmlns:p14="http://schemas.microsoft.com/office/powerpoint/2010/main" val="229388358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The door slammed shut.</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28857417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a:bodyPr>
          <a:lstStyle/>
          <a:p>
            <a:pPr algn="ctr"/>
            <a:r>
              <a:rPr lang="en-US" sz="8000" dirty="0" smtClean="0">
                <a:latin typeface="Twinkl" panose="02000000000000000000" pitchFamily="2" charset="0"/>
              </a:rPr>
              <a:t>The door slammed shut</a:t>
            </a:r>
            <a:r>
              <a:rPr lang="en-US" i="1" dirty="0" smtClean="0">
                <a:latin typeface="Twinkl" panose="02000000000000000000" pitchFamily="2" charset="0"/>
              </a:rPr>
              <a:t>.</a:t>
            </a:r>
            <a:endParaRPr lang="en-GB" i="1" dirty="0">
              <a:latin typeface="Twinkl" panose="02000000000000000000" pitchFamily="2" charset="0"/>
            </a:endParaRPr>
          </a:p>
        </p:txBody>
      </p:sp>
      <p:sp>
        <p:nvSpPr>
          <p:cNvPr id="3" name="Rectangle 2">
            <a:extLst>
              <a:ext uri="{FF2B5EF4-FFF2-40B4-BE49-F238E27FC236}">
                <a16:creationId xmlns:a16="http://schemas.microsoft.com/office/drawing/2014/main" id="{67500FEA-230F-42CE-B40D-6D55365C5AA7}"/>
              </a:ext>
            </a:extLst>
          </p:cNvPr>
          <p:cNvSpPr/>
          <p:nvPr/>
        </p:nvSpPr>
        <p:spPr>
          <a:xfrm>
            <a:off x="3156851" y="3616253"/>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376743" y="161083"/>
            <a:ext cx="2005758" cy="3231160"/>
          </a:xfrm>
          <a:prstGeom prst="rect">
            <a:avLst/>
          </a:prstGeom>
        </p:spPr>
      </p:pic>
    </p:spTree>
    <p:extLst>
      <p:ext uri="{BB962C8B-B14F-4D97-AF65-F5344CB8AC3E}">
        <p14:creationId xmlns:p14="http://schemas.microsoft.com/office/powerpoint/2010/main" val="47818530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The floor was dirty.</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390690722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695861"/>
          </a:xfrm>
        </p:spPr>
        <p:txBody>
          <a:bodyPr>
            <a:normAutofit fontScale="90000"/>
          </a:bodyPr>
          <a:lstStyle/>
          <a:p>
            <a:pPr algn="ctr"/>
            <a:r>
              <a:rPr lang="en-GB" dirty="0">
                <a:latin typeface="Twinkl" panose="02000000000000000000" pitchFamily="2" charset="0"/>
              </a:rPr>
              <a:t/>
            </a:r>
            <a:br>
              <a:rPr lang="en-GB" dirty="0">
                <a:latin typeface="Twinkl" panose="02000000000000000000" pitchFamily="2" charset="0"/>
              </a:rPr>
            </a:br>
            <a:r>
              <a:rPr lang="en-GB" sz="8900" dirty="0">
                <a:latin typeface="Twinkl" panose="02000000000000000000" pitchFamily="2" charset="0"/>
              </a:rPr>
              <a:t>The </a:t>
            </a:r>
            <a:r>
              <a:rPr lang="en-GB" sz="8900" dirty="0" smtClean="0">
                <a:latin typeface="Twinkl" panose="02000000000000000000" pitchFamily="2" charset="0"/>
              </a:rPr>
              <a:t>floor was dirty.</a:t>
            </a:r>
            <a:r>
              <a:rPr lang="en-GB" sz="8900" dirty="0"/>
              <a:t/>
            </a:r>
            <a:br>
              <a:rPr lang="en-GB" sz="8900" dirty="0"/>
            </a:br>
            <a:endParaRPr lang="en-GB" sz="8900" i="1" dirty="0"/>
          </a:p>
        </p:txBody>
      </p:sp>
      <p:pic>
        <p:nvPicPr>
          <p:cNvPr id="3" name="Picture 2"/>
          <p:cNvPicPr>
            <a:picLocks noChangeAspect="1"/>
          </p:cNvPicPr>
          <p:nvPr/>
        </p:nvPicPr>
        <p:blipFill>
          <a:blip r:embed="rId2"/>
          <a:stretch>
            <a:fillRect/>
          </a:stretch>
        </p:blipFill>
        <p:spPr>
          <a:xfrm>
            <a:off x="321794" y="0"/>
            <a:ext cx="3944454" cy="2938527"/>
          </a:xfrm>
          <a:prstGeom prst="rect">
            <a:avLst/>
          </a:prstGeom>
        </p:spPr>
      </p:pic>
      <p:sp>
        <p:nvSpPr>
          <p:cNvPr id="4" name="Rectangle 3">
            <a:extLst>
              <a:ext uri="{FF2B5EF4-FFF2-40B4-BE49-F238E27FC236}">
                <a16:creationId xmlns:a16="http://schemas.microsoft.com/office/drawing/2014/main" id="{67500FEA-230F-42CE-B40D-6D55365C5AA7}"/>
              </a:ext>
            </a:extLst>
          </p:cNvPr>
          <p:cNvSpPr/>
          <p:nvPr/>
        </p:nvSpPr>
        <p:spPr>
          <a:xfrm>
            <a:off x="4158336" y="3686868"/>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24182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Let’s </a:t>
            </a:r>
            <a:r>
              <a:rPr lang="en-GB" sz="7200" i="1" dirty="0">
                <a:latin typeface="Twinkl" panose="02000000000000000000" pitchFamily="2" charset="0"/>
              </a:rPr>
              <a:t>Practise and Apply</a:t>
            </a:r>
            <a:r>
              <a:rPr lang="en-GB" sz="7200" dirty="0">
                <a:latin typeface="Twinkl" panose="02000000000000000000" pitchFamily="2" charset="0"/>
              </a:rPr>
              <a:t>.</a:t>
            </a:r>
            <a:endParaRPr lang="en-GB" sz="7200" i="1" dirty="0">
              <a:latin typeface="Twinkl" panose="02000000000000000000" pitchFamily="2" charset="0"/>
            </a:endParaRPr>
          </a:p>
        </p:txBody>
      </p:sp>
    </p:spTree>
    <p:extLst>
      <p:ext uri="{BB962C8B-B14F-4D97-AF65-F5344CB8AC3E}">
        <p14:creationId xmlns:p14="http://schemas.microsoft.com/office/powerpoint/2010/main" val="292949474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14629796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r>
              <a:rPr lang="en-GB" sz="3600" b="1" u="sng" dirty="0">
                <a:latin typeface="Twinkl" panose="02000000000000000000" pitchFamily="2" charset="0"/>
              </a:rPr>
              <a:t>Wild Weather</a:t>
            </a:r>
            <a:r>
              <a:rPr lang="en-GB" sz="3600" dirty="0">
                <a:latin typeface="Twinkl" panose="02000000000000000000" pitchFamily="2" charset="0"/>
              </a:rPr>
              <a:t> </a:t>
            </a:r>
            <a:br>
              <a:rPr lang="en-GB" sz="3600" dirty="0">
                <a:latin typeface="Twinkl" panose="02000000000000000000" pitchFamily="2" charset="0"/>
              </a:rPr>
            </a:br>
            <a:r>
              <a:rPr lang="en-GB" sz="3600" dirty="0">
                <a:latin typeface="Twinkl" panose="02000000000000000000" pitchFamily="2" charset="0"/>
              </a:rPr>
              <a:t>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a:t>
            </a:r>
            <a:br>
              <a:rPr lang="en-GB" sz="3600" dirty="0">
                <a:latin typeface="Twinkl" panose="02000000000000000000" pitchFamily="2" charset="0"/>
              </a:rPr>
            </a:br>
            <a:r>
              <a:rPr lang="en-GB" sz="3600" dirty="0">
                <a:latin typeface="Twinkl" panose="02000000000000000000" pitchFamily="2" charset="0"/>
              </a:rPr>
              <a:t>Emperor penguins squirrel away fish to feed their babies.  They also stand close together to improve their warmth.</a:t>
            </a:r>
            <a:endParaRPr lang="en-GB" sz="36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3221958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28800" dirty="0" smtClean="0">
                <a:latin typeface="Twinkl" panose="02000000000000000000" pitchFamily="2" charset="0"/>
              </a:rPr>
              <a:t>bottle</a:t>
            </a:r>
            <a:endParaRPr lang="en-GB" dirty="0">
              <a:latin typeface="Twinkl" panose="02000000000000000000" pitchFamily="2" charset="0"/>
            </a:endParaRPr>
          </a:p>
        </p:txBody>
      </p:sp>
      <p:sp>
        <p:nvSpPr>
          <p:cNvPr id="3" name="Rectangle 2">
            <a:extLst>
              <a:ext uri="{FF2B5EF4-FFF2-40B4-BE49-F238E27FC236}">
                <a16:creationId xmlns:a16="http://schemas.microsoft.com/office/drawing/2014/main" id="{4BCBA2DA-E95C-434C-BE81-320E182AE5EF}"/>
              </a:ext>
            </a:extLst>
          </p:cNvPr>
          <p:cNvSpPr/>
          <p:nvPr/>
        </p:nvSpPr>
        <p:spPr>
          <a:xfrm>
            <a:off x="7863782" y="876205"/>
            <a:ext cx="2717131" cy="30571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0731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r>
              <a:rPr lang="en-GB" sz="3600" b="1" u="sng" dirty="0">
                <a:latin typeface="Twinkl" panose="02000000000000000000" pitchFamily="2" charset="0"/>
              </a:rPr>
              <a:t>Wild Weather</a:t>
            </a:r>
            <a:r>
              <a:rPr lang="en-GB" sz="3600" dirty="0">
                <a:latin typeface="Twinkl" panose="02000000000000000000" pitchFamily="2" charset="0"/>
              </a:rPr>
              <a:t> </a:t>
            </a:r>
            <a:br>
              <a:rPr lang="en-GB" sz="3600" dirty="0">
                <a:latin typeface="Twinkl" panose="02000000000000000000" pitchFamily="2" charset="0"/>
              </a:rPr>
            </a:br>
            <a:r>
              <a:rPr lang="en-GB" sz="3600" dirty="0">
                <a:latin typeface="Twinkl" panose="02000000000000000000" pitchFamily="2" charset="0"/>
              </a:rPr>
              <a:t>Even in the </a:t>
            </a:r>
            <a:r>
              <a:rPr lang="en-GB" sz="3600" b="1" u="sng" dirty="0">
                <a:latin typeface="Twinkl" panose="02000000000000000000" pitchFamily="2" charset="0"/>
              </a:rPr>
              <a:t>middle</a:t>
            </a:r>
            <a:r>
              <a:rPr lang="en-GB" sz="3600" dirty="0">
                <a:latin typeface="Twinkl" panose="02000000000000000000" pitchFamily="2" charset="0"/>
              </a:rPr>
              <a:t> of summer, people in Antarctica and the Artic have to wear warm clothes. They need to wear a thick coat, hat and gloves when they travel to keep them warm! The freezing temperatures are cold enough to make uncovered little fingers, toes and noses freeze within minutes. </a:t>
            </a:r>
            <a:br>
              <a:rPr lang="en-GB" sz="3600" dirty="0">
                <a:latin typeface="Twinkl" panose="02000000000000000000" pitchFamily="2" charset="0"/>
              </a:rPr>
            </a:br>
            <a:r>
              <a:rPr lang="en-GB" sz="3600" dirty="0">
                <a:latin typeface="Twinkl" panose="02000000000000000000" pitchFamily="2" charset="0"/>
              </a:rPr>
              <a:t>Emperor penguins squirrel away fish to feed their babies.  They also stand close together to improve their warmth.</a:t>
            </a:r>
            <a:endParaRPr lang="en-GB" sz="36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382129787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9888194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latin typeface="Twinkl" panose="02000000000000000000" pitchFamily="2" charset="0"/>
              </a:rPr>
              <a:t>Even in the </a:t>
            </a:r>
            <a:r>
              <a:rPr lang="en-GB" b="1" dirty="0">
                <a:latin typeface="Twinkl" panose="02000000000000000000" pitchFamily="2" charset="0"/>
              </a:rPr>
              <a:t>middle</a:t>
            </a:r>
            <a:r>
              <a:rPr lang="en-GB" dirty="0">
                <a:latin typeface="Twinkl" panose="02000000000000000000" pitchFamily="2" charset="0"/>
              </a:rPr>
              <a:t> of summer, people in Antarctica and the Artic have to wear warm clothes</a:t>
            </a:r>
            <a:r>
              <a:rPr lang="en-GB" dirty="0"/>
              <a:t>.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4538544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1 -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352" y="35554"/>
            <a:ext cx="11071296" cy="6815919"/>
          </a:xfrm>
          <a:prstGeom prst="rect">
            <a:avLst/>
          </a:prstGeom>
        </p:spPr>
      </p:pic>
    </p:spTree>
    <p:extLst>
      <p:ext uri="{BB962C8B-B14F-4D97-AF65-F5344CB8AC3E}">
        <p14:creationId xmlns:p14="http://schemas.microsoft.com/office/powerpoint/2010/main" val="81202279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7200" dirty="0" smtClean="0">
                <a:latin typeface="Twinkl" panose="02000000000000000000" pitchFamily="2" charset="0"/>
              </a:rPr>
              <a:t>Can you read these</a:t>
            </a:r>
            <a:r>
              <a:rPr lang="en-GB" sz="7200" dirty="0" smtClean="0">
                <a:latin typeface="Twinkl" panose="02000000000000000000" pitchFamily="2" charset="0"/>
              </a:rPr>
              <a:t> </a:t>
            </a:r>
            <a:r>
              <a:rPr lang="en-GB" sz="7200" dirty="0">
                <a:latin typeface="Twinkl" panose="02000000000000000000" pitchFamily="2" charset="0"/>
              </a:rPr>
              <a:t>words…</a:t>
            </a:r>
            <a:endParaRPr lang="en-GB" sz="7200" i="1" dirty="0">
              <a:latin typeface="Twinkl"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move</a:t>
            </a:r>
            <a:endParaRPr lang="en-GB" sz="19900" dirty="0">
              <a:latin typeface="Twinkl" panose="02000000000000000000" pitchFamily="2" charset="0"/>
            </a:endParaRPr>
          </a:p>
        </p:txBody>
      </p:sp>
    </p:spTree>
    <p:extLst>
      <p:ext uri="{BB962C8B-B14F-4D97-AF65-F5344CB8AC3E}">
        <p14:creationId xmlns:p14="http://schemas.microsoft.com/office/powerpoint/2010/main" val="386686443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pr</a:t>
            </a:r>
            <a:r>
              <a:rPr lang="en-US" sz="19900" dirty="0" smtClean="0">
                <a:latin typeface="Twinkl" panose="02000000000000000000" pitchFamily="2" charset="0"/>
              </a:rPr>
              <a:t>ove</a:t>
            </a:r>
            <a:endParaRPr lang="en-GB" sz="19900" dirty="0">
              <a:latin typeface="Twinkl" panose="02000000000000000000" pitchFamily="2" charset="0"/>
            </a:endParaRPr>
          </a:p>
        </p:txBody>
      </p:sp>
    </p:spTree>
    <p:extLst>
      <p:ext uri="{BB962C8B-B14F-4D97-AF65-F5344CB8AC3E}">
        <p14:creationId xmlns:p14="http://schemas.microsoft.com/office/powerpoint/2010/main" val="143814467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door</a:t>
            </a:r>
            <a:endParaRPr lang="en-GB" sz="19900" dirty="0">
              <a:latin typeface="Twinkl" panose="02000000000000000000" pitchFamily="2" charset="0"/>
            </a:endParaRPr>
          </a:p>
        </p:txBody>
      </p:sp>
    </p:spTree>
    <p:extLst>
      <p:ext uri="{BB962C8B-B14F-4D97-AF65-F5344CB8AC3E}">
        <p14:creationId xmlns:p14="http://schemas.microsoft.com/office/powerpoint/2010/main" val="84789434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fl</a:t>
            </a:r>
            <a:r>
              <a:rPr lang="en-US" sz="19900" dirty="0" smtClean="0">
                <a:latin typeface="Twinkl" panose="02000000000000000000" pitchFamily="2" charset="0"/>
              </a:rPr>
              <a:t>oor</a:t>
            </a:r>
            <a:endParaRPr lang="en-GB" sz="19900" dirty="0">
              <a:latin typeface="Twinkl" panose="02000000000000000000" pitchFamily="2" charset="0"/>
            </a:endParaRPr>
          </a:p>
        </p:txBody>
      </p:sp>
    </p:spTree>
    <p:extLst>
      <p:ext uri="{BB962C8B-B14F-4D97-AF65-F5344CB8AC3E}">
        <p14:creationId xmlns:p14="http://schemas.microsoft.com/office/powerpoint/2010/main" val="157532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20000" dirty="0" smtClean="0">
                <a:latin typeface="Twinkl" panose="02000000000000000000" pitchFamily="2" charset="0"/>
              </a:rPr>
              <a:t>bottle</a:t>
            </a:r>
            <a:endParaRPr lang="en-GB" dirty="0">
              <a:latin typeface="Twinkl" panose="02000000000000000000" pitchFamily="2" charset="0"/>
            </a:endParaRPr>
          </a:p>
        </p:txBody>
      </p:sp>
      <p:sp>
        <p:nvSpPr>
          <p:cNvPr id="3" name="Rectangle 2">
            <a:extLst>
              <a:ext uri="{FF2B5EF4-FFF2-40B4-BE49-F238E27FC236}">
                <a16:creationId xmlns:a16="http://schemas.microsoft.com/office/drawing/2014/main" id="{4BCBA2DA-E95C-434C-BE81-320E182AE5EF}"/>
              </a:ext>
            </a:extLst>
          </p:cNvPr>
          <p:cNvSpPr/>
          <p:nvPr/>
        </p:nvSpPr>
        <p:spPr>
          <a:xfrm>
            <a:off x="7238427" y="1905478"/>
            <a:ext cx="2253915" cy="25504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436562" y="284246"/>
            <a:ext cx="2418933" cy="5304166"/>
          </a:xfrm>
          <a:prstGeom prst="rect">
            <a:avLst/>
          </a:prstGeom>
        </p:spPr>
      </p:pic>
    </p:spTree>
    <p:extLst>
      <p:ext uri="{BB962C8B-B14F-4D97-AF65-F5344CB8AC3E}">
        <p14:creationId xmlns:p14="http://schemas.microsoft.com/office/powerpoint/2010/main" val="292705314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little</a:t>
            </a:r>
            <a:endParaRPr lang="en-GB" sz="19900" dirty="0">
              <a:latin typeface="Twinkl" panose="02000000000000000000" pitchFamily="2" charset="0"/>
            </a:endParaRPr>
          </a:p>
        </p:txBody>
      </p:sp>
    </p:spTree>
    <p:extLst>
      <p:ext uri="{BB962C8B-B14F-4D97-AF65-F5344CB8AC3E}">
        <p14:creationId xmlns:p14="http://schemas.microsoft.com/office/powerpoint/2010/main" val="171408134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middle</a:t>
            </a:r>
            <a:endParaRPr lang="en-GB" sz="19900" dirty="0">
              <a:latin typeface="Twinkl" panose="02000000000000000000" pitchFamily="2" charset="0"/>
            </a:endParaRPr>
          </a:p>
        </p:txBody>
      </p:sp>
    </p:spTree>
    <p:extLst>
      <p:ext uri="{BB962C8B-B14F-4D97-AF65-F5344CB8AC3E}">
        <p14:creationId xmlns:p14="http://schemas.microsoft.com/office/powerpoint/2010/main" val="265763496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multiple</a:t>
            </a:r>
            <a:endParaRPr lang="en-GB" sz="19900" dirty="0">
              <a:latin typeface="Twinkl" panose="02000000000000000000" pitchFamily="2" charset="0"/>
            </a:endParaRPr>
          </a:p>
        </p:txBody>
      </p:sp>
    </p:spTree>
    <p:extLst>
      <p:ext uri="{BB962C8B-B14F-4D97-AF65-F5344CB8AC3E}">
        <p14:creationId xmlns:p14="http://schemas.microsoft.com/office/powerpoint/2010/main" val="343021489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travel</a:t>
            </a:r>
            <a:endParaRPr lang="en-GB" sz="19900" dirty="0">
              <a:latin typeface="Twinkl" panose="02000000000000000000" pitchFamily="2" charset="0"/>
            </a:endParaRPr>
          </a:p>
        </p:txBody>
      </p:sp>
    </p:spTree>
    <p:extLst>
      <p:ext uri="{BB962C8B-B14F-4D97-AF65-F5344CB8AC3E}">
        <p14:creationId xmlns:p14="http://schemas.microsoft.com/office/powerpoint/2010/main" val="300533567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vowel</a:t>
            </a:r>
            <a:endParaRPr lang="en-GB" sz="19900" dirty="0">
              <a:latin typeface="Twinkl" panose="02000000000000000000" pitchFamily="2" charset="0"/>
            </a:endParaRPr>
          </a:p>
        </p:txBody>
      </p:sp>
    </p:spTree>
    <p:extLst>
      <p:ext uri="{BB962C8B-B14F-4D97-AF65-F5344CB8AC3E}">
        <p14:creationId xmlns:p14="http://schemas.microsoft.com/office/powerpoint/2010/main" val="147092865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570756"/>
          </a:xfrm>
          <a:prstGeom prst="rect">
            <a:avLst/>
          </a:prstGeom>
          <a:noFill/>
        </p:spPr>
        <p:txBody>
          <a:bodyPr wrap="square" rtlCol="0">
            <a:spAutoFit/>
          </a:bodyPr>
          <a:lstStyle/>
          <a:p>
            <a:r>
              <a:rPr lang="en-GB" sz="7200" dirty="0">
                <a:latin typeface="Twinkl" panose="02000000000000000000" pitchFamily="2" charset="0"/>
              </a:rPr>
              <a:t>Did you get them correct?</a:t>
            </a:r>
          </a:p>
          <a:p>
            <a:r>
              <a:rPr lang="en-GB" sz="4400" i="1" dirty="0">
                <a:latin typeface="Twinkl" panose="02000000000000000000" pitchFamily="2" charset="0"/>
              </a:rPr>
              <a:t>Edit your work.</a:t>
            </a:r>
          </a:p>
          <a:p>
            <a:r>
              <a:rPr lang="en-GB" sz="8000" dirty="0">
                <a:latin typeface="Twinkl" panose="02000000000000000000" pitchFamily="2" charset="0"/>
              </a:rPr>
              <a:t>move, prove, door, floor,</a:t>
            </a:r>
          </a:p>
          <a:p>
            <a:r>
              <a:rPr lang="en-GB" sz="8000" dirty="0">
                <a:latin typeface="Twinkl" panose="02000000000000000000" pitchFamily="2" charset="0"/>
              </a:rPr>
              <a:t>little, middle, travel, vowel, multiple </a:t>
            </a:r>
            <a:endParaRPr lang="en-GB" sz="34400" dirty="0">
              <a:latin typeface="Twinkl" panose="02000000000000000000" pitchFamily="2" charset="0"/>
            </a:endParaRPr>
          </a:p>
        </p:txBody>
      </p:sp>
    </p:spTree>
    <p:extLst>
      <p:ext uri="{BB962C8B-B14F-4D97-AF65-F5344CB8AC3E}">
        <p14:creationId xmlns:p14="http://schemas.microsoft.com/office/powerpoint/2010/main" val="388699187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58586" y="1824895"/>
            <a:ext cx="10058401" cy="1323439"/>
          </a:xfrm>
          <a:prstGeom prst="rect">
            <a:avLst/>
          </a:prstGeom>
          <a:noFill/>
        </p:spPr>
        <p:txBody>
          <a:bodyPr wrap="square" rtlCol="0">
            <a:spAutoFit/>
          </a:bodyPr>
          <a:lstStyle/>
          <a:p>
            <a:r>
              <a:rPr lang="en-US" sz="8000" dirty="0" smtClean="0">
                <a:latin typeface="Twinkl" panose="02000000000000000000" pitchFamily="2" charset="0"/>
              </a:rPr>
              <a:t>The floor was dirty.</a:t>
            </a:r>
            <a:endParaRPr lang="en-GB" sz="8000" dirty="0">
              <a:latin typeface="Twinkl" panose="02000000000000000000" pitchFamily="2" charset="0"/>
            </a:endParaRPr>
          </a:p>
        </p:txBody>
      </p:sp>
    </p:spTree>
    <p:extLst>
      <p:ext uri="{BB962C8B-B14F-4D97-AF65-F5344CB8AC3E}">
        <p14:creationId xmlns:p14="http://schemas.microsoft.com/office/powerpoint/2010/main" val="69482533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3046988"/>
          </a:xfrm>
          <a:prstGeom prst="rect">
            <a:avLst/>
          </a:prstGeom>
          <a:noFill/>
        </p:spPr>
        <p:txBody>
          <a:bodyPr wrap="square" rtlCol="0">
            <a:spAutoFit/>
          </a:bodyPr>
          <a:lstStyle/>
          <a:p>
            <a:r>
              <a:rPr lang="en-US" sz="7200" dirty="0">
                <a:latin typeface="Twinkl" panose="02000000000000000000" pitchFamily="2" charset="0"/>
              </a:rPr>
              <a:t>The floor was dirty.</a:t>
            </a:r>
            <a:endParaRPr lang="en-GB" sz="7200" dirty="0">
              <a:latin typeface="Twinkl" panose="02000000000000000000" pitchFamily="2" charset="0"/>
            </a:endParaRPr>
          </a:p>
          <a:p>
            <a:endParaRPr lang="en-GB" sz="7200" dirty="0">
              <a:latin typeface="Twinkl Cursive Looped" panose="02000000000000000000" pitchFamily="2" charset="0"/>
            </a:endParaRPr>
          </a:p>
          <a:p>
            <a:r>
              <a:rPr lang="en-GB" sz="4400" dirty="0" smtClean="0">
                <a:solidFill>
                  <a:schemeClr val="accent6">
                    <a:lumMod val="50000"/>
                  </a:schemeClr>
                </a:solidFill>
                <a:latin typeface="Twinkl" panose="02000000000000000000" pitchFamily="2" charset="0"/>
              </a:rPr>
              <a:t>determiner</a:t>
            </a:r>
            <a:r>
              <a:rPr lang="en-GB" sz="4400" dirty="0" smtClean="0">
                <a:solidFill>
                  <a:srgbClr val="FF0000"/>
                </a:solidFill>
                <a:latin typeface="Twinkl" panose="02000000000000000000" pitchFamily="2" charset="0"/>
              </a:rPr>
              <a:t> noun</a:t>
            </a:r>
            <a:r>
              <a:rPr lang="en-GB" sz="4400" dirty="0" smtClean="0">
                <a:latin typeface="Twinkl" panose="02000000000000000000" pitchFamily="2" charset="0"/>
              </a:rPr>
              <a:t>    </a:t>
            </a:r>
            <a:r>
              <a:rPr lang="en-GB" sz="4400" dirty="0">
                <a:solidFill>
                  <a:srgbClr val="0070C0"/>
                </a:solidFill>
                <a:latin typeface="Twinkl" panose="02000000000000000000" pitchFamily="2" charset="0"/>
              </a:rPr>
              <a:t>verb</a:t>
            </a:r>
            <a:r>
              <a:rPr lang="en-GB" sz="4400" dirty="0">
                <a:latin typeface="Twinkl" panose="02000000000000000000" pitchFamily="2" charset="0"/>
              </a:rPr>
              <a:t>  </a:t>
            </a:r>
            <a:r>
              <a:rPr lang="en-GB" sz="4400" dirty="0" smtClean="0">
                <a:solidFill>
                  <a:srgbClr val="7030A0"/>
                </a:solidFill>
                <a:latin typeface="Twinkl" panose="02000000000000000000" pitchFamily="2" charset="0"/>
              </a:rPr>
              <a:t>adjective</a:t>
            </a:r>
            <a:endParaRPr lang="en-GB" sz="5400" dirty="0">
              <a:latin typeface="Twinkl" panose="02000000000000000000" pitchFamily="2" charset="0"/>
            </a:endParaRPr>
          </a:p>
        </p:txBody>
      </p:sp>
    </p:spTree>
    <p:extLst>
      <p:ext uri="{BB962C8B-B14F-4D97-AF65-F5344CB8AC3E}">
        <p14:creationId xmlns:p14="http://schemas.microsoft.com/office/powerpoint/2010/main" val="597368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3046988"/>
          </a:xfrm>
          <a:prstGeom prst="rect">
            <a:avLst/>
          </a:prstGeom>
          <a:noFill/>
        </p:spPr>
        <p:txBody>
          <a:bodyPr wrap="square" rtlCol="0">
            <a:spAutoFit/>
          </a:bodyPr>
          <a:lstStyle/>
          <a:p>
            <a:r>
              <a:rPr lang="en-US" sz="7200" dirty="0">
                <a:latin typeface="Twinkl" panose="02000000000000000000" pitchFamily="2" charset="0"/>
              </a:rPr>
              <a:t>The floor was dirty.</a:t>
            </a:r>
            <a:endParaRPr lang="en-GB" sz="7200" dirty="0">
              <a:latin typeface="Twinkl" panose="02000000000000000000" pitchFamily="2" charset="0"/>
            </a:endParaRPr>
          </a:p>
          <a:p>
            <a:endParaRPr lang="en-GB" sz="7200" dirty="0">
              <a:latin typeface="Twinkl Cursive Looped" panose="02000000000000000000" pitchFamily="2" charset="0"/>
            </a:endParaRPr>
          </a:p>
          <a:p>
            <a:r>
              <a:rPr lang="en-GB" sz="4400" dirty="0" smtClean="0">
                <a:solidFill>
                  <a:schemeClr val="accent6">
                    <a:lumMod val="50000"/>
                  </a:schemeClr>
                </a:solidFill>
                <a:latin typeface="Twinkl" panose="02000000000000000000" pitchFamily="2" charset="0"/>
              </a:rPr>
              <a:t>determiner</a:t>
            </a:r>
            <a:r>
              <a:rPr lang="en-GB" sz="4400" dirty="0" smtClean="0">
                <a:solidFill>
                  <a:srgbClr val="FF0000"/>
                </a:solidFill>
                <a:latin typeface="Twinkl" panose="02000000000000000000" pitchFamily="2" charset="0"/>
              </a:rPr>
              <a:t> noun</a:t>
            </a:r>
            <a:r>
              <a:rPr lang="en-GB" sz="4400" dirty="0" smtClean="0">
                <a:latin typeface="Twinkl" panose="02000000000000000000" pitchFamily="2" charset="0"/>
              </a:rPr>
              <a:t>    </a:t>
            </a:r>
            <a:r>
              <a:rPr lang="en-GB" sz="4400" dirty="0">
                <a:solidFill>
                  <a:srgbClr val="0070C0"/>
                </a:solidFill>
                <a:latin typeface="Twinkl" panose="02000000000000000000" pitchFamily="2" charset="0"/>
              </a:rPr>
              <a:t>verb</a:t>
            </a:r>
            <a:r>
              <a:rPr lang="en-GB" sz="4400" dirty="0">
                <a:latin typeface="Twinkl" panose="02000000000000000000" pitchFamily="2" charset="0"/>
              </a:rPr>
              <a:t>  </a:t>
            </a:r>
            <a:r>
              <a:rPr lang="en-GB" sz="4400" dirty="0" smtClean="0">
                <a:solidFill>
                  <a:srgbClr val="7030A0"/>
                </a:solidFill>
                <a:latin typeface="Twinkl" panose="02000000000000000000" pitchFamily="2" charset="0"/>
              </a:rPr>
              <a:t>adjective</a:t>
            </a:r>
            <a:endParaRPr lang="en-GB" sz="5400" dirty="0">
              <a:latin typeface="Twinkl" panose="02000000000000000000" pitchFamily="2" charset="0"/>
            </a:endParaRPr>
          </a:p>
        </p:txBody>
      </p:sp>
      <p:cxnSp>
        <p:nvCxnSpPr>
          <p:cNvPr id="4" name="Straight Arrow Connector 3"/>
          <p:cNvCxnSpPr/>
          <p:nvPr/>
        </p:nvCxnSpPr>
        <p:spPr>
          <a:xfrm>
            <a:off x="2046514" y="3251200"/>
            <a:ext cx="29029" cy="149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889829" y="3178629"/>
            <a:ext cx="580571"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94400" y="3251200"/>
            <a:ext cx="348343" cy="1611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94171" y="3178629"/>
            <a:ext cx="493486" cy="1567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9427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2985433"/>
          </a:xfrm>
          <a:prstGeom prst="rect">
            <a:avLst/>
          </a:prstGeom>
          <a:noFill/>
        </p:spPr>
        <p:txBody>
          <a:bodyPr wrap="square" rtlCol="0">
            <a:spAutoFit/>
          </a:bodyPr>
          <a:lstStyle/>
          <a:p>
            <a:r>
              <a:rPr lang="en-US" sz="7200" dirty="0">
                <a:latin typeface="Twinkl" panose="02000000000000000000" pitchFamily="2" charset="0"/>
              </a:rPr>
              <a:t>The floor was </a:t>
            </a:r>
            <a:r>
              <a:rPr lang="en-GB" sz="7200" dirty="0" smtClean="0">
                <a:highlight>
                  <a:srgbClr val="FFFF00"/>
                </a:highlight>
                <a:latin typeface="Twinkl" panose="02000000000000000000" pitchFamily="2" charset="0"/>
              </a:rPr>
              <a:t>dirty</a:t>
            </a:r>
            <a:r>
              <a:rPr lang="en-US" sz="7200" dirty="0" smtClean="0">
                <a:latin typeface="Twinkl" panose="02000000000000000000" pitchFamily="2" charset="0"/>
              </a:rPr>
              <a:t>.</a:t>
            </a:r>
            <a:endParaRPr lang="en-GB" sz="7200" dirty="0">
              <a:latin typeface="Twinkl" panose="02000000000000000000" pitchFamily="2" charset="0"/>
            </a:endParaRPr>
          </a:p>
          <a:p>
            <a:endParaRPr lang="en-GB" sz="7200" dirty="0">
              <a:latin typeface="Twinkl Cursive Looped" panose="02000000000000000000" pitchFamily="2" charset="0"/>
            </a:endParaRPr>
          </a:p>
          <a:p>
            <a:r>
              <a:rPr lang="en-GB" sz="4400" dirty="0" smtClean="0">
                <a:solidFill>
                  <a:schemeClr val="accent6">
                    <a:lumMod val="50000"/>
                  </a:schemeClr>
                </a:solidFill>
                <a:latin typeface="Twinkl" panose="02000000000000000000" pitchFamily="2" charset="0"/>
              </a:rPr>
              <a:t>determiner</a:t>
            </a:r>
            <a:r>
              <a:rPr lang="en-GB" sz="4400" dirty="0" smtClean="0">
                <a:solidFill>
                  <a:srgbClr val="FF0000"/>
                </a:solidFill>
                <a:latin typeface="Twinkl" panose="02000000000000000000" pitchFamily="2" charset="0"/>
              </a:rPr>
              <a:t> noun</a:t>
            </a:r>
            <a:r>
              <a:rPr lang="en-GB" sz="4400" dirty="0" smtClean="0">
                <a:latin typeface="Twinkl" panose="02000000000000000000" pitchFamily="2" charset="0"/>
              </a:rPr>
              <a:t>    </a:t>
            </a:r>
            <a:r>
              <a:rPr lang="en-GB" sz="4400" dirty="0">
                <a:solidFill>
                  <a:srgbClr val="0070C0"/>
                </a:solidFill>
                <a:latin typeface="Twinkl" panose="02000000000000000000" pitchFamily="2" charset="0"/>
              </a:rPr>
              <a:t>verb</a:t>
            </a:r>
            <a:r>
              <a:rPr lang="en-GB" sz="4400" dirty="0">
                <a:latin typeface="Twinkl" panose="02000000000000000000" pitchFamily="2" charset="0"/>
              </a:rPr>
              <a:t>  </a:t>
            </a:r>
            <a:r>
              <a:rPr lang="en-GB" sz="4400" dirty="0" smtClean="0">
                <a:solidFill>
                  <a:srgbClr val="7030A0"/>
                </a:solidFill>
                <a:latin typeface="Twinkl" panose="02000000000000000000" pitchFamily="2" charset="0"/>
              </a:rPr>
              <a:t>adjective</a:t>
            </a:r>
            <a:endParaRPr lang="en-GB" sz="5400" dirty="0">
              <a:latin typeface="Twinkl" panose="02000000000000000000" pitchFamily="2" charset="0"/>
            </a:endParaRPr>
          </a:p>
        </p:txBody>
      </p:sp>
      <p:cxnSp>
        <p:nvCxnSpPr>
          <p:cNvPr id="4" name="Straight Arrow Connector 3"/>
          <p:cNvCxnSpPr/>
          <p:nvPr/>
        </p:nvCxnSpPr>
        <p:spPr>
          <a:xfrm>
            <a:off x="2046514" y="3251200"/>
            <a:ext cx="29029" cy="149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889829" y="3178629"/>
            <a:ext cx="580571"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94400" y="3251200"/>
            <a:ext cx="348343" cy="1611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94171" y="3178629"/>
            <a:ext cx="493486" cy="1567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89851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2308324"/>
          </a:xfrm>
          <a:prstGeom prst="rect">
            <a:avLst/>
          </a:prstGeom>
          <a:noFill/>
        </p:spPr>
        <p:txBody>
          <a:bodyPr wrap="square" rtlCol="0">
            <a:spAutoFit/>
          </a:bodyPr>
          <a:lstStyle/>
          <a:p>
            <a:r>
              <a:rPr lang="en-US" sz="7200" dirty="0">
                <a:latin typeface="Twinkl" panose="02000000000000000000" pitchFamily="2" charset="0"/>
              </a:rPr>
              <a:t>The d</a:t>
            </a:r>
            <a:r>
              <a:rPr lang="en-US" sz="7200" dirty="0" smtClean="0">
                <a:latin typeface="Twinkl" panose="02000000000000000000" pitchFamily="2" charset="0"/>
              </a:rPr>
              <a:t>oor slammed shut.</a:t>
            </a:r>
            <a:endParaRPr lang="en-GB" sz="7200" dirty="0">
              <a:latin typeface="Twinkl" panose="02000000000000000000" pitchFamily="2" charset="0"/>
            </a:endParaRPr>
          </a:p>
          <a:p>
            <a:endParaRPr lang="en-GB" sz="7200" dirty="0">
              <a:latin typeface="Twinkl Cursive Looped" panose="02000000000000000000" pitchFamily="2" charset="0"/>
            </a:endParaRPr>
          </a:p>
        </p:txBody>
      </p:sp>
    </p:spTree>
    <p:extLst>
      <p:ext uri="{BB962C8B-B14F-4D97-AF65-F5344CB8AC3E}">
        <p14:creationId xmlns:p14="http://schemas.microsoft.com/office/powerpoint/2010/main" val="346856159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3046988"/>
          </a:xfrm>
          <a:prstGeom prst="rect">
            <a:avLst/>
          </a:prstGeom>
          <a:noFill/>
        </p:spPr>
        <p:txBody>
          <a:bodyPr wrap="square" rtlCol="0">
            <a:spAutoFit/>
          </a:bodyPr>
          <a:lstStyle/>
          <a:p>
            <a:r>
              <a:rPr lang="en-US" sz="7200" dirty="0">
                <a:latin typeface="Twinkl" panose="02000000000000000000" pitchFamily="2" charset="0"/>
              </a:rPr>
              <a:t>The </a:t>
            </a:r>
            <a:r>
              <a:rPr lang="en-US" sz="7200" dirty="0" smtClean="0">
                <a:latin typeface="Twinkl" panose="02000000000000000000" pitchFamily="2" charset="0"/>
              </a:rPr>
              <a:t>door slammed shut.</a:t>
            </a:r>
            <a:endParaRPr lang="en-GB" sz="7200" dirty="0">
              <a:latin typeface="Twinkl" panose="02000000000000000000" pitchFamily="2" charset="0"/>
            </a:endParaRPr>
          </a:p>
          <a:p>
            <a:endParaRPr lang="en-GB" sz="7200" dirty="0">
              <a:latin typeface="Twinkl Cursive Looped" panose="02000000000000000000" pitchFamily="2" charset="0"/>
            </a:endParaRPr>
          </a:p>
          <a:p>
            <a:r>
              <a:rPr lang="en-GB" sz="4400" dirty="0" smtClean="0">
                <a:solidFill>
                  <a:schemeClr val="accent6">
                    <a:lumMod val="50000"/>
                  </a:schemeClr>
                </a:solidFill>
                <a:latin typeface="Twinkl" panose="02000000000000000000" pitchFamily="2" charset="0"/>
              </a:rPr>
              <a:t>determiner</a:t>
            </a:r>
            <a:r>
              <a:rPr lang="en-GB" sz="4400" dirty="0" smtClean="0">
                <a:solidFill>
                  <a:srgbClr val="FF0000"/>
                </a:solidFill>
                <a:latin typeface="Twinkl" panose="02000000000000000000" pitchFamily="2" charset="0"/>
              </a:rPr>
              <a:t> noun</a:t>
            </a:r>
            <a:r>
              <a:rPr lang="en-GB" sz="4400" dirty="0" smtClean="0">
                <a:latin typeface="Twinkl" panose="02000000000000000000" pitchFamily="2" charset="0"/>
              </a:rPr>
              <a:t>    </a:t>
            </a:r>
            <a:r>
              <a:rPr lang="en-GB" sz="4400" dirty="0">
                <a:solidFill>
                  <a:srgbClr val="0070C0"/>
                </a:solidFill>
                <a:latin typeface="Twinkl" panose="02000000000000000000" pitchFamily="2" charset="0"/>
              </a:rPr>
              <a:t>verb</a:t>
            </a:r>
            <a:r>
              <a:rPr lang="en-GB" sz="4400" dirty="0">
                <a:latin typeface="Twinkl" panose="02000000000000000000" pitchFamily="2" charset="0"/>
              </a:rPr>
              <a:t>  </a:t>
            </a:r>
            <a:r>
              <a:rPr lang="en-GB" sz="4400" dirty="0" smtClean="0">
                <a:solidFill>
                  <a:srgbClr val="7030A0"/>
                </a:solidFill>
                <a:latin typeface="Twinkl" panose="02000000000000000000" pitchFamily="2" charset="0"/>
              </a:rPr>
              <a:t>adjective</a:t>
            </a:r>
            <a:endParaRPr lang="en-GB" sz="5400" dirty="0">
              <a:latin typeface="Twinkl" panose="02000000000000000000" pitchFamily="2" charset="0"/>
            </a:endParaRPr>
          </a:p>
        </p:txBody>
      </p:sp>
    </p:spTree>
    <p:extLst>
      <p:ext uri="{BB962C8B-B14F-4D97-AF65-F5344CB8AC3E}">
        <p14:creationId xmlns:p14="http://schemas.microsoft.com/office/powerpoint/2010/main" val="258808291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3139321"/>
          </a:xfrm>
          <a:prstGeom prst="rect">
            <a:avLst/>
          </a:prstGeom>
          <a:noFill/>
        </p:spPr>
        <p:txBody>
          <a:bodyPr wrap="square" rtlCol="0">
            <a:spAutoFit/>
          </a:bodyPr>
          <a:lstStyle/>
          <a:p>
            <a:r>
              <a:rPr lang="en-US" sz="7200" dirty="0">
                <a:latin typeface="Twinkl" panose="02000000000000000000" pitchFamily="2" charset="0"/>
              </a:rPr>
              <a:t>The </a:t>
            </a:r>
            <a:r>
              <a:rPr lang="en-US" sz="7200" dirty="0" smtClean="0">
                <a:latin typeface="Twinkl" panose="02000000000000000000" pitchFamily="2" charset="0"/>
              </a:rPr>
              <a:t>door slammed shut.</a:t>
            </a:r>
            <a:endParaRPr lang="en-GB" sz="7200" dirty="0">
              <a:latin typeface="Twinkl" panose="02000000000000000000" pitchFamily="2" charset="0"/>
            </a:endParaRPr>
          </a:p>
          <a:p>
            <a:endParaRPr lang="en-GB" sz="7200" dirty="0">
              <a:latin typeface="Twinkl Cursive Looped" panose="02000000000000000000" pitchFamily="2" charset="0"/>
            </a:endParaRPr>
          </a:p>
          <a:p>
            <a:r>
              <a:rPr lang="en-GB" sz="4400" dirty="0" smtClean="0">
                <a:solidFill>
                  <a:schemeClr val="accent6">
                    <a:lumMod val="50000"/>
                  </a:schemeClr>
                </a:solidFill>
                <a:latin typeface="Twinkl" panose="02000000000000000000" pitchFamily="2" charset="0"/>
              </a:rPr>
              <a:t>determiner</a:t>
            </a:r>
            <a:r>
              <a:rPr lang="en-GB" sz="4400" dirty="0" smtClean="0">
                <a:solidFill>
                  <a:srgbClr val="FF0000"/>
                </a:solidFill>
                <a:latin typeface="Twinkl" panose="02000000000000000000" pitchFamily="2" charset="0"/>
              </a:rPr>
              <a:t> noun</a:t>
            </a:r>
            <a:r>
              <a:rPr lang="en-GB" sz="4400" dirty="0" smtClean="0">
                <a:latin typeface="Twinkl" panose="02000000000000000000" pitchFamily="2" charset="0"/>
              </a:rPr>
              <a:t>  </a:t>
            </a:r>
            <a:r>
              <a:rPr lang="en-GB" sz="4400" dirty="0" smtClean="0">
                <a:solidFill>
                  <a:srgbClr val="7030A0"/>
                </a:solidFill>
                <a:latin typeface="Twinkl" panose="02000000000000000000" pitchFamily="2" charset="0"/>
              </a:rPr>
              <a:t>adjective   </a:t>
            </a:r>
            <a:r>
              <a:rPr lang="en-GB" sz="5400" dirty="0" smtClean="0">
                <a:solidFill>
                  <a:srgbClr val="0070C0"/>
                </a:solidFill>
                <a:latin typeface="Twinkl" panose="02000000000000000000" pitchFamily="2" charset="0"/>
              </a:rPr>
              <a:t>verb</a:t>
            </a:r>
            <a:endParaRPr lang="en-GB" sz="5400" dirty="0">
              <a:latin typeface="Twinkl" panose="02000000000000000000" pitchFamily="2" charset="0"/>
            </a:endParaRPr>
          </a:p>
        </p:txBody>
      </p:sp>
      <p:cxnSp>
        <p:nvCxnSpPr>
          <p:cNvPr id="4" name="Straight Arrow Connector 3"/>
          <p:cNvCxnSpPr/>
          <p:nvPr/>
        </p:nvCxnSpPr>
        <p:spPr>
          <a:xfrm>
            <a:off x="1857829" y="3164114"/>
            <a:ext cx="130628" cy="1698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47886" y="2888343"/>
            <a:ext cx="537028" cy="191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386286" y="3164114"/>
            <a:ext cx="116114" cy="1451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650514" y="3164114"/>
            <a:ext cx="609600" cy="1364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09130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panose="02000000000000000000" pitchFamily="2" charset="0"/>
              </a:rPr>
              <a:t>Etymology </a:t>
            </a:r>
          </a:p>
          <a:p>
            <a:endParaRPr lang="en-GB" sz="7200" dirty="0">
              <a:solidFill>
                <a:srgbClr val="FF0000"/>
              </a:solidFill>
              <a:latin typeface="Twinkl" panose="02000000000000000000" pitchFamily="2" charset="0"/>
            </a:endParaRPr>
          </a:p>
          <a:p>
            <a:r>
              <a:rPr lang="en-GB" sz="7200" dirty="0">
                <a:solidFill>
                  <a:srgbClr val="FF0000"/>
                </a:solidFill>
                <a:latin typeface="Twinkl" panose="02000000000000000000" pitchFamily="2" charset="0"/>
              </a:rPr>
              <a:t>The history of a word….</a:t>
            </a:r>
            <a:endParaRPr lang="en-GB" sz="4800" dirty="0">
              <a:solidFill>
                <a:srgbClr val="FF0000"/>
              </a:solidFill>
              <a:latin typeface="Twinkl"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914" y="420915"/>
            <a:ext cx="11248572" cy="1754326"/>
          </a:xfrm>
          <a:prstGeom prst="rect">
            <a:avLst/>
          </a:prstGeom>
        </p:spPr>
        <p:txBody>
          <a:bodyPr wrap="square">
            <a:spAutoFit/>
          </a:bodyPr>
          <a:lstStyle/>
          <a:p>
            <a:pPr>
              <a:spcAft>
                <a:spcPts val="0"/>
              </a:spcAft>
            </a:pPr>
            <a:r>
              <a:rPr lang="en-GB" b="1" u="sng" dirty="0" smtClean="0">
                <a:solidFill>
                  <a:srgbClr val="000000"/>
                </a:solidFill>
                <a:latin typeface="Twinkl" panose="02000000000000000000" pitchFamily="2" charset="0"/>
                <a:ea typeface="Times New Roman" panose="02020603050405020304" pitchFamily="18" charset="0"/>
                <a:cs typeface="Times New Roman" panose="02020603050405020304" pitchFamily="18" charset="0"/>
              </a:rPr>
              <a:t>door </a:t>
            </a:r>
            <a:r>
              <a:rPr lang="en-GB" b="1" u="sng" dirty="0">
                <a:solidFill>
                  <a:srgbClr val="000000"/>
                </a:solidFill>
                <a:latin typeface="Twinkl" panose="02000000000000000000" pitchFamily="2" charset="0"/>
                <a:ea typeface="Times New Roman" panose="02020603050405020304" pitchFamily="18" charset="0"/>
                <a:cs typeface="Times New Roman" panose="02020603050405020304" pitchFamily="18" charset="0"/>
              </a:rPr>
              <a:t>– etymology</a:t>
            </a:r>
            <a:endParaRPr lang="en-GB" sz="2800" dirty="0">
              <a:latin typeface="Calibri" panose="020F0502020204030204" pitchFamily="34" charset="0"/>
              <a:ea typeface="Calibri" panose="020F0502020204030204" pitchFamily="34" charset="0"/>
            </a:endParaRPr>
          </a:p>
          <a:p>
            <a:pPr>
              <a:spcAft>
                <a:spcPts val="0"/>
              </a:spcAft>
            </a:pPr>
            <a:r>
              <a:rPr lang="en-GB" dirty="0">
                <a:solidFill>
                  <a:srgbClr val="555555"/>
                </a:solidFill>
                <a:latin typeface="Twinkl" panose="02000000000000000000" pitchFamily="2" charset="0"/>
                <a:ea typeface="Calibri" panose="020F0502020204030204" pitchFamily="34" charset="0"/>
              </a:rPr>
              <a:t>"movable barrier, commonly on hinges, for closing a passage into a building, room, or other enclosure," c. 1200, a Middle English merger of two Old English words, both with the general sense of "door, gate": </a:t>
            </a:r>
            <a:r>
              <a:rPr lang="en-GB" i="1" dirty="0" err="1">
                <a:solidFill>
                  <a:srgbClr val="555555"/>
                </a:solidFill>
                <a:latin typeface="Twinkl" panose="02000000000000000000" pitchFamily="2" charset="0"/>
                <a:ea typeface="Calibri" panose="020F0502020204030204" pitchFamily="34" charset="0"/>
              </a:rPr>
              <a:t>dor</a:t>
            </a:r>
            <a:r>
              <a:rPr lang="en-GB" dirty="0">
                <a:solidFill>
                  <a:srgbClr val="555555"/>
                </a:solidFill>
                <a:latin typeface="Twinkl" panose="02000000000000000000" pitchFamily="2" charset="0"/>
                <a:ea typeface="Calibri" panose="020F0502020204030204" pitchFamily="34" charset="0"/>
              </a:rPr>
              <a:t> (neuter; plural </a:t>
            </a:r>
            <a:r>
              <a:rPr lang="en-GB" i="1" dirty="0" err="1">
                <a:solidFill>
                  <a:srgbClr val="555555"/>
                </a:solidFill>
                <a:latin typeface="Twinkl" panose="02000000000000000000" pitchFamily="2" charset="0"/>
                <a:ea typeface="Calibri" panose="020F0502020204030204" pitchFamily="34" charset="0"/>
              </a:rPr>
              <a:t>doru</a:t>
            </a:r>
            <a:r>
              <a:rPr lang="en-GB" dirty="0">
                <a:solidFill>
                  <a:srgbClr val="555555"/>
                </a:solidFill>
                <a:latin typeface="Twinkl" panose="02000000000000000000" pitchFamily="2" charset="0"/>
                <a:ea typeface="Calibri" panose="020F0502020204030204" pitchFamily="34" charset="0"/>
              </a:rPr>
              <a:t>) "large door, gate," and </a:t>
            </a:r>
            <a:r>
              <a:rPr lang="en-GB" i="1" dirty="0" err="1">
                <a:solidFill>
                  <a:srgbClr val="555555"/>
                </a:solidFill>
                <a:latin typeface="Twinkl" panose="02000000000000000000" pitchFamily="2" charset="0"/>
                <a:ea typeface="Calibri" panose="020F0502020204030204" pitchFamily="34" charset="0"/>
              </a:rPr>
              <a:t>duru</a:t>
            </a:r>
            <a:r>
              <a:rPr lang="en-GB" dirty="0">
                <a:solidFill>
                  <a:srgbClr val="555555"/>
                </a:solidFill>
                <a:latin typeface="Twinkl" panose="02000000000000000000" pitchFamily="2" charset="0"/>
                <a:ea typeface="Calibri" panose="020F0502020204030204" pitchFamily="34" charset="0"/>
              </a:rPr>
              <a:t> (fem., plural </a:t>
            </a:r>
            <a:r>
              <a:rPr lang="en-GB" i="1" dirty="0">
                <a:solidFill>
                  <a:srgbClr val="555555"/>
                </a:solidFill>
                <a:latin typeface="Twinkl" panose="02000000000000000000" pitchFamily="2" charset="0"/>
                <a:ea typeface="Calibri" panose="020F0502020204030204" pitchFamily="34" charset="0"/>
              </a:rPr>
              <a:t>dura</a:t>
            </a:r>
            <a:r>
              <a:rPr lang="en-GB" dirty="0">
                <a:solidFill>
                  <a:srgbClr val="555555"/>
                </a:solidFill>
                <a:latin typeface="Twinkl" panose="02000000000000000000" pitchFamily="2" charset="0"/>
                <a:ea typeface="Calibri" panose="020F0502020204030204" pitchFamily="34" charset="0"/>
              </a:rPr>
              <a:t>) "door, gate, wicket." The difference (no longer felt in Old English) was that the former came from a singular form, the latter from a plural.</a:t>
            </a:r>
            <a:endParaRPr lang="en-GB"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371" y="551543"/>
            <a:ext cx="11263086" cy="1477328"/>
          </a:xfrm>
          <a:prstGeom prst="rect">
            <a:avLst/>
          </a:prstGeom>
        </p:spPr>
        <p:txBody>
          <a:bodyPr wrap="square">
            <a:spAutoFit/>
          </a:bodyPr>
          <a:lstStyle/>
          <a:p>
            <a:pPr>
              <a:spcAft>
                <a:spcPts val="0"/>
              </a:spcAft>
            </a:pPr>
            <a:r>
              <a:rPr lang="en-GB" b="1" u="sng" dirty="0">
                <a:solidFill>
                  <a:srgbClr val="555555"/>
                </a:solidFill>
                <a:latin typeface="Twinkl" panose="02000000000000000000" pitchFamily="2" charset="0"/>
                <a:ea typeface="Calibri" panose="020F0502020204030204" pitchFamily="34" charset="0"/>
              </a:rPr>
              <a:t>floor – etymology</a:t>
            </a:r>
            <a:endParaRPr lang="en-GB" sz="2800" dirty="0">
              <a:latin typeface="Calibri" panose="020F0502020204030204" pitchFamily="34" charset="0"/>
              <a:ea typeface="Calibri" panose="020F0502020204030204" pitchFamily="34" charset="0"/>
            </a:endParaRPr>
          </a:p>
          <a:p>
            <a:pPr>
              <a:spcAft>
                <a:spcPts val="0"/>
              </a:spcAft>
            </a:pPr>
            <a:r>
              <a:rPr lang="en-GB" dirty="0">
                <a:solidFill>
                  <a:srgbClr val="555555"/>
                </a:solidFill>
                <a:latin typeface="Twinkl" panose="02000000000000000000" pitchFamily="2" charset="0"/>
                <a:ea typeface="Calibri" panose="020F0502020204030204" pitchFamily="34" charset="0"/>
              </a:rPr>
              <a:t>early 15c., "to furnish with a floor," from </a:t>
            </a:r>
            <a:r>
              <a:rPr lang="en-GB" b="1" u="sng" dirty="0">
                <a:solidFill>
                  <a:srgbClr val="83001D"/>
                </a:solidFill>
                <a:latin typeface="Twinkl" panose="02000000000000000000" pitchFamily="2" charset="0"/>
                <a:ea typeface="Calibri" panose="020F0502020204030204" pitchFamily="34" charset="0"/>
                <a:hlinkClick r:id="rId3" tooltip="Etymology, meaning and definition of floor "/>
              </a:rPr>
              <a:t>floor</a:t>
            </a:r>
            <a:r>
              <a:rPr lang="en-GB" dirty="0">
                <a:solidFill>
                  <a:srgbClr val="555555"/>
                </a:solidFill>
                <a:latin typeface="Twinkl" panose="02000000000000000000" pitchFamily="2" charset="0"/>
                <a:ea typeface="Calibri" panose="020F0502020204030204" pitchFamily="34" charset="0"/>
              </a:rPr>
              <a:t> (n.). Sense of "puzzle, confound" is from 1830, a figurative use, from earlier sense of "knock down to the floor" (1640s). Colloquial </a:t>
            </a:r>
            <a:r>
              <a:rPr lang="en-GB" b="1" i="1" dirty="0">
                <a:solidFill>
                  <a:srgbClr val="555555"/>
                </a:solidFill>
                <a:latin typeface="Twinkl" panose="02000000000000000000" pitchFamily="2" charset="0"/>
                <a:ea typeface="Calibri" panose="020F0502020204030204" pitchFamily="34" charset="0"/>
                <a:cs typeface="Calibri" panose="020F0502020204030204" pitchFamily="34" charset="0"/>
              </a:rPr>
              <a:t>floor it</a:t>
            </a:r>
            <a:r>
              <a:rPr lang="en-GB" dirty="0">
                <a:solidFill>
                  <a:srgbClr val="555555"/>
                </a:solidFill>
                <a:latin typeface="Twinkl" panose="02000000000000000000" pitchFamily="2" charset="0"/>
                <a:ea typeface="Calibri" panose="020F0502020204030204" pitchFamily="34" charset="0"/>
              </a:rPr>
              <a:t> "press down hard on the accelerator pedal of a motor vehicle" is by 1986 (compare earlier </a:t>
            </a:r>
            <a:r>
              <a:rPr lang="en-GB" i="1" dirty="0">
                <a:solidFill>
                  <a:srgbClr val="555555"/>
                </a:solidFill>
                <a:latin typeface="Twinkl" panose="02000000000000000000" pitchFamily="2" charset="0"/>
                <a:ea typeface="Calibri" panose="020F0502020204030204" pitchFamily="34" charset="0"/>
              </a:rPr>
              <a:t>step on it</a:t>
            </a:r>
            <a:r>
              <a:rPr lang="en-GB" dirty="0">
                <a:solidFill>
                  <a:srgbClr val="555555"/>
                </a:solidFill>
                <a:latin typeface="Twinkl" panose="02000000000000000000" pitchFamily="2" charset="0"/>
                <a:ea typeface="Calibri" panose="020F0502020204030204" pitchFamily="34" charset="0"/>
              </a:rPr>
              <a:t> in the same sense). In mid-19c. English university slang, it meant "do thoroughly and successfully" (1852). </a:t>
            </a:r>
            <a:endParaRPr lang="en-GB"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1221495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panose="02000000000000000000" pitchFamily="2" charset="0"/>
              </a:rPr>
              <a:t>Let’s </a:t>
            </a:r>
            <a:r>
              <a:rPr lang="en-GB" sz="7200" i="1" dirty="0">
                <a:latin typeface="Twinkl" panose="02000000000000000000" pitchFamily="2" charset="0"/>
              </a:rPr>
              <a:t>investigate….</a:t>
            </a:r>
          </a:p>
          <a:p>
            <a:endParaRPr lang="en-GB" sz="7200" i="1" dirty="0">
              <a:latin typeface="Twinkl" panose="02000000000000000000" pitchFamily="2" charset="0"/>
            </a:endParaRPr>
          </a:p>
          <a:p>
            <a:r>
              <a:rPr lang="en-GB" sz="7200" i="1" dirty="0">
                <a:latin typeface="Twinkl" panose="02000000000000000000" pitchFamily="2" charset="0"/>
              </a:rPr>
              <a:t>Can you find synonyms?</a:t>
            </a:r>
          </a:p>
          <a:p>
            <a:r>
              <a:rPr lang="en-GB" sz="7200" i="1" dirty="0">
                <a:latin typeface="Twinkl" panose="02000000000000000000" pitchFamily="2" charset="0"/>
              </a:rPr>
              <a:t>Can you create questions? </a:t>
            </a: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2739095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524315"/>
          </a:xfrm>
          <a:prstGeom prst="rect">
            <a:avLst/>
          </a:prstGeom>
          <a:noFill/>
        </p:spPr>
        <p:txBody>
          <a:bodyPr wrap="square" rtlCol="0">
            <a:spAutoFit/>
          </a:bodyPr>
          <a:lstStyle/>
          <a:p>
            <a:r>
              <a:rPr lang="en-GB" sz="7200" dirty="0">
                <a:latin typeface="Twinkl" panose="02000000000000000000" pitchFamily="2" charset="0"/>
              </a:rPr>
              <a:t>Synonyms of </a:t>
            </a:r>
            <a:r>
              <a:rPr lang="en-GB" sz="7200" dirty="0" smtClean="0">
                <a:latin typeface="Twinkl" panose="02000000000000000000" pitchFamily="2" charset="0"/>
              </a:rPr>
              <a:t>floor</a:t>
            </a:r>
            <a:r>
              <a:rPr lang="en-GB" sz="7200" dirty="0" smtClean="0">
                <a:latin typeface="Twinkl" panose="02000000000000000000" pitchFamily="2" charset="0"/>
              </a:rPr>
              <a:t>…</a:t>
            </a:r>
            <a:endParaRPr lang="en-GB" sz="7200" dirty="0">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ground</a:t>
            </a:r>
            <a:endParaRPr lang="en-GB" sz="7200" b="0" i="0" dirty="0">
              <a:solidFill>
                <a:srgbClr val="202124"/>
              </a:solidFill>
              <a:effectLst/>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flooring</a:t>
            </a:r>
            <a:endParaRPr lang="en-GB" sz="7200" b="0" i="0" dirty="0">
              <a:solidFill>
                <a:srgbClr val="202124"/>
              </a:solidFill>
              <a:effectLst/>
              <a:latin typeface="Twinkl" panose="02000000000000000000" pitchFamily="2" charset="0"/>
            </a:endParaRPr>
          </a:p>
          <a:p>
            <a:pPr algn="l"/>
            <a:endParaRPr lang="en-GB" sz="7200" dirty="0">
              <a:solidFill>
                <a:srgbClr val="FF0000"/>
              </a:solidFill>
              <a:latin typeface="Twinkl"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smtClean="0">
                <a:latin typeface="Twinkl" panose="02000000000000000000" pitchFamily="2" charset="0"/>
              </a:rPr>
              <a:t>el</a:t>
            </a:r>
            <a:endParaRPr lang="en-GB" sz="28800" dirty="0">
              <a:latin typeface="Twinkl" panose="02000000000000000000" pitchFamily="2" charset="0"/>
            </a:endParaRPr>
          </a:p>
        </p:txBody>
      </p:sp>
    </p:spTree>
    <p:extLst>
      <p:ext uri="{BB962C8B-B14F-4D97-AF65-F5344CB8AC3E}">
        <p14:creationId xmlns:p14="http://schemas.microsoft.com/office/powerpoint/2010/main" val="179352617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panose="02000000000000000000" pitchFamily="2" charset="0"/>
              </a:rPr>
              <a:t>Synonyms of </a:t>
            </a:r>
            <a:r>
              <a:rPr lang="en-GB" sz="7200" dirty="0" smtClean="0">
                <a:latin typeface="Twinkl" panose="02000000000000000000" pitchFamily="2" charset="0"/>
              </a:rPr>
              <a:t>door</a:t>
            </a:r>
            <a:r>
              <a:rPr lang="en-GB" sz="7200" dirty="0" smtClean="0">
                <a:latin typeface="Twinkl" panose="02000000000000000000" pitchFamily="2" charset="0"/>
              </a:rPr>
              <a:t>…</a:t>
            </a:r>
            <a:endParaRPr lang="en-GB" sz="7200" dirty="0">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exit</a:t>
            </a:r>
            <a:endParaRPr lang="en-GB" sz="7200" b="0" i="0" dirty="0">
              <a:solidFill>
                <a:srgbClr val="202124"/>
              </a:solidFill>
              <a:effectLst/>
              <a:latin typeface="Twinkl" panose="02000000000000000000" pitchFamily="2" charset="0"/>
            </a:endParaRPr>
          </a:p>
          <a:p>
            <a:pPr algn="l">
              <a:buFont typeface="Arial" panose="020B0604020202020204" pitchFamily="34" charset="0"/>
              <a:buChar char="•"/>
            </a:pPr>
            <a:r>
              <a:rPr lang="en-GB" sz="7200" dirty="0" smtClean="0">
                <a:solidFill>
                  <a:srgbClr val="202124"/>
                </a:solidFill>
                <a:latin typeface="Twinkl" panose="02000000000000000000" pitchFamily="2" charset="0"/>
              </a:rPr>
              <a:t>gate</a:t>
            </a:r>
            <a:endParaRPr lang="en-GB" sz="7200" dirty="0">
              <a:solidFill>
                <a:srgbClr val="202124"/>
              </a:solidFill>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entry</a:t>
            </a:r>
            <a:endParaRPr lang="en-GB" sz="7200" b="0" i="0" dirty="0">
              <a:solidFill>
                <a:srgbClr val="202124"/>
              </a:solidFill>
              <a:effectLst/>
              <a:latin typeface="Twinkl" panose="02000000000000000000" pitchFamily="2" charset="0"/>
            </a:endParaRPr>
          </a:p>
          <a:p>
            <a:pPr algn="l">
              <a:buFont typeface="Arial" panose="020B0604020202020204" pitchFamily="34" charset="0"/>
              <a:buChar char="•"/>
            </a:pP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2801683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6740307"/>
          </a:xfrm>
          <a:prstGeom prst="rect">
            <a:avLst/>
          </a:prstGeom>
          <a:noFill/>
        </p:spPr>
        <p:txBody>
          <a:bodyPr wrap="square" rtlCol="0">
            <a:spAutoFit/>
          </a:bodyPr>
          <a:lstStyle/>
          <a:p>
            <a:r>
              <a:rPr lang="en-GB" sz="6000" dirty="0">
                <a:latin typeface="Twinkl" panose="02000000000000000000" pitchFamily="2" charset="0"/>
              </a:rPr>
              <a:t>Investigate ways of creating questions for other children using the words eight and caught.   </a:t>
            </a:r>
          </a:p>
          <a:p>
            <a:endParaRPr lang="en-GB" sz="6000" dirty="0">
              <a:latin typeface="Twinkl" panose="02000000000000000000" pitchFamily="2" charset="0"/>
            </a:endParaRPr>
          </a:p>
          <a:p>
            <a:r>
              <a:rPr lang="en-GB" sz="6000" dirty="0">
                <a:latin typeface="Twinkl" panose="02000000000000000000" pitchFamily="2" charset="0"/>
              </a:rPr>
              <a:t>Think about a mark scheme to show if they are correct.</a:t>
            </a:r>
            <a:endParaRPr lang="en-GB" sz="6000" i="1" dirty="0">
              <a:latin typeface="Twinkl" panose="02000000000000000000" pitchFamily="2" charset="0"/>
            </a:endParaRP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319551508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6851" y="170266"/>
            <a:ext cx="11740242" cy="6555641"/>
          </a:xfrm>
          <a:prstGeom prst="rect">
            <a:avLst/>
          </a:prstGeom>
          <a:noFill/>
        </p:spPr>
        <p:txBody>
          <a:bodyPr wrap="square" rtlCol="0">
            <a:spAutoFit/>
          </a:bodyPr>
          <a:lstStyle/>
          <a:p>
            <a:r>
              <a:rPr lang="en-GB" sz="1800" b="1" dirty="0">
                <a:solidFill>
                  <a:srgbClr val="000000"/>
                </a:solidFill>
                <a:effectLst/>
                <a:latin typeface="Twinkl" panose="02000000000000000000" pitchFamily="2" charset="0"/>
                <a:ea typeface="Times New Roman" panose="02020603050405020304" pitchFamily="18" charset="0"/>
              </a:rPr>
              <a:t>Example…</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Some children have written down the word </a:t>
            </a:r>
            <a:r>
              <a:rPr lang="en-GB" b="1" dirty="0" smtClean="0">
                <a:solidFill>
                  <a:srgbClr val="000000"/>
                </a:solidFill>
                <a:latin typeface="Twinkl" panose="02000000000000000000" pitchFamily="2" charset="0"/>
                <a:ea typeface="Times New Roman" panose="02020603050405020304" pitchFamily="18" charset="0"/>
              </a:rPr>
              <a:t>floor</a:t>
            </a:r>
            <a:r>
              <a:rPr lang="en-GB" sz="1800" b="1" dirty="0" smtClean="0">
                <a:solidFill>
                  <a:srgbClr val="000000"/>
                </a:solidFill>
                <a:effectLst/>
                <a:latin typeface="Twinkl" panose="02000000000000000000" pitchFamily="2" charset="0"/>
                <a:ea typeface="Times New Roman" panose="02020603050405020304" pitchFamily="18" charset="0"/>
              </a:rPr>
              <a:t> </a:t>
            </a:r>
            <a:r>
              <a:rPr lang="en-GB" sz="1800" b="1" dirty="0">
                <a:solidFill>
                  <a:srgbClr val="000000"/>
                </a:solidFill>
                <a:effectLst/>
                <a:latin typeface="Twinkl" panose="02000000000000000000" pitchFamily="2" charset="0"/>
                <a:ea typeface="Times New Roman" panose="02020603050405020304" pitchFamily="18" charset="0"/>
              </a:rPr>
              <a:t>and misspelled it.</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Can you explain where these children have gone wrong with their spelling</a:t>
            </a:r>
            <a:r>
              <a:rPr lang="en-GB" sz="1800" b="1" dirty="0" smtClean="0">
                <a:solidFill>
                  <a:srgbClr val="000000"/>
                </a:solidFill>
                <a:effectLst/>
                <a:latin typeface="Twinkl" panose="02000000000000000000" pitchFamily="2" charset="0"/>
                <a:ea typeface="Times New Roman" panose="02020603050405020304" pitchFamily="18" charset="0"/>
              </a:rPr>
              <a:t>?</a:t>
            </a:r>
          </a:p>
          <a:p>
            <a:r>
              <a:rPr lang="en-GB" sz="6600" b="1" dirty="0" err="1">
                <a:latin typeface="Twinkl" panose="02000000000000000000" pitchFamily="2" charset="0"/>
              </a:rPr>
              <a:t>dor</a:t>
            </a:r>
            <a:r>
              <a:rPr lang="en-GB" sz="6600" b="1" dirty="0">
                <a:latin typeface="Twinkl" panose="02000000000000000000" pitchFamily="2" charset="0"/>
              </a:rPr>
              <a:t>     </a:t>
            </a:r>
            <a:endParaRPr lang="en-GB" sz="6600" b="1" dirty="0" smtClean="0">
              <a:latin typeface="Twinkl" panose="02000000000000000000" pitchFamily="2" charset="0"/>
            </a:endParaRPr>
          </a:p>
          <a:p>
            <a:r>
              <a:rPr lang="en-GB" sz="6600" b="1" dirty="0" err="1" smtClean="0">
                <a:latin typeface="Twinkl" panose="02000000000000000000" pitchFamily="2" charset="0"/>
              </a:rPr>
              <a:t>doore</a:t>
            </a:r>
            <a:r>
              <a:rPr lang="en-GB" sz="6600" b="1" dirty="0" smtClean="0">
                <a:latin typeface="Twinkl" panose="02000000000000000000" pitchFamily="2" charset="0"/>
              </a:rPr>
              <a:t>     </a:t>
            </a:r>
          </a:p>
          <a:p>
            <a:r>
              <a:rPr lang="en-GB" sz="6600" b="1" dirty="0" err="1" smtClean="0">
                <a:latin typeface="Twinkl" panose="02000000000000000000" pitchFamily="2" charset="0"/>
              </a:rPr>
              <a:t>dore</a:t>
            </a:r>
            <a:r>
              <a:rPr lang="en-GB" sz="6600" b="1" dirty="0" smtClean="0">
                <a:latin typeface="Twinkl" panose="02000000000000000000" pitchFamily="2" charset="0"/>
              </a:rPr>
              <a:t>    </a:t>
            </a:r>
          </a:p>
          <a:p>
            <a:r>
              <a:rPr lang="en-GB" sz="6600" b="1" dirty="0" smtClean="0">
                <a:latin typeface="Twinkl" panose="02000000000000000000" pitchFamily="2" charset="0"/>
              </a:rPr>
              <a:t>boor    </a:t>
            </a:r>
          </a:p>
          <a:p>
            <a:r>
              <a:rPr lang="en-GB" sz="6600" b="1" dirty="0" err="1" smtClean="0">
                <a:latin typeface="Twinkl" panose="02000000000000000000" pitchFamily="2" charset="0"/>
              </a:rPr>
              <a:t>droor</a:t>
            </a:r>
            <a:r>
              <a:rPr lang="en-GB" sz="6600" b="1" dirty="0" smtClean="0">
                <a:latin typeface="Twinkl" panose="02000000000000000000" pitchFamily="2" charset="0"/>
              </a:rPr>
              <a:t> </a:t>
            </a:r>
            <a:endParaRPr lang="en-GB" sz="6600" b="1" dirty="0">
              <a:solidFill>
                <a:srgbClr val="000000"/>
              </a:solidFill>
              <a:effectLst/>
              <a:latin typeface="Twinkl"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19578160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6851" y="170266"/>
            <a:ext cx="11740242" cy="6555641"/>
          </a:xfrm>
          <a:prstGeom prst="rect">
            <a:avLst/>
          </a:prstGeom>
          <a:noFill/>
        </p:spPr>
        <p:txBody>
          <a:bodyPr wrap="square" rtlCol="0">
            <a:spAutoFit/>
          </a:bodyPr>
          <a:lstStyle/>
          <a:p>
            <a:r>
              <a:rPr lang="en-GB" sz="1800" b="1" dirty="0">
                <a:solidFill>
                  <a:srgbClr val="000000"/>
                </a:solidFill>
                <a:effectLst/>
                <a:latin typeface="Twinkl" panose="02000000000000000000" pitchFamily="2" charset="0"/>
                <a:ea typeface="Times New Roman" panose="02020603050405020304" pitchFamily="18" charset="0"/>
              </a:rPr>
              <a:t>Example…</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Some children have written down the word </a:t>
            </a:r>
            <a:r>
              <a:rPr lang="en-GB" b="1" dirty="0" smtClean="0">
                <a:solidFill>
                  <a:srgbClr val="000000"/>
                </a:solidFill>
                <a:latin typeface="Twinkl" panose="02000000000000000000" pitchFamily="2" charset="0"/>
                <a:ea typeface="Times New Roman" panose="02020603050405020304" pitchFamily="18" charset="0"/>
              </a:rPr>
              <a:t>floor</a:t>
            </a:r>
            <a:r>
              <a:rPr lang="en-GB" sz="1800" b="1" dirty="0" smtClean="0">
                <a:solidFill>
                  <a:srgbClr val="000000"/>
                </a:solidFill>
                <a:effectLst/>
                <a:latin typeface="Twinkl" panose="02000000000000000000" pitchFamily="2" charset="0"/>
                <a:ea typeface="Times New Roman" panose="02020603050405020304" pitchFamily="18" charset="0"/>
              </a:rPr>
              <a:t> </a:t>
            </a:r>
            <a:r>
              <a:rPr lang="en-GB" sz="1800" b="1" dirty="0">
                <a:solidFill>
                  <a:srgbClr val="000000"/>
                </a:solidFill>
                <a:effectLst/>
                <a:latin typeface="Twinkl" panose="02000000000000000000" pitchFamily="2" charset="0"/>
                <a:ea typeface="Times New Roman" panose="02020603050405020304" pitchFamily="18" charset="0"/>
              </a:rPr>
              <a:t>and misspelled it.</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Can you explain where these children have gone wrong with their spelling</a:t>
            </a:r>
            <a:r>
              <a:rPr lang="en-GB" sz="1800" b="1" dirty="0" smtClean="0">
                <a:solidFill>
                  <a:srgbClr val="000000"/>
                </a:solidFill>
                <a:effectLst/>
                <a:latin typeface="Twinkl" panose="02000000000000000000" pitchFamily="2" charset="0"/>
                <a:ea typeface="Times New Roman" panose="02020603050405020304" pitchFamily="18" charset="0"/>
              </a:rPr>
              <a:t>?</a:t>
            </a:r>
          </a:p>
          <a:p>
            <a:r>
              <a:rPr lang="en-GB" sz="6600" b="1" dirty="0" err="1">
                <a:latin typeface="Twinkl" panose="02000000000000000000" pitchFamily="2" charset="0"/>
              </a:rPr>
              <a:t>dor</a:t>
            </a:r>
            <a:r>
              <a:rPr lang="en-GB" sz="6600" b="1" dirty="0">
                <a:latin typeface="Twinkl" panose="02000000000000000000" pitchFamily="2" charset="0"/>
              </a:rPr>
              <a:t> </a:t>
            </a:r>
            <a:r>
              <a:rPr lang="en-GB" sz="6600" b="1" dirty="0" smtClean="0">
                <a:latin typeface="Twinkl" panose="02000000000000000000" pitchFamily="2" charset="0"/>
              </a:rPr>
              <a:t>– </a:t>
            </a:r>
            <a:r>
              <a:rPr lang="en-GB" sz="3600" b="1" i="1" dirty="0" smtClean="0">
                <a:latin typeface="Twinkl" panose="02000000000000000000" pitchFamily="2" charset="0"/>
              </a:rPr>
              <a:t>they have missed out an “o”</a:t>
            </a:r>
            <a:r>
              <a:rPr lang="en-GB" sz="3600" b="1" dirty="0" smtClean="0">
                <a:latin typeface="Twinkl" panose="02000000000000000000" pitchFamily="2" charset="0"/>
              </a:rPr>
              <a:t>    </a:t>
            </a:r>
          </a:p>
          <a:p>
            <a:r>
              <a:rPr lang="en-GB" sz="6600" b="1" dirty="0" err="1" smtClean="0">
                <a:latin typeface="Twinkl" panose="02000000000000000000" pitchFamily="2" charset="0"/>
              </a:rPr>
              <a:t>doore</a:t>
            </a:r>
            <a:r>
              <a:rPr lang="en-GB" sz="6600" b="1" dirty="0" smtClean="0">
                <a:latin typeface="Twinkl" panose="02000000000000000000" pitchFamily="2" charset="0"/>
              </a:rPr>
              <a:t> –</a:t>
            </a:r>
            <a:r>
              <a:rPr lang="en-GB" sz="4400" b="1" dirty="0" smtClean="0">
                <a:latin typeface="Twinkl" panose="02000000000000000000" pitchFamily="2" charset="0"/>
              </a:rPr>
              <a:t> </a:t>
            </a:r>
            <a:r>
              <a:rPr lang="en-GB" sz="4400" b="1" i="1" dirty="0" smtClean="0">
                <a:latin typeface="Twinkl" panose="02000000000000000000" pitchFamily="2" charset="0"/>
              </a:rPr>
              <a:t>they have added an “e” at the end</a:t>
            </a:r>
            <a:r>
              <a:rPr lang="en-GB" sz="6600" b="1" i="1" dirty="0" smtClean="0">
                <a:latin typeface="Twinkl" panose="02000000000000000000" pitchFamily="2" charset="0"/>
              </a:rPr>
              <a:t>    </a:t>
            </a:r>
          </a:p>
          <a:p>
            <a:r>
              <a:rPr lang="en-GB" sz="6600" b="1" dirty="0" err="1" smtClean="0">
                <a:latin typeface="Twinkl" panose="02000000000000000000" pitchFamily="2" charset="0"/>
              </a:rPr>
              <a:t>dore</a:t>
            </a:r>
            <a:r>
              <a:rPr lang="en-GB" sz="6600" b="1" dirty="0" smtClean="0">
                <a:latin typeface="Twinkl" panose="02000000000000000000" pitchFamily="2" charset="0"/>
              </a:rPr>
              <a:t>    </a:t>
            </a:r>
          </a:p>
          <a:p>
            <a:r>
              <a:rPr lang="en-GB" sz="6600" b="1" dirty="0" smtClean="0">
                <a:latin typeface="Twinkl" panose="02000000000000000000" pitchFamily="2" charset="0"/>
              </a:rPr>
              <a:t>boor    </a:t>
            </a:r>
          </a:p>
          <a:p>
            <a:r>
              <a:rPr lang="en-GB" sz="6600" b="1" dirty="0" err="1" smtClean="0">
                <a:latin typeface="Twinkl" panose="02000000000000000000" pitchFamily="2" charset="0"/>
              </a:rPr>
              <a:t>droor</a:t>
            </a:r>
            <a:r>
              <a:rPr lang="en-GB" sz="6600" b="1" dirty="0" smtClean="0">
                <a:latin typeface="Twinkl" panose="02000000000000000000" pitchFamily="2" charset="0"/>
              </a:rPr>
              <a:t> </a:t>
            </a:r>
            <a:endParaRPr lang="en-GB" sz="6600" b="1" dirty="0">
              <a:solidFill>
                <a:srgbClr val="000000"/>
              </a:solidFill>
              <a:effectLst/>
              <a:latin typeface="Twinkl"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721400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‘el’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413564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camel</a:t>
            </a:r>
            <a:endParaRPr lang="en-GB" sz="23900" i="1" dirty="0">
              <a:latin typeface="Twinkl" panose="02000000000000000000" pitchFamily="2" charset="0"/>
            </a:endParaRPr>
          </a:p>
        </p:txBody>
      </p:sp>
    </p:spTree>
    <p:extLst>
      <p:ext uri="{BB962C8B-B14F-4D97-AF65-F5344CB8AC3E}">
        <p14:creationId xmlns:p14="http://schemas.microsoft.com/office/powerpoint/2010/main" val="2556728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camel</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7733597" y="854648"/>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travel</a:t>
            </a:r>
            <a:endParaRPr lang="en-GB" sz="23900" dirty="0">
              <a:latin typeface="Twinkl" panose="02000000000000000000" pitchFamily="2" charset="0"/>
            </a:endParaRPr>
          </a:p>
        </p:txBody>
      </p:sp>
    </p:spTree>
    <p:extLst>
      <p:ext uri="{BB962C8B-B14F-4D97-AF65-F5344CB8AC3E}">
        <p14:creationId xmlns:p14="http://schemas.microsoft.com/office/powerpoint/2010/main" val="402806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3558" y="39908"/>
            <a:ext cx="11069678" cy="6818092"/>
          </a:xfrm>
          <a:prstGeom prst="rect">
            <a:avLst/>
          </a:prstGeom>
        </p:spPr>
      </p:pic>
    </p:spTree>
    <p:extLst>
      <p:ext uri="{BB962C8B-B14F-4D97-AF65-F5344CB8AC3E}">
        <p14:creationId xmlns:p14="http://schemas.microsoft.com/office/powerpoint/2010/main" val="73525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23900" dirty="0" smtClean="0">
                <a:latin typeface="Twinkl" panose="02000000000000000000" pitchFamily="2" charset="0"/>
              </a:rPr>
              <a:t>travel</a:t>
            </a:r>
            <a:endParaRPr lang="en-GB" sz="23900"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7713961" y="738605"/>
            <a:ext cx="2634725" cy="36447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523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tinsel</a:t>
            </a:r>
            <a:endParaRPr lang="en-GB" sz="23900" dirty="0">
              <a:latin typeface="Twinkl" panose="02000000000000000000" pitchFamily="2" charset="0"/>
            </a:endParaRPr>
          </a:p>
        </p:txBody>
      </p:sp>
    </p:spTree>
    <p:extLst>
      <p:ext uri="{BB962C8B-B14F-4D97-AF65-F5344CB8AC3E}">
        <p14:creationId xmlns:p14="http://schemas.microsoft.com/office/powerpoint/2010/main" val="3929632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tinsel</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7440329" y="849659"/>
            <a:ext cx="2748699" cy="37128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002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19900" dirty="0" smtClean="0">
                <a:latin typeface="Twinkl" panose="02000000000000000000" pitchFamily="2" charset="0"/>
              </a:rPr>
              <a:t>camel</a:t>
            </a:r>
            <a:endParaRPr lang="en-GB" sz="13800" dirty="0">
              <a:latin typeface="Twinkl" panose="02000000000000000000" pitchFamily="2"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57350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camel</a:t>
            </a:r>
            <a:r>
              <a:rPr lang="en-GB" sz="15300" dirty="0">
                <a:latin typeface="Twinkl" panose="02000000000000000000" pitchFamily="2" charset="0"/>
              </a:rPr>
              <a:t/>
            </a:r>
            <a:br>
              <a:rPr lang="en-GB" sz="15300" dirty="0">
                <a:latin typeface="Twinkl" panose="02000000000000000000" pitchFamily="2" charset="0"/>
              </a:rPr>
            </a:br>
            <a:r>
              <a:rPr lang="en-GB" dirty="0" smtClean="0">
                <a:latin typeface="Twinkl" panose="02000000000000000000" pitchFamily="2" charset="0"/>
              </a:rPr>
              <a:t>cam </a:t>
            </a:r>
            <a:r>
              <a:rPr lang="en-GB" dirty="0">
                <a:latin typeface="Twinkl" panose="02000000000000000000" pitchFamily="2" charset="0"/>
              </a:rPr>
              <a:t>+ </a:t>
            </a:r>
            <a:r>
              <a:rPr lang="en-GB" dirty="0" smtClean="0">
                <a:latin typeface="Twinkl" panose="02000000000000000000" pitchFamily="2" charset="0"/>
              </a:rPr>
              <a:t>el = camel</a:t>
            </a: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81263" y="529640"/>
            <a:ext cx="2804894" cy="2551185"/>
          </a:xfrm>
          <a:prstGeom prst="rect">
            <a:avLst/>
          </a:prstGeom>
        </p:spPr>
      </p:pic>
    </p:spTree>
    <p:extLst>
      <p:ext uri="{BB962C8B-B14F-4D97-AF65-F5344CB8AC3E}">
        <p14:creationId xmlns:p14="http://schemas.microsoft.com/office/powerpoint/2010/main" val="937917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9489" y="3798277"/>
            <a:ext cx="11662117" cy="1481650"/>
          </a:xfrm>
        </p:spPr>
        <p:txBody>
          <a:bodyPr>
            <a:normAutofit fontScale="90000"/>
          </a:bodyPr>
          <a:lstStyle/>
          <a:p>
            <a:pPr algn="ctr"/>
            <a:r>
              <a:rPr lang="en-GB" dirty="0" smtClean="0">
                <a:latin typeface="Twinkl" panose="02000000000000000000" pitchFamily="2" charset="0"/>
              </a:rPr>
              <a:t>camel</a:t>
            </a:r>
            <a:r>
              <a:rPr lang="en-GB" dirty="0">
                <a:latin typeface="Twinkl" panose="02000000000000000000" pitchFamily="2" charset="0"/>
              </a:rPr>
              <a:t/>
            </a:r>
            <a:br>
              <a:rPr lang="en-GB" dirty="0">
                <a:latin typeface="Twinkl" panose="02000000000000000000" pitchFamily="2" charset="0"/>
              </a:rPr>
            </a:br>
            <a:r>
              <a:rPr lang="en-GB" dirty="0" smtClean="0">
                <a:latin typeface="Twinkl" panose="02000000000000000000" pitchFamily="2" charset="0"/>
              </a:rPr>
              <a:t>cam </a:t>
            </a:r>
            <a:r>
              <a:rPr lang="en-GB" dirty="0">
                <a:latin typeface="Twinkl" panose="02000000000000000000" pitchFamily="2" charset="0"/>
              </a:rPr>
              <a:t>+ </a:t>
            </a:r>
            <a:r>
              <a:rPr lang="en-GB" dirty="0" smtClean="0">
                <a:latin typeface="Twinkl" panose="02000000000000000000" pitchFamily="2" charset="0"/>
              </a:rPr>
              <a:t>el </a:t>
            </a:r>
            <a:r>
              <a:rPr lang="en-GB" dirty="0">
                <a:latin typeface="Twinkl" panose="02000000000000000000" pitchFamily="2" charset="0"/>
              </a:rPr>
              <a:t>= </a:t>
            </a:r>
            <a:r>
              <a:rPr lang="en-GB" dirty="0" smtClean="0">
                <a:latin typeface="Twinkl" panose="02000000000000000000" pitchFamily="2" charset="0"/>
              </a:rPr>
              <a:t>camel</a:t>
            </a: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Definition – </a:t>
            </a:r>
            <a:r>
              <a:rPr lang="en-GB" dirty="0" smtClean="0">
                <a:latin typeface="Twinkl" panose="02000000000000000000" pitchFamily="2" charset="0"/>
              </a:rPr>
              <a:t>a mammal that can have either 1 or 2 humps.</a:t>
            </a: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309488" y="305050"/>
            <a:ext cx="2464527" cy="2165434"/>
          </a:xfrm>
          <a:prstGeom prst="rect">
            <a:avLst/>
          </a:prstGeom>
        </p:spPr>
      </p:pic>
    </p:spTree>
    <p:extLst>
      <p:ext uri="{BB962C8B-B14F-4D97-AF65-F5344CB8AC3E}">
        <p14:creationId xmlns:p14="http://schemas.microsoft.com/office/powerpoint/2010/main" val="2561579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travel</a:t>
            </a:r>
            <a:endParaRPr lang="en-GB" sz="23900" dirty="0">
              <a:latin typeface="Twinkl" panose="02000000000000000000" pitchFamily="2" charset="0"/>
            </a:endParaRPr>
          </a:p>
        </p:txBody>
      </p:sp>
    </p:spTree>
    <p:extLst>
      <p:ext uri="{BB962C8B-B14F-4D97-AF65-F5344CB8AC3E}">
        <p14:creationId xmlns:p14="http://schemas.microsoft.com/office/powerpoint/2010/main" val="995074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6600" dirty="0" smtClean="0">
                <a:latin typeface="Twinkl" panose="02000000000000000000" pitchFamily="2" charset="0"/>
              </a:rPr>
              <a:t>travel</a:t>
            </a:r>
            <a:br>
              <a:rPr lang="en-GB" sz="6600" dirty="0" smtClean="0">
                <a:latin typeface="Twinkl" panose="02000000000000000000" pitchFamily="2" charset="0"/>
              </a:rPr>
            </a:br>
            <a:r>
              <a:rPr lang="en-GB" sz="6600" dirty="0" smtClean="0">
                <a:latin typeface="Twinkl" panose="02000000000000000000" pitchFamily="2" charset="0"/>
              </a:rPr>
              <a:t>trav + el = travel</a:t>
            </a:r>
            <a:endParaRPr lang="en-GB" sz="6600"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598320" y="381000"/>
            <a:ext cx="3235743" cy="3252684"/>
          </a:xfrm>
          <a:prstGeom prst="rect">
            <a:avLst/>
          </a:prstGeom>
        </p:spPr>
      </p:pic>
    </p:spTree>
    <p:extLst>
      <p:ext uri="{BB962C8B-B14F-4D97-AF65-F5344CB8AC3E}">
        <p14:creationId xmlns:p14="http://schemas.microsoft.com/office/powerpoint/2010/main" val="3432063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travel</a:t>
            </a:r>
            <a:br>
              <a:rPr lang="en-GB" dirty="0">
                <a:latin typeface="Twinkl" panose="02000000000000000000" pitchFamily="2" charset="0"/>
              </a:rPr>
            </a:br>
            <a:r>
              <a:rPr lang="en-GB" dirty="0">
                <a:latin typeface="Twinkl" panose="02000000000000000000" pitchFamily="2" charset="0"/>
              </a:rPr>
              <a:t>trav + el = travel</a:t>
            </a:r>
            <a:br>
              <a:rPr lang="en-GB" dirty="0">
                <a:latin typeface="Twinkl" panose="02000000000000000000" pitchFamily="2" charset="0"/>
              </a:rPr>
            </a:br>
            <a:r>
              <a:rPr lang="en-GB" dirty="0">
                <a:latin typeface="Twinkl" panose="02000000000000000000" pitchFamily="2" charset="0"/>
              </a:rPr>
              <a:t>Definition – </a:t>
            </a:r>
            <a:r>
              <a:rPr lang="en-GB" dirty="0" smtClean="0">
                <a:latin typeface="Twinkl" panose="02000000000000000000" pitchFamily="2" charset="0"/>
              </a:rPr>
              <a:t>visiting or going to different places</a:t>
            </a: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86025" y="240631"/>
            <a:ext cx="2361866" cy="2374232"/>
          </a:xfrm>
          <a:prstGeom prst="rect">
            <a:avLst/>
          </a:prstGeom>
        </p:spPr>
      </p:pic>
    </p:spTree>
    <p:extLst>
      <p:ext uri="{BB962C8B-B14F-4D97-AF65-F5344CB8AC3E}">
        <p14:creationId xmlns:p14="http://schemas.microsoft.com/office/powerpoint/2010/main" val="1563152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smtClean="0">
                <a:latin typeface="Twinkl" panose="02000000000000000000" pitchFamily="2" charset="0"/>
              </a:rPr>
              <a:t>tinsel</a:t>
            </a:r>
            <a:endParaRPr lang="en-GB" sz="19900" i="1" dirty="0">
              <a:latin typeface="Twinkl" panose="02000000000000000000" pitchFamily="2" charset="0"/>
            </a:endParaRPr>
          </a:p>
        </p:txBody>
      </p:sp>
    </p:spTree>
    <p:extLst>
      <p:ext uri="{BB962C8B-B14F-4D97-AF65-F5344CB8AC3E}">
        <p14:creationId xmlns:p14="http://schemas.microsoft.com/office/powerpoint/2010/main" val="206895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0700" dirty="0" smtClean="0">
                <a:latin typeface="Twinkl" panose="02000000000000000000" pitchFamily="2" charset="0"/>
              </a:rPr>
              <a:t>tinsel</a:t>
            </a:r>
            <a:r>
              <a:rPr lang="en-GB" dirty="0">
                <a:latin typeface="Twinkl" panose="02000000000000000000" pitchFamily="2" charset="0"/>
              </a:rPr>
              <a:t/>
            </a:r>
            <a:br>
              <a:rPr lang="en-GB" dirty="0">
                <a:latin typeface="Twinkl" panose="02000000000000000000" pitchFamily="2" charset="0"/>
              </a:rPr>
            </a:br>
            <a:r>
              <a:rPr lang="en-GB" dirty="0" smtClean="0">
                <a:latin typeface="Twinkl" panose="02000000000000000000" pitchFamily="2" charset="0"/>
              </a:rPr>
              <a:t>tins </a:t>
            </a:r>
            <a:r>
              <a:rPr lang="en-GB" dirty="0">
                <a:latin typeface="Twinkl" panose="02000000000000000000" pitchFamily="2" charset="0"/>
              </a:rPr>
              <a:t>+ </a:t>
            </a:r>
            <a:r>
              <a:rPr lang="en-GB" dirty="0" smtClean="0">
                <a:latin typeface="Twinkl" panose="02000000000000000000" pitchFamily="2" charset="0"/>
              </a:rPr>
              <a:t>el </a:t>
            </a:r>
            <a:r>
              <a:rPr lang="en-GB" dirty="0">
                <a:latin typeface="Twinkl" panose="02000000000000000000" pitchFamily="2" charset="0"/>
              </a:rPr>
              <a:t>= </a:t>
            </a:r>
            <a:r>
              <a:rPr lang="en-GB" dirty="0" smtClean="0">
                <a:latin typeface="Twinkl" panose="02000000000000000000" pitchFamily="2" charset="0"/>
              </a:rPr>
              <a:t>tinsel</a:t>
            </a: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618623" y="361698"/>
            <a:ext cx="3900813" cy="2541923"/>
          </a:xfrm>
          <a:prstGeom prst="rect">
            <a:avLst/>
          </a:prstGeom>
        </p:spPr>
      </p:pic>
    </p:spTree>
    <p:extLst>
      <p:ext uri="{BB962C8B-B14F-4D97-AF65-F5344CB8AC3E}">
        <p14:creationId xmlns:p14="http://schemas.microsoft.com/office/powerpoint/2010/main" val="82469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750296"/>
            <a:ext cx="10515600" cy="1481650"/>
          </a:xfrm>
        </p:spPr>
        <p:txBody>
          <a:bodyPr>
            <a:normAutofit fontScale="90000"/>
          </a:bodyPr>
          <a:lstStyle/>
          <a:p>
            <a:pPr algn="ctr"/>
            <a:r>
              <a:rPr lang="en-GB" dirty="0">
                <a:latin typeface="Twinkl" panose="02000000000000000000" pitchFamily="2" charset="0"/>
              </a:rPr>
              <a:t>tinsel</a:t>
            </a:r>
            <a:br>
              <a:rPr lang="en-GB" dirty="0">
                <a:latin typeface="Twinkl" panose="02000000000000000000" pitchFamily="2" charset="0"/>
              </a:rPr>
            </a:br>
            <a:r>
              <a:rPr lang="en-GB" dirty="0">
                <a:latin typeface="Twinkl" panose="02000000000000000000" pitchFamily="2" charset="0"/>
              </a:rPr>
              <a:t>tins + el = tinsel</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Definition – </a:t>
            </a:r>
            <a:r>
              <a:rPr lang="en-GB" dirty="0" smtClean="0">
                <a:latin typeface="Twinkl" panose="02000000000000000000" pitchFamily="2" charset="0"/>
              </a:rPr>
              <a:t>you can use tinsel as a decoration</a:t>
            </a: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201529" y="272716"/>
            <a:ext cx="3873166" cy="2523907"/>
          </a:xfrm>
          <a:prstGeom prst="rect">
            <a:avLst/>
          </a:prstGeom>
        </p:spPr>
      </p:pic>
    </p:spTree>
    <p:extLst>
      <p:ext uri="{BB962C8B-B14F-4D97-AF65-F5344CB8AC3E}">
        <p14:creationId xmlns:p14="http://schemas.microsoft.com/office/powerpoint/2010/main" val="3122698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7300" dirty="0" smtClean="0">
                <a:latin typeface="Twinkl" panose="02000000000000000000" pitchFamily="2" charset="0"/>
              </a:rPr>
              <a:t>The camel is a strong animal</a:t>
            </a:r>
            <a:r>
              <a:rPr lang="en-US" i="1" dirty="0" smtClean="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1645874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6700" dirty="0" smtClean="0">
                <a:latin typeface="Twinkl" panose="02000000000000000000" pitchFamily="2" charset="0"/>
              </a:rPr>
              <a:t>The _____ is a strong animal</a:t>
            </a:r>
            <a:r>
              <a:rPr lang="en-US" i="1" dirty="0" smtClean="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308867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The </a:t>
            </a:r>
            <a:r>
              <a:rPr lang="en-US" u="sng" dirty="0" smtClean="0">
                <a:latin typeface="Twinkl" panose="02000000000000000000" pitchFamily="2" charset="0"/>
              </a:rPr>
              <a:t>camel</a:t>
            </a:r>
            <a:r>
              <a:rPr lang="en-US" dirty="0" smtClean="0">
                <a:latin typeface="Twinkl" panose="02000000000000000000" pitchFamily="2" charset="0"/>
              </a:rPr>
              <a:t> is a strong animal.</a:t>
            </a:r>
            <a:endParaRPr lang="en-GB" dirty="0">
              <a:latin typeface="Twinkl" panose="02000000000000000000" pitchFamily="2" charset="0"/>
            </a:endParaRPr>
          </a:p>
        </p:txBody>
      </p:sp>
    </p:spTree>
    <p:extLst>
      <p:ext uri="{BB962C8B-B14F-4D97-AF65-F5344CB8AC3E}">
        <p14:creationId xmlns:p14="http://schemas.microsoft.com/office/powerpoint/2010/main" val="875257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You can travel to lots of places in the World.</a:t>
            </a:r>
            <a:r>
              <a:rPr lang="en-GB" dirty="0"/>
              <a:t/>
            </a:r>
            <a:br>
              <a:rPr lang="en-GB" dirty="0"/>
            </a:br>
            <a:endParaRPr lang="en-GB" i="1" dirty="0">
              <a:latin typeface="Twinkl Cursive Looped" panose="02000000000000000000" pitchFamily="2" charset="0"/>
            </a:endParaRPr>
          </a:p>
        </p:txBody>
      </p:sp>
    </p:spTree>
    <p:extLst>
      <p:ext uri="{BB962C8B-B14F-4D97-AF65-F5344CB8AC3E}">
        <p14:creationId xmlns:p14="http://schemas.microsoft.com/office/powerpoint/2010/main" val="3129123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You can </a:t>
            </a:r>
            <a:r>
              <a:rPr lang="en-GB" dirty="0" smtClean="0">
                <a:latin typeface="Twinkl" panose="02000000000000000000" pitchFamily="2" charset="0"/>
              </a:rPr>
              <a:t>______ </a:t>
            </a:r>
            <a:r>
              <a:rPr lang="en-GB" dirty="0">
                <a:latin typeface="Twinkl" panose="02000000000000000000" pitchFamily="2" charset="0"/>
              </a:rPr>
              <a:t>to lots of places in the World.</a:t>
            </a:r>
            <a:br>
              <a:rPr lang="en-GB" dirty="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69848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You can </a:t>
            </a:r>
            <a:r>
              <a:rPr lang="en-GB" u="sng" dirty="0">
                <a:latin typeface="Twinkl" panose="02000000000000000000" pitchFamily="2" charset="0"/>
              </a:rPr>
              <a:t>travel</a:t>
            </a:r>
            <a:r>
              <a:rPr lang="en-GB" dirty="0">
                <a:latin typeface="Twinkl" panose="02000000000000000000" pitchFamily="2" charset="0"/>
              </a:rPr>
              <a:t> to lots of places in the World.</a:t>
            </a:r>
            <a:r>
              <a:rPr lang="en-GB" dirty="0"/>
              <a:t/>
            </a:r>
            <a:br>
              <a:rPr lang="en-GB" dirty="0"/>
            </a:br>
            <a:endParaRPr lang="en-GB" i="1" dirty="0">
              <a:latin typeface="Twinkl Cursive Looped" panose="02000000000000000000" pitchFamily="2" charset="0"/>
            </a:endParaRPr>
          </a:p>
        </p:txBody>
      </p:sp>
    </p:spTree>
    <p:extLst>
      <p:ext uri="{BB962C8B-B14F-4D97-AF65-F5344CB8AC3E}">
        <p14:creationId xmlns:p14="http://schemas.microsoft.com/office/powerpoint/2010/main" val="957220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Tinsel can be used as a decoration. </a:t>
            </a:r>
            <a:endParaRPr lang="en-GB" i="1" dirty="0">
              <a:latin typeface="Twinkl" panose="02000000000000000000" pitchFamily="2" charset="0"/>
            </a:endParaRPr>
          </a:p>
        </p:txBody>
      </p:sp>
    </p:spTree>
    <p:extLst>
      <p:ext uri="{BB962C8B-B14F-4D97-AF65-F5344CB8AC3E}">
        <p14:creationId xmlns:p14="http://schemas.microsoft.com/office/powerpoint/2010/main" val="547390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1216821" cy="1481650"/>
          </a:xfrm>
        </p:spPr>
        <p:txBody>
          <a:bodyPr>
            <a:normAutofit fontScale="90000"/>
          </a:bodyPr>
          <a:lstStyle/>
          <a:p>
            <a:pPr algn="ctr"/>
            <a:r>
              <a:rPr lang="en-GB" dirty="0" smtClean="0">
                <a:latin typeface="Twinkl" panose="02000000000000000000" pitchFamily="2" charset="0"/>
              </a:rPr>
              <a:t>______ </a:t>
            </a:r>
            <a:r>
              <a:rPr lang="en-GB" dirty="0">
                <a:latin typeface="Twinkl" panose="02000000000000000000" pitchFamily="2" charset="0"/>
              </a:rPr>
              <a:t>can be used as a decoration. </a:t>
            </a:r>
            <a:endParaRPr lang="en-GB" i="1" dirty="0">
              <a:latin typeface="Twinkl" panose="02000000000000000000" pitchFamily="2" charset="0"/>
            </a:endParaRPr>
          </a:p>
        </p:txBody>
      </p:sp>
    </p:spTree>
    <p:extLst>
      <p:ext uri="{BB962C8B-B14F-4D97-AF65-F5344CB8AC3E}">
        <p14:creationId xmlns:p14="http://schemas.microsoft.com/office/powerpoint/2010/main" val="19347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u="sng" dirty="0">
                <a:latin typeface="Twinkl" panose="02000000000000000000" pitchFamily="2" charset="0"/>
              </a:rPr>
              <a:t>Tinsel</a:t>
            </a:r>
            <a:r>
              <a:rPr lang="en-GB" dirty="0">
                <a:latin typeface="Twinkl" panose="02000000000000000000" pitchFamily="2" charset="0"/>
              </a:rPr>
              <a:t> can be used as a decoration. </a:t>
            </a:r>
            <a:endParaRPr lang="en-GB" i="1" dirty="0">
              <a:latin typeface="Twinkl" panose="02000000000000000000" pitchFamily="2" charset="0"/>
            </a:endParaRPr>
          </a:p>
        </p:txBody>
      </p:sp>
    </p:spTree>
    <p:extLst>
      <p:ext uri="{BB962C8B-B14F-4D97-AF65-F5344CB8AC3E}">
        <p14:creationId xmlns:p14="http://schemas.microsoft.com/office/powerpoint/2010/main" val="2609810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door</a:t>
            </a:r>
            <a:endParaRPr lang="en-GB" sz="19900" dirty="0">
              <a:latin typeface="Twinkl"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smtClean="0">
                <a:latin typeface="Twinkl" panose="02000000000000000000" pitchFamily="2" charset="0"/>
              </a:rPr>
              <a:t>door</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r>
              <a:rPr lang="en-GB" dirty="0" smtClean="0">
                <a:latin typeface="Twinkl" panose="02000000000000000000" pitchFamily="2" charset="0"/>
              </a:rPr>
              <a:t>movable barrier, commonly on hinges, for closing a passage into a building, room, or other enclosure</a:t>
            </a: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284162" y="125579"/>
            <a:ext cx="2009859" cy="3233251"/>
          </a:xfrm>
          <a:prstGeom prst="rect">
            <a:avLst/>
          </a:prstGeom>
        </p:spPr>
      </p:pic>
    </p:spTree>
    <p:extLst>
      <p:ext uri="{BB962C8B-B14F-4D97-AF65-F5344CB8AC3E}">
        <p14:creationId xmlns:p14="http://schemas.microsoft.com/office/powerpoint/2010/main" val="1965264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9900" dirty="0" smtClean="0">
                <a:latin typeface="Twinkl" panose="02000000000000000000" pitchFamily="2" charset="0"/>
              </a:rPr>
              <a:t>floor</a:t>
            </a:r>
            <a:endParaRPr lang="en-GB" sz="19900"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98342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fontScale="90000"/>
          </a:bodyPr>
          <a:lstStyle/>
          <a:p>
            <a:pPr algn="ctr"/>
            <a:r>
              <a:rPr lang="en-GB" sz="10700" dirty="0" smtClean="0">
                <a:latin typeface="Twinkl" panose="02000000000000000000" pitchFamily="2" charset="0"/>
              </a:rPr>
              <a:t>floor</a:t>
            </a:r>
            <a:r>
              <a:rPr lang="en-GB" sz="7200" dirty="0" smtClean="0">
                <a:latin typeface="Twinkl" panose="02000000000000000000" pitchFamily="2" charset="0"/>
              </a:rPr>
              <a:t/>
            </a:r>
            <a:br>
              <a:rPr lang="en-GB" sz="7200" dirty="0" smtClean="0">
                <a:latin typeface="Twinkl" panose="02000000000000000000" pitchFamily="2" charset="0"/>
              </a:rPr>
            </a:br>
            <a:r>
              <a:rPr lang="en-GB" sz="7200" dirty="0">
                <a:latin typeface="Twinkl" panose="02000000000000000000" pitchFamily="2" charset="0"/>
              </a:rPr>
              <a:t/>
            </a:r>
            <a:br>
              <a:rPr lang="en-GB" sz="7200" dirty="0">
                <a:latin typeface="Twinkl" panose="02000000000000000000" pitchFamily="2" charset="0"/>
              </a:rPr>
            </a:br>
            <a:r>
              <a:rPr lang="en-GB" sz="7200" dirty="0" smtClean="0">
                <a:latin typeface="Twinkl" panose="02000000000000000000" pitchFamily="2" charset="0"/>
              </a:rPr>
              <a:t>lower surface, the bottom of a room</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551196" y="435392"/>
            <a:ext cx="3942407" cy="2933450"/>
          </a:xfrm>
          <a:prstGeom prst="rect">
            <a:avLst/>
          </a:prstGeom>
        </p:spPr>
      </p:pic>
    </p:spTree>
    <p:extLst>
      <p:ext uri="{BB962C8B-B14F-4D97-AF65-F5344CB8AC3E}">
        <p14:creationId xmlns:p14="http://schemas.microsoft.com/office/powerpoint/2010/main" val="1594218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The door slammed shut.</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2792488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a:bodyPr>
          <a:lstStyle/>
          <a:p>
            <a:pPr algn="ctr"/>
            <a:r>
              <a:rPr lang="en-US" sz="8000" dirty="0" smtClean="0">
                <a:latin typeface="Twinkl" panose="02000000000000000000" pitchFamily="2" charset="0"/>
              </a:rPr>
              <a:t>The door slammed shut</a:t>
            </a:r>
            <a:r>
              <a:rPr lang="en-US" i="1" dirty="0" smtClean="0">
                <a:latin typeface="Twinkl" panose="02000000000000000000" pitchFamily="2" charset="0"/>
              </a:rPr>
              <a:t>.</a:t>
            </a:r>
            <a:endParaRPr lang="en-GB" i="1" dirty="0">
              <a:latin typeface="Twinkl" panose="02000000000000000000" pitchFamily="2" charset="0"/>
            </a:endParaRPr>
          </a:p>
        </p:txBody>
      </p:sp>
      <p:sp>
        <p:nvSpPr>
          <p:cNvPr id="3" name="Rectangle 2">
            <a:extLst>
              <a:ext uri="{FF2B5EF4-FFF2-40B4-BE49-F238E27FC236}">
                <a16:creationId xmlns:a16="http://schemas.microsoft.com/office/drawing/2014/main" id="{67500FEA-230F-42CE-B40D-6D55365C5AA7}"/>
              </a:ext>
            </a:extLst>
          </p:cNvPr>
          <p:cNvSpPr/>
          <p:nvPr/>
        </p:nvSpPr>
        <p:spPr>
          <a:xfrm>
            <a:off x="3156851" y="3616253"/>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376743" y="161083"/>
            <a:ext cx="2005758" cy="3231160"/>
          </a:xfrm>
          <a:prstGeom prst="rect">
            <a:avLst/>
          </a:prstGeom>
        </p:spPr>
      </p:pic>
    </p:spTree>
    <p:extLst>
      <p:ext uri="{BB962C8B-B14F-4D97-AF65-F5344CB8AC3E}">
        <p14:creationId xmlns:p14="http://schemas.microsoft.com/office/powerpoint/2010/main" val="1935590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The floor was dirty.</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1295676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695861"/>
          </a:xfrm>
        </p:spPr>
        <p:txBody>
          <a:bodyPr>
            <a:normAutofit fontScale="90000"/>
          </a:bodyPr>
          <a:lstStyle/>
          <a:p>
            <a:pPr algn="ctr"/>
            <a:r>
              <a:rPr lang="en-GB" dirty="0">
                <a:latin typeface="Twinkl" panose="02000000000000000000" pitchFamily="2" charset="0"/>
              </a:rPr>
              <a:t/>
            </a:r>
            <a:br>
              <a:rPr lang="en-GB" dirty="0">
                <a:latin typeface="Twinkl" panose="02000000000000000000" pitchFamily="2" charset="0"/>
              </a:rPr>
            </a:br>
            <a:r>
              <a:rPr lang="en-GB" sz="8900" dirty="0">
                <a:latin typeface="Twinkl" panose="02000000000000000000" pitchFamily="2" charset="0"/>
              </a:rPr>
              <a:t>The </a:t>
            </a:r>
            <a:r>
              <a:rPr lang="en-GB" sz="8900" dirty="0" smtClean="0">
                <a:latin typeface="Twinkl" panose="02000000000000000000" pitchFamily="2" charset="0"/>
              </a:rPr>
              <a:t>floor was dirty.</a:t>
            </a:r>
            <a:r>
              <a:rPr lang="en-GB" sz="8900" dirty="0"/>
              <a:t/>
            </a:r>
            <a:br>
              <a:rPr lang="en-GB" sz="8900" dirty="0"/>
            </a:br>
            <a:endParaRPr lang="en-GB" sz="8900" i="1" dirty="0"/>
          </a:p>
        </p:txBody>
      </p:sp>
      <p:pic>
        <p:nvPicPr>
          <p:cNvPr id="3" name="Picture 2"/>
          <p:cNvPicPr>
            <a:picLocks noChangeAspect="1"/>
          </p:cNvPicPr>
          <p:nvPr/>
        </p:nvPicPr>
        <p:blipFill>
          <a:blip r:embed="rId2"/>
          <a:stretch>
            <a:fillRect/>
          </a:stretch>
        </p:blipFill>
        <p:spPr>
          <a:xfrm>
            <a:off x="321794" y="0"/>
            <a:ext cx="3944454" cy="2938527"/>
          </a:xfrm>
          <a:prstGeom prst="rect">
            <a:avLst/>
          </a:prstGeom>
        </p:spPr>
      </p:pic>
      <p:sp>
        <p:nvSpPr>
          <p:cNvPr id="4" name="Rectangle 3">
            <a:extLst>
              <a:ext uri="{FF2B5EF4-FFF2-40B4-BE49-F238E27FC236}">
                <a16:creationId xmlns:a16="http://schemas.microsoft.com/office/drawing/2014/main" id="{67500FEA-230F-42CE-B40D-6D55365C5AA7}"/>
              </a:ext>
            </a:extLst>
          </p:cNvPr>
          <p:cNvSpPr/>
          <p:nvPr/>
        </p:nvSpPr>
        <p:spPr>
          <a:xfrm>
            <a:off x="4158336" y="3686868"/>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494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prove</a:t>
            </a:r>
            <a:endParaRPr lang="en-GB" dirty="0">
              <a:latin typeface="Twinkl" panose="02000000000000000000" pitchFamily="2" charset="0"/>
            </a:endParaRPr>
          </a:p>
        </p:txBody>
      </p:sp>
    </p:spTree>
    <p:extLst>
      <p:ext uri="{BB962C8B-B14F-4D97-AF65-F5344CB8AC3E}">
        <p14:creationId xmlns:p14="http://schemas.microsoft.com/office/powerpoint/2010/main" val="239908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789054"/>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r>
              <a:rPr lang="en-GB" sz="3600" b="1" u="sng" dirty="0">
                <a:latin typeface="Twinkl" panose="02000000000000000000" pitchFamily="2" charset="0"/>
              </a:rPr>
              <a:t>Wild Weather</a:t>
            </a:r>
            <a:r>
              <a:rPr lang="en-GB" sz="3600" dirty="0">
                <a:latin typeface="Twinkl" panose="02000000000000000000" pitchFamily="2" charset="0"/>
              </a:rPr>
              <a:t> </a:t>
            </a:r>
            <a:br>
              <a:rPr lang="en-GB" sz="3600" dirty="0">
                <a:latin typeface="Twinkl" panose="02000000000000000000" pitchFamily="2" charset="0"/>
              </a:rPr>
            </a:br>
            <a:r>
              <a:rPr lang="en-GB" sz="3600" dirty="0">
                <a:latin typeface="Twinkl" panose="02000000000000000000" pitchFamily="2" charset="0"/>
              </a:rPr>
              <a:t>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a:t>
            </a:r>
            <a:br>
              <a:rPr lang="en-GB" sz="3600" dirty="0">
                <a:latin typeface="Twinkl" panose="02000000000000000000" pitchFamily="2" charset="0"/>
              </a:rPr>
            </a:br>
            <a:r>
              <a:rPr lang="en-GB" sz="3600" dirty="0">
                <a:latin typeface="Twinkl" panose="02000000000000000000" pitchFamily="2" charset="0"/>
              </a:rPr>
              <a:t>Emperor penguins squirrel away fish to feed their babies.  They also stand close together to improve their warmth.</a:t>
            </a:r>
            <a:endParaRPr lang="en-GB" sz="36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011" y="385011"/>
            <a:ext cx="11405936" cy="5632311"/>
          </a:xfrm>
          <a:prstGeom prst="rect">
            <a:avLst/>
          </a:prstGeom>
        </p:spPr>
        <p:txBody>
          <a:bodyPr wrap="square">
            <a:spAutoFit/>
          </a:bodyPr>
          <a:lstStyle/>
          <a:p>
            <a:r>
              <a:rPr lang="en-GB" sz="3600" b="1" u="sng" dirty="0">
                <a:latin typeface="Twinkl" panose="02000000000000000000" pitchFamily="2" charset="0"/>
              </a:rPr>
              <a:t>Wild Weather</a:t>
            </a:r>
            <a:r>
              <a:rPr lang="en-GB" sz="3600" dirty="0">
                <a:latin typeface="Twinkl" panose="02000000000000000000" pitchFamily="2" charset="0"/>
              </a:rPr>
              <a:t> </a:t>
            </a:r>
            <a:br>
              <a:rPr lang="en-GB" sz="3600" dirty="0">
                <a:latin typeface="Twinkl" panose="02000000000000000000" pitchFamily="2" charset="0"/>
              </a:rPr>
            </a:br>
            <a:r>
              <a:rPr lang="en-GB" sz="3600" dirty="0">
                <a:latin typeface="Twinkl" panose="02000000000000000000" pitchFamily="2" charset="0"/>
              </a:rPr>
              <a:t>Even in the middle of summer, people in Antarctica and the Artic have to wear warm clothes. They need to wear a thick coat, hat and gloves when they </a:t>
            </a:r>
            <a:r>
              <a:rPr lang="en-GB" sz="3600" b="1" u="sng" dirty="0">
                <a:latin typeface="Twinkl" panose="02000000000000000000" pitchFamily="2" charset="0"/>
              </a:rPr>
              <a:t>travel</a:t>
            </a:r>
            <a:r>
              <a:rPr lang="en-GB" sz="3600" dirty="0">
                <a:latin typeface="Twinkl" panose="02000000000000000000" pitchFamily="2" charset="0"/>
              </a:rPr>
              <a:t> to keep them warm! The freezing temperatures are cold enough to make uncovered little fingers, toes and noses freeze within minutes. </a:t>
            </a:r>
            <a:br>
              <a:rPr lang="en-GB" sz="3600" dirty="0">
                <a:latin typeface="Twinkl" panose="02000000000000000000" pitchFamily="2" charset="0"/>
              </a:rPr>
            </a:br>
            <a:r>
              <a:rPr lang="en-GB" sz="3600" dirty="0">
                <a:latin typeface="Twinkl" panose="02000000000000000000" pitchFamily="2" charset="0"/>
              </a:rPr>
              <a:t>Emperor penguins squirrel away fish to feed their babies.  They also stand close together to improve their warmth.</a:t>
            </a:r>
            <a:endParaRPr lang="en-GB" sz="3600" dirty="0"/>
          </a:p>
        </p:txBody>
      </p:sp>
    </p:spTree>
    <p:extLst>
      <p:ext uri="{BB962C8B-B14F-4D97-AF65-F5344CB8AC3E}">
        <p14:creationId xmlns:p14="http://schemas.microsoft.com/office/powerpoint/2010/main" val="27970884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Autofit/>
          </a:bodyPr>
          <a:lstStyle/>
          <a:p>
            <a:r>
              <a:rPr lang="en-GB" dirty="0">
                <a:latin typeface="Twinkl" panose="02000000000000000000" pitchFamily="2" charset="0"/>
              </a:rPr>
              <a:t>They need to wear a thick coat, hat and gloves when they </a:t>
            </a:r>
            <a:r>
              <a:rPr lang="en-GB" b="1" dirty="0">
                <a:latin typeface="Twinkl" panose="02000000000000000000" pitchFamily="2" charset="0"/>
              </a:rPr>
              <a:t>travel </a:t>
            </a:r>
            <a:r>
              <a:rPr lang="en-GB" dirty="0">
                <a:latin typeface="Twinkl" panose="02000000000000000000" pitchFamily="2" charset="0"/>
              </a:rPr>
              <a:t>to keep them warm!</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2</a:t>
            </a:r>
            <a:r>
              <a:rPr lang="en-GB" sz="7200" dirty="0" smtClean="0">
                <a:latin typeface="Twinkl" panose="02000000000000000000" pitchFamily="2" charset="0"/>
              </a:rPr>
              <a:t> </a:t>
            </a:r>
            <a:r>
              <a:rPr lang="en-GB" sz="7200" dirty="0">
                <a:latin typeface="Twinkl" panose="02000000000000000000" pitchFamily="2" charset="0"/>
              </a:rPr>
              <a:t>- Autumn 2</a:t>
            </a:r>
          </a:p>
          <a:p>
            <a:r>
              <a:rPr lang="en-GB" sz="7200" dirty="0">
                <a:latin typeface="Twinkl" panose="02000000000000000000" pitchFamily="2" charset="0"/>
              </a:rPr>
              <a:t>Week 1 -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3558" y="39908"/>
            <a:ext cx="11069678" cy="6818092"/>
          </a:xfrm>
          <a:prstGeom prst="rect">
            <a:avLst/>
          </a:prstGeom>
        </p:spPr>
      </p:pic>
    </p:spTree>
    <p:extLst>
      <p:ext uri="{BB962C8B-B14F-4D97-AF65-F5344CB8AC3E}">
        <p14:creationId xmlns:p14="http://schemas.microsoft.com/office/powerpoint/2010/main" val="2068379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40752340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316826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8400" dirty="0" smtClean="0">
                <a:latin typeface="Twinkl" panose="02000000000000000000" pitchFamily="2" charset="0"/>
              </a:rPr>
              <a:t>prove</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Definition </a:t>
            </a:r>
            <a:r>
              <a:rPr lang="en-GB" dirty="0" smtClean="0">
                <a:latin typeface="Twinkl" panose="02000000000000000000" pitchFamily="2" charset="0"/>
              </a:rPr>
              <a:t>– to show it is true </a:t>
            </a:r>
            <a:endParaRPr lang="en-GB" dirty="0">
              <a:latin typeface="Twinkl" panose="02000000000000000000" pitchFamily="2" charset="0"/>
            </a:endParaRPr>
          </a:p>
        </p:txBody>
      </p:sp>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200" y="612170"/>
            <a:ext cx="7500771" cy="3770263"/>
          </a:xfrm>
          <a:prstGeom prst="rect">
            <a:avLst/>
          </a:prstGeom>
        </p:spPr>
        <p:txBody>
          <a:bodyPr wrap="none">
            <a:spAutoFit/>
          </a:bodyPr>
          <a:lstStyle/>
          <a:p>
            <a:r>
              <a:rPr lang="en-US" sz="23900" dirty="0">
                <a:latin typeface="Twinkl" panose="02000000000000000000" pitchFamily="2" charset="0"/>
              </a:rPr>
              <a:t>prove</a:t>
            </a:r>
            <a:endParaRPr lang="en-GB" sz="3600" dirty="0"/>
          </a:p>
        </p:txBody>
      </p:sp>
    </p:spTree>
    <p:extLst>
      <p:ext uri="{BB962C8B-B14F-4D97-AF65-F5344CB8AC3E}">
        <p14:creationId xmlns:p14="http://schemas.microsoft.com/office/powerpoint/2010/main" val="4037903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12800" dirty="0">
                <a:latin typeface="Twinkl" panose="02000000000000000000" pitchFamily="2" charset="0"/>
              </a:rPr>
              <a:t>p</a:t>
            </a:r>
            <a:r>
              <a:rPr lang="en-US" sz="12800" dirty="0" smtClean="0">
                <a:latin typeface="Twinkl" panose="02000000000000000000" pitchFamily="2" charset="0"/>
              </a:rPr>
              <a:t>rove</a:t>
            </a:r>
            <a:r>
              <a:rPr lang="en-US" dirty="0" smtClean="0">
                <a:latin typeface="Twinkl" panose="02000000000000000000" pitchFamily="2" charset="0"/>
              </a:rPr>
              <a:t/>
            </a:r>
            <a:br>
              <a:rPr lang="en-US" dirty="0" smtClean="0">
                <a:latin typeface="Twinkl" panose="02000000000000000000" pitchFamily="2" charset="0"/>
              </a:rPr>
            </a:br>
            <a:r>
              <a:rPr lang="en-US" dirty="0" smtClean="0">
                <a:latin typeface="Twinkl" panose="02000000000000000000" pitchFamily="2" charset="0"/>
              </a:rPr>
              <a:t>definition – to show it is true</a:t>
            </a:r>
            <a:endParaRPr lang="en-GB"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656793" y="531370"/>
            <a:ext cx="3017782" cy="2426418"/>
          </a:xfrm>
          <a:prstGeom prst="rect">
            <a:avLst/>
          </a:prstGeom>
        </p:spPr>
      </p:pic>
    </p:spTree>
    <p:extLst>
      <p:ext uri="{BB962C8B-B14F-4D97-AF65-F5344CB8AC3E}">
        <p14:creationId xmlns:p14="http://schemas.microsoft.com/office/powerpoint/2010/main" val="41847970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5143158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move</a:t>
            </a:r>
            <a:endParaRPr lang="en-GB" sz="28700" dirty="0">
              <a:latin typeface="Twinkl" panose="02000000000000000000" pitchFamily="2" charset="0"/>
            </a:endParaRPr>
          </a:p>
        </p:txBody>
      </p:sp>
    </p:spTree>
    <p:extLst>
      <p:ext uri="{BB962C8B-B14F-4D97-AF65-F5344CB8AC3E}">
        <p14:creationId xmlns:p14="http://schemas.microsoft.com/office/powerpoint/2010/main" val="9873469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move</a:t>
            </a: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Cursive Looped" panose="02000000000000000000" pitchFamily="2" charset="0"/>
              </a:rPr>
              <a:t/>
            </a:r>
            <a:br>
              <a:rPr lang="en-GB" dirty="0">
                <a:latin typeface="Twinkl Cursive Looped" panose="02000000000000000000" pitchFamily="2" charset="0"/>
              </a:rPr>
            </a:br>
            <a:r>
              <a:rPr lang="en-GB" dirty="0">
                <a:latin typeface="Twinkl" panose="02000000000000000000" pitchFamily="2" charset="0"/>
              </a:rPr>
              <a:t>d</a:t>
            </a:r>
            <a:r>
              <a:rPr lang="en-GB" dirty="0" smtClean="0">
                <a:latin typeface="Twinkl" panose="02000000000000000000" pitchFamily="2" charset="0"/>
              </a:rPr>
              <a:t>efinition </a:t>
            </a:r>
            <a:r>
              <a:rPr lang="en-GB" dirty="0">
                <a:latin typeface="Twinkl" panose="02000000000000000000" pitchFamily="2" charset="0"/>
              </a:rPr>
              <a:t>- to </a:t>
            </a:r>
            <a:r>
              <a:rPr lang="en-GB" dirty="0" smtClean="0">
                <a:latin typeface="Twinkl" panose="02000000000000000000" pitchFamily="2" charset="0"/>
              </a:rPr>
              <a:t>change position   </a:t>
            </a:r>
            <a:endParaRPr lang="en-GB" dirty="0">
              <a:latin typeface="Twinkl" panose="02000000000000000000" pitchFamily="2" charset="0"/>
            </a:endParaRPr>
          </a:p>
        </p:txBody>
      </p:sp>
    </p:spTree>
    <p:extLst>
      <p:ext uri="{BB962C8B-B14F-4D97-AF65-F5344CB8AC3E}">
        <p14:creationId xmlns:p14="http://schemas.microsoft.com/office/powerpoint/2010/main" val="4054653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fr-FR" dirty="0">
                <a:latin typeface="Twinkl" panose="02000000000000000000" pitchFamily="2" charset="0"/>
              </a:rPr>
              <a:t>The sound /l/ spelt with ‘le’ at the end of words.</a:t>
            </a:r>
            <a:endParaRPr lang="en-GB" dirty="0">
              <a:latin typeface="Twinkl Cursive Looped" panose="02000000000000000000" pitchFamily="2" charset="0"/>
            </a:endParaRPr>
          </a:p>
        </p:txBody>
      </p:sp>
    </p:spTree>
    <p:extLst>
      <p:ext uri="{BB962C8B-B14F-4D97-AF65-F5344CB8AC3E}">
        <p14:creationId xmlns:p14="http://schemas.microsoft.com/office/powerpoint/2010/main" val="36089699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le</a:t>
            </a:r>
            <a:endParaRPr lang="en-GB" sz="28700" dirty="0">
              <a:latin typeface="Twinkl" panose="02000000000000000000" pitchFamily="2" charset="0"/>
            </a:endParaRPr>
          </a:p>
        </p:txBody>
      </p:sp>
    </p:spTree>
    <p:extLst>
      <p:ext uri="{BB962C8B-B14F-4D97-AF65-F5344CB8AC3E}">
        <p14:creationId xmlns:p14="http://schemas.microsoft.com/office/powerpoint/2010/main" val="1746511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978568"/>
            <a:ext cx="10515600" cy="3031958"/>
          </a:xfrm>
        </p:spPr>
        <p:txBody>
          <a:bodyPr>
            <a:normAutofit fontScale="90000"/>
          </a:bodyPr>
          <a:lstStyle/>
          <a:p>
            <a:pPr algn="ctr"/>
            <a:r>
              <a:rPr lang="en-US" i="1" dirty="0">
                <a:latin typeface="Twinkl" panose="02000000000000000000" pitchFamily="2" charset="0"/>
              </a:rPr>
              <a:t>“</a:t>
            </a:r>
            <a:r>
              <a:rPr lang="en-US" sz="10700" dirty="0">
                <a:latin typeface="Twinkl" panose="02000000000000000000" pitchFamily="2" charset="0"/>
              </a:rPr>
              <a:t>le</a:t>
            </a:r>
            <a:r>
              <a:rPr lang="en-US" i="1" dirty="0">
                <a:latin typeface="Twinkl" panose="02000000000000000000" pitchFamily="2" charset="0"/>
              </a:rPr>
              <a:t>”</a:t>
            </a:r>
            <a:br>
              <a:rPr lang="en-US" i="1" dirty="0">
                <a:latin typeface="Twinkl" panose="02000000000000000000" pitchFamily="2" charset="0"/>
              </a:rPr>
            </a:br>
            <a:r>
              <a:rPr lang="en-US" i="1" dirty="0">
                <a:latin typeface="Twinkl" panose="02000000000000000000" pitchFamily="2" charset="0"/>
              </a:rPr>
              <a:t>makes the /l/ sound at the end of these words</a:t>
            </a:r>
            <a:r>
              <a:rPr lang="en-GB" i="1" dirty="0" smtClean="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277986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little</a:t>
            </a:r>
            <a:endParaRPr lang="en-GB" sz="23900" dirty="0">
              <a:latin typeface="Twinkl" panose="02000000000000000000" pitchFamily="2" charset="0"/>
            </a:endParaRPr>
          </a:p>
        </p:txBody>
      </p:sp>
    </p:spTree>
    <p:extLst>
      <p:ext uri="{BB962C8B-B14F-4D97-AF65-F5344CB8AC3E}">
        <p14:creationId xmlns:p14="http://schemas.microsoft.com/office/powerpoint/2010/main" val="24317661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Autofit/>
          </a:bodyPr>
          <a:lstStyle/>
          <a:p>
            <a:pPr algn="ctr"/>
            <a:r>
              <a:rPr lang="en-US" sz="19900" dirty="0" smtClean="0">
                <a:latin typeface="Twinkl" panose="02000000000000000000" pitchFamily="2" charset="0"/>
              </a:rPr>
              <a:t>little</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068648" y="1480363"/>
            <a:ext cx="2191465" cy="25546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170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15300" dirty="0" smtClean="0">
                <a:latin typeface="Twinkl" panose="02000000000000000000" pitchFamily="2" charset="0"/>
              </a:rPr>
              <a:t>prove</a:t>
            </a:r>
            <a:r>
              <a:rPr lang="en-GB" dirty="0" smtClean="0">
                <a:latin typeface="Twinkl" panose="02000000000000000000" pitchFamily="2" charset="0"/>
              </a:rPr>
              <a:t> </a:t>
            </a:r>
            <a:r>
              <a:rPr lang="en-GB" dirty="0">
                <a:latin typeface="Twinkl Cursive Looped" panose="02000000000000000000" pitchFamily="2" charset="0"/>
              </a:rPr>
              <a:t/>
            </a:r>
            <a:br>
              <a:rPr lang="en-GB" dirty="0">
                <a:latin typeface="Twinkl Cursive Looped" panose="02000000000000000000" pitchFamily="2" charset="0"/>
              </a:rPr>
            </a:br>
            <a:r>
              <a:rPr lang="en-GB" dirty="0" smtClean="0">
                <a:latin typeface="Twinkl Cursive Looped" panose="02000000000000000000" pitchFamily="2" charset="0"/>
              </a:rPr>
              <a:t/>
            </a:r>
            <a:br>
              <a:rPr lang="en-GB" dirty="0" smtClean="0">
                <a:latin typeface="Twinkl Cursive Looped" panose="02000000000000000000" pitchFamily="2" charset="0"/>
              </a:rPr>
            </a:br>
            <a:r>
              <a:rPr lang="en-GB" dirty="0" smtClean="0">
                <a:latin typeface="Twinkl" panose="02000000000000000000" pitchFamily="2" charset="0"/>
              </a:rPr>
              <a:t>I need to prove I didn’t do it.</a:t>
            </a:r>
            <a:r>
              <a:rPr lang="en-GB" dirty="0">
                <a:latin typeface="Twinkl Cursive Looped" panose="02000000000000000000" pitchFamily="2" charset="0"/>
              </a:rPr>
              <a:t/>
            </a:r>
            <a:br>
              <a:rPr lang="en-GB" dirty="0">
                <a:latin typeface="Twinkl Cursive Looped" panose="02000000000000000000" pitchFamily="2" charset="0"/>
              </a:rPr>
            </a:br>
            <a:endParaRPr lang="en-GB"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423109" y="237623"/>
            <a:ext cx="3015319" cy="2425365"/>
          </a:xfrm>
          <a:prstGeom prst="rect">
            <a:avLst/>
          </a:prstGeom>
        </p:spPr>
      </p:pic>
    </p:spTree>
    <p:extLst>
      <p:ext uri="{BB962C8B-B14F-4D97-AF65-F5344CB8AC3E}">
        <p14:creationId xmlns:p14="http://schemas.microsoft.com/office/powerpoint/2010/main" val="1539141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1500" dirty="0" smtClean="0">
                <a:latin typeface="Twinkl" panose="02000000000000000000" pitchFamily="2" charset="0"/>
              </a:rPr>
              <a:t>    little</a:t>
            </a:r>
            <a:endParaRPr lang="en-GB" sz="115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373019" y="2704246"/>
            <a:ext cx="1538751" cy="16790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507582" y="476750"/>
            <a:ext cx="4703481" cy="2843965"/>
          </a:xfrm>
          <a:prstGeom prst="rect">
            <a:avLst/>
          </a:prstGeom>
        </p:spPr>
      </p:pic>
    </p:spTree>
    <p:extLst>
      <p:ext uri="{BB962C8B-B14F-4D97-AF65-F5344CB8AC3E}">
        <p14:creationId xmlns:p14="http://schemas.microsoft.com/office/powerpoint/2010/main" val="10884993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middle</a:t>
            </a:r>
            <a:endParaRPr lang="en-GB" sz="19900" dirty="0">
              <a:latin typeface="Twinkl" panose="02000000000000000000" pitchFamily="2" charset="0"/>
            </a:endParaRPr>
          </a:p>
        </p:txBody>
      </p:sp>
    </p:spTree>
    <p:extLst>
      <p:ext uri="{BB962C8B-B14F-4D97-AF65-F5344CB8AC3E}">
        <p14:creationId xmlns:p14="http://schemas.microsoft.com/office/powerpoint/2010/main" val="2776725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middle</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8039672" y="1481317"/>
            <a:ext cx="2642841" cy="30811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6816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middle</a:t>
            </a:r>
            <a:endParaRPr lang="en-GB" sz="138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7448884" y="2347042"/>
            <a:ext cx="1564487" cy="20217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292768" y="226093"/>
            <a:ext cx="3348789" cy="2801391"/>
          </a:xfrm>
          <a:prstGeom prst="rect">
            <a:avLst/>
          </a:prstGeom>
        </p:spPr>
      </p:pic>
      <p:sp>
        <p:nvSpPr>
          <p:cNvPr id="5" name="Down Arrow 4"/>
          <p:cNvSpPr/>
          <p:nvPr/>
        </p:nvSpPr>
        <p:spPr>
          <a:xfrm rot="10800000">
            <a:off x="1393372" y="3027484"/>
            <a:ext cx="841829" cy="16798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91293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Teach and Practise</a:t>
            </a:r>
          </a:p>
        </p:txBody>
      </p:sp>
    </p:spTree>
    <p:extLst>
      <p:ext uri="{BB962C8B-B14F-4D97-AF65-F5344CB8AC3E}">
        <p14:creationId xmlns:p14="http://schemas.microsoft.com/office/powerpoint/2010/main" val="20176352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a:t>
            </a:r>
            <a:endParaRPr lang="en-GB" i="1" dirty="0">
              <a:latin typeface="Twinkl Cursive Looped" panose="02000000000000000000" pitchFamily="2" charset="0"/>
            </a:endParaRPr>
          </a:p>
        </p:txBody>
      </p:sp>
      <p:pic>
        <p:nvPicPr>
          <p:cNvPr id="3" name="Picture 2"/>
          <p:cNvPicPr>
            <a:picLocks noChangeAspect="1"/>
          </p:cNvPicPr>
          <p:nvPr/>
        </p:nvPicPr>
        <p:blipFill>
          <a:blip r:embed="rId2"/>
          <a:stretch>
            <a:fillRect/>
          </a:stretch>
        </p:blipFill>
        <p:spPr>
          <a:xfrm>
            <a:off x="3047574" y="1714260"/>
            <a:ext cx="6096851" cy="3429479"/>
          </a:xfrm>
          <a:prstGeom prst="rect">
            <a:avLst/>
          </a:prstGeom>
        </p:spPr>
      </p:pic>
    </p:spTree>
    <p:extLst>
      <p:ext uri="{BB962C8B-B14F-4D97-AF65-F5344CB8AC3E}">
        <p14:creationId xmlns:p14="http://schemas.microsoft.com/office/powerpoint/2010/main" val="40199352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rmAutofit fontScale="90000"/>
          </a:bodyPr>
          <a:lstStyle/>
          <a:p>
            <a:pPr algn="ctr"/>
            <a:r>
              <a:rPr lang="en-GB" dirty="0" smtClean="0">
                <a:latin typeface="Twinkl Cursive Looped" panose="02000000000000000000" pitchFamily="2" charset="0"/>
              </a:rPr>
              <a:t> </a:t>
            </a:r>
            <a:r>
              <a:rPr lang="en-GB" dirty="0">
                <a:latin typeface="Twinkl Cursive Looped" panose="02000000000000000000" pitchFamily="2" charset="0"/>
              </a:rPr>
              <a:t/>
            </a:r>
            <a:br>
              <a:rPr lang="en-GB" dirty="0">
                <a:latin typeface="Twinkl Cursive Looped" panose="02000000000000000000" pitchFamily="2" charset="0"/>
              </a:rPr>
            </a:br>
            <a:r>
              <a:rPr lang="en-GB" sz="9800" dirty="0" smtClean="0">
                <a:latin typeface="Twinkl" panose="02000000000000000000" pitchFamily="2" charset="0"/>
              </a:rPr>
              <a:t>The sound /l/ spelt with “el” at the end of words.</a:t>
            </a:r>
            <a:endParaRPr lang="en-GB" sz="9800" dirty="0">
              <a:latin typeface="Twinkl Cursive Looped" panose="02000000000000000000" pitchFamily="2" charset="0"/>
            </a:endParaRPr>
          </a:p>
        </p:txBody>
      </p:sp>
    </p:spTree>
    <p:extLst>
      <p:ext uri="{BB962C8B-B14F-4D97-AF65-F5344CB8AC3E}">
        <p14:creationId xmlns:p14="http://schemas.microsoft.com/office/powerpoint/2010/main" val="1999096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tunnel</a:t>
            </a:r>
            <a:endParaRPr lang="en-GB" sz="19900" dirty="0">
              <a:latin typeface="Twinkl" panose="02000000000000000000" pitchFamily="2" charset="0"/>
            </a:endParaRPr>
          </a:p>
        </p:txBody>
      </p:sp>
    </p:spTree>
    <p:extLst>
      <p:ext uri="{BB962C8B-B14F-4D97-AF65-F5344CB8AC3E}">
        <p14:creationId xmlns:p14="http://schemas.microsoft.com/office/powerpoint/2010/main" val="9136530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tunnel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7671253" y="1506645"/>
            <a:ext cx="2720976" cy="28911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51328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squirrel</a:t>
            </a:r>
            <a:endParaRPr lang="en-GB" sz="19900" dirty="0">
              <a:latin typeface="Twinkl" panose="02000000000000000000" pitchFamily="2" charset="0"/>
            </a:endParaRPr>
          </a:p>
        </p:txBody>
      </p:sp>
    </p:spTree>
    <p:extLst>
      <p:ext uri="{BB962C8B-B14F-4D97-AF65-F5344CB8AC3E}">
        <p14:creationId xmlns:p14="http://schemas.microsoft.com/office/powerpoint/2010/main" val="316203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squirrel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8478157" y="1249487"/>
            <a:ext cx="2320472" cy="3540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34439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8800" dirty="0" smtClean="0">
                <a:latin typeface="Twinkl" panose="02000000000000000000" pitchFamily="2" charset="0"/>
              </a:rPr>
              <a:t>tunnel</a:t>
            </a:r>
            <a:r>
              <a:rPr lang="en-GB" sz="8800" dirty="0">
                <a:latin typeface="Twinkl" panose="02000000000000000000" pitchFamily="2" charset="0"/>
              </a:rPr>
              <a:t/>
            </a:r>
            <a:br>
              <a:rPr lang="en-GB" sz="8800" dirty="0">
                <a:latin typeface="Twinkl" panose="02000000000000000000" pitchFamily="2" charset="0"/>
              </a:rPr>
            </a:br>
            <a:r>
              <a:rPr lang="en-GB" sz="8800" dirty="0" err="1" smtClean="0">
                <a:latin typeface="Twinkl" panose="02000000000000000000" pitchFamily="2" charset="0"/>
              </a:rPr>
              <a:t>tunn</a:t>
            </a:r>
            <a:r>
              <a:rPr lang="en-GB" sz="8800" dirty="0" smtClean="0">
                <a:latin typeface="Twinkl" panose="02000000000000000000" pitchFamily="2" charset="0"/>
              </a:rPr>
              <a:t> </a:t>
            </a:r>
            <a:r>
              <a:rPr lang="en-GB" sz="8800" dirty="0">
                <a:latin typeface="Twinkl" panose="02000000000000000000" pitchFamily="2" charset="0"/>
              </a:rPr>
              <a:t>+ </a:t>
            </a:r>
            <a:r>
              <a:rPr lang="en-GB" sz="8800" dirty="0" smtClean="0">
                <a:latin typeface="Twinkl" panose="02000000000000000000" pitchFamily="2" charset="0"/>
              </a:rPr>
              <a:t>el</a:t>
            </a:r>
            <a:r>
              <a:rPr lang="en-GB" sz="8800" dirty="0" smtClean="0">
                <a:latin typeface="Twinkl" panose="02000000000000000000" pitchFamily="2" charset="0"/>
              </a:rPr>
              <a:t> = tunnel</a:t>
            </a:r>
            <a:endParaRPr lang="en-GB" sz="8800"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308881" y="251051"/>
            <a:ext cx="4005835" cy="2230892"/>
          </a:xfrm>
          <a:prstGeom prst="rect">
            <a:avLst/>
          </a:prstGeom>
        </p:spPr>
      </p:pic>
    </p:spTree>
    <p:extLst>
      <p:ext uri="{BB962C8B-B14F-4D97-AF65-F5344CB8AC3E}">
        <p14:creationId xmlns:p14="http://schemas.microsoft.com/office/powerpoint/2010/main" val="924905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928089"/>
          </a:xfrm>
        </p:spPr>
        <p:txBody>
          <a:bodyPr>
            <a:noAutofit/>
          </a:bodyPr>
          <a:lstStyle/>
          <a:p>
            <a:pPr algn="ctr"/>
            <a:r>
              <a:rPr lang="en-GB" sz="8800" dirty="0" smtClean="0">
                <a:latin typeface="Twinkl" panose="02000000000000000000" pitchFamily="2" charset="0"/>
              </a:rPr>
              <a:t/>
            </a:r>
            <a:br>
              <a:rPr lang="en-GB" sz="8800" dirty="0" smtClean="0">
                <a:latin typeface="Twinkl" panose="02000000000000000000" pitchFamily="2" charset="0"/>
              </a:rPr>
            </a:br>
            <a:r>
              <a:rPr lang="en-GB" sz="8800" dirty="0">
                <a:latin typeface="Twinkl" panose="02000000000000000000" pitchFamily="2" charset="0"/>
              </a:rPr>
              <a:t/>
            </a:r>
            <a:br>
              <a:rPr lang="en-GB" sz="8800" dirty="0">
                <a:latin typeface="Twinkl" panose="02000000000000000000" pitchFamily="2" charset="0"/>
              </a:rPr>
            </a:br>
            <a:r>
              <a:rPr lang="en-GB" sz="8800" dirty="0" smtClean="0">
                <a:latin typeface="Twinkl" panose="02000000000000000000" pitchFamily="2" charset="0"/>
              </a:rPr>
              <a:t>tunnel</a:t>
            </a:r>
            <a:r>
              <a:rPr lang="en-GB" sz="8800" dirty="0">
                <a:latin typeface="Twinkl" panose="02000000000000000000" pitchFamily="2" charset="0"/>
              </a:rPr>
              <a:t/>
            </a:r>
            <a:br>
              <a:rPr lang="en-GB" sz="8800" dirty="0">
                <a:latin typeface="Twinkl" panose="02000000000000000000" pitchFamily="2" charset="0"/>
              </a:rPr>
            </a:br>
            <a:r>
              <a:rPr lang="en-GB" sz="8800" dirty="0" err="1" smtClean="0">
                <a:latin typeface="Twinkl" panose="02000000000000000000" pitchFamily="2" charset="0"/>
              </a:rPr>
              <a:t>tunn</a:t>
            </a:r>
            <a:r>
              <a:rPr lang="en-GB" sz="8800" dirty="0" smtClean="0">
                <a:latin typeface="Twinkl" panose="02000000000000000000" pitchFamily="2" charset="0"/>
              </a:rPr>
              <a:t> </a:t>
            </a:r>
            <a:r>
              <a:rPr lang="en-GB" sz="8800" dirty="0">
                <a:latin typeface="Twinkl" panose="02000000000000000000" pitchFamily="2" charset="0"/>
              </a:rPr>
              <a:t>+ </a:t>
            </a:r>
            <a:r>
              <a:rPr lang="en-GB" sz="8800" dirty="0" smtClean="0">
                <a:latin typeface="Twinkl" panose="02000000000000000000" pitchFamily="2" charset="0"/>
              </a:rPr>
              <a:t>el</a:t>
            </a:r>
            <a:r>
              <a:rPr lang="en-GB" sz="8800" dirty="0" smtClean="0">
                <a:latin typeface="Twinkl" panose="02000000000000000000" pitchFamily="2" charset="0"/>
              </a:rPr>
              <a:t> = tunnel</a:t>
            </a:r>
            <a:br>
              <a:rPr lang="en-GB" sz="8800" dirty="0" smtClean="0">
                <a:latin typeface="Twinkl" panose="02000000000000000000" pitchFamily="2" charset="0"/>
              </a:rPr>
            </a:br>
            <a:r>
              <a:rPr lang="en-GB" dirty="0" smtClean="0">
                <a:latin typeface="Twinkl" panose="02000000000000000000" pitchFamily="2" charset="0"/>
              </a:rPr>
              <a:t>The tunnel was long and dark.</a:t>
            </a:r>
            <a:r>
              <a:rPr lang="en-GB" sz="8800" dirty="0" smtClean="0">
                <a:latin typeface="Twinkl" panose="02000000000000000000" pitchFamily="2" charset="0"/>
              </a:rPr>
              <a:t/>
            </a:r>
            <a:br>
              <a:rPr lang="en-GB" sz="8800" dirty="0" smtClean="0">
                <a:latin typeface="Twinkl" panose="02000000000000000000" pitchFamily="2" charset="0"/>
              </a:rPr>
            </a:br>
            <a:endParaRPr lang="en-GB" sz="8800"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308881" y="251051"/>
            <a:ext cx="3464833" cy="1929602"/>
          </a:xfrm>
          <a:prstGeom prst="rect">
            <a:avLst/>
          </a:prstGeom>
        </p:spPr>
      </p:pic>
    </p:spTree>
    <p:extLst>
      <p:ext uri="{BB962C8B-B14F-4D97-AF65-F5344CB8AC3E}">
        <p14:creationId xmlns:p14="http://schemas.microsoft.com/office/powerpoint/2010/main" val="37414159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squirrel</a:t>
            </a:r>
            <a:endParaRPr lang="en-GB" sz="16600" dirty="0">
              <a:latin typeface="Twinkl" panose="02000000000000000000" pitchFamily="2" charset="0"/>
            </a:endParaRPr>
          </a:p>
        </p:txBody>
      </p:sp>
    </p:spTree>
    <p:extLst>
      <p:ext uri="{BB962C8B-B14F-4D97-AF65-F5344CB8AC3E}">
        <p14:creationId xmlns:p14="http://schemas.microsoft.com/office/powerpoint/2010/main" val="41258029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smtClean="0">
                <a:latin typeface="Twinkl" panose="02000000000000000000" pitchFamily="2" charset="0"/>
              </a:rPr>
              <a:t>squirrel </a:t>
            </a:r>
            <a:r>
              <a:rPr lang="en-GB" sz="7200" dirty="0">
                <a:latin typeface="Twinkl" panose="02000000000000000000" pitchFamily="2" charset="0"/>
              </a:rPr>
              <a:t/>
            </a:r>
            <a:br>
              <a:rPr lang="en-GB" sz="7200" dirty="0">
                <a:latin typeface="Twinkl" panose="02000000000000000000" pitchFamily="2" charset="0"/>
              </a:rPr>
            </a:br>
            <a:r>
              <a:rPr lang="en-GB" sz="7200" dirty="0" err="1" smtClean="0">
                <a:latin typeface="Twinkl" panose="02000000000000000000" pitchFamily="2" charset="0"/>
              </a:rPr>
              <a:t>squirr</a:t>
            </a:r>
            <a:r>
              <a:rPr lang="en-GB" sz="7200" dirty="0" smtClean="0">
                <a:latin typeface="Twinkl" panose="02000000000000000000" pitchFamily="2" charset="0"/>
              </a:rPr>
              <a:t> </a:t>
            </a:r>
            <a:r>
              <a:rPr lang="en-GB" sz="7200" dirty="0">
                <a:latin typeface="Twinkl" panose="02000000000000000000" pitchFamily="2" charset="0"/>
              </a:rPr>
              <a:t>+ </a:t>
            </a:r>
            <a:r>
              <a:rPr lang="en-GB" sz="7200" dirty="0" smtClean="0">
                <a:latin typeface="Twinkl" panose="02000000000000000000" pitchFamily="2" charset="0"/>
              </a:rPr>
              <a:t>el</a:t>
            </a:r>
            <a:r>
              <a:rPr lang="en-GB" sz="7200" dirty="0" smtClean="0">
                <a:latin typeface="Twinkl" panose="02000000000000000000" pitchFamily="2" charset="0"/>
              </a:rPr>
              <a:t> </a:t>
            </a:r>
            <a:r>
              <a:rPr lang="en-GB" sz="7200" dirty="0">
                <a:latin typeface="Twinkl" panose="02000000000000000000" pitchFamily="2" charset="0"/>
              </a:rPr>
              <a:t>= </a:t>
            </a:r>
            <a:r>
              <a:rPr lang="en-GB" sz="7200" dirty="0" smtClean="0">
                <a:latin typeface="Twinkl" panose="02000000000000000000" pitchFamily="2" charset="0"/>
              </a:rPr>
              <a:t>squirrel</a:t>
            </a:r>
            <a:endParaRPr lang="en-GB" sz="7200"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42232" y="332241"/>
            <a:ext cx="2946000" cy="2527073"/>
          </a:xfrm>
          <a:prstGeom prst="rect">
            <a:avLst/>
          </a:prstGeom>
        </p:spPr>
      </p:pic>
    </p:spTree>
    <p:extLst>
      <p:ext uri="{BB962C8B-B14F-4D97-AF65-F5344CB8AC3E}">
        <p14:creationId xmlns:p14="http://schemas.microsoft.com/office/powerpoint/2010/main" val="15272121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681346"/>
          </a:xfrm>
        </p:spPr>
        <p:txBody>
          <a:bodyPr>
            <a:noAutofit/>
          </a:bodyPr>
          <a:lstStyle/>
          <a:p>
            <a:pPr algn="ctr"/>
            <a:r>
              <a:rPr lang="en-GB" sz="7200" dirty="0" smtClean="0">
                <a:latin typeface="Twinkl" panose="02000000000000000000" pitchFamily="2" charset="0"/>
              </a:rPr>
              <a:t>squirrel </a:t>
            </a:r>
            <a:r>
              <a:rPr lang="en-GB" sz="7200" dirty="0">
                <a:latin typeface="Twinkl" panose="02000000000000000000" pitchFamily="2" charset="0"/>
              </a:rPr>
              <a:t/>
            </a:r>
            <a:br>
              <a:rPr lang="en-GB" sz="7200" dirty="0">
                <a:latin typeface="Twinkl" panose="02000000000000000000" pitchFamily="2" charset="0"/>
              </a:rPr>
            </a:br>
            <a:r>
              <a:rPr lang="en-GB" sz="7200" dirty="0" err="1" smtClean="0">
                <a:latin typeface="Twinkl" panose="02000000000000000000" pitchFamily="2" charset="0"/>
              </a:rPr>
              <a:t>squirr</a:t>
            </a:r>
            <a:r>
              <a:rPr lang="en-GB" sz="7200" dirty="0" smtClean="0">
                <a:latin typeface="Twinkl" panose="02000000000000000000" pitchFamily="2" charset="0"/>
              </a:rPr>
              <a:t> </a:t>
            </a:r>
            <a:r>
              <a:rPr lang="en-GB" sz="7200" dirty="0">
                <a:latin typeface="Twinkl" panose="02000000000000000000" pitchFamily="2" charset="0"/>
              </a:rPr>
              <a:t>+ </a:t>
            </a:r>
            <a:r>
              <a:rPr lang="en-GB" sz="7200" dirty="0" smtClean="0">
                <a:latin typeface="Twinkl" panose="02000000000000000000" pitchFamily="2" charset="0"/>
              </a:rPr>
              <a:t>el</a:t>
            </a:r>
            <a:r>
              <a:rPr lang="en-GB" sz="7200" dirty="0" smtClean="0">
                <a:latin typeface="Twinkl" panose="02000000000000000000" pitchFamily="2" charset="0"/>
              </a:rPr>
              <a:t> </a:t>
            </a:r>
            <a:r>
              <a:rPr lang="en-GB" sz="7200" dirty="0">
                <a:latin typeface="Twinkl" panose="02000000000000000000" pitchFamily="2" charset="0"/>
              </a:rPr>
              <a:t>= </a:t>
            </a:r>
            <a:r>
              <a:rPr lang="en-GB" sz="7200" dirty="0" smtClean="0">
                <a:latin typeface="Twinkl" panose="02000000000000000000" pitchFamily="2" charset="0"/>
              </a:rPr>
              <a:t>squirrel</a:t>
            </a:r>
            <a:br>
              <a:rPr lang="en-GB" sz="7200" dirty="0" smtClean="0">
                <a:latin typeface="Twinkl" panose="02000000000000000000" pitchFamily="2" charset="0"/>
              </a:rPr>
            </a:br>
            <a:r>
              <a:rPr lang="en-GB" dirty="0" smtClean="0">
                <a:latin typeface="Twinkl" panose="02000000000000000000" pitchFamily="2" charset="0"/>
              </a:rPr>
              <a:t>A little mammal that eats nuts.</a:t>
            </a:r>
            <a:endParaRPr lang="en-GB" sz="6600"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42232" y="332241"/>
            <a:ext cx="2946000" cy="2527073"/>
          </a:xfrm>
          <a:prstGeom prst="rect">
            <a:avLst/>
          </a:prstGeom>
        </p:spPr>
      </p:pic>
    </p:spTree>
    <p:extLst>
      <p:ext uri="{BB962C8B-B14F-4D97-AF65-F5344CB8AC3E}">
        <p14:creationId xmlns:p14="http://schemas.microsoft.com/office/powerpoint/2010/main" val="36603498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The tunnel was dark and long.</a:t>
            </a:r>
            <a:endParaRPr lang="en-GB" dirty="0">
              <a:latin typeface="Twinkl" panose="02000000000000000000" pitchFamily="2" charset="0"/>
            </a:endParaRPr>
          </a:p>
        </p:txBody>
      </p:sp>
    </p:spTree>
    <p:extLst>
      <p:ext uri="{BB962C8B-B14F-4D97-AF65-F5344CB8AC3E}">
        <p14:creationId xmlns:p14="http://schemas.microsoft.com/office/powerpoint/2010/main" val="26930807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smtClean="0">
                <a:latin typeface="Twinkl" panose="02000000000000000000" pitchFamily="2" charset="0"/>
              </a:rPr>
              <a:t>The ______ was dark and long.</a:t>
            </a:r>
            <a:endParaRPr lang="en-GB" dirty="0">
              <a:latin typeface="Twinkl" panose="02000000000000000000" pitchFamily="2" charset="0"/>
            </a:endParaRPr>
          </a:p>
        </p:txBody>
      </p:sp>
    </p:spTree>
    <p:extLst>
      <p:ext uri="{BB962C8B-B14F-4D97-AF65-F5344CB8AC3E}">
        <p14:creationId xmlns:p14="http://schemas.microsoft.com/office/powerpoint/2010/main" val="42788381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The </a:t>
            </a:r>
            <a:r>
              <a:rPr lang="en-US" u="sng" dirty="0" smtClean="0">
                <a:latin typeface="Twinkl" panose="02000000000000000000" pitchFamily="2" charset="0"/>
              </a:rPr>
              <a:t>tunnel </a:t>
            </a:r>
            <a:r>
              <a:rPr lang="en-US" dirty="0" smtClean="0">
                <a:latin typeface="Twinkl" panose="02000000000000000000" pitchFamily="2" charset="0"/>
              </a:rPr>
              <a:t>was dark and long.</a:t>
            </a:r>
            <a:endParaRPr lang="en-GB" dirty="0">
              <a:latin typeface="Twinkl" panose="02000000000000000000" pitchFamily="2" charset="0"/>
            </a:endParaRPr>
          </a:p>
        </p:txBody>
      </p:sp>
    </p:spTree>
    <p:extLst>
      <p:ext uri="{BB962C8B-B14F-4D97-AF65-F5344CB8AC3E}">
        <p14:creationId xmlns:p14="http://schemas.microsoft.com/office/powerpoint/2010/main" val="2697399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winkl" panose="02000000000000000000" pitchFamily="2" charset="0"/>
              </a:rPr>
              <a:t>A squirrel is a little mammal that eats nuts.</a:t>
            </a:r>
            <a:endParaRPr lang="en-GB" dirty="0">
              <a:latin typeface="Twinkl" panose="02000000000000000000" pitchFamily="2" charset="0"/>
            </a:endParaRPr>
          </a:p>
        </p:txBody>
      </p:sp>
    </p:spTree>
    <p:extLst>
      <p:ext uri="{BB962C8B-B14F-4D97-AF65-F5344CB8AC3E}">
        <p14:creationId xmlns:p14="http://schemas.microsoft.com/office/powerpoint/2010/main" val="3570361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5851</TotalTime>
  <Words>2235</Words>
  <Application>Microsoft Office PowerPoint</Application>
  <PresentationFormat>Widescreen</PresentationFormat>
  <Paragraphs>480</Paragraphs>
  <Slides>253</Slides>
  <Notes>86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253</vt:i4>
      </vt:variant>
    </vt:vector>
  </HeadingPairs>
  <TitlesOfParts>
    <vt:vector size="260" baseType="lpstr">
      <vt:lpstr>Arial</vt:lpstr>
      <vt:lpstr>Calibri</vt:lpstr>
      <vt:lpstr>Calibri Light</vt:lpstr>
      <vt:lpstr>Times New Roman</vt:lpstr>
      <vt:lpstr>Twinkl</vt:lpstr>
      <vt:lpstr>Twinkl Cursive Looped</vt:lpstr>
      <vt:lpstr>Office Theme</vt:lpstr>
      <vt:lpstr>Spelling Y2</vt:lpstr>
      <vt:lpstr>PowerPoint Presentation</vt:lpstr>
      <vt:lpstr>PowerPoint Presentation</vt:lpstr>
      <vt:lpstr>Let’s Revisit and Review…</vt:lpstr>
      <vt:lpstr>Do you remember this challenge word?</vt:lpstr>
      <vt:lpstr>prove</vt:lpstr>
      <vt:lpstr>prove  Definition – to show it is true </vt:lpstr>
      <vt:lpstr>prove   I need to prove I didn’t do it. </vt:lpstr>
      <vt:lpstr>Do you remember this challenge word?</vt:lpstr>
      <vt:lpstr>move</vt:lpstr>
      <vt:lpstr>move   Definition - to change position   </vt:lpstr>
      <vt:lpstr>move  I love to move to music.</vt:lpstr>
      <vt:lpstr>le</vt:lpstr>
      <vt:lpstr>“le” makes the /l/ sound at the end of these words</vt:lpstr>
      <vt:lpstr>table</vt:lpstr>
      <vt:lpstr>table</vt:lpstr>
      <vt:lpstr>table</vt:lpstr>
      <vt:lpstr>apple</vt:lpstr>
      <vt:lpstr>apple</vt:lpstr>
      <vt:lpstr>apple</vt:lpstr>
      <vt:lpstr>bottle</vt:lpstr>
      <vt:lpstr>bottle</vt:lpstr>
      <vt:lpstr>bottle</vt:lpstr>
      <vt:lpstr>Let’s Teach and Practise</vt:lpstr>
      <vt:lpstr>-el</vt:lpstr>
      <vt:lpstr>The sound /l/ spelt with ‘el’ at the end of words. </vt:lpstr>
      <vt:lpstr>camel</vt:lpstr>
      <vt:lpstr>camel</vt:lpstr>
      <vt:lpstr>travel</vt:lpstr>
      <vt:lpstr>travel</vt:lpstr>
      <vt:lpstr>tinsel</vt:lpstr>
      <vt:lpstr>tinsel</vt:lpstr>
      <vt:lpstr>camel</vt:lpstr>
      <vt:lpstr>camel cam + el = camel</vt:lpstr>
      <vt:lpstr>camel cam + el = camel  Definition – a mammal that can have either 1 or 2 humps.</vt:lpstr>
      <vt:lpstr>travel</vt:lpstr>
      <vt:lpstr>travel trav + el = travel</vt:lpstr>
      <vt:lpstr>travel trav + el = travel Definition – visiting or going to different places</vt:lpstr>
      <vt:lpstr>tinsel</vt:lpstr>
      <vt:lpstr>tinsel tins + el = tinsel</vt:lpstr>
      <vt:lpstr>tinsel tins + el = tinsel Definition – you can use tinsel as a decoration</vt:lpstr>
      <vt:lpstr>The camel is a strong animal.</vt:lpstr>
      <vt:lpstr>The _____ is a strong animal.</vt:lpstr>
      <vt:lpstr>The camel is a strong animal.</vt:lpstr>
      <vt:lpstr>You can travel to lots of places in the World. </vt:lpstr>
      <vt:lpstr>You can ______ to lots of places in the World. </vt:lpstr>
      <vt:lpstr>You can travel to lots of places in the World. </vt:lpstr>
      <vt:lpstr>Tinsel can be used as a decoration. </vt:lpstr>
      <vt:lpstr>______ can be used as a decoration. </vt:lpstr>
      <vt:lpstr>Tinsel can be used as a decoration. </vt:lpstr>
      <vt:lpstr>New CHALLENGE words.</vt:lpstr>
      <vt:lpstr>door</vt:lpstr>
      <vt:lpstr>door  movable barrier, commonly on hinges, for closing a passage into a building, room, or other enclosure</vt:lpstr>
      <vt:lpstr>floor</vt:lpstr>
      <vt:lpstr>floor  lower surface, the bottom of a room </vt:lpstr>
      <vt:lpstr> The door slammed shut.</vt:lpstr>
      <vt:lpstr>The door slammed shut.</vt:lpstr>
      <vt:lpstr> The floor was dirty.</vt:lpstr>
      <vt:lpstr> The floor was dirty. </vt:lpstr>
      <vt:lpstr>Let’s Practise and Apply.</vt:lpstr>
      <vt:lpstr>Can you spot the spelling rule words and the challenge words?</vt:lpstr>
      <vt:lpstr>Wild Weather  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Emperor penguins squirrel away fish to feed their babies.  They also stand close together to improve their warmth.</vt:lpstr>
      <vt:lpstr>PowerPoint Presentation</vt:lpstr>
      <vt:lpstr>Write this sentence as I dictate it to you.</vt:lpstr>
      <vt:lpstr>They need to wear a thick coat, hat and gloves when they travel to keep them warm!</vt:lpstr>
      <vt:lpstr>PowerPoint Presentation</vt:lpstr>
      <vt:lpstr>PowerPoint Presentation</vt:lpstr>
      <vt:lpstr>Let’s Revisit and Review…</vt:lpstr>
      <vt:lpstr>Do you remember this challenge word?</vt:lpstr>
      <vt:lpstr>PowerPoint Presentation</vt:lpstr>
      <vt:lpstr>prove definition – to show it is true</vt:lpstr>
      <vt:lpstr>Do you remember this challenge word?</vt:lpstr>
      <vt:lpstr>move</vt:lpstr>
      <vt:lpstr>move  definition - to change position   </vt:lpstr>
      <vt:lpstr>The sound /l/ spelt with ‘le’ at the end of words.</vt:lpstr>
      <vt:lpstr>le</vt:lpstr>
      <vt:lpstr>“le” makes the /l/ sound at the end of these words’</vt:lpstr>
      <vt:lpstr>little</vt:lpstr>
      <vt:lpstr>little</vt:lpstr>
      <vt:lpstr>    little</vt:lpstr>
      <vt:lpstr>middle</vt:lpstr>
      <vt:lpstr>middle</vt:lpstr>
      <vt:lpstr>middle</vt:lpstr>
      <vt:lpstr>Let’s Teach and Practise</vt:lpstr>
      <vt:lpstr>mis-</vt:lpstr>
      <vt:lpstr>  The sound /l/ spelt with “el” at the end of words.</vt:lpstr>
      <vt:lpstr>tunnel</vt:lpstr>
      <vt:lpstr>tunnel</vt:lpstr>
      <vt:lpstr>squirrel</vt:lpstr>
      <vt:lpstr>squirrel</vt:lpstr>
      <vt:lpstr>tunnel tunn + el = tunnel</vt:lpstr>
      <vt:lpstr>  tunnel tunn + el = tunnel The tunnel was long and dark. </vt:lpstr>
      <vt:lpstr>squirrel</vt:lpstr>
      <vt:lpstr>squirrel  squirr + el = squirrel</vt:lpstr>
      <vt:lpstr>squirrel  squirr + el = squirrel A little mammal that eats nuts.</vt:lpstr>
      <vt:lpstr>The tunnel was dark and long.</vt:lpstr>
      <vt:lpstr>The ______ was dark and long.</vt:lpstr>
      <vt:lpstr>The tunnel was dark and long.</vt:lpstr>
      <vt:lpstr>A squirrel is a little mammal that eats nuts.</vt:lpstr>
      <vt:lpstr>A ________ is a little mammal that eats nuts.</vt:lpstr>
      <vt:lpstr>A squirrel is a little mammal that eats nuts.</vt:lpstr>
      <vt:lpstr>New CHALLENGE words.</vt:lpstr>
      <vt:lpstr>door</vt:lpstr>
      <vt:lpstr>PowerPoint Presentation</vt:lpstr>
      <vt:lpstr>floor</vt:lpstr>
      <vt:lpstr>floor  lower surface, the bottom of a room </vt:lpstr>
      <vt:lpstr> The door slammed shut.</vt:lpstr>
      <vt:lpstr>The door slammed shut.</vt:lpstr>
      <vt:lpstr> The floor was dirty.</vt:lpstr>
      <vt:lpstr> The floor was dirty. </vt:lpstr>
      <vt:lpstr>Let’s Practise and Apply.</vt:lpstr>
      <vt:lpstr>Can you spot the spelling rule words and the challenge words?</vt:lpstr>
      <vt:lpstr>Wild Weather  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Emperor penguins squirrel away fish to feed their babies.  They also stand close together to improve their warmth.</vt:lpstr>
      <vt:lpstr>Wild Weather  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Emperor penguins squirrel away fish to feed their babies.  They also stand close together to improve their warmth.</vt:lpstr>
      <vt:lpstr>Write this sentence as I dictate it to you.</vt:lpstr>
      <vt:lpstr>Emperor penguins squirrel away fish to feed their babies.</vt:lpstr>
      <vt:lpstr>PowerPoint Presentation</vt:lpstr>
      <vt:lpstr>PowerPoint Presentation</vt:lpstr>
      <vt:lpstr>Let’s Revisit and Review…</vt:lpstr>
      <vt:lpstr>Do you remember this challenge word?</vt:lpstr>
      <vt:lpstr>prove</vt:lpstr>
      <vt:lpstr>prove  Definition – to show it is true </vt:lpstr>
      <vt:lpstr>prove   I need to prove I didn’t do it. </vt:lpstr>
      <vt:lpstr>Do you remember this challenge word?</vt:lpstr>
      <vt:lpstr>move</vt:lpstr>
      <vt:lpstr>move   Definition - to change position   </vt:lpstr>
      <vt:lpstr>move  I love to move to music.</vt:lpstr>
      <vt:lpstr>The sound /l/ spelt with ‘le’ at the end of words. </vt:lpstr>
      <vt:lpstr>le</vt:lpstr>
      <vt:lpstr>“le” makes the /l/ sound at the end of these words</vt:lpstr>
      <vt:lpstr>wobble</vt:lpstr>
      <vt:lpstr>wobble</vt:lpstr>
      <vt:lpstr>wobble</vt:lpstr>
      <vt:lpstr>dazzle</vt:lpstr>
      <vt:lpstr>dazzle</vt:lpstr>
      <vt:lpstr>dazzle</vt:lpstr>
      <vt:lpstr>riddle</vt:lpstr>
      <vt:lpstr>riddle</vt:lpstr>
      <vt:lpstr>riddle</vt:lpstr>
      <vt:lpstr>Let’s Teach and Practise</vt:lpstr>
      <vt:lpstr>The sound /l/ spelt with ‘el’ at the end of words. </vt:lpstr>
      <vt:lpstr>el</vt:lpstr>
      <vt:lpstr>vowel</vt:lpstr>
      <vt:lpstr>vowel</vt:lpstr>
      <vt:lpstr>towel</vt:lpstr>
      <vt:lpstr>towel</vt:lpstr>
      <vt:lpstr>vowel</vt:lpstr>
      <vt:lpstr>Vowel vow + el = vowel</vt:lpstr>
      <vt:lpstr>Vowel vow + el = vowel “a” is a vowel in crab and bag.</vt:lpstr>
      <vt:lpstr>towel tow + el = towel</vt:lpstr>
      <vt:lpstr>towel tow + el = towel Do not leave your wet towel on the floor.</vt:lpstr>
      <vt:lpstr>“a” is a vowel in crab and bag.</vt:lpstr>
      <vt:lpstr>“a” is a _____ in crab and bag.</vt:lpstr>
      <vt:lpstr>“a” is a vowel in crab and bag.</vt:lpstr>
      <vt:lpstr>Do not leave your wet towel on the floor.</vt:lpstr>
      <vt:lpstr>Do not leave your wet _____ on the floor.</vt:lpstr>
      <vt:lpstr>Do not leave your wet towel on the floor.</vt:lpstr>
      <vt:lpstr>New CHALLENGE words.</vt:lpstr>
      <vt:lpstr>door</vt:lpstr>
      <vt:lpstr>door  movable barrier, commonly on hinges, for closing a passage into a building, room, or other enclosure</vt:lpstr>
      <vt:lpstr>floor</vt:lpstr>
      <vt:lpstr>floor  lower surface, the bottom of a room </vt:lpstr>
      <vt:lpstr>Let’s Practise and Apply.</vt:lpstr>
      <vt:lpstr>Can you spot the spelling rule words and the challenge words?</vt:lpstr>
      <vt:lpstr>Wild Weather  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Emperor penguins squirrel away fish to feed their babies.  They also stand close together to improve their warmth.</vt:lpstr>
      <vt:lpstr>Wild Weather  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Emperor penguins squirrel away fish to feed their babies.  They also stand close together to improve their warmth.</vt:lpstr>
      <vt:lpstr>Write this sentence as I dictate it to you.</vt:lpstr>
      <vt:lpstr>The freezing temperatures are cold enough to make uncovered little fingers, toes and noses freeze within minutes. </vt:lpstr>
      <vt:lpstr>PowerPoint Presentation</vt:lpstr>
      <vt:lpstr>PowerPoint Presentation</vt:lpstr>
      <vt:lpstr>Let’s Revisit and Review…</vt:lpstr>
      <vt:lpstr>Do you remember this challenge word?</vt:lpstr>
      <vt:lpstr>prove</vt:lpstr>
      <vt:lpstr>prove  Definition – to show it is true </vt:lpstr>
      <vt:lpstr>prove   I need to prove I didn’t do it. </vt:lpstr>
      <vt:lpstr>Do you remember this challenge word?</vt:lpstr>
      <vt:lpstr>move</vt:lpstr>
      <vt:lpstr>move  definition - to change position   </vt:lpstr>
      <vt:lpstr>move  I love to move to music.</vt:lpstr>
      <vt:lpstr>le</vt:lpstr>
      <vt:lpstr>“le” makes the /l/ sound at the end of these words</vt:lpstr>
      <vt:lpstr>multiple</vt:lpstr>
      <vt:lpstr>multiple</vt:lpstr>
      <vt:lpstr>multiple</vt:lpstr>
      <vt:lpstr>able</vt:lpstr>
      <vt:lpstr>able</vt:lpstr>
      <vt:lpstr>able</vt:lpstr>
      <vt:lpstr>Let’s Teach and Practise</vt:lpstr>
      <vt:lpstr>-el</vt:lpstr>
      <vt:lpstr>The sound /l/ spelt with ‘el’ at the end of words. </vt:lpstr>
      <vt:lpstr>bagel</vt:lpstr>
      <vt:lpstr>bagel</vt:lpstr>
      <vt:lpstr>jewel</vt:lpstr>
      <vt:lpstr>jewel</vt:lpstr>
      <vt:lpstr>hazel</vt:lpstr>
      <vt:lpstr>hazel</vt:lpstr>
      <vt:lpstr>bagel bag + el = bagel</vt:lpstr>
      <vt:lpstr>bagel bag + el = bagel The bagel shop opens at 9am. </vt:lpstr>
      <vt:lpstr>jewel jew + el = jewel</vt:lpstr>
      <vt:lpstr>hazel haz + el = hazel</vt:lpstr>
      <vt:lpstr>hazel haz + el = hazel Hazel is a mixture of the colours brown and green.</vt:lpstr>
      <vt:lpstr>The bagel shop opens at 9am.</vt:lpstr>
      <vt:lpstr>The _____ shop opens at 9am.</vt:lpstr>
      <vt:lpstr>The bagel shop opens at 9am.</vt:lpstr>
      <vt:lpstr>Hazel is a mixture of the colours brown and green.</vt:lpstr>
      <vt:lpstr>_____ is a mixture of the colours brown and green.</vt:lpstr>
      <vt:lpstr>Hazel is a mixture of the colours brown and green.</vt:lpstr>
      <vt:lpstr>New CHALLENGE words.</vt:lpstr>
      <vt:lpstr>door</vt:lpstr>
      <vt:lpstr>PowerPoint Presentation</vt:lpstr>
      <vt:lpstr>floor</vt:lpstr>
      <vt:lpstr>floor  lower surface, the bottom of a room </vt:lpstr>
      <vt:lpstr> The door slammed shut.</vt:lpstr>
      <vt:lpstr>The door slammed shut.</vt:lpstr>
      <vt:lpstr> The floor was dirty.</vt:lpstr>
      <vt:lpstr> The floor was dirty. </vt:lpstr>
      <vt:lpstr>Let’s Practise and Apply.</vt:lpstr>
      <vt:lpstr>Can you spot the spelling rule words and the challenge words?</vt:lpstr>
      <vt:lpstr>Wild Weather  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Emperor penguins squirrel away fish to feed their babies.  They also stand close together to improve their warmth.</vt:lpstr>
      <vt:lpstr>Wild Weather  Even in the middle of summer, people in Antarctica and the Artic have to wear warm clothes. They need to wear a thick coat, hat and gloves when they travel to keep them warm! The freezing temperatures are cold enough to make uncovered little fingers, toes and noses freeze within minutes.  Emperor penguins squirrel away fish to feed their babies.  They also stand close together to improve their warmth.</vt:lpstr>
      <vt:lpstr>Write this sentence as I dictate it to you.</vt:lpstr>
      <vt:lpstr>Even in the middle of summer, people in Antarctica and the Artic have to wear warm clothes. </vt:lpstr>
      <vt:lpstr>PowerPoint Presentation</vt:lpstr>
      <vt:lpstr>PowerPoint Presentation</vt:lpstr>
      <vt:lpstr>Can you read these words…</vt:lpstr>
      <vt:lpstr>move</vt:lpstr>
      <vt:lpstr>prove</vt:lpstr>
      <vt:lpstr>door</vt:lpstr>
      <vt:lpstr>floor</vt:lpstr>
      <vt:lpstr>little</vt:lpstr>
      <vt:lpstr>middle</vt:lpstr>
      <vt:lpstr>multiple</vt:lpstr>
      <vt:lpstr>travel</vt:lpstr>
      <vt:lpstr>vowel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Sally Loveday</cp:lastModifiedBy>
  <cp:revision>31</cp:revision>
  <cp:lastPrinted>2022-05-27T07:40:55Z</cp:lastPrinted>
  <dcterms:created xsi:type="dcterms:W3CDTF">2022-03-23T13:56:57Z</dcterms:created>
  <dcterms:modified xsi:type="dcterms:W3CDTF">2022-10-23T11:30:33Z</dcterms:modified>
</cp:coreProperties>
</file>