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1"/>
  </p:notesMasterIdLst>
  <p:sldIdLst>
    <p:sldId id="256" r:id="rId2"/>
    <p:sldId id="322" r:id="rId3"/>
    <p:sldId id="257" r:id="rId4"/>
    <p:sldId id="258" r:id="rId5"/>
    <p:sldId id="333" r:id="rId6"/>
    <p:sldId id="720" r:id="rId7"/>
    <p:sldId id="336" r:id="rId8"/>
    <p:sldId id="335" r:id="rId9"/>
    <p:sldId id="337" r:id="rId10"/>
    <p:sldId id="604" r:id="rId11"/>
    <p:sldId id="613" r:id="rId12"/>
    <p:sldId id="310" r:id="rId13"/>
    <p:sldId id="270" r:id="rId14"/>
    <p:sldId id="269" r:id="rId15"/>
    <p:sldId id="272" r:id="rId16"/>
    <p:sldId id="282" r:id="rId17"/>
    <p:sldId id="273" r:id="rId18"/>
    <p:sldId id="285" r:id="rId19"/>
    <p:sldId id="267" r:id="rId20"/>
    <p:sldId id="260" r:id="rId21"/>
    <p:sldId id="261" r:id="rId22"/>
    <p:sldId id="262" r:id="rId23"/>
    <p:sldId id="278" r:id="rId24"/>
    <p:sldId id="289" r:id="rId25"/>
    <p:sldId id="263" r:id="rId26"/>
    <p:sldId id="279" r:id="rId27"/>
    <p:sldId id="290" r:id="rId28"/>
    <p:sldId id="264" r:id="rId29"/>
    <p:sldId id="280" r:id="rId30"/>
    <p:sldId id="291" r:id="rId31"/>
    <p:sldId id="728" r:id="rId32"/>
    <p:sldId id="277" r:id="rId33"/>
    <p:sldId id="275" r:id="rId34"/>
    <p:sldId id="286" r:id="rId35"/>
    <p:sldId id="287" r:id="rId36"/>
    <p:sldId id="729" r:id="rId37"/>
    <p:sldId id="276" r:id="rId38"/>
    <p:sldId id="293" r:id="rId39"/>
    <p:sldId id="294" r:id="rId40"/>
    <p:sldId id="295" r:id="rId41"/>
    <p:sldId id="296" r:id="rId42"/>
    <p:sldId id="297" r:id="rId43"/>
    <p:sldId id="299" r:id="rId44"/>
    <p:sldId id="298" r:id="rId45"/>
    <p:sldId id="300" r:id="rId46"/>
    <p:sldId id="302" r:id="rId47"/>
    <p:sldId id="301" r:id="rId48"/>
    <p:sldId id="303" r:id="rId49"/>
    <p:sldId id="306" r:id="rId50"/>
    <p:sldId id="307" r:id="rId51"/>
    <p:sldId id="308" r:id="rId52"/>
    <p:sldId id="311" r:id="rId53"/>
    <p:sldId id="312" r:id="rId54"/>
    <p:sldId id="605" r:id="rId55"/>
    <p:sldId id="304" r:id="rId56"/>
    <p:sldId id="318" r:id="rId57"/>
    <p:sldId id="316" r:id="rId58"/>
    <p:sldId id="330" r:id="rId59"/>
    <p:sldId id="331" r:id="rId60"/>
    <p:sldId id="332" r:id="rId61"/>
    <p:sldId id="323" r:id="rId62"/>
    <p:sldId id="321" r:id="rId63"/>
    <p:sldId id="341" r:id="rId64"/>
    <p:sldId id="342" r:id="rId65"/>
    <p:sldId id="343" r:id="rId66"/>
    <p:sldId id="722" r:id="rId67"/>
    <p:sldId id="725" r:id="rId68"/>
    <p:sldId id="346" r:id="rId69"/>
    <p:sldId id="730" r:id="rId70"/>
    <p:sldId id="731" r:id="rId71"/>
    <p:sldId id="732" r:id="rId72"/>
    <p:sldId id="733" r:id="rId73"/>
    <p:sldId id="734" r:id="rId74"/>
    <p:sldId id="354" r:id="rId75"/>
    <p:sldId id="355" r:id="rId76"/>
    <p:sldId id="356" r:id="rId77"/>
    <p:sldId id="357" r:id="rId78"/>
    <p:sldId id="358" r:id="rId79"/>
    <p:sldId id="359" r:id="rId80"/>
    <p:sldId id="366" r:id="rId81"/>
    <p:sldId id="735" r:id="rId82"/>
    <p:sldId id="736" r:id="rId83"/>
    <p:sldId id="370" r:id="rId84"/>
    <p:sldId id="371" r:id="rId85"/>
    <p:sldId id="372" r:id="rId86"/>
    <p:sldId id="373" r:id="rId87"/>
    <p:sldId id="376" r:id="rId88"/>
    <p:sldId id="606" r:id="rId89"/>
    <p:sldId id="378" r:id="rId90"/>
    <p:sldId id="379" r:id="rId91"/>
    <p:sldId id="607" r:id="rId92"/>
    <p:sldId id="384" r:id="rId93"/>
    <p:sldId id="608" r:id="rId94"/>
    <p:sldId id="609" r:id="rId95"/>
    <p:sldId id="385" r:id="rId96"/>
    <p:sldId id="610" r:id="rId97"/>
    <p:sldId id="611" r:id="rId98"/>
    <p:sldId id="393" r:id="rId99"/>
    <p:sldId id="737" r:id="rId100"/>
    <p:sldId id="738" r:id="rId101"/>
    <p:sldId id="739" r:id="rId102"/>
    <p:sldId id="740" r:id="rId103"/>
    <p:sldId id="741" r:id="rId104"/>
    <p:sldId id="742" r:id="rId105"/>
    <p:sldId id="404" r:id="rId106"/>
    <p:sldId id="405" r:id="rId107"/>
    <p:sldId id="743" r:id="rId108"/>
    <p:sldId id="746" r:id="rId109"/>
    <p:sldId id="408" r:id="rId110"/>
    <p:sldId id="409" r:id="rId111"/>
    <p:sldId id="324" r:id="rId112"/>
    <p:sldId id="325" r:id="rId113"/>
    <p:sldId id="410" r:id="rId114"/>
    <p:sldId id="411" r:id="rId115"/>
    <p:sldId id="719" r:id="rId116"/>
    <p:sldId id="724" r:id="rId117"/>
    <p:sldId id="726" r:id="rId118"/>
    <p:sldId id="626" r:id="rId119"/>
    <p:sldId id="747" r:id="rId120"/>
    <p:sldId id="748" r:id="rId121"/>
    <p:sldId id="749" r:id="rId122"/>
    <p:sldId id="750" r:id="rId123"/>
    <p:sldId id="751" r:id="rId124"/>
    <p:sldId id="418" r:id="rId125"/>
    <p:sldId id="633" r:id="rId126"/>
    <p:sldId id="634" r:id="rId127"/>
    <p:sldId id="635" r:id="rId128"/>
    <p:sldId id="636" r:id="rId129"/>
    <p:sldId id="637" r:id="rId130"/>
    <p:sldId id="435" r:id="rId131"/>
    <p:sldId id="752" r:id="rId132"/>
    <p:sldId id="753" r:id="rId133"/>
    <p:sldId id="438" r:id="rId134"/>
    <p:sldId id="642" r:id="rId135"/>
    <p:sldId id="439" r:id="rId136"/>
    <p:sldId id="643" r:id="rId137"/>
    <p:sldId id="646" r:id="rId138"/>
    <p:sldId id="440" r:id="rId139"/>
    <p:sldId id="644" r:id="rId140"/>
    <p:sldId id="441" r:id="rId141"/>
    <p:sldId id="647" r:id="rId142"/>
    <p:sldId id="648" r:id="rId143"/>
    <p:sldId id="649" r:id="rId144"/>
    <p:sldId id="650" r:id="rId145"/>
    <p:sldId id="651" r:id="rId146"/>
    <p:sldId id="652" r:id="rId147"/>
    <p:sldId id="653" r:id="rId148"/>
    <p:sldId id="462" r:id="rId149"/>
    <p:sldId id="754" r:id="rId150"/>
    <p:sldId id="756" r:id="rId151"/>
    <p:sldId id="757" r:id="rId152"/>
    <p:sldId id="758" r:id="rId153"/>
    <p:sldId id="759" r:id="rId154"/>
    <p:sldId id="760" r:id="rId155"/>
    <p:sldId id="473" r:id="rId156"/>
    <p:sldId id="474" r:id="rId157"/>
    <p:sldId id="761" r:id="rId158"/>
    <p:sldId id="763" r:id="rId159"/>
    <p:sldId id="477" r:id="rId160"/>
    <p:sldId id="478" r:id="rId161"/>
    <p:sldId id="326" r:id="rId162"/>
    <p:sldId id="327" r:id="rId163"/>
    <p:sldId id="479" r:id="rId164"/>
    <p:sldId id="480" r:id="rId165"/>
    <p:sldId id="721" r:id="rId166"/>
    <p:sldId id="723" r:id="rId167"/>
    <p:sldId id="727" r:id="rId168"/>
    <p:sldId id="663" r:id="rId169"/>
    <p:sldId id="764" r:id="rId170"/>
    <p:sldId id="765" r:id="rId171"/>
    <p:sldId id="666" r:id="rId172"/>
    <p:sldId id="766" r:id="rId173"/>
    <p:sldId id="767" r:id="rId174"/>
    <p:sldId id="670" r:id="rId175"/>
    <p:sldId id="671" r:id="rId176"/>
    <p:sldId id="672" r:id="rId177"/>
    <p:sldId id="673" r:id="rId178"/>
    <p:sldId id="504" r:id="rId179"/>
    <p:sldId id="768" r:id="rId180"/>
    <p:sldId id="769" r:id="rId181"/>
    <p:sldId id="679" r:id="rId182"/>
    <p:sldId id="678" r:id="rId183"/>
    <p:sldId id="680" r:id="rId184"/>
    <p:sldId id="681" r:id="rId185"/>
    <p:sldId id="684" r:id="rId186"/>
    <p:sldId id="685" r:id="rId187"/>
    <p:sldId id="686" r:id="rId188"/>
    <p:sldId id="770" r:id="rId189"/>
    <p:sldId id="689" r:id="rId190"/>
    <p:sldId id="690" r:id="rId191"/>
    <p:sldId id="691" r:id="rId192"/>
    <p:sldId id="692" r:id="rId193"/>
    <p:sldId id="693" r:id="rId194"/>
    <p:sldId id="694" r:id="rId195"/>
    <p:sldId id="531" r:id="rId196"/>
    <p:sldId id="771" r:id="rId197"/>
    <p:sldId id="772" r:id="rId198"/>
    <p:sldId id="773" r:id="rId199"/>
    <p:sldId id="774" r:id="rId200"/>
    <p:sldId id="775" r:id="rId201"/>
    <p:sldId id="776" r:id="rId202"/>
    <p:sldId id="542" r:id="rId203"/>
    <p:sldId id="543" r:id="rId204"/>
    <p:sldId id="777" r:id="rId205"/>
    <p:sldId id="778" r:id="rId206"/>
    <p:sldId id="546" r:id="rId207"/>
    <p:sldId id="547" r:id="rId208"/>
    <p:sldId id="328" r:id="rId209"/>
    <p:sldId id="329" r:id="rId210"/>
    <p:sldId id="595" r:id="rId211"/>
    <p:sldId id="551" r:id="rId212"/>
    <p:sldId id="705" r:id="rId213"/>
    <p:sldId id="706" r:id="rId214"/>
    <p:sldId id="707" r:id="rId215"/>
    <p:sldId id="708" r:id="rId216"/>
    <p:sldId id="709" r:id="rId217"/>
    <p:sldId id="712" r:id="rId218"/>
    <p:sldId id="710" r:id="rId219"/>
    <p:sldId id="711" r:id="rId220"/>
    <p:sldId id="550" r:id="rId221"/>
    <p:sldId id="597" r:id="rId222"/>
    <p:sldId id="583" r:id="rId223"/>
    <p:sldId id="584" r:id="rId224"/>
    <p:sldId id="585" r:id="rId225"/>
    <p:sldId id="713" r:id="rId226"/>
    <p:sldId id="714" r:id="rId227"/>
    <p:sldId id="715" r:id="rId228"/>
    <p:sldId id="716" r:id="rId229"/>
    <p:sldId id="779" r:id="rId230"/>
    <p:sldId id="780" r:id="rId231"/>
    <p:sldId id="590" r:id="rId232"/>
    <p:sldId id="591" r:id="rId233"/>
    <p:sldId id="592" r:id="rId234"/>
    <p:sldId id="598" r:id="rId235"/>
    <p:sldId id="602" r:id="rId236"/>
    <p:sldId id="603" r:id="rId237"/>
    <p:sldId id="599" r:id="rId238"/>
    <p:sldId id="600" r:id="rId239"/>
    <p:sldId id="718" r:id="rId240"/>
  </p:sldIdLst>
  <p:sldSz cx="12192000" cy="6858000"/>
  <p:notesSz cx="6742113" cy="98758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DADF107-895D-4282-AB03-44AEB2C6460A}" v="142" dt="2022-07-05T15:50:56.37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50" autoAdjust="0"/>
    <p:restoredTop sz="94364" autoAdjust="0"/>
  </p:normalViewPr>
  <p:slideViewPr>
    <p:cSldViewPr snapToGrid="0">
      <p:cViewPr>
        <p:scale>
          <a:sx n="66" d="100"/>
          <a:sy n="66" d="100"/>
        </p:scale>
        <p:origin x="846"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viewProps" Target="viewProp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217" Type="http://schemas.openxmlformats.org/officeDocument/2006/relationships/slide" Target="slides/slide216.xml"/><Relationship Id="rId1" Type="http://schemas.openxmlformats.org/officeDocument/2006/relationships/slideMaster" Target="slideMasters/slideMaster1.xml"/><Relationship Id="rId6" Type="http://schemas.openxmlformats.org/officeDocument/2006/relationships/slide" Target="slides/slide5.xml"/><Relationship Id="rId212" Type="http://schemas.openxmlformats.org/officeDocument/2006/relationships/slide" Target="slides/slide211.xml"/><Relationship Id="rId233" Type="http://schemas.openxmlformats.org/officeDocument/2006/relationships/slide" Target="slides/slide232.xml"/><Relationship Id="rId238" Type="http://schemas.openxmlformats.org/officeDocument/2006/relationships/slide" Target="slides/slide237.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slide" Target="slides/slide201.xml"/><Relationship Id="rId207" Type="http://schemas.openxmlformats.org/officeDocument/2006/relationships/slide" Target="slides/slide206.xml"/><Relationship Id="rId223" Type="http://schemas.openxmlformats.org/officeDocument/2006/relationships/slide" Target="slides/slide222.xml"/><Relationship Id="rId228" Type="http://schemas.openxmlformats.org/officeDocument/2006/relationships/slide" Target="slides/slide227.xml"/><Relationship Id="rId244" Type="http://schemas.openxmlformats.org/officeDocument/2006/relationships/theme" Target="theme/theme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13" Type="http://schemas.openxmlformats.org/officeDocument/2006/relationships/slide" Target="slides/slide212.xml"/><Relationship Id="rId218" Type="http://schemas.openxmlformats.org/officeDocument/2006/relationships/slide" Target="slides/slide217.xml"/><Relationship Id="rId234" Type="http://schemas.openxmlformats.org/officeDocument/2006/relationships/slide" Target="slides/slide233.xml"/><Relationship Id="rId239" Type="http://schemas.openxmlformats.org/officeDocument/2006/relationships/slide" Target="slides/slide238.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slide" Target="slides/slide207.xml"/><Relationship Id="rId229" Type="http://schemas.openxmlformats.org/officeDocument/2006/relationships/slide" Target="slides/slide228.xml"/><Relationship Id="rId19" Type="http://schemas.openxmlformats.org/officeDocument/2006/relationships/slide" Target="slides/slide18.xml"/><Relationship Id="rId224" Type="http://schemas.openxmlformats.org/officeDocument/2006/relationships/slide" Target="slides/slide223.xml"/><Relationship Id="rId240" Type="http://schemas.openxmlformats.org/officeDocument/2006/relationships/slide" Target="slides/slide239.xml"/><Relationship Id="rId245" Type="http://schemas.openxmlformats.org/officeDocument/2006/relationships/tableStyles" Target="tableStyles.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219" Type="http://schemas.openxmlformats.org/officeDocument/2006/relationships/slide" Target="slides/slide218.xml"/><Relationship Id="rId3" Type="http://schemas.openxmlformats.org/officeDocument/2006/relationships/slide" Target="slides/slide2.xml"/><Relationship Id="rId214" Type="http://schemas.openxmlformats.org/officeDocument/2006/relationships/slide" Target="slides/slide213.xml"/><Relationship Id="rId230" Type="http://schemas.openxmlformats.org/officeDocument/2006/relationships/slide" Target="slides/slide229.xml"/><Relationship Id="rId235" Type="http://schemas.openxmlformats.org/officeDocument/2006/relationships/slide" Target="slides/slide234.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349"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slide" Target="slides/slide224.xml"/><Relationship Id="rId241" Type="http://schemas.openxmlformats.org/officeDocument/2006/relationships/notesMaster" Target="notesMasters/notesMaster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36" Type="http://schemas.openxmlformats.org/officeDocument/2006/relationships/slide" Target="slides/slide235.xml"/><Relationship Id="rId26" Type="http://schemas.openxmlformats.org/officeDocument/2006/relationships/slide" Target="slides/slide25.xml"/><Relationship Id="rId231" Type="http://schemas.openxmlformats.org/officeDocument/2006/relationships/slide" Target="slides/slide230.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presProps" Target="presProps.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1582" cy="495507"/>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18971" y="0"/>
            <a:ext cx="2921582" cy="495507"/>
          </a:xfrm>
          <a:prstGeom prst="rect">
            <a:avLst/>
          </a:prstGeom>
        </p:spPr>
        <p:txBody>
          <a:bodyPr vert="horz" lIns="91440" tIns="45720" rIns="91440" bIns="45720" rtlCol="0"/>
          <a:lstStyle>
            <a:lvl1pPr algn="r">
              <a:defRPr sz="1200"/>
            </a:lvl1pPr>
          </a:lstStyle>
          <a:p>
            <a:fld id="{3B792B4E-2C40-46AA-98A1-08FF812BB3CA}" type="datetimeFigureOut">
              <a:rPr lang="en-GB" smtClean="0"/>
              <a:t>03/11/2022</a:t>
            </a:fld>
            <a:endParaRPr lang="en-GB"/>
          </a:p>
        </p:txBody>
      </p:sp>
      <p:sp>
        <p:nvSpPr>
          <p:cNvPr id="4" name="Slide Image Placeholder 3"/>
          <p:cNvSpPr>
            <a:spLocks noGrp="1" noRot="1" noChangeAspect="1"/>
          </p:cNvSpPr>
          <p:nvPr>
            <p:ph type="sldImg" idx="2"/>
          </p:nvPr>
        </p:nvSpPr>
        <p:spPr>
          <a:xfrm>
            <a:off x="409575" y="1235075"/>
            <a:ext cx="5922963" cy="3332163"/>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4212" y="4752747"/>
            <a:ext cx="5393690" cy="388861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80333"/>
            <a:ext cx="2921582" cy="495506"/>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18971" y="9380333"/>
            <a:ext cx="2921582" cy="495506"/>
          </a:xfrm>
          <a:prstGeom prst="rect">
            <a:avLst/>
          </a:prstGeom>
        </p:spPr>
        <p:txBody>
          <a:bodyPr vert="horz" lIns="91440" tIns="45720" rIns="91440" bIns="45720" rtlCol="0" anchor="b"/>
          <a:lstStyle>
            <a:lvl1pPr algn="r">
              <a:defRPr sz="1200"/>
            </a:lvl1pPr>
          </a:lstStyle>
          <a:p>
            <a:fld id="{A370640F-E73A-4148-92BA-D1C70A966614}" type="slidenum">
              <a:rPr lang="en-GB" smtClean="0"/>
              <a:t>‹#›</a:t>
            </a:fld>
            <a:endParaRPr lang="en-GB"/>
          </a:p>
        </p:txBody>
      </p:sp>
    </p:spTree>
    <p:extLst>
      <p:ext uri="{BB962C8B-B14F-4D97-AF65-F5344CB8AC3E}">
        <p14:creationId xmlns:p14="http://schemas.microsoft.com/office/powerpoint/2010/main" val="14303420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22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22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22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23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2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23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23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23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23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23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238.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23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 </a:t>
            </a:r>
          </a:p>
          <a:p>
            <a:endParaRPr lang="en-GB" dirty="0"/>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a:t>
            </a:fld>
            <a:endParaRPr lang="en-GB"/>
          </a:p>
        </p:txBody>
      </p:sp>
    </p:spTree>
    <p:extLst>
      <p:ext uri="{BB962C8B-B14F-4D97-AF65-F5344CB8AC3E}">
        <p14:creationId xmlns:p14="http://schemas.microsoft.com/office/powerpoint/2010/main" val="214471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In some parts of the Atacama, not a single drop of rain has hit the desert </a:t>
            </a:r>
            <a:r>
              <a:rPr lang="en-GB" sz="1200" b="1" kern="1200" dirty="0" smtClean="0">
                <a:solidFill>
                  <a:schemeClr val="tx1"/>
                </a:solidFill>
                <a:effectLst/>
                <a:latin typeface="+mn-lt"/>
                <a:ea typeface="+mn-ea"/>
                <a:cs typeface="+mn-cs"/>
              </a:rPr>
              <a:t>floor.</a:t>
            </a:r>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59</a:t>
            </a:fld>
            <a:endParaRPr lang="en-GB"/>
          </a:p>
        </p:txBody>
      </p:sp>
    </p:spTree>
    <p:extLst>
      <p:ext uri="{BB962C8B-B14F-4D97-AF65-F5344CB8AC3E}">
        <p14:creationId xmlns:p14="http://schemas.microsoft.com/office/powerpoint/2010/main" val="29449489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5"/>
          </p:nvPr>
        </p:nvSpPr>
        <p:spPr/>
        <p:txBody>
          <a:bodyPr/>
          <a:lstStyle/>
          <a:p>
            <a:fld id="{A370640F-E73A-4148-92BA-D1C70A966614}" type="slidenum">
              <a:rPr lang="en-GB" smtClean="0"/>
              <a:t>61</a:t>
            </a:fld>
            <a:endParaRPr lang="en-GB"/>
          </a:p>
        </p:txBody>
      </p:sp>
    </p:spTree>
    <p:extLst>
      <p:ext uri="{BB962C8B-B14F-4D97-AF65-F5344CB8AC3E}">
        <p14:creationId xmlns:p14="http://schemas.microsoft.com/office/powerpoint/2010/main" val="42555709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64</a:t>
            </a:fld>
            <a:endParaRPr lang="en-GB"/>
          </a:p>
        </p:txBody>
      </p:sp>
    </p:spTree>
    <p:extLst>
      <p:ext uri="{BB962C8B-B14F-4D97-AF65-F5344CB8AC3E}">
        <p14:creationId xmlns:p14="http://schemas.microsoft.com/office/powerpoint/2010/main" val="31474036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65</a:t>
            </a:fld>
            <a:endParaRPr lang="en-GB"/>
          </a:p>
        </p:txBody>
      </p:sp>
    </p:spTree>
    <p:extLst>
      <p:ext uri="{BB962C8B-B14F-4D97-AF65-F5344CB8AC3E}">
        <p14:creationId xmlns:p14="http://schemas.microsoft.com/office/powerpoint/2010/main" val="12113272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66</a:t>
            </a:fld>
            <a:endParaRPr lang="en-GB"/>
          </a:p>
        </p:txBody>
      </p:sp>
    </p:spTree>
    <p:extLst>
      <p:ext uri="{BB962C8B-B14F-4D97-AF65-F5344CB8AC3E}">
        <p14:creationId xmlns:p14="http://schemas.microsoft.com/office/powerpoint/2010/main" val="9838746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67</a:t>
            </a:fld>
            <a:endParaRPr lang="en-GB"/>
          </a:p>
        </p:txBody>
      </p:sp>
    </p:spTree>
    <p:extLst>
      <p:ext uri="{BB962C8B-B14F-4D97-AF65-F5344CB8AC3E}">
        <p14:creationId xmlns:p14="http://schemas.microsoft.com/office/powerpoint/2010/main" val="27185240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68</a:t>
            </a:fld>
            <a:endParaRPr lang="en-GB"/>
          </a:p>
        </p:txBody>
      </p:sp>
    </p:spTree>
    <p:extLst>
      <p:ext uri="{BB962C8B-B14F-4D97-AF65-F5344CB8AC3E}">
        <p14:creationId xmlns:p14="http://schemas.microsoft.com/office/powerpoint/2010/main" val="40535555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Just like ‘un’</a:t>
            </a:r>
          </a:p>
        </p:txBody>
      </p:sp>
      <p:sp>
        <p:nvSpPr>
          <p:cNvPr id="4" name="Slide Number Placeholder 3"/>
          <p:cNvSpPr>
            <a:spLocks noGrp="1"/>
          </p:cNvSpPr>
          <p:nvPr>
            <p:ph type="sldNum" sz="quarter" idx="5"/>
          </p:nvPr>
        </p:nvSpPr>
        <p:spPr/>
        <p:txBody>
          <a:bodyPr/>
          <a:lstStyle/>
          <a:p>
            <a:fld id="{A370640F-E73A-4148-92BA-D1C70A966614}" type="slidenum">
              <a:rPr lang="en-GB" smtClean="0"/>
              <a:t>73</a:t>
            </a:fld>
            <a:endParaRPr lang="en-GB"/>
          </a:p>
        </p:txBody>
      </p:sp>
    </p:spTree>
    <p:extLst>
      <p:ext uri="{BB962C8B-B14F-4D97-AF65-F5344CB8AC3E}">
        <p14:creationId xmlns:p14="http://schemas.microsoft.com/office/powerpoint/2010/main" val="26943691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370640F-E73A-4148-92BA-D1C70A966614}" type="slidenum">
              <a:rPr lang="en-GB" smtClean="0"/>
              <a:t>76</a:t>
            </a:fld>
            <a:endParaRPr lang="en-GB"/>
          </a:p>
        </p:txBody>
      </p:sp>
    </p:spTree>
    <p:extLst>
      <p:ext uri="{BB962C8B-B14F-4D97-AF65-F5344CB8AC3E}">
        <p14:creationId xmlns:p14="http://schemas.microsoft.com/office/powerpoint/2010/main" val="488539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370640F-E73A-4148-92BA-D1C70A966614}" type="slidenum">
              <a:rPr lang="en-GB" smtClean="0"/>
              <a:t>86</a:t>
            </a:fld>
            <a:endParaRPr lang="en-GB"/>
          </a:p>
        </p:txBody>
      </p:sp>
    </p:spTree>
    <p:extLst>
      <p:ext uri="{BB962C8B-B14F-4D97-AF65-F5344CB8AC3E}">
        <p14:creationId xmlns:p14="http://schemas.microsoft.com/office/powerpoint/2010/main" val="31067265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5</a:t>
            </a:fld>
            <a:endParaRPr lang="en-GB"/>
          </a:p>
        </p:txBody>
      </p:sp>
    </p:spTree>
    <p:extLst>
      <p:ext uri="{BB962C8B-B14F-4D97-AF65-F5344CB8AC3E}">
        <p14:creationId xmlns:p14="http://schemas.microsoft.com/office/powerpoint/2010/main" val="35741089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latin typeface="Twinkl" panose="02000000000000000000" pitchFamily="2" charset="0"/>
              </a:rPr>
              <a:t>There can be </a:t>
            </a:r>
            <a:r>
              <a:rPr lang="en-GB" b="1" dirty="0" smtClean="0">
                <a:latin typeface="Twinkl" panose="02000000000000000000" pitchFamily="2" charset="0"/>
              </a:rPr>
              <a:t>local </a:t>
            </a:r>
            <a:r>
              <a:rPr lang="en-GB" dirty="0" smtClean="0">
                <a:latin typeface="Twinkl" panose="02000000000000000000" pitchFamily="2" charset="0"/>
              </a:rPr>
              <a:t>sandstorms </a:t>
            </a:r>
            <a:r>
              <a:rPr lang="en-GB" b="1" dirty="0" smtClean="0">
                <a:latin typeface="Twinkl" panose="02000000000000000000" pitchFamily="2" charset="0"/>
              </a:rPr>
              <a:t>because </a:t>
            </a:r>
            <a:r>
              <a:rPr lang="en-GB" dirty="0" smtClean="0">
                <a:latin typeface="Twinkl" panose="02000000000000000000" pitchFamily="2" charset="0"/>
              </a:rPr>
              <a:t>of the dry conditions.</a:t>
            </a:r>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109</a:t>
            </a:fld>
            <a:endParaRPr lang="en-GB"/>
          </a:p>
        </p:txBody>
      </p:sp>
    </p:spTree>
    <p:extLst>
      <p:ext uri="{BB962C8B-B14F-4D97-AF65-F5344CB8AC3E}">
        <p14:creationId xmlns:p14="http://schemas.microsoft.com/office/powerpoint/2010/main" val="12719167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5"/>
          </p:nvPr>
        </p:nvSpPr>
        <p:spPr/>
        <p:txBody>
          <a:bodyPr/>
          <a:lstStyle/>
          <a:p>
            <a:fld id="{A370640F-E73A-4148-92BA-D1C70A966614}" type="slidenum">
              <a:rPr lang="en-GB" smtClean="0"/>
              <a:t>111</a:t>
            </a:fld>
            <a:endParaRPr lang="en-GB"/>
          </a:p>
        </p:txBody>
      </p:sp>
    </p:spTree>
    <p:extLst>
      <p:ext uri="{BB962C8B-B14F-4D97-AF65-F5344CB8AC3E}">
        <p14:creationId xmlns:p14="http://schemas.microsoft.com/office/powerpoint/2010/main" val="19814450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114</a:t>
            </a:fld>
            <a:endParaRPr lang="en-GB"/>
          </a:p>
        </p:txBody>
      </p:sp>
    </p:spTree>
    <p:extLst>
      <p:ext uri="{BB962C8B-B14F-4D97-AF65-F5344CB8AC3E}">
        <p14:creationId xmlns:p14="http://schemas.microsoft.com/office/powerpoint/2010/main" val="24099298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115</a:t>
            </a:fld>
            <a:endParaRPr lang="en-GB"/>
          </a:p>
        </p:txBody>
      </p:sp>
    </p:spTree>
    <p:extLst>
      <p:ext uri="{BB962C8B-B14F-4D97-AF65-F5344CB8AC3E}">
        <p14:creationId xmlns:p14="http://schemas.microsoft.com/office/powerpoint/2010/main" val="1996853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116</a:t>
            </a:fld>
            <a:endParaRPr lang="en-GB"/>
          </a:p>
        </p:txBody>
      </p:sp>
    </p:spTree>
    <p:extLst>
      <p:ext uri="{BB962C8B-B14F-4D97-AF65-F5344CB8AC3E}">
        <p14:creationId xmlns:p14="http://schemas.microsoft.com/office/powerpoint/2010/main" val="30667545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117</a:t>
            </a:fld>
            <a:endParaRPr lang="en-GB"/>
          </a:p>
        </p:txBody>
      </p:sp>
    </p:spTree>
    <p:extLst>
      <p:ext uri="{BB962C8B-B14F-4D97-AF65-F5344CB8AC3E}">
        <p14:creationId xmlns:p14="http://schemas.microsoft.com/office/powerpoint/2010/main" val="36848783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118</a:t>
            </a:fld>
            <a:endParaRPr lang="en-GB"/>
          </a:p>
        </p:txBody>
      </p:sp>
    </p:spTree>
    <p:extLst>
      <p:ext uri="{BB962C8B-B14F-4D97-AF65-F5344CB8AC3E}">
        <p14:creationId xmlns:p14="http://schemas.microsoft.com/office/powerpoint/2010/main" val="30429839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Just like ‘un’</a:t>
            </a:r>
          </a:p>
        </p:txBody>
      </p:sp>
      <p:sp>
        <p:nvSpPr>
          <p:cNvPr id="4" name="Slide Number Placeholder 3"/>
          <p:cNvSpPr>
            <a:spLocks noGrp="1"/>
          </p:cNvSpPr>
          <p:nvPr>
            <p:ph type="sldNum" sz="quarter" idx="5"/>
          </p:nvPr>
        </p:nvSpPr>
        <p:spPr/>
        <p:txBody>
          <a:bodyPr/>
          <a:lstStyle/>
          <a:p>
            <a:fld id="{A370640F-E73A-4148-92BA-D1C70A966614}" type="slidenum">
              <a:rPr lang="en-GB" smtClean="0"/>
              <a:t>123</a:t>
            </a:fld>
            <a:endParaRPr lang="en-GB"/>
          </a:p>
        </p:txBody>
      </p:sp>
    </p:spTree>
    <p:extLst>
      <p:ext uri="{BB962C8B-B14F-4D97-AF65-F5344CB8AC3E}">
        <p14:creationId xmlns:p14="http://schemas.microsoft.com/office/powerpoint/2010/main" val="26883115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124</a:t>
            </a:fld>
            <a:endParaRPr lang="en-GB"/>
          </a:p>
        </p:txBody>
      </p:sp>
    </p:spTree>
    <p:extLst>
      <p:ext uri="{BB962C8B-B14F-4D97-AF65-F5344CB8AC3E}">
        <p14:creationId xmlns:p14="http://schemas.microsoft.com/office/powerpoint/2010/main" val="36480125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125</a:t>
            </a:fld>
            <a:endParaRPr lang="en-GB"/>
          </a:p>
        </p:txBody>
      </p:sp>
    </p:spTree>
    <p:extLst>
      <p:ext uri="{BB962C8B-B14F-4D97-AF65-F5344CB8AC3E}">
        <p14:creationId xmlns:p14="http://schemas.microsoft.com/office/powerpoint/2010/main" val="37139269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6</a:t>
            </a:fld>
            <a:endParaRPr lang="en-GB"/>
          </a:p>
        </p:txBody>
      </p:sp>
    </p:spTree>
    <p:extLst>
      <p:ext uri="{BB962C8B-B14F-4D97-AF65-F5344CB8AC3E}">
        <p14:creationId xmlns:p14="http://schemas.microsoft.com/office/powerpoint/2010/main" val="3207346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126</a:t>
            </a:fld>
            <a:endParaRPr lang="en-GB"/>
          </a:p>
        </p:txBody>
      </p:sp>
    </p:spTree>
    <p:extLst>
      <p:ext uri="{BB962C8B-B14F-4D97-AF65-F5344CB8AC3E}">
        <p14:creationId xmlns:p14="http://schemas.microsoft.com/office/powerpoint/2010/main" val="30919477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127</a:t>
            </a:fld>
            <a:endParaRPr lang="en-GB"/>
          </a:p>
        </p:txBody>
      </p:sp>
    </p:spTree>
    <p:extLst>
      <p:ext uri="{BB962C8B-B14F-4D97-AF65-F5344CB8AC3E}">
        <p14:creationId xmlns:p14="http://schemas.microsoft.com/office/powerpoint/2010/main" val="13731877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128</a:t>
            </a:fld>
            <a:endParaRPr lang="en-GB"/>
          </a:p>
        </p:txBody>
      </p:sp>
    </p:spTree>
    <p:extLst>
      <p:ext uri="{BB962C8B-B14F-4D97-AF65-F5344CB8AC3E}">
        <p14:creationId xmlns:p14="http://schemas.microsoft.com/office/powerpoint/2010/main" val="128058202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129</a:t>
            </a:fld>
            <a:endParaRPr lang="en-GB"/>
          </a:p>
        </p:txBody>
      </p:sp>
    </p:spTree>
    <p:extLst>
      <p:ext uri="{BB962C8B-B14F-4D97-AF65-F5344CB8AC3E}">
        <p14:creationId xmlns:p14="http://schemas.microsoft.com/office/powerpoint/2010/main" val="122775748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Just like ‘un’</a:t>
            </a:r>
          </a:p>
        </p:txBody>
      </p:sp>
      <p:sp>
        <p:nvSpPr>
          <p:cNvPr id="4" name="Slide Number Placeholder 3"/>
          <p:cNvSpPr>
            <a:spLocks noGrp="1"/>
          </p:cNvSpPr>
          <p:nvPr>
            <p:ph type="sldNum" sz="quarter" idx="5"/>
          </p:nvPr>
        </p:nvSpPr>
        <p:spPr/>
        <p:txBody>
          <a:bodyPr/>
          <a:lstStyle/>
          <a:p>
            <a:fld id="{A370640F-E73A-4148-92BA-D1C70A966614}" type="slidenum">
              <a:rPr lang="en-GB" smtClean="0"/>
              <a:t>133</a:t>
            </a:fld>
            <a:endParaRPr lang="en-GB"/>
          </a:p>
        </p:txBody>
      </p:sp>
    </p:spTree>
    <p:extLst>
      <p:ext uri="{BB962C8B-B14F-4D97-AF65-F5344CB8AC3E}">
        <p14:creationId xmlns:p14="http://schemas.microsoft.com/office/powerpoint/2010/main" val="179272800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Just like ‘un’</a:t>
            </a:r>
          </a:p>
        </p:txBody>
      </p:sp>
      <p:sp>
        <p:nvSpPr>
          <p:cNvPr id="4" name="Slide Number Placeholder 3"/>
          <p:cNvSpPr>
            <a:spLocks noGrp="1"/>
          </p:cNvSpPr>
          <p:nvPr>
            <p:ph type="sldNum" sz="quarter" idx="5"/>
          </p:nvPr>
        </p:nvSpPr>
        <p:spPr/>
        <p:txBody>
          <a:bodyPr/>
          <a:lstStyle/>
          <a:p>
            <a:fld id="{A370640F-E73A-4148-92BA-D1C70A966614}" type="slidenum">
              <a:rPr lang="en-GB" smtClean="0"/>
              <a:t>134</a:t>
            </a:fld>
            <a:endParaRPr lang="en-GB"/>
          </a:p>
        </p:txBody>
      </p:sp>
    </p:spTree>
    <p:extLst>
      <p:ext uri="{BB962C8B-B14F-4D97-AF65-F5344CB8AC3E}">
        <p14:creationId xmlns:p14="http://schemas.microsoft.com/office/powerpoint/2010/main" val="336154130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These are strong, swirling winds that blow sand into the air covering everything  in dust including every </a:t>
            </a:r>
            <a:r>
              <a:rPr lang="en-GB" sz="1200" b="1" kern="1200" dirty="0" smtClean="0">
                <a:solidFill>
                  <a:schemeClr val="tx1"/>
                </a:solidFill>
                <a:effectLst/>
                <a:latin typeface="+mn-lt"/>
                <a:ea typeface="+mn-ea"/>
                <a:cs typeface="+mn-cs"/>
              </a:rPr>
              <a:t>animal </a:t>
            </a:r>
            <a:r>
              <a:rPr lang="en-GB" sz="1200" kern="1200" dirty="0" smtClean="0">
                <a:solidFill>
                  <a:schemeClr val="tx1"/>
                </a:solidFill>
                <a:effectLst/>
                <a:latin typeface="+mn-lt"/>
                <a:ea typeface="+mn-ea"/>
                <a:cs typeface="+mn-cs"/>
              </a:rPr>
              <a:t>and person in sight.</a:t>
            </a:r>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159</a:t>
            </a:fld>
            <a:endParaRPr lang="en-GB" dirty="0"/>
          </a:p>
        </p:txBody>
      </p:sp>
    </p:spTree>
    <p:extLst>
      <p:ext uri="{BB962C8B-B14F-4D97-AF65-F5344CB8AC3E}">
        <p14:creationId xmlns:p14="http://schemas.microsoft.com/office/powerpoint/2010/main" val="120640949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161</a:t>
            </a:fld>
            <a:endParaRPr lang="en-GB" dirty="0"/>
          </a:p>
        </p:txBody>
      </p:sp>
    </p:spTree>
    <p:extLst>
      <p:ext uri="{BB962C8B-B14F-4D97-AF65-F5344CB8AC3E}">
        <p14:creationId xmlns:p14="http://schemas.microsoft.com/office/powerpoint/2010/main" val="114530071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164</a:t>
            </a:fld>
            <a:endParaRPr lang="en-GB" dirty="0"/>
          </a:p>
        </p:txBody>
      </p:sp>
    </p:spTree>
    <p:extLst>
      <p:ext uri="{BB962C8B-B14F-4D97-AF65-F5344CB8AC3E}">
        <p14:creationId xmlns:p14="http://schemas.microsoft.com/office/powerpoint/2010/main" val="392333693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165</a:t>
            </a:fld>
            <a:endParaRPr lang="en-GB" dirty="0"/>
          </a:p>
        </p:txBody>
      </p:sp>
    </p:spTree>
    <p:extLst>
      <p:ext uri="{BB962C8B-B14F-4D97-AF65-F5344CB8AC3E}">
        <p14:creationId xmlns:p14="http://schemas.microsoft.com/office/powerpoint/2010/main" val="32980404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7</a:t>
            </a:fld>
            <a:endParaRPr lang="en-GB"/>
          </a:p>
        </p:txBody>
      </p:sp>
    </p:spTree>
    <p:extLst>
      <p:ext uri="{BB962C8B-B14F-4D97-AF65-F5344CB8AC3E}">
        <p14:creationId xmlns:p14="http://schemas.microsoft.com/office/powerpoint/2010/main" val="319765583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166</a:t>
            </a:fld>
            <a:endParaRPr lang="en-GB" dirty="0"/>
          </a:p>
        </p:txBody>
      </p:sp>
    </p:spTree>
    <p:extLst>
      <p:ext uri="{BB962C8B-B14F-4D97-AF65-F5344CB8AC3E}">
        <p14:creationId xmlns:p14="http://schemas.microsoft.com/office/powerpoint/2010/main" val="157344272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167</a:t>
            </a:fld>
            <a:endParaRPr lang="en-GB" dirty="0"/>
          </a:p>
        </p:txBody>
      </p:sp>
    </p:spTree>
    <p:extLst>
      <p:ext uri="{BB962C8B-B14F-4D97-AF65-F5344CB8AC3E}">
        <p14:creationId xmlns:p14="http://schemas.microsoft.com/office/powerpoint/2010/main" val="211308696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168</a:t>
            </a:fld>
            <a:endParaRPr lang="en-GB" dirty="0"/>
          </a:p>
        </p:txBody>
      </p:sp>
    </p:spTree>
    <p:extLst>
      <p:ext uri="{BB962C8B-B14F-4D97-AF65-F5344CB8AC3E}">
        <p14:creationId xmlns:p14="http://schemas.microsoft.com/office/powerpoint/2010/main" val="12760007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171</a:t>
            </a:fld>
            <a:endParaRPr lang="en-GB" dirty="0"/>
          </a:p>
        </p:txBody>
      </p:sp>
    </p:spTree>
    <p:extLst>
      <p:ext uri="{BB962C8B-B14F-4D97-AF65-F5344CB8AC3E}">
        <p14:creationId xmlns:p14="http://schemas.microsoft.com/office/powerpoint/2010/main" val="97004330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Just like ‘un’</a:t>
            </a:r>
          </a:p>
        </p:txBody>
      </p:sp>
      <p:sp>
        <p:nvSpPr>
          <p:cNvPr id="4" name="Slide Number Placeholder 3"/>
          <p:cNvSpPr>
            <a:spLocks noGrp="1"/>
          </p:cNvSpPr>
          <p:nvPr>
            <p:ph type="sldNum" sz="quarter" idx="5"/>
          </p:nvPr>
        </p:nvSpPr>
        <p:spPr/>
        <p:txBody>
          <a:bodyPr/>
          <a:lstStyle/>
          <a:p>
            <a:fld id="{A370640F-E73A-4148-92BA-D1C70A966614}" type="slidenum">
              <a:rPr lang="en-GB" smtClean="0"/>
              <a:t>173</a:t>
            </a:fld>
            <a:endParaRPr lang="en-GB"/>
          </a:p>
        </p:txBody>
      </p:sp>
    </p:spTree>
    <p:extLst>
      <p:ext uri="{BB962C8B-B14F-4D97-AF65-F5344CB8AC3E}">
        <p14:creationId xmlns:p14="http://schemas.microsoft.com/office/powerpoint/2010/main" val="64782189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It can make it hard for people to breathe resulting in some people needing </a:t>
            </a:r>
            <a:r>
              <a:rPr lang="en-GB" sz="1200" b="1" kern="1200" dirty="0" smtClean="0">
                <a:solidFill>
                  <a:schemeClr val="tx1"/>
                </a:solidFill>
                <a:effectLst/>
                <a:latin typeface="+mn-lt"/>
                <a:ea typeface="+mn-ea"/>
                <a:cs typeface="+mn-cs"/>
              </a:rPr>
              <a:t>hospital </a:t>
            </a:r>
            <a:r>
              <a:rPr lang="en-GB" sz="1200" kern="1200" dirty="0" smtClean="0">
                <a:solidFill>
                  <a:schemeClr val="tx1"/>
                </a:solidFill>
                <a:effectLst/>
                <a:latin typeface="+mn-lt"/>
                <a:ea typeface="+mn-ea"/>
                <a:cs typeface="+mn-cs"/>
              </a:rPr>
              <a:t>treatment. </a:t>
            </a:r>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206</a:t>
            </a:fld>
            <a:endParaRPr lang="en-GB"/>
          </a:p>
        </p:txBody>
      </p:sp>
    </p:spTree>
    <p:extLst>
      <p:ext uri="{BB962C8B-B14F-4D97-AF65-F5344CB8AC3E}">
        <p14:creationId xmlns:p14="http://schemas.microsoft.com/office/powerpoint/2010/main" val="185829550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208</a:t>
            </a:fld>
            <a:endParaRPr lang="en-GB"/>
          </a:p>
        </p:txBody>
      </p:sp>
    </p:spTree>
    <p:extLst>
      <p:ext uri="{BB962C8B-B14F-4D97-AF65-F5344CB8AC3E}">
        <p14:creationId xmlns:p14="http://schemas.microsoft.com/office/powerpoint/2010/main" val="422184097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Can you read these words?</a:t>
            </a:r>
            <a:endParaRPr lang="en-GB" dirty="0"/>
          </a:p>
        </p:txBody>
      </p:sp>
      <p:sp>
        <p:nvSpPr>
          <p:cNvPr id="4" name="Slide Number Placeholder 3"/>
          <p:cNvSpPr>
            <a:spLocks noGrp="1"/>
          </p:cNvSpPr>
          <p:nvPr>
            <p:ph type="sldNum" sz="quarter" idx="10"/>
          </p:nvPr>
        </p:nvSpPr>
        <p:spPr/>
        <p:txBody>
          <a:bodyPr/>
          <a:lstStyle/>
          <a:p>
            <a:fld id="{A370640F-E73A-4148-92BA-D1C70A966614}" type="slidenum">
              <a:rPr lang="en-GB" smtClean="0"/>
              <a:t>210</a:t>
            </a:fld>
            <a:endParaRPr lang="en-GB"/>
          </a:p>
        </p:txBody>
      </p:sp>
    </p:spTree>
    <p:extLst>
      <p:ext uri="{BB962C8B-B14F-4D97-AF65-F5344CB8AC3E}">
        <p14:creationId xmlns:p14="http://schemas.microsoft.com/office/powerpoint/2010/main" val="87706355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211</a:t>
            </a:fld>
            <a:endParaRPr lang="en-GB"/>
          </a:p>
        </p:txBody>
      </p:sp>
    </p:spTree>
    <p:extLst>
      <p:ext uri="{BB962C8B-B14F-4D97-AF65-F5344CB8AC3E}">
        <p14:creationId xmlns:p14="http://schemas.microsoft.com/office/powerpoint/2010/main" val="402379117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212</a:t>
            </a:fld>
            <a:endParaRPr lang="en-GB"/>
          </a:p>
        </p:txBody>
      </p:sp>
    </p:spTree>
    <p:extLst>
      <p:ext uri="{BB962C8B-B14F-4D97-AF65-F5344CB8AC3E}">
        <p14:creationId xmlns:p14="http://schemas.microsoft.com/office/powerpoint/2010/main" val="39346634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8</a:t>
            </a:fld>
            <a:endParaRPr lang="en-GB"/>
          </a:p>
        </p:txBody>
      </p:sp>
    </p:spTree>
    <p:extLst>
      <p:ext uri="{BB962C8B-B14F-4D97-AF65-F5344CB8AC3E}">
        <p14:creationId xmlns:p14="http://schemas.microsoft.com/office/powerpoint/2010/main" val="76091405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213</a:t>
            </a:fld>
            <a:endParaRPr lang="en-GB"/>
          </a:p>
        </p:txBody>
      </p:sp>
    </p:spTree>
    <p:extLst>
      <p:ext uri="{BB962C8B-B14F-4D97-AF65-F5344CB8AC3E}">
        <p14:creationId xmlns:p14="http://schemas.microsoft.com/office/powerpoint/2010/main" val="94392984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214</a:t>
            </a:fld>
            <a:endParaRPr lang="en-GB"/>
          </a:p>
        </p:txBody>
      </p:sp>
    </p:spTree>
    <p:extLst>
      <p:ext uri="{BB962C8B-B14F-4D97-AF65-F5344CB8AC3E}">
        <p14:creationId xmlns:p14="http://schemas.microsoft.com/office/powerpoint/2010/main" val="402285634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215</a:t>
            </a:fld>
            <a:endParaRPr lang="en-GB"/>
          </a:p>
        </p:txBody>
      </p:sp>
    </p:spTree>
    <p:extLst>
      <p:ext uri="{BB962C8B-B14F-4D97-AF65-F5344CB8AC3E}">
        <p14:creationId xmlns:p14="http://schemas.microsoft.com/office/powerpoint/2010/main" val="101860638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216</a:t>
            </a:fld>
            <a:endParaRPr lang="en-GB"/>
          </a:p>
        </p:txBody>
      </p:sp>
    </p:spTree>
    <p:extLst>
      <p:ext uri="{BB962C8B-B14F-4D97-AF65-F5344CB8AC3E}">
        <p14:creationId xmlns:p14="http://schemas.microsoft.com/office/powerpoint/2010/main" val="230607165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217</a:t>
            </a:fld>
            <a:endParaRPr lang="en-GB"/>
          </a:p>
        </p:txBody>
      </p:sp>
    </p:spTree>
    <p:extLst>
      <p:ext uri="{BB962C8B-B14F-4D97-AF65-F5344CB8AC3E}">
        <p14:creationId xmlns:p14="http://schemas.microsoft.com/office/powerpoint/2010/main" val="48934940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218</a:t>
            </a:fld>
            <a:endParaRPr lang="en-GB"/>
          </a:p>
        </p:txBody>
      </p:sp>
    </p:spTree>
    <p:extLst>
      <p:ext uri="{BB962C8B-B14F-4D97-AF65-F5344CB8AC3E}">
        <p14:creationId xmlns:p14="http://schemas.microsoft.com/office/powerpoint/2010/main" val="346718211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219</a:t>
            </a:fld>
            <a:endParaRPr lang="en-GB"/>
          </a:p>
        </p:txBody>
      </p:sp>
    </p:spTree>
    <p:extLst>
      <p:ext uri="{BB962C8B-B14F-4D97-AF65-F5344CB8AC3E}">
        <p14:creationId xmlns:p14="http://schemas.microsoft.com/office/powerpoint/2010/main" val="180510033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Say these words for the </a:t>
            </a:r>
            <a:r>
              <a:rPr lang="en-GB" dirty="0" smtClean="0"/>
              <a:t>quiz can the children write these</a:t>
            </a:r>
            <a:r>
              <a:rPr lang="en-GB" baseline="0" dirty="0" smtClean="0"/>
              <a:t> in their spelling books?</a:t>
            </a:r>
          </a:p>
          <a:p>
            <a:r>
              <a:rPr lang="en-GB" sz="1200" kern="1200" dirty="0" smtClean="0">
                <a:solidFill>
                  <a:schemeClr val="tx1"/>
                </a:solidFill>
                <a:effectLst/>
                <a:latin typeface="+mn-lt"/>
                <a:ea typeface="+mn-ea"/>
                <a:cs typeface="+mn-cs"/>
              </a:rPr>
              <a:t>door, floor, poor, because, animal, capital, hospital, local, metal.</a:t>
            </a:r>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A370640F-E73A-4148-92BA-D1C70A966614}" type="slidenum">
              <a:rPr lang="en-GB" smtClean="0"/>
              <a:t>220</a:t>
            </a:fld>
            <a:endParaRPr lang="en-GB"/>
          </a:p>
        </p:txBody>
      </p:sp>
    </p:spTree>
    <p:extLst>
      <p:ext uri="{BB962C8B-B14F-4D97-AF65-F5344CB8AC3E}">
        <p14:creationId xmlns:p14="http://schemas.microsoft.com/office/powerpoint/2010/main" val="374056238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Say these words for the </a:t>
            </a:r>
            <a:r>
              <a:rPr lang="en-GB" dirty="0" smtClean="0"/>
              <a:t>quiz</a:t>
            </a:r>
          </a:p>
          <a:p>
            <a:r>
              <a:rPr lang="en-GB" sz="1200" kern="1200" dirty="0" smtClean="0">
                <a:solidFill>
                  <a:schemeClr val="tx1"/>
                </a:solidFill>
                <a:effectLst/>
                <a:latin typeface="+mn-lt"/>
                <a:ea typeface="+mn-ea"/>
                <a:cs typeface="+mn-cs"/>
              </a:rPr>
              <a:t>move, prove, door, floor,</a:t>
            </a:r>
          </a:p>
          <a:p>
            <a:r>
              <a:rPr lang="en-GB" sz="1200" kern="1200" dirty="0" smtClean="0">
                <a:solidFill>
                  <a:schemeClr val="tx1"/>
                </a:solidFill>
                <a:effectLst/>
                <a:latin typeface="+mn-lt"/>
                <a:ea typeface="+mn-ea"/>
                <a:cs typeface="+mn-cs"/>
              </a:rPr>
              <a:t>little, middle, travel, vowel, multiple </a:t>
            </a:r>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221</a:t>
            </a:fld>
            <a:endParaRPr lang="en-GB"/>
          </a:p>
        </p:txBody>
      </p:sp>
    </p:spTree>
    <p:extLst>
      <p:ext uri="{BB962C8B-B14F-4D97-AF65-F5344CB8AC3E}">
        <p14:creationId xmlns:p14="http://schemas.microsoft.com/office/powerpoint/2010/main" val="169896877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222</a:t>
            </a:fld>
            <a:endParaRPr lang="en-GB"/>
          </a:p>
        </p:txBody>
      </p:sp>
    </p:spTree>
    <p:extLst>
      <p:ext uri="{BB962C8B-B14F-4D97-AF65-F5344CB8AC3E}">
        <p14:creationId xmlns:p14="http://schemas.microsoft.com/office/powerpoint/2010/main" val="2493511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9</a:t>
            </a:fld>
            <a:endParaRPr lang="en-GB"/>
          </a:p>
        </p:txBody>
      </p:sp>
    </p:spTree>
    <p:extLst>
      <p:ext uri="{BB962C8B-B14F-4D97-AF65-F5344CB8AC3E}">
        <p14:creationId xmlns:p14="http://schemas.microsoft.com/office/powerpoint/2010/main" val="129893491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for these words to be classed </a:t>
            </a:r>
          </a:p>
        </p:txBody>
      </p:sp>
      <p:sp>
        <p:nvSpPr>
          <p:cNvPr id="4" name="Slide Number Placeholder 3"/>
          <p:cNvSpPr>
            <a:spLocks noGrp="1"/>
          </p:cNvSpPr>
          <p:nvPr>
            <p:ph type="sldNum" sz="quarter" idx="5"/>
          </p:nvPr>
        </p:nvSpPr>
        <p:spPr/>
        <p:txBody>
          <a:bodyPr/>
          <a:lstStyle/>
          <a:p>
            <a:fld id="{A370640F-E73A-4148-92BA-D1C70A966614}" type="slidenum">
              <a:rPr lang="en-GB" smtClean="0"/>
              <a:t>223</a:t>
            </a:fld>
            <a:endParaRPr lang="en-GB"/>
          </a:p>
        </p:txBody>
      </p:sp>
    </p:spTree>
    <p:extLst>
      <p:ext uri="{BB962C8B-B14F-4D97-AF65-F5344CB8AC3E}">
        <p14:creationId xmlns:p14="http://schemas.microsoft.com/office/powerpoint/2010/main" val="114963925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for these words to be classed </a:t>
            </a:r>
          </a:p>
        </p:txBody>
      </p:sp>
      <p:sp>
        <p:nvSpPr>
          <p:cNvPr id="4" name="Slide Number Placeholder 3"/>
          <p:cNvSpPr>
            <a:spLocks noGrp="1"/>
          </p:cNvSpPr>
          <p:nvPr>
            <p:ph type="sldNum" sz="quarter" idx="5"/>
          </p:nvPr>
        </p:nvSpPr>
        <p:spPr/>
        <p:txBody>
          <a:bodyPr/>
          <a:lstStyle/>
          <a:p>
            <a:fld id="{A370640F-E73A-4148-92BA-D1C70A966614}" type="slidenum">
              <a:rPr lang="en-GB" smtClean="0"/>
              <a:t>224</a:t>
            </a:fld>
            <a:endParaRPr lang="en-GB"/>
          </a:p>
        </p:txBody>
      </p:sp>
    </p:spTree>
    <p:extLst>
      <p:ext uri="{BB962C8B-B14F-4D97-AF65-F5344CB8AC3E}">
        <p14:creationId xmlns:p14="http://schemas.microsoft.com/office/powerpoint/2010/main" val="236191723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for these words to be classed </a:t>
            </a:r>
          </a:p>
        </p:txBody>
      </p:sp>
      <p:sp>
        <p:nvSpPr>
          <p:cNvPr id="4" name="Slide Number Placeholder 3"/>
          <p:cNvSpPr>
            <a:spLocks noGrp="1"/>
          </p:cNvSpPr>
          <p:nvPr>
            <p:ph type="sldNum" sz="quarter" idx="5"/>
          </p:nvPr>
        </p:nvSpPr>
        <p:spPr/>
        <p:txBody>
          <a:bodyPr/>
          <a:lstStyle/>
          <a:p>
            <a:fld id="{A370640F-E73A-4148-92BA-D1C70A966614}" type="slidenum">
              <a:rPr lang="en-GB" smtClean="0"/>
              <a:t>225</a:t>
            </a:fld>
            <a:endParaRPr lang="en-GB"/>
          </a:p>
        </p:txBody>
      </p:sp>
    </p:spTree>
    <p:extLst>
      <p:ext uri="{BB962C8B-B14F-4D97-AF65-F5344CB8AC3E}">
        <p14:creationId xmlns:p14="http://schemas.microsoft.com/office/powerpoint/2010/main" val="393374064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for these words to be classed </a:t>
            </a:r>
          </a:p>
        </p:txBody>
      </p:sp>
      <p:sp>
        <p:nvSpPr>
          <p:cNvPr id="4" name="Slide Number Placeholder 3"/>
          <p:cNvSpPr>
            <a:spLocks noGrp="1"/>
          </p:cNvSpPr>
          <p:nvPr>
            <p:ph type="sldNum" sz="quarter" idx="5"/>
          </p:nvPr>
        </p:nvSpPr>
        <p:spPr/>
        <p:txBody>
          <a:bodyPr/>
          <a:lstStyle/>
          <a:p>
            <a:fld id="{A370640F-E73A-4148-92BA-D1C70A966614}" type="slidenum">
              <a:rPr lang="en-GB" smtClean="0"/>
              <a:t>226</a:t>
            </a:fld>
            <a:endParaRPr lang="en-GB"/>
          </a:p>
        </p:txBody>
      </p:sp>
    </p:spTree>
    <p:extLst>
      <p:ext uri="{BB962C8B-B14F-4D97-AF65-F5344CB8AC3E}">
        <p14:creationId xmlns:p14="http://schemas.microsoft.com/office/powerpoint/2010/main" val="169408781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for these words to be classed </a:t>
            </a:r>
          </a:p>
        </p:txBody>
      </p:sp>
      <p:sp>
        <p:nvSpPr>
          <p:cNvPr id="4" name="Slide Number Placeholder 3"/>
          <p:cNvSpPr>
            <a:spLocks noGrp="1"/>
          </p:cNvSpPr>
          <p:nvPr>
            <p:ph type="sldNum" sz="quarter" idx="5"/>
          </p:nvPr>
        </p:nvSpPr>
        <p:spPr/>
        <p:txBody>
          <a:bodyPr/>
          <a:lstStyle/>
          <a:p>
            <a:fld id="{A370640F-E73A-4148-92BA-D1C70A966614}" type="slidenum">
              <a:rPr lang="en-GB" smtClean="0"/>
              <a:t>227</a:t>
            </a:fld>
            <a:endParaRPr lang="en-GB"/>
          </a:p>
        </p:txBody>
      </p:sp>
    </p:spTree>
    <p:extLst>
      <p:ext uri="{BB962C8B-B14F-4D97-AF65-F5344CB8AC3E}">
        <p14:creationId xmlns:p14="http://schemas.microsoft.com/office/powerpoint/2010/main" val="162033012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for these words to be classed </a:t>
            </a:r>
          </a:p>
        </p:txBody>
      </p:sp>
      <p:sp>
        <p:nvSpPr>
          <p:cNvPr id="4" name="Slide Number Placeholder 3"/>
          <p:cNvSpPr>
            <a:spLocks noGrp="1"/>
          </p:cNvSpPr>
          <p:nvPr>
            <p:ph type="sldNum" sz="quarter" idx="5"/>
          </p:nvPr>
        </p:nvSpPr>
        <p:spPr/>
        <p:txBody>
          <a:bodyPr/>
          <a:lstStyle/>
          <a:p>
            <a:fld id="{A370640F-E73A-4148-92BA-D1C70A966614}" type="slidenum">
              <a:rPr lang="en-GB" smtClean="0"/>
              <a:t>228</a:t>
            </a:fld>
            <a:endParaRPr lang="en-GB"/>
          </a:p>
        </p:txBody>
      </p:sp>
    </p:spTree>
    <p:extLst>
      <p:ext uri="{BB962C8B-B14F-4D97-AF65-F5344CB8AC3E}">
        <p14:creationId xmlns:p14="http://schemas.microsoft.com/office/powerpoint/2010/main" val="90025297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for these words to be classed </a:t>
            </a:r>
          </a:p>
        </p:txBody>
      </p:sp>
      <p:sp>
        <p:nvSpPr>
          <p:cNvPr id="4" name="Slide Number Placeholder 3"/>
          <p:cNvSpPr>
            <a:spLocks noGrp="1"/>
          </p:cNvSpPr>
          <p:nvPr>
            <p:ph type="sldNum" sz="quarter" idx="5"/>
          </p:nvPr>
        </p:nvSpPr>
        <p:spPr/>
        <p:txBody>
          <a:bodyPr/>
          <a:lstStyle/>
          <a:p>
            <a:fld id="{A370640F-E73A-4148-92BA-D1C70A966614}" type="slidenum">
              <a:rPr lang="en-GB" smtClean="0"/>
              <a:t>229</a:t>
            </a:fld>
            <a:endParaRPr lang="en-GB"/>
          </a:p>
        </p:txBody>
      </p:sp>
    </p:spTree>
    <p:extLst>
      <p:ext uri="{BB962C8B-B14F-4D97-AF65-F5344CB8AC3E}">
        <p14:creationId xmlns:p14="http://schemas.microsoft.com/office/powerpoint/2010/main" val="75768204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for these words to be classed </a:t>
            </a:r>
          </a:p>
        </p:txBody>
      </p:sp>
      <p:sp>
        <p:nvSpPr>
          <p:cNvPr id="4" name="Slide Number Placeholder 3"/>
          <p:cNvSpPr>
            <a:spLocks noGrp="1"/>
          </p:cNvSpPr>
          <p:nvPr>
            <p:ph type="sldNum" sz="quarter" idx="5"/>
          </p:nvPr>
        </p:nvSpPr>
        <p:spPr/>
        <p:txBody>
          <a:bodyPr/>
          <a:lstStyle/>
          <a:p>
            <a:fld id="{A370640F-E73A-4148-92BA-D1C70A966614}" type="slidenum">
              <a:rPr lang="en-GB" smtClean="0"/>
              <a:t>230</a:t>
            </a:fld>
            <a:endParaRPr lang="en-GB"/>
          </a:p>
        </p:txBody>
      </p:sp>
    </p:spTree>
    <p:extLst>
      <p:ext uri="{BB962C8B-B14F-4D97-AF65-F5344CB8AC3E}">
        <p14:creationId xmlns:p14="http://schemas.microsoft.com/office/powerpoint/2010/main" val="114180519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231</a:t>
            </a:fld>
            <a:endParaRPr lang="en-GB"/>
          </a:p>
        </p:txBody>
      </p:sp>
    </p:spTree>
    <p:extLst>
      <p:ext uri="{BB962C8B-B14F-4D97-AF65-F5344CB8AC3E}">
        <p14:creationId xmlns:p14="http://schemas.microsoft.com/office/powerpoint/2010/main" val="360561241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232</a:t>
            </a:fld>
            <a:endParaRPr lang="en-GB"/>
          </a:p>
        </p:txBody>
      </p:sp>
    </p:spTree>
    <p:extLst>
      <p:ext uri="{BB962C8B-B14F-4D97-AF65-F5344CB8AC3E}">
        <p14:creationId xmlns:p14="http://schemas.microsoft.com/office/powerpoint/2010/main" val="2579770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Just like ‘un’</a:t>
            </a:r>
          </a:p>
        </p:txBody>
      </p:sp>
      <p:sp>
        <p:nvSpPr>
          <p:cNvPr id="4" name="Slide Number Placeholder 3"/>
          <p:cNvSpPr>
            <a:spLocks noGrp="1"/>
          </p:cNvSpPr>
          <p:nvPr>
            <p:ph type="sldNum" sz="quarter" idx="5"/>
          </p:nvPr>
        </p:nvSpPr>
        <p:spPr/>
        <p:txBody>
          <a:bodyPr/>
          <a:lstStyle/>
          <a:p>
            <a:fld id="{A370640F-E73A-4148-92BA-D1C70A966614}" type="slidenum">
              <a:rPr lang="en-GB" smtClean="0"/>
              <a:t>14</a:t>
            </a:fld>
            <a:endParaRPr lang="en-GB"/>
          </a:p>
        </p:txBody>
      </p:sp>
    </p:spTree>
    <p:extLst>
      <p:ext uri="{BB962C8B-B14F-4D97-AF65-F5344CB8AC3E}">
        <p14:creationId xmlns:p14="http://schemas.microsoft.com/office/powerpoint/2010/main" val="42749963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233</a:t>
            </a:fld>
            <a:endParaRPr lang="en-GB"/>
          </a:p>
        </p:txBody>
      </p:sp>
    </p:spTree>
    <p:extLst>
      <p:ext uri="{BB962C8B-B14F-4D97-AF65-F5344CB8AC3E}">
        <p14:creationId xmlns:p14="http://schemas.microsoft.com/office/powerpoint/2010/main" val="131258568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234</a:t>
            </a:fld>
            <a:endParaRPr lang="en-GB"/>
          </a:p>
        </p:txBody>
      </p:sp>
    </p:spTree>
    <p:extLst>
      <p:ext uri="{BB962C8B-B14F-4D97-AF65-F5344CB8AC3E}">
        <p14:creationId xmlns:p14="http://schemas.microsoft.com/office/powerpoint/2010/main" val="245600730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235</a:t>
            </a:fld>
            <a:endParaRPr lang="en-GB"/>
          </a:p>
        </p:txBody>
      </p:sp>
    </p:spTree>
    <p:extLst>
      <p:ext uri="{BB962C8B-B14F-4D97-AF65-F5344CB8AC3E}">
        <p14:creationId xmlns:p14="http://schemas.microsoft.com/office/powerpoint/2010/main" val="1055988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236</a:t>
            </a:fld>
            <a:endParaRPr lang="en-GB"/>
          </a:p>
        </p:txBody>
      </p:sp>
    </p:spTree>
    <p:extLst>
      <p:ext uri="{BB962C8B-B14F-4D97-AF65-F5344CB8AC3E}">
        <p14:creationId xmlns:p14="http://schemas.microsoft.com/office/powerpoint/2010/main" val="25192063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237</a:t>
            </a:fld>
            <a:endParaRPr lang="en-GB"/>
          </a:p>
        </p:txBody>
      </p:sp>
    </p:spTree>
    <p:extLst>
      <p:ext uri="{BB962C8B-B14F-4D97-AF65-F5344CB8AC3E}">
        <p14:creationId xmlns:p14="http://schemas.microsoft.com/office/powerpoint/2010/main" val="304304604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238</a:t>
            </a:fld>
            <a:endParaRPr lang="en-GB"/>
          </a:p>
        </p:txBody>
      </p:sp>
    </p:spTree>
    <p:extLst>
      <p:ext uri="{BB962C8B-B14F-4D97-AF65-F5344CB8AC3E}">
        <p14:creationId xmlns:p14="http://schemas.microsoft.com/office/powerpoint/2010/main" val="69412010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239</a:t>
            </a:fld>
            <a:endParaRPr lang="en-GB"/>
          </a:p>
        </p:txBody>
      </p:sp>
    </p:spTree>
    <p:extLst>
      <p:ext uri="{BB962C8B-B14F-4D97-AF65-F5344CB8AC3E}">
        <p14:creationId xmlns:p14="http://schemas.microsoft.com/office/powerpoint/2010/main" val="10909778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370640F-E73A-4148-92BA-D1C70A966614}" type="slidenum">
              <a:rPr lang="en-GB" smtClean="0"/>
              <a:t>18</a:t>
            </a:fld>
            <a:endParaRPr lang="en-GB"/>
          </a:p>
        </p:txBody>
      </p:sp>
    </p:spTree>
    <p:extLst>
      <p:ext uri="{BB962C8B-B14F-4D97-AF65-F5344CB8AC3E}">
        <p14:creationId xmlns:p14="http://schemas.microsoft.com/office/powerpoint/2010/main" val="28187864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370640F-E73A-4148-92BA-D1C70A966614}" type="slidenum">
              <a:rPr lang="en-GB" smtClean="0"/>
              <a:t>58</a:t>
            </a:fld>
            <a:endParaRPr lang="en-GB"/>
          </a:p>
        </p:txBody>
      </p:sp>
    </p:spTree>
    <p:extLst>
      <p:ext uri="{BB962C8B-B14F-4D97-AF65-F5344CB8AC3E}">
        <p14:creationId xmlns:p14="http://schemas.microsoft.com/office/powerpoint/2010/main" val="10703515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7D1D7-06E4-4E98-BF3D-7BD854000A6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2F3BD16-BC0A-47B0-9471-64872D205F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EC909D6-D61A-4D89-B4C4-105980D46EB8}"/>
              </a:ext>
            </a:extLst>
          </p:cNvPr>
          <p:cNvSpPr>
            <a:spLocks noGrp="1"/>
          </p:cNvSpPr>
          <p:nvPr>
            <p:ph type="dt" sz="half" idx="10"/>
          </p:nvPr>
        </p:nvSpPr>
        <p:spPr/>
        <p:txBody>
          <a:bodyPr/>
          <a:lstStyle/>
          <a:p>
            <a:fld id="{C924085C-17D4-4940-9BD4-E45CF49F265D}" type="datetimeFigureOut">
              <a:rPr lang="en-GB" smtClean="0"/>
              <a:t>03/11/2022</a:t>
            </a:fld>
            <a:endParaRPr lang="en-GB"/>
          </a:p>
        </p:txBody>
      </p:sp>
      <p:sp>
        <p:nvSpPr>
          <p:cNvPr id="5" name="Footer Placeholder 4">
            <a:extLst>
              <a:ext uri="{FF2B5EF4-FFF2-40B4-BE49-F238E27FC236}">
                <a16:creationId xmlns:a16="http://schemas.microsoft.com/office/drawing/2014/main" id="{00FEC934-77AD-411E-9939-DFB5FF92889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AD0067E-6E51-4C8C-ABD8-09D768CFEA22}"/>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30830025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15363-0852-4963-90D0-3A51B4CFC2E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34D8602-8AAF-4BBF-95B2-5207E0C52C8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7504686-998B-4A4A-B61A-DB8CD047B91D}"/>
              </a:ext>
            </a:extLst>
          </p:cNvPr>
          <p:cNvSpPr>
            <a:spLocks noGrp="1"/>
          </p:cNvSpPr>
          <p:nvPr>
            <p:ph type="dt" sz="half" idx="10"/>
          </p:nvPr>
        </p:nvSpPr>
        <p:spPr/>
        <p:txBody>
          <a:bodyPr/>
          <a:lstStyle/>
          <a:p>
            <a:fld id="{C924085C-17D4-4940-9BD4-E45CF49F265D}" type="datetimeFigureOut">
              <a:rPr lang="en-GB" smtClean="0"/>
              <a:t>03/11/2022</a:t>
            </a:fld>
            <a:endParaRPr lang="en-GB"/>
          </a:p>
        </p:txBody>
      </p:sp>
      <p:sp>
        <p:nvSpPr>
          <p:cNvPr id="5" name="Footer Placeholder 4">
            <a:extLst>
              <a:ext uri="{FF2B5EF4-FFF2-40B4-BE49-F238E27FC236}">
                <a16:creationId xmlns:a16="http://schemas.microsoft.com/office/drawing/2014/main" id="{7279C055-29FC-425C-9DDD-7647B5A9937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204614F-D2BD-4875-B2E2-5C56B0D0CC9E}"/>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32886499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7B39718-3A37-4F40-BD76-2EA7772642E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46A78EA-07FA-4642-925C-0C4CAE9EC2D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34BEF9C-A14C-406F-91F4-F10184F88A75}"/>
              </a:ext>
            </a:extLst>
          </p:cNvPr>
          <p:cNvSpPr>
            <a:spLocks noGrp="1"/>
          </p:cNvSpPr>
          <p:nvPr>
            <p:ph type="dt" sz="half" idx="10"/>
          </p:nvPr>
        </p:nvSpPr>
        <p:spPr/>
        <p:txBody>
          <a:bodyPr/>
          <a:lstStyle/>
          <a:p>
            <a:fld id="{C924085C-17D4-4940-9BD4-E45CF49F265D}" type="datetimeFigureOut">
              <a:rPr lang="en-GB" smtClean="0"/>
              <a:t>03/11/2022</a:t>
            </a:fld>
            <a:endParaRPr lang="en-GB"/>
          </a:p>
        </p:txBody>
      </p:sp>
      <p:sp>
        <p:nvSpPr>
          <p:cNvPr id="5" name="Footer Placeholder 4">
            <a:extLst>
              <a:ext uri="{FF2B5EF4-FFF2-40B4-BE49-F238E27FC236}">
                <a16:creationId xmlns:a16="http://schemas.microsoft.com/office/drawing/2014/main" id="{FA214318-1B68-4E1C-911F-BEB1AAA368B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92ED3EC-DEE9-4CEA-8116-DE5C20664967}"/>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4141138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0A335-589D-4212-8B4A-567E5818E11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D3416AD-D486-41D7-8FD4-B93DE7AF424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C7291C4-DF81-4623-9B2E-ED65784CE9DC}"/>
              </a:ext>
            </a:extLst>
          </p:cNvPr>
          <p:cNvSpPr>
            <a:spLocks noGrp="1"/>
          </p:cNvSpPr>
          <p:nvPr>
            <p:ph type="dt" sz="half" idx="10"/>
          </p:nvPr>
        </p:nvSpPr>
        <p:spPr/>
        <p:txBody>
          <a:bodyPr/>
          <a:lstStyle/>
          <a:p>
            <a:fld id="{C924085C-17D4-4940-9BD4-E45CF49F265D}" type="datetimeFigureOut">
              <a:rPr lang="en-GB" smtClean="0"/>
              <a:t>03/11/2022</a:t>
            </a:fld>
            <a:endParaRPr lang="en-GB"/>
          </a:p>
        </p:txBody>
      </p:sp>
      <p:sp>
        <p:nvSpPr>
          <p:cNvPr id="5" name="Footer Placeholder 4">
            <a:extLst>
              <a:ext uri="{FF2B5EF4-FFF2-40B4-BE49-F238E27FC236}">
                <a16:creationId xmlns:a16="http://schemas.microsoft.com/office/drawing/2014/main" id="{79D89318-1D44-4287-8159-5E251610133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8B4006A-2510-48CE-9424-E54D84E7D027}"/>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890901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C0F93-472F-4148-9183-A09CDE3F8E8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73306A6-08A9-4B8B-AEF4-CCB2BBCBBCA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56836CA-D445-4EF3-BC81-C393AA3D8454}"/>
              </a:ext>
            </a:extLst>
          </p:cNvPr>
          <p:cNvSpPr>
            <a:spLocks noGrp="1"/>
          </p:cNvSpPr>
          <p:nvPr>
            <p:ph type="dt" sz="half" idx="10"/>
          </p:nvPr>
        </p:nvSpPr>
        <p:spPr/>
        <p:txBody>
          <a:bodyPr/>
          <a:lstStyle/>
          <a:p>
            <a:fld id="{C924085C-17D4-4940-9BD4-E45CF49F265D}" type="datetimeFigureOut">
              <a:rPr lang="en-GB" smtClean="0"/>
              <a:t>03/11/2022</a:t>
            </a:fld>
            <a:endParaRPr lang="en-GB"/>
          </a:p>
        </p:txBody>
      </p:sp>
      <p:sp>
        <p:nvSpPr>
          <p:cNvPr id="5" name="Footer Placeholder 4">
            <a:extLst>
              <a:ext uri="{FF2B5EF4-FFF2-40B4-BE49-F238E27FC236}">
                <a16:creationId xmlns:a16="http://schemas.microsoft.com/office/drawing/2014/main" id="{77605203-48F6-4037-B0F2-D41F04B9526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3E03AA0-8B58-4E08-9831-5699D45C3492}"/>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6928018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91D03-7279-49F1-93A1-44C352A09D4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C5EF6F5-8A16-491D-B802-8A5A77A87C9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DFAA8E0-A7C2-45C8-A24B-8D3FE920F32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7F388EF-427D-4AA1-B7D9-1803CF8C7698}"/>
              </a:ext>
            </a:extLst>
          </p:cNvPr>
          <p:cNvSpPr>
            <a:spLocks noGrp="1"/>
          </p:cNvSpPr>
          <p:nvPr>
            <p:ph type="dt" sz="half" idx="10"/>
          </p:nvPr>
        </p:nvSpPr>
        <p:spPr/>
        <p:txBody>
          <a:bodyPr/>
          <a:lstStyle/>
          <a:p>
            <a:fld id="{C924085C-17D4-4940-9BD4-E45CF49F265D}" type="datetimeFigureOut">
              <a:rPr lang="en-GB" smtClean="0"/>
              <a:t>03/11/2022</a:t>
            </a:fld>
            <a:endParaRPr lang="en-GB"/>
          </a:p>
        </p:txBody>
      </p:sp>
      <p:sp>
        <p:nvSpPr>
          <p:cNvPr id="6" name="Footer Placeholder 5">
            <a:extLst>
              <a:ext uri="{FF2B5EF4-FFF2-40B4-BE49-F238E27FC236}">
                <a16:creationId xmlns:a16="http://schemas.microsoft.com/office/drawing/2014/main" id="{C707A0E5-8379-4ECE-BE3D-FD77F3F2A3A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7E42BAB-752F-4FE4-A744-8EC716E7BA28}"/>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24229222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60F65-553E-4EA7-9393-9A72405D577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13669FB-0031-4C6D-9E41-4E05ECB2555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C5828C8-B0F3-46F0-902A-B1ACECAEC1E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26F26CB-4BC7-4A91-8467-31654B6EEB9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FAC1C1D-38D1-4129-AA07-0AA1F0A9835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8735A7D-9C6F-40D5-A0ED-9B5F404DBC97}"/>
              </a:ext>
            </a:extLst>
          </p:cNvPr>
          <p:cNvSpPr>
            <a:spLocks noGrp="1"/>
          </p:cNvSpPr>
          <p:nvPr>
            <p:ph type="dt" sz="half" idx="10"/>
          </p:nvPr>
        </p:nvSpPr>
        <p:spPr/>
        <p:txBody>
          <a:bodyPr/>
          <a:lstStyle/>
          <a:p>
            <a:fld id="{C924085C-17D4-4940-9BD4-E45CF49F265D}" type="datetimeFigureOut">
              <a:rPr lang="en-GB" smtClean="0"/>
              <a:t>03/11/2022</a:t>
            </a:fld>
            <a:endParaRPr lang="en-GB"/>
          </a:p>
        </p:txBody>
      </p:sp>
      <p:sp>
        <p:nvSpPr>
          <p:cNvPr id="8" name="Footer Placeholder 7">
            <a:extLst>
              <a:ext uri="{FF2B5EF4-FFF2-40B4-BE49-F238E27FC236}">
                <a16:creationId xmlns:a16="http://schemas.microsoft.com/office/drawing/2014/main" id="{10877817-36E2-4C7A-BDD8-4850D4BB60E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F0941CB-DBD1-4B74-86E7-08C3C6B6A934}"/>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29284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C0238-1A2F-4C51-A153-DF6145D248C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8C62405-4945-4408-ABED-48428433B4BA}"/>
              </a:ext>
            </a:extLst>
          </p:cNvPr>
          <p:cNvSpPr>
            <a:spLocks noGrp="1"/>
          </p:cNvSpPr>
          <p:nvPr>
            <p:ph type="dt" sz="half" idx="10"/>
          </p:nvPr>
        </p:nvSpPr>
        <p:spPr/>
        <p:txBody>
          <a:bodyPr/>
          <a:lstStyle/>
          <a:p>
            <a:fld id="{C924085C-17D4-4940-9BD4-E45CF49F265D}" type="datetimeFigureOut">
              <a:rPr lang="en-GB" smtClean="0"/>
              <a:t>03/11/2022</a:t>
            </a:fld>
            <a:endParaRPr lang="en-GB"/>
          </a:p>
        </p:txBody>
      </p:sp>
      <p:sp>
        <p:nvSpPr>
          <p:cNvPr id="4" name="Footer Placeholder 3">
            <a:extLst>
              <a:ext uri="{FF2B5EF4-FFF2-40B4-BE49-F238E27FC236}">
                <a16:creationId xmlns:a16="http://schemas.microsoft.com/office/drawing/2014/main" id="{3963D6D0-44BD-4A1E-9583-6E8AF875422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BDD4CD4-0D84-49DF-AFC8-E54976B98459}"/>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2655172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1E7176-B8DC-482C-A7E4-DAAE3F2242DE}"/>
              </a:ext>
            </a:extLst>
          </p:cNvPr>
          <p:cNvSpPr>
            <a:spLocks noGrp="1"/>
          </p:cNvSpPr>
          <p:nvPr>
            <p:ph type="dt" sz="half" idx="10"/>
          </p:nvPr>
        </p:nvSpPr>
        <p:spPr/>
        <p:txBody>
          <a:bodyPr/>
          <a:lstStyle/>
          <a:p>
            <a:fld id="{C924085C-17D4-4940-9BD4-E45CF49F265D}" type="datetimeFigureOut">
              <a:rPr lang="en-GB" smtClean="0"/>
              <a:t>03/11/2022</a:t>
            </a:fld>
            <a:endParaRPr lang="en-GB"/>
          </a:p>
        </p:txBody>
      </p:sp>
      <p:sp>
        <p:nvSpPr>
          <p:cNvPr id="3" name="Footer Placeholder 2">
            <a:extLst>
              <a:ext uri="{FF2B5EF4-FFF2-40B4-BE49-F238E27FC236}">
                <a16:creationId xmlns:a16="http://schemas.microsoft.com/office/drawing/2014/main" id="{B175A30A-10FC-4EEE-BAFD-E933773B8C5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371F090-BEFF-41CC-ADD0-47A9B3C3E715}"/>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21109638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B18BF-38B7-4A72-9B1B-2F8A050507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5CE2087-88B0-4162-8398-166D4359261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84C0594-4042-4486-9C0E-238FF070AE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DB341A-4847-4FA0-B7D0-0C1824CF6C67}"/>
              </a:ext>
            </a:extLst>
          </p:cNvPr>
          <p:cNvSpPr>
            <a:spLocks noGrp="1"/>
          </p:cNvSpPr>
          <p:nvPr>
            <p:ph type="dt" sz="half" idx="10"/>
          </p:nvPr>
        </p:nvSpPr>
        <p:spPr/>
        <p:txBody>
          <a:bodyPr/>
          <a:lstStyle/>
          <a:p>
            <a:fld id="{C924085C-17D4-4940-9BD4-E45CF49F265D}" type="datetimeFigureOut">
              <a:rPr lang="en-GB" smtClean="0"/>
              <a:t>03/11/2022</a:t>
            </a:fld>
            <a:endParaRPr lang="en-GB"/>
          </a:p>
        </p:txBody>
      </p:sp>
      <p:sp>
        <p:nvSpPr>
          <p:cNvPr id="6" name="Footer Placeholder 5">
            <a:extLst>
              <a:ext uri="{FF2B5EF4-FFF2-40B4-BE49-F238E27FC236}">
                <a16:creationId xmlns:a16="http://schemas.microsoft.com/office/drawing/2014/main" id="{2C51D541-ED28-4D25-8166-EDF6BAC70A5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2106F73-3CB8-48F0-BA19-978D56F0F91B}"/>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10929981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6F72C-B1B7-44AF-986F-41D991D755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836B94B-8F2D-47DC-8967-44566C38C9F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A69B9EE-037F-40CB-804D-362F99D863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27D70B8-9C84-447D-901A-DF22087DFC0A}"/>
              </a:ext>
            </a:extLst>
          </p:cNvPr>
          <p:cNvSpPr>
            <a:spLocks noGrp="1"/>
          </p:cNvSpPr>
          <p:nvPr>
            <p:ph type="dt" sz="half" idx="10"/>
          </p:nvPr>
        </p:nvSpPr>
        <p:spPr/>
        <p:txBody>
          <a:bodyPr/>
          <a:lstStyle/>
          <a:p>
            <a:fld id="{C924085C-17D4-4940-9BD4-E45CF49F265D}" type="datetimeFigureOut">
              <a:rPr lang="en-GB" smtClean="0"/>
              <a:t>03/11/2022</a:t>
            </a:fld>
            <a:endParaRPr lang="en-GB"/>
          </a:p>
        </p:txBody>
      </p:sp>
      <p:sp>
        <p:nvSpPr>
          <p:cNvPr id="6" name="Footer Placeholder 5">
            <a:extLst>
              <a:ext uri="{FF2B5EF4-FFF2-40B4-BE49-F238E27FC236}">
                <a16:creationId xmlns:a16="http://schemas.microsoft.com/office/drawing/2014/main" id="{98167344-0B64-49BE-87AF-90C9884C872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6B27414-FCF5-4353-8146-32DF2CF66CA3}"/>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35377002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D7FF446-D0D7-4C28-B2B6-7EFB85CC5E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956BC68-EC3F-4437-B988-DF914F25F95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AFFA33D-3EC1-4C48-A3AB-325DF7C0E1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24085C-17D4-4940-9BD4-E45CF49F265D}" type="datetimeFigureOut">
              <a:rPr lang="en-GB" smtClean="0"/>
              <a:t>03/11/2022</a:t>
            </a:fld>
            <a:endParaRPr lang="en-GB"/>
          </a:p>
        </p:txBody>
      </p:sp>
      <p:sp>
        <p:nvSpPr>
          <p:cNvPr id="5" name="Footer Placeholder 4">
            <a:extLst>
              <a:ext uri="{FF2B5EF4-FFF2-40B4-BE49-F238E27FC236}">
                <a16:creationId xmlns:a16="http://schemas.microsoft.com/office/drawing/2014/main" id="{10D193DD-441F-4233-84E7-2B8E3135E7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B55801E-F21C-43C7-8D0F-5A3A768EBB0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BE15E3-C22B-43AB-BCBC-894D1A9C78C2}" type="slidenum">
              <a:rPr lang="en-GB" smtClean="0"/>
              <a:t>‹#›</a:t>
            </a:fld>
            <a:endParaRPr lang="en-GB"/>
          </a:p>
        </p:txBody>
      </p:sp>
    </p:spTree>
    <p:extLst>
      <p:ext uri="{BB962C8B-B14F-4D97-AF65-F5344CB8AC3E}">
        <p14:creationId xmlns:p14="http://schemas.microsoft.com/office/powerpoint/2010/main" val="24022290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1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1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1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1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1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3.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1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3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4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4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1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1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8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8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18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20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21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21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21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21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21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21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21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21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21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22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22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223.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224.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225.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226.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227.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228.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229.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0.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231.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232.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233.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234.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235.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236.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237.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238.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239.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92607-E334-409C-8872-AB6363C33D0F}"/>
              </a:ext>
            </a:extLst>
          </p:cNvPr>
          <p:cNvSpPr>
            <a:spLocks noGrp="1"/>
          </p:cNvSpPr>
          <p:nvPr>
            <p:ph type="ctrTitle"/>
          </p:nvPr>
        </p:nvSpPr>
        <p:spPr/>
        <p:txBody>
          <a:bodyPr/>
          <a:lstStyle/>
          <a:p>
            <a:r>
              <a:rPr lang="en-GB" dirty="0">
                <a:latin typeface="Twinkl" panose="02000000000000000000" pitchFamily="2" charset="0"/>
              </a:rPr>
              <a:t>Spelling </a:t>
            </a:r>
            <a:r>
              <a:rPr lang="en-GB" dirty="0" smtClean="0">
                <a:latin typeface="Twinkl" panose="02000000000000000000" pitchFamily="2" charset="0"/>
              </a:rPr>
              <a:t>Y2</a:t>
            </a:r>
            <a:endParaRPr lang="en-GB" dirty="0">
              <a:latin typeface="Twinkl" panose="02000000000000000000" pitchFamily="2" charset="0"/>
            </a:endParaRPr>
          </a:p>
        </p:txBody>
      </p:sp>
      <p:sp>
        <p:nvSpPr>
          <p:cNvPr id="3" name="Subtitle 2">
            <a:extLst>
              <a:ext uri="{FF2B5EF4-FFF2-40B4-BE49-F238E27FC236}">
                <a16:creationId xmlns:a16="http://schemas.microsoft.com/office/drawing/2014/main" id="{9B667196-C5B4-45FC-B5E8-3B190D7A595C}"/>
              </a:ext>
            </a:extLst>
          </p:cNvPr>
          <p:cNvSpPr>
            <a:spLocks noGrp="1"/>
          </p:cNvSpPr>
          <p:nvPr>
            <p:ph type="subTitle" idx="1"/>
          </p:nvPr>
        </p:nvSpPr>
        <p:spPr/>
        <p:txBody>
          <a:bodyPr>
            <a:normAutofit lnSpcReduction="10000"/>
          </a:bodyPr>
          <a:lstStyle/>
          <a:p>
            <a:r>
              <a:rPr lang="en-GB" dirty="0">
                <a:latin typeface="Twinkl" panose="02000000000000000000" pitchFamily="2" charset="0"/>
              </a:rPr>
              <a:t>Mastering spellings: building of the foundations of phonics </a:t>
            </a:r>
          </a:p>
          <a:p>
            <a:endParaRPr lang="en-GB" dirty="0">
              <a:latin typeface="Twinkl" panose="02000000000000000000" pitchFamily="2" charset="0"/>
            </a:endParaRPr>
          </a:p>
          <a:p>
            <a:r>
              <a:rPr lang="en-GB" dirty="0">
                <a:latin typeface="Twinkl" panose="02000000000000000000" pitchFamily="2" charset="0"/>
              </a:rPr>
              <a:t>Autumn 2</a:t>
            </a:r>
          </a:p>
          <a:p>
            <a:r>
              <a:rPr lang="en-GB" dirty="0">
                <a:latin typeface="Twinkl" panose="02000000000000000000" pitchFamily="2" charset="0"/>
              </a:rPr>
              <a:t>Week </a:t>
            </a:r>
            <a:r>
              <a:rPr lang="en-GB" dirty="0" smtClean="0">
                <a:latin typeface="Twinkl" panose="02000000000000000000" pitchFamily="2" charset="0"/>
              </a:rPr>
              <a:t>2</a:t>
            </a:r>
            <a:endParaRPr lang="en-GB" dirty="0">
              <a:latin typeface="Twinkl" panose="02000000000000000000" pitchFamily="2" charset="0"/>
            </a:endParaRPr>
          </a:p>
          <a:p>
            <a:endParaRPr lang="en-GB" dirty="0"/>
          </a:p>
          <a:p>
            <a:endParaRPr lang="en-GB" dirty="0"/>
          </a:p>
        </p:txBody>
      </p:sp>
    </p:spTree>
    <p:extLst>
      <p:ext uri="{BB962C8B-B14F-4D97-AF65-F5344CB8AC3E}">
        <p14:creationId xmlns:p14="http://schemas.microsoft.com/office/powerpoint/2010/main" val="39455799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19900" dirty="0" smtClean="0">
                <a:latin typeface="Twinkl" panose="02000000000000000000" pitchFamily="2" charset="0"/>
              </a:rPr>
              <a:t>floor</a:t>
            </a:r>
            <a:endParaRPr lang="en-GB" sz="19900" dirty="0"/>
          </a:p>
        </p:txBody>
      </p:sp>
      <p:sp>
        <p:nvSpPr>
          <p:cNvPr id="3" name="Text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19834246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3223722"/>
          </a:xfrm>
        </p:spPr>
        <p:txBody>
          <a:bodyPr>
            <a:normAutofit fontScale="90000"/>
          </a:bodyPr>
          <a:lstStyle/>
          <a:p>
            <a:pPr algn="ctr"/>
            <a:r>
              <a:rPr lang="en-US" sz="10700" dirty="0">
                <a:latin typeface="Twinkl" panose="02000000000000000000" pitchFamily="2" charset="0"/>
              </a:rPr>
              <a:t>p</a:t>
            </a:r>
            <a:r>
              <a:rPr lang="en-US" sz="10700" dirty="0" smtClean="0">
                <a:latin typeface="Twinkl" panose="02000000000000000000" pitchFamily="2" charset="0"/>
              </a:rPr>
              <a:t>oor</a:t>
            </a:r>
            <a:r>
              <a:rPr lang="en-US" sz="8000" i="1" dirty="0" smtClean="0">
                <a:latin typeface="Twinkl" panose="02000000000000000000" pitchFamily="2" charset="0"/>
              </a:rPr>
              <a:t/>
            </a:r>
            <a:br>
              <a:rPr lang="en-US" sz="8000" i="1" dirty="0" smtClean="0">
                <a:latin typeface="Twinkl" panose="02000000000000000000" pitchFamily="2" charset="0"/>
              </a:rPr>
            </a:br>
            <a:r>
              <a:rPr lang="en-US" i="1" dirty="0" smtClean="0">
                <a:latin typeface="Twinkl" panose="02000000000000000000" pitchFamily="2" charset="0"/>
              </a:rPr>
              <a:t/>
            </a:r>
            <a:br>
              <a:rPr lang="en-US" i="1" dirty="0" smtClean="0">
                <a:latin typeface="Twinkl" panose="02000000000000000000" pitchFamily="2" charset="0"/>
              </a:rPr>
            </a:br>
            <a:r>
              <a:rPr lang="en-US" dirty="0">
                <a:latin typeface="Twinkl" panose="02000000000000000000" pitchFamily="2" charset="0"/>
              </a:rPr>
              <a:t>lacking sufficient money to live at a standard considered comfortable or normal in a society</a:t>
            </a:r>
            <a:endParaRPr lang="en-GB" i="1" dirty="0">
              <a:latin typeface="Twinkl" panose="02000000000000000000" pitchFamily="2" charset="0"/>
            </a:endParaRPr>
          </a:p>
        </p:txBody>
      </p:sp>
    </p:spTree>
    <p:extLst>
      <p:ext uri="{BB962C8B-B14F-4D97-AF65-F5344CB8AC3E}">
        <p14:creationId xmlns:p14="http://schemas.microsoft.com/office/powerpoint/2010/main" val="259430195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2518612"/>
            <a:ext cx="10515600" cy="3914272"/>
          </a:xfrm>
        </p:spPr>
        <p:txBody>
          <a:bodyPr>
            <a:normAutofit/>
          </a:bodyPr>
          <a:lstStyle/>
          <a:p>
            <a:pPr algn="ctr"/>
            <a:r>
              <a:rPr lang="en-GB" sz="7200" dirty="0" smtClean="0">
                <a:latin typeface="Twinkl" panose="02000000000000000000" pitchFamily="2" charset="0"/>
              </a:rPr>
              <a:t/>
            </a:r>
            <a:br>
              <a:rPr lang="en-GB" sz="7200" dirty="0" smtClean="0">
                <a:latin typeface="Twinkl" panose="02000000000000000000" pitchFamily="2" charset="0"/>
              </a:rPr>
            </a:br>
            <a:r>
              <a:rPr lang="en-GB" sz="7200" dirty="0" smtClean="0">
                <a:latin typeface="Twinkl" panose="02000000000000000000" pitchFamily="2" charset="0"/>
              </a:rPr>
              <a:t>The man was poor.</a:t>
            </a:r>
            <a:r>
              <a:rPr lang="en-GB" dirty="0" smtClean="0">
                <a:latin typeface="Twinkl" panose="02000000000000000000" pitchFamily="2" charset="0"/>
              </a:rPr>
              <a:t/>
            </a:r>
            <a:br>
              <a:rPr lang="en-GB" dirty="0" smtClean="0">
                <a:latin typeface="Twinkl" panose="02000000000000000000" pitchFamily="2" charset="0"/>
              </a:rPr>
            </a:br>
            <a:endParaRPr lang="en-GB" i="1" dirty="0">
              <a:latin typeface="Twinkl" panose="02000000000000000000" pitchFamily="2" charset="0"/>
            </a:endParaRPr>
          </a:p>
        </p:txBody>
      </p:sp>
    </p:spTree>
    <p:extLst>
      <p:ext uri="{BB962C8B-B14F-4D97-AF65-F5344CB8AC3E}">
        <p14:creationId xmlns:p14="http://schemas.microsoft.com/office/powerpoint/2010/main" val="383669845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GB" sz="19900" dirty="0">
                <a:latin typeface="Twinkl" panose="02000000000000000000" pitchFamily="2" charset="0"/>
              </a:rPr>
              <a:t/>
            </a:r>
            <a:br>
              <a:rPr lang="en-GB" sz="19900" dirty="0">
                <a:latin typeface="Twinkl" panose="02000000000000000000" pitchFamily="2" charset="0"/>
              </a:rPr>
            </a:br>
            <a:r>
              <a:rPr lang="en-GB" sz="19900" dirty="0" smtClean="0">
                <a:latin typeface="Twinkl" panose="02000000000000000000" pitchFamily="2" charset="0"/>
              </a:rPr>
              <a:t>because</a:t>
            </a:r>
            <a:endParaRPr lang="en-GB" sz="34400" i="1" dirty="0">
              <a:latin typeface="Twinkl" panose="02000000000000000000" pitchFamily="2" charset="0"/>
            </a:endParaRPr>
          </a:p>
        </p:txBody>
      </p:sp>
    </p:spTree>
    <p:extLst>
      <p:ext uri="{BB962C8B-B14F-4D97-AF65-F5344CB8AC3E}">
        <p14:creationId xmlns:p14="http://schemas.microsoft.com/office/powerpoint/2010/main" val="352253635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4300" y="3080825"/>
            <a:ext cx="12306300" cy="1481650"/>
          </a:xfrm>
        </p:spPr>
        <p:txBody>
          <a:bodyPr>
            <a:normAutofit/>
          </a:bodyPr>
          <a:lstStyle/>
          <a:p>
            <a:pPr algn="ctr"/>
            <a:r>
              <a:rPr lang="en-US" dirty="0">
                <a:latin typeface="Twinkl" panose="02000000000000000000" pitchFamily="2" charset="0"/>
              </a:rPr>
              <a:t>for the reason that; since</a:t>
            </a:r>
            <a:endParaRPr lang="en-GB" i="1" dirty="0">
              <a:latin typeface="Twinkl" panose="02000000000000000000" pitchFamily="2" charset="0"/>
            </a:endParaRPr>
          </a:p>
        </p:txBody>
      </p:sp>
      <p:sp>
        <p:nvSpPr>
          <p:cNvPr id="5" name="Rectangle 4"/>
          <p:cNvSpPr/>
          <p:nvPr/>
        </p:nvSpPr>
        <p:spPr>
          <a:xfrm>
            <a:off x="3842575" y="1613655"/>
            <a:ext cx="4392549" cy="1569660"/>
          </a:xfrm>
          <a:prstGeom prst="rect">
            <a:avLst/>
          </a:prstGeom>
        </p:spPr>
        <p:txBody>
          <a:bodyPr wrap="none">
            <a:spAutoFit/>
          </a:bodyPr>
          <a:lstStyle/>
          <a:p>
            <a:r>
              <a:rPr lang="en-GB" sz="9600" dirty="0">
                <a:latin typeface="Twinkl" panose="02000000000000000000" pitchFamily="2" charset="0"/>
              </a:rPr>
              <a:t>because</a:t>
            </a:r>
            <a:endParaRPr lang="en-GB" dirty="0"/>
          </a:p>
        </p:txBody>
      </p:sp>
    </p:spTree>
    <p:extLst>
      <p:ext uri="{BB962C8B-B14F-4D97-AF65-F5344CB8AC3E}">
        <p14:creationId xmlns:p14="http://schemas.microsoft.com/office/powerpoint/2010/main" val="356718771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t/>
            </a:r>
            <a:br>
              <a:rPr lang="en-GB" dirty="0"/>
            </a:br>
            <a:r>
              <a:rPr lang="en-GB" sz="8000" dirty="0" smtClean="0">
                <a:latin typeface="Twinkl" panose="02000000000000000000" pitchFamily="2" charset="0"/>
              </a:rPr>
              <a:t>It was hot because the sun was shining</a:t>
            </a:r>
            <a:r>
              <a:rPr lang="en-GB" sz="8000" dirty="0" smtClean="0">
                <a:latin typeface="Twinkl" panose="02000000000000000000" pitchFamily="2" charset="0"/>
              </a:rPr>
              <a:t>.</a:t>
            </a:r>
            <a:endParaRPr lang="en-GB" sz="8000" i="1" dirty="0">
              <a:latin typeface="Twinkl Cursive Looped" panose="02000000000000000000" pitchFamily="2" charset="0"/>
            </a:endParaRPr>
          </a:p>
        </p:txBody>
      </p:sp>
    </p:spTree>
    <p:extLst>
      <p:ext uri="{BB962C8B-B14F-4D97-AF65-F5344CB8AC3E}">
        <p14:creationId xmlns:p14="http://schemas.microsoft.com/office/powerpoint/2010/main" val="28600690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panose="02000000000000000000" pitchFamily="2" charset="0"/>
              </a:rPr>
              <a:t>Let’s </a:t>
            </a:r>
            <a:r>
              <a:rPr lang="en-GB" i="1" dirty="0">
                <a:latin typeface="Twinkl" panose="02000000000000000000" pitchFamily="2" charset="0"/>
              </a:rPr>
              <a:t>Practise and Apply</a:t>
            </a:r>
            <a:r>
              <a:rPr lang="en-GB" dirty="0">
                <a:latin typeface="Twinkl" panose="02000000000000000000" pitchFamily="2" charset="0"/>
              </a:rPr>
              <a:t>.</a:t>
            </a:r>
            <a:endParaRPr lang="en-GB" i="1" dirty="0">
              <a:latin typeface="Twinkl" panose="02000000000000000000" pitchFamily="2" charset="0"/>
            </a:endParaRPr>
          </a:p>
        </p:txBody>
      </p:sp>
    </p:spTree>
    <p:extLst>
      <p:ext uri="{BB962C8B-B14F-4D97-AF65-F5344CB8AC3E}">
        <p14:creationId xmlns:p14="http://schemas.microsoft.com/office/powerpoint/2010/main" val="44062098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panose="02000000000000000000" pitchFamily="2" charset="0"/>
              </a:rPr>
              <a:t>Can you spot the spelling rule words and the challenge words?</a:t>
            </a:r>
            <a:endParaRPr lang="en-GB" i="1" dirty="0">
              <a:latin typeface="Twinkl" panose="02000000000000000000" pitchFamily="2" charset="0"/>
            </a:endParaRPr>
          </a:p>
        </p:txBody>
      </p:sp>
    </p:spTree>
    <p:extLst>
      <p:ext uri="{BB962C8B-B14F-4D97-AF65-F5344CB8AC3E}">
        <p14:creationId xmlns:p14="http://schemas.microsoft.com/office/powerpoint/2010/main" val="1871906524"/>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2757" y="930729"/>
            <a:ext cx="10711543" cy="5731328"/>
          </a:xfrm>
        </p:spPr>
        <p:txBody>
          <a:bodyPr>
            <a:noAutofit/>
          </a:bodyPr>
          <a:lstStyle/>
          <a:p>
            <a:r>
              <a:rPr lang="en-GB" sz="4000" u="sng" dirty="0"/>
              <a:t>Wil</a:t>
            </a:r>
            <a:r>
              <a:rPr lang="en-GB" sz="4000" u="sng" dirty="0">
                <a:latin typeface="Twinkl" panose="02000000000000000000" pitchFamily="2" charset="0"/>
              </a:rPr>
              <a:t>d Weather </a:t>
            </a:r>
            <a:r>
              <a:rPr lang="en-GB" sz="4000" dirty="0">
                <a:latin typeface="Twinkl" panose="02000000000000000000" pitchFamily="2" charset="0"/>
              </a:rPr>
              <a:t/>
            </a:r>
            <a:br>
              <a:rPr lang="en-GB" sz="4000" dirty="0">
                <a:latin typeface="Twinkl" panose="02000000000000000000" pitchFamily="2" charset="0"/>
              </a:rPr>
            </a:br>
            <a:r>
              <a:rPr lang="en-GB" sz="4000" dirty="0">
                <a:latin typeface="Twinkl" panose="02000000000000000000" pitchFamily="2" charset="0"/>
              </a:rPr>
              <a:t>One of the world’s driest places is the Atacama Desert.  In some parts of the Atacama, not a single drop of rain has hit the desert floor. There can be local sandstorms because of the dry conditions.  These are strong, swirling winds that blow sand into the air covering everything in dust including every animal and person in sight.  It can make it hard for people to breathe resulting in some people needing hospital treatment. </a:t>
            </a:r>
            <a:endParaRPr lang="en-GB" sz="4000" i="0" dirty="0">
              <a:solidFill>
                <a:srgbClr val="333333"/>
              </a:solidFill>
              <a:effectLst/>
              <a:latin typeface="Twinkl" panose="02000000000000000000" pitchFamily="2" charset="0"/>
            </a:endParaRPr>
          </a:p>
        </p:txBody>
      </p:sp>
    </p:spTree>
    <p:extLst>
      <p:ext uri="{BB962C8B-B14F-4D97-AF65-F5344CB8AC3E}">
        <p14:creationId xmlns:p14="http://schemas.microsoft.com/office/powerpoint/2010/main" val="74667928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2757" y="930729"/>
            <a:ext cx="10711543" cy="5731328"/>
          </a:xfrm>
        </p:spPr>
        <p:txBody>
          <a:bodyPr>
            <a:noAutofit/>
          </a:bodyPr>
          <a:lstStyle/>
          <a:p>
            <a:r>
              <a:rPr lang="en-GB" sz="4000" u="sng" dirty="0"/>
              <a:t>Wil</a:t>
            </a:r>
            <a:r>
              <a:rPr lang="en-GB" sz="4000" u="sng" dirty="0">
                <a:latin typeface="Twinkl" panose="02000000000000000000" pitchFamily="2" charset="0"/>
              </a:rPr>
              <a:t>d Weather </a:t>
            </a:r>
            <a:r>
              <a:rPr lang="en-GB" sz="4000" dirty="0">
                <a:latin typeface="Twinkl" panose="02000000000000000000" pitchFamily="2" charset="0"/>
              </a:rPr>
              <a:t/>
            </a:r>
            <a:br>
              <a:rPr lang="en-GB" sz="4000" dirty="0">
                <a:latin typeface="Twinkl" panose="02000000000000000000" pitchFamily="2" charset="0"/>
              </a:rPr>
            </a:br>
            <a:r>
              <a:rPr lang="en-GB" sz="4000" dirty="0">
                <a:latin typeface="Twinkl" panose="02000000000000000000" pitchFamily="2" charset="0"/>
              </a:rPr>
              <a:t>One of the world’s driest places is the Atacama Desert.  In some parts of the Atacama, not a single drop of rain has hit the desert floor. There can be </a:t>
            </a:r>
            <a:r>
              <a:rPr lang="en-GB" sz="4000" b="1" u="sng" dirty="0">
                <a:latin typeface="Twinkl" panose="02000000000000000000" pitchFamily="2" charset="0"/>
              </a:rPr>
              <a:t>local</a:t>
            </a:r>
            <a:r>
              <a:rPr lang="en-GB" sz="4000" dirty="0">
                <a:latin typeface="Twinkl" panose="02000000000000000000" pitchFamily="2" charset="0"/>
              </a:rPr>
              <a:t> sandstorms </a:t>
            </a:r>
            <a:r>
              <a:rPr lang="en-GB" sz="4000" b="1" u="sng" dirty="0">
                <a:latin typeface="Twinkl" panose="02000000000000000000" pitchFamily="2" charset="0"/>
              </a:rPr>
              <a:t>because</a:t>
            </a:r>
            <a:r>
              <a:rPr lang="en-GB" sz="4000" dirty="0">
                <a:latin typeface="Twinkl" panose="02000000000000000000" pitchFamily="2" charset="0"/>
              </a:rPr>
              <a:t> of the dry conditions.  These are strong, swirling winds that blow sand into the air covering everything in dust including every animal and person in sight.  It can make it hard for people to breathe resulting in some people needing hospital treatment. </a:t>
            </a:r>
            <a:endParaRPr lang="en-GB" sz="4000" i="0" dirty="0">
              <a:solidFill>
                <a:srgbClr val="333333"/>
              </a:solidFill>
              <a:effectLst/>
              <a:latin typeface="Twinkl" panose="02000000000000000000" pitchFamily="2" charset="0"/>
            </a:endParaRPr>
          </a:p>
        </p:txBody>
      </p:sp>
    </p:spTree>
    <p:extLst>
      <p:ext uri="{BB962C8B-B14F-4D97-AF65-F5344CB8AC3E}">
        <p14:creationId xmlns:p14="http://schemas.microsoft.com/office/powerpoint/2010/main" val="2597294314"/>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panose="02000000000000000000" pitchFamily="2" charset="0"/>
              </a:rPr>
              <a:t>Write this sentence as I dictate it to you.</a:t>
            </a:r>
            <a:endParaRPr lang="en-GB" i="1" dirty="0">
              <a:latin typeface="Twinkl" panose="02000000000000000000" pitchFamily="2" charset="0"/>
            </a:endParaRPr>
          </a:p>
        </p:txBody>
      </p:sp>
    </p:spTree>
    <p:extLst>
      <p:ext uri="{BB962C8B-B14F-4D97-AF65-F5344CB8AC3E}">
        <p14:creationId xmlns:p14="http://schemas.microsoft.com/office/powerpoint/2010/main" val="6721126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2518612"/>
            <a:ext cx="10515600" cy="3914272"/>
          </a:xfrm>
        </p:spPr>
        <p:txBody>
          <a:bodyPr>
            <a:normAutofit fontScale="90000"/>
          </a:bodyPr>
          <a:lstStyle/>
          <a:p>
            <a:pPr algn="ctr"/>
            <a:r>
              <a:rPr lang="en-GB" sz="10700" dirty="0" smtClean="0">
                <a:latin typeface="Twinkl" panose="02000000000000000000" pitchFamily="2" charset="0"/>
              </a:rPr>
              <a:t>floor</a:t>
            </a:r>
            <a:r>
              <a:rPr lang="en-GB" sz="7200" dirty="0" smtClean="0">
                <a:latin typeface="Twinkl" panose="02000000000000000000" pitchFamily="2" charset="0"/>
              </a:rPr>
              <a:t/>
            </a:r>
            <a:br>
              <a:rPr lang="en-GB" sz="7200" dirty="0" smtClean="0">
                <a:latin typeface="Twinkl" panose="02000000000000000000" pitchFamily="2" charset="0"/>
              </a:rPr>
            </a:br>
            <a:r>
              <a:rPr lang="en-GB" sz="7200" dirty="0">
                <a:latin typeface="Twinkl" panose="02000000000000000000" pitchFamily="2" charset="0"/>
              </a:rPr>
              <a:t/>
            </a:r>
            <a:br>
              <a:rPr lang="en-GB" sz="7200" dirty="0">
                <a:latin typeface="Twinkl" panose="02000000000000000000" pitchFamily="2" charset="0"/>
              </a:rPr>
            </a:br>
            <a:r>
              <a:rPr lang="en-GB" sz="7200" dirty="0" smtClean="0">
                <a:latin typeface="Twinkl" panose="02000000000000000000" pitchFamily="2" charset="0"/>
              </a:rPr>
              <a:t>lower surface, the bottom of a room</a:t>
            </a:r>
            <a:r>
              <a:rPr lang="en-GB" dirty="0" smtClean="0">
                <a:latin typeface="Twinkl" panose="02000000000000000000" pitchFamily="2" charset="0"/>
              </a:rPr>
              <a:t/>
            </a:r>
            <a:br>
              <a:rPr lang="en-GB" dirty="0" smtClean="0">
                <a:latin typeface="Twinkl" panose="02000000000000000000" pitchFamily="2" charset="0"/>
              </a:rPr>
            </a:br>
            <a:endParaRPr lang="en-GB" i="1" dirty="0">
              <a:latin typeface="Twinkl" panose="02000000000000000000" pitchFamily="2" charset="0"/>
            </a:endParaRPr>
          </a:p>
        </p:txBody>
      </p:sp>
      <p:pic>
        <p:nvPicPr>
          <p:cNvPr id="3" name="Picture 2"/>
          <p:cNvPicPr>
            <a:picLocks noChangeAspect="1"/>
          </p:cNvPicPr>
          <p:nvPr/>
        </p:nvPicPr>
        <p:blipFill>
          <a:blip r:embed="rId2"/>
          <a:stretch>
            <a:fillRect/>
          </a:stretch>
        </p:blipFill>
        <p:spPr>
          <a:xfrm>
            <a:off x="449596" y="203164"/>
            <a:ext cx="3942407" cy="2933450"/>
          </a:xfrm>
          <a:prstGeom prst="rect">
            <a:avLst/>
          </a:prstGeom>
        </p:spPr>
      </p:pic>
    </p:spTree>
    <p:extLst>
      <p:ext uri="{BB962C8B-B14F-4D97-AF65-F5344CB8AC3E}">
        <p14:creationId xmlns:p14="http://schemas.microsoft.com/office/powerpoint/2010/main" val="562096052"/>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26784-A357-92CE-B6B1-8F248D3D6650}"/>
              </a:ext>
            </a:extLst>
          </p:cNvPr>
          <p:cNvSpPr>
            <a:spLocks noGrp="1"/>
          </p:cNvSpPr>
          <p:nvPr>
            <p:ph type="title"/>
          </p:nvPr>
        </p:nvSpPr>
        <p:spPr>
          <a:xfrm>
            <a:off x="844550" y="2901724"/>
            <a:ext cx="10515600" cy="2852737"/>
          </a:xfrm>
        </p:spPr>
        <p:txBody>
          <a:bodyPr>
            <a:normAutofit/>
          </a:bodyPr>
          <a:lstStyle/>
          <a:p>
            <a:r>
              <a:rPr lang="en-GB" dirty="0">
                <a:latin typeface="Twinkl" panose="02000000000000000000" pitchFamily="2" charset="0"/>
              </a:rPr>
              <a:t>There can be </a:t>
            </a:r>
            <a:r>
              <a:rPr lang="en-GB" b="1" dirty="0">
                <a:latin typeface="Twinkl" panose="02000000000000000000" pitchFamily="2" charset="0"/>
              </a:rPr>
              <a:t>local </a:t>
            </a:r>
            <a:r>
              <a:rPr lang="en-GB" dirty="0">
                <a:latin typeface="Twinkl" panose="02000000000000000000" pitchFamily="2" charset="0"/>
              </a:rPr>
              <a:t>sandstorms </a:t>
            </a:r>
            <a:r>
              <a:rPr lang="en-GB" b="1" dirty="0">
                <a:latin typeface="Twinkl" panose="02000000000000000000" pitchFamily="2" charset="0"/>
              </a:rPr>
              <a:t>because </a:t>
            </a:r>
            <a:r>
              <a:rPr lang="en-GB" dirty="0">
                <a:latin typeface="Twinkl" panose="02000000000000000000" pitchFamily="2" charset="0"/>
              </a:rPr>
              <a:t>of the dry conditions.</a:t>
            </a:r>
            <a:endParaRPr lang="en-GB" dirty="0">
              <a:latin typeface="Twinkl" panose="02000000000000000000" pitchFamily="2" charset="0"/>
            </a:endParaRPr>
          </a:p>
        </p:txBody>
      </p:sp>
      <p:sp>
        <p:nvSpPr>
          <p:cNvPr id="3" name="Text Placeholder 2">
            <a:extLst>
              <a:ext uri="{FF2B5EF4-FFF2-40B4-BE49-F238E27FC236}">
                <a16:creationId xmlns:a16="http://schemas.microsoft.com/office/drawing/2014/main" id="{2C093CA3-7411-8BC7-47E4-02215E91DB7B}"/>
              </a:ext>
            </a:extLst>
          </p:cNvPr>
          <p:cNvSpPr>
            <a:spLocks noGrp="1"/>
          </p:cNvSpPr>
          <p:nvPr>
            <p:ph type="body" idx="1"/>
          </p:nvPr>
        </p:nvSpPr>
        <p:spPr>
          <a:xfrm>
            <a:off x="844550" y="209551"/>
            <a:ext cx="10515600" cy="1500187"/>
          </a:xfrm>
        </p:spPr>
        <p:txBody>
          <a:bodyPr/>
          <a:lstStyle/>
          <a:p>
            <a:r>
              <a:rPr lang="en-GB" dirty="0">
                <a:latin typeface="Twinkl" panose="02000000000000000000" pitchFamily="2" charset="0"/>
              </a:rPr>
              <a:t>Did you write it correctly?</a:t>
            </a:r>
          </a:p>
          <a:p>
            <a:r>
              <a:rPr lang="en-GB" dirty="0">
                <a:latin typeface="Twinkl" panose="02000000000000000000" pitchFamily="2" charset="0"/>
              </a:rPr>
              <a:t>Edit your work and make sure you have it correct.</a:t>
            </a:r>
          </a:p>
          <a:p>
            <a:r>
              <a:rPr lang="en-GB" dirty="0">
                <a:latin typeface="Twinkl" panose="02000000000000000000" pitchFamily="2" charset="0"/>
              </a:rPr>
              <a:t>Can you underline the spelling words that we have covered in this session?</a:t>
            </a:r>
          </a:p>
        </p:txBody>
      </p:sp>
    </p:spTree>
    <p:extLst>
      <p:ext uri="{BB962C8B-B14F-4D97-AF65-F5344CB8AC3E}">
        <p14:creationId xmlns:p14="http://schemas.microsoft.com/office/powerpoint/2010/main" val="3898575216"/>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469571" y="1518558"/>
            <a:ext cx="9046029" cy="3416320"/>
          </a:xfrm>
          <a:prstGeom prst="rect">
            <a:avLst/>
          </a:prstGeom>
          <a:noFill/>
        </p:spPr>
        <p:txBody>
          <a:bodyPr wrap="square" rtlCol="0">
            <a:spAutoFit/>
          </a:bodyPr>
          <a:lstStyle/>
          <a:p>
            <a:r>
              <a:rPr lang="en-GB" sz="7200" dirty="0">
                <a:latin typeface="Twinkl" panose="02000000000000000000" pitchFamily="2" charset="0"/>
              </a:rPr>
              <a:t>Year </a:t>
            </a:r>
            <a:r>
              <a:rPr lang="en-GB" sz="7200" dirty="0" smtClean="0">
                <a:latin typeface="Twinkl" panose="02000000000000000000" pitchFamily="2" charset="0"/>
              </a:rPr>
              <a:t>2  </a:t>
            </a:r>
            <a:r>
              <a:rPr lang="en-GB" sz="7200" dirty="0">
                <a:latin typeface="Twinkl" panose="02000000000000000000" pitchFamily="2" charset="0"/>
              </a:rPr>
              <a:t>- Autumn 2</a:t>
            </a:r>
          </a:p>
          <a:p>
            <a:r>
              <a:rPr lang="en-GB" sz="7200" dirty="0">
                <a:latin typeface="Twinkl" panose="02000000000000000000" pitchFamily="2" charset="0"/>
              </a:rPr>
              <a:t>Week </a:t>
            </a:r>
            <a:r>
              <a:rPr lang="en-GB" sz="7200" dirty="0" smtClean="0">
                <a:latin typeface="Twinkl" panose="02000000000000000000" pitchFamily="2" charset="0"/>
              </a:rPr>
              <a:t>2 </a:t>
            </a:r>
            <a:r>
              <a:rPr lang="en-GB" sz="7200" dirty="0">
                <a:latin typeface="Twinkl" panose="02000000000000000000" pitchFamily="2" charset="0"/>
              </a:rPr>
              <a:t>- Wednesday</a:t>
            </a:r>
          </a:p>
          <a:p>
            <a:endParaRPr lang="en-GB" sz="7200" dirty="0"/>
          </a:p>
        </p:txBody>
      </p:sp>
    </p:spTree>
    <p:extLst>
      <p:ext uri="{BB962C8B-B14F-4D97-AF65-F5344CB8AC3E}">
        <p14:creationId xmlns:p14="http://schemas.microsoft.com/office/powerpoint/2010/main" val="4025921315"/>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706582" y="164626"/>
            <a:ext cx="11050630" cy="6693374"/>
          </a:xfrm>
          <a:prstGeom prst="rect">
            <a:avLst/>
          </a:prstGeom>
        </p:spPr>
      </p:pic>
    </p:spTree>
    <p:extLst>
      <p:ext uri="{BB962C8B-B14F-4D97-AF65-F5344CB8AC3E}">
        <p14:creationId xmlns:p14="http://schemas.microsoft.com/office/powerpoint/2010/main" val="4224215953"/>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lstStyle/>
          <a:p>
            <a:pPr algn="ctr"/>
            <a:r>
              <a:rPr lang="en-GB" dirty="0">
                <a:latin typeface="Twinkl" panose="02000000000000000000" pitchFamily="2" charset="0"/>
              </a:rPr>
              <a:t>Let’s </a:t>
            </a:r>
            <a:r>
              <a:rPr lang="en-GB" i="1" dirty="0">
                <a:latin typeface="Twinkl" panose="02000000000000000000" pitchFamily="2" charset="0"/>
              </a:rPr>
              <a:t>Revisit and Review</a:t>
            </a:r>
            <a:r>
              <a:rPr lang="en-GB" dirty="0">
                <a:latin typeface="Twinkl" panose="02000000000000000000" pitchFamily="2" charset="0"/>
              </a:rPr>
              <a:t>…</a:t>
            </a:r>
          </a:p>
        </p:txBody>
      </p:sp>
    </p:spTree>
    <p:extLst>
      <p:ext uri="{BB962C8B-B14F-4D97-AF65-F5344CB8AC3E}">
        <p14:creationId xmlns:p14="http://schemas.microsoft.com/office/powerpoint/2010/main" val="2306462164"/>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panose="02000000000000000000" pitchFamily="2" charset="0"/>
              </a:rPr>
              <a:t>Do you remember this </a:t>
            </a:r>
            <a:r>
              <a:rPr lang="en-GB" dirty="0" smtClean="0">
                <a:latin typeface="Twinkl" panose="02000000000000000000" pitchFamily="2" charset="0"/>
              </a:rPr>
              <a:t>challenge word?</a:t>
            </a:r>
            <a:endParaRPr lang="en-GB" dirty="0">
              <a:latin typeface="Twinkl" panose="02000000000000000000" pitchFamily="2" charset="0"/>
            </a:endParaRPr>
          </a:p>
        </p:txBody>
      </p:sp>
    </p:spTree>
    <p:extLst>
      <p:ext uri="{BB962C8B-B14F-4D97-AF65-F5344CB8AC3E}">
        <p14:creationId xmlns:p14="http://schemas.microsoft.com/office/powerpoint/2010/main" val="3387149834"/>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43164" y="2427681"/>
            <a:ext cx="10515600" cy="1481650"/>
          </a:xfrm>
        </p:spPr>
        <p:txBody>
          <a:bodyPr>
            <a:normAutofit fontScale="90000"/>
          </a:bodyPr>
          <a:lstStyle/>
          <a:p>
            <a:pPr algn="ctr"/>
            <a:r>
              <a:rPr lang="en-US" sz="24000" dirty="0" smtClean="0">
                <a:latin typeface="Twinkl" panose="02000000000000000000" pitchFamily="2" charset="0"/>
              </a:rPr>
              <a:t>door</a:t>
            </a:r>
            <a:endParaRPr lang="en-GB" dirty="0">
              <a:latin typeface="Twinkl" panose="02000000000000000000" pitchFamily="2" charset="0"/>
            </a:endParaRPr>
          </a:p>
        </p:txBody>
      </p:sp>
    </p:spTree>
    <p:extLst>
      <p:ext uri="{BB962C8B-B14F-4D97-AF65-F5344CB8AC3E}">
        <p14:creationId xmlns:p14="http://schemas.microsoft.com/office/powerpoint/2010/main" val="820677257"/>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3292266"/>
          </a:xfrm>
        </p:spPr>
        <p:txBody>
          <a:bodyPr>
            <a:normAutofit fontScale="90000"/>
          </a:bodyPr>
          <a:lstStyle/>
          <a:p>
            <a:pPr algn="ctr"/>
            <a:r>
              <a:rPr lang="en-GB" sz="18400" dirty="0" smtClean="0">
                <a:latin typeface="Twinkl" panose="02000000000000000000" pitchFamily="2" charset="0"/>
              </a:rPr>
              <a:t>door</a:t>
            </a:r>
            <a:r>
              <a:rPr lang="en-GB" dirty="0">
                <a:latin typeface="Twinkl Cursive Looped" panose="02000000000000000000" pitchFamily="2" charset="0"/>
              </a:rPr>
              <a:t/>
            </a:r>
            <a:br>
              <a:rPr lang="en-GB" dirty="0">
                <a:latin typeface="Twinkl Cursive Looped" panose="02000000000000000000" pitchFamily="2" charset="0"/>
              </a:rPr>
            </a:br>
            <a:r>
              <a:rPr lang="en-GB" dirty="0">
                <a:latin typeface="Twinkl Cursive Looped" panose="02000000000000000000" pitchFamily="2" charset="0"/>
              </a:rPr>
              <a:t/>
            </a:r>
            <a:br>
              <a:rPr lang="en-GB" dirty="0">
                <a:latin typeface="Twinkl Cursive Looped" panose="02000000000000000000" pitchFamily="2" charset="0"/>
              </a:rPr>
            </a:br>
            <a:r>
              <a:rPr lang="en-GB" dirty="0">
                <a:latin typeface="Twinkl" panose="02000000000000000000" pitchFamily="2" charset="0"/>
              </a:rPr>
              <a:t>Definition </a:t>
            </a:r>
            <a:r>
              <a:rPr lang="en-GB" dirty="0" smtClean="0">
                <a:latin typeface="Twinkl" panose="02000000000000000000" pitchFamily="2" charset="0"/>
              </a:rPr>
              <a:t>– </a:t>
            </a:r>
            <a:r>
              <a:rPr lang="en-GB" dirty="0" smtClean="0">
                <a:latin typeface="Twinkl" panose="02000000000000000000" pitchFamily="2" charset="0"/>
              </a:rPr>
              <a:t>a hinged, sliding or revolving barrier at the entrance to a room, building or vehicle.</a:t>
            </a:r>
            <a:endParaRPr lang="en-GB" dirty="0">
              <a:latin typeface="Twinkl" panose="02000000000000000000" pitchFamily="2" charset="0"/>
            </a:endParaRPr>
          </a:p>
        </p:txBody>
      </p:sp>
    </p:spTree>
    <p:extLst>
      <p:ext uri="{BB962C8B-B14F-4D97-AF65-F5344CB8AC3E}">
        <p14:creationId xmlns:p14="http://schemas.microsoft.com/office/powerpoint/2010/main" val="2642741802"/>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sz="15300" dirty="0" smtClean="0">
                <a:latin typeface="Twinkl" panose="02000000000000000000" pitchFamily="2" charset="0"/>
              </a:rPr>
              <a:t>door</a:t>
            </a:r>
            <a:r>
              <a:rPr lang="en-GB" dirty="0" smtClean="0">
                <a:latin typeface="Twinkl" panose="02000000000000000000" pitchFamily="2" charset="0"/>
              </a:rPr>
              <a:t> </a:t>
            </a:r>
            <a:r>
              <a:rPr lang="en-GB" dirty="0">
                <a:latin typeface="Twinkl Cursive Looped" panose="02000000000000000000" pitchFamily="2" charset="0"/>
              </a:rPr>
              <a:t/>
            </a:r>
            <a:br>
              <a:rPr lang="en-GB" dirty="0">
                <a:latin typeface="Twinkl Cursive Looped" panose="02000000000000000000" pitchFamily="2" charset="0"/>
              </a:rPr>
            </a:br>
            <a:r>
              <a:rPr lang="en-GB" dirty="0" smtClean="0">
                <a:latin typeface="Twinkl Cursive Looped" panose="02000000000000000000" pitchFamily="2" charset="0"/>
              </a:rPr>
              <a:t/>
            </a:r>
            <a:br>
              <a:rPr lang="en-GB" dirty="0" smtClean="0">
                <a:latin typeface="Twinkl Cursive Looped" panose="02000000000000000000" pitchFamily="2" charset="0"/>
              </a:rPr>
            </a:br>
            <a:r>
              <a:rPr lang="en-GB" dirty="0" smtClean="0">
                <a:latin typeface="Twinkl" panose="02000000000000000000" pitchFamily="2" charset="0"/>
              </a:rPr>
              <a:t>Close the door!</a:t>
            </a:r>
            <a:r>
              <a:rPr lang="en-GB" dirty="0">
                <a:latin typeface="Twinkl Cursive Looped" panose="02000000000000000000" pitchFamily="2" charset="0"/>
              </a:rPr>
              <a:t/>
            </a:r>
            <a:br>
              <a:rPr lang="en-GB" dirty="0">
                <a:latin typeface="Twinkl Cursive Looped" panose="02000000000000000000" pitchFamily="2" charset="0"/>
              </a:rPr>
            </a:br>
            <a:endParaRPr lang="en-GB" dirty="0">
              <a:latin typeface="Twinkl" panose="02000000000000000000" pitchFamily="2" charset="0"/>
            </a:endParaRPr>
          </a:p>
        </p:txBody>
      </p:sp>
      <p:pic>
        <p:nvPicPr>
          <p:cNvPr id="4" name="Picture 3"/>
          <p:cNvPicPr>
            <a:picLocks noChangeAspect="1"/>
          </p:cNvPicPr>
          <p:nvPr/>
        </p:nvPicPr>
        <p:blipFill>
          <a:blip r:embed="rId3"/>
          <a:stretch>
            <a:fillRect/>
          </a:stretch>
        </p:blipFill>
        <p:spPr>
          <a:xfrm>
            <a:off x="604249" y="581751"/>
            <a:ext cx="2005758" cy="3231160"/>
          </a:xfrm>
          <a:prstGeom prst="rect">
            <a:avLst/>
          </a:prstGeom>
        </p:spPr>
      </p:pic>
    </p:spTree>
    <p:extLst>
      <p:ext uri="{BB962C8B-B14F-4D97-AF65-F5344CB8AC3E}">
        <p14:creationId xmlns:p14="http://schemas.microsoft.com/office/powerpoint/2010/main" val="3468553961"/>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panose="02000000000000000000" pitchFamily="2" charset="0"/>
              </a:rPr>
              <a:t>Do you remember this challenge word?</a:t>
            </a:r>
          </a:p>
        </p:txBody>
      </p:sp>
    </p:spTree>
    <p:extLst>
      <p:ext uri="{BB962C8B-B14F-4D97-AF65-F5344CB8AC3E}">
        <p14:creationId xmlns:p14="http://schemas.microsoft.com/office/powerpoint/2010/main" val="1514567376"/>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19900" dirty="0" smtClean="0">
                <a:latin typeface="Twinkl" panose="02000000000000000000" pitchFamily="2" charset="0"/>
              </a:rPr>
              <a:t>floor</a:t>
            </a:r>
            <a:endParaRPr lang="en-GB" sz="19900" dirty="0"/>
          </a:p>
        </p:txBody>
      </p:sp>
      <p:sp>
        <p:nvSpPr>
          <p:cNvPr id="3" name="Text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9169416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4"/>
            <a:ext cx="10515600" cy="2695861"/>
          </a:xfrm>
        </p:spPr>
        <p:txBody>
          <a:bodyPr>
            <a:normAutofit fontScale="90000"/>
          </a:bodyPr>
          <a:lstStyle/>
          <a:p>
            <a:pPr algn="ctr"/>
            <a:r>
              <a:rPr lang="en-GB" dirty="0">
                <a:latin typeface="Twinkl" panose="02000000000000000000" pitchFamily="2" charset="0"/>
              </a:rPr>
              <a:t/>
            </a:r>
            <a:br>
              <a:rPr lang="en-GB" dirty="0">
                <a:latin typeface="Twinkl" panose="02000000000000000000" pitchFamily="2" charset="0"/>
              </a:rPr>
            </a:br>
            <a:r>
              <a:rPr lang="en-GB" sz="8900" dirty="0">
                <a:latin typeface="Twinkl" panose="02000000000000000000" pitchFamily="2" charset="0"/>
              </a:rPr>
              <a:t>The </a:t>
            </a:r>
            <a:r>
              <a:rPr lang="en-GB" sz="8900" dirty="0" smtClean="0">
                <a:latin typeface="Twinkl" panose="02000000000000000000" pitchFamily="2" charset="0"/>
              </a:rPr>
              <a:t>floor was dirty.</a:t>
            </a:r>
            <a:r>
              <a:rPr lang="en-GB" sz="8900" dirty="0"/>
              <a:t/>
            </a:r>
            <a:br>
              <a:rPr lang="en-GB" sz="8900" dirty="0"/>
            </a:br>
            <a:endParaRPr lang="en-GB" sz="8900" i="1" dirty="0"/>
          </a:p>
        </p:txBody>
      </p:sp>
      <p:pic>
        <p:nvPicPr>
          <p:cNvPr id="3" name="Picture 2"/>
          <p:cNvPicPr>
            <a:picLocks noChangeAspect="1"/>
          </p:cNvPicPr>
          <p:nvPr/>
        </p:nvPicPr>
        <p:blipFill>
          <a:blip r:embed="rId2"/>
          <a:stretch>
            <a:fillRect/>
          </a:stretch>
        </p:blipFill>
        <p:spPr>
          <a:xfrm>
            <a:off x="321794" y="0"/>
            <a:ext cx="3944454" cy="2938527"/>
          </a:xfrm>
          <a:prstGeom prst="rect">
            <a:avLst/>
          </a:prstGeom>
        </p:spPr>
      </p:pic>
      <p:sp>
        <p:nvSpPr>
          <p:cNvPr id="4" name="Rectangle 3">
            <a:extLst>
              <a:ext uri="{FF2B5EF4-FFF2-40B4-BE49-F238E27FC236}">
                <a16:creationId xmlns:a16="http://schemas.microsoft.com/office/drawing/2014/main" id="{67500FEA-230F-42CE-B40D-6D55365C5AA7}"/>
              </a:ext>
            </a:extLst>
          </p:cNvPr>
          <p:cNvSpPr/>
          <p:nvPr/>
        </p:nvSpPr>
        <p:spPr>
          <a:xfrm>
            <a:off x="4158336" y="3686868"/>
            <a:ext cx="1550504" cy="74188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14948232"/>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2518612"/>
            <a:ext cx="10515600" cy="3914272"/>
          </a:xfrm>
        </p:spPr>
        <p:txBody>
          <a:bodyPr>
            <a:normAutofit fontScale="90000"/>
          </a:bodyPr>
          <a:lstStyle/>
          <a:p>
            <a:pPr algn="ctr"/>
            <a:r>
              <a:rPr lang="en-GB" sz="10700" dirty="0" smtClean="0">
                <a:latin typeface="Twinkl" panose="02000000000000000000" pitchFamily="2" charset="0"/>
              </a:rPr>
              <a:t>floor</a:t>
            </a:r>
            <a:r>
              <a:rPr lang="en-GB" sz="7200" dirty="0" smtClean="0">
                <a:latin typeface="Twinkl" panose="02000000000000000000" pitchFamily="2" charset="0"/>
              </a:rPr>
              <a:t/>
            </a:r>
            <a:br>
              <a:rPr lang="en-GB" sz="7200" dirty="0" smtClean="0">
                <a:latin typeface="Twinkl" panose="02000000000000000000" pitchFamily="2" charset="0"/>
              </a:rPr>
            </a:br>
            <a:r>
              <a:rPr lang="en-GB" sz="7200" dirty="0">
                <a:latin typeface="Twinkl" panose="02000000000000000000" pitchFamily="2" charset="0"/>
              </a:rPr>
              <a:t/>
            </a:r>
            <a:br>
              <a:rPr lang="en-GB" sz="7200" dirty="0">
                <a:latin typeface="Twinkl" panose="02000000000000000000" pitchFamily="2" charset="0"/>
              </a:rPr>
            </a:br>
            <a:r>
              <a:rPr lang="en-GB" sz="7200" dirty="0" smtClean="0">
                <a:latin typeface="Twinkl" panose="02000000000000000000" pitchFamily="2" charset="0"/>
              </a:rPr>
              <a:t>lower surface, the bottom of a room</a:t>
            </a:r>
            <a:r>
              <a:rPr lang="en-GB" dirty="0" smtClean="0">
                <a:latin typeface="Twinkl" panose="02000000000000000000" pitchFamily="2" charset="0"/>
              </a:rPr>
              <a:t/>
            </a:r>
            <a:br>
              <a:rPr lang="en-GB" dirty="0" smtClean="0">
                <a:latin typeface="Twinkl" panose="02000000000000000000" pitchFamily="2" charset="0"/>
              </a:rPr>
            </a:br>
            <a:endParaRPr lang="en-GB" i="1" dirty="0">
              <a:latin typeface="Twinkl" panose="02000000000000000000" pitchFamily="2" charset="0"/>
            </a:endParaRPr>
          </a:p>
        </p:txBody>
      </p:sp>
      <p:pic>
        <p:nvPicPr>
          <p:cNvPr id="3" name="Picture 2"/>
          <p:cNvPicPr>
            <a:picLocks noChangeAspect="1"/>
          </p:cNvPicPr>
          <p:nvPr/>
        </p:nvPicPr>
        <p:blipFill>
          <a:blip r:embed="rId2"/>
          <a:stretch>
            <a:fillRect/>
          </a:stretch>
        </p:blipFill>
        <p:spPr>
          <a:xfrm>
            <a:off x="449596" y="203164"/>
            <a:ext cx="3942407" cy="2933450"/>
          </a:xfrm>
          <a:prstGeom prst="rect">
            <a:avLst/>
          </a:prstGeom>
        </p:spPr>
      </p:pic>
    </p:spTree>
    <p:extLst>
      <p:ext uri="{BB962C8B-B14F-4D97-AF65-F5344CB8AC3E}">
        <p14:creationId xmlns:p14="http://schemas.microsoft.com/office/powerpoint/2010/main" val="2069869364"/>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4"/>
            <a:ext cx="10515600" cy="2695861"/>
          </a:xfrm>
        </p:spPr>
        <p:txBody>
          <a:bodyPr>
            <a:normAutofit fontScale="90000"/>
          </a:bodyPr>
          <a:lstStyle/>
          <a:p>
            <a:pPr algn="ctr"/>
            <a:r>
              <a:rPr lang="en-GB" dirty="0">
                <a:latin typeface="Twinkl" panose="02000000000000000000" pitchFamily="2" charset="0"/>
              </a:rPr>
              <a:t/>
            </a:r>
            <a:br>
              <a:rPr lang="en-GB" dirty="0">
                <a:latin typeface="Twinkl" panose="02000000000000000000" pitchFamily="2" charset="0"/>
              </a:rPr>
            </a:br>
            <a:r>
              <a:rPr lang="en-GB" sz="8900" dirty="0">
                <a:latin typeface="Twinkl" panose="02000000000000000000" pitchFamily="2" charset="0"/>
              </a:rPr>
              <a:t>The </a:t>
            </a:r>
            <a:r>
              <a:rPr lang="en-GB" sz="8900" dirty="0" smtClean="0">
                <a:latin typeface="Twinkl" panose="02000000000000000000" pitchFamily="2" charset="0"/>
              </a:rPr>
              <a:t>floor was dirty.</a:t>
            </a:r>
            <a:r>
              <a:rPr lang="en-GB" sz="8900" dirty="0"/>
              <a:t/>
            </a:r>
            <a:br>
              <a:rPr lang="en-GB" sz="8900" dirty="0"/>
            </a:br>
            <a:endParaRPr lang="en-GB" sz="8900" i="1" dirty="0"/>
          </a:p>
        </p:txBody>
      </p:sp>
      <p:pic>
        <p:nvPicPr>
          <p:cNvPr id="3" name="Picture 2"/>
          <p:cNvPicPr>
            <a:picLocks noChangeAspect="1"/>
          </p:cNvPicPr>
          <p:nvPr/>
        </p:nvPicPr>
        <p:blipFill>
          <a:blip r:embed="rId2"/>
          <a:stretch>
            <a:fillRect/>
          </a:stretch>
        </p:blipFill>
        <p:spPr>
          <a:xfrm>
            <a:off x="321794" y="0"/>
            <a:ext cx="3944454" cy="2938527"/>
          </a:xfrm>
          <a:prstGeom prst="rect">
            <a:avLst/>
          </a:prstGeom>
        </p:spPr>
      </p:pic>
      <p:sp>
        <p:nvSpPr>
          <p:cNvPr id="4" name="Rectangle 3">
            <a:extLst>
              <a:ext uri="{FF2B5EF4-FFF2-40B4-BE49-F238E27FC236}">
                <a16:creationId xmlns:a16="http://schemas.microsoft.com/office/drawing/2014/main" id="{67500FEA-230F-42CE-B40D-6D55365C5AA7}"/>
              </a:ext>
            </a:extLst>
          </p:cNvPr>
          <p:cNvSpPr/>
          <p:nvPr/>
        </p:nvSpPr>
        <p:spPr>
          <a:xfrm>
            <a:off x="4158336" y="3686868"/>
            <a:ext cx="1550504" cy="74188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24380978"/>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US" sz="9600" i="1" dirty="0" smtClean="0">
                <a:latin typeface="Twinkl" panose="02000000000000000000" pitchFamily="2" charset="0"/>
              </a:rPr>
              <a:t>-</a:t>
            </a:r>
            <a:r>
              <a:rPr lang="en-US" sz="28800" dirty="0" smtClean="0">
                <a:latin typeface="Twinkl" panose="02000000000000000000" pitchFamily="2" charset="0"/>
              </a:rPr>
              <a:t>el</a:t>
            </a:r>
            <a:endParaRPr lang="en-GB" sz="28800" dirty="0">
              <a:latin typeface="Twinkl" panose="02000000000000000000" pitchFamily="2" charset="0"/>
            </a:endParaRPr>
          </a:p>
        </p:txBody>
      </p:sp>
    </p:spTree>
    <p:extLst>
      <p:ext uri="{BB962C8B-B14F-4D97-AF65-F5344CB8AC3E}">
        <p14:creationId xmlns:p14="http://schemas.microsoft.com/office/powerpoint/2010/main" val="1304741471"/>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86326" y="2468934"/>
            <a:ext cx="10515600" cy="1481650"/>
          </a:xfrm>
        </p:spPr>
        <p:txBody>
          <a:bodyPr>
            <a:noAutofit/>
          </a:bodyPr>
          <a:lstStyle/>
          <a:p>
            <a:pPr algn="ctr"/>
            <a:r>
              <a:rPr lang="fr-FR" sz="7200" dirty="0">
                <a:latin typeface="Twinkl" panose="02000000000000000000" pitchFamily="2" charset="0"/>
              </a:rPr>
              <a:t>The sound /l/ spelt with ‘el’ at the end of words. </a:t>
            </a:r>
            <a:endParaRPr lang="en-GB" sz="7200" i="1" dirty="0">
              <a:latin typeface="Twinkl" panose="02000000000000000000" pitchFamily="2" charset="0"/>
            </a:endParaRPr>
          </a:p>
        </p:txBody>
      </p:sp>
    </p:spTree>
    <p:extLst>
      <p:ext uri="{BB962C8B-B14F-4D97-AF65-F5344CB8AC3E}">
        <p14:creationId xmlns:p14="http://schemas.microsoft.com/office/powerpoint/2010/main" val="4284122973"/>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16600" dirty="0" smtClean="0">
                <a:latin typeface="Twinkl" panose="02000000000000000000" pitchFamily="2" charset="0"/>
              </a:rPr>
              <a:t>squirrel</a:t>
            </a:r>
            <a:endParaRPr lang="en-GB" sz="16600" dirty="0">
              <a:latin typeface="Twinkl" panose="02000000000000000000" pitchFamily="2" charset="0"/>
            </a:endParaRPr>
          </a:p>
        </p:txBody>
      </p:sp>
    </p:spTree>
    <p:extLst>
      <p:ext uri="{BB962C8B-B14F-4D97-AF65-F5344CB8AC3E}">
        <p14:creationId xmlns:p14="http://schemas.microsoft.com/office/powerpoint/2010/main" val="4018994008"/>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16600" dirty="0" smtClean="0">
                <a:latin typeface="Twinkl" panose="02000000000000000000" pitchFamily="2" charset="0"/>
              </a:rPr>
              <a:t>squirrel</a:t>
            </a:r>
            <a:endParaRPr lang="en-GB" sz="16600" dirty="0">
              <a:latin typeface="Twinkl" panose="02000000000000000000" pitchFamily="2" charset="0"/>
            </a:endParaRPr>
          </a:p>
        </p:txBody>
      </p:sp>
      <p:pic>
        <p:nvPicPr>
          <p:cNvPr id="4" name="Picture 3"/>
          <p:cNvPicPr>
            <a:picLocks noChangeAspect="1"/>
          </p:cNvPicPr>
          <p:nvPr/>
        </p:nvPicPr>
        <p:blipFill>
          <a:blip r:embed="rId3"/>
          <a:stretch>
            <a:fillRect/>
          </a:stretch>
        </p:blipFill>
        <p:spPr>
          <a:xfrm>
            <a:off x="7900754" y="1785312"/>
            <a:ext cx="2225233" cy="2591025"/>
          </a:xfrm>
          <a:prstGeom prst="rect">
            <a:avLst/>
          </a:prstGeom>
        </p:spPr>
      </p:pic>
    </p:spTree>
    <p:extLst>
      <p:ext uri="{BB962C8B-B14F-4D97-AF65-F5344CB8AC3E}">
        <p14:creationId xmlns:p14="http://schemas.microsoft.com/office/powerpoint/2010/main" val="2173860001"/>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16600" dirty="0" smtClean="0">
                <a:latin typeface="Twinkl" panose="02000000000000000000" pitchFamily="2" charset="0"/>
              </a:rPr>
              <a:t>squirrel</a:t>
            </a:r>
            <a:endParaRPr lang="en-GB" sz="16600" dirty="0">
              <a:latin typeface="Twinkl" panose="02000000000000000000" pitchFamily="2" charset="0"/>
            </a:endParaRPr>
          </a:p>
        </p:txBody>
      </p:sp>
      <p:pic>
        <p:nvPicPr>
          <p:cNvPr id="4" name="Picture 3"/>
          <p:cNvPicPr>
            <a:picLocks noChangeAspect="1"/>
          </p:cNvPicPr>
          <p:nvPr/>
        </p:nvPicPr>
        <p:blipFill>
          <a:blip r:embed="rId3"/>
          <a:stretch>
            <a:fillRect/>
          </a:stretch>
        </p:blipFill>
        <p:spPr>
          <a:xfrm>
            <a:off x="7900754" y="1785312"/>
            <a:ext cx="2225233" cy="2591025"/>
          </a:xfrm>
          <a:prstGeom prst="rect">
            <a:avLst/>
          </a:prstGeom>
        </p:spPr>
      </p:pic>
      <p:pic>
        <p:nvPicPr>
          <p:cNvPr id="5" name="Picture 4"/>
          <p:cNvPicPr>
            <a:picLocks noChangeAspect="1"/>
          </p:cNvPicPr>
          <p:nvPr/>
        </p:nvPicPr>
        <p:blipFill>
          <a:blip r:embed="rId4"/>
          <a:stretch>
            <a:fillRect/>
          </a:stretch>
        </p:blipFill>
        <p:spPr>
          <a:xfrm>
            <a:off x="490764" y="404358"/>
            <a:ext cx="2095500" cy="1724025"/>
          </a:xfrm>
          <a:prstGeom prst="rect">
            <a:avLst/>
          </a:prstGeom>
        </p:spPr>
      </p:pic>
    </p:spTree>
    <p:extLst>
      <p:ext uri="{BB962C8B-B14F-4D97-AF65-F5344CB8AC3E}">
        <p14:creationId xmlns:p14="http://schemas.microsoft.com/office/powerpoint/2010/main" val="973556327"/>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16600" dirty="0" smtClean="0">
                <a:latin typeface="Twinkl" panose="02000000000000000000" pitchFamily="2" charset="0"/>
              </a:rPr>
              <a:t>towel</a:t>
            </a:r>
            <a:endParaRPr lang="en-GB" sz="16600" dirty="0">
              <a:latin typeface="Twinkl" panose="02000000000000000000" pitchFamily="2" charset="0"/>
            </a:endParaRPr>
          </a:p>
        </p:txBody>
      </p:sp>
    </p:spTree>
    <p:extLst>
      <p:ext uri="{BB962C8B-B14F-4D97-AF65-F5344CB8AC3E}">
        <p14:creationId xmlns:p14="http://schemas.microsoft.com/office/powerpoint/2010/main" val="1289133989"/>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16600" dirty="0" smtClean="0">
                <a:latin typeface="Twinkl" panose="02000000000000000000" pitchFamily="2" charset="0"/>
              </a:rPr>
              <a:t>towel</a:t>
            </a:r>
            <a:endParaRPr lang="en-GB" sz="16600" dirty="0">
              <a:latin typeface="Twinkl" panose="02000000000000000000" pitchFamily="2" charset="0"/>
            </a:endParaRPr>
          </a:p>
        </p:txBody>
      </p:sp>
      <p:pic>
        <p:nvPicPr>
          <p:cNvPr id="3" name="Picture 2"/>
          <p:cNvPicPr>
            <a:picLocks noChangeAspect="1"/>
          </p:cNvPicPr>
          <p:nvPr/>
        </p:nvPicPr>
        <p:blipFill>
          <a:blip r:embed="rId3"/>
          <a:stretch>
            <a:fillRect/>
          </a:stretch>
        </p:blipFill>
        <p:spPr>
          <a:xfrm>
            <a:off x="7015382" y="1785312"/>
            <a:ext cx="2225233" cy="2591025"/>
          </a:xfrm>
          <a:prstGeom prst="rect">
            <a:avLst/>
          </a:prstGeom>
        </p:spPr>
      </p:pic>
    </p:spTree>
    <p:extLst>
      <p:ext uri="{BB962C8B-B14F-4D97-AF65-F5344CB8AC3E}">
        <p14:creationId xmlns:p14="http://schemas.microsoft.com/office/powerpoint/2010/main" val="429656"/>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16600" dirty="0" smtClean="0">
                <a:latin typeface="Twinkl" panose="02000000000000000000" pitchFamily="2" charset="0"/>
              </a:rPr>
              <a:t>towel</a:t>
            </a:r>
            <a:endParaRPr lang="en-GB" sz="16600" dirty="0">
              <a:latin typeface="Twinkl" panose="02000000000000000000" pitchFamily="2" charset="0"/>
            </a:endParaRPr>
          </a:p>
        </p:txBody>
      </p:sp>
      <p:pic>
        <p:nvPicPr>
          <p:cNvPr id="3" name="Picture 2"/>
          <p:cNvPicPr>
            <a:picLocks noChangeAspect="1"/>
          </p:cNvPicPr>
          <p:nvPr/>
        </p:nvPicPr>
        <p:blipFill>
          <a:blip r:embed="rId3"/>
          <a:stretch>
            <a:fillRect/>
          </a:stretch>
        </p:blipFill>
        <p:spPr>
          <a:xfrm>
            <a:off x="7029896" y="1971450"/>
            <a:ext cx="2225233" cy="2591025"/>
          </a:xfrm>
          <a:prstGeom prst="rect">
            <a:avLst/>
          </a:prstGeom>
        </p:spPr>
      </p:pic>
      <p:pic>
        <p:nvPicPr>
          <p:cNvPr id="5" name="Picture 4"/>
          <p:cNvPicPr>
            <a:picLocks noChangeAspect="1"/>
          </p:cNvPicPr>
          <p:nvPr/>
        </p:nvPicPr>
        <p:blipFill>
          <a:blip r:embed="rId4"/>
          <a:stretch>
            <a:fillRect/>
          </a:stretch>
        </p:blipFill>
        <p:spPr>
          <a:xfrm>
            <a:off x="321129" y="152175"/>
            <a:ext cx="2946578" cy="2605539"/>
          </a:xfrm>
          <a:prstGeom prst="rect">
            <a:avLst/>
          </a:prstGeom>
        </p:spPr>
      </p:pic>
    </p:spTree>
    <p:extLst>
      <p:ext uri="{BB962C8B-B14F-4D97-AF65-F5344CB8AC3E}">
        <p14:creationId xmlns:p14="http://schemas.microsoft.com/office/powerpoint/2010/main" val="34510607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US" sz="9600" i="1" dirty="0" smtClean="0">
                <a:latin typeface="Twinkl" panose="02000000000000000000" pitchFamily="2" charset="0"/>
              </a:rPr>
              <a:t>-</a:t>
            </a:r>
            <a:r>
              <a:rPr lang="en-US" sz="28800" dirty="0" smtClean="0">
                <a:latin typeface="Twinkl" panose="02000000000000000000" pitchFamily="2" charset="0"/>
              </a:rPr>
              <a:t>el</a:t>
            </a:r>
            <a:endParaRPr lang="en-GB" sz="28800" dirty="0">
              <a:latin typeface="Twinkl" panose="02000000000000000000" pitchFamily="2" charset="0"/>
            </a:endParaRPr>
          </a:p>
        </p:txBody>
      </p:sp>
    </p:spTree>
    <p:extLst>
      <p:ext uri="{BB962C8B-B14F-4D97-AF65-F5344CB8AC3E}">
        <p14:creationId xmlns:p14="http://schemas.microsoft.com/office/powerpoint/2010/main" val="1793526170"/>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GB" sz="7200" dirty="0">
                <a:latin typeface="Twinkl" panose="02000000000000000000" pitchFamily="2" charset="0"/>
              </a:rPr>
              <a:t>Let’s </a:t>
            </a:r>
            <a:r>
              <a:rPr lang="en-GB" sz="7200" i="1" dirty="0">
                <a:latin typeface="Twinkl" panose="02000000000000000000" pitchFamily="2" charset="0"/>
              </a:rPr>
              <a:t>Teach and Practise</a:t>
            </a:r>
          </a:p>
        </p:txBody>
      </p:sp>
    </p:spTree>
    <p:extLst>
      <p:ext uri="{BB962C8B-B14F-4D97-AF65-F5344CB8AC3E}">
        <p14:creationId xmlns:p14="http://schemas.microsoft.com/office/powerpoint/2010/main" val="1692470645"/>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28700" dirty="0" smtClean="0">
                <a:latin typeface="Twinkl" panose="02000000000000000000" pitchFamily="2" charset="0"/>
              </a:rPr>
              <a:t>al</a:t>
            </a:r>
            <a:endParaRPr lang="en-GB" sz="28700" dirty="0">
              <a:latin typeface="Twinkl" panose="02000000000000000000" pitchFamily="2" charset="0"/>
            </a:endParaRPr>
          </a:p>
        </p:txBody>
      </p:sp>
    </p:spTree>
    <p:extLst>
      <p:ext uri="{BB962C8B-B14F-4D97-AF65-F5344CB8AC3E}">
        <p14:creationId xmlns:p14="http://schemas.microsoft.com/office/powerpoint/2010/main" val="686098154"/>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717550" y="4142182"/>
            <a:ext cx="10515600" cy="1481650"/>
          </a:xfrm>
        </p:spPr>
        <p:txBody>
          <a:bodyPr>
            <a:normAutofit fontScale="90000"/>
          </a:bodyPr>
          <a:lstStyle/>
          <a:p>
            <a:pPr algn="ctr"/>
            <a:r>
              <a:rPr lang="en-US" i="1" dirty="0" smtClean="0">
                <a:latin typeface="Twinkl" panose="02000000000000000000" pitchFamily="2" charset="0"/>
              </a:rPr>
              <a:t>“</a:t>
            </a:r>
            <a:r>
              <a:rPr lang="en-US" sz="18400" i="1" dirty="0" smtClean="0">
                <a:latin typeface="Twinkl" panose="02000000000000000000" pitchFamily="2" charset="0"/>
              </a:rPr>
              <a:t>al</a:t>
            </a:r>
            <a:r>
              <a:rPr lang="en-US" i="1" dirty="0" smtClean="0">
                <a:latin typeface="Twinkl" panose="02000000000000000000" pitchFamily="2" charset="0"/>
              </a:rPr>
              <a:t>”</a:t>
            </a:r>
            <a:r>
              <a:rPr lang="en-US" i="1" dirty="0" smtClean="0">
                <a:latin typeface="Twinkl" panose="02000000000000000000" pitchFamily="2" charset="0"/>
              </a:rPr>
              <a:t/>
            </a:r>
            <a:br>
              <a:rPr lang="en-US" i="1" dirty="0" smtClean="0">
                <a:latin typeface="Twinkl" panose="02000000000000000000" pitchFamily="2" charset="0"/>
              </a:rPr>
            </a:br>
            <a:r>
              <a:rPr lang="en-US" i="1" dirty="0" smtClean="0">
                <a:latin typeface="Twinkl" panose="02000000000000000000" pitchFamily="2" charset="0"/>
              </a:rPr>
              <a:t>makes the /l/ sound at the end of these words</a:t>
            </a:r>
            <a:endParaRPr lang="en-GB" i="1" dirty="0">
              <a:latin typeface="Twinkl" panose="02000000000000000000" pitchFamily="2" charset="0"/>
            </a:endParaRPr>
          </a:p>
        </p:txBody>
      </p:sp>
    </p:spTree>
    <p:extLst>
      <p:ext uri="{BB962C8B-B14F-4D97-AF65-F5344CB8AC3E}">
        <p14:creationId xmlns:p14="http://schemas.microsoft.com/office/powerpoint/2010/main" val="3070541747"/>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3864597"/>
            <a:ext cx="10515600" cy="1481650"/>
          </a:xfrm>
        </p:spPr>
        <p:txBody>
          <a:bodyPr>
            <a:noAutofit/>
          </a:bodyPr>
          <a:lstStyle/>
          <a:p>
            <a:pPr algn="ctr"/>
            <a:r>
              <a:rPr lang="en-US" sz="19900" dirty="0" smtClean="0">
                <a:latin typeface="Twinkl" panose="02000000000000000000" pitchFamily="2" charset="0"/>
              </a:rPr>
              <a:t>animal</a:t>
            </a:r>
            <a:endParaRPr lang="en-GB" sz="19900" dirty="0">
              <a:latin typeface="Twinkl" panose="02000000000000000000" pitchFamily="2" charset="0"/>
            </a:endParaRPr>
          </a:p>
        </p:txBody>
      </p:sp>
    </p:spTree>
    <p:extLst>
      <p:ext uri="{BB962C8B-B14F-4D97-AF65-F5344CB8AC3E}">
        <p14:creationId xmlns:p14="http://schemas.microsoft.com/office/powerpoint/2010/main" val="198102347"/>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3864597"/>
            <a:ext cx="10515600" cy="1481650"/>
          </a:xfrm>
        </p:spPr>
        <p:txBody>
          <a:bodyPr>
            <a:noAutofit/>
          </a:bodyPr>
          <a:lstStyle/>
          <a:p>
            <a:pPr algn="ctr"/>
            <a:r>
              <a:rPr lang="en-US" sz="19900" dirty="0" smtClean="0">
                <a:latin typeface="Twinkl" panose="02000000000000000000" pitchFamily="2" charset="0"/>
              </a:rPr>
              <a:t>animal</a:t>
            </a:r>
            <a:endParaRPr lang="en-GB" sz="19900" dirty="0">
              <a:latin typeface="Twinkl" panose="02000000000000000000" pitchFamily="2" charset="0"/>
            </a:endParaRPr>
          </a:p>
        </p:txBody>
      </p:sp>
      <p:pic>
        <p:nvPicPr>
          <p:cNvPr id="3" name="Picture 2"/>
          <p:cNvPicPr>
            <a:picLocks noChangeAspect="1"/>
          </p:cNvPicPr>
          <p:nvPr/>
        </p:nvPicPr>
        <p:blipFill>
          <a:blip r:embed="rId3"/>
          <a:stretch>
            <a:fillRect/>
          </a:stretch>
        </p:blipFill>
        <p:spPr>
          <a:xfrm>
            <a:off x="7944298" y="2380230"/>
            <a:ext cx="2225233" cy="2591025"/>
          </a:xfrm>
          <a:prstGeom prst="rect">
            <a:avLst/>
          </a:prstGeom>
        </p:spPr>
      </p:pic>
    </p:spTree>
    <p:extLst>
      <p:ext uri="{BB962C8B-B14F-4D97-AF65-F5344CB8AC3E}">
        <p14:creationId xmlns:p14="http://schemas.microsoft.com/office/powerpoint/2010/main" val="1792743639"/>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19900" dirty="0" smtClean="0">
                <a:latin typeface="Twinkl" panose="02000000000000000000" pitchFamily="2" charset="0"/>
              </a:rPr>
              <a:t>loyal</a:t>
            </a:r>
            <a:endParaRPr lang="en-GB" sz="19900" dirty="0">
              <a:latin typeface="Twinkl" panose="02000000000000000000" pitchFamily="2" charset="0"/>
            </a:endParaRPr>
          </a:p>
        </p:txBody>
      </p:sp>
    </p:spTree>
    <p:extLst>
      <p:ext uri="{BB962C8B-B14F-4D97-AF65-F5344CB8AC3E}">
        <p14:creationId xmlns:p14="http://schemas.microsoft.com/office/powerpoint/2010/main" val="3024971984"/>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19900" dirty="0" smtClean="0">
                <a:latin typeface="Twinkl" panose="02000000000000000000" pitchFamily="2" charset="0"/>
              </a:rPr>
              <a:t>loyal</a:t>
            </a:r>
            <a:endParaRPr lang="en-GB" sz="19900" dirty="0">
              <a:latin typeface="Twinkl" panose="02000000000000000000" pitchFamily="2" charset="0"/>
            </a:endParaRPr>
          </a:p>
        </p:txBody>
      </p:sp>
      <p:pic>
        <p:nvPicPr>
          <p:cNvPr id="3" name="Picture 2"/>
          <p:cNvPicPr>
            <a:picLocks noChangeAspect="1"/>
          </p:cNvPicPr>
          <p:nvPr/>
        </p:nvPicPr>
        <p:blipFill>
          <a:blip r:embed="rId2"/>
          <a:stretch>
            <a:fillRect/>
          </a:stretch>
        </p:blipFill>
        <p:spPr>
          <a:xfrm>
            <a:off x="6710583" y="1581945"/>
            <a:ext cx="2225233" cy="2591025"/>
          </a:xfrm>
          <a:prstGeom prst="rect">
            <a:avLst/>
          </a:prstGeom>
        </p:spPr>
      </p:pic>
    </p:spTree>
    <p:extLst>
      <p:ext uri="{BB962C8B-B14F-4D97-AF65-F5344CB8AC3E}">
        <p14:creationId xmlns:p14="http://schemas.microsoft.com/office/powerpoint/2010/main" val="1505992447"/>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19900" dirty="0" smtClean="0">
                <a:latin typeface="Twinkl" panose="02000000000000000000" pitchFamily="2" charset="0"/>
              </a:rPr>
              <a:t>animal</a:t>
            </a:r>
            <a:endParaRPr lang="en-GB" sz="19900" dirty="0">
              <a:latin typeface="Twinkl" panose="02000000000000000000" pitchFamily="2" charset="0"/>
            </a:endParaRPr>
          </a:p>
        </p:txBody>
      </p:sp>
      <p:sp>
        <p:nvSpPr>
          <p:cNvPr id="3" name="Text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530075839"/>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7200" dirty="0" smtClean="0">
                <a:latin typeface="Twinkl" panose="02000000000000000000" pitchFamily="2" charset="0"/>
              </a:rPr>
              <a:t>animal</a:t>
            </a:r>
            <a:r>
              <a:rPr lang="en-US" sz="7200" dirty="0" smtClean="0">
                <a:latin typeface="Twinkl" panose="02000000000000000000" pitchFamily="2" charset="0"/>
              </a:rPr>
              <a:t/>
            </a:r>
            <a:br>
              <a:rPr lang="en-US" sz="7200" dirty="0" smtClean="0">
                <a:latin typeface="Twinkl" panose="02000000000000000000" pitchFamily="2" charset="0"/>
              </a:rPr>
            </a:br>
            <a:r>
              <a:rPr lang="en-US" sz="7200" dirty="0" err="1" smtClean="0">
                <a:latin typeface="Twinkl" panose="02000000000000000000" pitchFamily="2" charset="0"/>
              </a:rPr>
              <a:t>anim</a:t>
            </a:r>
            <a:r>
              <a:rPr lang="en-US" sz="7200" dirty="0" smtClean="0">
                <a:latin typeface="Twinkl" panose="02000000000000000000" pitchFamily="2" charset="0"/>
              </a:rPr>
              <a:t> </a:t>
            </a:r>
            <a:r>
              <a:rPr lang="en-US" sz="7200" dirty="0" smtClean="0">
                <a:latin typeface="Twinkl" panose="02000000000000000000" pitchFamily="2" charset="0"/>
              </a:rPr>
              <a:t>+ </a:t>
            </a:r>
            <a:r>
              <a:rPr lang="en-US" sz="7200" dirty="0" smtClean="0">
                <a:latin typeface="Twinkl" panose="02000000000000000000" pitchFamily="2" charset="0"/>
              </a:rPr>
              <a:t>al </a:t>
            </a:r>
            <a:r>
              <a:rPr lang="en-US" sz="7200" dirty="0" smtClean="0">
                <a:latin typeface="Twinkl" panose="02000000000000000000" pitchFamily="2" charset="0"/>
              </a:rPr>
              <a:t>= </a:t>
            </a:r>
            <a:r>
              <a:rPr lang="en-US" sz="7200" dirty="0" smtClean="0">
                <a:latin typeface="Twinkl" panose="02000000000000000000" pitchFamily="2" charset="0"/>
              </a:rPr>
              <a:t>animal</a:t>
            </a:r>
            <a:endParaRPr lang="en-GB" sz="7200" dirty="0">
              <a:latin typeface="Twinkl" panose="02000000000000000000" pitchFamily="2" charset="0"/>
            </a:endParaRPr>
          </a:p>
        </p:txBody>
      </p:sp>
      <p:pic>
        <p:nvPicPr>
          <p:cNvPr id="3" name="Picture 2"/>
          <p:cNvPicPr>
            <a:picLocks noChangeAspect="1"/>
          </p:cNvPicPr>
          <p:nvPr/>
        </p:nvPicPr>
        <p:blipFill>
          <a:blip r:embed="rId2"/>
          <a:stretch>
            <a:fillRect/>
          </a:stretch>
        </p:blipFill>
        <p:spPr>
          <a:xfrm>
            <a:off x="672193" y="413656"/>
            <a:ext cx="2689926" cy="2518229"/>
          </a:xfrm>
          <a:prstGeom prst="rect">
            <a:avLst/>
          </a:prstGeom>
        </p:spPr>
      </p:pic>
    </p:spTree>
    <p:extLst>
      <p:ext uri="{BB962C8B-B14F-4D97-AF65-F5344CB8AC3E}">
        <p14:creationId xmlns:p14="http://schemas.microsoft.com/office/powerpoint/2010/main" val="2511962385"/>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2870032"/>
          </a:xfrm>
        </p:spPr>
        <p:txBody>
          <a:bodyPr>
            <a:noAutofit/>
          </a:bodyPr>
          <a:lstStyle/>
          <a:p>
            <a:pPr algn="ctr"/>
            <a:r>
              <a:rPr lang="en-US" sz="7200" dirty="0" smtClean="0">
                <a:latin typeface="Twinkl" panose="02000000000000000000" pitchFamily="2" charset="0"/>
              </a:rPr>
              <a:t>anima</a:t>
            </a:r>
            <a:r>
              <a:rPr lang="en-US" sz="7200" dirty="0" smtClean="0">
                <a:latin typeface="Twinkl" panose="02000000000000000000" pitchFamily="2" charset="0"/>
              </a:rPr>
              <a:t>l</a:t>
            </a:r>
            <a:r>
              <a:rPr lang="en-US" sz="7200" dirty="0" smtClean="0">
                <a:latin typeface="Twinkl" panose="02000000000000000000" pitchFamily="2" charset="0"/>
              </a:rPr>
              <a:t/>
            </a:r>
            <a:br>
              <a:rPr lang="en-US" sz="7200" dirty="0" smtClean="0">
                <a:latin typeface="Twinkl" panose="02000000000000000000" pitchFamily="2" charset="0"/>
              </a:rPr>
            </a:br>
            <a:r>
              <a:rPr lang="en-US" sz="7200" dirty="0" err="1" smtClean="0">
                <a:latin typeface="Twinkl" panose="02000000000000000000" pitchFamily="2" charset="0"/>
              </a:rPr>
              <a:t>anim</a:t>
            </a:r>
            <a:r>
              <a:rPr lang="en-US" sz="7200" dirty="0" smtClean="0">
                <a:latin typeface="Twinkl" panose="02000000000000000000" pitchFamily="2" charset="0"/>
              </a:rPr>
              <a:t> </a:t>
            </a:r>
            <a:r>
              <a:rPr lang="en-US" sz="7200" dirty="0" smtClean="0">
                <a:latin typeface="Twinkl" panose="02000000000000000000" pitchFamily="2" charset="0"/>
              </a:rPr>
              <a:t>+ </a:t>
            </a:r>
            <a:r>
              <a:rPr lang="en-US" sz="7200" dirty="0" smtClean="0">
                <a:latin typeface="Twinkl" panose="02000000000000000000" pitchFamily="2" charset="0"/>
              </a:rPr>
              <a:t>al </a:t>
            </a:r>
            <a:r>
              <a:rPr lang="en-US" sz="7200" dirty="0" smtClean="0">
                <a:latin typeface="Twinkl" panose="02000000000000000000" pitchFamily="2" charset="0"/>
              </a:rPr>
              <a:t>= </a:t>
            </a:r>
            <a:r>
              <a:rPr lang="en-US" sz="7200" dirty="0" smtClean="0">
                <a:latin typeface="Twinkl" panose="02000000000000000000" pitchFamily="2" charset="0"/>
              </a:rPr>
              <a:t>animal</a:t>
            </a:r>
            <a:r>
              <a:rPr lang="en-US" sz="7200" dirty="0" smtClean="0">
                <a:latin typeface="Twinkl" panose="02000000000000000000" pitchFamily="2" charset="0"/>
              </a:rPr>
              <a:t/>
            </a:r>
            <a:br>
              <a:rPr lang="en-US" sz="7200" dirty="0" smtClean="0">
                <a:latin typeface="Twinkl" panose="02000000000000000000" pitchFamily="2" charset="0"/>
              </a:rPr>
            </a:br>
            <a:r>
              <a:rPr lang="en-GB" sz="7200" dirty="0">
                <a:latin typeface="Twinkl" panose="02000000000000000000" pitchFamily="2" charset="0"/>
              </a:rPr>
              <a:t>A tiger is a fierce animal.</a:t>
            </a:r>
            <a:endParaRPr lang="en-GB" sz="8800" dirty="0">
              <a:latin typeface="Twinkl" panose="02000000000000000000" pitchFamily="2" charset="0"/>
            </a:endParaRPr>
          </a:p>
        </p:txBody>
      </p:sp>
      <p:pic>
        <p:nvPicPr>
          <p:cNvPr id="3" name="Picture 2"/>
          <p:cNvPicPr>
            <a:picLocks noChangeAspect="1"/>
          </p:cNvPicPr>
          <p:nvPr/>
        </p:nvPicPr>
        <p:blipFill>
          <a:blip r:embed="rId2"/>
          <a:stretch>
            <a:fillRect/>
          </a:stretch>
        </p:blipFill>
        <p:spPr>
          <a:xfrm>
            <a:off x="468992" y="268513"/>
            <a:ext cx="2488375" cy="2329543"/>
          </a:xfrm>
          <a:prstGeom prst="rect">
            <a:avLst/>
          </a:prstGeom>
        </p:spPr>
      </p:pic>
    </p:spTree>
    <p:extLst>
      <p:ext uri="{BB962C8B-B14F-4D97-AF65-F5344CB8AC3E}">
        <p14:creationId xmlns:p14="http://schemas.microsoft.com/office/powerpoint/2010/main" val="10115937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86326" y="2468934"/>
            <a:ext cx="10515600" cy="1481650"/>
          </a:xfrm>
        </p:spPr>
        <p:txBody>
          <a:bodyPr>
            <a:noAutofit/>
          </a:bodyPr>
          <a:lstStyle/>
          <a:p>
            <a:pPr algn="ctr"/>
            <a:r>
              <a:rPr lang="fr-FR" sz="7200" dirty="0">
                <a:latin typeface="Twinkl" panose="02000000000000000000" pitchFamily="2" charset="0"/>
              </a:rPr>
              <a:t>The sound /l/ spelt with ‘el’ at the end of words. </a:t>
            </a:r>
            <a:endParaRPr lang="en-GB" sz="7200" i="1" dirty="0">
              <a:latin typeface="Twinkl" panose="02000000000000000000" pitchFamily="2" charset="0"/>
            </a:endParaRPr>
          </a:p>
        </p:txBody>
      </p:sp>
    </p:spTree>
    <p:extLst>
      <p:ext uri="{BB962C8B-B14F-4D97-AF65-F5344CB8AC3E}">
        <p14:creationId xmlns:p14="http://schemas.microsoft.com/office/powerpoint/2010/main" val="4135643601"/>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9600" dirty="0" smtClean="0">
                <a:latin typeface="Twinkl" panose="02000000000000000000" pitchFamily="2" charset="0"/>
              </a:rPr>
              <a:t>loyal</a:t>
            </a:r>
            <a:r>
              <a:rPr lang="en-US" sz="9600" dirty="0" smtClean="0">
                <a:latin typeface="Twinkl" panose="02000000000000000000" pitchFamily="2" charset="0"/>
              </a:rPr>
              <a:t/>
            </a:r>
            <a:br>
              <a:rPr lang="en-US" sz="9600" dirty="0" smtClean="0">
                <a:latin typeface="Twinkl" panose="02000000000000000000" pitchFamily="2" charset="0"/>
              </a:rPr>
            </a:br>
            <a:r>
              <a:rPr lang="en-US" sz="9600" dirty="0" err="1" smtClean="0">
                <a:latin typeface="Twinkl" panose="02000000000000000000" pitchFamily="2" charset="0"/>
              </a:rPr>
              <a:t>loy</a:t>
            </a:r>
            <a:r>
              <a:rPr lang="en-US" sz="9600" dirty="0" smtClean="0">
                <a:latin typeface="Twinkl" panose="02000000000000000000" pitchFamily="2" charset="0"/>
              </a:rPr>
              <a:t> </a:t>
            </a:r>
            <a:r>
              <a:rPr lang="en-US" sz="9600" dirty="0" smtClean="0">
                <a:latin typeface="Twinkl" panose="02000000000000000000" pitchFamily="2" charset="0"/>
              </a:rPr>
              <a:t>+ </a:t>
            </a:r>
            <a:r>
              <a:rPr lang="en-US" sz="9600" dirty="0" smtClean="0">
                <a:latin typeface="Twinkl" panose="02000000000000000000" pitchFamily="2" charset="0"/>
              </a:rPr>
              <a:t>al </a:t>
            </a:r>
            <a:r>
              <a:rPr lang="en-US" sz="9600" dirty="0" smtClean="0">
                <a:latin typeface="Twinkl" panose="02000000000000000000" pitchFamily="2" charset="0"/>
              </a:rPr>
              <a:t>= </a:t>
            </a:r>
            <a:r>
              <a:rPr lang="en-US" sz="9600" dirty="0" smtClean="0">
                <a:latin typeface="Twinkl" panose="02000000000000000000" pitchFamily="2" charset="0"/>
              </a:rPr>
              <a:t>loyal</a:t>
            </a:r>
            <a:endParaRPr lang="en-GB" sz="9600" dirty="0">
              <a:latin typeface="Twinkl" panose="02000000000000000000" pitchFamily="2" charset="0"/>
            </a:endParaRPr>
          </a:p>
        </p:txBody>
      </p:sp>
      <p:pic>
        <p:nvPicPr>
          <p:cNvPr id="4" name="Picture 3"/>
          <p:cNvPicPr>
            <a:picLocks noChangeAspect="1"/>
          </p:cNvPicPr>
          <p:nvPr/>
        </p:nvPicPr>
        <p:blipFill>
          <a:blip r:embed="rId2"/>
          <a:stretch>
            <a:fillRect/>
          </a:stretch>
        </p:blipFill>
        <p:spPr>
          <a:xfrm>
            <a:off x="603930" y="360816"/>
            <a:ext cx="2483984" cy="2483984"/>
          </a:xfrm>
          <a:prstGeom prst="rect">
            <a:avLst/>
          </a:prstGeom>
        </p:spPr>
      </p:pic>
    </p:spTree>
    <p:extLst>
      <p:ext uri="{BB962C8B-B14F-4D97-AF65-F5344CB8AC3E}">
        <p14:creationId xmlns:p14="http://schemas.microsoft.com/office/powerpoint/2010/main" val="882964409"/>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595087" y="3080824"/>
            <a:ext cx="11016342" cy="2928089"/>
          </a:xfrm>
        </p:spPr>
        <p:txBody>
          <a:bodyPr>
            <a:noAutofit/>
          </a:bodyPr>
          <a:lstStyle/>
          <a:p>
            <a:pPr algn="ctr"/>
            <a:r>
              <a:rPr lang="en-US" sz="8000" dirty="0" smtClean="0">
                <a:latin typeface="Twinkl" panose="02000000000000000000" pitchFamily="2" charset="0"/>
              </a:rPr>
              <a:t>loyal</a:t>
            </a:r>
            <a:r>
              <a:rPr lang="en-US" sz="7200" dirty="0" smtClean="0">
                <a:latin typeface="Twinkl" panose="02000000000000000000" pitchFamily="2" charset="0"/>
              </a:rPr>
              <a:t/>
            </a:r>
            <a:br>
              <a:rPr lang="en-US" sz="7200" dirty="0" smtClean="0">
                <a:latin typeface="Twinkl" panose="02000000000000000000" pitchFamily="2" charset="0"/>
              </a:rPr>
            </a:br>
            <a:r>
              <a:rPr lang="en-US" sz="7200" dirty="0" err="1" smtClean="0">
                <a:latin typeface="Twinkl" panose="02000000000000000000" pitchFamily="2" charset="0"/>
              </a:rPr>
              <a:t>loy</a:t>
            </a:r>
            <a:r>
              <a:rPr lang="en-US" sz="7200" dirty="0" smtClean="0">
                <a:latin typeface="Twinkl" panose="02000000000000000000" pitchFamily="2" charset="0"/>
              </a:rPr>
              <a:t> </a:t>
            </a:r>
            <a:r>
              <a:rPr lang="en-US" sz="7200" dirty="0" smtClean="0">
                <a:latin typeface="Twinkl" panose="02000000000000000000" pitchFamily="2" charset="0"/>
              </a:rPr>
              <a:t>+ </a:t>
            </a:r>
            <a:r>
              <a:rPr lang="en-US" sz="7200" dirty="0" smtClean="0">
                <a:latin typeface="Twinkl" panose="02000000000000000000" pitchFamily="2" charset="0"/>
              </a:rPr>
              <a:t>al </a:t>
            </a:r>
            <a:r>
              <a:rPr lang="en-US" sz="7200" dirty="0" smtClean="0">
                <a:latin typeface="Twinkl" panose="02000000000000000000" pitchFamily="2" charset="0"/>
              </a:rPr>
              <a:t>= </a:t>
            </a:r>
            <a:r>
              <a:rPr lang="en-US" sz="7200" dirty="0" smtClean="0">
                <a:latin typeface="Twinkl" panose="02000000000000000000" pitchFamily="2" charset="0"/>
              </a:rPr>
              <a:t>loyal</a:t>
            </a:r>
            <a:r>
              <a:rPr lang="en-US" sz="9600" dirty="0" smtClean="0">
                <a:latin typeface="Twinkl" panose="02000000000000000000" pitchFamily="2" charset="0"/>
              </a:rPr>
              <a:t/>
            </a:r>
            <a:br>
              <a:rPr lang="en-US" sz="9600" dirty="0" smtClean="0">
                <a:latin typeface="Twinkl" panose="02000000000000000000" pitchFamily="2" charset="0"/>
              </a:rPr>
            </a:br>
            <a:r>
              <a:rPr lang="en-GB" sz="6600" dirty="0">
                <a:latin typeface="Twinkl" panose="02000000000000000000" pitchFamily="2" charset="0"/>
              </a:rPr>
              <a:t>It is nice to be a loyal friend.</a:t>
            </a:r>
            <a:endParaRPr lang="en-GB" sz="8800" dirty="0">
              <a:latin typeface="Twinkl" panose="02000000000000000000" pitchFamily="2" charset="0"/>
            </a:endParaRPr>
          </a:p>
        </p:txBody>
      </p:sp>
      <p:pic>
        <p:nvPicPr>
          <p:cNvPr id="4" name="Picture 3"/>
          <p:cNvPicPr>
            <a:picLocks noChangeAspect="1"/>
          </p:cNvPicPr>
          <p:nvPr/>
        </p:nvPicPr>
        <p:blipFill>
          <a:blip r:embed="rId2"/>
          <a:stretch>
            <a:fillRect/>
          </a:stretch>
        </p:blipFill>
        <p:spPr>
          <a:xfrm>
            <a:off x="299130" y="273730"/>
            <a:ext cx="2850470" cy="2850470"/>
          </a:xfrm>
          <a:prstGeom prst="rect">
            <a:avLst/>
          </a:prstGeom>
        </p:spPr>
      </p:pic>
    </p:spTree>
    <p:extLst>
      <p:ext uri="{BB962C8B-B14F-4D97-AF65-F5344CB8AC3E}">
        <p14:creationId xmlns:p14="http://schemas.microsoft.com/office/powerpoint/2010/main" val="1222854080"/>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GB" sz="7200" dirty="0">
                <a:latin typeface="Twinkl" panose="02000000000000000000" pitchFamily="2" charset="0"/>
              </a:rPr>
              <a:t>A tiger is a fierce animal.</a:t>
            </a:r>
            <a:endParaRPr lang="en-GB" sz="7200" dirty="0">
              <a:latin typeface="Twinkl" panose="02000000000000000000" pitchFamily="2" charset="0"/>
            </a:endParaRPr>
          </a:p>
        </p:txBody>
      </p:sp>
    </p:spTree>
    <p:extLst>
      <p:ext uri="{BB962C8B-B14F-4D97-AF65-F5344CB8AC3E}">
        <p14:creationId xmlns:p14="http://schemas.microsoft.com/office/powerpoint/2010/main" val="3780792264"/>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GB" sz="7200" dirty="0">
                <a:latin typeface="Twinkl" panose="02000000000000000000" pitchFamily="2" charset="0"/>
              </a:rPr>
              <a:t>A tiger is a fierce </a:t>
            </a:r>
            <a:r>
              <a:rPr lang="en-GB" sz="7200" dirty="0" smtClean="0">
                <a:latin typeface="Twinkl" panose="02000000000000000000" pitchFamily="2" charset="0"/>
              </a:rPr>
              <a:t>______</a:t>
            </a:r>
            <a:r>
              <a:rPr lang="en-US" sz="7200" dirty="0" smtClean="0">
                <a:latin typeface="Twinkl" panose="02000000000000000000" pitchFamily="2" charset="0"/>
              </a:rPr>
              <a:t>.</a:t>
            </a:r>
            <a:endParaRPr lang="en-GB" sz="7200" dirty="0">
              <a:latin typeface="Twinkl" panose="02000000000000000000" pitchFamily="2" charset="0"/>
            </a:endParaRPr>
          </a:p>
        </p:txBody>
      </p:sp>
    </p:spTree>
    <p:extLst>
      <p:ext uri="{BB962C8B-B14F-4D97-AF65-F5344CB8AC3E}">
        <p14:creationId xmlns:p14="http://schemas.microsoft.com/office/powerpoint/2010/main" val="1252652034"/>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GB" sz="7200" dirty="0">
                <a:latin typeface="Twinkl" panose="02000000000000000000" pitchFamily="2" charset="0"/>
              </a:rPr>
              <a:t>A tiger is a fierce </a:t>
            </a:r>
            <a:r>
              <a:rPr lang="en-GB" sz="7200" u="sng" dirty="0">
                <a:latin typeface="Twinkl" panose="02000000000000000000" pitchFamily="2" charset="0"/>
              </a:rPr>
              <a:t>animal</a:t>
            </a:r>
            <a:r>
              <a:rPr lang="en-GB" sz="7200" dirty="0">
                <a:latin typeface="Twinkl" panose="02000000000000000000" pitchFamily="2" charset="0"/>
              </a:rPr>
              <a:t>.</a:t>
            </a:r>
            <a:endParaRPr lang="en-GB" sz="7200" dirty="0">
              <a:latin typeface="Twinkl" panose="02000000000000000000" pitchFamily="2" charset="0"/>
            </a:endParaRPr>
          </a:p>
        </p:txBody>
      </p:sp>
    </p:spTree>
    <p:extLst>
      <p:ext uri="{BB962C8B-B14F-4D97-AF65-F5344CB8AC3E}">
        <p14:creationId xmlns:p14="http://schemas.microsoft.com/office/powerpoint/2010/main" val="1926698179"/>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GB" sz="7200" dirty="0">
                <a:latin typeface="Twinkl" panose="02000000000000000000" pitchFamily="2" charset="0"/>
              </a:rPr>
              <a:t>It is nice to be a loyal friend.</a:t>
            </a:r>
            <a:endParaRPr lang="en-GB" sz="7200" dirty="0">
              <a:latin typeface="Twinkl" panose="02000000000000000000" pitchFamily="2" charset="0"/>
            </a:endParaRPr>
          </a:p>
        </p:txBody>
      </p:sp>
    </p:spTree>
    <p:extLst>
      <p:ext uri="{BB962C8B-B14F-4D97-AF65-F5344CB8AC3E}">
        <p14:creationId xmlns:p14="http://schemas.microsoft.com/office/powerpoint/2010/main" val="3437663972"/>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GB" sz="7200" dirty="0">
                <a:latin typeface="Twinkl" panose="02000000000000000000" pitchFamily="2" charset="0"/>
              </a:rPr>
              <a:t>It is nice to be a </a:t>
            </a:r>
            <a:r>
              <a:rPr lang="en-GB" sz="7200" dirty="0" smtClean="0">
                <a:latin typeface="Twinkl" panose="02000000000000000000" pitchFamily="2" charset="0"/>
              </a:rPr>
              <a:t>_____ </a:t>
            </a:r>
            <a:r>
              <a:rPr lang="en-GB" sz="7200" dirty="0">
                <a:latin typeface="Twinkl" panose="02000000000000000000" pitchFamily="2" charset="0"/>
              </a:rPr>
              <a:t>friend.</a:t>
            </a:r>
            <a:endParaRPr lang="en-US" sz="7200" dirty="0" smtClean="0">
              <a:latin typeface="Twinkl" panose="02000000000000000000" pitchFamily="2" charset="0"/>
            </a:endParaRPr>
          </a:p>
        </p:txBody>
      </p:sp>
    </p:spTree>
    <p:extLst>
      <p:ext uri="{BB962C8B-B14F-4D97-AF65-F5344CB8AC3E}">
        <p14:creationId xmlns:p14="http://schemas.microsoft.com/office/powerpoint/2010/main" val="529790038"/>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GB" sz="7200" dirty="0">
                <a:latin typeface="Twinkl" panose="02000000000000000000" pitchFamily="2" charset="0"/>
              </a:rPr>
              <a:t>It is nice to be a </a:t>
            </a:r>
            <a:r>
              <a:rPr lang="en-GB" sz="7200" u="sng" dirty="0">
                <a:latin typeface="Twinkl" panose="02000000000000000000" pitchFamily="2" charset="0"/>
              </a:rPr>
              <a:t>loyal </a:t>
            </a:r>
            <a:r>
              <a:rPr lang="en-GB" sz="7200" dirty="0">
                <a:latin typeface="Twinkl" panose="02000000000000000000" pitchFamily="2" charset="0"/>
              </a:rPr>
              <a:t>friend.</a:t>
            </a:r>
            <a:endParaRPr lang="en-GB" sz="7200" dirty="0">
              <a:latin typeface="Twinkl" panose="02000000000000000000" pitchFamily="2" charset="0"/>
            </a:endParaRPr>
          </a:p>
        </p:txBody>
      </p:sp>
    </p:spTree>
    <p:extLst>
      <p:ext uri="{BB962C8B-B14F-4D97-AF65-F5344CB8AC3E}">
        <p14:creationId xmlns:p14="http://schemas.microsoft.com/office/powerpoint/2010/main" val="1165658131"/>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panose="02000000000000000000" pitchFamily="2" charset="0"/>
              </a:rPr>
              <a:t>New CHALLENGE words.</a:t>
            </a:r>
            <a:endParaRPr lang="en-GB" i="1" dirty="0">
              <a:latin typeface="Twinkl" panose="02000000000000000000" pitchFamily="2" charset="0"/>
            </a:endParaRPr>
          </a:p>
        </p:txBody>
      </p:sp>
    </p:spTree>
    <p:extLst>
      <p:ext uri="{BB962C8B-B14F-4D97-AF65-F5344CB8AC3E}">
        <p14:creationId xmlns:p14="http://schemas.microsoft.com/office/powerpoint/2010/main" val="3879409629"/>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19900" dirty="0">
                <a:latin typeface="Twinkl" panose="02000000000000000000" pitchFamily="2" charset="0"/>
              </a:rPr>
              <a:t>p</a:t>
            </a:r>
            <a:r>
              <a:rPr lang="en-US" sz="19900" dirty="0" smtClean="0">
                <a:latin typeface="Twinkl" panose="02000000000000000000" pitchFamily="2" charset="0"/>
              </a:rPr>
              <a:t>oor</a:t>
            </a:r>
            <a:endParaRPr lang="en-GB" sz="19900" dirty="0">
              <a:latin typeface="Twinkl" panose="02000000000000000000" pitchFamily="2" charset="0"/>
            </a:endParaRPr>
          </a:p>
        </p:txBody>
      </p:sp>
    </p:spTree>
    <p:extLst>
      <p:ext uri="{BB962C8B-B14F-4D97-AF65-F5344CB8AC3E}">
        <p14:creationId xmlns:p14="http://schemas.microsoft.com/office/powerpoint/2010/main" val="197898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23900" dirty="0" smtClean="0">
                <a:latin typeface="Twinkl" panose="02000000000000000000" pitchFamily="2" charset="0"/>
              </a:rPr>
              <a:t>tunn</a:t>
            </a:r>
            <a:r>
              <a:rPr lang="en-US" sz="23900" dirty="0" smtClean="0">
                <a:latin typeface="Twinkl" panose="02000000000000000000" pitchFamily="2" charset="0"/>
              </a:rPr>
              <a:t>el</a:t>
            </a:r>
            <a:endParaRPr lang="en-GB" sz="23900" i="1" dirty="0">
              <a:latin typeface="Twinkl" panose="02000000000000000000" pitchFamily="2" charset="0"/>
            </a:endParaRPr>
          </a:p>
        </p:txBody>
      </p:sp>
    </p:spTree>
    <p:extLst>
      <p:ext uri="{BB962C8B-B14F-4D97-AF65-F5344CB8AC3E}">
        <p14:creationId xmlns:p14="http://schemas.microsoft.com/office/powerpoint/2010/main" val="2556728928"/>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3223722"/>
          </a:xfrm>
        </p:spPr>
        <p:txBody>
          <a:bodyPr>
            <a:normAutofit fontScale="90000"/>
          </a:bodyPr>
          <a:lstStyle/>
          <a:p>
            <a:pPr algn="ctr"/>
            <a:r>
              <a:rPr lang="en-US" sz="10700" dirty="0">
                <a:latin typeface="Twinkl" panose="02000000000000000000" pitchFamily="2" charset="0"/>
              </a:rPr>
              <a:t>p</a:t>
            </a:r>
            <a:r>
              <a:rPr lang="en-US" sz="10700" dirty="0" smtClean="0">
                <a:latin typeface="Twinkl" panose="02000000000000000000" pitchFamily="2" charset="0"/>
              </a:rPr>
              <a:t>oor</a:t>
            </a:r>
            <a:r>
              <a:rPr lang="en-US" sz="8000" i="1" dirty="0" smtClean="0">
                <a:latin typeface="Twinkl" panose="02000000000000000000" pitchFamily="2" charset="0"/>
              </a:rPr>
              <a:t/>
            </a:r>
            <a:br>
              <a:rPr lang="en-US" sz="8000" i="1" dirty="0" smtClean="0">
                <a:latin typeface="Twinkl" panose="02000000000000000000" pitchFamily="2" charset="0"/>
              </a:rPr>
            </a:br>
            <a:r>
              <a:rPr lang="en-US" i="1" dirty="0" smtClean="0">
                <a:latin typeface="Twinkl" panose="02000000000000000000" pitchFamily="2" charset="0"/>
              </a:rPr>
              <a:t/>
            </a:r>
            <a:br>
              <a:rPr lang="en-US" i="1" dirty="0" smtClean="0">
                <a:latin typeface="Twinkl" panose="02000000000000000000" pitchFamily="2" charset="0"/>
              </a:rPr>
            </a:br>
            <a:r>
              <a:rPr lang="en-US" dirty="0">
                <a:latin typeface="Twinkl" panose="02000000000000000000" pitchFamily="2" charset="0"/>
              </a:rPr>
              <a:t>lacking sufficient money to live at a standard considered comfortable or normal in a society</a:t>
            </a:r>
            <a:endParaRPr lang="en-GB" i="1" dirty="0">
              <a:latin typeface="Twinkl" panose="02000000000000000000" pitchFamily="2" charset="0"/>
            </a:endParaRPr>
          </a:p>
        </p:txBody>
      </p:sp>
    </p:spTree>
    <p:extLst>
      <p:ext uri="{BB962C8B-B14F-4D97-AF65-F5344CB8AC3E}">
        <p14:creationId xmlns:p14="http://schemas.microsoft.com/office/powerpoint/2010/main" val="4114338235"/>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2518612"/>
            <a:ext cx="10515600" cy="3914272"/>
          </a:xfrm>
        </p:spPr>
        <p:txBody>
          <a:bodyPr>
            <a:normAutofit/>
          </a:bodyPr>
          <a:lstStyle/>
          <a:p>
            <a:pPr algn="ctr"/>
            <a:r>
              <a:rPr lang="en-GB" sz="7200" dirty="0" smtClean="0">
                <a:latin typeface="Twinkl" panose="02000000000000000000" pitchFamily="2" charset="0"/>
              </a:rPr>
              <a:t/>
            </a:r>
            <a:br>
              <a:rPr lang="en-GB" sz="7200" dirty="0" smtClean="0">
                <a:latin typeface="Twinkl" panose="02000000000000000000" pitchFamily="2" charset="0"/>
              </a:rPr>
            </a:br>
            <a:r>
              <a:rPr lang="en-GB" sz="7200" dirty="0" smtClean="0">
                <a:latin typeface="Twinkl" panose="02000000000000000000" pitchFamily="2" charset="0"/>
              </a:rPr>
              <a:t>The man was poor.</a:t>
            </a:r>
            <a:r>
              <a:rPr lang="en-GB" dirty="0" smtClean="0">
                <a:latin typeface="Twinkl" panose="02000000000000000000" pitchFamily="2" charset="0"/>
              </a:rPr>
              <a:t/>
            </a:r>
            <a:br>
              <a:rPr lang="en-GB" dirty="0" smtClean="0">
                <a:latin typeface="Twinkl" panose="02000000000000000000" pitchFamily="2" charset="0"/>
              </a:rPr>
            </a:br>
            <a:endParaRPr lang="en-GB" i="1" dirty="0">
              <a:latin typeface="Twinkl" panose="02000000000000000000" pitchFamily="2" charset="0"/>
            </a:endParaRPr>
          </a:p>
        </p:txBody>
      </p:sp>
    </p:spTree>
    <p:extLst>
      <p:ext uri="{BB962C8B-B14F-4D97-AF65-F5344CB8AC3E}">
        <p14:creationId xmlns:p14="http://schemas.microsoft.com/office/powerpoint/2010/main" val="646393649"/>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GB" sz="19900" dirty="0">
                <a:latin typeface="Twinkl" panose="02000000000000000000" pitchFamily="2" charset="0"/>
              </a:rPr>
              <a:t/>
            </a:r>
            <a:br>
              <a:rPr lang="en-GB" sz="19900" dirty="0">
                <a:latin typeface="Twinkl" panose="02000000000000000000" pitchFamily="2" charset="0"/>
              </a:rPr>
            </a:br>
            <a:r>
              <a:rPr lang="en-GB" sz="19900" dirty="0" smtClean="0">
                <a:latin typeface="Twinkl" panose="02000000000000000000" pitchFamily="2" charset="0"/>
              </a:rPr>
              <a:t>because</a:t>
            </a:r>
            <a:endParaRPr lang="en-GB" sz="34400" i="1" dirty="0">
              <a:latin typeface="Twinkl" panose="02000000000000000000" pitchFamily="2" charset="0"/>
            </a:endParaRPr>
          </a:p>
        </p:txBody>
      </p:sp>
    </p:spTree>
    <p:extLst>
      <p:ext uri="{BB962C8B-B14F-4D97-AF65-F5344CB8AC3E}">
        <p14:creationId xmlns:p14="http://schemas.microsoft.com/office/powerpoint/2010/main" val="380964786"/>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4300" y="3080825"/>
            <a:ext cx="12306300" cy="1481650"/>
          </a:xfrm>
        </p:spPr>
        <p:txBody>
          <a:bodyPr>
            <a:normAutofit/>
          </a:bodyPr>
          <a:lstStyle/>
          <a:p>
            <a:pPr algn="ctr"/>
            <a:r>
              <a:rPr lang="en-US" dirty="0">
                <a:latin typeface="Twinkl" panose="02000000000000000000" pitchFamily="2" charset="0"/>
              </a:rPr>
              <a:t>for the reason that; since</a:t>
            </a:r>
            <a:endParaRPr lang="en-GB" i="1" dirty="0">
              <a:latin typeface="Twinkl" panose="02000000000000000000" pitchFamily="2" charset="0"/>
            </a:endParaRPr>
          </a:p>
        </p:txBody>
      </p:sp>
      <p:sp>
        <p:nvSpPr>
          <p:cNvPr id="5" name="Rectangle 4"/>
          <p:cNvSpPr/>
          <p:nvPr/>
        </p:nvSpPr>
        <p:spPr>
          <a:xfrm>
            <a:off x="3842575" y="1613655"/>
            <a:ext cx="4392549" cy="1569660"/>
          </a:xfrm>
          <a:prstGeom prst="rect">
            <a:avLst/>
          </a:prstGeom>
        </p:spPr>
        <p:txBody>
          <a:bodyPr wrap="none">
            <a:spAutoFit/>
          </a:bodyPr>
          <a:lstStyle/>
          <a:p>
            <a:r>
              <a:rPr lang="en-GB" sz="9600" dirty="0">
                <a:latin typeface="Twinkl" panose="02000000000000000000" pitchFamily="2" charset="0"/>
              </a:rPr>
              <a:t>because</a:t>
            </a:r>
            <a:endParaRPr lang="en-GB" dirty="0"/>
          </a:p>
        </p:txBody>
      </p:sp>
    </p:spTree>
    <p:extLst>
      <p:ext uri="{BB962C8B-B14F-4D97-AF65-F5344CB8AC3E}">
        <p14:creationId xmlns:p14="http://schemas.microsoft.com/office/powerpoint/2010/main" val="621319530"/>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t/>
            </a:r>
            <a:br>
              <a:rPr lang="en-GB" dirty="0"/>
            </a:br>
            <a:r>
              <a:rPr lang="en-GB" sz="8000" dirty="0" smtClean="0">
                <a:latin typeface="Twinkl" panose="02000000000000000000" pitchFamily="2" charset="0"/>
              </a:rPr>
              <a:t>It was hot because the sun was shining</a:t>
            </a:r>
            <a:r>
              <a:rPr lang="en-GB" sz="8000" dirty="0" smtClean="0">
                <a:latin typeface="Twinkl" panose="02000000000000000000" pitchFamily="2" charset="0"/>
              </a:rPr>
              <a:t>.</a:t>
            </a:r>
            <a:endParaRPr lang="en-GB" sz="8000" i="1" dirty="0">
              <a:latin typeface="Twinkl Cursive Looped" panose="02000000000000000000" pitchFamily="2" charset="0"/>
            </a:endParaRPr>
          </a:p>
        </p:txBody>
      </p:sp>
    </p:spTree>
    <p:extLst>
      <p:ext uri="{BB962C8B-B14F-4D97-AF65-F5344CB8AC3E}">
        <p14:creationId xmlns:p14="http://schemas.microsoft.com/office/powerpoint/2010/main" val="3883784313"/>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panose="02000000000000000000" pitchFamily="2" charset="0"/>
              </a:rPr>
              <a:t>Let’s </a:t>
            </a:r>
            <a:r>
              <a:rPr lang="en-GB" i="1" dirty="0">
                <a:latin typeface="Twinkl" panose="02000000000000000000" pitchFamily="2" charset="0"/>
              </a:rPr>
              <a:t>Practise and Apply</a:t>
            </a:r>
            <a:r>
              <a:rPr lang="en-GB" dirty="0">
                <a:latin typeface="Twinkl" panose="02000000000000000000" pitchFamily="2" charset="0"/>
              </a:rPr>
              <a:t>.</a:t>
            </a:r>
            <a:endParaRPr lang="en-GB" i="1" dirty="0">
              <a:latin typeface="Twinkl" panose="02000000000000000000" pitchFamily="2" charset="0"/>
            </a:endParaRPr>
          </a:p>
        </p:txBody>
      </p:sp>
    </p:spTree>
    <p:extLst>
      <p:ext uri="{BB962C8B-B14F-4D97-AF65-F5344CB8AC3E}">
        <p14:creationId xmlns:p14="http://schemas.microsoft.com/office/powerpoint/2010/main" val="682930176"/>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panose="02000000000000000000" pitchFamily="2" charset="0"/>
              </a:rPr>
              <a:t>Can you spot the spelling rule words and the challenge words?</a:t>
            </a:r>
            <a:endParaRPr lang="en-GB" i="1" dirty="0">
              <a:latin typeface="Twinkl" panose="02000000000000000000" pitchFamily="2" charset="0"/>
            </a:endParaRPr>
          </a:p>
        </p:txBody>
      </p:sp>
    </p:spTree>
    <p:extLst>
      <p:ext uri="{BB962C8B-B14F-4D97-AF65-F5344CB8AC3E}">
        <p14:creationId xmlns:p14="http://schemas.microsoft.com/office/powerpoint/2010/main" val="1684962773"/>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2757" y="930729"/>
            <a:ext cx="10711543" cy="5731328"/>
          </a:xfrm>
        </p:spPr>
        <p:txBody>
          <a:bodyPr>
            <a:noAutofit/>
          </a:bodyPr>
          <a:lstStyle/>
          <a:p>
            <a:r>
              <a:rPr lang="en-GB" sz="4000" u="sng" dirty="0"/>
              <a:t>Wil</a:t>
            </a:r>
            <a:r>
              <a:rPr lang="en-GB" sz="4000" u="sng" dirty="0">
                <a:latin typeface="Twinkl" panose="02000000000000000000" pitchFamily="2" charset="0"/>
              </a:rPr>
              <a:t>d Weather </a:t>
            </a:r>
            <a:r>
              <a:rPr lang="en-GB" sz="4000" dirty="0">
                <a:latin typeface="Twinkl" panose="02000000000000000000" pitchFamily="2" charset="0"/>
              </a:rPr>
              <a:t/>
            </a:r>
            <a:br>
              <a:rPr lang="en-GB" sz="4000" dirty="0">
                <a:latin typeface="Twinkl" panose="02000000000000000000" pitchFamily="2" charset="0"/>
              </a:rPr>
            </a:br>
            <a:r>
              <a:rPr lang="en-GB" sz="4000" dirty="0">
                <a:latin typeface="Twinkl" panose="02000000000000000000" pitchFamily="2" charset="0"/>
              </a:rPr>
              <a:t>One of the world’s driest places is the Atacama Desert.  In some parts of the Atacama, not a single drop of rain has hit the desert floor. There can be local sandstorms because of the dry conditions.  These are strong, swirling winds that blow sand into the air covering everything in dust including every animal and person in sight.  It can make it hard for people to breathe resulting in some people needing hospital treatment. </a:t>
            </a:r>
            <a:endParaRPr lang="en-GB" sz="4000" i="0" dirty="0">
              <a:solidFill>
                <a:srgbClr val="333333"/>
              </a:solidFill>
              <a:effectLst/>
              <a:latin typeface="Twinkl" panose="02000000000000000000" pitchFamily="2" charset="0"/>
            </a:endParaRPr>
          </a:p>
        </p:txBody>
      </p:sp>
    </p:spTree>
    <p:extLst>
      <p:ext uri="{BB962C8B-B14F-4D97-AF65-F5344CB8AC3E}">
        <p14:creationId xmlns:p14="http://schemas.microsoft.com/office/powerpoint/2010/main" val="1750137495"/>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2757" y="930729"/>
            <a:ext cx="10711543" cy="5731328"/>
          </a:xfrm>
        </p:spPr>
        <p:txBody>
          <a:bodyPr>
            <a:noAutofit/>
          </a:bodyPr>
          <a:lstStyle/>
          <a:p>
            <a:r>
              <a:rPr lang="en-GB" sz="4000" u="sng" dirty="0"/>
              <a:t>Wil</a:t>
            </a:r>
            <a:r>
              <a:rPr lang="en-GB" sz="4000" u="sng" dirty="0">
                <a:latin typeface="Twinkl" panose="02000000000000000000" pitchFamily="2" charset="0"/>
              </a:rPr>
              <a:t>d Weather </a:t>
            </a:r>
            <a:r>
              <a:rPr lang="en-GB" sz="4000" dirty="0">
                <a:latin typeface="Twinkl" panose="02000000000000000000" pitchFamily="2" charset="0"/>
              </a:rPr>
              <a:t/>
            </a:r>
            <a:br>
              <a:rPr lang="en-GB" sz="4000" dirty="0">
                <a:latin typeface="Twinkl" panose="02000000000000000000" pitchFamily="2" charset="0"/>
              </a:rPr>
            </a:br>
            <a:r>
              <a:rPr lang="en-GB" sz="4000" dirty="0">
                <a:latin typeface="Twinkl" panose="02000000000000000000" pitchFamily="2" charset="0"/>
              </a:rPr>
              <a:t>One of the world’s driest places is the Atacama Desert.  In some parts of the Atacama, not a single drop of rain has hit the desert floor. There can be local sandstorms because of the dry conditions.  These are strong, swirling winds that blow sand into the air covering everything in dust including every </a:t>
            </a:r>
            <a:r>
              <a:rPr lang="en-GB" sz="4000" b="1" dirty="0">
                <a:latin typeface="Twinkl" panose="02000000000000000000" pitchFamily="2" charset="0"/>
              </a:rPr>
              <a:t>animal</a:t>
            </a:r>
            <a:r>
              <a:rPr lang="en-GB" sz="4000" dirty="0">
                <a:latin typeface="Twinkl" panose="02000000000000000000" pitchFamily="2" charset="0"/>
              </a:rPr>
              <a:t> and person in sight.  It can make it hard for people to breathe resulting in some people needing hospital treatment. </a:t>
            </a:r>
            <a:endParaRPr lang="en-GB" sz="4000" i="0" dirty="0">
              <a:solidFill>
                <a:srgbClr val="333333"/>
              </a:solidFill>
              <a:effectLst/>
              <a:latin typeface="Twinkl" panose="02000000000000000000" pitchFamily="2" charset="0"/>
            </a:endParaRPr>
          </a:p>
        </p:txBody>
      </p:sp>
    </p:spTree>
    <p:extLst>
      <p:ext uri="{BB962C8B-B14F-4D97-AF65-F5344CB8AC3E}">
        <p14:creationId xmlns:p14="http://schemas.microsoft.com/office/powerpoint/2010/main" val="2714756244"/>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panose="02000000000000000000" pitchFamily="2" charset="0"/>
              </a:rPr>
              <a:t>Write this sentence as I dictate it to you.</a:t>
            </a:r>
            <a:endParaRPr lang="en-GB" i="1" dirty="0">
              <a:latin typeface="Twinkl" panose="02000000000000000000" pitchFamily="2" charset="0"/>
            </a:endParaRPr>
          </a:p>
        </p:txBody>
      </p:sp>
    </p:spTree>
    <p:extLst>
      <p:ext uri="{BB962C8B-B14F-4D97-AF65-F5344CB8AC3E}">
        <p14:creationId xmlns:p14="http://schemas.microsoft.com/office/powerpoint/2010/main" val="36598260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23900" dirty="0" smtClean="0">
                <a:latin typeface="Twinkl" panose="02000000000000000000" pitchFamily="2" charset="0"/>
              </a:rPr>
              <a:t>tunn</a:t>
            </a:r>
            <a:r>
              <a:rPr lang="en-US" sz="23900" dirty="0" smtClean="0">
                <a:latin typeface="Twinkl" panose="02000000000000000000" pitchFamily="2" charset="0"/>
              </a:rPr>
              <a:t>el</a:t>
            </a:r>
            <a:endParaRPr lang="en-GB" sz="23900" dirty="0">
              <a:latin typeface="Twinkl" panose="02000000000000000000" pitchFamily="2" charset="0"/>
            </a:endParaRPr>
          </a:p>
        </p:txBody>
      </p:sp>
      <p:sp>
        <p:nvSpPr>
          <p:cNvPr id="3" name="Rectangle 2">
            <a:extLst>
              <a:ext uri="{FF2B5EF4-FFF2-40B4-BE49-F238E27FC236}">
                <a16:creationId xmlns:a16="http://schemas.microsoft.com/office/drawing/2014/main" id="{CADDE2D9-BBEE-4B60-9EA8-8BE166E5866C}"/>
              </a:ext>
            </a:extLst>
          </p:cNvPr>
          <p:cNvSpPr/>
          <p:nvPr/>
        </p:nvSpPr>
        <p:spPr>
          <a:xfrm>
            <a:off x="7982979" y="868503"/>
            <a:ext cx="3079546" cy="3499637"/>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11321050"/>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26784-A357-92CE-B6B1-8F248D3D6650}"/>
              </a:ext>
            </a:extLst>
          </p:cNvPr>
          <p:cNvSpPr>
            <a:spLocks noGrp="1"/>
          </p:cNvSpPr>
          <p:nvPr>
            <p:ph type="title"/>
          </p:nvPr>
        </p:nvSpPr>
        <p:spPr>
          <a:xfrm>
            <a:off x="844550" y="2901724"/>
            <a:ext cx="10515600" cy="2852737"/>
          </a:xfrm>
        </p:spPr>
        <p:txBody>
          <a:bodyPr>
            <a:normAutofit fontScale="90000"/>
          </a:bodyPr>
          <a:lstStyle/>
          <a:p>
            <a:r>
              <a:rPr lang="en-GB" dirty="0">
                <a:latin typeface="Twinkl" panose="02000000000000000000" pitchFamily="2" charset="0"/>
              </a:rPr>
              <a:t>These are strong, swirling winds that blow sand into the air covering everything  in dust including every </a:t>
            </a:r>
            <a:r>
              <a:rPr lang="en-GB" b="1" dirty="0">
                <a:latin typeface="Twinkl" panose="02000000000000000000" pitchFamily="2" charset="0"/>
              </a:rPr>
              <a:t>animal </a:t>
            </a:r>
            <a:r>
              <a:rPr lang="en-GB" dirty="0">
                <a:latin typeface="Twinkl" panose="02000000000000000000" pitchFamily="2" charset="0"/>
              </a:rPr>
              <a:t>and person in sight.</a:t>
            </a:r>
            <a:endParaRPr lang="en-GB" dirty="0">
              <a:latin typeface="Twinkl" panose="02000000000000000000" pitchFamily="2" charset="0"/>
            </a:endParaRPr>
          </a:p>
        </p:txBody>
      </p:sp>
      <p:sp>
        <p:nvSpPr>
          <p:cNvPr id="3" name="Text Placeholder 2">
            <a:extLst>
              <a:ext uri="{FF2B5EF4-FFF2-40B4-BE49-F238E27FC236}">
                <a16:creationId xmlns:a16="http://schemas.microsoft.com/office/drawing/2014/main" id="{2C093CA3-7411-8BC7-47E4-02215E91DB7B}"/>
              </a:ext>
            </a:extLst>
          </p:cNvPr>
          <p:cNvSpPr>
            <a:spLocks noGrp="1"/>
          </p:cNvSpPr>
          <p:nvPr>
            <p:ph type="body" idx="1"/>
          </p:nvPr>
        </p:nvSpPr>
        <p:spPr>
          <a:xfrm>
            <a:off x="844550" y="209551"/>
            <a:ext cx="10515600" cy="1500187"/>
          </a:xfrm>
        </p:spPr>
        <p:txBody>
          <a:bodyPr/>
          <a:lstStyle/>
          <a:p>
            <a:r>
              <a:rPr lang="en-GB" dirty="0">
                <a:latin typeface="Twinkl" panose="02000000000000000000" pitchFamily="2" charset="0"/>
              </a:rPr>
              <a:t>Did you write it correctly?</a:t>
            </a:r>
          </a:p>
          <a:p>
            <a:r>
              <a:rPr lang="en-GB" dirty="0">
                <a:latin typeface="Twinkl" panose="02000000000000000000" pitchFamily="2" charset="0"/>
              </a:rPr>
              <a:t>Edit your work and make sure you have it correct.</a:t>
            </a:r>
          </a:p>
          <a:p>
            <a:r>
              <a:rPr lang="en-GB" dirty="0">
                <a:latin typeface="Twinkl" panose="02000000000000000000" pitchFamily="2" charset="0"/>
              </a:rPr>
              <a:t>Can you underline the spelling word that we have covered in this session?</a:t>
            </a:r>
          </a:p>
        </p:txBody>
      </p:sp>
    </p:spTree>
    <p:extLst>
      <p:ext uri="{BB962C8B-B14F-4D97-AF65-F5344CB8AC3E}">
        <p14:creationId xmlns:p14="http://schemas.microsoft.com/office/powerpoint/2010/main" val="2360055096"/>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411514" y="1475015"/>
            <a:ext cx="9046029" cy="3416320"/>
          </a:xfrm>
          <a:prstGeom prst="rect">
            <a:avLst/>
          </a:prstGeom>
          <a:noFill/>
        </p:spPr>
        <p:txBody>
          <a:bodyPr wrap="square" rtlCol="0">
            <a:spAutoFit/>
          </a:bodyPr>
          <a:lstStyle/>
          <a:p>
            <a:r>
              <a:rPr lang="en-GB" sz="7200" dirty="0">
                <a:latin typeface="Twinkl" panose="02000000000000000000" pitchFamily="2" charset="0"/>
              </a:rPr>
              <a:t>Year 3  - Autumn 2</a:t>
            </a:r>
          </a:p>
          <a:p>
            <a:r>
              <a:rPr lang="en-GB" sz="7200" dirty="0">
                <a:latin typeface="Twinkl" panose="02000000000000000000" pitchFamily="2" charset="0"/>
              </a:rPr>
              <a:t>Week </a:t>
            </a:r>
            <a:r>
              <a:rPr lang="en-GB" sz="7200" dirty="0" smtClean="0">
                <a:latin typeface="Twinkl" panose="02000000000000000000" pitchFamily="2" charset="0"/>
              </a:rPr>
              <a:t>2 </a:t>
            </a:r>
            <a:r>
              <a:rPr lang="en-GB" sz="7200" dirty="0">
                <a:latin typeface="Twinkl" panose="02000000000000000000" pitchFamily="2" charset="0"/>
              </a:rPr>
              <a:t>- Thursday</a:t>
            </a:r>
          </a:p>
          <a:p>
            <a:endParaRPr lang="en-GB" sz="7200" dirty="0"/>
          </a:p>
        </p:txBody>
      </p:sp>
    </p:spTree>
    <p:extLst>
      <p:ext uri="{BB962C8B-B14F-4D97-AF65-F5344CB8AC3E}">
        <p14:creationId xmlns:p14="http://schemas.microsoft.com/office/powerpoint/2010/main" val="3595314990"/>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31272" y="240151"/>
            <a:ext cx="10651455" cy="6451594"/>
          </a:xfrm>
          <a:prstGeom prst="rect">
            <a:avLst/>
          </a:prstGeom>
        </p:spPr>
      </p:pic>
    </p:spTree>
    <p:extLst>
      <p:ext uri="{BB962C8B-B14F-4D97-AF65-F5344CB8AC3E}">
        <p14:creationId xmlns:p14="http://schemas.microsoft.com/office/powerpoint/2010/main" val="45742670"/>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lstStyle/>
          <a:p>
            <a:pPr algn="ctr"/>
            <a:r>
              <a:rPr lang="en-GB" dirty="0">
                <a:latin typeface="Twinkl" panose="02000000000000000000" pitchFamily="2" charset="0"/>
              </a:rPr>
              <a:t>Let’s </a:t>
            </a:r>
            <a:r>
              <a:rPr lang="en-GB" i="1" dirty="0">
                <a:latin typeface="Twinkl" panose="02000000000000000000" pitchFamily="2" charset="0"/>
              </a:rPr>
              <a:t>Revisit and Review</a:t>
            </a:r>
            <a:r>
              <a:rPr lang="en-GB" dirty="0">
                <a:latin typeface="Twinkl" panose="02000000000000000000" pitchFamily="2" charset="0"/>
              </a:rPr>
              <a:t>…</a:t>
            </a:r>
          </a:p>
        </p:txBody>
      </p:sp>
    </p:spTree>
    <p:extLst>
      <p:ext uri="{BB962C8B-B14F-4D97-AF65-F5344CB8AC3E}">
        <p14:creationId xmlns:p14="http://schemas.microsoft.com/office/powerpoint/2010/main" val="3233159829"/>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panose="02000000000000000000" pitchFamily="2" charset="0"/>
              </a:rPr>
              <a:t>Do you remember this challenge word?</a:t>
            </a:r>
          </a:p>
        </p:txBody>
      </p:sp>
    </p:spTree>
    <p:extLst>
      <p:ext uri="{BB962C8B-B14F-4D97-AF65-F5344CB8AC3E}">
        <p14:creationId xmlns:p14="http://schemas.microsoft.com/office/powerpoint/2010/main" val="2012713391"/>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43164" y="2427681"/>
            <a:ext cx="10515600" cy="1481650"/>
          </a:xfrm>
        </p:spPr>
        <p:txBody>
          <a:bodyPr>
            <a:normAutofit fontScale="90000"/>
          </a:bodyPr>
          <a:lstStyle/>
          <a:p>
            <a:pPr algn="ctr"/>
            <a:r>
              <a:rPr lang="en-US" sz="24000" dirty="0" smtClean="0">
                <a:latin typeface="Twinkl" panose="02000000000000000000" pitchFamily="2" charset="0"/>
              </a:rPr>
              <a:t>door</a:t>
            </a:r>
            <a:endParaRPr lang="en-GB" dirty="0">
              <a:latin typeface="Twinkl" panose="02000000000000000000" pitchFamily="2" charset="0"/>
            </a:endParaRPr>
          </a:p>
        </p:txBody>
      </p:sp>
    </p:spTree>
    <p:extLst>
      <p:ext uri="{BB962C8B-B14F-4D97-AF65-F5344CB8AC3E}">
        <p14:creationId xmlns:p14="http://schemas.microsoft.com/office/powerpoint/2010/main" val="1882505505"/>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3292266"/>
          </a:xfrm>
        </p:spPr>
        <p:txBody>
          <a:bodyPr>
            <a:normAutofit fontScale="90000"/>
          </a:bodyPr>
          <a:lstStyle/>
          <a:p>
            <a:pPr algn="ctr"/>
            <a:r>
              <a:rPr lang="en-GB" sz="18400" dirty="0" smtClean="0">
                <a:latin typeface="Twinkl" panose="02000000000000000000" pitchFamily="2" charset="0"/>
              </a:rPr>
              <a:t>door</a:t>
            </a:r>
            <a:r>
              <a:rPr lang="en-GB" dirty="0">
                <a:latin typeface="Twinkl Cursive Looped" panose="02000000000000000000" pitchFamily="2" charset="0"/>
              </a:rPr>
              <a:t/>
            </a:r>
            <a:br>
              <a:rPr lang="en-GB" dirty="0">
                <a:latin typeface="Twinkl Cursive Looped" panose="02000000000000000000" pitchFamily="2" charset="0"/>
              </a:rPr>
            </a:br>
            <a:r>
              <a:rPr lang="en-GB" dirty="0">
                <a:latin typeface="Twinkl Cursive Looped" panose="02000000000000000000" pitchFamily="2" charset="0"/>
              </a:rPr>
              <a:t/>
            </a:r>
            <a:br>
              <a:rPr lang="en-GB" dirty="0">
                <a:latin typeface="Twinkl Cursive Looped" panose="02000000000000000000" pitchFamily="2" charset="0"/>
              </a:rPr>
            </a:br>
            <a:r>
              <a:rPr lang="en-GB" dirty="0">
                <a:latin typeface="Twinkl" panose="02000000000000000000" pitchFamily="2" charset="0"/>
              </a:rPr>
              <a:t>Definition </a:t>
            </a:r>
            <a:r>
              <a:rPr lang="en-GB" dirty="0" smtClean="0">
                <a:latin typeface="Twinkl" panose="02000000000000000000" pitchFamily="2" charset="0"/>
              </a:rPr>
              <a:t>– </a:t>
            </a:r>
            <a:r>
              <a:rPr lang="en-GB" dirty="0" smtClean="0">
                <a:latin typeface="Twinkl" panose="02000000000000000000" pitchFamily="2" charset="0"/>
              </a:rPr>
              <a:t>a hinged, sliding or revolving barrier at the entrance to a room, building or vehicle.</a:t>
            </a:r>
            <a:endParaRPr lang="en-GB" dirty="0">
              <a:latin typeface="Twinkl" panose="02000000000000000000" pitchFamily="2" charset="0"/>
            </a:endParaRPr>
          </a:p>
        </p:txBody>
      </p:sp>
    </p:spTree>
    <p:extLst>
      <p:ext uri="{BB962C8B-B14F-4D97-AF65-F5344CB8AC3E}">
        <p14:creationId xmlns:p14="http://schemas.microsoft.com/office/powerpoint/2010/main" val="3235300475"/>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sz="15300" dirty="0" smtClean="0">
                <a:latin typeface="Twinkl" panose="02000000000000000000" pitchFamily="2" charset="0"/>
              </a:rPr>
              <a:t>door</a:t>
            </a:r>
            <a:r>
              <a:rPr lang="en-GB" dirty="0" smtClean="0">
                <a:latin typeface="Twinkl" panose="02000000000000000000" pitchFamily="2" charset="0"/>
              </a:rPr>
              <a:t> </a:t>
            </a:r>
            <a:r>
              <a:rPr lang="en-GB" dirty="0">
                <a:latin typeface="Twinkl Cursive Looped" panose="02000000000000000000" pitchFamily="2" charset="0"/>
              </a:rPr>
              <a:t/>
            </a:r>
            <a:br>
              <a:rPr lang="en-GB" dirty="0">
                <a:latin typeface="Twinkl Cursive Looped" panose="02000000000000000000" pitchFamily="2" charset="0"/>
              </a:rPr>
            </a:br>
            <a:r>
              <a:rPr lang="en-GB" dirty="0" smtClean="0">
                <a:latin typeface="Twinkl Cursive Looped" panose="02000000000000000000" pitchFamily="2" charset="0"/>
              </a:rPr>
              <a:t/>
            </a:r>
            <a:br>
              <a:rPr lang="en-GB" dirty="0" smtClean="0">
                <a:latin typeface="Twinkl Cursive Looped" panose="02000000000000000000" pitchFamily="2" charset="0"/>
              </a:rPr>
            </a:br>
            <a:r>
              <a:rPr lang="en-GB" dirty="0" smtClean="0">
                <a:latin typeface="Twinkl" panose="02000000000000000000" pitchFamily="2" charset="0"/>
              </a:rPr>
              <a:t>Close the door!</a:t>
            </a:r>
            <a:r>
              <a:rPr lang="en-GB" dirty="0">
                <a:latin typeface="Twinkl Cursive Looped" panose="02000000000000000000" pitchFamily="2" charset="0"/>
              </a:rPr>
              <a:t/>
            </a:r>
            <a:br>
              <a:rPr lang="en-GB" dirty="0">
                <a:latin typeface="Twinkl Cursive Looped" panose="02000000000000000000" pitchFamily="2" charset="0"/>
              </a:rPr>
            </a:br>
            <a:endParaRPr lang="en-GB" dirty="0">
              <a:latin typeface="Twinkl" panose="02000000000000000000" pitchFamily="2" charset="0"/>
            </a:endParaRPr>
          </a:p>
        </p:txBody>
      </p:sp>
      <p:pic>
        <p:nvPicPr>
          <p:cNvPr id="4" name="Picture 3"/>
          <p:cNvPicPr>
            <a:picLocks noChangeAspect="1"/>
          </p:cNvPicPr>
          <p:nvPr/>
        </p:nvPicPr>
        <p:blipFill>
          <a:blip r:embed="rId3"/>
          <a:stretch>
            <a:fillRect/>
          </a:stretch>
        </p:blipFill>
        <p:spPr>
          <a:xfrm>
            <a:off x="604249" y="581751"/>
            <a:ext cx="2005758" cy="3231160"/>
          </a:xfrm>
          <a:prstGeom prst="rect">
            <a:avLst/>
          </a:prstGeom>
        </p:spPr>
      </p:pic>
    </p:spTree>
    <p:extLst>
      <p:ext uri="{BB962C8B-B14F-4D97-AF65-F5344CB8AC3E}">
        <p14:creationId xmlns:p14="http://schemas.microsoft.com/office/powerpoint/2010/main" val="1711552897"/>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panose="02000000000000000000" pitchFamily="2" charset="0"/>
              </a:rPr>
              <a:t>Do you remember this challenge word?</a:t>
            </a:r>
          </a:p>
        </p:txBody>
      </p:sp>
    </p:spTree>
    <p:extLst>
      <p:ext uri="{BB962C8B-B14F-4D97-AF65-F5344CB8AC3E}">
        <p14:creationId xmlns:p14="http://schemas.microsoft.com/office/powerpoint/2010/main" val="3902523298"/>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19900" dirty="0" smtClean="0">
                <a:latin typeface="Twinkl" panose="02000000000000000000" pitchFamily="2" charset="0"/>
              </a:rPr>
              <a:t>floor</a:t>
            </a:r>
            <a:endParaRPr lang="en-GB" sz="19900" dirty="0"/>
          </a:p>
        </p:txBody>
      </p:sp>
      <p:sp>
        <p:nvSpPr>
          <p:cNvPr id="3" name="Text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579762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23900" dirty="0" smtClean="0">
                <a:latin typeface="Twinkl" panose="02000000000000000000" pitchFamily="2" charset="0"/>
              </a:rPr>
              <a:t>travel</a:t>
            </a:r>
            <a:endParaRPr lang="en-GB" sz="23900" dirty="0">
              <a:latin typeface="Twinkl" panose="02000000000000000000" pitchFamily="2" charset="0"/>
            </a:endParaRPr>
          </a:p>
        </p:txBody>
      </p:sp>
    </p:spTree>
    <p:extLst>
      <p:ext uri="{BB962C8B-B14F-4D97-AF65-F5344CB8AC3E}">
        <p14:creationId xmlns:p14="http://schemas.microsoft.com/office/powerpoint/2010/main" val="4028067212"/>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2518612"/>
            <a:ext cx="10515600" cy="3914272"/>
          </a:xfrm>
        </p:spPr>
        <p:txBody>
          <a:bodyPr>
            <a:normAutofit fontScale="90000"/>
          </a:bodyPr>
          <a:lstStyle/>
          <a:p>
            <a:pPr algn="ctr"/>
            <a:r>
              <a:rPr lang="en-GB" sz="10700" dirty="0" smtClean="0">
                <a:latin typeface="Twinkl" panose="02000000000000000000" pitchFamily="2" charset="0"/>
              </a:rPr>
              <a:t>floor</a:t>
            </a:r>
            <a:r>
              <a:rPr lang="en-GB" sz="7200" dirty="0" smtClean="0">
                <a:latin typeface="Twinkl" panose="02000000000000000000" pitchFamily="2" charset="0"/>
              </a:rPr>
              <a:t/>
            </a:r>
            <a:br>
              <a:rPr lang="en-GB" sz="7200" dirty="0" smtClean="0">
                <a:latin typeface="Twinkl" panose="02000000000000000000" pitchFamily="2" charset="0"/>
              </a:rPr>
            </a:br>
            <a:r>
              <a:rPr lang="en-GB" sz="7200" dirty="0">
                <a:latin typeface="Twinkl" panose="02000000000000000000" pitchFamily="2" charset="0"/>
              </a:rPr>
              <a:t/>
            </a:r>
            <a:br>
              <a:rPr lang="en-GB" sz="7200" dirty="0">
                <a:latin typeface="Twinkl" panose="02000000000000000000" pitchFamily="2" charset="0"/>
              </a:rPr>
            </a:br>
            <a:r>
              <a:rPr lang="en-GB" sz="7200" dirty="0" smtClean="0">
                <a:latin typeface="Twinkl" panose="02000000000000000000" pitchFamily="2" charset="0"/>
              </a:rPr>
              <a:t>lower surface, the bottom of a room</a:t>
            </a:r>
            <a:r>
              <a:rPr lang="en-GB" dirty="0" smtClean="0">
                <a:latin typeface="Twinkl" panose="02000000000000000000" pitchFamily="2" charset="0"/>
              </a:rPr>
              <a:t/>
            </a:r>
            <a:br>
              <a:rPr lang="en-GB" dirty="0" smtClean="0">
                <a:latin typeface="Twinkl" panose="02000000000000000000" pitchFamily="2" charset="0"/>
              </a:rPr>
            </a:br>
            <a:endParaRPr lang="en-GB" i="1" dirty="0">
              <a:latin typeface="Twinkl" panose="02000000000000000000" pitchFamily="2" charset="0"/>
            </a:endParaRPr>
          </a:p>
        </p:txBody>
      </p:sp>
      <p:pic>
        <p:nvPicPr>
          <p:cNvPr id="3" name="Picture 2"/>
          <p:cNvPicPr>
            <a:picLocks noChangeAspect="1"/>
          </p:cNvPicPr>
          <p:nvPr/>
        </p:nvPicPr>
        <p:blipFill>
          <a:blip r:embed="rId2"/>
          <a:stretch>
            <a:fillRect/>
          </a:stretch>
        </p:blipFill>
        <p:spPr>
          <a:xfrm>
            <a:off x="449596" y="203164"/>
            <a:ext cx="3942407" cy="2933450"/>
          </a:xfrm>
          <a:prstGeom prst="rect">
            <a:avLst/>
          </a:prstGeom>
        </p:spPr>
      </p:pic>
    </p:spTree>
    <p:extLst>
      <p:ext uri="{BB962C8B-B14F-4D97-AF65-F5344CB8AC3E}">
        <p14:creationId xmlns:p14="http://schemas.microsoft.com/office/powerpoint/2010/main" val="4205633447"/>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sz="15300" dirty="0">
                <a:latin typeface="Twinkl Cursive Looped" panose="02000000000000000000" pitchFamily="2" charset="0"/>
              </a:rPr>
              <a:t/>
            </a:r>
            <a:br>
              <a:rPr lang="en-GB" sz="15300" dirty="0">
                <a:latin typeface="Twinkl Cursive Looped" panose="02000000000000000000" pitchFamily="2" charset="0"/>
              </a:rPr>
            </a:br>
            <a:r>
              <a:rPr lang="en-GB" dirty="0">
                <a:latin typeface="Twinkl" panose="02000000000000000000" pitchFamily="2" charset="0"/>
              </a:rPr>
              <a:t/>
            </a:r>
            <a:br>
              <a:rPr lang="en-GB" dirty="0">
                <a:latin typeface="Twinkl" panose="02000000000000000000" pitchFamily="2" charset="0"/>
              </a:rPr>
            </a:br>
            <a:endParaRPr lang="en-GB" dirty="0">
              <a:latin typeface="Twinkl" panose="02000000000000000000" pitchFamily="2" charset="0"/>
            </a:endParaRPr>
          </a:p>
        </p:txBody>
      </p:sp>
      <p:sp>
        <p:nvSpPr>
          <p:cNvPr id="4" name="Title 1">
            <a:extLst>
              <a:ext uri="{FF2B5EF4-FFF2-40B4-BE49-F238E27FC236}">
                <a16:creationId xmlns:a16="http://schemas.microsoft.com/office/drawing/2014/main" id="{52DA34BA-82FC-47C5-BCE1-BB65E08B92A1}"/>
              </a:ext>
            </a:extLst>
          </p:cNvPr>
          <p:cNvSpPr txBox="1">
            <a:spLocks/>
          </p:cNvSpPr>
          <p:nvPr/>
        </p:nvSpPr>
        <p:spPr>
          <a:xfrm>
            <a:off x="468993" y="1542309"/>
            <a:ext cx="10515600" cy="2695861"/>
          </a:xfrm>
          <a:prstGeom prst="rect">
            <a:avLst/>
          </a:prstGeom>
        </p:spPr>
        <p:txBody>
          <a:bodyPr vert="horz" lIns="91440" tIns="45720" rIns="91440" bIns="45720" rtlCol="0" anchor="b">
            <a:normAutofit fontScale="90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smtClean="0">
                <a:latin typeface="Twinkl" panose="02000000000000000000" pitchFamily="2" charset="0"/>
              </a:rPr>
              <a:t/>
            </a:r>
            <a:br>
              <a:rPr lang="en-GB" dirty="0" smtClean="0">
                <a:latin typeface="Twinkl" panose="02000000000000000000" pitchFamily="2" charset="0"/>
              </a:rPr>
            </a:br>
            <a:r>
              <a:rPr lang="en-GB" sz="8900" dirty="0" smtClean="0">
                <a:latin typeface="Twinkl" panose="02000000000000000000" pitchFamily="2" charset="0"/>
              </a:rPr>
              <a:t>The floor was dirty.</a:t>
            </a:r>
            <a:r>
              <a:rPr lang="en-GB" sz="8900" dirty="0" smtClean="0"/>
              <a:t/>
            </a:r>
            <a:br>
              <a:rPr lang="en-GB" sz="8900" dirty="0" smtClean="0"/>
            </a:br>
            <a:endParaRPr lang="en-GB" sz="8900" i="1" dirty="0"/>
          </a:p>
        </p:txBody>
      </p:sp>
    </p:spTree>
    <p:extLst>
      <p:ext uri="{BB962C8B-B14F-4D97-AF65-F5344CB8AC3E}">
        <p14:creationId xmlns:p14="http://schemas.microsoft.com/office/powerpoint/2010/main" val="2132514467"/>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US" sz="9600" i="1" dirty="0" smtClean="0">
                <a:latin typeface="Twinkl" panose="02000000000000000000" pitchFamily="2" charset="0"/>
              </a:rPr>
              <a:t>-</a:t>
            </a:r>
            <a:r>
              <a:rPr lang="en-US" sz="28800" dirty="0" smtClean="0">
                <a:latin typeface="Twinkl" panose="02000000000000000000" pitchFamily="2" charset="0"/>
              </a:rPr>
              <a:t>el</a:t>
            </a:r>
            <a:endParaRPr lang="en-GB" sz="28800" dirty="0">
              <a:latin typeface="Twinkl" panose="02000000000000000000" pitchFamily="2" charset="0"/>
            </a:endParaRPr>
          </a:p>
        </p:txBody>
      </p:sp>
    </p:spTree>
    <p:extLst>
      <p:ext uri="{BB962C8B-B14F-4D97-AF65-F5344CB8AC3E}">
        <p14:creationId xmlns:p14="http://schemas.microsoft.com/office/powerpoint/2010/main" val="2210620209"/>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86326" y="2468934"/>
            <a:ext cx="10515600" cy="1481650"/>
          </a:xfrm>
        </p:spPr>
        <p:txBody>
          <a:bodyPr>
            <a:noAutofit/>
          </a:bodyPr>
          <a:lstStyle/>
          <a:p>
            <a:pPr algn="ctr"/>
            <a:r>
              <a:rPr lang="fr-FR" sz="7200" dirty="0">
                <a:latin typeface="Twinkl" panose="02000000000000000000" pitchFamily="2" charset="0"/>
              </a:rPr>
              <a:t>The sound /l/ spelt with ‘el’ at the end of words. </a:t>
            </a:r>
            <a:endParaRPr lang="en-GB" sz="7200" i="1" dirty="0">
              <a:latin typeface="Twinkl" panose="02000000000000000000" pitchFamily="2" charset="0"/>
            </a:endParaRPr>
          </a:p>
        </p:txBody>
      </p:sp>
    </p:spTree>
    <p:extLst>
      <p:ext uri="{BB962C8B-B14F-4D97-AF65-F5344CB8AC3E}">
        <p14:creationId xmlns:p14="http://schemas.microsoft.com/office/powerpoint/2010/main" val="3332210478"/>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13800" dirty="0" smtClean="0">
                <a:latin typeface="Twinkl" panose="02000000000000000000" pitchFamily="2" charset="0"/>
              </a:rPr>
              <a:t>jewel</a:t>
            </a:r>
            <a:endParaRPr lang="en-GB" sz="11500" dirty="0">
              <a:latin typeface="Twinkl" panose="02000000000000000000" pitchFamily="2" charset="0"/>
            </a:endParaRPr>
          </a:p>
        </p:txBody>
      </p:sp>
    </p:spTree>
    <p:extLst>
      <p:ext uri="{BB962C8B-B14F-4D97-AF65-F5344CB8AC3E}">
        <p14:creationId xmlns:p14="http://schemas.microsoft.com/office/powerpoint/2010/main" val="1607046600"/>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11500" dirty="0" smtClean="0">
                <a:latin typeface="Twinkl" panose="02000000000000000000" pitchFamily="2" charset="0"/>
              </a:rPr>
              <a:t>jewel</a:t>
            </a:r>
            <a:endParaRPr lang="en-GB" sz="11500" dirty="0">
              <a:latin typeface="Twinkl" panose="02000000000000000000" pitchFamily="2" charset="0"/>
            </a:endParaRPr>
          </a:p>
        </p:txBody>
      </p:sp>
      <p:pic>
        <p:nvPicPr>
          <p:cNvPr id="3" name="Picture 2"/>
          <p:cNvPicPr>
            <a:picLocks noChangeAspect="1"/>
          </p:cNvPicPr>
          <p:nvPr/>
        </p:nvPicPr>
        <p:blipFill>
          <a:blip r:embed="rId2"/>
          <a:stretch>
            <a:fillRect/>
          </a:stretch>
        </p:blipFill>
        <p:spPr>
          <a:xfrm>
            <a:off x="6681555" y="2169971"/>
            <a:ext cx="2225233" cy="2591025"/>
          </a:xfrm>
          <a:prstGeom prst="rect">
            <a:avLst/>
          </a:prstGeom>
        </p:spPr>
      </p:pic>
      <p:pic>
        <p:nvPicPr>
          <p:cNvPr id="5" name="Picture 4"/>
          <p:cNvPicPr>
            <a:picLocks noChangeAspect="1"/>
          </p:cNvPicPr>
          <p:nvPr/>
        </p:nvPicPr>
        <p:blipFill>
          <a:blip r:embed="rId3"/>
          <a:stretch>
            <a:fillRect/>
          </a:stretch>
        </p:blipFill>
        <p:spPr>
          <a:xfrm>
            <a:off x="635680" y="363564"/>
            <a:ext cx="2922816" cy="2518740"/>
          </a:xfrm>
          <a:prstGeom prst="rect">
            <a:avLst/>
          </a:prstGeom>
        </p:spPr>
      </p:pic>
    </p:spTree>
    <p:extLst>
      <p:ext uri="{BB962C8B-B14F-4D97-AF65-F5344CB8AC3E}">
        <p14:creationId xmlns:p14="http://schemas.microsoft.com/office/powerpoint/2010/main" val="535171002"/>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11500" dirty="0" smtClean="0">
                <a:latin typeface="Twinkl" panose="02000000000000000000" pitchFamily="2" charset="0"/>
              </a:rPr>
              <a:t>hazel</a:t>
            </a:r>
            <a:endParaRPr lang="en-GB" sz="11500" dirty="0">
              <a:latin typeface="Twinkl" panose="02000000000000000000" pitchFamily="2" charset="0"/>
            </a:endParaRPr>
          </a:p>
        </p:txBody>
      </p:sp>
    </p:spTree>
    <p:extLst>
      <p:ext uri="{BB962C8B-B14F-4D97-AF65-F5344CB8AC3E}">
        <p14:creationId xmlns:p14="http://schemas.microsoft.com/office/powerpoint/2010/main" val="3267254897"/>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11500" dirty="0" smtClean="0">
                <a:latin typeface="Twinkl" panose="02000000000000000000" pitchFamily="2" charset="0"/>
              </a:rPr>
              <a:t>hazel</a:t>
            </a:r>
            <a:endParaRPr lang="en-GB" sz="11500" dirty="0">
              <a:latin typeface="Twinkl" panose="02000000000000000000" pitchFamily="2" charset="0"/>
            </a:endParaRPr>
          </a:p>
        </p:txBody>
      </p:sp>
      <p:pic>
        <p:nvPicPr>
          <p:cNvPr id="3" name="Picture 2"/>
          <p:cNvPicPr>
            <a:picLocks noChangeAspect="1"/>
          </p:cNvPicPr>
          <p:nvPr/>
        </p:nvPicPr>
        <p:blipFill>
          <a:blip r:embed="rId2"/>
          <a:stretch>
            <a:fillRect/>
          </a:stretch>
        </p:blipFill>
        <p:spPr>
          <a:xfrm>
            <a:off x="6696069" y="2191544"/>
            <a:ext cx="2225233" cy="2591025"/>
          </a:xfrm>
          <a:prstGeom prst="rect">
            <a:avLst/>
          </a:prstGeom>
        </p:spPr>
      </p:pic>
      <p:pic>
        <p:nvPicPr>
          <p:cNvPr id="5" name="Picture 4"/>
          <p:cNvPicPr>
            <a:picLocks noChangeAspect="1"/>
          </p:cNvPicPr>
          <p:nvPr/>
        </p:nvPicPr>
        <p:blipFill>
          <a:blip r:embed="rId3"/>
          <a:stretch>
            <a:fillRect/>
          </a:stretch>
        </p:blipFill>
        <p:spPr>
          <a:xfrm>
            <a:off x="394154" y="193022"/>
            <a:ext cx="3463342" cy="2667709"/>
          </a:xfrm>
          <a:prstGeom prst="rect">
            <a:avLst/>
          </a:prstGeom>
        </p:spPr>
      </p:pic>
    </p:spTree>
    <p:extLst>
      <p:ext uri="{BB962C8B-B14F-4D97-AF65-F5344CB8AC3E}">
        <p14:creationId xmlns:p14="http://schemas.microsoft.com/office/powerpoint/2010/main" val="2166972517"/>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sz="7200" dirty="0">
                <a:latin typeface="Twinkl" panose="02000000000000000000" pitchFamily="2" charset="0"/>
              </a:rPr>
              <a:t>Let’s </a:t>
            </a:r>
            <a:r>
              <a:rPr lang="en-GB" sz="7200" i="1" dirty="0">
                <a:latin typeface="Twinkl" panose="02000000000000000000" pitchFamily="2" charset="0"/>
              </a:rPr>
              <a:t>Teach and Practise</a:t>
            </a:r>
          </a:p>
        </p:txBody>
      </p:sp>
    </p:spTree>
    <p:extLst>
      <p:ext uri="{BB962C8B-B14F-4D97-AF65-F5344CB8AC3E}">
        <p14:creationId xmlns:p14="http://schemas.microsoft.com/office/powerpoint/2010/main" val="139460955"/>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28700" dirty="0" smtClean="0">
                <a:latin typeface="Twinkl" panose="02000000000000000000" pitchFamily="2" charset="0"/>
              </a:rPr>
              <a:t>al</a:t>
            </a:r>
            <a:endParaRPr lang="en-GB" sz="28700" dirty="0">
              <a:latin typeface="Twinkl" panose="02000000000000000000" pitchFamily="2" charset="0"/>
            </a:endParaRPr>
          </a:p>
        </p:txBody>
      </p:sp>
    </p:spTree>
    <p:extLst>
      <p:ext uri="{BB962C8B-B14F-4D97-AF65-F5344CB8AC3E}">
        <p14:creationId xmlns:p14="http://schemas.microsoft.com/office/powerpoint/2010/main" val="5131174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GB" sz="23900" dirty="0" smtClean="0">
                <a:latin typeface="Twinkl" panose="02000000000000000000" pitchFamily="2" charset="0"/>
              </a:rPr>
              <a:t>travel</a:t>
            </a:r>
            <a:endParaRPr lang="en-GB" sz="23900" i="1" dirty="0">
              <a:solidFill>
                <a:schemeClr val="bg1"/>
              </a:solidFill>
            </a:endParaRPr>
          </a:p>
        </p:txBody>
      </p:sp>
      <p:sp>
        <p:nvSpPr>
          <p:cNvPr id="3" name="Rectangle 2">
            <a:extLst>
              <a:ext uri="{FF2B5EF4-FFF2-40B4-BE49-F238E27FC236}">
                <a16:creationId xmlns:a16="http://schemas.microsoft.com/office/drawing/2014/main" id="{B8ADA5B7-6E68-4607-8157-D542A9E80543}"/>
              </a:ext>
            </a:extLst>
          </p:cNvPr>
          <p:cNvSpPr/>
          <p:nvPr/>
        </p:nvSpPr>
        <p:spPr>
          <a:xfrm>
            <a:off x="7713961" y="738605"/>
            <a:ext cx="2634725" cy="364470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00523104"/>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717550" y="4142182"/>
            <a:ext cx="10515600" cy="1481650"/>
          </a:xfrm>
        </p:spPr>
        <p:txBody>
          <a:bodyPr>
            <a:normAutofit fontScale="90000"/>
          </a:bodyPr>
          <a:lstStyle/>
          <a:p>
            <a:pPr algn="ctr"/>
            <a:r>
              <a:rPr lang="en-US" i="1" dirty="0" smtClean="0">
                <a:latin typeface="Twinkl" panose="02000000000000000000" pitchFamily="2" charset="0"/>
              </a:rPr>
              <a:t>“</a:t>
            </a:r>
            <a:r>
              <a:rPr lang="en-US" sz="18400" i="1" dirty="0" smtClean="0">
                <a:latin typeface="Twinkl" panose="02000000000000000000" pitchFamily="2" charset="0"/>
              </a:rPr>
              <a:t>al</a:t>
            </a:r>
            <a:r>
              <a:rPr lang="en-US" i="1" dirty="0" smtClean="0">
                <a:latin typeface="Twinkl" panose="02000000000000000000" pitchFamily="2" charset="0"/>
              </a:rPr>
              <a:t>”</a:t>
            </a:r>
            <a:r>
              <a:rPr lang="en-US" i="1" dirty="0" smtClean="0">
                <a:latin typeface="Twinkl" panose="02000000000000000000" pitchFamily="2" charset="0"/>
              </a:rPr>
              <a:t/>
            </a:r>
            <a:br>
              <a:rPr lang="en-US" i="1" dirty="0" smtClean="0">
                <a:latin typeface="Twinkl" panose="02000000000000000000" pitchFamily="2" charset="0"/>
              </a:rPr>
            </a:br>
            <a:r>
              <a:rPr lang="en-US" i="1" dirty="0" smtClean="0">
                <a:latin typeface="Twinkl" panose="02000000000000000000" pitchFamily="2" charset="0"/>
              </a:rPr>
              <a:t>makes the /l/ sound at the end of these words</a:t>
            </a:r>
            <a:endParaRPr lang="en-GB" i="1" dirty="0">
              <a:latin typeface="Twinkl" panose="02000000000000000000" pitchFamily="2" charset="0"/>
            </a:endParaRPr>
          </a:p>
        </p:txBody>
      </p:sp>
    </p:spTree>
    <p:extLst>
      <p:ext uri="{BB962C8B-B14F-4D97-AF65-F5344CB8AC3E}">
        <p14:creationId xmlns:p14="http://schemas.microsoft.com/office/powerpoint/2010/main" val="2520540613"/>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23900" dirty="0" smtClean="0">
                <a:latin typeface="Twinkl" panose="02000000000000000000" pitchFamily="2" charset="0"/>
              </a:rPr>
              <a:t>capital</a:t>
            </a:r>
            <a:endParaRPr lang="en-GB" sz="23900" dirty="0">
              <a:latin typeface="Twinkl" panose="02000000000000000000" pitchFamily="2" charset="0"/>
            </a:endParaRPr>
          </a:p>
        </p:txBody>
      </p:sp>
    </p:spTree>
    <p:extLst>
      <p:ext uri="{BB962C8B-B14F-4D97-AF65-F5344CB8AC3E}">
        <p14:creationId xmlns:p14="http://schemas.microsoft.com/office/powerpoint/2010/main" val="3527804604"/>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23900" dirty="0" smtClean="0">
                <a:latin typeface="Twinkl" panose="02000000000000000000" pitchFamily="2" charset="0"/>
              </a:rPr>
              <a:t>capital</a:t>
            </a:r>
            <a:endParaRPr lang="en-GB" sz="23900" dirty="0">
              <a:latin typeface="Twinkl" panose="02000000000000000000" pitchFamily="2" charset="0"/>
            </a:endParaRPr>
          </a:p>
        </p:txBody>
      </p:sp>
      <p:sp>
        <p:nvSpPr>
          <p:cNvPr id="3" name="Rectangle 2">
            <a:extLst>
              <a:ext uri="{FF2B5EF4-FFF2-40B4-BE49-F238E27FC236}">
                <a16:creationId xmlns:a16="http://schemas.microsoft.com/office/drawing/2014/main" id="{CADDE2D9-BBEE-4B60-9EA8-8BE166E5866C}"/>
              </a:ext>
            </a:extLst>
          </p:cNvPr>
          <p:cNvSpPr/>
          <p:nvPr/>
        </p:nvSpPr>
        <p:spPr>
          <a:xfrm>
            <a:off x="8267904" y="898191"/>
            <a:ext cx="3079546" cy="3499637"/>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165066660"/>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19900" dirty="0" smtClean="0">
                <a:latin typeface="Twinkl" panose="02000000000000000000" pitchFamily="2" charset="0"/>
              </a:rPr>
              <a:t>hospita</a:t>
            </a:r>
            <a:r>
              <a:rPr lang="en-US" sz="19900" dirty="0" smtClean="0">
                <a:latin typeface="Twinkl" panose="02000000000000000000" pitchFamily="2" charset="0"/>
              </a:rPr>
              <a:t>l</a:t>
            </a:r>
            <a:endParaRPr lang="en-GB" sz="19900" dirty="0">
              <a:latin typeface="Twinkl" panose="02000000000000000000" pitchFamily="2" charset="0"/>
            </a:endParaRPr>
          </a:p>
        </p:txBody>
      </p:sp>
    </p:spTree>
    <p:extLst>
      <p:ext uri="{BB962C8B-B14F-4D97-AF65-F5344CB8AC3E}">
        <p14:creationId xmlns:p14="http://schemas.microsoft.com/office/powerpoint/2010/main" val="782596278"/>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19900" dirty="0" smtClean="0">
                <a:latin typeface="Twinkl" panose="02000000000000000000" pitchFamily="2" charset="0"/>
              </a:rPr>
              <a:t>hospita</a:t>
            </a:r>
            <a:r>
              <a:rPr lang="en-US" sz="19900" dirty="0" smtClean="0">
                <a:latin typeface="Twinkl" panose="02000000000000000000" pitchFamily="2" charset="0"/>
              </a:rPr>
              <a:t>l</a:t>
            </a:r>
            <a:endParaRPr lang="en-GB" sz="19900" dirty="0">
              <a:latin typeface="Twinkl" panose="02000000000000000000" pitchFamily="2" charset="0"/>
            </a:endParaRPr>
          </a:p>
        </p:txBody>
      </p:sp>
      <p:sp>
        <p:nvSpPr>
          <p:cNvPr id="4" name="Rectangle 3">
            <a:extLst>
              <a:ext uri="{FF2B5EF4-FFF2-40B4-BE49-F238E27FC236}">
                <a16:creationId xmlns:a16="http://schemas.microsoft.com/office/drawing/2014/main" id="{CADDE2D9-BBEE-4B60-9EA8-8BE166E5866C}"/>
              </a:ext>
            </a:extLst>
          </p:cNvPr>
          <p:cNvSpPr/>
          <p:nvPr/>
        </p:nvSpPr>
        <p:spPr>
          <a:xfrm>
            <a:off x="8575426" y="1104686"/>
            <a:ext cx="3079546" cy="3499637"/>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864240639"/>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8800" dirty="0" smtClean="0">
                <a:latin typeface="Twinkl" panose="02000000000000000000" pitchFamily="2" charset="0"/>
              </a:rPr>
              <a:t>capital</a:t>
            </a:r>
            <a:r>
              <a:rPr lang="en-US" sz="8800" dirty="0" smtClean="0">
                <a:latin typeface="Twinkl" panose="02000000000000000000" pitchFamily="2" charset="0"/>
              </a:rPr>
              <a:t/>
            </a:r>
            <a:br>
              <a:rPr lang="en-US" sz="8800" dirty="0" smtClean="0">
                <a:latin typeface="Twinkl" panose="02000000000000000000" pitchFamily="2" charset="0"/>
              </a:rPr>
            </a:br>
            <a:r>
              <a:rPr lang="en-US" sz="8800" dirty="0" err="1" smtClean="0">
                <a:latin typeface="Twinkl" panose="02000000000000000000" pitchFamily="2" charset="0"/>
              </a:rPr>
              <a:t>capit</a:t>
            </a:r>
            <a:r>
              <a:rPr lang="en-US" sz="8800" dirty="0" smtClean="0">
                <a:latin typeface="Twinkl" panose="02000000000000000000" pitchFamily="2" charset="0"/>
              </a:rPr>
              <a:t> </a:t>
            </a:r>
            <a:r>
              <a:rPr lang="en-US" sz="8800" dirty="0" smtClean="0">
                <a:latin typeface="Twinkl" panose="02000000000000000000" pitchFamily="2" charset="0"/>
              </a:rPr>
              <a:t>+ </a:t>
            </a:r>
            <a:r>
              <a:rPr lang="en-US" sz="8800" dirty="0" smtClean="0">
                <a:latin typeface="Twinkl" panose="02000000000000000000" pitchFamily="2" charset="0"/>
              </a:rPr>
              <a:t>al </a:t>
            </a:r>
            <a:r>
              <a:rPr lang="en-US" sz="8800" dirty="0" smtClean="0">
                <a:latin typeface="Twinkl" panose="02000000000000000000" pitchFamily="2" charset="0"/>
              </a:rPr>
              <a:t>= </a:t>
            </a:r>
            <a:r>
              <a:rPr lang="en-US" sz="8800" dirty="0" smtClean="0">
                <a:latin typeface="Twinkl" panose="02000000000000000000" pitchFamily="2" charset="0"/>
              </a:rPr>
              <a:t>capital</a:t>
            </a:r>
            <a:endParaRPr lang="en-GB" sz="8800" dirty="0">
              <a:latin typeface="Twinkl" panose="02000000000000000000" pitchFamily="2" charset="0"/>
            </a:endParaRPr>
          </a:p>
        </p:txBody>
      </p:sp>
      <p:pic>
        <p:nvPicPr>
          <p:cNvPr id="3" name="Picture 2"/>
          <p:cNvPicPr>
            <a:picLocks noChangeAspect="1"/>
          </p:cNvPicPr>
          <p:nvPr/>
        </p:nvPicPr>
        <p:blipFill>
          <a:blip r:embed="rId2"/>
          <a:stretch>
            <a:fillRect/>
          </a:stretch>
        </p:blipFill>
        <p:spPr>
          <a:xfrm>
            <a:off x="393473" y="374197"/>
            <a:ext cx="3248025" cy="1581150"/>
          </a:xfrm>
          <a:prstGeom prst="rect">
            <a:avLst/>
          </a:prstGeom>
        </p:spPr>
      </p:pic>
    </p:spTree>
    <p:extLst>
      <p:ext uri="{BB962C8B-B14F-4D97-AF65-F5344CB8AC3E}">
        <p14:creationId xmlns:p14="http://schemas.microsoft.com/office/powerpoint/2010/main" val="1868087360"/>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4"/>
            <a:ext cx="10515600" cy="4423061"/>
          </a:xfrm>
        </p:spPr>
        <p:txBody>
          <a:bodyPr>
            <a:noAutofit/>
          </a:bodyPr>
          <a:lstStyle/>
          <a:p>
            <a:pPr algn="ctr"/>
            <a:r>
              <a:rPr lang="en-US" sz="8000" dirty="0" smtClean="0">
                <a:latin typeface="Twinkl" panose="02000000000000000000" pitchFamily="2" charset="0"/>
              </a:rPr>
              <a:t>capital</a:t>
            </a:r>
            <a:r>
              <a:rPr lang="en-US" sz="8000" dirty="0" smtClean="0">
                <a:latin typeface="Twinkl" panose="02000000000000000000" pitchFamily="2" charset="0"/>
              </a:rPr>
              <a:t/>
            </a:r>
            <a:br>
              <a:rPr lang="en-US" sz="8000" dirty="0" smtClean="0">
                <a:latin typeface="Twinkl" panose="02000000000000000000" pitchFamily="2" charset="0"/>
              </a:rPr>
            </a:br>
            <a:r>
              <a:rPr lang="en-US" sz="8000" dirty="0" err="1" smtClean="0">
                <a:latin typeface="Twinkl" panose="02000000000000000000" pitchFamily="2" charset="0"/>
              </a:rPr>
              <a:t>capit</a:t>
            </a:r>
            <a:r>
              <a:rPr lang="en-US" sz="8000" dirty="0" smtClean="0">
                <a:latin typeface="Twinkl" panose="02000000000000000000" pitchFamily="2" charset="0"/>
              </a:rPr>
              <a:t>+ </a:t>
            </a:r>
            <a:r>
              <a:rPr lang="en-US" sz="8000" dirty="0">
                <a:latin typeface="Twinkl" panose="02000000000000000000" pitchFamily="2" charset="0"/>
              </a:rPr>
              <a:t>a</a:t>
            </a:r>
            <a:r>
              <a:rPr lang="en-US" sz="8000" dirty="0" smtClean="0">
                <a:latin typeface="Twinkl" panose="02000000000000000000" pitchFamily="2" charset="0"/>
              </a:rPr>
              <a:t>l </a:t>
            </a:r>
            <a:r>
              <a:rPr lang="en-US" sz="8000" dirty="0" smtClean="0">
                <a:latin typeface="Twinkl" panose="02000000000000000000" pitchFamily="2" charset="0"/>
              </a:rPr>
              <a:t>= </a:t>
            </a:r>
            <a:r>
              <a:rPr lang="en-US" sz="8000" dirty="0" smtClean="0">
                <a:latin typeface="Twinkl" panose="02000000000000000000" pitchFamily="2" charset="0"/>
              </a:rPr>
              <a:t>capital</a:t>
            </a:r>
            <a:r>
              <a:rPr lang="en-US" sz="8000" dirty="0" smtClean="0">
                <a:latin typeface="Twinkl" panose="02000000000000000000" pitchFamily="2" charset="0"/>
              </a:rPr>
              <a:t/>
            </a:r>
            <a:br>
              <a:rPr lang="en-US" sz="8000" dirty="0" smtClean="0">
                <a:latin typeface="Twinkl" panose="02000000000000000000" pitchFamily="2" charset="0"/>
              </a:rPr>
            </a:br>
            <a:r>
              <a:rPr lang="en-GB" dirty="0">
                <a:latin typeface="Twinkl" panose="02000000000000000000" pitchFamily="2" charset="0"/>
              </a:rPr>
              <a:t>You must use a capital letter at the beginning of a sentence</a:t>
            </a:r>
            <a:r>
              <a:rPr lang="en-GB" dirty="0" smtClean="0">
                <a:latin typeface="Twinkl" panose="02000000000000000000" pitchFamily="2" charset="0"/>
              </a:rPr>
              <a:t>.</a:t>
            </a:r>
            <a:r>
              <a:rPr lang="en-US" sz="9600" dirty="0" smtClean="0">
                <a:latin typeface="Twinkl" panose="02000000000000000000" pitchFamily="2" charset="0"/>
              </a:rPr>
              <a:t/>
            </a:r>
            <a:br>
              <a:rPr lang="en-US" sz="9600" dirty="0" smtClean="0">
                <a:latin typeface="Twinkl" panose="02000000000000000000" pitchFamily="2" charset="0"/>
              </a:rPr>
            </a:br>
            <a:endParaRPr lang="en-GB" sz="9600" dirty="0">
              <a:latin typeface="Twinkl" panose="02000000000000000000" pitchFamily="2" charset="0"/>
            </a:endParaRPr>
          </a:p>
        </p:txBody>
      </p:sp>
      <p:pic>
        <p:nvPicPr>
          <p:cNvPr id="3" name="Picture 2"/>
          <p:cNvPicPr>
            <a:picLocks noChangeAspect="1"/>
          </p:cNvPicPr>
          <p:nvPr/>
        </p:nvPicPr>
        <p:blipFill>
          <a:blip r:embed="rId2"/>
          <a:stretch>
            <a:fillRect/>
          </a:stretch>
        </p:blipFill>
        <p:spPr>
          <a:xfrm>
            <a:off x="553130" y="403225"/>
            <a:ext cx="3248025" cy="1581150"/>
          </a:xfrm>
          <a:prstGeom prst="rect">
            <a:avLst/>
          </a:prstGeom>
        </p:spPr>
      </p:pic>
    </p:spTree>
    <p:extLst>
      <p:ext uri="{BB962C8B-B14F-4D97-AF65-F5344CB8AC3E}">
        <p14:creationId xmlns:p14="http://schemas.microsoft.com/office/powerpoint/2010/main" val="3738471034"/>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6114" y="3080825"/>
            <a:ext cx="12075886" cy="2463632"/>
          </a:xfrm>
        </p:spPr>
        <p:txBody>
          <a:bodyPr>
            <a:noAutofit/>
          </a:bodyPr>
          <a:lstStyle/>
          <a:p>
            <a:pPr algn="ctr"/>
            <a:r>
              <a:rPr lang="en-US" sz="9600" dirty="0" smtClean="0">
                <a:latin typeface="Twinkl" panose="02000000000000000000" pitchFamily="2" charset="0"/>
              </a:rPr>
              <a:t>hospital</a:t>
            </a:r>
            <a:r>
              <a:rPr lang="en-US" sz="9600" dirty="0" smtClean="0">
                <a:latin typeface="Twinkl" panose="02000000000000000000" pitchFamily="2" charset="0"/>
              </a:rPr>
              <a:t/>
            </a:r>
            <a:br>
              <a:rPr lang="en-US" sz="9600" dirty="0" smtClean="0">
                <a:latin typeface="Twinkl" panose="02000000000000000000" pitchFamily="2" charset="0"/>
              </a:rPr>
            </a:br>
            <a:r>
              <a:rPr lang="en-US" sz="9600" dirty="0" err="1" smtClean="0">
                <a:latin typeface="Twinkl" panose="02000000000000000000" pitchFamily="2" charset="0"/>
              </a:rPr>
              <a:t>hospit</a:t>
            </a:r>
            <a:r>
              <a:rPr lang="en-US" sz="9600" dirty="0" smtClean="0">
                <a:latin typeface="Twinkl" panose="02000000000000000000" pitchFamily="2" charset="0"/>
              </a:rPr>
              <a:t>+ </a:t>
            </a:r>
            <a:r>
              <a:rPr lang="en-US" sz="9600" dirty="0">
                <a:latin typeface="Twinkl" panose="02000000000000000000" pitchFamily="2" charset="0"/>
              </a:rPr>
              <a:t>a</a:t>
            </a:r>
            <a:r>
              <a:rPr lang="en-US" sz="9600" dirty="0" smtClean="0">
                <a:latin typeface="Twinkl" panose="02000000000000000000" pitchFamily="2" charset="0"/>
              </a:rPr>
              <a:t>l </a:t>
            </a:r>
            <a:r>
              <a:rPr lang="en-US" sz="9600" dirty="0" smtClean="0">
                <a:latin typeface="Twinkl" panose="02000000000000000000" pitchFamily="2" charset="0"/>
              </a:rPr>
              <a:t>= </a:t>
            </a:r>
            <a:r>
              <a:rPr lang="en-US" sz="9600" dirty="0" smtClean="0">
                <a:latin typeface="Twinkl" panose="02000000000000000000" pitchFamily="2" charset="0"/>
              </a:rPr>
              <a:t>hospital</a:t>
            </a:r>
            <a:endParaRPr lang="en-GB" sz="9600" dirty="0">
              <a:latin typeface="Twinkl" panose="02000000000000000000" pitchFamily="2" charset="0"/>
            </a:endParaRPr>
          </a:p>
        </p:txBody>
      </p:sp>
      <p:pic>
        <p:nvPicPr>
          <p:cNvPr id="4" name="Picture 3"/>
          <p:cNvPicPr>
            <a:picLocks noChangeAspect="1"/>
          </p:cNvPicPr>
          <p:nvPr/>
        </p:nvPicPr>
        <p:blipFill>
          <a:blip r:embed="rId2"/>
          <a:stretch>
            <a:fillRect/>
          </a:stretch>
        </p:blipFill>
        <p:spPr>
          <a:xfrm>
            <a:off x="394833" y="314324"/>
            <a:ext cx="2975981" cy="2530475"/>
          </a:xfrm>
          <a:prstGeom prst="rect">
            <a:avLst/>
          </a:prstGeom>
        </p:spPr>
      </p:pic>
    </p:spTree>
    <p:extLst>
      <p:ext uri="{BB962C8B-B14F-4D97-AF65-F5344CB8AC3E}">
        <p14:creationId xmlns:p14="http://schemas.microsoft.com/office/powerpoint/2010/main" val="3036337593"/>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6114" y="3080825"/>
            <a:ext cx="12075886" cy="2463632"/>
          </a:xfrm>
        </p:spPr>
        <p:txBody>
          <a:bodyPr>
            <a:noAutofit/>
          </a:bodyPr>
          <a:lstStyle/>
          <a:p>
            <a:pPr algn="ctr"/>
            <a:r>
              <a:rPr lang="en-US" sz="9600" dirty="0" smtClean="0">
                <a:latin typeface="Twinkl" panose="02000000000000000000" pitchFamily="2" charset="0"/>
              </a:rPr>
              <a:t>hospital</a:t>
            </a:r>
            <a:r>
              <a:rPr lang="en-US" sz="9600" dirty="0" smtClean="0">
                <a:latin typeface="Twinkl" panose="02000000000000000000" pitchFamily="2" charset="0"/>
              </a:rPr>
              <a:t/>
            </a:r>
            <a:br>
              <a:rPr lang="en-US" sz="9600" dirty="0" smtClean="0">
                <a:latin typeface="Twinkl" panose="02000000000000000000" pitchFamily="2" charset="0"/>
              </a:rPr>
            </a:br>
            <a:r>
              <a:rPr lang="en-US" sz="9600" dirty="0" err="1" smtClean="0">
                <a:latin typeface="Twinkl" panose="02000000000000000000" pitchFamily="2" charset="0"/>
              </a:rPr>
              <a:t>hospit</a:t>
            </a:r>
            <a:r>
              <a:rPr lang="en-US" sz="9600" dirty="0" smtClean="0">
                <a:latin typeface="Twinkl" panose="02000000000000000000" pitchFamily="2" charset="0"/>
              </a:rPr>
              <a:t>+ </a:t>
            </a:r>
            <a:r>
              <a:rPr lang="en-US" sz="9600" dirty="0">
                <a:latin typeface="Twinkl" panose="02000000000000000000" pitchFamily="2" charset="0"/>
              </a:rPr>
              <a:t>a</a:t>
            </a:r>
            <a:r>
              <a:rPr lang="en-US" sz="9600" dirty="0" smtClean="0">
                <a:latin typeface="Twinkl" panose="02000000000000000000" pitchFamily="2" charset="0"/>
              </a:rPr>
              <a:t>l </a:t>
            </a:r>
            <a:r>
              <a:rPr lang="en-US" sz="9600" dirty="0" smtClean="0">
                <a:latin typeface="Twinkl" panose="02000000000000000000" pitchFamily="2" charset="0"/>
              </a:rPr>
              <a:t>= </a:t>
            </a:r>
            <a:r>
              <a:rPr lang="en-US" sz="9600" dirty="0" smtClean="0">
                <a:latin typeface="Twinkl" panose="02000000000000000000" pitchFamily="2" charset="0"/>
              </a:rPr>
              <a:t>hospital</a:t>
            </a:r>
            <a:br>
              <a:rPr lang="en-US" sz="9600" dirty="0" smtClean="0">
                <a:latin typeface="Twinkl" panose="02000000000000000000" pitchFamily="2" charset="0"/>
              </a:rPr>
            </a:br>
            <a:r>
              <a:rPr lang="en-GB" dirty="0">
                <a:latin typeface="Twinkl" panose="02000000000000000000" pitchFamily="2" charset="0"/>
              </a:rPr>
              <a:t>If you are unwell you can go to hospital.</a:t>
            </a:r>
            <a:endParaRPr lang="en-GB" sz="9600" dirty="0">
              <a:latin typeface="Twinkl" panose="02000000000000000000" pitchFamily="2" charset="0"/>
            </a:endParaRPr>
          </a:p>
        </p:txBody>
      </p:sp>
      <p:pic>
        <p:nvPicPr>
          <p:cNvPr id="4" name="Picture 3"/>
          <p:cNvPicPr>
            <a:picLocks noChangeAspect="1"/>
          </p:cNvPicPr>
          <p:nvPr/>
        </p:nvPicPr>
        <p:blipFill>
          <a:blip r:embed="rId2"/>
          <a:stretch>
            <a:fillRect/>
          </a:stretch>
        </p:blipFill>
        <p:spPr>
          <a:xfrm>
            <a:off x="351290" y="227239"/>
            <a:ext cx="3095468" cy="2632075"/>
          </a:xfrm>
          <a:prstGeom prst="rect">
            <a:avLst/>
          </a:prstGeom>
        </p:spPr>
      </p:pic>
    </p:spTree>
    <p:extLst>
      <p:ext uri="{BB962C8B-B14F-4D97-AF65-F5344CB8AC3E}">
        <p14:creationId xmlns:p14="http://schemas.microsoft.com/office/powerpoint/2010/main" val="497959870"/>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panose="02000000000000000000" pitchFamily="2" charset="0"/>
              </a:rPr>
              <a:t>You must use a capital letter at the beginning of a sentence.</a:t>
            </a:r>
            <a:endParaRPr lang="en-GB" i="1" dirty="0">
              <a:latin typeface="Twinkl" panose="02000000000000000000" pitchFamily="2" charset="0"/>
            </a:endParaRPr>
          </a:p>
        </p:txBody>
      </p:sp>
    </p:spTree>
    <p:extLst>
      <p:ext uri="{BB962C8B-B14F-4D97-AF65-F5344CB8AC3E}">
        <p14:creationId xmlns:p14="http://schemas.microsoft.com/office/powerpoint/2010/main" val="42712942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panose="02000000000000000000" pitchFamily="2" charset="0"/>
              </a:rPr>
              <a:t>Let’s </a:t>
            </a:r>
            <a:r>
              <a:rPr lang="en-GB" i="1" dirty="0">
                <a:latin typeface="Twinkl" panose="02000000000000000000" pitchFamily="2" charset="0"/>
              </a:rPr>
              <a:t>Teach and Practise</a:t>
            </a:r>
          </a:p>
        </p:txBody>
      </p:sp>
    </p:spTree>
    <p:extLst>
      <p:ext uri="{BB962C8B-B14F-4D97-AF65-F5344CB8AC3E}">
        <p14:creationId xmlns:p14="http://schemas.microsoft.com/office/powerpoint/2010/main" val="3148969883"/>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panose="02000000000000000000" pitchFamily="2" charset="0"/>
              </a:rPr>
              <a:t>You must use a </a:t>
            </a:r>
            <a:r>
              <a:rPr lang="en-GB" dirty="0" smtClean="0">
                <a:latin typeface="Twinkl" panose="02000000000000000000" pitchFamily="2" charset="0"/>
              </a:rPr>
              <a:t>_______ </a:t>
            </a:r>
            <a:r>
              <a:rPr lang="en-GB" dirty="0">
                <a:latin typeface="Twinkl" panose="02000000000000000000" pitchFamily="2" charset="0"/>
              </a:rPr>
              <a:t>letter at the beginning of a sentence.</a:t>
            </a:r>
            <a:endParaRPr lang="en-GB" i="1" dirty="0">
              <a:latin typeface="Twinkl" panose="02000000000000000000" pitchFamily="2" charset="0"/>
            </a:endParaRPr>
          </a:p>
        </p:txBody>
      </p:sp>
    </p:spTree>
    <p:extLst>
      <p:ext uri="{BB962C8B-B14F-4D97-AF65-F5344CB8AC3E}">
        <p14:creationId xmlns:p14="http://schemas.microsoft.com/office/powerpoint/2010/main" val="3805124069"/>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panose="02000000000000000000" pitchFamily="2" charset="0"/>
              </a:rPr>
              <a:t>You must use a </a:t>
            </a:r>
            <a:r>
              <a:rPr lang="en-GB" b="1" u="sng" dirty="0">
                <a:latin typeface="Twinkl" panose="02000000000000000000" pitchFamily="2" charset="0"/>
              </a:rPr>
              <a:t>capital</a:t>
            </a:r>
            <a:r>
              <a:rPr lang="en-GB" dirty="0">
                <a:latin typeface="Twinkl" panose="02000000000000000000" pitchFamily="2" charset="0"/>
              </a:rPr>
              <a:t> letter at the beginning of a sentence.</a:t>
            </a:r>
            <a:endParaRPr lang="en-GB" i="1" dirty="0">
              <a:latin typeface="Twinkl" panose="02000000000000000000" pitchFamily="2" charset="0"/>
            </a:endParaRPr>
          </a:p>
        </p:txBody>
      </p:sp>
    </p:spTree>
    <p:extLst>
      <p:ext uri="{BB962C8B-B14F-4D97-AF65-F5344CB8AC3E}">
        <p14:creationId xmlns:p14="http://schemas.microsoft.com/office/powerpoint/2010/main" val="296440578"/>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panose="02000000000000000000" pitchFamily="2" charset="0"/>
              </a:rPr>
              <a:t>If you are unwell you can go to hospital.</a:t>
            </a:r>
            <a:endParaRPr lang="en-GB" dirty="0">
              <a:latin typeface="Twinkl" panose="02000000000000000000" pitchFamily="2" charset="0"/>
            </a:endParaRPr>
          </a:p>
        </p:txBody>
      </p:sp>
    </p:spTree>
    <p:extLst>
      <p:ext uri="{BB962C8B-B14F-4D97-AF65-F5344CB8AC3E}">
        <p14:creationId xmlns:p14="http://schemas.microsoft.com/office/powerpoint/2010/main" val="3746499475"/>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panose="02000000000000000000" pitchFamily="2" charset="0"/>
              </a:rPr>
              <a:t>If you are unwell you can go to </a:t>
            </a:r>
            <a:r>
              <a:rPr lang="en-GB" dirty="0" smtClean="0">
                <a:latin typeface="Twinkl" panose="02000000000000000000" pitchFamily="2" charset="0"/>
              </a:rPr>
              <a:t>________</a:t>
            </a:r>
            <a:r>
              <a:rPr lang="en-US" dirty="0" smtClean="0">
                <a:latin typeface="Twinkl" panose="02000000000000000000" pitchFamily="2" charset="0"/>
              </a:rPr>
              <a:t>.</a:t>
            </a:r>
            <a:endParaRPr lang="en-GB" dirty="0">
              <a:latin typeface="Twinkl" panose="02000000000000000000" pitchFamily="2" charset="0"/>
            </a:endParaRPr>
          </a:p>
        </p:txBody>
      </p:sp>
    </p:spTree>
    <p:extLst>
      <p:ext uri="{BB962C8B-B14F-4D97-AF65-F5344CB8AC3E}">
        <p14:creationId xmlns:p14="http://schemas.microsoft.com/office/powerpoint/2010/main" val="945012433"/>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panose="02000000000000000000" pitchFamily="2" charset="0"/>
              </a:rPr>
              <a:t>If you are unwell you can go to </a:t>
            </a:r>
            <a:r>
              <a:rPr lang="en-GB" b="1" u="sng" dirty="0">
                <a:latin typeface="Twinkl" panose="02000000000000000000" pitchFamily="2" charset="0"/>
              </a:rPr>
              <a:t>hospital</a:t>
            </a:r>
            <a:r>
              <a:rPr lang="en-GB" dirty="0">
                <a:latin typeface="Twinkl" panose="02000000000000000000" pitchFamily="2" charset="0"/>
              </a:rPr>
              <a:t>.</a:t>
            </a:r>
            <a:endParaRPr lang="en-GB" dirty="0">
              <a:latin typeface="Twinkl" panose="02000000000000000000" pitchFamily="2" charset="0"/>
            </a:endParaRPr>
          </a:p>
        </p:txBody>
      </p:sp>
    </p:spTree>
    <p:extLst>
      <p:ext uri="{BB962C8B-B14F-4D97-AF65-F5344CB8AC3E}">
        <p14:creationId xmlns:p14="http://schemas.microsoft.com/office/powerpoint/2010/main" val="122653854"/>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panose="02000000000000000000" pitchFamily="2" charset="0"/>
              </a:rPr>
              <a:t>New CHALLENGE words.</a:t>
            </a:r>
            <a:endParaRPr lang="en-GB" i="1" dirty="0">
              <a:latin typeface="Twinkl" panose="02000000000000000000" pitchFamily="2" charset="0"/>
            </a:endParaRPr>
          </a:p>
        </p:txBody>
      </p:sp>
    </p:spTree>
    <p:extLst>
      <p:ext uri="{BB962C8B-B14F-4D97-AF65-F5344CB8AC3E}">
        <p14:creationId xmlns:p14="http://schemas.microsoft.com/office/powerpoint/2010/main" val="3423458581"/>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19900" dirty="0">
                <a:latin typeface="Twinkl" panose="02000000000000000000" pitchFamily="2" charset="0"/>
              </a:rPr>
              <a:t>p</a:t>
            </a:r>
            <a:r>
              <a:rPr lang="en-US" sz="19900" dirty="0" smtClean="0">
                <a:latin typeface="Twinkl" panose="02000000000000000000" pitchFamily="2" charset="0"/>
              </a:rPr>
              <a:t>oor</a:t>
            </a:r>
            <a:endParaRPr lang="en-GB" sz="19900" dirty="0">
              <a:latin typeface="Twinkl" panose="02000000000000000000" pitchFamily="2" charset="0"/>
            </a:endParaRPr>
          </a:p>
        </p:txBody>
      </p:sp>
    </p:spTree>
    <p:extLst>
      <p:ext uri="{BB962C8B-B14F-4D97-AF65-F5344CB8AC3E}">
        <p14:creationId xmlns:p14="http://schemas.microsoft.com/office/powerpoint/2010/main" val="3645541190"/>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3223722"/>
          </a:xfrm>
        </p:spPr>
        <p:txBody>
          <a:bodyPr>
            <a:normAutofit fontScale="90000"/>
          </a:bodyPr>
          <a:lstStyle/>
          <a:p>
            <a:pPr algn="ctr"/>
            <a:r>
              <a:rPr lang="en-US" sz="10700" dirty="0">
                <a:latin typeface="Twinkl" panose="02000000000000000000" pitchFamily="2" charset="0"/>
              </a:rPr>
              <a:t>p</a:t>
            </a:r>
            <a:r>
              <a:rPr lang="en-US" sz="10700" dirty="0" smtClean="0">
                <a:latin typeface="Twinkl" panose="02000000000000000000" pitchFamily="2" charset="0"/>
              </a:rPr>
              <a:t>oor</a:t>
            </a:r>
            <a:r>
              <a:rPr lang="en-US" sz="8000" i="1" dirty="0" smtClean="0">
                <a:latin typeface="Twinkl" panose="02000000000000000000" pitchFamily="2" charset="0"/>
              </a:rPr>
              <a:t/>
            </a:r>
            <a:br>
              <a:rPr lang="en-US" sz="8000" i="1" dirty="0" smtClean="0">
                <a:latin typeface="Twinkl" panose="02000000000000000000" pitchFamily="2" charset="0"/>
              </a:rPr>
            </a:br>
            <a:r>
              <a:rPr lang="en-US" i="1" dirty="0" smtClean="0">
                <a:latin typeface="Twinkl" panose="02000000000000000000" pitchFamily="2" charset="0"/>
              </a:rPr>
              <a:t/>
            </a:r>
            <a:br>
              <a:rPr lang="en-US" i="1" dirty="0" smtClean="0">
                <a:latin typeface="Twinkl" panose="02000000000000000000" pitchFamily="2" charset="0"/>
              </a:rPr>
            </a:br>
            <a:r>
              <a:rPr lang="en-US" dirty="0">
                <a:latin typeface="Twinkl" panose="02000000000000000000" pitchFamily="2" charset="0"/>
              </a:rPr>
              <a:t>lacking sufficient money to live at a standard considered comfortable or normal in a society</a:t>
            </a:r>
            <a:endParaRPr lang="en-GB" i="1" dirty="0">
              <a:latin typeface="Twinkl" panose="02000000000000000000" pitchFamily="2" charset="0"/>
            </a:endParaRPr>
          </a:p>
        </p:txBody>
      </p:sp>
    </p:spTree>
    <p:extLst>
      <p:ext uri="{BB962C8B-B14F-4D97-AF65-F5344CB8AC3E}">
        <p14:creationId xmlns:p14="http://schemas.microsoft.com/office/powerpoint/2010/main" val="602168175"/>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2518612"/>
            <a:ext cx="10515600" cy="3914272"/>
          </a:xfrm>
        </p:spPr>
        <p:txBody>
          <a:bodyPr>
            <a:normAutofit/>
          </a:bodyPr>
          <a:lstStyle/>
          <a:p>
            <a:pPr algn="ctr"/>
            <a:r>
              <a:rPr lang="en-GB" sz="7200" dirty="0" smtClean="0">
                <a:latin typeface="Twinkl" panose="02000000000000000000" pitchFamily="2" charset="0"/>
              </a:rPr>
              <a:t/>
            </a:r>
            <a:br>
              <a:rPr lang="en-GB" sz="7200" dirty="0" smtClean="0">
                <a:latin typeface="Twinkl" panose="02000000000000000000" pitchFamily="2" charset="0"/>
              </a:rPr>
            </a:br>
            <a:r>
              <a:rPr lang="en-GB" sz="7200" dirty="0" smtClean="0">
                <a:latin typeface="Twinkl" panose="02000000000000000000" pitchFamily="2" charset="0"/>
              </a:rPr>
              <a:t>The man was poor.</a:t>
            </a:r>
            <a:r>
              <a:rPr lang="en-GB" dirty="0" smtClean="0">
                <a:latin typeface="Twinkl" panose="02000000000000000000" pitchFamily="2" charset="0"/>
              </a:rPr>
              <a:t/>
            </a:r>
            <a:br>
              <a:rPr lang="en-GB" dirty="0" smtClean="0">
                <a:latin typeface="Twinkl" panose="02000000000000000000" pitchFamily="2" charset="0"/>
              </a:rPr>
            </a:br>
            <a:endParaRPr lang="en-GB" i="1" dirty="0">
              <a:latin typeface="Twinkl" panose="02000000000000000000" pitchFamily="2" charset="0"/>
            </a:endParaRPr>
          </a:p>
        </p:txBody>
      </p:sp>
    </p:spTree>
    <p:extLst>
      <p:ext uri="{BB962C8B-B14F-4D97-AF65-F5344CB8AC3E}">
        <p14:creationId xmlns:p14="http://schemas.microsoft.com/office/powerpoint/2010/main" val="1586053996"/>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GB" sz="19900" dirty="0">
                <a:latin typeface="Twinkl" panose="02000000000000000000" pitchFamily="2" charset="0"/>
              </a:rPr>
              <a:t/>
            </a:r>
            <a:br>
              <a:rPr lang="en-GB" sz="19900" dirty="0">
                <a:latin typeface="Twinkl" panose="02000000000000000000" pitchFamily="2" charset="0"/>
              </a:rPr>
            </a:br>
            <a:r>
              <a:rPr lang="en-GB" sz="19900" dirty="0" smtClean="0">
                <a:latin typeface="Twinkl" panose="02000000000000000000" pitchFamily="2" charset="0"/>
              </a:rPr>
              <a:t>because</a:t>
            </a:r>
            <a:endParaRPr lang="en-GB" sz="34400" i="1" dirty="0">
              <a:latin typeface="Twinkl" panose="02000000000000000000" pitchFamily="2" charset="0"/>
            </a:endParaRPr>
          </a:p>
        </p:txBody>
      </p:sp>
    </p:spTree>
    <p:extLst>
      <p:ext uri="{BB962C8B-B14F-4D97-AF65-F5344CB8AC3E}">
        <p14:creationId xmlns:p14="http://schemas.microsoft.com/office/powerpoint/2010/main" val="28276709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469571" y="1518558"/>
            <a:ext cx="9046029" cy="3416320"/>
          </a:xfrm>
          <a:prstGeom prst="rect">
            <a:avLst/>
          </a:prstGeom>
          <a:noFill/>
        </p:spPr>
        <p:txBody>
          <a:bodyPr wrap="square" rtlCol="0">
            <a:spAutoFit/>
          </a:bodyPr>
          <a:lstStyle/>
          <a:p>
            <a:r>
              <a:rPr lang="en-GB" sz="7200" dirty="0">
                <a:latin typeface="Twinkl" panose="02000000000000000000" pitchFamily="2" charset="0"/>
              </a:rPr>
              <a:t>Year </a:t>
            </a:r>
            <a:r>
              <a:rPr lang="en-GB" sz="7200" dirty="0" smtClean="0">
                <a:latin typeface="Twinkl" panose="02000000000000000000" pitchFamily="2" charset="0"/>
              </a:rPr>
              <a:t>2  </a:t>
            </a:r>
            <a:r>
              <a:rPr lang="en-GB" sz="7200" dirty="0">
                <a:latin typeface="Twinkl" panose="02000000000000000000" pitchFamily="2" charset="0"/>
              </a:rPr>
              <a:t>- Autumn 2</a:t>
            </a:r>
          </a:p>
          <a:p>
            <a:r>
              <a:rPr lang="en-GB" sz="7200" dirty="0">
                <a:latin typeface="Twinkl" panose="02000000000000000000" pitchFamily="2" charset="0"/>
              </a:rPr>
              <a:t>Week </a:t>
            </a:r>
            <a:r>
              <a:rPr lang="en-GB" sz="7200" dirty="0">
                <a:latin typeface="Twinkl" panose="02000000000000000000" pitchFamily="2" charset="0"/>
              </a:rPr>
              <a:t>2</a:t>
            </a:r>
            <a:r>
              <a:rPr lang="en-GB" sz="7200" dirty="0" smtClean="0">
                <a:latin typeface="Twinkl" panose="02000000000000000000" pitchFamily="2" charset="0"/>
              </a:rPr>
              <a:t> </a:t>
            </a:r>
            <a:r>
              <a:rPr lang="en-GB" sz="7200" dirty="0">
                <a:latin typeface="Twinkl" panose="02000000000000000000" pitchFamily="2" charset="0"/>
              </a:rPr>
              <a:t>- Monday</a:t>
            </a:r>
          </a:p>
          <a:p>
            <a:endParaRPr lang="en-GB" sz="7200" dirty="0"/>
          </a:p>
        </p:txBody>
      </p:sp>
    </p:spTree>
    <p:extLst>
      <p:ext uri="{BB962C8B-B14F-4D97-AF65-F5344CB8AC3E}">
        <p14:creationId xmlns:p14="http://schemas.microsoft.com/office/powerpoint/2010/main" val="8643767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28700" dirty="0" smtClean="0">
                <a:latin typeface="Twinkl" panose="02000000000000000000" pitchFamily="2" charset="0"/>
              </a:rPr>
              <a:t>al</a:t>
            </a:r>
            <a:endParaRPr lang="en-GB" sz="28700" dirty="0">
              <a:latin typeface="Twinkl" panose="02000000000000000000" pitchFamily="2" charset="0"/>
            </a:endParaRPr>
          </a:p>
        </p:txBody>
      </p:sp>
    </p:spTree>
    <p:extLst>
      <p:ext uri="{BB962C8B-B14F-4D97-AF65-F5344CB8AC3E}">
        <p14:creationId xmlns:p14="http://schemas.microsoft.com/office/powerpoint/2010/main" val="1540551246"/>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4300" y="3080825"/>
            <a:ext cx="12306300" cy="1481650"/>
          </a:xfrm>
        </p:spPr>
        <p:txBody>
          <a:bodyPr>
            <a:normAutofit/>
          </a:bodyPr>
          <a:lstStyle/>
          <a:p>
            <a:pPr algn="ctr"/>
            <a:r>
              <a:rPr lang="en-US" dirty="0">
                <a:latin typeface="Twinkl" panose="02000000000000000000" pitchFamily="2" charset="0"/>
              </a:rPr>
              <a:t>for the reason that; since</a:t>
            </a:r>
            <a:endParaRPr lang="en-GB" i="1" dirty="0">
              <a:latin typeface="Twinkl" panose="02000000000000000000" pitchFamily="2" charset="0"/>
            </a:endParaRPr>
          </a:p>
        </p:txBody>
      </p:sp>
      <p:sp>
        <p:nvSpPr>
          <p:cNvPr id="5" name="Rectangle 4"/>
          <p:cNvSpPr/>
          <p:nvPr/>
        </p:nvSpPr>
        <p:spPr>
          <a:xfrm>
            <a:off x="3842575" y="1613655"/>
            <a:ext cx="4392549" cy="1569660"/>
          </a:xfrm>
          <a:prstGeom prst="rect">
            <a:avLst/>
          </a:prstGeom>
        </p:spPr>
        <p:txBody>
          <a:bodyPr wrap="none">
            <a:spAutoFit/>
          </a:bodyPr>
          <a:lstStyle/>
          <a:p>
            <a:r>
              <a:rPr lang="en-GB" sz="9600" dirty="0">
                <a:latin typeface="Twinkl" panose="02000000000000000000" pitchFamily="2" charset="0"/>
              </a:rPr>
              <a:t>because</a:t>
            </a:r>
            <a:endParaRPr lang="en-GB" dirty="0"/>
          </a:p>
        </p:txBody>
      </p:sp>
    </p:spTree>
    <p:extLst>
      <p:ext uri="{BB962C8B-B14F-4D97-AF65-F5344CB8AC3E}">
        <p14:creationId xmlns:p14="http://schemas.microsoft.com/office/powerpoint/2010/main" val="4058886364"/>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t/>
            </a:r>
            <a:br>
              <a:rPr lang="en-GB" dirty="0"/>
            </a:br>
            <a:r>
              <a:rPr lang="en-GB" sz="8000" dirty="0" smtClean="0">
                <a:latin typeface="Twinkl" panose="02000000000000000000" pitchFamily="2" charset="0"/>
              </a:rPr>
              <a:t>It was hot because the sun was shining</a:t>
            </a:r>
            <a:r>
              <a:rPr lang="en-GB" sz="8000" dirty="0" smtClean="0">
                <a:latin typeface="Twinkl" panose="02000000000000000000" pitchFamily="2" charset="0"/>
              </a:rPr>
              <a:t>.</a:t>
            </a:r>
            <a:endParaRPr lang="en-GB" sz="8000" i="1" dirty="0">
              <a:latin typeface="Twinkl Cursive Looped" panose="02000000000000000000" pitchFamily="2" charset="0"/>
            </a:endParaRPr>
          </a:p>
        </p:txBody>
      </p:sp>
    </p:spTree>
    <p:extLst>
      <p:ext uri="{BB962C8B-B14F-4D97-AF65-F5344CB8AC3E}">
        <p14:creationId xmlns:p14="http://schemas.microsoft.com/office/powerpoint/2010/main" val="1472310212"/>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GB" sz="7200" dirty="0">
                <a:latin typeface="Twinkl" panose="02000000000000000000" pitchFamily="2" charset="0"/>
              </a:rPr>
              <a:t>Let’s </a:t>
            </a:r>
            <a:r>
              <a:rPr lang="en-GB" sz="7200" i="1" dirty="0">
                <a:latin typeface="Twinkl" panose="02000000000000000000" pitchFamily="2" charset="0"/>
              </a:rPr>
              <a:t>Practise and Apply</a:t>
            </a:r>
            <a:r>
              <a:rPr lang="en-GB" sz="7200" dirty="0">
                <a:latin typeface="Twinkl" panose="02000000000000000000" pitchFamily="2" charset="0"/>
              </a:rPr>
              <a:t>.</a:t>
            </a:r>
            <a:endParaRPr lang="en-GB" sz="7200" i="1" dirty="0">
              <a:latin typeface="Twinkl" panose="02000000000000000000" pitchFamily="2" charset="0"/>
            </a:endParaRPr>
          </a:p>
        </p:txBody>
      </p:sp>
    </p:spTree>
    <p:extLst>
      <p:ext uri="{BB962C8B-B14F-4D97-AF65-F5344CB8AC3E}">
        <p14:creationId xmlns:p14="http://schemas.microsoft.com/office/powerpoint/2010/main" val="2929494744"/>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panose="02000000000000000000" pitchFamily="2" charset="0"/>
              </a:rPr>
              <a:t>Can you spot the spelling rule words and the challenge words?</a:t>
            </a:r>
            <a:endParaRPr lang="en-GB" i="1" dirty="0">
              <a:latin typeface="Twinkl" panose="02000000000000000000" pitchFamily="2" charset="0"/>
            </a:endParaRPr>
          </a:p>
        </p:txBody>
      </p:sp>
    </p:spTree>
    <p:extLst>
      <p:ext uri="{BB962C8B-B14F-4D97-AF65-F5344CB8AC3E}">
        <p14:creationId xmlns:p14="http://schemas.microsoft.com/office/powerpoint/2010/main" val="1146297962"/>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2757" y="930729"/>
            <a:ext cx="10711543" cy="5731328"/>
          </a:xfrm>
        </p:spPr>
        <p:txBody>
          <a:bodyPr>
            <a:noAutofit/>
          </a:bodyPr>
          <a:lstStyle/>
          <a:p>
            <a:r>
              <a:rPr lang="en-GB" sz="4000" u="sng" dirty="0"/>
              <a:t>Wil</a:t>
            </a:r>
            <a:r>
              <a:rPr lang="en-GB" sz="4000" u="sng" dirty="0">
                <a:latin typeface="Twinkl" panose="02000000000000000000" pitchFamily="2" charset="0"/>
              </a:rPr>
              <a:t>d Weather </a:t>
            </a:r>
            <a:r>
              <a:rPr lang="en-GB" sz="4000" dirty="0">
                <a:latin typeface="Twinkl" panose="02000000000000000000" pitchFamily="2" charset="0"/>
              </a:rPr>
              <a:t/>
            </a:r>
            <a:br>
              <a:rPr lang="en-GB" sz="4000" dirty="0">
                <a:latin typeface="Twinkl" panose="02000000000000000000" pitchFamily="2" charset="0"/>
              </a:rPr>
            </a:br>
            <a:r>
              <a:rPr lang="en-GB" sz="4000" dirty="0">
                <a:latin typeface="Twinkl" panose="02000000000000000000" pitchFamily="2" charset="0"/>
              </a:rPr>
              <a:t>One of the world’s driest places is the Atacama Desert.  In some parts of the Atacama, not a single drop of rain has hit the desert floor. There can be local sandstorms because of the dry conditions.  These are strong, swirling winds that blow sand into the air covering everything in dust including every animal and person in sight.  It can make it hard for people to breathe resulting in some people needing hospital treatment. </a:t>
            </a:r>
            <a:endParaRPr lang="en-GB" sz="4000" i="0" dirty="0">
              <a:solidFill>
                <a:srgbClr val="333333"/>
              </a:solidFill>
              <a:effectLst/>
              <a:latin typeface="Twinkl" panose="02000000000000000000" pitchFamily="2" charset="0"/>
            </a:endParaRPr>
          </a:p>
        </p:txBody>
      </p:sp>
    </p:spTree>
    <p:extLst>
      <p:ext uri="{BB962C8B-B14F-4D97-AF65-F5344CB8AC3E}">
        <p14:creationId xmlns:p14="http://schemas.microsoft.com/office/powerpoint/2010/main" val="1078412084"/>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2757" y="930729"/>
            <a:ext cx="10711543" cy="5731328"/>
          </a:xfrm>
        </p:spPr>
        <p:txBody>
          <a:bodyPr>
            <a:noAutofit/>
          </a:bodyPr>
          <a:lstStyle/>
          <a:p>
            <a:r>
              <a:rPr lang="en-GB" sz="4000" u="sng" dirty="0"/>
              <a:t>Wil</a:t>
            </a:r>
            <a:r>
              <a:rPr lang="en-GB" sz="4000" u="sng" dirty="0">
                <a:latin typeface="Twinkl" panose="02000000000000000000" pitchFamily="2" charset="0"/>
              </a:rPr>
              <a:t>d Weather </a:t>
            </a:r>
            <a:r>
              <a:rPr lang="en-GB" sz="4000" dirty="0">
                <a:latin typeface="Twinkl" panose="02000000000000000000" pitchFamily="2" charset="0"/>
              </a:rPr>
              <a:t/>
            </a:r>
            <a:br>
              <a:rPr lang="en-GB" sz="4000" dirty="0">
                <a:latin typeface="Twinkl" panose="02000000000000000000" pitchFamily="2" charset="0"/>
              </a:rPr>
            </a:br>
            <a:r>
              <a:rPr lang="en-GB" sz="4000" dirty="0">
                <a:latin typeface="Twinkl" panose="02000000000000000000" pitchFamily="2" charset="0"/>
              </a:rPr>
              <a:t>One of the world’s driest places is the Atacama Desert.  In some parts of the Atacama, not a single drop of rain has hit the desert floor. There can be local sandstorms because of the dry conditions.  These are strong, swirling winds that blow sand into the air covering everything in dust including every animal and person in sight.  It can make it hard for people to breathe resulting in some people needing </a:t>
            </a:r>
            <a:r>
              <a:rPr lang="en-GB" sz="4000" b="1" dirty="0">
                <a:latin typeface="Twinkl" panose="02000000000000000000" pitchFamily="2" charset="0"/>
              </a:rPr>
              <a:t>hospital</a:t>
            </a:r>
            <a:r>
              <a:rPr lang="en-GB" sz="4000" dirty="0">
                <a:latin typeface="Twinkl" panose="02000000000000000000" pitchFamily="2" charset="0"/>
              </a:rPr>
              <a:t> treatment. </a:t>
            </a:r>
            <a:endParaRPr lang="en-GB" sz="4000" i="0" dirty="0">
              <a:solidFill>
                <a:srgbClr val="333333"/>
              </a:solidFill>
              <a:effectLst/>
              <a:latin typeface="Twinkl" panose="02000000000000000000" pitchFamily="2" charset="0"/>
            </a:endParaRPr>
          </a:p>
        </p:txBody>
      </p:sp>
    </p:spTree>
    <p:extLst>
      <p:ext uri="{BB962C8B-B14F-4D97-AF65-F5344CB8AC3E}">
        <p14:creationId xmlns:p14="http://schemas.microsoft.com/office/powerpoint/2010/main" val="812876493"/>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panose="02000000000000000000" pitchFamily="2" charset="0"/>
              </a:rPr>
              <a:t>Write this sentence as I dictate it to you.</a:t>
            </a:r>
            <a:endParaRPr lang="en-GB" i="1" dirty="0">
              <a:latin typeface="Twinkl" panose="02000000000000000000" pitchFamily="2" charset="0"/>
            </a:endParaRPr>
          </a:p>
        </p:txBody>
      </p:sp>
    </p:spTree>
    <p:extLst>
      <p:ext uri="{BB962C8B-B14F-4D97-AF65-F5344CB8AC3E}">
        <p14:creationId xmlns:p14="http://schemas.microsoft.com/office/powerpoint/2010/main" val="98881944"/>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26784-A357-92CE-B6B1-8F248D3D6650}"/>
              </a:ext>
            </a:extLst>
          </p:cNvPr>
          <p:cNvSpPr>
            <a:spLocks noGrp="1"/>
          </p:cNvSpPr>
          <p:nvPr>
            <p:ph type="title"/>
          </p:nvPr>
        </p:nvSpPr>
        <p:spPr>
          <a:xfrm>
            <a:off x="844550" y="2901724"/>
            <a:ext cx="10515600" cy="2852737"/>
          </a:xfrm>
        </p:spPr>
        <p:txBody>
          <a:bodyPr>
            <a:normAutofit fontScale="90000"/>
          </a:bodyPr>
          <a:lstStyle/>
          <a:p>
            <a:r>
              <a:rPr lang="en-GB" dirty="0">
                <a:latin typeface="Twinkl" panose="02000000000000000000" pitchFamily="2" charset="0"/>
              </a:rPr>
              <a:t>It can make it hard for people to breathe resulting in some people needing </a:t>
            </a:r>
            <a:r>
              <a:rPr lang="en-GB" b="1" dirty="0">
                <a:latin typeface="Twinkl" panose="02000000000000000000" pitchFamily="2" charset="0"/>
              </a:rPr>
              <a:t>hospital </a:t>
            </a:r>
            <a:r>
              <a:rPr lang="en-GB" dirty="0">
                <a:latin typeface="Twinkl" panose="02000000000000000000" pitchFamily="2" charset="0"/>
              </a:rPr>
              <a:t>treatment. </a:t>
            </a:r>
            <a:endParaRPr lang="en-GB" dirty="0">
              <a:latin typeface="Twinkl" panose="02000000000000000000" pitchFamily="2" charset="0"/>
            </a:endParaRPr>
          </a:p>
        </p:txBody>
      </p:sp>
      <p:sp>
        <p:nvSpPr>
          <p:cNvPr id="3" name="Text Placeholder 2">
            <a:extLst>
              <a:ext uri="{FF2B5EF4-FFF2-40B4-BE49-F238E27FC236}">
                <a16:creationId xmlns:a16="http://schemas.microsoft.com/office/drawing/2014/main" id="{2C093CA3-7411-8BC7-47E4-02215E91DB7B}"/>
              </a:ext>
            </a:extLst>
          </p:cNvPr>
          <p:cNvSpPr>
            <a:spLocks noGrp="1"/>
          </p:cNvSpPr>
          <p:nvPr>
            <p:ph type="body" idx="1"/>
          </p:nvPr>
        </p:nvSpPr>
        <p:spPr>
          <a:xfrm>
            <a:off x="844550" y="209551"/>
            <a:ext cx="10515600" cy="1500187"/>
          </a:xfrm>
        </p:spPr>
        <p:txBody>
          <a:bodyPr/>
          <a:lstStyle/>
          <a:p>
            <a:r>
              <a:rPr lang="en-GB" dirty="0">
                <a:latin typeface="Twinkl" panose="02000000000000000000" pitchFamily="2" charset="0"/>
              </a:rPr>
              <a:t>Did you write it correctly?</a:t>
            </a:r>
          </a:p>
          <a:p>
            <a:r>
              <a:rPr lang="en-GB" dirty="0">
                <a:latin typeface="Twinkl" panose="02000000000000000000" pitchFamily="2" charset="0"/>
              </a:rPr>
              <a:t>Edit your work and make sure you have it correct.</a:t>
            </a:r>
          </a:p>
          <a:p>
            <a:r>
              <a:rPr lang="en-GB" dirty="0">
                <a:latin typeface="Twinkl" panose="02000000000000000000" pitchFamily="2" charset="0"/>
              </a:rPr>
              <a:t>Can you underline the spelling word that we have covered in this session?</a:t>
            </a:r>
          </a:p>
        </p:txBody>
      </p:sp>
    </p:spTree>
    <p:extLst>
      <p:ext uri="{BB962C8B-B14F-4D97-AF65-F5344CB8AC3E}">
        <p14:creationId xmlns:p14="http://schemas.microsoft.com/office/powerpoint/2010/main" val="45385443"/>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469571" y="1518558"/>
            <a:ext cx="9046029" cy="3416320"/>
          </a:xfrm>
          <a:prstGeom prst="rect">
            <a:avLst/>
          </a:prstGeom>
          <a:noFill/>
        </p:spPr>
        <p:txBody>
          <a:bodyPr wrap="square" rtlCol="0">
            <a:spAutoFit/>
          </a:bodyPr>
          <a:lstStyle/>
          <a:p>
            <a:r>
              <a:rPr lang="en-GB" sz="7200" dirty="0">
                <a:latin typeface="Twinkl" panose="02000000000000000000" pitchFamily="2" charset="0"/>
              </a:rPr>
              <a:t>Year </a:t>
            </a:r>
            <a:r>
              <a:rPr lang="en-GB" sz="7200" dirty="0" smtClean="0">
                <a:latin typeface="Twinkl" panose="02000000000000000000" pitchFamily="2" charset="0"/>
              </a:rPr>
              <a:t>2  </a:t>
            </a:r>
            <a:r>
              <a:rPr lang="en-GB" sz="7200" dirty="0">
                <a:latin typeface="Twinkl" panose="02000000000000000000" pitchFamily="2" charset="0"/>
              </a:rPr>
              <a:t>- Autumn 2</a:t>
            </a:r>
          </a:p>
          <a:p>
            <a:r>
              <a:rPr lang="en-GB" sz="7200" dirty="0">
                <a:latin typeface="Twinkl" panose="02000000000000000000" pitchFamily="2" charset="0"/>
              </a:rPr>
              <a:t>Week </a:t>
            </a:r>
            <a:r>
              <a:rPr lang="en-GB" sz="7200" dirty="0" smtClean="0">
                <a:latin typeface="Twinkl" panose="02000000000000000000" pitchFamily="2" charset="0"/>
              </a:rPr>
              <a:t>2 </a:t>
            </a:r>
            <a:r>
              <a:rPr lang="en-GB" sz="7200" dirty="0">
                <a:latin typeface="Twinkl" panose="02000000000000000000" pitchFamily="2" charset="0"/>
              </a:rPr>
              <a:t>- Friday</a:t>
            </a:r>
          </a:p>
          <a:p>
            <a:endParaRPr lang="en-GB" sz="7200" dirty="0"/>
          </a:p>
        </p:txBody>
      </p:sp>
    </p:spTree>
    <p:extLst>
      <p:ext uri="{BB962C8B-B14F-4D97-AF65-F5344CB8AC3E}">
        <p14:creationId xmlns:p14="http://schemas.microsoft.com/office/powerpoint/2010/main" val="4214164962"/>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581891" y="89100"/>
            <a:ext cx="10972800" cy="6646233"/>
          </a:xfrm>
          <a:prstGeom prst="rect">
            <a:avLst/>
          </a:prstGeom>
        </p:spPr>
      </p:pic>
    </p:spTree>
    <p:extLst>
      <p:ext uri="{BB962C8B-B14F-4D97-AF65-F5344CB8AC3E}">
        <p14:creationId xmlns:p14="http://schemas.microsoft.com/office/powerpoint/2010/main" val="8120227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717550" y="4142182"/>
            <a:ext cx="10515600" cy="1481650"/>
          </a:xfrm>
        </p:spPr>
        <p:txBody>
          <a:bodyPr>
            <a:normAutofit fontScale="90000"/>
          </a:bodyPr>
          <a:lstStyle/>
          <a:p>
            <a:pPr algn="ctr"/>
            <a:r>
              <a:rPr lang="en-US" i="1" dirty="0" smtClean="0">
                <a:latin typeface="Twinkl" panose="02000000000000000000" pitchFamily="2" charset="0"/>
              </a:rPr>
              <a:t>“</a:t>
            </a:r>
            <a:r>
              <a:rPr lang="en-US" sz="18400" i="1" dirty="0" smtClean="0">
                <a:latin typeface="Twinkl" panose="02000000000000000000" pitchFamily="2" charset="0"/>
              </a:rPr>
              <a:t>al</a:t>
            </a:r>
            <a:r>
              <a:rPr lang="en-US" i="1" dirty="0" smtClean="0">
                <a:latin typeface="Twinkl" panose="02000000000000000000" pitchFamily="2" charset="0"/>
              </a:rPr>
              <a:t>”</a:t>
            </a:r>
            <a:r>
              <a:rPr lang="en-US" i="1" dirty="0" smtClean="0">
                <a:latin typeface="Twinkl" panose="02000000000000000000" pitchFamily="2" charset="0"/>
              </a:rPr>
              <a:t/>
            </a:r>
            <a:br>
              <a:rPr lang="en-US" i="1" dirty="0" smtClean="0">
                <a:latin typeface="Twinkl" panose="02000000000000000000" pitchFamily="2" charset="0"/>
              </a:rPr>
            </a:br>
            <a:r>
              <a:rPr lang="en-US" i="1" dirty="0" smtClean="0">
                <a:latin typeface="Twinkl" panose="02000000000000000000" pitchFamily="2" charset="0"/>
              </a:rPr>
              <a:t>makes the /l/ sound at the end of these words</a:t>
            </a:r>
            <a:endParaRPr lang="en-GB" i="1" dirty="0">
              <a:latin typeface="Twinkl" panose="02000000000000000000" pitchFamily="2" charset="0"/>
            </a:endParaRPr>
          </a:p>
        </p:txBody>
      </p:sp>
    </p:spTree>
    <p:extLst>
      <p:ext uri="{BB962C8B-B14F-4D97-AF65-F5344CB8AC3E}">
        <p14:creationId xmlns:p14="http://schemas.microsoft.com/office/powerpoint/2010/main" val="3963545113"/>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sz="7200" dirty="0" smtClean="0">
                <a:latin typeface="Twinkl" panose="02000000000000000000" pitchFamily="2" charset="0"/>
              </a:rPr>
              <a:t>Can you read these </a:t>
            </a:r>
            <a:r>
              <a:rPr lang="en-GB" sz="7200" dirty="0">
                <a:latin typeface="Twinkl" panose="02000000000000000000" pitchFamily="2" charset="0"/>
              </a:rPr>
              <a:t>words…</a:t>
            </a:r>
            <a:endParaRPr lang="en-GB" sz="7200" i="1" dirty="0">
              <a:latin typeface="Twinkl" panose="02000000000000000000" pitchFamily="2" charset="0"/>
            </a:endParaRPr>
          </a:p>
        </p:txBody>
      </p:sp>
    </p:spTree>
    <p:extLst>
      <p:ext uri="{BB962C8B-B14F-4D97-AF65-F5344CB8AC3E}">
        <p14:creationId xmlns:p14="http://schemas.microsoft.com/office/powerpoint/2010/main" val="1108502788"/>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19900" dirty="0" smtClean="0">
                <a:latin typeface="Twinkl" panose="02000000000000000000" pitchFamily="2" charset="0"/>
              </a:rPr>
              <a:t>door</a:t>
            </a:r>
            <a:endParaRPr lang="en-GB" sz="19900" dirty="0">
              <a:latin typeface="Twinkl" panose="02000000000000000000" pitchFamily="2" charset="0"/>
            </a:endParaRPr>
          </a:p>
        </p:txBody>
      </p:sp>
    </p:spTree>
    <p:extLst>
      <p:ext uri="{BB962C8B-B14F-4D97-AF65-F5344CB8AC3E}">
        <p14:creationId xmlns:p14="http://schemas.microsoft.com/office/powerpoint/2010/main" val="3866864438"/>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19900" dirty="0" smtClean="0">
                <a:latin typeface="Twinkl" panose="02000000000000000000" pitchFamily="2" charset="0"/>
              </a:rPr>
              <a:t>floor</a:t>
            </a:r>
            <a:endParaRPr lang="en-GB" sz="19900" dirty="0">
              <a:latin typeface="Twinkl" panose="02000000000000000000" pitchFamily="2" charset="0"/>
            </a:endParaRPr>
          </a:p>
        </p:txBody>
      </p:sp>
    </p:spTree>
    <p:extLst>
      <p:ext uri="{BB962C8B-B14F-4D97-AF65-F5344CB8AC3E}">
        <p14:creationId xmlns:p14="http://schemas.microsoft.com/office/powerpoint/2010/main" val="1438144677"/>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19900" dirty="0" smtClean="0">
                <a:latin typeface="Twinkl" panose="02000000000000000000" pitchFamily="2" charset="0"/>
              </a:rPr>
              <a:t>p</a:t>
            </a:r>
            <a:r>
              <a:rPr lang="en-US" sz="19900" dirty="0" smtClean="0">
                <a:latin typeface="Twinkl" panose="02000000000000000000" pitchFamily="2" charset="0"/>
              </a:rPr>
              <a:t>oor</a:t>
            </a:r>
            <a:endParaRPr lang="en-GB" sz="19900" dirty="0">
              <a:latin typeface="Twinkl" panose="02000000000000000000" pitchFamily="2" charset="0"/>
            </a:endParaRPr>
          </a:p>
        </p:txBody>
      </p:sp>
    </p:spTree>
    <p:extLst>
      <p:ext uri="{BB962C8B-B14F-4D97-AF65-F5344CB8AC3E}">
        <p14:creationId xmlns:p14="http://schemas.microsoft.com/office/powerpoint/2010/main" val="847894343"/>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19900" dirty="0" smtClean="0">
                <a:latin typeface="Twinkl" panose="02000000000000000000" pitchFamily="2" charset="0"/>
              </a:rPr>
              <a:t>because</a:t>
            </a:r>
            <a:endParaRPr lang="en-GB" sz="19900" dirty="0">
              <a:latin typeface="Twinkl" panose="02000000000000000000" pitchFamily="2" charset="0"/>
            </a:endParaRPr>
          </a:p>
        </p:txBody>
      </p:sp>
    </p:spTree>
    <p:extLst>
      <p:ext uri="{BB962C8B-B14F-4D97-AF65-F5344CB8AC3E}">
        <p14:creationId xmlns:p14="http://schemas.microsoft.com/office/powerpoint/2010/main" val="1575321198"/>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19900" dirty="0" smtClean="0">
                <a:latin typeface="Twinkl" panose="02000000000000000000" pitchFamily="2" charset="0"/>
              </a:rPr>
              <a:t>animal</a:t>
            </a:r>
            <a:endParaRPr lang="en-GB" sz="19900" dirty="0">
              <a:latin typeface="Twinkl" panose="02000000000000000000" pitchFamily="2" charset="0"/>
            </a:endParaRPr>
          </a:p>
        </p:txBody>
      </p:sp>
    </p:spTree>
    <p:extLst>
      <p:ext uri="{BB962C8B-B14F-4D97-AF65-F5344CB8AC3E}">
        <p14:creationId xmlns:p14="http://schemas.microsoft.com/office/powerpoint/2010/main" val="1714081342"/>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19900" dirty="0" smtClean="0">
                <a:latin typeface="Twinkl" panose="02000000000000000000" pitchFamily="2" charset="0"/>
              </a:rPr>
              <a:t>capital</a:t>
            </a:r>
            <a:endParaRPr lang="en-GB" sz="19900" dirty="0">
              <a:latin typeface="Twinkl" panose="02000000000000000000" pitchFamily="2" charset="0"/>
            </a:endParaRPr>
          </a:p>
        </p:txBody>
      </p:sp>
    </p:spTree>
    <p:extLst>
      <p:ext uri="{BB962C8B-B14F-4D97-AF65-F5344CB8AC3E}">
        <p14:creationId xmlns:p14="http://schemas.microsoft.com/office/powerpoint/2010/main" val="2657634966"/>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19900" dirty="0" smtClean="0">
                <a:latin typeface="Twinkl" panose="02000000000000000000" pitchFamily="2" charset="0"/>
              </a:rPr>
              <a:t>hospital</a:t>
            </a:r>
            <a:endParaRPr lang="en-GB" sz="19900" dirty="0">
              <a:latin typeface="Twinkl" panose="02000000000000000000" pitchFamily="2" charset="0"/>
            </a:endParaRPr>
          </a:p>
        </p:txBody>
      </p:sp>
    </p:spTree>
    <p:extLst>
      <p:ext uri="{BB962C8B-B14F-4D97-AF65-F5344CB8AC3E}">
        <p14:creationId xmlns:p14="http://schemas.microsoft.com/office/powerpoint/2010/main" val="3430214895"/>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19900" dirty="0" smtClean="0">
                <a:latin typeface="Twinkl" panose="02000000000000000000" pitchFamily="2" charset="0"/>
              </a:rPr>
              <a:t>local</a:t>
            </a:r>
            <a:endParaRPr lang="en-GB" sz="19900" dirty="0">
              <a:latin typeface="Twinkl" panose="02000000000000000000" pitchFamily="2" charset="0"/>
            </a:endParaRPr>
          </a:p>
        </p:txBody>
      </p:sp>
    </p:spTree>
    <p:extLst>
      <p:ext uri="{BB962C8B-B14F-4D97-AF65-F5344CB8AC3E}">
        <p14:creationId xmlns:p14="http://schemas.microsoft.com/office/powerpoint/2010/main" val="3005335677"/>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19900" dirty="0" smtClean="0">
                <a:latin typeface="Twinkl" panose="02000000000000000000" pitchFamily="2" charset="0"/>
              </a:rPr>
              <a:t>metal</a:t>
            </a:r>
            <a:endParaRPr lang="en-GB" sz="19900" dirty="0">
              <a:latin typeface="Twinkl" panose="02000000000000000000" pitchFamily="2" charset="0"/>
            </a:endParaRPr>
          </a:p>
        </p:txBody>
      </p:sp>
    </p:spTree>
    <p:extLst>
      <p:ext uri="{BB962C8B-B14F-4D97-AF65-F5344CB8AC3E}">
        <p14:creationId xmlns:p14="http://schemas.microsoft.com/office/powerpoint/2010/main" val="14709286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23900" dirty="0" smtClean="0">
                <a:latin typeface="Twinkl" panose="02000000000000000000" pitchFamily="2" charset="0"/>
              </a:rPr>
              <a:t>metal</a:t>
            </a:r>
            <a:endParaRPr lang="en-GB" sz="23900" dirty="0">
              <a:latin typeface="Twinkl" panose="02000000000000000000" pitchFamily="2" charset="0"/>
            </a:endParaRPr>
          </a:p>
        </p:txBody>
      </p:sp>
    </p:spTree>
    <p:extLst>
      <p:ext uri="{BB962C8B-B14F-4D97-AF65-F5344CB8AC3E}">
        <p14:creationId xmlns:p14="http://schemas.microsoft.com/office/powerpoint/2010/main" val="3375546017"/>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975758" y="2274838"/>
            <a:ext cx="9046029" cy="2308324"/>
          </a:xfrm>
          <a:prstGeom prst="rect">
            <a:avLst/>
          </a:prstGeom>
          <a:noFill/>
        </p:spPr>
        <p:txBody>
          <a:bodyPr wrap="square" rtlCol="0">
            <a:spAutoFit/>
          </a:bodyPr>
          <a:lstStyle/>
          <a:p>
            <a:r>
              <a:rPr lang="en-GB" sz="7200" dirty="0">
                <a:latin typeface="Twinkl" panose="02000000000000000000" pitchFamily="2" charset="0"/>
              </a:rPr>
              <a:t>Quick Quiz time…</a:t>
            </a:r>
          </a:p>
          <a:p>
            <a:endParaRPr lang="en-GB" sz="7200" dirty="0"/>
          </a:p>
        </p:txBody>
      </p:sp>
    </p:spTree>
    <p:extLst>
      <p:ext uri="{BB962C8B-B14F-4D97-AF65-F5344CB8AC3E}">
        <p14:creationId xmlns:p14="http://schemas.microsoft.com/office/powerpoint/2010/main" val="3625788919"/>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642258" y="560338"/>
            <a:ext cx="11168742" cy="4924425"/>
          </a:xfrm>
          <a:prstGeom prst="rect">
            <a:avLst/>
          </a:prstGeom>
          <a:noFill/>
        </p:spPr>
        <p:txBody>
          <a:bodyPr wrap="square" rtlCol="0">
            <a:spAutoFit/>
          </a:bodyPr>
          <a:lstStyle/>
          <a:p>
            <a:r>
              <a:rPr lang="en-GB" sz="7200" dirty="0">
                <a:latin typeface="Twinkl" panose="02000000000000000000" pitchFamily="2" charset="0"/>
              </a:rPr>
              <a:t>Did you get them correct?</a:t>
            </a:r>
          </a:p>
          <a:p>
            <a:r>
              <a:rPr lang="en-GB" sz="4400" i="1" dirty="0">
                <a:latin typeface="Twinkl" panose="02000000000000000000" pitchFamily="2" charset="0"/>
              </a:rPr>
              <a:t>Edit your </a:t>
            </a:r>
            <a:r>
              <a:rPr lang="en-GB" sz="4400" i="1" dirty="0" smtClean="0">
                <a:latin typeface="Twinkl" panose="02000000000000000000" pitchFamily="2" charset="0"/>
              </a:rPr>
              <a:t>work</a:t>
            </a:r>
            <a:endParaRPr lang="en-GB" sz="16600" i="1" dirty="0">
              <a:latin typeface="Twinkl" panose="02000000000000000000" pitchFamily="2" charset="0"/>
            </a:endParaRPr>
          </a:p>
          <a:p>
            <a:r>
              <a:rPr lang="en-GB" sz="6600" dirty="0" smtClean="0">
                <a:latin typeface="Twinkl" panose="02000000000000000000" pitchFamily="2" charset="0"/>
              </a:rPr>
              <a:t>door</a:t>
            </a:r>
            <a:r>
              <a:rPr lang="en-GB" sz="6600" dirty="0">
                <a:latin typeface="Twinkl" panose="02000000000000000000" pitchFamily="2" charset="0"/>
              </a:rPr>
              <a:t>, floor, poor, because, animal, capital, hospital, local, metal.</a:t>
            </a:r>
            <a:endParaRPr lang="en-GB" sz="16600" i="1" dirty="0">
              <a:latin typeface="Twinkl" panose="02000000000000000000" pitchFamily="2" charset="0"/>
            </a:endParaRPr>
          </a:p>
        </p:txBody>
      </p:sp>
    </p:spTree>
    <p:extLst>
      <p:ext uri="{BB962C8B-B14F-4D97-AF65-F5344CB8AC3E}">
        <p14:creationId xmlns:p14="http://schemas.microsoft.com/office/powerpoint/2010/main" val="3886991875"/>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975758" y="2274838"/>
            <a:ext cx="9046029" cy="2308324"/>
          </a:xfrm>
          <a:prstGeom prst="rect">
            <a:avLst/>
          </a:prstGeom>
          <a:noFill/>
        </p:spPr>
        <p:txBody>
          <a:bodyPr wrap="square" rtlCol="0">
            <a:spAutoFit/>
          </a:bodyPr>
          <a:lstStyle/>
          <a:p>
            <a:r>
              <a:rPr lang="en-GB" sz="7200" dirty="0">
                <a:latin typeface="Twinkl" panose="02000000000000000000" pitchFamily="2" charset="0"/>
              </a:rPr>
              <a:t>Word class time…</a:t>
            </a:r>
          </a:p>
          <a:p>
            <a:endParaRPr lang="en-GB" sz="7200" dirty="0"/>
          </a:p>
        </p:txBody>
      </p:sp>
    </p:spTree>
    <p:extLst>
      <p:ext uri="{BB962C8B-B14F-4D97-AF65-F5344CB8AC3E}">
        <p14:creationId xmlns:p14="http://schemas.microsoft.com/office/powerpoint/2010/main" val="1301617929"/>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658586" y="1824895"/>
            <a:ext cx="10720614" cy="1569660"/>
          </a:xfrm>
          <a:prstGeom prst="rect">
            <a:avLst/>
          </a:prstGeom>
          <a:noFill/>
        </p:spPr>
        <p:txBody>
          <a:bodyPr wrap="square" rtlCol="0">
            <a:spAutoFit/>
          </a:bodyPr>
          <a:lstStyle/>
          <a:p>
            <a:r>
              <a:rPr lang="en-GB" sz="9600" dirty="0">
                <a:latin typeface="Twinkl" panose="02000000000000000000" pitchFamily="2" charset="0"/>
              </a:rPr>
              <a:t>The light was </a:t>
            </a:r>
            <a:r>
              <a:rPr lang="en-GB" sz="9600" dirty="0" smtClean="0">
                <a:latin typeface="Twinkl" panose="02000000000000000000" pitchFamily="2" charset="0"/>
              </a:rPr>
              <a:t>poor.</a:t>
            </a:r>
            <a:endParaRPr lang="en-GB" sz="8000" dirty="0">
              <a:latin typeface="Twinkl" panose="02000000000000000000" pitchFamily="2" charset="0"/>
            </a:endParaRPr>
          </a:p>
        </p:txBody>
      </p:sp>
    </p:spTree>
    <p:extLst>
      <p:ext uri="{BB962C8B-B14F-4D97-AF65-F5344CB8AC3E}">
        <p14:creationId xmlns:p14="http://schemas.microsoft.com/office/powerpoint/2010/main" val="694825332"/>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963386" y="2274838"/>
            <a:ext cx="10058401" cy="2985433"/>
          </a:xfrm>
          <a:prstGeom prst="rect">
            <a:avLst/>
          </a:prstGeom>
          <a:noFill/>
        </p:spPr>
        <p:txBody>
          <a:bodyPr wrap="square" rtlCol="0">
            <a:spAutoFit/>
          </a:bodyPr>
          <a:lstStyle/>
          <a:p>
            <a:r>
              <a:rPr lang="en-GB" sz="7200" dirty="0">
                <a:latin typeface="Twinkl" panose="02000000000000000000" pitchFamily="2" charset="0"/>
              </a:rPr>
              <a:t>The light was </a:t>
            </a:r>
            <a:r>
              <a:rPr lang="en-GB" sz="7200" dirty="0" smtClean="0">
                <a:latin typeface="Twinkl" panose="02000000000000000000" pitchFamily="2" charset="0"/>
              </a:rPr>
              <a:t>poor.</a:t>
            </a:r>
          </a:p>
          <a:p>
            <a:endParaRPr lang="en-GB" sz="7200" dirty="0">
              <a:latin typeface="Twinkl Cursive Looped" panose="02000000000000000000" pitchFamily="2" charset="0"/>
            </a:endParaRPr>
          </a:p>
          <a:p>
            <a:r>
              <a:rPr lang="en-GB" sz="4400" dirty="0" smtClean="0">
                <a:solidFill>
                  <a:schemeClr val="accent6">
                    <a:lumMod val="50000"/>
                  </a:schemeClr>
                </a:solidFill>
                <a:latin typeface="Twinkl" panose="02000000000000000000" pitchFamily="2" charset="0"/>
              </a:rPr>
              <a:t>determiner</a:t>
            </a:r>
            <a:r>
              <a:rPr lang="en-GB" sz="4400" dirty="0" smtClean="0">
                <a:solidFill>
                  <a:srgbClr val="FF0000"/>
                </a:solidFill>
                <a:latin typeface="Twinkl" panose="02000000000000000000" pitchFamily="2" charset="0"/>
              </a:rPr>
              <a:t> noun</a:t>
            </a:r>
            <a:r>
              <a:rPr lang="en-GB" sz="4400" dirty="0" smtClean="0">
                <a:latin typeface="Twinkl" panose="02000000000000000000" pitchFamily="2" charset="0"/>
              </a:rPr>
              <a:t>    </a:t>
            </a:r>
            <a:r>
              <a:rPr lang="en-GB" sz="4400" dirty="0">
                <a:solidFill>
                  <a:srgbClr val="0070C0"/>
                </a:solidFill>
                <a:latin typeface="Twinkl" panose="02000000000000000000" pitchFamily="2" charset="0"/>
              </a:rPr>
              <a:t>verb</a:t>
            </a:r>
            <a:r>
              <a:rPr lang="en-GB" sz="4400" dirty="0">
                <a:latin typeface="Twinkl" panose="02000000000000000000" pitchFamily="2" charset="0"/>
              </a:rPr>
              <a:t>  </a:t>
            </a:r>
            <a:r>
              <a:rPr lang="en-GB" sz="4400" dirty="0" smtClean="0">
                <a:solidFill>
                  <a:srgbClr val="7030A0"/>
                </a:solidFill>
                <a:latin typeface="Twinkl" panose="02000000000000000000" pitchFamily="2" charset="0"/>
              </a:rPr>
              <a:t>adjective</a:t>
            </a:r>
            <a:endParaRPr lang="en-GB" sz="5400" dirty="0">
              <a:latin typeface="Twinkl" panose="02000000000000000000" pitchFamily="2" charset="0"/>
            </a:endParaRPr>
          </a:p>
        </p:txBody>
      </p:sp>
    </p:spTree>
    <p:extLst>
      <p:ext uri="{BB962C8B-B14F-4D97-AF65-F5344CB8AC3E}">
        <p14:creationId xmlns:p14="http://schemas.microsoft.com/office/powerpoint/2010/main" val="597368843"/>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963386" y="2274838"/>
            <a:ext cx="10058401" cy="3231654"/>
          </a:xfrm>
          <a:prstGeom prst="rect">
            <a:avLst/>
          </a:prstGeom>
          <a:noFill/>
        </p:spPr>
        <p:txBody>
          <a:bodyPr wrap="square" rtlCol="0">
            <a:spAutoFit/>
          </a:bodyPr>
          <a:lstStyle/>
          <a:p>
            <a:r>
              <a:rPr lang="en-GB" sz="7200" dirty="0">
                <a:latin typeface="Twinkl" panose="02000000000000000000" pitchFamily="2" charset="0"/>
              </a:rPr>
              <a:t>The light was poor</a:t>
            </a:r>
            <a:endParaRPr lang="en-GB" sz="7200" dirty="0">
              <a:latin typeface="Twinkl Cursive Looped" panose="02000000000000000000" pitchFamily="2" charset="0"/>
            </a:endParaRPr>
          </a:p>
          <a:p>
            <a:endParaRPr lang="en-GB" sz="4400" dirty="0" smtClean="0">
              <a:solidFill>
                <a:schemeClr val="accent6">
                  <a:lumMod val="50000"/>
                </a:schemeClr>
              </a:solidFill>
              <a:latin typeface="Twinkl" panose="02000000000000000000" pitchFamily="2" charset="0"/>
            </a:endParaRPr>
          </a:p>
          <a:p>
            <a:endParaRPr lang="en-GB" sz="4400" dirty="0">
              <a:solidFill>
                <a:schemeClr val="accent6">
                  <a:lumMod val="50000"/>
                </a:schemeClr>
              </a:solidFill>
              <a:latin typeface="Twinkl" panose="02000000000000000000" pitchFamily="2" charset="0"/>
            </a:endParaRPr>
          </a:p>
          <a:p>
            <a:r>
              <a:rPr lang="en-GB" sz="4400" dirty="0" smtClean="0">
                <a:solidFill>
                  <a:schemeClr val="accent6">
                    <a:lumMod val="50000"/>
                  </a:schemeClr>
                </a:solidFill>
                <a:latin typeface="Twinkl" panose="02000000000000000000" pitchFamily="2" charset="0"/>
              </a:rPr>
              <a:t>determiner</a:t>
            </a:r>
            <a:r>
              <a:rPr lang="en-GB" sz="4400" dirty="0" smtClean="0">
                <a:solidFill>
                  <a:srgbClr val="FF0000"/>
                </a:solidFill>
                <a:latin typeface="Twinkl" panose="02000000000000000000" pitchFamily="2" charset="0"/>
              </a:rPr>
              <a:t> </a:t>
            </a:r>
            <a:r>
              <a:rPr lang="en-GB" sz="4400" dirty="0" smtClean="0">
                <a:solidFill>
                  <a:srgbClr val="FF0000"/>
                </a:solidFill>
                <a:latin typeface="Twinkl" panose="02000000000000000000" pitchFamily="2" charset="0"/>
              </a:rPr>
              <a:t>noun</a:t>
            </a:r>
            <a:r>
              <a:rPr lang="en-GB" sz="4400" dirty="0" smtClean="0">
                <a:latin typeface="Twinkl" panose="02000000000000000000" pitchFamily="2" charset="0"/>
              </a:rPr>
              <a:t>    </a:t>
            </a:r>
            <a:r>
              <a:rPr lang="en-GB" sz="4400" dirty="0">
                <a:solidFill>
                  <a:srgbClr val="0070C0"/>
                </a:solidFill>
                <a:latin typeface="Twinkl" panose="02000000000000000000" pitchFamily="2" charset="0"/>
              </a:rPr>
              <a:t>verb</a:t>
            </a:r>
            <a:r>
              <a:rPr lang="en-GB" sz="4400" dirty="0">
                <a:latin typeface="Twinkl" panose="02000000000000000000" pitchFamily="2" charset="0"/>
              </a:rPr>
              <a:t>  </a:t>
            </a:r>
            <a:r>
              <a:rPr lang="en-GB" sz="4400" dirty="0" smtClean="0">
                <a:solidFill>
                  <a:srgbClr val="7030A0"/>
                </a:solidFill>
                <a:latin typeface="Twinkl" panose="02000000000000000000" pitchFamily="2" charset="0"/>
              </a:rPr>
              <a:t>adjective</a:t>
            </a:r>
            <a:endParaRPr lang="en-GB" sz="5400" dirty="0">
              <a:latin typeface="Twinkl" panose="02000000000000000000" pitchFamily="2" charset="0"/>
            </a:endParaRPr>
          </a:p>
        </p:txBody>
      </p:sp>
      <p:cxnSp>
        <p:nvCxnSpPr>
          <p:cNvPr id="4" name="Straight Arrow Connector 3"/>
          <p:cNvCxnSpPr/>
          <p:nvPr/>
        </p:nvCxnSpPr>
        <p:spPr>
          <a:xfrm>
            <a:off x="2046514" y="3251200"/>
            <a:ext cx="29029" cy="14949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3889829" y="3178629"/>
            <a:ext cx="580571" cy="1524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5994400" y="3251200"/>
            <a:ext cx="348343" cy="16110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7794171" y="3178629"/>
            <a:ext cx="493486" cy="15675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894271"/>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963386" y="2274838"/>
            <a:ext cx="10058401" cy="2985433"/>
          </a:xfrm>
          <a:prstGeom prst="rect">
            <a:avLst/>
          </a:prstGeom>
          <a:noFill/>
        </p:spPr>
        <p:txBody>
          <a:bodyPr wrap="square" rtlCol="0">
            <a:spAutoFit/>
          </a:bodyPr>
          <a:lstStyle/>
          <a:p>
            <a:r>
              <a:rPr lang="en-GB" sz="7200" dirty="0">
                <a:latin typeface="Twinkl" panose="02000000000000000000" pitchFamily="2" charset="0"/>
              </a:rPr>
              <a:t>The light was </a:t>
            </a:r>
            <a:r>
              <a:rPr lang="en-GB" sz="7200" dirty="0">
                <a:solidFill>
                  <a:srgbClr val="FF0000"/>
                </a:solidFill>
                <a:latin typeface="Twinkl" panose="02000000000000000000" pitchFamily="2" charset="0"/>
              </a:rPr>
              <a:t>poor</a:t>
            </a:r>
            <a:r>
              <a:rPr lang="en-US" sz="7200" dirty="0" smtClean="0">
                <a:latin typeface="Twinkl" panose="02000000000000000000" pitchFamily="2" charset="0"/>
              </a:rPr>
              <a:t>.</a:t>
            </a:r>
            <a:endParaRPr lang="en-GB" sz="7200" dirty="0">
              <a:latin typeface="Twinkl" panose="02000000000000000000" pitchFamily="2" charset="0"/>
            </a:endParaRPr>
          </a:p>
          <a:p>
            <a:endParaRPr lang="en-GB" sz="7200" dirty="0">
              <a:latin typeface="Twinkl Cursive Looped" panose="02000000000000000000" pitchFamily="2" charset="0"/>
            </a:endParaRPr>
          </a:p>
          <a:p>
            <a:r>
              <a:rPr lang="en-GB" sz="4400" dirty="0" smtClean="0">
                <a:solidFill>
                  <a:schemeClr val="accent6">
                    <a:lumMod val="50000"/>
                  </a:schemeClr>
                </a:solidFill>
                <a:latin typeface="Twinkl" panose="02000000000000000000" pitchFamily="2" charset="0"/>
              </a:rPr>
              <a:t>determiner</a:t>
            </a:r>
            <a:r>
              <a:rPr lang="en-GB" sz="4400" dirty="0" smtClean="0">
                <a:solidFill>
                  <a:srgbClr val="FF0000"/>
                </a:solidFill>
                <a:latin typeface="Twinkl" panose="02000000000000000000" pitchFamily="2" charset="0"/>
              </a:rPr>
              <a:t> noun</a:t>
            </a:r>
            <a:r>
              <a:rPr lang="en-GB" sz="4400" dirty="0" smtClean="0">
                <a:latin typeface="Twinkl" panose="02000000000000000000" pitchFamily="2" charset="0"/>
              </a:rPr>
              <a:t>    </a:t>
            </a:r>
            <a:r>
              <a:rPr lang="en-GB" sz="4400" dirty="0">
                <a:solidFill>
                  <a:srgbClr val="0070C0"/>
                </a:solidFill>
                <a:latin typeface="Twinkl" panose="02000000000000000000" pitchFamily="2" charset="0"/>
              </a:rPr>
              <a:t>verb</a:t>
            </a:r>
            <a:r>
              <a:rPr lang="en-GB" sz="4400" dirty="0">
                <a:latin typeface="Twinkl" panose="02000000000000000000" pitchFamily="2" charset="0"/>
              </a:rPr>
              <a:t>  </a:t>
            </a:r>
            <a:r>
              <a:rPr lang="en-GB" sz="4400" dirty="0" smtClean="0">
                <a:solidFill>
                  <a:srgbClr val="7030A0"/>
                </a:solidFill>
                <a:latin typeface="Twinkl" panose="02000000000000000000" pitchFamily="2" charset="0"/>
              </a:rPr>
              <a:t>adjective</a:t>
            </a:r>
            <a:endParaRPr lang="en-GB" sz="5400" dirty="0">
              <a:latin typeface="Twinkl" panose="02000000000000000000" pitchFamily="2" charset="0"/>
            </a:endParaRPr>
          </a:p>
        </p:txBody>
      </p:sp>
      <p:cxnSp>
        <p:nvCxnSpPr>
          <p:cNvPr id="4" name="Straight Arrow Connector 3"/>
          <p:cNvCxnSpPr/>
          <p:nvPr/>
        </p:nvCxnSpPr>
        <p:spPr>
          <a:xfrm>
            <a:off x="2046514" y="3251200"/>
            <a:ext cx="29029" cy="14949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3889829" y="3178629"/>
            <a:ext cx="580571" cy="1524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5994400" y="3251200"/>
            <a:ext cx="348343" cy="16110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7794171" y="3178629"/>
            <a:ext cx="493486" cy="15675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6898513"/>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203200" y="2231295"/>
            <a:ext cx="12133943" cy="923330"/>
          </a:xfrm>
          <a:prstGeom prst="rect">
            <a:avLst/>
          </a:prstGeom>
          <a:noFill/>
        </p:spPr>
        <p:txBody>
          <a:bodyPr wrap="square" rtlCol="0">
            <a:spAutoFit/>
          </a:bodyPr>
          <a:lstStyle/>
          <a:p>
            <a:r>
              <a:rPr lang="en-GB" sz="5400" dirty="0">
                <a:latin typeface="Twinkl" panose="02000000000000000000" pitchFamily="2" charset="0"/>
              </a:rPr>
              <a:t>The land is flooded because of </a:t>
            </a:r>
            <a:r>
              <a:rPr lang="en-GB" sz="5400" dirty="0" smtClean="0">
                <a:latin typeface="Twinkl" panose="02000000000000000000" pitchFamily="2" charset="0"/>
              </a:rPr>
              <a:t>the rain</a:t>
            </a:r>
            <a:r>
              <a:rPr lang="en-GB" sz="5400" dirty="0">
                <a:latin typeface="Twinkl" panose="02000000000000000000" pitchFamily="2" charset="0"/>
              </a:rPr>
              <a:t>.</a:t>
            </a:r>
            <a:endParaRPr lang="en-GB" sz="28700" dirty="0">
              <a:latin typeface="Twinkl" panose="02000000000000000000" pitchFamily="2" charset="0"/>
            </a:endParaRPr>
          </a:p>
        </p:txBody>
      </p:sp>
    </p:spTree>
    <p:extLst>
      <p:ext uri="{BB962C8B-B14F-4D97-AF65-F5344CB8AC3E}">
        <p14:creationId xmlns:p14="http://schemas.microsoft.com/office/powerpoint/2010/main" val="3468561592"/>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0" y="2274838"/>
            <a:ext cx="12569371" cy="2585323"/>
          </a:xfrm>
          <a:prstGeom prst="rect">
            <a:avLst/>
          </a:prstGeom>
          <a:noFill/>
        </p:spPr>
        <p:txBody>
          <a:bodyPr wrap="square" rtlCol="0">
            <a:spAutoFit/>
          </a:bodyPr>
          <a:lstStyle/>
          <a:p>
            <a:r>
              <a:rPr lang="en-GB" sz="5400" dirty="0">
                <a:latin typeface="Twinkl" panose="02000000000000000000" pitchFamily="2" charset="0"/>
              </a:rPr>
              <a:t>The land is flooded because of the rain.</a:t>
            </a:r>
            <a:endParaRPr lang="en-GB" sz="22200" dirty="0">
              <a:latin typeface="Twinkl" panose="02000000000000000000" pitchFamily="2" charset="0"/>
            </a:endParaRPr>
          </a:p>
          <a:p>
            <a:endParaRPr lang="en-GB" sz="7200" dirty="0">
              <a:latin typeface="Twinkl Cursive Looped" panose="02000000000000000000" pitchFamily="2" charset="0"/>
            </a:endParaRPr>
          </a:p>
          <a:p>
            <a:r>
              <a:rPr lang="en-GB" sz="3200" dirty="0" smtClean="0">
                <a:solidFill>
                  <a:schemeClr val="accent6">
                    <a:lumMod val="50000"/>
                  </a:schemeClr>
                </a:solidFill>
                <a:latin typeface="Twinkl" panose="02000000000000000000" pitchFamily="2" charset="0"/>
              </a:rPr>
              <a:t>determiner</a:t>
            </a:r>
            <a:r>
              <a:rPr lang="en-GB" sz="3200" dirty="0" smtClean="0">
                <a:solidFill>
                  <a:srgbClr val="FF0000"/>
                </a:solidFill>
                <a:latin typeface="Twinkl" panose="02000000000000000000" pitchFamily="2" charset="0"/>
              </a:rPr>
              <a:t> noun</a:t>
            </a:r>
            <a:r>
              <a:rPr lang="en-GB" sz="3200" dirty="0" smtClean="0">
                <a:latin typeface="Twinkl" panose="02000000000000000000" pitchFamily="2" charset="0"/>
              </a:rPr>
              <a:t>    </a:t>
            </a:r>
            <a:r>
              <a:rPr lang="en-GB" sz="3200" dirty="0">
                <a:solidFill>
                  <a:srgbClr val="0070C0"/>
                </a:solidFill>
                <a:latin typeface="Twinkl" panose="02000000000000000000" pitchFamily="2" charset="0"/>
              </a:rPr>
              <a:t>verb</a:t>
            </a:r>
            <a:r>
              <a:rPr lang="en-GB" sz="3200" dirty="0">
                <a:latin typeface="Twinkl" panose="02000000000000000000" pitchFamily="2" charset="0"/>
              </a:rPr>
              <a:t>  </a:t>
            </a:r>
            <a:r>
              <a:rPr lang="en-GB" sz="3200" dirty="0" smtClean="0">
                <a:solidFill>
                  <a:srgbClr val="7030A0"/>
                </a:solidFill>
                <a:latin typeface="Twinkl" panose="02000000000000000000" pitchFamily="2" charset="0"/>
              </a:rPr>
              <a:t>adjective </a:t>
            </a:r>
            <a:r>
              <a:rPr lang="en-GB" sz="3200" dirty="0" smtClean="0">
                <a:solidFill>
                  <a:srgbClr val="FFC000"/>
                </a:solidFill>
                <a:latin typeface="Twinkl" panose="02000000000000000000" pitchFamily="2" charset="0"/>
              </a:rPr>
              <a:t>conjunction</a:t>
            </a:r>
            <a:r>
              <a:rPr lang="en-GB" sz="3200" dirty="0" smtClean="0">
                <a:solidFill>
                  <a:srgbClr val="7030A0"/>
                </a:solidFill>
                <a:latin typeface="Twinkl" panose="02000000000000000000" pitchFamily="2" charset="0"/>
              </a:rPr>
              <a:t> </a:t>
            </a:r>
            <a:r>
              <a:rPr lang="en-GB" sz="3200" dirty="0" smtClean="0">
                <a:solidFill>
                  <a:srgbClr val="00B050"/>
                </a:solidFill>
                <a:latin typeface="Twinkl" panose="02000000000000000000" pitchFamily="2" charset="0"/>
              </a:rPr>
              <a:t>determiner</a:t>
            </a:r>
            <a:r>
              <a:rPr lang="en-GB" sz="3200" dirty="0" smtClean="0">
                <a:solidFill>
                  <a:srgbClr val="7030A0"/>
                </a:solidFill>
                <a:latin typeface="Twinkl" panose="02000000000000000000" pitchFamily="2" charset="0"/>
              </a:rPr>
              <a:t> </a:t>
            </a:r>
            <a:r>
              <a:rPr lang="en-GB" sz="3200" dirty="0" smtClean="0">
                <a:solidFill>
                  <a:srgbClr val="FF0000"/>
                </a:solidFill>
                <a:latin typeface="Twinkl" panose="02000000000000000000" pitchFamily="2" charset="0"/>
              </a:rPr>
              <a:t>noun</a:t>
            </a:r>
            <a:endParaRPr lang="en-GB" sz="4000" dirty="0">
              <a:solidFill>
                <a:srgbClr val="FF0000"/>
              </a:solidFill>
              <a:latin typeface="Twinkl" panose="02000000000000000000" pitchFamily="2" charset="0"/>
            </a:endParaRPr>
          </a:p>
        </p:txBody>
      </p:sp>
    </p:spTree>
    <p:extLst>
      <p:ext uri="{BB962C8B-B14F-4D97-AF65-F5344CB8AC3E}">
        <p14:creationId xmlns:p14="http://schemas.microsoft.com/office/powerpoint/2010/main" val="2588082919"/>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0" y="2274838"/>
            <a:ext cx="12569371" cy="2585323"/>
          </a:xfrm>
          <a:prstGeom prst="rect">
            <a:avLst/>
          </a:prstGeom>
          <a:noFill/>
        </p:spPr>
        <p:txBody>
          <a:bodyPr wrap="square" rtlCol="0">
            <a:spAutoFit/>
          </a:bodyPr>
          <a:lstStyle/>
          <a:p>
            <a:r>
              <a:rPr lang="en-GB" sz="5400" dirty="0">
                <a:latin typeface="Twinkl" panose="02000000000000000000" pitchFamily="2" charset="0"/>
              </a:rPr>
              <a:t>The land is flooded because of the rain.</a:t>
            </a:r>
            <a:endParaRPr lang="en-GB" sz="22200" dirty="0">
              <a:latin typeface="Twinkl" panose="02000000000000000000" pitchFamily="2" charset="0"/>
            </a:endParaRPr>
          </a:p>
          <a:p>
            <a:endParaRPr lang="en-GB" sz="7200" dirty="0">
              <a:latin typeface="Twinkl Cursive Looped" panose="02000000000000000000" pitchFamily="2" charset="0"/>
            </a:endParaRPr>
          </a:p>
          <a:p>
            <a:r>
              <a:rPr lang="en-GB" sz="3200" dirty="0" smtClean="0">
                <a:solidFill>
                  <a:schemeClr val="accent6">
                    <a:lumMod val="50000"/>
                  </a:schemeClr>
                </a:solidFill>
                <a:latin typeface="Twinkl" panose="02000000000000000000" pitchFamily="2" charset="0"/>
              </a:rPr>
              <a:t>determiner</a:t>
            </a:r>
            <a:r>
              <a:rPr lang="en-GB" sz="3200" dirty="0" smtClean="0">
                <a:solidFill>
                  <a:srgbClr val="FF0000"/>
                </a:solidFill>
                <a:latin typeface="Twinkl" panose="02000000000000000000" pitchFamily="2" charset="0"/>
              </a:rPr>
              <a:t> noun</a:t>
            </a:r>
            <a:r>
              <a:rPr lang="en-GB" sz="3200" dirty="0" smtClean="0">
                <a:latin typeface="Twinkl" panose="02000000000000000000" pitchFamily="2" charset="0"/>
              </a:rPr>
              <a:t>    </a:t>
            </a:r>
            <a:r>
              <a:rPr lang="en-GB" sz="3200" dirty="0">
                <a:solidFill>
                  <a:srgbClr val="0070C0"/>
                </a:solidFill>
                <a:latin typeface="Twinkl" panose="02000000000000000000" pitchFamily="2" charset="0"/>
              </a:rPr>
              <a:t>verb</a:t>
            </a:r>
            <a:r>
              <a:rPr lang="en-GB" sz="3200" dirty="0">
                <a:latin typeface="Twinkl" panose="02000000000000000000" pitchFamily="2" charset="0"/>
              </a:rPr>
              <a:t>  </a:t>
            </a:r>
            <a:r>
              <a:rPr lang="en-GB" sz="3200" dirty="0" smtClean="0">
                <a:solidFill>
                  <a:srgbClr val="7030A0"/>
                </a:solidFill>
                <a:latin typeface="Twinkl" panose="02000000000000000000" pitchFamily="2" charset="0"/>
              </a:rPr>
              <a:t>adjective </a:t>
            </a:r>
            <a:r>
              <a:rPr lang="en-GB" sz="3200" dirty="0" smtClean="0">
                <a:solidFill>
                  <a:srgbClr val="FFC000"/>
                </a:solidFill>
                <a:latin typeface="Twinkl" panose="02000000000000000000" pitchFamily="2" charset="0"/>
              </a:rPr>
              <a:t>conjunction</a:t>
            </a:r>
            <a:r>
              <a:rPr lang="en-GB" sz="3200" dirty="0" smtClean="0">
                <a:solidFill>
                  <a:srgbClr val="7030A0"/>
                </a:solidFill>
                <a:latin typeface="Twinkl" panose="02000000000000000000" pitchFamily="2" charset="0"/>
              </a:rPr>
              <a:t> </a:t>
            </a:r>
            <a:r>
              <a:rPr lang="en-GB" sz="3200" dirty="0" smtClean="0">
                <a:solidFill>
                  <a:srgbClr val="00B050"/>
                </a:solidFill>
                <a:latin typeface="Twinkl" panose="02000000000000000000" pitchFamily="2" charset="0"/>
              </a:rPr>
              <a:t>determiner</a:t>
            </a:r>
            <a:r>
              <a:rPr lang="en-GB" sz="3200" dirty="0" smtClean="0">
                <a:solidFill>
                  <a:srgbClr val="7030A0"/>
                </a:solidFill>
                <a:latin typeface="Twinkl" panose="02000000000000000000" pitchFamily="2" charset="0"/>
              </a:rPr>
              <a:t> </a:t>
            </a:r>
            <a:r>
              <a:rPr lang="en-GB" sz="3200" dirty="0" smtClean="0">
                <a:solidFill>
                  <a:srgbClr val="FF0000"/>
                </a:solidFill>
                <a:latin typeface="Twinkl" panose="02000000000000000000" pitchFamily="2" charset="0"/>
              </a:rPr>
              <a:t>noun</a:t>
            </a:r>
            <a:endParaRPr lang="en-GB" sz="4000" dirty="0">
              <a:solidFill>
                <a:srgbClr val="FF0000"/>
              </a:solidFill>
              <a:latin typeface="Twinkl" panose="02000000000000000000" pitchFamily="2" charset="0"/>
            </a:endParaRPr>
          </a:p>
        </p:txBody>
      </p:sp>
      <p:cxnSp>
        <p:nvCxnSpPr>
          <p:cNvPr id="4" name="Straight Arrow Connector 3"/>
          <p:cNvCxnSpPr/>
          <p:nvPr/>
        </p:nvCxnSpPr>
        <p:spPr>
          <a:xfrm>
            <a:off x="682171" y="2815771"/>
            <a:ext cx="14515" cy="14369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2090057" y="3018971"/>
            <a:ext cx="435429" cy="14369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3280229" y="2975429"/>
            <a:ext cx="682171" cy="14949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5007429" y="3018971"/>
            <a:ext cx="391885" cy="14369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7097486" y="2975429"/>
            <a:ext cx="29028" cy="12772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9622971" y="2975429"/>
            <a:ext cx="87086" cy="13788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11016343" y="3018971"/>
            <a:ext cx="0" cy="14514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56513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32114" y="2961763"/>
            <a:ext cx="10515600" cy="1481650"/>
          </a:xfrm>
        </p:spPr>
        <p:txBody>
          <a:bodyPr>
            <a:noAutofit/>
          </a:bodyPr>
          <a:lstStyle/>
          <a:p>
            <a:pPr algn="ctr"/>
            <a:r>
              <a:rPr lang="en-US" sz="23900" dirty="0" smtClean="0">
                <a:latin typeface="Twinkl" panose="02000000000000000000" pitchFamily="2" charset="0"/>
              </a:rPr>
              <a:t>metal</a:t>
            </a:r>
            <a:endParaRPr lang="en-GB" sz="23900" dirty="0">
              <a:latin typeface="Twinkl" panose="02000000000000000000" pitchFamily="2" charset="0"/>
            </a:endParaRPr>
          </a:p>
        </p:txBody>
      </p:sp>
      <p:sp>
        <p:nvSpPr>
          <p:cNvPr id="3" name="Rectangle 2">
            <a:extLst>
              <a:ext uri="{FF2B5EF4-FFF2-40B4-BE49-F238E27FC236}">
                <a16:creationId xmlns:a16="http://schemas.microsoft.com/office/drawing/2014/main" id="{13BB5EC0-7A96-4D29-A835-6FAE896C31A4}"/>
              </a:ext>
            </a:extLst>
          </p:cNvPr>
          <p:cNvSpPr/>
          <p:nvPr/>
        </p:nvSpPr>
        <p:spPr>
          <a:xfrm>
            <a:off x="7525180" y="798286"/>
            <a:ext cx="3273448" cy="312261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02354299"/>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0" y="2274838"/>
            <a:ext cx="12569371" cy="2585323"/>
          </a:xfrm>
          <a:prstGeom prst="rect">
            <a:avLst/>
          </a:prstGeom>
          <a:noFill/>
        </p:spPr>
        <p:txBody>
          <a:bodyPr wrap="square" rtlCol="0">
            <a:spAutoFit/>
          </a:bodyPr>
          <a:lstStyle/>
          <a:p>
            <a:r>
              <a:rPr lang="en-GB" sz="5400" dirty="0">
                <a:latin typeface="Twinkl" panose="02000000000000000000" pitchFamily="2" charset="0"/>
              </a:rPr>
              <a:t>The land is flooded </a:t>
            </a:r>
            <a:r>
              <a:rPr lang="en-GB" sz="5400" dirty="0">
                <a:solidFill>
                  <a:srgbClr val="FF0000"/>
                </a:solidFill>
                <a:latin typeface="Twinkl" panose="02000000000000000000" pitchFamily="2" charset="0"/>
              </a:rPr>
              <a:t>because</a:t>
            </a:r>
            <a:r>
              <a:rPr lang="en-GB" sz="5400" dirty="0">
                <a:latin typeface="Twinkl" panose="02000000000000000000" pitchFamily="2" charset="0"/>
              </a:rPr>
              <a:t> of the rain.</a:t>
            </a:r>
            <a:endParaRPr lang="en-GB" sz="22200" dirty="0">
              <a:latin typeface="Twinkl" panose="02000000000000000000" pitchFamily="2" charset="0"/>
            </a:endParaRPr>
          </a:p>
          <a:p>
            <a:endParaRPr lang="en-GB" sz="7200" dirty="0">
              <a:latin typeface="Twinkl Cursive Looped" panose="02000000000000000000" pitchFamily="2" charset="0"/>
            </a:endParaRPr>
          </a:p>
          <a:p>
            <a:r>
              <a:rPr lang="en-GB" sz="3200" dirty="0" smtClean="0">
                <a:solidFill>
                  <a:schemeClr val="accent6">
                    <a:lumMod val="50000"/>
                  </a:schemeClr>
                </a:solidFill>
                <a:latin typeface="Twinkl" panose="02000000000000000000" pitchFamily="2" charset="0"/>
              </a:rPr>
              <a:t>determiner</a:t>
            </a:r>
            <a:r>
              <a:rPr lang="en-GB" sz="3200" dirty="0" smtClean="0">
                <a:solidFill>
                  <a:srgbClr val="FF0000"/>
                </a:solidFill>
                <a:latin typeface="Twinkl" panose="02000000000000000000" pitchFamily="2" charset="0"/>
              </a:rPr>
              <a:t> noun</a:t>
            </a:r>
            <a:r>
              <a:rPr lang="en-GB" sz="3200" dirty="0" smtClean="0">
                <a:latin typeface="Twinkl" panose="02000000000000000000" pitchFamily="2" charset="0"/>
              </a:rPr>
              <a:t>    </a:t>
            </a:r>
            <a:r>
              <a:rPr lang="en-GB" sz="3200" dirty="0">
                <a:solidFill>
                  <a:srgbClr val="0070C0"/>
                </a:solidFill>
                <a:latin typeface="Twinkl" panose="02000000000000000000" pitchFamily="2" charset="0"/>
              </a:rPr>
              <a:t>verb</a:t>
            </a:r>
            <a:r>
              <a:rPr lang="en-GB" sz="3200" dirty="0">
                <a:latin typeface="Twinkl" panose="02000000000000000000" pitchFamily="2" charset="0"/>
              </a:rPr>
              <a:t>  </a:t>
            </a:r>
            <a:r>
              <a:rPr lang="en-GB" sz="3200" dirty="0" smtClean="0">
                <a:solidFill>
                  <a:srgbClr val="7030A0"/>
                </a:solidFill>
                <a:latin typeface="Twinkl" panose="02000000000000000000" pitchFamily="2" charset="0"/>
              </a:rPr>
              <a:t>adjective </a:t>
            </a:r>
            <a:r>
              <a:rPr lang="en-GB" sz="3200" dirty="0" smtClean="0">
                <a:solidFill>
                  <a:srgbClr val="FFC000"/>
                </a:solidFill>
                <a:latin typeface="Twinkl" panose="02000000000000000000" pitchFamily="2" charset="0"/>
              </a:rPr>
              <a:t>conjunction</a:t>
            </a:r>
            <a:r>
              <a:rPr lang="en-GB" sz="3200" dirty="0" smtClean="0">
                <a:solidFill>
                  <a:srgbClr val="7030A0"/>
                </a:solidFill>
                <a:latin typeface="Twinkl" panose="02000000000000000000" pitchFamily="2" charset="0"/>
              </a:rPr>
              <a:t> </a:t>
            </a:r>
            <a:r>
              <a:rPr lang="en-GB" sz="3200" dirty="0" smtClean="0">
                <a:solidFill>
                  <a:srgbClr val="00B050"/>
                </a:solidFill>
                <a:latin typeface="Twinkl" panose="02000000000000000000" pitchFamily="2" charset="0"/>
              </a:rPr>
              <a:t>determiner</a:t>
            </a:r>
            <a:r>
              <a:rPr lang="en-GB" sz="3200" dirty="0" smtClean="0">
                <a:solidFill>
                  <a:srgbClr val="7030A0"/>
                </a:solidFill>
                <a:latin typeface="Twinkl" panose="02000000000000000000" pitchFamily="2" charset="0"/>
              </a:rPr>
              <a:t> </a:t>
            </a:r>
            <a:r>
              <a:rPr lang="en-GB" sz="3200" dirty="0" smtClean="0">
                <a:solidFill>
                  <a:srgbClr val="FF0000"/>
                </a:solidFill>
                <a:latin typeface="Twinkl" panose="02000000000000000000" pitchFamily="2" charset="0"/>
              </a:rPr>
              <a:t>noun</a:t>
            </a:r>
            <a:endParaRPr lang="en-GB" sz="4000" dirty="0">
              <a:solidFill>
                <a:srgbClr val="FF0000"/>
              </a:solidFill>
              <a:latin typeface="Twinkl" panose="02000000000000000000" pitchFamily="2" charset="0"/>
            </a:endParaRPr>
          </a:p>
        </p:txBody>
      </p:sp>
      <p:cxnSp>
        <p:nvCxnSpPr>
          <p:cNvPr id="4" name="Straight Arrow Connector 3"/>
          <p:cNvCxnSpPr/>
          <p:nvPr/>
        </p:nvCxnSpPr>
        <p:spPr>
          <a:xfrm>
            <a:off x="682171" y="2815771"/>
            <a:ext cx="14515" cy="14369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2090057" y="3018971"/>
            <a:ext cx="435429" cy="14369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3280229" y="2975429"/>
            <a:ext cx="682171" cy="14949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5007429" y="3018971"/>
            <a:ext cx="391885" cy="14369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7097486" y="2975429"/>
            <a:ext cx="29028" cy="12772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9622971" y="2975429"/>
            <a:ext cx="87086" cy="13788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11016343" y="3018971"/>
            <a:ext cx="0" cy="14514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3087977"/>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95944" y="2274838"/>
            <a:ext cx="11740242" cy="4524315"/>
          </a:xfrm>
          <a:prstGeom prst="rect">
            <a:avLst/>
          </a:prstGeom>
          <a:noFill/>
        </p:spPr>
        <p:txBody>
          <a:bodyPr wrap="square" rtlCol="0">
            <a:spAutoFit/>
          </a:bodyPr>
          <a:lstStyle/>
          <a:p>
            <a:r>
              <a:rPr lang="en-GB" sz="7200" dirty="0">
                <a:latin typeface="Twinkl" panose="02000000000000000000" pitchFamily="2" charset="0"/>
              </a:rPr>
              <a:t>Etymology </a:t>
            </a:r>
          </a:p>
          <a:p>
            <a:endParaRPr lang="en-GB" sz="7200" dirty="0">
              <a:solidFill>
                <a:srgbClr val="FF0000"/>
              </a:solidFill>
              <a:latin typeface="Twinkl" panose="02000000000000000000" pitchFamily="2" charset="0"/>
            </a:endParaRPr>
          </a:p>
          <a:p>
            <a:r>
              <a:rPr lang="en-GB" sz="7200" dirty="0">
                <a:solidFill>
                  <a:srgbClr val="FF0000"/>
                </a:solidFill>
                <a:latin typeface="Twinkl" panose="02000000000000000000" pitchFamily="2" charset="0"/>
              </a:rPr>
              <a:t>The history of a word….</a:t>
            </a:r>
            <a:endParaRPr lang="en-GB" sz="4800" dirty="0">
              <a:solidFill>
                <a:srgbClr val="FF0000"/>
              </a:solidFill>
              <a:latin typeface="Twinkl" panose="02000000000000000000" pitchFamily="2" charset="0"/>
            </a:endParaRPr>
          </a:p>
          <a:p>
            <a:endParaRPr lang="en-GB" sz="7200" dirty="0"/>
          </a:p>
        </p:txBody>
      </p:sp>
    </p:spTree>
    <p:extLst>
      <p:ext uri="{BB962C8B-B14F-4D97-AF65-F5344CB8AC3E}">
        <p14:creationId xmlns:p14="http://schemas.microsoft.com/office/powerpoint/2010/main" val="2837496174"/>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20914" y="420915"/>
            <a:ext cx="11248572" cy="3539430"/>
          </a:xfrm>
          <a:prstGeom prst="rect">
            <a:avLst/>
          </a:prstGeom>
        </p:spPr>
        <p:txBody>
          <a:bodyPr wrap="square">
            <a:spAutoFit/>
          </a:bodyPr>
          <a:lstStyle/>
          <a:p>
            <a:r>
              <a:rPr lang="en-GB" sz="2800" b="1" dirty="0">
                <a:latin typeface="Twinkl" panose="02000000000000000000" pitchFamily="2" charset="0"/>
              </a:rPr>
              <a:t>poor – etymology</a:t>
            </a:r>
            <a:endParaRPr lang="en-GB" sz="2800" dirty="0">
              <a:latin typeface="Twinkl" panose="02000000000000000000" pitchFamily="2" charset="0"/>
            </a:endParaRPr>
          </a:p>
          <a:p>
            <a:r>
              <a:rPr lang="en-GB" sz="2800" dirty="0">
                <a:latin typeface="Twinkl" panose="02000000000000000000" pitchFamily="2" charset="0"/>
              </a:rPr>
              <a:t>From c. 1200 (“lacking money or resources, destitute of wealth; needy; indigent; also “small, scanty”, also voluntarily and deliberately, “devoid of </a:t>
            </a:r>
            <a:r>
              <a:rPr lang="en-GB" sz="2800" dirty="0" err="1">
                <a:latin typeface="Twinkl" panose="02000000000000000000" pitchFamily="2" charset="0"/>
              </a:rPr>
              <a:t>possesions</a:t>
            </a:r>
            <a:r>
              <a:rPr lang="en-GB" sz="2800" dirty="0">
                <a:latin typeface="Twinkl" panose="02000000000000000000" pitchFamily="2" charset="0"/>
              </a:rPr>
              <a:t> in conformity with Christian virtues”.  From old French </a:t>
            </a:r>
            <a:r>
              <a:rPr lang="en-GB" sz="2800" i="1" dirty="0" err="1">
                <a:latin typeface="Twinkl" panose="02000000000000000000" pitchFamily="2" charset="0"/>
              </a:rPr>
              <a:t>povre</a:t>
            </a:r>
            <a:r>
              <a:rPr lang="en-GB" sz="2800" dirty="0">
                <a:latin typeface="Twinkl" panose="02000000000000000000" pitchFamily="2" charset="0"/>
              </a:rPr>
              <a:t> meaning poor, wretched, dispossessed, inadequate, weak, thin”.  From Latin pauper “poor, not wealthy”</a:t>
            </a:r>
          </a:p>
          <a:p>
            <a:pPr>
              <a:spcAft>
                <a:spcPts val="0"/>
              </a:spcAft>
            </a:pPr>
            <a:endParaRPr lang="en-GB" sz="28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558172481"/>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77371" y="551543"/>
            <a:ext cx="11263086" cy="3477875"/>
          </a:xfrm>
          <a:prstGeom prst="rect">
            <a:avLst/>
          </a:prstGeom>
        </p:spPr>
        <p:txBody>
          <a:bodyPr wrap="square">
            <a:spAutoFit/>
          </a:bodyPr>
          <a:lstStyle/>
          <a:p>
            <a:r>
              <a:rPr lang="en-GB" sz="3200" b="1" dirty="0">
                <a:latin typeface="Twinkl" panose="02000000000000000000" pitchFamily="2" charset="0"/>
              </a:rPr>
              <a:t>because – etymology</a:t>
            </a:r>
            <a:endParaRPr lang="en-GB" sz="3200" dirty="0">
              <a:latin typeface="Twinkl" panose="02000000000000000000" pitchFamily="2" charset="0"/>
            </a:endParaRPr>
          </a:p>
          <a:p>
            <a:r>
              <a:rPr lang="en-GB" sz="3200" dirty="0">
                <a:latin typeface="Twinkl" panose="02000000000000000000" pitchFamily="2" charset="0"/>
              </a:rPr>
              <a:t>From Late 14</a:t>
            </a:r>
            <a:r>
              <a:rPr lang="en-GB" sz="3200" baseline="30000" dirty="0">
                <a:latin typeface="Twinkl" panose="02000000000000000000" pitchFamily="2" charset="0"/>
              </a:rPr>
              <a:t>th</a:t>
            </a:r>
            <a:r>
              <a:rPr lang="en-GB" sz="3200" dirty="0">
                <a:latin typeface="Twinkl" panose="02000000000000000000" pitchFamily="2" charset="0"/>
              </a:rPr>
              <a:t> century, from phrase </a:t>
            </a:r>
            <a:r>
              <a:rPr lang="en-GB" sz="3200" i="1" dirty="0">
                <a:latin typeface="Twinkl" panose="02000000000000000000" pitchFamily="2" charset="0"/>
              </a:rPr>
              <a:t>bi cause</a:t>
            </a:r>
            <a:r>
              <a:rPr lang="en-GB" sz="3200" dirty="0">
                <a:latin typeface="Twinkl" panose="02000000000000000000" pitchFamily="2" charset="0"/>
              </a:rPr>
              <a:t>, introducing a subordinate clause or phrase, “by cause, for the reason that,” from by (preposition) + cause (noun)</a:t>
            </a:r>
          </a:p>
          <a:p>
            <a:r>
              <a:rPr lang="en-GB" sz="3200" dirty="0" err="1">
                <a:latin typeface="Twinkl" panose="02000000000000000000" pitchFamily="2" charset="0"/>
              </a:rPr>
              <a:t>Modeled</a:t>
            </a:r>
            <a:r>
              <a:rPr lang="en-GB" sz="3200" dirty="0">
                <a:latin typeface="Twinkl" panose="02000000000000000000" pitchFamily="2" charset="0"/>
              </a:rPr>
              <a:t> on French </a:t>
            </a:r>
            <a:r>
              <a:rPr lang="en-GB" sz="3200" i="1" dirty="0">
                <a:latin typeface="Twinkl" panose="02000000000000000000" pitchFamily="2" charset="0"/>
              </a:rPr>
              <a:t>par cause</a:t>
            </a:r>
            <a:r>
              <a:rPr lang="en-GB" sz="3200" dirty="0">
                <a:latin typeface="Twinkl" panose="02000000000000000000" pitchFamily="2" charset="0"/>
              </a:rPr>
              <a:t>.  Originally often followed by </a:t>
            </a:r>
            <a:r>
              <a:rPr lang="en-GB" sz="3200" i="1" dirty="0">
                <a:latin typeface="Twinkl" panose="02000000000000000000" pitchFamily="2" charset="0"/>
              </a:rPr>
              <a:t>that </a:t>
            </a:r>
            <a:r>
              <a:rPr lang="en-GB" sz="3200" dirty="0">
                <a:latin typeface="Twinkl" panose="02000000000000000000" pitchFamily="2" charset="0"/>
              </a:rPr>
              <a:t>or </a:t>
            </a:r>
            <a:r>
              <a:rPr lang="en-GB" sz="3200" i="1" dirty="0">
                <a:latin typeface="Twinkl" panose="02000000000000000000" pitchFamily="2" charset="0"/>
              </a:rPr>
              <a:t>why.  </a:t>
            </a:r>
            <a:endParaRPr lang="en-GB" sz="3200" dirty="0">
              <a:latin typeface="Twinkl" panose="02000000000000000000" pitchFamily="2" charset="0"/>
            </a:endParaRPr>
          </a:p>
          <a:p>
            <a:pPr>
              <a:spcAft>
                <a:spcPts val="0"/>
              </a:spcAft>
            </a:pPr>
            <a:endParaRPr lang="en-GB" sz="28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812214958"/>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225879" y="1050195"/>
            <a:ext cx="11740242" cy="5632311"/>
          </a:xfrm>
          <a:prstGeom prst="rect">
            <a:avLst/>
          </a:prstGeom>
          <a:noFill/>
        </p:spPr>
        <p:txBody>
          <a:bodyPr wrap="square" rtlCol="0">
            <a:spAutoFit/>
          </a:bodyPr>
          <a:lstStyle/>
          <a:p>
            <a:r>
              <a:rPr lang="en-GB" sz="7200" dirty="0">
                <a:latin typeface="Twinkl" panose="02000000000000000000" pitchFamily="2" charset="0"/>
              </a:rPr>
              <a:t>Let’s </a:t>
            </a:r>
            <a:r>
              <a:rPr lang="en-GB" sz="7200" i="1" dirty="0">
                <a:latin typeface="Twinkl" panose="02000000000000000000" pitchFamily="2" charset="0"/>
              </a:rPr>
              <a:t>investigate….</a:t>
            </a:r>
          </a:p>
          <a:p>
            <a:endParaRPr lang="en-GB" sz="7200" i="1" dirty="0">
              <a:latin typeface="Twinkl" panose="02000000000000000000" pitchFamily="2" charset="0"/>
            </a:endParaRPr>
          </a:p>
          <a:p>
            <a:r>
              <a:rPr lang="en-GB" sz="7200" i="1" dirty="0">
                <a:latin typeface="Twinkl" panose="02000000000000000000" pitchFamily="2" charset="0"/>
              </a:rPr>
              <a:t>Can you find synonyms?</a:t>
            </a:r>
          </a:p>
          <a:p>
            <a:r>
              <a:rPr lang="en-GB" sz="7200" i="1" dirty="0">
                <a:latin typeface="Twinkl" panose="02000000000000000000" pitchFamily="2" charset="0"/>
              </a:rPr>
              <a:t>Can you create questions? </a:t>
            </a:r>
          </a:p>
          <a:p>
            <a:endParaRPr lang="en-GB" sz="7200" dirty="0">
              <a:solidFill>
                <a:srgbClr val="FF0000"/>
              </a:solidFill>
              <a:latin typeface="Twinkl Cursive Looped" panose="02000000000000000000" pitchFamily="2" charset="0"/>
            </a:endParaRPr>
          </a:p>
        </p:txBody>
      </p:sp>
    </p:spTree>
    <p:extLst>
      <p:ext uri="{BB962C8B-B14F-4D97-AF65-F5344CB8AC3E}">
        <p14:creationId xmlns:p14="http://schemas.microsoft.com/office/powerpoint/2010/main" val="4027390957"/>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669473" y="821595"/>
            <a:ext cx="11740242" cy="5632311"/>
          </a:xfrm>
          <a:prstGeom prst="rect">
            <a:avLst/>
          </a:prstGeom>
          <a:noFill/>
        </p:spPr>
        <p:txBody>
          <a:bodyPr wrap="square" rtlCol="0">
            <a:spAutoFit/>
          </a:bodyPr>
          <a:lstStyle/>
          <a:p>
            <a:r>
              <a:rPr lang="en-GB" sz="7200" dirty="0">
                <a:latin typeface="Twinkl" panose="02000000000000000000" pitchFamily="2" charset="0"/>
              </a:rPr>
              <a:t>Synonyms of </a:t>
            </a:r>
            <a:r>
              <a:rPr lang="en-GB" sz="7200" dirty="0" smtClean="0">
                <a:latin typeface="Twinkl" panose="02000000000000000000" pitchFamily="2" charset="0"/>
              </a:rPr>
              <a:t>poor</a:t>
            </a:r>
            <a:r>
              <a:rPr lang="en-GB" sz="7200" dirty="0" smtClean="0">
                <a:latin typeface="Twinkl" panose="02000000000000000000" pitchFamily="2" charset="0"/>
              </a:rPr>
              <a:t>…</a:t>
            </a:r>
            <a:endParaRPr lang="en-GB" sz="7200" dirty="0">
              <a:latin typeface="Twinkl" panose="02000000000000000000" pitchFamily="2" charset="0"/>
            </a:endParaRPr>
          </a:p>
          <a:p>
            <a:pPr algn="l">
              <a:buFont typeface="Arial" panose="020B0604020202020204" pitchFamily="34" charset="0"/>
              <a:buChar char="•"/>
            </a:pPr>
            <a:r>
              <a:rPr lang="en-US" sz="7200" dirty="0" smtClean="0">
                <a:solidFill>
                  <a:srgbClr val="202124"/>
                </a:solidFill>
                <a:latin typeface="Twinkl" panose="02000000000000000000" pitchFamily="2" charset="0"/>
              </a:rPr>
              <a:t>needy</a:t>
            </a:r>
            <a:endParaRPr lang="en-GB" sz="7200" b="0" i="0" dirty="0">
              <a:solidFill>
                <a:srgbClr val="202124"/>
              </a:solidFill>
              <a:effectLst/>
              <a:latin typeface="Twinkl" panose="02000000000000000000" pitchFamily="2" charset="0"/>
            </a:endParaRPr>
          </a:p>
          <a:p>
            <a:pPr algn="l">
              <a:buFont typeface="Arial" panose="020B0604020202020204" pitchFamily="34" charset="0"/>
              <a:buChar char="•"/>
            </a:pPr>
            <a:r>
              <a:rPr lang="en-US" sz="7200" dirty="0" smtClean="0">
                <a:solidFill>
                  <a:srgbClr val="202124"/>
                </a:solidFill>
                <a:latin typeface="Twinkl" panose="02000000000000000000" pitchFamily="2" charset="0"/>
              </a:rPr>
              <a:t>imperfect</a:t>
            </a:r>
          </a:p>
          <a:p>
            <a:pPr algn="l">
              <a:buFont typeface="Arial" panose="020B0604020202020204" pitchFamily="34" charset="0"/>
              <a:buChar char="•"/>
            </a:pPr>
            <a:r>
              <a:rPr lang="en-US" sz="7200" b="0" i="0" dirty="0" smtClean="0">
                <a:solidFill>
                  <a:srgbClr val="202124"/>
                </a:solidFill>
                <a:effectLst/>
                <a:latin typeface="Twinkl" panose="02000000000000000000" pitchFamily="2" charset="0"/>
              </a:rPr>
              <a:t>faulty</a:t>
            </a:r>
            <a:endParaRPr lang="en-GB" sz="7200" b="0" i="0" dirty="0">
              <a:solidFill>
                <a:srgbClr val="202124"/>
              </a:solidFill>
              <a:effectLst/>
              <a:latin typeface="Twinkl" panose="02000000000000000000" pitchFamily="2" charset="0"/>
            </a:endParaRPr>
          </a:p>
          <a:p>
            <a:pPr algn="l"/>
            <a:endParaRPr lang="en-GB" sz="7200" dirty="0">
              <a:solidFill>
                <a:srgbClr val="FF0000"/>
              </a:solidFill>
              <a:latin typeface="Twinkl" panose="02000000000000000000" pitchFamily="2" charset="0"/>
            </a:endParaRPr>
          </a:p>
        </p:txBody>
      </p:sp>
    </p:spTree>
    <p:extLst>
      <p:ext uri="{BB962C8B-B14F-4D97-AF65-F5344CB8AC3E}">
        <p14:creationId xmlns:p14="http://schemas.microsoft.com/office/powerpoint/2010/main" val="1758391887"/>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669473" y="821595"/>
            <a:ext cx="11740242" cy="5632311"/>
          </a:xfrm>
          <a:prstGeom prst="rect">
            <a:avLst/>
          </a:prstGeom>
          <a:noFill/>
        </p:spPr>
        <p:txBody>
          <a:bodyPr wrap="square" rtlCol="0">
            <a:spAutoFit/>
          </a:bodyPr>
          <a:lstStyle/>
          <a:p>
            <a:r>
              <a:rPr lang="en-GB" sz="7200" dirty="0">
                <a:latin typeface="Twinkl" panose="02000000000000000000" pitchFamily="2" charset="0"/>
              </a:rPr>
              <a:t>Synonyms of </a:t>
            </a:r>
            <a:r>
              <a:rPr lang="en-GB" sz="7200" dirty="0" smtClean="0">
                <a:latin typeface="Twinkl" panose="02000000000000000000" pitchFamily="2" charset="0"/>
              </a:rPr>
              <a:t>because</a:t>
            </a:r>
            <a:r>
              <a:rPr lang="en-GB" sz="7200" dirty="0" smtClean="0">
                <a:latin typeface="Twinkl" panose="02000000000000000000" pitchFamily="2" charset="0"/>
              </a:rPr>
              <a:t>…</a:t>
            </a:r>
            <a:endParaRPr lang="en-GB" sz="7200" dirty="0">
              <a:latin typeface="Twinkl" panose="02000000000000000000" pitchFamily="2" charset="0"/>
            </a:endParaRPr>
          </a:p>
          <a:p>
            <a:pPr algn="l">
              <a:buFont typeface="Arial" panose="020B0604020202020204" pitchFamily="34" charset="0"/>
              <a:buChar char="•"/>
            </a:pPr>
            <a:r>
              <a:rPr lang="en-US" sz="7200" dirty="0" smtClean="0">
                <a:solidFill>
                  <a:srgbClr val="202124"/>
                </a:solidFill>
                <a:latin typeface="Twinkl" panose="02000000000000000000" pitchFamily="2" charset="0"/>
              </a:rPr>
              <a:t>since</a:t>
            </a:r>
            <a:endParaRPr lang="en-GB" sz="7200" dirty="0">
              <a:solidFill>
                <a:srgbClr val="202124"/>
              </a:solidFill>
              <a:latin typeface="Twinkl" panose="02000000000000000000" pitchFamily="2" charset="0"/>
            </a:endParaRPr>
          </a:p>
          <a:p>
            <a:pPr algn="l">
              <a:buFont typeface="Arial" panose="020B0604020202020204" pitchFamily="34" charset="0"/>
              <a:buChar char="•"/>
            </a:pPr>
            <a:r>
              <a:rPr lang="en-US" sz="7200" dirty="0" smtClean="0">
                <a:solidFill>
                  <a:srgbClr val="202124"/>
                </a:solidFill>
                <a:latin typeface="Twinkl" panose="02000000000000000000" pitchFamily="2" charset="0"/>
              </a:rPr>
              <a:t>as</a:t>
            </a:r>
            <a:endParaRPr lang="en-GB" sz="7200" dirty="0">
              <a:solidFill>
                <a:srgbClr val="202124"/>
              </a:solidFill>
              <a:latin typeface="Twinkl" panose="02000000000000000000" pitchFamily="2" charset="0"/>
            </a:endParaRPr>
          </a:p>
          <a:p>
            <a:pPr algn="l">
              <a:buFont typeface="Arial" panose="020B0604020202020204" pitchFamily="34" charset="0"/>
              <a:buChar char="•"/>
            </a:pPr>
            <a:r>
              <a:rPr lang="en-US" sz="7200" dirty="0" smtClean="0">
                <a:solidFill>
                  <a:srgbClr val="202124"/>
                </a:solidFill>
                <a:latin typeface="Twinkl" panose="02000000000000000000" pitchFamily="2" charset="0"/>
              </a:rPr>
              <a:t>for the reason that</a:t>
            </a:r>
            <a:endParaRPr lang="en-GB" sz="7200" b="0" i="0" dirty="0">
              <a:solidFill>
                <a:srgbClr val="202124"/>
              </a:solidFill>
              <a:effectLst/>
              <a:latin typeface="Twinkl" panose="02000000000000000000" pitchFamily="2" charset="0"/>
            </a:endParaRPr>
          </a:p>
          <a:p>
            <a:pPr algn="l">
              <a:buFont typeface="Arial" panose="020B0604020202020204" pitchFamily="34" charset="0"/>
              <a:buChar char="•"/>
            </a:pPr>
            <a:endParaRPr lang="en-GB" sz="7200" dirty="0">
              <a:solidFill>
                <a:srgbClr val="FF0000"/>
              </a:solidFill>
              <a:latin typeface="Twinkl Cursive Looped" panose="02000000000000000000" pitchFamily="2" charset="0"/>
            </a:endParaRPr>
          </a:p>
        </p:txBody>
      </p:sp>
    </p:spTree>
    <p:extLst>
      <p:ext uri="{BB962C8B-B14F-4D97-AF65-F5344CB8AC3E}">
        <p14:creationId xmlns:p14="http://schemas.microsoft.com/office/powerpoint/2010/main" val="4028016834"/>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225879" y="707295"/>
            <a:ext cx="11740242" cy="6740307"/>
          </a:xfrm>
          <a:prstGeom prst="rect">
            <a:avLst/>
          </a:prstGeom>
          <a:noFill/>
        </p:spPr>
        <p:txBody>
          <a:bodyPr wrap="square" rtlCol="0">
            <a:spAutoFit/>
          </a:bodyPr>
          <a:lstStyle/>
          <a:p>
            <a:r>
              <a:rPr lang="en-GB" sz="6000" dirty="0">
                <a:latin typeface="Twinkl" panose="02000000000000000000" pitchFamily="2" charset="0"/>
              </a:rPr>
              <a:t>Investigate ways of creating questions for other children using the words </a:t>
            </a:r>
            <a:r>
              <a:rPr lang="en-GB" sz="6000" dirty="0" smtClean="0">
                <a:latin typeface="Twinkl" panose="02000000000000000000" pitchFamily="2" charset="0"/>
              </a:rPr>
              <a:t>poor</a:t>
            </a:r>
            <a:r>
              <a:rPr lang="en-GB" sz="6000" dirty="0" smtClean="0">
                <a:latin typeface="Twinkl" panose="02000000000000000000" pitchFamily="2" charset="0"/>
              </a:rPr>
              <a:t> </a:t>
            </a:r>
            <a:r>
              <a:rPr lang="en-GB" sz="6000" dirty="0">
                <a:latin typeface="Twinkl" panose="02000000000000000000" pitchFamily="2" charset="0"/>
              </a:rPr>
              <a:t>and </a:t>
            </a:r>
            <a:r>
              <a:rPr lang="en-GB" sz="6000" dirty="0" smtClean="0">
                <a:latin typeface="Twinkl" panose="02000000000000000000" pitchFamily="2" charset="0"/>
              </a:rPr>
              <a:t>because</a:t>
            </a:r>
            <a:r>
              <a:rPr lang="en-GB" sz="6000" dirty="0" smtClean="0">
                <a:latin typeface="Twinkl" panose="02000000000000000000" pitchFamily="2" charset="0"/>
              </a:rPr>
              <a:t>.   </a:t>
            </a:r>
            <a:endParaRPr lang="en-GB" sz="6000" dirty="0">
              <a:latin typeface="Twinkl" panose="02000000000000000000" pitchFamily="2" charset="0"/>
            </a:endParaRPr>
          </a:p>
          <a:p>
            <a:endParaRPr lang="en-GB" sz="6000" dirty="0">
              <a:latin typeface="Twinkl" panose="02000000000000000000" pitchFamily="2" charset="0"/>
            </a:endParaRPr>
          </a:p>
          <a:p>
            <a:r>
              <a:rPr lang="en-GB" sz="6000" dirty="0">
                <a:latin typeface="Twinkl" panose="02000000000000000000" pitchFamily="2" charset="0"/>
              </a:rPr>
              <a:t>Think about a mark scheme to show if they are correct.</a:t>
            </a:r>
            <a:endParaRPr lang="en-GB" sz="6000" i="1" dirty="0">
              <a:latin typeface="Twinkl" panose="02000000000000000000" pitchFamily="2" charset="0"/>
            </a:endParaRPr>
          </a:p>
          <a:p>
            <a:endParaRPr lang="en-GB" sz="7200" dirty="0">
              <a:solidFill>
                <a:srgbClr val="FF0000"/>
              </a:solidFill>
              <a:latin typeface="Twinkl Cursive Looped" panose="02000000000000000000" pitchFamily="2" charset="0"/>
            </a:endParaRPr>
          </a:p>
        </p:txBody>
      </p:sp>
    </p:spTree>
    <p:extLst>
      <p:ext uri="{BB962C8B-B14F-4D97-AF65-F5344CB8AC3E}">
        <p14:creationId xmlns:p14="http://schemas.microsoft.com/office/powerpoint/2010/main" val="3195515084"/>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96851" y="170266"/>
            <a:ext cx="11740242" cy="6555641"/>
          </a:xfrm>
          <a:prstGeom prst="rect">
            <a:avLst/>
          </a:prstGeom>
          <a:noFill/>
        </p:spPr>
        <p:txBody>
          <a:bodyPr wrap="square" rtlCol="0">
            <a:spAutoFit/>
          </a:bodyPr>
          <a:lstStyle/>
          <a:p>
            <a:r>
              <a:rPr lang="en-GB" sz="1800" b="1" dirty="0">
                <a:solidFill>
                  <a:srgbClr val="000000"/>
                </a:solidFill>
                <a:effectLst/>
                <a:latin typeface="Twinkl" panose="02000000000000000000" pitchFamily="2" charset="0"/>
                <a:ea typeface="Times New Roman" panose="02020603050405020304" pitchFamily="18" charset="0"/>
              </a:rPr>
              <a:t>Example…</a:t>
            </a:r>
          </a:p>
          <a:p>
            <a:endParaRPr lang="en-GB" b="1" dirty="0">
              <a:solidFill>
                <a:srgbClr val="000000"/>
              </a:solidFill>
              <a:latin typeface="Twinkl" panose="02000000000000000000" pitchFamily="2" charset="0"/>
              <a:ea typeface="Times New Roman" panose="02020603050405020304" pitchFamily="18" charset="0"/>
            </a:endParaRPr>
          </a:p>
          <a:p>
            <a:r>
              <a:rPr lang="en-GB" sz="1800" b="1" dirty="0">
                <a:solidFill>
                  <a:srgbClr val="000000"/>
                </a:solidFill>
                <a:effectLst/>
                <a:latin typeface="Twinkl" panose="02000000000000000000" pitchFamily="2" charset="0"/>
                <a:ea typeface="Times New Roman" panose="02020603050405020304" pitchFamily="18" charset="0"/>
              </a:rPr>
              <a:t>Some children have written down the word </a:t>
            </a:r>
            <a:r>
              <a:rPr lang="en-GB" b="1" dirty="0" smtClean="0">
                <a:solidFill>
                  <a:srgbClr val="000000"/>
                </a:solidFill>
                <a:latin typeface="Twinkl" panose="02000000000000000000" pitchFamily="2" charset="0"/>
                <a:ea typeface="Times New Roman" panose="02020603050405020304" pitchFamily="18" charset="0"/>
              </a:rPr>
              <a:t>floor</a:t>
            </a:r>
            <a:r>
              <a:rPr lang="en-GB" sz="1800" b="1" dirty="0" smtClean="0">
                <a:solidFill>
                  <a:srgbClr val="000000"/>
                </a:solidFill>
                <a:effectLst/>
                <a:latin typeface="Twinkl" panose="02000000000000000000" pitchFamily="2" charset="0"/>
                <a:ea typeface="Times New Roman" panose="02020603050405020304" pitchFamily="18" charset="0"/>
              </a:rPr>
              <a:t> </a:t>
            </a:r>
            <a:r>
              <a:rPr lang="en-GB" sz="1800" b="1" dirty="0">
                <a:solidFill>
                  <a:srgbClr val="000000"/>
                </a:solidFill>
                <a:effectLst/>
                <a:latin typeface="Twinkl" panose="02000000000000000000" pitchFamily="2" charset="0"/>
                <a:ea typeface="Times New Roman" panose="02020603050405020304" pitchFamily="18" charset="0"/>
              </a:rPr>
              <a:t>and misspelled it.</a:t>
            </a:r>
          </a:p>
          <a:p>
            <a:endParaRPr lang="en-GB" b="1" dirty="0">
              <a:solidFill>
                <a:srgbClr val="000000"/>
              </a:solidFill>
              <a:latin typeface="Twinkl" panose="02000000000000000000" pitchFamily="2" charset="0"/>
              <a:ea typeface="Times New Roman" panose="02020603050405020304" pitchFamily="18" charset="0"/>
            </a:endParaRPr>
          </a:p>
          <a:p>
            <a:r>
              <a:rPr lang="en-GB" sz="1800" b="1" dirty="0">
                <a:solidFill>
                  <a:srgbClr val="000000"/>
                </a:solidFill>
                <a:effectLst/>
                <a:latin typeface="Twinkl" panose="02000000000000000000" pitchFamily="2" charset="0"/>
                <a:ea typeface="Times New Roman" panose="02020603050405020304" pitchFamily="18" charset="0"/>
              </a:rPr>
              <a:t>Can you explain where these children have gone wrong with their spelling</a:t>
            </a:r>
            <a:r>
              <a:rPr lang="en-GB" sz="1800" b="1" dirty="0" smtClean="0">
                <a:solidFill>
                  <a:srgbClr val="000000"/>
                </a:solidFill>
                <a:effectLst/>
                <a:latin typeface="Twinkl" panose="02000000000000000000" pitchFamily="2" charset="0"/>
                <a:ea typeface="Times New Roman" panose="02020603050405020304" pitchFamily="18" charset="0"/>
              </a:rPr>
              <a:t>?</a:t>
            </a:r>
          </a:p>
          <a:p>
            <a:r>
              <a:rPr lang="en-GB" sz="6600" b="1" dirty="0" err="1">
                <a:latin typeface="Twinkl" panose="02000000000000000000" pitchFamily="2" charset="0"/>
              </a:rPr>
              <a:t>p</a:t>
            </a:r>
            <a:r>
              <a:rPr lang="en-GB" sz="6600" b="1" dirty="0" err="1" smtClean="0">
                <a:latin typeface="Twinkl" panose="02000000000000000000" pitchFamily="2" charset="0"/>
              </a:rPr>
              <a:t>or</a:t>
            </a:r>
            <a:r>
              <a:rPr lang="en-GB" sz="6600" b="1" dirty="0" smtClean="0">
                <a:latin typeface="Twinkl" panose="02000000000000000000" pitchFamily="2" charset="0"/>
              </a:rPr>
              <a:t>     </a:t>
            </a:r>
            <a:endParaRPr lang="en-GB" sz="6600" b="1" dirty="0" smtClean="0">
              <a:latin typeface="Twinkl" panose="02000000000000000000" pitchFamily="2" charset="0"/>
            </a:endParaRPr>
          </a:p>
          <a:p>
            <a:r>
              <a:rPr lang="en-GB" sz="6600" b="1" dirty="0" err="1">
                <a:latin typeface="Twinkl" panose="02000000000000000000" pitchFamily="2" charset="0"/>
              </a:rPr>
              <a:t>p</a:t>
            </a:r>
            <a:r>
              <a:rPr lang="en-GB" sz="6600" b="1" dirty="0" err="1" smtClean="0">
                <a:latin typeface="Twinkl" panose="02000000000000000000" pitchFamily="2" charset="0"/>
              </a:rPr>
              <a:t>oore</a:t>
            </a:r>
            <a:r>
              <a:rPr lang="en-GB" sz="6600" b="1" dirty="0" smtClean="0">
                <a:latin typeface="Twinkl" panose="02000000000000000000" pitchFamily="2" charset="0"/>
              </a:rPr>
              <a:t>     </a:t>
            </a:r>
            <a:endParaRPr lang="en-GB" sz="6600" b="1" dirty="0" smtClean="0">
              <a:latin typeface="Twinkl" panose="02000000000000000000" pitchFamily="2" charset="0"/>
            </a:endParaRPr>
          </a:p>
          <a:p>
            <a:r>
              <a:rPr lang="en-GB" sz="6600" b="1" dirty="0">
                <a:latin typeface="Twinkl" panose="02000000000000000000" pitchFamily="2" charset="0"/>
              </a:rPr>
              <a:t>p</a:t>
            </a:r>
            <a:r>
              <a:rPr lang="en-GB" sz="6600" b="1" dirty="0" smtClean="0">
                <a:latin typeface="Twinkl" panose="02000000000000000000" pitchFamily="2" charset="0"/>
              </a:rPr>
              <a:t>ore    </a:t>
            </a:r>
            <a:endParaRPr lang="en-GB" sz="6600" b="1" dirty="0" smtClean="0">
              <a:latin typeface="Twinkl" panose="02000000000000000000" pitchFamily="2" charset="0"/>
            </a:endParaRPr>
          </a:p>
          <a:p>
            <a:r>
              <a:rPr lang="en-GB" sz="6600" b="1" dirty="0" err="1" smtClean="0">
                <a:latin typeface="Twinkl" panose="02000000000000000000" pitchFamily="2" charset="0"/>
              </a:rPr>
              <a:t>phoor</a:t>
            </a:r>
            <a:r>
              <a:rPr lang="en-GB" sz="6600" b="1" dirty="0" smtClean="0">
                <a:latin typeface="Twinkl" panose="02000000000000000000" pitchFamily="2" charset="0"/>
              </a:rPr>
              <a:t>   </a:t>
            </a:r>
            <a:endParaRPr lang="en-GB" sz="6600" b="1" dirty="0">
              <a:latin typeface="Twinkl" panose="02000000000000000000" pitchFamily="2" charset="0"/>
            </a:endParaRPr>
          </a:p>
          <a:p>
            <a:r>
              <a:rPr lang="en-GB" sz="6600" b="1" dirty="0" smtClean="0">
                <a:latin typeface="Twinkl" panose="02000000000000000000" pitchFamily="2" charset="0"/>
              </a:rPr>
              <a:t> </a:t>
            </a:r>
            <a:endParaRPr lang="en-GB" sz="6600" b="1" dirty="0">
              <a:solidFill>
                <a:srgbClr val="000000"/>
              </a:solidFill>
              <a:effectLst/>
              <a:latin typeface="Twinkl" panose="02000000000000000000" pitchFamily="2" charset="0"/>
              <a:ea typeface="Times New Roman" panose="02020603050405020304" pitchFamily="18" charset="0"/>
            </a:endParaRPr>
          </a:p>
        </p:txBody>
      </p:sp>
    </p:spTree>
    <p:extLst>
      <p:ext uri="{BB962C8B-B14F-4D97-AF65-F5344CB8AC3E}">
        <p14:creationId xmlns:p14="http://schemas.microsoft.com/office/powerpoint/2010/main" val="1195781600"/>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96851" y="170266"/>
            <a:ext cx="11740242" cy="6555641"/>
          </a:xfrm>
          <a:prstGeom prst="rect">
            <a:avLst/>
          </a:prstGeom>
          <a:noFill/>
        </p:spPr>
        <p:txBody>
          <a:bodyPr wrap="square" rtlCol="0">
            <a:spAutoFit/>
          </a:bodyPr>
          <a:lstStyle/>
          <a:p>
            <a:r>
              <a:rPr lang="en-GB" sz="1800" b="1" dirty="0">
                <a:solidFill>
                  <a:srgbClr val="000000"/>
                </a:solidFill>
                <a:effectLst/>
                <a:latin typeface="Twinkl" panose="02000000000000000000" pitchFamily="2" charset="0"/>
                <a:ea typeface="Times New Roman" panose="02020603050405020304" pitchFamily="18" charset="0"/>
              </a:rPr>
              <a:t>Example…</a:t>
            </a:r>
          </a:p>
          <a:p>
            <a:endParaRPr lang="en-GB" b="1" dirty="0">
              <a:solidFill>
                <a:srgbClr val="000000"/>
              </a:solidFill>
              <a:latin typeface="Twinkl" panose="02000000000000000000" pitchFamily="2" charset="0"/>
              <a:ea typeface="Times New Roman" panose="02020603050405020304" pitchFamily="18" charset="0"/>
            </a:endParaRPr>
          </a:p>
          <a:p>
            <a:r>
              <a:rPr lang="en-GB" sz="1800" b="1" dirty="0">
                <a:solidFill>
                  <a:srgbClr val="000000"/>
                </a:solidFill>
                <a:effectLst/>
                <a:latin typeface="Twinkl" panose="02000000000000000000" pitchFamily="2" charset="0"/>
                <a:ea typeface="Times New Roman" panose="02020603050405020304" pitchFamily="18" charset="0"/>
              </a:rPr>
              <a:t>Some children have written down the word </a:t>
            </a:r>
            <a:r>
              <a:rPr lang="en-GB" b="1" dirty="0" smtClean="0">
                <a:solidFill>
                  <a:srgbClr val="000000"/>
                </a:solidFill>
                <a:latin typeface="Twinkl" panose="02000000000000000000" pitchFamily="2" charset="0"/>
                <a:ea typeface="Times New Roman" panose="02020603050405020304" pitchFamily="18" charset="0"/>
              </a:rPr>
              <a:t>floor</a:t>
            </a:r>
            <a:r>
              <a:rPr lang="en-GB" sz="1800" b="1" dirty="0" smtClean="0">
                <a:solidFill>
                  <a:srgbClr val="000000"/>
                </a:solidFill>
                <a:effectLst/>
                <a:latin typeface="Twinkl" panose="02000000000000000000" pitchFamily="2" charset="0"/>
                <a:ea typeface="Times New Roman" panose="02020603050405020304" pitchFamily="18" charset="0"/>
              </a:rPr>
              <a:t> </a:t>
            </a:r>
            <a:r>
              <a:rPr lang="en-GB" sz="1800" b="1" dirty="0">
                <a:solidFill>
                  <a:srgbClr val="000000"/>
                </a:solidFill>
                <a:effectLst/>
                <a:latin typeface="Twinkl" panose="02000000000000000000" pitchFamily="2" charset="0"/>
                <a:ea typeface="Times New Roman" panose="02020603050405020304" pitchFamily="18" charset="0"/>
              </a:rPr>
              <a:t>and misspelled it.</a:t>
            </a:r>
          </a:p>
          <a:p>
            <a:endParaRPr lang="en-GB" b="1" dirty="0">
              <a:solidFill>
                <a:srgbClr val="000000"/>
              </a:solidFill>
              <a:latin typeface="Twinkl" panose="02000000000000000000" pitchFamily="2" charset="0"/>
              <a:ea typeface="Times New Roman" panose="02020603050405020304" pitchFamily="18" charset="0"/>
            </a:endParaRPr>
          </a:p>
          <a:p>
            <a:r>
              <a:rPr lang="en-GB" sz="1800" b="1" dirty="0">
                <a:solidFill>
                  <a:srgbClr val="000000"/>
                </a:solidFill>
                <a:effectLst/>
                <a:latin typeface="Twinkl" panose="02000000000000000000" pitchFamily="2" charset="0"/>
                <a:ea typeface="Times New Roman" panose="02020603050405020304" pitchFamily="18" charset="0"/>
              </a:rPr>
              <a:t>Can you explain where these children have gone wrong with their spelling</a:t>
            </a:r>
            <a:r>
              <a:rPr lang="en-GB" sz="1800" b="1" dirty="0" smtClean="0">
                <a:solidFill>
                  <a:srgbClr val="000000"/>
                </a:solidFill>
                <a:effectLst/>
                <a:latin typeface="Twinkl" panose="02000000000000000000" pitchFamily="2" charset="0"/>
                <a:ea typeface="Times New Roman" panose="02020603050405020304" pitchFamily="18" charset="0"/>
              </a:rPr>
              <a:t>?</a:t>
            </a:r>
          </a:p>
          <a:p>
            <a:r>
              <a:rPr lang="en-GB" sz="6600" b="1" dirty="0" err="1">
                <a:latin typeface="Twinkl" panose="02000000000000000000" pitchFamily="2" charset="0"/>
              </a:rPr>
              <a:t>p</a:t>
            </a:r>
            <a:r>
              <a:rPr lang="en-GB" sz="6600" b="1" dirty="0" err="1" smtClean="0">
                <a:latin typeface="Twinkl" panose="02000000000000000000" pitchFamily="2" charset="0"/>
              </a:rPr>
              <a:t>or</a:t>
            </a:r>
            <a:r>
              <a:rPr lang="en-GB" sz="6600" b="1" dirty="0" smtClean="0">
                <a:latin typeface="Twinkl" panose="02000000000000000000" pitchFamily="2" charset="0"/>
              </a:rPr>
              <a:t> </a:t>
            </a:r>
            <a:r>
              <a:rPr lang="en-GB" sz="6600" b="1" dirty="0" smtClean="0">
                <a:latin typeface="Twinkl" panose="02000000000000000000" pitchFamily="2" charset="0"/>
              </a:rPr>
              <a:t>– </a:t>
            </a:r>
            <a:r>
              <a:rPr lang="en-GB" sz="3600" b="1" i="1" dirty="0" smtClean="0">
                <a:latin typeface="Twinkl" panose="02000000000000000000" pitchFamily="2" charset="0"/>
              </a:rPr>
              <a:t>they have missed out an “o”</a:t>
            </a:r>
            <a:r>
              <a:rPr lang="en-GB" sz="3600" b="1" dirty="0" smtClean="0">
                <a:latin typeface="Twinkl" panose="02000000000000000000" pitchFamily="2" charset="0"/>
              </a:rPr>
              <a:t>    </a:t>
            </a:r>
          </a:p>
          <a:p>
            <a:r>
              <a:rPr lang="en-GB" sz="6600" b="1" dirty="0" err="1">
                <a:latin typeface="Twinkl" panose="02000000000000000000" pitchFamily="2" charset="0"/>
              </a:rPr>
              <a:t>p</a:t>
            </a:r>
            <a:r>
              <a:rPr lang="en-GB" sz="6600" b="1" dirty="0" err="1" smtClean="0">
                <a:latin typeface="Twinkl" panose="02000000000000000000" pitchFamily="2" charset="0"/>
              </a:rPr>
              <a:t>oore</a:t>
            </a:r>
            <a:r>
              <a:rPr lang="en-GB" sz="6600" b="1" dirty="0" smtClean="0">
                <a:latin typeface="Twinkl" panose="02000000000000000000" pitchFamily="2" charset="0"/>
              </a:rPr>
              <a:t> </a:t>
            </a:r>
            <a:r>
              <a:rPr lang="en-GB" sz="6600" b="1" dirty="0" smtClean="0">
                <a:latin typeface="Twinkl" panose="02000000000000000000" pitchFamily="2" charset="0"/>
              </a:rPr>
              <a:t>–</a:t>
            </a:r>
            <a:r>
              <a:rPr lang="en-GB" sz="4400" b="1" dirty="0" smtClean="0">
                <a:latin typeface="Twinkl" panose="02000000000000000000" pitchFamily="2" charset="0"/>
              </a:rPr>
              <a:t> </a:t>
            </a:r>
            <a:r>
              <a:rPr lang="en-GB" sz="4400" b="1" i="1" dirty="0" smtClean="0">
                <a:latin typeface="Twinkl" panose="02000000000000000000" pitchFamily="2" charset="0"/>
              </a:rPr>
              <a:t>they have added an “e” at the end</a:t>
            </a:r>
            <a:r>
              <a:rPr lang="en-GB" sz="6600" b="1" i="1" dirty="0" smtClean="0">
                <a:latin typeface="Twinkl" panose="02000000000000000000" pitchFamily="2" charset="0"/>
              </a:rPr>
              <a:t>    </a:t>
            </a:r>
          </a:p>
          <a:p>
            <a:r>
              <a:rPr lang="en-GB" sz="6600" b="1" dirty="0">
                <a:latin typeface="Twinkl" panose="02000000000000000000" pitchFamily="2" charset="0"/>
              </a:rPr>
              <a:t>p</a:t>
            </a:r>
            <a:r>
              <a:rPr lang="en-GB" sz="6600" b="1" dirty="0" smtClean="0">
                <a:latin typeface="Twinkl" panose="02000000000000000000" pitchFamily="2" charset="0"/>
              </a:rPr>
              <a:t>ore    </a:t>
            </a:r>
            <a:endParaRPr lang="en-GB" sz="6600" b="1" dirty="0" smtClean="0">
              <a:latin typeface="Twinkl" panose="02000000000000000000" pitchFamily="2" charset="0"/>
            </a:endParaRPr>
          </a:p>
          <a:p>
            <a:r>
              <a:rPr lang="en-GB" sz="6600" b="1" dirty="0">
                <a:latin typeface="Twinkl" panose="02000000000000000000" pitchFamily="2" charset="0"/>
              </a:rPr>
              <a:t>p</a:t>
            </a:r>
            <a:r>
              <a:rPr lang="en-GB" sz="6600" b="1" dirty="0" smtClean="0">
                <a:latin typeface="Twinkl" panose="02000000000000000000" pitchFamily="2" charset="0"/>
              </a:rPr>
              <a:t>oor    </a:t>
            </a:r>
            <a:endParaRPr lang="en-GB" sz="6600" b="1" dirty="0" smtClean="0">
              <a:latin typeface="Twinkl" panose="02000000000000000000" pitchFamily="2" charset="0"/>
            </a:endParaRPr>
          </a:p>
          <a:p>
            <a:r>
              <a:rPr lang="en-GB" sz="6600" b="1" dirty="0" err="1" smtClean="0">
                <a:latin typeface="Twinkl" panose="02000000000000000000" pitchFamily="2" charset="0"/>
              </a:rPr>
              <a:t>ph</a:t>
            </a:r>
            <a:r>
              <a:rPr lang="en-GB" sz="6600" b="1" dirty="0" err="1" smtClean="0">
                <a:latin typeface="Twinkl" panose="02000000000000000000" pitchFamily="2" charset="0"/>
              </a:rPr>
              <a:t>oor</a:t>
            </a:r>
            <a:r>
              <a:rPr lang="en-GB" sz="6600" b="1" dirty="0" smtClean="0">
                <a:latin typeface="Twinkl" panose="02000000000000000000" pitchFamily="2" charset="0"/>
              </a:rPr>
              <a:t> </a:t>
            </a:r>
            <a:endParaRPr lang="en-GB" sz="6600" b="1" dirty="0">
              <a:solidFill>
                <a:srgbClr val="000000"/>
              </a:solidFill>
              <a:effectLst/>
              <a:latin typeface="Twinkl" panose="02000000000000000000" pitchFamily="2" charset="0"/>
              <a:ea typeface="Times New Roman" panose="02020603050405020304" pitchFamily="18" charset="0"/>
            </a:endParaRPr>
          </a:p>
        </p:txBody>
      </p:sp>
    </p:spTree>
    <p:extLst>
      <p:ext uri="{BB962C8B-B14F-4D97-AF65-F5344CB8AC3E}">
        <p14:creationId xmlns:p14="http://schemas.microsoft.com/office/powerpoint/2010/main" val="17214005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19900" dirty="0" smtClean="0">
                <a:latin typeface="Twinkl" panose="02000000000000000000" pitchFamily="2" charset="0"/>
              </a:rPr>
              <a:t>metal</a:t>
            </a:r>
            <a:endParaRPr lang="en-GB" sz="19900" dirty="0">
              <a:latin typeface="Twinkl" panose="02000000000000000000" pitchFamily="2" charset="0"/>
            </a:endParaRPr>
          </a:p>
        </p:txBody>
      </p:sp>
      <p:sp>
        <p:nvSpPr>
          <p:cNvPr id="3" name="Rectangle 2">
            <a:extLst>
              <a:ext uri="{FF2B5EF4-FFF2-40B4-BE49-F238E27FC236}">
                <a16:creationId xmlns:a16="http://schemas.microsoft.com/office/drawing/2014/main" id="{13BB5EC0-7A96-4D29-A835-6FAE896C31A4}"/>
              </a:ext>
            </a:extLst>
          </p:cNvPr>
          <p:cNvSpPr/>
          <p:nvPr/>
        </p:nvSpPr>
        <p:spPr>
          <a:xfrm>
            <a:off x="7019090" y="1561187"/>
            <a:ext cx="2139423" cy="2531841"/>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p:cNvPicPr>
            <a:picLocks noChangeAspect="1"/>
          </p:cNvPicPr>
          <p:nvPr/>
        </p:nvPicPr>
        <p:blipFill>
          <a:blip r:embed="rId2"/>
          <a:stretch>
            <a:fillRect/>
          </a:stretch>
        </p:blipFill>
        <p:spPr>
          <a:xfrm>
            <a:off x="373207" y="227734"/>
            <a:ext cx="2698246" cy="1947430"/>
          </a:xfrm>
          <a:prstGeom prst="rect">
            <a:avLst/>
          </a:prstGeom>
        </p:spPr>
      </p:pic>
    </p:spTree>
    <p:extLst>
      <p:ext uri="{BB962C8B-B14F-4D97-AF65-F5344CB8AC3E}">
        <p14:creationId xmlns:p14="http://schemas.microsoft.com/office/powerpoint/2010/main" val="31867666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US" sz="28800" dirty="0" smtClean="0">
                <a:latin typeface="Twinkl" panose="02000000000000000000" pitchFamily="2" charset="0"/>
              </a:rPr>
              <a:t>pedal</a:t>
            </a:r>
            <a:endParaRPr lang="en-GB" dirty="0">
              <a:latin typeface="Twinkl" panose="02000000000000000000" pitchFamily="2" charset="0"/>
            </a:endParaRPr>
          </a:p>
        </p:txBody>
      </p:sp>
    </p:spTree>
    <p:extLst>
      <p:ext uri="{BB962C8B-B14F-4D97-AF65-F5344CB8AC3E}">
        <p14:creationId xmlns:p14="http://schemas.microsoft.com/office/powerpoint/2010/main" val="19600234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28700" dirty="0" smtClean="0">
                <a:latin typeface="Twinkl" panose="02000000000000000000" pitchFamily="2" charset="0"/>
              </a:rPr>
              <a:t>pedal</a:t>
            </a:r>
            <a:endParaRPr lang="en-GB" sz="28700" dirty="0">
              <a:latin typeface="Twinkl" panose="02000000000000000000" pitchFamily="2" charset="0"/>
            </a:endParaRPr>
          </a:p>
        </p:txBody>
      </p:sp>
      <p:sp>
        <p:nvSpPr>
          <p:cNvPr id="3" name="Rectangle 2">
            <a:extLst>
              <a:ext uri="{FF2B5EF4-FFF2-40B4-BE49-F238E27FC236}">
                <a16:creationId xmlns:a16="http://schemas.microsoft.com/office/drawing/2014/main" id="{0366E0B6-702E-4814-82C6-08CA2D13F3C9}"/>
              </a:ext>
            </a:extLst>
          </p:cNvPr>
          <p:cNvSpPr/>
          <p:nvPr/>
        </p:nvSpPr>
        <p:spPr>
          <a:xfrm>
            <a:off x="7861207" y="481263"/>
            <a:ext cx="2864850" cy="353919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598305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19900" dirty="0" smtClean="0">
                <a:latin typeface="Twinkl" panose="02000000000000000000" pitchFamily="2" charset="0"/>
              </a:rPr>
              <a:t>pedal</a:t>
            </a:r>
            <a:endParaRPr lang="en-GB" sz="19900" dirty="0">
              <a:latin typeface="Twinkl" panose="02000000000000000000" pitchFamily="2" charset="0"/>
            </a:endParaRPr>
          </a:p>
        </p:txBody>
      </p:sp>
      <p:sp>
        <p:nvSpPr>
          <p:cNvPr id="3" name="Rectangle 2">
            <a:extLst>
              <a:ext uri="{FF2B5EF4-FFF2-40B4-BE49-F238E27FC236}">
                <a16:creationId xmlns:a16="http://schemas.microsoft.com/office/drawing/2014/main" id="{0366E0B6-702E-4814-82C6-08CA2D13F3C9}"/>
              </a:ext>
            </a:extLst>
          </p:cNvPr>
          <p:cNvSpPr/>
          <p:nvPr/>
        </p:nvSpPr>
        <p:spPr>
          <a:xfrm>
            <a:off x="7236423" y="1669177"/>
            <a:ext cx="2197863" cy="2627051"/>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p:cNvPicPr>
            <a:picLocks noChangeAspect="1"/>
          </p:cNvPicPr>
          <p:nvPr/>
        </p:nvPicPr>
        <p:blipFill>
          <a:blip r:embed="rId2"/>
          <a:stretch>
            <a:fillRect/>
          </a:stretch>
        </p:blipFill>
        <p:spPr>
          <a:xfrm>
            <a:off x="389658" y="364114"/>
            <a:ext cx="2693985" cy="2129704"/>
          </a:xfrm>
          <a:prstGeom prst="rect">
            <a:avLst/>
          </a:prstGeom>
        </p:spPr>
      </p:pic>
    </p:spTree>
    <p:extLst>
      <p:ext uri="{BB962C8B-B14F-4D97-AF65-F5344CB8AC3E}">
        <p14:creationId xmlns:p14="http://schemas.microsoft.com/office/powerpoint/2010/main" val="33364983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23900" dirty="0" smtClean="0">
                <a:latin typeface="Twinkl" panose="02000000000000000000" pitchFamily="2" charset="0"/>
              </a:rPr>
              <a:t>oval</a:t>
            </a:r>
            <a:endParaRPr lang="en-GB" sz="23900" dirty="0">
              <a:latin typeface="Twinkl" panose="02000000000000000000" pitchFamily="2" charset="0"/>
            </a:endParaRPr>
          </a:p>
        </p:txBody>
      </p:sp>
    </p:spTree>
    <p:extLst>
      <p:ext uri="{BB962C8B-B14F-4D97-AF65-F5344CB8AC3E}">
        <p14:creationId xmlns:p14="http://schemas.microsoft.com/office/powerpoint/2010/main" val="21179136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US" sz="28800" dirty="0" smtClean="0">
                <a:latin typeface="Twinkl" panose="02000000000000000000" pitchFamily="2" charset="0"/>
              </a:rPr>
              <a:t>oval</a:t>
            </a:r>
            <a:endParaRPr lang="en-GB" dirty="0">
              <a:latin typeface="Twinkl" panose="02000000000000000000" pitchFamily="2" charset="0"/>
            </a:endParaRPr>
          </a:p>
        </p:txBody>
      </p:sp>
      <p:sp>
        <p:nvSpPr>
          <p:cNvPr id="3" name="Rectangle 2">
            <a:extLst>
              <a:ext uri="{FF2B5EF4-FFF2-40B4-BE49-F238E27FC236}">
                <a16:creationId xmlns:a16="http://schemas.microsoft.com/office/drawing/2014/main" id="{4BCBA2DA-E95C-434C-BE81-320E182AE5EF}"/>
              </a:ext>
            </a:extLst>
          </p:cNvPr>
          <p:cNvSpPr/>
          <p:nvPr/>
        </p:nvSpPr>
        <p:spPr>
          <a:xfrm>
            <a:off x="6450619" y="903914"/>
            <a:ext cx="2717131" cy="305716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580731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637309" y="122666"/>
            <a:ext cx="10778836" cy="6528749"/>
          </a:xfrm>
          <a:prstGeom prst="rect">
            <a:avLst/>
          </a:prstGeom>
        </p:spPr>
      </p:pic>
    </p:spTree>
    <p:extLst>
      <p:ext uri="{BB962C8B-B14F-4D97-AF65-F5344CB8AC3E}">
        <p14:creationId xmlns:p14="http://schemas.microsoft.com/office/powerpoint/2010/main" val="7352583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US" sz="20000" dirty="0" smtClean="0">
                <a:latin typeface="Twinkl" panose="02000000000000000000" pitchFamily="2" charset="0"/>
              </a:rPr>
              <a:t>oval</a:t>
            </a:r>
            <a:endParaRPr lang="en-GB" dirty="0">
              <a:latin typeface="Twinkl" panose="02000000000000000000" pitchFamily="2" charset="0"/>
            </a:endParaRPr>
          </a:p>
        </p:txBody>
      </p:sp>
      <p:sp>
        <p:nvSpPr>
          <p:cNvPr id="3" name="Rectangle 2">
            <a:extLst>
              <a:ext uri="{FF2B5EF4-FFF2-40B4-BE49-F238E27FC236}">
                <a16:creationId xmlns:a16="http://schemas.microsoft.com/office/drawing/2014/main" id="{4BCBA2DA-E95C-434C-BE81-320E182AE5EF}"/>
              </a:ext>
            </a:extLst>
          </p:cNvPr>
          <p:cNvSpPr/>
          <p:nvPr/>
        </p:nvSpPr>
        <p:spPr>
          <a:xfrm>
            <a:off x="6255905" y="2012067"/>
            <a:ext cx="2253915" cy="255040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p:cNvSpPr/>
          <p:nvPr/>
        </p:nvSpPr>
        <p:spPr>
          <a:xfrm>
            <a:off x="665018" y="609600"/>
            <a:ext cx="3726873" cy="17179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270531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23900" dirty="0" smtClean="0">
                <a:latin typeface="Twinkl" panose="02000000000000000000" pitchFamily="2" charset="0"/>
              </a:rPr>
              <a:t>metal</a:t>
            </a:r>
            <a:endParaRPr lang="en-GB" sz="23900" dirty="0">
              <a:latin typeface="Twinkl" panose="02000000000000000000" pitchFamily="2" charset="0"/>
            </a:endParaRPr>
          </a:p>
        </p:txBody>
      </p:sp>
    </p:spTree>
    <p:extLst>
      <p:ext uri="{BB962C8B-B14F-4D97-AF65-F5344CB8AC3E}">
        <p14:creationId xmlns:p14="http://schemas.microsoft.com/office/powerpoint/2010/main" val="28616262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09489" y="3798277"/>
            <a:ext cx="11662117" cy="1481650"/>
          </a:xfrm>
        </p:spPr>
        <p:txBody>
          <a:bodyPr>
            <a:normAutofit fontScale="90000"/>
          </a:bodyPr>
          <a:lstStyle/>
          <a:p>
            <a:pPr algn="ctr"/>
            <a:r>
              <a:rPr lang="en-GB" dirty="0" smtClean="0">
                <a:latin typeface="Twinkl" panose="02000000000000000000" pitchFamily="2" charset="0"/>
              </a:rPr>
              <a:t>metal</a:t>
            </a:r>
            <a:r>
              <a:rPr lang="en-GB" dirty="0">
                <a:latin typeface="Twinkl" panose="02000000000000000000" pitchFamily="2" charset="0"/>
              </a:rPr>
              <a:t/>
            </a:r>
            <a:br>
              <a:rPr lang="en-GB" dirty="0">
                <a:latin typeface="Twinkl" panose="02000000000000000000" pitchFamily="2" charset="0"/>
              </a:rPr>
            </a:br>
            <a:r>
              <a:rPr lang="en-GB" dirty="0" smtClean="0">
                <a:latin typeface="Twinkl" panose="02000000000000000000" pitchFamily="2" charset="0"/>
              </a:rPr>
              <a:t>met</a:t>
            </a:r>
            <a:r>
              <a:rPr lang="en-GB" dirty="0" smtClean="0">
                <a:latin typeface="Twinkl" panose="02000000000000000000" pitchFamily="2" charset="0"/>
              </a:rPr>
              <a:t> </a:t>
            </a:r>
            <a:r>
              <a:rPr lang="en-GB" dirty="0">
                <a:latin typeface="Twinkl" panose="02000000000000000000" pitchFamily="2" charset="0"/>
              </a:rPr>
              <a:t>+ </a:t>
            </a:r>
            <a:r>
              <a:rPr lang="en-GB" dirty="0">
                <a:latin typeface="Twinkl" panose="02000000000000000000" pitchFamily="2" charset="0"/>
              </a:rPr>
              <a:t>a</a:t>
            </a:r>
            <a:r>
              <a:rPr lang="en-GB" dirty="0" smtClean="0">
                <a:latin typeface="Twinkl" panose="02000000000000000000" pitchFamily="2" charset="0"/>
              </a:rPr>
              <a:t>l </a:t>
            </a:r>
            <a:r>
              <a:rPr lang="en-GB" dirty="0">
                <a:latin typeface="Twinkl" panose="02000000000000000000" pitchFamily="2" charset="0"/>
              </a:rPr>
              <a:t>= </a:t>
            </a:r>
            <a:r>
              <a:rPr lang="en-GB" dirty="0" smtClean="0">
                <a:latin typeface="Twinkl" panose="02000000000000000000" pitchFamily="2" charset="0"/>
              </a:rPr>
              <a:t>metal</a:t>
            </a:r>
            <a:r>
              <a:rPr lang="en-GB" dirty="0">
                <a:latin typeface="Twinkl" panose="02000000000000000000" pitchFamily="2" charset="0"/>
              </a:rPr>
              <a:t/>
            </a:r>
            <a:br>
              <a:rPr lang="en-GB" dirty="0">
                <a:latin typeface="Twinkl" panose="02000000000000000000" pitchFamily="2" charset="0"/>
              </a:rPr>
            </a:br>
            <a:r>
              <a:rPr lang="en-GB" dirty="0">
                <a:latin typeface="Twinkl" panose="02000000000000000000" pitchFamily="2" charset="0"/>
              </a:rPr>
              <a:t/>
            </a:r>
            <a:br>
              <a:rPr lang="en-GB" dirty="0">
                <a:latin typeface="Twinkl" panose="02000000000000000000" pitchFamily="2" charset="0"/>
              </a:rPr>
            </a:br>
            <a:r>
              <a:rPr lang="en-GB" dirty="0">
                <a:latin typeface="Twinkl" panose="02000000000000000000" pitchFamily="2" charset="0"/>
              </a:rPr>
              <a:t>Gold and silver are types of metal.</a:t>
            </a:r>
            <a:br>
              <a:rPr lang="en-GB" dirty="0">
                <a:latin typeface="Twinkl" panose="02000000000000000000" pitchFamily="2" charset="0"/>
              </a:rPr>
            </a:br>
            <a:endParaRPr lang="en-GB" i="1" dirty="0">
              <a:latin typeface="Twinkl" panose="02000000000000000000" pitchFamily="2" charset="0"/>
            </a:endParaRPr>
          </a:p>
        </p:txBody>
      </p:sp>
      <p:pic>
        <p:nvPicPr>
          <p:cNvPr id="4" name="Picture 3"/>
          <p:cNvPicPr>
            <a:picLocks noChangeAspect="1"/>
          </p:cNvPicPr>
          <p:nvPr/>
        </p:nvPicPr>
        <p:blipFill>
          <a:blip r:embed="rId2"/>
          <a:stretch>
            <a:fillRect/>
          </a:stretch>
        </p:blipFill>
        <p:spPr>
          <a:xfrm>
            <a:off x="309489" y="537670"/>
            <a:ext cx="2700762" cy="1950889"/>
          </a:xfrm>
          <a:prstGeom prst="rect">
            <a:avLst/>
          </a:prstGeom>
        </p:spPr>
      </p:pic>
    </p:spTree>
    <p:extLst>
      <p:ext uri="{BB962C8B-B14F-4D97-AF65-F5344CB8AC3E}">
        <p14:creationId xmlns:p14="http://schemas.microsoft.com/office/powerpoint/2010/main" val="25615799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23900" dirty="0" smtClean="0">
                <a:latin typeface="Twinkl" panose="02000000000000000000" pitchFamily="2" charset="0"/>
              </a:rPr>
              <a:t>pedal</a:t>
            </a:r>
            <a:endParaRPr lang="en-GB" sz="23900" dirty="0">
              <a:latin typeface="Twinkl" panose="02000000000000000000" pitchFamily="2" charset="0"/>
            </a:endParaRPr>
          </a:p>
        </p:txBody>
      </p:sp>
    </p:spTree>
    <p:extLst>
      <p:ext uri="{BB962C8B-B14F-4D97-AF65-F5344CB8AC3E}">
        <p14:creationId xmlns:p14="http://schemas.microsoft.com/office/powerpoint/2010/main" val="9950744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GB" sz="6600" dirty="0" smtClean="0">
                <a:latin typeface="Twinkl" panose="02000000000000000000" pitchFamily="2" charset="0"/>
              </a:rPr>
              <a:t>pedal</a:t>
            </a:r>
            <a:r>
              <a:rPr lang="en-GB" sz="6600" dirty="0" smtClean="0">
                <a:latin typeface="Twinkl" panose="02000000000000000000" pitchFamily="2" charset="0"/>
              </a:rPr>
              <a:t/>
            </a:r>
            <a:br>
              <a:rPr lang="en-GB" sz="6600" dirty="0" smtClean="0">
                <a:latin typeface="Twinkl" panose="02000000000000000000" pitchFamily="2" charset="0"/>
              </a:rPr>
            </a:br>
            <a:r>
              <a:rPr lang="en-GB" sz="6600" dirty="0" err="1" smtClean="0">
                <a:latin typeface="Twinkl" panose="02000000000000000000" pitchFamily="2" charset="0"/>
              </a:rPr>
              <a:t>ped</a:t>
            </a:r>
            <a:r>
              <a:rPr lang="en-GB" sz="6600" dirty="0" smtClean="0">
                <a:latin typeface="Twinkl" panose="02000000000000000000" pitchFamily="2" charset="0"/>
              </a:rPr>
              <a:t> </a:t>
            </a:r>
            <a:r>
              <a:rPr lang="en-GB" sz="6600" dirty="0" smtClean="0">
                <a:latin typeface="Twinkl" panose="02000000000000000000" pitchFamily="2" charset="0"/>
              </a:rPr>
              <a:t>+ </a:t>
            </a:r>
            <a:r>
              <a:rPr lang="en-GB" sz="6600" dirty="0" smtClean="0">
                <a:latin typeface="Twinkl" panose="02000000000000000000" pitchFamily="2" charset="0"/>
              </a:rPr>
              <a:t>al</a:t>
            </a:r>
            <a:r>
              <a:rPr lang="en-GB" sz="6600" dirty="0" smtClean="0">
                <a:latin typeface="Twinkl" panose="02000000000000000000" pitchFamily="2" charset="0"/>
              </a:rPr>
              <a:t> </a:t>
            </a:r>
            <a:r>
              <a:rPr lang="en-GB" sz="6600" dirty="0" smtClean="0">
                <a:latin typeface="Twinkl" panose="02000000000000000000" pitchFamily="2" charset="0"/>
              </a:rPr>
              <a:t>= </a:t>
            </a:r>
            <a:r>
              <a:rPr lang="en-GB" sz="6600" dirty="0" smtClean="0">
                <a:latin typeface="Twinkl" panose="02000000000000000000" pitchFamily="2" charset="0"/>
              </a:rPr>
              <a:t>pedal</a:t>
            </a:r>
            <a:endParaRPr lang="en-GB" sz="6600" i="1" dirty="0">
              <a:latin typeface="Twinkl" panose="02000000000000000000" pitchFamily="2" charset="0"/>
            </a:endParaRPr>
          </a:p>
        </p:txBody>
      </p:sp>
      <p:pic>
        <p:nvPicPr>
          <p:cNvPr id="4" name="Picture 3"/>
          <p:cNvPicPr>
            <a:picLocks noChangeAspect="1"/>
          </p:cNvPicPr>
          <p:nvPr/>
        </p:nvPicPr>
        <p:blipFill>
          <a:blip r:embed="rId2"/>
          <a:stretch>
            <a:fillRect/>
          </a:stretch>
        </p:blipFill>
        <p:spPr>
          <a:xfrm>
            <a:off x="389658" y="364114"/>
            <a:ext cx="2693985" cy="2129704"/>
          </a:xfrm>
          <a:prstGeom prst="rect">
            <a:avLst/>
          </a:prstGeom>
        </p:spPr>
      </p:pic>
    </p:spTree>
    <p:extLst>
      <p:ext uri="{BB962C8B-B14F-4D97-AF65-F5344CB8AC3E}">
        <p14:creationId xmlns:p14="http://schemas.microsoft.com/office/powerpoint/2010/main" val="34320633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3174832"/>
          </a:xfrm>
        </p:spPr>
        <p:txBody>
          <a:bodyPr>
            <a:normAutofit fontScale="90000"/>
          </a:bodyPr>
          <a:lstStyle/>
          <a:p>
            <a:pPr algn="ctr"/>
            <a:r>
              <a:rPr lang="en-GB" dirty="0" smtClean="0">
                <a:latin typeface="Twinkl" panose="02000000000000000000" pitchFamily="2" charset="0"/>
              </a:rPr>
              <a:t>pedal</a:t>
            </a:r>
            <a:r>
              <a:rPr lang="en-GB" dirty="0">
                <a:latin typeface="Twinkl" panose="02000000000000000000" pitchFamily="2" charset="0"/>
              </a:rPr>
              <a:t/>
            </a:r>
            <a:br>
              <a:rPr lang="en-GB" dirty="0">
                <a:latin typeface="Twinkl" panose="02000000000000000000" pitchFamily="2" charset="0"/>
              </a:rPr>
            </a:br>
            <a:r>
              <a:rPr lang="en-GB" dirty="0" err="1" smtClean="0">
                <a:latin typeface="Twinkl" panose="02000000000000000000" pitchFamily="2" charset="0"/>
              </a:rPr>
              <a:t>ped</a:t>
            </a:r>
            <a:r>
              <a:rPr lang="en-GB" dirty="0" smtClean="0">
                <a:latin typeface="Twinkl" panose="02000000000000000000" pitchFamily="2" charset="0"/>
              </a:rPr>
              <a:t> </a:t>
            </a:r>
            <a:r>
              <a:rPr lang="en-GB" dirty="0">
                <a:latin typeface="Twinkl" panose="02000000000000000000" pitchFamily="2" charset="0"/>
              </a:rPr>
              <a:t>+ </a:t>
            </a:r>
            <a:r>
              <a:rPr lang="en-GB" dirty="0" smtClean="0">
                <a:latin typeface="Twinkl" panose="02000000000000000000" pitchFamily="2" charset="0"/>
              </a:rPr>
              <a:t>al </a:t>
            </a:r>
            <a:r>
              <a:rPr lang="en-GB" dirty="0">
                <a:latin typeface="Twinkl" panose="02000000000000000000" pitchFamily="2" charset="0"/>
              </a:rPr>
              <a:t>= </a:t>
            </a:r>
            <a:r>
              <a:rPr lang="en-GB" dirty="0" smtClean="0">
                <a:latin typeface="Twinkl" panose="02000000000000000000" pitchFamily="2" charset="0"/>
              </a:rPr>
              <a:t>pedal</a:t>
            </a:r>
            <a:br>
              <a:rPr lang="en-GB" dirty="0" smtClean="0">
                <a:latin typeface="Twinkl" panose="02000000000000000000" pitchFamily="2" charset="0"/>
              </a:rPr>
            </a:br>
            <a:r>
              <a:rPr lang="en-GB" dirty="0">
                <a:latin typeface="Twinkl" panose="02000000000000000000" pitchFamily="2" charset="0"/>
              </a:rPr>
              <a:t>You have to pedal your bicycle.</a:t>
            </a:r>
            <a:br>
              <a:rPr lang="en-GB" dirty="0">
                <a:latin typeface="Twinkl" panose="02000000000000000000" pitchFamily="2" charset="0"/>
              </a:rPr>
            </a:br>
            <a:r>
              <a:rPr lang="en-GB" dirty="0">
                <a:latin typeface="Twinkl" panose="02000000000000000000" pitchFamily="2" charset="0"/>
              </a:rPr>
              <a:t/>
            </a:r>
            <a:br>
              <a:rPr lang="en-GB" dirty="0">
                <a:latin typeface="Twinkl" panose="02000000000000000000" pitchFamily="2" charset="0"/>
              </a:rPr>
            </a:br>
            <a:endParaRPr lang="en-GB" i="1" dirty="0">
              <a:latin typeface="Twinkl" panose="02000000000000000000" pitchFamily="2" charset="0"/>
            </a:endParaRPr>
          </a:p>
        </p:txBody>
      </p:sp>
      <p:pic>
        <p:nvPicPr>
          <p:cNvPr id="4" name="Picture 3"/>
          <p:cNvPicPr>
            <a:picLocks noChangeAspect="1"/>
          </p:cNvPicPr>
          <p:nvPr/>
        </p:nvPicPr>
        <p:blipFill>
          <a:blip r:embed="rId2"/>
          <a:stretch>
            <a:fillRect/>
          </a:stretch>
        </p:blipFill>
        <p:spPr>
          <a:xfrm>
            <a:off x="389658" y="364114"/>
            <a:ext cx="2693985" cy="2129704"/>
          </a:xfrm>
          <a:prstGeom prst="rect">
            <a:avLst/>
          </a:prstGeom>
        </p:spPr>
      </p:pic>
    </p:spTree>
    <p:extLst>
      <p:ext uri="{BB962C8B-B14F-4D97-AF65-F5344CB8AC3E}">
        <p14:creationId xmlns:p14="http://schemas.microsoft.com/office/powerpoint/2010/main" val="15631522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US" sz="20000" dirty="0" smtClean="0">
                <a:latin typeface="Twinkl" panose="02000000000000000000" pitchFamily="2" charset="0"/>
              </a:rPr>
              <a:t>oval</a:t>
            </a:r>
            <a:endParaRPr lang="en-GB" dirty="0">
              <a:latin typeface="Twinkl" panose="02000000000000000000" pitchFamily="2" charset="0"/>
            </a:endParaRPr>
          </a:p>
        </p:txBody>
      </p:sp>
    </p:spTree>
    <p:extLst>
      <p:ext uri="{BB962C8B-B14F-4D97-AF65-F5344CB8AC3E}">
        <p14:creationId xmlns:p14="http://schemas.microsoft.com/office/powerpoint/2010/main" val="9154610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sz="10700" dirty="0" smtClean="0">
                <a:latin typeface="Twinkl" panose="02000000000000000000" pitchFamily="2" charset="0"/>
              </a:rPr>
              <a:t>oval</a:t>
            </a:r>
            <a:r>
              <a:rPr lang="en-GB" dirty="0">
                <a:latin typeface="Twinkl" panose="02000000000000000000" pitchFamily="2" charset="0"/>
              </a:rPr>
              <a:t/>
            </a:r>
            <a:br>
              <a:rPr lang="en-GB" dirty="0">
                <a:latin typeface="Twinkl" panose="02000000000000000000" pitchFamily="2" charset="0"/>
              </a:rPr>
            </a:br>
            <a:r>
              <a:rPr lang="en-GB" dirty="0" err="1" smtClean="0">
                <a:latin typeface="Twinkl" panose="02000000000000000000" pitchFamily="2" charset="0"/>
              </a:rPr>
              <a:t>ov</a:t>
            </a:r>
            <a:r>
              <a:rPr lang="en-GB" dirty="0" smtClean="0">
                <a:latin typeface="Twinkl" panose="02000000000000000000" pitchFamily="2" charset="0"/>
              </a:rPr>
              <a:t> </a:t>
            </a:r>
            <a:r>
              <a:rPr lang="en-GB" dirty="0">
                <a:latin typeface="Twinkl" panose="02000000000000000000" pitchFamily="2" charset="0"/>
              </a:rPr>
              <a:t>+ </a:t>
            </a:r>
            <a:r>
              <a:rPr lang="en-GB" dirty="0">
                <a:latin typeface="Twinkl" panose="02000000000000000000" pitchFamily="2" charset="0"/>
              </a:rPr>
              <a:t>a</a:t>
            </a:r>
            <a:r>
              <a:rPr lang="en-GB" dirty="0" smtClean="0">
                <a:latin typeface="Twinkl" panose="02000000000000000000" pitchFamily="2" charset="0"/>
              </a:rPr>
              <a:t>l </a:t>
            </a:r>
            <a:r>
              <a:rPr lang="en-GB" dirty="0">
                <a:latin typeface="Twinkl" panose="02000000000000000000" pitchFamily="2" charset="0"/>
              </a:rPr>
              <a:t>= </a:t>
            </a:r>
            <a:r>
              <a:rPr lang="en-GB" dirty="0" smtClean="0">
                <a:latin typeface="Twinkl" panose="02000000000000000000" pitchFamily="2" charset="0"/>
              </a:rPr>
              <a:t>oval</a:t>
            </a:r>
            <a:endParaRPr lang="en-GB" i="1" dirty="0">
              <a:latin typeface="Twinkl" panose="02000000000000000000" pitchFamily="2" charset="0"/>
            </a:endParaRPr>
          </a:p>
        </p:txBody>
      </p:sp>
      <p:sp>
        <p:nvSpPr>
          <p:cNvPr id="4" name="Oval 3"/>
          <p:cNvSpPr/>
          <p:nvPr/>
        </p:nvSpPr>
        <p:spPr>
          <a:xfrm>
            <a:off x="638629" y="885371"/>
            <a:ext cx="4107542" cy="17707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24690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3750296"/>
            <a:ext cx="10515600" cy="1481650"/>
          </a:xfrm>
        </p:spPr>
        <p:txBody>
          <a:bodyPr>
            <a:normAutofit fontScale="90000"/>
          </a:bodyPr>
          <a:lstStyle/>
          <a:p>
            <a:pPr algn="ctr"/>
            <a:r>
              <a:rPr lang="en-GB" dirty="0" smtClean="0">
                <a:latin typeface="Twinkl" panose="02000000000000000000" pitchFamily="2" charset="0"/>
              </a:rPr>
              <a:t>oval</a:t>
            </a:r>
            <a:r>
              <a:rPr lang="en-GB" dirty="0">
                <a:latin typeface="Twinkl" panose="02000000000000000000" pitchFamily="2" charset="0"/>
              </a:rPr>
              <a:t/>
            </a:r>
            <a:br>
              <a:rPr lang="en-GB" dirty="0">
                <a:latin typeface="Twinkl" panose="02000000000000000000" pitchFamily="2" charset="0"/>
              </a:rPr>
            </a:br>
            <a:r>
              <a:rPr lang="en-GB" dirty="0" err="1" smtClean="0">
                <a:latin typeface="Twinkl" panose="02000000000000000000" pitchFamily="2" charset="0"/>
              </a:rPr>
              <a:t>ov</a:t>
            </a:r>
            <a:r>
              <a:rPr lang="en-GB" dirty="0" smtClean="0">
                <a:latin typeface="Twinkl" panose="02000000000000000000" pitchFamily="2" charset="0"/>
              </a:rPr>
              <a:t> </a:t>
            </a:r>
            <a:r>
              <a:rPr lang="en-GB" dirty="0">
                <a:latin typeface="Twinkl" panose="02000000000000000000" pitchFamily="2" charset="0"/>
              </a:rPr>
              <a:t>+ </a:t>
            </a:r>
            <a:r>
              <a:rPr lang="en-GB" dirty="0" smtClean="0">
                <a:latin typeface="Twinkl" panose="02000000000000000000" pitchFamily="2" charset="0"/>
              </a:rPr>
              <a:t>al </a:t>
            </a:r>
            <a:r>
              <a:rPr lang="en-GB" dirty="0">
                <a:latin typeface="Twinkl" panose="02000000000000000000" pitchFamily="2" charset="0"/>
              </a:rPr>
              <a:t>= </a:t>
            </a:r>
            <a:r>
              <a:rPr lang="en-GB" dirty="0" smtClean="0">
                <a:latin typeface="Twinkl" panose="02000000000000000000" pitchFamily="2" charset="0"/>
              </a:rPr>
              <a:t>oval</a:t>
            </a:r>
            <a:r>
              <a:rPr lang="en-GB" dirty="0">
                <a:latin typeface="Twinkl Cursive Looped" panose="02000000000000000000" pitchFamily="2" charset="0"/>
              </a:rPr>
              <a:t/>
            </a:r>
            <a:br>
              <a:rPr lang="en-GB" dirty="0">
                <a:latin typeface="Twinkl Cursive Looped" panose="02000000000000000000" pitchFamily="2" charset="0"/>
              </a:rPr>
            </a:br>
            <a:r>
              <a:rPr lang="en-GB" sz="7300" dirty="0">
                <a:latin typeface="Twinkl" panose="02000000000000000000" pitchFamily="2" charset="0"/>
              </a:rPr>
              <a:t>An oval is a shape.</a:t>
            </a:r>
            <a:br>
              <a:rPr lang="en-GB" sz="7300" dirty="0">
                <a:latin typeface="Twinkl" panose="02000000000000000000" pitchFamily="2" charset="0"/>
              </a:rPr>
            </a:br>
            <a:endParaRPr lang="en-GB" i="1" dirty="0">
              <a:latin typeface="Twinkl" panose="02000000000000000000" pitchFamily="2" charset="0"/>
            </a:endParaRPr>
          </a:p>
        </p:txBody>
      </p:sp>
      <p:pic>
        <p:nvPicPr>
          <p:cNvPr id="4" name="Picture 3"/>
          <p:cNvPicPr>
            <a:picLocks noChangeAspect="1"/>
          </p:cNvPicPr>
          <p:nvPr/>
        </p:nvPicPr>
        <p:blipFill>
          <a:blip r:embed="rId2"/>
          <a:stretch>
            <a:fillRect/>
          </a:stretch>
        </p:blipFill>
        <p:spPr>
          <a:xfrm>
            <a:off x="711602" y="315172"/>
            <a:ext cx="4121253" cy="1786283"/>
          </a:xfrm>
          <a:prstGeom prst="rect">
            <a:avLst/>
          </a:prstGeom>
        </p:spPr>
      </p:pic>
    </p:spTree>
    <p:extLst>
      <p:ext uri="{BB962C8B-B14F-4D97-AF65-F5344CB8AC3E}">
        <p14:creationId xmlns:p14="http://schemas.microsoft.com/office/powerpoint/2010/main" val="31226986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US" dirty="0" smtClean="0">
                <a:latin typeface="Twinkl" panose="02000000000000000000" pitchFamily="2" charset="0"/>
              </a:rPr>
              <a:t>Gold and silver are types of metal.</a:t>
            </a:r>
            <a:endParaRPr lang="en-GB" dirty="0">
              <a:latin typeface="Twinkl" panose="02000000000000000000" pitchFamily="2" charset="0"/>
            </a:endParaRPr>
          </a:p>
        </p:txBody>
      </p:sp>
    </p:spTree>
    <p:extLst>
      <p:ext uri="{BB962C8B-B14F-4D97-AF65-F5344CB8AC3E}">
        <p14:creationId xmlns:p14="http://schemas.microsoft.com/office/powerpoint/2010/main" val="16458747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lstStyle/>
          <a:p>
            <a:pPr algn="ctr"/>
            <a:r>
              <a:rPr lang="en-GB" dirty="0">
                <a:latin typeface="Twinkl" panose="02000000000000000000" pitchFamily="2" charset="0"/>
              </a:rPr>
              <a:t>Let’s </a:t>
            </a:r>
            <a:r>
              <a:rPr lang="en-GB" i="1" dirty="0">
                <a:latin typeface="Twinkl" panose="02000000000000000000" pitchFamily="2" charset="0"/>
              </a:rPr>
              <a:t>Revisit and Review</a:t>
            </a:r>
            <a:r>
              <a:rPr lang="en-GB" dirty="0">
                <a:latin typeface="Twinkl" panose="02000000000000000000" pitchFamily="2" charset="0"/>
              </a:rPr>
              <a:t>…</a:t>
            </a:r>
          </a:p>
        </p:txBody>
      </p:sp>
    </p:spTree>
    <p:extLst>
      <p:ext uri="{BB962C8B-B14F-4D97-AF65-F5344CB8AC3E}">
        <p14:creationId xmlns:p14="http://schemas.microsoft.com/office/powerpoint/2010/main" val="37862369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US" dirty="0">
                <a:latin typeface="Twinkl" panose="02000000000000000000" pitchFamily="2" charset="0"/>
              </a:rPr>
              <a:t>Gold and silver are types of </a:t>
            </a:r>
            <a:r>
              <a:rPr lang="en-US" dirty="0" smtClean="0">
                <a:latin typeface="Twinkl" panose="02000000000000000000" pitchFamily="2" charset="0"/>
              </a:rPr>
              <a:t>_____</a:t>
            </a:r>
            <a:r>
              <a:rPr lang="en-US" i="1" dirty="0" smtClean="0">
                <a:latin typeface="Twinkl" panose="02000000000000000000" pitchFamily="2" charset="0"/>
              </a:rPr>
              <a:t>.</a:t>
            </a:r>
            <a:endParaRPr lang="en-GB" i="1" dirty="0">
              <a:latin typeface="Twinkl" panose="02000000000000000000" pitchFamily="2" charset="0"/>
            </a:endParaRPr>
          </a:p>
        </p:txBody>
      </p:sp>
    </p:spTree>
    <p:extLst>
      <p:ext uri="{BB962C8B-B14F-4D97-AF65-F5344CB8AC3E}">
        <p14:creationId xmlns:p14="http://schemas.microsoft.com/office/powerpoint/2010/main" val="30886735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US" dirty="0">
                <a:latin typeface="Twinkl" panose="02000000000000000000" pitchFamily="2" charset="0"/>
              </a:rPr>
              <a:t>Gold and silver are types of </a:t>
            </a:r>
            <a:r>
              <a:rPr lang="en-US" u="sng" dirty="0" smtClean="0">
                <a:latin typeface="Twinkl" panose="02000000000000000000" pitchFamily="2" charset="0"/>
              </a:rPr>
              <a:t>metal.</a:t>
            </a:r>
            <a:endParaRPr lang="en-GB" u="sng" dirty="0">
              <a:latin typeface="Twinkl" panose="02000000000000000000" pitchFamily="2" charset="0"/>
            </a:endParaRPr>
          </a:p>
        </p:txBody>
      </p:sp>
    </p:spTree>
    <p:extLst>
      <p:ext uri="{BB962C8B-B14F-4D97-AF65-F5344CB8AC3E}">
        <p14:creationId xmlns:p14="http://schemas.microsoft.com/office/powerpoint/2010/main" val="8752575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smtClean="0">
                <a:latin typeface="Twinkl" panose="02000000000000000000" pitchFamily="2" charset="0"/>
              </a:rPr>
              <a:t>You have to pedal your bicycle.</a:t>
            </a:r>
            <a:r>
              <a:rPr lang="en-GB" dirty="0">
                <a:latin typeface="Twinkl" panose="02000000000000000000" pitchFamily="2" charset="0"/>
              </a:rPr>
              <a:t/>
            </a:r>
            <a:br>
              <a:rPr lang="en-GB" dirty="0">
                <a:latin typeface="Twinkl" panose="02000000000000000000" pitchFamily="2" charset="0"/>
              </a:rPr>
            </a:br>
            <a:endParaRPr lang="en-GB" i="1" dirty="0">
              <a:latin typeface="Twinkl" panose="02000000000000000000" pitchFamily="2" charset="0"/>
            </a:endParaRPr>
          </a:p>
        </p:txBody>
      </p:sp>
    </p:spTree>
    <p:extLst>
      <p:ext uri="{BB962C8B-B14F-4D97-AF65-F5344CB8AC3E}">
        <p14:creationId xmlns:p14="http://schemas.microsoft.com/office/powerpoint/2010/main" val="31291233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panose="02000000000000000000" pitchFamily="2" charset="0"/>
              </a:rPr>
              <a:t>You have to </a:t>
            </a:r>
            <a:r>
              <a:rPr lang="en-GB" dirty="0" smtClean="0">
                <a:latin typeface="Twinkl" panose="02000000000000000000" pitchFamily="2" charset="0"/>
              </a:rPr>
              <a:t>_____ </a:t>
            </a:r>
            <a:r>
              <a:rPr lang="en-GB" dirty="0">
                <a:latin typeface="Twinkl" panose="02000000000000000000" pitchFamily="2" charset="0"/>
              </a:rPr>
              <a:t>your bicycle.</a:t>
            </a:r>
            <a:br>
              <a:rPr lang="en-GB" dirty="0">
                <a:latin typeface="Twinkl" panose="02000000000000000000" pitchFamily="2" charset="0"/>
              </a:rPr>
            </a:br>
            <a:endParaRPr lang="en-GB" i="1" dirty="0">
              <a:latin typeface="Twinkl" panose="02000000000000000000" pitchFamily="2" charset="0"/>
            </a:endParaRPr>
          </a:p>
        </p:txBody>
      </p:sp>
    </p:spTree>
    <p:extLst>
      <p:ext uri="{BB962C8B-B14F-4D97-AF65-F5344CB8AC3E}">
        <p14:creationId xmlns:p14="http://schemas.microsoft.com/office/powerpoint/2010/main" val="6984858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panose="02000000000000000000" pitchFamily="2" charset="0"/>
              </a:rPr>
              <a:t>You have to </a:t>
            </a:r>
            <a:r>
              <a:rPr lang="en-GB" u="sng" dirty="0">
                <a:latin typeface="Twinkl" panose="02000000000000000000" pitchFamily="2" charset="0"/>
              </a:rPr>
              <a:t>pedal</a:t>
            </a:r>
            <a:r>
              <a:rPr lang="en-GB" dirty="0">
                <a:latin typeface="Twinkl" panose="02000000000000000000" pitchFamily="2" charset="0"/>
              </a:rPr>
              <a:t> your bicycle.</a:t>
            </a:r>
            <a:br>
              <a:rPr lang="en-GB" dirty="0">
                <a:latin typeface="Twinkl" panose="02000000000000000000" pitchFamily="2" charset="0"/>
              </a:rPr>
            </a:br>
            <a:r>
              <a:rPr lang="en-GB" dirty="0"/>
              <a:t/>
            </a:r>
            <a:br>
              <a:rPr lang="en-GB" dirty="0"/>
            </a:br>
            <a:endParaRPr lang="en-GB" i="1" dirty="0">
              <a:latin typeface="Twinkl Cursive Looped" panose="02000000000000000000" pitchFamily="2" charset="0"/>
            </a:endParaRPr>
          </a:p>
        </p:txBody>
      </p:sp>
    </p:spTree>
    <p:extLst>
      <p:ext uri="{BB962C8B-B14F-4D97-AF65-F5344CB8AC3E}">
        <p14:creationId xmlns:p14="http://schemas.microsoft.com/office/powerpoint/2010/main" val="95722047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US" dirty="0" smtClean="0">
                <a:latin typeface="Twinkl" panose="02000000000000000000" pitchFamily="2" charset="0"/>
              </a:rPr>
              <a:t>An oval is a shape.</a:t>
            </a:r>
            <a:endParaRPr lang="en-GB" dirty="0">
              <a:latin typeface="Twinkl" panose="02000000000000000000" pitchFamily="2" charset="0"/>
            </a:endParaRPr>
          </a:p>
        </p:txBody>
      </p:sp>
    </p:spTree>
    <p:extLst>
      <p:ext uri="{BB962C8B-B14F-4D97-AF65-F5344CB8AC3E}">
        <p14:creationId xmlns:p14="http://schemas.microsoft.com/office/powerpoint/2010/main" val="54739063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30629" y="3080825"/>
            <a:ext cx="11216821" cy="1481650"/>
          </a:xfrm>
        </p:spPr>
        <p:txBody>
          <a:bodyPr>
            <a:normAutofit fontScale="90000"/>
          </a:bodyPr>
          <a:lstStyle/>
          <a:p>
            <a:pPr algn="ctr"/>
            <a:r>
              <a:rPr lang="en-US" dirty="0">
                <a:latin typeface="Twinkl" panose="02000000000000000000" pitchFamily="2" charset="0"/>
              </a:rPr>
              <a:t>An </a:t>
            </a:r>
            <a:r>
              <a:rPr lang="en-US" dirty="0" smtClean="0">
                <a:latin typeface="Twinkl" panose="02000000000000000000" pitchFamily="2" charset="0"/>
              </a:rPr>
              <a:t>____ </a:t>
            </a:r>
            <a:r>
              <a:rPr lang="en-US" dirty="0">
                <a:latin typeface="Twinkl" panose="02000000000000000000" pitchFamily="2" charset="0"/>
              </a:rPr>
              <a:t>is a shape</a:t>
            </a:r>
            <a:r>
              <a:rPr lang="en-US" dirty="0" smtClean="0">
                <a:latin typeface="Twinkl" panose="02000000000000000000" pitchFamily="2" charset="0"/>
              </a:rPr>
              <a:t>.</a:t>
            </a:r>
            <a:r>
              <a:rPr lang="en-GB" dirty="0">
                <a:latin typeface="Twinkl" panose="02000000000000000000" pitchFamily="2" charset="0"/>
              </a:rPr>
              <a:t/>
            </a:r>
            <a:br>
              <a:rPr lang="en-GB" dirty="0">
                <a:latin typeface="Twinkl" panose="02000000000000000000" pitchFamily="2" charset="0"/>
              </a:rPr>
            </a:br>
            <a:endParaRPr lang="en-GB" i="1" dirty="0">
              <a:latin typeface="Twinkl" panose="02000000000000000000" pitchFamily="2" charset="0"/>
            </a:endParaRPr>
          </a:p>
        </p:txBody>
      </p:sp>
    </p:spTree>
    <p:extLst>
      <p:ext uri="{BB962C8B-B14F-4D97-AF65-F5344CB8AC3E}">
        <p14:creationId xmlns:p14="http://schemas.microsoft.com/office/powerpoint/2010/main" val="19347931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dirty="0">
                <a:latin typeface="Twinkl" panose="02000000000000000000" pitchFamily="2" charset="0"/>
              </a:rPr>
              <a:t>An </a:t>
            </a:r>
            <a:r>
              <a:rPr lang="en-US" u="sng" dirty="0">
                <a:latin typeface="Twinkl" panose="02000000000000000000" pitchFamily="2" charset="0"/>
              </a:rPr>
              <a:t>oval</a:t>
            </a:r>
            <a:r>
              <a:rPr lang="en-US" dirty="0">
                <a:latin typeface="Twinkl" panose="02000000000000000000" pitchFamily="2" charset="0"/>
              </a:rPr>
              <a:t> is a shape.</a:t>
            </a:r>
            <a:endParaRPr lang="en-GB" i="1" dirty="0">
              <a:latin typeface="Twinkl" panose="02000000000000000000" pitchFamily="2" charset="0"/>
            </a:endParaRPr>
          </a:p>
        </p:txBody>
      </p:sp>
    </p:spTree>
    <p:extLst>
      <p:ext uri="{BB962C8B-B14F-4D97-AF65-F5344CB8AC3E}">
        <p14:creationId xmlns:p14="http://schemas.microsoft.com/office/powerpoint/2010/main" val="260981065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panose="02000000000000000000" pitchFamily="2" charset="0"/>
              </a:rPr>
              <a:t>New CHALLENGE words.</a:t>
            </a:r>
            <a:endParaRPr lang="en-GB" i="1" dirty="0">
              <a:latin typeface="Twinkl" panose="02000000000000000000" pitchFamily="2" charset="0"/>
            </a:endParaRPr>
          </a:p>
        </p:txBody>
      </p:sp>
    </p:spTree>
    <p:extLst>
      <p:ext uri="{BB962C8B-B14F-4D97-AF65-F5344CB8AC3E}">
        <p14:creationId xmlns:p14="http://schemas.microsoft.com/office/powerpoint/2010/main" val="276106670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19900" dirty="0">
                <a:latin typeface="Twinkl" panose="02000000000000000000" pitchFamily="2" charset="0"/>
              </a:rPr>
              <a:t>p</a:t>
            </a:r>
            <a:r>
              <a:rPr lang="en-US" sz="19900" dirty="0" smtClean="0">
                <a:latin typeface="Twinkl" panose="02000000000000000000" pitchFamily="2" charset="0"/>
              </a:rPr>
              <a:t>oor</a:t>
            </a:r>
            <a:endParaRPr lang="en-GB" sz="19900" dirty="0">
              <a:latin typeface="Twinkl" panose="02000000000000000000" pitchFamily="2" charset="0"/>
            </a:endParaRPr>
          </a:p>
        </p:txBody>
      </p:sp>
    </p:spTree>
    <p:extLst>
      <p:ext uri="{BB962C8B-B14F-4D97-AF65-F5344CB8AC3E}">
        <p14:creationId xmlns:p14="http://schemas.microsoft.com/office/powerpoint/2010/main" val="13899995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panose="02000000000000000000" pitchFamily="2" charset="0"/>
              </a:rPr>
              <a:t>Do you remember this challenge word?</a:t>
            </a:r>
          </a:p>
        </p:txBody>
      </p:sp>
    </p:spTree>
    <p:extLst>
      <p:ext uri="{BB962C8B-B14F-4D97-AF65-F5344CB8AC3E}">
        <p14:creationId xmlns:p14="http://schemas.microsoft.com/office/powerpoint/2010/main" val="23430041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3223722"/>
          </a:xfrm>
        </p:spPr>
        <p:txBody>
          <a:bodyPr>
            <a:normAutofit fontScale="90000"/>
          </a:bodyPr>
          <a:lstStyle/>
          <a:p>
            <a:pPr algn="ctr"/>
            <a:r>
              <a:rPr lang="en-US" sz="10700" dirty="0">
                <a:latin typeface="Twinkl" panose="02000000000000000000" pitchFamily="2" charset="0"/>
              </a:rPr>
              <a:t>p</a:t>
            </a:r>
            <a:r>
              <a:rPr lang="en-US" sz="10700" dirty="0" smtClean="0">
                <a:latin typeface="Twinkl" panose="02000000000000000000" pitchFamily="2" charset="0"/>
              </a:rPr>
              <a:t>oor</a:t>
            </a:r>
            <a:r>
              <a:rPr lang="en-US" sz="8000" i="1" dirty="0" smtClean="0">
                <a:latin typeface="Twinkl" panose="02000000000000000000" pitchFamily="2" charset="0"/>
              </a:rPr>
              <a:t/>
            </a:r>
            <a:br>
              <a:rPr lang="en-US" sz="8000" i="1" dirty="0" smtClean="0">
                <a:latin typeface="Twinkl" panose="02000000000000000000" pitchFamily="2" charset="0"/>
              </a:rPr>
            </a:br>
            <a:r>
              <a:rPr lang="en-US" i="1" dirty="0" smtClean="0">
                <a:latin typeface="Twinkl" panose="02000000000000000000" pitchFamily="2" charset="0"/>
              </a:rPr>
              <a:t/>
            </a:r>
            <a:br>
              <a:rPr lang="en-US" i="1" dirty="0" smtClean="0">
                <a:latin typeface="Twinkl" panose="02000000000000000000" pitchFamily="2" charset="0"/>
              </a:rPr>
            </a:br>
            <a:r>
              <a:rPr lang="en-US" dirty="0">
                <a:latin typeface="Twinkl" panose="02000000000000000000" pitchFamily="2" charset="0"/>
              </a:rPr>
              <a:t>lacking sufficient money to live at a standard considered comfortable or normal in a society</a:t>
            </a:r>
            <a:endParaRPr lang="en-GB" i="1" dirty="0">
              <a:latin typeface="Twinkl" panose="02000000000000000000" pitchFamily="2" charset="0"/>
            </a:endParaRPr>
          </a:p>
        </p:txBody>
      </p:sp>
    </p:spTree>
    <p:extLst>
      <p:ext uri="{BB962C8B-B14F-4D97-AF65-F5344CB8AC3E}">
        <p14:creationId xmlns:p14="http://schemas.microsoft.com/office/powerpoint/2010/main" val="19652646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2518612"/>
            <a:ext cx="10515600" cy="3914272"/>
          </a:xfrm>
        </p:spPr>
        <p:txBody>
          <a:bodyPr>
            <a:normAutofit/>
          </a:bodyPr>
          <a:lstStyle/>
          <a:p>
            <a:pPr algn="ctr"/>
            <a:r>
              <a:rPr lang="en-GB" sz="7200" dirty="0" smtClean="0">
                <a:latin typeface="Twinkl" panose="02000000000000000000" pitchFamily="2" charset="0"/>
              </a:rPr>
              <a:t/>
            </a:r>
            <a:br>
              <a:rPr lang="en-GB" sz="7200" dirty="0" smtClean="0">
                <a:latin typeface="Twinkl" panose="02000000000000000000" pitchFamily="2" charset="0"/>
              </a:rPr>
            </a:br>
            <a:r>
              <a:rPr lang="en-GB" sz="7200" dirty="0" smtClean="0">
                <a:latin typeface="Twinkl" panose="02000000000000000000" pitchFamily="2" charset="0"/>
              </a:rPr>
              <a:t>The man was poor.</a:t>
            </a:r>
            <a:r>
              <a:rPr lang="en-GB" dirty="0" smtClean="0">
                <a:latin typeface="Twinkl" panose="02000000000000000000" pitchFamily="2" charset="0"/>
              </a:rPr>
              <a:t/>
            </a:r>
            <a:br>
              <a:rPr lang="en-GB" dirty="0" smtClean="0">
                <a:latin typeface="Twinkl" panose="02000000000000000000" pitchFamily="2" charset="0"/>
              </a:rPr>
            </a:br>
            <a:endParaRPr lang="en-GB" i="1" dirty="0">
              <a:latin typeface="Twinkl" panose="02000000000000000000" pitchFamily="2" charset="0"/>
            </a:endParaRPr>
          </a:p>
        </p:txBody>
      </p:sp>
    </p:spTree>
    <p:extLst>
      <p:ext uri="{BB962C8B-B14F-4D97-AF65-F5344CB8AC3E}">
        <p14:creationId xmlns:p14="http://schemas.microsoft.com/office/powerpoint/2010/main" val="159421838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GB" sz="19900" dirty="0">
                <a:latin typeface="Twinkl" panose="02000000000000000000" pitchFamily="2" charset="0"/>
              </a:rPr>
              <a:t/>
            </a:r>
            <a:br>
              <a:rPr lang="en-GB" sz="19900" dirty="0">
                <a:latin typeface="Twinkl" panose="02000000000000000000" pitchFamily="2" charset="0"/>
              </a:rPr>
            </a:br>
            <a:r>
              <a:rPr lang="en-GB" sz="19900" dirty="0" smtClean="0">
                <a:latin typeface="Twinkl" panose="02000000000000000000" pitchFamily="2" charset="0"/>
              </a:rPr>
              <a:t>because</a:t>
            </a:r>
            <a:endParaRPr lang="en-GB" sz="34400" i="1" dirty="0">
              <a:latin typeface="Twinkl" panose="02000000000000000000" pitchFamily="2" charset="0"/>
            </a:endParaRPr>
          </a:p>
        </p:txBody>
      </p:sp>
    </p:spTree>
    <p:extLst>
      <p:ext uri="{BB962C8B-B14F-4D97-AF65-F5344CB8AC3E}">
        <p14:creationId xmlns:p14="http://schemas.microsoft.com/office/powerpoint/2010/main" val="279248868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4300" y="3080825"/>
            <a:ext cx="12306300" cy="1481650"/>
          </a:xfrm>
        </p:spPr>
        <p:txBody>
          <a:bodyPr>
            <a:normAutofit/>
          </a:bodyPr>
          <a:lstStyle/>
          <a:p>
            <a:pPr algn="ctr"/>
            <a:r>
              <a:rPr lang="en-US" dirty="0">
                <a:latin typeface="Twinkl" panose="02000000000000000000" pitchFamily="2" charset="0"/>
              </a:rPr>
              <a:t>for the reason that; since</a:t>
            </a:r>
            <a:endParaRPr lang="en-GB" i="1" dirty="0">
              <a:latin typeface="Twinkl" panose="02000000000000000000" pitchFamily="2" charset="0"/>
            </a:endParaRPr>
          </a:p>
        </p:txBody>
      </p:sp>
      <p:sp>
        <p:nvSpPr>
          <p:cNvPr id="5" name="Rectangle 4"/>
          <p:cNvSpPr/>
          <p:nvPr/>
        </p:nvSpPr>
        <p:spPr>
          <a:xfrm>
            <a:off x="3842575" y="1613655"/>
            <a:ext cx="4392549" cy="1569660"/>
          </a:xfrm>
          <a:prstGeom prst="rect">
            <a:avLst/>
          </a:prstGeom>
        </p:spPr>
        <p:txBody>
          <a:bodyPr wrap="none">
            <a:spAutoFit/>
          </a:bodyPr>
          <a:lstStyle/>
          <a:p>
            <a:r>
              <a:rPr lang="en-GB" sz="9600" dirty="0">
                <a:latin typeface="Twinkl" panose="02000000000000000000" pitchFamily="2" charset="0"/>
              </a:rPr>
              <a:t>because</a:t>
            </a:r>
            <a:endParaRPr lang="en-GB" dirty="0"/>
          </a:p>
        </p:txBody>
      </p:sp>
    </p:spTree>
    <p:extLst>
      <p:ext uri="{BB962C8B-B14F-4D97-AF65-F5344CB8AC3E}">
        <p14:creationId xmlns:p14="http://schemas.microsoft.com/office/powerpoint/2010/main" val="193559045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t/>
            </a:r>
            <a:br>
              <a:rPr lang="en-GB" dirty="0"/>
            </a:br>
            <a:r>
              <a:rPr lang="en-GB" sz="8000" dirty="0" smtClean="0">
                <a:latin typeface="Twinkl" panose="02000000000000000000" pitchFamily="2" charset="0"/>
              </a:rPr>
              <a:t>It was hot because the sun was shining</a:t>
            </a:r>
            <a:r>
              <a:rPr lang="en-GB" sz="8000" dirty="0" smtClean="0">
                <a:latin typeface="Twinkl" panose="02000000000000000000" pitchFamily="2" charset="0"/>
              </a:rPr>
              <a:t>.</a:t>
            </a:r>
            <a:endParaRPr lang="en-GB" sz="8000" i="1" dirty="0">
              <a:latin typeface="Twinkl Cursive Looped" panose="02000000000000000000" pitchFamily="2" charset="0"/>
            </a:endParaRPr>
          </a:p>
        </p:txBody>
      </p:sp>
    </p:spTree>
    <p:extLst>
      <p:ext uri="{BB962C8B-B14F-4D97-AF65-F5344CB8AC3E}">
        <p14:creationId xmlns:p14="http://schemas.microsoft.com/office/powerpoint/2010/main" val="129567689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panose="02000000000000000000" pitchFamily="2" charset="0"/>
              </a:rPr>
              <a:t>Let’s </a:t>
            </a:r>
            <a:r>
              <a:rPr lang="en-GB" i="1" dirty="0">
                <a:latin typeface="Twinkl" panose="02000000000000000000" pitchFamily="2" charset="0"/>
              </a:rPr>
              <a:t>Practise and Apply</a:t>
            </a:r>
            <a:r>
              <a:rPr lang="en-GB" dirty="0">
                <a:latin typeface="Twinkl" panose="02000000000000000000" pitchFamily="2" charset="0"/>
              </a:rPr>
              <a:t>.</a:t>
            </a:r>
            <a:endParaRPr lang="en-GB" i="1" dirty="0">
              <a:latin typeface="Twinkl" panose="02000000000000000000" pitchFamily="2" charset="0"/>
            </a:endParaRPr>
          </a:p>
        </p:txBody>
      </p:sp>
    </p:spTree>
    <p:extLst>
      <p:ext uri="{BB962C8B-B14F-4D97-AF65-F5344CB8AC3E}">
        <p14:creationId xmlns:p14="http://schemas.microsoft.com/office/powerpoint/2010/main" val="47686261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1789054"/>
            <a:ext cx="10515600" cy="1481650"/>
          </a:xfrm>
        </p:spPr>
        <p:txBody>
          <a:bodyPr>
            <a:normAutofit fontScale="90000"/>
          </a:bodyPr>
          <a:lstStyle/>
          <a:p>
            <a:pPr algn="ctr"/>
            <a:r>
              <a:rPr lang="en-GB" dirty="0">
                <a:latin typeface="Twinkl" panose="02000000000000000000" pitchFamily="2" charset="0"/>
              </a:rPr>
              <a:t>Can you spot the spelling rule words and the challenge words?</a:t>
            </a:r>
            <a:endParaRPr lang="en-GB" i="1" dirty="0">
              <a:latin typeface="Twinkl" panose="02000000000000000000" pitchFamily="2" charset="0"/>
            </a:endParaRPr>
          </a:p>
        </p:txBody>
      </p:sp>
    </p:spTree>
    <p:extLst>
      <p:ext uri="{BB962C8B-B14F-4D97-AF65-F5344CB8AC3E}">
        <p14:creationId xmlns:p14="http://schemas.microsoft.com/office/powerpoint/2010/main" val="274382133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2757" y="930729"/>
            <a:ext cx="10711543" cy="5731328"/>
          </a:xfrm>
        </p:spPr>
        <p:txBody>
          <a:bodyPr>
            <a:noAutofit/>
          </a:bodyPr>
          <a:lstStyle/>
          <a:p>
            <a:r>
              <a:rPr lang="en-GB" sz="4000" u="sng" dirty="0"/>
              <a:t>Wil</a:t>
            </a:r>
            <a:r>
              <a:rPr lang="en-GB" sz="4000" u="sng" dirty="0">
                <a:latin typeface="Twinkl" panose="02000000000000000000" pitchFamily="2" charset="0"/>
              </a:rPr>
              <a:t>d Weather </a:t>
            </a:r>
            <a:r>
              <a:rPr lang="en-GB" sz="4000" dirty="0">
                <a:latin typeface="Twinkl" panose="02000000000000000000" pitchFamily="2" charset="0"/>
              </a:rPr>
              <a:t/>
            </a:r>
            <a:br>
              <a:rPr lang="en-GB" sz="4000" dirty="0">
                <a:latin typeface="Twinkl" panose="02000000000000000000" pitchFamily="2" charset="0"/>
              </a:rPr>
            </a:br>
            <a:r>
              <a:rPr lang="en-GB" sz="4000" dirty="0">
                <a:latin typeface="Twinkl" panose="02000000000000000000" pitchFamily="2" charset="0"/>
              </a:rPr>
              <a:t>One of the world’s driest places is the Atacama Desert.  In some parts of the Atacama, not a single drop of rain has hit the desert floor. There can be local sandstorms because of the dry conditions.  These are strong, swirling winds that blow sand into the air covering everything in dust including every animal and person in sight.  It can make it hard for people to breathe resulting in some people needing hospital treatment. </a:t>
            </a:r>
            <a:endParaRPr lang="en-GB" sz="4000" i="0" dirty="0">
              <a:solidFill>
                <a:srgbClr val="333333"/>
              </a:solidFill>
              <a:effectLst/>
              <a:latin typeface="Twinkl" panose="02000000000000000000" pitchFamily="2" charset="0"/>
            </a:endParaRPr>
          </a:p>
        </p:txBody>
      </p:sp>
    </p:spTree>
    <p:extLst>
      <p:ext uri="{BB962C8B-B14F-4D97-AF65-F5344CB8AC3E}">
        <p14:creationId xmlns:p14="http://schemas.microsoft.com/office/powerpoint/2010/main" val="243350014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5011" y="385011"/>
            <a:ext cx="11405936" cy="5078313"/>
          </a:xfrm>
          <a:prstGeom prst="rect">
            <a:avLst/>
          </a:prstGeom>
        </p:spPr>
        <p:txBody>
          <a:bodyPr wrap="square">
            <a:spAutoFit/>
          </a:bodyPr>
          <a:lstStyle/>
          <a:p>
            <a:r>
              <a:rPr lang="en-GB" sz="3600" u="sng" dirty="0"/>
              <a:t>Wil</a:t>
            </a:r>
            <a:r>
              <a:rPr lang="en-GB" sz="3600" u="sng" dirty="0">
                <a:latin typeface="Twinkl" panose="02000000000000000000" pitchFamily="2" charset="0"/>
              </a:rPr>
              <a:t>d Weather </a:t>
            </a:r>
            <a:r>
              <a:rPr lang="en-GB" sz="3600" dirty="0">
                <a:latin typeface="Twinkl" panose="02000000000000000000" pitchFamily="2" charset="0"/>
              </a:rPr>
              <a:t/>
            </a:r>
            <a:br>
              <a:rPr lang="en-GB" sz="3600" dirty="0">
                <a:latin typeface="Twinkl" panose="02000000000000000000" pitchFamily="2" charset="0"/>
              </a:rPr>
            </a:br>
            <a:r>
              <a:rPr lang="en-GB" sz="3600" dirty="0">
                <a:latin typeface="Twinkl" panose="02000000000000000000" pitchFamily="2" charset="0"/>
              </a:rPr>
              <a:t>One of the world’s driest places is the Atacama Desert.  In some parts of the Atacama, not a single drop of rain has hit the desert </a:t>
            </a:r>
            <a:r>
              <a:rPr lang="en-GB" sz="3600" b="1" dirty="0">
                <a:latin typeface="Twinkl" panose="02000000000000000000" pitchFamily="2" charset="0"/>
              </a:rPr>
              <a:t>floor</a:t>
            </a:r>
            <a:r>
              <a:rPr lang="en-GB" sz="3600" dirty="0">
                <a:latin typeface="Twinkl" panose="02000000000000000000" pitchFamily="2" charset="0"/>
              </a:rPr>
              <a:t>. There can be local sandstorms because of the dry conditions.  These are strong, swirling winds that blow sand into the air covering everything in dust including every animal and person in sight.  It can make it hard for people to breathe resulting in some people needing hospital treatment. </a:t>
            </a:r>
            <a:endParaRPr lang="en-GB" sz="3600" dirty="0"/>
          </a:p>
        </p:txBody>
      </p:sp>
    </p:spTree>
    <p:extLst>
      <p:ext uri="{BB962C8B-B14F-4D97-AF65-F5344CB8AC3E}">
        <p14:creationId xmlns:p14="http://schemas.microsoft.com/office/powerpoint/2010/main" val="279708844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panose="02000000000000000000" pitchFamily="2" charset="0"/>
              </a:rPr>
              <a:t>Write this sentence as I dictate it to you.</a:t>
            </a:r>
            <a:endParaRPr lang="en-GB" i="1" dirty="0">
              <a:latin typeface="Twinkl" panose="02000000000000000000" pitchFamily="2" charset="0"/>
            </a:endParaRPr>
          </a:p>
        </p:txBody>
      </p:sp>
    </p:spTree>
    <p:extLst>
      <p:ext uri="{BB962C8B-B14F-4D97-AF65-F5344CB8AC3E}">
        <p14:creationId xmlns:p14="http://schemas.microsoft.com/office/powerpoint/2010/main" val="25342335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43164" y="2427681"/>
            <a:ext cx="10515600" cy="1481650"/>
          </a:xfrm>
        </p:spPr>
        <p:txBody>
          <a:bodyPr>
            <a:normAutofit fontScale="90000"/>
          </a:bodyPr>
          <a:lstStyle/>
          <a:p>
            <a:pPr algn="ctr"/>
            <a:r>
              <a:rPr lang="en-US" sz="24000" dirty="0" smtClean="0">
                <a:latin typeface="Twinkl" panose="02000000000000000000" pitchFamily="2" charset="0"/>
              </a:rPr>
              <a:t>door</a:t>
            </a:r>
            <a:endParaRPr lang="en-GB" dirty="0">
              <a:latin typeface="Twinkl" panose="02000000000000000000" pitchFamily="2" charset="0"/>
            </a:endParaRPr>
          </a:p>
        </p:txBody>
      </p:sp>
    </p:spTree>
    <p:extLst>
      <p:ext uri="{BB962C8B-B14F-4D97-AF65-F5344CB8AC3E}">
        <p14:creationId xmlns:p14="http://schemas.microsoft.com/office/powerpoint/2010/main" val="122370856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26784-A357-92CE-B6B1-8F248D3D6650}"/>
              </a:ext>
            </a:extLst>
          </p:cNvPr>
          <p:cNvSpPr>
            <a:spLocks noGrp="1"/>
          </p:cNvSpPr>
          <p:nvPr>
            <p:ph type="title"/>
          </p:nvPr>
        </p:nvSpPr>
        <p:spPr>
          <a:xfrm>
            <a:off x="844550" y="2901724"/>
            <a:ext cx="10515600" cy="2852737"/>
          </a:xfrm>
        </p:spPr>
        <p:txBody>
          <a:bodyPr>
            <a:noAutofit/>
          </a:bodyPr>
          <a:lstStyle/>
          <a:p>
            <a:r>
              <a:rPr lang="en-GB" dirty="0">
                <a:latin typeface="Twinkl" panose="02000000000000000000" pitchFamily="2" charset="0"/>
              </a:rPr>
              <a:t>In some parts of the Atacama, not a single drop of rain has hit the desert </a:t>
            </a:r>
            <a:r>
              <a:rPr lang="en-GB" b="1" dirty="0">
                <a:latin typeface="Twinkl" panose="02000000000000000000" pitchFamily="2" charset="0"/>
              </a:rPr>
              <a:t>floor.</a:t>
            </a:r>
            <a:endParaRPr lang="en-GB" dirty="0">
              <a:latin typeface="Twinkl" panose="02000000000000000000" pitchFamily="2" charset="0"/>
            </a:endParaRPr>
          </a:p>
        </p:txBody>
      </p:sp>
      <p:sp>
        <p:nvSpPr>
          <p:cNvPr id="3" name="Text Placeholder 2">
            <a:extLst>
              <a:ext uri="{FF2B5EF4-FFF2-40B4-BE49-F238E27FC236}">
                <a16:creationId xmlns:a16="http://schemas.microsoft.com/office/drawing/2014/main" id="{2C093CA3-7411-8BC7-47E4-02215E91DB7B}"/>
              </a:ext>
            </a:extLst>
          </p:cNvPr>
          <p:cNvSpPr>
            <a:spLocks noGrp="1"/>
          </p:cNvSpPr>
          <p:nvPr>
            <p:ph type="body" idx="1"/>
          </p:nvPr>
        </p:nvSpPr>
        <p:spPr>
          <a:xfrm>
            <a:off x="844550" y="209551"/>
            <a:ext cx="10515600" cy="1500187"/>
          </a:xfrm>
        </p:spPr>
        <p:txBody>
          <a:bodyPr/>
          <a:lstStyle/>
          <a:p>
            <a:r>
              <a:rPr lang="en-GB" dirty="0">
                <a:latin typeface="Twinkl" panose="02000000000000000000" pitchFamily="2" charset="0"/>
              </a:rPr>
              <a:t>Did you write it correctly?</a:t>
            </a:r>
          </a:p>
          <a:p>
            <a:r>
              <a:rPr lang="en-GB" dirty="0">
                <a:latin typeface="Twinkl" panose="02000000000000000000" pitchFamily="2" charset="0"/>
              </a:rPr>
              <a:t>Edit your work and make sure you have it correct.</a:t>
            </a:r>
          </a:p>
          <a:p>
            <a:r>
              <a:rPr lang="en-GB" dirty="0">
                <a:latin typeface="Twinkl" panose="02000000000000000000" pitchFamily="2" charset="0"/>
              </a:rPr>
              <a:t>Can you underline the spelling word that we have covered in this session?</a:t>
            </a:r>
          </a:p>
        </p:txBody>
      </p:sp>
    </p:spTree>
    <p:extLst>
      <p:ext uri="{BB962C8B-B14F-4D97-AF65-F5344CB8AC3E}">
        <p14:creationId xmlns:p14="http://schemas.microsoft.com/office/powerpoint/2010/main" val="95828850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469571" y="1518558"/>
            <a:ext cx="9046029" cy="3416320"/>
          </a:xfrm>
          <a:prstGeom prst="rect">
            <a:avLst/>
          </a:prstGeom>
          <a:noFill/>
        </p:spPr>
        <p:txBody>
          <a:bodyPr wrap="square" rtlCol="0">
            <a:spAutoFit/>
          </a:bodyPr>
          <a:lstStyle/>
          <a:p>
            <a:r>
              <a:rPr lang="en-GB" sz="7200" dirty="0">
                <a:latin typeface="Twinkl" panose="02000000000000000000" pitchFamily="2" charset="0"/>
              </a:rPr>
              <a:t>Year 2</a:t>
            </a:r>
            <a:r>
              <a:rPr lang="en-GB" sz="7200" dirty="0" smtClean="0">
                <a:latin typeface="Twinkl" panose="02000000000000000000" pitchFamily="2" charset="0"/>
              </a:rPr>
              <a:t> </a:t>
            </a:r>
            <a:r>
              <a:rPr lang="en-GB" sz="7200" dirty="0">
                <a:latin typeface="Twinkl" panose="02000000000000000000" pitchFamily="2" charset="0"/>
              </a:rPr>
              <a:t>- Autumn 2</a:t>
            </a:r>
          </a:p>
          <a:p>
            <a:r>
              <a:rPr lang="en-GB" sz="7200" dirty="0">
                <a:latin typeface="Twinkl" panose="02000000000000000000" pitchFamily="2" charset="0"/>
              </a:rPr>
              <a:t>Week </a:t>
            </a:r>
            <a:r>
              <a:rPr lang="en-GB" sz="7200" dirty="0" smtClean="0">
                <a:latin typeface="Twinkl" panose="02000000000000000000" pitchFamily="2" charset="0"/>
              </a:rPr>
              <a:t>2 </a:t>
            </a:r>
            <a:r>
              <a:rPr lang="en-GB" sz="7200" dirty="0">
                <a:latin typeface="Twinkl" panose="02000000000000000000" pitchFamily="2" charset="0"/>
              </a:rPr>
              <a:t>- Tuesday</a:t>
            </a:r>
          </a:p>
          <a:p>
            <a:endParaRPr lang="en-GB" sz="7200" dirty="0"/>
          </a:p>
        </p:txBody>
      </p:sp>
    </p:spTree>
    <p:extLst>
      <p:ext uri="{BB962C8B-B14F-4D97-AF65-F5344CB8AC3E}">
        <p14:creationId xmlns:p14="http://schemas.microsoft.com/office/powerpoint/2010/main" val="363476457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92726" y="156234"/>
            <a:ext cx="10881497" cy="6590930"/>
          </a:xfrm>
          <a:prstGeom prst="rect">
            <a:avLst/>
          </a:prstGeom>
        </p:spPr>
      </p:pic>
    </p:spTree>
    <p:extLst>
      <p:ext uri="{BB962C8B-B14F-4D97-AF65-F5344CB8AC3E}">
        <p14:creationId xmlns:p14="http://schemas.microsoft.com/office/powerpoint/2010/main" val="206837937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lstStyle/>
          <a:p>
            <a:pPr algn="ctr"/>
            <a:r>
              <a:rPr lang="en-GB" dirty="0">
                <a:latin typeface="Twinkl" panose="02000000000000000000" pitchFamily="2" charset="0"/>
              </a:rPr>
              <a:t>Let’s </a:t>
            </a:r>
            <a:r>
              <a:rPr lang="en-GB" i="1" dirty="0">
                <a:latin typeface="Twinkl" panose="02000000000000000000" pitchFamily="2" charset="0"/>
              </a:rPr>
              <a:t>Revisit and Review</a:t>
            </a:r>
            <a:r>
              <a:rPr lang="en-GB" dirty="0">
                <a:latin typeface="Twinkl" panose="02000000000000000000" pitchFamily="2" charset="0"/>
              </a:rPr>
              <a:t>…</a:t>
            </a:r>
          </a:p>
        </p:txBody>
      </p:sp>
    </p:spTree>
    <p:extLst>
      <p:ext uri="{BB962C8B-B14F-4D97-AF65-F5344CB8AC3E}">
        <p14:creationId xmlns:p14="http://schemas.microsoft.com/office/powerpoint/2010/main" val="407523407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panose="02000000000000000000" pitchFamily="2" charset="0"/>
              </a:rPr>
              <a:t>Do you remember this challenge word?</a:t>
            </a:r>
          </a:p>
        </p:txBody>
      </p:sp>
    </p:spTree>
    <p:extLst>
      <p:ext uri="{BB962C8B-B14F-4D97-AF65-F5344CB8AC3E}">
        <p14:creationId xmlns:p14="http://schemas.microsoft.com/office/powerpoint/2010/main" val="316826178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1"/>
            <a:ext cx="12191998" cy="6857999"/>
          </a:xfrm>
          <a:prstGeom prst="rect">
            <a:avLst/>
          </a:prstGeom>
        </p:spPr>
      </p:pic>
    </p:spTree>
    <p:extLst>
      <p:ext uri="{BB962C8B-B14F-4D97-AF65-F5344CB8AC3E}">
        <p14:creationId xmlns:p14="http://schemas.microsoft.com/office/powerpoint/2010/main" val="40379034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3292266"/>
          </a:xfrm>
        </p:spPr>
        <p:txBody>
          <a:bodyPr>
            <a:normAutofit fontScale="90000"/>
          </a:bodyPr>
          <a:lstStyle/>
          <a:p>
            <a:pPr algn="ctr"/>
            <a:r>
              <a:rPr lang="en-GB" sz="18400" dirty="0" smtClean="0">
                <a:latin typeface="Twinkl" panose="02000000000000000000" pitchFamily="2" charset="0"/>
              </a:rPr>
              <a:t>door</a:t>
            </a:r>
            <a:r>
              <a:rPr lang="en-GB" dirty="0">
                <a:latin typeface="Twinkl Cursive Looped" panose="02000000000000000000" pitchFamily="2" charset="0"/>
              </a:rPr>
              <a:t/>
            </a:r>
            <a:br>
              <a:rPr lang="en-GB" dirty="0">
                <a:latin typeface="Twinkl Cursive Looped" panose="02000000000000000000" pitchFamily="2" charset="0"/>
              </a:rPr>
            </a:br>
            <a:r>
              <a:rPr lang="en-GB" dirty="0">
                <a:latin typeface="Twinkl Cursive Looped" panose="02000000000000000000" pitchFamily="2" charset="0"/>
              </a:rPr>
              <a:t/>
            </a:r>
            <a:br>
              <a:rPr lang="en-GB" dirty="0">
                <a:latin typeface="Twinkl Cursive Looped" panose="02000000000000000000" pitchFamily="2" charset="0"/>
              </a:rPr>
            </a:br>
            <a:r>
              <a:rPr lang="en-GB" dirty="0">
                <a:latin typeface="Twinkl" panose="02000000000000000000" pitchFamily="2" charset="0"/>
              </a:rPr>
              <a:t>Definition </a:t>
            </a:r>
            <a:r>
              <a:rPr lang="en-GB" dirty="0" smtClean="0">
                <a:latin typeface="Twinkl" panose="02000000000000000000" pitchFamily="2" charset="0"/>
              </a:rPr>
              <a:t>– </a:t>
            </a:r>
            <a:r>
              <a:rPr lang="en-GB" dirty="0" smtClean="0">
                <a:latin typeface="Twinkl" panose="02000000000000000000" pitchFamily="2" charset="0"/>
              </a:rPr>
              <a:t>a hinged, sliding or revolving barrier at the entrance to a room, building or vehicle.</a:t>
            </a:r>
            <a:endParaRPr lang="en-GB" dirty="0">
              <a:latin typeface="Twinkl" panose="02000000000000000000" pitchFamily="2" charset="0"/>
            </a:endParaRPr>
          </a:p>
        </p:txBody>
      </p:sp>
    </p:spTree>
    <p:extLst>
      <p:ext uri="{BB962C8B-B14F-4D97-AF65-F5344CB8AC3E}">
        <p14:creationId xmlns:p14="http://schemas.microsoft.com/office/powerpoint/2010/main" val="187961544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sz="15300" dirty="0" smtClean="0">
                <a:latin typeface="Twinkl" panose="02000000000000000000" pitchFamily="2" charset="0"/>
              </a:rPr>
              <a:t>door</a:t>
            </a:r>
            <a:r>
              <a:rPr lang="en-GB" dirty="0" smtClean="0">
                <a:latin typeface="Twinkl" panose="02000000000000000000" pitchFamily="2" charset="0"/>
              </a:rPr>
              <a:t> </a:t>
            </a:r>
            <a:r>
              <a:rPr lang="en-GB" dirty="0">
                <a:latin typeface="Twinkl Cursive Looped" panose="02000000000000000000" pitchFamily="2" charset="0"/>
              </a:rPr>
              <a:t/>
            </a:r>
            <a:br>
              <a:rPr lang="en-GB" dirty="0">
                <a:latin typeface="Twinkl Cursive Looped" panose="02000000000000000000" pitchFamily="2" charset="0"/>
              </a:rPr>
            </a:br>
            <a:r>
              <a:rPr lang="en-GB" dirty="0" smtClean="0">
                <a:latin typeface="Twinkl Cursive Looped" panose="02000000000000000000" pitchFamily="2" charset="0"/>
              </a:rPr>
              <a:t/>
            </a:r>
            <a:br>
              <a:rPr lang="en-GB" dirty="0" smtClean="0">
                <a:latin typeface="Twinkl Cursive Looped" panose="02000000000000000000" pitchFamily="2" charset="0"/>
              </a:rPr>
            </a:br>
            <a:r>
              <a:rPr lang="en-GB" dirty="0" smtClean="0">
                <a:latin typeface="Twinkl" panose="02000000000000000000" pitchFamily="2" charset="0"/>
              </a:rPr>
              <a:t>Close the door!</a:t>
            </a:r>
            <a:r>
              <a:rPr lang="en-GB" dirty="0">
                <a:latin typeface="Twinkl Cursive Looped" panose="02000000000000000000" pitchFamily="2" charset="0"/>
              </a:rPr>
              <a:t/>
            </a:r>
            <a:br>
              <a:rPr lang="en-GB" dirty="0">
                <a:latin typeface="Twinkl Cursive Looped" panose="02000000000000000000" pitchFamily="2" charset="0"/>
              </a:rPr>
            </a:br>
            <a:endParaRPr lang="en-GB" dirty="0">
              <a:latin typeface="Twinkl" panose="02000000000000000000" pitchFamily="2" charset="0"/>
            </a:endParaRPr>
          </a:p>
        </p:txBody>
      </p:sp>
      <p:pic>
        <p:nvPicPr>
          <p:cNvPr id="4" name="Picture 3"/>
          <p:cNvPicPr>
            <a:picLocks noChangeAspect="1"/>
          </p:cNvPicPr>
          <p:nvPr/>
        </p:nvPicPr>
        <p:blipFill>
          <a:blip r:embed="rId3"/>
          <a:stretch>
            <a:fillRect/>
          </a:stretch>
        </p:blipFill>
        <p:spPr>
          <a:xfrm>
            <a:off x="604249" y="581751"/>
            <a:ext cx="2005758" cy="3231160"/>
          </a:xfrm>
          <a:prstGeom prst="rect">
            <a:avLst/>
          </a:prstGeom>
        </p:spPr>
      </p:pic>
    </p:spTree>
    <p:extLst>
      <p:ext uri="{BB962C8B-B14F-4D97-AF65-F5344CB8AC3E}">
        <p14:creationId xmlns:p14="http://schemas.microsoft.com/office/powerpoint/2010/main" val="165785769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panose="02000000000000000000" pitchFamily="2" charset="0"/>
              </a:rPr>
              <a:t>Do you remember this challenge word?</a:t>
            </a:r>
          </a:p>
        </p:txBody>
      </p:sp>
    </p:spTree>
    <p:extLst>
      <p:ext uri="{BB962C8B-B14F-4D97-AF65-F5344CB8AC3E}">
        <p14:creationId xmlns:p14="http://schemas.microsoft.com/office/powerpoint/2010/main" val="251431588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19900" dirty="0" smtClean="0">
                <a:latin typeface="Twinkl" panose="02000000000000000000" pitchFamily="2" charset="0"/>
              </a:rPr>
              <a:t>floor</a:t>
            </a:r>
            <a:endParaRPr lang="en-GB" sz="19900" dirty="0"/>
          </a:p>
        </p:txBody>
      </p:sp>
      <p:sp>
        <p:nvSpPr>
          <p:cNvPr id="3" name="Text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5632773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3292266"/>
          </a:xfrm>
        </p:spPr>
        <p:txBody>
          <a:bodyPr>
            <a:normAutofit fontScale="90000"/>
          </a:bodyPr>
          <a:lstStyle/>
          <a:p>
            <a:pPr algn="ctr"/>
            <a:r>
              <a:rPr lang="en-GB" sz="18400" dirty="0" smtClean="0">
                <a:latin typeface="Twinkl" panose="02000000000000000000" pitchFamily="2" charset="0"/>
              </a:rPr>
              <a:t>door</a:t>
            </a:r>
            <a:r>
              <a:rPr lang="en-GB" dirty="0">
                <a:latin typeface="Twinkl Cursive Looped" panose="02000000000000000000" pitchFamily="2" charset="0"/>
              </a:rPr>
              <a:t/>
            </a:r>
            <a:br>
              <a:rPr lang="en-GB" dirty="0">
                <a:latin typeface="Twinkl Cursive Looped" panose="02000000000000000000" pitchFamily="2" charset="0"/>
              </a:rPr>
            </a:br>
            <a:r>
              <a:rPr lang="en-GB" dirty="0">
                <a:latin typeface="Twinkl Cursive Looped" panose="02000000000000000000" pitchFamily="2" charset="0"/>
              </a:rPr>
              <a:t/>
            </a:r>
            <a:br>
              <a:rPr lang="en-GB" dirty="0">
                <a:latin typeface="Twinkl Cursive Looped" panose="02000000000000000000" pitchFamily="2" charset="0"/>
              </a:rPr>
            </a:br>
            <a:r>
              <a:rPr lang="en-GB" dirty="0">
                <a:latin typeface="Twinkl" panose="02000000000000000000" pitchFamily="2" charset="0"/>
              </a:rPr>
              <a:t>Definition </a:t>
            </a:r>
            <a:r>
              <a:rPr lang="en-GB" dirty="0" smtClean="0">
                <a:latin typeface="Twinkl" panose="02000000000000000000" pitchFamily="2" charset="0"/>
              </a:rPr>
              <a:t>– </a:t>
            </a:r>
            <a:r>
              <a:rPr lang="en-GB" dirty="0" smtClean="0">
                <a:latin typeface="Twinkl" panose="02000000000000000000" pitchFamily="2" charset="0"/>
              </a:rPr>
              <a:t>a hinged, sliding or revolving barrier at the entrance to a room, building or vehicle.</a:t>
            </a:r>
            <a:endParaRPr lang="en-GB" dirty="0">
              <a:latin typeface="Twinkl" panose="02000000000000000000" pitchFamily="2" charset="0"/>
            </a:endParaRPr>
          </a:p>
        </p:txBody>
      </p:sp>
    </p:spTree>
    <p:extLst>
      <p:ext uri="{BB962C8B-B14F-4D97-AF65-F5344CB8AC3E}">
        <p14:creationId xmlns:p14="http://schemas.microsoft.com/office/powerpoint/2010/main" val="161713060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2518612"/>
            <a:ext cx="10515600" cy="3914272"/>
          </a:xfrm>
        </p:spPr>
        <p:txBody>
          <a:bodyPr>
            <a:normAutofit fontScale="90000"/>
          </a:bodyPr>
          <a:lstStyle/>
          <a:p>
            <a:pPr algn="ctr"/>
            <a:r>
              <a:rPr lang="en-GB" sz="10700" dirty="0" smtClean="0">
                <a:latin typeface="Twinkl" panose="02000000000000000000" pitchFamily="2" charset="0"/>
              </a:rPr>
              <a:t>floor</a:t>
            </a:r>
            <a:r>
              <a:rPr lang="en-GB" sz="7200" dirty="0" smtClean="0">
                <a:latin typeface="Twinkl" panose="02000000000000000000" pitchFamily="2" charset="0"/>
              </a:rPr>
              <a:t/>
            </a:r>
            <a:br>
              <a:rPr lang="en-GB" sz="7200" dirty="0" smtClean="0">
                <a:latin typeface="Twinkl" panose="02000000000000000000" pitchFamily="2" charset="0"/>
              </a:rPr>
            </a:br>
            <a:r>
              <a:rPr lang="en-GB" sz="7200" dirty="0">
                <a:latin typeface="Twinkl" panose="02000000000000000000" pitchFamily="2" charset="0"/>
              </a:rPr>
              <a:t/>
            </a:r>
            <a:br>
              <a:rPr lang="en-GB" sz="7200" dirty="0">
                <a:latin typeface="Twinkl" panose="02000000000000000000" pitchFamily="2" charset="0"/>
              </a:rPr>
            </a:br>
            <a:r>
              <a:rPr lang="en-GB" sz="7200" dirty="0" smtClean="0">
                <a:latin typeface="Twinkl" panose="02000000000000000000" pitchFamily="2" charset="0"/>
              </a:rPr>
              <a:t>lower surface, the bottom of a room</a:t>
            </a:r>
            <a:r>
              <a:rPr lang="en-GB" dirty="0" smtClean="0">
                <a:latin typeface="Twinkl" panose="02000000000000000000" pitchFamily="2" charset="0"/>
              </a:rPr>
              <a:t/>
            </a:r>
            <a:br>
              <a:rPr lang="en-GB" dirty="0" smtClean="0">
                <a:latin typeface="Twinkl" panose="02000000000000000000" pitchFamily="2" charset="0"/>
              </a:rPr>
            </a:br>
            <a:endParaRPr lang="en-GB" i="1" dirty="0">
              <a:latin typeface="Twinkl" panose="02000000000000000000" pitchFamily="2" charset="0"/>
            </a:endParaRPr>
          </a:p>
        </p:txBody>
      </p:sp>
      <p:pic>
        <p:nvPicPr>
          <p:cNvPr id="3" name="Picture 2"/>
          <p:cNvPicPr>
            <a:picLocks noChangeAspect="1"/>
          </p:cNvPicPr>
          <p:nvPr/>
        </p:nvPicPr>
        <p:blipFill>
          <a:blip r:embed="rId2"/>
          <a:stretch>
            <a:fillRect/>
          </a:stretch>
        </p:blipFill>
        <p:spPr>
          <a:xfrm>
            <a:off x="449596" y="203164"/>
            <a:ext cx="3942407" cy="2933450"/>
          </a:xfrm>
          <a:prstGeom prst="rect">
            <a:avLst/>
          </a:prstGeom>
        </p:spPr>
      </p:pic>
    </p:spTree>
    <p:extLst>
      <p:ext uri="{BB962C8B-B14F-4D97-AF65-F5344CB8AC3E}">
        <p14:creationId xmlns:p14="http://schemas.microsoft.com/office/powerpoint/2010/main" val="173418663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4"/>
            <a:ext cx="10515600" cy="2695861"/>
          </a:xfrm>
        </p:spPr>
        <p:txBody>
          <a:bodyPr>
            <a:normAutofit fontScale="90000"/>
          </a:bodyPr>
          <a:lstStyle/>
          <a:p>
            <a:pPr algn="ctr"/>
            <a:r>
              <a:rPr lang="en-GB" dirty="0">
                <a:latin typeface="Twinkl" panose="02000000000000000000" pitchFamily="2" charset="0"/>
              </a:rPr>
              <a:t/>
            </a:r>
            <a:br>
              <a:rPr lang="en-GB" dirty="0">
                <a:latin typeface="Twinkl" panose="02000000000000000000" pitchFamily="2" charset="0"/>
              </a:rPr>
            </a:br>
            <a:r>
              <a:rPr lang="en-GB" sz="8900" dirty="0">
                <a:latin typeface="Twinkl" panose="02000000000000000000" pitchFamily="2" charset="0"/>
              </a:rPr>
              <a:t>The </a:t>
            </a:r>
            <a:r>
              <a:rPr lang="en-GB" sz="8900" dirty="0" smtClean="0">
                <a:latin typeface="Twinkl" panose="02000000000000000000" pitchFamily="2" charset="0"/>
              </a:rPr>
              <a:t>floor was dirty.</a:t>
            </a:r>
            <a:r>
              <a:rPr lang="en-GB" sz="8900" dirty="0"/>
              <a:t/>
            </a:r>
            <a:br>
              <a:rPr lang="en-GB" sz="8900" dirty="0"/>
            </a:br>
            <a:endParaRPr lang="en-GB" sz="8900" i="1" dirty="0"/>
          </a:p>
        </p:txBody>
      </p:sp>
      <p:pic>
        <p:nvPicPr>
          <p:cNvPr id="3" name="Picture 2"/>
          <p:cNvPicPr>
            <a:picLocks noChangeAspect="1"/>
          </p:cNvPicPr>
          <p:nvPr/>
        </p:nvPicPr>
        <p:blipFill>
          <a:blip r:embed="rId2"/>
          <a:stretch>
            <a:fillRect/>
          </a:stretch>
        </p:blipFill>
        <p:spPr>
          <a:xfrm>
            <a:off x="321794" y="0"/>
            <a:ext cx="3944454" cy="2938527"/>
          </a:xfrm>
          <a:prstGeom prst="rect">
            <a:avLst/>
          </a:prstGeom>
        </p:spPr>
      </p:pic>
      <p:sp>
        <p:nvSpPr>
          <p:cNvPr id="4" name="Rectangle 3">
            <a:extLst>
              <a:ext uri="{FF2B5EF4-FFF2-40B4-BE49-F238E27FC236}">
                <a16:creationId xmlns:a16="http://schemas.microsoft.com/office/drawing/2014/main" id="{67500FEA-230F-42CE-B40D-6D55365C5AA7}"/>
              </a:ext>
            </a:extLst>
          </p:cNvPr>
          <p:cNvSpPr/>
          <p:nvPr/>
        </p:nvSpPr>
        <p:spPr>
          <a:xfrm>
            <a:off x="4158336" y="3686868"/>
            <a:ext cx="1550504" cy="74188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0259757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US" sz="9600" i="1" dirty="0" smtClean="0">
                <a:latin typeface="Twinkl" panose="02000000000000000000" pitchFamily="2" charset="0"/>
              </a:rPr>
              <a:t>-</a:t>
            </a:r>
            <a:r>
              <a:rPr lang="en-US" sz="28800" dirty="0" smtClean="0">
                <a:latin typeface="Twinkl" panose="02000000000000000000" pitchFamily="2" charset="0"/>
              </a:rPr>
              <a:t>el</a:t>
            </a:r>
            <a:endParaRPr lang="en-GB" sz="28800" dirty="0">
              <a:latin typeface="Twinkl" panose="02000000000000000000" pitchFamily="2" charset="0"/>
            </a:endParaRPr>
          </a:p>
        </p:txBody>
      </p:sp>
    </p:spTree>
    <p:extLst>
      <p:ext uri="{BB962C8B-B14F-4D97-AF65-F5344CB8AC3E}">
        <p14:creationId xmlns:p14="http://schemas.microsoft.com/office/powerpoint/2010/main" val="342156630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86326" y="2468934"/>
            <a:ext cx="10515600" cy="1481650"/>
          </a:xfrm>
        </p:spPr>
        <p:txBody>
          <a:bodyPr>
            <a:noAutofit/>
          </a:bodyPr>
          <a:lstStyle/>
          <a:p>
            <a:pPr algn="ctr"/>
            <a:r>
              <a:rPr lang="fr-FR" sz="7200" dirty="0">
                <a:latin typeface="Twinkl" panose="02000000000000000000" pitchFamily="2" charset="0"/>
              </a:rPr>
              <a:t>The sound /l/ spelt with ‘el’ at the end of words. </a:t>
            </a:r>
            <a:endParaRPr lang="en-GB" sz="7200" i="1" dirty="0">
              <a:latin typeface="Twinkl" panose="02000000000000000000" pitchFamily="2" charset="0"/>
            </a:endParaRPr>
          </a:p>
        </p:txBody>
      </p:sp>
    </p:spTree>
    <p:extLst>
      <p:ext uri="{BB962C8B-B14F-4D97-AF65-F5344CB8AC3E}">
        <p14:creationId xmlns:p14="http://schemas.microsoft.com/office/powerpoint/2010/main" val="40736486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23900" dirty="0" smtClean="0">
                <a:latin typeface="Twinkl" panose="02000000000000000000" pitchFamily="2" charset="0"/>
              </a:rPr>
              <a:t>camel</a:t>
            </a:r>
            <a:endParaRPr lang="en-GB" sz="23900" dirty="0">
              <a:latin typeface="Twinkl" panose="02000000000000000000" pitchFamily="2" charset="0"/>
            </a:endParaRPr>
          </a:p>
        </p:txBody>
      </p:sp>
    </p:spTree>
    <p:extLst>
      <p:ext uri="{BB962C8B-B14F-4D97-AF65-F5344CB8AC3E}">
        <p14:creationId xmlns:p14="http://schemas.microsoft.com/office/powerpoint/2010/main" val="243176616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32114" y="2961763"/>
            <a:ext cx="10515600" cy="1481650"/>
          </a:xfrm>
        </p:spPr>
        <p:txBody>
          <a:bodyPr>
            <a:noAutofit/>
          </a:bodyPr>
          <a:lstStyle/>
          <a:p>
            <a:pPr algn="ctr"/>
            <a:r>
              <a:rPr lang="en-US" sz="19900" dirty="0" smtClean="0">
                <a:latin typeface="Twinkl" panose="02000000000000000000" pitchFamily="2" charset="0"/>
              </a:rPr>
              <a:t>camel</a:t>
            </a:r>
            <a:endParaRPr lang="en-GB" sz="19900" dirty="0">
              <a:latin typeface="Twinkl" panose="02000000000000000000" pitchFamily="2" charset="0"/>
            </a:endParaRPr>
          </a:p>
        </p:txBody>
      </p:sp>
      <p:sp>
        <p:nvSpPr>
          <p:cNvPr id="3" name="Rectangle 2">
            <a:extLst>
              <a:ext uri="{FF2B5EF4-FFF2-40B4-BE49-F238E27FC236}">
                <a16:creationId xmlns:a16="http://schemas.microsoft.com/office/drawing/2014/main" id="{13BB5EC0-7A96-4D29-A835-6FAE896C31A4}"/>
              </a:ext>
            </a:extLst>
          </p:cNvPr>
          <p:cNvSpPr/>
          <p:nvPr/>
        </p:nvSpPr>
        <p:spPr>
          <a:xfrm>
            <a:off x="7823391" y="1494878"/>
            <a:ext cx="2191465" cy="255460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9170568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GB" sz="11500" dirty="0" smtClean="0">
                <a:latin typeface="Twinkl" panose="02000000000000000000" pitchFamily="2" charset="0"/>
              </a:rPr>
              <a:t>    </a:t>
            </a:r>
            <a:r>
              <a:rPr lang="en-GB" sz="11500" dirty="0" smtClean="0">
                <a:latin typeface="Twinkl" panose="02000000000000000000" pitchFamily="2" charset="0"/>
              </a:rPr>
              <a:t>camel</a:t>
            </a:r>
            <a:endParaRPr lang="en-GB" sz="11500" dirty="0">
              <a:latin typeface="Twinkl" panose="02000000000000000000" pitchFamily="2" charset="0"/>
            </a:endParaRPr>
          </a:p>
        </p:txBody>
      </p:sp>
      <p:sp>
        <p:nvSpPr>
          <p:cNvPr id="3" name="Rectangle 2">
            <a:extLst>
              <a:ext uri="{FF2B5EF4-FFF2-40B4-BE49-F238E27FC236}">
                <a16:creationId xmlns:a16="http://schemas.microsoft.com/office/drawing/2014/main" id="{13BB5EC0-7A96-4D29-A835-6FAE896C31A4}"/>
              </a:ext>
            </a:extLst>
          </p:cNvPr>
          <p:cNvSpPr/>
          <p:nvPr/>
        </p:nvSpPr>
        <p:spPr>
          <a:xfrm>
            <a:off x="7764905" y="2675217"/>
            <a:ext cx="1538751" cy="1679067"/>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p:cNvPicPr>
            <a:picLocks noChangeAspect="1"/>
          </p:cNvPicPr>
          <p:nvPr/>
        </p:nvPicPr>
        <p:blipFill>
          <a:blip r:embed="rId3"/>
          <a:stretch>
            <a:fillRect/>
          </a:stretch>
        </p:blipFill>
        <p:spPr>
          <a:xfrm>
            <a:off x="507093" y="495980"/>
            <a:ext cx="2324100" cy="1685925"/>
          </a:xfrm>
          <a:prstGeom prst="rect">
            <a:avLst/>
          </a:prstGeom>
        </p:spPr>
      </p:pic>
    </p:spTree>
    <p:extLst>
      <p:ext uri="{BB962C8B-B14F-4D97-AF65-F5344CB8AC3E}">
        <p14:creationId xmlns:p14="http://schemas.microsoft.com/office/powerpoint/2010/main" val="108849931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19900" dirty="0" smtClean="0">
                <a:latin typeface="Twinkl" panose="02000000000000000000" pitchFamily="2" charset="0"/>
              </a:rPr>
              <a:t>bagel</a:t>
            </a:r>
            <a:endParaRPr lang="en-GB" sz="19900" dirty="0">
              <a:latin typeface="Twinkl" panose="02000000000000000000" pitchFamily="2" charset="0"/>
            </a:endParaRPr>
          </a:p>
        </p:txBody>
      </p:sp>
    </p:spTree>
    <p:extLst>
      <p:ext uri="{BB962C8B-B14F-4D97-AF65-F5344CB8AC3E}">
        <p14:creationId xmlns:p14="http://schemas.microsoft.com/office/powerpoint/2010/main" val="27767254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19900" dirty="0" smtClean="0">
                <a:latin typeface="Twinkl" panose="02000000000000000000" pitchFamily="2" charset="0"/>
              </a:rPr>
              <a:t>bagel</a:t>
            </a:r>
            <a:endParaRPr lang="en-GB" sz="19900" dirty="0">
              <a:latin typeface="Twinkl" panose="02000000000000000000" pitchFamily="2" charset="0"/>
            </a:endParaRPr>
          </a:p>
        </p:txBody>
      </p:sp>
      <p:sp>
        <p:nvSpPr>
          <p:cNvPr id="3" name="Rectangle 2">
            <a:extLst>
              <a:ext uri="{FF2B5EF4-FFF2-40B4-BE49-F238E27FC236}">
                <a16:creationId xmlns:a16="http://schemas.microsoft.com/office/drawing/2014/main" id="{0366E0B6-702E-4814-82C6-08CA2D13F3C9}"/>
              </a:ext>
            </a:extLst>
          </p:cNvPr>
          <p:cNvSpPr/>
          <p:nvPr/>
        </p:nvSpPr>
        <p:spPr>
          <a:xfrm>
            <a:off x="7197843" y="1481317"/>
            <a:ext cx="2642841" cy="308115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8681697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13800" dirty="0" smtClean="0">
                <a:latin typeface="Twinkl" panose="02000000000000000000" pitchFamily="2" charset="0"/>
              </a:rPr>
              <a:t>bagel</a:t>
            </a:r>
            <a:endParaRPr lang="en-GB" sz="13800" dirty="0">
              <a:latin typeface="Twinkl" panose="02000000000000000000" pitchFamily="2" charset="0"/>
            </a:endParaRPr>
          </a:p>
        </p:txBody>
      </p:sp>
      <p:sp>
        <p:nvSpPr>
          <p:cNvPr id="3" name="Rectangle 2">
            <a:extLst>
              <a:ext uri="{FF2B5EF4-FFF2-40B4-BE49-F238E27FC236}">
                <a16:creationId xmlns:a16="http://schemas.microsoft.com/office/drawing/2014/main" id="{0366E0B6-702E-4814-82C6-08CA2D13F3C9}"/>
              </a:ext>
            </a:extLst>
          </p:cNvPr>
          <p:cNvSpPr/>
          <p:nvPr/>
        </p:nvSpPr>
        <p:spPr>
          <a:xfrm>
            <a:off x="6853798" y="2361556"/>
            <a:ext cx="1564487" cy="202175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p:cNvPicPr>
            <a:picLocks noChangeAspect="1"/>
          </p:cNvPicPr>
          <p:nvPr/>
        </p:nvPicPr>
        <p:blipFill>
          <a:blip r:embed="rId2"/>
          <a:stretch>
            <a:fillRect/>
          </a:stretch>
        </p:blipFill>
        <p:spPr>
          <a:xfrm>
            <a:off x="831850" y="543605"/>
            <a:ext cx="2162175" cy="1590675"/>
          </a:xfrm>
          <a:prstGeom prst="rect">
            <a:avLst/>
          </a:prstGeom>
        </p:spPr>
      </p:pic>
    </p:spTree>
    <p:extLst>
      <p:ext uri="{BB962C8B-B14F-4D97-AF65-F5344CB8AC3E}">
        <p14:creationId xmlns:p14="http://schemas.microsoft.com/office/powerpoint/2010/main" val="28191293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sz="15300" dirty="0" smtClean="0">
                <a:latin typeface="Twinkl" panose="02000000000000000000" pitchFamily="2" charset="0"/>
              </a:rPr>
              <a:t>door</a:t>
            </a:r>
            <a:r>
              <a:rPr lang="en-GB" dirty="0" smtClean="0">
                <a:latin typeface="Twinkl" panose="02000000000000000000" pitchFamily="2" charset="0"/>
              </a:rPr>
              <a:t> </a:t>
            </a:r>
            <a:r>
              <a:rPr lang="en-GB" dirty="0">
                <a:latin typeface="Twinkl Cursive Looped" panose="02000000000000000000" pitchFamily="2" charset="0"/>
              </a:rPr>
              <a:t/>
            </a:r>
            <a:br>
              <a:rPr lang="en-GB" dirty="0">
                <a:latin typeface="Twinkl Cursive Looped" panose="02000000000000000000" pitchFamily="2" charset="0"/>
              </a:rPr>
            </a:br>
            <a:r>
              <a:rPr lang="en-GB" dirty="0" smtClean="0">
                <a:latin typeface="Twinkl Cursive Looped" panose="02000000000000000000" pitchFamily="2" charset="0"/>
              </a:rPr>
              <a:t/>
            </a:r>
            <a:br>
              <a:rPr lang="en-GB" dirty="0" smtClean="0">
                <a:latin typeface="Twinkl Cursive Looped" panose="02000000000000000000" pitchFamily="2" charset="0"/>
              </a:rPr>
            </a:br>
            <a:r>
              <a:rPr lang="en-GB" dirty="0" smtClean="0">
                <a:latin typeface="Twinkl" panose="02000000000000000000" pitchFamily="2" charset="0"/>
              </a:rPr>
              <a:t>Close the door!</a:t>
            </a:r>
            <a:r>
              <a:rPr lang="en-GB" dirty="0">
                <a:latin typeface="Twinkl Cursive Looped" panose="02000000000000000000" pitchFamily="2" charset="0"/>
              </a:rPr>
              <a:t/>
            </a:r>
            <a:br>
              <a:rPr lang="en-GB" dirty="0">
                <a:latin typeface="Twinkl Cursive Looped" panose="02000000000000000000" pitchFamily="2" charset="0"/>
              </a:rPr>
            </a:br>
            <a:endParaRPr lang="en-GB" dirty="0">
              <a:latin typeface="Twinkl" panose="02000000000000000000" pitchFamily="2" charset="0"/>
            </a:endParaRPr>
          </a:p>
        </p:txBody>
      </p:sp>
      <p:pic>
        <p:nvPicPr>
          <p:cNvPr id="4" name="Picture 3"/>
          <p:cNvPicPr>
            <a:picLocks noChangeAspect="1"/>
          </p:cNvPicPr>
          <p:nvPr/>
        </p:nvPicPr>
        <p:blipFill>
          <a:blip r:embed="rId3"/>
          <a:stretch>
            <a:fillRect/>
          </a:stretch>
        </p:blipFill>
        <p:spPr>
          <a:xfrm>
            <a:off x="604249" y="581751"/>
            <a:ext cx="2005758" cy="3231160"/>
          </a:xfrm>
          <a:prstGeom prst="rect">
            <a:avLst/>
          </a:prstGeom>
        </p:spPr>
      </p:pic>
    </p:spTree>
    <p:extLst>
      <p:ext uri="{BB962C8B-B14F-4D97-AF65-F5344CB8AC3E}">
        <p14:creationId xmlns:p14="http://schemas.microsoft.com/office/powerpoint/2010/main" val="15391412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panose="02000000000000000000" pitchFamily="2" charset="0"/>
              </a:rPr>
              <a:t>Let’s </a:t>
            </a:r>
            <a:r>
              <a:rPr lang="en-GB" i="1" dirty="0">
                <a:latin typeface="Twinkl" panose="02000000000000000000" pitchFamily="2" charset="0"/>
              </a:rPr>
              <a:t>Teach and Practise</a:t>
            </a:r>
          </a:p>
        </p:txBody>
      </p:sp>
    </p:spTree>
    <p:extLst>
      <p:ext uri="{BB962C8B-B14F-4D97-AF65-F5344CB8AC3E}">
        <p14:creationId xmlns:p14="http://schemas.microsoft.com/office/powerpoint/2010/main" val="201763526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28700" dirty="0" smtClean="0">
                <a:latin typeface="Twinkl" panose="02000000000000000000" pitchFamily="2" charset="0"/>
              </a:rPr>
              <a:t>al</a:t>
            </a:r>
            <a:endParaRPr lang="en-GB" sz="28700" dirty="0">
              <a:latin typeface="Twinkl" panose="02000000000000000000" pitchFamily="2" charset="0"/>
            </a:endParaRPr>
          </a:p>
        </p:txBody>
      </p:sp>
    </p:spTree>
    <p:extLst>
      <p:ext uri="{BB962C8B-B14F-4D97-AF65-F5344CB8AC3E}">
        <p14:creationId xmlns:p14="http://schemas.microsoft.com/office/powerpoint/2010/main" val="237100512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717550" y="4142182"/>
            <a:ext cx="10515600" cy="1481650"/>
          </a:xfrm>
        </p:spPr>
        <p:txBody>
          <a:bodyPr>
            <a:normAutofit fontScale="90000"/>
          </a:bodyPr>
          <a:lstStyle/>
          <a:p>
            <a:pPr algn="ctr"/>
            <a:r>
              <a:rPr lang="en-US" i="1" dirty="0" smtClean="0">
                <a:latin typeface="Twinkl" panose="02000000000000000000" pitchFamily="2" charset="0"/>
              </a:rPr>
              <a:t>“</a:t>
            </a:r>
            <a:r>
              <a:rPr lang="en-US" sz="18400" i="1" dirty="0" smtClean="0">
                <a:latin typeface="Twinkl" panose="02000000000000000000" pitchFamily="2" charset="0"/>
              </a:rPr>
              <a:t>al</a:t>
            </a:r>
            <a:r>
              <a:rPr lang="en-US" i="1" dirty="0" smtClean="0">
                <a:latin typeface="Twinkl" panose="02000000000000000000" pitchFamily="2" charset="0"/>
              </a:rPr>
              <a:t>”</a:t>
            </a:r>
            <a:r>
              <a:rPr lang="en-US" i="1" dirty="0" smtClean="0">
                <a:latin typeface="Twinkl" panose="02000000000000000000" pitchFamily="2" charset="0"/>
              </a:rPr>
              <a:t/>
            </a:r>
            <a:br>
              <a:rPr lang="en-US" i="1" dirty="0" smtClean="0">
                <a:latin typeface="Twinkl" panose="02000000000000000000" pitchFamily="2" charset="0"/>
              </a:rPr>
            </a:br>
            <a:r>
              <a:rPr lang="en-US" i="1" dirty="0" smtClean="0">
                <a:latin typeface="Twinkl" panose="02000000000000000000" pitchFamily="2" charset="0"/>
              </a:rPr>
              <a:t>makes the /l/ sound at the end of these words</a:t>
            </a:r>
            <a:endParaRPr lang="en-GB" i="1" dirty="0">
              <a:latin typeface="Twinkl" panose="02000000000000000000" pitchFamily="2" charset="0"/>
            </a:endParaRPr>
          </a:p>
        </p:txBody>
      </p:sp>
    </p:spTree>
    <p:extLst>
      <p:ext uri="{BB962C8B-B14F-4D97-AF65-F5344CB8AC3E}">
        <p14:creationId xmlns:p14="http://schemas.microsoft.com/office/powerpoint/2010/main" val="351800280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19900" dirty="0" smtClean="0">
                <a:latin typeface="Twinkl" panose="02000000000000000000" pitchFamily="2" charset="0"/>
              </a:rPr>
              <a:t>medal</a:t>
            </a:r>
            <a:endParaRPr lang="en-GB" sz="19900" dirty="0">
              <a:latin typeface="Twinkl" panose="02000000000000000000" pitchFamily="2" charset="0"/>
            </a:endParaRPr>
          </a:p>
        </p:txBody>
      </p:sp>
    </p:spTree>
    <p:extLst>
      <p:ext uri="{BB962C8B-B14F-4D97-AF65-F5344CB8AC3E}">
        <p14:creationId xmlns:p14="http://schemas.microsoft.com/office/powerpoint/2010/main" val="91365309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19900" dirty="0" smtClean="0">
                <a:latin typeface="Twinkl" panose="02000000000000000000" pitchFamily="2" charset="0"/>
              </a:rPr>
              <a:t>medal</a:t>
            </a:r>
            <a:endParaRPr lang="en-GB" sz="19900" dirty="0">
              <a:latin typeface="Twinkl" panose="02000000000000000000" pitchFamily="2" charset="0"/>
            </a:endParaRPr>
          </a:p>
        </p:txBody>
      </p:sp>
      <p:sp>
        <p:nvSpPr>
          <p:cNvPr id="3" name="Rectangle 2">
            <a:extLst>
              <a:ext uri="{FF2B5EF4-FFF2-40B4-BE49-F238E27FC236}">
                <a16:creationId xmlns:a16="http://schemas.microsoft.com/office/drawing/2014/main" id="{CADDE2D9-BBEE-4B60-9EA8-8BE166E5866C}"/>
              </a:ext>
            </a:extLst>
          </p:cNvPr>
          <p:cNvSpPr/>
          <p:nvPr/>
        </p:nvSpPr>
        <p:spPr>
          <a:xfrm>
            <a:off x="7337424" y="1635233"/>
            <a:ext cx="2720976" cy="289118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6513281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19900" dirty="0" smtClean="0">
                <a:latin typeface="Twinkl" panose="02000000000000000000" pitchFamily="2" charset="0"/>
              </a:rPr>
              <a:t>local</a:t>
            </a:r>
            <a:endParaRPr lang="en-GB" sz="19900" dirty="0">
              <a:latin typeface="Twinkl" panose="02000000000000000000" pitchFamily="2" charset="0"/>
            </a:endParaRPr>
          </a:p>
        </p:txBody>
      </p:sp>
    </p:spTree>
    <p:extLst>
      <p:ext uri="{BB962C8B-B14F-4D97-AF65-F5344CB8AC3E}">
        <p14:creationId xmlns:p14="http://schemas.microsoft.com/office/powerpoint/2010/main" val="316203999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19900" dirty="0" smtClean="0">
                <a:latin typeface="Twinkl" panose="02000000000000000000" pitchFamily="2" charset="0"/>
              </a:rPr>
              <a:t>local</a:t>
            </a:r>
            <a:endParaRPr lang="en-GB" sz="19900" dirty="0">
              <a:latin typeface="Twinkl" panose="02000000000000000000" pitchFamily="2" charset="0"/>
            </a:endParaRPr>
          </a:p>
        </p:txBody>
      </p:sp>
      <p:sp>
        <p:nvSpPr>
          <p:cNvPr id="3" name="Rectangle 2">
            <a:extLst>
              <a:ext uri="{FF2B5EF4-FFF2-40B4-BE49-F238E27FC236}">
                <a16:creationId xmlns:a16="http://schemas.microsoft.com/office/drawing/2014/main" id="{B8ADA5B7-6E68-4607-8157-D542A9E80543}"/>
              </a:ext>
            </a:extLst>
          </p:cNvPr>
          <p:cNvSpPr/>
          <p:nvPr/>
        </p:nvSpPr>
        <p:spPr>
          <a:xfrm>
            <a:off x="6620329" y="1310711"/>
            <a:ext cx="2320472" cy="3540227"/>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3344394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GB" sz="8800" dirty="0" smtClean="0">
                <a:latin typeface="Twinkl" panose="02000000000000000000" pitchFamily="2" charset="0"/>
              </a:rPr>
              <a:t>medal</a:t>
            </a:r>
            <a:r>
              <a:rPr lang="en-GB" sz="8800" dirty="0">
                <a:latin typeface="Twinkl" panose="02000000000000000000" pitchFamily="2" charset="0"/>
              </a:rPr>
              <a:t/>
            </a:r>
            <a:br>
              <a:rPr lang="en-GB" sz="8800" dirty="0">
                <a:latin typeface="Twinkl" panose="02000000000000000000" pitchFamily="2" charset="0"/>
              </a:rPr>
            </a:br>
            <a:r>
              <a:rPr lang="en-GB" sz="8800" dirty="0" smtClean="0">
                <a:latin typeface="Twinkl" panose="02000000000000000000" pitchFamily="2" charset="0"/>
              </a:rPr>
              <a:t>med</a:t>
            </a:r>
            <a:r>
              <a:rPr lang="en-GB" sz="8800" dirty="0" smtClean="0">
                <a:latin typeface="Twinkl" panose="02000000000000000000" pitchFamily="2" charset="0"/>
              </a:rPr>
              <a:t> </a:t>
            </a:r>
            <a:r>
              <a:rPr lang="en-GB" sz="8800" dirty="0">
                <a:latin typeface="Twinkl" panose="02000000000000000000" pitchFamily="2" charset="0"/>
              </a:rPr>
              <a:t>+ </a:t>
            </a:r>
            <a:r>
              <a:rPr lang="en-GB" sz="8800" dirty="0">
                <a:latin typeface="Twinkl" panose="02000000000000000000" pitchFamily="2" charset="0"/>
              </a:rPr>
              <a:t>a</a:t>
            </a:r>
            <a:r>
              <a:rPr lang="en-GB" sz="8800" dirty="0" smtClean="0">
                <a:latin typeface="Twinkl" panose="02000000000000000000" pitchFamily="2" charset="0"/>
              </a:rPr>
              <a:t>l </a:t>
            </a:r>
            <a:r>
              <a:rPr lang="en-GB" sz="8800" dirty="0" smtClean="0">
                <a:latin typeface="Twinkl" panose="02000000000000000000" pitchFamily="2" charset="0"/>
              </a:rPr>
              <a:t>= </a:t>
            </a:r>
            <a:r>
              <a:rPr lang="en-GB" sz="8800" dirty="0" smtClean="0">
                <a:latin typeface="Twinkl" panose="02000000000000000000" pitchFamily="2" charset="0"/>
              </a:rPr>
              <a:t>medal</a:t>
            </a:r>
            <a:endParaRPr lang="en-GB" sz="8800" i="1" dirty="0">
              <a:latin typeface="Twinkl" panose="02000000000000000000" pitchFamily="2" charset="0"/>
            </a:endParaRPr>
          </a:p>
        </p:txBody>
      </p:sp>
      <p:pic>
        <p:nvPicPr>
          <p:cNvPr id="4" name="Picture 3"/>
          <p:cNvPicPr>
            <a:picLocks noChangeAspect="1"/>
          </p:cNvPicPr>
          <p:nvPr/>
        </p:nvPicPr>
        <p:blipFill>
          <a:blip r:embed="rId2"/>
          <a:stretch>
            <a:fillRect/>
          </a:stretch>
        </p:blipFill>
        <p:spPr>
          <a:xfrm>
            <a:off x="307975" y="153080"/>
            <a:ext cx="1694996" cy="2850675"/>
          </a:xfrm>
          <a:prstGeom prst="rect">
            <a:avLst/>
          </a:prstGeom>
        </p:spPr>
      </p:pic>
    </p:spTree>
    <p:extLst>
      <p:ext uri="{BB962C8B-B14F-4D97-AF65-F5344CB8AC3E}">
        <p14:creationId xmlns:p14="http://schemas.microsoft.com/office/powerpoint/2010/main" val="92490514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4"/>
            <a:ext cx="10515600" cy="2928089"/>
          </a:xfrm>
        </p:spPr>
        <p:txBody>
          <a:bodyPr>
            <a:noAutofit/>
          </a:bodyPr>
          <a:lstStyle/>
          <a:p>
            <a:pPr algn="ctr"/>
            <a:r>
              <a:rPr lang="en-GB" sz="8800" dirty="0" smtClean="0">
                <a:latin typeface="Twinkl" panose="02000000000000000000" pitchFamily="2" charset="0"/>
              </a:rPr>
              <a:t/>
            </a:r>
            <a:br>
              <a:rPr lang="en-GB" sz="8800" dirty="0" smtClean="0">
                <a:latin typeface="Twinkl" panose="02000000000000000000" pitchFamily="2" charset="0"/>
              </a:rPr>
            </a:br>
            <a:r>
              <a:rPr lang="en-GB" sz="8800" dirty="0">
                <a:latin typeface="Twinkl" panose="02000000000000000000" pitchFamily="2" charset="0"/>
              </a:rPr>
              <a:t/>
            </a:r>
            <a:br>
              <a:rPr lang="en-GB" sz="8800" dirty="0">
                <a:latin typeface="Twinkl" panose="02000000000000000000" pitchFamily="2" charset="0"/>
              </a:rPr>
            </a:br>
            <a:r>
              <a:rPr lang="en-GB" sz="8800" dirty="0" smtClean="0">
                <a:latin typeface="Twinkl" panose="02000000000000000000" pitchFamily="2" charset="0"/>
              </a:rPr>
              <a:t>medal</a:t>
            </a:r>
            <a:r>
              <a:rPr lang="en-GB" sz="8800" dirty="0">
                <a:latin typeface="Twinkl" panose="02000000000000000000" pitchFamily="2" charset="0"/>
              </a:rPr>
              <a:t/>
            </a:r>
            <a:br>
              <a:rPr lang="en-GB" sz="8800" dirty="0">
                <a:latin typeface="Twinkl" panose="02000000000000000000" pitchFamily="2" charset="0"/>
              </a:rPr>
            </a:br>
            <a:r>
              <a:rPr lang="en-GB" sz="8800" dirty="0" smtClean="0">
                <a:latin typeface="Twinkl" panose="02000000000000000000" pitchFamily="2" charset="0"/>
              </a:rPr>
              <a:t>med</a:t>
            </a:r>
            <a:r>
              <a:rPr lang="en-GB" sz="8800" dirty="0" smtClean="0">
                <a:latin typeface="Twinkl" panose="02000000000000000000" pitchFamily="2" charset="0"/>
              </a:rPr>
              <a:t>+ </a:t>
            </a:r>
            <a:r>
              <a:rPr lang="en-GB" sz="8800" dirty="0">
                <a:latin typeface="Twinkl" panose="02000000000000000000" pitchFamily="2" charset="0"/>
              </a:rPr>
              <a:t>a</a:t>
            </a:r>
            <a:r>
              <a:rPr lang="en-GB" sz="8800" dirty="0" smtClean="0">
                <a:latin typeface="Twinkl" panose="02000000000000000000" pitchFamily="2" charset="0"/>
              </a:rPr>
              <a:t>l </a:t>
            </a:r>
            <a:r>
              <a:rPr lang="en-GB" sz="8800" dirty="0" smtClean="0">
                <a:latin typeface="Twinkl" panose="02000000000000000000" pitchFamily="2" charset="0"/>
              </a:rPr>
              <a:t>= </a:t>
            </a:r>
            <a:r>
              <a:rPr lang="en-GB" sz="8800" dirty="0" smtClean="0">
                <a:latin typeface="Twinkl" panose="02000000000000000000" pitchFamily="2" charset="0"/>
              </a:rPr>
              <a:t>medal</a:t>
            </a:r>
            <a:r>
              <a:rPr lang="en-GB" sz="8800" dirty="0" smtClean="0">
                <a:latin typeface="Twinkl" panose="02000000000000000000" pitchFamily="2" charset="0"/>
              </a:rPr>
              <a:t/>
            </a:r>
            <a:br>
              <a:rPr lang="en-GB" sz="8800" dirty="0" smtClean="0">
                <a:latin typeface="Twinkl" panose="02000000000000000000" pitchFamily="2" charset="0"/>
              </a:rPr>
            </a:br>
            <a:r>
              <a:rPr lang="en-GB" dirty="0" smtClean="0">
                <a:latin typeface="Twinkl" panose="02000000000000000000" pitchFamily="2" charset="0"/>
              </a:rPr>
              <a:t>The winner got a gold medal at the Olympics</a:t>
            </a:r>
            <a:r>
              <a:rPr lang="en-GB" dirty="0" smtClean="0">
                <a:latin typeface="Twinkl" panose="02000000000000000000" pitchFamily="2" charset="0"/>
              </a:rPr>
              <a:t>.</a:t>
            </a:r>
            <a:r>
              <a:rPr lang="en-GB" sz="8800" dirty="0" smtClean="0">
                <a:latin typeface="Twinkl" panose="02000000000000000000" pitchFamily="2" charset="0"/>
              </a:rPr>
              <a:t/>
            </a:r>
            <a:br>
              <a:rPr lang="en-GB" sz="8800" dirty="0" smtClean="0">
                <a:latin typeface="Twinkl" panose="02000000000000000000" pitchFamily="2" charset="0"/>
              </a:rPr>
            </a:br>
            <a:endParaRPr lang="en-GB" sz="8800" i="1" dirty="0">
              <a:latin typeface="Twinkl" panose="02000000000000000000" pitchFamily="2" charset="0"/>
            </a:endParaRPr>
          </a:p>
        </p:txBody>
      </p:sp>
      <p:pic>
        <p:nvPicPr>
          <p:cNvPr id="4" name="Picture 3"/>
          <p:cNvPicPr>
            <a:picLocks noChangeAspect="1"/>
          </p:cNvPicPr>
          <p:nvPr/>
        </p:nvPicPr>
        <p:blipFill>
          <a:blip r:embed="rId2"/>
          <a:stretch>
            <a:fillRect/>
          </a:stretch>
        </p:blipFill>
        <p:spPr>
          <a:xfrm>
            <a:off x="197611" y="227649"/>
            <a:ext cx="1694835" cy="2853175"/>
          </a:xfrm>
          <a:prstGeom prst="rect">
            <a:avLst/>
          </a:prstGeom>
        </p:spPr>
      </p:pic>
    </p:spTree>
    <p:extLst>
      <p:ext uri="{BB962C8B-B14F-4D97-AF65-F5344CB8AC3E}">
        <p14:creationId xmlns:p14="http://schemas.microsoft.com/office/powerpoint/2010/main" val="374141593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16600" dirty="0" smtClean="0">
                <a:latin typeface="Twinkl" panose="02000000000000000000" pitchFamily="2" charset="0"/>
              </a:rPr>
              <a:t>local</a:t>
            </a:r>
            <a:endParaRPr lang="en-GB" sz="16600" dirty="0">
              <a:latin typeface="Twinkl" panose="02000000000000000000" pitchFamily="2" charset="0"/>
            </a:endParaRPr>
          </a:p>
        </p:txBody>
      </p:sp>
    </p:spTree>
    <p:extLst>
      <p:ext uri="{BB962C8B-B14F-4D97-AF65-F5344CB8AC3E}">
        <p14:creationId xmlns:p14="http://schemas.microsoft.com/office/powerpoint/2010/main" val="41258029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panose="02000000000000000000" pitchFamily="2" charset="0"/>
              </a:rPr>
              <a:t>Do you remember this challenge word?</a:t>
            </a:r>
          </a:p>
        </p:txBody>
      </p:sp>
    </p:spTree>
    <p:extLst>
      <p:ext uri="{BB962C8B-B14F-4D97-AF65-F5344CB8AC3E}">
        <p14:creationId xmlns:p14="http://schemas.microsoft.com/office/powerpoint/2010/main" val="76000396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GB" sz="7200" dirty="0" smtClean="0">
                <a:latin typeface="Twinkl" panose="02000000000000000000" pitchFamily="2" charset="0"/>
              </a:rPr>
              <a:t>local</a:t>
            </a:r>
            <a:r>
              <a:rPr lang="en-GB" sz="7200" dirty="0" smtClean="0">
                <a:latin typeface="Twinkl" panose="02000000000000000000" pitchFamily="2" charset="0"/>
              </a:rPr>
              <a:t> </a:t>
            </a:r>
            <a:r>
              <a:rPr lang="en-GB" sz="7200" dirty="0">
                <a:latin typeface="Twinkl" panose="02000000000000000000" pitchFamily="2" charset="0"/>
              </a:rPr>
              <a:t/>
            </a:r>
            <a:br>
              <a:rPr lang="en-GB" sz="7200" dirty="0">
                <a:latin typeface="Twinkl" panose="02000000000000000000" pitchFamily="2" charset="0"/>
              </a:rPr>
            </a:br>
            <a:r>
              <a:rPr lang="en-GB" sz="7200" dirty="0" err="1" smtClean="0">
                <a:latin typeface="Twinkl" panose="02000000000000000000" pitchFamily="2" charset="0"/>
              </a:rPr>
              <a:t>loc</a:t>
            </a:r>
            <a:r>
              <a:rPr lang="en-GB" sz="7200" dirty="0" smtClean="0">
                <a:latin typeface="Twinkl" panose="02000000000000000000" pitchFamily="2" charset="0"/>
              </a:rPr>
              <a:t> </a:t>
            </a:r>
            <a:r>
              <a:rPr lang="en-GB" sz="7200" dirty="0">
                <a:latin typeface="Twinkl" panose="02000000000000000000" pitchFamily="2" charset="0"/>
              </a:rPr>
              <a:t>+ </a:t>
            </a:r>
            <a:r>
              <a:rPr lang="en-GB" sz="7200" dirty="0">
                <a:latin typeface="Twinkl" panose="02000000000000000000" pitchFamily="2" charset="0"/>
              </a:rPr>
              <a:t>a</a:t>
            </a:r>
            <a:r>
              <a:rPr lang="en-GB" sz="7200" dirty="0" smtClean="0">
                <a:latin typeface="Twinkl" panose="02000000000000000000" pitchFamily="2" charset="0"/>
              </a:rPr>
              <a:t>l =local</a:t>
            </a:r>
            <a:endParaRPr lang="en-GB" sz="7200" i="1" dirty="0">
              <a:latin typeface="Twinkl" panose="02000000000000000000" pitchFamily="2" charset="0"/>
            </a:endParaRPr>
          </a:p>
        </p:txBody>
      </p:sp>
      <p:pic>
        <p:nvPicPr>
          <p:cNvPr id="4" name="Picture 3"/>
          <p:cNvPicPr>
            <a:picLocks noChangeAspect="1"/>
          </p:cNvPicPr>
          <p:nvPr/>
        </p:nvPicPr>
        <p:blipFill>
          <a:blip r:embed="rId2"/>
          <a:stretch>
            <a:fillRect/>
          </a:stretch>
        </p:blipFill>
        <p:spPr>
          <a:xfrm>
            <a:off x="520472" y="423182"/>
            <a:ext cx="2498499" cy="2634781"/>
          </a:xfrm>
          <a:prstGeom prst="rect">
            <a:avLst/>
          </a:prstGeom>
        </p:spPr>
      </p:pic>
    </p:spTree>
    <p:extLst>
      <p:ext uri="{BB962C8B-B14F-4D97-AF65-F5344CB8AC3E}">
        <p14:creationId xmlns:p14="http://schemas.microsoft.com/office/powerpoint/2010/main" val="152721218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4"/>
            <a:ext cx="10515600" cy="3334489"/>
          </a:xfrm>
        </p:spPr>
        <p:txBody>
          <a:bodyPr>
            <a:noAutofit/>
          </a:bodyPr>
          <a:lstStyle/>
          <a:p>
            <a:pPr algn="ctr"/>
            <a:r>
              <a:rPr lang="en-GB" sz="7200" dirty="0" smtClean="0">
                <a:latin typeface="Twinkl" panose="02000000000000000000" pitchFamily="2" charset="0"/>
              </a:rPr>
              <a:t>local</a:t>
            </a:r>
            <a:r>
              <a:rPr lang="en-GB" sz="7200" dirty="0" smtClean="0">
                <a:latin typeface="Twinkl" panose="02000000000000000000" pitchFamily="2" charset="0"/>
              </a:rPr>
              <a:t> </a:t>
            </a:r>
            <a:r>
              <a:rPr lang="en-GB" sz="7200" dirty="0">
                <a:latin typeface="Twinkl" panose="02000000000000000000" pitchFamily="2" charset="0"/>
              </a:rPr>
              <a:t/>
            </a:r>
            <a:br>
              <a:rPr lang="en-GB" sz="7200" dirty="0">
                <a:latin typeface="Twinkl" panose="02000000000000000000" pitchFamily="2" charset="0"/>
              </a:rPr>
            </a:br>
            <a:r>
              <a:rPr lang="en-GB" sz="7200" dirty="0" err="1" smtClean="0">
                <a:latin typeface="Twinkl" panose="02000000000000000000" pitchFamily="2" charset="0"/>
              </a:rPr>
              <a:t>loc</a:t>
            </a:r>
            <a:r>
              <a:rPr lang="en-GB" sz="7200" dirty="0" smtClean="0">
                <a:latin typeface="Twinkl" panose="02000000000000000000" pitchFamily="2" charset="0"/>
              </a:rPr>
              <a:t> </a:t>
            </a:r>
            <a:r>
              <a:rPr lang="en-GB" sz="7200" dirty="0">
                <a:latin typeface="Twinkl" panose="02000000000000000000" pitchFamily="2" charset="0"/>
              </a:rPr>
              <a:t>+ </a:t>
            </a:r>
            <a:r>
              <a:rPr lang="en-GB" sz="7200" dirty="0">
                <a:latin typeface="Twinkl" panose="02000000000000000000" pitchFamily="2" charset="0"/>
              </a:rPr>
              <a:t>a</a:t>
            </a:r>
            <a:r>
              <a:rPr lang="en-GB" sz="7200" dirty="0" smtClean="0">
                <a:latin typeface="Twinkl" panose="02000000000000000000" pitchFamily="2" charset="0"/>
              </a:rPr>
              <a:t>l </a:t>
            </a:r>
            <a:r>
              <a:rPr lang="en-GB" sz="7200" dirty="0">
                <a:latin typeface="Twinkl" panose="02000000000000000000" pitchFamily="2" charset="0"/>
              </a:rPr>
              <a:t>= </a:t>
            </a:r>
            <a:r>
              <a:rPr lang="en-GB" sz="7200" dirty="0" smtClean="0">
                <a:latin typeface="Twinkl" panose="02000000000000000000" pitchFamily="2" charset="0"/>
              </a:rPr>
              <a:t>local</a:t>
            </a:r>
            <a:r>
              <a:rPr lang="en-GB" sz="7200" dirty="0" smtClean="0">
                <a:latin typeface="Twinkl" panose="02000000000000000000" pitchFamily="2" charset="0"/>
              </a:rPr>
              <a:t/>
            </a:r>
            <a:br>
              <a:rPr lang="en-GB" sz="7200" dirty="0" smtClean="0">
                <a:latin typeface="Twinkl" panose="02000000000000000000" pitchFamily="2" charset="0"/>
              </a:rPr>
            </a:br>
            <a:r>
              <a:rPr lang="en-GB" sz="7200" dirty="0" smtClean="0">
                <a:latin typeface="Twinkl" panose="02000000000000000000" pitchFamily="2" charset="0"/>
              </a:rPr>
              <a:t>The local environment is the area near to their home.</a:t>
            </a:r>
            <a:endParaRPr lang="en-GB" sz="6600" i="1" dirty="0">
              <a:latin typeface="Twinkl" panose="02000000000000000000" pitchFamily="2" charset="0"/>
            </a:endParaRPr>
          </a:p>
        </p:txBody>
      </p:sp>
      <p:pic>
        <p:nvPicPr>
          <p:cNvPr id="4" name="Picture 3"/>
          <p:cNvPicPr>
            <a:picLocks noChangeAspect="1"/>
          </p:cNvPicPr>
          <p:nvPr/>
        </p:nvPicPr>
        <p:blipFill>
          <a:blip r:embed="rId2"/>
          <a:stretch>
            <a:fillRect/>
          </a:stretch>
        </p:blipFill>
        <p:spPr>
          <a:xfrm>
            <a:off x="549500" y="118382"/>
            <a:ext cx="2498499" cy="2634781"/>
          </a:xfrm>
          <a:prstGeom prst="rect">
            <a:avLst/>
          </a:prstGeom>
        </p:spPr>
      </p:pic>
    </p:spTree>
    <p:extLst>
      <p:ext uri="{BB962C8B-B14F-4D97-AF65-F5344CB8AC3E}">
        <p14:creationId xmlns:p14="http://schemas.microsoft.com/office/powerpoint/2010/main" val="366034983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panose="02000000000000000000" pitchFamily="2" charset="0"/>
              </a:rPr>
              <a:t>The winner got a gold medal at the Olympics.</a:t>
            </a:r>
            <a:r>
              <a:rPr lang="en-GB" sz="8800" dirty="0">
                <a:latin typeface="Twinkl" panose="02000000000000000000" pitchFamily="2" charset="0"/>
              </a:rPr>
              <a:t/>
            </a:r>
            <a:br>
              <a:rPr lang="en-GB" sz="8800" dirty="0">
                <a:latin typeface="Twinkl" panose="02000000000000000000" pitchFamily="2" charset="0"/>
              </a:rPr>
            </a:br>
            <a:endParaRPr lang="en-GB" dirty="0">
              <a:latin typeface="Twinkl" panose="02000000000000000000" pitchFamily="2" charset="0"/>
            </a:endParaRPr>
          </a:p>
        </p:txBody>
      </p:sp>
    </p:spTree>
    <p:extLst>
      <p:ext uri="{BB962C8B-B14F-4D97-AF65-F5344CB8AC3E}">
        <p14:creationId xmlns:p14="http://schemas.microsoft.com/office/powerpoint/2010/main" val="269308075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panose="02000000000000000000" pitchFamily="2" charset="0"/>
              </a:rPr>
              <a:t>The winner got a gold </a:t>
            </a:r>
            <a:r>
              <a:rPr lang="en-GB" dirty="0" smtClean="0">
                <a:latin typeface="Twinkl" panose="02000000000000000000" pitchFamily="2" charset="0"/>
              </a:rPr>
              <a:t>_____ </a:t>
            </a:r>
            <a:r>
              <a:rPr lang="en-GB" dirty="0">
                <a:latin typeface="Twinkl" panose="02000000000000000000" pitchFamily="2" charset="0"/>
              </a:rPr>
              <a:t>at the Olympics.</a:t>
            </a:r>
            <a:r>
              <a:rPr lang="en-GB" sz="8800" dirty="0">
                <a:latin typeface="Twinkl" panose="02000000000000000000" pitchFamily="2" charset="0"/>
              </a:rPr>
              <a:t/>
            </a:r>
            <a:br>
              <a:rPr lang="en-GB" sz="8800" dirty="0">
                <a:latin typeface="Twinkl" panose="02000000000000000000" pitchFamily="2" charset="0"/>
              </a:rPr>
            </a:br>
            <a:endParaRPr lang="en-GB" dirty="0">
              <a:latin typeface="Twinkl" panose="02000000000000000000" pitchFamily="2" charset="0"/>
            </a:endParaRPr>
          </a:p>
        </p:txBody>
      </p:sp>
    </p:spTree>
    <p:extLst>
      <p:ext uri="{BB962C8B-B14F-4D97-AF65-F5344CB8AC3E}">
        <p14:creationId xmlns:p14="http://schemas.microsoft.com/office/powerpoint/2010/main" val="427883812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panose="02000000000000000000" pitchFamily="2" charset="0"/>
              </a:rPr>
              <a:t>The winner got a gold </a:t>
            </a:r>
            <a:r>
              <a:rPr lang="en-GB" u="sng" dirty="0">
                <a:latin typeface="Twinkl" panose="02000000000000000000" pitchFamily="2" charset="0"/>
              </a:rPr>
              <a:t>medal</a:t>
            </a:r>
            <a:r>
              <a:rPr lang="en-GB" dirty="0">
                <a:latin typeface="Twinkl" panose="02000000000000000000" pitchFamily="2" charset="0"/>
              </a:rPr>
              <a:t> at the Olympics.</a:t>
            </a:r>
            <a:r>
              <a:rPr lang="en-GB" sz="8800" dirty="0">
                <a:latin typeface="Twinkl" panose="02000000000000000000" pitchFamily="2" charset="0"/>
              </a:rPr>
              <a:t/>
            </a:r>
            <a:br>
              <a:rPr lang="en-GB" sz="8800" dirty="0">
                <a:latin typeface="Twinkl" panose="02000000000000000000" pitchFamily="2" charset="0"/>
              </a:rPr>
            </a:br>
            <a:endParaRPr lang="en-GB" dirty="0">
              <a:latin typeface="Twinkl" panose="02000000000000000000" pitchFamily="2" charset="0"/>
            </a:endParaRPr>
          </a:p>
        </p:txBody>
      </p:sp>
    </p:spTree>
    <p:extLst>
      <p:ext uri="{BB962C8B-B14F-4D97-AF65-F5344CB8AC3E}">
        <p14:creationId xmlns:p14="http://schemas.microsoft.com/office/powerpoint/2010/main" val="26973992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latin typeface="Twinkl" panose="02000000000000000000" pitchFamily="2" charset="0"/>
              </a:rPr>
              <a:t>The local environment is the area near to their home.</a:t>
            </a:r>
            <a:endParaRPr lang="en-GB" dirty="0">
              <a:latin typeface="Twinkl" panose="02000000000000000000" pitchFamily="2" charset="0"/>
            </a:endParaRPr>
          </a:p>
        </p:txBody>
      </p:sp>
    </p:spTree>
    <p:extLst>
      <p:ext uri="{BB962C8B-B14F-4D97-AF65-F5344CB8AC3E}">
        <p14:creationId xmlns:p14="http://schemas.microsoft.com/office/powerpoint/2010/main" val="357036166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latin typeface="Twinkl" panose="02000000000000000000" pitchFamily="2" charset="0"/>
              </a:rPr>
              <a:t>The </a:t>
            </a:r>
            <a:r>
              <a:rPr lang="en-GB" dirty="0" smtClean="0">
                <a:latin typeface="Twinkl" panose="02000000000000000000" pitchFamily="2" charset="0"/>
              </a:rPr>
              <a:t>_____ </a:t>
            </a:r>
            <a:r>
              <a:rPr lang="en-GB" dirty="0">
                <a:latin typeface="Twinkl" panose="02000000000000000000" pitchFamily="2" charset="0"/>
              </a:rPr>
              <a:t>environment is the area near to their home.</a:t>
            </a:r>
            <a:endParaRPr lang="en-GB" dirty="0">
              <a:latin typeface="Twinkl" panose="02000000000000000000" pitchFamily="2" charset="0"/>
            </a:endParaRPr>
          </a:p>
        </p:txBody>
      </p:sp>
    </p:spTree>
    <p:extLst>
      <p:ext uri="{BB962C8B-B14F-4D97-AF65-F5344CB8AC3E}">
        <p14:creationId xmlns:p14="http://schemas.microsoft.com/office/powerpoint/2010/main" val="201796472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latin typeface="Twinkl" panose="02000000000000000000" pitchFamily="2" charset="0"/>
              </a:rPr>
              <a:t>The </a:t>
            </a:r>
            <a:r>
              <a:rPr lang="en-GB" u="sng" dirty="0">
                <a:latin typeface="Twinkl" panose="02000000000000000000" pitchFamily="2" charset="0"/>
              </a:rPr>
              <a:t>local </a:t>
            </a:r>
            <a:r>
              <a:rPr lang="en-GB" dirty="0">
                <a:latin typeface="Twinkl" panose="02000000000000000000" pitchFamily="2" charset="0"/>
              </a:rPr>
              <a:t>environment is the area near to their home.</a:t>
            </a:r>
            <a:endParaRPr lang="en-GB" dirty="0">
              <a:latin typeface="Twinkl" panose="02000000000000000000" pitchFamily="2" charset="0"/>
            </a:endParaRPr>
          </a:p>
        </p:txBody>
      </p:sp>
    </p:spTree>
    <p:extLst>
      <p:ext uri="{BB962C8B-B14F-4D97-AF65-F5344CB8AC3E}">
        <p14:creationId xmlns:p14="http://schemas.microsoft.com/office/powerpoint/2010/main" val="394435559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panose="02000000000000000000" pitchFamily="2" charset="0"/>
              </a:rPr>
              <a:t>New CHALLENGE words.</a:t>
            </a:r>
            <a:endParaRPr lang="en-GB" i="1" dirty="0">
              <a:latin typeface="Twinkl" panose="02000000000000000000" pitchFamily="2" charset="0"/>
            </a:endParaRPr>
          </a:p>
        </p:txBody>
      </p:sp>
    </p:spTree>
    <p:extLst>
      <p:ext uri="{BB962C8B-B14F-4D97-AF65-F5344CB8AC3E}">
        <p14:creationId xmlns:p14="http://schemas.microsoft.com/office/powerpoint/2010/main" val="374929347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19900" dirty="0">
                <a:latin typeface="Twinkl" panose="02000000000000000000" pitchFamily="2" charset="0"/>
              </a:rPr>
              <a:t>p</a:t>
            </a:r>
            <a:r>
              <a:rPr lang="en-US" sz="19900" dirty="0" smtClean="0">
                <a:latin typeface="Twinkl" panose="02000000000000000000" pitchFamily="2" charset="0"/>
              </a:rPr>
              <a:t>oor</a:t>
            </a:r>
            <a:endParaRPr lang="en-GB" sz="19900" dirty="0">
              <a:latin typeface="Twinkl" panose="02000000000000000000" pitchFamily="2" charset="0"/>
            </a:endParaRPr>
          </a:p>
        </p:txBody>
      </p:sp>
    </p:spTree>
    <p:extLst>
      <p:ext uri="{BB962C8B-B14F-4D97-AF65-F5344CB8AC3E}">
        <p14:creationId xmlns:p14="http://schemas.microsoft.com/office/powerpoint/2010/main" val="25196047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6054</TotalTime>
  <Words>1639</Words>
  <Application>Microsoft Office PowerPoint</Application>
  <PresentationFormat>Widescreen</PresentationFormat>
  <Paragraphs>412</Paragraphs>
  <Slides>239</Slides>
  <Notes>76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239</vt:i4>
      </vt:variant>
    </vt:vector>
  </HeadingPairs>
  <TitlesOfParts>
    <vt:vector size="246" baseType="lpstr">
      <vt:lpstr>Arial</vt:lpstr>
      <vt:lpstr>Calibri</vt:lpstr>
      <vt:lpstr>Calibri Light</vt:lpstr>
      <vt:lpstr>Times New Roman</vt:lpstr>
      <vt:lpstr>Twinkl</vt:lpstr>
      <vt:lpstr>Twinkl Cursive Looped</vt:lpstr>
      <vt:lpstr>Office Theme</vt:lpstr>
      <vt:lpstr>Spelling Y2</vt:lpstr>
      <vt:lpstr>PowerPoint Presentation</vt:lpstr>
      <vt:lpstr>PowerPoint Presentation</vt:lpstr>
      <vt:lpstr>Let’s Revisit and Review…</vt:lpstr>
      <vt:lpstr>Do you remember this challenge word?</vt:lpstr>
      <vt:lpstr>door</vt:lpstr>
      <vt:lpstr>door  Definition – a hinged, sliding or revolving barrier at the entrance to a room, building or vehicle.</vt:lpstr>
      <vt:lpstr>door   Close the door! </vt:lpstr>
      <vt:lpstr>Do you remember this challenge word?</vt:lpstr>
      <vt:lpstr>floor</vt:lpstr>
      <vt:lpstr>floor  lower surface, the bottom of a room </vt:lpstr>
      <vt:lpstr> The floor was dirty. </vt:lpstr>
      <vt:lpstr>-el</vt:lpstr>
      <vt:lpstr>The sound /l/ spelt with ‘el’ at the end of words. </vt:lpstr>
      <vt:lpstr>tunnel</vt:lpstr>
      <vt:lpstr>tunnel</vt:lpstr>
      <vt:lpstr>travel</vt:lpstr>
      <vt:lpstr>travel</vt:lpstr>
      <vt:lpstr>Let’s Teach and Practise</vt:lpstr>
      <vt:lpstr>al</vt:lpstr>
      <vt:lpstr>“al” makes the /l/ sound at the end of these words</vt:lpstr>
      <vt:lpstr>metal</vt:lpstr>
      <vt:lpstr>metal</vt:lpstr>
      <vt:lpstr>metal</vt:lpstr>
      <vt:lpstr>pedal</vt:lpstr>
      <vt:lpstr>pedal</vt:lpstr>
      <vt:lpstr>pedal</vt:lpstr>
      <vt:lpstr>oval</vt:lpstr>
      <vt:lpstr>oval</vt:lpstr>
      <vt:lpstr>oval</vt:lpstr>
      <vt:lpstr>metal</vt:lpstr>
      <vt:lpstr>metal met + al = metal  Gold and silver are types of metal. </vt:lpstr>
      <vt:lpstr>pedal</vt:lpstr>
      <vt:lpstr>pedal ped + al = pedal</vt:lpstr>
      <vt:lpstr>pedal ped + al = pedal You have to pedal your bicycle.  </vt:lpstr>
      <vt:lpstr>oval</vt:lpstr>
      <vt:lpstr>oval ov + al = oval</vt:lpstr>
      <vt:lpstr>oval ov + al = oval An oval is a shape. </vt:lpstr>
      <vt:lpstr>Gold and silver are types of metal.</vt:lpstr>
      <vt:lpstr>Gold and silver are types of _____.</vt:lpstr>
      <vt:lpstr>Gold and silver are types of metal.</vt:lpstr>
      <vt:lpstr>You have to pedal your bicycle. </vt:lpstr>
      <vt:lpstr>You have to _____ your bicycle. </vt:lpstr>
      <vt:lpstr>You have to pedal your bicycle.  </vt:lpstr>
      <vt:lpstr>An oval is a shape.</vt:lpstr>
      <vt:lpstr>An ____ is a shape. </vt:lpstr>
      <vt:lpstr>An oval is a shape.</vt:lpstr>
      <vt:lpstr>New CHALLENGE words.</vt:lpstr>
      <vt:lpstr>poor</vt:lpstr>
      <vt:lpstr>poor  lacking sufficient money to live at a standard considered comfortable or normal in a society</vt:lpstr>
      <vt:lpstr> The man was poor. </vt:lpstr>
      <vt:lpstr> because</vt:lpstr>
      <vt:lpstr>for the reason that; since</vt:lpstr>
      <vt:lpstr> It was hot because the sun was shining.</vt:lpstr>
      <vt:lpstr>Let’s Practise and Apply.</vt:lpstr>
      <vt:lpstr>Can you spot the spelling rule words and the challenge words?</vt:lpstr>
      <vt:lpstr>Wild Weather  One of the world’s driest places is the Atacama Desert.  In some parts of the Atacama, not a single drop of rain has hit the desert floor. There can be local sandstorms because of the dry conditions.  These are strong, swirling winds that blow sand into the air covering everything in dust including every animal and person in sight.  It can make it hard for people to breathe resulting in some people needing hospital treatment. </vt:lpstr>
      <vt:lpstr>PowerPoint Presentation</vt:lpstr>
      <vt:lpstr>Write this sentence as I dictate it to you.</vt:lpstr>
      <vt:lpstr>In some parts of the Atacama, not a single drop of rain has hit the desert floor.</vt:lpstr>
      <vt:lpstr>PowerPoint Presentation</vt:lpstr>
      <vt:lpstr>PowerPoint Presentation</vt:lpstr>
      <vt:lpstr>Let’s Revisit and Review…</vt:lpstr>
      <vt:lpstr>Do you remember this challenge word?</vt:lpstr>
      <vt:lpstr>PowerPoint Presentation</vt:lpstr>
      <vt:lpstr>door  Definition – a hinged, sliding or revolving barrier at the entrance to a room, building or vehicle.</vt:lpstr>
      <vt:lpstr>door   Close the door! </vt:lpstr>
      <vt:lpstr>Do you remember this challenge word?</vt:lpstr>
      <vt:lpstr>floor</vt:lpstr>
      <vt:lpstr>floor  lower surface, the bottom of a room </vt:lpstr>
      <vt:lpstr> The floor was dirty. </vt:lpstr>
      <vt:lpstr>-el</vt:lpstr>
      <vt:lpstr>The sound /l/ spelt with ‘el’ at the end of words. </vt:lpstr>
      <vt:lpstr>camel</vt:lpstr>
      <vt:lpstr>camel</vt:lpstr>
      <vt:lpstr>    camel</vt:lpstr>
      <vt:lpstr>bagel</vt:lpstr>
      <vt:lpstr>bagel</vt:lpstr>
      <vt:lpstr>bagel</vt:lpstr>
      <vt:lpstr>Let’s Teach and Practise</vt:lpstr>
      <vt:lpstr>al</vt:lpstr>
      <vt:lpstr>“al” makes the /l/ sound at the end of these words</vt:lpstr>
      <vt:lpstr>medal</vt:lpstr>
      <vt:lpstr>medal</vt:lpstr>
      <vt:lpstr>local</vt:lpstr>
      <vt:lpstr>local</vt:lpstr>
      <vt:lpstr>medal med + al = medal</vt:lpstr>
      <vt:lpstr>  medal med+ al = medal The winner got a gold medal at the Olympics. </vt:lpstr>
      <vt:lpstr>local</vt:lpstr>
      <vt:lpstr>local  loc + al =local</vt:lpstr>
      <vt:lpstr>local  loc + al = local The local environment is the area near to their home.</vt:lpstr>
      <vt:lpstr>The winner got a gold medal at the Olympics. </vt:lpstr>
      <vt:lpstr>The winner got a gold _____ at the Olympics. </vt:lpstr>
      <vt:lpstr>The winner got a gold medal at the Olympics. </vt:lpstr>
      <vt:lpstr>The local environment is the area near to their home.</vt:lpstr>
      <vt:lpstr>The _____ environment is the area near to their home.</vt:lpstr>
      <vt:lpstr>The local environment is the area near to their home.</vt:lpstr>
      <vt:lpstr>New CHALLENGE words.</vt:lpstr>
      <vt:lpstr>poor</vt:lpstr>
      <vt:lpstr>poor  lacking sufficient money to live at a standard considered comfortable or normal in a society</vt:lpstr>
      <vt:lpstr> The man was poor. </vt:lpstr>
      <vt:lpstr> because</vt:lpstr>
      <vt:lpstr>for the reason that; since</vt:lpstr>
      <vt:lpstr> It was hot because the sun was shining.</vt:lpstr>
      <vt:lpstr>Let’s Practise and Apply.</vt:lpstr>
      <vt:lpstr>Can you spot the spelling rule words and the challenge words?</vt:lpstr>
      <vt:lpstr>Wild Weather  One of the world’s driest places is the Atacama Desert.  In some parts of the Atacama, not a single drop of rain has hit the desert floor. There can be local sandstorms because of the dry conditions.  These are strong, swirling winds that blow sand into the air covering everything in dust including every animal and person in sight.  It can make it hard for people to breathe resulting in some people needing hospital treatment. </vt:lpstr>
      <vt:lpstr>Wild Weather  One of the world’s driest places is the Atacama Desert.  In some parts of the Atacama, not a single drop of rain has hit the desert floor. There can be local sandstorms because of the dry conditions.  These are strong, swirling winds that blow sand into the air covering everything in dust including every animal and person in sight.  It can make it hard for people to breathe resulting in some people needing hospital treatment. </vt:lpstr>
      <vt:lpstr>Write this sentence as I dictate it to you.</vt:lpstr>
      <vt:lpstr>There can be local sandstorms because of the dry conditions.</vt:lpstr>
      <vt:lpstr>PowerPoint Presentation</vt:lpstr>
      <vt:lpstr>PowerPoint Presentation</vt:lpstr>
      <vt:lpstr>Let’s Revisit and Review…</vt:lpstr>
      <vt:lpstr>Do you remember this challenge word?</vt:lpstr>
      <vt:lpstr>door</vt:lpstr>
      <vt:lpstr>door  Definition – a hinged, sliding or revolving barrier at the entrance to a room, building or vehicle.</vt:lpstr>
      <vt:lpstr>door   Close the door! </vt:lpstr>
      <vt:lpstr>Do you remember this challenge word?</vt:lpstr>
      <vt:lpstr>floor</vt:lpstr>
      <vt:lpstr>floor  lower surface, the bottom of a room </vt:lpstr>
      <vt:lpstr> The floor was dirty. </vt:lpstr>
      <vt:lpstr>-el</vt:lpstr>
      <vt:lpstr>The sound /l/ spelt with ‘el’ at the end of words. </vt:lpstr>
      <vt:lpstr>squirrel</vt:lpstr>
      <vt:lpstr>squirrel</vt:lpstr>
      <vt:lpstr>squirrel</vt:lpstr>
      <vt:lpstr>towel</vt:lpstr>
      <vt:lpstr>towel</vt:lpstr>
      <vt:lpstr>towel</vt:lpstr>
      <vt:lpstr>Let’s Teach and Practise</vt:lpstr>
      <vt:lpstr>al</vt:lpstr>
      <vt:lpstr>“al” makes the /l/ sound at the end of these words</vt:lpstr>
      <vt:lpstr>animal</vt:lpstr>
      <vt:lpstr>animal</vt:lpstr>
      <vt:lpstr>loyal</vt:lpstr>
      <vt:lpstr>loyal</vt:lpstr>
      <vt:lpstr>animal</vt:lpstr>
      <vt:lpstr>animal anim + al = animal</vt:lpstr>
      <vt:lpstr>animal anim + al = animal A tiger is a fierce animal.</vt:lpstr>
      <vt:lpstr>loyal loy + al = loyal</vt:lpstr>
      <vt:lpstr>loyal loy + al = loyal It is nice to be a loyal friend.</vt:lpstr>
      <vt:lpstr>A tiger is a fierce animal.</vt:lpstr>
      <vt:lpstr>A tiger is a fierce ______.</vt:lpstr>
      <vt:lpstr>A tiger is a fierce animal.</vt:lpstr>
      <vt:lpstr>It is nice to be a loyal friend.</vt:lpstr>
      <vt:lpstr>It is nice to be a _____ friend.</vt:lpstr>
      <vt:lpstr>It is nice to be a loyal friend.</vt:lpstr>
      <vt:lpstr>New CHALLENGE words.</vt:lpstr>
      <vt:lpstr>poor</vt:lpstr>
      <vt:lpstr>poor  lacking sufficient money to live at a standard considered comfortable or normal in a society</vt:lpstr>
      <vt:lpstr> The man was poor. </vt:lpstr>
      <vt:lpstr> because</vt:lpstr>
      <vt:lpstr>for the reason that; since</vt:lpstr>
      <vt:lpstr> It was hot because the sun was shining.</vt:lpstr>
      <vt:lpstr>Let’s Practise and Apply.</vt:lpstr>
      <vt:lpstr>Can you spot the spelling rule words and the challenge words?</vt:lpstr>
      <vt:lpstr>Wild Weather  One of the world’s driest places is the Atacama Desert.  In some parts of the Atacama, not a single drop of rain has hit the desert floor. There can be local sandstorms because of the dry conditions.  These are strong, swirling winds that blow sand into the air covering everything in dust including every animal and person in sight.  It can make it hard for people to breathe resulting in some people needing hospital treatment. </vt:lpstr>
      <vt:lpstr>Wild Weather  One of the world’s driest places is the Atacama Desert.  In some parts of the Atacama, not a single drop of rain has hit the desert floor. There can be local sandstorms because of the dry conditions.  These are strong, swirling winds that blow sand into the air covering everything in dust including every animal and person in sight.  It can make it hard for people to breathe resulting in some people needing hospital treatment. </vt:lpstr>
      <vt:lpstr>Write this sentence as I dictate it to you.</vt:lpstr>
      <vt:lpstr>These are strong, swirling winds that blow sand into the air covering everything  in dust including every animal and person in sight.</vt:lpstr>
      <vt:lpstr>PowerPoint Presentation</vt:lpstr>
      <vt:lpstr>PowerPoint Presentation</vt:lpstr>
      <vt:lpstr>Let’s Revisit and Review…</vt:lpstr>
      <vt:lpstr>Do you remember this challenge word?</vt:lpstr>
      <vt:lpstr>door</vt:lpstr>
      <vt:lpstr>door  Definition – a hinged, sliding or revolving barrier at the entrance to a room, building or vehicle.</vt:lpstr>
      <vt:lpstr>door   Close the door! </vt:lpstr>
      <vt:lpstr>Do you remember this challenge word?</vt:lpstr>
      <vt:lpstr>floor</vt:lpstr>
      <vt:lpstr>floor  lower surface, the bottom of a room </vt:lpstr>
      <vt:lpstr>  </vt:lpstr>
      <vt:lpstr>-el</vt:lpstr>
      <vt:lpstr>The sound /l/ spelt with ‘el’ at the end of words. </vt:lpstr>
      <vt:lpstr>jewel</vt:lpstr>
      <vt:lpstr>jewel</vt:lpstr>
      <vt:lpstr>hazel</vt:lpstr>
      <vt:lpstr>hazel</vt:lpstr>
      <vt:lpstr>Let’s Teach and Practise</vt:lpstr>
      <vt:lpstr>al</vt:lpstr>
      <vt:lpstr>“al” makes the /l/ sound at the end of these words</vt:lpstr>
      <vt:lpstr>capital</vt:lpstr>
      <vt:lpstr>capital</vt:lpstr>
      <vt:lpstr>hospital</vt:lpstr>
      <vt:lpstr>hospital</vt:lpstr>
      <vt:lpstr>capital capit + al = capital</vt:lpstr>
      <vt:lpstr>capital capit+ al = capital You must use a capital letter at the beginning of a sentence. </vt:lpstr>
      <vt:lpstr>hospital hospit+ al = hospital</vt:lpstr>
      <vt:lpstr>hospital hospit+ al = hospital If you are unwell you can go to hospital.</vt:lpstr>
      <vt:lpstr>You must use a capital letter at the beginning of a sentence.</vt:lpstr>
      <vt:lpstr>You must use a _______ letter at the beginning of a sentence.</vt:lpstr>
      <vt:lpstr>You must use a capital letter at the beginning of a sentence.</vt:lpstr>
      <vt:lpstr>If you are unwell you can go to hospital.</vt:lpstr>
      <vt:lpstr>If you are unwell you can go to ________.</vt:lpstr>
      <vt:lpstr>If you are unwell you can go to hospital.</vt:lpstr>
      <vt:lpstr>New CHALLENGE words.</vt:lpstr>
      <vt:lpstr>poor</vt:lpstr>
      <vt:lpstr>poor  lacking sufficient money to live at a standard considered comfortable or normal in a society</vt:lpstr>
      <vt:lpstr> The man was poor. </vt:lpstr>
      <vt:lpstr> because</vt:lpstr>
      <vt:lpstr>for the reason that; since</vt:lpstr>
      <vt:lpstr> It was hot because the sun was shining.</vt:lpstr>
      <vt:lpstr>Let’s Practise and Apply.</vt:lpstr>
      <vt:lpstr>Can you spot the spelling rule words and the challenge words?</vt:lpstr>
      <vt:lpstr>Wild Weather  One of the world’s driest places is the Atacama Desert.  In some parts of the Atacama, not a single drop of rain has hit the desert floor. There can be local sandstorms because of the dry conditions.  These are strong, swirling winds that blow sand into the air covering everything in dust including every animal and person in sight.  It can make it hard for people to breathe resulting in some people needing hospital treatment. </vt:lpstr>
      <vt:lpstr>Wild Weather  One of the world’s driest places is the Atacama Desert.  In some parts of the Atacama, not a single drop of rain has hit the desert floor. There can be local sandstorms because of the dry conditions.  These are strong, swirling winds that blow sand into the air covering everything in dust including every animal and person in sight.  It can make it hard for people to breathe resulting in some people needing hospital treatment. </vt:lpstr>
      <vt:lpstr>Write this sentence as I dictate it to you.</vt:lpstr>
      <vt:lpstr>It can make it hard for people to breathe resulting in some people needing hospital treatment. </vt:lpstr>
      <vt:lpstr>PowerPoint Presentation</vt:lpstr>
      <vt:lpstr>PowerPoint Presentation</vt:lpstr>
      <vt:lpstr>Can you read these words…</vt:lpstr>
      <vt:lpstr>door</vt:lpstr>
      <vt:lpstr>floor</vt:lpstr>
      <vt:lpstr>poor</vt:lpstr>
      <vt:lpstr>because</vt:lpstr>
      <vt:lpstr>animal</vt:lpstr>
      <vt:lpstr>capital</vt:lpstr>
      <vt:lpstr>hospital</vt:lpstr>
      <vt:lpstr>local</vt:lpstr>
      <vt:lpstr>metal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Spelling Y3</dc:title>
  <dc:creator>Kelly Stokes</dc:creator>
  <cp:lastModifiedBy>Sally Loveday</cp:lastModifiedBy>
  <cp:revision>48</cp:revision>
  <cp:lastPrinted>2022-05-27T07:40:55Z</cp:lastPrinted>
  <dcterms:created xsi:type="dcterms:W3CDTF">2022-03-23T13:56:57Z</dcterms:created>
  <dcterms:modified xsi:type="dcterms:W3CDTF">2022-11-03T22:10:43Z</dcterms:modified>
</cp:coreProperties>
</file>