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1"/>
  </p:notesMasterIdLst>
  <p:sldIdLst>
    <p:sldId id="256" r:id="rId2"/>
    <p:sldId id="322" r:id="rId3"/>
    <p:sldId id="257" r:id="rId4"/>
    <p:sldId id="258" r:id="rId5"/>
    <p:sldId id="333" r:id="rId6"/>
    <p:sldId id="720" r:id="rId7"/>
    <p:sldId id="796" r:id="rId8"/>
    <p:sldId id="308" r:id="rId9"/>
    <p:sldId id="337" r:id="rId10"/>
    <p:sldId id="311" r:id="rId11"/>
    <p:sldId id="799" r:id="rId12"/>
    <p:sldId id="605" r:id="rId13"/>
    <p:sldId id="270" r:id="rId14"/>
    <p:sldId id="269" r:id="rId15"/>
    <p:sldId id="272" r:id="rId16"/>
    <p:sldId id="282" r:id="rId17"/>
    <p:sldId id="273" r:id="rId18"/>
    <p:sldId id="285" r:id="rId19"/>
    <p:sldId id="781" r:id="rId20"/>
    <p:sldId id="782" r:id="rId21"/>
    <p:sldId id="267" r:id="rId22"/>
    <p:sldId id="260" r:id="rId23"/>
    <p:sldId id="261" r:id="rId24"/>
    <p:sldId id="262" r:id="rId25"/>
    <p:sldId id="278" r:id="rId26"/>
    <p:sldId id="289" r:id="rId27"/>
    <p:sldId id="263" r:id="rId28"/>
    <p:sldId id="279" r:id="rId29"/>
    <p:sldId id="290" r:id="rId30"/>
    <p:sldId id="728" r:id="rId31"/>
    <p:sldId id="277" r:id="rId32"/>
    <p:sldId id="783" r:id="rId33"/>
    <p:sldId id="275" r:id="rId34"/>
    <p:sldId id="286" r:id="rId35"/>
    <p:sldId id="784" r:id="rId36"/>
    <p:sldId id="294" r:id="rId37"/>
    <p:sldId id="785" r:id="rId38"/>
    <p:sldId id="786" r:id="rId39"/>
    <p:sldId id="297" r:id="rId40"/>
    <p:sldId id="787" r:id="rId41"/>
    <p:sldId id="788" r:id="rId42"/>
    <p:sldId id="303" r:id="rId43"/>
    <p:sldId id="306" r:id="rId44"/>
    <p:sldId id="808" r:id="rId45"/>
    <p:sldId id="809" r:id="rId46"/>
    <p:sldId id="791" r:id="rId47"/>
    <p:sldId id="811" r:id="rId48"/>
    <p:sldId id="793" r:id="rId49"/>
    <p:sldId id="304" r:id="rId50"/>
    <p:sldId id="318" r:id="rId51"/>
    <p:sldId id="316" r:id="rId52"/>
    <p:sldId id="794" r:id="rId53"/>
    <p:sldId id="331" r:id="rId54"/>
    <p:sldId id="332" r:id="rId55"/>
    <p:sldId id="323" r:id="rId56"/>
    <p:sldId id="321" r:id="rId57"/>
    <p:sldId id="341" r:id="rId58"/>
    <p:sldId id="342" r:id="rId59"/>
    <p:sldId id="795" r:id="rId60"/>
    <p:sldId id="307" r:id="rId61"/>
    <p:sldId id="797" r:id="rId62"/>
    <p:sldId id="346" r:id="rId63"/>
    <p:sldId id="798" r:id="rId64"/>
    <p:sldId id="312" r:id="rId65"/>
    <p:sldId id="800" r:id="rId66"/>
    <p:sldId id="733" r:id="rId67"/>
    <p:sldId id="734" r:id="rId68"/>
    <p:sldId id="354" r:id="rId69"/>
    <p:sldId id="355" r:id="rId70"/>
    <p:sldId id="356" r:id="rId71"/>
    <p:sldId id="357" r:id="rId72"/>
    <p:sldId id="358" r:id="rId73"/>
    <p:sldId id="359" r:id="rId74"/>
    <p:sldId id="366" r:id="rId75"/>
    <p:sldId id="735" r:id="rId76"/>
    <p:sldId id="736" r:id="rId77"/>
    <p:sldId id="370" r:id="rId78"/>
    <p:sldId id="371" r:id="rId79"/>
    <p:sldId id="372" r:id="rId80"/>
    <p:sldId id="373" r:id="rId81"/>
    <p:sldId id="376" r:id="rId82"/>
    <p:sldId id="801" r:id="rId83"/>
    <p:sldId id="378" r:id="rId84"/>
    <p:sldId id="379" r:id="rId85"/>
    <p:sldId id="802" r:id="rId86"/>
    <p:sldId id="384" r:id="rId87"/>
    <p:sldId id="803" r:id="rId88"/>
    <p:sldId id="804" r:id="rId89"/>
    <p:sldId id="610" r:id="rId90"/>
    <p:sldId id="805" r:id="rId91"/>
    <p:sldId id="806" r:id="rId92"/>
    <p:sldId id="393" r:id="rId93"/>
    <p:sldId id="807" r:id="rId94"/>
    <p:sldId id="789" r:id="rId95"/>
    <p:sldId id="790" r:id="rId96"/>
    <p:sldId id="810" r:id="rId97"/>
    <p:sldId id="792" r:id="rId98"/>
    <p:sldId id="812" r:id="rId99"/>
    <p:sldId id="404" r:id="rId100"/>
    <p:sldId id="405" r:id="rId101"/>
    <p:sldId id="743" r:id="rId102"/>
    <p:sldId id="813" r:id="rId103"/>
    <p:sldId id="408" r:id="rId104"/>
    <p:sldId id="409" r:id="rId105"/>
    <p:sldId id="324" r:id="rId106"/>
    <p:sldId id="325" r:id="rId107"/>
    <p:sldId id="410" r:id="rId108"/>
    <p:sldId id="411" r:id="rId109"/>
    <p:sldId id="719" r:id="rId110"/>
    <p:sldId id="814" r:id="rId111"/>
    <p:sldId id="816" r:id="rId112"/>
    <p:sldId id="626" r:id="rId113"/>
    <p:sldId id="817" r:id="rId114"/>
    <p:sldId id="819" r:id="rId115"/>
    <p:sldId id="818" r:id="rId116"/>
    <p:sldId id="750" r:id="rId117"/>
    <p:sldId id="751" r:id="rId118"/>
    <p:sldId id="418" r:id="rId119"/>
    <p:sldId id="633" r:id="rId120"/>
    <p:sldId id="634" r:id="rId121"/>
    <p:sldId id="635" r:id="rId122"/>
    <p:sldId id="636" r:id="rId123"/>
    <p:sldId id="637" r:id="rId124"/>
    <p:sldId id="435" r:id="rId125"/>
    <p:sldId id="752" r:id="rId126"/>
    <p:sldId id="753" r:id="rId127"/>
    <p:sldId id="438" r:id="rId128"/>
    <p:sldId id="642" r:id="rId129"/>
    <p:sldId id="439" r:id="rId130"/>
    <p:sldId id="643" r:id="rId131"/>
    <p:sldId id="646" r:id="rId132"/>
    <p:sldId id="440" r:id="rId133"/>
    <p:sldId id="820" r:id="rId134"/>
    <p:sldId id="441" r:id="rId135"/>
    <p:sldId id="821" r:id="rId136"/>
    <p:sldId id="648" r:id="rId137"/>
    <p:sldId id="822" r:id="rId138"/>
    <p:sldId id="823" r:id="rId139"/>
    <p:sldId id="649" r:id="rId140"/>
    <p:sldId id="824" r:id="rId141"/>
    <p:sldId id="825" r:id="rId142"/>
    <p:sldId id="462" r:id="rId143"/>
    <p:sldId id="826" r:id="rId144"/>
    <p:sldId id="827" r:id="rId145"/>
    <p:sldId id="828" r:id="rId146"/>
    <p:sldId id="829" r:id="rId147"/>
    <p:sldId id="830" r:id="rId148"/>
    <p:sldId id="831" r:id="rId149"/>
    <p:sldId id="473" r:id="rId150"/>
    <p:sldId id="474" r:id="rId151"/>
    <p:sldId id="761" r:id="rId152"/>
    <p:sldId id="832" r:id="rId153"/>
    <p:sldId id="477" r:id="rId154"/>
    <p:sldId id="478" r:id="rId155"/>
    <p:sldId id="326" r:id="rId156"/>
    <p:sldId id="327" r:id="rId157"/>
    <p:sldId id="479" r:id="rId158"/>
    <p:sldId id="480" r:id="rId159"/>
    <p:sldId id="833" r:id="rId160"/>
    <p:sldId id="834" r:id="rId161"/>
    <p:sldId id="835" r:id="rId162"/>
    <p:sldId id="663" r:id="rId163"/>
    <p:sldId id="836" r:id="rId164"/>
    <p:sldId id="837" r:id="rId165"/>
    <p:sldId id="838" r:id="rId166"/>
    <p:sldId id="766" r:id="rId167"/>
    <p:sldId id="767" r:id="rId168"/>
    <p:sldId id="670" r:id="rId169"/>
    <p:sldId id="671" r:id="rId170"/>
    <p:sldId id="672" r:id="rId171"/>
    <p:sldId id="673" r:id="rId172"/>
    <p:sldId id="504" r:id="rId173"/>
    <p:sldId id="768" r:id="rId174"/>
    <p:sldId id="769" r:id="rId175"/>
    <p:sldId id="679" r:id="rId176"/>
    <p:sldId id="678" r:id="rId177"/>
    <p:sldId id="680" r:id="rId178"/>
    <p:sldId id="681" r:id="rId179"/>
    <p:sldId id="684" r:id="rId180"/>
    <p:sldId id="685" r:id="rId181"/>
    <p:sldId id="686" r:id="rId182"/>
    <p:sldId id="770" r:id="rId183"/>
    <p:sldId id="689" r:id="rId184"/>
    <p:sldId id="839" r:id="rId185"/>
    <p:sldId id="840" r:id="rId186"/>
    <p:sldId id="690" r:id="rId187"/>
    <p:sldId id="841" r:id="rId188"/>
    <p:sldId id="842" r:id="rId189"/>
    <p:sldId id="531" r:id="rId190"/>
    <p:sldId id="843" r:id="rId191"/>
    <p:sldId id="844" r:id="rId192"/>
    <p:sldId id="845" r:id="rId193"/>
    <p:sldId id="846" r:id="rId194"/>
    <p:sldId id="847" r:id="rId195"/>
    <p:sldId id="848" r:id="rId196"/>
    <p:sldId id="542" r:id="rId197"/>
    <p:sldId id="543" r:id="rId198"/>
    <p:sldId id="777" r:id="rId199"/>
    <p:sldId id="849" r:id="rId200"/>
    <p:sldId id="546" r:id="rId201"/>
    <p:sldId id="547" r:id="rId202"/>
    <p:sldId id="328" r:id="rId203"/>
    <p:sldId id="329" r:id="rId204"/>
    <p:sldId id="595" r:id="rId205"/>
    <p:sldId id="551" r:id="rId206"/>
    <p:sldId id="705" r:id="rId207"/>
    <p:sldId id="706" r:id="rId208"/>
    <p:sldId id="707" r:id="rId209"/>
    <p:sldId id="708" r:id="rId210"/>
    <p:sldId id="709" r:id="rId211"/>
    <p:sldId id="712" r:id="rId212"/>
    <p:sldId id="710" r:id="rId213"/>
    <p:sldId id="711" r:id="rId214"/>
    <p:sldId id="550" r:id="rId215"/>
    <p:sldId id="597" r:id="rId216"/>
    <p:sldId id="583" r:id="rId217"/>
    <p:sldId id="584" r:id="rId218"/>
    <p:sldId id="850" r:id="rId219"/>
    <p:sldId id="715" r:id="rId220"/>
    <p:sldId id="851" r:id="rId221"/>
    <p:sldId id="590" r:id="rId222"/>
    <p:sldId id="591" r:id="rId223"/>
    <p:sldId id="592" r:id="rId224"/>
    <p:sldId id="598" r:id="rId225"/>
    <p:sldId id="602" r:id="rId226"/>
    <p:sldId id="603" r:id="rId227"/>
    <p:sldId id="599" r:id="rId228"/>
    <p:sldId id="600" r:id="rId229"/>
    <p:sldId id="852" r:id="rId230"/>
  </p:sldIdLst>
  <p:sldSz cx="12192000" cy="6858000"/>
  <p:notesSz cx="6742113" cy="98758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DADF107-895D-4282-AB03-44AEB2C6460A}" v="142" dt="2022-07-05T15:50:56.37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794" autoAdjust="0"/>
    <p:restoredTop sz="94364" autoAdjust="0"/>
  </p:normalViewPr>
  <p:slideViewPr>
    <p:cSldViewPr snapToGrid="0">
      <p:cViewPr>
        <p:scale>
          <a:sx n="75" d="100"/>
          <a:sy n="75" d="100"/>
        </p:scale>
        <p:origin x="426"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92" Type="http://schemas.openxmlformats.org/officeDocument/2006/relationships/slide" Target="slides/slide191.xml"/><Relationship Id="rId197" Type="http://schemas.openxmlformats.org/officeDocument/2006/relationships/slide" Target="slides/slide196.xml"/><Relationship Id="rId206" Type="http://schemas.openxmlformats.org/officeDocument/2006/relationships/slide" Target="slides/slide205.xml"/><Relationship Id="rId227" Type="http://schemas.openxmlformats.org/officeDocument/2006/relationships/slide" Target="slides/slide226.xml"/><Relationship Id="rId201" Type="http://schemas.openxmlformats.org/officeDocument/2006/relationships/slide" Target="slides/slide200.xml"/><Relationship Id="rId222" Type="http://schemas.openxmlformats.org/officeDocument/2006/relationships/slide" Target="slides/slide221.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217" Type="http://schemas.openxmlformats.org/officeDocument/2006/relationships/slide" Target="slides/slide216.xml"/><Relationship Id="rId1" Type="http://schemas.openxmlformats.org/officeDocument/2006/relationships/slideMaster" Target="slideMasters/slideMaster1.xml"/><Relationship Id="rId6" Type="http://schemas.openxmlformats.org/officeDocument/2006/relationships/slide" Target="slides/slide5.xml"/><Relationship Id="rId212" Type="http://schemas.openxmlformats.org/officeDocument/2006/relationships/slide" Target="slides/slide211.xml"/><Relationship Id="rId233" Type="http://schemas.openxmlformats.org/officeDocument/2006/relationships/viewProps" Target="viewProps.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slide" Target="slides/slide201.xml"/><Relationship Id="rId207" Type="http://schemas.openxmlformats.org/officeDocument/2006/relationships/slide" Target="slides/slide206.xml"/><Relationship Id="rId223" Type="http://schemas.openxmlformats.org/officeDocument/2006/relationships/slide" Target="slides/slide222.xml"/><Relationship Id="rId228" Type="http://schemas.openxmlformats.org/officeDocument/2006/relationships/slide" Target="slides/slide227.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13" Type="http://schemas.openxmlformats.org/officeDocument/2006/relationships/slide" Target="slides/slide212.xml"/><Relationship Id="rId218" Type="http://schemas.openxmlformats.org/officeDocument/2006/relationships/slide" Target="slides/slide217.xml"/><Relationship Id="rId234" Type="http://schemas.openxmlformats.org/officeDocument/2006/relationships/theme" Target="theme/theme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slide" Target="slides/slide207.xml"/><Relationship Id="rId229" Type="http://schemas.openxmlformats.org/officeDocument/2006/relationships/slide" Target="slides/slide228.xml"/><Relationship Id="rId19" Type="http://schemas.openxmlformats.org/officeDocument/2006/relationships/slide" Target="slides/slide18.xml"/><Relationship Id="rId224" Type="http://schemas.openxmlformats.org/officeDocument/2006/relationships/slide" Target="slides/slide223.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219" Type="http://schemas.openxmlformats.org/officeDocument/2006/relationships/slide" Target="slides/slide218.xml"/><Relationship Id="rId3" Type="http://schemas.openxmlformats.org/officeDocument/2006/relationships/slide" Target="slides/slide2.xml"/><Relationship Id="rId214" Type="http://schemas.openxmlformats.org/officeDocument/2006/relationships/slide" Target="slides/slide213.xml"/><Relationship Id="rId230" Type="http://schemas.openxmlformats.org/officeDocument/2006/relationships/slide" Target="slides/slide229.xml"/><Relationship Id="rId235" Type="http://schemas.openxmlformats.org/officeDocument/2006/relationships/tableStyles" Target="tableStyles.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349"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slide" Target="slides/slide224.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6" Type="http://schemas.openxmlformats.org/officeDocument/2006/relationships/slide" Target="slides/slide25.xml"/><Relationship Id="rId231" Type="http://schemas.openxmlformats.org/officeDocument/2006/relationships/notesMaster" Target="notesMasters/notesMaster1.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presProps" Target="presProps.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1582" cy="495507"/>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18971" y="0"/>
            <a:ext cx="2921582" cy="495507"/>
          </a:xfrm>
          <a:prstGeom prst="rect">
            <a:avLst/>
          </a:prstGeom>
        </p:spPr>
        <p:txBody>
          <a:bodyPr vert="horz" lIns="91440" tIns="45720" rIns="91440" bIns="45720" rtlCol="0"/>
          <a:lstStyle>
            <a:lvl1pPr algn="r">
              <a:defRPr sz="1200"/>
            </a:lvl1pPr>
          </a:lstStyle>
          <a:p>
            <a:fld id="{3B792B4E-2C40-46AA-98A1-08FF812BB3CA}" type="datetimeFigureOut">
              <a:rPr lang="en-GB" smtClean="0"/>
              <a:t>10/11/2022</a:t>
            </a:fld>
            <a:endParaRPr lang="en-GB"/>
          </a:p>
        </p:txBody>
      </p:sp>
      <p:sp>
        <p:nvSpPr>
          <p:cNvPr id="4" name="Slide Image Placeholder 3"/>
          <p:cNvSpPr>
            <a:spLocks noGrp="1" noRot="1" noChangeAspect="1"/>
          </p:cNvSpPr>
          <p:nvPr>
            <p:ph type="sldImg" idx="2"/>
          </p:nvPr>
        </p:nvSpPr>
        <p:spPr>
          <a:xfrm>
            <a:off x="409575" y="1235075"/>
            <a:ext cx="5922963" cy="3332163"/>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4212" y="4752747"/>
            <a:ext cx="5393690" cy="388861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80333"/>
            <a:ext cx="2921582" cy="495506"/>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18971" y="9380333"/>
            <a:ext cx="2921582" cy="495506"/>
          </a:xfrm>
          <a:prstGeom prst="rect">
            <a:avLst/>
          </a:prstGeom>
        </p:spPr>
        <p:txBody>
          <a:bodyPr vert="horz" lIns="91440" tIns="45720" rIns="91440" bIns="45720" rtlCol="0" anchor="b"/>
          <a:lstStyle>
            <a:lvl1pPr algn="r">
              <a:defRPr sz="1200"/>
            </a:lvl1pPr>
          </a:lstStyle>
          <a:p>
            <a:fld id="{A370640F-E73A-4148-92BA-D1C70A966614}" type="slidenum">
              <a:rPr lang="en-GB" smtClean="0"/>
              <a:t>‹#›</a:t>
            </a:fld>
            <a:endParaRPr lang="en-GB"/>
          </a:p>
        </p:txBody>
      </p:sp>
    </p:spTree>
    <p:extLst>
      <p:ext uri="{BB962C8B-B14F-4D97-AF65-F5344CB8AC3E}">
        <p14:creationId xmlns:p14="http://schemas.microsoft.com/office/powerpoint/2010/main" val="14303420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22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22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2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 </a:t>
            </a:r>
          </a:p>
          <a:p>
            <a:endParaRPr lang="en-GB" dirty="0"/>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a:t>
            </a:fld>
            <a:endParaRPr lang="en-GB"/>
          </a:p>
        </p:txBody>
      </p:sp>
    </p:spTree>
    <p:extLst>
      <p:ext uri="{BB962C8B-B14F-4D97-AF65-F5344CB8AC3E}">
        <p14:creationId xmlns:p14="http://schemas.microsoft.com/office/powerpoint/2010/main" val="214471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5"/>
          </p:nvPr>
        </p:nvSpPr>
        <p:spPr/>
        <p:txBody>
          <a:bodyPr/>
          <a:lstStyle/>
          <a:p>
            <a:fld id="{A370640F-E73A-4148-92BA-D1C70A966614}" type="slidenum">
              <a:rPr lang="en-GB" smtClean="0"/>
              <a:t>55</a:t>
            </a:fld>
            <a:endParaRPr lang="en-GB"/>
          </a:p>
        </p:txBody>
      </p:sp>
    </p:spTree>
    <p:extLst>
      <p:ext uri="{BB962C8B-B14F-4D97-AF65-F5344CB8AC3E}">
        <p14:creationId xmlns:p14="http://schemas.microsoft.com/office/powerpoint/2010/main" val="42555709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58</a:t>
            </a:fld>
            <a:endParaRPr lang="en-GB"/>
          </a:p>
        </p:txBody>
      </p:sp>
    </p:spTree>
    <p:extLst>
      <p:ext uri="{BB962C8B-B14F-4D97-AF65-F5344CB8AC3E}">
        <p14:creationId xmlns:p14="http://schemas.microsoft.com/office/powerpoint/2010/main" val="31474036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59</a:t>
            </a:fld>
            <a:endParaRPr lang="en-GB"/>
          </a:p>
        </p:txBody>
      </p:sp>
    </p:spTree>
    <p:extLst>
      <p:ext uri="{BB962C8B-B14F-4D97-AF65-F5344CB8AC3E}">
        <p14:creationId xmlns:p14="http://schemas.microsoft.com/office/powerpoint/2010/main" val="11898680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62</a:t>
            </a:fld>
            <a:endParaRPr lang="en-GB"/>
          </a:p>
        </p:txBody>
      </p:sp>
    </p:spTree>
    <p:extLst>
      <p:ext uri="{BB962C8B-B14F-4D97-AF65-F5344CB8AC3E}">
        <p14:creationId xmlns:p14="http://schemas.microsoft.com/office/powerpoint/2010/main" val="40535555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Just like ‘un’</a:t>
            </a:r>
          </a:p>
        </p:txBody>
      </p:sp>
      <p:sp>
        <p:nvSpPr>
          <p:cNvPr id="4" name="Slide Number Placeholder 3"/>
          <p:cNvSpPr>
            <a:spLocks noGrp="1"/>
          </p:cNvSpPr>
          <p:nvPr>
            <p:ph type="sldNum" sz="quarter" idx="5"/>
          </p:nvPr>
        </p:nvSpPr>
        <p:spPr/>
        <p:txBody>
          <a:bodyPr/>
          <a:lstStyle/>
          <a:p>
            <a:fld id="{A370640F-E73A-4148-92BA-D1C70A966614}" type="slidenum">
              <a:rPr lang="en-GB" smtClean="0"/>
              <a:t>67</a:t>
            </a:fld>
            <a:endParaRPr lang="en-GB"/>
          </a:p>
        </p:txBody>
      </p:sp>
    </p:spTree>
    <p:extLst>
      <p:ext uri="{BB962C8B-B14F-4D97-AF65-F5344CB8AC3E}">
        <p14:creationId xmlns:p14="http://schemas.microsoft.com/office/powerpoint/2010/main" val="26943691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370640F-E73A-4148-92BA-D1C70A966614}" type="slidenum">
              <a:rPr lang="en-GB" smtClean="0"/>
              <a:t>70</a:t>
            </a:fld>
            <a:endParaRPr lang="en-GB"/>
          </a:p>
        </p:txBody>
      </p:sp>
    </p:spTree>
    <p:extLst>
      <p:ext uri="{BB962C8B-B14F-4D97-AF65-F5344CB8AC3E}">
        <p14:creationId xmlns:p14="http://schemas.microsoft.com/office/powerpoint/2010/main" val="488539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370640F-E73A-4148-92BA-D1C70A966614}" type="slidenum">
              <a:rPr lang="en-GB" smtClean="0"/>
              <a:t>80</a:t>
            </a:fld>
            <a:endParaRPr lang="en-GB"/>
          </a:p>
        </p:txBody>
      </p:sp>
    </p:spTree>
    <p:extLst>
      <p:ext uri="{BB962C8B-B14F-4D97-AF65-F5344CB8AC3E}">
        <p14:creationId xmlns:p14="http://schemas.microsoft.com/office/powerpoint/2010/main" val="31067265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You don’t see this </a:t>
            </a:r>
            <a:r>
              <a:rPr lang="en-GB" sz="1200" b="1" kern="1200" dirty="0" smtClean="0">
                <a:solidFill>
                  <a:schemeClr val="tx1"/>
                </a:solidFill>
                <a:effectLst/>
                <a:latin typeface="+mn-lt"/>
                <a:ea typeface="+mn-ea"/>
                <a:cs typeface="+mn-cs"/>
              </a:rPr>
              <a:t>because</a:t>
            </a:r>
            <a:r>
              <a:rPr lang="en-GB" sz="1200" kern="1200" dirty="0" smtClean="0">
                <a:solidFill>
                  <a:schemeClr val="tx1"/>
                </a:solidFill>
                <a:effectLst/>
                <a:latin typeface="+mn-lt"/>
                <a:ea typeface="+mn-ea"/>
                <a:cs typeface="+mn-cs"/>
              </a:rPr>
              <a:t> it’s very rare.</a:t>
            </a:r>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103</a:t>
            </a:fld>
            <a:endParaRPr lang="en-GB"/>
          </a:p>
        </p:txBody>
      </p:sp>
    </p:spTree>
    <p:extLst>
      <p:ext uri="{BB962C8B-B14F-4D97-AF65-F5344CB8AC3E}">
        <p14:creationId xmlns:p14="http://schemas.microsoft.com/office/powerpoint/2010/main" val="12719167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5"/>
          </p:nvPr>
        </p:nvSpPr>
        <p:spPr/>
        <p:txBody>
          <a:bodyPr/>
          <a:lstStyle/>
          <a:p>
            <a:fld id="{A370640F-E73A-4148-92BA-D1C70A966614}" type="slidenum">
              <a:rPr lang="en-GB" smtClean="0"/>
              <a:t>105</a:t>
            </a:fld>
            <a:endParaRPr lang="en-GB"/>
          </a:p>
        </p:txBody>
      </p:sp>
    </p:spTree>
    <p:extLst>
      <p:ext uri="{BB962C8B-B14F-4D97-AF65-F5344CB8AC3E}">
        <p14:creationId xmlns:p14="http://schemas.microsoft.com/office/powerpoint/2010/main" val="19814450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108</a:t>
            </a:fld>
            <a:endParaRPr lang="en-GB"/>
          </a:p>
        </p:txBody>
      </p:sp>
    </p:spTree>
    <p:extLst>
      <p:ext uri="{BB962C8B-B14F-4D97-AF65-F5344CB8AC3E}">
        <p14:creationId xmlns:p14="http://schemas.microsoft.com/office/powerpoint/2010/main" val="24099298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5</a:t>
            </a:fld>
            <a:endParaRPr lang="en-GB"/>
          </a:p>
        </p:txBody>
      </p:sp>
    </p:spTree>
    <p:extLst>
      <p:ext uri="{BB962C8B-B14F-4D97-AF65-F5344CB8AC3E}">
        <p14:creationId xmlns:p14="http://schemas.microsoft.com/office/powerpoint/2010/main" val="35741089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109</a:t>
            </a:fld>
            <a:endParaRPr lang="en-GB"/>
          </a:p>
        </p:txBody>
      </p:sp>
    </p:spTree>
    <p:extLst>
      <p:ext uri="{BB962C8B-B14F-4D97-AF65-F5344CB8AC3E}">
        <p14:creationId xmlns:p14="http://schemas.microsoft.com/office/powerpoint/2010/main" val="1996853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112</a:t>
            </a:fld>
            <a:endParaRPr lang="en-GB"/>
          </a:p>
        </p:txBody>
      </p:sp>
    </p:spTree>
    <p:extLst>
      <p:ext uri="{BB962C8B-B14F-4D97-AF65-F5344CB8AC3E}">
        <p14:creationId xmlns:p14="http://schemas.microsoft.com/office/powerpoint/2010/main" val="30429839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Just like ‘un’</a:t>
            </a:r>
          </a:p>
        </p:txBody>
      </p:sp>
      <p:sp>
        <p:nvSpPr>
          <p:cNvPr id="4" name="Slide Number Placeholder 3"/>
          <p:cNvSpPr>
            <a:spLocks noGrp="1"/>
          </p:cNvSpPr>
          <p:nvPr>
            <p:ph type="sldNum" sz="quarter" idx="5"/>
          </p:nvPr>
        </p:nvSpPr>
        <p:spPr/>
        <p:txBody>
          <a:bodyPr/>
          <a:lstStyle/>
          <a:p>
            <a:fld id="{A370640F-E73A-4148-92BA-D1C70A966614}" type="slidenum">
              <a:rPr lang="en-GB" smtClean="0"/>
              <a:t>117</a:t>
            </a:fld>
            <a:endParaRPr lang="en-GB"/>
          </a:p>
        </p:txBody>
      </p:sp>
    </p:spTree>
    <p:extLst>
      <p:ext uri="{BB962C8B-B14F-4D97-AF65-F5344CB8AC3E}">
        <p14:creationId xmlns:p14="http://schemas.microsoft.com/office/powerpoint/2010/main" val="26883115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118</a:t>
            </a:fld>
            <a:endParaRPr lang="en-GB"/>
          </a:p>
        </p:txBody>
      </p:sp>
    </p:spTree>
    <p:extLst>
      <p:ext uri="{BB962C8B-B14F-4D97-AF65-F5344CB8AC3E}">
        <p14:creationId xmlns:p14="http://schemas.microsoft.com/office/powerpoint/2010/main" val="36480125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119</a:t>
            </a:fld>
            <a:endParaRPr lang="en-GB"/>
          </a:p>
        </p:txBody>
      </p:sp>
    </p:spTree>
    <p:extLst>
      <p:ext uri="{BB962C8B-B14F-4D97-AF65-F5344CB8AC3E}">
        <p14:creationId xmlns:p14="http://schemas.microsoft.com/office/powerpoint/2010/main" val="37139269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120</a:t>
            </a:fld>
            <a:endParaRPr lang="en-GB"/>
          </a:p>
        </p:txBody>
      </p:sp>
    </p:spTree>
    <p:extLst>
      <p:ext uri="{BB962C8B-B14F-4D97-AF65-F5344CB8AC3E}">
        <p14:creationId xmlns:p14="http://schemas.microsoft.com/office/powerpoint/2010/main" val="30919477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121</a:t>
            </a:fld>
            <a:endParaRPr lang="en-GB"/>
          </a:p>
        </p:txBody>
      </p:sp>
    </p:spTree>
    <p:extLst>
      <p:ext uri="{BB962C8B-B14F-4D97-AF65-F5344CB8AC3E}">
        <p14:creationId xmlns:p14="http://schemas.microsoft.com/office/powerpoint/2010/main" val="13731877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122</a:t>
            </a:fld>
            <a:endParaRPr lang="en-GB"/>
          </a:p>
        </p:txBody>
      </p:sp>
    </p:spTree>
    <p:extLst>
      <p:ext uri="{BB962C8B-B14F-4D97-AF65-F5344CB8AC3E}">
        <p14:creationId xmlns:p14="http://schemas.microsoft.com/office/powerpoint/2010/main" val="12805820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123</a:t>
            </a:fld>
            <a:endParaRPr lang="en-GB"/>
          </a:p>
        </p:txBody>
      </p:sp>
    </p:spTree>
    <p:extLst>
      <p:ext uri="{BB962C8B-B14F-4D97-AF65-F5344CB8AC3E}">
        <p14:creationId xmlns:p14="http://schemas.microsoft.com/office/powerpoint/2010/main" val="12277574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Just like ‘un’</a:t>
            </a:r>
          </a:p>
        </p:txBody>
      </p:sp>
      <p:sp>
        <p:nvSpPr>
          <p:cNvPr id="4" name="Slide Number Placeholder 3"/>
          <p:cNvSpPr>
            <a:spLocks noGrp="1"/>
          </p:cNvSpPr>
          <p:nvPr>
            <p:ph type="sldNum" sz="quarter" idx="5"/>
          </p:nvPr>
        </p:nvSpPr>
        <p:spPr/>
        <p:txBody>
          <a:bodyPr/>
          <a:lstStyle/>
          <a:p>
            <a:fld id="{A370640F-E73A-4148-92BA-D1C70A966614}" type="slidenum">
              <a:rPr lang="en-GB" smtClean="0"/>
              <a:t>127</a:t>
            </a:fld>
            <a:endParaRPr lang="en-GB"/>
          </a:p>
        </p:txBody>
      </p:sp>
    </p:spTree>
    <p:extLst>
      <p:ext uri="{BB962C8B-B14F-4D97-AF65-F5344CB8AC3E}">
        <p14:creationId xmlns:p14="http://schemas.microsoft.com/office/powerpoint/2010/main" val="17927280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6</a:t>
            </a:fld>
            <a:endParaRPr lang="en-GB"/>
          </a:p>
        </p:txBody>
      </p:sp>
    </p:spTree>
    <p:extLst>
      <p:ext uri="{BB962C8B-B14F-4D97-AF65-F5344CB8AC3E}">
        <p14:creationId xmlns:p14="http://schemas.microsoft.com/office/powerpoint/2010/main" val="3207346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Just like ‘un’</a:t>
            </a:r>
          </a:p>
        </p:txBody>
      </p:sp>
      <p:sp>
        <p:nvSpPr>
          <p:cNvPr id="4" name="Slide Number Placeholder 3"/>
          <p:cNvSpPr>
            <a:spLocks noGrp="1"/>
          </p:cNvSpPr>
          <p:nvPr>
            <p:ph type="sldNum" sz="quarter" idx="5"/>
          </p:nvPr>
        </p:nvSpPr>
        <p:spPr/>
        <p:txBody>
          <a:bodyPr/>
          <a:lstStyle/>
          <a:p>
            <a:fld id="{A370640F-E73A-4148-92BA-D1C70A966614}" type="slidenum">
              <a:rPr lang="en-GB" smtClean="0"/>
              <a:t>128</a:t>
            </a:fld>
            <a:endParaRPr lang="en-GB"/>
          </a:p>
        </p:txBody>
      </p:sp>
    </p:spTree>
    <p:extLst>
      <p:ext uri="{BB962C8B-B14F-4D97-AF65-F5344CB8AC3E}">
        <p14:creationId xmlns:p14="http://schemas.microsoft.com/office/powerpoint/2010/main" val="33615413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As spring arrives, </a:t>
            </a:r>
            <a:r>
              <a:rPr lang="en-GB" sz="1200" b="1" kern="1200" dirty="0" smtClean="0">
                <a:solidFill>
                  <a:schemeClr val="tx1"/>
                </a:solidFill>
                <a:effectLst/>
                <a:latin typeface="+mn-lt"/>
                <a:ea typeface="+mn-ea"/>
                <a:cs typeface="+mn-cs"/>
              </a:rPr>
              <a:t>daffodils</a:t>
            </a:r>
            <a:r>
              <a:rPr lang="en-GB" sz="1200" kern="1200" dirty="0" smtClean="0">
                <a:solidFill>
                  <a:schemeClr val="tx1"/>
                </a:solidFill>
                <a:effectLst/>
                <a:latin typeface="+mn-lt"/>
                <a:ea typeface="+mn-ea"/>
                <a:cs typeface="+mn-cs"/>
              </a:rPr>
              <a:t> begin to grow.</a:t>
            </a:r>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153</a:t>
            </a:fld>
            <a:endParaRPr lang="en-GB" dirty="0"/>
          </a:p>
        </p:txBody>
      </p:sp>
    </p:spTree>
    <p:extLst>
      <p:ext uri="{BB962C8B-B14F-4D97-AF65-F5344CB8AC3E}">
        <p14:creationId xmlns:p14="http://schemas.microsoft.com/office/powerpoint/2010/main" val="12064094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155</a:t>
            </a:fld>
            <a:endParaRPr lang="en-GB" dirty="0"/>
          </a:p>
        </p:txBody>
      </p:sp>
    </p:spTree>
    <p:extLst>
      <p:ext uri="{BB962C8B-B14F-4D97-AF65-F5344CB8AC3E}">
        <p14:creationId xmlns:p14="http://schemas.microsoft.com/office/powerpoint/2010/main" val="11453007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158</a:t>
            </a:fld>
            <a:endParaRPr lang="en-GB" dirty="0"/>
          </a:p>
        </p:txBody>
      </p:sp>
    </p:spTree>
    <p:extLst>
      <p:ext uri="{BB962C8B-B14F-4D97-AF65-F5344CB8AC3E}">
        <p14:creationId xmlns:p14="http://schemas.microsoft.com/office/powerpoint/2010/main" val="392333693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159</a:t>
            </a:fld>
            <a:endParaRPr lang="en-GB"/>
          </a:p>
        </p:txBody>
      </p:sp>
    </p:spTree>
    <p:extLst>
      <p:ext uri="{BB962C8B-B14F-4D97-AF65-F5344CB8AC3E}">
        <p14:creationId xmlns:p14="http://schemas.microsoft.com/office/powerpoint/2010/main" val="16745673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162</a:t>
            </a:fld>
            <a:endParaRPr lang="en-GB" dirty="0"/>
          </a:p>
        </p:txBody>
      </p:sp>
    </p:spTree>
    <p:extLst>
      <p:ext uri="{BB962C8B-B14F-4D97-AF65-F5344CB8AC3E}">
        <p14:creationId xmlns:p14="http://schemas.microsoft.com/office/powerpoint/2010/main" val="12760007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Just like ‘un’</a:t>
            </a:r>
          </a:p>
        </p:txBody>
      </p:sp>
      <p:sp>
        <p:nvSpPr>
          <p:cNvPr id="4" name="Slide Number Placeholder 3"/>
          <p:cNvSpPr>
            <a:spLocks noGrp="1"/>
          </p:cNvSpPr>
          <p:nvPr>
            <p:ph type="sldNum" sz="quarter" idx="5"/>
          </p:nvPr>
        </p:nvSpPr>
        <p:spPr/>
        <p:txBody>
          <a:bodyPr/>
          <a:lstStyle/>
          <a:p>
            <a:fld id="{A370640F-E73A-4148-92BA-D1C70A966614}" type="slidenum">
              <a:rPr lang="en-GB" smtClean="0"/>
              <a:t>167</a:t>
            </a:fld>
            <a:endParaRPr lang="en-GB"/>
          </a:p>
        </p:txBody>
      </p:sp>
    </p:spTree>
    <p:extLst>
      <p:ext uri="{BB962C8B-B14F-4D97-AF65-F5344CB8AC3E}">
        <p14:creationId xmlns:p14="http://schemas.microsoft.com/office/powerpoint/2010/main" val="64782189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They flower</a:t>
            </a:r>
            <a:r>
              <a:rPr lang="en-GB" sz="1200" b="1" kern="1200" dirty="0" smtClean="0">
                <a:solidFill>
                  <a:schemeClr val="tx1"/>
                </a:solidFill>
                <a:effectLst/>
                <a:latin typeface="+mn-lt"/>
                <a:ea typeface="+mn-ea"/>
                <a:cs typeface="+mn-cs"/>
              </a:rPr>
              <a:t> until</a:t>
            </a:r>
            <a:r>
              <a:rPr lang="en-GB" sz="1200" kern="1200" dirty="0" smtClean="0">
                <a:solidFill>
                  <a:schemeClr val="tx1"/>
                </a:solidFill>
                <a:effectLst/>
                <a:latin typeface="+mn-lt"/>
                <a:ea typeface="+mn-ea"/>
                <a:cs typeface="+mn-cs"/>
              </a:rPr>
              <a:t> the end of spring.</a:t>
            </a:r>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200</a:t>
            </a:fld>
            <a:endParaRPr lang="en-GB"/>
          </a:p>
        </p:txBody>
      </p:sp>
    </p:spTree>
    <p:extLst>
      <p:ext uri="{BB962C8B-B14F-4D97-AF65-F5344CB8AC3E}">
        <p14:creationId xmlns:p14="http://schemas.microsoft.com/office/powerpoint/2010/main" val="185829550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202</a:t>
            </a:fld>
            <a:endParaRPr lang="en-GB"/>
          </a:p>
        </p:txBody>
      </p:sp>
    </p:spTree>
    <p:extLst>
      <p:ext uri="{BB962C8B-B14F-4D97-AF65-F5344CB8AC3E}">
        <p14:creationId xmlns:p14="http://schemas.microsoft.com/office/powerpoint/2010/main" val="422184097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Can you read these words?</a:t>
            </a:r>
            <a:endParaRPr lang="en-GB" dirty="0"/>
          </a:p>
        </p:txBody>
      </p:sp>
      <p:sp>
        <p:nvSpPr>
          <p:cNvPr id="4" name="Slide Number Placeholder 3"/>
          <p:cNvSpPr>
            <a:spLocks noGrp="1"/>
          </p:cNvSpPr>
          <p:nvPr>
            <p:ph type="sldNum" sz="quarter" idx="10"/>
          </p:nvPr>
        </p:nvSpPr>
        <p:spPr/>
        <p:txBody>
          <a:bodyPr/>
          <a:lstStyle/>
          <a:p>
            <a:fld id="{A370640F-E73A-4148-92BA-D1C70A966614}" type="slidenum">
              <a:rPr lang="en-GB" smtClean="0"/>
              <a:t>204</a:t>
            </a:fld>
            <a:endParaRPr lang="en-GB"/>
          </a:p>
        </p:txBody>
      </p:sp>
    </p:spTree>
    <p:extLst>
      <p:ext uri="{BB962C8B-B14F-4D97-AF65-F5344CB8AC3E}">
        <p14:creationId xmlns:p14="http://schemas.microsoft.com/office/powerpoint/2010/main" val="8770635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9</a:t>
            </a:fld>
            <a:endParaRPr lang="en-GB"/>
          </a:p>
        </p:txBody>
      </p:sp>
    </p:spTree>
    <p:extLst>
      <p:ext uri="{BB962C8B-B14F-4D97-AF65-F5344CB8AC3E}">
        <p14:creationId xmlns:p14="http://schemas.microsoft.com/office/powerpoint/2010/main" val="129893491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205</a:t>
            </a:fld>
            <a:endParaRPr lang="en-GB"/>
          </a:p>
        </p:txBody>
      </p:sp>
    </p:spTree>
    <p:extLst>
      <p:ext uri="{BB962C8B-B14F-4D97-AF65-F5344CB8AC3E}">
        <p14:creationId xmlns:p14="http://schemas.microsoft.com/office/powerpoint/2010/main" val="402379117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206</a:t>
            </a:fld>
            <a:endParaRPr lang="en-GB"/>
          </a:p>
        </p:txBody>
      </p:sp>
    </p:spTree>
    <p:extLst>
      <p:ext uri="{BB962C8B-B14F-4D97-AF65-F5344CB8AC3E}">
        <p14:creationId xmlns:p14="http://schemas.microsoft.com/office/powerpoint/2010/main" val="393466341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207</a:t>
            </a:fld>
            <a:endParaRPr lang="en-GB"/>
          </a:p>
        </p:txBody>
      </p:sp>
    </p:spTree>
    <p:extLst>
      <p:ext uri="{BB962C8B-B14F-4D97-AF65-F5344CB8AC3E}">
        <p14:creationId xmlns:p14="http://schemas.microsoft.com/office/powerpoint/2010/main" val="94392984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208</a:t>
            </a:fld>
            <a:endParaRPr lang="en-GB"/>
          </a:p>
        </p:txBody>
      </p:sp>
    </p:spTree>
    <p:extLst>
      <p:ext uri="{BB962C8B-B14F-4D97-AF65-F5344CB8AC3E}">
        <p14:creationId xmlns:p14="http://schemas.microsoft.com/office/powerpoint/2010/main" val="402285634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209</a:t>
            </a:fld>
            <a:endParaRPr lang="en-GB"/>
          </a:p>
        </p:txBody>
      </p:sp>
    </p:spTree>
    <p:extLst>
      <p:ext uri="{BB962C8B-B14F-4D97-AF65-F5344CB8AC3E}">
        <p14:creationId xmlns:p14="http://schemas.microsoft.com/office/powerpoint/2010/main" val="101860638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210</a:t>
            </a:fld>
            <a:endParaRPr lang="en-GB"/>
          </a:p>
        </p:txBody>
      </p:sp>
    </p:spTree>
    <p:extLst>
      <p:ext uri="{BB962C8B-B14F-4D97-AF65-F5344CB8AC3E}">
        <p14:creationId xmlns:p14="http://schemas.microsoft.com/office/powerpoint/2010/main" val="230607165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211</a:t>
            </a:fld>
            <a:endParaRPr lang="en-GB"/>
          </a:p>
        </p:txBody>
      </p:sp>
    </p:spTree>
    <p:extLst>
      <p:ext uri="{BB962C8B-B14F-4D97-AF65-F5344CB8AC3E}">
        <p14:creationId xmlns:p14="http://schemas.microsoft.com/office/powerpoint/2010/main" val="48934940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212</a:t>
            </a:fld>
            <a:endParaRPr lang="en-GB"/>
          </a:p>
        </p:txBody>
      </p:sp>
    </p:spTree>
    <p:extLst>
      <p:ext uri="{BB962C8B-B14F-4D97-AF65-F5344CB8AC3E}">
        <p14:creationId xmlns:p14="http://schemas.microsoft.com/office/powerpoint/2010/main" val="346718211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213</a:t>
            </a:fld>
            <a:endParaRPr lang="en-GB"/>
          </a:p>
        </p:txBody>
      </p:sp>
    </p:spTree>
    <p:extLst>
      <p:ext uri="{BB962C8B-B14F-4D97-AF65-F5344CB8AC3E}">
        <p14:creationId xmlns:p14="http://schemas.microsoft.com/office/powerpoint/2010/main" val="180510033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Say these words for the </a:t>
            </a:r>
            <a:r>
              <a:rPr lang="en-GB" dirty="0" smtClean="0"/>
              <a:t>quiz can the children write these</a:t>
            </a:r>
            <a:r>
              <a:rPr lang="en-GB" baseline="0" dirty="0" smtClean="0"/>
              <a:t> in their spelling books?</a:t>
            </a:r>
          </a:p>
          <a:p>
            <a:r>
              <a:rPr lang="en-GB" sz="1200" kern="1200" dirty="0" smtClean="0">
                <a:solidFill>
                  <a:schemeClr val="tx1"/>
                </a:solidFill>
                <a:effectLst/>
                <a:latin typeface="+mn-lt"/>
                <a:ea typeface="+mn-ea"/>
                <a:cs typeface="+mn-cs"/>
              </a:rPr>
              <a:t> find, mind, poor, because, pupil, pencil fossil, stencil, nostril,</a:t>
            </a:r>
          </a:p>
          <a:p>
            <a:r>
              <a:rPr lang="en-GB" sz="1200" kern="1200" dirty="0" smtClean="0">
                <a:solidFill>
                  <a:schemeClr val="tx1"/>
                </a:solidFill>
                <a:effectLst/>
                <a:latin typeface="+mn-lt"/>
                <a:ea typeface="+mn-ea"/>
                <a:cs typeface="+mn-cs"/>
              </a:rPr>
              <a:t>until</a:t>
            </a:r>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A370640F-E73A-4148-92BA-D1C70A966614}" type="slidenum">
              <a:rPr lang="en-GB" smtClean="0"/>
              <a:t>214</a:t>
            </a:fld>
            <a:endParaRPr lang="en-GB"/>
          </a:p>
        </p:txBody>
      </p:sp>
    </p:spTree>
    <p:extLst>
      <p:ext uri="{BB962C8B-B14F-4D97-AF65-F5344CB8AC3E}">
        <p14:creationId xmlns:p14="http://schemas.microsoft.com/office/powerpoint/2010/main" val="37405623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Just like ‘un’</a:t>
            </a:r>
          </a:p>
        </p:txBody>
      </p:sp>
      <p:sp>
        <p:nvSpPr>
          <p:cNvPr id="4" name="Slide Number Placeholder 3"/>
          <p:cNvSpPr>
            <a:spLocks noGrp="1"/>
          </p:cNvSpPr>
          <p:nvPr>
            <p:ph type="sldNum" sz="quarter" idx="5"/>
          </p:nvPr>
        </p:nvSpPr>
        <p:spPr/>
        <p:txBody>
          <a:bodyPr/>
          <a:lstStyle/>
          <a:p>
            <a:fld id="{A370640F-E73A-4148-92BA-D1C70A966614}" type="slidenum">
              <a:rPr lang="en-GB" smtClean="0"/>
              <a:t>14</a:t>
            </a:fld>
            <a:endParaRPr lang="en-GB"/>
          </a:p>
        </p:txBody>
      </p:sp>
    </p:spTree>
    <p:extLst>
      <p:ext uri="{BB962C8B-B14F-4D97-AF65-F5344CB8AC3E}">
        <p14:creationId xmlns:p14="http://schemas.microsoft.com/office/powerpoint/2010/main" val="42749963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Say these words for the </a:t>
            </a:r>
            <a:r>
              <a:rPr lang="en-GB" dirty="0" smtClean="0"/>
              <a:t>quiz</a:t>
            </a:r>
          </a:p>
          <a:p>
            <a:r>
              <a:rPr lang="en-GB" sz="1200" kern="1200" dirty="0" smtClean="0">
                <a:solidFill>
                  <a:schemeClr val="tx1"/>
                </a:solidFill>
                <a:effectLst/>
                <a:latin typeface="+mn-lt"/>
                <a:ea typeface="+mn-ea"/>
                <a:cs typeface="+mn-cs"/>
              </a:rPr>
              <a:t>move, prove, door, floor,</a:t>
            </a:r>
          </a:p>
          <a:p>
            <a:r>
              <a:rPr lang="en-GB" sz="1200" kern="1200" dirty="0" smtClean="0">
                <a:solidFill>
                  <a:schemeClr val="tx1"/>
                </a:solidFill>
                <a:effectLst/>
                <a:latin typeface="+mn-lt"/>
                <a:ea typeface="+mn-ea"/>
                <a:cs typeface="+mn-cs"/>
              </a:rPr>
              <a:t>little, middle, travel, vowel, multiple </a:t>
            </a:r>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215</a:t>
            </a:fld>
            <a:endParaRPr lang="en-GB"/>
          </a:p>
        </p:txBody>
      </p:sp>
    </p:spTree>
    <p:extLst>
      <p:ext uri="{BB962C8B-B14F-4D97-AF65-F5344CB8AC3E}">
        <p14:creationId xmlns:p14="http://schemas.microsoft.com/office/powerpoint/2010/main" val="169896877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216</a:t>
            </a:fld>
            <a:endParaRPr lang="en-GB"/>
          </a:p>
        </p:txBody>
      </p:sp>
    </p:spTree>
    <p:extLst>
      <p:ext uri="{BB962C8B-B14F-4D97-AF65-F5344CB8AC3E}">
        <p14:creationId xmlns:p14="http://schemas.microsoft.com/office/powerpoint/2010/main" val="24935113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for these words to be classed </a:t>
            </a:r>
          </a:p>
        </p:txBody>
      </p:sp>
      <p:sp>
        <p:nvSpPr>
          <p:cNvPr id="4" name="Slide Number Placeholder 3"/>
          <p:cNvSpPr>
            <a:spLocks noGrp="1"/>
          </p:cNvSpPr>
          <p:nvPr>
            <p:ph type="sldNum" sz="quarter" idx="5"/>
          </p:nvPr>
        </p:nvSpPr>
        <p:spPr/>
        <p:txBody>
          <a:bodyPr/>
          <a:lstStyle/>
          <a:p>
            <a:fld id="{A370640F-E73A-4148-92BA-D1C70A966614}" type="slidenum">
              <a:rPr lang="en-GB" smtClean="0"/>
              <a:t>217</a:t>
            </a:fld>
            <a:endParaRPr lang="en-GB"/>
          </a:p>
        </p:txBody>
      </p:sp>
    </p:spTree>
    <p:extLst>
      <p:ext uri="{BB962C8B-B14F-4D97-AF65-F5344CB8AC3E}">
        <p14:creationId xmlns:p14="http://schemas.microsoft.com/office/powerpoint/2010/main" val="114963925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for these words to be classed </a:t>
            </a:r>
          </a:p>
        </p:txBody>
      </p:sp>
      <p:sp>
        <p:nvSpPr>
          <p:cNvPr id="4" name="Slide Number Placeholder 3"/>
          <p:cNvSpPr>
            <a:spLocks noGrp="1"/>
          </p:cNvSpPr>
          <p:nvPr>
            <p:ph type="sldNum" sz="quarter" idx="5"/>
          </p:nvPr>
        </p:nvSpPr>
        <p:spPr/>
        <p:txBody>
          <a:bodyPr/>
          <a:lstStyle/>
          <a:p>
            <a:fld id="{A370640F-E73A-4148-92BA-D1C70A966614}" type="slidenum">
              <a:rPr lang="en-GB" smtClean="0"/>
              <a:t>218</a:t>
            </a:fld>
            <a:endParaRPr lang="en-GB"/>
          </a:p>
        </p:txBody>
      </p:sp>
    </p:spTree>
    <p:extLst>
      <p:ext uri="{BB962C8B-B14F-4D97-AF65-F5344CB8AC3E}">
        <p14:creationId xmlns:p14="http://schemas.microsoft.com/office/powerpoint/2010/main" val="97794104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for these words to be classed </a:t>
            </a:r>
          </a:p>
        </p:txBody>
      </p:sp>
      <p:sp>
        <p:nvSpPr>
          <p:cNvPr id="4" name="Slide Number Placeholder 3"/>
          <p:cNvSpPr>
            <a:spLocks noGrp="1"/>
          </p:cNvSpPr>
          <p:nvPr>
            <p:ph type="sldNum" sz="quarter" idx="5"/>
          </p:nvPr>
        </p:nvSpPr>
        <p:spPr/>
        <p:txBody>
          <a:bodyPr/>
          <a:lstStyle/>
          <a:p>
            <a:fld id="{A370640F-E73A-4148-92BA-D1C70A966614}" type="slidenum">
              <a:rPr lang="en-GB" smtClean="0"/>
              <a:t>219</a:t>
            </a:fld>
            <a:endParaRPr lang="en-GB"/>
          </a:p>
        </p:txBody>
      </p:sp>
    </p:spTree>
    <p:extLst>
      <p:ext uri="{BB962C8B-B14F-4D97-AF65-F5344CB8AC3E}">
        <p14:creationId xmlns:p14="http://schemas.microsoft.com/office/powerpoint/2010/main" val="162033012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for these words to be classed </a:t>
            </a:r>
          </a:p>
        </p:txBody>
      </p:sp>
      <p:sp>
        <p:nvSpPr>
          <p:cNvPr id="4" name="Slide Number Placeholder 3"/>
          <p:cNvSpPr>
            <a:spLocks noGrp="1"/>
          </p:cNvSpPr>
          <p:nvPr>
            <p:ph type="sldNum" sz="quarter" idx="5"/>
          </p:nvPr>
        </p:nvSpPr>
        <p:spPr/>
        <p:txBody>
          <a:bodyPr/>
          <a:lstStyle/>
          <a:p>
            <a:fld id="{A370640F-E73A-4148-92BA-D1C70A966614}" type="slidenum">
              <a:rPr lang="en-GB" smtClean="0"/>
              <a:t>220</a:t>
            </a:fld>
            <a:endParaRPr lang="en-GB"/>
          </a:p>
        </p:txBody>
      </p:sp>
    </p:spTree>
    <p:extLst>
      <p:ext uri="{BB962C8B-B14F-4D97-AF65-F5344CB8AC3E}">
        <p14:creationId xmlns:p14="http://schemas.microsoft.com/office/powerpoint/2010/main" val="67196422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221</a:t>
            </a:fld>
            <a:endParaRPr lang="en-GB"/>
          </a:p>
        </p:txBody>
      </p:sp>
    </p:spTree>
    <p:extLst>
      <p:ext uri="{BB962C8B-B14F-4D97-AF65-F5344CB8AC3E}">
        <p14:creationId xmlns:p14="http://schemas.microsoft.com/office/powerpoint/2010/main" val="360561241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222</a:t>
            </a:fld>
            <a:endParaRPr lang="en-GB"/>
          </a:p>
        </p:txBody>
      </p:sp>
    </p:spTree>
    <p:extLst>
      <p:ext uri="{BB962C8B-B14F-4D97-AF65-F5344CB8AC3E}">
        <p14:creationId xmlns:p14="http://schemas.microsoft.com/office/powerpoint/2010/main" val="25797703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223</a:t>
            </a:fld>
            <a:endParaRPr lang="en-GB"/>
          </a:p>
        </p:txBody>
      </p:sp>
    </p:spTree>
    <p:extLst>
      <p:ext uri="{BB962C8B-B14F-4D97-AF65-F5344CB8AC3E}">
        <p14:creationId xmlns:p14="http://schemas.microsoft.com/office/powerpoint/2010/main" val="131258568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224</a:t>
            </a:fld>
            <a:endParaRPr lang="en-GB"/>
          </a:p>
        </p:txBody>
      </p:sp>
    </p:spTree>
    <p:extLst>
      <p:ext uri="{BB962C8B-B14F-4D97-AF65-F5344CB8AC3E}">
        <p14:creationId xmlns:p14="http://schemas.microsoft.com/office/powerpoint/2010/main" val="24560073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370640F-E73A-4148-92BA-D1C70A966614}" type="slidenum">
              <a:rPr lang="en-GB" smtClean="0"/>
              <a:t>18</a:t>
            </a:fld>
            <a:endParaRPr lang="en-GB"/>
          </a:p>
        </p:txBody>
      </p:sp>
    </p:spTree>
    <p:extLst>
      <p:ext uri="{BB962C8B-B14F-4D97-AF65-F5344CB8AC3E}">
        <p14:creationId xmlns:p14="http://schemas.microsoft.com/office/powerpoint/2010/main" val="281878643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225</a:t>
            </a:fld>
            <a:endParaRPr lang="en-GB"/>
          </a:p>
        </p:txBody>
      </p:sp>
    </p:spTree>
    <p:extLst>
      <p:ext uri="{BB962C8B-B14F-4D97-AF65-F5344CB8AC3E}">
        <p14:creationId xmlns:p14="http://schemas.microsoft.com/office/powerpoint/2010/main" val="1055988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226</a:t>
            </a:fld>
            <a:endParaRPr lang="en-GB"/>
          </a:p>
        </p:txBody>
      </p:sp>
    </p:spTree>
    <p:extLst>
      <p:ext uri="{BB962C8B-B14F-4D97-AF65-F5344CB8AC3E}">
        <p14:creationId xmlns:p14="http://schemas.microsoft.com/office/powerpoint/2010/main" val="25192063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227</a:t>
            </a:fld>
            <a:endParaRPr lang="en-GB"/>
          </a:p>
        </p:txBody>
      </p:sp>
    </p:spTree>
    <p:extLst>
      <p:ext uri="{BB962C8B-B14F-4D97-AF65-F5344CB8AC3E}">
        <p14:creationId xmlns:p14="http://schemas.microsoft.com/office/powerpoint/2010/main" val="304304604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228</a:t>
            </a:fld>
            <a:endParaRPr lang="en-GB"/>
          </a:p>
        </p:txBody>
      </p:sp>
    </p:spTree>
    <p:extLst>
      <p:ext uri="{BB962C8B-B14F-4D97-AF65-F5344CB8AC3E}">
        <p14:creationId xmlns:p14="http://schemas.microsoft.com/office/powerpoint/2010/main" val="69412010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229</a:t>
            </a:fld>
            <a:endParaRPr lang="en-GB"/>
          </a:p>
        </p:txBody>
      </p:sp>
    </p:spTree>
    <p:extLst>
      <p:ext uri="{BB962C8B-B14F-4D97-AF65-F5344CB8AC3E}">
        <p14:creationId xmlns:p14="http://schemas.microsoft.com/office/powerpoint/2010/main" val="29180448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370640F-E73A-4148-92BA-D1C70A966614}" type="slidenum">
              <a:rPr lang="en-GB" smtClean="0"/>
              <a:t>19</a:t>
            </a:fld>
            <a:endParaRPr lang="en-GB"/>
          </a:p>
        </p:txBody>
      </p:sp>
    </p:spTree>
    <p:extLst>
      <p:ext uri="{BB962C8B-B14F-4D97-AF65-F5344CB8AC3E}">
        <p14:creationId xmlns:p14="http://schemas.microsoft.com/office/powerpoint/2010/main" val="12458771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370640F-E73A-4148-92BA-D1C70A966614}" type="slidenum">
              <a:rPr lang="en-GB" smtClean="0"/>
              <a:t>20</a:t>
            </a:fld>
            <a:endParaRPr lang="en-GB"/>
          </a:p>
        </p:txBody>
      </p:sp>
    </p:spTree>
    <p:extLst>
      <p:ext uri="{BB962C8B-B14F-4D97-AF65-F5344CB8AC3E}">
        <p14:creationId xmlns:p14="http://schemas.microsoft.com/office/powerpoint/2010/main" val="6342591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Fossils</a:t>
            </a:r>
            <a:r>
              <a:rPr lang="en-GB" sz="1200" kern="1200" dirty="0" smtClean="0">
                <a:solidFill>
                  <a:schemeClr val="tx1"/>
                </a:solidFill>
                <a:effectLst/>
                <a:latin typeface="+mn-lt"/>
                <a:ea typeface="+mn-ea"/>
                <a:cs typeface="+mn-cs"/>
              </a:rPr>
              <a:t> can be made in frozen ground. </a:t>
            </a:r>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53</a:t>
            </a:fld>
            <a:endParaRPr lang="en-GB"/>
          </a:p>
        </p:txBody>
      </p:sp>
    </p:spTree>
    <p:extLst>
      <p:ext uri="{BB962C8B-B14F-4D97-AF65-F5344CB8AC3E}">
        <p14:creationId xmlns:p14="http://schemas.microsoft.com/office/powerpoint/2010/main" val="29449489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7D1D7-06E4-4E98-BF3D-7BD854000A6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2F3BD16-BC0A-47B0-9471-64872D205F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EC909D6-D61A-4D89-B4C4-105980D46EB8}"/>
              </a:ext>
            </a:extLst>
          </p:cNvPr>
          <p:cNvSpPr>
            <a:spLocks noGrp="1"/>
          </p:cNvSpPr>
          <p:nvPr>
            <p:ph type="dt" sz="half" idx="10"/>
          </p:nvPr>
        </p:nvSpPr>
        <p:spPr/>
        <p:txBody>
          <a:bodyPr/>
          <a:lstStyle/>
          <a:p>
            <a:fld id="{C924085C-17D4-4940-9BD4-E45CF49F265D}" type="datetimeFigureOut">
              <a:rPr lang="en-GB" smtClean="0"/>
              <a:t>10/11/2022</a:t>
            </a:fld>
            <a:endParaRPr lang="en-GB"/>
          </a:p>
        </p:txBody>
      </p:sp>
      <p:sp>
        <p:nvSpPr>
          <p:cNvPr id="5" name="Footer Placeholder 4">
            <a:extLst>
              <a:ext uri="{FF2B5EF4-FFF2-40B4-BE49-F238E27FC236}">
                <a16:creationId xmlns:a16="http://schemas.microsoft.com/office/drawing/2014/main" id="{00FEC934-77AD-411E-9939-DFB5FF92889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AD0067E-6E51-4C8C-ABD8-09D768CFEA22}"/>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30830025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15363-0852-4963-90D0-3A51B4CFC2E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34D8602-8AAF-4BBF-95B2-5207E0C52C8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7504686-998B-4A4A-B61A-DB8CD047B91D}"/>
              </a:ext>
            </a:extLst>
          </p:cNvPr>
          <p:cNvSpPr>
            <a:spLocks noGrp="1"/>
          </p:cNvSpPr>
          <p:nvPr>
            <p:ph type="dt" sz="half" idx="10"/>
          </p:nvPr>
        </p:nvSpPr>
        <p:spPr/>
        <p:txBody>
          <a:bodyPr/>
          <a:lstStyle/>
          <a:p>
            <a:fld id="{C924085C-17D4-4940-9BD4-E45CF49F265D}" type="datetimeFigureOut">
              <a:rPr lang="en-GB" smtClean="0"/>
              <a:t>10/11/2022</a:t>
            </a:fld>
            <a:endParaRPr lang="en-GB"/>
          </a:p>
        </p:txBody>
      </p:sp>
      <p:sp>
        <p:nvSpPr>
          <p:cNvPr id="5" name="Footer Placeholder 4">
            <a:extLst>
              <a:ext uri="{FF2B5EF4-FFF2-40B4-BE49-F238E27FC236}">
                <a16:creationId xmlns:a16="http://schemas.microsoft.com/office/drawing/2014/main" id="{7279C055-29FC-425C-9DDD-7647B5A9937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204614F-D2BD-4875-B2E2-5C56B0D0CC9E}"/>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32886499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7B39718-3A37-4F40-BD76-2EA7772642E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46A78EA-07FA-4642-925C-0C4CAE9EC2D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34BEF9C-A14C-406F-91F4-F10184F88A75}"/>
              </a:ext>
            </a:extLst>
          </p:cNvPr>
          <p:cNvSpPr>
            <a:spLocks noGrp="1"/>
          </p:cNvSpPr>
          <p:nvPr>
            <p:ph type="dt" sz="half" idx="10"/>
          </p:nvPr>
        </p:nvSpPr>
        <p:spPr/>
        <p:txBody>
          <a:bodyPr/>
          <a:lstStyle/>
          <a:p>
            <a:fld id="{C924085C-17D4-4940-9BD4-E45CF49F265D}" type="datetimeFigureOut">
              <a:rPr lang="en-GB" smtClean="0"/>
              <a:t>10/11/2022</a:t>
            </a:fld>
            <a:endParaRPr lang="en-GB"/>
          </a:p>
        </p:txBody>
      </p:sp>
      <p:sp>
        <p:nvSpPr>
          <p:cNvPr id="5" name="Footer Placeholder 4">
            <a:extLst>
              <a:ext uri="{FF2B5EF4-FFF2-40B4-BE49-F238E27FC236}">
                <a16:creationId xmlns:a16="http://schemas.microsoft.com/office/drawing/2014/main" id="{FA214318-1B68-4E1C-911F-BEB1AAA368B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92ED3EC-DEE9-4CEA-8116-DE5C20664967}"/>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4141138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0A335-589D-4212-8B4A-567E5818E11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D3416AD-D486-41D7-8FD4-B93DE7AF424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C7291C4-DF81-4623-9B2E-ED65784CE9DC}"/>
              </a:ext>
            </a:extLst>
          </p:cNvPr>
          <p:cNvSpPr>
            <a:spLocks noGrp="1"/>
          </p:cNvSpPr>
          <p:nvPr>
            <p:ph type="dt" sz="half" idx="10"/>
          </p:nvPr>
        </p:nvSpPr>
        <p:spPr/>
        <p:txBody>
          <a:bodyPr/>
          <a:lstStyle/>
          <a:p>
            <a:fld id="{C924085C-17D4-4940-9BD4-E45CF49F265D}" type="datetimeFigureOut">
              <a:rPr lang="en-GB" smtClean="0"/>
              <a:t>10/11/2022</a:t>
            </a:fld>
            <a:endParaRPr lang="en-GB"/>
          </a:p>
        </p:txBody>
      </p:sp>
      <p:sp>
        <p:nvSpPr>
          <p:cNvPr id="5" name="Footer Placeholder 4">
            <a:extLst>
              <a:ext uri="{FF2B5EF4-FFF2-40B4-BE49-F238E27FC236}">
                <a16:creationId xmlns:a16="http://schemas.microsoft.com/office/drawing/2014/main" id="{79D89318-1D44-4287-8159-5E251610133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8B4006A-2510-48CE-9424-E54D84E7D027}"/>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890901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C0F93-472F-4148-9183-A09CDE3F8E8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73306A6-08A9-4B8B-AEF4-CCB2BBCBBCA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56836CA-D445-4EF3-BC81-C393AA3D8454}"/>
              </a:ext>
            </a:extLst>
          </p:cNvPr>
          <p:cNvSpPr>
            <a:spLocks noGrp="1"/>
          </p:cNvSpPr>
          <p:nvPr>
            <p:ph type="dt" sz="half" idx="10"/>
          </p:nvPr>
        </p:nvSpPr>
        <p:spPr/>
        <p:txBody>
          <a:bodyPr/>
          <a:lstStyle/>
          <a:p>
            <a:fld id="{C924085C-17D4-4940-9BD4-E45CF49F265D}" type="datetimeFigureOut">
              <a:rPr lang="en-GB" smtClean="0"/>
              <a:t>10/11/2022</a:t>
            </a:fld>
            <a:endParaRPr lang="en-GB"/>
          </a:p>
        </p:txBody>
      </p:sp>
      <p:sp>
        <p:nvSpPr>
          <p:cNvPr id="5" name="Footer Placeholder 4">
            <a:extLst>
              <a:ext uri="{FF2B5EF4-FFF2-40B4-BE49-F238E27FC236}">
                <a16:creationId xmlns:a16="http://schemas.microsoft.com/office/drawing/2014/main" id="{77605203-48F6-4037-B0F2-D41F04B9526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3E03AA0-8B58-4E08-9831-5699D45C3492}"/>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6928018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91D03-7279-49F1-93A1-44C352A09D4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C5EF6F5-8A16-491D-B802-8A5A77A87C9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DFAA8E0-A7C2-45C8-A24B-8D3FE920F32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7F388EF-427D-4AA1-B7D9-1803CF8C7698}"/>
              </a:ext>
            </a:extLst>
          </p:cNvPr>
          <p:cNvSpPr>
            <a:spLocks noGrp="1"/>
          </p:cNvSpPr>
          <p:nvPr>
            <p:ph type="dt" sz="half" idx="10"/>
          </p:nvPr>
        </p:nvSpPr>
        <p:spPr/>
        <p:txBody>
          <a:bodyPr/>
          <a:lstStyle/>
          <a:p>
            <a:fld id="{C924085C-17D4-4940-9BD4-E45CF49F265D}" type="datetimeFigureOut">
              <a:rPr lang="en-GB" smtClean="0"/>
              <a:t>10/11/2022</a:t>
            </a:fld>
            <a:endParaRPr lang="en-GB"/>
          </a:p>
        </p:txBody>
      </p:sp>
      <p:sp>
        <p:nvSpPr>
          <p:cNvPr id="6" name="Footer Placeholder 5">
            <a:extLst>
              <a:ext uri="{FF2B5EF4-FFF2-40B4-BE49-F238E27FC236}">
                <a16:creationId xmlns:a16="http://schemas.microsoft.com/office/drawing/2014/main" id="{C707A0E5-8379-4ECE-BE3D-FD77F3F2A3A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7E42BAB-752F-4FE4-A744-8EC716E7BA28}"/>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24229222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60F65-553E-4EA7-9393-9A72405D577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13669FB-0031-4C6D-9E41-4E05ECB2555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C5828C8-B0F3-46F0-902A-B1ACECAEC1E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26F26CB-4BC7-4A91-8467-31654B6EEB9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FAC1C1D-38D1-4129-AA07-0AA1F0A9835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8735A7D-9C6F-40D5-A0ED-9B5F404DBC97}"/>
              </a:ext>
            </a:extLst>
          </p:cNvPr>
          <p:cNvSpPr>
            <a:spLocks noGrp="1"/>
          </p:cNvSpPr>
          <p:nvPr>
            <p:ph type="dt" sz="half" idx="10"/>
          </p:nvPr>
        </p:nvSpPr>
        <p:spPr/>
        <p:txBody>
          <a:bodyPr/>
          <a:lstStyle/>
          <a:p>
            <a:fld id="{C924085C-17D4-4940-9BD4-E45CF49F265D}" type="datetimeFigureOut">
              <a:rPr lang="en-GB" smtClean="0"/>
              <a:t>10/11/2022</a:t>
            </a:fld>
            <a:endParaRPr lang="en-GB"/>
          </a:p>
        </p:txBody>
      </p:sp>
      <p:sp>
        <p:nvSpPr>
          <p:cNvPr id="8" name="Footer Placeholder 7">
            <a:extLst>
              <a:ext uri="{FF2B5EF4-FFF2-40B4-BE49-F238E27FC236}">
                <a16:creationId xmlns:a16="http://schemas.microsoft.com/office/drawing/2014/main" id="{10877817-36E2-4C7A-BDD8-4850D4BB60E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F0941CB-DBD1-4B74-86E7-08C3C6B6A934}"/>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29284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C0238-1A2F-4C51-A153-DF6145D248C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8C62405-4945-4408-ABED-48428433B4BA}"/>
              </a:ext>
            </a:extLst>
          </p:cNvPr>
          <p:cNvSpPr>
            <a:spLocks noGrp="1"/>
          </p:cNvSpPr>
          <p:nvPr>
            <p:ph type="dt" sz="half" idx="10"/>
          </p:nvPr>
        </p:nvSpPr>
        <p:spPr/>
        <p:txBody>
          <a:bodyPr/>
          <a:lstStyle/>
          <a:p>
            <a:fld id="{C924085C-17D4-4940-9BD4-E45CF49F265D}" type="datetimeFigureOut">
              <a:rPr lang="en-GB" smtClean="0"/>
              <a:t>10/11/2022</a:t>
            </a:fld>
            <a:endParaRPr lang="en-GB"/>
          </a:p>
        </p:txBody>
      </p:sp>
      <p:sp>
        <p:nvSpPr>
          <p:cNvPr id="4" name="Footer Placeholder 3">
            <a:extLst>
              <a:ext uri="{FF2B5EF4-FFF2-40B4-BE49-F238E27FC236}">
                <a16:creationId xmlns:a16="http://schemas.microsoft.com/office/drawing/2014/main" id="{3963D6D0-44BD-4A1E-9583-6E8AF875422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BDD4CD4-0D84-49DF-AFC8-E54976B98459}"/>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2655172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1E7176-B8DC-482C-A7E4-DAAE3F2242DE}"/>
              </a:ext>
            </a:extLst>
          </p:cNvPr>
          <p:cNvSpPr>
            <a:spLocks noGrp="1"/>
          </p:cNvSpPr>
          <p:nvPr>
            <p:ph type="dt" sz="half" idx="10"/>
          </p:nvPr>
        </p:nvSpPr>
        <p:spPr/>
        <p:txBody>
          <a:bodyPr/>
          <a:lstStyle/>
          <a:p>
            <a:fld id="{C924085C-17D4-4940-9BD4-E45CF49F265D}" type="datetimeFigureOut">
              <a:rPr lang="en-GB" smtClean="0"/>
              <a:t>10/11/2022</a:t>
            </a:fld>
            <a:endParaRPr lang="en-GB"/>
          </a:p>
        </p:txBody>
      </p:sp>
      <p:sp>
        <p:nvSpPr>
          <p:cNvPr id="3" name="Footer Placeholder 2">
            <a:extLst>
              <a:ext uri="{FF2B5EF4-FFF2-40B4-BE49-F238E27FC236}">
                <a16:creationId xmlns:a16="http://schemas.microsoft.com/office/drawing/2014/main" id="{B175A30A-10FC-4EEE-BAFD-E933773B8C5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371F090-BEFF-41CC-ADD0-47A9B3C3E715}"/>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21109638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B18BF-38B7-4A72-9B1B-2F8A050507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5CE2087-88B0-4162-8398-166D4359261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84C0594-4042-4486-9C0E-238FF070AE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DB341A-4847-4FA0-B7D0-0C1824CF6C67}"/>
              </a:ext>
            </a:extLst>
          </p:cNvPr>
          <p:cNvSpPr>
            <a:spLocks noGrp="1"/>
          </p:cNvSpPr>
          <p:nvPr>
            <p:ph type="dt" sz="half" idx="10"/>
          </p:nvPr>
        </p:nvSpPr>
        <p:spPr/>
        <p:txBody>
          <a:bodyPr/>
          <a:lstStyle/>
          <a:p>
            <a:fld id="{C924085C-17D4-4940-9BD4-E45CF49F265D}" type="datetimeFigureOut">
              <a:rPr lang="en-GB" smtClean="0"/>
              <a:t>10/11/2022</a:t>
            </a:fld>
            <a:endParaRPr lang="en-GB"/>
          </a:p>
        </p:txBody>
      </p:sp>
      <p:sp>
        <p:nvSpPr>
          <p:cNvPr id="6" name="Footer Placeholder 5">
            <a:extLst>
              <a:ext uri="{FF2B5EF4-FFF2-40B4-BE49-F238E27FC236}">
                <a16:creationId xmlns:a16="http://schemas.microsoft.com/office/drawing/2014/main" id="{2C51D541-ED28-4D25-8166-EDF6BAC70A5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2106F73-3CB8-48F0-BA19-978D56F0F91B}"/>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10929981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6F72C-B1B7-44AF-986F-41D991D755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836B94B-8F2D-47DC-8967-44566C38C9F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A69B9EE-037F-40CB-804D-362F99D863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27D70B8-9C84-447D-901A-DF22087DFC0A}"/>
              </a:ext>
            </a:extLst>
          </p:cNvPr>
          <p:cNvSpPr>
            <a:spLocks noGrp="1"/>
          </p:cNvSpPr>
          <p:nvPr>
            <p:ph type="dt" sz="half" idx="10"/>
          </p:nvPr>
        </p:nvSpPr>
        <p:spPr/>
        <p:txBody>
          <a:bodyPr/>
          <a:lstStyle/>
          <a:p>
            <a:fld id="{C924085C-17D4-4940-9BD4-E45CF49F265D}" type="datetimeFigureOut">
              <a:rPr lang="en-GB" smtClean="0"/>
              <a:t>10/11/2022</a:t>
            </a:fld>
            <a:endParaRPr lang="en-GB"/>
          </a:p>
        </p:txBody>
      </p:sp>
      <p:sp>
        <p:nvSpPr>
          <p:cNvPr id="6" name="Footer Placeholder 5">
            <a:extLst>
              <a:ext uri="{FF2B5EF4-FFF2-40B4-BE49-F238E27FC236}">
                <a16:creationId xmlns:a16="http://schemas.microsoft.com/office/drawing/2014/main" id="{98167344-0B64-49BE-87AF-90C9884C872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6B27414-FCF5-4353-8146-32DF2CF66CA3}"/>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35377002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D7FF446-D0D7-4C28-B2B6-7EFB85CC5E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956BC68-EC3F-4437-B988-DF914F25F95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AFFA33D-3EC1-4C48-A3AB-325DF7C0E1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24085C-17D4-4940-9BD4-E45CF49F265D}" type="datetimeFigureOut">
              <a:rPr lang="en-GB" smtClean="0"/>
              <a:t>10/11/2022</a:t>
            </a:fld>
            <a:endParaRPr lang="en-GB"/>
          </a:p>
        </p:txBody>
      </p:sp>
      <p:sp>
        <p:nvSpPr>
          <p:cNvPr id="5" name="Footer Placeholder 4">
            <a:extLst>
              <a:ext uri="{FF2B5EF4-FFF2-40B4-BE49-F238E27FC236}">
                <a16:creationId xmlns:a16="http://schemas.microsoft.com/office/drawing/2014/main" id="{10D193DD-441F-4233-84E7-2B8E3135E7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B55801E-F21C-43C7-8D0F-5A3A768EBB0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BE15E3-C22B-43AB-BCBC-894D1A9C78C2}" type="slidenum">
              <a:rPr lang="en-GB" smtClean="0"/>
              <a:t>‹#›</a:t>
            </a:fld>
            <a:endParaRPr lang="en-GB"/>
          </a:p>
        </p:txBody>
      </p:sp>
    </p:spTree>
    <p:extLst>
      <p:ext uri="{BB962C8B-B14F-4D97-AF65-F5344CB8AC3E}">
        <p14:creationId xmlns:p14="http://schemas.microsoft.com/office/powerpoint/2010/main" val="24022290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1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1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1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1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1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8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8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8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0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20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20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20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20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20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20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21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21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21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21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21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216.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21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218.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219.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0.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221.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222.xml.rels><?xml version="1.0" encoding="UTF-8" standalone="yes"?>
<Relationships xmlns="http://schemas.openxmlformats.org/package/2006/relationships"><Relationship Id="rId3" Type="http://schemas.openxmlformats.org/officeDocument/2006/relationships/hyperlink" Target="https://www.etymonline.com/word/find#etymonline_v_5952" TargetMode="External"/><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223.xml.rels><?xml version="1.0" encoding="UTF-8" standalone="yes"?>
<Relationships xmlns="http://schemas.openxmlformats.org/package/2006/relationships"><Relationship Id="rId3" Type="http://schemas.openxmlformats.org/officeDocument/2006/relationships/hyperlink" Target="https://www.etymonline.com/word/mind#etymonline_v_16183" TargetMode="External"/><Relationship Id="rId2" Type="http://schemas.openxmlformats.org/officeDocument/2006/relationships/notesSlide" Target="../notesSlides/notesSlide58.xml"/><Relationship Id="rId1" Type="http://schemas.openxmlformats.org/officeDocument/2006/relationships/slideLayout" Target="../slideLayouts/slideLayout7.xml"/><Relationship Id="rId4" Type="http://schemas.openxmlformats.org/officeDocument/2006/relationships/hyperlink" Target="https://www.etymonline.com/word/*men-?ref=etymonline_crossreference#etymonline_v_52585" TargetMode="External"/></Relationships>
</file>

<file path=ppt/slides/_rels/slide224.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225.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226.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227.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228.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229.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92607-E334-409C-8872-AB6363C33D0F}"/>
              </a:ext>
            </a:extLst>
          </p:cNvPr>
          <p:cNvSpPr>
            <a:spLocks noGrp="1"/>
          </p:cNvSpPr>
          <p:nvPr>
            <p:ph type="ctrTitle"/>
          </p:nvPr>
        </p:nvSpPr>
        <p:spPr/>
        <p:txBody>
          <a:bodyPr/>
          <a:lstStyle/>
          <a:p>
            <a:r>
              <a:rPr lang="en-GB" dirty="0">
                <a:latin typeface="Twinkl" panose="02000000000000000000" pitchFamily="2" charset="0"/>
              </a:rPr>
              <a:t>Spelling </a:t>
            </a:r>
            <a:r>
              <a:rPr lang="en-GB" dirty="0" smtClean="0">
                <a:latin typeface="Twinkl" panose="02000000000000000000" pitchFamily="2" charset="0"/>
              </a:rPr>
              <a:t>Y2</a:t>
            </a:r>
            <a:endParaRPr lang="en-GB" dirty="0">
              <a:latin typeface="Twinkl" panose="02000000000000000000" pitchFamily="2" charset="0"/>
            </a:endParaRPr>
          </a:p>
        </p:txBody>
      </p:sp>
      <p:sp>
        <p:nvSpPr>
          <p:cNvPr id="3" name="Subtitle 2">
            <a:extLst>
              <a:ext uri="{FF2B5EF4-FFF2-40B4-BE49-F238E27FC236}">
                <a16:creationId xmlns:a16="http://schemas.microsoft.com/office/drawing/2014/main" id="{9B667196-C5B4-45FC-B5E8-3B190D7A595C}"/>
              </a:ext>
            </a:extLst>
          </p:cNvPr>
          <p:cNvSpPr>
            <a:spLocks noGrp="1"/>
          </p:cNvSpPr>
          <p:nvPr>
            <p:ph type="subTitle" idx="1"/>
          </p:nvPr>
        </p:nvSpPr>
        <p:spPr/>
        <p:txBody>
          <a:bodyPr>
            <a:normAutofit lnSpcReduction="10000"/>
          </a:bodyPr>
          <a:lstStyle/>
          <a:p>
            <a:r>
              <a:rPr lang="en-GB" dirty="0">
                <a:latin typeface="Twinkl" panose="02000000000000000000" pitchFamily="2" charset="0"/>
              </a:rPr>
              <a:t>Mastering spellings: building of the foundations of phonics </a:t>
            </a:r>
          </a:p>
          <a:p>
            <a:endParaRPr lang="en-GB" dirty="0">
              <a:latin typeface="Twinkl" panose="02000000000000000000" pitchFamily="2" charset="0"/>
            </a:endParaRPr>
          </a:p>
          <a:p>
            <a:r>
              <a:rPr lang="en-GB" dirty="0">
                <a:latin typeface="Twinkl" panose="02000000000000000000" pitchFamily="2" charset="0"/>
              </a:rPr>
              <a:t>Autumn 2</a:t>
            </a:r>
          </a:p>
          <a:p>
            <a:r>
              <a:rPr lang="en-GB" dirty="0">
                <a:latin typeface="Twinkl" panose="02000000000000000000" pitchFamily="2" charset="0"/>
              </a:rPr>
              <a:t>Week </a:t>
            </a:r>
            <a:r>
              <a:rPr lang="en-GB" dirty="0">
                <a:latin typeface="Twinkl" panose="02000000000000000000" pitchFamily="2" charset="0"/>
              </a:rPr>
              <a:t>3</a:t>
            </a:r>
            <a:endParaRPr lang="en-GB" dirty="0">
              <a:latin typeface="Twinkl" panose="02000000000000000000" pitchFamily="2" charset="0"/>
            </a:endParaRPr>
          </a:p>
          <a:p>
            <a:endParaRPr lang="en-GB" dirty="0"/>
          </a:p>
          <a:p>
            <a:endParaRPr lang="en-GB" dirty="0"/>
          </a:p>
        </p:txBody>
      </p:sp>
    </p:spTree>
    <p:extLst>
      <p:ext uri="{BB962C8B-B14F-4D97-AF65-F5344CB8AC3E}">
        <p14:creationId xmlns:p14="http://schemas.microsoft.com/office/powerpoint/2010/main" val="39455799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GB" sz="19900" dirty="0">
                <a:latin typeface="Twinkl" panose="02000000000000000000" pitchFamily="2" charset="0"/>
              </a:rPr>
              <a:t/>
            </a:r>
            <a:br>
              <a:rPr lang="en-GB" sz="19900" dirty="0">
                <a:latin typeface="Twinkl" panose="02000000000000000000" pitchFamily="2" charset="0"/>
              </a:rPr>
            </a:br>
            <a:r>
              <a:rPr lang="en-GB" sz="19900" dirty="0" smtClean="0">
                <a:latin typeface="Twinkl" panose="02000000000000000000" pitchFamily="2" charset="0"/>
              </a:rPr>
              <a:t>because</a:t>
            </a:r>
            <a:endParaRPr lang="en-GB" sz="34400" i="1" dirty="0">
              <a:latin typeface="Twinkl" panose="02000000000000000000" pitchFamily="2" charset="0"/>
            </a:endParaRPr>
          </a:p>
        </p:txBody>
      </p:sp>
    </p:spTree>
    <p:extLst>
      <p:ext uri="{BB962C8B-B14F-4D97-AF65-F5344CB8AC3E}">
        <p14:creationId xmlns:p14="http://schemas.microsoft.com/office/powerpoint/2010/main" val="279248868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panose="02000000000000000000" pitchFamily="2" charset="0"/>
              </a:rPr>
              <a:t>Can you spot the spelling rule words and the challenge words?</a:t>
            </a:r>
            <a:endParaRPr lang="en-GB" i="1" dirty="0">
              <a:latin typeface="Twinkl" panose="02000000000000000000" pitchFamily="2" charset="0"/>
            </a:endParaRPr>
          </a:p>
        </p:txBody>
      </p:sp>
    </p:spTree>
    <p:extLst>
      <p:ext uri="{BB962C8B-B14F-4D97-AF65-F5344CB8AC3E}">
        <p14:creationId xmlns:p14="http://schemas.microsoft.com/office/powerpoint/2010/main" val="187190652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2757" y="930729"/>
            <a:ext cx="10711543" cy="5731328"/>
          </a:xfrm>
        </p:spPr>
        <p:txBody>
          <a:bodyPr>
            <a:noAutofit/>
          </a:bodyPr>
          <a:lstStyle/>
          <a:p>
            <a:r>
              <a:rPr lang="en-GB" sz="4000" b="1" u="sng" dirty="0">
                <a:latin typeface="Twinkl" panose="02000000000000000000" pitchFamily="2" charset="0"/>
              </a:rPr>
              <a:t>Wild Weather</a:t>
            </a:r>
            <a:r>
              <a:rPr lang="en-GB" sz="4000" b="1" dirty="0">
                <a:latin typeface="Twinkl" panose="02000000000000000000" pitchFamily="2" charset="0"/>
              </a:rPr>
              <a:t/>
            </a:r>
            <a:br>
              <a:rPr lang="en-GB" sz="4000" b="1" dirty="0">
                <a:latin typeface="Twinkl" panose="02000000000000000000" pitchFamily="2" charset="0"/>
              </a:rPr>
            </a:br>
            <a:r>
              <a:rPr lang="en-GB" sz="4000" b="1" dirty="0">
                <a:latin typeface="Twinkl" panose="02000000000000000000" pitchFamily="2" charset="0"/>
              </a:rPr>
              <a:t>In winter the weather can be freezing cold.  In the past, dead animals have been frozen in the ground eventually making fossils.  You don’t see this often because it is very rare.  </a:t>
            </a:r>
            <a:br>
              <a:rPr lang="en-GB" sz="4000" b="1" dirty="0">
                <a:latin typeface="Twinkl" panose="02000000000000000000" pitchFamily="2" charset="0"/>
              </a:rPr>
            </a:br>
            <a:r>
              <a:rPr lang="en-GB" sz="4000" b="1" dirty="0">
                <a:latin typeface="Twinkl" panose="02000000000000000000" pitchFamily="2" charset="0"/>
              </a:rPr>
              <a:t>Explorers often find their nostrils can become red when the weather is really cold.</a:t>
            </a:r>
            <a:br>
              <a:rPr lang="en-GB" sz="4000" b="1" dirty="0">
                <a:latin typeface="Twinkl" panose="02000000000000000000" pitchFamily="2" charset="0"/>
              </a:rPr>
            </a:br>
            <a:r>
              <a:rPr lang="en-GB" sz="4000" b="1" dirty="0">
                <a:latin typeface="Twinkl" panose="02000000000000000000" pitchFamily="2" charset="0"/>
              </a:rPr>
              <a:t>As spring arrives, daffodils begin to grow.  They flower until the end of </a:t>
            </a:r>
            <a:r>
              <a:rPr lang="en-GB" sz="4000" b="1" dirty="0" smtClean="0">
                <a:latin typeface="Twinkl" panose="02000000000000000000" pitchFamily="2" charset="0"/>
              </a:rPr>
              <a:t>spring.</a:t>
            </a:r>
            <a:endParaRPr lang="en-GB" sz="4000" b="1" i="0" dirty="0">
              <a:solidFill>
                <a:srgbClr val="333333"/>
              </a:solidFill>
              <a:effectLst/>
              <a:latin typeface="Twinkl" panose="02000000000000000000" pitchFamily="2" charset="0"/>
            </a:endParaRPr>
          </a:p>
        </p:txBody>
      </p:sp>
    </p:spTree>
    <p:extLst>
      <p:ext uri="{BB962C8B-B14F-4D97-AF65-F5344CB8AC3E}">
        <p14:creationId xmlns:p14="http://schemas.microsoft.com/office/powerpoint/2010/main" val="74667928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2757" y="930729"/>
            <a:ext cx="10711543" cy="5731328"/>
          </a:xfrm>
        </p:spPr>
        <p:txBody>
          <a:bodyPr>
            <a:noAutofit/>
          </a:bodyPr>
          <a:lstStyle/>
          <a:p>
            <a:r>
              <a:rPr lang="en-GB" sz="4000" u="sng" dirty="0">
                <a:latin typeface="Twinkl" panose="02000000000000000000" pitchFamily="2" charset="0"/>
              </a:rPr>
              <a:t>Wild Weather</a:t>
            </a:r>
            <a:r>
              <a:rPr lang="en-GB" sz="4000" dirty="0">
                <a:latin typeface="Twinkl" panose="02000000000000000000" pitchFamily="2" charset="0"/>
              </a:rPr>
              <a:t/>
            </a:r>
            <a:br>
              <a:rPr lang="en-GB" sz="4000" dirty="0">
                <a:latin typeface="Twinkl" panose="02000000000000000000" pitchFamily="2" charset="0"/>
              </a:rPr>
            </a:br>
            <a:r>
              <a:rPr lang="en-GB" sz="4000" dirty="0">
                <a:latin typeface="Twinkl" panose="02000000000000000000" pitchFamily="2" charset="0"/>
              </a:rPr>
              <a:t>In winter the weather can be freezing cold.  In the past, dead animals have been frozen in the ground eventually making fossils.  You don’t see this often </a:t>
            </a:r>
            <a:r>
              <a:rPr lang="en-GB" sz="4000" b="1" dirty="0">
                <a:solidFill>
                  <a:srgbClr val="FF0000"/>
                </a:solidFill>
                <a:latin typeface="Twinkl" panose="02000000000000000000" pitchFamily="2" charset="0"/>
              </a:rPr>
              <a:t>because</a:t>
            </a:r>
            <a:r>
              <a:rPr lang="en-GB" sz="4000" dirty="0">
                <a:latin typeface="Twinkl" panose="02000000000000000000" pitchFamily="2" charset="0"/>
              </a:rPr>
              <a:t> it is very rare.  </a:t>
            </a:r>
            <a:br>
              <a:rPr lang="en-GB" sz="4000" dirty="0">
                <a:latin typeface="Twinkl" panose="02000000000000000000" pitchFamily="2" charset="0"/>
              </a:rPr>
            </a:br>
            <a:r>
              <a:rPr lang="en-GB" sz="4000" dirty="0">
                <a:latin typeface="Twinkl" panose="02000000000000000000" pitchFamily="2" charset="0"/>
              </a:rPr>
              <a:t>Explorers often find their </a:t>
            </a:r>
            <a:r>
              <a:rPr lang="en-GB" sz="4000" b="1" dirty="0">
                <a:solidFill>
                  <a:srgbClr val="FF0000"/>
                </a:solidFill>
                <a:latin typeface="Twinkl" panose="02000000000000000000" pitchFamily="2" charset="0"/>
              </a:rPr>
              <a:t>nostril</a:t>
            </a:r>
            <a:r>
              <a:rPr lang="en-GB" sz="4000" dirty="0">
                <a:latin typeface="Twinkl" panose="02000000000000000000" pitchFamily="2" charset="0"/>
              </a:rPr>
              <a:t>s can become red when the weather is really cold.</a:t>
            </a:r>
            <a:br>
              <a:rPr lang="en-GB" sz="4000" dirty="0">
                <a:latin typeface="Twinkl" panose="02000000000000000000" pitchFamily="2" charset="0"/>
              </a:rPr>
            </a:br>
            <a:r>
              <a:rPr lang="en-GB" sz="4000" dirty="0">
                <a:latin typeface="Twinkl" panose="02000000000000000000" pitchFamily="2" charset="0"/>
              </a:rPr>
              <a:t>As spring arrives, daffodils begin to grow.  They flower until the end of </a:t>
            </a:r>
            <a:r>
              <a:rPr lang="en-GB" sz="4000" dirty="0" smtClean="0">
                <a:latin typeface="Twinkl" panose="02000000000000000000" pitchFamily="2" charset="0"/>
              </a:rPr>
              <a:t>spring.</a:t>
            </a:r>
            <a:endParaRPr lang="en-GB" sz="4000" i="0" dirty="0">
              <a:solidFill>
                <a:srgbClr val="333333"/>
              </a:solidFill>
              <a:effectLst/>
              <a:latin typeface="Twinkl" panose="02000000000000000000" pitchFamily="2" charset="0"/>
            </a:endParaRPr>
          </a:p>
        </p:txBody>
      </p:sp>
    </p:spTree>
    <p:extLst>
      <p:ext uri="{BB962C8B-B14F-4D97-AF65-F5344CB8AC3E}">
        <p14:creationId xmlns:p14="http://schemas.microsoft.com/office/powerpoint/2010/main" val="74451762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panose="02000000000000000000" pitchFamily="2" charset="0"/>
              </a:rPr>
              <a:t>Write this sentence as I dictate it to you.</a:t>
            </a:r>
            <a:endParaRPr lang="en-GB" i="1" dirty="0">
              <a:latin typeface="Twinkl" panose="02000000000000000000" pitchFamily="2" charset="0"/>
            </a:endParaRPr>
          </a:p>
        </p:txBody>
      </p:sp>
    </p:spTree>
    <p:extLst>
      <p:ext uri="{BB962C8B-B14F-4D97-AF65-F5344CB8AC3E}">
        <p14:creationId xmlns:p14="http://schemas.microsoft.com/office/powerpoint/2010/main" val="67211267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26784-A357-92CE-B6B1-8F248D3D6650}"/>
              </a:ext>
            </a:extLst>
          </p:cNvPr>
          <p:cNvSpPr>
            <a:spLocks noGrp="1"/>
          </p:cNvSpPr>
          <p:nvPr>
            <p:ph type="title"/>
          </p:nvPr>
        </p:nvSpPr>
        <p:spPr>
          <a:xfrm>
            <a:off x="844550" y="2901724"/>
            <a:ext cx="10515600" cy="2852737"/>
          </a:xfrm>
        </p:spPr>
        <p:txBody>
          <a:bodyPr>
            <a:normAutofit/>
          </a:bodyPr>
          <a:lstStyle/>
          <a:p>
            <a:r>
              <a:rPr lang="en-GB" dirty="0">
                <a:latin typeface="Twinkl" panose="02000000000000000000" pitchFamily="2" charset="0"/>
              </a:rPr>
              <a:t>You don’t see this </a:t>
            </a:r>
            <a:r>
              <a:rPr lang="en-GB" b="1" dirty="0">
                <a:latin typeface="Twinkl" panose="02000000000000000000" pitchFamily="2" charset="0"/>
              </a:rPr>
              <a:t>because</a:t>
            </a:r>
            <a:r>
              <a:rPr lang="en-GB" dirty="0">
                <a:latin typeface="Twinkl" panose="02000000000000000000" pitchFamily="2" charset="0"/>
              </a:rPr>
              <a:t> it’s very rare.</a:t>
            </a:r>
            <a:endParaRPr lang="en-GB" dirty="0">
              <a:latin typeface="Twinkl" panose="02000000000000000000" pitchFamily="2" charset="0"/>
            </a:endParaRPr>
          </a:p>
        </p:txBody>
      </p:sp>
      <p:sp>
        <p:nvSpPr>
          <p:cNvPr id="3" name="Text Placeholder 2">
            <a:extLst>
              <a:ext uri="{FF2B5EF4-FFF2-40B4-BE49-F238E27FC236}">
                <a16:creationId xmlns:a16="http://schemas.microsoft.com/office/drawing/2014/main" id="{2C093CA3-7411-8BC7-47E4-02215E91DB7B}"/>
              </a:ext>
            </a:extLst>
          </p:cNvPr>
          <p:cNvSpPr>
            <a:spLocks noGrp="1"/>
          </p:cNvSpPr>
          <p:nvPr>
            <p:ph type="body" idx="1"/>
          </p:nvPr>
        </p:nvSpPr>
        <p:spPr>
          <a:xfrm>
            <a:off x="844550" y="209551"/>
            <a:ext cx="10515600" cy="1500187"/>
          </a:xfrm>
        </p:spPr>
        <p:txBody>
          <a:bodyPr/>
          <a:lstStyle/>
          <a:p>
            <a:r>
              <a:rPr lang="en-GB" dirty="0">
                <a:latin typeface="Twinkl" panose="02000000000000000000" pitchFamily="2" charset="0"/>
              </a:rPr>
              <a:t>Did you write it correctly?</a:t>
            </a:r>
          </a:p>
          <a:p>
            <a:r>
              <a:rPr lang="en-GB" dirty="0">
                <a:latin typeface="Twinkl" panose="02000000000000000000" pitchFamily="2" charset="0"/>
              </a:rPr>
              <a:t>Edit your work and make sure you have it correct.</a:t>
            </a:r>
          </a:p>
          <a:p>
            <a:r>
              <a:rPr lang="en-GB" dirty="0">
                <a:latin typeface="Twinkl" panose="02000000000000000000" pitchFamily="2" charset="0"/>
              </a:rPr>
              <a:t>Can you underline the spelling words that we have covered in this session?</a:t>
            </a:r>
          </a:p>
        </p:txBody>
      </p:sp>
    </p:spTree>
    <p:extLst>
      <p:ext uri="{BB962C8B-B14F-4D97-AF65-F5344CB8AC3E}">
        <p14:creationId xmlns:p14="http://schemas.microsoft.com/office/powerpoint/2010/main" val="389857521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469571" y="1518558"/>
            <a:ext cx="9046029" cy="3416320"/>
          </a:xfrm>
          <a:prstGeom prst="rect">
            <a:avLst/>
          </a:prstGeom>
          <a:noFill/>
        </p:spPr>
        <p:txBody>
          <a:bodyPr wrap="square" rtlCol="0">
            <a:spAutoFit/>
          </a:bodyPr>
          <a:lstStyle/>
          <a:p>
            <a:r>
              <a:rPr lang="en-GB" sz="7200" dirty="0">
                <a:latin typeface="Twinkl" panose="02000000000000000000" pitchFamily="2" charset="0"/>
              </a:rPr>
              <a:t>Year </a:t>
            </a:r>
            <a:r>
              <a:rPr lang="en-GB" sz="7200" dirty="0" smtClean="0">
                <a:latin typeface="Twinkl" panose="02000000000000000000" pitchFamily="2" charset="0"/>
              </a:rPr>
              <a:t>2  </a:t>
            </a:r>
            <a:r>
              <a:rPr lang="en-GB" sz="7200" dirty="0">
                <a:latin typeface="Twinkl" panose="02000000000000000000" pitchFamily="2" charset="0"/>
              </a:rPr>
              <a:t>- Autumn 2</a:t>
            </a:r>
          </a:p>
          <a:p>
            <a:r>
              <a:rPr lang="en-GB" sz="7200" dirty="0">
                <a:latin typeface="Twinkl" panose="02000000000000000000" pitchFamily="2" charset="0"/>
              </a:rPr>
              <a:t>Week </a:t>
            </a:r>
            <a:r>
              <a:rPr lang="en-GB" sz="7200" dirty="0">
                <a:latin typeface="Twinkl" panose="02000000000000000000" pitchFamily="2" charset="0"/>
              </a:rPr>
              <a:t>3</a:t>
            </a:r>
            <a:r>
              <a:rPr lang="en-GB" sz="7200" dirty="0" smtClean="0">
                <a:latin typeface="Twinkl" panose="02000000000000000000" pitchFamily="2" charset="0"/>
              </a:rPr>
              <a:t> </a:t>
            </a:r>
            <a:r>
              <a:rPr lang="en-GB" sz="7200" dirty="0">
                <a:latin typeface="Twinkl" panose="02000000000000000000" pitchFamily="2" charset="0"/>
              </a:rPr>
              <a:t>- Wednesday</a:t>
            </a:r>
          </a:p>
          <a:p>
            <a:endParaRPr lang="en-GB" sz="7200" dirty="0"/>
          </a:p>
        </p:txBody>
      </p:sp>
    </p:spTree>
    <p:extLst>
      <p:ext uri="{BB962C8B-B14F-4D97-AF65-F5344CB8AC3E}">
        <p14:creationId xmlns:p14="http://schemas.microsoft.com/office/powerpoint/2010/main" val="402592131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187184" y="25400"/>
            <a:ext cx="9036315" cy="6312220"/>
          </a:xfrm>
          <a:prstGeom prst="rect">
            <a:avLst/>
          </a:prstGeom>
        </p:spPr>
      </p:pic>
    </p:spTree>
    <p:extLst>
      <p:ext uri="{BB962C8B-B14F-4D97-AF65-F5344CB8AC3E}">
        <p14:creationId xmlns:p14="http://schemas.microsoft.com/office/powerpoint/2010/main" val="422421595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lstStyle/>
          <a:p>
            <a:pPr algn="ctr"/>
            <a:r>
              <a:rPr lang="en-GB" dirty="0">
                <a:latin typeface="Twinkl" panose="02000000000000000000" pitchFamily="2" charset="0"/>
              </a:rPr>
              <a:t>Let’s </a:t>
            </a:r>
            <a:r>
              <a:rPr lang="en-GB" i="1" dirty="0">
                <a:latin typeface="Twinkl" panose="02000000000000000000" pitchFamily="2" charset="0"/>
              </a:rPr>
              <a:t>Revisit and Review</a:t>
            </a:r>
            <a:r>
              <a:rPr lang="en-GB" dirty="0">
                <a:latin typeface="Twinkl" panose="02000000000000000000" pitchFamily="2" charset="0"/>
              </a:rPr>
              <a:t>…</a:t>
            </a:r>
          </a:p>
        </p:txBody>
      </p:sp>
    </p:spTree>
    <p:extLst>
      <p:ext uri="{BB962C8B-B14F-4D97-AF65-F5344CB8AC3E}">
        <p14:creationId xmlns:p14="http://schemas.microsoft.com/office/powerpoint/2010/main" val="2306462164"/>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panose="02000000000000000000" pitchFamily="2" charset="0"/>
              </a:rPr>
              <a:t>Do you remember this </a:t>
            </a:r>
            <a:r>
              <a:rPr lang="en-GB" dirty="0" smtClean="0">
                <a:latin typeface="Twinkl" panose="02000000000000000000" pitchFamily="2" charset="0"/>
              </a:rPr>
              <a:t>challenge word?</a:t>
            </a:r>
            <a:endParaRPr lang="en-GB" dirty="0">
              <a:latin typeface="Twinkl" panose="02000000000000000000" pitchFamily="2" charset="0"/>
            </a:endParaRPr>
          </a:p>
        </p:txBody>
      </p:sp>
    </p:spTree>
    <p:extLst>
      <p:ext uri="{BB962C8B-B14F-4D97-AF65-F5344CB8AC3E}">
        <p14:creationId xmlns:p14="http://schemas.microsoft.com/office/powerpoint/2010/main" val="3387149834"/>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43164" y="2427681"/>
            <a:ext cx="10515600" cy="1481650"/>
          </a:xfrm>
        </p:spPr>
        <p:txBody>
          <a:bodyPr>
            <a:normAutofit fontScale="90000"/>
          </a:bodyPr>
          <a:lstStyle/>
          <a:p>
            <a:pPr algn="ctr"/>
            <a:r>
              <a:rPr lang="en-US" sz="24000" dirty="0">
                <a:latin typeface="Twinkl" panose="02000000000000000000" pitchFamily="2" charset="0"/>
              </a:rPr>
              <a:t>p</a:t>
            </a:r>
            <a:r>
              <a:rPr lang="en-US" sz="24000" dirty="0" smtClean="0">
                <a:latin typeface="Twinkl" panose="02000000000000000000" pitchFamily="2" charset="0"/>
              </a:rPr>
              <a:t>oor</a:t>
            </a:r>
            <a:endParaRPr lang="en-GB" dirty="0">
              <a:latin typeface="Twinkl" panose="02000000000000000000" pitchFamily="2" charset="0"/>
            </a:endParaRPr>
          </a:p>
        </p:txBody>
      </p:sp>
    </p:spTree>
    <p:extLst>
      <p:ext uri="{BB962C8B-B14F-4D97-AF65-F5344CB8AC3E}">
        <p14:creationId xmlns:p14="http://schemas.microsoft.com/office/powerpoint/2010/main" val="8206772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4300" y="3080825"/>
            <a:ext cx="12306300" cy="1481650"/>
          </a:xfrm>
        </p:spPr>
        <p:txBody>
          <a:bodyPr>
            <a:normAutofit/>
          </a:bodyPr>
          <a:lstStyle/>
          <a:p>
            <a:pPr algn="ctr"/>
            <a:r>
              <a:rPr lang="en-US" dirty="0">
                <a:latin typeface="Twinkl" panose="02000000000000000000" pitchFamily="2" charset="0"/>
              </a:rPr>
              <a:t>for the reason that; since</a:t>
            </a:r>
            <a:endParaRPr lang="en-GB" i="1" dirty="0">
              <a:latin typeface="Twinkl" panose="02000000000000000000" pitchFamily="2" charset="0"/>
            </a:endParaRPr>
          </a:p>
        </p:txBody>
      </p:sp>
      <p:sp>
        <p:nvSpPr>
          <p:cNvPr id="5" name="Rectangle 4"/>
          <p:cNvSpPr/>
          <p:nvPr/>
        </p:nvSpPr>
        <p:spPr>
          <a:xfrm>
            <a:off x="3842575" y="1613655"/>
            <a:ext cx="4392549" cy="1569660"/>
          </a:xfrm>
          <a:prstGeom prst="rect">
            <a:avLst/>
          </a:prstGeom>
        </p:spPr>
        <p:txBody>
          <a:bodyPr wrap="none">
            <a:spAutoFit/>
          </a:bodyPr>
          <a:lstStyle/>
          <a:p>
            <a:r>
              <a:rPr lang="en-GB" sz="9600" dirty="0">
                <a:latin typeface="Twinkl" panose="02000000000000000000" pitchFamily="2" charset="0"/>
              </a:rPr>
              <a:t>because</a:t>
            </a:r>
            <a:endParaRPr lang="en-GB" dirty="0"/>
          </a:p>
        </p:txBody>
      </p:sp>
    </p:spTree>
    <p:extLst>
      <p:ext uri="{BB962C8B-B14F-4D97-AF65-F5344CB8AC3E}">
        <p14:creationId xmlns:p14="http://schemas.microsoft.com/office/powerpoint/2010/main" val="3849159210"/>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3223722"/>
          </a:xfrm>
        </p:spPr>
        <p:txBody>
          <a:bodyPr>
            <a:normAutofit fontScale="90000"/>
          </a:bodyPr>
          <a:lstStyle/>
          <a:p>
            <a:pPr algn="ctr"/>
            <a:r>
              <a:rPr lang="en-US" sz="10700" dirty="0">
                <a:latin typeface="Twinkl" panose="02000000000000000000" pitchFamily="2" charset="0"/>
              </a:rPr>
              <a:t>p</a:t>
            </a:r>
            <a:r>
              <a:rPr lang="en-US" sz="10700" dirty="0" smtClean="0">
                <a:latin typeface="Twinkl" panose="02000000000000000000" pitchFamily="2" charset="0"/>
              </a:rPr>
              <a:t>oor</a:t>
            </a:r>
            <a:r>
              <a:rPr lang="en-US" sz="8000" i="1" dirty="0" smtClean="0">
                <a:latin typeface="Twinkl" panose="02000000000000000000" pitchFamily="2" charset="0"/>
              </a:rPr>
              <a:t/>
            </a:r>
            <a:br>
              <a:rPr lang="en-US" sz="8000" i="1" dirty="0" smtClean="0">
                <a:latin typeface="Twinkl" panose="02000000000000000000" pitchFamily="2" charset="0"/>
              </a:rPr>
            </a:br>
            <a:r>
              <a:rPr lang="en-US" i="1" dirty="0" smtClean="0">
                <a:latin typeface="Twinkl" panose="02000000000000000000" pitchFamily="2" charset="0"/>
              </a:rPr>
              <a:t/>
            </a:r>
            <a:br>
              <a:rPr lang="en-US" i="1" dirty="0" smtClean="0">
                <a:latin typeface="Twinkl" panose="02000000000000000000" pitchFamily="2" charset="0"/>
              </a:rPr>
            </a:br>
            <a:r>
              <a:rPr lang="en-US" dirty="0">
                <a:latin typeface="Twinkl" panose="02000000000000000000" pitchFamily="2" charset="0"/>
              </a:rPr>
              <a:t>lacking sufficient money to live at a standard considered comfortable or normal in a society</a:t>
            </a:r>
            <a:endParaRPr lang="en-GB" i="1" dirty="0">
              <a:latin typeface="Twinkl" panose="02000000000000000000" pitchFamily="2" charset="0"/>
            </a:endParaRPr>
          </a:p>
        </p:txBody>
      </p:sp>
    </p:spTree>
    <p:extLst>
      <p:ext uri="{BB962C8B-B14F-4D97-AF65-F5344CB8AC3E}">
        <p14:creationId xmlns:p14="http://schemas.microsoft.com/office/powerpoint/2010/main" val="125689797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2518612"/>
            <a:ext cx="10515600" cy="3914272"/>
          </a:xfrm>
        </p:spPr>
        <p:txBody>
          <a:bodyPr>
            <a:normAutofit/>
          </a:bodyPr>
          <a:lstStyle/>
          <a:p>
            <a:pPr algn="ctr"/>
            <a:r>
              <a:rPr lang="en-GB" sz="7200" dirty="0" smtClean="0">
                <a:latin typeface="Twinkl" panose="02000000000000000000" pitchFamily="2" charset="0"/>
              </a:rPr>
              <a:t/>
            </a:r>
            <a:br>
              <a:rPr lang="en-GB" sz="7200" dirty="0" smtClean="0">
                <a:latin typeface="Twinkl" panose="02000000000000000000" pitchFamily="2" charset="0"/>
              </a:rPr>
            </a:br>
            <a:r>
              <a:rPr lang="en-GB" sz="7200" dirty="0" smtClean="0">
                <a:latin typeface="Twinkl" panose="02000000000000000000" pitchFamily="2" charset="0"/>
              </a:rPr>
              <a:t>The man was poor.</a:t>
            </a:r>
            <a:r>
              <a:rPr lang="en-GB" dirty="0" smtClean="0">
                <a:latin typeface="Twinkl" panose="02000000000000000000" pitchFamily="2" charset="0"/>
              </a:rPr>
              <a:t/>
            </a:r>
            <a:br>
              <a:rPr lang="en-GB" dirty="0" smtClean="0">
                <a:latin typeface="Twinkl" panose="02000000000000000000" pitchFamily="2" charset="0"/>
              </a:rPr>
            </a:br>
            <a:endParaRPr lang="en-GB" i="1" dirty="0">
              <a:latin typeface="Twinkl" panose="02000000000000000000" pitchFamily="2" charset="0"/>
            </a:endParaRPr>
          </a:p>
        </p:txBody>
      </p:sp>
    </p:spTree>
    <p:extLst>
      <p:ext uri="{BB962C8B-B14F-4D97-AF65-F5344CB8AC3E}">
        <p14:creationId xmlns:p14="http://schemas.microsoft.com/office/powerpoint/2010/main" val="1670155635"/>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panose="02000000000000000000" pitchFamily="2" charset="0"/>
              </a:rPr>
              <a:t>Do you remember this challenge word?</a:t>
            </a:r>
          </a:p>
        </p:txBody>
      </p:sp>
    </p:spTree>
    <p:extLst>
      <p:ext uri="{BB962C8B-B14F-4D97-AF65-F5344CB8AC3E}">
        <p14:creationId xmlns:p14="http://schemas.microsoft.com/office/powerpoint/2010/main" val="1514567376"/>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GB" sz="19900" dirty="0">
                <a:latin typeface="Twinkl" panose="02000000000000000000" pitchFamily="2" charset="0"/>
              </a:rPr>
              <a:t/>
            </a:r>
            <a:br>
              <a:rPr lang="en-GB" sz="19900" dirty="0">
                <a:latin typeface="Twinkl" panose="02000000000000000000" pitchFamily="2" charset="0"/>
              </a:rPr>
            </a:br>
            <a:r>
              <a:rPr lang="en-GB" sz="19900" dirty="0" smtClean="0">
                <a:latin typeface="Twinkl" panose="02000000000000000000" pitchFamily="2" charset="0"/>
              </a:rPr>
              <a:t>because</a:t>
            </a:r>
            <a:endParaRPr lang="en-GB" sz="34400" i="1" dirty="0">
              <a:latin typeface="Twinkl" panose="02000000000000000000" pitchFamily="2" charset="0"/>
            </a:endParaRPr>
          </a:p>
        </p:txBody>
      </p:sp>
    </p:spTree>
    <p:extLst>
      <p:ext uri="{BB962C8B-B14F-4D97-AF65-F5344CB8AC3E}">
        <p14:creationId xmlns:p14="http://schemas.microsoft.com/office/powerpoint/2010/main" val="2731175487"/>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4300" y="3080825"/>
            <a:ext cx="12306300" cy="1481650"/>
          </a:xfrm>
        </p:spPr>
        <p:txBody>
          <a:bodyPr>
            <a:normAutofit/>
          </a:bodyPr>
          <a:lstStyle/>
          <a:p>
            <a:pPr algn="ctr"/>
            <a:r>
              <a:rPr lang="en-US" dirty="0">
                <a:latin typeface="Twinkl" panose="02000000000000000000" pitchFamily="2" charset="0"/>
              </a:rPr>
              <a:t>for the reason that; since</a:t>
            </a:r>
            <a:endParaRPr lang="en-GB" i="1" dirty="0">
              <a:latin typeface="Twinkl" panose="02000000000000000000" pitchFamily="2" charset="0"/>
            </a:endParaRPr>
          </a:p>
        </p:txBody>
      </p:sp>
      <p:sp>
        <p:nvSpPr>
          <p:cNvPr id="5" name="Rectangle 4"/>
          <p:cNvSpPr/>
          <p:nvPr/>
        </p:nvSpPr>
        <p:spPr>
          <a:xfrm>
            <a:off x="3842575" y="1613655"/>
            <a:ext cx="4392549" cy="1569660"/>
          </a:xfrm>
          <a:prstGeom prst="rect">
            <a:avLst/>
          </a:prstGeom>
        </p:spPr>
        <p:txBody>
          <a:bodyPr wrap="none">
            <a:spAutoFit/>
          </a:bodyPr>
          <a:lstStyle/>
          <a:p>
            <a:r>
              <a:rPr lang="en-GB" sz="9600" dirty="0">
                <a:latin typeface="Twinkl" panose="02000000000000000000" pitchFamily="2" charset="0"/>
              </a:rPr>
              <a:t>because</a:t>
            </a:r>
            <a:endParaRPr lang="en-GB" dirty="0"/>
          </a:p>
        </p:txBody>
      </p:sp>
    </p:spTree>
    <p:extLst>
      <p:ext uri="{BB962C8B-B14F-4D97-AF65-F5344CB8AC3E}">
        <p14:creationId xmlns:p14="http://schemas.microsoft.com/office/powerpoint/2010/main" val="3842024587"/>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t/>
            </a:r>
            <a:br>
              <a:rPr lang="en-GB" dirty="0"/>
            </a:br>
            <a:r>
              <a:rPr lang="en-GB" sz="8000" dirty="0" smtClean="0">
                <a:latin typeface="Twinkl" panose="02000000000000000000" pitchFamily="2" charset="0"/>
              </a:rPr>
              <a:t>It was hot because the sun was shining.</a:t>
            </a:r>
            <a:endParaRPr lang="en-GB" sz="8000" i="1" dirty="0">
              <a:latin typeface="Twinkl Cursive Looped" panose="02000000000000000000" pitchFamily="2" charset="0"/>
            </a:endParaRPr>
          </a:p>
        </p:txBody>
      </p:sp>
    </p:spTree>
    <p:extLst>
      <p:ext uri="{BB962C8B-B14F-4D97-AF65-F5344CB8AC3E}">
        <p14:creationId xmlns:p14="http://schemas.microsoft.com/office/powerpoint/2010/main" val="34725898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US" sz="9600" i="1" dirty="0" smtClean="0">
                <a:latin typeface="Twinkl" panose="02000000000000000000" pitchFamily="2" charset="0"/>
              </a:rPr>
              <a:t>-</a:t>
            </a:r>
            <a:r>
              <a:rPr lang="en-US" sz="28800" dirty="0">
                <a:latin typeface="Twinkl" panose="02000000000000000000" pitchFamily="2" charset="0"/>
              </a:rPr>
              <a:t>a</a:t>
            </a:r>
            <a:r>
              <a:rPr lang="en-US" sz="28800" dirty="0" smtClean="0">
                <a:latin typeface="Twinkl" panose="02000000000000000000" pitchFamily="2" charset="0"/>
              </a:rPr>
              <a:t>l</a:t>
            </a:r>
            <a:endParaRPr lang="en-GB" sz="28800" dirty="0">
              <a:latin typeface="Twinkl" panose="02000000000000000000" pitchFamily="2" charset="0"/>
            </a:endParaRPr>
          </a:p>
        </p:txBody>
      </p:sp>
    </p:spTree>
    <p:extLst>
      <p:ext uri="{BB962C8B-B14F-4D97-AF65-F5344CB8AC3E}">
        <p14:creationId xmlns:p14="http://schemas.microsoft.com/office/powerpoint/2010/main" val="1304741471"/>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86326" y="2468934"/>
            <a:ext cx="10515600" cy="1481650"/>
          </a:xfrm>
        </p:spPr>
        <p:txBody>
          <a:bodyPr>
            <a:noAutofit/>
          </a:bodyPr>
          <a:lstStyle/>
          <a:p>
            <a:pPr algn="ctr"/>
            <a:r>
              <a:rPr lang="fr-FR" sz="7200" dirty="0">
                <a:latin typeface="Twinkl" panose="02000000000000000000" pitchFamily="2" charset="0"/>
              </a:rPr>
              <a:t>The sound /l/ spelt with </a:t>
            </a:r>
            <a:r>
              <a:rPr lang="fr-FR" sz="7200" dirty="0" smtClean="0">
                <a:latin typeface="Twinkl" panose="02000000000000000000" pitchFamily="2" charset="0"/>
              </a:rPr>
              <a:t>‘al</a:t>
            </a:r>
            <a:r>
              <a:rPr lang="fr-FR" sz="7200" dirty="0">
                <a:latin typeface="Twinkl" panose="02000000000000000000" pitchFamily="2" charset="0"/>
              </a:rPr>
              <a:t>’ at the end of words. </a:t>
            </a:r>
            <a:endParaRPr lang="en-GB" sz="7200" i="1" dirty="0">
              <a:latin typeface="Twinkl" panose="02000000000000000000" pitchFamily="2" charset="0"/>
            </a:endParaRPr>
          </a:p>
        </p:txBody>
      </p:sp>
    </p:spTree>
    <p:extLst>
      <p:ext uri="{BB962C8B-B14F-4D97-AF65-F5344CB8AC3E}">
        <p14:creationId xmlns:p14="http://schemas.microsoft.com/office/powerpoint/2010/main" val="4284122973"/>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16600" dirty="0" smtClean="0">
                <a:latin typeface="Twinkl" panose="02000000000000000000" pitchFamily="2" charset="0"/>
              </a:rPr>
              <a:t>anima</a:t>
            </a:r>
            <a:r>
              <a:rPr lang="en-US" sz="16600" dirty="0" smtClean="0">
                <a:latin typeface="Twinkl" panose="02000000000000000000" pitchFamily="2" charset="0"/>
              </a:rPr>
              <a:t>l</a:t>
            </a:r>
            <a:endParaRPr lang="en-GB" sz="16600" dirty="0">
              <a:latin typeface="Twinkl" panose="02000000000000000000" pitchFamily="2" charset="0"/>
            </a:endParaRPr>
          </a:p>
        </p:txBody>
      </p:sp>
    </p:spTree>
    <p:extLst>
      <p:ext uri="{BB962C8B-B14F-4D97-AF65-F5344CB8AC3E}">
        <p14:creationId xmlns:p14="http://schemas.microsoft.com/office/powerpoint/2010/main" val="401899400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16600" dirty="0" smtClean="0">
                <a:latin typeface="Twinkl" panose="02000000000000000000" pitchFamily="2" charset="0"/>
              </a:rPr>
              <a:t>animal</a:t>
            </a:r>
            <a:endParaRPr lang="en-GB" sz="16600" dirty="0">
              <a:latin typeface="Twinkl" panose="02000000000000000000" pitchFamily="2" charset="0"/>
            </a:endParaRPr>
          </a:p>
        </p:txBody>
      </p:sp>
      <p:pic>
        <p:nvPicPr>
          <p:cNvPr id="4" name="Picture 3"/>
          <p:cNvPicPr>
            <a:picLocks noChangeAspect="1"/>
          </p:cNvPicPr>
          <p:nvPr/>
        </p:nvPicPr>
        <p:blipFill>
          <a:blip r:embed="rId3"/>
          <a:stretch>
            <a:fillRect/>
          </a:stretch>
        </p:blipFill>
        <p:spPr>
          <a:xfrm>
            <a:off x="7545154" y="1785312"/>
            <a:ext cx="2225233" cy="2591025"/>
          </a:xfrm>
          <a:prstGeom prst="rect">
            <a:avLst/>
          </a:prstGeom>
        </p:spPr>
      </p:pic>
    </p:spTree>
    <p:extLst>
      <p:ext uri="{BB962C8B-B14F-4D97-AF65-F5344CB8AC3E}">
        <p14:creationId xmlns:p14="http://schemas.microsoft.com/office/powerpoint/2010/main" val="21738600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t/>
            </a:r>
            <a:br>
              <a:rPr lang="en-GB" dirty="0"/>
            </a:br>
            <a:r>
              <a:rPr lang="en-GB" sz="8000" dirty="0" smtClean="0">
                <a:latin typeface="Twinkl" panose="02000000000000000000" pitchFamily="2" charset="0"/>
              </a:rPr>
              <a:t>It was hot because the sun was shining.</a:t>
            </a:r>
            <a:endParaRPr lang="en-GB" sz="8000" i="1" dirty="0">
              <a:latin typeface="Twinkl Cursive Looped" panose="02000000000000000000" pitchFamily="2" charset="0"/>
            </a:endParaRPr>
          </a:p>
        </p:txBody>
      </p:sp>
    </p:spTree>
    <p:extLst>
      <p:ext uri="{BB962C8B-B14F-4D97-AF65-F5344CB8AC3E}">
        <p14:creationId xmlns:p14="http://schemas.microsoft.com/office/powerpoint/2010/main" val="1295676894"/>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16600" dirty="0" smtClean="0">
                <a:latin typeface="Twinkl" panose="02000000000000000000" pitchFamily="2" charset="0"/>
              </a:rPr>
              <a:t>anima</a:t>
            </a:r>
            <a:r>
              <a:rPr lang="en-US" sz="16600" dirty="0" smtClean="0">
                <a:latin typeface="Twinkl" panose="02000000000000000000" pitchFamily="2" charset="0"/>
              </a:rPr>
              <a:t>l</a:t>
            </a:r>
            <a:endParaRPr lang="en-GB" sz="16600" dirty="0">
              <a:latin typeface="Twinkl" panose="02000000000000000000" pitchFamily="2" charset="0"/>
            </a:endParaRPr>
          </a:p>
        </p:txBody>
      </p:sp>
      <p:pic>
        <p:nvPicPr>
          <p:cNvPr id="4" name="Picture 3"/>
          <p:cNvPicPr>
            <a:picLocks noChangeAspect="1"/>
          </p:cNvPicPr>
          <p:nvPr/>
        </p:nvPicPr>
        <p:blipFill>
          <a:blip r:embed="rId3"/>
          <a:stretch>
            <a:fillRect/>
          </a:stretch>
        </p:blipFill>
        <p:spPr>
          <a:xfrm>
            <a:off x="7481654" y="1785312"/>
            <a:ext cx="2225233" cy="2591025"/>
          </a:xfrm>
          <a:prstGeom prst="rect">
            <a:avLst/>
          </a:prstGeom>
        </p:spPr>
      </p:pic>
      <p:pic>
        <p:nvPicPr>
          <p:cNvPr id="5" name="Picture 4"/>
          <p:cNvPicPr>
            <a:picLocks noChangeAspect="1"/>
          </p:cNvPicPr>
          <p:nvPr/>
        </p:nvPicPr>
        <p:blipFill>
          <a:blip r:embed="rId4"/>
          <a:stretch>
            <a:fillRect/>
          </a:stretch>
        </p:blipFill>
        <p:spPr>
          <a:xfrm>
            <a:off x="490764" y="404358"/>
            <a:ext cx="2095500" cy="1724025"/>
          </a:xfrm>
          <a:prstGeom prst="rect">
            <a:avLst/>
          </a:prstGeom>
        </p:spPr>
      </p:pic>
    </p:spTree>
    <p:extLst>
      <p:ext uri="{BB962C8B-B14F-4D97-AF65-F5344CB8AC3E}">
        <p14:creationId xmlns:p14="http://schemas.microsoft.com/office/powerpoint/2010/main" val="973556327"/>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16600" dirty="0" smtClean="0">
                <a:latin typeface="Twinkl" panose="02000000000000000000" pitchFamily="2" charset="0"/>
              </a:rPr>
              <a:t>loya</a:t>
            </a:r>
            <a:r>
              <a:rPr lang="en-US" sz="16600" dirty="0" smtClean="0">
                <a:latin typeface="Twinkl" panose="02000000000000000000" pitchFamily="2" charset="0"/>
              </a:rPr>
              <a:t>l</a:t>
            </a:r>
            <a:endParaRPr lang="en-GB" sz="16600" dirty="0">
              <a:latin typeface="Twinkl" panose="02000000000000000000" pitchFamily="2" charset="0"/>
            </a:endParaRPr>
          </a:p>
        </p:txBody>
      </p:sp>
    </p:spTree>
    <p:extLst>
      <p:ext uri="{BB962C8B-B14F-4D97-AF65-F5344CB8AC3E}">
        <p14:creationId xmlns:p14="http://schemas.microsoft.com/office/powerpoint/2010/main" val="1289133989"/>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16600" dirty="0" smtClean="0">
                <a:latin typeface="Twinkl" panose="02000000000000000000" pitchFamily="2" charset="0"/>
              </a:rPr>
              <a:t>loyal</a:t>
            </a:r>
            <a:endParaRPr lang="en-GB" sz="16600" dirty="0">
              <a:latin typeface="Twinkl" panose="02000000000000000000" pitchFamily="2" charset="0"/>
            </a:endParaRPr>
          </a:p>
        </p:txBody>
      </p:sp>
      <p:pic>
        <p:nvPicPr>
          <p:cNvPr id="3" name="Picture 2"/>
          <p:cNvPicPr>
            <a:picLocks noChangeAspect="1"/>
          </p:cNvPicPr>
          <p:nvPr/>
        </p:nvPicPr>
        <p:blipFill>
          <a:blip r:embed="rId3"/>
          <a:stretch>
            <a:fillRect/>
          </a:stretch>
        </p:blipFill>
        <p:spPr>
          <a:xfrm>
            <a:off x="6570882" y="1785312"/>
            <a:ext cx="2225233" cy="2591025"/>
          </a:xfrm>
          <a:prstGeom prst="rect">
            <a:avLst/>
          </a:prstGeom>
        </p:spPr>
      </p:pic>
    </p:spTree>
    <p:extLst>
      <p:ext uri="{BB962C8B-B14F-4D97-AF65-F5344CB8AC3E}">
        <p14:creationId xmlns:p14="http://schemas.microsoft.com/office/powerpoint/2010/main" val="429656"/>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16600" dirty="0" smtClean="0">
                <a:latin typeface="Twinkl" panose="02000000000000000000" pitchFamily="2" charset="0"/>
              </a:rPr>
              <a:t>loya</a:t>
            </a:r>
            <a:r>
              <a:rPr lang="en-US" sz="16600" dirty="0" smtClean="0">
                <a:latin typeface="Twinkl" panose="02000000000000000000" pitchFamily="2" charset="0"/>
              </a:rPr>
              <a:t>l</a:t>
            </a:r>
            <a:endParaRPr lang="en-GB" sz="16600" dirty="0">
              <a:latin typeface="Twinkl" panose="02000000000000000000" pitchFamily="2" charset="0"/>
            </a:endParaRPr>
          </a:p>
        </p:txBody>
      </p:sp>
      <p:pic>
        <p:nvPicPr>
          <p:cNvPr id="3" name="Picture 2"/>
          <p:cNvPicPr>
            <a:picLocks noChangeAspect="1"/>
          </p:cNvPicPr>
          <p:nvPr/>
        </p:nvPicPr>
        <p:blipFill>
          <a:blip r:embed="rId3"/>
          <a:stretch>
            <a:fillRect/>
          </a:stretch>
        </p:blipFill>
        <p:spPr>
          <a:xfrm>
            <a:off x="6598096" y="1882550"/>
            <a:ext cx="2225233" cy="2591025"/>
          </a:xfrm>
          <a:prstGeom prst="rect">
            <a:avLst/>
          </a:prstGeom>
        </p:spPr>
      </p:pic>
      <p:pic>
        <p:nvPicPr>
          <p:cNvPr id="4" name="Picture 3"/>
          <p:cNvPicPr>
            <a:picLocks noChangeAspect="1"/>
          </p:cNvPicPr>
          <p:nvPr/>
        </p:nvPicPr>
        <p:blipFill>
          <a:blip r:embed="rId4"/>
          <a:stretch>
            <a:fillRect/>
          </a:stretch>
        </p:blipFill>
        <p:spPr>
          <a:xfrm>
            <a:off x="525462" y="563562"/>
            <a:ext cx="2675831" cy="2517263"/>
          </a:xfrm>
          <a:prstGeom prst="rect">
            <a:avLst/>
          </a:prstGeom>
        </p:spPr>
      </p:pic>
    </p:spTree>
    <p:extLst>
      <p:ext uri="{BB962C8B-B14F-4D97-AF65-F5344CB8AC3E}">
        <p14:creationId xmlns:p14="http://schemas.microsoft.com/office/powerpoint/2010/main" val="3451060793"/>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GB" sz="7200" dirty="0">
                <a:latin typeface="Twinkl" panose="02000000000000000000" pitchFamily="2" charset="0"/>
              </a:rPr>
              <a:t>Let’s </a:t>
            </a:r>
            <a:r>
              <a:rPr lang="en-GB" sz="7200" i="1" dirty="0">
                <a:latin typeface="Twinkl" panose="02000000000000000000" pitchFamily="2" charset="0"/>
              </a:rPr>
              <a:t>Teach and Practise</a:t>
            </a:r>
          </a:p>
        </p:txBody>
      </p:sp>
    </p:spTree>
    <p:extLst>
      <p:ext uri="{BB962C8B-B14F-4D97-AF65-F5344CB8AC3E}">
        <p14:creationId xmlns:p14="http://schemas.microsoft.com/office/powerpoint/2010/main" val="1692470645"/>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28700" dirty="0" err="1">
                <a:latin typeface="Twinkl" panose="02000000000000000000" pitchFamily="2" charset="0"/>
              </a:rPr>
              <a:t>i</a:t>
            </a:r>
            <a:r>
              <a:rPr lang="en-US" sz="28700" dirty="0" err="1" smtClean="0">
                <a:latin typeface="Twinkl" panose="02000000000000000000" pitchFamily="2" charset="0"/>
              </a:rPr>
              <a:t>l</a:t>
            </a:r>
            <a:endParaRPr lang="en-GB" sz="28700" dirty="0">
              <a:latin typeface="Twinkl" panose="02000000000000000000" pitchFamily="2" charset="0"/>
            </a:endParaRPr>
          </a:p>
        </p:txBody>
      </p:sp>
    </p:spTree>
    <p:extLst>
      <p:ext uri="{BB962C8B-B14F-4D97-AF65-F5344CB8AC3E}">
        <p14:creationId xmlns:p14="http://schemas.microsoft.com/office/powerpoint/2010/main" val="686098154"/>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717550" y="4142182"/>
            <a:ext cx="10515600" cy="1481650"/>
          </a:xfrm>
        </p:spPr>
        <p:txBody>
          <a:bodyPr>
            <a:normAutofit fontScale="90000"/>
          </a:bodyPr>
          <a:lstStyle/>
          <a:p>
            <a:pPr algn="ctr"/>
            <a:r>
              <a:rPr lang="en-US" i="1" dirty="0" smtClean="0">
                <a:latin typeface="Twinkl" panose="02000000000000000000" pitchFamily="2" charset="0"/>
              </a:rPr>
              <a:t>“</a:t>
            </a:r>
            <a:r>
              <a:rPr lang="en-US" sz="18400" i="1" dirty="0" err="1">
                <a:latin typeface="Twinkl" panose="02000000000000000000" pitchFamily="2" charset="0"/>
              </a:rPr>
              <a:t>i</a:t>
            </a:r>
            <a:r>
              <a:rPr lang="en-US" sz="18400" i="1" dirty="0" err="1" smtClean="0">
                <a:latin typeface="Twinkl" panose="02000000000000000000" pitchFamily="2" charset="0"/>
              </a:rPr>
              <a:t>l</a:t>
            </a:r>
            <a:r>
              <a:rPr lang="en-US" i="1" dirty="0" smtClean="0">
                <a:latin typeface="Twinkl" panose="02000000000000000000" pitchFamily="2" charset="0"/>
              </a:rPr>
              <a:t>”</a:t>
            </a:r>
            <a:br>
              <a:rPr lang="en-US" i="1" dirty="0" smtClean="0">
                <a:latin typeface="Twinkl" panose="02000000000000000000" pitchFamily="2" charset="0"/>
              </a:rPr>
            </a:br>
            <a:r>
              <a:rPr lang="en-US" i="1" dirty="0" smtClean="0">
                <a:latin typeface="Twinkl" panose="02000000000000000000" pitchFamily="2" charset="0"/>
              </a:rPr>
              <a:t>makes the /l/ sound at the end of these words</a:t>
            </a:r>
            <a:endParaRPr lang="en-GB" i="1" dirty="0">
              <a:latin typeface="Twinkl" panose="02000000000000000000" pitchFamily="2" charset="0"/>
            </a:endParaRPr>
          </a:p>
        </p:txBody>
      </p:sp>
    </p:spTree>
    <p:extLst>
      <p:ext uri="{BB962C8B-B14F-4D97-AF65-F5344CB8AC3E}">
        <p14:creationId xmlns:p14="http://schemas.microsoft.com/office/powerpoint/2010/main" val="3070541747"/>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3864597"/>
            <a:ext cx="10515600" cy="1481650"/>
          </a:xfrm>
        </p:spPr>
        <p:txBody>
          <a:bodyPr>
            <a:noAutofit/>
          </a:bodyPr>
          <a:lstStyle/>
          <a:p>
            <a:pPr algn="ctr"/>
            <a:r>
              <a:rPr lang="en-US" sz="19900" dirty="0" smtClean="0">
                <a:latin typeface="Twinkl" panose="02000000000000000000" pitchFamily="2" charset="0"/>
              </a:rPr>
              <a:t>daffodi</a:t>
            </a:r>
            <a:r>
              <a:rPr lang="en-US" sz="19900" dirty="0" smtClean="0">
                <a:latin typeface="Twinkl" panose="02000000000000000000" pitchFamily="2" charset="0"/>
              </a:rPr>
              <a:t>l</a:t>
            </a:r>
            <a:endParaRPr lang="en-GB" sz="19900" dirty="0">
              <a:latin typeface="Twinkl" panose="02000000000000000000" pitchFamily="2" charset="0"/>
            </a:endParaRPr>
          </a:p>
        </p:txBody>
      </p:sp>
    </p:spTree>
    <p:extLst>
      <p:ext uri="{BB962C8B-B14F-4D97-AF65-F5344CB8AC3E}">
        <p14:creationId xmlns:p14="http://schemas.microsoft.com/office/powerpoint/2010/main" val="198102347"/>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3864597"/>
            <a:ext cx="10515600" cy="1481650"/>
          </a:xfrm>
        </p:spPr>
        <p:txBody>
          <a:bodyPr>
            <a:noAutofit/>
          </a:bodyPr>
          <a:lstStyle/>
          <a:p>
            <a:pPr algn="ctr"/>
            <a:r>
              <a:rPr lang="en-US" sz="19900" dirty="0" smtClean="0">
                <a:latin typeface="Twinkl" panose="02000000000000000000" pitchFamily="2" charset="0"/>
              </a:rPr>
              <a:t>daffodi</a:t>
            </a:r>
            <a:r>
              <a:rPr lang="en-US" sz="19900" dirty="0" smtClean="0">
                <a:latin typeface="Twinkl" panose="02000000000000000000" pitchFamily="2" charset="0"/>
              </a:rPr>
              <a:t>l</a:t>
            </a:r>
            <a:endParaRPr lang="en-GB" sz="19900" dirty="0">
              <a:latin typeface="Twinkl" panose="02000000000000000000" pitchFamily="2" charset="0"/>
            </a:endParaRPr>
          </a:p>
        </p:txBody>
      </p:sp>
      <p:pic>
        <p:nvPicPr>
          <p:cNvPr id="3" name="Picture 2"/>
          <p:cNvPicPr>
            <a:picLocks noChangeAspect="1"/>
          </p:cNvPicPr>
          <p:nvPr/>
        </p:nvPicPr>
        <p:blipFill>
          <a:blip r:embed="rId3"/>
          <a:stretch>
            <a:fillRect/>
          </a:stretch>
        </p:blipFill>
        <p:spPr>
          <a:xfrm>
            <a:off x="8731698" y="2291330"/>
            <a:ext cx="2225233" cy="2591025"/>
          </a:xfrm>
          <a:prstGeom prst="rect">
            <a:avLst/>
          </a:prstGeom>
        </p:spPr>
      </p:pic>
    </p:spTree>
    <p:extLst>
      <p:ext uri="{BB962C8B-B14F-4D97-AF65-F5344CB8AC3E}">
        <p14:creationId xmlns:p14="http://schemas.microsoft.com/office/powerpoint/2010/main" val="1792743639"/>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19900" dirty="0" smtClean="0">
                <a:latin typeface="Twinkl" panose="02000000000000000000" pitchFamily="2" charset="0"/>
              </a:rPr>
              <a:t>stenci</a:t>
            </a:r>
            <a:r>
              <a:rPr lang="en-US" sz="19900" dirty="0" smtClean="0">
                <a:latin typeface="Twinkl" panose="02000000000000000000" pitchFamily="2" charset="0"/>
              </a:rPr>
              <a:t>l</a:t>
            </a:r>
            <a:endParaRPr lang="en-GB" sz="19900" dirty="0">
              <a:latin typeface="Twinkl" panose="02000000000000000000" pitchFamily="2" charset="0"/>
            </a:endParaRPr>
          </a:p>
        </p:txBody>
      </p:sp>
    </p:spTree>
    <p:extLst>
      <p:ext uri="{BB962C8B-B14F-4D97-AF65-F5344CB8AC3E}">
        <p14:creationId xmlns:p14="http://schemas.microsoft.com/office/powerpoint/2010/main" val="30249719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US" sz="9600" i="1" dirty="0" smtClean="0">
                <a:latin typeface="Twinkl" panose="02000000000000000000" pitchFamily="2" charset="0"/>
              </a:rPr>
              <a:t>-</a:t>
            </a:r>
            <a:r>
              <a:rPr lang="en-US" sz="28800" dirty="0">
                <a:latin typeface="Twinkl" panose="02000000000000000000" pitchFamily="2" charset="0"/>
              </a:rPr>
              <a:t>a</a:t>
            </a:r>
            <a:r>
              <a:rPr lang="en-US" sz="28800" dirty="0" smtClean="0">
                <a:latin typeface="Twinkl" panose="02000000000000000000" pitchFamily="2" charset="0"/>
              </a:rPr>
              <a:t>l</a:t>
            </a:r>
            <a:endParaRPr lang="en-GB" sz="28800" dirty="0">
              <a:latin typeface="Twinkl" panose="02000000000000000000" pitchFamily="2" charset="0"/>
            </a:endParaRPr>
          </a:p>
        </p:txBody>
      </p:sp>
    </p:spTree>
    <p:extLst>
      <p:ext uri="{BB962C8B-B14F-4D97-AF65-F5344CB8AC3E}">
        <p14:creationId xmlns:p14="http://schemas.microsoft.com/office/powerpoint/2010/main" val="1793526170"/>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19900" dirty="0" smtClean="0">
                <a:latin typeface="Twinkl" panose="02000000000000000000" pitchFamily="2" charset="0"/>
              </a:rPr>
              <a:t>stencil</a:t>
            </a:r>
            <a:endParaRPr lang="en-GB" sz="19900" dirty="0">
              <a:latin typeface="Twinkl" panose="02000000000000000000" pitchFamily="2" charset="0"/>
            </a:endParaRPr>
          </a:p>
        </p:txBody>
      </p:sp>
      <p:pic>
        <p:nvPicPr>
          <p:cNvPr id="3" name="Picture 2"/>
          <p:cNvPicPr>
            <a:picLocks noChangeAspect="1"/>
          </p:cNvPicPr>
          <p:nvPr/>
        </p:nvPicPr>
        <p:blipFill>
          <a:blip r:embed="rId2"/>
          <a:stretch>
            <a:fillRect/>
          </a:stretch>
        </p:blipFill>
        <p:spPr>
          <a:xfrm>
            <a:off x="8221883" y="1556545"/>
            <a:ext cx="2225233" cy="2591025"/>
          </a:xfrm>
          <a:prstGeom prst="rect">
            <a:avLst/>
          </a:prstGeom>
        </p:spPr>
      </p:pic>
    </p:spTree>
    <p:extLst>
      <p:ext uri="{BB962C8B-B14F-4D97-AF65-F5344CB8AC3E}">
        <p14:creationId xmlns:p14="http://schemas.microsoft.com/office/powerpoint/2010/main" val="1505992447"/>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19900" dirty="0" smtClean="0">
                <a:latin typeface="Twinkl" panose="02000000000000000000" pitchFamily="2" charset="0"/>
              </a:rPr>
              <a:t>daffodi</a:t>
            </a:r>
            <a:r>
              <a:rPr lang="en-US" sz="19900" dirty="0" smtClean="0">
                <a:latin typeface="Twinkl" panose="02000000000000000000" pitchFamily="2" charset="0"/>
              </a:rPr>
              <a:t>l</a:t>
            </a:r>
            <a:endParaRPr lang="en-GB" sz="19900" dirty="0">
              <a:latin typeface="Twinkl" panose="02000000000000000000" pitchFamily="2" charset="0"/>
            </a:endParaRPr>
          </a:p>
        </p:txBody>
      </p:sp>
      <p:sp>
        <p:nvSpPr>
          <p:cNvPr id="3" name="Text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530075839"/>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7200" dirty="0" smtClean="0">
                <a:latin typeface="Twinkl" panose="02000000000000000000" pitchFamily="2" charset="0"/>
              </a:rPr>
              <a:t>daffodi</a:t>
            </a:r>
            <a:r>
              <a:rPr lang="en-US" sz="7200" dirty="0" smtClean="0">
                <a:latin typeface="Twinkl" panose="02000000000000000000" pitchFamily="2" charset="0"/>
              </a:rPr>
              <a:t>l</a:t>
            </a:r>
            <a:r>
              <a:rPr lang="en-US" sz="7200" dirty="0" smtClean="0">
                <a:latin typeface="Twinkl" panose="02000000000000000000" pitchFamily="2" charset="0"/>
              </a:rPr>
              <a:t/>
            </a:r>
            <a:br>
              <a:rPr lang="en-US" sz="7200" dirty="0" smtClean="0">
                <a:latin typeface="Twinkl" panose="02000000000000000000" pitchFamily="2" charset="0"/>
              </a:rPr>
            </a:br>
            <a:r>
              <a:rPr lang="en-US" sz="7200" dirty="0" err="1" smtClean="0">
                <a:latin typeface="Twinkl" panose="02000000000000000000" pitchFamily="2" charset="0"/>
              </a:rPr>
              <a:t>daffod</a:t>
            </a:r>
            <a:r>
              <a:rPr lang="en-US" sz="7200" dirty="0" smtClean="0">
                <a:latin typeface="Twinkl" panose="02000000000000000000" pitchFamily="2" charset="0"/>
              </a:rPr>
              <a:t> </a:t>
            </a:r>
            <a:r>
              <a:rPr lang="en-US" sz="7200" dirty="0" smtClean="0">
                <a:latin typeface="Twinkl" panose="02000000000000000000" pitchFamily="2" charset="0"/>
              </a:rPr>
              <a:t>+ </a:t>
            </a:r>
            <a:r>
              <a:rPr lang="en-US" sz="7200" dirty="0" err="1" smtClean="0">
                <a:latin typeface="Twinkl" panose="02000000000000000000" pitchFamily="2" charset="0"/>
              </a:rPr>
              <a:t>il</a:t>
            </a:r>
            <a:r>
              <a:rPr lang="en-US" sz="7200" dirty="0" smtClean="0">
                <a:latin typeface="Twinkl" panose="02000000000000000000" pitchFamily="2" charset="0"/>
              </a:rPr>
              <a:t> </a:t>
            </a:r>
            <a:r>
              <a:rPr lang="en-US" sz="7200" dirty="0" smtClean="0">
                <a:latin typeface="Twinkl" panose="02000000000000000000" pitchFamily="2" charset="0"/>
              </a:rPr>
              <a:t>= </a:t>
            </a:r>
            <a:r>
              <a:rPr lang="en-US" sz="7200" dirty="0" smtClean="0">
                <a:latin typeface="Twinkl" panose="02000000000000000000" pitchFamily="2" charset="0"/>
              </a:rPr>
              <a:t>daffodil</a:t>
            </a:r>
            <a:endParaRPr lang="en-GB" sz="7200" dirty="0">
              <a:latin typeface="Twinkl" panose="02000000000000000000" pitchFamily="2" charset="0"/>
            </a:endParaRPr>
          </a:p>
        </p:txBody>
      </p:sp>
      <p:pic>
        <p:nvPicPr>
          <p:cNvPr id="4" name="Picture 3"/>
          <p:cNvPicPr>
            <a:picLocks noChangeAspect="1"/>
          </p:cNvPicPr>
          <p:nvPr/>
        </p:nvPicPr>
        <p:blipFill>
          <a:blip r:embed="rId2"/>
          <a:stretch>
            <a:fillRect/>
          </a:stretch>
        </p:blipFill>
        <p:spPr>
          <a:xfrm>
            <a:off x="303212" y="365124"/>
            <a:ext cx="2274888" cy="3074173"/>
          </a:xfrm>
          <a:prstGeom prst="rect">
            <a:avLst/>
          </a:prstGeom>
        </p:spPr>
      </p:pic>
    </p:spTree>
    <p:extLst>
      <p:ext uri="{BB962C8B-B14F-4D97-AF65-F5344CB8AC3E}">
        <p14:creationId xmlns:p14="http://schemas.microsoft.com/office/powerpoint/2010/main" val="2511962385"/>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4"/>
            <a:ext cx="10515600" cy="2926275"/>
          </a:xfrm>
        </p:spPr>
        <p:txBody>
          <a:bodyPr>
            <a:noAutofit/>
          </a:bodyPr>
          <a:lstStyle/>
          <a:p>
            <a:pPr algn="ctr"/>
            <a:r>
              <a:rPr lang="en-US" sz="4800" dirty="0" smtClean="0">
                <a:latin typeface="Twinkl" panose="02000000000000000000" pitchFamily="2" charset="0"/>
              </a:rPr>
              <a:t>daffodi</a:t>
            </a:r>
            <a:r>
              <a:rPr lang="en-US" sz="4800" dirty="0" smtClean="0">
                <a:latin typeface="Twinkl" panose="02000000000000000000" pitchFamily="2" charset="0"/>
              </a:rPr>
              <a:t>l</a:t>
            </a:r>
            <a:r>
              <a:rPr lang="en-US" sz="4800" dirty="0" smtClean="0">
                <a:latin typeface="Twinkl" panose="02000000000000000000" pitchFamily="2" charset="0"/>
              </a:rPr>
              <a:t/>
            </a:r>
            <a:br>
              <a:rPr lang="en-US" sz="4800" dirty="0" smtClean="0">
                <a:latin typeface="Twinkl" panose="02000000000000000000" pitchFamily="2" charset="0"/>
              </a:rPr>
            </a:br>
            <a:r>
              <a:rPr lang="en-US" sz="4800" dirty="0" err="1" smtClean="0">
                <a:latin typeface="Twinkl" panose="02000000000000000000" pitchFamily="2" charset="0"/>
              </a:rPr>
              <a:t>daffod</a:t>
            </a:r>
            <a:r>
              <a:rPr lang="en-US" sz="4800" dirty="0" smtClean="0">
                <a:latin typeface="Twinkl" panose="02000000000000000000" pitchFamily="2" charset="0"/>
              </a:rPr>
              <a:t> </a:t>
            </a:r>
            <a:r>
              <a:rPr lang="en-US" sz="4800" dirty="0" smtClean="0">
                <a:latin typeface="Twinkl" panose="02000000000000000000" pitchFamily="2" charset="0"/>
              </a:rPr>
              <a:t>+ </a:t>
            </a:r>
            <a:r>
              <a:rPr lang="en-US" sz="4800" dirty="0" err="1" smtClean="0">
                <a:latin typeface="Twinkl" panose="02000000000000000000" pitchFamily="2" charset="0"/>
              </a:rPr>
              <a:t>il</a:t>
            </a:r>
            <a:r>
              <a:rPr lang="en-US" sz="4800" dirty="0" smtClean="0">
                <a:latin typeface="Twinkl" panose="02000000000000000000" pitchFamily="2" charset="0"/>
              </a:rPr>
              <a:t> </a:t>
            </a:r>
            <a:r>
              <a:rPr lang="en-US" sz="4800" dirty="0" smtClean="0">
                <a:latin typeface="Twinkl" panose="02000000000000000000" pitchFamily="2" charset="0"/>
              </a:rPr>
              <a:t>= </a:t>
            </a:r>
            <a:r>
              <a:rPr lang="en-US" sz="4800" dirty="0" smtClean="0">
                <a:latin typeface="Twinkl" panose="02000000000000000000" pitchFamily="2" charset="0"/>
              </a:rPr>
              <a:t>daffodil</a:t>
            </a:r>
            <a:br>
              <a:rPr lang="en-US" sz="4800" dirty="0" smtClean="0">
                <a:latin typeface="Twinkl" panose="02000000000000000000" pitchFamily="2" charset="0"/>
              </a:rPr>
            </a:br>
            <a:r>
              <a:rPr lang="en-US" sz="4800" dirty="0" smtClean="0">
                <a:latin typeface="Twinkl" panose="02000000000000000000" pitchFamily="2" charset="0"/>
              </a:rPr>
              <a:t>The yellow daffodil grew tall in the garden.</a:t>
            </a:r>
            <a:endParaRPr lang="en-GB" sz="4800" dirty="0">
              <a:latin typeface="Twinkl" panose="02000000000000000000" pitchFamily="2" charset="0"/>
            </a:endParaRPr>
          </a:p>
        </p:txBody>
      </p:sp>
      <p:pic>
        <p:nvPicPr>
          <p:cNvPr id="4" name="Picture 3"/>
          <p:cNvPicPr>
            <a:picLocks noChangeAspect="1"/>
          </p:cNvPicPr>
          <p:nvPr/>
        </p:nvPicPr>
        <p:blipFill>
          <a:blip r:embed="rId2"/>
          <a:stretch>
            <a:fillRect/>
          </a:stretch>
        </p:blipFill>
        <p:spPr>
          <a:xfrm>
            <a:off x="303212" y="365124"/>
            <a:ext cx="2274888" cy="3074173"/>
          </a:xfrm>
          <a:prstGeom prst="rect">
            <a:avLst/>
          </a:prstGeom>
        </p:spPr>
      </p:pic>
    </p:spTree>
    <p:extLst>
      <p:ext uri="{BB962C8B-B14F-4D97-AF65-F5344CB8AC3E}">
        <p14:creationId xmlns:p14="http://schemas.microsoft.com/office/powerpoint/2010/main" val="3705217499"/>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9600" dirty="0" smtClean="0">
                <a:latin typeface="Twinkl" panose="02000000000000000000" pitchFamily="2" charset="0"/>
              </a:rPr>
              <a:t>stencil</a:t>
            </a:r>
            <a:r>
              <a:rPr lang="en-US" sz="9600" dirty="0" smtClean="0">
                <a:latin typeface="Twinkl" panose="02000000000000000000" pitchFamily="2" charset="0"/>
              </a:rPr>
              <a:t/>
            </a:r>
            <a:br>
              <a:rPr lang="en-US" sz="9600" dirty="0" smtClean="0">
                <a:latin typeface="Twinkl" panose="02000000000000000000" pitchFamily="2" charset="0"/>
              </a:rPr>
            </a:br>
            <a:r>
              <a:rPr lang="en-US" sz="9600" dirty="0" err="1" smtClean="0">
                <a:latin typeface="Twinkl" panose="02000000000000000000" pitchFamily="2" charset="0"/>
              </a:rPr>
              <a:t>stenc</a:t>
            </a:r>
            <a:r>
              <a:rPr lang="en-US" sz="9600" dirty="0" smtClean="0">
                <a:latin typeface="Twinkl" panose="02000000000000000000" pitchFamily="2" charset="0"/>
              </a:rPr>
              <a:t>+ </a:t>
            </a:r>
            <a:r>
              <a:rPr lang="en-US" sz="9600" dirty="0" err="1" smtClean="0">
                <a:latin typeface="Twinkl" panose="02000000000000000000" pitchFamily="2" charset="0"/>
              </a:rPr>
              <a:t>i</a:t>
            </a:r>
            <a:r>
              <a:rPr lang="en-US" sz="9600" dirty="0" err="1" smtClean="0">
                <a:latin typeface="Twinkl" panose="02000000000000000000" pitchFamily="2" charset="0"/>
              </a:rPr>
              <a:t>l</a:t>
            </a:r>
            <a:r>
              <a:rPr lang="en-US" sz="9600" dirty="0" smtClean="0">
                <a:latin typeface="Twinkl" panose="02000000000000000000" pitchFamily="2" charset="0"/>
              </a:rPr>
              <a:t> </a:t>
            </a:r>
            <a:r>
              <a:rPr lang="en-US" sz="9600" dirty="0" smtClean="0">
                <a:latin typeface="Twinkl" panose="02000000000000000000" pitchFamily="2" charset="0"/>
              </a:rPr>
              <a:t>= </a:t>
            </a:r>
            <a:r>
              <a:rPr lang="en-US" sz="9600" dirty="0" smtClean="0">
                <a:latin typeface="Twinkl" panose="02000000000000000000" pitchFamily="2" charset="0"/>
              </a:rPr>
              <a:t>stencil</a:t>
            </a:r>
            <a:endParaRPr lang="en-GB" sz="9600" dirty="0">
              <a:latin typeface="Twinkl" panose="02000000000000000000" pitchFamily="2" charset="0"/>
            </a:endParaRPr>
          </a:p>
        </p:txBody>
      </p:sp>
      <p:pic>
        <p:nvPicPr>
          <p:cNvPr id="3" name="Picture 2"/>
          <p:cNvPicPr>
            <a:picLocks noChangeAspect="1"/>
          </p:cNvPicPr>
          <p:nvPr/>
        </p:nvPicPr>
        <p:blipFill>
          <a:blip r:embed="rId2"/>
          <a:stretch>
            <a:fillRect/>
          </a:stretch>
        </p:blipFill>
        <p:spPr>
          <a:xfrm>
            <a:off x="411162" y="615950"/>
            <a:ext cx="2560638" cy="2506918"/>
          </a:xfrm>
          <a:prstGeom prst="rect">
            <a:avLst/>
          </a:prstGeom>
        </p:spPr>
      </p:pic>
    </p:spTree>
    <p:extLst>
      <p:ext uri="{BB962C8B-B14F-4D97-AF65-F5344CB8AC3E}">
        <p14:creationId xmlns:p14="http://schemas.microsoft.com/office/powerpoint/2010/main" val="882964409"/>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4"/>
            <a:ext cx="10515600" cy="2672275"/>
          </a:xfrm>
        </p:spPr>
        <p:txBody>
          <a:bodyPr>
            <a:noAutofit/>
          </a:bodyPr>
          <a:lstStyle/>
          <a:p>
            <a:pPr algn="ctr"/>
            <a:r>
              <a:rPr lang="en-US" dirty="0" smtClean="0">
                <a:latin typeface="Twinkl" panose="02000000000000000000" pitchFamily="2" charset="0"/>
              </a:rPr>
              <a:t>stencil</a:t>
            </a:r>
            <a:r>
              <a:rPr lang="en-US" dirty="0" smtClean="0">
                <a:latin typeface="Twinkl" panose="02000000000000000000" pitchFamily="2" charset="0"/>
              </a:rPr>
              <a:t/>
            </a:r>
            <a:br>
              <a:rPr lang="en-US" dirty="0" smtClean="0">
                <a:latin typeface="Twinkl" panose="02000000000000000000" pitchFamily="2" charset="0"/>
              </a:rPr>
            </a:br>
            <a:r>
              <a:rPr lang="en-US" dirty="0" err="1" smtClean="0">
                <a:latin typeface="Twinkl" panose="02000000000000000000" pitchFamily="2" charset="0"/>
              </a:rPr>
              <a:t>stenc</a:t>
            </a:r>
            <a:r>
              <a:rPr lang="en-US" dirty="0" smtClean="0">
                <a:latin typeface="Twinkl" panose="02000000000000000000" pitchFamily="2" charset="0"/>
              </a:rPr>
              <a:t>+ </a:t>
            </a:r>
            <a:r>
              <a:rPr lang="en-US" dirty="0" err="1" smtClean="0">
                <a:latin typeface="Twinkl" panose="02000000000000000000" pitchFamily="2" charset="0"/>
              </a:rPr>
              <a:t>i</a:t>
            </a:r>
            <a:r>
              <a:rPr lang="en-US" dirty="0" err="1" smtClean="0">
                <a:latin typeface="Twinkl" panose="02000000000000000000" pitchFamily="2" charset="0"/>
              </a:rPr>
              <a:t>l</a:t>
            </a:r>
            <a:r>
              <a:rPr lang="en-US" dirty="0" smtClean="0">
                <a:latin typeface="Twinkl" panose="02000000000000000000" pitchFamily="2" charset="0"/>
              </a:rPr>
              <a:t> </a:t>
            </a:r>
            <a:r>
              <a:rPr lang="en-US" dirty="0" smtClean="0">
                <a:latin typeface="Twinkl" panose="02000000000000000000" pitchFamily="2" charset="0"/>
              </a:rPr>
              <a:t>= </a:t>
            </a:r>
            <a:r>
              <a:rPr lang="en-US" dirty="0" smtClean="0">
                <a:latin typeface="Twinkl" panose="02000000000000000000" pitchFamily="2" charset="0"/>
              </a:rPr>
              <a:t>stencil</a:t>
            </a:r>
            <a:br>
              <a:rPr lang="en-US" dirty="0" smtClean="0">
                <a:latin typeface="Twinkl" panose="02000000000000000000" pitchFamily="2" charset="0"/>
              </a:rPr>
            </a:br>
            <a:r>
              <a:rPr lang="en-US" dirty="0" smtClean="0">
                <a:latin typeface="Twinkl" panose="02000000000000000000" pitchFamily="2" charset="0"/>
              </a:rPr>
              <a:t>An artist can use a stencil to add detail to a design.</a:t>
            </a:r>
            <a:endParaRPr lang="en-GB" dirty="0">
              <a:latin typeface="Twinkl" panose="02000000000000000000" pitchFamily="2" charset="0"/>
            </a:endParaRPr>
          </a:p>
        </p:txBody>
      </p:sp>
      <p:pic>
        <p:nvPicPr>
          <p:cNvPr id="3" name="Picture 2"/>
          <p:cNvPicPr>
            <a:picLocks noChangeAspect="1"/>
          </p:cNvPicPr>
          <p:nvPr/>
        </p:nvPicPr>
        <p:blipFill>
          <a:blip r:embed="rId2"/>
          <a:stretch>
            <a:fillRect/>
          </a:stretch>
        </p:blipFill>
        <p:spPr>
          <a:xfrm>
            <a:off x="411162" y="615950"/>
            <a:ext cx="2560638" cy="2506918"/>
          </a:xfrm>
          <a:prstGeom prst="rect">
            <a:avLst/>
          </a:prstGeom>
        </p:spPr>
      </p:pic>
    </p:spTree>
    <p:extLst>
      <p:ext uri="{BB962C8B-B14F-4D97-AF65-F5344CB8AC3E}">
        <p14:creationId xmlns:p14="http://schemas.microsoft.com/office/powerpoint/2010/main" val="3434112643"/>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7200" dirty="0" smtClean="0">
                <a:latin typeface="Twinkl" panose="02000000000000000000" pitchFamily="2" charset="0"/>
              </a:rPr>
              <a:t>The yellow daffodil grew tall in the garden.</a:t>
            </a:r>
            <a:endParaRPr lang="en-GB" sz="7200" dirty="0">
              <a:latin typeface="Twinkl" panose="02000000000000000000" pitchFamily="2" charset="0"/>
            </a:endParaRPr>
          </a:p>
        </p:txBody>
      </p:sp>
    </p:spTree>
    <p:extLst>
      <p:ext uri="{BB962C8B-B14F-4D97-AF65-F5344CB8AC3E}">
        <p14:creationId xmlns:p14="http://schemas.microsoft.com/office/powerpoint/2010/main" val="3780792264"/>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7200" dirty="0" smtClean="0">
                <a:latin typeface="Twinkl" panose="02000000000000000000" pitchFamily="2" charset="0"/>
              </a:rPr>
              <a:t>The yellow ________ grew tall in the garden.</a:t>
            </a:r>
            <a:endParaRPr lang="en-GB" sz="7200" dirty="0">
              <a:latin typeface="Twinkl" panose="02000000000000000000" pitchFamily="2" charset="0"/>
            </a:endParaRPr>
          </a:p>
        </p:txBody>
      </p:sp>
    </p:spTree>
    <p:extLst>
      <p:ext uri="{BB962C8B-B14F-4D97-AF65-F5344CB8AC3E}">
        <p14:creationId xmlns:p14="http://schemas.microsoft.com/office/powerpoint/2010/main" val="3147428874"/>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7200" dirty="0" smtClean="0">
                <a:latin typeface="Twinkl" panose="02000000000000000000" pitchFamily="2" charset="0"/>
              </a:rPr>
              <a:t>The yellow </a:t>
            </a:r>
            <a:r>
              <a:rPr lang="en-US" sz="7200" u="sng" dirty="0" smtClean="0">
                <a:latin typeface="Twinkl" panose="02000000000000000000" pitchFamily="2" charset="0"/>
              </a:rPr>
              <a:t>daffodil </a:t>
            </a:r>
            <a:r>
              <a:rPr lang="en-US" sz="7200" dirty="0" smtClean="0">
                <a:latin typeface="Twinkl" panose="02000000000000000000" pitchFamily="2" charset="0"/>
              </a:rPr>
              <a:t>grew tall in the garden.</a:t>
            </a:r>
            <a:endParaRPr lang="en-GB" sz="7200" dirty="0">
              <a:latin typeface="Twinkl" panose="02000000000000000000" pitchFamily="2" charset="0"/>
            </a:endParaRPr>
          </a:p>
        </p:txBody>
      </p:sp>
    </p:spTree>
    <p:extLst>
      <p:ext uri="{BB962C8B-B14F-4D97-AF65-F5344CB8AC3E}">
        <p14:creationId xmlns:p14="http://schemas.microsoft.com/office/powerpoint/2010/main" val="2149126788"/>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7200" dirty="0">
                <a:latin typeface="Twinkl" panose="02000000000000000000" pitchFamily="2" charset="0"/>
              </a:rPr>
              <a:t>An artist can use a stencil to add detail to a design.</a:t>
            </a:r>
            <a:endParaRPr lang="en-GB" sz="7200" dirty="0">
              <a:latin typeface="Twinkl" panose="02000000000000000000" pitchFamily="2" charset="0"/>
            </a:endParaRPr>
          </a:p>
        </p:txBody>
      </p:sp>
    </p:spTree>
    <p:extLst>
      <p:ext uri="{BB962C8B-B14F-4D97-AF65-F5344CB8AC3E}">
        <p14:creationId xmlns:p14="http://schemas.microsoft.com/office/powerpoint/2010/main" val="12526520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86326" y="2468934"/>
            <a:ext cx="10515600" cy="1481650"/>
          </a:xfrm>
        </p:spPr>
        <p:txBody>
          <a:bodyPr>
            <a:noAutofit/>
          </a:bodyPr>
          <a:lstStyle/>
          <a:p>
            <a:pPr algn="ctr"/>
            <a:r>
              <a:rPr lang="fr-FR" sz="7200" dirty="0">
                <a:latin typeface="Twinkl" panose="02000000000000000000" pitchFamily="2" charset="0"/>
              </a:rPr>
              <a:t>The sound /l/ spelt with </a:t>
            </a:r>
            <a:r>
              <a:rPr lang="fr-FR" sz="7200" dirty="0" smtClean="0">
                <a:latin typeface="Twinkl" panose="02000000000000000000" pitchFamily="2" charset="0"/>
              </a:rPr>
              <a:t>‘al</a:t>
            </a:r>
            <a:r>
              <a:rPr lang="fr-FR" sz="7200" dirty="0">
                <a:latin typeface="Twinkl" panose="02000000000000000000" pitchFamily="2" charset="0"/>
              </a:rPr>
              <a:t>’ at the end of words. </a:t>
            </a:r>
            <a:endParaRPr lang="en-GB" sz="7200" i="1" dirty="0">
              <a:latin typeface="Twinkl" panose="02000000000000000000" pitchFamily="2" charset="0"/>
            </a:endParaRPr>
          </a:p>
        </p:txBody>
      </p:sp>
    </p:spTree>
    <p:extLst>
      <p:ext uri="{BB962C8B-B14F-4D97-AF65-F5344CB8AC3E}">
        <p14:creationId xmlns:p14="http://schemas.microsoft.com/office/powerpoint/2010/main" val="4135643601"/>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7200" dirty="0">
                <a:latin typeface="Twinkl" panose="02000000000000000000" pitchFamily="2" charset="0"/>
              </a:rPr>
              <a:t>An artist can use a </a:t>
            </a:r>
            <a:r>
              <a:rPr lang="en-US" sz="7200" dirty="0" smtClean="0">
                <a:latin typeface="Twinkl" panose="02000000000000000000" pitchFamily="2" charset="0"/>
              </a:rPr>
              <a:t>_______ </a:t>
            </a:r>
            <a:r>
              <a:rPr lang="en-US" sz="7200" dirty="0">
                <a:latin typeface="Twinkl" panose="02000000000000000000" pitchFamily="2" charset="0"/>
              </a:rPr>
              <a:t>to add detail to a design.</a:t>
            </a:r>
            <a:endParaRPr lang="en-GB" sz="7200" dirty="0">
              <a:latin typeface="Twinkl" panose="02000000000000000000" pitchFamily="2" charset="0"/>
            </a:endParaRPr>
          </a:p>
        </p:txBody>
      </p:sp>
    </p:spTree>
    <p:extLst>
      <p:ext uri="{BB962C8B-B14F-4D97-AF65-F5344CB8AC3E}">
        <p14:creationId xmlns:p14="http://schemas.microsoft.com/office/powerpoint/2010/main" val="4138096782"/>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7200" dirty="0">
                <a:latin typeface="Twinkl" panose="02000000000000000000" pitchFamily="2" charset="0"/>
              </a:rPr>
              <a:t>An artist can use a </a:t>
            </a:r>
            <a:r>
              <a:rPr lang="en-US" sz="7200" u="sng" dirty="0">
                <a:latin typeface="Twinkl" panose="02000000000000000000" pitchFamily="2" charset="0"/>
              </a:rPr>
              <a:t>stencil</a:t>
            </a:r>
            <a:r>
              <a:rPr lang="en-US" sz="7200" dirty="0">
                <a:latin typeface="Twinkl" panose="02000000000000000000" pitchFamily="2" charset="0"/>
              </a:rPr>
              <a:t> to add detail to a design.</a:t>
            </a:r>
            <a:endParaRPr lang="en-GB" sz="7200" dirty="0">
              <a:latin typeface="Twinkl" panose="02000000000000000000" pitchFamily="2" charset="0"/>
            </a:endParaRPr>
          </a:p>
        </p:txBody>
      </p:sp>
    </p:spTree>
    <p:extLst>
      <p:ext uri="{BB962C8B-B14F-4D97-AF65-F5344CB8AC3E}">
        <p14:creationId xmlns:p14="http://schemas.microsoft.com/office/powerpoint/2010/main" val="2663537321"/>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panose="02000000000000000000" pitchFamily="2" charset="0"/>
              </a:rPr>
              <a:t>New CHALLENGE words.</a:t>
            </a:r>
            <a:endParaRPr lang="en-GB" i="1" dirty="0">
              <a:latin typeface="Twinkl" panose="02000000000000000000" pitchFamily="2" charset="0"/>
            </a:endParaRPr>
          </a:p>
        </p:txBody>
      </p:sp>
    </p:spTree>
    <p:extLst>
      <p:ext uri="{BB962C8B-B14F-4D97-AF65-F5344CB8AC3E}">
        <p14:creationId xmlns:p14="http://schemas.microsoft.com/office/powerpoint/2010/main" val="3879409629"/>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19900" dirty="0" smtClean="0">
                <a:latin typeface="Twinkl" panose="02000000000000000000" pitchFamily="2" charset="0"/>
              </a:rPr>
              <a:t>find</a:t>
            </a:r>
            <a:endParaRPr lang="en-GB" sz="19900" dirty="0">
              <a:latin typeface="Twinkl" panose="02000000000000000000" pitchFamily="2" charset="0"/>
            </a:endParaRPr>
          </a:p>
        </p:txBody>
      </p:sp>
    </p:spTree>
    <p:extLst>
      <p:ext uri="{BB962C8B-B14F-4D97-AF65-F5344CB8AC3E}">
        <p14:creationId xmlns:p14="http://schemas.microsoft.com/office/powerpoint/2010/main" val="3708580285"/>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9600" dirty="0" smtClean="0">
                <a:latin typeface="Twinkl" panose="02000000000000000000" pitchFamily="2" charset="0"/>
              </a:rPr>
              <a:t>find</a:t>
            </a:r>
            <a:br>
              <a:rPr lang="en-US" sz="9600" dirty="0" smtClean="0">
                <a:latin typeface="Twinkl" panose="02000000000000000000" pitchFamily="2" charset="0"/>
              </a:rPr>
            </a:br>
            <a:r>
              <a:rPr lang="en-US" sz="5400" dirty="0" smtClean="0">
                <a:latin typeface="Twinkl" panose="02000000000000000000" pitchFamily="2" charset="0"/>
              </a:rPr>
              <a:t>to discover or identify something</a:t>
            </a:r>
            <a:endParaRPr lang="en-GB" sz="7200" dirty="0">
              <a:latin typeface="Twinkl" panose="02000000000000000000" pitchFamily="2" charset="0"/>
            </a:endParaRPr>
          </a:p>
        </p:txBody>
      </p:sp>
    </p:spTree>
    <p:extLst>
      <p:ext uri="{BB962C8B-B14F-4D97-AF65-F5344CB8AC3E}">
        <p14:creationId xmlns:p14="http://schemas.microsoft.com/office/powerpoint/2010/main" val="3774549151"/>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7200" dirty="0" smtClean="0">
                <a:latin typeface="Twinkl" panose="02000000000000000000" pitchFamily="2" charset="0"/>
              </a:rPr>
              <a:t>I can’t find my keys!</a:t>
            </a:r>
            <a:endParaRPr lang="en-GB" sz="7200" dirty="0">
              <a:latin typeface="Twinkl" panose="02000000000000000000" pitchFamily="2" charset="0"/>
            </a:endParaRPr>
          </a:p>
        </p:txBody>
      </p:sp>
    </p:spTree>
    <p:extLst>
      <p:ext uri="{BB962C8B-B14F-4D97-AF65-F5344CB8AC3E}">
        <p14:creationId xmlns:p14="http://schemas.microsoft.com/office/powerpoint/2010/main" val="3033473715"/>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19900" dirty="0">
                <a:latin typeface="Twinkl" panose="02000000000000000000" pitchFamily="2" charset="0"/>
              </a:rPr>
              <a:t>m</a:t>
            </a:r>
            <a:r>
              <a:rPr lang="en-US" sz="19900" dirty="0" smtClean="0">
                <a:latin typeface="Twinkl" panose="02000000000000000000" pitchFamily="2" charset="0"/>
              </a:rPr>
              <a:t>ind</a:t>
            </a:r>
            <a:endParaRPr lang="en-GB" sz="19900" dirty="0">
              <a:latin typeface="Twinkl" panose="02000000000000000000" pitchFamily="2" charset="0"/>
            </a:endParaRPr>
          </a:p>
        </p:txBody>
      </p:sp>
    </p:spTree>
    <p:extLst>
      <p:ext uri="{BB962C8B-B14F-4D97-AF65-F5344CB8AC3E}">
        <p14:creationId xmlns:p14="http://schemas.microsoft.com/office/powerpoint/2010/main" val="935557684"/>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9600" dirty="0">
                <a:latin typeface="Twinkl" panose="02000000000000000000" pitchFamily="2" charset="0"/>
              </a:rPr>
              <a:t>m</a:t>
            </a:r>
            <a:r>
              <a:rPr lang="en-US" sz="9600" dirty="0" smtClean="0">
                <a:latin typeface="Twinkl" panose="02000000000000000000" pitchFamily="2" charset="0"/>
              </a:rPr>
              <a:t>ind</a:t>
            </a:r>
            <a:br>
              <a:rPr lang="en-US" sz="9600" dirty="0" smtClean="0">
                <a:latin typeface="Twinkl" panose="02000000000000000000" pitchFamily="2" charset="0"/>
              </a:rPr>
            </a:br>
            <a:r>
              <a:rPr lang="en-US" sz="5400" dirty="0" smtClean="0">
                <a:latin typeface="Twinkl" panose="02000000000000000000" pitchFamily="2" charset="0"/>
              </a:rPr>
              <a:t>a person’s ability to think and reason</a:t>
            </a:r>
            <a:endParaRPr lang="en-GB" sz="7200" dirty="0">
              <a:latin typeface="Twinkl" panose="02000000000000000000" pitchFamily="2" charset="0"/>
            </a:endParaRPr>
          </a:p>
        </p:txBody>
      </p:sp>
    </p:spTree>
    <p:extLst>
      <p:ext uri="{BB962C8B-B14F-4D97-AF65-F5344CB8AC3E}">
        <p14:creationId xmlns:p14="http://schemas.microsoft.com/office/powerpoint/2010/main" val="3673160257"/>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7200" dirty="0" smtClean="0">
                <a:latin typeface="Twinkl" panose="02000000000000000000" pitchFamily="2" charset="0"/>
              </a:rPr>
              <a:t>A lot of thoughts ran through my mind</a:t>
            </a:r>
            <a:r>
              <a:rPr lang="en-US" sz="7200" dirty="0">
                <a:latin typeface="Twinkl" panose="02000000000000000000" pitchFamily="2" charset="0"/>
              </a:rPr>
              <a:t>.</a:t>
            </a:r>
            <a:endParaRPr lang="en-GB" sz="7200" dirty="0">
              <a:latin typeface="Twinkl" panose="02000000000000000000" pitchFamily="2" charset="0"/>
            </a:endParaRPr>
          </a:p>
        </p:txBody>
      </p:sp>
    </p:spTree>
    <p:extLst>
      <p:ext uri="{BB962C8B-B14F-4D97-AF65-F5344CB8AC3E}">
        <p14:creationId xmlns:p14="http://schemas.microsoft.com/office/powerpoint/2010/main" val="1570791933"/>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panose="02000000000000000000" pitchFamily="2" charset="0"/>
              </a:rPr>
              <a:t>Let’s </a:t>
            </a:r>
            <a:r>
              <a:rPr lang="en-GB" i="1" dirty="0">
                <a:latin typeface="Twinkl" panose="02000000000000000000" pitchFamily="2" charset="0"/>
              </a:rPr>
              <a:t>Practise and Apply</a:t>
            </a:r>
            <a:r>
              <a:rPr lang="en-GB" dirty="0">
                <a:latin typeface="Twinkl" panose="02000000000000000000" pitchFamily="2" charset="0"/>
              </a:rPr>
              <a:t>.</a:t>
            </a:r>
            <a:endParaRPr lang="en-GB" i="1" dirty="0">
              <a:latin typeface="Twinkl" panose="02000000000000000000" pitchFamily="2" charset="0"/>
            </a:endParaRPr>
          </a:p>
        </p:txBody>
      </p:sp>
    </p:spTree>
    <p:extLst>
      <p:ext uri="{BB962C8B-B14F-4D97-AF65-F5344CB8AC3E}">
        <p14:creationId xmlns:p14="http://schemas.microsoft.com/office/powerpoint/2010/main" val="6829301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23900" dirty="0" smtClean="0">
                <a:latin typeface="Twinkl" panose="02000000000000000000" pitchFamily="2" charset="0"/>
              </a:rPr>
              <a:t>metal</a:t>
            </a:r>
            <a:endParaRPr lang="en-GB" sz="23900" i="1" dirty="0">
              <a:latin typeface="Twinkl" panose="02000000000000000000" pitchFamily="2" charset="0"/>
            </a:endParaRPr>
          </a:p>
        </p:txBody>
      </p:sp>
    </p:spTree>
    <p:extLst>
      <p:ext uri="{BB962C8B-B14F-4D97-AF65-F5344CB8AC3E}">
        <p14:creationId xmlns:p14="http://schemas.microsoft.com/office/powerpoint/2010/main" val="2556728928"/>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panose="02000000000000000000" pitchFamily="2" charset="0"/>
              </a:rPr>
              <a:t>Can you spot the spelling rule words and the challenge words?</a:t>
            </a:r>
            <a:endParaRPr lang="en-GB" i="1" dirty="0">
              <a:latin typeface="Twinkl" panose="02000000000000000000" pitchFamily="2" charset="0"/>
            </a:endParaRPr>
          </a:p>
        </p:txBody>
      </p:sp>
    </p:spTree>
    <p:extLst>
      <p:ext uri="{BB962C8B-B14F-4D97-AF65-F5344CB8AC3E}">
        <p14:creationId xmlns:p14="http://schemas.microsoft.com/office/powerpoint/2010/main" val="1684962773"/>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2757" y="930729"/>
            <a:ext cx="10711543" cy="5731328"/>
          </a:xfrm>
        </p:spPr>
        <p:txBody>
          <a:bodyPr>
            <a:noAutofit/>
          </a:bodyPr>
          <a:lstStyle/>
          <a:p>
            <a:r>
              <a:rPr lang="en-GB" sz="4000" b="1" u="sng" dirty="0">
                <a:latin typeface="Twinkl" panose="02000000000000000000" pitchFamily="2" charset="0"/>
              </a:rPr>
              <a:t>Wild Weather</a:t>
            </a:r>
            <a:r>
              <a:rPr lang="en-GB" sz="4000" dirty="0">
                <a:latin typeface="Twinkl" panose="02000000000000000000" pitchFamily="2" charset="0"/>
              </a:rPr>
              <a:t/>
            </a:r>
            <a:br>
              <a:rPr lang="en-GB" sz="4000" dirty="0">
                <a:latin typeface="Twinkl" panose="02000000000000000000" pitchFamily="2" charset="0"/>
              </a:rPr>
            </a:br>
            <a:r>
              <a:rPr lang="en-GB" sz="4000" dirty="0">
                <a:latin typeface="Twinkl" panose="02000000000000000000" pitchFamily="2" charset="0"/>
              </a:rPr>
              <a:t>In winter the weather can be freezing cold.  In the past, dead animals have been frozen in the ground eventually making fossils.  You don’t see this often because it is very rare.  </a:t>
            </a:r>
            <a:br>
              <a:rPr lang="en-GB" sz="4000" dirty="0">
                <a:latin typeface="Twinkl" panose="02000000000000000000" pitchFamily="2" charset="0"/>
              </a:rPr>
            </a:br>
            <a:r>
              <a:rPr lang="en-GB" sz="4000" dirty="0">
                <a:latin typeface="Twinkl" panose="02000000000000000000" pitchFamily="2" charset="0"/>
              </a:rPr>
              <a:t>Explorers often find their nostrils can become red when the weather is really cold.</a:t>
            </a:r>
            <a:br>
              <a:rPr lang="en-GB" sz="4000" dirty="0">
                <a:latin typeface="Twinkl" panose="02000000000000000000" pitchFamily="2" charset="0"/>
              </a:rPr>
            </a:br>
            <a:r>
              <a:rPr lang="en-GB" sz="4000" dirty="0">
                <a:latin typeface="Twinkl" panose="02000000000000000000" pitchFamily="2" charset="0"/>
              </a:rPr>
              <a:t>As spring arrives, daffodils begin to grow.  They flower until the end of spring. </a:t>
            </a:r>
            <a:endParaRPr lang="en-GB" sz="4000" i="0" dirty="0">
              <a:solidFill>
                <a:srgbClr val="333333"/>
              </a:solidFill>
              <a:effectLst/>
              <a:latin typeface="Twinkl" panose="02000000000000000000" pitchFamily="2" charset="0"/>
            </a:endParaRPr>
          </a:p>
        </p:txBody>
      </p:sp>
    </p:spTree>
    <p:extLst>
      <p:ext uri="{BB962C8B-B14F-4D97-AF65-F5344CB8AC3E}">
        <p14:creationId xmlns:p14="http://schemas.microsoft.com/office/powerpoint/2010/main" val="1750137495"/>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2757" y="930729"/>
            <a:ext cx="10711543" cy="5731328"/>
          </a:xfrm>
        </p:spPr>
        <p:txBody>
          <a:bodyPr>
            <a:noAutofit/>
          </a:bodyPr>
          <a:lstStyle/>
          <a:p>
            <a:r>
              <a:rPr lang="en-GB" sz="4000" b="1" u="sng" dirty="0">
                <a:latin typeface="Twinkl" panose="02000000000000000000" pitchFamily="2" charset="0"/>
              </a:rPr>
              <a:t>Wild Weather</a:t>
            </a:r>
            <a:r>
              <a:rPr lang="en-GB" sz="4000" dirty="0">
                <a:latin typeface="Twinkl" panose="02000000000000000000" pitchFamily="2" charset="0"/>
              </a:rPr>
              <a:t/>
            </a:r>
            <a:br>
              <a:rPr lang="en-GB" sz="4000" dirty="0">
                <a:latin typeface="Twinkl" panose="02000000000000000000" pitchFamily="2" charset="0"/>
              </a:rPr>
            </a:br>
            <a:r>
              <a:rPr lang="en-GB" sz="4000" dirty="0">
                <a:latin typeface="Twinkl" panose="02000000000000000000" pitchFamily="2" charset="0"/>
              </a:rPr>
              <a:t>In winter the weather can be freezing cold.  In the past, dead animals have been frozen in the ground eventually making fossils.  You don’t see this often because it is very rare.  </a:t>
            </a:r>
            <a:br>
              <a:rPr lang="en-GB" sz="4000" dirty="0">
                <a:latin typeface="Twinkl" panose="02000000000000000000" pitchFamily="2" charset="0"/>
              </a:rPr>
            </a:br>
            <a:r>
              <a:rPr lang="en-GB" sz="4000" dirty="0">
                <a:latin typeface="Twinkl" panose="02000000000000000000" pitchFamily="2" charset="0"/>
              </a:rPr>
              <a:t>Explorers often find their nostrils can become red when the weather is really cold.</a:t>
            </a:r>
            <a:br>
              <a:rPr lang="en-GB" sz="4000" dirty="0">
                <a:latin typeface="Twinkl" panose="02000000000000000000" pitchFamily="2" charset="0"/>
              </a:rPr>
            </a:br>
            <a:r>
              <a:rPr lang="en-GB" sz="4000" dirty="0">
                <a:latin typeface="Twinkl" panose="02000000000000000000" pitchFamily="2" charset="0"/>
              </a:rPr>
              <a:t>As spring arrives, </a:t>
            </a:r>
            <a:r>
              <a:rPr lang="en-GB" sz="4000" b="1" dirty="0">
                <a:solidFill>
                  <a:srgbClr val="FF0000"/>
                </a:solidFill>
                <a:latin typeface="Twinkl" panose="02000000000000000000" pitchFamily="2" charset="0"/>
              </a:rPr>
              <a:t>daffodil</a:t>
            </a:r>
            <a:r>
              <a:rPr lang="en-GB" sz="4000" dirty="0">
                <a:latin typeface="Twinkl" panose="02000000000000000000" pitchFamily="2" charset="0"/>
              </a:rPr>
              <a:t>s begin to grow.  They flower until the end of spring. </a:t>
            </a:r>
            <a:endParaRPr lang="en-GB" sz="4000" i="0" dirty="0">
              <a:solidFill>
                <a:srgbClr val="333333"/>
              </a:solidFill>
              <a:effectLst/>
              <a:latin typeface="Twinkl" panose="02000000000000000000" pitchFamily="2" charset="0"/>
            </a:endParaRPr>
          </a:p>
        </p:txBody>
      </p:sp>
    </p:spTree>
    <p:extLst>
      <p:ext uri="{BB962C8B-B14F-4D97-AF65-F5344CB8AC3E}">
        <p14:creationId xmlns:p14="http://schemas.microsoft.com/office/powerpoint/2010/main" val="3560434398"/>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panose="02000000000000000000" pitchFamily="2" charset="0"/>
              </a:rPr>
              <a:t>Write this sentence as I dictate it to you.</a:t>
            </a:r>
            <a:endParaRPr lang="en-GB" i="1" dirty="0">
              <a:latin typeface="Twinkl" panose="02000000000000000000" pitchFamily="2" charset="0"/>
            </a:endParaRPr>
          </a:p>
        </p:txBody>
      </p:sp>
    </p:spTree>
    <p:extLst>
      <p:ext uri="{BB962C8B-B14F-4D97-AF65-F5344CB8AC3E}">
        <p14:creationId xmlns:p14="http://schemas.microsoft.com/office/powerpoint/2010/main" val="3659826025"/>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26784-A357-92CE-B6B1-8F248D3D6650}"/>
              </a:ext>
            </a:extLst>
          </p:cNvPr>
          <p:cNvSpPr>
            <a:spLocks noGrp="1"/>
          </p:cNvSpPr>
          <p:nvPr>
            <p:ph type="title"/>
          </p:nvPr>
        </p:nvSpPr>
        <p:spPr>
          <a:xfrm>
            <a:off x="844550" y="2901724"/>
            <a:ext cx="10515600" cy="2852737"/>
          </a:xfrm>
        </p:spPr>
        <p:txBody>
          <a:bodyPr>
            <a:normAutofit/>
          </a:bodyPr>
          <a:lstStyle/>
          <a:p>
            <a:r>
              <a:rPr lang="en-GB" dirty="0">
                <a:latin typeface="Twinkl" panose="02000000000000000000" pitchFamily="2" charset="0"/>
              </a:rPr>
              <a:t>As spring arrives, </a:t>
            </a:r>
            <a:r>
              <a:rPr lang="en-GB" b="1" dirty="0">
                <a:latin typeface="Twinkl" panose="02000000000000000000" pitchFamily="2" charset="0"/>
              </a:rPr>
              <a:t>daffodils</a:t>
            </a:r>
            <a:r>
              <a:rPr lang="en-GB" dirty="0">
                <a:latin typeface="Twinkl" panose="02000000000000000000" pitchFamily="2" charset="0"/>
              </a:rPr>
              <a:t> begin to grow.</a:t>
            </a:r>
            <a:endParaRPr lang="en-GB" dirty="0">
              <a:latin typeface="Twinkl" panose="02000000000000000000" pitchFamily="2" charset="0"/>
            </a:endParaRPr>
          </a:p>
        </p:txBody>
      </p:sp>
      <p:sp>
        <p:nvSpPr>
          <p:cNvPr id="3" name="Text Placeholder 2">
            <a:extLst>
              <a:ext uri="{FF2B5EF4-FFF2-40B4-BE49-F238E27FC236}">
                <a16:creationId xmlns:a16="http://schemas.microsoft.com/office/drawing/2014/main" id="{2C093CA3-7411-8BC7-47E4-02215E91DB7B}"/>
              </a:ext>
            </a:extLst>
          </p:cNvPr>
          <p:cNvSpPr>
            <a:spLocks noGrp="1"/>
          </p:cNvSpPr>
          <p:nvPr>
            <p:ph type="body" idx="1"/>
          </p:nvPr>
        </p:nvSpPr>
        <p:spPr>
          <a:xfrm>
            <a:off x="844550" y="891540"/>
            <a:ext cx="10515600" cy="1483360"/>
          </a:xfrm>
        </p:spPr>
        <p:txBody>
          <a:bodyPr/>
          <a:lstStyle/>
          <a:p>
            <a:r>
              <a:rPr lang="en-GB" dirty="0">
                <a:latin typeface="Twinkl" panose="02000000000000000000" pitchFamily="2" charset="0"/>
              </a:rPr>
              <a:t>Did you write it correctly?</a:t>
            </a:r>
          </a:p>
          <a:p>
            <a:r>
              <a:rPr lang="en-GB" dirty="0">
                <a:latin typeface="Twinkl" panose="02000000000000000000" pitchFamily="2" charset="0"/>
              </a:rPr>
              <a:t>Edit your work and make sure you have it correct.</a:t>
            </a:r>
          </a:p>
          <a:p>
            <a:r>
              <a:rPr lang="en-GB" dirty="0">
                <a:latin typeface="Twinkl" panose="02000000000000000000" pitchFamily="2" charset="0"/>
              </a:rPr>
              <a:t>Can you underline the spelling word that we have covered in this session?</a:t>
            </a:r>
          </a:p>
        </p:txBody>
      </p:sp>
    </p:spTree>
    <p:extLst>
      <p:ext uri="{BB962C8B-B14F-4D97-AF65-F5344CB8AC3E}">
        <p14:creationId xmlns:p14="http://schemas.microsoft.com/office/powerpoint/2010/main" val="2360055096"/>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411514" y="1475015"/>
            <a:ext cx="9046029" cy="3416320"/>
          </a:xfrm>
          <a:prstGeom prst="rect">
            <a:avLst/>
          </a:prstGeom>
          <a:noFill/>
        </p:spPr>
        <p:txBody>
          <a:bodyPr wrap="square" rtlCol="0">
            <a:spAutoFit/>
          </a:bodyPr>
          <a:lstStyle/>
          <a:p>
            <a:r>
              <a:rPr lang="en-GB" sz="7200" dirty="0">
                <a:latin typeface="Twinkl" panose="02000000000000000000" pitchFamily="2" charset="0"/>
              </a:rPr>
              <a:t>Year 3  - Autumn 2</a:t>
            </a:r>
          </a:p>
          <a:p>
            <a:r>
              <a:rPr lang="en-GB" sz="7200" dirty="0">
                <a:latin typeface="Twinkl" panose="02000000000000000000" pitchFamily="2" charset="0"/>
              </a:rPr>
              <a:t>Week </a:t>
            </a:r>
            <a:r>
              <a:rPr lang="en-GB" sz="7200" dirty="0">
                <a:latin typeface="Twinkl" panose="02000000000000000000" pitchFamily="2" charset="0"/>
              </a:rPr>
              <a:t>3</a:t>
            </a:r>
            <a:r>
              <a:rPr lang="en-GB" sz="7200" dirty="0" smtClean="0">
                <a:latin typeface="Twinkl" panose="02000000000000000000" pitchFamily="2" charset="0"/>
              </a:rPr>
              <a:t> </a:t>
            </a:r>
            <a:r>
              <a:rPr lang="en-GB" sz="7200" dirty="0">
                <a:latin typeface="Twinkl" panose="02000000000000000000" pitchFamily="2" charset="0"/>
              </a:rPr>
              <a:t>- Thursday</a:t>
            </a:r>
          </a:p>
          <a:p>
            <a:endParaRPr lang="en-GB" sz="7200" dirty="0"/>
          </a:p>
        </p:txBody>
      </p:sp>
    </p:spTree>
    <p:extLst>
      <p:ext uri="{BB962C8B-B14F-4D97-AF65-F5344CB8AC3E}">
        <p14:creationId xmlns:p14="http://schemas.microsoft.com/office/powerpoint/2010/main" val="3595314990"/>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187184" y="12700"/>
            <a:ext cx="9036315" cy="6312220"/>
          </a:xfrm>
          <a:prstGeom prst="rect">
            <a:avLst/>
          </a:prstGeom>
        </p:spPr>
      </p:pic>
    </p:spTree>
    <p:extLst>
      <p:ext uri="{BB962C8B-B14F-4D97-AF65-F5344CB8AC3E}">
        <p14:creationId xmlns:p14="http://schemas.microsoft.com/office/powerpoint/2010/main" val="45742670"/>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lstStyle/>
          <a:p>
            <a:pPr algn="ctr"/>
            <a:r>
              <a:rPr lang="en-GB" dirty="0">
                <a:latin typeface="Twinkl" panose="02000000000000000000" pitchFamily="2" charset="0"/>
              </a:rPr>
              <a:t>Let’s </a:t>
            </a:r>
            <a:r>
              <a:rPr lang="en-GB" i="1" dirty="0">
                <a:latin typeface="Twinkl" panose="02000000000000000000" pitchFamily="2" charset="0"/>
              </a:rPr>
              <a:t>Revisit and Review</a:t>
            </a:r>
            <a:r>
              <a:rPr lang="en-GB" dirty="0">
                <a:latin typeface="Twinkl" panose="02000000000000000000" pitchFamily="2" charset="0"/>
              </a:rPr>
              <a:t>…</a:t>
            </a:r>
          </a:p>
        </p:txBody>
      </p:sp>
    </p:spTree>
    <p:extLst>
      <p:ext uri="{BB962C8B-B14F-4D97-AF65-F5344CB8AC3E}">
        <p14:creationId xmlns:p14="http://schemas.microsoft.com/office/powerpoint/2010/main" val="3233159829"/>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panose="02000000000000000000" pitchFamily="2" charset="0"/>
              </a:rPr>
              <a:t>Do you remember this challenge word?</a:t>
            </a:r>
          </a:p>
        </p:txBody>
      </p:sp>
    </p:spTree>
    <p:extLst>
      <p:ext uri="{BB962C8B-B14F-4D97-AF65-F5344CB8AC3E}">
        <p14:creationId xmlns:p14="http://schemas.microsoft.com/office/powerpoint/2010/main" val="2012713391"/>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43164" y="2427681"/>
            <a:ext cx="10515600" cy="1481650"/>
          </a:xfrm>
        </p:spPr>
        <p:txBody>
          <a:bodyPr>
            <a:normAutofit fontScale="90000"/>
          </a:bodyPr>
          <a:lstStyle/>
          <a:p>
            <a:pPr algn="ctr"/>
            <a:r>
              <a:rPr lang="en-US" sz="24000" dirty="0" smtClean="0">
                <a:latin typeface="Twinkl" panose="02000000000000000000" pitchFamily="2" charset="0"/>
              </a:rPr>
              <a:t>poor</a:t>
            </a:r>
            <a:endParaRPr lang="en-GB" dirty="0">
              <a:latin typeface="Twinkl" panose="02000000000000000000" pitchFamily="2" charset="0"/>
            </a:endParaRPr>
          </a:p>
        </p:txBody>
      </p:sp>
    </p:spTree>
    <p:extLst>
      <p:ext uri="{BB962C8B-B14F-4D97-AF65-F5344CB8AC3E}">
        <p14:creationId xmlns:p14="http://schemas.microsoft.com/office/powerpoint/2010/main" val="32457161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23900" dirty="0" smtClean="0">
                <a:latin typeface="Twinkl" panose="02000000000000000000" pitchFamily="2" charset="0"/>
              </a:rPr>
              <a:t>meta</a:t>
            </a:r>
            <a:r>
              <a:rPr lang="en-US" sz="23900" dirty="0" smtClean="0">
                <a:latin typeface="Twinkl" panose="02000000000000000000" pitchFamily="2" charset="0"/>
              </a:rPr>
              <a:t>l</a:t>
            </a:r>
            <a:endParaRPr lang="en-GB" sz="23900" dirty="0">
              <a:latin typeface="Twinkl" panose="02000000000000000000" pitchFamily="2" charset="0"/>
            </a:endParaRPr>
          </a:p>
        </p:txBody>
      </p:sp>
      <p:sp>
        <p:nvSpPr>
          <p:cNvPr id="3" name="Rectangle 2">
            <a:extLst>
              <a:ext uri="{FF2B5EF4-FFF2-40B4-BE49-F238E27FC236}">
                <a16:creationId xmlns:a16="http://schemas.microsoft.com/office/drawing/2014/main" id="{CADDE2D9-BBEE-4B60-9EA8-8BE166E5866C}"/>
              </a:ext>
            </a:extLst>
          </p:cNvPr>
          <p:cNvSpPr/>
          <p:nvPr/>
        </p:nvSpPr>
        <p:spPr>
          <a:xfrm>
            <a:off x="7345670" y="854648"/>
            <a:ext cx="3079546" cy="3499637"/>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11321050"/>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3223722"/>
          </a:xfrm>
        </p:spPr>
        <p:txBody>
          <a:bodyPr>
            <a:normAutofit fontScale="90000"/>
          </a:bodyPr>
          <a:lstStyle/>
          <a:p>
            <a:pPr algn="ctr"/>
            <a:r>
              <a:rPr lang="en-US" sz="10700" dirty="0">
                <a:latin typeface="Twinkl" panose="02000000000000000000" pitchFamily="2" charset="0"/>
              </a:rPr>
              <a:t>p</a:t>
            </a:r>
            <a:r>
              <a:rPr lang="en-US" sz="10700" dirty="0" smtClean="0">
                <a:latin typeface="Twinkl" panose="02000000000000000000" pitchFamily="2" charset="0"/>
              </a:rPr>
              <a:t>oor</a:t>
            </a:r>
            <a:r>
              <a:rPr lang="en-US" sz="8000" i="1" dirty="0" smtClean="0">
                <a:latin typeface="Twinkl" panose="02000000000000000000" pitchFamily="2" charset="0"/>
              </a:rPr>
              <a:t/>
            </a:r>
            <a:br>
              <a:rPr lang="en-US" sz="8000" i="1" dirty="0" smtClean="0">
                <a:latin typeface="Twinkl" panose="02000000000000000000" pitchFamily="2" charset="0"/>
              </a:rPr>
            </a:br>
            <a:r>
              <a:rPr lang="en-US" i="1" dirty="0" smtClean="0">
                <a:latin typeface="Twinkl" panose="02000000000000000000" pitchFamily="2" charset="0"/>
              </a:rPr>
              <a:t/>
            </a:r>
            <a:br>
              <a:rPr lang="en-US" i="1" dirty="0" smtClean="0">
                <a:latin typeface="Twinkl" panose="02000000000000000000" pitchFamily="2" charset="0"/>
              </a:rPr>
            </a:br>
            <a:r>
              <a:rPr lang="en-US" dirty="0">
                <a:latin typeface="Twinkl" panose="02000000000000000000" pitchFamily="2" charset="0"/>
              </a:rPr>
              <a:t>lacking sufficient money to live at a standard considered comfortable or normal in a society</a:t>
            </a:r>
            <a:endParaRPr lang="en-GB" i="1" dirty="0">
              <a:latin typeface="Twinkl" panose="02000000000000000000" pitchFamily="2" charset="0"/>
            </a:endParaRPr>
          </a:p>
        </p:txBody>
      </p:sp>
    </p:spTree>
    <p:extLst>
      <p:ext uri="{BB962C8B-B14F-4D97-AF65-F5344CB8AC3E}">
        <p14:creationId xmlns:p14="http://schemas.microsoft.com/office/powerpoint/2010/main" val="2521907845"/>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2518612"/>
            <a:ext cx="10515600" cy="3914272"/>
          </a:xfrm>
        </p:spPr>
        <p:txBody>
          <a:bodyPr>
            <a:normAutofit/>
          </a:bodyPr>
          <a:lstStyle/>
          <a:p>
            <a:pPr algn="ctr"/>
            <a:r>
              <a:rPr lang="en-GB" sz="7200" dirty="0" smtClean="0">
                <a:latin typeface="Twinkl" panose="02000000000000000000" pitchFamily="2" charset="0"/>
              </a:rPr>
              <a:t/>
            </a:r>
            <a:br>
              <a:rPr lang="en-GB" sz="7200" dirty="0" smtClean="0">
                <a:latin typeface="Twinkl" panose="02000000000000000000" pitchFamily="2" charset="0"/>
              </a:rPr>
            </a:br>
            <a:r>
              <a:rPr lang="en-GB" sz="7200" dirty="0" smtClean="0">
                <a:latin typeface="Twinkl" panose="02000000000000000000" pitchFamily="2" charset="0"/>
              </a:rPr>
              <a:t>The man was poor.</a:t>
            </a:r>
            <a:r>
              <a:rPr lang="en-GB" dirty="0" smtClean="0">
                <a:latin typeface="Twinkl" panose="02000000000000000000" pitchFamily="2" charset="0"/>
              </a:rPr>
              <a:t/>
            </a:r>
            <a:br>
              <a:rPr lang="en-GB" dirty="0" smtClean="0">
                <a:latin typeface="Twinkl" panose="02000000000000000000" pitchFamily="2" charset="0"/>
              </a:rPr>
            </a:br>
            <a:endParaRPr lang="en-GB" i="1" dirty="0">
              <a:latin typeface="Twinkl" panose="02000000000000000000" pitchFamily="2" charset="0"/>
            </a:endParaRPr>
          </a:p>
        </p:txBody>
      </p:sp>
    </p:spTree>
    <p:extLst>
      <p:ext uri="{BB962C8B-B14F-4D97-AF65-F5344CB8AC3E}">
        <p14:creationId xmlns:p14="http://schemas.microsoft.com/office/powerpoint/2010/main" val="3528991939"/>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panose="02000000000000000000" pitchFamily="2" charset="0"/>
              </a:rPr>
              <a:t>Do you remember this challenge word?</a:t>
            </a:r>
          </a:p>
        </p:txBody>
      </p:sp>
    </p:spTree>
    <p:extLst>
      <p:ext uri="{BB962C8B-B14F-4D97-AF65-F5344CB8AC3E}">
        <p14:creationId xmlns:p14="http://schemas.microsoft.com/office/powerpoint/2010/main" val="3902523298"/>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GB" sz="19900" dirty="0">
                <a:latin typeface="Twinkl" panose="02000000000000000000" pitchFamily="2" charset="0"/>
              </a:rPr>
              <a:t/>
            </a:r>
            <a:br>
              <a:rPr lang="en-GB" sz="19900" dirty="0">
                <a:latin typeface="Twinkl" panose="02000000000000000000" pitchFamily="2" charset="0"/>
              </a:rPr>
            </a:br>
            <a:r>
              <a:rPr lang="en-GB" sz="19900" dirty="0" smtClean="0">
                <a:latin typeface="Twinkl" panose="02000000000000000000" pitchFamily="2" charset="0"/>
              </a:rPr>
              <a:t>because</a:t>
            </a:r>
            <a:endParaRPr lang="en-GB" sz="34400" i="1" dirty="0">
              <a:latin typeface="Twinkl" panose="02000000000000000000" pitchFamily="2" charset="0"/>
            </a:endParaRPr>
          </a:p>
        </p:txBody>
      </p:sp>
    </p:spTree>
    <p:extLst>
      <p:ext uri="{BB962C8B-B14F-4D97-AF65-F5344CB8AC3E}">
        <p14:creationId xmlns:p14="http://schemas.microsoft.com/office/powerpoint/2010/main" val="3236536720"/>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4300" y="3080825"/>
            <a:ext cx="12306300" cy="1481650"/>
          </a:xfrm>
        </p:spPr>
        <p:txBody>
          <a:bodyPr>
            <a:normAutofit/>
          </a:bodyPr>
          <a:lstStyle/>
          <a:p>
            <a:pPr algn="ctr"/>
            <a:r>
              <a:rPr lang="en-US" dirty="0">
                <a:latin typeface="Twinkl" panose="02000000000000000000" pitchFamily="2" charset="0"/>
              </a:rPr>
              <a:t>for the reason that; since</a:t>
            </a:r>
            <a:endParaRPr lang="en-GB" i="1" dirty="0">
              <a:latin typeface="Twinkl" panose="02000000000000000000" pitchFamily="2" charset="0"/>
            </a:endParaRPr>
          </a:p>
        </p:txBody>
      </p:sp>
      <p:sp>
        <p:nvSpPr>
          <p:cNvPr id="5" name="Rectangle 4"/>
          <p:cNvSpPr/>
          <p:nvPr/>
        </p:nvSpPr>
        <p:spPr>
          <a:xfrm>
            <a:off x="3842575" y="1613655"/>
            <a:ext cx="4392549" cy="1569660"/>
          </a:xfrm>
          <a:prstGeom prst="rect">
            <a:avLst/>
          </a:prstGeom>
        </p:spPr>
        <p:txBody>
          <a:bodyPr wrap="none">
            <a:spAutoFit/>
          </a:bodyPr>
          <a:lstStyle/>
          <a:p>
            <a:r>
              <a:rPr lang="en-GB" sz="9600" dirty="0">
                <a:latin typeface="Twinkl" panose="02000000000000000000" pitchFamily="2" charset="0"/>
              </a:rPr>
              <a:t>because</a:t>
            </a:r>
            <a:endParaRPr lang="en-GB" dirty="0"/>
          </a:p>
        </p:txBody>
      </p:sp>
    </p:spTree>
    <p:extLst>
      <p:ext uri="{BB962C8B-B14F-4D97-AF65-F5344CB8AC3E}">
        <p14:creationId xmlns:p14="http://schemas.microsoft.com/office/powerpoint/2010/main" val="2164468512"/>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t/>
            </a:r>
            <a:br>
              <a:rPr lang="en-GB" dirty="0"/>
            </a:br>
            <a:r>
              <a:rPr lang="en-GB" sz="8000" dirty="0" smtClean="0">
                <a:latin typeface="Twinkl" panose="02000000000000000000" pitchFamily="2" charset="0"/>
              </a:rPr>
              <a:t>It was hot because the sun was shining.</a:t>
            </a:r>
            <a:endParaRPr lang="en-GB" sz="8000" i="1" dirty="0">
              <a:latin typeface="Twinkl Cursive Looped" panose="02000000000000000000" pitchFamily="2" charset="0"/>
            </a:endParaRPr>
          </a:p>
        </p:txBody>
      </p:sp>
    </p:spTree>
    <p:extLst>
      <p:ext uri="{BB962C8B-B14F-4D97-AF65-F5344CB8AC3E}">
        <p14:creationId xmlns:p14="http://schemas.microsoft.com/office/powerpoint/2010/main" val="4118855855"/>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US" sz="9600" i="1" dirty="0" smtClean="0">
                <a:latin typeface="Twinkl" panose="02000000000000000000" pitchFamily="2" charset="0"/>
              </a:rPr>
              <a:t>-</a:t>
            </a:r>
            <a:r>
              <a:rPr lang="en-US" sz="28800" dirty="0">
                <a:latin typeface="Twinkl" panose="02000000000000000000" pitchFamily="2" charset="0"/>
              </a:rPr>
              <a:t>a</a:t>
            </a:r>
            <a:r>
              <a:rPr lang="en-US" sz="28800" dirty="0" smtClean="0">
                <a:latin typeface="Twinkl" panose="02000000000000000000" pitchFamily="2" charset="0"/>
              </a:rPr>
              <a:t>l</a:t>
            </a:r>
            <a:endParaRPr lang="en-GB" sz="28800" dirty="0">
              <a:latin typeface="Twinkl" panose="02000000000000000000" pitchFamily="2" charset="0"/>
            </a:endParaRPr>
          </a:p>
        </p:txBody>
      </p:sp>
    </p:spTree>
    <p:extLst>
      <p:ext uri="{BB962C8B-B14F-4D97-AF65-F5344CB8AC3E}">
        <p14:creationId xmlns:p14="http://schemas.microsoft.com/office/powerpoint/2010/main" val="2210620209"/>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86326" y="2468934"/>
            <a:ext cx="10515600" cy="1481650"/>
          </a:xfrm>
        </p:spPr>
        <p:txBody>
          <a:bodyPr>
            <a:noAutofit/>
          </a:bodyPr>
          <a:lstStyle/>
          <a:p>
            <a:pPr algn="ctr"/>
            <a:r>
              <a:rPr lang="fr-FR" sz="7200" dirty="0">
                <a:latin typeface="Twinkl" panose="02000000000000000000" pitchFamily="2" charset="0"/>
              </a:rPr>
              <a:t>The sound /l/ spelt with </a:t>
            </a:r>
            <a:r>
              <a:rPr lang="fr-FR" sz="7200" dirty="0" smtClean="0">
                <a:latin typeface="Twinkl" panose="02000000000000000000" pitchFamily="2" charset="0"/>
              </a:rPr>
              <a:t>‘al</a:t>
            </a:r>
            <a:r>
              <a:rPr lang="fr-FR" sz="7200" dirty="0">
                <a:latin typeface="Twinkl" panose="02000000000000000000" pitchFamily="2" charset="0"/>
              </a:rPr>
              <a:t>’ at the end of words. </a:t>
            </a:r>
            <a:endParaRPr lang="en-GB" sz="7200" i="1" dirty="0">
              <a:latin typeface="Twinkl" panose="02000000000000000000" pitchFamily="2" charset="0"/>
            </a:endParaRPr>
          </a:p>
        </p:txBody>
      </p:sp>
    </p:spTree>
    <p:extLst>
      <p:ext uri="{BB962C8B-B14F-4D97-AF65-F5344CB8AC3E}">
        <p14:creationId xmlns:p14="http://schemas.microsoft.com/office/powerpoint/2010/main" val="3332210478"/>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13800" dirty="0" smtClean="0">
                <a:latin typeface="Twinkl" panose="02000000000000000000" pitchFamily="2" charset="0"/>
              </a:rPr>
              <a:t>capital</a:t>
            </a:r>
            <a:endParaRPr lang="en-GB" sz="11500" dirty="0">
              <a:latin typeface="Twinkl" panose="02000000000000000000" pitchFamily="2" charset="0"/>
            </a:endParaRPr>
          </a:p>
        </p:txBody>
      </p:sp>
    </p:spTree>
    <p:extLst>
      <p:ext uri="{BB962C8B-B14F-4D97-AF65-F5344CB8AC3E}">
        <p14:creationId xmlns:p14="http://schemas.microsoft.com/office/powerpoint/2010/main" val="1607046600"/>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11500" dirty="0" smtClean="0">
                <a:latin typeface="Twinkl" panose="02000000000000000000" pitchFamily="2" charset="0"/>
              </a:rPr>
              <a:t>capita</a:t>
            </a:r>
            <a:r>
              <a:rPr lang="en-US" sz="11500" dirty="0" smtClean="0">
                <a:latin typeface="Twinkl" panose="02000000000000000000" pitchFamily="2" charset="0"/>
              </a:rPr>
              <a:t>l</a:t>
            </a:r>
            <a:endParaRPr lang="en-GB" sz="11500" dirty="0">
              <a:latin typeface="Twinkl" panose="02000000000000000000" pitchFamily="2" charset="0"/>
            </a:endParaRPr>
          </a:p>
        </p:txBody>
      </p:sp>
      <p:pic>
        <p:nvPicPr>
          <p:cNvPr id="3" name="Picture 2"/>
          <p:cNvPicPr>
            <a:picLocks noChangeAspect="1"/>
          </p:cNvPicPr>
          <p:nvPr/>
        </p:nvPicPr>
        <p:blipFill>
          <a:blip r:embed="rId2"/>
          <a:stretch>
            <a:fillRect/>
          </a:stretch>
        </p:blipFill>
        <p:spPr>
          <a:xfrm>
            <a:off x="7075255" y="2157271"/>
            <a:ext cx="2225233" cy="2591025"/>
          </a:xfrm>
          <a:prstGeom prst="rect">
            <a:avLst/>
          </a:prstGeom>
        </p:spPr>
      </p:pic>
      <p:pic>
        <p:nvPicPr>
          <p:cNvPr id="4" name="Picture 3"/>
          <p:cNvPicPr>
            <a:picLocks noChangeAspect="1"/>
          </p:cNvPicPr>
          <p:nvPr/>
        </p:nvPicPr>
        <p:blipFill>
          <a:blip r:embed="rId3"/>
          <a:stretch>
            <a:fillRect/>
          </a:stretch>
        </p:blipFill>
        <p:spPr>
          <a:xfrm>
            <a:off x="268287" y="418772"/>
            <a:ext cx="3772061" cy="1879927"/>
          </a:xfrm>
          <a:prstGeom prst="rect">
            <a:avLst/>
          </a:prstGeom>
        </p:spPr>
      </p:pic>
    </p:spTree>
    <p:extLst>
      <p:ext uri="{BB962C8B-B14F-4D97-AF65-F5344CB8AC3E}">
        <p14:creationId xmlns:p14="http://schemas.microsoft.com/office/powerpoint/2010/main" val="5351710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23900" dirty="0" smtClean="0">
                <a:latin typeface="Twinkl" panose="02000000000000000000" pitchFamily="2" charset="0"/>
              </a:rPr>
              <a:t>peda</a:t>
            </a:r>
            <a:r>
              <a:rPr lang="en-US" sz="23900" dirty="0" smtClean="0">
                <a:latin typeface="Twinkl" panose="02000000000000000000" pitchFamily="2" charset="0"/>
              </a:rPr>
              <a:t>l</a:t>
            </a:r>
            <a:endParaRPr lang="en-GB" sz="23900" dirty="0">
              <a:latin typeface="Twinkl" panose="02000000000000000000" pitchFamily="2" charset="0"/>
            </a:endParaRPr>
          </a:p>
        </p:txBody>
      </p:sp>
    </p:spTree>
    <p:extLst>
      <p:ext uri="{BB962C8B-B14F-4D97-AF65-F5344CB8AC3E}">
        <p14:creationId xmlns:p14="http://schemas.microsoft.com/office/powerpoint/2010/main" val="4028067212"/>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11500" dirty="0" smtClean="0">
                <a:latin typeface="Twinkl" panose="02000000000000000000" pitchFamily="2" charset="0"/>
              </a:rPr>
              <a:t>hospital</a:t>
            </a:r>
            <a:endParaRPr lang="en-GB" sz="11500" dirty="0">
              <a:latin typeface="Twinkl" panose="02000000000000000000" pitchFamily="2" charset="0"/>
            </a:endParaRPr>
          </a:p>
        </p:txBody>
      </p:sp>
    </p:spTree>
    <p:extLst>
      <p:ext uri="{BB962C8B-B14F-4D97-AF65-F5344CB8AC3E}">
        <p14:creationId xmlns:p14="http://schemas.microsoft.com/office/powerpoint/2010/main" val="3267254897"/>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11500" dirty="0" smtClean="0">
                <a:latin typeface="Twinkl" panose="02000000000000000000" pitchFamily="2" charset="0"/>
              </a:rPr>
              <a:t>hospital</a:t>
            </a:r>
            <a:endParaRPr lang="en-GB" sz="11500" dirty="0">
              <a:latin typeface="Twinkl" panose="02000000000000000000" pitchFamily="2" charset="0"/>
            </a:endParaRPr>
          </a:p>
        </p:txBody>
      </p:sp>
      <p:pic>
        <p:nvPicPr>
          <p:cNvPr id="3" name="Picture 2"/>
          <p:cNvPicPr>
            <a:picLocks noChangeAspect="1"/>
          </p:cNvPicPr>
          <p:nvPr/>
        </p:nvPicPr>
        <p:blipFill>
          <a:blip r:embed="rId2"/>
          <a:stretch>
            <a:fillRect/>
          </a:stretch>
        </p:blipFill>
        <p:spPr>
          <a:xfrm>
            <a:off x="6696069" y="2191544"/>
            <a:ext cx="2225233" cy="2591025"/>
          </a:xfrm>
          <a:prstGeom prst="rect">
            <a:avLst/>
          </a:prstGeom>
        </p:spPr>
      </p:pic>
      <p:pic>
        <p:nvPicPr>
          <p:cNvPr id="4" name="Picture 3"/>
          <p:cNvPicPr>
            <a:picLocks noChangeAspect="1"/>
          </p:cNvPicPr>
          <p:nvPr/>
        </p:nvPicPr>
        <p:blipFill>
          <a:blip r:embed="rId3"/>
          <a:stretch>
            <a:fillRect/>
          </a:stretch>
        </p:blipFill>
        <p:spPr>
          <a:xfrm>
            <a:off x="404812" y="430212"/>
            <a:ext cx="3011488" cy="2307046"/>
          </a:xfrm>
          <a:prstGeom prst="rect">
            <a:avLst/>
          </a:prstGeom>
        </p:spPr>
      </p:pic>
    </p:spTree>
    <p:extLst>
      <p:ext uri="{BB962C8B-B14F-4D97-AF65-F5344CB8AC3E}">
        <p14:creationId xmlns:p14="http://schemas.microsoft.com/office/powerpoint/2010/main" val="2166972517"/>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sz="7200" dirty="0">
                <a:latin typeface="Twinkl" panose="02000000000000000000" pitchFamily="2" charset="0"/>
              </a:rPr>
              <a:t>Let’s </a:t>
            </a:r>
            <a:r>
              <a:rPr lang="en-GB" sz="7200" i="1" dirty="0">
                <a:latin typeface="Twinkl" panose="02000000000000000000" pitchFamily="2" charset="0"/>
              </a:rPr>
              <a:t>Teach and Practise</a:t>
            </a:r>
          </a:p>
        </p:txBody>
      </p:sp>
    </p:spTree>
    <p:extLst>
      <p:ext uri="{BB962C8B-B14F-4D97-AF65-F5344CB8AC3E}">
        <p14:creationId xmlns:p14="http://schemas.microsoft.com/office/powerpoint/2010/main" val="139460955"/>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28700" dirty="0" err="1">
                <a:latin typeface="Twinkl" panose="02000000000000000000" pitchFamily="2" charset="0"/>
              </a:rPr>
              <a:t>i</a:t>
            </a:r>
            <a:r>
              <a:rPr lang="en-US" sz="28700" dirty="0" err="1" smtClean="0">
                <a:latin typeface="Twinkl" panose="02000000000000000000" pitchFamily="2" charset="0"/>
              </a:rPr>
              <a:t>l</a:t>
            </a:r>
            <a:endParaRPr lang="en-GB" sz="28700" dirty="0">
              <a:latin typeface="Twinkl" panose="02000000000000000000" pitchFamily="2" charset="0"/>
            </a:endParaRPr>
          </a:p>
        </p:txBody>
      </p:sp>
    </p:spTree>
    <p:extLst>
      <p:ext uri="{BB962C8B-B14F-4D97-AF65-F5344CB8AC3E}">
        <p14:creationId xmlns:p14="http://schemas.microsoft.com/office/powerpoint/2010/main" val="513117426"/>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717550" y="4142182"/>
            <a:ext cx="10515600" cy="1481650"/>
          </a:xfrm>
        </p:spPr>
        <p:txBody>
          <a:bodyPr>
            <a:normAutofit fontScale="90000"/>
          </a:bodyPr>
          <a:lstStyle/>
          <a:p>
            <a:pPr algn="ctr"/>
            <a:r>
              <a:rPr lang="en-US" i="1" dirty="0" smtClean="0">
                <a:latin typeface="Twinkl" panose="02000000000000000000" pitchFamily="2" charset="0"/>
              </a:rPr>
              <a:t>“</a:t>
            </a:r>
            <a:r>
              <a:rPr lang="en-US" sz="18400" i="1" dirty="0" err="1">
                <a:latin typeface="Twinkl" panose="02000000000000000000" pitchFamily="2" charset="0"/>
              </a:rPr>
              <a:t>i</a:t>
            </a:r>
            <a:r>
              <a:rPr lang="en-US" sz="18400" i="1" dirty="0" err="1" smtClean="0">
                <a:latin typeface="Twinkl" panose="02000000000000000000" pitchFamily="2" charset="0"/>
              </a:rPr>
              <a:t>l</a:t>
            </a:r>
            <a:r>
              <a:rPr lang="en-US" i="1" dirty="0" smtClean="0">
                <a:latin typeface="Twinkl" panose="02000000000000000000" pitchFamily="2" charset="0"/>
              </a:rPr>
              <a:t>”</a:t>
            </a:r>
            <a:br>
              <a:rPr lang="en-US" i="1" dirty="0" smtClean="0">
                <a:latin typeface="Twinkl" panose="02000000000000000000" pitchFamily="2" charset="0"/>
              </a:rPr>
            </a:br>
            <a:r>
              <a:rPr lang="en-US" i="1" dirty="0" smtClean="0">
                <a:latin typeface="Twinkl" panose="02000000000000000000" pitchFamily="2" charset="0"/>
              </a:rPr>
              <a:t>makes the /l/ sound at the end of these words</a:t>
            </a:r>
            <a:endParaRPr lang="en-GB" i="1" dirty="0">
              <a:latin typeface="Twinkl" panose="02000000000000000000" pitchFamily="2" charset="0"/>
            </a:endParaRPr>
          </a:p>
        </p:txBody>
      </p:sp>
    </p:spTree>
    <p:extLst>
      <p:ext uri="{BB962C8B-B14F-4D97-AF65-F5344CB8AC3E}">
        <p14:creationId xmlns:p14="http://schemas.microsoft.com/office/powerpoint/2010/main" val="2520540613"/>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23900" dirty="0" smtClean="0">
                <a:latin typeface="Twinkl" panose="02000000000000000000" pitchFamily="2" charset="0"/>
              </a:rPr>
              <a:t>basi</a:t>
            </a:r>
            <a:r>
              <a:rPr lang="en-US" sz="23900" dirty="0" smtClean="0">
                <a:latin typeface="Twinkl" panose="02000000000000000000" pitchFamily="2" charset="0"/>
              </a:rPr>
              <a:t>l</a:t>
            </a:r>
            <a:endParaRPr lang="en-GB" sz="23900" dirty="0">
              <a:latin typeface="Twinkl" panose="02000000000000000000" pitchFamily="2" charset="0"/>
            </a:endParaRPr>
          </a:p>
        </p:txBody>
      </p:sp>
    </p:spTree>
    <p:extLst>
      <p:ext uri="{BB962C8B-B14F-4D97-AF65-F5344CB8AC3E}">
        <p14:creationId xmlns:p14="http://schemas.microsoft.com/office/powerpoint/2010/main" val="3527804604"/>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23900" dirty="0" smtClean="0">
                <a:latin typeface="Twinkl" panose="02000000000000000000" pitchFamily="2" charset="0"/>
              </a:rPr>
              <a:t>basi</a:t>
            </a:r>
            <a:r>
              <a:rPr lang="en-US" sz="23900" dirty="0" smtClean="0">
                <a:latin typeface="Twinkl" panose="02000000000000000000" pitchFamily="2" charset="0"/>
              </a:rPr>
              <a:t>l</a:t>
            </a:r>
            <a:endParaRPr lang="en-GB" sz="23900" dirty="0">
              <a:latin typeface="Twinkl" panose="02000000000000000000" pitchFamily="2" charset="0"/>
            </a:endParaRPr>
          </a:p>
        </p:txBody>
      </p:sp>
      <p:sp>
        <p:nvSpPr>
          <p:cNvPr id="3" name="Rectangle 2">
            <a:extLst>
              <a:ext uri="{FF2B5EF4-FFF2-40B4-BE49-F238E27FC236}">
                <a16:creationId xmlns:a16="http://schemas.microsoft.com/office/drawing/2014/main" id="{CADDE2D9-BBEE-4B60-9EA8-8BE166E5866C}"/>
              </a:ext>
            </a:extLst>
          </p:cNvPr>
          <p:cNvSpPr/>
          <p:nvPr/>
        </p:nvSpPr>
        <p:spPr>
          <a:xfrm>
            <a:off x="7417004" y="656891"/>
            <a:ext cx="3079546" cy="3499637"/>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165066660"/>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19900" dirty="0" smtClean="0">
                <a:latin typeface="Twinkl" panose="02000000000000000000" pitchFamily="2" charset="0"/>
              </a:rPr>
              <a:t>unti</a:t>
            </a:r>
            <a:r>
              <a:rPr lang="en-US" sz="19900" dirty="0" smtClean="0">
                <a:latin typeface="Twinkl" panose="02000000000000000000" pitchFamily="2" charset="0"/>
              </a:rPr>
              <a:t>l</a:t>
            </a:r>
            <a:endParaRPr lang="en-GB" sz="19900" dirty="0">
              <a:latin typeface="Twinkl" panose="02000000000000000000" pitchFamily="2" charset="0"/>
            </a:endParaRPr>
          </a:p>
        </p:txBody>
      </p:sp>
    </p:spTree>
    <p:extLst>
      <p:ext uri="{BB962C8B-B14F-4D97-AF65-F5344CB8AC3E}">
        <p14:creationId xmlns:p14="http://schemas.microsoft.com/office/powerpoint/2010/main" val="782596278"/>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19900" dirty="0" smtClean="0">
                <a:latin typeface="Twinkl" panose="02000000000000000000" pitchFamily="2" charset="0"/>
              </a:rPr>
              <a:t>unti</a:t>
            </a:r>
            <a:r>
              <a:rPr lang="en-US" sz="19900" dirty="0" smtClean="0">
                <a:latin typeface="Twinkl" panose="02000000000000000000" pitchFamily="2" charset="0"/>
              </a:rPr>
              <a:t>l</a:t>
            </a:r>
            <a:endParaRPr lang="en-GB" sz="19900" dirty="0">
              <a:latin typeface="Twinkl" panose="02000000000000000000" pitchFamily="2" charset="0"/>
            </a:endParaRPr>
          </a:p>
        </p:txBody>
      </p:sp>
      <p:sp>
        <p:nvSpPr>
          <p:cNvPr id="4" name="Rectangle 3">
            <a:extLst>
              <a:ext uri="{FF2B5EF4-FFF2-40B4-BE49-F238E27FC236}">
                <a16:creationId xmlns:a16="http://schemas.microsoft.com/office/drawing/2014/main" id="{CADDE2D9-BBEE-4B60-9EA8-8BE166E5866C}"/>
              </a:ext>
            </a:extLst>
          </p:cNvPr>
          <p:cNvSpPr/>
          <p:nvPr/>
        </p:nvSpPr>
        <p:spPr>
          <a:xfrm>
            <a:off x="7254626" y="1062624"/>
            <a:ext cx="3079546" cy="3499637"/>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864240639"/>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8800" dirty="0" smtClean="0">
                <a:latin typeface="Twinkl" panose="02000000000000000000" pitchFamily="2" charset="0"/>
              </a:rPr>
              <a:t>basi</a:t>
            </a:r>
            <a:r>
              <a:rPr lang="en-US" sz="8800" dirty="0" smtClean="0">
                <a:latin typeface="Twinkl" panose="02000000000000000000" pitchFamily="2" charset="0"/>
              </a:rPr>
              <a:t>l</a:t>
            </a:r>
            <a:r>
              <a:rPr lang="en-US" sz="8800" dirty="0" smtClean="0">
                <a:latin typeface="Twinkl" panose="02000000000000000000" pitchFamily="2" charset="0"/>
              </a:rPr>
              <a:t/>
            </a:r>
            <a:br>
              <a:rPr lang="en-US" sz="8800" dirty="0" smtClean="0">
                <a:latin typeface="Twinkl" panose="02000000000000000000" pitchFamily="2" charset="0"/>
              </a:rPr>
            </a:br>
            <a:r>
              <a:rPr lang="en-US" sz="8800" dirty="0" smtClean="0">
                <a:latin typeface="Twinkl" panose="02000000000000000000" pitchFamily="2" charset="0"/>
              </a:rPr>
              <a:t>bas</a:t>
            </a:r>
            <a:r>
              <a:rPr lang="en-US" sz="8800" dirty="0" smtClean="0">
                <a:latin typeface="Twinkl" panose="02000000000000000000" pitchFamily="2" charset="0"/>
              </a:rPr>
              <a:t>+ </a:t>
            </a:r>
            <a:r>
              <a:rPr lang="en-US" sz="8800" dirty="0" err="1">
                <a:latin typeface="Twinkl" panose="02000000000000000000" pitchFamily="2" charset="0"/>
              </a:rPr>
              <a:t>i</a:t>
            </a:r>
            <a:r>
              <a:rPr lang="en-US" sz="8800" dirty="0" err="1" smtClean="0">
                <a:latin typeface="Twinkl" panose="02000000000000000000" pitchFamily="2" charset="0"/>
              </a:rPr>
              <a:t>l</a:t>
            </a:r>
            <a:r>
              <a:rPr lang="en-US" sz="8800" dirty="0" smtClean="0">
                <a:latin typeface="Twinkl" panose="02000000000000000000" pitchFamily="2" charset="0"/>
              </a:rPr>
              <a:t> </a:t>
            </a:r>
            <a:r>
              <a:rPr lang="en-US" sz="8800" dirty="0" smtClean="0">
                <a:latin typeface="Twinkl" panose="02000000000000000000" pitchFamily="2" charset="0"/>
              </a:rPr>
              <a:t>= </a:t>
            </a:r>
            <a:r>
              <a:rPr lang="en-US" sz="8800" dirty="0" smtClean="0">
                <a:latin typeface="Twinkl" panose="02000000000000000000" pitchFamily="2" charset="0"/>
              </a:rPr>
              <a:t>basi</a:t>
            </a:r>
            <a:r>
              <a:rPr lang="en-US" sz="8800" dirty="0" smtClean="0">
                <a:latin typeface="Twinkl" panose="02000000000000000000" pitchFamily="2" charset="0"/>
              </a:rPr>
              <a:t>l</a:t>
            </a:r>
            <a:endParaRPr lang="en-GB" sz="8800" dirty="0">
              <a:latin typeface="Twinkl" panose="02000000000000000000" pitchFamily="2" charset="0"/>
            </a:endParaRPr>
          </a:p>
        </p:txBody>
      </p:sp>
      <p:pic>
        <p:nvPicPr>
          <p:cNvPr id="4" name="Picture 3"/>
          <p:cNvPicPr>
            <a:picLocks noChangeAspect="1"/>
          </p:cNvPicPr>
          <p:nvPr/>
        </p:nvPicPr>
        <p:blipFill>
          <a:blip r:embed="rId2"/>
          <a:stretch>
            <a:fillRect/>
          </a:stretch>
        </p:blipFill>
        <p:spPr>
          <a:xfrm>
            <a:off x="474662" y="442912"/>
            <a:ext cx="2886295" cy="2351088"/>
          </a:xfrm>
          <a:prstGeom prst="rect">
            <a:avLst/>
          </a:prstGeom>
        </p:spPr>
      </p:pic>
    </p:spTree>
    <p:extLst>
      <p:ext uri="{BB962C8B-B14F-4D97-AF65-F5344CB8AC3E}">
        <p14:creationId xmlns:p14="http://schemas.microsoft.com/office/powerpoint/2010/main" val="18680873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GB" sz="23900" dirty="0" smtClean="0">
                <a:latin typeface="Twinkl" panose="02000000000000000000" pitchFamily="2" charset="0"/>
              </a:rPr>
              <a:t>peda</a:t>
            </a:r>
            <a:r>
              <a:rPr lang="en-GB" sz="23900" dirty="0" smtClean="0">
                <a:latin typeface="Twinkl" panose="02000000000000000000" pitchFamily="2" charset="0"/>
              </a:rPr>
              <a:t>l</a:t>
            </a:r>
            <a:endParaRPr lang="en-GB" sz="23900" i="1" dirty="0">
              <a:solidFill>
                <a:schemeClr val="bg1"/>
              </a:solidFill>
            </a:endParaRPr>
          </a:p>
        </p:txBody>
      </p:sp>
      <p:sp>
        <p:nvSpPr>
          <p:cNvPr id="3" name="Rectangle 2">
            <a:extLst>
              <a:ext uri="{FF2B5EF4-FFF2-40B4-BE49-F238E27FC236}">
                <a16:creationId xmlns:a16="http://schemas.microsoft.com/office/drawing/2014/main" id="{B8ADA5B7-6E68-4607-8157-D542A9E80543}"/>
              </a:ext>
            </a:extLst>
          </p:cNvPr>
          <p:cNvSpPr/>
          <p:nvPr/>
        </p:nvSpPr>
        <p:spPr>
          <a:xfrm>
            <a:off x="7132070" y="780169"/>
            <a:ext cx="2634725" cy="364470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00523104"/>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4"/>
            <a:ext cx="10515600" cy="4423061"/>
          </a:xfrm>
        </p:spPr>
        <p:txBody>
          <a:bodyPr>
            <a:noAutofit/>
          </a:bodyPr>
          <a:lstStyle/>
          <a:p>
            <a:pPr algn="ctr"/>
            <a:r>
              <a:rPr lang="en-US" sz="8000" dirty="0" smtClean="0">
                <a:latin typeface="Twinkl" panose="02000000000000000000" pitchFamily="2" charset="0"/>
              </a:rPr>
              <a:t>basi</a:t>
            </a:r>
            <a:r>
              <a:rPr lang="en-US" sz="8000" dirty="0" smtClean="0">
                <a:latin typeface="Twinkl" panose="02000000000000000000" pitchFamily="2" charset="0"/>
              </a:rPr>
              <a:t>l</a:t>
            </a:r>
            <a:r>
              <a:rPr lang="en-US" sz="8000" dirty="0" smtClean="0">
                <a:latin typeface="Twinkl" panose="02000000000000000000" pitchFamily="2" charset="0"/>
              </a:rPr>
              <a:t/>
            </a:r>
            <a:br>
              <a:rPr lang="en-US" sz="8000" dirty="0" smtClean="0">
                <a:latin typeface="Twinkl" panose="02000000000000000000" pitchFamily="2" charset="0"/>
              </a:rPr>
            </a:br>
            <a:r>
              <a:rPr lang="en-US" sz="8000" dirty="0" smtClean="0">
                <a:latin typeface="Twinkl" panose="02000000000000000000" pitchFamily="2" charset="0"/>
              </a:rPr>
              <a:t>bas</a:t>
            </a:r>
            <a:r>
              <a:rPr lang="en-US" sz="8000" dirty="0" smtClean="0">
                <a:latin typeface="Twinkl" panose="02000000000000000000" pitchFamily="2" charset="0"/>
              </a:rPr>
              <a:t>+ </a:t>
            </a:r>
            <a:r>
              <a:rPr lang="en-US" sz="8000" dirty="0" err="1">
                <a:latin typeface="Twinkl" panose="02000000000000000000" pitchFamily="2" charset="0"/>
              </a:rPr>
              <a:t>i</a:t>
            </a:r>
            <a:r>
              <a:rPr lang="en-US" sz="8000" dirty="0" err="1" smtClean="0">
                <a:latin typeface="Twinkl" panose="02000000000000000000" pitchFamily="2" charset="0"/>
              </a:rPr>
              <a:t>l</a:t>
            </a:r>
            <a:r>
              <a:rPr lang="en-US" sz="8000" dirty="0" smtClean="0">
                <a:latin typeface="Twinkl" panose="02000000000000000000" pitchFamily="2" charset="0"/>
              </a:rPr>
              <a:t> </a:t>
            </a:r>
            <a:r>
              <a:rPr lang="en-US" sz="8000" dirty="0" smtClean="0">
                <a:latin typeface="Twinkl" panose="02000000000000000000" pitchFamily="2" charset="0"/>
              </a:rPr>
              <a:t>= </a:t>
            </a:r>
            <a:r>
              <a:rPr lang="en-US" sz="8000" dirty="0" smtClean="0">
                <a:latin typeface="Twinkl" panose="02000000000000000000" pitchFamily="2" charset="0"/>
              </a:rPr>
              <a:t>basi</a:t>
            </a:r>
            <a:r>
              <a:rPr lang="en-US" sz="8000" dirty="0" smtClean="0">
                <a:latin typeface="Twinkl" panose="02000000000000000000" pitchFamily="2" charset="0"/>
              </a:rPr>
              <a:t>l</a:t>
            </a:r>
            <a:r>
              <a:rPr lang="en-US" sz="8000" dirty="0" smtClean="0">
                <a:latin typeface="Twinkl" panose="02000000000000000000" pitchFamily="2" charset="0"/>
              </a:rPr>
              <a:t/>
            </a:r>
            <a:br>
              <a:rPr lang="en-US" sz="8000" dirty="0" smtClean="0">
                <a:latin typeface="Twinkl" panose="02000000000000000000" pitchFamily="2" charset="0"/>
              </a:rPr>
            </a:br>
            <a:r>
              <a:rPr lang="en-GB" dirty="0" smtClean="0">
                <a:latin typeface="Twinkl" panose="02000000000000000000" pitchFamily="2" charset="0"/>
              </a:rPr>
              <a:t>I use basil in my cooking.</a:t>
            </a:r>
            <a:r>
              <a:rPr lang="en-US" sz="9600" dirty="0" smtClean="0">
                <a:latin typeface="Twinkl" panose="02000000000000000000" pitchFamily="2" charset="0"/>
              </a:rPr>
              <a:t/>
            </a:r>
            <a:br>
              <a:rPr lang="en-US" sz="9600" dirty="0" smtClean="0">
                <a:latin typeface="Twinkl" panose="02000000000000000000" pitchFamily="2" charset="0"/>
              </a:rPr>
            </a:br>
            <a:endParaRPr lang="en-GB" sz="9600" dirty="0">
              <a:latin typeface="Twinkl" panose="02000000000000000000" pitchFamily="2" charset="0"/>
            </a:endParaRPr>
          </a:p>
        </p:txBody>
      </p:sp>
      <p:pic>
        <p:nvPicPr>
          <p:cNvPr id="4" name="Picture 3"/>
          <p:cNvPicPr>
            <a:picLocks noChangeAspect="1"/>
          </p:cNvPicPr>
          <p:nvPr/>
        </p:nvPicPr>
        <p:blipFill>
          <a:blip r:embed="rId2"/>
          <a:stretch>
            <a:fillRect/>
          </a:stretch>
        </p:blipFill>
        <p:spPr>
          <a:xfrm>
            <a:off x="234571" y="248818"/>
            <a:ext cx="2883658" cy="2347163"/>
          </a:xfrm>
          <a:prstGeom prst="rect">
            <a:avLst/>
          </a:prstGeom>
        </p:spPr>
      </p:pic>
    </p:spTree>
    <p:extLst>
      <p:ext uri="{BB962C8B-B14F-4D97-AF65-F5344CB8AC3E}">
        <p14:creationId xmlns:p14="http://schemas.microsoft.com/office/powerpoint/2010/main" val="3738471034"/>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6114" y="3080825"/>
            <a:ext cx="12075886" cy="2463632"/>
          </a:xfrm>
        </p:spPr>
        <p:txBody>
          <a:bodyPr>
            <a:noAutofit/>
          </a:bodyPr>
          <a:lstStyle/>
          <a:p>
            <a:pPr algn="ctr"/>
            <a:r>
              <a:rPr lang="en-US" sz="9600" dirty="0" smtClean="0">
                <a:latin typeface="Twinkl" panose="02000000000000000000" pitchFamily="2" charset="0"/>
              </a:rPr>
              <a:t>unti</a:t>
            </a:r>
            <a:r>
              <a:rPr lang="en-US" sz="9600" dirty="0" smtClean="0">
                <a:latin typeface="Twinkl" panose="02000000000000000000" pitchFamily="2" charset="0"/>
              </a:rPr>
              <a:t>l</a:t>
            </a:r>
            <a:r>
              <a:rPr lang="en-US" sz="9600" dirty="0" smtClean="0">
                <a:latin typeface="Twinkl" panose="02000000000000000000" pitchFamily="2" charset="0"/>
              </a:rPr>
              <a:t/>
            </a:r>
            <a:br>
              <a:rPr lang="en-US" sz="9600" dirty="0" smtClean="0">
                <a:latin typeface="Twinkl" panose="02000000000000000000" pitchFamily="2" charset="0"/>
              </a:rPr>
            </a:br>
            <a:r>
              <a:rPr lang="en-US" sz="9600" dirty="0" err="1" smtClean="0">
                <a:latin typeface="Twinkl" panose="02000000000000000000" pitchFamily="2" charset="0"/>
              </a:rPr>
              <a:t>unt</a:t>
            </a:r>
            <a:r>
              <a:rPr lang="en-US" sz="9600" dirty="0" smtClean="0">
                <a:latin typeface="Twinkl" panose="02000000000000000000" pitchFamily="2" charset="0"/>
              </a:rPr>
              <a:t>+ </a:t>
            </a:r>
            <a:r>
              <a:rPr lang="en-US" sz="9600" dirty="0" err="1">
                <a:latin typeface="Twinkl" panose="02000000000000000000" pitchFamily="2" charset="0"/>
              </a:rPr>
              <a:t>i</a:t>
            </a:r>
            <a:r>
              <a:rPr lang="en-US" sz="9600" dirty="0" err="1" smtClean="0">
                <a:latin typeface="Twinkl" panose="02000000000000000000" pitchFamily="2" charset="0"/>
              </a:rPr>
              <a:t>l</a:t>
            </a:r>
            <a:r>
              <a:rPr lang="en-US" sz="9600" dirty="0" smtClean="0">
                <a:latin typeface="Twinkl" panose="02000000000000000000" pitchFamily="2" charset="0"/>
              </a:rPr>
              <a:t> </a:t>
            </a:r>
            <a:r>
              <a:rPr lang="en-US" sz="9600" dirty="0" smtClean="0">
                <a:latin typeface="Twinkl" panose="02000000000000000000" pitchFamily="2" charset="0"/>
              </a:rPr>
              <a:t>= </a:t>
            </a:r>
            <a:r>
              <a:rPr lang="en-US" sz="9600" dirty="0" smtClean="0">
                <a:latin typeface="Twinkl" panose="02000000000000000000" pitchFamily="2" charset="0"/>
              </a:rPr>
              <a:t>unti</a:t>
            </a:r>
            <a:r>
              <a:rPr lang="en-US" sz="9600" dirty="0" smtClean="0">
                <a:latin typeface="Twinkl" panose="02000000000000000000" pitchFamily="2" charset="0"/>
              </a:rPr>
              <a:t>l</a:t>
            </a:r>
            <a:endParaRPr lang="en-GB" sz="9600" dirty="0">
              <a:latin typeface="Twinkl" panose="02000000000000000000" pitchFamily="2" charset="0"/>
            </a:endParaRPr>
          </a:p>
        </p:txBody>
      </p:sp>
      <p:pic>
        <p:nvPicPr>
          <p:cNvPr id="3" name="Picture 2"/>
          <p:cNvPicPr>
            <a:picLocks noChangeAspect="1"/>
          </p:cNvPicPr>
          <p:nvPr/>
        </p:nvPicPr>
        <p:blipFill>
          <a:blip r:embed="rId2"/>
          <a:stretch>
            <a:fillRect/>
          </a:stretch>
        </p:blipFill>
        <p:spPr>
          <a:xfrm>
            <a:off x="377825" y="515937"/>
            <a:ext cx="3571046" cy="2151063"/>
          </a:xfrm>
          <a:prstGeom prst="rect">
            <a:avLst/>
          </a:prstGeom>
        </p:spPr>
      </p:pic>
    </p:spTree>
    <p:extLst>
      <p:ext uri="{BB962C8B-B14F-4D97-AF65-F5344CB8AC3E}">
        <p14:creationId xmlns:p14="http://schemas.microsoft.com/office/powerpoint/2010/main" val="3036337593"/>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6114" y="3080825"/>
            <a:ext cx="12075886" cy="2463632"/>
          </a:xfrm>
        </p:spPr>
        <p:txBody>
          <a:bodyPr>
            <a:noAutofit/>
          </a:bodyPr>
          <a:lstStyle/>
          <a:p>
            <a:pPr algn="ctr"/>
            <a:r>
              <a:rPr lang="en-US" sz="9600" dirty="0" smtClean="0">
                <a:latin typeface="Twinkl" panose="02000000000000000000" pitchFamily="2" charset="0"/>
              </a:rPr>
              <a:t>unti</a:t>
            </a:r>
            <a:r>
              <a:rPr lang="en-US" sz="9600" dirty="0" smtClean="0">
                <a:latin typeface="Twinkl" panose="02000000000000000000" pitchFamily="2" charset="0"/>
              </a:rPr>
              <a:t>l</a:t>
            </a:r>
            <a:r>
              <a:rPr lang="en-US" sz="9600" dirty="0" smtClean="0">
                <a:latin typeface="Twinkl" panose="02000000000000000000" pitchFamily="2" charset="0"/>
              </a:rPr>
              <a:t/>
            </a:r>
            <a:br>
              <a:rPr lang="en-US" sz="9600" dirty="0" smtClean="0">
                <a:latin typeface="Twinkl" panose="02000000000000000000" pitchFamily="2" charset="0"/>
              </a:rPr>
            </a:br>
            <a:r>
              <a:rPr lang="en-US" sz="9600" dirty="0" err="1" smtClean="0">
                <a:latin typeface="Twinkl" panose="02000000000000000000" pitchFamily="2" charset="0"/>
              </a:rPr>
              <a:t>unt</a:t>
            </a:r>
            <a:r>
              <a:rPr lang="en-US" sz="9600" dirty="0" smtClean="0">
                <a:latin typeface="Twinkl" panose="02000000000000000000" pitchFamily="2" charset="0"/>
              </a:rPr>
              <a:t>+ </a:t>
            </a:r>
            <a:r>
              <a:rPr lang="en-US" sz="9600" dirty="0" err="1">
                <a:latin typeface="Twinkl" panose="02000000000000000000" pitchFamily="2" charset="0"/>
              </a:rPr>
              <a:t>i</a:t>
            </a:r>
            <a:r>
              <a:rPr lang="en-US" sz="9600" dirty="0" err="1" smtClean="0">
                <a:latin typeface="Twinkl" panose="02000000000000000000" pitchFamily="2" charset="0"/>
              </a:rPr>
              <a:t>l</a:t>
            </a:r>
            <a:r>
              <a:rPr lang="en-US" sz="9600" dirty="0" smtClean="0">
                <a:latin typeface="Twinkl" panose="02000000000000000000" pitchFamily="2" charset="0"/>
              </a:rPr>
              <a:t> </a:t>
            </a:r>
            <a:r>
              <a:rPr lang="en-US" sz="9600" dirty="0" smtClean="0">
                <a:latin typeface="Twinkl" panose="02000000000000000000" pitchFamily="2" charset="0"/>
              </a:rPr>
              <a:t>= </a:t>
            </a:r>
            <a:r>
              <a:rPr lang="en-US" sz="9600" dirty="0" smtClean="0">
                <a:latin typeface="Twinkl" panose="02000000000000000000" pitchFamily="2" charset="0"/>
              </a:rPr>
              <a:t>until</a:t>
            </a:r>
            <a:r>
              <a:rPr lang="en-US" sz="9600" dirty="0" smtClean="0">
                <a:latin typeface="Twinkl" panose="02000000000000000000" pitchFamily="2" charset="0"/>
              </a:rPr>
              <a:t/>
            </a:r>
            <a:br>
              <a:rPr lang="en-US" sz="9600" dirty="0" smtClean="0">
                <a:latin typeface="Twinkl" panose="02000000000000000000" pitchFamily="2" charset="0"/>
              </a:rPr>
            </a:br>
            <a:r>
              <a:rPr lang="en-GB" dirty="0" smtClean="0">
                <a:latin typeface="Twinkl" panose="02000000000000000000" pitchFamily="2" charset="0"/>
              </a:rPr>
              <a:t>The shop closed until the holiday was over.</a:t>
            </a:r>
            <a:endParaRPr lang="en-GB" dirty="0">
              <a:latin typeface="Twinkl" panose="02000000000000000000" pitchFamily="2" charset="0"/>
            </a:endParaRPr>
          </a:p>
        </p:txBody>
      </p:sp>
      <p:pic>
        <p:nvPicPr>
          <p:cNvPr id="3" name="Picture 2"/>
          <p:cNvPicPr>
            <a:picLocks noChangeAspect="1"/>
          </p:cNvPicPr>
          <p:nvPr/>
        </p:nvPicPr>
        <p:blipFill>
          <a:blip r:embed="rId2"/>
          <a:stretch>
            <a:fillRect/>
          </a:stretch>
        </p:blipFill>
        <p:spPr>
          <a:xfrm>
            <a:off x="428625" y="465137"/>
            <a:ext cx="2706616" cy="1630363"/>
          </a:xfrm>
          <a:prstGeom prst="rect">
            <a:avLst/>
          </a:prstGeom>
        </p:spPr>
      </p:pic>
    </p:spTree>
    <p:extLst>
      <p:ext uri="{BB962C8B-B14F-4D97-AF65-F5344CB8AC3E}">
        <p14:creationId xmlns:p14="http://schemas.microsoft.com/office/powerpoint/2010/main" val="497959870"/>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US" dirty="0" smtClean="0">
                <a:latin typeface="Twinkl" panose="02000000000000000000" pitchFamily="2" charset="0"/>
              </a:rPr>
              <a:t>I use basil in my cooking.</a:t>
            </a:r>
            <a:endParaRPr lang="en-GB" dirty="0">
              <a:latin typeface="Twinkl" panose="02000000000000000000" pitchFamily="2" charset="0"/>
            </a:endParaRPr>
          </a:p>
        </p:txBody>
      </p:sp>
    </p:spTree>
    <p:extLst>
      <p:ext uri="{BB962C8B-B14F-4D97-AF65-F5344CB8AC3E}">
        <p14:creationId xmlns:p14="http://schemas.microsoft.com/office/powerpoint/2010/main" val="4271294203"/>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US" dirty="0" smtClean="0">
                <a:latin typeface="Twinkl" panose="02000000000000000000" pitchFamily="2" charset="0"/>
              </a:rPr>
              <a:t>I use _____ in my cooking.</a:t>
            </a:r>
            <a:endParaRPr lang="en-GB" dirty="0">
              <a:latin typeface="Twinkl" panose="02000000000000000000" pitchFamily="2" charset="0"/>
            </a:endParaRPr>
          </a:p>
        </p:txBody>
      </p:sp>
    </p:spTree>
    <p:extLst>
      <p:ext uri="{BB962C8B-B14F-4D97-AF65-F5344CB8AC3E}">
        <p14:creationId xmlns:p14="http://schemas.microsoft.com/office/powerpoint/2010/main" val="1905833232"/>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US" dirty="0" smtClean="0">
                <a:latin typeface="Twinkl" panose="02000000000000000000" pitchFamily="2" charset="0"/>
              </a:rPr>
              <a:t>I use </a:t>
            </a:r>
            <a:r>
              <a:rPr lang="en-US" u="sng" dirty="0" smtClean="0">
                <a:latin typeface="Twinkl" panose="02000000000000000000" pitchFamily="2" charset="0"/>
              </a:rPr>
              <a:t>basil</a:t>
            </a:r>
            <a:r>
              <a:rPr lang="en-US" dirty="0" smtClean="0">
                <a:latin typeface="Twinkl" panose="02000000000000000000" pitchFamily="2" charset="0"/>
              </a:rPr>
              <a:t> in my cooking.</a:t>
            </a:r>
            <a:endParaRPr lang="en-GB" dirty="0">
              <a:latin typeface="Twinkl" panose="02000000000000000000" pitchFamily="2" charset="0"/>
            </a:endParaRPr>
          </a:p>
        </p:txBody>
      </p:sp>
    </p:spTree>
    <p:extLst>
      <p:ext uri="{BB962C8B-B14F-4D97-AF65-F5344CB8AC3E}">
        <p14:creationId xmlns:p14="http://schemas.microsoft.com/office/powerpoint/2010/main" val="3685447021"/>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US" dirty="0" smtClean="0">
                <a:latin typeface="Twinkl" panose="02000000000000000000" pitchFamily="2" charset="0"/>
              </a:rPr>
              <a:t>The shop is closed until the holiday is over.</a:t>
            </a:r>
            <a:endParaRPr lang="en-GB" dirty="0">
              <a:latin typeface="Twinkl" panose="02000000000000000000" pitchFamily="2" charset="0"/>
            </a:endParaRPr>
          </a:p>
        </p:txBody>
      </p:sp>
    </p:spTree>
    <p:extLst>
      <p:ext uri="{BB962C8B-B14F-4D97-AF65-F5344CB8AC3E}">
        <p14:creationId xmlns:p14="http://schemas.microsoft.com/office/powerpoint/2010/main" val="3805124069"/>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US" dirty="0" smtClean="0">
                <a:latin typeface="Twinkl" panose="02000000000000000000" pitchFamily="2" charset="0"/>
              </a:rPr>
              <a:t>The shop is closed _____ the holiday is over.</a:t>
            </a:r>
            <a:endParaRPr lang="en-GB" dirty="0">
              <a:latin typeface="Twinkl" panose="02000000000000000000" pitchFamily="2" charset="0"/>
            </a:endParaRPr>
          </a:p>
        </p:txBody>
      </p:sp>
    </p:spTree>
    <p:extLst>
      <p:ext uri="{BB962C8B-B14F-4D97-AF65-F5344CB8AC3E}">
        <p14:creationId xmlns:p14="http://schemas.microsoft.com/office/powerpoint/2010/main" val="3891376705"/>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US" dirty="0" smtClean="0">
                <a:latin typeface="Twinkl" panose="02000000000000000000" pitchFamily="2" charset="0"/>
              </a:rPr>
              <a:t>The shop is closed </a:t>
            </a:r>
            <a:r>
              <a:rPr lang="en-US" u="sng" dirty="0" smtClean="0">
                <a:latin typeface="Twinkl" panose="02000000000000000000" pitchFamily="2" charset="0"/>
              </a:rPr>
              <a:t>until</a:t>
            </a:r>
            <a:r>
              <a:rPr lang="en-US" dirty="0" smtClean="0">
                <a:latin typeface="Twinkl" panose="02000000000000000000" pitchFamily="2" charset="0"/>
              </a:rPr>
              <a:t> the holiday is over.</a:t>
            </a:r>
            <a:endParaRPr lang="en-GB" dirty="0">
              <a:latin typeface="Twinkl" panose="02000000000000000000" pitchFamily="2" charset="0"/>
            </a:endParaRPr>
          </a:p>
        </p:txBody>
      </p:sp>
    </p:spTree>
    <p:extLst>
      <p:ext uri="{BB962C8B-B14F-4D97-AF65-F5344CB8AC3E}">
        <p14:creationId xmlns:p14="http://schemas.microsoft.com/office/powerpoint/2010/main" val="1172277327"/>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panose="02000000000000000000" pitchFamily="2" charset="0"/>
              </a:rPr>
              <a:t>New CHALLENGE words.</a:t>
            </a:r>
            <a:endParaRPr lang="en-GB" i="1" dirty="0">
              <a:latin typeface="Twinkl" panose="02000000000000000000" pitchFamily="2" charset="0"/>
            </a:endParaRPr>
          </a:p>
        </p:txBody>
      </p:sp>
    </p:spTree>
    <p:extLst>
      <p:ext uri="{BB962C8B-B14F-4D97-AF65-F5344CB8AC3E}">
        <p14:creationId xmlns:p14="http://schemas.microsoft.com/office/powerpoint/2010/main" val="34234585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GB" sz="23900" dirty="0" smtClean="0">
                <a:latin typeface="Twinkl" panose="02000000000000000000" pitchFamily="2" charset="0"/>
              </a:rPr>
              <a:t>ova</a:t>
            </a:r>
            <a:r>
              <a:rPr lang="en-GB" sz="23900" dirty="0" smtClean="0">
                <a:latin typeface="Twinkl" panose="02000000000000000000" pitchFamily="2" charset="0"/>
              </a:rPr>
              <a:t>l</a:t>
            </a:r>
            <a:endParaRPr lang="en-GB" sz="23900" i="1" dirty="0">
              <a:solidFill>
                <a:schemeClr val="bg1"/>
              </a:solidFill>
            </a:endParaRPr>
          </a:p>
        </p:txBody>
      </p:sp>
    </p:spTree>
    <p:extLst>
      <p:ext uri="{BB962C8B-B14F-4D97-AF65-F5344CB8AC3E}">
        <p14:creationId xmlns:p14="http://schemas.microsoft.com/office/powerpoint/2010/main" val="2197316035"/>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19900" dirty="0" smtClean="0">
                <a:latin typeface="Twinkl" panose="02000000000000000000" pitchFamily="2" charset="0"/>
              </a:rPr>
              <a:t>find</a:t>
            </a:r>
            <a:endParaRPr lang="en-GB" sz="19900" dirty="0">
              <a:latin typeface="Twinkl" panose="02000000000000000000" pitchFamily="2" charset="0"/>
            </a:endParaRPr>
          </a:p>
        </p:txBody>
      </p:sp>
    </p:spTree>
    <p:extLst>
      <p:ext uri="{BB962C8B-B14F-4D97-AF65-F5344CB8AC3E}">
        <p14:creationId xmlns:p14="http://schemas.microsoft.com/office/powerpoint/2010/main" val="1861215824"/>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9600" dirty="0" smtClean="0">
                <a:latin typeface="Twinkl" panose="02000000000000000000" pitchFamily="2" charset="0"/>
              </a:rPr>
              <a:t>find</a:t>
            </a:r>
            <a:br>
              <a:rPr lang="en-US" sz="9600" dirty="0" smtClean="0">
                <a:latin typeface="Twinkl" panose="02000000000000000000" pitchFamily="2" charset="0"/>
              </a:rPr>
            </a:br>
            <a:r>
              <a:rPr lang="en-US" sz="5400" dirty="0" smtClean="0">
                <a:latin typeface="Twinkl" panose="02000000000000000000" pitchFamily="2" charset="0"/>
              </a:rPr>
              <a:t>to discover or identify something</a:t>
            </a:r>
            <a:endParaRPr lang="en-GB" sz="7200" dirty="0">
              <a:latin typeface="Twinkl" panose="02000000000000000000" pitchFamily="2" charset="0"/>
            </a:endParaRPr>
          </a:p>
        </p:txBody>
      </p:sp>
    </p:spTree>
    <p:extLst>
      <p:ext uri="{BB962C8B-B14F-4D97-AF65-F5344CB8AC3E}">
        <p14:creationId xmlns:p14="http://schemas.microsoft.com/office/powerpoint/2010/main" val="2806241572"/>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7200" dirty="0" smtClean="0">
                <a:latin typeface="Twinkl" panose="02000000000000000000" pitchFamily="2" charset="0"/>
              </a:rPr>
              <a:t>I can’t find my keys!</a:t>
            </a:r>
            <a:endParaRPr lang="en-GB" sz="7200" dirty="0">
              <a:latin typeface="Twinkl" panose="02000000000000000000" pitchFamily="2" charset="0"/>
            </a:endParaRPr>
          </a:p>
        </p:txBody>
      </p:sp>
    </p:spTree>
    <p:extLst>
      <p:ext uri="{BB962C8B-B14F-4D97-AF65-F5344CB8AC3E}">
        <p14:creationId xmlns:p14="http://schemas.microsoft.com/office/powerpoint/2010/main" val="3939776595"/>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19900" dirty="0">
                <a:latin typeface="Twinkl" panose="02000000000000000000" pitchFamily="2" charset="0"/>
              </a:rPr>
              <a:t>m</a:t>
            </a:r>
            <a:r>
              <a:rPr lang="en-US" sz="19900" dirty="0" smtClean="0">
                <a:latin typeface="Twinkl" panose="02000000000000000000" pitchFamily="2" charset="0"/>
              </a:rPr>
              <a:t>ind</a:t>
            </a:r>
            <a:endParaRPr lang="en-GB" sz="19900" dirty="0">
              <a:latin typeface="Twinkl" panose="02000000000000000000" pitchFamily="2" charset="0"/>
            </a:endParaRPr>
          </a:p>
        </p:txBody>
      </p:sp>
    </p:spTree>
    <p:extLst>
      <p:ext uri="{BB962C8B-B14F-4D97-AF65-F5344CB8AC3E}">
        <p14:creationId xmlns:p14="http://schemas.microsoft.com/office/powerpoint/2010/main" val="3046227610"/>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9600" dirty="0">
                <a:latin typeface="Twinkl" panose="02000000000000000000" pitchFamily="2" charset="0"/>
              </a:rPr>
              <a:t>m</a:t>
            </a:r>
            <a:r>
              <a:rPr lang="en-US" sz="9600" dirty="0" smtClean="0">
                <a:latin typeface="Twinkl" panose="02000000000000000000" pitchFamily="2" charset="0"/>
              </a:rPr>
              <a:t>ind</a:t>
            </a:r>
            <a:br>
              <a:rPr lang="en-US" sz="9600" dirty="0" smtClean="0">
                <a:latin typeface="Twinkl" panose="02000000000000000000" pitchFamily="2" charset="0"/>
              </a:rPr>
            </a:br>
            <a:r>
              <a:rPr lang="en-US" sz="5400" dirty="0" smtClean="0">
                <a:latin typeface="Twinkl" panose="02000000000000000000" pitchFamily="2" charset="0"/>
              </a:rPr>
              <a:t>a person’s ability to think and reason</a:t>
            </a:r>
            <a:endParaRPr lang="en-GB" sz="7200" dirty="0">
              <a:latin typeface="Twinkl" panose="02000000000000000000" pitchFamily="2" charset="0"/>
            </a:endParaRPr>
          </a:p>
        </p:txBody>
      </p:sp>
    </p:spTree>
    <p:extLst>
      <p:ext uri="{BB962C8B-B14F-4D97-AF65-F5344CB8AC3E}">
        <p14:creationId xmlns:p14="http://schemas.microsoft.com/office/powerpoint/2010/main" val="351778100"/>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7200" dirty="0" smtClean="0">
                <a:latin typeface="Twinkl" panose="02000000000000000000" pitchFamily="2" charset="0"/>
              </a:rPr>
              <a:t>A lot of thoughts ran through my mind</a:t>
            </a:r>
            <a:r>
              <a:rPr lang="en-US" sz="7200" dirty="0">
                <a:latin typeface="Twinkl" panose="02000000000000000000" pitchFamily="2" charset="0"/>
              </a:rPr>
              <a:t>.</a:t>
            </a:r>
            <a:endParaRPr lang="en-GB" sz="7200" dirty="0">
              <a:latin typeface="Twinkl" panose="02000000000000000000" pitchFamily="2" charset="0"/>
            </a:endParaRPr>
          </a:p>
        </p:txBody>
      </p:sp>
    </p:spTree>
    <p:extLst>
      <p:ext uri="{BB962C8B-B14F-4D97-AF65-F5344CB8AC3E}">
        <p14:creationId xmlns:p14="http://schemas.microsoft.com/office/powerpoint/2010/main" val="2516409796"/>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GB" sz="7200" dirty="0">
                <a:latin typeface="Twinkl" panose="02000000000000000000" pitchFamily="2" charset="0"/>
              </a:rPr>
              <a:t>Let’s </a:t>
            </a:r>
            <a:r>
              <a:rPr lang="en-GB" sz="7200" i="1" dirty="0">
                <a:latin typeface="Twinkl" panose="02000000000000000000" pitchFamily="2" charset="0"/>
              </a:rPr>
              <a:t>Practise and Apply</a:t>
            </a:r>
            <a:r>
              <a:rPr lang="en-GB" sz="7200" dirty="0">
                <a:latin typeface="Twinkl" panose="02000000000000000000" pitchFamily="2" charset="0"/>
              </a:rPr>
              <a:t>.</a:t>
            </a:r>
            <a:endParaRPr lang="en-GB" sz="7200" i="1" dirty="0">
              <a:latin typeface="Twinkl" panose="02000000000000000000" pitchFamily="2" charset="0"/>
            </a:endParaRPr>
          </a:p>
        </p:txBody>
      </p:sp>
    </p:spTree>
    <p:extLst>
      <p:ext uri="{BB962C8B-B14F-4D97-AF65-F5344CB8AC3E}">
        <p14:creationId xmlns:p14="http://schemas.microsoft.com/office/powerpoint/2010/main" val="2929494744"/>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panose="02000000000000000000" pitchFamily="2" charset="0"/>
              </a:rPr>
              <a:t>Can you spot the spelling rule words and the challenge words?</a:t>
            </a:r>
            <a:endParaRPr lang="en-GB" i="1" dirty="0">
              <a:latin typeface="Twinkl" panose="02000000000000000000" pitchFamily="2" charset="0"/>
            </a:endParaRPr>
          </a:p>
        </p:txBody>
      </p:sp>
    </p:spTree>
    <p:extLst>
      <p:ext uri="{BB962C8B-B14F-4D97-AF65-F5344CB8AC3E}">
        <p14:creationId xmlns:p14="http://schemas.microsoft.com/office/powerpoint/2010/main" val="1146297962"/>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2757" y="930729"/>
            <a:ext cx="10711543" cy="5731328"/>
          </a:xfrm>
        </p:spPr>
        <p:txBody>
          <a:bodyPr>
            <a:noAutofit/>
          </a:bodyPr>
          <a:lstStyle/>
          <a:p>
            <a:r>
              <a:rPr lang="en-GB" sz="3600" dirty="0">
                <a:latin typeface="Twinkl" panose="02000000000000000000" pitchFamily="2" charset="0"/>
              </a:rPr>
              <a:t/>
            </a:r>
            <a:br>
              <a:rPr lang="en-GB" sz="3600" dirty="0">
                <a:latin typeface="Twinkl" panose="02000000000000000000" pitchFamily="2" charset="0"/>
              </a:rPr>
            </a:br>
            <a:r>
              <a:rPr lang="en-GB" sz="4000" u="sng" dirty="0">
                <a:latin typeface="Twinkl" panose="02000000000000000000" pitchFamily="2" charset="0"/>
              </a:rPr>
              <a:t>Wild Weather</a:t>
            </a:r>
            <a:r>
              <a:rPr lang="en-GB" sz="4000" dirty="0">
                <a:latin typeface="Twinkl" panose="02000000000000000000" pitchFamily="2" charset="0"/>
              </a:rPr>
              <a:t/>
            </a:r>
            <a:br>
              <a:rPr lang="en-GB" sz="4000" dirty="0">
                <a:latin typeface="Twinkl" panose="02000000000000000000" pitchFamily="2" charset="0"/>
              </a:rPr>
            </a:br>
            <a:r>
              <a:rPr lang="en-GB" sz="4000" dirty="0">
                <a:latin typeface="Twinkl" panose="02000000000000000000" pitchFamily="2" charset="0"/>
              </a:rPr>
              <a:t>In winter the weather can be freezing cold.  In the past, dead animals have been frozen in the ground eventually making fossils.  You don’t see this often because it is very rare.  </a:t>
            </a:r>
            <a:br>
              <a:rPr lang="en-GB" sz="4000" dirty="0">
                <a:latin typeface="Twinkl" panose="02000000000000000000" pitchFamily="2" charset="0"/>
              </a:rPr>
            </a:br>
            <a:r>
              <a:rPr lang="en-GB" sz="4000" dirty="0">
                <a:latin typeface="Twinkl" panose="02000000000000000000" pitchFamily="2" charset="0"/>
              </a:rPr>
              <a:t>Explorers often find their nostrils can become red when the weather is really cold.</a:t>
            </a:r>
            <a:br>
              <a:rPr lang="en-GB" sz="4000" dirty="0">
                <a:latin typeface="Twinkl" panose="02000000000000000000" pitchFamily="2" charset="0"/>
              </a:rPr>
            </a:br>
            <a:r>
              <a:rPr lang="en-GB" sz="4000" dirty="0">
                <a:latin typeface="Twinkl" panose="02000000000000000000" pitchFamily="2" charset="0"/>
              </a:rPr>
              <a:t>As spring arrives, daffodils begin to grow.  They flower until the end of </a:t>
            </a:r>
            <a:r>
              <a:rPr lang="en-GB" sz="4000" dirty="0" smtClean="0">
                <a:latin typeface="Twinkl" panose="02000000000000000000" pitchFamily="2" charset="0"/>
              </a:rPr>
              <a:t>spring.</a:t>
            </a:r>
            <a:endParaRPr lang="en-GB" sz="4000" i="0" dirty="0">
              <a:solidFill>
                <a:srgbClr val="333333"/>
              </a:solidFill>
              <a:effectLst/>
              <a:latin typeface="Twinkl" panose="02000000000000000000" pitchFamily="2" charset="0"/>
            </a:endParaRPr>
          </a:p>
        </p:txBody>
      </p:sp>
    </p:spTree>
    <p:extLst>
      <p:ext uri="{BB962C8B-B14F-4D97-AF65-F5344CB8AC3E}">
        <p14:creationId xmlns:p14="http://schemas.microsoft.com/office/powerpoint/2010/main" val="1078412084"/>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2757" y="930729"/>
            <a:ext cx="10711543" cy="5731328"/>
          </a:xfrm>
        </p:spPr>
        <p:txBody>
          <a:bodyPr>
            <a:noAutofit/>
          </a:bodyPr>
          <a:lstStyle/>
          <a:p>
            <a:r>
              <a:rPr lang="en-GB" sz="3600" dirty="0">
                <a:latin typeface="Twinkl" panose="02000000000000000000" pitchFamily="2" charset="0"/>
              </a:rPr>
              <a:t/>
            </a:r>
            <a:br>
              <a:rPr lang="en-GB" sz="3600" dirty="0">
                <a:latin typeface="Twinkl" panose="02000000000000000000" pitchFamily="2" charset="0"/>
              </a:rPr>
            </a:br>
            <a:r>
              <a:rPr lang="en-GB" sz="4000" u="sng" dirty="0">
                <a:latin typeface="Twinkl" panose="02000000000000000000" pitchFamily="2" charset="0"/>
              </a:rPr>
              <a:t>Wild Weather</a:t>
            </a:r>
            <a:r>
              <a:rPr lang="en-GB" sz="4000" dirty="0">
                <a:latin typeface="Twinkl" panose="02000000000000000000" pitchFamily="2" charset="0"/>
              </a:rPr>
              <a:t/>
            </a:r>
            <a:br>
              <a:rPr lang="en-GB" sz="4000" dirty="0">
                <a:latin typeface="Twinkl" panose="02000000000000000000" pitchFamily="2" charset="0"/>
              </a:rPr>
            </a:br>
            <a:r>
              <a:rPr lang="en-GB" sz="4000" dirty="0">
                <a:latin typeface="Twinkl" panose="02000000000000000000" pitchFamily="2" charset="0"/>
              </a:rPr>
              <a:t>In winter the weather can be freezing cold.  In the past, dead animals have been frozen in the ground eventually making fossils.  You don’t see this often </a:t>
            </a:r>
            <a:r>
              <a:rPr lang="en-GB" sz="4000" b="1" dirty="0">
                <a:latin typeface="Twinkl" panose="02000000000000000000" pitchFamily="2" charset="0"/>
              </a:rPr>
              <a:t>because</a:t>
            </a:r>
            <a:r>
              <a:rPr lang="en-GB" sz="4000" dirty="0">
                <a:latin typeface="Twinkl" panose="02000000000000000000" pitchFamily="2" charset="0"/>
              </a:rPr>
              <a:t> it is very rare.  </a:t>
            </a:r>
            <a:br>
              <a:rPr lang="en-GB" sz="4000" dirty="0">
                <a:latin typeface="Twinkl" panose="02000000000000000000" pitchFamily="2" charset="0"/>
              </a:rPr>
            </a:br>
            <a:r>
              <a:rPr lang="en-GB" sz="4000" dirty="0">
                <a:latin typeface="Twinkl" panose="02000000000000000000" pitchFamily="2" charset="0"/>
              </a:rPr>
              <a:t>Explorers often find their nostrils can become red when the weather is really cold.</a:t>
            </a:r>
            <a:br>
              <a:rPr lang="en-GB" sz="4000" dirty="0">
                <a:latin typeface="Twinkl" panose="02000000000000000000" pitchFamily="2" charset="0"/>
              </a:rPr>
            </a:br>
            <a:r>
              <a:rPr lang="en-GB" sz="4000" dirty="0">
                <a:latin typeface="Twinkl" panose="02000000000000000000" pitchFamily="2" charset="0"/>
              </a:rPr>
              <a:t>As spring arrives, daffodils begin to grow.  They flower </a:t>
            </a:r>
            <a:r>
              <a:rPr lang="en-GB" sz="4000" b="1" dirty="0">
                <a:latin typeface="Twinkl" panose="02000000000000000000" pitchFamily="2" charset="0"/>
              </a:rPr>
              <a:t>until</a:t>
            </a:r>
            <a:r>
              <a:rPr lang="en-GB" sz="4000" dirty="0">
                <a:latin typeface="Twinkl" panose="02000000000000000000" pitchFamily="2" charset="0"/>
              </a:rPr>
              <a:t> the end of </a:t>
            </a:r>
            <a:r>
              <a:rPr lang="en-GB" sz="4000" dirty="0" smtClean="0">
                <a:latin typeface="Twinkl" panose="02000000000000000000" pitchFamily="2" charset="0"/>
              </a:rPr>
              <a:t>spring.</a:t>
            </a:r>
            <a:endParaRPr lang="en-GB" sz="4000" i="0" dirty="0">
              <a:solidFill>
                <a:srgbClr val="333333"/>
              </a:solidFill>
              <a:effectLst/>
              <a:latin typeface="Twinkl" panose="02000000000000000000" pitchFamily="2" charset="0"/>
            </a:endParaRPr>
          </a:p>
        </p:txBody>
      </p:sp>
    </p:spTree>
    <p:extLst>
      <p:ext uri="{BB962C8B-B14F-4D97-AF65-F5344CB8AC3E}">
        <p14:creationId xmlns:p14="http://schemas.microsoft.com/office/powerpoint/2010/main" val="34400762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469571" y="1518558"/>
            <a:ext cx="9046029" cy="3416320"/>
          </a:xfrm>
          <a:prstGeom prst="rect">
            <a:avLst/>
          </a:prstGeom>
          <a:noFill/>
        </p:spPr>
        <p:txBody>
          <a:bodyPr wrap="square" rtlCol="0">
            <a:spAutoFit/>
          </a:bodyPr>
          <a:lstStyle/>
          <a:p>
            <a:r>
              <a:rPr lang="en-GB" sz="7200" dirty="0">
                <a:latin typeface="Twinkl" panose="02000000000000000000" pitchFamily="2" charset="0"/>
              </a:rPr>
              <a:t>Year </a:t>
            </a:r>
            <a:r>
              <a:rPr lang="en-GB" sz="7200" dirty="0" smtClean="0">
                <a:latin typeface="Twinkl" panose="02000000000000000000" pitchFamily="2" charset="0"/>
              </a:rPr>
              <a:t>2  </a:t>
            </a:r>
            <a:r>
              <a:rPr lang="en-GB" sz="7200" dirty="0">
                <a:latin typeface="Twinkl" panose="02000000000000000000" pitchFamily="2" charset="0"/>
              </a:rPr>
              <a:t>- Autumn 2</a:t>
            </a:r>
          </a:p>
          <a:p>
            <a:r>
              <a:rPr lang="en-GB" sz="7200" dirty="0">
                <a:latin typeface="Twinkl" panose="02000000000000000000" pitchFamily="2" charset="0"/>
              </a:rPr>
              <a:t>Week </a:t>
            </a:r>
            <a:r>
              <a:rPr lang="en-GB" sz="7200" dirty="0" smtClean="0">
                <a:latin typeface="Twinkl" panose="02000000000000000000" pitchFamily="2" charset="0"/>
              </a:rPr>
              <a:t>3 </a:t>
            </a:r>
            <a:r>
              <a:rPr lang="en-GB" sz="7200" dirty="0">
                <a:latin typeface="Twinkl" panose="02000000000000000000" pitchFamily="2" charset="0"/>
              </a:rPr>
              <a:t>- Monday</a:t>
            </a:r>
          </a:p>
          <a:p>
            <a:endParaRPr lang="en-GB" sz="7200" dirty="0"/>
          </a:p>
        </p:txBody>
      </p:sp>
    </p:spTree>
    <p:extLst>
      <p:ext uri="{BB962C8B-B14F-4D97-AF65-F5344CB8AC3E}">
        <p14:creationId xmlns:p14="http://schemas.microsoft.com/office/powerpoint/2010/main" val="8643767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GB" sz="23900" dirty="0" smtClean="0">
                <a:latin typeface="Twinkl" panose="02000000000000000000" pitchFamily="2" charset="0"/>
              </a:rPr>
              <a:t>ova</a:t>
            </a:r>
            <a:r>
              <a:rPr lang="en-GB" sz="23900" dirty="0" smtClean="0">
                <a:latin typeface="Twinkl" panose="02000000000000000000" pitchFamily="2" charset="0"/>
              </a:rPr>
              <a:t>l</a:t>
            </a:r>
            <a:endParaRPr lang="en-GB" sz="23900" i="1" dirty="0">
              <a:solidFill>
                <a:schemeClr val="bg1"/>
              </a:solidFill>
            </a:endParaRPr>
          </a:p>
        </p:txBody>
      </p:sp>
      <p:sp>
        <p:nvSpPr>
          <p:cNvPr id="3" name="Rectangle 2">
            <a:extLst>
              <a:ext uri="{FF2B5EF4-FFF2-40B4-BE49-F238E27FC236}">
                <a16:creationId xmlns:a16="http://schemas.microsoft.com/office/drawing/2014/main" id="{B8ADA5B7-6E68-4607-8157-D542A9E80543}"/>
              </a:ext>
            </a:extLst>
          </p:cNvPr>
          <p:cNvSpPr/>
          <p:nvPr/>
        </p:nvSpPr>
        <p:spPr>
          <a:xfrm>
            <a:off x="6342361" y="917766"/>
            <a:ext cx="2634725" cy="364470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42827932"/>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panose="02000000000000000000" pitchFamily="2" charset="0"/>
              </a:rPr>
              <a:t>Write this sentence as I dictate it to you.</a:t>
            </a:r>
            <a:endParaRPr lang="en-GB" i="1" dirty="0">
              <a:latin typeface="Twinkl" panose="02000000000000000000" pitchFamily="2" charset="0"/>
            </a:endParaRPr>
          </a:p>
        </p:txBody>
      </p:sp>
    </p:spTree>
    <p:extLst>
      <p:ext uri="{BB962C8B-B14F-4D97-AF65-F5344CB8AC3E}">
        <p14:creationId xmlns:p14="http://schemas.microsoft.com/office/powerpoint/2010/main" val="98881944"/>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26784-A357-92CE-B6B1-8F248D3D6650}"/>
              </a:ext>
            </a:extLst>
          </p:cNvPr>
          <p:cNvSpPr>
            <a:spLocks noGrp="1"/>
          </p:cNvSpPr>
          <p:nvPr>
            <p:ph type="title"/>
          </p:nvPr>
        </p:nvSpPr>
        <p:spPr>
          <a:xfrm>
            <a:off x="844550" y="2901724"/>
            <a:ext cx="10515600" cy="2852737"/>
          </a:xfrm>
        </p:spPr>
        <p:txBody>
          <a:bodyPr>
            <a:normAutofit/>
          </a:bodyPr>
          <a:lstStyle/>
          <a:p>
            <a:r>
              <a:rPr lang="en-GB" dirty="0">
                <a:latin typeface="Twinkl" panose="02000000000000000000" pitchFamily="2" charset="0"/>
              </a:rPr>
              <a:t>They flower</a:t>
            </a:r>
            <a:r>
              <a:rPr lang="en-GB" b="1" dirty="0">
                <a:latin typeface="Twinkl" panose="02000000000000000000" pitchFamily="2" charset="0"/>
              </a:rPr>
              <a:t> until</a:t>
            </a:r>
            <a:r>
              <a:rPr lang="en-GB" dirty="0">
                <a:latin typeface="Twinkl" panose="02000000000000000000" pitchFamily="2" charset="0"/>
              </a:rPr>
              <a:t> the end of spring.</a:t>
            </a:r>
            <a:endParaRPr lang="en-GB" dirty="0">
              <a:latin typeface="Twinkl" panose="02000000000000000000" pitchFamily="2" charset="0"/>
            </a:endParaRPr>
          </a:p>
        </p:txBody>
      </p:sp>
      <p:sp>
        <p:nvSpPr>
          <p:cNvPr id="3" name="Text Placeholder 2">
            <a:extLst>
              <a:ext uri="{FF2B5EF4-FFF2-40B4-BE49-F238E27FC236}">
                <a16:creationId xmlns:a16="http://schemas.microsoft.com/office/drawing/2014/main" id="{2C093CA3-7411-8BC7-47E4-02215E91DB7B}"/>
              </a:ext>
            </a:extLst>
          </p:cNvPr>
          <p:cNvSpPr>
            <a:spLocks noGrp="1"/>
          </p:cNvSpPr>
          <p:nvPr>
            <p:ph type="body" idx="1"/>
          </p:nvPr>
        </p:nvSpPr>
        <p:spPr>
          <a:xfrm>
            <a:off x="844550" y="209551"/>
            <a:ext cx="10515600" cy="1500187"/>
          </a:xfrm>
        </p:spPr>
        <p:txBody>
          <a:bodyPr/>
          <a:lstStyle/>
          <a:p>
            <a:r>
              <a:rPr lang="en-GB" dirty="0">
                <a:latin typeface="Twinkl" panose="02000000000000000000" pitchFamily="2" charset="0"/>
              </a:rPr>
              <a:t>Did you write it correctly?</a:t>
            </a:r>
          </a:p>
          <a:p>
            <a:r>
              <a:rPr lang="en-GB" dirty="0">
                <a:latin typeface="Twinkl" panose="02000000000000000000" pitchFamily="2" charset="0"/>
              </a:rPr>
              <a:t>Edit your work and make sure you have it correct.</a:t>
            </a:r>
          </a:p>
          <a:p>
            <a:r>
              <a:rPr lang="en-GB" dirty="0">
                <a:latin typeface="Twinkl" panose="02000000000000000000" pitchFamily="2" charset="0"/>
              </a:rPr>
              <a:t>Can you underline the spelling word that we have covered in this session?</a:t>
            </a:r>
          </a:p>
        </p:txBody>
      </p:sp>
    </p:spTree>
    <p:extLst>
      <p:ext uri="{BB962C8B-B14F-4D97-AF65-F5344CB8AC3E}">
        <p14:creationId xmlns:p14="http://schemas.microsoft.com/office/powerpoint/2010/main" val="45385443"/>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469571" y="1518558"/>
            <a:ext cx="9046029" cy="3416320"/>
          </a:xfrm>
          <a:prstGeom prst="rect">
            <a:avLst/>
          </a:prstGeom>
          <a:noFill/>
        </p:spPr>
        <p:txBody>
          <a:bodyPr wrap="square" rtlCol="0">
            <a:spAutoFit/>
          </a:bodyPr>
          <a:lstStyle/>
          <a:p>
            <a:r>
              <a:rPr lang="en-GB" sz="7200" dirty="0">
                <a:latin typeface="Twinkl" panose="02000000000000000000" pitchFamily="2" charset="0"/>
              </a:rPr>
              <a:t>Year </a:t>
            </a:r>
            <a:r>
              <a:rPr lang="en-GB" sz="7200" dirty="0" smtClean="0">
                <a:latin typeface="Twinkl" panose="02000000000000000000" pitchFamily="2" charset="0"/>
              </a:rPr>
              <a:t>2  </a:t>
            </a:r>
            <a:r>
              <a:rPr lang="en-GB" sz="7200" dirty="0">
                <a:latin typeface="Twinkl" panose="02000000000000000000" pitchFamily="2" charset="0"/>
              </a:rPr>
              <a:t>- Autumn 2</a:t>
            </a:r>
          </a:p>
          <a:p>
            <a:r>
              <a:rPr lang="en-GB" sz="7200" dirty="0">
                <a:latin typeface="Twinkl" panose="02000000000000000000" pitchFamily="2" charset="0"/>
              </a:rPr>
              <a:t>Week </a:t>
            </a:r>
            <a:r>
              <a:rPr lang="en-GB" sz="7200" dirty="0">
                <a:latin typeface="Twinkl" panose="02000000000000000000" pitchFamily="2" charset="0"/>
              </a:rPr>
              <a:t>3</a:t>
            </a:r>
            <a:r>
              <a:rPr lang="en-GB" sz="7200" dirty="0" smtClean="0">
                <a:latin typeface="Twinkl" panose="02000000000000000000" pitchFamily="2" charset="0"/>
              </a:rPr>
              <a:t> </a:t>
            </a:r>
            <a:r>
              <a:rPr lang="en-GB" sz="7200" dirty="0">
                <a:latin typeface="Twinkl" panose="02000000000000000000" pitchFamily="2" charset="0"/>
              </a:rPr>
              <a:t>- Friday</a:t>
            </a:r>
          </a:p>
          <a:p>
            <a:endParaRPr lang="en-GB" sz="7200" dirty="0"/>
          </a:p>
        </p:txBody>
      </p:sp>
    </p:spTree>
    <p:extLst>
      <p:ext uri="{BB962C8B-B14F-4D97-AF65-F5344CB8AC3E}">
        <p14:creationId xmlns:p14="http://schemas.microsoft.com/office/powerpoint/2010/main" val="4214164962"/>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187184" y="0"/>
            <a:ext cx="9036315" cy="6312220"/>
          </a:xfrm>
          <a:prstGeom prst="rect">
            <a:avLst/>
          </a:prstGeom>
        </p:spPr>
      </p:pic>
    </p:spTree>
    <p:extLst>
      <p:ext uri="{BB962C8B-B14F-4D97-AF65-F5344CB8AC3E}">
        <p14:creationId xmlns:p14="http://schemas.microsoft.com/office/powerpoint/2010/main" val="812022791"/>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sz="7200" dirty="0" smtClean="0">
                <a:latin typeface="Twinkl" panose="02000000000000000000" pitchFamily="2" charset="0"/>
              </a:rPr>
              <a:t>Can you read these </a:t>
            </a:r>
            <a:r>
              <a:rPr lang="en-GB" sz="7200" dirty="0">
                <a:latin typeface="Twinkl" panose="02000000000000000000" pitchFamily="2" charset="0"/>
              </a:rPr>
              <a:t>words…</a:t>
            </a:r>
            <a:endParaRPr lang="en-GB" sz="7200" i="1" dirty="0">
              <a:latin typeface="Twinkl" panose="02000000000000000000" pitchFamily="2" charset="0"/>
            </a:endParaRPr>
          </a:p>
        </p:txBody>
      </p:sp>
    </p:spTree>
    <p:extLst>
      <p:ext uri="{BB962C8B-B14F-4D97-AF65-F5344CB8AC3E}">
        <p14:creationId xmlns:p14="http://schemas.microsoft.com/office/powerpoint/2010/main" val="1108502788"/>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19900" dirty="0" smtClean="0">
                <a:latin typeface="Twinkl" panose="02000000000000000000" pitchFamily="2" charset="0"/>
              </a:rPr>
              <a:t>find</a:t>
            </a:r>
            <a:endParaRPr lang="en-GB" sz="19900" dirty="0">
              <a:latin typeface="Twinkl" panose="02000000000000000000" pitchFamily="2" charset="0"/>
            </a:endParaRPr>
          </a:p>
        </p:txBody>
      </p:sp>
    </p:spTree>
    <p:extLst>
      <p:ext uri="{BB962C8B-B14F-4D97-AF65-F5344CB8AC3E}">
        <p14:creationId xmlns:p14="http://schemas.microsoft.com/office/powerpoint/2010/main" val="3866864438"/>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19900" dirty="0" smtClean="0">
                <a:latin typeface="Twinkl" panose="02000000000000000000" pitchFamily="2" charset="0"/>
              </a:rPr>
              <a:t>mind</a:t>
            </a:r>
            <a:endParaRPr lang="en-GB" sz="19900" dirty="0">
              <a:latin typeface="Twinkl" panose="02000000000000000000" pitchFamily="2" charset="0"/>
            </a:endParaRPr>
          </a:p>
        </p:txBody>
      </p:sp>
    </p:spTree>
    <p:extLst>
      <p:ext uri="{BB962C8B-B14F-4D97-AF65-F5344CB8AC3E}">
        <p14:creationId xmlns:p14="http://schemas.microsoft.com/office/powerpoint/2010/main" val="1438144677"/>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19900" dirty="0" smtClean="0">
                <a:latin typeface="Twinkl" panose="02000000000000000000" pitchFamily="2" charset="0"/>
              </a:rPr>
              <a:t>poor</a:t>
            </a:r>
            <a:endParaRPr lang="en-GB" sz="19900" dirty="0">
              <a:latin typeface="Twinkl" panose="02000000000000000000" pitchFamily="2" charset="0"/>
            </a:endParaRPr>
          </a:p>
        </p:txBody>
      </p:sp>
    </p:spTree>
    <p:extLst>
      <p:ext uri="{BB962C8B-B14F-4D97-AF65-F5344CB8AC3E}">
        <p14:creationId xmlns:p14="http://schemas.microsoft.com/office/powerpoint/2010/main" val="847894343"/>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19900" dirty="0" smtClean="0">
                <a:latin typeface="Twinkl" panose="02000000000000000000" pitchFamily="2" charset="0"/>
              </a:rPr>
              <a:t>because</a:t>
            </a:r>
            <a:endParaRPr lang="en-GB" sz="19900" dirty="0">
              <a:latin typeface="Twinkl" panose="02000000000000000000" pitchFamily="2" charset="0"/>
            </a:endParaRPr>
          </a:p>
        </p:txBody>
      </p:sp>
    </p:spTree>
    <p:extLst>
      <p:ext uri="{BB962C8B-B14F-4D97-AF65-F5344CB8AC3E}">
        <p14:creationId xmlns:p14="http://schemas.microsoft.com/office/powerpoint/2010/main" val="1575321198"/>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19900" dirty="0" smtClean="0">
                <a:latin typeface="Twinkl" panose="02000000000000000000" pitchFamily="2" charset="0"/>
              </a:rPr>
              <a:t>pupil</a:t>
            </a:r>
            <a:endParaRPr lang="en-GB" sz="19900" dirty="0">
              <a:latin typeface="Twinkl" panose="02000000000000000000" pitchFamily="2" charset="0"/>
            </a:endParaRPr>
          </a:p>
        </p:txBody>
      </p:sp>
    </p:spTree>
    <p:extLst>
      <p:ext uri="{BB962C8B-B14F-4D97-AF65-F5344CB8AC3E}">
        <p14:creationId xmlns:p14="http://schemas.microsoft.com/office/powerpoint/2010/main" val="17140813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panose="02000000000000000000" pitchFamily="2" charset="0"/>
              </a:rPr>
              <a:t>Let’s </a:t>
            </a:r>
            <a:r>
              <a:rPr lang="en-GB" i="1" dirty="0">
                <a:latin typeface="Twinkl" panose="02000000000000000000" pitchFamily="2" charset="0"/>
              </a:rPr>
              <a:t>Teach and Practise</a:t>
            </a:r>
          </a:p>
        </p:txBody>
      </p:sp>
    </p:spTree>
    <p:extLst>
      <p:ext uri="{BB962C8B-B14F-4D97-AF65-F5344CB8AC3E}">
        <p14:creationId xmlns:p14="http://schemas.microsoft.com/office/powerpoint/2010/main" val="3148969883"/>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19900" dirty="0" smtClean="0">
                <a:latin typeface="Twinkl" panose="02000000000000000000" pitchFamily="2" charset="0"/>
              </a:rPr>
              <a:t>fossil</a:t>
            </a:r>
            <a:endParaRPr lang="en-GB" sz="19900" dirty="0">
              <a:latin typeface="Twinkl" panose="02000000000000000000" pitchFamily="2" charset="0"/>
            </a:endParaRPr>
          </a:p>
        </p:txBody>
      </p:sp>
    </p:spTree>
    <p:extLst>
      <p:ext uri="{BB962C8B-B14F-4D97-AF65-F5344CB8AC3E}">
        <p14:creationId xmlns:p14="http://schemas.microsoft.com/office/powerpoint/2010/main" val="2657634966"/>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19900" dirty="0" smtClean="0">
                <a:latin typeface="Twinkl" panose="02000000000000000000" pitchFamily="2" charset="0"/>
              </a:rPr>
              <a:t>stenci</a:t>
            </a:r>
            <a:r>
              <a:rPr lang="en-US" sz="19900" dirty="0" smtClean="0">
                <a:latin typeface="Twinkl" panose="02000000000000000000" pitchFamily="2" charset="0"/>
              </a:rPr>
              <a:t>l</a:t>
            </a:r>
            <a:endParaRPr lang="en-GB" sz="19900" dirty="0">
              <a:latin typeface="Twinkl" panose="02000000000000000000" pitchFamily="2" charset="0"/>
            </a:endParaRPr>
          </a:p>
        </p:txBody>
      </p:sp>
    </p:spTree>
    <p:extLst>
      <p:ext uri="{BB962C8B-B14F-4D97-AF65-F5344CB8AC3E}">
        <p14:creationId xmlns:p14="http://schemas.microsoft.com/office/powerpoint/2010/main" val="3430214895"/>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19900" dirty="0" smtClean="0">
                <a:latin typeface="Twinkl" panose="02000000000000000000" pitchFamily="2" charset="0"/>
              </a:rPr>
              <a:t>nostril</a:t>
            </a:r>
            <a:endParaRPr lang="en-GB" sz="19900" dirty="0">
              <a:latin typeface="Twinkl" panose="02000000000000000000" pitchFamily="2" charset="0"/>
            </a:endParaRPr>
          </a:p>
        </p:txBody>
      </p:sp>
    </p:spTree>
    <p:extLst>
      <p:ext uri="{BB962C8B-B14F-4D97-AF65-F5344CB8AC3E}">
        <p14:creationId xmlns:p14="http://schemas.microsoft.com/office/powerpoint/2010/main" val="3005335677"/>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19900" dirty="0" smtClean="0">
                <a:latin typeface="Twinkl" panose="02000000000000000000" pitchFamily="2" charset="0"/>
              </a:rPr>
              <a:t>unti</a:t>
            </a:r>
            <a:r>
              <a:rPr lang="en-US" sz="19900" dirty="0" smtClean="0">
                <a:latin typeface="Twinkl" panose="02000000000000000000" pitchFamily="2" charset="0"/>
              </a:rPr>
              <a:t>l</a:t>
            </a:r>
            <a:endParaRPr lang="en-GB" sz="19900" dirty="0">
              <a:latin typeface="Twinkl" panose="02000000000000000000" pitchFamily="2" charset="0"/>
            </a:endParaRPr>
          </a:p>
        </p:txBody>
      </p:sp>
    </p:spTree>
    <p:extLst>
      <p:ext uri="{BB962C8B-B14F-4D97-AF65-F5344CB8AC3E}">
        <p14:creationId xmlns:p14="http://schemas.microsoft.com/office/powerpoint/2010/main" val="1470928650"/>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975758" y="2274838"/>
            <a:ext cx="9046029" cy="2308324"/>
          </a:xfrm>
          <a:prstGeom prst="rect">
            <a:avLst/>
          </a:prstGeom>
          <a:noFill/>
        </p:spPr>
        <p:txBody>
          <a:bodyPr wrap="square" rtlCol="0">
            <a:spAutoFit/>
          </a:bodyPr>
          <a:lstStyle/>
          <a:p>
            <a:r>
              <a:rPr lang="en-GB" sz="7200" dirty="0">
                <a:latin typeface="Twinkl" panose="02000000000000000000" pitchFamily="2" charset="0"/>
              </a:rPr>
              <a:t>Quick Quiz time…</a:t>
            </a:r>
          </a:p>
          <a:p>
            <a:endParaRPr lang="en-GB" sz="7200" dirty="0"/>
          </a:p>
        </p:txBody>
      </p:sp>
    </p:spTree>
    <p:extLst>
      <p:ext uri="{BB962C8B-B14F-4D97-AF65-F5344CB8AC3E}">
        <p14:creationId xmlns:p14="http://schemas.microsoft.com/office/powerpoint/2010/main" val="3625788919"/>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642258" y="560338"/>
            <a:ext cx="11168742" cy="5339923"/>
          </a:xfrm>
          <a:prstGeom prst="rect">
            <a:avLst/>
          </a:prstGeom>
          <a:noFill/>
        </p:spPr>
        <p:txBody>
          <a:bodyPr wrap="square" rtlCol="0">
            <a:spAutoFit/>
          </a:bodyPr>
          <a:lstStyle/>
          <a:p>
            <a:r>
              <a:rPr lang="en-GB" sz="7200" dirty="0">
                <a:latin typeface="Twinkl" panose="02000000000000000000" pitchFamily="2" charset="0"/>
              </a:rPr>
              <a:t>Did you get them correct?</a:t>
            </a:r>
          </a:p>
          <a:p>
            <a:r>
              <a:rPr lang="en-GB" sz="4400" i="1" dirty="0">
                <a:latin typeface="Twinkl" panose="02000000000000000000" pitchFamily="2" charset="0"/>
              </a:rPr>
              <a:t>Edit your </a:t>
            </a:r>
            <a:r>
              <a:rPr lang="en-GB" sz="4400" i="1" dirty="0" smtClean="0">
                <a:latin typeface="Twinkl" panose="02000000000000000000" pitchFamily="2" charset="0"/>
              </a:rPr>
              <a:t>work</a:t>
            </a:r>
            <a:r>
              <a:rPr lang="en-GB" dirty="0"/>
              <a:t> </a:t>
            </a:r>
            <a:endParaRPr lang="en-GB" dirty="0" smtClean="0"/>
          </a:p>
          <a:p>
            <a:r>
              <a:rPr lang="en-GB" sz="7500" dirty="0" smtClean="0">
                <a:latin typeface="Twinkl" panose="02000000000000000000" pitchFamily="2" charset="0"/>
              </a:rPr>
              <a:t>find</a:t>
            </a:r>
            <a:r>
              <a:rPr lang="en-GB" sz="7500" dirty="0">
                <a:latin typeface="Twinkl" panose="02000000000000000000" pitchFamily="2" charset="0"/>
              </a:rPr>
              <a:t>, mind, poor, because, pupil, pencil fossil, stencil, </a:t>
            </a:r>
            <a:r>
              <a:rPr lang="en-GB" sz="7500" dirty="0" smtClean="0">
                <a:latin typeface="Twinkl" panose="02000000000000000000" pitchFamily="2" charset="0"/>
              </a:rPr>
              <a:t>nostril, until</a:t>
            </a:r>
            <a:endParaRPr lang="en-GB" sz="7500" i="1" dirty="0">
              <a:latin typeface="Twinkl" panose="02000000000000000000" pitchFamily="2" charset="0"/>
            </a:endParaRPr>
          </a:p>
        </p:txBody>
      </p:sp>
    </p:spTree>
    <p:extLst>
      <p:ext uri="{BB962C8B-B14F-4D97-AF65-F5344CB8AC3E}">
        <p14:creationId xmlns:p14="http://schemas.microsoft.com/office/powerpoint/2010/main" val="3886991875"/>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975758" y="2274838"/>
            <a:ext cx="9046029" cy="2308324"/>
          </a:xfrm>
          <a:prstGeom prst="rect">
            <a:avLst/>
          </a:prstGeom>
          <a:noFill/>
        </p:spPr>
        <p:txBody>
          <a:bodyPr wrap="square" rtlCol="0">
            <a:spAutoFit/>
          </a:bodyPr>
          <a:lstStyle/>
          <a:p>
            <a:r>
              <a:rPr lang="en-GB" sz="7200" dirty="0">
                <a:latin typeface="Twinkl" panose="02000000000000000000" pitchFamily="2" charset="0"/>
              </a:rPr>
              <a:t>Word class time…</a:t>
            </a:r>
          </a:p>
          <a:p>
            <a:endParaRPr lang="en-GB" sz="7200" dirty="0"/>
          </a:p>
        </p:txBody>
      </p:sp>
    </p:spTree>
    <p:extLst>
      <p:ext uri="{BB962C8B-B14F-4D97-AF65-F5344CB8AC3E}">
        <p14:creationId xmlns:p14="http://schemas.microsoft.com/office/powerpoint/2010/main" val="1301617929"/>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658586" y="1824895"/>
            <a:ext cx="10720614" cy="1569660"/>
          </a:xfrm>
          <a:prstGeom prst="rect">
            <a:avLst/>
          </a:prstGeom>
          <a:noFill/>
        </p:spPr>
        <p:txBody>
          <a:bodyPr wrap="square" rtlCol="0">
            <a:spAutoFit/>
          </a:bodyPr>
          <a:lstStyle/>
          <a:p>
            <a:r>
              <a:rPr lang="en-GB" sz="9600" dirty="0" smtClean="0">
                <a:latin typeface="Twinkl" panose="02000000000000000000" pitchFamily="2" charset="0"/>
              </a:rPr>
              <a:t>I can find the keys</a:t>
            </a:r>
            <a:r>
              <a:rPr lang="en-GB" sz="9600" dirty="0" smtClean="0">
                <a:latin typeface="Twinkl" panose="02000000000000000000" pitchFamily="2" charset="0"/>
              </a:rPr>
              <a:t>.</a:t>
            </a:r>
            <a:endParaRPr lang="en-GB" sz="8000" dirty="0">
              <a:latin typeface="Twinkl" panose="02000000000000000000" pitchFamily="2" charset="0"/>
            </a:endParaRPr>
          </a:p>
        </p:txBody>
      </p:sp>
    </p:spTree>
    <p:extLst>
      <p:ext uri="{BB962C8B-B14F-4D97-AF65-F5344CB8AC3E}">
        <p14:creationId xmlns:p14="http://schemas.microsoft.com/office/powerpoint/2010/main" val="694825332"/>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658586" y="1824895"/>
            <a:ext cx="10720614" cy="4955203"/>
          </a:xfrm>
          <a:prstGeom prst="rect">
            <a:avLst/>
          </a:prstGeom>
          <a:noFill/>
        </p:spPr>
        <p:txBody>
          <a:bodyPr wrap="square" rtlCol="0">
            <a:spAutoFit/>
          </a:bodyPr>
          <a:lstStyle/>
          <a:p>
            <a:r>
              <a:rPr lang="en-GB" sz="9600" dirty="0" smtClean="0">
                <a:latin typeface="Twinkl" panose="02000000000000000000" pitchFamily="2" charset="0"/>
              </a:rPr>
              <a:t>I can find the keys</a:t>
            </a:r>
            <a:r>
              <a:rPr lang="en-GB" sz="9600" dirty="0" smtClean="0">
                <a:latin typeface="Twinkl" panose="02000000000000000000" pitchFamily="2" charset="0"/>
              </a:rPr>
              <a:t>.</a:t>
            </a:r>
          </a:p>
          <a:p>
            <a:endParaRPr lang="en-GB" sz="4800" dirty="0" smtClean="0">
              <a:solidFill>
                <a:schemeClr val="accent6">
                  <a:lumMod val="50000"/>
                </a:schemeClr>
              </a:solidFill>
              <a:latin typeface="Twinkl" panose="02000000000000000000" pitchFamily="2" charset="0"/>
            </a:endParaRPr>
          </a:p>
          <a:p>
            <a:endParaRPr lang="en-GB" sz="4800" dirty="0">
              <a:solidFill>
                <a:schemeClr val="accent6">
                  <a:lumMod val="50000"/>
                </a:schemeClr>
              </a:solidFill>
              <a:latin typeface="Twinkl" panose="02000000000000000000" pitchFamily="2" charset="0"/>
            </a:endParaRPr>
          </a:p>
          <a:p>
            <a:r>
              <a:rPr lang="en-GB" sz="4000" dirty="0" smtClean="0">
                <a:solidFill>
                  <a:schemeClr val="accent6">
                    <a:lumMod val="50000"/>
                  </a:schemeClr>
                </a:solidFill>
                <a:latin typeface="Twinkl" panose="02000000000000000000" pitchFamily="2" charset="0"/>
              </a:rPr>
              <a:t>Personal pronoun</a:t>
            </a:r>
            <a:r>
              <a:rPr lang="en-GB" sz="4000" dirty="0" smtClean="0">
                <a:latin typeface="Twinkl" panose="02000000000000000000" pitchFamily="2" charset="0"/>
              </a:rPr>
              <a:t>    </a:t>
            </a:r>
            <a:r>
              <a:rPr lang="en-GB" sz="4000" dirty="0">
                <a:solidFill>
                  <a:srgbClr val="0070C0"/>
                </a:solidFill>
                <a:latin typeface="Twinkl" panose="02000000000000000000" pitchFamily="2" charset="0"/>
              </a:rPr>
              <a:t>verb</a:t>
            </a:r>
            <a:r>
              <a:rPr lang="en-GB" sz="4000" dirty="0">
                <a:latin typeface="Twinkl" panose="02000000000000000000" pitchFamily="2" charset="0"/>
              </a:rPr>
              <a:t>  </a:t>
            </a:r>
            <a:r>
              <a:rPr lang="en-GB" sz="4000" dirty="0" smtClean="0">
                <a:solidFill>
                  <a:srgbClr val="7030A0"/>
                </a:solidFill>
                <a:latin typeface="Twinkl" panose="02000000000000000000" pitchFamily="2" charset="0"/>
              </a:rPr>
              <a:t>determiner </a:t>
            </a:r>
            <a:r>
              <a:rPr lang="en-GB" sz="4000" dirty="0" smtClean="0">
                <a:solidFill>
                  <a:srgbClr val="FF0000"/>
                </a:solidFill>
                <a:latin typeface="Twinkl" panose="02000000000000000000" pitchFamily="2" charset="0"/>
              </a:rPr>
              <a:t>noun</a:t>
            </a:r>
            <a:endParaRPr lang="en-GB" sz="4800" dirty="0">
              <a:solidFill>
                <a:srgbClr val="FF0000"/>
              </a:solidFill>
              <a:latin typeface="Twinkl" panose="02000000000000000000" pitchFamily="2" charset="0"/>
            </a:endParaRPr>
          </a:p>
          <a:p>
            <a:endParaRPr lang="en-GB" sz="8000" dirty="0">
              <a:latin typeface="Twinkl" panose="02000000000000000000" pitchFamily="2" charset="0"/>
            </a:endParaRPr>
          </a:p>
        </p:txBody>
      </p:sp>
      <p:cxnSp>
        <p:nvCxnSpPr>
          <p:cNvPr id="4" name="Straight Arrow Connector 3"/>
          <p:cNvCxnSpPr/>
          <p:nvPr/>
        </p:nvCxnSpPr>
        <p:spPr>
          <a:xfrm>
            <a:off x="1041400" y="3048000"/>
            <a:ext cx="1143000" cy="2006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5207000" y="3162300"/>
            <a:ext cx="622300" cy="17653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7289800" y="3048000"/>
            <a:ext cx="177800" cy="19177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9334500" y="3162300"/>
            <a:ext cx="292100" cy="17653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6513812"/>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203200" y="2231295"/>
            <a:ext cx="12133943" cy="923330"/>
          </a:xfrm>
          <a:prstGeom prst="rect">
            <a:avLst/>
          </a:prstGeom>
          <a:noFill/>
        </p:spPr>
        <p:txBody>
          <a:bodyPr wrap="square" rtlCol="0">
            <a:spAutoFit/>
          </a:bodyPr>
          <a:lstStyle/>
          <a:p>
            <a:r>
              <a:rPr lang="en-US" sz="5400" dirty="0" smtClean="0">
                <a:latin typeface="Twinkl" panose="02000000000000000000" pitchFamily="2" charset="0"/>
              </a:rPr>
              <a:t>I have a lot on my mind.</a:t>
            </a:r>
            <a:endParaRPr lang="en-GB" sz="28700" dirty="0">
              <a:latin typeface="Twinkl" panose="02000000000000000000" pitchFamily="2" charset="0"/>
            </a:endParaRPr>
          </a:p>
        </p:txBody>
      </p:sp>
    </p:spTree>
    <p:extLst>
      <p:ext uri="{BB962C8B-B14F-4D97-AF65-F5344CB8AC3E}">
        <p14:creationId xmlns:p14="http://schemas.microsoft.com/office/powerpoint/2010/main" val="34685615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28700" dirty="0" err="1">
                <a:latin typeface="Twinkl" panose="02000000000000000000" pitchFamily="2" charset="0"/>
              </a:rPr>
              <a:t>i</a:t>
            </a:r>
            <a:r>
              <a:rPr lang="en-US" sz="28700" dirty="0" err="1" smtClean="0">
                <a:latin typeface="Twinkl" panose="02000000000000000000" pitchFamily="2" charset="0"/>
              </a:rPr>
              <a:t>l</a:t>
            </a:r>
            <a:endParaRPr lang="en-GB" sz="28700" dirty="0">
              <a:latin typeface="Twinkl" panose="02000000000000000000" pitchFamily="2" charset="0"/>
            </a:endParaRPr>
          </a:p>
        </p:txBody>
      </p:sp>
    </p:spTree>
    <p:extLst>
      <p:ext uri="{BB962C8B-B14F-4D97-AF65-F5344CB8AC3E}">
        <p14:creationId xmlns:p14="http://schemas.microsoft.com/office/powerpoint/2010/main" val="1540551246"/>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203200" y="2231295"/>
            <a:ext cx="12133943" cy="2800767"/>
          </a:xfrm>
          <a:prstGeom prst="rect">
            <a:avLst/>
          </a:prstGeom>
          <a:noFill/>
        </p:spPr>
        <p:txBody>
          <a:bodyPr wrap="square" rtlCol="0">
            <a:spAutoFit/>
          </a:bodyPr>
          <a:lstStyle/>
          <a:p>
            <a:r>
              <a:rPr lang="en-US" sz="5400" dirty="0" smtClean="0">
                <a:latin typeface="Twinkl" panose="02000000000000000000" pitchFamily="2" charset="0"/>
              </a:rPr>
              <a:t>I have a lot on my mind.</a:t>
            </a:r>
          </a:p>
          <a:p>
            <a:endParaRPr lang="en-US" sz="5400" dirty="0">
              <a:latin typeface="Twinkl" panose="02000000000000000000" pitchFamily="2" charset="0"/>
            </a:endParaRPr>
          </a:p>
          <a:p>
            <a:r>
              <a:rPr lang="en-GB" sz="3200" dirty="0">
                <a:solidFill>
                  <a:schemeClr val="accent6">
                    <a:lumMod val="50000"/>
                  </a:schemeClr>
                </a:solidFill>
                <a:latin typeface="Twinkl" panose="02000000000000000000" pitchFamily="2" charset="0"/>
              </a:rPr>
              <a:t>Personal pronoun</a:t>
            </a:r>
            <a:r>
              <a:rPr lang="en-GB" sz="3200" dirty="0">
                <a:latin typeface="Twinkl" panose="02000000000000000000" pitchFamily="2" charset="0"/>
              </a:rPr>
              <a:t>    </a:t>
            </a:r>
            <a:r>
              <a:rPr lang="en-GB" sz="3200" dirty="0">
                <a:solidFill>
                  <a:srgbClr val="0070C0"/>
                </a:solidFill>
                <a:latin typeface="Twinkl" panose="02000000000000000000" pitchFamily="2" charset="0"/>
              </a:rPr>
              <a:t>verb</a:t>
            </a:r>
            <a:r>
              <a:rPr lang="en-GB" sz="3200" dirty="0">
                <a:latin typeface="Twinkl" panose="02000000000000000000" pitchFamily="2" charset="0"/>
              </a:rPr>
              <a:t>  </a:t>
            </a:r>
            <a:r>
              <a:rPr lang="en-GB" sz="3200" dirty="0">
                <a:solidFill>
                  <a:srgbClr val="7030A0"/>
                </a:solidFill>
                <a:latin typeface="Twinkl" panose="02000000000000000000" pitchFamily="2" charset="0"/>
              </a:rPr>
              <a:t>determiner </a:t>
            </a:r>
            <a:r>
              <a:rPr lang="en-GB" sz="3200" dirty="0" smtClean="0">
                <a:solidFill>
                  <a:srgbClr val="FF0000"/>
                </a:solidFill>
                <a:latin typeface="Twinkl" panose="02000000000000000000" pitchFamily="2" charset="0"/>
              </a:rPr>
              <a:t>adverb </a:t>
            </a:r>
            <a:r>
              <a:rPr lang="en-GB" sz="3200" dirty="0" smtClean="0">
                <a:solidFill>
                  <a:schemeClr val="accent4">
                    <a:lumMod val="60000"/>
                    <a:lumOff val="40000"/>
                  </a:schemeClr>
                </a:solidFill>
                <a:latin typeface="Twinkl" panose="02000000000000000000" pitchFamily="2" charset="0"/>
              </a:rPr>
              <a:t>preposition </a:t>
            </a:r>
            <a:r>
              <a:rPr lang="en-GB" sz="3200" dirty="0" smtClean="0">
                <a:solidFill>
                  <a:srgbClr val="92D050"/>
                </a:solidFill>
                <a:latin typeface="Twinkl" panose="02000000000000000000" pitchFamily="2" charset="0"/>
              </a:rPr>
              <a:t>noun</a:t>
            </a:r>
          </a:p>
          <a:p>
            <a:endParaRPr lang="en-GB" sz="3600" dirty="0">
              <a:latin typeface="Twinkl" panose="02000000000000000000" pitchFamily="2" charset="0"/>
            </a:endParaRPr>
          </a:p>
        </p:txBody>
      </p:sp>
      <p:cxnSp>
        <p:nvCxnSpPr>
          <p:cNvPr id="4" name="Straight Arrow Connector 3"/>
          <p:cNvCxnSpPr/>
          <p:nvPr/>
        </p:nvCxnSpPr>
        <p:spPr>
          <a:xfrm>
            <a:off x="495300" y="2844800"/>
            <a:ext cx="558800" cy="13462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1447800" y="2933700"/>
            <a:ext cx="2578100" cy="11811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2781300" y="2844800"/>
            <a:ext cx="2527300" cy="11557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3632200" y="2844800"/>
            <a:ext cx="3644900" cy="1270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4686300" y="2844800"/>
            <a:ext cx="4051300" cy="1270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7378700" y="2933700"/>
            <a:ext cx="3429000" cy="11811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0702904"/>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95944" y="2274838"/>
            <a:ext cx="11740242" cy="4524315"/>
          </a:xfrm>
          <a:prstGeom prst="rect">
            <a:avLst/>
          </a:prstGeom>
          <a:noFill/>
        </p:spPr>
        <p:txBody>
          <a:bodyPr wrap="square" rtlCol="0">
            <a:spAutoFit/>
          </a:bodyPr>
          <a:lstStyle/>
          <a:p>
            <a:r>
              <a:rPr lang="en-GB" sz="7200" dirty="0">
                <a:latin typeface="Twinkl" panose="02000000000000000000" pitchFamily="2" charset="0"/>
              </a:rPr>
              <a:t>Etymology </a:t>
            </a:r>
          </a:p>
          <a:p>
            <a:endParaRPr lang="en-GB" sz="7200" dirty="0">
              <a:solidFill>
                <a:srgbClr val="FF0000"/>
              </a:solidFill>
              <a:latin typeface="Twinkl" panose="02000000000000000000" pitchFamily="2" charset="0"/>
            </a:endParaRPr>
          </a:p>
          <a:p>
            <a:r>
              <a:rPr lang="en-GB" sz="7200" dirty="0">
                <a:solidFill>
                  <a:srgbClr val="FF0000"/>
                </a:solidFill>
                <a:latin typeface="Twinkl" panose="02000000000000000000" pitchFamily="2" charset="0"/>
              </a:rPr>
              <a:t>The history of a word….</a:t>
            </a:r>
            <a:endParaRPr lang="en-GB" sz="4800" dirty="0">
              <a:solidFill>
                <a:srgbClr val="FF0000"/>
              </a:solidFill>
              <a:latin typeface="Twinkl" panose="02000000000000000000" pitchFamily="2" charset="0"/>
            </a:endParaRPr>
          </a:p>
          <a:p>
            <a:endParaRPr lang="en-GB" sz="7200" dirty="0"/>
          </a:p>
        </p:txBody>
      </p:sp>
    </p:spTree>
    <p:extLst>
      <p:ext uri="{BB962C8B-B14F-4D97-AF65-F5344CB8AC3E}">
        <p14:creationId xmlns:p14="http://schemas.microsoft.com/office/powerpoint/2010/main" val="2837496174"/>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33614" y="471715"/>
            <a:ext cx="11248572" cy="5509200"/>
          </a:xfrm>
          <a:prstGeom prst="rect">
            <a:avLst/>
          </a:prstGeom>
        </p:spPr>
        <p:txBody>
          <a:bodyPr wrap="square">
            <a:spAutoFit/>
          </a:bodyPr>
          <a:lstStyle/>
          <a:p>
            <a:r>
              <a:rPr lang="en-GB" sz="3600" b="1" u="sng" dirty="0">
                <a:latin typeface="Twinkl" panose="02000000000000000000" pitchFamily="2" charset="0"/>
                <a:hlinkClick r:id="rId3" tooltip="Origin and meaning of find"/>
              </a:rPr>
              <a:t>find (v.)</a:t>
            </a:r>
            <a:endParaRPr lang="en-GB" sz="3600" dirty="0">
              <a:latin typeface="Twinkl" panose="02000000000000000000" pitchFamily="2" charset="0"/>
            </a:endParaRPr>
          </a:p>
          <a:p>
            <a:r>
              <a:rPr lang="en-GB" sz="3600" dirty="0">
                <a:latin typeface="Twinkl" panose="02000000000000000000" pitchFamily="2" charset="0"/>
              </a:rPr>
              <a:t>Old English </a:t>
            </a:r>
            <a:r>
              <a:rPr lang="en-GB" sz="3600" i="1" dirty="0" err="1">
                <a:latin typeface="Twinkl" panose="02000000000000000000" pitchFamily="2" charset="0"/>
              </a:rPr>
              <a:t>findan</a:t>
            </a:r>
            <a:r>
              <a:rPr lang="en-GB" sz="3600" dirty="0">
                <a:latin typeface="Twinkl" panose="02000000000000000000" pitchFamily="2" charset="0"/>
              </a:rPr>
              <a:t> "come upon, meet with; discover; obtain by search or study" (class III strong verb; past tense </a:t>
            </a:r>
            <a:r>
              <a:rPr lang="en-GB" sz="3600" i="1" dirty="0" err="1">
                <a:latin typeface="Twinkl" panose="02000000000000000000" pitchFamily="2" charset="0"/>
              </a:rPr>
              <a:t>fand</a:t>
            </a:r>
            <a:r>
              <a:rPr lang="en-GB" sz="3600" dirty="0">
                <a:latin typeface="Twinkl" panose="02000000000000000000" pitchFamily="2" charset="0"/>
              </a:rPr>
              <a:t>, past participle </a:t>
            </a:r>
            <a:r>
              <a:rPr lang="en-GB" sz="3600" i="1" dirty="0" err="1">
                <a:latin typeface="Twinkl" panose="02000000000000000000" pitchFamily="2" charset="0"/>
              </a:rPr>
              <a:t>funden</a:t>
            </a:r>
            <a:r>
              <a:rPr lang="en-GB" sz="3600" dirty="0">
                <a:latin typeface="Twinkl" panose="02000000000000000000" pitchFamily="2" charset="0"/>
              </a:rPr>
              <a:t>), from Proto-Germanic </a:t>
            </a:r>
            <a:r>
              <a:rPr lang="en-GB" sz="3600" i="1" dirty="0">
                <a:latin typeface="Twinkl" panose="02000000000000000000" pitchFamily="2" charset="0"/>
              </a:rPr>
              <a:t>*</a:t>
            </a:r>
            <a:r>
              <a:rPr lang="en-GB" sz="3600" i="1" dirty="0" err="1">
                <a:latin typeface="Twinkl" panose="02000000000000000000" pitchFamily="2" charset="0"/>
              </a:rPr>
              <a:t>findan</a:t>
            </a:r>
            <a:r>
              <a:rPr lang="en-GB" sz="3600" dirty="0">
                <a:latin typeface="Twinkl" panose="02000000000000000000" pitchFamily="2" charset="0"/>
              </a:rPr>
              <a:t> "to come upon, discover" (source also of Old Saxon </a:t>
            </a:r>
            <a:r>
              <a:rPr lang="en-GB" sz="3600" i="1" dirty="0" err="1">
                <a:latin typeface="Twinkl" panose="02000000000000000000" pitchFamily="2" charset="0"/>
              </a:rPr>
              <a:t>findan</a:t>
            </a:r>
            <a:r>
              <a:rPr lang="en-GB" sz="3600" dirty="0">
                <a:latin typeface="Twinkl" panose="02000000000000000000" pitchFamily="2" charset="0"/>
              </a:rPr>
              <a:t>, Old Frisian </a:t>
            </a:r>
            <a:r>
              <a:rPr lang="en-GB" sz="3600" i="1" dirty="0" err="1">
                <a:latin typeface="Twinkl" panose="02000000000000000000" pitchFamily="2" charset="0"/>
              </a:rPr>
              <a:t>finda</a:t>
            </a:r>
            <a:r>
              <a:rPr lang="en-GB" sz="3600" dirty="0">
                <a:latin typeface="Twinkl" panose="02000000000000000000" pitchFamily="2" charset="0"/>
              </a:rPr>
              <a:t>, Old Norse </a:t>
            </a:r>
            <a:r>
              <a:rPr lang="en-GB" sz="3600" i="1" dirty="0" err="1">
                <a:latin typeface="Twinkl" panose="02000000000000000000" pitchFamily="2" charset="0"/>
              </a:rPr>
              <a:t>finna</a:t>
            </a:r>
            <a:r>
              <a:rPr lang="en-GB" sz="3600" dirty="0">
                <a:latin typeface="Twinkl" panose="02000000000000000000" pitchFamily="2" charset="0"/>
              </a:rPr>
              <a:t>, Middle Dutch </a:t>
            </a:r>
            <a:r>
              <a:rPr lang="en-GB" sz="3600" i="1" dirty="0" err="1">
                <a:latin typeface="Twinkl" panose="02000000000000000000" pitchFamily="2" charset="0"/>
              </a:rPr>
              <a:t>vinden</a:t>
            </a:r>
            <a:r>
              <a:rPr lang="en-GB" sz="3600" dirty="0">
                <a:latin typeface="Twinkl" panose="02000000000000000000" pitchFamily="2" charset="0"/>
              </a:rPr>
              <a:t>, Old High German </a:t>
            </a:r>
            <a:r>
              <a:rPr lang="en-GB" sz="3600" i="1" dirty="0" err="1">
                <a:latin typeface="Twinkl" panose="02000000000000000000" pitchFamily="2" charset="0"/>
              </a:rPr>
              <a:t>findan</a:t>
            </a:r>
            <a:r>
              <a:rPr lang="en-GB" sz="3600" dirty="0">
                <a:latin typeface="Twinkl" panose="02000000000000000000" pitchFamily="2" charset="0"/>
              </a:rPr>
              <a:t>, German </a:t>
            </a:r>
            <a:r>
              <a:rPr lang="en-GB" sz="3600" i="1" dirty="0" err="1">
                <a:latin typeface="Twinkl" panose="02000000000000000000" pitchFamily="2" charset="0"/>
              </a:rPr>
              <a:t>finden</a:t>
            </a:r>
            <a:r>
              <a:rPr lang="en-GB" sz="3600" dirty="0">
                <a:latin typeface="Twinkl" panose="02000000000000000000" pitchFamily="2" charset="0"/>
              </a:rPr>
              <a:t>, Gothic </a:t>
            </a:r>
            <a:r>
              <a:rPr lang="en-GB" sz="3600" i="1" dirty="0" err="1">
                <a:latin typeface="Twinkl" panose="02000000000000000000" pitchFamily="2" charset="0"/>
              </a:rPr>
              <a:t>finþan</a:t>
            </a:r>
            <a:r>
              <a:rPr lang="en-GB" sz="3600" dirty="0">
                <a:latin typeface="Twinkl" panose="02000000000000000000" pitchFamily="2" charset="0"/>
              </a:rPr>
              <a:t>), originally "to come upon."</a:t>
            </a:r>
          </a:p>
          <a:p>
            <a:endParaRPr lang="en-GB" sz="2800" b="1" dirty="0" smtClean="0">
              <a:latin typeface="Twinkl" panose="02000000000000000000" pitchFamily="2" charset="0"/>
            </a:endParaRPr>
          </a:p>
        </p:txBody>
      </p:sp>
    </p:spTree>
    <p:extLst>
      <p:ext uri="{BB962C8B-B14F-4D97-AF65-F5344CB8AC3E}">
        <p14:creationId xmlns:p14="http://schemas.microsoft.com/office/powerpoint/2010/main" val="2558172481"/>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77371" y="551543"/>
            <a:ext cx="11263086" cy="6617196"/>
          </a:xfrm>
          <a:prstGeom prst="rect">
            <a:avLst/>
          </a:prstGeom>
        </p:spPr>
        <p:txBody>
          <a:bodyPr wrap="square">
            <a:spAutoFit/>
          </a:bodyPr>
          <a:lstStyle/>
          <a:p>
            <a:r>
              <a:rPr lang="en-GB" sz="3600" b="1" u="sng" dirty="0">
                <a:latin typeface="Twinkl" panose="02000000000000000000" pitchFamily="2" charset="0"/>
                <a:hlinkClick r:id="rId3" tooltip="Origin and meaning of mind"/>
              </a:rPr>
              <a:t>mind (n.)</a:t>
            </a:r>
            <a:endParaRPr lang="en-GB" sz="3600" dirty="0">
              <a:latin typeface="Twinkl" panose="02000000000000000000" pitchFamily="2" charset="0"/>
            </a:endParaRPr>
          </a:p>
          <a:p>
            <a:r>
              <a:rPr lang="en-GB" sz="3600" dirty="0">
                <a:latin typeface="Twinkl" panose="02000000000000000000" pitchFamily="2" charset="0"/>
              </a:rPr>
              <a:t>"that which feels, wills, and thinks; the intellect," late 12c., </a:t>
            </a:r>
            <a:r>
              <a:rPr lang="en-GB" sz="3600" i="1" dirty="0" err="1">
                <a:latin typeface="Twinkl" panose="02000000000000000000" pitchFamily="2" charset="0"/>
              </a:rPr>
              <a:t>mynd</a:t>
            </a:r>
            <a:r>
              <a:rPr lang="en-GB" sz="3600" dirty="0">
                <a:latin typeface="Twinkl" panose="02000000000000000000" pitchFamily="2" charset="0"/>
              </a:rPr>
              <a:t>, from Old English </a:t>
            </a:r>
            <a:r>
              <a:rPr lang="en-GB" sz="3600" i="1" dirty="0" err="1">
                <a:latin typeface="Twinkl" panose="02000000000000000000" pitchFamily="2" charset="0"/>
              </a:rPr>
              <a:t>gemynd</a:t>
            </a:r>
            <a:r>
              <a:rPr lang="en-GB" sz="3600" dirty="0">
                <a:latin typeface="Twinkl" panose="02000000000000000000" pitchFamily="2" charset="0"/>
              </a:rPr>
              <a:t> "memory, remembrance; state of being remembered; thought, purpose; conscious mind, intellect, intention," Proto-Germanic </a:t>
            </a:r>
            <a:r>
              <a:rPr lang="en-GB" sz="3600" i="1" dirty="0">
                <a:latin typeface="Twinkl" panose="02000000000000000000" pitchFamily="2" charset="0"/>
              </a:rPr>
              <a:t>*</a:t>
            </a:r>
            <a:r>
              <a:rPr lang="en-GB" sz="3600" i="1" dirty="0" err="1">
                <a:latin typeface="Twinkl" panose="02000000000000000000" pitchFamily="2" charset="0"/>
              </a:rPr>
              <a:t>ga-mundiz</a:t>
            </a:r>
            <a:r>
              <a:rPr lang="en-GB" sz="3600" dirty="0">
                <a:latin typeface="Twinkl" panose="02000000000000000000" pitchFamily="2" charset="0"/>
              </a:rPr>
              <a:t> (source also of Gothic </a:t>
            </a:r>
            <a:r>
              <a:rPr lang="en-GB" sz="3600" i="1" dirty="0" err="1">
                <a:latin typeface="Twinkl" panose="02000000000000000000" pitchFamily="2" charset="0"/>
              </a:rPr>
              <a:t>muns</a:t>
            </a:r>
            <a:r>
              <a:rPr lang="en-GB" sz="3600" dirty="0">
                <a:latin typeface="Twinkl" panose="02000000000000000000" pitchFamily="2" charset="0"/>
              </a:rPr>
              <a:t> "thought," </a:t>
            </a:r>
            <a:r>
              <a:rPr lang="en-GB" sz="3600" i="1" dirty="0" err="1">
                <a:latin typeface="Twinkl" panose="02000000000000000000" pitchFamily="2" charset="0"/>
              </a:rPr>
              <a:t>munan</a:t>
            </a:r>
            <a:r>
              <a:rPr lang="en-GB" sz="3600" dirty="0">
                <a:latin typeface="Twinkl" panose="02000000000000000000" pitchFamily="2" charset="0"/>
              </a:rPr>
              <a:t> "to think;" Old Norse </a:t>
            </a:r>
            <a:r>
              <a:rPr lang="en-GB" sz="3600" i="1" dirty="0" err="1">
                <a:latin typeface="Twinkl" panose="02000000000000000000" pitchFamily="2" charset="0"/>
              </a:rPr>
              <a:t>minni</a:t>
            </a:r>
            <a:r>
              <a:rPr lang="en-GB" sz="3600" dirty="0">
                <a:latin typeface="Twinkl" panose="02000000000000000000" pitchFamily="2" charset="0"/>
              </a:rPr>
              <a:t> "mind;" German </a:t>
            </a:r>
            <a:r>
              <a:rPr lang="en-GB" sz="3600" i="1" dirty="0" err="1">
                <a:latin typeface="Twinkl" panose="02000000000000000000" pitchFamily="2" charset="0"/>
              </a:rPr>
              <a:t>Minne</a:t>
            </a:r>
            <a:r>
              <a:rPr lang="en-GB" sz="3600" dirty="0">
                <a:latin typeface="Twinkl" panose="02000000000000000000" pitchFamily="2" charset="0"/>
              </a:rPr>
              <a:t> (archaic) "love," originally "memory, loving memory"), from suffixed form of PIE root </a:t>
            </a:r>
            <a:r>
              <a:rPr lang="en-GB" sz="3600" b="1" u="sng" dirty="0">
                <a:latin typeface="Twinkl" panose="02000000000000000000" pitchFamily="2" charset="0"/>
                <a:hlinkClick r:id="rId4" tooltip="Etymology, meaning and definition of *men- "/>
              </a:rPr>
              <a:t>*men-</a:t>
            </a:r>
            <a:r>
              <a:rPr lang="en-GB" sz="3600" dirty="0">
                <a:latin typeface="Twinkl" panose="02000000000000000000" pitchFamily="2" charset="0"/>
              </a:rPr>
              <a:t> (1) "to think," with derivatives referring to qualities of mind or states of thought.</a:t>
            </a:r>
          </a:p>
          <a:p>
            <a:pPr>
              <a:spcAft>
                <a:spcPts val="0"/>
              </a:spcAft>
            </a:pPr>
            <a:endParaRPr lang="en-GB" sz="28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812214958"/>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225879" y="1050195"/>
            <a:ext cx="11740242" cy="5632311"/>
          </a:xfrm>
          <a:prstGeom prst="rect">
            <a:avLst/>
          </a:prstGeom>
          <a:noFill/>
        </p:spPr>
        <p:txBody>
          <a:bodyPr wrap="square" rtlCol="0">
            <a:spAutoFit/>
          </a:bodyPr>
          <a:lstStyle/>
          <a:p>
            <a:r>
              <a:rPr lang="en-GB" sz="7200" dirty="0">
                <a:latin typeface="Twinkl" panose="02000000000000000000" pitchFamily="2" charset="0"/>
              </a:rPr>
              <a:t>Let’s </a:t>
            </a:r>
            <a:r>
              <a:rPr lang="en-GB" sz="7200" i="1" dirty="0">
                <a:latin typeface="Twinkl" panose="02000000000000000000" pitchFamily="2" charset="0"/>
              </a:rPr>
              <a:t>investigate….</a:t>
            </a:r>
          </a:p>
          <a:p>
            <a:endParaRPr lang="en-GB" sz="7200" i="1" dirty="0">
              <a:latin typeface="Twinkl" panose="02000000000000000000" pitchFamily="2" charset="0"/>
            </a:endParaRPr>
          </a:p>
          <a:p>
            <a:r>
              <a:rPr lang="en-GB" sz="7200" i="1" dirty="0">
                <a:latin typeface="Twinkl" panose="02000000000000000000" pitchFamily="2" charset="0"/>
              </a:rPr>
              <a:t>Can you find synonyms?</a:t>
            </a:r>
          </a:p>
          <a:p>
            <a:r>
              <a:rPr lang="en-GB" sz="7200" i="1" dirty="0">
                <a:latin typeface="Twinkl" panose="02000000000000000000" pitchFamily="2" charset="0"/>
              </a:rPr>
              <a:t>Can you create questions? </a:t>
            </a:r>
          </a:p>
          <a:p>
            <a:endParaRPr lang="en-GB" sz="7200" dirty="0">
              <a:solidFill>
                <a:srgbClr val="FF0000"/>
              </a:solidFill>
              <a:latin typeface="Twinkl Cursive Looped" panose="02000000000000000000" pitchFamily="2" charset="0"/>
            </a:endParaRPr>
          </a:p>
        </p:txBody>
      </p:sp>
    </p:spTree>
    <p:extLst>
      <p:ext uri="{BB962C8B-B14F-4D97-AF65-F5344CB8AC3E}">
        <p14:creationId xmlns:p14="http://schemas.microsoft.com/office/powerpoint/2010/main" val="4027390957"/>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669473" y="821595"/>
            <a:ext cx="11740242" cy="6740307"/>
          </a:xfrm>
          <a:prstGeom prst="rect">
            <a:avLst/>
          </a:prstGeom>
          <a:noFill/>
        </p:spPr>
        <p:txBody>
          <a:bodyPr wrap="square" rtlCol="0">
            <a:spAutoFit/>
          </a:bodyPr>
          <a:lstStyle/>
          <a:p>
            <a:r>
              <a:rPr lang="en-GB" sz="7200" dirty="0">
                <a:latin typeface="Twinkl" panose="02000000000000000000" pitchFamily="2" charset="0"/>
              </a:rPr>
              <a:t>Synonyms of </a:t>
            </a:r>
            <a:r>
              <a:rPr lang="en-GB" sz="7200" dirty="0" smtClean="0">
                <a:latin typeface="Twinkl" panose="02000000000000000000" pitchFamily="2" charset="0"/>
              </a:rPr>
              <a:t>find</a:t>
            </a:r>
            <a:r>
              <a:rPr lang="en-GB" sz="7200" dirty="0" smtClean="0">
                <a:latin typeface="Twinkl" panose="02000000000000000000" pitchFamily="2" charset="0"/>
              </a:rPr>
              <a:t>…</a:t>
            </a:r>
            <a:endParaRPr lang="en-GB" sz="7200" dirty="0">
              <a:latin typeface="Twinkl" panose="02000000000000000000" pitchFamily="2" charset="0"/>
            </a:endParaRPr>
          </a:p>
          <a:p>
            <a:pPr algn="l">
              <a:buFont typeface="Arial" panose="020B0604020202020204" pitchFamily="34" charset="0"/>
              <a:buChar char="•"/>
            </a:pPr>
            <a:r>
              <a:rPr lang="en-US" sz="7200" dirty="0" smtClean="0">
                <a:solidFill>
                  <a:srgbClr val="202124"/>
                </a:solidFill>
                <a:latin typeface="Twinkl" panose="02000000000000000000" pitchFamily="2" charset="0"/>
              </a:rPr>
              <a:t>discover</a:t>
            </a:r>
            <a:endParaRPr lang="en-GB" sz="7200" b="0" i="0" dirty="0">
              <a:solidFill>
                <a:srgbClr val="202124"/>
              </a:solidFill>
              <a:effectLst/>
              <a:latin typeface="Twinkl" panose="02000000000000000000" pitchFamily="2" charset="0"/>
            </a:endParaRPr>
          </a:p>
          <a:p>
            <a:pPr algn="l">
              <a:buFont typeface="Arial" panose="020B0604020202020204" pitchFamily="34" charset="0"/>
              <a:buChar char="•"/>
            </a:pPr>
            <a:r>
              <a:rPr lang="en-US" sz="7200" dirty="0" smtClean="0">
                <a:solidFill>
                  <a:srgbClr val="202124"/>
                </a:solidFill>
                <a:latin typeface="Twinkl" panose="02000000000000000000" pitchFamily="2" charset="0"/>
              </a:rPr>
              <a:t>catch</a:t>
            </a:r>
            <a:endParaRPr lang="en-US" sz="7200" dirty="0" smtClean="0">
              <a:solidFill>
                <a:srgbClr val="202124"/>
              </a:solidFill>
              <a:latin typeface="Twinkl" panose="02000000000000000000" pitchFamily="2" charset="0"/>
            </a:endParaRPr>
          </a:p>
          <a:p>
            <a:pPr algn="l">
              <a:buFont typeface="Arial" panose="020B0604020202020204" pitchFamily="34" charset="0"/>
              <a:buChar char="•"/>
            </a:pPr>
            <a:r>
              <a:rPr lang="en-US" sz="7200" dirty="0" smtClean="0">
                <a:solidFill>
                  <a:srgbClr val="202124"/>
                </a:solidFill>
                <a:latin typeface="Twinkl" panose="02000000000000000000" pitchFamily="2" charset="0"/>
              </a:rPr>
              <a:t>detect</a:t>
            </a:r>
          </a:p>
          <a:p>
            <a:pPr algn="l">
              <a:buFont typeface="Arial" panose="020B0604020202020204" pitchFamily="34" charset="0"/>
              <a:buChar char="•"/>
            </a:pPr>
            <a:r>
              <a:rPr lang="en-US" sz="7200" b="0" i="0" dirty="0" smtClean="0">
                <a:solidFill>
                  <a:srgbClr val="202124"/>
                </a:solidFill>
                <a:effectLst/>
                <a:latin typeface="Twinkl" panose="02000000000000000000" pitchFamily="2" charset="0"/>
              </a:rPr>
              <a:t>dig out</a:t>
            </a:r>
            <a:endParaRPr lang="en-GB" sz="7200" b="0" i="0" dirty="0">
              <a:solidFill>
                <a:srgbClr val="202124"/>
              </a:solidFill>
              <a:effectLst/>
              <a:latin typeface="Twinkl" panose="02000000000000000000" pitchFamily="2" charset="0"/>
            </a:endParaRPr>
          </a:p>
          <a:p>
            <a:pPr algn="l"/>
            <a:endParaRPr lang="en-GB" sz="7200" dirty="0">
              <a:solidFill>
                <a:srgbClr val="FF0000"/>
              </a:solidFill>
              <a:latin typeface="Twinkl" panose="02000000000000000000" pitchFamily="2" charset="0"/>
            </a:endParaRPr>
          </a:p>
        </p:txBody>
      </p:sp>
    </p:spTree>
    <p:extLst>
      <p:ext uri="{BB962C8B-B14F-4D97-AF65-F5344CB8AC3E}">
        <p14:creationId xmlns:p14="http://schemas.microsoft.com/office/powerpoint/2010/main" val="1758391887"/>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669473" y="821595"/>
            <a:ext cx="11740242" cy="6740307"/>
          </a:xfrm>
          <a:prstGeom prst="rect">
            <a:avLst/>
          </a:prstGeom>
          <a:noFill/>
        </p:spPr>
        <p:txBody>
          <a:bodyPr wrap="square" rtlCol="0">
            <a:spAutoFit/>
          </a:bodyPr>
          <a:lstStyle/>
          <a:p>
            <a:r>
              <a:rPr lang="en-GB" sz="7200" dirty="0">
                <a:latin typeface="Twinkl" panose="02000000000000000000" pitchFamily="2" charset="0"/>
              </a:rPr>
              <a:t>Synonyms of </a:t>
            </a:r>
            <a:r>
              <a:rPr lang="en-GB" sz="7200" dirty="0" smtClean="0">
                <a:latin typeface="Twinkl" panose="02000000000000000000" pitchFamily="2" charset="0"/>
              </a:rPr>
              <a:t>mind</a:t>
            </a:r>
            <a:r>
              <a:rPr lang="en-GB" sz="7200" dirty="0" smtClean="0">
                <a:latin typeface="Twinkl" panose="02000000000000000000" pitchFamily="2" charset="0"/>
              </a:rPr>
              <a:t>…</a:t>
            </a:r>
            <a:endParaRPr lang="en-GB" sz="7200" dirty="0">
              <a:latin typeface="Twinkl" panose="02000000000000000000" pitchFamily="2" charset="0"/>
            </a:endParaRPr>
          </a:p>
          <a:p>
            <a:pPr algn="l">
              <a:buFont typeface="Arial" panose="020B0604020202020204" pitchFamily="34" charset="0"/>
              <a:buChar char="•"/>
            </a:pPr>
            <a:r>
              <a:rPr lang="en-US" sz="7200" dirty="0" smtClean="0">
                <a:solidFill>
                  <a:srgbClr val="202124"/>
                </a:solidFill>
                <a:latin typeface="Twinkl" panose="02000000000000000000" pitchFamily="2" charset="0"/>
              </a:rPr>
              <a:t>brain</a:t>
            </a:r>
            <a:endParaRPr lang="en-GB" sz="7200" dirty="0">
              <a:solidFill>
                <a:srgbClr val="202124"/>
              </a:solidFill>
              <a:latin typeface="Twinkl" panose="02000000000000000000" pitchFamily="2" charset="0"/>
            </a:endParaRPr>
          </a:p>
          <a:p>
            <a:pPr algn="l">
              <a:buFont typeface="Arial" panose="020B0604020202020204" pitchFamily="34" charset="0"/>
              <a:buChar char="•"/>
            </a:pPr>
            <a:r>
              <a:rPr lang="en-US" sz="7200" dirty="0" smtClean="0">
                <a:solidFill>
                  <a:srgbClr val="202124"/>
                </a:solidFill>
                <a:latin typeface="Twinkl" panose="02000000000000000000" pitchFamily="2" charset="0"/>
              </a:rPr>
              <a:t>intelligence</a:t>
            </a:r>
            <a:endParaRPr lang="en-GB" sz="7200" dirty="0">
              <a:solidFill>
                <a:srgbClr val="202124"/>
              </a:solidFill>
              <a:latin typeface="Twinkl" panose="02000000000000000000" pitchFamily="2" charset="0"/>
            </a:endParaRPr>
          </a:p>
          <a:p>
            <a:pPr algn="l">
              <a:buFont typeface="Arial" panose="020B0604020202020204" pitchFamily="34" charset="0"/>
              <a:buChar char="•"/>
            </a:pPr>
            <a:r>
              <a:rPr lang="en-US" sz="7200" dirty="0" smtClean="0">
                <a:solidFill>
                  <a:srgbClr val="202124"/>
                </a:solidFill>
                <a:latin typeface="Twinkl" panose="02000000000000000000" pitchFamily="2" charset="0"/>
              </a:rPr>
              <a:t>wit</a:t>
            </a:r>
          </a:p>
          <a:p>
            <a:pPr algn="l">
              <a:buFont typeface="Arial" panose="020B0604020202020204" pitchFamily="34" charset="0"/>
              <a:buChar char="•"/>
            </a:pPr>
            <a:r>
              <a:rPr lang="en-US" sz="7200" b="0" i="0" dirty="0" smtClean="0">
                <a:solidFill>
                  <a:srgbClr val="202124"/>
                </a:solidFill>
                <a:effectLst/>
                <a:latin typeface="Twinkl" panose="02000000000000000000" pitchFamily="2" charset="0"/>
              </a:rPr>
              <a:t>intellect</a:t>
            </a:r>
            <a:endParaRPr lang="en-GB" sz="7200" b="0" i="0" dirty="0">
              <a:solidFill>
                <a:srgbClr val="202124"/>
              </a:solidFill>
              <a:effectLst/>
              <a:latin typeface="Twinkl" panose="02000000000000000000" pitchFamily="2" charset="0"/>
            </a:endParaRPr>
          </a:p>
          <a:p>
            <a:pPr algn="l">
              <a:buFont typeface="Arial" panose="020B0604020202020204" pitchFamily="34" charset="0"/>
              <a:buChar char="•"/>
            </a:pPr>
            <a:endParaRPr lang="en-GB" sz="7200" dirty="0">
              <a:solidFill>
                <a:srgbClr val="FF0000"/>
              </a:solidFill>
              <a:latin typeface="Twinkl Cursive Looped" panose="02000000000000000000" pitchFamily="2" charset="0"/>
            </a:endParaRPr>
          </a:p>
        </p:txBody>
      </p:sp>
    </p:spTree>
    <p:extLst>
      <p:ext uri="{BB962C8B-B14F-4D97-AF65-F5344CB8AC3E}">
        <p14:creationId xmlns:p14="http://schemas.microsoft.com/office/powerpoint/2010/main" val="4028016834"/>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225879" y="707295"/>
            <a:ext cx="11740242" cy="6740307"/>
          </a:xfrm>
          <a:prstGeom prst="rect">
            <a:avLst/>
          </a:prstGeom>
          <a:noFill/>
        </p:spPr>
        <p:txBody>
          <a:bodyPr wrap="square" rtlCol="0">
            <a:spAutoFit/>
          </a:bodyPr>
          <a:lstStyle/>
          <a:p>
            <a:r>
              <a:rPr lang="en-GB" sz="6000" dirty="0">
                <a:latin typeface="Twinkl" panose="02000000000000000000" pitchFamily="2" charset="0"/>
              </a:rPr>
              <a:t>Investigate ways of creating questions for other children using the words </a:t>
            </a:r>
            <a:r>
              <a:rPr lang="en-GB" sz="6000" dirty="0" smtClean="0">
                <a:latin typeface="Twinkl" panose="02000000000000000000" pitchFamily="2" charset="0"/>
              </a:rPr>
              <a:t>find</a:t>
            </a:r>
            <a:r>
              <a:rPr lang="en-GB" sz="6000" dirty="0" smtClean="0">
                <a:latin typeface="Twinkl" panose="02000000000000000000" pitchFamily="2" charset="0"/>
              </a:rPr>
              <a:t> </a:t>
            </a:r>
            <a:r>
              <a:rPr lang="en-GB" sz="6000" dirty="0">
                <a:latin typeface="Twinkl" panose="02000000000000000000" pitchFamily="2" charset="0"/>
              </a:rPr>
              <a:t>and </a:t>
            </a:r>
            <a:r>
              <a:rPr lang="en-GB" sz="6000" dirty="0" smtClean="0">
                <a:latin typeface="Twinkl" panose="02000000000000000000" pitchFamily="2" charset="0"/>
              </a:rPr>
              <a:t>mind</a:t>
            </a:r>
            <a:r>
              <a:rPr lang="en-GB" sz="6000" dirty="0" smtClean="0">
                <a:latin typeface="Twinkl" panose="02000000000000000000" pitchFamily="2" charset="0"/>
              </a:rPr>
              <a:t>.   </a:t>
            </a:r>
            <a:endParaRPr lang="en-GB" sz="6000" dirty="0">
              <a:latin typeface="Twinkl" panose="02000000000000000000" pitchFamily="2" charset="0"/>
            </a:endParaRPr>
          </a:p>
          <a:p>
            <a:endParaRPr lang="en-GB" sz="6000" dirty="0">
              <a:latin typeface="Twinkl" panose="02000000000000000000" pitchFamily="2" charset="0"/>
            </a:endParaRPr>
          </a:p>
          <a:p>
            <a:r>
              <a:rPr lang="en-GB" sz="6000" dirty="0">
                <a:latin typeface="Twinkl" panose="02000000000000000000" pitchFamily="2" charset="0"/>
              </a:rPr>
              <a:t>Think about a mark scheme to show if they are correct.</a:t>
            </a:r>
            <a:endParaRPr lang="en-GB" sz="6000" i="1" dirty="0">
              <a:latin typeface="Twinkl" panose="02000000000000000000" pitchFamily="2" charset="0"/>
            </a:endParaRPr>
          </a:p>
          <a:p>
            <a:endParaRPr lang="en-GB" sz="7200" dirty="0">
              <a:solidFill>
                <a:srgbClr val="FF0000"/>
              </a:solidFill>
              <a:latin typeface="Twinkl Cursive Looped" panose="02000000000000000000" pitchFamily="2" charset="0"/>
            </a:endParaRPr>
          </a:p>
        </p:txBody>
      </p:sp>
    </p:spTree>
    <p:extLst>
      <p:ext uri="{BB962C8B-B14F-4D97-AF65-F5344CB8AC3E}">
        <p14:creationId xmlns:p14="http://schemas.microsoft.com/office/powerpoint/2010/main" val="3195515084"/>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96851" y="170266"/>
            <a:ext cx="11740242" cy="6555641"/>
          </a:xfrm>
          <a:prstGeom prst="rect">
            <a:avLst/>
          </a:prstGeom>
          <a:noFill/>
        </p:spPr>
        <p:txBody>
          <a:bodyPr wrap="square" rtlCol="0">
            <a:spAutoFit/>
          </a:bodyPr>
          <a:lstStyle/>
          <a:p>
            <a:r>
              <a:rPr lang="en-GB" sz="1800" b="1" dirty="0">
                <a:solidFill>
                  <a:srgbClr val="000000"/>
                </a:solidFill>
                <a:effectLst/>
                <a:latin typeface="Twinkl" panose="02000000000000000000" pitchFamily="2" charset="0"/>
                <a:ea typeface="Times New Roman" panose="02020603050405020304" pitchFamily="18" charset="0"/>
              </a:rPr>
              <a:t>Example…</a:t>
            </a:r>
          </a:p>
          <a:p>
            <a:endParaRPr lang="en-GB" b="1" dirty="0">
              <a:solidFill>
                <a:srgbClr val="000000"/>
              </a:solidFill>
              <a:latin typeface="Twinkl" panose="02000000000000000000" pitchFamily="2" charset="0"/>
              <a:ea typeface="Times New Roman" panose="02020603050405020304" pitchFamily="18" charset="0"/>
            </a:endParaRPr>
          </a:p>
          <a:p>
            <a:r>
              <a:rPr lang="en-GB" sz="1800" b="1" dirty="0">
                <a:solidFill>
                  <a:srgbClr val="000000"/>
                </a:solidFill>
                <a:effectLst/>
                <a:latin typeface="Twinkl" panose="02000000000000000000" pitchFamily="2" charset="0"/>
                <a:ea typeface="Times New Roman" panose="02020603050405020304" pitchFamily="18" charset="0"/>
              </a:rPr>
              <a:t>Some children have written down the word </a:t>
            </a:r>
            <a:r>
              <a:rPr lang="en-GB" b="1" dirty="0" smtClean="0">
                <a:solidFill>
                  <a:srgbClr val="000000"/>
                </a:solidFill>
                <a:latin typeface="Twinkl" panose="02000000000000000000" pitchFamily="2" charset="0"/>
                <a:ea typeface="Times New Roman" panose="02020603050405020304" pitchFamily="18" charset="0"/>
              </a:rPr>
              <a:t>floor</a:t>
            </a:r>
            <a:r>
              <a:rPr lang="en-GB" sz="1800" b="1" dirty="0" smtClean="0">
                <a:solidFill>
                  <a:srgbClr val="000000"/>
                </a:solidFill>
                <a:effectLst/>
                <a:latin typeface="Twinkl" panose="02000000000000000000" pitchFamily="2" charset="0"/>
                <a:ea typeface="Times New Roman" panose="02020603050405020304" pitchFamily="18" charset="0"/>
              </a:rPr>
              <a:t> </a:t>
            </a:r>
            <a:r>
              <a:rPr lang="en-GB" sz="1800" b="1" dirty="0">
                <a:solidFill>
                  <a:srgbClr val="000000"/>
                </a:solidFill>
                <a:effectLst/>
                <a:latin typeface="Twinkl" panose="02000000000000000000" pitchFamily="2" charset="0"/>
                <a:ea typeface="Times New Roman" panose="02020603050405020304" pitchFamily="18" charset="0"/>
              </a:rPr>
              <a:t>and misspelled it.</a:t>
            </a:r>
          </a:p>
          <a:p>
            <a:endParaRPr lang="en-GB" b="1" dirty="0">
              <a:solidFill>
                <a:srgbClr val="000000"/>
              </a:solidFill>
              <a:latin typeface="Twinkl" panose="02000000000000000000" pitchFamily="2" charset="0"/>
              <a:ea typeface="Times New Roman" panose="02020603050405020304" pitchFamily="18" charset="0"/>
            </a:endParaRPr>
          </a:p>
          <a:p>
            <a:r>
              <a:rPr lang="en-GB" sz="1800" b="1" dirty="0">
                <a:solidFill>
                  <a:srgbClr val="000000"/>
                </a:solidFill>
                <a:effectLst/>
                <a:latin typeface="Twinkl" panose="02000000000000000000" pitchFamily="2" charset="0"/>
                <a:ea typeface="Times New Roman" panose="02020603050405020304" pitchFamily="18" charset="0"/>
              </a:rPr>
              <a:t>Can you explain where these children have gone wrong with their spelling</a:t>
            </a:r>
            <a:r>
              <a:rPr lang="en-GB" sz="1800" b="1" dirty="0" smtClean="0">
                <a:solidFill>
                  <a:srgbClr val="000000"/>
                </a:solidFill>
                <a:effectLst/>
                <a:latin typeface="Twinkl" panose="02000000000000000000" pitchFamily="2" charset="0"/>
                <a:ea typeface="Times New Roman" panose="02020603050405020304" pitchFamily="18" charset="0"/>
              </a:rPr>
              <a:t>?</a:t>
            </a:r>
          </a:p>
          <a:p>
            <a:r>
              <a:rPr lang="en-GB" sz="6600" b="1" dirty="0" smtClean="0">
                <a:latin typeface="Twinkl" panose="02000000000000000000" pitchFamily="2" charset="0"/>
              </a:rPr>
              <a:t>fin</a:t>
            </a:r>
            <a:r>
              <a:rPr lang="en-GB" sz="6600" b="1" dirty="0" smtClean="0">
                <a:latin typeface="Twinkl" panose="02000000000000000000" pitchFamily="2" charset="0"/>
              </a:rPr>
              <a:t>     </a:t>
            </a:r>
            <a:endParaRPr lang="en-GB" sz="6600" b="1" dirty="0" smtClean="0">
              <a:latin typeface="Twinkl" panose="02000000000000000000" pitchFamily="2" charset="0"/>
            </a:endParaRPr>
          </a:p>
          <a:p>
            <a:r>
              <a:rPr lang="en-GB" sz="6600" b="1" dirty="0" smtClean="0">
                <a:latin typeface="Twinkl" panose="02000000000000000000" pitchFamily="2" charset="0"/>
              </a:rPr>
              <a:t>fine</a:t>
            </a:r>
            <a:r>
              <a:rPr lang="en-GB" sz="6600" b="1" dirty="0" smtClean="0">
                <a:latin typeface="Twinkl" panose="02000000000000000000" pitchFamily="2" charset="0"/>
              </a:rPr>
              <a:t>     </a:t>
            </a:r>
            <a:endParaRPr lang="en-GB" sz="6600" b="1" dirty="0" smtClean="0">
              <a:latin typeface="Twinkl" panose="02000000000000000000" pitchFamily="2" charset="0"/>
            </a:endParaRPr>
          </a:p>
          <a:p>
            <a:r>
              <a:rPr lang="en-GB" sz="6600" b="1" dirty="0" smtClean="0">
                <a:latin typeface="Twinkl" panose="02000000000000000000" pitchFamily="2" charset="0"/>
              </a:rPr>
              <a:t>fid</a:t>
            </a:r>
            <a:r>
              <a:rPr lang="en-GB" sz="6600" b="1" dirty="0" smtClean="0">
                <a:latin typeface="Twinkl" panose="02000000000000000000" pitchFamily="2" charset="0"/>
              </a:rPr>
              <a:t>    </a:t>
            </a:r>
            <a:endParaRPr lang="en-GB" sz="6600" b="1" dirty="0" smtClean="0">
              <a:latin typeface="Twinkl" panose="02000000000000000000" pitchFamily="2" charset="0"/>
            </a:endParaRPr>
          </a:p>
          <a:p>
            <a:r>
              <a:rPr lang="en-GB" sz="6600" b="1" dirty="0" smtClean="0">
                <a:latin typeface="Twinkl" panose="02000000000000000000" pitchFamily="2" charset="0"/>
              </a:rPr>
              <a:t>fined</a:t>
            </a:r>
            <a:r>
              <a:rPr lang="en-GB" sz="6600" b="1" dirty="0" smtClean="0">
                <a:latin typeface="Twinkl" panose="02000000000000000000" pitchFamily="2" charset="0"/>
              </a:rPr>
              <a:t>  </a:t>
            </a:r>
            <a:endParaRPr lang="en-GB" sz="6600" b="1" dirty="0">
              <a:latin typeface="Twinkl" panose="02000000000000000000" pitchFamily="2" charset="0"/>
            </a:endParaRPr>
          </a:p>
          <a:p>
            <a:r>
              <a:rPr lang="en-GB" sz="6600" b="1" dirty="0" smtClean="0">
                <a:latin typeface="Twinkl" panose="02000000000000000000" pitchFamily="2" charset="0"/>
              </a:rPr>
              <a:t> </a:t>
            </a:r>
            <a:endParaRPr lang="en-GB" sz="6600" b="1" dirty="0">
              <a:solidFill>
                <a:srgbClr val="000000"/>
              </a:solidFill>
              <a:effectLst/>
              <a:latin typeface="Twinkl" panose="02000000000000000000" pitchFamily="2" charset="0"/>
              <a:ea typeface="Times New Roman" panose="02020603050405020304" pitchFamily="18" charset="0"/>
            </a:endParaRPr>
          </a:p>
        </p:txBody>
      </p:sp>
    </p:spTree>
    <p:extLst>
      <p:ext uri="{BB962C8B-B14F-4D97-AF65-F5344CB8AC3E}">
        <p14:creationId xmlns:p14="http://schemas.microsoft.com/office/powerpoint/2010/main" val="1195781600"/>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96851" y="170266"/>
            <a:ext cx="11740242" cy="6555641"/>
          </a:xfrm>
          <a:prstGeom prst="rect">
            <a:avLst/>
          </a:prstGeom>
          <a:noFill/>
        </p:spPr>
        <p:txBody>
          <a:bodyPr wrap="square" rtlCol="0">
            <a:spAutoFit/>
          </a:bodyPr>
          <a:lstStyle/>
          <a:p>
            <a:r>
              <a:rPr lang="en-GB" sz="1800" b="1" dirty="0">
                <a:solidFill>
                  <a:srgbClr val="000000"/>
                </a:solidFill>
                <a:effectLst/>
                <a:latin typeface="Twinkl" panose="02000000000000000000" pitchFamily="2" charset="0"/>
                <a:ea typeface="Times New Roman" panose="02020603050405020304" pitchFamily="18" charset="0"/>
              </a:rPr>
              <a:t>Example…</a:t>
            </a:r>
          </a:p>
          <a:p>
            <a:endParaRPr lang="en-GB" b="1" dirty="0">
              <a:solidFill>
                <a:srgbClr val="000000"/>
              </a:solidFill>
              <a:latin typeface="Twinkl" panose="02000000000000000000" pitchFamily="2" charset="0"/>
              <a:ea typeface="Times New Roman" panose="02020603050405020304" pitchFamily="18" charset="0"/>
            </a:endParaRPr>
          </a:p>
          <a:p>
            <a:r>
              <a:rPr lang="en-GB" sz="1800" b="1" dirty="0">
                <a:solidFill>
                  <a:srgbClr val="000000"/>
                </a:solidFill>
                <a:effectLst/>
                <a:latin typeface="Twinkl" panose="02000000000000000000" pitchFamily="2" charset="0"/>
                <a:ea typeface="Times New Roman" panose="02020603050405020304" pitchFamily="18" charset="0"/>
              </a:rPr>
              <a:t>Some children have written down the word </a:t>
            </a:r>
            <a:r>
              <a:rPr lang="en-GB" b="1" dirty="0" smtClean="0">
                <a:solidFill>
                  <a:srgbClr val="000000"/>
                </a:solidFill>
                <a:latin typeface="Twinkl" panose="02000000000000000000" pitchFamily="2" charset="0"/>
                <a:ea typeface="Times New Roman" panose="02020603050405020304" pitchFamily="18" charset="0"/>
              </a:rPr>
              <a:t>floor</a:t>
            </a:r>
            <a:r>
              <a:rPr lang="en-GB" sz="1800" b="1" dirty="0" smtClean="0">
                <a:solidFill>
                  <a:srgbClr val="000000"/>
                </a:solidFill>
                <a:effectLst/>
                <a:latin typeface="Twinkl" panose="02000000000000000000" pitchFamily="2" charset="0"/>
                <a:ea typeface="Times New Roman" panose="02020603050405020304" pitchFamily="18" charset="0"/>
              </a:rPr>
              <a:t> </a:t>
            </a:r>
            <a:r>
              <a:rPr lang="en-GB" sz="1800" b="1" dirty="0">
                <a:solidFill>
                  <a:srgbClr val="000000"/>
                </a:solidFill>
                <a:effectLst/>
                <a:latin typeface="Twinkl" panose="02000000000000000000" pitchFamily="2" charset="0"/>
                <a:ea typeface="Times New Roman" panose="02020603050405020304" pitchFamily="18" charset="0"/>
              </a:rPr>
              <a:t>and misspelled it.</a:t>
            </a:r>
          </a:p>
          <a:p>
            <a:endParaRPr lang="en-GB" b="1" dirty="0">
              <a:solidFill>
                <a:srgbClr val="000000"/>
              </a:solidFill>
              <a:latin typeface="Twinkl" panose="02000000000000000000" pitchFamily="2" charset="0"/>
              <a:ea typeface="Times New Roman" panose="02020603050405020304" pitchFamily="18" charset="0"/>
            </a:endParaRPr>
          </a:p>
          <a:p>
            <a:r>
              <a:rPr lang="en-GB" sz="1800" b="1" dirty="0">
                <a:solidFill>
                  <a:srgbClr val="000000"/>
                </a:solidFill>
                <a:effectLst/>
                <a:latin typeface="Twinkl" panose="02000000000000000000" pitchFamily="2" charset="0"/>
                <a:ea typeface="Times New Roman" panose="02020603050405020304" pitchFamily="18" charset="0"/>
              </a:rPr>
              <a:t>Can you explain where these children have gone wrong with their spelling</a:t>
            </a:r>
            <a:r>
              <a:rPr lang="en-GB" sz="1800" b="1" dirty="0" smtClean="0">
                <a:solidFill>
                  <a:srgbClr val="000000"/>
                </a:solidFill>
                <a:effectLst/>
                <a:latin typeface="Twinkl" panose="02000000000000000000" pitchFamily="2" charset="0"/>
                <a:ea typeface="Times New Roman" panose="02020603050405020304" pitchFamily="18" charset="0"/>
              </a:rPr>
              <a:t>?</a:t>
            </a:r>
          </a:p>
          <a:p>
            <a:r>
              <a:rPr lang="en-GB" sz="6600" b="1" dirty="0" smtClean="0">
                <a:latin typeface="Twinkl" panose="02000000000000000000" pitchFamily="2" charset="0"/>
              </a:rPr>
              <a:t>fin</a:t>
            </a:r>
            <a:r>
              <a:rPr lang="en-GB" sz="6600" b="1" dirty="0" smtClean="0">
                <a:latin typeface="Twinkl" panose="02000000000000000000" pitchFamily="2" charset="0"/>
              </a:rPr>
              <a:t> – they’ve missed the “e”    </a:t>
            </a:r>
            <a:endParaRPr lang="en-GB" sz="6600" b="1" dirty="0" smtClean="0">
              <a:latin typeface="Twinkl" panose="02000000000000000000" pitchFamily="2" charset="0"/>
            </a:endParaRPr>
          </a:p>
          <a:p>
            <a:r>
              <a:rPr lang="en-GB" sz="6600" b="1" dirty="0" smtClean="0">
                <a:latin typeface="Twinkl" panose="02000000000000000000" pitchFamily="2" charset="0"/>
              </a:rPr>
              <a:t>fine – </a:t>
            </a:r>
            <a:r>
              <a:rPr lang="en-GB" sz="3600" b="1" dirty="0" smtClean="0">
                <a:latin typeface="Twinkl" panose="02000000000000000000" pitchFamily="2" charset="0"/>
              </a:rPr>
              <a:t>they’ve added an “e” instead of “d” at the end</a:t>
            </a:r>
            <a:endParaRPr lang="en-GB" sz="3600" b="1" dirty="0" smtClean="0">
              <a:latin typeface="Twinkl" panose="02000000000000000000" pitchFamily="2" charset="0"/>
            </a:endParaRPr>
          </a:p>
          <a:p>
            <a:r>
              <a:rPr lang="en-GB" sz="6600" b="1" dirty="0" smtClean="0">
                <a:latin typeface="Twinkl" panose="02000000000000000000" pitchFamily="2" charset="0"/>
              </a:rPr>
              <a:t>fid</a:t>
            </a:r>
            <a:r>
              <a:rPr lang="en-GB" sz="6600" b="1" dirty="0" smtClean="0">
                <a:latin typeface="Twinkl" panose="02000000000000000000" pitchFamily="2" charset="0"/>
              </a:rPr>
              <a:t>    </a:t>
            </a:r>
            <a:endParaRPr lang="en-GB" sz="6600" b="1" dirty="0" smtClean="0">
              <a:latin typeface="Twinkl" panose="02000000000000000000" pitchFamily="2" charset="0"/>
            </a:endParaRPr>
          </a:p>
          <a:p>
            <a:r>
              <a:rPr lang="en-GB" sz="6600" b="1" dirty="0" smtClean="0">
                <a:latin typeface="Twinkl" panose="02000000000000000000" pitchFamily="2" charset="0"/>
              </a:rPr>
              <a:t>fined</a:t>
            </a:r>
            <a:r>
              <a:rPr lang="en-GB" sz="6600" b="1" dirty="0" smtClean="0">
                <a:latin typeface="Twinkl" panose="02000000000000000000" pitchFamily="2" charset="0"/>
              </a:rPr>
              <a:t>  </a:t>
            </a:r>
            <a:endParaRPr lang="en-GB" sz="6600" b="1" dirty="0">
              <a:latin typeface="Twinkl" panose="02000000000000000000" pitchFamily="2" charset="0"/>
            </a:endParaRPr>
          </a:p>
          <a:p>
            <a:r>
              <a:rPr lang="en-GB" sz="6600" b="1" dirty="0" smtClean="0">
                <a:latin typeface="Twinkl" panose="02000000000000000000" pitchFamily="2" charset="0"/>
              </a:rPr>
              <a:t> </a:t>
            </a:r>
            <a:endParaRPr lang="en-GB" sz="6600" b="1" dirty="0">
              <a:solidFill>
                <a:srgbClr val="000000"/>
              </a:solidFill>
              <a:effectLst/>
              <a:latin typeface="Twinkl" panose="02000000000000000000" pitchFamily="2" charset="0"/>
              <a:ea typeface="Times New Roman" panose="02020603050405020304" pitchFamily="18" charset="0"/>
            </a:endParaRPr>
          </a:p>
        </p:txBody>
      </p:sp>
    </p:spTree>
    <p:extLst>
      <p:ext uri="{BB962C8B-B14F-4D97-AF65-F5344CB8AC3E}">
        <p14:creationId xmlns:p14="http://schemas.microsoft.com/office/powerpoint/2010/main" val="544763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717550" y="4142182"/>
            <a:ext cx="10515600" cy="1481650"/>
          </a:xfrm>
        </p:spPr>
        <p:txBody>
          <a:bodyPr>
            <a:normAutofit fontScale="90000"/>
          </a:bodyPr>
          <a:lstStyle/>
          <a:p>
            <a:pPr algn="ctr"/>
            <a:r>
              <a:rPr lang="en-US" i="1" dirty="0" smtClean="0">
                <a:latin typeface="Twinkl" panose="02000000000000000000" pitchFamily="2" charset="0"/>
              </a:rPr>
              <a:t>“</a:t>
            </a:r>
            <a:r>
              <a:rPr lang="en-US" sz="18400" i="1" dirty="0" err="1">
                <a:latin typeface="Twinkl" panose="02000000000000000000" pitchFamily="2" charset="0"/>
              </a:rPr>
              <a:t>i</a:t>
            </a:r>
            <a:r>
              <a:rPr lang="en-US" sz="18400" i="1" dirty="0" err="1" smtClean="0">
                <a:latin typeface="Twinkl" panose="02000000000000000000" pitchFamily="2" charset="0"/>
              </a:rPr>
              <a:t>l</a:t>
            </a:r>
            <a:r>
              <a:rPr lang="en-US" i="1" dirty="0" smtClean="0">
                <a:latin typeface="Twinkl" panose="02000000000000000000" pitchFamily="2" charset="0"/>
              </a:rPr>
              <a:t>”</a:t>
            </a:r>
            <a:br>
              <a:rPr lang="en-US" i="1" dirty="0" smtClean="0">
                <a:latin typeface="Twinkl" panose="02000000000000000000" pitchFamily="2" charset="0"/>
              </a:rPr>
            </a:br>
            <a:r>
              <a:rPr lang="en-US" i="1" dirty="0" smtClean="0">
                <a:latin typeface="Twinkl" panose="02000000000000000000" pitchFamily="2" charset="0"/>
              </a:rPr>
              <a:t>makes the /l/ sound at the end of these words</a:t>
            </a:r>
            <a:endParaRPr lang="en-GB" i="1" dirty="0">
              <a:latin typeface="Twinkl" panose="02000000000000000000" pitchFamily="2" charset="0"/>
            </a:endParaRPr>
          </a:p>
        </p:txBody>
      </p:sp>
    </p:spTree>
    <p:extLst>
      <p:ext uri="{BB962C8B-B14F-4D97-AF65-F5344CB8AC3E}">
        <p14:creationId xmlns:p14="http://schemas.microsoft.com/office/powerpoint/2010/main" val="39635451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23900" dirty="0" smtClean="0">
                <a:latin typeface="Twinkl" panose="02000000000000000000" pitchFamily="2" charset="0"/>
              </a:rPr>
              <a:t>fossi</a:t>
            </a:r>
            <a:r>
              <a:rPr lang="en-US" sz="23900" dirty="0" smtClean="0">
                <a:latin typeface="Twinkl" panose="02000000000000000000" pitchFamily="2" charset="0"/>
              </a:rPr>
              <a:t>l</a:t>
            </a:r>
            <a:endParaRPr lang="en-GB" sz="23900" dirty="0">
              <a:latin typeface="Twinkl" panose="02000000000000000000" pitchFamily="2" charset="0"/>
            </a:endParaRPr>
          </a:p>
        </p:txBody>
      </p:sp>
    </p:spTree>
    <p:extLst>
      <p:ext uri="{BB962C8B-B14F-4D97-AF65-F5344CB8AC3E}">
        <p14:creationId xmlns:p14="http://schemas.microsoft.com/office/powerpoint/2010/main" val="33755460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32114" y="2961763"/>
            <a:ext cx="10515600" cy="1481650"/>
          </a:xfrm>
        </p:spPr>
        <p:txBody>
          <a:bodyPr>
            <a:noAutofit/>
          </a:bodyPr>
          <a:lstStyle/>
          <a:p>
            <a:pPr algn="ctr"/>
            <a:r>
              <a:rPr lang="en-US" sz="23900" dirty="0" smtClean="0">
                <a:latin typeface="Twinkl" panose="02000000000000000000" pitchFamily="2" charset="0"/>
              </a:rPr>
              <a:t>fossi</a:t>
            </a:r>
            <a:r>
              <a:rPr lang="en-US" sz="23900" dirty="0" smtClean="0">
                <a:latin typeface="Twinkl" panose="02000000000000000000" pitchFamily="2" charset="0"/>
              </a:rPr>
              <a:t>l</a:t>
            </a:r>
            <a:endParaRPr lang="en-GB" sz="23900" dirty="0">
              <a:latin typeface="Twinkl" panose="02000000000000000000" pitchFamily="2" charset="0"/>
            </a:endParaRPr>
          </a:p>
        </p:txBody>
      </p:sp>
      <p:sp>
        <p:nvSpPr>
          <p:cNvPr id="3" name="Rectangle 2">
            <a:extLst>
              <a:ext uri="{FF2B5EF4-FFF2-40B4-BE49-F238E27FC236}">
                <a16:creationId xmlns:a16="http://schemas.microsoft.com/office/drawing/2014/main" id="{13BB5EC0-7A96-4D29-A835-6FAE896C31A4}"/>
              </a:ext>
            </a:extLst>
          </p:cNvPr>
          <p:cNvSpPr/>
          <p:nvPr/>
        </p:nvSpPr>
        <p:spPr>
          <a:xfrm>
            <a:off x="7968526" y="798286"/>
            <a:ext cx="3273448" cy="312261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023542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19900" dirty="0" smtClean="0">
                <a:latin typeface="Twinkl" panose="02000000000000000000" pitchFamily="2" charset="0"/>
              </a:rPr>
              <a:t>fossi</a:t>
            </a:r>
            <a:r>
              <a:rPr lang="en-US" sz="19900" dirty="0" smtClean="0">
                <a:latin typeface="Twinkl" panose="02000000000000000000" pitchFamily="2" charset="0"/>
              </a:rPr>
              <a:t>l</a:t>
            </a:r>
            <a:endParaRPr lang="en-GB" sz="19900" dirty="0">
              <a:latin typeface="Twinkl" panose="02000000000000000000" pitchFamily="2" charset="0"/>
            </a:endParaRPr>
          </a:p>
        </p:txBody>
      </p:sp>
      <p:sp>
        <p:nvSpPr>
          <p:cNvPr id="3" name="Rectangle 2">
            <a:extLst>
              <a:ext uri="{FF2B5EF4-FFF2-40B4-BE49-F238E27FC236}">
                <a16:creationId xmlns:a16="http://schemas.microsoft.com/office/drawing/2014/main" id="{13BB5EC0-7A96-4D29-A835-6FAE896C31A4}"/>
              </a:ext>
            </a:extLst>
          </p:cNvPr>
          <p:cNvSpPr/>
          <p:nvPr/>
        </p:nvSpPr>
        <p:spPr>
          <a:xfrm>
            <a:off x="7462436" y="1602751"/>
            <a:ext cx="2139423" cy="2531841"/>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p:cNvPicPr>
          <p:nvPr/>
        </p:nvPicPr>
        <p:blipFill>
          <a:blip r:embed="rId2"/>
          <a:stretch>
            <a:fillRect/>
          </a:stretch>
        </p:blipFill>
        <p:spPr>
          <a:xfrm>
            <a:off x="353723" y="227302"/>
            <a:ext cx="2204362" cy="2141827"/>
          </a:xfrm>
          <a:prstGeom prst="rect">
            <a:avLst/>
          </a:prstGeom>
        </p:spPr>
      </p:pic>
    </p:spTree>
    <p:extLst>
      <p:ext uri="{BB962C8B-B14F-4D97-AF65-F5344CB8AC3E}">
        <p14:creationId xmlns:p14="http://schemas.microsoft.com/office/powerpoint/2010/main" val="31867666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US" sz="28800" dirty="0" smtClean="0">
                <a:latin typeface="Twinkl" panose="02000000000000000000" pitchFamily="2" charset="0"/>
              </a:rPr>
              <a:t>pencil</a:t>
            </a:r>
            <a:endParaRPr lang="en-GB" dirty="0">
              <a:latin typeface="Twinkl" panose="02000000000000000000" pitchFamily="2" charset="0"/>
            </a:endParaRPr>
          </a:p>
        </p:txBody>
      </p:sp>
    </p:spTree>
    <p:extLst>
      <p:ext uri="{BB962C8B-B14F-4D97-AF65-F5344CB8AC3E}">
        <p14:creationId xmlns:p14="http://schemas.microsoft.com/office/powerpoint/2010/main" val="19600234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28700" dirty="0" smtClean="0">
                <a:latin typeface="Twinkl" panose="02000000000000000000" pitchFamily="2" charset="0"/>
              </a:rPr>
              <a:t>pencil</a:t>
            </a:r>
            <a:endParaRPr lang="en-GB" sz="28700" dirty="0">
              <a:latin typeface="Twinkl" panose="02000000000000000000" pitchFamily="2" charset="0"/>
            </a:endParaRPr>
          </a:p>
        </p:txBody>
      </p:sp>
      <p:sp>
        <p:nvSpPr>
          <p:cNvPr id="3" name="Rectangle 2">
            <a:extLst>
              <a:ext uri="{FF2B5EF4-FFF2-40B4-BE49-F238E27FC236}">
                <a16:creationId xmlns:a16="http://schemas.microsoft.com/office/drawing/2014/main" id="{0366E0B6-702E-4814-82C6-08CA2D13F3C9}"/>
              </a:ext>
            </a:extLst>
          </p:cNvPr>
          <p:cNvSpPr/>
          <p:nvPr/>
        </p:nvSpPr>
        <p:spPr>
          <a:xfrm>
            <a:off x="8650916" y="578245"/>
            <a:ext cx="2864850" cy="353919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598305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19900" dirty="0" smtClean="0">
                <a:latin typeface="Twinkl" panose="02000000000000000000" pitchFamily="2" charset="0"/>
              </a:rPr>
              <a:t>pencil</a:t>
            </a:r>
            <a:endParaRPr lang="en-GB" sz="19900" dirty="0">
              <a:latin typeface="Twinkl" panose="02000000000000000000" pitchFamily="2" charset="0"/>
            </a:endParaRPr>
          </a:p>
        </p:txBody>
      </p:sp>
      <p:sp>
        <p:nvSpPr>
          <p:cNvPr id="3" name="Rectangle 2">
            <a:extLst>
              <a:ext uri="{FF2B5EF4-FFF2-40B4-BE49-F238E27FC236}">
                <a16:creationId xmlns:a16="http://schemas.microsoft.com/office/drawing/2014/main" id="{0366E0B6-702E-4814-82C6-08CA2D13F3C9}"/>
              </a:ext>
            </a:extLst>
          </p:cNvPr>
          <p:cNvSpPr/>
          <p:nvPr/>
        </p:nvSpPr>
        <p:spPr>
          <a:xfrm>
            <a:off x="7998423" y="1599904"/>
            <a:ext cx="2197863" cy="2627051"/>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p:cNvPicPr>
          <p:nvPr/>
        </p:nvPicPr>
        <p:blipFill>
          <a:blip r:embed="rId2"/>
          <a:stretch>
            <a:fillRect/>
          </a:stretch>
        </p:blipFill>
        <p:spPr>
          <a:xfrm>
            <a:off x="560676" y="-1"/>
            <a:ext cx="3879272" cy="2216727"/>
          </a:xfrm>
          <a:prstGeom prst="rect">
            <a:avLst/>
          </a:prstGeom>
        </p:spPr>
      </p:pic>
    </p:spTree>
    <p:extLst>
      <p:ext uri="{BB962C8B-B14F-4D97-AF65-F5344CB8AC3E}">
        <p14:creationId xmlns:p14="http://schemas.microsoft.com/office/powerpoint/2010/main" val="33364983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87184" y="0"/>
            <a:ext cx="9036315" cy="6312220"/>
          </a:xfrm>
          <a:prstGeom prst="rect">
            <a:avLst/>
          </a:prstGeom>
        </p:spPr>
      </p:pic>
    </p:spTree>
    <p:extLst>
      <p:ext uri="{BB962C8B-B14F-4D97-AF65-F5344CB8AC3E}">
        <p14:creationId xmlns:p14="http://schemas.microsoft.com/office/powerpoint/2010/main" val="7352583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23900" dirty="0" smtClean="0">
                <a:latin typeface="Twinkl" panose="02000000000000000000" pitchFamily="2" charset="0"/>
              </a:rPr>
              <a:t>fossi</a:t>
            </a:r>
            <a:r>
              <a:rPr lang="en-US" sz="23900" dirty="0" smtClean="0">
                <a:latin typeface="Twinkl" panose="02000000000000000000" pitchFamily="2" charset="0"/>
              </a:rPr>
              <a:t>l</a:t>
            </a:r>
            <a:endParaRPr lang="en-GB" sz="23900" dirty="0">
              <a:latin typeface="Twinkl" panose="02000000000000000000" pitchFamily="2" charset="0"/>
            </a:endParaRPr>
          </a:p>
        </p:txBody>
      </p:sp>
    </p:spTree>
    <p:extLst>
      <p:ext uri="{BB962C8B-B14F-4D97-AF65-F5344CB8AC3E}">
        <p14:creationId xmlns:p14="http://schemas.microsoft.com/office/powerpoint/2010/main" val="28616262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09489" y="3798277"/>
            <a:ext cx="11662117" cy="1481650"/>
          </a:xfrm>
        </p:spPr>
        <p:txBody>
          <a:bodyPr>
            <a:normAutofit fontScale="90000"/>
          </a:bodyPr>
          <a:lstStyle/>
          <a:p>
            <a:pPr algn="ctr"/>
            <a:r>
              <a:rPr lang="en-GB" dirty="0" smtClean="0">
                <a:latin typeface="Twinkl" panose="02000000000000000000" pitchFamily="2" charset="0"/>
              </a:rPr>
              <a:t>fossil</a:t>
            </a:r>
            <a:r>
              <a:rPr lang="en-GB" dirty="0">
                <a:latin typeface="Twinkl" panose="02000000000000000000" pitchFamily="2" charset="0"/>
              </a:rPr>
              <a:t/>
            </a:r>
            <a:br>
              <a:rPr lang="en-GB" dirty="0">
                <a:latin typeface="Twinkl" panose="02000000000000000000" pitchFamily="2" charset="0"/>
              </a:rPr>
            </a:br>
            <a:r>
              <a:rPr lang="en-GB" dirty="0" err="1" smtClean="0">
                <a:latin typeface="Twinkl" panose="02000000000000000000" pitchFamily="2" charset="0"/>
              </a:rPr>
              <a:t>foss</a:t>
            </a:r>
            <a:r>
              <a:rPr lang="en-GB" dirty="0" smtClean="0">
                <a:latin typeface="Twinkl" panose="02000000000000000000" pitchFamily="2" charset="0"/>
              </a:rPr>
              <a:t> </a:t>
            </a:r>
            <a:r>
              <a:rPr lang="en-GB" dirty="0">
                <a:latin typeface="Twinkl" panose="02000000000000000000" pitchFamily="2" charset="0"/>
              </a:rPr>
              <a:t>+ </a:t>
            </a:r>
            <a:r>
              <a:rPr lang="en-GB" dirty="0" err="1">
                <a:latin typeface="Twinkl" panose="02000000000000000000" pitchFamily="2" charset="0"/>
              </a:rPr>
              <a:t>i</a:t>
            </a:r>
            <a:r>
              <a:rPr lang="en-GB" dirty="0" err="1" smtClean="0">
                <a:latin typeface="Twinkl" panose="02000000000000000000" pitchFamily="2" charset="0"/>
              </a:rPr>
              <a:t>l</a:t>
            </a:r>
            <a:r>
              <a:rPr lang="en-GB" dirty="0" smtClean="0">
                <a:latin typeface="Twinkl" panose="02000000000000000000" pitchFamily="2" charset="0"/>
              </a:rPr>
              <a:t> </a:t>
            </a:r>
            <a:r>
              <a:rPr lang="en-GB" dirty="0">
                <a:latin typeface="Twinkl" panose="02000000000000000000" pitchFamily="2" charset="0"/>
              </a:rPr>
              <a:t>= </a:t>
            </a:r>
            <a:r>
              <a:rPr lang="en-GB" dirty="0" smtClean="0">
                <a:latin typeface="Twinkl" panose="02000000000000000000" pitchFamily="2" charset="0"/>
              </a:rPr>
              <a:t>fossil</a:t>
            </a:r>
            <a:r>
              <a:rPr lang="en-GB" dirty="0">
                <a:latin typeface="Twinkl" panose="02000000000000000000" pitchFamily="2" charset="0"/>
              </a:rPr>
              <a:t/>
            </a:r>
            <a:br>
              <a:rPr lang="en-GB" dirty="0">
                <a:latin typeface="Twinkl" panose="02000000000000000000" pitchFamily="2" charset="0"/>
              </a:rPr>
            </a:br>
            <a:r>
              <a:rPr lang="en-GB" dirty="0">
                <a:latin typeface="Twinkl" panose="02000000000000000000" pitchFamily="2" charset="0"/>
              </a:rPr>
              <a:t/>
            </a:r>
            <a:br>
              <a:rPr lang="en-GB" dirty="0">
                <a:latin typeface="Twinkl" panose="02000000000000000000" pitchFamily="2" charset="0"/>
              </a:rPr>
            </a:br>
            <a:endParaRPr lang="en-GB" i="1" dirty="0">
              <a:latin typeface="Twinkl" panose="02000000000000000000" pitchFamily="2" charset="0"/>
            </a:endParaRPr>
          </a:p>
        </p:txBody>
      </p:sp>
      <p:pic>
        <p:nvPicPr>
          <p:cNvPr id="3" name="Picture 2"/>
          <p:cNvPicPr>
            <a:picLocks noChangeAspect="1"/>
          </p:cNvPicPr>
          <p:nvPr/>
        </p:nvPicPr>
        <p:blipFill>
          <a:blip r:embed="rId2"/>
          <a:stretch>
            <a:fillRect/>
          </a:stretch>
        </p:blipFill>
        <p:spPr>
          <a:xfrm>
            <a:off x="808456" y="319393"/>
            <a:ext cx="2206943" cy="2145978"/>
          </a:xfrm>
          <a:prstGeom prst="rect">
            <a:avLst/>
          </a:prstGeom>
        </p:spPr>
      </p:pic>
    </p:spTree>
    <p:extLst>
      <p:ext uri="{BB962C8B-B14F-4D97-AF65-F5344CB8AC3E}">
        <p14:creationId xmlns:p14="http://schemas.microsoft.com/office/powerpoint/2010/main" val="25615799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09489" y="3798277"/>
            <a:ext cx="11662117" cy="1481650"/>
          </a:xfrm>
        </p:spPr>
        <p:txBody>
          <a:bodyPr>
            <a:normAutofit fontScale="90000"/>
          </a:bodyPr>
          <a:lstStyle/>
          <a:p>
            <a:pPr algn="ctr"/>
            <a:r>
              <a:rPr lang="en-GB" dirty="0" smtClean="0">
                <a:latin typeface="Twinkl" panose="02000000000000000000" pitchFamily="2" charset="0"/>
              </a:rPr>
              <a:t>fossil</a:t>
            </a:r>
            <a:r>
              <a:rPr lang="en-GB" dirty="0">
                <a:latin typeface="Twinkl" panose="02000000000000000000" pitchFamily="2" charset="0"/>
              </a:rPr>
              <a:t/>
            </a:r>
            <a:br>
              <a:rPr lang="en-GB" dirty="0">
                <a:latin typeface="Twinkl" panose="02000000000000000000" pitchFamily="2" charset="0"/>
              </a:rPr>
            </a:br>
            <a:r>
              <a:rPr lang="en-GB" dirty="0" err="1" smtClean="0">
                <a:latin typeface="Twinkl" panose="02000000000000000000" pitchFamily="2" charset="0"/>
              </a:rPr>
              <a:t>foss</a:t>
            </a:r>
            <a:r>
              <a:rPr lang="en-GB" dirty="0" smtClean="0">
                <a:latin typeface="Twinkl" panose="02000000000000000000" pitchFamily="2" charset="0"/>
              </a:rPr>
              <a:t> </a:t>
            </a:r>
            <a:r>
              <a:rPr lang="en-GB" dirty="0">
                <a:latin typeface="Twinkl" panose="02000000000000000000" pitchFamily="2" charset="0"/>
              </a:rPr>
              <a:t>+ </a:t>
            </a:r>
            <a:r>
              <a:rPr lang="en-GB" dirty="0" err="1">
                <a:latin typeface="Twinkl" panose="02000000000000000000" pitchFamily="2" charset="0"/>
              </a:rPr>
              <a:t>i</a:t>
            </a:r>
            <a:r>
              <a:rPr lang="en-GB" dirty="0" err="1" smtClean="0">
                <a:latin typeface="Twinkl" panose="02000000000000000000" pitchFamily="2" charset="0"/>
              </a:rPr>
              <a:t>l</a:t>
            </a:r>
            <a:r>
              <a:rPr lang="en-GB" dirty="0" smtClean="0">
                <a:latin typeface="Twinkl" panose="02000000000000000000" pitchFamily="2" charset="0"/>
              </a:rPr>
              <a:t> </a:t>
            </a:r>
            <a:r>
              <a:rPr lang="en-GB" dirty="0">
                <a:latin typeface="Twinkl" panose="02000000000000000000" pitchFamily="2" charset="0"/>
              </a:rPr>
              <a:t>= </a:t>
            </a:r>
            <a:r>
              <a:rPr lang="en-GB" dirty="0" smtClean="0">
                <a:latin typeface="Twinkl" panose="02000000000000000000" pitchFamily="2" charset="0"/>
              </a:rPr>
              <a:t>fossil</a:t>
            </a:r>
            <a:r>
              <a:rPr lang="en-GB" dirty="0">
                <a:latin typeface="Twinkl" panose="02000000000000000000" pitchFamily="2" charset="0"/>
              </a:rPr>
              <a:t/>
            </a:r>
            <a:br>
              <a:rPr lang="en-GB" dirty="0">
                <a:latin typeface="Twinkl" panose="02000000000000000000" pitchFamily="2" charset="0"/>
              </a:rPr>
            </a:br>
            <a:r>
              <a:rPr lang="en-GB" dirty="0">
                <a:latin typeface="Twinkl" panose="02000000000000000000" pitchFamily="2" charset="0"/>
              </a:rPr>
              <a:t/>
            </a:r>
            <a:br>
              <a:rPr lang="en-GB" dirty="0">
                <a:latin typeface="Twinkl" panose="02000000000000000000" pitchFamily="2" charset="0"/>
              </a:rPr>
            </a:br>
            <a:r>
              <a:rPr lang="en-GB" dirty="0" smtClean="0">
                <a:latin typeface="Twinkl" panose="02000000000000000000" pitchFamily="2" charset="0"/>
              </a:rPr>
              <a:t>They found a fossil on the beach.</a:t>
            </a:r>
            <a:r>
              <a:rPr lang="en-GB" dirty="0">
                <a:latin typeface="Twinkl" panose="02000000000000000000" pitchFamily="2" charset="0"/>
              </a:rPr>
              <a:t/>
            </a:r>
            <a:br>
              <a:rPr lang="en-GB" dirty="0">
                <a:latin typeface="Twinkl" panose="02000000000000000000" pitchFamily="2" charset="0"/>
              </a:rPr>
            </a:br>
            <a:endParaRPr lang="en-GB" i="1" dirty="0">
              <a:latin typeface="Twinkl" panose="02000000000000000000" pitchFamily="2" charset="0"/>
            </a:endParaRPr>
          </a:p>
        </p:txBody>
      </p:sp>
      <p:pic>
        <p:nvPicPr>
          <p:cNvPr id="3" name="Picture 2"/>
          <p:cNvPicPr>
            <a:picLocks noChangeAspect="1"/>
          </p:cNvPicPr>
          <p:nvPr/>
        </p:nvPicPr>
        <p:blipFill>
          <a:blip r:embed="rId2"/>
          <a:stretch>
            <a:fillRect/>
          </a:stretch>
        </p:blipFill>
        <p:spPr>
          <a:xfrm>
            <a:off x="808456" y="319393"/>
            <a:ext cx="2206943" cy="2145978"/>
          </a:xfrm>
          <a:prstGeom prst="rect">
            <a:avLst/>
          </a:prstGeom>
        </p:spPr>
      </p:pic>
    </p:spTree>
    <p:extLst>
      <p:ext uri="{BB962C8B-B14F-4D97-AF65-F5344CB8AC3E}">
        <p14:creationId xmlns:p14="http://schemas.microsoft.com/office/powerpoint/2010/main" val="22808822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23900" dirty="0" smtClean="0">
                <a:latin typeface="Twinkl" panose="02000000000000000000" pitchFamily="2" charset="0"/>
              </a:rPr>
              <a:t>pencil</a:t>
            </a:r>
            <a:endParaRPr lang="en-GB" sz="23900" dirty="0">
              <a:latin typeface="Twinkl" panose="02000000000000000000" pitchFamily="2" charset="0"/>
            </a:endParaRPr>
          </a:p>
        </p:txBody>
      </p:sp>
    </p:spTree>
    <p:extLst>
      <p:ext uri="{BB962C8B-B14F-4D97-AF65-F5344CB8AC3E}">
        <p14:creationId xmlns:p14="http://schemas.microsoft.com/office/powerpoint/2010/main" val="9950744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4"/>
            <a:ext cx="10515600" cy="3126011"/>
          </a:xfrm>
        </p:spPr>
        <p:txBody>
          <a:bodyPr>
            <a:noAutofit/>
          </a:bodyPr>
          <a:lstStyle/>
          <a:p>
            <a:pPr algn="ctr"/>
            <a:r>
              <a:rPr lang="en-GB" sz="6600" dirty="0" smtClean="0">
                <a:latin typeface="Twinkl" panose="02000000000000000000" pitchFamily="2" charset="0"/>
              </a:rPr>
              <a:t>pencil</a:t>
            </a:r>
            <a:r>
              <a:rPr lang="en-GB" sz="6600" dirty="0" smtClean="0">
                <a:latin typeface="Twinkl" panose="02000000000000000000" pitchFamily="2" charset="0"/>
              </a:rPr>
              <a:t/>
            </a:r>
            <a:br>
              <a:rPr lang="en-GB" sz="6600" dirty="0" smtClean="0">
                <a:latin typeface="Twinkl" panose="02000000000000000000" pitchFamily="2" charset="0"/>
              </a:rPr>
            </a:br>
            <a:r>
              <a:rPr lang="en-GB" sz="6600" dirty="0" err="1" smtClean="0">
                <a:latin typeface="Twinkl" panose="02000000000000000000" pitchFamily="2" charset="0"/>
              </a:rPr>
              <a:t>penc</a:t>
            </a:r>
            <a:r>
              <a:rPr lang="en-GB" sz="6600" dirty="0" smtClean="0">
                <a:latin typeface="Twinkl" panose="02000000000000000000" pitchFamily="2" charset="0"/>
              </a:rPr>
              <a:t> </a:t>
            </a:r>
            <a:r>
              <a:rPr lang="en-GB" sz="6600" dirty="0" smtClean="0">
                <a:latin typeface="Twinkl" panose="02000000000000000000" pitchFamily="2" charset="0"/>
              </a:rPr>
              <a:t>+ </a:t>
            </a:r>
            <a:r>
              <a:rPr lang="en-GB" sz="6600" dirty="0" err="1">
                <a:latin typeface="Twinkl" panose="02000000000000000000" pitchFamily="2" charset="0"/>
              </a:rPr>
              <a:t>i</a:t>
            </a:r>
            <a:r>
              <a:rPr lang="en-GB" sz="6600" dirty="0" err="1" smtClean="0">
                <a:latin typeface="Twinkl" panose="02000000000000000000" pitchFamily="2" charset="0"/>
              </a:rPr>
              <a:t>l</a:t>
            </a:r>
            <a:r>
              <a:rPr lang="en-GB" sz="6600" dirty="0" smtClean="0">
                <a:latin typeface="Twinkl" panose="02000000000000000000" pitchFamily="2" charset="0"/>
              </a:rPr>
              <a:t> </a:t>
            </a:r>
            <a:r>
              <a:rPr lang="en-GB" sz="6600" dirty="0" smtClean="0">
                <a:latin typeface="Twinkl" panose="02000000000000000000" pitchFamily="2" charset="0"/>
              </a:rPr>
              <a:t>= </a:t>
            </a:r>
            <a:r>
              <a:rPr lang="en-GB" sz="6600" dirty="0" smtClean="0">
                <a:latin typeface="Twinkl" panose="02000000000000000000" pitchFamily="2" charset="0"/>
              </a:rPr>
              <a:t>pencil</a:t>
            </a:r>
            <a:br>
              <a:rPr lang="en-GB" sz="6600" dirty="0" smtClean="0">
                <a:latin typeface="Twinkl" panose="02000000000000000000" pitchFamily="2" charset="0"/>
              </a:rPr>
            </a:br>
            <a:endParaRPr lang="en-GB" sz="6600" i="1" dirty="0">
              <a:latin typeface="Twinkl" panose="02000000000000000000" pitchFamily="2" charset="0"/>
            </a:endParaRPr>
          </a:p>
        </p:txBody>
      </p:sp>
      <p:pic>
        <p:nvPicPr>
          <p:cNvPr id="5" name="Picture 4"/>
          <p:cNvPicPr>
            <a:picLocks noChangeAspect="1"/>
          </p:cNvPicPr>
          <p:nvPr/>
        </p:nvPicPr>
        <p:blipFill>
          <a:blip r:embed="rId2"/>
          <a:stretch>
            <a:fillRect/>
          </a:stretch>
        </p:blipFill>
        <p:spPr>
          <a:xfrm>
            <a:off x="505258" y="332508"/>
            <a:ext cx="3879272" cy="2216727"/>
          </a:xfrm>
          <a:prstGeom prst="rect">
            <a:avLst/>
          </a:prstGeom>
        </p:spPr>
      </p:pic>
    </p:spTree>
    <p:extLst>
      <p:ext uri="{BB962C8B-B14F-4D97-AF65-F5344CB8AC3E}">
        <p14:creationId xmlns:p14="http://schemas.microsoft.com/office/powerpoint/2010/main" val="34320633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4"/>
            <a:ext cx="10515600" cy="3126011"/>
          </a:xfrm>
        </p:spPr>
        <p:txBody>
          <a:bodyPr>
            <a:noAutofit/>
          </a:bodyPr>
          <a:lstStyle/>
          <a:p>
            <a:pPr algn="ctr"/>
            <a:r>
              <a:rPr lang="en-GB" sz="6600" dirty="0" smtClean="0">
                <a:latin typeface="Twinkl" panose="02000000000000000000" pitchFamily="2" charset="0"/>
              </a:rPr>
              <a:t>pencil</a:t>
            </a:r>
            <a:r>
              <a:rPr lang="en-GB" sz="6600" dirty="0" smtClean="0">
                <a:latin typeface="Twinkl" panose="02000000000000000000" pitchFamily="2" charset="0"/>
              </a:rPr>
              <a:t/>
            </a:r>
            <a:br>
              <a:rPr lang="en-GB" sz="6600" dirty="0" smtClean="0">
                <a:latin typeface="Twinkl" panose="02000000000000000000" pitchFamily="2" charset="0"/>
              </a:rPr>
            </a:br>
            <a:r>
              <a:rPr lang="en-GB" sz="6600" dirty="0" err="1" smtClean="0">
                <a:latin typeface="Twinkl" panose="02000000000000000000" pitchFamily="2" charset="0"/>
              </a:rPr>
              <a:t>penc</a:t>
            </a:r>
            <a:r>
              <a:rPr lang="en-GB" sz="6600" dirty="0" smtClean="0">
                <a:latin typeface="Twinkl" panose="02000000000000000000" pitchFamily="2" charset="0"/>
              </a:rPr>
              <a:t> </a:t>
            </a:r>
            <a:r>
              <a:rPr lang="en-GB" sz="6600" dirty="0" smtClean="0">
                <a:latin typeface="Twinkl" panose="02000000000000000000" pitchFamily="2" charset="0"/>
              </a:rPr>
              <a:t>+ </a:t>
            </a:r>
            <a:r>
              <a:rPr lang="en-GB" sz="6600" dirty="0" err="1">
                <a:latin typeface="Twinkl" panose="02000000000000000000" pitchFamily="2" charset="0"/>
              </a:rPr>
              <a:t>i</a:t>
            </a:r>
            <a:r>
              <a:rPr lang="en-GB" sz="6600" dirty="0" err="1" smtClean="0">
                <a:latin typeface="Twinkl" panose="02000000000000000000" pitchFamily="2" charset="0"/>
              </a:rPr>
              <a:t>l</a:t>
            </a:r>
            <a:r>
              <a:rPr lang="en-GB" sz="6600" dirty="0" smtClean="0">
                <a:latin typeface="Twinkl" panose="02000000000000000000" pitchFamily="2" charset="0"/>
              </a:rPr>
              <a:t> </a:t>
            </a:r>
            <a:r>
              <a:rPr lang="en-GB" sz="6600" dirty="0" smtClean="0">
                <a:latin typeface="Twinkl" panose="02000000000000000000" pitchFamily="2" charset="0"/>
              </a:rPr>
              <a:t>= </a:t>
            </a:r>
            <a:r>
              <a:rPr lang="en-GB" sz="6600" dirty="0" smtClean="0">
                <a:latin typeface="Twinkl" panose="02000000000000000000" pitchFamily="2" charset="0"/>
              </a:rPr>
              <a:t>pencil</a:t>
            </a:r>
            <a:br>
              <a:rPr lang="en-GB" sz="6600" dirty="0" smtClean="0">
                <a:latin typeface="Twinkl" panose="02000000000000000000" pitchFamily="2" charset="0"/>
              </a:rPr>
            </a:br>
            <a:r>
              <a:rPr lang="en-GB" sz="6600" dirty="0" smtClean="0">
                <a:latin typeface="Twinkl" panose="02000000000000000000" pitchFamily="2" charset="0"/>
              </a:rPr>
              <a:t>Sharpen your pencil, it is</a:t>
            </a:r>
            <a:br>
              <a:rPr lang="en-GB" sz="6600" dirty="0" smtClean="0">
                <a:latin typeface="Twinkl" panose="02000000000000000000" pitchFamily="2" charset="0"/>
              </a:rPr>
            </a:br>
            <a:r>
              <a:rPr lang="en-GB" sz="6600" dirty="0" smtClean="0">
                <a:latin typeface="Twinkl" panose="02000000000000000000" pitchFamily="2" charset="0"/>
              </a:rPr>
              <a:t>blunt!</a:t>
            </a:r>
            <a:endParaRPr lang="en-GB" sz="6600" i="1" dirty="0">
              <a:latin typeface="Twinkl" panose="02000000000000000000" pitchFamily="2" charset="0"/>
            </a:endParaRPr>
          </a:p>
        </p:txBody>
      </p:sp>
      <p:pic>
        <p:nvPicPr>
          <p:cNvPr id="5" name="Picture 4"/>
          <p:cNvPicPr>
            <a:picLocks noChangeAspect="1"/>
          </p:cNvPicPr>
          <p:nvPr/>
        </p:nvPicPr>
        <p:blipFill>
          <a:blip r:embed="rId2"/>
          <a:stretch>
            <a:fillRect/>
          </a:stretch>
        </p:blipFill>
        <p:spPr>
          <a:xfrm>
            <a:off x="505258" y="332508"/>
            <a:ext cx="3879272" cy="2216727"/>
          </a:xfrm>
          <a:prstGeom prst="rect">
            <a:avLst/>
          </a:prstGeom>
        </p:spPr>
      </p:pic>
    </p:spTree>
    <p:extLst>
      <p:ext uri="{BB962C8B-B14F-4D97-AF65-F5344CB8AC3E}">
        <p14:creationId xmlns:p14="http://schemas.microsoft.com/office/powerpoint/2010/main" val="42541366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US" dirty="0" smtClean="0">
                <a:latin typeface="Twinkl" panose="02000000000000000000" pitchFamily="2" charset="0"/>
              </a:rPr>
              <a:t>They found a fossil on the beach.</a:t>
            </a:r>
            <a:endParaRPr lang="en-GB" dirty="0">
              <a:latin typeface="Twinkl" panose="02000000000000000000" pitchFamily="2" charset="0"/>
            </a:endParaRPr>
          </a:p>
        </p:txBody>
      </p:sp>
    </p:spTree>
    <p:extLst>
      <p:ext uri="{BB962C8B-B14F-4D97-AF65-F5344CB8AC3E}">
        <p14:creationId xmlns:p14="http://schemas.microsoft.com/office/powerpoint/2010/main" val="16458747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US" dirty="0" smtClean="0">
                <a:latin typeface="Twinkl" panose="02000000000000000000" pitchFamily="2" charset="0"/>
              </a:rPr>
              <a:t>They found a ______ on the beach.</a:t>
            </a:r>
            <a:endParaRPr lang="en-GB" dirty="0">
              <a:latin typeface="Twinkl" panose="02000000000000000000" pitchFamily="2" charset="0"/>
            </a:endParaRPr>
          </a:p>
        </p:txBody>
      </p:sp>
    </p:spTree>
    <p:extLst>
      <p:ext uri="{BB962C8B-B14F-4D97-AF65-F5344CB8AC3E}">
        <p14:creationId xmlns:p14="http://schemas.microsoft.com/office/powerpoint/2010/main" val="2767692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US" dirty="0" smtClean="0">
                <a:latin typeface="Twinkl" panose="02000000000000000000" pitchFamily="2" charset="0"/>
              </a:rPr>
              <a:t>They found a </a:t>
            </a:r>
            <a:r>
              <a:rPr lang="en-US" u="sng" dirty="0" smtClean="0">
                <a:latin typeface="Twinkl" panose="02000000000000000000" pitchFamily="2" charset="0"/>
              </a:rPr>
              <a:t>fossil</a:t>
            </a:r>
            <a:r>
              <a:rPr lang="en-US" dirty="0" smtClean="0">
                <a:latin typeface="Twinkl" panose="02000000000000000000" pitchFamily="2" charset="0"/>
              </a:rPr>
              <a:t> on the beach.</a:t>
            </a:r>
            <a:endParaRPr lang="en-GB" dirty="0">
              <a:latin typeface="Twinkl" panose="02000000000000000000" pitchFamily="2" charset="0"/>
            </a:endParaRPr>
          </a:p>
        </p:txBody>
      </p:sp>
    </p:spTree>
    <p:extLst>
      <p:ext uri="{BB962C8B-B14F-4D97-AF65-F5344CB8AC3E}">
        <p14:creationId xmlns:p14="http://schemas.microsoft.com/office/powerpoint/2010/main" val="16871285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smtClean="0">
                <a:latin typeface="Twinkl" panose="02000000000000000000" pitchFamily="2" charset="0"/>
              </a:rPr>
              <a:t>Sharpen your pencil, it is blunt!</a:t>
            </a:r>
            <a:r>
              <a:rPr lang="en-GB" dirty="0">
                <a:latin typeface="Twinkl" panose="02000000000000000000" pitchFamily="2" charset="0"/>
              </a:rPr>
              <a:t/>
            </a:r>
            <a:br>
              <a:rPr lang="en-GB" dirty="0">
                <a:latin typeface="Twinkl" panose="02000000000000000000" pitchFamily="2" charset="0"/>
              </a:rPr>
            </a:br>
            <a:endParaRPr lang="en-GB" i="1" dirty="0">
              <a:latin typeface="Twinkl" panose="02000000000000000000" pitchFamily="2" charset="0"/>
            </a:endParaRPr>
          </a:p>
        </p:txBody>
      </p:sp>
    </p:spTree>
    <p:extLst>
      <p:ext uri="{BB962C8B-B14F-4D97-AF65-F5344CB8AC3E}">
        <p14:creationId xmlns:p14="http://schemas.microsoft.com/office/powerpoint/2010/main" val="31291233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lstStyle/>
          <a:p>
            <a:pPr algn="ctr"/>
            <a:r>
              <a:rPr lang="en-GB" dirty="0">
                <a:latin typeface="Twinkl" panose="02000000000000000000" pitchFamily="2" charset="0"/>
              </a:rPr>
              <a:t>Let’s </a:t>
            </a:r>
            <a:r>
              <a:rPr lang="en-GB" i="1" dirty="0">
                <a:latin typeface="Twinkl" panose="02000000000000000000" pitchFamily="2" charset="0"/>
              </a:rPr>
              <a:t>Revisit and Review</a:t>
            </a:r>
            <a:r>
              <a:rPr lang="en-GB" dirty="0">
                <a:latin typeface="Twinkl" panose="02000000000000000000" pitchFamily="2" charset="0"/>
              </a:rPr>
              <a:t>…</a:t>
            </a:r>
          </a:p>
        </p:txBody>
      </p:sp>
    </p:spTree>
    <p:extLst>
      <p:ext uri="{BB962C8B-B14F-4D97-AF65-F5344CB8AC3E}">
        <p14:creationId xmlns:p14="http://schemas.microsoft.com/office/powerpoint/2010/main" val="37862369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smtClean="0">
                <a:latin typeface="Twinkl" panose="02000000000000000000" pitchFamily="2" charset="0"/>
              </a:rPr>
              <a:t>Sharpen your ______, it is blunt!</a:t>
            </a:r>
            <a:r>
              <a:rPr lang="en-GB" dirty="0">
                <a:latin typeface="Twinkl" panose="02000000000000000000" pitchFamily="2" charset="0"/>
              </a:rPr>
              <a:t/>
            </a:r>
            <a:br>
              <a:rPr lang="en-GB" dirty="0">
                <a:latin typeface="Twinkl" panose="02000000000000000000" pitchFamily="2" charset="0"/>
              </a:rPr>
            </a:br>
            <a:endParaRPr lang="en-GB" i="1" dirty="0">
              <a:latin typeface="Twinkl" panose="02000000000000000000" pitchFamily="2" charset="0"/>
            </a:endParaRPr>
          </a:p>
        </p:txBody>
      </p:sp>
    </p:spTree>
    <p:extLst>
      <p:ext uri="{BB962C8B-B14F-4D97-AF65-F5344CB8AC3E}">
        <p14:creationId xmlns:p14="http://schemas.microsoft.com/office/powerpoint/2010/main" val="30840905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smtClean="0">
                <a:latin typeface="Twinkl" panose="02000000000000000000" pitchFamily="2" charset="0"/>
              </a:rPr>
              <a:t>Sharpen your </a:t>
            </a:r>
            <a:r>
              <a:rPr lang="en-GB" u="sng" dirty="0" smtClean="0">
                <a:latin typeface="Twinkl" panose="02000000000000000000" pitchFamily="2" charset="0"/>
              </a:rPr>
              <a:t>pencil,</a:t>
            </a:r>
            <a:r>
              <a:rPr lang="en-GB" dirty="0" smtClean="0">
                <a:latin typeface="Twinkl" panose="02000000000000000000" pitchFamily="2" charset="0"/>
              </a:rPr>
              <a:t> it is blunt!</a:t>
            </a:r>
            <a:r>
              <a:rPr lang="en-GB" dirty="0">
                <a:latin typeface="Twinkl" panose="02000000000000000000" pitchFamily="2" charset="0"/>
              </a:rPr>
              <a:t/>
            </a:r>
            <a:br>
              <a:rPr lang="en-GB" dirty="0">
                <a:latin typeface="Twinkl" panose="02000000000000000000" pitchFamily="2" charset="0"/>
              </a:rPr>
            </a:br>
            <a:endParaRPr lang="en-GB" i="1" dirty="0">
              <a:latin typeface="Twinkl" panose="02000000000000000000" pitchFamily="2" charset="0"/>
            </a:endParaRPr>
          </a:p>
        </p:txBody>
      </p:sp>
    </p:spTree>
    <p:extLst>
      <p:ext uri="{BB962C8B-B14F-4D97-AF65-F5344CB8AC3E}">
        <p14:creationId xmlns:p14="http://schemas.microsoft.com/office/powerpoint/2010/main" val="92525015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panose="02000000000000000000" pitchFamily="2" charset="0"/>
              </a:rPr>
              <a:t>New CHALLENGE words.</a:t>
            </a:r>
            <a:endParaRPr lang="en-GB" i="1" dirty="0">
              <a:latin typeface="Twinkl" panose="02000000000000000000" pitchFamily="2" charset="0"/>
            </a:endParaRPr>
          </a:p>
        </p:txBody>
      </p:sp>
    </p:spTree>
    <p:extLst>
      <p:ext uri="{BB962C8B-B14F-4D97-AF65-F5344CB8AC3E}">
        <p14:creationId xmlns:p14="http://schemas.microsoft.com/office/powerpoint/2010/main" val="27610667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19900" dirty="0" smtClean="0">
                <a:latin typeface="Twinkl" panose="02000000000000000000" pitchFamily="2" charset="0"/>
              </a:rPr>
              <a:t>find</a:t>
            </a:r>
            <a:endParaRPr lang="en-GB" sz="19900" dirty="0">
              <a:latin typeface="Twinkl" panose="02000000000000000000" pitchFamily="2" charset="0"/>
            </a:endParaRPr>
          </a:p>
        </p:txBody>
      </p:sp>
    </p:spTree>
    <p:extLst>
      <p:ext uri="{BB962C8B-B14F-4D97-AF65-F5344CB8AC3E}">
        <p14:creationId xmlns:p14="http://schemas.microsoft.com/office/powerpoint/2010/main" val="13899995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9600" dirty="0" smtClean="0">
                <a:latin typeface="Twinkl" panose="02000000000000000000" pitchFamily="2" charset="0"/>
              </a:rPr>
              <a:t>find</a:t>
            </a:r>
            <a:br>
              <a:rPr lang="en-US" sz="9600" dirty="0" smtClean="0">
                <a:latin typeface="Twinkl" panose="02000000000000000000" pitchFamily="2" charset="0"/>
              </a:rPr>
            </a:br>
            <a:r>
              <a:rPr lang="en-US" sz="5400" dirty="0" smtClean="0">
                <a:latin typeface="Twinkl" panose="02000000000000000000" pitchFamily="2" charset="0"/>
              </a:rPr>
              <a:t>to discover or identify something</a:t>
            </a:r>
            <a:endParaRPr lang="en-GB" sz="7200" dirty="0">
              <a:latin typeface="Twinkl" panose="02000000000000000000" pitchFamily="2" charset="0"/>
            </a:endParaRPr>
          </a:p>
        </p:txBody>
      </p:sp>
    </p:spTree>
    <p:extLst>
      <p:ext uri="{BB962C8B-B14F-4D97-AF65-F5344CB8AC3E}">
        <p14:creationId xmlns:p14="http://schemas.microsoft.com/office/powerpoint/2010/main" val="42355025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7200" dirty="0" smtClean="0">
                <a:latin typeface="Twinkl" panose="02000000000000000000" pitchFamily="2" charset="0"/>
              </a:rPr>
              <a:t>I can’t find my keys!</a:t>
            </a:r>
            <a:endParaRPr lang="en-GB" sz="7200" dirty="0">
              <a:latin typeface="Twinkl" panose="02000000000000000000" pitchFamily="2" charset="0"/>
            </a:endParaRPr>
          </a:p>
        </p:txBody>
      </p:sp>
    </p:spTree>
    <p:extLst>
      <p:ext uri="{BB962C8B-B14F-4D97-AF65-F5344CB8AC3E}">
        <p14:creationId xmlns:p14="http://schemas.microsoft.com/office/powerpoint/2010/main" val="177632081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19900" dirty="0">
                <a:latin typeface="Twinkl" panose="02000000000000000000" pitchFamily="2" charset="0"/>
              </a:rPr>
              <a:t>m</a:t>
            </a:r>
            <a:r>
              <a:rPr lang="en-US" sz="19900" dirty="0" smtClean="0">
                <a:latin typeface="Twinkl" panose="02000000000000000000" pitchFamily="2" charset="0"/>
              </a:rPr>
              <a:t>ind</a:t>
            </a:r>
            <a:endParaRPr lang="en-GB" sz="19900" dirty="0">
              <a:latin typeface="Twinkl" panose="02000000000000000000" pitchFamily="2" charset="0"/>
            </a:endParaRPr>
          </a:p>
        </p:txBody>
      </p:sp>
    </p:spTree>
    <p:extLst>
      <p:ext uri="{BB962C8B-B14F-4D97-AF65-F5344CB8AC3E}">
        <p14:creationId xmlns:p14="http://schemas.microsoft.com/office/powerpoint/2010/main" val="259609634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9600" dirty="0">
                <a:latin typeface="Twinkl" panose="02000000000000000000" pitchFamily="2" charset="0"/>
              </a:rPr>
              <a:t>m</a:t>
            </a:r>
            <a:r>
              <a:rPr lang="en-US" sz="9600" dirty="0" smtClean="0">
                <a:latin typeface="Twinkl" panose="02000000000000000000" pitchFamily="2" charset="0"/>
              </a:rPr>
              <a:t>ind</a:t>
            </a:r>
            <a:br>
              <a:rPr lang="en-US" sz="9600" dirty="0" smtClean="0">
                <a:latin typeface="Twinkl" panose="02000000000000000000" pitchFamily="2" charset="0"/>
              </a:rPr>
            </a:br>
            <a:r>
              <a:rPr lang="en-US" sz="5400" dirty="0" smtClean="0">
                <a:latin typeface="Twinkl" panose="02000000000000000000" pitchFamily="2" charset="0"/>
              </a:rPr>
              <a:t>a person’s ability to think and reason</a:t>
            </a:r>
            <a:endParaRPr lang="en-GB" sz="7200" dirty="0">
              <a:latin typeface="Twinkl" panose="02000000000000000000" pitchFamily="2" charset="0"/>
            </a:endParaRPr>
          </a:p>
        </p:txBody>
      </p:sp>
    </p:spTree>
    <p:extLst>
      <p:ext uri="{BB962C8B-B14F-4D97-AF65-F5344CB8AC3E}">
        <p14:creationId xmlns:p14="http://schemas.microsoft.com/office/powerpoint/2010/main" val="307761477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7200" dirty="0" smtClean="0">
                <a:latin typeface="Twinkl" panose="02000000000000000000" pitchFamily="2" charset="0"/>
              </a:rPr>
              <a:t>A lot of thoughts ran through my mind</a:t>
            </a:r>
            <a:r>
              <a:rPr lang="en-US" sz="7200" dirty="0">
                <a:latin typeface="Twinkl" panose="02000000000000000000" pitchFamily="2" charset="0"/>
              </a:rPr>
              <a:t>.</a:t>
            </a:r>
            <a:endParaRPr lang="en-GB" sz="7200" dirty="0">
              <a:latin typeface="Twinkl" panose="02000000000000000000" pitchFamily="2" charset="0"/>
            </a:endParaRPr>
          </a:p>
        </p:txBody>
      </p:sp>
    </p:spTree>
    <p:extLst>
      <p:ext uri="{BB962C8B-B14F-4D97-AF65-F5344CB8AC3E}">
        <p14:creationId xmlns:p14="http://schemas.microsoft.com/office/powerpoint/2010/main" val="381015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panose="02000000000000000000" pitchFamily="2" charset="0"/>
              </a:rPr>
              <a:t>Let’s </a:t>
            </a:r>
            <a:r>
              <a:rPr lang="en-GB" i="1" dirty="0">
                <a:latin typeface="Twinkl" panose="02000000000000000000" pitchFamily="2" charset="0"/>
              </a:rPr>
              <a:t>Practise and Apply</a:t>
            </a:r>
            <a:r>
              <a:rPr lang="en-GB" dirty="0">
                <a:latin typeface="Twinkl" panose="02000000000000000000" pitchFamily="2" charset="0"/>
              </a:rPr>
              <a:t>.</a:t>
            </a:r>
            <a:endParaRPr lang="en-GB" i="1" dirty="0">
              <a:latin typeface="Twinkl" panose="02000000000000000000" pitchFamily="2" charset="0"/>
            </a:endParaRPr>
          </a:p>
        </p:txBody>
      </p:sp>
    </p:spTree>
    <p:extLst>
      <p:ext uri="{BB962C8B-B14F-4D97-AF65-F5344CB8AC3E}">
        <p14:creationId xmlns:p14="http://schemas.microsoft.com/office/powerpoint/2010/main" val="4768626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panose="02000000000000000000" pitchFamily="2" charset="0"/>
              </a:rPr>
              <a:t>Do you remember this challenge word?</a:t>
            </a:r>
          </a:p>
        </p:txBody>
      </p:sp>
    </p:spTree>
    <p:extLst>
      <p:ext uri="{BB962C8B-B14F-4D97-AF65-F5344CB8AC3E}">
        <p14:creationId xmlns:p14="http://schemas.microsoft.com/office/powerpoint/2010/main" val="23430041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1789054"/>
            <a:ext cx="10515600" cy="1481650"/>
          </a:xfrm>
        </p:spPr>
        <p:txBody>
          <a:bodyPr>
            <a:normAutofit fontScale="90000"/>
          </a:bodyPr>
          <a:lstStyle/>
          <a:p>
            <a:pPr algn="ctr"/>
            <a:r>
              <a:rPr lang="en-GB" dirty="0">
                <a:latin typeface="Twinkl" panose="02000000000000000000" pitchFamily="2" charset="0"/>
              </a:rPr>
              <a:t>Can you spot the spelling rule words and the challenge words?</a:t>
            </a:r>
            <a:endParaRPr lang="en-GB" i="1" dirty="0">
              <a:latin typeface="Twinkl" panose="02000000000000000000" pitchFamily="2" charset="0"/>
            </a:endParaRPr>
          </a:p>
        </p:txBody>
      </p:sp>
    </p:spTree>
    <p:extLst>
      <p:ext uri="{BB962C8B-B14F-4D97-AF65-F5344CB8AC3E}">
        <p14:creationId xmlns:p14="http://schemas.microsoft.com/office/powerpoint/2010/main" val="274382133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2757" y="930729"/>
            <a:ext cx="10711543" cy="5731328"/>
          </a:xfrm>
        </p:spPr>
        <p:txBody>
          <a:bodyPr>
            <a:noAutofit/>
          </a:bodyPr>
          <a:lstStyle/>
          <a:p>
            <a:r>
              <a:rPr lang="en-GB" sz="4000" b="1" u="sng" dirty="0">
                <a:latin typeface="Twinkl" panose="02000000000000000000" pitchFamily="2" charset="0"/>
              </a:rPr>
              <a:t>Wild Weather</a:t>
            </a:r>
            <a:r>
              <a:rPr lang="en-GB" sz="4000" dirty="0">
                <a:latin typeface="Twinkl" panose="02000000000000000000" pitchFamily="2" charset="0"/>
              </a:rPr>
              <a:t/>
            </a:r>
            <a:br>
              <a:rPr lang="en-GB" sz="4000" dirty="0">
                <a:latin typeface="Twinkl" panose="02000000000000000000" pitchFamily="2" charset="0"/>
              </a:rPr>
            </a:br>
            <a:r>
              <a:rPr lang="en-GB" sz="4000" dirty="0">
                <a:latin typeface="Twinkl" panose="02000000000000000000" pitchFamily="2" charset="0"/>
              </a:rPr>
              <a:t>In winter the weather can be freezing cold.  In the past, dead animals have been frozen in the ground eventually making fossils.  You don’t see this often because it is very rare.  </a:t>
            </a:r>
            <a:br>
              <a:rPr lang="en-GB" sz="4000" dirty="0">
                <a:latin typeface="Twinkl" panose="02000000000000000000" pitchFamily="2" charset="0"/>
              </a:rPr>
            </a:br>
            <a:r>
              <a:rPr lang="en-GB" sz="4000" dirty="0">
                <a:latin typeface="Twinkl" panose="02000000000000000000" pitchFamily="2" charset="0"/>
              </a:rPr>
              <a:t>Explorers often find their nostrils can become red when the weather is really cold.</a:t>
            </a:r>
            <a:br>
              <a:rPr lang="en-GB" sz="4000" dirty="0">
                <a:latin typeface="Twinkl" panose="02000000000000000000" pitchFamily="2" charset="0"/>
              </a:rPr>
            </a:br>
            <a:r>
              <a:rPr lang="en-GB" sz="4000" dirty="0">
                <a:latin typeface="Twinkl" panose="02000000000000000000" pitchFamily="2" charset="0"/>
              </a:rPr>
              <a:t>As spring arrives, daffodils begin to grow.  They flower until the end of spring</a:t>
            </a:r>
            <a:r>
              <a:rPr lang="en-GB" sz="4000" dirty="0">
                <a:latin typeface="Twinkl" panose="02000000000000000000" pitchFamily="2" charset="0"/>
              </a:rPr>
              <a:t/>
            </a:r>
            <a:br>
              <a:rPr lang="en-GB" sz="4000" dirty="0">
                <a:latin typeface="Twinkl" panose="02000000000000000000" pitchFamily="2" charset="0"/>
              </a:rPr>
            </a:br>
            <a:endParaRPr lang="en-GB" sz="4000" i="0" dirty="0">
              <a:solidFill>
                <a:srgbClr val="333333"/>
              </a:solidFill>
              <a:effectLst/>
              <a:latin typeface="Twinkl" panose="02000000000000000000" pitchFamily="2" charset="0"/>
            </a:endParaRPr>
          </a:p>
        </p:txBody>
      </p:sp>
    </p:spTree>
    <p:extLst>
      <p:ext uri="{BB962C8B-B14F-4D97-AF65-F5344CB8AC3E}">
        <p14:creationId xmlns:p14="http://schemas.microsoft.com/office/powerpoint/2010/main" val="243350014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2757" y="930729"/>
            <a:ext cx="10711543" cy="5731328"/>
          </a:xfrm>
        </p:spPr>
        <p:txBody>
          <a:bodyPr>
            <a:noAutofit/>
          </a:bodyPr>
          <a:lstStyle/>
          <a:p>
            <a:r>
              <a:rPr lang="en-GB" sz="4000" b="1" u="sng" dirty="0">
                <a:latin typeface="Twinkl" panose="02000000000000000000" pitchFamily="2" charset="0"/>
              </a:rPr>
              <a:t>Wild Weather</a:t>
            </a:r>
            <a:r>
              <a:rPr lang="en-GB" sz="4000" dirty="0">
                <a:latin typeface="Twinkl" panose="02000000000000000000" pitchFamily="2" charset="0"/>
              </a:rPr>
              <a:t/>
            </a:r>
            <a:br>
              <a:rPr lang="en-GB" sz="4000" dirty="0">
                <a:latin typeface="Twinkl" panose="02000000000000000000" pitchFamily="2" charset="0"/>
              </a:rPr>
            </a:br>
            <a:r>
              <a:rPr lang="en-GB" sz="4000" dirty="0">
                <a:latin typeface="Twinkl" panose="02000000000000000000" pitchFamily="2" charset="0"/>
              </a:rPr>
              <a:t>In winter the weather can be freezing cold.  In the past, dead animals have been frozen in the ground eventually making </a:t>
            </a:r>
            <a:r>
              <a:rPr lang="en-GB" sz="4000" b="1" dirty="0">
                <a:solidFill>
                  <a:srgbClr val="FF0000"/>
                </a:solidFill>
                <a:latin typeface="Twinkl" panose="02000000000000000000" pitchFamily="2" charset="0"/>
              </a:rPr>
              <a:t>fossil</a:t>
            </a:r>
            <a:r>
              <a:rPr lang="en-GB" sz="4000" dirty="0">
                <a:latin typeface="Twinkl" panose="02000000000000000000" pitchFamily="2" charset="0"/>
              </a:rPr>
              <a:t>s.  You don’t see this often because it is very rare.  </a:t>
            </a:r>
            <a:br>
              <a:rPr lang="en-GB" sz="4000" dirty="0">
                <a:latin typeface="Twinkl" panose="02000000000000000000" pitchFamily="2" charset="0"/>
              </a:rPr>
            </a:br>
            <a:r>
              <a:rPr lang="en-GB" sz="4000" dirty="0">
                <a:latin typeface="Twinkl" panose="02000000000000000000" pitchFamily="2" charset="0"/>
              </a:rPr>
              <a:t>Explorers often find their nostrils can become red when the weather is really cold.</a:t>
            </a:r>
            <a:br>
              <a:rPr lang="en-GB" sz="4000" dirty="0">
                <a:latin typeface="Twinkl" panose="02000000000000000000" pitchFamily="2" charset="0"/>
              </a:rPr>
            </a:br>
            <a:r>
              <a:rPr lang="en-GB" sz="4000" dirty="0">
                <a:latin typeface="Twinkl" panose="02000000000000000000" pitchFamily="2" charset="0"/>
              </a:rPr>
              <a:t>As spring arrives, daffodils begin to grow.  They flower until the end of spring</a:t>
            </a:r>
            <a:r>
              <a:rPr lang="en-GB" sz="4000" dirty="0">
                <a:latin typeface="Twinkl" panose="02000000000000000000" pitchFamily="2" charset="0"/>
              </a:rPr>
              <a:t/>
            </a:r>
            <a:br>
              <a:rPr lang="en-GB" sz="4000" dirty="0">
                <a:latin typeface="Twinkl" panose="02000000000000000000" pitchFamily="2" charset="0"/>
              </a:rPr>
            </a:br>
            <a:endParaRPr lang="en-GB" sz="4000" i="0" dirty="0">
              <a:solidFill>
                <a:srgbClr val="333333"/>
              </a:solidFill>
              <a:effectLst/>
              <a:latin typeface="Twinkl" panose="02000000000000000000" pitchFamily="2" charset="0"/>
            </a:endParaRPr>
          </a:p>
        </p:txBody>
      </p:sp>
    </p:spTree>
    <p:extLst>
      <p:ext uri="{BB962C8B-B14F-4D97-AF65-F5344CB8AC3E}">
        <p14:creationId xmlns:p14="http://schemas.microsoft.com/office/powerpoint/2010/main" val="161638270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panose="02000000000000000000" pitchFamily="2" charset="0"/>
              </a:rPr>
              <a:t>Write this sentence as I dictate it to you.</a:t>
            </a:r>
            <a:endParaRPr lang="en-GB" i="1" dirty="0">
              <a:latin typeface="Twinkl" panose="02000000000000000000" pitchFamily="2" charset="0"/>
            </a:endParaRPr>
          </a:p>
        </p:txBody>
      </p:sp>
    </p:spTree>
    <p:extLst>
      <p:ext uri="{BB962C8B-B14F-4D97-AF65-F5344CB8AC3E}">
        <p14:creationId xmlns:p14="http://schemas.microsoft.com/office/powerpoint/2010/main" val="253423359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26784-A357-92CE-B6B1-8F248D3D6650}"/>
              </a:ext>
            </a:extLst>
          </p:cNvPr>
          <p:cNvSpPr>
            <a:spLocks noGrp="1"/>
          </p:cNvSpPr>
          <p:nvPr>
            <p:ph type="title"/>
          </p:nvPr>
        </p:nvSpPr>
        <p:spPr>
          <a:xfrm>
            <a:off x="844550" y="2901724"/>
            <a:ext cx="10515600" cy="2852737"/>
          </a:xfrm>
        </p:spPr>
        <p:txBody>
          <a:bodyPr>
            <a:noAutofit/>
          </a:bodyPr>
          <a:lstStyle/>
          <a:p>
            <a:r>
              <a:rPr lang="en-GB" b="1" dirty="0">
                <a:latin typeface="Twinkl" panose="02000000000000000000" pitchFamily="2" charset="0"/>
              </a:rPr>
              <a:t>Fossils</a:t>
            </a:r>
            <a:r>
              <a:rPr lang="en-GB" dirty="0">
                <a:latin typeface="Twinkl" panose="02000000000000000000" pitchFamily="2" charset="0"/>
              </a:rPr>
              <a:t> can be made in frozen ground. </a:t>
            </a:r>
            <a:endParaRPr lang="en-GB" dirty="0">
              <a:latin typeface="Twinkl" panose="02000000000000000000" pitchFamily="2" charset="0"/>
            </a:endParaRPr>
          </a:p>
        </p:txBody>
      </p:sp>
      <p:sp>
        <p:nvSpPr>
          <p:cNvPr id="3" name="Text Placeholder 2">
            <a:extLst>
              <a:ext uri="{FF2B5EF4-FFF2-40B4-BE49-F238E27FC236}">
                <a16:creationId xmlns:a16="http://schemas.microsoft.com/office/drawing/2014/main" id="{2C093CA3-7411-8BC7-47E4-02215E91DB7B}"/>
              </a:ext>
            </a:extLst>
          </p:cNvPr>
          <p:cNvSpPr>
            <a:spLocks noGrp="1"/>
          </p:cNvSpPr>
          <p:nvPr>
            <p:ph type="body" idx="1"/>
          </p:nvPr>
        </p:nvSpPr>
        <p:spPr>
          <a:xfrm>
            <a:off x="844550" y="209551"/>
            <a:ext cx="10515600" cy="1500187"/>
          </a:xfrm>
        </p:spPr>
        <p:txBody>
          <a:bodyPr/>
          <a:lstStyle/>
          <a:p>
            <a:r>
              <a:rPr lang="en-GB" dirty="0">
                <a:latin typeface="Twinkl" panose="02000000000000000000" pitchFamily="2" charset="0"/>
              </a:rPr>
              <a:t>Did you write it correctly?</a:t>
            </a:r>
          </a:p>
          <a:p>
            <a:r>
              <a:rPr lang="en-GB" dirty="0">
                <a:latin typeface="Twinkl" panose="02000000000000000000" pitchFamily="2" charset="0"/>
              </a:rPr>
              <a:t>Edit your work and make sure you have it correct.</a:t>
            </a:r>
          </a:p>
          <a:p>
            <a:r>
              <a:rPr lang="en-GB" dirty="0">
                <a:latin typeface="Twinkl" panose="02000000000000000000" pitchFamily="2" charset="0"/>
              </a:rPr>
              <a:t>Can you underline the spelling word that we have covered in this session?</a:t>
            </a:r>
          </a:p>
        </p:txBody>
      </p:sp>
    </p:spTree>
    <p:extLst>
      <p:ext uri="{BB962C8B-B14F-4D97-AF65-F5344CB8AC3E}">
        <p14:creationId xmlns:p14="http://schemas.microsoft.com/office/powerpoint/2010/main" val="95828850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469571" y="1518558"/>
            <a:ext cx="9046029" cy="3416320"/>
          </a:xfrm>
          <a:prstGeom prst="rect">
            <a:avLst/>
          </a:prstGeom>
          <a:noFill/>
        </p:spPr>
        <p:txBody>
          <a:bodyPr wrap="square" rtlCol="0">
            <a:spAutoFit/>
          </a:bodyPr>
          <a:lstStyle/>
          <a:p>
            <a:r>
              <a:rPr lang="en-GB" sz="7200" dirty="0">
                <a:latin typeface="Twinkl" panose="02000000000000000000" pitchFamily="2" charset="0"/>
              </a:rPr>
              <a:t>Year 2</a:t>
            </a:r>
            <a:r>
              <a:rPr lang="en-GB" sz="7200" dirty="0" smtClean="0">
                <a:latin typeface="Twinkl" panose="02000000000000000000" pitchFamily="2" charset="0"/>
              </a:rPr>
              <a:t> </a:t>
            </a:r>
            <a:r>
              <a:rPr lang="en-GB" sz="7200" dirty="0">
                <a:latin typeface="Twinkl" panose="02000000000000000000" pitchFamily="2" charset="0"/>
              </a:rPr>
              <a:t>- Autumn 2</a:t>
            </a:r>
          </a:p>
          <a:p>
            <a:r>
              <a:rPr lang="en-GB" sz="7200" dirty="0">
                <a:latin typeface="Twinkl" panose="02000000000000000000" pitchFamily="2" charset="0"/>
              </a:rPr>
              <a:t>Week </a:t>
            </a:r>
            <a:r>
              <a:rPr lang="en-GB" sz="7200" dirty="0">
                <a:latin typeface="Twinkl" panose="02000000000000000000" pitchFamily="2" charset="0"/>
              </a:rPr>
              <a:t>3</a:t>
            </a:r>
            <a:r>
              <a:rPr lang="en-GB" sz="7200" dirty="0" smtClean="0">
                <a:latin typeface="Twinkl" panose="02000000000000000000" pitchFamily="2" charset="0"/>
              </a:rPr>
              <a:t> </a:t>
            </a:r>
            <a:r>
              <a:rPr lang="en-GB" sz="7200" dirty="0">
                <a:latin typeface="Twinkl" panose="02000000000000000000" pitchFamily="2" charset="0"/>
              </a:rPr>
              <a:t>- Tuesday</a:t>
            </a:r>
          </a:p>
          <a:p>
            <a:endParaRPr lang="en-GB" sz="7200" dirty="0"/>
          </a:p>
        </p:txBody>
      </p:sp>
    </p:spTree>
    <p:extLst>
      <p:ext uri="{BB962C8B-B14F-4D97-AF65-F5344CB8AC3E}">
        <p14:creationId xmlns:p14="http://schemas.microsoft.com/office/powerpoint/2010/main" val="363476457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187184" y="0"/>
            <a:ext cx="9036315" cy="6312220"/>
          </a:xfrm>
          <a:prstGeom prst="rect">
            <a:avLst/>
          </a:prstGeom>
        </p:spPr>
      </p:pic>
    </p:spTree>
    <p:extLst>
      <p:ext uri="{BB962C8B-B14F-4D97-AF65-F5344CB8AC3E}">
        <p14:creationId xmlns:p14="http://schemas.microsoft.com/office/powerpoint/2010/main" val="206837937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lstStyle/>
          <a:p>
            <a:pPr algn="ctr"/>
            <a:r>
              <a:rPr lang="en-GB" dirty="0">
                <a:latin typeface="Twinkl" panose="02000000000000000000" pitchFamily="2" charset="0"/>
              </a:rPr>
              <a:t>Let’s </a:t>
            </a:r>
            <a:r>
              <a:rPr lang="en-GB" i="1" dirty="0">
                <a:latin typeface="Twinkl" panose="02000000000000000000" pitchFamily="2" charset="0"/>
              </a:rPr>
              <a:t>Revisit and Review</a:t>
            </a:r>
            <a:r>
              <a:rPr lang="en-GB" dirty="0">
                <a:latin typeface="Twinkl" panose="02000000000000000000" pitchFamily="2" charset="0"/>
              </a:rPr>
              <a:t>…</a:t>
            </a:r>
          </a:p>
        </p:txBody>
      </p:sp>
    </p:spTree>
    <p:extLst>
      <p:ext uri="{BB962C8B-B14F-4D97-AF65-F5344CB8AC3E}">
        <p14:creationId xmlns:p14="http://schemas.microsoft.com/office/powerpoint/2010/main" val="407523407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panose="02000000000000000000" pitchFamily="2" charset="0"/>
              </a:rPr>
              <a:t>Do you remember this challenge word?</a:t>
            </a:r>
          </a:p>
        </p:txBody>
      </p:sp>
    </p:spTree>
    <p:extLst>
      <p:ext uri="{BB962C8B-B14F-4D97-AF65-F5344CB8AC3E}">
        <p14:creationId xmlns:p14="http://schemas.microsoft.com/office/powerpoint/2010/main" val="316826178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43164" y="2427681"/>
            <a:ext cx="10515600" cy="1481650"/>
          </a:xfrm>
        </p:spPr>
        <p:txBody>
          <a:bodyPr>
            <a:normAutofit fontScale="90000"/>
          </a:bodyPr>
          <a:lstStyle/>
          <a:p>
            <a:pPr algn="ctr"/>
            <a:r>
              <a:rPr lang="en-US" sz="24000" dirty="0" smtClean="0">
                <a:latin typeface="Twinkl" panose="02000000000000000000" pitchFamily="2" charset="0"/>
              </a:rPr>
              <a:t>poor</a:t>
            </a:r>
            <a:endParaRPr lang="en-GB" dirty="0">
              <a:latin typeface="Twinkl" panose="02000000000000000000" pitchFamily="2" charset="0"/>
            </a:endParaRPr>
          </a:p>
        </p:txBody>
      </p:sp>
    </p:spTree>
    <p:extLst>
      <p:ext uri="{BB962C8B-B14F-4D97-AF65-F5344CB8AC3E}">
        <p14:creationId xmlns:p14="http://schemas.microsoft.com/office/powerpoint/2010/main" val="10467170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43164" y="2427681"/>
            <a:ext cx="10515600" cy="1481650"/>
          </a:xfrm>
        </p:spPr>
        <p:txBody>
          <a:bodyPr>
            <a:normAutofit fontScale="90000"/>
          </a:bodyPr>
          <a:lstStyle/>
          <a:p>
            <a:pPr algn="ctr"/>
            <a:r>
              <a:rPr lang="en-US" sz="24000" dirty="0" smtClean="0">
                <a:latin typeface="Twinkl" panose="02000000000000000000" pitchFamily="2" charset="0"/>
              </a:rPr>
              <a:t>poor</a:t>
            </a:r>
            <a:endParaRPr lang="en-GB" dirty="0">
              <a:latin typeface="Twinkl" panose="02000000000000000000" pitchFamily="2" charset="0"/>
            </a:endParaRPr>
          </a:p>
        </p:txBody>
      </p:sp>
    </p:spTree>
    <p:extLst>
      <p:ext uri="{BB962C8B-B14F-4D97-AF65-F5344CB8AC3E}">
        <p14:creationId xmlns:p14="http://schemas.microsoft.com/office/powerpoint/2010/main" val="122370856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3223722"/>
          </a:xfrm>
        </p:spPr>
        <p:txBody>
          <a:bodyPr>
            <a:normAutofit fontScale="90000"/>
          </a:bodyPr>
          <a:lstStyle/>
          <a:p>
            <a:pPr algn="ctr"/>
            <a:r>
              <a:rPr lang="en-US" sz="10700" dirty="0">
                <a:latin typeface="Twinkl" panose="02000000000000000000" pitchFamily="2" charset="0"/>
              </a:rPr>
              <a:t>p</a:t>
            </a:r>
            <a:r>
              <a:rPr lang="en-US" sz="10700" dirty="0" smtClean="0">
                <a:latin typeface="Twinkl" panose="02000000000000000000" pitchFamily="2" charset="0"/>
              </a:rPr>
              <a:t>oor</a:t>
            </a:r>
            <a:r>
              <a:rPr lang="en-US" sz="8000" i="1" dirty="0" smtClean="0">
                <a:latin typeface="Twinkl" panose="02000000000000000000" pitchFamily="2" charset="0"/>
              </a:rPr>
              <a:t/>
            </a:r>
            <a:br>
              <a:rPr lang="en-US" sz="8000" i="1" dirty="0" smtClean="0">
                <a:latin typeface="Twinkl" panose="02000000000000000000" pitchFamily="2" charset="0"/>
              </a:rPr>
            </a:br>
            <a:r>
              <a:rPr lang="en-US" i="1" dirty="0" smtClean="0">
                <a:latin typeface="Twinkl" panose="02000000000000000000" pitchFamily="2" charset="0"/>
              </a:rPr>
              <a:t/>
            </a:r>
            <a:br>
              <a:rPr lang="en-US" i="1" dirty="0" smtClean="0">
                <a:latin typeface="Twinkl" panose="02000000000000000000" pitchFamily="2" charset="0"/>
              </a:rPr>
            </a:br>
            <a:r>
              <a:rPr lang="en-US" dirty="0">
                <a:latin typeface="Twinkl" panose="02000000000000000000" pitchFamily="2" charset="0"/>
              </a:rPr>
              <a:t>lacking sufficient money to live at a standard considered comfortable or normal in a society</a:t>
            </a:r>
            <a:endParaRPr lang="en-GB" i="1" dirty="0">
              <a:latin typeface="Twinkl" panose="02000000000000000000" pitchFamily="2" charset="0"/>
            </a:endParaRPr>
          </a:p>
        </p:txBody>
      </p:sp>
    </p:spTree>
    <p:extLst>
      <p:ext uri="{BB962C8B-B14F-4D97-AF65-F5344CB8AC3E}">
        <p14:creationId xmlns:p14="http://schemas.microsoft.com/office/powerpoint/2010/main" val="196526466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2518612"/>
            <a:ext cx="10515600" cy="3914272"/>
          </a:xfrm>
        </p:spPr>
        <p:txBody>
          <a:bodyPr>
            <a:normAutofit/>
          </a:bodyPr>
          <a:lstStyle/>
          <a:p>
            <a:pPr algn="ctr"/>
            <a:r>
              <a:rPr lang="en-GB" sz="7200" dirty="0" smtClean="0">
                <a:latin typeface="Twinkl" panose="02000000000000000000" pitchFamily="2" charset="0"/>
              </a:rPr>
              <a:t/>
            </a:r>
            <a:br>
              <a:rPr lang="en-GB" sz="7200" dirty="0" smtClean="0">
                <a:latin typeface="Twinkl" panose="02000000000000000000" pitchFamily="2" charset="0"/>
              </a:rPr>
            </a:br>
            <a:r>
              <a:rPr lang="en-GB" sz="7200" dirty="0" smtClean="0">
                <a:latin typeface="Twinkl" panose="02000000000000000000" pitchFamily="2" charset="0"/>
              </a:rPr>
              <a:t>The man was poor.</a:t>
            </a:r>
            <a:r>
              <a:rPr lang="en-GB" dirty="0" smtClean="0">
                <a:latin typeface="Twinkl" panose="02000000000000000000" pitchFamily="2" charset="0"/>
              </a:rPr>
              <a:t/>
            </a:r>
            <a:br>
              <a:rPr lang="en-GB" dirty="0" smtClean="0">
                <a:latin typeface="Twinkl" panose="02000000000000000000" pitchFamily="2" charset="0"/>
              </a:rPr>
            </a:br>
            <a:endParaRPr lang="en-GB" i="1" dirty="0">
              <a:latin typeface="Twinkl" panose="02000000000000000000" pitchFamily="2" charset="0"/>
            </a:endParaRPr>
          </a:p>
        </p:txBody>
      </p:sp>
    </p:spTree>
    <p:extLst>
      <p:ext uri="{BB962C8B-B14F-4D97-AF65-F5344CB8AC3E}">
        <p14:creationId xmlns:p14="http://schemas.microsoft.com/office/powerpoint/2010/main" val="162245165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panose="02000000000000000000" pitchFamily="2" charset="0"/>
              </a:rPr>
              <a:t>Do you remember this challenge word?</a:t>
            </a:r>
          </a:p>
        </p:txBody>
      </p:sp>
    </p:spTree>
    <p:extLst>
      <p:ext uri="{BB962C8B-B14F-4D97-AF65-F5344CB8AC3E}">
        <p14:creationId xmlns:p14="http://schemas.microsoft.com/office/powerpoint/2010/main" val="251431588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GB" sz="19900" dirty="0">
                <a:latin typeface="Twinkl" panose="02000000000000000000" pitchFamily="2" charset="0"/>
              </a:rPr>
              <a:t/>
            </a:r>
            <a:br>
              <a:rPr lang="en-GB" sz="19900" dirty="0">
                <a:latin typeface="Twinkl" panose="02000000000000000000" pitchFamily="2" charset="0"/>
              </a:rPr>
            </a:br>
            <a:r>
              <a:rPr lang="en-GB" sz="19900" dirty="0" smtClean="0">
                <a:latin typeface="Twinkl" panose="02000000000000000000" pitchFamily="2" charset="0"/>
              </a:rPr>
              <a:t>because</a:t>
            </a:r>
            <a:endParaRPr lang="en-GB" sz="34400" i="1" dirty="0">
              <a:latin typeface="Twinkl" panose="02000000000000000000" pitchFamily="2" charset="0"/>
            </a:endParaRPr>
          </a:p>
        </p:txBody>
      </p:sp>
    </p:spTree>
    <p:extLst>
      <p:ext uri="{BB962C8B-B14F-4D97-AF65-F5344CB8AC3E}">
        <p14:creationId xmlns:p14="http://schemas.microsoft.com/office/powerpoint/2010/main" val="158341481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4300" y="3080825"/>
            <a:ext cx="12306300" cy="1481650"/>
          </a:xfrm>
        </p:spPr>
        <p:txBody>
          <a:bodyPr>
            <a:normAutofit/>
          </a:bodyPr>
          <a:lstStyle/>
          <a:p>
            <a:pPr algn="ctr"/>
            <a:r>
              <a:rPr lang="en-US" dirty="0">
                <a:latin typeface="Twinkl" panose="02000000000000000000" pitchFamily="2" charset="0"/>
              </a:rPr>
              <a:t>for the reason that; since</a:t>
            </a:r>
            <a:endParaRPr lang="en-GB" i="1" dirty="0">
              <a:latin typeface="Twinkl" panose="02000000000000000000" pitchFamily="2" charset="0"/>
            </a:endParaRPr>
          </a:p>
        </p:txBody>
      </p:sp>
      <p:sp>
        <p:nvSpPr>
          <p:cNvPr id="5" name="Rectangle 4"/>
          <p:cNvSpPr/>
          <p:nvPr/>
        </p:nvSpPr>
        <p:spPr>
          <a:xfrm>
            <a:off x="3842575" y="1613655"/>
            <a:ext cx="4392549" cy="1569660"/>
          </a:xfrm>
          <a:prstGeom prst="rect">
            <a:avLst/>
          </a:prstGeom>
        </p:spPr>
        <p:txBody>
          <a:bodyPr wrap="none">
            <a:spAutoFit/>
          </a:bodyPr>
          <a:lstStyle/>
          <a:p>
            <a:r>
              <a:rPr lang="en-GB" sz="9600" dirty="0">
                <a:latin typeface="Twinkl" panose="02000000000000000000" pitchFamily="2" charset="0"/>
              </a:rPr>
              <a:t>because</a:t>
            </a:r>
            <a:endParaRPr lang="en-GB" dirty="0"/>
          </a:p>
        </p:txBody>
      </p:sp>
    </p:spTree>
    <p:extLst>
      <p:ext uri="{BB962C8B-B14F-4D97-AF65-F5344CB8AC3E}">
        <p14:creationId xmlns:p14="http://schemas.microsoft.com/office/powerpoint/2010/main" val="193559045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t/>
            </a:r>
            <a:br>
              <a:rPr lang="en-GB" dirty="0"/>
            </a:br>
            <a:r>
              <a:rPr lang="en-GB" sz="8000" dirty="0" smtClean="0">
                <a:latin typeface="Twinkl" panose="02000000000000000000" pitchFamily="2" charset="0"/>
              </a:rPr>
              <a:t>It was hot because the sun was shining.</a:t>
            </a:r>
            <a:endParaRPr lang="en-GB" sz="8000" i="1" dirty="0">
              <a:latin typeface="Twinkl Cursive Looped" panose="02000000000000000000" pitchFamily="2" charset="0"/>
            </a:endParaRPr>
          </a:p>
        </p:txBody>
      </p:sp>
    </p:spTree>
    <p:extLst>
      <p:ext uri="{BB962C8B-B14F-4D97-AF65-F5344CB8AC3E}">
        <p14:creationId xmlns:p14="http://schemas.microsoft.com/office/powerpoint/2010/main" val="357164136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US" sz="9600" i="1" dirty="0" smtClean="0">
                <a:latin typeface="Twinkl" panose="02000000000000000000" pitchFamily="2" charset="0"/>
              </a:rPr>
              <a:t>-</a:t>
            </a:r>
            <a:r>
              <a:rPr lang="en-US" sz="28800" dirty="0">
                <a:latin typeface="Twinkl" panose="02000000000000000000" pitchFamily="2" charset="0"/>
              </a:rPr>
              <a:t>a</a:t>
            </a:r>
            <a:r>
              <a:rPr lang="en-US" sz="28800" dirty="0" smtClean="0">
                <a:latin typeface="Twinkl" panose="02000000000000000000" pitchFamily="2" charset="0"/>
              </a:rPr>
              <a:t>l</a:t>
            </a:r>
            <a:endParaRPr lang="en-GB" sz="28800" dirty="0">
              <a:latin typeface="Twinkl" panose="02000000000000000000" pitchFamily="2" charset="0"/>
            </a:endParaRPr>
          </a:p>
        </p:txBody>
      </p:sp>
    </p:spTree>
    <p:extLst>
      <p:ext uri="{BB962C8B-B14F-4D97-AF65-F5344CB8AC3E}">
        <p14:creationId xmlns:p14="http://schemas.microsoft.com/office/powerpoint/2010/main" val="342156630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86326" y="2468934"/>
            <a:ext cx="10515600" cy="1481650"/>
          </a:xfrm>
        </p:spPr>
        <p:txBody>
          <a:bodyPr>
            <a:noAutofit/>
          </a:bodyPr>
          <a:lstStyle/>
          <a:p>
            <a:pPr algn="ctr"/>
            <a:r>
              <a:rPr lang="fr-FR" sz="7200" dirty="0">
                <a:latin typeface="Twinkl" panose="02000000000000000000" pitchFamily="2" charset="0"/>
              </a:rPr>
              <a:t>The sound /l/ spelt with </a:t>
            </a:r>
            <a:r>
              <a:rPr lang="fr-FR" sz="7200" dirty="0" smtClean="0">
                <a:latin typeface="Twinkl" panose="02000000000000000000" pitchFamily="2" charset="0"/>
              </a:rPr>
              <a:t>‘al</a:t>
            </a:r>
            <a:r>
              <a:rPr lang="fr-FR" sz="7200" dirty="0">
                <a:latin typeface="Twinkl" panose="02000000000000000000" pitchFamily="2" charset="0"/>
              </a:rPr>
              <a:t>’ at the end of words. </a:t>
            </a:r>
            <a:endParaRPr lang="en-GB" sz="7200" i="1" dirty="0">
              <a:latin typeface="Twinkl" panose="02000000000000000000" pitchFamily="2" charset="0"/>
            </a:endParaRPr>
          </a:p>
        </p:txBody>
      </p:sp>
    </p:spTree>
    <p:extLst>
      <p:ext uri="{BB962C8B-B14F-4D97-AF65-F5344CB8AC3E}">
        <p14:creationId xmlns:p14="http://schemas.microsoft.com/office/powerpoint/2010/main" val="40736486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23900" dirty="0" smtClean="0">
                <a:latin typeface="Twinkl" panose="02000000000000000000" pitchFamily="2" charset="0"/>
              </a:rPr>
              <a:t>meda</a:t>
            </a:r>
            <a:r>
              <a:rPr lang="en-US" sz="23900" dirty="0" smtClean="0">
                <a:latin typeface="Twinkl" panose="02000000000000000000" pitchFamily="2" charset="0"/>
              </a:rPr>
              <a:t>l</a:t>
            </a:r>
            <a:endParaRPr lang="en-GB" sz="23900" dirty="0">
              <a:latin typeface="Twinkl" panose="02000000000000000000" pitchFamily="2" charset="0"/>
            </a:endParaRPr>
          </a:p>
        </p:txBody>
      </p:sp>
    </p:spTree>
    <p:extLst>
      <p:ext uri="{BB962C8B-B14F-4D97-AF65-F5344CB8AC3E}">
        <p14:creationId xmlns:p14="http://schemas.microsoft.com/office/powerpoint/2010/main" val="243176616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32114" y="2961763"/>
            <a:ext cx="10515600" cy="1481650"/>
          </a:xfrm>
        </p:spPr>
        <p:txBody>
          <a:bodyPr>
            <a:noAutofit/>
          </a:bodyPr>
          <a:lstStyle/>
          <a:p>
            <a:pPr algn="ctr"/>
            <a:r>
              <a:rPr lang="en-US" sz="19900" dirty="0" smtClean="0">
                <a:latin typeface="Twinkl" panose="02000000000000000000" pitchFamily="2" charset="0"/>
              </a:rPr>
              <a:t>meda</a:t>
            </a:r>
            <a:r>
              <a:rPr lang="en-US" sz="19900" dirty="0" smtClean="0">
                <a:latin typeface="Twinkl" panose="02000000000000000000" pitchFamily="2" charset="0"/>
              </a:rPr>
              <a:t>l</a:t>
            </a:r>
            <a:endParaRPr lang="en-GB" sz="19900" dirty="0">
              <a:latin typeface="Twinkl" panose="02000000000000000000" pitchFamily="2" charset="0"/>
            </a:endParaRPr>
          </a:p>
        </p:txBody>
      </p:sp>
      <p:sp>
        <p:nvSpPr>
          <p:cNvPr id="3" name="Rectangle 2">
            <a:extLst>
              <a:ext uri="{FF2B5EF4-FFF2-40B4-BE49-F238E27FC236}">
                <a16:creationId xmlns:a16="http://schemas.microsoft.com/office/drawing/2014/main" id="{13BB5EC0-7A96-4D29-A835-6FAE896C31A4}"/>
              </a:ext>
            </a:extLst>
          </p:cNvPr>
          <p:cNvSpPr/>
          <p:nvPr/>
        </p:nvSpPr>
        <p:spPr>
          <a:xfrm>
            <a:off x="7823391" y="1494878"/>
            <a:ext cx="2191465" cy="255460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917056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3223722"/>
          </a:xfrm>
        </p:spPr>
        <p:txBody>
          <a:bodyPr>
            <a:normAutofit fontScale="90000"/>
          </a:bodyPr>
          <a:lstStyle/>
          <a:p>
            <a:pPr algn="ctr"/>
            <a:r>
              <a:rPr lang="en-US" sz="10700" dirty="0">
                <a:latin typeface="Twinkl" panose="02000000000000000000" pitchFamily="2" charset="0"/>
              </a:rPr>
              <a:t>p</a:t>
            </a:r>
            <a:r>
              <a:rPr lang="en-US" sz="10700" dirty="0" smtClean="0">
                <a:latin typeface="Twinkl" panose="02000000000000000000" pitchFamily="2" charset="0"/>
              </a:rPr>
              <a:t>oor</a:t>
            </a:r>
            <a:r>
              <a:rPr lang="en-US" sz="8000" i="1" dirty="0" smtClean="0">
                <a:latin typeface="Twinkl" panose="02000000000000000000" pitchFamily="2" charset="0"/>
              </a:rPr>
              <a:t/>
            </a:r>
            <a:br>
              <a:rPr lang="en-US" sz="8000" i="1" dirty="0" smtClean="0">
                <a:latin typeface="Twinkl" panose="02000000000000000000" pitchFamily="2" charset="0"/>
              </a:rPr>
            </a:br>
            <a:r>
              <a:rPr lang="en-US" i="1" dirty="0" smtClean="0">
                <a:latin typeface="Twinkl" panose="02000000000000000000" pitchFamily="2" charset="0"/>
              </a:rPr>
              <a:t/>
            </a:r>
            <a:br>
              <a:rPr lang="en-US" i="1" dirty="0" smtClean="0">
                <a:latin typeface="Twinkl" panose="02000000000000000000" pitchFamily="2" charset="0"/>
              </a:rPr>
            </a:br>
            <a:r>
              <a:rPr lang="en-US" dirty="0">
                <a:latin typeface="Twinkl" panose="02000000000000000000" pitchFamily="2" charset="0"/>
              </a:rPr>
              <a:t>lacking sufficient money to live at a standard considered comfortable or normal in a society</a:t>
            </a:r>
            <a:endParaRPr lang="en-GB" i="1" dirty="0">
              <a:latin typeface="Twinkl" panose="02000000000000000000" pitchFamily="2" charset="0"/>
            </a:endParaRPr>
          </a:p>
        </p:txBody>
      </p:sp>
    </p:spTree>
    <p:extLst>
      <p:ext uri="{BB962C8B-B14F-4D97-AF65-F5344CB8AC3E}">
        <p14:creationId xmlns:p14="http://schemas.microsoft.com/office/powerpoint/2010/main" val="109078268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GB" sz="11500" dirty="0" smtClean="0">
                <a:latin typeface="Twinkl" panose="02000000000000000000" pitchFamily="2" charset="0"/>
              </a:rPr>
              <a:t>    </a:t>
            </a:r>
            <a:r>
              <a:rPr lang="en-GB" sz="11500" dirty="0" smtClean="0">
                <a:latin typeface="Twinkl" panose="02000000000000000000" pitchFamily="2" charset="0"/>
              </a:rPr>
              <a:t>meda</a:t>
            </a:r>
            <a:r>
              <a:rPr lang="en-GB" sz="11500" dirty="0" smtClean="0">
                <a:latin typeface="Twinkl" panose="02000000000000000000" pitchFamily="2" charset="0"/>
              </a:rPr>
              <a:t>l</a:t>
            </a:r>
            <a:endParaRPr lang="en-GB" sz="11500" dirty="0">
              <a:latin typeface="Twinkl" panose="02000000000000000000" pitchFamily="2" charset="0"/>
            </a:endParaRPr>
          </a:p>
        </p:txBody>
      </p:sp>
      <p:sp>
        <p:nvSpPr>
          <p:cNvPr id="3" name="Rectangle 2">
            <a:extLst>
              <a:ext uri="{FF2B5EF4-FFF2-40B4-BE49-F238E27FC236}">
                <a16:creationId xmlns:a16="http://schemas.microsoft.com/office/drawing/2014/main" id="{13BB5EC0-7A96-4D29-A835-6FAE896C31A4}"/>
              </a:ext>
            </a:extLst>
          </p:cNvPr>
          <p:cNvSpPr/>
          <p:nvPr/>
        </p:nvSpPr>
        <p:spPr>
          <a:xfrm>
            <a:off x="7764905" y="2675217"/>
            <a:ext cx="1538751" cy="1679067"/>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p:cNvPicPr>
          <p:nvPr/>
        </p:nvPicPr>
        <p:blipFill>
          <a:blip r:embed="rId3"/>
          <a:stretch>
            <a:fillRect/>
          </a:stretch>
        </p:blipFill>
        <p:spPr>
          <a:xfrm>
            <a:off x="831850" y="634190"/>
            <a:ext cx="2257714" cy="3410089"/>
          </a:xfrm>
          <a:prstGeom prst="rect">
            <a:avLst/>
          </a:prstGeom>
        </p:spPr>
      </p:pic>
    </p:spTree>
    <p:extLst>
      <p:ext uri="{BB962C8B-B14F-4D97-AF65-F5344CB8AC3E}">
        <p14:creationId xmlns:p14="http://schemas.microsoft.com/office/powerpoint/2010/main" val="108849931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19900" dirty="0" smtClean="0">
                <a:latin typeface="Twinkl" panose="02000000000000000000" pitchFamily="2" charset="0"/>
              </a:rPr>
              <a:t>loca</a:t>
            </a:r>
            <a:r>
              <a:rPr lang="en-US" sz="19900" dirty="0" smtClean="0">
                <a:latin typeface="Twinkl" panose="02000000000000000000" pitchFamily="2" charset="0"/>
              </a:rPr>
              <a:t>l</a:t>
            </a:r>
            <a:endParaRPr lang="en-GB" sz="19900" dirty="0">
              <a:latin typeface="Twinkl" panose="02000000000000000000" pitchFamily="2" charset="0"/>
            </a:endParaRPr>
          </a:p>
        </p:txBody>
      </p:sp>
    </p:spTree>
    <p:extLst>
      <p:ext uri="{BB962C8B-B14F-4D97-AF65-F5344CB8AC3E}">
        <p14:creationId xmlns:p14="http://schemas.microsoft.com/office/powerpoint/2010/main" val="27767254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19900" dirty="0" smtClean="0">
                <a:latin typeface="Twinkl" panose="02000000000000000000" pitchFamily="2" charset="0"/>
              </a:rPr>
              <a:t>loca</a:t>
            </a:r>
            <a:r>
              <a:rPr lang="en-US" sz="19900" dirty="0" smtClean="0">
                <a:latin typeface="Twinkl" panose="02000000000000000000" pitchFamily="2" charset="0"/>
              </a:rPr>
              <a:t>l</a:t>
            </a:r>
            <a:endParaRPr lang="en-GB" sz="19900" dirty="0">
              <a:latin typeface="Twinkl" panose="02000000000000000000" pitchFamily="2" charset="0"/>
            </a:endParaRPr>
          </a:p>
        </p:txBody>
      </p:sp>
      <p:sp>
        <p:nvSpPr>
          <p:cNvPr id="3" name="Rectangle 2">
            <a:extLst>
              <a:ext uri="{FF2B5EF4-FFF2-40B4-BE49-F238E27FC236}">
                <a16:creationId xmlns:a16="http://schemas.microsoft.com/office/drawing/2014/main" id="{0366E0B6-702E-4814-82C6-08CA2D13F3C9}"/>
              </a:ext>
            </a:extLst>
          </p:cNvPr>
          <p:cNvSpPr/>
          <p:nvPr/>
        </p:nvSpPr>
        <p:spPr>
          <a:xfrm>
            <a:off x="6685224" y="1507907"/>
            <a:ext cx="2642841" cy="308115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8681697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13800" dirty="0" smtClean="0">
                <a:latin typeface="Twinkl" panose="02000000000000000000" pitchFamily="2" charset="0"/>
              </a:rPr>
              <a:t>loca</a:t>
            </a:r>
            <a:r>
              <a:rPr lang="en-US" sz="13800" dirty="0" smtClean="0">
                <a:latin typeface="Twinkl" panose="02000000000000000000" pitchFamily="2" charset="0"/>
              </a:rPr>
              <a:t>l</a:t>
            </a:r>
            <a:endParaRPr lang="en-GB" sz="13800" dirty="0">
              <a:latin typeface="Twinkl" panose="02000000000000000000" pitchFamily="2" charset="0"/>
            </a:endParaRPr>
          </a:p>
        </p:txBody>
      </p:sp>
      <p:sp>
        <p:nvSpPr>
          <p:cNvPr id="3" name="Rectangle 2">
            <a:extLst>
              <a:ext uri="{FF2B5EF4-FFF2-40B4-BE49-F238E27FC236}">
                <a16:creationId xmlns:a16="http://schemas.microsoft.com/office/drawing/2014/main" id="{0366E0B6-702E-4814-82C6-08CA2D13F3C9}"/>
              </a:ext>
            </a:extLst>
          </p:cNvPr>
          <p:cNvSpPr/>
          <p:nvPr/>
        </p:nvSpPr>
        <p:spPr>
          <a:xfrm>
            <a:off x="6465871" y="2306138"/>
            <a:ext cx="1564487" cy="202175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2"/>
          <a:stretch>
            <a:fillRect/>
          </a:stretch>
        </p:blipFill>
        <p:spPr>
          <a:xfrm>
            <a:off x="520472" y="423182"/>
            <a:ext cx="2498499" cy="2634781"/>
          </a:xfrm>
          <a:prstGeom prst="rect">
            <a:avLst/>
          </a:prstGeom>
        </p:spPr>
      </p:pic>
    </p:spTree>
    <p:extLst>
      <p:ext uri="{BB962C8B-B14F-4D97-AF65-F5344CB8AC3E}">
        <p14:creationId xmlns:p14="http://schemas.microsoft.com/office/powerpoint/2010/main" val="281912934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panose="02000000000000000000" pitchFamily="2" charset="0"/>
              </a:rPr>
              <a:t>Let’s </a:t>
            </a:r>
            <a:r>
              <a:rPr lang="en-GB" i="1" dirty="0">
                <a:latin typeface="Twinkl" panose="02000000000000000000" pitchFamily="2" charset="0"/>
              </a:rPr>
              <a:t>Teach and Practise</a:t>
            </a:r>
          </a:p>
        </p:txBody>
      </p:sp>
    </p:spTree>
    <p:extLst>
      <p:ext uri="{BB962C8B-B14F-4D97-AF65-F5344CB8AC3E}">
        <p14:creationId xmlns:p14="http://schemas.microsoft.com/office/powerpoint/2010/main" val="201763526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GB" sz="28700" dirty="0" err="1" smtClean="0">
                <a:latin typeface="Twinkl" panose="02000000000000000000" pitchFamily="2" charset="0"/>
              </a:rPr>
              <a:t>il</a:t>
            </a:r>
            <a:endParaRPr lang="en-GB" sz="28700" dirty="0">
              <a:latin typeface="Twinkl" panose="02000000000000000000" pitchFamily="2" charset="0"/>
            </a:endParaRPr>
          </a:p>
        </p:txBody>
      </p:sp>
    </p:spTree>
    <p:extLst>
      <p:ext uri="{BB962C8B-B14F-4D97-AF65-F5344CB8AC3E}">
        <p14:creationId xmlns:p14="http://schemas.microsoft.com/office/powerpoint/2010/main" val="237100512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717550" y="4142182"/>
            <a:ext cx="10515600" cy="1481650"/>
          </a:xfrm>
        </p:spPr>
        <p:txBody>
          <a:bodyPr>
            <a:normAutofit fontScale="90000"/>
          </a:bodyPr>
          <a:lstStyle/>
          <a:p>
            <a:pPr algn="ctr"/>
            <a:r>
              <a:rPr lang="en-US" i="1" dirty="0" smtClean="0">
                <a:latin typeface="Twinkl" panose="02000000000000000000" pitchFamily="2" charset="0"/>
              </a:rPr>
              <a:t>“</a:t>
            </a:r>
            <a:r>
              <a:rPr lang="en-US" sz="18400" i="1" dirty="0" err="1">
                <a:latin typeface="Twinkl" panose="02000000000000000000" pitchFamily="2" charset="0"/>
              </a:rPr>
              <a:t>i</a:t>
            </a:r>
            <a:r>
              <a:rPr lang="en-US" sz="18400" i="1" dirty="0" err="1" smtClean="0">
                <a:latin typeface="Twinkl" panose="02000000000000000000" pitchFamily="2" charset="0"/>
              </a:rPr>
              <a:t>l</a:t>
            </a:r>
            <a:r>
              <a:rPr lang="en-US" i="1" dirty="0" smtClean="0">
                <a:latin typeface="Twinkl" panose="02000000000000000000" pitchFamily="2" charset="0"/>
              </a:rPr>
              <a:t>”</a:t>
            </a:r>
            <a:br>
              <a:rPr lang="en-US" i="1" dirty="0" smtClean="0">
                <a:latin typeface="Twinkl" panose="02000000000000000000" pitchFamily="2" charset="0"/>
              </a:rPr>
            </a:br>
            <a:r>
              <a:rPr lang="en-US" i="1" dirty="0" smtClean="0">
                <a:latin typeface="Twinkl" panose="02000000000000000000" pitchFamily="2" charset="0"/>
              </a:rPr>
              <a:t>makes the /l/ sound at the end of these words</a:t>
            </a:r>
            <a:endParaRPr lang="en-GB" i="1" dirty="0">
              <a:latin typeface="Twinkl" panose="02000000000000000000" pitchFamily="2" charset="0"/>
            </a:endParaRPr>
          </a:p>
        </p:txBody>
      </p:sp>
    </p:spTree>
    <p:extLst>
      <p:ext uri="{BB962C8B-B14F-4D97-AF65-F5344CB8AC3E}">
        <p14:creationId xmlns:p14="http://schemas.microsoft.com/office/powerpoint/2010/main" val="351800280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19900" dirty="0" smtClean="0">
                <a:latin typeface="Twinkl" panose="02000000000000000000" pitchFamily="2" charset="0"/>
              </a:rPr>
              <a:t>nostril</a:t>
            </a:r>
            <a:endParaRPr lang="en-GB" sz="19900" dirty="0">
              <a:latin typeface="Twinkl" panose="02000000000000000000" pitchFamily="2" charset="0"/>
            </a:endParaRPr>
          </a:p>
        </p:txBody>
      </p:sp>
    </p:spTree>
    <p:extLst>
      <p:ext uri="{BB962C8B-B14F-4D97-AF65-F5344CB8AC3E}">
        <p14:creationId xmlns:p14="http://schemas.microsoft.com/office/powerpoint/2010/main" val="91365309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19900" dirty="0" smtClean="0">
                <a:latin typeface="Twinkl" panose="02000000000000000000" pitchFamily="2" charset="0"/>
              </a:rPr>
              <a:t>nostri</a:t>
            </a:r>
            <a:r>
              <a:rPr lang="en-US" sz="19900" dirty="0" smtClean="0">
                <a:latin typeface="Twinkl" panose="02000000000000000000" pitchFamily="2" charset="0"/>
              </a:rPr>
              <a:t>l</a:t>
            </a:r>
            <a:endParaRPr lang="en-GB" sz="19900" dirty="0">
              <a:latin typeface="Twinkl" panose="02000000000000000000" pitchFamily="2" charset="0"/>
            </a:endParaRPr>
          </a:p>
        </p:txBody>
      </p:sp>
      <p:sp>
        <p:nvSpPr>
          <p:cNvPr id="3" name="Rectangle 2">
            <a:extLst>
              <a:ext uri="{FF2B5EF4-FFF2-40B4-BE49-F238E27FC236}">
                <a16:creationId xmlns:a16="http://schemas.microsoft.com/office/drawing/2014/main" id="{CADDE2D9-BBEE-4B60-9EA8-8BE166E5866C}"/>
              </a:ext>
            </a:extLst>
          </p:cNvPr>
          <p:cNvSpPr/>
          <p:nvPr/>
        </p:nvSpPr>
        <p:spPr>
          <a:xfrm>
            <a:off x="8210260" y="1538251"/>
            <a:ext cx="2720976" cy="289118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6513281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19900" dirty="0" smtClean="0">
                <a:latin typeface="Twinkl" panose="02000000000000000000" pitchFamily="2" charset="0"/>
              </a:rPr>
              <a:t>pupi</a:t>
            </a:r>
            <a:r>
              <a:rPr lang="en-US" sz="19900" dirty="0" smtClean="0">
                <a:latin typeface="Twinkl" panose="02000000000000000000" pitchFamily="2" charset="0"/>
              </a:rPr>
              <a:t>l</a:t>
            </a:r>
            <a:endParaRPr lang="en-GB" sz="19900" dirty="0">
              <a:latin typeface="Twinkl" panose="02000000000000000000" pitchFamily="2" charset="0"/>
            </a:endParaRPr>
          </a:p>
        </p:txBody>
      </p:sp>
    </p:spTree>
    <p:extLst>
      <p:ext uri="{BB962C8B-B14F-4D97-AF65-F5344CB8AC3E}">
        <p14:creationId xmlns:p14="http://schemas.microsoft.com/office/powerpoint/2010/main" val="31620399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2518612"/>
            <a:ext cx="10515600" cy="3914272"/>
          </a:xfrm>
        </p:spPr>
        <p:txBody>
          <a:bodyPr>
            <a:normAutofit/>
          </a:bodyPr>
          <a:lstStyle/>
          <a:p>
            <a:pPr algn="ctr"/>
            <a:r>
              <a:rPr lang="en-GB" sz="7200" dirty="0" smtClean="0">
                <a:latin typeface="Twinkl" panose="02000000000000000000" pitchFamily="2" charset="0"/>
              </a:rPr>
              <a:t/>
            </a:r>
            <a:br>
              <a:rPr lang="en-GB" sz="7200" dirty="0" smtClean="0">
                <a:latin typeface="Twinkl" panose="02000000000000000000" pitchFamily="2" charset="0"/>
              </a:rPr>
            </a:br>
            <a:r>
              <a:rPr lang="en-GB" sz="7200" dirty="0" smtClean="0">
                <a:latin typeface="Twinkl" panose="02000000000000000000" pitchFamily="2" charset="0"/>
              </a:rPr>
              <a:t>The man was poor.</a:t>
            </a:r>
            <a:r>
              <a:rPr lang="en-GB" dirty="0" smtClean="0">
                <a:latin typeface="Twinkl" panose="02000000000000000000" pitchFamily="2" charset="0"/>
              </a:rPr>
              <a:t/>
            </a:r>
            <a:br>
              <a:rPr lang="en-GB" dirty="0" smtClean="0">
                <a:latin typeface="Twinkl" panose="02000000000000000000" pitchFamily="2" charset="0"/>
              </a:rPr>
            </a:br>
            <a:endParaRPr lang="en-GB" i="1" dirty="0">
              <a:latin typeface="Twinkl" panose="02000000000000000000" pitchFamily="2" charset="0"/>
            </a:endParaRPr>
          </a:p>
        </p:txBody>
      </p:sp>
    </p:spTree>
    <p:extLst>
      <p:ext uri="{BB962C8B-B14F-4D97-AF65-F5344CB8AC3E}">
        <p14:creationId xmlns:p14="http://schemas.microsoft.com/office/powerpoint/2010/main" val="159421838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19900" dirty="0" smtClean="0">
                <a:latin typeface="Twinkl" panose="02000000000000000000" pitchFamily="2" charset="0"/>
              </a:rPr>
              <a:t>pupi</a:t>
            </a:r>
            <a:r>
              <a:rPr lang="en-US" sz="19900" dirty="0" smtClean="0">
                <a:latin typeface="Twinkl" panose="02000000000000000000" pitchFamily="2" charset="0"/>
              </a:rPr>
              <a:t>l</a:t>
            </a:r>
            <a:endParaRPr lang="en-GB" sz="19900" dirty="0">
              <a:latin typeface="Twinkl" panose="02000000000000000000" pitchFamily="2" charset="0"/>
            </a:endParaRPr>
          </a:p>
        </p:txBody>
      </p:sp>
      <p:sp>
        <p:nvSpPr>
          <p:cNvPr id="3" name="Rectangle 2">
            <a:extLst>
              <a:ext uri="{FF2B5EF4-FFF2-40B4-BE49-F238E27FC236}">
                <a16:creationId xmlns:a16="http://schemas.microsoft.com/office/drawing/2014/main" id="{B8ADA5B7-6E68-4607-8157-D542A9E80543}"/>
              </a:ext>
            </a:extLst>
          </p:cNvPr>
          <p:cNvSpPr/>
          <p:nvPr/>
        </p:nvSpPr>
        <p:spPr>
          <a:xfrm>
            <a:off x="7437747" y="1044486"/>
            <a:ext cx="2320472" cy="3540227"/>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3344394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GB" sz="8800" dirty="0" smtClean="0">
                <a:latin typeface="Twinkl" panose="02000000000000000000" pitchFamily="2" charset="0"/>
              </a:rPr>
              <a:t>nostril</a:t>
            </a:r>
            <a:r>
              <a:rPr lang="en-GB" sz="8800" dirty="0">
                <a:latin typeface="Twinkl" panose="02000000000000000000" pitchFamily="2" charset="0"/>
              </a:rPr>
              <a:t/>
            </a:r>
            <a:br>
              <a:rPr lang="en-GB" sz="8800" dirty="0">
                <a:latin typeface="Twinkl" panose="02000000000000000000" pitchFamily="2" charset="0"/>
              </a:rPr>
            </a:br>
            <a:r>
              <a:rPr lang="en-GB" sz="8800" dirty="0" err="1" smtClean="0">
                <a:latin typeface="Twinkl" panose="02000000000000000000" pitchFamily="2" charset="0"/>
              </a:rPr>
              <a:t>nostr</a:t>
            </a:r>
            <a:r>
              <a:rPr lang="en-GB" sz="8800" dirty="0" smtClean="0">
                <a:latin typeface="Twinkl" panose="02000000000000000000" pitchFamily="2" charset="0"/>
              </a:rPr>
              <a:t> </a:t>
            </a:r>
            <a:r>
              <a:rPr lang="en-GB" sz="8800" dirty="0">
                <a:latin typeface="Twinkl" panose="02000000000000000000" pitchFamily="2" charset="0"/>
              </a:rPr>
              <a:t>+ </a:t>
            </a:r>
            <a:r>
              <a:rPr lang="en-GB" sz="8800" dirty="0" err="1">
                <a:latin typeface="Twinkl" panose="02000000000000000000" pitchFamily="2" charset="0"/>
              </a:rPr>
              <a:t>i</a:t>
            </a:r>
            <a:r>
              <a:rPr lang="en-GB" sz="8800" dirty="0" err="1" smtClean="0">
                <a:latin typeface="Twinkl" panose="02000000000000000000" pitchFamily="2" charset="0"/>
              </a:rPr>
              <a:t>l</a:t>
            </a:r>
            <a:r>
              <a:rPr lang="en-GB" sz="8800" dirty="0" smtClean="0">
                <a:latin typeface="Twinkl" panose="02000000000000000000" pitchFamily="2" charset="0"/>
              </a:rPr>
              <a:t> </a:t>
            </a:r>
            <a:r>
              <a:rPr lang="en-GB" sz="8800" dirty="0" smtClean="0">
                <a:latin typeface="Twinkl" panose="02000000000000000000" pitchFamily="2" charset="0"/>
              </a:rPr>
              <a:t>= </a:t>
            </a:r>
            <a:r>
              <a:rPr lang="en-GB" sz="8800" dirty="0" smtClean="0">
                <a:latin typeface="Twinkl" panose="02000000000000000000" pitchFamily="2" charset="0"/>
              </a:rPr>
              <a:t>nostril</a:t>
            </a:r>
            <a:endParaRPr lang="en-GB" sz="8800" i="1" dirty="0">
              <a:latin typeface="Twinkl" panose="02000000000000000000" pitchFamily="2" charset="0"/>
            </a:endParaRPr>
          </a:p>
        </p:txBody>
      </p:sp>
      <p:pic>
        <p:nvPicPr>
          <p:cNvPr id="3" name="Picture 2"/>
          <p:cNvPicPr>
            <a:picLocks noChangeAspect="1"/>
          </p:cNvPicPr>
          <p:nvPr/>
        </p:nvPicPr>
        <p:blipFill>
          <a:blip r:embed="rId2"/>
          <a:stretch>
            <a:fillRect/>
          </a:stretch>
        </p:blipFill>
        <p:spPr>
          <a:xfrm>
            <a:off x="677141" y="426894"/>
            <a:ext cx="2297480" cy="2163906"/>
          </a:xfrm>
          <a:prstGeom prst="rect">
            <a:avLst/>
          </a:prstGeom>
        </p:spPr>
      </p:pic>
    </p:spTree>
    <p:extLst>
      <p:ext uri="{BB962C8B-B14F-4D97-AF65-F5344CB8AC3E}">
        <p14:creationId xmlns:p14="http://schemas.microsoft.com/office/powerpoint/2010/main" val="92490514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GB" sz="5400" dirty="0" smtClean="0">
                <a:latin typeface="Twinkl" panose="02000000000000000000" pitchFamily="2" charset="0"/>
              </a:rPr>
              <a:t>nostril</a:t>
            </a:r>
            <a:r>
              <a:rPr lang="en-GB" sz="5400" dirty="0">
                <a:latin typeface="Twinkl" panose="02000000000000000000" pitchFamily="2" charset="0"/>
              </a:rPr>
              <a:t/>
            </a:r>
            <a:br>
              <a:rPr lang="en-GB" sz="5400" dirty="0">
                <a:latin typeface="Twinkl" panose="02000000000000000000" pitchFamily="2" charset="0"/>
              </a:rPr>
            </a:br>
            <a:r>
              <a:rPr lang="en-GB" sz="5400" dirty="0" err="1" smtClean="0">
                <a:latin typeface="Twinkl" panose="02000000000000000000" pitchFamily="2" charset="0"/>
              </a:rPr>
              <a:t>nostr</a:t>
            </a:r>
            <a:r>
              <a:rPr lang="en-GB" sz="5400" dirty="0" smtClean="0">
                <a:latin typeface="Twinkl" panose="02000000000000000000" pitchFamily="2" charset="0"/>
              </a:rPr>
              <a:t> </a:t>
            </a:r>
            <a:r>
              <a:rPr lang="en-GB" sz="5400" dirty="0">
                <a:latin typeface="Twinkl" panose="02000000000000000000" pitchFamily="2" charset="0"/>
              </a:rPr>
              <a:t>+ </a:t>
            </a:r>
            <a:r>
              <a:rPr lang="en-GB" sz="5400" dirty="0" err="1">
                <a:latin typeface="Twinkl" panose="02000000000000000000" pitchFamily="2" charset="0"/>
              </a:rPr>
              <a:t>i</a:t>
            </a:r>
            <a:r>
              <a:rPr lang="en-GB" sz="5400" dirty="0" err="1" smtClean="0">
                <a:latin typeface="Twinkl" panose="02000000000000000000" pitchFamily="2" charset="0"/>
              </a:rPr>
              <a:t>l</a:t>
            </a:r>
            <a:r>
              <a:rPr lang="en-GB" sz="5400" dirty="0" smtClean="0">
                <a:latin typeface="Twinkl" panose="02000000000000000000" pitchFamily="2" charset="0"/>
              </a:rPr>
              <a:t> </a:t>
            </a:r>
            <a:r>
              <a:rPr lang="en-GB" sz="5400" dirty="0" smtClean="0">
                <a:latin typeface="Twinkl" panose="02000000000000000000" pitchFamily="2" charset="0"/>
              </a:rPr>
              <a:t>= </a:t>
            </a:r>
            <a:r>
              <a:rPr lang="en-GB" sz="5400" dirty="0" smtClean="0">
                <a:latin typeface="Twinkl" panose="02000000000000000000" pitchFamily="2" charset="0"/>
              </a:rPr>
              <a:t>nostril</a:t>
            </a:r>
            <a:br>
              <a:rPr lang="en-GB" sz="5400" dirty="0" smtClean="0">
                <a:latin typeface="Twinkl" panose="02000000000000000000" pitchFamily="2" charset="0"/>
              </a:rPr>
            </a:br>
            <a:r>
              <a:rPr lang="en-GB" sz="5400" dirty="0" smtClean="0">
                <a:latin typeface="Twinkl" panose="02000000000000000000" pitchFamily="2" charset="0"/>
              </a:rPr>
              <a:t>A nostril is part of your nose.</a:t>
            </a:r>
            <a:endParaRPr lang="en-GB" sz="5400" i="1" dirty="0">
              <a:latin typeface="Twinkl" panose="02000000000000000000" pitchFamily="2" charset="0"/>
            </a:endParaRPr>
          </a:p>
        </p:txBody>
      </p:sp>
      <p:pic>
        <p:nvPicPr>
          <p:cNvPr id="3" name="Picture 2"/>
          <p:cNvPicPr>
            <a:picLocks noChangeAspect="1"/>
          </p:cNvPicPr>
          <p:nvPr/>
        </p:nvPicPr>
        <p:blipFill>
          <a:blip r:embed="rId2"/>
          <a:stretch>
            <a:fillRect/>
          </a:stretch>
        </p:blipFill>
        <p:spPr>
          <a:xfrm>
            <a:off x="677141" y="426894"/>
            <a:ext cx="2297480" cy="2163906"/>
          </a:xfrm>
          <a:prstGeom prst="rect">
            <a:avLst/>
          </a:prstGeom>
        </p:spPr>
      </p:pic>
    </p:spTree>
    <p:extLst>
      <p:ext uri="{BB962C8B-B14F-4D97-AF65-F5344CB8AC3E}">
        <p14:creationId xmlns:p14="http://schemas.microsoft.com/office/powerpoint/2010/main" val="78008021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16600" dirty="0" smtClean="0">
                <a:latin typeface="Twinkl" panose="02000000000000000000" pitchFamily="2" charset="0"/>
              </a:rPr>
              <a:t>pupil</a:t>
            </a:r>
            <a:endParaRPr lang="en-GB" sz="16600" dirty="0">
              <a:latin typeface="Twinkl" panose="02000000000000000000" pitchFamily="2" charset="0"/>
            </a:endParaRPr>
          </a:p>
        </p:txBody>
      </p:sp>
    </p:spTree>
    <p:extLst>
      <p:ext uri="{BB962C8B-B14F-4D97-AF65-F5344CB8AC3E}">
        <p14:creationId xmlns:p14="http://schemas.microsoft.com/office/powerpoint/2010/main" val="412580291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GB" sz="7200" dirty="0" smtClean="0">
                <a:latin typeface="Twinkl" panose="02000000000000000000" pitchFamily="2" charset="0"/>
              </a:rPr>
              <a:t>pupil</a:t>
            </a:r>
            <a:r>
              <a:rPr lang="en-GB" sz="7200" dirty="0" smtClean="0">
                <a:latin typeface="Twinkl" panose="02000000000000000000" pitchFamily="2" charset="0"/>
              </a:rPr>
              <a:t> </a:t>
            </a:r>
            <a:r>
              <a:rPr lang="en-GB" sz="7200" dirty="0">
                <a:latin typeface="Twinkl" panose="02000000000000000000" pitchFamily="2" charset="0"/>
              </a:rPr>
              <a:t/>
            </a:r>
            <a:br>
              <a:rPr lang="en-GB" sz="7200" dirty="0">
                <a:latin typeface="Twinkl" panose="02000000000000000000" pitchFamily="2" charset="0"/>
              </a:rPr>
            </a:br>
            <a:r>
              <a:rPr lang="en-GB" sz="7200" dirty="0" smtClean="0">
                <a:latin typeface="Twinkl" panose="02000000000000000000" pitchFamily="2" charset="0"/>
              </a:rPr>
              <a:t>pup</a:t>
            </a:r>
            <a:r>
              <a:rPr lang="en-GB" sz="7200" dirty="0" smtClean="0">
                <a:latin typeface="Twinkl" panose="02000000000000000000" pitchFamily="2" charset="0"/>
              </a:rPr>
              <a:t> </a:t>
            </a:r>
            <a:r>
              <a:rPr lang="en-GB" sz="7200" dirty="0">
                <a:latin typeface="Twinkl" panose="02000000000000000000" pitchFamily="2" charset="0"/>
              </a:rPr>
              <a:t>+ </a:t>
            </a:r>
            <a:r>
              <a:rPr lang="en-GB" sz="7200" dirty="0" err="1" smtClean="0">
                <a:latin typeface="Twinkl" panose="02000000000000000000" pitchFamily="2" charset="0"/>
              </a:rPr>
              <a:t>il</a:t>
            </a:r>
            <a:r>
              <a:rPr lang="en-GB" sz="7200" dirty="0" smtClean="0">
                <a:latin typeface="Twinkl" panose="02000000000000000000" pitchFamily="2" charset="0"/>
              </a:rPr>
              <a:t> =</a:t>
            </a:r>
            <a:r>
              <a:rPr lang="en-GB" sz="7200" dirty="0" smtClean="0">
                <a:latin typeface="Twinkl" panose="02000000000000000000" pitchFamily="2" charset="0"/>
              </a:rPr>
              <a:t>pupi</a:t>
            </a:r>
            <a:r>
              <a:rPr lang="en-GB" sz="7200" dirty="0" smtClean="0">
                <a:latin typeface="Twinkl" panose="02000000000000000000" pitchFamily="2" charset="0"/>
              </a:rPr>
              <a:t>l</a:t>
            </a:r>
            <a:endParaRPr lang="en-GB" sz="7200" i="1" dirty="0">
              <a:latin typeface="Twinkl" panose="02000000000000000000" pitchFamily="2" charset="0"/>
            </a:endParaRPr>
          </a:p>
        </p:txBody>
      </p:sp>
      <p:pic>
        <p:nvPicPr>
          <p:cNvPr id="3" name="Picture 2"/>
          <p:cNvPicPr>
            <a:picLocks noChangeAspect="1"/>
          </p:cNvPicPr>
          <p:nvPr/>
        </p:nvPicPr>
        <p:blipFill>
          <a:blip r:embed="rId2"/>
          <a:stretch>
            <a:fillRect/>
          </a:stretch>
        </p:blipFill>
        <p:spPr>
          <a:xfrm>
            <a:off x="831849" y="530802"/>
            <a:ext cx="2446271" cy="2392507"/>
          </a:xfrm>
          <a:prstGeom prst="rect">
            <a:avLst/>
          </a:prstGeom>
        </p:spPr>
      </p:pic>
    </p:spTree>
    <p:extLst>
      <p:ext uri="{BB962C8B-B14F-4D97-AF65-F5344CB8AC3E}">
        <p14:creationId xmlns:p14="http://schemas.microsoft.com/office/powerpoint/2010/main" val="152721218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2530266"/>
          </a:xfrm>
        </p:spPr>
        <p:txBody>
          <a:bodyPr>
            <a:noAutofit/>
          </a:bodyPr>
          <a:lstStyle/>
          <a:p>
            <a:pPr algn="ctr"/>
            <a:r>
              <a:rPr lang="en-GB" dirty="0" smtClean="0">
                <a:latin typeface="Twinkl" panose="02000000000000000000" pitchFamily="2" charset="0"/>
              </a:rPr>
              <a:t>pupil</a:t>
            </a:r>
            <a:r>
              <a:rPr lang="en-GB" dirty="0" smtClean="0">
                <a:latin typeface="Twinkl" panose="02000000000000000000" pitchFamily="2" charset="0"/>
              </a:rPr>
              <a:t> </a:t>
            </a:r>
            <a:r>
              <a:rPr lang="en-GB" dirty="0">
                <a:latin typeface="Twinkl" panose="02000000000000000000" pitchFamily="2" charset="0"/>
              </a:rPr>
              <a:t/>
            </a:r>
            <a:br>
              <a:rPr lang="en-GB" dirty="0">
                <a:latin typeface="Twinkl" panose="02000000000000000000" pitchFamily="2" charset="0"/>
              </a:rPr>
            </a:br>
            <a:r>
              <a:rPr lang="en-GB" dirty="0" smtClean="0">
                <a:latin typeface="Twinkl" panose="02000000000000000000" pitchFamily="2" charset="0"/>
              </a:rPr>
              <a:t>pup</a:t>
            </a:r>
            <a:r>
              <a:rPr lang="en-GB" dirty="0" smtClean="0">
                <a:latin typeface="Twinkl" panose="02000000000000000000" pitchFamily="2" charset="0"/>
              </a:rPr>
              <a:t> </a:t>
            </a:r>
            <a:r>
              <a:rPr lang="en-GB" dirty="0">
                <a:latin typeface="Twinkl" panose="02000000000000000000" pitchFamily="2" charset="0"/>
              </a:rPr>
              <a:t>+ </a:t>
            </a:r>
            <a:r>
              <a:rPr lang="en-GB" dirty="0" err="1" smtClean="0">
                <a:latin typeface="Twinkl" panose="02000000000000000000" pitchFamily="2" charset="0"/>
              </a:rPr>
              <a:t>il</a:t>
            </a:r>
            <a:r>
              <a:rPr lang="en-GB" dirty="0" smtClean="0">
                <a:latin typeface="Twinkl" panose="02000000000000000000" pitchFamily="2" charset="0"/>
              </a:rPr>
              <a:t> =</a:t>
            </a:r>
            <a:r>
              <a:rPr lang="en-GB" dirty="0" smtClean="0">
                <a:latin typeface="Twinkl" panose="02000000000000000000" pitchFamily="2" charset="0"/>
              </a:rPr>
              <a:t>pupi</a:t>
            </a:r>
            <a:r>
              <a:rPr lang="en-GB" dirty="0" smtClean="0">
                <a:latin typeface="Twinkl" panose="02000000000000000000" pitchFamily="2" charset="0"/>
              </a:rPr>
              <a:t>l</a:t>
            </a:r>
            <a:br>
              <a:rPr lang="en-GB" dirty="0" smtClean="0">
                <a:latin typeface="Twinkl" panose="02000000000000000000" pitchFamily="2" charset="0"/>
              </a:rPr>
            </a:br>
            <a:r>
              <a:rPr lang="en-GB" dirty="0" smtClean="0">
                <a:latin typeface="Twinkl" panose="02000000000000000000" pitchFamily="2" charset="0"/>
              </a:rPr>
              <a:t>The pupil enjoyed reading her book.</a:t>
            </a:r>
            <a:endParaRPr lang="en-GB" i="1" dirty="0">
              <a:latin typeface="Twinkl" panose="02000000000000000000" pitchFamily="2" charset="0"/>
            </a:endParaRPr>
          </a:p>
        </p:txBody>
      </p:sp>
      <p:pic>
        <p:nvPicPr>
          <p:cNvPr id="3" name="Picture 2"/>
          <p:cNvPicPr>
            <a:picLocks noChangeAspect="1"/>
          </p:cNvPicPr>
          <p:nvPr/>
        </p:nvPicPr>
        <p:blipFill>
          <a:blip r:embed="rId2"/>
          <a:stretch>
            <a:fillRect/>
          </a:stretch>
        </p:blipFill>
        <p:spPr>
          <a:xfrm>
            <a:off x="831849" y="530802"/>
            <a:ext cx="2446271" cy="2392507"/>
          </a:xfrm>
          <a:prstGeom prst="rect">
            <a:avLst/>
          </a:prstGeom>
        </p:spPr>
      </p:pic>
    </p:spTree>
    <p:extLst>
      <p:ext uri="{BB962C8B-B14F-4D97-AF65-F5344CB8AC3E}">
        <p14:creationId xmlns:p14="http://schemas.microsoft.com/office/powerpoint/2010/main" val="306133080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sz="8800" dirty="0">
                <a:latin typeface="Twinkl" panose="02000000000000000000" pitchFamily="2" charset="0"/>
              </a:rPr>
              <a:t>A nostril is part of your nose.</a:t>
            </a:r>
            <a:r>
              <a:rPr lang="en-GB" sz="8800" dirty="0">
                <a:latin typeface="Twinkl" panose="02000000000000000000" pitchFamily="2" charset="0"/>
              </a:rPr>
              <a:t/>
            </a:r>
            <a:br>
              <a:rPr lang="en-GB" sz="8800" dirty="0">
                <a:latin typeface="Twinkl" panose="02000000000000000000" pitchFamily="2" charset="0"/>
              </a:rPr>
            </a:br>
            <a:endParaRPr lang="en-GB" dirty="0">
              <a:latin typeface="Twinkl" panose="02000000000000000000" pitchFamily="2" charset="0"/>
            </a:endParaRPr>
          </a:p>
        </p:txBody>
      </p:sp>
    </p:spTree>
    <p:extLst>
      <p:ext uri="{BB962C8B-B14F-4D97-AF65-F5344CB8AC3E}">
        <p14:creationId xmlns:p14="http://schemas.microsoft.com/office/powerpoint/2010/main" val="269308075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sz="8800" dirty="0">
                <a:latin typeface="Twinkl" panose="02000000000000000000" pitchFamily="2" charset="0"/>
              </a:rPr>
              <a:t>A </a:t>
            </a:r>
            <a:r>
              <a:rPr lang="en-GB" sz="8800" dirty="0" smtClean="0">
                <a:latin typeface="Twinkl" panose="02000000000000000000" pitchFamily="2" charset="0"/>
              </a:rPr>
              <a:t>_______ </a:t>
            </a:r>
            <a:r>
              <a:rPr lang="en-GB" sz="8800" dirty="0">
                <a:latin typeface="Twinkl" panose="02000000000000000000" pitchFamily="2" charset="0"/>
              </a:rPr>
              <a:t>is part of your nose.</a:t>
            </a:r>
            <a:r>
              <a:rPr lang="en-GB" sz="8800" dirty="0">
                <a:latin typeface="Twinkl" panose="02000000000000000000" pitchFamily="2" charset="0"/>
              </a:rPr>
              <a:t/>
            </a:r>
            <a:br>
              <a:rPr lang="en-GB" sz="8800" dirty="0">
                <a:latin typeface="Twinkl" panose="02000000000000000000" pitchFamily="2" charset="0"/>
              </a:rPr>
            </a:br>
            <a:endParaRPr lang="en-GB" dirty="0">
              <a:latin typeface="Twinkl" panose="02000000000000000000" pitchFamily="2" charset="0"/>
            </a:endParaRPr>
          </a:p>
        </p:txBody>
      </p:sp>
    </p:spTree>
    <p:extLst>
      <p:ext uri="{BB962C8B-B14F-4D97-AF65-F5344CB8AC3E}">
        <p14:creationId xmlns:p14="http://schemas.microsoft.com/office/powerpoint/2010/main" val="241741188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sz="8800" dirty="0">
                <a:latin typeface="Twinkl" panose="02000000000000000000" pitchFamily="2" charset="0"/>
              </a:rPr>
              <a:t>A </a:t>
            </a:r>
            <a:r>
              <a:rPr lang="en-GB" sz="8800" u="sng" dirty="0">
                <a:latin typeface="Twinkl" panose="02000000000000000000" pitchFamily="2" charset="0"/>
              </a:rPr>
              <a:t>nostril</a:t>
            </a:r>
            <a:r>
              <a:rPr lang="en-GB" sz="8800" dirty="0">
                <a:latin typeface="Twinkl" panose="02000000000000000000" pitchFamily="2" charset="0"/>
              </a:rPr>
              <a:t> is part of your nose.</a:t>
            </a:r>
            <a:r>
              <a:rPr lang="en-GB" sz="8800" dirty="0">
                <a:latin typeface="Twinkl" panose="02000000000000000000" pitchFamily="2" charset="0"/>
              </a:rPr>
              <a:t/>
            </a:r>
            <a:br>
              <a:rPr lang="en-GB" sz="8800" dirty="0">
                <a:latin typeface="Twinkl" panose="02000000000000000000" pitchFamily="2" charset="0"/>
              </a:rPr>
            </a:br>
            <a:endParaRPr lang="en-GB" dirty="0">
              <a:latin typeface="Twinkl" panose="02000000000000000000" pitchFamily="2" charset="0"/>
            </a:endParaRPr>
          </a:p>
        </p:txBody>
      </p:sp>
    </p:spTree>
    <p:extLst>
      <p:ext uri="{BB962C8B-B14F-4D97-AF65-F5344CB8AC3E}">
        <p14:creationId xmlns:p14="http://schemas.microsoft.com/office/powerpoint/2010/main" val="270882954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latin typeface="Twinkl" panose="02000000000000000000" pitchFamily="2" charset="0"/>
              </a:rPr>
              <a:t>The pupil enjoyed reading her book.</a:t>
            </a:r>
            <a:endParaRPr lang="en-GB" dirty="0">
              <a:latin typeface="Twinkl" panose="02000000000000000000" pitchFamily="2" charset="0"/>
            </a:endParaRPr>
          </a:p>
        </p:txBody>
      </p:sp>
    </p:spTree>
    <p:extLst>
      <p:ext uri="{BB962C8B-B14F-4D97-AF65-F5344CB8AC3E}">
        <p14:creationId xmlns:p14="http://schemas.microsoft.com/office/powerpoint/2010/main" val="20179647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panose="02000000000000000000" pitchFamily="2" charset="0"/>
              </a:rPr>
              <a:t>Do you remember this challenge word?</a:t>
            </a:r>
          </a:p>
        </p:txBody>
      </p:sp>
    </p:spTree>
    <p:extLst>
      <p:ext uri="{BB962C8B-B14F-4D97-AF65-F5344CB8AC3E}">
        <p14:creationId xmlns:p14="http://schemas.microsoft.com/office/powerpoint/2010/main" val="76000396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latin typeface="Twinkl" panose="02000000000000000000" pitchFamily="2" charset="0"/>
              </a:rPr>
              <a:t>The </a:t>
            </a:r>
            <a:r>
              <a:rPr lang="en-GB" dirty="0" smtClean="0">
                <a:latin typeface="Twinkl" panose="02000000000000000000" pitchFamily="2" charset="0"/>
              </a:rPr>
              <a:t>_____ </a:t>
            </a:r>
            <a:r>
              <a:rPr lang="en-GB" dirty="0">
                <a:latin typeface="Twinkl" panose="02000000000000000000" pitchFamily="2" charset="0"/>
              </a:rPr>
              <a:t>enjoyed reading her book.</a:t>
            </a:r>
            <a:endParaRPr lang="en-GB" dirty="0">
              <a:latin typeface="Twinkl" panose="02000000000000000000" pitchFamily="2" charset="0"/>
            </a:endParaRPr>
          </a:p>
        </p:txBody>
      </p:sp>
    </p:spTree>
    <p:extLst>
      <p:ext uri="{BB962C8B-B14F-4D97-AF65-F5344CB8AC3E}">
        <p14:creationId xmlns:p14="http://schemas.microsoft.com/office/powerpoint/2010/main" val="155903480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latin typeface="Twinkl" panose="02000000000000000000" pitchFamily="2" charset="0"/>
              </a:rPr>
              <a:t>The </a:t>
            </a:r>
            <a:r>
              <a:rPr lang="en-GB" u="sng" dirty="0">
                <a:latin typeface="Twinkl" panose="02000000000000000000" pitchFamily="2" charset="0"/>
              </a:rPr>
              <a:t>pupil</a:t>
            </a:r>
            <a:r>
              <a:rPr lang="en-GB" dirty="0">
                <a:latin typeface="Twinkl" panose="02000000000000000000" pitchFamily="2" charset="0"/>
              </a:rPr>
              <a:t> enjoyed reading her book.</a:t>
            </a:r>
            <a:endParaRPr lang="en-GB" dirty="0">
              <a:latin typeface="Twinkl" panose="02000000000000000000" pitchFamily="2" charset="0"/>
            </a:endParaRPr>
          </a:p>
        </p:txBody>
      </p:sp>
    </p:spTree>
    <p:extLst>
      <p:ext uri="{BB962C8B-B14F-4D97-AF65-F5344CB8AC3E}">
        <p14:creationId xmlns:p14="http://schemas.microsoft.com/office/powerpoint/2010/main" val="245941627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panose="02000000000000000000" pitchFamily="2" charset="0"/>
              </a:rPr>
              <a:t>New CHALLENGE words.</a:t>
            </a:r>
            <a:endParaRPr lang="en-GB" i="1" dirty="0">
              <a:latin typeface="Twinkl" panose="02000000000000000000" pitchFamily="2" charset="0"/>
            </a:endParaRPr>
          </a:p>
        </p:txBody>
      </p:sp>
    </p:spTree>
    <p:extLst>
      <p:ext uri="{BB962C8B-B14F-4D97-AF65-F5344CB8AC3E}">
        <p14:creationId xmlns:p14="http://schemas.microsoft.com/office/powerpoint/2010/main" val="374929347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19900" dirty="0" smtClean="0">
                <a:latin typeface="Twinkl" panose="02000000000000000000" pitchFamily="2" charset="0"/>
              </a:rPr>
              <a:t>find</a:t>
            </a:r>
            <a:endParaRPr lang="en-GB" sz="19900" dirty="0">
              <a:latin typeface="Twinkl" panose="02000000000000000000" pitchFamily="2" charset="0"/>
            </a:endParaRPr>
          </a:p>
        </p:txBody>
      </p:sp>
    </p:spTree>
    <p:extLst>
      <p:ext uri="{BB962C8B-B14F-4D97-AF65-F5344CB8AC3E}">
        <p14:creationId xmlns:p14="http://schemas.microsoft.com/office/powerpoint/2010/main" val="34369792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9600" dirty="0" smtClean="0">
                <a:latin typeface="Twinkl" panose="02000000000000000000" pitchFamily="2" charset="0"/>
              </a:rPr>
              <a:t>find</a:t>
            </a:r>
            <a:br>
              <a:rPr lang="en-US" sz="9600" dirty="0" smtClean="0">
                <a:latin typeface="Twinkl" panose="02000000000000000000" pitchFamily="2" charset="0"/>
              </a:rPr>
            </a:br>
            <a:r>
              <a:rPr lang="en-US" sz="5400" dirty="0" smtClean="0">
                <a:latin typeface="Twinkl" panose="02000000000000000000" pitchFamily="2" charset="0"/>
              </a:rPr>
              <a:t>to discover or identify something</a:t>
            </a:r>
            <a:endParaRPr lang="en-GB" sz="7200" dirty="0">
              <a:latin typeface="Twinkl" panose="02000000000000000000" pitchFamily="2" charset="0"/>
            </a:endParaRPr>
          </a:p>
        </p:txBody>
      </p:sp>
    </p:spTree>
    <p:extLst>
      <p:ext uri="{BB962C8B-B14F-4D97-AF65-F5344CB8AC3E}">
        <p14:creationId xmlns:p14="http://schemas.microsoft.com/office/powerpoint/2010/main" val="279994836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7200" dirty="0" smtClean="0">
                <a:latin typeface="Twinkl" panose="02000000000000000000" pitchFamily="2" charset="0"/>
              </a:rPr>
              <a:t>I can’t find my keys!</a:t>
            </a:r>
            <a:endParaRPr lang="en-GB" sz="7200" dirty="0">
              <a:latin typeface="Twinkl" panose="02000000000000000000" pitchFamily="2" charset="0"/>
            </a:endParaRPr>
          </a:p>
        </p:txBody>
      </p:sp>
    </p:spTree>
    <p:extLst>
      <p:ext uri="{BB962C8B-B14F-4D97-AF65-F5344CB8AC3E}">
        <p14:creationId xmlns:p14="http://schemas.microsoft.com/office/powerpoint/2010/main" val="402403190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19900" dirty="0">
                <a:latin typeface="Twinkl" panose="02000000000000000000" pitchFamily="2" charset="0"/>
              </a:rPr>
              <a:t>m</a:t>
            </a:r>
            <a:r>
              <a:rPr lang="en-US" sz="19900" dirty="0" smtClean="0">
                <a:latin typeface="Twinkl" panose="02000000000000000000" pitchFamily="2" charset="0"/>
              </a:rPr>
              <a:t>ind</a:t>
            </a:r>
            <a:endParaRPr lang="en-GB" sz="19900" dirty="0">
              <a:latin typeface="Twinkl" panose="02000000000000000000" pitchFamily="2" charset="0"/>
            </a:endParaRPr>
          </a:p>
        </p:txBody>
      </p:sp>
    </p:spTree>
    <p:extLst>
      <p:ext uri="{BB962C8B-B14F-4D97-AF65-F5344CB8AC3E}">
        <p14:creationId xmlns:p14="http://schemas.microsoft.com/office/powerpoint/2010/main" val="177661871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9600" dirty="0">
                <a:latin typeface="Twinkl" panose="02000000000000000000" pitchFamily="2" charset="0"/>
              </a:rPr>
              <a:t>m</a:t>
            </a:r>
            <a:r>
              <a:rPr lang="en-US" sz="9600" dirty="0" smtClean="0">
                <a:latin typeface="Twinkl" panose="02000000000000000000" pitchFamily="2" charset="0"/>
              </a:rPr>
              <a:t>ind</a:t>
            </a:r>
            <a:br>
              <a:rPr lang="en-US" sz="9600" dirty="0" smtClean="0">
                <a:latin typeface="Twinkl" panose="02000000000000000000" pitchFamily="2" charset="0"/>
              </a:rPr>
            </a:br>
            <a:r>
              <a:rPr lang="en-US" sz="5400" dirty="0" smtClean="0">
                <a:latin typeface="Twinkl" panose="02000000000000000000" pitchFamily="2" charset="0"/>
              </a:rPr>
              <a:t>a person’s ability to think and reason</a:t>
            </a:r>
            <a:endParaRPr lang="en-GB" sz="7200" dirty="0">
              <a:latin typeface="Twinkl" panose="02000000000000000000" pitchFamily="2" charset="0"/>
            </a:endParaRPr>
          </a:p>
        </p:txBody>
      </p:sp>
    </p:spTree>
    <p:extLst>
      <p:ext uri="{BB962C8B-B14F-4D97-AF65-F5344CB8AC3E}">
        <p14:creationId xmlns:p14="http://schemas.microsoft.com/office/powerpoint/2010/main" val="113238836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Autofit/>
          </a:bodyPr>
          <a:lstStyle/>
          <a:p>
            <a:pPr algn="ctr"/>
            <a:r>
              <a:rPr lang="en-US" sz="7200" dirty="0" smtClean="0">
                <a:latin typeface="Twinkl" panose="02000000000000000000" pitchFamily="2" charset="0"/>
              </a:rPr>
              <a:t>A lot of thoughts ran through my mind</a:t>
            </a:r>
            <a:r>
              <a:rPr lang="en-US" sz="7200" dirty="0">
                <a:latin typeface="Twinkl" panose="02000000000000000000" pitchFamily="2" charset="0"/>
              </a:rPr>
              <a:t>.</a:t>
            </a:r>
            <a:endParaRPr lang="en-GB" sz="7200" dirty="0">
              <a:latin typeface="Twinkl" panose="02000000000000000000" pitchFamily="2" charset="0"/>
            </a:endParaRPr>
          </a:p>
        </p:txBody>
      </p:sp>
    </p:spTree>
    <p:extLst>
      <p:ext uri="{BB962C8B-B14F-4D97-AF65-F5344CB8AC3E}">
        <p14:creationId xmlns:p14="http://schemas.microsoft.com/office/powerpoint/2010/main" val="232228346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panose="02000000000000000000" pitchFamily="2" charset="0"/>
              </a:rPr>
              <a:t>Let’s </a:t>
            </a:r>
            <a:r>
              <a:rPr lang="en-GB" i="1" dirty="0">
                <a:latin typeface="Twinkl" panose="02000000000000000000" pitchFamily="2" charset="0"/>
              </a:rPr>
              <a:t>Practise and Apply</a:t>
            </a:r>
            <a:r>
              <a:rPr lang="en-GB" dirty="0">
                <a:latin typeface="Twinkl" panose="02000000000000000000" pitchFamily="2" charset="0"/>
              </a:rPr>
              <a:t>.</a:t>
            </a:r>
            <a:endParaRPr lang="en-GB" i="1" dirty="0">
              <a:latin typeface="Twinkl" panose="02000000000000000000" pitchFamily="2" charset="0"/>
            </a:endParaRPr>
          </a:p>
        </p:txBody>
      </p:sp>
    </p:spTree>
    <p:extLst>
      <p:ext uri="{BB962C8B-B14F-4D97-AF65-F5344CB8AC3E}">
        <p14:creationId xmlns:p14="http://schemas.microsoft.com/office/powerpoint/2010/main" val="4406209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8487</TotalTime>
  <Words>1379</Words>
  <Application>Microsoft Office PowerPoint</Application>
  <PresentationFormat>Widescreen</PresentationFormat>
  <Paragraphs>380</Paragraphs>
  <Slides>229</Slides>
  <Notes>64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229</vt:i4>
      </vt:variant>
    </vt:vector>
  </HeadingPairs>
  <TitlesOfParts>
    <vt:vector size="236" baseType="lpstr">
      <vt:lpstr>Arial</vt:lpstr>
      <vt:lpstr>Calibri</vt:lpstr>
      <vt:lpstr>Calibri Light</vt:lpstr>
      <vt:lpstr>Times New Roman</vt:lpstr>
      <vt:lpstr>Twinkl</vt:lpstr>
      <vt:lpstr>Twinkl Cursive Looped</vt:lpstr>
      <vt:lpstr>Office Theme</vt:lpstr>
      <vt:lpstr>Spelling Y2</vt:lpstr>
      <vt:lpstr>PowerPoint Presentation</vt:lpstr>
      <vt:lpstr>PowerPoint Presentation</vt:lpstr>
      <vt:lpstr>Let’s Revisit and Review…</vt:lpstr>
      <vt:lpstr>Do you remember this challenge word?</vt:lpstr>
      <vt:lpstr>poor</vt:lpstr>
      <vt:lpstr>poor  lacking sufficient money to live at a standard considered comfortable or normal in a society</vt:lpstr>
      <vt:lpstr> The man was poor. </vt:lpstr>
      <vt:lpstr>Do you remember this challenge word?</vt:lpstr>
      <vt:lpstr> because</vt:lpstr>
      <vt:lpstr>for the reason that; since</vt:lpstr>
      <vt:lpstr> It was hot because the sun was shining.</vt:lpstr>
      <vt:lpstr>-al</vt:lpstr>
      <vt:lpstr>The sound /l/ spelt with ‘al’ at the end of words. </vt:lpstr>
      <vt:lpstr>metal</vt:lpstr>
      <vt:lpstr>metal</vt:lpstr>
      <vt:lpstr>pedal</vt:lpstr>
      <vt:lpstr>pedal</vt:lpstr>
      <vt:lpstr>oval</vt:lpstr>
      <vt:lpstr>oval</vt:lpstr>
      <vt:lpstr>Let’s Teach and Practise</vt:lpstr>
      <vt:lpstr>il</vt:lpstr>
      <vt:lpstr>“il” makes the /l/ sound at the end of these words</vt:lpstr>
      <vt:lpstr>fossil</vt:lpstr>
      <vt:lpstr>fossil</vt:lpstr>
      <vt:lpstr>fossil</vt:lpstr>
      <vt:lpstr>pencil</vt:lpstr>
      <vt:lpstr>pencil</vt:lpstr>
      <vt:lpstr>pencil</vt:lpstr>
      <vt:lpstr>fossil</vt:lpstr>
      <vt:lpstr>fossil foss + il = fossil  </vt:lpstr>
      <vt:lpstr>fossil foss + il = fossil  They found a fossil on the beach. </vt:lpstr>
      <vt:lpstr>pencil</vt:lpstr>
      <vt:lpstr>pencil penc + il = pencil </vt:lpstr>
      <vt:lpstr>pencil penc + il = pencil Sharpen your pencil, it is blunt!</vt:lpstr>
      <vt:lpstr>They found a fossil on the beach.</vt:lpstr>
      <vt:lpstr>They found a ______ on the beach.</vt:lpstr>
      <vt:lpstr>They found a fossil on the beach.</vt:lpstr>
      <vt:lpstr>Sharpen your pencil, it is blunt! </vt:lpstr>
      <vt:lpstr>Sharpen your ______, it is blunt! </vt:lpstr>
      <vt:lpstr>Sharpen your pencil, it is blunt! </vt:lpstr>
      <vt:lpstr>New CHALLENGE words.</vt:lpstr>
      <vt:lpstr>find</vt:lpstr>
      <vt:lpstr>find to discover or identify something</vt:lpstr>
      <vt:lpstr>I can’t find my keys!</vt:lpstr>
      <vt:lpstr>mind</vt:lpstr>
      <vt:lpstr>mind a person’s ability to think and reason</vt:lpstr>
      <vt:lpstr>A lot of thoughts ran through my mind.</vt:lpstr>
      <vt:lpstr>Let’s Practise and Apply.</vt:lpstr>
      <vt:lpstr>Can you spot the spelling rule words and the challenge words?</vt:lpstr>
      <vt:lpstr>Wild Weather In winter the weather can be freezing cold.  In the past, dead animals have been frozen in the ground eventually making fossils.  You don’t see this often because it is very rare.   Explorers often find their nostrils can become red when the weather is really cold. As spring arrives, daffodils begin to grow.  They flower until the end of spring </vt:lpstr>
      <vt:lpstr>Wild Weather In winter the weather can be freezing cold.  In the past, dead animals have been frozen in the ground eventually making fossils.  You don’t see this often because it is very rare.   Explorers often find their nostrils can become red when the weather is really cold. As spring arrives, daffodils begin to grow.  They flower until the end of spring </vt:lpstr>
      <vt:lpstr>Write this sentence as I dictate it to you.</vt:lpstr>
      <vt:lpstr>Fossils can be made in frozen ground. </vt:lpstr>
      <vt:lpstr>PowerPoint Presentation</vt:lpstr>
      <vt:lpstr>PowerPoint Presentation</vt:lpstr>
      <vt:lpstr>Let’s Revisit and Review…</vt:lpstr>
      <vt:lpstr>Do you remember this challenge word?</vt:lpstr>
      <vt:lpstr>poor</vt:lpstr>
      <vt:lpstr>poor  lacking sufficient money to live at a standard considered comfortable or normal in a society</vt:lpstr>
      <vt:lpstr> The man was poor. </vt:lpstr>
      <vt:lpstr>Do you remember this challenge word?</vt:lpstr>
      <vt:lpstr> because</vt:lpstr>
      <vt:lpstr>for the reason that; since</vt:lpstr>
      <vt:lpstr> It was hot because the sun was shining.</vt:lpstr>
      <vt:lpstr>-al</vt:lpstr>
      <vt:lpstr>The sound /l/ spelt with ‘al’ at the end of words. </vt:lpstr>
      <vt:lpstr>medal</vt:lpstr>
      <vt:lpstr>medal</vt:lpstr>
      <vt:lpstr>    medal</vt:lpstr>
      <vt:lpstr>local</vt:lpstr>
      <vt:lpstr>local</vt:lpstr>
      <vt:lpstr>local</vt:lpstr>
      <vt:lpstr>Let’s Teach and Practise</vt:lpstr>
      <vt:lpstr>il</vt:lpstr>
      <vt:lpstr>“il” makes the /l/ sound at the end of these words</vt:lpstr>
      <vt:lpstr>nostril</vt:lpstr>
      <vt:lpstr>nostril</vt:lpstr>
      <vt:lpstr>pupil</vt:lpstr>
      <vt:lpstr>pupil</vt:lpstr>
      <vt:lpstr>nostril nostr + il = nostril</vt:lpstr>
      <vt:lpstr>nostril nostr + il = nostril A nostril is part of your nose.</vt:lpstr>
      <vt:lpstr>pupil</vt:lpstr>
      <vt:lpstr>pupil  pup + il =pupil</vt:lpstr>
      <vt:lpstr>pupil  pup + il =pupil The pupil enjoyed reading her book.</vt:lpstr>
      <vt:lpstr>A nostril is part of your nose. </vt:lpstr>
      <vt:lpstr>A _______ is part of your nose. </vt:lpstr>
      <vt:lpstr>A nostril is part of your nose. </vt:lpstr>
      <vt:lpstr>The pupil enjoyed reading her book.</vt:lpstr>
      <vt:lpstr>The _____ enjoyed reading her book.</vt:lpstr>
      <vt:lpstr>The pupil enjoyed reading her book.</vt:lpstr>
      <vt:lpstr>New CHALLENGE words.</vt:lpstr>
      <vt:lpstr>find</vt:lpstr>
      <vt:lpstr>find to discover or identify something</vt:lpstr>
      <vt:lpstr>I can’t find my keys!</vt:lpstr>
      <vt:lpstr>mind</vt:lpstr>
      <vt:lpstr>mind a person’s ability to think and reason</vt:lpstr>
      <vt:lpstr>A lot of thoughts ran through my mind.</vt:lpstr>
      <vt:lpstr>Let’s Practise and Apply.</vt:lpstr>
      <vt:lpstr>Can you spot the spelling rule words and the challenge words?</vt:lpstr>
      <vt:lpstr>Wild Weather In winter the weather can be freezing cold.  In the past, dead animals have been frozen in the ground eventually making fossils.  You don’t see this often because it is very rare.   Explorers often find their nostrils can become red when the weather is really cold. As spring arrives, daffodils begin to grow.  They flower until the end of spring.</vt:lpstr>
      <vt:lpstr>Wild Weather In winter the weather can be freezing cold.  In the past, dead animals have been frozen in the ground eventually making fossils.  You don’t see this often because it is very rare.   Explorers often find their nostrils can become red when the weather is really cold. As spring arrives, daffodils begin to grow.  They flower until the end of spring.</vt:lpstr>
      <vt:lpstr>Write this sentence as I dictate it to you.</vt:lpstr>
      <vt:lpstr>You don’t see this because it’s very rare.</vt:lpstr>
      <vt:lpstr>PowerPoint Presentation</vt:lpstr>
      <vt:lpstr>PowerPoint Presentation</vt:lpstr>
      <vt:lpstr>Let’s Revisit and Review…</vt:lpstr>
      <vt:lpstr>Do you remember this challenge word?</vt:lpstr>
      <vt:lpstr>poor</vt:lpstr>
      <vt:lpstr>poor  lacking sufficient money to live at a standard considered comfortable or normal in a society</vt:lpstr>
      <vt:lpstr> The man was poor. </vt:lpstr>
      <vt:lpstr>Do you remember this challenge word?</vt:lpstr>
      <vt:lpstr> because</vt:lpstr>
      <vt:lpstr>for the reason that; since</vt:lpstr>
      <vt:lpstr> It was hot because the sun was shining.</vt:lpstr>
      <vt:lpstr>-al</vt:lpstr>
      <vt:lpstr>The sound /l/ spelt with ‘al’ at the end of words. </vt:lpstr>
      <vt:lpstr>animal</vt:lpstr>
      <vt:lpstr>animal</vt:lpstr>
      <vt:lpstr>animal</vt:lpstr>
      <vt:lpstr>loyal</vt:lpstr>
      <vt:lpstr>loyal</vt:lpstr>
      <vt:lpstr>loyal</vt:lpstr>
      <vt:lpstr>Let’s Teach and Practise</vt:lpstr>
      <vt:lpstr>il</vt:lpstr>
      <vt:lpstr>“il” makes the /l/ sound at the end of these words</vt:lpstr>
      <vt:lpstr>daffodil</vt:lpstr>
      <vt:lpstr>daffodil</vt:lpstr>
      <vt:lpstr>stencil</vt:lpstr>
      <vt:lpstr>stencil</vt:lpstr>
      <vt:lpstr>daffodil</vt:lpstr>
      <vt:lpstr>daffodil daffod + il = daffodil</vt:lpstr>
      <vt:lpstr>daffodil daffod + il = daffodil The yellow daffodil grew tall in the garden.</vt:lpstr>
      <vt:lpstr>stencil stenc+ il = stencil</vt:lpstr>
      <vt:lpstr>stencil stenc+ il = stencil An artist can use a stencil to add detail to a design.</vt:lpstr>
      <vt:lpstr>The yellow daffodil grew tall in the garden.</vt:lpstr>
      <vt:lpstr>The yellow ________ grew tall in the garden.</vt:lpstr>
      <vt:lpstr>The yellow daffodil grew tall in the garden.</vt:lpstr>
      <vt:lpstr>An artist can use a stencil to add detail to a design.</vt:lpstr>
      <vt:lpstr>An artist can use a _______ to add detail to a design.</vt:lpstr>
      <vt:lpstr>An artist can use a stencil to add detail to a design.</vt:lpstr>
      <vt:lpstr>New CHALLENGE words.</vt:lpstr>
      <vt:lpstr>find</vt:lpstr>
      <vt:lpstr>find to discover or identify something</vt:lpstr>
      <vt:lpstr>I can’t find my keys!</vt:lpstr>
      <vt:lpstr>mind</vt:lpstr>
      <vt:lpstr>mind a person’s ability to think and reason</vt:lpstr>
      <vt:lpstr>A lot of thoughts ran through my mind.</vt:lpstr>
      <vt:lpstr>Let’s Practise and Apply.</vt:lpstr>
      <vt:lpstr>Can you spot the spelling rule words and the challenge words?</vt:lpstr>
      <vt:lpstr>Wild Weather In winter the weather can be freezing cold.  In the past, dead animals have been frozen in the ground eventually making fossils.  You don’t see this often because it is very rare.   Explorers often find their nostrils can become red when the weather is really cold. As spring arrives, daffodils begin to grow.  They flower until the end of spring. </vt:lpstr>
      <vt:lpstr>Wild Weather In winter the weather can be freezing cold.  In the past, dead animals have been frozen in the ground eventually making fossils.  You don’t see this often because it is very rare.   Explorers often find their nostrils can become red when the weather is really cold. As spring arrives, daffodils begin to grow.  They flower until the end of spring. </vt:lpstr>
      <vt:lpstr>Write this sentence as I dictate it to you.</vt:lpstr>
      <vt:lpstr>As spring arrives, daffodils begin to grow.</vt:lpstr>
      <vt:lpstr>PowerPoint Presentation</vt:lpstr>
      <vt:lpstr>PowerPoint Presentation</vt:lpstr>
      <vt:lpstr>Let’s Revisit and Review…</vt:lpstr>
      <vt:lpstr>Do you remember this challenge word?</vt:lpstr>
      <vt:lpstr>poor</vt:lpstr>
      <vt:lpstr>poor  lacking sufficient money to live at a standard considered comfortable or normal in a society</vt:lpstr>
      <vt:lpstr> The man was poor. </vt:lpstr>
      <vt:lpstr>Do you remember this challenge word?</vt:lpstr>
      <vt:lpstr> because</vt:lpstr>
      <vt:lpstr>for the reason that; since</vt:lpstr>
      <vt:lpstr> It was hot because the sun was shining.</vt:lpstr>
      <vt:lpstr>-al</vt:lpstr>
      <vt:lpstr>The sound /l/ spelt with ‘al’ at the end of words. </vt:lpstr>
      <vt:lpstr>capital</vt:lpstr>
      <vt:lpstr>capital</vt:lpstr>
      <vt:lpstr>hospital</vt:lpstr>
      <vt:lpstr>hospital</vt:lpstr>
      <vt:lpstr>Let’s Teach and Practise</vt:lpstr>
      <vt:lpstr>il</vt:lpstr>
      <vt:lpstr>“il” makes the /l/ sound at the end of these words</vt:lpstr>
      <vt:lpstr>basil</vt:lpstr>
      <vt:lpstr>basil</vt:lpstr>
      <vt:lpstr>until</vt:lpstr>
      <vt:lpstr>until</vt:lpstr>
      <vt:lpstr>basil bas+ il = basil</vt:lpstr>
      <vt:lpstr>basil bas+ il = basil I use basil in my cooking. </vt:lpstr>
      <vt:lpstr>until unt+ il = until</vt:lpstr>
      <vt:lpstr>until unt+ il = until The shop closed until the holiday was over.</vt:lpstr>
      <vt:lpstr>I use basil in my cooking.</vt:lpstr>
      <vt:lpstr>I use _____ in my cooking.</vt:lpstr>
      <vt:lpstr>I use basil in my cooking.</vt:lpstr>
      <vt:lpstr>The shop is closed until the holiday is over.</vt:lpstr>
      <vt:lpstr>The shop is closed _____ the holiday is over.</vt:lpstr>
      <vt:lpstr>The shop is closed until the holiday is over.</vt:lpstr>
      <vt:lpstr>New CHALLENGE words.</vt:lpstr>
      <vt:lpstr>find</vt:lpstr>
      <vt:lpstr>find to discover or identify something</vt:lpstr>
      <vt:lpstr>I can’t find my keys!</vt:lpstr>
      <vt:lpstr>mind</vt:lpstr>
      <vt:lpstr>mind a person’s ability to think and reason</vt:lpstr>
      <vt:lpstr>A lot of thoughts ran through my mind.</vt:lpstr>
      <vt:lpstr>Let’s Practise and Apply.</vt:lpstr>
      <vt:lpstr>Can you spot the spelling rule words and the challenge words?</vt:lpstr>
      <vt:lpstr> Wild Weather In winter the weather can be freezing cold.  In the past, dead animals have been frozen in the ground eventually making fossils.  You don’t see this often because it is very rare.   Explorers often find their nostrils can become red when the weather is really cold. As spring arrives, daffodils begin to grow.  They flower until the end of spring.</vt:lpstr>
      <vt:lpstr> Wild Weather In winter the weather can be freezing cold.  In the past, dead animals have been frozen in the ground eventually making fossils.  You don’t see this often because it is very rare.   Explorers often find their nostrils can become red when the weather is really cold. As spring arrives, daffodils begin to grow.  They flower until the end of spring.</vt:lpstr>
      <vt:lpstr>Write this sentence as I dictate it to you.</vt:lpstr>
      <vt:lpstr>They flower until the end of spring.</vt:lpstr>
      <vt:lpstr>PowerPoint Presentation</vt:lpstr>
      <vt:lpstr>PowerPoint Presentation</vt:lpstr>
      <vt:lpstr>Can you read these words…</vt:lpstr>
      <vt:lpstr>find</vt:lpstr>
      <vt:lpstr>mind</vt:lpstr>
      <vt:lpstr>poor</vt:lpstr>
      <vt:lpstr>because</vt:lpstr>
      <vt:lpstr>pupil</vt:lpstr>
      <vt:lpstr>fossil</vt:lpstr>
      <vt:lpstr>stencil</vt:lpstr>
      <vt:lpstr>nostril</vt:lpstr>
      <vt:lpstr>until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Spelling Y3</dc:title>
  <dc:creator>Kelly Stokes</dc:creator>
  <cp:lastModifiedBy>Sally Loveday</cp:lastModifiedBy>
  <cp:revision>61</cp:revision>
  <cp:lastPrinted>2022-05-27T07:40:55Z</cp:lastPrinted>
  <dcterms:created xsi:type="dcterms:W3CDTF">2022-03-23T13:56:57Z</dcterms:created>
  <dcterms:modified xsi:type="dcterms:W3CDTF">2022-11-12T13:55:42Z</dcterms:modified>
</cp:coreProperties>
</file>