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248"/>
  </p:notesMasterIdLst>
  <p:sldIdLst>
    <p:sldId id="256" r:id="rId10"/>
    <p:sldId id="322" r:id="rId11"/>
    <p:sldId id="257" r:id="rId12"/>
    <p:sldId id="258" r:id="rId13"/>
    <p:sldId id="333" r:id="rId14"/>
    <p:sldId id="720" r:id="rId15"/>
    <p:sldId id="796" r:id="rId16"/>
    <p:sldId id="308" r:id="rId17"/>
    <p:sldId id="337" r:id="rId18"/>
    <p:sldId id="311" r:id="rId19"/>
    <p:sldId id="799" r:id="rId20"/>
    <p:sldId id="605" r:id="rId21"/>
    <p:sldId id="270" r:id="rId22"/>
    <p:sldId id="269" r:id="rId23"/>
    <p:sldId id="272" r:id="rId24"/>
    <p:sldId id="282" r:id="rId25"/>
    <p:sldId id="273" r:id="rId26"/>
    <p:sldId id="285" r:id="rId27"/>
    <p:sldId id="267" r:id="rId28"/>
    <p:sldId id="260" r:id="rId29"/>
    <p:sldId id="261" r:id="rId30"/>
    <p:sldId id="262" r:id="rId31"/>
    <p:sldId id="278" r:id="rId32"/>
    <p:sldId id="289" r:id="rId33"/>
    <p:sldId id="263" r:id="rId34"/>
    <p:sldId id="279" r:id="rId35"/>
    <p:sldId id="290" r:id="rId36"/>
    <p:sldId id="728" r:id="rId37"/>
    <p:sldId id="783" r:id="rId38"/>
    <p:sldId id="275" r:id="rId39"/>
    <p:sldId id="784" r:id="rId40"/>
    <p:sldId id="294" r:id="rId41"/>
    <p:sldId id="853" r:id="rId42"/>
    <p:sldId id="854" r:id="rId43"/>
    <p:sldId id="297" r:id="rId44"/>
    <p:sldId id="855" r:id="rId45"/>
    <p:sldId id="856" r:id="rId46"/>
    <p:sldId id="303" r:id="rId47"/>
    <p:sldId id="306" r:id="rId48"/>
    <p:sldId id="808" r:id="rId49"/>
    <p:sldId id="809" r:id="rId50"/>
    <p:sldId id="791" r:id="rId51"/>
    <p:sldId id="811" r:id="rId52"/>
    <p:sldId id="793" r:id="rId53"/>
    <p:sldId id="304" r:id="rId54"/>
    <p:sldId id="318" r:id="rId55"/>
    <p:sldId id="316" r:id="rId56"/>
    <p:sldId id="857" r:id="rId57"/>
    <p:sldId id="331" r:id="rId58"/>
    <p:sldId id="332" r:id="rId59"/>
    <p:sldId id="323" r:id="rId60"/>
    <p:sldId id="321" r:id="rId61"/>
    <p:sldId id="341" r:id="rId62"/>
    <p:sldId id="342" r:id="rId63"/>
    <p:sldId id="795" r:id="rId64"/>
    <p:sldId id="307" r:id="rId65"/>
    <p:sldId id="797" r:id="rId66"/>
    <p:sldId id="346" r:id="rId67"/>
    <p:sldId id="798" r:id="rId68"/>
    <p:sldId id="312" r:id="rId69"/>
    <p:sldId id="800" r:id="rId70"/>
    <p:sldId id="733" r:id="rId71"/>
    <p:sldId id="734" r:id="rId72"/>
    <p:sldId id="354" r:id="rId73"/>
    <p:sldId id="355" r:id="rId74"/>
    <p:sldId id="356" r:id="rId75"/>
    <p:sldId id="357" r:id="rId76"/>
    <p:sldId id="358" r:id="rId77"/>
    <p:sldId id="359" r:id="rId78"/>
    <p:sldId id="366" r:id="rId79"/>
    <p:sldId id="735" r:id="rId80"/>
    <p:sldId id="736" r:id="rId81"/>
    <p:sldId id="858" r:id="rId82"/>
    <p:sldId id="370" r:id="rId83"/>
    <p:sldId id="371" r:id="rId84"/>
    <p:sldId id="372" r:id="rId85"/>
    <p:sldId id="373" r:id="rId86"/>
    <p:sldId id="376" r:id="rId87"/>
    <p:sldId id="859" r:id="rId88"/>
    <p:sldId id="378" r:id="rId89"/>
    <p:sldId id="379" r:id="rId90"/>
    <p:sldId id="860" r:id="rId91"/>
    <p:sldId id="384" r:id="rId92"/>
    <p:sldId id="861" r:id="rId93"/>
    <p:sldId id="862" r:id="rId94"/>
    <p:sldId id="803" r:id="rId95"/>
    <p:sldId id="863" r:id="rId96"/>
    <p:sldId id="864" r:id="rId97"/>
    <p:sldId id="393" r:id="rId98"/>
    <p:sldId id="865" r:id="rId99"/>
    <p:sldId id="866" r:id="rId100"/>
    <p:sldId id="867" r:id="rId101"/>
    <p:sldId id="868" r:id="rId102"/>
    <p:sldId id="869" r:id="rId103"/>
    <p:sldId id="870" r:id="rId104"/>
    <p:sldId id="404" r:id="rId105"/>
    <p:sldId id="405" r:id="rId106"/>
    <p:sldId id="743" r:id="rId107"/>
    <p:sldId id="871" r:id="rId108"/>
    <p:sldId id="408" r:id="rId109"/>
    <p:sldId id="409" r:id="rId110"/>
    <p:sldId id="324" r:id="rId111"/>
    <p:sldId id="325" r:id="rId112"/>
    <p:sldId id="410" r:id="rId113"/>
    <p:sldId id="411" r:id="rId114"/>
    <p:sldId id="719" r:id="rId115"/>
    <p:sldId id="872" r:id="rId116"/>
    <p:sldId id="873" r:id="rId117"/>
    <p:sldId id="626" r:id="rId118"/>
    <p:sldId id="819" r:id="rId119"/>
    <p:sldId id="874" r:id="rId120"/>
    <p:sldId id="875" r:id="rId121"/>
    <p:sldId id="750" r:id="rId122"/>
    <p:sldId id="751" r:id="rId123"/>
    <p:sldId id="418" r:id="rId124"/>
    <p:sldId id="633" r:id="rId125"/>
    <p:sldId id="634" r:id="rId126"/>
    <p:sldId id="635" r:id="rId127"/>
    <p:sldId id="636" r:id="rId128"/>
    <p:sldId id="637" r:id="rId129"/>
    <p:sldId id="435" r:id="rId130"/>
    <p:sldId id="876" r:id="rId131"/>
    <p:sldId id="877" r:id="rId132"/>
    <p:sldId id="438" r:id="rId133"/>
    <p:sldId id="642" r:id="rId134"/>
    <p:sldId id="439" r:id="rId135"/>
    <p:sldId id="643" r:id="rId136"/>
    <p:sldId id="646" r:id="rId137"/>
    <p:sldId id="878" r:id="rId138"/>
    <p:sldId id="440" r:id="rId139"/>
    <p:sldId id="879" r:id="rId140"/>
    <p:sldId id="441" r:id="rId141"/>
    <p:sldId id="880" r:id="rId142"/>
    <p:sldId id="885" r:id="rId143"/>
    <p:sldId id="886" r:id="rId144"/>
    <p:sldId id="648" r:id="rId145"/>
    <p:sldId id="882" r:id="rId146"/>
    <p:sldId id="881" r:id="rId147"/>
    <p:sldId id="823" r:id="rId148"/>
    <p:sldId id="883" r:id="rId149"/>
    <p:sldId id="884" r:id="rId150"/>
    <p:sldId id="887" r:id="rId151"/>
    <p:sldId id="888" r:id="rId152"/>
    <p:sldId id="889" r:id="rId153"/>
    <p:sldId id="462" r:id="rId154"/>
    <p:sldId id="890" r:id="rId155"/>
    <p:sldId id="891" r:id="rId156"/>
    <p:sldId id="893" r:id="rId157"/>
    <p:sldId id="829" r:id="rId158"/>
    <p:sldId id="894" r:id="rId159"/>
    <p:sldId id="895" r:id="rId160"/>
    <p:sldId id="473" r:id="rId161"/>
    <p:sldId id="474" r:id="rId162"/>
    <p:sldId id="761" r:id="rId163"/>
    <p:sldId id="896" r:id="rId164"/>
    <p:sldId id="477" r:id="rId165"/>
    <p:sldId id="478" r:id="rId166"/>
    <p:sldId id="326" r:id="rId167"/>
    <p:sldId id="327" r:id="rId168"/>
    <p:sldId id="479" r:id="rId169"/>
    <p:sldId id="480" r:id="rId170"/>
    <p:sldId id="833" r:id="rId171"/>
    <p:sldId id="897" r:id="rId172"/>
    <p:sldId id="898" r:id="rId173"/>
    <p:sldId id="663" r:id="rId174"/>
    <p:sldId id="836" r:id="rId175"/>
    <p:sldId id="899" r:id="rId176"/>
    <p:sldId id="900" r:id="rId177"/>
    <p:sldId id="766" r:id="rId178"/>
    <p:sldId id="767" r:id="rId179"/>
    <p:sldId id="670" r:id="rId180"/>
    <p:sldId id="671" r:id="rId181"/>
    <p:sldId id="672" r:id="rId182"/>
    <p:sldId id="673" r:id="rId183"/>
    <p:sldId id="504" r:id="rId184"/>
    <p:sldId id="769" r:id="rId185"/>
    <p:sldId id="679" r:id="rId186"/>
    <p:sldId id="678" r:id="rId187"/>
    <p:sldId id="680" r:id="rId188"/>
    <p:sldId id="681" r:id="rId189"/>
    <p:sldId id="901" r:id="rId190"/>
    <p:sldId id="902" r:id="rId191"/>
    <p:sldId id="684" r:id="rId192"/>
    <p:sldId id="903" r:id="rId193"/>
    <p:sldId id="686" r:id="rId194"/>
    <p:sldId id="906" r:id="rId195"/>
    <p:sldId id="905" r:id="rId196"/>
    <p:sldId id="907" r:id="rId197"/>
    <p:sldId id="689" r:id="rId198"/>
    <p:sldId id="908" r:id="rId199"/>
    <p:sldId id="909" r:id="rId200"/>
    <p:sldId id="839" r:id="rId201"/>
    <p:sldId id="910" r:id="rId202"/>
    <p:sldId id="911" r:id="rId203"/>
    <p:sldId id="840" r:id="rId204"/>
    <p:sldId id="912" r:id="rId205"/>
    <p:sldId id="913" r:id="rId206"/>
    <p:sldId id="531" r:id="rId207"/>
    <p:sldId id="914" r:id="rId208"/>
    <p:sldId id="915" r:id="rId209"/>
    <p:sldId id="917" r:id="rId210"/>
    <p:sldId id="918" r:id="rId211"/>
    <p:sldId id="919" r:id="rId212"/>
    <p:sldId id="542" r:id="rId213"/>
    <p:sldId id="543" r:id="rId214"/>
    <p:sldId id="777" r:id="rId215"/>
    <p:sldId id="920" r:id="rId216"/>
    <p:sldId id="546" r:id="rId217"/>
    <p:sldId id="547" r:id="rId218"/>
    <p:sldId id="328" r:id="rId219"/>
    <p:sldId id="329" r:id="rId220"/>
    <p:sldId id="595" r:id="rId221"/>
    <p:sldId id="551" r:id="rId222"/>
    <p:sldId id="705" r:id="rId223"/>
    <p:sldId id="706" r:id="rId224"/>
    <p:sldId id="707" r:id="rId225"/>
    <p:sldId id="708" r:id="rId226"/>
    <p:sldId id="709" r:id="rId227"/>
    <p:sldId id="712" r:id="rId228"/>
    <p:sldId id="710" r:id="rId229"/>
    <p:sldId id="711" r:id="rId230"/>
    <p:sldId id="921" r:id="rId231"/>
    <p:sldId id="550" r:id="rId232"/>
    <p:sldId id="597" r:id="rId233"/>
    <p:sldId id="583" r:id="rId234"/>
    <p:sldId id="584" r:id="rId235"/>
    <p:sldId id="850" r:id="rId236"/>
    <p:sldId id="922" r:id="rId237"/>
    <p:sldId id="923" r:id="rId238"/>
    <p:sldId id="590" r:id="rId239"/>
    <p:sldId id="591" r:id="rId240"/>
    <p:sldId id="592" r:id="rId241"/>
    <p:sldId id="598" r:id="rId242"/>
    <p:sldId id="602" r:id="rId243"/>
    <p:sldId id="603" r:id="rId244"/>
    <p:sldId id="599" r:id="rId245"/>
    <p:sldId id="600" r:id="rId246"/>
    <p:sldId id="924" r:id="rId24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364" autoAdjust="0"/>
  </p:normalViewPr>
  <p:slideViewPr>
    <p:cSldViewPr snapToGrid="0">
      <p:cViewPr varScale="1">
        <p:scale>
          <a:sx n="67" d="100"/>
          <a:sy n="67"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226" Type="http://schemas.openxmlformats.org/officeDocument/2006/relationships/slide" Target="slides/slide217.xml"/><Relationship Id="rId247" Type="http://schemas.openxmlformats.org/officeDocument/2006/relationships/slide" Target="slides/slide238.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16" Type="http://schemas.openxmlformats.org/officeDocument/2006/relationships/slide" Target="slides/slide207.xml"/><Relationship Id="rId237" Type="http://schemas.openxmlformats.org/officeDocument/2006/relationships/slide" Target="slides/slide228.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slide" Target="slides/slide183.xml"/><Relationship Id="rId206" Type="http://schemas.openxmlformats.org/officeDocument/2006/relationships/slide" Target="slides/slide197.xml"/><Relationship Id="rId227" Type="http://schemas.openxmlformats.org/officeDocument/2006/relationships/slide" Target="slides/slide218.xml"/><Relationship Id="rId248" Type="http://schemas.openxmlformats.org/officeDocument/2006/relationships/notesMaster" Target="notesMasters/notesMaster1.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217" Type="http://schemas.openxmlformats.org/officeDocument/2006/relationships/slide" Target="slides/slide20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3.xml"/><Relationship Id="rId233" Type="http://schemas.openxmlformats.org/officeDocument/2006/relationships/slide" Target="slides/slide224.xml"/><Relationship Id="rId238" Type="http://schemas.openxmlformats.org/officeDocument/2006/relationships/slide" Target="slides/slide229.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slide" Target="slides/slide193.xml"/><Relationship Id="rId207" Type="http://schemas.openxmlformats.org/officeDocument/2006/relationships/slide" Target="slides/slide198.xml"/><Relationship Id="rId223" Type="http://schemas.openxmlformats.org/officeDocument/2006/relationships/slide" Target="slides/slide214.xml"/><Relationship Id="rId228" Type="http://schemas.openxmlformats.org/officeDocument/2006/relationships/slide" Target="slides/slide219.xml"/><Relationship Id="rId244" Type="http://schemas.openxmlformats.org/officeDocument/2006/relationships/slide" Target="slides/slide235.xml"/><Relationship Id="rId249" Type="http://schemas.openxmlformats.org/officeDocument/2006/relationships/presProps" Target="presProp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13" Type="http://schemas.openxmlformats.org/officeDocument/2006/relationships/slide" Target="slides/slide204.xml"/><Relationship Id="rId218" Type="http://schemas.openxmlformats.org/officeDocument/2006/relationships/slide" Target="slides/slide209.xml"/><Relationship Id="rId234" Type="http://schemas.openxmlformats.org/officeDocument/2006/relationships/slide" Target="slides/slide225.xml"/><Relationship Id="rId239"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0.xml"/><Relationship Id="rId250" Type="http://schemas.openxmlformats.org/officeDocument/2006/relationships/viewProps" Target="viewProps.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slide" Target="slides/slide190.xml"/><Relationship Id="rId203" Type="http://schemas.openxmlformats.org/officeDocument/2006/relationships/slide" Target="slides/slide194.xml"/><Relationship Id="rId208" Type="http://schemas.openxmlformats.org/officeDocument/2006/relationships/slide" Target="slides/slide199.xml"/><Relationship Id="rId229" Type="http://schemas.openxmlformats.org/officeDocument/2006/relationships/slide" Target="slides/slide220.xml"/><Relationship Id="rId19" Type="http://schemas.openxmlformats.org/officeDocument/2006/relationships/slide" Target="slides/slide10.xml"/><Relationship Id="rId224" Type="http://schemas.openxmlformats.org/officeDocument/2006/relationships/slide" Target="slides/slide215.xml"/><Relationship Id="rId240" Type="http://schemas.openxmlformats.org/officeDocument/2006/relationships/slide" Target="slides/slide231.xml"/><Relationship Id="rId245" Type="http://schemas.openxmlformats.org/officeDocument/2006/relationships/slide" Target="slides/slide236.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219" Type="http://schemas.openxmlformats.org/officeDocument/2006/relationships/slide" Target="slides/slide210.xml"/><Relationship Id="rId3" Type="http://schemas.openxmlformats.org/officeDocument/2006/relationships/slideMaster" Target="slideMasters/slideMaster3.xml"/><Relationship Id="rId214" Type="http://schemas.openxmlformats.org/officeDocument/2006/relationships/slide" Target="slides/slide205.xml"/><Relationship Id="rId230" Type="http://schemas.openxmlformats.org/officeDocument/2006/relationships/slide" Target="slides/slide221.xml"/><Relationship Id="rId235" Type="http://schemas.openxmlformats.org/officeDocument/2006/relationships/slide" Target="slides/slide226.xml"/><Relationship Id="rId251" Type="http://schemas.openxmlformats.org/officeDocument/2006/relationships/theme" Target="theme/theme1.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34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slide" Target="slides/slide200.xml"/><Relationship Id="rId190" Type="http://schemas.openxmlformats.org/officeDocument/2006/relationships/slide" Target="slides/slide181.xml"/><Relationship Id="rId204" Type="http://schemas.openxmlformats.org/officeDocument/2006/relationships/slide" Target="slides/slide195.xml"/><Relationship Id="rId220" Type="http://schemas.openxmlformats.org/officeDocument/2006/relationships/slide" Target="slides/slide211.xml"/><Relationship Id="rId225" Type="http://schemas.openxmlformats.org/officeDocument/2006/relationships/slide" Target="slides/slide216.xml"/><Relationship Id="rId241" Type="http://schemas.openxmlformats.org/officeDocument/2006/relationships/slide" Target="slides/slide232.xml"/><Relationship Id="rId246" Type="http://schemas.openxmlformats.org/officeDocument/2006/relationships/slide" Target="slides/slide237.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10" Type="http://schemas.openxmlformats.org/officeDocument/2006/relationships/slide" Target="slides/slide201.xml"/><Relationship Id="rId215" Type="http://schemas.openxmlformats.org/officeDocument/2006/relationships/slide" Target="slides/slide206.xml"/><Relationship Id="rId236" Type="http://schemas.openxmlformats.org/officeDocument/2006/relationships/slide" Target="slides/slide227.xml"/><Relationship Id="rId26" Type="http://schemas.openxmlformats.org/officeDocument/2006/relationships/slide" Target="slides/slide17.xml"/><Relationship Id="rId231" Type="http://schemas.openxmlformats.org/officeDocument/2006/relationships/slide" Target="slides/slide222.xml"/><Relationship Id="rId252" Type="http://schemas.openxmlformats.org/officeDocument/2006/relationships/tableStyles" Target="tableStyles.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221" Type="http://schemas.openxmlformats.org/officeDocument/2006/relationships/slide" Target="slides/slide212.xml"/><Relationship Id="rId242" Type="http://schemas.openxmlformats.org/officeDocument/2006/relationships/slide" Target="slides/slide233.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11" Type="http://schemas.openxmlformats.org/officeDocument/2006/relationships/slide" Target="slides/slide202.xml"/><Relationship Id="rId232" Type="http://schemas.openxmlformats.org/officeDocument/2006/relationships/slide" Target="slides/slide223.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97" Type="http://schemas.openxmlformats.org/officeDocument/2006/relationships/slide" Target="slides/slide188.xml"/><Relationship Id="rId201" Type="http://schemas.openxmlformats.org/officeDocument/2006/relationships/slide" Target="slides/slide192.xml"/><Relationship Id="rId222" Type="http://schemas.openxmlformats.org/officeDocument/2006/relationships/slide" Target="slides/slide213.xml"/><Relationship Id="rId243" Type="http://schemas.openxmlformats.org/officeDocument/2006/relationships/slide" Target="slides/slide234.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19/11/2022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55</a:t>
            </a:fld>
            <a:endParaRPr lang="en-GB"/>
          </a:p>
        </p:txBody>
      </p:sp>
    </p:spTree>
    <p:extLst>
      <p:ext uri="{BB962C8B-B14F-4D97-AF65-F5344CB8AC3E}">
        <p14:creationId xmlns:p14="http://schemas.microsoft.com/office/powerpoint/2010/main" val="118986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269436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66</a:t>
            </a:fld>
            <a:endParaRPr lang="en-GB"/>
          </a:p>
        </p:txBody>
      </p:sp>
    </p:spTree>
    <p:extLst>
      <p:ext uri="{BB962C8B-B14F-4D97-AF65-F5344CB8AC3E}">
        <p14:creationId xmlns:p14="http://schemas.microsoft.com/office/powerpoint/2010/main" val="4885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310672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organisers </a:t>
            </a:r>
            <a:r>
              <a:rPr lang="en-GB" sz="1200" b="1" kern="1200" dirty="0" smtClean="0">
                <a:solidFill>
                  <a:schemeClr val="tx1"/>
                </a:solidFill>
                <a:effectLst/>
                <a:latin typeface="+mn-lt"/>
                <a:ea typeface="+mn-ea"/>
                <a:cs typeface="+mn-cs"/>
              </a:rPr>
              <a:t>have</a:t>
            </a:r>
            <a:r>
              <a:rPr lang="en-GB" sz="1200" kern="1200" dirty="0" smtClean="0">
                <a:solidFill>
                  <a:schemeClr val="tx1"/>
                </a:solidFill>
                <a:effectLst/>
                <a:latin typeface="+mn-lt"/>
                <a:ea typeface="+mn-ea"/>
                <a:cs typeface="+mn-cs"/>
              </a:rPr>
              <a:t> to make sure the runners are safe.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100</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105</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106</a:t>
            </a:fld>
            <a:endParaRPr lang="en-GB"/>
          </a:p>
        </p:txBody>
      </p:sp>
    </p:spTree>
    <p:extLst>
      <p:ext uri="{BB962C8B-B14F-4D97-AF65-F5344CB8AC3E}">
        <p14:creationId xmlns:p14="http://schemas.microsoft.com/office/powerpoint/2010/main" val="19968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30429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268831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3648012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371392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091947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1373187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128058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122775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361541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Boys</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girls</a:t>
            </a:r>
            <a:r>
              <a:rPr lang="en-GB" sz="1200" kern="1200" dirty="0" smtClean="0">
                <a:solidFill>
                  <a:schemeClr val="tx1"/>
                </a:solidFill>
                <a:effectLst/>
                <a:latin typeface="+mn-lt"/>
                <a:ea typeface="+mn-ea"/>
                <a:cs typeface="+mn-cs"/>
              </a:rPr>
              <a:t> can stay in buildings in the </a:t>
            </a:r>
            <a:r>
              <a:rPr lang="en-GB" sz="1200" b="1" kern="1200" dirty="0" smtClean="0">
                <a:solidFill>
                  <a:schemeClr val="tx1"/>
                </a:solidFill>
                <a:effectLst/>
                <a:latin typeface="+mn-lt"/>
                <a:ea typeface="+mn-ea"/>
                <a:cs typeface="+mn-cs"/>
              </a:rPr>
              <a:t>city</a:t>
            </a:r>
            <a:r>
              <a:rPr lang="en-GB" sz="1200" kern="1200" dirty="0" smtClean="0">
                <a:solidFill>
                  <a:schemeClr val="tx1"/>
                </a:solidFill>
                <a:effectLst/>
                <a:latin typeface="+mn-lt"/>
                <a:ea typeface="+mn-ea"/>
                <a:cs typeface="+mn-cs"/>
              </a:rPr>
              <a:t> to escape from the cold weather.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dirty="0"/>
          </a:p>
        </p:txBody>
      </p:sp>
    </p:spTree>
    <p:extLst>
      <p:ext uri="{BB962C8B-B14F-4D97-AF65-F5344CB8AC3E}">
        <p14:creationId xmlns:p14="http://schemas.microsoft.com/office/powerpoint/2010/main" val="120640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20734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dirty="0"/>
          </a:p>
        </p:txBody>
      </p:sp>
    </p:spTree>
    <p:extLst>
      <p:ext uri="{BB962C8B-B14F-4D97-AF65-F5344CB8AC3E}">
        <p14:creationId xmlns:p14="http://schemas.microsoft.com/office/powerpoint/2010/main" val="1145300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dirty="0"/>
          </a:p>
        </p:txBody>
      </p:sp>
    </p:spTree>
    <p:extLst>
      <p:ext uri="{BB962C8B-B14F-4D97-AF65-F5344CB8AC3E}">
        <p14:creationId xmlns:p14="http://schemas.microsoft.com/office/powerpoint/2010/main" val="3923336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167456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dirty="0"/>
          </a:p>
        </p:txBody>
      </p:sp>
    </p:spTree>
    <p:extLst>
      <p:ext uri="{BB962C8B-B14F-4D97-AF65-F5344CB8AC3E}">
        <p14:creationId xmlns:p14="http://schemas.microsoft.com/office/powerpoint/2010/main" val="127600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170</a:t>
            </a:fld>
            <a:endParaRPr lang="en-GB"/>
          </a:p>
        </p:txBody>
      </p:sp>
    </p:spTree>
    <p:extLst>
      <p:ext uri="{BB962C8B-B14F-4D97-AF65-F5344CB8AC3E}">
        <p14:creationId xmlns:p14="http://schemas.microsoft.com/office/powerpoint/2010/main" val="647821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Runners may have a selection of </a:t>
            </a:r>
            <a:r>
              <a:rPr lang="en-GB" sz="1200" b="1" kern="1200" dirty="0" smtClean="0">
                <a:solidFill>
                  <a:schemeClr val="tx1"/>
                </a:solidFill>
                <a:effectLst/>
                <a:latin typeface="+mn-lt"/>
                <a:ea typeface="+mn-ea"/>
                <a:cs typeface="+mn-cs"/>
              </a:rPr>
              <a:t>brushes</a:t>
            </a:r>
            <a:r>
              <a:rPr lang="en-GB" sz="1200" kern="1200" dirty="0" smtClean="0">
                <a:solidFill>
                  <a:schemeClr val="tx1"/>
                </a:solidFill>
                <a:effectLst/>
                <a:latin typeface="+mn-lt"/>
                <a:ea typeface="+mn-ea"/>
                <a:cs typeface="+mn-cs"/>
              </a:rPr>
              <a:t> to clean their equipment before and after a </a:t>
            </a:r>
            <a:r>
              <a:rPr lang="en-GB" sz="1200" b="1" kern="1200" dirty="0" smtClean="0">
                <a:solidFill>
                  <a:schemeClr val="tx1"/>
                </a:solidFill>
                <a:effectLst/>
                <a:latin typeface="+mn-lt"/>
                <a:ea typeface="+mn-ea"/>
                <a:cs typeface="+mn-cs"/>
              </a:rPr>
              <a:t>race</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read these words?</a:t>
            </a:r>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877063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393466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943929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4022856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1018606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2306071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489349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3467182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1805100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202172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 can the children write these</a:t>
            </a:r>
            <a:r>
              <a:rPr lang="en-GB" baseline="0" dirty="0" smtClean="0"/>
              <a:t> in their spelling books</a:t>
            </a:r>
            <a:r>
              <a:rPr lang="en-GB" baseline="0" dirty="0" smtClean="0"/>
              <a:t>?</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find, mind, have behind, race, ice, dice, city, girls, brushes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14</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a:p>
        </p:txBody>
      </p:sp>
    </p:spTree>
    <p:extLst>
      <p:ext uri="{BB962C8B-B14F-4D97-AF65-F5344CB8AC3E}">
        <p14:creationId xmlns:p14="http://schemas.microsoft.com/office/powerpoint/2010/main" val="9779410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a:p>
        </p:txBody>
      </p:sp>
    </p:spTree>
    <p:extLst>
      <p:ext uri="{BB962C8B-B14F-4D97-AF65-F5344CB8AC3E}">
        <p14:creationId xmlns:p14="http://schemas.microsoft.com/office/powerpoint/2010/main" val="2159585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229</a:t>
            </a:fld>
            <a:endParaRPr lang="en-GB"/>
          </a:p>
        </p:txBody>
      </p:sp>
    </p:spTree>
    <p:extLst>
      <p:ext uri="{BB962C8B-B14F-4D97-AF65-F5344CB8AC3E}">
        <p14:creationId xmlns:p14="http://schemas.microsoft.com/office/powerpoint/2010/main" val="3419666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232</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233</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234</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18</a:t>
            </a:fld>
            <a:endParaRPr lang="en-GB"/>
          </a:p>
        </p:txBody>
      </p:sp>
    </p:spTree>
    <p:extLst>
      <p:ext uri="{BB962C8B-B14F-4D97-AF65-F5344CB8AC3E}">
        <p14:creationId xmlns:p14="http://schemas.microsoft.com/office/powerpoint/2010/main" val="2818786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235</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236</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237</a:t>
            </a:fld>
            <a:endParaRPr lang="en-GB"/>
          </a:p>
        </p:txBody>
      </p:sp>
    </p:spTree>
    <p:extLst>
      <p:ext uri="{BB962C8B-B14F-4D97-AF65-F5344CB8AC3E}">
        <p14:creationId xmlns:p14="http://schemas.microsoft.com/office/powerpoint/2010/main" val="694120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238</a:t>
            </a:fld>
            <a:endParaRPr lang="en-GB"/>
          </a:p>
        </p:txBody>
      </p:sp>
    </p:spTree>
    <p:extLst>
      <p:ext uri="{BB962C8B-B14F-4D97-AF65-F5344CB8AC3E}">
        <p14:creationId xmlns:p14="http://schemas.microsoft.com/office/powerpoint/2010/main" val="116769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winter, a running </a:t>
            </a:r>
            <a:r>
              <a:rPr lang="en-GB" sz="1200" b="1" kern="1200" dirty="0" smtClean="0">
                <a:solidFill>
                  <a:schemeClr val="tx1"/>
                </a:solidFill>
                <a:effectLst/>
                <a:latin typeface="+mn-lt"/>
                <a:ea typeface="+mn-ea"/>
                <a:cs typeface="+mn-cs"/>
              </a:rPr>
              <a:t>race</a:t>
            </a:r>
            <a:r>
              <a:rPr lang="en-GB" sz="1200" kern="1200" dirty="0" smtClean="0">
                <a:solidFill>
                  <a:schemeClr val="tx1"/>
                </a:solidFill>
                <a:effectLst/>
                <a:latin typeface="+mn-lt"/>
                <a:ea typeface="+mn-ea"/>
                <a:cs typeface="+mn-cs"/>
              </a:rPr>
              <a:t> may need to be cancelled due to </a:t>
            </a:r>
            <a:r>
              <a:rPr lang="en-GB" sz="1200" b="1" kern="1200" dirty="0" smtClean="0">
                <a:solidFill>
                  <a:schemeClr val="tx1"/>
                </a:solidFill>
                <a:effectLst/>
                <a:latin typeface="+mn-lt"/>
                <a:ea typeface="+mn-ea"/>
                <a:cs typeface="+mn-cs"/>
              </a:rPr>
              <a:t>ice</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314740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46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07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0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9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0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17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94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71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2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38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85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23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47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54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58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885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08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3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047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832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30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76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2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861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48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583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82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42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60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305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37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654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044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25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68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00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3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68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62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64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7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88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68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922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028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26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2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529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51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685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662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702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357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105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75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352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87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06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387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894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544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834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86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14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238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5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68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1009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45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303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2772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09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463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958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9756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919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6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19/11/2022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308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03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340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9555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111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6987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819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6420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71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18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19/11/2022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24085C-17D4-4940-9BD4-E45CF49F26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BE15E3-C22B-43AB-BCBC-894D1A9C78C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5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450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26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1030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5472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6903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1910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0AB391-8BD9-4CFC-BD9E-95F97DB564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20/11/2022</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91FD4-9D8A-4F38-A217-0CE4232EEE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280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0.xml"/></Relationships>
</file>

<file path=ppt/slides/_rels/slide1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hyperlink" Target="https://www.etymonline.com/word/have#etymonline_v_6219"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s://www.etymonline.com/word/*kap-?ref=etymonline_crossreference" TargetMode="External"/></Relationships>
</file>

<file path=ppt/slides/_rels/slide232.xml.rels><?xml version="1.0" encoding="UTF-8" standalone="yes"?>
<Relationships xmlns="http://schemas.openxmlformats.org/package/2006/relationships"><Relationship Id="rId3" Type="http://schemas.openxmlformats.org/officeDocument/2006/relationships/hyperlink" Target="https://www.etymonline.com/word/behind#etymonline_v_8259"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hyperlink" Target="https://www.etymonline.com/word/hind?ref=etymonline_crossreference#etymonline_v_12015" TargetMode="External"/><Relationship Id="rId4" Type="http://schemas.openxmlformats.org/officeDocument/2006/relationships/hyperlink" Target="https://www.etymonline.com/word/by?ref=etymonline_crossreference" TargetMode="Externa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panose="02000000000000000000" pitchFamily="2" charset="0"/>
              </a:rPr>
              <a:t>Spelling </a:t>
            </a:r>
            <a:r>
              <a:rPr lang="en-GB" dirty="0" smtClean="0">
                <a:latin typeface="Twinkl" panose="02000000000000000000" pitchFamily="2" charset="0"/>
              </a:rPr>
              <a:t>Y2</a:t>
            </a:r>
            <a:endParaRPr lang="en-GB" dirty="0">
              <a:latin typeface="Twinkl" panose="02000000000000000000" pitchFamily="2" charset="0"/>
            </a:endParaRP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panose="02000000000000000000" pitchFamily="2" charset="0"/>
              </a:rPr>
              <a:t>Mastering spellings: building of the foundations of phonics </a:t>
            </a:r>
          </a:p>
          <a:p>
            <a:endParaRPr lang="en-GB" dirty="0">
              <a:latin typeface="Twinkl" panose="02000000000000000000" pitchFamily="2" charset="0"/>
            </a:endParaRPr>
          </a:p>
          <a:p>
            <a:r>
              <a:rPr lang="en-GB" dirty="0">
                <a:latin typeface="Twinkl" panose="02000000000000000000" pitchFamily="2" charset="0"/>
              </a:rPr>
              <a:t>Autumn 2</a:t>
            </a:r>
          </a:p>
          <a:p>
            <a:r>
              <a:rPr lang="en-GB" dirty="0">
                <a:latin typeface="Twinkl" panose="02000000000000000000" pitchFamily="2" charset="0"/>
              </a:rPr>
              <a:t>Week </a:t>
            </a:r>
            <a:r>
              <a:rPr lang="en-GB" dirty="0" smtClean="0">
                <a:latin typeface="Twinkl" panose="02000000000000000000" pitchFamily="2" charset="0"/>
              </a:rPr>
              <a:t>4</a:t>
            </a:r>
            <a:endParaRPr lang="en-GB" dirty="0">
              <a:latin typeface="Twinkl" panose="02000000000000000000" pitchFamily="2" charset="0"/>
            </a:endParaRP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mind</a:t>
            </a:r>
            <a:endParaRPr lang="en-GB" sz="34400" i="1" dirty="0">
              <a:latin typeface="Twinkl" panose="02000000000000000000" pitchFamily="2" charset="0"/>
            </a:endParaRPr>
          </a:p>
        </p:txBody>
      </p:sp>
    </p:spTree>
    <p:extLst>
      <p:ext uri="{BB962C8B-B14F-4D97-AF65-F5344CB8AC3E}">
        <p14:creationId xmlns:p14="http://schemas.microsoft.com/office/powerpoint/2010/main" val="27924886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672112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The organisers </a:t>
            </a:r>
            <a:r>
              <a:rPr lang="en-GB" b="1" dirty="0">
                <a:latin typeface="Twinkl" panose="02000000000000000000" pitchFamily="2" charset="0"/>
              </a:rPr>
              <a:t>have</a:t>
            </a:r>
            <a:r>
              <a:rPr lang="en-GB" dirty="0">
                <a:latin typeface="Twinkl" panose="02000000000000000000" pitchFamily="2" charset="0"/>
              </a:rPr>
              <a:t> to make sure the runners are safe.</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4 </a:t>
            </a:r>
            <a:r>
              <a:rPr lang="en-GB" sz="7200" dirty="0">
                <a:latin typeface="Twinkl" panose="02000000000000000000" pitchFamily="2" charset="0"/>
              </a:rPr>
              <a:t>- Wednesday</a:t>
            </a:r>
          </a:p>
          <a:p>
            <a:endParaRPr lang="en-GB" sz="7200" dirty="0"/>
          </a:p>
        </p:txBody>
      </p:sp>
    </p:spTree>
    <p:extLst>
      <p:ext uri="{BB962C8B-B14F-4D97-AF65-F5344CB8AC3E}">
        <p14:creationId xmlns:p14="http://schemas.microsoft.com/office/powerpoint/2010/main" val="40259213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7325" y="300038"/>
            <a:ext cx="9663141" cy="6172199"/>
          </a:xfrm>
          <a:prstGeom prst="rect">
            <a:avLst/>
          </a:prstGeom>
        </p:spPr>
      </p:pic>
    </p:spTree>
    <p:extLst>
      <p:ext uri="{BB962C8B-B14F-4D97-AF65-F5344CB8AC3E}">
        <p14:creationId xmlns:p14="http://schemas.microsoft.com/office/powerpoint/2010/main" val="4224215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23064621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a:t>
            </a:r>
            <a:r>
              <a:rPr lang="en-GB" dirty="0" smtClean="0">
                <a:latin typeface="Twinkl" panose="02000000000000000000" pitchFamily="2" charset="0"/>
              </a:rPr>
              <a:t>challenge word?</a:t>
            </a:r>
            <a:endParaRPr lang="en-GB" dirty="0">
              <a:latin typeface="Twinkl" panose="02000000000000000000" pitchFamily="2" charset="0"/>
            </a:endParaRPr>
          </a:p>
        </p:txBody>
      </p:sp>
    </p:spTree>
    <p:extLst>
      <p:ext uri="{BB962C8B-B14F-4D97-AF65-F5344CB8AC3E}">
        <p14:creationId xmlns:p14="http://schemas.microsoft.com/office/powerpoint/2010/main" val="33871498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find</a:t>
            </a:r>
            <a:endParaRPr lang="en-GB" dirty="0">
              <a:latin typeface="Twinkl" panose="02000000000000000000" pitchFamily="2" charset="0"/>
            </a:endParaRPr>
          </a:p>
        </p:txBody>
      </p:sp>
    </p:spTree>
    <p:extLst>
      <p:ext uri="{BB962C8B-B14F-4D97-AF65-F5344CB8AC3E}">
        <p14:creationId xmlns:p14="http://schemas.microsoft.com/office/powerpoint/2010/main" val="820677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smtClean="0">
                <a:latin typeface="Twinkl" panose="02000000000000000000" pitchFamily="2" charset="0"/>
              </a:rPr>
              <a:t>find</a:t>
            </a:r>
            <a:br>
              <a:rPr lang="en-US" sz="10700" dirty="0" smtClean="0">
                <a:latin typeface="Twinkl" panose="02000000000000000000" pitchFamily="2" charset="0"/>
              </a:rPr>
            </a:br>
            <a:r>
              <a:rPr lang="en-US" sz="8000" dirty="0">
                <a:latin typeface="Twinkl" panose="02000000000000000000" pitchFamily="2" charset="0"/>
              </a:rPr>
              <a:t>to discover or identify something</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2835293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7574" y="1714260"/>
            <a:ext cx="6096851" cy="3429479"/>
          </a:xfrm>
          <a:prstGeom prst="rect">
            <a:avLst/>
          </a:prstGeom>
        </p:spPr>
      </p:pic>
      <p:pic>
        <p:nvPicPr>
          <p:cNvPr id="5" name="Picture 4"/>
          <p:cNvPicPr>
            <a:picLocks noChangeAspect="1"/>
          </p:cNvPicPr>
          <p:nvPr/>
        </p:nvPicPr>
        <p:blipFill>
          <a:blip r:embed="rId2"/>
          <a:stretch>
            <a:fillRect/>
          </a:stretch>
        </p:blipFill>
        <p:spPr>
          <a:xfrm>
            <a:off x="795868" y="514350"/>
            <a:ext cx="10947399" cy="6157913"/>
          </a:xfrm>
          <a:prstGeom prst="rect">
            <a:avLst/>
          </a:prstGeom>
        </p:spPr>
      </p:pic>
    </p:spTree>
    <p:extLst>
      <p:ext uri="{BB962C8B-B14F-4D97-AF65-F5344CB8AC3E}">
        <p14:creationId xmlns:p14="http://schemas.microsoft.com/office/powerpoint/2010/main" val="34506362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151456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r>
              <a:rPr lang="en-US" dirty="0">
                <a:latin typeface="Twinkl" panose="02000000000000000000" pitchFamily="2" charset="0"/>
              </a:rPr>
              <a:t>a person’s ability to think and reason</a:t>
            </a:r>
            <a:endParaRPr lang="en-GB" i="1" dirty="0">
              <a:latin typeface="Twinkl" panose="02000000000000000000" pitchFamily="2" charset="0"/>
            </a:endParaRPr>
          </a:p>
        </p:txBody>
      </p:sp>
      <p:sp>
        <p:nvSpPr>
          <p:cNvPr id="5" name="Rectangle 4"/>
          <p:cNvSpPr/>
          <p:nvPr/>
        </p:nvSpPr>
        <p:spPr>
          <a:xfrm>
            <a:off x="3842575" y="1613655"/>
            <a:ext cx="2980303" cy="1569660"/>
          </a:xfrm>
          <a:prstGeom prst="rect">
            <a:avLst/>
          </a:prstGeom>
        </p:spPr>
        <p:txBody>
          <a:bodyPr wrap="none">
            <a:spAutoFit/>
          </a:bodyPr>
          <a:lstStyle/>
          <a:p>
            <a:r>
              <a:rPr lang="en-GB" sz="9600" dirty="0" smtClean="0">
                <a:latin typeface="Twinkl" panose="02000000000000000000" pitchFamily="2" charset="0"/>
              </a:rPr>
              <a:t>mind</a:t>
            </a:r>
            <a:endParaRPr lang="en-GB" dirty="0"/>
          </a:p>
        </p:txBody>
      </p:sp>
    </p:spTree>
    <p:extLst>
      <p:ext uri="{BB962C8B-B14F-4D97-AF65-F5344CB8AC3E}">
        <p14:creationId xmlns:p14="http://schemas.microsoft.com/office/powerpoint/2010/main" val="3849159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2575" y="1613655"/>
            <a:ext cx="5977919" cy="3154710"/>
          </a:xfrm>
          <a:prstGeom prst="rect">
            <a:avLst/>
          </a:prstGeom>
        </p:spPr>
        <p:txBody>
          <a:bodyPr wrap="none">
            <a:spAutoFit/>
          </a:bodyPr>
          <a:lstStyle/>
          <a:p>
            <a:r>
              <a:rPr lang="en-US" sz="19900" dirty="0" smtClean="0">
                <a:latin typeface="Twinkl" panose="02000000000000000000" pitchFamily="2" charset="0"/>
              </a:rPr>
              <a:t>mind</a:t>
            </a:r>
            <a:endParaRPr lang="en-GB" sz="19900" dirty="0">
              <a:latin typeface="Twinkl" panose="02000000000000000000" pitchFamily="2" charset="0"/>
            </a:endParaRPr>
          </a:p>
        </p:txBody>
      </p:sp>
    </p:spTree>
    <p:extLst>
      <p:ext uri="{BB962C8B-B14F-4D97-AF65-F5344CB8AC3E}">
        <p14:creationId xmlns:p14="http://schemas.microsoft.com/office/powerpoint/2010/main" val="38420245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5825" y="498276"/>
            <a:ext cx="10645775" cy="5988249"/>
          </a:xfrm>
          <a:prstGeom prst="rect">
            <a:avLst/>
          </a:prstGeom>
        </p:spPr>
      </p:pic>
    </p:spTree>
    <p:extLst>
      <p:ext uri="{BB962C8B-B14F-4D97-AF65-F5344CB8AC3E}">
        <p14:creationId xmlns:p14="http://schemas.microsoft.com/office/powerpoint/2010/main" val="3496830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1" y="285750"/>
            <a:ext cx="11683999" cy="6572250"/>
          </a:xfrm>
          <a:prstGeom prst="rect">
            <a:avLst/>
          </a:prstGeom>
        </p:spPr>
      </p:pic>
    </p:spTree>
    <p:extLst>
      <p:ext uri="{BB962C8B-B14F-4D97-AF65-F5344CB8AC3E}">
        <p14:creationId xmlns:p14="http://schemas.microsoft.com/office/powerpoint/2010/main" val="1175383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err="1">
                <a:latin typeface="Twinkl" panose="02000000000000000000" pitchFamily="2" charset="0"/>
              </a:rPr>
              <a:t>i</a:t>
            </a:r>
            <a:r>
              <a:rPr lang="en-US" sz="28800" dirty="0" err="1"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13047414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‘il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2841229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nostri</a:t>
            </a:r>
            <a:r>
              <a:rPr lang="en-US" sz="16600" dirty="0" smtClean="0">
                <a:latin typeface="Twinkl" panose="02000000000000000000" pitchFamily="2" charset="0"/>
              </a:rPr>
              <a:t>l</a:t>
            </a:r>
            <a:endParaRPr lang="en-GB" sz="16600" dirty="0">
              <a:latin typeface="Twinkl" panose="02000000000000000000" pitchFamily="2" charset="0"/>
            </a:endParaRPr>
          </a:p>
        </p:txBody>
      </p:sp>
    </p:spTree>
    <p:extLst>
      <p:ext uri="{BB962C8B-B14F-4D97-AF65-F5344CB8AC3E}">
        <p14:creationId xmlns:p14="http://schemas.microsoft.com/office/powerpoint/2010/main" val="40189940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nostri</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02342" y="1971450"/>
            <a:ext cx="2225233" cy="2591025"/>
          </a:xfrm>
          <a:prstGeom prst="rect">
            <a:avLst/>
          </a:prstGeom>
        </p:spPr>
      </p:pic>
    </p:spTree>
    <p:extLst>
      <p:ext uri="{BB962C8B-B14F-4D97-AF65-F5344CB8AC3E}">
        <p14:creationId xmlns:p14="http://schemas.microsoft.com/office/powerpoint/2010/main" val="21738600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nostri</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10279" y="1971450"/>
            <a:ext cx="2225233" cy="2591025"/>
          </a:xfrm>
          <a:prstGeom prst="rect">
            <a:avLst/>
          </a:prstGeom>
        </p:spPr>
      </p:pic>
      <p:pic>
        <p:nvPicPr>
          <p:cNvPr id="3" name="Picture 2"/>
          <p:cNvPicPr>
            <a:picLocks noChangeAspect="1"/>
          </p:cNvPicPr>
          <p:nvPr/>
        </p:nvPicPr>
        <p:blipFill>
          <a:blip r:embed="rId4"/>
          <a:stretch>
            <a:fillRect/>
          </a:stretch>
        </p:blipFill>
        <p:spPr>
          <a:xfrm>
            <a:off x="304799" y="304575"/>
            <a:ext cx="2699112" cy="2238600"/>
          </a:xfrm>
          <a:prstGeom prst="rect">
            <a:avLst/>
          </a:prstGeom>
        </p:spPr>
      </p:pic>
    </p:spTree>
    <p:extLst>
      <p:ext uri="{BB962C8B-B14F-4D97-AF65-F5344CB8AC3E}">
        <p14:creationId xmlns:p14="http://schemas.microsoft.com/office/powerpoint/2010/main" val="9735563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pupi</a:t>
            </a:r>
            <a:r>
              <a:rPr lang="en-US" sz="16600" dirty="0" smtClean="0">
                <a:latin typeface="Twinkl" panose="02000000000000000000" pitchFamily="2" charset="0"/>
              </a:rPr>
              <a:t>l</a:t>
            </a:r>
            <a:endParaRPr lang="en-GB" sz="16600" dirty="0">
              <a:latin typeface="Twinkl" panose="02000000000000000000" pitchFamily="2" charset="0"/>
            </a:endParaRPr>
          </a:p>
        </p:txBody>
      </p:sp>
    </p:spTree>
    <p:extLst>
      <p:ext uri="{BB962C8B-B14F-4D97-AF65-F5344CB8AC3E}">
        <p14:creationId xmlns:p14="http://schemas.microsoft.com/office/powerpoint/2010/main" val="12891339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pupi</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242395" y="1985738"/>
            <a:ext cx="2225233" cy="2591025"/>
          </a:xfrm>
          <a:prstGeom prst="rect">
            <a:avLst/>
          </a:prstGeom>
        </p:spPr>
      </p:pic>
    </p:spTree>
    <p:extLst>
      <p:ext uri="{BB962C8B-B14F-4D97-AF65-F5344CB8AC3E}">
        <p14:creationId xmlns:p14="http://schemas.microsoft.com/office/powerpoint/2010/main" val="42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a:latin typeface="Twinkl" panose="02000000000000000000" pitchFamily="2" charset="0"/>
              </a:rPr>
              <a:t>A lot of thoughts ran through my mind.</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29567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pupi</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198171" y="1822193"/>
            <a:ext cx="2225233" cy="2591025"/>
          </a:xfrm>
          <a:prstGeom prst="rect">
            <a:avLst/>
          </a:prstGeom>
        </p:spPr>
      </p:pic>
      <p:pic>
        <p:nvPicPr>
          <p:cNvPr id="5" name="Picture 4"/>
          <p:cNvPicPr>
            <a:picLocks noChangeAspect="1"/>
          </p:cNvPicPr>
          <p:nvPr/>
        </p:nvPicPr>
        <p:blipFill>
          <a:blip r:embed="rId4"/>
          <a:stretch>
            <a:fillRect/>
          </a:stretch>
        </p:blipFill>
        <p:spPr>
          <a:xfrm>
            <a:off x="280987" y="288668"/>
            <a:ext cx="3214229" cy="2240220"/>
          </a:xfrm>
          <a:prstGeom prst="rect">
            <a:avLst/>
          </a:prstGeom>
        </p:spPr>
      </p:pic>
    </p:spTree>
    <p:extLst>
      <p:ext uri="{BB962C8B-B14F-4D97-AF65-F5344CB8AC3E}">
        <p14:creationId xmlns:p14="http://schemas.microsoft.com/office/powerpoint/2010/main" val="34510607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1"/>
            <a:ext cx="10515600" cy="2397163"/>
          </a:xfrm>
        </p:spPr>
        <p:txBody>
          <a:bodyPr>
            <a:normAutofit/>
          </a:bodyPr>
          <a:lstStyle/>
          <a:p>
            <a:pPr algn="ctr"/>
            <a:r>
              <a:rPr lang="en-GB" dirty="0"/>
              <a:t/>
            </a:r>
            <a:br>
              <a:rPr lang="en-GB" dirty="0"/>
            </a:br>
            <a:endParaRPr lang="en-GB" i="1" dirty="0">
              <a:latin typeface="Twinkl" panose="02000000000000000000" pitchFamily="2" charset="0"/>
            </a:endParaRPr>
          </a:p>
        </p:txBody>
      </p:sp>
    </p:spTree>
    <p:extLst>
      <p:ext uri="{BB962C8B-B14F-4D97-AF65-F5344CB8AC3E}">
        <p14:creationId xmlns:p14="http://schemas.microsoft.com/office/powerpoint/2010/main" val="25327813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fr-FR" dirty="0">
                <a:latin typeface="Twinkl" panose="02000000000000000000" pitchFamily="2" charset="0"/>
              </a:rPr>
              <a:t>Plural /s/ and /es/ </a:t>
            </a:r>
            <a:r>
              <a:rPr lang="fr-FR" dirty="0" err="1">
                <a:latin typeface="Twinkl" panose="02000000000000000000" pitchFamily="2" charset="0"/>
              </a:rPr>
              <a:t>endings</a:t>
            </a:r>
            <a:endParaRPr lang="en-GB" sz="28700" dirty="0">
              <a:latin typeface="Twinkl" panose="02000000000000000000" pitchFamily="2" charset="0"/>
            </a:endParaRPr>
          </a:p>
        </p:txBody>
      </p:sp>
    </p:spTree>
    <p:extLst>
      <p:ext uri="{BB962C8B-B14F-4D97-AF65-F5344CB8AC3E}">
        <p14:creationId xmlns:p14="http://schemas.microsoft.com/office/powerpoint/2010/main" val="5778827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boys</a:t>
            </a:r>
            <a:endParaRPr lang="en-GB" sz="19900" dirty="0">
              <a:latin typeface="Twinkl" panose="02000000000000000000" pitchFamily="2" charset="0"/>
            </a:endParaRPr>
          </a:p>
        </p:txBody>
      </p:sp>
    </p:spTree>
    <p:extLst>
      <p:ext uri="{BB962C8B-B14F-4D97-AF65-F5344CB8AC3E}">
        <p14:creationId xmlns:p14="http://schemas.microsoft.com/office/powerpoint/2010/main" val="1981023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boys</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460111" y="2362768"/>
            <a:ext cx="2225233" cy="2591025"/>
          </a:xfrm>
          <a:prstGeom prst="rect">
            <a:avLst/>
          </a:prstGeom>
        </p:spPr>
      </p:pic>
    </p:spTree>
    <p:extLst>
      <p:ext uri="{BB962C8B-B14F-4D97-AF65-F5344CB8AC3E}">
        <p14:creationId xmlns:p14="http://schemas.microsoft.com/office/powerpoint/2010/main" val="17927436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girls</a:t>
            </a:r>
            <a:endParaRPr lang="en-GB" sz="19900" dirty="0">
              <a:latin typeface="Twinkl" panose="02000000000000000000" pitchFamily="2" charset="0"/>
            </a:endParaRPr>
          </a:p>
        </p:txBody>
      </p:sp>
    </p:spTree>
    <p:extLst>
      <p:ext uri="{BB962C8B-B14F-4D97-AF65-F5344CB8AC3E}">
        <p14:creationId xmlns:p14="http://schemas.microsoft.com/office/powerpoint/2010/main" val="30249719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girls</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407495" y="1599408"/>
            <a:ext cx="2225233" cy="2591025"/>
          </a:xfrm>
          <a:prstGeom prst="rect">
            <a:avLst/>
          </a:prstGeom>
        </p:spPr>
      </p:pic>
    </p:spTree>
    <p:extLst>
      <p:ext uri="{BB962C8B-B14F-4D97-AF65-F5344CB8AC3E}">
        <p14:creationId xmlns:p14="http://schemas.microsoft.com/office/powerpoint/2010/main" val="15059924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9900" dirty="0" smtClean="0">
                <a:latin typeface="Twinkl" panose="02000000000000000000" pitchFamily="2" charset="0"/>
              </a:rPr>
              <a:t>trucks</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00758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smtClean="0">
                <a:latin typeface="Twinkl" panose="02000000000000000000" pitchFamily="2" charset="0"/>
              </a:rPr>
              <a:t>trucks</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8479057" y="1709738"/>
            <a:ext cx="2225233" cy="2591025"/>
          </a:xfrm>
          <a:prstGeom prst="rect">
            <a:avLst/>
          </a:prstGeom>
        </p:spPr>
      </p:pic>
    </p:spTree>
    <p:extLst>
      <p:ext uri="{BB962C8B-B14F-4D97-AF65-F5344CB8AC3E}">
        <p14:creationId xmlns:p14="http://schemas.microsoft.com/office/powerpoint/2010/main" val="33905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err="1">
                <a:latin typeface="Twinkl" panose="02000000000000000000" pitchFamily="2" charset="0"/>
              </a:rPr>
              <a:t>i</a:t>
            </a:r>
            <a:r>
              <a:rPr lang="en-US" sz="28800" dirty="0" err="1"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boys</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boy</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a:latin typeface="Twinkl" panose="02000000000000000000" pitchFamily="2" charset="0"/>
              </a:rPr>
              <a:t>s</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boys</a:t>
            </a:r>
            <a:endParaRPr lang="en-GB" sz="72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85774" y="357187"/>
            <a:ext cx="3029052" cy="2386013"/>
          </a:xfrm>
          <a:prstGeom prst="rect">
            <a:avLst/>
          </a:prstGeom>
        </p:spPr>
      </p:pic>
    </p:spTree>
    <p:extLst>
      <p:ext uri="{BB962C8B-B14F-4D97-AF65-F5344CB8AC3E}">
        <p14:creationId xmlns:p14="http://schemas.microsoft.com/office/powerpoint/2010/main" val="25119623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491425"/>
          </a:xfrm>
        </p:spPr>
        <p:txBody>
          <a:bodyPr>
            <a:noAutofit/>
          </a:bodyPr>
          <a:lstStyle/>
          <a:p>
            <a:pPr algn="ctr"/>
            <a:r>
              <a:rPr lang="en-US" sz="7200" dirty="0" smtClean="0">
                <a:latin typeface="Twinkl" panose="02000000000000000000" pitchFamily="2" charset="0"/>
              </a:rPr>
              <a:t>boys</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boy</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a:latin typeface="Twinkl" panose="02000000000000000000" pitchFamily="2" charset="0"/>
              </a:rPr>
              <a:t>s</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boys</a:t>
            </a:r>
            <a:br>
              <a:rPr lang="en-US" sz="7200" dirty="0" smtClean="0">
                <a:latin typeface="Twinkl" panose="02000000000000000000" pitchFamily="2" charset="0"/>
              </a:rPr>
            </a:br>
            <a:r>
              <a:rPr lang="en-GB" dirty="0">
                <a:latin typeface="Twinkl" panose="02000000000000000000" pitchFamily="2" charset="0"/>
              </a:rPr>
              <a:t>Please can the boys eat the chocolate cake!</a:t>
            </a:r>
            <a:r>
              <a:rPr lang="en-GB" dirty="0"/>
              <a:t/>
            </a:r>
            <a:br>
              <a:rPr lang="en-GB" dirty="0"/>
            </a:br>
            <a:endParaRPr lang="en-GB" sz="72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85774" y="357187"/>
            <a:ext cx="3029052" cy="2386013"/>
          </a:xfrm>
          <a:prstGeom prst="rect">
            <a:avLst/>
          </a:prstGeom>
        </p:spPr>
      </p:pic>
    </p:spTree>
    <p:extLst>
      <p:ext uri="{BB962C8B-B14F-4D97-AF65-F5344CB8AC3E}">
        <p14:creationId xmlns:p14="http://schemas.microsoft.com/office/powerpoint/2010/main" val="42857847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girls</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girl</a:t>
            </a:r>
            <a:r>
              <a:rPr lang="en-US" sz="9600" dirty="0" smtClean="0">
                <a:latin typeface="Twinkl" panose="02000000000000000000" pitchFamily="2" charset="0"/>
              </a:rPr>
              <a:t>+ </a:t>
            </a:r>
            <a:r>
              <a:rPr lang="en-US" sz="9600" dirty="0">
                <a:latin typeface="Twinkl" panose="02000000000000000000" pitchFamily="2" charset="0"/>
              </a:rPr>
              <a:t>s</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girls</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57174" y="376237"/>
            <a:ext cx="3532210" cy="1838325"/>
          </a:xfrm>
          <a:prstGeom prst="rect">
            <a:avLst/>
          </a:prstGeom>
        </p:spPr>
      </p:pic>
    </p:spTree>
    <p:extLst>
      <p:ext uri="{BB962C8B-B14F-4D97-AF65-F5344CB8AC3E}">
        <p14:creationId xmlns:p14="http://schemas.microsoft.com/office/powerpoint/2010/main" val="8829644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648588"/>
          </a:xfrm>
        </p:spPr>
        <p:txBody>
          <a:bodyPr>
            <a:noAutofit/>
          </a:bodyPr>
          <a:lstStyle/>
          <a:p>
            <a:pPr algn="ctr"/>
            <a:r>
              <a:rPr lang="en-US" sz="9600" dirty="0" smtClean="0">
                <a:latin typeface="Twinkl" panose="02000000000000000000" pitchFamily="2" charset="0"/>
              </a:rPr>
              <a:t>girls</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girl</a:t>
            </a:r>
            <a:r>
              <a:rPr lang="en-US" sz="9600" dirty="0" smtClean="0">
                <a:latin typeface="Twinkl" panose="02000000000000000000" pitchFamily="2" charset="0"/>
              </a:rPr>
              <a:t>+ </a:t>
            </a:r>
            <a:r>
              <a:rPr lang="en-US" sz="9600" dirty="0">
                <a:latin typeface="Twinkl" panose="02000000000000000000" pitchFamily="2" charset="0"/>
              </a:rPr>
              <a:t>s</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girls</a:t>
            </a:r>
            <a:br>
              <a:rPr lang="en-US" sz="9600" dirty="0" smtClean="0">
                <a:latin typeface="Twinkl" panose="02000000000000000000" pitchFamily="2" charset="0"/>
              </a:rPr>
            </a:br>
            <a:r>
              <a:rPr lang="en-GB" dirty="0">
                <a:latin typeface="Twinkl" panose="02000000000000000000" pitchFamily="2" charset="0"/>
              </a:rPr>
              <a:t>The girls won the snowball fight at the disco!</a:t>
            </a:r>
            <a:r>
              <a:rPr lang="en-GB" dirty="0"/>
              <a:t/>
            </a:r>
            <a:br>
              <a:rPr lang="en-GB" dirty="0"/>
            </a:b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57174" y="376237"/>
            <a:ext cx="3532210" cy="1838325"/>
          </a:xfrm>
          <a:prstGeom prst="rect">
            <a:avLst/>
          </a:prstGeom>
        </p:spPr>
      </p:pic>
    </p:spTree>
    <p:extLst>
      <p:ext uri="{BB962C8B-B14F-4D97-AF65-F5344CB8AC3E}">
        <p14:creationId xmlns:p14="http://schemas.microsoft.com/office/powerpoint/2010/main" val="10820163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trucks</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truck </a:t>
            </a:r>
            <a:r>
              <a:rPr lang="en-US" sz="7200" dirty="0" smtClean="0">
                <a:latin typeface="Twinkl" panose="02000000000000000000" pitchFamily="2" charset="0"/>
              </a:rPr>
              <a:t>+ </a:t>
            </a:r>
            <a:r>
              <a:rPr lang="en-US" sz="7200" dirty="0">
                <a:latin typeface="Twinkl" panose="02000000000000000000" pitchFamily="2" charset="0"/>
              </a:rPr>
              <a:t>s</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truck</a:t>
            </a:r>
            <a:r>
              <a:rPr lang="en-US" sz="7200" dirty="0" smtClean="0">
                <a:latin typeface="Twinkl" panose="02000000000000000000" pitchFamily="2" charset="0"/>
              </a:rPr>
              <a:t>s</a:t>
            </a:r>
            <a:endParaRPr lang="en-GB" sz="72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28650" y="357187"/>
            <a:ext cx="3182506" cy="2114551"/>
          </a:xfrm>
          <a:prstGeom prst="rect">
            <a:avLst/>
          </a:prstGeom>
        </p:spPr>
      </p:pic>
    </p:spTree>
    <p:extLst>
      <p:ext uri="{BB962C8B-B14F-4D97-AF65-F5344CB8AC3E}">
        <p14:creationId xmlns:p14="http://schemas.microsoft.com/office/powerpoint/2010/main" val="5400850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591313"/>
          </a:xfrm>
        </p:spPr>
        <p:txBody>
          <a:bodyPr>
            <a:noAutofit/>
          </a:bodyPr>
          <a:lstStyle/>
          <a:p>
            <a:pPr algn="ctr"/>
            <a:r>
              <a:rPr lang="en-US" sz="7200" dirty="0" smtClean="0">
                <a:latin typeface="Twinkl" panose="02000000000000000000" pitchFamily="2" charset="0"/>
              </a:rPr>
              <a:t>trucks</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truck </a:t>
            </a:r>
            <a:r>
              <a:rPr lang="en-US" sz="7200" dirty="0" smtClean="0">
                <a:latin typeface="Twinkl" panose="02000000000000000000" pitchFamily="2" charset="0"/>
              </a:rPr>
              <a:t>+ </a:t>
            </a:r>
            <a:r>
              <a:rPr lang="en-US" sz="7200" dirty="0">
                <a:latin typeface="Twinkl" panose="02000000000000000000" pitchFamily="2" charset="0"/>
              </a:rPr>
              <a:t>s</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truck</a:t>
            </a:r>
            <a:r>
              <a:rPr lang="en-US" sz="7200" dirty="0" smtClean="0">
                <a:latin typeface="Twinkl" panose="02000000000000000000" pitchFamily="2" charset="0"/>
              </a:rPr>
              <a:t>s</a:t>
            </a:r>
            <a:br>
              <a:rPr lang="en-US" sz="7200" dirty="0" smtClean="0">
                <a:latin typeface="Twinkl" panose="02000000000000000000" pitchFamily="2" charset="0"/>
              </a:rPr>
            </a:br>
            <a:r>
              <a:rPr lang="en-GB" dirty="0">
                <a:latin typeface="Twinkl" panose="02000000000000000000" pitchFamily="2" charset="0"/>
              </a:rPr>
              <a:t>Cars and trucks can drive faster on motorways than roads.</a:t>
            </a:r>
            <a:endParaRPr lang="en-GB" sz="72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628650" y="357187"/>
            <a:ext cx="3182506" cy="2114551"/>
          </a:xfrm>
          <a:prstGeom prst="rect">
            <a:avLst/>
          </a:prstGeom>
        </p:spPr>
      </p:pic>
    </p:spTree>
    <p:extLst>
      <p:ext uri="{BB962C8B-B14F-4D97-AF65-F5344CB8AC3E}">
        <p14:creationId xmlns:p14="http://schemas.microsoft.com/office/powerpoint/2010/main" val="33818208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Please can the boys eat the chocolate cake!</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37807922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Please can the </a:t>
            </a:r>
            <a:r>
              <a:rPr lang="en-GB" sz="7200" dirty="0" smtClean="0">
                <a:latin typeface="Twinkl" panose="02000000000000000000" pitchFamily="2" charset="0"/>
              </a:rPr>
              <a:t>____ </a:t>
            </a:r>
            <a:r>
              <a:rPr lang="en-GB" sz="7200" dirty="0">
                <a:latin typeface="Twinkl" panose="02000000000000000000" pitchFamily="2" charset="0"/>
              </a:rPr>
              <a:t>eat the chocolate cake!</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28591338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Please can the </a:t>
            </a:r>
            <a:r>
              <a:rPr lang="en-GB" sz="7200" b="1" u="sng" dirty="0">
                <a:latin typeface="Twinkl" panose="02000000000000000000" pitchFamily="2" charset="0"/>
              </a:rPr>
              <a:t>boys</a:t>
            </a:r>
            <a:r>
              <a:rPr lang="en-GB" sz="7200" dirty="0">
                <a:latin typeface="Twinkl" panose="02000000000000000000" pitchFamily="2" charset="0"/>
              </a:rPr>
              <a:t> eat the chocolate cake!</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186939221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The girls won the snowball fight at the disco!</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214912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‘il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1356436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The </a:t>
            </a:r>
            <a:r>
              <a:rPr lang="en-GB" sz="7200" dirty="0" smtClean="0">
                <a:latin typeface="Twinkl" panose="02000000000000000000" pitchFamily="2" charset="0"/>
              </a:rPr>
              <a:t>_____ </a:t>
            </a:r>
            <a:r>
              <a:rPr lang="en-GB" sz="7200" dirty="0">
                <a:latin typeface="Twinkl" panose="02000000000000000000" pitchFamily="2" charset="0"/>
              </a:rPr>
              <a:t>won the snowball fight at the disco!</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31936112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The </a:t>
            </a:r>
            <a:r>
              <a:rPr lang="en-GB" sz="7200" b="1" u="sng" dirty="0">
                <a:latin typeface="Twinkl" panose="02000000000000000000" pitchFamily="2" charset="0"/>
              </a:rPr>
              <a:t>girls</a:t>
            </a:r>
            <a:r>
              <a:rPr lang="en-GB" sz="7200" dirty="0">
                <a:latin typeface="Twinkl" panose="02000000000000000000" pitchFamily="2" charset="0"/>
              </a:rPr>
              <a:t> won the snowball fight at the disco!</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28746727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Cars and trucks can drive faster on motorways than roads.</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35277349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Cars and </a:t>
            </a:r>
            <a:r>
              <a:rPr lang="en-GB" sz="7200" dirty="0" smtClean="0">
                <a:latin typeface="Twinkl" panose="02000000000000000000" pitchFamily="2" charset="0"/>
              </a:rPr>
              <a:t>______ </a:t>
            </a:r>
            <a:r>
              <a:rPr lang="en-GB" sz="7200" dirty="0">
                <a:latin typeface="Twinkl" panose="02000000000000000000" pitchFamily="2" charset="0"/>
              </a:rPr>
              <a:t>can drive faster on motorways than roads.</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33901788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Cars and </a:t>
            </a:r>
            <a:r>
              <a:rPr lang="en-GB" sz="7200" b="1" u="sng" dirty="0">
                <a:latin typeface="Twinkl" panose="02000000000000000000" pitchFamily="2" charset="0"/>
              </a:rPr>
              <a:t>trucks</a:t>
            </a:r>
            <a:r>
              <a:rPr lang="en-GB" sz="7200" dirty="0">
                <a:latin typeface="Twinkl" panose="02000000000000000000" pitchFamily="2" charset="0"/>
              </a:rPr>
              <a:t> can drive faster on motorways than roads.</a:t>
            </a:r>
            <a:r>
              <a:rPr lang="en-GB" sz="7200" dirty="0"/>
              <a:t/>
            </a:r>
            <a:br>
              <a:rPr lang="en-GB" sz="7200" dirty="0"/>
            </a:br>
            <a:endParaRPr lang="en-GB" sz="7200" dirty="0">
              <a:latin typeface="Twinkl" panose="02000000000000000000" pitchFamily="2" charset="0"/>
            </a:endParaRPr>
          </a:p>
        </p:txBody>
      </p:sp>
    </p:spTree>
    <p:extLst>
      <p:ext uri="{BB962C8B-B14F-4D97-AF65-F5344CB8AC3E}">
        <p14:creationId xmlns:p14="http://schemas.microsoft.com/office/powerpoint/2010/main" val="18403181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879409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29918194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to </a:t>
            </a:r>
            <a:r>
              <a:rPr lang="en-US" sz="5400" dirty="0" smtClean="0">
                <a:latin typeface="Twinkl" panose="02000000000000000000" pitchFamily="2" charset="0"/>
              </a:rPr>
              <a:t>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9876106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16749030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93555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daffodil</a:t>
            </a:r>
            <a:endParaRPr lang="en-GB" sz="23900" i="1" dirty="0">
              <a:latin typeface="Twinkl"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18600048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22553758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682930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6849627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the winter, a running race may need to be cancelled due to ice.  The organisers have to make sure the runners are safe.</a:t>
            </a:r>
            <a:br>
              <a:rPr lang="en-GB" sz="4000" dirty="0">
                <a:latin typeface="Twinkl" panose="02000000000000000000" pitchFamily="2" charset="0"/>
              </a:rPr>
            </a:br>
            <a:r>
              <a:rPr lang="en-GB" sz="4000" dirty="0">
                <a:latin typeface="Twinkl" panose="02000000000000000000" pitchFamily="2" charset="0"/>
              </a:rPr>
              <a:t>Boys and girls can stay in buildings in the city to escape from the cold weather.  Runners may have a selection of brushes to clean their equipment before and after a race. </a:t>
            </a:r>
            <a:br>
              <a:rPr lang="en-GB" sz="4000" dirty="0">
                <a:latin typeface="Twinkl" panose="02000000000000000000" pitchFamily="2" charset="0"/>
              </a:rPr>
            </a:br>
            <a:r>
              <a:rPr lang="en-GB" sz="4000" dirty="0">
                <a:latin typeface="Twinkl" panose="02000000000000000000" pitchFamily="2" charset="0"/>
              </a:rPr>
              <a: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7501374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the winter, a running </a:t>
            </a:r>
            <a:r>
              <a:rPr lang="en-GB" sz="4000" b="1" dirty="0">
                <a:latin typeface="Twinkl" panose="02000000000000000000" pitchFamily="2" charset="0"/>
              </a:rPr>
              <a:t>race</a:t>
            </a:r>
            <a:r>
              <a:rPr lang="en-GB" sz="4000" dirty="0">
                <a:latin typeface="Twinkl" panose="02000000000000000000" pitchFamily="2" charset="0"/>
              </a:rPr>
              <a:t> may need to be cancelled due to </a:t>
            </a:r>
            <a:r>
              <a:rPr lang="en-GB" sz="4000" b="1" dirty="0">
                <a:latin typeface="Twinkl" panose="02000000000000000000" pitchFamily="2" charset="0"/>
              </a:rPr>
              <a:t>ice</a:t>
            </a:r>
            <a:r>
              <a:rPr lang="en-GB" sz="4000" dirty="0">
                <a:latin typeface="Twinkl" panose="02000000000000000000" pitchFamily="2" charset="0"/>
              </a:rPr>
              <a:t>.  The organisers </a:t>
            </a:r>
            <a:r>
              <a:rPr lang="en-GB" sz="4000" b="1" dirty="0">
                <a:latin typeface="Twinkl" panose="02000000000000000000" pitchFamily="2" charset="0"/>
              </a:rPr>
              <a:t>have</a:t>
            </a:r>
            <a:r>
              <a:rPr lang="en-GB" sz="4000" dirty="0">
                <a:latin typeface="Twinkl" panose="02000000000000000000" pitchFamily="2" charset="0"/>
              </a:rPr>
              <a:t> to make sure the runners are safe.</a:t>
            </a:r>
            <a:br>
              <a:rPr lang="en-GB" sz="4000" dirty="0">
                <a:latin typeface="Twinkl" panose="02000000000000000000" pitchFamily="2" charset="0"/>
              </a:rPr>
            </a:br>
            <a:r>
              <a:rPr lang="en-GB" sz="4000" b="1" dirty="0">
                <a:latin typeface="Twinkl" panose="02000000000000000000" pitchFamily="2" charset="0"/>
              </a:rPr>
              <a:t>Boys</a:t>
            </a:r>
            <a:r>
              <a:rPr lang="en-GB" sz="4000" dirty="0">
                <a:latin typeface="Twinkl" panose="02000000000000000000" pitchFamily="2" charset="0"/>
              </a:rPr>
              <a:t> and </a:t>
            </a:r>
            <a:r>
              <a:rPr lang="en-GB" sz="4000" b="1" dirty="0">
                <a:latin typeface="Twinkl" panose="02000000000000000000" pitchFamily="2" charset="0"/>
              </a:rPr>
              <a:t>girls</a:t>
            </a:r>
            <a:r>
              <a:rPr lang="en-GB" sz="4000" dirty="0">
                <a:latin typeface="Twinkl" panose="02000000000000000000" pitchFamily="2" charset="0"/>
              </a:rPr>
              <a:t> can stay in buildings in the </a:t>
            </a:r>
            <a:r>
              <a:rPr lang="en-GB" sz="4000" b="1" dirty="0">
                <a:latin typeface="Twinkl" panose="02000000000000000000" pitchFamily="2" charset="0"/>
              </a:rPr>
              <a:t>city</a:t>
            </a:r>
            <a:r>
              <a:rPr lang="en-GB" sz="4000" dirty="0">
                <a:latin typeface="Twinkl" panose="02000000000000000000" pitchFamily="2" charset="0"/>
              </a:rPr>
              <a:t> to escape from the cold weather.  Runners may </a:t>
            </a:r>
            <a:r>
              <a:rPr lang="en-GB" sz="4000" b="1" dirty="0">
                <a:latin typeface="Twinkl" panose="02000000000000000000" pitchFamily="2" charset="0"/>
              </a:rPr>
              <a:t>have</a:t>
            </a:r>
            <a:r>
              <a:rPr lang="en-GB" sz="4000" dirty="0">
                <a:latin typeface="Twinkl" panose="02000000000000000000" pitchFamily="2" charset="0"/>
              </a:rPr>
              <a:t> a selection of brushes to clean their equipment before and after a </a:t>
            </a:r>
            <a:r>
              <a:rPr lang="en-GB" sz="4000" b="1" dirty="0">
                <a:latin typeface="Twinkl" panose="02000000000000000000" pitchFamily="2" charset="0"/>
              </a:rPr>
              <a:t>race</a:t>
            </a:r>
            <a:r>
              <a:rPr lang="en-GB" sz="4000" dirty="0">
                <a:latin typeface="Twinkl" panose="02000000000000000000" pitchFamily="2" charset="0"/>
              </a:rPr>
              <a:t>. </a:t>
            </a:r>
            <a:br>
              <a:rPr lang="en-GB" sz="4000" dirty="0">
                <a:latin typeface="Twinkl" panose="02000000000000000000" pitchFamily="2" charset="0"/>
              </a:rPr>
            </a:br>
            <a:r>
              <a:rPr lang="en-GB" sz="4000" dirty="0">
                <a:latin typeface="Twinkl" panose="02000000000000000000" pitchFamily="2" charset="0"/>
              </a:rPr>
              <a:t>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5234877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36598260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b="1" dirty="0">
                <a:latin typeface="Twinkl" panose="02000000000000000000" pitchFamily="2" charset="0"/>
              </a:rPr>
              <a:t>Boys</a:t>
            </a:r>
            <a:r>
              <a:rPr lang="en-GB" dirty="0">
                <a:latin typeface="Twinkl" panose="02000000000000000000" pitchFamily="2" charset="0"/>
              </a:rPr>
              <a:t> and </a:t>
            </a:r>
            <a:r>
              <a:rPr lang="en-GB" b="1" dirty="0">
                <a:latin typeface="Twinkl" panose="02000000000000000000" pitchFamily="2" charset="0"/>
              </a:rPr>
              <a:t>girls</a:t>
            </a:r>
            <a:r>
              <a:rPr lang="en-GB" dirty="0">
                <a:latin typeface="Twinkl" panose="02000000000000000000" pitchFamily="2" charset="0"/>
              </a:rPr>
              <a:t> can stay in buildings in the </a:t>
            </a:r>
            <a:r>
              <a:rPr lang="en-GB" b="1" dirty="0">
                <a:latin typeface="Twinkl" panose="02000000000000000000" pitchFamily="2" charset="0"/>
              </a:rPr>
              <a:t>city</a:t>
            </a:r>
            <a:r>
              <a:rPr lang="en-GB" dirty="0">
                <a:latin typeface="Twinkl" panose="02000000000000000000" pitchFamily="2" charset="0"/>
              </a:rPr>
              <a:t> to escape from the cold weather. </a:t>
            </a:r>
            <a:r>
              <a:rPr lang="en-GB" dirty="0"/>
              <a:t/>
            </a:r>
            <a:br>
              <a:rPr lang="en-GB" dirty="0"/>
            </a:br>
            <a:endParaRPr lang="en-GB" b="1"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891540"/>
            <a:ext cx="10515600" cy="1483360"/>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11514" y="1475015"/>
            <a:ext cx="9046029" cy="3416320"/>
          </a:xfrm>
          <a:prstGeom prst="rect">
            <a:avLst/>
          </a:prstGeom>
          <a:noFill/>
        </p:spPr>
        <p:txBody>
          <a:bodyPr wrap="square" rtlCol="0">
            <a:spAutoFit/>
          </a:bodyPr>
          <a:lstStyle/>
          <a:p>
            <a:r>
              <a:rPr lang="en-GB" sz="7200" dirty="0">
                <a:latin typeface="Twinkl" panose="02000000000000000000" pitchFamily="2" charset="0"/>
              </a:rPr>
              <a:t>Year 3  - Autumn 2</a:t>
            </a:r>
          </a:p>
          <a:p>
            <a:r>
              <a:rPr lang="en-GB" sz="7200" dirty="0">
                <a:latin typeface="Twinkl" panose="02000000000000000000" pitchFamily="2" charset="0"/>
              </a:rPr>
              <a:t>Week </a:t>
            </a:r>
            <a:r>
              <a:rPr lang="en-GB" sz="7200" dirty="0" smtClean="0">
                <a:latin typeface="Twinkl" panose="02000000000000000000" pitchFamily="2" charset="0"/>
              </a:rPr>
              <a:t>4 </a:t>
            </a:r>
            <a:r>
              <a:rPr lang="en-GB" sz="7200" dirty="0">
                <a:latin typeface="Twinkl" panose="02000000000000000000" pitchFamily="2" charset="0"/>
              </a:rPr>
              <a:t>- Thursday</a:t>
            </a:r>
          </a:p>
          <a:p>
            <a:endParaRPr lang="en-GB" sz="7200" dirty="0"/>
          </a:p>
        </p:txBody>
      </p:sp>
    </p:spTree>
    <p:extLst>
      <p:ext uri="{BB962C8B-B14F-4D97-AF65-F5344CB8AC3E}">
        <p14:creationId xmlns:p14="http://schemas.microsoft.com/office/powerpoint/2010/main" val="35953149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5" y="174079"/>
            <a:ext cx="9905080" cy="6326734"/>
          </a:xfrm>
          <a:prstGeom prst="rect">
            <a:avLst/>
          </a:prstGeom>
        </p:spPr>
      </p:pic>
    </p:spTree>
    <p:extLst>
      <p:ext uri="{BB962C8B-B14F-4D97-AF65-F5344CB8AC3E}">
        <p14:creationId xmlns:p14="http://schemas.microsoft.com/office/powerpoint/2010/main" val="4574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daffodil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9008215" y="896212"/>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2331598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find</a:t>
            </a:r>
            <a:endParaRPr lang="en-GB" dirty="0">
              <a:latin typeface="Twinkl" panose="02000000000000000000" pitchFamily="2" charset="0"/>
            </a:endParaRPr>
          </a:p>
        </p:txBody>
      </p:sp>
    </p:spTree>
    <p:extLst>
      <p:ext uri="{BB962C8B-B14F-4D97-AF65-F5344CB8AC3E}">
        <p14:creationId xmlns:p14="http://schemas.microsoft.com/office/powerpoint/2010/main" val="32457161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smtClean="0">
                <a:latin typeface="Twinkl" panose="02000000000000000000" pitchFamily="2" charset="0"/>
              </a:rPr>
              <a:t>find</a:t>
            </a:r>
            <a:br>
              <a:rPr lang="en-US" sz="10700" dirty="0" smtClean="0">
                <a:latin typeface="Twinkl" panose="02000000000000000000" pitchFamily="2" charset="0"/>
              </a:rPr>
            </a:br>
            <a:r>
              <a:rPr lang="en-US" sz="8000" dirty="0">
                <a:latin typeface="Twinkl" panose="02000000000000000000" pitchFamily="2" charset="0"/>
              </a:rPr>
              <a:t>to discover or identify something</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7835544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7574" y="1714260"/>
            <a:ext cx="6096851" cy="3429479"/>
          </a:xfrm>
          <a:prstGeom prst="rect">
            <a:avLst/>
          </a:prstGeom>
        </p:spPr>
      </p:pic>
      <p:pic>
        <p:nvPicPr>
          <p:cNvPr id="5" name="Picture 4"/>
          <p:cNvPicPr>
            <a:picLocks noChangeAspect="1"/>
          </p:cNvPicPr>
          <p:nvPr/>
        </p:nvPicPr>
        <p:blipFill>
          <a:blip r:embed="rId2"/>
          <a:stretch>
            <a:fillRect/>
          </a:stretch>
        </p:blipFill>
        <p:spPr>
          <a:xfrm>
            <a:off x="541868" y="371476"/>
            <a:ext cx="11023597" cy="6200774"/>
          </a:xfrm>
          <a:prstGeom prst="rect">
            <a:avLst/>
          </a:prstGeom>
        </p:spPr>
      </p:pic>
    </p:spTree>
    <p:extLst>
      <p:ext uri="{BB962C8B-B14F-4D97-AF65-F5344CB8AC3E}">
        <p14:creationId xmlns:p14="http://schemas.microsoft.com/office/powerpoint/2010/main" val="4783004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9025232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mind</a:t>
            </a:r>
            <a:endParaRPr lang="en-GB" sz="34400" i="1" dirty="0">
              <a:latin typeface="Twinkl" panose="02000000000000000000" pitchFamily="2" charset="0"/>
            </a:endParaRPr>
          </a:p>
        </p:txBody>
      </p:sp>
    </p:spTree>
    <p:extLst>
      <p:ext uri="{BB962C8B-B14F-4D97-AF65-F5344CB8AC3E}">
        <p14:creationId xmlns:p14="http://schemas.microsoft.com/office/powerpoint/2010/main" val="32365367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1" y="428625"/>
            <a:ext cx="10566397" cy="5943599"/>
          </a:xfrm>
          <a:prstGeom prst="rect">
            <a:avLst/>
          </a:prstGeom>
        </p:spPr>
      </p:pic>
    </p:spTree>
    <p:extLst>
      <p:ext uri="{BB962C8B-B14F-4D97-AF65-F5344CB8AC3E}">
        <p14:creationId xmlns:p14="http://schemas.microsoft.com/office/powerpoint/2010/main" val="6503439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2" y="514350"/>
            <a:ext cx="10947400" cy="6157913"/>
          </a:xfrm>
          <a:prstGeom prst="rect">
            <a:avLst/>
          </a:prstGeom>
        </p:spPr>
      </p:pic>
    </p:spTree>
    <p:extLst>
      <p:ext uri="{BB962C8B-B14F-4D97-AF65-F5344CB8AC3E}">
        <p14:creationId xmlns:p14="http://schemas.microsoft.com/office/powerpoint/2010/main" val="10129320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err="1">
                <a:latin typeface="Twinkl" panose="02000000000000000000" pitchFamily="2" charset="0"/>
              </a:rPr>
              <a:t>i</a:t>
            </a:r>
            <a:r>
              <a:rPr lang="en-US" sz="28800" dirty="0" err="1"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221062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until</a:t>
            </a:r>
            <a:endParaRPr lang="en-GB" sz="23900" dirty="0">
              <a:latin typeface="Twinkl"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‘il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33322104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stenci</a:t>
            </a:r>
            <a:r>
              <a:rPr lang="en-US" sz="13800" dirty="0" smtClean="0">
                <a:latin typeface="Twinkl" panose="02000000000000000000" pitchFamily="2" charset="0"/>
              </a:rPr>
              <a:t>l</a:t>
            </a:r>
            <a:endParaRPr lang="en-GB" sz="11500" dirty="0">
              <a:latin typeface="Twinkl" panose="02000000000000000000" pitchFamily="2" charset="0"/>
            </a:endParaRPr>
          </a:p>
        </p:txBody>
      </p:sp>
    </p:spTree>
    <p:extLst>
      <p:ext uri="{BB962C8B-B14F-4D97-AF65-F5344CB8AC3E}">
        <p14:creationId xmlns:p14="http://schemas.microsoft.com/office/powerpoint/2010/main" val="16070466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stenci</a:t>
            </a:r>
            <a:r>
              <a:rPr lang="en-US" sz="11500" dirty="0" smtClean="0">
                <a:latin typeface="Twinkl" panose="02000000000000000000" pitchFamily="2" charset="0"/>
              </a:rPr>
              <a:t>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375292" y="2171558"/>
            <a:ext cx="2225233" cy="2591025"/>
          </a:xfrm>
          <a:prstGeom prst="rect">
            <a:avLst/>
          </a:prstGeom>
        </p:spPr>
      </p:pic>
      <p:pic>
        <p:nvPicPr>
          <p:cNvPr id="5" name="Picture 4"/>
          <p:cNvPicPr>
            <a:picLocks noChangeAspect="1"/>
          </p:cNvPicPr>
          <p:nvPr/>
        </p:nvPicPr>
        <p:blipFill>
          <a:blip r:embed="rId3"/>
          <a:stretch>
            <a:fillRect/>
          </a:stretch>
        </p:blipFill>
        <p:spPr>
          <a:xfrm>
            <a:off x="519111" y="647699"/>
            <a:ext cx="2813301" cy="2433125"/>
          </a:xfrm>
          <a:prstGeom prst="rect">
            <a:avLst/>
          </a:prstGeom>
        </p:spPr>
      </p:pic>
    </p:spTree>
    <p:extLst>
      <p:ext uri="{BB962C8B-B14F-4D97-AF65-F5344CB8AC3E}">
        <p14:creationId xmlns:p14="http://schemas.microsoft.com/office/powerpoint/2010/main" val="5351710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basi</a:t>
            </a:r>
            <a:r>
              <a:rPr lang="en-US" sz="11500" dirty="0" smtClean="0">
                <a:latin typeface="Twinkl" panose="02000000000000000000" pitchFamily="2" charset="0"/>
              </a:rPr>
              <a:t>l</a:t>
            </a:r>
            <a:endParaRPr lang="en-GB" sz="11500" dirty="0">
              <a:latin typeface="Twinkl" panose="02000000000000000000" pitchFamily="2" charset="0"/>
            </a:endParaRPr>
          </a:p>
        </p:txBody>
      </p:sp>
    </p:spTree>
    <p:extLst>
      <p:ext uri="{BB962C8B-B14F-4D97-AF65-F5344CB8AC3E}">
        <p14:creationId xmlns:p14="http://schemas.microsoft.com/office/powerpoint/2010/main" val="32672548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basil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696069" y="2191544"/>
            <a:ext cx="2225233" cy="2591025"/>
          </a:xfrm>
          <a:prstGeom prst="rect">
            <a:avLst/>
          </a:prstGeom>
        </p:spPr>
      </p:pic>
      <p:pic>
        <p:nvPicPr>
          <p:cNvPr id="5" name="Picture 4"/>
          <p:cNvPicPr>
            <a:picLocks noChangeAspect="1"/>
          </p:cNvPicPr>
          <p:nvPr/>
        </p:nvPicPr>
        <p:blipFill>
          <a:blip r:embed="rId3"/>
          <a:stretch>
            <a:fillRect/>
          </a:stretch>
        </p:blipFill>
        <p:spPr>
          <a:xfrm>
            <a:off x="528638" y="438150"/>
            <a:ext cx="2033519" cy="2019299"/>
          </a:xfrm>
          <a:prstGeom prst="rect">
            <a:avLst/>
          </a:prstGeom>
        </p:spPr>
      </p:pic>
    </p:spTree>
    <p:extLst>
      <p:ext uri="{BB962C8B-B14F-4D97-AF65-F5344CB8AC3E}">
        <p14:creationId xmlns:p14="http://schemas.microsoft.com/office/powerpoint/2010/main" val="21669725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fr-FR" sz="11500" dirty="0">
                <a:latin typeface="Twinkl" panose="02000000000000000000" pitchFamily="2" charset="0"/>
              </a:rPr>
              <a:t>Plural /s/ and /es/ </a:t>
            </a:r>
            <a:r>
              <a:rPr lang="fr-FR" sz="11500" dirty="0" err="1">
                <a:latin typeface="Twinkl" panose="02000000000000000000" pitchFamily="2" charset="0"/>
              </a:rPr>
              <a:t>endings</a:t>
            </a:r>
            <a:endParaRPr lang="en-GB" sz="11500" i="1" dirty="0">
              <a:latin typeface="Twinkl" panose="02000000000000000000" pitchFamily="2" charset="0"/>
            </a:endParaRPr>
          </a:p>
        </p:txBody>
      </p:sp>
    </p:spTree>
    <p:extLst>
      <p:ext uri="{BB962C8B-B14F-4D97-AF65-F5344CB8AC3E}">
        <p14:creationId xmlns:p14="http://schemas.microsoft.com/office/powerpoint/2010/main" val="25205406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boxes</a:t>
            </a:r>
            <a:endParaRPr lang="en-GB" sz="23900" dirty="0">
              <a:latin typeface="Twinkl" panose="02000000000000000000" pitchFamily="2" charset="0"/>
            </a:endParaRPr>
          </a:p>
        </p:txBody>
      </p:sp>
    </p:spTree>
    <p:extLst>
      <p:ext uri="{BB962C8B-B14F-4D97-AF65-F5344CB8AC3E}">
        <p14:creationId xmlns:p14="http://schemas.microsoft.com/office/powerpoint/2010/main" val="352780460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boxes</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131254" y="685466"/>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506666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brushes</a:t>
            </a:r>
            <a:endParaRPr lang="en-GB" sz="19900" dirty="0">
              <a:latin typeface="Twinkl" panose="02000000000000000000" pitchFamily="2" charset="0"/>
            </a:endParaRPr>
          </a:p>
        </p:txBody>
      </p:sp>
    </p:spTree>
    <p:extLst>
      <p:ext uri="{BB962C8B-B14F-4D97-AF65-F5344CB8AC3E}">
        <p14:creationId xmlns:p14="http://schemas.microsoft.com/office/powerpoint/2010/main" val="78259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until</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7478434" y="852808"/>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brushes</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8126164" y="106283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42406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churches</a:t>
            </a:r>
            <a:endParaRPr lang="en-GB" sz="19900" dirty="0">
              <a:latin typeface="Twinkl" panose="02000000000000000000" pitchFamily="2" charset="0"/>
            </a:endParaRPr>
          </a:p>
        </p:txBody>
      </p:sp>
    </p:spTree>
    <p:extLst>
      <p:ext uri="{BB962C8B-B14F-4D97-AF65-F5344CB8AC3E}">
        <p14:creationId xmlns:p14="http://schemas.microsoft.com/office/powerpoint/2010/main" val="14801762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churches</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8726239" y="113983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20950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8800" dirty="0" smtClean="0">
                <a:latin typeface="Twinkl" panose="02000000000000000000" pitchFamily="2" charset="0"/>
              </a:rPr>
              <a:t>boxes</a:t>
            </a:r>
            <a:r>
              <a:rPr lang="en-US" sz="8800" dirty="0" smtClean="0">
                <a:latin typeface="Twinkl" panose="02000000000000000000" pitchFamily="2" charset="0"/>
              </a:rPr>
              <a:t/>
            </a:r>
            <a:br>
              <a:rPr lang="en-US" sz="8800" dirty="0" smtClean="0">
                <a:latin typeface="Twinkl" panose="02000000000000000000" pitchFamily="2" charset="0"/>
              </a:rPr>
            </a:br>
            <a:r>
              <a:rPr lang="en-US" sz="8800" dirty="0" smtClean="0">
                <a:latin typeface="Twinkl" panose="02000000000000000000" pitchFamily="2" charset="0"/>
              </a:rPr>
              <a:t>box+ </a:t>
            </a:r>
            <a:r>
              <a:rPr lang="en-US" sz="8800" dirty="0" err="1" smtClean="0">
                <a:latin typeface="Twinkl" panose="02000000000000000000" pitchFamily="2" charset="0"/>
              </a:rPr>
              <a:t>es</a:t>
            </a:r>
            <a:r>
              <a:rPr lang="en-US" sz="8800" dirty="0" smtClean="0">
                <a:latin typeface="Twinkl" panose="02000000000000000000" pitchFamily="2" charset="0"/>
              </a:rPr>
              <a:t> </a:t>
            </a:r>
            <a:r>
              <a:rPr lang="en-US" sz="8800" dirty="0" smtClean="0">
                <a:latin typeface="Twinkl" panose="02000000000000000000" pitchFamily="2" charset="0"/>
              </a:rPr>
              <a:t>= </a:t>
            </a:r>
            <a:r>
              <a:rPr lang="en-US" sz="8800" dirty="0" smtClean="0">
                <a:latin typeface="Twinkl" panose="02000000000000000000" pitchFamily="2" charset="0"/>
              </a:rPr>
              <a:t>boxes</a:t>
            </a: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19100" y="228599"/>
            <a:ext cx="2585471" cy="2157413"/>
          </a:xfrm>
          <a:prstGeom prst="rect">
            <a:avLst/>
          </a:prstGeom>
        </p:spPr>
      </p:pic>
    </p:spTree>
    <p:extLst>
      <p:ext uri="{BB962C8B-B14F-4D97-AF65-F5344CB8AC3E}">
        <p14:creationId xmlns:p14="http://schemas.microsoft.com/office/powerpoint/2010/main" val="18680873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362838"/>
          </a:xfrm>
        </p:spPr>
        <p:txBody>
          <a:bodyPr>
            <a:noAutofit/>
          </a:bodyPr>
          <a:lstStyle/>
          <a:p>
            <a:pPr algn="ctr"/>
            <a:r>
              <a:rPr lang="en-US" sz="8800" dirty="0" smtClean="0">
                <a:latin typeface="Twinkl" panose="02000000000000000000" pitchFamily="2" charset="0"/>
              </a:rPr>
              <a:t>boxes</a:t>
            </a:r>
            <a:r>
              <a:rPr lang="en-US" sz="8800" dirty="0" smtClean="0">
                <a:latin typeface="Twinkl" panose="02000000000000000000" pitchFamily="2" charset="0"/>
              </a:rPr>
              <a:t/>
            </a:r>
            <a:br>
              <a:rPr lang="en-US" sz="8800" dirty="0" smtClean="0">
                <a:latin typeface="Twinkl" panose="02000000000000000000" pitchFamily="2" charset="0"/>
              </a:rPr>
            </a:br>
            <a:r>
              <a:rPr lang="en-US" sz="8800" dirty="0" smtClean="0">
                <a:latin typeface="Twinkl" panose="02000000000000000000" pitchFamily="2" charset="0"/>
              </a:rPr>
              <a:t>box+ </a:t>
            </a:r>
            <a:r>
              <a:rPr lang="en-US" sz="8800" dirty="0" err="1" smtClean="0">
                <a:latin typeface="Twinkl" panose="02000000000000000000" pitchFamily="2" charset="0"/>
              </a:rPr>
              <a:t>es</a:t>
            </a:r>
            <a:r>
              <a:rPr lang="en-US" sz="8800" dirty="0" smtClean="0">
                <a:latin typeface="Twinkl" panose="02000000000000000000" pitchFamily="2" charset="0"/>
              </a:rPr>
              <a:t> </a:t>
            </a:r>
            <a:r>
              <a:rPr lang="en-US" sz="8800" dirty="0" smtClean="0">
                <a:latin typeface="Twinkl" panose="02000000000000000000" pitchFamily="2" charset="0"/>
              </a:rPr>
              <a:t>= </a:t>
            </a:r>
            <a:r>
              <a:rPr lang="en-US" sz="8800" dirty="0" smtClean="0">
                <a:latin typeface="Twinkl" panose="02000000000000000000" pitchFamily="2" charset="0"/>
              </a:rPr>
              <a:t>boxes</a:t>
            </a:r>
            <a:br>
              <a:rPr lang="en-US" sz="8800" dirty="0" smtClean="0">
                <a:latin typeface="Twinkl" panose="02000000000000000000" pitchFamily="2" charset="0"/>
              </a:rPr>
            </a:br>
            <a:r>
              <a:rPr lang="en-GB" dirty="0">
                <a:latin typeface="Twinkl" panose="02000000000000000000" pitchFamily="2" charset="0"/>
              </a:rPr>
              <a:t>Put the crayons in the coloured boxes</a:t>
            </a:r>
            <a:r>
              <a:rPr lang="en-GB" dirty="0"/>
              <a:t>.</a:t>
            </a:r>
            <a:br>
              <a:rPr lang="en-GB" dirty="0"/>
            </a:b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19100" y="228599"/>
            <a:ext cx="2585471" cy="2157413"/>
          </a:xfrm>
          <a:prstGeom prst="rect">
            <a:avLst/>
          </a:prstGeom>
        </p:spPr>
      </p:pic>
    </p:spTree>
    <p:extLst>
      <p:ext uri="{BB962C8B-B14F-4D97-AF65-F5344CB8AC3E}">
        <p14:creationId xmlns:p14="http://schemas.microsoft.com/office/powerpoint/2010/main" val="324925742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brushes</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brush</a:t>
            </a:r>
            <a:r>
              <a:rPr lang="en-US" sz="9600" dirty="0" smtClean="0">
                <a:latin typeface="Twinkl" panose="02000000000000000000" pitchFamily="2" charset="0"/>
              </a:rPr>
              <a:t>+ </a:t>
            </a:r>
            <a:r>
              <a:rPr lang="en-US" sz="9600" dirty="0" err="1" smtClean="0">
                <a:latin typeface="Twinkl" panose="02000000000000000000" pitchFamily="2" charset="0"/>
              </a:rPr>
              <a:t>es</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brushes</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14325" y="466724"/>
            <a:ext cx="2243138" cy="2273247"/>
          </a:xfrm>
          <a:prstGeom prst="rect">
            <a:avLst/>
          </a:prstGeom>
        </p:spPr>
      </p:pic>
    </p:spTree>
    <p:extLst>
      <p:ext uri="{BB962C8B-B14F-4D97-AF65-F5344CB8AC3E}">
        <p14:creationId xmlns:p14="http://schemas.microsoft.com/office/powerpoint/2010/main" val="303633759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723762"/>
            <a:ext cx="12075886" cy="3134238"/>
          </a:xfrm>
        </p:spPr>
        <p:txBody>
          <a:bodyPr>
            <a:noAutofit/>
          </a:bodyPr>
          <a:lstStyle/>
          <a:p>
            <a:pPr algn="ctr"/>
            <a:r>
              <a:rPr lang="en-US" sz="9600" dirty="0" smtClean="0">
                <a:latin typeface="Twinkl" panose="02000000000000000000" pitchFamily="2" charset="0"/>
              </a:rPr>
              <a:t>brushes</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brush</a:t>
            </a:r>
            <a:r>
              <a:rPr lang="en-US" sz="9600" dirty="0" smtClean="0">
                <a:latin typeface="Twinkl" panose="02000000000000000000" pitchFamily="2" charset="0"/>
              </a:rPr>
              <a:t>+ </a:t>
            </a:r>
            <a:r>
              <a:rPr lang="en-US" sz="9600" dirty="0" err="1" smtClean="0">
                <a:latin typeface="Twinkl" panose="02000000000000000000" pitchFamily="2" charset="0"/>
              </a:rPr>
              <a:t>es</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brushes</a:t>
            </a:r>
            <a:br>
              <a:rPr lang="en-US" sz="9600" dirty="0" smtClean="0">
                <a:latin typeface="Twinkl" panose="02000000000000000000" pitchFamily="2" charset="0"/>
              </a:rPr>
            </a:br>
            <a:r>
              <a:rPr lang="en-GB" dirty="0">
                <a:latin typeface="Twinkl" panose="02000000000000000000" pitchFamily="2" charset="0"/>
              </a:rPr>
              <a:t>There are lots of brushes in the art cupboard.</a:t>
            </a:r>
            <a:r>
              <a:rPr lang="en-GB" dirty="0"/>
              <a:t/>
            </a:r>
            <a:br>
              <a:rPr lang="en-GB" dirty="0"/>
            </a:b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14325" y="466724"/>
            <a:ext cx="2243138" cy="2273247"/>
          </a:xfrm>
          <a:prstGeom prst="rect">
            <a:avLst/>
          </a:prstGeom>
        </p:spPr>
      </p:pic>
    </p:spTree>
    <p:extLst>
      <p:ext uri="{BB962C8B-B14F-4D97-AF65-F5344CB8AC3E}">
        <p14:creationId xmlns:p14="http://schemas.microsoft.com/office/powerpoint/2010/main" val="17359512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churches</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church+ </a:t>
            </a:r>
            <a:r>
              <a:rPr lang="en-US" sz="9600" dirty="0" err="1" smtClean="0">
                <a:latin typeface="Twinkl" panose="02000000000000000000" pitchFamily="2" charset="0"/>
              </a:rPr>
              <a:t>es</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church</a:t>
            </a:r>
            <a:r>
              <a:rPr lang="en-US" sz="9600" dirty="0" smtClean="0">
                <a:latin typeface="Twinkl" panose="02000000000000000000" pitchFamily="2" charset="0"/>
              </a:rPr>
              <a:t>es</a:t>
            </a: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28611" y="228600"/>
            <a:ext cx="3138377" cy="2300288"/>
          </a:xfrm>
          <a:prstGeom prst="rect">
            <a:avLst/>
          </a:prstGeom>
        </p:spPr>
      </p:pic>
    </p:spTree>
    <p:extLst>
      <p:ext uri="{BB962C8B-B14F-4D97-AF65-F5344CB8AC3E}">
        <p14:creationId xmlns:p14="http://schemas.microsoft.com/office/powerpoint/2010/main" val="28182549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churches</a:t>
            </a:r>
            <a:r>
              <a:rPr lang="en-US" sz="9600" dirty="0" smtClean="0">
                <a:latin typeface="Twinkl" panose="02000000000000000000" pitchFamily="2" charset="0"/>
              </a:rPr>
              <a:t/>
            </a:r>
            <a:br>
              <a:rPr lang="en-US" sz="9600" dirty="0" smtClean="0">
                <a:latin typeface="Twinkl" panose="02000000000000000000" pitchFamily="2" charset="0"/>
              </a:rPr>
            </a:br>
            <a:r>
              <a:rPr lang="en-US" sz="8800" dirty="0" smtClean="0">
                <a:latin typeface="Twinkl" panose="02000000000000000000" pitchFamily="2" charset="0"/>
              </a:rPr>
              <a:t>church+ </a:t>
            </a:r>
            <a:r>
              <a:rPr lang="en-US" sz="8800" dirty="0" err="1" smtClean="0">
                <a:latin typeface="Twinkl" panose="02000000000000000000" pitchFamily="2" charset="0"/>
              </a:rPr>
              <a:t>es</a:t>
            </a:r>
            <a:r>
              <a:rPr lang="en-US" sz="8800" dirty="0" smtClean="0">
                <a:latin typeface="Twinkl" panose="02000000000000000000" pitchFamily="2" charset="0"/>
              </a:rPr>
              <a:t> </a:t>
            </a:r>
            <a:r>
              <a:rPr lang="en-US" sz="8800" dirty="0" smtClean="0">
                <a:latin typeface="Twinkl" panose="02000000000000000000" pitchFamily="2" charset="0"/>
              </a:rPr>
              <a:t>= </a:t>
            </a:r>
            <a:r>
              <a:rPr lang="en-US" sz="8800" dirty="0" smtClean="0">
                <a:latin typeface="Twinkl" panose="02000000000000000000" pitchFamily="2" charset="0"/>
              </a:rPr>
              <a:t>church</a:t>
            </a:r>
            <a:r>
              <a:rPr lang="en-US" sz="8800" dirty="0" smtClean="0">
                <a:latin typeface="Twinkl" panose="02000000000000000000" pitchFamily="2" charset="0"/>
              </a:rPr>
              <a:t>es</a:t>
            </a:r>
            <a:br>
              <a:rPr lang="en-US" sz="8800" dirty="0" smtClean="0">
                <a:latin typeface="Twinkl" panose="02000000000000000000" pitchFamily="2" charset="0"/>
              </a:rPr>
            </a:br>
            <a:r>
              <a:rPr lang="en-GB" dirty="0">
                <a:latin typeface="Twinkl" panose="02000000000000000000" pitchFamily="2" charset="0"/>
              </a:rPr>
              <a:t>There are lots of churches in Norfolk.</a:t>
            </a:r>
            <a:endParaRPr lang="en-GB" sz="88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28611" y="228600"/>
            <a:ext cx="3138377" cy="2300288"/>
          </a:xfrm>
          <a:prstGeom prst="rect">
            <a:avLst/>
          </a:prstGeom>
        </p:spPr>
      </p:pic>
    </p:spTree>
    <p:extLst>
      <p:ext uri="{BB962C8B-B14F-4D97-AF65-F5344CB8AC3E}">
        <p14:creationId xmlns:p14="http://schemas.microsoft.com/office/powerpoint/2010/main" val="6193555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Put the crayons in the coloured boxes</a:t>
            </a:r>
            <a:r>
              <a:rPr lang="en-GB" dirty="0"/>
              <a:t>.</a:t>
            </a:r>
            <a:endParaRPr lang="en-GB" dirty="0">
              <a:latin typeface="Twinkl" panose="02000000000000000000" pitchFamily="2" charset="0"/>
            </a:endParaRPr>
          </a:p>
        </p:txBody>
      </p:sp>
    </p:spTree>
    <p:extLst>
      <p:ext uri="{BB962C8B-B14F-4D97-AF65-F5344CB8AC3E}">
        <p14:creationId xmlns:p14="http://schemas.microsoft.com/office/powerpoint/2010/main" val="427129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Put the crayons in the coloured </a:t>
            </a:r>
            <a:r>
              <a:rPr lang="en-GB" dirty="0" smtClean="0">
                <a:latin typeface="Twinkl" panose="02000000000000000000" pitchFamily="2" charset="0"/>
              </a:rPr>
              <a:t>_____</a:t>
            </a:r>
            <a:r>
              <a:rPr lang="en-GB" dirty="0" smtClean="0"/>
              <a:t>.</a:t>
            </a:r>
            <a:endParaRPr lang="en-GB" dirty="0">
              <a:latin typeface="Twinkl" panose="02000000000000000000" pitchFamily="2" charset="0"/>
            </a:endParaRPr>
          </a:p>
        </p:txBody>
      </p:sp>
    </p:spTree>
    <p:extLst>
      <p:ext uri="{BB962C8B-B14F-4D97-AF65-F5344CB8AC3E}">
        <p14:creationId xmlns:p14="http://schemas.microsoft.com/office/powerpoint/2010/main" val="41238237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Put the crayons in the coloured </a:t>
            </a:r>
            <a:r>
              <a:rPr lang="en-GB" b="1" u="sng" dirty="0">
                <a:latin typeface="Twinkl" panose="02000000000000000000" pitchFamily="2" charset="0"/>
              </a:rPr>
              <a:t>boxes</a:t>
            </a:r>
            <a:r>
              <a:rPr lang="en-GB" dirty="0"/>
              <a:t>.</a:t>
            </a:r>
            <a:endParaRPr lang="en-GB" dirty="0">
              <a:latin typeface="Twinkl" panose="02000000000000000000" pitchFamily="2" charset="0"/>
            </a:endParaRPr>
          </a:p>
        </p:txBody>
      </p:sp>
    </p:spTree>
    <p:extLst>
      <p:ext uri="{BB962C8B-B14F-4D97-AF65-F5344CB8AC3E}">
        <p14:creationId xmlns:p14="http://schemas.microsoft.com/office/powerpoint/2010/main" val="34404056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brushes in the art cupboard.</a:t>
            </a:r>
            <a:r>
              <a:rPr lang="en-GB" dirty="0"/>
              <a:t/>
            </a:r>
            <a:br>
              <a:rPr lang="en-GB" dirty="0"/>
            </a:br>
            <a:endParaRPr lang="en-US" dirty="0" smtClean="0">
              <a:latin typeface="Twinkl" panose="02000000000000000000" pitchFamily="2" charset="0"/>
            </a:endParaRPr>
          </a:p>
        </p:txBody>
      </p:sp>
    </p:spTree>
    <p:extLst>
      <p:ext uri="{BB962C8B-B14F-4D97-AF65-F5344CB8AC3E}">
        <p14:creationId xmlns:p14="http://schemas.microsoft.com/office/powerpoint/2010/main" val="19058332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a:t>
            </a:r>
            <a:r>
              <a:rPr lang="en-GB" dirty="0" smtClean="0">
                <a:latin typeface="Twinkl" panose="02000000000000000000" pitchFamily="2" charset="0"/>
              </a:rPr>
              <a:t>_______ </a:t>
            </a:r>
            <a:r>
              <a:rPr lang="en-GB" dirty="0">
                <a:latin typeface="Twinkl" panose="02000000000000000000" pitchFamily="2" charset="0"/>
              </a:rPr>
              <a:t>in the art cupboard.</a:t>
            </a:r>
            <a:r>
              <a:rPr lang="en-GB" dirty="0"/>
              <a:t/>
            </a:r>
            <a:br>
              <a:rPr lang="en-GB" dirty="0"/>
            </a:br>
            <a:endParaRPr lang="en-US" dirty="0" smtClean="0">
              <a:latin typeface="Twinkl" panose="02000000000000000000" pitchFamily="2" charset="0"/>
            </a:endParaRPr>
          </a:p>
        </p:txBody>
      </p:sp>
    </p:spTree>
    <p:extLst>
      <p:ext uri="{BB962C8B-B14F-4D97-AF65-F5344CB8AC3E}">
        <p14:creationId xmlns:p14="http://schemas.microsoft.com/office/powerpoint/2010/main" val="4583521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a:t>
            </a:r>
            <a:r>
              <a:rPr lang="en-GB" b="1" u="sng" dirty="0">
                <a:latin typeface="Twinkl" panose="02000000000000000000" pitchFamily="2" charset="0"/>
              </a:rPr>
              <a:t>brushes</a:t>
            </a:r>
            <a:r>
              <a:rPr lang="en-GB" dirty="0">
                <a:latin typeface="Twinkl" panose="02000000000000000000" pitchFamily="2" charset="0"/>
              </a:rPr>
              <a:t> in the art cupboard.</a:t>
            </a:r>
            <a:r>
              <a:rPr lang="en-GB" dirty="0"/>
              <a:t/>
            </a:r>
            <a:br>
              <a:rPr lang="en-GB" dirty="0"/>
            </a:br>
            <a:endParaRPr lang="en-US" dirty="0" smtClean="0">
              <a:latin typeface="Twinkl" panose="02000000000000000000" pitchFamily="2" charset="0"/>
            </a:endParaRPr>
          </a:p>
        </p:txBody>
      </p:sp>
    </p:spTree>
    <p:extLst>
      <p:ext uri="{BB962C8B-B14F-4D97-AF65-F5344CB8AC3E}">
        <p14:creationId xmlns:p14="http://schemas.microsoft.com/office/powerpoint/2010/main" val="81214164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churches in Norfolk.</a:t>
            </a:r>
            <a:endParaRPr lang="en-GB" dirty="0">
              <a:latin typeface="Twinkl" panose="02000000000000000000" pitchFamily="2" charset="0"/>
            </a:endParaRPr>
          </a:p>
        </p:txBody>
      </p:sp>
    </p:spTree>
    <p:extLst>
      <p:ext uri="{BB962C8B-B14F-4D97-AF65-F5344CB8AC3E}">
        <p14:creationId xmlns:p14="http://schemas.microsoft.com/office/powerpoint/2010/main" val="36854470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a:t>
            </a:r>
            <a:r>
              <a:rPr lang="en-GB" dirty="0" smtClean="0">
                <a:latin typeface="Twinkl" panose="02000000000000000000" pitchFamily="2" charset="0"/>
              </a:rPr>
              <a:t>________ </a:t>
            </a:r>
            <a:r>
              <a:rPr lang="en-GB" dirty="0">
                <a:latin typeface="Twinkl" panose="02000000000000000000" pitchFamily="2" charset="0"/>
              </a:rPr>
              <a:t>in Norfolk.</a:t>
            </a:r>
            <a:endParaRPr lang="en-GB" dirty="0">
              <a:latin typeface="Twinkl" panose="02000000000000000000" pitchFamily="2" charset="0"/>
            </a:endParaRPr>
          </a:p>
        </p:txBody>
      </p:sp>
    </p:spTree>
    <p:extLst>
      <p:ext uri="{BB962C8B-B14F-4D97-AF65-F5344CB8AC3E}">
        <p14:creationId xmlns:p14="http://schemas.microsoft.com/office/powerpoint/2010/main" val="19510825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There are lots of </a:t>
            </a:r>
            <a:r>
              <a:rPr lang="en-GB" b="1" u="sng" dirty="0">
                <a:latin typeface="Twinkl" panose="02000000000000000000" pitchFamily="2" charset="0"/>
              </a:rPr>
              <a:t>churches</a:t>
            </a:r>
            <a:r>
              <a:rPr lang="en-GB" dirty="0">
                <a:latin typeface="Twinkl" panose="02000000000000000000" pitchFamily="2" charset="0"/>
              </a:rPr>
              <a:t> in Norfolk.</a:t>
            </a:r>
            <a:endParaRPr lang="en-GB" dirty="0">
              <a:latin typeface="Twinkl" panose="02000000000000000000" pitchFamily="2" charset="0"/>
            </a:endParaRPr>
          </a:p>
        </p:txBody>
      </p:sp>
    </p:spTree>
    <p:extLst>
      <p:ext uri="{BB962C8B-B14F-4D97-AF65-F5344CB8AC3E}">
        <p14:creationId xmlns:p14="http://schemas.microsoft.com/office/powerpoint/2010/main" val="31695110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4234585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322853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4</a:t>
            </a:r>
            <a:r>
              <a:rPr lang="en-GB" sz="7200" dirty="0" smtClean="0">
                <a:latin typeface="Twinkl" panose="02000000000000000000" pitchFamily="2" charset="0"/>
              </a:rPr>
              <a:t> </a:t>
            </a:r>
            <a:r>
              <a:rPr lang="en-GB" sz="7200" dirty="0">
                <a:latin typeface="Twinkl" panose="02000000000000000000" pitchFamily="2" charset="0"/>
              </a:rPr>
              <a:t>- Monday</a:t>
            </a:r>
          </a:p>
          <a:p>
            <a:endParaRPr lang="en-GB" sz="7200" dirty="0"/>
          </a:p>
        </p:txBody>
      </p:sp>
    </p:spTree>
    <p:extLst>
      <p:ext uri="{BB962C8B-B14F-4D97-AF65-F5344CB8AC3E}">
        <p14:creationId xmlns:p14="http://schemas.microsoft.com/office/powerpoint/2010/main" val="86437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a:latin typeface="Twinkl" panose="02000000000000000000" pitchFamily="2" charset="0"/>
              </a:rPr>
              <a:t>c</a:t>
            </a:r>
            <a:endParaRPr lang="en-GB" sz="28700" dirty="0">
              <a:latin typeface="Twinkl"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to </a:t>
            </a:r>
            <a:r>
              <a:rPr lang="en-US" sz="5400" dirty="0" smtClean="0">
                <a:latin typeface="Twinkl" panose="02000000000000000000" pitchFamily="2" charset="0"/>
              </a:rPr>
              <a:t>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12619395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29021828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211054050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389875780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Practise and Apply</a:t>
            </a:r>
            <a:r>
              <a:rPr lang="en-GB" sz="7200" dirty="0">
                <a:latin typeface="Twinkl" panose="02000000000000000000" pitchFamily="2" charset="0"/>
              </a:rPr>
              <a:t>.</a:t>
            </a:r>
            <a:endParaRPr lang="en-GB" sz="7200" i="1" dirty="0">
              <a:latin typeface="Twinkl" panose="02000000000000000000" pitchFamily="2" charset="0"/>
            </a:endParaRPr>
          </a:p>
        </p:txBody>
      </p:sp>
    </p:spTree>
    <p:extLst>
      <p:ext uri="{BB962C8B-B14F-4D97-AF65-F5344CB8AC3E}">
        <p14:creationId xmlns:p14="http://schemas.microsoft.com/office/powerpoint/2010/main" val="292949474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1462979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dirty="0">
                <a:latin typeface="Twinkl" panose="02000000000000000000" pitchFamily="2" charset="0"/>
              </a:rPr>
              <a:t/>
            </a:r>
            <a:br>
              <a:rPr lang="en-GB" sz="4400" dirty="0">
                <a:latin typeface="Twinkl" panose="02000000000000000000" pitchFamily="2" charset="0"/>
              </a:rPr>
            </a:br>
            <a:r>
              <a:rPr lang="en-GB" sz="4400" u="sng" dirty="0">
                <a:latin typeface="Twinkl" panose="02000000000000000000" pitchFamily="2" charset="0"/>
              </a:rPr>
              <a:t>Wild Weather</a:t>
            </a:r>
            <a:r>
              <a:rPr lang="en-GB" sz="4400" dirty="0">
                <a:latin typeface="Twinkl" panose="02000000000000000000" pitchFamily="2" charset="0"/>
              </a:rPr>
              <a:t/>
            </a:r>
            <a:br>
              <a:rPr lang="en-GB" sz="4400" dirty="0">
                <a:latin typeface="Twinkl" panose="02000000000000000000" pitchFamily="2" charset="0"/>
              </a:rPr>
            </a:br>
            <a:r>
              <a:rPr lang="en-GB" sz="4400" dirty="0">
                <a:latin typeface="Twinkl" panose="02000000000000000000" pitchFamily="2" charset="0"/>
              </a:rPr>
              <a:t>In the winter, a running race may need to be cancelled due to ice.  The organisers have to make sure the runners are safe.</a:t>
            </a:r>
            <a:br>
              <a:rPr lang="en-GB" sz="4400" dirty="0">
                <a:latin typeface="Twinkl" panose="02000000000000000000" pitchFamily="2" charset="0"/>
              </a:rPr>
            </a:br>
            <a:r>
              <a:rPr lang="en-GB" sz="4400" dirty="0">
                <a:latin typeface="Twinkl" panose="02000000000000000000" pitchFamily="2" charset="0"/>
              </a:rPr>
              <a:t>Boys and girls can stay in buildings in the city to escape from the cold weather.  Runners may have a selection of brushes to clean their equipment before and after a race. </a:t>
            </a:r>
            <a:br>
              <a:rPr lang="en-GB" sz="4400" dirty="0">
                <a:latin typeface="Twinkl" panose="02000000000000000000" pitchFamily="2" charset="0"/>
              </a:rPr>
            </a:b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0784120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400" dirty="0">
                <a:latin typeface="Twinkl" panose="02000000000000000000" pitchFamily="2" charset="0"/>
              </a:rPr>
              <a:t/>
            </a:r>
            <a:br>
              <a:rPr lang="en-GB" sz="4400" dirty="0">
                <a:latin typeface="Twinkl" panose="02000000000000000000" pitchFamily="2" charset="0"/>
              </a:rPr>
            </a:br>
            <a:r>
              <a:rPr lang="en-GB" sz="4400" u="sng" dirty="0">
                <a:latin typeface="Twinkl" panose="02000000000000000000" pitchFamily="2" charset="0"/>
              </a:rPr>
              <a:t>Wild Weather</a:t>
            </a:r>
            <a:r>
              <a:rPr lang="en-GB" sz="4400" dirty="0">
                <a:latin typeface="Twinkl" panose="02000000000000000000" pitchFamily="2" charset="0"/>
              </a:rPr>
              <a:t/>
            </a:r>
            <a:br>
              <a:rPr lang="en-GB" sz="4400" dirty="0">
                <a:latin typeface="Twinkl" panose="02000000000000000000" pitchFamily="2" charset="0"/>
              </a:rPr>
            </a:br>
            <a:r>
              <a:rPr lang="en-GB" sz="4400" dirty="0">
                <a:latin typeface="Twinkl" panose="02000000000000000000" pitchFamily="2" charset="0"/>
              </a:rPr>
              <a:t>In the winter, a running </a:t>
            </a:r>
            <a:r>
              <a:rPr lang="en-GB" sz="4400" b="1" dirty="0">
                <a:latin typeface="Twinkl" panose="02000000000000000000" pitchFamily="2" charset="0"/>
              </a:rPr>
              <a:t>race</a:t>
            </a:r>
            <a:r>
              <a:rPr lang="en-GB" sz="4400" dirty="0">
                <a:latin typeface="Twinkl" panose="02000000000000000000" pitchFamily="2" charset="0"/>
              </a:rPr>
              <a:t> may need to be cancelled due to </a:t>
            </a:r>
            <a:r>
              <a:rPr lang="en-GB" sz="4400" b="1" dirty="0">
                <a:latin typeface="Twinkl" panose="02000000000000000000" pitchFamily="2" charset="0"/>
              </a:rPr>
              <a:t>ice</a:t>
            </a:r>
            <a:r>
              <a:rPr lang="en-GB" sz="4400" dirty="0">
                <a:latin typeface="Twinkl" panose="02000000000000000000" pitchFamily="2" charset="0"/>
              </a:rPr>
              <a:t>.  The organisers </a:t>
            </a:r>
            <a:r>
              <a:rPr lang="en-GB" sz="4400" b="1" dirty="0">
                <a:latin typeface="Twinkl" panose="02000000000000000000" pitchFamily="2" charset="0"/>
              </a:rPr>
              <a:t>have</a:t>
            </a:r>
            <a:r>
              <a:rPr lang="en-GB" sz="4400" dirty="0">
                <a:latin typeface="Twinkl" panose="02000000000000000000" pitchFamily="2" charset="0"/>
              </a:rPr>
              <a:t> to make sure the runners are safe.</a:t>
            </a:r>
            <a:br>
              <a:rPr lang="en-GB" sz="4400" dirty="0">
                <a:latin typeface="Twinkl" panose="02000000000000000000" pitchFamily="2" charset="0"/>
              </a:rPr>
            </a:br>
            <a:r>
              <a:rPr lang="en-GB" sz="4400" b="1" dirty="0">
                <a:latin typeface="Twinkl" panose="02000000000000000000" pitchFamily="2" charset="0"/>
              </a:rPr>
              <a:t>Boys</a:t>
            </a:r>
            <a:r>
              <a:rPr lang="en-GB" sz="4400" dirty="0">
                <a:latin typeface="Twinkl" panose="02000000000000000000" pitchFamily="2" charset="0"/>
              </a:rPr>
              <a:t> and </a:t>
            </a:r>
            <a:r>
              <a:rPr lang="en-GB" sz="4400" b="1" dirty="0">
                <a:latin typeface="Twinkl" panose="02000000000000000000" pitchFamily="2" charset="0"/>
              </a:rPr>
              <a:t>girls</a:t>
            </a:r>
            <a:r>
              <a:rPr lang="en-GB" sz="4400" dirty="0">
                <a:latin typeface="Twinkl" panose="02000000000000000000" pitchFamily="2" charset="0"/>
              </a:rPr>
              <a:t> can stay in buildings in the </a:t>
            </a:r>
            <a:r>
              <a:rPr lang="en-GB" sz="4400" b="1" dirty="0">
                <a:latin typeface="Twinkl" panose="02000000000000000000" pitchFamily="2" charset="0"/>
              </a:rPr>
              <a:t>city</a:t>
            </a:r>
            <a:r>
              <a:rPr lang="en-GB" sz="4400" dirty="0">
                <a:latin typeface="Twinkl" panose="02000000000000000000" pitchFamily="2" charset="0"/>
              </a:rPr>
              <a:t> to escape from the cold weather.  Runners may have a selection of </a:t>
            </a:r>
            <a:r>
              <a:rPr lang="en-GB" sz="4400" b="1" dirty="0">
                <a:latin typeface="Twinkl" panose="02000000000000000000" pitchFamily="2" charset="0"/>
              </a:rPr>
              <a:t>brushes</a:t>
            </a:r>
            <a:r>
              <a:rPr lang="en-GB" sz="4400" dirty="0">
                <a:latin typeface="Twinkl" panose="02000000000000000000" pitchFamily="2" charset="0"/>
              </a:rPr>
              <a:t> to clean their equipment before and after a </a:t>
            </a:r>
            <a:r>
              <a:rPr lang="en-GB" sz="4400" b="1" dirty="0">
                <a:latin typeface="Twinkl" panose="02000000000000000000" pitchFamily="2" charset="0"/>
              </a:rPr>
              <a:t>race</a:t>
            </a:r>
            <a:r>
              <a:rPr lang="en-GB" sz="4400" dirty="0">
                <a:latin typeface="Twinkl" panose="02000000000000000000" pitchFamily="2" charset="0"/>
              </a:rPr>
              <a:t>. </a:t>
            </a:r>
            <a:br>
              <a:rPr lang="en-GB" sz="4400" dirty="0">
                <a:latin typeface="Twinkl" panose="02000000000000000000" pitchFamily="2" charset="0"/>
              </a:rPr>
            </a:br>
            <a:endParaRPr lang="en-GB" sz="44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71485877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9888194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panose="02000000000000000000" pitchFamily="2" charset="0"/>
              </a:rPr>
              <a:t>Runners may have a selection of </a:t>
            </a:r>
            <a:r>
              <a:rPr lang="en-GB" b="1" dirty="0">
                <a:latin typeface="Twinkl" panose="02000000000000000000" pitchFamily="2" charset="0"/>
              </a:rPr>
              <a:t>brushes</a:t>
            </a:r>
            <a:r>
              <a:rPr lang="en-GB" dirty="0">
                <a:latin typeface="Twinkl" panose="02000000000000000000" pitchFamily="2" charset="0"/>
              </a:rPr>
              <a:t> to clean their equipment before and after a </a:t>
            </a:r>
            <a:r>
              <a:rPr lang="en-GB" b="1" dirty="0">
                <a:latin typeface="Twinkl" panose="02000000000000000000" pitchFamily="2" charset="0"/>
              </a:rPr>
              <a:t>race</a:t>
            </a:r>
            <a:r>
              <a:rPr lang="en-GB" dirty="0">
                <a:latin typeface="Twinkl" panose="02000000000000000000" pitchFamily="2" charset="0"/>
              </a:rPr>
              <a:t>.</a:t>
            </a:r>
            <a:endParaRPr lang="en-GB" b="1"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1"/>
            <a:ext cx="10515600" cy="2397163"/>
          </a:xfrm>
        </p:spPr>
        <p:txBody>
          <a:bodyPr>
            <a:normAutofit fontScale="90000"/>
          </a:bodyPr>
          <a:lstStyle/>
          <a:p>
            <a:pPr algn="ctr"/>
            <a:r>
              <a:rPr lang="en-US" sz="22100" i="1" dirty="0">
                <a:latin typeface="Twinkl" panose="02000000000000000000" pitchFamily="2" charset="0"/>
              </a:rPr>
              <a:t>c</a:t>
            </a:r>
            <a:r>
              <a:rPr lang="en-US" i="1" dirty="0" smtClean="0">
                <a:latin typeface="Twinkl" panose="02000000000000000000" pitchFamily="2" charset="0"/>
              </a:rPr>
              <a:t/>
            </a:r>
            <a:br>
              <a:rPr lang="en-US" i="1" dirty="0" smtClean="0">
                <a:latin typeface="Twinkl" panose="02000000000000000000" pitchFamily="2" charset="0"/>
              </a:rPr>
            </a:br>
            <a:r>
              <a:rPr lang="en-GB" dirty="0">
                <a:latin typeface="Twinkl" panose="02000000000000000000" pitchFamily="2" charset="0"/>
              </a:rPr>
              <a:t>/s/ (phoneme) spelt with “c” grapheme</a:t>
            </a:r>
            <a:br>
              <a:rPr lang="en-GB" dirty="0">
                <a:latin typeface="Twinkl" panose="02000000000000000000" pitchFamily="2" charset="0"/>
              </a:rPr>
            </a:br>
            <a:r>
              <a:rPr lang="en-GB" dirty="0">
                <a:latin typeface="Twinkl" panose="02000000000000000000" pitchFamily="2" charset="0"/>
              </a:rPr>
              <a:t>e.g. ice</a:t>
            </a:r>
            <a:r>
              <a:rPr lang="en-GB" dirty="0"/>
              <a:t/>
            </a:r>
            <a:br>
              <a:rPr lang="en-GB" dirty="0"/>
            </a:br>
            <a:endParaRPr lang="en-GB" i="1" dirty="0">
              <a:latin typeface="Twinkl"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4 </a:t>
            </a:r>
            <a:r>
              <a:rPr lang="en-GB" sz="7200" dirty="0">
                <a:latin typeface="Twinkl" panose="02000000000000000000" pitchFamily="2" charset="0"/>
              </a:rPr>
              <a:t>-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1563" y="219709"/>
            <a:ext cx="9587589" cy="6123941"/>
          </a:xfrm>
          <a:prstGeom prst="rect">
            <a:avLst/>
          </a:prstGeom>
        </p:spPr>
      </p:pic>
    </p:spTree>
    <p:extLst>
      <p:ext uri="{BB962C8B-B14F-4D97-AF65-F5344CB8AC3E}">
        <p14:creationId xmlns:p14="http://schemas.microsoft.com/office/powerpoint/2010/main" val="81202279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7200" dirty="0" smtClean="0">
                <a:latin typeface="Twinkl" panose="02000000000000000000" pitchFamily="2" charset="0"/>
              </a:rPr>
              <a:t>Can you read these </a:t>
            </a:r>
            <a:r>
              <a:rPr lang="en-GB" sz="7200" dirty="0">
                <a:latin typeface="Twinkl" panose="02000000000000000000" pitchFamily="2" charset="0"/>
              </a:rPr>
              <a:t>words…</a:t>
            </a:r>
            <a:endParaRPr lang="en-GB" sz="7200" i="1" dirty="0">
              <a:latin typeface="Twinkl"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386686443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mind</a:t>
            </a:r>
            <a:endParaRPr lang="en-GB" sz="19900" dirty="0">
              <a:latin typeface="Twinkl" panose="02000000000000000000" pitchFamily="2" charset="0"/>
            </a:endParaRPr>
          </a:p>
        </p:txBody>
      </p:sp>
    </p:spTree>
    <p:extLst>
      <p:ext uri="{BB962C8B-B14F-4D97-AF65-F5344CB8AC3E}">
        <p14:creationId xmlns:p14="http://schemas.microsoft.com/office/powerpoint/2010/main" val="14381446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84789434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157532119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race</a:t>
            </a:r>
            <a:endParaRPr lang="en-GB" sz="19900" dirty="0">
              <a:latin typeface="Twinkl" panose="02000000000000000000" pitchFamily="2" charset="0"/>
            </a:endParaRPr>
          </a:p>
        </p:txBody>
      </p:sp>
    </p:spTree>
    <p:extLst>
      <p:ext uri="{BB962C8B-B14F-4D97-AF65-F5344CB8AC3E}">
        <p14:creationId xmlns:p14="http://schemas.microsoft.com/office/powerpoint/2010/main" val="17140813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ice</a:t>
            </a:r>
            <a:endParaRPr lang="en-GB" sz="19900" dirty="0">
              <a:latin typeface="Twinkl" panose="02000000000000000000" pitchFamily="2" charset="0"/>
            </a:endParaRPr>
          </a:p>
        </p:txBody>
      </p:sp>
    </p:spTree>
    <p:extLst>
      <p:ext uri="{BB962C8B-B14F-4D97-AF65-F5344CB8AC3E}">
        <p14:creationId xmlns:p14="http://schemas.microsoft.com/office/powerpoint/2010/main" val="265763496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endParaRPr lang="en-GB" sz="19900" dirty="0">
              <a:latin typeface="Twinkl" panose="02000000000000000000" pitchFamily="2" charset="0"/>
            </a:endParaRPr>
          </a:p>
        </p:txBody>
      </p:sp>
    </p:spTree>
    <p:extLst>
      <p:ext uri="{BB962C8B-B14F-4D97-AF65-F5344CB8AC3E}">
        <p14:creationId xmlns:p14="http://schemas.microsoft.com/office/powerpoint/2010/main" val="343021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race</a:t>
            </a:r>
            <a:endParaRPr lang="en-GB" sz="23900" dirty="0">
              <a:latin typeface="Twinkl" panose="02000000000000000000" pitchFamily="2" charset="0"/>
            </a:endParaRPr>
          </a:p>
        </p:txBody>
      </p:sp>
    </p:spTree>
    <p:extLst>
      <p:ext uri="{BB962C8B-B14F-4D97-AF65-F5344CB8AC3E}">
        <p14:creationId xmlns:p14="http://schemas.microsoft.com/office/powerpoint/2010/main" val="337554601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city</a:t>
            </a:r>
            <a:endParaRPr lang="en-GB" sz="19900" dirty="0">
              <a:latin typeface="Twinkl" panose="02000000000000000000" pitchFamily="2" charset="0"/>
            </a:endParaRPr>
          </a:p>
        </p:txBody>
      </p:sp>
    </p:spTree>
    <p:extLst>
      <p:ext uri="{BB962C8B-B14F-4D97-AF65-F5344CB8AC3E}">
        <p14:creationId xmlns:p14="http://schemas.microsoft.com/office/powerpoint/2010/main" val="300533567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girls</a:t>
            </a:r>
            <a:endParaRPr lang="en-GB" sz="19900" dirty="0">
              <a:latin typeface="Twinkl" panose="02000000000000000000" pitchFamily="2" charset="0"/>
            </a:endParaRPr>
          </a:p>
        </p:txBody>
      </p:sp>
    </p:spTree>
    <p:extLst>
      <p:ext uri="{BB962C8B-B14F-4D97-AF65-F5344CB8AC3E}">
        <p14:creationId xmlns:p14="http://schemas.microsoft.com/office/powerpoint/2010/main" val="147092865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brushes</a:t>
            </a:r>
            <a:endParaRPr lang="en-GB" sz="19900" dirty="0">
              <a:latin typeface="Twinkl" panose="02000000000000000000" pitchFamily="2" charset="0"/>
            </a:endParaRPr>
          </a:p>
        </p:txBody>
      </p:sp>
    </p:spTree>
    <p:extLst>
      <p:ext uri="{BB962C8B-B14F-4D97-AF65-F5344CB8AC3E}">
        <p14:creationId xmlns:p14="http://schemas.microsoft.com/office/powerpoint/2010/main" val="227274804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940088"/>
          </a:xfrm>
          <a:prstGeom prst="rect">
            <a:avLst/>
          </a:prstGeom>
          <a:noFill/>
        </p:spPr>
        <p:txBody>
          <a:bodyPr wrap="square" rtlCol="0">
            <a:spAutoFit/>
          </a:bodyPr>
          <a:lstStyle/>
          <a:p>
            <a:r>
              <a:rPr lang="en-GB" sz="7200" dirty="0">
                <a:latin typeface="Twinkl" panose="02000000000000000000" pitchFamily="2" charset="0"/>
              </a:rPr>
              <a:t>Did you get them correct?</a:t>
            </a:r>
          </a:p>
          <a:p>
            <a:r>
              <a:rPr lang="en-GB" sz="4400" i="1" dirty="0">
                <a:latin typeface="Twinkl" panose="02000000000000000000" pitchFamily="2" charset="0"/>
              </a:rPr>
              <a:t>Edit your </a:t>
            </a:r>
            <a:r>
              <a:rPr lang="en-GB" sz="4400" i="1" dirty="0" smtClean="0">
                <a:latin typeface="Twinkl" panose="02000000000000000000" pitchFamily="2" charset="0"/>
              </a:rPr>
              <a:t>work</a:t>
            </a:r>
            <a:r>
              <a:rPr lang="en-GB" dirty="0"/>
              <a:t> </a:t>
            </a:r>
            <a:endParaRPr lang="en-GB" dirty="0" smtClean="0"/>
          </a:p>
          <a:p>
            <a:r>
              <a:rPr lang="en-GB" sz="8800" dirty="0" smtClean="0">
                <a:latin typeface="Twinkl" panose="02000000000000000000" pitchFamily="2" charset="0"/>
              </a:rPr>
              <a:t>find</a:t>
            </a:r>
            <a:r>
              <a:rPr lang="en-GB" sz="8800" dirty="0">
                <a:latin typeface="Twinkl" panose="02000000000000000000" pitchFamily="2" charset="0"/>
              </a:rPr>
              <a:t>, mind, have behind, race, ice, dice, city, girls, brushes</a:t>
            </a:r>
            <a:endParaRPr lang="en-GB" sz="2400" dirty="0" smtClean="0">
              <a:latin typeface="Twinkl" panose="02000000000000000000" pitchFamily="2" charset="0"/>
            </a:endParaRPr>
          </a:p>
        </p:txBody>
      </p:sp>
    </p:spTree>
    <p:extLst>
      <p:ext uri="{BB962C8B-B14F-4D97-AF65-F5344CB8AC3E}">
        <p14:creationId xmlns:p14="http://schemas.microsoft.com/office/powerpoint/2010/main" val="388699187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4909036"/>
          </a:xfrm>
          <a:prstGeom prst="rect">
            <a:avLst/>
          </a:prstGeom>
          <a:noFill/>
        </p:spPr>
        <p:txBody>
          <a:bodyPr wrap="square" rtlCol="0">
            <a:spAutoFit/>
          </a:bodyPr>
          <a:lstStyle/>
          <a:p>
            <a:r>
              <a:rPr lang="en-GB" sz="6600" b="1" dirty="0">
                <a:latin typeface="Twinkl" panose="02000000000000000000" pitchFamily="2" charset="0"/>
              </a:rPr>
              <a:t>have – </a:t>
            </a:r>
            <a:r>
              <a:rPr lang="en-GB" sz="6600" dirty="0">
                <a:latin typeface="Twinkl" panose="02000000000000000000" pitchFamily="2" charset="0"/>
              </a:rPr>
              <a:t>to own, posses or </a:t>
            </a:r>
            <a:r>
              <a:rPr lang="en-GB" sz="6600" dirty="0" smtClean="0">
                <a:latin typeface="Twinkl" panose="02000000000000000000" pitchFamily="2" charset="0"/>
              </a:rPr>
              <a:t>hold</a:t>
            </a:r>
          </a:p>
          <a:p>
            <a:endParaRPr lang="en-US" sz="6600" dirty="0">
              <a:latin typeface="Twinkl" panose="02000000000000000000" pitchFamily="2" charset="0"/>
            </a:endParaRPr>
          </a:p>
          <a:p>
            <a:pPr algn="ctr"/>
            <a:r>
              <a:rPr lang="en-US" sz="11500" dirty="0" smtClean="0">
                <a:solidFill>
                  <a:srgbClr val="FF0000"/>
                </a:solidFill>
                <a:latin typeface="Twinkl" panose="02000000000000000000" pitchFamily="2" charset="0"/>
              </a:rPr>
              <a:t>Verb</a:t>
            </a:r>
            <a:endParaRPr lang="en-GB" sz="11500" dirty="0">
              <a:solidFill>
                <a:srgbClr val="FF0000"/>
              </a:solidFill>
              <a:latin typeface="Twinkl" panose="02000000000000000000" pitchFamily="2" charset="0"/>
            </a:endParaRPr>
          </a:p>
        </p:txBody>
      </p:sp>
    </p:spTree>
    <p:extLst>
      <p:ext uri="{BB962C8B-B14F-4D97-AF65-F5344CB8AC3E}">
        <p14:creationId xmlns:p14="http://schemas.microsoft.com/office/powerpoint/2010/main" val="6948253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4893647"/>
          </a:xfrm>
          <a:prstGeom prst="rect">
            <a:avLst/>
          </a:prstGeom>
          <a:noFill/>
        </p:spPr>
        <p:txBody>
          <a:bodyPr wrap="square" rtlCol="0">
            <a:spAutoFit/>
          </a:bodyPr>
          <a:lstStyle/>
          <a:p>
            <a:r>
              <a:rPr lang="en-GB" sz="9600" dirty="0" smtClean="0">
                <a:latin typeface="Twinkl" panose="02000000000000000000" pitchFamily="2" charset="0"/>
              </a:rPr>
              <a:t>I </a:t>
            </a:r>
            <a:r>
              <a:rPr lang="en-GB" sz="9600" dirty="0" smtClean="0">
                <a:latin typeface="Twinkl" panose="02000000000000000000" pitchFamily="2" charset="0"/>
              </a:rPr>
              <a:t>have</a:t>
            </a:r>
            <a:r>
              <a:rPr lang="en-GB" sz="9600" dirty="0" smtClean="0">
                <a:latin typeface="Twinkl" panose="02000000000000000000" pitchFamily="2" charset="0"/>
              </a:rPr>
              <a:t> the </a:t>
            </a:r>
            <a:r>
              <a:rPr lang="en-GB" sz="9600" dirty="0" smtClean="0">
                <a:latin typeface="Twinkl" panose="02000000000000000000" pitchFamily="2" charset="0"/>
              </a:rPr>
              <a:t>keys.</a:t>
            </a:r>
          </a:p>
          <a:p>
            <a:endParaRPr lang="en-GB" sz="4800" dirty="0" smtClean="0">
              <a:solidFill>
                <a:schemeClr val="accent6">
                  <a:lumMod val="50000"/>
                </a:schemeClr>
              </a:solidFill>
              <a:latin typeface="Twinkl" panose="02000000000000000000" pitchFamily="2" charset="0"/>
            </a:endParaRPr>
          </a:p>
          <a:p>
            <a:endParaRPr lang="en-GB" sz="4800" dirty="0">
              <a:solidFill>
                <a:schemeClr val="accent6">
                  <a:lumMod val="50000"/>
                </a:schemeClr>
              </a:solidFill>
              <a:latin typeface="Twinkl" panose="02000000000000000000" pitchFamily="2" charset="0"/>
            </a:endParaRPr>
          </a:p>
          <a:p>
            <a:r>
              <a:rPr lang="en-GB" sz="4000" dirty="0" smtClean="0">
                <a:solidFill>
                  <a:schemeClr val="accent6">
                    <a:lumMod val="50000"/>
                  </a:schemeClr>
                </a:solidFill>
                <a:latin typeface="Twinkl" panose="02000000000000000000" pitchFamily="2" charset="0"/>
              </a:rPr>
              <a:t>Personal pronoun</a:t>
            </a:r>
            <a:r>
              <a:rPr lang="en-GB" sz="4000" dirty="0" smtClean="0">
                <a:latin typeface="Twinkl" panose="02000000000000000000" pitchFamily="2" charset="0"/>
              </a:rPr>
              <a:t>    </a:t>
            </a:r>
            <a:r>
              <a:rPr lang="en-GB" sz="4000" dirty="0">
                <a:solidFill>
                  <a:srgbClr val="0070C0"/>
                </a:solidFill>
                <a:latin typeface="Twinkl" panose="02000000000000000000" pitchFamily="2" charset="0"/>
              </a:rPr>
              <a:t>verb</a:t>
            </a:r>
            <a:r>
              <a:rPr lang="en-GB" sz="4000" dirty="0">
                <a:latin typeface="Twinkl" panose="02000000000000000000" pitchFamily="2" charset="0"/>
              </a:rPr>
              <a:t>  </a:t>
            </a:r>
            <a:r>
              <a:rPr lang="en-GB" sz="4000" dirty="0" smtClean="0">
                <a:solidFill>
                  <a:srgbClr val="7030A0"/>
                </a:solidFill>
                <a:latin typeface="Twinkl" panose="02000000000000000000" pitchFamily="2" charset="0"/>
              </a:rPr>
              <a:t>determiner </a:t>
            </a:r>
            <a:r>
              <a:rPr lang="en-GB" sz="4000" dirty="0" smtClean="0">
                <a:solidFill>
                  <a:srgbClr val="FF0000"/>
                </a:solidFill>
                <a:latin typeface="Twinkl" panose="02000000000000000000" pitchFamily="2" charset="0"/>
              </a:rPr>
              <a:t>noun</a:t>
            </a:r>
            <a:endParaRPr lang="en-GB" sz="4800" dirty="0">
              <a:solidFill>
                <a:srgbClr val="FF0000"/>
              </a:solidFill>
              <a:latin typeface="Twinkl" panose="02000000000000000000" pitchFamily="2" charset="0"/>
            </a:endParaRPr>
          </a:p>
          <a:p>
            <a:endParaRPr lang="en-GB" sz="8000" dirty="0">
              <a:latin typeface="Twinkl" panose="02000000000000000000" pitchFamily="2" charset="0"/>
            </a:endParaRPr>
          </a:p>
        </p:txBody>
      </p:sp>
      <p:cxnSp>
        <p:nvCxnSpPr>
          <p:cNvPr id="4" name="Straight Arrow Connector 3"/>
          <p:cNvCxnSpPr/>
          <p:nvPr/>
        </p:nvCxnSpPr>
        <p:spPr>
          <a:xfrm>
            <a:off x="1041400" y="3048000"/>
            <a:ext cx="1143000" cy="200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78200" y="2919413"/>
            <a:ext cx="2322513" cy="2135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29287" y="2790825"/>
            <a:ext cx="1485901" cy="2136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34500" y="3162300"/>
            <a:ext cx="292100" cy="176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1381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3493264"/>
          </a:xfrm>
          <a:prstGeom prst="rect">
            <a:avLst/>
          </a:prstGeom>
          <a:noFill/>
        </p:spPr>
        <p:txBody>
          <a:bodyPr wrap="square" rtlCol="0">
            <a:spAutoFit/>
          </a:bodyPr>
          <a:lstStyle/>
          <a:p>
            <a:r>
              <a:rPr lang="en-GB" sz="6600" b="1" dirty="0" smtClean="0">
                <a:latin typeface="Twinkl" panose="02000000000000000000" pitchFamily="2" charset="0"/>
              </a:rPr>
              <a:t>behind </a:t>
            </a:r>
            <a:r>
              <a:rPr lang="en-GB" sz="6600" b="1" dirty="0">
                <a:latin typeface="Twinkl" panose="02000000000000000000" pitchFamily="2" charset="0"/>
              </a:rPr>
              <a:t>– </a:t>
            </a:r>
            <a:r>
              <a:rPr lang="en-US" sz="4000" dirty="0">
                <a:latin typeface="Twinkl" panose="02000000000000000000" pitchFamily="2" charset="0"/>
              </a:rPr>
              <a:t>at or to the far side of something</a:t>
            </a:r>
            <a:endParaRPr lang="en-US" sz="13800" dirty="0">
              <a:latin typeface="Twinkl" panose="02000000000000000000" pitchFamily="2" charset="0"/>
            </a:endParaRPr>
          </a:p>
          <a:p>
            <a:pPr algn="ctr"/>
            <a:r>
              <a:rPr lang="en-US" sz="11500" dirty="0" smtClean="0">
                <a:solidFill>
                  <a:srgbClr val="FF0000"/>
                </a:solidFill>
                <a:latin typeface="Twinkl" panose="02000000000000000000" pitchFamily="2" charset="0"/>
              </a:rPr>
              <a:t>preposition</a:t>
            </a:r>
            <a:endParaRPr lang="en-GB" sz="11500" dirty="0">
              <a:solidFill>
                <a:srgbClr val="FF0000"/>
              </a:solidFill>
              <a:latin typeface="Twinkl" panose="02000000000000000000" pitchFamily="2" charset="0"/>
            </a:endParaRPr>
          </a:p>
        </p:txBody>
      </p:sp>
    </p:spTree>
    <p:extLst>
      <p:ext uri="{BB962C8B-B14F-4D97-AF65-F5344CB8AC3E}">
        <p14:creationId xmlns:p14="http://schemas.microsoft.com/office/powerpoint/2010/main" val="42736164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3970318"/>
          </a:xfrm>
          <a:prstGeom prst="rect">
            <a:avLst/>
          </a:prstGeom>
          <a:noFill/>
        </p:spPr>
        <p:txBody>
          <a:bodyPr wrap="square" rtlCol="0">
            <a:spAutoFit/>
          </a:bodyPr>
          <a:lstStyle/>
          <a:p>
            <a:r>
              <a:rPr lang="en-GB" sz="4800" dirty="0" smtClean="0">
                <a:latin typeface="Twinkl" panose="02000000000000000000" pitchFamily="2" charset="0"/>
              </a:rPr>
              <a:t>We were stuck </a:t>
            </a:r>
            <a:r>
              <a:rPr lang="en-GB" sz="4800" dirty="0" smtClean="0">
                <a:solidFill>
                  <a:srgbClr val="FF0000"/>
                </a:solidFill>
                <a:latin typeface="Twinkl" panose="02000000000000000000" pitchFamily="2" charset="0"/>
              </a:rPr>
              <a:t>behind</a:t>
            </a:r>
            <a:r>
              <a:rPr lang="en-GB" sz="4800" dirty="0" smtClean="0">
                <a:latin typeface="Twinkl" panose="02000000000000000000" pitchFamily="2" charset="0"/>
              </a:rPr>
              <a:t> a tractor</a:t>
            </a:r>
            <a:r>
              <a:rPr lang="en-GB" sz="4800" dirty="0" smtClean="0">
                <a:latin typeface="Twinkl" panose="02000000000000000000" pitchFamily="2" charset="0"/>
              </a:rPr>
              <a:t>.</a:t>
            </a:r>
            <a:endParaRPr lang="en-GB" sz="4800" dirty="0" smtClean="0">
              <a:latin typeface="Twinkl" panose="02000000000000000000" pitchFamily="2" charset="0"/>
            </a:endParaRPr>
          </a:p>
          <a:p>
            <a:endParaRPr lang="en-GB" sz="4800" dirty="0" smtClean="0">
              <a:solidFill>
                <a:schemeClr val="accent6">
                  <a:lumMod val="50000"/>
                </a:schemeClr>
              </a:solidFill>
              <a:latin typeface="Twinkl" panose="02000000000000000000" pitchFamily="2" charset="0"/>
            </a:endParaRPr>
          </a:p>
          <a:p>
            <a:endParaRPr lang="en-GB" sz="4800" dirty="0">
              <a:solidFill>
                <a:schemeClr val="accent6">
                  <a:lumMod val="50000"/>
                </a:schemeClr>
              </a:solidFill>
              <a:latin typeface="Twinkl" panose="02000000000000000000" pitchFamily="2" charset="0"/>
            </a:endParaRPr>
          </a:p>
          <a:p>
            <a:r>
              <a:rPr lang="en-GB" sz="2800" dirty="0">
                <a:solidFill>
                  <a:schemeClr val="accent6">
                    <a:lumMod val="50000"/>
                  </a:schemeClr>
                </a:solidFill>
                <a:latin typeface="Twinkl" panose="02000000000000000000" pitchFamily="2" charset="0"/>
              </a:rPr>
              <a:t>p</a:t>
            </a:r>
            <a:r>
              <a:rPr lang="en-GB" sz="2800" dirty="0" smtClean="0">
                <a:solidFill>
                  <a:schemeClr val="accent6">
                    <a:lumMod val="50000"/>
                  </a:schemeClr>
                </a:solidFill>
                <a:latin typeface="Twinkl" panose="02000000000000000000" pitchFamily="2" charset="0"/>
              </a:rPr>
              <a:t>ronoun                    </a:t>
            </a:r>
            <a:r>
              <a:rPr lang="en-GB" sz="2800" dirty="0" smtClean="0">
                <a:solidFill>
                  <a:srgbClr val="0070C0"/>
                </a:solidFill>
                <a:latin typeface="Twinkl" panose="02000000000000000000" pitchFamily="2" charset="0"/>
              </a:rPr>
              <a:t>verb</a:t>
            </a:r>
            <a:r>
              <a:rPr lang="en-GB" sz="2800" dirty="0" smtClean="0">
                <a:latin typeface="Twinkl" panose="02000000000000000000" pitchFamily="2" charset="0"/>
              </a:rPr>
              <a:t>       </a:t>
            </a:r>
            <a:r>
              <a:rPr lang="en-GB" sz="2800" dirty="0" smtClean="0">
                <a:solidFill>
                  <a:srgbClr val="FF0000"/>
                </a:solidFill>
                <a:latin typeface="Twinkl" panose="02000000000000000000" pitchFamily="2" charset="0"/>
              </a:rPr>
              <a:t>preposition </a:t>
            </a:r>
            <a:r>
              <a:rPr lang="en-GB" sz="2800" dirty="0" smtClean="0">
                <a:latin typeface="Twinkl" panose="02000000000000000000" pitchFamily="2" charset="0"/>
              </a:rPr>
              <a:t>     </a:t>
            </a:r>
            <a:r>
              <a:rPr lang="en-GB" sz="2800" dirty="0" smtClean="0">
                <a:solidFill>
                  <a:srgbClr val="7030A0"/>
                </a:solidFill>
                <a:latin typeface="Twinkl" panose="02000000000000000000" pitchFamily="2" charset="0"/>
              </a:rPr>
              <a:t>determiner   </a:t>
            </a:r>
            <a:r>
              <a:rPr lang="en-GB" sz="2800" dirty="0" smtClean="0">
                <a:solidFill>
                  <a:srgbClr val="00B050"/>
                </a:solidFill>
                <a:latin typeface="Twinkl" panose="02000000000000000000" pitchFamily="2" charset="0"/>
              </a:rPr>
              <a:t>noun</a:t>
            </a:r>
            <a:endParaRPr lang="en-GB" sz="3600" dirty="0">
              <a:solidFill>
                <a:srgbClr val="00B050"/>
              </a:solidFill>
              <a:latin typeface="Twinkl" panose="02000000000000000000" pitchFamily="2" charset="0"/>
            </a:endParaRPr>
          </a:p>
          <a:p>
            <a:endParaRPr lang="en-GB" sz="8000" dirty="0">
              <a:latin typeface="Twinkl" panose="02000000000000000000" pitchFamily="2" charset="0"/>
            </a:endParaRPr>
          </a:p>
        </p:txBody>
      </p:sp>
      <p:cxnSp>
        <p:nvCxnSpPr>
          <p:cNvPr id="4" name="Straight Arrow Connector 3"/>
          <p:cNvCxnSpPr/>
          <p:nvPr/>
        </p:nvCxnSpPr>
        <p:spPr>
          <a:xfrm>
            <a:off x="1175544" y="2447925"/>
            <a:ext cx="796131" cy="1552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145370" y="2447925"/>
            <a:ext cx="1747045" cy="166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17964" y="2470150"/>
            <a:ext cx="1140621" cy="1762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08269" y="2498384"/>
            <a:ext cx="1650206" cy="166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2567503" y="2498384"/>
            <a:ext cx="1828959" cy="1743607"/>
          </a:xfrm>
          <a:prstGeom prst="rect">
            <a:avLst/>
          </a:prstGeom>
        </p:spPr>
      </p:pic>
      <p:pic>
        <p:nvPicPr>
          <p:cNvPr id="11" name="Picture 10"/>
          <p:cNvPicPr>
            <a:picLocks noChangeAspect="1"/>
          </p:cNvPicPr>
          <p:nvPr/>
        </p:nvPicPr>
        <p:blipFill>
          <a:blip r:embed="rId3"/>
          <a:stretch>
            <a:fillRect/>
          </a:stretch>
        </p:blipFill>
        <p:spPr>
          <a:xfrm rot="1357284">
            <a:off x="3377943" y="2445382"/>
            <a:ext cx="1693600" cy="1614565"/>
          </a:xfrm>
          <a:prstGeom prst="rect">
            <a:avLst/>
          </a:prstGeom>
        </p:spPr>
      </p:pic>
    </p:spTree>
    <p:extLst>
      <p:ext uri="{BB962C8B-B14F-4D97-AF65-F5344CB8AC3E}">
        <p14:creationId xmlns:p14="http://schemas.microsoft.com/office/powerpoint/2010/main" val="91812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23900" dirty="0" smtClean="0">
                <a:latin typeface="Twinkl" panose="02000000000000000000" pitchFamily="2" charset="0"/>
              </a:rPr>
              <a:t>race</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6442364" y="701304"/>
            <a:ext cx="1454728" cy="3122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panose="02000000000000000000" pitchFamily="2" charset="0"/>
              </a:rPr>
              <a:t>Etymology </a:t>
            </a:r>
          </a:p>
          <a:p>
            <a:endParaRPr lang="en-GB" sz="7200" dirty="0">
              <a:solidFill>
                <a:srgbClr val="FF0000"/>
              </a:solidFill>
              <a:latin typeface="Twinkl" panose="02000000000000000000" pitchFamily="2" charset="0"/>
            </a:endParaRPr>
          </a:p>
          <a:p>
            <a:r>
              <a:rPr lang="en-GB" sz="7200" dirty="0">
                <a:solidFill>
                  <a:srgbClr val="FF0000"/>
                </a:solidFill>
                <a:latin typeface="Twinkl" panose="02000000000000000000" pitchFamily="2" charset="0"/>
              </a:rPr>
              <a:t>The history of a word….</a:t>
            </a:r>
            <a:endParaRPr lang="en-GB" sz="4800" dirty="0">
              <a:solidFill>
                <a:srgbClr val="FF0000"/>
              </a:solidFill>
              <a:latin typeface="Twinkl"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177" y="586015"/>
            <a:ext cx="11248572" cy="6678751"/>
          </a:xfrm>
          <a:prstGeom prst="rect">
            <a:avLst/>
          </a:prstGeom>
        </p:spPr>
        <p:txBody>
          <a:bodyPr wrap="square">
            <a:spAutoFit/>
          </a:bodyPr>
          <a:lstStyle/>
          <a:p>
            <a:r>
              <a:rPr lang="en-GB" sz="4000" b="1" u="sng" dirty="0">
                <a:latin typeface="Twinkl" panose="02000000000000000000" pitchFamily="2" charset="0"/>
                <a:hlinkClick r:id="rId3" tooltip="Origin and meaning of have"/>
              </a:rPr>
              <a:t>have (v.)</a:t>
            </a:r>
            <a:endParaRPr lang="en-GB" sz="4000" dirty="0">
              <a:latin typeface="Twinkl" panose="02000000000000000000" pitchFamily="2" charset="0"/>
            </a:endParaRPr>
          </a:p>
          <a:p>
            <a:r>
              <a:rPr lang="en-GB" sz="4000" dirty="0">
                <a:latin typeface="Twinkl" panose="02000000000000000000" pitchFamily="2" charset="0"/>
              </a:rPr>
              <a:t>Old English </a:t>
            </a:r>
            <a:r>
              <a:rPr lang="en-GB" sz="4000" i="1" dirty="0" err="1">
                <a:latin typeface="Twinkl" panose="02000000000000000000" pitchFamily="2" charset="0"/>
              </a:rPr>
              <a:t>habban</a:t>
            </a:r>
            <a:r>
              <a:rPr lang="en-GB" sz="4000" dirty="0">
                <a:latin typeface="Twinkl" panose="02000000000000000000" pitchFamily="2" charset="0"/>
              </a:rPr>
              <a:t> "to own, possess; be subject to, experience," from Proto-Germanic </a:t>
            </a:r>
            <a:r>
              <a:rPr lang="en-GB" sz="4000" i="1" dirty="0">
                <a:latin typeface="Twinkl" panose="02000000000000000000" pitchFamily="2" charset="0"/>
              </a:rPr>
              <a:t>*</a:t>
            </a:r>
            <a:r>
              <a:rPr lang="en-GB" sz="4000" i="1" dirty="0" err="1">
                <a:latin typeface="Twinkl" panose="02000000000000000000" pitchFamily="2" charset="0"/>
              </a:rPr>
              <a:t>habejanan</a:t>
            </a:r>
            <a:r>
              <a:rPr lang="en-GB" sz="4000" dirty="0">
                <a:latin typeface="Twinkl" panose="02000000000000000000" pitchFamily="2" charset="0"/>
              </a:rPr>
              <a:t> (source also of Old Norse </a:t>
            </a:r>
            <a:r>
              <a:rPr lang="en-GB" sz="4000" i="1" dirty="0" err="1">
                <a:latin typeface="Twinkl" panose="02000000000000000000" pitchFamily="2" charset="0"/>
              </a:rPr>
              <a:t>hafa</a:t>
            </a:r>
            <a:r>
              <a:rPr lang="en-GB" sz="4000" dirty="0">
                <a:latin typeface="Twinkl" panose="02000000000000000000" pitchFamily="2" charset="0"/>
              </a:rPr>
              <a:t>, Old Saxon </a:t>
            </a:r>
            <a:r>
              <a:rPr lang="en-GB" sz="4000" i="1" dirty="0" err="1">
                <a:latin typeface="Twinkl" panose="02000000000000000000" pitchFamily="2" charset="0"/>
              </a:rPr>
              <a:t>hebbjan</a:t>
            </a:r>
            <a:r>
              <a:rPr lang="en-GB" sz="4000" dirty="0">
                <a:latin typeface="Twinkl" panose="02000000000000000000" pitchFamily="2" charset="0"/>
              </a:rPr>
              <a:t>, Old Frisian </a:t>
            </a:r>
            <a:r>
              <a:rPr lang="en-GB" sz="4000" i="1" dirty="0" err="1">
                <a:latin typeface="Twinkl" panose="02000000000000000000" pitchFamily="2" charset="0"/>
              </a:rPr>
              <a:t>habba</a:t>
            </a:r>
            <a:r>
              <a:rPr lang="en-GB" sz="4000" dirty="0">
                <a:latin typeface="Twinkl" panose="02000000000000000000" pitchFamily="2" charset="0"/>
              </a:rPr>
              <a:t>, German </a:t>
            </a:r>
            <a:r>
              <a:rPr lang="en-GB" sz="4000" i="1" dirty="0" err="1">
                <a:latin typeface="Twinkl" panose="02000000000000000000" pitchFamily="2" charset="0"/>
              </a:rPr>
              <a:t>haben</a:t>
            </a:r>
            <a:r>
              <a:rPr lang="en-GB" sz="4000" dirty="0">
                <a:latin typeface="Twinkl" panose="02000000000000000000" pitchFamily="2" charset="0"/>
              </a:rPr>
              <a:t>, Gothic </a:t>
            </a:r>
            <a:r>
              <a:rPr lang="en-GB" sz="4000" i="1" dirty="0" err="1">
                <a:latin typeface="Twinkl" panose="02000000000000000000" pitchFamily="2" charset="0"/>
              </a:rPr>
              <a:t>haban</a:t>
            </a:r>
            <a:r>
              <a:rPr lang="en-GB" sz="4000" dirty="0">
                <a:latin typeface="Twinkl" panose="02000000000000000000" pitchFamily="2" charset="0"/>
              </a:rPr>
              <a:t> "to have"), from PIE root </a:t>
            </a:r>
            <a:r>
              <a:rPr lang="en-GB" sz="4000" b="1" u="sng" dirty="0">
                <a:latin typeface="Twinkl" panose="02000000000000000000" pitchFamily="2" charset="0"/>
                <a:hlinkClick r:id="rId4" tooltip="Etymology, meaning and definition of *kap- "/>
              </a:rPr>
              <a:t>*</a:t>
            </a:r>
            <a:r>
              <a:rPr lang="en-GB" sz="4000" b="1" u="sng" dirty="0" err="1">
                <a:latin typeface="Twinkl" panose="02000000000000000000" pitchFamily="2" charset="0"/>
                <a:hlinkClick r:id="rId4" tooltip="Etymology, meaning and definition of *kap- "/>
              </a:rPr>
              <a:t>kap</a:t>
            </a:r>
            <a:r>
              <a:rPr lang="en-GB" sz="4000" b="1" u="sng" dirty="0">
                <a:latin typeface="Twinkl" panose="02000000000000000000" pitchFamily="2" charset="0"/>
                <a:hlinkClick r:id="rId4" tooltip="Etymology, meaning and definition of *kap- "/>
              </a:rPr>
              <a:t>-</a:t>
            </a:r>
            <a:r>
              <a:rPr lang="en-GB" sz="4000" dirty="0">
                <a:latin typeface="Twinkl" panose="02000000000000000000" pitchFamily="2" charset="0"/>
              </a:rPr>
              <a:t> "to grasp." Not related to Latin </a:t>
            </a:r>
            <a:r>
              <a:rPr lang="en-GB" sz="4000" i="1" dirty="0" err="1">
                <a:latin typeface="Twinkl" panose="02000000000000000000" pitchFamily="2" charset="0"/>
              </a:rPr>
              <a:t>habere</a:t>
            </a:r>
            <a:r>
              <a:rPr lang="en-GB" sz="4000" dirty="0">
                <a:latin typeface="Twinkl" panose="02000000000000000000" pitchFamily="2" charset="0"/>
              </a:rPr>
              <a:t>, despite similarity in form and sense; the Latin cognate is </a:t>
            </a:r>
            <a:r>
              <a:rPr lang="en-GB" sz="4000" i="1" dirty="0" err="1">
                <a:latin typeface="Twinkl" panose="02000000000000000000" pitchFamily="2" charset="0"/>
              </a:rPr>
              <a:t>capere</a:t>
            </a:r>
            <a:r>
              <a:rPr lang="en-GB" sz="4000" dirty="0">
                <a:latin typeface="Twinkl" panose="02000000000000000000" pitchFamily="2" charset="0"/>
              </a:rPr>
              <a:t> "seize.</a:t>
            </a:r>
          </a:p>
          <a:p>
            <a:endParaRPr lang="en-GB" sz="2800" b="1" dirty="0" smtClean="0">
              <a:latin typeface="Twinkl" panose="02000000000000000000" pitchFamily="2" charset="0"/>
            </a:endParaRPr>
          </a:p>
        </p:txBody>
      </p:sp>
    </p:spTree>
    <p:extLst>
      <p:ext uri="{BB962C8B-B14F-4D97-AF65-F5344CB8AC3E}">
        <p14:creationId xmlns:p14="http://schemas.microsoft.com/office/powerpoint/2010/main" val="255817248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71" y="551543"/>
            <a:ext cx="11263086" cy="5447645"/>
          </a:xfrm>
          <a:prstGeom prst="rect">
            <a:avLst/>
          </a:prstGeom>
        </p:spPr>
        <p:txBody>
          <a:bodyPr wrap="square">
            <a:spAutoFit/>
          </a:bodyPr>
          <a:lstStyle/>
          <a:p>
            <a:r>
              <a:rPr lang="en-GB" sz="4000" b="1" u="sng" dirty="0">
                <a:latin typeface="Twinkl" panose="02000000000000000000" pitchFamily="2" charset="0"/>
                <a:hlinkClick r:id="rId3" tooltip="Origin and meaning of behind"/>
              </a:rPr>
              <a:t>behind (adv., prep.)</a:t>
            </a:r>
            <a:endParaRPr lang="en-GB" sz="4000" dirty="0">
              <a:latin typeface="Twinkl" panose="02000000000000000000" pitchFamily="2" charset="0"/>
            </a:endParaRPr>
          </a:p>
          <a:p>
            <a:r>
              <a:rPr lang="en-GB" sz="4000" dirty="0">
                <a:latin typeface="Twinkl" panose="02000000000000000000" pitchFamily="2" charset="0"/>
              </a:rPr>
              <a:t>Old English </a:t>
            </a:r>
            <a:r>
              <a:rPr lang="en-GB" sz="4000" i="1" dirty="0" err="1">
                <a:latin typeface="Twinkl" panose="02000000000000000000" pitchFamily="2" charset="0"/>
              </a:rPr>
              <a:t>behindan</a:t>
            </a:r>
            <a:r>
              <a:rPr lang="en-GB" sz="4000" dirty="0">
                <a:latin typeface="Twinkl" panose="02000000000000000000" pitchFamily="2" charset="0"/>
              </a:rPr>
              <a:t> "at the back of, after," from </a:t>
            </a:r>
            <a:r>
              <a:rPr lang="en-GB" sz="4000" i="1" dirty="0">
                <a:latin typeface="Twinkl" panose="02000000000000000000" pitchFamily="2" charset="0"/>
              </a:rPr>
              <a:t>bi</a:t>
            </a:r>
            <a:r>
              <a:rPr lang="en-GB" sz="4000" dirty="0">
                <a:latin typeface="Twinkl" panose="02000000000000000000" pitchFamily="2" charset="0"/>
              </a:rPr>
              <a:t> "by" (see </a:t>
            </a:r>
            <a:r>
              <a:rPr lang="en-GB" sz="4000" b="1" u="sng" dirty="0">
                <a:latin typeface="Twinkl" panose="02000000000000000000" pitchFamily="2" charset="0"/>
                <a:hlinkClick r:id="rId4" tooltip="Etymology, meaning and definition of by "/>
              </a:rPr>
              <a:t>by</a:t>
            </a:r>
            <a:r>
              <a:rPr lang="en-GB" sz="4000" dirty="0">
                <a:latin typeface="Twinkl" panose="02000000000000000000" pitchFamily="2" charset="0"/>
              </a:rPr>
              <a:t>) + </a:t>
            </a:r>
            <a:r>
              <a:rPr lang="en-GB" sz="4000" i="1" dirty="0" err="1">
                <a:latin typeface="Twinkl" panose="02000000000000000000" pitchFamily="2" charset="0"/>
              </a:rPr>
              <a:t>hindan</a:t>
            </a:r>
            <a:r>
              <a:rPr lang="en-GB" sz="4000" dirty="0">
                <a:latin typeface="Twinkl" panose="02000000000000000000" pitchFamily="2" charset="0"/>
              </a:rPr>
              <a:t> "from behind" (see </a:t>
            </a:r>
            <a:r>
              <a:rPr lang="en-GB" sz="4000" b="1" u="sng" dirty="0">
                <a:latin typeface="Twinkl" panose="02000000000000000000" pitchFamily="2" charset="0"/>
                <a:hlinkClick r:id="rId5" tooltip="Etymology, meaning and definition of hind "/>
              </a:rPr>
              <a:t>hind</a:t>
            </a:r>
            <a:r>
              <a:rPr lang="en-GB" sz="4000" dirty="0">
                <a:latin typeface="Twinkl" panose="02000000000000000000" pitchFamily="2" charset="0"/>
              </a:rPr>
              <a:t> (adj.)). The prepositional sense emerged in Old English. The figurative sense of "not so far advanced, not on equality with" is from c. 1200. The euphemistic noun meaning "backside of a person" is from 1786.</a:t>
            </a:r>
          </a:p>
          <a:p>
            <a:pPr>
              <a:spcAft>
                <a:spcPts val="0"/>
              </a:spcAft>
            </a:pP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221495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panose="02000000000000000000" pitchFamily="2" charset="0"/>
              </a:rPr>
              <a:t>Let’s </a:t>
            </a:r>
            <a:r>
              <a:rPr lang="en-GB" sz="7200" i="1" dirty="0">
                <a:latin typeface="Twinkl" panose="02000000000000000000" pitchFamily="2" charset="0"/>
              </a:rPr>
              <a:t>investigate….</a:t>
            </a:r>
          </a:p>
          <a:p>
            <a:endParaRPr lang="en-GB" sz="7200" i="1" dirty="0">
              <a:latin typeface="Twinkl" panose="02000000000000000000" pitchFamily="2" charset="0"/>
            </a:endParaRPr>
          </a:p>
          <a:p>
            <a:r>
              <a:rPr lang="en-GB" sz="7200" i="1" dirty="0">
                <a:latin typeface="Twinkl" panose="02000000000000000000" pitchFamily="2" charset="0"/>
              </a:rPr>
              <a:t>Can you find synonyms?</a:t>
            </a:r>
          </a:p>
          <a:p>
            <a:r>
              <a:rPr lang="en-GB" sz="7200" i="1" dirty="0">
                <a:latin typeface="Twinkl"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have</a:t>
            </a:r>
            <a:r>
              <a:rPr lang="en-GB" sz="7200" dirty="0" smtClean="0">
                <a:latin typeface="Twinkl" panose="02000000000000000000" pitchFamily="2" charset="0"/>
              </a:rPr>
              <a:t>…</a:t>
            </a:r>
            <a:endParaRPr lang="en-GB" sz="7200" dirty="0">
              <a:latin typeface="Twinkl" panose="02000000000000000000" pitchFamily="2" charset="0"/>
            </a:endParaRPr>
          </a:p>
          <a:p>
            <a:pPr algn="l"/>
            <a:r>
              <a:rPr lang="en-US" sz="7200" dirty="0" smtClean="0">
                <a:solidFill>
                  <a:srgbClr val="FF0000"/>
                </a:solidFill>
                <a:latin typeface="Twinkl" panose="02000000000000000000" pitchFamily="2" charset="0"/>
              </a:rPr>
              <a:t>*</a:t>
            </a:r>
            <a:r>
              <a:rPr lang="en-US" sz="7200" dirty="0" smtClean="0">
                <a:latin typeface="Twinkl" panose="02000000000000000000" pitchFamily="2" charset="0"/>
              </a:rPr>
              <a:t>posses</a:t>
            </a:r>
          </a:p>
          <a:p>
            <a:pPr algn="l"/>
            <a:r>
              <a:rPr lang="en-US" sz="7200" dirty="0" smtClean="0">
                <a:latin typeface="Twinkl" panose="02000000000000000000" pitchFamily="2" charset="0"/>
              </a:rPr>
              <a:t>*own</a:t>
            </a:r>
          </a:p>
          <a:p>
            <a:pPr algn="l"/>
            <a:r>
              <a:rPr lang="en-US" sz="7200" dirty="0" smtClean="0">
                <a:latin typeface="Twinkl" panose="02000000000000000000" pitchFamily="2" charset="0"/>
              </a:rPr>
              <a:t>*experience</a:t>
            </a:r>
            <a:endParaRPr lang="en-US" sz="7200" dirty="0" smtClean="0">
              <a:latin typeface="Twinkl"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740307"/>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behind</a:t>
            </a:r>
            <a:r>
              <a:rPr lang="en-GB" sz="7200" dirty="0" smtClean="0">
                <a:latin typeface="Twinkl" panose="02000000000000000000" pitchFamily="2" charset="0"/>
              </a:rPr>
              <a:t>…</a:t>
            </a:r>
            <a:endParaRPr lang="en-GB" sz="7200" dirty="0">
              <a:latin typeface="Twinkl" panose="02000000000000000000" pitchFamily="2" charset="0"/>
            </a:endParaRPr>
          </a:p>
          <a:p>
            <a:pPr marL="857250" indent="-857250">
              <a:buFont typeface="Arial" panose="020B0604020202020204" pitchFamily="34" charset="0"/>
              <a:buChar char="•"/>
            </a:pPr>
            <a:r>
              <a:rPr lang="en-US" sz="7200" dirty="0" smtClean="0">
                <a:solidFill>
                  <a:srgbClr val="202124"/>
                </a:solidFill>
                <a:latin typeface="Twinkl" panose="02000000000000000000" pitchFamily="2" charset="0"/>
              </a:rPr>
              <a:t>at the back of</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beyond</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following</a:t>
            </a:r>
            <a:endParaRPr lang="en-US" sz="7200" dirty="0" smtClean="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supporting</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panose="02000000000000000000" pitchFamily="2" charset="0"/>
              </a:rPr>
              <a:t>Investigate ways of creating questions for other children using the words </a:t>
            </a:r>
            <a:r>
              <a:rPr lang="en-GB" sz="6000" dirty="0" smtClean="0">
                <a:latin typeface="Twinkl" panose="02000000000000000000" pitchFamily="2" charset="0"/>
              </a:rPr>
              <a:t>have</a:t>
            </a:r>
            <a:r>
              <a:rPr lang="en-GB" sz="6000" dirty="0" smtClean="0">
                <a:latin typeface="Twinkl" panose="02000000000000000000" pitchFamily="2" charset="0"/>
              </a:rPr>
              <a:t> </a:t>
            </a:r>
            <a:r>
              <a:rPr lang="en-GB" sz="6000" dirty="0">
                <a:latin typeface="Twinkl" panose="02000000000000000000" pitchFamily="2" charset="0"/>
              </a:rPr>
              <a:t>and </a:t>
            </a:r>
            <a:r>
              <a:rPr lang="en-GB" sz="6000" dirty="0" smtClean="0">
                <a:latin typeface="Twinkl" panose="02000000000000000000" pitchFamily="2" charset="0"/>
              </a:rPr>
              <a:t>behind</a:t>
            </a:r>
            <a:r>
              <a:rPr lang="en-GB" sz="6000" dirty="0" smtClean="0">
                <a:latin typeface="Twinkl" panose="02000000000000000000" pitchFamily="2" charset="0"/>
              </a:rPr>
              <a:t>.   </a:t>
            </a:r>
            <a:endParaRPr lang="en-GB" sz="6000" dirty="0">
              <a:latin typeface="Twinkl" panose="02000000000000000000" pitchFamily="2" charset="0"/>
            </a:endParaRPr>
          </a:p>
          <a:p>
            <a:endParaRPr lang="en-GB" sz="6000" dirty="0">
              <a:latin typeface="Twinkl" panose="02000000000000000000" pitchFamily="2" charset="0"/>
            </a:endParaRPr>
          </a:p>
          <a:p>
            <a:r>
              <a:rPr lang="en-GB" sz="6000" dirty="0">
                <a:latin typeface="Twinkl" panose="02000000000000000000" pitchFamily="2" charset="0"/>
              </a:rPr>
              <a:t>Think about a mark scheme to show if they are correct.</a:t>
            </a:r>
            <a:endParaRPr lang="en-GB" sz="6000" i="1" dirty="0">
              <a:latin typeface="Twinkl"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19551508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4524315"/>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smtClean="0">
                <a:latin typeface="Twinkl" panose="02000000000000000000" pitchFamily="2" charset="0"/>
              </a:rPr>
              <a:t>hav</a:t>
            </a:r>
            <a:endParaRPr lang="en-GB" sz="6600" b="1" dirty="0" smtClean="0">
              <a:latin typeface="Twinkl" panose="02000000000000000000" pitchFamily="2" charset="0"/>
            </a:endParaRPr>
          </a:p>
          <a:p>
            <a:r>
              <a:rPr lang="en-GB" sz="6600" b="1" dirty="0" err="1" smtClean="0">
                <a:latin typeface="Twinkl" panose="02000000000000000000" pitchFamily="2" charset="0"/>
              </a:rPr>
              <a:t>bhind</a:t>
            </a:r>
            <a:endParaRPr lang="en-GB" sz="6600" b="1" dirty="0" smtClean="0">
              <a:latin typeface="Twinkl" panose="02000000000000000000" pitchFamily="2" charset="0"/>
            </a:endParaRPr>
          </a:p>
          <a:p>
            <a:r>
              <a:rPr lang="en-GB" sz="6600" b="1" dirty="0" err="1" smtClean="0">
                <a:latin typeface="Twinkl" panose="02000000000000000000" pitchFamily="2" charset="0"/>
              </a:rPr>
              <a:t>behighnd</a:t>
            </a:r>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19578160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5539978"/>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smtClean="0">
                <a:latin typeface="Twinkl" panose="02000000000000000000" pitchFamily="2" charset="0"/>
              </a:rPr>
              <a:t>Hav</a:t>
            </a:r>
            <a:r>
              <a:rPr lang="en-GB" sz="6600" b="1" dirty="0" smtClean="0">
                <a:latin typeface="Twinkl" panose="02000000000000000000" pitchFamily="2" charset="0"/>
              </a:rPr>
              <a:t> – missed the “e” </a:t>
            </a:r>
          </a:p>
          <a:p>
            <a:r>
              <a:rPr lang="en-GB" sz="6600" b="1" dirty="0" err="1" smtClean="0">
                <a:latin typeface="Twinkl" panose="02000000000000000000" pitchFamily="2" charset="0"/>
              </a:rPr>
              <a:t>Bhind</a:t>
            </a:r>
            <a:r>
              <a:rPr lang="en-GB" sz="6600" b="1" dirty="0" smtClean="0">
                <a:latin typeface="Twinkl" panose="02000000000000000000" pitchFamily="2" charset="0"/>
              </a:rPr>
              <a:t> – missed “e”</a:t>
            </a:r>
          </a:p>
          <a:p>
            <a:r>
              <a:rPr lang="en-GB" sz="6600" b="1" dirty="0" err="1" smtClean="0">
                <a:latin typeface="Twinkl" panose="02000000000000000000" pitchFamily="2" charset="0"/>
              </a:rPr>
              <a:t>Behighnd</a:t>
            </a:r>
            <a:r>
              <a:rPr lang="en-GB" sz="6600" b="1" dirty="0" smtClean="0">
                <a:latin typeface="Twinkl" panose="02000000000000000000" pitchFamily="2" charset="0"/>
              </a:rPr>
              <a:t> – used the incorrect “</a:t>
            </a:r>
            <a:r>
              <a:rPr lang="en-GB" sz="6600" b="1" dirty="0" err="1" smtClean="0">
                <a:latin typeface="Twinkl" panose="02000000000000000000" pitchFamily="2" charset="0"/>
              </a:rPr>
              <a:t>i</a:t>
            </a:r>
            <a:r>
              <a:rPr lang="en-GB" sz="6600" b="1" dirty="0" smtClean="0">
                <a:latin typeface="Twinkl" panose="02000000000000000000" pitchFamily="2" charset="0"/>
              </a:rPr>
              <a:t>” spelling</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85983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race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6123709" y="1672024"/>
            <a:ext cx="1246909" cy="253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45930" y="302201"/>
            <a:ext cx="3712810" cy="2066925"/>
          </a:xfrm>
          <a:prstGeom prst="rect">
            <a:avLst/>
          </a:prstGeom>
        </p:spPr>
      </p:pic>
    </p:spTree>
    <p:extLst>
      <p:ext uri="{BB962C8B-B14F-4D97-AF65-F5344CB8AC3E}">
        <p14:creationId xmlns:p14="http://schemas.microsoft.com/office/powerpoint/2010/main" val="318676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5705" y="3080825"/>
            <a:ext cx="10515600" cy="1481650"/>
          </a:xfrm>
        </p:spPr>
        <p:txBody>
          <a:bodyPr>
            <a:normAutofit fontScale="90000"/>
          </a:bodyPr>
          <a:lstStyle/>
          <a:p>
            <a:pPr algn="ctr"/>
            <a:r>
              <a:rPr lang="en-US" sz="28800" dirty="0" smtClean="0">
                <a:latin typeface="Twinkl" panose="02000000000000000000" pitchFamily="2" charset="0"/>
              </a:rPr>
              <a:t>ice</a:t>
            </a:r>
            <a:endParaRPr lang="en-GB" dirty="0">
              <a:latin typeface="Twinkl" panose="02000000000000000000" pitchFamily="2" charset="0"/>
            </a:endParaRPr>
          </a:p>
        </p:txBody>
      </p:sp>
    </p:spTree>
    <p:extLst>
      <p:ext uri="{BB962C8B-B14F-4D97-AF65-F5344CB8AC3E}">
        <p14:creationId xmlns:p14="http://schemas.microsoft.com/office/powerpoint/2010/main" val="196002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ice</a:t>
            </a:r>
            <a:endParaRPr lang="en-GB" sz="287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5070763" y="786063"/>
            <a:ext cx="1634837" cy="35391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ice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5185951" y="1669177"/>
            <a:ext cx="1325686" cy="2627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455901" y="303068"/>
            <a:ext cx="3215419" cy="2495549"/>
          </a:xfrm>
          <a:prstGeom prst="rect">
            <a:avLst/>
          </a:prstGeom>
        </p:spPr>
      </p:pic>
    </p:spTree>
    <p:extLst>
      <p:ext uri="{BB962C8B-B14F-4D97-AF65-F5344CB8AC3E}">
        <p14:creationId xmlns:p14="http://schemas.microsoft.com/office/powerpoint/2010/main" val="333649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race</a:t>
            </a:r>
            <a:endParaRPr lang="en-GB" sz="23900" dirty="0">
              <a:latin typeface="Twinkl" panose="02000000000000000000" pitchFamily="2" charset="0"/>
            </a:endParaRPr>
          </a:p>
        </p:txBody>
      </p:sp>
    </p:spTree>
    <p:extLst>
      <p:ext uri="{BB962C8B-B14F-4D97-AF65-F5344CB8AC3E}">
        <p14:creationId xmlns:p14="http://schemas.microsoft.com/office/powerpoint/2010/main" val="286162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race</a:t>
            </a:r>
            <a:r>
              <a:rPr lang="en-GB" dirty="0">
                <a:latin typeface="Twinkl" panose="02000000000000000000" pitchFamily="2" charset="0"/>
              </a:rPr>
              <a:t/>
            </a:r>
            <a:br>
              <a:rPr lang="en-GB" dirty="0">
                <a:latin typeface="Twinkl" panose="02000000000000000000" pitchFamily="2" charset="0"/>
              </a:rPr>
            </a:br>
            <a:r>
              <a:rPr lang="en-GB" sz="12800" dirty="0" err="1" smtClean="0">
                <a:latin typeface="Twinkl" panose="02000000000000000000" pitchFamily="2" charset="0"/>
              </a:rPr>
              <a:t>ra</a:t>
            </a:r>
            <a:r>
              <a:rPr lang="en-GB" sz="12800" b="1" dirty="0" err="1" smtClean="0">
                <a:latin typeface="Twinkl" panose="02000000000000000000" pitchFamily="2" charset="0"/>
              </a:rPr>
              <a:t>c</a:t>
            </a:r>
            <a:r>
              <a:rPr lang="en-GB" sz="12800" dirty="0" err="1" smtClean="0">
                <a:latin typeface="Twinkl" panose="02000000000000000000" pitchFamily="2" charset="0"/>
              </a:rPr>
              <a:t>e</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The tortoise won the race</a:t>
            </a:r>
            <a:r>
              <a:rPr lang="en-GB" dirty="0" smtClean="0">
                <a:latin typeface="Twinkl" panose="02000000000000000000" pitchFamily="2" charset="0"/>
              </a:rPr>
              <a: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45930" y="302201"/>
            <a:ext cx="3712810" cy="2066925"/>
          </a:xfrm>
          <a:prstGeom prst="rect">
            <a:avLst/>
          </a:prstGeom>
        </p:spPr>
      </p:pic>
    </p:spTree>
    <p:extLst>
      <p:ext uri="{BB962C8B-B14F-4D97-AF65-F5344CB8AC3E}">
        <p14:creationId xmlns:p14="http://schemas.microsoft.com/office/powerpoint/2010/main" val="228088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0138" y="237961"/>
            <a:ext cx="9245856" cy="5905664"/>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ice</a:t>
            </a:r>
            <a:endParaRPr lang="en-GB" sz="23900" dirty="0">
              <a:latin typeface="Twinkl" panose="02000000000000000000" pitchFamily="2" charset="0"/>
            </a:endParaRPr>
          </a:p>
        </p:txBody>
      </p:sp>
    </p:spTree>
    <p:extLst>
      <p:ext uri="{BB962C8B-B14F-4D97-AF65-F5344CB8AC3E}">
        <p14:creationId xmlns:p14="http://schemas.microsoft.com/office/powerpoint/2010/main" val="99507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126011"/>
          </a:xfrm>
        </p:spPr>
        <p:txBody>
          <a:bodyPr>
            <a:noAutofit/>
          </a:bodyPr>
          <a:lstStyle/>
          <a:p>
            <a:pPr algn="ctr"/>
            <a:r>
              <a:rPr lang="en-GB" sz="6600" dirty="0" smtClean="0">
                <a:latin typeface="Twinkl" panose="02000000000000000000" pitchFamily="2" charset="0"/>
              </a:rPr>
              <a:t>ice</a:t>
            </a:r>
            <a:r>
              <a:rPr lang="en-GB" sz="6600" dirty="0" smtClean="0">
                <a:latin typeface="Twinkl" panose="02000000000000000000" pitchFamily="2" charset="0"/>
              </a:rPr>
              <a:t/>
            </a:r>
            <a:br>
              <a:rPr lang="en-GB" sz="6600" dirty="0" smtClean="0">
                <a:latin typeface="Twinkl" panose="02000000000000000000" pitchFamily="2" charset="0"/>
              </a:rPr>
            </a:br>
            <a:r>
              <a:rPr lang="en-GB" sz="13800" dirty="0" err="1" smtClean="0">
                <a:latin typeface="Twinkl" panose="02000000000000000000" pitchFamily="2" charset="0"/>
              </a:rPr>
              <a:t>i</a:t>
            </a:r>
            <a:r>
              <a:rPr lang="en-GB" sz="13800" b="1" dirty="0" err="1" smtClean="0">
                <a:latin typeface="Twinkl" panose="02000000000000000000" pitchFamily="2" charset="0"/>
              </a:rPr>
              <a:t>c</a:t>
            </a:r>
            <a:r>
              <a:rPr lang="en-GB" sz="13800" dirty="0" err="1" smtClean="0">
                <a:latin typeface="Twinkl" panose="02000000000000000000" pitchFamily="2" charset="0"/>
              </a:rPr>
              <a:t>e</a:t>
            </a:r>
            <a:r>
              <a:rPr lang="en-GB" sz="6600" dirty="0" smtClean="0">
                <a:latin typeface="Twinkl" panose="02000000000000000000" pitchFamily="2" charset="0"/>
              </a:rPr>
              <a:t/>
            </a:r>
            <a:br>
              <a:rPr lang="en-GB" sz="6600" dirty="0" smtClean="0">
                <a:latin typeface="Twinkl" panose="02000000000000000000" pitchFamily="2" charset="0"/>
              </a:rPr>
            </a:br>
            <a:r>
              <a:rPr lang="en-GB" sz="6600" dirty="0" smtClean="0">
                <a:latin typeface="Twinkl" panose="02000000000000000000" pitchFamily="2" charset="0"/>
              </a:rPr>
              <a:t>There is a lot </a:t>
            </a:r>
            <a:r>
              <a:rPr lang="en-GB" sz="6600" dirty="0" smtClean="0">
                <a:latin typeface="Twinkl" panose="02000000000000000000" pitchFamily="2" charset="0"/>
              </a:rPr>
              <a:t>of ice on the car window!</a:t>
            </a:r>
            <a:endParaRPr lang="en-GB" sz="66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16328" y="0"/>
            <a:ext cx="3212870" cy="2493480"/>
          </a:xfrm>
          <a:prstGeom prst="rect">
            <a:avLst/>
          </a:prstGeom>
        </p:spPr>
      </p:pic>
    </p:spTree>
    <p:extLst>
      <p:ext uri="{BB962C8B-B14F-4D97-AF65-F5344CB8AC3E}">
        <p14:creationId xmlns:p14="http://schemas.microsoft.com/office/powerpoint/2010/main" val="425413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tortoise won the race.</a:t>
            </a:r>
            <a:endParaRPr lang="en-GB" dirty="0">
              <a:latin typeface="Twinkl" panose="02000000000000000000" pitchFamily="2" charset="0"/>
            </a:endParaRPr>
          </a:p>
        </p:txBody>
      </p:sp>
    </p:spTree>
    <p:extLst>
      <p:ext uri="{BB962C8B-B14F-4D97-AF65-F5344CB8AC3E}">
        <p14:creationId xmlns:p14="http://schemas.microsoft.com/office/powerpoint/2010/main" val="1645874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tortoise won the ____.</a:t>
            </a:r>
            <a:endParaRPr lang="en-GB" dirty="0">
              <a:latin typeface="Twinkl" panose="02000000000000000000" pitchFamily="2" charset="0"/>
            </a:endParaRPr>
          </a:p>
        </p:txBody>
      </p:sp>
    </p:spTree>
    <p:extLst>
      <p:ext uri="{BB962C8B-B14F-4D97-AF65-F5344CB8AC3E}">
        <p14:creationId xmlns:p14="http://schemas.microsoft.com/office/powerpoint/2010/main" val="193255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tortoise won the </a:t>
            </a:r>
            <a:r>
              <a:rPr lang="en-US" b="1" u="sng" dirty="0" smtClean="0">
                <a:latin typeface="Twinkl" panose="02000000000000000000" pitchFamily="2" charset="0"/>
              </a:rPr>
              <a:t>race</a:t>
            </a:r>
            <a:r>
              <a:rPr lang="en-US" dirty="0" smtClean="0">
                <a:latin typeface="Twinkl" panose="02000000000000000000" pitchFamily="2" charset="0"/>
              </a:rPr>
              <a:t>.</a:t>
            </a:r>
            <a:endParaRPr lang="en-GB" dirty="0">
              <a:latin typeface="Twinkl" panose="02000000000000000000" pitchFamily="2" charset="0"/>
            </a:endParaRPr>
          </a:p>
        </p:txBody>
      </p:sp>
    </p:spTree>
    <p:extLst>
      <p:ext uri="{BB962C8B-B14F-4D97-AF65-F5344CB8AC3E}">
        <p14:creationId xmlns:p14="http://schemas.microsoft.com/office/powerpoint/2010/main" val="3804112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There is lots of ice on the car window</a:t>
            </a:r>
            <a:r>
              <a:rPr lang="en-GB" dirty="0" smtClean="0">
                <a:latin typeface="Twinkl" panose="02000000000000000000" pitchFamily="2" charset="0"/>
              </a:rPr>
              <a: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There is lots of ___ on the car window</a:t>
            </a:r>
            <a:r>
              <a:rPr lang="en-GB" dirty="0" smtClean="0">
                <a:latin typeface="Twinkl" panose="02000000000000000000" pitchFamily="2" charset="0"/>
              </a:rPr>
              <a: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566303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There is lots of </a:t>
            </a:r>
            <a:r>
              <a:rPr lang="en-GB" b="1" u="sng" dirty="0" smtClean="0">
                <a:latin typeface="Twinkl" panose="02000000000000000000" pitchFamily="2" charset="0"/>
              </a:rPr>
              <a:t>ice</a:t>
            </a:r>
            <a:r>
              <a:rPr lang="en-GB" dirty="0" smtClean="0">
                <a:latin typeface="Twinkl" panose="02000000000000000000" pitchFamily="2" charset="0"/>
              </a:rPr>
              <a:t> on the car window</a:t>
            </a:r>
            <a:r>
              <a:rPr lang="en-GB" dirty="0" smtClean="0">
                <a:latin typeface="Twinkl" panose="02000000000000000000" pitchFamily="2" charset="0"/>
              </a:rPr>
              <a: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240960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to </a:t>
            </a:r>
            <a:r>
              <a:rPr lang="en-US" sz="5400" dirty="0" smtClean="0">
                <a:latin typeface="Twinkl" panose="02000000000000000000" pitchFamily="2" charset="0"/>
              </a:rPr>
              <a:t>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4235502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177632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2596096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3077614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3810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789054"/>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3600" u="sng" dirty="0">
                <a:latin typeface="Twinkl" panose="02000000000000000000" pitchFamily="2" charset="0"/>
              </a:rPr>
              <a:t>Wild Weather</a:t>
            </a:r>
            <a:r>
              <a:rPr lang="en-GB" sz="3600" dirty="0">
                <a:latin typeface="Twinkl" panose="02000000000000000000" pitchFamily="2" charset="0"/>
              </a:rPr>
              <a:t/>
            </a:r>
            <a:br>
              <a:rPr lang="en-GB" sz="3600" dirty="0">
                <a:latin typeface="Twinkl" panose="02000000000000000000" pitchFamily="2" charset="0"/>
              </a:rPr>
            </a:br>
            <a:r>
              <a:rPr lang="en-GB" sz="3600" dirty="0">
                <a:latin typeface="Twinkl" panose="02000000000000000000" pitchFamily="2" charset="0"/>
              </a:rPr>
              <a:t>In the winter, a running race may need to be cancelled due to ice.  The organisers have to make sure the runners are safe.</a:t>
            </a:r>
            <a:br>
              <a:rPr lang="en-GB" sz="3600" dirty="0">
                <a:latin typeface="Twinkl" panose="02000000000000000000" pitchFamily="2" charset="0"/>
              </a:rPr>
            </a:br>
            <a:r>
              <a:rPr lang="en-GB" sz="3600" dirty="0">
                <a:latin typeface="Twinkl" panose="02000000000000000000" pitchFamily="2" charset="0"/>
              </a:rPr>
              <a:t>Boys and girls can stay in buildings in the city to escape from the cold weather.  Runners may have a selection of brushes to clean their equipment before and after a race. </a:t>
            </a:r>
            <a:r>
              <a:rPr lang="en-GB" dirty="0"/>
              <a:t/>
            </a:r>
            <a:br>
              <a:rPr lang="en-GB" dirty="0"/>
            </a:br>
            <a:r>
              <a:rPr lang="en-GB" sz="4000" dirty="0">
                <a:latin typeface="Twinkl" panose="02000000000000000000" pitchFamily="2" charset="0"/>
              </a:rPr>
              <a:t/>
            </a:r>
            <a:br>
              <a:rPr lang="en-GB" sz="4000" dirty="0">
                <a:latin typeface="Twinkl" panose="02000000000000000000" pitchFamily="2" charset="0"/>
              </a:rPr>
            </a:b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3600" u="sng" dirty="0">
                <a:latin typeface="Twinkl" panose="02000000000000000000" pitchFamily="2" charset="0"/>
              </a:rPr>
              <a:t>Wild Weather</a:t>
            </a:r>
            <a:r>
              <a:rPr lang="en-GB" sz="3600" dirty="0">
                <a:latin typeface="Twinkl" panose="02000000000000000000" pitchFamily="2" charset="0"/>
              </a:rPr>
              <a:t/>
            </a:r>
            <a:br>
              <a:rPr lang="en-GB" sz="3600" dirty="0">
                <a:latin typeface="Twinkl" panose="02000000000000000000" pitchFamily="2" charset="0"/>
              </a:rPr>
            </a:br>
            <a:r>
              <a:rPr lang="en-GB" sz="3600" dirty="0">
                <a:latin typeface="Twinkl" panose="02000000000000000000" pitchFamily="2" charset="0"/>
              </a:rPr>
              <a:t>In the winter, a running </a:t>
            </a:r>
            <a:r>
              <a:rPr lang="en-GB" sz="3600" b="1" dirty="0">
                <a:latin typeface="Twinkl" panose="02000000000000000000" pitchFamily="2" charset="0"/>
              </a:rPr>
              <a:t>race</a:t>
            </a:r>
            <a:r>
              <a:rPr lang="en-GB" sz="3600" dirty="0">
                <a:latin typeface="Twinkl" panose="02000000000000000000" pitchFamily="2" charset="0"/>
              </a:rPr>
              <a:t> may need to be cancelled due to </a:t>
            </a:r>
            <a:r>
              <a:rPr lang="en-GB" sz="3600" b="1" dirty="0">
                <a:latin typeface="Twinkl" panose="02000000000000000000" pitchFamily="2" charset="0"/>
              </a:rPr>
              <a:t>ice</a:t>
            </a:r>
            <a:r>
              <a:rPr lang="en-GB" sz="3600" dirty="0">
                <a:latin typeface="Twinkl" panose="02000000000000000000" pitchFamily="2" charset="0"/>
              </a:rPr>
              <a:t>.  The organisers have to make sure the runners are safe.</a:t>
            </a:r>
            <a:br>
              <a:rPr lang="en-GB" sz="3600" dirty="0">
                <a:latin typeface="Twinkl" panose="02000000000000000000" pitchFamily="2" charset="0"/>
              </a:rPr>
            </a:br>
            <a:r>
              <a:rPr lang="en-GB" sz="3600" dirty="0">
                <a:latin typeface="Twinkl" panose="02000000000000000000" pitchFamily="2" charset="0"/>
              </a:rPr>
              <a:t>Boys and girls can stay in buildings in the city to escape from the cold weather.  Runners may </a:t>
            </a:r>
            <a:r>
              <a:rPr lang="en-GB" sz="3600" b="1" dirty="0">
                <a:latin typeface="Twinkl" panose="02000000000000000000" pitchFamily="2" charset="0"/>
              </a:rPr>
              <a:t>have</a:t>
            </a:r>
            <a:r>
              <a:rPr lang="en-GB" sz="3600" dirty="0">
                <a:latin typeface="Twinkl" panose="02000000000000000000" pitchFamily="2" charset="0"/>
              </a:rPr>
              <a:t> a selection of brushes to clean their equipment before and after a race. </a:t>
            </a:r>
            <a:r>
              <a:rPr lang="en-GB" dirty="0"/>
              <a:t/>
            </a:r>
            <a:br>
              <a:rPr lang="en-GB" dirty="0"/>
            </a:br>
            <a:r>
              <a:rPr lang="en-GB" sz="4000" dirty="0">
                <a:latin typeface="Twinkl" panose="02000000000000000000" pitchFamily="2" charset="0"/>
              </a:rPr>
              <a:t/>
            </a:r>
            <a:br>
              <a:rPr lang="en-GB" sz="4000" dirty="0">
                <a:latin typeface="Twinkl" panose="02000000000000000000" pitchFamily="2" charset="0"/>
              </a:rPr>
            </a:b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974833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Autofit/>
          </a:bodyPr>
          <a:lstStyle/>
          <a:p>
            <a:r>
              <a:rPr lang="en-GB" dirty="0">
                <a:latin typeface="Twinkl" panose="02000000000000000000" pitchFamily="2" charset="0"/>
              </a:rPr>
              <a:t>In the winter, a running </a:t>
            </a:r>
            <a:r>
              <a:rPr lang="en-GB" b="1" dirty="0">
                <a:latin typeface="Twinkl" panose="02000000000000000000" pitchFamily="2" charset="0"/>
              </a:rPr>
              <a:t>race</a:t>
            </a:r>
            <a:r>
              <a:rPr lang="en-GB" dirty="0">
                <a:latin typeface="Twinkl" panose="02000000000000000000" pitchFamily="2" charset="0"/>
              </a:rPr>
              <a:t> may need to be cancelled due to </a:t>
            </a:r>
            <a:r>
              <a:rPr lang="en-GB" b="1" dirty="0">
                <a:latin typeface="Twinkl" panose="02000000000000000000" pitchFamily="2" charset="0"/>
              </a:rPr>
              <a:t>ice</a:t>
            </a:r>
            <a:r>
              <a:rPr lang="en-GB" dirty="0">
                <a:latin typeface="Twinkl" panose="02000000000000000000" pitchFamily="2" charset="0"/>
              </a:rPr>
              <a:t>.</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2</a:t>
            </a:r>
            <a:r>
              <a:rPr lang="en-GB" sz="7200" dirty="0" smtClean="0">
                <a:latin typeface="Twinkl" panose="02000000000000000000" pitchFamily="2" charset="0"/>
              </a:rPr>
              <a:t>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4 </a:t>
            </a:r>
            <a:r>
              <a:rPr lang="en-GB" sz="7200" dirty="0">
                <a:latin typeface="Twinkl" panose="02000000000000000000" pitchFamily="2" charset="0"/>
              </a:rPr>
              <a:t>-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7299" y="338347"/>
            <a:ext cx="9446587" cy="6033878"/>
          </a:xfrm>
          <a:prstGeom prst="rect">
            <a:avLst/>
          </a:prstGeom>
        </p:spPr>
      </p:pic>
    </p:spTree>
    <p:extLst>
      <p:ext uri="{BB962C8B-B14F-4D97-AF65-F5344CB8AC3E}">
        <p14:creationId xmlns:p14="http://schemas.microsoft.com/office/powerpoint/2010/main" val="2068379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407523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find</a:t>
            </a:r>
            <a:endParaRPr lang="en-GB" dirty="0">
              <a:latin typeface="Twinkl" panose="02000000000000000000" pitchFamily="2" charset="0"/>
            </a:endParaRPr>
          </a:p>
        </p:txBody>
      </p:sp>
    </p:spTree>
    <p:extLst>
      <p:ext uri="{BB962C8B-B14F-4D97-AF65-F5344CB8AC3E}">
        <p14:creationId xmlns:p14="http://schemas.microsoft.com/office/powerpoint/2010/main" val="1046717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965" y="0"/>
            <a:ext cx="11697854" cy="6580043"/>
          </a:xfrm>
          <a:prstGeom prst="rect">
            <a:avLst/>
          </a:prstGeom>
        </p:spPr>
      </p:pic>
    </p:spTree>
    <p:extLst>
      <p:ext uri="{BB962C8B-B14F-4D97-AF65-F5344CB8AC3E}">
        <p14:creationId xmlns:p14="http://schemas.microsoft.com/office/powerpoint/2010/main" val="1965264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66680" y="554182"/>
            <a:ext cx="10935853" cy="6151418"/>
          </a:xfrm>
          <a:prstGeom prst="rect">
            <a:avLst/>
          </a:prstGeom>
        </p:spPr>
      </p:pic>
    </p:spTree>
    <p:extLst>
      <p:ext uri="{BB962C8B-B14F-4D97-AF65-F5344CB8AC3E}">
        <p14:creationId xmlns:p14="http://schemas.microsoft.com/office/powerpoint/2010/main" val="1622451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mind</a:t>
            </a:r>
            <a:endParaRPr lang="en-GB" sz="34400" i="1" dirty="0">
              <a:latin typeface="Twinkl" panose="02000000000000000000" pitchFamily="2" charset="0"/>
            </a:endParaRPr>
          </a:p>
        </p:txBody>
      </p:sp>
    </p:spTree>
    <p:extLst>
      <p:ext uri="{BB962C8B-B14F-4D97-AF65-F5344CB8AC3E}">
        <p14:creationId xmlns:p14="http://schemas.microsoft.com/office/powerpoint/2010/main" val="158341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Autofit/>
          </a:bodyPr>
          <a:lstStyle/>
          <a:p>
            <a:pPr algn="ctr"/>
            <a:r>
              <a:rPr lang="en-US" sz="23900" dirty="0" smtClean="0">
                <a:latin typeface="Twinkl" panose="02000000000000000000" pitchFamily="2" charset="0"/>
              </a:rPr>
              <a:t>find</a:t>
            </a:r>
            <a:endParaRPr lang="en-GB" sz="23900" dirty="0">
              <a:latin typeface="Twinkl" panose="02000000000000000000" pitchFamily="2" charset="0"/>
            </a:endParaRPr>
          </a:p>
        </p:txBody>
      </p:sp>
    </p:spTree>
    <p:extLst>
      <p:ext uri="{BB962C8B-B14F-4D97-AF65-F5344CB8AC3E}">
        <p14:creationId xmlns:p14="http://schemas.microsoft.com/office/powerpoint/2010/main" val="122370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7105" y="387927"/>
            <a:ext cx="10837332" cy="6096000"/>
          </a:xfrm>
          <a:prstGeom prst="rect">
            <a:avLst/>
          </a:prstGeom>
        </p:spPr>
      </p:pic>
    </p:spTree>
    <p:extLst>
      <p:ext uri="{BB962C8B-B14F-4D97-AF65-F5344CB8AC3E}">
        <p14:creationId xmlns:p14="http://schemas.microsoft.com/office/powerpoint/2010/main" val="1935590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a:t>
            </a:r>
            <a:endParaRPr lang="en-GB" sz="8000" i="1" dirty="0">
              <a:latin typeface="Twinkl Cursive Looped" panose="02000000000000000000" pitchFamily="2" charset="0"/>
            </a:endParaRPr>
          </a:p>
        </p:txBody>
      </p:sp>
      <p:pic>
        <p:nvPicPr>
          <p:cNvPr id="3" name="Picture 2"/>
          <p:cNvPicPr>
            <a:picLocks noChangeAspect="1"/>
          </p:cNvPicPr>
          <p:nvPr/>
        </p:nvPicPr>
        <p:blipFill>
          <a:blip r:embed="rId2"/>
          <a:stretch>
            <a:fillRect/>
          </a:stretch>
        </p:blipFill>
        <p:spPr>
          <a:xfrm>
            <a:off x="960582" y="540328"/>
            <a:ext cx="10517137" cy="5915890"/>
          </a:xfrm>
          <a:prstGeom prst="rect">
            <a:avLst/>
          </a:prstGeom>
        </p:spPr>
      </p:pic>
    </p:spTree>
    <p:extLst>
      <p:ext uri="{BB962C8B-B14F-4D97-AF65-F5344CB8AC3E}">
        <p14:creationId xmlns:p14="http://schemas.microsoft.com/office/powerpoint/2010/main" val="3571641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err="1">
                <a:latin typeface="Twinkl" panose="02000000000000000000" pitchFamily="2" charset="0"/>
              </a:rPr>
              <a:t>i</a:t>
            </a:r>
            <a:r>
              <a:rPr lang="en-US" sz="28800" dirty="0" err="1"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3421566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‘il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07364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fossi</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2431766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19900" dirty="0" smtClean="0">
                <a:latin typeface="Twinkl" panose="02000000000000000000" pitchFamily="2" charset="0"/>
              </a:rPr>
              <a:t>fossi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823391" y="1494878"/>
            <a:ext cx="2191465" cy="2554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1705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1500" dirty="0" smtClean="0">
                <a:latin typeface="Twinkl" panose="02000000000000000000" pitchFamily="2" charset="0"/>
              </a:rPr>
              <a:t>    </a:t>
            </a:r>
            <a:r>
              <a:rPr lang="en-GB" sz="11500" dirty="0" smtClean="0">
                <a:latin typeface="Twinkl" panose="02000000000000000000" pitchFamily="2" charset="0"/>
              </a:rPr>
              <a:t>fossi</a:t>
            </a:r>
            <a:r>
              <a:rPr lang="en-GB" sz="11500" dirty="0" smtClean="0">
                <a:latin typeface="Twinkl" panose="02000000000000000000" pitchFamily="2" charset="0"/>
              </a:rPr>
              <a:t>l</a:t>
            </a:r>
            <a:endParaRPr lang="en-GB" sz="115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764905" y="2675217"/>
            <a:ext cx="1538751" cy="16790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478846" y="212147"/>
            <a:ext cx="2728479" cy="2253961"/>
          </a:xfrm>
          <a:prstGeom prst="rect">
            <a:avLst/>
          </a:prstGeom>
        </p:spPr>
      </p:pic>
    </p:spTree>
    <p:extLst>
      <p:ext uri="{BB962C8B-B14F-4D97-AF65-F5344CB8AC3E}">
        <p14:creationId xmlns:p14="http://schemas.microsoft.com/office/powerpoint/2010/main" val="1088499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pencil</a:t>
            </a:r>
            <a:endParaRPr lang="en-GB" sz="19900" dirty="0">
              <a:latin typeface="Twinkl" panose="02000000000000000000" pitchFamily="2" charset="0"/>
            </a:endParaRPr>
          </a:p>
        </p:txBody>
      </p:sp>
    </p:spTree>
    <p:extLst>
      <p:ext uri="{BB962C8B-B14F-4D97-AF65-F5344CB8AC3E}">
        <p14:creationId xmlns:p14="http://schemas.microsoft.com/office/powerpoint/2010/main" val="277672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penci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932133" y="1481317"/>
            <a:ext cx="2642841" cy="30811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816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penci</a:t>
            </a:r>
            <a:r>
              <a:rPr lang="en-US" sz="13800" dirty="0" smtClean="0">
                <a:latin typeface="Twinkl" panose="02000000000000000000" pitchFamily="2" charset="0"/>
              </a:rPr>
              <a:t>l</a:t>
            </a:r>
            <a:endParaRPr lang="en-GB" sz="138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407980" y="2375410"/>
            <a:ext cx="1564487" cy="2021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593148" y="187902"/>
            <a:ext cx="3830608" cy="2361334"/>
          </a:xfrm>
          <a:prstGeom prst="rect">
            <a:avLst/>
          </a:prstGeom>
        </p:spPr>
      </p:pic>
    </p:spTree>
    <p:extLst>
      <p:ext uri="{BB962C8B-B14F-4D97-AF65-F5344CB8AC3E}">
        <p14:creationId xmlns:p14="http://schemas.microsoft.com/office/powerpoint/2010/main" val="281912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smtClean="0">
                <a:latin typeface="Twinkl" panose="02000000000000000000" pitchFamily="2" charset="0"/>
              </a:rPr>
              <a:t>find</a:t>
            </a:r>
            <a:br>
              <a:rPr lang="en-US" sz="10700" dirty="0" smtClean="0">
                <a:latin typeface="Twinkl" panose="02000000000000000000" pitchFamily="2" charset="0"/>
              </a:rPr>
            </a:br>
            <a:r>
              <a:rPr lang="en-US" sz="8000" dirty="0">
                <a:latin typeface="Twinkl" panose="02000000000000000000" pitchFamily="2" charset="0"/>
              </a:rPr>
              <a:t>to discover or identify something</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090782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c</a:t>
            </a:r>
            <a:endParaRPr lang="en-GB" sz="28700" dirty="0">
              <a:latin typeface="Twinkl" panose="02000000000000000000" pitchFamily="2" charset="0"/>
            </a:endParaRPr>
          </a:p>
        </p:txBody>
      </p:sp>
    </p:spTree>
    <p:extLst>
      <p:ext uri="{BB962C8B-B14F-4D97-AF65-F5344CB8AC3E}">
        <p14:creationId xmlns:p14="http://schemas.microsoft.com/office/powerpoint/2010/main" val="2371005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a:bodyPr>
          <a:lstStyle/>
          <a:p>
            <a:pPr algn="ctr"/>
            <a:endParaRPr lang="en-GB" i="1" dirty="0">
              <a:latin typeface="Twinkl" panose="02000000000000000000" pitchFamily="2" charset="0"/>
            </a:endParaRPr>
          </a:p>
        </p:txBody>
      </p:sp>
    </p:spTree>
    <p:extLst>
      <p:ext uri="{BB962C8B-B14F-4D97-AF65-F5344CB8AC3E}">
        <p14:creationId xmlns:p14="http://schemas.microsoft.com/office/powerpoint/2010/main" val="3518002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1"/>
            <a:ext cx="10515600" cy="2397163"/>
          </a:xfrm>
        </p:spPr>
        <p:txBody>
          <a:bodyPr>
            <a:normAutofit fontScale="90000"/>
          </a:bodyPr>
          <a:lstStyle/>
          <a:p>
            <a:pPr algn="ctr"/>
            <a:r>
              <a:rPr lang="en-US" sz="22100" i="1" dirty="0">
                <a:latin typeface="Twinkl" panose="02000000000000000000" pitchFamily="2" charset="0"/>
              </a:rPr>
              <a:t>c</a:t>
            </a:r>
            <a:r>
              <a:rPr lang="en-US" i="1" dirty="0" smtClean="0">
                <a:latin typeface="Twinkl" panose="02000000000000000000" pitchFamily="2" charset="0"/>
              </a:rPr>
              <a:t/>
            </a:r>
            <a:br>
              <a:rPr lang="en-US" i="1" dirty="0" smtClean="0">
                <a:latin typeface="Twinkl" panose="02000000000000000000" pitchFamily="2" charset="0"/>
              </a:rPr>
            </a:br>
            <a:r>
              <a:rPr lang="en-GB" dirty="0">
                <a:latin typeface="Twinkl" panose="02000000000000000000" pitchFamily="2" charset="0"/>
              </a:rPr>
              <a:t>/s/ (phoneme) spelt with “c” grapheme</a:t>
            </a:r>
            <a:br>
              <a:rPr lang="en-GB" dirty="0">
                <a:latin typeface="Twinkl" panose="02000000000000000000" pitchFamily="2" charset="0"/>
              </a:rPr>
            </a:br>
            <a:r>
              <a:rPr lang="en-GB" dirty="0">
                <a:latin typeface="Twinkl" panose="02000000000000000000" pitchFamily="2" charset="0"/>
              </a:rPr>
              <a:t>e.g. ice</a:t>
            </a:r>
            <a:r>
              <a:rPr lang="en-GB" dirty="0"/>
              <a:t/>
            </a:r>
            <a:br>
              <a:rPr lang="en-GB" dirty="0"/>
            </a:br>
            <a:endParaRPr lang="en-GB" i="1" dirty="0">
              <a:latin typeface="Twinkl" panose="02000000000000000000" pitchFamily="2" charset="0"/>
            </a:endParaRPr>
          </a:p>
        </p:txBody>
      </p:sp>
    </p:spTree>
    <p:extLst>
      <p:ext uri="{BB962C8B-B14F-4D97-AF65-F5344CB8AC3E}">
        <p14:creationId xmlns:p14="http://schemas.microsoft.com/office/powerpoint/2010/main" val="3259340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city</a:t>
            </a:r>
            <a:endParaRPr lang="en-GB" sz="19900" dirty="0">
              <a:latin typeface="Twinkl" panose="02000000000000000000" pitchFamily="2" charset="0"/>
            </a:endParaRPr>
          </a:p>
        </p:txBody>
      </p:sp>
    </p:spTree>
    <p:extLst>
      <p:ext uri="{BB962C8B-B14F-4D97-AF65-F5344CB8AC3E}">
        <p14:creationId xmlns:p14="http://schemas.microsoft.com/office/powerpoint/2010/main" val="913653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city</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2654587" y="1657834"/>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endParaRPr lang="en-GB" sz="19900" dirty="0">
              <a:latin typeface="Twinkl"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54436" y="1027643"/>
            <a:ext cx="1191491"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710375"/>
          </a:xfrm>
        </p:spPr>
        <p:txBody>
          <a:bodyPr>
            <a:noAutofit/>
          </a:bodyPr>
          <a:lstStyle/>
          <a:p>
            <a:pPr algn="ctr"/>
            <a:r>
              <a:rPr lang="en-GB" sz="19900" b="1" u="sng" dirty="0" smtClean="0">
                <a:latin typeface="Twinkl" panose="02000000000000000000" pitchFamily="2" charset="0"/>
              </a:rPr>
              <a:t>c</a:t>
            </a:r>
            <a:r>
              <a:rPr lang="en-GB" sz="19900" dirty="0" smtClean="0">
                <a:latin typeface="Twinkl" panose="02000000000000000000" pitchFamily="2" charset="0"/>
              </a:rPr>
              <a:t>ity</a:t>
            </a:r>
            <a:r>
              <a:rPr lang="en-GB" sz="8800" dirty="0">
                <a:latin typeface="Twinkl" panose="02000000000000000000" pitchFamily="2" charset="0"/>
              </a:rPr>
              <a:t/>
            </a:r>
            <a:br>
              <a:rPr lang="en-GB" sz="8800" dirty="0">
                <a:latin typeface="Twinkl" panose="02000000000000000000" pitchFamily="2" charset="0"/>
              </a:rPr>
            </a:b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1336" y="339003"/>
            <a:ext cx="3868118" cy="2251797"/>
          </a:xfrm>
          <a:prstGeom prst="rect">
            <a:avLst/>
          </a:prstGeom>
        </p:spPr>
      </p:pic>
    </p:spTree>
    <p:extLst>
      <p:ext uri="{BB962C8B-B14F-4D97-AF65-F5344CB8AC3E}">
        <p14:creationId xmlns:p14="http://schemas.microsoft.com/office/powerpoint/2010/main" val="924905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710375"/>
          </a:xfrm>
        </p:spPr>
        <p:txBody>
          <a:bodyPr>
            <a:noAutofit/>
          </a:bodyPr>
          <a:lstStyle/>
          <a:p>
            <a:pPr algn="ctr"/>
            <a:r>
              <a:rPr lang="en-GB" sz="19900" b="1" u="sng" dirty="0" smtClean="0">
                <a:latin typeface="Twinkl" panose="02000000000000000000" pitchFamily="2" charset="0"/>
              </a:rPr>
              <a:t>C</a:t>
            </a:r>
            <a:r>
              <a:rPr lang="en-GB" sz="19900" dirty="0" smtClean="0">
                <a:latin typeface="Twinkl" panose="02000000000000000000" pitchFamily="2" charset="0"/>
              </a:rPr>
              <a:t>ity</a:t>
            </a:r>
            <a:br>
              <a:rPr lang="en-GB" sz="19900" dirty="0" smtClean="0">
                <a:latin typeface="Twinkl" panose="02000000000000000000" pitchFamily="2" charset="0"/>
              </a:rPr>
            </a:br>
            <a:r>
              <a:rPr lang="en-GB" sz="3600" dirty="0" smtClean="0">
                <a:latin typeface="Twinkl" panose="02000000000000000000" pitchFamily="2" charset="0"/>
              </a:rPr>
              <a:t>London is a busy city.</a:t>
            </a:r>
            <a:r>
              <a:rPr lang="en-GB" sz="8800" dirty="0">
                <a:latin typeface="Twinkl" panose="02000000000000000000" pitchFamily="2" charset="0"/>
              </a:rPr>
              <a:t/>
            </a:r>
            <a:br>
              <a:rPr lang="en-GB" sz="8800" dirty="0">
                <a:latin typeface="Twinkl" panose="02000000000000000000" pitchFamily="2" charset="0"/>
              </a:rPr>
            </a:br>
            <a:endParaRPr lang="en-GB" sz="8800" i="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1336" y="339003"/>
            <a:ext cx="3868118" cy="2251797"/>
          </a:xfrm>
          <a:prstGeom prst="rect">
            <a:avLst/>
          </a:prstGeom>
        </p:spPr>
      </p:pic>
    </p:spTree>
    <p:extLst>
      <p:ext uri="{BB962C8B-B14F-4D97-AF65-F5344CB8AC3E}">
        <p14:creationId xmlns:p14="http://schemas.microsoft.com/office/powerpoint/2010/main" val="26999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
        <p:nvSpPr>
          <p:cNvPr id="3" name="Rectangle 2"/>
          <p:cNvSpPr/>
          <p:nvPr/>
        </p:nvSpPr>
        <p:spPr>
          <a:xfrm>
            <a:off x="831850" y="2301725"/>
            <a:ext cx="10557698" cy="1446550"/>
          </a:xfrm>
          <a:prstGeom prst="rect">
            <a:avLst/>
          </a:prstGeom>
        </p:spPr>
        <p:txBody>
          <a:bodyPr wrap="none">
            <a:spAutoFit/>
          </a:bodyPr>
          <a:lstStyle/>
          <a:p>
            <a:r>
              <a:rPr lang="en-US" sz="8800" dirty="0">
                <a:latin typeface="Twinkl" panose="02000000000000000000" pitchFamily="2" charset="0"/>
              </a:rPr>
              <a:t>I can’t find my keys!</a:t>
            </a:r>
            <a:endParaRPr lang="en-GB" sz="8800" dirty="0"/>
          </a:p>
        </p:txBody>
      </p:sp>
    </p:spTree>
    <p:extLst>
      <p:ext uri="{BB962C8B-B14F-4D97-AF65-F5344CB8AC3E}">
        <p14:creationId xmlns:p14="http://schemas.microsoft.com/office/powerpoint/2010/main" val="1594218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dice</a:t>
            </a:r>
            <a:endParaRPr lang="en-GB" sz="16600" dirty="0">
              <a:latin typeface="Twinkl"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a:t>
            </a:r>
            <a:r>
              <a:rPr lang="en-US" sz="19900" b="1" u="sng" dirty="0" smtClean="0">
                <a:latin typeface="Twinkl" panose="02000000000000000000" pitchFamily="2" charset="0"/>
              </a:rPr>
              <a:t>c</a:t>
            </a:r>
            <a:r>
              <a:rPr lang="en-US" sz="19900" dirty="0" smtClean="0">
                <a:latin typeface="Twinkl" panose="02000000000000000000" pitchFamily="2" charset="0"/>
              </a:rPr>
              <a:t>e</a:t>
            </a:r>
            <a:endParaRPr lang="en-GB" sz="199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flipV="1">
            <a:off x="464560" y="290944"/>
            <a:ext cx="2482067" cy="2507673"/>
          </a:xfrm>
          <a:prstGeom prst="rect">
            <a:avLst/>
          </a:prstGeom>
        </p:spPr>
      </p:pic>
    </p:spTree>
    <p:extLst>
      <p:ext uri="{BB962C8B-B14F-4D97-AF65-F5344CB8AC3E}">
        <p14:creationId xmlns:p14="http://schemas.microsoft.com/office/powerpoint/2010/main" val="15272121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dice</a:t>
            </a:r>
            <a:br>
              <a:rPr lang="en-US" sz="19900" dirty="0" smtClean="0">
                <a:latin typeface="Twinkl" panose="02000000000000000000" pitchFamily="2" charset="0"/>
              </a:rPr>
            </a:br>
            <a:r>
              <a:rPr lang="en-US" sz="3600" dirty="0" smtClean="0">
                <a:latin typeface="Twinkl" panose="02000000000000000000" pitchFamily="2" charset="0"/>
              </a:rPr>
              <a:t>A dice has numbers or dots used when playing board games.</a:t>
            </a:r>
            <a:endParaRPr lang="en-GB" sz="199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flipV="1">
            <a:off x="464560" y="290944"/>
            <a:ext cx="2482067" cy="2507673"/>
          </a:xfrm>
          <a:prstGeom prst="rect">
            <a:avLst/>
          </a:prstGeom>
        </p:spPr>
      </p:pic>
    </p:spTree>
    <p:extLst>
      <p:ext uri="{BB962C8B-B14F-4D97-AF65-F5344CB8AC3E}">
        <p14:creationId xmlns:p14="http://schemas.microsoft.com/office/powerpoint/2010/main" val="1623826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London is a busy city.</a:t>
            </a:r>
            <a:r>
              <a:rPr lang="en-GB" sz="9600" dirty="0">
                <a:latin typeface="Twinkl" panose="02000000000000000000" pitchFamily="2" charset="0"/>
              </a:rPr>
              <a:t/>
            </a:r>
            <a:br>
              <a:rPr lang="en-GB" sz="96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6930807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London is a busy </a:t>
            </a:r>
            <a:r>
              <a:rPr lang="en-GB" sz="8800" dirty="0" smtClean="0">
                <a:latin typeface="Twinkl" panose="02000000000000000000" pitchFamily="2" charset="0"/>
              </a:rPr>
              <a:t>____.</a:t>
            </a:r>
            <a:r>
              <a:rPr lang="en-GB" sz="9600" dirty="0">
                <a:latin typeface="Twinkl" panose="02000000000000000000" pitchFamily="2" charset="0"/>
              </a:rPr>
              <a:t/>
            </a:r>
            <a:br>
              <a:rPr lang="en-GB" sz="96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3168587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London is a busy </a:t>
            </a:r>
            <a:r>
              <a:rPr lang="en-GB" sz="8800" b="1" u="sng" dirty="0">
                <a:latin typeface="Twinkl" panose="02000000000000000000" pitchFamily="2" charset="0"/>
              </a:rPr>
              <a:t>city</a:t>
            </a:r>
            <a:r>
              <a:rPr lang="en-GB" sz="8800" dirty="0">
                <a:latin typeface="Twinkl" panose="02000000000000000000" pitchFamily="2" charset="0"/>
              </a:rPr>
              <a:t>.</a:t>
            </a:r>
            <a:r>
              <a:rPr lang="en-GB" sz="9600" dirty="0">
                <a:latin typeface="Twinkl" panose="02000000000000000000" pitchFamily="2" charset="0"/>
              </a:rPr>
              <a:t/>
            </a:r>
            <a:br>
              <a:rPr lang="en-GB" sz="9600" dirty="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352010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8800" dirty="0">
                <a:latin typeface="Twinkl" panose="02000000000000000000" pitchFamily="2" charset="0"/>
              </a:rPr>
              <a:t>A dice has numbers or dots used when playing board games.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4174118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8800" dirty="0">
                <a:latin typeface="Twinkl" panose="02000000000000000000" pitchFamily="2" charset="0"/>
              </a:rPr>
              <a:t>A </a:t>
            </a:r>
            <a:r>
              <a:rPr lang="en-US" sz="8800" dirty="0" smtClean="0">
                <a:latin typeface="Twinkl" panose="02000000000000000000" pitchFamily="2" charset="0"/>
              </a:rPr>
              <a:t>____ </a:t>
            </a:r>
            <a:r>
              <a:rPr lang="en-US" sz="8800" dirty="0">
                <a:latin typeface="Twinkl" panose="02000000000000000000" pitchFamily="2" charset="0"/>
              </a:rPr>
              <a:t>has numbers or dots used when playing board games.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785009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8800" dirty="0">
                <a:latin typeface="Twinkl" panose="02000000000000000000" pitchFamily="2" charset="0"/>
              </a:rPr>
              <a:t>A </a:t>
            </a:r>
            <a:r>
              <a:rPr lang="en-US" sz="8800" b="1" u="sng" dirty="0">
                <a:latin typeface="Twinkl" panose="02000000000000000000" pitchFamily="2" charset="0"/>
              </a:rPr>
              <a:t>dice </a:t>
            </a:r>
            <a:r>
              <a:rPr lang="en-US" sz="8800" dirty="0">
                <a:latin typeface="Twinkl" panose="02000000000000000000" pitchFamily="2" charset="0"/>
              </a:rPr>
              <a:t>has numbers or dots used when playing board games.</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3876718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74929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have</a:t>
            </a:r>
            <a:endParaRPr lang="en-GB" sz="19900" dirty="0">
              <a:latin typeface="Twinkl" panose="02000000000000000000" pitchFamily="2" charset="0"/>
            </a:endParaRPr>
          </a:p>
        </p:txBody>
      </p:sp>
    </p:spTree>
    <p:extLst>
      <p:ext uri="{BB962C8B-B14F-4D97-AF65-F5344CB8AC3E}">
        <p14:creationId xmlns:p14="http://schemas.microsoft.com/office/powerpoint/2010/main" val="634462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have</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to </a:t>
            </a:r>
            <a:r>
              <a:rPr lang="en-US" sz="5400" dirty="0" smtClean="0">
                <a:latin typeface="Twinkl" panose="02000000000000000000" pitchFamily="2" charset="0"/>
              </a:rPr>
              <a:t>own, posses or hold</a:t>
            </a:r>
            <a:endParaRPr lang="en-GB" sz="7200" dirty="0">
              <a:latin typeface="Twinkl" panose="02000000000000000000" pitchFamily="2" charset="0"/>
            </a:endParaRPr>
          </a:p>
        </p:txBody>
      </p:sp>
    </p:spTree>
    <p:extLst>
      <p:ext uri="{BB962C8B-B14F-4D97-AF65-F5344CB8AC3E}">
        <p14:creationId xmlns:p14="http://schemas.microsoft.com/office/powerpoint/2010/main" val="1701201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have a headache!</a:t>
            </a:r>
            <a:endParaRPr lang="en-GB" sz="7200" dirty="0">
              <a:latin typeface="Twinkl" panose="02000000000000000000" pitchFamily="2" charset="0"/>
            </a:endParaRPr>
          </a:p>
        </p:txBody>
      </p:sp>
    </p:spTree>
    <p:extLst>
      <p:ext uri="{BB962C8B-B14F-4D97-AF65-F5344CB8AC3E}">
        <p14:creationId xmlns:p14="http://schemas.microsoft.com/office/powerpoint/2010/main" val="1158290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behind</a:t>
            </a:r>
            <a:endParaRPr lang="en-GB" sz="19900" dirty="0">
              <a:latin typeface="Twinkl" panose="02000000000000000000" pitchFamily="2" charset="0"/>
            </a:endParaRPr>
          </a:p>
        </p:txBody>
      </p:sp>
    </p:spTree>
    <p:extLst>
      <p:ext uri="{BB962C8B-B14F-4D97-AF65-F5344CB8AC3E}">
        <p14:creationId xmlns:p14="http://schemas.microsoft.com/office/powerpoint/2010/main" val="1283057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behind</a:t>
            </a:r>
            <a:r>
              <a:rPr lang="en-US" sz="9600" dirty="0" smtClean="0">
                <a:latin typeface="Twinkl" panose="02000000000000000000" pitchFamily="2" charset="0"/>
              </a:rPr>
              <a:t/>
            </a:r>
            <a:br>
              <a:rPr lang="en-US" sz="9600" dirty="0" smtClean="0">
                <a:latin typeface="Twinkl" panose="02000000000000000000" pitchFamily="2" charset="0"/>
              </a:rPr>
            </a:br>
            <a:r>
              <a:rPr lang="en-US" sz="5400" dirty="0" smtClean="0">
                <a:latin typeface="Twinkl" panose="02000000000000000000" pitchFamily="2" charset="0"/>
              </a:rPr>
              <a:t>at or to the far side of something</a:t>
            </a:r>
            <a:endParaRPr lang="en-GB" sz="7200" dirty="0">
              <a:latin typeface="Twinkl" panose="02000000000000000000" pitchFamily="2" charset="0"/>
            </a:endParaRPr>
          </a:p>
        </p:txBody>
      </p:sp>
    </p:spTree>
    <p:extLst>
      <p:ext uri="{BB962C8B-B14F-4D97-AF65-F5344CB8AC3E}">
        <p14:creationId xmlns:p14="http://schemas.microsoft.com/office/powerpoint/2010/main" val="2267779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There is a rhino behind me!</a:t>
            </a:r>
            <a:endParaRPr lang="en-GB" sz="7200" dirty="0">
              <a:latin typeface="Twinkl" panose="02000000000000000000" pitchFamily="2" charset="0"/>
            </a:endParaRPr>
          </a:p>
        </p:txBody>
      </p:sp>
    </p:spTree>
    <p:extLst>
      <p:ext uri="{BB962C8B-B14F-4D97-AF65-F5344CB8AC3E}">
        <p14:creationId xmlns:p14="http://schemas.microsoft.com/office/powerpoint/2010/main" val="22953836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406209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8719065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the winter, a running race may need to be cancelled due to ice.  The organisers have to make sure the runners are safe.</a:t>
            </a:r>
            <a:br>
              <a:rPr lang="en-GB" sz="4000" dirty="0">
                <a:latin typeface="Twinkl" panose="02000000000000000000" pitchFamily="2" charset="0"/>
              </a:rPr>
            </a:br>
            <a:r>
              <a:rPr lang="en-GB" sz="4000" dirty="0">
                <a:latin typeface="Twinkl" panose="02000000000000000000" pitchFamily="2" charset="0"/>
              </a:rPr>
              <a:t>Boys and girls can stay in buildings in the city to escape from the cold weather.  Runners may have a selection of brushes to clean their equipment before and after a race. </a:t>
            </a:r>
            <a:r>
              <a:rPr lang="en-GB" dirty="0"/>
              <a:t/>
            </a:r>
            <a:br>
              <a:rPr lang="en-GB" dirty="0"/>
            </a:br>
            <a:endParaRPr lang="en-GB" sz="4000" b="1"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7466792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the winter, a running </a:t>
            </a:r>
            <a:r>
              <a:rPr lang="en-GB" sz="4000" b="1" dirty="0">
                <a:latin typeface="Twinkl" panose="02000000000000000000" pitchFamily="2" charset="0"/>
              </a:rPr>
              <a:t>race</a:t>
            </a:r>
            <a:r>
              <a:rPr lang="en-GB" sz="4000" dirty="0">
                <a:latin typeface="Twinkl" panose="02000000000000000000" pitchFamily="2" charset="0"/>
              </a:rPr>
              <a:t> may need to be cancelled due to </a:t>
            </a:r>
            <a:r>
              <a:rPr lang="en-GB" sz="4000" b="1" dirty="0">
                <a:latin typeface="Twinkl" panose="02000000000000000000" pitchFamily="2" charset="0"/>
              </a:rPr>
              <a:t>ice</a:t>
            </a:r>
            <a:r>
              <a:rPr lang="en-GB" sz="4000" dirty="0">
                <a:latin typeface="Twinkl" panose="02000000000000000000" pitchFamily="2" charset="0"/>
              </a:rPr>
              <a:t>.  The organisers have to make sure the runners are safe.</a:t>
            </a:r>
            <a:br>
              <a:rPr lang="en-GB" sz="4000" dirty="0">
                <a:latin typeface="Twinkl" panose="02000000000000000000" pitchFamily="2" charset="0"/>
              </a:rPr>
            </a:br>
            <a:r>
              <a:rPr lang="en-GB" sz="4000" dirty="0">
                <a:latin typeface="Twinkl" panose="02000000000000000000" pitchFamily="2" charset="0"/>
              </a:rPr>
              <a:t>Boys and girls can stay in buildings in the </a:t>
            </a:r>
            <a:r>
              <a:rPr lang="en-GB" sz="4000" b="1" dirty="0">
                <a:latin typeface="Twinkl" panose="02000000000000000000" pitchFamily="2" charset="0"/>
              </a:rPr>
              <a:t>city</a:t>
            </a:r>
            <a:r>
              <a:rPr lang="en-GB" sz="4000" dirty="0">
                <a:latin typeface="Twinkl" panose="02000000000000000000" pitchFamily="2" charset="0"/>
              </a:rPr>
              <a:t> to escape from the cold weather.  Runners may have a selection of brushes to clean their equipment before and after a </a:t>
            </a:r>
            <a:r>
              <a:rPr lang="en-GB" sz="4000" b="1" dirty="0">
                <a:latin typeface="Twinkl" panose="02000000000000000000" pitchFamily="2" charset="0"/>
              </a:rPr>
              <a:t>race</a:t>
            </a:r>
            <a:r>
              <a:rPr lang="en-GB" sz="4000" dirty="0">
                <a:latin typeface="Twinkl" panose="02000000000000000000" pitchFamily="2" charset="0"/>
              </a:rPr>
              <a:t>. </a:t>
            </a:r>
            <a:r>
              <a:rPr lang="en-GB" dirty="0"/>
              <a:t/>
            </a:r>
            <a:br>
              <a:rPr lang="en-GB" dirty="0"/>
            </a:br>
            <a:endParaRPr lang="en-GB" sz="4000" b="1"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69751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10216</TotalTime>
  <Words>1468</Words>
  <Application>Microsoft Office PowerPoint</Application>
  <PresentationFormat>Widescreen</PresentationFormat>
  <Paragraphs>375</Paragraphs>
  <Slides>238</Slides>
  <Notes>63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238</vt:i4>
      </vt:variant>
    </vt:vector>
  </HeadingPairs>
  <TitlesOfParts>
    <vt:vector size="253" baseType="lpstr">
      <vt:lpstr>Arial</vt:lpstr>
      <vt:lpstr>Calibri</vt:lpstr>
      <vt:lpstr>Calibri Light</vt:lpstr>
      <vt:lpstr>Times New Roman</vt:lpstr>
      <vt:lpstr>Twinkl</vt:lpstr>
      <vt:lpstr>Twinkl Cursive Looped</vt:lpstr>
      <vt:lpstr>Office Theme</vt:lpstr>
      <vt:lpstr>2_Office Theme</vt:lpstr>
      <vt:lpstr>1_Office Theme</vt:lpstr>
      <vt:lpstr>3_Office Theme</vt:lpstr>
      <vt:lpstr>4_Office Theme</vt:lpstr>
      <vt:lpstr>5_Office Theme</vt:lpstr>
      <vt:lpstr>6_Office Theme</vt:lpstr>
      <vt:lpstr>7_Office Theme</vt:lpstr>
      <vt:lpstr>8_Office Theme</vt:lpstr>
      <vt:lpstr>Spelling Y2</vt:lpstr>
      <vt:lpstr>PowerPoint Presentation</vt:lpstr>
      <vt:lpstr>PowerPoint Presentation</vt:lpstr>
      <vt:lpstr>Let’s Revisit and Review…</vt:lpstr>
      <vt:lpstr>Do you remember this challenge word?</vt:lpstr>
      <vt:lpstr>find</vt:lpstr>
      <vt:lpstr>find to discover or identify something  </vt:lpstr>
      <vt:lpstr>  </vt:lpstr>
      <vt:lpstr>Do you remember this challenge word?</vt:lpstr>
      <vt:lpstr> mind</vt:lpstr>
      <vt:lpstr>a person’s ability to think and reason</vt:lpstr>
      <vt:lpstr>A lot of thoughts ran through my mind.</vt:lpstr>
      <vt:lpstr>-il</vt:lpstr>
      <vt:lpstr>The sound /l/ spelt with ‘il’ at the end of words. </vt:lpstr>
      <vt:lpstr>daffodil</vt:lpstr>
      <vt:lpstr>daffodil</vt:lpstr>
      <vt:lpstr>until</vt:lpstr>
      <vt:lpstr>until</vt:lpstr>
      <vt:lpstr>Let’s Teach and Practise</vt:lpstr>
      <vt:lpstr>c</vt:lpstr>
      <vt:lpstr>c /s/ (phoneme) spelt with “c” grapheme e.g. ice </vt:lpstr>
      <vt:lpstr>race</vt:lpstr>
      <vt:lpstr>race</vt:lpstr>
      <vt:lpstr>race</vt:lpstr>
      <vt:lpstr>ice</vt:lpstr>
      <vt:lpstr>ice</vt:lpstr>
      <vt:lpstr>ice</vt:lpstr>
      <vt:lpstr>race</vt:lpstr>
      <vt:lpstr>race race  The tortoise won the race. </vt:lpstr>
      <vt:lpstr>ice</vt:lpstr>
      <vt:lpstr>ice ice There is a lot of ice on the car window!</vt:lpstr>
      <vt:lpstr>The tortoise won the race.</vt:lpstr>
      <vt:lpstr>The tortoise won the ____.</vt:lpstr>
      <vt:lpstr>The tortoise won the race.</vt:lpstr>
      <vt:lpstr>There is lots of ice on the car window! </vt:lpstr>
      <vt:lpstr>There is lots of ___ on the car window! </vt:lpstr>
      <vt:lpstr>There is lots of ice on the car window! </vt:lpstr>
      <vt:lpstr>New CHALLENGE words.</vt:lpstr>
      <vt:lpstr>have</vt:lpstr>
      <vt:lpstr>have to own, posses or hold</vt:lpstr>
      <vt:lpstr>I have a headache!</vt:lpstr>
      <vt:lpstr>behind</vt:lpstr>
      <vt:lpstr>behind at or to the far side of something</vt:lpstr>
      <vt:lpstr>There is a rhino behind me!</vt:lpstr>
      <vt:lpstr>Let’s Practise and Apply.</vt:lpstr>
      <vt:lpstr>Can you spot the spelling rule words and the challenge words?</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Write this sentence as I dictate it to you.</vt:lpstr>
      <vt:lpstr>In the winter, a running race may need to be cancelled due to ice.</vt:lpstr>
      <vt:lpstr>PowerPoint Presentation</vt:lpstr>
      <vt:lpstr>PowerPoint Presentation</vt:lpstr>
      <vt:lpstr>Let’s Revisit and Review…</vt:lpstr>
      <vt:lpstr>Do you remember this challenge word?</vt:lpstr>
      <vt:lpstr>find</vt:lpstr>
      <vt:lpstr>PowerPoint Presentation</vt:lpstr>
      <vt:lpstr> </vt:lpstr>
      <vt:lpstr>Do you remember this challenge word?</vt:lpstr>
      <vt:lpstr> mind</vt:lpstr>
      <vt:lpstr>PowerPoint Presentation</vt:lpstr>
      <vt:lpstr> .</vt:lpstr>
      <vt:lpstr>-il</vt:lpstr>
      <vt:lpstr>The sound /l/ spelt with ‘il’ at the end of words. </vt:lpstr>
      <vt:lpstr>fossil</vt:lpstr>
      <vt:lpstr>fossil</vt:lpstr>
      <vt:lpstr>    fossil</vt:lpstr>
      <vt:lpstr>pencil</vt:lpstr>
      <vt:lpstr>pencil</vt:lpstr>
      <vt:lpstr>pencil</vt:lpstr>
      <vt:lpstr>Let’s Teach and Practise</vt:lpstr>
      <vt:lpstr>c</vt:lpstr>
      <vt:lpstr>PowerPoint Presentation</vt:lpstr>
      <vt:lpstr>c /s/ (phoneme) spelt with “c” grapheme e.g. ice </vt:lpstr>
      <vt:lpstr>city</vt:lpstr>
      <vt:lpstr>city</vt:lpstr>
      <vt:lpstr>dice</vt:lpstr>
      <vt:lpstr>dice</vt:lpstr>
      <vt:lpstr>city </vt:lpstr>
      <vt:lpstr>City London is a busy city. </vt:lpstr>
      <vt:lpstr>dice</vt:lpstr>
      <vt:lpstr>dice</vt:lpstr>
      <vt:lpstr>dice A dice has numbers or dots used when playing board games.</vt:lpstr>
      <vt:lpstr>London is a busy city.  </vt:lpstr>
      <vt:lpstr>London is a busy ____.  </vt:lpstr>
      <vt:lpstr>London is a busy city.  </vt:lpstr>
      <vt:lpstr>A dice has numbers or dots used when playing board games. </vt:lpstr>
      <vt:lpstr>A ____ has numbers or dots used when playing board games. </vt:lpstr>
      <vt:lpstr>A dice has numbers or dots used when playing board games. </vt:lpstr>
      <vt:lpstr>New CHALLENGE words.</vt:lpstr>
      <vt:lpstr>have</vt:lpstr>
      <vt:lpstr>have to own, posses or hold</vt:lpstr>
      <vt:lpstr>I have a headache!</vt:lpstr>
      <vt:lpstr>behind</vt:lpstr>
      <vt:lpstr>behind at or to the far side of something</vt:lpstr>
      <vt:lpstr>There is a rhino behind me!</vt:lpstr>
      <vt:lpstr>Let’s Practise and Apply.</vt:lpstr>
      <vt:lpstr>Can you spot the spelling rule words and the challenge words?</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Write this sentence as I dictate it to you.</vt:lpstr>
      <vt:lpstr>The organisers have to make sure the runners are safe.</vt:lpstr>
      <vt:lpstr>PowerPoint Presentation</vt:lpstr>
      <vt:lpstr>PowerPoint Presentation</vt:lpstr>
      <vt:lpstr>Let’s Revisit and Review…</vt:lpstr>
      <vt:lpstr>Do you remember this challenge word?</vt:lpstr>
      <vt:lpstr>find</vt:lpstr>
      <vt:lpstr>find to discover or identify something  </vt:lpstr>
      <vt:lpstr>PowerPoint Presentation</vt:lpstr>
      <vt:lpstr>Do you remember this challenge word?</vt:lpstr>
      <vt:lpstr>PowerPoint Presentation</vt:lpstr>
      <vt:lpstr>PowerPoint Presentation</vt:lpstr>
      <vt:lpstr>PowerPoint Presentation</vt:lpstr>
      <vt:lpstr>-il</vt:lpstr>
      <vt:lpstr>The sound /l/ spelt with ‘il’ at the end of words. </vt:lpstr>
      <vt:lpstr>nostril</vt:lpstr>
      <vt:lpstr>nostril</vt:lpstr>
      <vt:lpstr>nostril</vt:lpstr>
      <vt:lpstr>pupil</vt:lpstr>
      <vt:lpstr>pupil</vt:lpstr>
      <vt:lpstr>pupil</vt:lpstr>
      <vt:lpstr>Let’s Teach and Practise</vt:lpstr>
      <vt:lpstr> </vt:lpstr>
      <vt:lpstr>Plural /s/ and /es/ endings</vt:lpstr>
      <vt:lpstr>boys</vt:lpstr>
      <vt:lpstr>boys</vt:lpstr>
      <vt:lpstr>girls</vt:lpstr>
      <vt:lpstr>girls</vt:lpstr>
      <vt:lpstr>trucks</vt:lpstr>
      <vt:lpstr>trucks</vt:lpstr>
      <vt:lpstr>boys boy + s = boys</vt:lpstr>
      <vt:lpstr>boys boy + s = boys Please can the boys eat the chocolate cake! </vt:lpstr>
      <vt:lpstr>girls girl+ s = girls</vt:lpstr>
      <vt:lpstr>girls girl+ s = girls The girls won the snowball fight at the disco! </vt:lpstr>
      <vt:lpstr>trucks truck + s = trucks</vt:lpstr>
      <vt:lpstr>trucks truck + s = trucks Cars and trucks can drive faster on motorways than roads.</vt:lpstr>
      <vt:lpstr>Please can the boys eat the chocolate cake! </vt:lpstr>
      <vt:lpstr>Please can the ____ eat the chocolate cake! </vt:lpstr>
      <vt:lpstr>Please can the boys eat the chocolate cake! </vt:lpstr>
      <vt:lpstr>The girls won the snowball fight at the disco! </vt:lpstr>
      <vt:lpstr>The _____ won the snowball fight at the disco! </vt:lpstr>
      <vt:lpstr>The girls won the snowball fight at the disco! </vt:lpstr>
      <vt:lpstr>Cars and trucks can drive faster on motorways than roads. </vt:lpstr>
      <vt:lpstr>Cars and ______ can drive faster on motorways than roads. </vt:lpstr>
      <vt:lpstr>Cars and trucks can drive faster on motorways than roads. </vt:lpstr>
      <vt:lpstr>New CHALLENGE words.</vt:lpstr>
      <vt:lpstr>have</vt:lpstr>
      <vt:lpstr>have to own, posses or hold</vt:lpstr>
      <vt:lpstr>I have a headache!</vt:lpstr>
      <vt:lpstr>behind</vt:lpstr>
      <vt:lpstr>behind at or to the far side of something</vt:lpstr>
      <vt:lpstr>There is a rhino behind me!</vt:lpstr>
      <vt:lpstr>Let’s Practise and Apply.</vt:lpstr>
      <vt:lpstr>Can you spot the spelling rule words and the challenge words?</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Write this sentence as I dictate it to you.</vt:lpstr>
      <vt:lpstr>Boys and girls can stay in buildings in the city to escape from the cold weather.  </vt:lpstr>
      <vt:lpstr>PowerPoint Presentation</vt:lpstr>
      <vt:lpstr>PowerPoint Presentation</vt:lpstr>
      <vt:lpstr>Let’s Revisit and Review…</vt:lpstr>
      <vt:lpstr>Do you remember this challenge word?</vt:lpstr>
      <vt:lpstr>find</vt:lpstr>
      <vt:lpstr>find to discover or identify something  </vt:lpstr>
      <vt:lpstr>PowerPoint Presentation</vt:lpstr>
      <vt:lpstr>Do you remember this challenge word?</vt:lpstr>
      <vt:lpstr> mind</vt:lpstr>
      <vt:lpstr>PowerPoint Presentation</vt:lpstr>
      <vt:lpstr>PowerPoint Presentation</vt:lpstr>
      <vt:lpstr>-il</vt:lpstr>
      <vt:lpstr>The sound /l/ spelt with ‘il’ at the end of words. </vt:lpstr>
      <vt:lpstr>stencil</vt:lpstr>
      <vt:lpstr>stencil</vt:lpstr>
      <vt:lpstr>basil</vt:lpstr>
      <vt:lpstr>basil</vt:lpstr>
      <vt:lpstr>Let’s Teach and Practise</vt:lpstr>
      <vt:lpstr>Plural /s/ and /es/ endings</vt:lpstr>
      <vt:lpstr>boxes</vt:lpstr>
      <vt:lpstr>boxes</vt:lpstr>
      <vt:lpstr>brushes</vt:lpstr>
      <vt:lpstr>brushes</vt:lpstr>
      <vt:lpstr>churches</vt:lpstr>
      <vt:lpstr>churches</vt:lpstr>
      <vt:lpstr>boxes box+ es = boxes</vt:lpstr>
      <vt:lpstr>boxes box+ es = boxes Put the crayons in the coloured boxes. </vt:lpstr>
      <vt:lpstr>brushes brush+ es = brushes</vt:lpstr>
      <vt:lpstr>brushes brush+ es = brushes There are lots of brushes in the art cupboard. </vt:lpstr>
      <vt:lpstr>churches church+ es = churches</vt:lpstr>
      <vt:lpstr>churches church+ es = churches There are lots of churches in Norfolk.</vt:lpstr>
      <vt:lpstr>Put the crayons in the coloured boxes.</vt:lpstr>
      <vt:lpstr>Put the crayons in the coloured _____.</vt:lpstr>
      <vt:lpstr>Put the crayons in the coloured boxes.</vt:lpstr>
      <vt:lpstr>There are lots of brushes in the art cupboard. </vt:lpstr>
      <vt:lpstr>There are lots of _______ in the art cupboard. </vt:lpstr>
      <vt:lpstr>There are lots of brushes in the art cupboard. </vt:lpstr>
      <vt:lpstr>There are lots of churches in Norfolk.</vt:lpstr>
      <vt:lpstr>There are lots of ________ in Norfolk.</vt:lpstr>
      <vt:lpstr>There are lots of churches in Norfolk.</vt:lpstr>
      <vt:lpstr>New CHALLENGE words.</vt:lpstr>
      <vt:lpstr>have</vt:lpstr>
      <vt:lpstr>have to own, posses or hold</vt:lpstr>
      <vt:lpstr>behind</vt:lpstr>
      <vt:lpstr>behind at or to the far side of something</vt:lpstr>
      <vt:lpstr>There is a rhino behind me!</vt:lpstr>
      <vt:lpstr>Let’s Practise and Apply.</vt:lpstr>
      <vt:lpstr>Can you spot the spelling rule words and the challenge words?</vt:lpstr>
      <vt:lpstr> 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 Wild Weather In the winter, a running race may need to be cancelled due to ice.  The organisers have to make sure the runners are safe. Boys and girls can stay in buildings in the city to escape from the cold weather.  Runners may have a selection of brushes to clean their equipment before and after a race.  </vt:lpstr>
      <vt:lpstr>Write this sentence as I dictate it to you.</vt:lpstr>
      <vt:lpstr>Runners may have a selection of brushes to clean their equipment before and after a race.</vt:lpstr>
      <vt:lpstr>PowerPoint Presentation</vt:lpstr>
      <vt:lpstr>PowerPoint Presentation</vt:lpstr>
      <vt:lpstr>Can you read these words…</vt:lpstr>
      <vt:lpstr>find</vt:lpstr>
      <vt:lpstr>mind</vt:lpstr>
      <vt:lpstr>have</vt:lpstr>
      <vt:lpstr>behind</vt:lpstr>
      <vt:lpstr>race</vt:lpstr>
      <vt:lpstr>ice</vt:lpstr>
      <vt:lpstr>dice</vt:lpstr>
      <vt:lpstr>city</vt:lpstr>
      <vt:lpstr>girls</vt:lpstr>
      <vt:lpstr>brushes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Sally Loveday</cp:lastModifiedBy>
  <cp:revision>72</cp:revision>
  <cp:lastPrinted>2022-05-27T07:40:55Z</cp:lastPrinted>
  <dcterms:created xsi:type="dcterms:W3CDTF">2022-03-23T13:56:57Z</dcterms:created>
  <dcterms:modified xsi:type="dcterms:W3CDTF">2022-11-20T18:48:44Z</dcterms:modified>
</cp:coreProperties>
</file>