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6"/>
  </p:notesMasterIdLst>
  <p:sldIdLst>
    <p:sldId id="256" r:id="rId2"/>
    <p:sldId id="322" r:id="rId3"/>
    <p:sldId id="257" r:id="rId4"/>
    <p:sldId id="258" r:id="rId5"/>
    <p:sldId id="333" r:id="rId6"/>
    <p:sldId id="853" r:id="rId7"/>
    <p:sldId id="854" r:id="rId8"/>
    <p:sldId id="855" r:id="rId9"/>
    <p:sldId id="337" r:id="rId10"/>
    <p:sldId id="856" r:id="rId11"/>
    <p:sldId id="857" r:id="rId12"/>
    <p:sldId id="858" r:id="rId13"/>
    <p:sldId id="865" r:id="rId14"/>
    <p:sldId id="866" r:id="rId15"/>
    <p:sldId id="867" r:id="rId16"/>
    <p:sldId id="868" r:id="rId17"/>
    <p:sldId id="869" r:id="rId18"/>
    <p:sldId id="870" r:id="rId19"/>
    <p:sldId id="871" r:id="rId20"/>
    <p:sldId id="872" r:id="rId21"/>
    <p:sldId id="267" r:id="rId22"/>
    <p:sldId id="260" r:id="rId23"/>
    <p:sldId id="269" r:id="rId24"/>
    <p:sldId id="272" r:id="rId25"/>
    <p:sldId id="873" r:id="rId26"/>
    <p:sldId id="874" r:id="rId27"/>
    <p:sldId id="875" r:id="rId28"/>
    <p:sldId id="277" r:id="rId29"/>
    <p:sldId id="783" r:id="rId30"/>
    <p:sldId id="286" r:id="rId31"/>
    <p:sldId id="784" r:id="rId32"/>
    <p:sldId id="876" r:id="rId33"/>
    <p:sldId id="877" r:id="rId34"/>
    <p:sldId id="878" r:id="rId35"/>
    <p:sldId id="785" r:id="rId36"/>
    <p:sldId id="879" r:id="rId37"/>
    <p:sldId id="880" r:id="rId38"/>
    <p:sldId id="303" r:id="rId39"/>
    <p:sldId id="306" r:id="rId40"/>
    <p:sldId id="808" r:id="rId41"/>
    <p:sldId id="809" r:id="rId42"/>
    <p:sldId id="791" r:id="rId43"/>
    <p:sldId id="811" r:id="rId44"/>
    <p:sldId id="793" r:id="rId45"/>
    <p:sldId id="304" r:id="rId46"/>
    <p:sldId id="318" r:id="rId47"/>
    <p:sldId id="316" r:id="rId48"/>
    <p:sldId id="881" r:id="rId49"/>
    <p:sldId id="331" r:id="rId50"/>
    <p:sldId id="332" r:id="rId51"/>
    <p:sldId id="323" r:id="rId52"/>
    <p:sldId id="321" r:id="rId53"/>
    <p:sldId id="341" r:id="rId54"/>
    <p:sldId id="342" r:id="rId55"/>
    <p:sldId id="859" r:id="rId56"/>
    <p:sldId id="860" r:id="rId57"/>
    <p:sldId id="861" r:id="rId58"/>
    <p:sldId id="346" r:id="rId59"/>
    <p:sldId id="862" r:id="rId60"/>
    <p:sldId id="863" r:id="rId61"/>
    <p:sldId id="864" r:id="rId62"/>
    <p:sldId id="882" r:id="rId63"/>
    <p:sldId id="883" r:id="rId64"/>
    <p:sldId id="884" r:id="rId65"/>
    <p:sldId id="885" r:id="rId66"/>
    <p:sldId id="886" r:id="rId67"/>
    <p:sldId id="887" r:id="rId68"/>
    <p:sldId id="888" r:id="rId69"/>
    <p:sldId id="889" r:id="rId70"/>
    <p:sldId id="890" r:id="rId71"/>
    <p:sldId id="891" r:id="rId72"/>
    <p:sldId id="366" r:id="rId73"/>
    <p:sldId id="735" r:id="rId74"/>
    <p:sldId id="736" r:id="rId75"/>
    <p:sldId id="370" r:id="rId76"/>
    <p:sldId id="371" r:id="rId77"/>
    <p:sldId id="372" r:id="rId78"/>
    <p:sldId id="373" r:id="rId79"/>
    <p:sldId id="376" r:id="rId80"/>
    <p:sldId id="801" r:id="rId81"/>
    <p:sldId id="378" r:id="rId82"/>
    <p:sldId id="379" r:id="rId83"/>
    <p:sldId id="802" r:id="rId84"/>
    <p:sldId id="384" r:id="rId85"/>
    <p:sldId id="892" r:id="rId86"/>
    <p:sldId id="893" r:id="rId87"/>
    <p:sldId id="803" r:id="rId88"/>
    <p:sldId id="894" r:id="rId89"/>
    <p:sldId id="895" r:id="rId90"/>
    <p:sldId id="393" r:id="rId91"/>
    <p:sldId id="896" r:id="rId92"/>
    <p:sldId id="897" r:id="rId93"/>
    <p:sldId id="898" r:id="rId94"/>
    <p:sldId id="899" r:id="rId95"/>
    <p:sldId id="900" r:id="rId96"/>
    <p:sldId id="901" r:id="rId97"/>
    <p:sldId id="404" r:id="rId98"/>
    <p:sldId id="405" r:id="rId99"/>
    <p:sldId id="902" r:id="rId100"/>
    <p:sldId id="903" r:id="rId101"/>
    <p:sldId id="408" r:id="rId102"/>
    <p:sldId id="409" r:id="rId103"/>
    <p:sldId id="324" r:id="rId104"/>
    <p:sldId id="957" r:id="rId105"/>
    <p:sldId id="410" r:id="rId106"/>
    <p:sldId id="411" r:id="rId107"/>
    <p:sldId id="904" r:id="rId108"/>
    <p:sldId id="905" r:id="rId109"/>
    <p:sldId id="906" r:id="rId110"/>
    <p:sldId id="907" r:id="rId111"/>
    <p:sldId id="908" r:id="rId112"/>
    <p:sldId id="909" r:id="rId113"/>
    <p:sldId id="910" r:id="rId114"/>
    <p:sldId id="911" r:id="rId115"/>
    <p:sldId id="912" r:id="rId116"/>
    <p:sldId id="913" r:id="rId117"/>
    <p:sldId id="914" r:id="rId118"/>
    <p:sldId id="915" r:id="rId119"/>
    <p:sldId id="916" r:id="rId120"/>
    <p:sldId id="917" r:id="rId121"/>
    <p:sldId id="435" r:id="rId122"/>
    <p:sldId id="752" r:id="rId123"/>
    <p:sldId id="753" r:id="rId124"/>
    <p:sldId id="438" r:id="rId125"/>
    <p:sldId id="642" r:id="rId126"/>
    <p:sldId id="439" r:id="rId127"/>
    <p:sldId id="643" r:id="rId128"/>
    <p:sldId id="646" r:id="rId129"/>
    <p:sldId id="440" r:id="rId130"/>
    <p:sldId id="820" r:id="rId131"/>
    <p:sldId id="441" r:id="rId132"/>
    <p:sldId id="821" r:id="rId133"/>
    <p:sldId id="822" r:id="rId134"/>
    <p:sldId id="918" r:id="rId135"/>
    <p:sldId id="919" r:id="rId136"/>
    <p:sldId id="648" r:id="rId137"/>
    <p:sldId id="920" r:id="rId138"/>
    <p:sldId id="921" r:id="rId139"/>
    <p:sldId id="462" r:id="rId140"/>
    <p:sldId id="922" r:id="rId141"/>
    <p:sldId id="923" r:id="rId142"/>
    <p:sldId id="924" r:id="rId143"/>
    <p:sldId id="925" r:id="rId144"/>
    <p:sldId id="926" r:id="rId145"/>
    <p:sldId id="927" r:id="rId146"/>
    <p:sldId id="473" r:id="rId147"/>
    <p:sldId id="474" r:id="rId148"/>
    <p:sldId id="761" r:id="rId149"/>
    <p:sldId id="928" r:id="rId150"/>
    <p:sldId id="477" r:id="rId151"/>
    <p:sldId id="478" r:id="rId152"/>
    <p:sldId id="326" r:id="rId153"/>
    <p:sldId id="327" r:id="rId154"/>
    <p:sldId id="479" r:id="rId155"/>
    <p:sldId id="480" r:id="rId156"/>
    <p:sldId id="929" r:id="rId157"/>
    <p:sldId id="930" r:id="rId158"/>
    <p:sldId id="931" r:id="rId159"/>
    <p:sldId id="932" r:id="rId160"/>
    <p:sldId id="933" r:id="rId161"/>
    <p:sldId id="934" r:id="rId162"/>
    <p:sldId id="935" r:id="rId163"/>
    <p:sldId id="936" r:id="rId164"/>
    <p:sldId id="937" r:id="rId165"/>
    <p:sldId id="938" r:id="rId166"/>
    <p:sldId id="939" r:id="rId167"/>
    <p:sldId id="940" r:id="rId168"/>
    <p:sldId id="941" r:id="rId169"/>
    <p:sldId id="942" r:id="rId170"/>
    <p:sldId id="504" r:id="rId171"/>
    <p:sldId id="943" r:id="rId172"/>
    <p:sldId id="944" r:id="rId173"/>
    <p:sldId id="679" r:id="rId174"/>
    <p:sldId id="678" r:id="rId175"/>
    <p:sldId id="680" r:id="rId176"/>
    <p:sldId id="681" r:id="rId177"/>
    <p:sldId id="684" r:id="rId178"/>
    <p:sldId id="685" r:id="rId179"/>
    <p:sldId id="686" r:id="rId180"/>
    <p:sldId id="770" r:id="rId181"/>
    <p:sldId id="689" r:id="rId182"/>
    <p:sldId id="945" r:id="rId183"/>
    <p:sldId id="946" r:id="rId184"/>
    <p:sldId id="839" r:id="rId185"/>
    <p:sldId id="947" r:id="rId186"/>
    <p:sldId id="948" r:id="rId187"/>
    <p:sldId id="531" r:id="rId188"/>
    <p:sldId id="949" r:id="rId189"/>
    <p:sldId id="950" r:id="rId190"/>
    <p:sldId id="951" r:id="rId191"/>
    <p:sldId id="952" r:id="rId192"/>
    <p:sldId id="953" r:id="rId193"/>
    <p:sldId id="954" r:id="rId194"/>
    <p:sldId id="542" r:id="rId195"/>
    <p:sldId id="543" r:id="rId196"/>
    <p:sldId id="777" r:id="rId197"/>
    <p:sldId id="955" r:id="rId198"/>
    <p:sldId id="546" r:id="rId199"/>
    <p:sldId id="547" r:id="rId200"/>
    <p:sldId id="328" r:id="rId201"/>
    <p:sldId id="329" r:id="rId202"/>
    <p:sldId id="595" r:id="rId203"/>
    <p:sldId id="551" r:id="rId204"/>
    <p:sldId id="705" r:id="rId205"/>
    <p:sldId id="706" r:id="rId206"/>
    <p:sldId id="707" r:id="rId207"/>
    <p:sldId id="708" r:id="rId208"/>
    <p:sldId id="709" r:id="rId209"/>
    <p:sldId id="712" r:id="rId210"/>
    <p:sldId id="710" r:id="rId211"/>
    <p:sldId id="711" r:id="rId212"/>
    <p:sldId id="550" r:id="rId213"/>
    <p:sldId id="597" r:id="rId214"/>
    <p:sldId id="583" r:id="rId215"/>
    <p:sldId id="850" r:id="rId216"/>
    <p:sldId id="956" r:id="rId217"/>
    <p:sldId id="715" r:id="rId218"/>
    <p:sldId id="851" r:id="rId219"/>
    <p:sldId id="590" r:id="rId220"/>
    <p:sldId id="591" r:id="rId221"/>
    <p:sldId id="592" r:id="rId222"/>
    <p:sldId id="598" r:id="rId223"/>
    <p:sldId id="602" r:id="rId224"/>
    <p:sldId id="599" r:id="rId225"/>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364" autoAdjust="0"/>
  </p:normalViewPr>
  <p:slideViewPr>
    <p:cSldViewPr snapToGrid="0">
      <p:cViewPr>
        <p:scale>
          <a:sx n="66" d="100"/>
          <a:sy n="66" d="100"/>
        </p:scale>
        <p:origin x="78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4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27/11/2022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271597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310672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they fall on the ice and </a:t>
            </a:r>
            <a:r>
              <a:rPr lang="en-GB" sz="1200" b="1" kern="1200" dirty="0" smtClean="0">
                <a:solidFill>
                  <a:schemeClr val="tx1"/>
                </a:solidFill>
                <a:effectLst/>
                <a:latin typeface="+mn-lt"/>
                <a:ea typeface="+mn-ea"/>
                <a:cs typeface="+mn-cs"/>
              </a:rPr>
              <a:t>knock</a:t>
            </a:r>
            <a:r>
              <a:rPr lang="en-GB" sz="1200" kern="1200" dirty="0" smtClean="0">
                <a:solidFill>
                  <a:schemeClr val="tx1"/>
                </a:solidFill>
                <a:effectLst/>
                <a:latin typeface="+mn-lt"/>
                <a:ea typeface="+mn-ea"/>
                <a:cs typeface="+mn-cs"/>
              </a:rPr>
              <a:t> their </a:t>
            </a:r>
            <a:r>
              <a:rPr lang="en-GB" sz="1200" b="1" kern="1200" dirty="0" smtClean="0">
                <a:solidFill>
                  <a:schemeClr val="tx1"/>
                </a:solidFill>
                <a:effectLst/>
                <a:latin typeface="+mn-lt"/>
                <a:ea typeface="+mn-ea"/>
                <a:cs typeface="+mn-cs"/>
              </a:rPr>
              <a:t>knees</a:t>
            </a:r>
            <a:r>
              <a:rPr lang="en-GB" sz="1200" kern="1200" dirty="0" smtClean="0">
                <a:solidFill>
                  <a:schemeClr val="tx1"/>
                </a:solidFill>
                <a:effectLst/>
                <a:latin typeface="+mn-lt"/>
                <a:ea typeface="+mn-ea"/>
                <a:cs typeface="+mn-cs"/>
              </a:rPr>
              <a:t>, they should have extra padding.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103</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106</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306038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62409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4088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36154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Sometimes, children are </a:t>
            </a:r>
            <a:r>
              <a:rPr lang="en-GB" sz="1200" b="1" kern="1200" dirty="0" smtClean="0">
                <a:solidFill>
                  <a:schemeClr val="tx1"/>
                </a:solidFill>
                <a:effectLst/>
                <a:latin typeface="+mn-lt"/>
                <a:ea typeface="+mn-ea"/>
                <a:cs typeface="+mn-cs"/>
              </a:rPr>
              <a:t>asked</a:t>
            </a:r>
            <a:r>
              <a:rPr lang="en-GB" sz="1200" kern="1200" dirty="0" smtClean="0">
                <a:solidFill>
                  <a:schemeClr val="tx1"/>
                </a:solidFill>
                <a:effectLst/>
                <a:latin typeface="+mn-lt"/>
                <a:ea typeface="+mn-ea"/>
                <a:cs typeface="+mn-cs"/>
              </a:rPr>
              <a:t> to not jump on icy puddles in case they slip.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dirty="0"/>
          </a:p>
        </p:txBody>
      </p:sp>
    </p:spTree>
    <p:extLst>
      <p:ext uri="{BB962C8B-B14F-4D97-AF65-F5344CB8AC3E}">
        <p14:creationId xmlns:p14="http://schemas.microsoft.com/office/powerpoint/2010/main" val="120640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dirty="0"/>
          </a:p>
        </p:txBody>
      </p:sp>
    </p:spTree>
    <p:extLst>
      <p:ext uri="{BB962C8B-B14F-4D97-AF65-F5344CB8AC3E}">
        <p14:creationId xmlns:p14="http://schemas.microsoft.com/office/powerpoint/2010/main" val="114530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dirty="0"/>
          </a:p>
        </p:txBody>
      </p:sp>
    </p:spTree>
    <p:extLst>
      <p:ext uri="{BB962C8B-B14F-4D97-AF65-F5344CB8AC3E}">
        <p14:creationId xmlns:p14="http://schemas.microsoft.com/office/powerpoint/2010/main" val="3923336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4132242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Once a child </a:t>
            </a:r>
            <a:r>
              <a:rPr lang="en-GB" sz="1200" b="1" kern="1200" dirty="0" smtClean="0">
                <a:solidFill>
                  <a:schemeClr val="tx1"/>
                </a:solidFill>
                <a:effectLst/>
                <a:latin typeface="+mn-lt"/>
                <a:ea typeface="+mn-ea"/>
                <a:cs typeface="+mn-cs"/>
              </a:rPr>
              <a:t>jumped </a:t>
            </a:r>
            <a:r>
              <a:rPr lang="en-GB" sz="1200" kern="1200" dirty="0" smtClean="0">
                <a:solidFill>
                  <a:schemeClr val="tx1"/>
                </a:solidFill>
                <a:effectLst/>
                <a:latin typeface="+mn-lt"/>
                <a:ea typeface="+mn-ea"/>
                <a:cs typeface="+mn-cs"/>
              </a:rPr>
              <a:t>on an icy puddle and fell badly.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read these words?</a:t>
            </a:r>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87706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393466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943929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402285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1018606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2306071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489349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3467182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1805100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 can the children write these</a:t>
            </a:r>
            <a:r>
              <a:rPr lang="en-GB" baseline="0" dirty="0" smtClean="0"/>
              <a:t> in their spelling books</a:t>
            </a:r>
            <a:r>
              <a:rPr lang="en-GB" baseline="0" dirty="0" smtClean="0"/>
              <a:t>?</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have, behind, child, children, knock, gnat, worked, played, jumped, </a:t>
            </a:r>
          </a:p>
          <a:p>
            <a:endParaRPr lang="en-GB" baseline="0"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2400932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977941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671406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1620330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671964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23</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27</a:t>
            </a:fld>
            <a:endParaRPr lang="en-GB"/>
          </a:p>
        </p:txBody>
      </p:sp>
    </p:spTree>
    <p:extLst>
      <p:ext uri="{BB962C8B-B14F-4D97-AF65-F5344CB8AC3E}">
        <p14:creationId xmlns:p14="http://schemas.microsoft.com/office/powerpoint/2010/main" val="76707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bad weather, </a:t>
            </a:r>
            <a:r>
              <a:rPr lang="en-GB" sz="1200" b="1" kern="1200" dirty="0" smtClean="0">
                <a:solidFill>
                  <a:schemeClr val="tx1"/>
                </a:solidFill>
                <a:effectLst/>
                <a:latin typeface="+mn-lt"/>
                <a:ea typeface="+mn-ea"/>
                <a:cs typeface="+mn-cs"/>
              </a:rPr>
              <a:t>children</a:t>
            </a:r>
            <a:r>
              <a:rPr lang="en-GB" sz="1200" kern="1200" dirty="0" smtClean="0">
                <a:solidFill>
                  <a:schemeClr val="tx1"/>
                </a:solidFill>
                <a:effectLst/>
                <a:latin typeface="+mn-lt"/>
                <a:ea typeface="+mn-ea"/>
                <a:cs typeface="+mn-cs"/>
              </a:rPr>
              <a:t> are often asked to wear extra layers to keep warm.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314740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27/11/2022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27/11/2022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hyperlink" Target="https://www.etymonline.com/word/child#etymonline_v_11261"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hyperlink" Target="https://www.etymonline.com/word/children#etymonline_v_25917"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etymonline.com/word/child?ref=etymonline_crossreference" TargetMode="Externa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panose="02000000000000000000" pitchFamily="2" charset="0"/>
              </a:rPr>
              <a:t>Spelling </a:t>
            </a:r>
            <a:r>
              <a:rPr lang="en-GB" dirty="0" smtClean="0">
                <a:latin typeface="Twinkl" panose="02000000000000000000" pitchFamily="2" charset="0"/>
              </a:rPr>
              <a:t>Y2</a:t>
            </a:r>
            <a:endParaRPr lang="en-GB" dirty="0">
              <a:latin typeface="Twinkl" panose="02000000000000000000" pitchFamily="2" charset="0"/>
            </a:endParaRP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panose="02000000000000000000" pitchFamily="2" charset="0"/>
              </a:rPr>
              <a:t>Mastering spellings: building of the foundations of phonics </a:t>
            </a:r>
          </a:p>
          <a:p>
            <a:endParaRPr lang="en-GB" dirty="0">
              <a:latin typeface="Twinkl" panose="02000000000000000000" pitchFamily="2" charset="0"/>
            </a:endParaRPr>
          </a:p>
          <a:p>
            <a:r>
              <a:rPr lang="en-GB" dirty="0">
                <a:latin typeface="Twinkl" panose="02000000000000000000" pitchFamily="2" charset="0"/>
              </a:rPr>
              <a:t>Autumn 2</a:t>
            </a:r>
          </a:p>
          <a:p>
            <a:r>
              <a:rPr lang="en-GB" dirty="0">
                <a:latin typeface="Twinkl" panose="02000000000000000000" pitchFamily="2" charset="0"/>
              </a:rPr>
              <a:t>Week </a:t>
            </a:r>
            <a:r>
              <a:rPr lang="en-GB" dirty="0" smtClean="0">
                <a:latin typeface="Twinkl" panose="02000000000000000000" pitchFamily="2" charset="0"/>
              </a:rPr>
              <a:t>5</a:t>
            </a:r>
            <a:endParaRPr lang="en-GB" dirty="0">
              <a:latin typeface="Twinkl" panose="02000000000000000000" pitchFamily="2" charset="0"/>
            </a:endParaRP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30064446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a:t>
            </a:r>
            <a:r>
              <a:rPr lang="en-GB" sz="4400" b="1" dirty="0">
                <a:latin typeface="Twinkl" panose="02000000000000000000" pitchFamily="2" charset="0"/>
              </a:rPr>
              <a:t>children</a:t>
            </a:r>
            <a:r>
              <a:rPr lang="en-GB" sz="4400" dirty="0">
                <a:latin typeface="Twinkl" panose="02000000000000000000" pitchFamily="2" charset="0"/>
              </a:rPr>
              <a:t> are often asked to wear extra layers to keep warm.  If they fall on the ice and </a:t>
            </a:r>
            <a:r>
              <a:rPr lang="en-GB" sz="4400" b="1" dirty="0">
                <a:latin typeface="Twinkl" panose="02000000000000000000" pitchFamily="2" charset="0"/>
              </a:rPr>
              <a:t>knock</a:t>
            </a:r>
            <a:r>
              <a:rPr lang="en-GB" sz="4400" dirty="0">
                <a:latin typeface="Twinkl" panose="02000000000000000000" pitchFamily="2" charset="0"/>
              </a:rPr>
              <a:t> their </a:t>
            </a:r>
            <a:r>
              <a:rPr lang="en-GB" sz="4400" b="1" dirty="0">
                <a:latin typeface="Twinkl" panose="02000000000000000000" pitchFamily="2" charset="0"/>
              </a:rPr>
              <a:t>knees</a:t>
            </a:r>
            <a:r>
              <a:rPr lang="en-GB" sz="4400" dirty="0">
                <a:latin typeface="Twinkl" panose="02000000000000000000" pitchFamily="2" charset="0"/>
              </a:rPr>
              <a:t>, they should have extra padding.  Sometimes, </a:t>
            </a:r>
            <a:r>
              <a:rPr lang="en-GB" sz="4400" b="1" dirty="0">
                <a:latin typeface="Twinkl" panose="02000000000000000000" pitchFamily="2" charset="0"/>
              </a:rPr>
              <a:t>children</a:t>
            </a:r>
            <a:r>
              <a:rPr lang="en-GB" sz="4400" dirty="0">
                <a:latin typeface="Twinkl" panose="02000000000000000000" pitchFamily="2" charset="0"/>
              </a:rPr>
              <a:t> are asked to not jump on icy puddles in case they slip.  Once a </a:t>
            </a:r>
            <a:r>
              <a:rPr lang="en-GB" sz="4400" b="1" dirty="0">
                <a:latin typeface="Twinkl" panose="02000000000000000000" pitchFamily="2" charset="0"/>
              </a:rPr>
              <a:t>child</a:t>
            </a:r>
            <a:r>
              <a:rPr lang="en-GB" sz="4400" dirty="0">
                <a:latin typeface="Twinkl" panose="02000000000000000000" pitchFamily="2" charset="0"/>
              </a:rPr>
              <a:t>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554115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6721126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If they fall on the ice and </a:t>
            </a:r>
            <a:r>
              <a:rPr lang="en-GB" b="1" dirty="0">
                <a:latin typeface="Twinkl" panose="02000000000000000000" pitchFamily="2" charset="0"/>
              </a:rPr>
              <a:t>knock</a:t>
            </a:r>
            <a:r>
              <a:rPr lang="en-GB" dirty="0">
                <a:latin typeface="Twinkl" panose="02000000000000000000" pitchFamily="2" charset="0"/>
              </a:rPr>
              <a:t> their </a:t>
            </a:r>
            <a:r>
              <a:rPr lang="en-GB" b="1" dirty="0">
                <a:latin typeface="Twinkl" panose="02000000000000000000" pitchFamily="2" charset="0"/>
              </a:rPr>
              <a:t>knees</a:t>
            </a:r>
            <a:r>
              <a:rPr lang="en-GB" dirty="0">
                <a:latin typeface="Twinkl" panose="02000000000000000000" pitchFamily="2" charset="0"/>
              </a:rPr>
              <a:t>, they should have extra padding.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5 </a:t>
            </a:r>
            <a:r>
              <a:rPr lang="en-GB" sz="7200" dirty="0">
                <a:latin typeface="Twinkl" panose="02000000000000000000" pitchFamily="2" charset="0"/>
              </a:rPr>
              <a:t>- Wednesday</a:t>
            </a:r>
          </a:p>
          <a:p>
            <a:endParaRPr lang="en-GB" sz="7200" dirty="0"/>
          </a:p>
        </p:txBody>
      </p:sp>
    </p:spTree>
    <p:extLst>
      <p:ext uri="{BB962C8B-B14F-4D97-AF65-F5344CB8AC3E}">
        <p14:creationId xmlns:p14="http://schemas.microsoft.com/office/powerpoint/2010/main" val="40259213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9850" y="1028700"/>
            <a:ext cx="6972300" cy="4800600"/>
          </a:xfrm>
          <a:prstGeom prst="rect">
            <a:avLst/>
          </a:prstGeom>
        </p:spPr>
      </p:pic>
    </p:spTree>
    <p:extLst>
      <p:ext uri="{BB962C8B-B14F-4D97-AF65-F5344CB8AC3E}">
        <p14:creationId xmlns:p14="http://schemas.microsoft.com/office/powerpoint/2010/main" val="3904356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23064621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a:t>
            </a:r>
            <a:r>
              <a:rPr lang="en-GB" dirty="0" smtClean="0">
                <a:latin typeface="Twinkl" panose="02000000000000000000" pitchFamily="2" charset="0"/>
              </a:rPr>
              <a:t>challenge word?</a:t>
            </a:r>
            <a:endParaRPr lang="en-GB" dirty="0">
              <a:latin typeface="Twinkl" panose="02000000000000000000" pitchFamily="2" charset="0"/>
            </a:endParaRPr>
          </a:p>
        </p:txBody>
      </p:sp>
    </p:spTree>
    <p:extLst>
      <p:ext uri="{BB962C8B-B14F-4D97-AF65-F5344CB8AC3E}">
        <p14:creationId xmlns:p14="http://schemas.microsoft.com/office/powerpoint/2010/main" val="33871498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16955085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br>
              <a:rPr lang="en-US" sz="9600" dirty="0" smtClean="0">
                <a:latin typeface="Twinkl" panose="02000000000000000000" pitchFamily="2" charset="0"/>
              </a:rPr>
            </a:br>
            <a:r>
              <a:rPr lang="en-US" sz="5400" dirty="0" smtClean="0">
                <a:latin typeface="Twinkl" panose="02000000000000000000" pitchFamily="2" charset="0"/>
              </a:rPr>
              <a:t>to 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5019296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1517574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5005796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16045907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20010970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42584596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42889206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fr-FR" dirty="0">
                <a:latin typeface="Twinkl" panose="02000000000000000000" pitchFamily="2" charset="0"/>
              </a:rPr>
              <a:t>Plural /s/ and /es/ </a:t>
            </a:r>
            <a:r>
              <a:rPr lang="fr-FR" dirty="0" err="1">
                <a:latin typeface="Twinkl" panose="02000000000000000000" pitchFamily="2" charset="0"/>
              </a:rPr>
              <a:t>endings</a:t>
            </a:r>
            <a:endParaRPr lang="en-GB" sz="28700" dirty="0">
              <a:latin typeface="Twinkl" panose="02000000000000000000" pitchFamily="2" charset="0"/>
            </a:endParaRPr>
          </a:p>
        </p:txBody>
      </p:sp>
    </p:spTree>
    <p:extLst>
      <p:ext uri="{BB962C8B-B14F-4D97-AF65-F5344CB8AC3E}">
        <p14:creationId xmlns:p14="http://schemas.microsoft.com/office/powerpoint/2010/main" val="12618807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boys</a:t>
            </a:r>
            <a:endParaRPr lang="en-GB" sz="19900" dirty="0">
              <a:latin typeface="Twinkl" panose="02000000000000000000" pitchFamily="2" charset="0"/>
            </a:endParaRPr>
          </a:p>
        </p:txBody>
      </p:sp>
    </p:spTree>
    <p:extLst>
      <p:ext uri="{BB962C8B-B14F-4D97-AF65-F5344CB8AC3E}">
        <p14:creationId xmlns:p14="http://schemas.microsoft.com/office/powerpoint/2010/main" val="35907500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boys</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460111" y="2362768"/>
            <a:ext cx="2225233" cy="2591025"/>
          </a:xfrm>
          <a:prstGeom prst="rect">
            <a:avLst/>
          </a:prstGeom>
        </p:spPr>
      </p:pic>
    </p:spTree>
    <p:extLst>
      <p:ext uri="{BB962C8B-B14F-4D97-AF65-F5344CB8AC3E}">
        <p14:creationId xmlns:p14="http://schemas.microsoft.com/office/powerpoint/2010/main" val="18359889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girls</a:t>
            </a:r>
            <a:endParaRPr lang="en-GB" sz="19900" dirty="0">
              <a:latin typeface="Twinkl" panose="02000000000000000000" pitchFamily="2" charset="0"/>
            </a:endParaRPr>
          </a:p>
        </p:txBody>
      </p:sp>
    </p:spTree>
    <p:extLst>
      <p:ext uri="{BB962C8B-B14F-4D97-AF65-F5344CB8AC3E}">
        <p14:creationId xmlns:p14="http://schemas.microsoft.com/office/powerpoint/2010/main" val="4159744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girls</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407495" y="1599408"/>
            <a:ext cx="2225233" cy="2591025"/>
          </a:xfrm>
          <a:prstGeom prst="rect">
            <a:avLst/>
          </a:prstGeom>
        </p:spPr>
      </p:pic>
    </p:spTree>
    <p:extLst>
      <p:ext uri="{BB962C8B-B14F-4D97-AF65-F5344CB8AC3E}">
        <p14:creationId xmlns:p14="http://schemas.microsoft.com/office/powerpoint/2010/main" val="258639925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trucks</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2365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235888607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smtClean="0">
                <a:latin typeface="Twinkl" panose="02000000000000000000" pitchFamily="2" charset="0"/>
              </a:rPr>
              <a:t>trucks</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8479057" y="1709738"/>
            <a:ext cx="2225233" cy="2591025"/>
          </a:xfrm>
          <a:prstGeom prst="rect">
            <a:avLst/>
          </a:prstGeom>
        </p:spPr>
      </p:pic>
    </p:spTree>
    <p:extLst>
      <p:ext uri="{BB962C8B-B14F-4D97-AF65-F5344CB8AC3E}">
        <p14:creationId xmlns:p14="http://schemas.microsoft.com/office/powerpoint/2010/main" val="23471686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err="1" smtClean="0">
                <a:latin typeface="Twinkl" panose="02000000000000000000" pitchFamily="2" charset="0"/>
              </a:rPr>
              <a:t>ed</a:t>
            </a:r>
            <a:endParaRPr lang="en-GB" sz="28700" dirty="0">
              <a:latin typeface="Twinkl" panose="02000000000000000000" pitchFamily="2" charset="0"/>
            </a:endParaRPr>
          </a:p>
        </p:txBody>
      </p:sp>
    </p:spTree>
    <p:extLst>
      <p:ext uri="{BB962C8B-B14F-4D97-AF65-F5344CB8AC3E}">
        <p14:creationId xmlns:p14="http://schemas.microsoft.com/office/powerpoint/2010/main" val="6860981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en-US" sz="13800" dirty="0" err="1" smtClean="0">
                <a:latin typeface="Twinkl" panose="02000000000000000000" pitchFamily="2" charset="0"/>
              </a:rPr>
              <a:t>ed</a:t>
            </a:r>
            <a:r>
              <a:rPr lang="en-US" sz="6600" dirty="0" smtClean="0">
                <a:latin typeface="Twinkl" panose="02000000000000000000" pitchFamily="2" charset="0"/>
              </a:rPr>
              <a:t/>
            </a:r>
            <a:br>
              <a:rPr lang="en-US" sz="6600" dirty="0" smtClean="0">
                <a:latin typeface="Twinkl" panose="02000000000000000000" pitchFamily="2" charset="0"/>
              </a:rPr>
            </a:br>
            <a:r>
              <a:rPr lang="en-US" sz="6600" dirty="0" smtClean="0">
                <a:latin typeface="Twinkl" panose="02000000000000000000" pitchFamily="2" charset="0"/>
              </a:rPr>
              <a:t>adding the suffix “</a:t>
            </a:r>
            <a:r>
              <a:rPr lang="en-US" sz="6600" dirty="0" err="1" smtClean="0">
                <a:latin typeface="Twinkl" panose="02000000000000000000" pitchFamily="2" charset="0"/>
              </a:rPr>
              <a:t>ed</a:t>
            </a:r>
            <a:r>
              <a:rPr lang="en-US" sz="6600" dirty="0" smtClean="0">
                <a:latin typeface="Twinkl" panose="02000000000000000000" pitchFamily="2" charset="0"/>
              </a:rPr>
              <a:t>” at the end of words to show the thing happened in the past.</a:t>
            </a:r>
            <a:endParaRPr lang="en-GB" sz="6600" dirty="0">
              <a:latin typeface="Twinkl" panose="02000000000000000000" pitchFamily="2" charset="0"/>
            </a:endParaRPr>
          </a:p>
        </p:txBody>
      </p:sp>
    </p:spTree>
    <p:extLst>
      <p:ext uri="{BB962C8B-B14F-4D97-AF65-F5344CB8AC3E}">
        <p14:creationId xmlns:p14="http://schemas.microsoft.com/office/powerpoint/2010/main" val="30705417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worked</a:t>
            </a:r>
            <a:endParaRPr lang="en-GB" sz="19900" dirty="0">
              <a:latin typeface="Twinkl" panose="02000000000000000000" pitchFamily="2" charset="0"/>
            </a:endParaRPr>
          </a:p>
        </p:txBody>
      </p:sp>
    </p:spTree>
    <p:extLst>
      <p:ext uri="{BB962C8B-B14F-4D97-AF65-F5344CB8AC3E}">
        <p14:creationId xmlns:p14="http://schemas.microsoft.com/office/powerpoint/2010/main" val="1981023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worked</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748025" y="2443730"/>
            <a:ext cx="2225233" cy="2591025"/>
          </a:xfrm>
          <a:prstGeom prst="rect">
            <a:avLst/>
          </a:prstGeom>
        </p:spPr>
      </p:pic>
    </p:spTree>
    <p:extLst>
      <p:ext uri="{BB962C8B-B14F-4D97-AF65-F5344CB8AC3E}">
        <p14:creationId xmlns:p14="http://schemas.microsoft.com/office/powerpoint/2010/main" val="179274363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jumped</a:t>
            </a:r>
            <a:endParaRPr lang="en-GB" sz="19900" dirty="0">
              <a:latin typeface="Twinkl" panose="02000000000000000000" pitchFamily="2" charset="0"/>
            </a:endParaRPr>
          </a:p>
        </p:txBody>
      </p:sp>
    </p:spTree>
    <p:extLst>
      <p:ext uri="{BB962C8B-B14F-4D97-AF65-F5344CB8AC3E}">
        <p14:creationId xmlns:p14="http://schemas.microsoft.com/office/powerpoint/2010/main" val="30249719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jumped</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806247" y="1625818"/>
            <a:ext cx="2225233" cy="2591025"/>
          </a:xfrm>
          <a:prstGeom prst="rect">
            <a:avLst/>
          </a:prstGeom>
        </p:spPr>
      </p:pic>
    </p:spTree>
    <p:extLst>
      <p:ext uri="{BB962C8B-B14F-4D97-AF65-F5344CB8AC3E}">
        <p14:creationId xmlns:p14="http://schemas.microsoft.com/office/powerpoint/2010/main" val="15059924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9900" dirty="0" smtClean="0">
                <a:latin typeface="Twinkl" panose="02000000000000000000" pitchFamily="2" charset="0"/>
              </a:rPr>
              <a:t>worked</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00758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worked</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work</a:t>
            </a:r>
            <a:r>
              <a:rPr lang="en-US" sz="7200" dirty="0" smtClean="0">
                <a:latin typeface="Twinkl" panose="02000000000000000000" pitchFamily="2" charset="0"/>
              </a:rPr>
              <a:t>+ </a:t>
            </a:r>
            <a:r>
              <a:rPr lang="en-US" sz="7200" dirty="0" err="1" smtClean="0">
                <a:latin typeface="Twinkl" panose="02000000000000000000" pitchFamily="2" charset="0"/>
              </a:rPr>
              <a:t>ed</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worked</a:t>
            </a:r>
            <a:endParaRPr lang="en-GB" sz="72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88385" y="345064"/>
            <a:ext cx="2556597" cy="2689985"/>
          </a:xfrm>
          <a:prstGeom prst="rect">
            <a:avLst/>
          </a:prstGeom>
        </p:spPr>
      </p:pic>
    </p:spTree>
    <p:extLst>
      <p:ext uri="{BB962C8B-B14F-4D97-AF65-F5344CB8AC3E}">
        <p14:creationId xmlns:p14="http://schemas.microsoft.com/office/powerpoint/2010/main" val="251196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a:latin typeface="Twinkl" panose="02000000000000000000" pitchFamily="2" charset="0"/>
              </a:rPr>
              <a:t>c</a:t>
            </a:r>
            <a:endParaRPr lang="en-GB" sz="28700" dirty="0">
              <a:latin typeface="Twinkl" panose="02000000000000000000" pitchFamily="2" charset="0"/>
            </a:endParaRPr>
          </a:p>
        </p:txBody>
      </p:sp>
    </p:spTree>
    <p:extLst>
      <p:ext uri="{BB962C8B-B14F-4D97-AF65-F5344CB8AC3E}">
        <p14:creationId xmlns:p14="http://schemas.microsoft.com/office/powerpoint/2010/main" val="28929095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926275"/>
          </a:xfrm>
        </p:spPr>
        <p:txBody>
          <a:bodyPr>
            <a:noAutofit/>
          </a:bodyPr>
          <a:lstStyle/>
          <a:p>
            <a:pPr algn="ctr"/>
            <a:r>
              <a:rPr lang="en-US" sz="4800" dirty="0" smtClean="0">
                <a:latin typeface="Twinkl" panose="02000000000000000000" pitchFamily="2" charset="0"/>
              </a:rPr>
              <a:t>worked</a:t>
            </a:r>
            <a:r>
              <a:rPr lang="en-US" sz="4800" dirty="0" smtClean="0">
                <a:latin typeface="Twinkl" panose="02000000000000000000" pitchFamily="2" charset="0"/>
              </a:rPr>
              <a:t/>
            </a:r>
            <a:br>
              <a:rPr lang="en-US" sz="4800" dirty="0" smtClean="0">
                <a:latin typeface="Twinkl" panose="02000000000000000000" pitchFamily="2" charset="0"/>
              </a:rPr>
            </a:br>
            <a:r>
              <a:rPr lang="en-US" sz="4800" dirty="0" smtClean="0">
                <a:latin typeface="Twinkl" panose="02000000000000000000" pitchFamily="2" charset="0"/>
              </a:rPr>
              <a:t>work</a:t>
            </a:r>
            <a:r>
              <a:rPr lang="en-US" sz="4800" dirty="0" smtClean="0">
                <a:latin typeface="Twinkl" panose="02000000000000000000" pitchFamily="2" charset="0"/>
              </a:rPr>
              <a:t> </a:t>
            </a:r>
            <a:r>
              <a:rPr lang="en-US" sz="4800" dirty="0" smtClean="0">
                <a:latin typeface="Twinkl" panose="02000000000000000000" pitchFamily="2" charset="0"/>
              </a:rPr>
              <a:t>+ </a:t>
            </a:r>
            <a:r>
              <a:rPr lang="en-US" sz="4800" dirty="0" err="1" smtClean="0">
                <a:latin typeface="Twinkl" panose="02000000000000000000" pitchFamily="2" charset="0"/>
              </a:rPr>
              <a:t>ed</a:t>
            </a:r>
            <a:r>
              <a:rPr lang="en-US" sz="4800" dirty="0" smtClean="0">
                <a:latin typeface="Twinkl" panose="02000000000000000000" pitchFamily="2" charset="0"/>
              </a:rPr>
              <a:t> </a:t>
            </a:r>
            <a:r>
              <a:rPr lang="en-US" sz="4800" dirty="0" smtClean="0">
                <a:latin typeface="Twinkl" panose="02000000000000000000" pitchFamily="2" charset="0"/>
              </a:rPr>
              <a:t>= worked</a:t>
            </a:r>
            <a:r>
              <a:rPr lang="en-US" sz="4800" dirty="0" smtClean="0">
                <a:latin typeface="Twinkl" panose="02000000000000000000" pitchFamily="2" charset="0"/>
              </a:rPr>
              <a:t/>
            </a:r>
            <a:br>
              <a:rPr lang="en-US" sz="4800" dirty="0" smtClean="0">
                <a:latin typeface="Twinkl" panose="02000000000000000000" pitchFamily="2" charset="0"/>
              </a:rPr>
            </a:br>
            <a:r>
              <a:rPr lang="en-US" sz="4800" dirty="0" smtClean="0">
                <a:latin typeface="Twinkl" panose="02000000000000000000" pitchFamily="2" charset="0"/>
              </a:rPr>
              <a:t>The teacher worked so hard all week.</a:t>
            </a:r>
            <a:endParaRPr lang="en-GB" sz="4800" dirty="0">
              <a:latin typeface="Twinkl" panose="02000000000000000000" pitchFamily="2" charset="0"/>
            </a:endParaRPr>
          </a:p>
        </p:txBody>
      </p:sp>
      <p:pic>
        <p:nvPicPr>
          <p:cNvPr id="5" name="Picture 4"/>
          <p:cNvPicPr>
            <a:picLocks noChangeAspect="1"/>
          </p:cNvPicPr>
          <p:nvPr/>
        </p:nvPicPr>
        <p:blipFill>
          <a:blip r:embed="rId2"/>
          <a:stretch>
            <a:fillRect/>
          </a:stretch>
        </p:blipFill>
        <p:spPr>
          <a:xfrm>
            <a:off x="588385" y="345064"/>
            <a:ext cx="2556597" cy="2689985"/>
          </a:xfrm>
          <a:prstGeom prst="rect">
            <a:avLst/>
          </a:prstGeom>
        </p:spPr>
      </p:pic>
    </p:spTree>
    <p:extLst>
      <p:ext uri="{BB962C8B-B14F-4D97-AF65-F5344CB8AC3E}">
        <p14:creationId xmlns:p14="http://schemas.microsoft.com/office/powerpoint/2010/main" val="370521749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jumped</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jump</a:t>
            </a:r>
            <a:r>
              <a:rPr lang="en-US" sz="9600" dirty="0" err="1" smtClean="0">
                <a:latin typeface="Twinkl" panose="02000000000000000000" pitchFamily="2" charset="0"/>
              </a:rPr>
              <a:t>+ed</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jumped</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418233" y="327746"/>
            <a:ext cx="2089439" cy="2604442"/>
          </a:xfrm>
          <a:prstGeom prst="rect">
            <a:avLst/>
          </a:prstGeom>
        </p:spPr>
      </p:pic>
    </p:spTree>
    <p:extLst>
      <p:ext uri="{BB962C8B-B14F-4D97-AF65-F5344CB8AC3E}">
        <p14:creationId xmlns:p14="http://schemas.microsoft.com/office/powerpoint/2010/main" val="8829644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72275"/>
          </a:xfrm>
        </p:spPr>
        <p:txBody>
          <a:bodyPr>
            <a:noAutofit/>
          </a:bodyPr>
          <a:lstStyle/>
          <a:p>
            <a:pPr algn="ctr"/>
            <a:r>
              <a:rPr lang="en-US" dirty="0" smtClean="0">
                <a:latin typeface="Twinkl" panose="02000000000000000000" pitchFamily="2" charset="0"/>
              </a:rPr>
              <a:t>jumped</a:t>
            </a:r>
            <a:r>
              <a:rPr lang="en-US" dirty="0" smtClean="0">
                <a:latin typeface="Twinkl" panose="02000000000000000000" pitchFamily="2" charset="0"/>
              </a:rPr>
              <a:t/>
            </a:r>
            <a:br>
              <a:rPr lang="en-US" dirty="0" smtClean="0">
                <a:latin typeface="Twinkl" panose="02000000000000000000" pitchFamily="2" charset="0"/>
              </a:rPr>
            </a:br>
            <a:r>
              <a:rPr lang="en-US" dirty="0" smtClean="0">
                <a:latin typeface="Twinkl" panose="02000000000000000000" pitchFamily="2" charset="0"/>
              </a:rPr>
              <a:t>jump</a:t>
            </a:r>
            <a:r>
              <a:rPr lang="en-US" dirty="0" smtClean="0">
                <a:latin typeface="Twinkl" panose="02000000000000000000" pitchFamily="2" charset="0"/>
              </a:rPr>
              <a:t>+ </a:t>
            </a:r>
            <a:r>
              <a:rPr lang="en-US" dirty="0" err="1" smtClean="0">
                <a:latin typeface="Twinkl" panose="02000000000000000000" pitchFamily="2" charset="0"/>
              </a:rPr>
              <a:t>ed</a:t>
            </a:r>
            <a:r>
              <a:rPr lang="en-US" dirty="0" smtClean="0">
                <a:latin typeface="Twinkl" panose="02000000000000000000" pitchFamily="2" charset="0"/>
              </a:rPr>
              <a:t> </a:t>
            </a:r>
            <a:r>
              <a:rPr lang="en-US" dirty="0" smtClean="0">
                <a:latin typeface="Twinkl" panose="02000000000000000000" pitchFamily="2" charset="0"/>
              </a:rPr>
              <a:t>= </a:t>
            </a:r>
            <a:r>
              <a:rPr lang="en-US" dirty="0" smtClean="0">
                <a:latin typeface="Twinkl" panose="02000000000000000000" pitchFamily="2" charset="0"/>
              </a:rPr>
              <a:t>jumped</a:t>
            </a:r>
            <a:r>
              <a:rPr lang="en-US" dirty="0" smtClean="0">
                <a:latin typeface="Twinkl" panose="02000000000000000000" pitchFamily="2" charset="0"/>
              </a:rPr>
              <a:t/>
            </a:r>
            <a:br>
              <a:rPr lang="en-US" dirty="0" smtClean="0">
                <a:latin typeface="Twinkl" panose="02000000000000000000" pitchFamily="2" charset="0"/>
              </a:rPr>
            </a:br>
            <a:r>
              <a:rPr lang="en-US" dirty="0" smtClean="0">
                <a:latin typeface="Twinkl" panose="02000000000000000000" pitchFamily="2" charset="0"/>
              </a:rPr>
              <a:t>The children jumped in every puddle.</a:t>
            </a:r>
            <a:endParaRPr lang="en-GB"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418233" y="327746"/>
            <a:ext cx="2089439" cy="2604442"/>
          </a:xfrm>
          <a:prstGeom prst="rect">
            <a:avLst/>
          </a:prstGeom>
        </p:spPr>
      </p:pic>
    </p:spTree>
    <p:extLst>
      <p:ext uri="{BB962C8B-B14F-4D97-AF65-F5344CB8AC3E}">
        <p14:creationId xmlns:p14="http://schemas.microsoft.com/office/powerpoint/2010/main" val="34341126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teacher worked so hard all </a:t>
            </a:r>
            <a:r>
              <a:rPr lang="en-US" sz="7200" dirty="0" smtClean="0">
                <a:latin typeface="Twinkl" panose="02000000000000000000" pitchFamily="2" charset="0"/>
              </a:rPr>
              <a:t>week.</a:t>
            </a:r>
            <a:endParaRPr lang="en-GB" sz="7200" dirty="0">
              <a:latin typeface="Twinkl" panose="02000000000000000000" pitchFamily="2" charset="0"/>
            </a:endParaRPr>
          </a:p>
        </p:txBody>
      </p:sp>
    </p:spTree>
    <p:extLst>
      <p:ext uri="{BB962C8B-B14F-4D97-AF65-F5344CB8AC3E}">
        <p14:creationId xmlns:p14="http://schemas.microsoft.com/office/powerpoint/2010/main" val="314742887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teacher </a:t>
            </a:r>
            <a:r>
              <a:rPr lang="en-US" sz="7200" dirty="0" smtClean="0">
                <a:latin typeface="Twinkl" panose="02000000000000000000" pitchFamily="2" charset="0"/>
              </a:rPr>
              <a:t>______ </a:t>
            </a:r>
            <a:r>
              <a:rPr lang="en-US" sz="7200" dirty="0">
                <a:latin typeface="Twinkl" panose="02000000000000000000" pitchFamily="2" charset="0"/>
              </a:rPr>
              <a:t>so hard all </a:t>
            </a:r>
            <a:r>
              <a:rPr lang="en-US" sz="7200" dirty="0" smtClean="0">
                <a:latin typeface="Twinkl" panose="02000000000000000000" pitchFamily="2" charset="0"/>
              </a:rPr>
              <a:t>week.</a:t>
            </a:r>
            <a:endParaRPr lang="en-GB" sz="7200" dirty="0">
              <a:latin typeface="Twinkl" panose="02000000000000000000" pitchFamily="2" charset="0"/>
            </a:endParaRPr>
          </a:p>
        </p:txBody>
      </p:sp>
    </p:spTree>
    <p:extLst>
      <p:ext uri="{BB962C8B-B14F-4D97-AF65-F5344CB8AC3E}">
        <p14:creationId xmlns:p14="http://schemas.microsoft.com/office/powerpoint/2010/main" val="138314412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teacher </a:t>
            </a:r>
            <a:r>
              <a:rPr lang="en-US" sz="7200" b="1" u="sng" dirty="0">
                <a:latin typeface="Twinkl" panose="02000000000000000000" pitchFamily="2" charset="0"/>
              </a:rPr>
              <a:t>worked</a:t>
            </a:r>
            <a:r>
              <a:rPr lang="en-US" sz="7200" dirty="0">
                <a:latin typeface="Twinkl" panose="02000000000000000000" pitchFamily="2" charset="0"/>
              </a:rPr>
              <a:t> so hard all </a:t>
            </a:r>
            <a:r>
              <a:rPr lang="en-US" sz="7200" dirty="0" smtClean="0">
                <a:latin typeface="Twinkl" panose="02000000000000000000" pitchFamily="2" charset="0"/>
              </a:rPr>
              <a:t>week.</a:t>
            </a:r>
            <a:endParaRPr lang="en-GB" sz="7200" dirty="0">
              <a:latin typeface="Twinkl" panose="02000000000000000000" pitchFamily="2" charset="0"/>
            </a:endParaRPr>
          </a:p>
        </p:txBody>
      </p:sp>
    </p:spTree>
    <p:extLst>
      <p:ext uri="{BB962C8B-B14F-4D97-AF65-F5344CB8AC3E}">
        <p14:creationId xmlns:p14="http://schemas.microsoft.com/office/powerpoint/2010/main" val="10937082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children jumped in every puddle.</a:t>
            </a:r>
            <a:endParaRPr lang="en-GB" sz="7200" dirty="0">
              <a:latin typeface="Twinkl" panose="02000000000000000000" pitchFamily="2" charset="0"/>
            </a:endParaRPr>
          </a:p>
        </p:txBody>
      </p:sp>
    </p:spTree>
    <p:extLst>
      <p:ext uri="{BB962C8B-B14F-4D97-AF65-F5344CB8AC3E}">
        <p14:creationId xmlns:p14="http://schemas.microsoft.com/office/powerpoint/2010/main" val="37807922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children </a:t>
            </a:r>
            <a:r>
              <a:rPr lang="en-US" sz="7200" dirty="0" smtClean="0">
                <a:latin typeface="Twinkl" panose="02000000000000000000" pitchFamily="2" charset="0"/>
              </a:rPr>
              <a:t>______ </a:t>
            </a:r>
            <a:r>
              <a:rPr lang="en-US" sz="7200" dirty="0">
                <a:latin typeface="Twinkl" panose="02000000000000000000" pitchFamily="2" charset="0"/>
              </a:rPr>
              <a:t>in every puddle.</a:t>
            </a:r>
            <a:endParaRPr lang="en-GB" sz="7200" dirty="0">
              <a:latin typeface="Twinkl" panose="02000000000000000000" pitchFamily="2" charset="0"/>
            </a:endParaRPr>
          </a:p>
        </p:txBody>
      </p:sp>
    </p:spTree>
    <p:extLst>
      <p:ext uri="{BB962C8B-B14F-4D97-AF65-F5344CB8AC3E}">
        <p14:creationId xmlns:p14="http://schemas.microsoft.com/office/powerpoint/2010/main" val="8619868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The children </a:t>
            </a:r>
            <a:r>
              <a:rPr lang="en-US" sz="7200" b="1" u="sng" dirty="0">
                <a:latin typeface="Twinkl" panose="02000000000000000000" pitchFamily="2" charset="0"/>
              </a:rPr>
              <a:t>jumped</a:t>
            </a:r>
            <a:r>
              <a:rPr lang="en-US" sz="7200" dirty="0">
                <a:latin typeface="Twinkl" panose="02000000000000000000" pitchFamily="2" charset="0"/>
              </a:rPr>
              <a:t> in every puddle.</a:t>
            </a:r>
            <a:endParaRPr lang="en-GB" sz="7200" dirty="0">
              <a:latin typeface="Twinkl" panose="02000000000000000000" pitchFamily="2" charset="0"/>
            </a:endParaRPr>
          </a:p>
        </p:txBody>
      </p:sp>
    </p:spTree>
    <p:extLst>
      <p:ext uri="{BB962C8B-B14F-4D97-AF65-F5344CB8AC3E}">
        <p14:creationId xmlns:p14="http://schemas.microsoft.com/office/powerpoint/2010/main" val="14510862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879409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1"/>
            <a:ext cx="10515600" cy="2397163"/>
          </a:xfrm>
        </p:spPr>
        <p:txBody>
          <a:bodyPr>
            <a:normAutofit fontScale="90000"/>
          </a:bodyPr>
          <a:lstStyle/>
          <a:p>
            <a:pPr algn="ctr"/>
            <a:r>
              <a:rPr lang="en-US" sz="22100" i="1" dirty="0">
                <a:latin typeface="Twinkl" panose="02000000000000000000" pitchFamily="2" charset="0"/>
              </a:rPr>
              <a:t>c</a:t>
            </a:r>
            <a:r>
              <a:rPr lang="en-US" i="1" dirty="0" smtClean="0">
                <a:latin typeface="Twinkl" panose="02000000000000000000" pitchFamily="2" charset="0"/>
              </a:rPr>
              <a:t/>
            </a:r>
            <a:br>
              <a:rPr lang="en-US" i="1" dirty="0" smtClean="0">
                <a:latin typeface="Twinkl" panose="02000000000000000000" pitchFamily="2" charset="0"/>
              </a:rPr>
            </a:br>
            <a:r>
              <a:rPr lang="en-GB" dirty="0">
                <a:latin typeface="Twinkl" panose="02000000000000000000" pitchFamily="2" charset="0"/>
              </a:rPr>
              <a:t>/s/ (phoneme) spelt with “c” grapheme</a:t>
            </a:r>
            <a:br>
              <a:rPr lang="en-GB" dirty="0">
                <a:latin typeface="Twinkl" panose="02000000000000000000" pitchFamily="2" charset="0"/>
              </a:rPr>
            </a:br>
            <a:r>
              <a:rPr lang="en-GB" dirty="0">
                <a:latin typeface="Twinkl" panose="02000000000000000000" pitchFamily="2" charset="0"/>
              </a:rPr>
              <a:t>e.g. ice</a:t>
            </a:r>
            <a:r>
              <a:rPr lang="en-GB" dirty="0"/>
              <a:t/>
            </a:r>
            <a:br>
              <a:rPr lang="en-GB" dirty="0"/>
            </a:br>
            <a:endParaRPr lang="en-GB" i="1" dirty="0">
              <a:latin typeface="Twinkl" panose="02000000000000000000" pitchFamily="2" charset="0"/>
            </a:endParaRPr>
          </a:p>
        </p:txBody>
      </p:sp>
    </p:spTree>
    <p:extLst>
      <p:ext uri="{BB962C8B-B14F-4D97-AF65-F5344CB8AC3E}">
        <p14:creationId xmlns:p14="http://schemas.microsoft.com/office/powerpoint/2010/main" val="42095422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a:t>
            </a:r>
            <a:endParaRPr lang="en-GB" sz="19900" dirty="0">
              <a:latin typeface="Twinkl" panose="02000000000000000000" pitchFamily="2" charset="0"/>
            </a:endParaRPr>
          </a:p>
        </p:txBody>
      </p:sp>
    </p:spTree>
    <p:extLst>
      <p:ext uri="{BB962C8B-B14F-4D97-AF65-F5344CB8AC3E}">
        <p14:creationId xmlns:p14="http://schemas.microsoft.com/office/powerpoint/2010/main" val="2343045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 young human being</a:t>
            </a:r>
            <a:endParaRPr lang="en-GB" sz="7200" dirty="0">
              <a:latin typeface="Twinkl" panose="02000000000000000000" pitchFamily="2" charset="0"/>
            </a:endParaRPr>
          </a:p>
        </p:txBody>
      </p:sp>
    </p:spTree>
    <p:extLst>
      <p:ext uri="{BB962C8B-B14F-4D97-AF65-F5344CB8AC3E}">
        <p14:creationId xmlns:p14="http://schemas.microsoft.com/office/powerpoint/2010/main" val="263886882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 is lost!</a:t>
            </a:r>
            <a:endParaRPr lang="en-GB" sz="7200" dirty="0">
              <a:latin typeface="Twinkl" panose="02000000000000000000" pitchFamily="2" charset="0"/>
            </a:endParaRPr>
          </a:p>
        </p:txBody>
      </p:sp>
    </p:spTree>
    <p:extLst>
      <p:ext uri="{BB962C8B-B14F-4D97-AF65-F5344CB8AC3E}">
        <p14:creationId xmlns:p14="http://schemas.microsoft.com/office/powerpoint/2010/main" val="798200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94680"/>
            <a:ext cx="10515600" cy="1481650"/>
          </a:xfrm>
        </p:spPr>
        <p:txBody>
          <a:bodyPr>
            <a:noAutofit/>
          </a:bodyPr>
          <a:lstStyle/>
          <a:p>
            <a:pPr algn="ctr"/>
            <a:r>
              <a:rPr lang="en-US" sz="19900" dirty="0" smtClean="0">
                <a:latin typeface="Twinkl" panose="02000000000000000000" pitchFamily="2" charset="0"/>
              </a:rPr>
              <a:t>children</a:t>
            </a:r>
            <a:endParaRPr lang="en-GB" sz="19900" dirty="0">
              <a:latin typeface="Twinkl" panose="02000000000000000000" pitchFamily="2" charset="0"/>
            </a:endParaRPr>
          </a:p>
        </p:txBody>
      </p:sp>
    </p:spTree>
    <p:extLst>
      <p:ext uri="{BB962C8B-B14F-4D97-AF65-F5344CB8AC3E}">
        <p14:creationId xmlns:p14="http://schemas.microsoft.com/office/powerpoint/2010/main" val="10196032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children</a:t>
            </a:r>
            <a:br>
              <a:rPr lang="en-US" sz="9600" dirty="0" smtClean="0">
                <a:latin typeface="Twinkl" panose="02000000000000000000" pitchFamily="2" charset="0"/>
              </a:rPr>
            </a:br>
            <a:r>
              <a:rPr lang="en-US" dirty="0" smtClean="0">
                <a:latin typeface="Twinkl" panose="02000000000000000000" pitchFamily="2" charset="0"/>
              </a:rPr>
              <a:t>more than one young human beings.</a:t>
            </a:r>
            <a:endParaRPr lang="en-GB" sz="4400" dirty="0">
              <a:latin typeface="Twinkl" panose="02000000000000000000" pitchFamily="2" charset="0"/>
            </a:endParaRPr>
          </a:p>
        </p:txBody>
      </p:sp>
    </p:spTree>
    <p:extLst>
      <p:ext uri="{BB962C8B-B14F-4D97-AF65-F5344CB8AC3E}">
        <p14:creationId xmlns:p14="http://schemas.microsoft.com/office/powerpoint/2010/main" val="353185746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children were playing nicely.</a:t>
            </a:r>
            <a:endParaRPr lang="en-GB" sz="7200" dirty="0">
              <a:latin typeface="Twinkl" panose="02000000000000000000" pitchFamily="2" charset="0"/>
            </a:endParaRPr>
          </a:p>
        </p:txBody>
      </p:sp>
    </p:spTree>
    <p:extLst>
      <p:ext uri="{BB962C8B-B14F-4D97-AF65-F5344CB8AC3E}">
        <p14:creationId xmlns:p14="http://schemas.microsoft.com/office/powerpoint/2010/main" val="18997536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6829301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6849627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75013749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a:t>
            </a:r>
            <a:r>
              <a:rPr lang="en-GB" sz="4400" b="1" dirty="0">
                <a:latin typeface="Twinkl" panose="02000000000000000000" pitchFamily="2" charset="0"/>
              </a:rPr>
              <a:t>children</a:t>
            </a:r>
            <a:r>
              <a:rPr lang="en-GB" sz="4400" dirty="0">
                <a:latin typeface="Twinkl" panose="02000000000000000000" pitchFamily="2" charset="0"/>
              </a:rPr>
              <a:t> are often </a:t>
            </a:r>
            <a:r>
              <a:rPr lang="en-GB" sz="4400" b="1" dirty="0">
                <a:latin typeface="Twinkl" panose="02000000000000000000" pitchFamily="2" charset="0"/>
              </a:rPr>
              <a:t>asked </a:t>
            </a:r>
            <a:r>
              <a:rPr lang="en-GB" sz="4400" dirty="0">
                <a:latin typeface="Twinkl" panose="02000000000000000000" pitchFamily="2" charset="0"/>
              </a:rPr>
              <a:t>to wear extra layers to keep warm.  If they fall on the ice and </a:t>
            </a:r>
            <a:r>
              <a:rPr lang="en-GB" sz="4400" b="1" dirty="0">
                <a:latin typeface="Twinkl" panose="02000000000000000000" pitchFamily="2" charset="0"/>
              </a:rPr>
              <a:t>knock</a:t>
            </a:r>
            <a:r>
              <a:rPr lang="en-GB" sz="4400" dirty="0">
                <a:latin typeface="Twinkl" panose="02000000000000000000" pitchFamily="2" charset="0"/>
              </a:rPr>
              <a:t> their </a:t>
            </a:r>
            <a:r>
              <a:rPr lang="en-GB" sz="4400" b="1" dirty="0">
                <a:latin typeface="Twinkl" panose="02000000000000000000" pitchFamily="2" charset="0"/>
              </a:rPr>
              <a:t>knees</a:t>
            </a:r>
            <a:r>
              <a:rPr lang="en-GB" sz="4400" dirty="0">
                <a:latin typeface="Twinkl" panose="02000000000000000000" pitchFamily="2" charset="0"/>
              </a:rPr>
              <a:t>, they should have extra padding.  Sometimes, </a:t>
            </a:r>
            <a:r>
              <a:rPr lang="en-GB" sz="4400" b="1" dirty="0">
                <a:latin typeface="Twinkl" panose="02000000000000000000" pitchFamily="2" charset="0"/>
              </a:rPr>
              <a:t>children</a:t>
            </a:r>
            <a:r>
              <a:rPr lang="en-GB" sz="4400" dirty="0">
                <a:latin typeface="Twinkl" panose="02000000000000000000" pitchFamily="2" charset="0"/>
              </a:rPr>
              <a:t> are </a:t>
            </a:r>
            <a:r>
              <a:rPr lang="en-GB" sz="4400" b="1" dirty="0">
                <a:latin typeface="Twinkl" panose="02000000000000000000" pitchFamily="2" charset="0"/>
              </a:rPr>
              <a:t>asked</a:t>
            </a:r>
            <a:r>
              <a:rPr lang="en-GB" sz="4400" dirty="0">
                <a:latin typeface="Twinkl" panose="02000000000000000000" pitchFamily="2" charset="0"/>
              </a:rPr>
              <a:t> to not jump on icy puddles in case they slip.  Once a </a:t>
            </a:r>
            <a:r>
              <a:rPr lang="en-GB" sz="4400" b="1" dirty="0">
                <a:latin typeface="Twinkl" panose="02000000000000000000" pitchFamily="2" charset="0"/>
              </a:rPr>
              <a:t>child jumped </a:t>
            </a:r>
            <a:r>
              <a:rPr lang="en-GB" sz="4400" dirty="0">
                <a:latin typeface="Twinkl" panose="02000000000000000000" pitchFamily="2" charset="0"/>
              </a:rPr>
              <a:t>on an icy puddle and fell badly.  </a:t>
            </a:r>
            <a:r>
              <a:rPr lang="en-GB" sz="4400" b="1" dirty="0">
                <a:latin typeface="Twinkl" panose="02000000000000000000" pitchFamily="2" charset="0"/>
              </a:rPr>
              <a:t>Children</a:t>
            </a:r>
            <a:r>
              <a:rPr lang="en-GB" sz="4400" dirty="0">
                <a:latin typeface="Twinkl" panose="02000000000000000000" pitchFamily="2" charset="0"/>
              </a:rPr>
              <a:t>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947779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race</a:t>
            </a:r>
            <a:endParaRPr lang="en-GB" sz="23900" dirty="0">
              <a:latin typeface="Twinkl" panose="02000000000000000000" pitchFamily="2" charset="0"/>
            </a:endParaRPr>
          </a:p>
        </p:txBody>
      </p:sp>
    </p:spTree>
    <p:extLst>
      <p:ext uri="{BB962C8B-B14F-4D97-AF65-F5344CB8AC3E}">
        <p14:creationId xmlns:p14="http://schemas.microsoft.com/office/powerpoint/2010/main" val="40349205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36598260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Sometimes, children are </a:t>
            </a:r>
            <a:r>
              <a:rPr lang="en-GB" b="1" dirty="0">
                <a:latin typeface="Twinkl" panose="02000000000000000000" pitchFamily="2" charset="0"/>
              </a:rPr>
              <a:t>asked</a:t>
            </a:r>
            <a:r>
              <a:rPr lang="en-GB" dirty="0">
                <a:latin typeface="Twinkl" panose="02000000000000000000" pitchFamily="2" charset="0"/>
              </a:rPr>
              <a:t> to not jump on icy puddles in case they slip. </a:t>
            </a:r>
            <a:endParaRPr lang="en-GB" b="1"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891540"/>
            <a:ext cx="10515600" cy="1483360"/>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11514" y="1475015"/>
            <a:ext cx="9046029" cy="3416320"/>
          </a:xfrm>
          <a:prstGeom prst="rect">
            <a:avLst/>
          </a:prstGeom>
          <a:noFill/>
        </p:spPr>
        <p:txBody>
          <a:bodyPr wrap="square" rtlCol="0">
            <a:spAutoFit/>
          </a:bodyPr>
          <a:lstStyle/>
          <a:p>
            <a:r>
              <a:rPr lang="en-GB" sz="7200" dirty="0">
                <a:latin typeface="Twinkl" panose="02000000000000000000" pitchFamily="2" charset="0"/>
              </a:rPr>
              <a:t>Year 3  - Autumn 2</a:t>
            </a:r>
          </a:p>
          <a:p>
            <a:r>
              <a:rPr lang="en-GB" sz="7200" dirty="0">
                <a:latin typeface="Twinkl" panose="02000000000000000000" pitchFamily="2" charset="0"/>
              </a:rPr>
              <a:t>Week </a:t>
            </a:r>
            <a:r>
              <a:rPr lang="en-GB" sz="7200" dirty="0" smtClean="0">
                <a:latin typeface="Twinkl" panose="02000000000000000000" pitchFamily="2" charset="0"/>
              </a:rPr>
              <a:t>5 </a:t>
            </a:r>
            <a:r>
              <a:rPr lang="en-GB" sz="7200" dirty="0">
                <a:latin typeface="Twinkl" panose="02000000000000000000" pitchFamily="2" charset="0"/>
              </a:rPr>
              <a:t>- Thursday</a:t>
            </a:r>
          </a:p>
          <a:p>
            <a:endParaRPr lang="en-GB" sz="7200" dirty="0"/>
          </a:p>
        </p:txBody>
      </p:sp>
    </p:spTree>
    <p:extLst>
      <p:ext uri="{BB962C8B-B14F-4D97-AF65-F5344CB8AC3E}">
        <p14:creationId xmlns:p14="http://schemas.microsoft.com/office/powerpoint/2010/main" val="359531499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9850" y="1028700"/>
            <a:ext cx="6972300" cy="4800600"/>
          </a:xfrm>
          <a:prstGeom prst="rect">
            <a:avLst/>
          </a:prstGeom>
        </p:spPr>
      </p:pic>
    </p:spTree>
    <p:extLst>
      <p:ext uri="{BB962C8B-B14F-4D97-AF65-F5344CB8AC3E}">
        <p14:creationId xmlns:p14="http://schemas.microsoft.com/office/powerpoint/2010/main" val="4574267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23315982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167639851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br>
              <a:rPr lang="en-US" sz="9600" dirty="0" smtClean="0">
                <a:latin typeface="Twinkl" panose="02000000000000000000" pitchFamily="2" charset="0"/>
              </a:rPr>
            </a:br>
            <a:r>
              <a:rPr lang="en-US" sz="5400" dirty="0" smtClean="0">
                <a:latin typeface="Twinkl" panose="02000000000000000000" pitchFamily="2" charset="0"/>
              </a:rPr>
              <a:t>to 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24432967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67768617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66786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23900" dirty="0" smtClean="0">
                <a:latin typeface="Twinkl" panose="02000000000000000000" pitchFamily="2" charset="0"/>
              </a:rPr>
              <a:t>race</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6442364" y="701304"/>
            <a:ext cx="1454728" cy="3122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73297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320405023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167168554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29147092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fr-FR" sz="11500" dirty="0">
                <a:latin typeface="Twinkl" panose="02000000000000000000" pitchFamily="2" charset="0"/>
              </a:rPr>
              <a:t>Plural /s/ and /es/ </a:t>
            </a:r>
            <a:r>
              <a:rPr lang="fr-FR" sz="11500" dirty="0" err="1">
                <a:latin typeface="Twinkl" panose="02000000000000000000" pitchFamily="2" charset="0"/>
              </a:rPr>
              <a:t>endings</a:t>
            </a:r>
            <a:endParaRPr lang="en-GB" sz="11500" i="1" dirty="0">
              <a:latin typeface="Twinkl" panose="02000000000000000000" pitchFamily="2" charset="0"/>
            </a:endParaRPr>
          </a:p>
        </p:txBody>
      </p:sp>
    </p:spTree>
    <p:extLst>
      <p:ext uri="{BB962C8B-B14F-4D97-AF65-F5344CB8AC3E}">
        <p14:creationId xmlns:p14="http://schemas.microsoft.com/office/powerpoint/2010/main" val="155001742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boxes</a:t>
            </a:r>
            <a:endParaRPr lang="en-GB" sz="23900" dirty="0">
              <a:latin typeface="Twinkl" panose="02000000000000000000" pitchFamily="2" charset="0"/>
            </a:endParaRPr>
          </a:p>
        </p:txBody>
      </p:sp>
    </p:spTree>
    <p:extLst>
      <p:ext uri="{BB962C8B-B14F-4D97-AF65-F5344CB8AC3E}">
        <p14:creationId xmlns:p14="http://schemas.microsoft.com/office/powerpoint/2010/main" val="135659812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boxes</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131254" y="685466"/>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70087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brushes</a:t>
            </a:r>
            <a:endParaRPr lang="en-GB" sz="19900" dirty="0">
              <a:latin typeface="Twinkl" panose="02000000000000000000" pitchFamily="2" charset="0"/>
            </a:endParaRPr>
          </a:p>
        </p:txBody>
      </p:sp>
    </p:spTree>
    <p:extLst>
      <p:ext uri="{BB962C8B-B14F-4D97-AF65-F5344CB8AC3E}">
        <p14:creationId xmlns:p14="http://schemas.microsoft.com/office/powerpoint/2010/main" val="38181350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brushes</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8126164" y="106283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1497536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churches</a:t>
            </a:r>
            <a:endParaRPr lang="en-GB" sz="19900" dirty="0">
              <a:latin typeface="Twinkl" panose="02000000000000000000" pitchFamily="2" charset="0"/>
            </a:endParaRPr>
          </a:p>
        </p:txBody>
      </p:sp>
    </p:spTree>
    <p:extLst>
      <p:ext uri="{BB962C8B-B14F-4D97-AF65-F5344CB8AC3E}">
        <p14:creationId xmlns:p14="http://schemas.microsoft.com/office/powerpoint/2010/main" val="24435510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churches</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8726239" y="113983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19794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race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6123709" y="1672024"/>
            <a:ext cx="1246909" cy="253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45930" y="302201"/>
            <a:ext cx="3712810" cy="2066925"/>
          </a:xfrm>
          <a:prstGeom prst="rect">
            <a:avLst/>
          </a:prstGeom>
        </p:spPr>
      </p:pic>
    </p:spTree>
    <p:extLst>
      <p:ext uri="{BB962C8B-B14F-4D97-AF65-F5344CB8AC3E}">
        <p14:creationId xmlns:p14="http://schemas.microsoft.com/office/powerpoint/2010/main" val="9492206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err="1" smtClean="0">
                <a:latin typeface="Twinkl" panose="02000000000000000000" pitchFamily="2" charset="0"/>
              </a:rPr>
              <a:t>ed</a:t>
            </a:r>
            <a:endParaRPr lang="en-GB" sz="28700" dirty="0">
              <a:latin typeface="Twinkl" panose="02000000000000000000" pitchFamily="2" charset="0"/>
            </a:endParaRPr>
          </a:p>
        </p:txBody>
      </p:sp>
    </p:spTree>
    <p:extLst>
      <p:ext uri="{BB962C8B-B14F-4D97-AF65-F5344CB8AC3E}">
        <p14:creationId xmlns:p14="http://schemas.microsoft.com/office/powerpoint/2010/main" val="189939938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en-US" sz="13800" dirty="0" err="1" smtClean="0">
                <a:latin typeface="Twinkl" panose="02000000000000000000" pitchFamily="2" charset="0"/>
              </a:rPr>
              <a:t>ed</a:t>
            </a:r>
            <a:r>
              <a:rPr lang="en-US" sz="6600" dirty="0" smtClean="0">
                <a:latin typeface="Twinkl" panose="02000000000000000000" pitchFamily="2" charset="0"/>
              </a:rPr>
              <a:t/>
            </a:r>
            <a:br>
              <a:rPr lang="en-US" sz="6600" dirty="0" smtClean="0">
                <a:latin typeface="Twinkl" panose="02000000000000000000" pitchFamily="2" charset="0"/>
              </a:rPr>
            </a:br>
            <a:r>
              <a:rPr lang="en-US" sz="6600" dirty="0" smtClean="0">
                <a:latin typeface="Twinkl" panose="02000000000000000000" pitchFamily="2" charset="0"/>
              </a:rPr>
              <a:t>adding the suffix “</a:t>
            </a:r>
            <a:r>
              <a:rPr lang="en-US" sz="6600" dirty="0" err="1" smtClean="0">
                <a:latin typeface="Twinkl" panose="02000000000000000000" pitchFamily="2" charset="0"/>
              </a:rPr>
              <a:t>ed</a:t>
            </a:r>
            <a:r>
              <a:rPr lang="en-US" sz="6600" dirty="0" smtClean="0">
                <a:latin typeface="Twinkl" panose="02000000000000000000" pitchFamily="2" charset="0"/>
              </a:rPr>
              <a:t>” at the end of words to show the thing happened in the past.</a:t>
            </a:r>
            <a:endParaRPr lang="en-GB" sz="6600" dirty="0">
              <a:latin typeface="Twinkl" panose="02000000000000000000" pitchFamily="2" charset="0"/>
            </a:endParaRPr>
          </a:p>
        </p:txBody>
      </p:sp>
    </p:spTree>
    <p:extLst>
      <p:ext uri="{BB962C8B-B14F-4D97-AF65-F5344CB8AC3E}">
        <p14:creationId xmlns:p14="http://schemas.microsoft.com/office/powerpoint/2010/main" val="299956700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played</a:t>
            </a:r>
            <a:endParaRPr lang="en-GB" sz="23900" dirty="0">
              <a:latin typeface="Twinkl" panose="02000000000000000000" pitchFamily="2" charset="0"/>
            </a:endParaRPr>
          </a:p>
        </p:txBody>
      </p:sp>
    </p:spTree>
    <p:extLst>
      <p:ext uri="{BB962C8B-B14F-4D97-AF65-F5344CB8AC3E}">
        <p14:creationId xmlns:p14="http://schemas.microsoft.com/office/powerpoint/2010/main" val="352780460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played</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417004" y="656891"/>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506666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asked</a:t>
            </a:r>
            <a:endParaRPr lang="en-GB" sz="19900" dirty="0">
              <a:latin typeface="Twinkl" panose="02000000000000000000" pitchFamily="2" charset="0"/>
            </a:endParaRPr>
          </a:p>
        </p:txBody>
      </p:sp>
    </p:spTree>
    <p:extLst>
      <p:ext uri="{BB962C8B-B14F-4D97-AF65-F5344CB8AC3E}">
        <p14:creationId xmlns:p14="http://schemas.microsoft.com/office/powerpoint/2010/main" val="78259627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asked</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6672735" y="1215024"/>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424063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8800" dirty="0" smtClean="0">
                <a:latin typeface="Twinkl" panose="02000000000000000000" pitchFamily="2" charset="0"/>
              </a:rPr>
              <a:t>played</a:t>
            </a:r>
            <a:r>
              <a:rPr lang="en-US" sz="8800" dirty="0" smtClean="0">
                <a:latin typeface="Twinkl" panose="02000000000000000000" pitchFamily="2" charset="0"/>
              </a:rPr>
              <a:t/>
            </a:r>
            <a:br>
              <a:rPr lang="en-US" sz="8800" dirty="0" smtClean="0">
                <a:latin typeface="Twinkl" panose="02000000000000000000" pitchFamily="2" charset="0"/>
              </a:rPr>
            </a:br>
            <a:r>
              <a:rPr lang="en-US" sz="8800" dirty="0" smtClean="0">
                <a:latin typeface="Twinkl" panose="02000000000000000000" pitchFamily="2" charset="0"/>
              </a:rPr>
              <a:t>play</a:t>
            </a:r>
            <a:r>
              <a:rPr lang="en-US" sz="8800" dirty="0" smtClean="0">
                <a:latin typeface="Twinkl" panose="02000000000000000000" pitchFamily="2" charset="0"/>
              </a:rPr>
              <a:t>+ </a:t>
            </a:r>
            <a:r>
              <a:rPr lang="en-US" sz="8800" dirty="0" err="1" smtClean="0">
                <a:latin typeface="Twinkl" panose="02000000000000000000" pitchFamily="2" charset="0"/>
              </a:rPr>
              <a:t>ed</a:t>
            </a:r>
            <a:r>
              <a:rPr lang="en-US" sz="8800" dirty="0" smtClean="0">
                <a:latin typeface="Twinkl" panose="02000000000000000000" pitchFamily="2" charset="0"/>
              </a:rPr>
              <a:t>= played</a:t>
            </a: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01781" y="322551"/>
            <a:ext cx="3482467" cy="2462213"/>
          </a:xfrm>
          <a:prstGeom prst="rect">
            <a:avLst/>
          </a:prstGeom>
        </p:spPr>
      </p:pic>
    </p:spTree>
    <p:extLst>
      <p:ext uri="{BB962C8B-B14F-4D97-AF65-F5344CB8AC3E}">
        <p14:creationId xmlns:p14="http://schemas.microsoft.com/office/powerpoint/2010/main" val="186808736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423061"/>
          </a:xfrm>
        </p:spPr>
        <p:txBody>
          <a:bodyPr>
            <a:noAutofit/>
          </a:bodyPr>
          <a:lstStyle/>
          <a:p>
            <a:pPr algn="ctr"/>
            <a:r>
              <a:rPr lang="en-US" sz="8000" dirty="0" smtClean="0">
                <a:latin typeface="Twinkl" panose="02000000000000000000" pitchFamily="2" charset="0"/>
              </a:rPr>
              <a:t>Played</a:t>
            </a:r>
            <a:br>
              <a:rPr lang="en-US" sz="8000" dirty="0" smtClean="0">
                <a:latin typeface="Twinkl" panose="02000000000000000000" pitchFamily="2" charset="0"/>
              </a:rPr>
            </a:br>
            <a:r>
              <a:rPr lang="en-US" sz="8000" dirty="0" smtClean="0">
                <a:latin typeface="Twinkl" panose="02000000000000000000" pitchFamily="2" charset="0"/>
              </a:rPr>
              <a:t>play</a:t>
            </a:r>
            <a:r>
              <a:rPr lang="en-US" sz="8000" dirty="0" smtClean="0">
                <a:latin typeface="Twinkl" panose="02000000000000000000" pitchFamily="2" charset="0"/>
              </a:rPr>
              <a:t>+ </a:t>
            </a:r>
            <a:r>
              <a:rPr lang="en-US" sz="8000" dirty="0" err="1" smtClean="0">
                <a:latin typeface="Twinkl" panose="02000000000000000000" pitchFamily="2" charset="0"/>
              </a:rPr>
              <a:t>ed</a:t>
            </a:r>
            <a:r>
              <a:rPr lang="en-US" sz="8000" dirty="0" smtClean="0">
                <a:latin typeface="Twinkl" panose="02000000000000000000" pitchFamily="2" charset="0"/>
              </a:rPr>
              <a:t> </a:t>
            </a:r>
            <a:r>
              <a:rPr lang="en-US" sz="8000" dirty="0" smtClean="0">
                <a:latin typeface="Twinkl" panose="02000000000000000000" pitchFamily="2" charset="0"/>
              </a:rPr>
              <a:t>= </a:t>
            </a:r>
            <a:r>
              <a:rPr lang="en-US" sz="8000" dirty="0" smtClean="0">
                <a:latin typeface="Twinkl" panose="02000000000000000000" pitchFamily="2" charset="0"/>
              </a:rPr>
              <a:t>played</a:t>
            </a:r>
            <a:r>
              <a:rPr lang="en-US" sz="8000" dirty="0" smtClean="0">
                <a:latin typeface="Twinkl" panose="02000000000000000000" pitchFamily="2" charset="0"/>
              </a:rPr>
              <a:t/>
            </a:r>
            <a:br>
              <a:rPr lang="en-US" sz="8000" dirty="0" smtClean="0">
                <a:latin typeface="Twinkl" panose="02000000000000000000" pitchFamily="2" charset="0"/>
              </a:rPr>
            </a:br>
            <a:r>
              <a:rPr lang="en-GB" dirty="0">
                <a:latin typeface="Twinkl" panose="02000000000000000000" pitchFamily="2" charset="0"/>
              </a:rPr>
              <a:t>Football is played in most countries.</a:t>
            </a:r>
            <a:r>
              <a:rPr lang="en-US" sz="9600" dirty="0" smtClean="0">
                <a:latin typeface="Twinkl" panose="02000000000000000000" pitchFamily="2" charset="0"/>
              </a:rPr>
              <a:t/>
            </a:r>
            <a:br>
              <a:rPr lang="en-US" sz="9600" dirty="0" smtClean="0">
                <a:latin typeface="Twinkl" panose="02000000000000000000" pitchFamily="2" charset="0"/>
              </a:rPr>
            </a:br>
            <a:endParaRPr lang="en-GB" sz="9600" dirty="0">
              <a:latin typeface="Twinkl" panose="02000000000000000000" pitchFamily="2" charset="0"/>
            </a:endParaRPr>
          </a:p>
        </p:txBody>
      </p:sp>
      <p:pic>
        <p:nvPicPr>
          <p:cNvPr id="5" name="Picture 4"/>
          <p:cNvPicPr>
            <a:picLocks noChangeAspect="1"/>
          </p:cNvPicPr>
          <p:nvPr/>
        </p:nvPicPr>
        <p:blipFill>
          <a:blip r:embed="rId2"/>
          <a:stretch>
            <a:fillRect/>
          </a:stretch>
        </p:blipFill>
        <p:spPr>
          <a:xfrm>
            <a:off x="401781" y="322551"/>
            <a:ext cx="3482467" cy="2462213"/>
          </a:xfrm>
          <a:prstGeom prst="rect">
            <a:avLst/>
          </a:prstGeom>
        </p:spPr>
      </p:pic>
    </p:spTree>
    <p:extLst>
      <p:ext uri="{BB962C8B-B14F-4D97-AF65-F5344CB8AC3E}">
        <p14:creationId xmlns:p14="http://schemas.microsoft.com/office/powerpoint/2010/main" val="373847103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asked</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ask</a:t>
            </a:r>
            <a:r>
              <a:rPr lang="en-US" sz="9600" dirty="0" smtClean="0">
                <a:latin typeface="Twinkl" panose="02000000000000000000" pitchFamily="2" charset="0"/>
              </a:rPr>
              <a:t>+ </a:t>
            </a:r>
            <a:r>
              <a:rPr lang="en-US" sz="9600" dirty="0" err="1" smtClean="0">
                <a:latin typeface="Twinkl" panose="02000000000000000000" pitchFamily="2" charset="0"/>
              </a:rPr>
              <a:t>ed</a:t>
            </a:r>
            <a:r>
              <a:rPr lang="en-US" sz="9600" dirty="0" smtClean="0">
                <a:latin typeface="Twinkl" panose="02000000000000000000" pitchFamily="2" charset="0"/>
              </a:rPr>
              <a:t> =asked</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08301" y="436417"/>
            <a:ext cx="3124157" cy="2486891"/>
          </a:xfrm>
          <a:prstGeom prst="rect">
            <a:avLst/>
          </a:prstGeom>
        </p:spPr>
      </p:pic>
    </p:spTree>
    <p:extLst>
      <p:ext uri="{BB962C8B-B14F-4D97-AF65-F5344CB8AC3E}">
        <p14:creationId xmlns:p14="http://schemas.microsoft.com/office/powerpoint/2010/main" val="3036337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5705" y="3080825"/>
            <a:ext cx="10515600" cy="1481650"/>
          </a:xfrm>
        </p:spPr>
        <p:txBody>
          <a:bodyPr>
            <a:normAutofit fontScale="90000"/>
          </a:bodyPr>
          <a:lstStyle/>
          <a:p>
            <a:pPr algn="ctr"/>
            <a:r>
              <a:rPr lang="en-US" sz="28800" dirty="0" smtClean="0">
                <a:latin typeface="Twinkl" panose="02000000000000000000" pitchFamily="2" charset="0"/>
              </a:rPr>
              <a:t>ice</a:t>
            </a:r>
            <a:endParaRPr lang="en-GB" dirty="0">
              <a:latin typeface="Twinkl" panose="02000000000000000000" pitchFamily="2" charset="0"/>
            </a:endParaRPr>
          </a:p>
        </p:txBody>
      </p:sp>
    </p:spTree>
    <p:extLst>
      <p:ext uri="{BB962C8B-B14F-4D97-AF65-F5344CB8AC3E}">
        <p14:creationId xmlns:p14="http://schemas.microsoft.com/office/powerpoint/2010/main" val="111287115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asked</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ask</a:t>
            </a:r>
            <a:r>
              <a:rPr lang="en-US" sz="9600" dirty="0" smtClean="0">
                <a:latin typeface="Twinkl" panose="02000000000000000000" pitchFamily="2" charset="0"/>
              </a:rPr>
              <a:t>+ </a:t>
            </a:r>
            <a:r>
              <a:rPr lang="en-US" sz="9600" dirty="0" err="1" smtClean="0">
                <a:latin typeface="Twinkl" panose="02000000000000000000" pitchFamily="2" charset="0"/>
              </a:rPr>
              <a:t>ed</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asked</a:t>
            </a:r>
            <a:r>
              <a:rPr lang="en-US" sz="9600" dirty="0" smtClean="0">
                <a:latin typeface="Twinkl" panose="02000000000000000000" pitchFamily="2" charset="0"/>
              </a:rPr>
              <a:t/>
            </a:r>
            <a:br>
              <a:rPr lang="en-US" sz="9600" dirty="0" smtClean="0">
                <a:latin typeface="Twinkl" panose="02000000000000000000" pitchFamily="2" charset="0"/>
              </a:rPr>
            </a:br>
            <a:r>
              <a:rPr lang="en-GB" dirty="0" smtClean="0">
                <a:latin typeface="Twinkl" panose="02000000000000000000" pitchFamily="2" charset="0"/>
              </a:rPr>
              <a:t>The two lost travellers asked for help.</a:t>
            </a:r>
            <a:endParaRPr lang="en-GB"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08301" y="436417"/>
            <a:ext cx="3124157" cy="2486891"/>
          </a:xfrm>
          <a:prstGeom prst="rect">
            <a:avLst/>
          </a:prstGeom>
        </p:spPr>
      </p:pic>
    </p:spTree>
    <p:extLst>
      <p:ext uri="{BB962C8B-B14F-4D97-AF65-F5344CB8AC3E}">
        <p14:creationId xmlns:p14="http://schemas.microsoft.com/office/powerpoint/2010/main" val="49795987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Football is played in most countries.</a:t>
            </a:r>
            <a:endParaRPr lang="en-GB" dirty="0">
              <a:latin typeface="Twinkl" panose="02000000000000000000" pitchFamily="2" charset="0"/>
            </a:endParaRPr>
          </a:p>
        </p:txBody>
      </p:sp>
    </p:spTree>
    <p:extLst>
      <p:ext uri="{BB962C8B-B14F-4D97-AF65-F5344CB8AC3E}">
        <p14:creationId xmlns:p14="http://schemas.microsoft.com/office/powerpoint/2010/main" val="427129420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Football is </a:t>
            </a:r>
            <a:r>
              <a:rPr lang="en-GB" dirty="0" smtClean="0">
                <a:latin typeface="Twinkl" panose="02000000000000000000" pitchFamily="2" charset="0"/>
              </a:rPr>
              <a:t>______ </a:t>
            </a:r>
            <a:r>
              <a:rPr lang="en-GB" dirty="0">
                <a:latin typeface="Twinkl" panose="02000000000000000000" pitchFamily="2" charset="0"/>
              </a:rPr>
              <a:t>in most countries.</a:t>
            </a:r>
            <a:endParaRPr lang="en-GB" dirty="0">
              <a:latin typeface="Twinkl" panose="02000000000000000000" pitchFamily="2" charset="0"/>
            </a:endParaRPr>
          </a:p>
        </p:txBody>
      </p:sp>
    </p:spTree>
    <p:extLst>
      <p:ext uri="{BB962C8B-B14F-4D97-AF65-F5344CB8AC3E}">
        <p14:creationId xmlns:p14="http://schemas.microsoft.com/office/powerpoint/2010/main" val="70684636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Football is </a:t>
            </a:r>
            <a:r>
              <a:rPr lang="en-GB" b="1" u="sng" dirty="0">
                <a:latin typeface="Twinkl" panose="02000000000000000000" pitchFamily="2" charset="0"/>
              </a:rPr>
              <a:t>played</a:t>
            </a:r>
            <a:r>
              <a:rPr lang="en-GB" dirty="0">
                <a:latin typeface="Twinkl" panose="02000000000000000000" pitchFamily="2" charset="0"/>
              </a:rPr>
              <a:t> in most countries.</a:t>
            </a:r>
            <a:endParaRPr lang="en-GB" dirty="0">
              <a:latin typeface="Twinkl" panose="02000000000000000000" pitchFamily="2" charset="0"/>
            </a:endParaRPr>
          </a:p>
        </p:txBody>
      </p:sp>
    </p:spTree>
    <p:extLst>
      <p:ext uri="{BB962C8B-B14F-4D97-AF65-F5344CB8AC3E}">
        <p14:creationId xmlns:p14="http://schemas.microsoft.com/office/powerpoint/2010/main" val="41629558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two lost travellers asked for help.</a:t>
            </a:r>
            <a:endParaRPr lang="en-GB" dirty="0">
              <a:latin typeface="Twinkl" panose="02000000000000000000" pitchFamily="2" charset="0"/>
            </a:endParaRPr>
          </a:p>
        </p:txBody>
      </p:sp>
    </p:spTree>
    <p:extLst>
      <p:ext uri="{BB962C8B-B14F-4D97-AF65-F5344CB8AC3E}">
        <p14:creationId xmlns:p14="http://schemas.microsoft.com/office/powerpoint/2010/main" val="190583323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two lost travellers </a:t>
            </a:r>
            <a:r>
              <a:rPr lang="en-GB" dirty="0" smtClean="0">
                <a:latin typeface="Twinkl" panose="02000000000000000000" pitchFamily="2" charset="0"/>
              </a:rPr>
              <a:t>_____ </a:t>
            </a:r>
            <a:r>
              <a:rPr lang="en-GB" dirty="0">
                <a:latin typeface="Twinkl" panose="02000000000000000000" pitchFamily="2" charset="0"/>
              </a:rPr>
              <a:t>for help.</a:t>
            </a:r>
            <a:endParaRPr lang="en-GB" dirty="0">
              <a:latin typeface="Twinkl" panose="02000000000000000000" pitchFamily="2" charset="0"/>
            </a:endParaRPr>
          </a:p>
        </p:txBody>
      </p:sp>
    </p:spTree>
    <p:extLst>
      <p:ext uri="{BB962C8B-B14F-4D97-AF65-F5344CB8AC3E}">
        <p14:creationId xmlns:p14="http://schemas.microsoft.com/office/powerpoint/2010/main" val="93855017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 two lost travellers </a:t>
            </a:r>
            <a:r>
              <a:rPr lang="en-GB" b="1" u="sng" dirty="0">
                <a:latin typeface="Twinkl" panose="02000000000000000000" pitchFamily="2" charset="0"/>
              </a:rPr>
              <a:t>asked</a:t>
            </a:r>
            <a:r>
              <a:rPr lang="en-GB" dirty="0">
                <a:latin typeface="Twinkl" panose="02000000000000000000" pitchFamily="2" charset="0"/>
              </a:rPr>
              <a:t> for help.</a:t>
            </a:r>
            <a:endParaRPr lang="en-GB" dirty="0">
              <a:latin typeface="Twinkl" panose="02000000000000000000" pitchFamily="2" charset="0"/>
            </a:endParaRPr>
          </a:p>
        </p:txBody>
      </p:sp>
    </p:spTree>
    <p:extLst>
      <p:ext uri="{BB962C8B-B14F-4D97-AF65-F5344CB8AC3E}">
        <p14:creationId xmlns:p14="http://schemas.microsoft.com/office/powerpoint/2010/main" val="154230080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42345858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a:t>
            </a:r>
            <a:endParaRPr lang="en-GB" sz="19900" dirty="0">
              <a:latin typeface="Twinkl" panose="02000000000000000000" pitchFamily="2" charset="0"/>
            </a:endParaRPr>
          </a:p>
        </p:txBody>
      </p:sp>
    </p:spTree>
    <p:extLst>
      <p:ext uri="{BB962C8B-B14F-4D97-AF65-F5344CB8AC3E}">
        <p14:creationId xmlns:p14="http://schemas.microsoft.com/office/powerpoint/2010/main" val="341476772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 young human being</a:t>
            </a:r>
            <a:endParaRPr lang="en-GB" sz="7200" dirty="0">
              <a:latin typeface="Twinkl" panose="02000000000000000000" pitchFamily="2" charset="0"/>
            </a:endParaRPr>
          </a:p>
        </p:txBody>
      </p:sp>
    </p:spTree>
    <p:extLst>
      <p:ext uri="{BB962C8B-B14F-4D97-AF65-F5344CB8AC3E}">
        <p14:creationId xmlns:p14="http://schemas.microsoft.com/office/powerpoint/2010/main" val="419710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ice</a:t>
            </a:r>
            <a:endParaRPr lang="en-GB" sz="287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5070763" y="786063"/>
            <a:ext cx="1634837" cy="35391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13358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 is lost!</a:t>
            </a:r>
            <a:endParaRPr lang="en-GB" sz="7200" dirty="0">
              <a:latin typeface="Twinkl" panose="02000000000000000000" pitchFamily="2" charset="0"/>
            </a:endParaRPr>
          </a:p>
        </p:txBody>
      </p:sp>
    </p:spTree>
    <p:extLst>
      <p:ext uri="{BB962C8B-B14F-4D97-AF65-F5344CB8AC3E}">
        <p14:creationId xmlns:p14="http://schemas.microsoft.com/office/powerpoint/2010/main" val="311896658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94680"/>
            <a:ext cx="10515600" cy="1481650"/>
          </a:xfrm>
        </p:spPr>
        <p:txBody>
          <a:bodyPr>
            <a:noAutofit/>
          </a:bodyPr>
          <a:lstStyle/>
          <a:p>
            <a:pPr algn="ctr"/>
            <a:r>
              <a:rPr lang="en-US" sz="19900" dirty="0" smtClean="0">
                <a:latin typeface="Twinkl" panose="02000000000000000000" pitchFamily="2" charset="0"/>
              </a:rPr>
              <a:t>children</a:t>
            </a:r>
            <a:endParaRPr lang="en-GB" sz="19900" dirty="0">
              <a:latin typeface="Twinkl" panose="02000000000000000000" pitchFamily="2" charset="0"/>
            </a:endParaRPr>
          </a:p>
        </p:txBody>
      </p:sp>
    </p:spTree>
    <p:extLst>
      <p:ext uri="{BB962C8B-B14F-4D97-AF65-F5344CB8AC3E}">
        <p14:creationId xmlns:p14="http://schemas.microsoft.com/office/powerpoint/2010/main" val="55607920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children</a:t>
            </a:r>
            <a:br>
              <a:rPr lang="en-US" sz="9600" dirty="0" smtClean="0">
                <a:latin typeface="Twinkl" panose="02000000000000000000" pitchFamily="2" charset="0"/>
              </a:rPr>
            </a:br>
            <a:r>
              <a:rPr lang="en-US" dirty="0" smtClean="0">
                <a:latin typeface="Twinkl" panose="02000000000000000000" pitchFamily="2" charset="0"/>
              </a:rPr>
              <a:t>more than one young human beings.</a:t>
            </a:r>
            <a:endParaRPr lang="en-GB" sz="4400" dirty="0">
              <a:latin typeface="Twinkl" panose="02000000000000000000" pitchFamily="2" charset="0"/>
            </a:endParaRPr>
          </a:p>
        </p:txBody>
      </p:sp>
    </p:spTree>
    <p:extLst>
      <p:ext uri="{BB962C8B-B14F-4D97-AF65-F5344CB8AC3E}">
        <p14:creationId xmlns:p14="http://schemas.microsoft.com/office/powerpoint/2010/main" val="27351053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children were playing nicely.</a:t>
            </a:r>
            <a:endParaRPr lang="en-GB" sz="7200" dirty="0">
              <a:latin typeface="Twinkl" panose="02000000000000000000" pitchFamily="2" charset="0"/>
            </a:endParaRPr>
          </a:p>
        </p:txBody>
      </p:sp>
    </p:spTree>
    <p:extLst>
      <p:ext uri="{BB962C8B-B14F-4D97-AF65-F5344CB8AC3E}">
        <p14:creationId xmlns:p14="http://schemas.microsoft.com/office/powerpoint/2010/main" val="165013739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Practise and Apply</a:t>
            </a:r>
            <a:r>
              <a:rPr lang="en-GB" sz="7200" dirty="0">
                <a:latin typeface="Twinkl" panose="02000000000000000000" pitchFamily="2" charset="0"/>
              </a:rPr>
              <a:t>.</a:t>
            </a:r>
            <a:endParaRPr lang="en-GB" sz="7200" i="1" dirty="0">
              <a:latin typeface="Twinkl" panose="02000000000000000000" pitchFamily="2" charset="0"/>
            </a:endParaRPr>
          </a:p>
        </p:txBody>
      </p:sp>
    </p:spTree>
    <p:extLst>
      <p:ext uri="{BB962C8B-B14F-4D97-AF65-F5344CB8AC3E}">
        <p14:creationId xmlns:p14="http://schemas.microsoft.com/office/powerpoint/2010/main" val="292949474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14629796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dirty="0">
                <a:latin typeface="Twinkl" panose="02000000000000000000" pitchFamily="2" charset="0"/>
              </a:rPr>
              <a:t/>
            </a:r>
            <a:br>
              <a:rPr lang="en-GB" sz="4400" dirty="0">
                <a:latin typeface="Twinkl" panose="02000000000000000000" pitchFamily="2" charset="0"/>
              </a:rPr>
            </a:br>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07841208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b="1" dirty="0">
                <a:latin typeface="Twinkl" panose="02000000000000000000" pitchFamily="2" charset="0"/>
              </a:rPr>
              <a:t/>
            </a:r>
            <a:br>
              <a:rPr lang="en-GB" sz="4400" b="1" dirty="0">
                <a:latin typeface="Twinkl" panose="02000000000000000000" pitchFamily="2" charset="0"/>
              </a:rPr>
            </a:br>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a:t>
            </a:r>
            <a:r>
              <a:rPr lang="en-GB" sz="4400" b="1" dirty="0">
                <a:latin typeface="Twinkl" panose="02000000000000000000" pitchFamily="2" charset="0"/>
              </a:rPr>
              <a:t>children</a:t>
            </a:r>
            <a:r>
              <a:rPr lang="en-GB" sz="4400" dirty="0">
                <a:latin typeface="Twinkl" panose="02000000000000000000" pitchFamily="2" charset="0"/>
              </a:rPr>
              <a:t> are often </a:t>
            </a:r>
            <a:r>
              <a:rPr lang="en-GB" sz="4400" b="1" dirty="0">
                <a:latin typeface="Twinkl" panose="02000000000000000000" pitchFamily="2" charset="0"/>
              </a:rPr>
              <a:t>asked</a:t>
            </a:r>
            <a:r>
              <a:rPr lang="en-GB" sz="4400" dirty="0">
                <a:latin typeface="Twinkl" panose="02000000000000000000" pitchFamily="2" charset="0"/>
              </a:rPr>
              <a:t> to wear extra layers to keep warm.  If they fall on the ice and </a:t>
            </a:r>
            <a:r>
              <a:rPr lang="en-GB" sz="4400" b="1" dirty="0">
                <a:latin typeface="Twinkl" panose="02000000000000000000" pitchFamily="2" charset="0"/>
              </a:rPr>
              <a:t>knock</a:t>
            </a:r>
            <a:r>
              <a:rPr lang="en-GB" sz="4400" dirty="0">
                <a:latin typeface="Twinkl" panose="02000000000000000000" pitchFamily="2" charset="0"/>
              </a:rPr>
              <a:t> their </a:t>
            </a:r>
            <a:r>
              <a:rPr lang="en-GB" sz="4400" b="1" dirty="0">
                <a:latin typeface="Twinkl" panose="02000000000000000000" pitchFamily="2" charset="0"/>
              </a:rPr>
              <a:t>knees</a:t>
            </a:r>
            <a:r>
              <a:rPr lang="en-GB" sz="4400" dirty="0">
                <a:latin typeface="Twinkl" panose="02000000000000000000" pitchFamily="2" charset="0"/>
              </a:rPr>
              <a:t>, they should have extra padding.  Sometimes, </a:t>
            </a:r>
            <a:r>
              <a:rPr lang="en-GB" sz="4400" b="1" dirty="0">
                <a:latin typeface="Twinkl" panose="02000000000000000000" pitchFamily="2" charset="0"/>
              </a:rPr>
              <a:t>children</a:t>
            </a:r>
            <a:r>
              <a:rPr lang="en-GB" sz="4400" dirty="0">
                <a:latin typeface="Twinkl" panose="02000000000000000000" pitchFamily="2" charset="0"/>
              </a:rPr>
              <a:t> are </a:t>
            </a:r>
            <a:r>
              <a:rPr lang="en-GB" sz="4400" b="1" dirty="0">
                <a:latin typeface="Twinkl" panose="02000000000000000000" pitchFamily="2" charset="0"/>
              </a:rPr>
              <a:t>asked</a:t>
            </a:r>
            <a:r>
              <a:rPr lang="en-GB" sz="4400" dirty="0">
                <a:latin typeface="Twinkl" panose="02000000000000000000" pitchFamily="2" charset="0"/>
              </a:rPr>
              <a:t> to not jump on icy puddles in case they slip.  Once a </a:t>
            </a:r>
            <a:r>
              <a:rPr lang="en-GB" sz="4400" b="1" dirty="0">
                <a:latin typeface="Twinkl" panose="02000000000000000000" pitchFamily="2" charset="0"/>
              </a:rPr>
              <a:t>child jumped </a:t>
            </a:r>
            <a:r>
              <a:rPr lang="en-GB" sz="4400" dirty="0">
                <a:latin typeface="Twinkl" panose="02000000000000000000" pitchFamily="2" charset="0"/>
              </a:rPr>
              <a:t>on an icy puddle and fell badly.  </a:t>
            </a:r>
            <a:r>
              <a:rPr lang="en-GB" sz="4400" b="1" dirty="0">
                <a:latin typeface="Twinkl" panose="02000000000000000000" pitchFamily="2" charset="0"/>
              </a:rPr>
              <a:t>Children</a:t>
            </a:r>
            <a:r>
              <a:rPr lang="en-GB" sz="4400" dirty="0">
                <a:latin typeface="Twinkl" panose="02000000000000000000" pitchFamily="2" charset="0"/>
              </a:rPr>
              <a:t>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9763088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9888194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Once a child </a:t>
            </a:r>
            <a:r>
              <a:rPr lang="en-GB" b="1" dirty="0">
                <a:latin typeface="Twinkl" panose="02000000000000000000" pitchFamily="2" charset="0"/>
              </a:rPr>
              <a:t>jumped </a:t>
            </a:r>
            <a:r>
              <a:rPr lang="en-GB" dirty="0">
                <a:latin typeface="Twinkl" panose="02000000000000000000" pitchFamily="2" charset="0"/>
              </a:rPr>
              <a:t>on an icy puddle and fell badly.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5</a:t>
            </a:r>
            <a:r>
              <a:rPr lang="en-GB" sz="7200" dirty="0" smtClean="0">
                <a:latin typeface="Twinkl" panose="02000000000000000000" pitchFamily="2" charset="0"/>
              </a:rPr>
              <a:t> </a:t>
            </a:r>
            <a:r>
              <a:rPr lang="en-GB" sz="7200" dirty="0">
                <a:latin typeface="Twinkl" panose="02000000000000000000" pitchFamily="2" charset="0"/>
              </a:rPr>
              <a:t>- Monday</a:t>
            </a:r>
          </a:p>
          <a:p>
            <a:endParaRPr lang="en-GB" sz="7200" dirty="0"/>
          </a:p>
        </p:txBody>
      </p:sp>
    </p:spTree>
    <p:extLst>
      <p:ext uri="{BB962C8B-B14F-4D97-AF65-F5344CB8AC3E}">
        <p14:creationId xmlns:p14="http://schemas.microsoft.com/office/powerpoint/2010/main" val="86437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ice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5185951" y="1669177"/>
            <a:ext cx="1325686" cy="2627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455901" y="303068"/>
            <a:ext cx="3215419" cy="2495549"/>
          </a:xfrm>
          <a:prstGeom prst="rect">
            <a:avLst/>
          </a:prstGeom>
        </p:spPr>
      </p:pic>
    </p:spTree>
    <p:extLst>
      <p:ext uri="{BB962C8B-B14F-4D97-AF65-F5344CB8AC3E}">
        <p14:creationId xmlns:p14="http://schemas.microsoft.com/office/powerpoint/2010/main" val="69264407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5 </a:t>
            </a:r>
            <a:r>
              <a:rPr lang="en-GB" sz="7200" dirty="0">
                <a:latin typeface="Twinkl" panose="02000000000000000000" pitchFamily="2" charset="0"/>
              </a:rPr>
              <a:t>- Friday</a:t>
            </a:r>
          </a:p>
          <a:p>
            <a:endParaRPr lang="en-GB" sz="7200" dirty="0"/>
          </a:p>
        </p:txBody>
      </p:sp>
    </p:spTree>
    <p:extLst>
      <p:ext uri="{BB962C8B-B14F-4D97-AF65-F5344CB8AC3E}">
        <p14:creationId xmlns:p14="http://schemas.microsoft.com/office/powerpoint/2010/main" val="421416496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850" y="1028700"/>
            <a:ext cx="6972300" cy="4800600"/>
          </a:xfrm>
          <a:prstGeom prst="rect">
            <a:avLst/>
          </a:prstGeom>
        </p:spPr>
      </p:pic>
    </p:spTree>
    <p:extLst>
      <p:ext uri="{BB962C8B-B14F-4D97-AF65-F5344CB8AC3E}">
        <p14:creationId xmlns:p14="http://schemas.microsoft.com/office/powerpoint/2010/main" val="81202279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7200" dirty="0" smtClean="0">
                <a:latin typeface="Twinkl" panose="02000000000000000000" pitchFamily="2" charset="0"/>
              </a:rPr>
              <a:t>Can you read these </a:t>
            </a:r>
            <a:r>
              <a:rPr lang="en-GB" sz="7200" dirty="0">
                <a:latin typeface="Twinkl" panose="02000000000000000000" pitchFamily="2" charset="0"/>
              </a:rPr>
              <a:t>words…</a:t>
            </a:r>
            <a:endParaRPr lang="en-GB" sz="7200" i="1" dirty="0">
              <a:latin typeface="Twinkl" panose="02000000000000000000" pitchFamily="2" charset="0"/>
            </a:endParaRPr>
          </a:p>
        </p:txBody>
      </p:sp>
    </p:spTree>
    <p:extLst>
      <p:ext uri="{BB962C8B-B14F-4D97-AF65-F5344CB8AC3E}">
        <p14:creationId xmlns:p14="http://schemas.microsoft.com/office/powerpoint/2010/main" val="110850278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386686443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143814467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a:t>
            </a:r>
            <a:endParaRPr lang="en-GB" sz="19900" dirty="0">
              <a:latin typeface="Twinkl" panose="02000000000000000000" pitchFamily="2" charset="0"/>
            </a:endParaRPr>
          </a:p>
        </p:txBody>
      </p:sp>
    </p:spTree>
    <p:extLst>
      <p:ext uri="{BB962C8B-B14F-4D97-AF65-F5344CB8AC3E}">
        <p14:creationId xmlns:p14="http://schemas.microsoft.com/office/powerpoint/2010/main" val="84789434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children</a:t>
            </a:r>
            <a:endParaRPr lang="en-GB" sz="19900" dirty="0">
              <a:latin typeface="Twinkl" panose="02000000000000000000" pitchFamily="2" charset="0"/>
            </a:endParaRPr>
          </a:p>
        </p:txBody>
      </p:sp>
    </p:spTree>
    <p:extLst>
      <p:ext uri="{BB962C8B-B14F-4D97-AF65-F5344CB8AC3E}">
        <p14:creationId xmlns:p14="http://schemas.microsoft.com/office/powerpoint/2010/main" val="157532119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knock</a:t>
            </a:r>
            <a:endParaRPr lang="en-GB" sz="19900" dirty="0">
              <a:latin typeface="Twinkl" panose="02000000000000000000" pitchFamily="2" charset="0"/>
            </a:endParaRPr>
          </a:p>
        </p:txBody>
      </p:sp>
    </p:spTree>
    <p:extLst>
      <p:ext uri="{BB962C8B-B14F-4D97-AF65-F5344CB8AC3E}">
        <p14:creationId xmlns:p14="http://schemas.microsoft.com/office/powerpoint/2010/main" val="171408134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gnat</a:t>
            </a:r>
            <a:endParaRPr lang="en-GB" sz="19900" dirty="0">
              <a:latin typeface="Twinkl" panose="02000000000000000000" pitchFamily="2" charset="0"/>
            </a:endParaRPr>
          </a:p>
        </p:txBody>
      </p:sp>
    </p:spTree>
    <p:extLst>
      <p:ext uri="{BB962C8B-B14F-4D97-AF65-F5344CB8AC3E}">
        <p14:creationId xmlns:p14="http://schemas.microsoft.com/office/powerpoint/2010/main" val="265763496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worked</a:t>
            </a:r>
            <a:endParaRPr lang="en-GB" sz="19900" dirty="0">
              <a:latin typeface="Twinkl" panose="02000000000000000000" pitchFamily="2" charset="0"/>
            </a:endParaRPr>
          </a:p>
        </p:txBody>
      </p:sp>
    </p:spTree>
    <p:extLst>
      <p:ext uri="{BB962C8B-B14F-4D97-AF65-F5344CB8AC3E}">
        <p14:creationId xmlns:p14="http://schemas.microsoft.com/office/powerpoint/2010/main" val="343021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played</a:t>
            </a:r>
            <a:endParaRPr lang="en-GB" sz="19900" dirty="0">
              <a:latin typeface="Twinkl" panose="02000000000000000000" pitchFamily="2" charset="0"/>
            </a:endParaRPr>
          </a:p>
        </p:txBody>
      </p:sp>
    </p:spTree>
    <p:extLst>
      <p:ext uri="{BB962C8B-B14F-4D97-AF65-F5344CB8AC3E}">
        <p14:creationId xmlns:p14="http://schemas.microsoft.com/office/powerpoint/2010/main" val="30053356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jumped</a:t>
            </a:r>
            <a:endParaRPr lang="en-GB" sz="19900" dirty="0">
              <a:latin typeface="Twinkl" panose="02000000000000000000" pitchFamily="2" charset="0"/>
            </a:endParaRPr>
          </a:p>
        </p:txBody>
      </p:sp>
    </p:spTree>
    <p:extLst>
      <p:ext uri="{BB962C8B-B14F-4D97-AF65-F5344CB8AC3E}">
        <p14:creationId xmlns:p14="http://schemas.microsoft.com/office/powerpoint/2010/main" val="147092865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847755"/>
          </a:xfrm>
          <a:prstGeom prst="rect">
            <a:avLst/>
          </a:prstGeom>
          <a:noFill/>
        </p:spPr>
        <p:txBody>
          <a:bodyPr wrap="square" rtlCol="0">
            <a:spAutoFit/>
          </a:bodyPr>
          <a:lstStyle/>
          <a:p>
            <a:r>
              <a:rPr lang="en-GB" sz="7200" dirty="0">
                <a:solidFill>
                  <a:srgbClr val="FF0000"/>
                </a:solidFill>
                <a:latin typeface="Twinkl" panose="02000000000000000000" pitchFamily="2" charset="0"/>
              </a:rPr>
              <a:t>Did you get them correct?</a:t>
            </a:r>
          </a:p>
          <a:p>
            <a:r>
              <a:rPr lang="en-GB" sz="4400" i="1" dirty="0">
                <a:solidFill>
                  <a:srgbClr val="FF0000"/>
                </a:solidFill>
                <a:latin typeface="Twinkl" panose="02000000000000000000" pitchFamily="2" charset="0"/>
              </a:rPr>
              <a:t>Edit your </a:t>
            </a:r>
            <a:r>
              <a:rPr lang="en-GB" sz="4400" i="1" dirty="0" smtClean="0">
                <a:solidFill>
                  <a:srgbClr val="FF0000"/>
                </a:solidFill>
                <a:latin typeface="Twinkl" panose="02000000000000000000" pitchFamily="2" charset="0"/>
              </a:rPr>
              <a:t>work</a:t>
            </a:r>
            <a:r>
              <a:rPr lang="en-GB" dirty="0">
                <a:solidFill>
                  <a:srgbClr val="FF0000"/>
                </a:solidFill>
              </a:rPr>
              <a:t> </a:t>
            </a:r>
            <a:endParaRPr lang="en-GB" dirty="0" smtClean="0">
              <a:solidFill>
                <a:srgbClr val="FF0000"/>
              </a:solidFill>
            </a:endParaRPr>
          </a:p>
          <a:p>
            <a:r>
              <a:rPr lang="en-GB" sz="8000" dirty="0" smtClean="0">
                <a:latin typeface="Twinkl" panose="02000000000000000000" pitchFamily="2" charset="0"/>
              </a:rPr>
              <a:t>have</a:t>
            </a:r>
            <a:r>
              <a:rPr lang="en-GB" sz="8000" dirty="0">
                <a:latin typeface="Twinkl" panose="02000000000000000000" pitchFamily="2" charset="0"/>
              </a:rPr>
              <a:t>, behind, child, children, knock, gnat, worked, played, </a:t>
            </a:r>
            <a:r>
              <a:rPr lang="en-GB" sz="8000" dirty="0" smtClean="0">
                <a:latin typeface="Twinkl" panose="02000000000000000000" pitchFamily="2" charset="0"/>
              </a:rPr>
              <a:t>jumped </a:t>
            </a:r>
            <a:endParaRPr lang="en-GB" sz="8000" dirty="0">
              <a:latin typeface="Twinkl" panose="02000000000000000000" pitchFamily="2" charset="0"/>
            </a:endParaRPr>
          </a:p>
          <a:p>
            <a:endParaRPr lang="en-GB" dirty="0" smtClean="0"/>
          </a:p>
        </p:txBody>
      </p:sp>
    </p:spTree>
    <p:extLst>
      <p:ext uri="{BB962C8B-B14F-4D97-AF65-F5344CB8AC3E}">
        <p14:creationId xmlns:p14="http://schemas.microsoft.com/office/powerpoint/2010/main" val="388699187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4278094"/>
          </a:xfrm>
          <a:prstGeom prst="rect">
            <a:avLst/>
          </a:prstGeom>
          <a:noFill/>
        </p:spPr>
        <p:txBody>
          <a:bodyPr wrap="square" rtlCol="0">
            <a:spAutoFit/>
          </a:bodyPr>
          <a:lstStyle/>
          <a:p>
            <a:r>
              <a:rPr lang="en-GB" sz="9600" dirty="0" smtClean="0">
                <a:latin typeface="Twinkl" panose="02000000000000000000" pitchFamily="2" charset="0"/>
              </a:rPr>
              <a:t>I love children.</a:t>
            </a:r>
            <a:endParaRPr lang="en-GB" sz="9600" dirty="0" smtClean="0">
              <a:latin typeface="Twinkl" panose="02000000000000000000" pitchFamily="2" charset="0"/>
            </a:endParaRPr>
          </a:p>
          <a:p>
            <a:endParaRPr lang="en-GB" sz="4800" dirty="0" smtClean="0">
              <a:solidFill>
                <a:schemeClr val="accent6">
                  <a:lumMod val="50000"/>
                </a:schemeClr>
              </a:solidFill>
              <a:latin typeface="Twinkl" panose="02000000000000000000" pitchFamily="2" charset="0"/>
            </a:endParaRPr>
          </a:p>
          <a:p>
            <a:endParaRPr lang="en-GB" sz="4800" dirty="0">
              <a:solidFill>
                <a:schemeClr val="accent6">
                  <a:lumMod val="50000"/>
                </a:schemeClr>
              </a:solidFill>
              <a:latin typeface="Twinkl" panose="02000000000000000000" pitchFamily="2" charset="0"/>
            </a:endParaRPr>
          </a:p>
          <a:p>
            <a:endParaRPr lang="en-GB" sz="8000" dirty="0">
              <a:latin typeface="Twinkl" panose="02000000000000000000" pitchFamily="2" charset="0"/>
            </a:endParaRPr>
          </a:p>
        </p:txBody>
      </p:sp>
    </p:spTree>
    <p:extLst>
      <p:ext uri="{BB962C8B-B14F-4D97-AF65-F5344CB8AC3E}">
        <p14:creationId xmlns:p14="http://schemas.microsoft.com/office/powerpoint/2010/main" val="295651381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4955203"/>
          </a:xfrm>
          <a:prstGeom prst="rect">
            <a:avLst/>
          </a:prstGeom>
          <a:noFill/>
        </p:spPr>
        <p:txBody>
          <a:bodyPr wrap="square" rtlCol="0">
            <a:spAutoFit/>
          </a:bodyPr>
          <a:lstStyle/>
          <a:p>
            <a:r>
              <a:rPr lang="en-GB" sz="9600" dirty="0" smtClean="0">
                <a:latin typeface="Twinkl" panose="02000000000000000000" pitchFamily="2" charset="0"/>
              </a:rPr>
              <a:t>I love children.</a:t>
            </a:r>
            <a:endParaRPr lang="en-GB" sz="9600" dirty="0" smtClean="0">
              <a:latin typeface="Twinkl" panose="02000000000000000000" pitchFamily="2" charset="0"/>
            </a:endParaRPr>
          </a:p>
          <a:p>
            <a:endParaRPr lang="en-GB" sz="4800" dirty="0" smtClean="0">
              <a:solidFill>
                <a:schemeClr val="accent6">
                  <a:lumMod val="50000"/>
                </a:schemeClr>
              </a:solidFill>
              <a:latin typeface="Twinkl" panose="02000000000000000000" pitchFamily="2" charset="0"/>
            </a:endParaRPr>
          </a:p>
          <a:p>
            <a:endParaRPr lang="en-GB" sz="4800" dirty="0">
              <a:solidFill>
                <a:schemeClr val="accent6">
                  <a:lumMod val="50000"/>
                </a:schemeClr>
              </a:solidFill>
              <a:latin typeface="Twinkl" panose="02000000000000000000" pitchFamily="2" charset="0"/>
            </a:endParaRPr>
          </a:p>
          <a:p>
            <a:r>
              <a:rPr lang="en-GB" sz="4000" dirty="0" smtClean="0">
                <a:solidFill>
                  <a:schemeClr val="accent6">
                    <a:lumMod val="50000"/>
                  </a:schemeClr>
                </a:solidFill>
                <a:latin typeface="Twinkl" panose="02000000000000000000" pitchFamily="2" charset="0"/>
              </a:rPr>
              <a:t>Personal pronoun</a:t>
            </a:r>
            <a:r>
              <a:rPr lang="en-GB" sz="4000" dirty="0" smtClean="0">
                <a:latin typeface="Twinkl" panose="02000000000000000000" pitchFamily="2" charset="0"/>
              </a:rPr>
              <a:t>    </a:t>
            </a:r>
            <a:r>
              <a:rPr lang="en-GB" sz="4000" dirty="0">
                <a:solidFill>
                  <a:srgbClr val="0070C0"/>
                </a:solidFill>
                <a:latin typeface="Twinkl" panose="02000000000000000000" pitchFamily="2" charset="0"/>
              </a:rPr>
              <a:t>verb</a:t>
            </a:r>
            <a:r>
              <a:rPr lang="en-GB" sz="4000" dirty="0">
                <a:latin typeface="Twinkl" panose="02000000000000000000" pitchFamily="2" charset="0"/>
              </a:rPr>
              <a:t> </a:t>
            </a:r>
            <a:r>
              <a:rPr lang="en-GB" sz="4000" dirty="0" smtClean="0">
                <a:solidFill>
                  <a:srgbClr val="FF0000"/>
                </a:solidFill>
                <a:latin typeface="Twinkl" panose="02000000000000000000" pitchFamily="2" charset="0"/>
              </a:rPr>
              <a:t>noun</a:t>
            </a:r>
            <a:endParaRPr lang="en-GB" sz="4800" dirty="0">
              <a:solidFill>
                <a:srgbClr val="FF0000"/>
              </a:solidFill>
              <a:latin typeface="Twinkl" panose="02000000000000000000" pitchFamily="2" charset="0"/>
            </a:endParaRPr>
          </a:p>
          <a:p>
            <a:endParaRPr lang="en-GB" sz="8000" dirty="0">
              <a:latin typeface="Twinkl" panose="02000000000000000000" pitchFamily="2" charset="0"/>
            </a:endParaRPr>
          </a:p>
        </p:txBody>
      </p:sp>
      <p:cxnSp>
        <p:nvCxnSpPr>
          <p:cNvPr id="4" name="Straight Arrow Connector 3"/>
          <p:cNvCxnSpPr/>
          <p:nvPr/>
        </p:nvCxnSpPr>
        <p:spPr>
          <a:xfrm>
            <a:off x="1041400" y="3048000"/>
            <a:ext cx="1143000" cy="200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17900" y="3048000"/>
            <a:ext cx="2019300" cy="187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24650" y="3045691"/>
            <a:ext cx="292100" cy="176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3209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03200" y="2231295"/>
            <a:ext cx="12133943" cy="923330"/>
          </a:xfrm>
          <a:prstGeom prst="rect">
            <a:avLst/>
          </a:prstGeom>
          <a:noFill/>
        </p:spPr>
        <p:txBody>
          <a:bodyPr wrap="square" rtlCol="0">
            <a:spAutoFit/>
          </a:bodyPr>
          <a:lstStyle/>
          <a:p>
            <a:r>
              <a:rPr lang="en-US" sz="5400" dirty="0" smtClean="0">
                <a:latin typeface="Twinkl" panose="02000000000000000000" pitchFamily="2" charset="0"/>
              </a:rPr>
              <a:t>The child was cross.</a:t>
            </a:r>
            <a:endParaRPr lang="en-GB" sz="28700" dirty="0">
              <a:latin typeface="Twinkl" panose="02000000000000000000" pitchFamily="2" charset="0"/>
            </a:endParaRPr>
          </a:p>
        </p:txBody>
      </p:sp>
    </p:spTree>
    <p:extLst>
      <p:ext uri="{BB962C8B-B14F-4D97-AF65-F5344CB8AC3E}">
        <p14:creationId xmlns:p14="http://schemas.microsoft.com/office/powerpoint/2010/main" val="34685615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03200" y="2231295"/>
            <a:ext cx="12133943" cy="2800767"/>
          </a:xfrm>
          <a:prstGeom prst="rect">
            <a:avLst/>
          </a:prstGeom>
          <a:noFill/>
        </p:spPr>
        <p:txBody>
          <a:bodyPr wrap="square" rtlCol="0">
            <a:spAutoFit/>
          </a:bodyPr>
          <a:lstStyle/>
          <a:p>
            <a:r>
              <a:rPr lang="en-US" sz="5400" dirty="0" smtClean="0">
                <a:latin typeface="Twinkl" panose="02000000000000000000" pitchFamily="2" charset="0"/>
              </a:rPr>
              <a:t>The child was cross</a:t>
            </a:r>
            <a:r>
              <a:rPr lang="en-US" sz="5400" dirty="0" smtClean="0">
                <a:latin typeface="Twinkl" panose="02000000000000000000" pitchFamily="2" charset="0"/>
              </a:rPr>
              <a:t>.</a:t>
            </a:r>
            <a:endParaRPr lang="en-US" sz="5400" dirty="0" smtClean="0">
              <a:latin typeface="Twinkl" panose="02000000000000000000" pitchFamily="2" charset="0"/>
            </a:endParaRPr>
          </a:p>
          <a:p>
            <a:endParaRPr lang="en-US" sz="5400" dirty="0">
              <a:latin typeface="Twinkl" panose="02000000000000000000" pitchFamily="2" charset="0"/>
            </a:endParaRPr>
          </a:p>
          <a:p>
            <a:r>
              <a:rPr lang="en-GB" sz="3200" dirty="0" smtClean="0">
                <a:solidFill>
                  <a:srgbClr val="7030A0"/>
                </a:solidFill>
                <a:latin typeface="Twinkl" panose="02000000000000000000" pitchFamily="2" charset="0"/>
              </a:rPr>
              <a:t>determiner </a:t>
            </a:r>
            <a:r>
              <a:rPr lang="en-GB" sz="3200" dirty="0" smtClean="0">
                <a:solidFill>
                  <a:schemeClr val="accent4">
                    <a:lumMod val="60000"/>
                    <a:lumOff val="40000"/>
                  </a:schemeClr>
                </a:solidFill>
                <a:latin typeface="Twinkl" panose="02000000000000000000" pitchFamily="2" charset="0"/>
              </a:rPr>
              <a:t> </a:t>
            </a:r>
            <a:r>
              <a:rPr lang="en-GB" sz="3200" dirty="0" smtClean="0">
                <a:solidFill>
                  <a:srgbClr val="92D050"/>
                </a:solidFill>
                <a:latin typeface="Twinkl" panose="02000000000000000000" pitchFamily="2" charset="0"/>
              </a:rPr>
              <a:t>noun   </a:t>
            </a:r>
            <a:r>
              <a:rPr lang="en-GB" sz="3200" dirty="0" smtClean="0">
                <a:solidFill>
                  <a:srgbClr val="FF0000"/>
                </a:solidFill>
                <a:latin typeface="Twinkl" panose="02000000000000000000" pitchFamily="2" charset="0"/>
              </a:rPr>
              <a:t>verb     </a:t>
            </a:r>
            <a:r>
              <a:rPr lang="en-GB" sz="3200" dirty="0" smtClean="0">
                <a:solidFill>
                  <a:srgbClr val="7030A0"/>
                </a:solidFill>
                <a:latin typeface="Twinkl" panose="02000000000000000000" pitchFamily="2" charset="0"/>
              </a:rPr>
              <a:t>adjective</a:t>
            </a:r>
            <a:endParaRPr lang="en-GB" sz="3200" dirty="0" smtClean="0">
              <a:solidFill>
                <a:srgbClr val="7030A0"/>
              </a:solidFill>
              <a:latin typeface="Twinkl" panose="02000000000000000000" pitchFamily="2" charset="0"/>
            </a:endParaRPr>
          </a:p>
          <a:p>
            <a:endParaRPr lang="en-GB" sz="3600" dirty="0">
              <a:latin typeface="Twinkl" panose="02000000000000000000" pitchFamily="2" charset="0"/>
            </a:endParaRPr>
          </a:p>
        </p:txBody>
      </p:sp>
      <p:cxnSp>
        <p:nvCxnSpPr>
          <p:cNvPr id="4" name="Straight Arrow Connector 3"/>
          <p:cNvCxnSpPr/>
          <p:nvPr/>
        </p:nvCxnSpPr>
        <p:spPr>
          <a:xfrm>
            <a:off x="495300" y="2844800"/>
            <a:ext cx="391391" cy="1155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92350" y="2933700"/>
            <a:ext cx="488950" cy="104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87487" y="3025612"/>
            <a:ext cx="399472" cy="865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79885" y="3025612"/>
            <a:ext cx="399472" cy="865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70290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panose="02000000000000000000" pitchFamily="2" charset="0"/>
              </a:rPr>
              <a:t>Etymology </a:t>
            </a:r>
          </a:p>
          <a:p>
            <a:endParaRPr lang="en-GB" sz="7200" dirty="0">
              <a:solidFill>
                <a:srgbClr val="FF0000"/>
              </a:solidFill>
              <a:latin typeface="Twinkl" panose="02000000000000000000" pitchFamily="2" charset="0"/>
            </a:endParaRPr>
          </a:p>
          <a:p>
            <a:r>
              <a:rPr lang="en-GB" sz="7200" dirty="0">
                <a:solidFill>
                  <a:srgbClr val="FF0000"/>
                </a:solidFill>
                <a:latin typeface="Twinkl" panose="02000000000000000000" pitchFamily="2" charset="0"/>
              </a:rPr>
              <a:t>The history of a word….</a:t>
            </a:r>
            <a:endParaRPr lang="en-GB" sz="4800" dirty="0">
              <a:solidFill>
                <a:srgbClr val="FF0000"/>
              </a:solidFill>
              <a:latin typeface="Twinkl"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/k/</a:t>
            </a:r>
            <a:endParaRPr lang="en-GB" sz="28700" dirty="0">
              <a:latin typeface="Twinkl" panose="02000000000000000000" pitchFamily="2" charset="0"/>
            </a:endParaRPr>
          </a:p>
        </p:txBody>
      </p:sp>
    </p:spTree>
    <p:extLst>
      <p:ext uri="{BB962C8B-B14F-4D97-AF65-F5344CB8AC3E}">
        <p14:creationId xmlns:p14="http://schemas.microsoft.com/office/powerpoint/2010/main" val="154055124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614" y="471715"/>
            <a:ext cx="11248572" cy="5940088"/>
          </a:xfrm>
          <a:prstGeom prst="rect">
            <a:avLst/>
          </a:prstGeom>
        </p:spPr>
        <p:txBody>
          <a:bodyPr wrap="square">
            <a:spAutoFit/>
          </a:bodyPr>
          <a:lstStyle/>
          <a:p>
            <a:r>
              <a:rPr lang="en-US" sz="3200" b="1" dirty="0">
                <a:latin typeface="Twinkl" panose="02000000000000000000" pitchFamily="2" charset="0"/>
                <a:hlinkClick r:id="rId3" tooltip="Origin and meaning of child"/>
              </a:rPr>
              <a:t>child (n.)</a:t>
            </a:r>
            <a:endParaRPr lang="en-US" sz="3200" dirty="0">
              <a:latin typeface="Twinkl" panose="02000000000000000000" pitchFamily="2" charset="0"/>
            </a:endParaRPr>
          </a:p>
          <a:p>
            <a:r>
              <a:rPr lang="en-US" sz="3200" dirty="0">
                <a:latin typeface="Twinkl" panose="02000000000000000000" pitchFamily="2" charset="0"/>
              </a:rPr>
              <a:t>Old English </a:t>
            </a:r>
            <a:r>
              <a:rPr lang="en-US" sz="3200" i="1" dirty="0" err="1">
                <a:latin typeface="Twinkl" panose="02000000000000000000" pitchFamily="2" charset="0"/>
              </a:rPr>
              <a:t>cild</a:t>
            </a:r>
            <a:r>
              <a:rPr lang="en-US" sz="3200" dirty="0">
                <a:latin typeface="Twinkl" panose="02000000000000000000" pitchFamily="2" charset="0"/>
              </a:rPr>
              <a:t> "fetus, infant, unborn or newly born person," from Proto-Germanic </a:t>
            </a:r>
            <a:r>
              <a:rPr lang="en-US" sz="3200" i="1" dirty="0">
                <a:latin typeface="Twinkl" panose="02000000000000000000" pitchFamily="2" charset="0"/>
              </a:rPr>
              <a:t>*</a:t>
            </a:r>
            <a:r>
              <a:rPr lang="en-US" sz="3200" i="1" dirty="0" err="1">
                <a:latin typeface="Twinkl" panose="02000000000000000000" pitchFamily="2" charset="0"/>
              </a:rPr>
              <a:t>kiltham</a:t>
            </a:r>
            <a:r>
              <a:rPr lang="en-US" sz="3200" dirty="0">
                <a:latin typeface="Twinkl" panose="02000000000000000000" pitchFamily="2" charset="0"/>
              </a:rPr>
              <a:t> (source also of Gothic </a:t>
            </a:r>
            <a:r>
              <a:rPr lang="en-US" sz="3200" i="1" dirty="0" err="1">
                <a:latin typeface="Twinkl" panose="02000000000000000000" pitchFamily="2" charset="0"/>
              </a:rPr>
              <a:t>kilþei</a:t>
            </a:r>
            <a:r>
              <a:rPr lang="en-US" sz="3200" dirty="0">
                <a:latin typeface="Twinkl" panose="02000000000000000000" pitchFamily="2" charset="0"/>
              </a:rPr>
              <a:t> "womb," </a:t>
            </a:r>
            <a:r>
              <a:rPr lang="en-US" sz="3200" i="1" dirty="0" err="1">
                <a:latin typeface="Twinkl" panose="02000000000000000000" pitchFamily="2" charset="0"/>
              </a:rPr>
              <a:t>inkilþo</a:t>
            </a:r>
            <a:r>
              <a:rPr lang="en-US" sz="3200" dirty="0">
                <a:latin typeface="Twinkl" panose="02000000000000000000" pitchFamily="2" charset="0"/>
              </a:rPr>
              <a:t> "pregnant;" Danish </a:t>
            </a:r>
            <a:r>
              <a:rPr lang="en-US" sz="3200" i="1" dirty="0" err="1">
                <a:latin typeface="Twinkl" panose="02000000000000000000" pitchFamily="2" charset="0"/>
              </a:rPr>
              <a:t>kuld</a:t>
            </a:r>
            <a:r>
              <a:rPr lang="en-US" sz="3200" dirty="0">
                <a:latin typeface="Twinkl" panose="02000000000000000000" pitchFamily="2" charset="0"/>
              </a:rPr>
              <a:t> "children of the same marriage;" Old Swedish </a:t>
            </a:r>
            <a:r>
              <a:rPr lang="en-US" sz="3200" i="1" dirty="0" err="1">
                <a:latin typeface="Twinkl" panose="02000000000000000000" pitchFamily="2" charset="0"/>
              </a:rPr>
              <a:t>kulder</a:t>
            </a:r>
            <a:r>
              <a:rPr lang="en-US" sz="3200" dirty="0">
                <a:latin typeface="Twinkl" panose="02000000000000000000" pitchFamily="2" charset="0"/>
              </a:rPr>
              <a:t> "litter;" Old English </a:t>
            </a:r>
            <a:r>
              <a:rPr lang="en-US" sz="3200" i="1" dirty="0" err="1">
                <a:latin typeface="Twinkl" panose="02000000000000000000" pitchFamily="2" charset="0"/>
              </a:rPr>
              <a:t>cildhama</a:t>
            </a:r>
            <a:r>
              <a:rPr lang="en-US" sz="3200" dirty="0">
                <a:latin typeface="Twinkl" panose="02000000000000000000" pitchFamily="2" charset="0"/>
              </a:rPr>
              <a:t> "womb," lit. "child-home"); no certain cognates outside Germanic. "App[</a:t>
            </a:r>
            <a:r>
              <a:rPr lang="en-US" sz="3200" dirty="0" err="1">
                <a:latin typeface="Twinkl" panose="02000000000000000000" pitchFamily="2" charset="0"/>
              </a:rPr>
              <a:t>arently</a:t>
            </a:r>
            <a:r>
              <a:rPr lang="en-US" sz="3200" dirty="0">
                <a:latin typeface="Twinkl" panose="02000000000000000000" pitchFamily="2" charset="0"/>
              </a:rPr>
              <a:t>] originally always used in relation to the mother as the 'fruit of the womb'" [Buck]. Also in late Old English, "a youth of gentle birth" (archaic, usually written </a:t>
            </a:r>
            <a:r>
              <a:rPr lang="en-US" sz="3200" i="1" dirty="0">
                <a:latin typeface="Twinkl" panose="02000000000000000000" pitchFamily="2" charset="0"/>
              </a:rPr>
              <a:t>childe</a:t>
            </a:r>
            <a:r>
              <a:rPr lang="en-US" sz="3200" dirty="0">
                <a:latin typeface="Twinkl" panose="02000000000000000000" pitchFamily="2" charset="0"/>
              </a:rPr>
              <a:t>). In 16c.-17c. especially "girl child."</a:t>
            </a:r>
          </a:p>
          <a:p>
            <a:endParaRPr lang="en-GB" sz="2800" b="1" dirty="0" smtClean="0">
              <a:latin typeface="Twinkl" panose="02000000000000000000" pitchFamily="2" charset="0"/>
            </a:endParaRPr>
          </a:p>
        </p:txBody>
      </p:sp>
    </p:spTree>
    <p:extLst>
      <p:ext uri="{BB962C8B-B14F-4D97-AF65-F5344CB8AC3E}">
        <p14:creationId xmlns:p14="http://schemas.microsoft.com/office/powerpoint/2010/main" val="255817248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71" y="551543"/>
            <a:ext cx="11263086" cy="3600986"/>
          </a:xfrm>
          <a:prstGeom prst="rect">
            <a:avLst/>
          </a:prstGeom>
        </p:spPr>
        <p:txBody>
          <a:bodyPr wrap="square">
            <a:spAutoFit/>
          </a:bodyPr>
          <a:lstStyle/>
          <a:p>
            <a:r>
              <a:rPr lang="en-US" sz="6600" b="1" dirty="0">
                <a:latin typeface="Twinkl" panose="02000000000000000000" pitchFamily="2" charset="0"/>
                <a:hlinkClick r:id="rId3" tooltip="Origin and meaning of children"/>
              </a:rPr>
              <a:t>children (n.)</a:t>
            </a:r>
            <a:endParaRPr lang="en-US" sz="6600" dirty="0">
              <a:latin typeface="Twinkl" panose="02000000000000000000" pitchFamily="2" charset="0"/>
            </a:endParaRPr>
          </a:p>
          <a:p>
            <a:r>
              <a:rPr lang="en-US" sz="6600" dirty="0">
                <a:latin typeface="Twinkl" panose="02000000000000000000" pitchFamily="2" charset="0"/>
              </a:rPr>
              <a:t>modern plural of </a:t>
            </a:r>
            <a:r>
              <a:rPr lang="en-US" sz="6600" b="1" dirty="0">
                <a:latin typeface="Twinkl" panose="02000000000000000000" pitchFamily="2" charset="0"/>
                <a:hlinkClick r:id="rId4" tooltip="Etymology, meaning and definition of child "/>
              </a:rPr>
              <a:t>child</a:t>
            </a:r>
            <a:r>
              <a:rPr lang="en-US" sz="6600" dirty="0">
                <a:latin typeface="Twinkl" panose="02000000000000000000" pitchFamily="2" charset="0"/>
              </a:rPr>
              <a:t> (q.v.)</a:t>
            </a:r>
          </a:p>
          <a:p>
            <a:pPr>
              <a:spcAft>
                <a:spcPts val="0"/>
              </a:spcAft>
            </a:pPr>
            <a:endParaRPr lang="en-GB" sz="8800" dirty="0">
              <a:effectLst/>
              <a:latin typeface="Twinkl" panose="02000000000000000000" pitchFamily="2" charset="0"/>
              <a:ea typeface="Calibri" panose="020F0502020204030204" pitchFamily="34" charset="0"/>
            </a:endParaRPr>
          </a:p>
        </p:txBody>
      </p:sp>
    </p:spTree>
    <p:extLst>
      <p:ext uri="{BB962C8B-B14F-4D97-AF65-F5344CB8AC3E}">
        <p14:creationId xmlns:p14="http://schemas.microsoft.com/office/powerpoint/2010/main" val="81221495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panose="02000000000000000000" pitchFamily="2" charset="0"/>
              </a:rPr>
              <a:t>Let’s </a:t>
            </a:r>
            <a:r>
              <a:rPr lang="en-GB" sz="7200" i="1" dirty="0">
                <a:latin typeface="Twinkl" panose="02000000000000000000" pitchFamily="2" charset="0"/>
              </a:rPr>
              <a:t>investigate….</a:t>
            </a:r>
          </a:p>
          <a:p>
            <a:endParaRPr lang="en-GB" sz="7200" i="1" dirty="0">
              <a:latin typeface="Twinkl" panose="02000000000000000000" pitchFamily="2" charset="0"/>
            </a:endParaRPr>
          </a:p>
          <a:p>
            <a:r>
              <a:rPr lang="en-GB" sz="7200" i="1" dirty="0">
                <a:latin typeface="Twinkl" panose="02000000000000000000" pitchFamily="2" charset="0"/>
              </a:rPr>
              <a:t>Can you find </a:t>
            </a:r>
            <a:r>
              <a:rPr lang="en-GB" sz="7200" i="1" dirty="0" smtClean="0">
                <a:latin typeface="Twinkl" panose="02000000000000000000" pitchFamily="2" charset="0"/>
              </a:rPr>
              <a:t>our words in this </a:t>
            </a:r>
            <a:r>
              <a:rPr lang="en-GB" sz="7200" i="1" dirty="0" err="1" smtClean="0">
                <a:latin typeface="Twinkl" panose="02000000000000000000" pitchFamily="2" charset="0"/>
              </a:rPr>
              <a:t>wordsearch</a:t>
            </a:r>
            <a:r>
              <a:rPr lang="en-GB" sz="7200" i="1" dirty="0" smtClean="0">
                <a:latin typeface="Twinkl" panose="02000000000000000000" pitchFamily="2" charset="0"/>
              </a:rPr>
              <a:t>?</a:t>
            </a:r>
            <a:endParaRPr lang="en-GB" sz="7200" i="1" dirty="0">
              <a:latin typeface="Twinkl"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1200329"/>
          </a:xfrm>
          <a:prstGeom prst="rect">
            <a:avLst/>
          </a:prstGeom>
          <a:noFill/>
        </p:spPr>
        <p:txBody>
          <a:bodyPr wrap="square" rtlCol="0">
            <a:spAutoFit/>
          </a:bodyPr>
          <a:lstStyle/>
          <a:p>
            <a:pPr algn="l"/>
            <a:endParaRPr lang="en-GB" sz="7200" dirty="0">
              <a:solidFill>
                <a:srgbClr val="FF0000"/>
              </a:solidFill>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2505075" y="552450"/>
            <a:ext cx="7181850" cy="5753100"/>
          </a:xfrm>
          <a:prstGeom prst="rect">
            <a:avLst/>
          </a:prstGeom>
        </p:spPr>
      </p:pic>
    </p:spTree>
    <p:extLst>
      <p:ext uri="{BB962C8B-B14F-4D97-AF65-F5344CB8AC3E}">
        <p14:creationId xmlns:p14="http://schemas.microsoft.com/office/powerpoint/2010/main" val="175839188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95537" y="557212"/>
            <a:ext cx="7400925" cy="5743575"/>
          </a:xfrm>
          <a:prstGeom prst="rect">
            <a:avLst/>
          </a:prstGeom>
        </p:spPr>
      </p:pic>
    </p:spTree>
    <p:extLst>
      <p:ext uri="{BB962C8B-B14F-4D97-AF65-F5344CB8AC3E}">
        <p14:creationId xmlns:p14="http://schemas.microsoft.com/office/powerpoint/2010/main" val="3195515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3"/>
            <a:ext cx="10515600" cy="3654775"/>
          </a:xfrm>
        </p:spPr>
        <p:txBody>
          <a:bodyPr>
            <a:noAutofit/>
          </a:bodyPr>
          <a:lstStyle/>
          <a:p>
            <a:pPr algn="ctr"/>
            <a:r>
              <a:rPr lang="fr-FR" sz="7200" dirty="0" smtClean="0">
                <a:latin typeface="Twinkl" panose="02000000000000000000" pitchFamily="2" charset="0"/>
              </a:rPr>
              <a:t>Words with /k/ grapheme at the </a:t>
            </a:r>
            <a:r>
              <a:rPr lang="en-GB" sz="7200" dirty="0" smtClean="0">
                <a:latin typeface="Twinkl" panose="02000000000000000000" pitchFamily="2" charset="0"/>
              </a:rPr>
              <a:t>beginning</a:t>
            </a:r>
            <a:r>
              <a:rPr lang="fr-FR" sz="7200" dirty="0" smtClean="0">
                <a:latin typeface="Twinkl" panose="02000000000000000000" pitchFamily="2" charset="0"/>
              </a:rPr>
              <a:t> of the words which are silent when </a:t>
            </a:r>
            <a:r>
              <a:rPr lang="en-GB" sz="7200" dirty="0" smtClean="0">
                <a:latin typeface="Twinkl" panose="02000000000000000000" pitchFamily="2" charset="0"/>
              </a:rPr>
              <a:t>spoken</a:t>
            </a:r>
            <a:r>
              <a:rPr lang="fr-FR" sz="7200" dirty="0" smtClean="0">
                <a:latin typeface="Twinkl" panose="02000000000000000000" pitchFamily="2" charset="0"/>
              </a:rPr>
              <a:t> </a:t>
            </a:r>
            <a:endParaRPr lang="en-GB" sz="7200" i="1" dirty="0">
              <a:latin typeface="Twinkl" panose="02000000000000000000" pitchFamily="2" charset="0"/>
            </a:endParaRPr>
          </a:p>
        </p:txBody>
      </p:sp>
    </p:spTree>
    <p:extLst>
      <p:ext uri="{BB962C8B-B14F-4D97-AF65-F5344CB8AC3E}">
        <p14:creationId xmlns:p14="http://schemas.microsoft.com/office/powerpoint/2010/main" val="4135643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knock</a:t>
            </a:r>
            <a:endParaRPr lang="en-GB" sz="23900" i="1" dirty="0">
              <a:latin typeface="Twinkl" panose="02000000000000000000" pitchFamily="2" charset="0"/>
            </a:endParaRPr>
          </a:p>
        </p:txBody>
      </p:sp>
    </p:spTree>
    <p:extLst>
      <p:ext uri="{BB962C8B-B14F-4D97-AF65-F5344CB8AC3E}">
        <p14:creationId xmlns:p14="http://schemas.microsoft.com/office/powerpoint/2010/main" val="255672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knock</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831850" y="937775"/>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10071821" y="199550"/>
            <a:ext cx="1857375" cy="1809750"/>
          </a:xfrm>
          <a:prstGeom prst="rect">
            <a:avLst/>
          </a:prstGeom>
        </p:spPr>
      </p:pic>
    </p:spTree>
    <p:extLst>
      <p:ext uri="{BB962C8B-B14F-4D97-AF65-F5344CB8AC3E}">
        <p14:creationId xmlns:p14="http://schemas.microsoft.com/office/powerpoint/2010/main" val="1790167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knee</a:t>
            </a:r>
            <a:endParaRPr lang="en-GB" sz="23900" dirty="0">
              <a:latin typeface="Twinkl" panose="02000000000000000000" pitchFamily="2" charset="0"/>
            </a:endParaRPr>
          </a:p>
        </p:txBody>
      </p:sp>
    </p:spTree>
    <p:extLst>
      <p:ext uri="{BB962C8B-B14F-4D97-AF65-F5344CB8AC3E}">
        <p14:creationId xmlns:p14="http://schemas.microsoft.com/office/powerpoint/2010/main" val="1985654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knee</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2116725" y="917766"/>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9548812" y="379603"/>
            <a:ext cx="2123487" cy="1726288"/>
          </a:xfrm>
          <a:prstGeom prst="rect">
            <a:avLst/>
          </a:prstGeom>
        </p:spPr>
      </p:pic>
    </p:spTree>
    <p:extLst>
      <p:ext uri="{BB962C8B-B14F-4D97-AF65-F5344CB8AC3E}">
        <p14:creationId xmlns:p14="http://schemas.microsoft.com/office/powerpoint/2010/main" val="2378861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knock</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k</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nock</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knock</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9489" y="238125"/>
            <a:ext cx="1857375" cy="1809750"/>
          </a:xfrm>
          <a:prstGeom prst="rect">
            <a:avLst/>
          </a:prstGeom>
        </p:spPr>
      </p:pic>
    </p:spTree>
    <p:extLst>
      <p:ext uri="{BB962C8B-B14F-4D97-AF65-F5344CB8AC3E}">
        <p14:creationId xmlns:p14="http://schemas.microsoft.com/office/powerpoint/2010/main" val="2561579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a:latin typeface="Twinkl" panose="02000000000000000000" pitchFamily="2" charset="0"/>
              </a:rPr>
              <a:t>knock</a:t>
            </a:r>
            <a:br>
              <a:rPr lang="en-GB" dirty="0">
                <a:latin typeface="Twinkl" panose="02000000000000000000" pitchFamily="2" charset="0"/>
              </a:rPr>
            </a:br>
            <a:r>
              <a:rPr lang="en-GB" dirty="0">
                <a:latin typeface="Twinkl" panose="02000000000000000000" pitchFamily="2" charset="0"/>
              </a:rPr>
              <a:t>k + nock = knock</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There was a loud knock at the door.</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9489" y="390525"/>
            <a:ext cx="1857375" cy="1809750"/>
          </a:xfrm>
          <a:prstGeom prst="rect">
            <a:avLst/>
          </a:prstGeom>
        </p:spPr>
      </p:pic>
    </p:spTree>
    <p:extLst>
      <p:ext uri="{BB962C8B-B14F-4D97-AF65-F5344CB8AC3E}">
        <p14:creationId xmlns:p14="http://schemas.microsoft.com/office/powerpoint/2010/main" val="228088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0"/>
          <p:cNvSpPr>
            <a:spLocks noChangeArrowheads="1"/>
          </p:cNvSpPr>
          <p:nvPr/>
        </p:nvSpPr>
        <p:spPr bwMode="auto">
          <a:xfrm>
            <a:off x="3200399" y="2273300"/>
            <a:ext cx="18045893" cy="50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6" name="Picture 15"/>
          <p:cNvPicPr>
            <a:picLocks noChangeAspect="1"/>
          </p:cNvPicPr>
          <p:nvPr/>
        </p:nvPicPr>
        <p:blipFill>
          <a:blip r:embed="rId2"/>
          <a:stretch>
            <a:fillRect/>
          </a:stretch>
        </p:blipFill>
        <p:spPr>
          <a:xfrm>
            <a:off x="2609850" y="1028700"/>
            <a:ext cx="6972300" cy="4800600"/>
          </a:xfrm>
          <a:prstGeom prst="rect">
            <a:avLst/>
          </a:prstGeom>
        </p:spPr>
      </p:pic>
    </p:spTree>
    <p:extLst>
      <p:ext uri="{BB962C8B-B14F-4D97-AF65-F5344CB8AC3E}">
        <p14:creationId xmlns:p14="http://schemas.microsoft.com/office/powerpoint/2010/main" val="735258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126011"/>
          </a:xfrm>
        </p:spPr>
        <p:txBody>
          <a:bodyPr>
            <a:noAutofit/>
          </a:bodyPr>
          <a:lstStyle/>
          <a:p>
            <a:pPr algn="ctr"/>
            <a:r>
              <a:rPr lang="en-GB" sz="6600" dirty="0" smtClean="0">
                <a:latin typeface="Twinkl" panose="02000000000000000000" pitchFamily="2" charset="0"/>
              </a:rPr>
              <a:t>knee</a:t>
            </a:r>
            <a:r>
              <a:rPr lang="en-GB" sz="6600" dirty="0" smtClean="0">
                <a:latin typeface="Twinkl" panose="02000000000000000000" pitchFamily="2" charset="0"/>
              </a:rPr>
              <a:t/>
            </a:r>
            <a:br>
              <a:rPr lang="en-GB" sz="6600" dirty="0" smtClean="0">
                <a:latin typeface="Twinkl" panose="02000000000000000000" pitchFamily="2" charset="0"/>
              </a:rPr>
            </a:br>
            <a:r>
              <a:rPr lang="en-GB" sz="6600" dirty="0">
                <a:latin typeface="Twinkl" panose="02000000000000000000" pitchFamily="2" charset="0"/>
              </a:rPr>
              <a:t>k</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nee</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knee</a:t>
            </a:r>
            <a:r>
              <a:rPr lang="en-GB" sz="6600" dirty="0" smtClean="0">
                <a:latin typeface="Twinkl" panose="02000000000000000000" pitchFamily="2" charset="0"/>
              </a:rPr>
              <a:t/>
            </a:r>
            <a:br>
              <a:rPr lang="en-GB" sz="6600" dirty="0" smtClean="0">
                <a:latin typeface="Twinkl" panose="02000000000000000000" pitchFamily="2" charset="0"/>
              </a:rPr>
            </a:br>
            <a:endParaRPr lang="en-GB" sz="66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60230" y="466291"/>
            <a:ext cx="2613334" cy="2124509"/>
          </a:xfrm>
          <a:prstGeom prst="rect">
            <a:avLst/>
          </a:prstGeom>
        </p:spPr>
      </p:pic>
    </p:spTree>
    <p:extLst>
      <p:ext uri="{BB962C8B-B14F-4D97-AF65-F5344CB8AC3E}">
        <p14:creationId xmlns:p14="http://schemas.microsoft.com/office/powerpoint/2010/main" val="3432063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126011"/>
          </a:xfrm>
        </p:spPr>
        <p:txBody>
          <a:bodyPr>
            <a:noAutofit/>
          </a:bodyPr>
          <a:lstStyle/>
          <a:p>
            <a:pPr algn="ctr"/>
            <a:r>
              <a:rPr lang="en-GB" sz="6600" dirty="0">
                <a:latin typeface="Twinkl" panose="02000000000000000000" pitchFamily="2" charset="0"/>
              </a:rPr>
              <a:t>knee</a:t>
            </a:r>
            <a:br>
              <a:rPr lang="en-GB" sz="6600" dirty="0">
                <a:latin typeface="Twinkl" panose="02000000000000000000" pitchFamily="2" charset="0"/>
              </a:rPr>
            </a:br>
            <a:r>
              <a:rPr lang="en-GB" sz="6600" dirty="0">
                <a:latin typeface="Twinkl" panose="02000000000000000000" pitchFamily="2" charset="0"/>
              </a:rPr>
              <a:t>k + nee = knee</a:t>
            </a:r>
            <a:br>
              <a:rPr lang="en-GB" sz="6600" dirty="0">
                <a:latin typeface="Twinkl" panose="02000000000000000000" pitchFamily="2" charset="0"/>
              </a:rPr>
            </a:br>
            <a:r>
              <a:rPr lang="en-GB" sz="6600" dirty="0" smtClean="0">
                <a:latin typeface="Twinkl" panose="02000000000000000000" pitchFamily="2" charset="0"/>
              </a:rPr>
              <a:t>Ouch! My knee is really hurt!</a:t>
            </a:r>
            <a:endParaRPr lang="en-GB" sz="66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87940" y="590983"/>
            <a:ext cx="2459952" cy="1999817"/>
          </a:xfrm>
          <a:prstGeom prst="rect">
            <a:avLst/>
          </a:prstGeom>
        </p:spPr>
      </p:pic>
    </p:spTree>
    <p:extLst>
      <p:ext uri="{BB962C8B-B14F-4D97-AF65-F5344CB8AC3E}">
        <p14:creationId xmlns:p14="http://schemas.microsoft.com/office/powerpoint/2010/main" val="4254136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a:latin typeface="Twinkl" panose="02000000000000000000" pitchFamily="2" charset="0"/>
              </a:rPr>
              <a:t>There was a loud knock at the door.</a:t>
            </a:r>
            <a:br>
              <a:rPr lang="en-GB">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94386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was a loud </a:t>
            </a:r>
            <a:r>
              <a:rPr lang="en-GB" dirty="0" smtClean="0">
                <a:latin typeface="Twinkl" panose="02000000000000000000" pitchFamily="2" charset="0"/>
              </a:rPr>
              <a:t>_____ </a:t>
            </a:r>
            <a:r>
              <a:rPr lang="en-GB" dirty="0">
                <a:latin typeface="Twinkl" panose="02000000000000000000" pitchFamily="2" charset="0"/>
              </a:rPr>
              <a:t>at the door.</a:t>
            </a:r>
            <a:br>
              <a:rPr lang="en-GB"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89077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was a loud </a:t>
            </a:r>
            <a:r>
              <a:rPr lang="en-GB" b="1" u="sng" dirty="0">
                <a:latin typeface="Twinkl" panose="02000000000000000000" pitchFamily="2" charset="0"/>
              </a:rPr>
              <a:t>knock </a:t>
            </a:r>
            <a:r>
              <a:rPr lang="en-GB" dirty="0">
                <a:latin typeface="Twinkl" panose="02000000000000000000" pitchFamily="2" charset="0"/>
              </a:rPr>
              <a:t>at the door.</a:t>
            </a:r>
            <a:br>
              <a:rPr lang="en-GB"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798227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Ouch! My knee is really hurt!</a:t>
            </a:r>
            <a:endParaRPr lang="en-GB" dirty="0">
              <a:latin typeface="Twinkl" panose="02000000000000000000" pitchFamily="2" charset="0"/>
            </a:endParaRPr>
          </a:p>
        </p:txBody>
      </p:sp>
    </p:spTree>
    <p:extLst>
      <p:ext uri="{BB962C8B-B14F-4D97-AF65-F5344CB8AC3E}">
        <p14:creationId xmlns:p14="http://schemas.microsoft.com/office/powerpoint/2010/main" val="27676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Ouch! My </a:t>
            </a:r>
            <a:r>
              <a:rPr lang="en-GB" dirty="0" smtClean="0">
                <a:latin typeface="Twinkl" panose="02000000000000000000" pitchFamily="2" charset="0"/>
              </a:rPr>
              <a:t>____ </a:t>
            </a:r>
            <a:r>
              <a:rPr lang="en-GB" dirty="0">
                <a:latin typeface="Twinkl" panose="02000000000000000000" pitchFamily="2" charset="0"/>
              </a:rPr>
              <a:t>is really hurt!</a:t>
            </a:r>
            <a:endParaRPr lang="en-GB" dirty="0">
              <a:latin typeface="Twinkl" panose="02000000000000000000" pitchFamily="2" charset="0"/>
            </a:endParaRPr>
          </a:p>
        </p:txBody>
      </p:sp>
    </p:spTree>
    <p:extLst>
      <p:ext uri="{BB962C8B-B14F-4D97-AF65-F5344CB8AC3E}">
        <p14:creationId xmlns:p14="http://schemas.microsoft.com/office/powerpoint/2010/main" val="2597494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Ouch! My </a:t>
            </a:r>
            <a:r>
              <a:rPr lang="en-GB" b="1" u="sng" dirty="0">
                <a:latin typeface="Twinkl" panose="02000000000000000000" pitchFamily="2" charset="0"/>
              </a:rPr>
              <a:t>knee</a:t>
            </a:r>
            <a:r>
              <a:rPr lang="en-GB" dirty="0">
                <a:latin typeface="Twinkl" panose="02000000000000000000" pitchFamily="2" charset="0"/>
              </a:rPr>
              <a:t> is really hurt!</a:t>
            </a:r>
            <a:endParaRPr lang="en-GB" dirty="0">
              <a:latin typeface="Twinkl" panose="02000000000000000000" pitchFamily="2" charset="0"/>
            </a:endParaRPr>
          </a:p>
        </p:txBody>
      </p:sp>
    </p:spTree>
    <p:extLst>
      <p:ext uri="{BB962C8B-B14F-4D97-AF65-F5344CB8AC3E}">
        <p14:creationId xmlns:p14="http://schemas.microsoft.com/office/powerpoint/2010/main" val="4278654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61066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a:t>
            </a:r>
            <a:endParaRPr lang="en-GB" sz="19900" dirty="0">
              <a:latin typeface="Twinkl" panose="02000000000000000000" pitchFamily="2" charset="0"/>
            </a:endParaRPr>
          </a:p>
        </p:txBody>
      </p:sp>
    </p:spTree>
    <p:extLst>
      <p:ext uri="{BB962C8B-B14F-4D97-AF65-F5344CB8AC3E}">
        <p14:creationId xmlns:p14="http://schemas.microsoft.com/office/powerpoint/2010/main" val="1389999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786236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 young human being</a:t>
            </a:r>
            <a:endParaRPr lang="en-GB" sz="7200" dirty="0">
              <a:latin typeface="Twinkl" panose="02000000000000000000" pitchFamily="2" charset="0"/>
            </a:endParaRPr>
          </a:p>
        </p:txBody>
      </p:sp>
    </p:spTree>
    <p:extLst>
      <p:ext uri="{BB962C8B-B14F-4D97-AF65-F5344CB8AC3E}">
        <p14:creationId xmlns:p14="http://schemas.microsoft.com/office/powerpoint/2010/main" val="4235502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 is lost!</a:t>
            </a:r>
            <a:endParaRPr lang="en-GB" sz="7200" dirty="0">
              <a:latin typeface="Twinkl" panose="02000000000000000000" pitchFamily="2" charset="0"/>
            </a:endParaRPr>
          </a:p>
        </p:txBody>
      </p:sp>
    </p:spTree>
    <p:extLst>
      <p:ext uri="{BB962C8B-B14F-4D97-AF65-F5344CB8AC3E}">
        <p14:creationId xmlns:p14="http://schemas.microsoft.com/office/powerpoint/2010/main" val="1776320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94680"/>
            <a:ext cx="10515600" cy="1481650"/>
          </a:xfrm>
        </p:spPr>
        <p:txBody>
          <a:bodyPr>
            <a:noAutofit/>
          </a:bodyPr>
          <a:lstStyle/>
          <a:p>
            <a:pPr algn="ctr"/>
            <a:r>
              <a:rPr lang="en-US" sz="19900" dirty="0" smtClean="0">
                <a:latin typeface="Twinkl" panose="02000000000000000000" pitchFamily="2" charset="0"/>
              </a:rPr>
              <a:t>children</a:t>
            </a:r>
            <a:endParaRPr lang="en-GB" sz="19900" dirty="0">
              <a:latin typeface="Twinkl" panose="02000000000000000000" pitchFamily="2" charset="0"/>
            </a:endParaRPr>
          </a:p>
        </p:txBody>
      </p:sp>
    </p:spTree>
    <p:extLst>
      <p:ext uri="{BB962C8B-B14F-4D97-AF65-F5344CB8AC3E}">
        <p14:creationId xmlns:p14="http://schemas.microsoft.com/office/powerpoint/2010/main" val="2596096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children</a:t>
            </a:r>
            <a:br>
              <a:rPr lang="en-US" sz="9600" dirty="0" smtClean="0">
                <a:latin typeface="Twinkl" panose="02000000000000000000" pitchFamily="2" charset="0"/>
              </a:rPr>
            </a:br>
            <a:r>
              <a:rPr lang="en-US" dirty="0" smtClean="0">
                <a:latin typeface="Twinkl" panose="02000000000000000000" pitchFamily="2" charset="0"/>
              </a:rPr>
              <a:t>more than one young human beings.</a:t>
            </a:r>
            <a:endParaRPr lang="en-GB" sz="4400" dirty="0">
              <a:latin typeface="Twinkl" panose="02000000000000000000" pitchFamily="2" charset="0"/>
            </a:endParaRPr>
          </a:p>
        </p:txBody>
      </p:sp>
    </p:spTree>
    <p:extLst>
      <p:ext uri="{BB962C8B-B14F-4D97-AF65-F5344CB8AC3E}">
        <p14:creationId xmlns:p14="http://schemas.microsoft.com/office/powerpoint/2010/main" val="3077614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children were playing nicely.</a:t>
            </a:r>
            <a:endParaRPr lang="en-GB" sz="7200" dirty="0">
              <a:latin typeface="Twinkl" panose="02000000000000000000" pitchFamily="2" charset="0"/>
            </a:endParaRPr>
          </a:p>
        </p:txBody>
      </p:sp>
    </p:spTree>
    <p:extLst>
      <p:ext uri="{BB962C8B-B14F-4D97-AF65-F5344CB8AC3E}">
        <p14:creationId xmlns:p14="http://schemas.microsoft.com/office/powerpoint/2010/main" val="3810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76862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789054"/>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43821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33500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a:t>
            </a:r>
            <a:r>
              <a:rPr lang="en-GB" sz="4400" b="1" dirty="0">
                <a:latin typeface="Twinkl" panose="02000000000000000000" pitchFamily="2" charset="0"/>
              </a:rPr>
              <a:t>children</a:t>
            </a:r>
            <a:r>
              <a:rPr lang="en-GB" sz="4400" dirty="0">
                <a:latin typeface="Twinkl" panose="02000000000000000000" pitchFamily="2" charset="0"/>
              </a:rPr>
              <a:t> are often asked to wear extra layers to keep warm.  If they fall on the ice and </a:t>
            </a:r>
            <a:r>
              <a:rPr lang="en-GB" sz="4400" b="1" dirty="0">
                <a:latin typeface="Twinkl" panose="02000000000000000000" pitchFamily="2" charset="0"/>
              </a:rPr>
              <a:t>knock</a:t>
            </a:r>
            <a:r>
              <a:rPr lang="en-GB" sz="4400" dirty="0">
                <a:latin typeface="Twinkl" panose="02000000000000000000" pitchFamily="2" charset="0"/>
              </a:rPr>
              <a:t> their </a:t>
            </a:r>
            <a:r>
              <a:rPr lang="en-GB" sz="4400" b="1" dirty="0">
                <a:latin typeface="Twinkl" panose="02000000000000000000" pitchFamily="2" charset="0"/>
              </a:rPr>
              <a:t>knees</a:t>
            </a:r>
            <a:r>
              <a:rPr lang="en-GB" sz="4400" dirty="0">
                <a:latin typeface="Twinkl" panose="02000000000000000000" pitchFamily="2" charset="0"/>
              </a:rPr>
              <a:t>, they should have extra padding.  Sometimes, </a:t>
            </a:r>
            <a:r>
              <a:rPr lang="en-GB" sz="4400" b="1" dirty="0">
                <a:latin typeface="Twinkl" panose="02000000000000000000" pitchFamily="2" charset="0"/>
              </a:rPr>
              <a:t>children</a:t>
            </a:r>
            <a:r>
              <a:rPr lang="en-GB" sz="4400" dirty="0">
                <a:latin typeface="Twinkl" panose="02000000000000000000" pitchFamily="2" charset="0"/>
              </a:rPr>
              <a:t> are asked to not jump on icy puddles in case they slip.  Once a </a:t>
            </a:r>
            <a:r>
              <a:rPr lang="en-GB" sz="4400" b="1" dirty="0">
                <a:latin typeface="Twinkl" panose="02000000000000000000" pitchFamily="2" charset="0"/>
              </a:rPr>
              <a:t>child</a:t>
            </a:r>
            <a:r>
              <a:rPr lang="en-GB" sz="4400" dirty="0">
                <a:latin typeface="Twinkl" panose="02000000000000000000" pitchFamily="2" charset="0"/>
              </a:rPr>
              <a:t>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83858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2534233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Autofit/>
          </a:bodyPr>
          <a:lstStyle/>
          <a:p>
            <a:r>
              <a:rPr lang="en-GB" dirty="0">
                <a:latin typeface="Twinkl" panose="02000000000000000000" pitchFamily="2" charset="0"/>
              </a:rPr>
              <a:t>In bad weather, </a:t>
            </a:r>
            <a:r>
              <a:rPr lang="en-GB" b="1" dirty="0">
                <a:latin typeface="Twinkl" panose="02000000000000000000" pitchFamily="2" charset="0"/>
              </a:rPr>
              <a:t>children</a:t>
            </a:r>
            <a:r>
              <a:rPr lang="en-GB" dirty="0">
                <a:latin typeface="Twinkl" panose="02000000000000000000" pitchFamily="2" charset="0"/>
              </a:rPr>
              <a:t> are often asked to wear extra layers to keep warm.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2</a:t>
            </a:r>
            <a:r>
              <a:rPr lang="en-GB" sz="7200" dirty="0" smtClean="0">
                <a:latin typeface="Twinkl" panose="02000000000000000000" pitchFamily="2" charset="0"/>
              </a:rPr>
              <a:t>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5</a:t>
            </a:r>
            <a:r>
              <a:rPr lang="en-GB" sz="7200" dirty="0" smtClean="0">
                <a:latin typeface="Twinkl" panose="02000000000000000000" pitchFamily="2" charset="0"/>
              </a:rPr>
              <a:t> </a:t>
            </a:r>
            <a:r>
              <a:rPr lang="en-GB" sz="7200" dirty="0">
                <a:latin typeface="Twinkl" panose="02000000000000000000" pitchFamily="2" charset="0"/>
              </a:rPr>
              <a:t>- Tuesday</a:t>
            </a:r>
          </a:p>
          <a:p>
            <a:endParaRPr lang="en-GB" sz="7200" dirty="0"/>
          </a:p>
        </p:txBody>
      </p:sp>
    </p:spTree>
    <p:extLst>
      <p:ext uri="{BB962C8B-B14F-4D97-AF65-F5344CB8AC3E}">
        <p14:creationId xmlns:p14="http://schemas.microsoft.com/office/powerpoint/2010/main" val="3634764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850" y="1028700"/>
            <a:ext cx="6972300" cy="4800600"/>
          </a:xfrm>
          <a:prstGeom prst="rect">
            <a:avLst/>
          </a:prstGeom>
        </p:spPr>
      </p:pic>
    </p:spTree>
    <p:extLst>
      <p:ext uri="{BB962C8B-B14F-4D97-AF65-F5344CB8AC3E}">
        <p14:creationId xmlns:p14="http://schemas.microsoft.com/office/powerpoint/2010/main" val="2068379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4075234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1951217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br>
              <a:rPr lang="en-US" sz="9600" dirty="0" smtClean="0">
                <a:latin typeface="Twinkl" panose="02000000000000000000" pitchFamily="2" charset="0"/>
              </a:rPr>
            </a:br>
            <a:r>
              <a:rPr lang="en-US" sz="5400" dirty="0" smtClean="0">
                <a:latin typeface="Twinkl" panose="02000000000000000000" pitchFamily="2" charset="0"/>
              </a:rPr>
              <a:t>to 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747280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1063233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1365086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3643176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368697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3655480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c</a:t>
            </a:r>
            <a:endParaRPr lang="en-GB" sz="28700" dirty="0">
              <a:latin typeface="Twinkl" panose="02000000000000000000" pitchFamily="2" charset="0"/>
            </a:endParaRPr>
          </a:p>
        </p:txBody>
      </p:sp>
    </p:spTree>
    <p:extLst>
      <p:ext uri="{BB962C8B-B14F-4D97-AF65-F5344CB8AC3E}">
        <p14:creationId xmlns:p14="http://schemas.microsoft.com/office/powerpoint/2010/main" val="3934421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1"/>
            <a:ext cx="10515600" cy="2397163"/>
          </a:xfrm>
        </p:spPr>
        <p:txBody>
          <a:bodyPr>
            <a:normAutofit fontScale="90000"/>
          </a:bodyPr>
          <a:lstStyle/>
          <a:p>
            <a:pPr algn="ctr"/>
            <a:r>
              <a:rPr lang="en-US" sz="22100" i="1" dirty="0">
                <a:latin typeface="Twinkl" panose="02000000000000000000" pitchFamily="2" charset="0"/>
              </a:rPr>
              <a:t>c</a:t>
            </a:r>
            <a:r>
              <a:rPr lang="en-US" i="1" dirty="0" smtClean="0">
                <a:latin typeface="Twinkl" panose="02000000000000000000" pitchFamily="2" charset="0"/>
              </a:rPr>
              <a:t/>
            </a:r>
            <a:br>
              <a:rPr lang="en-US" i="1" dirty="0" smtClean="0">
                <a:latin typeface="Twinkl" panose="02000000000000000000" pitchFamily="2" charset="0"/>
              </a:rPr>
            </a:br>
            <a:r>
              <a:rPr lang="en-GB" dirty="0">
                <a:latin typeface="Twinkl" panose="02000000000000000000" pitchFamily="2" charset="0"/>
              </a:rPr>
              <a:t>/s/ (phoneme) spelt with “c” grapheme</a:t>
            </a:r>
            <a:br>
              <a:rPr lang="en-GB" dirty="0">
                <a:latin typeface="Twinkl" panose="02000000000000000000" pitchFamily="2" charset="0"/>
              </a:rPr>
            </a:br>
            <a:r>
              <a:rPr lang="en-GB" dirty="0">
                <a:latin typeface="Twinkl" panose="02000000000000000000" pitchFamily="2" charset="0"/>
              </a:rPr>
              <a:t>e.g. ice</a:t>
            </a:r>
            <a:r>
              <a:rPr lang="en-GB" dirty="0"/>
              <a:t/>
            </a:r>
            <a:br>
              <a:rPr lang="en-GB" dirty="0"/>
            </a:br>
            <a:endParaRPr lang="en-GB" i="1" dirty="0">
              <a:latin typeface="Twinkl" panose="02000000000000000000" pitchFamily="2" charset="0"/>
            </a:endParaRPr>
          </a:p>
        </p:txBody>
      </p:sp>
    </p:spTree>
    <p:extLst>
      <p:ext uri="{BB962C8B-B14F-4D97-AF65-F5344CB8AC3E}">
        <p14:creationId xmlns:p14="http://schemas.microsoft.com/office/powerpoint/2010/main" val="1207542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city</a:t>
            </a:r>
            <a:endParaRPr lang="en-GB" sz="19900" dirty="0">
              <a:latin typeface="Twinkl" panose="02000000000000000000" pitchFamily="2" charset="0"/>
            </a:endParaRPr>
          </a:p>
        </p:txBody>
      </p:sp>
    </p:spTree>
    <p:extLst>
      <p:ext uri="{BB962C8B-B14F-4D97-AF65-F5344CB8AC3E}">
        <p14:creationId xmlns:p14="http://schemas.microsoft.com/office/powerpoint/2010/main" val="4108845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city</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2654587" y="1657834"/>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27851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endParaRPr lang="en-GB" sz="19900" dirty="0">
              <a:latin typeface="Twinkl" panose="02000000000000000000" pitchFamily="2" charset="0"/>
            </a:endParaRPr>
          </a:p>
        </p:txBody>
      </p:sp>
    </p:spTree>
    <p:extLst>
      <p:ext uri="{BB962C8B-B14F-4D97-AF65-F5344CB8AC3E}">
        <p14:creationId xmlns:p14="http://schemas.microsoft.com/office/powerpoint/2010/main" val="2059718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54436" y="1027643"/>
            <a:ext cx="1191491"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50340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710375"/>
          </a:xfrm>
        </p:spPr>
        <p:txBody>
          <a:bodyPr>
            <a:noAutofit/>
          </a:bodyPr>
          <a:lstStyle/>
          <a:p>
            <a:pPr algn="ctr"/>
            <a:r>
              <a:rPr lang="en-GB" sz="19900" b="1" u="sng" dirty="0" smtClean="0">
                <a:latin typeface="Twinkl" panose="02000000000000000000" pitchFamily="2" charset="0"/>
              </a:rPr>
              <a:t>c</a:t>
            </a:r>
            <a:r>
              <a:rPr lang="en-GB" sz="19900" dirty="0" smtClean="0">
                <a:latin typeface="Twinkl" panose="02000000000000000000" pitchFamily="2" charset="0"/>
              </a:rPr>
              <a:t>ity</a:t>
            </a:r>
            <a:r>
              <a:rPr lang="en-GB" sz="8800" dirty="0">
                <a:latin typeface="Twinkl" panose="02000000000000000000" pitchFamily="2" charset="0"/>
              </a:rPr>
              <a:t/>
            </a:r>
            <a:br>
              <a:rPr lang="en-GB" sz="8800" dirty="0">
                <a:latin typeface="Twinkl" panose="02000000000000000000" pitchFamily="2" charset="0"/>
              </a:rPr>
            </a:b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1336" y="339003"/>
            <a:ext cx="3868118" cy="2251797"/>
          </a:xfrm>
          <a:prstGeom prst="rect">
            <a:avLst/>
          </a:prstGeom>
        </p:spPr>
      </p:pic>
    </p:spTree>
    <p:extLst>
      <p:ext uri="{BB962C8B-B14F-4D97-AF65-F5344CB8AC3E}">
        <p14:creationId xmlns:p14="http://schemas.microsoft.com/office/powerpoint/2010/main" val="509631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710375"/>
          </a:xfrm>
        </p:spPr>
        <p:txBody>
          <a:bodyPr>
            <a:noAutofit/>
          </a:bodyPr>
          <a:lstStyle/>
          <a:p>
            <a:pPr algn="ctr"/>
            <a:r>
              <a:rPr lang="en-GB" sz="19900" b="1" u="sng" dirty="0" smtClean="0">
                <a:latin typeface="Twinkl" panose="02000000000000000000" pitchFamily="2" charset="0"/>
              </a:rPr>
              <a:t>C</a:t>
            </a:r>
            <a:r>
              <a:rPr lang="en-GB" sz="19900" dirty="0" smtClean="0">
                <a:latin typeface="Twinkl" panose="02000000000000000000" pitchFamily="2" charset="0"/>
              </a:rPr>
              <a:t>ity</a:t>
            </a:r>
            <a:br>
              <a:rPr lang="en-GB" sz="19900" dirty="0" smtClean="0">
                <a:latin typeface="Twinkl" panose="02000000000000000000" pitchFamily="2" charset="0"/>
              </a:rPr>
            </a:br>
            <a:r>
              <a:rPr lang="en-GB" sz="3600" dirty="0" smtClean="0">
                <a:latin typeface="Twinkl" panose="02000000000000000000" pitchFamily="2" charset="0"/>
              </a:rPr>
              <a:t>London is a busy city.</a:t>
            </a:r>
            <a:r>
              <a:rPr lang="en-GB" sz="8800" dirty="0">
                <a:latin typeface="Twinkl" panose="02000000000000000000" pitchFamily="2" charset="0"/>
              </a:rPr>
              <a:t/>
            </a:r>
            <a:br>
              <a:rPr lang="en-GB" sz="8800" dirty="0">
                <a:latin typeface="Twinkl" panose="02000000000000000000" pitchFamily="2" charset="0"/>
              </a:rPr>
            </a:b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1336" y="339003"/>
            <a:ext cx="3868118" cy="2251797"/>
          </a:xfrm>
          <a:prstGeom prst="rect">
            <a:avLst/>
          </a:prstGeom>
        </p:spPr>
      </p:pic>
    </p:spTree>
    <p:extLst>
      <p:ext uri="{BB962C8B-B14F-4D97-AF65-F5344CB8AC3E}">
        <p14:creationId xmlns:p14="http://schemas.microsoft.com/office/powerpoint/2010/main" val="2307616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br>
              <a:rPr lang="en-US" sz="9600" dirty="0" smtClean="0">
                <a:latin typeface="Twinkl" panose="02000000000000000000" pitchFamily="2" charset="0"/>
              </a:rPr>
            </a:br>
            <a:r>
              <a:rPr lang="en-US" sz="5400" dirty="0" smtClean="0">
                <a:latin typeface="Twinkl" panose="02000000000000000000" pitchFamily="2" charset="0"/>
              </a:rPr>
              <a:t>to 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20482307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dice</a:t>
            </a:r>
            <a:endParaRPr lang="en-GB" sz="16600" dirty="0">
              <a:latin typeface="Twinkl" panose="02000000000000000000" pitchFamily="2" charset="0"/>
            </a:endParaRPr>
          </a:p>
        </p:txBody>
      </p:sp>
    </p:spTree>
    <p:extLst>
      <p:ext uri="{BB962C8B-B14F-4D97-AF65-F5344CB8AC3E}">
        <p14:creationId xmlns:p14="http://schemas.microsoft.com/office/powerpoint/2010/main" val="38311391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a:t>
            </a:r>
            <a:r>
              <a:rPr lang="en-US" sz="19900" b="1" u="sng" dirty="0" smtClean="0">
                <a:latin typeface="Twinkl" panose="02000000000000000000" pitchFamily="2" charset="0"/>
              </a:rPr>
              <a:t>c</a:t>
            </a:r>
            <a:r>
              <a:rPr lang="en-US" sz="19900" dirty="0" smtClean="0">
                <a:latin typeface="Twinkl" panose="02000000000000000000" pitchFamily="2" charset="0"/>
              </a:rPr>
              <a:t>e</a:t>
            </a:r>
            <a:endParaRPr lang="en-GB" sz="199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flipV="1">
            <a:off x="464560" y="290944"/>
            <a:ext cx="2482067" cy="2507673"/>
          </a:xfrm>
          <a:prstGeom prst="rect">
            <a:avLst/>
          </a:prstGeom>
        </p:spPr>
      </p:pic>
    </p:spTree>
    <p:extLst>
      <p:ext uri="{BB962C8B-B14F-4D97-AF65-F5344CB8AC3E}">
        <p14:creationId xmlns:p14="http://schemas.microsoft.com/office/powerpoint/2010/main" val="15240190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/g/</a:t>
            </a:r>
            <a:endParaRPr lang="en-GB" sz="28700" dirty="0">
              <a:latin typeface="Twinkl" panose="02000000000000000000" pitchFamily="2" charset="0"/>
            </a:endParaRPr>
          </a:p>
        </p:txBody>
      </p:sp>
    </p:spTree>
    <p:extLst>
      <p:ext uri="{BB962C8B-B14F-4D97-AF65-F5344CB8AC3E}">
        <p14:creationId xmlns:p14="http://schemas.microsoft.com/office/powerpoint/2010/main" val="2371005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en-US" sz="8000" dirty="0" smtClean="0">
                <a:latin typeface="Twinkl" panose="02000000000000000000" pitchFamily="2" charset="0"/>
              </a:rPr>
              <a:t>Words with the grapheme /g/ at the beginning but ar</a:t>
            </a:r>
            <a:r>
              <a:rPr lang="en-US" sz="8000" dirty="0" smtClean="0">
                <a:latin typeface="Twinkl" panose="02000000000000000000" pitchFamily="2" charset="0"/>
              </a:rPr>
              <a:t>e silent when spoken</a:t>
            </a:r>
            <a:endParaRPr lang="en-GB" sz="8000" dirty="0">
              <a:latin typeface="Twinkl" panose="02000000000000000000" pitchFamily="2" charset="0"/>
            </a:endParaRPr>
          </a:p>
        </p:txBody>
      </p:sp>
    </p:spTree>
    <p:extLst>
      <p:ext uri="{BB962C8B-B14F-4D97-AF65-F5344CB8AC3E}">
        <p14:creationId xmlns:p14="http://schemas.microsoft.com/office/powerpoint/2010/main" val="35180028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gnome</a:t>
            </a:r>
            <a:endParaRPr lang="en-GB" sz="19900" dirty="0">
              <a:latin typeface="Twinkl" panose="02000000000000000000" pitchFamily="2" charset="0"/>
            </a:endParaRPr>
          </a:p>
        </p:txBody>
      </p:sp>
    </p:spTree>
    <p:extLst>
      <p:ext uri="{BB962C8B-B14F-4D97-AF65-F5344CB8AC3E}">
        <p14:creationId xmlns:p14="http://schemas.microsoft.com/office/powerpoint/2010/main" val="9136530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gnome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1005897" y="1727107"/>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gnat</a:t>
            </a:r>
            <a:endParaRPr lang="en-GB" sz="19900" dirty="0">
              <a:latin typeface="Twinkl" panose="02000000000000000000" pitchFamily="2" charset="0"/>
            </a:endParaRPr>
          </a:p>
        </p:txBody>
      </p:sp>
    </p:spTree>
    <p:extLst>
      <p:ext uri="{BB962C8B-B14F-4D97-AF65-F5344CB8AC3E}">
        <p14:creationId xmlns:p14="http://schemas.microsoft.com/office/powerpoint/2010/main" val="31620399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gnat</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2588656" y="1310711"/>
            <a:ext cx="2320472"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8800" dirty="0" smtClean="0">
                <a:latin typeface="Twinkl" panose="02000000000000000000" pitchFamily="2" charset="0"/>
              </a:rPr>
              <a:t>gnome</a:t>
            </a:r>
            <a:r>
              <a:rPr lang="en-GB" sz="8800" dirty="0">
                <a:latin typeface="Twinkl" panose="02000000000000000000" pitchFamily="2" charset="0"/>
              </a:rPr>
              <a:t/>
            </a:r>
            <a:br>
              <a:rPr lang="en-GB" sz="8800" dirty="0">
                <a:latin typeface="Twinkl" panose="02000000000000000000" pitchFamily="2" charset="0"/>
              </a:rPr>
            </a:br>
            <a:r>
              <a:rPr lang="en-GB" sz="8800" dirty="0">
                <a:latin typeface="Twinkl" panose="02000000000000000000" pitchFamily="2" charset="0"/>
              </a:rPr>
              <a:t>g</a:t>
            </a:r>
            <a:r>
              <a:rPr lang="en-GB" sz="8800" dirty="0" smtClean="0">
                <a:latin typeface="Twinkl" panose="02000000000000000000" pitchFamily="2" charset="0"/>
              </a:rPr>
              <a:t> </a:t>
            </a:r>
            <a:r>
              <a:rPr lang="en-GB" sz="8800" dirty="0">
                <a:latin typeface="Twinkl" panose="02000000000000000000" pitchFamily="2" charset="0"/>
              </a:rPr>
              <a:t>+ </a:t>
            </a:r>
            <a:r>
              <a:rPr lang="en-GB" sz="8800" dirty="0" err="1" smtClean="0">
                <a:latin typeface="Twinkl" panose="02000000000000000000" pitchFamily="2" charset="0"/>
              </a:rPr>
              <a:t>nome</a:t>
            </a:r>
            <a:r>
              <a:rPr lang="en-GB" sz="8800" dirty="0" smtClean="0">
                <a:latin typeface="Twinkl" panose="02000000000000000000" pitchFamily="2" charset="0"/>
              </a:rPr>
              <a:t> </a:t>
            </a:r>
            <a:r>
              <a:rPr lang="en-GB" sz="8800" dirty="0" smtClean="0">
                <a:latin typeface="Twinkl" panose="02000000000000000000" pitchFamily="2" charset="0"/>
              </a:rPr>
              <a:t>= </a:t>
            </a:r>
            <a:r>
              <a:rPr lang="en-GB" sz="8800" dirty="0" smtClean="0">
                <a:latin typeface="Twinkl" panose="02000000000000000000" pitchFamily="2" charset="0"/>
              </a:rPr>
              <a:t>gnome</a:t>
            </a: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86232" y="377969"/>
            <a:ext cx="1350386" cy="3174284"/>
          </a:xfrm>
          <a:prstGeom prst="rect">
            <a:avLst/>
          </a:prstGeom>
        </p:spPr>
      </p:pic>
    </p:spTree>
    <p:extLst>
      <p:ext uri="{BB962C8B-B14F-4D97-AF65-F5344CB8AC3E}">
        <p14:creationId xmlns:p14="http://schemas.microsoft.com/office/powerpoint/2010/main" val="92490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8228032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502557"/>
          </a:xfrm>
        </p:spPr>
        <p:txBody>
          <a:bodyPr>
            <a:noAutofit/>
          </a:bodyPr>
          <a:lstStyle/>
          <a:p>
            <a:pPr algn="ctr"/>
            <a:r>
              <a:rPr lang="en-GB" sz="5400" dirty="0" smtClean="0">
                <a:latin typeface="Twinkl" panose="02000000000000000000" pitchFamily="2" charset="0"/>
              </a:rPr>
              <a:t>gnome</a:t>
            </a:r>
            <a:r>
              <a:rPr lang="en-GB" sz="5400" dirty="0">
                <a:latin typeface="Twinkl" panose="02000000000000000000" pitchFamily="2" charset="0"/>
              </a:rPr>
              <a:t/>
            </a:r>
            <a:br>
              <a:rPr lang="en-GB" sz="5400" dirty="0">
                <a:latin typeface="Twinkl" panose="02000000000000000000" pitchFamily="2" charset="0"/>
              </a:rPr>
            </a:br>
            <a:r>
              <a:rPr lang="en-GB" sz="5400" dirty="0">
                <a:latin typeface="Twinkl" panose="02000000000000000000" pitchFamily="2" charset="0"/>
              </a:rPr>
              <a:t>g</a:t>
            </a:r>
            <a:r>
              <a:rPr lang="en-GB" sz="5400" dirty="0" smtClean="0">
                <a:latin typeface="Twinkl" panose="02000000000000000000" pitchFamily="2" charset="0"/>
              </a:rPr>
              <a:t> + </a:t>
            </a:r>
            <a:r>
              <a:rPr lang="en-GB" sz="5400" dirty="0" err="1" smtClean="0">
                <a:latin typeface="Twinkl" panose="02000000000000000000" pitchFamily="2" charset="0"/>
              </a:rPr>
              <a:t>nome</a:t>
            </a:r>
            <a:r>
              <a:rPr lang="en-GB" sz="5400" dirty="0" smtClean="0">
                <a:latin typeface="Twinkl" panose="02000000000000000000" pitchFamily="2" charset="0"/>
              </a:rPr>
              <a:t> </a:t>
            </a:r>
            <a:r>
              <a:rPr lang="en-GB" sz="5400" dirty="0" smtClean="0">
                <a:latin typeface="Twinkl" panose="02000000000000000000" pitchFamily="2" charset="0"/>
              </a:rPr>
              <a:t>= </a:t>
            </a:r>
            <a:r>
              <a:rPr lang="en-GB" sz="5400" dirty="0" smtClean="0">
                <a:latin typeface="Twinkl" panose="02000000000000000000" pitchFamily="2" charset="0"/>
              </a:rPr>
              <a:t>gnome</a:t>
            </a:r>
            <a:r>
              <a:rPr lang="en-GB" sz="5400" dirty="0" smtClean="0">
                <a:latin typeface="Twinkl" panose="02000000000000000000" pitchFamily="2" charset="0"/>
              </a:rPr>
              <a:t/>
            </a:r>
            <a:br>
              <a:rPr lang="en-GB" sz="5400" dirty="0" smtClean="0">
                <a:latin typeface="Twinkl" panose="02000000000000000000" pitchFamily="2" charset="0"/>
              </a:rPr>
            </a:br>
            <a:r>
              <a:rPr lang="en-GB" sz="5400" dirty="0" smtClean="0">
                <a:latin typeface="Twinkl" panose="02000000000000000000" pitchFamily="2" charset="0"/>
              </a:rPr>
              <a:t>Grandad has a big gnome in his garden.</a:t>
            </a:r>
            <a:endParaRPr lang="en-GB" sz="54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86232" y="377969"/>
            <a:ext cx="1350386" cy="3174284"/>
          </a:xfrm>
          <a:prstGeom prst="rect">
            <a:avLst/>
          </a:prstGeom>
        </p:spPr>
      </p:pic>
    </p:spTree>
    <p:extLst>
      <p:ext uri="{BB962C8B-B14F-4D97-AF65-F5344CB8AC3E}">
        <p14:creationId xmlns:p14="http://schemas.microsoft.com/office/powerpoint/2010/main" val="780080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gnat</a:t>
            </a:r>
            <a:endParaRPr lang="en-GB" sz="16600" dirty="0">
              <a:latin typeface="Twinkl" panose="02000000000000000000" pitchFamily="2" charset="0"/>
            </a:endParaRPr>
          </a:p>
        </p:txBody>
      </p:sp>
    </p:spTree>
    <p:extLst>
      <p:ext uri="{BB962C8B-B14F-4D97-AF65-F5344CB8AC3E}">
        <p14:creationId xmlns:p14="http://schemas.microsoft.com/office/powerpoint/2010/main" val="41258029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smtClean="0">
                <a:latin typeface="Twinkl" panose="02000000000000000000" pitchFamily="2" charset="0"/>
              </a:rPr>
              <a:t>gnat</a:t>
            </a:r>
            <a:r>
              <a:rPr lang="en-GB" sz="7200" dirty="0" smtClean="0">
                <a:latin typeface="Twinkl" panose="02000000000000000000" pitchFamily="2" charset="0"/>
              </a:rPr>
              <a:t> </a:t>
            </a:r>
            <a:r>
              <a:rPr lang="en-GB" sz="7200" dirty="0">
                <a:latin typeface="Twinkl" panose="02000000000000000000" pitchFamily="2" charset="0"/>
              </a:rPr>
              <a:t/>
            </a:r>
            <a:br>
              <a:rPr lang="en-GB" sz="7200" dirty="0">
                <a:latin typeface="Twinkl" panose="02000000000000000000" pitchFamily="2" charset="0"/>
              </a:rPr>
            </a:br>
            <a:r>
              <a:rPr lang="en-GB" sz="7200" dirty="0">
                <a:latin typeface="Twinkl" panose="02000000000000000000" pitchFamily="2" charset="0"/>
              </a:rPr>
              <a:t>g</a:t>
            </a:r>
            <a:r>
              <a:rPr lang="en-GB" sz="7200" dirty="0" smtClean="0">
                <a:latin typeface="Twinkl" panose="02000000000000000000" pitchFamily="2" charset="0"/>
              </a:rPr>
              <a:t> </a:t>
            </a:r>
            <a:r>
              <a:rPr lang="en-GB" sz="7200" dirty="0">
                <a:latin typeface="Twinkl" panose="02000000000000000000" pitchFamily="2" charset="0"/>
              </a:rPr>
              <a:t>+ </a:t>
            </a:r>
            <a:r>
              <a:rPr lang="en-GB" sz="7200" dirty="0" smtClean="0">
                <a:latin typeface="Twinkl" panose="02000000000000000000" pitchFamily="2" charset="0"/>
              </a:rPr>
              <a:t>nat</a:t>
            </a:r>
            <a:r>
              <a:rPr lang="en-GB" sz="7200" dirty="0" smtClean="0">
                <a:latin typeface="Twinkl" panose="02000000000000000000" pitchFamily="2" charset="0"/>
              </a:rPr>
              <a:t> =</a:t>
            </a:r>
            <a:r>
              <a:rPr lang="en-GB" sz="7200" dirty="0" smtClean="0">
                <a:latin typeface="Twinkl" panose="02000000000000000000" pitchFamily="2" charset="0"/>
              </a:rPr>
              <a:t>gnat</a:t>
            </a:r>
            <a:endParaRPr lang="en-GB" sz="72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528205" y="429491"/>
            <a:ext cx="2628900" cy="1676400"/>
          </a:xfrm>
          <a:prstGeom prst="rect">
            <a:avLst/>
          </a:prstGeom>
        </p:spPr>
      </p:pic>
    </p:spTree>
    <p:extLst>
      <p:ext uri="{BB962C8B-B14F-4D97-AF65-F5344CB8AC3E}">
        <p14:creationId xmlns:p14="http://schemas.microsoft.com/office/powerpoint/2010/main" val="1527212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0266"/>
          </a:xfrm>
        </p:spPr>
        <p:txBody>
          <a:bodyPr>
            <a:noAutofit/>
          </a:bodyPr>
          <a:lstStyle/>
          <a:p>
            <a:pPr algn="ctr"/>
            <a:r>
              <a:rPr lang="en-GB" dirty="0" smtClean="0">
                <a:latin typeface="Twinkl" panose="02000000000000000000" pitchFamily="2" charset="0"/>
              </a:rPr>
              <a:t>gnat </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g</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nat</a:t>
            </a:r>
            <a:r>
              <a:rPr lang="en-GB" dirty="0" smtClean="0">
                <a:latin typeface="Twinkl" panose="02000000000000000000" pitchFamily="2" charset="0"/>
              </a:rPr>
              <a:t> =</a:t>
            </a:r>
            <a:r>
              <a:rPr lang="en-GB" dirty="0" smtClean="0">
                <a:latin typeface="Twinkl" panose="02000000000000000000" pitchFamily="2" charset="0"/>
              </a:rPr>
              <a:t>gnat</a:t>
            </a:r>
            <a:r>
              <a:rPr lang="en-GB" dirty="0" smtClean="0">
                <a:latin typeface="Twinkl" panose="02000000000000000000" pitchFamily="2" charset="0"/>
              </a:rPr>
              <a:t/>
            </a:r>
            <a:br>
              <a:rPr lang="en-GB" dirty="0" smtClean="0">
                <a:latin typeface="Twinkl" panose="02000000000000000000" pitchFamily="2" charset="0"/>
              </a:rPr>
            </a:br>
            <a:r>
              <a:rPr lang="en-GB" dirty="0">
                <a:latin typeface="Twinkl" panose="02000000000000000000" pitchFamily="2" charset="0"/>
              </a:rPr>
              <a:t>In hot weather, there are lots of gnats flying around rivers and ponds.</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6532" y="443345"/>
            <a:ext cx="2628900" cy="1676400"/>
          </a:xfrm>
          <a:prstGeom prst="rect">
            <a:avLst/>
          </a:prstGeom>
        </p:spPr>
      </p:pic>
    </p:spTree>
    <p:extLst>
      <p:ext uri="{BB962C8B-B14F-4D97-AF65-F5344CB8AC3E}">
        <p14:creationId xmlns:p14="http://schemas.microsoft.com/office/powerpoint/2010/main" val="30613308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Grandad has a big gnome in his garden.</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6930807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Grandad has a big </a:t>
            </a:r>
            <a:r>
              <a:rPr lang="en-GB" sz="8800" dirty="0" smtClean="0">
                <a:latin typeface="Twinkl" panose="02000000000000000000" pitchFamily="2" charset="0"/>
              </a:rPr>
              <a:t>_____ </a:t>
            </a:r>
            <a:r>
              <a:rPr lang="en-GB" sz="8800" dirty="0">
                <a:latin typeface="Twinkl" panose="02000000000000000000" pitchFamily="2" charset="0"/>
              </a:rPr>
              <a:t>in his garden.</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42129425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Grandad has a big </a:t>
            </a:r>
            <a:r>
              <a:rPr lang="en-GB" sz="8800" b="1" u="sng" dirty="0">
                <a:latin typeface="Twinkl" panose="02000000000000000000" pitchFamily="2" charset="0"/>
              </a:rPr>
              <a:t>gnome</a:t>
            </a:r>
            <a:r>
              <a:rPr lang="en-GB" sz="8800" dirty="0">
                <a:latin typeface="Twinkl" panose="02000000000000000000" pitchFamily="2" charset="0"/>
              </a:rPr>
              <a:t> in his garden.</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8505385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040411"/>
          </a:xfrm>
        </p:spPr>
        <p:txBody>
          <a:bodyPr>
            <a:normAutofit fontScale="90000"/>
          </a:bodyPr>
          <a:lstStyle/>
          <a:p>
            <a:pPr algn="ctr"/>
            <a:r>
              <a:rPr lang="en-GB" sz="8800" dirty="0">
                <a:latin typeface="Twinkl" panose="02000000000000000000" pitchFamily="2" charset="0"/>
              </a:rPr>
              <a:t>In hot weather, there are lots of gnats flying around rivers and ponds.</a:t>
            </a:r>
            <a:br>
              <a:rPr lang="en-GB" sz="88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4174118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040411"/>
          </a:xfrm>
        </p:spPr>
        <p:txBody>
          <a:bodyPr>
            <a:normAutofit fontScale="90000"/>
          </a:bodyPr>
          <a:lstStyle/>
          <a:p>
            <a:pPr algn="ctr"/>
            <a:r>
              <a:rPr lang="en-GB" sz="8800" dirty="0">
                <a:latin typeface="Twinkl" panose="02000000000000000000" pitchFamily="2" charset="0"/>
              </a:rPr>
              <a:t>In hot weather, there are lots of </a:t>
            </a:r>
            <a:r>
              <a:rPr lang="en-GB" sz="8800" dirty="0" smtClean="0">
                <a:latin typeface="Twinkl" panose="02000000000000000000" pitchFamily="2" charset="0"/>
              </a:rPr>
              <a:t>_____ </a:t>
            </a:r>
            <a:r>
              <a:rPr lang="en-GB" sz="8800" dirty="0">
                <a:latin typeface="Twinkl" panose="02000000000000000000" pitchFamily="2" charset="0"/>
              </a:rPr>
              <a:t>flying around rivers and ponds.</a:t>
            </a:r>
            <a:br>
              <a:rPr lang="en-GB" sz="88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7081738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040411"/>
          </a:xfrm>
        </p:spPr>
        <p:txBody>
          <a:bodyPr>
            <a:normAutofit fontScale="90000"/>
          </a:bodyPr>
          <a:lstStyle/>
          <a:p>
            <a:pPr algn="ctr"/>
            <a:r>
              <a:rPr lang="en-GB" sz="8800" dirty="0">
                <a:latin typeface="Twinkl" panose="02000000000000000000" pitchFamily="2" charset="0"/>
              </a:rPr>
              <a:t>In hot weather, there are lots of </a:t>
            </a:r>
            <a:r>
              <a:rPr lang="en-GB" sz="8800" b="1" u="sng" dirty="0">
                <a:latin typeface="Twinkl" panose="02000000000000000000" pitchFamily="2" charset="0"/>
              </a:rPr>
              <a:t>gnats</a:t>
            </a:r>
            <a:r>
              <a:rPr lang="en-GB" sz="8800" dirty="0">
                <a:latin typeface="Twinkl" panose="02000000000000000000" pitchFamily="2" charset="0"/>
              </a:rPr>
              <a:t> flying around rivers and ponds.</a:t>
            </a:r>
            <a:br>
              <a:rPr lang="en-GB" sz="88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309121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7492934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child</a:t>
            </a:r>
            <a:endParaRPr lang="en-GB" sz="19900" dirty="0">
              <a:latin typeface="Twinkl" panose="02000000000000000000" pitchFamily="2" charset="0"/>
            </a:endParaRPr>
          </a:p>
        </p:txBody>
      </p:sp>
    </p:spTree>
    <p:extLst>
      <p:ext uri="{BB962C8B-B14F-4D97-AF65-F5344CB8AC3E}">
        <p14:creationId xmlns:p14="http://schemas.microsoft.com/office/powerpoint/2010/main" val="7709804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 young human being</a:t>
            </a:r>
            <a:endParaRPr lang="en-GB" sz="7200" dirty="0">
              <a:latin typeface="Twinkl" panose="02000000000000000000" pitchFamily="2" charset="0"/>
            </a:endParaRPr>
          </a:p>
        </p:txBody>
      </p:sp>
    </p:spTree>
    <p:extLst>
      <p:ext uri="{BB962C8B-B14F-4D97-AF65-F5344CB8AC3E}">
        <p14:creationId xmlns:p14="http://schemas.microsoft.com/office/powerpoint/2010/main" val="23916602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 is lost!</a:t>
            </a:r>
            <a:endParaRPr lang="en-GB" sz="7200" dirty="0">
              <a:latin typeface="Twinkl" panose="02000000000000000000" pitchFamily="2" charset="0"/>
            </a:endParaRPr>
          </a:p>
        </p:txBody>
      </p:sp>
    </p:spTree>
    <p:extLst>
      <p:ext uri="{BB962C8B-B14F-4D97-AF65-F5344CB8AC3E}">
        <p14:creationId xmlns:p14="http://schemas.microsoft.com/office/powerpoint/2010/main" val="36549413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94680"/>
            <a:ext cx="10515600" cy="1481650"/>
          </a:xfrm>
        </p:spPr>
        <p:txBody>
          <a:bodyPr>
            <a:noAutofit/>
          </a:bodyPr>
          <a:lstStyle/>
          <a:p>
            <a:pPr algn="ctr"/>
            <a:r>
              <a:rPr lang="en-US" sz="19900" dirty="0" smtClean="0">
                <a:latin typeface="Twinkl" panose="02000000000000000000" pitchFamily="2" charset="0"/>
              </a:rPr>
              <a:t>children</a:t>
            </a:r>
            <a:endParaRPr lang="en-GB" sz="19900" dirty="0">
              <a:latin typeface="Twinkl" panose="02000000000000000000" pitchFamily="2" charset="0"/>
            </a:endParaRPr>
          </a:p>
        </p:txBody>
      </p:sp>
    </p:spTree>
    <p:extLst>
      <p:ext uri="{BB962C8B-B14F-4D97-AF65-F5344CB8AC3E}">
        <p14:creationId xmlns:p14="http://schemas.microsoft.com/office/powerpoint/2010/main" val="19500511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children</a:t>
            </a:r>
            <a:br>
              <a:rPr lang="en-US" sz="9600" dirty="0" smtClean="0">
                <a:latin typeface="Twinkl" panose="02000000000000000000" pitchFamily="2" charset="0"/>
              </a:rPr>
            </a:br>
            <a:r>
              <a:rPr lang="en-US" dirty="0" smtClean="0">
                <a:latin typeface="Twinkl" panose="02000000000000000000" pitchFamily="2" charset="0"/>
              </a:rPr>
              <a:t>more than one young human beings.</a:t>
            </a:r>
            <a:endParaRPr lang="en-GB" sz="4400" dirty="0">
              <a:latin typeface="Twinkl" panose="02000000000000000000" pitchFamily="2" charset="0"/>
            </a:endParaRPr>
          </a:p>
        </p:txBody>
      </p:sp>
    </p:spTree>
    <p:extLst>
      <p:ext uri="{BB962C8B-B14F-4D97-AF65-F5344CB8AC3E}">
        <p14:creationId xmlns:p14="http://schemas.microsoft.com/office/powerpoint/2010/main" val="6993634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children were playing nicely.</a:t>
            </a:r>
            <a:endParaRPr lang="en-GB" sz="7200" dirty="0">
              <a:latin typeface="Twinkl" panose="02000000000000000000" pitchFamily="2" charset="0"/>
            </a:endParaRPr>
          </a:p>
        </p:txBody>
      </p:sp>
    </p:spTree>
    <p:extLst>
      <p:ext uri="{BB962C8B-B14F-4D97-AF65-F5344CB8AC3E}">
        <p14:creationId xmlns:p14="http://schemas.microsoft.com/office/powerpoint/2010/main" val="6479135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406209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8719065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u="sng" dirty="0">
                <a:latin typeface="Twinkl" panose="02000000000000000000" pitchFamily="2" charset="0"/>
              </a:rPr>
              <a:t>Wild Weather</a:t>
            </a:r>
            <a:r>
              <a:rPr lang="en-GB" sz="4400" dirty="0">
                <a:latin typeface="Twinkl" panose="02000000000000000000" pitchFamily="2" charset="0"/>
              </a:rPr>
              <a:t>  </a:t>
            </a:r>
            <a:br>
              <a:rPr lang="en-GB" sz="4400" dirty="0">
                <a:latin typeface="Twinkl" panose="02000000000000000000" pitchFamily="2" charset="0"/>
              </a:rPr>
            </a:br>
            <a:r>
              <a:rPr lang="en-GB" sz="4400" dirty="0">
                <a:latin typeface="Twinkl" panose="02000000000000000000" pitchFamily="2" charset="0"/>
              </a:rPr>
              <a:t>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a:t>
            </a: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485919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8570</TotalTime>
  <Words>1249</Words>
  <Application>Microsoft Office PowerPoint</Application>
  <PresentationFormat>Widescreen</PresentationFormat>
  <Paragraphs>324</Paragraphs>
  <Slides>224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224</vt:i4>
      </vt:variant>
    </vt:vector>
  </HeadingPairs>
  <TitlesOfParts>
    <vt:vector size="230" baseType="lpstr">
      <vt:lpstr>Arial</vt:lpstr>
      <vt:lpstr>Calibri</vt:lpstr>
      <vt:lpstr>Calibri Light</vt:lpstr>
      <vt:lpstr>Twinkl</vt:lpstr>
      <vt:lpstr>Twinkl Cursive Looped</vt:lpstr>
      <vt:lpstr>Office Theme</vt:lpstr>
      <vt:lpstr>Spelling Y2</vt:lpstr>
      <vt:lpstr>PowerPoint Presentation</vt:lpstr>
      <vt:lpstr>PowerPoint Presentation</vt:lpstr>
      <vt:lpstr>Let’s Revisit and Review…</vt:lpstr>
      <vt:lpstr>Do you remember this challenge word?</vt:lpstr>
      <vt:lpstr>have</vt:lpstr>
      <vt:lpstr>have to own, posses or hold</vt:lpstr>
      <vt:lpstr>I have a headache!</vt:lpstr>
      <vt:lpstr>Do you remember this challenge word?</vt:lpstr>
      <vt:lpstr>behind</vt:lpstr>
      <vt:lpstr>behind at or to the far side of something</vt:lpstr>
      <vt:lpstr>There is a rhino behind me!</vt:lpstr>
      <vt:lpstr>c</vt:lpstr>
      <vt:lpstr>c /s/ (phoneme) spelt with “c” grapheme e.g. ice </vt:lpstr>
      <vt:lpstr>race</vt:lpstr>
      <vt:lpstr>race</vt:lpstr>
      <vt:lpstr>race</vt:lpstr>
      <vt:lpstr>ice</vt:lpstr>
      <vt:lpstr>ice</vt:lpstr>
      <vt:lpstr>ice</vt:lpstr>
      <vt:lpstr>Let’s Teach and Practise</vt:lpstr>
      <vt:lpstr>/k/</vt:lpstr>
      <vt:lpstr>Words with /k/ grapheme at the beginning of the words which are silent when spoken </vt:lpstr>
      <vt:lpstr>knock</vt:lpstr>
      <vt:lpstr>knock</vt:lpstr>
      <vt:lpstr>knee</vt:lpstr>
      <vt:lpstr>knee</vt:lpstr>
      <vt:lpstr>knock k + nock = knock  </vt:lpstr>
      <vt:lpstr>knock k + nock = knock   There was a loud knock at the door. </vt:lpstr>
      <vt:lpstr>knee k + nee = knee </vt:lpstr>
      <vt:lpstr>knee k + nee = knee Ouch! My knee is really hurt!</vt:lpstr>
      <vt:lpstr>There was a loud knock at the door. </vt:lpstr>
      <vt:lpstr>There was a loud _____ at the door. </vt:lpstr>
      <vt:lpstr>There was a loud knock at the door. </vt:lpstr>
      <vt:lpstr>Ouch! My knee is really hurt!</vt:lpstr>
      <vt:lpstr>Ouch! My ____ is really hurt!</vt:lpstr>
      <vt:lpstr>Ouch! My knee is really hurt!</vt:lpstr>
      <vt:lpstr>New CHALLENGE words.</vt:lpstr>
      <vt:lpstr>child</vt:lpstr>
      <vt:lpstr>child a young human being</vt:lpstr>
      <vt:lpstr>The child is lost!</vt:lpstr>
      <vt:lpstr>children</vt:lpstr>
      <vt:lpstr>children more than one young human beings.</vt:lpstr>
      <vt:lpstr>The children were playing nicely.</vt:lpstr>
      <vt:lpstr>Let’s Practise and Apply.</vt:lpstr>
      <vt:lpstr>Can you spot the spelling rule words and the challenge words?</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Write this sentence as I dictate it to you.</vt:lpstr>
      <vt:lpstr>In bad weather, children are often asked to wear extra layers to keep warm. </vt:lpstr>
      <vt:lpstr>PowerPoint Presentation</vt:lpstr>
      <vt:lpstr>PowerPoint Presentation</vt:lpstr>
      <vt:lpstr>Let’s Revisit and Review…</vt:lpstr>
      <vt:lpstr>Do you remember this challenge word?</vt:lpstr>
      <vt:lpstr>have</vt:lpstr>
      <vt:lpstr>have to own, posses or hold</vt:lpstr>
      <vt:lpstr>I have a headache!</vt:lpstr>
      <vt:lpstr>Do you remember this challenge word?</vt:lpstr>
      <vt:lpstr>behind</vt:lpstr>
      <vt:lpstr>behind at or to the far side of something</vt:lpstr>
      <vt:lpstr>There is a rhino behind me!</vt:lpstr>
      <vt:lpstr>c</vt:lpstr>
      <vt:lpstr>c /s/ (phoneme) spelt with “c” grapheme e.g. ice </vt:lpstr>
      <vt:lpstr>city</vt:lpstr>
      <vt:lpstr>city</vt:lpstr>
      <vt:lpstr>dice</vt:lpstr>
      <vt:lpstr>dice</vt:lpstr>
      <vt:lpstr>city </vt:lpstr>
      <vt:lpstr>City London is a busy city. </vt:lpstr>
      <vt:lpstr>dice</vt:lpstr>
      <vt:lpstr>dice</vt:lpstr>
      <vt:lpstr>Let’s Teach and Practise</vt:lpstr>
      <vt:lpstr>/g/</vt:lpstr>
      <vt:lpstr>Words with the grapheme /g/ at the beginning but are silent when spoken</vt:lpstr>
      <vt:lpstr>gnome</vt:lpstr>
      <vt:lpstr>gnome</vt:lpstr>
      <vt:lpstr>gnat</vt:lpstr>
      <vt:lpstr>gnat</vt:lpstr>
      <vt:lpstr>gnome g + nome = gnome</vt:lpstr>
      <vt:lpstr>gnome g + nome = gnome Grandad has a big gnome in his garden.</vt:lpstr>
      <vt:lpstr>gnat</vt:lpstr>
      <vt:lpstr>gnat  g + nat =gnat</vt:lpstr>
      <vt:lpstr>gnat  g + nat =gnat In hot weather, there are lots of gnats flying around rivers and ponds. </vt:lpstr>
      <vt:lpstr>Grandad has a big gnome in his garden. </vt:lpstr>
      <vt:lpstr>Grandad has a big _____ in his garden. </vt:lpstr>
      <vt:lpstr>Grandad has a big gnome in his garden. </vt:lpstr>
      <vt:lpstr>In hot weather, there are lots of gnats flying around rivers and ponds.  </vt:lpstr>
      <vt:lpstr>In hot weather, there are lots of _____ flying around rivers and ponds.  </vt:lpstr>
      <vt:lpstr>In hot weather, there are lots of gnats flying around rivers and ponds.  </vt:lpstr>
      <vt:lpstr>New CHALLENGE words.</vt:lpstr>
      <vt:lpstr>child</vt:lpstr>
      <vt:lpstr>child a young human being</vt:lpstr>
      <vt:lpstr>The child is lost!</vt:lpstr>
      <vt:lpstr>children</vt:lpstr>
      <vt:lpstr>children more than one young human beings.</vt:lpstr>
      <vt:lpstr>The children were playing nicely.</vt:lpstr>
      <vt:lpstr>Let’s Practise and Apply.</vt:lpstr>
      <vt:lpstr>Can you spot the spelling rule words and the challenge words?</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Write this sentence as I dictate it to you.</vt:lpstr>
      <vt:lpstr>If they fall on the ice and knock their knees, they should have extra padding. </vt:lpstr>
      <vt:lpstr>PowerPoint Presentation</vt:lpstr>
      <vt:lpstr>PowerPoint Presentation</vt:lpstr>
      <vt:lpstr>Let’s Revisit and Review…</vt:lpstr>
      <vt:lpstr>Do you remember this challenge word?</vt:lpstr>
      <vt:lpstr>have</vt:lpstr>
      <vt:lpstr>have to own, posses or hold</vt:lpstr>
      <vt:lpstr>I have a headache!</vt:lpstr>
      <vt:lpstr>Do you remember this challenge word?</vt:lpstr>
      <vt:lpstr>behind</vt:lpstr>
      <vt:lpstr>behind at or to the far side of something</vt:lpstr>
      <vt:lpstr>There is a rhino behind me!</vt:lpstr>
      <vt:lpstr>Plural /s/ and /es/ endings</vt:lpstr>
      <vt:lpstr>boys</vt:lpstr>
      <vt:lpstr>boys</vt:lpstr>
      <vt:lpstr>girls</vt:lpstr>
      <vt:lpstr>girls</vt:lpstr>
      <vt:lpstr>trucks</vt:lpstr>
      <vt:lpstr>trucks</vt:lpstr>
      <vt:lpstr>Let’s Teach and Practise</vt:lpstr>
      <vt:lpstr>ed</vt:lpstr>
      <vt:lpstr>ed adding the suffix “ed” at the end of words to show the thing happened in the past.</vt:lpstr>
      <vt:lpstr>worked</vt:lpstr>
      <vt:lpstr>worked</vt:lpstr>
      <vt:lpstr>jumped</vt:lpstr>
      <vt:lpstr>jumped</vt:lpstr>
      <vt:lpstr>worked</vt:lpstr>
      <vt:lpstr>worked work+ ed = worked</vt:lpstr>
      <vt:lpstr>worked work + ed = worked The teacher worked so hard all week.</vt:lpstr>
      <vt:lpstr>jumped jump+ed = jumped</vt:lpstr>
      <vt:lpstr>jumped jump+ ed = jumped The children jumped in every puddle.</vt:lpstr>
      <vt:lpstr>The teacher worked so hard all week.</vt:lpstr>
      <vt:lpstr>The teacher ______ so hard all week.</vt:lpstr>
      <vt:lpstr>The teacher worked so hard all week.</vt:lpstr>
      <vt:lpstr>The children jumped in every puddle.</vt:lpstr>
      <vt:lpstr>The children ______ in every puddle.</vt:lpstr>
      <vt:lpstr>The children jumped in every puddle.</vt:lpstr>
      <vt:lpstr>New CHALLENGE words.</vt:lpstr>
      <vt:lpstr>child</vt:lpstr>
      <vt:lpstr>child a young human being</vt:lpstr>
      <vt:lpstr>The child is lost!</vt:lpstr>
      <vt:lpstr>children</vt:lpstr>
      <vt:lpstr>children more than one young human beings.</vt:lpstr>
      <vt:lpstr>The children were playing nicely.</vt:lpstr>
      <vt:lpstr>Let’s Practise and Apply.</vt:lpstr>
      <vt:lpstr>Can you spot the spelling rule words and the challenge words?</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Write this sentence as I dictate it to you.</vt:lpstr>
      <vt:lpstr>Sometimes, children are asked to not jump on icy puddles in case they slip. </vt:lpstr>
      <vt:lpstr>PowerPoint Presentation</vt:lpstr>
      <vt:lpstr>PowerPoint Presentation</vt:lpstr>
      <vt:lpstr>Let’s Revisit and Review…</vt:lpstr>
      <vt:lpstr>Do you remember this challenge word?</vt:lpstr>
      <vt:lpstr>have</vt:lpstr>
      <vt:lpstr>have to own, posses or hold</vt:lpstr>
      <vt:lpstr>I have a headache!</vt:lpstr>
      <vt:lpstr>Do you remember this challenge word?</vt:lpstr>
      <vt:lpstr>behind</vt:lpstr>
      <vt:lpstr>behind at or to the far side of something</vt:lpstr>
      <vt:lpstr>There is a rhino behind me!</vt:lpstr>
      <vt:lpstr>Plural /s/ and /es/ endings</vt:lpstr>
      <vt:lpstr>boxes</vt:lpstr>
      <vt:lpstr>boxes</vt:lpstr>
      <vt:lpstr>brushes</vt:lpstr>
      <vt:lpstr>brushes</vt:lpstr>
      <vt:lpstr>churches</vt:lpstr>
      <vt:lpstr>churches</vt:lpstr>
      <vt:lpstr>Let’s Teach and Practise</vt:lpstr>
      <vt:lpstr>ed</vt:lpstr>
      <vt:lpstr>ed adding the suffix “ed” at the end of words to show the thing happened in the past.</vt:lpstr>
      <vt:lpstr>played</vt:lpstr>
      <vt:lpstr>played</vt:lpstr>
      <vt:lpstr>asked</vt:lpstr>
      <vt:lpstr>asked</vt:lpstr>
      <vt:lpstr>played play+ ed= played</vt:lpstr>
      <vt:lpstr>Played play+ ed = played Football is played in most countries. </vt:lpstr>
      <vt:lpstr>asked ask+ ed =asked</vt:lpstr>
      <vt:lpstr>asked ask+ ed = asked The two lost travellers asked for help.</vt:lpstr>
      <vt:lpstr>Football is played in most countries.</vt:lpstr>
      <vt:lpstr>Football is ______ in most countries.</vt:lpstr>
      <vt:lpstr>Football is played in most countries.</vt:lpstr>
      <vt:lpstr>The two lost travellers asked for help.</vt:lpstr>
      <vt:lpstr>The two lost travellers _____ for help.</vt:lpstr>
      <vt:lpstr>The two lost travellers asked for help.</vt:lpstr>
      <vt:lpstr>New CHALLENGE words.</vt:lpstr>
      <vt:lpstr>child</vt:lpstr>
      <vt:lpstr>child a young human being</vt:lpstr>
      <vt:lpstr>The child is lost!</vt:lpstr>
      <vt:lpstr>children</vt:lpstr>
      <vt:lpstr>children more than one young human beings.</vt:lpstr>
      <vt:lpstr>The children were playing nicely.</vt:lpstr>
      <vt:lpstr>Let’s Practise and Apply.</vt:lpstr>
      <vt:lpstr>Can you spot the spelling rule words and the challenge words?</vt:lpstr>
      <vt:lpstr> 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 Wild Weather   In bad weather, children are often asked to wear extra layers to keep warm.  If they fall on the ice and knock their knees, they should have extra padding.  Sometimes, children are asked to not jump on icy puddles in case they slip.  Once a child jumped on an icy puddle and fell badly.  Children often are cuddled up to their parents to keep warm. </vt:lpstr>
      <vt:lpstr>Write this sentence as I dictate it to you.</vt:lpstr>
      <vt:lpstr>Once a child jumped on an icy puddle and fell badly. </vt:lpstr>
      <vt:lpstr>PowerPoint Presentation</vt:lpstr>
      <vt:lpstr>PowerPoint Presentation</vt:lpstr>
      <vt:lpstr>Can you read these words…</vt:lpstr>
      <vt:lpstr>have</vt:lpstr>
      <vt:lpstr>behind</vt:lpstr>
      <vt:lpstr>child</vt:lpstr>
      <vt:lpstr>children</vt:lpstr>
      <vt:lpstr>knock</vt:lpstr>
      <vt:lpstr>gnat</vt:lpstr>
      <vt:lpstr>worked</vt:lpstr>
      <vt:lpstr>played</vt:lpstr>
      <vt:lpstr>jumped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Sally Loveday</cp:lastModifiedBy>
  <cp:revision>71</cp:revision>
  <cp:lastPrinted>2022-05-27T07:40:55Z</cp:lastPrinted>
  <dcterms:created xsi:type="dcterms:W3CDTF">2022-03-23T13:56:57Z</dcterms:created>
  <dcterms:modified xsi:type="dcterms:W3CDTF">2022-11-27T19:19:40Z</dcterms:modified>
</cp:coreProperties>
</file>